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48"/>
  </p:notesMasterIdLst>
  <p:sldIdLst>
    <p:sldId id="6454" r:id="rId5"/>
    <p:sldId id="7716" r:id="rId6"/>
    <p:sldId id="7699" r:id="rId7"/>
    <p:sldId id="7774" r:id="rId8"/>
    <p:sldId id="6455" r:id="rId9"/>
    <p:sldId id="7710" r:id="rId10"/>
    <p:sldId id="7713" r:id="rId11"/>
    <p:sldId id="7717" r:id="rId12"/>
    <p:sldId id="7718" r:id="rId13"/>
    <p:sldId id="7720" r:id="rId14"/>
    <p:sldId id="7753" r:id="rId15"/>
    <p:sldId id="7754" r:id="rId16"/>
    <p:sldId id="7715" r:id="rId17"/>
    <p:sldId id="7755" r:id="rId18"/>
    <p:sldId id="7748" r:id="rId19"/>
    <p:sldId id="7749" r:id="rId20"/>
    <p:sldId id="7750" r:id="rId21"/>
    <p:sldId id="7751" r:id="rId22"/>
    <p:sldId id="7756" r:id="rId23"/>
    <p:sldId id="7757" r:id="rId24"/>
    <p:sldId id="7758" r:id="rId25"/>
    <p:sldId id="7759" r:id="rId26"/>
    <p:sldId id="7760" r:id="rId27"/>
    <p:sldId id="7761" r:id="rId28"/>
    <p:sldId id="7762" r:id="rId29"/>
    <p:sldId id="7763" r:id="rId30"/>
    <p:sldId id="7719" r:id="rId31"/>
    <p:sldId id="7764" r:id="rId32"/>
    <p:sldId id="7765" r:id="rId33"/>
    <p:sldId id="7766" r:id="rId34"/>
    <p:sldId id="7767" r:id="rId35"/>
    <p:sldId id="7768" r:id="rId36"/>
    <p:sldId id="7769" r:id="rId37"/>
    <p:sldId id="7770" r:id="rId38"/>
    <p:sldId id="7771" r:id="rId39"/>
    <p:sldId id="7772" r:id="rId40"/>
    <p:sldId id="6510" r:id="rId41"/>
    <p:sldId id="7727" r:id="rId42"/>
    <p:sldId id="7752" r:id="rId43"/>
    <p:sldId id="7741" r:id="rId44"/>
    <p:sldId id="7773" r:id="rId45"/>
    <p:sldId id="7740" r:id="rId46"/>
    <p:sldId id="77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AC5C0C-A832-9207-444C-F7B11B4E8A97}" name="Laura Magan (MMS,Ireland)" initials="LM" userId="S::Laura@momentumconsulting.ie::c3f3bbb9-9632-4ba0-9147-5662ad5f24a3" providerId="AD"/>
  <p188:author id="{5F7D6D1E-1627-C361-10E7-F5411C5295C7}" name="Kjartan Bollason - HOL" initials="KB" userId="S::kjartan@holar.is::1445eabb-cb7d-4a40-93f8-3a9d43ef6b96" providerId="AD"/>
  <p188:author id="{5B06AF7F-A50A-6EBB-BDEF-B338F78A1AA6}" name="Magnea Elínardóttir" initials="ME" userId="da796e0a37551b5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14141"/>
    <a:srgbClr val="459597"/>
    <a:srgbClr val="FBA63B"/>
    <a:srgbClr val="3E52D8"/>
    <a:srgbClr val="000000"/>
    <a:srgbClr val="82CCCA"/>
    <a:srgbClr val="E5BEAC"/>
    <a:srgbClr val="0C4659"/>
    <a:srgbClr val="F6BF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941" autoAdjust="0"/>
    <p:restoredTop sz="94243" autoAdjust="0"/>
  </p:normalViewPr>
  <p:slideViewPr>
    <p:cSldViewPr snapToGrid="0" snapToObjects="1">
      <p:cViewPr varScale="1">
        <p:scale>
          <a:sx n="92" d="100"/>
          <a:sy n="92" d="100"/>
        </p:scale>
        <p:origin x="200" y="81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Clicca per modificare gli stili di testo principali</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95157E-A71E-55A8-1F62-3426A526930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60885DCE-C8D7-6AF1-E97D-C0906FA2C34E}"/>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AD4C676E-7732-D3E8-E2D3-7EA8FC0C68F3}"/>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69B3E50F-328F-F8F2-B4FC-E98D32A2BA10}"/>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77E87BF-C717-8C01-C3DE-2F6C67BAF8CB}"/>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BEE23C8C-24BD-C4EF-0305-67F1EBFBCE66}"/>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B4FD219C-75FC-6B1C-4D98-EA7F48C45DBC}"/>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FE0D0117-94BB-C642-ECB1-D663AEC27A6D}"/>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4AAAA6FD-BBCF-6447-0ED3-73C99B26C627}"/>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C45164B7-CD17-B9D8-13CA-084EDB0A49D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5" name="Text Placeholder 17">
            <a:extLst>
              <a:ext uri="{FF2B5EF4-FFF2-40B4-BE49-F238E27FC236}">
                <a16:creationId xmlns:a16="http://schemas.microsoft.com/office/drawing/2014/main" id="{D16C9C5A-6DAA-6C0E-7037-D2BF131B5E64}"/>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012DF455-B972-65C7-2DEA-EFC98D6DC42E}"/>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BAB78132-3A4E-B9A9-5171-B4D087809DD2}"/>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AF9748D7-0BDD-6FC5-D2F0-37AC0FA7A337}"/>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7A9ACD9-627B-6C3B-7A40-F2AC892B40B8}"/>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42161088-F147-03B9-82A2-ABA0FAEC0859}"/>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40114CE1-EE4D-2283-480C-C140323D1D4D}"/>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F9969BE5-7FD8-7292-B663-5FCB3C973E6A}"/>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D0C3E9C-B689-4405-70AF-38AF508FD85C}"/>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8" name="Text Placeholder 23">
            <a:extLst>
              <a:ext uri="{FF2B5EF4-FFF2-40B4-BE49-F238E27FC236}">
                <a16:creationId xmlns:a16="http://schemas.microsoft.com/office/drawing/2014/main" id="{FD92A847-B5A8-BC27-6A6B-0E522D3BE4EF}"/>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70DC3680-A607-C1BB-FE0C-C7C138ABBA85}"/>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E2EC2899-96AC-B2F0-9F8D-8B46916F3D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5FC03FB8-9D58-35FE-9CB2-5F0F185042D0}"/>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67706E8F-EF3D-AD8E-1B32-B24AACCECD87}"/>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A7876485-B0AD-AC38-5465-946456B552B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E9BD1F0C-FF46-E608-AD7F-870FCCB903A2}"/>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65E0B375-E255-82A3-1629-38D751A46094}"/>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F9B0CFEA-4D59-7707-DAEC-5F89E1F8C4E6}"/>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57E9D4BB-93F9-3498-A773-A12FBA11AC4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7ADCD6-408D-3559-301A-0D93007D9EE3}"/>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DCC26179-76A4-2FB2-9241-2D673E326B8F}"/>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DC075A4D-378E-8521-B351-D1A86D500498}"/>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4C1D36A7-5DE5-F471-68D2-43D94F55297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4869EC42-7837-CE5C-3F66-D8E3EBBB1750}"/>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26E8BE0F-C64C-3948-D193-30B9D982337E}"/>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B9F024A-7DF8-0BE1-7F72-218696916B1F}"/>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C567DA9D-40C0-A9C7-EB6A-4AB7765467F1}"/>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3885723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ACD8D2-6EA7-0F95-6CD7-DD81A8265EA1}"/>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D79055D7-C6ED-5424-F610-FCB51A8491AA}"/>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E7AF8545-8E36-B1E3-1735-89146E323C5C}"/>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53E3C420-3EF1-C6B6-1710-7584BA7C3470}"/>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3635EECE-0A40-5F00-99EA-C5FBF2BB24E6}"/>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27AD4B03-C4E2-25D1-6B39-4FA72B562283}"/>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23D2321-4718-D3BE-89CE-325DF75B5180}"/>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9F69D067-A695-9C67-81FF-0D18FBC18B4F}"/>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2618615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37DD6BF8-A227-A2E7-1CCF-D7A288F7B9D8}"/>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C18E5655-9730-11B0-974F-6EEFEB0A898D}"/>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686A1EDE-E627-AC9B-D6AC-AAB7E4E838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300ADDD6-3971-E579-EA57-A17F63BF8708}"/>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33A48EFF-3A61-15D0-0E2B-A3E1525F4D01}"/>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6CCE3ABF-5648-9712-4386-BBA639C0EE46}"/>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5C1B31C9-8222-063C-5D51-E23E2A23ED1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584791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2/6/26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1708764" y="6546433"/>
            <a:ext cx="473489" cy="311567"/>
          </a:xfrm>
          <a:prstGeom prst="rect">
            <a:avLst/>
          </a:prstGeom>
        </p:spPr>
        <p:txBody>
          <a:bodyPr/>
          <a:lstStyle/>
          <a:p>
            <a:fld id="{2330669D-EC37-AA42-8CD3-B0788BD38FC6}" type="slidenum">
              <a:rPr lang="en-US" smtClean="0"/>
              <a:t>‹N›</a:t>
            </a:fld>
            <a:endParaRPr lang="en-US" dirty="0"/>
          </a:p>
        </p:txBody>
      </p:sp>
    </p:spTree>
    <p:extLst>
      <p:ext uri="{BB962C8B-B14F-4D97-AF65-F5344CB8AC3E}">
        <p14:creationId xmlns:p14="http://schemas.microsoft.com/office/powerpoint/2010/main" val="4097435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28F6C538-5753-0CF6-0B3F-40C332AF8039}"/>
              </a:ext>
            </a:extLst>
          </p:cNvPr>
          <p:cNvSpPr/>
          <p:nvPr userDrawn="1"/>
        </p:nvSpPr>
        <p:spPr>
          <a:xfrm rot="16200000">
            <a:off x="1452837" y="130432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30BF01CC-BF09-4653-D561-FE8FF7840F0F}"/>
              </a:ext>
            </a:extLst>
          </p:cNvPr>
          <p:cNvSpPr/>
          <p:nvPr userDrawn="1"/>
        </p:nvSpPr>
        <p:spPr>
          <a:xfrm>
            <a:off x="613176" y="2539107"/>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F7716261-53EA-DE9E-A3F7-9F438BACCAB1}"/>
              </a:ext>
            </a:extLst>
          </p:cNvPr>
          <p:cNvSpPr>
            <a:spLocks noGrp="1"/>
          </p:cNvSpPr>
          <p:nvPr>
            <p:ph type="pic" sz="quarter" idx="67"/>
          </p:nvPr>
        </p:nvSpPr>
        <p:spPr>
          <a:xfrm>
            <a:off x="613176" y="17937"/>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16885187-0EEB-692F-588B-F2F141EF0E13}"/>
              </a:ext>
            </a:extLst>
          </p:cNvPr>
          <p:cNvSpPr>
            <a:spLocks noGrp="1"/>
          </p:cNvSpPr>
          <p:nvPr>
            <p:ph type="body" sz="quarter" idx="18" hasCustomPrompt="1"/>
          </p:nvPr>
        </p:nvSpPr>
        <p:spPr>
          <a:xfrm>
            <a:off x="712294" y="4401414"/>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7D503913-9B00-074D-088D-A7C964761018}"/>
              </a:ext>
            </a:extLst>
          </p:cNvPr>
          <p:cNvSpPr>
            <a:spLocks noGrp="1"/>
          </p:cNvSpPr>
          <p:nvPr>
            <p:ph type="body" sz="quarter" idx="19" hasCustomPrompt="1"/>
          </p:nvPr>
        </p:nvSpPr>
        <p:spPr>
          <a:xfrm>
            <a:off x="654669" y="3523332"/>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Text Placeholder 32">
            <a:extLst>
              <a:ext uri="{FF2B5EF4-FFF2-40B4-BE49-F238E27FC236}">
                <a16:creationId xmlns:a16="http://schemas.microsoft.com/office/drawing/2014/main" id="{8AABF7C6-B87D-91B5-1279-A8ECF6B213D3}"/>
              </a:ext>
            </a:extLst>
          </p:cNvPr>
          <p:cNvSpPr>
            <a:spLocks noGrp="1"/>
          </p:cNvSpPr>
          <p:nvPr>
            <p:ph type="body" sz="quarter" idx="20" hasCustomPrompt="1"/>
          </p:nvPr>
        </p:nvSpPr>
        <p:spPr>
          <a:xfrm>
            <a:off x="1689884" y="3935256"/>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3" name="Text Placeholder 23">
            <a:extLst>
              <a:ext uri="{FF2B5EF4-FFF2-40B4-BE49-F238E27FC236}">
                <a16:creationId xmlns:a16="http://schemas.microsoft.com/office/drawing/2014/main" id="{491F392A-371A-BBA2-37A1-583495768C8B}"/>
              </a:ext>
            </a:extLst>
          </p:cNvPr>
          <p:cNvSpPr>
            <a:spLocks noGrp="1"/>
          </p:cNvSpPr>
          <p:nvPr>
            <p:ph type="body" sz="quarter" idx="66" hasCustomPrompt="1"/>
          </p:nvPr>
        </p:nvSpPr>
        <p:spPr>
          <a:xfrm rot="16200000">
            <a:off x="1464936" y="1317722"/>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4" name="Straight Connector 33">
            <a:extLst>
              <a:ext uri="{FF2B5EF4-FFF2-40B4-BE49-F238E27FC236}">
                <a16:creationId xmlns:a16="http://schemas.microsoft.com/office/drawing/2014/main" id="{ED28BBC4-1736-54B2-2569-D5EABB320F98}"/>
              </a:ext>
            </a:extLst>
          </p:cNvPr>
          <p:cNvCxnSpPr>
            <a:cxnSpLocks/>
          </p:cNvCxnSpPr>
          <p:nvPr userDrawn="1"/>
        </p:nvCxnSpPr>
        <p:spPr>
          <a:xfrm flipV="1">
            <a:off x="616179" y="4158253"/>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6A7DEE5A-C3FE-54F5-351C-78A07224A3A9}"/>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0C2E926-EFC0-A1AA-0296-CB4F57125F10}"/>
              </a:ext>
            </a:extLst>
          </p:cNvPr>
          <p:cNvSpPr/>
          <p:nvPr userDrawn="1"/>
        </p:nvSpPr>
        <p:spPr>
          <a:xfrm>
            <a:off x="9747" y="0"/>
            <a:ext cx="6522544"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2476D9F5-212E-EAD2-5D8E-99586D96473B}"/>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4FC884F9-3AA2-A926-8521-C166B127A546}"/>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944642D9-AE51-B7FB-0EDD-CA05BDD07B8D}"/>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1E7258DB-FEE5-1369-5705-2A5958F2A123}"/>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B8849E2F-8349-7658-8E12-5F4058876A46}"/>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80F204E2-28C7-B029-B64F-6ACCD0F111B4}"/>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A80FCC22-55E0-CBBF-65A3-585C3CBCC494}"/>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6B6B5878-DABB-D3AC-B76E-9889447B8BF9}"/>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DCB1C4CB-1058-8D46-F6CD-C68BCAB1362B}"/>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20E00249-3D0F-84FC-14F2-6788468C03F1}"/>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ABE9B5C5-CA37-DD31-E298-278230EF3345}"/>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509138A5-879B-F64B-F7C9-3A507DABFA4B}"/>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F95B99B9-934D-55AB-C6FE-B20565E81F0A}"/>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581EE738-76B4-8650-5E78-4B3E4282E7B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102E77EF-6895-A7B6-0B4E-8B1FCDECA58D}"/>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23" name="Rectangle 22">
            <a:extLst>
              <a:ext uri="{FF2B5EF4-FFF2-40B4-BE49-F238E27FC236}">
                <a16:creationId xmlns:a16="http://schemas.microsoft.com/office/drawing/2014/main" id="{2F2100D8-D624-213B-6391-E8589857D8CD}"/>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FD44486-A42F-E976-C640-51314C8FA95D}"/>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40107AB-668E-0D57-968A-B1FB31F7158B}"/>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PROGETTAZIONE DI SOGGIORNI TURISTICI INNOVATIVI</a:t>
            </a:r>
          </a:p>
        </p:txBody>
      </p:sp>
      <p:sp>
        <p:nvSpPr>
          <p:cNvPr id="7" name="Slide Number Placeholder 5">
            <a:extLst>
              <a:ext uri="{FF2B5EF4-FFF2-40B4-BE49-F238E27FC236}">
                <a16:creationId xmlns:a16="http://schemas.microsoft.com/office/drawing/2014/main" id="{2B371337-BAC5-8C1E-37E3-A3AA177E616A}"/>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‹N›</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07" r:id="rId21"/>
    <p:sldLayoutId id="2147483878" r:id="rId22"/>
    <p:sldLayoutId id="2147483915" r:id="rId23"/>
    <p:sldLayoutId id="2147483891" r:id="rId24"/>
    <p:sldLayoutId id="2147483894" r:id="rId25"/>
    <p:sldLayoutId id="2147483893" r:id="rId26"/>
    <p:sldLayoutId id="2147483895" r:id="rId27"/>
    <p:sldLayoutId id="2147483896" r:id="rId28"/>
    <p:sldLayoutId id="2147483900" r:id="rId29"/>
    <p:sldLayoutId id="2147483901" r:id="rId30"/>
    <p:sldLayoutId id="2147483902" r:id="rId31"/>
    <p:sldLayoutId id="2147483903" r:id="rId32"/>
    <p:sldLayoutId id="2147483904" r:id="rId33"/>
    <p:sldLayoutId id="2147483853" r:id="rId34"/>
    <p:sldLayoutId id="2147483912" r:id="rId35"/>
    <p:sldLayoutId id="2147483910" r:id="rId36"/>
    <p:sldLayoutId id="2147483917" r:id="rId37"/>
    <p:sldLayoutId id="2147483918"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miro.com/strategic-planning/business-model-canvas-examples/" TargetMode="External"/><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digitalbizmodels.com/blog/business-model-canvas-bookingcom" TargetMode="Externa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0.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image" Target="../media/image15.png"/><Relationship Id="rId16"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0" Type="http://schemas.openxmlformats.org/officeDocument/2006/relationships/image" Target="../media/image32.svg"/><Relationship Id="rId1" Type="http://schemas.openxmlformats.org/officeDocument/2006/relationships/slideLayout" Target="../slideLayouts/slideLayout38.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5.xml"/><Relationship Id="rId5"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4" Type="http://schemas.openxmlformats.org/officeDocument/2006/relationships/hyperlink" Target="https://businessandplans.com/bed-and-breakfast-business-model-canvas-a-complete-guid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5.xml"/><Relationship Id="rId5"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4" Type="http://schemas.openxmlformats.org/officeDocument/2006/relationships/hyperlink" Target="https://businessandplans.com/bed-and-breakfast-business-model-canvas-a-complete-guid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36.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38.sv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40.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42.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44.sv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46.sv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48.sv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50.sv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hyperlink" Target="https://cimne.com/cvdata/cntr2/spc2390/dtos/dcs/businessmodelgenerationpreview.pdf"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brucey.com.au/resources/storytelling-canvas" TargetMode="External"/><Relationship Id="rId2" Type="http://schemas.openxmlformats.org/officeDocument/2006/relationships/hyperlink" Target="https://cimne.com/cvdata/cntr2/spc2390/dtos/dcs/businessmodelgenerationpreview.pdf" TargetMode="Externa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https://brucey.com.au/resources/customer-persona-canvas" TargetMode="External"/><Relationship Id="rId2" Type="http://schemas.openxmlformats.org/officeDocument/2006/relationships/hyperlink" Target="https://brucey.com.au/resources/customer-journey-canvas" TargetMode="External"/><Relationship Id="rId1" Type="http://schemas.openxmlformats.org/officeDocument/2006/relationships/slideLayout" Target="../slideLayouts/slideLayout15.xml"/><Relationship Id="rId5" Type="http://schemas.openxmlformats.org/officeDocument/2006/relationships/hyperlink" Target="https://brucey.com.au/resources/storytelling-canvas" TargetMode="External"/><Relationship Id="rId4" Type="http://schemas.openxmlformats.org/officeDocument/2006/relationships/hyperlink" Target="https://brucey.com.au/resources/value-proposition-canvas"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s://brucey.com.au/resources/storytelling-canvas" TargetMode="Externa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hyperlink" Target="https://brucey.com.au/resources/storytelling-canvas" TargetMode="Externa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hyperlink" Target="https://brucey.com.au/resources/storytelling-canvas" TargetMode="Externa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hyperlink" Target="https://brucey.com.au/resources/storytelling-canvas" TargetMode="Externa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s://youtu.be/u_RoJ6m0iGs" TargetMode="External"/><Relationship Id="rId2" Type="http://schemas.openxmlformats.org/officeDocument/2006/relationships/slideLayout" Target="../slideLayouts/slideLayout26.xml"/><Relationship Id="rId1" Type="http://schemas.openxmlformats.org/officeDocument/2006/relationships/video" Target="https://www.youtube.com/embed/oNVKQ9W2PUU?feature=oembed" TargetMode="External"/><Relationship Id="rId6" Type="http://schemas.openxmlformats.org/officeDocument/2006/relationships/image" Target="../media/image52.png"/><Relationship Id="rId5" Type="http://schemas.openxmlformats.org/officeDocument/2006/relationships/hyperlink" Target="https://youtu.be/F1_MnXrVdEE" TargetMode="Externa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35.xml"/><Relationship Id="rId4" Type="http://schemas.openxmlformats.org/officeDocument/2006/relationships/hyperlink" Target="https://epicstays.eu/compendium-of-good-practic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0.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image" Target="../media/image15.png"/><Relationship Id="rId16"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0" Type="http://schemas.openxmlformats.org/officeDocument/2006/relationships/image" Target="../media/image32.svg"/><Relationship Id="rId1" Type="http://schemas.openxmlformats.org/officeDocument/2006/relationships/slideLayout" Target="../slideLayouts/slideLayout38.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Business_model_canvas" TargetMode="External"/><Relationship Id="rId2" Type="http://schemas.openxmlformats.org/officeDocument/2006/relationships/hyperlink" Target="https://cimne.com/cvdata/cntr2/spc2390/dtos/dcs/businessmodelgenerationpreview.pdf" TargetMode="External"/><Relationship Id="rId1" Type="http://schemas.openxmlformats.org/officeDocument/2006/relationships/slideLayout" Target="../slideLayouts/slideLayout36.xml"/><Relationship Id="rId4"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97549" y="2676911"/>
            <a:ext cx="5089964" cy="697353"/>
          </a:xfrm>
        </p:spPr>
        <p:txBody>
          <a:bodyPr lIns="91440" tIns="45720" rIns="91440" bIns="45720" anchor="t">
            <a:noAutofit/>
          </a:bodyPr>
          <a:lstStyle/>
          <a:p>
            <a:r>
              <a:rPr lang="en-GB" dirty="0"/>
              <a:t>Modulo 2 (Parte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97549" y="3721505"/>
            <a:ext cx="5089964"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Ricerca di mercato e pianificazione aziendale </a:t>
            </a:r>
            <a:r>
              <a:rPr lang="en-GB" sz="3200" i="1" dirty="0">
                <a:ea typeface="Calibri"/>
                <a:cs typeface="Calibri"/>
              </a:rPr>
              <a:t>(la tua attività di alloggio alternativo) ​</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t="-1" r="5047" b="49903"/>
          <a:stretch/>
        </p:blipFill>
        <p:spPr>
          <a:xfrm>
            <a:off x="6120830" y="2249394"/>
            <a:ext cx="3580276" cy="2659133"/>
          </a:xfrm>
          <a:prstGeom prst="rect">
            <a:avLst/>
          </a:prstGeom>
        </p:spPr>
      </p:pic>
      <p:pic>
        <p:nvPicPr>
          <p:cNvPr id="10" name="Picture Placeholder 9" descr="A courtyard with plants and a door&#10;&#10;AI-generated content may be incorrect.">
            <a:extLst>
              <a:ext uri="{FF2B5EF4-FFF2-40B4-BE49-F238E27FC236}">
                <a16:creationId xmlns:a16="http://schemas.microsoft.com/office/drawing/2014/main" id="{77C80C0C-5278-E6BA-8F20-E32AC1B6EF73}"/>
              </a:ext>
            </a:extLst>
          </p:cNvPr>
          <p:cNvPicPr>
            <a:picLocks noGrp="1" noChangeAspect="1"/>
          </p:cNvPicPr>
          <p:nvPr>
            <p:ph type="pic" sz="quarter" idx="19"/>
          </p:nvPr>
        </p:nvPicPr>
        <p:blipFill>
          <a:blip r:embed="rId3"/>
          <a:srcRect l="401" r="401"/>
          <a:stretch>
            <a:fillRect/>
          </a:stretch>
        </p:blipFill>
        <p:spPr/>
      </p:pic>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9EC67-CBF5-B0FB-B602-2B4DFA5DB6F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65EA49-1F4F-7B58-BD79-417AA77BCA2B}"/>
              </a:ext>
            </a:extLst>
          </p:cNvPr>
          <p:cNvSpPr>
            <a:spLocks noGrp="1"/>
          </p:cNvSpPr>
          <p:nvPr>
            <p:ph type="body" sz="quarter" idx="16"/>
          </p:nvPr>
        </p:nvSpPr>
        <p:spPr>
          <a:xfrm>
            <a:off x="653780" y="472365"/>
            <a:ext cx="10150208" cy="803654"/>
          </a:xfrm>
        </p:spPr>
        <p:txBody>
          <a:bodyPr/>
          <a:lstStyle/>
          <a:p>
            <a:pPr>
              <a:lnSpc>
                <a:spcPts val="3720"/>
              </a:lnSpc>
            </a:pPr>
            <a:r>
              <a:rPr lang="en-GB" dirty="0"/>
              <a:t>Imparare a utilizzare il Business Model Canvas (BMC)</a:t>
            </a:r>
          </a:p>
          <a:p>
            <a:pPr>
              <a:lnSpc>
                <a:spcPts val="3720"/>
              </a:lnSpc>
            </a:pPr>
            <a:endParaRPr lang="en-US" dirty="0"/>
          </a:p>
        </p:txBody>
      </p:sp>
      <p:sp>
        <p:nvSpPr>
          <p:cNvPr id="6" name="Text Placeholder 5">
            <a:extLst>
              <a:ext uri="{FF2B5EF4-FFF2-40B4-BE49-F238E27FC236}">
                <a16:creationId xmlns:a16="http://schemas.microsoft.com/office/drawing/2014/main" id="{6A246B9E-0DB6-1757-68EC-71A3ABC1AA1F}"/>
              </a:ext>
            </a:extLst>
          </p:cNvPr>
          <p:cNvSpPr>
            <a:spLocks noGrp="1"/>
          </p:cNvSpPr>
          <p:nvPr>
            <p:ph type="body" sz="quarter" idx="19"/>
          </p:nvPr>
        </p:nvSpPr>
        <p:spPr>
          <a:xfrm>
            <a:off x="653780" y="1847469"/>
            <a:ext cx="5616391" cy="803654"/>
          </a:xfrm>
        </p:spPr>
        <p:txBody>
          <a:bodyPr/>
          <a:lstStyle/>
          <a:p>
            <a:pPr>
              <a:lnSpc>
                <a:spcPts val="2900"/>
              </a:lnSpc>
            </a:pPr>
            <a:r>
              <a:rPr lang="en-US" dirty="0"/>
              <a:t>Introduzione a un semplice strumento di pianificazione visiva</a:t>
            </a:r>
          </a:p>
          <a:p>
            <a:pPr>
              <a:lnSpc>
                <a:spcPts val="2900"/>
              </a:lnSpc>
            </a:pPr>
            <a:endParaRPr lang="en-US" dirty="0"/>
          </a:p>
        </p:txBody>
      </p:sp>
      <p:cxnSp>
        <p:nvCxnSpPr>
          <p:cNvPr id="2" name="Straight Connector 1">
            <a:extLst>
              <a:ext uri="{FF2B5EF4-FFF2-40B4-BE49-F238E27FC236}">
                <a16:creationId xmlns:a16="http://schemas.microsoft.com/office/drawing/2014/main" id="{1C686A0B-6125-1517-C16C-BDC1A28CAE3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438059D8-057B-D821-72C1-936380CC25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dirty="0"/>
          </a:p>
        </p:txBody>
      </p:sp>
      <p:sp>
        <p:nvSpPr>
          <p:cNvPr id="3" name="Text Placeholder 4">
            <a:extLst>
              <a:ext uri="{FF2B5EF4-FFF2-40B4-BE49-F238E27FC236}">
                <a16:creationId xmlns:a16="http://schemas.microsoft.com/office/drawing/2014/main" id="{BA49E75D-16E0-1731-E727-73B1B107C356}"/>
              </a:ext>
            </a:extLst>
          </p:cNvPr>
          <p:cNvSpPr txBox="1">
            <a:spLocks/>
          </p:cNvSpPr>
          <p:nvPr/>
        </p:nvSpPr>
        <p:spPr>
          <a:xfrm>
            <a:off x="653780" y="3200401"/>
            <a:ext cx="611093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Il BMC può essere impostato in modo diverso a seconda del tipo di attività, come puoi vedere dalle 2 immagini del BMC nelle prossime due diapositive.</a:t>
            </a:r>
          </a:p>
          <a:p>
            <a:pPr>
              <a:lnSpc>
                <a:spcPts val="2240"/>
              </a:lnSpc>
            </a:pPr>
            <a:endParaRPr lang="en-GB" sz="2200" dirty="0">
              <a:solidFill>
                <a:srgbClr val="414141"/>
              </a:solidFill>
            </a:endParaRPr>
          </a:p>
          <a:p>
            <a:pPr>
              <a:lnSpc>
                <a:spcPts val="2240"/>
              </a:lnSpc>
            </a:pPr>
            <a:r>
              <a:rPr lang="en-GB" sz="2200" dirty="0">
                <a:solidFill>
                  <a:srgbClr val="414141"/>
                </a:solidFill>
              </a:rPr>
              <a:t>Come si usa il BMC? Puoi usare un foglio di carta, post-it e penne di diversi colori oppure un'app o un programma software per disegnare ciascuno dei 9 elementi. Puoi iniziare a farlo da solo o con il tuo team. Questo modulo si concentra su elementi specifici e ne riunisce alcuni. Tuttavia, puoi comunque utilizzare i 9 elementi.</a:t>
            </a:r>
          </a:p>
          <a:p>
            <a:pPr>
              <a:lnSpc>
                <a:spcPts val="2240"/>
              </a:lnSpc>
            </a:pPr>
            <a:endParaRPr lang="en-US" sz="2200" dirty="0">
              <a:solidFill>
                <a:srgbClr val="414141"/>
              </a:solidFill>
            </a:endParaRPr>
          </a:p>
        </p:txBody>
      </p:sp>
      <p:sp>
        <p:nvSpPr>
          <p:cNvPr id="5" name="Freeform 4">
            <a:extLst>
              <a:ext uri="{FF2B5EF4-FFF2-40B4-BE49-F238E27FC236}">
                <a16:creationId xmlns:a16="http://schemas.microsoft.com/office/drawing/2014/main" id="{681F6E99-ED6B-4017-9E6D-13BE8244071F}"/>
              </a:ext>
            </a:extLst>
          </p:cNvPr>
          <p:cNvSpPr/>
          <p:nvPr/>
        </p:nvSpPr>
        <p:spPr>
          <a:xfrm rot="5400000" flipH="1">
            <a:off x="6656891" y="2037448"/>
            <a:ext cx="5408072" cy="4302216"/>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7" name="Text Placeholder 1">
            <a:extLst>
              <a:ext uri="{FF2B5EF4-FFF2-40B4-BE49-F238E27FC236}">
                <a16:creationId xmlns:a16="http://schemas.microsoft.com/office/drawing/2014/main" id="{0475BA1F-0253-8B59-68EB-89949B7D5B6C}"/>
              </a:ext>
            </a:extLst>
          </p:cNvPr>
          <p:cNvSpPr txBox="1">
            <a:spLocks/>
          </p:cNvSpPr>
          <p:nvPr/>
        </p:nvSpPr>
        <p:spPr>
          <a:xfrm>
            <a:off x="7587279" y="1847469"/>
            <a:ext cx="347964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b="1" dirty="0"/>
              <a:t>Gli elementi su cui si concentra questo modulo:</a:t>
            </a:r>
          </a:p>
          <a:p>
            <a:pPr algn="l">
              <a:lnSpc>
                <a:spcPts val="2340"/>
              </a:lnSpc>
              <a:spcBef>
                <a:spcPts val="0"/>
              </a:spcBef>
            </a:pPr>
            <a:endParaRPr lang="en-IE" sz="2200" dirty="0"/>
          </a:p>
          <a:p>
            <a:pPr algn="l">
              <a:lnSpc>
                <a:spcPts val="2340"/>
              </a:lnSpc>
              <a:spcBef>
                <a:spcPts val="0"/>
              </a:spcBef>
            </a:pPr>
            <a:endParaRPr lang="en-IE" sz="2200" dirty="0"/>
          </a:p>
          <a:p>
            <a:pPr marL="457200" indent="-457200" algn="l">
              <a:lnSpc>
                <a:spcPts val="2340"/>
              </a:lnSpc>
              <a:spcBef>
                <a:spcPts val="0"/>
              </a:spcBef>
              <a:buFont typeface="+mj-lt"/>
              <a:buAutoNum type="arabicPeriod"/>
            </a:pPr>
            <a:r>
              <a:rPr lang="en-IE" sz="2200" dirty="0"/>
              <a:t>Segmenti di clienti/ospiti</a:t>
            </a:r>
          </a:p>
          <a:p>
            <a:pPr marL="457200" indent="-457200" algn="l">
              <a:lnSpc>
                <a:spcPts val="2340"/>
              </a:lnSpc>
              <a:spcBef>
                <a:spcPts val="0"/>
              </a:spcBef>
              <a:buFont typeface="+mj-lt"/>
              <a:buAutoNum type="arabicPeriod"/>
            </a:pPr>
            <a:r>
              <a:rPr lang="en-IE" sz="2200" dirty="0"/>
              <a:t>Proposte di valore</a:t>
            </a:r>
          </a:p>
          <a:p>
            <a:pPr marL="457200" indent="-457200" algn="l">
              <a:lnSpc>
                <a:spcPts val="2340"/>
              </a:lnSpc>
              <a:spcBef>
                <a:spcPts val="0"/>
              </a:spcBef>
              <a:buFont typeface="+mj-lt"/>
              <a:buAutoNum type="arabicPeriod"/>
            </a:pPr>
            <a:r>
              <a:rPr lang="en-IE" sz="2200" dirty="0"/>
              <a:t>Canali (come gli ospiti trovano la vostra attività e prenotano un soggiorno)</a:t>
            </a:r>
          </a:p>
          <a:p>
            <a:pPr marL="457200" indent="-457200" algn="l">
              <a:lnSpc>
                <a:spcPts val="2340"/>
              </a:lnSpc>
              <a:spcBef>
                <a:spcPts val="0"/>
              </a:spcBef>
              <a:buFont typeface="+mj-lt"/>
              <a:buAutoNum type="arabicPeriod"/>
            </a:pPr>
            <a:r>
              <a:rPr lang="en-IE" sz="2200" dirty="0"/>
              <a:t>Flussi di entrate e struttura dei costi</a:t>
            </a:r>
          </a:p>
          <a:p>
            <a:pPr marL="457200" indent="-457200" algn="l">
              <a:lnSpc>
                <a:spcPts val="2340"/>
              </a:lnSpc>
              <a:spcBef>
                <a:spcPts val="0"/>
              </a:spcBef>
              <a:buFont typeface="+mj-lt"/>
              <a:buAutoNum type="arabicPeriod"/>
            </a:pPr>
            <a:r>
              <a:rPr lang="en-IE" sz="2200" dirty="0"/>
              <a:t>Partnership e risorse</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2057059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712E0-EE77-A185-0430-293D457285B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DFD9177-AEED-92DA-E5CE-179659A088A7}"/>
              </a:ext>
            </a:extLst>
          </p:cNvPr>
          <p:cNvSpPr>
            <a:spLocks noGrp="1"/>
          </p:cNvSpPr>
          <p:nvPr>
            <p:ph type="body" sz="quarter" idx="16"/>
          </p:nvPr>
        </p:nvSpPr>
        <p:spPr>
          <a:xfrm>
            <a:off x="653780" y="472365"/>
            <a:ext cx="10150208" cy="803654"/>
          </a:xfrm>
        </p:spPr>
        <p:txBody>
          <a:bodyPr/>
          <a:lstStyle/>
          <a:p>
            <a:pPr>
              <a:lnSpc>
                <a:spcPts val="3720"/>
              </a:lnSpc>
            </a:pPr>
            <a:r>
              <a:rPr lang="en-GB" dirty="0"/>
              <a:t>Impara a utilizzare il Business Model Canvas (BMC)</a:t>
            </a:r>
          </a:p>
          <a:p>
            <a:pPr>
              <a:lnSpc>
                <a:spcPts val="3720"/>
              </a:lnSpc>
            </a:pPr>
            <a:endParaRPr lang="en-US" dirty="0"/>
          </a:p>
        </p:txBody>
      </p:sp>
      <p:sp>
        <p:nvSpPr>
          <p:cNvPr id="6" name="Text Placeholder 5">
            <a:extLst>
              <a:ext uri="{FF2B5EF4-FFF2-40B4-BE49-F238E27FC236}">
                <a16:creationId xmlns:a16="http://schemas.microsoft.com/office/drawing/2014/main" id="{1074764F-920F-7166-072E-42FD617E0ABA}"/>
              </a:ext>
            </a:extLst>
          </p:cNvPr>
          <p:cNvSpPr>
            <a:spLocks noGrp="1"/>
          </p:cNvSpPr>
          <p:nvPr>
            <p:ph type="body" sz="quarter" idx="19"/>
          </p:nvPr>
        </p:nvSpPr>
        <p:spPr>
          <a:xfrm>
            <a:off x="653781" y="1609806"/>
            <a:ext cx="3624750" cy="803654"/>
          </a:xfrm>
        </p:spPr>
        <p:txBody>
          <a:bodyPr/>
          <a:lstStyle/>
          <a:p>
            <a:pPr>
              <a:lnSpc>
                <a:spcPts val="2900"/>
              </a:lnSpc>
            </a:pPr>
            <a:r>
              <a:rPr lang="en-US" dirty="0"/>
              <a:t>Introduzione a un semplice strumento di pianificazione visiva: Miro</a:t>
            </a:r>
          </a:p>
          <a:p>
            <a:pPr>
              <a:lnSpc>
                <a:spcPts val="2900"/>
              </a:lnSpc>
            </a:pPr>
            <a:endParaRPr lang="en-US" dirty="0"/>
          </a:p>
        </p:txBody>
      </p:sp>
      <p:cxnSp>
        <p:nvCxnSpPr>
          <p:cNvPr id="2" name="Straight Connector 1">
            <a:extLst>
              <a:ext uri="{FF2B5EF4-FFF2-40B4-BE49-F238E27FC236}">
                <a16:creationId xmlns:a16="http://schemas.microsoft.com/office/drawing/2014/main" id="{D0186C3A-4077-0D65-6BC3-2AE5F1AA93AF}"/>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E0C89C3-2B2F-3380-0EB7-6798EB39E71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sp>
        <p:nvSpPr>
          <p:cNvPr id="3" name="Text Placeholder 4">
            <a:extLst>
              <a:ext uri="{FF2B5EF4-FFF2-40B4-BE49-F238E27FC236}">
                <a16:creationId xmlns:a16="http://schemas.microsoft.com/office/drawing/2014/main" id="{5715D4C4-E5D0-2538-D466-FFD78C63FE65}"/>
              </a:ext>
            </a:extLst>
          </p:cNvPr>
          <p:cNvSpPr txBox="1">
            <a:spLocks/>
          </p:cNvSpPr>
          <p:nvPr/>
        </p:nvSpPr>
        <p:spPr>
          <a:xfrm>
            <a:off x="653782" y="3108960"/>
            <a:ext cx="3624749"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I 9 elementi:</a:t>
            </a:r>
          </a:p>
          <a:p>
            <a:pPr>
              <a:lnSpc>
                <a:spcPts val="2240"/>
              </a:lnSpc>
            </a:pPr>
            <a:endParaRPr lang="en-GB" sz="2800" b="1" dirty="0">
              <a:solidFill>
                <a:srgbClr val="459597"/>
              </a:solidFill>
            </a:endParaRPr>
          </a:p>
          <a:p>
            <a:pPr marL="228600" indent="-457200">
              <a:lnSpc>
                <a:spcPts val="2240"/>
              </a:lnSpc>
              <a:buClr>
                <a:srgbClr val="459597"/>
              </a:buClr>
              <a:buFont typeface="+mj-lt"/>
              <a:buAutoNum type="arabicPeriod"/>
            </a:pPr>
            <a:r>
              <a:rPr lang="en-GB" sz="2200" dirty="0">
                <a:solidFill>
                  <a:srgbClr val="414141"/>
                </a:solidFill>
              </a:rPr>
              <a:t>Partner chiave</a:t>
            </a:r>
          </a:p>
          <a:p>
            <a:pPr marL="228600" indent="-457200">
              <a:lnSpc>
                <a:spcPts val="2240"/>
              </a:lnSpc>
              <a:buClr>
                <a:srgbClr val="459597"/>
              </a:buClr>
              <a:buFont typeface="+mj-lt"/>
              <a:buAutoNum type="arabicPeriod"/>
            </a:pPr>
            <a:r>
              <a:rPr lang="en-GB" sz="2200" dirty="0">
                <a:solidFill>
                  <a:srgbClr val="414141"/>
                </a:solidFill>
              </a:rPr>
              <a:t>Attività chiave</a:t>
            </a:r>
          </a:p>
          <a:p>
            <a:pPr marL="228600" indent="-457200">
              <a:lnSpc>
                <a:spcPts val="2240"/>
              </a:lnSpc>
              <a:buClr>
                <a:srgbClr val="459597"/>
              </a:buClr>
              <a:buFont typeface="+mj-lt"/>
              <a:buAutoNum type="arabicPeriod"/>
            </a:pPr>
            <a:r>
              <a:rPr lang="en-GB" sz="2200" dirty="0">
                <a:solidFill>
                  <a:srgbClr val="414141"/>
                </a:solidFill>
              </a:rPr>
              <a:t>Risorse chiave</a:t>
            </a:r>
          </a:p>
          <a:p>
            <a:pPr marL="228600" indent="-457200">
              <a:lnSpc>
                <a:spcPts val="2240"/>
              </a:lnSpc>
              <a:buClr>
                <a:srgbClr val="459597"/>
              </a:buClr>
              <a:buFont typeface="+mj-lt"/>
              <a:buAutoNum type="arabicPeriod"/>
            </a:pPr>
            <a:r>
              <a:rPr lang="en-GB" sz="2200" dirty="0">
                <a:solidFill>
                  <a:srgbClr val="414141"/>
                </a:solidFill>
              </a:rPr>
              <a:t>Valore  o proposte chiave</a:t>
            </a:r>
          </a:p>
          <a:p>
            <a:pPr marL="228600" indent="-457200">
              <a:lnSpc>
                <a:spcPts val="2240"/>
              </a:lnSpc>
              <a:buClr>
                <a:srgbClr val="459597"/>
              </a:buClr>
              <a:buFont typeface="+mj-lt"/>
              <a:buAutoNum type="arabicPeriod"/>
            </a:pPr>
            <a:r>
              <a:rPr lang="en-GB" sz="2200" dirty="0">
                <a:solidFill>
                  <a:srgbClr val="414141"/>
                </a:solidFill>
              </a:rPr>
              <a:t>Relazioni con i clienti</a:t>
            </a:r>
          </a:p>
          <a:p>
            <a:pPr marL="228600" indent="-457200">
              <a:lnSpc>
                <a:spcPts val="2240"/>
              </a:lnSpc>
              <a:buClr>
                <a:srgbClr val="459597"/>
              </a:buClr>
              <a:buFont typeface="+mj-lt"/>
              <a:buAutoNum type="arabicPeriod"/>
            </a:pPr>
            <a:r>
              <a:rPr lang="en-GB" sz="2200" dirty="0">
                <a:solidFill>
                  <a:srgbClr val="414141"/>
                </a:solidFill>
              </a:rPr>
              <a:t>Canali</a:t>
            </a:r>
          </a:p>
          <a:p>
            <a:pPr marL="228600" indent="-457200">
              <a:lnSpc>
                <a:spcPts val="2240"/>
              </a:lnSpc>
              <a:buClr>
                <a:srgbClr val="459597"/>
              </a:buClr>
              <a:buFont typeface="+mj-lt"/>
              <a:buAutoNum type="arabicPeriod"/>
            </a:pPr>
            <a:r>
              <a:rPr lang="en-GB" sz="2200" dirty="0">
                <a:solidFill>
                  <a:srgbClr val="414141"/>
                </a:solidFill>
              </a:rPr>
              <a:t>Segmenti di clientela</a:t>
            </a:r>
          </a:p>
          <a:p>
            <a:pPr marL="228600" indent="-457200">
              <a:lnSpc>
                <a:spcPts val="2240"/>
              </a:lnSpc>
              <a:buClr>
                <a:srgbClr val="459597"/>
              </a:buClr>
              <a:buFont typeface="+mj-lt"/>
              <a:buAutoNum type="arabicPeriod"/>
            </a:pPr>
            <a:r>
              <a:rPr lang="en-GB" sz="2200" dirty="0">
                <a:solidFill>
                  <a:srgbClr val="414141"/>
                </a:solidFill>
              </a:rPr>
              <a:t>Struttura dei costi</a:t>
            </a:r>
          </a:p>
          <a:p>
            <a:pPr marL="228600" indent="-457200">
              <a:lnSpc>
                <a:spcPts val="2240"/>
              </a:lnSpc>
              <a:buClr>
                <a:srgbClr val="459597"/>
              </a:buClr>
              <a:buFont typeface="+mj-lt"/>
              <a:buAutoNum type="arabicPeriod"/>
            </a:pPr>
            <a:r>
              <a:rPr lang="en-GB" sz="2200" dirty="0">
                <a:solidFill>
                  <a:srgbClr val="414141"/>
                </a:solidFill>
              </a:rPr>
              <a:t>Flussi di entrate</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pic>
        <p:nvPicPr>
          <p:cNvPr id="8" name="Picture 7">
            <a:extLst>
              <a:ext uri="{FF2B5EF4-FFF2-40B4-BE49-F238E27FC236}">
                <a16:creationId xmlns:a16="http://schemas.microsoft.com/office/drawing/2014/main" id="{6B5655F7-8B38-6C7E-4BB8-92377A5C32A4}"/>
              </a:ext>
            </a:extLst>
          </p:cNvPr>
          <p:cNvPicPr>
            <a:picLocks noChangeAspect="1"/>
          </p:cNvPicPr>
          <p:nvPr/>
        </p:nvPicPr>
        <p:blipFill>
          <a:blip r:embed="rId2"/>
          <a:stretch>
            <a:fillRect/>
          </a:stretch>
        </p:blipFill>
        <p:spPr>
          <a:xfrm>
            <a:off x="4400612" y="1609806"/>
            <a:ext cx="7280854" cy="3832298"/>
          </a:xfrm>
          <a:prstGeom prst="rect">
            <a:avLst/>
          </a:prstGeom>
        </p:spPr>
      </p:pic>
      <p:sp>
        <p:nvSpPr>
          <p:cNvPr id="9" name="TextBox 6">
            <a:extLst>
              <a:ext uri="{FF2B5EF4-FFF2-40B4-BE49-F238E27FC236}">
                <a16:creationId xmlns:a16="http://schemas.microsoft.com/office/drawing/2014/main" id="{C324F3F5-EFB4-FB4D-948F-9D84D8BEBA54}"/>
              </a:ext>
            </a:extLst>
          </p:cNvPr>
          <p:cNvSpPr txBox="1"/>
          <p:nvPr/>
        </p:nvSpPr>
        <p:spPr>
          <a:xfrm>
            <a:off x="6038474" y="5533050"/>
            <a:ext cx="575627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E" sz="1200" dirty="0">
                <a:solidFill>
                  <a:srgbClr val="414141"/>
                </a:solidFill>
              </a:rPr>
              <a:t>Fonte:</a:t>
            </a:r>
            <a:r>
              <a:rPr lang="en-IE" sz="1200" dirty="0">
                <a:solidFill>
                  <a:srgbClr val="459597"/>
                </a:solidFill>
                <a:hlinkClick r:id="rId3">
                  <a:extLst>
                    <a:ext uri="{A12FA001-AC4F-418D-AE19-62706E023703}">
                      <ahyp:hlinkClr xmlns:ahyp="http://schemas.microsoft.com/office/drawing/2018/hyperlinkcolor" val="tx"/>
                    </a:ext>
                  </a:extLst>
                </a:hlinkClick>
              </a:rPr>
              <a:t> https://miro.com/strategic-planning/business-model-canvas-examples/</a:t>
            </a:r>
            <a:r>
              <a:rPr lang="en-IE" sz="1200" dirty="0">
                <a:solidFill>
                  <a:srgbClr val="459597"/>
                </a:solidFill>
              </a:rPr>
              <a:t> </a:t>
            </a:r>
          </a:p>
        </p:txBody>
      </p:sp>
    </p:spTree>
    <p:extLst>
      <p:ext uri="{BB962C8B-B14F-4D97-AF65-F5344CB8AC3E}">
        <p14:creationId xmlns:p14="http://schemas.microsoft.com/office/powerpoint/2010/main" val="3028110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8E684-8DB6-4FC4-430F-99494CBB1D2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1C4D884-E9C5-6F0B-45E6-0DF5D440FD59}"/>
              </a:ext>
            </a:extLst>
          </p:cNvPr>
          <p:cNvSpPr>
            <a:spLocks noGrp="1"/>
          </p:cNvSpPr>
          <p:nvPr>
            <p:ph type="body" sz="quarter" idx="16"/>
          </p:nvPr>
        </p:nvSpPr>
        <p:spPr>
          <a:xfrm>
            <a:off x="653780" y="472365"/>
            <a:ext cx="10150208" cy="803654"/>
          </a:xfrm>
        </p:spPr>
        <p:txBody>
          <a:bodyPr/>
          <a:lstStyle/>
          <a:p>
            <a:pPr>
              <a:lnSpc>
                <a:spcPts val="3720"/>
              </a:lnSpc>
            </a:pPr>
            <a:r>
              <a:rPr lang="en-GB" dirty="0"/>
              <a:t>Imparare a utilizzare il Business Model Canvas (BMC)</a:t>
            </a:r>
          </a:p>
          <a:p>
            <a:pPr>
              <a:lnSpc>
                <a:spcPts val="3720"/>
              </a:lnSpc>
            </a:pPr>
            <a:endParaRPr lang="en-US" dirty="0"/>
          </a:p>
        </p:txBody>
      </p:sp>
      <p:sp>
        <p:nvSpPr>
          <p:cNvPr id="6" name="Text Placeholder 5">
            <a:extLst>
              <a:ext uri="{FF2B5EF4-FFF2-40B4-BE49-F238E27FC236}">
                <a16:creationId xmlns:a16="http://schemas.microsoft.com/office/drawing/2014/main" id="{F26CFA37-6C76-3322-F765-A228B1B0FDC1}"/>
              </a:ext>
            </a:extLst>
          </p:cNvPr>
          <p:cNvSpPr>
            <a:spLocks noGrp="1"/>
          </p:cNvSpPr>
          <p:nvPr>
            <p:ph type="body" sz="quarter" idx="19"/>
          </p:nvPr>
        </p:nvSpPr>
        <p:spPr>
          <a:xfrm>
            <a:off x="653781" y="1609806"/>
            <a:ext cx="3285173" cy="803654"/>
          </a:xfrm>
        </p:spPr>
        <p:txBody>
          <a:bodyPr/>
          <a:lstStyle/>
          <a:p>
            <a:pPr>
              <a:lnSpc>
                <a:spcPts val="2900"/>
              </a:lnSpc>
            </a:pPr>
            <a:r>
              <a:rPr lang="en-US" dirty="0"/>
              <a:t>Introduzione a un semplice strumento di pianificazione visiva</a:t>
            </a:r>
          </a:p>
          <a:p>
            <a:pPr>
              <a:lnSpc>
                <a:spcPts val="2900"/>
              </a:lnSpc>
            </a:pPr>
            <a:endParaRPr lang="en-US" dirty="0"/>
          </a:p>
        </p:txBody>
      </p:sp>
      <p:cxnSp>
        <p:nvCxnSpPr>
          <p:cNvPr id="2" name="Straight Connector 1">
            <a:extLst>
              <a:ext uri="{FF2B5EF4-FFF2-40B4-BE49-F238E27FC236}">
                <a16:creationId xmlns:a16="http://schemas.microsoft.com/office/drawing/2014/main" id="{07709966-4707-F965-DD26-8B26E4F32674}"/>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B6CC87AC-510C-0C2E-58C4-896341678FE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12</a:t>
            </a:fld>
            <a:endParaRPr lang="fr-CA" sz="1200" dirty="0"/>
          </a:p>
        </p:txBody>
      </p:sp>
      <p:sp>
        <p:nvSpPr>
          <p:cNvPr id="3" name="Text Placeholder 4">
            <a:extLst>
              <a:ext uri="{FF2B5EF4-FFF2-40B4-BE49-F238E27FC236}">
                <a16:creationId xmlns:a16="http://schemas.microsoft.com/office/drawing/2014/main" id="{C956D4F8-362B-133C-206B-C005605578F8}"/>
              </a:ext>
            </a:extLst>
          </p:cNvPr>
          <p:cNvSpPr txBox="1">
            <a:spLocks/>
          </p:cNvSpPr>
          <p:nvPr/>
        </p:nvSpPr>
        <p:spPr>
          <a:xfrm>
            <a:off x="653782" y="3108960"/>
            <a:ext cx="3624749"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I 9 elementi:</a:t>
            </a:r>
          </a:p>
          <a:p>
            <a:pPr>
              <a:lnSpc>
                <a:spcPts val="2240"/>
              </a:lnSpc>
            </a:pPr>
            <a:endParaRPr lang="en-GB" sz="2800" b="1" dirty="0">
              <a:solidFill>
                <a:srgbClr val="459597"/>
              </a:solidFill>
            </a:endParaRPr>
          </a:p>
          <a:p>
            <a:pPr marL="228600" indent="-457200">
              <a:lnSpc>
                <a:spcPts val="2240"/>
              </a:lnSpc>
              <a:buClr>
                <a:srgbClr val="459597"/>
              </a:buClr>
              <a:buFont typeface="+mj-lt"/>
              <a:buAutoNum type="arabicPeriod"/>
            </a:pPr>
            <a:r>
              <a:rPr lang="en-GB" sz="2200" dirty="0">
                <a:solidFill>
                  <a:srgbClr val="414141"/>
                </a:solidFill>
              </a:rPr>
              <a:t>Proposta di valore</a:t>
            </a:r>
          </a:p>
          <a:p>
            <a:pPr marL="228600" indent="-457200">
              <a:lnSpc>
                <a:spcPts val="2240"/>
              </a:lnSpc>
              <a:buClr>
                <a:srgbClr val="459597"/>
              </a:buClr>
              <a:buFont typeface="+mj-lt"/>
              <a:buAutoNum type="arabicPeriod"/>
            </a:pPr>
            <a:r>
              <a:rPr lang="en-GB" sz="2200" dirty="0">
                <a:solidFill>
                  <a:srgbClr val="414141"/>
                </a:solidFill>
              </a:rPr>
              <a:t>Partner chiave</a:t>
            </a:r>
          </a:p>
          <a:p>
            <a:pPr marL="228600" indent="-457200">
              <a:lnSpc>
                <a:spcPts val="2240"/>
              </a:lnSpc>
              <a:buClr>
                <a:srgbClr val="459597"/>
              </a:buClr>
              <a:buFont typeface="+mj-lt"/>
              <a:buAutoNum type="arabicPeriod"/>
            </a:pPr>
            <a:r>
              <a:rPr lang="en-GB" sz="2200" dirty="0">
                <a:solidFill>
                  <a:srgbClr val="414141"/>
                </a:solidFill>
              </a:rPr>
              <a:t>Attività chiave</a:t>
            </a:r>
          </a:p>
          <a:p>
            <a:pPr marL="228600" indent="-457200">
              <a:lnSpc>
                <a:spcPts val="2240"/>
              </a:lnSpc>
              <a:buClr>
                <a:srgbClr val="459597"/>
              </a:buClr>
              <a:buFont typeface="+mj-lt"/>
              <a:buAutoNum type="arabicPeriod"/>
            </a:pPr>
            <a:r>
              <a:rPr lang="en-GB" sz="2200" dirty="0">
                <a:solidFill>
                  <a:srgbClr val="414141"/>
                </a:solidFill>
              </a:rPr>
              <a:t>Risorse e asset chiave</a:t>
            </a:r>
          </a:p>
          <a:p>
            <a:pPr marL="228600" indent="-457200">
              <a:lnSpc>
                <a:spcPts val="2240"/>
              </a:lnSpc>
              <a:buClr>
                <a:srgbClr val="459597"/>
              </a:buClr>
              <a:buFont typeface="+mj-lt"/>
              <a:buAutoNum type="arabicPeriod"/>
            </a:pPr>
            <a:r>
              <a:rPr lang="en-GB" sz="2200" dirty="0">
                <a:solidFill>
                  <a:srgbClr val="414141"/>
                </a:solidFill>
              </a:rPr>
              <a:t>Segmenti di clientela</a:t>
            </a:r>
          </a:p>
          <a:p>
            <a:pPr marL="228600" indent="-457200">
              <a:lnSpc>
                <a:spcPts val="2240"/>
              </a:lnSpc>
              <a:buClr>
                <a:srgbClr val="459597"/>
              </a:buClr>
              <a:buFont typeface="+mj-lt"/>
              <a:buAutoNum type="arabicPeriod"/>
            </a:pPr>
            <a:r>
              <a:rPr lang="en-GB" sz="2200" dirty="0">
                <a:solidFill>
                  <a:srgbClr val="414141"/>
                </a:solidFill>
              </a:rPr>
              <a:t>Canali</a:t>
            </a:r>
          </a:p>
          <a:p>
            <a:pPr marL="228600" indent="-457200">
              <a:lnSpc>
                <a:spcPts val="2240"/>
              </a:lnSpc>
              <a:buClr>
                <a:srgbClr val="459597"/>
              </a:buClr>
              <a:buFont typeface="+mj-lt"/>
              <a:buAutoNum type="arabicPeriod"/>
            </a:pPr>
            <a:r>
              <a:rPr lang="en-GB" sz="2200" dirty="0">
                <a:solidFill>
                  <a:srgbClr val="414141"/>
                </a:solidFill>
              </a:rPr>
              <a:t>Relazioni con i clienti</a:t>
            </a:r>
          </a:p>
          <a:p>
            <a:pPr marL="228600" indent="-457200">
              <a:lnSpc>
                <a:spcPts val="2240"/>
              </a:lnSpc>
              <a:buClr>
                <a:srgbClr val="459597"/>
              </a:buClr>
              <a:buFont typeface="+mj-lt"/>
              <a:buAutoNum type="arabicPeriod"/>
            </a:pPr>
            <a:r>
              <a:rPr lang="en-GB" sz="2200" dirty="0">
                <a:solidFill>
                  <a:srgbClr val="414141"/>
                </a:solidFill>
              </a:rPr>
              <a:t>Ricavi</a:t>
            </a:r>
          </a:p>
          <a:p>
            <a:pPr marL="228600" indent="-457200">
              <a:lnSpc>
                <a:spcPts val="2240"/>
              </a:lnSpc>
              <a:buClr>
                <a:srgbClr val="459597"/>
              </a:buClr>
              <a:buFont typeface="+mj-lt"/>
              <a:buAutoNum type="arabicPeriod"/>
            </a:pPr>
            <a:r>
              <a:rPr lang="en-GB" sz="2200" dirty="0">
                <a:solidFill>
                  <a:srgbClr val="414141"/>
                </a:solidFill>
              </a:rPr>
              <a:t>Struttura dei costi</a:t>
            </a:r>
          </a:p>
          <a:p>
            <a:pPr marL="228600" indent="-457200">
              <a:lnSpc>
                <a:spcPts val="2240"/>
              </a:lnSpc>
              <a:buClr>
                <a:srgbClr val="459597"/>
              </a:buClr>
              <a:buFont typeface="+mj-lt"/>
              <a:buAutoNum type="arabicPeriod"/>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9" name="TextBox 6">
            <a:extLst>
              <a:ext uri="{FF2B5EF4-FFF2-40B4-BE49-F238E27FC236}">
                <a16:creationId xmlns:a16="http://schemas.microsoft.com/office/drawing/2014/main" id="{6AEDB46B-9ABE-A553-E799-D3BBE859F923}"/>
              </a:ext>
            </a:extLst>
          </p:cNvPr>
          <p:cNvSpPr txBox="1"/>
          <p:nvPr/>
        </p:nvSpPr>
        <p:spPr>
          <a:xfrm>
            <a:off x="5331713" y="5980111"/>
            <a:ext cx="575627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200" dirty="0">
                <a:solidFill>
                  <a:srgbClr val="414141"/>
                </a:solidFill>
              </a:rPr>
              <a:t>Fonte:</a:t>
            </a:r>
            <a:r>
              <a:rPr lang="en-IE" sz="1200" dirty="0">
                <a:solidFill>
                  <a:srgbClr val="459597"/>
                </a:solidFill>
                <a:hlinkClick r:id="rId2">
                  <a:extLst>
                    <a:ext uri="{A12FA001-AC4F-418D-AE19-62706E023703}">
                      <ahyp:hlinkClr xmlns:ahyp="http://schemas.microsoft.com/office/drawing/2018/hyperlinkcolor" val="tx"/>
                    </a:ext>
                  </a:extLst>
                </a:hlinkClick>
              </a:rPr>
              <a:t> https://www.digitalbizmodels.com/blog/business-model-canvas-bookingcom</a:t>
            </a:r>
            <a:r>
              <a:rPr lang="en-IE" sz="1200" dirty="0">
                <a:solidFill>
                  <a:srgbClr val="459597"/>
                </a:solidFill>
              </a:rPr>
              <a:t> </a:t>
            </a:r>
          </a:p>
        </p:txBody>
      </p:sp>
      <p:pic>
        <p:nvPicPr>
          <p:cNvPr id="7" name="Picture 2">
            <a:extLst>
              <a:ext uri="{FF2B5EF4-FFF2-40B4-BE49-F238E27FC236}">
                <a16:creationId xmlns:a16="http://schemas.microsoft.com/office/drawing/2014/main" id="{512F36E8-8F96-0818-F486-EED1A92D7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8531" y="1609806"/>
            <a:ext cx="7465273" cy="4199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279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02E9D-9E2E-A4BE-F8D6-25EDCF2B1C5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C1B12F2-B5DC-9E18-53A3-D09F2C572325}"/>
              </a:ext>
            </a:extLst>
          </p:cNvPr>
          <p:cNvSpPr txBox="1"/>
          <p:nvPr/>
        </p:nvSpPr>
        <p:spPr>
          <a:xfrm>
            <a:off x="176525" y="243022"/>
            <a:ext cx="11838949" cy="646331"/>
          </a:xfrm>
          <a:prstGeom prst="rect">
            <a:avLst/>
          </a:prstGeom>
          <a:noFill/>
        </p:spPr>
        <p:txBody>
          <a:bodyPr wrap="square" rtlCol="0">
            <a:spAutoFit/>
          </a:bodyPr>
          <a:lstStyle/>
          <a:p>
            <a:r>
              <a:rPr lang="en-US" sz="3600" b="1" dirty="0">
                <a:solidFill>
                  <a:srgbClr val="459597"/>
                </a:solidFill>
                <a:latin typeface="Calibri" panose="020F0502020204030204" pitchFamily="34" charset="0"/>
                <a:cs typeface="Calibri" panose="020F0502020204030204" pitchFamily="34" charset="0"/>
              </a:rPr>
              <a:t>Modello di Business Model Canvas </a:t>
            </a:r>
            <a:r>
              <a:rPr lang="en-US" sz="3600" dirty="0">
                <a:solidFill>
                  <a:srgbClr val="459597"/>
                </a:solidFill>
                <a:latin typeface="Calibri" panose="020F0502020204030204" pitchFamily="34" charset="0"/>
                <a:cs typeface="Calibri" panose="020F0502020204030204" pitchFamily="34" charset="0"/>
              </a:rPr>
              <a:t>(modificabile) </a:t>
            </a:r>
          </a:p>
        </p:txBody>
      </p:sp>
      <p:sp>
        <p:nvSpPr>
          <p:cNvPr id="5" name="TextBox 4">
            <a:extLst>
              <a:ext uri="{FF2B5EF4-FFF2-40B4-BE49-F238E27FC236}">
                <a16:creationId xmlns:a16="http://schemas.microsoft.com/office/drawing/2014/main" id="{2A0231B7-3ADA-D4BE-6C6B-6A81767A63CB}"/>
              </a:ext>
            </a:extLst>
          </p:cNvPr>
          <p:cNvSpPr txBox="1"/>
          <p:nvPr/>
        </p:nvSpPr>
        <p:spPr>
          <a:xfrm>
            <a:off x="198147" y="786750"/>
            <a:ext cx="11503937" cy="605487"/>
          </a:xfrm>
          <a:prstGeom prst="rect">
            <a:avLst/>
          </a:prstGeom>
          <a:noFill/>
        </p:spPr>
        <p:txBody>
          <a:bodyPr wrap="square">
            <a:spAutoFit/>
          </a:bodyPr>
          <a:lstStyle/>
          <a:p>
            <a:pPr>
              <a:lnSpc>
                <a:spcPts val="1860"/>
              </a:lnSpc>
            </a:pPr>
            <a:r>
              <a:rPr lang="en-US" sz="1900" dirty="0">
                <a:solidFill>
                  <a:srgbClr val="414141"/>
                </a:solidFill>
                <a:latin typeface="Calibri" panose="020F0502020204030204" pitchFamily="34" charset="0"/>
                <a:cs typeface="Calibri" panose="020F0502020204030204" pitchFamily="34" charset="0"/>
              </a:rPr>
              <a:t>Segui le istruzioni riportate di seguito per completare ogni sezione del tuo modello di business canvas, in modo da poter sviluppare una comprensione completa del quadro operativo e strategico della tua attività.</a:t>
            </a:r>
          </a:p>
        </p:txBody>
      </p:sp>
      <p:graphicFrame>
        <p:nvGraphicFramePr>
          <p:cNvPr id="16" name="Table 15">
            <a:extLst>
              <a:ext uri="{FF2B5EF4-FFF2-40B4-BE49-F238E27FC236}">
                <a16:creationId xmlns:a16="http://schemas.microsoft.com/office/drawing/2014/main" id="{FAFA4BA6-FD87-5754-4779-A1AF6F9A001C}"/>
              </a:ext>
            </a:extLst>
          </p:cNvPr>
          <p:cNvGraphicFramePr>
            <a:graphicFrameLocks noGrp="1"/>
          </p:cNvGraphicFramePr>
          <p:nvPr>
            <p:extLst>
              <p:ext uri="{D42A27DB-BD31-4B8C-83A1-F6EECF244321}">
                <p14:modId xmlns:p14="http://schemas.microsoft.com/office/powerpoint/2010/main" val="2460586581"/>
              </p:ext>
            </p:extLst>
          </p:nvPr>
        </p:nvGraphicFramePr>
        <p:xfrm>
          <a:off x="272084" y="1374187"/>
          <a:ext cx="11430000" cy="5024884"/>
        </p:xfrm>
        <a:graphic>
          <a:graphicData uri="http://schemas.openxmlformats.org/drawingml/2006/table">
            <a:tbl>
              <a:tblPr/>
              <a:tblGrid>
                <a:gridCol w="2286000">
                  <a:extLst>
                    <a:ext uri="{9D8B030D-6E8A-4147-A177-3AD203B41FA5}">
                      <a16:colId xmlns:a16="http://schemas.microsoft.com/office/drawing/2014/main" val="1915489427"/>
                    </a:ext>
                  </a:extLst>
                </a:gridCol>
                <a:gridCol w="2286000">
                  <a:extLst>
                    <a:ext uri="{9D8B030D-6E8A-4147-A177-3AD203B41FA5}">
                      <a16:colId xmlns:a16="http://schemas.microsoft.com/office/drawing/2014/main" val="3648122560"/>
                    </a:ext>
                  </a:extLst>
                </a:gridCol>
                <a:gridCol w="2286000">
                  <a:extLst>
                    <a:ext uri="{9D8B030D-6E8A-4147-A177-3AD203B41FA5}">
                      <a16:colId xmlns:a16="http://schemas.microsoft.com/office/drawing/2014/main" val="489068831"/>
                    </a:ext>
                  </a:extLst>
                </a:gridCol>
                <a:gridCol w="2286000">
                  <a:extLst>
                    <a:ext uri="{9D8B030D-6E8A-4147-A177-3AD203B41FA5}">
                      <a16:colId xmlns:a16="http://schemas.microsoft.com/office/drawing/2014/main" val="1821452548"/>
                    </a:ext>
                  </a:extLst>
                </a:gridCol>
                <a:gridCol w="2286000">
                  <a:extLst>
                    <a:ext uri="{9D8B030D-6E8A-4147-A177-3AD203B41FA5}">
                      <a16:colId xmlns:a16="http://schemas.microsoft.com/office/drawing/2014/main" val="1649091000"/>
                    </a:ext>
                  </a:extLst>
                </a:gridCol>
              </a:tblGrid>
              <a:tr h="1723378">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61284179"/>
                  </a:ext>
                </a:extLst>
              </a:tr>
              <a:tr h="1650753">
                <a:tc vMerge="1">
                  <a:txBody>
                    <a:bodyPr/>
                    <a:lstStyle/>
                    <a:p>
                      <a:endParaRPr lang="en-US"/>
                    </a:p>
                  </a:txBody>
                  <a:tcPr>
                    <a:lnT w="12700" cap="flat" cmpd="sng" algn="ctr">
                      <a:solidFill>
                        <a:schemeClr val="bg1">
                          <a:lumMod val="75000"/>
                        </a:schemeClr>
                      </a:solidFill>
                      <a:prstDash val="solid"/>
                      <a:round/>
                      <a:headEnd type="none" w="med" len="med"/>
                      <a:tailEnd type="none" w="med" len="med"/>
                    </a:lnT>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en-US"/>
                    </a:p>
                  </a:txBody>
                  <a:tcPr>
                    <a:lnL w="6350" cap="flat" cmpd="sng" algn="ctr">
                      <a:solidFill>
                        <a:srgbClr val="BFBFBF"/>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en-US"/>
                    </a:p>
                  </a:txBody>
                  <a:tcPr>
                    <a:lnL w="6350" cap="flat" cmpd="sng" algn="ctr">
                      <a:solidFill>
                        <a:srgbClr val="BFBFBF"/>
                      </a:solidFill>
                      <a:prstDash val="solid"/>
                      <a:round/>
                      <a:headEnd type="none" w="med" len="med"/>
                      <a:tailEnd type="none" w="med" len="med"/>
                    </a:lnL>
                  </a:tcPr>
                </a:tc>
                <a:extLst>
                  <a:ext uri="{0D108BD9-81ED-4DB2-BD59-A6C34878D82A}">
                    <a16:rowId xmlns:a16="http://schemas.microsoft.com/office/drawing/2014/main" val="2172348578"/>
                  </a:ext>
                </a:extLst>
              </a:tr>
              <a:tr h="1650753">
                <a:tc grid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en-US"/>
                    </a:p>
                  </a:txBody>
                  <a:tcPr/>
                </a:tc>
                <a:tc gridSpan="3">
                  <a:txBody>
                    <a:bodyPr/>
                    <a:lstStyle/>
                    <a:p>
                      <a:pPr algn="l" fontAlgn="ctr"/>
                      <a:endParaRPr lang="en-US" sz="7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45382130"/>
                  </a:ext>
                </a:extLst>
              </a:tr>
            </a:tbl>
          </a:graphicData>
        </a:graphic>
      </p:graphicFrame>
      <p:pic>
        <p:nvPicPr>
          <p:cNvPr id="17" name="Graphic 2" descr="Handshake outline">
            <a:extLst>
              <a:ext uri="{FF2B5EF4-FFF2-40B4-BE49-F238E27FC236}">
                <a16:creationId xmlns:a16="http://schemas.microsoft.com/office/drawing/2014/main" id="{1E31F2E6-7F5D-5203-E006-98B63F1443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19267" y="1937399"/>
            <a:ext cx="602159" cy="602159"/>
          </a:xfrm>
          <a:prstGeom prst="rect">
            <a:avLst/>
          </a:prstGeom>
        </p:spPr>
      </p:pic>
      <p:pic>
        <p:nvPicPr>
          <p:cNvPr id="18" name="Graphic 4" descr="Playbook outline">
            <a:extLst>
              <a:ext uri="{FF2B5EF4-FFF2-40B4-BE49-F238E27FC236}">
                <a16:creationId xmlns:a16="http://schemas.microsoft.com/office/drawing/2014/main" id="{E43CA762-CE54-4F00-F22C-276E07B5D2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01696" y="1925718"/>
            <a:ext cx="590550" cy="590550"/>
          </a:xfrm>
          <a:prstGeom prst="rect">
            <a:avLst/>
          </a:prstGeom>
        </p:spPr>
      </p:pic>
      <p:pic>
        <p:nvPicPr>
          <p:cNvPr id="19" name="Graphic 6" descr="Circular flowchart outline">
            <a:extLst>
              <a:ext uri="{FF2B5EF4-FFF2-40B4-BE49-F238E27FC236}">
                <a16:creationId xmlns:a16="http://schemas.microsoft.com/office/drawing/2014/main" id="{86A22108-76BB-6EC1-BFBA-2EB0758BF9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52402" y="3730310"/>
            <a:ext cx="616032" cy="616032"/>
          </a:xfrm>
          <a:prstGeom prst="rect">
            <a:avLst/>
          </a:prstGeom>
        </p:spPr>
      </p:pic>
      <p:pic>
        <p:nvPicPr>
          <p:cNvPr id="20" name="Graphic 8" descr="Clipboard Checked outline">
            <a:extLst>
              <a:ext uri="{FF2B5EF4-FFF2-40B4-BE49-F238E27FC236}">
                <a16:creationId xmlns:a16="http://schemas.microsoft.com/office/drawing/2014/main" id="{E1E57C3E-9685-02FD-5B0E-AFFB08D051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04628" y="1939337"/>
            <a:ext cx="533400" cy="533400"/>
          </a:xfrm>
          <a:prstGeom prst="rect">
            <a:avLst/>
          </a:prstGeom>
        </p:spPr>
      </p:pic>
      <p:pic>
        <p:nvPicPr>
          <p:cNvPr id="21" name="Graphic 12" descr="Target Audience outline">
            <a:extLst>
              <a:ext uri="{FF2B5EF4-FFF2-40B4-BE49-F238E27FC236}">
                <a16:creationId xmlns:a16="http://schemas.microsoft.com/office/drawing/2014/main" id="{B7774CE3-FF6D-78E3-4C21-8404837C500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68680" y="1954293"/>
            <a:ext cx="615130" cy="615130"/>
          </a:xfrm>
          <a:prstGeom prst="rect">
            <a:avLst/>
          </a:prstGeom>
        </p:spPr>
      </p:pic>
      <p:pic>
        <p:nvPicPr>
          <p:cNvPr id="24" name="Graphic 18" descr="Money outline">
            <a:extLst>
              <a:ext uri="{FF2B5EF4-FFF2-40B4-BE49-F238E27FC236}">
                <a16:creationId xmlns:a16="http://schemas.microsoft.com/office/drawing/2014/main" id="{4556EA24-E9ED-1C6A-DA48-7E1837C2769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63144" y="5089896"/>
            <a:ext cx="600075" cy="600075"/>
          </a:xfrm>
          <a:prstGeom prst="rect">
            <a:avLst/>
          </a:prstGeom>
        </p:spPr>
      </p:pic>
      <p:pic>
        <p:nvPicPr>
          <p:cNvPr id="25" name="Graphic 20" descr="Register outline">
            <a:extLst>
              <a:ext uri="{FF2B5EF4-FFF2-40B4-BE49-F238E27FC236}">
                <a16:creationId xmlns:a16="http://schemas.microsoft.com/office/drawing/2014/main" id="{B5D192BA-FED2-52D5-ABAB-4A967FD9940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114926" y="5156155"/>
            <a:ext cx="495404" cy="495404"/>
          </a:xfrm>
          <a:prstGeom prst="rect">
            <a:avLst/>
          </a:prstGeom>
        </p:spPr>
      </p:pic>
      <p:sp>
        <p:nvSpPr>
          <p:cNvPr id="4" name="TextBox 6">
            <a:extLst>
              <a:ext uri="{FF2B5EF4-FFF2-40B4-BE49-F238E27FC236}">
                <a16:creationId xmlns:a16="http://schemas.microsoft.com/office/drawing/2014/main" id="{CA26729A-13ED-3815-C008-52B977CBB950}"/>
              </a:ext>
            </a:extLst>
          </p:cNvPr>
          <p:cNvSpPr txBox="1"/>
          <p:nvPr/>
        </p:nvSpPr>
        <p:spPr>
          <a:xfrm>
            <a:off x="272084" y="6533254"/>
            <a:ext cx="1104935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900" dirty="0">
                <a:solidFill>
                  <a:srgbClr val="414141"/>
                </a:solidFill>
                <a:latin typeface="Calibri" panose="020F0502020204030204" pitchFamily="34" charset="0"/>
                <a:cs typeface="Calibri" panose="020F0502020204030204" pitchFamily="34" charset="0"/>
              </a:rPr>
              <a:t>Fonte:</a:t>
            </a:r>
            <a:r>
              <a:rPr lang="en-US" sz="900" i="1" dirty="0">
                <a:solidFill>
                  <a:srgbClr val="459597"/>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 https://www.smartsheet.com/sites/default/files/2024-04/IC-Simple-Business-Model-Canvas-Template-for-Powerpoint-Example_Powerpoint.pptx?srsltid=AfmBOop_I2pyimagKBejfl-xt8tteTukVJU7-7NT-CG1nWOo8ROqfG6t</a:t>
            </a:r>
            <a:r>
              <a:rPr lang="en-US" sz="900" i="1" dirty="0">
                <a:solidFill>
                  <a:srgbClr val="459597"/>
                </a:solidFill>
                <a:latin typeface="Calibri" panose="020F0502020204030204" pitchFamily="34" charset="0"/>
                <a:cs typeface="Calibri" panose="020F0502020204030204" pitchFamily="34" charset="0"/>
              </a:rPr>
              <a:t> </a:t>
            </a:r>
            <a:endParaRPr lang="en-IE" sz="900" dirty="0">
              <a:solidFill>
                <a:srgbClr val="459597"/>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A8502660-E08D-3517-5A36-471994C92B36}"/>
              </a:ext>
            </a:extLst>
          </p:cNvPr>
          <p:cNvSpPr/>
          <p:nvPr/>
        </p:nvSpPr>
        <p:spPr>
          <a:xfrm>
            <a:off x="9430767" y="1370098"/>
            <a:ext cx="2271317" cy="53912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0" name="Graphic 14" descr="Puzzle pieces outline">
            <a:extLst>
              <a:ext uri="{FF2B5EF4-FFF2-40B4-BE49-F238E27FC236}">
                <a16:creationId xmlns:a16="http://schemas.microsoft.com/office/drawing/2014/main" id="{D895D912-AA87-2F86-28B2-9E0E52A91E1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061802" y="1958923"/>
            <a:ext cx="571500" cy="571500"/>
          </a:xfrm>
          <a:prstGeom prst="rect">
            <a:avLst/>
          </a:prstGeom>
        </p:spPr>
      </p:pic>
      <p:sp>
        <p:nvSpPr>
          <p:cNvPr id="37" name="TextBox 36">
            <a:extLst>
              <a:ext uri="{FF2B5EF4-FFF2-40B4-BE49-F238E27FC236}">
                <a16:creationId xmlns:a16="http://schemas.microsoft.com/office/drawing/2014/main" id="{E45323BC-4B13-43EB-806E-AEE91C8B2392}"/>
              </a:ext>
            </a:extLst>
          </p:cNvPr>
          <p:cNvSpPr txBox="1"/>
          <p:nvPr/>
        </p:nvSpPr>
        <p:spPr>
          <a:xfrm>
            <a:off x="9484791" y="1386592"/>
            <a:ext cx="1836647" cy="502702"/>
          </a:xfrm>
          <a:prstGeom prst="rect">
            <a:avLst/>
          </a:prstGeom>
          <a:noFill/>
        </p:spPr>
        <p:txBody>
          <a:bodyPr wrap="square">
            <a:spAutoFit/>
          </a:bodyPr>
          <a:lstStyle/>
          <a:p>
            <a:pPr algn="l"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SEGMENTI DI CLIENTELA</a:t>
            </a:r>
          </a:p>
        </p:txBody>
      </p:sp>
      <p:sp>
        <p:nvSpPr>
          <p:cNvPr id="38" name="Rectangle 37">
            <a:extLst>
              <a:ext uri="{FF2B5EF4-FFF2-40B4-BE49-F238E27FC236}">
                <a16:creationId xmlns:a16="http://schemas.microsoft.com/office/drawing/2014/main" id="{47904926-01F2-CCDF-1358-A27892245EDD}"/>
              </a:ext>
            </a:extLst>
          </p:cNvPr>
          <p:cNvSpPr/>
          <p:nvPr/>
        </p:nvSpPr>
        <p:spPr>
          <a:xfrm>
            <a:off x="7131344" y="1370098"/>
            <a:ext cx="2271317" cy="539126"/>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B162CAC4-BFDD-2D70-5F2E-C15E0EB6D5A8}"/>
              </a:ext>
            </a:extLst>
          </p:cNvPr>
          <p:cNvSpPr txBox="1"/>
          <p:nvPr/>
        </p:nvSpPr>
        <p:spPr>
          <a:xfrm>
            <a:off x="7185368"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RELAZIONI CON I CLIENTI</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48DBDC6-FDB5-743D-0469-D72A1E440F65}"/>
              </a:ext>
            </a:extLst>
          </p:cNvPr>
          <p:cNvSpPr/>
          <p:nvPr/>
        </p:nvSpPr>
        <p:spPr>
          <a:xfrm>
            <a:off x="4860761" y="1370098"/>
            <a:ext cx="2271317" cy="539126"/>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1342EF31-2E60-D17C-4ECB-27905B5C8A41}"/>
              </a:ext>
            </a:extLst>
          </p:cNvPr>
          <p:cNvSpPr txBox="1"/>
          <p:nvPr/>
        </p:nvSpPr>
        <p:spPr>
          <a:xfrm>
            <a:off x="4914785"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PROPOSTE DI VALORE</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E4D76A9D-422A-A1AD-3D57-B996172234D3}"/>
              </a:ext>
            </a:extLst>
          </p:cNvPr>
          <p:cNvSpPr/>
          <p:nvPr/>
        </p:nvSpPr>
        <p:spPr>
          <a:xfrm>
            <a:off x="2575758" y="1370098"/>
            <a:ext cx="2271317" cy="539126"/>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D0C696FA-943D-3516-EC1C-D197A3073165}"/>
              </a:ext>
            </a:extLst>
          </p:cNvPr>
          <p:cNvSpPr txBox="1"/>
          <p:nvPr/>
        </p:nvSpPr>
        <p:spPr>
          <a:xfrm>
            <a:off x="2629782"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ATTIVITÀ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ATTIVITÀ</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4" name="Rectangle 43">
            <a:extLst>
              <a:ext uri="{FF2B5EF4-FFF2-40B4-BE49-F238E27FC236}">
                <a16:creationId xmlns:a16="http://schemas.microsoft.com/office/drawing/2014/main" id="{C2BBE706-0D99-1FF3-FFF4-EF63FCAB1B48}"/>
              </a:ext>
            </a:extLst>
          </p:cNvPr>
          <p:cNvSpPr/>
          <p:nvPr/>
        </p:nvSpPr>
        <p:spPr>
          <a:xfrm>
            <a:off x="277796" y="1370098"/>
            <a:ext cx="2271317" cy="539126"/>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5C534F02-00F5-247C-943E-ACCC073C124F}"/>
              </a:ext>
            </a:extLst>
          </p:cNvPr>
          <p:cNvSpPr txBox="1"/>
          <p:nvPr/>
        </p:nvSpPr>
        <p:spPr>
          <a:xfrm>
            <a:off x="331820"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PARTNERSHIP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PARTNERSHIP</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7BEB0CC9-A352-B7A9-1644-EAFF0A10B7C1}"/>
              </a:ext>
            </a:extLst>
          </p:cNvPr>
          <p:cNvSpPr/>
          <p:nvPr/>
        </p:nvSpPr>
        <p:spPr>
          <a:xfrm>
            <a:off x="2574216" y="3094507"/>
            <a:ext cx="2271317" cy="53912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EC6BB450-811B-9CBA-117F-D80C702B2A0E}"/>
              </a:ext>
            </a:extLst>
          </p:cNvPr>
          <p:cNvSpPr txBox="1"/>
          <p:nvPr/>
        </p:nvSpPr>
        <p:spPr>
          <a:xfrm>
            <a:off x="2628240" y="3111001"/>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RISORSE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RISORSE </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85F2DCC3-3622-454D-91FD-97C51518AB5B}"/>
              </a:ext>
            </a:extLst>
          </p:cNvPr>
          <p:cNvSpPr/>
          <p:nvPr/>
        </p:nvSpPr>
        <p:spPr>
          <a:xfrm>
            <a:off x="277796" y="4754003"/>
            <a:ext cx="4567737" cy="314011"/>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BB9407DB-D45D-9927-66F7-7D2DB31B6D4C}"/>
              </a:ext>
            </a:extLst>
          </p:cNvPr>
          <p:cNvSpPr txBox="1"/>
          <p:nvPr/>
        </p:nvSpPr>
        <p:spPr>
          <a:xfrm>
            <a:off x="331820" y="4770497"/>
            <a:ext cx="1836647" cy="297517"/>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STRUTTURA DEI COSTI</a:t>
            </a:r>
          </a:p>
        </p:txBody>
      </p:sp>
      <p:sp>
        <p:nvSpPr>
          <p:cNvPr id="50" name="Rectangle 49">
            <a:extLst>
              <a:ext uri="{FF2B5EF4-FFF2-40B4-BE49-F238E27FC236}">
                <a16:creationId xmlns:a16="http://schemas.microsoft.com/office/drawing/2014/main" id="{9E3344E0-6F94-A774-C71D-8232B120B4FE}"/>
              </a:ext>
            </a:extLst>
          </p:cNvPr>
          <p:cNvSpPr/>
          <p:nvPr/>
        </p:nvSpPr>
        <p:spPr>
          <a:xfrm>
            <a:off x="4847475" y="4754003"/>
            <a:ext cx="6844574" cy="314011"/>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3109CD21-B73E-E02C-CDD2-AEBB5E222211}"/>
              </a:ext>
            </a:extLst>
          </p:cNvPr>
          <p:cNvSpPr txBox="1"/>
          <p:nvPr/>
        </p:nvSpPr>
        <p:spPr>
          <a:xfrm>
            <a:off x="4901499" y="4774476"/>
            <a:ext cx="1836647" cy="502702"/>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FLUSSO DI ENTRATE</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pic>
        <p:nvPicPr>
          <p:cNvPr id="52" name="Graphic 16" descr="Train outline">
            <a:extLst>
              <a:ext uri="{FF2B5EF4-FFF2-40B4-BE49-F238E27FC236}">
                <a16:creationId xmlns:a16="http://schemas.microsoft.com/office/drawing/2014/main" id="{2A39498A-8A0A-5FA3-ED8C-0EA78753EF7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847033" y="3651462"/>
            <a:ext cx="481382" cy="481382"/>
          </a:xfrm>
          <a:prstGeom prst="rect">
            <a:avLst/>
          </a:prstGeom>
        </p:spPr>
      </p:pic>
      <p:sp>
        <p:nvSpPr>
          <p:cNvPr id="53" name="Rectangle 52">
            <a:extLst>
              <a:ext uri="{FF2B5EF4-FFF2-40B4-BE49-F238E27FC236}">
                <a16:creationId xmlns:a16="http://schemas.microsoft.com/office/drawing/2014/main" id="{7BCC408E-F8DE-F45D-450C-FCA6C92F2703}"/>
              </a:ext>
            </a:extLst>
          </p:cNvPr>
          <p:cNvSpPr/>
          <p:nvPr/>
        </p:nvSpPr>
        <p:spPr>
          <a:xfrm>
            <a:off x="7131344" y="3067395"/>
            <a:ext cx="2271317" cy="349382"/>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1CBE604F-8772-67D4-82C8-6F27B060168A}"/>
              </a:ext>
            </a:extLst>
          </p:cNvPr>
          <p:cNvSpPr txBox="1"/>
          <p:nvPr/>
        </p:nvSpPr>
        <p:spPr>
          <a:xfrm>
            <a:off x="7185368" y="3101243"/>
            <a:ext cx="1836647" cy="502702"/>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CANALI</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55" name="Slide Number Placeholder 5">
            <a:extLst>
              <a:ext uri="{FF2B5EF4-FFF2-40B4-BE49-F238E27FC236}">
                <a16:creationId xmlns:a16="http://schemas.microsoft.com/office/drawing/2014/main" id="{84AB33DE-30F0-358E-E946-4F6AD6C79EC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spTree>
    <p:extLst>
      <p:ext uri="{BB962C8B-B14F-4D97-AF65-F5344CB8AC3E}">
        <p14:creationId xmlns:p14="http://schemas.microsoft.com/office/powerpoint/2010/main" val="1652437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7DB5E-9A6B-6AF0-4B23-E1B5AAF5777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74E6032-9396-F512-B2F2-A442F994BD0E}"/>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4025924B-1B13-B2E0-9A7F-89E7497971EE}"/>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710F1CAA-DD28-C2E4-7010-424A40B4C5D6}"/>
              </a:ext>
            </a:extLst>
          </p:cNvPr>
          <p:cNvSpPr>
            <a:spLocks noGrp="1"/>
          </p:cNvSpPr>
          <p:nvPr>
            <p:ph type="body" sz="quarter" idx="16"/>
          </p:nvPr>
        </p:nvSpPr>
        <p:spPr>
          <a:xfrm>
            <a:off x="4061012" y="732734"/>
            <a:ext cx="6187888" cy="803654"/>
          </a:xfrm>
          <a:prstGeom prst="rect">
            <a:avLst/>
          </a:prstGeom>
        </p:spPr>
        <p:txBody>
          <a:bodyPr/>
          <a:lstStyle/>
          <a:p>
            <a:pPr>
              <a:lnSpc>
                <a:spcPts val="2960"/>
              </a:lnSpc>
            </a:pPr>
            <a:r>
              <a:rPr lang="en-GB" sz="2800" dirty="0"/>
              <a:t>Impara a mappare le tue idee nelle aree chiave</a:t>
            </a:r>
          </a:p>
          <a:p>
            <a:pPr>
              <a:lnSpc>
                <a:spcPts val="2960"/>
              </a:lnSpc>
            </a:pPr>
            <a:endParaRPr lang="en-GB" sz="2800" dirty="0"/>
          </a:p>
        </p:txBody>
      </p:sp>
      <p:sp>
        <p:nvSpPr>
          <p:cNvPr id="4" name="Text Placeholder 3">
            <a:extLst>
              <a:ext uri="{FF2B5EF4-FFF2-40B4-BE49-F238E27FC236}">
                <a16:creationId xmlns:a16="http://schemas.microsoft.com/office/drawing/2014/main" id="{A63A084A-40F7-8610-362A-3AA3552F6B02}"/>
              </a:ext>
            </a:extLst>
          </p:cNvPr>
          <p:cNvSpPr>
            <a:spLocks noGrp="1"/>
          </p:cNvSpPr>
          <p:nvPr>
            <p:ph type="body" sz="quarter" idx="21"/>
          </p:nvPr>
        </p:nvSpPr>
        <p:spPr>
          <a:xfrm>
            <a:off x="4061012" y="1740034"/>
            <a:ext cx="7620454"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Come hai appreso dall'area di apprendimento chiave precedente, lo strumento BMC è composto da 9 elementi. Questi 9 elementi o mattoni fondamentali possono essere molto fluidi e sono spesso collegati tra loro. Tuttavia, è consigliabile lavorarci in un certo ordine. Possono essere suddivisi in 2 sezioni principali, dove nelle aree 6-9 esaminiamo ciò di cui abbiamo bisogno internamente per fornire le nostre proposte di valore nelle aree 1-5:</a:t>
            </a:r>
          </a:p>
          <a:p>
            <a:pPr>
              <a:lnSpc>
                <a:spcPts val="2340"/>
              </a:lnSpc>
            </a:pPr>
            <a:endParaRPr lang="en-GB" dirty="0">
              <a:latin typeface="Calibri"/>
              <a:ea typeface="Calibri"/>
              <a:cs typeface="Calibri"/>
            </a:endParaRPr>
          </a:p>
          <a:p>
            <a:pPr marL="228600" indent="-457200">
              <a:lnSpc>
                <a:spcPts val="2340"/>
              </a:lnSpc>
              <a:buClr>
                <a:srgbClr val="459597"/>
              </a:buClr>
              <a:buFont typeface="+mj-lt"/>
              <a:buAutoNum type="arabicPeriod"/>
            </a:pPr>
            <a:r>
              <a:rPr lang="en-GB" b="0" i="0" dirty="0">
                <a:effectLst/>
                <a:latin typeface="Calibri"/>
                <a:ea typeface="Calibri"/>
                <a:cs typeface="Calibri"/>
              </a:rPr>
              <a:t>Segmenti di clientela (ospiti)</a:t>
            </a:r>
          </a:p>
          <a:p>
            <a:pPr marL="228600" indent="-457200">
              <a:lnSpc>
                <a:spcPts val="2340"/>
              </a:lnSpc>
              <a:buClr>
                <a:srgbClr val="459597"/>
              </a:buClr>
              <a:buFont typeface="+mj-lt"/>
              <a:buAutoNum type="arabicPeriod"/>
            </a:pPr>
            <a:r>
              <a:rPr lang="en-GB" b="0" i="0" dirty="0">
                <a:effectLst/>
                <a:latin typeface="Calibri"/>
                <a:ea typeface="Calibri"/>
                <a:cs typeface="Calibri"/>
              </a:rPr>
              <a:t>Proposte di valore (proposta di valore unica)</a:t>
            </a:r>
          </a:p>
          <a:p>
            <a:pPr marL="228600" indent="-457200">
              <a:lnSpc>
                <a:spcPts val="2340"/>
              </a:lnSpc>
              <a:buClr>
                <a:srgbClr val="459597"/>
              </a:buClr>
              <a:buFont typeface="+mj-lt"/>
              <a:buAutoNum type="arabicPeriod"/>
            </a:pPr>
            <a:r>
              <a:rPr lang="en-GB" b="0" i="0" dirty="0">
                <a:effectLst/>
                <a:latin typeface="Calibri"/>
                <a:ea typeface="Calibri"/>
                <a:cs typeface="Calibri"/>
              </a:rPr>
              <a:t>Canali</a:t>
            </a:r>
          </a:p>
          <a:p>
            <a:pPr marL="228600" indent="-457200">
              <a:lnSpc>
                <a:spcPts val="2340"/>
              </a:lnSpc>
              <a:buClr>
                <a:srgbClr val="459597"/>
              </a:buClr>
              <a:buFont typeface="+mj-lt"/>
              <a:buAutoNum type="arabicPeriod"/>
            </a:pPr>
            <a:r>
              <a:rPr lang="en-GB" b="0" i="0" dirty="0">
                <a:effectLst/>
                <a:latin typeface="Calibri"/>
                <a:ea typeface="Calibri"/>
                <a:cs typeface="Calibri"/>
              </a:rPr>
              <a:t>Relazione con i clienti (ospiti)</a:t>
            </a:r>
          </a:p>
          <a:p>
            <a:pPr marL="228600" indent="-457200">
              <a:lnSpc>
                <a:spcPts val="2340"/>
              </a:lnSpc>
              <a:buClr>
                <a:srgbClr val="459597"/>
              </a:buClr>
              <a:buFont typeface="+mj-lt"/>
              <a:buAutoNum type="arabicPeriod"/>
            </a:pPr>
            <a:r>
              <a:rPr lang="en-GB" b="0" i="0" dirty="0">
                <a:effectLst/>
                <a:latin typeface="Calibri"/>
                <a:ea typeface="Calibri"/>
                <a:cs typeface="Calibri"/>
              </a:rPr>
              <a:t>Flussi di entrate</a:t>
            </a:r>
          </a:p>
          <a:p>
            <a:pPr marL="228600" indent="-457200">
              <a:lnSpc>
                <a:spcPts val="2340"/>
              </a:lnSpc>
              <a:buClr>
                <a:srgbClr val="459597"/>
              </a:buClr>
              <a:buFont typeface="+mj-lt"/>
              <a:buAutoNum type="arabicPeriod"/>
            </a:pPr>
            <a:r>
              <a:rPr lang="en-GB" b="0" i="0" dirty="0">
                <a:effectLst/>
                <a:latin typeface="Calibri"/>
                <a:ea typeface="Calibri"/>
                <a:cs typeface="Calibri"/>
              </a:rPr>
              <a:t>Risorse chiave</a:t>
            </a:r>
          </a:p>
          <a:p>
            <a:pPr marL="228600" indent="-457200">
              <a:lnSpc>
                <a:spcPts val="2340"/>
              </a:lnSpc>
              <a:buClr>
                <a:srgbClr val="459597"/>
              </a:buClr>
              <a:buFont typeface="+mj-lt"/>
              <a:buAutoNum type="arabicPeriod"/>
            </a:pPr>
            <a:r>
              <a:rPr lang="en-GB" b="0" i="0" dirty="0">
                <a:effectLst/>
                <a:latin typeface="Calibri"/>
                <a:ea typeface="Calibri"/>
                <a:cs typeface="Calibri"/>
              </a:rPr>
              <a:t>Attività chiave</a:t>
            </a:r>
          </a:p>
          <a:p>
            <a:pPr marL="228600" indent="-457200">
              <a:lnSpc>
                <a:spcPts val="2340"/>
              </a:lnSpc>
              <a:buClr>
                <a:srgbClr val="459597"/>
              </a:buClr>
              <a:buFont typeface="+mj-lt"/>
              <a:buAutoNum type="arabicPeriod"/>
            </a:pPr>
            <a:r>
              <a:rPr lang="en-GB" b="0" i="0" dirty="0">
                <a:effectLst/>
                <a:latin typeface="Calibri"/>
                <a:ea typeface="Calibri"/>
                <a:cs typeface="Calibri"/>
              </a:rPr>
              <a:t>Partner chiave</a:t>
            </a:r>
          </a:p>
          <a:p>
            <a:pPr marL="228600" indent="-457200">
              <a:lnSpc>
                <a:spcPts val="2340"/>
              </a:lnSpc>
              <a:buClr>
                <a:srgbClr val="459597"/>
              </a:buClr>
              <a:buFont typeface="+mj-lt"/>
              <a:buAutoNum type="arabicPeriod"/>
            </a:pPr>
            <a:r>
              <a:rPr lang="en-GB" b="0" i="0" dirty="0">
                <a:effectLst/>
                <a:latin typeface="Calibri"/>
                <a:ea typeface="Calibri"/>
                <a:cs typeface="Calibri"/>
              </a:rPr>
              <a:t>Costi</a:t>
            </a:r>
          </a:p>
          <a:p>
            <a:pPr>
              <a:lnSpc>
                <a:spcPts val="2340"/>
              </a:lnSpc>
            </a:pPr>
            <a:endParaRPr lang="en-GB" b="0" i="0" dirty="0">
              <a:effectLst/>
              <a:latin typeface="Calibri"/>
              <a:ea typeface="Calibri"/>
              <a:cs typeface="Calibri"/>
            </a:endParaRP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68802B3D-03F2-2804-3DB1-9F00430EA94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spTree>
    <p:extLst>
      <p:ext uri="{BB962C8B-B14F-4D97-AF65-F5344CB8AC3E}">
        <p14:creationId xmlns:p14="http://schemas.microsoft.com/office/powerpoint/2010/main" val="89544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94D7-62EC-FFE2-6B32-CD93C76120E1}"/>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376869CB-CA48-57E3-8D6A-CC62838BF16B}"/>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E279DB60-909F-2019-89B2-E3D78099FECF}"/>
              </a:ext>
            </a:extLst>
          </p:cNvPr>
          <p:cNvSpPr>
            <a:spLocks noGrp="1"/>
          </p:cNvSpPr>
          <p:nvPr>
            <p:ph type="body" sz="quarter" idx="16"/>
          </p:nvPr>
        </p:nvSpPr>
        <p:spPr>
          <a:xfrm>
            <a:off x="653780" y="472365"/>
            <a:ext cx="10430375" cy="803654"/>
          </a:xfrm>
        </p:spPr>
        <p:txBody>
          <a:bodyPr/>
          <a:lstStyle/>
          <a:p>
            <a:pPr>
              <a:lnSpc>
                <a:spcPts val="3720"/>
              </a:lnSpc>
            </a:pPr>
            <a:r>
              <a:rPr lang="en-US" dirty="0"/>
              <a:t>Impara a mappare le tue idee nelle aree chiave</a:t>
            </a:r>
          </a:p>
          <a:p>
            <a:pPr>
              <a:lnSpc>
                <a:spcPts val="3720"/>
              </a:lnSpc>
            </a:pPr>
            <a:endParaRPr lang="en-US" dirty="0"/>
          </a:p>
        </p:txBody>
      </p:sp>
      <p:sp>
        <p:nvSpPr>
          <p:cNvPr id="6" name="Text Placeholder 5">
            <a:extLst>
              <a:ext uri="{FF2B5EF4-FFF2-40B4-BE49-F238E27FC236}">
                <a16:creationId xmlns:a16="http://schemas.microsoft.com/office/drawing/2014/main" id="{719B2653-2073-D43B-F009-CA2DD245484F}"/>
              </a:ext>
            </a:extLst>
          </p:cNvPr>
          <p:cNvSpPr>
            <a:spLocks noGrp="1"/>
          </p:cNvSpPr>
          <p:nvPr>
            <p:ph type="body" sz="quarter" idx="19"/>
          </p:nvPr>
        </p:nvSpPr>
        <p:spPr>
          <a:xfrm>
            <a:off x="653780" y="1541767"/>
            <a:ext cx="9165469" cy="803654"/>
          </a:xfrm>
        </p:spPr>
        <p:txBody>
          <a:bodyPr/>
          <a:lstStyle/>
          <a:p>
            <a:pPr>
              <a:lnSpc>
                <a:spcPts val="2900"/>
              </a:lnSpc>
            </a:pPr>
            <a:r>
              <a:rPr lang="en-US" dirty="0"/>
              <a:t>Segmenti di clienti/ospiti: chi sono i tuoi ospiti ideali?</a:t>
            </a:r>
          </a:p>
          <a:p>
            <a:pPr>
              <a:lnSpc>
                <a:spcPts val="2900"/>
              </a:lnSpc>
            </a:pPr>
            <a:endParaRPr lang="en-US" dirty="0"/>
          </a:p>
        </p:txBody>
      </p:sp>
      <p:cxnSp>
        <p:nvCxnSpPr>
          <p:cNvPr id="2" name="Straight Connector 1">
            <a:extLst>
              <a:ext uri="{FF2B5EF4-FFF2-40B4-BE49-F238E27FC236}">
                <a16:creationId xmlns:a16="http://schemas.microsoft.com/office/drawing/2014/main" id="{6C4AE3EB-045A-78F7-3548-8338F5074E1A}"/>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BADB839F-92AF-60B6-8B88-797B2C4DA78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
        <p:nvSpPr>
          <p:cNvPr id="10" name="Text Placeholder 4">
            <a:extLst>
              <a:ext uri="{FF2B5EF4-FFF2-40B4-BE49-F238E27FC236}">
                <a16:creationId xmlns:a16="http://schemas.microsoft.com/office/drawing/2014/main" id="{FE2EDF7C-2A3C-FB9A-E001-D9602E593E3D}"/>
              </a:ext>
            </a:extLst>
          </p:cNvPr>
          <p:cNvSpPr txBox="1">
            <a:spLocks/>
          </p:cNvSpPr>
          <p:nvPr/>
        </p:nvSpPr>
        <p:spPr>
          <a:xfrm>
            <a:off x="729694" y="1943594"/>
            <a:ext cx="6610522"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Comprendendo i segmenti dei tuoi ospiti, puoi personalizzare le tue iniziative di marketing e creare un'esperienza davvero unica. Questi possono essere: </a:t>
            </a:r>
          </a:p>
          <a:p>
            <a:pPr>
              <a:lnSpc>
                <a:spcPts val="2240"/>
              </a:lnSpc>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Viaggiatori di piacere: </a:t>
            </a:r>
            <a:r>
              <a:rPr lang="en-GB" sz="2200" dirty="0">
                <a:solidFill>
                  <a:srgbClr val="414141"/>
                </a:solidFill>
              </a:rPr>
              <a:t>stai attirando famiglie in cerca di una vacanza rilassante? O appassionati di avventura attratti dalle attività all'aria aperta? Adatta le tue offerte di conseguenza. Pensa a serate di giochi in famiglia o a collaborazioni con guide avventurose locali.</a:t>
            </a:r>
          </a:p>
          <a:p>
            <a:pPr marL="342900" indent="-342900">
              <a:lnSpc>
                <a:spcPts val="2240"/>
              </a:lnSpc>
              <a:buClr>
                <a:srgbClr val="459597"/>
              </a:buClr>
              <a:buFont typeface="Arial" panose="020B0604020202020204" pitchFamily="34" charset="0"/>
              <a:buChar char="•"/>
            </a:pPr>
            <a:r>
              <a:rPr lang="en-GB" sz="2200" b="1" dirty="0">
                <a:solidFill>
                  <a:srgbClr val="414141"/>
                </a:solidFill>
              </a:rPr>
              <a:t>Professionisti d'affari: </a:t>
            </a:r>
            <a:r>
              <a:rPr lang="en-GB" sz="2200" dirty="0">
                <a:solidFill>
                  <a:srgbClr val="414141"/>
                </a:solidFill>
              </a:rPr>
              <a:t>ti rivolgi a dirigenti impegnati? Offri pacchetti colazione nei giorni feriali con opzioni da asporto o spazi di lavoro in camera. Collabora con le aziende locali per offrire sconti aziendali.</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2592F418-1A8C-CC9E-3A69-3D493E4A48D9}"/>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CLIENTI </a:t>
            </a:r>
          </a:p>
          <a:p>
            <a:pPr>
              <a:lnSpc>
                <a:spcPts val="2240"/>
              </a:lnSpc>
            </a:pPr>
            <a:r>
              <a:rPr lang="en-GB" sz="2600" b="1" dirty="0">
                <a:solidFill>
                  <a:schemeClr val="bg1"/>
                </a:solidFill>
              </a:rPr>
              <a:t>CLIENTI</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Segmenta i tuoi clienti in base alle loro esigenze, ai loro comportamenti e ad altre caratteristiche che influenzano il modo in cui valutano i tuoi prodotti o servizi</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pic>
        <p:nvPicPr>
          <p:cNvPr id="3" name="Graphic 14" descr="Puzzle pieces outline">
            <a:extLst>
              <a:ext uri="{FF2B5EF4-FFF2-40B4-BE49-F238E27FC236}">
                <a16:creationId xmlns:a16="http://schemas.microsoft.com/office/drawing/2014/main" id="{140418A6-BFB7-9018-B1FB-9024480701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83932" y="2479427"/>
            <a:ext cx="878374" cy="878374"/>
          </a:xfrm>
          <a:prstGeom prst="rect">
            <a:avLst/>
          </a:prstGeom>
        </p:spPr>
      </p:pic>
      <p:cxnSp>
        <p:nvCxnSpPr>
          <p:cNvPr id="7" name="Straight Connector 6">
            <a:extLst>
              <a:ext uri="{FF2B5EF4-FFF2-40B4-BE49-F238E27FC236}">
                <a16:creationId xmlns:a16="http://schemas.microsoft.com/office/drawing/2014/main" id="{DEEAD348-D330-B15C-2F7B-6089F3DA99D5}"/>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86E4227F-3BAD-946F-834E-E61CC79DBEE0}"/>
              </a:ext>
            </a:extLst>
          </p:cNvPr>
          <p:cNvSpPr txBox="1"/>
          <p:nvPr/>
        </p:nvSpPr>
        <p:spPr>
          <a:xfrm>
            <a:off x="647111" y="6146195"/>
            <a:ext cx="7364069"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100" dirty="0">
                <a:solidFill>
                  <a:srgbClr val="414141"/>
                </a:solidFill>
                <a:latin typeface="Calibri" panose="020F0502020204030204" pitchFamily="34" charset="0"/>
                <a:cs typeface="Calibri" panose="020F0502020204030204" pitchFamily="34" charset="0"/>
              </a:rPr>
              <a:t>Fonte: </a:t>
            </a:r>
            <a:r>
              <a:rPr lang="en-IE" sz="1100" dirty="0">
                <a:solidFill>
                  <a:srgbClr val="459597"/>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    https://businessandplans.com/bed-and-breakfast-business-model-canvas-a-complete-guide/</a:t>
            </a:r>
            <a:endParaRPr lang="en-IE" sz="1100" dirty="0">
              <a:solidFill>
                <a:srgbClr val="459597"/>
              </a:solidFill>
              <a:latin typeface="Calibri" panose="020F0502020204030204" pitchFamily="34" charset="0"/>
              <a:cs typeface="Calibri" panose="020F0502020204030204" pitchFamily="34" charset="0"/>
            </a:endParaRPr>
          </a:p>
          <a:p>
            <a:pPr>
              <a:tabLst>
                <a:tab pos="655638" algn="l"/>
              </a:tabLst>
            </a:pPr>
            <a:r>
              <a:rPr lang="en-IE" sz="1100" dirty="0">
                <a:solidFill>
                  <a:srgbClr val="459597"/>
                </a:solidFill>
                <a:latin typeface="Calibri" panose="020F0502020204030204" pitchFamily="34" charset="0"/>
                <a:cs typeface="Calibri" panose="020F0502020204030204" pitchFamily="34" charset="0"/>
              </a:rPr>
              <a:t> 	</a:t>
            </a:r>
            <a:r>
              <a:rPr lang="en-US" sz="1100" i="1" dirty="0">
                <a:solidFill>
                  <a:srgbClr val="459597"/>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https://www.smartsheet.com/sites/default/files/2024-04/IC-Simple-Business-Model-Canvas-Template-for-    PowerpointExample_Powerpoint.pptx?srsltid=AfmBOop_I2pyimagKBejfl-xt8tteTukVJU7-7NT-CG1nWOo8ROqfG6t</a:t>
            </a:r>
            <a:r>
              <a:rPr lang="en-US" sz="1100" i="1" dirty="0">
                <a:solidFill>
                  <a:srgbClr val="459597"/>
                </a:solidFill>
                <a:latin typeface="Calibri" panose="020F0502020204030204" pitchFamily="34" charset="0"/>
                <a:cs typeface="Calibri" panose="020F0502020204030204" pitchFamily="34" charset="0"/>
              </a:rPr>
              <a:t> </a:t>
            </a:r>
            <a:endParaRPr lang="en-IE" sz="11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100" dirty="0">
              <a:solidFill>
                <a:srgbClr val="41414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3506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2F4F7-3CBF-1C70-D178-E691CBA37160}"/>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96C7B859-8D14-711E-D645-01550BD33071}"/>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738C5F04-B9C4-4D8C-1328-171510D82393}"/>
              </a:ext>
            </a:extLst>
          </p:cNvPr>
          <p:cNvSpPr>
            <a:spLocks noGrp="1"/>
          </p:cNvSpPr>
          <p:nvPr>
            <p:ph type="body" sz="quarter" idx="16"/>
          </p:nvPr>
        </p:nvSpPr>
        <p:spPr>
          <a:xfrm>
            <a:off x="653780" y="472365"/>
            <a:ext cx="10430375" cy="803654"/>
          </a:xfrm>
        </p:spPr>
        <p:txBody>
          <a:bodyPr/>
          <a:lstStyle/>
          <a:p>
            <a:pPr>
              <a:lnSpc>
                <a:spcPts val="3720"/>
              </a:lnSpc>
            </a:pPr>
            <a:r>
              <a:rPr lang="en-US" dirty="0"/>
              <a:t>Impara a mappare le tue idee nelle aree chiave</a:t>
            </a:r>
          </a:p>
          <a:p>
            <a:pPr>
              <a:lnSpc>
                <a:spcPts val="3720"/>
              </a:lnSpc>
            </a:pPr>
            <a:endParaRPr lang="en-US" dirty="0"/>
          </a:p>
        </p:txBody>
      </p:sp>
      <p:sp>
        <p:nvSpPr>
          <p:cNvPr id="6" name="Text Placeholder 5">
            <a:extLst>
              <a:ext uri="{FF2B5EF4-FFF2-40B4-BE49-F238E27FC236}">
                <a16:creationId xmlns:a16="http://schemas.microsoft.com/office/drawing/2014/main" id="{4BE99E8E-AEFF-7CA1-3E7B-28AF04FBA039}"/>
              </a:ext>
            </a:extLst>
          </p:cNvPr>
          <p:cNvSpPr>
            <a:spLocks noGrp="1"/>
          </p:cNvSpPr>
          <p:nvPr>
            <p:ph type="body" sz="quarter" idx="19"/>
          </p:nvPr>
        </p:nvSpPr>
        <p:spPr>
          <a:xfrm>
            <a:off x="653780" y="1541767"/>
            <a:ext cx="9165469" cy="803654"/>
          </a:xfrm>
        </p:spPr>
        <p:txBody>
          <a:bodyPr/>
          <a:lstStyle/>
          <a:p>
            <a:pPr>
              <a:lnSpc>
                <a:spcPts val="2900"/>
              </a:lnSpc>
            </a:pPr>
            <a:r>
              <a:rPr lang="en-US" dirty="0"/>
              <a:t>Segmenti di clienti/ospiti: chi sono i tuoi ospiti ideali?</a:t>
            </a:r>
          </a:p>
          <a:p>
            <a:pPr>
              <a:lnSpc>
                <a:spcPts val="2900"/>
              </a:lnSpc>
            </a:pPr>
            <a:endParaRPr lang="en-US" dirty="0"/>
          </a:p>
        </p:txBody>
      </p:sp>
      <p:cxnSp>
        <p:nvCxnSpPr>
          <p:cNvPr id="2" name="Straight Connector 1">
            <a:extLst>
              <a:ext uri="{FF2B5EF4-FFF2-40B4-BE49-F238E27FC236}">
                <a16:creationId xmlns:a16="http://schemas.microsoft.com/office/drawing/2014/main" id="{17FEE721-215D-B91A-A8A4-984E7CD133CF}"/>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545FA688-7285-148F-CF5C-39AEC18CE02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
        <p:nvSpPr>
          <p:cNvPr id="10" name="Text Placeholder 4">
            <a:extLst>
              <a:ext uri="{FF2B5EF4-FFF2-40B4-BE49-F238E27FC236}">
                <a16:creationId xmlns:a16="http://schemas.microsoft.com/office/drawing/2014/main" id="{D0794CB7-8A84-63C7-0F02-7D0152EA4EC8}"/>
              </a:ext>
            </a:extLst>
          </p:cNvPr>
          <p:cNvSpPr txBox="1">
            <a:spLocks/>
          </p:cNvSpPr>
          <p:nvPr/>
        </p:nvSpPr>
        <p:spPr>
          <a:xfrm>
            <a:off x="653779" y="2369043"/>
            <a:ext cx="6928127"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Comprendendo i segmenti dei tuoi ospiti, puoi personalizzare le tue iniziative di marketing e creare un'esperienza davvero unica. Questi possono essere:</a:t>
            </a:r>
          </a:p>
          <a:p>
            <a:pPr marL="342900" indent="-342900">
              <a:lnSpc>
                <a:spcPts val="2240"/>
              </a:lnSpc>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Partecipanti a eventi</a:t>
            </a:r>
            <a:r>
              <a:rPr lang="en-GB" sz="2200" dirty="0">
                <a:solidFill>
                  <a:srgbClr val="414141"/>
                </a:solidFill>
              </a:rPr>
              <a:t>: il tuo B&amp;B si trova vicino a una location famosa per matrimoni? Offri pacchetti che includono il trasporto o servizi speciali per gli invitati al matrimonio.</a:t>
            </a:r>
          </a:p>
          <a:p>
            <a:pPr marL="342900" indent="-342900">
              <a:lnSpc>
                <a:spcPts val="2240"/>
              </a:lnSpc>
              <a:buClr>
                <a:srgbClr val="459597"/>
              </a:buClr>
              <a:buFont typeface="Arial" panose="020B0604020202020204" pitchFamily="34" charset="0"/>
              <a:buChar char="•"/>
            </a:pPr>
            <a:r>
              <a:rPr lang="en-GB" sz="2200" b="1" dirty="0">
                <a:solidFill>
                  <a:srgbClr val="414141"/>
                </a:solidFill>
              </a:rPr>
              <a:t>Cercatori di occasioni speciali</a:t>
            </a:r>
            <a:r>
              <a:rPr lang="en-GB" sz="2200" dirty="0">
                <a:solidFill>
                  <a:srgbClr val="414141"/>
                </a:solidFill>
              </a:rPr>
              <a:t>: hai una struttura affascinante e storica? Metti in risalto il suo fascino romantico con offerte speciali per San Valentino o crea un pacchetto "staycation" per i residenti locali.</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02D223E8-C729-301E-14C0-C099FE162927}"/>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CLIENTE </a:t>
            </a:r>
          </a:p>
          <a:p>
            <a:pPr>
              <a:lnSpc>
                <a:spcPts val="2240"/>
              </a:lnSpc>
            </a:pPr>
            <a:r>
              <a:rPr lang="en-GB" sz="2600" b="1" dirty="0">
                <a:solidFill>
                  <a:schemeClr val="bg1"/>
                </a:solidFill>
              </a:rPr>
              <a:t>CLIENTI</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Segmenta i tuoi clienti in base alle loro esigenze, ai loro comportamenti e ad altre caratteristiche che influenzano il modo in cui valutano i tuoi prodotti o servizi</a:t>
            </a:r>
          </a:p>
          <a:p>
            <a:pPr>
              <a:lnSpc>
                <a:spcPts val="2240"/>
              </a:lnSpc>
            </a:pPr>
            <a:endParaRPr lang="en-GB" sz="2200" dirty="0">
              <a:solidFill>
                <a:schemeClr val="bg1"/>
              </a:solidFill>
            </a:endParaRP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pic>
        <p:nvPicPr>
          <p:cNvPr id="3" name="Graphic 14" descr="Puzzle pieces outline">
            <a:extLst>
              <a:ext uri="{FF2B5EF4-FFF2-40B4-BE49-F238E27FC236}">
                <a16:creationId xmlns:a16="http://schemas.microsoft.com/office/drawing/2014/main" id="{96708CD5-CC38-38A6-9C7A-2EDC992BC0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83932" y="2479427"/>
            <a:ext cx="878374" cy="878374"/>
          </a:xfrm>
          <a:prstGeom prst="rect">
            <a:avLst/>
          </a:prstGeom>
        </p:spPr>
      </p:pic>
      <p:cxnSp>
        <p:nvCxnSpPr>
          <p:cNvPr id="7" name="Straight Connector 6">
            <a:extLst>
              <a:ext uri="{FF2B5EF4-FFF2-40B4-BE49-F238E27FC236}">
                <a16:creationId xmlns:a16="http://schemas.microsoft.com/office/drawing/2014/main" id="{85B7CA17-2987-1F07-F680-E50E152C8EE8}"/>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6D410888-8304-C353-DB99-01315D0823CF}"/>
              </a:ext>
            </a:extLst>
          </p:cNvPr>
          <p:cNvSpPr txBox="1"/>
          <p:nvPr/>
        </p:nvSpPr>
        <p:spPr>
          <a:xfrm>
            <a:off x="647111" y="5938480"/>
            <a:ext cx="7364069" cy="9387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100" b="1" dirty="0">
                <a:solidFill>
                  <a:srgbClr val="414141"/>
                </a:solidFill>
                <a:latin typeface="Calibri" panose="020F0502020204030204" pitchFamily="34" charset="0"/>
                <a:cs typeface="Calibri" panose="020F0502020204030204" pitchFamily="34" charset="0"/>
              </a:rPr>
              <a:t>Fonte: </a:t>
            </a:r>
            <a:r>
              <a:rPr lang="en-IE" sz="1100" dirty="0">
                <a:solidFill>
                  <a:srgbClr val="459597"/>
                </a:solidFill>
                <a:hlinkClick r:id="rId4">
                  <a:extLst>
                    <a:ext uri="{A12FA001-AC4F-418D-AE19-62706E023703}">
                      <ahyp:hlinkClr xmlns:ahyp="http://schemas.microsoft.com/office/drawing/2018/hyperlinkcolor" val="tx"/>
                    </a:ext>
                  </a:extLst>
                </a:hlinkClick>
              </a:rPr>
              <a:t>    https://businessandplans.com/bed-and-breakfast-business-model-canvas-a-complete-guide/</a:t>
            </a:r>
            <a:endParaRPr lang="en-IE" sz="1100" dirty="0">
              <a:solidFill>
                <a:srgbClr val="459597"/>
              </a:solidFill>
            </a:endParaRPr>
          </a:p>
          <a:p>
            <a:pPr>
              <a:tabLst>
                <a:tab pos="655638" algn="l"/>
              </a:tabLst>
            </a:pPr>
            <a:r>
              <a:rPr lang="en-IE" sz="1100" dirty="0">
                <a:solidFill>
                  <a:srgbClr val="459597"/>
                </a:solidFill>
              </a:rPr>
              <a:t>	</a:t>
            </a:r>
            <a:r>
              <a:rPr lang="en-IE" sz="1100" dirty="0">
                <a:solidFill>
                  <a:srgbClr val="459597"/>
                </a:solidFill>
                <a:hlinkClick r:id="rId5">
                  <a:extLst>
                    <a:ext uri="{A12FA001-AC4F-418D-AE19-62706E023703}">
                      <ahyp:hlinkClr xmlns:ahyp="http://schemas.microsoft.com/office/drawing/2018/hyperlinkcolor" val="tx"/>
                    </a:ext>
                  </a:extLst>
                </a:hlinkClick>
              </a:rPr>
              <a:t>https://www.smartsheet.com/sites/default/files/2024-04/IC-Simple-Business-Model-Canvas-Template-for-    Powerpoint-Example_Powerpoint.pptx?srsltid=AfmBOop_I2pyimagKBejfl-xt8tteTukVJU7-7NT-CG1nWOo8ROqfG6t</a:t>
            </a:r>
            <a:endParaRPr lang="en-IE" sz="1100" dirty="0">
              <a:solidFill>
                <a:srgbClr val="459597"/>
              </a:solidFill>
            </a:endParaRPr>
          </a:p>
          <a:p>
            <a:pPr>
              <a:tabLst>
                <a:tab pos="655638" algn="l"/>
              </a:tabLst>
            </a:pPr>
            <a:endParaRPr lang="en-IE" sz="1100" dirty="0">
              <a:solidFill>
                <a:srgbClr val="459597"/>
              </a:solidFill>
            </a:endParaRPr>
          </a:p>
          <a:p>
            <a:pPr>
              <a:tabLst>
                <a:tab pos="655638" algn="l"/>
              </a:tabLst>
            </a:pPr>
            <a:endParaRPr lang="en-IE" sz="1100" dirty="0">
              <a:solidFill>
                <a:srgbClr val="41414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278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15AF7-6D16-0AA3-C706-193A4AA2CA88}"/>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59B95BC4-771D-6628-2AED-FF65D78BDB14}"/>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459597"/>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BDDE796F-14D3-0366-A7C8-6E1CD7402802}"/>
              </a:ext>
            </a:extLst>
          </p:cNvPr>
          <p:cNvSpPr>
            <a:spLocks noGrp="1"/>
          </p:cNvSpPr>
          <p:nvPr>
            <p:ph type="body" sz="quarter" idx="16"/>
          </p:nvPr>
        </p:nvSpPr>
        <p:spPr>
          <a:xfrm>
            <a:off x="653780" y="472365"/>
            <a:ext cx="10430375" cy="803654"/>
          </a:xfrm>
        </p:spPr>
        <p:txBody>
          <a:bodyPr/>
          <a:lstStyle/>
          <a:p>
            <a:pPr>
              <a:lnSpc>
                <a:spcPts val="3720"/>
              </a:lnSpc>
            </a:pPr>
            <a:r>
              <a:rPr lang="en-US" dirty="0"/>
              <a:t>Scopri come mappare le tue idee nelle aree chiave</a:t>
            </a:r>
          </a:p>
          <a:p>
            <a:pPr>
              <a:lnSpc>
                <a:spcPts val="3720"/>
              </a:lnSpc>
            </a:pPr>
            <a:endParaRPr lang="en-US" dirty="0"/>
          </a:p>
        </p:txBody>
      </p:sp>
      <p:sp>
        <p:nvSpPr>
          <p:cNvPr id="6" name="Text Placeholder 5">
            <a:extLst>
              <a:ext uri="{FF2B5EF4-FFF2-40B4-BE49-F238E27FC236}">
                <a16:creationId xmlns:a16="http://schemas.microsoft.com/office/drawing/2014/main" id="{0910DF9C-A8DA-FEA0-2436-C3D90C876847}"/>
              </a:ext>
            </a:extLst>
          </p:cNvPr>
          <p:cNvSpPr>
            <a:spLocks noGrp="1"/>
          </p:cNvSpPr>
          <p:nvPr>
            <p:ph type="body" sz="quarter" idx="19"/>
          </p:nvPr>
        </p:nvSpPr>
        <p:spPr>
          <a:xfrm>
            <a:off x="653780" y="1541767"/>
            <a:ext cx="9165469" cy="803654"/>
          </a:xfrm>
        </p:spPr>
        <p:txBody>
          <a:bodyPr/>
          <a:lstStyle/>
          <a:p>
            <a:pPr>
              <a:lnSpc>
                <a:spcPts val="2900"/>
              </a:lnSpc>
            </a:pPr>
            <a:r>
              <a:rPr lang="en-US" dirty="0"/>
              <a:t>Proposte di valore</a:t>
            </a:r>
          </a:p>
          <a:p>
            <a:pPr>
              <a:lnSpc>
                <a:spcPts val="2900"/>
              </a:lnSpc>
            </a:pPr>
            <a:endParaRPr lang="en-US" dirty="0"/>
          </a:p>
        </p:txBody>
      </p:sp>
      <p:cxnSp>
        <p:nvCxnSpPr>
          <p:cNvPr id="2" name="Straight Connector 1">
            <a:extLst>
              <a:ext uri="{FF2B5EF4-FFF2-40B4-BE49-F238E27FC236}">
                <a16:creationId xmlns:a16="http://schemas.microsoft.com/office/drawing/2014/main" id="{EB7D392B-3D25-BDFD-4745-460B2FAB12C7}"/>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778B6D30-C19E-8251-E68C-CCB3911DD31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sp>
        <p:nvSpPr>
          <p:cNvPr id="10" name="Text Placeholder 4">
            <a:extLst>
              <a:ext uri="{FF2B5EF4-FFF2-40B4-BE49-F238E27FC236}">
                <a16:creationId xmlns:a16="http://schemas.microsoft.com/office/drawing/2014/main" id="{619EC91E-616F-49CD-78A0-EF608A853579}"/>
              </a:ext>
            </a:extLst>
          </p:cNvPr>
          <p:cNvSpPr txBox="1">
            <a:spLocks/>
          </p:cNvSpPr>
          <p:nvPr/>
        </p:nvSpPr>
        <p:spPr>
          <a:xfrm>
            <a:off x="653780" y="2011633"/>
            <a:ext cx="6928127"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Puoi pensare alla proposta di valore come alla risposta alla domanda: cosa rende speciale la tua struttura ricettiva? Ecco alcune idee ed esempi:</a:t>
            </a:r>
          </a:p>
          <a:p>
            <a:pPr marL="342900" indent="-342900">
              <a:lnSpc>
                <a:spcPts val="2240"/>
              </a:lnSpc>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Servizio personalizzato: </a:t>
            </a:r>
            <a:r>
              <a:rPr lang="en-GB" sz="2200" dirty="0">
                <a:solidFill>
                  <a:srgbClr val="414141"/>
                </a:solidFill>
              </a:rPr>
              <a:t>è sempre importante cercare di fare quel qualcosa in più. Ricorda le preferenze degli ospiti, offri consigli sulla zona o fornisci un servizio di couverture con dolcetti fatti in casa.</a:t>
            </a:r>
          </a:p>
          <a:p>
            <a:pPr marL="342900" indent="-342900">
              <a:lnSpc>
                <a:spcPts val="2240"/>
              </a:lnSpc>
              <a:buClr>
                <a:srgbClr val="459597"/>
              </a:buClr>
              <a:buFont typeface="Arial" panose="020B0604020202020204" pitchFamily="34" charset="0"/>
              <a:buChar char="•"/>
            </a:pPr>
            <a:r>
              <a:rPr lang="en-GB" sz="2200" b="1" dirty="0">
                <a:solidFill>
                  <a:srgbClr val="414141"/>
                </a:solidFill>
              </a:rPr>
              <a:t>Colazione con prodotti locali: </a:t>
            </a:r>
            <a:r>
              <a:rPr lang="en-GB" sz="2200" dirty="0">
                <a:solidFill>
                  <a:srgbClr val="414141"/>
                </a:solidFill>
              </a:rPr>
              <a:t>questa è una tendenza molto popolare al giorno d'oggi. Collaborate con le aziende agricole locali per ottenere ingredienti freschi e create un menu che rifletta le specialità della regione. Offrite alternative alimentari e soddisfate richieste speciali.</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F442C228-7D81-F9E2-9F01-CA7506592BBA}"/>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VALORE </a:t>
            </a:r>
          </a:p>
          <a:p>
            <a:pPr>
              <a:lnSpc>
                <a:spcPts val="2240"/>
              </a:lnSpc>
            </a:pPr>
            <a:r>
              <a:rPr lang="en-GB" sz="2600" b="1" dirty="0">
                <a:solidFill>
                  <a:schemeClr val="bg1"/>
                </a:solidFill>
              </a:rPr>
              <a:t>PROPOSTE</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Descrivi i vantaggi e le soluzioni uniche che la tua attività offre ai clienti per risolvere i loro problemi o soddisfare le loro esigenze.</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3FC74C03-CC9D-444C-DCCC-16FB577E26BE}"/>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422F5E5A-8BA4-F4BD-C65B-DD288483DF30}"/>
              </a:ext>
            </a:extLst>
          </p:cNvPr>
          <p:cNvSpPr txBox="1"/>
          <p:nvPr/>
        </p:nvSpPr>
        <p:spPr>
          <a:xfrm>
            <a:off x="647111" y="5938480"/>
            <a:ext cx="7364069"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100" b="1" dirty="0">
                <a:solidFill>
                  <a:srgbClr val="414141"/>
                </a:solidFill>
                <a:latin typeface="Calibri" panose="020F0502020204030204" pitchFamily="34" charset="0"/>
                <a:cs typeface="Calibri" panose="020F0502020204030204" pitchFamily="34" charset="0"/>
              </a:rPr>
              <a:t>Fonte: </a:t>
            </a:r>
            <a:r>
              <a:rPr lang="en-IE" sz="11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1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US" sz="11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endParaRPr lang="en-IE" sz="1100" i="1"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100" dirty="0">
              <a:solidFill>
                <a:srgbClr val="414141"/>
              </a:solidFill>
              <a:latin typeface="Calibri" panose="020F0502020204030204" pitchFamily="34" charset="0"/>
              <a:cs typeface="Calibri" panose="020F0502020204030204" pitchFamily="34" charset="0"/>
            </a:endParaRPr>
          </a:p>
        </p:txBody>
      </p:sp>
      <p:pic>
        <p:nvPicPr>
          <p:cNvPr id="12" name="Graphic 8" descr="Clipboard Checked outline">
            <a:extLst>
              <a:ext uri="{FF2B5EF4-FFF2-40B4-BE49-F238E27FC236}">
                <a16:creationId xmlns:a16="http://schemas.microsoft.com/office/drawing/2014/main" id="{E036ECF7-EBB4-66D6-785F-5207E47A9C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9905" y="2495873"/>
            <a:ext cx="745252" cy="745252"/>
          </a:xfrm>
          <a:prstGeom prst="rect">
            <a:avLst/>
          </a:prstGeom>
        </p:spPr>
      </p:pic>
    </p:spTree>
    <p:extLst>
      <p:ext uri="{BB962C8B-B14F-4D97-AF65-F5344CB8AC3E}">
        <p14:creationId xmlns:p14="http://schemas.microsoft.com/office/powerpoint/2010/main" val="3844708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82408-0B9E-60CA-1570-B02DD2216797}"/>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A515C8AF-32C0-CBF6-A8AE-17DE3BF2AAC4}"/>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459597"/>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00D9CB4F-B268-7535-09C9-3F1968312380}"/>
              </a:ext>
            </a:extLst>
          </p:cNvPr>
          <p:cNvSpPr>
            <a:spLocks noGrp="1"/>
          </p:cNvSpPr>
          <p:nvPr>
            <p:ph type="body" sz="quarter" idx="16"/>
          </p:nvPr>
        </p:nvSpPr>
        <p:spPr>
          <a:xfrm>
            <a:off x="653780" y="472365"/>
            <a:ext cx="10430375" cy="803654"/>
          </a:xfrm>
        </p:spPr>
        <p:txBody>
          <a:bodyPr/>
          <a:lstStyle/>
          <a:p>
            <a:pPr>
              <a:lnSpc>
                <a:spcPts val="3720"/>
              </a:lnSpc>
            </a:pPr>
            <a:r>
              <a:rPr lang="en-US" dirty="0"/>
              <a:t>Scopri come mappare le tue idee nelle aree chiave</a:t>
            </a:r>
          </a:p>
          <a:p>
            <a:pPr>
              <a:lnSpc>
                <a:spcPts val="3720"/>
              </a:lnSpc>
            </a:pPr>
            <a:endParaRPr lang="en-US" dirty="0"/>
          </a:p>
        </p:txBody>
      </p:sp>
      <p:sp>
        <p:nvSpPr>
          <p:cNvPr id="6" name="Text Placeholder 5">
            <a:extLst>
              <a:ext uri="{FF2B5EF4-FFF2-40B4-BE49-F238E27FC236}">
                <a16:creationId xmlns:a16="http://schemas.microsoft.com/office/drawing/2014/main" id="{1F65AB8E-F6C3-F878-6FFA-CAB57EABB055}"/>
              </a:ext>
            </a:extLst>
          </p:cNvPr>
          <p:cNvSpPr>
            <a:spLocks noGrp="1"/>
          </p:cNvSpPr>
          <p:nvPr>
            <p:ph type="body" sz="quarter" idx="19"/>
          </p:nvPr>
        </p:nvSpPr>
        <p:spPr>
          <a:xfrm>
            <a:off x="653780" y="1541767"/>
            <a:ext cx="9165469" cy="803654"/>
          </a:xfrm>
        </p:spPr>
        <p:txBody>
          <a:bodyPr/>
          <a:lstStyle/>
          <a:p>
            <a:pPr>
              <a:lnSpc>
                <a:spcPts val="2900"/>
              </a:lnSpc>
            </a:pPr>
            <a:r>
              <a:rPr lang="en-US" dirty="0"/>
              <a:t>Proposte di valore</a:t>
            </a:r>
          </a:p>
          <a:p>
            <a:pPr>
              <a:lnSpc>
                <a:spcPts val="2900"/>
              </a:lnSpc>
            </a:pPr>
            <a:endParaRPr lang="en-US" dirty="0"/>
          </a:p>
        </p:txBody>
      </p:sp>
      <p:cxnSp>
        <p:nvCxnSpPr>
          <p:cNvPr id="2" name="Straight Connector 1">
            <a:extLst>
              <a:ext uri="{FF2B5EF4-FFF2-40B4-BE49-F238E27FC236}">
                <a16:creationId xmlns:a16="http://schemas.microsoft.com/office/drawing/2014/main" id="{451C4EDE-2954-CC8C-473E-4CFFD3EF2DFD}"/>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5D7074A-CC3F-C900-59E6-108FD9140F0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sp>
        <p:nvSpPr>
          <p:cNvPr id="10" name="Text Placeholder 4">
            <a:extLst>
              <a:ext uri="{FF2B5EF4-FFF2-40B4-BE49-F238E27FC236}">
                <a16:creationId xmlns:a16="http://schemas.microsoft.com/office/drawing/2014/main" id="{785CDA21-214A-FB2F-02D8-77150613BF63}"/>
              </a:ext>
            </a:extLst>
          </p:cNvPr>
          <p:cNvSpPr txBox="1">
            <a:spLocks/>
          </p:cNvSpPr>
          <p:nvPr/>
        </p:nvSpPr>
        <p:spPr>
          <a:xfrm>
            <a:off x="653779" y="2369043"/>
            <a:ext cx="6928127"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Puoi pensare alla proposta di valore come alla risposta alla domanda: cosa rende speciale la tua struttura ricettiva? Ecco alcune idee ed esempi:</a:t>
            </a:r>
          </a:p>
          <a:p>
            <a:pPr marL="342900" indent="-342900">
              <a:lnSpc>
                <a:spcPts val="2240"/>
              </a:lnSpc>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Camere a tema: </a:t>
            </a:r>
            <a:r>
              <a:rPr lang="en-GB" sz="2200" dirty="0">
                <a:solidFill>
                  <a:srgbClr val="414141"/>
                </a:solidFill>
              </a:rPr>
              <a:t>cosa rende unici i tuoi interni? Attiri interessi specifici con camere a tema, come una suite ispirata a Parigi o una camera a tema nautico per famiglie?</a:t>
            </a:r>
          </a:p>
          <a:p>
            <a:pPr marL="342900" indent="-342900">
              <a:lnSpc>
                <a:spcPts val="2240"/>
              </a:lnSpc>
              <a:buClr>
                <a:srgbClr val="459597"/>
              </a:buClr>
              <a:buFont typeface="Arial" panose="020B0604020202020204" pitchFamily="34" charset="0"/>
              <a:buChar char="•"/>
            </a:pPr>
            <a:r>
              <a:rPr lang="en-GB" sz="2200" b="1" dirty="0">
                <a:solidFill>
                  <a:srgbClr val="414141"/>
                </a:solidFill>
              </a:rPr>
              <a:t>Servizi esclusivi: </a:t>
            </a:r>
            <a:r>
              <a:rPr lang="en-GB" sz="2200" dirty="0">
                <a:solidFill>
                  <a:srgbClr val="414141"/>
                </a:solidFill>
              </a:rPr>
              <a:t>offri servizi gratuiti che migliorano l'esperienza degli ospiti. Prendi in considerazione il noleggio di biciclette, lezioni di yoga o trattamenti spa in loco (collabora con fornitori locali).</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C702D438-4958-81D4-517F-45DE90F7695E}"/>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VALORE </a:t>
            </a:r>
          </a:p>
          <a:p>
            <a:pPr>
              <a:lnSpc>
                <a:spcPts val="2240"/>
              </a:lnSpc>
            </a:pPr>
            <a:r>
              <a:rPr lang="en-GB" sz="2600" b="1" dirty="0">
                <a:solidFill>
                  <a:schemeClr val="bg1"/>
                </a:solidFill>
              </a:rPr>
              <a:t>PROPOSIZIONI</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Descrivi i vantaggi e le soluzioni uniche che la tua attività offre ai clienti per risolvere i loro problemi o soddisfare le loro esigenze.</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3A3132C7-4CB9-340C-5294-F99C1E89E3A9}"/>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364F4157-BBEB-4BD5-D2BB-81D6E66F6A97}"/>
              </a:ext>
            </a:extLst>
          </p:cNvPr>
          <p:cNvSpPr txBox="1"/>
          <p:nvPr/>
        </p:nvSpPr>
        <p:spPr>
          <a:xfrm>
            <a:off x="647111" y="5938480"/>
            <a:ext cx="7469947"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100" b="1" dirty="0">
                <a:solidFill>
                  <a:srgbClr val="414141"/>
                </a:solidFill>
                <a:latin typeface="Calibri" panose="020F0502020204030204" pitchFamily="34" charset="0"/>
                <a:cs typeface="Calibri" panose="020F0502020204030204" pitchFamily="34" charset="0"/>
              </a:rPr>
              <a:t>Fonte: </a:t>
            </a:r>
            <a:r>
              <a:rPr lang="en-IE" sz="11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p>
          <a:p>
            <a:pPr marL="668338">
              <a:tabLst>
                <a:tab pos="655638" algn="l"/>
              </a:tabLst>
            </a:pPr>
            <a:r>
              <a:rPr lang="en-US" sz="11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 </a:t>
            </a:r>
            <a:r>
              <a:rPr lang="en-IE" sz="11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t>
            </a:r>
            <a:endParaRPr lang="en-IE" sz="11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100" dirty="0">
              <a:solidFill>
                <a:srgbClr val="414141"/>
              </a:solidFill>
              <a:latin typeface="Calibri" panose="020F0502020204030204" pitchFamily="34" charset="0"/>
              <a:cs typeface="Calibri" panose="020F0502020204030204" pitchFamily="34" charset="0"/>
            </a:endParaRPr>
          </a:p>
        </p:txBody>
      </p:sp>
      <p:pic>
        <p:nvPicPr>
          <p:cNvPr id="3" name="Graphic 8" descr="Clipboard Checked outline">
            <a:extLst>
              <a:ext uri="{FF2B5EF4-FFF2-40B4-BE49-F238E27FC236}">
                <a16:creationId xmlns:a16="http://schemas.microsoft.com/office/drawing/2014/main" id="{2E420586-53CF-4EBD-AFBF-6E4F679341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9905" y="2495873"/>
            <a:ext cx="745252" cy="745252"/>
          </a:xfrm>
          <a:prstGeom prst="rect">
            <a:avLst/>
          </a:prstGeom>
        </p:spPr>
      </p:pic>
    </p:spTree>
    <p:extLst>
      <p:ext uri="{BB962C8B-B14F-4D97-AF65-F5344CB8AC3E}">
        <p14:creationId xmlns:p14="http://schemas.microsoft.com/office/powerpoint/2010/main" val="2255542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79E8B-3097-1397-73A1-195C58146B4B}"/>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D8D9128C-C6D6-3916-5D27-A3B74DA904F2}"/>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FBA63B"/>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0503E8DE-9C3C-218F-A834-28C3348B3498}"/>
              </a:ext>
            </a:extLst>
          </p:cNvPr>
          <p:cNvSpPr>
            <a:spLocks noGrp="1"/>
          </p:cNvSpPr>
          <p:nvPr>
            <p:ph type="body" sz="quarter" idx="16"/>
          </p:nvPr>
        </p:nvSpPr>
        <p:spPr>
          <a:xfrm>
            <a:off x="653780" y="472365"/>
            <a:ext cx="10430375" cy="803654"/>
          </a:xfrm>
        </p:spPr>
        <p:txBody>
          <a:bodyPr/>
          <a:lstStyle/>
          <a:p>
            <a:pPr>
              <a:lnSpc>
                <a:spcPts val="3720"/>
              </a:lnSpc>
            </a:pPr>
            <a:r>
              <a:rPr lang="en-US" dirty="0"/>
              <a:t>Scopri come organizzare le tue idee nelle aree chiave</a:t>
            </a:r>
          </a:p>
          <a:p>
            <a:pPr>
              <a:lnSpc>
                <a:spcPts val="3720"/>
              </a:lnSpc>
            </a:pPr>
            <a:endParaRPr lang="en-US" dirty="0"/>
          </a:p>
        </p:txBody>
      </p:sp>
      <p:sp>
        <p:nvSpPr>
          <p:cNvPr id="6" name="Text Placeholder 5">
            <a:extLst>
              <a:ext uri="{FF2B5EF4-FFF2-40B4-BE49-F238E27FC236}">
                <a16:creationId xmlns:a16="http://schemas.microsoft.com/office/drawing/2014/main" id="{87C81F64-8902-1DAA-B46B-A31DE9B6FAA0}"/>
              </a:ext>
            </a:extLst>
          </p:cNvPr>
          <p:cNvSpPr>
            <a:spLocks noGrp="1"/>
          </p:cNvSpPr>
          <p:nvPr>
            <p:ph type="body" sz="quarter" idx="19"/>
          </p:nvPr>
        </p:nvSpPr>
        <p:spPr>
          <a:xfrm>
            <a:off x="653780" y="1541767"/>
            <a:ext cx="9165469" cy="803654"/>
          </a:xfrm>
        </p:spPr>
        <p:txBody>
          <a:bodyPr/>
          <a:lstStyle/>
          <a:p>
            <a:pPr>
              <a:lnSpc>
                <a:spcPts val="2900"/>
              </a:lnSpc>
            </a:pPr>
            <a:r>
              <a:rPr lang="en-US" dirty="0"/>
              <a:t>Canali (come gli ospiti trovano la tua attività e prenotano)</a:t>
            </a:r>
          </a:p>
          <a:p>
            <a:pPr>
              <a:lnSpc>
                <a:spcPts val="2900"/>
              </a:lnSpc>
            </a:pPr>
            <a:endParaRPr lang="en-US" dirty="0"/>
          </a:p>
        </p:txBody>
      </p:sp>
      <p:cxnSp>
        <p:nvCxnSpPr>
          <p:cNvPr id="2" name="Straight Connector 1">
            <a:extLst>
              <a:ext uri="{FF2B5EF4-FFF2-40B4-BE49-F238E27FC236}">
                <a16:creationId xmlns:a16="http://schemas.microsoft.com/office/drawing/2014/main" id="{7DA3D5C1-3E72-64BA-E58F-AD9717344E84}"/>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3A5B4584-7B82-8251-F28E-0D94CBD88DA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sp>
        <p:nvSpPr>
          <p:cNvPr id="10" name="Text Placeholder 4">
            <a:extLst>
              <a:ext uri="{FF2B5EF4-FFF2-40B4-BE49-F238E27FC236}">
                <a16:creationId xmlns:a16="http://schemas.microsoft.com/office/drawing/2014/main" id="{66B6B420-0A78-460A-4E6A-6F56859C575C}"/>
              </a:ext>
            </a:extLst>
          </p:cNvPr>
          <p:cNvSpPr txBox="1">
            <a:spLocks/>
          </p:cNvSpPr>
          <p:nvPr/>
        </p:nvSpPr>
        <p:spPr>
          <a:xfrm>
            <a:off x="653779" y="2369043"/>
            <a:ext cx="6928127"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Social media: </a:t>
            </a:r>
            <a:r>
              <a:rPr lang="en-GB" sz="2200" dirty="0">
                <a:solidFill>
                  <a:srgbClr val="414141"/>
                </a:solidFill>
              </a:rPr>
              <a:t>l'utilizzo del social media marketing è oggi fondamentale per qualsiasi attività commerciale e un bed &amp; breakfast non fa eccezione. Mostra il fascino del tuo B&amp;B con foto e video accattivanti. Coinvolgi i potenziali ospiti con consigli di viaggio e suggerimenti locali. Indirizza i tuoi annunci sui social media in base ai segmenti di clientela che hai definito.</a:t>
            </a:r>
          </a:p>
          <a:p>
            <a:pPr marL="342900" indent="-342900">
              <a:lnSpc>
                <a:spcPts val="2240"/>
              </a:lnSpc>
              <a:buClr>
                <a:srgbClr val="459597"/>
              </a:buClr>
              <a:buFont typeface="Arial" panose="020B0604020202020204" pitchFamily="34" charset="0"/>
              <a:buChar char="•"/>
            </a:pPr>
            <a:r>
              <a:rPr lang="en-GB" sz="2200" b="1" dirty="0">
                <a:solidFill>
                  <a:srgbClr val="414141"/>
                </a:solidFill>
              </a:rPr>
              <a:t>Agenzie di viaggio online (OTA): </a:t>
            </a:r>
            <a:r>
              <a:rPr lang="en-GB" sz="2200" dirty="0">
                <a:solidFill>
                  <a:srgbClr val="414141"/>
                </a:solidFill>
              </a:rPr>
              <a:t>collabora con OTA affidabili come </a:t>
            </a:r>
            <a:r>
              <a:rPr lang="en-GB" sz="2200" dirty="0" err="1">
                <a:solidFill>
                  <a:srgbClr val="414141"/>
                </a:solidFill>
              </a:rPr>
              <a:t>Booking.com </a:t>
            </a:r>
            <a:r>
              <a:rPr lang="en-GB" sz="2200" dirty="0">
                <a:solidFill>
                  <a:srgbClr val="414141"/>
                </a:solidFill>
              </a:rPr>
              <a:t>o Expedia per raggiungere un pubblico più ampio. Tuttavia, bilancia l'esposizione sulle OTA con le prenotazioni sul tuo sito web per ridurre al minimo le commissioni.</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D508D084-3FD8-4074-511E-75540C45619F}"/>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CANALI</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endParaRPr lang="en-GB" sz="2200" dirty="0">
              <a:solidFill>
                <a:schemeClr val="bg1"/>
              </a:solidFill>
            </a:endParaRPr>
          </a:p>
          <a:p>
            <a:pPr>
              <a:lnSpc>
                <a:spcPts val="2240"/>
              </a:lnSpc>
            </a:pPr>
            <a:r>
              <a:rPr lang="en-GB" sz="2200" dirty="0">
                <a:solidFill>
                  <a:schemeClr val="bg1"/>
                </a:solidFill>
              </a:rPr>
              <a:t>Identifica i canali attraverso i quali interagisci con i clienti e diffondi la tua proposta di valore, come siti web, negozi al dettaglio o vendite dirette.</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89A1778F-C1DD-00BF-BCED-B2638B516DDB}"/>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2E026A99-FBD8-3E72-D1F2-BB5C04870819}"/>
              </a:ext>
            </a:extLst>
          </p:cNvPr>
          <p:cNvSpPr txBox="1"/>
          <p:nvPr/>
        </p:nvSpPr>
        <p:spPr>
          <a:xfrm>
            <a:off x="647111" y="5938480"/>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Fonte: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8" name="Graphic 16" descr="Train outline">
            <a:extLst>
              <a:ext uri="{FF2B5EF4-FFF2-40B4-BE49-F238E27FC236}">
                <a16:creationId xmlns:a16="http://schemas.microsoft.com/office/drawing/2014/main" id="{615AC486-DAB0-0E52-89D7-F6B44A2EE8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87169" y="2541959"/>
            <a:ext cx="951052" cy="951052"/>
          </a:xfrm>
          <a:prstGeom prst="rect">
            <a:avLst/>
          </a:prstGeom>
        </p:spPr>
      </p:pic>
    </p:spTree>
    <p:extLst>
      <p:ext uri="{BB962C8B-B14F-4D97-AF65-F5344CB8AC3E}">
        <p14:creationId xmlns:p14="http://schemas.microsoft.com/office/powerpoint/2010/main" val="343911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EF25FA4-67F8-8DC8-FA8D-BFA7680CF748}"/>
              </a:ext>
            </a:extLst>
          </p:cNvPr>
          <p:cNvPicPr>
            <a:picLocks noGrp="1" noChangeAspect="1"/>
          </p:cNvPicPr>
          <p:nvPr>
            <p:ph type="pic" sz="quarter" idx="19"/>
          </p:nvPr>
        </p:nvPicPr>
        <p:blipFill>
          <a:blip r:embed="rId2"/>
          <a:srcRect t="124" b="124"/>
          <a:stretch>
            <a:fillRect/>
          </a:stretch>
        </p:blipFill>
        <p:spPr/>
      </p:pic>
      <p:sp>
        <p:nvSpPr>
          <p:cNvPr id="13" name="Text Placeholder 1">
            <a:extLst>
              <a:ext uri="{FF2B5EF4-FFF2-40B4-BE49-F238E27FC236}">
                <a16:creationId xmlns:a16="http://schemas.microsoft.com/office/drawing/2014/main" id="{5DEA8382-285E-2683-AF12-F862B2D79B99}"/>
              </a:ext>
            </a:extLst>
          </p:cNvPr>
          <p:cNvSpPr>
            <a:spLocks noGrp="1"/>
          </p:cNvSpPr>
          <p:nvPr>
            <p:ph type="body" sz="quarter" idx="16"/>
          </p:nvPr>
        </p:nvSpPr>
        <p:spPr>
          <a:xfrm>
            <a:off x="558237" y="2223992"/>
            <a:ext cx="4847481" cy="3066422"/>
          </a:xfrm>
        </p:spPr>
        <p:txBody>
          <a:bodyPr>
            <a:noAutofit/>
          </a:bodyPr>
          <a:lstStyle/>
          <a:p>
            <a:pPr>
              <a:spcAft>
                <a:spcPts val="600"/>
              </a:spcAft>
            </a:pPr>
            <a:r>
              <a:rPr lang="en-US" sz="3200" b="1" dirty="0"/>
              <a:t>Sezione 3:</a:t>
            </a:r>
          </a:p>
          <a:p>
            <a:pPr>
              <a:lnSpc>
                <a:spcPts val="2620"/>
              </a:lnSpc>
            </a:pPr>
            <a:r>
              <a:rPr lang="en-US" sz="2600" dirty="0"/>
              <a:t>Creazione di un piano aziendale semplice e realizzabile tramite un Business Model Canvas</a:t>
            </a:r>
          </a:p>
          <a:p>
            <a:pPr>
              <a:lnSpc>
                <a:spcPts val="2620"/>
              </a:lnSpc>
            </a:pPr>
            <a:endParaRPr lang="en-US" sz="2600" dirty="0"/>
          </a:p>
          <a:p>
            <a:pPr>
              <a:lnSpc>
                <a:spcPts val="2620"/>
              </a:lnSpc>
            </a:pPr>
            <a:endParaRPr lang="en-IE" sz="2600" dirty="0"/>
          </a:p>
        </p:txBody>
      </p:sp>
      <p:sp>
        <p:nvSpPr>
          <p:cNvPr id="14" name="Text Placeholder 2">
            <a:extLst>
              <a:ext uri="{FF2B5EF4-FFF2-40B4-BE49-F238E27FC236}">
                <a16:creationId xmlns:a16="http://schemas.microsoft.com/office/drawing/2014/main" id="{BC465EA7-E6A4-4D61-0A4F-DF73717CAF5F}"/>
              </a:ext>
            </a:extLst>
          </p:cNvPr>
          <p:cNvSpPr>
            <a:spLocks noGrp="1"/>
          </p:cNvSpPr>
          <p:nvPr>
            <p:ph type="body" sz="quarter" idx="17"/>
          </p:nvPr>
        </p:nvSpPr>
        <p:spPr>
          <a:xfrm>
            <a:off x="558237" y="1059430"/>
            <a:ext cx="5537763" cy="582221"/>
          </a:xfrm>
        </p:spPr>
        <p:txBody>
          <a:bodyPr/>
          <a:lstStyle/>
          <a:p>
            <a:r>
              <a:rPr lang="en-IE" sz="4800" b="1" dirty="0"/>
              <a:t>Modulo 2 (Parte 2)</a:t>
            </a:r>
            <a:endParaRPr lang="en-GB" sz="4800" b="1" dirty="0"/>
          </a:p>
        </p:txBody>
      </p:sp>
      <p:sp>
        <p:nvSpPr>
          <p:cNvPr id="2" name="Text Placeholder 5">
            <a:extLst>
              <a:ext uri="{FF2B5EF4-FFF2-40B4-BE49-F238E27FC236}">
                <a16:creationId xmlns:a16="http://schemas.microsoft.com/office/drawing/2014/main" id="{84EF0994-AB07-484D-D088-D3E374479C4C}"/>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4" name="Text Placeholder 3">
            <a:extLst>
              <a:ext uri="{FF2B5EF4-FFF2-40B4-BE49-F238E27FC236}">
                <a16:creationId xmlns:a16="http://schemas.microsoft.com/office/drawing/2014/main" id="{3ADAD0CF-81BA-8AF1-7E32-7193A73403A0}"/>
              </a:ext>
            </a:extLst>
          </p:cNvPr>
          <p:cNvSpPr>
            <a:spLocks noGrp="1"/>
          </p:cNvSpPr>
          <p:nvPr>
            <p:ph type="body" sz="quarter" idx="65"/>
          </p:nvPr>
        </p:nvSpPr>
        <p:spPr/>
        <p:txBody>
          <a:bodyPr/>
          <a:lstStyle/>
          <a:p>
            <a:pPr algn="ctr"/>
            <a:r>
              <a:rPr lang="en-IE" sz="1200" dirty="0"/>
              <a:t>Crediti fotografici:</a:t>
            </a:r>
          </a:p>
        </p:txBody>
      </p:sp>
      <p:sp>
        <p:nvSpPr>
          <p:cNvPr id="3" name="Freeform 2">
            <a:extLst>
              <a:ext uri="{FF2B5EF4-FFF2-40B4-BE49-F238E27FC236}">
                <a16:creationId xmlns:a16="http://schemas.microsoft.com/office/drawing/2014/main" id="{89647FA6-A0AF-B094-DB30-3F5C16C7FB94}"/>
              </a:ext>
            </a:extLst>
          </p:cNvPr>
          <p:cNvSpPr/>
          <p:nvPr/>
        </p:nvSpPr>
        <p:spPr>
          <a:xfrm>
            <a:off x="0" y="1868036"/>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72F8C3EE-A41E-2457-2CEF-D4B1652FC745}"/>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561245" y="3757203"/>
            <a:ext cx="3580276" cy="2659133"/>
          </a:xfrm>
          <a:prstGeom prst="rect">
            <a:avLst/>
          </a:prstGeom>
        </p:spPr>
      </p:pic>
      <p:sp>
        <p:nvSpPr>
          <p:cNvPr id="5" name="Slide Number Placeholder 5">
            <a:extLst>
              <a:ext uri="{FF2B5EF4-FFF2-40B4-BE49-F238E27FC236}">
                <a16:creationId xmlns:a16="http://schemas.microsoft.com/office/drawing/2014/main" id="{49EE795D-C806-976A-630F-7D1387116A2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a:t>
            </a:fld>
            <a:endParaRPr lang="fr-CA" sz="1200" dirty="0"/>
          </a:p>
        </p:txBody>
      </p:sp>
    </p:spTree>
    <p:extLst>
      <p:ext uri="{BB962C8B-B14F-4D97-AF65-F5344CB8AC3E}">
        <p14:creationId xmlns:p14="http://schemas.microsoft.com/office/powerpoint/2010/main" val="4256110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73E11-A7BD-C575-D68E-25AD5DAE3489}"/>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C003916E-84FB-9BDC-F993-D29DA4E43533}"/>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FBA63B"/>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605B75DF-0D66-68F1-0C2E-5527A53E6A10}"/>
              </a:ext>
            </a:extLst>
          </p:cNvPr>
          <p:cNvSpPr>
            <a:spLocks noGrp="1"/>
          </p:cNvSpPr>
          <p:nvPr>
            <p:ph type="body" sz="quarter" idx="16"/>
          </p:nvPr>
        </p:nvSpPr>
        <p:spPr>
          <a:xfrm>
            <a:off x="653780" y="472365"/>
            <a:ext cx="10430375" cy="803654"/>
          </a:xfrm>
        </p:spPr>
        <p:txBody>
          <a:bodyPr/>
          <a:lstStyle/>
          <a:p>
            <a:pPr>
              <a:lnSpc>
                <a:spcPts val="3720"/>
              </a:lnSpc>
            </a:pPr>
            <a:r>
              <a:rPr lang="en-US" dirty="0"/>
              <a:t>Scopri come mappare le tue idee nelle aree chiave</a:t>
            </a:r>
          </a:p>
          <a:p>
            <a:pPr>
              <a:lnSpc>
                <a:spcPts val="3720"/>
              </a:lnSpc>
            </a:pPr>
            <a:endParaRPr lang="en-US" dirty="0"/>
          </a:p>
        </p:txBody>
      </p:sp>
      <p:sp>
        <p:nvSpPr>
          <p:cNvPr id="6" name="Text Placeholder 5">
            <a:extLst>
              <a:ext uri="{FF2B5EF4-FFF2-40B4-BE49-F238E27FC236}">
                <a16:creationId xmlns:a16="http://schemas.microsoft.com/office/drawing/2014/main" id="{BF683F81-310D-C74A-1B2D-85428714974B}"/>
              </a:ext>
            </a:extLst>
          </p:cNvPr>
          <p:cNvSpPr>
            <a:spLocks noGrp="1"/>
          </p:cNvSpPr>
          <p:nvPr>
            <p:ph type="body" sz="quarter" idx="19"/>
          </p:nvPr>
        </p:nvSpPr>
        <p:spPr>
          <a:xfrm>
            <a:off x="653779" y="1331075"/>
            <a:ext cx="9165469" cy="803654"/>
          </a:xfrm>
        </p:spPr>
        <p:txBody>
          <a:bodyPr/>
          <a:lstStyle/>
          <a:p>
            <a:pPr>
              <a:lnSpc>
                <a:spcPts val="2900"/>
              </a:lnSpc>
            </a:pPr>
            <a:r>
              <a:rPr lang="en-US" dirty="0"/>
              <a:t>Canali (come gli ospiti trovano la tua attività e prenotano)</a:t>
            </a:r>
          </a:p>
          <a:p>
            <a:pPr>
              <a:lnSpc>
                <a:spcPts val="2900"/>
              </a:lnSpc>
            </a:pPr>
            <a:endParaRPr lang="en-US" dirty="0"/>
          </a:p>
        </p:txBody>
      </p:sp>
      <p:cxnSp>
        <p:nvCxnSpPr>
          <p:cNvPr id="2" name="Straight Connector 1">
            <a:extLst>
              <a:ext uri="{FF2B5EF4-FFF2-40B4-BE49-F238E27FC236}">
                <a16:creationId xmlns:a16="http://schemas.microsoft.com/office/drawing/2014/main" id="{F41D695E-1312-725B-17D7-0511ADDF96E8}"/>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91706C5-A92F-F1DC-ABEF-637D75046A3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20</a:t>
            </a:fld>
            <a:endParaRPr lang="fr-CA" sz="1200" dirty="0"/>
          </a:p>
        </p:txBody>
      </p:sp>
      <p:sp>
        <p:nvSpPr>
          <p:cNvPr id="10" name="Text Placeholder 4">
            <a:extLst>
              <a:ext uri="{FF2B5EF4-FFF2-40B4-BE49-F238E27FC236}">
                <a16:creationId xmlns:a16="http://schemas.microsoft.com/office/drawing/2014/main" id="{E5243A59-4875-8D30-FA5D-514169CCB12D}"/>
              </a:ext>
            </a:extLst>
          </p:cNvPr>
          <p:cNvSpPr txBox="1">
            <a:spLocks/>
          </p:cNvSpPr>
          <p:nvPr/>
        </p:nvSpPr>
        <p:spPr>
          <a:xfrm>
            <a:off x="653780" y="2189785"/>
            <a:ext cx="6928127"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Partnership locali: </a:t>
            </a:r>
            <a:r>
              <a:rPr lang="en-GB" sz="2200" dirty="0">
                <a:solidFill>
                  <a:srgbClr val="414141"/>
                </a:solidFill>
              </a:rPr>
              <a:t>è fondamentale collaborare con attrazioni turistiche, ristoranti o luoghi di eventi. Offri pacchetti congiunti o sconti per promuovere reciprocamente le vostre offerte.</a:t>
            </a:r>
          </a:p>
          <a:p>
            <a:pPr marL="342900" indent="-342900">
              <a:lnSpc>
                <a:spcPts val="2240"/>
              </a:lnSpc>
              <a:buClr>
                <a:srgbClr val="459597"/>
              </a:buClr>
              <a:buFont typeface="Arial" panose="020B0604020202020204" pitchFamily="34" charset="0"/>
              <a:buChar char="•"/>
            </a:pPr>
            <a:r>
              <a:rPr lang="en-GB" sz="2200" b="1" dirty="0">
                <a:solidFill>
                  <a:srgbClr val="414141"/>
                </a:solidFill>
              </a:rPr>
              <a:t>Email marketing: </a:t>
            </a:r>
            <a:r>
              <a:rPr lang="en-GB" sz="2200" dirty="0">
                <a:solidFill>
                  <a:srgbClr val="414141"/>
                </a:solidFill>
              </a:rPr>
              <a:t>creare una mailing list e inviare newsletter accattivanti con offerte speciali, eventi stagionali e testimonianze degli ospiti può aiutarti a costruire e coltivare un elenco di clienti fedeli e potenziali.</a:t>
            </a:r>
          </a:p>
          <a:p>
            <a:pPr marL="342900" indent="-342900">
              <a:lnSpc>
                <a:spcPts val="2240"/>
              </a:lnSpc>
              <a:buClr>
                <a:srgbClr val="459597"/>
              </a:buClr>
              <a:buFont typeface="Arial" panose="020B0604020202020204" pitchFamily="34" charset="0"/>
              <a:buChar char="•"/>
            </a:pPr>
            <a:r>
              <a:rPr lang="en-GB" sz="2200" b="1" dirty="0">
                <a:solidFill>
                  <a:srgbClr val="414141"/>
                </a:solidFill>
              </a:rPr>
              <a:t>Sito web dedicato: </a:t>
            </a:r>
            <a:r>
              <a:rPr lang="en-GB" sz="2200" dirty="0">
                <a:solidFill>
                  <a:srgbClr val="414141"/>
                </a:solidFill>
              </a:rPr>
              <a:t>crea un sito web intuitivo con foto di alta qualità, informazioni chiare sulle tue offerte e un sistema di prenotazione semplice.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609A2BAD-BC82-550E-ECDD-5EDD2A6D0EC6}"/>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CANALI</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endParaRPr lang="en-GB" sz="2200" dirty="0">
              <a:solidFill>
                <a:schemeClr val="bg1"/>
              </a:solidFill>
            </a:endParaRPr>
          </a:p>
          <a:p>
            <a:pPr>
              <a:lnSpc>
                <a:spcPts val="2240"/>
              </a:lnSpc>
            </a:pPr>
            <a:r>
              <a:rPr lang="en-GB" sz="2200" dirty="0">
                <a:solidFill>
                  <a:schemeClr val="bg1"/>
                </a:solidFill>
              </a:rPr>
              <a:t>Identificate i canali attraverso i quali interagite con i clienti e diffondete la vostra proposta di valore, come siti web, negozi al dettaglio o vendite dirette.</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F7FD6BF7-83A2-732B-C42E-6C6DBEADAE9F}"/>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8ACCC907-0392-855A-BFFE-08A437A80919}"/>
              </a:ext>
            </a:extLst>
          </p:cNvPr>
          <p:cNvSpPr txBox="1"/>
          <p:nvPr/>
        </p:nvSpPr>
        <p:spPr>
          <a:xfrm>
            <a:off x="653779" y="5650021"/>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Fonte: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8" name="Graphic 16" descr="Train outline">
            <a:extLst>
              <a:ext uri="{FF2B5EF4-FFF2-40B4-BE49-F238E27FC236}">
                <a16:creationId xmlns:a16="http://schemas.microsoft.com/office/drawing/2014/main" id="{326FE506-C3D6-F92A-5220-6C7FEF780B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87169" y="2541959"/>
            <a:ext cx="951052" cy="951052"/>
          </a:xfrm>
          <a:prstGeom prst="rect">
            <a:avLst/>
          </a:prstGeom>
        </p:spPr>
      </p:pic>
    </p:spTree>
    <p:extLst>
      <p:ext uri="{BB962C8B-B14F-4D97-AF65-F5344CB8AC3E}">
        <p14:creationId xmlns:p14="http://schemas.microsoft.com/office/powerpoint/2010/main" val="1571238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AC3A8-9B34-8A33-70F8-9209292A248B}"/>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AB32D63A-3F7D-2FB3-E361-DCB5F311507B}"/>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383DD0C1-CE00-5EA7-8B31-04A22A1D45F3}"/>
              </a:ext>
            </a:extLst>
          </p:cNvPr>
          <p:cNvSpPr>
            <a:spLocks noGrp="1"/>
          </p:cNvSpPr>
          <p:nvPr>
            <p:ph type="body" sz="quarter" idx="16"/>
          </p:nvPr>
        </p:nvSpPr>
        <p:spPr>
          <a:xfrm>
            <a:off x="653780" y="472365"/>
            <a:ext cx="10430375" cy="803654"/>
          </a:xfrm>
        </p:spPr>
        <p:txBody>
          <a:bodyPr/>
          <a:lstStyle/>
          <a:p>
            <a:pPr>
              <a:lnSpc>
                <a:spcPts val="3720"/>
              </a:lnSpc>
            </a:pPr>
            <a:r>
              <a:rPr lang="en-US" dirty="0"/>
              <a:t>Impara a mappare le tue idee nelle aree chiave</a:t>
            </a:r>
          </a:p>
          <a:p>
            <a:pPr>
              <a:lnSpc>
                <a:spcPts val="3720"/>
              </a:lnSpc>
            </a:pPr>
            <a:endParaRPr lang="en-US" dirty="0"/>
          </a:p>
        </p:txBody>
      </p:sp>
      <p:sp>
        <p:nvSpPr>
          <p:cNvPr id="6" name="Text Placeholder 5">
            <a:extLst>
              <a:ext uri="{FF2B5EF4-FFF2-40B4-BE49-F238E27FC236}">
                <a16:creationId xmlns:a16="http://schemas.microsoft.com/office/drawing/2014/main" id="{E31E7B7D-E586-AB62-BE7D-56A5723BE1C6}"/>
              </a:ext>
            </a:extLst>
          </p:cNvPr>
          <p:cNvSpPr>
            <a:spLocks noGrp="1"/>
          </p:cNvSpPr>
          <p:nvPr>
            <p:ph type="body" sz="quarter" idx="19"/>
          </p:nvPr>
        </p:nvSpPr>
        <p:spPr>
          <a:xfrm>
            <a:off x="653780" y="1541767"/>
            <a:ext cx="9165469" cy="803654"/>
          </a:xfrm>
        </p:spPr>
        <p:txBody>
          <a:bodyPr/>
          <a:lstStyle/>
          <a:p>
            <a:pPr>
              <a:lnSpc>
                <a:spcPts val="2900"/>
              </a:lnSpc>
            </a:pPr>
            <a:r>
              <a:rPr lang="en-US" dirty="0"/>
              <a:t>Flussi di entrate: qual è la fonte del tuo reddito?</a:t>
            </a:r>
          </a:p>
          <a:p>
            <a:pPr>
              <a:lnSpc>
                <a:spcPts val="2900"/>
              </a:lnSpc>
            </a:pPr>
            <a:endParaRPr lang="en-US" dirty="0"/>
          </a:p>
        </p:txBody>
      </p:sp>
      <p:cxnSp>
        <p:nvCxnSpPr>
          <p:cNvPr id="2" name="Straight Connector 1">
            <a:extLst>
              <a:ext uri="{FF2B5EF4-FFF2-40B4-BE49-F238E27FC236}">
                <a16:creationId xmlns:a16="http://schemas.microsoft.com/office/drawing/2014/main" id="{38B074EB-13F1-FA67-0971-B0D808CB1655}"/>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3ACB3F3F-6FB8-D312-285A-1E5B44F8E36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21</a:t>
            </a:fld>
            <a:endParaRPr lang="fr-CA" sz="1200" dirty="0"/>
          </a:p>
        </p:txBody>
      </p:sp>
      <p:sp>
        <p:nvSpPr>
          <p:cNvPr id="10" name="Text Placeholder 4">
            <a:extLst>
              <a:ext uri="{FF2B5EF4-FFF2-40B4-BE49-F238E27FC236}">
                <a16:creationId xmlns:a16="http://schemas.microsoft.com/office/drawing/2014/main" id="{DEEC6209-FF25-3A20-2D88-4974F5ABD67B}"/>
              </a:ext>
            </a:extLst>
          </p:cNvPr>
          <p:cNvSpPr txBox="1">
            <a:spLocks/>
          </p:cNvSpPr>
          <p:nvPr/>
        </p:nvSpPr>
        <p:spPr>
          <a:xfrm>
            <a:off x="653779" y="2662979"/>
            <a:ext cx="6928127" cy="2756185"/>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b="1" dirty="0">
                <a:solidFill>
                  <a:srgbClr val="414141"/>
                </a:solidFill>
              </a:rPr>
              <a:t>Per un alloggio, questo include in genere:</a:t>
            </a:r>
          </a:p>
          <a:p>
            <a:pPr indent="0">
              <a:lnSpc>
                <a:spcPts val="2240"/>
              </a:lnSpc>
              <a:buClr>
                <a:srgbClr val="459597"/>
              </a:buCl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dirty="0">
                <a:solidFill>
                  <a:srgbClr val="414141"/>
                </a:solidFill>
              </a:rPr>
              <a:t>Entrate derivanti dalle prenotazioni delle camere</a:t>
            </a:r>
          </a:p>
          <a:p>
            <a:pPr marL="342900" indent="-342900">
              <a:lnSpc>
                <a:spcPts val="2240"/>
              </a:lnSpc>
              <a:buClr>
                <a:srgbClr val="459597"/>
              </a:buClr>
              <a:buFont typeface="Arial" panose="020B0604020202020204" pitchFamily="34" charset="0"/>
              <a:buChar char="•"/>
            </a:pPr>
            <a:r>
              <a:rPr lang="en-GB" sz="2200" dirty="0">
                <a:solidFill>
                  <a:srgbClr val="414141"/>
                </a:solidFill>
              </a:rPr>
              <a:t>Entrate dalla vendita di cibo e bevande</a:t>
            </a:r>
          </a:p>
          <a:p>
            <a:pPr marL="342900" indent="-342900">
              <a:lnSpc>
                <a:spcPts val="2240"/>
              </a:lnSpc>
              <a:buClr>
                <a:srgbClr val="459597"/>
              </a:buClr>
              <a:buFont typeface="Arial" panose="020B0604020202020204" pitchFamily="34" charset="0"/>
              <a:buChar char="•"/>
            </a:pPr>
            <a:r>
              <a:rPr lang="en-GB" sz="2200" dirty="0">
                <a:solidFill>
                  <a:srgbClr val="414141"/>
                </a:solidFill>
              </a:rPr>
              <a:t>Entrate derivanti dall'affitto della struttura per matrimoni e altri eventi</a:t>
            </a:r>
          </a:p>
          <a:p>
            <a:pPr marL="342900" indent="-342900">
              <a:lnSpc>
                <a:spcPts val="2240"/>
              </a:lnSpc>
              <a:buClr>
                <a:srgbClr val="459597"/>
              </a:buClr>
              <a:buFont typeface="Arial" panose="020B0604020202020204" pitchFamily="34" charset="0"/>
              <a:buChar char="•"/>
            </a:pPr>
            <a:r>
              <a:rPr lang="en-GB" sz="2200" dirty="0">
                <a:solidFill>
                  <a:srgbClr val="414141"/>
                </a:solidFill>
              </a:rPr>
              <a:t>Altri servizi accessori come visite guidate, servizi di lavanderia, massaggi o trattamenti termali... ecc.</a:t>
            </a:r>
          </a:p>
          <a:p>
            <a:pPr indent="0">
              <a:lnSpc>
                <a:spcPts val="2240"/>
              </a:lnSpc>
              <a:buClr>
                <a:srgbClr val="459597"/>
              </a:buClr>
            </a:pPr>
            <a:r>
              <a:rPr lang="en-GB" sz="2200" dirty="0">
                <a:solidFill>
                  <a:srgbClr val="414141"/>
                </a:solidFill>
              </a:rPr>
              <a: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136DAD8D-FE47-2A4B-74F0-282A34897529}"/>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RICAVI</a:t>
            </a:r>
          </a:p>
          <a:p>
            <a:pPr>
              <a:lnSpc>
                <a:spcPts val="2240"/>
              </a:lnSpc>
            </a:pPr>
            <a:r>
              <a:rPr lang="en-GB" sz="2600" b="1" dirty="0">
                <a:solidFill>
                  <a:schemeClr val="bg1"/>
                </a:solidFill>
              </a:rPr>
              <a:t>FLUSSI</a:t>
            </a:r>
          </a:p>
          <a:p>
            <a:pPr>
              <a:lnSpc>
                <a:spcPts val="2240"/>
              </a:lnSpc>
            </a:pPr>
            <a:endParaRPr lang="en-GB" sz="2600" b="1" dirty="0">
              <a:solidFill>
                <a:schemeClr val="bg1"/>
              </a:solidFill>
            </a:endParaRP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Specificare come si ottengono i ricavi attraverso ciascun segmento di clientela, descrivendo in dettaglio il meccanismo di determinazione dei prezzi, i modelli di abbonamento o le transazioni di vendita</a:t>
            </a:r>
          </a:p>
          <a:p>
            <a:pPr>
              <a:lnSpc>
                <a:spcPts val="2240"/>
              </a:lnSpc>
            </a:pPr>
            <a:endParaRPr lang="en-GB" sz="2200" dirty="0">
              <a:solidFill>
                <a:schemeClr val="bg1"/>
              </a:solidFill>
            </a:endParaRP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08637468-9EB3-076D-C00F-222D9B5FDAC0}"/>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21297046-4968-184D-304D-0D494572CAED}"/>
              </a:ext>
            </a:extLst>
          </p:cNvPr>
          <p:cNvSpPr txBox="1"/>
          <p:nvPr/>
        </p:nvSpPr>
        <p:spPr>
          <a:xfrm>
            <a:off x="653779" y="5650021"/>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Fonte: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5" name="Graphic 20" descr="Register outline">
            <a:extLst>
              <a:ext uri="{FF2B5EF4-FFF2-40B4-BE49-F238E27FC236}">
                <a16:creationId xmlns:a16="http://schemas.microsoft.com/office/drawing/2014/main" id="{1DF0A66E-BF31-13CF-416C-8D71EEBA94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3956" y="2584344"/>
            <a:ext cx="774725" cy="774725"/>
          </a:xfrm>
          <a:prstGeom prst="rect">
            <a:avLst/>
          </a:prstGeom>
        </p:spPr>
      </p:pic>
    </p:spTree>
    <p:extLst>
      <p:ext uri="{BB962C8B-B14F-4D97-AF65-F5344CB8AC3E}">
        <p14:creationId xmlns:p14="http://schemas.microsoft.com/office/powerpoint/2010/main" val="498345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DB1E8-E413-0474-E583-F31BCCDC097A}"/>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C266C5A2-87B8-02F9-7640-3E8E0725D852}"/>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459597"/>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9D64CC46-0EC1-44C2-C412-AFC8346A6F10}"/>
              </a:ext>
            </a:extLst>
          </p:cNvPr>
          <p:cNvSpPr>
            <a:spLocks noGrp="1"/>
          </p:cNvSpPr>
          <p:nvPr>
            <p:ph type="body" sz="quarter" idx="16"/>
          </p:nvPr>
        </p:nvSpPr>
        <p:spPr>
          <a:xfrm>
            <a:off x="653780" y="472365"/>
            <a:ext cx="10430375" cy="803654"/>
          </a:xfrm>
        </p:spPr>
        <p:txBody>
          <a:bodyPr/>
          <a:lstStyle/>
          <a:p>
            <a:pPr>
              <a:lnSpc>
                <a:spcPts val="3720"/>
              </a:lnSpc>
            </a:pPr>
            <a:r>
              <a:rPr lang="en-US" dirty="0"/>
              <a:t>Impara a mappare le tue idee nelle aree chiave</a:t>
            </a:r>
          </a:p>
          <a:p>
            <a:pPr>
              <a:lnSpc>
                <a:spcPts val="3720"/>
              </a:lnSpc>
            </a:pPr>
            <a:endParaRPr lang="en-US" dirty="0"/>
          </a:p>
        </p:txBody>
      </p:sp>
      <p:sp>
        <p:nvSpPr>
          <p:cNvPr id="6" name="Text Placeholder 5">
            <a:extLst>
              <a:ext uri="{FF2B5EF4-FFF2-40B4-BE49-F238E27FC236}">
                <a16:creationId xmlns:a16="http://schemas.microsoft.com/office/drawing/2014/main" id="{D78EA231-9A8A-EA02-DFB1-C87288C850EB}"/>
              </a:ext>
            </a:extLst>
          </p:cNvPr>
          <p:cNvSpPr>
            <a:spLocks noGrp="1"/>
          </p:cNvSpPr>
          <p:nvPr>
            <p:ph type="body" sz="quarter" idx="19"/>
          </p:nvPr>
        </p:nvSpPr>
        <p:spPr>
          <a:xfrm>
            <a:off x="653780" y="1541767"/>
            <a:ext cx="9165469" cy="803654"/>
          </a:xfrm>
        </p:spPr>
        <p:txBody>
          <a:bodyPr/>
          <a:lstStyle/>
          <a:p>
            <a:pPr>
              <a:lnSpc>
                <a:spcPts val="2900"/>
              </a:lnSpc>
            </a:pPr>
            <a:r>
              <a:rPr lang="en-US" dirty="0"/>
              <a:t>Struttura dei costi: com'è la tua struttura dei costi?</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029B1B28-D2CD-F68A-64A8-3FAE8A8C40CA}"/>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A529BA0F-B2C3-3611-E155-B30B30F8786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sp>
        <p:nvSpPr>
          <p:cNvPr id="10" name="Text Placeholder 4">
            <a:extLst>
              <a:ext uri="{FF2B5EF4-FFF2-40B4-BE49-F238E27FC236}">
                <a16:creationId xmlns:a16="http://schemas.microsoft.com/office/drawing/2014/main" id="{E7F491EF-AE96-D446-E99C-255C71FDA152}"/>
              </a:ext>
            </a:extLst>
          </p:cNvPr>
          <p:cNvSpPr txBox="1">
            <a:spLocks/>
          </p:cNvSpPr>
          <p:nvPr/>
        </p:nvSpPr>
        <p:spPr>
          <a:xfrm>
            <a:off x="653779" y="2662979"/>
            <a:ext cx="6928127" cy="2756185"/>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b="1" dirty="0">
                <a:solidFill>
                  <a:srgbClr val="414141"/>
                </a:solidFill>
              </a:rPr>
              <a:t>Comprendere i tuoi costi ti consente di massimizzare la redditività. Ecco una semplice ripartizione:</a:t>
            </a:r>
          </a:p>
          <a:p>
            <a:pPr indent="0">
              <a:lnSpc>
                <a:spcPts val="2240"/>
              </a:lnSpc>
              <a:buClr>
                <a:srgbClr val="459597"/>
              </a:buCl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Costi fissi: </a:t>
            </a:r>
            <a:r>
              <a:rPr lang="en-GB" sz="2200" dirty="0">
                <a:solidFill>
                  <a:srgbClr val="414141"/>
                </a:solidFill>
              </a:rPr>
              <a:t>rimangono costanti indipendentemente dall'occupazione. Alcuni esempi sono mutui/affitti, utenze, assicurazioni e tasse sulla proprietà.</a:t>
            </a:r>
          </a:p>
          <a:p>
            <a:pPr marL="342900" indent="-342900">
              <a:lnSpc>
                <a:spcPts val="2240"/>
              </a:lnSpc>
              <a:buClr>
                <a:srgbClr val="459597"/>
              </a:buClr>
              <a:buFont typeface="Arial" panose="020B0604020202020204" pitchFamily="34" charset="0"/>
              <a:buChar char="•"/>
            </a:pPr>
            <a:r>
              <a:rPr lang="en-GB" sz="2200" b="1" dirty="0">
                <a:solidFill>
                  <a:srgbClr val="414141"/>
                </a:solidFill>
              </a:rPr>
              <a:t>Costi variabili: </a:t>
            </a:r>
            <a:r>
              <a:rPr lang="en-GB" sz="2200" dirty="0">
                <a:solidFill>
                  <a:srgbClr val="414141"/>
                </a:solidFill>
              </a:rPr>
              <a:t>variano in base al tasso di occupazione. Esempi tipici includono gli stipendi del personale, le forniture di cibo e bevande, i prodotti per la pulizia e i servizi.</a:t>
            </a:r>
          </a:p>
          <a:p>
            <a:pPr indent="0">
              <a:lnSpc>
                <a:spcPts val="2240"/>
              </a:lnSpc>
              <a:buClr>
                <a:srgbClr val="459597"/>
              </a:buClr>
            </a:pPr>
            <a:endParaRPr lang="en-US" sz="2200" dirty="0">
              <a:solidFill>
                <a:srgbClr val="414141"/>
              </a:solidFill>
            </a:endParaRPr>
          </a:p>
        </p:txBody>
      </p:sp>
      <p:sp>
        <p:nvSpPr>
          <p:cNvPr id="9" name="Text Placeholder 4">
            <a:extLst>
              <a:ext uri="{FF2B5EF4-FFF2-40B4-BE49-F238E27FC236}">
                <a16:creationId xmlns:a16="http://schemas.microsoft.com/office/drawing/2014/main" id="{D481A7B9-81C2-5802-1B44-DB8FF64212BC}"/>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COSTI </a:t>
            </a:r>
          </a:p>
          <a:p>
            <a:pPr>
              <a:lnSpc>
                <a:spcPts val="2240"/>
              </a:lnSpc>
            </a:pPr>
            <a:r>
              <a:rPr lang="en-GB" sz="2600" b="1" dirty="0">
                <a:solidFill>
                  <a:schemeClr val="bg1"/>
                </a:solidFill>
              </a:rPr>
              <a:t>STRUTTURA</a:t>
            </a:r>
          </a:p>
          <a:p>
            <a:pPr>
              <a:lnSpc>
                <a:spcPts val="2240"/>
              </a:lnSpc>
            </a:pPr>
            <a:endParaRPr lang="en-GB" sz="2600" b="1" dirty="0">
              <a:solidFill>
                <a:schemeClr val="bg1"/>
              </a:solidFill>
            </a:endParaRP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Elenca i principali costi relativi alla gestione della tua attività, distinguendo tra costi fissi e variabili.</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2508220B-36A9-C96E-4311-3F6E344A6760}"/>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0954832F-BBC4-3D23-7E9E-AB657AC6C132}"/>
              </a:ext>
            </a:extLst>
          </p:cNvPr>
          <p:cNvSpPr txBox="1"/>
          <p:nvPr/>
        </p:nvSpPr>
        <p:spPr>
          <a:xfrm>
            <a:off x="653779" y="5650021"/>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Fonte: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12" name="Graphic 18" descr="Money outline">
            <a:extLst>
              <a:ext uri="{FF2B5EF4-FFF2-40B4-BE49-F238E27FC236}">
                <a16:creationId xmlns:a16="http://schemas.microsoft.com/office/drawing/2014/main" id="{C4A4F919-4DDD-06CF-57D1-FE019C4D7F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07805" y="2519270"/>
            <a:ext cx="904873" cy="904873"/>
          </a:xfrm>
          <a:prstGeom prst="rect">
            <a:avLst/>
          </a:prstGeom>
        </p:spPr>
      </p:pic>
    </p:spTree>
    <p:extLst>
      <p:ext uri="{BB962C8B-B14F-4D97-AF65-F5344CB8AC3E}">
        <p14:creationId xmlns:p14="http://schemas.microsoft.com/office/powerpoint/2010/main" val="2816255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29B74-CDBD-A3D8-0A93-9FB8D881668D}"/>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A455B65D-564F-4CFE-CC1B-B42D92CCCAE6}"/>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FBA63B"/>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031BB631-8625-493B-8E47-6A4A027207F5}"/>
              </a:ext>
            </a:extLst>
          </p:cNvPr>
          <p:cNvSpPr>
            <a:spLocks noGrp="1"/>
          </p:cNvSpPr>
          <p:nvPr>
            <p:ph type="body" sz="quarter" idx="16"/>
          </p:nvPr>
        </p:nvSpPr>
        <p:spPr>
          <a:xfrm>
            <a:off x="653780" y="472365"/>
            <a:ext cx="10430375" cy="803654"/>
          </a:xfrm>
        </p:spPr>
        <p:txBody>
          <a:bodyPr/>
          <a:lstStyle/>
          <a:p>
            <a:pPr>
              <a:lnSpc>
                <a:spcPts val="3720"/>
              </a:lnSpc>
            </a:pPr>
            <a:r>
              <a:rPr lang="en-US" dirty="0"/>
              <a:t>Impara a pianificare le tue idee nelle aree chiave</a:t>
            </a:r>
          </a:p>
          <a:p>
            <a:pPr>
              <a:lnSpc>
                <a:spcPts val="3720"/>
              </a:lnSpc>
            </a:pPr>
            <a:endParaRPr lang="en-US" dirty="0"/>
          </a:p>
        </p:txBody>
      </p:sp>
      <p:sp>
        <p:nvSpPr>
          <p:cNvPr id="6" name="Text Placeholder 5">
            <a:extLst>
              <a:ext uri="{FF2B5EF4-FFF2-40B4-BE49-F238E27FC236}">
                <a16:creationId xmlns:a16="http://schemas.microsoft.com/office/drawing/2014/main" id="{C6E7534A-E6E0-40C8-EB8D-D3E10D61E359}"/>
              </a:ext>
            </a:extLst>
          </p:cNvPr>
          <p:cNvSpPr>
            <a:spLocks noGrp="1"/>
          </p:cNvSpPr>
          <p:nvPr>
            <p:ph type="body" sz="quarter" idx="19"/>
          </p:nvPr>
        </p:nvSpPr>
        <p:spPr>
          <a:xfrm>
            <a:off x="653779" y="1364746"/>
            <a:ext cx="10430374" cy="803654"/>
          </a:xfrm>
        </p:spPr>
        <p:txBody>
          <a:bodyPr/>
          <a:lstStyle/>
          <a:p>
            <a:pPr>
              <a:lnSpc>
                <a:spcPts val="2900"/>
              </a:lnSpc>
            </a:pPr>
            <a:r>
              <a:rPr lang="en-US" dirty="0"/>
              <a:t>Partnership chiave: con chi collaborerai per avere successo?</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2B8CE830-6C21-BFCF-D5BC-9393A099E96C}"/>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0FD74F54-211E-4450-2108-6F32A4C1D3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sp>
        <p:nvSpPr>
          <p:cNvPr id="10" name="Text Placeholder 4">
            <a:extLst>
              <a:ext uri="{FF2B5EF4-FFF2-40B4-BE49-F238E27FC236}">
                <a16:creationId xmlns:a16="http://schemas.microsoft.com/office/drawing/2014/main" id="{358699E2-C338-FBA0-5AB9-79C1317DD7DB}"/>
              </a:ext>
            </a:extLst>
          </p:cNvPr>
          <p:cNvSpPr txBox="1">
            <a:spLocks/>
          </p:cNvSpPr>
          <p:nvPr/>
        </p:nvSpPr>
        <p:spPr>
          <a:xfrm>
            <a:off x="680854" y="2011633"/>
            <a:ext cx="7202661"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Attività commerciali locali: </a:t>
            </a:r>
            <a:r>
              <a:rPr lang="en-GB" sz="2200" dirty="0">
                <a:solidFill>
                  <a:srgbClr val="414141"/>
                </a:solidFill>
              </a:rPr>
              <a:t>collabora con ristoranti, negozi o tour operator. Offri pacchetti congiunti, sconti o buoni per incentivare gli ospiti a esplorare le tue offerte e quelle dei tuoi partner.</a:t>
            </a:r>
          </a:p>
          <a:p>
            <a:pPr marL="342900" indent="-342900">
              <a:lnSpc>
                <a:spcPts val="2240"/>
              </a:lnSpc>
              <a:buClr>
                <a:srgbClr val="459597"/>
              </a:buClr>
              <a:buFont typeface="Arial" panose="020B0604020202020204" pitchFamily="34" charset="0"/>
              <a:buChar char="•"/>
            </a:pPr>
            <a:r>
              <a:rPr lang="en-GB" sz="2200" b="1" dirty="0">
                <a:solidFill>
                  <a:srgbClr val="414141"/>
                </a:solidFill>
              </a:rPr>
              <a:t>Agenzie di viaggio: </a:t>
            </a:r>
            <a:r>
              <a:rPr lang="en-GB" sz="2200" dirty="0">
                <a:solidFill>
                  <a:srgbClr val="414141"/>
                </a:solidFill>
              </a:rPr>
              <a:t>ti consigliamo vivamente di collaborare con agenzie di viaggio affidabili, in particolare quelle specializzate nel tuo target di riferimento. Puoi anche offrire accordi basati su commissioni o partecipare alle fiere di viaggio che organizzano.</a:t>
            </a:r>
          </a:p>
          <a:p>
            <a:pPr marL="342900" indent="-342900">
              <a:lnSpc>
                <a:spcPts val="2240"/>
              </a:lnSpc>
              <a:buClr>
                <a:srgbClr val="459597"/>
              </a:buClr>
              <a:buFont typeface="Arial" panose="020B0604020202020204" pitchFamily="34" charset="0"/>
              <a:buChar char="•"/>
            </a:pPr>
            <a:r>
              <a:rPr lang="en-GB" sz="2200" b="1" dirty="0">
                <a:solidFill>
                  <a:srgbClr val="414141"/>
                </a:solidFill>
              </a:rPr>
              <a:t>Associazioni di settore: </a:t>
            </a:r>
            <a:r>
              <a:rPr lang="en-GB" sz="2200" dirty="0">
                <a:solidFill>
                  <a:srgbClr val="414141"/>
                </a:solidFill>
              </a:rPr>
              <a:t>entra a far parte delle associazioni locali o regionali di B&amp;B. Ottieni accesso alle risorse del settore, partecipa a eventi di networking e potrai beneficiare di iniziative di marketing di gruppo.</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7E6CD103-8CCC-2999-4F6E-BAF276F48FEF}"/>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CHIAVE </a:t>
            </a:r>
          </a:p>
          <a:p>
            <a:pPr>
              <a:lnSpc>
                <a:spcPts val="2240"/>
              </a:lnSpc>
            </a:pPr>
            <a:r>
              <a:rPr lang="en-GB" sz="2600" b="1" dirty="0">
                <a:solidFill>
                  <a:schemeClr val="bg1"/>
                </a:solidFill>
              </a:rPr>
              <a:t>PARTNERSHIP</a:t>
            </a:r>
            <a:endParaRPr lang="en-GB" sz="2200" b="1" dirty="0">
              <a:solidFill>
                <a:schemeClr val="bg1"/>
              </a:solidFill>
            </a:endParaRPr>
          </a:p>
          <a:p>
            <a:pPr>
              <a:lnSpc>
                <a:spcPts val="2240"/>
              </a:lnSpc>
            </a:pPr>
            <a:endParaRPr lang="en-GB" sz="2200" b="1" dirty="0">
              <a:solidFill>
                <a:schemeClr val="bg1"/>
              </a:solidFill>
            </a:endParaRPr>
          </a:p>
          <a:p>
            <a:pPr>
              <a:lnSpc>
                <a:spcPts val="2240"/>
              </a:lnSpc>
            </a:pPr>
            <a:endParaRPr lang="en-GB" sz="2200" dirty="0">
              <a:solidFill>
                <a:schemeClr val="bg1"/>
              </a:solidFill>
            </a:endParaRPr>
          </a:p>
          <a:p>
            <a:pPr>
              <a:lnSpc>
                <a:spcPts val="2240"/>
              </a:lnSpc>
            </a:pPr>
            <a:r>
              <a:rPr lang="en-GB" sz="2200" dirty="0">
                <a:solidFill>
                  <a:schemeClr val="bg1"/>
                </a:solidFill>
              </a:rPr>
              <a:t>Elenca i tuoi principali partner, fornitori e alleanze che ti aiutano a operare e a raggiungere i tuoi obiettivi</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4AC485E0-CD84-D3FF-3866-3A7A3DFFC7A6}"/>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0FB49F90-4AE6-B050-4DE3-9EFAA87EF01C}"/>
              </a:ext>
            </a:extLst>
          </p:cNvPr>
          <p:cNvSpPr txBox="1"/>
          <p:nvPr/>
        </p:nvSpPr>
        <p:spPr>
          <a:xfrm>
            <a:off x="653779" y="5853707"/>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Fonte: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3" name="Graphic 2" descr="Handshake outline">
            <a:extLst>
              <a:ext uri="{FF2B5EF4-FFF2-40B4-BE49-F238E27FC236}">
                <a16:creationId xmlns:a16="http://schemas.microsoft.com/office/drawing/2014/main" id="{4918267A-F299-D7F0-26FC-24F08FB334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58185" y="2304419"/>
            <a:ext cx="1080034" cy="1080034"/>
          </a:xfrm>
          <a:prstGeom prst="rect">
            <a:avLst/>
          </a:prstGeom>
        </p:spPr>
      </p:pic>
    </p:spTree>
    <p:extLst>
      <p:ext uri="{BB962C8B-B14F-4D97-AF65-F5344CB8AC3E}">
        <p14:creationId xmlns:p14="http://schemas.microsoft.com/office/powerpoint/2010/main" val="3749561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6A148-DA98-D759-3359-FF84B8199B98}"/>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66147ACC-9CFE-5E21-B701-FF052473737F}"/>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5C2B0AD8-89A1-8403-4427-A731AA4B7B86}"/>
              </a:ext>
            </a:extLst>
          </p:cNvPr>
          <p:cNvSpPr>
            <a:spLocks noGrp="1"/>
          </p:cNvSpPr>
          <p:nvPr>
            <p:ph type="body" sz="quarter" idx="16"/>
          </p:nvPr>
        </p:nvSpPr>
        <p:spPr>
          <a:xfrm>
            <a:off x="653780" y="472365"/>
            <a:ext cx="10430375" cy="803654"/>
          </a:xfrm>
        </p:spPr>
        <p:txBody>
          <a:bodyPr/>
          <a:lstStyle/>
          <a:p>
            <a:pPr>
              <a:lnSpc>
                <a:spcPts val="3720"/>
              </a:lnSpc>
            </a:pPr>
            <a:r>
              <a:rPr lang="en-US" dirty="0"/>
              <a:t>Scopri come pianificare le tue idee nelle aree chiave</a:t>
            </a:r>
          </a:p>
          <a:p>
            <a:pPr>
              <a:lnSpc>
                <a:spcPts val="3720"/>
              </a:lnSpc>
            </a:pPr>
            <a:endParaRPr lang="en-US" dirty="0"/>
          </a:p>
        </p:txBody>
      </p:sp>
      <p:sp>
        <p:nvSpPr>
          <p:cNvPr id="6" name="Text Placeholder 5">
            <a:extLst>
              <a:ext uri="{FF2B5EF4-FFF2-40B4-BE49-F238E27FC236}">
                <a16:creationId xmlns:a16="http://schemas.microsoft.com/office/drawing/2014/main" id="{5B693B52-1B32-2484-2C82-60BB3C13C294}"/>
              </a:ext>
            </a:extLst>
          </p:cNvPr>
          <p:cNvSpPr>
            <a:spLocks noGrp="1"/>
          </p:cNvSpPr>
          <p:nvPr>
            <p:ph type="body" sz="quarter" idx="19"/>
          </p:nvPr>
        </p:nvSpPr>
        <p:spPr>
          <a:xfrm>
            <a:off x="653781" y="1541767"/>
            <a:ext cx="6928126" cy="803654"/>
          </a:xfrm>
        </p:spPr>
        <p:txBody>
          <a:bodyPr/>
          <a:lstStyle/>
          <a:p>
            <a:pPr>
              <a:lnSpc>
                <a:spcPts val="2900"/>
              </a:lnSpc>
            </a:pPr>
            <a:r>
              <a:rPr lang="en-US" dirty="0"/>
              <a:t>Risorse chiave: risorse necessarie alla tua azienda per crescere e prosperare</a:t>
            </a:r>
          </a:p>
          <a:p>
            <a:pPr>
              <a:lnSpc>
                <a:spcPts val="2900"/>
              </a:lnSpc>
            </a:pPr>
            <a:endParaRPr lang="en-US" dirty="0"/>
          </a:p>
        </p:txBody>
      </p:sp>
      <p:cxnSp>
        <p:nvCxnSpPr>
          <p:cNvPr id="2" name="Straight Connector 1">
            <a:extLst>
              <a:ext uri="{FF2B5EF4-FFF2-40B4-BE49-F238E27FC236}">
                <a16:creationId xmlns:a16="http://schemas.microsoft.com/office/drawing/2014/main" id="{F816D76A-E5A1-3683-450B-884B2E36BEE8}"/>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73AD457-E6D6-F1D7-E209-02EBE1E577E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24</a:t>
            </a:fld>
            <a:endParaRPr lang="fr-CA" sz="1200" dirty="0"/>
          </a:p>
        </p:txBody>
      </p:sp>
      <p:sp>
        <p:nvSpPr>
          <p:cNvPr id="10" name="Text Placeholder 4">
            <a:extLst>
              <a:ext uri="{FF2B5EF4-FFF2-40B4-BE49-F238E27FC236}">
                <a16:creationId xmlns:a16="http://schemas.microsoft.com/office/drawing/2014/main" id="{61059E6C-771E-E6DF-98E6-A8B9D1B2CE5A}"/>
              </a:ext>
            </a:extLst>
          </p:cNvPr>
          <p:cNvSpPr txBox="1">
            <a:spLocks/>
          </p:cNvSpPr>
          <p:nvPr/>
        </p:nvSpPr>
        <p:spPr>
          <a:xfrm>
            <a:off x="653779" y="2662979"/>
            <a:ext cx="6928127" cy="2756185"/>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La proprietà fisica: </a:t>
            </a:r>
            <a:r>
              <a:rPr lang="en-GB" sz="2200" dirty="0">
                <a:solidFill>
                  <a:srgbClr val="414141"/>
                </a:solidFill>
              </a:rPr>
              <a:t>mantieni il suo fascino e la sua funzionalità. Valuta la possibilità di ristrutturazioni o miglioramenti per migliorare l'esperienza degli ospiti.</a:t>
            </a:r>
          </a:p>
          <a:p>
            <a:pPr marL="342900" indent="-342900">
              <a:lnSpc>
                <a:spcPts val="2240"/>
              </a:lnSpc>
              <a:buClr>
                <a:srgbClr val="459597"/>
              </a:buClr>
              <a:buFont typeface="Arial" panose="020B0604020202020204" pitchFamily="34" charset="0"/>
              <a:buChar char="•"/>
            </a:pPr>
            <a:r>
              <a:rPr lang="en-GB" sz="2200" b="1" dirty="0">
                <a:solidFill>
                  <a:srgbClr val="414141"/>
                </a:solidFill>
              </a:rPr>
              <a:t>Personale: </a:t>
            </a:r>
            <a:r>
              <a:rPr lang="en-GB" sz="2200" dirty="0">
                <a:solidFill>
                  <a:srgbClr val="414141"/>
                </a:solidFill>
              </a:rPr>
              <a:t>assumi persone cordiali, affidabili e appassionate dell'ospitalità.</a:t>
            </a:r>
          </a:p>
          <a:p>
            <a:pPr marL="342900" indent="-342900">
              <a:lnSpc>
                <a:spcPts val="2240"/>
              </a:lnSpc>
              <a:buClr>
                <a:srgbClr val="459597"/>
              </a:buClr>
              <a:buFont typeface="Arial" panose="020B0604020202020204" pitchFamily="34" charset="0"/>
              <a:buChar char="•"/>
            </a:pPr>
            <a:r>
              <a:rPr lang="en-GB" sz="2200" b="1" dirty="0">
                <a:solidFill>
                  <a:srgbClr val="414141"/>
                </a:solidFill>
              </a:rPr>
              <a:t>Infrastruttura tecnologica: </a:t>
            </a:r>
            <a:r>
              <a:rPr lang="en-GB" sz="2200" dirty="0">
                <a:solidFill>
                  <a:srgbClr val="414141"/>
                </a:solidFill>
              </a:rPr>
              <a:t>investi in un sistema di prenotazione, un sito web intuitivo e strumenti di gestione della proprietà.</a:t>
            </a:r>
          </a:p>
          <a:p>
            <a:pPr marL="342900" indent="-342900">
              <a:lnSpc>
                <a:spcPts val="2240"/>
              </a:lnSpc>
              <a:buClr>
                <a:srgbClr val="459597"/>
              </a:buClr>
              <a:buFont typeface="Arial" panose="020B0604020202020204" pitchFamily="34" charset="0"/>
              <a:buChar char="•"/>
            </a:pPr>
            <a:r>
              <a:rPr lang="en-GB" sz="2200" b="1" dirty="0">
                <a:solidFill>
                  <a:srgbClr val="414141"/>
                </a:solidFill>
              </a:rPr>
              <a:t>Risorse finanziarie: </a:t>
            </a:r>
            <a:r>
              <a:rPr lang="en-GB" sz="2200" dirty="0">
                <a:solidFill>
                  <a:srgbClr val="414141"/>
                </a:solidFill>
              </a:rPr>
              <a:t>mantieni un piano finanziario solido per coprire i costi operativi e investire in miglioramenti.</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5A438039-B9F5-15FD-1241-5B8691270C5A}"/>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RISORSE </a:t>
            </a:r>
          </a:p>
          <a:p>
            <a:pPr>
              <a:lnSpc>
                <a:spcPts val="2240"/>
              </a:lnSpc>
            </a:pPr>
            <a:endParaRPr lang="en-GB" sz="2600" b="1" dirty="0">
              <a:solidFill>
                <a:schemeClr val="bg1"/>
              </a:solidFill>
            </a:endParaRPr>
          </a:p>
          <a:p>
            <a:pPr>
              <a:lnSpc>
                <a:spcPts val="2240"/>
              </a:lnSpc>
            </a:pPr>
            <a:endParaRPr lang="en-GB" sz="2600" b="1" dirty="0">
              <a:solidFill>
                <a:schemeClr val="bg1"/>
              </a:solidFill>
            </a:endParaRP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Specificare le risorse fisiche, intellettuali, umane e finanziarie su cui si basa il proprio modello di business.</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DD7D8263-EEFE-B93E-0816-B2C1232B3F0C}"/>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AEA4B569-3359-3509-7F9A-C705B9A00487}"/>
              </a:ext>
            </a:extLst>
          </p:cNvPr>
          <p:cNvSpPr txBox="1"/>
          <p:nvPr/>
        </p:nvSpPr>
        <p:spPr>
          <a:xfrm>
            <a:off x="653779" y="5650021"/>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Fonte: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3" name="Graphic 6" descr="Circular flowchart outline">
            <a:extLst>
              <a:ext uri="{FF2B5EF4-FFF2-40B4-BE49-F238E27FC236}">
                <a16:creationId xmlns:a16="http://schemas.microsoft.com/office/drawing/2014/main" id="{CBE11877-65F1-BA2E-D5DA-AB744111EE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34024" y="2481783"/>
            <a:ext cx="950681" cy="950681"/>
          </a:xfrm>
          <a:prstGeom prst="rect">
            <a:avLst/>
          </a:prstGeom>
        </p:spPr>
      </p:pic>
    </p:spTree>
    <p:extLst>
      <p:ext uri="{BB962C8B-B14F-4D97-AF65-F5344CB8AC3E}">
        <p14:creationId xmlns:p14="http://schemas.microsoft.com/office/powerpoint/2010/main" val="1378690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8E1D0-F0E2-12F5-0A82-CD3FA47C177C}"/>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61B17BBD-CE27-501A-499B-3AF7AA36F921}"/>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459597"/>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BE7CFD91-89EF-54B8-2121-84D360ECE17F}"/>
              </a:ext>
            </a:extLst>
          </p:cNvPr>
          <p:cNvSpPr>
            <a:spLocks noGrp="1"/>
          </p:cNvSpPr>
          <p:nvPr>
            <p:ph type="body" sz="quarter" idx="16"/>
          </p:nvPr>
        </p:nvSpPr>
        <p:spPr>
          <a:xfrm>
            <a:off x="653780" y="169393"/>
            <a:ext cx="10430375" cy="803654"/>
          </a:xfrm>
        </p:spPr>
        <p:txBody>
          <a:bodyPr/>
          <a:lstStyle/>
          <a:p>
            <a:pPr>
              <a:lnSpc>
                <a:spcPts val="3720"/>
              </a:lnSpc>
            </a:pPr>
            <a:r>
              <a:rPr lang="en-US" dirty="0"/>
              <a:t>Impara a mappare le tue idee nelle aree chiave</a:t>
            </a:r>
          </a:p>
          <a:p>
            <a:pPr>
              <a:lnSpc>
                <a:spcPts val="3720"/>
              </a:lnSpc>
            </a:pPr>
            <a:endParaRPr lang="en-US" dirty="0"/>
          </a:p>
        </p:txBody>
      </p:sp>
      <p:sp>
        <p:nvSpPr>
          <p:cNvPr id="6" name="Text Placeholder 5">
            <a:extLst>
              <a:ext uri="{FF2B5EF4-FFF2-40B4-BE49-F238E27FC236}">
                <a16:creationId xmlns:a16="http://schemas.microsoft.com/office/drawing/2014/main" id="{786FDD63-C028-353B-8EAB-D998C6E13042}"/>
              </a:ext>
            </a:extLst>
          </p:cNvPr>
          <p:cNvSpPr>
            <a:spLocks noGrp="1"/>
          </p:cNvSpPr>
          <p:nvPr>
            <p:ph type="body" sz="quarter" idx="19"/>
          </p:nvPr>
        </p:nvSpPr>
        <p:spPr>
          <a:xfrm>
            <a:off x="652040" y="848629"/>
            <a:ext cx="10887920" cy="803654"/>
          </a:xfrm>
        </p:spPr>
        <p:txBody>
          <a:bodyPr/>
          <a:lstStyle/>
          <a:p>
            <a:pPr>
              <a:lnSpc>
                <a:spcPts val="2900"/>
              </a:lnSpc>
            </a:pPr>
            <a:r>
              <a:rPr lang="en-US" dirty="0"/>
              <a:t>Attività chiave: qual è la colonna portante della tua attività?</a:t>
            </a:r>
          </a:p>
          <a:p>
            <a:pPr>
              <a:lnSpc>
                <a:spcPts val="2900"/>
              </a:lnSpc>
            </a:pPr>
            <a:endParaRPr lang="en-US" dirty="0"/>
          </a:p>
          <a:p>
            <a:pPr>
              <a:lnSpc>
                <a:spcPts val="2900"/>
              </a:lnSpc>
            </a:pPr>
            <a:endParaRPr lang="en-US" dirty="0"/>
          </a:p>
          <a:p>
            <a:pPr>
              <a:lnSpc>
                <a:spcPts val="2900"/>
              </a:lnSpc>
            </a:pPr>
            <a:endParaRPr lang="en-US" dirty="0"/>
          </a:p>
        </p:txBody>
      </p:sp>
      <p:sp>
        <p:nvSpPr>
          <p:cNvPr id="11" name="Slide Number Placeholder 5">
            <a:extLst>
              <a:ext uri="{FF2B5EF4-FFF2-40B4-BE49-F238E27FC236}">
                <a16:creationId xmlns:a16="http://schemas.microsoft.com/office/drawing/2014/main" id="{9F47C03B-B546-4B2A-8A9B-FC1C8DBC93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25</a:t>
            </a:fld>
            <a:endParaRPr lang="fr-CA" sz="1200" dirty="0"/>
          </a:p>
        </p:txBody>
      </p:sp>
      <p:sp>
        <p:nvSpPr>
          <p:cNvPr id="10" name="Text Placeholder 4">
            <a:extLst>
              <a:ext uri="{FF2B5EF4-FFF2-40B4-BE49-F238E27FC236}">
                <a16:creationId xmlns:a16="http://schemas.microsoft.com/office/drawing/2014/main" id="{01AF3570-3B0B-3B5D-6A79-7494A3A96D52}"/>
              </a:ext>
            </a:extLst>
          </p:cNvPr>
          <p:cNvSpPr txBox="1">
            <a:spLocks/>
          </p:cNvSpPr>
          <p:nvPr/>
        </p:nvSpPr>
        <p:spPr>
          <a:xfrm>
            <a:off x="638170" y="1399354"/>
            <a:ext cx="7214790" cy="2756185"/>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000" b="1" dirty="0">
                <a:solidFill>
                  <a:srgbClr val="414141"/>
                </a:solidFill>
              </a:rPr>
              <a:t>Gestione degli ospiti: </a:t>
            </a:r>
            <a:r>
              <a:rPr lang="en-GB" sz="2000" dirty="0">
                <a:solidFill>
                  <a:srgbClr val="414141"/>
                </a:solidFill>
              </a:rPr>
              <a:t>stai semplificando i processi di prenotazione, gestendo in modo efficiente i check-in e i check-out e garantendo una comunicazione chiara con gli ospiti?</a:t>
            </a:r>
          </a:p>
          <a:p>
            <a:pPr marL="342900" indent="-342900">
              <a:lnSpc>
                <a:spcPts val="2240"/>
              </a:lnSpc>
              <a:buClr>
                <a:srgbClr val="459597"/>
              </a:buClr>
              <a:buFont typeface="Arial" panose="020B0604020202020204" pitchFamily="34" charset="0"/>
              <a:buChar char="•"/>
            </a:pPr>
            <a:r>
              <a:rPr lang="en-GB" sz="2000" b="1" dirty="0">
                <a:solidFill>
                  <a:srgbClr val="414141"/>
                </a:solidFill>
              </a:rPr>
              <a:t>Manutenzione della struttura</a:t>
            </a:r>
            <a:r>
              <a:rPr lang="en-GB" sz="2000" dirty="0">
                <a:solidFill>
                  <a:srgbClr val="414141"/>
                </a:solidFill>
              </a:rPr>
              <a:t>: mantenere un ambiente pulito e confortevole è fondamentale. Sviluppa un programma di manutenzione regolare e affronta tempestivamente le riparazioni.</a:t>
            </a:r>
          </a:p>
          <a:p>
            <a:pPr marL="342900" indent="-342900">
              <a:lnSpc>
                <a:spcPts val="2240"/>
              </a:lnSpc>
              <a:buClr>
                <a:srgbClr val="459597"/>
              </a:buClr>
              <a:buFont typeface="Arial" panose="020B0604020202020204" pitchFamily="34" charset="0"/>
              <a:buChar char="•"/>
            </a:pPr>
            <a:r>
              <a:rPr lang="en-GB" sz="2000" b="1" dirty="0">
                <a:solidFill>
                  <a:srgbClr val="414141"/>
                </a:solidFill>
              </a:rPr>
              <a:t>Marketing e promozioni</a:t>
            </a:r>
            <a:r>
              <a:rPr lang="en-GB" sz="2000" dirty="0">
                <a:solidFill>
                  <a:srgbClr val="414141"/>
                </a:solidFill>
              </a:rPr>
              <a:t>: implementa la tua strategia di marketing su vari canali, monitora la sua efficacia e adattala di conseguenza.</a:t>
            </a:r>
          </a:p>
          <a:p>
            <a:pPr marL="342900" indent="-342900">
              <a:lnSpc>
                <a:spcPts val="2240"/>
              </a:lnSpc>
              <a:buClr>
                <a:srgbClr val="459597"/>
              </a:buClr>
              <a:buFont typeface="Arial" panose="020B0604020202020204" pitchFamily="34" charset="0"/>
              <a:buChar char="•"/>
            </a:pPr>
            <a:r>
              <a:rPr lang="en-GB" sz="2000" b="1" dirty="0">
                <a:solidFill>
                  <a:srgbClr val="414141"/>
                </a:solidFill>
              </a:rPr>
              <a:t>Gestione dell'inventario: </a:t>
            </a:r>
            <a:r>
              <a:rPr lang="en-GB" sz="2000" dirty="0">
                <a:solidFill>
                  <a:srgbClr val="414141"/>
                </a:solidFill>
              </a:rPr>
              <a:t>assicurati un flusso regolare di forniture come articoli da toeletta, biancheria e prodotti essenziali per la colazione.</a:t>
            </a:r>
          </a:p>
          <a:p>
            <a:pPr marL="342900" indent="-342900">
              <a:lnSpc>
                <a:spcPts val="2240"/>
              </a:lnSpc>
              <a:buClr>
                <a:srgbClr val="459597"/>
              </a:buClr>
              <a:buFont typeface="Arial" panose="020B0604020202020204" pitchFamily="34" charset="0"/>
              <a:buChar char="•"/>
            </a:pPr>
            <a:r>
              <a:rPr lang="en-GB" sz="2000" b="1" dirty="0">
                <a:solidFill>
                  <a:srgbClr val="414141"/>
                </a:solidFill>
              </a:rPr>
              <a:t>Formazione del personale: </a:t>
            </a:r>
            <a:r>
              <a:rPr lang="en-GB" sz="2000" dirty="0">
                <a:solidFill>
                  <a:srgbClr val="414141"/>
                </a:solidFill>
              </a:rPr>
              <a:t>è consigliabile investire nella formazione del personale per garantire che tutti i membri del team forniscano un servizio eccezionale agli ospiti.</a:t>
            </a:r>
          </a:p>
          <a:p>
            <a:pPr marL="342900" indent="-342900">
              <a:lnSpc>
                <a:spcPts val="2240"/>
              </a:lnSpc>
              <a:buClr>
                <a:srgbClr val="459597"/>
              </a:buClr>
              <a:buFont typeface="Arial" panose="020B0604020202020204" pitchFamily="34" charset="0"/>
              <a:buChar char="•"/>
            </a:pPr>
            <a:endParaRPr lang="en-GB" sz="2000" dirty="0">
              <a:solidFill>
                <a:srgbClr val="414141"/>
              </a:solidFill>
            </a:endParaRPr>
          </a:p>
          <a:p>
            <a:pPr indent="0">
              <a:lnSpc>
                <a:spcPts val="2240"/>
              </a:lnSpc>
              <a:buClr>
                <a:srgbClr val="459597"/>
              </a:buClr>
            </a:pPr>
            <a:endParaRPr lang="en-US" sz="2000" dirty="0">
              <a:solidFill>
                <a:srgbClr val="414141"/>
              </a:solidFill>
            </a:endParaRPr>
          </a:p>
        </p:txBody>
      </p:sp>
      <p:sp>
        <p:nvSpPr>
          <p:cNvPr id="9" name="Text Placeholder 4">
            <a:extLst>
              <a:ext uri="{FF2B5EF4-FFF2-40B4-BE49-F238E27FC236}">
                <a16:creationId xmlns:a16="http://schemas.microsoft.com/office/drawing/2014/main" id="{50A24D94-2745-ECA3-BA21-2F8D584FF18C}"/>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ATTIVITÀ </a:t>
            </a:r>
          </a:p>
          <a:p>
            <a:pPr>
              <a:lnSpc>
                <a:spcPts val="2240"/>
              </a:lnSpc>
            </a:pPr>
            <a:r>
              <a:rPr lang="en-GB" sz="2600" b="1" dirty="0">
                <a:solidFill>
                  <a:schemeClr val="bg1"/>
                </a:solidFill>
              </a:rPr>
              <a:t>ATTIVITÀ</a:t>
            </a:r>
          </a:p>
          <a:p>
            <a:pPr>
              <a:lnSpc>
                <a:spcPts val="2240"/>
              </a:lnSpc>
            </a:pPr>
            <a:endParaRPr lang="en-GB" sz="2600" b="1" dirty="0">
              <a:solidFill>
                <a:schemeClr val="bg1"/>
              </a:solidFill>
            </a:endParaRPr>
          </a:p>
          <a:p>
            <a:pPr>
              <a:lnSpc>
                <a:spcPts val="2240"/>
              </a:lnSpc>
            </a:pPr>
            <a:endParaRPr lang="en-GB" sz="2600" b="1" dirty="0">
              <a:solidFill>
                <a:schemeClr val="bg1"/>
              </a:solidFill>
            </a:endParaRP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Descrivi le attività operative, i servizi o le attività di produzione fondamentali per il tuo modello di business.</a:t>
            </a:r>
          </a:p>
          <a:p>
            <a:pPr>
              <a:lnSpc>
                <a:spcPts val="2240"/>
              </a:lnSpc>
            </a:pPr>
            <a:endParaRPr lang="en-GB" sz="2200" dirty="0">
              <a:solidFill>
                <a:schemeClr val="bg1"/>
              </a:solidFill>
            </a:endParaRP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9553EEA9-404E-75BA-5B2A-CC908D7FF03E}"/>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555D4886-9310-C806-977A-5C081A07F832}"/>
              </a:ext>
            </a:extLst>
          </p:cNvPr>
          <p:cNvSpPr txBox="1"/>
          <p:nvPr/>
        </p:nvSpPr>
        <p:spPr>
          <a:xfrm>
            <a:off x="650299" y="6009371"/>
            <a:ext cx="7202661" cy="9387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100" b="1" dirty="0">
                <a:solidFill>
                  <a:srgbClr val="414141"/>
                </a:solidFill>
                <a:latin typeface="Calibri" panose="020F0502020204030204" pitchFamily="34" charset="0"/>
                <a:cs typeface="Calibri" panose="020F0502020204030204" pitchFamily="34" charset="0"/>
              </a:rPr>
              <a:t>Fonte: </a:t>
            </a:r>
            <a:r>
              <a:rPr lang="en-IE" sz="11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1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100" dirty="0">
                <a:solidFill>
                  <a:srgbClr val="459597"/>
                </a:solidFill>
                <a:latin typeface="Calibri" panose="020F0502020204030204" pitchFamily="34" charset="0"/>
                <a:cs typeface="Calibri" panose="020F0502020204030204" pitchFamily="34" charset="0"/>
              </a:rPr>
              <a:t> </a:t>
            </a:r>
            <a:r>
              <a:rPr lang="en-US" sz="11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100" i="1" dirty="0">
                <a:solidFill>
                  <a:srgbClr val="459597"/>
                </a:solidFill>
                <a:latin typeface="Calibri" panose="020F0502020204030204" pitchFamily="34" charset="0"/>
                <a:cs typeface="Calibri" panose="020F0502020204030204" pitchFamily="34" charset="0"/>
              </a:rPr>
              <a:t> </a:t>
            </a:r>
            <a:endParaRPr lang="en-IE" sz="11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050" dirty="0">
              <a:solidFill>
                <a:srgbClr val="414141"/>
              </a:solidFill>
              <a:latin typeface="Calibri" panose="020F0502020204030204" pitchFamily="34" charset="0"/>
              <a:cs typeface="Calibri" panose="020F0502020204030204" pitchFamily="34" charset="0"/>
            </a:endParaRPr>
          </a:p>
        </p:txBody>
      </p:sp>
      <p:pic>
        <p:nvPicPr>
          <p:cNvPr id="3" name="Graphic 2" descr="Playbook outline">
            <a:extLst>
              <a:ext uri="{FF2B5EF4-FFF2-40B4-BE49-F238E27FC236}">
                <a16:creationId xmlns:a16="http://schemas.microsoft.com/office/drawing/2014/main" id="{E8407494-7E0A-0B90-7DF7-8855D64C87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98033" y="2440523"/>
            <a:ext cx="943668" cy="943668"/>
          </a:xfrm>
          <a:prstGeom prst="rect">
            <a:avLst/>
          </a:prstGeom>
        </p:spPr>
      </p:pic>
    </p:spTree>
    <p:extLst>
      <p:ext uri="{BB962C8B-B14F-4D97-AF65-F5344CB8AC3E}">
        <p14:creationId xmlns:p14="http://schemas.microsoft.com/office/powerpoint/2010/main" val="3768702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80807-D2CA-E54B-A01F-4159A45FBE92}"/>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0AE4A6FA-1135-BB6A-9466-5FE76E001484}"/>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FBA63B"/>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850E2D90-5CA2-9258-B3C1-9A82B56147A6}"/>
              </a:ext>
            </a:extLst>
          </p:cNvPr>
          <p:cNvSpPr>
            <a:spLocks noGrp="1"/>
          </p:cNvSpPr>
          <p:nvPr>
            <p:ph type="body" sz="quarter" idx="16"/>
          </p:nvPr>
        </p:nvSpPr>
        <p:spPr>
          <a:xfrm>
            <a:off x="653780" y="472365"/>
            <a:ext cx="10430375" cy="803654"/>
          </a:xfrm>
        </p:spPr>
        <p:txBody>
          <a:bodyPr/>
          <a:lstStyle/>
          <a:p>
            <a:pPr>
              <a:lnSpc>
                <a:spcPts val="3720"/>
              </a:lnSpc>
            </a:pPr>
            <a:r>
              <a:rPr lang="en-US" dirty="0"/>
              <a:t>Impara a pianificare le tue idee nelle aree chiave</a:t>
            </a:r>
          </a:p>
          <a:p>
            <a:pPr>
              <a:lnSpc>
                <a:spcPts val="3720"/>
              </a:lnSpc>
            </a:pPr>
            <a:endParaRPr lang="en-US" dirty="0"/>
          </a:p>
        </p:txBody>
      </p:sp>
      <p:sp>
        <p:nvSpPr>
          <p:cNvPr id="6" name="Text Placeholder 5">
            <a:extLst>
              <a:ext uri="{FF2B5EF4-FFF2-40B4-BE49-F238E27FC236}">
                <a16:creationId xmlns:a16="http://schemas.microsoft.com/office/drawing/2014/main" id="{7173A9B4-8612-C86E-D684-1523591EBF8E}"/>
              </a:ext>
            </a:extLst>
          </p:cNvPr>
          <p:cNvSpPr>
            <a:spLocks noGrp="1"/>
          </p:cNvSpPr>
          <p:nvPr>
            <p:ph type="body" sz="quarter" idx="19"/>
          </p:nvPr>
        </p:nvSpPr>
        <p:spPr>
          <a:xfrm>
            <a:off x="653778" y="1364746"/>
            <a:ext cx="7644063" cy="803654"/>
          </a:xfrm>
        </p:spPr>
        <p:txBody>
          <a:bodyPr/>
          <a:lstStyle/>
          <a:p>
            <a:pPr>
              <a:lnSpc>
                <a:spcPts val="2900"/>
              </a:lnSpc>
            </a:pPr>
            <a:r>
              <a:rPr lang="en-US" dirty="0">
                <a:solidFill>
                  <a:srgbClr val="459597"/>
                </a:solidFill>
              </a:rPr>
              <a:t>Relazioni con i clienti: </a:t>
            </a:r>
            <a:r>
              <a:rPr lang="en-US" dirty="0"/>
              <a:t>come superare le aspettative degli ospiti e fidelizzarli?</a:t>
            </a:r>
          </a:p>
          <a:p>
            <a:pPr>
              <a:lnSpc>
                <a:spcPts val="2900"/>
              </a:lnSpc>
            </a:pPr>
            <a:endParaRPr lang="en-US" dirty="0"/>
          </a:p>
        </p:txBody>
      </p:sp>
      <p:cxnSp>
        <p:nvCxnSpPr>
          <p:cNvPr id="2" name="Straight Connector 1">
            <a:extLst>
              <a:ext uri="{FF2B5EF4-FFF2-40B4-BE49-F238E27FC236}">
                <a16:creationId xmlns:a16="http://schemas.microsoft.com/office/drawing/2014/main" id="{B1F0CEB9-F958-060D-0529-A1FD70630AAA}"/>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686D725-A62A-CCE0-F041-919DF3619B5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26</a:t>
            </a:fld>
            <a:endParaRPr lang="fr-CA" sz="1200" dirty="0"/>
          </a:p>
        </p:txBody>
      </p:sp>
      <p:sp>
        <p:nvSpPr>
          <p:cNvPr id="10" name="Text Placeholder 4">
            <a:extLst>
              <a:ext uri="{FF2B5EF4-FFF2-40B4-BE49-F238E27FC236}">
                <a16:creationId xmlns:a16="http://schemas.microsoft.com/office/drawing/2014/main" id="{6766CBAC-4F06-1A44-1393-2C35BAB246C5}"/>
              </a:ext>
            </a:extLst>
          </p:cNvPr>
          <p:cNvSpPr txBox="1">
            <a:spLocks/>
          </p:cNvSpPr>
          <p:nvPr/>
        </p:nvSpPr>
        <p:spPr>
          <a:xfrm>
            <a:off x="653779" y="2662979"/>
            <a:ext cx="7202661" cy="3792014"/>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Comunicazione prima dell'arrivo: </a:t>
            </a:r>
            <a:r>
              <a:rPr lang="en-GB" sz="2200" dirty="0">
                <a:solidFill>
                  <a:srgbClr val="414141"/>
                </a:solidFill>
              </a:rPr>
              <a:t>i B&amp;B di successo inviano e-mail di benvenuto personalizzate con i dettagli del check-in, consigli sulla zona e offerte speciali. Puoi fare lo stesso.</a:t>
            </a:r>
          </a:p>
          <a:p>
            <a:pPr marL="342900" indent="-342900">
              <a:lnSpc>
                <a:spcPts val="2240"/>
              </a:lnSpc>
              <a:buClr>
                <a:srgbClr val="459597"/>
              </a:buClr>
              <a:buFont typeface="Arial" panose="020B0604020202020204" pitchFamily="34" charset="0"/>
              <a:buChar char="•"/>
            </a:pPr>
            <a:r>
              <a:rPr lang="en-GB" sz="2200" b="1" dirty="0">
                <a:solidFill>
                  <a:srgbClr val="414141"/>
                </a:solidFill>
              </a:rPr>
              <a:t>Servizio eccezionale: </a:t>
            </a:r>
            <a:r>
              <a:rPr lang="en-GB" sz="2200" dirty="0">
                <a:solidFill>
                  <a:srgbClr val="414141"/>
                </a:solidFill>
              </a:rPr>
              <a:t>forma il tuo personale affinché sia attento, cordiale e ben informato sulla zona. Rispondi prontamente alle richieste degli ospiti e fai il possibile per risolvere eventuali problemi.</a:t>
            </a:r>
          </a:p>
          <a:p>
            <a:pPr marL="342900" indent="-342900">
              <a:lnSpc>
                <a:spcPts val="2240"/>
              </a:lnSpc>
              <a:buClr>
                <a:srgbClr val="459597"/>
              </a:buClr>
              <a:buFont typeface="Arial" panose="020B0604020202020204" pitchFamily="34" charset="0"/>
              <a:buChar char="•"/>
            </a:pPr>
            <a:r>
              <a:rPr lang="en-GB" sz="2200" b="1" dirty="0">
                <a:solidFill>
                  <a:srgbClr val="414141"/>
                </a:solidFill>
              </a:rPr>
              <a:t>Programmi fedeltà: </a:t>
            </a:r>
            <a:r>
              <a:rPr lang="en-GB" sz="2200" dirty="0">
                <a:solidFill>
                  <a:srgbClr val="414141"/>
                </a:solidFill>
              </a:rPr>
              <a:t>queste tattiche CRM hanno dimostrato la loro efficacia, premiando gli ospiti abituali con sconti speciali, upgrade gratuiti o esperienze esclusive.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ECDEE0D2-C940-D76B-4248-5DE3A5E3533C}"/>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RELAZIONI </a:t>
            </a:r>
          </a:p>
          <a:p>
            <a:pPr>
              <a:lnSpc>
                <a:spcPts val="2240"/>
              </a:lnSpc>
            </a:pPr>
            <a:r>
              <a:rPr lang="en-GB" sz="2600" b="1" dirty="0">
                <a:solidFill>
                  <a:schemeClr val="bg1"/>
                </a:solidFill>
              </a:rPr>
              <a:t>RELAZIONI</a:t>
            </a:r>
            <a:endParaRPr lang="en-GB" sz="2200" b="1" dirty="0">
              <a:solidFill>
                <a:schemeClr val="bg1"/>
              </a:solidFill>
            </a:endParaRPr>
          </a:p>
          <a:p>
            <a:pPr>
              <a:lnSpc>
                <a:spcPts val="2240"/>
              </a:lnSpc>
            </a:pPr>
            <a:endParaRPr lang="en-GB" sz="2200" b="1" dirty="0">
              <a:solidFill>
                <a:schemeClr val="bg1"/>
              </a:solidFill>
            </a:endParaRPr>
          </a:p>
          <a:p>
            <a:pPr>
              <a:lnSpc>
                <a:spcPts val="2240"/>
              </a:lnSpc>
            </a:pPr>
            <a:endParaRPr lang="en-GB" sz="2200" dirty="0">
              <a:solidFill>
                <a:schemeClr val="bg1"/>
              </a:solidFill>
            </a:endParaRPr>
          </a:p>
          <a:p>
            <a:pPr>
              <a:lnSpc>
                <a:spcPts val="2240"/>
              </a:lnSpc>
            </a:pPr>
            <a:r>
              <a:rPr lang="en-GB" sz="2200" dirty="0">
                <a:solidFill>
                  <a:schemeClr val="bg1"/>
                </a:solidFill>
              </a:rPr>
              <a:t>Descrivete in dettaglio come interagite con i clienti attraverso l'assistenza personale o il coinvolgimento della comunità.</a:t>
            </a:r>
          </a:p>
          <a:p>
            <a:pPr>
              <a:lnSpc>
                <a:spcPts val="2240"/>
              </a:lnSpc>
            </a:pPr>
            <a:endParaRPr lang="en-GB" sz="2200" dirty="0">
              <a:solidFill>
                <a:schemeClr val="bg1"/>
              </a:solidFill>
            </a:endParaRP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194CB27B-E6F7-1D15-59EB-3779648448E6}"/>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CA3F95BA-AAA8-1392-A8E9-C9BBA5404EB4}"/>
              </a:ext>
            </a:extLst>
          </p:cNvPr>
          <p:cNvSpPr txBox="1"/>
          <p:nvPr/>
        </p:nvSpPr>
        <p:spPr>
          <a:xfrm>
            <a:off x="653779" y="5853707"/>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Fonte: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12" name="Graphic 12" descr="Target Audience outline">
            <a:extLst>
              <a:ext uri="{FF2B5EF4-FFF2-40B4-BE49-F238E27FC236}">
                <a16:creationId xmlns:a16="http://schemas.microsoft.com/office/drawing/2014/main" id="{A5CEA0E6-0576-53D1-6D9A-B6DF8E3B55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09702" y="2401744"/>
            <a:ext cx="982709" cy="982709"/>
          </a:xfrm>
          <a:prstGeom prst="rect">
            <a:avLst/>
          </a:prstGeom>
        </p:spPr>
      </p:pic>
    </p:spTree>
    <p:extLst>
      <p:ext uri="{BB962C8B-B14F-4D97-AF65-F5344CB8AC3E}">
        <p14:creationId xmlns:p14="http://schemas.microsoft.com/office/powerpoint/2010/main" val="2815028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F0970-4FDE-30A2-A28E-1BAB0292DB0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FDED81F-EB91-971E-47B1-8855CE1FE6C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BEB640B1-475B-FA79-19C5-B67DA787070A}"/>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0AF113D7-4AFF-645C-36FB-4EE9D7E78DCD}"/>
              </a:ext>
            </a:extLst>
          </p:cNvPr>
          <p:cNvSpPr>
            <a:spLocks noGrp="1"/>
          </p:cNvSpPr>
          <p:nvPr>
            <p:ph type="body" sz="quarter" idx="16"/>
          </p:nvPr>
        </p:nvSpPr>
        <p:spPr>
          <a:xfrm>
            <a:off x="4061013" y="732734"/>
            <a:ext cx="5997388" cy="803654"/>
          </a:xfrm>
          <a:prstGeom prst="rect">
            <a:avLst/>
          </a:prstGeom>
        </p:spPr>
        <p:txBody>
          <a:bodyPr/>
          <a:lstStyle/>
          <a:p>
            <a:pPr>
              <a:lnSpc>
                <a:spcPts val="2960"/>
              </a:lnSpc>
            </a:pPr>
            <a:r>
              <a:rPr lang="en-GB" sz="2800" dirty="0"/>
              <a:t>Il Business Model Canvas è un piano di lavoro flessibile e pronto per essere sviluppato in versioni più dettagliate</a:t>
            </a:r>
          </a:p>
          <a:p>
            <a:pPr>
              <a:lnSpc>
                <a:spcPts val="2960"/>
              </a:lnSpc>
            </a:pPr>
            <a:endParaRPr lang="en-GB" sz="2800" dirty="0"/>
          </a:p>
          <a:p>
            <a:pPr>
              <a:lnSpc>
                <a:spcPts val="2960"/>
              </a:lnSpc>
            </a:pPr>
            <a:endParaRPr lang="en-GB" sz="2800" dirty="0"/>
          </a:p>
        </p:txBody>
      </p:sp>
      <p:sp>
        <p:nvSpPr>
          <p:cNvPr id="4" name="Text Placeholder 3">
            <a:extLst>
              <a:ext uri="{FF2B5EF4-FFF2-40B4-BE49-F238E27FC236}">
                <a16:creationId xmlns:a16="http://schemas.microsoft.com/office/drawing/2014/main" id="{E9C132F3-F79B-B0BD-105D-5AB72833DACE}"/>
              </a:ext>
            </a:extLst>
          </p:cNvPr>
          <p:cNvSpPr>
            <a:spLocks noGrp="1"/>
          </p:cNvSpPr>
          <p:nvPr>
            <p:ph type="body" sz="quarter" idx="21"/>
          </p:nvPr>
        </p:nvSpPr>
        <p:spPr>
          <a:xfrm>
            <a:off x="4061013" y="2352082"/>
            <a:ext cx="7122804"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Il Business Model Canvas (BMC) può essere utilizzato in modo flessibile e fluido, applicandolo a una determinata sezione della vostra attività e ottenendo così una visione più approfondita del funzionamento della vostra azienda.</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Il BMC offre una chiara panoramica di una pagina degli elementi chiave della vostra attività di alloggio alternativo, ma a volte è importante andare più a fondo e ottenere una comprensione più approfondita di come funziona la vostra attività e di come si collega sia al suo interno che all'esterno. Qui vi forniamo un esempio di come possiamo approfondire uno qualsiasi degli elementi chiave applicando la tecnica dello storytelling. Cominciamo esaminando l'elemento chiave della partnership e poi allarghiamo la nostra applicazione a qualsiasi elemento chiave.</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C8EAC7D5-F06D-1AB9-0162-2B99CC2399D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27</a:t>
            </a:fld>
            <a:endParaRPr lang="fr-CA" sz="1200" dirty="0"/>
          </a:p>
        </p:txBody>
      </p:sp>
    </p:spTree>
    <p:extLst>
      <p:ext uri="{BB962C8B-B14F-4D97-AF65-F5344CB8AC3E}">
        <p14:creationId xmlns:p14="http://schemas.microsoft.com/office/powerpoint/2010/main" val="337755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9EC67-CBF5-B0FB-B602-2B4DFA5DB6F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65EA49-1F4F-7B58-BD79-417AA77BCA2B}"/>
              </a:ext>
            </a:extLst>
          </p:cNvPr>
          <p:cNvSpPr>
            <a:spLocks noGrp="1"/>
          </p:cNvSpPr>
          <p:nvPr>
            <p:ph type="body" sz="quarter" idx="16"/>
          </p:nvPr>
        </p:nvSpPr>
        <p:spPr>
          <a:xfrm>
            <a:off x="653780" y="472365"/>
            <a:ext cx="9551577" cy="803654"/>
          </a:xfrm>
        </p:spPr>
        <p:txBody>
          <a:bodyPr/>
          <a:lstStyle/>
          <a:p>
            <a:pPr>
              <a:lnSpc>
                <a:spcPts val="3720"/>
              </a:lnSpc>
            </a:pPr>
            <a:r>
              <a:rPr lang="en-US" dirty="0"/>
              <a:t>Il Business Model Canvas è un piano di lavoro</a:t>
            </a:r>
          </a:p>
          <a:p>
            <a:pPr>
              <a:lnSpc>
                <a:spcPts val="3720"/>
              </a:lnSpc>
            </a:pPr>
            <a:endParaRPr lang="en-US" dirty="0"/>
          </a:p>
        </p:txBody>
      </p:sp>
      <p:sp>
        <p:nvSpPr>
          <p:cNvPr id="6" name="Text Placeholder 5">
            <a:extLst>
              <a:ext uri="{FF2B5EF4-FFF2-40B4-BE49-F238E27FC236}">
                <a16:creationId xmlns:a16="http://schemas.microsoft.com/office/drawing/2014/main" id="{6A246B9E-0DB6-1757-68EC-71A3ABC1AA1F}"/>
              </a:ext>
            </a:extLst>
          </p:cNvPr>
          <p:cNvSpPr>
            <a:spLocks noGrp="1"/>
          </p:cNvSpPr>
          <p:nvPr>
            <p:ph type="body" sz="quarter" idx="19"/>
          </p:nvPr>
        </p:nvSpPr>
        <p:spPr>
          <a:xfrm>
            <a:off x="653780" y="1404123"/>
            <a:ext cx="9090295" cy="803654"/>
          </a:xfrm>
        </p:spPr>
        <p:txBody>
          <a:bodyPr/>
          <a:lstStyle/>
          <a:p>
            <a:pPr>
              <a:lnSpc>
                <a:spcPts val="2900"/>
              </a:lnSpc>
            </a:pPr>
            <a:r>
              <a:rPr lang="en-US" dirty="0"/>
              <a:t>Flessibile e pronto per evolversi in versioni più dettagliate</a:t>
            </a:r>
          </a:p>
          <a:p>
            <a:pPr>
              <a:lnSpc>
                <a:spcPts val="2900"/>
              </a:lnSpc>
            </a:pPr>
            <a:endParaRPr lang="en-US" dirty="0"/>
          </a:p>
        </p:txBody>
      </p:sp>
      <p:cxnSp>
        <p:nvCxnSpPr>
          <p:cNvPr id="2" name="Straight Connector 1">
            <a:extLst>
              <a:ext uri="{FF2B5EF4-FFF2-40B4-BE49-F238E27FC236}">
                <a16:creationId xmlns:a16="http://schemas.microsoft.com/office/drawing/2014/main" id="{1C686A0B-6125-1517-C16C-BDC1A28CAE3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438059D8-057B-D821-72C1-936380CC25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28</a:t>
            </a:fld>
            <a:endParaRPr lang="fr-CA" sz="1200" dirty="0"/>
          </a:p>
        </p:txBody>
      </p:sp>
      <p:sp>
        <p:nvSpPr>
          <p:cNvPr id="3" name="Text Placeholder 4">
            <a:extLst>
              <a:ext uri="{FF2B5EF4-FFF2-40B4-BE49-F238E27FC236}">
                <a16:creationId xmlns:a16="http://schemas.microsoft.com/office/drawing/2014/main" id="{BA49E75D-16E0-1731-E727-73B1B107C356}"/>
              </a:ext>
            </a:extLst>
          </p:cNvPr>
          <p:cNvSpPr txBox="1">
            <a:spLocks/>
          </p:cNvSpPr>
          <p:nvPr/>
        </p:nvSpPr>
        <p:spPr>
          <a:xfrm>
            <a:off x="653780" y="2335881"/>
            <a:ext cx="655106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Uno degli elementi chiave di qualsiasi attività commerciale è rappresentato dalle partnership (che potremmo anche chiamare networking) che voi, in qualità di imprenditori, instaurate con diversi tipi di partner. </a:t>
            </a:r>
          </a:p>
          <a:p>
            <a:pPr>
              <a:lnSpc>
                <a:spcPts val="2240"/>
              </a:lnSpc>
            </a:pPr>
            <a:endParaRPr lang="en-GB" sz="2200" dirty="0">
              <a:solidFill>
                <a:srgbClr val="414141"/>
              </a:solidFill>
            </a:endParaRPr>
          </a:p>
          <a:p>
            <a:pPr>
              <a:lnSpc>
                <a:spcPts val="2240"/>
              </a:lnSpc>
            </a:pPr>
            <a:r>
              <a:rPr lang="en-GB" sz="2200" dirty="0">
                <a:solidFill>
                  <a:srgbClr val="414141"/>
                </a:solidFill>
              </a:rPr>
              <a:t>Ciò che hanno in comune è che possono supportare la vostra attività in modo diretto e indiretto, ad esempio aiutandovi a fornire alloggi quando i vostri sono al completo o fornendo supporto nel marketing, nel personale, nei servizi di ristorazione o nelle esperienze che fanno sì che i vostri ospiti rimangano più a lungo.</a:t>
            </a:r>
          </a:p>
          <a:p>
            <a:pPr>
              <a:lnSpc>
                <a:spcPts val="2240"/>
              </a:lnSpc>
            </a:pPr>
            <a:endParaRPr lang="en-GB" sz="2200" dirty="0">
              <a:solidFill>
                <a:srgbClr val="414141"/>
              </a:solidFill>
            </a:endParaRPr>
          </a:p>
          <a:p>
            <a:pPr>
              <a:lnSpc>
                <a:spcPts val="2240"/>
              </a:lnSpc>
            </a:pPr>
            <a:r>
              <a:rPr lang="en-GB" sz="2200" dirty="0">
                <a:solidFill>
                  <a:srgbClr val="414141"/>
                </a:solidFill>
              </a:rPr>
              <a:t>Diamo un'occhiata più da vicino a come puoi approfondire l'elemento chiave della partnership.</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pic>
        <p:nvPicPr>
          <p:cNvPr id="8" name="Picture 7">
            <a:extLst>
              <a:ext uri="{FF2B5EF4-FFF2-40B4-BE49-F238E27FC236}">
                <a16:creationId xmlns:a16="http://schemas.microsoft.com/office/drawing/2014/main" id="{EA4EFBEE-B3A1-74D0-59AF-FE1295E52257}"/>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482194" y="3721263"/>
            <a:ext cx="4266588" cy="3168869"/>
          </a:xfrm>
          <a:prstGeom prst="rect">
            <a:avLst/>
          </a:prstGeom>
        </p:spPr>
      </p:pic>
    </p:spTree>
    <p:extLst>
      <p:ext uri="{BB962C8B-B14F-4D97-AF65-F5344CB8AC3E}">
        <p14:creationId xmlns:p14="http://schemas.microsoft.com/office/powerpoint/2010/main" val="2540384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6A2FC-9A53-9B34-EED0-393F345B5AF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FDC21F1-4091-28BE-3A7E-B68DF3C7CA05}"/>
              </a:ext>
            </a:extLst>
          </p:cNvPr>
          <p:cNvSpPr>
            <a:spLocks noGrp="1"/>
          </p:cNvSpPr>
          <p:nvPr>
            <p:ph type="body" sz="quarter" idx="16"/>
          </p:nvPr>
        </p:nvSpPr>
        <p:spPr>
          <a:xfrm>
            <a:off x="653780" y="472365"/>
            <a:ext cx="9551577" cy="803654"/>
          </a:xfrm>
        </p:spPr>
        <p:txBody>
          <a:bodyPr/>
          <a:lstStyle/>
          <a:p>
            <a:pPr>
              <a:lnSpc>
                <a:spcPts val="3720"/>
              </a:lnSpc>
            </a:pPr>
            <a:r>
              <a:rPr lang="en-US" dirty="0"/>
              <a:t>Il Business Model Canvas è un piano di lavoro</a:t>
            </a:r>
          </a:p>
          <a:p>
            <a:pPr>
              <a:lnSpc>
                <a:spcPts val="3720"/>
              </a:lnSpc>
            </a:pPr>
            <a:endParaRPr lang="en-US" dirty="0"/>
          </a:p>
        </p:txBody>
      </p:sp>
      <p:sp>
        <p:nvSpPr>
          <p:cNvPr id="6" name="Text Placeholder 5">
            <a:extLst>
              <a:ext uri="{FF2B5EF4-FFF2-40B4-BE49-F238E27FC236}">
                <a16:creationId xmlns:a16="http://schemas.microsoft.com/office/drawing/2014/main" id="{62C9088A-6E86-3B1E-0BF6-D05A26437225}"/>
              </a:ext>
            </a:extLst>
          </p:cNvPr>
          <p:cNvSpPr>
            <a:spLocks noGrp="1"/>
          </p:cNvSpPr>
          <p:nvPr>
            <p:ph type="body" sz="quarter" idx="19"/>
          </p:nvPr>
        </p:nvSpPr>
        <p:spPr>
          <a:xfrm>
            <a:off x="653780" y="1847469"/>
            <a:ext cx="5616391" cy="803654"/>
          </a:xfrm>
        </p:spPr>
        <p:txBody>
          <a:bodyPr/>
          <a:lstStyle/>
          <a:p>
            <a:pPr>
              <a:lnSpc>
                <a:spcPts val="2900"/>
              </a:lnSpc>
            </a:pPr>
            <a:r>
              <a:rPr lang="en-US" dirty="0"/>
              <a:t>Flessibile e pronto per evolversi in versioni più dettagliate</a:t>
            </a:r>
          </a:p>
          <a:p>
            <a:pPr>
              <a:lnSpc>
                <a:spcPts val="2900"/>
              </a:lnSpc>
            </a:pPr>
            <a:endParaRPr lang="en-US" dirty="0"/>
          </a:p>
        </p:txBody>
      </p:sp>
      <p:cxnSp>
        <p:nvCxnSpPr>
          <p:cNvPr id="2" name="Straight Connector 1">
            <a:extLst>
              <a:ext uri="{FF2B5EF4-FFF2-40B4-BE49-F238E27FC236}">
                <a16:creationId xmlns:a16="http://schemas.microsoft.com/office/drawing/2014/main" id="{A8E3441D-83DD-98FD-5F80-9A7FBA50529B}"/>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15E4006-9316-DC17-F468-FD2BE4DF1EB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29</a:t>
            </a:fld>
            <a:endParaRPr lang="fr-CA" sz="1200" dirty="0"/>
          </a:p>
        </p:txBody>
      </p:sp>
      <p:sp>
        <p:nvSpPr>
          <p:cNvPr id="3" name="Text Placeholder 4">
            <a:extLst>
              <a:ext uri="{FF2B5EF4-FFF2-40B4-BE49-F238E27FC236}">
                <a16:creationId xmlns:a16="http://schemas.microsoft.com/office/drawing/2014/main" id="{1FEE895D-BF4C-1CAE-7F24-EB632979F148}"/>
              </a:ext>
            </a:extLst>
          </p:cNvPr>
          <p:cNvSpPr txBox="1">
            <a:spLocks/>
          </p:cNvSpPr>
          <p:nvPr/>
        </p:nvSpPr>
        <p:spPr>
          <a:xfrm>
            <a:off x="653780" y="3200401"/>
            <a:ext cx="611093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Le aziende utilizzano l'elemento chiave della partnership per migliorare i propri modelli di business, ridurre i rischi o acquisire risorse.</a:t>
            </a:r>
          </a:p>
          <a:p>
            <a:pPr>
              <a:lnSpc>
                <a:spcPts val="2240"/>
              </a:lnSpc>
            </a:pPr>
            <a:endParaRPr lang="en-GB" sz="2200" dirty="0">
              <a:solidFill>
                <a:srgbClr val="414141"/>
              </a:solidFill>
            </a:endParaRPr>
          </a:p>
          <a:p>
            <a:pPr>
              <a:lnSpc>
                <a:spcPts val="2240"/>
              </a:lnSpc>
            </a:pPr>
            <a:r>
              <a:rPr lang="en-GB" sz="2200" dirty="0">
                <a:solidFill>
                  <a:srgbClr val="414141"/>
                </a:solidFill>
              </a:rPr>
              <a:t>È quindi importante per qualsiasi azienda analizzare come e perché le proprie partnership funzionano. Qual è il tipo di partnership più adatto alla tua azienda?</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5" name="Freeform 4">
            <a:extLst>
              <a:ext uri="{FF2B5EF4-FFF2-40B4-BE49-F238E27FC236}">
                <a16:creationId xmlns:a16="http://schemas.microsoft.com/office/drawing/2014/main" id="{63F2C790-1FEF-C1F1-F5AC-24C84F859867}"/>
              </a:ext>
            </a:extLst>
          </p:cNvPr>
          <p:cNvSpPr/>
          <p:nvPr/>
        </p:nvSpPr>
        <p:spPr>
          <a:xfrm rot="5400000" flipH="1">
            <a:off x="6656891" y="2037448"/>
            <a:ext cx="5408072" cy="4302216"/>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7" name="Text Placeholder 1">
            <a:extLst>
              <a:ext uri="{FF2B5EF4-FFF2-40B4-BE49-F238E27FC236}">
                <a16:creationId xmlns:a16="http://schemas.microsoft.com/office/drawing/2014/main" id="{D5D0903F-9354-2779-BF44-40455056AFAE}"/>
              </a:ext>
            </a:extLst>
          </p:cNvPr>
          <p:cNvSpPr txBox="1">
            <a:spLocks/>
          </p:cNvSpPr>
          <p:nvPr/>
        </p:nvSpPr>
        <p:spPr>
          <a:xfrm>
            <a:off x="7587279" y="1847469"/>
            <a:ext cx="347964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400" b="1" dirty="0"/>
              <a:t>Possiamo distinguere quattro diversi tipi di partnership: </a:t>
            </a:r>
          </a:p>
          <a:p>
            <a:pPr marL="342900" indent="-342900" algn="l">
              <a:lnSpc>
                <a:spcPts val="2340"/>
              </a:lnSpc>
              <a:spcBef>
                <a:spcPts val="0"/>
              </a:spcBef>
              <a:buFont typeface="Arial" panose="020B0604020202020204" pitchFamily="34" charset="0"/>
              <a:buChar char="•"/>
            </a:pPr>
            <a:endParaRPr lang="en-IE" sz="2200" b="1" dirty="0"/>
          </a:p>
          <a:p>
            <a:pPr marL="342900" indent="-342900" algn="l">
              <a:lnSpc>
                <a:spcPts val="2340"/>
              </a:lnSpc>
              <a:spcBef>
                <a:spcPts val="0"/>
              </a:spcBef>
              <a:buFont typeface="Arial" panose="020B0604020202020204" pitchFamily="34" charset="0"/>
              <a:buChar char="•"/>
            </a:pPr>
            <a:r>
              <a:rPr lang="en-IE" sz="2200" dirty="0"/>
              <a:t>Alleanze strategiche tra non concorrenti </a:t>
            </a:r>
          </a:p>
          <a:p>
            <a:pPr marL="342900" indent="-342900" algn="l">
              <a:lnSpc>
                <a:spcPts val="2340"/>
              </a:lnSpc>
              <a:spcBef>
                <a:spcPts val="0"/>
              </a:spcBef>
              <a:buFont typeface="Arial" panose="020B0604020202020204" pitchFamily="34" charset="0"/>
              <a:buChar char="•"/>
            </a:pPr>
            <a:r>
              <a:rPr lang="en-IE" sz="2200" dirty="0"/>
              <a:t>Coopetizione: partnership strategiche tra concorrenti </a:t>
            </a:r>
          </a:p>
          <a:p>
            <a:pPr marL="342900" indent="-342900" algn="l">
              <a:lnSpc>
                <a:spcPts val="2340"/>
              </a:lnSpc>
              <a:spcBef>
                <a:spcPts val="0"/>
              </a:spcBef>
              <a:buFont typeface="Arial" panose="020B0604020202020204" pitchFamily="34" charset="0"/>
              <a:buChar char="•"/>
            </a:pPr>
            <a:r>
              <a:rPr lang="en-IE" sz="2200" dirty="0"/>
              <a:t>Joint venture per sviluppare nuove attività </a:t>
            </a:r>
          </a:p>
          <a:p>
            <a:pPr marL="342900" indent="-342900" algn="l">
              <a:lnSpc>
                <a:spcPts val="2340"/>
              </a:lnSpc>
              <a:spcBef>
                <a:spcPts val="0"/>
              </a:spcBef>
              <a:buFont typeface="Arial" panose="020B0604020202020204" pitchFamily="34" charset="0"/>
              <a:buChar char="•"/>
            </a:pPr>
            <a:r>
              <a:rPr lang="en-IE" sz="2200" dirty="0"/>
              <a:t>Relazioni acquirente-fornitore per garantire forniture affidabili</a:t>
            </a:r>
          </a:p>
          <a:p>
            <a:pPr algn="l">
              <a:lnSpc>
                <a:spcPts val="2340"/>
              </a:lnSpc>
              <a:spcBef>
                <a:spcPts val="0"/>
              </a:spcBef>
            </a:pPr>
            <a:endParaRPr lang="en-US" sz="2200" dirty="0">
              <a:solidFill>
                <a:srgbClr val="414141"/>
              </a:solidFill>
            </a:endParaRPr>
          </a:p>
        </p:txBody>
      </p:sp>
      <p:sp>
        <p:nvSpPr>
          <p:cNvPr id="9" name="TextBox 8">
            <a:extLst>
              <a:ext uri="{FF2B5EF4-FFF2-40B4-BE49-F238E27FC236}">
                <a16:creationId xmlns:a16="http://schemas.microsoft.com/office/drawing/2014/main" id="{E0121E5B-C1B6-089B-4C66-CF1CD04F769E}"/>
              </a:ext>
            </a:extLst>
          </p:cNvPr>
          <p:cNvSpPr txBox="1"/>
          <p:nvPr/>
        </p:nvSpPr>
        <p:spPr>
          <a:xfrm>
            <a:off x="639233" y="5996479"/>
            <a:ext cx="6401155" cy="276999"/>
          </a:xfrm>
          <a:prstGeom prst="rect">
            <a:avLst/>
          </a:prstGeom>
          <a:noFill/>
        </p:spPr>
        <p:txBody>
          <a:bodyPr wrap="square">
            <a:spAutoFit/>
          </a:bodyPr>
          <a:lstStyle/>
          <a:p>
            <a:pPr indent="0"/>
            <a:r>
              <a:rPr lang="en-GB" sz="1200" dirty="0">
                <a:solidFill>
                  <a:srgbClr val="414141"/>
                </a:solidFill>
                <a:ea typeface="Calibri"/>
                <a:cs typeface="Calibri"/>
              </a:rPr>
              <a:t>Fonte</a:t>
            </a:r>
            <a:r>
              <a:rPr lang="en-GB" sz="1200" b="1" dirty="0">
                <a:solidFill>
                  <a:srgbClr val="414141"/>
                </a:solidFill>
                <a:ea typeface="Calibri"/>
                <a:cs typeface="Calibri"/>
              </a:rPr>
              <a:t>:</a:t>
            </a:r>
            <a:r>
              <a:rPr lang="en-US" sz="1200" dirty="0">
                <a:solidFill>
                  <a:srgbClr val="459597"/>
                </a:solidFill>
                <a:ea typeface="Calibri"/>
                <a:cs typeface="Calibri"/>
                <a:hlinkClick r:id="rId2">
                  <a:extLst>
                    <a:ext uri="{A12FA001-AC4F-418D-AE19-62706E023703}">
                      <ahyp:hlinkClr xmlns:ahyp="http://schemas.microsoft.com/office/drawing/2018/hyperlinkcolor" val="tx"/>
                    </a:ext>
                  </a:extLst>
                </a:hlinkClick>
              </a:rPr>
              <a:t> https://cimne.com/cvdata/cntr2/spc2390/dtos/dcs/businessmodelgenerationpreview.pdf</a:t>
            </a:r>
            <a:r>
              <a:rPr lang="en-US" sz="1200" dirty="0">
                <a:solidFill>
                  <a:srgbClr val="459597"/>
                </a:solidFill>
                <a:ea typeface="Calibri"/>
                <a:cs typeface="Calibri"/>
              </a:rPr>
              <a:t> </a:t>
            </a:r>
            <a:endParaRPr lang="en-GB" sz="1200" dirty="0">
              <a:solidFill>
                <a:srgbClr val="459597"/>
              </a:solidFill>
              <a:ea typeface="Calibri"/>
              <a:cs typeface="Calibri"/>
            </a:endParaRPr>
          </a:p>
        </p:txBody>
      </p:sp>
    </p:spTree>
    <p:extLst>
      <p:ext uri="{BB962C8B-B14F-4D97-AF65-F5344CB8AC3E}">
        <p14:creationId xmlns:p14="http://schemas.microsoft.com/office/powerpoint/2010/main" val="2057323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4BEDB-BD3F-EA30-592F-1487F1165D05}"/>
            </a:ext>
          </a:extLst>
        </p:cNvPr>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C8BAD437-6198-6383-356A-FB3D4CD1D399}"/>
              </a:ext>
            </a:extLst>
          </p:cNvPr>
          <p:cNvPicPr>
            <a:picLocks noGrp="1" noChangeAspect="1"/>
          </p:cNvPicPr>
          <p:nvPr>
            <p:ph type="pic" sz="quarter" idx="67"/>
          </p:nvPr>
        </p:nvPicPr>
        <p:blipFill>
          <a:blip r:embed="rId2"/>
          <a:srcRect l="23887" r="23887"/>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sp>
        <p:nvSpPr>
          <p:cNvPr id="17" name="Text Placeholder 16">
            <a:extLst>
              <a:ext uri="{FF2B5EF4-FFF2-40B4-BE49-F238E27FC236}">
                <a16:creationId xmlns:a16="http://schemas.microsoft.com/office/drawing/2014/main" id="{433C002F-B88D-2522-A823-71B6AC060FBF}"/>
              </a:ext>
            </a:extLst>
          </p:cNvPr>
          <p:cNvSpPr>
            <a:spLocks noGrp="1"/>
          </p:cNvSpPr>
          <p:nvPr>
            <p:ph type="body" sz="quarter" idx="66"/>
          </p:nvPr>
        </p:nvSpPr>
        <p:spPr>
          <a:prstGeom prst="rect">
            <a:avLst/>
          </a:prstGeom>
        </p:spPr>
        <p:txBody>
          <a:bodyPr/>
          <a:lstStyle/>
          <a:p>
            <a:pPr marL="0" indent="0" defTabSz="914400" rtl="0" eaLnBrk="1" latinLnBrk="0" hangingPunct="1">
              <a:spcBef>
                <a:spcPts val="0"/>
              </a:spcBef>
              <a:buFont typeface="Arial" panose="020B0604020202020204" pitchFamily="34" charset="0"/>
              <a:buNone/>
            </a:pPr>
            <a:r>
              <a:rPr lang="en-GB" dirty="0"/>
              <a:t>Crediti fotografici: </a:t>
            </a:r>
          </a:p>
          <a:p>
            <a:pPr marL="0" indent="0" defTabSz="914400" rtl="0" eaLnBrk="1" latinLnBrk="0" hangingPunct="1">
              <a:spcBef>
                <a:spcPts val="0"/>
              </a:spcBef>
              <a:buFont typeface="Arial" panose="020B0604020202020204" pitchFamily="34" charset="0"/>
              <a:buNone/>
            </a:pPr>
            <a:r>
              <a:rPr lang="en-GB" dirty="0"/>
              <a:t>De Old </a:t>
            </a:r>
            <a:r>
              <a:rPr lang="en-GB" dirty="0" err="1"/>
              <a:t>Signorie </a:t>
            </a:r>
            <a:r>
              <a:rPr lang="en-GB" dirty="0"/>
              <a:t>BB, Paesi Bassi</a:t>
            </a:r>
          </a:p>
        </p:txBody>
      </p:sp>
      <p:sp>
        <p:nvSpPr>
          <p:cNvPr id="16" name="Text Placeholder 15">
            <a:extLst>
              <a:ext uri="{FF2B5EF4-FFF2-40B4-BE49-F238E27FC236}">
                <a16:creationId xmlns:a16="http://schemas.microsoft.com/office/drawing/2014/main" id="{80011B92-D868-E991-8214-B19A7DF6A6D5}"/>
              </a:ext>
            </a:extLst>
          </p:cNvPr>
          <p:cNvSpPr>
            <a:spLocks noGrp="1"/>
          </p:cNvSpPr>
          <p:nvPr>
            <p:ph type="body" sz="quarter" idx="42"/>
          </p:nvPr>
        </p:nvSpPr>
        <p:spPr>
          <a:xfrm rot="16200000">
            <a:off x="7803827" y="3110214"/>
            <a:ext cx="6840061" cy="637571"/>
          </a:xfrm>
          <a:prstGeom prst="rect">
            <a:avLst/>
          </a:prstGeom>
        </p:spPr>
        <p:txBody>
          <a:bodyPr/>
          <a:lstStyle/>
          <a:p>
            <a:pPr algn="r"/>
            <a:r>
              <a:rPr lang="en-US" dirty="0"/>
              <a:t>INDICE</a:t>
            </a:r>
          </a:p>
          <a:p>
            <a:endParaRPr lang="en-US" dirty="0"/>
          </a:p>
        </p:txBody>
      </p:sp>
      <p:sp>
        <p:nvSpPr>
          <p:cNvPr id="49" name="Text Placeholder 17">
            <a:extLst>
              <a:ext uri="{FF2B5EF4-FFF2-40B4-BE49-F238E27FC236}">
                <a16:creationId xmlns:a16="http://schemas.microsoft.com/office/drawing/2014/main" id="{1839E177-8FF2-33AA-A4FD-A7BF0D473617}"/>
              </a:ext>
            </a:extLst>
          </p:cNvPr>
          <p:cNvSpPr txBox="1">
            <a:spLocks/>
          </p:cNvSpPr>
          <p:nvPr/>
        </p:nvSpPr>
        <p:spPr>
          <a:xfrm>
            <a:off x="812592" y="4336632"/>
            <a:ext cx="2129204" cy="1643070"/>
          </a:xfrm>
          <a:prstGeom prst="rect">
            <a:avLst/>
          </a:prstGeom>
        </p:spPr>
        <p:txBody>
          <a:bodyPr anchor="t">
            <a:noAutofit/>
          </a:bodyPr>
          <a:lstStyle>
            <a:lvl1pPr marL="0" indent="0" algn="l" defTabSz="914400" rtl="0" eaLnBrk="1" latinLnBrk="0" hangingPunct="1">
              <a:lnSpc>
                <a:spcPts val="17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Sezione 3 </a:t>
            </a:r>
          </a:p>
          <a:p>
            <a:endParaRPr lang="en-US" dirty="0"/>
          </a:p>
          <a:p>
            <a:r>
              <a:rPr lang="en-US" dirty="0"/>
              <a:t>Creazione di un piano aziendale semplice e realizzabile tramite un Business Model Canvas</a:t>
            </a:r>
          </a:p>
          <a:p>
            <a:endParaRPr lang="en-US" dirty="0"/>
          </a:p>
        </p:txBody>
      </p:sp>
      <p:sp>
        <p:nvSpPr>
          <p:cNvPr id="50" name="Text Placeholder 21">
            <a:extLst>
              <a:ext uri="{FF2B5EF4-FFF2-40B4-BE49-F238E27FC236}">
                <a16:creationId xmlns:a16="http://schemas.microsoft.com/office/drawing/2014/main" id="{7DDEA3F6-000A-D2A0-ADAD-91E68473D186}"/>
              </a:ext>
            </a:extLst>
          </p:cNvPr>
          <p:cNvSpPr txBox="1">
            <a:spLocks/>
          </p:cNvSpPr>
          <p:nvPr/>
        </p:nvSpPr>
        <p:spPr>
          <a:xfrm>
            <a:off x="649357" y="3555532"/>
            <a:ext cx="828994"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06</a:t>
            </a:r>
          </a:p>
        </p:txBody>
      </p:sp>
      <p:sp>
        <p:nvSpPr>
          <p:cNvPr id="51" name="Text Placeholder 24">
            <a:extLst>
              <a:ext uri="{FF2B5EF4-FFF2-40B4-BE49-F238E27FC236}">
                <a16:creationId xmlns:a16="http://schemas.microsoft.com/office/drawing/2014/main" id="{59F6B33B-2340-B2F0-E383-9669BFE11CDF}"/>
              </a:ext>
            </a:extLst>
          </p:cNvPr>
          <p:cNvSpPr txBox="1">
            <a:spLocks/>
          </p:cNvSpPr>
          <p:nvPr/>
        </p:nvSpPr>
        <p:spPr>
          <a:xfrm>
            <a:off x="1684572" y="3967456"/>
            <a:ext cx="1151614" cy="230486"/>
          </a:xfrm>
          <a:prstGeom prst="rect">
            <a:avLst/>
          </a:prstGeom>
        </p:spPr>
        <p:txBody>
          <a:bodyPr anchor="t">
            <a:noAutofit/>
          </a:bodyPr>
          <a:lstStyle>
            <a:lvl1pPr marL="0" indent="0" algn="r" defTabSz="914400" rtl="0" eaLnBrk="1" latinLnBrk="0" hangingPunct="1">
              <a:lnSpc>
                <a:spcPts val="12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Pagina 7</a:t>
            </a:r>
          </a:p>
        </p:txBody>
      </p:sp>
      <p:pic>
        <p:nvPicPr>
          <p:cNvPr id="54" name="Picture 53">
            <a:extLst>
              <a:ext uri="{FF2B5EF4-FFF2-40B4-BE49-F238E27FC236}">
                <a16:creationId xmlns:a16="http://schemas.microsoft.com/office/drawing/2014/main" id="{D1A73185-28F4-52E0-2A2B-E6EF023E888E}"/>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4636938" y="3747766"/>
            <a:ext cx="4266588" cy="3168869"/>
          </a:xfrm>
          <a:prstGeom prst="rect">
            <a:avLst/>
          </a:prstGeom>
        </p:spPr>
      </p:pic>
    </p:spTree>
    <p:extLst>
      <p:ext uri="{BB962C8B-B14F-4D97-AF65-F5344CB8AC3E}">
        <p14:creationId xmlns:p14="http://schemas.microsoft.com/office/powerpoint/2010/main" val="1943920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AA9E6-9114-92D2-8F57-BB3BCED3410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B5057A8-1677-8647-9448-7E74917AC57B}"/>
              </a:ext>
            </a:extLst>
          </p:cNvPr>
          <p:cNvSpPr>
            <a:spLocks noGrp="1"/>
          </p:cNvSpPr>
          <p:nvPr>
            <p:ph type="body" sz="quarter" idx="16"/>
          </p:nvPr>
        </p:nvSpPr>
        <p:spPr>
          <a:xfrm>
            <a:off x="653780" y="472365"/>
            <a:ext cx="9551577" cy="803654"/>
          </a:xfrm>
        </p:spPr>
        <p:txBody>
          <a:bodyPr/>
          <a:lstStyle/>
          <a:p>
            <a:pPr>
              <a:lnSpc>
                <a:spcPts val="3720"/>
              </a:lnSpc>
            </a:pPr>
            <a:r>
              <a:rPr lang="en-US" dirty="0"/>
              <a:t>Il Business Model Canvas è un piano di lavoro</a:t>
            </a:r>
          </a:p>
          <a:p>
            <a:pPr>
              <a:lnSpc>
                <a:spcPts val="3720"/>
              </a:lnSpc>
            </a:pPr>
            <a:endParaRPr lang="en-US" dirty="0"/>
          </a:p>
        </p:txBody>
      </p:sp>
      <p:sp>
        <p:nvSpPr>
          <p:cNvPr id="6" name="Text Placeholder 5">
            <a:extLst>
              <a:ext uri="{FF2B5EF4-FFF2-40B4-BE49-F238E27FC236}">
                <a16:creationId xmlns:a16="http://schemas.microsoft.com/office/drawing/2014/main" id="{1B01CB78-4014-731C-1EF4-08FB2FBAFFC1}"/>
              </a:ext>
            </a:extLst>
          </p:cNvPr>
          <p:cNvSpPr>
            <a:spLocks noGrp="1"/>
          </p:cNvSpPr>
          <p:nvPr>
            <p:ph type="body" sz="quarter" idx="19"/>
          </p:nvPr>
        </p:nvSpPr>
        <p:spPr>
          <a:xfrm>
            <a:off x="653780" y="1541767"/>
            <a:ext cx="9661795" cy="803654"/>
          </a:xfrm>
        </p:spPr>
        <p:txBody>
          <a:bodyPr/>
          <a:lstStyle/>
          <a:p>
            <a:pPr>
              <a:lnSpc>
                <a:spcPts val="2900"/>
              </a:lnSpc>
            </a:pPr>
            <a:r>
              <a:rPr lang="en-US" dirty="0"/>
              <a:t>Lo storytelling come strumento per migliorare il proprio modello di business</a:t>
            </a:r>
          </a:p>
          <a:p>
            <a:pPr>
              <a:lnSpc>
                <a:spcPts val="2900"/>
              </a:lnSpc>
            </a:pPr>
            <a:endParaRPr lang="en-US" dirty="0"/>
          </a:p>
        </p:txBody>
      </p:sp>
      <p:cxnSp>
        <p:nvCxnSpPr>
          <p:cNvPr id="2" name="Straight Connector 1">
            <a:extLst>
              <a:ext uri="{FF2B5EF4-FFF2-40B4-BE49-F238E27FC236}">
                <a16:creationId xmlns:a16="http://schemas.microsoft.com/office/drawing/2014/main" id="{875A15EA-310C-629C-7A29-0398F97217FC}"/>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CE96769-13B2-9EFE-406F-470E8054233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30</a:t>
            </a:fld>
            <a:endParaRPr lang="fr-CA" sz="1200" dirty="0"/>
          </a:p>
        </p:txBody>
      </p:sp>
      <p:sp>
        <p:nvSpPr>
          <p:cNvPr id="3" name="Text Placeholder 4">
            <a:extLst>
              <a:ext uri="{FF2B5EF4-FFF2-40B4-BE49-F238E27FC236}">
                <a16:creationId xmlns:a16="http://schemas.microsoft.com/office/drawing/2014/main" id="{EDB3BC2D-3A6C-58B2-3047-743A9CC8A2C4}"/>
              </a:ext>
            </a:extLst>
          </p:cNvPr>
          <p:cNvSpPr txBox="1">
            <a:spLocks/>
          </p:cNvSpPr>
          <p:nvPr/>
        </p:nvSpPr>
        <p:spPr>
          <a:xfrm>
            <a:off x="1010706" y="2410662"/>
            <a:ext cx="4846908" cy="3429001"/>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Per approfondire il Business Model Canvas, dobbiamo applicare determinate tecniche, un modo di fare le cose. Dobbiamo tenere conto di una complessa rete di fattori, quali concorrenti, tecnologia, contesto giuridico e altro ancora. Dobbiamo pensare come designer e utilizzare strumenti per tecniche di progettazione quali: Customer Insights, Ideation, Visual Thinking, Prototyping, Storytelling e Scenarios. </a:t>
            </a:r>
          </a:p>
          <a:p>
            <a:pPr>
              <a:lnSpc>
                <a:spcPts val="2240"/>
              </a:lnSpc>
            </a:pPr>
            <a:endParaRPr lang="en-US" sz="2200" dirty="0">
              <a:solidFill>
                <a:srgbClr val="414141"/>
              </a:solidFill>
            </a:endParaRPr>
          </a:p>
        </p:txBody>
      </p:sp>
      <p:sp>
        <p:nvSpPr>
          <p:cNvPr id="5" name="Freeform 4">
            <a:extLst>
              <a:ext uri="{FF2B5EF4-FFF2-40B4-BE49-F238E27FC236}">
                <a16:creationId xmlns:a16="http://schemas.microsoft.com/office/drawing/2014/main" id="{4B264817-E492-8E3B-6703-1078169128B9}"/>
              </a:ext>
            </a:extLst>
          </p:cNvPr>
          <p:cNvSpPr/>
          <p:nvPr/>
        </p:nvSpPr>
        <p:spPr>
          <a:xfrm rot="5400000" flipH="1">
            <a:off x="561381" y="2298570"/>
            <a:ext cx="5612469" cy="5456769"/>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noFill/>
          <a:ln w="28575" cap="flat">
            <a:solidFill>
              <a:srgbClr val="459597"/>
            </a:solidFill>
            <a:prstDash val="sysDot"/>
            <a:miter/>
          </a:ln>
        </p:spPr>
        <p:txBody>
          <a:bodyPr wrap="square" rtlCol="0" anchor="ctr">
            <a:noAutofit/>
          </a:bodyPr>
          <a:lstStyle/>
          <a:p>
            <a:endParaRPr lang="en-US"/>
          </a:p>
        </p:txBody>
      </p:sp>
      <p:sp>
        <p:nvSpPr>
          <p:cNvPr id="8" name="Text Placeholder 4">
            <a:extLst>
              <a:ext uri="{FF2B5EF4-FFF2-40B4-BE49-F238E27FC236}">
                <a16:creationId xmlns:a16="http://schemas.microsoft.com/office/drawing/2014/main" id="{EB8A7EE6-881B-A13F-69B7-268258786100}"/>
              </a:ext>
            </a:extLst>
          </p:cNvPr>
          <p:cNvSpPr txBox="1">
            <a:spLocks/>
          </p:cNvSpPr>
          <p:nvPr/>
        </p:nvSpPr>
        <p:spPr>
          <a:xfrm>
            <a:off x="6815137" y="2432981"/>
            <a:ext cx="4260859" cy="4177795"/>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Diamo un'occhiata più da vicino alla tecnica dello storytelling. Questa tecnica può essere applicata a molti degli elementi chiave, ad esempio alla vostra proposta di valore, alle attività chiave, al rapporto con i clienti (ospiti), solo per citarne alcuni. Il Canvas dello storytelling comprende i seguenti 9 passaggi chiave. Ogni passaggio è spiegato brevemente in modo che possiate poi esaminarli tenendo presente la vostra attività: </a:t>
            </a:r>
          </a:p>
          <a:p>
            <a:pPr>
              <a:lnSpc>
                <a:spcPts val="2240"/>
              </a:lnSpc>
            </a:pPr>
            <a:endParaRPr lang="en-US" sz="2200" dirty="0">
              <a:solidFill>
                <a:srgbClr val="414141"/>
              </a:solidFill>
            </a:endParaRPr>
          </a:p>
        </p:txBody>
      </p:sp>
      <p:sp>
        <p:nvSpPr>
          <p:cNvPr id="10" name="Freeform 9">
            <a:extLst>
              <a:ext uri="{FF2B5EF4-FFF2-40B4-BE49-F238E27FC236}">
                <a16:creationId xmlns:a16="http://schemas.microsoft.com/office/drawing/2014/main" id="{D80E5F86-9C95-02C6-B13F-7576E4E1661F}"/>
              </a:ext>
            </a:extLst>
          </p:cNvPr>
          <p:cNvSpPr/>
          <p:nvPr/>
        </p:nvSpPr>
        <p:spPr>
          <a:xfrm rot="5400000" flipH="1">
            <a:off x="6393871" y="2289932"/>
            <a:ext cx="4989724" cy="4851300"/>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noFill/>
          <a:ln w="28575" cap="flat">
            <a:solidFill>
              <a:srgbClr val="459597"/>
            </a:solidFill>
            <a:prstDash val="sysDot"/>
            <a:miter/>
          </a:ln>
        </p:spPr>
        <p:txBody>
          <a:bodyPr wrap="square" rtlCol="0" anchor="ctr">
            <a:noAutofit/>
          </a:bodyPr>
          <a:lstStyle/>
          <a:p>
            <a:endParaRPr lang="en-US"/>
          </a:p>
        </p:txBody>
      </p:sp>
      <p:sp>
        <p:nvSpPr>
          <p:cNvPr id="13" name="TextBox 12">
            <a:extLst>
              <a:ext uri="{FF2B5EF4-FFF2-40B4-BE49-F238E27FC236}">
                <a16:creationId xmlns:a16="http://schemas.microsoft.com/office/drawing/2014/main" id="{B70CFDC7-ED0E-9ED0-8ECE-15E3C63F906F}"/>
              </a:ext>
            </a:extLst>
          </p:cNvPr>
          <p:cNvSpPr txBox="1"/>
          <p:nvPr/>
        </p:nvSpPr>
        <p:spPr>
          <a:xfrm>
            <a:off x="1010706" y="6012771"/>
            <a:ext cx="4523058" cy="476830"/>
          </a:xfrm>
          <a:prstGeom prst="rect">
            <a:avLst/>
          </a:prstGeom>
          <a:noFill/>
        </p:spPr>
        <p:txBody>
          <a:bodyPr wrap="square">
            <a:spAutoFit/>
          </a:bodyPr>
          <a:lstStyle/>
          <a:p>
            <a:pPr indent="0"/>
            <a:r>
              <a:rPr lang="en-GB" sz="1200" dirty="0">
                <a:solidFill>
                  <a:srgbClr val="414141"/>
                </a:solidFill>
                <a:ea typeface="+mn-lt"/>
                <a:cs typeface="+mn-lt"/>
              </a:rPr>
              <a:t>Fonte</a:t>
            </a:r>
            <a:r>
              <a:rPr lang="en-GB" sz="1200" b="1" dirty="0">
                <a:solidFill>
                  <a:srgbClr val="414141"/>
                </a:solidFill>
                <a:ea typeface="+mn-lt"/>
                <a:cs typeface="+mn-lt"/>
              </a:rPr>
              <a:t>:</a:t>
            </a:r>
            <a:r>
              <a:rPr lang="en-US" sz="1200" dirty="0">
                <a:solidFill>
                  <a:srgbClr val="459597"/>
                </a:solidFill>
                <a:ea typeface="+mn-lt"/>
                <a:cs typeface="+mn-lt"/>
                <a:hlinkClick r:id="rId2">
                  <a:extLst>
                    <a:ext uri="{A12FA001-AC4F-418D-AE19-62706E023703}">
                      <ahyp:hlinkClr xmlns:ahyp="http://schemas.microsoft.com/office/drawing/2018/hyperlinkcolor" val="tx"/>
                    </a:ext>
                  </a:extLst>
                </a:hlinkClick>
              </a:rPr>
              <a:t> https://cimne.com/cvdata/cntr2/spc2390/dtos/dcs/businessmodelgenerationpreview.pdf</a:t>
            </a:r>
            <a:r>
              <a:rPr lang="en-US" sz="1200" dirty="0">
                <a:solidFill>
                  <a:srgbClr val="459597"/>
                </a:solidFill>
                <a:ea typeface="+mn-lt"/>
                <a:cs typeface="+mn-lt"/>
              </a:rPr>
              <a:t> </a:t>
            </a:r>
            <a:endParaRPr lang="en-GB" sz="1200" dirty="0">
              <a:solidFill>
                <a:srgbClr val="459597"/>
              </a:solidFill>
            </a:endParaRPr>
          </a:p>
        </p:txBody>
      </p:sp>
      <p:sp>
        <p:nvSpPr>
          <p:cNvPr id="15" name="TextBox 14">
            <a:extLst>
              <a:ext uri="{FF2B5EF4-FFF2-40B4-BE49-F238E27FC236}">
                <a16:creationId xmlns:a16="http://schemas.microsoft.com/office/drawing/2014/main" id="{B88BBDDE-C20E-459F-4484-842BE061047F}"/>
              </a:ext>
            </a:extLst>
          </p:cNvPr>
          <p:cNvSpPr txBox="1"/>
          <p:nvPr/>
        </p:nvSpPr>
        <p:spPr>
          <a:xfrm>
            <a:off x="6815137" y="6247135"/>
            <a:ext cx="6100762" cy="276999"/>
          </a:xfrm>
          <a:prstGeom prst="rect">
            <a:avLst/>
          </a:prstGeom>
          <a:noFill/>
        </p:spPr>
        <p:txBody>
          <a:bodyPr wrap="square">
            <a:spAutoFit/>
          </a:bodyPr>
          <a:lstStyle/>
          <a:p>
            <a:pPr indent="0"/>
            <a:r>
              <a:rPr lang="en-GB" sz="1200" dirty="0">
                <a:solidFill>
                  <a:srgbClr val="414141"/>
                </a:solidFill>
                <a:ea typeface="Calibri"/>
                <a:cs typeface="Calibri"/>
              </a:rPr>
              <a:t>Fonte</a:t>
            </a:r>
            <a:r>
              <a:rPr lang="en-GB" sz="1200" b="1" dirty="0">
                <a:solidFill>
                  <a:srgbClr val="414141"/>
                </a:solidFill>
                <a:ea typeface="Calibri"/>
                <a:cs typeface="Calibri"/>
              </a:rPr>
              <a:t>:</a:t>
            </a:r>
            <a:r>
              <a:rPr lang="en-GB" sz="1200" dirty="0">
                <a:solidFill>
                  <a:srgbClr val="459597"/>
                </a:solidFill>
                <a:ea typeface="Calibri"/>
                <a:cs typeface="Calibri"/>
                <a:hlinkClick r:id="rId3">
                  <a:extLst>
                    <a:ext uri="{A12FA001-AC4F-418D-AE19-62706E023703}">
                      <ahyp:hlinkClr xmlns:ahyp="http://schemas.microsoft.com/office/drawing/2018/hyperlinkcolor" val="tx"/>
                    </a:ext>
                  </a:extLst>
                </a:hlinkClick>
              </a:rPr>
              <a:t> https://brucey.com.au/resources/storytelling-canvas</a:t>
            </a:r>
            <a:r>
              <a:rPr lang="en-GB" sz="1200" dirty="0">
                <a:solidFill>
                  <a:srgbClr val="459597"/>
                </a:solidFill>
                <a:ea typeface="Calibri"/>
                <a:cs typeface="Calibri"/>
              </a:rPr>
              <a:t> </a:t>
            </a:r>
            <a:endParaRPr lang="en-GB" sz="1200" dirty="0">
              <a:solidFill>
                <a:srgbClr val="459597"/>
              </a:solidFill>
            </a:endParaRPr>
          </a:p>
        </p:txBody>
      </p:sp>
    </p:spTree>
    <p:extLst>
      <p:ext uri="{BB962C8B-B14F-4D97-AF65-F5344CB8AC3E}">
        <p14:creationId xmlns:p14="http://schemas.microsoft.com/office/powerpoint/2010/main" val="3157586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340DD-D513-027E-015A-86973DBDB69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11E0D59-60B7-5C39-3B2B-E8DE0A0FF800}"/>
              </a:ext>
            </a:extLst>
          </p:cNvPr>
          <p:cNvSpPr>
            <a:spLocks noGrp="1"/>
          </p:cNvSpPr>
          <p:nvPr>
            <p:ph type="body" sz="quarter" idx="16"/>
          </p:nvPr>
        </p:nvSpPr>
        <p:spPr>
          <a:xfrm>
            <a:off x="653780" y="472365"/>
            <a:ext cx="4689745" cy="803654"/>
          </a:xfrm>
        </p:spPr>
        <p:txBody>
          <a:bodyPr/>
          <a:lstStyle/>
          <a:p>
            <a:pPr>
              <a:lnSpc>
                <a:spcPts val="3720"/>
              </a:lnSpc>
            </a:pPr>
            <a:r>
              <a:rPr lang="en-US" dirty="0"/>
              <a:t>Il Business Model Canvas è un piano di lavoro</a:t>
            </a:r>
          </a:p>
          <a:p>
            <a:pPr>
              <a:lnSpc>
                <a:spcPts val="3720"/>
              </a:lnSpc>
            </a:pPr>
            <a:endParaRPr lang="en-US" dirty="0"/>
          </a:p>
        </p:txBody>
      </p:sp>
      <p:sp>
        <p:nvSpPr>
          <p:cNvPr id="6" name="Text Placeholder 5">
            <a:extLst>
              <a:ext uri="{FF2B5EF4-FFF2-40B4-BE49-F238E27FC236}">
                <a16:creationId xmlns:a16="http://schemas.microsoft.com/office/drawing/2014/main" id="{B9D8BAFB-D7FF-BCB4-4CC0-3952726D873A}"/>
              </a:ext>
            </a:extLst>
          </p:cNvPr>
          <p:cNvSpPr>
            <a:spLocks noGrp="1"/>
          </p:cNvSpPr>
          <p:nvPr>
            <p:ph type="body" sz="quarter" idx="19"/>
          </p:nvPr>
        </p:nvSpPr>
        <p:spPr>
          <a:xfrm>
            <a:off x="6329360" y="472365"/>
            <a:ext cx="5023490" cy="803654"/>
          </a:xfrm>
        </p:spPr>
        <p:txBody>
          <a:bodyPr/>
          <a:lstStyle/>
          <a:p>
            <a:pPr>
              <a:lnSpc>
                <a:spcPts val="2900"/>
              </a:lnSpc>
            </a:pPr>
            <a:r>
              <a:rPr lang="en-US" dirty="0"/>
              <a:t>I 9 passaggi chiave dello storytelling Canvas. Si noti che il passaggio 4 è suddiviso in tre parti: </a:t>
            </a:r>
          </a:p>
          <a:p>
            <a:pPr>
              <a:lnSpc>
                <a:spcPts val="2900"/>
              </a:lnSpc>
            </a:pPr>
            <a:endParaRPr lang="en-US" dirty="0"/>
          </a:p>
        </p:txBody>
      </p:sp>
      <p:cxnSp>
        <p:nvCxnSpPr>
          <p:cNvPr id="2" name="Straight Connector 1">
            <a:extLst>
              <a:ext uri="{FF2B5EF4-FFF2-40B4-BE49-F238E27FC236}">
                <a16:creationId xmlns:a16="http://schemas.microsoft.com/office/drawing/2014/main" id="{9517BA53-C10E-366F-8394-BBBEE1C8EF88}"/>
              </a:ext>
            </a:extLst>
          </p:cNvPr>
          <p:cNvCxnSpPr>
            <a:cxnSpLocks/>
          </p:cNvCxnSpPr>
          <p:nvPr/>
        </p:nvCxnSpPr>
        <p:spPr>
          <a:xfrm>
            <a:off x="5943600" y="0"/>
            <a:ext cx="0" cy="1628775"/>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7418B6F5-C8AF-6E1D-CC47-97C277D7484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31</a:t>
            </a:fld>
            <a:endParaRPr lang="fr-CA" sz="1200" dirty="0"/>
          </a:p>
        </p:txBody>
      </p:sp>
      <p:sp>
        <p:nvSpPr>
          <p:cNvPr id="3" name="Text Placeholder 4">
            <a:extLst>
              <a:ext uri="{FF2B5EF4-FFF2-40B4-BE49-F238E27FC236}">
                <a16:creationId xmlns:a16="http://schemas.microsoft.com/office/drawing/2014/main" id="{BCB715BE-B3EC-8677-05FC-9787E2693F9C}"/>
              </a:ext>
            </a:extLst>
          </p:cNvPr>
          <p:cNvSpPr txBox="1">
            <a:spLocks/>
          </p:cNvSpPr>
          <p:nvPr/>
        </p:nvSpPr>
        <p:spPr>
          <a:xfrm>
            <a:off x="653780" y="2371724"/>
            <a:ext cx="10699069" cy="4239051"/>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459597"/>
              </a:buClr>
              <a:buFont typeface="+mj-lt"/>
              <a:buAutoNum type="arabicPeriod"/>
            </a:pPr>
            <a:r>
              <a:rPr lang="en-GB" sz="2200" b="1" dirty="0">
                <a:solidFill>
                  <a:srgbClr val="EC7C69"/>
                </a:solidFill>
              </a:rPr>
              <a:t>SOGGETTO </a:t>
            </a:r>
            <a:r>
              <a:rPr lang="en-GB" sz="2200" dirty="0">
                <a:solidFill>
                  <a:srgbClr val="414141"/>
                </a:solidFill>
              </a:rPr>
              <a:t>- </a:t>
            </a:r>
            <a:r>
              <a:rPr lang="en-GB" sz="2200" dirty="0">
                <a:solidFill>
                  <a:srgbClr val="414141"/>
                </a:solidFill>
                <a:ea typeface="+mn-lt"/>
                <a:cs typeface="+mn-lt"/>
              </a:rPr>
              <a:t>Qual è il titolo e l'argomento della tua storia?</a:t>
            </a:r>
            <a:endParaRPr lang="en-GB" sz="2200" dirty="0">
              <a:solidFill>
                <a:srgbClr val="414141"/>
              </a:solidFill>
            </a:endParaRPr>
          </a:p>
          <a:p>
            <a:pPr marL="228600" indent="-457200">
              <a:lnSpc>
                <a:spcPts val="2340"/>
              </a:lnSpc>
              <a:buClr>
                <a:srgbClr val="459597"/>
              </a:buClr>
              <a:buFont typeface="+mj-lt"/>
              <a:buAutoNum type="arabicPeriod"/>
            </a:pPr>
            <a:endParaRPr lang="en-GB" sz="2200" dirty="0">
              <a:solidFill>
                <a:srgbClr val="414141"/>
              </a:solidFill>
            </a:endParaRPr>
          </a:p>
          <a:p>
            <a:pPr marL="457200" indent="-457200">
              <a:lnSpc>
                <a:spcPts val="2340"/>
              </a:lnSpc>
              <a:buClr>
                <a:srgbClr val="459597"/>
              </a:buClr>
              <a:buFont typeface="+mj-lt"/>
              <a:buAutoNum type="arabicPeriod"/>
            </a:pPr>
            <a:r>
              <a:rPr lang="en-GB" sz="2200" b="1" dirty="0">
                <a:solidFill>
                  <a:srgbClr val="EC7C69"/>
                </a:solidFill>
              </a:rPr>
              <a:t>OBIETTIVO </a:t>
            </a:r>
            <a:r>
              <a:rPr lang="en-GB" sz="2200" dirty="0">
                <a:solidFill>
                  <a:srgbClr val="414141"/>
                </a:solidFill>
              </a:rPr>
              <a:t>- </a:t>
            </a:r>
            <a:r>
              <a:rPr lang="en-GB" sz="2200" dirty="0">
                <a:solidFill>
                  <a:srgbClr val="414141"/>
                </a:solidFill>
                <a:ea typeface="+mn-lt"/>
                <a:cs typeface="+mn-lt"/>
              </a:rPr>
              <a:t>Qual è l'obiettivo che vuoi raggiungere? Perché stai raccontando la storia? Cosa vuoi che il pubblico sappia, provi o faccia? È correlato a una parte specifica del </a:t>
            </a:r>
            <a:r>
              <a:rPr lang="en-GB" sz="2200" dirty="0">
                <a:solidFill>
                  <a:srgbClr val="414141"/>
                </a:solidFill>
                <a:ea typeface="+mn-lt"/>
                <a:cs typeface="+mn-lt"/>
                <a:hlinkClick r:id="rId2">
                  <a:extLst>
                    <a:ext uri="{A12FA001-AC4F-418D-AE19-62706E023703}">
                      <ahyp:hlinkClr xmlns:ahyp="http://schemas.microsoft.com/office/drawing/2018/hyperlinkcolor" val="tx"/>
                    </a:ext>
                  </a:extLst>
                </a:hlinkClick>
              </a:rPr>
              <a:t>percorso del cliente</a:t>
            </a:r>
            <a:r>
              <a:rPr lang="en-GB" sz="2200" dirty="0">
                <a:solidFill>
                  <a:srgbClr val="414141"/>
                </a:solidFill>
                <a:ea typeface="+mn-lt"/>
                <a:cs typeface="+mn-lt"/>
              </a:rPr>
              <a:t>?</a:t>
            </a:r>
            <a:endParaRPr lang="en-GB" sz="2200" dirty="0">
              <a:solidFill>
                <a:srgbClr val="414141"/>
              </a:solidFill>
            </a:endParaRPr>
          </a:p>
          <a:p>
            <a:pPr marL="228600" indent="-457200">
              <a:lnSpc>
                <a:spcPts val="2340"/>
              </a:lnSpc>
              <a:buClr>
                <a:srgbClr val="459597"/>
              </a:buClr>
              <a:buFont typeface="+mj-lt"/>
              <a:buAutoNum type="arabicPeriod"/>
            </a:pPr>
            <a:endParaRPr lang="en-GB" sz="2200" dirty="0">
              <a:solidFill>
                <a:srgbClr val="414141"/>
              </a:solidFill>
            </a:endParaRPr>
          </a:p>
          <a:p>
            <a:pPr marL="457200" indent="-457200">
              <a:lnSpc>
                <a:spcPts val="2340"/>
              </a:lnSpc>
              <a:buClr>
                <a:srgbClr val="459597"/>
              </a:buClr>
              <a:buFont typeface="+mj-lt"/>
              <a:buAutoNum type="arabicPeriod"/>
            </a:pPr>
            <a:r>
              <a:rPr lang="en-GB" sz="2200" b="1" dirty="0">
                <a:solidFill>
                  <a:srgbClr val="EC7C69"/>
                </a:solidFill>
              </a:rPr>
              <a:t>PUBBLICO </a:t>
            </a:r>
            <a:r>
              <a:rPr lang="en-GB" sz="2200" dirty="0">
                <a:solidFill>
                  <a:srgbClr val="414141"/>
                </a:solidFill>
              </a:rPr>
              <a:t>- </a:t>
            </a:r>
            <a:r>
              <a:rPr lang="en-GB" sz="2200" dirty="0">
                <a:solidFill>
                  <a:srgbClr val="414141"/>
                </a:solidFill>
                <a:ea typeface="+mn-lt"/>
                <a:cs typeface="+mn-lt"/>
              </a:rPr>
              <a:t>Chi è il tuo pubblico? Traccia una mappa dei tuoi personaggi e scrivi qui il loro nome. Nei </a:t>
            </a:r>
            <a:r>
              <a:rPr lang="en-GB" sz="2200" dirty="0">
                <a:solidFill>
                  <a:srgbClr val="414141"/>
                </a:solidFill>
                <a:ea typeface="+mn-lt"/>
                <a:cs typeface="+mn-lt"/>
                <a:hlinkClick r:id="rId3">
                  <a:extLst>
                    <a:ext uri="{A12FA001-AC4F-418D-AE19-62706E023703}">
                      <ahyp:hlinkClr xmlns:ahyp="http://schemas.microsoft.com/office/drawing/2018/hyperlinkcolor" val="tx"/>
                    </a:ext>
                  </a:extLst>
                </a:hlinkClick>
              </a:rPr>
              <a:t>personaggi </a:t>
            </a:r>
            <a:r>
              <a:rPr lang="en-GB" sz="2200" dirty="0">
                <a:solidFill>
                  <a:srgbClr val="414141"/>
                </a:solidFill>
                <a:ea typeface="+mn-lt"/>
                <a:cs typeface="+mn-lt"/>
              </a:rPr>
              <a:t>avrai catturato le loro esigenze e ciò che è più importante per loro. Oppure usa la metà destra del </a:t>
            </a:r>
            <a:r>
              <a:rPr lang="en-GB" sz="2200" dirty="0">
                <a:solidFill>
                  <a:srgbClr val="414141"/>
                </a:solidFill>
                <a:ea typeface="+mn-lt"/>
                <a:cs typeface="+mn-lt"/>
                <a:hlinkClick r:id="rId4">
                  <a:extLst>
                    <a:ext uri="{A12FA001-AC4F-418D-AE19-62706E023703}">
                      <ahyp:hlinkClr xmlns:ahyp="http://schemas.microsoft.com/office/drawing/2018/hyperlinkcolor" val="tx"/>
                    </a:ext>
                  </a:extLst>
                </a:hlinkClick>
              </a:rPr>
              <a:t>Value Proposition </a:t>
            </a:r>
            <a:r>
              <a:rPr lang="en-GB" sz="2200" dirty="0">
                <a:solidFill>
                  <a:srgbClr val="414141"/>
                </a:solidFill>
                <a:ea typeface="+mn-lt"/>
                <a:cs typeface="+mn-lt"/>
              </a:rPr>
              <a:t>Canvas. Ricorda che se la tua storia non è rivolta ai clienti (ad esempio, stai presentando un progetto agli investitori o stai cercando un nuovo partner commerciale, ecc.</a:t>
            </a:r>
            <a:endParaRPr lang="en-GB" sz="2200" dirty="0">
              <a:solidFill>
                <a:srgbClr val="414141"/>
              </a:solidFill>
            </a:endParaRPr>
          </a:p>
          <a:p>
            <a:pPr marL="228600" indent="-457200">
              <a:lnSpc>
                <a:spcPts val="2340"/>
              </a:lnSpc>
              <a:buClr>
                <a:srgbClr val="459597"/>
              </a:buClr>
              <a:buFont typeface="+mj-lt"/>
              <a:buAutoNum type="arabicPeriod"/>
            </a:pPr>
            <a:endParaRPr lang="en-US" sz="2200" dirty="0">
              <a:solidFill>
                <a:srgbClr val="414141"/>
              </a:solidFill>
            </a:endParaRPr>
          </a:p>
        </p:txBody>
      </p:sp>
      <p:sp>
        <p:nvSpPr>
          <p:cNvPr id="13" name="TextBox 12">
            <a:extLst>
              <a:ext uri="{FF2B5EF4-FFF2-40B4-BE49-F238E27FC236}">
                <a16:creationId xmlns:a16="http://schemas.microsoft.com/office/drawing/2014/main" id="{F9E251EA-4D23-34A3-C56C-0F1342D027AB}"/>
              </a:ext>
            </a:extLst>
          </p:cNvPr>
          <p:cNvSpPr txBox="1"/>
          <p:nvPr/>
        </p:nvSpPr>
        <p:spPr>
          <a:xfrm>
            <a:off x="653780" y="6108636"/>
            <a:ext cx="6100762" cy="276999"/>
          </a:xfrm>
          <a:prstGeom prst="rect">
            <a:avLst/>
          </a:prstGeom>
          <a:noFill/>
        </p:spPr>
        <p:txBody>
          <a:bodyPr wrap="square">
            <a:spAutoFit/>
          </a:bodyPr>
          <a:lstStyle/>
          <a:p>
            <a:pPr indent="0"/>
            <a:r>
              <a:rPr lang="en-GB" sz="1200" dirty="0">
                <a:solidFill>
                  <a:srgbClr val="414141"/>
                </a:solidFill>
                <a:ea typeface="Calibri"/>
                <a:cs typeface="Calibri"/>
              </a:rPr>
              <a:t>Fonte</a:t>
            </a:r>
            <a:r>
              <a:rPr lang="en-GB" sz="1200" b="1" dirty="0">
                <a:solidFill>
                  <a:srgbClr val="414141"/>
                </a:solidFill>
                <a:ea typeface="Calibri"/>
                <a:cs typeface="Calibri"/>
              </a:rPr>
              <a:t>:</a:t>
            </a:r>
            <a:r>
              <a:rPr lang="en-GB" sz="1200" dirty="0">
                <a:solidFill>
                  <a:srgbClr val="459597"/>
                </a:solidFill>
                <a:ea typeface="+mn-lt"/>
                <a:cs typeface="+mn-lt"/>
                <a:hlinkClick r:id="rId5">
                  <a:extLst>
                    <a:ext uri="{A12FA001-AC4F-418D-AE19-62706E023703}">
                      <ahyp:hlinkClr xmlns:ahyp="http://schemas.microsoft.com/office/drawing/2018/hyperlinkcolor" val="tx"/>
                    </a:ext>
                  </a:extLst>
                </a:hlinkClick>
              </a:rPr>
              <a:t> https://brucey.com.au/resources/storytelling-canvas</a:t>
            </a:r>
            <a:r>
              <a:rPr lang="en-GB" sz="1200" dirty="0">
                <a:solidFill>
                  <a:srgbClr val="459597"/>
                </a:solidFill>
                <a:ea typeface="+mn-lt"/>
                <a:cs typeface="+mn-lt"/>
              </a:rPr>
              <a:t> </a:t>
            </a:r>
          </a:p>
        </p:txBody>
      </p:sp>
    </p:spTree>
    <p:extLst>
      <p:ext uri="{BB962C8B-B14F-4D97-AF65-F5344CB8AC3E}">
        <p14:creationId xmlns:p14="http://schemas.microsoft.com/office/powerpoint/2010/main" val="2375502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1EEBE-9E0D-F8F0-7E44-DE9B6FC9F63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64D3131-232A-301A-BFFA-D4C17969A9E1}"/>
              </a:ext>
            </a:extLst>
          </p:cNvPr>
          <p:cNvSpPr>
            <a:spLocks noGrp="1"/>
          </p:cNvSpPr>
          <p:nvPr>
            <p:ph type="body" sz="quarter" idx="16"/>
          </p:nvPr>
        </p:nvSpPr>
        <p:spPr>
          <a:xfrm>
            <a:off x="653780" y="472365"/>
            <a:ext cx="4689745" cy="803654"/>
          </a:xfrm>
        </p:spPr>
        <p:txBody>
          <a:bodyPr/>
          <a:lstStyle/>
          <a:p>
            <a:pPr>
              <a:lnSpc>
                <a:spcPts val="3720"/>
              </a:lnSpc>
            </a:pPr>
            <a:r>
              <a:rPr lang="en-US" dirty="0"/>
              <a:t>Il Business Model Canvas è un piano di lavoro</a:t>
            </a:r>
          </a:p>
          <a:p>
            <a:pPr>
              <a:lnSpc>
                <a:spcPts val="3720"/>
              </a:lnSpc>
            </a:pPr>
            <a:endParaRPr lang="en-US" dirty="0"/>
          </a:p>
        </p:txBody>
      </p:sp>
      <p:sp>
        <p:nvSpPr>
          <p:cNvPr id="6" name="Text Placeholder 5">
            <a:extLst>
              <a:ext uri="{FF2B5EF4-FFF2-40B4-BE49-F238E27FC236}">
                <a16:creationId xmlns:a16="http://schemas.microsoft.com/office/drawing/2014/main" id="{10C8C770-803B-FAC6-D1CC-A2DFE6C43710}"/>
              </a:ext>
            </a:extLst>
          </p:cNvPr>
          <p:cNvSpPr>
            <a:spLocks noGrp="1"/>
          </p:cNvSpPr>
          <p:nvPr>
            <p:ph type="body" sz="quarter" idx="19"/>
          </p:nvPr>
        </p:nvSpPr>
        <p:spPr>
          <a:xfrm>
            <a:off x="6329360" y="472365"/>
            <a:ext cx="5023490" cy="803654"/>
          </a:xfrm>
        </p:spPr>
        <p:txBody>
          <a:bodyPr/>
          <a:lstStyle/>
          <a:p>
            <a:pPr>
              <a:lnSpc>
                <a:spcPts val="2900"/>
              </a:lnSpc>
            </a:pPr>
            <a:r>
              <a:rPr lang="en-US" dirty="0"/>
              <a:t>I 9 passaggi chiave dello storytelling Canvas. Si noti che il passaggio 4 è suddiviso in tre parti: </a:t>
            </a:r>
          </a:p>
          <a:p>
            <a:pPr>
              <a:lnSpc>
                <a:spcPts val="2900"/>
              </a:lnSpc>
            </a:pPr>
            <a:endParaRPr lang="en-US" dirty="0"/>
          </a:p>
        </p:txBody>
      </p:sp>
      <p:cxnSp>
        <p:nvCxnSpPr>
          <p:cNvPr id="2" name="Straight Connector 1">
            <a:extLst>
              <a:ext uri="{FF2B5EF4-FFF2-40B4-BE49-F238E27FC236}">
                <a16:creationId xmlns:a16="http://schemas.microsoft.com/office/drawing/2014/main" id="{19E50C06-9884-237F-D4D8-4C87F1640713}"/>
              </a:ext>
            </a:extLst>
          </p:cNvPr>
          <p:cNvCxnSpPr>
            <a:cxnSpLocks/>
          </p:cNvCxnSpPr>
          <p:nvPr/>
        </p:nvCxnSpPr>
        <p:spPr>
          <a:xfrm>
            <a:off x="5943600" y="0"/>
            <a:ext cx="0" cy="1628775"/>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F69EC0F8-799F-1CB5-A4EE-BA031D2742D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32</a:t>
            </a:fld>
            <a:endParaRPr lang="fr-CA" sz="1200" dirty="0"/>
          </a:p>
        </p:txBody>
      </p:sp>
      <p:sp>
        <p:nvSpPr>
          <p:cNvPr id="3" name="Text Placeholder 4">
            <a:extLst>
              <a:ext uri="{FF2B5EF4-FFF2-40B4-BE49-F238E27FC236}">
                <a16:creationId xmlns:a16="http://schemas.microsoft.com/office/drawing/2014/main" id="{16C6C7D0-42B6-1EDB-CFAC-87D1B0005F4F}"/>
              </a:ext>
            </a:extLst>
          </p:cNvPr>
          <p:cNvSpPr txBox="1">
            <a:spLocks/>
          </p:cNvSpPr>
          <p:nvPr/>
        </p:nvSpPr>
        <p:spPr>
          <a:xfrm>
            <a:off x="653780" y="2371724"/>
            <a:ext cx="10699069" cy="4239051"/>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459597"/>
              </a:buClr>
              <a:buFont typeface="+mj-lt"/>
              <a:buAutoNum type="arabicPeriod" startAt="4"/>
            </a:pPr>
            <a:r>
              <a:rPr lang="en-GB" sz="2200" b="1" dirty="0">
                <a:solidFill>
                  <a:srgbClr val="EC7C69"/>
                </a:solidFill>
                <a:ea typeface="+mn-lt"/>
                <a:cs typeface="+mn-lt"/>
              </a:rPr>
              <a:t>INGREDIENTI </a:t>
            </a:r>
            <a:r>
              <a:rPr lang="en-GB" sz="2200" dirty="0">
                <a:solidFill>
                  <a:srgbClr val="414141"/>
                </a:solidFill>
                <a:ea typeface="+mn-lt"/>
                <a:cs typeface="+mn-lt"/>
              </a:rPr>
              <a:t>- Cercate di trovare argomenti che possano far cambiare idea al vostro pubblico e assicuratevi di avere un elenco di punti razionali, emotivi e/o etici. Qual è la vostra "prova"? Avete esempi o aneddoti? Trovate quelli che risuoneranno nel vostro pubblico. Ci sono diversi ingredienti chiave che puoi utilizzare per tracciare il percorso del tuo pubblico attraverso la storia. Con il tuo team, dedica del tempo a trovarne un buon numero. Non preoccuparti ancora dell'ordine, cerca solo di trovarne il più possibile.</a:t>
            </a:r>
          </a:p>
          <a:p>
            <a:pPr marL="457200" indent="-457200">
              <a:lnSpc>
                <a:spcPts val="2340"/>
              </a:lnSpc>
              <a:buClr>
                <a:srgbClr val="459597"/>
              </a:buClr>
              <a:buFont typeface="+mj-lt"/>
              <a:buAutoNum type="arabicPeriod" startAt="4"/>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4"/>
            </a:pPr>
            <a:endParaRPr lang="en-GB" sz="2200" dirty="0">
              <a:solidFill>
                <a:srgbClr val="414141"/>
              </a:solidFill>
            </a:endParaRPr>
          </a:p>
          <a:p>
            <a:pPr marL="228600" indent="-457200">
              <a:lnSpc>
                <a:spcPts val="2340"/>
              </a:lnSpc>
              <a:buClr>
                <a:srgbClr val="459597"/>
              </a:buClr>
              <a:buFont typeface="+mj-lt"/>
              <a:buAutoNum type="arabicPeriod" startAt="4"/>
            </a:pPr>
            <a:endParaRPr lang="en-US" sz="2200" dirty="0">
              <a:solidFill>
                <a:srgbClr val="414141"/>
              </a:solidFill>
            </a:endParaRPr>
          </a:p>
        </p:txBody>
      </p:sp>
      <p:sp>
        <p:nvSpPr>
          <p:cNvPr id="13" name="TextBox 12">
            <a:extLst>
              <a:ext uri="{FF2B5EF4-FFF2-40B4-BE49-F238E27FC236}">
                <a16:creationId xmlns:a16="http://schemas.microsoft.com/office/drawing/2014/main" id="{BC0CCAE2-D5CA-CCE0-732D-27725D71857C}"/>
              </a:ext>
            </a:extLst>
          </p:cNvPr>
          <p:cNvSpPr txBox="1"/>
          <p:nvPr/>
        </p:nvSpPr>
        <p:spPr>
          <a:xfrm>
            <a:off x="653780" y="6108636"/>
            <a:ext cx="6100762" cy="276999"/>
          </a:xfrm>
          <a:prstGeom prst="rect">
            <a:avLst/>
          </a:prstGeom>
          <a:noFill/>
        </p:spPr>
        <p:txBody>
          <a:bodyPr wrap="square">
            <a:spAutoFit/>
          </a:bodyPr>
          <a:lstStyle/>
          <a:p>
            <a:pPr indent="0"/>
            <a:r>
              <a:rPr lang="en-GB" sz="1200" dirty="0">
                <a:solidFill>
                  <a:srgbClr val="414141"/>
                </a:solidFill>
                <a:ea typeface="Calibri"/>
                <a:cs typeface="Calibri"/>
              </a:rPr>
              <a:t>Fonte</a:t>
            </a:r>
            <a:r>
              <a:rPr lang="en-GB" sz="1200" b="1" dirty="0">
                <a:solidFill>
                  <a:srgbClr val="414141"/>
                </a:solidFill>
                <a:ea typeface="Calibri"/>
                <a:cs typeface="Calibri"/>
              </a:rPr>
              <a:t>:</a:t>
            </a:r>
            <a:r>
              <a:rPr lang="en-GB" sz="1200" dirty="0">
                <a:solidFill>
                  <a:srgbClr val="459597"/>
                </a:solidFill>
                <a:ea typeface="+mn-lt"/>
                <a:cs typeface="+mn-lt"/>
                <a:hlinkClick r:id="rId2">
                  <a:extLst>
                    <a:ext uri="{A12FA001-AC4F-418D-AE19-62706E023703}">
                      <ahyp:hlinkClr xmlns:ahyp="http://schemas.microsoft.com/office/drawing/2018/hyperlinkcolor" val="tx"/>
                    </a:ext>
                  </a:extLst>
                </a:hlinkClick>
              </a:rPr>
              <a:t> https://brucey.com.au/resources/storytelling-canvas</a:t>
            </a:r>
            <a:r>
              <a:rPr lang="en-GB" sz="1200" dirty="0">
                <a:solidFill>
                  <a:srgbClr val="459597"/>
                </a:solidFill>
                <a:ea typeface="+mn-lt"/>
                <a:cs typeface="+mn-lt"/>
              </a:rPr>
              <a:t> </a:t>
            </a:r>
          </a:p>
        </p:txBody>
      </p:sp>
    </p:spTree>
    <p:extLst>
      <p:ext uri="{BB962C8B-B14F-4D97-AF65-F5344CB8AC3E}">
        <p14:creationId xmlns:p14="http://schemas.microsoft.com/office/powerpoint/2010/main" val="1728324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24203-E836-A39A-77B3-E64862DE5D8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CC7A5C2-BCAB-FDCE-7DBA-CCBA5CCF9781}"/>
              </a:ext>
            </a:extLst>
          </p:cNvPr>
          <p:cNvSpPr>
            <a:spLocks noGrp="1"/>
          </p:cNvSpPr>
          <p:nvPr>
            <p:ph type="body" sz="quarter" idx="16"/>
          </p:nvPr>
        </p:nvSpPr>
        <p:spPr>
          <a:xfrm>
            <a:off x="653780" y="472365"/>
            <a:ext cx="4689745" cy="803654"/>
          </a:xfrm>
        </p:spPr>
        <p:txBody>
          <a:bodyPr/>
          <a:lstStyle/>
          <a:p>
            <a:pPr>
              <a:lnSpc>
                <a:spcPts val="3720"/>
              </a:lnSpc>
            </a:pPr>
            <a:r>
              <a:rPr lang="en-US" dirty="0"/>
              <a:t>Il Business Model Canvas è un piano di lavoro</a:t>
            </a:r>
          </a:p>
          <a:p>
            <a:pPr>
              <a:lnSpc>
                <a:spcPts val="3720"/>
              </a:lnSpc>
            </a:pPr>
            <a:endParaRPr lang="en-US" dirty="0"/>
          </a:p>
        </p:txBody>
      </p:sp>
      <p:sp>
        <p:nvSpPr>
          <p:cNvPr id="6" name="Text Placeholder 5">
            <a:extLst>
              <a:ext uri="{FF2B5EF4-FFF2-40B4-BE49-F238E27FC236}">
                <a16:creationId xmlns:a16="http://schemas.microsoft.com/office/drawing/2014/main" id="{DB24C1EF-2D1E-F44C-737A-1E3AC3B63EC4}"/>
              </a:ext>
            </a:extLst>
          </p:cNvPr>
          <p:cNvSpPr>
            <a:spLocks noGrp="1"/>
          </p:cNvSpPr>
          <p:nvPr>
            <p:ph type="body" sz="quarter" idx="19"/>
          </p:nvPr>
        </p:nvSpPr>
        <p:spPr>
          <a:xfrm>
            <a:off x="6329360" y="472365"/>
            <a:ext cx="5023490" cy="803654"/>
          </a:xfrm>
        </p:spPr>
        <p:txBody>
          <a:bodyPr/>
          <a:lstStyle/>
          <a:p>
            <a:pPr>
              <a:lnSpc>
                <a:spcPts val="2900"/>
              </a:lnSpc>
            </a:pPr>
            <a:r>
              <a:rPr lang="en-US" dirty="0"/>
              <a:t>I 9 passaggi chiave dello storytelling Canvas. Si noti che il passaggio 4 è suddiviso in tre parti: </a:t>
            </a:r>
          </a:p>
          <a:p>
            <a:pPr>
              <a:lnSpc>
                <a:spcPts val="2900"/>
              </a:lnSpc>
            </a:pPr>
            <a:endParaRPr lang="en-US" dirty="0"/>
          </a:p>
        </p:txBody>
      </p:sp>
      <p:cxnSp>
        <p:nvCxnSpPr>
          <p:cNvPr id="2" name="Straight Connector 1">
            <a:extLst>
              <a:ext uri="{FF2B5EF4-FFF2-40B4-BE49-F238E27FC236}">
                <a16:creationId xmlns:a16="http://schemas.microsoft.com/office/drawing/2014/main" id="{833167D3-1939-9B1B-13D8-3B0B34752ACD}"/>
              </a:ext>
            </a:extLst>
          </p:cNvPr>
          <p:cNvCxnSpPr>
            <a:cxnSpLocks/>
          </p:cNvCxnSpPr>
          <p:nvPr/>
        </p:nvCxnSpPr>
        <p:spPr>
          <a:xfrm>
            <a:off x="5943600" y="0"/>
            <a:ext cx="0" cy="1628775"/>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B54D4261-F989-681A-FC72-640CDB05531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33</a:t>
            </a:fld>
            <a:endParaRPr lang="fr-CA" sz="1200" dirty="0"/>
          </a:p>
        </p:txBody>
      </p:sp>
      <p:sp>
        <p:nvSpPr>
          <p:cNvPr id="3" name="Text Placeholder 4">
            <a:extLst>
              <a:ext uri="{FF2B5EF4-FFF2-40B4-BE49-F238E27FC236}">
                <a16:creationId xmlns:a16="http://schemas.microsoft.com/office/drawing/2014/main" id="{4530EAFF-1C59-1B8E-64A5-D3B814233AF9}"/>
              </a:ext>
            </a:extLst>
          </p:cNvPr>
          <p:cNvSpPr txBox="1">
            <a:spLocks/>
          </p:cNvSpPr>
          <p:nvPr/>
        </p:nvSpPr>
        <p:spPr>
          <a:xfrm>
            <a:off x="653781" y="2008084"/>
            <a:ext cx="10884440" cy="4239051"/>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459597"/>
              </a:buClr>
              <a:buFont typeface="+mj-lt"/>
              <a:buAutoNum type="arabicPeriod" startAt="4"/>
            </a:pPr>
            <a:r>
              <a:rPr lang="en-GB" sz="2200" b="1" dirty="0">
                <a:solidFill>
                  <a:srgbClr val="EC7C69"/>
                </a:solidFill>
                <a:ea typeface="+mn-lt"/>
                <a:cs typeface="+mn-lt"/>
              </a:rPr>
              <a:t>LE MONTAGNE RUSSE EMOTIVE IN TRE ATTI </a:t>
            </a:r>
            <a:r>
              <a:rPr lang="en-GB" sz="2200" dirty="0">
                <a:solidFill>
                  <a:srgbClr val="414141"/>
                </a:solidFill>
                <a:ea typeface="+mn-lt"/>
                <a:cs typeface="+mn-lt"/>
              </a:rPr>
              <a:t>- Una buona storia non è piatta, ma ha alti e bassi. Ora è il momento di pensare a come progettare le proprie montagne russe emotive. Dove si trova il momento culminante? È il momento che si desidera utilizzare per esprimere il concetto principale. Come la maggior parte delle storie ben riuscite, lo story canvas è suddiviso in tre parti: inizio, parte centrale e fine. L'inizio è dove imposterete la scena. La parte centrale è dove inserirete il cuore della storia. E la fine è dove vorrete lasciare il vostro pubblico: in un nuovo stato d'animo. Dividete gli argomenti, gli esempi e gli aneddoti. E, per buona misura, inserite un po' di </a:t>
            </a:r>
            <a:r>
              <a:rPr lang="en-GB" sz="2200" dirty="0" err="1">
                <a:solidFill>
                  <a:srgbClr val="414141"/>
                </a:solidFill>
                <a:ea typeface="+mn-lt"/>
                <a:cs typeface="+mn-lt"/>
              </a:rPr>
              <a:t>umorismo </a:t>
            </a:r>
            <a:r>
              <a:rPr lang="en-GB" sz="2200" dirty="0">
                <a:solidFill>
                  <a:srgbClr val="414141"/>
                </a:solidFill>
                <a:ea typeface="+mn-lt"/>
                <a:cs typeface="+mn-lt"/>
              </a:rPr>
              <a:t>nei tre atti. Ora date un'altra occhiata alle montagne russe emotive. Hai seguito la tua idea? O vuoi cambiarla? Una cosa da considerare mentre organizzi i pezzi della tua storia è quella di adattarti ai diversi stili di ascolto. Soddisfa prima gli ascoltatori razionali e organizzati; loro vogliono avere un quadro chiaro di ciò di cui stai parlando per decidere se vogliono ascoltarti o meno. Ma non dimenticare gli altri. Gli ascoltatori emotivi sono più pazienti, ma hanno bisogno di emozioni o si annoieranno.</a:t>
            </a:r>
          </a:p>
          <a:p>
            <a:pPr marL="457200" indent="-457200">
              <a:lnSpc>
                <a:spcPts val="2340"/>
              </a:lnSpc>
              <a:buClr>
                <a:srgbClr val="459597"/>
              </a:buClr>
              <a:buFont typeface="+mj-lt"/>
              <a:buAutoNum type="arabicPeriod" startAt="4"/>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4"/>
            </a:pPr>
            <a:endParaRPr lang="en-GB" sz="2200" dirty="0">
              <a:solidFill>
                <a:srgbClr val="414141"/>
              </a:solidFill>
            </a:endParaRPr>
          </a:p>
          <a:p>
            <a:pPr marL="228600" indent="-457200">
              <a:lnSpc>
                <a:spcPts val="2340"/>
              </a:lnSpc>
              <a:buClr>
                <a:srgbClr val="459597"/>
              </a:buClr>
              <a:buFont typeface="+mj-lt"/>
              <a:buAutoNum type="arabicPeriod" startAt="4"/>
            </a:pPr>
            <a:endParaRPr lang="en-US" sz="2200" dirty="0">
              <a:solidFill>
                <a:srgbClr val="414141"/>
              </a:solidFill>
            </a:endParaRPr>
          </a:p>
        </p:txBody>
      </p:sp>
      <p:sp>
        <p:nvSpPr>
          <p:cNvPr id="13" name="TextBox 12">
            <a:extLst>
              <a:ext uri="{FF2B5EF4-FFF2-40B4-BE49-F238E27FC236}">
                <a16:creationId xmlns:a16="http://schemas.microsoft.com/office/drawing/2014/main" id="{F6B200F9-D540-84EF-CE7E-447C207D731C}"/>
              </a:ext>
            </a:extLst>
          </p:cNvPr>
          <p:cNvSpPr txBox="1"/>
          <p:nvPr/>
        </p:nvSpPr>
        <p:spPr>
          <a:xfrm>
            <a:off x="1110980" y="6316493"/>
            <a:ext cx="6100762" cy="276999"/>
          </a:xfrm>
          <a:prstGeom prst="rect">
            <a:avLst/>
          </a:prstGeom>
          <a:noFill/>
        </p:spPr>
        <p:txBody>
          <a:bodyPr wrap="square">
            <a:spAutoFit/>
          </a:bodyPr>
          <a:lstStyle/>
          <a:p>
            <a:pPr indent="0"/>
            <a:r>
              <a:rPr lang="en-GB" sz="1200" dirty="0">
                <a:solidFill>
                  <a:srgbClr val="414141"/>
                </a:solidFill>
                <a:ea typeface="Calibri"/>
                <a:cs typeface="Calibri"/>
              </a:rPr>
              <a:t>Fonte</a:t>
            </a:r>
            <a:r>
              <a:rPr lang="en-GB" sz="1200" b="1" dirty="0">
                <a:solidFill>
                  <a:srgbClr val="414141"/>
                </a:solidFill>
                <a:ea typeface="Calibri"/>
                <a:cs typeface="Calibri"/>
              </a:rPr>
              <a:t>:</a:t>
            </a:r>
            <a:r>
              <a:rPr lang="en-GB" sz="1200" dirty="0">
                <a:solidFill>
                  <a:srgbClr val="459597"/>
                </a:solidFill>
                <a:ea typeface="+mn-lt"/>
                <a:cs typeface="+mn-lt"/>
                <a:hlinkClick r:id="rId2">
                  <a:extLst>
                    <a:ext uri="{A12FA001-AC4F-418D-AE19-62706E023703}">
                      <ahyp:hlinkClr xmlns:ahyp="http://schemas.microsoft.com/office/drawing/2018/hyperlinkcolor" val="tx"/>
                    </a:ext>
                  </a:extLst>
                </a:hlinkClick>
              </a:rPr>
              <a:t> https://brucey.com.au/resources/storytelling-canvas</a:t>
            </a:r>
            <a:r>
              <a:rPr lang="en-GB" sz="1200" dirty="0">
                <a:solidFill>
                  <a:srgbClr val="459597"/>
                </a:solidFill>
                <a:ea typeface="+mn-lt"/>
                <a:cs typeface="+mn-lt"/>
              </a:rPr>
              <a:t> </a:t>
            </a:r>
          </a:p>
        </p:txBody>
      </p:sp>
    </p:spTree>
    <p:extLst>
      <p:ext uri="{BB962C8B-B14F-4D97-AF65-F5344CB8AC3E}">
        <p14:creationId xmlns:p14="http://schemas.microsoft.com/office/powerpoint/2010/main" val="980146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42719-1DA9-B7E9-744D-3C2431542BE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E5BC4F8-F159-ACC4-C833-B412E10B702F}"/>
              </a:ext>
            </a:extLst>
          </p:cNvPr>
          <p:cNvSpPr>
            <a:spLocks noGrp="1"/>
          </p:cNvSpPr>
          <p:nvPr>
            <p:ph type="body" sz="quarter" idx="16"/>
          </p:nvPr>
        </p:nvSpPr>
        <p:spPr>
          <a:xfrm>
            <a:off x="653780" y="472365"/>
            <a:ext cx="4689745" cy="803654"/>
          </a:xfrm>
        </p:spPr>
        <p:txBody>
          <a:bodyPr/>
          <a:lstStyle/>
          <a:p>
            <a:pPr>
              <a:lnSpc>
                <a:spcPts val="3720"/>
              </a:lnSpc>
            </a:pPr>
            <a:r>
              <a:rPr lang="en-US" dirty="0"/>
              <a:t>Il Business Model Canvas è un piano di lavoro</a:t>
            </a:r>
          </a:p>
          <a:p>
            <a:pPr>
              <a:lnSpc>
                <a:spcPts val="3720"/>
              </a:lnSpc>
            </a:pPr>
            <a:endParaRPr lang="en-US" dirty="0"/>
          </a:p>
        </p:txBody>
      </p:sp>
      <p:sp>
        <p:nvSpPr>
          <p:cNvPr id="6" name="Text Placeholder 5">
            <a:extLst>
              <a:ext uri="{FF2B5EF4-FFF2-40B4-BE49-F238E27FC236}">
                <a16:creationId xmlns:a16="http://schemas.microsoft.com/office/drawing/2014/main" id="{5D90D1B9-FBB2-620E-5D63-D9C0ACECE1A6}"/>
              </a:ext>
            </a:extLst>
          </p:cNvPr>
          <p:cNvSpPr>
            <a:spLocks noGrp="1"/>
          </p:cNvSpPr>
          <p:nvPr>
            <p:ph type="body" sz="quarter" idx="19"/>
          </p:nvPr>
        </p:nvSpPr>
        <p:spPr>
          <a:xfrm>
            <a:off x="6329360" y="472365"/>
            <a:ext cx="5023490" cy="803654"/>
          </a:xfrm>
        </p:spPr>
        <p:txBody>
          <a:bodyPr/>
          <a:lstStyle/>
          <a:p>
            <a:pPr>
              <a:lnSpc>
                <a:spcPts val="2900"/>
              </a:lnSpc>
            </a:pPr>
            <a:r>
              <a:rPr lang="en-US" dirty="0"/>
              <a:t>I 9 passaggi chiave dello storytelling Canvas. Si noti che il passaggio 4 è suddiviso in tre parti: </a:t>
            </a:r>
          </a:p>
          <a:p>
            <a:pPr>
              <a:lnSpc>
                <a:spcPts val="2900"/>
              </a:lnSpc>
            </a:pPr>
            <a:endParaRPr lang="en-US" dirty="0"/>
          </a:p>
        </p:txBody>
      </p:sp>
      <p:cxnSp>
        <p:nvCxnSpPr>
          <p:cNvPr id="2" name="Straight Connector 1">
            <a:extLst>
              <a:ext uri="{FF2B5EF4-FFF2-40B4-BE49-F238E27FC236}">
                <a16:creationId xmlns:a16="http://schemas.microsoft.com/office/drawing/2014/main" id="{39B13DDD-A2CA-34FE-D8DD-12514367F115}"/>
              </a:ext>
            </a:extLst>
          </p:cNvPr>
          <p:cNvCxnSpPr>
            <a:cxnSpLocks/>
          </p:cNvCxnSpPr>
          <p:nvPr/>
        </p:nvCxnSpPr>
        <p:spPr>
          <a:xfrm>
            <a:off x="5943600" y="0"/>
            <a:ext cx="0" cy="1628775"/>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3E202ABB-237D-A1B1-9D90-3720C09CBA2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34</a:t>
            </a:fld>
            <a:endParaRPr lang="fr-CA" sz="1200" dirty="0"/>
          </a:p>
        </p:txBody>
      </p:sp>
      <p:sp>
        <p:nvSpPr>
          <p:cNvPr id="3" name="Text Placeholder 4">
            <a:extLst>
              <a:ext uri="{FF2B5EF4-FFF2-40B4-BE49-F238E27FC236}">
                <a16:creationId xmlns:a16="http://schemas.microsoft.com/office/drawing/2014/main" id="{F68DE24E-8B91-716D-8D08-FE31945A9C06}"/>
              </a:ext>
            </a:extLst>
          </p:cNvPr>
          <p:cNvSpPr txBox="1">
            <a:spLocks/>
          </p:cNvSpPr>
          <p:nvPr/>
        </p:nvSpPr>
        <p:spPr>
          <a:xfrm>
            <a:off x="653781" y="2008084"/>
            <a:ext cx="10884440" cy="4239051"/>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459597"/>
              </a:buClr>
              <a:buFont typeface="+mj-lt"/>
              <a:buAutoNum type="arabicPeriod" startAt="4"/>
            </a:pPr>
            <a:r>
              <a:rPr lang="en-GB" sz="2200" b="1" dirty="0">
                <a:solidFill>
                  <a:srgbClr val="EC7C69"/>
                </a:solidFill>
                <a:ea typeface="+mn-lt"/>
                <a:cs typeface="+mn-lt"/>
              </a:rPr>
              <a:t>PRIMA </a:t>
            </a:r>
            <a:r>
              <a:rPr lang="en-GB" sz="2200" dirty="0">
                <a:solidFill>
                  <a:srgbClr val="414141"/>
                </a:solidFill>
                <a:ea typeface="+mn-lt"/>
                <a:cs typeface="+mn-lt"/>
              </a:rPr>
              <a:t>- Per essere significativa, la tua storia dovrebbe cambiare in qualche modo il tuo pubblico. Le loro convinzioni, emozioni o conoscenze dovrebbero essere trasformate al termine della tua narrazione. Cosa provano, pensano, sanno, desiderano, ecc. i membri del tuo pubblico riguardo agli argomenti della tua storia prima di ascoltarla? Anche in questo caso puoi fare riferimento alla tua persona e al percorso del cliente.</a:t>
            </a:r>
          </a:p>
          <a:p>
            <a:pPr marL="457200" indent="-457200">
              <a:lnSpc>
                <a:spcPts val="2340"/>
              </a:lnSpc>
              <a:buClr>
                <a:srgbClr val="459597"/>
              </a:buClr>
              <a:buFont typeface="+mj-lt"/>
              <a:buAutoNum type="arabicPeriod" startAt="4"/>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4"/>
            </a:pPr>
            <a:r>
              <a:rPr lang="en-GB" sz="2200" b="1" dirty="0">
                <a:solidFill>
                  <a:srgbClr val="EC7C69"/>
                </a:solidFill>
                <a:ea typeface="+mn-lt"/>
                <a:cs typeface="+mn-lt"/>
              </a:rPr>
              <a:t>IMPOSTA LA SCENA </a:t>
            </a:r>
            <a:r>
              <a:rPr lang="en-GB" sz="2200" dirty="0">
                <a:solidFill>
                  <a:srgbClr val="414141"/>
                </a:solidFill>
                <a:ea typeface="+mn-lt"/>
                <a:cs typeface="+mn-lt"/>
              </a:rPr>
              <a:t>- Crea un contesto (basato su emozioni, etica o fatti) che aiuti il pubblico a entrare nell'atmosfera. È importante catturare l'attenzione del pubblico sin dall'inizio.</a:t>
            </a:r>
          </a:p>
          <a:p>
            <a:pPr marL="457200" indent="-457200">
              <a:lnSpc>
                <a:spcPts val="2340"/>
              </a:lnSpc>
              <a:buClr>
                <a:srgbClr val="459597"/>
              </a:buClr>
              <a:buFont typeface="+mj-lt"/>
              <a:buAutoNum type="arabicPeriod" startAt="4"/>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4"/>
            </a:pPr>
            <a:r>
              <a:rPr lang="en-GB" sz="2200" b="1" dirty="0">
                <a:solidFill>
                  <a:srgbClr val="EC7C69"/>
                </a:solidFill>
                <a:ea typeface="+mn-lt"/>
                <a:cs typeface="+mn-lt"/>
              </a:rPr>
              <a:t>ESPRIMETE IL VOSTRO PUNTO DI VISTA </a:t>
            </a:r>
            <a:r>
              <a:rPr lang="en-GB" sz="2200" dirty="0">
                <a:solidFill>
                  <a:srgbClr val="414141"/>
                </a:solidFill>
                <a:ea typeface="+mn-lt"/>
                <a:cs typeface="+mn-lt"/>
              </a:rPr>
              <a:t>- Qual è il messaggio principale che volete trasmettere e che contribuirà a cambiare l'opinione del pubblico?</a:t>
            </a:r>
          </a:p>
          <a:p>
            <a:pPr marL="457200" indent="-457200">
              <a:lnSpc>
                <a:spcPts val="2340"/>
              </a:lnSpc>
              <a:buClr>
                <a:srgbClr val="459597"/>
              </a:buClr>
              <a:buFont typeface="+mj-lt"/>
              <a:buAutoNum type="arabicPeriod" startAt="4"/>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4"/>
            </a:pPr>
            <a:endParaRPr lang="en-GB" sz="2200" dirty="0">
              <a:solidFill>
                <a:srgbClr val="414141"/>
              </a:solidFill>
            </a:endParaRPr>
          </a:p>
          <a:p>
            <a:pPr marL="228600" indent="-457200">
              <a:lnSpc>
                <a:spcPts val="2340"/>
              </a:lnSpc>
              <a:buClr>
                <a:srgbClr val="459597"/>
              </a:buClr>
              <a:buFont typeface="+mj-lt"/>
              <a:buAutoNum type="arabicPeriod" startAt="4"/>
            </a:pPr>
            <a:endParaRPr lang="en-US" sz="2200" dirty="0">
              <a:solidFill>
                <a:srgbClr val="414141"/>
              </a:solidFill>
            </a:endParaRPr>
          </a:p>
        </p:txBody>
      </p:sp>
      <p:sp>
        <p:nvSpPr>
          <p:cNvPr id="13" name="TextBox 12">
            <a:extLst>
              <a:ext uri="{FF2B5EF4-FFF2-40B4-BE49-F238E27FC236}">
                <a16:creationId xmlns:a16="http://schemas.microsoft.com/office/drawing/2014/main" id="{AC1CCBC7-74A5-130A-414A-D612284C8EEB}"/>
              </a:ext>
            </a:extLst>
          </p:cNvPr>
          <p:cNvSpPr txBox="1"/>
          <p:nvPr/>
        </p:nvSpPr>
        <p:spPr>
          <a:xfrm>
            <a:off x="1110980" y="6316493"/>
            <a:ext cx="6100762" cy="276999"/>
          </a:xfrm>
          <a:prstGeom prst="rect">
            <a:avLst/>
          </a:prstGeom>
          <a:noFill/>
        </p:spPr>
        <p:txBody>
          <a:bodyPr wrap="square">
            <a:spAutoFit/>
          </a:bodyPr>
          <a:lstStyle/>
          <a:p>
            <a:pPr indent="0"/>
            <a:r>
              <a:rPr lang="en-GB" sz="1200" dirty="0">
                <a:solidFill>
                  <a:srgbClr val="414141"/>
                </a:solidFill>
                <a:ea typeface="Calibri"/>
                <a:cs typeface="Calibri"/>
              </a:rPr>
              <a:t>Fonte</a:t>
            </a:r>
            <a:r>
              <a:rPr lang="en-GB" sz="1200" b="1" dirty="0">
                <a:solidFill>
                  <a:srgbClr val="414141"/>
                </a:solidFill>
                <a:ea typeface="Calibri"/>
                <a:cs typeface="Calibri"/>
              </a:rPr>
              <a:t>:</a:t>
            </a:r>
            <a:r>
              <a:rPr lang="en-GB" sz="1200" dirty="0">
                <a:solidFill>
                  <a:srgbClr val="459597"/>
                </a:solidFill>
                <a:ea typeface="+mn-lt"/>
                <a:cs typeface="+mn-lt"/>
                <a:hlinkClick r:id="rId2">
                  <a:extLst>
                    <a:ext uri="{A12FA001-AC4F-418D-AE19-62706E023703}">
                      <ahyp:hlinkClr xmlns:ahyp="http://schemas.microsoft.com/office/drawing/2018/hyperlinkcolor" val="tx"/>
                    </a:ext>
                  </a:extLst>
                </a:hlinkClick>
              </a:rPr>
              <a:t> https://brucey.com.au/resources/storytelling-canvas</a:t>
            </a:r>
            <a:r>
              <a:rPr lang="en-GB" sz="1200" dirty="0">
                <a:solidFill>
                  <a:srgbClr val="459597"/>
                </a:solidFill>
                <a:ea typeface="+mn-lt"/>
                <a:cs typeface="+mn-lt"/>
              </a:rPr>
              <a:t> </a:t>
            </a:r>
          </a:p>
        </p:txBody>
      </p:sp>
    </p:spTree>
    <p:extLst>
      <p:ext uri="{BB962C8B-B14F-4D97-AF65-F5344CB8AC3E}">
        <p14:creationId xmlns:p14="http://schemas.microsoft.com/office/powerpoint/2010/main" val="2572110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13DD2-64BE-A9DB-94FC-20C3743B482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1C03B41-0393-E5B6-B975-E0E50674B2FC}"/>
              </a:ext>
            </a:extLst>
          </p:cNvPr>
          <p:cNvSpPr>
            <a:spLocks noGrp="1"/>
          </p:cNvSpPr>
          <p:nvPr>
            <p:ph type="body" sz="quarter" idx="16"/>
          </p:nvPr>
        </p:nvSpPr>
        <p:spPr>
          <a:xfrm>
            <a:off x="653780" y="472365"/>
            <a:ext cx="4689745" cy="803654"/>
          </a:xfrm>
        </p:spPr>
        <p:txBody>
          <a:bodyPr/>
          <a:lstStyle/>
          <a:p>
            <a:pPr>
              <a:lnSpc>
                <a:spcPts val="3720"/>
              </a:lnSpc>
            </a:pPr>
            <a:r>
              <a:rPr lang="en-US" dirty="0"/>
              <a:t>Il Business Model Canvas è un piano di lavoro</a:t>
            </a:r>
          </a:p>
          <a:p>
            <a:pPr>
              <a:lnSpc>
                <a:spcPts val="3720"/>
              </a:lnSpc>
            </a:pPr>
            <a:endParaRPr lang="en-US" dirty="0"/>
          </a:p>
        </p:txBody>
      </p:sp>
      <p:sp>
        <p:nvSpPr>
          <p:cNvPr id="6" name="Text Placeholder 5">
            <a:extLst>
              <a:ext uri="{FF2B5EF4-FFF2-40B4-BE49-F238E27FC236}">
                <a16:creationId xmlns:a16="http://schemas.microsoft.com/office/drawing/2014/main" id="{3B8CEC35-AEA6-C03B-BAFF-6C2C0668BEC4}"/>
              </a:ext>
            </a:extLst>
          </p:cNvPr>
          <p:cNvSpPr>
            <a:spLocks noGrp="1"/>
          </p:cNvSpPr>
          <p:nvPr>
            <p:ph type="body" sz="quarter" idx="19"/>
          </p:nvPr>
        </p:nvSpPr>
        <p:spPr>
          <a:xfrm>
            <a:off x="6329360" y="472365"/>
            <a:ext cx="5023490" cy="803654"/>
          </a:xfrm>
        </p:spPr>
        <p:txBody>
          <a:bodyPr/>
          <a:lstStyle/>
          <a:p>
            <a:pPr>
              <a:lnSpc>
                <a:spcPts val="2900"/>
              </a:lnSpc>
            </a:pPr>
            <a:r>
              <a:rPr lang="en-US" dirty="0"/>
              <a:t>I 9 passaggi chiave dello storytelling Canvas. Si noti che il passaggio 4 è suddiviso in tre parti: </a:t>
            </a:r>
          </a:p>
          <a:p>
            <a:pPr>
              <a:lnSpc>
                <a:spcPts val="2900"/>
              </a:lnSpc>
            </a:pPr>
            <a:endParaRPr lang="en-US" dirty="0"/>
          </a:p>
        </p:txBody>
      </p:sp>
      <p:cxnSp>
        <p:nvCxnSpPr>
          <p:cNvPr id="2" name="Straight Connector 1">
            <a:extLst>
              <a:ext uri="{FF2B5EF4-FFF2-40B4-BE49-F238E27FC236}">
                <a16:creationId xmlns:a16="http://schemas.microsoft.com/office/drawing/2014/main" id="{A2BEFBFB-0EC0-9665-8ABC-D102314A7F05}"/>
              </a:ext>
            </a:extLst>
          </p:cNvPr>
          <p:cNvCxnSpPr>
            <a:cxnSpLocks/>
          </p:cNvCxnSpPr>
          <p:nvPr/>
        </p:nvCxnSpPr>
        <p:spPr>
          <a:xfrm>
            <a:off x="5943600" y="0"/>
            <a:ext cx="0" cy="1628775"/>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7F47F28-EC22-518F-61D9-01D97CC1137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sp>
        <p:nvSpPr>
          <p:cNvPr id="3" name="Text Placeholder 4">
            <a:extLst>
              <a:ext uri="{FF2B5EF4-FFF2-40B4-BE49-F238E27FC236}">
                <a16:creationId xmlns:a16="http://schemas.microsoft.com/office/drawing/2014/main" id="{EA97B9B3-3D9C-FC20-97F8-B6F8E6592751}"/>
              </a:ext>
            </a:extLst>
          </p:cNvPr>
          <p:cNvSpPr txBox="1">
            <a:spLocks/>
          </p:cNvSpPr>
          <p:nvPr/>
        </p:nvSpPr>
        <p:spPr>
          <a:xfrm>
            <a:off x="653781" y="2271713"/>
            <a:ext cx="10884440" cy="397542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459597"/>
              </a:buClr>
              <a:buFont typeface="+mj-lt"/>
              <a:buAutoNum type="arabicPeriod" startAt="7"/>
            </a:pPr>
            <a:r>
              <a:rPr lang="en-GB" sz="2200" b="1" dirty="0">
                <a:solidFill>
                  <a:srgbClr val="EC7C69"/>
                </a:solidFill>
                <a:ea typeface="+mn-lt"/>
                <a:cs typeface="+mn-lt"/>
              </a:rPr>
              <a:t>CONCLUSIONE </a:t>
            </a:r>
            <a:r>
              <a:rPr lang="en-GB" sz="2200" dirty="0">
                <a:solidFill>
                  <a:srgbClr val="414141"/>
                </a:solidFill>
                <a:ea typeface="+mn-lt"/>
                <a:cs typeface="+mn-lt"/>
              </a:rPr>
              <a:t>- Come concluderete la storia? Qual è il vostro invito all'azione?</a:t>
            </a:r>
          </a:p>
          <a:p>
            <a:pPr marL="457200" indent="-457200">
              <a:lnSpc>
                <a:spcPts val="2340"/>
              </a:lnSpc>
              <a:buClr>
                <a:srgbClr val="459597"/>
              </a:buClr>
              <a:buFont typeface="+mj-lt"/>
              <a:buAutoNum type="arabicPeriod" startAt="7"/>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7"/>
            </a:pPr>
            <a:r>
              <a:rPr lang="en-GB" sz="2200" b="1" dirty="0">
                <a:solidFill>
                  <a:srgbClr val="EC7C69"/>
                </a:solidFill>
                <a:ea typeface="+mn-lt"/>
                <a:cs typeface="+mn-lt"/>
              </a:rPr>
              <a:t>DOPO </a:t>
            </a:r>
            <a:r>
              <a:rPr lang="en-GB" sz="2200" dirty="0">
                <a:solidFill>
                  <a:srgbClr val="414141"/>
                </a:solidFill>
                <a:ea typeface="+mn-lt"/>
                <a:cs typeface="+mn-lt"/>
              </a:rPr>
              <a:t>- Cosa provano, pensano, sanno, desiderano, ecc. i membri del pubblico dopo aver ascoltato la storia? Siate specifici.</a:t>
            </a:r>
          </a:p>
          <a:p>
            <a:pPr marL="457200" indent="-457200">
              <a:lnSpc>
                <a:spcPts val="2340"/>
              </a:lnSpc>
              <a:buClr>
                <a:srgbClr val="459597"/>
              </a:buClr>
              <a:buFont typeface="+mj-lt"/>
              <a:buAutoNum type="arabicPeriod" startAt="7"/>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7"/>
            </a:pPr>
            <a:r>
              <a:rPr lang="en-GB" sz="2200" b="1" dirty="0">
                <a:solidFill>
                  <a:srgbClr val="EC7C69"/>
                </a:solidFill>
                <a:ea typeface="+mn-lt"/>
                <a:cs typeface="+mn-lt"/>
              </a:rPr>
              <a:t>PROGETTO </a:t>
            </a:r>
            <a:r>
              <a:rPr lang="en-GB" sz="2200" dirty="0">
                <a:solidFill>
                  <a:srgbClr val="414141"/>
                </a:solidFill>
                <a:ea typeface="+mn-lt"/>
                <a:cs typeface="+mn-lt"/>
              </a:rPr>
              <a:t>- Ottimo lavoro: ora hai il progetto della tua storia. Questo è il primo passo. Ora mettiti a scrivere e vai a testarlo con un pubblico critico per capire dove risuona di più e dove le persone hanno perso interesse. </a:t>
            </a:r>
          </a:p>
          <a:p>
            <a:pPr marL="457200" indent="-457200">
              <a:lnSpc>
                <a:spcPts val="2340"/>
              </a:lnSpc>
              <a:buClr>
                <a:srgbClr val="459597"/>
              </a:buClr>
              <a:buFont typeface="+mj-lt"/>
              <a:buAutoNum type="arabicPeriod" startAt="7"/>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7"/>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7"/>
            </a:pPr>
            <a:endParaRPr lang="en-GB" sz="2200" dirty="0">
              <a:solidFill>
                <a:srgbClr val="414141"/>
              </a:solidFill>
            </a:endParaRPr>
          </a:p>
          <a:p>
            <a:pPr marL="228600" indent="-457200">
              <a:lnSpc>
                <a:spcPts val="2340"/>
              </a:lnSpc>
              <a:buClr>
                <a:srgbClr val="459597"/>
              </a:buClr>
              <a:buFont typeface="+mj-lt"/>
              <a:buAutoNum type="arabicPeriod" startAt="7"/>
            </a:pPr>
            <a:endParaRPr lang="en-US" sz="2200" dirty="0">
              <a:solidFill>
                <a:srgbClr val="414141"/>
              </a:solidFill>
            </a:endParaRPr>
          </a:p>
        </p:txBody>
      </p:sp>
      <p:sp>
        <p:nvSpPr>
          <p:cNvPr id="13" name="TextBox 12">
            <a:extLst>
              <a:ext uri="{FF2B5EF4-FFF2-40B4-BE49-F238E27FC236}">
                <a16:creationId xmlns:a16="http://schemas.microsoft.com/office/drawing/2014/main" id="{EC151C7E-F130-6089-91E4-480CD7DE869F}"/>
              </a:ext>
            </a:extLst>
          </p:cNvPr>
          <p:cNvSpPr txBox="1"/>
          <p:nvPr/>
        </p:nvSpPr>
        <p:spPr>
          <a:xfrm>
            <a:off x="1110980" y="6316493"/>
            <a:ext cx="6100762" cy="276999"/>
          </a:xfrm>
          <a:prstGeom prst="rect">
            <a:avLst/>
          </a:prstGeom>
          <a:noFill/>
        </p:spPr>
        <p:txBody>
          <a:bodyPr wrap="square">
            <a:spAutoFit/>
          </a:bodyPr>
          <a:lstStyle/>
          <a:p>
            <a:pPr indent="0"/>
            <a:r>
              <a:rPr lang="en-GB" sz="1200" dirty="0">
                <a:solidFill>
                  <a:srgbClr val="414141"/>
                </a:solidFill>
                <a:ea typeface="Calibri"/>
                <a:cs typeface="Calibri"/>
              </a:rPr>
              <a:t>Fonte</a:t>
            </a:r>
            <a:r>
              <a:rPr lang="en-GB" sz="1200" b="1" dirty="0">
                <a:solidFill>
                  <a:srgbClr val="414141"/>
                </a:solidFill>
                <a:ea typeface="Calibri"/>
                <a:cs typeface="Calibri"/>
              </a:rPr>
              <a:t>:</a:t>
            </a:r>
            <a:r>
              <a:rPr lang="en-GB" sz="1200" dirty="0">
                <a:solidFill>
                  <a:srgbClr val="459597"/>
                </a:solidFill>
                <a:ea typeface="+mn-lt"/>
                <a:cs typeface="+mn-lt"/>
                <a:hlinkClick r:id="rId2">
                  <a:extLst>
                    <a:ext uri="{A12FA001-AC4F-418D-AE19-62706E023703}">
                      <ahyp:hlinkClr xmlns:ahyp="http://schemas.microsoft.com/office/drawing/2018/hyperlinkcolor" val="tx"/>
                    </a:ext>
                  </a:extLst>
                </a:hlinkClick>
              </a:rPr>
              <a:t> https://brucey.com.au/resources/storytelling-canvas</a:t>
            </a:r>
            <a:r>
              <a:rPr lang="en-GB" sz="1200" dirty="0">
                <a:solidFill>
                  <a:srgbClr val="459597"/>
                </a:solidFill>
                <a:ea typeface="+mn-lt"/>
                <a:cs typeface="+mn-lt"/>
              </a:rPr>
              <a:t> </a:t>
            </a:r>
          </a:p>
        </p:txBody>
      </p:sp>
    </p:spTree>
    <p:extLst>
      <p:ext uri="{BB962C8B-B14F-4D97-AF65-F5344CB8AC3E}">
        <p14:creationId xmlns:p14="http://schemas.microsoft.com/office/powerpoint/2010/main" val="1682832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F807B-74A4-F20E-B7EE-BAFA1536E35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006C178-3586-8C2F-5B17-3461308D35F8}"/>
              </a:ext>
            </a:extLst>
          </p:cNvPr>
          <p:cNvSpPr>
            <a:spLocks noGrp="1"/>
          </p:cNvSpPr>
          <p:nvPr>
            <p:ph type="body" sz="quarter" idx="16"/>
          </p:nvPr>
        </p:nvSpPr>
        <p:spPr>
          <a:xfrm>
            <a:off x="653780" y="472365"/>
            <a:ext cx="9551577" cy="803654"/>
          </a:xfrm>
        </p:spPr>
        <p:txBody>
          <a:bodyPr/>
          <a:lstStyle/>
          <a:p>
            <a:pPr>
              <a:lnSpc>
                <a:spcPts val="3720"/>
              </a:lnSpc>
            </a:pPr>
            <a:r>
              <a:rPr lang="en-US" dirty="0"/>
              <a:t>Il Business Model Canvas è un piano di lavoro</a:t>
            </a:r>
          </a:p>
          <a:p>
            <a:pPr>
              <a:lnSpc>
                <a:spcPts val="3720"/>
              </a:lnSpc>
            </a:pPr>
            <a:endParaRPr lang="en-US" dirty="0"/>
          </a:p>
        </p:txBody>
      </p:sp>
      <p:sp>
        <p:nvSpPr>
          <p:cNvPr id="6" name="Text Placeholder 5">
            <a:extLst>
              <a:ext uri="{FF2B5EF4-FFF2-40B4-BE49-F238E27FC236}">
                <a16:creationId xmlns:a16="http://schemas.microsoft.com/office/drawing/2014/main" id="{9B72743D-F7C6-C312-0494-8E64F4AF41E8}"/>
              </a:ext>
            </a:extLst>
          </p:cNvPr>
          <p:cNvSpPr>
            <a:spLocks noGrp="1"/>
          </p:cNvSpPr>
          <p:nvPr>
            <p:ph type="body" sz="quarter" idx="19"/>
          </p:nvPr>
        </p:nvSpPr>
        <p:spPr>
          <a:xfrm>
            <a:off x="653780" y="1566180"/>
            <a:ext cx="6582592" cy="803654"/>
          </a:xfrm>
        </p:spPr>
        <p:txBody>
          <a:bodyPr/>
          <a:lstStyle/>
          <a:p>
            <a:pPr>
              <a:lnSpc>
                <a:spcPts val="2900"/>
              </a:lnSpc>
            </a:pPr>
            <a:r>
              <a:rPr lang="en-US" dirty="0"/>
              <a:t>Lo storytelling come strumento per migliorare il proprio modello di business</a:t>
            </a:r>
          </a:p>
          <a:p>
            <a:pPr>
              <a:lnSpc>
                <a:spcPts val="2900"/>
              </a:lnSpc>
            </a:pPr>
            <a:endParaRPr lang="en-US" dirty="0"/>
          </a:p>
        </p:txBody>
      </p:sp>
      <p:cxnSp>
        <p:nvCxnSpPr>
          <p:cNvPr id="2" name="Straight Connector 1">
            <a:extLst>
              <a:ext uri="{FF2B5EF4-FFF2-40B4-BE49-F238E27FC236}">
                <a16:creationId xmlns:a16="http://schemas.microsoft.com/office/drawing/2014/main" id="{DDE378FA-D9F4-D206-9B42-F589628D8B5E}"/>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56CF7E67-01E9-A2D1-69E9-64B8955EAE1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sp>
        <p:nvSpPr>
          <p:cNvPr id="3" name="Text Placeholder 4">
            <a:extLst>
              <a:ext uri="{FF2B5EF4-FFF2-40B4-BE49-F238E27FC236}">
                <a16:creationId xmlns:a16="http://schemas.microsoft.com/office/drawing/2014/main" id="{6F76067B-EDE1-F3B0-EA03-E3B0675352F0}"/>
              </a:ext>
            </a:extLst>
          </p:cNvPr>
          <p:cNvSpPr txBox="1">
            <a:spLocks/>
          </p:cNvSpPr>
          <p:nvPr/>
        </p:nvSpPr>
        <p:spPr>
          <a:xfrm>
            <a:off x="653781" y="2728035"/>
            <a:ext cx="700826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Applicando questo metodo di storytelling ad alcuni dei tuoi elementi chiave, puoi migliorare molti di essi e ottenere una comprensione più approfondita di ciò che caratterizza la tua attività di alloggio alternativo. Può aiutarti a migliorare il prodotto turistico, rafforzare le tue partnership e il networking con diversi tipi di partner, stakeholder e attori all'interno della tua regione. </a:t>
            </a:r>
          </a:p>
          <a:p>
            <a:pPr>
              <a:lnSpc>
                <a:spcPts val="2240"/>
              </a:lnSpc>
            </a:pPr>
            <a:endParaRPr lang="en-GB" sz="2200" dirty="0">
              <a:solidFill>
                <a:srgbClr val="414141"/>
              </a:solidFill>
            </a:endParaRPr>
          </a:p>
          <a:p>
            <a:pPr>
              <a:lnSpc>
                <a:spcPts val="2240"/>
              </a:lnSpc>
            </a:pPr>
            <a:r>
              <a:rPr lang="en-GB" sz="2200" dirty="0">
                <a:solidFill>
                  <a:srgbClr val="414141"/>
                </a:solidFill>
              </a:rPr>
              <a:t>In questo modo aumenterai la resilienza della tua attività e la renderai più agile. Ciò significa che sarà più probabile che tu riesca a offrire l'esperienza turistica che i tuoi ospiti stanno cercando e a mantenere le promesse di un'attività ricettiva alternativa e sostenibile.</a:t>
            </a:r>
          </a:p>
          <a:p>
            <a:pPr>
              <a:lnSpc>
                <a:spcPts val="2240"/>
              </a:lnSpc>
            </a:pPr>
            <a:endParaRPr lang="en-US" sz="2200" dirty="0">
              <a:solidFill>
                <a:srgbClr val="414141"/>
              </a:solidFill>
            </a:endParaRPr>
          </a:p>
        </p:txBody>
      </p:sp>
      <p:pic>
        <p:nvPicPr>
          <p:cNvPr id="8" name="Picture 7">
            <a:extLst>
              <a:ext uri="{FF2B5EF4-FFF2-40B4-BE49-F238E27FC236}">
                <a16:creationId xmlns:a16="http://schemas.microsoft.com/office/drawing/2014/main" id="{1F9280FF-E8EE-578F-4D22-F67D00551ED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414878" y="3862552"/>
            <a:ext cx="4266588" cy="3168869"/>
          </a:xfrm>
          <a:prstGeom prst="rect">
            <a:avLst/>
          </a:prstGeom>
        </p:spPr>
      </p:pic>
    </p:spTree>
    <p:extLst>
      <p:ext uri="{BB962C8B-B14F-4D97-AF65-F5344CB8AC3E}">
        <p14:creationId xmlns:p14="http://schemas.microsoft.com/office/powerpoint/2010/main" val="1573718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DB229-540C-49E3-E25D-5F30F0DE2137}"/>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5E7A3504-2A96-3E9C-F81C-1D60A1014A7F}"/>
              </a:ext>
            </a:extLst>
          </p:cNvPr>
          <p:cNvSpPr>
            <a:spLocks noGrp="1"/>
          </p:cNvSpPr>
          <p:nvPr>
            <p:ph type="body" sz="quarter" idx="65"/>
          </p:nvPr>
        </p:nvSpPr>
        <p:spPr/>
        <p:txBody>
          <a:bodyPr/>
          <a:lstStyle/>
          <a:p>
            <a:pPr algn="ctr"/>
            <a:r>
              <a:rPr lang="en-IE" sz="1200" dirty="0">
                <a:hlinkClick r:id="rId3">
                  <a:extLst>
                    <a:ext uri="{A12FA001-AC4F-418D-AE19-62706E023703}">
                      <ahyp:hlinkClr xmlns:ahyp="http://schemas.microsoft.com/office/drawing/2018/hyperlinkcolor" val="tx"/>
                    </a:ext>
                  </a:extLst>
                </a:hlinkClick>
              </a:rPr>
              <a:t>https://youtu.be/u_RoJ6m0iGs</a:t>
            </a:r>
            <a:endParaRPr lang="en-US" sz="1200" dirty="0"/>
          </a:p>
          <a:p>
            <a:pPr algn="ctr"/>
            <a:endParaRPr lang="en-IE" sz="1200" dirty="0"/>
          </a:p>
        </p:txBody>
      </p:sp>
      <p:sp>
        <p:nvSpPr>
          <p:cNvPr id="23" name="Flowchart: Connector 22">
            <a:extLst>
              <a:ext uri="{FF2B5EF4-FFF2-40B4-BE49-F238E27FC236}">
                <a16:creationId xmlns:a16="http://schemas.microsoft.com/office/drawing/2014/main" id="{EE8020EE-6469-A748-05F8-607F3B98E6BA}"/>
              </a:ext>
            </a:extLst>
          </p:cNvPr>
          <p:cNvSpPr/>
          <p:nvPr/>
        </p:nvSpPr>
        <p:spPr>
          <a:xfrm>
            <a:off x="10174053" y="1076136"/>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t>Clicca per guardare il video</a:t>
            </a:r>
          </a:p>
        </p:txBody>
      </p:sp>
      <p:cxnSp>
        <p:nvCxnSpPr>
          <p:cNvPr id="10" name="Straight Connector 9">
            <a:extLst>
              <a:ext uri="{FF2B5EF4-FFF2-40B4-BE49-F238E27FC236}">
                <a16:creationId xmlns:a16="http://schemas.microsoft.com/office/drawing/2014/main" id="{4D201FD4-1EDF-FC2E-182B-A1B7FE92E1BD}"/>
              </a:ext>
            </a:extLst>
          </p:cNvPr>
          <p:cNvCxnSpPr>
            <a:cxnSpLocks/>
          </p:cNvCxnSpPr>
          <p:nvPr/>
        </p:nvCxnSpPr>
        <p:spPr>
          <a:xfrm>
            <a:off x="0" y="1076136"/>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2794D54B-529E-D82A-5059-ABF2F1E7A6A5}"/>
              </a:ext>
            </a:extLst>
          </p:cNvPr>
          <p:cNvSpPr txBox="1">
            <a:spLocks/>
          </p:cNvSpPr>
          <p:nvPr/>
        </p:nvSpPr>
        <p:spPr>
          <a:xfrm>
            <a:off x="485146" y="418331"/>
            <a:ext cx="7845432"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Strumento digitale: </a:t>
            </a:r>
            <a:r>
              <a:rPr lang="en-US" b="0" dirty="0">
                <a:solidFill>
                  <a:srgbClr val="414141"/>
                </a:solidFill>
              </a:rPr>
              <a:t>Miro </a:t>
            </a:r>
          </a:p>
          <a:p>
            <a:pPr>
              <a:lnSpc>
                <a:spcPts val="3720"/>
              </a:lnSpc>
            </a:pPr>
            <a:endParaRPr lang="en-US" dirty="0"/>
          </a:p>
          <a:p>
            <a:pPr>
              <a:lnSpc>
                <a:spcPts val="3720"/>
              </a:lnSpc>
            </a:pPr>
            <a:endParaRPr lang="en-US" dirty="0"/>
          </a:p>
        </p:txBody>
      </p:sp>
      <p:sp>
        <p:nvSpPr>
          <p:cNvPr id="12" name="Text Placeholder 3">
            <a:extLst>
              <a:ext uri="{FF2B5EF4-FFF2-40B4-BE49-F238E27FC236}">
                <a16:creationId xmlns:a16="http://schemas.microsoft.com/office/drawing/2014/main" id="{05172A2C-F4CC-6834-1C31-F166C3BCD893}"/>
              </a:ext>
            </a:extLst>
          </p:cNvPr>
          <p:cNvSpPr txBox="1">
            <a:spLocks/>
          </p:cNvSpPr>
          <p:nvPr/>
        </p:nvSpPr>
        <p:spPr>
          <a:xfrm>
            <a:off x="485146" y="2084579"/>
            <a:ext cx="5610854"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b="1" dirty="0"/>
              <a:t>Trascina e rilascia su un modello già pronto - </a:t>
            </a:r>
            <a:r>
              <a:rPr lang="en-GB" dirty="0"/>
              <a:t>Assegna un codice colore ai post-it per entrate, costi, partner e altro in pochi minuti.</a:t>
            </a:r>
          </a:p>
          <a:p>
            <a:pPr marL="342900" indent="-342900">
              <a:lnSpc>
                <a:spcPts val="2340"/>
              </a:lnSpc>
              <a:buClr>
                <a:srgbClr val="64AFAF"/>
              </a:buClr>
              <a:buFont typeface="Arial" panose="020B0604020202020204" pitchFamily="34" charset="0"/>
              <a:buChar char="•"/>
            </a:pPr>
            <a:r>
              <a:rPr lang="en-GB" b="1" dirty="0"/>
              <a:t>Invita il tuo team o il tuo mentore</a:t>
            </a:r>
            <a:r>
              <a:rPr lang="en-GB" dirty="0"/>
              <a:t>: con il piano gratuito, un numero illimitato di collaboratori può commentare in tempo reale e spostare i post-it. </a:t>
            </a:r>
          </a:p>
          <a:p>
            <a:pPr marL="342900" indent="-342900">
              <a:lnSpc>
                <a:spcPts val="2340"/>
              </a:lnSpc>
              <a:buClr>
                <a:srgbClr val="64AFAF"/>
              </a:buClr>
              <a:buFont typeface="Arial" panose="020B0604020202020204" pitchFamily="34" charset="0"/>
              <a:buChar char="•"/>
            </a:pPr>
            <a:r>
              <a:rPr lang="en-GB" b="1" dirty="0"/>
              <a:t>Esporta con un clic</a:t>
            </a:r>
            <a:r>
              <a:rPr lang="en-GB" dirty="0"/>
              <a:t>: scarica la tela in formato PDF/PNG e inseriscila direttamente in una presentazione di finanziamento o in un'e-mail di presentazione. </a:t>
            </a:r>
          </a:p>
          <a:p>
            <a:pPr marL="342900" indent="-342900">
              <a:lnSpc>
                <a:spcPts val="2340"/>
              </a:lnSpc>
              <a:buClr>
                <a:srgbClr val="64AFAF"/>
              </a:buClr>
              <a:buFont typeface="Arial" panose="020B0604020202020204" pitchFamily="34" charset="0"/>
              <a:buChar char="•"/>
            </a:pPr>
            <a:endParaRPr lang="en-GB" dirty="0"/>
          </a:p>
          <a:p>
            <a:pPr>
              <a:lnSpc>
                <a:spcPts val="2340"/>
              </a:lnSpc>
              <a:buClr>
                <a:srgbClr val="64AFAF"/>
              </a:buClr>
            </a:pPr>
            <a:r>
              <a:rPr lang="en-GB" b="1" dirty="0"/>
              <a:t>Suggerimento: </a:t>
            </a:r>
            <a:r>
              <a:rPr lang="en-GB" dirty="0"/>
              <a:t>fai uno screenshot della lavagna prima e dopo ogni cambiamento per documentare il tuo percorso di apprendimento.</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13" name="Text Placeholder 6">
            <a:extLst>
              <a:ext uri="{FF2B5EF4-FFF2-40B4-BE49-F238E27FC236}">
                <a16:creationId xmlns:a16="http://schemas.microsoft.com/office/drawing/2014/main" id="{39C68372-0A3B-B054-B23D-70FDDCBE73C6}"/>
              </a:ext>
            </a:extLst>
          </p:cNvPr>
          <p:cNvSpPr txBox="1">
            <a:spLocks/>
          </p:cNvSpPr>
          <p:nvPr/>
        </p:nvSpPr>
        <p:spPr>
          <a:xfrm>
            <a:off x="485146" y="1161415"/>
            <a:ext cx="561085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Crea e condividi il tuo Business Model Canvas</a:t>
            </a:r>
          </a:p>
          <a:p>
            <a:pPr>
              <a:lnSpc>
                <a:spcPts val="3100"/>
              </a:lnSpc>
            </a:pPr>
            <a:endParaRPr lang="it-IT" dirty="0"/>
          </a:p>
          <a:p>
            <a:pPr>
              <a:lnSpc>
                <a:spcPts val="3100"/>
              </a:lnSpc>
            </a:pPr>
            <a:endParaRPr lang="it-IT" dirty="0"/>
          </a:p>
        </p:txBody>
      </p:sp>
      <p:sp>
        <p:nvSpPr>
          <p:cNvPr id="18" name="Rectangle 17">
            <a:extLst>
              <a:ext uri="{FF2B5EF4-FFF2-40B4-BE49-F238E27FC236}">
                <a16:creationId xmlns:a16="http://schemas.microsoft.com/office/drawing/2014/main" id="{3B5539D7-ABEF-0AE3-EB41-F2B1B317E857}"/>
              </a:ext>
            </a:extLst>
          </p:cNvPr>
          <p:cNvSpPr/>
          <p:nvPr/>
        </p:nvSpPr>
        <p:spPr>
          <a:xfrm>
            <a:off x="7046400" y="2888233"/>
            <a:ext cx="3825507" cy="3966761"/>
          </a:xfrm>
          <a:prstGeom prst="rect">
            <a:avLst/>
          </a:prstGeom>
          <a:solidFill>
            <a:srgbClr val="3E5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nline Media 7" title="Build a Business Model Canvas with Miro: Expert Tutorial">
            <a:hlinkClick r:id="" action="ppaction://media"/>
            <a:extLst>
              <a:ext uri="{FF2B5EF4-FFF2-40B4-BE49-F238E27FC236}">
                <a16:creationId xmlns:a16="http://schemas.microsoft.com/office/drawing/2014/main" id="{83E249D1-5760-9912-646E-7D17A9B83BB5}"/>
              </a:ext>
            </a:extLst>
          </p:cNvPr>
          <p:cNvPicPr>
            <a:picLocks noRot="1" noChangeAspect="1"/>
          </p:cNvPicPr>
          <p:nvPr>
            <a:videoFile r:link="rId1"/>
          </p:nvPr>
        </p:nvPicPr>
        <p:blipFill>
          <a:blip r:embed="rId4"/>
          <a:stretch>
            <a:fillRect/>
          </a:stretch>
        </p:blipFill>
        <p:spPr>
          <a:xfrm>
            <a:off x="7046400" y="4173097"/>
            <a:ext cx="3787813" cy="2140119"/>
          </a:xfrm>
          <a:prstGeom prst="rect">
            <a:avLst/>
          </a:prstGeom>
        </p:spPr>
      </p:pic>
      <p:pic>
        <p:nvPicPr>
          <p:cNvPr id="19" name="Picture 2">
            <a:hlinkClick r:id="rId5"/>
            <a:extLst>
              <a:ext uri="{FF2B5EF4-FFF2-40B4-BE49-F238E27FC236}">
                <a16:creationId xmlns:a16="http://schemas.microsoft.com/office/drawing/2014/main" id="{C160993D-FB40-0AEC-8705-A6F89831C771}"/>
              </a:ext>
            </a:extLst>
          </p:cNvPr>
          <p:cNvPicPr>
            <a:picLocks noChangeAspect="1" noChangeArrowheads="1"/>
          </p:cNvPicPr>
          <p:nvPr/>
        </p:nvPicPr>
        <p:blipFill>
          <a:blip r:embed="rId6"/>
          <a:srcRect/>
          <a:stretch/>
        </p:blipFill>
        <p:spPr bwMode="auto">
          <a:xfrm>
            <a:off x="7953215" y="3098848"/>
            <a:ext cx="2011875" cy="730116"/>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5">
            <a:extLst>
              <a:ext uri="{FF2B5EF4-FFF2-40B4-BE49-F238E27FC236}">
                <a16:creationId xmlns:a16="http://schemas.microsoft.com/office/drawing/2014/main" id="{9226CFAA-75EA-0098-1767-ED8BD6603D56}"/>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37</a:t>
            </a:fld>
            <a:endParaRPr lang="fr-CA" sz="1200" dirty="0"/>
          </a:p>
        </p:txBody>
      </p:sp>
    </p:spTree>
    <p:extLst>
      <p:ext uri="{BB962C8B-B14F-4D97-AF65-F5344CB8AC3E}">
        <p14:creationId xmlns:p14="http://schemas.microsoft.com/office/powerpoint/2010/main" val="214222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B1698-3245-D934-A37A-07F8E7E92AD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F50FD60-DD5A-EE58-163C-F1D8275AAFC2}"/>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3600" b="1" dirty="0">
                <a:solidFill>
                  <a:srgbClr val="EC7C69"/>
                </a:solidFill>
              </a:rPr>
              <a:t>Esercizio pratico: </a:t>
            </a:r>
            <a:r>
              <a:rPr lang="en-US" sz="3600" dirty="0">
                <a:solidFill>
                  <a:srgbClr val="414141"/>
                </a:solidFill>
              </a:rPr>
              <a:t>utilizzo del Business Model Canvas</a:t>
            </a:r>
          </a:p>
        </p:txBody>
      </p:sp>
      <p:sp>
        <p:nvSpPr>
          <p:cNvPr id="8" name="Text Placeholder 1">
            <a:extLst>
              <a:ext uri="{FF2B5EF4-FFF2-40B4-BE49-F238E27FC236}">
                <a16:creationId xmlns:a16="http://schemas.microsoft.com/office/drawing/2014/main" id="{D8A7E27B-F74D-B0A3-FF1C-E034786200CC}"/>
              </a:ext>
            </a:extLst>
          </p:cNvPr>
          <p:cNvSpPr txBox="1">
            <a:spLocks/>
          </p:cNvSpPr>
          <p:nvPr/>
        </p:nvSpPr>
        <p:spPr>
          <a:xfrm>
            <a:off x="1035424" y="1484521"/>
            <a:ext cx="9866280" cy="897988"/>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dirty="0">
                <a:solidFill>
                  <a:srgbClr val="414141"/>
                </a:solidFill>
              </a:rPr>
              <a:t>Questo esercizio ti aiuta ad acquisire conoscenze e fare pratica lavorando su diversi aspetti del Business Model Canvas (BMC)</a:t>
            </a:r>
          </a:p>
        </p:txBody>
      </p:sp>
      <p:pic>
        <p:nvPicPr>
          <p:cNvPr id="10" name="Graphic 9" descr="Signature with solid fill">
            <a:extLst>
              <a:ext uri="{FF2B5EF4-FFF2-40B4-BE49-F238E27FC236}">
                <a16:creationId xmlns:a16="http://schemas.microsoft.com/office/drawing/2014/main" id="{92DE18ED-CF90-5F05-1AA8-D4AE9B2C11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9EB339D1-845C-78E7-A9F4-CB32ACB9B77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38</a:t>
            </a:fld>
            <a:endParaRPr lang="fr-CA" sz="1200" dirty="0">
              <a:solidFill>
                <a:schemeClr val="bg1"/>
              </a:solidFill>
            </a:endParaRPr>
          </a:p>
        </p:txBody>
      </p:sp>
      <p:sp>
        <p:nvSpPr>
          <p:cNvPr id="2" name="Text Placeholder 1">
            <a:extLst>
              <a:ext uri="{FF2B5EF4-FFF2-40B4-BE49-F238E27FC236}">
                <a16:creationId xmlns:a16="http://schemas.microsoft.com/office/drawing/2014/main" id="{569EE3CF-07B1-6DBD-E643-A56B1099189F}"/>
              </a:ext>
            </a:extLst>
          </p:cNvPr>
          <p:cNvSpPr txBox="1">
            <a:spLocks/>
          </p:cNvSpPr>
          <p:nvPr/>
        </p:nvSpPr>
        <p:spPr>
          <a:xfrm>
            <a:off x="1035424" y="2696780"/>
            <a:ext cx="9866280" cy="3557423"/>
          </a:xfrm>
          <a:prstGeom prst="rect">
            <a:avLst/>
          </a:prstGeom>
          <a:noFill/>
        </p:spPr>
        <p:txBody>
          <a:bodyPr lIns="91440" tIns="45720" rIns="91440" bIns="45720" numCol="1"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lnSpc>
                <a:spcPts val="2340"/>
              </a:lnSpc>
              <a:spcBef>
                <a:spcPts val="0"/>
              </a:spcBef>
              <a:spcAft>
                <a:spcPts val="700"/>
              </a:spcAft>
              <a:buClr>
                <a:srgbClr val="EC7C69"/>
              </a:buClr>
              <a:buFont typeface="+mj-lt"/>
              <a:buAutoNum type="arabicPeriod"/>
            </a:pPr>
            <a:r>
              <a:rPr lang="en-IE" sz="2200" dirty="0">
                <a:solidFill>
                  <a:srgbClr val="414141"/>
                </a:solidFill>
              </a:rPr>
              <a:t>Scegli 1 elemento dal BMC, ad esempio Canali (come gli ospiti trovano la tua attività e prenotano) </a:t>
            </a:r>
          </a:p>
          <a:p>
            <a:pPr marL="457200" indent="-457200" algn="l">
              <a:lnSpc>
                <a:spcPts val="2340"/>
              </a:lnSpc>
              <a:spcBef>
                <a:spcPts val="0"/>
              </a:spcBef>
              <a:spcAft>
                <a:spcPts val="700"/>
              </a:spcAft>
              <a:buClr>
                <a:srgbClr val="EC7C69"/>
              </a:buClr>
              <a:buFont typeface="+mj-lt"/>
              <a:buAutoNum type="arabicPeriod"/>
            </a:pPr>
            <a:r>
              <a:rPr lang="en-IE" sz="2200" dirty="0">
                <a:solidFill>
                  <a:srgbClr val="414141"/>
                </a:solidFill>
              </a:rPr>
              <a:t>Lavora in un gruppo di 2-4 persone. </a:t>
            </a:r>
          </a:p>
          <a:p>
            <a:pPr marL="457200" indent="-457200" algn="l">
              <a:lnSpc>
                <a:spcPts val="2340"/>
              </a:lnSpc>
              <a:spcBef>
                <a:spcPts val="0"/>
              </a:spcBef>
              <a:spcAft>
                <a:spcPts val="700"/>
              </a:spcAft>
              <a:buClr>
                <a:srgbClr val="EC7C69"/>
              </a:buClr>
              <a:buFont typeface="+mj-lt"/>
              <a:buAutoNum type="arabicPeriod"/>
            </a:pPr>
            <a:r>
              <a:rPr lang="en-IE" sz="2200" dirty="0">
                <a:solidFill>
                  <a:srgbClr val="414141"/>
                </a:solidFill>
              </a:rPr>
              <a:t>Scegli un esempio su cui lavorare </a:t>
            </a:r>
            <a:r>
              <a:rPr lang="en-IE" sz="2200" dirty="0">
                <a:solidFill>
                  <a:srgbClr val="459597"/>
                </a:solidFill>
                <a:hlinkClick r:id="rId4">
                  <a:extLst>
                    <a:ext uri="{A12FA001-AC4F-418D-AE19-62706E023703}">
                      <ahyp:hlinkClr xmlns:ahyp="http://schemas.microsoft.com/office/drawing/2018/hyperlinkcolor" val="tx"/>
                    </a:ext>
                  </a:extLst>
                </a:hlinkClick>
              </a:rPr>
              <a:t>dall'Epic Stays EU Compendium of Good Practice in Alternative Tourism Accommodation (Compendio delle buone pratiche nel settore degli alloggi turistici alternativi dell'Unione Europea). </a:t>
            </a:r>
            <a:endParaRPr lang="en-IE" sz="2200" dirty="0">
              <a:solidFill>
                <a:srgbClr val="459597"/>
              </a:solidFill>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algn="l">
              <a:lnSpc>
                <a:spcPts val="2340"/>
              </a:lnSpc>
              <a:spcBef>
                <a:spcPts val="0"/>
              </a:spcBef>
              <a:spcAft>
                <a:spcPts val="700"/>
              </a:spcAft>
            </a:pPr>
            <a:endParaRPr lang="en-US" sz="2200" dirty="0">
              <a:solidFill>
                <a:srgbClr val="414141"/>
              </a:solidFill>
            </a:endParaRPr>
          </a:p>
        </p:txBody>
      </p:sp>
    </p:spTree>
    <p:extLst>
      <p:ext uri="{BB962C8B-B14F-4D97-AF65-F5344CB8AC3E}">
        <p14:creationId xmlns:p14="http://schemas.microsoft.com/office/powerpoint/2010/main" val="3485903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497C2-6058-2362-CE91-6A40CE2083D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59B551B-9DD9-4808-EE6A-86C0BE9AEEDB}"/>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3600" b="1" dirty="0">
                <a:solidFill>
                  <a:srgbClr val="EC7C69"/>
                </a:solidFill>
              </a:rPr>
              <a:t>Esercizio pratico: </a:t>
            </a:r>
            <a:r>
              <a:rPr lang="en-US" sz="3600" dirty="0">
                <a:solidFill>
                  <a:srgbClr val="414141"/>
                </a:solidFill>
              </a:rPr>
              <a:t>utilizzo del Business Model Canvas</a:t>
            </a:r>
          </a:p>
        </p:txBody>
      </p:sp>
      <p:pic>
        <p:nvPicPr>
          <p:cNvPr id="10" name="Graphic 9" descr="Signature with solid fill">
            <a:extLst>
              <a:ext uri="{FF2B5EF4-FFF2-40B4-BE49-F238E27FC236}">
                <a16:creationId xmlns:a16="http://schemas.microsoft.com/office/drawing/2014/main" id="{F305AD58-8335-F055-C4F1-F52CF2188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8435DA3E-B112-781D-8348-9F489D9360F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39</a:t>
            </a:fld>
            <a:endParaRPr lang="fr-CA" sz="1200" dirty="0">
              <a:solidFill>
                <a:schemeClr val="bg1"/>
              </a:solidFill>
            </a:endParaRPr>
          </a:p>
        </p:txBody>
      </p:sp>
      <p:sp>
        <p:nvSpPr>
          <p:cNvPr id="2" name="Text Placeholder 1">
            <a:extLst>
              <a:ext uri="{FF2B5EF4-FFF2-40B4-BE49-F238E27FC236}">
                <a16:creationId xmlns:a16="http://schemas.microsoft.com/office/drawing/2014/main" id="{8EDFC043-2899-3363-094D-F38161F53768}"/>
              </a:ext>
            </a:extLst>
          </p:cNvPr>
          <p:cNvSpPr txBox="1">
            <a:spLocks/>
          </p:cNvSpPr>
          <p:nvPr/>
        </p:nvSpPr>
        <p:spPr>
          <a:xfrm>
            <a:off x="937708" y="1484520"/>
            <a:ext cx="9866280" cy="3557423"/>
          </a:xfrm>
          <a:prstGeom prst="rect">
            <a:avLst/>
          </a:prstGeom>
          <a:noFill/>
        </p:spPr>
        <p:txBody>
          <a:bodyPr lIns="91440" tIns="45720" rIns="91440" bIns="45720" numCol="2" spcCol="18000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lnSpc>
                <a:spcPts val="2340"/>
              </a:lnSpc>
              <a:spcBef>
                <a:spcPts val="0"/>
              </a:spcBef>
              <a:spcAft>
                <a:spcPts val="700"/>
              </a:spcAft>
              <a:buClr>
                <a:srgbClr val="EC7C69"/>
              </a:buClr>
              <a:buFont typeface="+mj-lt"/>
              <a:buAutoNum type="arabicPeriod" startAt="4"/>
            </a:pPr>
            <a:r>
              <a:rPr lang="en-IE" sz="2200" dirty="0">
                <a:solidFill>
                  <a:srgbClr val="414141"/>
                </a:solidFill>
              </a:rPr>
              <a:t>Esamina la seguente lista di controllo e mappa ciò che questa attività possiede:</a:t>
            </a:r>
          </a:p>
          <a:p>
            <a:pPr marL="935038" indent="-433388" algn="l">
              <a:lnSpc>
                <a:spcPts val="2340"/>
              </a:lnSpc>
              <a:spcBef>
                <a:spcPts val="0"/>
              </a:spcBef>
              <a:spcAft>
                <a:spcPts val="700"/>
              </a:spcAft>
              <a:buClr>
                <a:srgbClr val="EC7C69"/>
              </a:buClr>
              <a:buFont typeface="Wingdings" pitchFamily="2" charset="2"/>
              <a:buChar char="q"/>
            </a:pPr>
            <a:r>
              <a:rPr lang="en-IE" sz="2200" dirty="0">
                <a:solidFill>
                  <a:srgbClr val="414141"/>
                </a:solidFill>
              </a:rPr>
              <a:t>Social media</a:t>
            </a:r>
          </a:p>
          <a:p>
            <a:pPr marL="935038" indent="-433388" algn="l">
              <a:lnSpc>
                <a:spcPts val="2340"/>
              </a:lnSpc>
              <a:spcBef>
                <a:spcPts val="0"/>
              </a:spcBef>
              <a:spcAft>
                <a:spcPts val="700"/>
              </a:spcAft>
              <a:buClr>
                <a:srgbClr val="EC7C69"/>
              </a:buClr>
              <a:buFont typeface="Wingdings" pitchFamily="2" charset="2"/>
              <a:buChar char="q"/>
            </a:pPr>
            <a:r>
              <a:rPr lang="en-IE" sz="2200" dirty="0">
                <a:solidFill>
                  <a:srgbClr val="414141"/>
                </a:solidFill>
              </a:rPr>
              <a:t>Agenzie di viaggio online (OTA)</a:t>
            </a:r>
          </a:p>
          <a:p>
            <a:pPr marL="935038" indent="-433388" algn="l">
              <a:lnSpc>
                <a:spcPts val="2340"/>
              </a:lnSpc>
              <a:spcBef>
                <a:spcPts val="0"/>
              </a:spcBef>
              <a:spcAft>
                <a:spcPts val="700"/>
              </a:spcAft>
              <a:buClr>
                <a:srgbClr val="EC7C69"/>
              </a:buClr>
              <a:buFont typeface="Wingdings" pitchFamily="2" charset="2"/>
              <a:buChar char="q"/>
            </a:pPr>
            <a:r>
              <a:rPr lang="en-IE" sz="2200" dirty="0">
                <a:solidFill>
                  <a:srgbClr val="414141"/>
                </a:solidFill>
              </a:rPr>
              <a:t>Partnership locali</a:t>
            </a:r>
          </a:p>
          <a:p>
            <a:pPr marL="935038" indent="-433388" algn="l">
              <a:lnSpc>
                <a:spcPts val="2340"/>
              </a:lnSpc>
              <a:spcBef>
                <a:spcPts val="0"/>
              </a:spcBef>
              <a:spcAft>
                <a:spcPts val="700"/>
              </a:spcAft>
              <a:buClr>
                <a:srgbClr val="EC7C69"/>
              </a:buClr>
              <a:buFont typeface="Wingdings" pitchFamily="2" charset="2"/>
              <a:buChar char="q"/>
            </a:pPr>
            <a:r>
              <a:rPr lang="en-IE" sz="2200" dirty="0">
                <a:solidFill>
                  <a:srgbClr val="414141"/>
                </a:solidFill>
              </a:rPr>
              <a:t>Email marketing</a:t>
            </a:r>
          </a:p>
          <a:p>
            <a:pPr marL="935038" indent="-433388" algn="l">
              <a:lnSpc>
                <a:spcPts val="2340"/>
              </a:lnSpc>
              <a:spcBef>
                <a:spcPts val="0"/>
              </a:spcBef>
              <a:spcAft>
                <a:spcPts val="700"/>
              </a:spcAft>
              <a:buClr>
                <a:srgbClr val="EC7C69"/>
              </a:buClr>
              <a:buFont typeface="Wingdings" pitchFamily="2" charset="2"/>
              <a:buChar char="q"/>
            </a:pPr>
            <a:r>
              <a:rPr lang="en-IE" sz="2200" dirty="0">
                <a:solidFill>
                  <a:srgbClr val="414141"/>
                </a:solidFill>
              </a:rPr>
              <a:t>Sito web dedicato</a:t>
            </a: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457200" indent="-457200" algn="l">
              <a:lnSpc>
                <a:spcPts val="2340"/>
              </a:lnSpc>
              <a:spcBef>
                <a:spcPts val="0"/>
              </a:spcBef>
              <a:spcAft>
                <a:spcPts val="700"/>
              </a:spcAft>
              <a:buClr>
                <a:srgbClr val="EC7C69"/>
              </a:buClr>
              <a:buFont typeface="+mj-lt"/>
              <a:buAutoNum type="arabicPeriod" startAt="5"/>
            </a:pPr>
            <a:r>
              <a:rPr lang="en-IE" sz="2200" dirty="0">
                <a:solidFill>
                  <a:srgbClr val="414141"/>
                </a:solidFill>
              </a:rPr>
              <a:t>Traccia una mappa su un foglio di carta o in qualsiasi formato digitale, ad esempio in </a:t>
            </a:r>
            <a:r>
              <a:rPr lang="en-IE" sz="2200" dirty="0" err="1">
                <a:solidFill>
                  <a:srgbClr val="414141"/>
                </a:solidFill>
              </a:rPr>
              <a:t>PowerPoint</a:t>
            </a:r>
            <a:r>
              <a:rPr lang="en-IE" sz="2200" dirty="0">
                <a:solidFill>
                  <a:srgbClr val="414141"/>
                </a:solidFill>
              </a:rPr>
              <a:t>:</a:t>
            </a:r>
          </a:p>
          <a:p>
            <a:pPr marL="808038" indent="-431800" algn="l">
              <a:lnSpc>
                <a:spcPts val="2340"/>
              </a:lnSpc>
              <a:spcBef>
                <a:spcPts val="0"/>
              </a:spcBef>
              <a:spcAft>
                <a:spcPts val="700"/>
              </a:spcAft>
              <a:buClr>
                <a:srgbClr val="EC7C69"/>
              </a:buClr>
              <a:buFont typeface="Wingdings" pitchFamily="2" charset="2"/>
              <a:buChar char="q"/>
            </a:pPr>
            <a:r>
              <a:rPr lang="en-IE" sz="2200" dirty="0">
                <a:solidFill>
                  <a:srgbClr val="414141"/>
                </a:solidFill>
              </a:rPr>
              <a:t>Descrivi ciascuno dei punti sopra elencati con testo e immagini</a:t>
            </a:r>
          </a:p>
          <a:p>
            <a:pPr marL="808038" indent="-431800" algn="l">
              <a:lnSpc>
                <a:spcPts val="2340"/>
              </a:lnSpc>
              <a:spcBef>
                <a:spcPts val="0"/>
              </a:spcBef>
              <a:spcAft>
                <a:spcPts val="700"/>
              </a:spcAft>
              <a:buClr>
                <a:srgbClr val="EC7C69"/>
              </a:buClr>
              <a:buFont typeface="Wingdings" pitchFamily="2" charset="2"/>
              <a:buChar char="q"/>
            </a:pPr>
            <a:r>
              <a:rPr lang="en-IE" sz="2200" dirty="0">
                <a:solidFill>
                  <a:srgbClr val="414141"/>
                </a:solidFill>
              </a:rPr>
              <a:t>Individua quali elementi della checklist sono presenti per questa azienda e quali no: in questo caso devi fare riferimento al sito web dell'azienda e alla sua descrizione nel caso di studio</a:t>
            </a:r>
          </a:p>
          <a:p>
            <a:pPr marL="808038" indent="-431800" algn="l">
              <a:lnSpc>
                <a:spcPts val="2340"/>
              </a:lnSpc>
              <a:spcBef>
                <a:spcPts val="0"/>
              </a:spcBef>
              <a:spcAft>
                <a:spcPts val="700"/>
              </a:spcAft>
              <a:buClr>
                <a:srgbClr val="EC7C69"/>
              </a:buClr>
              <a:buFont typeface="Wingdings" pitchFamily="2" charset="2"/>
              <a:buChar char="q"/>
            </a:pPr>
            <a:r>
              <a:rPr lang="en-IE" sz="2200" dirty="0">
                <a:solidFill>
                  <a:srgbClr val="414141"/>
                </a:solidFill>
              </a:rPr>
              <a:t>Elaborate ciò che manca e cercate di capire in che modo ciò possa rafforzare la possibilità che gli ospiti trovino quell'attività e prenotino.</a:t>
            </a: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algn="l">
              <a:lnSpc>
                <a:spcPts val="2340"/>
              </a:lnSpc>
              <a:spcBef>
                <a:spcPts val="0"/>
              </a:spcBef>
              <a:spcAft>
                <a:spcPts val="700"/>
              </a:spcAft>
            </a:pPr>
            <a:endParaRPr lang="en-US" sz="2200" dirty="0">
              <a:solidFill>
                <a:srgbClr val="414141"/>
              </a:solidFill>
            </a:endParaRPr>
          </a:p>
        </p:txBody>
      </p:sp>
    </p:spTree>
    <p:extLst>
      <p:ext uri="{BB962C8B-B14F-4D97-AF65-F5344CB8AC3E}">
        <p14:creationId xmlns:p14="http://schemas.microsoft.com/office/powerpoint/2010/main" val="2970571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AEC97-BFC1-273F-407D-319A1F5F8D27}"/>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4B05CF3-4189-72C0-4DE9-6C3144A5D095}"/>
              </a:ext>
            </a:extLst>
          </p:cNvPr>
          <p:cNvSpPr>
            <a:spLocks noGrp="1"/>
          </p:cNvSpPr>
          <p:nvPr>
            <p:ph type="body" sz="quarter" idx="28"/>
          </p:nvPr>
        </p:nvSpPr>
        <p:spPr>
          <a:xfrm>
            <a:off x="672295" y="1305618"/>
            <a:ext cx="4793854" cy="4246763"/>
          </a:xfrm>
        </p:spPr>
        <p:txBody>
          <a:bodyPr/>
          <a:lstStyle/>
          <a:p>
            <a:pPr marL="0" indent="0">
              <a:spcAft>
                <a:spcPts val="600"/>
              </a:spcAft>
            </a:pPr>
            <a:r>
              <a:rPr lang="en-US" sz="2000" b="0" dirty="0"/>
              <a:t>La fase finale, Sezione 3, introduce il </a:t>
            </a:r>
            <a:r>
              <a:rPr lang="en-US" sz="2000" dirty="0"/>
              <a:t>Business Model Canvas (BMC), </a:t>
            </a:r>
            <a:r>
              <a:rPr lang="en-US" sz="2000" b="0" dirty="0"/>
              <a:t>uno strumento di pianificazione semplice ma potente, che occupa una sola pagina. Gli studenti mapperanno gli elementi essenziali della loro attività, dai segmenti di clientela e le proposte di valore ai flussi di entrate, i costi, le partnership e le risorse. Questo fornirà loro una panoramica chiara e pratica di come il loro concetto di alloggio possa funzionare nella vita reale.</a:t>
            </a:r>
          </a:p>
          <a:p>
            <a:pPr marL="0" indent="0">
              <a:lnSpc>
                <a:spcPts val="2480"/>
              </a:lnSpc>
            </a:pPr>
            <a:endParaRPr lang="en-US" sz="2000" b="0" dirty="0"/>
          </a:p>
        </p:txBody>
      </p:sp>
      <p:sp>
        <p:nvSpPr>
          <p:cNvPr id="8" name="Text Placeholder 7">
            <a:extLst>
              <a:ext uri="{FF2B5EF4-FFF2-40B4-BE49-F238E27FC236}">
                <a16:creationId xmlns:a16="http://schemas.microsoft.com/office/drawing/2014/main" id="{ACAE6F48-EAC2-3275-6F11-E671AF1A278F}"/>
              </a:ext>
            </a:extLst>
          </p:cNvPr>
          <p:cNvSpPr>
            <a:spLocks noGrp="1"/>
          </p:cNvSpPr>
          <p:nvPr>
            <p:ph type="body" sz="quarter" idx="27"/>
          </p:nvPr>
        </p:nvSpPr>
        <p:spPr>
          <a:xfrm>
            <a:off x="180109" y="317565"/>
            <a:ext cx="5041923" cy="720752"/>
          </a:xfrm>
        </p:spPr>
        <p:txBody>
          <a:bodyPr lIns="91440" tIns="45720" rIns="91440" bIns="45720" anchor="ctr">
            <a:noAutofit/>
          </a:bodyPr>
          <a:lstStyle/>
          <a:p>
            <a:r>
              <a:rPr lang="en-US" sz="3200" b="1" dirty="0"/>
              <a:t>Panoramica del modulo 2</a:t>
            </a:r>
          </a:p>
        </p:txBody>
      </p:sp>
      <p:pic>
        <p:nvPicPr>
          <p:cNvPr id="16" name="Picture 15">
            <a:extLst>
              <a:ext uri="{FF2B5EF4-FFF2-40B4-BE49-F238E27FC236}">
                <a16:creationId xmlns:a16="http://schemas.microsoft.com/office/drawing/2014/main" id="{FBC88611-71C8-EE4D-A3FE-76301AEFB323}"/>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
        <p:nvSpPr>
          <p:cNvPr id="25" name="Text Placeholder 11">
            <a:extLst>
              <a:ext uri="{FF2B5EF4-FFF2-40B4-BE49-F238E27FC236}">
                <a16:creationId xmlns:a16="http://schemas.microsoft.com/office/drawing/2014/main" id="{B4CB4C26-3896-1C69-92D5-AE5272F82012}"/>
              </a:ext>
            </a:extLst>
          </p:cNvPr>
          <p:cNvSpPr txBox="1">
            <a:spLocks/>
          </p:cNvSpPr>
          <p:nvPr/>
        </p:nvSpPr>
        <p:spPr>
          <a:xfrm>
            <a:off x="5745806" y="1162065"/>
            <a:ext cx="700387" cy="626835"/>
          </a:xfrm>
          <a:prstGeom prst="rect">
            <a:avLst/>
          </a:prstGeom>
          <a:noFill/>
        </p:spPr>
        <p:txBody>
          <a:bodyPr anchor="b">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03</a:t>
            </a:r>
          </a:p>
        </p:txBody>
      </p:sp>
      <p:sp>
        <p:nvSpPr>
          <p:cNvPr id="27" name="Text Placeholder 12">
            <a:extLst>
              <a:ext uri="{FF2B5EF4-FFF2-40B4-BE49-F238E27FC236}">
                <a16:creationId xmlns:a16="http://schemas.microsoft.com/office/drawing/2014/main" id="{FF6D86E2-F7C9-A42F-C3A4-EF3C9A2F3372}"/>
              </a:ext>
            </a:extLst>
          </p:cNvPr>
          <p:cNvSpPr txBox="1">
            <a:spLocks/>
          </p:cNvSpPr>
          <p:nvPr/>
        </p:nvSpPr>
        <p:spPr>
          <a:xfrm>
            <a:off x="6680691" y="880369"/>
            <a:ext cx="4850695" cy="469476"/>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EC7C69"/>
                </a:solidFill>
              </a:rPr>
              <a:t>Costruire un piano aziendale realizzabile utilizzando il Business Model Canvas (BMC)</a:t>
            </a:r>
            <a:endParaRPr lang="en-US" sz="2000" b="1" dirty="0">
              <a:solidFill>
                <a:srgbClr val="EC7C69"/>
              </a:solidFill>
            </a:endParaRPr>
          </a:p>
        </p:txBody>
      </p:sp>
      <p:sp>
        <p:nvSpPr>
          <p:cNvPr id="28" name="Text Placeholder 14">
            <a:extLst>
              <a:ext uri="{FF2B5EF4-FFF2-40B4-BE49-F238E27FC236}">
                <a16:creationId xmlns:a16="http://schemas.microsoft.com/office/drawing/2014/main" id="{F81B8613-3AC3-123E-5F84-DCF1D570F89F}"/>
              </a:ext>
            </a:extLst>
          </p:cNvPr>
          <p:cNvSpPr txBox="1">
            <a:spLocks/>
          </p:cNvSpPr>
          <p:nvPr/>
        </p:nvSpPr>
        <p:spPr>
          <a:xfrm>
            <a:off x="6679763" y="2239270"/>
            <a:ext cx="5297084" cy="723299"/>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800" b="1" dirty="0">
                <a:solidFill>
                  <a:srgbClr val="414141"/>
                </a:solidFill>
              </a:rPr>
              <a:t>Utilizzare il Business Model Canvas (BMC) </a:t>
            </a:r>
            <a:r>
              <a:rPr lang="en-US" sz="1800" dirty="0">
                <a:solidFill>
                  <a:srgbClr val="414141"/>
                </a:solidFill>
              </a:rPr>
              <a:t>come strumento di pianificazione per </a:t>
            </a:r>
            <a:r>
              <a:rPr lang="en-US" sz="1800" dirty="0" err="1">
                <a:solidFill>
                  <a:srgbClr val="414141"/>
                </a:solidFill>
              </a:rPr>
              <a:t>organizzare </a:t>
            </a:r>
            <a:r>
              <a:rPr lang="en-US" sz="1800" dirty="0">
                <a:solidFill>
                  <a:srgbClr val="414141"/>
                </a:solidFill>
              </a:rPr>
              <a:t>le idee di business.</a:t>
            </a:r>
          </a:p>
          <a:p>
            <a:pPr marL="342900" indent="-342900">
              <a:buFont typeface="Arial" panose="020B0604020202020204" pitchFamily="34" charset="0"/>
              <a:buChar char="•"/>
            </a:pPr>
            <a:r>
              <a:rPr lang="en-US" sz="1800" b="1" dirty="0">
                <a:solidFill>
                  <a:srgbClr val="414141"/>
                </a:solidFill>
              </a:rPr>
              <a:t>Mappare un concetto di alloggio </a:t>
            </a:r>
            <a:r>
              <a:rPr lang="en-US" sz="1800" dirty="0">
                <a:solidFill>
                  <a:srgbClr val="414141"/>
                </a:solidFill>
              </a:rPr>
              <a:t>in aree chiave, tra cui segmenti di clientela, proposta di valore, canali, flussi di entrate, strutture dei costi e partnership.</a:t>
            </a:r>
          </a:p>
          <a:p>
            <a:pPr marL="342900" indent="-342900">
              <a:buFont typeface="Arial" panose="020B0604020202020204" pitchFamily="34" charset="0"/>
              <a:buChar char="•"/>
            </a:pPr>
            <a:r>
              <a:rPr lang="en-US" sz="1800" b="1" dirty="0">
                <a:solidFill>
                  <a:srgbClr val="414141"/>
                </a:solidFill>
              </a:rPr>
              <a:t>Presentare il proprio modello di business </a:t>
            </a:r>
            <a:r>
              <a:rPr lang="en-US" sz="1800" dirty="0">
                <a:solidFill>
                  <a:srgbClr val="414141"/>
                </a:solidFill>
              </a:rPr>
              <a:t>in modo chiaro utilizzando un framework BMC di una pagina.</a:t>
            </a:r>
          </a:p>
          <a:p>
            <a:pPr marL="342900" indent="-342900">
              <a:buFont typeface="Arial" panose="020B0604020202020204" pitchFamily="34" charset="0"/>
              <a:buChar char="•"/>
            </a:pPr>
            <a:r>
              <a:rPr lang="en-US" sz="1800" b="1" dirty="0">
                <a:solidFill>
                  <a:srgbClr val="414141"/>
                </a:solidFill>
              </a:rPr>
              <a:t>Valutare la fattibilità della propria </a:t>
            </a:r>
            <a:r>
              <a:rPr lang="en-US" sz="1800" dirty="0">
                <a:solidFill>
                  <a:srgbClr val="414141"/>
                </a:solidFill>
              </a:rPr>
              <a:t>idea</a:t>
            </a:r>
            <a:r>
              <a:rPr lang="en-US" sz="1800" b="1" dirty="0">
                <a:solidFill>
                  <a:srgbClr val="414141"/>
                </a:solidFill>
              </a:rPr>
              <a:t> imprenditoriale </a:t>
            </a:r>
            <a:r>
              <a:rPr lang="en-US" sz="1800" dirty="0">
                <a:solidFill>
                  <a:srgbClr val="414141"/>
                </a:solidFill>
              </a:rPr>
              <a:t>sulla base di approfondimenti di mercato e proiezioni finanziarie.</a:t>
            </a:r>
          </a:p>
          <a:p>
            <a:pPr marL="342900" indent="-342900">
              <a:buFont typeface="Arial" panose="020B0604020202020204" pitchFamily="34" charset="0"/>
              <a:buChar char="•"/>
            </a:pPr>
            <a:r>
              <a:rPr lang="en-US" sz="1800" b="1" dirty="0">
                <a:solidFill>
                  <a:srgbClr val="414141"/>
                </a:solidFill>
              </a:rPr>
              <a:t>Valutare come i diversi componenti del BMC si collegano </a:t>
            </a:r>
            <a:r>
              <a:rPr lang="en-US" sz="1800" dirty="0">
                <a:solidFill>
                  <a:srgbClr val="414141"/>
                </a:solidFill>
              </a:rPr>
              <a:t>e si influenzano a vicenda per rafforzare il piano aziendale complessivo.</a:t>
            </a:r>
            <a:endParaRPr lang="en-GB" sz="1800" dirty="0">
              <a:solidFill>
                <a:srgbClr val="414141"/>
              </a:solidFill>
            </a:endParaRPr>
          </a:p>
        </p:txBody>
      </p:sp>
      <p:cxnSp>
        <p:nvCxnSpPr>
          <p:cNvPr id="29" name="Straight Connector 28">
            <a:extLst>
              <a:ext uri="{FF2B5EF4-FFF2-40B4-BE49-F238E27FC236}">
                <a16:creationId xmlns:a16="http://schemas.microsoft.com/office/drawing/2014/main" id="{52ECE6AB-0A4F-383D-5491-21F01DB62F49}"/>
              </a:ext>
            </a:extLst>
          </p:cNvPr>
          <p:cNvCxnSpPr>
            <a:cxnSpLocks/>
          </p:cNvCxnSpPr>
          <p:nvPr/>
        </p:nvCxnSpPr>
        <p:spPr>
          <a:xfrm flipH="1">
            <a:off x="5393491" y="224301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6704992-3377-4CB4-9344-10678EFC3564}"/>
              </a:ext>
            </a:extLst>
          </p:cNvPr>
          <p:cNvSpPr txBox="1"/>
          <p:nvPr/>
        </p:nvSpPr>
        <p:spPr>
          <a:xfrm>
            <a:off x="6679763" y="228010"/>
            <a:ext cx="4617728" cy="523220"/>
          </a:xfrm>
          <a:prstGeom prst="rect">
            <a:avLst/>
          </a:prstGeom>
          <a:noFill/>
        </p:spPr>
        <p:txBody>
          <a:bodyPr wrap="square" rtlCol="0">
            <a:spAutoFit/>
          </a:bodyPr>
          <a:lstStyle/>
          <a:p>
            <a:r>
              <a:rPr lang="en-US" sz="2800" b="1" dirty="0">
                <a:solidFill>
                  <a:srgbClr val="459597"/>
                </a:solidFill>
              </a:rPr>
              <a:t>Risultati di apprendimento</a:t>
            </a:r>
            <a:endParaRPr lang="en-IE" sz="2800" b="1" dirty="0">
              <a:solidFill>
                <a:srgbClr val="459597"/>
              </a:solidFill>
            </a:endParaRPr>
          </a:p>
        </p:txBody>
      </p:sp>
    </p:spTree>
    <p:extLst>
      <p:ext uri="{BB962C8B-B14F-4D97-AF65-F5344CB8AC3E}">
        <p14:creationId xmlns:p14="http://schemas.microsoft.com/office/powerpoint/2010/main" val="4227780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DB6C2-0C4C-90EC-1CB6-6CCC59AF400C}"/>
            </a:ext>
          </a:extLst>
        </p:cNvPr>
        <p:cNvGrpSpPr/>
        <p:nvPr/>
      </p:nvGrpSpPr>
      <p:grpSpPr>
        <a:xfrm>
          <a:off x="0" y="0"/>
          <a:ext cx="0" cy="0"/>
          <a:chOff x="0" y="0"/>
          <a:chExt cx="0" cy="0"/>
        </a:xfrm>
      </p:grpSpPr>
      <p:pic>
        <p:nvPicPr>
          <p:cNvPr id="10" name="Staðgengill myndar 11" descr="Person taking book from bookshelf">
            <a:extLst>
              <a:ext uri="{FF2B5EF4-FFF2-40B4-BE49-F238E27FC236}">
                <a16:creationId xmlns:a16="http://schemas.microsoft.com/office/drawing/2014/main" id="{10F8CA84-C106-7EB2-A326-7DD4FA258199}"/>
              </a:ext>
            </a:extLst>
          </p:cNvPr>
          <p:cNvPicPr>
            <a:picLocks noGrp="1" noChangeAspect="1"/>
          </p:cNvPicPr>
          <p:nvPr>
            <p:ph type="pic" sz="quarter" idx="19"/>
          </p:nvPr>
        </p:nvPicPr>
        <p:blipFill>
          <a:blip r:embed="rId2"/>
          <a:srcRect l="1999" r="1999"/>
          <a:stretch>
            <a:fillRect/>
          </a:stretch>
        </p:blipFill>
        <p:spPr/>
      </p:pic>
      <p:sp>
        <p:nvSpPr>
          <p:cNvPr id="2" name="Text Placeholder 1">
            <a:extLst>
              <a:ext uri="{FF2B5EF4-FFF2-40B4-BE49-F238E27FC236}">
                <a16:creationId xmlns:a16="http://schemas.microsoft.com/office/drawing/2014/main" id="{365AFA94-AD28-F603-44AB-64AE3D2CB11C}"/>
              </a:ext>
            </a:extLst>
          </p:cNvPr>
          <p:cNvSpPr>
            <a:spLocks noGrp="1"/>
          </p:cNvSpPr>
          <p:nvPr>
            <p:ph type="body" sz="quarter" idx="16"/>
          </p:nvPr>
        </p:nvSpPr>
        <p:spPr>
          <a:xfrm>
            <a:off x="733931" y="3429000"/>
            <a:ext cx="4617998" cy="3066422"/>
          </a:xfrm>
        </p:spPr>
        <p:txBody>
          <a:bodyPr>
            <a:noAutofit/>
          </a:bodyPr>
          <a:lstStyle/>
          <a:p>
            <a:pPr>
              <a:lnSpc>
                <a:spcPts val="3900"/>
              </a:lnSpc>
            </a:pPr>
            <a:r>
              <a:rPr lang="en-GB" sz="4000" dirty="0"/>
              <a:t>Modelli aggiuntivi per risorse, esercizi, ecc.</a:t>
            </a:r>
          </a:p>
          <a:p>
            <a:pPr>
              <a:lnSpc>
                <a:spcPts val="3900"/>
              </a:lnSpc>
            </a:pPr>
            <a:endParaRPr lang="en-GB" sz="4000" dirty="0"/>
          </a:p>
        </p:txBody>
      </p:sp>
      <p:sp>
        <p:nvSpPr>
          <p:cNvPr id="3" name="Text Placeholder 2">
            <a:extLst>
              <a:ext uri="{FF2B5EF4-FFF2-40B4-BE49-F238E27FC236}">
                <a16:creationId xmlns:a16="http://schemas.microsoft.com/office/drawing/2014/main" id="{DC2DC217-B2B3-F13F-A896-84E8B59BDE79}"/>
              </a:ext>
            </a:extLst>
          </p:cNvPr>
          <p:cNvSpPr>
            <a:spLocks noGrp="1"/>
          </p:cNvSpPr>
          <p:nvPr>
            <p:ph type="body" sz="quarter" idx="17"/>
          </p:nvPr>
        </p:nvSpPr>
        <p:spPr>
          <a:xfrm>
            <a:off x="733931" y="1095586"/>
            <a:ext cx="5362069" cy="582221"/>
          </a:xfrm>
        </p:spPr>
        <p:txBody>
          <a:bodyPr/>
          <a:lstStyle/>
          <a:p>
            <a:pPr>
              <a:lnSpc>
                <a:spcPts val="6220"/>
              </a:lnSpc>
              <a:spcBef>
                <a:spcPts val="0"/>
              </a:spcBef>
            </a:pPr>
            <a:r>
              <a:rPr lang="en-IE" sz="6600" b="1" dirty="0"/>
              <a:t>Sezione Risorse</a:t>
            </a:r>
          </a:p>
        </p:txBody>
      </p:sp>
      <p:sp>
        <p:nvSpPr>
          <p:cNvPr id="8" name="Text Placeholder 7">
            <a:extLst>
              <a:ext uri="{FF2B5EF4-FFF2-40B4-BE49-F238E27FC236}">
                <a16:creationId xmlns:a16="http://schemas.microsoft.com/office/drawing/2014/main" id="{6BFE7435-FDF2-CBBA-5ECF-035E5D1EB252}"/>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Crediti fotografici: immagini utilizzate su licenza da</a:t>
            </a:r>
          </a:p>
          <a:p>
            <a:pPr algn="ctr"/>
            <a:r>
              <a:rPr lang="en-GB" sz="1200" dirty="0"/>
              <a:t> libreria stock di Microsoft 365.</a:t>
            </a:r>
          </a:p>
        </p:txBody>
      </p:sp>
      <p:sp>
        <p:nvSpPr>
          <p:cNvPr id="4" name="Freeform 3">
            <a:extLst>
              <a:ext uri="{FF2B5EF4-FFF2-40B4-BE49-F238E27FC236}">
                <a16:creationId xmlns:a16="http://schemas.microsoft.com/office/drawing/2014/main" id="{F6AE061B-82A7-9827-B19A-3FC1CA47BB36}"/>
              </a:ext>
            </a:extLst>
          </p:cNvPr>
          <p:cNvSpPr/>
          <p:nvPr/>
        </p:nvSpPr>
        <p:spPr>
          <a:xfrm>
            <a:off x="0" y="2950938"/>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5B0CB26D-238E-AEE9-045E-CC6D4984104C}"/>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40</a:t>
            </a:fld>
            <a:endParaRPr lang="fr-CA" sz="1200" dirty="0"/>
          </a:p>
        </p:txBody>
      </p:sp>
      <p:pic>
        <p:nvPicPr>
          <p:cNvPr id="9" name="Picture 8">
            <a:extLst>
              <a:ext uri="{FF2B5EF4-FFF2-40B4-BE49-F238E27FC236}">
                <a16:creationId xmlns:a16="http://schemas.microsoft.com/office/drawing/2014/main" id="{F90918ED-4B1D-295F-DA25-4026036127C6}"/>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26008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A70B8-852C-5A79-E76F-2784E0B3EC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2283CFE-BE41-71DB-84D5-3ABEC21051B4}"/>
              </a:ext>
            </a:extLst>
          </p:cNvPr>
          <p:cNvSpPr txBox="1"/>
          <p:nvPr/>
        </p:nvSpPr>
        <p:spPr>
          <a:xfrm>
            <a:off x="176525" y="243022"/>
            <a:ext cx="11838949" cy="646331"/>
          </a:xfrm>
          <a:prstGeom prst="rect">
            <a:avLst/>
          </a:prstGeom>
          <a:noFill/>
        </p:spPr>
        <p:txBody>
          <a:bodyPr wrap="square" rtlCol="0">
            <a:spAutoFit/>
          </a:bodyPr>
          <a:lstStyle/>
          <a:p>
            <a:r>
              <a:rPr lang="en-US" sz="3600" b="1" dirty="0">
                <a:solidFill>
                  <a:srgbClr val="459597"/>
                </a:solidFill>
                <a:latin typeface="Calibri" panose="020F0502020204030204" pitchFamily="34" charset="0"/>
                <a:cs typeface="Calibri" panose="020F0502020204030204" pitchFamily="34" charset="0"/>
              </a:rPr>
              <a:t>Modello di Business Model Canvas </a:t>
            </a:r>
            <a:r>
              <a:rPr lang="en-US" sz="3600" dirty="0">
                <a:solidFill>
                  <a:srgbClr val="459597"/>
                </a:solidFill>
                <a:latin typeface="Calibri" panose="020F0502020204030204" pitchFamily="34" charset="0"/>
                <a:cs typeface="Calibri" panose="020F0502020204030204" pitchFamily="34" charset="0"/>
              </a:rPr>
              <a:t>(modificabile) </a:t>
            </a:r>
          </a:p>
        </p:txBody>
      </p:sp>
      <p:sp>
        <p:nvSpPr>
          <p:cNvPr id="5" name="TextBox 4">
            <a:extLst>
              <a:ext uri="{FF2B5EF4-FFF2-40B4-BE49-F238E27FC236}">
                <a16:creationId xmlns:a16="http://schemas.microsoft.com/office/drawing/2014/main" id="{36DA0A9F-8904-60D4-6E0A-675A9ECD8047}"/>
              </a:ext>
            </a:extLst>
          </p:cNvPr>
          <p:cNvSpPr txBox="1"/>
          <p:nvPr/>
        </p:nvSpPr>
        <p:spPr>
          <a:xfrm>
            <a:off x="198147" y="786750"/>
            <a:ext cx="11503937" cy="605487"/>
          </a:xfrm>
          <a:prstGeom prst="rect">
            <a:avLst/>
          </a:prstGeom>
          <a:noFill/>
        </p:spPr>
        <p:txBody>
          <a:bodyPr wrap="square">
            <a:spAutoFit/>
          </a:bodyPr>
          <a:lstStyle/>
          <a:p>
            <a:pPr>
              <a:lnSpc>
                <a:spcPts val="1860"/>
              </a:lnSpc>
            </a:pPr>
            <a:r>
              <a:rPr lang="en-US" sz="1900" dirty="0">
                <a:solidFill>
                  <a:srgbClr val="414141"/>
                </a:solidFill>
                <a:latin typeface="Calibri" panose="020F0502020204030204" pitchFamily="34" charset="0"/>
                <a:cs typeface="Calibri" panose="020F0502020204030204" pitchFamily="34" charset="0"/>
              </a:rPr>
              <a:t>Segui le istruzioni riportate di seguito per completare ogni sezione del tuo modello di business canvas, in modo da poter sviluppare una comprensione completa del quadro operativo e strategico della tua attività.</a:t>
            </a:r>
          </a:p>
        </p:txBody>
      </p:sp>
      <p:graphicFrame>
        <p:nvGraphicFramePr>
          <p:cNvPr id="16" name="Table 15">
            <a:extLst>
              <a:ext uri="{FF2B5EF4-FFF2-40B4-BE49-F238E27FC236}">
                <a16:creationId xmlns:a16="http://schemas.microsoft.com/office/drawing/2014/main" id="{7583B36F-225B-7319-47E2-6D20F63D4899}"/>
              </a:ext>
            </a:extLst>
          </p:cNvPr>
          <p:cNvGraphicFramePr>
            <a:graphicFrameLocks noGrp="1"/>
          </p:cNvGraphicFramePr>
          <p:nvPr>
            <p:extLst>
              <p:ext uri="{D42A27DB-BD31-4B8C-83A1-F6EECF244321}">
                <p14:modId xmlns:p14="http://schemas.microsoft.com/office/powerpoint/2010/main" val="2974285827"/>
              </p:ext>
            </p:extLst>
          </p:nvPr>
        </p:nvGraphicFramePr>
        <p:xfrm>
          <a:off x="272084" y="1374187"/>
          <a:ext cx="11430000" cy="5024884"/>
        </p:xfrm>
        <a:graphic>
          <a:graphicData uri="http://schemas.openxmlformats.org/drawingml/2006/table">
            <a:tbl>
              <a:tblPr/>
              <a:tblGrid>
                <a:gridCol w="2286000">
                  <a:extLst>
                    <a:ext uri="{9D8B030D-6E8A-4147-A177-3AD203B41FA5}">
                      <a16:colId xmlns:a16="http://schemas.microsoft.com/office/drawing/2014/main" val="1915489427"/>
                    </a:ext>
                  </a:extLst>
                </a:gridCol>
                <a:gridCol w="2286000">
                  <a:extLst>
                    <a:ext uri="{9D8B030D-6E8A-4147-A177-3AD203B41FA5}">
                      <a16:colId xmlns:a16="http://schemas.microsoft.com/office/drawing/2014/main" val="3648122560"/>
                    </a:ext>
                  </a:extLst>
                </a:gridCol>
                <a:gridCol w="2286000">
                  <a:extLst>
                    <a:ext uri="{9D8B030D-6E8A-4147-A177-3AD203B41FA5}">
                      <a16:colId xmlns:a16="http://schemas.microsoft.com/office/drawing/2014/main" val="489068831"/>
                    </a:ext>
                  </a:extLst>
                </a:gridCol>
                <a:gridCol w="2286000">
                  <a:extLst>
                    <a:ext uri="{9D8B030D-6E8A-4147-A177-3AD203B41FA5}">
                      <a16:colId xmlns:a16="http://schemas.microsoft.com/office/drawing/2014/main" val="1821452548"/>
                    </a:ext>
                  </a:extLst>
                </a:gridCol>
                <a:gridCol w="2286000">
                  <a:extLst>
                    <a:ext uri="{9D8B030D-6E8A-4147-A177-3AD203B41FA5}">
                      <a16:colId xmlns:a16="http://schemas.microsoft.com/office/drawing/2014/main" val="1649091000"/>
                    </a:ext>
                  </a:extLst>
                </a:gridCol>
              </a:tblGrid>
              <a:tr h="1723378">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61284179"/>
                  </a:ext>
                </a:extLst>
              </a:tr>
              <a:tr h="1650753">
                <a:tc vMerge="1">
                  <a:txBody>
                    <a:bodyPr/>
                    <a:lstStyle/>
                    <a:p>
                      <a:endParaRPr lang="en-US"/>
                    </a:p>
                  </a:txBody>
                  <a:tcPr>
                    <a:lnT w="12700" cap="flat" cmpd="sng" algn="ctr">
                      <a:solidFill>
                        <a:schemeClr val="bg1">
                          <a:lumMod val="75000"/>
                        </a:schemeClr>
                      </a:solidFill>
                      <a:prstDash val="solid"/>
                      <a:round/>
                      <a:headEnd type="none" w="med" len="med"/>
                      <a:tailEnd type="none" w="med" len="med"/>
                    </a:lnT>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en-US"/>
                    </a:p>
                  </a:txBody>
                  <a:tcPr>
                    <a:lnL w="6350" cap="flat" cmpd="sng" algn="ctr">
                      <a:solidFill>
                        <a:srgbClr val="BFBFBF"/>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en-US"/>
                    </a:p>
                  </a:txBody>
                  <a:tcPr>
                    <a:lnL w="6350" cap="flat" cmpd="sng" algn="ctr">
                      <a:solidFill>
                        <a:srgbClr val="BFBFBF"/>
                      </a:solidFill>
                      <a:prstDash val="solid"/>
                      <a:round/>
                      <a:headEnd type="none" w="med" len="med"/>
                      <a:tailEnd type="none" w="med" len="med"/>
                    </a:lnL>
                  </a:tcPr>
                </a:tc>
                <a:extLst>
                  <a:ext uri="{0D108BD9-81ED-4DB2-BD59-A6C34878D82A}">
                    <a16:rowId xmlns:a16="http://schemas.microsoft.com/office/drawing/2014/main" val="2172348578"/>
                  </a:ext>
                </a:extLst>
              </a:tr>
              <a:tr h="1650753">
                <a:tc grid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en-US"/>
                    </a:p>
                  </a:txBody>
                  <a:tcPr/>
                </a:tc>
                <a:tc gridSpan="3">
                  <a:txBody>
                    <a:bodyPr/>
                    <a:lstStyle/>
                    <a:p>
                      <a:pPr algn="l" fontAlgn="ctr"/>
                      <a:endParaRPr lang="en-US" sz="7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45382130"/>
                  </a:ext>
                </a:extLst>
              </a:tr>
            </a:tbl>
          </a:graphicData>
        </a:graphic>
      </p:graphicFrame>
      <p:pic>
        <p:nvPicPr>
          <p:cNvPr id="17" name="Graphic 2" descr="Handshake outline">
            <a:extLst>
              <a:ext uri="{FF2B5EF4-FFF2-40B4-BE49-F238E27FC236}">
                <a16:creationId xmlns:a16="http://schemas.microsoft.com/office/drawing/2014/main" id="{61B243A9-18A3-EC59-BC92-8050393A81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19267" y="1937399"/>
            <a:ext cx="602159" cy="602159"/>
          </a:xfrm>
          <a:prstGeom prst="rect">
            <a:avLst/>
          </a:prstGeom>
        </p:spPr>
      </p:pic>
      <p:pic>
        <p:nvPicPr>
          <p:cNvPr id="18" name="Graphic 4" descr="Playbook outline">
            <a:extLst>
              <a:ext uri="{FF2B5EF4-FFF2-40B4-BE49-F238E27FC236}">
                <a16:creationId xmlns:a16="http://schemas.microsoft.com/office/drawing/2014/main" id="{4DBB4260-CF4E-3418-9217-5F4A7C2C1B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66782" y="1878859"/>
            <a:ext cx="590550" cy="590550"/>
          </a:xfrm>
          <a:prstGeom prst="rect">
            <a:avLst/>
          </a:prstGeom>
        </p:spPr>
      </p:pic>
      <p:pic>
        <p:nvPicPr>
          <p:cNvPr id="19" name="Graphic 6" descr="Circular flowchart outline">
            <a:extLst>
              <a:ext uri="{FF2B5EF4-FFF2-40B4-BE49-F238E27FC236}">
                <a16:creationId xmlns:a16="http://schemas.microsoft.com/office/drawing/2014/main" id="{72810167-629F-8C4A-68F4-ACE2E35529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89378" y="3660191"/>
            <a:ext cx="616032" cy="616032"/>
          </a:xfrm>
          <a:prstGeom prst="rect">
            <a:avLst/>
          </a:prstGeom>
        </p:spPr>
      </p:pic>
      <p:pic>
        <p:nvPicPr>
          <p:cNvPr id="20" name="Graphic 8" descr="Clipboard Checked outline">
            <a:extLst>
              <a:ext uri="{FF2B5EF4-FFF2-40B4-BE49-F238E27FC236}">
                <a16:creationId xmlns:a16="http://schemas.microsoft.com/office/drawing/2014/main" id="{05BFBB82-60F4-D409-1AAD-A080012F4B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83186" y="1937512"/>
            <a:ext cx="533400" cy="533400"/>
          </a:xfrm>
          <a:prstGeom prst="rect">
            <a:avLst/>
          </a:prstGeom>
        </p:spPr>
      </p:pic>
      <p:pic>
        <p:nvPicPr>
          <p:cNvPr id="21" name="Graphic 12" descr="Target Audience outline">
            <a:extLst>
              <a:ext uri="{FF2B5EF4-FFF2-40B4-BE49-F238E27FC236}">
                <a16:creationId xmlns:a16="http://schemas.microsoft.com/office/drawing/2014/main" id="{DF850759-F08D-638F-4570-9A1EF8DD301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55587" y="1879945"/>
            <a:ext cx="615130" cy="615130"/>
          </a:xfrm>
          <a:prstGeom prst="rect">
            <a:avLst/>
          </a:prstGeom>
        </p:spPr>
      </p:pic>
      <p:pic>
        <p:nvPicPr>
          <p:cNvPr id="24" name="Graphic 18" descr="Money outline">
            <a:extLst>
              <a:ext uri="{FF2B5EF4-FFF2-40B4-BE49-F238E27FC236}">
                <a16:creationId xmlns:a16="http://schemas.microsoft.com/office/drawing/2014/main" id="{DADC18F6-848B-5FDE-210A-F8D3FE44106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63144" y="5089896"/>
            <a:ext cx="600075" cy="600075"/>
          </a:xfrm>
          <a:prstGeom prst="rect">
            <a:avLst/>
          </a:prstGeom>
        </p:spPr>
      </p:pic>
      <p:pic>
        <p:nvPicPr>
          <p:cNvPr id="25" name="Graphic 20" descr="Register outline">
            <a:extLst>
              <a:ext uri="{FF2B5EF4-FFF2-40B4-BE49-F238E27FC236}">
                <a16:creationId xmlns:a16="http://schemas.microsoft.com/office/drawing/2014/main" id="{364C24EA-7ABD-C993-0D9A-E98631F6E67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114926" y="5156155"/>
            <a:ext cx="495404" cy="495404"/>
          </a:xfrm>
          <a:prstGeom prst="rect">
            <a:avLst/>
          </a:prstGeom>
        </p:spPr>
      </p:pic>
      <p:sp>
        <p:nvSpPr>
          <p:cNvPr id="4" name="TextBox 6">
            <a:extLst>
              <a:ext uri="{FF2B5EF4-FFF2-40B4-BE49-F238E27FC236}">
                <a16:creationId xmlns:a16="http://schemas.microsoft.com/office/drawing/2014/main" id="{0102307C-C447-0C8F-3133-A64AF517EF2F}"/>
              </a:ext>
            </a:extLst>
          </p:cNvPr>
          <p:cNvSpPr txBox="1"/>
          <p:nvPr/>
        </p:nvSpPr>
        <p:spPr>
          <a:xfrm>
            <a:off x="272084" y="6533254"/>
            <a:ext cx="1104935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900" dirty="0">
                <a:solidFill>
                  <a:srgbClr val="414141"/>
                </a:solidFill>
                <a:latin typeface="Calibri" panose="020F0502020204030204" pitchFamily="34" charset="0"/>
                <a:cs typeface="Calibri" panose="020F0502020204030204" pitchFamily="34" charset="0"/>
              </a:rPr>
              <a:t>Fonte:</a:t>
            </a:r>
            <a:r>
              <a:rPr lang="en-US" sz="900" i="1" dirty="0">
                <a:solidFill>
                  <a:srgbClr val="459597"/>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 https://www.smartsheet.com/sites/default/files/2024-04/IC-Simple-Business-Model-Canvas-Template-for-Powerpoint-Example_Powerpoint.pptx?srsltid=AfmBOop_I2pyimagKBejfl-xt8tteTukVJU7-7NT-CG1nWOo8ROqfG6t</a:t>
            </a:r>
            <a:r>
              <a:rPr lang="en-US" sz="900" i="1" dirty="0">
                <a:solidFill>
                  <a:srgbClr val="459597"/>
                </a:solidFill>
                <a:latin typeface="Calibri" panose="020F0502020204030204" pitchFamily="34" charset="0"/>
                <a:cs typeface="Calibri" panose="020F0502020204030204" pitchFamily="34" charset="0"/>
              </a:rPr>
              <a:t> </a:t>
            </a:r>
            <a:endParaRPr lang="en-IE" sz="900" dirty="0">
              <a:solidFill>
                <a:srgbClr val="459597"/>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2E472BB2-2F10-84F1-6240-C57AFB6594B0}"/>
              </a:ext>
            </a:extLst>
          </p:cNvPr>
          <p:cNvSpPr/>
          <p:nvPr/>
        </p:nvSpPr>
        <p:spPr>
          <a:xfrm>
            <a:off x="9430767" y="1370098"/>
            <a:ext cx="2271317" cy="53912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0" name="Graphic 14" descr="Puzzle pieces outline">
            <a:extLst>
              <a:ext uri="{FF2B5EF4-FFF2-40B4-BE49-F238E27FC236}">
                <a16:creationId xmlns:a16="http://schemas.microsoft.com/office/drawing/2014/main" id="{76CB56D3-D535-BA03-D8AA-DB54D6BF201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061802" y="1958923"/>
            <a:ext cx="571500" cy="571500"/>
          </a:xfrm>
          <a:prstGeom prst="rect">
            <a:avLst/>
          </a:prstGeom>
        </p:spPr>
      </p:pic>
      <p:sp>
        <p:nvSpPr>
          <p:cNvPr id="37" name="TextBox 36">
            <a:extLst>
              <a:ext uri="{FF2B5EF4-FFF2-40B4-BE49-F238E27FC236}">
                <a16:creationId xmlns:a16="http://schemas.microsoft.com/office/drawing/2014/main" id="{B061C515-879F-D32F-BED5-F864BE3E45E7}"/>
              </a:ext>
            </a:extLst>
          </p:cNvPr>
          <p:cNvSpPr txBox="1"/>
          <p:nvPr/>
        </p:nvSpPr>
        <p:spPr>
          <a:xfrm>
            <a:off x="9484791" y="1386592"/>
            <a:ext cx="1836647" cy="502702"/>
          </a:xfrm>
          <a:prstGeom prst="rect">
            <a:avLst/>
          </a:prstGeom>
          <a:noFill/>
        </p:spPr>
        <p:txBody>
          <a:bodyPr wrap="square">
            <a:spAutoFit/>
          </a:bodyPr>
          <a:lstStyle/>
          <a:p>
            <a:pPr algn="l"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SEGMENTI DI CLIENTELA</a:t>
            </a:r>
          </a:p>
        </p:txBody>
      </p:sp>
      <p:sp>
        <p:nvSpPr>
          <p:cNvPr id="38" name="Rectangle 37">
            <a:extLst>
              <a:ext uri="{FF2B5EF4-FFF2-40B4-BE49-F238E27FC236}">
                <a16:creationId xmlns:a16="http://schemas.microsoft.com/office/drawing/2014/main" id="{E25302FB-B826-6733-85A5-8E9D17433DA5}"/>
              </a:ext>
            </a:extLst>
          </p:cNvPr>
          <p:cNvSpPr/>
          <p:nvPr/>
        </p:nvSpPr>
        <p:spPr>
          <a:xfrm>
            <a:off x="7131344" y="1370098"/>
            <a:ext cx="2271317" cy="539126"/>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54F2A5FF-AC90-B92A-708F-288A1CF004AC}"/>
              </a:ext>
            </a:extLst>
          </p:cNvPr>
          <p:cNvSpPr txBox="1"/>
          <p:nvPr/>
        </p:nvSpPr>
        <p:spPr>
          <a:xfrm>
            <a:off x="7185368"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RELAZIONI CON I CLIENTI</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FAF7B164-0759-C4C4-51B5-7693FB3938BC}"/>
              </a:ext>
            </a:extLst>
          </p:cNvPr>
          <p:cNvSpPr/>
          <p:nvPr/>
        </p:nvSpPr>
        <p:spPr>
          <a:xfrm>
            <a:off x="4860761" y="1370098"/>
            <a:ext cx="2271317" cy="539126"/>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1FFF3802-7F8F-6D14-CCEF-2A307B14FCD6}"/>
              </a:ext>
            </a:extLst>
          </p:cNvPr>
          <p:cNvSpPr txBox="1"/>
          <p:nvPr/>
        </p:nvSpPr>
        <p:spPr>
          <a:xfrm>
            <a:off x="4914785"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PROPOSTE DI VALORE</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95FB4BA1-36E7-1D46-EA99-AFE3BE7D0742}"/>
              </a:ext>
            </a:extLst>
          </p:cNvPr>
          <p:cNvSpPr/>
          <p:nvPr/>
        </p:nvSpPr>
        <p:spPr>
          <a:xfrm>
            <a:off x="2575758" y="1370098"/>
            <a:ext cx="2271317" cy="539126"/>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9B9024E2-17B0-9AE4-9D51-8CB079195131}"/>
              </a:ext>
            </a:extLst>
          </p:cNvPr>
          <p:cNvSpPr txBox="1"/>
          <p:nvPr/>
        </p:nvSpPr>
        <p:spPr>
          <a:xfrm>
            <a:off x="2629782"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ATTIVITÀ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ATTIVITÀ</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4" name="Rectangle 43">
            <a:extLst>
              <a:ext uri="{FF2B5EF4-FFF2-40B4-BE49-F238E27FC236}">
                <a16:creationId xmlns:a16="http://schemas.microsoft.com/office/drawing/2014/main" id="{EC79FF19-89A9-AFFC-E35E-43516AC9C18C}"/>
              </a:ext>
            </a:extLst>
          </p:cNvPr>
          <p:cNvSpPr/>
          <p:nvPr/>
        </p:nvSpPr>
        <p:spPr>
          <a:xfrm>
            <a:off x="277796" y="1370098"/>
            <a:ext cx="2271317" cy="539126"/>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9E46DE2B-72E7-9DE1-468A-C2903411DDDD}"/>
              </a:ext>
            </a:extLst>
          </p:cNvPr>
          <p:cNvSpPr txBox="1"/>
          <p:nvPr/>
        </p:nvSpPr>
        <p:spPr>
          <a:xfrm>
            <a:off x="331820"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PARTNERSHIP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PARTNERSHIP</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83F3117B-1E72-CEEE-50A6-064AF05CA120}"/>
              </a:ext>
            </a:extLst>
          </p:cNvPr>
          <p:cNvSpPr/>
          <p:nvPr/>
        </p:nvSpPr>
        <p:spPr>
          <a:xfrm>
            <a:off x="2574216" y="3094507"/>
            <a:ext cx="2271317" cy="53912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E5D3021D-20B8-4281-6BEF-FC916664FD4D}"/>
              </a:ext>
            </a:extLst>
          </p:cNvPr>
          <p:cNvSpPr txBox="1"/>
          <p:nvPr/>
        </p:nvSpPr>
        <p:spPr>
          <a:xfrm>
            <a:off x="2628240" y="3111001"/>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RISORSE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RISORSE </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9DD07F6D-8101-5B5D-C014-22E46A4D3CF5}"/>
              </a:ext>
            </a:extLst>
          </p:cNvPr>
          <p:cNvSpPr/>
          <p:nvPr/>
        </p:nvSpPr>
        <p:spPr>
          <a:xfrm>
            <a:off x="277796" y="4754003"/>
            <a:ext cx="4567737" cy="314011"/>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B8974884-C8CD-D4F9-3020-4DDDC922F3D1}"/>
              </a:ext>
            </a:extLst>
          </p:cNvPr>
          <p:cNvSpPr txBox="1"/>
          <p:nvPr/>
        </p:nvSpPr>
        <p:spPr>
          <a:xfrm>
            <a:off x="331820" y="4770497"/>
            <a:ext cx="1836647" cy="297517"/>
          </a:xfrm>
          <a:prstGeom prst="rect">
            <a:avLst/>
          </a:prstGeom>
          <a:noFill/>
        </p:spPr>
        <p:txBody>
          <a:bodyPr wrap="square">
            <a:spAutoFit/>
          </a:bodyPr>
          <a:lstStyle/>
          <a:p>
            <a:pPr fontAlgn="b">
              <a:lnSpc>
                <a:spcPts val="1620"/>
              </a:lnSpc>
            </a:pPr>
            <a:r>
              <a:rPr lang="en-US" sz="1400" b="1" i="0" u="none" strike="noStrike" dirty="0">
                <a:solidFill>
                  <a:schemeClr val="bg1"/>
                </a:solidFill>
                <a:effectLst/>
                <a:latin typeface="Calibri" panose="020F0502020204030204" pitchFamily="34" charset="0"/>
                <a:cs typeface="Calibri" panose="020F0502020204030204" pitchFamily="34" charset="0"/>
              </a:rPr>
              <a:t>STRUTTURA DEI COSTI</a:t>
            </a:r>
          </a:p>
        </p:txBody>
      </p:sp>
      <p:sp>
        <p:nvSpPr>
          <p:cNvPr id="50" name="Rectangle 49">
            <a:extLst>
              <a:ext uri="{FF2B5EF4-FFF2-40B4-BE49-F238E27FC236}">
                <a16:creationId xmlns:a16="http://schemas.microsoft.com/office/drawing/2014/main" id="{3B73064C-C02E-34D8-4CE2-2086C2BAB858}"/>
              </a:ext>
            </a:extLst>
          </p:cNvPr>
          <p:cNvSpPr/>
          <p:nvPr/>
        </p:nvSpPr>
        <p:spPr>
          <a:xfrm>
            <a:off x="4847475" y="4754003"/>
            <a:ext cx="6844574" cy="314011"/>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10850310-E72F-46AE-5BBE-D4AD94D7CE19}"/>
              </a:ext>
            </a:extLst>
          </p:cNvPr>
          <p:cNvSpPr txBox="1"/>
          <p:nvPr/>
        </p:nvSpPr>
        <p:spPr>
          <a:xfrm>
            <a:off x="4901499" y="4774476"/>
            <a:ext cx="1836647" cy="502702"/>
          </a:xfrm>
          <a:prstGeom prst="rect">
            <a:avLst/>
          </a:prstGeom>
          <a:noFill/>
        </p:spPr>
        <p:txBody>
          <a:bodyPr wrap="square">
            <a:spAutoFit/>
          </a:bodyPr>
          <a:lstStyle/>
          <a:p>
            <a:pPr fontAlgn="b">
              <a:lnSpc>
                <a:spcPts val="1620"/>
              </a:lnSpc>
            </a:pPr>
            <a:r>
              <a:rPr lang="en-US" sz="1400" b="1" i="0" u="none" strike="noStrike" dirty="0">
                <a:solidFill>
                  <a:schemeClr val="bg1"/>
                </a:solidFill>
                <a:effectLst/>
                <a:latin typeface="Calibri" panose="020F0502020204030204" pitchFamily="34" charset="0"/>
                <a:cs typeface="Calibri" panose="020F0502020204030204" pitchFamily="34" charset="0"/>
              </a:rPr>
              <a:t>FLUSSO DI ENTRATE</a:t>
            </a:r>
          </a:p>
          <a:p>
            <a:pPr fontAlgn="b">
              <a:lnSpc>
                <a:spcPts val="1620"/>
              </a:lnSpc>
            </a:pPr>
            <a:endParaRPr lang="en-US" sz="1400" b="1" i="0" u="none" strike="noStrike" dirty="0">
              <a:solidFill>
                <a:schemeClr val="bg1"/>
              </a:solidFill>
              <a:effectLst/>
              <a:latin typeface="Calibri" panose="020F0502020204030204" pitchFamily="34" charset="0"/>
              <a:cs typeface="Calibri" panose="020F0502020204030204" pitchFamily="34" charset="0"/>
            </a:endParaRPr>
          </a:p>
        </p:txBody>
      </p:sp>
      <p:pic>
        <p:nvPicPr>
          <p:cNvPr id="52" name="Graphic 16" descr="Train outline">
            <a:extLst>
              <a:ext uri="{FF2B5EF4-FFF2-40B4-BE49-F238E27FC236}">
                <a16:creationId xmlns:a16="http://schemas.microsoft.com/office/drawing/2014/main" id="{D1B13B13-ABAB-30CB-F91B-6FA16255DED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917775" y="3479333"/>
            <a:ext cx="481382" cy="481382"/>
          </a:xfrm>
          <a:prstGeom prst="rect">
            <a:avLst/>
          </a:prstGeom>
        </p:spPr>
      </p:pic>
      <p:sp>
        <p:nvSpPr>
          <p:cNvPr id="53" name="Rectangle 52">
            <a:extLst>
              <a:ext uri="{FF2B5EF4-FFF2-40B4-BE49-F238E27FC236}">
                <a16:creationId xmlns:a16="http://schemas.microsoft.com/office/drawing/2014/main" id="{80F694E6-95F7-4122-DA15-E526951CFF53}"/>
              </a:ext>
            </a:extLst>
          </p:cNvPr>
          <p:cNvSpPr/>
          <p:nvPr/>
        </p:nvSpPr>
        <p:spPr>
          <a:xfrm>
            <a:off x="7131344" y="3067395"/>
            <a:ext cx="2271317" cy="349382"/>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7D6E6253-D6B9-E9DE-0EFE-D671F4A95516}"/>
              </a:ext>
            </a:extLst>
          </p:cNvPr>
          <p:cNvSpPr txBox="1"/>
          <p:nvPr/>
        </p:nvSpPr>
        <p:spPr>
          <a:xfrm>
            <a:off x="7185368" y="3101243"/>
            <a:ext cx="1836647" cy="502702"/>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CANALI</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55" name="Slide Number Placeholder 5">
            <a:extLst>
              <a:ext uri="{FF2B5EF4-FFF2-40B4-BE49-F238E27FC236}">
                <a16:creationId xmlns:a16="http://schemas.microsoft.com/office/drawing/2014/main" id="{099B60DE-958B-CDD5-94CD-6484ED6591F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41</a:t>
            </a:fld>
            <a:endParaRPr lang="fr-CA" sz="1200" dirty="0"/>
          </a:p>
        </p:txBody>
      </p:sp>
      <p:sp>
        <p:nvSpPr>
          <p:cNvPr id="6" name="TextBox 5">
            <a:extLst>
              <a:ext uri="{FF2B5EF4-FFF2-40B4-BE49-F238E27FC236}">
                <a16:creationId xmlns:a16="http://schemas.microsoft.com/office/drawing/2014/main" id="{4D376BB3-CD4A-F3FB-B91E-D0E1724A1881}"/>
              </a:ext>
            </a:extLst>
          </p:cNvPr>
          <p:cNvSpPr txBox="1"/>
          <p:nvPr/>
        </p:nvSpPr>
        <p:spPr>
          <a:xfrm>
            <a:off x="373177" y="2504573"/>
            <a:ext cx="2033232" cy="771365"/>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Elenca i tuoi principali partner, fornitori e alleanze che ti aiutano a operare e a raggiungere i tuoi obiettivi.</a:t>
            </a:r>
          </a:p>
        </p:txBody>
      </p:sp>
      <p:sp>
        <p:nvSpPr>
          <p:cNvPr id="8" name="TextBox 7">
            <a:extLst>
              <a:ext uri="{FF2B5EF4-FFF2-40B4-BE49-F238E27FC236}">
                <a16:creationId xmlns:a16="http://schemas.microsoft.com/office/drawing/2014/main" id="{C4301CDF-7CDC-C8C5-BFB6-33E9FFBBD50E}"/>
              </a:ext>
            </a:extLst>
          </p:cNvPr>
          <p:cNvSpPr txBox="1"/>
          <p:nvPr/>
        </p:nvSpPr>
        <p:spPr>
          <a:xfrm>
            <a:off x="2615280" y="2003698"/>
            <a:ext cx="1945314" cy="938077"/>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Descrivi le attività operative, i servizi o le attività produttive fondamentali per il tuo modello di business. </a:t>
            </a:r>
          </a:p>
        </p:txBody>
      </p:sp>
      <p:sp>
        <p:nvSpPr>
          <p:cNvPr id="10" name="TextBox 9">
            <a:extLst>
              <a:ext uri="{FF2B5EF4-FFF2-40B4-BE49-F238E27FC236}">
                <a16:creationId xmlns:a16="http://schemas.microsoft.com/office/drawing/2014/main" id="{6DA98011-DD19-02F5-D955-E8ADCCBF84D1}"/>
              </a:ext>
            </a:extLst>
          </p:cNvPr>
          <p:cNvSpPr txBox="1"/>
          <p:nvPr/>
        </p:nvSpPr>
        <p:spPr>
          <a:xfrm>
            <a:off x="2620685" y="3720024"/>
            <a:ext cx="2065489" cy="938077"/>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Specifica le risorse fisiche, intellettuali, umane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e finanziarie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su cui si basa il tuo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il tuo modello di business.</a:t>
            </a:r>
          </a:p>
        </p:txBody>
      </p:sp>
      <p:sp>
        <p:nvSpPr>
          <p:cNvPr id="12" name="TextBox 11">
            <a:extLst>
              <a:ext uri="{FF2B5EF4-FFF2-40B4-BE49-F238E27FC236}">
                <a16:creationId xmlns:a16="http://schemas.microsoft.com/office/drawing/2014/main" id="{1D6918C7-BE8D-81C0-FBFD-4D04ADB0A214}"/>
              </a:ext>
            </a:extLst>
          </p:cNvPr>
          <p:cNvSpPr txBox="1"/>
          <p:nvPr/>
        </p:nvSpPr>
        <p:spPr>
          <a:xfrm>
            <a:off x="4969346" y="2504573"/>
            <a:ext cx="2018726" cy="1104790"/>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Descrivi i vantaggi e le soluzioni uniche che la tua azienda offre ai clienti per risolvere i loro problemi o soddisfare le loro esigenze.</a:t>
            </a:r>
          </a:p>
        </p:txBody>
      </p:sp>
      <p:sp>
        <p:nvSpPr>
          <p:cNvPr id="22" name="TextBox 21">
            <a:extLst>
              <a:ext uri="{FF2B5EF4-FFF2-40B4-BE49-F238E27FC236}">
                <a16:creationId xmlns:a16="http://schemas.microsoft.com/office/drawing/2014/main" id="{537C11AF-C7A0-BF00-3A16-21CCE99E0D80}"/>
              </a:ext>
            </a:extLst>
          </p:cNvPr>
          <p:cNvSpPr txBox="1"/>
          <p:nvPr/>
        </p:nvSpPr>
        <p:spPr>
          <a:xfrm>
            <a:off x="7176360" y="3480457"/>
            <a:ext cx="2136707" cy="1271502"/>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Identifica i canali attraverso i quali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interagisci con i clienti e diffondi la tua proposta di valore, come siti web, negozi al dettaglio o vendite dirette.</a:t>
            </a:r>
          </a:p>
        </p:txBody>
      </p:sp>
      <p:sp>
        <p:nvSpPr>
          <p:cNvPr id="27" name="TextBox 26">
            <a:extLst>
              <a:ext uri="{FF2B5EF4-FFF2-40B4-BE49-F238E27FC236}">
                <a16:creationId xmlns:a16="http://schemas.microsoft.com/office/drawing/2014/main" id="{D066DD29-766D-F4E0-C3CD-9838DFEF6228}"/>
              </a:ext>
            </a:extLst>
          </p:cNvPr>
          <p:cNvSpPr txBox="1"/>
          <p:nvPr/>
        </p:nvSpPr>
        <p:spPr>
          <a:xfrm>
            <a:off x="9560458" y="2504573"/>
            <a:ext cx="2027552" cy="1104790"/>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Segmenta i tuoi clienti in base alle loro esigenze, ai loro comportamenti e ad altre caratteristiche che influenzano il modo in cui valutano i tuoi prodotti o servizi.</a:t>
            </a:r>
          </a:p>
        </p:txBody>
      </p:sp>
      <p:sp>
        <p:nvSpPr>
          <p:cNvPr id="29" name="TextBox 28">
            <a:extLst>
              <a:ext uri="{FF2B5EF4-FFF2-40B4-BE49-F238E27FC236}">
                <a16:creationId xmlns:a16="http://schemas.microsoft.com/office/drawing/2014/main" id="{28BCBC71-B450-DA08-6D6D-713334D0174A}"/>
              </a:ext>
            </a:extLst>
          </p:cNvPr>
          <p:cNvSpPr txBox="1"/>
          <p:nvPr/>
        </p:nvSpPr>
        <p:spPr>
          <a:xfrm>
            <a:off x="400609" y="5191042"/>
            <a:ext cx="3279948" cy="604653"/>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Elenca i principali costi legati alla gestione della tua attività, distinguendo tra costi fissi e variabili.</a:t>
            </a:r>
          </a:p>
        </p:txBody>
      </p:sp>
      <p:sp>
        <p:nvSpPr>
          <p:cNvPr id="32" name="TextBox 31">
            <a:extLst>
              <a:ext uri="{FF2B5EF4-FFF2-40B4-BE49-F238E27FC236}">
                <a16:creationId xmlns:a16="http://schemas.microsoft.com/office/drawing/2014/main" id="{33FB658F-E1E3-712B-BCBC-DAF33C032A82}"/>
              </a:ext>
            </a:extLst>
          </p:cNvPr>
          <p:cNvSpPr txBox="1"/>
          <p:nvPr/>
        </p:nvSpPr>
        <p:spPr>
          <a:xfrm>
            <a:off x="4963797" y="5204966"/>
            <a:ext cx="4012448" cy="771365"/>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Specifica come guadagni attraverso ciascun segmento di clientela, descrivendo in dettaglio i meccanismi di determinazione dei prezzi, i modelli di abbonamento o le transazioni di vendita.</a:t>
            </a:r>
          </a:p>
        </p:txBody>
      </p:sp>
      <p:sp>
        <p:nvSpPr>
          <p:cNvPr id="33" name="TextBox 32">
            <a:extLst>
              <a:ext uri="{FF2B5EF4-FFF2-40B4-BE49-F238E27FC236}">
                <a16:creationId xmlns:a16="http://schemas.microsoft.com/office/drawing/2014/main" id="{A22937AB-5D93-52BA-B400-9F5F9D51B831}"/>
              </a:ext>
            </a:extLst>
          </p:cNvPr>
          <p:cNvSpPr txBox="1"/>
          <p:nvPr/>
        </p:nvSpPr>
        <p:spPr>
          <a:xfrm>
            <a:off x="7215253" y="1978028"/>
            <a:ext cx="2027552" cy="1104790"/>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Descrivi in dettaglio come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interagisci con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con i clienti attraverso l'assistenza personale, i servizi automatizzati o il coinvolgimento della comunità.</a:t>
            </a:r>
          </a:p>
        </p:txBody>
      </p:sp>
    </p:spTree>
    <p:extLst>
      <p:ext uri="{BB962C8B-B14F-4D97-AF65-F5344CB8AC3E}">
        <p14:creationId xmlns:p14="http://schemas.microsoft.com/office/powerpoint/2010/main" val="461797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ADF72-5187-A7A8-FE6C-7449EC0DBDC5}"/>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D824F0F-B5AC-5730-9B79-5157F13B2CB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42</a:t>
            </a:fld>
            <a:endParaRPr lang="fr-CA" sz="1200" dirty="0">
              <a:solidFill>
                <a:schemeClr val="bg1"/>
              </a:solidFill>
            </a:endParaRPr>
          </a:p>
        </p:txBody>
      </p:sp>
      <p:sp>
        <p:nvSpPr>
          <p:cNvPr id="6" name="Freeform 5">
            <a:extLst>
              <a:ext uri="{FF2B5EF4-FFF2-40B4-BE49-F238E27FC236}">
                <a16:creationId xmlns:a16="http://schemas.microsoft.com/office/drawing/2014/main" id="{91F3C47C-A8A8-5093-7958-175109D87D59}"/>
              </a:ext>
            </a:extLst>
          </p:cNvPr>
          <p:cNvSpPr/>
          <p:nvPr/>
        </p:nvSpPr>
        <p:spPr>
          <a:xfrm>
            <a:off x="-1" y="426469"/>
            <a:ext cx="8607651" cy="875479"/>
          </a:xfrm>
          <a:custGeom>
            <a:avLst/>
            <a:gdLst>
              <a:gd name="connsiteX0" fmla="*/ 0 w 8607651"/>
              <a:gd name="connsiteY0" fmla="*/ 0 h 875479"/>
              <a:gd name="connsiteX1" fmla="*/ 723938 w 8607651"/>
              <a:gd name="connsiteY1" fmla="*/ 0 h 875479"/>
              <a:gd name="connsiteX2" fmla="*/ 1629149 w 8607651"/>
              <a:gd name="connsiteY2" fmla="*/ 0 h 875479"/>
              <a:gd name="connsiteX3" fmla="*/ 1765000 w 8607651"/>
              <a:gd name="connsiteY3" fmla="*/ 0 h 875479"/>
              <a:gd name="connsiteX4" fmla="*/ 2353087 w 8607651"/>
              <a:gd name="connsiteY4" fmla="*/ 0 h 875479"/>
              <a:gd name="connsiteX5" fmla="*/ 2488938 w 8607651"/>
              <a:gd name="connsiteY5" fmla="*/ 0 h 875479"/>
              <a:gd name="connsiteX6" fmla="*/ 3394149 w 8607651"/>
              <a:gd name="connsiteY6" fmla="*/ 0 h 875479"/>
              <a:gd name="connsiteX7" fmla="*/ 3897571 w 8607651"/>
              <a:gd name="connsiteY7" fmla="*/ 0 h 875479"/>
              <a:gd name="connsiteX8" fmla="*/ 4118087 w 8607651"/>
              <a:gd name="connsiteY8" fmla="*/ 0 h 875479"/>
              <a:gd name="connsiteX9" fmla="*/ 4621509 w 8607651"/>
              <a:gd name="connsiteY9" fmla="*/ 0 h 875479"/>
              <a:gd name="connsiteX10" fmla="*/ 5526720 w 8607651"/>
              <a:gd name="connsiteY10" fmla="*/ 0 h 875479"/>
              <a:gd name="connsiteX11" fmla="*/ 5662571 w 8607651"/>
              <a:gd name="connsiteY11" fmla="*/ 0 h 875479"/>
              <a:gd name="connsiteX12" fmla="*/ 6250658 w 8607651"/>
              <a:gd name="connsiteY12" fmla="*/ 0 h 875479"/>
              <a:gd name="connsiteX13" fmla="*/ 6386509 w 8607651"/>
              <a:gd name="connsiteY13" fmla="*/ 0 h 875479"/>
              <a:gd name="connsiteX14" fmla="*/ 7291720 w 8607651"/>
              <a:gd name="connsiteY14" fmla="*/ 0 h 875479"/>
              <a:gd name="connsiteX15" fmla="*/ 8015658 w 8607651"/>
              <a:gd name="connsiteY15" fmla="*/ 0 h 875479"/>
              <a:gd name="connsiteX16" fmla="*/ 8607651 w 8607651"/>
              <a:gd name="connsiteY16" fmla="*/ 473717 h 875479"/>
              <a:gd name="connsiteX17" fmla="*/ 8607651 w 8607651"/>
              <a:gd name="connsiteY17" fmla="*/ 875479 h 875479"/>
              <a:gd name="connsiteX18" fmla="*/ 7883713 w 8607651"/>
              <a:gd name="connsiteY18" fmla="*/ 875479 h 875479"/>
              <a:gd name="connsiteX19" fmla="*/ 6978502 w 8607651"/>
              <a:gd name="connsiteY19" fmla="*/ 875479 h 875479"/>
              <a:gd name="connsiteX20" fmla="*/ 6842651 w 8607651"/>
              <a:gd name="connsiteY20" fmla="*/ 875479 h 875479"/>
              <a:gd name="connsiteX21" fmla="*/ 6254564 w 8607651"/>
              <a:gd name="connsiteY21" fmla="*/ 875479 h 875479"/>
              <a:gd name="connsiteX22" fmla="*/ 6118713 w 8607651"/>
              <a:gd name="connsiteY22" fmla="*/ 875479 h 875479"/>
              <a:gd name="connsiteX23" fmla="*/ 5213502 w 8607651"/>
              <a:gd name="connsiteY23" fmla="*/ 875479 h 875479"/>
              <a:gd name="connsiteX24" fmla="*/ 4489564 w 8607651"/>
              <a:gd name="connsiteY24" fmla="*/ 875479 h 875479"/>
              <a:gd name="connsiteX25" fmla="*/ 4118087 w 8607651"/>
              <a:gd name="connsiteY25" fmla="*/ 875479 h 875479"/>
              <a:gd name="connsiteX26" fmla="*/ 3394149 w 8607651"/>
              <a:gd name="connsiteY26" fmla="*/ 875479 h 875479"/>
              <a:gd name="connsiteX27" fmla="*/ 2488938 w 8607651"/>
              <a:gd name="connsiteY27" fmla="*/ 875479 h 875479"/>
              <a:gd name="connsiteX28" fmla="*/ 2353087 w 8607651"/>
              <a:gd name="connsiteY28" fmla="*/ 875479 h 875479"/>
              <a:gd name="connsiteX29" fmla="*/ 1765000 w 8607651"/>
              <a:gd name="connsiteY29" fmla="*/ 875479 h 875479"/>
              <a:gd name="connsiteX30" fmla="*/ 1629149 w 8607651"/>
              <a:gd name="connsiteY30" fmla="*/ 875479 h 875479"/>
              <a:gd name="connsiteX31" fmla="*/ 723938 w 8607651"/>
              <a:gd name="connsiteY31" fmla="*/ 875479 h 875479"/>
              <a:gd name="connsiteX32" fmla="*/ 0 w 8607651"/>
              <a:gd name="connsiteY32"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07651" h="875479">
                <a:moveTo>
                  <a:pt x="0" y="0"/>
                </a:moveTo>
                <a:lnTo>
                  <a:pt x="723938" y="0"/>
                </a:lnTo>
                <a:lnTo>
                  <a:pt x="1629149" y="0"/>
                </a:lnTo>
                <a:lnTo>
                  <a:pt x="1765000" y="0"/>
                </a:lnTo>
                <a:lnTo>
                  <a:pt x="2353087" y="0"/>
                </a:lnTo>
                <a:lnTo>
                  <a:pt x="2488938" y="0"/>
                </a:lnTo>
                <a:lnTo>
                  <a:pt x="3394149" y="0"/>
                </a:lnTo>
                <a:lnTo>
                  <a:pt x="3897571" y="0"/>
                </a:lnTo>
                <a:lnTo>
                  <a:pt x="4118087" y="0"/>
                </a:lnTo>
                <a:lnTo>
                  <a:pt x="4621509" y="0"/>
                </a:lnTo>
                <a:lnTo>
                  <a:pt x="5526720" y="0"/>
                </a:lnTo>
                <a:lnTo>
                  <a:pt x="5662571" y="0"/>
                </a:lnTo>
                <a:lnTo>
                  <a:pt x="6250658" y="0"/>
                </a:lnTo>
                <a:lnTo>
                  <a:pt x="6386509" y="0"/>
                </a:lnTo>
                <a:lnTo>
                  <a:pt x="7291720" y="0"/>
                </a:lnTo>
                <a:lnTo>
                  <a:pt x="8015658" y="0"/>
                </a:lnTo>
                <a:cubicBezTo>
                  <a:pt x="8341630" y="0"/>
                  <a:pt x="8607651" y="212873"/>
                  <a:pt x="8607651" y="473717"/>
                </a:cubicBezTo>
                <a:lnTo>
                  <a:pt x="8607651" y="875479"/>
                </a:lnTo>
                <a:lnTo>
                  <a:pt x="7883713" y="875479"/>
                </a:lnTo>
                <a:lnTo>
                  <a:pt x="6978502" y="875479"/>
                </a:lnTo>
                <a:lnTo>
                  <a:pt x="6842651" y="875479"/>
                </a:lnTo>
                <a:lnTo>
                  <a:pt x="6254564" y="875479"/>
                </a:lnTo>
                <a:lnTo>
                  <a:pt x="6118713" y="875479"/>
                </a:lnTo>
                <a:lnTo>
                  <a:pt x="5213502" y="875479"/>
                </a:lnTo>
                <a:lnTo>
                  <a:pt x="4489564" y="875479"/>
                </a:lnTo>
                <a:lnTo>
                  <a:pt x="4118087" y="875479"/>
                </a:lnTo>
                <a:lnTo>
                  <a:pt x="3394149" y="875479"/>
                </a:lnTo>
                <a:lnTo>
                  <a:pt x="2488938" y="875479"/>
                </a:lnTo>
                <a:lnTo>
                  <a:pt x="2353087" y="875479"/>
                </a:lnTo>
                <a:lnTo>
                  <a:pt x="1765000" y="875479"/>
                </a:lnTo>
                <a:lnTo>
                  <a:pt x="1629149"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D5A7783-D09A-1007-80F4-90DBD75CB9C3}"/>
              </a:ext>
            </a:extLst>
          </p:cNvPr>
          <p:cNvSpPr txBox="1">
            <a:spLocks/>
          </p:cNvSpPr>
          <p:nvPr/>
        </p:nvSpPr>
        <p:spPr>
          <a:xfrm>
            <a:off x="792765" y="547917"/>
            <a:ext cx="1139923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Ulteriori letture, strumenti e modelli</a:t>
            </a:r>
          </a:p>
        </p:txBody>
      </p:sp>
      <p:graphicFrame>
        <p:nvGraphicFramePr>
          <p:cNvPr id="5" name="Table 4">
            <a:extLst>
              <a:ext uri="{FF2B5EF4-FFF2-40B4-BE49-F238E27FC236}">
                <a16:creationId xmlns:a16="http://schemas.microsoft.com/office/drawing/2014/main" id="{4CECF323-7765-3E78-F43A-DF6C63FBA949}"/>
              </a:ext>
            </a:extLst>
          </p:cNvPr>
          <p:cNvGraphicFramePr>
            <a:graphicFrameLocks noGrp="1"/>
          </p:cNvGraphicFramePr>
          <p:nvPr>
            <p:extLst>
              <p:ext uri="{D42A27DB-BD31-4B8C-83A1-F6EECF244321}">
                <p14:modId xmlns:p14="http://schemas.microsoft.com/office/powerpoint/2010/main" val="2589650478"/>
              </p:ext>
            </p:extLst>
          </p:nvPr>
        </p:nvGraphicFramePr>
        <p:xfrm>
          <a:off x="792765" y="1539240"/>
          <a:ext cx="10394068" cy="3779520"/>
        </p:xfrm>
        <a:graphic>
          <a:graphicData uri="http://schemas.openxmlformats.org/drawingml/2006/table">
            <a:tbl>
              <a:tblPr firstRow="1" bandRow="1">
                <a:tableStyleId>{5C22544A-7EE6-4342-B048-85BDC9FD1C3A}</a:tableStyleId>
              </a:tblPr>
              <a:tblGrid>
                <a:gridCol w="2853186">
                  <a:extLst>
                    <a:ext uri="{9D8B030D-6E8A-4147-A177-3AD203B41FA5}">
                      <a16:colId xmlns:a16="http://schemas.microsoft.com/office/drawing/2014/main" val="2947246601"/>
                    </a:ext>
                  </a:extLst>
                </a:gridCol>
                <a:gridCol w="7540882">
                  <a:extLst>
                    <a:ext uri="{9D8B030D-6E8A-4147-A177-3AD203B41FA5}">
                      <a16:colId xmlns:a16="http://schemas.microsoft.com/office/drawing/2014/main" val="4224813332"/>
                    </a:ext>
                  </a:extLst>
                </a:gridCol>
              </a:tblGrid>
              <a:tr h="370840">
                <a:tc>
                  <a:txBody>
                    <a:bodyPr/>
                    <a:lstStyle/>
                    <a:p>
                      <a:r>
                        <a:rPr lang="en-IE" sz="2400" dirty="0"/>
                        <a:t>Nome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Descrizione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2369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rgbClr val="459597"/>
                          </a:solidFill>
                          <a:latin typeface="+mn-lt"/>
                          <a:ea typeface="+mn-ea"/>
                          <a:cs typeface="+mn-cs"/>
                        </a:rPr>
                        <a:t>Business Model Generation</a:t>
                      </a:r>
                      <a:endParaRPr lang="en-US" sz="1800" b="1"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
                          <a:srgbClr val="01A54E"/>
                        </a:buClr>
                        <a:buSzTx/>
                        <a:buFontTx/>
                        <a:buNone/>
                        <a:tabLst/>
                        <a:defRPr/>
                      </a:pPr>
                      <a:r>
                        <a:rPr lang="is-IS" sz="1800" kern="1200" dirty="0">
                          <a:solidFill>
                            <a:srgbClr val="414141"/>
                          </a:solidFill>
                          <a:latin typeface="+mn-lt"/>
                          <a:ea typeface="+mn-ea"/>
                          <a:cs typeface="+mn-cs"/>
                        </a:rPr>
                        <a:t>Un manuale scritto da Alexander Osterwalder e Yves Pigneur, co-creato da un incredibile gruppo di 470 professionisti provenienti da 45 paesi e progettato da Alan Smith, il Movimento</a:t>
                      </a:r>
                    </a:p>
                    <a:p>
                      <a:pPr marL="0" marR="0" lvl="0" indent="0" algn="l" defTabSz="914400" rtl="0" eaLnBrk="1" fontAlgn="auto" latinLnBrk="0" hangingPunct="1">
                        <a:lnSpc>
                          <a:spcPts val="1960"/>
                        </a:lnSpc>
                        <a:spcBef>
                          <a:spcPts val="0"/>
                        </a:spcBef>
                        <a:spcAft>
                          <a:spcPts val="0"/>
                        </a:spcAft>
                        <a:buClr>
                          <a:srgbClr val="01A54E"/>
                        </a:buClr>
                        <a:buSzTx/>
                        <a:buFontTx/>
                        <a:buNone/>
                        <a:tabLst/>
                        <a:defRPr/>
                      </a:pPr>
                      <a:r>
                        <a:rPr lang="en-US" sz="1800" kern="1200" dirty="0">
                          <a:solidFill>
                            <a:srgbClr val="459597"/>
                          </a:solidFill>
                          <a:latin typeface="+mn-lt"/>
                          <a:ea typeface="+mn-ea"/>
                          <a:cs typeface="+mn-cs"/>
                          <a:hlinkClick r:id="rId2">
                            <a:extLst>
                              <a:ext uri="{A12FA001-AC4F-418D-AE19-62706E023703}">
                                <ahyp:hlinkClr xmlns:ahyp="http://schemas.microsoft.com/office/drawing/2018/hyperlinkcolor" val="tx"/>
                              </a:ext>
                            </a:extLst>
                          </a:hlinkClick>
                        </a:rPr>
                        <a:t>https://cimne.com/cvdata/cntr2/spc2390/dtos/dcs/businessmodelgenerationpreview.pdf</a:t>
                      </a:r>
                      <a:r>
                        <a:rPr lang="en-US" sz="1800" kern="1200" dirty="0">
                          <a:solidFill>
                            <a:srgbClr val="459597"/>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59597"/>
                          </a:solidFill>
                          <a:latin typeface="+mn-lt"/>
                          <a:ea typeface="+mn-ea"/>
                          <a:cs typeface="+mn-cs"/>
                        </a:rPr>
                        <a:t>Lettura online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is-IS" sz="1800" kern="1200" dirty="0">
                          <a:solidFill>
                            <a:srgbClr val="414141"/>
                          </a:solidFill>
                          <a:latin typeface="+mn-lt"/>
                          <a:ea typeface="+mn-ea"/>
                          <a:cs typeface="+mn-cs"/>
                        </a:rPr>
                        <a:t>Ulteriori approfondimenti su Wikipedia sul fondatore del Business Model Canvas -</a:t>
                      </a:r>
                      <a:r>
                        <a:rPr lang="is-IS" sz="1800" kern="1200" dirty="0">
                          <a:solidFill>
                            <a:srgbClr val="459597"/>
                          </a:solidFill>
                          <a:latin typeface="+mn-lt"/>
                          <a:ea typeface="+mn-ea"/>
                          <a:cs typeface="+mn-cs"/>
                          <a:hlinkClick r:id="rId3">
                            <a:extLst>
                              <a:ext uri="{A12FA001-AC4F-418D-AE19-62706E023703}">
                                <ahyp:hlinkClr xmlns:ahyp="http://schemas.microsoft.com/office/drawing/2018/hyperlinkcolor" val="tx"/>
                              </a:ext>
                            </a:extLst>
                          </a:hlinkClick>
                        </a:rPr>
                        <a:t> https://en.wikipedia.org/wiki/Business_model_canvas</a:t>
                      </a:r>
                      <a:r>
                        <a:rPr lang="is-IS" sz="1800" kern="1200" dirty="0">
                          <a:solidFill>
                            <a:srgbClr val="459597"/>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459597"/>
                          </a:solidFill>
                        </a:rPr>
                        <a:t>Modelli scaricabili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IE" sz="1800" kern="1200" dirty="0">
                          <a:solidFill>
                            <a:srgbClr val="414141"/>
                          </a:solidFill>
                          <a:latin typeface="+mn-lt"/>
                          <a:ea typeface="+mn-ea"/>
                          <a:cs typeface="+mn-cs"/>
                        </a:rPr>
                        <a:t>Modello Business Model Canvas</a:t>
                      </a:r>
                    </a:p>
                    <a:p>
                      <a:pPr marL="0" marR="0" lvl="0" indent="0" algn="l" defTabSz="914400" rtl="0" eaLnBrk="1" fontAlgn="auto" latinLnBrk="0" hangingPunct="1">
                        <a:lnSpc>
                          <a:spcPts val="1960"/>
                        </a:lnSpc>
                        <a:spcBef>
                          <a:spcPts val="0"/>
                        </a:spcBef>
                        <a:spcAft>
                          <a:spcPts val="0"/>
                        </a:spcAft>
                        <a:buClrTx/>
                        <a:buSzTx/>
                        <a:buFontTx/>
                        <a:buNone/>
                        <a:tabLst/>
                        <a:defRPr/>
                      </a:pPr>
                      <a:r>
                        <a:rPr lang="en-IE" sz="1800" kern="1200" dirty="0">
                          <a:solidFill>
                            <a:srgbClr val="459597"/>
                          </a:solidFill>
                          <a:latin typeface="+mn-lt"/>
                          <a:ea typeface="+mn-ea"/>
                          <a:cs typeface="+mn-cs"/>
                          <a:hlinkClick r:id="rId4">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IE" sz="1800" kern="1200" dirty="0">
                          <a:solidFill>
                            <a:srgbClr val="459597"/>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bl>
          </a:graphicData>
        </a:graphic>
      </p:graphicFrame>
    </p:spTree>
    <p:extLst>
      <p:ext uri="{BB962C8B-B14F-4D97-AF65-F5344CB8AC3E}">
        <p14:creationId xmlns:p14="http://schemas.microsoft.com/office/powerpoint/2010/main" val="1252012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3105863"/>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Hai completato... Modulo 2 (Parte 3) </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6766"/>
            <a:ext cx="4734298" cy="1055225"/>
          </a:xfrm>
          <a:prstGeom prst="rect">
            <a:avLst/>
          </a:prstGeom>
          <a:noFill/>
        </p:spPr>
        <p:txBody>
          <a:bodyPr wrap="square" rtlCol="0">
            <a:spAutoFit/>
          </a:bodyPr>
          <a:lstStyle/>
          <a:p>
            <a:pPr algn="ctr">
              <a:lnSpc>
                <a:spcPts val="2520"/>
              </a:lnSpc>
            </a:pPr>
            <a:r>
              <a:rPr lang="en-IE" sz="2400" b="1" dirty="0">
                <a:solidFill>
                  <a:srgbClr val="459597"/>
                </a:solidFill>
              </a:rPr>
              <a:t>Sezione 3</a:t>
            </a:r>
            <a:r>
              <a:rPr lang="en-IE" sz="2400" dirty="0">
                <a:solidFill>
                  <a:srgbClr val="459597"/>
                </a:solidFill>
              </a:rPr>
              <a:t>: </a:t>
            </a:r>
            <a:r>
              <a:rPr lang="en-IE" sz="2400" dirty="0">
                <a:solidFill>
                  <a:srgbClr val="382B1B"/>
                </a:solidFill>
              </a:rPr>
              <a:t>Creazione di un piano aziendale semplice e</a:t>
            </a:r>
            <a:br>
              <a:rPr lang="en-IE" sz="2400" dirty="0">
                <a:solidFill>
                  <a:srgbClr val="382B1B"/>
                </a:solidFill>
              </a:rPr>
            </a:br>
            <a:r>
              <a:rPr lang="en-IE" sz="2400" dirty="0">
                <a:solidFill>
                  <a:srgbClr val="382B1B"/>
                </a:solidFill>
              </a:rPr>
              <a:t>realizzabile tramite un</a:t>
            </a:r>
            <a:br>
              <a:rPr lang="en-IE" sz="2400" dirty="0">
                <a:solidFill>
                  <a:srgbClr val="382B1B"/>
                </a:solidFill>
              </a:rPr>
            </a:br>
            <a:r>
              <a:rPr lang="en-IE" sz="2400" dirty="0">
                <a:solidFill>
                  <a:srgbClr val="382B1B"/>
                </a:solidFill>
              </a:rPr>
              <a:t>Business Model Canvas</a:t>
            </a: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55292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Modulo 3 (Parte 1)</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166176"/>
            <a:ext cx="4464312" cy="2646878"/>
          </a:xfrm>
          <a:prstGeom prst="rect">
            <a:avLst/>
          </a:prstGeom>
          <a:noFill/>
        </p:spPr>
        <p:txBody>
          <a:bodyPr wrap="square" rtlCol="0">
            <a:spAutoFit/>
          </a:bodyPr>
          <a:lstStyle/>
          <a:p>
            <a:pPr algn="ctr"/>
            <a:r>
              <a:rPr lang="en-US" sz="2800" b="1" dirty="0">
                <a:solidFill>
                  <a:srgbClr val="EC7C69"/>
                </a:solidFill>
              </a:rPr>
              <a:t>Progettare alloggi sostenibili e basati sul territorio</a:t>
            </a:r>
          </a:p>
          <a:p>
            <a:pPr algn="ctr">
              <a:spcAft>
                <a:spcPts val="600"/>
              </a:spcAft>
            </a:pPr>
            <a:r>
              <a:rPr lang="en-US" sz="2400" b="1" dirty="0">
                <a:solidFill>
                  <a:srgbClr val="EC7C69"/>
                </a:solidFill>
              </a:rPr>
              <a:t>Sezione 1: </a:t>
            </a:r>
            <a:r>
              <a:rPr lang="en-GB" sz="2400" dirty="0">
                <a:solidFill>
                  <a:srgbClr val="382B1B"/>
                </a:solidFill>
              </a:rPr>
              <a:t>Inizi intelligenti: adattare gli edifici e utilizzare unità prefabbricate</a:t>
            </a:r>
          </a:p>
          <a:p>
            <a:pPr algn="ctr">
              <a:spcAft>
                <a:spcPts val="600"/>
              </a:spcAft>
            </a:pPr>
            <a:endParaRPr lang="en-IE" sz="2400" dirty="0">
              <a:solidFill>
                <a:srgbClr val="382B1B"/>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496674"/>
          </a:xfrm>
          <a:prstGeom prst="rect">
            <a:avLst/>
          </a:prstGeom>
          <a:noFill/>
        </p:spPr>
        <p:txBody>
          <a:bodyPr wrap="square">
            <a:spAutoFit/>
          </a:bodyPr>
          <a:lstStyle/>
          <a:p>
            <a:pPr algn="ctr">
              <a:lnSpc>
                <a:spcPts val="3540"/>
              </a:lnSpc>
            </a:pPr>
            <a:r>
              <a:rPr lang="en-US" sz="2000" b="1" dirty="0">
                <a:solidFill>
                  <a:schemeClr val="bg1"/>
                </a:solidFill>
              </a:rPr>
              <a:t>Il prossimo è...</a:t>
            </a:r>
            <a:endParaRPr lang="en-US" sz="20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Ben fatto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20">
            <a:extLst>
              <a:ext uri="{FF2B5EF4-FFF2-40B4-BE49-F238E27FC236}">
                <a16:creationId xmlns:a16="http://schemas.microsoft.com/office/drawing/2014/main" id="{B64EF4E0-DA77-D9D2-C2F3-BF227AA331B6}"/>
              </a:ext>
            </a:extLst>
          </p:cNvPr>
          <p:cNvPicPr>
            <a:picLocks noGrp="1" noChangeAspect="1"/>
          </p:cNvPicPr>
          <p:nvPr>
            <p:ph type="pic" sz="quarter" idx="19"/>
          </p:nvPr>
        </p:nvPicPr>
        <p:blipFill>
          <a:blip r:embed="rId2"/>
          <a:srcRect l="2209" r="2209"/>
          <a:stretch>
            <a:fillRect/>
          </a:stretch>
        </p:blipFill>
        <p:spPr/>
      </p:pic>
      <p:sp>
        <p:nvSpPr>
          <p:cNvPr id="2" name="Text Placeholder 1">
            <a:extLst>
              <a:ext uri="{FF2B5EF4-FFF2-40B4-BE49-F238E27FC236}">
                <a16:creationId xmlns:a16="http://schemas.microsoft.com/office/drawing/2014/main" id="{D8F9702C-3125-C77E-A503-4BFD72760723}"/>
              </a:ext>
            </a:extLst>
          </p:cNvPr>
          <p:cNvSpPr>
            <a:spLocks noGrp="1"/>
          </p:cNvSpPr>
          <p:nvPr>
            <p:ph type="body" sz="quarter" idx="16"/>
          </p:nvPr>
        </p:nvSpPr>
        <p:spPr>
          <a:xfrm>
            <a:off x="733931" y="2695992"/>
            <a:ext cx="4617998" cy="3066422"/>
          </a:xfrm>
        </p:spPr>
        <p:txBody>
          <a:bodyPr>
            <a:noAutofit/>
          </a:bodyPr>
          <a:lstStyle/>
          <a:p>
            <a:pPr>
              <a:lnSpc>
                <a:spcPts val="3900"/>
              </a:lnSpc>
            </a:pPr>
            <a:r>
              <a:rPr lang="en-GB" sz="4000" dirty="0"/>
              <a:t>Creare un piano aziendale realizzabile utilizzando il Business Model Canvas</a:t>
            </a:r>
          </a:p>
          <a:p>
            <a:pPr>
              <a:lnSpc>
                <a:spcPts val="3900"/>
              </a:lnSpc>
            </a:pPr>
            <a:endParaRPr lang="en-GB" sz="4000" dirty="0"/>
          </a:p>
        </p:txBody>
      </p:sp>
      <p:sp>
        <p:nvSpPr>
          <p:cNvPr id="3" name="Text Placeholder 2">
            <a:extLst>
              <a:ext uri="{FF2B5EF4-FFF2-40B4-BE49-F238E27FC236}">
                <a16:creationId xmlns:a16="http://schemas.microsoft.com/office/drawing/2014/main" id="{CD801361-236F-A53C-BAD7-CD8759C54088}"/>
              </a:ext>
            </a:extLst>
          </p:cNvPr>
          <p:cNvSpPr>
            <a:spLocks noGrp="1"/>
          </p:cNvSpPr>
          <p:nvPr>
            <p:ph type="body" sz="quarter" idx="17"/>
          </p:nvPr>
        </p:nvSpPr>
        <p:spPr>
          <a:xfrm>
            <a:off x="733931" y="1095586"/>
            <a:ext cx="5362069" cy="582221"/>
          </a:xfrm>
        </p:spPr>
        <p:txBody>
          <a:bodyPr/>
          <a:lstStyle/>
          <a:p>
            <a:r>
              <a:rPr lang="en-IE" sz="6600" b="1" dirty="0"/>
              <a:t>Sezione 3</a:t>
            </a:r>
            <a:endParaRPr lang="en-GB" sz="6600" b="1" dirty="0"/>
          </a:p>
        </p:txBody>
      </p:sp>
      <p:sp>
        <p:nvSpPr>
          <p:cNvPr id="8" name="Text Placeholder 7">
            <a:extLst>
              <a:ext uri="{FF2B5EF4-FFF2-40B4-BE49-F238E27FC236}">
                <a16:creationId xmlns:a16="http://schemas.microsoft.com/office/drawing/2014/main" id="{BA935956-FB5E-0DE2-1EB9-1DEABC46DE1F}"/>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Crediti fotografici: A-Frame a </a:t>
            </a:r>
            <a:r>
              <a:rPr lang="en-GB" sz="1200" dirty="0" err="1"/>
              <a:t>Soča</a:t>
            </a:r>
            <a:r>
              <a:rPr lang="en-GB" sz="1200" dirty="0"/>
              <a:t>, Gorizia, Slovenia</a:t>
            </a:r>
          </a:p>
        </p:txBody>
      </p:sp>
      <p:sp>
        <p:nvSpPr>
          <p:cNvPr id="4" name="Freeform 3">
            <a:extLst>
              <a:ext uri="{FF2B5EF4-FFF2-40B4-BE49-F238E27FC236}">
                <a16:creationId xmlns:a16="http://schemas.microsoft.com/office/drawing/2014/main" id="{589A67BA-1D02-5EB6-E35E-902671F654BE}"/>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03329F74-865D-717E-B9CD-53FA4B8764FF}"/>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pic>
        <p:nvPicPr>
          <p:cNvPr id="9" name="Picture 8">
            <a:extLst>
              <a:ext uri="{FF2B5EF4-FFF2-40B4-BE49-F238E27FC236}">
                <a16:creationId xmlns:a16="http://schemas.microsoft.com/office/drawing/2014/main" id="{349B5CDE-F997-D88E-2292-01A179C1AFA3}"/>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39777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055D-94F4-0F77-B72D-3832A0B955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D4C0CB-3E55-160E-AF17-8C3DB9613B37}"/>
              </a:ext>
            </a:extLst>
          </p:cNvPr>
          <p:cNvSpPr>
            <a:spLocks noGrp="1"/>
          </p:cNvSpPr>
          <p:nvPr>
            <p:ph type="body" sz="quarter" idx="18"/>
          </p:nvPr>
        </p:nvSpPr>
        <p:spPr>
          <a:xfrm>
            <a:off x="7287065" y="1618150"/>
            <a:ext cx="4233766" cy="870198"/>
          </a:xfrm>
        </p:spPr>
        <p:txBody>
          <a:bodyPr/>
          <a:lstStyle/>
          <a:p>
            <a:pPr>
              <a:lnSpc>
                <a:spcPts val="3240"/>
              </a:lnSpc>
            </a:pPr>
            <a:r>
              <a:rPr lang="en-GB" sz="3200" dirty="0"/>
              <a:t>Creare un piano aziendale realizzabile utilizzando il Business Model Canvas</a:t>
            </a:r>
          </a:p>
          <a:p>
            <a:pPr>
              <a:lnSpc>
                <a:spcPts val="3240"/>
              </a:lnSpc>
            </a:pPr>
            <a:endParaRPr lang="en-GB" sz="3200" dirty="0"/>
          </a:p>
        </p:txBody>
      </p:sp>
      <p:sp>
        <p:nvSpPr>
          <p:cNvPr id="3" name="Text Placeholder 2">
            <a:extLst>
              <a:ext uri="{FF2B5EF4-FFF2-40B4-BE49-F238E27FC236}">
                <a16:creationId xmlns:a16="http://schemas.microsoft.com/office/drawing/2014/main" id="{36B35410-420E-3CC6-6A3C-E36390AA9E28}"/>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Sezione 3</a:t>
            </a:r>
          </a:p>
        </p:txBody>
      </p:sp>
      <p:pic>
        <p:nvPicPr>
          <p:cNvPr id="24" name="Picture Placeholder 23" descr="A group of people wearing helmets in front of a mountain&#10;&#10;AI-generated content may be incorrect.">
            <a:extLst>
              <a:ext uri="{FF2B5EF4-FFF2-40B4-BE49-F238E27FC236}">
                <a16:creationId xmlns:a16="http://schemas.microsoft.com/office/drawing/2014/main" id="{A212AA48-33C9-7619-50C9-D7F38028F398}"/>
              </a:ext>
            </a:extLst>
          </p:cNvPr>
          <p:cNvPicPr>
            <a:picLocks noGrp="1" noChangeAspect="1"/>
          </p:cNvPicPr>
          <p:nvPr>
            <p:ph type="pic" sz="quarter" idx="67"/>
          </p:nvPr>
        </p:nvPicPr>
        <p:blipFill>
          <a:blip r:embed="rId2"/>
          <a:srcRect t="216" b="216"/>
          <a:stretch>
            <a:fillRect/>
          </a:stretch>
        </p:blipFill>
        <p:spPr/>
      </p:pic>
      <p:sp>
        <p:nvSpPr>
          <p:cNvPr id="29" name="Slide Number Placeholder 5">
            <a:extLst>
              <a:ext uri="{FF2B5EF4-FFF2-40B4-BE49-F238E27FC236}">
                <a16:creationId xmlns:a16="http://schemas.microsoft.com/office/drawing/2014/main" id="{32412987-848E-EF41-C5F7-6240AC19FE2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a:t>
            </a:fld>
            <a:endParaRPr lang="fr-CA" sz="1200" dirty="0"/>
          </a:p>
        </p:txBody>
      </p:sp>
      <p:sp>
        <p:nvSpPr>
          <p:cNvPr id="25" name="Text Placeholder 4">
            <a:extLst>
              <a:ext uri="{FF2B5EF4-FFF2-40B4-BE49-F238E27FC236}">
                <a16:creationId xmlns:a16="http://schemas.microsoft.com/office/drawing/2014/main" id="{4CF5067B-6FE2-4C53-8DA0-8A68861D13FD}"/>
              </a:ext>
            </a:extLst>
          </p:cNvPr>
          <p:cNvSpPr>
            <a:spLocks noGrp="1"/>
          </p:cNvSpPr>
          <p:nvPr>
            <p:ph type="body" sz="quarter" idx="23"/>
          </p:nvPr>
        </p:nvSpPr>
        <p:spPr>
          <a:xfrm>
            <a:off x="455462" y="3763001"/>
            <a:ext cx="3130702" cy="1373830"/>
          </a:xfrm>
        </p:spPr>
        <p:txBody>
          <a:bodyPr lIns="91440" tIns="45720" rIns="91440" bIns="45720" anchor="t"/>
          <a:lstStyle/>
          <a:p>
            <a:pPr>
              <a:buNone/>
            </a:pPr>
            <a:r>
              <a:rPr lang="en-US" sz="4000" b="1" dirty="0">
                <a:solidFill>
                  <a:srgbClr val="EC7C69"/>
                </a:solidFill>
              </a:rPr>
              <a:t>Panoramica:</a:t>
            </a:r>
            <a:endParaRPr lang="en-US" sz="4000" dirty="0"/>
          </a:p>
        </p:txBody>
      </p:sp>
      <p:sp>
        <p:nvSpPr>
          <p:cNvPr id="26" name="Text Placeholder 4">
            <a:extLst>
              <a:ext uri="{FF2B5EF4-FFF2-40B4-BE49-F238E27FC236}">
                <a16:creationId xmlns:a16="http://schemas.microsoft.com/office/drawing/2014/main" id="{BBC8E4D7-1606-A424-8BFD-0441EB376881}"/>
              </a:ext>
            </a:extLst>
          </p:cNvPr>
          <p:cNvSpPr txBox="1">
            <a:spLocks/>
          </p:cNvSpPr>
          <p:nvPr/>
        </p:nvSpPr>
        <p:spPr>
          <a:xfrm>
            <a:off x="4698609" y="3911587"/>
            <a:ext cx="6105379"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Il BMC mostra i fattori chiave che un modello di business deve prendere in considerazione e aiuta a ottenere una panoramica di ciascuno dei 9 segmenti che compongono questo modello. Attraverso questo processo è possibile acquisire preziose informazioni sulla propria attività e sul suo potenziale. In questo modulo ci concentriamo su 5 aree chiave per la creazione di un'attività alternativa di accoglienza turistica sostenibile.</a:t>
            </a:r>
          </a:p>
          <a:p>
            <a:pPr>
              <a:lnSpc>
                <a:spcPts val="2360"/>
              </a:lnSpc>
            </a:pPr>
            <a:endParaRPr lang="en-IE" dirty="0"/>
          </a:p>
        </p:txBody>
      </p:sp>
      <p:sp>
        <p:nvSpPr>
          <p:cNvPr id="27" name="Text Placeholder 4">
            <a:extLst>
              <a:ext uri="{FF2B5EF4-FFF2-40B4-BE49-F238E27FC236}">
                <a16:creationId xmlns:a16="http://schemas.microsoft.com/office/drawing/2014/main" id="{C56AD355-3CD4-84E8-C9D5-506E8866AF13}"/>
              </a:ext>
            </a:extLst>
          </p:cNvPr>
          <p:cNvSpPr txBox="1">
            <a:spLocks/>
          </p:cNvSpPr>
          <p:nvPr/>
        </p:nvSpPr>
        <p:spPr>
          <a:xfrm>
            <a:off x="473839" y="4535644"/>
            <a:ext cx="367613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Il Business Model Canvas (BMC) è uno strumento che ti aiuta a visualizzare il tuo modello di business e a sviluppare ulteriormente le tue idee imprenditoriali. </a:t>
            </a:r>
          </a:p>
          <a:p>
            <a:pPr>
              <a:lnSpc>
                <a:spcPts val="2360"/>
              </a:lnSpc>
            </a:pPr>
            <a:endParaRPr lang="en-IE" dirty="0"/>
          </a:p>
        </p:txBody>
      </p:sp>
    </p:spTree>
    <p:extLst>
      <p:ext uri="{BB962C8B-B14F-4D97-AF65-F5344CB8AC3E}">
        <p14:creationId xmlns:p14="http://schemas.microsoft.com/office/powerpoint/2010/main" val="142823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789904-5AC4-A0DF-A009-74965FDDA45D}"/>
              </a:ext>
            </a:extLst>
          </p:cNvPr>
          <p:cNvSpPr>
            <a:spLocks noGrp="1"/>
          </p:cNvSpPr>
          <p:nvPr>
            <p:ph type="body" sz="quarter" idx="16"/>
          </p:nvPr>
        </p:nvSpPr>
        <p:spPr>
          <a:xfrm>
            <a:off x="1783120" y="1993356"/>
            <a:ext cx="5785298" cy="1176527"/>
          </a:xfrm>
        </p:spPr>
        <p:txBody>
          <a:bodyPr>
            <a:noAutofit/>
          </a:bodyPr>
          <a:lstStyle/>
          <a:p>
            <a:pPr>
              <a:lnSpc>
                <a:spcPts val="2480"/>
              </a:lnSpc>
            </a:pPr>
            <a:r>
              <a:rPr lang="en-GB" sz="2600" b="1" dirty="0"/>
              <a:t>Imparare a utilizzare il Business Model Canvas come semplice strumento di pianificazione visiva</a:t>
            </a:r>
          </a:p>
          <a:p>
            <a:pPr>
              <a:lnSpc>
                <a:spcPts val="2480"/>
              </a:lnSpc>
            </a:pPr>
            <a:endParaRPr lang="en-GB" sz="2600" b="1" dirty="0"/>
          </a:p>
        </p:txBody>
      </p:sp>
      <p:sp>
        <p:nvSpPr>
          <p:cNvPr id="11" name="Freeform 10">
            <a:extLst>
              <a:ext uri="{FF2B5EF4-FFF2-40B4-BE49-F238E27FC236}">
                <a16:creationId xmlns:a16="http://schemas.microsoft.com/office/drawing/2014/main" id="{6B14956A-4F2E-99B5-AB95-F513417A9178}"/>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Sezione 3:</a:t>
            </a:r>
            <a:r>
              <a:rPr lang="en-US" sz="3200" dirty="0"/>
              <a:t> 3 aree di apprendimento chiave</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7</a:t>
            </a:fld>
            <a:endParaRPr lang="fr-CA" sz="1200" dirty="0"/>
          </a:p>
        </p:txBody>
      </p:sp>
      <p:sp>
        <p:nvSpPr>
          <p:cNvPr id="14" name="Text Placeholder 2">
            <a:extLst>
              <a:ext uri="{FF2B5EF4-FFF2-40B4-BE49-F238E27FC236}">
                <a16:creationId xmlns:a16="http://schemas.microsoft.com/office/drawing/2014/main" id="{4C321E42-DB56-0EDD-84BF-482F92402EE4}"/>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C1CA5488-AEC4-B3E8-C576-E727816B4770}"/>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769052" y="3523017"/>
            <a:ext cx="6615292"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Impara a mappare le tue idee nelle aree chiave</a:t>
            </a:r>
          </a:p>
          <a:p>
            <a:pPr>
              <a:lnSpc>
                <a:spcPts val="2480"/>
              </a:lnSpc>
            </a:pPr>
            <a:endParaRPr lang="en-GB" sz="2400" b="1" dirty="0"/>
          </a:p>
          <a:p>
            <a:pPr marL="342900" lvl="1" indent="-342900">
              <a:lnSpc>
                <a:spcPts val="2380"/>
              </a:lnSpc>
              <a:spcBef>
                <a:spcPts val="0"/>
              </a:spcBef>
            </a:pPr>
            <a:r>
              <a:rPr lang="en-IE" sz="2200" dirty="0">
                <a:solidFill>
                  <a:schemeClr val="bg1"/>
                </a:solidFill>
              </a:rPr>
              <a:t>Segmenti di clienti/ospiti</a:t>
            </a:r>
          </a:p>
          <a:p>
            <a:pPr marL="342900" lvl="1" indent="-342900">
              <a:lnSpc>
                <a:spcPts val="2380"/>
              </a:lnSpc>
              <a:spcBef>
                <a:spcPts val="0"/>
              </a:spcBef>
            </a:pPr>
            <a:r>
              <a:rPr lang="en-IE" sz="2200" dirty="0">
                <a:solidFill>
                  <a:schemeClr val="bg1"/>
                </a:solidFill>
              </a:rPr>
              <a:t>Proposta di valore</a:t>
            </a:r>
          </a:p>
          <a:p>
            <a:pPr marL="342900" lvl="1" indent="-342900">
              <a:lnSpc>
                <a:spcPts val="2380"/>
              </a:lnSpc>
              <a:spcBef>
                <a:spcPts val="0"/>
              </a:spcBef>
            </a:pPr>
            <a:r>
              <a:rPr lang="en-IE" sz="2200" dirty="0">
                <a:solidFill>
                  <a:schemeClr val="bg1"/>
                </a:solidFill>
              </a:rPr>
              <a:t>Canali (come gli ospiti trovano la tua attività e prenotano)</a:t>
            </a:r>
          </a:p>
          <a:p>
            <a:pPr marL="342900" lvl="1" indent="-342900">
              <a:lnSpc>
                <a:spcPts val="2380"/>
              </a:lnSpc>
              <a:spcBef>
                <a:spcPts val="0"/>
              </a:spcBef>
            </a:pPr>
            <a:r>
              <a:rPr lang="en-IE" sz="2200" dirty="0">
                <a:solidFill>
                  <a:schemeClr val="bg1"/>
                </a:solidFill>
              </a:rPr>
              <a:t>Flussi di entrate e strutture dei costi</a:t>
            </a:r>
          </a:p>
          <a:p>
            <a:pPr marL="342900" lvl="1" indent="-342900">
              <a:lnSpc>
                <a:spcPts val="2380"/>
              </a:lnSpc>
              <a:spcBef>
                <a:spcPts val="0"/>
              </a:spcBef>
            </a:pPr>
            <a:r>
              <a:rPr lang="en-IE" sz="2200" dirty="0">
                <a:solidFill>
                  <a:schemeClr val="bg1"/>
                </a:solidFill>
              </a:rPr>
              <a:t>Partnership e risorse</a:t>
            </a:r>
          </a:p>
          <a:p>
            <a:pPr marL="0" lvl="1" indent="0">
              <a:lnSpc>
                <a:spcPts val="2380"/>
              </a:lnSpc>
              <a:spcBef>
                <a:spcPts val="0"/>
              </a:spcBef>
              <a:buNone/>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19864" y="3005383"/>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14068" y="3747591"/>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2" name="Picture 11">
            <a:extLst>
              <a:ext uri="{FF2B5EF4-FFF2-40B4-BE49-F238E27FC236}">
                <a16:creationId xmlns:a16="http://schemas.microsoft.com/office/drawing/2014/main" id="{9E319B4D-BF4F-6963-B1F5-4D3AABC827CE}"/>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945310" y="3048405"/>
            <a:ext cx="4246690" cy="3154091"/>
          </a:xfrm>
          <a:prstGeom prst="rect">
            <a:avLst/>
          </a:prstGeom>
        </p:spPr>
      </p:pic>
    </p:spTree>
    <p:extLst>
      <p:ext uri="{BB962C8B-B14F-4D97-AF65-F5344CB8AC3E}">
        <p14:creationId xmlns:p14="http://schemas.microsoft.com/office/powerpoint/2010/main" val="1514040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08678-FA09-233E-9119-C7987DE87A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31BD439-453D-25E9-7D15-4E881F1FD60B}"/>
              </a:ext>
            </a:extLst>
          </p:cNvPr>
          <p:cNvSpPr>
            <a:spLocks noGrp="1"/>
          </p:cNvSpPr>
          <p:nvPr>
            <p:ph type="body" sz="quarter" idx="16"/>
          </p:nvPr>
        </p:nvSpPr>
        <p:spPr>
          <a:xfrm>
            <a:off x="1783120" y="1993356"/>
            <a:ext cx="4997508" cy="1176527"/>
          </a:xfrm>
        </p:spPr>
        <p:txBody>
          <a:bodyPr>
            <a:noAutofit/>
          </a:bodyPr>
          <a:lstStyle/>
          <a:p>
            <a:pPr>
              <a:lnSpc>
                <a:spcPts val="2480"/>
              </a:lnSpc>
            </a:pPr>
            <a:r>
              <a:rPr lang="en-GB" sz="2600" b="1" dirty="0"/>
              <a:t>Scopri come il Business Model Canvas sia un piano di lavoro flessibile e pronto ad evolversi in versioni più dettagliate.</a:t>
            </a:r>
          </a:p>
          <a:p>
            <a:pPr>
              <a:lnSpc>
                <a:spcPts val="2480"/>
              </a:lnSpc>
            </a:pPr>
            <a:endParaRPr lang="en-GB" sz="2600" b="1" dirty="0"/>
          </a:p>
        </p:txBody>
      </p:sp>
      <p:sp>
        <p:nvSpPr>
          <p:cNvPr id="11" name="Freeform 10">
            <a:extLst>
              <a:ext uri="{FF2B5EF4-FFF2-40B4-BE49-F238E27FC236}">
                <a16:creationId xmlns:a16="http://schemas.microsoft.com/office/drawing/2014/main" id="{AA3097FD-8AF0-5A5F-FE7A-2FD4B64DDB0F}"/>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3CA01E3-EB92-C5DE-5DAF-8B6B8FFE114E}"/>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Sezione 3:</a:t>
            </a:r>
            <a:r>
              <a:rPr lang="en-US" sz="3200" dirty="0"/>
              <a:t> 3 aree di apprendimento chiave</a:t>
            </a:r>
          </a:p>
        </p:txBody>
      </p:sp>
      <p:sp>
        <p:nvSpPr>
          <p:cNvPr id="13" name="Slide Number Placeholder 5">
            <a:extLst>
              <a:ext uri="{FF2B5EF4-FFF2-40B4-BE49-F238E27FC236}">
                <a16:creationId xmlns:a16="http://schemas.microsoft.com/office/drawing/2014/main" id="{97DFF80B-8B14-8746-A9BC-992EB4DB27A2}"/>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8</a:t>
            </a:fld>
            <a:endParaRPr lang="fr-CA" sz="1200" dirty="0"/>
          </a:p>
        </p:txBody>
      </p:sp>
      <p:sp>
        <p:nvSpPr>
          <p:cNvPr id="14" name="Text Placeholder 2">
            <a:extLst>
              <a:ext uri="{FF2B5EF4-FFF2-40B4-BE49-F238E27FC236}">
                <a16:creationId xmlns:a16="http://schemas.microsoft.com/office/drawing/2014/main" id="{4E132713-ACF9-CB9C-DFDB-07E96DEEF0D1}"/>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5" name="Freeform 14">
            <a:extLst>
              <a:ext uri="{FF2B5EF4-FFF2-40B4-BE49-F238E27FC236}">
                <a16:creationId xmlns:a16="http://schemas.microsoft.com/office/drawing/2014/main" id="{FC286177-6A98-F4A7-E9D7-5ED300A595DA}"/>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2" name="Picture 11">
            <a:extLst>
              <a:ext uri="{FF2B5EF4-FFF2-40B4-BE49-F238E27FC236}">
                <a16:creationId xmlns:a16="http://schemas.microsoft.com/office/drawing/2014/main" id="{8ABE527B-B0DB-67B9-8417-7AE9E6347F2D}"/>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299390" y="3612469"/>
            <a:ext cx="4246690" cy="3154091"/>
          </a:xfrm>
          <a:prstGeom prst="rect">
            <a:avLst/>
          </a:prstGeom>
        </p:spPr>
      </p:pic>
    </p:spTree>
    <p:extLst>
      <p:ext uri="{BB962C8B-B14F-4D97-AF65-F5344CB8AC3E}">
        <p14:creationId xmlns:p14="http://schemas.microsoft.com/office/powerpoint/2010/main" val="956807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732734"/>
            <a:ext cx="6238020" cy="803654"/>
          </a:xfrm>
          <a:prstGeom prst="rect">
            <a:avLst/>
          </a:prstGeom>
        </p:spPr>
        <p:txBody>
          <a:bodyPr/>
          <a:lstStyle/>
          <a:p>
            <a:pPr>
              <a:lnSpc>
                <a:spcPts val="2960"/>
              </a:lnSpc>
            </a:pPr>
            <a:r>
              <a:rPr lang="en-GB" sz="2800" dirty="0"/>
              <a:t>Imparare a utilizzare il Business Model Canvas come semplice strumento di pianificazione visiva</a:t>
            </a:r>
          </a:p>
          <a:p>
            <a:pPr>
              <a:lnSpc>
                <a:spcPts val="2960"/>
              </a:lnSpc>
            </a:pPr>
            <a:endParaRPr lang="en-GB" sz="2800" dirty="0"/>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2" y="1881924"/>
            <a:ext cx="7122804" cy="3773184"/>
          </a:xfrm>
          <a:prstGeom prst="rect">
            <a:avLst/>
          </a:prstGeom>
        </p:spPr>
        <p:txBody>
          <a:bodyPr lIns="91440" tIns="45720" rIns="91440" bIns="45720" anchor="t"/>
          <a:lstStyle/>
          <a:p>
            <a:pPr>
              <a:lnSpc>
                <a:spcPts val="2340"/>
              </a:lnSpc>
            </a:pPr>
            <a:r>
              <a:rPr lang="en-GB" b="1" i="1" dirty="0">
                <a:solidFill>
                  <a:srgbClr val="459597"/>
                </a:solidFill>
                <a:effectLst/>
                <a:latin typeface="Calibri"/>
                <a:ea typeface="Calibri"/>
                <a:cs typeface="Calibri"/>
              </a:rPr>
              <a:t>Perché le PMI del settore turistico dovrebbero utilizzare il Business Model Canvas (BMC)?</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Questo strumento ti offre un modo per ottenere una panoramica chiara di tutti gli elementi più importanti della tua attività. Concentrandoti su alcune sezioni, come i segmenti di clientela (o ospiti), le tue proposte di valore (ovvero le tue proposte di valore uniche) e i canali che utilizzi per raggiungere i tuoi clienti, solo per citarne alcuni, ottieni una panoramica chiara e preziosa di ciò che riguarda la tua attività e quindi di come può essere migliorata.</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Utilizzando questo metodo, otterrete chiarezza sui vostri obiettivi, sui vostri ospiti e su ciò che rende unica la vostra offerta. </a:t>
            </a: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dirty="0"/>
          </a:p>
        </p:txBody>
      </p:sp>
    </p:spTree>
    <p:extLst>
      <p:ext uri="{BB962C8B-B14F-4D97-AF65-F5344CB8AC3E}">
        <p14:creationId xmlns:p14="http://schemas.microsoft.com/office/powerpoint/2010/main" val="256586501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26EC2A733B751B4A9BD302BA2F24F71D" ma:contentTypeVersion="16" ma:contentTypeDescription="Creare un nuovo documento." ma:contentTypeScope="" ma:versionID="f40fbbea10783687fdca30314ab3e89b">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3242e7b084edcaea6cfd00877d627888"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076E18-2B84-4508-B120-3C096464AE89}">
  <ds:schemaRefs>
    <ds:schemaRef ds:uri="http://schemas.microsoft.com/office/2006/metadata/properties"/>
    <ds:schemaRef ds:uri="http://schemas.microsoft.com/office/infopath/2007/PartnerControls"/>
    <ds:schemaRef ds:uri="835803b3-5fd4-490d-9118-e08d8d43fc1e"/>
    <ds:schemaRef ds:uri="7b53bf8c-4569-44df-ad60-bb18397340c4"/>
  </ds:schemaRefs>
</ds:datastoreItem>
</file>

<file path=customXml/itemProps2.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3.xml><?xml version="1.0" encoding="utf-8"?>
<ds:datastoreItem xmlns:ds="http://schemas.openxmlformats.org/officeDocument/2006/customXml" ds:itemID="{4123BF88-006C-405B-97BD-FA5E6ABB0C44}"/>
</file>

<file path=docProps/app.xml><?xml version="1.0" encoding="utf-8"?>
<Properties xmlns="http://schemas.openxmlformats.org/officeDocument/2006/extended-properties" xmlns:vt="http://schemas.openxmlformats.org/officeDocument/2006/docPropsVTypes">
  <TotalTime>12489</TotalTime>
  <Words>5775</Words>
  <Application>Microsoft Macintosh PowerPoint</Application>
  <PresentationFormat>Widescreen</PresentationFormat>
  <Paragraphs>507</Paragraphs>
  <Slides>43</Slides>
  <Notes>0</Notes>
  <HiddenSlides>0</HiddenSlides>
  <MMClips>1</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43</vt:i4>
      </vt:variant>
    </vt:vector>
  </HeadingPairs>
  <TitlesOfParts>
    <vt:vector size="51" baseType="lpstr">
      <vt:lpstr>Arial</vt:lpstr>
      <vt:lpstr>Calibri</vt:lpstr>
      <vt:lpstr>Century Gothic</vt:lpstr>
      <vt:lpstr>Montserrat</vt:lpstr>
      <vt:lpstr>Montserrat Light</vt:lpstr>
      <vt:lpstr>Verdana</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docId:061E710CC143744A3E21DBEEE198237F</cp:keywords>
  <cp:lastModifiedBy>Manuel Guarita</cp:lastModifiedBy>
  <cp:revision>813</cp:revision>
  <dcterms:created xsi:type="dcterms:W3CDTF">2020-10-14T13:32:04Z</dcterms:created>
  <dcterms:modified xsi:type="dcterms:W3CDTF">2026-02-06T18:40:29Z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