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53"/>
  </p:notesMasterIdLst>
  <p:sldIdLst>
    <p:sldId id="7694" r:id="rId5"/>
    <p:sldId id="7685" r:id="rId6"/>
    <p:sldId id="7689" r:id="rId7"/>
    <p:sldId id="4303" r:id="rId8"/>
    <p:sldId id="6455" r:id="rId9"/>
    <p:sldId id="6456" r:id="rId10"/>
    <p:sldId id="6457" r:id="rId11"/>
    <p:sldId id="6459" r:id="rId12"/>
    <p:sldId id="6473" r:id="rId13"/>
    <p:sldId id="6478" r:id="rId14"/>
    <p:sldId id="7703" r:id="rId15"/>
    <p:sldId id="6475" r:id="rId16"/>
    <p:sldId id="7704" r:id="rId17"/>
    <p:sldId id="7705" r:id="rId18"/>
    <p:sldId id="7706" r:id="rId19"/>
    <p:sldId id="7707" r:id="rId20"/>
    <p:sldId id="6494" r:id="rId21"/>
    <p:sldId id="7712" r:id="rId22"/>
    <p:sldId id="6463" r:id="rId23"/>
    <p:sldId id="6464" r:id="rId24"/>
    <p:sldId id="7708" r:id="rId25"/>
    <p:sldId id="7709" r:id="rId26"/>
    <p:sldId id="7710" r:id="rId27"/>
    <p:sldId id="7711" r:id="rId28"/>
    <p:sldId id="7713" r:id="rId29"/>
    <p:sldId id="7714" r:id="rId30"/>
    <p:sldId id="7715" r:id="rId31"/>
    <p:sldId id="7716" r:id="rId32"/>
    <p:sldId id="7717" r:id="rId33"/>
    <p:sldId id="7718" r:id="rId34"/>
    <p:sldId id="7719" r:id="rId35"/>
    <p:sldId id="7720" r:id="rId36"/>
    <p:sldId id="7721" r:id="rId37"/>
    <p:sldId id="7723" r:id="rId38"/>
    <p:sldId id="7722" r:id="rId39"/>
    <p:sldId id="7724" r:id="rId40"/>
    <p:sldId id="6511" r:id="rId41"/>
    <p:sldId id="7726" r:id="rId42"/>
    <p:sldId id="6442" r:id="rId43"/>
    <p:sldId id="7727" r:id="rId44"/>
    <p:sldId id="7728" r:id="rId45"/>
    <p:sldId id="7729" r:id="rId46"/>
    <p:sldId id="7730" r:id="rId47"/>
    <p:sldId id="7731" r:id="rId48"/>
    <p:sldId id="7732" r:id="rId49"/>
    <p:sldId id="7733" r:id="rId50"/>
    <p:sldId id="7734"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6F7FA"/>
    <a:srgbClr val="64AFAF"/>
    <a:srgbClr val="000000"/>
    <a:srgbClr val="82CCCA"/>
    <a:srgbClr val="E5BEAC"/>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781"/>
    <p:restoredTop sz="94963"/>
  </p:normalViewPr>
  <p:slideViewPr>
    <p:cSldViewPr snapToGrid="0">
      <p:cViewPr varScale="1">
        <p:scale>
          <a:sx n="108" d="100"/>
          <a:sy n="108" d="100"/>
        </p:scale>
        <p:origin x="312" y="480"/>
      </p:cViewPr>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071176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9E9A1-F3EB-FB2F-7C7C-F86F73B56E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4B330E4-AFB9-A9DF-B52E-74AA14497F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D10754-1FDA-EDD0-54EF-C7CAB2A2C1F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D56934F-9662-2BCC-9F3B-3428B7BF5100}"/>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052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052822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s://creativecommons.org/licenses/by-sa/4.0/?ref=chooser-v1"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8B19E9-2395-080F-9285-F8F40B5E43B7}"/>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838DA452-10B9-81AA-F01E-D5AB3EE8944B}"/>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8FF444EC-63FB-3350-DBD8-6F08A8410D1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6C45C162-E152-D628-3A50-F98600535F72}"/>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C509386C-92B0-A002-892C-6EC2EBFE00F1}"/>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395C747E-912E-BDB8-C55A-A38F1546AE50}"/>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C65E2F6-7982-A9F8-A15D-970E4D5B2F9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F5C51923-4F72-782E-6E5D-37618A650C8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E69AA7-936C-F1BD-D470-C01BCBFE097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24C7B1BB-A964-DB1F-BF4E-7FCD44FF6941}"/>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7C697DFA-94EF-3BC2-FC0C-C53BC8FE9C1D}"/>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B6268AE3-2549-57D5-D813-13CBF77266C9}"/>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045BD119-AFD1-81F1-0002-3CF15DA3044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BB7D028-856C-D810-DDE6-8348EE8EC1EC}"/>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A5D92AC-621D-FC09-8E6C-386816A4ADA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1E8EA3D3-A823-FB90-A93D-1CF10BE5136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66290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0178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4272A-6EE2-62D3-4365-4025207B24DE}"/>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60EF47CB-04DD-D033-DCC9-4E72E1DF2F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40D211A5-5F33-B5D4-17C3-8CC2AFB0C57E}"/>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BAA51C89-5E9D-B998-50ED-3C1B8DD2641A}"/>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ED04A3F5-4F83-07C0-CCE7-917EE1DEC1D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6CB862F-8CF5-112E-5763-E4A02AF7F4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9858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40F1CAF7-971F-D013-8154-8BC280AD9800}"/>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3B42103-4B46-92D7-7AC9-6B044989048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40E95E7-065C-AC9A-04B7-40D24C599AD7}"/>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5FCE8B7-C42E-745B-63C4-DA539467A05C}"/>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E7FE36-5013-28A7-2998-4B74509C1AF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6B072C65-DFD4-AB58-D31E-E6A223062CB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CF53EF6-B07E-DE37-83B6-1C152B5B4E9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F41B0A29-35C0-434C-76C9-0F7323A54E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B241814-A8EC-0ABE-D081-BC4CD0F220C4}"/>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29" name="Group 28">
            <a:extLst>
              <a:ext uri="{FF2B5EF4-FFF2-40B4-BE49-F238E27FC236}">
                <a16:creationId xmlns:a16="http://schemas.microsoft.com/office/drawing/2014/main" id="{153FE9C0-FD1E-63DE-E9F0-5509F3ADF82B}"/>
              </a:ext>
            </a:extLst>
          </p:cNvPr>
          <p:cNvGrpSpPr/>
          <p:nvPr userDrawn="1"/>
        </p:nvGrpSpPr>
        <p:grpSpPr>
          <a:xfrm>
            <a:off x="441852" y="5691396"/>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07C74B60-439F-B8B8-6A12-4A46414B7E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38D7BD95-1F36-9AEE-0B2B-EE79143669DA}"/>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54096A87-8118-35F8-7DB4-E37DC5A93859}"/>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6D6F7164-F7FA-C8B1-14E3-90A5BE61532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022ECBFC-D4CC-4ADE-4C0A-D68630EB5F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510973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48694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ntents Slide 02">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EC6CEABE-7080-815B-62C1-56D26BD465FE}"/>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5" name="Freeform 4">
            <a:extLst>
              <a:ext uri="{FF2B5EF4-FFF2-40B4-BE49-F238E27FC236}">
                <a16:creationId xmlns:a16="http://schemas.microsoft.com/office/drawing/2014/main" id="{9D4FA593-D335-1BE3-FBA2-987C644F064A}"/>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Picture Placeholder 26">
            <a:extLst>
              <a:ext uri="{FF2B5EF4-FFF2-40B4-BE49-F238E27FC236}">
                <a16:creationId xmlns:a16="http://schemas.microsoft.com/office/drawing/2014/main" id="{3FF40BAB-4DE7-00BC-C8F2-34352CB4B890}"/>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8" name="Text Placeholder 32">
            <a:extLst>
              <a:ext uri="{FF2B5EF4-FFF2-40B4-BE49-F238E27FC236}">
                <a16:creationId xmlns:a16="http://schemas.microsoft.com/office/drawing/2014/main" id="{99B606A0-D6FA-03E5-1242-5CD00DE9F1B3}"/>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6A7B665D-8C61-958B-FA72-C41AE8A14BED}"/>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3" name="Text Placeholder 32">
            <a:extLst>
              <a:ext uri="{FF2B5EF4-FFF2-40B4-BE49-F238E27FC236}">
                <a16:creationId xmlns:a16="http://schemas.microsoft.com/office/drawing/2014/main" id="{B4E211BC-DEF1-A335-A437-FE027CE061FF}"/>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23">
            <a:extLst>
              <a:ext uri="{FF2B5EF4-FFF2-40B4-BE49-F238E27FC236}">
                <a16:creationId xmlns:a16="http://schemas.microsoft.com/office/drawing/2014/main" id="{1FF68A6A-835F-33DF-FB79-AFA420EEC7C8}"/>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5" name="Straight Connector 34">
            <a:extLst>
              <a:ext uri="{FF2B5EF4-FFF2-40B4-BE49-F238E27FC236}">
                <a16:creationId xmlns:a16="http://schemas.microsoft.com/office/drawing/2014/main" id="{603517BB-5BE8-8223-DF62-7FE6299C6CA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FC6A39C6-E6AA-7AB2-983B-A72FD4D3D1EE}"/>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object 3">
            <a:extLst>
              <a:ext uri="{FF2B5EF4-FFF2-40B4-BE49-F238E27FC236}">
                <a16:creationId xmlns:a16="http://schemas.microsoft.com/office/drawing/2014/main" id="{AF60BCDF-3BDD-80D8-143E-73B4E7C12708}"/>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8" name="Picture Placeholder 63">
            <a:extLst>
              <a:ext uri="{FF2B5EF4-FFF2-40B4-BE49-F238E27FC236}">
                <a16:creationId xmlns:a16="http://schemas.microsoft.com/office/drawing/2014/main" id="{844685ED-1ABD-CA84-0F8B-DE122AF384A7}"/>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9" name="Text Placeholder 32">
            <a:extLst>
              <a:ext uri="{FF2B5EF4-FFF2-40B4-BE49-F238E27FC236}">
                <a16:creationId xmlns:a16="http://schemas.microsoft.com/office/drawing/2014/main" id="{30EA453D-D3AC-78B9-2858-8BEBEB06AA73}"/>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19A6410D-E731-9F8C-A814-2D464BB775F8}"/>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DF60A9CD-7A58-8A7E-AE59-4F7400991F0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2" name="Straight Connector 41">
            <a:extLst>
              <a:ext uri="{FF2B5EF4-FFF2-40B4-BE49-F238E27FC236}">
                <a16:creationId xmlns:a16="http://schemas.microsoft.com/office/drawing/2014/main" id="{BA2AB834-4E3B-8179-DE6C-EF91E5B1E7E1}"/>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ext Placeholder 23">
            <a:extLst>
              <a:ext uri="{FF2B5EF4-FFF2-40B4-BE49-F238E27FC236}">
                <a16:creationId xmlns:a16="http://schemas.microsoft.com/office/drawing/2014/main" id="{452D4613-5FA5-F20A-BF1A-2605FA50FC81}"/>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9" name="Text Placeholder 32">
            <a:extLst>
              <a:ext uri="{FF2B5EF4-FFF2-40B4-BE49-F238E27FC236}">
                <a16:creationId xmlns:a16="http://schemas.microsoft.com/office/drawing/2014/main" id="{68C5AF61-8227-53F6-4045-EF55D6D53EED}"/>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812966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0F6881A3-FFC2-0E1C-84F4-79DC653D20E9}"/>
              </a:ext>
            </a:extLst>
          </p:cNvPr>
          <p:cNvSpPr/>
          <p:nvPr userDrawn="1"/>
        </p:nvSpPr>
        <p:spPr>
          <a:xfrm>
            <a:off x="130914" y="0"/>
            <a:ext cx="6359126"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CF25C264-E2FC-B144-B921-83A5E87812D5}"/>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E752BE40-AB4C-1E89-1520-F244709C4358}"/>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A0999013-7299-8D31-470E-F0804BD1716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77080455-523A-02AE-A875-49091818C9C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35331E4A-42FE-F0A9-E478-F9E044474A1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39ACFB92-5027-F9D7-188C-0A560227920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6590C9CD-C708-196C-841A-E2CA5EA7E04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CFA13C7-28D5-74EF-3960-CAD9DC3A5EC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333B8C1A-104F-50F7-DF17-E699EC58C0A1}"/>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EFB2ADDD-5655-69DD-4954-9C5174DDC9A3}"/>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97B1BF8-FC6D-DD5D-7F21-91B7D97D785D}"/>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E3D1ABCE-C08F-A941-E042-A793D0E20CDC}"/>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70820A5-A246-5771-E82E-D0A59AC10E0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E095D13D-926E-182F-A7B1-CDD80D55C9D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97FC833E-6249-E76E-F6DD-762657E3EB6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3" name="Rectangle 22">
            <a:extLst>
              <a:ext uri="{FF2B5EF4-FFF2-40B4-BE49-F238E27FC236}">
                <a16:creationId xmlns:a16="http://schemas.microsoft.com/office/drawing/2014/main" id="{80968133-1325-C8A1-8634-6BC9F54790BB}"/>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570870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178853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69981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95DEDE3-B5E7-7411-043D-B596821142B1}"/>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2">
            <a:extLst>
              <a:ext uri="{FF2B5EF4-FFF2-40B4-BE49-F238E27FC236}">
                <a16:creationId xmlns:a16="http://schemas.microsoft.com/office/drawing/2014/main" id="{52134BD2-171B-FEB4-9E4B-33E919DE5DB0}"/>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450484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879909D-3E71-F389-CD3A-B7A8E24734D7}"/>
              </a:ext>
            </a:extLst>
          </p:cNvPr>
          <p:cNvSpPr/>
          <p:nvPr userDrawn="1"/>
        </p:nvSpPr>
        <p:spPr>
          <a:xfrm rot="5400000">
            <a:off x="8346120" y="-740515"/>
            <a:ext cx="2714948" cy="4976812"/>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9CE6ECF6-CF35-79AA-9202-80536074B5F6}"/>
              </a:ext>
            </a:extLst>
          </p:cNvPr>
          <p:cNvSpPr>
            <a:spLocks noGrp="1"/>
          </p:cNvSpPr>
          <p:nvPr>
            <p:ph type="pic" sz="quarter" idx="67"/>
          </p:nvPr>
        </p:nvSpPr>
        <p:spPr>
          <a:xfrm>
            <a:off x="-2" y="178005"/>
            <a:ext cx="7841500" cy="3354626"/>
          </a:xfrm>
          <a:custGeom>
            <a:avLst/>
            <a:gdLst>
              <a:gd name="connsiteX0" fmla="*/ 0 w 7841500"/>
              <a:gd name="connsiteY0" fmla="*/ 0 h 3354626"/>
              <a:gd name="connsiteX1" fmla="*/ 2057401 w 7841500"/>
              <a:gd name="connsiteY1" fmla="*/ 0 h 3354626"/>
              <a:gd name="connsiteX2" fmla="*/ 4013534 w 7841500"/>
              <a:gd name="connsiteY2" fmla="*/ 0 h 3354626"/>
              <a:gd name="connsiteX3" fmla="*/ 4127503 w 7841500"/>
              <a:gd name="connsiteY3" fmla="*/ 0 h 3354626"/>
              <a:gd name="connsiteX4" fmla="*/ 6070935 w 7841500"/>
              <a:gd name="connsiteY4" fmla="*/ 0 h 3354626"/>
              <a:gd name="connsiteX5" fmla="*/ 6070935 w 7841500"/>
              <a:gd name="connsiteY5" fmla="*/ 3501 h 3354626"/>
              <a:gd name="connsiteX6" fmla="*/ 6184905 w 7841500"/>
              <a:gd name="connsiteY6" fmla="*/ 0 h 3354626"/>
              <a:gd name="connsiteX7" fmla="*/ 7615335 w 7841500"/>
              <a:gd name="connsiteY7" fmla="*/ 490675 h 3354626"/>
              <a:gd name="connsiteX8" fmla="*/ 7722759 w 7841500"/>
              <a:gd name="connsiteY8" fmla="*/ 588750 h 3354626"/>
              <a:gd name="connsiteX9" fmla="*/ 7695168 w 7841500"/>
              <a:gd name="connsiteY9" fmla="*/ 609523 h 3354626"/>
              <a:gd name="connsiteX10" fmla="*/ 7215190 w 7841500"/>
              <a:gd name="connsiteY10" fmla="*/ 1569886 h 3354626"/>
              <a:gd name="connsiteX11" fmla="*/ 7810028 w 7841500"/>
              <a:gd name="connsiteY11" fmla="*/ 2617796 h 3354626"/>
              <a:gd name="connsiteX12" fmla="*/ 7841500 w 7841500"/>
              <a:gd name="connsiteY12" fmla="*/ 2637306 h 3354626"/>
              <a:gd name="connsiteX13" fmla="*/ 7744369 w 7841500"/>
              <a:gd name="connsiteY13" fmla="*/ 2744902 h 3354626"/>
              <a:gd name="connsiteX14" fmla="*/ 6184904 w 7841500"/>
              <a:gd name="connsiteY14" fmla="*/ 3354626 h 3354626"/>
              <a:gd name="connsiteX15" fmla="*/ 6070933 w 7841500"/>
              <a:gd name="connsiteY15" fmla="*/ 3351125 h 3354626"/>
              <a:gd name="connsiteX16" fmla="*/ 6070933 w 7841500"/>
              <a:gd name="connsiteY16" fmla="*/ 3354626 h 3354626"/>
              <a:gd name="connsiteX17" fmla="*/ 4127503 w 7841500"/>
              <a:gd name="connsiteY17" fmla="*/ 3354626 h 3354626"/>
              <a:gd name="connsiteX18" fmla="*/ 4013532 w 7841500"/>
              <a:gd name="connsiteY18" fmla="*/ 3354626 h 3354626"/>
              <a:gd name="connsiteX19" fmla="*/ 2057401 w 7841500"/>
              <a:gd name="connsiteY19" fmla="*/ 3354626 h 3354626"/>
              <a:gd name="connsiteX20" fmla="*/ 0 w 7841500"/>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41500" h="3354626">
                <a:moveTo>
                  <a:pt x="0" y="0"/>
                </a:moveTo>
                <a:lnTo>
                  <a:pt x="2057401" y="0"/>
                </a:lnTo>
                <a:lnTo>
                  <a:pt x="4013534" y="0"/>
                </a:lnTo>
                <a:lnTo>
                  <a:pt x="4127503" y="0"/>
                </a:lnTo>
                <a:lnTo>
                  <a:pt x="6070935" y="0"/>
                </a:lnTo>
                <a:lnTo>
                  <a:pt x="6070935" y="3501"/>
                </a:lnTo>
                <a:cubicBezTo>
                  <a:pt x="6108924" y="0"/>
                  <a:pt x="6146915" y="0"/>
                  <a:pt x="6184905" y="0"/>
                </a:cubicBezTo>
                <a:cubicBezTo>
                  <a:pt x="6744203" y="0"/>
                  <a:pt x="7249682" y="187341"/>
                  <a:pt x="7615335" y="490675"/>
                </a:cubicBezTo>
                <a:lnTo>
                  <a:pt x="7722759" y="588750"/>
                </a:lnTo>
                <a:lnTo>
                  <a:pt x="7695168" y="609523"/>
                </a:lnTo>
                <a:cubicBezTo>
                  <a:pt x="7398812" y="855016"/>
                  <a:pt x="7215190" y="1194385"/>
                  <a:pt x="7215190" y="1569886"/>
                </a:cubicBezTo>
                <a:cubicBezTo>
                  <a:pt x="7215190" y="1992326"/>
                  <a:pt x="7446505" y="2369034"/>
                  <a:pt x="7810028" y="2617796"/>
                </a:cubicBezTo>
                <a:lnTo>
                  <a:pt x="7841500" y="2637306"/>
                </a:lnTo>
                <a:lnTo>
                  <a:pt x="7744369" y="2744902"/>
                </a:lnTo>
                <a:cubicBezTo>
                  <a:pt x="7373131" y="3117523"/>
                  <a:pt x="6811739"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9767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B2ACFE-480F-AF4B-ABD7-66A1D8E3F89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30F5A02-8EE2-9FB6-A648-6B6C03030FD2}"/>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6AB1E34-E281-07CE-E55F-FE421110AAC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3" name="Text Placeholder 17">
            <a:extLst>
              <a:ext uri="{FF2B5EF4-FFF2-40B4-BE49-F238E27FC236}">
                <a16:creationId xmlns:a16="http://schemas.microsoft.com/office/drawing/2014/main" id="{0CDFC1A6-4151-48B4-1C6B-DA264B2A641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C80EAAA5-81A4-4608-2D5C-1995BF140378}"/>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12FC10A6-EF19-E588-B546-85C082CD5056}"/>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A88E73-0C30-158B-792C-3BC7AA5037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3" name="Picture Placeholder 9">
            <a:extLst>
              <a:ext uri="{FF2B5EF4-FFF2-40B4-BE49-F238E27FC236}">
                <a16:creationId xmlns:a16="http://schemas.microsoft.com/office/drawing/2014/main" id="{2C953208-FB39-B29E-40E0-A1EC24B142E7}"/>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FBAA81D-076F-702A-B4C4-DE394FC349A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11" name="Text Placeholder 17">
            <a:extLst>
              <a:ext uri="{FF2B5EF4-FFF2-40B4-BE49-F238E27FC236}">
                <a16:creationId xmlns:a16="http://schemas.microsoft.com/office/drawing/2014/main" id="{41B822E2-9DA7-5C32-C213-5F98566FEECF}"/>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ED981C30-9E62-A5F6-2A43-D6F2DFC3E05A}"/>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E06ED2EB-368F-773A-AF12-6B7C63C835B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465EAE2D-7F6B-603E-BBCC-439C776CAE38}"/>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1CF61134-68A8-6E37-11A2-22D7E841F63A}"/>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4BA81E8-9870-5AE7-302A-13300703D796}"/>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FD11A38-3908-D0E3-1B96-48888EA88EDA}"/>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7" name="Slide Number Placeholder 5">
            <a:extLst>
              <a:ext uri="{FF2B5EF4-FFF2-40B4-BE49-F238E27FC236}">
                <a16:creationId xmlns:a16="http://schemas.microsoft.com/office/drawing/2014/main" id="{77AD53B1-FF41-17F3-E2F1-489FD377ABF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39" r:id="rId4"/>
    <p:sldLayoutId id="2147483920" r:id="rId5"/>
    <p:sldLayoutId id="2147483922" r:id="rId6"/>
    <p:sldLayoutId id="2147483923" r:id="rId7"/>
    <p:sldLayoutId id="2147483924" r:id="rId8"/>
    <p:sldLayoutId id="2147483925" r:id="rId9"/>
    <p:sldLayoutId id="2147483926" r:id="rId10"/>
    <p:sldLayoutId id="2147483927" r:id="rId11"/>
    <p:sldLayoutId id="2147483928" r:id="rId12"/>
    <p:sldLayoutId id="2147483936" r:id="rId13"/>
    <p:sldLayoutId id="2147483931" r:id="rId14"/>
    <p:sldLayoutId id="2147483932" r:id="rId15"/>
    <p:sldLayoutId id="2147483934" r:id="rId16"/>
    <p:sldLayoutId id="2147483935" r:id="rId17"/>
    <p:sldLayoutId id="2147483937" r:id="rId18"/>
    <p:sldLayoutId id="214748393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ideo" Target="https://www.youtube.com/embed/627MhR0pjDE?feature=oembed" TargetMode="External"/><Relationship Id="rId5" Type="http://schemas.openxmlformats.org/officeDocument/2006/relationships/image" Target="../media/image1.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rategyzer.com/library/the-business-model-canvas" TargetMode="External"/><Relationship Id="rId2" Type="http://schemas.openxmlformats.org/officeDocument/2006/relationships/hyperlink" Target="https://www.europarl.europa.eu/thinktank/en/document/EPRS_BRI(2023)751464"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ecobnb.com/blog/2016/01/lighthouse-unusual-hotels/" TargetMode="External"/><Relationship Id="rId2" Type="http://schemas.openxmlformats.org/officeDocument/2006/relationships/hyperlink" Target="https://www.diggitmagazine.com/articles/church-buildings-reused" TargetMode="Externa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hyperlink" Target="https://www.my-french-house.com/property-french-farm-house.shtml" TargetMode="External"/><Relationship Id="rId2" Type="http://schemas.openxmlformats.org/officeDocument/2006/relationships/hyperlink" Target="https://edition.cnn.com/travel/article/italy-hamlet-hotels" TargetMode="Externa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hyperlink" Target="http://www.festivalfinder.eu/" TargetMode="External"/><Relationship Id="rId2" Type="http://schemas.openxmlformats.org/officeDocument/2006/relationships/hyperlink" Target="https://www.fondazioneslowfood.com/en/slow-food-presidia/" TargetMode="Externa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hyperlink" Target="https://natura2000.eea.europa.eu/" TargetMode="External"/><Relationship Id="rId2" Type="http://schemas.openxmlformats.org/officeDocument/2006/relationships/hyperlink" Target="http://www.liberationroute.com/"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aisitalia.it/" TargetMode="External"/><Relationship Id="rId2" Type="http://schemas.openxmlformats.org/officeDocument/2006/relationships/hyperlink" Target="https://boerenenburen.nl/nl" TargetMode="Externa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hyperlink" Target="https://www.comitedesfetes.org/" TargetMode="External"/><Relationship Id="rId4" Type="http://schemas.openxmlformats.org/officeDocument/2006/relationships/hyperlink" Target="https://www.unpli.info/"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www.youtube.com/watch?v=GY_NRnP6np8&amp;t=72s" TargetMode="Externa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hyperlink" Target="https://www.eatwith.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hyperlink" Target="https://www.youtube.com/watch?v=v-EkQ0ILkfw" TargetMode="Externa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untouristguide.com/"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advice/3/what-best-ways-suggest-outdoor-activities-tkp1f"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hyperlink" Target="https://visitworldheritage.com/en/eu/visitor-experience-toolkit/a88e1013-4ee9-40e6-9729-e832a29ef7c9" TargetMode="External"/><Relationship Id="rId2" Type="http://schemas.openxmlformats.org/officeDocument/2006/relationships/hyperlink" Target="https://www.waterlandvanfriesland.nl/en/visit/things-to-see-and-do/outdoor-activities" TargetMode="External"/><Relationship Id="rId1" Type="http://schemas.openxmlformats.org/officeDocument/2006/relationships/slideLayout" Target="../slideLayouts/slideLayout1.xml"/><Relationship Id="rId4" Type="http://schemas.openxmlformats.org/officeDocument/2006/relationships/hyperlink" Target="https://www.coursera.org/learn/introduction-to-tourism-and-hospitality"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06366"/>
            <a:ext cx="5089964" cy="697353"/>
          </a:xfrm>
        </p:spPr>
        <p:txBody>
          <a:bodyPr lIns="91440" tIns="45720" rIns="91440" bIns="45720" anchor="t">
            <a:noAutofit/>
          </a:bodyPr>
          <a:lstStyle/>
          <a:p>
            <a:r>
              <a:rPr lang="en-GB" dirty="0"/>
              <a:t>Modulo 1 (Parte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Introduzione alle strutture ricettive turistiche alternative:</a:t>
            </a:r>
          </a:p>
          <a:p>
            <a:pPr defTabSz="777514">
              <a:lnSpc>
                <a:spcPts val="3340"/>
              </a:lnSpc>
              <a:spcBef>
                <a:spcPts val="0"/>
              </a:spcBef>
              <a:defRPr/>
            </a:pPr>
            <a:r>
              <a:rPr lang="en-GB" sz="3200" dirty="0">
                <a:ea typeface="Calibri"/>
                <a:cs typeface="Calibri"/>
              </a:rPr>
              <a:t>Pianificazione aziendale e individuazione delle opportunità</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Crediti fotografici: </a:t>
            </a:r>
          </a:p>
          <a:p>
            <a:pPr algn="ctr"/>
            <a:r>
              <a:rPr lang="en-GB" sz="1200" dirty="0" err="1"/>
              <a:t>ECOstay</a:t>
            </a:r>
            <a:r>
              <a:rPr lang="en-GB" sz="1200" dirty="0"/>
              <a:t>, de </a:t>
            </a:r>
            <a:r>
              <a:rPr lang="en-GB" sz="1200" dirty="0" err="1"/>
              <a:t>Wildernis</a:t>
            </a:r>
            <a:r>
              <a:rPr lang="en-GB" sz="1200" dirty="0"/>
              <a:t>, Paesi Bassi</a:t>
            </a:r>
          </a:p>
        </p:txBody>
      </p:sp>
      <p:pic>
        <p:nvPicPr>
          <p:cNvPr id="20" name="Picture Placeholder 19" descr="A red trailer with a table and chairs in the woods">
            <a:extLst>
              <a:ext uri="{FF2B5EF4-FFF2-40B4-BE49-F238E27FC236}">
                <a16:creationId xmlns:a16="http://schemas.microsoft.com/office/drawing/2014/main" id="{AE60E179-6773-57A6-35E4-50399B604D77}"/>
              </a:ext>
            </a:extLst>
          </p:cNvPr>
          <p:cNvPicPr>
            <a:picLocks noGrp="1" noChangeAspect="1"/>
          </p:cNvPicPr>
          <p:nvPr>
            <p:ph type="pic" sz="quarter" idx="19"/>
          </p:nvPr>
        </p:nvPicPr>
        <p:blipFill>
          <a:blip r:embed="rId2"/>
          <a:srcRect l="11176" r="11176"/>
          <a:stretch>
            <a:fillRect/>
          </a:stretch>
        </p:blipFill>
        <p:spPr/>
      </p:pic>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spTree>
    <p:extLst>
      <p:ext uri="{BB962C8B-B14F-4D97-AF65-F5344CB8AC3E}">
        <p14:creationId xmlns:p14="http://schemas.microsoft.com/office/powerpoint/2010/main" val="39869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482650" y="2246076"/>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Il proprietario è direttamente coinvolto nella gestione di tutti gli aspetti della struttura ricettiva, spesso risiedendo in loco per offrire un servizio personalizzato e creare un'atmosfera calda e accogliente.</a:t>
            </a:r>
          </a:p>
          <a:p>
            <a:pPr>
              <a:lnSpc>
                <a:spcPts val="2340"/>
              </a:lnSpc>
            </a:pPr>
            <a:endParaRPr lang="en-IE" dirty="0"/>
          </a:p>
          <a:p>
            <a:pPr>
              <a:lnSpc>
                <a:spcPts val="2340"/>
              </a:lnSpc>
            </a:pPr>
            <a:r>
              <a:rPr lang="en-IE" dirty="0"/>
              <a:t>Questo approccio pratico include l'interazione diretta con gli ospiti, la supervisione delle operazioni quotidiane e l'offerta di esperienze su misura. </a:t>
            </a:r>
          </a:p>
          <a:p>
            <a:pPr>
              <a:lnSpc>
                <a:spcPts val="2340"/>
              </a:lnSpc>
            </a:pPr>
            <a:endParaRPr lang="en-IE" dirty="0"/>
          </a:p>
          <a:p>
            <a:pPr>
              <a:lnSpc>
                <a:spcPts val="2340"/>
              </a:lnSpc>
            </a:pPr>
            <a:r>
              <a:rPr lang="en-IE" b="1" dirty="0">
                <a:solidFill>
                  <a:srgbClr val="EC7C69"/>
                </a:solidFill>
              </a:rPr>
              <a:t>Esempi </a:t>
            </a:r>
            <a:r>
              <a:rPr lang="en-IE" dirty="0"/>
              <a:t>includono boutique B&amp;B, accoglienti pensioni e affascinanti locande che prosperano grazie al tocco personale unico del proprietario.</a:t>
            </a:r>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457617"/>
            <a:ext cx="50932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Modello di business 1: </a:t>
            </a:r>
            <a:r>
              <a:rPr lang="en-US" dirty="0"/>
              <a:t>Tradizionale </a:t>
            </a:r>
          </a:p>
          <a:p>
            <a:pPr>
              <a:lnSpc>
                <a:spcPts val="3720"/>
              </a:lnSpc>
            </a:pPr>
            <a:r>
              <a:rPr lang="en-US" dirty="0"/>
              <a:t>Gestito dal proprietario</a:t>
            </a:r>
          </a:p>
          <a:p>
            <a:pPr>
              <a:lnSpc>
                <a:spcPts val="3720"/>
              </a:lnSpc>
            </a:pPr>
            <a:endParaRPr lang="en-US" dirty="0"/>
          </a:p>
        </p:txBody>
      </p:sp>
      <p:pic>
        <p:nvPicPr>
          <p:cNvPr id="13" name="Picture Placeholder 12" descr="Two milk cans on a wooden table&#10;&#10;AI-generated content may be incorrect.">
            <a:extLst>
              <a:ext uri="{FF2B5EF4-FFF2-40B4-BE49-F238E27FC236}">
                <a16:creationId xmlns:a16="http://schemas.microsoft.com/office/drawing/2014/main" id="{D412C34E-D58B-BEC9-7073-7404D391AB99}"/>
              </a:ext>
            </a:extLst>
          </p:cNvPr>
          <p:cNvPicPr>
            <a:picLocks noGrp="1" noChangeAspect="1"/>
          </p:cNvPicPr>
          <p:nvPr>
            <p:ph type="pic" sz="quarter" idx="13"/>
          </p:nvPr>
        </p:nvPicPr>
        <p:blipFill>
          <a:blip r:embed="rId2"/>
          <a:srcRect l="471" r="471"/>
          <a:stretch>
            <a:fillRect/>
          </a:stretch>
        </p:blipFill>
        <p:spPr/>
      </p:pic>
      <p:sp>
        <p:nvSpPr>
          <p:cNvPr id="11" name="Text Placeholder 10">
            <a:extLst>
              <a:ext uri="{FF2B5EF4-FFF2-40B4-BE49-F238E27FC236}">
                <a16:creationId xmlns:a16="http://schemas.microsoft.com/office/drawing/2014/main" id="{1DB2DF3C-EA98-7A17-503E-4C95B842FA9A}"/>
              </a:ext>
            </a:extLst>
          </p:cNvPr>
          <p:cNvSpPr>
            <a:spLocks noGrp="1"/>
          </p:cNvSpPr>
          <p:nvPr>
            <p:ph type="body" sz="quarter" idx="65"/>
          </p:nvPr>
        </p:nvSpPr>
        <p:spPr/>
        <p:txBody>
          <a:bodyPr/>
          <a:lstStyle/>
          <a:p>
            <a:pPr algn="ctr"/>
            <a:r>
              <a:rPr lang="en-US" sz="1200" dirty="0"/>
              <a:t>Crediti fotografici:   Chalet </a:t>
            </a:r>
            <a:r>
              <a:rPr lang="en-US" sz="1200" dirty="0" err="1"/>
              <a:t>Rušovc</a:t>
            </a:r>
            <a:r>
              <a:rPr lang="en-US" sz="1200" dirty="0"/>
              <a:t>, Slovenia</a:t>
            </a:r>
          </a:p>
        </p:txBody>
      </p:sp>
    </p:spTree>
    <p:extLst>
      <p:ext uri="{BB962C8B-B14F-4D97-AF65-F5344CB8AC3E}">
        <p14:creationId xmlns:p14="http://schemas.microsoft.com/office/powerpoint/2010/main" val="124929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E6550-CE4A-9DD0-8DF6-A5C2AA75A9B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CCB57E5-153A-2ECF-81AF-814AAFC425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7" name="Text Placeholder 3">
            <a:extLst>
              <a:ext uri="{FF2B5EF4-FFF2-40B4-BE49-F238E27FC236}">
                <a16:creationId xmlns:a16="http://schemas.microsoft.com/office/drawing/2014/main" id="{446A4297-E9DF-A78B-EDEC-74F0708DCB2A}"/>
              </a:ext>
            </a:extLst>
          </p:cNvPr>
          <p:cNvSpPr txBox="1">
            <a:spLocks/>
          </p:cNvSpPr>
          <p:nvPr/>
        </p:nvSpPr>
        <p:spPr>
          <a:xfrm>
            <a:off x="583758" y="1917699"/>
            <a:ext cx="544397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La gestione viene effettuata da remoto utilizzando strumenti digitali e automazione, semplificando le operazioni.</a:t>
            </a:r>
          </a:p>
          <a:p>
            <a:pPr>
              <a:lnSpc>
                <a:spcPts val="2340"/>
              </a:lnSpc>
            </a:pPr>
            <a:endParaRPr lang="en-IE" dirty="0"/>
          </a:p>
          <a:p>
            <a:pPr>
              <a:lnSpc>
                <a:spcPts val="2340"/>
              </a:lnSpc>
            </a:pPr>
            <a:r>
              <a:rPr lang="en-IE" dirty="0"/>
              <a:t>Le caratteristiche principali includono prenotazioni automatizzate (piattaforme online, conferme via e-mail), check-in automatico (serrature intelligenti, accesso senza chiave) e strumenti remoti (software di gestione della proprietà, comunicazione online). </a:t>
            </a:r>
          </a:p>
          <a:p>
            <a:pPr>
              <a:lnSpc>
                <a:spcPts val="2340"/>
              </a:lnSpc>
            </a:pPr>
            <a:endParaRPr lang="en-IE" dirty="0"/>
          </a:p>
          <a:p>
            <a:pPr>
              <a:lnSpc>
                <a:spcPts val="2340"/>
              </a:lnSpc>
            </a:pPr>
            <a:r>
              <a:rPr lang="en-IE" b="1" dirty="0">
                <a:solidFill>
                  <a:srgbClr val="EC7C69"/>
                </a:solidFill>
              </a:rPr>
              <a:t>Esempi </a:t>
            </a:r>
            <a:r>
              <a:rPr lang="en-IE" dirty="0"/>
              <a:t>includono appartamenti eleganti su Airbnb o </a:t>
            </a:r>
            <a:r>
              <a:rPr lang="en-IE" dirty="0" err="1"/>
              <a:t>Booking.com</a:t>
            </a:r>
            <a:r>
              <a:rPr lang="en-IE" dirty="0"/>
              <a:t>, moderne case vacanza gestite tramite software e baite appartate con accesso tramite serratura intelligente.</a:t>
            </a:r>
          </a:p>
          <a:p>
            <a:pPr>
              <a:lnSpc>
                <a:spcPts val="2340"/>
              </a:lnSpc>
            </a:pPr>
            <a:endParaRPr lang="en-GB" dirty="0"/>
          </a:p>
        </p:txBody>
      </p:sp>
      <p:cxnSp>
        <p:nvCxnSpPr>
          <p:cNvPr id="8" name="Straight Connector 7">
            <a:extLst>
              <a:ext uri="{FF2B5EF4-FFF2-40B4-BE49-F238E27FC236}">
                <a16:creationId xmlns:a16="http://schemas.microsoft.com/office/drawing/2014/main" id="{BE46867E-0E7E-86A5-F602-4362DE6E5C6C}"/>
              </a:ext>
            </a:extLst>
          </p:cNvPr>
          <p:cNvCxnSpPr>
            <a:cxnSpLocks/>
          </p:cNvCxnSpPr>
          <p:nvPr/>
        </p:nvCxnSpPr>
        <p:spPr>
          <a:xfrm>
            <a:off x="0" y="17808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84E82AA-37D6-6958-8E3F-182B907A4E9B}"/>
              </a:ext>
            </a:extLst>
          </p:cNvPr>
          <p:cNvSpPr txBox="1">
            <a:spLocks/>
          </p:cNvSpPr>
          <p:nvPr/>
        </p:nvSpPr>
        <p:spPr>
          <a:xfrm>
            <a:off x="545533" y="457617"/>
            <a:ext cx="57790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Modello di business 2: </a:t>
            </a:r>
          </a:p>
          <a:p>
            <a:pPr>
              <a:lnSpc>
                <a:spcPts val="3720"/>
              </a:lnSpc>
            </a:pPr>
            <a:r>
              <a:rPr lang="en-US" dirty="0"/>
              <a:t>Hosting/check-in remoto  </a:t>
            </a:r>
          </a:p>
          <a:p>
            <a:pPr>
              <a:lnSpc>
                <a:spcPts val="3720"/>
              </a:lnSpc>
            </a:pPr>
            <a:endParaRPr lang="en-US" dirty="0"/>
          </a:p>
        </p:txBody>
      </p:sp>
      <p:sp>
        <p:nvSpPr>
          <p:cNvPr id="11" name="Text Placeholder 10">
            <a:extLst>
              <a:ext uri="{FF2B5EF4-FFF2-40B4-BE49-F238E27FC236}">
                <a16:creationId xmlns:a16="http://schemas.microsoft.com/office/drawing/2014/main" id="{A0CD527C-9633-0B3B-9FF8-424F286ACAFB}"/>
              </a:ext>
            </a:extLst>
          </p:cNvPr>
          <p:cNvSpPr>
            <a:spLocks noGrp="1"/>
          </p:cNvSpPr>
          <p:nvPr>
            <p:ph type="body" sz="quarter" idx="65"/>
          </p:nvPr>
        </p:nvSpPr>
        <p:spPr/>
        <p:txBody>
          <a:bodyPr/>
          <a:lstStyle/>
          <a:p>
            <a:pPr algn="ctr"/>
            <a:r>
              <a:rPr lang="en-US" sz="1200" dirty="0"/>
              <a:t>Crediti fotografici: Trulli Holiday Albergo </a:t>
            </a:r>
            <a:r>
              <a:rPr lang="en-US" sz="1200" dirty="0" err="1"/>
              <a:t>Diffuso, Italia</a:t>
            </a:r>
            <a:endParaRPr lang="en-US" sz="1200" dirty="0"/>
          </a:p>
        </p:txBody>
      </p:sp>
      <p:pic>
        <p:nvPicPr>
          <p:cNvPr id="6" name="Picture Placeholder 5" descr="A white house with a round roof with Alberobello in the background&#10;&#10;AI-generated content may be incorrect.">
            <a:extLst>
              <a:ext uri="{FF2B5EF4-FFF2-40B4-BE49-F238E27FC236}">
                <a16:creationId xmlns:a16="http://schemas.microsoft.com/office/drawing/2014/main" id="{57E073C8-9AEC-02FC-0EAD-4808368C4D37}"/>
              </a:ext>
            </a:extLst>
          </p:cNvPr>
          <p:cNvPicPr>
            <a:picLocks noGrp="1" noChangeAspect="1"/>
          </p:cNvPicPr>
          <p:nvPr>
            <p:ph type="pic" sz="quarter" idx="13"/>
          </p:nvPr>
        </p:nvPicPr>
        <p:blipFill>
          <a:blip r:embed="rId2"/>
          <a:srcRect t="572" b="572"/>
          <a:stretch>
            <a:fillRect/>
          </a:stretch>
        </p:blipFill>
        <p:spPr/>
      </p:pic>
    </p:spTree>
    <p:extLst>
      <p:ext uri="{BB962C8B-B14F-4D97-AF65-F5344CB8AC3E}">
        <p14:creationId xmlns:p14="http://schemas.microsoft.com/office/powerpoint/2010/main" val="11629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La struttura ricettiva è di proprietà e gestita da una comunità locale o da una cooperativa, con i profitti reinvestiti nella comunità.</a:t>
            </a:r>
          </a:p>
          <a:p>
            <a:pPr>
              <a:lnSpc>
                <a:spcPts val="2340"/>
              </a:lnSpc>
            </a:pPr>
            <a:endParaRPr lang="en-GB" dirty="0"/>
          </a:p>
          <a:p>
            <a:pPr>
              <a:lnSpc>
                <a:spcPts val="2340"/>
              </a:lnSpc>
            </a:pPr>
            <a:r>
              <a:rPr lang="en-GB" dirty="0"/>
              <a:t>Proprietà comunitaria (processo decisionale condiviso e distribuzione dei profitti), conservazione culturale (valorizzazione delle tradizioni e del patrimonio locale), pratiche sostenibili (attività rispettose dell'ambiente, sostegno ai produttori locali).</a:t>
            </a:r>
          </a:p>
          <a:p>
            <a:pPr>
              <a:lnSpc>
                <a:spcPts val="2340"/>
              </a:lnSpc>
            </a:pPr>
            <a:endParaRPr lang="en-GB" dirty="0"/>
          </a:p>
          <a:p>
            <a:pPr>
              <a:lnSpc>
                <a:spcPts val="2340"/>
              </a:lnSpc>
            </a:pPr>
            <a:r>
              <a:rPr lang="en-GB" b="1" dirty="0">
                <a:solidFill>
                  <a:srgbClr val="EC7C69"/>
                </a:solidFill>
              </a:rPr>
              <a:t>Esempi: </a:t>
            </a:r>
            <a:r>
              <a:rPr lang="en-GB" dirty="0"/>
              <a:t>Eco-Lodge gestiti dalla comunità nei villaggi rurali, iniziative di turismo culturale che valorizzano le tradizioni locali, progetti di agriturismo a sostegno degli agricoltori locali, ospitalità diffusa.</a:t>
            </a:r>
          </a:p>
          <a:p>
            <a:pPr>
              <a:lnSpc>
                <a:spcPts val="2340"/>
              </a:lnSpc>
            </a:pPr>
            <a:endParaRPr lang="en-GB" dirty="0"/>
          </a:p>
          <a:p>
            <a:pPr>
              <a:lnSpc>
                <a:spcPts val="2340"/>
              </a:lnSpc>
            </a:pPr>
            <a:endParaRPr lang="en-GB" dirty="0"/>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dirty="0">
                <a:solidFill>
                  <a:srgbClr val="EC7C69"/>
                </a:solidFill>
              </a:rPr>
              <a:t>Modello di business 3: </a:t>
            </a:r>
            <a:r>
              <a:rPr lang="en-GB" dirty="0"/>
              <a:t>Cooperativa/basato sulla comunità</a:t>
            </a:r>
            <a:endParaRPr lang="en-US" dirty="0"/>
          </a:p>
          <a:p>
            <a:pPr>
              <a:lnSpc>
                <a:spcPts val="3720"/>
              </a:lnSpc>
            </a:pPr>
            <a:endParaRPr lang="en-US" dirty="0"/>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pic>
        <p:nvPicPr>
          <p:cNvPr id="5" name="Picture Placeholder 4" descr="Chartwell with a moat and a pond&#10;&#10;AI-generated content may be incorrect.">
            <a:extLst>
              <a:ext uri="{FF2B5EF4-FFF2-40B4-BE49-F238E27FC236}">
                <a16:creationId xmlns:a16="http://schemas.microsoft.com/office/drawing/2014/main" id="{7DD796BA-8DDD-D9BD-8317-4CC78282E4D8}"/>
              </a:ext>
            </a:extLst>
          </p:cNvPr>
          <p:cNvPicPr>
            <a:picLocks noGrp="1" noChangeAspect="1"/>
          </p:cNvPicPr>
          <p:nvPr>
            <p:ph type="pic" sz="quarter" idx="13"/>
          </p:nvPr>
        </p:nvPicPr>
        <p:blipFill>
          <a:blip r:embed="rId2"/>
          <a:srcRect l="1983" r="1983"/>
          <a:stretch>
            <a:fillRect/>
          </a:stretch>
        </p:blipFill>
        <p:spPr/>
      </p:pic>
      <p:sp>
        <p:nvSpPr>
          <p:cNvPr id="11" name="Text Placeholder 7">
            <a:extLst>
              <a:ext uri="{FF2B5EF4-FFF2-40B4-BE49-F238E27FC236}">
                <a16:creationId xmlns:a16="http://schemas.microsoft.com/office/drawing/2014/main" id="{84E20A1A-AABC-1CB8-30E2-5C1C3800CB0C}"/>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Font typeface="Arial" panose="020B0604020202020204" pitchFamily="34" charset="0"/>
              <a:buNone/>
            </a:pPr>
            <a:r>
              <a:rPr lang="en-IE" sz="1200">
                <a:solidFill>
                  <a:schemeClr val="bg1"/>
                </a:solidFill>
              </a:rPr>
              <a:t>Crediti fotografici: Kasteel Huis Bergh, </a:t>
            </a:r>
          </a:p>
          <a:p>
            <a:pPr marL="0" indent="0" algn="ctr">
              <a:lnSpc>
                <a:spcPts val="1340"/>
              </a:lnSpc>
              <a:spcBef>
                <a:spcPts val="0"/>
              </a:spcBef>
              <a:buFont typeface="Arial" panose="020B0604020202020204" pitchFamily="34" charset="0"/>
              <a:buNone/>
            </a:pPr>
            <a:r>
              <a:rPr lang="en-IE" sz="1200">
                <a:solidFill>
                  <a:schemeClr val="bg1"/>
                </a:solidFill>
              </a:rPr>
              <a:t>Arnhem, Paesi Bassi</a:t>
            </a:r>
          </a:p>
          <a:p>
            <a:pPr marL="0" indent="0" algn="ctr">
              <a:lnSpc>
                <a:spcPts val="1340"/>
              </a:lnSpc>
              <a:spcBef>
                <a:spcPts val="0"/>
              </a:spcBef>
              <a:buFont typeface="Arial" panose="020B0604020202020204" pitchFamily="34" charset="0"/>
              <a:buNone/>
            </a:pPr>
            <a:endParaRPr lang="en-GB" sz="1200" dirty="0">
              <a:solidFill>
                <a:schemeClr val="bg1"/>
              </a:solidFill>
            </a:endParaRPr>
          </a:p>
        </p:txBody>
      </p:sp>
    </p:spTree>
    <p:extLst>
      <p:ext uri="{BB962C8B-B14F-4D97-AF65-F5344CB8AC3E}">
        <p14:creationId xmlns:p14="http://schemas.microsoft.com/office/powerpoint/2010/main" val="171114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9E39-F348-CE3C-F09C-5740F149483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160712C-3C90-2E4A-9005-A8544221CF1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7" name="Text Placeholder 3">
            <a:extLst>
              <a:ext uri="{FF2B5EF4-FFF2-40B4-BE49-F238E27FC236}">
                <a16:creationId xmlns:a16="http://schemas.microsoft.com/office/drawing/2014/main" id="{220E9AE9-217F-5AA0-52C2-6144D2BA6D0B}"/>
              </a:ext>
            </a:extLst>
          </p:cNvPr>
          <p:cNvSpPr txBox="1">
            <a:spLocks/>
          </p:cNvSpPr>
          <p:nvPr/>
        </p:nvSpPr>
        <p:spPr>
          <a:xfrm>
            <a:off x="583758" y="1767140"/>
            <a:ext cx="5106514"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Questo modello sfrutta gli eventi stagionali e i periodi di punta dei viaggi offrendo soggiorni unici e di breve durata in luoghi non convenzionali, che richiedono flessibilità e creatività. Unità temporanee o mobili vengono allestite per eventi o stagioni specifici, creando esperienze di alloggio di grande impatto e di durata limitata.</a:t>
            </a:r>
          </a:p>
          <a:p>
            <a:pPr>
              <a:lnSpc>
                <a:spcPts val="2340"/>
              </a:lnSpc>
            </a:pPr>
            <a:endParaRPr lang="en-IE" dirty="0"/>
          </a:p>
          <a:p>
            <a:pPr>
              <a:lnSpc>
                <a:spcPts val="2340"/>
              </a:lnSpc>
            </a:pPr>
            <a:r>
              <a:rPr lang="en-IE" b="1" dirty="0">
                <a:solidFill>
                  <a:srgbClr val="EC7C69"/>
                </a:solidFill>
              </a:rPr>
              <a:t>Esempi </a:t>
            </a:r>
            <a:r>
              <a:rPr lang="en-IE" dirty="0"/>
              <a:t>includono il glamping ai festival musicali, le yurte nelle località sciistiche durante l'inverno e i campeggi estivi vicino a sentieri escursionistici popolari. Facili da allestire e smontare, questi soggiorni offrono qualcosa di nuovo e ideale per occasioni speciali.</a:t>
            </a:r>
          </a:p>
          <a:p>
            <a:pPr>
              <a:lnSpc>
                <a:spcPts val="2340"/>
              </a:lnSpc>
            </a:pPr>
            <a:endParaRPr lang="en-IE" dirty="0"/>
          </a:p>
          <a:p>
            <a:pPr>
              <a:lnSpc>
                <a:spcPts val="2340"/>
              </a:lnSpc>
            </a:pPr>
            <a:endParaRPr lang="en-IE" dirty="0"/>
          </a:p>
          <a:p>
            <a:pPr>
              <a:lnSpc>
                <a:spcPts val="2340"/>
              </a:lnSpc>
            </a:pPr>
            <a:endParaRPr lang="en-GB" dirty="0"/>
          </a:p>
        </p:txBody>
      </p:sp>
      <p:cxnSp>
        <p:nvCxnSpPr>
          <p:cNvPr id="8" name="Straight Connector 7">
            <a:extLst>
              <a:ext uri="{FF2B5EF4-FFF2-40B4-BE49-F238E27FC236}">
                <a16:creationId xmlns:a16="http://schemas.microsoft.com/office/drawing/2014/main" id="{8AB5D644-3A52-E117-91E7-FFEAA97F6EFB}"/>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454C023-6095-2CA8-A41E-7D18D42E852D}"/>
              </a:ext>
            </a:extLst>
          </p:cNvPr>
          <p:cNvSpPr txBox="1">
            <a:spLocks/>
          </p:cNvSpPr>
          <p:nvPr/>
        </p:nvSpPr>
        <p:spPr>
          <a:xfrm>
            <a:off x="545533" y="457617"/>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Modello di business 4: </a:t>
            </a:r>
            <a:r>
              <a:rPr lang="en-US" dirty="0"/>
              <a:t>Alloggi pop-up/stagionali</a:t>
            </a:r>
          </a:p>
        </p:txBody>
      </p:sp>
      <p:sp>
        <p:nvSpPr>
          <p:cNvPr id="11" name="Text Placeholder 10">
            <a:extLst>
              <a:ext uri="{FF2B5EF4-FFF2-40B4-BE49-F238E27FC236}">
                <a16:creationId xmlns:a16="http://schemas.microsoft.com/office/drawing/2014/main" id="{7DB4CA94-2C72-1408-6A31-BA622D4BD504}"/>
              </a:ext>
            </a:extLst>
          </p:cNvPr>
          <p:cNvSpPr>
            <a:spLocks noGrp="1"/>
          </p:cNvSpPr>
          <p:nvPr>
            <p:ph type="body" sz="quarter" idx="65"/>
          </p:nvPr>
        </p:nvSpPr>
        <p:spPr/>
        <p:txBody>
          <a:bodyPr/>
          <a:lstStyle/>
          <a:p>
            <a:pPr algn="ctr"/>
            <a:r>
              <a:rPr lang="en-US" sz="1200" dirty="0"/>
              <a:t>Crediti fotografici:</a:t>
            </a:r>
          </a:p>
          <a:p>
            <a:pPr algn="ctr"/>
            <a:r>
              <a:rPr lang="en-US" sz="1200" dirty="0"/>
              <a:t>Circus Wagon, </a:t>
            </a:r>
            <a:r>
              <a:rPr lang="en-US" sz="1200" dirty="0" err="1"/>
              <a:t>Enchede</a:t>
            </a:r>
            <a:r>
              <a:rPr lang="en-US" sz="1200" dirty="0"/>
              <a:t>, Paesi Bassi</a:t>
            </a:r>
          </a:p>
        </p:txBody>
      </p:sp>
      <p:pic>
        <p:nvPicPr>
          <p:cNvPr id="9" name="Picture Placeholder 8" descr="A backyard with a tent and chairs&#10;&#10;AI-generated content may be incorrect.">
            <a:extLst>
              <a:ext uri="{FF2B5EF4-FFF2-40B4-BE49-F238E27FC236}">
                <a16:creationId xmlns:a16="http://schemas.microsoft.com/office/drawing/2014/main" id="{40EE11FA-C125-D21A-3239-FF84D817B086}"/>
              </a:ext>
            </a:extLst>
          </p:cNvPr>
          <p:cNvPicPr>
            <a:picLocks noGrp="1" noChangeAspect="1"/>
          </p:cNvPicPr>
          <p:nvPr>
            <p:ph type="pic" sz="quarter" idx="13"/>
          </p:nvPr>
        </p:nvPicPr>
        <p:blipFill>
          <a:blip r:embed="rId2"/>
          <a:srcRect l="1557" r="1557"/>
          <a:stretch>
            <a:fillRect/>
          </a:stretch>
        </p:blipFill>
        <p:spPr/>
      </p:pic>
    </p:spTree>
    <p:extLst>
      <p:ext uri="{BB962C8B-B14F-4D97-AF65-F5344CB8AC3E}">
        <p14:creationId xmlns:p14="http://schemas.microsoft.com/office/powerpoint/2010/main" val="275362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DA083-963C-7D0F-8D7E-DC8AB758F3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1236DE-8F0E-68D6-8D2A-98F275A6867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816D5E13-C456-828A-E52A-7468DDFA529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AD8F3B30-F547-B8EA-B6BC-9C618FEB90E4}"/>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Fornire un quadro pratico per la selezione del modello di business più adatto in base alle circostanze individuali.</a:t>
            </a:r>
          </a:p>
          <a:p>
            <a:pPr>
              <a:lnSpc>
                <a:spcPts val="2960"/>
              </a:lnSpc>
            </a:pPr>
            <a:endParaRPr lang="en-GB" sz="2800" dirty="0"/>
          </a:p>
        </p:txBody>
      </p:sp>
      <p:sp>
        <p:nvSpPr>
          <p:cNvPr id="4" name="Text Placeholder 3">
            <a:extLst>
              <a:ext uri="{FF2B5EF4-FFF2-40B4-BE49-F238E27FC236}">
                <a16:creationId xmlns:a16="http://schemas.microsoft.com/office/drawing/2014/main" id="{15EABDE9-1C2E-20DB-5504-1E41A07354B5}"/>
              </a:ext>
            </a:extLst>
          </p:cNvPr>
          <p:cNvSpPr>
            <a:spLocks noGrp="1"/>
          </p:cNvSpPr>
          <p:nvPr>
            <p:ph type="body" sz="quarter" idx="21"/>
          </p:nvPr>
        </p:nvSpPr>
        <p:spPr>
          <a:xfrm>
            <a:off x="4061012" y="2093257"/>
            <a:ext cx="7491868"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Questa sezione fornisce un approccio strutturato alla selezione di un modello di business adeguato nel settore degli alloggi alternativi. </a:t>
            </a:r>
          </a:p>
          <a:p>
            <a:pPr>
              <a:lnSpc>
                <a:spcPts val="2340"/>
              </a:lnSpc>
            </a:pPr>
            <a:endParaRPr lang="en-GB" b="1" dirty="0">
              <a:latin typeface="Calibri"/>
              <a:ea typeface="Calibri"/>
              <a:cs typeface="Calibri"/>
            </a:endParaRPr>
          </a:p>
          <a:p>
            <a:pPr>
              <a:lnSpc>
                <a:spcPts val="2340"/>
              </a:lnSpc>
            </a:pPr>
            <a:r>
              <a:rPr lang="en-GB" b="0" i="0" dirty="0">
                <a:effectLst/>
                <a:latin typeface="Calibri"/>
                <a:ea typeface="Calibri"/>
                <a:cs typeface="Calibri"/>
              </a:rPr>
              <a:t>Si concentra sulle considerazioni chiave relative all'impegno in termini di tempo, alle risorse della località e alla scala operativa desiderata. L'obiettivo è fornire agli studenti un quadro di riferimento per valutare oggettivamente diversi modelli di business e allinearli a parametri di progetto specifici.</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Analizzando questi fattori, gli studenti saranno in grado di identificare i vantaggi e gli svantaggi di ciascun modello in relazione a un contesto specifico. Ciò consente un processo decisionale informato e massimizza il potenziale per un'impresa di alloggi alternativi sostenibile e di successo.</a:t>
            </a:r>
          </a:p>
          <a:p>
            <a:pPr>
              <a:lnSpc>
                <a:spcPts val="2340"/>
              </a:lnSpc>
            </a:pPr>
            <a:endParaRPr lang="en-US" sz="2200" dirty="0"/>
          </a:p>
        </p:txBody>
      </p:sp>
      <p:sp>
        <p:nvSpPr>
          <p:cNvPr id="11" name="Slide Number Placeholder 5">
            <a:extLst>
              <a:ext uri="{FF2B5EF4-FFF2-40B4-BE49-F238E27FC236}">
                <a16:creationId xmlns:a16="http://schemas.microsoft.com/office/drawing/2014/main" id="{6BCFA631-F5E1-E56D-F897-860190077E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4003202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23C99-639A-2D73-682B-624C8E5AD19B}"/>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EDE07D30-7A20-7EAC-75A7-E9EF6CEB7CD2}"/>
              </a:ext>
            </a:extLst>
          </p:cNvPr>
          <p:cNvSpPr txBox="1">
            <a:spLocks/>
          </p:cNvSpPr>
          <p:nvPr/>
        </p:nvSpPr>
        <p:spPr>
          <a:xfrm>
            <a:off x="545533" y="1799819"/>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Il segreto del successo nel settore degli alloggi alternativi è scegliere un modello di business che sia in sintonia con te, con le risorse a tua disposizione e con le peculiarità locali.</a:t>
            </a:r>
          </a:p>
          <a:p>
            <a:pPr>
              <a:lnSpc>
                <a:spcPts val="2340"/>
              </a:lnSpc>
            </a:pPr>
            <a:endParaRPr lang="en-GB" dirty="0"/>
          </a:p>
          <a:p>
            <a:pPr>
              <a:lnSpc>
                <a:spcPts val="2340"/>
              </a:lnSpc>
            </a:pPr>
            <a:r>
              <a:rPr lang="en-GB" b="1" dirty="0">
                <a:solidFill>
                  <a:srgbClr val="EC7C69"/>
                </a:solidFill>
              </a:rPr>
              <a:t>Impegno in termini di tempo: </a:t>
            </a:r>
            <a:r>
              <a:rPr lang="en-GB" dirty="0"/>
              <a:t>sii onesto con te stesso: quanto tempo puoi realisticamente dedicare a questa attività? Vuoi un'attività secondaria o una carriera a tempo pieno? Vuoi essere coinvolto in prima persona o preferisci un ruolo più distaccato?</a:t>
            </a:r>
          </a:p>
          <a:p>
            <a:pPr>
              <a:lnSpc>
                <a:spcPts val="2340"/>
              </a:lnSpc>
            </a:pPr>
            <a:endParaRPr lang="en-GB" dirty="0"/>
          </a:p>
          <a:p>
            <a:pPr>
              <a:lnSpc>
                <a:spcPts val="2340"/>
              </a:lnSpc>
            </a:pPr>
            <a:r>
              <a:rPr lang="en-GB" b="1" dirty="0">
                <a:solidFill>
                  <a:srgbClr val="EC7C69"/>
                </a:solidFill>
              </a:rPr>
              <a:t>Posizione: </a:t>
            </a:r>
            <a:r>
              <a:rPr lang="en-GB" dirty="0"/>
              <a:t>quali risorse uniche offre la tua posizione? Identifica ciò che rende speciale la tua zona e scegli una sistemazione che ne valorizzi le caratteristiche uniche. Inoltre, considera dove si trova, se è accessibile o meno.</a:t>
            </a:r>
          </a:p>
          <a:p>
            <a:pPr>
              <a:lnSpc>
                <a:spcPts val="2340"/>
              </a:lnSpc>
            </a:pPr>
            <a:endParaRPr lang="en-GB" dirty="0"/>
          </a:p>
        </p:txBody>
      </p:sp>
      <p:cxnSp>
        <p:nvCxnSpPr>
          <p:cNvPr id="9" name="Straight Connector 8">
            <a:extLst>
              <a:ext uri="{FF2B5EF4-FFF2-40B4-BE49-F238E27FC236}">
                <a16:creationId xmlns:a16="http://schemas.microsoft.com/office/drawing/2014/main" id="{720FB253-058A-2401-3D65-79CA2AAA3FE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3C6D5104-EA03-2311-A3BC-8351CDD51732}"/>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Tempo, posizione, dimensioni: </a:t>
            </a:r>
            <a:r>
              <a:rPr lang="en-IE" dirty="0"/>
              <a:t>trova ciò che fa per te</a:t>
            </a:r>
          </a:p>
          <a:p>
            <a:pPr>
              <a:lnSpc>
                <a:spcPts val="3720"/>
              </a:lnSpc>
            </a:pPr>
            <a:endParaRPr lang="en-US" dirty="0"/>
          </a:p>
        </p:txBody>
      </p:sp>
      <p:sp>
        <p:nvSpPr>
          <p:cNvPr id="15" name="Slide Number Placeholder 5">
            <a:extLst>
              <a:ext uri="{FF2B5EF4-FFF2-40B4-BE49-F238E27FC236}">
                <a16:creationId xmlns:a16="http://schemas.microsoft.com/office/drawing/2014/main" id="{BD663C16-AB59-A496-51ED-70CB21EF2C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E5F7D028-A52D-8FAF-997A-E0CA4FD80E99}"/>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1F37B485-FA49-CA6A-E0FF-34CC060404E8}"/>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a:t>
            </a:r>
          </a:p>
          <a:p>
            <a:pPr marL="0" indent="0" algn="ctr">
              <a:lnSpc>
                <a:spcPts val="1340"/>
              </a:lnSpc>
              <a:spcBef>
                <a:spcPts val="0"/>
              </a:spcBef>
              <a:buNone/>
            </a:pPr>
            <a:r>
              <a:rPr lang="en-IE" sz="1200" dirty="0">
                <a:solidFill>
                  <a:schemeClr val="bg1"/>
                </a:solidFill>
              </a:rPr>
              <a:t>Panorama Glass Lodge, Islanda</a:t>
            </a:r>
          </a:p>
          <a:p>
            <a:pPr marL="0" indent="0" algn="ctr">
              <a:lnSpc>
                <a:spcPts val="1340"/>
              </a:lnSpc>
              <a:spcBef>
                <a:spcPts val="0"/>
              </a:spcBef>
              <a:buNone/>
            </a:pPr>
            <a:endParaRPr lang="en-GB" sz="1200" dirty="0">
              <a:solidFill>
                <a:schemeClr val="bg1"/>
              </a:solidFill>
            </a:endParaRPr>
          </a:p>
        </p:txBody>
      </p:sp>
    </p:spTree>
    <p:extLst>
      <p:ext uri="{BB962C8B-B14F-4D97-AF65-F5344CB8AC3E}">
        <p14:creationId xmlns:p14="http://schemas.microsoft.com/office/powerpoint/2010/main" val="560742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A991-C0C3-252D-8147-0B6696B205D9}"/>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004899EE-5316-82E1-D24A-6A31871CE6E1}"/>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Scala: </a:t>
            </a:r>
            <a:r>
              <a:rPr lang="en-GB" dirty="0"/>
              <a:t>quale dimensione operativa puoi realisticamente gestire, date le tue competenze e il tuo accesso al capitale? Iniziare in piccolo e crescere gradualmente può essere un modo intelligente per sondare il terreno e ridurre al minimo i rischi.</a:t>
            </a:r>
          </a:p>
          <a:p>
            <a:pPr>
              <a:lnSpc>
                <a:spcPts val="2340"/>
              </a:lnSpc>
            </a:pPr>
            <a:endParaRPr lang="en-GB" dirty="0"/>
          </a:p>
          <a:p>
            <a:pPr>
              <a:lnSpc>
                <a:spcPts val="2340"/>
              </a:lnSpc>
            </a:pPr>
            <a:r>
              <a:rPr lang="en-GB" b="1" dirty="0">
                <a:solidFill>
                  <a:srgbClr val="EC7C69"/>
                </a:solidFill>
              </a:rPr>
              <a:t>Riflettete: </a:t>
            </a:r>
            <a:r>
              <a:rPr lang="en-GB" dirty="0"/>
              <a:t>in cosa siete bravi? Di quali risorse disponete e dove? Quindi scegliete la strategia migliore per utilizzare efficacemente queste risorse. </a:t>
            </a:r>
          </a:p>
          <a:p>
            <a:pPr>
              <a:lnSpc>
                <a:spcPts val="2340"/>
              </a:lnSpc>
            </a:pPr>
            <a:endParaRPr lang="en-GB" dirty="0"/>
          </a:p>
        </p:txBody>
      </p:sp>
      <p:cxnSp>
        <p:nvCxnSpPr>
          <p:cNvPr id="9" name="Straight Connector 8">
            <a:extLst>
              <a:ext uri="{FF2B5EF4-FFF2-40B4-BE49-F238E27FC236}">
                <a16:creationId xmlns:a16="http://schemas.microsoft.com/office/drawing/2014/main" id="{004C669C-87AE-AB43-75BA-36F20CB78E5E}"/>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CD0567-4600-2993-E204-29D894A85D9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Tempo, luogo, scala: </a:t>
            </a:r>
            <a:r>
              <a:rPr lang="en-IE" dirty="0"/>
              <a:t>trovare ciò che funziona per te </a:t>
            </a:r>
            <a:r>
              <a:rPr lang="en-GB" dirty="0"/>
              <a:t>(continua)</a:t>
            </a:r>
            <a:endParaRPr lang="en-IE" dirty="0"/>
          </a:p>
          <a:p>
            <a:pPr>
              <a:lnSpc>
                <a:spcPts val="3720"/>
              </a:lnSpc>
            </a:pPr>
            <a:endParaRPr lang="en-US" dirty="0"/>
          </a:p>
        </p:txBody>
      </p:sp>
      <p:sp>
        <p:nvSpPr>
          <p:cNvPr id="15" name="Slide Number Placeholder 5">
            <a:extLst>
              <a:ext uri="{FF2B5EF4-FFF2-40B4-BE49-F238E27FC236}">
                <a16:creationId xmlns:a16="http://schemas.microsoft.com/office/drawing/2014/main" id="{965A7EA9-AD25-E861-C1B5-3FA9833A29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CD2002A5-F7A8-3D5F-7685-F7B3B497EBD7}"/>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A21B242A-19E1-AB2D-BCE9-E65C9D8F0DB4}"/>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a:t>
            </a:r>
          </a:p>
          <a:p>
            <a:pPr marL="0" indent="0" algn="ctr">
              <a:lnSpc>
                <a:spcPts val="1340"/>
              </a:lnSpc>
              <a:spcBef>
                <a:spcPts val="0"/>
              </a:spcBef>
              <a:buNone/>
            </a:pPr>
            <a:r>
              <a:rPr lang="en-IE" sz="1200" dirty="0">
                <a:solidFill>
                  <a:schemeClr val="bg1"/>
                </a:solidFill>
              </a:rPr>
              <a:t>Panorama Glass Lodge, Islanda</a:t>
            </a:r>
          </a:p>
          <a:p>
            <a:pPr marL="0" indent="0" algn="ctr">
              <a:lnSpc>
                <a:spcPts val="1340"/>
              </a:lnSpc>
              <a:spcBef>
                <a:spcPts val="0"/>
              </a:spcBef>
              <a:buNone/>
            </a:pPr>
            <a:endParaRPr lang="en-GB" sz="1200" dirty="0">
              <a:solidFill>
                <a:schemeClr val="bg1"/>
              </a:solidFill>
            </a:endParaRPr>
          </a:p>
        </p:txBody>
      </p:sp>
      <p:pic>
        <p:nvPicPr>
          <p:cNvPr id="2" name="Picture 1">
            <a:extLst>
              <a:ext uri="{FF2B5EF4-FFF2-40B4-BE49-F238E27FC236}">
                <a16:creationId xmlns:a16="http://schemas.microsoft.com/office/drawing/2014/main" id="{627A82D0-AFD8-31C0-EBC6-A2FED76DCB99}"/>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Tree>
    <p:extLst>
      <p:ext uri="{BB962C8B-B14F-4D97-AF65-F5344CB8AC3E}">
        <p14:creationId xmlns:p14="http://schemas.microsoft.com/office/powerpoint/2010/main" val="3649808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BC13-4670-159C-F502-DF8B2AE32C9D}"/>
            </a:ext>
          </a:extLst>
        </p:cNvPr>
        <p:cNvGrpSpPr/>
        <p:nvPr/>
      </p:nvGrpSpPr>
      <p:grpSpPr>
        <a:xfrm>
          <a:off x="0" y="0"/>
          <a:ext cx="0" cy="0"/>
          <a:chOff x="0" y="0"/>
          <a:chExt cx="0" cy="0"/>
        </a:xfrm>
      </p:grpSpPr>
      <p:pic>
        <p:nvPicPr>
          <p:cNvPr id="19" name="Picture Placeholder 18" descr="A group of tents in a grassy area&#10;&#10;AI-generated content may be incorrect.">
            <a:extLst>
              <a:ext uri="{FF2B5EF4-FFF2-40B4-BE49-F238E27FC236}">
                <a16:creationId xmlns:a16="http://schemas.microsoft.com/office/drawing/2014/main" id="{F96E5095-6184-EED8-8490-3E21FB610C44}"/>
              </a:ext>
            </a:extLst>
          </p:cNvPr>
          <p:cNvPicPr>
            <a:picLocks noGrp="1" noChangeAspect="1"/>
          </p:cNvPicPr>
          <p:nvPr>
            <p:ph type="pic" sz="quarter" idx="13"/>
          </p:nvPr>
        </p:nvPicPr>
        <p:blipFill>
          <a:blip r:embed="rId3"/>
          <a:srcRect t="1069" b="1069"/>
          <a:stretch>
            <a:fillRect/>
          </a:stretch>
        </p:blipFill>
        <p:spPr/>
      </p:pic>
      <p:pic>
        <p:nvPicPr>
          <p:cNvPr id="6" name="Online Media 5" title="HOW TO SET UP A GLAMPING BUSINESS!">
            <a:hlinkClick r:id="" action="ppaction://media"/>
            <a:extLst>
              <a:ext uri="{FF2B5EF4-FFF2-40B4-BE49-F238E27FC236}">
                <a16:creationId xmlns:a16="http://schemas.microsoft.com/office/drawing/2014/main" id="{A89148B1-C40F-2D64-9C2F-E27790AEA25A}"/>
              </a:ext>
            </a:extLst>
          </p:cNvPr>
          <p:cNvPicPr>
            <a:picLocks noRot="1" noChangeAspect="1"/>
          </p:cNvPicPr>
          <p:nvPr>
            <a:videoFile r:link="rId1"/>
          </p:nvPr>
        </p:nvPicPr>
        <p:blipFill>
          <a:blip r:embed="rId4"/>
          <a:stretch>
            <a:fillRect/>
          </a:stretch>
        </p:blipFill>
        <p:spPr>
          <a:xfrm>
            <a:off x="7319353" y="3791269"/>
            <a:ext cx="3896842" cy="2299638"/>
          </a:xfrm>
          <a:prstGeom prst="rect">
            <a:avLst/>
          </a:prstGeom>
        </p:spPr>
      </p:pic>
      <p:sp>
        <p:nvSpPr>
          <p:cNvPr id="14" name="Text Placeholder 3">
            <a:extLst>
              <a:ext uri="{FF2B5EF4-FFF2-40B4-BE49-F238E27FC236}">
                <a16:creationId xmlns:a16="http://schemas.microsoft.com/office/drawing/2014/main" id="{EA5B39F5-9950-F850-A1F2-5AC3FF12DA66}"/>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Scala: </a:t>
            </a:r>
            <a:r>
              <a:rPr lang="en-GB" dirty="0"/>
              <a:t>quale dimensione operativa puoi realisticamente gestire, date le tue competenze e il tuo accesso al capitale? Iniziare in piccolo e poi espandersi può essere un modo intelligente per sondare il terreno e ridurre al minimo i rischi.</a:t>
            </a:r>
          </a:p>
          <a:p>
            <a:pPr>
              <a:lnSpc>
                <a:spcPts val="2340"/>
              </a:lnSpc>
            </a:pPr>
            <a:endParaRPr lang="en-GB" dirty="0"/>
          </a:p>
          <a:p>
            <a:pPr>
              <a:lnSpc>
                <a:spcPts val="2340"/>
              </a:lnSpc>
            </a:pPr>
            <a:r>
              <a:rPr lang="en-GB" b="1" dirty="0">
                <a:solidFill>
                  <a:srgbClr val="EC7C69"/>
                </a:solidFill>
              </a:rPr>
              <a:t>Riflettete: </a:t>
            </a:r>
            <a:r>
              <a:rPr lang="en-GB" dirty="0"/>
              <a:t>in cosa siete bravi? Di quali risorse disponete e dove? Quindi scegliete la strategia migliore per utilizzare efficacemente queste risorse. </a:t>
            </a:r>
          </a:p>
          <a:p>
            <a:pPr>
              <a:lnSpc>
                <a:spcPts val="2340"/>
              </a:lnSpc>
            </a:pPr>
            <a:endParaRPr lang="en-GB" dirty="0"/>
          </a:p>
        </p:txBody>
      </p:sp>
      <p:cxnSp>
        <p:nvCxnSpPr>
          <p:cNvPr id="15" name="Straight Connector 14">
            <a:extLst>
              <a:ext uri="{FF2B5EF4-FFF2-40B4-BE49-F238E27FC236}">
                <a16:creationId xmlns:a16="http://schemas.microsoft.com/office/drawing/2014/main" id="{C23FCB02-F537-3342-597B-CB0A106DDEC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BCA4CD6-4EB4-D958-2607-787BB9B734A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Tempo, luogo, dimensioni: </a:t>
            </a:r>
            <a:r>
              <a:rPr lang="en-IE" dirty="0"/>
              <a:t>trovare ciò che funziona per te </a:t>
            </a:r>
            <a:r>
              <a:rPr lang="en-GB" dirty="0"/>
              <a:t>(continua)</a:t>
            </a:r>
            <a:endParaRPr lang="en-IE" dirty="0"/>
          </a:p>
          <a:p>
            <a:pPr>
              <a:lnSpc>
                <a:spcPts val="3720"/>
              </a:lnSpc>
            </a:pPr>
            <a:endParaRPr lang="en-US" dirty="0"/>
          </a:p>
        </p:txBody>
      </p:sp>
      <p:pic>
        <p:nvPicPr>
          <p:cNvPr id="20" name="Picture 19">
            <a:extLst>
              <a:ext uri="{FF2B5EF4-FFF2-40B4-BE49-F238E27FC236}">
                <a16:creationId xmlns:a16="http://schemas.microsoft.com/office/drawing/2014/main" id="{658C37D9-B6EE-38CB-C916-CC6ADBA24FD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
        <p:nvSpPr>
          <p:cNvPr id="21" name="Slide Number Placeholder 5">
            <a:extLst>
              <a:ext uri="{FF2B5EF4-FFF2-40B4-BE49-F238E27FC236}">
                <a16:creationId xmlns:a16="http://schemas.microsoft.com/office/drawing/2014/main" id="{E8BBB101-24AF-8FD3-B763-1B45DD4177D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15637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A99C-9B2A-4206-5C25-60F2261EE6D0}"/>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5799A8E9-6533-1B73-94B0-41A741FD5867}"/>
              </a:ext>
            </a:extLst>
          </p:cNvPr>
          <p:cNvSpPr/>
          <p:nvPr/>
        </p:nvSpPr>
        <p:spPr>
          <a:xfrm rot="5400000">
            <a:off x="-951178" y="946349"/>
            <a:ext cx="6308273" cy="4415576"/>
          </a:xfrm>
          <a:custGeom>
            <a:avLst/>
            <a:gdLst>
              <a:gd name="connsiteX0" fmla="*/ 0 w 6308273"/>
              <a:gd name="connsiteY0" fmla="*/ 4410746 h 4415576"/>
              <a:gd name="connsiteX1" fmla="*/ 0 w 6308273"/>
              <a:gd name="connsiteY1" fmla="*/ 0 h 4415576"/>
              <a:gd name="connsiteX2" fmla="*/ 408880 w 6308273"/>
              <a:gd name="connsiteY2" fmla="*/ 0 h 4415576"/>
              <a:gd name="connsiteX3" fmla="*/ 408880 w 6308273"/>
              <a:gd name="connsiteY3" fmla="*/ 4831 h 4415576"/>
              <a:gd name="connsiteX4" fmla="*/ 690644 w 6308273"/>
              <a:gd name="connsiteY4" fmla="*/ 0 h 4415576"/>
              <a:gd name="connsiteX5" fmla="*/ 802615 w 6308273"/>
              <a:gd name="connsiteY5" fmla="*/ 2609 h 4415576"/>
              <a:gd name="connsiteX6" fmla="*/ 802615 w 6308273"/>
              <a:gd name="connsiteY6" fmla="*/ 0 h 4415576"/>
              <a:gd name="connsiteX7" fmla="*/ 4250878 w 6308273"/>
              <a:gd name="connsiteY7" fmla="*/ 0 h 4415576"/>
              <a:gd name="connsiteX8" fmla="*/ 4250878 w 6308273"/>
              <a:gd name="connsiteY8" fmla="*/ 4831 h 4415576"/>
              <a:gd name="connsiteX9" fmla="*/ 4360660 w 6308273"/>
              <a:gd name="connsiteY9" fmla="*/ 0 h 4415576"/>
              <a:gd name="connsiteX10" fmla="*/ 6308273 w 6308273"/>
              <a:gd name="connsiteY10" fmla="*/ 2314185 h 4415576"/>
              <a:gd name="connsiteX11" fmla="*/ 5288026 w 6308273"/>
              <a:gd name="connsiteY11" fmla="*/ 4349503 h 4415576"/>
              <a:gd name="connsiteX12" fmla="*/ 5177211 w 6308273"/>
              <a:gd name="connsiteY12" fmla="*/ 4412864 h 4415576"/>
              <a:gd name="connsiteX13" fmla="*/ 5115565 w 6308273"/>
              <a:gd name="connsiteY13" fmla="*/ 4415576 h 4415576"/>
              <a:gd name="connsiteX14" fmla="*/ 5115565 w 6308273"/>
              <a:gd name="connsiteY14" fmla="*/ 4410746 h 4415576"/>
              <a:gd name="connsiteX15" fmla="*/ 1667302 w 6308273"/>
              <a:gd name="connsiteY15" fmla="*/ 4410746 h 4415576"/>
              <a:gd name="connsiteX16" fmla="*/ 1667302 w 6308273"/>
              <a:gd name="connsiteY16" fmla="*/ 4413355 h 4415576"/>
              <a:gd name="connsiteX17" fmla="*/ 1555331 w 6308273"/>
              <a:gd name="connsiteY17" fmla="*/ 4410746 h 4415576"/>
              <a:gd name="connsiteX18" fmla="*/ 1273567 w 6308273"/>
              <a:gd name="connsiteY18" fmla="*/ 4415576 h 4415576"/>
              <a:gd name="connsiteX19" fmla="*/ 1273567 w 6308273"/>
              <a:gd name="connsiteY19" fmla="*/ 4410746 h 441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08273" h="4415576">
                <a:moveTo>
                  <a:pt x="0" y="4410746"/>
                </a:moveTo>
                <a:lnTo>
                  <a:pt x="0" y="0"/>
                </a:lnTo>
                <a:lnTo>
                  <a:pt x="408880" y="0"/>
                </a:lnTo>
                <a:lnTo>
                  <a:pt x="408880" y="4831"/>
                </a:lnTo>
                <a:cubicBezTo>
                  <a:pt x="502802" y="0"/>
                  <a:pt x="596723" y="0"/>
                  <a:pt x="690644" y="0"/>
                </a:cubicBezTo>
                <a:lnTo>
                  <a:pt x="802615" y="2609"/>
                </a:lnTo>
                <a:lnTo>
                  <a:pt x="802615" y="0"/>
                </a:lnTo>
                <a:lnTo>
                  <a:pt x="4250878" y="0"/>
                </a:lnTo>
                <a:lnTo>
                  <a:pt x="4250878" y="4831"/>
                </a:lnTo>
                <a:cubicBezTo>
                  <a:pt x="4287472" y="0"/>
                  <a:pt x="4324067" y="0"/>
                  <a:pt x="4360660" y="0"/>
                </a:cubicBezTo>
                <a:cubicBezTo>
                  <a:pt x="5438150" y="0"/>
                  <a:pt x="6308273" y="1033894"/>
                  <a:pt x="6308273" y="2314185"/>
                </a:cubicBezTo>
                <a:cubicBezTo>
                  <a:pt x="6308273" y="3194384"/>
                  <a:pt x="5895081" y="3958123"/>
                  <a:pt x="5288026" y="4349503"/>
                </a:cubicBezTo>
                <a:lnTo>
                  <a:pt x="5177211" y="4412864"/>
                </a:lnTo>
                <a:lnTo>
                  <a:pt x="5115565" y="4415576"/>
                </a:lnTo>
                <a:lnTo>
                  <a:pt x="5115565" y="4410746"/>
                </a:lnTo>
                <a:lnTo>
                  <a:pt x="1667302" y="4410746"/>
                </a:lnTo>
                <a:lnTo>
                  <a:pt x="1667302" y="4413355"/>
                </a:lnTo>
                <a:lnTo>
                  <a:pt x="1555331" y="4410746"/>
                </a:lnTo>
                <a:cubicBezTo>
                  <a:pt x="1461410" y="4410746"/>
                  <a:pt x="1367489" y="4410746"/>
                  <a:pt x="1273567" y="4415576"/>
                </a:cubicBezTo>
                <a:lnTo>
                  <a:pt x="1273567" y="4410746"/>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5" name="Text Placeholder 4">
            <a:extLst>
              <a:ext uri="{FF2B5EF4-FFF2-40B4-BE49-F238E27FC236}">
                <a16:creationId xmlns:a16="http://schemas.microsoft.com/office/drawing/2014/main" id="{C1735866-66E5-3422-4FC5-7D3E9393F3E9}"/>
              </a:ext>
            </a:extLst>
          </p:cNvPr>
          <p:cNvSpPr>
            <a:spLocks noGrp="1"/>
          </p:cNvSpPr>
          <p:nvPr>
            <p:ph type="body" sz="quarter" idx="18"/>
          </p:nvPr>
        </p:nvSpPr>
        <p:spPr>
          <a:xfrm>
            <a:off x="4577153" y="39087"/>
            <a:ext cx="7341057" cy="4133820"/>
          </a:xfrm>
        </p:spPr>
        <p:txBody>
          <a:bodyPr numCol="1" spcCol="180000"/>
          <a:lstStyle/>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Gestione tradizionale da parte del proprietario: </a:t>
            </a:r>
            <a:r>
              <a:rPr lang="en-GB" sz="2200" b="1" dirty="0">
                <a:solidFill>
                  <a:srgbClr val="414141"/>
                </a:solidFill>
                <a:latin typeface="Calibri" panose="020F0502020204030204" pitchFamily="34" charset="0"/>
                <a:cs typeface="Calibri" panose="020F0502020204030204" pitchFamily="34" charset="0"/>
              </a:rPr>
              <a:t>                                   Vantaggi</a:t>
            </a:r>
            <a:r>
              <a:rPr lang="en-GB" sz="2200" dirty="0">
                <a:solidFill>
                  <a:srgbClr val="414141"/>
                </a:solidFill>
                <a:latin typeface="Calibri" panose="020F0502020204030204" pitchFamily="34" charset="0"/>
                <a:cs typeface="Calibri" panose="020F0502020204030204" pitchFamily="34" charset="0"/>
              </a:rPr>
              <a:t>: possibilità di instaurare rapporti personali con gli ospiti; </a:t>
            </a:r>
            <a:r>
              <a:rPr lang="en-GB" sz="2200" b="1" dirty="0">
                <a:solidFill>
                  <a:srgbClr val="414141"/>
                </a:solidFill>
                <a:latin typeface="Calibri" panose="020F0502020204030204" pitchFamily="34" charset="0"/>
                <a:cs typeface="Calibri" panose="020F0502020204030204" pitchFamily="34" charset="0"/>
              </a:rPr>
              <a:t>                                        </a:t>
            </a:r>
          </a:p>
          <a:p>
            <a:pPr marL="342900" indent="-342900">
              <a:lnSpc>
                <a:spcPts val="2340"/>
              </a:lnSpc>
              <a:spcAft>
                <a:spcPts val="400"/>
              </a:spcAft>
              <a:buClr>
                <a:srgbClr val="459597"/>
              </a:buClr>
              <a:buFont typeface="Arial" panose="020B0604020202020204" pitchFamily="34" charset="0"/>
              <a:buChar char="•"/>
            </a:pPr>
            <a:r>
              <a:rPr lang="en-GB" sz="2200" b="1" dirty="0">
                <a:solidFill>
                  <a:srgbClr val="414141"/>
                </a:solidFill>
                <a:latin typeface="Calibri" panose="020F0502020204030204" pitchFamily="34" charset="0"/>
                <a:cs typeface="Calibri" panose="020F0502020204030204" pitchFamily="34" charset="0"/>
              </a:rPr>
              <a:t> Sfide</a:t>
            </a:r>
            <a:r>
              <a:rPr lang="en-GB" sz="2200" dirty="0">
                <a:solidFill>
                  <a:srgbClr val="414141"/>
                </a:solidFill>
                <a:latin typeface="Calibri" panose="020F0502020204030204" pitchFamily="34" charset="0"/>
                <a:cs typeface="Calibri" panose="020F0502020204030204" pitchFamily="34" charset="0"/>
              </a:rPr>
              <a:t>: impegno di tempo elevato, crescita potenzialmente limitata</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Ospitalità remota: </a:t>
            </a:r>
            <a:r>
              <a:rPr lang="en-GB" sz="2200" b="1" dirty="0">
                <a:solidFill>
                  <a:srgbClr val="414141"/>
                </a:solidFill>
                <a:latin typeface="Calibri" panose="020F0502020204030204" pitchFamily="34" charset="0"/>
                <a:cs typeface="Calibri" panose="020F0502020204030204" pitchFamily="34" charset="0"/>
              </a:rPr>
              <a:t>                                                             Vantaggi </a:t>
            </a:r>
            <a:r>
              <a:rPr lang="en-GB" sz="2200" dirty="0">
                <a:solidFill>
                  <a:srgbClr val="414141"/>
                </a:solidFill>
                <a:latin typeface="Calibri" panose="020F0502020204030204" pitchFamily="34" charset="0"/>
                <a:cs typeface="Calibri" panose="020F0502020204030204" pitchFamily="34" charset="0"/>
              </a:rPr>
              <a:t>-  Più facile far crescere l'attività, minore investimento di tempo quotidiano; </a:t>
            </a:r>
            <a:r>
              <a:rPr lang="en-GB" sz="2200" b="1" dirty="0">
                <a:solidFill>
                  <a:srgbClr val="414141"/>
                </a:solidFill>
                <a:latin typeface="Calibri" panose="020F0502020204030204" pitchFamily="34" charset="0"/>
                <a:cs typeface="Calibri" panose="020F0502020204030204" pitchFamily="34" charset="0"/>
              </a:rPr>
              <a:t>                                                                Sfide </a:t>
            </a:r>
            <a:r>
              <a:rPr lang="en-GB" sz="2200" dirty="0">
                <a:solidFill>
                  <a:srgbClr val="414141"/>
                </a:solidFill>
                <a:latin typeface="Calibri" panose="020F0502020204030204" pitchFamily="34" charset="0"/>
                <a:cs typeface="Calibri" panose="020F0502020204030204" pitchFamily="34" charset="0"/>
              </a:rPr>
              <a:t>- Mantenimento della qualità, dipendenza da servizi esterni</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u="sng" dirty="0">
                <a:solidFill>
                  <a:srgbClr val="EC7C69"/>
                </a:solidFill>
                <a:latin typeface="Calibri" panose="020F0502020204030204" pitchFamily="34" charset="0"/>
                <a:cs typeface="Calibri" panose="020F0502020204030204" pitchFamily="34" charset="0"/>
              </a:rPr>
              <a:t>Basato sulla comunità</a:t>
            </a:r>
            <a:r>
              <a:rPr lang="en-US" sz="2200" b="1" dirty="0">
                <a:solidFill>
                  <a:srgbClr val="EC7C69"/>
                </a:solidFill>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                                                           Vantaggi </a:t>
            </a:r>
            <a:r>
              <a:rPr lang="en-GB" sz="2200" dirty="0">
                <a:solidFill>
                  <a:srgbClr val="414141"/>
                </a:solidFill>
                <a:latin typeface="Calibri" panose="020F0502020204030204" pitchFamily="34" charset="0"/>
                <a:cs typeface="Calibri" panose="020F0502020204030204" pitchFamily="34" charset="0"/>
              </a:rPr>
              <a:t>- Sostenibile, aiuta la comunità ad aumentare i benefici economici; </a:t>
            </a:r>
            <a:r>
              <a:rPr lang="en-GB" sz="2200" b="1" dirty="0">
                <a:solidFill>
                  <a:srgbClr val="414141"/>
                </a:solidFill>
                <a:latin typeface="Calibri" panose="020F0502020204030204" pitchFamily="34" charset="0"/>
                <a:cs typeface="Calibri" panose="020F0502020204030204" pitchFamily="34" charset="0"/>
              </a:rPr>
              <a:t>                                                         </a:t>
            </a:r>
          </a:p>
          <a:p>
            <a:pPr marL="342900" indent="-342900">
              <a:lnSpc>
                <a:spcPts val="2340"/>
              </a:lnSpc>
              <a:spcAft>
                <a:spcPts val="400"/>
              </a:spcAft>
              <a:buClr>
                <a:srgbClr val="459597"/>
              </a:buClr>
              <a:buFont typeface="Arial" panose="020B0604020202020204" pitchFamily="34" charset="0"/>
              <a:buChar char="•"/>
            </a:pPr>
            <a:r>
              <a:rPr lang="en-GB" sz="2200" b="1" dirty="0" err="1">
                <a:solidFill>
                  <a:srgbClr val="414141"/>
                </a:solidFill>
                <a:latin typeface="Calibri" panose="020F0502020204030204" pitchFamily="34" charset="0"/>
                <a:cs typeface="Calibri" panose="020F0502020204030204" pitchFamily="34" charset="0"/>
              </a:rPr>
              <a:t>Sfide</a:t>
            </a:r>
            <a:r>
              <a:rPr lang="en-GB" sz="2200" b="1" dirty="0">
                <a:solidFill>
                  <a:srgbClr val="414141"/>
                </a:solidFill>
                <a:latin typeface="Calibri" panose="020F0502020204030204" pitchFamily="34" charset="0"/>
                <a:cs typeface="Calibri" panose="020F0502020204030204" pitchFamily="34" charset="0"/>
              </a:rPr>
              <a:t> </a:t>
            </a:r>
            <a:r>
              <a:rPr lang="en-GB" sz="2200" dirty="0">
                <a:solidFill>
                  <a:srgbClr val="414141"/>
                </a:solidFill>
                <a:latin typeface="Calibri" panose="020F0502020204030204" pitchFamily="34" charset="0"/>
                <a:cs typeface="Calibri" panose="020F0502020204030204" pitchFamily="34" charset="0"/>
              </a:rPr>
              <a:t>- Può essere difficile ottenere l'accordo di tutti i membri della comunità, coordinamento </a:t>
            </a:r>
            <a:r>
              <a:rPr lang="en-US" sz="2200" dirty="0">
                <a:solidFill>
                  <a:srgbClr val="414141"/>
                </a:solidFill>
                <a:latin typeface="Calibri" panose="020F0502020204030204" pitchFamily="34" charset="0"/>
                <a:cs typeface="Calibri" panose="020F0502020204030204" pitchFamily="34" charset="0"/>
              </a:rPr>
              <a:t>tra le parti interessate. </a:t>
            </a:r>
          </a:p>
          <a:p>
            <a:pPr marL="342900" indent="-342900">
              <a:lnSpc>
                <a:spcPts val="2340"/>
              </a:lnSpc>
              <a:spcAft>
                <a:spcPts val="400"/>
              </a:spcAft>
              <a:buClr>
                <a:srgbClr val="459597"/>
              </a:buClr>
              <a:buFont typeface="Arial" panose="020B0604020202020204" pitchFamily="34" charset="0"/>
              <a:buChar char="•"/>
            </a:pPr>
            <a:r>
              <a:rPr kumimoji="0" lang="en-US" sz="2200" b="1" i="0" u="sng"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Pop-up</a:t>
            </a:r>
            <a:r>
              <a:rPr kumimoji="0" lang="en-US" sz="2200" b="1" i="0" u="none"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                                                                           </a:t>
            </a:r>
          </a:p>
          <a:p>
            <a:pPr marL="342900" indent="-342900">
              <a:lnSpc>
                <a:spcPts val="2340"/>
              </a:lnSpc>
              <a:spcAft>
                <a:spcPts val="400"/>
              </a:spcAft>
              <a:buClr>
                <a:srgbClr val="459597"/>
              </a:buClr>
              <a:buFont typeface="Arial" panose="020B0604020202020204" pitchFamily="34" charset="0"/>
              <a:buChar char="•"/>
            </a:pPr>
            <a:r>
              <a:rPr lang="en-GB" sz="2200" b="1" dirty="0" err="1">
                <a:solidFill>
                  <a:srgbClr val="414141"/>
                </a:solidFill>
                <a:latin typeface="Calibri" panose="020F0502020204030204" pitchFamily="34" charset="0"/>
                <a:cs typeface="Calibri" panose="020F0502020204030204" pitchFamily="34" charset="0"/>
              </a:rPr>
              <a:t>Vantaggi</a:t>
            </a:r>
            <a:r>
              <a:rPr lang="en-GB" sz="2200" b="1" dirty="0">
                <a:solidFill>
                  <a:srgbClr val="414141"/>
                </a:solidFill>
                <a:latin typeface="Calibri" panose="020F0502020204030204" pitchFamily="34" charset="0"/>
                <a:cs typeface="Calibri" panose="020F0502020204030204" pitchFamily="34" charset="0"/>
              </a:rPr>
              <a:t> </a:t>
            </a:r>
            <a:r>
              <a:rPr lang="en-GB" sz="2200" dirty="0">
                <a:solidFill>
                  <a:srgbClr val="414141"/>
                </a:solidFill>
                <a:latin typeface="Calibri" panose="020F0502020204030204" pitchFamily="34" charset="0"/>
                <a:cs typeface="Calibri" panose="020F0502020204030204" pitchFamily="34" charset="0"/>
              </a:rPr>
              <a:t>- Elevato potenziale di guadagno durante le stagioni di punta, impegno a breve termine; </a:t>
            </a:r>
            <a:r>
              <a:rPr lang="en-GB" sz="2200" b="1" dirty="0">
                <a:solidFill>
                  <a:srgbClr val="414141"/>
                </a:solidFill>
                <a:latin typeface="Calibri" panose="020F0502020204030204" pitchFamily="34" charset="0"/>
                <a:cs typeface="Calibri" panose="020F0502020204030204" pitchFamily="34" charset="0"/>
              </a:rPr>
              <a:t>                                                    Sfide </a:t>
            </a:r>
            <a:r>
              <a:rPr lang="en-GB" sz="2200" dirty="0">
                <a:solidFill>
                  <a:srgbClr val="414141"/>
                </a:solidFill>
                <a:latin typeface="Calibri" panose="020F0502020204030204" pitchFamily="34" charset="0"/>
                <a:cs typeface="Calibri" panose="020F0502020204030204" pitchFamily="34" charset="0"/>
              </a:rPr>
              <a:t>- Dipendenza dalle condizioni meteorologiche, pianificazione logistica complessa, funziona solo per brevi periodi di tempo</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endParaRPr lang="en-US" sz="2200" dirty="0">
              <a:solidFill>
                <a:srgbClr val="414141"/>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1248469-BFED-CDBD-A36D-BCB71A22458C}"/>
              </a:ext>
            </a:extLst>
          </p:cNvPr>
          <p:cNvSpPr>
            <a:spLocks noGrp="1"/>
          </p:cNvSpPr>
          <p:nvPr>
            <p:ph type="body" sz="quarter" idx="16"/>
          </p:nvPr>
        </p:nvSpPr>
        <p:spPr>
          <a:xfrm>
            <a:off x="347640" y="549726"/>
            <a:ext cx="3841502" cy="997206"/>
          </a:xfrm>
        </p:spPr>
        <p:txBody>
          <a:bodyPr/>
          <a:lstStyle/>
          <a:p>
            <a:pPr>
              <a:lnSpc>
                <a:spcPts val="3620"/>
              </a:lnSpc>
            </a:pPr>
            <a:r>
              <a:rPr lang="en-US" dirty="0">
                <a:solidFill>
                  <a:schemeClr val="bg1"/>
                </a:solidFill>
              </a:rPr>
              <a:t>Valutazione dei pro e dei contro di ciascun modello di business: una valutazione realistica prima dell'impegno </a:t>
            </a:r>
          </a:p>
          <a:p>
            <a:pPr>
              <a:lnSpc>
                <a:spcPts val="3620"/>
              </a:lnSpc>
            </a:pPr>
            <a:endParaRPr lang="en-US" dirty="0">
              <a:solidFill>
                <a:schemeClr val="bg1"/>
              </a:solidFill>
            </a:endParaRPr>
          </a:p>
        </p:txBody>
      </p:sp>
      <p:sp>
        <p:nvSpPr>
          <p:cNvPr id="11" name="Slide Number Placeholder 5">
            <a:extLst>
              <a:ext uri="{FF2B5EF4-FFF2-40B4-BE49-F238E27FC236}">
                <a16:creationId xmlns:a16="http://schemas.microsoft.com/office/drawing/2014/main" id="{944548E0-AF99-AC6D-61A3-8E54CDAC64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pic>
        <p:nvPicPr>
          <p:cNvPr id="2" name="Picture 1">
            <a:extLst>
              <a:ext uri="{FF2B5EF4-FFF2-40B4-BE49-F238E27FC236}">
                <a16:creationId xmlns:a16="http://schemas.microsoft.com/office/drawing/2014/main" id="{68C5267C-508C-0CD3-56CC-6C706ADCBAA4}"/>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948159" y="3923405"/>
            <a:ext cx="3211003" cy="2384868"/>
          </a:xfrm>
          <a:prstGeom prst="rect">
            <a:avLst/>
          </a:prstGeom>
        </p:spPr>
      </p:pic>
    </p:spTree>
    <p:extLst>
      <p:ext uri="{BB962C8B-B14F-4D97-AF65-F5344CB8AC3E}">
        <p14:creationId xmlns:p14="http://schemas.microsoft.com/office/powerpoint/2010/main" val="47328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59D41-40BB-90D3-79E9-60E3E647D7B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6F8E06A-9F57-CCE5-248E-8065FDC86A3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Esercizio pratico: </a:t>
            </a:r>
            <a:r>
              <a:rPr lang="en-US" dirty="0">
                <a:solidFill>
                  <a:srgbClr val="414141"/>
                </a:solidFill>
              </a:rPr>
              <a:t>un </a:t>
            </a:r>
            <a:r>
              <a:rPr lang="en-US" sz="2800" dirty="0">
                <a:solidFill>
                  <a:srgbClr val="414141"/>
                </a:solidFill>
              </a:rPr>
              <a:t>modello</a:t>
            </a:r>
            <a:r>
              <a:rPr lang="en-US" dirty="0">
                <a:solidFill>
                  <a:srgbClr val="414141"/>
                </a:solidFill>
              </a:rPr>
              <a:t> di business </a:t>
            </a:r>
            <a:r>
              <a:rPr lang="en-US" sz="2800" dirty="0">
                <a:solidFill>
                  <a:srgbClr val="414141"/>
                </a:solidFill>
              </a:rPr>
              <a:t>in azione</a:t>
            </a:r>
          </a:p>
        </p:txBody>
      </p:sp>
      <p:sp>
        <p:nvSpPr>
          <p:cNvPr id="8" name="Text Placeholder 1">
            <a:extLst>
              <a:ext uri="{FF2B5EF4-FFF2-40B4-BE49-F238E27FC236}">
                <a16:creationId xmlns:a16="http://schemas.microsoft.com/office/drawing/2014/main" id="{42562E34-7F00-978C-83A8-5F5BC9D37515}"/>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Questo esercizio è pensato per consentire agli studenti di analizzare diversi modelli di business in relazione a specifici tipi di alloggi alternativi.</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a:solidFill>
                  <a:srgbClr val="459597"/>
                </a:solidFill>
              </a:rPr>
              <a:t>In primo luogo</a:t>
            </a:r>
            <a:r>
              <a:rPr lang="en-US" sz="2200" b="1" dirty="0">
                <a:solidFill>
                  <a:srgbClr val="459597"/>
                </a:solidFill>
              </a:rPr>
              <a:t>, </a:t>
            </a:r>
            <a:r>
              <a:rPr lang="en-US" sz="2200" dirty="0">
                <a:solidFill>
                  <a:srgbClr val="414141"/>
                </a:solidFill>
              </a:rPr>
              <a:t>è necessario considerare i diversi tipi di alloggi alternativi: agriturismo, hotel sparsi, glamping, case sugli alberi, case galleggianti, ostelli ed </a:t>
            </a:r>
            <a:r>
              <a:rPr lang="en-IE" sz="2200" dirty="0">
                <a:solidFill>
                  <a:srgbClr val="414141"/>
                </a:solidFill>
              </a:rPr>
              <a:t>eco-lodge. Immaginate di voler avviare un'attività basata su quel tipo di alloggio nel vostro paese, nella vostra regione o in una località specifica.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6FBF3F1D-F8DF-C429-4E29-4D3617AF90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66DD725A-DA74-4EE0-5E33-2962FB6896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19</a:t>
            </a:fld>
            <a:endParaRPr lang="fr-CA" sz="1200" dirty="0">
              <a:solidFill>
                <a:schemeClr val="bg1"/>
              </a:solidFill>
            </a:endParaRPr>
          </a:p>
        </p:txBody>
      </p:sp>
      <p:sp>
        <p:nvSpPr>
          <p:cNvPr id="4" name="Freeform 3">
            <a:extLst>
              <a:ext uri="{FF2B5EF4-FFF2-40B4-BE49-F238E27FC236}">
                <a16:creationId xmlns:a16="http://schemas.microsoft.com/office/drawing/2014/main" id="{B5352611-32C7-B9F2-22F5-982D0D558D6A}"/>
              </a:ext>
            </a:extLst>
          </p:cNvPr>
          <p:cNvSpPr/>
          <p:nvPr/>
        </p:nvSpPr>
        <p:spPr>
          <a:xfrm rot="5400000" flipH="1">
            <a:off x="6257918" y="1610896"/>
            <a:ext cx="5180673" cy="5313532"/>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83885859-30F5-F2F6-7E86-A8021322B211}"/>
              </a:ext>
            </a:extLst>
          </p:cNvPr>
          <p:cNvSpPr txBox="1">
            <a:spLocks/>
          </p:cNvSpPr>
          <p:nvPr/>
        </p:nvSpPr>
        <p:spPr>
          <a:xfrm>
            <a:off x="6580890" y="2129816"/>
            <a:ext cx="472193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buFont typeface="Wingdings" panose="05000000000000000000" pitchFamily="2" charset="2"/>
              <a:buChar char="q"/>
            </a:pPr>
            <a:r>
              <a:rPr lang="en-IE" sz="2200" dirty="0"/>
              <a:t>Definisci la sistemazione scelta e quali sono i vantaggi di quella particolare località.</a:t>
            </a:r>
          </a:p>
          <a:p>
            <a:pPr marL="492125" indent="-492125" algn="l">
              <a:lnSpc>
                <a:spcPts val="2340"/>
              </a:lnSpc>
              <a:spcBef>
                <a:spcPts val="0"/>
              </a:spcBef>
              <a:buFont typeface="Wingdings" panose="05000000000000000000" pitchFamily="2" charset="2"/>
              <a:buChar char="q"/>
            </a:pPr>
            <a:r>
              <a:rPr lang="en-IE" sz="2200" dirty="0"/>
              <a:t>Impegno in termini di tempo: quanto tempo siete realisticamente disposti a dedicare ogni settimana?</a:t>
            </a:r>
          </a:p>
          <a:p>
            <a:pPr marL="492125" indent="-492125" algn="l">
              <a:lnSpc>
                <a:spcPts val="2340"/>
              </a:lnSpc>
              <a:spcBef>
                <a:spcPts val="0"/>
              </a:spcBef>
              <a:buFont typeface="Wingdings" panose="05000000000000000000" pitchFamily="2" charset="2"/>
              <a:buChar char="q"/>
            </a:pPr>
            <a:r>
              <a:rPr lang="en-IE" sz="2200" dirty="0"/>
              <a:t>Fattori legati alla località: quali caratteristiche o risorse specifiche offre la tua località? Vicinanza ad attrazioni, bellezze naturali, sostegno della comunità? </a:t>
            </a:r>
          </a:p>
          <a:p>
            <a:pPr marL="492125" indent="-492125" algn="l">
              <a:lnSpc>
                <a:spcPts val="2340"/>
              </a:lnSpc>
              <a:spcBef>
                <a:spcPts val="0"/>
              </a:spcBef>
              <a:buFont typeface="Wingdings" panose="05000000000000000000" pitchFamily="2" charset="2"/>
              <a:buChar char="q"/>
            </a:pPr>
            <a:r>
              <a:rPr lang="en-IE" sz="2200" dirty="0"/>
              <a:t>Dimensioni/Personale:  Volete iniziare in piccolo con poco o nessun personale, o state pensando a un'attività su larga scala con dipendenti?</a:t>
            </a:r>
          </a:p>
          <a:p>
            <a:pPr marL="492125" indent="-492125" algn="l">
              <a:lnSpc>
                <a:spcPts val="2340"/>
              </a:lnSpc>
              <a:spcBef>
                <a:spcPts val="0"/>
              </a:spcBef>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14411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127714"/>
            <a:ext cx="5184000" cy="3066422"/>
          </a:xfrm>
        </p:spPr>
        <p:txBody>
          <a:bodyPr>
            <a:noAutofit/>
          </a:bodyPr>
          <a:lstStyle/>
          <a:p>
            <a:pPr>
              <a:spcAft>
                <a:spcPts val="600"/>
              </a:spcAft>
            </a:pPr>
            <a:r>
              <a:rPr lang="en-US" sz="3200" b="1" dirty="0"/>
              <a:t>Sezione 3:</a:t>
            </a:r>
          </a:p>
          <a:p>
            <a:pPr>
              <a:lnSpc>
                <a:spcPts val="2620"/>
              </a:lnSpc>
            </a:pPr>
            <a:r>
              <a:rPr lang="en-US" sz="2600" dirty="0"/>
              <a:t>Confronto e contrapposizione tra diversi modelli di business di strutture ricettive turistiche alternative</a:t>
            </a:r>
          </a:p>
          <a:p>
            <a:pPr>
              <a:spcAft>
                <a:spcPts val="600"/>
              </a:spcAft>
            </a:pPr>
            <a:endParaRPr lang="en-US" sz="1600" dirty="0"/>
          </a:p>
          <a:p>
            <a:pPr>
              <a:spcAft>
                <a:spcPts val="600"/>
              </a:spcAft>
            </a:pPr>
            <a:r>
              <a:rPr lang="en-US" sz="3200" b="1" dirty="0"/>
              <a:t>Sezione 4:</a:t>
            </a:r>
          </a:p>
          <a:p>
            <a:pPr>
              <a:lnSpc>
                <a:spcPts val="2620"/>
              </a:lnSpc>
            </a:pPr>
            <a:r>
              <a:rPr lang="en-US" sz="2600" dirty="0"/>
              <a:t>Individuare le lacune: spazi, proprietà e concetti non sfruttati nella tua regione</a:t>
            </a: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Modulo 1 (Parte 2)</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Crediti fotografici: </a:t>
            </a:r>
          </a:p>
          <a:p>
            <a:pPr algn="ctr"/>
            <a:r>
              <a:rPr lang="en-IE" sz="1200" dirty="0" err="1"/>
              <a:t>Drumhierny Hideway</a:t>
            </a:r>
            <a:r>
              <a:rPr lang="en-IE" sz="1200" dirty="0"/>
              <a:t>, Leitrim, Irlanda</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1" name="Picture Placeholder 10" descr="A glass door with a table and chair&#10;&#10;AI-generated content may be incorrect.">
            <a:extLst>
              <a:ext uri="{FF2B5EF4-FFF2-40B4-BE49-F238E27FC236}">
                <a16:creationId xmlns:a16="http://schemas.microsoft.com/office/drawing/2014/main" id="{F0228468-F0DA-77B7-AE99-ED698635BE0B}"/>
              </a:ext>
            </a:extLst>
          </p:cNvPr>
          <p:cNvPicPr>
            <a:picLocks noGrp="1" noChangeAspect="1"/>
          </p:cNvPicPr>
          <p:nvPr>
            <p:ph type="pic" sz="quarter" idx="19"/>
          </p:nvPr>
        </p:nvPicPr>
        <p:blipFill>
          <a:blip r:embed="rId2"/>
          <a:srcRect l="2101" r="2101"/>
          <a:stretch>
            <a:fillRect/>
          </a:stretch>
        </p:blipFill>
        <p:spPr/>
      </p:pic>
      <p:sp>
        <p:nvSpPr>
          <p:cNvPr id="12" name="Slide Number Placeholder 5">
            <a:extLst>
              <a:ext uri="{FF2B5EF4-FFF2-40B4-BE49-F238E27FC236}">
                <a16:creationId xmlns:a16="http://schemas.microsoft.com/office/drawing/2014/main" id="{874D5AB2-FCDF-0185-A1F3-83CEE59740C4}"/>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5" name="Picture 14">
            <a:extLst>
              <a:ext uri="{FF2B5EF4-FFF2-40B4-BE49-F238E27FC236}">
                <a16:creationId xmlns:a16="http://schemas.microsoft.com/office/drawing/2014/main" id="{BC49E831-80DB-0EBE-180A-178560CDEE0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662994" y="374704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424A-050E-739C-6A84-81002B4FAD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FB8892-0BDE-7A28-1B11-56FCD18EAB17}"/>
              </a:ext>
            </a:extLst>
          </p:cNvPr>
          <p:cNvSpPr txBox="1"/>
          <p:nvPr/>
        </p:nvSpPr>
        <p:spPr>
          <a:xfrm>
            <a:off x="792766" y="1504178"/>
            <a:ext cx="11045266" cy="769441"/>
          </a:xfrm>
          <a:prstGeom prst="rect">
            <a:avLst/>
          </a:prstGeom>
          <a:noFill/>
        </p:spPr>
        <p:txBody>
          <a:bodyPr wrap="square">
            <a:spAutoFit/>
          </a:bodyPr>
          <a:lstStyle/>
          <a:p>
            <a:r>
              <a:rPr lang="en-US" sz="2200" dirty="0">
                <a:solidFill>
                  <a:srgbClr val="414141"/>
                </a:solidFill>
              </a:rPr>
              <a:t>Compila ciascuna delle seguenti categorie in base alla tua analisi </a:t>
            </a:r>
          </a:p>
          <a:p>
            <a:endParaRPr lang="en-US" sz="2200" dirty="0">
              <a:solidFill>
                <a:srgbClr val="414141"/>
              </a:solidFill>
            </a:endParaRPr>
          </a:p>
        </p:txBody>
      </p:sp>
      <p:sp>
        <p:nvSpPr>
          <p:cNvPr id="4" name="Slide Number Placeholder 5">
            <a:extLst>
              <a:ext uri="{FF2B5EF4-FFF2-40B4-BE49-F238E27FC236}">
                <a16:creationId xmlns:a16="http://schemas.microsoft.com/office/drawing/2014/main" id="{D484BF53-9D93-BADB-78A4-1A7BAFAA10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3338A4D8-F1E2-2DBC-EDA9-9FE4F75FC5EF}"/>
              </a:ext>
            </a:extLst>
          </p:cNvPr>
          <p:cNvGraphicFramePr>
            <a:graphicFrameLocks noGrp="1"/>
          </p:cNvGraphicFramePr>
          <p:nvPr>
            <p:extLst>
              <p:ext uri="{D42A27DB-BD31-4B8C-83A1-F6EECF244321}">
                <p14:modId xmlns:p14="http://schemas.microsoft.com/office/powerpoint/2010/main" val="1512052340"/>
              </p:ext>
            </p:extLst>
          </p:nvPr>
        </p:nvGraphicFramePr>
        <p:xfrm>
          <a:off x="888013" y="1975196"/>
          <a:ext cx="10394069" cy="3479800"/>
        </p:xfrm>
        <a:graphic>
          <a:graphicData uri="http://schemas.openxmlformats.org/drawingml/2006/table">
            <a:tbl>
              <a:tblPr firstRow="1" bandRow="1">
                <a:tableStyleId>{5C22544A-7EE6-4342-B048-85BDC9FD1C3A}</a:tableStyleId>
              </a:tblPr>
              <a:tblGrid>
                <a:gridCol w="1955200">
                  <a:extLst>
                    <a:ext uri="{9D8B030D-6E8A-4147-A177-3AD203B41FA5}">
                      <a16:colId xmlns:a16="http://schemas.microsoft.com/office/drawing/2014/main" val="2947246601"/>
                    </a:ext>
                  </a:extLst>
                </a:gridCol>
                <a:gridCol w="1646800">
                  <a:extLst>
                    <a:ext uri="{9D8B030D-6E8A-4147-A177-3AD203B41FA5}">
                      <a16:colId xmlns:a16="http://schemas.microsoft.com/office/drawing/2014/main" val="383180453"/>
                    </a:ext>
                  </a:extLst>
                </a:gridCol>
                <a:gridCol w="1267177">
                  <a:extLst>
                    <a:ext uri="{9D8B030D-6E8A-4147-A177-3AD203B41FA5}">
                      <a16:colId xmlns:a16="http://schemas.microsoft.com/office/drawing/2014/main" val="2084535809"/>
                    </a:ext>
                  </a:extLst>
                </a:gridCol>
                <a:gridCol w="2309768">
                  <a:extLst>
                    <a:ext uri="{9D8B030D-6E8A-4147-A177-3AD203B41FA5}">
                      <a16:colId xmlns:a16="http://schemas.microsoft.com/office/drawing/2014/main" val="4224813332"/>
                    </a:ext>
                  </a:extLst>
                </a:gridCol>
                <a:gridCol w="1878111">
                  <a:extLst>
                    <a:ext uri="{9D8B030D-6E8A-4147-A177-3AD203B41FA5}">
                      <a16:colId xmlns:a16="http://schemas.microsoft.com/office/drawing/2014/main" val="199668036"/>
                    </a:ext>
                  </a:extLst>
                </a:gridCol>
                <a:gridCol w="1337013">
                  <a:extLst>
                    <a:ext uri="{9D8B030D-6E8A-4147-A177-3AD203B41FA5}">
                      <a16:colId xmlns:a16="http://schemas.microsoft.com/office/drawing/2014/main" val="287119498"/>
                    </a:ext>
                  </a:extLst>
                </a:gridCol>
              </a:tblGrid>
              <a:tr h="370840">
                <a:tc>
                  <a:txBody>
                    <a:bodyPr/>
                    <a:lstStyle/>
                    <a:p>
                      <a:r>
                        <a:rPr lang="en-IE" b="1"/>
                        <a:t>Caratteristica</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b="1"/>
                        <a:t>Descrizione/Vantaggio</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Modello gestito dal proprietario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Hosting remoto / Check-in autonomo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Cooperativa/basato sulla comunità</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Pop-up / Stagionale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a:solidFill>
                            <a:srgbClr val="414141"/>
                          </a:solidFill>
                          <a:latin typeface="+mn-lt"/>
                          <a:ea typeface="+mn-ea"/>
                          <a:cs typeface="+mn-cs"/>
                        </a:rPr>
                        <a:t>Tipo di alloggio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a:solidFill>
                            <a:srgbClr val="414141"/>
                          </a:solidFill>
                          <a:latin typeface="+mn-lt"/>
                          <a:ea typeface="+mn-ea"/>
                          <a:cs typeface="+mn-cs"/>
                        </a:rPr>
                        <a:t>Il tuo impegno in termini di tempo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828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Fattori relativi alla posizione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30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Dimensioni/Personale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
        <p:nvSpPr>
          <p:cNvPr id="15" name="Freeform 14">
            <a:extLst>
              <a:ext uri="{FF2B5EF4-FFF2-40B4-BE49-F238E27FC236}">
                <a16:creationId xmlns:a16="http://schemas.microsoft.com/office/drawing/2014/main" id="{DAA23CB9-E25F-F27B-85C4-EA03A3805D10}"/>
              </a:ext>
            </a:extLst>
          </p:cNvPr>
          <p:cNvSpPr/>
          <p:nvPr/>
        </p:nvSpPr>
        <p:spPr>
          <a:xfrm>
            <a:off x="-1" y="426469"/>
            <a:ext cx="5213502" cy="875479"/>
          </a:xfrm>
          <a:custGeom>
            <a:avLst/>
            <a:gdLst>
              <a:gd name="connsiteX0" fmla="*/ 0 w 5213502"/>
              <a:gd name="connsiteY0" fmla="*/ 0 h 875479"/>
              <a:gd name="connsiteX1" fmla="*/ 723938 w 5213502"/>
              <a:gd name="connsiteY1" fmla="*/ 0 h 875479"/>
              <a:gd name="connsiteX2" fmla="*/ 3897571 w 5213502"/>
              <a:gd name="connsiteY2" fmla="*/ 0 h 875479"/>
              <a:gd name="connsiteX3" fmla="*/ 4621509 w 5213502"/>
              <a:gd name="connsiteY3" fmla="*/ 0 h 875479"/>
              <a:gd name="connsiteX4" fmla="*/ 5213502 w 5213502"/>
              <a:gd name="connsiteY4" fmla="*/ 473717 h 875479"/>
              <a:gd name="connsiteX5" fmla="*/ 5213502 w 5213502"/>
              <a:gd name="connsiteY5" fmla="*/ 875479 h 875479"/>
              <a:gd name="connsiteX6" fmla="*/ 4489564 w 5213502"/>
              <a:gd name="connsiteY6" fmla="*/ 875479 h 875479"/>
              <a:gd name="connsiteX7" fmla="*/ 723938 w 5213502"/>
              <a:gd name="connsiteY7" fmla="*/ 875479 h 875479"/>
              <a:gd name="connsiteX8" fmla="*/ 0 w 5213502"/>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3502" h="875479">
                <a:moveTo>
                  <a:pt x="0" y="0"/>
                </a:moveTo>
                <a:lnTo>
                  <a:pt x="723938" y="0"/>
                </a:lnTo>
                <a:lnTo>
                  <a:pt x="3897571" y="0"/>
                </a:lnTo>
                <a:lnTo>
                  <a:pt x="4621509" y="0"/>
                </a:lnTo>
                <a:cubicBezTo>
                  <a:pt x="4947481" y="0"/>
                  <a:pt x="5213502" y="212873"/>
                  <a:pt x="5213502" y="473717"/>
                </a:cubicBezTo>
                <a:lnTo>
                  <a:pt x="5213502" y="875479"/>
                </a:lnTo>
                <a:lnTo>
                  <a:pt x="4489564"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23">
            <a:extLst>
              <a:ext uri="{FF2B5EF4-FFF2-40B4-BE49-F238E27FC236}">
                <a16:creationId xmlns:a16="http://schemas.microsoft.com/office/drawing/2014/main" id="{75FE0189-D4D7-5708-951A-FD41519D5924}"/>
              </a:ext>
            </a:extLst>
          </p:cNvPr>
          <p:cNvSpPr txBox="1">
            <a:spLocks/>
          </p:cNvSpPr>
          <p:nvPr/>
        </p:nvSpPr>
        <p:spPr>
          <a:xfrm>
            <a:off x="792766" y="547917"/>
            <a:ext cx="4335046"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Un modello di business in azione</a:t>
            </a:r>
          </a:p>
        </p:txBody>
      </p:sp>
    </p:spTree>
    <p:extLst>
      <p:ext uri="{BB962C8B-B14F-4D97-AF65-F5344CB8AC3E}">
        <p14:creationId xmlns:p14="http://schemas.microsoft.com/office/powerpoint/2010/main" val="19962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4BE56-1976-C280-3243-FFC821357A1C}"/>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BAE10753-5B3E-27C1-B4FB-0BE8D796E3F6}"/>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5954DFAD-982D-4B1F-9ADC-8AEC8ED49D7F}"/>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Ulteriori letture</a:t>
            </a:r>
          </a:p>
        </p:txBody>
      </p:sp>
      <p:sp>
        <p:nvSpPr>
          <p:cNvPr id="4" name="Slide Number Placeholder 5">
            <a:extLst>
              <a:ext uri="{FF2B5EF4-FFF2-40B4-BE49-F238E27FC236}">
                <a16:creationId xmlns:a16="http://schemas.microsoft.com/office/drawing/2014/main" id="{0E970C3D-86EC-DA73-30C1-ABCEFC0F00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7077C70F-DBBE-695A-1EEE-A2C40A1B26E0}"/>
              </a:ext>
            </a:extLst>
          </p:cNvPr>
          <p:cNvGraphicFramePr>
            <a:graphicFrameLocks noGrp="1"/>
          </p:cNvGraphicFramePr>
          <p:nvPr>
            <p:extLst>
              <p:ext uri="{D42A27DB-BD31-4B8C-83A1-F6EECF244321}">
                <p14:modId xmlns:p14="http://schemas.microsoft.com/office/powerpoint/2010/main" val="3125587475"/>
              </p:ext>
            </p:extLst>
          </p:nvPr>
        </p:nvGraphicFramePr>
        <p:xfrm>
          <a:off x="888013" y="1975196"/>
          <a:ext cx="10394069" cy="2644595"/>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541475">
                <a:tc>
                  <a:txBody>
                    <a:bodyPr/>
                    <a:lstStyle/>
                    <a:p>
                      <a:r>
                        <a:rPr lang="en-IE" sz="2400"/>
                        <a:t>Nome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Descrizione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082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Turismo rurale </a:t>
                      </a:r>
                      <a:endParaRPr lang="en-US" sz="1800"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Sviluppo di modelli di turismo rurale in Europa:</a:t>
                      </a:r>
                      <a:r>
                        <a:rPr lang="en-US" sz="1800" b="0" i="0" kern="1200" dirty="0">
                          <a:solidFill>
                            <a:srgbClr val="414141"/>
                          </a:solidFill>
                          <a:effectLst/>
                          <a:latin typeface="+mn-lt"/>
                          <a:ea typeface="+mn-ea"/>
                          <a:cs typeface="+mn-cs"/>
                          <a:hlinkClick r:id="rId2"/>
                        </a:rPr>
                        <a:t> https://www.europarl.europa.eu/thinktank/en/document/EPRS_BRI(2023)751464</a:t>
                      </a:r>
                      <a:endParaRPr lang="en-US" sz="1800" b="0" i="0" kern="1200" dirty="0">
                        <a:solidFill>
                          <a:srgbClr val="414141"/>
                        </a:solidFill>
                        <a:effectLst/>
                        <a:latin typeface="+mn-lt"/>
                        <a:ea typeface="+mn-ea"/>
                        <a:cs typeface="+mn-cs"/>
                      </a:endParaRPr>
                    </a:p>
                    <a:p>
                      <a:pPr marL="0" indent="0">
                        <a:buClr>
                          <a:srgbClr val="01A54E"/>
                        </a:buClr>
                      </a:pPr>
                      <a:endParaRPr lang="en-US" sz="1800" b="0" i="0" kern="1200" dirty="0">
                        <a:solidFill>
                          <a:srgbClr val="41414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58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414141"/>
                          </a:solidFill>
                        </a:rPr>
                        <a:t>Modello di business presentato tramite il Business Model Canvas</a:t>
                      </a:r>
                      <a:endParaRPr lang="en-IE" sz="1800" b="1"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414141"/>
                          </a:solidFill>
                        </a:rPr>
                        <a:t>Modello di business spiegato con l'aiuto del Business Model Canvas: </a:t>
                      </a:r>
                      <a:r>
                        <a:rPr lang="en-GB" dirty="0">
                          <a:hlinkClick r:id="rId3"/>
                        </a:rPr>
                        <a:t>Business Model Canvas – Scarica il modello ufficiale</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2019148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2337A-6613-0EDF-7B39-94B0DEE6B9E6}"/>
            </a:ext>
          </a:extLst>
        </p:cNvPr>
        <p:cNvGrpSpPr/>
        <p:nvPr/>
      </p:nvGrpSpPr>
      <p:grpSpPr>
        <a:xfrm>
          <a:off x="0" y="0"/>
          <a:ext cx="0" cy="0"/>
          <a:chOff x="0" y="0"/>
          <a:chExt cx="0" cy="0"/>
        </a:xfrm>
      </p:grpSpPr>
      <p:pic>
        <p:nvPicPr>
          <p:cNvPr id="11" name="Picture Placeholder 10" descr="A room with a table and chairs&#10;&#10;AI-generated content may be incorrect.">
            <a:extLst>
              <a:ext uri="{FF2B5EF4-FFF2-40B4-BE49-F238E27FC236}">
                <a16:creationId xmlns:a16="http://schemas.microsoft.com/office/drawing/2014/main" id="{46A5D554-67BF-0492-8100-91F575423098}"/>
              </a:ext>
            </a:extLst>
          </p:cNvPr>
          <p:cNvPicPr>
            <a:picLocks noGrp="1" noChangeAspect="1"/>
          </p:cNvPicPr>
          <p:nvPr>
            <p:ph type="pic" sz="quarter" idx="19"/>
          </p:nvPr>
        </p:nvPicPr>
        <p:blipFill>
          <a:blip r:embed="rId2"/>
          <a:srcRect l="425" r="425"/>
          <a:stretch>
            <a:fillRect/>
          </a:stretch>
        </p:blipFill>
        <p:spPr/>
      </p:pic>
      <p:sp>
        <p:nvSpPr>
          <p:cNvPr id="2" name="Text Placeholder 1">
            <a:extLst>
              <a:ext uri="{FF2B5EF4-FFF2-40B4-BE49-F238E27FC236}">
                <a16:creationId xmlns:a16="http://schemas.microsoft.com/office/drawing/2014/main" id="{B36C5804-3E1E-6A81-1A25-121D11F9A9F6}"/>
              </a:ext>
            </a:extLst>
          </p:cNvPr>
          <p:cNvSpPr>
            <a:spLocks noGrp="1"/>
          </p:cNvSpPr>
          <p:nvPr>
            <p:ph type="body" sz="quarter" idx="16"/>
          </p:nvPr>
        </p:nvSpPr>
        <p:spPr>
          <a:xfrm>
            <a:off x="733930" y="2695992"/>
            <a:ext cx="4901339" cy="3066422"/>
          </a:xfrm>
        </p:spPr>
        <p:txBody>
          <a:bodyPr>
            <a:noAutofit/>
          </a:bodyPr>
          <a:lstStyle/>
          <a:p>
            <a:pPr>
              <a:lnSpc>
                <a:spcPts val="3900"/>
              </a:lnSpc>
            </a:pPr>
            <a:r>
              <a:rPr lang="en-GB" sz="3600" b="1" dirty="0"/>
              <a:t>Individuare le lacune: </a:t>
            </a:r>
            <a:r>
              <a:rPr lang="en-GB" sz="3600" dirty="0"/>
              <a:t>spazi, proprietà e concetti non sfruttati nella tua regione</a:t>
            </a:r>
          </a:p>
          <a:p>
            <a:pPr>
              <a:lnSpc>
                <a:spcPts val="3900"/>
              </a:lnSpc>
            </a:pPr>
            <a:endParaRPr lang="en-GB" sz="3600" dirty="0"/>
          </a:p>
        </p:txBody>
      </p:sp>
      <p:sp>
        <p:nvSpPr>
          <p:cNvPr id="3" name="Text Placeholder 2">
            <a:extLst>
              <a:ext uri="{FF2B5EF4-FFF2-40B4-BE49-F238E27FC236}">
                <a16:creationId xmlns:a16="http://schemas.microsoft.com/office/drawing/2014/main" id="{6C9A2AFB-839E-1A9C-0397-552C566AFD05}"/>
              </a:ext>
            </a:extLst>
          </p:cNvPr>
          <p:cNvSpPr>
            <a:spLocks noGrp="1"/>
          </p:cNvSpPr>
          <p:nvPr>
            <p:ph type="body" sz="quarter" idx="17"/>
          </p:nvPr>
        </p:nvSpPr>
        <p:spPr>
          <a:xfrm>
            <a:off x="733931" y="1095586"/>
            <a:ext cx="5362069" cy="582221"/>
          </a:xfrm>
        </p:spPr>
        <p:txBody>
          <a:bodyPr/>
          <a:lstStyle/>
          <a:p>
            <a:r>
              <a:rPr lang="en-IE" sz="6600" b="1" dirty="0"/>
              <a:t>Sezione 4</a:t>
            </a:r>
            <a:endParaRPr lang="en-GB" sz="6600" b="1" dirty="0"/>
          </a:p>
        </p:txBody>
      </p:sp>
      <p:sp>
        <p:nvSpPr>
          <p:cNvPr id="8" name="Text Placeholder 7">
            <a:extLst>
              <a:ext uri="{FF2B5EF4-FFF2-40B4-BE49-F238E27FC236}">
                <a16:creationId xmlns:a16="http://schemas.microsoft.com/office/drawing/2014/main" id="{C9C037A4-CEBF-E426-782D-A87E1A1D4595}"/>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Crediti fotografici: Alibi Hostel, Leeuwarden (Paesi Bassi)</a:t>
            </a:r>
          </a:p>
        </p:txBody>
      </p:sp>
      <p:sp>
        <p:nvSpPr>
          <p:cNvPr id="4" name="Freeform 3">
            <a:extLst>
              <a:ext uri="{FF2B5EF4-FFF2-40B4-BE49-F238E27FC236}">
                <a16:creationId xmlns:a16="http://schemas.microsoft.com/office/drawing/2014/main" id="{0CDE5D5E-290A-7CC9-EB08-8ED44B892E8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4243F71-ADA6-E314-3B82-27BBBAF4F87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22</a:t>
            </a:fld>
            <a:endParaRPr lang="fr-CA" sz="1200" dirty="0"/>
          </a:p>
        </p:txBody>
      </p:sp>
      <p:pic>
        <p:nvPicPr>
          <p:cNvPr id="9" name="Picture 8">
            <a:extLst>
              <a:ext uri="{FF2B5EF4-FFF2-40B4-BE49-F238E27FC236}">
                <a16:creationId xmlns:a16="http://schemas.microsoft.com/office/drawing/2014/main" id="{1951F969-5088-AD5A-545F-5E748F394BEE}"/>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0748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p:txBody>
          <a:bodyPr/>
          <a:lstStyle/>
          <a:p>
            <a:pPr>
              <a:lnSpc>
                <a:spcPts val="3340"/>
              </a:lnSpc>
            </a:pPr>
            <a:r>
              <a:rPr lang="en-GB" sz="3200" dirty="0"/>
              <a:t>Individuare le lacune</a:t>
            </a:r>
          </a:p>
          <a:p>
            <a:pPr>
              <a:lnSpc>
                <a:spcPts val="33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4</a:t>
            </a:r>
          </a:p>
        </p:txBody>
      </p:sp>
      <p:sp>
        <p:nvSpPr>
          <p:cNvPr id="16" name="Text Placeholder 4">
            <a:extLst>
              <a:ext uri="{FF2B5EF4-FFF2-40B4-BE49-F238E27FC236}">
                <a16:creationId xmlns:a16="http://schemas.microsoft.com/office/drawing/2014/main" id="{93643300-B156-4CCE-F18A-9A7FAF5A666C}"/>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pic>
        <p:nvPicPr>
          <p:cNvPr id="10" name="Picture Placeholder 9" descr="A close-up of a roof&#10;&#10;AI-generated content may be incorrect.">
            <a:extLst>
              <a:ext uri="{FF2B5EF4-FFF2-40B4-BE49-F238E27FC236}">
                <a16:creationId xmlns:a16="http://schemas.microsoft.com/office/drawing/2014/main" id="{2FFAD853-9D0C-51E5-3747-A6AFF078AE2F}"/>
              </a:ext>
            </a:extLst>
          </p:cNvPr>
          <p:cNvPicPr>
            <a:picLocks noGrp="1" noChangeAspect="1"/>
          </p:cNvPicPr>
          <p:nvPr>
            <p:ph type="pic" sz="quarter" idx="67"/>
          </p:nvPr>
        </p:nvPicPr>
        <p:blipFill>
          <a:blip r:embed="rId2"/>
          <a:srcRect t="1104" b="1104"/>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7" name="Text Placeholder 4">
            <a:extLst>
              <a:ext uri="{FF2B5EF4-FFF2-40B4-BE49-F238E27FC236}">
                <a16:creationId xmlns:a16="http://schemas.microsoft.com/office/drawing/2014/main" id="{6FFCEAF7-8DAB-B92A-62CD-03445320EFCC}"/>
              </a:ext>
            </a:extLst>
          </p:cNvPr>
          <p:cNvSpPr txBox="1">
            <a:spLocks/>
          </p:cNvSpPr>
          <p:nvPr/>
        </p:nvSpPr>
        <p:spPr>
          <a:xfrm>
            <a:off x="4571997" y="3896888"/>
            <a:ext cx="730567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Comprendendo il contesto naturale, la cultura, le tradizioni, l'economia e i valori di una destinazione, è possibile progettare soggiorni autentici che risuonino con gli ospiti. Esplorare il contesto locale aiuta a identificare nuove opportunità, allineare i servizi ai punti di forza della regione e costruire legami duraturi con la comunità. Questa strategia basata sul luogo aumenta sia l'attrattiva che la sostenibilità della vostra attività, favorendo legami più profondi con gli ospiti e il successo a lungo termine nel mercato degli alloggi alternativi.</a:t>
            </a:r>
          </a:p>
        </p:txBody>
      </p:sp>
      <p:sp>
        <p:nvSpPr>
          <p:cNvPr id="18" name="Text Placeholder 4">
            <a:extLst>
              <a:ext uri="{FF2B5EF4-FFF2-40B4-BE49-F238E27FC236}">
                <a16:creationId xmlns:a16="http://schemas.microsoft.com/office/drawing/2014/main" id="{06732814-5A1A-717A-3AC2-1E600A1C28FA}"/>
              </a:ext>
            </a:extLst>
          </p:cNvPr>
          <p:cNvSpPr txBox="1">
            <a:spLocks/>
          </p:cNvSpPr>
          <p:nvPr/>
        </p:nvSpPr>
        <p:spPr>
          <a:xfrm>
            <a:off x="473839" y="4535644"/>
            <a:ext cx="395181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Questa sezione è fondamentale perché comprendere le caratteristiche chiave del territorio circostante e della sua comunità locale è essenziale per costruire un'attività di alloggio alternativo di successo.</a:t>
            </a:r>
            <a:endParaRPr lang="en-IE" dirty="0"/>
          </a:p>
        </p:txBody>
      </p:sp>
      <p:sp>
        <p:nvSpPr>
          <p:cNvPr id="21" name="Text Placeholder 7">
            <a:extLst>
              <a:ext uri="{FF2B5EF4-FFF2-40B4-BE49-F238E27FC236}">
                <a16:creationId xmlns:a16="http://schemas.microsoft.com/office/drawing/2014/main" id="{6222C54D-9E3E-F612-FA0C-47F2A6880ABA}"/>
              </a:ext>
            </a:extLst>
          </p:cNvPr>
          <p:cNvSpPr txBox="1">
            <a:spLocks/>
          </p:cNvSpPr>
          <p:nvPr/>
        </p:nvSpPr>
        <p:spPr>
          <a:xfrm>
            <a:off x="0" y="133133"/>
            <a:ext cx="2449745"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Crediti fotografici</a:t>
            </a:r>
            <a:endParaRPr lang="en-GB" sz="1200" dirty="0"/>
          </a:p>
        </p:txBody>
      </p:sp>
    </p:spTree>
    <p:extLst>
      <p:ext uri="{BB962C8B-B14F-4D97-AF65-F5344CB8AC3E}">
        <p14:creationId xmlns:p14="http://schemas.microsoft.com/office/powerpoint/2010/main" val="142823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53780" y="2752353"/>
            <a:ext cx="10467122" cy="3499183"/>
          </a:xfrm>
        </p:spPr>
        <p:txBody>
          <a:bodyPr/>
          <a:lstStyle/>
          <a:p>
            <a:pPr>
              <a:lnSpc>
                <a:spcPts val="2240"/>
              </a:lnSpc>
            </a:pPr>
            <a:r>
              <a:rPr lang="en-GB" sz="2200" b="1" dirty="0">
                <a:solidFill>
                  <a:srgbClr val="414141"/>
                </a:solidFill>
              </a:rPr>
              <a:t>Avviare una piccola attività ricettiva è entusiasmante, ma il successo dipende dall'identificazione delle opportunità locali e dalla creazione di un forte legame con il territorio circostante. </a:t>
            </a:r>
            <a:r>
              <a:rPr lang="en-GB" sz="2200" dirty="0">
                <a:solidFill>
                  <a:srgbClr val="414141"/>
                </a:solidFill>
              </a:rPr>
              <a:t>Spazi inutilizzati, caratteristiche uniche, eventi locali e attività nella zona possono arricchire la vostra offerta e plasmare l'esperienza degli ospiti. Che stiate lanciando una guest house boutique, un eco-resort o un B&amp;B, esplorare la zona e abbracciarne la cultura e l'ambiente è essenziale per distinguervi.</a:t>
            </a:r>
          </a:p>
          <a:p>
            <a:pPr>
              <a:lnSpc>
                <a:spcPts val="2240"/>
              </a:lnSpc>
            </a:pPr>
            <a:endParaRPr lang="en-GB" sz="2200" dirty="0">
              <a:solidFill>
                <a:srgbClr val="414141"/>
              </a:solidFill>
            </a:endParaRPr>
          </a:p>
          <a:p>
            <a:pPr>
              <a:lnSpc>
                <a:spcPts val="2240"/>
              </a:lnSpc>
            </a:pPr>
            <a:r>
              <a:rPr lang="en-GB" sz="2200" b="1" dirty="0">
                <a:solidFill>
                  <a:srgbClr val="414141"/>
                </a:solidFill>
              </a:rPr>
              <a:t>Questa sezione metterà in evidenza come la comprensione del territorio possa aprire le porte a collaborazioni e rafforzare la tua attività. </a:t>
            </a:r>
            <a:r>
              <a:rPr lang="en-GB" sz="2200" dirty="0">
                <a:solidFill>
                  <a:srgbClr val="414141"/>
                </a:solidFill>
              </a:rPr>
              <a:t>Imparerai a esplorare le attrazioni locali, gli eventi della comunità e le risorse naturali che possono migliorare il soggiorno dei tuoi ospiti. Integrando il contesto locale nel tuo modello, trasformerai la tua struttura ricettiva in una parte significativa e memorabile dell'esperienza di viaggio.</a:t>
            </a: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Introduzione</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12359"/>
            <a:ext cx="10614687" cy="803654"/>
          </a:xfrm>
        </p:spPr>
        <p:txBody>
          <a:bodyPr/>
          <a:lstStyle/>
          <a:p>
            <a:r>
              <a:rPr lang="en-US" dirty="0"/>
              <a:t>Il territorio circostante: fonte di attività e partnership</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417195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Tree>
    <p:extLst>
      <p:ext uri="{BB962C8B-B14F-4D97-AF65-F5344CB8AC3E}">
        <p14:creationId xmlns:p14="http://schemas.microsoft.com/office/powerpoint/2010/main" val="2132356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6993897" cy="3739042"/>
          </a:xfrm>
        </p:spPr>
        <p:txBody>
          <a:bodyPr>
            <a:noAutofit/>
          </a:bodyPr>
          <a:lstStyle/>
          <a:p>
            <a:pPr>
              <a:lnSpc>
                <a:spcPts val="2480"/>
              </a:lnSpc>
            </a:pPr>
            <a:r>
              <a:rPr lang="en-GB" sz="2600" b="1" dirty="0"/>
              <a:t>Comprendere il patrimonio locale </a:t>
            </a:r>
          </a:p>
          <a:p>
            <a:pPr>
              <a:lnSpc>
                <a:spcPts val="2480"/>
              </a:lnSpc>
            </a:pPr>
            <a:r>
              <a:rPr lang="en-GB" sz="2600" b="1" dirty="0"/>
              <a:t>Individuare le lacune: </a:t>
            </a:r>
          </a:p>
          <a:p>
            <a:pPr>
              <a:lnSpc>
                <a:spcPts val="2480"/>
              </a:lnSpc>
            </a:pPr>
            <a:endParaRPr lang="en-GB" sz="2400" b="1" dirty="0"/>
          </a:p>
          <a:p>
            <a:pPr>
              <a:lnSpc>
                <a:spcPts val="2380"/>
              </a:lnSpc>
            </a:pPr>
            <a:r>
              <a:rPr lang="en-GB" sz="2200" dirty="0"/>
              <a:t>Acquisire familiarità con  la storia e le tradizioni della zona, i suoi paesaggi, la fauna selvatica e i  ritmi stagionali. Ciò include uno sguardo approfondito alle usanze regionali, all'architettura, alla cucina e ai valori della comunità, nonché agli spazi  e alle proprietà non sfruttati. Riconoscere il contesto locale aiuta a progettare alloggi alternativi e esperienze significative per gli ospiti, nonché a costruire un'attività che risuoni con i visitatori e i residenti fin dall'inizio.</a:t>
            </a:r>
          </a:p>
          <a:p>
            <a:pPr>
              <a:lnSpc>
                <a:spcPts val="2480"/>
              </a:lnSpc>
            </a:pPr>
            <a:r>
              <a:rPr lang="en-GB" sz="2400" dirty="0"/>
              <a:t> </a:t>
            </a:r>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4:</a:t>
            </a:r>
            <a:r>
              <a:rPr lang="en-US" sz="3200" dirty="0"/>
              <a:t> 3 aree di apprendimento chiave</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25</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373A14-A4AA-6204-6A8E-4A3375C8CAA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41057-D73C-B1B1-6DCD-219166ADB2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89A779-0A9B-4209-461A-F2E84EFA3BAC}"/>
              </a:ext>
            </a:extLst>
          </p:cNvPr>
          <p:cNvSpPr>
            <a:spLocks noGrp="1"/>
          </p:cNvSpPr>
          <p:nvPr>
            <p:ph type="body" sz="quarter" idx="16"/>
          </p:nvPr>
        </p:nvSpPr>
        <p:spPr>
          <a:xfrm>
            <a:off x="1877540" y="2012973"/>
            <a:ext cx="6993897" cy="3739042"/>
          </a:xfrm>
        </p:spPr>
        <p:txBody>
          <a:bodyPr>
            <a:noAutofit/>
          </a:bodyPr>
          <a:lstStyle/>
          <a:p>
            <a:pPr>
              <a:lnSpc>
                <a:spcPts val="2480"/>
              </a:lnSpc>
            </a:pPr>
            <a:r>
              <a:rPr lang="en-US" sz="2800" b="1" dirty="0"/>
              <a:t>Creare reti e partnership locali:</a:t>
            </a:r>
            <a:endParaRPr lang="en-GB" sz="2600" b="1" dirty="0"/>
          </a:p>
          <a:p>
            <a:pPr>
              <a:lnSpc>
                <a:spcPts val="2480"/>
              </a:lnSpc>
            </a:pPr>
            <a:endParaRPr lang="en-GB" sz="2400" b="1" dirty="0"/>
          </a:p>
          <a:p>
            <a:pPr>
              <a:lnSpc>
                <a:spcPts val="2380"/>
              </a:lnSpc>
            </a:pPr>
            <a:r>
              <a:rPr lang="en-GB" sz="2200" dirty="0"/>
              <a:t>Imparate come entrare in contatto con agricoltori, artigiani, guide e gruppi comunitari locali. Costruire relazioni solide favorisce la collaborazione, aggiunge autenticità alla vostra offerta e crea un sistema di supporto che aiuta la vostra attività a crescere in modo sostenibile nel contesto locale.</a:t>
            </a:r>
            <a:endParaRPr lang="en-GB" sz="2400" dirty="0"/>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498CC6CC-7665-0B09-C014-5D1608E6DA5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7A7EA06-A8AA-2444-A235-00AD88B499F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4:</a:t>
            </a:r>
            <a:r>
              <a:rPr lang="en-US" sz="3200" dirty="0"/>
              <a:t> 3 aree di apprendimento chiave</a:t>
            </a:r>
          </a:p>
        </p:txBody>
      </p:sp>
      <p:sp>
        <p:nvSpPr>
          <p:cNvPr id="13" name="Slide Number Placeholder 5">
            <a:extLst>
              <a:ext uri="{FF2B5EF4-FFF2-40B4-BE49-F238E27FC236}">
                <a16:creationId xmlns:a16="http://schemas.microsoft.com/office/drawing/2014/main" id="{70951E68-78F6-9D1B-CAD6-A6FF4E0CFE8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26</a:t>
            </a:fld>
            <a:endParaRPr lang="fr-CA" sz="1200" dirty="0"/>
          </a:p>
        </p:txBody>
      </p:sp>
      <p:sp>
        <p:nvSpPr>
          <p:cNvPr id="14" name="Text Placeholder 2">
            <a:extLst>
              <a:ext uri="{FF2B5EF4-FFF2-40B4-BE49-F238E27FC236}">
                <a16:creationId xmlns:a16="http://schemas.microsoft.com/office/drawing/2014/main" id="{4446C054-1132-3969-77A0-36953B923C93}"/>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5" name="Freeform 14">
            <a:extLst>
              <a:ext uri="{FF2B5EF4-FFF2-40B4-BE49-F238E27FC236}">
                <a16:creationId xmlns:a16="http://schemas.microsoft.com/office/drawing/2014/main" id="{3BF91E9B-DEA4-8A55-7C9B-C251127B3AE3}"/>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43AD2FDF-808D-B2B3-4C73-3F85D5D10BB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71813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58D68-E164-2CF4-52B5-B8C49E6FC4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ED7EDB-0E67-6A95-102A-CBC4D47E8791}"/>
              </a:ext>
            </a:extLst>
          </p:cNvPr>
          <p:cNvSpPr>
            <a:spLocks noGrp="1"/>
          </p:cNvSpPr>
          <p:nvPr>
            <p:ph type="body" sz="quarter" idx="16"/>
          </p:nvPr>
        </p:nvSpPr>
        <p:spPr>
          <a:xfrm>
            <a:off x="1877540" y="2012973"/>
            <a:ext cx="6993897" cy="3739042"/>
          </a:xfrm>
        </p:spPr>
        <p:txBody>
          <a:bodyPr>
            <a:noAutofit/>
          </a:bodyPr>
          <a:lstStyle/>
          <a:p>
            <a:pPr>
              <a:lnSpc>
                <a:spcPts val="2480"/>
              </a:lnSpc>
            </a:pPr>
            <a:r>
              <a:rPr lang="en-IE" sz="2800" b="1" dirty="0"/>
              <a:t>Progettare attività ed esperienze possibili: </a:t>
            </a:r>
            <a:endParaRPr lang="en-GB" sz="2600" b="1" dirty="0"/>
          </a:p>
          <a:p>
            <a:pPr>
              <a:lnSpc>
                <a:spcPts val="2480"/>
              </a:lnSpc>
            </a:pPr>
            <a:endParaRPr lang="en-GB" sz="2400" b="1" dirty="0"/>
          </a:p>
          <a:p>
            <a:pPr>
              <a:lnSpc>
                <a:spcPts val="2380"/>
              </a:lnSpc>
            </a:pPr>
            <a:r>
              <a:rPr lang="en-IE" sz="2200" dirty="0"/>
              <a:t>Scoprite come progettare esperienze coinvolgenti per gli ospiti radicate nella cultura e nella natura locali, dalle degustazioni gastronomiche ai laboratori artigianali alle avventure all'aria aperta. Esplorare queste opportunità aiuta a creare un'offerta unica che riflette i vostri valori e l'identità del luogo.</a:t>
            </a: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5FFDC866-24B7-4EC1-90A1-89D51F07F03D}"/>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AD02A07-6640-0EE2-A048-ACD4F6943016}"/>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4:</a:t>
            </a:r>
            <a:r>
              <a:rPr lang="en-US" sz="3200" dirty="0"/>
              <a:t> 3 aree di apprendimento chiave</a:t>
            </a:r>
          </a:p>
        </p:txBody>
      </p:sp>
      <p:sp>
        <p:nvSpPr>
          <p:cNvPr id="13" name="Slide Number Placeholder 5">
            <a:extLst>
              <a:ext uri="{FF2B5EF4-FFF2-40B4-BE49-F238E27FC236}">
                <a16:creationId xmlns:a16="http://schemas.microsoft.com/office/drawing/2014/main" id="{34D7AE81-E5A0-002E-E576-B990A7E0B01D}"/>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27</a:t>
            </a:fld>
            <a:endParaRPr lang="fr-CA" sz="1200" dirty="0"/>
          </a:p>
        </p:txBody>
      </p:sp>
      <p:sp>
        <p:nvSpPr>
          <p:cNvPr id="14" name="Text Placeholder 2">
            <a:extLst>
              <a:ext uri="{FF2B5EF4-FFF2-40B4-BE49-F238E27FC236}">
                <a16:creationId xmlns:a16="http://schemas.microsoft.com/office/drawing/2014/main" id="{1E6D7C73-0C06-E073-0DD8-14DB169DA33A}"/>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5CB02314-0EB6-B681-53A3-A51AAC7E2D2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925978FB-E80F-F3B1-EB8F-259CE8CF36D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3173147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138125"/>
            <a:ext cx="7620454" cy="803654"/>
          </a:xfrm>
          <a:prstGeom prst="rect">
            <a:avLst/>
          </a:prstGeom>
        </p:spPr>
        <p:txBody>
          <a:bodyPr/>
          <a:lstStyle/>
          <a:p>
            <a:pPr>
              <a:lnSpc>
                <a:spcPts val="2960"/>
              </a:lnSpc>
            </a:pPr>
            <a:r>
              <a:rPr lang="en-GB" sz="2800" dirty="0"/>
              <a:t>Comprendere il patrimonio locale Individuare le lacune:</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115541" y="1134561"/>
            <a:ext cx="751139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Prima di accogliere gli ospiti, è essenziale comprendere la storia unica della propria località e individuare le lacune che presentano opportunità imprenditoriali. </a:t>
            </a:r>
            <a:r>
              <a:rPr lang="en-GB" b="0" i="0" dirty="0">
                <a:effectLst/>
                <a:latin typeface="Calibri"/>
                <a:ea typeface="Calibri"/>
                <a:cs typeface="Calibri"/>
              </a:rPr>
              <a:t>Dagli spazi e dalle proprietà non sfruttati alle tradizioni locali, all'artigianato, ai paesaggi e alle pratiche agricole, questi elementi costituiscono il cuore della vostra destinazione e della vostra offerta ricettiva. Questo modulo esplora come il patrimonio e la natura modellano la vita locale e ispirano esperienze di viaggio significative. Entrando in contatto con il territorio, andate oltre la semplice offerta di un luogo dove soggiornare: offrite autenticità e connessione.</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Gli ospiti di oggi cercano più del semplice comfort: apprezzano le esperienze radicate nel luogo. </a:t>
            </a:r>
            <a:r>
              <a:rPr lang="en-GB" b="0" i="0" dirty="0">
                <a:effectLst/>
                <a:latin typeface="Calibri"/>
                <a:ea typeface="Calibri"/>
                <a:cs typeface="Calibri"/>
              </a:rPr>
              <a:t>Che si tratti di materiali locali, pasti cucinati in casa o passeggiate guidate nella natura, abbracciare l'ambiente circostante aggiunge valore e rafforza i legami con la comunità. È il primo passo verso la creazione di un soggiorno rispettoso, radicato e memorabile.</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469973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Individuare le lacune</a:t>
            </a:r>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Riutilizzo adattivo: chiese nei Paesi Bassi</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https://www.diggitmagazine.com/articles/church-buildings-reused</a:t>
            </a:r>
            <a:endParaRPr lang="en-GB" dirty="0">
              <a:solidFill>
                <a:srgbClr val="459597"/>
              </a:solidFill>
            </a:endParaRPr>
          </a:p>
          <a:p>
            <a:pPr>
              <a:lnSpc>
                <a:spcPts val="2340"/>
              </a:lnSpc>
              <a:buClr>
                <a:srgbClr val="64AFAF"/>
              </a:buClr>
            </a:pPr>
            <a:r>
              <a:rPr lang="en-GB" dirty="0"/>
              <a:t>Gli edifici storici possono cambiare o perdere la loro funzione originaria per diventare strutture ricettive uniche nel loro genere.</a:t>
            </a:r>
          </a:p>
          <a:p>
            <a:pPr>
              <a:lnSpc>
                <a:spcPts val="2340"/>
              </a:lnSpc>
              <a:buClr>
                <a:srgbClr val="64AFAF"/>
              </a:buClr>
            </a:pPr>
            <a:endParaRPr lang="en-GB" dirty="0"/>
          </a:p>
          <a:p>
            <a:pPr>
              <a:lnSpc>
                <a:spcPts val="2340"/>
              </a:lnSpc>
              <a:buClr>
                <a:srgbClr val="64AFAF"/>
              </a:buClr>
            </a:pPr>
            <a:r>
              <a:rPr lang="en-GB" b="1" dirty="0"/>
              <a:t>Riconversione dei vecchi fari in Europa</a:t>
            </a:r>
            <a:r>
              <a:rPr lang="en-GB" dirty="0">
                <a:solidFill>
                  <a:srgbClr val="459597"/>
                </a:solidFill>
                <a:hlinkClick r:id="rId3">
                  <a:extLst>
                    <a:ext uri="{A12FA001-AC4F-418D-AE19-62706E023703}">
                      <ahyp:hlinkClr xmlns:ahyp="http://schemas.microsoft.com/office/drawing/2018/hyperlinkcolor" val="tx"/>
                    </a:ext>
                  </a:extLst>
                </a:hlinkClick>
              </a:rPr>
              <a:t> https://ecobnb.com/blog/2016/01/lighthouse-unusual-hotels/</a:t>
            </a:r>
            <a:r>
              <a:rPr lang="en-GB" dirty="0">
                <a:solidFill>
                  <a:srgbClr val="459597"/>
                </a:solidFill>
              </a:rPr>
              <a:t> </a:t>
            </a:r>
          </a:p>
          <a:p>
            <a:pPr>
              <a:lnSpc>
                <a:spcPts val="2340"/>
              </a:lnSpc>
              <a:buClr>
                <a:srgbClr val="64AFAF"/>
              </a:buClr>
            </a:pPr>
            <a:r>
              <a:rPr lang="en-GB" dirty="0"/>
              <a:t>I fari possono trasformarsi in alloggi affascinanti e unici e offrire esperienze di pernottamento</a:t>
            </a:r>
          </a:p>
          <a:p>
            <a:pPr>
              <a:lnSpc>
                <a:spcPts val="2340"/>
              </a:lnSpc>
              <a:buClr>
                <a:srgbClr val="64AFAF"/>
              </a:buClr>
            </a:pPr>
            <a:endParaRPr lang="en-GB" dirty="0"/>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5" y="1715754"/>
            <a:ext cx="584070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Spazi, proprietà e concetti disponibili nella tua zona</a:t>
            </a:r>
          </a:p>
          <a:p>
            <a:pPr>
              <a:lnSpc>
                <a:spcPts val="3100"/>
              </a:lnSpc>
            </a:pPr>
            <a:endParaRPr lang="it-IT" dirty="0"/>
          </a:p>
        </p:txBody>
      </p:sp>
      <p:pic>
        <p:nvPicPr>
          <p:cNvPr id="11" name="Picture Placeholder 10" descr="A building with a book shelf&#10;&#10;AI-generated content may be incorrect.">
            <a:extLst>
              <a:ext uri="{FF2B5EF4-FFF2-40B4-BE49-F238E27FC236}">
                <a16:creationId xmlns:a16="http://schemas.microsoft.com/office/drawing/2014/main" id="{94ABCA1A-DDC2-37CF-9E23-EBEE61480A75}"/>
              </a:ext>
            </a:extLst>
          </p:cNvPr>
          <p:cNvPicPr>
            <a:picLocks noGrp="1" noChangeAspect="1"/>
          </p:cNvPicPr>
          <p:nvPr>
            <p:ph type="pic" sz="quarter" idx="13"/>
          </p:nvPr>
        </p:nvPicPr>
        <p:blipFill>
          <a:blip r:embed="rId4"/>
          <a:srcRect l="838" r="838"/>
          <a:stretch>
            <a:fillRect/>
          </a:stretch>
        </p:blipFill>
        <p:spPr/>
      </p:pic>
      <p:sp>
        <p:nvSpPr>
          <p:cNvPr id="9" name="Text Placeholder 7">
            <a:extLst>
              <a:ext uri="{FF2B5EF4-FFF2-40B4-BE49-F238E27FC236}">
                <a16:creationId xmlns:a16="http://schemas.microsoft.com/office/drawing/2014/main" id="{0E504AFF-2CF7-2C92-956D-C8C5A318C18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a:t>
            </a:r>
            <a:r>
              <a:rPr lang="en-IE" sz="1200" dirty="0" err="1">
                <a:solidFill>
                  <a:schemeClr val="bg1"/>
                </a:solidFill>
              </a:rPr>
              <a:t>Girugten </a:t>
            </a:r>
            <a:r>
              <a:rPr lang="en-IE" sz="1200" dirty="0">
                <a:solidFill>
                  <a:schemeClr val="bg1"/>
                </a:solidFill>
              </a:rPr>
              <a:t>Magazine (NL)</a:t>
            </a:r>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29</a:t>
            </a:fld>
            <a:endParaRPr lang="fr-CA" sz="1200" dirty="0"/>
          </a:p>
        </p:txBody>
      </p:sp>
    </p:spTree>
    <p:extLst>
      <p:ext uri="{BB962C8B-B14F-4D97-AF65-F5344CB8AC3E}">
        <p14:creationId xmlns:p14="http://schemas.microsoft.com/office/powerpoint/2010/main" val="301141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BD8BD-50D0-718B-2EEA-D35CF34C1F27}"/>
            </a:ext>
          </a:extLst>
        </p:cNvPr>
        <p:cNvGrpSpPr/>
        <p:nvPr/>
      </p:nvGrpSpPr>
      <p:grpSpPr>
        <a:xfrm>
          <a:off x="0" y="0"/>
          <a:ext cx="0" cy="0"/>
          <a:chOff x="0" y="0"/>
          <a:chExt cx="0" cy="0"/>
        </a:xfrm>
      </p:grpSpPr>
      <p:pic>
        <p:nvPicPr>
          <p:cNvPr id="54" name="Picture Placeholder 53" descr="A thatched roof house with a bench&#10;&#10;AI-generated content may be incorrect.">
            <a:extLst>
              <a:ext uri="{FF2B5EF4-FFF2-40B4-BE49-F238E27FC236}">
                <a16:creationId xmlns:a16="http://schemas.microsoft.com/office/drawing/2014/main" id="{7816738A-F181-0BD6-0E0B-F4A566BABBB7}"/>
              </a:ext>
            </a:extLst>
          </p:cNvPr>
          <p:cNvPicPr>
            <a:picLocks noGrp="1" noChangeAspect="1"/>
          </p:cNvPicPr>
          <p:nvPr>
            <p:ph type="pic" sz="quarter" idx="67"/>
          </p:nvPr>
        </p:nvPicPr>
        <p:blipFill>
          <a:blip r:embed="rId2"/>
          <a:srcRect l="5382" r="5382"/>
          <a:stretch>
            <a:fillRect/>
          </a:stretch>
        </p:blipFill>
        <p:spPr/>
      </p:pic>
      <p:sp>
        <p:nvSpPr>
          <p:cNvPr id="28" name="Text Placeholder 27">
            <a:extLst>
              <a:ext uri="{FF2B5EF4-FFF2-40B4-BE49-F238E27FC236}">
                <a16:creationId xmlns:a16="http://schemas.microsoft.com/office/drawing/2014/main" id="{06E8BC48-0A81-246D-831B-8FFD8BE80322}"/>
              </a:ext>
            </a:extLst>
          </p:cNvPr>
          <p:cNvSpPr>
            <a:spLocks noGrp="1"/>
          </p:cNvSpPr>
          <p:nvPr>
            <p:ph type="body" sz="quarter" idx="66"/>
          </p:nvPr>
        </p:nvSpPr>
        <p:spPr/>
        <p:txBody>
          <a:bodyPr/>
          <a:lstStyle/>
          <a:p>
            <a:r>
              <a:rPr lang="en-US" dirty="0"/>
              <a:t>Crediti fotografici: </a:t>
            </a:r>
          </a:p>
          <a:p>
            <a:r>
              <a:rPr lang="en-US" dirty="0"/>
              <a:t>Teapot Lane, Leitrim, Irlanda</a:t>
            </a:r>
          </a:p>
        </p:txBody>
      </p:sp>
      <p:pic>
        <p:nvPicPr>
          <p:cNvPr id="56" name="Picture Placeholder 55" descr="A building with a fence and a sign&#10;&#10;AI-generated content may be incorrect.">
            <a:extLst>
              <a:ext uri="{FF2B5EF4-FFF2-40B4-BE49-F238E27FC236}">
                <a16:creationId xmlns:a16="http://schemas.microsoft.com/office/drawing/2014/main" id="{737815B0-A096-ACCF-7CB3-DBC497FE57CA}"/>
              </a:ext>
            </a:extLst>
          </p:cNvPr>
          <p:cNvPicPr>
            <a:picLocks noGrp="1" noChangeAspect="1"/>
          </p:cNvPicPr>
          <p:nvPr>
            <p:ph type="pic" sz="quarter" idx="85"/>
          </p:nvPr>
        </p:nvPicPr>
        <p:blipFill>
          <a:blip r:embed="rId3"/>
          <a:srcRect l="5966" r="5966"/>
          <a:stretch>
            <a:fillRect/>
          </a:stretch>
        </p:blipFill>
        <p:spPr/>
      </p:pic>
      <p:sp>
        <p:nvSpPr>
          <p:cNvPr id="38" name="Text Placeholder 37">
            <a:extLst>
              <a:ext uri="{FF2B5EF4-FFF2-40B4-BE49-F238E27FC236}">
                <a16:creationId xmlns:a16="http://schemas.microsoft.com/office/drawing/2014/main" id="{658D278F-1B62-7EC7-508C-4C96207DC37F}"/>
              </a:ext>
            </a:extLst>
          </p:cNvPr>
          <p:cNvSpPr>
            <a:spLocks noGrp="1"/>
          </p:cNvSpPr>
          <p:nvPr>
            <p:ph type="body" sz="quarter" idx="98"/>
          </p:nvPr>
        </p:nvSpPr>
        <p:spPr/>
        <p:txBody>
          <a:bodyPr/>
          <a:lstStyle/>
          <a:p>
            <a:r>
              <a:rPr lang="en-US" dirty="0"/>
              <a:t>Crediti fotografici: </a:t>
            </a:r>
          </a:p>
          <a:p>
            <a:r>
              <a:rPr lang="en-US" dirty="0"/>
              <a:t>De Old </a:t>
            </a:r>
            <a:r>
              <a:rPr lang="en-US" dirty="0" err="1"/>
              <a:t>Signorie </a:t>
            </a:r>
            <a:r>
              <a:rPr lang="en-US" dirty="0"/>
              <a:t>BB, Paesi Bassi</a:t>
            </a:r>
          </a:p>
        </p:txBody>
      </p:sp>
      <p:sp>
        <p:nvSpPr>
          <p:cNvPr id="40" name="Text Placeholder 39">
            <a:extLst>
              <a:ext uri="{FF2B5EF4-FFF2-40B4-BE49-F238E27FC236}">
                <a16:creationId xmlns:a16="http://schemas.microsoft.com/office/drawing/2014/main" id="{894BBB20-30C3-914B-BD5B-C0B1AF04FE78}"/>
              </a:ext>
            </a:extLst>
          </p:cNvPr>
          <p:cNvSpPr>
            <a:spLocks noGrp="1"/>
          </p:cNvSpPr>
          <p:nvPr>
            <p:ph type="body" sz="quarter" idx="42"/>
          </p:nvPr>
        </p:nvSpPr>
        <p:spPr>
          <a:xfrm rot="16200000">
            <a:off x="8242964" y="3125482"/>
            <a:ext cx="6840061" cy="637571"/>
          </a:xfrm>
        </p:spPr>
        <p:txBody>
          <a:bodyPr/>
          <a:lstStyle/>
          <a:p>
            <a:pPr algn="r"/>
            <a:r>
              <a:rPr lang="en-GB" dirty="0"/>
              <a:t>INDICE</a:t>
            </a:r>
          </a:p>
          <a:p>
            <a:pPr algn="r"/>
            <a:endParaRPr lang="en-US" dirty="0"/>
          </a:p>
        </p:txBody>
      </p:sp>
      <p:sp>
        <p:nvSpPr>
          <p:cNvPr id="47" name="Text Placeholder 2">
            <a:extLst>
              <a:ext uri="{FF2B5EF4-FFF2-40B4-BE49-F238E27FC236}">
                <a16:creationId xmlns:a16="http://schemas.microsoft.com/office/drawing/2014/main" id="{8B17B639-C141-5914-232F-04F4CA784A7B}"/>
              </a:ext>
            </a:extLst>
          </p:cNvPr>
          <p:cNvSpPr txBox="1">
            <a:spLocks/>
          </p:cNvSpPr>
          <p:nvPr/>
        </p:nvSpPr>
        <p:spPr>
          <a:xfrm>
            <a:off x="251713" y="349708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t>05</a:t>
            </a:r>
          </a:p>
        </p:txBody>
      </p:sp>
      <p:sp>
        <p:nvSpPr>
          <p:cNvPr id="48" name="Text Placeholder 43">
            <a:extLst>
              <a:ext uri="{FF2B5EF4-FFF2-40B4-BE49-F238E27FC236}">
                <a16:creationId xmlns:a16="http://schemas.microsoft.com/office/drawing/2014/main" id="{9876D1F1-32BB-3767-81C3-CE2846DA7FFD}"/>
              </a:ext>
            </a:extLst>
          </p:cNvPr>
          <p:cNvSpPr txBox="1">
            <a:spLocks/>
          </p:cNvSpPr>
          <p:nvPr/>
        </p:nvSpPr>
        <p:spPr>
          <a:xfrm>
            <a:off x="1286928" y="3833257"/>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Pagina 6</a:t>
            </a:r>
          </a:p>
        </p:txBody>
      </p:sp>
      <p:sp>
        <p:nvSpPr>
          <p:cNvPr id="49" name="Text Placeholder 50">
            <a:extLst>
              <a:ext uri="{FF2B5EF4-FFF2-40B4-BE49-F238E27FC236}">
                <a16:creationId xmlns:a16="http://schemas.microsoft.com/office/drawing/2014/main" id="{AAEDA6D3-79D3-1E7A-7E34-3F3DE090B469}"/>
              </a:ext>
            </a:extLst>
          </p:cNvPr>
          <p:cNvSpPr txBox="1">
            <a:spLocks/>
          </p:cNvSpPr>
          <p:nvPr/>
        </p:nvSpPr>
        <p:spPr>
          <a:xfrm>
            <a:off x="3114205" y="1801198"/>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Sezione 4</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Individuare le lacune: spazi, proprietà e concetti non sfruttati nella vostra regione</a:t>
            </a:r>
            <a:endParaRPr lang="en-GB" dirty="0">
              <a:ea typeface="Open Sans"/>
              <a:cs typeface="Calibri"/>
            </a:endParaRPr>
          </a:p>
        </p:txBody>
      </p:sp>
      <p:sp>
        <p:nvSpPr>
          <p:cNvPr id="50" name="Text Placeholder 45">
            <a:extLst>
              <a:ext uri="{FF2B5EF4-FFF2-40B4-BE49-F238E27FC236}">
                <a16:creationId xmlns:a16="http://schemas.microsoft.com/office/drawing/2014/main" id="{7FAE90AB-DDDF-F3AC-6954-871A7D5647CD}"/>
              </a:ext>
            </a:extLst>
          </p:cNvPr>
          <p:cNvSpPr txBox="1">
            <a:spLocks/>
          </p:cNvSpPr>
          <p:nvPr/>
        </p:nvSpPr>
        <p:spPr>
          <a:xfrm>
            <a:off x="4091795" y="1254358"/>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Pagina 23</a:t>
            </a:r>
          </a:p>
          <a:p>
            <a:endParaRPr lang="en-US" dirty="0"/>
          </a:p>
        </p:txBody>
      </p:sp>
      <p:sp>
        <p:nvSpPr>
          <p:cNvPr id="51" name="Text Placeholder 32">
            <a:extLst>
              <a:ext uri="{FF2B5EF4-FFF2-40B4-BE49-F238E27FC236}">
                <a16:creationId xmlns:a16="http://schemas.microsoft.com/office/drawing/2014/main" id="{98CF443D-4A35-3856-33F3-1F9A3585E6D1}"/>
              </a:ext>
            </a:extLst>
          </p:cNvPr>
          <p:cNvSpPr txBox="1">
            <a:spLocks/>
          </p:cNvSpPr>
          <p:nvPr/>
        </p:nvSpPr>
        <p:spPr>
          <a:xfrm>
            <a:off x="3167902" y="842434"/>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06</a:t>
            </a:r>
            <a:endParaRPr lang="en-US" dirty="0"/>
          </a:p>
        </p:txBody>
      </p:sp>
      <p:sp>
        <p:nvSpPr>
          <p:cNvPr id="52" name="Text Placeholder 38">
            <a:extLst>
              <a:ext uri="{FF2B5EF4-FFF2-40B4-BE49-F238E27FC236}">
                <a16:creationId xmlns:a16="http://schemas.microsoft.com/office/drawing/2014/main" id="{377BF73D-F6BE-2FBB-19E9-C83141DD34AE}"/>
              </a:ext>
            </a:extLst>
          </p:cNvPr>
          <p:cNvSpPr txBox="1">
            <a:spLocks/>
          </p:cNvSpPr>
          <p:nvPr/>
        </p:nvSpPr>
        <p:spPr>
          <a:xfrm>
            <a:off x="283430" y="4358540"/>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Sezione 3</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Confronta e contrapponi diversi modelli di business per strutture ricettive turistiche alternative</a:t>
            </a:r>
            <a:endParaRPr lang="en-GB" dirty="0">
              <a:ea typeface="Open Sans"/>
              <a:cs typeface="Calibri"/>
            </a:endParaRPr>
          </a:p>
        </p:txBody>
      </p:sp>
      <p:pic>
        <p:nvPicPr>
          <p:cNvPr id="57" name="Picture 56">
            <a:extLst>
              <a:ext uri="{FF2B5EF4-FFF2-40B4-BE49-F238E27FC236}">
                <a16:creationId xmlns:a16="http://schemas.microsoft.com/office/drawing/2014/main" id="{3A458EE4-4E3B-4A03-736A-DCCECC846B93}"/>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640656" y="3882646"/>
            <a:ext cx="4188072" cy="3110554"/>
          </a:xfrm>
          <a:prstGeom prst="rect">
            <a:avLst/>
          </a:prstGeom>
        </p:spPr>
      </p:pic>
    </p:spTree>
    <p:extLst>
      <p:ext uri="{BB962C8B-B14F-4D97-AF65-F5344CB8AC3E}">
        <p14:creationId xmlns:p14="http://schemas.microsoft.com/office/powerpoint/2010/main" val="273418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FD0A1-C148-B1F1-D10F-DCA40FFA6CD5}"/>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4EBAAEE8-8663-347F-3F9C-220715D9708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A375DB4-CD59-02D4-5391-0273B0A4923D}"/>
              </a:ext>
            </a:extLst>
          </p:cNvPr>
          <p:cNvSpPr txBox="1">
            <a:spLocks/>
          </p:cNvSpPr>
          <p:nvPr/>
        </p:nvSpPr>
        <p:spPr>
          <a:xfrm>
            <a:off x="545533" y="581892"/>
            <a:ext cx="7565314"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Individuare le lacune (continua)</a:t>
            </a:r>
          </a:p>
        </p:txBody>
      </p:sp>
      <p:sp>
        <p:nvSpPr>
          <p:cNvPr id="2" name="Text Placeholder 3">
            <a:extLst>
              <a:ext uri="{FF2B5EF4-FFF2-40B4-BE49-F238E27FC236}">
                <a16:creationId xmlns:a16="http://schemas.microsoft.com/office/drawing/2014/main" id="{1C4CBA0A-5C63-D7D7-8023-6AC50E827EBC}"/>
              </a:ext>
            </a:extLst>
          </p:cNvPr>
          <p:cNvSpPr txBox="1">
            <a:spLocks/>
          </p:cNvSpPr>
          <p:nvPr/>
        </p:nvSpPr>
        <p:spPr>
          <a:xfrm>
            <a:off x="545533" y="2403676"/>
            <a:ext cx="5780316" cy="397351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Villaggi abbandonati trasformati in hotel sparsi</a:t>
            </a:r>
            <a:r>
              <a:rPr lang="en-GB" dirty="0">
                <a:solidFill>
                  <a:srgbClr val="459597"/>
                </a:solidFill>
                <a:hlinkClick r:id="rId2">
                  <a:extLst>
                    <a:ext uri="{A12FA001-AC4F-418D-AE19-62706E023703}">
                      <ahyp:hlinkClr xmlns:ahyp="http://schemas.microsoft.com/office/drawing/2018/hyperlinkcolor" val="tx"/>
                    </a:ext>
                  </a:extLst>
                </a:hlinkClick>
              </a:rPr>
              <a:t> https://edition.cnn.com/travel/article/italy-hamlet-hotels</a:t>
            </a:r>
            <a:endParaRPr lang="en-GB" dirty="0">
              <a:solidFill>
                <a:srgbClr val="459597"/>
              </a:solidFill>
            </a:endParaRPr>
          </a:p>
          <a:p>
            <a:pPr>
              <a:lnSpc>
                <a:spcPts val="2340"/>
              </a:lnSpc>
              <a:buClr>
                <a:srgbClr val="64AFAF"/>
              </a:buClr>
            </a:pPr>
            <a:r>
              <a:rPr lang="en-GB" dirty="0"/>
              <a:t>Antichi villaggi abbandonati possono trasformarsi in hotel sparsi che offrono camere nei villaggi</a:t>
            </a:r>
          </a:p>
          <a:p>
            <a:pPr>
              <a:lnSpc>
                <a:spcPts val="2340"/>
              </a:lnSpc>
              <a:buClr>
                <a:srgbClr val="64AFAF"/>
              </a:buClr>
            </a:pPr>
            <a:endParaRPr lang="en-GB" dirty="0"/>
          </a:p>
          <a:p>
            <a:pPr>
              <a:lnSpc>
                <a:spcPts val="2340"/>
              </a:lnSpc>
              <a:buClr>
                <a:srgbClr val="64AFAF"/>
              </a:buClr>
            </a:pPr>
            <a:r>
              <a:rPr lang="en-GB" b="1" dirty="0"/>
              <a:t>Vecchie fattorie come alloggi alternativi</a:t>
            </a:r>
            <a:r>
              <a:rPr lang="en-GB" dirty="0">
                <a:solidFill>
                  <a:srgbClr val="459597"/>
                </a:solidFill>
                <a:hlinkClick r:id="rId3">
                  <a:extLst>
                    <a:ext uri="{A12FA001-AC4F-418D-AE19-62706E023703}">
                      <ahyp:hlinkClr xmlns:ahyp="http://schemas.microsoft.com/office/drawing/2018/hyperlinkcolor" val="tx"/>
                    </a:ext>
                  </a:extLst>
                </a:hlinkClick>
              </a:rPr>
              <a:t> https://www.my-french-house.com/property-french-farm-house.shtml</a:t>
            </a:r>
            <a:r>
              <a:rPr lang="en-GB" dirty="0">
                <a:solidFill>
                  <a:srgbClr val="459597"/>
                </a:solidFill>
              </a:rPr>
              <a:t> </a:t>
            </a:r>
          </a:p>
          <a:p>
            <a:pPr>
              <a:lnSpc>
                <a:spcPts val="2340"/>
              </a:lnSpc>
              <a:buClr>
                <a:srgbClr val="64AFAF"/>
              </a:buClr>
            </a:pPr>
            <a:r>
              <a:rPr lang="en-GB" dirty="0"/>
              <a:t>Le vecchie e pittoresche fattorie di campagna possono essere ristrutturate e trasformate in strutture ricettive uniche</a:t>
            </a:r>
          </a:p>
          <a:p>
            <a:pPr>
              <a:lnSpc>
                <a:spcPts val="2340"/>
              </a:lnSpc>
              <a:buClr>
                <a:srgbClr val="64AFAF"/>
              </a:buClr>
            </a:pPr>
            <a:endParaRPr lang="en-GB" dirty="0"/>
          </a:p>
          <a:p>
            <a:pPr>
              <a:lnSpc>
                <a:spcPts val="2340"/>
              </a:lnSpc>
              <a:buClr>
                <a:srgbClr val="64AFAF"/>
              </a:buClr>
            </a:pPr>
            <a:endParaRPr lang="en-GB" dirty="0"/>
          </a:p>
        </p:txBody>
      </p:sp>
      <p:pic>
        <p:nvPicPr>
          <p:cNvPr id="8" name="Picture Placeholder 7" descr="A large brick building on top of a hill&#10;&#10;AI-generated content may be incorrect.">
            <a:extLst>
              <a:ext uri="{FF2B5EF4-FFF2-40B4-BE49-F238E27FC236}">
                <a16:creationId xmlns:a16="http://schemas.microsoft.com/office/drawing/2014/main" id="{0B215228-1932-A0F8-0908-82361623D768}"/>
              </a:ext>
            </a:extLst>
          </p:cNvPr>
          <p:cNvPicPr>
            <a:picLocks noGrp="1" noChangeAspect="1"/>
          </p:cNvPicPr>
          <p:nvPr>
            <p:ph type="pic" sz="quarter" idx="13"/>
          </p:nvPr>
        </p:nvPicPr>
        <p:blipFill>
          <a:blip r:embed="rId4"/>
          <a:srcRect t="2512" b="2512"/>
          <a:stretch>
            <a:fillRect/>
          </a:stretch>
        </p:blipFill>
        <p:spPr/>
      </p:pic>
      <p:sp>
        <p:nvSpPr>
          <p:cNvPr id="9" name="Text Placeholder 7">
            <a:extLst>
              <a:ext uri="{FF2B5EF4-FFF2-40B4-BE49-F238E27FC236}">
                <a16:creationId xmlns:a16="http://schemas.microsoft.com/office/drawing/2014/main" id="{9B3CF874-5940-226E-BF1C-8D78F9C3E82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Scattered Hotels (IT)</a:t>
            </a:r>
          </a:p>
        </p:txBody>
      </p:sp>
      <p:sp>
        <p:nvSpPr>
          <p:cNvPr id="10" name="Slide Number Placeholder 5">
            <a:extLst>
              <a:ext uri="{FF2B5EF4-FFF2-40B4-BE49-F238E27FC236}">
                <a16:creationId xmlns:a16="http://schemas.microsoft.com/office/drawing/2014/main" id="{0E5F8F13-55D2-BAE4-6DCC-C47A7A51DF3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30</a:t>
            </a:fld>
            <a:endParaRPr lang="fr-CA" sz="1200" dirty="0"/>
          </a:p>
        </p:txBody>
      </p:sp>
    </p:spTree>
    <p:extLst>
      <p:ext uri="{BB962C8B-B14F-4D97-AF65-F5344CB8AC3E}">
        <p14:creationId xmlns:p14="http://schemas.microsoft.com/office/powerpoint/2010/main" val="1972756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07019-5CC9-985F-DA47-CF7C12FA339C}"/>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85B62703-655C-4625-79C8-F5946789F67A}"/>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C67FBAA7-A4C3-E0EC-19F1-7E2D1B1DB76B}"/>
              </a:ext>
            </a:extLst>
          </p:cNvPr>
          <p:cNvSpPr txBox="1">
            <a:spLocks/>
          </p:cNvSpPr>
          <p:nvPr/>
        </p:nvSpPr>
        <p:spPr>
          <a:xfrm>
            <a:off x="545533" y="581892"/>
            <a:ext cx="697154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Patrimonio culturale e naturale</a:t>
            </a:r>
          </a:p>
          <a:p>
            <a:pPr>
              <a:lnSpc>
                <a:spcPts val="3720"/>
              </a:lnSpc>
            </a:pPr>
            <a:endParaRPr lang="en-US" dirty="0"/>
          </a:p>
        </p:txBody>
      </p:sp>
      <p:sp>
        <p:nvSpPr>
          <p:cNvPr id="2" name="Text Placeholder 3">
            <a:extLst>
              <a:ext uri="{FF2B5EF4-FFF2-40B4-BE49-F238E27FC236}">
                <a16:creationId xmlns:a16="http://schemas.microsoft.com/office/drawing/2014/main" id="{DF169602-DE4A-36AB-3856-387843AE51AB}"/>
              </a:ext>
            </a:extLst>
          </p:cNvPr>
          <p:cNvSpPr txBox="1">
            <a:spLocks/>
          </p:cNvSpPr>
          <p:nvPr/>
        </p:nvSpPr>
        <p:spPr>
          <a:xfrm>
            <a:off x="545533" y="2747026"/>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Presìdi Slow Food International</a:t>
            </a:r>
            <a:r>
              <a:rPr lang="en-GB" dirty="0">
                <a:solidFill>
                  <a:srgbClr val="459597"/>
                </a:solidFill>
                <a:hlinkClick r:id="rId2">
                  <a:extLst>
                    <a:ext uri="{A12FA001-AC4F-418D-AE19-62706E023703}">
                      <ahyp:hlinkClr xmlns:ahyp="http://schemas.microsoft.com/office/drawing/2018/hyperlinkcolor" val="tx"/>
                    </a:ext>
                  </a:extLst>
                </a:hlinkClick>
              </a:rPr>
              <a:t> https://www.fondazioneslowfood.com/en/slow-food-presidia/</a:t>
            </a:r>
            <a:endParaRPr lang="en-GB" dirty="0">
              <a:solidFill>
                <a:srgbClr val="459597"/>
              </a:solidFill>
            </a:endParaRPr>
          </a:p>
          <a:p>
            <a:pPr>
              <a:lnSpc>
                <a:spcPts val="2340"/>
              </a:lnSpc>
              <a:buClr>
                <a:srgbClr val="64AFAF"/>
              </a:buClr>
            </a:pPr>
            <a:r>
              <a:rPr lang="en-GB" dirty="0"/>
              <a:t>Ottimo per identificare il patrimonio locale legato al cibo che può ispirare esperienze dal produttore al consumatore o degustazioni.</a:t>
            </a:r>
          </a:p>
          <a:p>
            <a:pPr>
              <a:lnSpc>
                <a:spcPts val="2340"/>
              </a:lnSpc>
              <a:buClr>
                <a:srgbClr val="64AFAF"/>
              </a:buClr>
            </a:pPr>
            <a:endParaRPr lang="en-GB" dirty="0"/>
          </a:p>
          <a:p>
            <a:pPr>
              <a:lnSpc>
                <a:spcPts val="2340"/>
              </a:lnSpc>
              <a:buClr>
                <a:srgbClr val="64AFAF"/>
              </a:buClr>
            </a:pPr>
            <a:r>
              <a:rPr lang="en-GB" b="1" dirty="0"/>
              <a:t>Festival Finders</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www.festivalfinder.eu</a:t>
            </a:r>
            <a:endParaRPr lang="en-GB" dirty="0">
              <a:solidFill>
                <a:srgbClr val="459597"/>
              </a:solidFill>
            </a:endParaRPr>
          </a:p>
          <a:p>
            <a:pPr>
              <a:lnSpc>
                <a:spcPts val="2340"/>
              </a:lnSpc>
              <a:buClr>
                <a:srgbClr val="64AFAF"/>
              </a:buClr>
            </a:pPr>
            <a:r>
              <a:rPr lang="en-GB" dirty="0"/>
              <a:t>Ottimo per individuare festival in base alla località, al tipo di festival o al periodo dell'anno e per collegarli al calendario della tua struttura ricettiva.</a:t>
            </a:r>
          </a:p>
          <a:p>
            <a:pPr>
              <a:lnSpc>
                <a:spcPts val="2340"/>
              </a:lnSpc>
              <a:buClr>
                <a:srgbClr val="64AFAF"/>
              </a:buClr>
            </a:pPr>
            <a:r>
              <a:rPr lang="en-GB" dirty="0"/>
              <a:t> </a:t>
            </a:r>
          </a:p>
        </p:txBody>
      </p:sp>
      <p:sp>
        <p:nvSpPr>
          <p:cNvPr id="4" name="Text Placeholder 6">
            <a:extLst>
              <a:ext uri="{FF2B5EF4-FFF2-40B4-BE49-F238E27FC236}">
                <a16:creationId xmlns:a16="http://schemas.microsoft.com/office/drawing/2014/main" id="{1AFE33E6-4F57-11E9-519F-2A7314AEC52C}"/>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Cosa offre la tua zona?</a:t>
            </a:r>
          </a:p>
          <a:p>
            <a:pPr>
              <a:lnSpc>
                <a:spcPts val="3100"/>
              </a:lnSpc>
            </a:pPr>
            <a:endParaRPr lang="it-IT" dirty="0"/>
          </a:p>
        </p:txBody>
      </p:sp>
      <p:pic>
        <p:nvPicPr>
          <p:cNvPr id="11" name="Picture Placeholder 10" descr="A person and person standing in front of a table with food&#10;&#10;AI-generated content may be incorrect.">
            <a:extLst>
              <a:ext uri="{FF2B5EF4-FFF2-40B4-BE49-F238E27FC236}">
                <a16:creationId xmlns:a16="http://schemas.microsoft.com/office/drawing/2014/main" id="{FE10193C-8855-0F3B-6D85-E44B1661006B}"/>
              </a:ext>
            </a:extLst>
          </p:cNvPr>
          <p:cNvPicPr>
            <a:picLocks noGrp="1" noChangeAspect="1"/>
          </p:cNvPicPr>
          <p:nvPr>
            <p:ph type="pic" sz="quarter" idx="13"/>
          </p:nvPr>
        </p:nvPicPr>
        <p:blipFill>
          <a:blip r:embed="rId4"/>
          <a:srcRect l="594" r="594"/>
          <a:stretch>
            <a:fillRect/>
          </a:stretch>
        </p:blipFill>
        <p:spPr/>
      </p:pic>
      <p:sp>
        <p:nvSpPr>
          <p:cNvPr id="7" name="Text Placeholder 7">
            <a:extLst>
              <a:ext uri="{FF2B5EF4-FFF2-40B4-BE49-F238E27FC236}">
                <a16:creationId xmlns:a16="http://schemas.microsoft.com/office/drawing/2014/main" id="{E3D8AD88-BD97-C8E8-34E7-B5B997BE7D8F}"/>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Slow Food, La nostra storia</a:t>
            </a:r>
          </a:p>
        </p:txBody>
      </p:sp>
      <p:sp>
        <p:nvSpPr>
          <p:cNvPr id="12" name="Slide Number Placeholder 5">
            <a:extLst>
              <a:ext uri="{FF2B5EF4-FFF2-40B4-BE49-F238E27FC236}">
                <a16:creationId xmlns:a16="http://schemas.microsoft.com/office/drawing/2014/main" id="{3DB6FC6C-BA67-D4F2-9DCA-AEA7619101B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1798353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E5650-68C5-CD12-CE1F-B1E162D38D2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71A6030-51F8-1F21-1567-6E74263E7E87}"/>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E0C85369-763F-7B81-ED1E-BC70B55DE295}"/>
              </a:ext>
            </a:extLst>
          </p:cNvPr>
          <p:cNvSpPr txBox="1">
            <a:spLocks/>
          </p:cNvSpPr>
          <p:nvPr/>
        </p:nvSpPr>
        <p:spPr>
          <a:xfrm>
            <a:off x="545533" y="581892"/>
            <a:ext cx="869347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Patrimonio culturale e naturale (continua)</a:t>
            </a:r>
          </a:p>
          <a:p>
            <a:pPr>
              <a:lnSpc>
                <a:spcPts val="3720"/>
              </a:lnSpc>
            </a:pPr>
            <a:endParaRPr lang="en-US" dirty="0"/>
          </a:p>
        </p:txBody>
      </p:sp>
      <p:sp>
        <p:nvSpPr>
          <p:cNvPr id="2" name="Text Placeholder 3">
            <a:extLst>
              <a:ext uri="{FF2B5EF4-FFF2-40B4-BE49-F238E27FC236}">
                <a16:creationId xmlns:a16="http://schemas.microsoft.com/office/drawing/2014/main" id="{56D25013-511F-D8C3-360B-DC78D5CC0059}"/>
              </a:ext>
            </a:extLst>
          </p:cNvPr>
          <p:cNvSpPr txBox="1">
            <a:spLocks/>
          </p:cNvSpPr>
          <p:nvPr/>
        </p:nvSpPr>
        <p:spPr>
          <a:xfrm>
            <a:off x="662487" y="2189020"/>
            <a:ext cx="5663362" cy="418816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Percorso della Liberazione in Europa </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www.liberationroute.com</a:t>
            </a:r>
            <a:r>
              <a:rPr lang="en-GB" dirty="0">
                <a:solidFill>
                  <a:srgbClr val="459597"/>
                </a:solidFill>
              </a:rPr>
              <a:t> </a:t>
            </a:r>
          </a:p>
          <a:p>
            <a:pPr>
              <a:lnSpc>
                <a:spcPts val="2340"/>
              </a:lnSpc>
              <a:buClr>
                <a:srgbClr val="64AFAF"/>
              </a:buClr>
            </a:pPr>
            <a:r>
              <a:rPr lang="en-GB" dirty="0"/>
              <a:t>Un itinerario culturale dedicato alla Seconda guerra mondiale che collega i luoghi chiave dell'avanzata alleata in Europa. Perfetto per il turismo storico e la narrazione tematica.</a:t>
            </a:r>
          </a:p>
          <a:p>
            <a:pPr>
              <a:lnSpc>
                <a:spcPts val="2340"/>
              </a:lnSpc>
              <a:buClr>
                <a:srgbClr val="64AFAF"/>
              </a:buClr>
            </a:pPr>
            <a:endParaRPr lang="en-GB" dirty="0"/>
          </a:p>
          <a:p>
            <a:pPr>
              <a:lnSpc>
                <a:spcPts val="2340"/>
              </a:lnSpc>
              <a:buClr>
                <a:srgbClr val="64AFAF"/>
              </a:buClr>
            </a:pPr>
            <a:r>
              <a:rPr lang="en-GB" dirty="0"/>
              <a:t>Natura 2000</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https://natura2000.eea.europa.eu/</a:t>
            </a:r>
            <a:endParaRPr lang="en-GB" dirty="0">
              <a:solidFill>
                <a:srgbClr val="459597"/>
              </a:solidFill>
            </a:endParaRPr>
          </a:p>
          <a:p>
            <a:pPr>
              <a:lnSpc>
                <a:spcPts val="2340"/>
              </a:lnSpc>
              <a:buClr>
                <a:srgbClr val="64AFAF"/>
              </a:buClr>
            </a:pPr>
            <a:r>
              <a:rPr lang="en-GB" dirty="0"/>
              <a:t>Ottima mappa interattiva che consente di esplorare i paesaggi protetti e le aree di biodiversità vicino alla propria posizione.</a:t>
            </a:r>
          </a:p>
          <a:p>
            <a:pPr>
              <a:lnSpc>
                <a:spcPts val="2340"/>
              </a:lnSpc>
              <a:buClr>
                <a:srgbClr val="64AFAF"/>
              </a:buClr>
            </a:pPr>
            <a:endParaRPr lang="en-GB" dirty="0"/>
          </a:p>
        </p:txBody>
      </p:sp>
      <p:pic>
        <p:nvPicPr>
          <p:cNvPr id="10" name="Picture Placeholder 9" descr="A rolling hills with trees and a road&#10;&#10;AI-generated content may be incorrect.">
            <a:extLst>
              <a:ext uri="{FF2B5EF4-FFF2-40B4-BE49-F238E27FC236}">
                <a16:creationId xmlns:a16="http://schemas.microsoft.com/office/drawing/2014/main" id="{97166981-D3DD-C8A6-A633-4E3DEC042549}"/>
              </a:ext>
            </a:extLst>
          </p:cNvPr>
          <p:cNvPicPr>
            <a:picLocks noGrp="1" noChangeAspect="1"/>
          </p:cNvPicPr>
          <p:nvPr>
            <p:ph type="pic" sz="quarter" idx="13"/>
          </p:nvPr>
        </p:nvPicPr>
        <p:blipFill>
          <a:blip r:embed="rId4"/>
          <a:srcRect l="177" r="177"/>
          <a:stretch>
            <a:fillRect/>
          </a:stretch>
        </p:blipFill>
        <p:spPr/>
      </p:pic>
      <p:sp>
        <p:nvSpPr>
          <p:cNvPr id="8" name="Text Placeholder 7">
            <a:extLst>
              <a:ext uri="{FF2B5EF4-FFF2-40B4-BE49-F238E27FC236}">
                <a16:creationId xmlns:a16="http://schemas.microsoft.com/office/drawing/2014/main" id="{D76E0A04-8966-4E9D-A900-5F173DA4E7E7}"/>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Foto Creative Commons</a:t>
            </a:r>
          </a:p>
        </p:txBody>
      </p:sp>
      <p:sp>
        <p:nvSpPr>
          <p:cNvPr id="12" name="Slide Number Placeholder 5">
            <a:extLst>
              <a:ext uri="{FF2B5EF4-FFF2-40B4-BE49-F238E27FC236}">
                <a16:creationId xmlns:a16="http://schemas.microsoft.com/office/drawing/2014/main" id="{9B5CFDF9-75ED-8307-F430-20B774DB4C7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32</a:t>
            </a:fld>
            <a:endParaRPr lang="fr-CA" sz="1200" dirty="0"/>
          </a:p>
        </p:txBody>
      </p:sp>
    </p:spTree>
    <p:extLst>
      <p:ext uri="{BB962C8B-B14F-4D97-AF65-F5344CB8AC3E}">
        <p14:creationId xmlns:p14="http://schemas.microsoft.com/office/powerpoint/2010/main" val="2309934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847D4-5AA9-C70D-AAD3-7869F944FCA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14F214-5FBD-D246-115B-3C5E9A09E6C1}"/>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95662EAF-B853-F0FD-A477-2CC2A51E5524}"/>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2646ACF-39CB-5492-4AA2-D66C342CEF18}"/>
              </a:ext>
            </a:extLst>
          </p:cNvPr>
          <p:cNvSpPr>
            <a:spLocks noGrp="1"/>
          </p:cNvSpPr>
          <p:nvPr>
            <p:ph type="body" sz="quarter" idx="16"/>
          </p:nvPr>
        </p:nvSpPr>
        <p:spPr>
          <a:xfrm>
            <a:off x="4061012" y="732734"/>
            <a:ext cx="7175024" cy="803654"/>
          </a:xfrm>
          <a:prstGeom prst="rect">
            <a:avLst/>
          </a:prstGeom>
        </p:spPr>
        <p:txBody>
          <a:bodyPr/>
          <a:lstStyle/>
          <a:p>
            <a:pPr>
              <a:lnSpc>
                <a:spcPts val="2960"/>
              </a:lnSpc>
            </a:pPr>
            <a:r>
              <a:rPr lang="en-GB" sz="2800" dirty="0"/>
              <a:t>Creazione di reti e partnership locali:</a:t>
            </a:r>
          </a:p>
          <a:p>
            <a:pPr>
              <a:lnSpc>
                <a:spcPts val="2960"/>
              </a:lnSpc>
            </a:pPr>
            <a:endParaRPr lang="en-GB" sz="2800" dirty="0"/>
          </a:p>
        </p:txBody>
      </p:sp>
      <p:sp>
        <p:nvSpPr>
          <p:cNvPr id="4" name="Text Placeholder 3">
            <a:extLst>
              <a:ext uri="{FF2B5EF4-FFF2-40B4-BE49-F238E27FC236}">
                <a16:creationId xmlns:a16="http://schemas.microsoft.com/office/drawing/2014/main" id="{5DA76AC4-ECDD-C824-233A-06B8CABBAE72}"/>
              </a:ext>
            </a:extLst>
          </p:cNvPr>
          <p:cNvSpPr>
            <a:spLocks noGrp="1"/>
          </p:cNvSpPr>
          <p:nvPr>
            <p:ph type="body" sz="quarter" idx="21"/>
          </p:nvPr>
        </p:nvSpPr>
        <p:spPr>
          <a:xfrm>
            <a:off x="4061011" y="1881924"/>
            <a:ext cx="717502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Gestire una struttura ricettiva alternativa non significa fare tutto da soli. </a:t>
            </a:r>
            <a:r>
              <a:rPr lang="en-GB" b="0" i="0" dirty="0">
                <a:effectLst/>
                <a:latin typeface="Calibri"/>
                <a:ea typeface="Calibri"/>
                <a:cs typeface="Calibri"/>
              </a:rPr>
              <a:t>Il successo spesso dipende dalle relazioni che si instaurano a livello locale. In questo modulo imparerete come entrare in contatto con agricoltori, artigiani, guide turistiche e piccoli imprenditori per arricchire l'esperienza dei vostri ospiti, ad esempio offrendo marmellate fatte in casa o escursioni guidate.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Queste partnership rafforzano la comunità, creano opportunità economiche condivise e aiutano a risolvere le sfide in modo più efficace. Scoprirai anche come affrontare le collaborazioni in modo professionale e rispettoso, costruendo una fiducia reciproca. Entrando a far parte di una rete locale, la tua attività si trasforma in un ponte tra i visitatori e la comunità, offrendo un'esperienza più profonda e connessa per tutti.</a:t>
            </a:r>
          </a:p>
          <a:p>
            <a:pPr>
              <a:lnSpc>
                <a:spcPts val="2340"/>
              </a:lnSpc>
            </a:pPr>
            <a:endParaRPr lang="en-US" sz="2200" dirty="0"/>
          </a:p>
        </p:txBody>
      </p:sp>
      <p:sp>
        <p:nvSpPr>
          <p:cNvPr id="11" name="Slide Number Placeholder 5">
            <a:extLst>
              <a:ext uri="{FF2B5EF4-FFF2-40B4-BE49-F238E27FC236}">
                <a16:creationId xmlns:a16="http://schemas.microsoft.com/office/drawing/2014/main" id="{1E30F136-3398-FA2F-B110-00A5C18CE7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Tree>
    <p:extLst>
      <p:ext uri="{BB962C8B-B14F-4D97-AF65-F5344CB8AC3E}">
        <p14:creationId xmlns:p14="http://schemas.microsoft.com/office/powerpoint/2010/main" val="761695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0AF0-F9D9-AA5E-7F7D-A7E4D5A55364}"/>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00F5A26-4CBF-068D-68A3-7CD18B845D45}"/>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44B104AC-4DFB-7435-E6C2-EFAC514CE928}"/>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Reti e partnership</a:t>
            </a:r>
          </a:p>
          <a:p>
            <a:pPr>
              <a:lnSpc>
                <a:spcPts val="3720"/>
              </a:lnSpc>
            </a:pPr>
            <a:endParaRPr lang="en-US" dirty="0"/>
          </a:p>
        </p:txBody>
      </p:sp>
      <p:sp>
        <p:nvSpPr>
          <p:cNvPr id="4" name="Text Placeholder 3">
            <a:extLst>
              <a:ext uri="{FF2B5EF4-FFF2-40B4-BE49-F238E27FC236}">
                <a16:creationId xmlns:a16="http://schemas.microsoft.com/office/drawing/2014/main" id="{E3402D43-4B53-9090-C368-3EB853B8F872}"/>
              </a:ext>
            </a:extLst>
          </p:cNvPr>
          <p:cNvSpPr txBox="1">
            <a:spLocks/>
          </p:cNvSpPr>
          <p:nvPr/>
        </p:nvSpPr>
        <p:spPr>
          <a:xfrm>
            <a:off x="545533" y="2747026"/>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Reti "dal produttore al consumatore" </a:t>
            </a:r>
          </a:p>
          <a:p>
            <a:pPr>
              <a:lnSpc>
                <a:spcPts val="2340"/>
              </a:lnSpc>
              <a:buClr>
                <a:srgbClr val="64AFAF"/>
              </a:buClr>
            </a:pPr>
            <a:r>
              <a:rPr lang="en-GB" dirty="0"/>
              <a:t>ad es.  "Boeren </a:t>
            </a:r>
            <a:r>
              <a:rPr lang="en-GB" dirty="0" err="1"/>
              <a:t>en </a:t>
            </a:r>
            <a:r>
              <a:rPr lang="en-GB" dirty="0"/>
              <a:t>Buuren" (NL)</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https://boerenenburen.nl/nl</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Reti di sommelier</a:t>
            </a:r>
          </a:p>
          <a:p>
            <a:pPr>
              <a:lnSpc>
                <a:spcPts val="2340"/>
              </a:lnSpc>
              <a:buClr>
                <a:srgbClr val="64AFAF"/>
              </a:buClr>
            </a:pPr>
            <a:r>
              <a:rPr lang="en-GB" dirty="0"/>
              <a:t>ad es. AIS (IT) -</a:t>
            </a:r>
            <a:r>
              <a:rPr lang="en-GB" dirty="0">
                <a:solidFill>
                  <a:srgbClr val="459597"/>
                </a:solidFill>
                <a:hlinkClick r:id="rId3">
                  <a:extLst>
                    <a:ext uri="{A12FA001-AC4F-418D-AE19-62706E023703}">
                      <ahyp:hlinkClr xmlns:ahyp="http://schemas.microsoft.com/office/drawing/2018/hyperlinkcolor" val="tx"/>
                    </a:ext>
                  </a:extLst>
                </a:hlinkClick>
              </a:rPr>
              <a:t> https://aisitalia.it/</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Organizzazioni comunitarie Partnership</a:t>
            </a:r>
          </a:p>
          <a:p>
            <a:pPr>
              <a:lnSpc>
                <a:spcPts val="2340"/>
              </a:lnSpc>
              <a:buClr>
                <a:srgbClr val="64AFAF"/>
              </a:buClr>
            </a:pPr>
            <a:r>
              <a:rPr lang="en-GB" dirty="0"/>
              <a:t>ad es. </a:t>
            </a:r>
            <a:r>
              <a:rPr lang="en-GB" dirty="0" err="1"/>
              <a:t>ProLoco </a:t>
            </a:r>
            <a:r>
              <a:rPr lang="en-GB" dirty="0"/>
              <a:t>(IT) –</a:t>
            </a:r>
            <a:r>
              <a:rPr lang="en-GB" dirty="0">
                <a:solidFill>
                  <a:srgbClr val="459597"/>
                </a:solidFill>
                <a:hlinkClick r:id="rId4">
                  <a:extLst>
                    <a:ext uri="{A12FA001-AC4F-418D-AE19-62706E023703}">
                      <ahyp:hlinkClr xmlns:ahyp="http://schemas.microsoft.com/office/drawing/2018/hyperlinkcolor" val="tx"/>
                    </a:ext>
                  </a:extLst>
                </a:hlinkClick>
              </a:rPr>
              <a:t> https://www.unpli.info/</a:t>
            </a:r>
            <a:endParaRPr lang="en-GB" dirty="0">
              <a:solidFill>
                <a:srgbClr val="459597"/>
              </a:solidFill>
            </a:endParaRPr>
          </a:p>
          <a:p>
            <a:pPr>
              <a:lnSpc>
                <a:spcPts val="2340"/>
              </a:lnSpc>
              <a:buClr>
                <a:srgbClr val="64AFAF"/>
              </a:buClr>
            </a:pPr>
            <a:r>
              <a:rPr lang="en-GB" dirty="0" err="1"/>
              <a:t>Comités </a:t>
            </a:r>
            <a:r>
              <a:rPr lang="en-GB" dirty="0"/>
              <a:t>des </a:t>
            </a:r>
            <a:r>
              <a:rPr lang="en-GB" dirty="0" err="1"/>
              <a:t>Fetês </a:t>
            </a:r>
            <a:r>
              <a:rPr lang="en-GB" dirty="0"/>
              <a:t>(FR) -</a:t>
            </a:r>
            <a:r>
              <a:rPr lang="en-GB" dirty="0">
                <a:solidFill>
                  <a:srgbClr val="459597"/>
                </a:solidFill>
                <a:hlinkClick r:id="rId5">
                  <a:extLst>
                    <a:ext uri="{A12FA001-AC4F-418D-AE19-62706E023703}">
                      <ahyp:hlinkClr xmlns:ahyp="http://schemas.microsoft.com/office/drawing/2018/hyperlinkcolor" val="tx"/>
                    </a:ext>
                  </a:extLst>
                </a:hlinkClick>
              </a:rPr>
              <a:t> https://www.comitedesfetes.org/</a:t>
            </a:r>
            <a:endParaRPr lang="en-GB" dirty="0">
              <a:solidFill>
                <a:srgbClr val="459597"/>
              </a:solidFill>
            </a:endParaRP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p:txBody>
      </p:sp>
      <p:sp>
        <p:nvSpPr>
          <p:cNvPr id="5" name="Text Placeholder 6">
            <a:extLst>
              <a:ext uri="{FF2B5EF4-FFF2-40B4-BE49-F238E27FC236}">
                <a16:creationId xmlns:a16="http://schemas.microsoft.com/office/drawing/2014/main" id="{8A11988C-FC81-3C15-D750-6CB158BCECE5}"/>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Chi è attivo nella tua zona?</a:t>
            </a:r>
          </a:p>
          <a:p>
            <a:pPr>
              <a:lnSpc>
                <a:spcPts val="3100"/>
              </a:lnSpc>
            </a:pPr>
            <a:endParaRPr lang="it-IT" dirty="0"/>
          </a:p>
        </p:txBody>
      </p:sp>
      <p:pic>
        <p:nvPicPr>
          <p:cNvPr id="11" name="Picture Placeholder 10" descr="A group of people eating at a table&#10;&#10;AI-generated content may be incorrect.">
            <a:extLst>
              <a:ext uri="{FF2B5EF4-FFF2-40B4-BE49-F238E27FC236}">
                <a16:creationId xmlns:a16="http://schemas.microsoft.com/office/drawing/2014/main" id="{83FF5C41-D3C5-C29A-BF08-CC2A7D058797}"/>
              </a:ext>
            </a:extLst>
          </p:cNvPr>
          <p:cNvPicPr>
            <a:picLocks noGrp="1" noChangeAspect="1"/>
          </p:cNvPicPr>
          <p:nvPr>
            <p:ph type="pic" sz="quarter" idx="13"/>
          </p:nvPr>
        </p:nvPicPr>
        <p:blipFill>
          <a:blip r:embed="rId6"/>
          <a:srcRect l="979" r="979"/>
          <a:stretch>
            <a:fillRect/>
          </a:stretch>
        </p:blipFill>
        <p:spPr/>
      </p:pic>
      <p:sp>
        <p:nvSpPr>
          <p:cNvPr id="13" name="Text Placeholder 7">
            <a:extLst>
              <a:ext uri="{FF2B5EF4-FFF2-40B4-BE49-F238E27FC236}">
                <a16:creationId xmlns:a16="http://schemas.microsoft.com/office/drawing/2014/main" id="{ECDF45A0-0D04-2A32-3568-3B94734BDA9A}"/>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a:t>
            </a:r>
            <a:r>
              <a:rPr lang="en-IE" sz="1200" dirty="0" err="1">
                <a:solidFill>
                  <a:schemeClr val="bg1"/>
                </a:solidFill>
              </a:rPr>
              <a:t>CreativeCommons</a:t>
            </a:r>
            <a:endParaRPr lang="en-IE" sz="1200" dirty="0">
              <a:solidFill>
                <a:schemeClr val="bg1"/>
              </a:solidFill>
            </a:endParaRPr>
          </a:p>
        </p:txBody>
      </p:sp>
      <p:sp>
        <p:nvSpPr>
          <p:cNvPr id="14" name="Slide Number Placeholder 5">
            <a:extLst>
              <a:ext uri="{FF2B5EF4-FFF2-40B4-BE49-F238E27FC236}">
                <a16:creationId xmlns:a16="http://schemas.microsoft.com/office/drawing/2014/main" id="{3D2354FA-1081-6CF5-C890-16D3063F8F0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2728204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66A3-E544-1519-34F0-AF9DACC0D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F1881F-314D-D990-B138-B45E76D9CA7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C8C57B76-296A-BF2E-48BE-0455388A9662}"/>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B3ED7F-16F1-28F6-F0F7-3AD2F0B4926C}"/>
              </a:ext>
            </a:extLst>
          </p:cNvPr>
          <p:cNvSpPr>
            <a:spLocks noGrp="1"/>
          </p:cNvSpPr>
          <p:nvPr>
            <p:ph type="body" sz="quarter" idx="16"/>
          </p:nvPr>
        </p:nvSpPr>
        <p:spPr>
          <a:xfrm>
            <a:off x="4061012" y="330907"/>
            <a:ext cx="6967206" cy="803654"/>
          </a:xfrm>
          <a:prstGeom prst="rect">
            <a:avLst/>
          </a:prstGeom>
        </p:spPr>
        <p:txBody>
          <a:bodyPr/>
          <a:lstStyle/>
          <a:p>
            <a:pPr>
              <a:lnSpc>
                <a:spcPts val="2960"/>
              </a:lnSpc>
            </a:pPr>
            <a:r>
              <a:rPr lang="en-GB" sz="2800" dirty="0"/>
              <a:t>Progettare attività ed esperienze possibili:</a:t>
            </a:r>
          </a:p>
          <a:p>
            <a:pPr>
              <a:lnSpc>
                <a:spcPts val="2960"/>
              </a:lnSpc>
            </a:pPr>
            <a:endParaRPr lang="en-GB" sz="2800" dirty="0"/>
          </a:p>
        </p:txBody>
      </p:sp>
      <p:sp>
        <p:nvSpPr>
          <p:cNvPr id="4" name="Text Placeholder 3">
            <a:extLst>
              <a:ext uri="{FF2B5EF4-FFF2-40B4-BE49-F238E27FC236}">
                <a16:creationId xmlns:a16="http://schemas.microsoft.com/office/drawing/2014/main" id="{F13BD9A0-BD4F-EBF8-B013-F2AB862F1B3A}"/>
              </a:ext>
            </a:extLst>
          </p:cNvPr>
          <p:cNvSpPr>
            <a:spLocks noGrp="1"/>
          </p:cNvSpPr>
          <p:nvPr>
            <p:ph type="body" sz="quarter" idx="21"/>
          </p:nvPr>
        </p:nvSpPr>
        <p:spPr>
          <a:xfrm>
            <a:off x="4061012" y="941779"/>
            <a:ext cx="7460429" cy="3867872"/>
          </a:xfrm>
          <a:prstGeom prst="rect">
            <a:avLst/>
          </a:prstGeom>
        </p:spPr>
        <p:txBody>
          <a:bodyPr lIns="91440" tIns="45720" rIns="91440" bIns="45720" anchor="t"/>
          <a:lstStyle/>
          <a:p>
            <a:pPr>
              <a:lnSpc>
                <a:spcPts val="2340"/>
              </a:lnSpc>
            </a:pPr>
            <a:r>
              <a:rPr lang="en-GB" b="1" i="0" dirty="0">
                <a:effectLst/>
                <a:latin typeface="Calibri"/>
                <a:ea typeface="Calibri"/>
                <a:cs typeface="Calibri"/>
              </a:rPr>
              <a:t>Cosa fa sì che un ospite ricordi il tuo posto anche molto tempo dopo averlo lasciato? </a:t>
            </a:r>
            <a:r>
              <a:rPr lang="en-GB" b="0" i="0" dirty="0">
                <a:effectLst/>
                <a:latin typeface="Calibri"/>
                <a:ea typeface="Calibri"/>
                <a:cs typeface="Calibri"/>
              </a:rPr>
              <a:t>Spesso sono le esperienze: il corso di cucina con un vicino, la serata dedicata all'osservazione delle stelle in giardino o il laboratorio pratico di artigianato in uno studio nelle vicinanze.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Questo modulo ti guida nell'identificazione e nello sviluppo di attività che riflettono lo spirito del tuo locale e gli interessi dei tuoi ospiti. </a:t>
            </a:r>
          </a:p>
          <a:p>
            <a:pPr>
              <a:lnSpc>
                <a:spcPts val="2340"/>
              </a:lnSpc>
            </a:pPr>
            <a:endParaRPr lang="en-GB" dirty="0">
              <a:latin typeface="Calibri"/>
              <a:ea typeface="Calibri"/>
              <a:cs typeface="Calibri"/>
            </a:endParaRPr>
          </a:p>
          <a:p>
            <a:pPr>
              <a:lnSpc>
                <a:spcPts val="2340"/>
              </a:lnSpc>
            </a:pPr>
            <a:r>
              <a:rPr lang="en-GB" b="1" i="0" dirty="0">
                <a:effectLst/>
                <a:latin typeface="Calibri"/>
                <a:ea typeface="Calibri"/>
                <a:cs typeface="Calibri"/>
              </a:rPr>
              <a:t>Non servono budget elevati o allestimenti complessi, ma solo creatività, conoscenza del territorio e attenzione ai momenti autentici. </a:t>
            </a:r>
            <a:r>
              <a:rPr lang="en-GB" b="0" i="0" dirty="0">
                <a:effectLst/>
                <a:latin typeface="Calibri"/>
                <a:ea typeface="Calibri"/>
                <a:cs typeface="Calibri"/>
              </a:rPr>
              <a:t>Esplorerai diversi tipi di esperienze, dal cibo alla cultura, dalla natura al benessere, e imparerai come confezionarle in modo da aggiungere valore alla tua offerta. Offrire attività significative non solo crea ricordi indelebili, ma dà anche agli ospiti un motivo per rimanere più a lungo, condividere la tua storia e tornare. Si tratta di trasformare la tua struttura in un luogo di scoperta.</a:t>
            </a:r>
          </a:p>
          <a:p>
            <a:pPr>
              <a:lnSpc>
                <a:spcPts val="2340"/>
              </a:lnSpc>
            </a:pPr>
            <a:r>
              <a:rPr lang="en-GB" b="0" i="0" dirty="0">
                <a:effectLst/>
                <a:latin typeface="Calibri"/>
                <a:ea typeface="Calibri"/>
                <a:cs typeface="Calibri"/>
              </a:rPr>
              <a:t> </a:t>
            </a:r>
            <a:endParaRPr lang="en-US" sz="2200" dirty="0"/>
          </a:p>
        </p:txBody>
      </p:sp>
      <p:sp>
        <p:nvSpPr>
          <p:cNvPr id="11" name="Slide Number Placeholder 5">
            <a:extLst>
              <a:ext uri="{FF2B5EF4-FFF2-40B4-BE49-F238E27FC236}">
                <a16:creationId xmlns:a16="http://schemas.microsoft.com/office/drawing/2014/main" id="{74B2F018-82E1-40B0-1C0C-3887363FCB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3597195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FF5DA-443E-BADA-B868-61C366F50A0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0872295-689B-0D37-EBA1-20C208A2210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cxnSp>
        <p:nvCxnSpPr>
          <p:cNvPr id="8" name="Straight Connector 7">
            <a:extLst>
              <a:ext uri="{FF2B5EF4-FFF2-40B4-BE49-F238E27FC236}">
                <a16:creationId xmlns:a16="http://schemas.microsoft.com/office/drawing/2014/main" id="{B986D1CD-EDE5-F970-D88E-21484C8200E1}"/>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CC6E4CB6-8BD1-12BF-57EA-8BF6AF39AE04}"/>
              </a:ext>
            </a:extLst>
          </p:cNvPr>
          <p:cNvSpPr txBox="1">
            <a:spLocks/>
          </p:cNvSpPr>
          <p:nvPr/>
        </p:nvSpPr>
        <p:spPr>
          <a:xfrm>
            <a:off x="545533" y="457617"/>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Attività ed </a:t>
            </a:r>
          </a:p>
          <a:p>
            <a:pPr>
              <a:lnSpc>
                <a:spcPts val="3720"/>
              </a:lnSpc>
            </a:pPr>
            <a:r>
              <a:rPr lang="en-US" dirty="0"/>
              <a:t>Esperienze</a:t>
            </a:r>
          </a:p>
        </p:txBody>
      </p:sp>
      <p:sp>
        <p:nvSpPr>
          <p:cNvPr id="11" name="Text Placeholder 10">
            <a:extLst>
              <a:ext uri="{FF2B5EF4-FFF2-40B4-BE49-F238E27FC236}">
                <a16:creationId xmlns:a16="http://schemas.microsoft.com/office/drawing/2014/main" id="{FF5AFA13-357E-FF15-C93D-9CF3A3E29BBF}"/>
              </a:ext>
            </a:extLst>
          </p:cNvPr>
          <p:cNvSpPr>
            <a:spLocks noGrp="1"/>
          </p:cNvSpPr>
          <p:nvPr>
            <p:ph type="body" sz="quarter" idx="65"/>
          </p:nvPr>
        </p:nvSpPr>
        <p:spPr/>
        <p:txBody>
          <a:bodyPr/>
          <a:lstStyle/>
          <a:p>
            <a:pPr algn="ctr"/>
            <a:r>
              <a:rPr lang="en-US" sz="1200" dirty="0"/>
              <a:t> Crediti fotografici: </a:t>
            </a:r>
          </a:p>
          <a:p>
            <a:pPr algn="ctr"/>
            <a:r>
              <a:rPr lang="en-US" sz="1200" dirty="0"/>
              <a:t>Elena Bianco "Il Corriere </a:t>
            </a:r>
            <a:r>
              <a:rPr lang="en-US" sz="1200" dirty="0" err="1"/>
              <a:t>della </a:t>
            </a:r>
            <a:r>
              <a:rPr lang="en-US" sz="1200" dirty="0"/>
              <a:t>Sera"</a:t>
            </a:r>
          </a:p>
        </p:txBody>
      </p:sp>
      <p:sp>
        <p:nvSpPr>
          <p:cNvPr id="2" name="Text Placeholder 3">
            <a:extLst>
              <a:ext uri="{FF2B5EF4-FFF2-40B4-BE49-F238E27FC236}">
                <a16:creationId xmlns:a16="http://schemas.microsoft.com/office/drawing/2014/main" id="{386E8DD9-AA54-4E1E-96F2-CBDBFA8C2E62}"/>
              </a:ext>
            </a:extLst>
          </p:cNvPr>
          <p:cNvSpPr txBox="1">
            <a:spLocks/>
          </p:cNvSpPr>
          <p:nvPr/>
        </p:nvSpPr>
        <p:spPr>
          <a:xfrm>
            <a:off x="545533" y="3237478"/>
            <a:ext cx="5132268" cy="302260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Corsi di cucina</a:t>
            </a:r>
          </a:p>
          <a:p>
            <a:pPr marL="342900" indent="-342900">
              <a:lnSpc>
                <a:spcPts val="2340"/>
              </a:lnSpc>
              <a:buClr>
                <a:srgbClr val="64AFAF"/>
              </a:buClr>
              <a:buFont typeface="Arial" panose="020B0604020202020204" pitchFamily="34" charset="0"/>
              <a:buChar char="•"/>
            </a:pPr>
            <a:r>
              <a:rPr lang="en-GB" dirty="0"/>
              <a:t>Escursioni</a:t>
            </a:r>
          </a:p>
          <a:p>
            <a:pPr marL="342900" indent="-342900">
              <a:lnSpc>
                <a:spcPts val="2340"/>
              </a:lnSpc>
              <a:buClr>
                <a:srgbClr val="64AFAF"/>
              </a:buClr>
              <a:buFont typeface="Arial" panose="020B0604020202020204" pitchFamily="34" charset="0"/>
              <a:buChar char="•"/>
            </a:pPr>
            <a:r>
              <a:rPr lang="en-GB" dirty="0"/>
              <a:t>Visite guidate locali</a:t>
            </a:r>
          </a:p>
          <a:p>
            <a:pPr marL="342900" indent="-342900">
              <a:lnSpc>
                <a:spcPts val="2340"/>
              </a:lnSpc>
              <a:buClr>
                <a:srgbClr val="64AFAF"/>
              </a:buClr>
              <a:buFont typeface="Arial" panose="020B0604020202020204" pitchFamily="34" charset="0"/>
              <a:buChar char="•"/>
            </a:pPr>
            <a:r>
              <a:rPr lang="en-GB" dirty="0"/>
              <a:t>Degustazione di prodotti locali</a:t>
            </a:r>
          </a:p>
          <a:p>
            <a:pPr marL="342900" indent="-342900">
              <a:lnSpc>
                <a:spcPts val="2340"/>
              </a:lnSpc>
              <a:buClr>
                <a:srgbClr val="64AFAF"/>
              </a:buClr>
              <a:buFont typeface="Arial" panose="020B0604020202020204" pitchFamily="34" charset="0"/>
              <a:buChar char="•"/>
            </a:pPr>
            <a:r>
              <a:rPr lang="en-GB" dirty="0"/>
              <a:t>Cene in famiglia</a:t>
            </a:r>
          </a:p>
          <a:p>
            <a:pPr marL="342900" indent="-342900">
              <a:lnSpc>
                <a:spcPts val="2340"/>
              </a:lnSpc>
              <a:buClr>
                <a:srgbClr val="64AFAF"/>
              </a:buClr>
              <a:buFont typeface="Arial" panose="020B0604020202020204" pitchFamily="34" charset="0"/>
              <a:buChar char="•"/>
            </a:pPr>
            <a:r>
              <a:rPr lang="en-GB" dirty="0"/>
              <a:t>Visite ai musei locali</a:t>
            </a:r>
          </a:p>
          <a:p>
            <a:pPr marL="342900" indent="-342900">
              <a:lnSpc>
                <a:spcPts val="2340"/>
              </a:lnSpc>
              <a:buClr>
                <a:srgbClr val="64AFAF"/>
              </a:buClr>
              <a:buFont typeface="Arial" panose="020B0604020202020204" pitchFamily="34" charset="0"/>
              <a:buChar char="•"/>
            </a:pPr>
            <a:r>
              <a:rPr lang="en-GB" dirty="0"/>
              <a:t>Tour urbani a piedi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3" name="Text Placeholder 6">
            <a:extLst>
              <a:ext uri="{FF2B5EF4-FFF2-40B4-BE49-F238E27FC236}">
                <a16:creationId xmlns:a16="http://schemas.microsoft.com/office/drawing/2014/main" id="{4DFA6543-C74F-D208-24B9-7DD12FEE0441}"/>
              </a:ext>
            </a:extLst>
          </p:cNvPr>
          <p:cNvSpPr txBox="1">
            <a:spLocks/>
          </p:cNvSpPr>
          <p:nvPr/>
        </p:nvSpPr>
        <p:spPr>
          <a:xfrm>
            <a:off x="485146" y="2206206"/>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Cosa puoi offrire?</a:t>
            </a:r>
          </a:p>
        </p:txBody>
      </p:sp>
      <p:pic>
        <p:nvPicPr>
          <p:cNvPr id="13" name="Picture Placeholder 12" descr="A group of people making food&#10;&#10;AI-generated content may be incorrect.">
            <a:extLst>
              <a:ext uri="{FF2B5EF4-FFF2-40B4-BE49-F238E27FC236}">
                <a16:creationId xmlns:a16="http://schemas.microsoft.com/office/drawing/2014/main" id="{7BE252F6-C013-029A-1A04-0599C57254CA}"/>
              </a:ext>
            </a:extLst>
          </p:cNvPr>
          <p:cNvPicPr>
            <a:picLocks noGrp="1" noChangeAspect="1"/>
          </p:cNvPicPr>
          <p:nvPr>
            <p:ph type="pic" sz="quarter" idx="13"/>
          </p:nvPr>
        </p:nvPicPr>
        <p:blipFill>
          <a:blip r:embed="rId2"/>
          <a:srcRect l="664" r="664"/>
          <a:stretch>
            <a:fillRect/>
          </a:stretch>
        </p:blipFill>
        <p:spPr/>
      </p:pic>
    </p:spTree>
    <p:extLst>
      <p:ext uri="{BB962C8B-B14F-4D97-AF65-F5344CB8AC3E}">
        <p14:creationId xmlns:p14="http://schemas.microsoft.com/office/powerpoint/2010/main" val="144895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C9427952-A1C6-A84D-987B-8025696D220C}"/>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cxnSp>
        <p:nvCxnSpPr>
          <p:cNvPr id="7" name="Straight Connector 6">
            <a:extLst>
              <a:ext uri="{FF2B5EF4-FFF2-40B4-BE49-F238E27FC236}">
                <a16:creationId xmlns:a16="http://schemas.microsoft.com/office/drawing/2014/main" id="{FEE66108-E4BE-CA55-C32D-EFEB6322132B}"/>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149156BD-6570-150D-5340-4D18BAA69F66}"/>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Patrimonio locale</a:t>
            </a:r>
          </a:p>
        </p:txBody>
      </p:sp>
      <p:sp>
        <p:nvSpPr>
          <p:cNvPr id="11" name="Text Placeholder 3">
            <a:extLst>
              <a:ext uri="{FF2B5EF4-FFF2-40B4-BE49-F238E27FC236}">
                <a16:creationId xmlns:a16="http://schemas.microsoft.com/office/drawing/2014/main" id="{B15F9D68-43AB-2B85-E2C5-C0A6D039072B}"/>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Nome: </a:t>
            </a:r>
            <a:r>
              <a:rPr lang="en-GB" b="1" dirty="0">
                <a:solidFill>
                  <a:srgbClr val="EC7C69"/>
                </a:solidFill>
              </a:rPr>
              <a:t>   Promuovere il patrimonio culturale significa condividere l'umanità</a:t>
            </a:r>
          </a:p>
          <a:p>
            <a:pPr>
              <a:lnSpc>
                <a:spcPts val="2340"/>
              </a:lnSpc>
              <a:buClr>
                <a:srgbClr val="64AFAF"/>
              </a:buClr>
              <a:tabLst>
                <a:tab pos="2349500" algn="l"/>
              </a:tabLst>
            </a:pPr>
            <a:r>
              <a:rPr lang="en-GB" b="1" dirty="0"/>
              <a:t>Descrizione: </a:t>
            </a:r>
            <a:r>
              <a:rPr lang="en-GB" dirty="0"/>
              <a:t>Le nostre culture uniche e diversificate arricchiscono le nostre vite, aiutandoci </a:t>
            </a:r>
          </a:p>
          <a:p>
            <a:pPr>
              <a:lnSpc>
                <a:spcPts val="2340"/>
              </a:lnSpc>
              <a:buClr>
                <a:srgbClr val="64AFAF"/>
              </a:buClr>
              <a:tabLst>
                <a:tab pos="2349500" algn="l"/>
              </a:tabLst>
            </a:pPr>
            <a:r>
              <a:rPr lang="en-GB" dirty="0"/>
              <a:t>	a costruire comunità resilienti, innovative e inclusive.</a:t>
            </a:r>
          </a:p>
          <a:p>
            <a:pPr>
              <a:lnSpc>
                <a:spcPts val="2340"/>
              </a:lnSpc>
              <a:buClr>
                <a:srgbClr val="64AFAF"/>
              </a:buClr>
              <a:tabLst>
                <a:tab pos="2349500" algn="l"/>
              </a:tabLst>
            </a:pPr>
            <a:r>
              <a:rPr lang="en-GB" b="1" dirty="0"/>
              <a:t>Applicabile all'argomento: </a:t>
            </a:r>
            <a:r>
              <a:rPr lang="en-GB" dirty="0"/>
              <a:t>    Comprendere il patrimonio culturale e naturale locale</a:t>
            </a:r>
          </a:p>
          <a:p>
            <a:pPr>
              <a:lnSpc>
                <a:spcPts val="2340"/>
              </a:lnSpc>
              <a:buClr>
                <a:srgbClr val="64AFAF"/>
              </a:buClr>
              <a:tabLst>
                <a:tab pos="2349500" algn="l"/>
              </a:tabLst>
            </a:pPr>
            <a:r>
              <a:rPr lang="en-GB" b="1" dirty="0"/>
              <a:t>Link: </a:t>
            </a:r>
            <a:r>
              <a:rPr lang="en-GB" dirty="0">
                <a:solidFill>
                  <a:srgbClr val="459597"/>
                </a:solidFill>
                <a:hlinkClick r:id="rId3">
                  <a:extLst>
                    <a:ext uri="{A12FA001-AC4F-418D-AE19-62706E023703}">
                      <ahyp:hlinkClr xmlns:ahyp="http://schemas.microsoft.com/office/drawing/2018/hyperlinkcolor" val="tx"/>
                    </a:ext>
                  </a:extLst>
                </a:hlinkClick>
              </a:rPr>
              <a:t>    https://www.youtube.com/watch?v=GJZsFS7N7Do</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p:txBody>
      </p:sp>
      <p:sp>
        <p:nvSpPr>
          <p:cNvPr id="12" name="Text Placeholder 6">
            <a:extLst>
              <a:ext uri="{FF2B5EF4-FFF2-40B4-BE49-F238E27FC236}">
                <a16:creationId xmlns:a16="http://schemas.microsoft.com/office/drawing/2014/main" id="{5C422B41-1A7E-A3A8-05A5-CE8E57119878}"/>
              </a:ext>
            </a:extLst>
          </p:cNvPr>
          <p:cNvSpPr txBox="1">
            <a:spLocks/>
          </p:cNvSpPr>
          <p:nvPr/>
        </p:nvSpPr>
        <p:spPr>
          <a:xfrm>
            <a:off x="545533" y="2116354"/>
            <a:ext cx="31851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Il tuo territorio: la tua risorsa fondamentale</a:t>
            </a:r>
          </a:p>
        </p:txBody>
      </p:sp>
      <p:sp>
        <p:nvSpPr>
          <p:cNvPr id="24" name="Rounded Rectangle 23">
            <a:extLst>
              <a:ext uri="{FF2B5EF4-FFF2-40B4-BE49-F238E27FC236}">
                <a16:creationId xmlns:a16="http://schemas.microsoft.com/office/drawing/2014/main" id="{F28D356E-FC3E-4F33-5E6D-9AAAAC08A12E}"/>
              </a:ext>
            </a:extLst>
          </p:cNvPr>
          <p:cNvSpPr/>
          <p:nvPr/>
        </p:nvSpPr>
        <p:spPr>
          <a:xfrm>
            <a:off x="399913" y="4206162"/>
            <a:ext cx="9594987" cy="2001914"/>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A0AB7E6-59AD-391C-2E91-CB0A8AB8D76C}"/>
              </a:ext>
            </a:extLst>
          </p:cNvPr>
          <p:cNvGrpSpPr/>
          <p:nvPr/>
        </p:nvGrpSpPr>
        <p:grpSpPr>
          <a:xfrm rot="1164963">
            <a:off x="9710420" y="4588258"/>
            <a:ext cx="1647825" cy="1610221"/>
            <a:chOff x="679317" y="4167878"/>
            <a:chExt cx="1647825" cy="1610221"/>
          </a:xfrm>
        </p:grpSpPr>
        <p:sp>
          <p:nvSpPr>
            <p:cNvPr id="26" name="Oval 25">
              <a:extLst>
                <a:ext uri="{FF2B5EF4-FFF2-40B4-BE49-F238E27FC236}">
                  <a16:creationId xmlns:a16="http://schemas.microsoft.com/office/drawing/2014/main" id="{21361F8B-73E1-FE4D-9487-43105536D4E8}"/>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3">
              <a:extLst>
                <a:ext uri="{FF2B5EF4-FFF2-40B4-BE49-F238E27FC236}">
                  <a16:creationId xmlns:a16="http://schemas.microsoft.com/office/drawing/2014/main" id="{61F72ADB-48A4-B915-1FFA-495BD1F53F9F}"/>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Clicca per </a:t>
              </a:r>
              <a:r>
                <a:rPr lang="en-IE" sz="2200" b="1" dirty="0">
                  <a:solidFill>
                    <a:schemeClr val="bg1"/>
                  </a:solidFill>
                  <a:hlinkClick r:id="rId3">
                    <a:extLst>
                      <a:ext uri="{A12FA001-AC4F-418D-AE19-62706E023703}">
                        <ahyp:hlinkClr xmlns:ahyp="http://schemas.microsoft.com/office/drawing/2018/hyperlinkcolor" val="tx"/>
                      </a:ext>
                    </a:extLst>
                  </a:hlinkClick>
                </a:rPr>
                <a:t>visualizzare</a:t>
              </a:r>
              <a:endParaRPr lang="en-IE" sz="2200" b="1" dirty="0">
                <a:solidFill>
                  <a:schemeClr val="bg1"/>
                </a:solidFill>
              </a:endParaRPr>
            </a:p>
          </p:txBody>
        </p:sp>
      </p:grpSp>
      <p:sp>
        <p:nvSpPr>
          <p:cNvPr id="28" name="Slide Number Placeholder 5">
            <a:extLst>
              <a:ext uri="{FF2B5EF4-FFF2-40B4-BE49-F238E27FC236}">
                <a16:creationId xmlns:a16="http://schemas.microsoft.com/office/drawing/2014/main" id="{D5E9CD3A-86A1-B3FB-5164-32F7E2E5A1E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2510720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FA1C-04A2-FFFA-FB88-DF3A5F888DFE}"/>
            </a:ext>
          </a:extLst>
        </p:cNvPr>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2D7AC0A3-DEBF-6292-ED3E-283D2284D234}"/>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E8FAAE0B-2A4E-6BF2-D073-D61B120E2D67}"/>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cxnSp>
        <p:nvCxnSpPr>
          <p:cNvPr id="7" name="Straight Connector 6">
            <a:extLst>
              <a:ext uri="{FF2B5EF4-FFF2-40B4-BE49-F238E27FC236}">
                <a16:creationId xmlns:a16="http://schemas.microsoft.com/office/drawing/2014/main" id="{899AD2A9-AACF-F855-6D78-37058CDA809D}"/>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AB685856-6243-B44B-2CCA-FAEE6A15CCC4}"/>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Patrimonio locale</a:t>
            </a:r>
          </a:p>
        </p:txBody>
      </p:sp>
      <p:sp>
        <p:nvSpPr>
          <p:cNvPr id="12" name="Text Placeholder 6">
            <a:extLst>
              <a:ext uri="{FF2B5EF4-FFF2-40B4-BE49-F238E27FC236}">
                <a16:creationId xmlns:a16="http://schemas.microsoft.com/office/drawing/2014/main" id="{533554DE-3FA6-031A-73E3-5E60EE1F3B45}"/>
              </a:ext>
            </a:extLst>
          </p:cNvPr>
          <p:cNvSpPr txBox="1">
            <a:spLocks/>
          </p:cNvSpPr>
          <p:nvPr/>
        </p:nvSpPr>
        <p:spPr>
          <a:xfrm>
            <a:off x="545533" y="2116354"/>
            <a:ext cx="31851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Il tuo territorio: la tua risorsa fondamentale</a:t>
            </a:r>
          </a:p>
        </p:txBody>
      </p:sp>
      <p:sp>
        <p:nvSpPr>
          <p:cNvPr id="15" name="Text Placeholder 3">
            <a:extLst>
              <a:ext uri="{FF2B5EF4-FFF2-40B4-BE49-F238E27FC236}">
                <a16:creationId xmlns:a16="http://schemas.microsoft.com/office/drawing/2014/main" id="{F2E1F7B5-0B8B-FECD-FEB3-9958F103F9E5}"/>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Nome: </a:t>
            </a:r>
            <a:r>
              <a:rPr lang="en-GB" b="1" dirty="0">
                <a:solidFill>
                  <a:srgbClr val="EC7C69"/>
                </a:solidFill>
              </a:rPr>
              <a:t>   Presìdi Slow Food</a:t>
            </a:r>
          </a:p>
          <a:p>
            <a:pPr>
              <a:lnSpc>
                <a:spcPts val="2340"/>
              </a:lnSpc>
              <a:buClr>
                <a:srgbClr val="64AFAF"/>
              </a:buClr>
              <a:tabLst>
                <a:tab pos="2349500" algn="l"/>
              </a:tabLst>
            </a:pPr>
            <a:r>
              <a:rPr lang="en-GB" b="1" dirty="0"/>
              <a:t>Descrizione: </a:t>
            </a:r>
            <a:r>
              <a:rPr lang="en-GB" dirty="0"/>
              <a:t>    Tradizioni alimentari e culinarie</a:t>
            </a:r>
          </a:p>
          <a:p>
            <a:pPr>
              <a:lnSpc>
                <a:spcPts val="2340"/>
              </a:lnSpc>
              <a:buClr>
                <a:srgbClr val="64AFAF"/>
              </a:buClr>
              <a:tabLst>
                <a:tab pos="2349500" algn="l"/>
              </a:tabLst>
            </a:pPr>
            <a:r>
              <a:rPr lang="en-GB" b="1" dirty="0"/>
              <a:t>Applicabile all'argomento: </a:t>
            </a:r>
            <a:r>
              <a:rPr lang="en-GB" dirty="0"/>
              <a:t>    Comprensione del patrimonio culturale e naturale locale</a:t>
            </a:r>
          </a:p>
          <a:p>
            <a:pPr>
              <a:lnSpc>
                <a:spcPts val="2340"/>
              </a:lnSpc>
              <a:buClr>
                <a:srgbClr val="64AFAF"/>
              </a:buClr>
              <a:tabLst>
                <a:tab pos="2349500" algn="l"/>
              </a:tabLst>
            </a:pPr>
            <a:r>
              <a:rPr lang="en-GB" b="1" dirty="0"/>
              <a:t>Link: </a:t>
            </a:r>
            <a:r>
              <a:rPr lang="en-GB" dirty="0">
                <a:solidFill>
                  <a:srgbClr val="459597"/>
                </a:solidFill>
                <a:hlinkClick r:id="rId5">
                  <a:extLst>
                    <a:ext uri="{A12FA001-AC4F-418D-AE19-62706E023703}">
                      <ahyp:hlinkClr xmlns:ahyp="http://schemas.microsoft.com/office/drawing/2018/hyperlinkcolor" val="tx"/>
                    </a:ext>
                  </a:extLst>
                </a:hlinkClick>
              </a:rPr>
              <a:t>    https://www.youtube.com/watch?v=GY_NRnP6np8&amp;t=72s</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p:txBody>
      </p:sp>
      <p:sp>
        <p:nvSpPr>
          <p:cNvPr id="16" name="Rounded Rectangle 15">
            <a:extLst>
              <a:ext uri="{FF2B5EF4-FFF2-40B4-BE49-F238E27FC236}">
                <a16:creationId xmlns:a16="http://schemas.microsoft.com/office/drawing/2014/main" id="{8B358A4A-8F42-5FA1-33F8-BC1FB889AC5C}"/>
              </a:ext>
            </a:extLst>
          </p:cNvPr>
          <p:cNvSpPr/>
          <p:nvPr/>
        </p:nvSpPr>
        <p:spPr>
          <a:xfrm>
            <a:off x="399913" y="4206162"/>
            <a:ext cx="9594987" cy="187769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42DE4C8-AADD-8464-6494-678CFD3E9916}"/>
              </a:ext>
            </a:extLst>
          </p:cNvPr>
          <p:cNvGrpSpPr/>
          <p:nvPr/>
        </p:nvGrpSpPr>
        <p:grpSpPr>
          <a:xfrm rot="669166">
            <a:off x="9805987" y="4329475"/>
            <a:ext cx="1647825" cy="1610221"/>
            <a:chOff x="679317" y="4167878"/>
            <a:chExt cx="1647825" cy="1610221"/>
          </a:xfrm>
        </p:grpSpPr>
        <p:sp>
          <p:nvSpPr>
            <p:cNvPr id="24" name="Oval 23">
              <a:extLst>
                <a:ext uri="{FF2B5EF4-FFF2-40B4-BE49-F238E27FC236}">
                  <a16:creationId xmlns:a16="http://schemas.microsoft.com/office/drawing/2014/main" id="{30C4F808-A4E4-3A05-19D7-44F220126C1A}"/>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3">
              <a:extLst>
                <a:ext uri="{FF2B5EF4-FFF2-40B4-BE49-F238E27FC236}">
                  <a16:creationId xmlns:a16="http://schemas.microsoft.com/office/drawing/2014/main" id="{F2D3E9B8-AF94-690A-9ED4-93F77608CBC1}"/>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Clicca per </a:t>
              </a:r>
              <a:r>
                <a:rPr lang="en-IE" sz="2200" b="1" dirty="0">
                  <a:solidFill>
                    <a:schemeClr val="bg1"/>
                  </a:solidFill>
                  <a:hlinkClick r:id="rId5">
                    <a:extLst>
                      <a:ext uri="{A12FA001-AC4F-418D-AE19-62706E023703}">
                        <ahyp:hlinkClr xmlns:ahyp="http://schemas.microsoft.com/office/drawing/2018/hyperlinkcolor" val="tx"/>
                      </a:ext>
                    </a:extLst>
                  </a:hlinkClick>
                </a:rPr>
                <a:t>visualizzare</a:t>
              </a:r>
              <a:endParaRPr lang="en-IE" sz="2200" b="1" dirty="0">
                <a:solidFill>
                  <a:schemeClr val="bg1"/>
                </a:solidFill>
              </a:endParaRPr>
            </a:p>
          </p:txBody>
        </p:sp>
      </p:grpSp>
      <p:sp>
        <p:nvSpPr>
          <p:cNvPr id="26" name="Slide Number Placeholder 5">
            <a:extLst>
              <a:ext uri="{FF2B5EF4-FFF2-40B4-BE49-F238E27FC236}">
                <a16:creationId xmlns:a16="http://schemas.microsoft.com/office/drawing/2014/main" id="{62FAADBB-EEDB-4F89-58E3-782CA4CA754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138977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8D2A087A-B7F1-DF44-071A-93609121E377}"/>
              </a:ext>
            </a:extLst>
          </p:cNvPr>
          <p:cNvPicPr>
            <a:picLocks noChangeAspect="1" noChangeArrowheads="1"/>
          </p:cNvPicPr>
          <p:nvPr/>
        </p:nvPicPr>
        <p:blipFill rotWithShape="1">
          <a:blip r:embed="rId4"/>
          <a:srcRect t="-3210" r="951" b="-17617"/>
          <a:stretch/>
        </p:blipFill>
        <p:spPr bwMode="auto">
          <a:xfrm>
            <a:off x="7872189" y="2266055"/>
            <a:ext cx="3559050" cy="22666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5"/>
            <a:extLst>
              <a:ext uri="{FF2B5EF4-FFF2-40B4-BE49-F238E27FC236}">
                <a16:creationId xmlns:a16="http://schemas.microsoft.com/office/drawing/2014/main" id="{61686DCE-B6E6-3C9C-ACBE-616041478C8B}"/>
              </a:ext>
            </a:extLst>
          </p:cNvPr>
          <p:cNvPicPr>
            <a:picLocks noChangeAspect="1"/>
          </p:cNvPicPr>
          <p:nvPr/>
        </p:nvPicPr>
        <p:blipFill rotWithShape="1">
          <a:blip r:embed="rId6"/>
          <a:srcRect l="6576" r="6576"/>
          <a:stretch/>
        </p:blipFill>
        <p:spPr>
          <a:xfrm>
            <a:off x="7872189" y="4259484"/>
            <a:ext cx="3559050" cy="2538941"/>
          </a:xfrm>
          <a:prstGeom prst="rect">
            <a:avLst/>
          </a:prstGeom>
        </p:spPr>
      </p:pic>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Clicca per guardare il video</a:t>
            </a:r>
          </a:p>
        </p:txBody>
      </p:sp>
      <p:cxnSp>
        <p:nvCxnSpPr>
          <p:cNvPr id="6" name="Straight Connector 5">
            <a:extLst>
              <a:ext uri="{FF2B5EF4-FFF2-40B4-BE49-F238E27FC236}">
                <a16:creationId xmlns:a16="http://schemas.microsoft.com/office/drawing/2014/main" id="{782635E6-F747-9306-2177-C1E0571C7D45}"/>
              </a:ext>
            </a:extLst>
          </p:cNvPr>
          <p:cNvCxnSpPr>
            <a:cxnSpLocks/>
          </p:cNvCxnSpPr>
          <p:nvPr/>
        </p:nvCxnSpPr>
        <p:spPr>
          <a:xfrm>
            <a:off x="0" y="126883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C5811B9D-5655-85D9-0775-4FD029933D19}"/>
              </a:ext>
            </a:extLst>
          </p:cNvPr>
          <p:cNvSpPr txBox="1">
            <a:spLocks/>
          </p:cNvSpPr>
          <p:nvPr/>
        </p:nvSpPr>
        <p:spPr>
          <a:xfrm>
            <a:off x="545532" y="457618"/>
            <a:ext cx="8558711" cy="81121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Strumenti digitali: </a:t>
            </a:r>
            <a:r>
              <a:rPr lang="en-US" dirty="0"/>
              <a:t>piattaforme di economia collaborativa </a:t>
            </a:r>
          </a:p>
        </p:txBody>
      </p:sp>
      <p:sp>
        <p:nvSpPr>
          <p:cNvPr id="9" name="Text Placeholder 3">
            <a:extLst>
              <a:ext uri="{FF2B5EF4-FFF2-40B4-BE49-F238E27FC236}">
                <a16:creationId xmlns:a16="http://schemas.microsoft.com/office/drawing/2014/main" id="{AE168BF6-385A-09A4-E129-6634FB81AE8F}"/>
              </a:ext>
            </a:extLst>
          </p:cNvPr>
          <p:cNvSpPr txBox="1">
            <a:spLocks/>
          </p:cNvSpPr>
          <p:nvPr/>
        </p:nvSpPr>
        <p:spPr>
          <a:xfrm>
            <a:off x="545532" y="1734671"/>
            <a:ext cx="6810009" cy="452540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Trova o offri esperienze locali attraverso piattaforme digitali incentrate su diversi tipi di esperienze e attività nella tua zona, dai pasti sociali ai sentieri escursionistici, fino alle guide locali.</a:t>
            </a:r>
          </a:p>
          <a:p>
            <a:pPr>
              <a:lnSpc>
                <a:spcPts val="2340"/>
              </a:lnSpc>
              <a:buClr>
                <a:srgbClr val="64AFAF"/>
              </a:buClr>
            </a:pPr>
            <a:endParaRPr lang="en-GB" dirty="0"/>
          </a:p>
          <a:p>
            <a:pPr marL="342900" indent="-342900">
              <a:lnSpc>
                <a:spcPts val="2340"/>
              </a:lnSpc>
              <a:buClr>
                <a:srgbClr val="64AFAF"/>
              </a:buClr>
              <a:buFont typeface="Arial" panose="020B0604020202020204" pitchFamily="34" charset="0"/>
              <a:buChar char="•"/>
            </a:pPr>
            <a:r>
              <a:rPr lang="en-GB" b="1" dirty="0" err="1">
                <a:solidFill>
                  <a:srgbClr val="EC7C69"/>
                </a:solidFill>
              </a:rPr>
              <a:t>Eatwith.com </a:t>
            </a:r>
            <a:r>
              <a:rPr lang="en-GB" b="1" dirty="0">
                <a:solidFill>
                  <a:srgbClr val="EC7C69"/>
                </a:solidFill>
              </a:rPr>
              <a:t>- </a:t>
            </a:r>
            <a:r>
              <a:rPr lang="en-GB" dirty="0"/>
              <a:t>Attraverso cene, supper club, corsi di cucina e tour gastronomici in case private e luoghi speciali, </a:t>
            </a:r>
            <a:r>
              <a:rPr lang="en-GB" dirty="0" err="1"/>
              <a:t>EatWith </a:t>
            </a:r>
            <a:r>
              <a:rPr lang="en-GB" dirty="0"/>
              <a:t>mette in contatto host locali selezionati con cura con </a:t>
            </a:r>
            <a:r>
              <a:rPr lang="en-GB" dirty="0" err="1"/>
              <a:t>viaggiatori </a:t>
            </a:r>
            <a:r>
              <a:rPr lang="en-GB" dirty="0"/>
              <a:t>alla ricerca di esperienze gastronomiche uniche e coinvolgenti.</a:t>
            </a:r>
          </a:p>
          <a:p>
            <a:pPr marL="342900" indent="-342900">
              <a:lnSpc>
                <a:spcPts val="2340"/>
              </a:lnSpc>
              <a:buClr>
                <a:srgbClr val="64AFAF"/>
              </a:buClr>
              <a:buFont typeface="Arial" panose="020B0604020202020204" pitchFamily="34" charset="0"/>
              <a:buChar char="•"/>
            </a:pPr>
            <a:r>
              <a:rPr lang="en-GB" b="1" dirty="0" err="1">
                <a:solidFill>
                  <a:srgbClr val="EC7C69"/>
                </a:solidFill>
              </a:rPr>
              <a:t>Komoot.com </a:t>
            </a:r>
            <a:r>
              <a:rPr lang="en-GB" b="1" dirty="0">
                <a:solidFill>
                  <a:srgbClr val="EC7C69"/>
                </a:solidFill>
              </a:rPr>
              <a:t>- </a:t>
            </a:r>
            <a:r>
              <a:rPr lang="en-GB" dirty="0" err="1"/>
              <a:t>Komoot </a:t>
            </a:r>
            <a:r>
              <a:rPr lang="en-GB" dirty="0"/>
              <a:t>è un'app che ti aiuta a trovare, pianificare e condividere avventure con un semplice pianificatore di itinerari; è alimentata dai consigli della comunità outdoor.</a:t>
            </a:r>
          </a:p>
          <a:p>
            <a:pPr marL="342900" indent="-342900">
              <a:lnSpc>
                <a:spcPts val="2340"/>
              </a:lnSpc>
              <a:buClr>
                <a:srgbClr val="64AFAF"/>
              </a:buClr>
              <a:buFont typeface="Arial" panose="020B0604020202020204" pitchFamily="34" charset="0"/>
              <a:buChar char="•"/>
            </a:pPr>
            <a:r>
              <a:rPr lang="en-GB" b="1" dirty="0" err="1">
                <a:solidFill>
                  <a:srgbClr val="EC7C69"/>
                </a:solidFill>
              </a:rPr>
              <a:t>Toursbylocals.com </a:t>
            </a:r>
            <a:r>
              <a:rPr lang="en-GB" b="1" dirty="0">
                <a:solidFill>
                  <a:srgbClr val="EC7C69"/>
                </a:solidFill>
              </a:rPr>
              <a:t>- </a:t>
            </a:r>
            <a:r>
              <a:rPr lang="en-GB" dirty="0"/>
              <a:t>Tours by Locals permette di vedere le cose dalla prospettiva di un locale con una guida privata che offre esperienze su misura.</a:t>
            </a:r>
          </a:p>
          <a:p>
            <a:pPr>
              <a:lnSpc>
                <a:spcPts val="2340"/>
              </a:lnSpc>
              <a:buClr>
                <a:srgbClr val="64AFAF"/>
              </a:buClr>
            </a:pPr>
            <a:endParaRPr lang="en-GB" dirty="0"/>
          </a:p>
          <a:p>
            <a:pPr>
              <a:lnSpc>
                <a:spcPts val="2340"/>
              </a:lnSpc>
              <a:buClr>
                <a:srgbClr val="64AFAF"/>
              </a:buClr>
            </a:pPr>
            <a:endParaRPr lang="en-GB" dirty="0"/>
          </a:p>
        </p:txBody>
      </p:sp>
      <p:sp>
        <p:nvSpPr>
          <p:cNvPr id="16" name="Slide Number Placeholder 5">
            <a:extLst>
              <a:ext uri="{FF2B5EF4-FFF2-40B4-BE49-F238E27FC236}">
                <a16:creationId xmlns:a16="http://schemas.microsoft.com/office/drawing/2014/main" id="{B6C3BCE9-6FE4-5A3D-2ED4-200C55DBF6B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39</a:t>
            </a:fld>
            <a:endParaRPr lang="fr-CA" sz="1200" dirty="0"/>
          </a:p>
        </p:txBody>
      </p:sp>
    </p:spTree>
    <p:extLst>
      <p:ext uri="{BB962C8B-B14F-4D97-AF65-F5344CB8AC3E}">
        <p14:creationId xmlns:p14="http://schemas.microsoft.com/office/powerpoint/2010/main" val="136945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4" y="1305618"/>
            <a:ext cx="5423705" cy="4246763"/>
          </a:xfrm>
        </p:spPr>
        <p:txBody>
          <a:bodyPr/>
          <a:lstStyle/>
          <a:p>
            <a:pPr marL="0" indent="0">
              <a:lnSpc>
                <a:spcPts val="2480"/>
              </a:lnSpc>
            </a:pPr>
            <a:r>
              <a:rPr lang="en-GB" sz="2400" b="0" dirty="0"/>
              <a:t>Questo modulo offre un'analisi approfondita delle strutture ricettive turistiche alternative, concentrandosi sulla loro definizione, sui tipi principali, sulle tendenze e sulle potenzialità commerciali. </a:t>
            </a:r>
          </a:p>
          <a:p>
            <a:pPr marL="0" indent="0">
              <a:lnSpc>
                <a:spcPts val="2480"/>
              </a:lnSpc>
            </a:pPr>
            <a:endParaRPr lang="en-GB" sz="2400" b="0" dirty="0"/>
          </a:p>
          <a:p>
            <a:pPr marL="0" indent="0">
              <a:lnSpc>
                <a:spcPts val="2480"/>
              </a:lnSpc>
            </a:pPr>
            <a:r>
              <a:rPr lang="en-GB" sz="2400" b="0" dirty="0"/>
              <a:t>Attraverso casi di studio, esempi del settore e approfondimenti pratici, gli studenti acquisiranno una comprensione completa di come le strutture ricettive alternative stanno ridefinendo il settore turistico.</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Panoramica del modulo</a:t>
            </a:r>
          </a:p>
        </p:txBody>
      </p: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4" name="TextBox 23">
            <a:extLst>
              <a:ext uri="{FF2B5EF4-FFF2-40B4-BE49-F238E27FC236}">
                <a16:creationId xmlns:a16="http://schemas.microsoft.com/office/drawing/2014/main" id="{0044C667-EF0E-07CE-C7F4-8C5C171288A0}"/>
              </a:ext>
            </a:extLst>
          </p:cNvPr>
          <p:cNvSpPr txBox="1"/>
          <p:nvPr/>
        </p:nvSpPr>
        <p:spPr>
          <a:xfrm>
            <a:off x="6679764" y="163908"/>
            <a:ext cx="5207436" cy="5967467"/>
          </a:xfrm>
          <a:prstGeom prst="rect">
            <a:avLst/>
          </a:prstGeom>
          <a:noFill/>
        </p:spPr>
        <p:txBody>
          <a:bodyPr wrap="square">
            <a:spAutoFit/>
          </a:bodyPr>
          <a:lstStyle/>
          <a:p>
            <a:pPr>
              <a:lnSpc>
                <a:spcPts val="3620"/>
              </a:lnSpc>
            </a:pPr>
            <a:r>
              <a:rPr lang="en-GB" sz="3200" b="1" dirty="0">
                <a:solidFill>
                  <a:srgbClr val="EC7C69"/>
                </a:solidFill>
              </a:rPr>
              <a:t>Obiettivi di apprendimento</a:t>
            </a:r>
          </a:p>
          <a:p>
            <a:pPr>
              <a:lnSpc>
                <a:spcPts val="3620"/>
              </a:lnSpc>
            </a:pPr>
            <a:endParaRPr lang="en-GB" sz="2400" b="1" dirty="0"/>
          </a:p>
          <a:p>
            <a:pPr marL="342900" indent="-342900">
              <a:buFont typeface="Arial" panose="020B0604020202020204" pitchFamily="34" charset="0"/>
              <a:buChar char="•"/>
            </a:pPr>
            <a:r>
              <a:rPr lang="en-GB" sz="2400" b="1" dirty="0">
                <a:solidFill>
                  <a:srgbClr val="414141"/>
                </a:solidFill>
              </a:rPr>
              <a:t>Comprendere </a:t>
            </a:r>
            <a:r>
              <a:rPr lang="en-GB" sz="2400" dirty="0">
                <a:solidFill>
                  <a:srgbClr val="414141"/>
                </a:solidFill>
              </a:rPr>
              <a:t>le strutture ricettive alternative e identificarne i tipi principali, le tendenze e le potenzialità commerciali. </a:t>
            </a:r>
          </a:p>
          <a:p>
            <a:pPr marL="342900" indent="-342900">
              <a:buFont typeface="Arial" panose="020B0604020202020204" pitchFamily="34" charset="0"/>
              <a:buChar char="•"/>
            </a:pPr>
            <a:r>
              <a:rPr lang="en-GB" sz="2400" b="1" dirty="0">
                <a:solidFill>
                  <a:srgbClr val="414141"/>
                </a:solidFill>
              </a:rPr>
              <a:t>Imparare </a:t>
            </a:r>
            <a:r>
              <a:rPr lang="en-GB" sz="2400" dirty="0">
                <a:solidFill>
                  <a:srgbClr val="414141"/>
                </a:solidFill>
              </a:rPr>
              <a:t>come l'evoluzione degli stili di vita, la consapevolezza globale e i valori personali stanno ridefinendo il turismo</a:t>
            </a:r>
          </a:p>
          <a:p>
            <a:pPr marL="342900" indent="-342900">
              <a:buFont typeface="Arial" panose="020B0604020202020204" pitchFamily="34" charset="0"/>
              <a:buChar char="•"/>
            </a:pPr>
            <a:r>
              <a:rPr lang="en-GB" sz="2400" b="1" dirty="0">
                <a:solidFill>
                  <a:srgbClr val="414141"/>
                </a:solidFill>
              </a:rPr>
              <a:t>Identificare e confrontare </a:t>
            </a:r>
            <a:r>
              <a:rPr lang="en-GB" sz="2400" dirty="0">
                <a:solidFill>
                  <a:srgbClr val="414141"/>
                </a:solidFill>
              </a:rPr>
              <a:t>quattro modelli di business distinti per le soluzioni ricettive turistiche alternative e valutarne l'idoneità</a:t>
            </a:r>
          </a:p>
          <a:p>
            <a:pPr marL="342900" indent="-342900">
              <a:lnSpc>
                <a:spcPts val="3620"/>
              </a:lnSpc>
              <a:buFont typeface="Arial" panose="020B0604020202020204" pitchFamily="34" charset="0"/>
              <a:buChar char="•"/>
            </a:pPr>
            <a:endParaRPr lang="en-GB" sz="2400" dirty="0">
              <a:solidFill>
                <a:srgbClr val="414141"/>
              </a:solidFill>
            </a:endParaRPr>
          </a:p>
          <a:p>
            <a:pPr>
              <a:lnSpc>
                <a:spcPts val="3620"/>
              </a:lnSpc>
            </a:pPr>
            <a:endParaRPr lang="en-GB" sz="2400" b="1" dirty="0"/>
          </a:p>
        </p:txBody>
      </p:sp>
    </p:spTree>
    <p:extLst>
      <p:ext uri="{BB962C8B-B14F-4D97-AF65-F5344CB8AC3E}">
        <p14:creationId xmlns:p14="http://schemas.microsoft.com/office/powerpoint/2010/main" val="2225212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Esercizio pratico: </a:t>
            </a:r>
            <a:r>
              <a:rPr lang="en-US" sz="2800" dirty="0">
                <a:solidFill>
                  <a:srgbClr val="414141"/>
                </a:solidFill>
              </a:rPr>
              <a:t>mappare il proprio territorio e la sua offerta</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Questo esercizio è pensato per aiutarti a comprendere la ricchezza del tuo territorio e la sua offerta naturale, culturale, sociale e turistica per i tuoi ospiti. Pensa alle </a:t>
            </a:r>
            <a:r>
              <a:rPr lang="en-IE" sz="2200" dirty="0" err="1">
                <a:solidFill>
                  <a:srgbClr val="414141"/>
                </a:solidFill>
              </a:rPr>
              <a:t>caratteristiche</a:t>
            </a:r>
            <a:r>
              <a:rPr lang="en-IE" sz="2200" dirty="0">
                <a:solidFill>
                  <a:srgbClr val="414141"/>
                </a:solidFill>
              </a:rPr>
              <a:t> principali del tuo territorio e della tua comunità locale ed elencale. </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dirty="0">
                <a:solidFill>
                  <a:srgbClr val="414141"/>
                </a:solidFill>
              </a:rPr>
              <a:t>Completando questo esercizio, mapperai un portfolio di possibili esperienze e attività per i tuoi ospiti.</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a:solidFill>
                  <a:srgbClr val="EC7C69"/>
                </a:solidFill>
              </a:rPr>
              <a:t>Identifica le caratteristiche chiave del tuo territorio e la sua unicità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40</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spcAft>
                <a:spcPts val="1200"/>
              </a:spcAft>
              <a:buFont typeface="Wingdings" panose="05000000000000000000" pitchFamily="2" charset="2"/>
              <a:buChar char="q"/>
            </a:pPr>
            <a:r>
              <a:rPr lang="en-IE" sz="2200" b="1" dirty="0"/>
              <a:t>Capitale naturale </a:t>
            </a:r>
            <a:r>
              <a:rPr lang="en-IE" sz="2200" i="1" dirty="0"/>
              <a:t>(ad esempio, parchi naturali, sentieri escursionistici, flora e fauna)</a:t>
            </a:r>
          </a:p>
          <a:p>
            <a:pPr marL="492125" indent="-492125" algn="l">
              <a:lnSpc>
                <a:spcPts val="2340"/>
              </a:lnSpc>
              <a:spcBef>
                <a:spcPts val="0"/>
              </a:spcBef>
              <a:spcAft>
                <a:spcPts val="1200"/>
              </a:spcAft>
              <a:buFont typeface="Wingdings" panose="05000000000000000000" pitchFamily="2" charset="2"/>
              <a:buChar char="q"/>
            </a:pPr>
            <a:r>
              <a:rPr lang="en-IE" sz="2200" b="1" dirty="0"/>
              <a:t>Capitale culturale </a:t>
            </a:r>
            <a:r>
              <a:rPr lang="en-IE" sz="2200" dirty="0"/>
              <a:t>(</a:t>
            </a:r>
            <a:r>
              <a:rPr lang="en-IE" sz="2200" i="1" dirty="0"/>
              <a:t>ad es. patrimonio tangibile e intangibile, monumenti)</a:t>
            </a:r>
          </a:p>
          <a:p>
            <a:pPr marL="492125" indent="-492125" algn="l">
              <a:lnSpc>
                <a:spcPts val="2340"/>
              </a:lnSpc>
              <a:spcBef>
                <a:spcPts val="0"/>
              </a:spcBef>
              <a:spcAft>
                <a:spcPts val="1200"/>
              </a:spcAft>
              <a:buFont typeface="Wingdings" panose="05000000000000000000" pitchFamily="2" charset="2"/>
              <a:buChar char="q"/>
            </a:pPr>
            <a:r>
              <a:rPr lang="en-IE" sz="2200" b="1" dirty="0"/>
              <a:t>Capitale sociale </a:t>
            </a:r>
            <a:r>
              <a:rPr lang="en-IE" sz="2200" i="1" dirty="0"/>
              <a:t>(ad es. tradizioni alimentari e culinarie, iniziative della comunità locale)</a:t>
            </a:r>
          </a:p>
          <a:p>
            <a:pPr marL="492125" indent="-492125" algn="l">
              <a:lnSpc>
                <a:spcPts val="2340"/>
              </a:lnSpc>
              <a:spcBef>
                <a:spcPts val="0"/>
              </a:spcBef>
              <a:spcAft>
                <a:spcPts val="1200"/>
              </a:spcAft>
              <a:buFont typeface="Wingdings" panose="05000000000000000000" pitchFamily="2" charset="2"/>
              <a:buChar char="q"/>
            </a:pPr>
            <a:r>
              <a:rPr lang="en-IE" sz="2200" b="1" dirty="0"/>
              <a:t>Eventi </a:t>
            </a:r>
            <a:r>
              <a:rPr lang="en-IE" sz="2200" i="1" dirty="0"/>
              <a:t>(ad esempio, eventi stagionali, festival musicali, feste popolari, festival gastronomici)</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500EF8-3EBB-B4F5-2CAE-31AAF36254B2}"/>
              </a:ext>
            </a:extLst>
          </p:cNvPr>
          <p:cNvSpPr txBox="1"/>
          <p:nvPr/>
        </p:nvSpPr>
        <p:spPr>
          <a:xfrm>
            <a:off x="636200" y="1497026"/>
            <a:ext cx="11045266" cy="977896"/>
          </a:xfrm>
          <a:prstGeom prst="rect">
            <a:avLst/>
          </a:prstGeom>
          <a:noFill/>
        </p:spPr>
        <p:txBody>
          <a:bodyPr wrap="square">
            <a:spAutoFit/>
          </a:bodyPr>
          <a:lstStyle/>
          <a:p>
            <a:pPr>
              <a:lnSpc>
                <a:spcPts val="2340"/>
              </a:lnSpc>
            </a:pPr>
            <a:r>
              <a:rPr lang="en-US" sz="2200" dirty="0">
                <a:solidFill>
                  <a:srgbClr val="414141"/>
                </a:solidFill>
              </a:rPr>
              <a:t>Compila ciascuna delle seguenti categorie per stimare il costo totale necessario per avviare la tua attività. </a:t>
            </a:r>
          </a:p>
          <a:p>
            <a:pPr>
              <a:lnSpc>
                <a:spcPts val="2340"/>
              </a:lnSpc>
            </a:pPr>
            <a:r>
              <a:rPr lang="en-US" sz="2200" dirty="0">
                <a:solidFill>
                  <a:srgbClr val="414141"/>
                </a:solidFill>
              </a:rPr>
              <a:t>Per ogni voce, fornisci una stima approssimativa e indica perché tale spesa è necessaria.</a:t>
            </a:r>
          </a:p>
          <a:p>
            <a:pPr>
              <a:lnSpc>
                <a:spcPts val="2340"/>
              </a:lnSpc>
            </a:pPr>
            <a:endParaRPr lang="en-US" sz="2200" dirty="0">
              <a:solidFill>
                <a:srgbClr val="414141"/>
              </a:solidFill>
            </a:endParaRPr>
          </a:p>
        </p:txBody>
      </p:sp>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133B7289-0C5A-EE94-2878-EE8226DE977A}"/>
              </a:ext>
            </a:extLst>
          </p:cNvPr>
          <p:cNvGraphicFramePr>
            <a:graphicFrameLocks noGrp="1"/>
          </p:cNvGraphicFramePr>
          <p:nvPr>
            <p:extLst>
              <p:ext uri="{D42A27DB-BD31-4B8C-83A1-F6EECF244321}">
                <p14:modId xmlns:p14="http://schemas.microsoft.com/office/powerpoint/2010/main" val="1397217179"/>
              </p:ext>
            </p:extLst>
          </p:nvPr>
        </p:nvGraphicFramePr>
        <p:xfrm>
          <a:off x="792766" y="2191984"/>
          <a:ext cx="10394069" cy="3452208"/>
        </p:xfrm>
        <a:graphic>
          <a:graphicData uri="http://schemas.openxmlformats.org/drawingml/2006/table">
            <a:tbl>
              <a:tblPr firstRow="1" bandRow="1">
                <a:tableStyleId>{5C22544A-7EE6-4342-B048-85BDC9FD1C3A}</a:tableStyleId>
              </a:tblPr>
              <a:tblGrid>
                <a:gridCol w="2649681">
                  <a:extLst>
                    <a:ext uri="{9D8B030D-6E8A-4147-A177-3AD203B41FA5}">
                      <a16:colId xmlns:a16="http://schemas.microsoft.com/office/drawing/2014/main" val="2947246601"/>
                    </a:ext>
                  </a:extLst>
                </a:gridCol>
                <a:gridCol w="2541494">
                  <a:extLst>
                    <a:ext uri="{9D8B030D-6E8A-4147-A177-3AD203B41FA5}">
                      <a16:colId xmlns:a16="http://schemas.microsoft.com/office/drawing/2014/main" val="383180453"/>
                    </a:ext>
                  </a:extLst>
                </a:gridCol>
                <a:gridCol w="5202894">
                  <a:extLst>
                    <a:ext uri="{9D8B030D-6E8A-4147-A177-3AD203B41FA5}">
                      <a16:colId xmlns:a16="http://schemas.microsoft.com/office/drawing/2014/main" val="4224813332"/>
                    </a:ext>
                  </a:extLst>
                </a:gridCol>
              </a:tblGrid>
              <a:tr h="603312">
                <a:tc>
                  <a:txBody>
                    <a:bodyPr/>
                    <a:lstStyle/>
                    <a:p>
                      <a:r>
                        <a:rPr lang="en-IE" b="1"/>
                        <a:t>Tipo di capitale e patrimonio locale</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Nome</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Come può diventare un'esperienza o un pernottamento per i tuoi ospiti?</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468688">
                <a:tc>
                  <a:txBody>
                    <a:bodyPr/>
                    <a:lstStyle/>
                    <a:p>
                      <a:r>
                        <a:rPr lang="en-IE" sz="1800" b="1" kern="1200">
                          <a:solidFill>
                            <a:srgbClr val="414141"/>
                          </a:solidFill>
                          <a:latin typeface="+mn-lt"/>
                          <a:ea typeface="+mn-ea"/>
                          <a:cs typeface="+mn-cs"/>
                        </a:rPr>
                        <a:t>Capitale naturale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468688">
                <a:tc>
                  <a:txBody>
                    <a:bodyPr/>
                    <a:lstStyle/>
                    <a:p>
                      <a:r>
                        <a:rPr lang="en-IE" sz="1800" b="1" kern="1200">
                          <a:solidFill>
                            <a:srgbClr val="414141"/>
                          </a:solidFill>
                          <a:latin typeface="+mn-lt"/>
                          <a:ea typeface="+mn-ea"/>
                          <a:cs typeface="+mn-cs"/>
                        </a:rPr>
                        <a:t>Capitale culturale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414141"/>
                          </a:solidFill>
                          <a:latin typeface="+mn-lt"/>
                          <a:ea typeface="+mn-ea"/>
                          <a:cs typeface="+mn-cs"/>
                        </a:rPr>
                        <a:t>. .</a:t>
                      </a:r>
                      <a:endParaRPr lang="en-US" sz="20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Capitale sociale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Eventi e festival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Concetti di ospitalità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Altro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9" name="Freeform 8">
            <a:extLst>
              <a:ext uri="{FF2B5EF4-FFF2-40B4-BE49-F238E27FC236}">
                <a16:creationId xmlns:a16="http://schemas.microsoft.com/office/drawing/2014/main" id="{0CB4B564-6BA8-7D26-76C2-50231EF1C856}"/>
              </a:ext>
            </a:extLst>
          </p:cNvPr>
          <p:cNvSpPr/>
          <p:nvPr/>
        </p:nvSpPr>
        <p:spPr>
          <a:xfrm>
            <a:off x="-1" y="426469"/>
            <a:ext cx="6978502" cy="875479"/>
          </a:xfrm>
          <a:custGeom>
            <a:avLst/>
            <a:gdLst>
              <a:gd name="connsiteX0" fmla="*/ 0 w 6978502"/>
              <a:gd name="connsiteY0" fmla="*/ 0 h 875479"/>
              <a:gd name="connsiteX1" fmla="*/ 723938 w 6978502"/>
              <a:gd name="connsiteY1" fmla="*/ 0 h 875479"/>
              <a:gd name="connsiteX2" fmla="*/ 1765000 w 6978502"/>
              <a:gd name="connsiteY2" fmla="*/ 0 h 875479"/>
              <a:gd name="connsiteX3" fmla="*/ 2488938 w 6978502"/>
              <a:gd name="connsiteY3" fmla="*/ 0 h 875479"/>
              <a:gd name="connsiteX4" fmla="*/ 3897571 w 6978502"/>
              <a:gd name="connsiteY4" fmla="*/ 0 h 875479"/>
              <a:gd name="connsiteX5" fmla="*/ 4621509 w 6978502"/>
              <a:gd name="connsiteY5" fmla="*/ 0 h 875479"/>
              <a:gd name="connsiteX6" fmla="*/ 5662571 w 6978502"/>
              <a:gd name="connsiteY6" fmla="*/ 0 h 875479"/>
              <a:gd name="connsiteX7" fmla="*/ 6386509 w 6978502"/>
              <a:gd name="connsiteY7" fmla="*/ 0 h 875479"/>
              <a:gd name="connsiteX8" fmla="*/ 6978502 w 6978502"/>
              <a:gd name="connsiteY8" fmla="*/ 473717 h 875479"/>
              <a:gd name="connsiteX9" fmla="*/ 6978502 w 6978502"/>
              <a:gd name="connsiteY9" fmla="*/ 875479 h 875479"/>
              <a:gd name="connsiteX10" fmla="*/ 6254564 w 6978502"/>
              <a:gd name="connsiteY10" fmla="*/ 875479 h 875479"/>
              <a:gd name="connsiteX11" fmla="*/ 5213502 w 6978502"/>
              <a:gd name="connsiteY11" fmla="*/ 875479 h 875479"/>
              <a:gd name="connsiteX12" fmla="*/ 4489564 w 6978502"/>
              <a:gd name="connsiteY12" fmla="*/ 875479 h 875479"/>
              <a:gd name="connsiteX13" fmla="*/ 2488938 w 6978502"/>
              <a:gd name="connsiteY13" fmla="*/ 875479 h 875479"/>
              <a:gd name="connsiteX14" fmla="*/ 1765000 w 6978502"/>
              <a:gd name="connsiteY14" fmla="*/ 875479 h 875479"/>
              <a:gd name="connsiteX15" fmla="*/ 723938 w 6978502"/>
              <a:gd name="connsiteY15" fmla="*/ 875479 h 875479"/>
              <a:gd name="connsiteX16" fmla="*/ 0 w 6978502"/>
              <a:gd name="connsiteY16"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78502" h="875479">
                <a:moveTo>
                  <a:pt x="0" y="0"/>
                </a:moveTo>
                <a:lnTo>
                  <a:pt x="723938" y="0"/>
                </a:lnTo>
                <a:lnTo>
                  <a:pt x="1765000" y="0"/>
                </a:lnTo>
                <a:lnTo>
                  <a:pt x="2488938" y="0"/>
                </a:lnTo>
                <a:lnTo>
                  <a:pt x="3897571" y="0"/>
                </a:lnTo>
                <a:lnTo>
                  <a:pt x="4621509" y="0"/>
                </a:lnTo>
                <a:lnTo>
                  <a:pt x="5662571" y="0"/>
                </a:lnTo>
                <a:lnTo>
                  <a:pt x="6386509" y="0"/>
                </a:lnTo>
                <a:cubicBezTo>
                  <a:pt x="6712481" y="0"/>
                  <a:pt x="6978502" y="212873"/>
                  <a:pt x="6978502" y="473717"/>
                </a:cubicBezTo>
                <a:lnTo>
                  <a:pt x="6978502" y="875479"/>
                </a:lnTo>
                <a:lnTo>
                  <a:pt x="6254564" y="875479"/>
                </a:lnTo>
                <a:lnTo>
                  <a:pt x="5213502" y="875479"/>
                </a:lnTo>
                <a:lnTo>
                  <a:pt x="4489564" y="875479"/>
                </a:lnTo>
                <a:lnTo>
                  <a:pt x="2488938" y="875479"/>
                </a:lnTo>
                <a:lnTo>
                  <a:pt x="1765000"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8" name="Text Placeholder 23">
            <a:extLst>
              <a:ext uri="{FF2B5EF4-FFF2-40B4-BE49-F238E27FC236}">
                <a16:creationId xmlns:a16="http://schemas.microsoft.com/office/drawing/2014/main" id="{B756A4A5-FD08-8398-F8D1-78B81B578CC3}"/>
              </a:ext>
            </a:extLst>
          </p:cNvPr>
          <p:cNvSpPr txBox="1">
            <a:spLocks/>
          </p:cNvSpPr>
          <p:nvPr/>
        </p:nvSpPr>
        <p:spPr>
          <a:xfrm>
            <a:off x="792766" y="547917"/>
            <a:ext cx="652243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Fase 2: </a:t>
            </a:r>
            <a:r>
              <a:rPr lang="en-US" sz="2800" dirty="0"/>
              <a:t>Esperienze e attività locali</a:t>
            </a:r>
          </a:p>
        </p:txBody>
      </p:sp>
    </p:spTree>
    <p:extLst>
      <p:ext uri="{BB962C8B-B14F-4D97-AF65-F5344CB8AC3E}">
        <p14:creationId xmlns:p14="http://schemas.microsoft.com/office/powerpoint/2010/main" val="3077387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A8E4E-F9D7-B83A-E84D-0E27F00B30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A94828-DE41-C640-4364-6D544A65AF9A}"/>
              </a:ext>
            </a:extLst>
          </p:cNvPr>
          <p:cNvSpPr>
            <a:spLocks noGrp="1"/>
          </p:cNvSpPr>
          <p:nvPr>
            <p:ph type="body" sz="quarter" idx="4294967295"/>
          </p:nvPr>
        </p:nvSpPr>
        <p:spPr>
          <a:xfrm>
            <a:off x="1004943" y="763768"/>
            <a:ext cx="10567312" cy="720752"/>
          </a:xfrm>
          <a:prstGeom prst="rect">
            <a:avLst/>
          </a:prstGeom>
        </p:spPr>
        <p:txBody>
          <a:bodyPr/>
          <a:lstStyle/>
          <a:p>
            <a:pPr marL="0" indent="0">
              <a:buNone/>
            </a:pPr>
            <a:r>
              <a:rPr lang="en-US" sz="2800" b="1" dirty="0">
                <a:solidFill>
                  <a:srgbClr val="EC7C69"/>
                </a:solidFill>
              </a:rPr>
              <a:t>Lista di controllo e consigli: </a:t>
            </a:r>
            <a:r>
              <a:rPr lang="en-US" sz="2800" dirty="0">
                <a:solidFill>
                  <a:srgbClr val="414141"/>
                </a:solidFill>
              </a:rPr>
              <a:t>esperienze e attività</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92E49839-F656-B5E5-AABC-0D3D4E89712A}"/>
              </a:ext>
            </a:extLst>
          </p:cNvPr>
          <p:cNvSpPr txBox="1">
            <a:spLocks/>
          </p:cNvSpPr>
          <p:nvPr/>
        </p:nvSpPr>
        <p:spPr>
          <a:xfrm>
            <a:off x="1004943" y="1340978"/>
            <a:ext cx="613764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solidFill>
                  <a:srgbClr val="459597"/>
                </a:solidFill>
              </a:rPr>
              <a:t>Lista di controllo</a:t>
            </a:r>
          </a:p>
          <a:p>
            <a:pPr algn="l">
              <a:lnSpc>
                <a:spcPct val="100000"/>
              </a:lnSpc>
              <a:spcBef>
                <a:spcPts val="0"/>
              </a:spcBef>
              <a:spcAft>
                <a:spcPts val="1200"/>
              </a:spcAft>
            </a:pPr>
            <a:endParaRPr lang="en-IE" sz="500" b="1" dirty="0">
              <a:solidFill>
                <a:srgbClr val="459597"/>
              </a:solidFill>
            </a:endParaRP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Identificate le principali aree naturali e i sentieri del vostro territorio e raccogliete mappe e informazioni al riguardo</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Identificate monumenti, siti culturali e luoghi legati al patrimonio locale raccogliendo informazioni e dettagli su di essi in modo che i vostri ospiti possano visitarli o che voi possiate acquisirli e utilizzarli</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Esplorate l'esistenza di attività, progetti e iniziative comunitarie che potete valorizzare</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Identificate i festival e gli eventi disponibili nella zona e la loro stagionalità  </a:t>
            </a: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13" name="Slide Number Placeholder 5">
            <a:extLst>
              <a:ext uri="{FF2B5EF4-FFF2-40B4-BE49-F238E27FC236}">
                <a16:creationId xmlns:a16="http://schemas.microsoft.com/office/drawing/2014/main" id="{1DACE490-7C20-FB07-53AD-976C4BF40B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pic>
        <p:nvPicPr>
          <p:cNvPr id="5" name="Graphic 4" descr="Clipboard Checked with solid fill">
            <a:extLst>
              <a:ext uri="{FF2B5EF4-FFF2-40B4-BE49-F238E27FC236}">
                <a16:creationId xmlns:a16="http://schemas.microsoft.com/office/drawing/2014/main" id="{485BB7BF-D5C4-780F-0E83-D5D72184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6533" y="535334"/>
            <a:ext cx="805644" cy="805644"/>
          </a:xfrm>
          <a:prstGeom prst="rect">
            <a:avLst/>
          </a:prstGeom>
        </p:spPr>
      </p:pic>
      <p:sp>
        <p:nvSpPr>
          <p:cNvPr id="17" name="Freeform 16">
            <a:extLst>
              <a:ext uri="{FF2B5EF4-FFF2-40B4-BE49-F238E27FC236}">
                <a16:creationId xmlns:a16="http://schemas.microsoft.com/office/drawing/2014/main" id="{62B595F7-2FCA-3809-FB2E-A98DB0B78A32}"/>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8" name="Text Placeholder 1">
            <a:extLst>
              <a:ext uri="{FF2B5EF4-FFF2-40B4-BE49-F238E27FC236}">
                <a16:creationId xmlns:a16="http://schemas.microsoft.com/office/drawing/2014/main" id="{AA2B8041-E6B8-D067-7808-765211E6DCDE}"/>
              </a:ext>
            </a:extLst>
          </p:cNvPr>
          <p:cNvSpPr txBox="1">
            <a:spLocks/>
          </p:cNvSpPr>
          <p:nvPr/>
        </p:nvSpPr>
        <p:spPr>
          <a:xfrm>
            <a:off x="7587279" y="1765825"/>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Suggerimenti e trucchi:</a:t>
            </a:r>
          </a:p>
          <a:p>
            <a:pPr algn="l">
              <a:lnSpc>
                <a:spcPct val="100000"/>
              </a:lnSpc>
              <a:spcBef>
                <a:spcPts val="0"/>
              </a:spcBef>
              <a:spcAft>
                <a:spcPts val="1200"/>
              </a:spcAft>
            </a:pPr>
            <a:endParaRPr lang="en-IE" sz="700" b="1" dirty="0"/>
          </a:p>
          <a:p>
            <a:pPr marL="492125" indent="-492125" algn="l">
              <a:lnSpc>
                <a:spcPts val="2340"/>
              </a:lnSpc>
              <a:spcBef>
                <a:spcPts val="0"/>
              </a:spcBef>
              <a:spcAft>
                <a:spcPts val="1200"/>
              </a:spcAft>
              <a:buFont typeface="Wingdings" panose="05000000000000000000" pitchFamily="2" charset="2"/>
              <a:buChar char="q"/>
            </a:pPr>
            <a:r>
              <a:rPr lang="en-IE" sz="2200" dirty="0"/>
              <a:t>Valuta la possibilità di contattare le autorità locali, le istituzioni private e pubbliche e l'organizzazione di gestione delle destinazioni per trovare informazioni e materiali utili</a:t>
            </a:r>
          </a:p>
          <a:p>
            <a:pPr marL="492125" indent="-492125" algn="l">
              <a:lnSpc>
                <a:spcPts val="2340"/>
              </a:lnSpc>
              <a:spcBef>
                <a:spcPts val="0"/>
              </a:spcBef>
              <a:spcAft>
                <a:spcPts val="1200"/>
              </a:spcAft>
              <a:buFont typeface="Wingdings" panose="05000000000000000000" pitchFamily="2" charset="2"/>
              <a:buChar char="q"/>
            </a:pPr>
            <a:r>
              <a:rPr lang="en-IE" sz="2200" dirty="0"/>
              <a:t>Verifica l'esistenza di reti e partnership nazionali e/o locali a cui puoi collegarti  </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32229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B42BC-C264-DB6F-8577-F2AA83A484B4}"/>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0D2F3DE8-273F-D00B-719F-2BDCF90EB7B3}"/>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A557FEFD-F8C9-0980-4F72-AA36361280F3}"/>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Ulteriori letture</a:t>
            </a:r>
          </a:p>
        </p:txBody>
      </p:sp>
      <p:sp>
        <p:nvSpPr>
          <p:cNvPr id="4" name="Slide Number Placeholder 5">
            <a:extLst>
              <a:ext uri="{FF2B5EF4-FFF2-40B4-BE49-F238E27FC236}">
                <a16:creationId xmlns:a16="http://schemas.microsoft.com/office/drawing/2014/main" id="{A4A8B0E4-79A3-39CE-1CB3-0D693B8C6B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43</a:t>
            </a:fld>
            <a:endParaRPr lang="fr-CA" sz="1200" dirty="0">
              <a:solidFill>
                <a:schemeClr val="bg1"/>
              </a:solidFill>
            </a:endParaRPr>
          </a:p>
        </p:txBody>
      </p:sp>
      <p:sp>
        <p:nvSpPr>
          <p:cNvPr id="2" name="Text Placeholder 1">
            <a:extLst>
              <a:ext uri="{FF2B5EF4-FFF2-40B4-BE49-F238E27FC236}">
                <a16:creationId xmlns:a16="http://schemas.microsoft.com/office/drawing/2014/main" id="{B5E86C46-EAA6-E662-0EC7-1AD2B3A2EB2B}"/>
              </a:ext>
            </a:extLst>
          </p:cNvPr>
          <p:cNvSpPr txBox="1">
            <a:spLocks/>
          </p:cNvSpPr>
          <p:nvPr/>
        </p:nvSpPr>
        <p:spPr>
          <a:xfrm>
            <a:off x="871694" y="1693412"/>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a:solidFill>
                  <a:srgbClr val="EC7C69"/>
                </a:solidFill>
              </a:rPr>
              <a:t>Guida </a:t>
            </a:r>
            <a:r>
              <a:rPr lang="en-IE" sz="2800" b="1" dirty="0" err="1">
                <a:solidFill>
                  <a:srgbClr val="EC7C69"/>
                </a:solidFill>
              </a:rPr>
              <a:t>non turistica </a:t>
            </a:r>
            <a:r>
              <a:rPr lang="en-IE" sz="2800" b="1" dirty="0">
                <a:solidFill>
                  <a:srgbClr val="EC7C69"/>
                </a:solidFill>
              </a:rPr>
              <a:t>di Amsterdam</a:t>
            </a:r>
          </a:p>
          <a:p>
            <a:pPr algn="l">
              <a:lnSpc>
                <a:spcPts val="2340"/>
              </a:lnSpc>
              <a:spcBef>
                <a:spcPts val="0"/>
              </a:spcBef>
            </a:pPr>
            <a:endParaRPr lang="en-IE"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a:solidFill>
                  <a:srgbClr val="414141"/>
                </a:solidFill>
              </a:rPr>
              <a:t>Scopri un'Amsterdam diversa, nascosta al turismo di massa, entra in contatto con i pionieri locali e diventa un vero agente di cambiamento. Partecipa ad attività divertenti e contribuisci alla città, alla sua gente e al mondo in generale.</a:t>
            </a: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93670C0A-FA12-087E-9600-4A99447B64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pic>
        <p:nvPicPr>
          <p:cNvPr id="5" name="Picture 2">
            <a:hlinkClick r:id="rId3"/>
            <a:extLst>
              <a:ext uri="{FF2B5EF4-FFF2-40B4-BE49-F238E27FC236}">
                <a16:creationId xmlns:a16="http://schemas.microsoft.com/office/drawing/2014/main" id="{A125CF9B-0498-26D7-DCFF-FAB0B5704425}"/>
              </a:ext>
            </a:extLst>
          </p:cNvPr>
          <p:cNvPicPr>
            <a:picLocks noChangeAspect="1" noChangeArrowheads="1"/>
          </p:cNvPicPr>
          <p:nvPr/>
        </p:nvPicPr>
        <p:blipFill rotWithShape="1">
          <a:blip r:embed="rId4"/>
          <a:srcRect l="17846" t="-68" r="1374" b="68"/>
          <a:stretch/>
        </p:blipFill>
        <p:spPr bwMode="auto">
          <a:xfrm>
            <a:off x="5997388" y="2460813"/>
            <a:ext cx="4747880" cy="2988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79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5938A-AF78-1544-C458-DC7505171A1D}"/>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F6A373E7-59F4-A950-2DA1-54F0F213483D}"/>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BB37577A-B81A-6DEC-08B0-2D7DAE1564FC}"/>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Ulteriori letture</a:t>
            </a:r>
          </a:p>
        </p:txBody>
      </p:sp>
      <p:sp>
        <p:nvSpPr>
          <p:cNvPr id="4" name="Slide Number Placeholder 5">
            <a:extLst>
              <a:ext uri="{FF2B5EF4-FFF2-40B4-BE49-F238E27FC236}">
                <a16:creationId xmlns:a16="http://schemas.microsoft.com/office/drawing/2014/main" id="{039FD0B6-261E-124A-03C1-9A07342846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44</a:t>
            </a:fld>
            <a:endParaRPr lang="fr-CA" sz="1200" dirty="0">
              <a:solidFill>
                <a:schemeClr val="bg1"/>
              </a:solidFill>
            </a:endParaRPr>
          </a:p>
        </p:txBody>
      </p:sp>
      <p:sp>
        <p:nvSpPr>
          <p:cNvPr id="2" name="Text Placeholder 1">
            <a:extLst>
              <a:ext uri="{FF2B5EF4-FFF2-40B4-BE49-F238E27FC236}">
                <a16:creationId xmlns:a16="http://schemas.microsoft.com/office/drawing/2014/main" id="{52199B13-6CBB-5805-004F-2FC2DFE270DE}"/>
              </a:ext>
            </a:extLst>
          </p:cNvPr>
          <p:cNvSpPr txBox="1">
            <a:spLocks/>
          </p:cNvSpPr>
          <p:nvPr/>
        </p:nvSpPr>
        <p:spPr>
          <a:xfrm>
            <a:off x="938929" y="1946717"/>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a:solidFill>
                  <a:srgbClr val="EC7C69"/>
                </a:solidFill>
              </a:rPr>
              <a:t>I modi migliori per suggerire attività all'aperto agli ospiti</a:t>
            </a:r>
          </a:p>
          <a:p>
            <a:pPr algn="l">
              <a:lnSpc>
                <a:spcPts val="2340"/>
              </a:lnSpc>
              <a:spcBef>
                <a:spcPts val="0"/>
              </a:spcBef>
            </a:pPr>
            <a:endParaRPr lang="en-IE" sz="2800"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a:solidFill>
                  <a:srgbClr val="414141"/>
                </a:solidFill>
              </a:rPr>
              <a:t>Un interessante articolo pubblicato su </a:t>
            </a:r>
            <a:r>
              <a:rPr lang="en-IE" sz="2200" dirty="0" err="1">
                <a:solidFill>
                  <a:srgbClr val="414141"/>
                </a:solidFill>
              </a:rPr>
              <a:t>Linkedin </a:t>
            </a:r>
            <a:r>
              <a:rPr lang="en-IE" sz="2200" dirty="0">
                <a:solidFill>
                  <a:srgbClr val="414141"/>
                </a:solidFill>
              </a:rPr>
              <a:t>su come conoscere i propri ospiti, la destinazione, le opzioni disponibili, essere proattivi, flessibili e creativi.</a:t>
            </a:r>
          </a:p>
          <a:p>
            <a:pPr algn="l">
              <a:lnSpc>
                <a:spcPts val="2340"/>
              </a:lnSpc>
              <a:spcBef>
                <a:spcPts val="0"/>
              </a:spcBef>
            </a:pPr>
            <a:endParaRPr lang="en-IE" sz="2200" dirty="0">
              <a:solidFill>
                <a:srgbClr val="414141"/>
              </a:solidFill>
            </a:endParaRP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E8E0E5D2-E364-587B-9C98-9F22CA22DD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sp>
        <p:nvSpPr>
          <p:cNvPr id="8" name="Rectangle 7">
            <a:extLst>
              <a:ext uri="{FF2B5EF4-FFF2-40B4-BE49-F238E27FC236}">
                <a16:creationId xmlns:a16="http://schemas.microsoft.com/office/drawing/2014/main" id="{4913FE94-D974-52F7-5FA6-0E1A0E5EB9A3}"/>
              </a:ext>
            </a:extLst>
          </p:cNvPr>
          <p:cNvSpPr/>
          <p:nvPr/>
        </p:nvSpPr>
        <p:spPr>
          <a:xfrm>
            <a:off x="6018836" y="2453833"/>
            <a:ext cx="4698323" cy="2963120"/>
          </a:xfrm>
          <a:prstGeom prst="rect">
            <a:avLst/>
          </a:prstGeom>
          <a:solidFill>
            <a:srgbClr val="F6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hlinkClick r:id="rId3"/>
            <a:extLst>
              <a:ext uri="{FF2B5EF4-FFF2-40B4-BE49-F238E27FC236}">
                <a16:creationId xmlns:a16="http://schemas.microsoft.com/office/drawing/2014/main" id="{6150939F-6A15-31D0-467F-CCBDCDCD70A8}"/>
              </a:ext>
            </a:extLst>
          </p:cNvPr>
          <p:cNvPicPr>
            <a:picLocks noChangeAspect="1"/>
          </p:cNvPicPr>
          <p:nvPr/>
        </p:nvPicPr>
        <p:blipFill>
          <a:blip r:embed="rId4"/>
          <a:srcRect r="16307" b="6176"/>
          <a:stretch/>
        </p:blipFill>
        <p:spPr>
          <a:xfrm>
            <a:off x="6170488" y="2846031"/>
            <a:ext cx="4342833" cy="2229172"/>
          </a:xfrm>
          <a:prstGeom prst="rect">
            <a:avLst/>
          </a:prstGeom>
          <a:ln>
            <a:noFill/>
          </a:ln>
        </p:spPr>
      </p:pic>
    </p:spTree>
    <p:extLst>
      <p:ext uri="{BB962C8B-B14F-4D97-AF65-F5344CB8AC3E}">
        <p14:creationId xmlns:p14="http://schemas.microsoft.com/office/powerpoint/2010/main" val="963475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9C997-0612-B196-7DA3-B3384C997000}"/>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C43E161B-E0BF-0060-45CB-397B79F4739B}"/>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7842B5CF-B19C-84AC-574A-AF68CECC8C00}"/>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Ulteriori letture</a:t>
            </a:r>
          </a:p>
        </p:txBody>
      </p:sp>
      <p:sp>
        <p:nvSpPr>
          <p:cNvPr id="4" name="Slide Number Placeholder 5">
            <a:extLst>
              <a:ext uri="{FF2B5EF4-FFF2-40B4-BE49-F238E27FC236}">
                <a16:creationId xmlns:a16="http://schemas.microsoft.com/office/drawing/2014/main" id="{91C34073-E524-748B-9211-8A6C23280C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45</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2C682BE9-0DC0-902B-9DEE-48993B4039F3}"/>
              </a:ext>
            </a:extLst>
          </p:cNvPr>
          <p:cNvGraphicFramePr>
            <a:graphicFrameLocks noGrp="1"/>
          </p:cNvGraphicFramePr>
          <p:nvPr>
            <p:extLst>
              <p:ext uri="{D42A27DB-BD31-4B8C-83A1-F6EECF244321}">
                <p14:modId xmlns:p14="http://schemas.microsoft.com/office/powerpoint/2010/main" val="1673250653"/>
              </p:ext>
            </p:extLst>
          </p:nvPr>
        </p:nvGraphicFramePr>
        <p:xfrm>
          <a:off x="792766" y="1823016"/>
          <a:ext cx="10394068" cy="3474720"/>
        </p:xfrm>
        <a:graphic>
          <a:graphicData uri="http://schemas.openxmlformats.org/drawingml/2006/table">
            <a:tbl>
              <a:tblPr firstRow="1" bandRow="1">
                <a:tableStyleId>{5C22544A-7EE6-4342-B048-85BDC9FD1C3A}</a:tableStyleId>
              </a:tblPr>
              <a:tblGrid>
                <a:gridCol w="2853185">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370840">
                <a:tc>
                  <a:txBody>
                    <a:bodyPr/>
                    <a:lstStyle/>
                    <a:p>
                      <a:r>
                        <a:rPr lang="en-IE" sz="2400"/>
                        <a:t>Nome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Descrizione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Attività all'aria aperta nella Frisia sud-occidentale. </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Suggerimenti e approfondimenti dall'ente regionale di marketing turistico:</a:t>
                      </a:r>
                      <a:r>
                        <a:rPr lang="en-IE" dirty="0">
                          <a:solidFill>
                            <a:srgbClr val="459597"/>
                          </a:solidFill>
                          <a:hlinkClick r:id="rId2">
                            <a:extLst>
                              <a:ext uri="{A12FA001-AC4F-418D-AE19-62706E023703}">
                                <ahyp:hlinkClr xmlns:ahyp="http://schemas.microsoft.com/office/drawing/2018/hyperlinkcolor" val="tx"/>
                              </a:ext>
                            </a:extLst>
                          </a:hlinkClick>
                        </a:rPr>
                        <a:t> https://www.waterlandvanfriesland.nl/en/visit/things-to-see-and-do/outdoor-activities</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solidFill>
                            <a:srgbClr val="414141"/>
                          </a:solidFill>
                        </a:rPr>
                        <a:t>Toolkit per l'esperienza dei visitatori </a:t>
                      </a:r>
                      <a:endParaRPr lang="en-IE" sz="1800" b="1"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Un toolkit per offrire un'esperienza indimenticabile agli ospiti con prodotti autentici, contenuti ricchi e partnership locali: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59597"/>
                          </a:solidFill>
                          <a:hlinkClick r:id="rId3">
                            <a:extLst>
                              <a:ext uri="{A12FA001-AC4F-418D-AE19-62706E023703}">
                                <ahyp:hlinkClr xmlns:ahyp="http://schemas.microsoft.com/office/drawing/2018/hyperlinkcolor" val="tx"/>
                              </a:ext>
                            </a:extLst>
                          </a:hlinkClick>
                        </a:rPr>
                        <a:t>https://visitworldheritage.com/en/eu/visitor-experience-toolkit/a88e1013-4ee9-40e6-9729-e832a29ef7c9</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Introduzione al turismo e all'ospitalità</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Un MOOC (Massive Online Open Course) per apprendere le basi e le caratteristiche principali del settore del turismo e dell'ospitalità: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solidFill>
                            <a:srgbClr val="459597"/>
                          </a:solidFill>
                          <a:hlinkClick r:id="rId4">
                            <a:extLst>
                              <a:ext uri="{A12FA001-AC4F-418D-AE19-62706E023703}">
                                <ahyp:hlinkClr xmlns:ahyp="http://schemas.microsoft.com/office/drawing/2018/hyperlinkcolor" val="tx"/>
                              </a:ext>
                            </a:extLst>
                          </a:hlinkClick>
                        </a:rPr>
                        <a:t>https://www.coursera.org/learn/introduction-to-tourism-and-hospitality</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646007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72411-08A5-5059-37BB-A6DE957AA9AA}"/>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52594FC6-82E6-A9B3-CBE3-64FC66ACD508}"/>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C93500A-D2FB-68D4-1D69-3D4A16DF697C}"/>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Punti chiave</a:t>
            </a:r>
          </a:p>
        </p:txBody>
      </p:sp>
      <p:sp>
        <p:nvSpPr>
          <p:cNvPr id="4" name="Text Placeholder 3">
            <a:extLst>
              <a:ext uri="{FF2B5EF4-FFF2-40B4-BE49-F238E27FC236}">
                <a16:creationId xmlns:a16="http://schemas.microsoft.com/office/drawing/2014/main" id="{62A737D6-40B6-8D7F-A6CD-02E22CF49016}"/>
              </a:ext>
            </a:extLst>
          </p:cNvPr>
          <p:cNvSpPr txBox="1">
            <a:spLocks/>
          </p:cNvSpPr>
          <p:nvPr/>
        </p:nvSpPr>
        <p:spPr>
          <a:xfrm>
            <a:off x="432637" y="1449855"/>
            <a:ext cx="633571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La natura come esperienza fondamentale</a:t>
            </a:r>
            <a:r>
              <a:rPr lang="en-GB" b="1" dirty="0">
                <a:solidFill>
                  <a:srgbClr val="EC7C69"/>
                </a:solidFill>
              </a:rPr>
              <a:t>: </a:t>
            </a:r>
          </a:p>
          <a:p>
            <a:pPr marL="363538">
              <a:lnSpc>
                <a:spcPts val="2340"/>
              </a:lnSpc>
              <a:buClr>
                <a:srgbClr val="64AFAF"/>
              </a:buClr>
            </a:pPr>
            <a:r>
              <a:rPr lang="en-GB" dirty="0"/>
              <a:t>Progettando percorsi escursionistici e/o collegando la vostra struttura ricettiva alla natura, potrete trasformare il viaggio stesso in un'esperienza coinvolgente e riflessiva per i vostri ospiti.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a:solidFill>
                  <a:srgbClr val="EC7C69"/>
                </a:solidFill>
              </a:rPr>
              <a:t>Design sostenibile e innovativo: </a:t>
            </a:r>
          </a:p>
          <a:p>
            <a:pPr marL="363538">
              <a:lnSpc>
                <a:spcPts val="2340"/>
              </a:lnSpc>
              <a:buClr>
                <a:srgbClr val="64AFAF"/>
              </a:buClr>
            </a:pPr>
            <a:r>
              <a:rPr lang="en-GB" dirty="0"/>
              <a:t>Utilizzando sistemi off-grid come l'energia solare e i servizi igienici a compostaggio, è possibile integrare la sostenibilità nella propria struttura ricettiva riducendo al contempo la dipendenza da infrastrutture fisse e servizi pubblici.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a:solidFill>
                  <a:srgbClr val="EC7C69"/>
                </a:solidFill>
              </a:rPr>
              <a:t>Esperienza unica</a:t>
            </a:r>
            <a:r>
              <a:rPr lang="en-GB" sz="2400" dirty="0">
                <a:solidFill>
                  <a:srgbClr val="EC7C69"/>
                </a:solidFill>
              </a:rPr>
              <a:t>: </a:t>
            </a:r>
          </a:p>
          <a:p>
            <a:pPr marL="363538">
              <a:lnSpc>
                <a:spcPts val="2340"/>
              </a:lnSpc>
              <a:buClr>
                <a:srgbClr val="64AFAF"/>
              </a:buClr>
            </a:pPr>
            <a:r>
              <a:rPr lang="en-GB" dirty="0"/>
              <a:t>Limitando l'accesso e offrendo soggiorni remoti e minimalisti, è possibile creare un senso di evasione ed esclusività che distingue la propria struttura ricettiva dalle opzioni convenzionali.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FA8118E3-2A0F-A490-C77C-AB825F7B44EF}"/>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EAC2CD20-A21E-F4DC-AA7B-AC9DE509422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Bunk Amsterdam</a:t>
            </a:r>
          </a:p>
        </p:txBody>
      </p:sp>
      <p:sp>
        <p:nvSpPr>
          <p:cNvPr id="12" name="Slide Number Placeholder 5">
            <a:extLst>
              <a:ext uri="{FF2B5EF4-FFF2-40B4-BE49-F238E27FC236}">
                <a16:creationId xmlns:a16="http://schemas.microsoft.com/office/drawing/2014/main" id="{D1A5C542-106D-7861-51C1-2C67FA72A26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3100805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2A36C-D088-5769-45DF-0AFC3DC1DBC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D04727C-40A2-402A-B2C5-E14DDC1EE20E}"/>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B156FEA-DA80-F779-20F5-267B7E1F461E}"/>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Punti chiave</a:t>
            </a:r>
          </a:p>
        </p:txBody>
      </p:sp>
      <p:sp>
        <p:nvSpPr>
          <p:cNvPr id="4" name="Text Placeholder 3">
            <a:extLst>
              <a:ext uri="{FF2B5EF4-FFF2-40B4-BE49-F238E27FC236}">
                <a16:creationId xmlns:a16="http://schemas.microsoft.com/office/drawing/2014/main" id="{B47137C2-3A73-B464-2DF3-00BD1B6F8C09}"/>
              </a:ext>
            </a:extLst>
          </p:cNvPr>
          <p:cNvSpPr txBox="1">
            <a:spLocks/>
          </p:cNvSpPr>
          <p:nvPr/>
        </p:nvSpPr>
        <p:spPr>
          <a:xfrm>
            <a:off x="432638" y="1664459"/>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Esperienza unica</a:t>
            </a:r>
            <a:r>
              <a:rPr lang="en-GB" dirty="0">
                <a:solidFill>
                  <a:srgbClr val="EC7C69"/>
                </a:solidFill>
              </a:rPr>
              <a:t>: </a:t>
            </a:r>
          </a:p>
          <a:p>
            <a:pPr marL="363538">
              <a:lnSpc>
                <a:spcPts val="2340"/>
              </a:lnSpc>
              <a:buClr>
                <a:srgbClr val="64AFAF"/>
              </a:buClr>
            </a:pPr>
            <a:r>
              <a:rPr lang="en-GB" dirty="0"/>
              <a:t>Limitando l'accesso e offrendo soggiorni remoti e minimalisti, è possibile creare un senso di evasione ed esclusività che distingue la vostra struttura ricettiva dalle opzioni convenzionali.</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5571608D-9B68-522D-A251-ECB26AF7D0EB}"/>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5C5F9E03-3893-ACB3-D483-6C8CA978187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Crediti fotografici: Bunk Amsterdam</a:t>
            </a:r>
          </a:p>
        </p:txBody>
      </p:sp>
      <p:pic>
        <p:nvPicPr>
          <p:cNvPr id="2" name="Picture 1">
            <a:extLst>
              <a:ext uri="{FF2B5EF4-FFF2-40B4-BE49-F238E27FC236}">
                <a16:creationId xmlns:a16="http://schemas.microsoft.com/office/drawing/2014/main" id="{C824D780-D9B9-D51A-6B0F-0883104BF67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
        <p:nvSpPr>
          <p:cNvPr id="5" name="Slide Number Placeholder 5">
            <a:extLst>
              <a:ext uri="{FF2B5EF4-FFF2-40B4-BE49-F238E27FC236}">
                <a16:creationId xmlns:a16="http://schemas.microsoft.com/office/drawing/2014/main" id="{FB207C78-BFEE-921B-4BB0-3CEE4AC7852E}"/>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47</a:t>
            </a:fld>
            <a:endParaRPr lang="fr-CA" sz="1200" dirty="0"/>
          </a:p>
        </p:txBody>
      </p:sp>
    </p:spTree>
    <p:extLst>
      <p:ext uri="{BB962C8B-B14F-4D97-AF65-F5344CB8AC3E}">
        <p14:creationId xmlns:p14="http://schemas.microsoft.com/office/powerpoint/2010/main" val="2546075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375826"/>
          </a:xfrm>
          <a:prstGeom prst="rect">
            <a:avLst/>
          </a:prstGeom>
          <a:noFill/>
        </p:spPr>
        <p:txBody>
          <a:bodyPr wrap="square" rtlCol="0">
            <a:spAutoFit/>
          </a:bodyPr>
          <a:lstStyle/>
          <a:p>
            <a:pPr algn="ctr">
              <a:lnSpc>
                <a:spcPts val="2520"/>
              </a:lnSpc>
            </a:pPr>
            <a:r>
              <a:rPr lang="en-IE" sz="2400" dirty="0">
                <a:solidFill>
                  <a:srgbClr val="414141"/>
                </a:solidFill>
              </a:rPr>
              <a:t>Introduzione alle strutture ricettive del turismo alternativo </a:t>
            </a:r>
          </a:p>
          <a:p>
            <a:pPr algn="ctr">
              <a:lnSpc>
                <a:spcPts val="2520"/>
              </a:lnSpc>
            </a:pPr>
            <a:r>
              <a:rPr lang="en-IE" sz="2400" dirty="0">
                <a:solidFill>
                  <a:srgbClr val="414141"/>
                </a:solidFill>
              </a:rPr>
              <a:t>(2 parti)</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dirty="0">
                <a:solidFill>
                  <a:srgbClr val="382B1B"/>
                </a:solidFill>
              </a:rPr>
              <a:t>Ricerca di mercato </a:t>
            </a:r>
          </a:p>
          <a:p>
            <a:pPr algn="ctr">
              <a:lnSpc>
                <a:spcPts val="2520"/>
              </a:lnSpc>
            </a:pPr>
            <a:r>
              <a:rPr lang="en-IE" sz="2400" dirty="0">
                <a:solidFill>
                  <a:srgbClr val="382B1B"/>
                </a:solidFill>
              </a:rPr>
              <a:t>e pianificazione aziendale </a:t>
            </a:r>
            <a:r>
              <a:rPr lang="en-IE" sz="2400" dirty="0">
                <a:solidFill>
                  <a:srgbClr val="414141"/>
                </a:solidFill>
              </a:rPr>
              <a:t>(2 parti)</a:t>
            </a:r>
          </a:p>
          <a:p>
            <a:pPr algn="ctr">
              <a:lnSpc>
                <a:spcPts val="2520"/>
              </a:lnSpc>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oden bench on a deck&#10;&#10;AI-generated content may be incorrect.">
            <a:extLst>
              <a:ext uri="{FF2B5EF4-FFF2-40B4-BE49-F238E27FC236}">
                <a16:creationId xmlns:a16="http://schemas.microsoft.com/office/drawing/2014/main" id="{394FD301-8CCC-8185-5539-F7F462AFF4BF}"/>
              </a:ext>
            </a:extLst>
          </p:cNvPr>
          <p:cNvPicPr>
            <a:picLocks noGrp="1" noChangeAspect="1"/>
          </p:cNvPicPr>
          <p:nvPr>
            <p:ph type="pic" sz="quarter" idx="19"/>
          </p:nvPr>
        </p:nvPicPr>
        <p:blipFill>
          <a:blip r:embed="rId2"/>
          <a:srcRect t="9906" b="9906"/>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3600" dirty="0"/>
              <a:t>Confronta e contrapponi diversi modelli di business di </a:t>
            </a:r>
          </a:p>
          <a:p>
            <a:pPr>
              <a:lnSpc>
                <a:spcPts val="3900"/>
              </a:lnSpc>
            </a:pPr>
            <a:r>
              <a:rPr lang="en-GB" sz="3600" dirty="0"/>
              <a:t>strutture ricettive turistiche alternative</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Sezione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Crediti fotografici: Casa galleggiante, Paesi Bassi</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house with a grassy field&#10;&#10;AI-generated content may be incorrect.">
            <a:extLst>
              <a:ext uri="{FF2B5EF4-FFF2-40B4-BE49-F238E27FC236}">
                <a16:creationId xmlns:a16="http://schemas.microsoft.com/office/drawing/2014/main" id="{2E61F87E-BAAE-4D85-289D-E6D0D8462BE1}"/>
              </a:ext>
            </a:extLst>
          </p:cNvPr>
          <p:cNvPicPr>
            <a:picLocks noGrp="1" noChangeAspect="1"/>
          </p:cNvPicPr>
          <p:nvPr>
            <p:ph type="pic" sz="quarter" idx="67"/>
          </p:nvPr>
        </p:nvPicPr>
        <p:blipFill>
          <a:blip r:embed="rId2"/>
          <a:srcRect l="4765" r="4765"/>
          <a:stretch>
            <a:fillRect/>
          </a:stretch>
        </p:blipFill>
        <p:spPr/>
      </p:pic>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Modelli di business per alloggi alternativi</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3</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Panoramica:</a:t>
            </a:r>
            <a:endParaRPr lang="en-US" sz="4000" dirty="0"/>
          </a:p>
        </p:txBody>
      </p:sp>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38747"/>
            <a:ext cx="2815520" cy="452458"/>
          </a:xfrm>
          <a:prstGeom prst="rect">
            <a:avLst/>
          </a:prstGeom>
          <a:solidFill>
            <a:srgbClr val="EC7C69"/>
          </a:solidFill>
        </p:spPr>
        <p:txBody>
          <a:bodyPr/>
          <a:lstStyle/>
          <a:p>
            <a:pPr algn="ctr"/>
            <a:r>
              <a:rPr lang="en-GB" sz="1200" dirty="0"/>
              <a:t>Crediti fotografici</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55418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a:t>Vari modelli di business nel settore in crescita degli alloggi alternativi, che consentono alle persone di prendere decisioni informate in base alle proprie risorse, alla propria posizione e ai propri obiettivi.</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AAE-06AA-35C6-FEC8-5CF4A9BBF7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BDF76-283A-9406-C824-FA960CAA1DD5}"/>
              </a:ext>
            </a:extLst>
          </p:cNvPr>
          <p:cNvSpPr>
            <a:spLocks noGrp="1"/>
          </p:cNvSpPr>
          <p:nvPr>
            <p:ph type="body" sz="quarter" idx="16"/>
          </p:nvPr>
        </p:nvSpPr>
        <p:spPr>
          <a:xfrm>
            <a:off x="1783120" y="2068306"/>
            <a:ext cx="7088317" cy="3739042"/>
          </a:xfrm>
        </p:spPr>
        <p:txBody>
          <a:bodyPr>
            <a:noAutofit/>
          </a:bodyPr>
          <a:lstStyle/>
          <a:p>
            <a:pPr>
              <a:lnSpc>
                <a:spcPts val="2480"/>
              </a:lnSpc>
            </a:pPr>
            <a:r>
              <a:rPr lang="en-GB" sz="2400" dirty="0"/>
              <a:t>Esame delle caratteristiche principali, dei vantaggi e delle sfide dei diversi modelli di business comunemente utilizzati nel settore degli alloggi alternativi.</a:t>
            </a:r>
          </a:p>
          <a:p>
            <a:pPr>
              <a:lnSpc>
                <a:spcPts val="2480"/>
              </a:lnSpc>
            </a:pPr>
            <a:endParaRPr lang="en-US" sz="2400" dirty="0"/>
          </a:p>
          <a:p>
            <a:pPr>
              <a:lnSpc>
                <a:spcPts val="2480"/>
              </a:lnSpc>
            </a:pPr>
            <a:endParaRPr lang="en-US" sz="2400" dirty="0"/>
          </a:p>
          <a:p>
            <a:pPr>
              <a:lnSpc>
                <a:spcPts val="2480"/>
              </a:lnSpc>
            </a:pPr>
            <a:r>
              <a:rPr lang="en-GB" sz="2400" dirty="0"/>
              <a:t>Fornire un quadro pratico per la selezione del modello di business più adatto in base alle circostanze individuali.</a:t>
            </a:r>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AF37BAE7-1ABA-0271-7311-B213C03F2EE5}"/>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9DCA44B-81D3-0ADF-00DB-C1FE2E7E6CC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Sezione 3: </a:t>
            </a:r>
            <a:r>
              <a:rPr lang="en-US" dirty="0"/>
              <a:t>Aree di apprendimento chiave</a:t>
            </a:r>
          </a:p>
        </p:txBody>
      </p:sp>
      <p:sp>
        <p:nvSpPr>
          <p:cNvPr id="13" name="Slide Number Placeholder 5">
            <a:extLst>
              <a:ext uri="{FF2B5EF4-FFF2-40B4-BE49-F238E27FC236}">
                <a16:creationId xmlns:a16="http://schemas.microsoft.com/office/drawing/2014/main" id="{DF2840AD-279D-C57F-461F-9889AF42308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7B536B05-E9F8-E800-CA40-C2C2E5245886}"/>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8F8549A-7667-087B-32FC-86C675A99195}"/>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2974CEDD-D8E6-9517-13F1-CA2ECADE3C3B}"/>
              </a:ext>
            </a:extLst>
          </p:cNvPr>
          <p:cNvSpPr txBox="1">
            <a:spLocks/>
          </p:cNvSpPr>
          <p:nvPr/>
        </p:nvSpPr>
        <p:spPr>
          <a:xfrm>
            <a:off x="733932" y="313788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5D8F45E5-7A6A-A892-E8EE-DDF932955CCB}"/>
              </a:ext>
            </a:extLst>
          </p:cNvPr>
          <p:cNvSpPr/>
          <p:nvPr/>
        </p:nvSpPr>
        <p:spPr>
          <a:xfrm>
            <a:off x="0" y="388009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65042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Acquisire una comprensione di base di cosa sia l'alloggio alternativo, delle sue varie forme e dei motivi alla base della sua crescente popolarità tra i viaggiatori.</a:t>
            </a:r>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823882"/>
            <a:ext cx="7491868"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L'area di apprendimento pone le basi per comprendere gli alloggi alternativi, un segmento in rapida crescita dell'industria turistica.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Comprendere e definire ciò che li distingue dagli hotel tradizionali, sottolineandone le caratteristiche uniche e il fascino per i viaggiatori moderni, è importante per avviare qualsiasi modello di business. </a:t>
            </a:r>
          </a:p>
          <a:p>
            <a:pPr>
              <a:lnSpc>
                <a:spcPts val="2340"/>
              </a:lnSpc>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Crediti fotografici: </a:t>
            </a:r>
          </a:p>
          <a:p>
            <a:pPr algn="ctr"/>
            <a:r>
              <a:rPr lang="en-GB" sz="1200" dirty="0"/>
              <a:t>Bunk Hostel, Amsterdam, Paesi Bassi</a:t>
            </a:r>
          </a:p>
        </p:txBody>
      </p:sp>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Alloggi alternativi: pronti ad ospitare?</a:t>
            </a:r>
          </a:p>
          <a:p>
            <a:endParaRPr lang="en-GB" dirty="0"/>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È più di un semplice posto dove dormire: è un'attività commerciale</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868167"/>
            <a:ext cx="715928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Molte persone desiderano vivere esperienze diverse quando viaggiano. Ecco perché gli alloggi alternativi sono così popolari: creano opportunità per persone come te che desiderano avviare un'attività.</a:t>
            </a:r>
          </a:p>
          <a:p>
            <a:pPr>
              <a:lnSpc>
                <a:spcPts val="2340"/>
              </a:lnSpc>
            </a:pPr>
            <a:endParaRPr lang="en-GB" dirty="0"/>
          </a:p>
          <a:p>
            <a:pPr>
              <a:lnSpc>
                <a:spcPts val="2340"/>
              </a:lnSpc>
            </a:pPr>
            <a:r>
              <a:rPr lang="en-GB" dirty="0"/>
              <a:t>Il tuo modello di business dovrebbe supportare e amplificare direttamente la tua proposta di vendita unica. Si tratta di creare un'esperienza coerente per i tuoi ospiti, massimizzando al contempo i tuoi profitti e riducendo al minimo i grattacapi. Per raggiungere questo obiettivo, devi scegliere il modello di business più adatto alle tue esigenze e alle risorse disponibili. Il risultato sarà la creazione di una sistemazione alternativa davvero unica.</a:t>
            </a:r>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pic>
        <p:nvPicPr>
          <p:cNvPr id="6" name="Picture Placeholder 5" descr="A room with a table and chairs&#10;&#10;AI-generated content may be incorrect.">
            <a:extLst>
              <a:ext uri="{FF2B5EF4-FFF2-40B4-BE49-F238E27FC236}">
                <a16:creationId xmlns:a16="http://schemas.microsoft.com/office/drawing/2014/main" id="{E761FC9B-8CD2-C64B-DE1D-A842925EFB3B}"/>
              </a:ext>
            </a:extLst>
          </p:cNvPr>
          <p:cNvPicPr>
            <a:picLocks noGrp="1" noChangeAspect="1"/>
          </p:cNvPicPr>
          <p:nvPr>
            <p:ph type="pic" sz="quarter" idx="10"/>
          </p:nvPr>
        </p:nvPicPr>
        <p:blipFill rotWithShape="1">
          <a:blip r:embed="rId2"/>
          <a:srcRect l="5415" r="5415"/>
          <a:stretch/>
        </p:blipFill>
        <p:spPr>
          <a:xfrm>
            <a:off x="391600" y="-1"/>
            <a:ext cx="3423163" cy="2380129"/>
          </a:xfrm>
        </p:spPr>
      </p:pic>
    </p:spTree>
    <p:extLst>
      <p:ext uri="{BB962C8B-B14F-4D97-AF65-F5344CB8AC3E}">
        <p14:creationId xmlns:p14="http://schemas.microsoft.com/office/powerpoint/2010/main" val="221947916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98B7F6E6-6606-4E00-8DFC-E19084976626}"/>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TotalTime>
  <Words>4486</Words>
  <Application>Microsoft Macintosh PowerPoint</Application>
  <PresentationFormat>Widescreen</PresentationFormat>
  <Paragraphs>463</Paragraphs>
  <Slides>48</Slides>
  <Notes>3</Notes>
  <HiddenSlides>0</HiddenSlides>
  <MMClips>1</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48</vt:i4>
      </vt:variant>
    </vt:vector>
  </HeadingPairs>
  <TitlesOfParts>
    <vt:vector size="55" baseType="lpstr">
      <vt:lpstr>Arial</vt:lpstr>
      <vt:lpstr>Calibri</vt:lpstr>
      <vt:lpstr>Montserrat</vt:lpstr>
      <vt:lpstr>Montserrat Light</vt:lpstr>
      <vt:lpstr>Open Sans</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docId:3BB0EE4DDB8EE19E3627670F88F6A670</cp:keywords>
  <cp:lastModifiedBy>Manuel Guarita</cp:lastModifiedBy>
  <cp:revision>209</cp:revision>
  <dcterms:created xsi:type="dcterms:W3CDTF">2020-10-14T13:32:04Z</dcterms:created>
  <dcterms:modified xsi:type="dcterms:W3CDTF">2026-02-06T17:46:07Z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