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4"/>
  </p:sldMasterIdLst>
  <p:notesMasterIdLst>
    <p:notesMasterId r:id="rId53"/>
  </p:notesMasterIdLst>
  <p:sldIdLst>
    <p:sldId id="7694" r:id="rId5"/>
    <p:sldId id="7685" r:id="rId6"/>
    <p:sldId id="7689" r:id="rId7"/>
    <p:sldId id="4303" r:id="rId8"/>
    <p:sldId id="6455" r:id="rId9"/>
    <p:sldId id="6456" r:id="rId10"/>
    <p:sldId id="6457" r:id="rId11"/>
    <p:sldId id="6459" r:id="rId12"/>
    <p:sldId id="6473" r:id="rId13"/>
    <p:sldId id="6478" r:id="rId14"/>
    <p:sldId id="7703" r:id="rId15"/>
    <p:sldId id="6475" r:id="rId16"/>
    <p:sldId id="7704" r:id="rId17"/>
    <p:sldId id="7705" r:id="rId18"/>
    <p:sldId id="7706" r:id="rId19"/>
    <p:sldId id="7707" r:id="rId20"/>
    <p:sldId id="6494" r:id="rId21"/>
    <p:sldId id="7712" r:id="rId22"/>
    <p:sldId id="6463" r:id="rId23"/>
    <p:sldId id="6464" r:id="rId24"/>
    <p:sldId id="7708" r:id="rId25"/>
    <p:sldId id="7709" r:id="rId26"/>
    <p:sldId id="7710" r:id="rId27"/>
    <p:sldId id="7711" r:id="rId28"/>
    <p:sldId id="7713" r:id="rId29"/>
    <p:sldId id="7714" r:id="rId30"/>
    <p:sldId id="7715" r:id="rId31"/>
    <p:sldId id="7716" r:id="rId32"/>
    <p:sldId id="7717" r:id="rId33"/>
    <p:sldId id="7718" r:id="rId34"/>
    <p:sldId id="7719" r:id="rId35"/>
    <p:sldId id="7720" r:id="rId36"/>
    <p:sldId id="7721" r:id="rId37"/>
    <p:sldId id="7723" r:id="rId38"/>
    <p:sldId id="7722" r:id="rId39"/>
    <p:sldId id="7724" r:id="rId40"/>
    <p:sldId id="6511" r:id="rId41"/>
    <p:sldId id="7726" r:id="rId42"/>
    <p:sldId id="6442" r:id="rId43"/>
    <p:sldId id="7727" r:id="rId44"/>
    <p:sldId id="7728" r:id="rId45"/>
    <p:sldId id="7729" r:id="rId46"/>
    <p:sldId id="7730" r:id="rId47"/>
    <p:sldId id="7731" r:id="rId48"/>
    <p:sldId id="7732" r:id="rId49"/>
    <p:sldId id="7733" r:id="rId50"/>
    <p:sldId id="7734"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EE7B43-E15E-DDBC-E647-F7CDA4D2A392}" name="Catriona.Murphy" initials="Ca" userId="S::catriona.murphy_tus.ie#ext#@reiknistofnun.onmicrosoft.com::8b535ec4-35cb-43c7-9541-bb97663a9aec" providerId="AD"/>
  <p188:author id="{1450D1C3-813B-B09B-BB4C-66AE08CDB7A6}" name="Lucia Tomassini" initials="LT" userId="S::lucia.tomassini@nhlstenden.com::f7f3da5d-b0ad-45c9-9cb4-3963a74d6a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6F7FA"/>
    <a:srgbClr val="64AFAF"/>
    <a:srgbClr val="000000"/>
    <a:srgbClr val="82CCCA"/>
    <a:srgbClr val="E5BEAC"/>
    <a:srgbClr val="367476"/>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7"/>
    <p:restoredTop sz="94963"/>
  </p:normalViewPr>
  <p:slideViewPr>
    <p:cSldViewPr snapToGrid="0">
      <p:cViewPr varScale="1">
        <p:scale>
          <a:sx n="65" d="100"/>
          <a:sy n="65" d="100"/>
        </p:scale>
        <p:origin x="364" y="60"/>
      </p:cViewPr>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07117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9E9A1-F3EB-FB2F-7C7C-F86F73B56E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B330E4-AFB9-A9DF-B52E-74AA14497F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D10754-1FDA-EDD0-54EF-C7CAB2A2C1FB}"/>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FD56934F-9662-2BCC-9F3B-3428B7BF5100}"/>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052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2052822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creativecommons.org/licenses/by-sa/4.0/?ref=chooser-v1"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B19E9-2395-080F-9285-F8F40B5E43B7}"/>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38DA452-10B9-81AA-F01E-D5AB3EE8944B}"/>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FF444EC-63FB-3350-DBD8-6F08A8410D10}"/>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6C45C162-E152-D628-3A50-F98600535F72}"/>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C509386C-92B0-A002-892C-6EC2EBFE00F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395C747E-912E-BDB8-C55A-A38F1546AE50}"/>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65E2F6-7982-A9F8-A15D-970E4D5B2F9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F5C51923-4F72-782E-6E5D-37618A650C8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494236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E69AA7-936C-F1BD-D470-C01BCBFE097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4C7B1BB-A964-DB1F-BF4E-7FCD44FF6941}"/>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7C697DFA-94EF-3BC2-FC0C-C53BC8FE9C1D}"/>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B6268AE3-2549-57D5-D813-13CBF77266C9}"/>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045BD119-AFD1-81F1-0002-3CF15DA30445}"/>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BB7D028-856C-D810-DDE6-8348EE8EC1EC}"/>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A5D92AC-621D-FC09-8E6C-386816A4ADA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1E8EA3D3-A823-FB90-A93D-1CF10BE5136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6290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01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B4272A-6EE2-62D3-4365-4025207B24DE}"/>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60EF47CB-04DD-D033-DCC9-4E72E1DF2F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40D211A5-5F33-B5D4-17C3-8CC2AFB0C57E}"/>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BAA51C89-5E9D-B998-50ED-3C1B8DD2641A}"/>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ED04A3F5-4F83-07C0-CCE7-917EE1DEC1DB}"/>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6CB862F-8CF5-112E-5763-E4A02AF7F4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9858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0F1CAF7-971F-D013-8154-8BC280AD9800}"/>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3B42103-4B46-92D7-7AC9-6B044989048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F40E95E7-065C-AC9A-04B7-40D24C599AD7}"/>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5FCE8B7-C42E-745B-63C4-DA539467A05C}"/>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E7FE36-5013-28A7-2998-4B74509C1AF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6B072C65-DFD4-AB58-D31E-E6A223062CB6}"/>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ACF53EF6-B07E-DE37-83B6-1C152B5B4E9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F41B0A29-35C0-434C-76C9-0F7323A54E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B241814-A8EC-0ABE-D081-BC4CD0F220C4}"/>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29" name="Group 28">
            <a:extLst>
              <a:ext uri="{FF2B5EF4-FFF2-40B4-BE49-F238E27FC236}">
                <a16:creationId xmlns:a16="http://schemas.microsoft.com/office/drawing/2014/main" id="{153FE9C0-FD1E-63DE-E9F0-5509F3ADF82B}"/>
              </a:ext>
            </a:extLst>
          </p:cNvPr>
          <p:cNvGrpSpPr/>
          <p:nvPr userDrawn="1"/>
        </p:nvGrpSpPr>
        <p:grpSpPr>
          <a:xfrm>
            <a:off x="441852" y="5691396"/>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07C74B60-439F-B8B8-6A12-4A46414B7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38D7BD95-1F36-9AEE-0B2B-EE79143669DA}"/>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54096A87-8118-35F8-7DB4-E37DC5A93859}"/>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6D6F7164-F7FA-C8B1-14E3-90A5BE61532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022ECBFC-D4CC-4ADE-4C0A-D68630EB5F4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510973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4869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ntents Slide 02">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EC6CEABE-7080-815B-62C1-56D26BD465FE}"/>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5" name="Freeform 4">
            <a:extLst>
              <a:ext uri="{FF2B5EF4-FFF2-40B4-BE49-F238E27FC236}">
                <a16:creationId xmlns:a16="http://schemas.microsoft.com/office/drawing/2014/main" id="{9D4FA593-D335-1BE3-FBA2-987C644F064A}"/>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Picture Placeholder 26">
            <a:extLst>
              <a:ext uri="{FF2B5EF4-FFF2-40B4-BE49-F238E27FC236}">
                <a16:creationId xmlns:a16="http://schemas.microsoft.com/office/drawing/2014/main" id="{3FF40BAB-4DE7-00BC-C8F2-34352CB4B890}"/>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8" name="Text Placeholder 32">
            <a:extLst>
              <a:ext uri="{FF2B5EF4-FFF2-40B4-BE49-F238E27FC236}">
                <a16:creationId xmlns:a16="http://schemas.microsoft.com/office/drawing/2014/main" id="{99B606A0-D6FA-03E5-1242-5CD00DE9F1B3}"/>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6A7B665D-8C61-958B-FA72-C41AE8A14BED}"/>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3" name="Text Placeholder 32">
            <a:extLst>
              <a:ext uri="{FF2B5EF4-FFF2-40B4-BE49-F238E27FC236}">
                <a16:creationId xmlns:a16="http://schemas.microsoft.com/office/drawing/2014/main" id="{B4E211BC-DEF1-A335-A437-FE027CE061FF}"/>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23">
            <a:extLst>
              <a:ext uri="{FF2B5EF4-FFF2-40B4-BE49-F238E27FC236}">
                <a16:creationId xmlns:a16="http://schemas.microsoft.com/office/drawing/2014/main" id="{1FF68A6A-835F-33DF-FB79-AFA420EEC7C8}"/>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5" name="Straight Connector 34">
            <a:extLst>
              <a:ext uri="{FF2B5EF4-FFF2-40B4-BE49-F238E27FC236}">
                <a16:creationId xmlns:a16="http://schemas.microsoft.com/office/drawing/2014/main" id="{603517BB-5BE8-8223-DF62-7FE6299C6CA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FC6A39C6-E6AA-7AB2-983B-A72FD4D3D1EE}"/>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object 3">
            <a:extLst>
              <a:ext uri="{FF2B5EF4-FFF2-40B4-BE49-F238E27FC236}">
                <a16:creationId xmlns:a16="http://schemas.microsoft.com/office/drawing/2014/main" id="{AF60BCDF-3BDD-80D8-143E-73B4E7C12708}"/>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8" name="Picture Placeholder 63">
            <a:extLst>
              <a:ext uri="{FF2B5EF4-FFF2-40B4-BE49-F238E27FC236}">
                <a16:creationId xmlns:a16="http://schemas.microsoft.com/office/drawing/2014/main" id="{844685ED-1ABD-CA84-0F8B-DE122AF384A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9" name="Text Placeholder 32">
            <a:extLst>
              <a:ext uri="{FF2B5EF4-FFF2-40B4-BE49-F238E27FC236}">
                <a16:creationId xmlns:a16="http://schemas.microsoft.com/office/drawing/2014/main" id="{30EA453D-D3AC-78B9-2858-8BEBEB06AA73}"/>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19A6410D-E731-9F8C-A814-2D464BB775F8}"/>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DF60A9CD-7A58-8A7E-AE59-4F7400991F0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2" name="Straight Connector 41">
            <a:extLst>
              <a:ext uri="{FF2B5EF4-FFF2-40B4-BE49-F238E27FC236}">
                <a16:creationId xmlns:a16="http://schemas.microsoft.com/office/drawing/2014/main" id="{BA2AB834-4E3B-8179-DE6C-EF91E5B1E7E1}"/>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 Placeholder 23">
            <a:extLst>
              <a:ext uri="{FF2B5EF4-FFF2-40B4-BE49-F238E27FC236}">
                <a16:creationId xmlns:a16="http://schemas.microsoft.com/office/drawing/2014/main" id="{452D4613-5FA5-F20A-BF1A-2605FA50FC81}"/>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9" name="Text Placeholder 32">
            <a:extLst>
              <a:ext uri="{FF2B5EF4-FFF2-40B4-BE49-F238E27FC236}">
                <a16:creationId xmlns:a16="http://schemas.microsoft.com/office/drawing/2014/main" id="{68C5AF61-8227-53F6-4045-EF55D6D53EED}"/>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81296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F6881A3-FFC2-0E1C-84F4-79DC653D20E9}"/>
              </a:ext>
            </a:extLst>
          </p:cNvPr>
          <p:cNvSpPr/>
          <p:nvPr userDrawn="1"/>
        </p:nvSpPr>
        <p:spPr>
          <a:xfrm>
            <a:off x="130914" y="0"/>
            <a:ext cx="6359126" cy="674577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F25C264-E2FC-B144-B921-83A5E87812D5}"/>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E752BE40-AB4C-1E89-1520-F244709C4358}"/>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A0999013-7299-8D31-470E-F0804BD1716B}"/>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77080455-523A-02AE-A875-49091818C9C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35331E4A-42FE-F0A9-E478-F9E044474A11}"/>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39ACFB92-5027-F9D7-188C-0A5602279205}"/>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6590C9CD-C708-196C-841A-E2CA5EA7E048}"/>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8CFA13C7-28D5-74EF-3960-CAD9DC3A5EC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333B8C1A-104F-50F7-DF17-E699EC58C0A1}"/>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EFB2ADDD-5655-69DD-4954-9C5174DDC9A3}"/>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97B1BF8-FC6D-DD5D-7F21-91B7D97D785D}"/>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E3D1ABCE-C08F-A941-E042-A793D0E20CDC}"/>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70820A5-A246-5771-E82E-D0A59AC10E0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E095D13D-926E-182F-A7B1-CDD80D55C9D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97FC833E-6249-E76E-F6DD-762657E3EB6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80968133-1325-C8A1-8634-6BC9F54790BB}"/>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57087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3" name="Freeform 2">
            <a:extLst>
              <a:ext uri="{FF2B5EF4-FFF2-40B4-BE49-F238E27FC236}">
                <a16:creationId xmlns:a16="http://schemas.microsoft.com/office/drawing/2014/main" id="{54A4CB5F-FF64-4FB1-DD4A-BA330F1F6D7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C242E94A-FE8C-34AE-9F28-C39FF6ADF13C}"/>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AB11A8D-1834-5025-EF00-24FB96F3B95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7C0C0A7A-BF50-8FED-82FF-4DAD1D20061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178853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69981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48216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95DEDE3-B5E7-7411-043D-B596821142B1}"/>
              </a:ext>
            </a:extLst>
          </p:cNvPr>
          <p:cNvSpPr/>
          <p:nvPr userDrawn="1"/>
        </p:nvSpPr>
        <p:spPr>
          <a:xfrm rot="5400000">
            <a:off x="7887666" y="-875331"/>
            <a:ext cx="3038587" cy="5570080"/>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2">
            <a:extLst>
              <a:ext uri="{FF2B5EF4-FFF2-40B4-BE49-F238E27FC236}">
                <a16:creationId xmlns:a16="http://schemas.microsoft.com/office/drawing/2014/main" id="{52134BD2-171B-FEB4-9E4B-33E919DE5DB0}"/>
              </a:ext>
            </a:extLst>
          </p:cNvPr>
          <p:cNvSpPr>
            <a:spLocks noGrp="1"/>
          </p:cNvSpPr>
          <p:nvPr>
            <p:ph type="pic" sz="quarter" idx="67"/>
          </p:nvPr>
        </p:nvSpPr>
        <p:spPr>
          <a:xfrm>
            <a:off x="-18532" y="148452"/>
            <a:ext cx="7554181" cy="3704457"/>
          </a:xfrm>
          <a:custGeom>
            <a:avLst/>
            <a:gdLst>
              <a:gd name="connsiteX0" fmla="*/ 0 w 7554181"/>
              <a:gd name="connsiteY0" fmla="*/ 0 h 3704457"/>
              <a:gd name="connsiteX1" fmla="*/ 470950 w 7554181"/>
              <a:gd name="connsiteY1" fmla="*/ 0 h 3704457"/>
              <a:gd name="connsiteX2" fmla="*/ 665801 w 7554181"/>
              <a:gd name="connsiteY2" fmla="*/ 0 h 3704457"/>
              <a:gd name="connsiteX3" fmla="*/ 895856 w 7554181"/>
              <a:gd name="connsiteY3" fmla="*/ 0 h 3704457"/>
              <a:gd name="connsiteX4" fmla="*/ 1543125 w 7554181"/>
              <a:gd name="connsiteY4" fmla="*/ 0 h 3704457"/>
              <a:gd name="connsiteX5" fmla="*/ 1684750 w 7554181"/>
              <a:gd name="connsiteY5" fmla="*/ 0 h 3704457"/>
              <a:gd name="connsiteX6" fmla="*/ 2288654 w 7554181"/>
              <a:gd name="connsiteY6" fmla="*/ 0 h 3704457"/>
              <a:gd name="connsiteX7" fmla="*/ 2332019 w 7554181"/>
              <a:gd name="connsiteY7" fmla="*/ 0 h 3704457"/>
              <a:gd name="connsiteX8" fmla="*/ 2401058 w 7554181"/>
              <a:gd name="connsiteY8" fmla="*/ 0 h 3704457"/>
              <a:gd name="connsiteX9" fmla="*/ 3077548 w 7554181"/>
              <a:gd name="connsiteY9" fmla="*/ 0 h 3704457"/>
              <a:gd name="connsiteX10" fmla="*/ 3189952 w 7554181"/>
              <a:gd name="connsiteY10" fmla="*/ 0 h 3704457"/>
              <a:gd name="connsiteX11" fmla="*/ 3301985 w 7554181"/>
              <a:gd name="connsiteY11" fmla="*/ 0 h 3704457"/>
              <a:gd name="connsiteX12" fmla="*/ 3427841 w 7554181"/>
              <a:gd name="connsiteY12" fmla="*/ 0 h 3704457"/>
              <a:gd name="connsiteX13" fmla="*/ 3954870 w 7554181"/>
              <a:gd name="connsiteY13" fmla="*/ 0 h 3704457"/>
              <a:gd name="connsiteX14" fmla="*/ 4067276 w 7554181"/>
              <a:gd name="connsiteY14" fmla="*/ 0 h 3704457"/>
              <a:gd name="connsiteX15" fmla="*/ 4090879 w 7554181"/>
              <a:gd name="connsiteY15" fmla="*/ 0 h 3704457"/>
              <a:gd name="connsiteX16" fmla="*/ 4216735 w 7554181"/>
              <a:gd name="connsiteY16" fmla="*/ 0 h 3704457"/>
              <a:gd name="connsiteX17" fmla="*/ 4743764 w 7554181"/>
              <a:gd name="connsiteY17" fmla="*/ 0 h 3704457"/>
              <a:gd name="connsiteX18" fmla="*/ 4856170 w 7554181"/>
              <a:gd name="connsiteY18" fmla="*/ 0 h 3704457"/>
              <a:gd name="connsiteX19" fmla="*/ 4968202 w 7554181"/>
              <a:gd name="connsiteY19" fmla="*/ 0 h 3704457"/>
              <a:gd name="connsiteX20" fmla="*/ 5094058 w 7554181"/>
              <a:gd name="connsiteY20" fmla="*/ 0 h 3704457"/>
              <a:gd name="connsiteX21" fmla="*/ 5757096 w 7554181"/>
              <a:gd name="connsiteY21" fmla="*/ 0 h 3704457"/>
              <a:gd name="connsiteX22" fmla="*/ 5757096 w 7554181"/>
              <a:gd name="connsiteY22" fmla="*/ 3866 h 3704457"/>
              <a:gd name="connsiteX23" fmla="*/ 5882952 w 7554181"/>
              <a:gd name="connsiteY23" fmla="*/ 0 h 3704457"/>
              <a:gd name="connsiteX24" fmla="*/ 7262331 w 7554181"/>
              <a:gd name="connsiteY24" fmla="*/ 394511 h 3704457"/>
              <a:gd name="connsiteX25" fmla="*/ 7427256 w 7554181"/>
              <a:gd name="connsiteY25" fmla="*/ 514418 h 3704457"/>
              <a:gd name="connsiteX26" fmla="*/ 7307788 w 7554181"/>
              <a:gd name="connsiteY26" fmla="*/ 588430 h 3704457"/>
              <a:gd name="connsiteX27" fmla="*/ 6640453 w 7554181"/>
              <a:gd name="connsiteY27" fmla="*/ 1761257 h 3704457"/>
              <a:gd name="connsiteX28" fmla="*/ 7447146 w 7554181"/>
              <a:gd name="connsiteY28" fmla="*/ 3021460 h 3704457"/>
              <a:gd name="connsiteX29" fmla="*/ 7554181 w 7554181"/>
              <a:gd name="connsiteY29" fmla="*/ 3075341 h 3704457"/>
              <a:gd name="connsiteX30" fmla="*/ 7383205 w 7554181"/>
              <a:gd name="connsiteY30" fmla="*/ 3223898 h 3704457"/>
              <a:gd name="connsiteX31" fmla="*/ 5882951 w 7554181"/>
              <a:gd name="connsiteY31" fmla="*/ 3704457 h 3704457"/>
              <a:gd name="connsiteX32" fmla="*/ 5757096 w 7554181"/>
              <a:gd name="connsiteY32" fmla="*/ 3700591 h 3704457"/>
              <a:gd name="connsiteX33" fmla="*/ 5757096 w 7554181"/>
              <a:gd name="connsiteY33" fmla="*/ 3704457 h 3704457"/>
              <a:gd name="connsiteX34" fmla="*/ 5094057 w 7554181"/>
              <a:gd name="connsiteY34" fmla="*/ 3704457 h 3704457"/>
              <a:gd name="connsiteX35" fmla="*/ 4968202 w 7554181"/>
              <a:gd name="connsiteY35" fmla="*/ 3704457 h 3704457"/>
              <a:gd name="connsiteX36" fmla="*/ 4856170 w 7554181"/>
              <a:gd name="connsiteY36" fmla="*/ 3704457 h 3704457"/>
              <a:gd name="connsiteX37" fmla="*/ 4743764 w 7554181"/>
              <a:gd name="connsiteY37" fmla="*/ 3704457 h 3704457"/>
              <a:gd name="connsiteX38" fmla="*/ 4216734 w 7554181"/>
              <a:gd name="connsiteY38" fmla="*/ 3704457 h 3704457"/>
              <a:gd name="connsiteX39" fmla="*/ 4090879 w 7554181"/>
              <a:gd name="connsiteY39" fmla="*/ 3704457 h 3704457"/>
              <a:gd name="connsiteX40" fmla="*/ 4067276 w 7554181"/>
              <a:gd name="connsiteY40" fmla="*/ 3704457 h 3704457"/>
              <a:gd name="connsiteX41" fmla="*/ 3954870 w 7554181"/>
              <a:gd name="connsiteY41" fmla="*/ 3704457 h 3704457"/>
              <a:gd name="connsiteX42" fmla="*/ 3427840 w 7554181"/>
              <a:gd name="connsiteY42" fmla="*/ 3704457 h 3704457"/>
              <a:gd name="connsiteX43" fmla="*/ 3301985 w 7554181"/>
              <a:gd name="connsiteY43" fmla="*/ 3704457 h 3704457"/>
              <a:gd name="connsiteX44" fmla="*/ 3189952 w 7554181"/>
              <a:gd name="connsiteY44" fmla="*/ 3704457 h 3704457"/>
              <a:gd name="connsiteX45" fmla="*/ 3077547 w 7554181"/>
              <a:gd name="connsiteY45" fmla="*/ 3704457 h 3704457"/>
              <a:gd name="connsiteX46" fmla="*/ 2401058 w 7554181"/>
              <a:gd name="connsiteY46" fmla="*/ 3704457 h 3704457"/>
              <a:gd name="connsiteX47" fmla="*/ 2332018 w 7554181"/>
              <a:gd name="connsiteY47" fmla="*/ 3704457 h 3704457"/>
              <a:gd name="connsiteX48" fmla="*/ 2288653 w 7554181"/>
              <a:gd name="connsiteY48" fmla="*/ 3704457 h 3704457"/>
              <a:gd name="connsiteX49" fmla="*/ 1684750 w 7554181"/>
              <a:gd name="connsiteY49" fmla="*/ 3704457 h 3704457"/>
              <a:gd name="connsiteX50" fmla="*/ 1543124 w 7554181"/>
              <a:gd name="connsiteY50" fmla="*/ 3704457 h 3704457"/>
              <a:gd name="connsiteX51" fmla="*/ 895856 w 7554181"/>
              <a:gd name="connsiteY51" fmla="*/ 3704457 h 3704457"/>
              <a:gd name="connsiteX52" fmla="*/ 665801 w 7554181"/>
              <a:gd name="connsiteY52" fmla="*/ 3704457 h 3704457"/>
              <a:gd name="connsiteX53" fmla="*/ 19442 w 7554181"/>
              <a:gd name="connsiteY53" fmla="*/ 3704457 h 3704457"/>
              <a:gd name="connsiteX54" fmla="*/ 19442 w 7554181"/>
              <a:gd name="connsiteY54" fmla="*/ 3112369 h 3704457"/>
              <a:gd name="connsiteX55" fmla="*/ 19442 w 7554181"/>
              <a:gd name="connsiteY55" fmla="*/ 2999964 h 3704457"/>
              <a:gd name="connsiteX56" fmla="*/ 19442 w 7554181"/>
              <a:gd name="connsiteY56" fmla="*/ 2887931 h 3704457"/>
              <a:gd name="connsiteX57" fmla="*/ 19442 w 7554181"/>
              <a:gd name="connsiteY57" fmla="*/ 2762076 h 3704457"/>
              <a:gd name="connsiteX58" fmla="*/ 19442 w 7554181"/>
              <a:gd name="connsiteY58" fmla="*/ 2235046 h 3704457"/>
              <a:gd name="connsiteX59" fmla="*/ 19442 w 7554181"/>
              <a:gd name="connsiteY59" fmla="*/ 2122640 h 3704457"/>
              <a:gd name="connsiteX60" fmla="*/ 19442 w 7554181"/>
              <a:gd name="connsiteY60" fmla="*/ 2099037 h 3704457"/>
              <a:gd name="connsiteX61" fmla="*/ 19442 w 7554181"/>
              <a:gd name="connsiteY61" fmla="*/ 1973182 h 3704457"/>
              <a:gd name="connsiteX62" fmla="*/ 19442 w 7554181"/>
              <a:gd name="connsiteY62" fmla="*/ 1446152 h 3704457"/>
              <a:gd name="connsiteX63" fmla="*/ 19442 w 7554181"/>
              <a:gd name="connsiteY63" fmla="*/ 1333746 h 3704457"/>
              <a:gd name="connsiteX64" fmla="*/ 19442 w 7554181"/>
              <a:gd name="connsiteY64" fmla="*/ 1221714 h 3704457"/>
              <a:gd name="connsiteX65" fmla="*/ 19442 w 7554181"/>
              <a:gd name="connsiteY65" fmla="*/ 1095859 h 3704457"/>
              <a:gd name="connsiteX66" fmla="*/ 19442 w 7554181"/>
              <a:gd name="connsiteY66" fmla="*/ 432820 h 3704457"/>
              <a:gd name="connsiteX67" fmla="*/ 15576 w 7554181"/>
              <a:gd name="connsiteY67" fmla="*/ 432820 h 3704457"/>
              <a:gd name="connsiteX68" fmla="*/ 19442 w 7554181"/>
              <a:gd name="connsiteY68" fmla="*/ 306965 h 3704457"/>
              <a:gd name="connsiteX69" fmla="*/ 11045 w 7554181"/>
              <a:gd name="connsiteY69" fmla="*/ 93159 h 370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54181" h="3704457">
                <a:moveTo>
                  <a:pt x="0" y="0"/>
                </a:moveTo>
                <a:lnTo>
                  <a:pt x="470950" y="0"/>
                </a:lnTo>
                <a:lnTo>
                  <a:pt x="665801" y="0"/>
                </a:lnTo>
                <a:lnTo>
                  <a:pt x="895856" y="0"/>
                </a:lnTo>
                <a:lnTo>
                  <a:pt x="1543125" y="0"/>
                </a:lnTo>
                <a:lnTo>
                  <a:pt x="1684750" y="0"/>
                </a:lnTo>
                <a:lnTo>
                  <a:pt x="2288654" y="0"/>
                </a:lnTo>
                <a:lnTo>
                  <a:pt x="2332019" y="0"/>
                </a:lnTo>
                <a:lnTo>
                  <a:pt x="2401058" y="0"/>
                </a:lnTo>
                <a:lnTo>
                  <a:pt x="3077548" y="0"/>
                </a:lnTo>
                <a:lnTo>
                  <a:pt x="3189952" y="0"/>
                </a:lnTo>
                <a:lnTo>
                  <a:pt x="3301985" y="0"/>
                </a:lnTo>
                <a:lnTo>
                  <a:pt x="3427841" y="0"/>
                </a:lnTo>
                <a:lnTo>
                  <a:pt x="3954870" y="0"/>
                </a:lnTo>
                <a:lnTo>
                  <a:pt x="4067276" y="0"/>
                </a:lnTo>
                <a:lnTo>
                  <a:pt x="4090879" y="0"/>
                </a:lnTo>
                <a:lnTo>
                  <a:pt x="4216735" y="0"/>
                </a:lnTo>
                <a:lnTo>
                  <a:pt x="4743764" y="0"/>
                </a:lnTo>
                <a:lnTo>
                  <a:pt x="4856170" y="0"/>
                </a:lnTo>
                <a:lnTo>
                  <a:pt x="4968202" y="0"/>
                </a:lnTo>
                <a:lnTo>
                  <a:pt x="5094058" y="0"/>
                </a:lnTo>
                <a:lnTo>
                  <a:pt x="5757096" y="0"/>
                </a:lnTo>
                <a:lnTo>
                  <a:pt x="5757096" y="3866"/>
                </a:lnTo>
                <a:cubicBezTo>
                  <a:pt x="5799047" y="0"/>
                  <a:pt x="5841001" y="0"/>
                  <a:pt x="5882952" y="0"/>
                </a:cubicBezTo>
                <a:cubicBezTo>
                  <a:pt x="6404073" y="0"/>
                  <a:pt x="6882882" y="147279"/>
                  <a:pt x="7262331" y="394511"/>
                </a:cubicBezTo>
                <a:lnTo>
                  <a:pt x="7427256" y="514418"/>
                </a:lnTo>
                <a:lnTo>
                  <a:pt x="7307788" y="588430"/>
                </a:lnTo>
                <a:cubicBezTo>
                  <a:pt x="6900552" y="866846"/>
                  <a:pt x="6640453" y="1288460"/>
                  <a:pt x="6640453" y="1761257"/>
                </a:cubicBezTo>
                <a:cubicBezTo>
                  <a:pt x="6640453" y="2286587"/>
                  <a:pt x="6960068" y="2748729"/>
                  <a:pt x="7447146" y="3021460"/>
                </a:cubicBezTo>
                <a:lnTo>
                  <a:pt x="7554181" y="3075341"/>
                </a:lnTo>
                <a:lnTo>
                  <a:pt x="7383205" y="3223898"/>
                </a:lnTo>
                <a:cubicBezTo>
                  <a:pt x="6986438" y="3522631"/>
                  <a:pt x="6459788" y="3704457"/>
                  <a:pt x="5882951" y="3704457"/>
                </a:cubicBezTo>
                <a:cubicBezTo>
                  <a:pt x="5841001" y="3704457"/>
                  <a:pt x="5794386" y="3704457"/>
                  <a:pt x="5757096" y="3700591"/>
                </a:cubicBezTo>
                <a:lnTo>
                  <a:pt x="5757096" y="3704457"/>
                </a:lnTo>
                <a:lnTo>
                  <a:pt x="5094057" y="3704457"/>
                </a:lnTo>
                <a:lnTo>
                  <a:pt x="4968202" y="3704457"/>
                </a:lnTo>
                <a:lnTo>
                  <a:pt x="4856170" y="3704457"/>
                </a:lnTo>
                <a:lnTo>
                  <a:pt x="4743764" y="3704457"/>
                </a:lnTo>
                <a:lnTo>
                  <a:pt x="4216734" y="3704457"/>
                </a:lnTo>
                <a:lnTo>
                  <a:pt x="4090879" y="3704457"/>
                </a:lnTo>
                <a:lnTo>
                  <a:pt x="4067276" y="3704457"/>
                </a:lnTo>
                <a:lnTo>
                  <a:pt x="3954870" y="3704457"/>
                </a:lnTo>
                <a:lnTo>
                  <a:pt x="3427840" y="3704457"/>
                </a:lnTo>
                <a:lnTo>
                  <a:pt x="3301985" y="3704457"/>
                </a:lnTo>
                <a:lnTo>
                  <a:pt x="3189952" y="3704457"/>
                </a:lnTo>
                <a:lnTo>
                  <a:pt x="3077547" y="3704457"/>
                </a:lnTo>
                <a:lnTo>
                  <a:pt x="2401058" y="3704457"/>
                </a:lnTo>
                <a:lnTo>
                  <a:pt x="2332018" y="3704457"/>
                </a:lnTo>
                <a:lnTo>
                  <a:pt x="2288653" y="3704457"/>
                </a:lnTo>
                <a:lnTo>
                  <a:pt x="1684750" y="3704457"/>
                </a:lnTo>
                <a:lnTo>
                  <a:pt x="1543124" y="3704457"/>
                </a:lnTo>
                <a:lnTo>
                  <a:pt x="895856" y="3704457"/>
                </a:lnTo>
                <a:lnTo>
                  <a:pt x="665801" y="3704457"/>
                </a:lnTo>
                <a:lnTo>
                  <a:pt x="19442" y="3704457"/>
                </a:lnTo>
                <a:lnTo>
                  <a:pt x="19442" y="3112369"/>
                </a:lnTo>
                <a:lnTo>
                  <a:pt x="19442" y="2999964"/>
                </a:lnTo>
                <a:lnTo>
                  <a:pt x="19442" y="2887931"/>
                </a:lnTo>
                <a:lnTo>
                  <a:pt x="19442" y="2762076"/>
                </a:lnTo>
                <a:lnTo>
                  <a:pt x="19442" y="2235046"/>
                </a:lnTo>
                <a:lnTo>
                  <a:pt x="19442" y="2122640"/>
                </a:lnTo>
                <a:lnTo>
                  <a:pt x="19442" y="2099037"/>
                </a:lnTo>
                <a:lnTo>
                  <a:pt x="19442" y="1973182"/>
                </a:lnTo>
                <a:lnTo>
                  <a:pt x="19442" y="1446152"/>
                </a:lnTo>
                <a:lnTo>
                  <a:pt x="19442" y="1333746"/>
                </a:lnTo>
                <a:lnTo>
                  <a:pt x="19442" y="1221714"/>
                </a:lnTo>
                <a:lnTo>
                  <a:pt x="19442" y="1095859"/>
                </a:lnTo>
                <a:lnTo>
                  <a:pt x="19442" y="432820"/>
                </a:lnTo>
                <a:lnTo>
                  <a:pt x="15576" y="432820"/>
                </a:lnTo>
                <a:cubicBezTo>
                  <a:pt x="19442" y="395530"/>
                  <a:pt x="19442" y="348915"/>
                  <a:pt x="19442" y="306965"/>
                </a:cubicBezTo>
                <a:cubicBezTo>
                  <a:pt x="19442" y="234860"/>
                  <a:pt x="16601" y="163540"/>
                  <a:pt x="11045" y="93159"/>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450484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2879909D-3E71-F389-CD3A-B7A8E24734D7}"/>
              </a:ext>
            </a:extLst>
          </p:cNvPr>
          <p:cNvSpPr/>
          <p:nvPr userDrawn="1"/>
        </p:nvSpPr>
        <p:spPr>
          <a:xfrm rot="5400000">
            <a:off x="8346120" y="-740515"/>
            <a:ext cx="2714948" cy="4976812"/>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7F7AF3DA-AE59-1249-A0AA-FDB2BC2DD855}"/>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0CC98ADF-EB5E-531B-724F-3019CE994D31}"/>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F470D61-D6F2-1A6F-B6F7-51E9D73CD8D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4EA322C5-2498-243C-7402-D7240F168F4D}"/>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2A8E67AA-8990-7B52-0468-BB5380E81DC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F0C085F-466F-4653-4FF9-B1E5CE323C77}"/>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9CE6ECF6-CF35-79AA-9202-80536074B5F6}"/>
              </a:ext>
            </a:extLst>
          </p:cNvPr>
          <p:cNvSpPr>
            <a:spLocks noGrp="1"/>
          </p:cNvSpPr>
          <p:nvPr>
            <p:ph type="pic" sz="quarter" idx="67"/>
          </p:nvPr>
        </p:nvSpPr>
        <p:spPr>
          <a:xfrm>
            <a:off x="-2" y="178005"/>
            <a:ext cx="7841500" cy="3354626"/>
          </a:xfrm>
          <a:custGeom>
            <a:avLst/>
            <a:gdLst>
              <a:gd name="connsiteX0" fmla="*/ 0 w 7841500"/>
              <a:gd name="connsiteY0" fmla="*/ 0 h 3354626"/>
              <a:gd name="connsiteX1" fmla="*/ 2057401 w 7841500"/>
              <a:gd name="connsiteY1" fmla="*/ 0 h 3354626"/>
              <a:gd name="connsiteX2" fmla="*/ 4013534 w 7841500"/>
              <a:gd name="connsiteY2" fmla="*/ 0 h 3354626"/>
              <a:gd name="connsiteX3" fmla="*/ 4127503 w 7841500"/>
              <a:gd name="connsiteY3" fmla="*/ 0 h 3354626"/>
              <a:gd name="connsiteX4" fmla="*/ 6070935 w 7841500"/>
              <a:gd name="connsiteY4" fmla="*/ 0 h 3354626"/>
              <a:gd name="connsiteX5" fmla="*/ 6070935 w 7841500"/>
              <a:gd name="connsiteY5" fmla="*/ 3501 h 3354626"/>
              <a:gd name="connsiteX6" fmla="*/ 6184905 w 7841500"/>
              <a:gd name="connsiteY6" fmla="*/ 0 h 3354626"/>
              <a:gd name="connsiteX7" fmla="*/ 7615335 w 7841500"/>
              <a:gd name="connsiteY7" fmla="*/ 490675 h 3354626"/>
              <a:gd name="connsiteX8" fmla="*/ 7722759 w 7841500"/>
              <a:gd name="connsiteY8" fmla="*/ 588750 h 3354626"/>
              <a:gd name="connsiteX9" fmla="*/ 7695168 w 7841500"/>
              <a:gd name="connsiteY9" fmla="*/ 609523 h 3354626"/>
              <a:gd name="connsiteX10" fmla="*/ 7215190 w 7841500"/>
              <a:gd name="connsiteY10" fmla="*/ 1569886 h 3354626"/>
              <a:gd name="connsiteX11" fmla="*/ 7810028 w 7841500"/>
              <a:gd name="connsiteY11" fmla="*/ 2617796 h 3354626"/>
              <a:gd name="connsiteX12" fmla="*/ 7841500 w 7841500"/>
              <a:gd name="connsiteY12" fmla="*/ 2637306 h 3354626"/>
              <a:gd name="connsiteX13" fmla="*/ 7744369 w 7841500"/>
              <a:gd name="connsiteY13" fmla="*/ 2744902 h 3354626"/>
              <a:gd name="connsiteX14" fmla="*/ 6184904 w 7841500"/>
              <a:gd name="connsiteY14" fmla="*/ 3354626 h 3354626"/>
              <a:gd name="connsiteX15" fmla="*/ 6070933 w 7841500"/>
              <a:gd name="connsiteY15" fmla="*/ 3351125 h 3354626"/>
              <a:gd name="connsiteX16" fmla="*/ 6070933 w 7841500"/>
              <a:gd name="connsiteY16" fmla="*/ 3354626 h 3354626"/>
              <a:gd name="connsiteX17" fmla="*/ 4127503 w 7841500"/>
              <a:gd name="connsiteY17" fmla="*/ 3354626 h 3354626"/>
              <a:gd name="connsiteX18" fmla="*/ 4013532 w 7841500"/>
              <a:gd name="connsiteY18" fmla="*/ 3354626 h 3354626"/>
              <a:gd name="connsiteX19" fmla="*/ 2057401 w 7841500"/>
              <a:gd name="connsiteY19" fmla="*/ 3354626 h 3354626"/>
              <a:gd name="connsiteX20" fmla="*/ 0 w 7841500"/>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41500" h="3354626">
                <a:moveTo>
                  <a:pt x="0" y="0"/>
                </a:moveTo>
                <a:lnTo>
                  <a:pt x="2057401" y="0"/>
                </a:lnTo>
                <a:lnTo>
                  <a:pt x="4013534" y="0"/>
                </a:lnTo>
                <a:lnTo>
                  <a:pt x="4127503" y="0"/>
                </a:lnTo>
                <a:lnTo>
                  <a:pt x="6070935" y="0"/>
                </a:lnTo>
                <a:lnTo>
                  <a:pt x="6070935" y="3501"/>
                </a:lnTo>
                <a:cubicBezTo>
                  <a:pt x="6108924" y="0"/>
                  <a:pt x="6146915" y="0"/>
                  <a:pt x="6184905" y="0"/>
                </a:cubicBezTo>
                <a:cubicBezTo>
                  <a:pt x="6744203" y="0"/>
                  <a:pt x="7249682" y="187341"/>
                  <a:pt x="7615335" y="490675"/>
                </a:cubicBezTo>
                <a:lnTo>
                  <a:pt x="7722759" y="588750"/>
                </a:lnTo>
                <a:lnTo>
                  <a:pt x="7695168" y="609523"/>
                </a:lnTo>
                <a:cubicBezTo>
                  <a:pt x="7398812" y="855016"/>
                  <a:pt x="7215190" y="1194385"/>
                  <a:pt x="7215190" y="1569886"/>
                </a:cubicBezTo>
                <a:cubicBezTo>
                  <a:pt x="7215190" y="1992326"/>
                  <a:pt x="7446505" y="2369034"/>
                  <a:pt x="7810028" y="2617796"/>
                </a:cubicBezTo>
                <a:lnTo>
                  <a:pt x="7841500" y="2637306"/>
                </a:lnTo>
                <a:lnTo>
                  <a:pt x="7744369" y="2744902"/>
                </a:lnTo>
                <a:cubicBezTo>
                  <a:pt x="7373131" y="3117523"/>
                  <a:pt x="6811739"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849767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005164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8980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B2ACFE-480F-AF4B-ABD7-66A1D8E3F8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F30F5A02-8EE2-9FB6-A648-6B6C03030FD2}"/>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6AB1E34-E281-07CE-E55F-FE421110AAC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0CDFC1A6-4151-48B4-1C6B-DA264B2A641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C80EAAA5-81A4-4608-2D5C-1995BF140378}"/>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12FC10A6-EF19-E588-B546-85C082CD505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4939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3572530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88E73-0C30-158B-792C-3BC7AA503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62893" y="1421160"/>
            <a:ext cx="6629107" cy="4819843"/>
          </a:xfrm>
          <a:prstGeom prst="rect">
            <a:avLst/>
          </a:prstGeom>
          <a:noFill/>
        </p:spPr>
      </p:pic>
      <p:sp>
        <p:nvSpPr>
          <p:cNvPr id="3" name="Picture Placeholder 9">
            <a:extLst>
              <a:ext uri="{FF2B5EF4-FFF2-40B4-BE49-F238E27FC236}">
                <a16:creationId xmlns:a16="http://schemas.microsoft.com/office/drawing/2014/main" id="{2C953208-FB39-B29E-40E0-A1EC24B142E7}"/>
              </a:ext>
            </a:extLst>
          </p:cNvPr>
          <p:cNvSpPr>
            <a:spLocks noGrp="1"/>
          </p:cNvSpPr>
          <p:nvPr>
            <p:ph type="pic" sz="quarter" idx="13"/>
          </p:nvPr>
        </p:nvSpPr>
        <p:spPr>
          <a:xfrm>
            <a:off x="65142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FBAA81D-076F-702A-B4C4-DE394FC349A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1B822E2-9DA7-5C32-C213-5F98566FEECF}"/>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D981C30-9E62-A5F6-2A43-D6F2DFC3E05A}"/>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06ED2EB-368F-773A-AF12-6B7C63C835B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465EAE2D-7F6B-603E-BBCC-439C776CAE38}"/>
              </a:ext>
            </a:extLst>
          </p:cNvPr>
          <p:cNvSpPr/>
          <p:nvPr userDrawn="1"/>
        </p:nvSpPr>
        <p:spPr>
          <a:xfrm rot="16200000">
            <a:off x="47710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CF61134-68A8-6E37-11A2-22D7E841F63A}"/>
              </a:ext>
            </a:extLst>
          </p:cNvPr>
          <p:cNvSpPr>
            <a:spLocks noGrp="1"/>
          </p:cNvSpPr>
          <p:nvPr>
            <p:ph type="body" sz="quarter" idx="65" hasCustomPrompt="1"/>
          </p:nvPr>
        </p:nvSpPr>
        <p:spPr>
          <a:xfrm rot="16200000">
            <a:off x="47771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16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4BA81E8-9870-5AE7-302A-13300703D796}"/>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FD11A38-3908-D0E3-1B96-48888EA88EDA}"/>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GISTINGA Í FERÐAMENNSKU</a:t>
            </a:r>
          </a:p>
        </p:txBody>
      </p:sp>
      <p:sp>
        <p:nvSpPr>
          <p:cNvPr id="7" name="Slide Number Placeholder 5">
            <a:extLst>
              <a:ext uri="{FF2B5EF4-FFF2-40B4-BE49-F238E27FC236}">
                <a16:creationId xmlns:a16="http://schemas.microsoft.com/office/drawing/2014/main" id="{77AD53B1-FF41-17F3-E2F1-489FD377ABF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39" r:id="rId4"/>
    <p:sldLayoutId id="2147483920" r:id="rId5"/>
    <p:sldLayoutId id="2147483922" r:id="rId6"/>
    <p:sldLayoutId id="2147483923" r:id="rId7"/>
    <p:sldLayoutId id="2147483924" r:id="rId8"/>
    <p:sldLayoutId id="2147483925" r:id="rId9"/>
    <p:sldLayoutId id="2147483926" r:id="rId10"/>
    <p:sldLayoutId id="2147483927" r:id="rId11"/>
    <p:sldLayoutId id="2147483928" r:id="rId12"/>
    <p:sldLayoutId id="2147483936" r:id="rId13"/>
    <p:sldLayoutId id="2147483931" r:id="rId14"/>
    <p:sldLayoutId id="2147483932" r:id="rId15"/>
    <p:sldLayoutId id="2147483934" r:id="rId16"/>
    <p:sldLayoutId id="2147483935" r:id="rId17"/>
    <p:sldLayoutId id="2147483937" r:id="rId18"/>
    <p:sldLayoutId id="214748393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https://www.youtube.com/embed/627MhR0pjDE?feature=oembed" TargetMode="External"/><Relationship Id="rId5" Type="http://schemas.openxmlformats.org/officeDocument/2006/relationships/image" Target="../media/image1.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rategyzer.com/library/the-business-model-canvas" TargetMode="External"/><Relationship Id="rId2" Type="http://schemas.openxmlformats.org/officeDocument/2006/relationships/hyperlink" Target="https://www.europarl.europa.eu/thinktank/en/document/EPRS_BRI(2023)751464"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ecobnb.com/blog/2016/01/lighthouse-unusual-hotels/" TargetMode="External"/><Relationship Id="rId2" Type="http://schemas.openxmlformats.org/officeDocument/2006/relationships/hyperlink" Target="https://www.diggitmagazine.com/articles/church-buildings-reused"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www.my-french-house.com/property-french-farm-house.shtml" TargetMode="External"/><Relationship Id="rId2" Type="http://schemas.openxmlformats.org/officeDocument/2006/relationships/hyperlink" Target="https://edition.cnn.com/travel/article/italy-hamlet-hotels"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www.festivalfinder.eu/" TargetMode="External"/><Relationship Id="rId2" Type="http://schemas.openxmlformats.org/officeDocument/2006/relationships/hyperlink" Target="https://www.fondazioneslowfood.com/en/slow-food-presidia/"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s://natura2000.eea.europa.eu/" TargetMode="External"/><Relationship Id="rId2" Type="http://schemas.openxmlformats.org/officeDocument/2006/relationships/hyperlink" Target="http://www.liberationroute.com/"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isitalia.it/" TargetMode="External"/><Relationship Id="rId2" Type="http://schemas.openxmlformats.org/officeDocument/2006/relationships/hyperlink" Target="https://boerenenburen.nl/nl"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comitedesfetes.org/" TargetMode="External"/><Relationship Id="rId4" Type="http://schemas.openxmlformats.org/officeDocument/2006/relationships/hyperlink" Target="https://www.unpli.info/"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GJZsFS7N7Do"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https://www.youtube.com/watch?v=GY_NRnP6np8&amp;t=72s" TargetMode="Externa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hyperlink" Target="https://www.eatwith.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hyperlink" Target="https://www.youtube.com/watch?v=v-EkQ0ILkfw"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s://www.untouristguide.com/"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advice/3/what-best-ways-suggest-outdoor-activities-tkp1f"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visitworldheritage.com/en/eu/visitor-experience-toolkit/a88e1013-4ee9-40e6-9729-e832a29ef7c9" TargetMode="External"/><Relationship Id="rId2" Type="http://schemas.openxmlformats.org/officeDocument/2006/relationships/hyperlink" Target="https://www.waterlandvanfriesland.nl/en/visit/things-to-see-and-do/outdoor-activities" TargetMode="External"/><Relationship Id="rId1" Type="http://schemas.openxmlformats.org/officeDocument/2006/relationships/slideLayout" Target="../slideLayouts/slideLayout1.xml"/><Relationship Id="rId4" Type="http://schemas.openxmlformats.org/officeDocument/2006/relationships/hyperlink" Target="https://www.coursera.org/learn/introduction-to-tourism-and-hospitalit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406366"/>
            <a:ext cx="5089964" cy="697353"/>
          </a:xfrm>
        </p:spPr>
        <p:txBody>
          <a:bodyPr lIns="91440" tIns="45720" rIns="91440" bIns="45720" anchor="t">
            <a:noAutofit/>
          </a:bodyPr>
          <a:lstStyle/>
          <a:p>
            <a:r>
              <a:rPr lang="en-GB" dirty="0"/>
              <a:t>Modúl 1 (hluti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8" y="3230283"/>
            <a:ext cx="5272309" cy="697353"/>
          </a:xfrm>
        </p:spPr>
        <p:txBody>
          <a:bodyPr lIns="91440" tIns="45720" rIns="91440" bIns="45720" anchor="t">
            <a:noAutofit/>
          </a:bodyPr>
          <a:lstStyle/>
          <a:p>
            <a:pPr defTabSz="777514">
              <a:lnSpc>
                <a:spcPts val="3340"/>
              </a:lnSpc>
              <a:spcBef>
                <a:spcPts val="0"/>
              </a:spcBef>
              <a:defRPr/>
            </a:pPr>
            <a:r>
              <a:rPr lang="en-GB" sz="3200" b="1" dirty="0" err="1">
                <a:ea typeface="Calibri"/>
                <a:cs typeface="Calibri"/>
              </a:rPr>
              <a:t>Inngangur</a:t>
            </a:r>
            <a:r>
              <a:rPr lang="en-GB" sz="3200" b="1" dirty="0">
                <a:ea typeface="Calibri"/>
                <a:cs typeface="Calibri"/>
              </a:rPr>
              <a:t> </a:t>
            </a:r>
            <a:r>
              <a:rPr lang="en-GB" sz="3200" b="1" dirty="0" err="1">
                <a:ea typeface="Calibri"/>
                <a:cs typeface="Calibri"/>
              </a:rPr>
              <a:t>að</a:t>
            </a:r>
            <a:r>
              <a:rPr lang="en-GB" sz="3200" b="1" dirty="0">
                <a:ea typeface="Calibri"/>
                <a:cs typeface="Calibri"/>
              </a:rPr>
              <a:t> </a:t>
            </a:r>
            <a:r>
              <a:rPr lang="en-GB" sz="3200" b="1" dirty="0" err="1">
                <a:ea typeface="Calibri"/>
                <a:cs typeface="Calibri"/>
              </a:rPr>
              <a:t>óhefðbundnum</a:t>
            </a:r>
            <a:r>
              <a:rPr lang="en-GB" sz="3200" b="1" dirty="0">
                <a:ea typeface="Calibri"/>
                <a:cs typeface="Calibri"/>
              </a:rPr>
              <a:t> gistimöguleikum í ferðaþjónustu:</a:t>
            </a:r>
          </a:p>
          <a:p>
            <a:pPr defTabSz="777514">
              <a:lnSpc>
                <a:spcPts val="3340"/>
              </a:lnSpc>
              <a:spcBef>
                <a:spcPts val="0"/>
              </a:spcBef>
              <a:defRPr/>
            </a:pPr>
            <a:r>
              <a:rPr lang="en-GB" sz="3200" dirty="0">
                <a:ea typeface="Calibri"/>
                <a:cs typeface="Calibri"/>
              </a:rPr>
              <a:t>Viðskiptaáætlun og greining tækifæra</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Ljósmynd: </a:t>
            </a:r>
          </a:p>
          <a:p>
            <a:pPr algn="ctr"/>
            <a:r>
              <a:rPr lang="en-GB" sz="1200" dirty="0" err="1"/>
              <a:t>ECOstay</a:t>
            </a:r>
            <a:r>
              <a:rPr lang="en-GB" sz="1200" dirty="0"/>
              <a:t>, de </a:t>
            </a:r>
            <a:r>
              <a:rPr lang="en-GB" sz="1200" dirty="0" err="1"/>
              <a:t>Wildernis</a:t>
            </a:r>
            <a:r>
              <a:rPr lang="en-GB" sz="1200" dirty="0"/>
              <a:t>, Niðurlönd</a:t>
            </a:r>
          </a:p>
        </p:txBody>
      </p:sp>
      <p:pic>
        <p:nvPicPr>
          <p:cNvPr id="20" name="Picture Placeholder 19" descr="A red trailer with a table and chairs in the woods">
            <a:extLst>
              <a:ext uri="{FF2B5EF4-FFF2-40B4-BE49-F238E27FC236}">
                <a16:creationId xmlns:a16="http://schemas.microsoft.com/office/drawing/2014/main" id="{AE60E179-6773-57A6-35E4-50399B604D77}"/>
              </a:ext>
            </a:extLst>
          </p:cNvPr>
          <p:cNvPicPr>
            <a:picLocks noGrp="1" noChangeAspect="1"/>
          </p:cNvPicPr>
          <p:nvPr>
            <p:ph type="pic" sz="quarter" idx="19"/>
          </p:nvPr>
        </p:nvPicPr>
        <p:blipFill>
          <a:blip r:embed="rId2"/>
          <a:srcRect l="11176" r="11176"/>
          <a:stretch>
            <a:fillRect/>
          </a:stretch>
        </p:blipFill>
        <p:spPr/>
      </p:pic>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804313" y="2249394"/>
            <a:ext cx="3580276" cy="2659133"/>
          </a:xfrm>
          <a:prstGeom prst="rect">
            <a:avLst/>
          </a:prstGeom>
        </p:spPr>
      </p:pic>
    </p:spTree>
    <p:extLst>
      <p:ext uri="{BB962C8B-B14F-4D97-AF65-F5344CB8AC3E}">
        <p14:creationId xmlns:p14="http://schemas.microsoft.com/office/powerpoint/2010/main" val="3986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3E7A6-BF51-7A70-BF03-C201A66CB93B}"/>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F92A8EE-B88E-8A37-381C-E9405ECD6D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7" name="Text Placeholder 3">
            <a:extLst>
              <a:ext uri="{FF2B5EF4-FFF2-40B4-BE49-F238E27FC236}">
                <a16:creationId xmlns:a16="http://schemas.microsoft.com/office/drawing/2014/main" id="{43775AEC-03F7-DC87-07B9-B2AE56D99DDC}"/>
              </a:ext>
            </a:extLst>
          </p:cNvPr>
          <p:cNvSpPr txBox="1">
            <a:spLocks/>
          </p:cNvSpPr>
          <p:nvPr/>
        </p:nvSpPr>
        <p:spPr>
          <a:xfrm>
            <a:off x="583758" y="2528061"/>
            <a:ext cx="535061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Eigendinn tekur beint þátt í að stjórna öllum þáttum gistingarinnar, oft býr hann á staðnum til að bjóða upp á persónulega þjónustu og skapa hlýtt og gestrisið andrúmsloft.</a:t>
            </a:r>
          </a:p>
          <a:p>
            <a:pPr>
              <a:lnSpc>
                <a:spcPts val="2340"/>
              </a:lnSpc>
            </a:pPr>
            <a:endParaRPr lang="en-IE" dirty="0"/>
          </a:p>
          <a:p>
            <a:pPr>
              <a:lnSpc>
                <a:spcPts val="2340"/>
              </a:lnSpc>
            </a:pPr>
            <a:r>
              <a:rPr lang="en-IE" dirty="0"/>
              <a:t>Þessi beini nálgun felur í sér beina samskipti við gesti, yfirsýn yfir daglega starfsemi og að bjóða upp á sérsniðnar upplifanir. </a:t>
            </a:r>
          </a:p>
          <a:p>
            <a:pPr>
              <a:lnSpc>
                <a:spcPts val="2340"/>
              </a:lnSpc>
            </a:pPr>
            <a:endParaRPr lang="en-IE" dirty="0"/>
          </a:p>
          <a:p>
            <a:pPr>
              <a:lnSpc>
                <a:spcPts val="2340"/>
              </a:lnSpc>
            </a:pPr>
            <a:r>
              <a:rPr lang="en-IE" b="1" dirty="0">
                <a:solidFill>
                  <a:srgbClr val="EC7C69"/>
                </a:solidFill>
              </a:rPr>
              <a:t>Dæmi </a:t>
            </a:r>
            <a:r>
              <a:rPr lang="en-IE" dirty="0"/>
              <a:t>eru um smáboutique-gistihús með morgunverði, notaleg gestahús og heillandi gistiheimili sem dafna á einstöku persónulegu viðmóti eigandans</a:t>
            </a:r>
          </a:p>
          <a:p>
            <a:pPr>
              <a:lnSpc>
                <a:spcPts val="2340"/>
              </a:lnSpc>
            </a:pPr>
            <a:endParaRPr lang="en-GB" dirty="0"/>
          </a:p>
        </p:txBody>
      </p:sp>
      <p:cxnSp>
        <p:nvCxnSpPr>
          <p:cNvPr id="8" name="Straight Connector 7">
            <a:extLst>
              <a:ext uri="{FF2B5EF4-FFF2-40B4-BE49-F238E27FC236}">
                <a16:creationId xmlns:a16="http://schemas.microsoft.com/office/drawing/2014/main" id="{F7279E4B-C436-75D4-BD47-5112F72FDF5F}"/>
              </a:ext>
            </a:extLst>
          </p:cNvPr>
          <p:cNvCxnSpPr>
            <a:cxnSpLocks/>
          </p:cNvCxnSpPr>
          <p:nvPr/>
        </p:nvCxnSpPr>
        <p:spPr>
          <a:xfrm>
            <a:off x="0" y="2062798"/>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AB171B55-4BDF-0F85-A4A8-AD948C132ABD}"/>
              </a:ext>
            </a:extLst>
          </p:cNvPr>
          <p:cNvSpPr txBox="1">
            <a:spLocks/>
          </p:cNvSpPr>
          <p:nvPr/>
        </p:nvSpPr>
        <p:spPr>
          <a:xfrm>
            <a:off x="545533" y="457617"/>
            <a:ext cx="50932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Viðskiptalíkan 1: </a:t>
            </a:r>
            <a:r>
              <a:rPr lang="en-US" dirty="0"/>
              <a:t>Hefðbundið </a:t>
            </a:r>
          </a:p>
          <a:p>
            <a:pPr>
              <a:lnSpc>
                <a:spcPts val="3720"/>
              </a:lnSpc>
            </a:pPr>
            <a:r>
              <a:rPr lang="en-US" dirty="0"/>
              <a:t>Eigendarekstur</a:t>
            </a:r>
          </a:p>
          <a:p>
            <a:pPr>
              <a:lnSpc>
                <a:spcPts val="3720"/>
              </a:lnSpc>
            </a:pPr>
            <a:endParaRPr lang="en-US" dirty="0"/>
          </a:p>
        </p:txBody>
      </p:sp>
      <p:pic>
        <p:nvPicPr>
          <p:cNvPr id="13" name="Picture Placeholder 12" descr="Two milk cans on a wooden table&#10;&#10;AI-generated content may be incorrect.">
            <a:extLst>
              <a:ext uri="{FF2B5EF4-FFF2-40B4-BE49-F238E27FC236}">
                <a16:creationId xmlns:a16="http://schemas.microsoft.com/office/drawing/2014/main" id="{D412C34E-D58B-BEC9-7073-7404D391AB99}"/>
              </a:ext>
            </a:extLst>
          </p:cNvPr>
          <p:cNvPicPr>
            <a:picLocks noGrp="1" noChangeAspect="1"/>
          </p:cNvPicPr>
          <p:nvPr>
            <p:ph type="pic" sz="quarter" idx="13"/>
          </p:nvPr>
        </p:nvPicPr>
        <p:blipFill>
          <a:blip r:embed="rId2"/>
          <a:srcRect l="471" r="471"/>
          <a:stretch>
            <a:fillRect/>
          </a:stretch>
        </p:blipFill>
        <p:spPr/>
      </p:pic>
      <p:sp>
        <p:nvSpPr>
          <p:cNvPr id="11" name="Text Placeholder 10">
            <a:extLst>
              <a:ext uri="{FF2B5EF4-FFF2-40B4-BE49-F238E27FC236}">
                <a16:creationId xmlns:a16="http://schemas.microsoft.com/office/drawing/2014/main" id="{1DB2DF3C-EA98-7A17-503E-4C95B842FA9A}"/>
              </a:ext>
            </a:extLst>
          </p:cNvPr>
          <p:cNvSpPr>
            <a:spLocks noGrp="1"/>
          </p:cNvSpPr>
          <p:nvPr>
            <p:ph type="body" sz="quarter" idx="65"/>
          </p:nvPr>
        </p:nvSpPr>
        <p:spPr/>
        <p:txBody>
          <a:bodyPr/>
          <a:lstStyle/>
          <a:p>
            <a:pPr algn="ctr"/>
            <a:r>
              <a:rPr lang="en-US" sz="1200" dirty="0"/>
              <a:t>Ljósmynd: Chalet </a:t>
            </a:r>
            <a:r>
              <a:rPr lang="en-US" sz="1200" dirty="0" err="1"/>
              <a:t>Rušovc</a:t>
            </a:r>
            <a:r>
              <a:rPr lang="en-US" sz="1200" dirty="0"/>
              <a:t>, Slóvenía</a:t>
            </a:r>
          </a:p>
        </p:txBody>
      </p:sp>
    </p:spTree>
    <p:extLst>
      <p:ext uri="{BB962C8B-B14F-4D97-AF65-F5344CB8AC3E}">
        <p14:creationId xmlns:p14="http://schemas.microsoft.com/office/powerpoint/2010/main" val="124929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E6550-CE4A-9DD0-8DF6-A5C2AA75A9B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CCB57E5-153A-2ECF-81AF-814AAFC425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7" name="Text Placeholder 3">
            <a:extLst>
              <a:ext uri="{FF2B5EF4-FFF2-40B4-BE49-F238E27FC236}">
                <a16:creationId xmlns:a16="http://schemas.microsoft.com/office/drawing/2014/main" id="{446A4297-E9DF-A78B-EDEC-74F0708DCB2A}"/>
              </a:ext>
            </a:extLst>
          </p:cNvPr>
          <p:cNvSpPr txBox="1">
            <a:spLocks/>
          </p:cNvSpPr>
          <p:nvPr/>
        </p:nvSpPr>
        <p:spPr>
          <a:xfrm>
            <a:off x="583758" y="2246076"/>
            <a:ext cx="5443978"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Stjórnun fer fram fjarvinnslu með stafrænum verkfærum og sjálfvirkni, sem einfalda reksturinn.</a:t>
            </a:r>
          </a:p>
          <a:p>
            <a:pPr>
              <a:lnSpc>
                <a:spcPts val="2340"/>
              </a:lnSpc>
            </a:pPr>
            <a:endParaRPr lang="en-IE" dirty="0"/>
          </a:p>
          <a:p>
            <a:pPr>
              <a:lnSpc>
                <a:spcPts val="2340"/>
              </a:lnSpc>
            </a:pPr>
            <a:r>
              <a:rPr lang="en-IE" dirty="0"/>
              <a:t>Helstu eiginleikar eru sjálfvirkar bókanir (netpallar, tölvupóststaðfestingar), sjálfsinnritun (snjallásar, lykillaus innganga) og fjarverkfæri (hússtjórnarkerfi, netmiðlun). </a:t>
            </a:r>
          </a:p>
          <a:p>
            <a:pPr>
              <a:lnSpc>
                <a:spcPts val="2340"/>
              </a:lnSpc>
            </a:pPr>
            <a:endParaRPr lang="en-IE" dirty="0"/>
          </a:p>
          <a:p>
            <a:pPr>
              <a:lnSpc>
                <a:spcPts val="2340"/>
              </a:lnSpc>
            </a:pPr>
            <a:r>
              <a:rPr lang="en-IE" b="1" dirty="0">
                <a:solidFill>
                  <a:srgbClr val="EC7C69"/>
                </a:solidFill>
              </a:rPr>
              <a:t>Dæmi </a:t>
            </a:r>
            <a:r>
              <a:rPr lang="en-IE" dirty="0"/>
              <a:t>eru um stílhrein íbúðir á Airbnb eða </a:t>
            </a:r>
            <a:r>
              <a:rPr lang="en-IE" dirty="0" err="1"/>
              <a:t>Booking.com</a:t>
            </a:r>
            <a:r>
              <a:rPr lang="en-IE" dirty="0"/>
              <a:t>, nútímaleg sumarhús rekin með hugbúnaði og afskekktar skálir með snjalllyklum</a:t>
            </a:r>
          </a:p>
          <a:p>
            <a:pPr>
              <a:lnSpc>
                <a:spcPts val="2340"/>
              </a:lnSpc>
            </a:pPr>
            <a:endParaRPr lang="en-GB" dirty="0"/>
          </a:p>
        </p:txBody>
      </p:sp>
      <p:cxnSp>
        <p:nvCxnSpPr>
          <p:cNvPr id="8" name="Straight Connector 7">
            <a:extLst>
              <a:ext uri="{FF2B5EF4-FFF2-40B4-BE49-F238E27FC236}">
                <a16:creationId xmlns:a16="http://schemas.microsoft.com/office/drawing/2014/main" id="{BE46867E-0E7E-86A5-F602-4362DE6E5C6C}"/>
              </a:ext>
            </a:extLst>
          </p:cNvPr>
          <p:cNvCxnSpPr>
            <a:cxnSpLocks/>
          </p:cNvCxnSpPr>
          <p:nvPr/>
        </p:nvCxnSpPr>
        <p:spPr>
          <a:xfrm>
            <a:off x="0" y="17808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84E82AA-37D6-6958-8E3F-182B907A4E9B}"/>
              </a:ext>
            </a:extLst>
          </p:cNvPr>
          <p:cNvSpPr txBox="1">
            <a:spLocks/>
          </p:cNvSpPr>
          <p:nvPr/>
        </p:nvSpPr>
        <p:spPr>
          <a:xfrm>
            <a:off x="545533" y="457617"/>
            <a:ext cx="577906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Viðskiptalíkan 2: </a:t>
            </a:r>
          </a:p>
          <a:p>
            <a:pPr>
              <a:lnSpc>
                <a:spcPts val="3720"/>
              </a:lnSpc>
            </a:pPr>
            <a:r>
              <a:rPr lang="en-US" dirty="0"/>
              <a:t>Fjarvöktun/innritun  </a:t>
            </a:r>
          </a:p>
          <a:p>
            <a:pPr>
              <a:lnSpc>
                <a:spcPts val="3720"/>
              </a:lnSpc>
            </a:pPr>
            <a:endParaRPr lang="en-US" dirty="0"/>
          </a:p>
        </p:txBody>
      </p:sp>
      <p:sp>
        <p:nvSpPr>
          <p:cNvPr id="11" name="Text Placeholder 10">
            <a:extLst>
              <a:ext uri="{FF2B5EF4-FFF2-40B4-BE49-F238E27FC236}">
                <a16:creationId xmlns:a16="http://schemas.microsoft.com/office/drawing/2014/main" id="{A0CD527C-9633-0B3B-9FF8-424F286ACAFB}"/>
              </a:ext>
            </a:extLst>
          </p:cNvPr>
          <p:cNvSpPr>
            <a:spLocks noGrp="1"/>
          </p:cNvSpPr>
          <p:nvPr>
            <p:ph type="body" sz="quarter" idx="65"/>
          </p:nvPr>
        </p:nvSpPr>
        <p:spPr/>
        <p:txBody>
          <a:bodyPr/>
          <a:lstStyle/>
          <a:p>
            <a:pPr algn="ctr"/>
            <a:r>
              <a:rPr lang="en-US" sz="1200" dirty="0"/>
              <a:t>Mynd: Trulli Holiday Albergo </a:t>
            </a:r>
            <a:r>
              <a:rPr lang="en-US" sz="1200" dirty="0" err="1"/>
              <a:t>Diffuso, Ítalía</a:t>
            </a:r>
            <a:endParaRPr lang="en-US" sz="1200" dirty="0"/>
          </a:p>
        </p:txBody>
      </p:sp>
      <p:pic>
        <p:nvPicPr>
          <p:cNvPr id="6" name="Picture Placeholder 5" descr="A white house with a round roof with Alberobello in the background&#10;&#10;AI-generated content may be incorrect.">
            <a:extLst>
              <a:ext uri="{FF2B5EF4-FFF2-40B4-BE49-F238E27FC236}">
                <a16:creationId xmlns:a16="http://schemas.microsoft.com/office/drawing/2014/main" id="{57E073C8-9AEC-02FC-0EAD-4808368C4D37}"/>
              </a:ext>
            </a:extLst>
          </p:cNvPr>
          <p:cNvPicPr>
            <a:picLocks noGrp="1" noChangeAspect="1"/>
          </p:cNvPicPr>
          <p:nvPr>
            <p:ph type="pic" sz="quarter" idx="13"/>
          </p:nvPr>
        </p:nvPicPr>
        <p:blipFill>
          <a:blip r:embed="rId2"/>
          <a:srcRect t="572" b="572"/>
          <a:stretch>
            <a:fillRect/>
          </a:stretch>
        </p:blipFill>
        <p:spPr/>
      </p:pic>
    </p:spTree>
    <p:extLst>
      <p:ext uri="{BB962C8B-B14F-4D97-AF65-F5344CB8AC3E}">
        <p14:creationId xmlns:p14="http://schemas.microsoft.com/office/powerpoint/2010/main" val="1162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F5FCF-0DC9-0292-B80E-55EF28E256D4}"/>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A430AD57-FBA1-87F9-BFC8-DA29004BC508}"/>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Gististaðurinn er í eigu og rekin af staðbundnu samfélagi eða samvinnufélagi, og hagnaður er endurfjárfestur í samfélaginu.</a:t>
            </a:r>
          </a:p>
          <a:p>
            <a:pPr>
              <a:lnSpc>
                <a:spcPts val="2340"/>
              </a:lnSpc>
            </a:pPr>
            <a:endParaRPr lang="en-GB" dirty="0"/>
          </a:p>
          <a:p>
            <a:pPr>
              <a:lnSpc>
                <a:spcPts val="2340"/>
              </a:lnSpc>
            </a:pPr>
            <a:r>
              <a:rPr lang="en-GB" dirty="0"/>
              <a:t>Samfélagslegt eignarhald (sameiginleg ákvarðanataka og arðaskipting), menningarvernd (kynning á staðbundnum hefðum og arfleifð), sjálfbærar aðferðir (umhverfisvænar rekstraraðferðir, stuðningur við staðbundna framleiðendur)</a:t>
            </a:r>
          </a:p>
          <a:p>
            <a:pPr>
              <a:lnSpc>
                <a:spcPts val="2340"/>
              </a:lnSpc>
            </a:pPr>
            <a:endParaRPr lang="en-GB" dirty="0"/>
          </a:p>
          <a:p>
            <a:pPr>
              <a:lnSpc>
                <a:spcPts val="2340"/>
              </a:lnSpc>
            </a:pPr>
            <a:r>
              <a:rPr lang="en-GB" b="1" dirty="0">
                <a:solidFill>
                  <a:srgbClr val="EC7C69"/>
                </a:solidFill>
              </a:rPr>
              <a:t>Dæmi: </a:t>
            </a:r>
            <a:r>
              <a:rPr lang="en-GB" dirty="0"/>
              <a:t>Samfélagsreknar vistunarstöðvar í dreifbýli, menningarferðaframtök sem sýna fram á staðbundnar hefðir, landbúnaðarferðaverkefni sem styðja staðbundna bændur, dreifð gestrisni.</a:t>
            </a:r>
          </a:p>
          <a:p>
            <a:pPr>
              <a:lnSpc>
                <a:spcPts val="2340"/>
              </a:lnSpc>
            </a:pPr>
            <a:endParaRPr lang="en-GB" dirty="0"/>
          </a:p>
          <a:p>
            <a:pPr>
              <a:lnSpc>
                <a:spcPts val="2340"/>
              </a:lnSpc>
            </a:pPr>
            <a:endParaRPr lang="en-GB" dirty="0"/>
          </a:p>
          <a:p>
            <a:pPr>
              <a:lnSpc>
                <a:spcPts val="2340"/>
              </a:lnSpc>
            </a:pPr>
            <a:endParaRPr lang="en-GB" dirty="0"/>
          </a:p>
        </p:txBody>
      </p:sp>
      <p:cxnSp>
        <p:nvCxnSpPr>
          <p:cNvPr id="9" name="Straight Connector 8">
            <a:extLst>
              <a:ext uri="{FF2B5EF4-FFF2-40B4-BE49-F238E27FC236}">
                <a16:creationId xmlns:a16="http://schemas.microsoft.com/office/drawing/2014/main" id="{ADA1DCB1-51D5-EC64-B40A-43F16BA7E362}"/>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D0CB53D-CF29-587A-8A7D-7B8B3B28B8A7}"/>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GB" dirty="0">
                <a:solidFill>
                  <a:srgbClr val="EC7C69"/>
                </a:solidFill>
              </a:rPr>
              <a:t>Viðskiptalíkan 3: </a:t>
            </a:r>
            <a:r>
              <a:rPr lang="en-GB" dirty="0"/>
              <a:t>Samvinnu-/samfélagsmiðað</a:t>
            </a:r>
            <a:endParaRPr lang="en-US" dirty="0"/>
          </a:p>
          <a:p>
            <a:pPr>
              <a:lnSpc>
                <a:spcPts val="3720"/>
              </a:lnSpc>
            </a:pPr>
            <a:endParaRPr lang="en-US" dirty="0"/>
          </a:p>
        </p:txBody>
      </p:sp>
      <p:sp>
        <p:nvSpPr>
          <p:cNvPr id="15" name="Slide Number Placeholder 5">
            <a:extLst>
              <a:ext uri="{FF2B5EF4-FFF2-40B4-BE49-F238E27FC236}">
                <a16:creationId xmlns:a16="http://schemas.microsoft.com/office/drawing/2014/main" id="{3956217D-D5D8-0684-6E12-D4E8C359C1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pic>
        <p:nvPicPr>
          <p:cNvPr id="5" name="Picture Placeholder 4" descr="Chartwell with a moat and a pond&#10;&#10;AI-generated content may be incorrect.">
            <a:extLst>
              <a:ext uri="{FF2B5EF4-FFF2-40B4-BE49-F238E27FC236}">
                <a16:creationId xmlns:a16="http://schemas.microsoft.com/office/drawing/2014/main" id="{7DD796BA-8DDD-D9BD-8317-4CC78282E4D8}"/>
              </a:ext>
            </a:extLst>
          </p:cNvPr>
          <p:cNvPicPr>
            <a:picLocks noGrp="1" noChangeAspect="1"/>
          </p:cNvPicPr>
          <p:nvPr>
            <p:ph type="pic" sz="quarter" idx="13"/>
          </p:nvPr>
        </p:nvPicPr>
        <p:blipFill>
          <a:blip r:embed="rId2"/>
          <a:srcRect l="1983" r="1983"/>
          <a:stretch>
            <a:fillRect/>
          </a:stretch>
        </p:blipFill>
        <p:spPr/>
      </p:pic>
      <p:sp>
        <p:nvSpPr>
          <p:cNvPr id="11" name="Text Placeholder 7">
            <a:extLst>
              <a:ext uri="{FF2B5EF4-FFF2-40B4-BE49-F238E27FC236}">
                <a16:creationId xmlns:a16="http://schemas.microsoft.com/office/drawing/2014/main" id="{84E20A1A-AABC-1CB8-30E2-5C1C3800CB0C}"/>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Font typeface="Arial" panose="020B0604020202020204" pitchFamily="34" charset="0"/>
              <a:buNone/>
            </a:pPr>
            <a:r>
              <a:rPr lang="en-IE" sz="1200">
                <a:solidFill>
                  <a:schemeClr val="bg1"/>
                </a:solidFill>
              </a:rPr>
              <a:t>Mynd: Kasteel Huis Bergh, </a:t>
            </a:r>
          </a:p>
          <a:p>
            <a:pPr marL="0" indent="0" algn="ctr">
              <a:lnSpc>
                <a:spcPts val="1340"/>
              </a:lnSpc>
              <a:spcBef>
                <a:spcPts val="0"/>
              </a:spcBef>
              <a:buFont typeface="Arial" panose="020B0604020202020204" pitchFamily="34" charset="0"/>
              <a:buNone/>
            </a:pPr>
            <a:r>
              <a:rPr lang="en-IE" sz="1200">
                <a:solidFill>
                  <a:schemeClr val="bg1"/>
                </a:solidFill>
              </a:rPr>
              <a:t>Arnhem, Hollandi</a:t>
            </a:r>
          </a:p>
          <a:p>
            <a:pPr marL="0" indent="0" algn="ctr">
              <a:lnSpc>
                <a:spcPts val="1340"/>
              </a:lnSpc>
              <a:spcBef>
                <a:spcPts val="0"/>
              </a:spcBef>
              <a:buFont typeface="Arial" panose="020B0604020202020204" pitchFamily="34" charset="0"/>
              <a:buNone/>
            </a:pPr>
            <a:endParaRPr lang="en-GB" sz="1200" dirty="0">
              <a:solidFill>
                <a:schemeClr val="bg1"/>
              </a:solidFill>
            </a:endParaRPr>
          </a:p>
        </p:txBody>
      </p:sp>
    </p:spTree>
    <p:extLst>
      <p:ext uri="{BB962C8B-B14F-4D97-AF65-F5344CB8AC3E}">
        <p14:creationId xmlns:p14="http://schemas.microsoft.com/office/powerpoint/2010/main" val="171114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9E39-F348-CE3C-F09C-5740F149483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60712C-3C90-2E4A-9005-A8544221CF1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
        <p:nvSpPr>
          <p:cNvPr id="7" name="Text Placeholder 3">
            <a:extLst>
              <a:ext uri="{FF2B5EF4-FFF2-40B4-BE49-F238E27FC236}">
                <a16:creationId xmlns:a16="http://schemas.microsoft.com/office/drawing/2014/main" id="{220E9AE9-217F-5AA0-52C2-6144D2BA6D0B}"/>
              </a:ext>
            </a:extLst>
          </p:cNvPr>
          <p:cNvSpPr txBox="1">
            <a:spLocks/>
          </p:cNvSpPr>
          <p:nvPr/>
        </p:nvSpPr>
        <p:spPr>
          <a:xfrm>
            <a:off x="583758" y="2052148"/>
            <a:ext cx="5106514"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IE" dirty="0"/>
              <a:t>Þessi líkan nýtir sér árstíðabundna viðburði og háannatímabil í ferðalögum með því að bjóða upp á einstök skammtímadvalir á óhefðbundnum stöðum – sem krefst sveigjanleika og sköpunargáfu. Tímabundnar eða flytjanlegar einingar eru settar upp fyrir tiltekna viðburði eða árstíðir og skapa áhrifamiklar gistireynslur sem eru takmarkaðar við ákveðið tímabil.</a:t>
            </a:r>
          </a:p>
          <a:p>
            <a:pPr>
              <a:lnSpc>
                <a:spcPts val="2340"/>
              </a:lnSpc>
            </a:pPr>
            <a:endParaRPr lang="en-IE" dirty="0"/>
          </a:p>
          <a:p>
            <a:pPr>
              <a:lnSpc>
                <a:spcPts val="2340"/>
              </a:lnSpc>
            </a:pPr>
            <a:r>
              <a:rPr lang="en-IE" b="1" dirty="0">
                <a:solidFill>
                  <a:srgbClr val="EC7C69"/>
                </a:solidFill>
              </a:rPr>
              <a:t>Dæmi </a:t>
            </a:r>
            <a:r>
              <a:rPr lang="en-IE" dirty="0"/>
              <a:t>eru um glamping á tónlistarhátíðum, jurta í skíðasvæðum yfir veturinn og sumar tjaldsvæði nálægt vinsælum gönguleiðum. Þessi dvöl er auðveld í uppsetningu og fjarlægingu og býður upp á eitthvað nýtt og hentar sérlega vel fyrir sérstök tilefni.</a:t>
            </a:r>
          </a:p>
          <a:p>
            <a:pPr>
              <a:lnSpc>
                <a:spcPts val="2340"/>
              </a:lnSpc>
            </a:pPr>
            <a:endParaRPr lang="en-IE" dirty="0"/>
          </a:p>
          <a:p>
            <a:pPr>
              <a:lnSpc>
                <a:spcPts val="2340"/>
              </a:lnSpc>
            </a:pPr>
            <a:endParaRPr lang="en-IE" dirty="0"/>
          </a:p>
          <a:p>
            <a:pPr>
              <a:lnSpc>
                <a:spcPts val="2340"/>
              </a:lnSpc>
            </a:pPr>
            <a:endParaRPr lang="en-GB" dirty="0"/>
          </a:p>
        </p:txBody>
      </p:sp>
      <p:cxnSp>
        <p:nvCxnSpPr>
          <p:cNvPr id="8" name="Straight Connector 7">
            <a:extLst>
              <a:ext uri="{FF2B5EF4-FFF2-40B4-BE49-F238E27FC236}">
                <a16:creationId xmlns:a16="http://schemas.microsoft.com/office/drawing/2014/main" id="{8AB5D644-3A52-E117-91E7-FFEAA97F6EFB}"/>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454C023-6095-2CA8-A41E-7D18D42E852D}"/>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Viðskiptalíkan 4: </a:t>
            </a:r>
            <a:r>
              <a:rPr lang="en-US" dirty="0"/>
              <a:t>Tímabundið/ árstíðabundið gistirými</a:t>
            </a:r>
          </a:p>
        </p:txBody>
      </p:sp>
      <p:sp>
        <p:nvSpPr>
          <p:cNvPr id="11" name="Text Placeholder 10">
            <a:extLst>
              <a:ext uri="{FF2B5EF4-FFF2-40B4-BE49-F238E27FC236}">
                <a16:creationId xmlns:a16="http://schemas.microsoft.com/office/drawing/2014/main" id="{7DB4CA94-2C72-1408-6A31-BA622D4BD504}"/>
              </a:ext>
            </a:extLst>
          </p:cNvPr>
          <p:cNvSpPr>
            <a:spLocks noGrp="1"/>
          </p:cNvSpPr>
          <p:nvPr>
            <p:ph type="body" sz="quarter" idx="65"/>
          </p:nvPr>
        </p:nvSpPr>
        <p:spPr/>
        <p:txBody>
          <a:bodyPr/>
          <a:lstStyle/>
          <a:p>
            <a:pPr algn="ctr"/>
            <a:r>
              <a:rPr lang="en-US" sz="1200" dirty="0"/>
              <a:t>Mynd:</a:t>
            </a:r>
          </a:p>
          <a:p>
            <a:pPr algn="ctr"/>
            <a:r>
              <a:rPr lang="en-US" sz="1200" dirty="0"/>
              <a:t>Sirkusvagn, </a:t>
            </a:r>
            <a:r>
              <a:rPr lang="en-US" sz="1200" dirty="0" err="1"/>
              <a:t>Enchede</a:t>
            </a:r>
            <a:r>
              <a:rPr lang="en-US" sz="1200" dirty="0"/>
              <a:t>, Hollandi</a:t>
            </a:r>
          </a:p>
        </p:txBody>
      </p:sp>
      <p:pic>
        <p:nvPicPr>
          <p:cNvPr id="9" name="Picture Placeholder 8" descr="A backyard with a tent and chairs&#10;&#10;AI-generated content may be incorrect.">
            <a:extLst>
              <a:ext uri="{FF2B5EF4-FFF2-40B4-BE49-F238E27FC236}">
                <a16:creationId xmlns:a16="http://schemas.microsoft.com/office/drawing/2014/main" id="{40EE11FA-C125-D21A-3239-FF84D817B086}"/>
              </a:ext>
            </a:extLst>
          </p:cNvPr>
          <p:cNvPicPr>
            <a:picLocks noGrp="1" noChangeAspect="1"/>
          </p:cNvPicPr>
          <p:nvPr>
            <p:ph type="pic" sz="quarter" idx="13"/>
          </p:nvPr>
        </p:nvPicPr>
        <p:blipFill>
          <a:blip r:embed="rId2"/>
          <a:srcRect l="1557" r="1557"/>
          <a:stretch>
            <a:fillRect/>
          </a:stretch>
        </p:blipFill>
        <p:spPr/>
      </p:pic>
    </p:spTree>
    <p:extLst>
      <p:ext uri="{BB962C8B-B14F-4D97-AF65-F5344CB8AC3E}">
        <p14:creationId xmlns:p14="http://schemas.microsoft.com/office/powerpoint/2010/main" val="275362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A083-963C-7D0F-8D7E-DC8AB758F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1236DE-8F0E-68D6-8D2A-98F275A6867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816D5E13-C456-828A-E52A-7468DDFA5290}"/>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AD8F3B30-F547-B8EA-B6BC-9C618FEB90E4}"/>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Að veita hagnýtt ramma til að velja hentugasta viðskiptalíkan út frá einstaklingsbundnum aðstæðum.</a:t>
            </a:r>
          </a:p>
          <a:p>
            <a:pPr>
              <a:lnSpc>
                <a:spcPts val="2960"/>
              </a:lnSpc>
            </a:pPr>
            <a:endParaRPr lang="en-GB" sz="2800" dirty="0"/>
          </a:p>
        </p:txBody>
      </p:sp>
      <p:sp>
        <p:nvSpPr>
          <p:cNvPr id="4" name="Text Placeholder 3">
            <a:extLst>
              <a:ext uri="{FF2B5EF4-FFF2-40B4-BE49-F238E27FC236}">
                <a16:creationId xmlns:a16="http://schemas.microsoft.com/office/drawing/2014/main" id="{15EABDE9-1C2E-20DB-5504-1E41A07354B5}"/>
              </a:ext>
            </a:extLst>
          </p:cNvPr>
          <p:cNvSpPr>
            <a:spLocks noGrp="1"/>
          </p:cNvSpPr>
          <p:nvPr>
            <p:ph type="body" sz="quarter" idx="21"/>
          </p:nvPr>
        </p:nvSpPr>
        <p:spPr>
          <a:xfrm>
            <a:off x="4061012" y="2093257"/>
            <a:ext cx="7491868"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Þessi kafli kynnir uppbyggða nálgun til að velja hentugt viðskiptalíkan innan geira valkostagistingar. </a:t>
            </a:r>
          </a:p>
          <a:p>
            <a:pPr>
              <a:lnSpc>
                <a:spcPts val="2340"/>
              </a:lnSpc>
            </a:pPr>
            <a:endParaRPr lang="en-GB" b="1" dirty="0">
              <a:latin typeface="Calibri"/>
              <a:ea typeface="Calibri"/>
              <a:cs typeface="Calibri"/>
            </a:endParaRPr>
          </a:p>
          <a:p>
            <a:pPr>
              <a:lnSpc>
                <a:spcPts val="2340"/>
              </a:lnSpc>
            </a:pPr>
            <a:r>
              <a:rPr lang="en-GB" b="0" i="0" dirty="0">
                <a:effectLst/>
                <a:latin typeface="Calibri"/>
                <a:ea typeface="Calibri"/>
                <a:cs typeface="Calibri"/>
              </a:rPr>
              <a:t>Hún beinist að lykilatriðum varðandi tímafjárfestingu, staðsetningareignir og æskilegan umfang starfseminnar. Markmiðið er að veita nemendum ramma til að meta mismunandi viðskiptalíkön hlutlaust og samræma þau við tilteknar verkefnisskilyrði.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Með því að greina þessa þætti geta nemendur greint kosti og galla hvers líkans í tengslum við tiltekinn samhengi. Þetta gerir kleift að taka upplýstar ákvarðanir og hámarkar möguleika á sjálfbærum og farsælum verkefni í valkostagistingu.</a:t>
            </a:r>
          </a:p>
          <a:p>
            <a:pPr>
              <a:lnSpc>
                <a:spcPts val="2340"/>
              </a:lnSpc>
            </a:pPr>
            <a:endParaRPr lang="en-US" sz="2200" dirty="0"/>
          </a:p>
        </p:txBody>
      </p:sp>
      <p:sp>
        <p:nvSpPr>
          <p:cNvPr id="11" name="Slide Number Placeholder 5">
            <a:extLst>
              <a:ext uri="{FF2B5EF4-FFF2-40B4-BE49-F238E27FC236}">
                <a16:creationId xmlns:a16="http://schemas.microsoft.com/office/drawing/2014/main" id="{6BCFA631-F5E1-E56D-F897-860190077E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400320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C99-639A-2D73-682B-624C8E5AD19B}"/>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EDE07D30-7A20-7EAC-75A7-E9EF6CEB7CD2}"/>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Leyndarmálið að árangri í óhefðbundnum gistimöguleikum er að velja viðskiptalíkan sem samrýmist þér, tiltækum auðlindum þínum og einstökum staðbundnum auðlindum.</a:t>
            </a:r>
          </a:p>
          <a:p>
            <a:pPr>
              <a:lnSpc>
                <a:spcPts val="2340"/>
              </a:lnSpc>
            </a:pPr>
            <a:endParaRPr lang="en-GB" dirty="0"/>
          </a:p>
          <a:p>
            <a:pPr>
              <a:lnSpc>
                <a:spcPts val="2340"/>
              </a:lnSpc>
            </a:pPr>
            <a:r>
              <a:rPr lang="en-GB" b="1" dirty="0">
                <a:solidFill>
                  <a:srgbClr val="EC7C69"/>
                </a:solidFill>
              </a:rPr>
              <a:t>Tímaskuldbinding: </a:t>
            </a:r>
            <a:r>
              <a:rPr lang="en-GB" dirty="0"/>
              <a:t>Vertu heiðarlegur við sjálfan þig – hversu mikinn tíma geturðu raunverulega varið í þetta? Viltu aukavinnu eða starf á fullu? Viltu vera með hönd í bagga eða frekar láta aðra sjá um?</a:t>
            </a:r>
          </a:p>
          <a:p>
            <a:pPr>
              <a:lnSpc>
                <a:spcPts val="2340"/>
              </a:lnSpc>
            </a:pPr>
            <a:endParaRPr lang="en-GB" dirty="0"/>
          </a:p>
          <a:p>
            <a:pPr>
              <a:lnSpc>
                <a:spcPts val="2340"/>
              </a:lnSpc>
            </a:pPr>
            <a:r>
              <a:rPr lang="en-GB" b="1" dirty="0">
                <a:solidFill>
                  <a:srgbClr val="EC7C69"/>
                </a:solidFill>
              </a:rPr>
              <a:t>Staðsetning: </a:t>
            </a:r>
            <a:r>
              <a:rPr lang="en-GB" dirty="0"/>
              <a:t>Hvaða einstaka kosti býður staðsetningin þín upp á? Finndu hvað gerir svæðið þitt sérstakt og veldu gististað sem passar við einstaka eiginleika þess. Einnig skaltu huga að því hvar hann er staðsettur, aðgengilegur vs. óaðgengilegur.</a:t>
            </a:r>
          </a:p>
          <a:p>
            <a:pPr>
              <a:lnSpc>
                <a:spcPts val="2340"/>
              </a:lnSpc>
            </a:pPr>
            <a:endParaRPr lang="en-GB" dirty="0"/>
          </a:p>
        </p:txBody>
      </p:sp>
      <p:cxnSp>
        <p:nvCxnSpPr>
          <p:cNvPr id="9" name="Straight Connector 8">
            <a:extLst>
              <a:ext uri="{FF2B5EF4-FFF2-40B4-BE49-F238E27FC236}">
                <a16:creationId xmlns:a16="http://schemas.microsoft.com/office/drawing/2014/main" id="{720FB253-058A-2401-3D65-79CA2AAA3FEF}"/>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3C6D5104-EA03-2311-A3BC-8351CDD51732}"/>
              </a:ext>
            </a:extLst>
          </p:cNvPr>
          <p:cNvSpPr txBox="1">
            <a:spLocks/>
          </p:cNvSpPr>
          <p:nvPr/>
        </p:nvSpPr>
        <p:spPr>
          <a:xfrm>
            <a:off x="545533" y="354085"/>
            <a:ext cx="6205787"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Tími, Staðsetning, Stærð: </a:t>
            </a:r>
            <a:r>
              <a:rPr lang="en-IE" dirty="0"/>
              <a:t>Að finna það sem hentar þér</a:t>
            </a:r>
          </a:p>
          <a:p>
            <a:pPr>
              <a:lnSpc>
                <a:spcPts val="3720"/>
              </a:lnSpc>
            </a:pPr>
            <a:endParaRPr lang="en-US" dirty="0"/>
          </a:p>
        </p:txBody>
      </p:sp>
      <p:sp>
        <p:nvSpPr>
          <p:cNvPr id="15" name="Slide Number Placeholder 5">
            <a:extLst>
              <a:ext uri="{FF2B5EF4-FFF2-40B4-BE49-F238E27FC236}">
                <a16:creationId xmlns:a16="http://schemas.microsoft.com/office/drawing/2014/main" id="{BD663C16-AB59-A496-51ED-70CB21EF2C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E5F7D028-A52D-8FAF-997A-E0CA4FD80E99}"/>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1F37B485-FA49-CA6A-E0FF-34CC060404E8}"/>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Ljósmynd: </a:t>
            </a:r>
          </a:p>
          <a:p>
            <a:pPr marL="0" indent="0" algn="ctr">
              <a:lnSpc>
                <a:spcPts val="1340"/>
              </a:lnSpc>
              <a:spcBef>
                <a:spcPts val="0"/>
              </a:spcBef>
              <a:buNone/>
            </a:pPr>
            <a:r>
              <a:rPr lang="en-IE" sz="1200" dirty="0">
                <a:solidFill>
                  <a:schemeClr val="bg1"/>
                </a:solidFill>
              </a:rPr>
              <a:t>Panorama Glass Lodge, Ísland</a:t>
            </a:r>
          </a:p>
          <a:p>
            <a:pPr marL="0" indent="0" algn="ctr">
              <a:lnSpc>
                <a:spcPts val="1340"/>
              </a:lnSpc>
              <a:spcBef>
                <a:spcPts val="0"/>
              </a:spcBef>
              <a:buNone/>
            </a:pPr>
            <a:endParaRPr lang="en-GB" sz="1200" dirty="0">
              <a:solidFill>
                <a:schemeClr val="bg1"/>
              </a:solidFill>
            </a:endParaRPr>
          </a:p>
        </p:txBody>
      </p:sp>
    </p:spTree>
    <p:extLst>
      <p:ext uri="{BB962C8B-B14F-4D97-AF65-F5344CB8AC3E}">
        <p14:creationId xmlns:p14="http://schemas.microsoft.com/office/powerpoint/2010/main" val="56074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EA991-C0C3-252D-8147-0B6696B205D9}"/>
            </a:ext>
          </a:extLst>
        </p:cNvPr>
        <p:cNvGrpSpPr/>
        <p:nvPr/>
      </p:nvGrpSpPr>
      <p:grpSpPr>
        <a:xfrm>
          <a:off x="0" y="0"/>
          <a:ext cx="0" cy="0"/>
          <a:chOff x="0" y="0"/>
          <a:chExt cx="0" cy="0"/>
        </a:xfrm>
      </p:grpSpPr>
      <p:sp>
        <p:nvSpPr>
          <p:cNvPr id="6" name="Text Placeholder 3">
            <a:extLst>
              <a:ext uri="{FF2B5EF4-FFF2-40B4-BE49-F238E27FC236}">
                <a16:creationId xmlns:a16="http://schemas.microsoft.com/office/drawing/2014/main" id="{004899EE-5316-82E1-D24A-6A31871CE6E1}"/>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Skal: </a:t>
            </a:r>
            <a:r>
              <a:rPr lang="en-GB" dirty="0"/>
              <a:t>Hversu stórt rekstrarform geturðu raunhæft stjórnað miðað við þekkingu þína og aðgang að fjármagni? Að byrja smátt og stækka smám saman getur verið snjall leið til að prófa markaðinn og lágmarka áhættu.</a:t>
            </a:r>
          </a:p>
          <a:p>
            <a:pPr>
              <a:lnSpc>
                <a:spcPts val="2340"/>
              </a:lnSpc>
            </a:pPr>
            <a:endParaRPr lang="en-GB" dirty="0"/>
          </a:p>
          <a:p>
            <a:pPr>
              <a:lnSpc>
                <a:spcPts val="2340"/>
              </a:lnSpc>
            </a:pPr>
            <a:r>
              <a:rPr lang="en-GB" b="1" dirty="0">
                <a:solidFill>
                  <a:srgbClr val="EC7C69"/>
                </a:solidFill>
              </a:rPr>
              <a:t>Hugsaðu: </a:t>
            </a:r>
            <a:r>
              <a:rPr lang="en-GB" dirty="0"/>
              <a:t>hvað ertu góður í? Hvaða auðlindir átt þú og hvar? Veldu síðan bestu stefnu til að nýta þessar auðlindir sem best. </a:t>
            </a:r>
          </a:p>
          <a:p>
            <a:pPr>
              <a:lnSpc>
                <a:spcPts val="2340"/>
              </a:lnSpc>
            </a:pPr>
            <a:endParaRPr lang="en-GB" dirty="0"/>
          </a:p>
        </p:txBody>
      </p:sp>
      <p:cxnSp>
        <p:nvCxnSpPr>
          <p:cNvPr id="9" name="Straight Connector 8">
            <a:extLst>
              <a:ext uri="{FF2B5EF4-FFF2-40B4-BE49-F238E27FC236}">
                <a16:creationId xmlns:a16="http://schemas.microsoft.com/office/drawing/2014/main" id="{004C669C-87AE-AB43-75BA-36F20CB78E5E}"/>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8ECD0567-4600-2993-E204-29D894A85D9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Tími, Staður, Stærð: </a:t>
            </a:r>
            <a:r>
              <a:rPr lang="en-IE" dirty="0"/>
              <a:t>Að finna það sem hentar þér </a:t>
            </a:r>
            <a:r>
              <a:rPr lang="en-GB" dirty="0"/>
              <a:t>(Framhald)</a:t>
            </a:r>
            <a:endParaRPr lang="en-IE" dirty="0"/>
          </a:p>
          <a:p>
            <a:pPr>
              <a:lnSpc>
                <a:spcPts val="3720"/>
              </a:lnSpc>
            </a:pPr>
            <a:endParaRPr lang="en-US" dirty="0"/>
          </a:p>
        </p:txBody>
      </p:sp>
      <p:sp>
        <p:nvSpPr>
          <p:cNvPr id="15" name="Slide Number Placeholder 5">
            <a:extLst>
              <a:ext uri="{FF2B5EF4-FFF2-40B4-BE49-F238E27FC236}">
                <a16:creationId xmlns:a16="http://schemas.microsoft.com/office/drawing/2014/main" id="{965A7EA9-AD25-E861-C1B5-3FA9833A29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pic>
        <p:nvPicPr>
          <p:cNvPr id="7" name="Picture Placeholder 6" descr="A person sitting in a hot tub outside of a building&#10;&#10;AI-generated content may be incorrect.">
            <a:extLst>
              <a:ext uri="{FF2B5EF4-FFF2-40B4-BE49-F238E27FC236}">
                <a16:creationId xmlns:a16="http://schemas.microsoft.com/office/drawing/2014/main" id="{CD2002A5-F7A8-3D5F-7685-F7B3B497EBD7}"/>
              </a:ext>
            </a:extLst>
          </p:cNvPr>
          <p:cNvPicPr>
            <a:picLocks noGrp="1" noChangeAspect="1"/>
          </p:cNvPicPr>
          <p:nvPr>
            <p:ph type="pic" sz="quarter" idx="13"/>
          </p:nvPr>
        </p:nvPicPr>
        <p:blipFill>
          <a:blip r:embed="rId2"/>
          <a:srcRect t="324" b="324"/>
          <a:stretch>
            <a:fillRect/>
          </a:stretch>
        </p:blipFill>
        <p:spPr/>
      </p:pic>
      <p:sp>
        <p:nvSpPr>
          <p:cNvPr id="8" name="Text Placeholder 7">
            <a:extLst>
              <a:ext uri="{FF2B5EF4-FFF2-40B4-BE49-F238E27FC236}">
                <a16:creationId xmlns:a16="http://schemas.microsoft.com/office/drawing/2014/main" id="{A21B242A-19E1-AB2D-BCE9-E65C9D8F0DB4}"/>
              </a:ext>
            </a:extLst>
          </p:cNvPr>
          <p:cNvSpPr txBox="1">
            <a:spLocks/>
          </p:cNvSpPr>
          <p:nvPr/>
        </p:nvSpPr>
        <p:spPr>
          <a:xfrm rot="16200000">
            <a:off x="9826423" y="5154910"/>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Ljósmynd: </a:t>
            </a:r>
          </a:p>
          <a:p>
            <a:pPr marL="0" indent="0" algn="ctr">
              <a:lnSpc>
                <a:spcPts val="1340"/>
              </a:lnSpc>
              <a:spcBef>
                <a:spcPts val="0"/>
              </a:spcBef>
              <a:buNone/>
            </a:pPr>
            <a:r>
              <a:rPr lang="en-IE" sz="1200" dirty="0">
                <a:solidFill>
                  <a:schemeClr val="bg1"/>
                </a:solidFill>
              </a:rPr>
              <a:t>Panorama glerhýsi, Ísland</a:t>
            </a:r>
          </a:p>
          <a:p>
            <a:pPr marL="0" indent="0" algn="ctr">
              <a:lnSpc>
                <a:spcPts val="1340"/>
              </a:lnSpc>
              <a:spcBef>
                <a:spcPts val="0"/>
              </a:spcBef>
              <a:buNone/>
            </a:pPr>
            <a:endParaRPr lang="en-GB" sz="1200" dirty="0">
              <a:solidFill>
                <a:schemeClr val="bg1"/>
              </a:solidFill>
            </a:endParaRPr>
          </a:p>
        </p:txBody>
      </p:sp>
      <p:pic>
        <p:nvPicPr>
          <p:cNvPr id="2" name="Picture 1">
            <a:extLst>
              <a:ext uri="{FF2B5EF4-FFF2-40B4-BE49-F238E27FC236}">
                <a16:creationId xmlns:a16="http://schemas.microsoft.com/office/drawing/2014/main" id="{627A82D0-AFD8-31C0-EBC6-A2FED76DCB99}"/>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Tree>
    <p:extLst>
      <p:ext uri="{BB962C8B-B14F-4D97-AF65-F5344CB8AC3E}">
        <p14:creationId xmlns:p14="http://schemas.microsoft.com/office/powerpoint/2010/main" val="3649808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EBC13-4670-159C-F502-DF8B2AE32C9D}"/>
            </a:ext>
          </a:extLst>
        </p:cNvPr>
        <p:cNvGrpSpPr/>
        <p:nvPr/>
      </p:nvGrpSpPr>
      <p:grpSpPr>
        <a:xfrm>
          <a:off x="0" y="0"/>
          <a:ext cx="0" cy="0"/>
          <a:chOff x="0" y="0"/>
          <a:chExt cx="0" cy="0"/>
        </a:xfrm>
      </p:grpSpPr>
      <p:pic>
        <p:nvPicPr>
          <p:cNvPr id="19" name="Picture Placeholder 18" descr="A group of tents in a grassy area&#10;&#10;AI-generated content may be incorrect.">
            <a:extLst>
              <a:ext uri="{FF2B5EF4-FFF2-40B4-BE49-F238E27FC236}">
                <a16:creationId xmlns:a16="http://schemas.microsoft.com/office/drawing/2014/main" id="{F96E5095-6184-EED8-8490-3E21FB610C44}"/>
              </a:ext>
            </a:extLst>
          </p:cNvPr>
          <p:cNvPicPr>
            <a:picLocks noGrp="1" noChangeAspect="1"/>
          </p:cNvPicPr>
          <p:nvPr>
            <p:ph type="pic" sz="quarter" idx="13"/>
          </p:nvPr>
        </p:nvPicPr>
        <p:blipFill>
          <a:blip r:embed="rId3"/>
          <a:srcRect t="1069" b="1069"/>
          <a:stretch>
            <a:fillRect/>
          </a:stretch>
        </p:blipFill>
        <p:spPr/>
      </p:pic>
      <p:pic>
        <p:nvPicPr>
          <p:cNvPr id="6" name="Online Media 5" title="HOW TO SET UP A GLAMPING BUSINESS!">
            <a:hlinkClick r:id="" action="ppaction://media"/>
            <a:extLst>
              <a:ext uri="{FF2B5EF4-FFF2-40B4-BE49-F238E27FC236}">
                <a16:creationId xmlns:a16="http://schemas.microsoft.com/office/drawing/2014/main" id="{A89148B1-C40F-2D64-9C2F-E27790AEA25A}"/>
              </a:ext>
            </a:extLst>
          </p:cNvPr>
          <p:cNvPicPr>
            <a:picLocks noRot="1" noChangeAspect="1"/>
          </p:cNvPicPr>
          <p:nvPr>
            <a:videoFile r:link="rId1"/>
          </p:nvPr>
        </p:nvPicPr>
        <p:blipFill>
          <a:blip r:embed="rId4"/>
          <a:stretch>
            <a:fillRect/>
          </a:stretch>
        </p:blipFill>
        <p:spPr>
          <a:xfrm>
            <a:off x="7319353" y="3791269"/>
            <a:ext cx="3896842" cy="2299638"/>
          </a:xfrm>
          <a:prstGeom prst="rect">
            <a:avLst/>
          </a:prstGeom>
        </p:spPr>
      </p:pic>
      <p:sp>
        <p:nvSpPr>
          <p:cNvPr id="14" name="Text Placeholder 3">
            <a:extLst>
              <a:ext uri="{FF2B5EF4-FFF2-40B4-BE49-F238E27FC236}">
                <a16:creationId xmlns:a16="http://schemas.microsoft.com/office/drawing/2014/main" id="{EA5B39F5-9950-F850-A1F2-5AC3FF12DA66}"/>
              </a:ext>
            </a:extLst>
          </p:cNvPr>
          <p:cNvSpPr txBox="1">
            <a:spLocks/>
          </p:cNvSpPr>
          <p:nvPr/>
        </p:nvSpPr>
        <p:spPr>
          <a:xfrm>
            <a:off x="545533" y="1974631"/>
            <a:ext cx="5832282" cy="420891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b="1" dirty="0">
                <a:solidFill>
                  <a:srgbClr val="EC7C69"/>
                </a:solidFill>
              </a:rPr>
              <a:t>Skal: </a:t>
            </a:r>
            <a:r>
              <a:rPr lang="en-GB" dirty="0"/>
              <a:t>Hversu stórt rekstrarform geturðu raunhæft stjórnað miðað við sérfræðiþekkingu þína og aðgang að fjármagni? Að byrja smátt og stækka smám saman getur verið snjall leið til að prófa markaðinn og lágmarka áhættu.</a:t>
            </a:r>
          </a:p>
          <a:p>
            <a:pPr>
              <a:lnSpc>
                <a:spcPts val="2340"/>
              </a:lnSpc>
            </a:pPr>
            <a:endParaRPr lang="en-GB" dirty="0"/>
          </a:p>
          <a:p>
            <a:pPr>
              <a:lnSpc>
                <a:spcPts val="2340"/>
              </a:lnSpc>
            </a:pPr>
            <a:r>
              <a:rPr lang="en-GB" b="1" dirty="0">
                <a:solidFill>
                  <a:srgbClr val="EC7C69"/>
                </a:solidFill>
              </a:rPr>
              <a:t>Hugsaðu: </a:t>
            </a:r>
            <a:r>
              <a:rPr lang="en-GB" dirty="0"/>
              <a:t>hvað ertu góður í? Hvaða auðlindir átt þú og hvar? Veldu síðan bestu stefnu til að nýta þessar auðlindir sem best. </a:t>
            </a:r>
          </a:p>
          <a:p>
            <a:pPr>
              <a:lnSpc>
                <a:spcPts val="2340"/>
              </a:lnSpc>
            </a:pPr>
            <a:endParaRPr lang="en-GB" dirty="0"/>
          </a:p>
        </p:txBody>
      </p:sp>
      <p:cxnSp>
        <p:nvCxnSpPr>
          <p:cNvPr id="15" name="Straight Connector 14">
            <a:extLst>
              <a:ext uri="{FF2B5EF4-FFF2-40B4-BE49-F238E27FC236}">
                <a16:creationId xmlns:a16="http://schemas.microsoft.com/office/drawing/2014/main" id="{C23FCB02-F537-3342-597B-CB0A106DDEC6}"/>
              </a:ext>
            </a:extLst>
          </p:cNvPr>
          <p:cNvCxnSpPr>
            <a:cxnSpLocks/>
          </p:cNvCxnSpPr>
          <p:nvPr/>
        </p:nvCxnSpPr>
        <p:spPr>
          <a:xfrm>
            <a:off x="0" y="156525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BCA4CD6-4EB4-D958-2607-787BB9B734A1}"/>
              </a:ext>
            </a:extLst>
          </p:cNvPr>
          <p:cNvSpPr txBox="1">
            <a:spLocks/>
          </p:cNvSpPr>
          <p:nvPr/>
        </p:nvSpPr>
        <p:spPr>
          <a:xfrm>
            <a:off x="545533" y="354085"/>
            <a:ext cx="6352978"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dirty="0">
                <a:solidFill>
                  <a:srgbClr val="EC7C69"/>
                </a:solidFill>
              </a:rPr>
              <a:t>Tími, Staður, Stærð: </a:t>
            </a:r>
            <a:r>
              <a:rPr lang="en-IE" dirty="0"/>
              <a:t>Að finna það sem hentar þér </a:t>
            </a:r>
            <a:r>
              <a:rPr lang="en-GB" dirty="0"/>
              <a:t>(Framhald)</a:t>
            </a:r>
            <a:endParaRPr lang="en-IE" dirty="0"/>
          </a:p>
          <a:p>
            <a:pPr>
              <a:lnSpc>
                <a:spcPts val="3720"/>
              </a:lnSpc>
            </a:pPr>
            <a:endParaRPr lang="en-US" dirty="0"/>
          </a:p>
        </p:txBody>
      </p:sp>
      <p:pic>
        <p:nvPicPr>
          <p:cNvPr id="20" name="Picture 19">
            <a:extLst>
              <a:ext uri="{FF2B5EF4-FFF2-40B4-BE49-F238E27FC236}">
                <a16:creationId xmlns:a16="http://schemas.microsoft.com/office/drawing/2014/main" id="{658C37D9-B6EE-38CB-C916-CC6ADBA24FD4}"/>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3166812" y="4538796"/>
            <a:ext cx="3211003" cy="2384868"/>
          </a:xfrm>
          <a:prstGeom prst="rect">
            <a:avLst/>
          </a:prstGeom>
        </p:spPr>
      </p:pic>
      <p:sp>
        <p:nvSpPr>
          <p:cNvPr id="21" name="Slide Number Placeholder 5">
            <a:extLst>
              <a:ext uri="{FF2B5EF4-FFF2-40B4-BE49-F238E27FC236}">
                <a16:creationId xmlns:a16="http://schemas.microsoft.com/office/drawing/2014/main" id="{E8BBB101-24AF-8FD3-B763-1B45DD4177D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156374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A99C-9B2A-4206-5C25-60F2261EE6D0}"/>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5799A8E9-6533-1B73-94B0-41A741FD5867}"/>
              </a:ext>
            </a:extLst>
          </p:cNvPr>
          <p:cNvSpPr/>
          <p:nvPr/>
        </p:nvSpPr>
        <p:spPr>
          <a:xfrm rot="5400000">
            <a:off x="-951178" y="946349"/>
            <a:ext cx="6308273" cy="4415576"/>
          </a:xfrm>
          <a:custGeom>
            <a:avLst/>
            <a:gdLst>
              <a:gd name="connsiteX0" fmla="*/ 0 w 6308273"/>
              <a:gd name="connsiteY0" fmla="*/ 4410746 h 4415576"/>
              <a:gd name="connsiteX1" fmla="*/ 0 w 6308273"/>
              <a:gd name="connsiteY1" fmla="*/ 0 h 4415576"/>
              <a:gd name="connsiteX2" fmla="*/ 408880 w 6308273"/>
              <a:gd name="connsiteY2" fmla="*/ 0 h 4415576"/>
              <a:gd name="connsiteX3" fmla="*/ 408880 w 6308273"/>
              <a:gd name="connsiteY3" fmla="*/ 4831 h 4415576"/>
              <a:gd name="connsiteX4" fmla="*/ 690644 w 6308273"/>
              <a:gd name="connsiteY4" fmla="*/ 0 h 4415576"/>
              <a:gd name="connsiteX5" fmla="*/ 802615 w 6308273"/>
              <a:gd name="connsiteY5" fmla="*/ 2609 h 4415576"/>
              <a:gd name="connsiteX6" fmla="*/ 802615 w 6308273"/>
              <a:gd name="connsiteY6" fmla="*/ 0 h 4415576"/>
              <a:gd name="connsiteX7" fmla="*/ 4250878 w 6308273"/>
              <a:gd name="connsiteY7" fmla="*/ 0 h 4415576"/>
              <a:gd name="connsiteX8" fmla="*/ 4250878 w 6308273"/>
              <a:gd name="connsiteY8" fmla="*/ 4831 h 4415576"/>
              <a:gd name="connsiteX9" fmla="*/ 4360660 w 6308273"/>
              <a:gd name="connsiteY9" fmla="*/ 0 h 4415576"/>
              <a:gd name="connsiteX10" fmla="*/ 6308273 w 6308273"/>
              <a:gd name="connsiteY10" fmla="*/ 2314185 h 4415576"/>
              <a:gd name="connsiteX11" fmla="*/ 5288026 w 6308273"/>
              <a:gd name="connsiteY11" fmla="*/ 4349503 h 4415576"/>
              <a:gd name="connsiteX12" fmla="*/ 5177211 w 6308273"/>
              <a:gd name="connsiteY12" fmla="*/ 4412864 h 4415576"/>
              <a:gd name="connsiteX13" fmla="*/ 5115565 w 6308273"/>
              <a:gd name="connsiteY13" fmla="*/ 4415576 h 4415576"/>
              <a:gd name="connsiteX14" fmla="*/ 5115565 w 6308273"/>
              <a:gd name="connsiteY14" fmla="*/ 4410746 h 4415576"/>
              <a:gd name="connsiteX15" fmla="*/ 1667302 w 6308273"/>
              <a:gd name="connsiteY15" fmla="*/ 4410746 h 4415576"/>
              <a:gd name="connsiteX16" fmla="*/ 1667302 w 6308273"/>
              <a:gd name="connsiteY16" fmla="*/ 4413355 h 4415576"/>
              <a:gd name="connsiteX17" fmla="*/ 1555331 w 6308273"/>
              <a:gd name="connsiteY17" fmla="*/ 4410746 h 4415576"/>
              <a:gd name="connsiteX18" fmla="*/ 1273567 w 6308273"/>
              <a:gd name="connsiteY18" fmla="*/ 4415576 h 4415576"/>
              <a:gd name="connsiteX19" fmla="*/ 1273567 w 6308273"/>
              <a:gd name="connsiteY19" fmla="*/ 4410746 h 441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08273" h="4415576">
                <a:moveTo>
                  <a:pt x="0" y="4410746"/>
                </a:moveTo>
                <a:lnTo>
                  <a:pt x="0" y="0"/>
                </a:lnTo>
                <a:lnTo>
                  <a:pt x="408880" y="0"/>
                </a:lnTo>
                <a:lnTo>
                  <a:pt x="408880" y="4831"/>
                </a:lnTo>
                <a:cubicBezTo>
                  <a:pt x="502802" y="0"/>
                  <a:pt x="596723" y="0"/>
                  <a:pt x="690644" y="0"/>
                </a:cubicBezTo>
                <a:lnTo>
                  <a:pt x="802615" y="2609"/>
                </a:lnTo>
                <a:lnTo>
                  <a:pt x="802615" y="0"/>
                </a:lnTo>
                <a:lnTo>
                  <a:pt x="4250878" y="0"/>
                </a:lnTo>
                <a:lnTo>
                  <a:pt x="4250878" y="4831"/>
                </a:lnTo>
                <a:cubicBezTo>
                  <a:pt x="4287472" y="0"/>
                  <a:pt x="4324067" y="0"/>
                  <a:pt x="4360660" y="0"/>
                </a:cubicBezTo>
                <a:cubicBezTo>
                  <a:pt x="5438150" y="0"/>
                  <a:pt x="6308273" y="1033894"/>
                  <a:pt x="6308273" y="2314185"/>
                </a:cubicBezTo>
                <a:cubicBezTo>
                  <a:pt x="6308273" y="3194384"/>
                  <a:pt x="5895081" y="3958123"/>
                  <a:pt x="5288026" y="4349503"/>
                </a:cubicBezTo>
                <a:lnTo>
                  <a:pt x="5177211" y="4412864"/>
                </a:lnTo>
                <a:lnTo>
                  <a:pt x="5115565" y="4415576"/>
                </a:lnTo>
                <a:lnTo>
                  <a:pt x="5115565" y="4410746"/>
                </a:lnTo>
                <a:lnTo>
                  <a:pt x="1667302" y="4410746"/>
                </a:lnTo>
                <a:lnTo>
                  <a:pt x="1667302" y="4413355"/>
                </a:lnTo>
                <a:lnTo>
                  <a:pt x="1555331" y="4410746"/>
                </a:lnTo>
                <a:cubicBezTo>
                  <a:pt x="1461410" y="4410746"/>
                  <a:pt x="1367489" y="4410746"/>
                  <a:pt x="1273567" y="4415576"/>
                </a:cubicBezTo>
                <a:lnTo>
                  <a:pt x="1273567" y="4410746"/>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5" name="Text Placeholder 4">
            <a:extLst>
              <a:ext uri="{FF2B5EF4-FFF2-40B4-BE49-F238E27FC236}">
                <a16:creationId xmlns:a16="http://schemas.microsoft.com/office/drawing/2014/main" id="{C1735866-66E5-3422-4FC5-7D3E9393F3E9}"/>
              </a:ext>
            </a:extLst>
          </p:cNvPr>
          <p:cNvSpPr>
            <a:spLocks noGrp="1"/>
          </p:cNvSpPr>
          <p:nvPr>
            <p:ph type="body" sz="quarter" idx="18"/>
          </p:nvPr>
        </p:nvSpPr>
        <p:spPr>
          <a:xfrm>
            <a:off x="4607133" y="549726"/>
            <a:ext cx="7341057" cy="4133820"/>
          </a:xfrm>
        </p:spPr>
        <p:txBody>
          <a:bodyPr numCol="1" spcCol="180000"/>
          <a:lstStyle/>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Hefðbundin rekstur eiganda: </a:t>
            </a:r>
            <a:r>
              <a:rPr lang="en-GB" sz="2200" b="1" dirty="0">
                <a:solidFill>
                  <a:srgbClr val="414141"/>
                </a:solidFill>
                <a:latin typeface="Calibri" panose="020F0502020204030204" pitchFamily="34" charset="0"/>
                <a:cs typeface="Calibri" panose="020F0502020204030204" pitchFamily="34" charset="0"/>
              </a:rPr>
              <a:t>                                   Kostir </a:t>
            </a:r>
            <a:r>
              <a:rPr lang="en-GB" sz="2200" dirty="0">
                <a:solidFill>
                  <a:srgbClr val="414141"/>
                </a:solidFill>
                <a:latin typeface="Calibri" panose="020F0502020204030204" pitchFamily="34" charset="0"/>
                <a:cs typeface="Calibri" panose="020F0502020204030204" pitchFamily="34" charset="0"/>
              </a:rPr>
              <a:t>- Að byggja upp persónuleg tengsl við gesti; </a:t>
            </a:r>
            <a:r>
              <a:rPr lang="en-GB" sz="2200" b="1" dirty="0">
                <a:solidFill>
                  <a:srgbClr val="414141"/>
                </a:solidFill>
                <a:latin typeface="Calibri" panose="020F0502020204030204" pitchFamily="34" charset="0"/>
                <a:cs typeface="Calibri" panose="020F0502020204030204" pitchFamily="34" charset="0"/>
              </a:rPr>
              <a:t>                                         Áskoranir </a:t>
            </a:r>
            <a:r>
              <a:rPr lang="en-GB" sz="2200" dirty="0">
                <a:solidFill>
                  <a:srgbClr val="414141"/>
                </a:solidFill>
                <a:latin typeface="Calibri" panose="020F0502020204030204" pitchFamily="34" charset="0"/>
                <a:cs typeface="Calibri" panose="020F0502020204030204" pitchFamily="34" charset="0"/>
              </a:rPr>
              <a:t>- Mikil tímaskuldbinding, vöxtur getur verið takmarkaður</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dirty="0">
                <a:solidFill>
                  <a:srgbClr val="EC7C69"/>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Fjarkostun: </a:t>
            </a:r>
            <a:r>
              <a:rPr lang="en-GB" sz="2200" b="1" dirty="0">
                <a:solidFill>
                  <a:srgbClr val="414141"/>
                </a:solidFill>
                <a:latin typeface="Calibri" panose="020F0502020204030204" pitchFamily="34" charset="0"/>
                <a:cs typeface="Calibri" panose="020F0502020204030204" pitchFamily="34" charset="0"/>
              </a:rPr>
              <a:t>                                                             Kostir </a:t>
            </a:r>
            <a:r>
              <a:rPr lang="en-GB" sz="2200" dirty="0">
                <a:solidFill>
                  <a:srgbClr val="414141"/>
                </a:solidFill>
                <a:latin typeface="Calibri" panose="020F0502020204030204" pitchFamily="34" charset="0"/>
                <a:cs typeface="Calibri" panose="020F0502020204030204" pitchFamily="34" charset="0"/>
              </a:rPr>
              <a:t>- Auðveldara að vaxa fyrirtækið, minni tímafjárfesting á hverjum degi; </a:t>
            </a:r>
            <a:r>
              <a:rPr lang="en-GB" sz="2200" b="1" dirty="0">
                <a:solidFill>
                  <a:srgbClr val="414141"/>
                </a:solidFill>
                <a:latin typeface="Calibri" panose="020F0502020204030204" pitchFamily="34" charset="0"/>
                <a:cs typeface="Calibri" panose="020F0502020204030204" pitchFamily="34" charset="0"/>
              </a:rPr>
              <a:t>                                                               Áskoranir </a:t>
            </a:r>
            <a:r>
              <a:rPr lang="en-GB" sz="2200" dirty="0">
                <a:solidFill>
                  <a:srgbClr val="414141"/>
                </a:solidFill>
                <a:latin typeface="Calibri" panose="020F0502020204030204" pitchFamily="34" charset="0"/>
                <a:cs typeface="Calibri" panose="020F0502020204030204" pitchFamily="34" charset="0"/>
              </a:rPr>
              <a:t>- Að viðhalda gæðum, háð ytri þjónustu</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r>
              <a:rPr lang="en-US" sz="2200" b="1" u="sng" dirty="0">
                <a:solidFill>
                  <a:srgbClr val="EC7C69"/>
                </a:solidFill>
                <a:latin typeface="Calibri" panose="020F0502020204030204" pitchFamily="34" charset="0"/>
                <a:cs typeface="Calibri" panose="020F0502020204030204" pitchFamily="34" charset="0"/>
              </a:rPr>
              <a:t>Samfélagsmiðað</a:t>
            </a:r>
            <a:r>
              <a:rPr lang="en-US" sz="2200" b="1" dirty="0">
                <a:solidFill>
                  <a:srgbClr val="EC7C69"/>
                </a:solidFill>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Kostir </a:t>
            </a:r>
            <a:r>
              <a:rPr lang="en-GB" sz="2200" dirty="0">
                <a:solidFill>
                  <a:srgbClr val="414141"/>
                </a:solidFill>
                <a:latin typeface="Calibri" panose="020F0502020204030204" pitchFamily="34" charset="0"/>
                <a:cs typeface="Calibri" panose="020F0502020204030204" pitchFamily="34" charset="0"/>
              </a:rPr>
              <a:t>- sjálfbært, hjálpar samfélaginu að auka efnahagslegan ávinning; </a:t>
            </a:r>
            <a:r>
              <a:rPr lang="en-GB" sz="2200" b="1" dirty="0">
                <a:solidFill>
                  <a:srgbClr val="414141"/>
                </a:solidFill>
                <a:latin typeface="Calibri" panose="020F0502020204030204" pitchFamily="34" charset="0"/>
                <a:cs typeface="Calibri" panose="020F0502020204030204" pitchFamily="34" charset="0"/>
              </a:rPr>
              <a:t>                                                         Áskoranir </a:t>
            </a:r>
            <a:r>
              <a:rPr lang="en-GB" sz="2200" dirty="0">
                <a:solidFill>
                  <a:srgbClr val="414141"/>
                </a:solidFill>
                <a:latin typeface="Calibri" panose="020F0502020204030204" pitchFamily="34" charset="0"/>
                <a:cs typeface="Calibri" panose="020F0502020204030204" pitchFamily="34" charset="0"/>
              </a:rPr>
              <a:t>- getur verið erfitt að fá alla meðlimi samfélagsins til að vera sammála, samhæfing </a:t>
            </a:r>
            <a:r>
              <a:rPr lang="en-US" sz="2200" dirty="0">
                <a:solidFill>
                  <a:srgbClr val="414141"/>
                </a:solidFill>
                <a:latin typeface="Calibri" panose="020F0502020204030204" pitchFamily="34" charset="0"/>
                <a:cs typeface="Calibri" panose="020F0502020204030204" pitchFamily="34" charset="0"/>
              </a:rPr>
              <a:t>milli hagsmunaaðila. </a:t>
            </a:r>
          </a:p>
          <a:p>
            <a:pPr marL="342900" indent="-342900">
              <a:lnSpc>
                <a:spcPts val="2340"/>
              </a:lnSpc>
              <a:spcAft>
                <a:spcPts val="400"/>
              </a:spcAft>
              <a:buClr>
                <a:srgbClr val="459597"/>
              </a:buClr>
              <a:buFont typeface="Arial" panose="020B0604020202020204" pitchFamily="34" charset="0"/>
              <a:buChar char="•"/>
            </a:pPr>
            <a:r>
              <a:rPr kumimoji="0" lang="en-US" sz="2200" b="1" i="0" u="sng"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Pop-up</a:t>
            </a:r>
            <a:r>
              <a:rPr kumimoji="0" lang="en-US" sz="2200" b="1" i="0" u="none" strike="noStrike" kern="1200" cap="none" spc="0" normalizeH="0" baseline="0" noProof="0" dirty="0">
                <a:ln>
                  <a:noFill/>
                </a:ln>
                <a:solidFill>
                  <a:srgbClr val="EC7C69"/>
                </a:solidFill>
                <a:effectLst/>
                <a:uLnTx/>
                <a:uFillTx/>
                <a:latin typeface="Calibri" panose="020F0502020204030204" pitchFamily="34" charset="0"/>
                <a:cs typeface="Calibri" panose="020F0502020204030204" pitchFamily="34" charset="0"/>
              </a:rPr>
              <a:t>: </a:t>
            </a:r>
            <a:r>
              <a:rPr lang="en-GB" sz="2200" b="1" dirty="0">
                <a:solidFill>
                  <a:srgbClr val="414141"/>
                </a:solidFill>
                <a:latin typeface="Calibri" panose="020F0502020204030204" pitchFamily="34" charset="0"/>
                <a:cs typeface="Calibri" panose="020F0502020204030204" pitchFamily="34" charset="0"/>
              </a:rPr>
              <a:t>                                                                           Kostir </a:t>
            </a:r>
            <a:r>
              <a:rPr lang="en-GB" sz="2200" dirty="0">
                <a:solidFill>
                  <a:srgbClr val="414141"/>
                </a:solidFill>
                <a:latin typeface="Calibri" panose="020F0502020204030204" pitchFamily="34" charset="0"/>
                <a:cs typeface="Calibri" panose="020F0502020204030204" pitchFamily="34" charset="0"/>
              </a:rPr>
              <a:t>- Mikill tekjumöguleiki á háannatímum, skammtímaskuldbinding; </a:t>
            </a:r>
            <a:r>
              <a:rPr lang="en-GB" sz="2200" b="1" dirty="0">
                <a:solidFill>
                  <a:srgbClr val="414141"/>
                </a:solidFill>
                <a:latin typeface="Calibri" panose="020F0502020204030204" pitchFamily="34" charset="0"/>
                <a:cs typeface="Calibri" panose="020F0502020204030204" pitchFamily="34" charset="0"/>
              </a:rPr>
              <a:t>                                                   Áskoranir </a:t>
            </a:r>
            <a:r>
              <a:rPr lang="en-GB" sz="2200" dirty="0">
                <a:solidFill>
                  <a:srgbClr val="414141"/>
                </a:solidFill>
                <a:latin typeface="Calibri" panose="020F0502020204030204" pitchFamily="34" charset="0"/>
                <a:cs typeface="Calibri" panose="020F0502020204030204" pitchFamily="34" charset="0"/>
              </a:rPr>
              <a:t>- Veðursveiflukennt, flókin flutnings- og skipulagsáætlun, virkar aðeins í stuttan tíma</a:t>
            </a:r>
            <a:endParaRPr lang="en-US" sz="2200" dirty="0">
              <a:solidFill>
                <a:srgbClr val="414141"/>
              </a:solidFill>
              <a:latin typeface="Calibri" panose="020F0502020204030204" pitchFamily="34" charset="0"/>
              <a:cs typeface="Calibri" panose="020F0502020204030204" pitchFamily="34" charset="0"/>
            </a:endParaRPr>
          </a:p>
          <a:p>
            <a:pPr marL="342900" indent="-342900">
              <a:lnSpc>
                <a:spcPts val="2340"/>
              </a:lnSpc>
              <a:spcAft>
                <a:spcPts val="400"/>
              </a:spcAft>
              <a:buClr>
                <a:srgbClr val="459597"/>
              </a:buClr>
              <a:buFont typeface="Arial" panose="020B0604020202020204" pitchFamily="34" charset="0"/>
              <a:buChar char="•"/>
            </a:pPr>
            <a:endParaRPr lang="en-US" sz="2200" dirty="0">
              <a:solidFill>
                <a:srgbClr val="41414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A1248469-BFED-CDBD-A36D-BCB71A22458C}"/>
              </a:ext>
            </a:extLst>
          </p:cNvPr>
          <p:cNvSpPr>
            <a:spLocks noGrp="1"/>
          </p:cNvSpPr>
          <p:nvPr>
            <p:ph type="body" sz="quarter" idx="16"/>
          </p:nvPr>
        </p:nvSpPr>
        <p:spPr>
          <a:xfrm>
            <a:off x="347640" y="549726"/>
            <a:ext cx="3841502" cy="997206"/>
          </a:xfrm>
        </p:spPr>
        <p:txBody>
          <a:bodyPr/>
          <a:lstStyle/>
          <a:p>
            <a:pPr>
              <a:lnSpc>
                <a:spcPts val="3620"/>
              </a:lnSpc>
            </a:pPr>
            <a:r>
              <a:rPr lang="en-US" dirty="0">
                <a:solidFill>
                  <a:schemeClr val="bg1"/>
                </a:solidFill>
              </a:rPr>
              <a:t>Að vega og meta kosti og galla hvers viðskiptalíkans: Raunsærri áætlun áður en skuldbinding er gerð </a:t>
            </a:r>
          </a:p>
          <a:p>
            <a:pPr>
              <a:lnSpc>
                <a:spcPts val="3620"/>
              </a:lnSpc>
            </a:pPr>
            <a:endParaRPr lang="en-US" dirty="0">
              <a:solidFill>
                <a:schemeClr val="bg1"/>
              </a:solidFill>
            </a:endParaRPr>
          </a:p>
        </p:txBody>
      </p:sp>
      <p:sp>
        <p:nvSpPr>
          <p:cNvPr id="11" name="Slide Number Placeholder 5">
            <a:extLst>
              <a:ext uri="{FF2B5EF4-FFF2-40B4-BE49-F238E27FC236}">
                <a16:creationId xmlns:a16="http://schemas.microsoft.com/office/drawing/2014/main" id="{944548E0-AF99-AC6D-61A3-8E54CDAC644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pic>
        <p:nvPicPr>
          <p:cNvPr id="2" name="Picture 1">
            <a:extLst>
              <a:ext uri="{FF2B5EF4-FFF2-40B4-BE49-F238E27FC236}">
                <a16:creationId xmlns:a16="http://schemas.microsoft.com/office/drawing/2014/main" id="{68C5267C-508C-0CD3-56CC-6C706ADCBAA4}"/>
              </a:ext>
            </a:extLst>
          </p:cNvPr>
          <p:cNvPicPr>
            <a:picLocks noChangeAspect="1"/>
          </p:cNvPicPr>
          <p:nvPr/>
        </p:nvPicPr>
        <p:blipFill>
          <a:blip r:embed="rId4">
            <a:biLevel thresh="25000"/>
            <a:alphaModFix amt="35000"/>
            <a:extLst>
              <a:ext uri="{28A0092B-C50C-407E-A947-70E740481C1C}">
                <a14:useLocalDpi xmlns:a14="http://schemas.microsoft.com/office/drawing/2010/main" val="0"/>
              </a:ext>
            </a:extLst>
          </a:blip>
          <a:srcRect l="53155" t="-1" r="5047" b="49903"/>
          <a:stretch/>
        </p:blipFill>
        <p:spPr>
          <a:xfrm>
            <a:off x="948159" y="3923405"/>
            <a:ext cx="3211003" cy="2384868"/>
          </a:xfrm>
          <a:prstGeom prst="rect">
            <a:avLst/>
          </a:prstGeom>
        </p:spPr>
      </p:pic>
    </p:spTree>
    <p:extLst>
      <p:ext uri="{BB962C8B-B14F-4D97-AF65-F5344CB8AC3E}">
        <p14:creationId xmlns:p14="http://schemas.microsoft.com/office/powerpoint/2010/main" val="47328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9D41-40BB-90D3-79E9-60E3E647D7B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8E06A-9F57-CCE5-248E-8065FDC86A3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Hagnýt æfing: </a:t>
            </a:r>
            <a:r>
              <a:rPr lang="en-US" sz="2800" dirty="0">
                <a:solidFill>
                  <a:srgbClr val="414141"/>
                </a:solidFill>
              </a:rPr>
              <a:t>Viðskiptalíkan í framkvæmd</a:t>
            </a:r>
          </a:p>
        </p:txBody>
      </p:sp>
      <p:sp>
        <p:nvSpPr>
          <p:cNvPr id="8" name="Text Placeholder 1">
            <a:extLst>
              <a:ext uri="{FF2B5EF4-FFF2-40B4-BE49-F238E27FC236}">
                <a16:creationId xmlns:a16="http://schemas.microsoft.com/office/drawing/2014/main" id="{42562E34-7F00-978C-83A8-5F5BC9D37515}"/>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Þessi æfing er hönnuð til að láta nemendur greina mismunandi viðskiptalíkön í tengslum við ákveðnar tegundir óhefðbundinnar gistingar.</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459597"/>
                </a:solidFill>
              </a:rPr>
              <a:t>Fyrst </a:t>
            </a:r>
            <a:r>
              <a:rPr lang="en-US" sz="2200" dirty="0">
                <a:solidFill>
                  <a:srgbClr val="414141"/>
                </a:solidFill>
              </a:rPr>
              <a:t>þarftu að íhuga mismunandi gerðir af óhefðbundnum gististöðum: bændagisti, dreifðar hótelgistingar, glamping, tréhús, húsbátar, háskólaheimili og </a:t>
            </a:r>
            <a:r>
              <a:rPr lang="en-IE" sz="2200" dirty="0">
                <a:solidFill>
                  <a:srgbClr val="414141"/>
                </a:solidFill>
              </a:rPr>
              <a:t>vistgistingar. Ímyndaðu þér að þú sért að hugsa um að stofna fyrirtæki sem byggir á slíkri gistingu í þínu landi, landshluta eða á tilteknum stað.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6FBF3F1D-F8DF-C429-4E29-4D3617AF9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66DD725A-DA74-4EE0-5E33-2962FB6896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19</a:t>
            </a:fld>
            <a:endParaRPr lang="fr-CA" sz="1200" dirty="0">
              <a:solidFill>
                <a:schemeClr val="bg1"/>
              </a:solidFill>
            </a:endParaRPr>
          </a:p>
        </p:txBody>
      </p:sp>
      <p:sp>
        <p:nvSpPr>
          <p:cNvPr id="4" name="Freeform 3">
            <a:extLst>
              <a:ext uri="{FF2B5EF4-FFF2-40B4-BE49-F238E27FC236}">
                <a16:creationId xmlns:a16="http://schemas.microsoft.com/office/drawing/2014/main" id="{B5352611-32C7-B9F2-22F5-982D0D558D6A}"/>
              </a:ext>
            </a:extLst>
          </p:cNvPr>
          <p:cNvSpPr/>
          <p:nvPr/>
        </p:nvSpPr>
        <p:spPr>
          <a:xfrm rot="5400000" flipH="1">
            <a:off x="6257918" y="1610896"/>
            <a:ext cx="5180673" cy="5313532"/>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83885859-30F5-F2F6-7E86-A8021322B211}"/>
              </a:ext>
            </a:extLst>
          </p:cNvPr>
          <p:cNvSpPr txBox="1">
            <a:spLocks/>
          </p:cNvSpPr>
          <p:nvPr/>
        </p:nvSpPr>
        <p:spPr>
          <a:xfrm>
            <a:off x="6580890" y="2129816"/>
            <a:ext cx="472193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buFont typeface="Wingdings" panose="05000000000000000000" pitchFamily="2" charset="2"/>
              <a:buChar char="q"/>
            </a:pPr>
            <a:r>
              <a:rPr lang="en-IE" sz="2200" dirty="0"/>
              <a:t>Skilgreindu valinn gististað og hvaða kostur er við þá tilteknu staðsetningu.</a:t>
            </a:r>
          </a:p>
          <a:p>
            <a:pPr marL="492125" indent="-492125" algn="l">
              <a:lnSpc>
                <a:spcPts val="2340"/>
              </a:lnSpc>
              <a:spcBef>
                <a:spcPts val="0"/>
              </a:spcBef>
              <a:buFont typeface="Wingdings" panose="05000000000000000000" pitchFamily="2" charset="2"/>
              <a:buChar char="q"/>
            </a:pPr>
            <a:r>
              <a:rPr lang="en-IE" sz="2200" dirty="0"/>
              <a:t>Tímaskuldbinding: Hversu miklum tíma ert þú raunhæft tilbúinn að verja á hverri viku?</a:t>
            </a:r>
          </a:p>
          <a:p>
            <a:pPr marL="492125" indent="-492125" algn="l">
              <a:lnSpc>
                <a:spcPts val="2340"/>
              </a:lnSpc>
              <a:spcBef>
                <a:spcPts val="0"/>
              </a:spcBef>
              <a:buFont typeface="Wingdings" panose="05000000000000000000" pitchFamily="2" charset="2"/>
              <a:buChar char="q"/>
            </a:pPr>
            <a:r>
              <a:rPr lang="en-IE" sz="2200" dirty="0"/>
              <a:t>Staðsetningarþættir: Hvaða sérstaka eiginleika eða úrræði býður staðsetningin þín upp á? Nálægð við aðdráttarstaði, náttúrufegurð, stuðning samfélagsins? </a:t>
            </a:r>
          </a:p>
          <a:p>
            <a:pPr marL="492125" indent="-492125" algn="l">
              <a:lnSpc>
                <a:spcPts val="2340"/>
              </a:lnSpc>
              <a:spcBef>
                <a:spcPts val="0"/>
              </a:spcBef>
              <a:buFont typeface="Wingdings" panose="05000000000000000000" pitchFamily="2" charset="2"/>
              <a:buChar char="q"/>
            </a:pPr>
            <a:r>
              <a:rPr lang="en-IE" sz="2200" dirty="0"/>
              <a:t>Stærð/Starfslið: Viltu byrja smátt með litlu eða engu starfsliði, eða ertu að hugsa um stærri starfsemi með starfsfólki?</a:t>
            </a:r>
          </a:p>
          <a:p>
            <a:pPr marL="492125" indent="-492125" algn="l">
              <a:lnSpc>
                <a:spcPts val="2340"/>
              </a:lnSpc>
              <a:spcBef>
                <a:spcPts val="0"/>
              </a:spcBef>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144113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127714"/>
            <a:ext cx="5184000" cy="3066422"/>
          </a:xfrm>
        </p:spPr>
        <p:txBody>
          <a:bodyPr>
            <a:noAutofit/>
          </a:bodyPr>
          <a:lstStyle/>
          <a:p>
            <a:pPr>
              <a:spcAft>
                <a:spcPts val="600"/>
              </a:spcAft>
            </a:pPr>
            <a:r>
              <a:rPr lang="en-US" sz="3200" b="1" dirty="0"/>
              <a:t>Þáttur 3:</a:t>
            </a:r>
          </a:p>
          <a:p>
            <a:pPr>
              <a:lnSpc>
                <a:spcPts val="2620"/>
              </a:lnSpc>
            </a:pPr>
            <a:r>
              <a:rPr lang="en-US" sz="2600" dirty="0"/>
              <a:t>Samanburður og greining á mismunandi viðskiptalíkönum </a:t>
            </a:r>
            <a:r>
              <a:rPr lang="en-US" sz="2600" dirty="0" err="1"/>
              <a:t>fyrir</a:t>
            </a:r>
            <a:r>
              <a:rPr lang="en-US" sz="2600" dirty="0"/>
              <a:t> </a:t>
            </a:r>
            <a:r>
              <a:rPr lang="en-US" sz="2600" dirty="0" err="1"/>
              <a:t>óhefðbundna</a:t>
            </a:r>
            <a:r>
              <a:rPr lang="en-US" sz="2600" dirty="0"/>
              <a:t> </a:t>
            </a:r>
            <a:r>
              <a:rPr lang="en-US" sz="2600" dirty="0" err="1"/>
              <a:t>gistimöguleika</a:t>
            </a:r>
            <a:endParaRPr lang="en-US" sz="1600" dirty="0"/>
          </a:p>
          <a:p>
            <a:pPr>
              <a:spcAft>
                <a:spcPts val="600"/>
              </a:spcAft>
            </a:pPr>
            <a:r>
              <a:rPr lang="en-US" sz="3200" b="1" dirty="0"/>
              <a:t>Kafli 4:</a:t>
            </a:r>
          </a:p>
          <a:p>
            <a:pPr>
              <a:lnSpc>
                <a:spcPts val="2620"/>
              </a:lnSpc>
            </a:pPr>
            <a:r>
              <a:rPr lang="en-US" sz="2600" dirty="0"/>
              <a:t>Greining á tækifærum – ósnortin rými, eignir og hugmyndir á þínu svæði</a:t>
            </a: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Eining 1 (hluti 2)</a:t>
            </a:r>
            <a:endParaRPr lang="en-GB" sz="4800" b="1" dirty="0"/>
          </a:p>
        </p:txBody>
      </p:sp>
      <p:cxnSp>
        <p:nvCxnSpPr>
          <p:cNvPr id="6" name="Straight Connector 5">
            <a:extLst>
              <a:ext uri="{FF2B5EF4-FFF2-40B4-BE49-F238E27FC236}">
                <a16:creationId xmlns:a16="http://schemas.microsoft.com/office/drawing/2014/main" id="{85D86FCB-88EB-303F-232B-981C66352980}"/>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Mynd: </a:t>
            </a:r>
          </a:p>
          <a:p>
            <a:pPr algn="ctr"/>
            <a:r>
              <a:rPr lang="en-IE" sz="1200" dirty="0" err="1"/>
              <a:t>Drumhierny Hideway</a:t>
            </a:r>
            <a:r>
              <a:rPr lang="en-IE" sz="1200" dirty="0"/>
              <a:t>, Leitrim, Írland</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1" name="Picture Placeholder 10" descr="A glass door with a table and chair&#10;&#10;AI-generated content may be incorrect.">
            <a:extLst>
              <a:ext uri="{FF2B5EF4-FFF2-40B4-BE49-F238E27FC236}">
                <a16:creationId xmlns:a16="http://schemas.microsoft.com/office/drawing/2014/main" id="{F0228468-F0DA-77B7-AE99-ED698635BE0B}"/>
              </a:ext>
            </a:extLst>
          </p:cNvPr>
          <p:cNvPicPr>
            <a:picLocks noGrp="1" noChangeAspect="1"/>
          </p:cNvPicPr>
          <p:nvPr>
            <p:ph type="pic" sz="quarter" idx="19"/>
          </p:nvPr>
        </p:nvPicPr>
        <p:blipFill>
          <a:blip r:embed="rId2"/>
          <a:srcRect l="2101" r="2101"/>
          <a:stretch>
            <a:fillRect/>
          </a:stretch>
        </p:blipFill>
        <p:spPr/>
      </p:pic>
      <p:sp>
        <p:nvSpPr>
          <p:cNvPr id="12" name="Slide Number Placeholder 5">
            <a:extLst>
              <a:ext uri="{FF2B5EF4-FFF2-40B4-BE49-F238E27FC236}">
                <a16:creationId xmlns:a16="http://schemas.microsoft.com/office/drawing/2014/main" id="{874D5AB2-FCDF-0185-A1F3-83CEE59740C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5" name="Picture 14">
            <a:extLst>
              <a:ext uri="{FF2B5EF4-FFF2-40B4-BE49-F238E27FC236}">
                <a16:creationId xmlns:a16="http://schemas.microsoft.com/office/drawing/2014/main" id="{BC49E831-80DB-0EBE-180A-178560CDEE0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662994" y="3747043"/>
            <a:ext cx="3580276" cy="2659133"/>
          </a:xfrm>
          <a:prstGeom prst="rect">
            <a:avLst/>
          </a:prstGeom>
        </p:spPr>
      </p:pic>
    </p:spTree>
    <p:extLst>
      <p:ext uri="{BB962C8B-B14F-4D97-AF65-F5344CB8AC3E}">
        <p14:creationId xmlns:p14="http://schemas.microsoft.com/office/powerpoint/2010/main" val="3370386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424A-050E-739C-6A84-81002B4FAD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FB8892-0BDE-7A28-1B11-56FCD18EAB17}"/>
              </a:ext>
            </a:extLst>
          </p:cNvPr>
          <p:cNvSpPr txBox="1"/>
          <p:nvPr/>
        </p:nvSpPr>
        <p:spPr>
          <a:xfrm>
            <a:off x="792766" y="1504178"/>
            <a:ext cx="11045266" cy="769441"/>
          </a:xfrm>
          <a:prstGeom prst="rect">
            <a:avLst/>
          </a:prstGeom>
          <a:noFill/>
        </p:spPr>
        <p:txBody>
          <a:bodyPr wrap="square">
            <a:spAutoFit/>
          </a:bodyPr>
          <a:lstStyle/>
          <a:p>
            <a:r>
              <a:rPr lang="en-US" sz="2200" dirty="0">
                <a:solidFill>
                  <a:srgbClr val="414141"/>
                </a:solidFill>
              </a:rPr>
              <a:t>Fylltu út hvern og einn af eftirfarandi flokkum byggt á greiningu þinni </a:t>
            </a:r>
          </a:p>
          <a:p>
            <a:endParaRPr lang="en-US" sz="2200" dirty="0">
              <a:solidFill>
                <a:srgbClr val="414141"/>
              </a:solidFill>
            </a:endParaRPr>
          </a:p>
        </p:txBody>
      </p:sp>
      <p:sp>
        <p:nvSpPr>
          <p:cNvPr id="4" name="Slide Number Placeholder 5">
            <a:extLst>
              <a:ext uri="{FF2B5EF4-FFF2-40B4-BE49-F238E27FC236}">
                <a16:creationId xmlns:a16="http://schemas.microsoft.com/office/drawing/2014/main" id="{D484BF53-9D93-BADB-78A4-1A7BAFAA10F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3338A4D8-F1E2-2DBC-EDA9-9FE4F75FC5EF}"/>
              </a:ext>
            </a:extLst>
          </p:cNvPr>
          <p:cNvGraphicFramePr>
            <a:graphicFrameLocks noGrp="1"/>
          </p:cNvGraphicFramePr>
          <p:nvPr>
            <p:extLst>
              <p:ext uri="{D42A27DB-BD31-4B8C-83A1-F6EECF244321}">
                <p14:modId xmlns:p14="http://schemas.microsoft.com/office/powerpoint/2010/main" val="1512052340"/>
              </p:ext>
            </p:extLst>
          </p:nvPr>
        </p:nvGraphicFramePr>
        <p:xfrm>
          <a:off x="888013" y="1975196"/>
          <a:ext cx="10394069" cy="3207461"/>
        </p:xfrm>
        <a:graphic>
          <a:graphicData uri="http://schemas.openxmlformats.org/drawingml/2006/table">
            <a:tbl>
              <a:tblPr firstRow="1" bandRow="1">
                <a:tableStyleId>{5C22544A-7EE6-4342-B048-85BDC9FD1C3A}</a:tableStyleId>
              </a:tblPr>
              <a:tblGrid>
                <a:gridCol w="1955200">
                  <a:extLst>
                    <a:ext uri="{9D8B030D-6E8A-4147-A177-3AD203B41FA5}">
                      <a16:colId xmlns:a16="http://schemas.microsoft.com/office/drawing/2014/main" val="2947246601"/>
                    </a:ext>
                  </a:extLst>
                </a:gridCol>
                <a:gridCol w="1646800">
                  <a:extLst>
                    <a:ext uri="{9D8B030D-6E8A-4147-A177-3AD203B41FA5}">
                      <a16:colId xmlns:a16="http://schemas.microsoft.com/office/drawing/2014/main" val="383180453"/>
                    </a:ext>
                  </a:extLst>
                </a:gridCol>
                <a:gridCol w="1267177">
                  <a:extLst>
                    <a:ext uri="{9D8B030D-6E8A-4147-A177-3AD203B41FA5}">
                      <a16:colId xmlns:a16="http://schemas.microsoft.com/office/drawing/2014/main" val="2084535809"/>
                    </a:ext>
                  </a:extLst>
                </a:gridCol>
                <a:gridCol w="2309768">
                  <a:extLst>
                    <a:ext uri="{9D8B030D-6E8A-4147-A177-3AD203B41FA5}">
                      <a16:colId xmlns:a16="http://schemas.microsoft.com/office/drawing/2014/main" val="4224813332"/>
                    </a:ext>
                  </a:extLst>
                </a:gridCol>
                <a:gridCol w="1878111">
                  <a:extLst>
                    <a:ext uri="{9D8B030D-6E8A-4147-A177-3AD203B41FA5}">
                      <a16:colId xmlns:a16="http://schemas.microsoft.com/office/drawing/2014/main" val="199668036"/>
                    </a:ext>
                  </a:extLst>
                </a:gridCol>
                <a:gridCol w="1337013">
                  <a:extLst>
                    <a:ext uri="{9D8B030D-6E8A-4147-A177-3AD203B41FA5}">
                      <a16:colId xmlns:a16="http://schemas.microsoft.com/office/drawing/2014/main" val="287119498"/>
                    </a:ext>
                  </a:extLst>
                </a:gridCol>
              </a:tblGrid>
              <a:tr h="370840">
                <a:tc>
                  <a:txBody>
                    <a:bodyPr/>
                    <a:lstStyle/>
                    <a:p>
                      <a:r>
                        <a:rPr lang="en-IE" b="1"/>
                        <a:t>Eiginleiki</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GB" b="1"/>
                        <a:t>Lýsing/Ávinningur</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Eigendareksturslíkan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Fjarhýsing / Sjálfskráning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Samvinnu-/samfélagsmiðað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a:t>Pop-up / árstíðabundið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a:solidFill>
                            <a:srgbClr val="414141"/>
                          </a:solidFill>
                          <a:latin typeface="+mn-lt"/>
                          <a:ea typeface="+mn-ea"/>
                          <a:cs typeface="+mn-cs"/>
                        </a:rPr>
                        <a:t>Gististaðategund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a:solidFill>
                            <a:srgbClr val="414141"/>
                          </a:solidFill>
                          <a:latin typeface="+mn-lt"/>
                          <a:ea typeface="+mn-ea"/>
                          <a:cs typeface="+mn-cs"/>
                        </a:rPr>
                        <a:t>Tímaskuldbinding þín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8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Staðsetningarþættir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30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Stærð/Starfslið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
        <p:nvSpPr>
          <p:cNvPr id="15" name="Freeform 14">
            <a:extLst>
              <a:ext uri="{FF2B5EF4-FFF2-40B4-BE49-F238E27FC236}">
                <a16:creationId xmlns:a16="http://schemas.microsoft.com/office/drawing/2014/main" id="{DAA23CB9-E25F-F27B-85C4-EA03A3805D10}"/>
              </a:ext>
            </a:extLst>
          </p:cNvPr>
          <p:cNvSpPr/>
          <p:nvPr/>
        </p:nvSpPr>
        <p:spPr>
          <a:xfrm>
            <a:off x="-1" y="426469"/>
            <a:ext cx="5213502" cy="875479"/>
          </a:xfrm>
          <a:custGeom>
            <a:avLst/>
            <a:gdLst>
              <a:gd name="connsiteX0" fmla="*/ 0 w 5213502"/>
              <a:gd name="connsiteY0" fmla="*/ 0 h 875479"/>
              <a:gd name="connsiteX1" fmla="*/ 723938 w 5213502"/>
              <a:gd name="connsiteY1" fmla="*/ 0 h 875479"/>
              <a:gd name="connsiteX2" fmla="*/ 3897571 w 5213502"/>
              <a:gd name="connsiteY2" fmla="*/ 0 h 875479"/>
              <a:gd name="connsiteX3" fmla="*/ 4621509 w 5213502"/>
              <a:gd name="connsiteY3" fmla="*/ 0 h 875479"/>
              <a:gd name="connsiteX4" fmla="*/ 5213502 w 5213502"/>
              <a:gd name="connsiteY4" fmla="*/ 473717 h 875479"/>
              <a:gd name="connsiteX5" fmla="*/ 5213502 w 5213502"/>
              <a:gd name="connsiteY5" fmla="*/ 875479 h 875479"/>
              <a:gd name="connsiteX6" fmla="*/ 4489564 w 5213502"/>
              <a:gd name="connsiteY6" fmla="*/ 875479 h 875479"/>
              <a:gd name="connsiteX7" fmla="*/ 723938 w 5213502"/>
              <a:gd name="connsiteY7" fmla="*/ 875479 h 875479"/>
              <a:gd name="connsiteX8" fmla="*/ 0 w 5213502"/>
              <a:gd name="connsiteY8"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02" h="875479">
                <a:moveTo>
                  <a:pt x="0" y="0"/>
                </a:moveTo>
                <a:lnTo>
                  <a:pt x="723938" y="0"/>
                </a:lnTo>
                <a:lnTo>
                  <a:pt x="3897571" y="0"/>
                </a:lnTo>
                <a:lnTo>
                  <a:pt x="4621509" y="0"/>
                </a:lnTo>
                <a:cubicBezTo>
                  <a:pt x="4947481" y="0"/>
                  <a:pt x="5213502" y="212873"/>
                  <a:pt x="5213502" y="473717"/>
                </a:cubicBezTo>
                <a:lnTo>
                  <a:pt x="5213502" y="875479"/>
                </a:lnTo>
                <a:lnTo>
                  <a:pt x="4489564"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23">
            <a:extLst>
              <a:ext uri="{FF2B5EF4-FFF2-40B4-BE49-F238E27FC236}">
                <a16:creationId xmlns:a16="http://schemas.microsoft.com/office/drawing/2014/main" id="{75FE0189-D4D7-5708-951A-FD41519D5924}"/>
              </a:ext>
            </a:extLst>
          </p:cNvPr>
          <p:cNvSpPr txBox="1">
            <a:spLocks/>
          </p:cNvSpPr>
          <p:nvPr/>
        </p:nvSpPr>
        <p:spPr>
          <a:xfrm>
            <a:off x="792766" y="547917"/>
            <a:ext cx="4335046"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Viðskiptalíkan í framkvæmd</a:t>
            </a:r>
          </a:p>
        </p:txBody>
      </p:sp>
    </p:spTree>
    <p:extLst>
      <p:ext uri="{BB962C8B-B14F-4D97-AF65-F5344CB8AC3E}">
        <p14:creationId xmlns:p14="http://schemas.microsoft.com/office/powerpoint/2010/main" val="199625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4BE56-1976-C280-3243-FFC821357A1C}"/>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BAE10753-5B3E-27C1-B4FB-0BE8D796E3F6}"/>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5954DFAD-982D-4B1F-9ADC-8AEC8ED49D7F}"/>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Viðbótarlestrarefni</a:t>
            </a:r>
          </a:p>
        </p:txBody>
      </p:sp>
      <p:sp>
        <p:nvSpPr>
          <p:cNvPr id="4" name="Slide Number Placeholder 5">
            <a:extLst>
              <a:ext uri="{FF2B5EF4-FFF2-40B4-BE49-F238E27FC236}">
                <a16:creationId xmlns:a16="http://schemas.microsoft.com/office/drawing/2014/main" id="{0E970C3D-86EC-DA73-30C1-ABCEFC0F00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7077C70F-DBBE-695A-1EEE-A2C40A1B26E0}"/>
              </a:ext>
            </a:extLst>
          </p:cNvPr>
          <p:cNvGraphicFramePr>
            <a:graphicFrameLocks noGrp="1"/>
          </p:cNvGraphicFramePr>
          <p:nvPr>
            <p:extLst>
              <p:ext uri="{D42A27DB-BD31-4B8C-83A1-F6EECF244321}">
                <p14:modId xmlns:p14="http://schemas.microsoft.com/office/powerpoint/2010/main" val="3125587475"/>
              </p:ext>
            </p:extLst>
          </p:nvPr>
        </p:nvGraphicFramePr>
        <p:xfrm>
          <a:off x="888013" y="1975196"/>
          <a:ext cx="10394069" cy="2644595"/>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541475">
                <a:tc>
                  <a:txBody>
                    <a:bodyPr/>
                    <a:lstStyle/>
                    <a:p>
                      <a:r>
                        <a:rPr lang="en-IE" sz="2400"/>
                        <a:t>Nafn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Lýsing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0829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Landbyggðartúrisismi </a:t>
                      </a:r>
                      <a:endParaRPr lang="en-US" sz="1800"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Þróun ferðamódel fyrir dreifbýlisferðaþjónustu í Evrópu:</a:t>
                      </a:r>
                      <a:r>
                        <a:rPr lang="en-US" sz="1800" b="0" i="0" kern="1200" dirty="0">
                          <a:solidFill>
                            <a:srgbClr val="414141"/>
                          </a:solidFill>
                          <a:effectLst/>
                          <a:latin typeface="+mn-lt"/>
                          <a:ea typeface="+mn-ea"/>
                          <a:cs typeface="+mn-cs"/>
                          <a:hlinkClick r:id="rId2"/>
                        </a:rPr>
                        <a:t> https://www.europarl.europa.eu/thinktank/en/document/EPRS_BRI(2023)751464</a:t>
                      </a:r>
                      <a:endParaRPr lang="en-US" sz="1800" b="0" i="0" kern="1200" dirty="0">
                        <a:solidFill>
                          <a:srgbClr val="414141"/>
                        </a:solidFill>
                        <a:effectLst/>
                        <a:latin typeface="+mn-lt"/>
                        <a:ea typeface="+mn-ea"/>
                        <a:cs typeface="+mn-cs"/>
                      </a:endParaRPr>
                    </a:p>
                    <a:p>
                      <a:pPr marL="0" indent="0">
                        <a:buClr>
                          <a:srgbClr val="01A54E"/>
                        </a:buClr>
                      </a:pPr>
                      <a:endParaRPr lang="en-US" sz="1800" b="0" i="0" kern="1200" dirty="0">
                        <a:solidFill>
                          <a:srgbClr val="41414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58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414141"/>
                          </a:solidFill>
                        </a:rPr>
                        <a:t>Viðskiptalíkan kynnt með Business Model Canvas</a:t>
                      </a:r>
                      <a:endParaRPr lang="en-IE" sz="1800" b="1" kern="120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14141"/>
                          </a:solidFill>
                        </a:rPr>
                        <a:t>Viðskiptalíkan útskýrt með aðstoð Business Model Canvas: </a:t>
                      </a:r>
                      <a:r>
                        <a:rPr lang="en-GB" dirty="0">
                          <a:hlinkClick r:id="rId3"/>
                        </a:rPr>
                        <a:t>Business Model Canvas – Sæktu opinbera sniðmátið</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2019148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337A-6613-0EDF-7B39-94B0DEE6B9E6}"/>
            </a:ext>
          </a:extLst>
        </p:cNvPr>
        <p:cNvGrpSpPr/>
        <p:nvPr/>
      </p:nvGrpSpPr>
      <p:grpSpPr>
        <a:xfrm>
          <a:off x="0" y="0"/>
          <a:ext cx="0" cy="0"/>
          <a:chOff x="0" y="0"/>
          <a:chExt cx="0" cy="0"/>
        </a:xfrm>
      </p:grpSpPr>
      <p:pic>
        <p:nvPicPr>
          <p:cNvPr id="11" name="Picture Placeholder 10" descr="A room with a table and chairs&#10;&#10;AI-generated content may be incorrect.">
            <a:extLst>
              <a:ext uri="{FF2B5EF4-FFF2-40B4-BE49-F238E27FC236}">
                <a16:creationId xmlns:a16="http://schemas.microsoft.com/office/drawing/2014/main" id="{46A5D554-67BF-0492-8100-91F575423098}"/>
              </a:ext>
            </a:extLst>
          </p:cNvPr>
          <p:cNvPicPr>
            <a:picLocks noGrp="1" noChangeAspect="1"/>
          </p:cNvPicPr>
          <p:nvPr>
            <p:ph type="pic" sz="quarter" idx="19"/>
          </p:nvPr>
        </p:nvPicPr>
        <p:blipFill>
          <a:blip r:embed="rId2"/>
          <a:srcRect l="425" r="425"/>
          <a:stretch>
            <a:fillRect/>
          </a:stretch>
        </p:blipFill>
        <p:spPr/>
      </p:pic>
      <p:sp>
        <p:nvSpPr>
          <p:cNvPr id="2" name="Text Placeholder 1">
            <a:extLst>
              <a:ext uri="{FF2B5EF4-FFF2-40B4-BE49-F238E27FC236}">
                <a16:creationId xmlns:a16="http://schemas.microsoft.com/office/drawing/2014/main" id="{B36C5804-3E1E-6A81-1A25-121D11F9A9F6}"/>
              </a:ext>
            </a:extLst>
          </p:cNvPr>
          <p:cNvSpPr>
            <a:spLocks noGrp="1"/>
          </p:cNvSpPr>
          <p:nvPr>
            <p:ph type="body" sz="quarter" idx="16"/>
          </p:nvPr>
        </p:nvSpPr>
        <p:spPr>
          <a:xfrm>
            <a:off x="733930" y="2695992"/>
            <a:ext cx="4901339" cy="3066422"/>
          </a:xfrm>
        </p:spPr>
        <p:txBody>
          <a:bodyPr>
            <a:noAutofit/>
          </a:bodyPr>
          <a:lstStyle/>
          <a:p>
            <a:pPr>
              <a:lnSpc>
                <a:spcPts val="3900"/>
              </a:lnSpc>
            </a:pPr>
            <a:r>
              <a:rPr lang="en-GB" sz="3600" b="1" dirty="0"/>
              <a:t>Að greina bil: </a:t>
            </a:r>
            <a:r>
              <a:rPr lang="en-GB" sz="3600" dirty="0"/>
              <a:t>Ónýtt rými, eignir og hugmyndir á þínu svæði</a:t>
            </a:r>
          </a:p>
          <a:p>
            <a:pPr>
              <a:lnSpc>
                <a:spcPts val="3900"/>
              </a:lnSpc>
            </a:pPr>
            <a:endParaRPr lang="en-GB" sz="3600" dirty="0"/>
          </a:p>
        </p:txBody>
      </p:sp>
      <p:sp>
        <p:nvSpPr>
          <p:cNvPr id="3" name="Text Placeholder 2">
            <a:extLst>
              <a:ext uri="{FF2B5EF4-FFF2-40B4-BE49-F238E27FC236}">
                <a16:creationId xmlns:a16="http://schemas.microsoft.com/office/drawing/2014/main" id="{6C9A2AFB-839E-1A9C-0397-552C566AFD05}"/>
              </a:ext>
            </a:extLst>
          </p:cNvPr>
          <p:cNvSpPr>
            <a:spLocks noGrp="1"/>
          </p:cNvSpPr>
          <p:nvPr>
            <p:ph type="body" sz="quarter" idx="17"/>
          </p:nvPr>
        </p:nvSpPr>
        <p:spPr>
          <a:xfrm>
            <a:off x="733931" y="1095586"/>
            <a:ext cx="5362069" cy="582221"/>
          </a:xfrm>
        </p:spPr>
        <p:txBody>
          <a:bodyPr/>
          <a:lstStyle/>
          <a:p>
            <a:r>
              <a:rPr lang="en-IE" sz="6600" b="1" dirty="0"/>
              <a:t>Kafli 4</a:t>
            </a:r>
            <a:endParaRPr lang="en-GB" sz="6600" b="1" dirty="0"/>
          </a:p>
        </p:txBody>
      </p:sp>
      <p:sp>
        <p:nvSpPr>
          <p:cNvPr id="8" name="Text Placeholder 7">
            <a:extLst>
              <a:ext uri="{FF2B5EF4-FFF2-40B4-BE49-F238E27FC236}">
                <a16:creationId xmlns:a16="http://schemas.microsoft.com/office/drawing/2014/main" id="{C9C037A4-CEBF-E426-782D-A87E1A1D4595}"/>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Mynd: Alibi Hostel, Leeuwarden (NL)</a:t>
            </a:r>
          </a:p>
        </p:txBody>
      </p:sp>
      <p:sp>
        <p:nvSpPr>
          <p:cNvPr id="4" name="Freeform 3">
            <a:extLst>
              <a:ext uri="{FF2B5EF4-FFF2-40B4-BE49-F238E27FC236}">
                <a16:creationId xmlns:a16="http://schemas.microsoft.com/office/drawing/2014/main" id="{0CDE5D5E-290A-7CC9-EB08-8ED44B892E83}"/>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4243F71-ADA6-E314-3B82-27BBBAF4F87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22</a:t>
            </a:fld>
            <a:endParaRPr lang="fr-CA" sz="1200" dirty="0"/>
          </a:p>
        </p:txBody>
      </p:sp>
      <p:pic>
        <p:nvPicPr>
          <p:cNvPr id="9" name="Picture 8">
            <a:extLst>
              <a:ext uri="{FF2B5EF4-FFF2-40B4-BE49-F238E27FC236}">
                <a16:creationId xmlns:a16="http://schemas.microsoft.com/office/drawing/2014/main" id="{1951F969-5088-AD5A-545F-5E748F394BEE}"/>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07487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p:txBody>
          <a:bodyPr/>
          <a:lstStyle/>
          <a:p>
            <a:pPr>
              <a:lnSpc>
                <a:spcPts val="3340"/>
              </a:lnSpc>
            </a:pPr>
            <a:r>
              <a:rPr lang="en-GB" sz="3200" dirty="0"/>
              <a:t>Að greina bil</a:t>
            </a:r>
          </a:p>
          <a:p>
            <a:pPr>
              <a:lnSpc>
                <a:spcPts val="33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4</a:t>
            </a:r>
          </a:p>
        </p:txBody>
      </p:sp>
      <p:sp>
        <p:nvSpPr>
          <p:cNvPr id="16" name="Text Placeholder 4">
            <a:extLst>
              <a:ext uri="{FF2B5EF4-FFF2-40B4-BE49-F238E27FC236}">
                <a16:creationId xmlns:a16="http://schemas.microsoft.com/office/drawing/2014/main" id="{93643300-B156-4CCE-F18A-9A7FAF5A666C}"/>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Yfirlit:</a:t>
            </a:r>
            <a:endParaRPr lang="en-US" sz="4000" dirty="0"/>
          </a:p>
        </p:txBody>
      </p:sp>
      <p:pic>
        <p:nvPicPr>
          <p:cNvPr id="10" name="Picture Placeholder 9" descr="A close-up of a roof&#10;&#10;AI-generated content may be incorrect.">
            <a:extLst>
              <a:ext uri="{FF2B5EF4-FFF2-40B4-BE49-F238E27FC236}">
                <a16:creationId xmlns:a16="http://schemas.microsoft.com/office/drawing/2014/main" id="{2FFAD853-9D0C-51E5-3747-A6AFF078AE2F}"/>
              </a:ext>
            </a:extLst>
          </p:cNvPr>
          <p:cNvPicPr>
            <a:picLocks noGrp="1" noChangeAspect="1"/>
          </p:cNvPicPr>
          <p:nvPr>
            <p:ph type="pic" sz="quarter" idx="67"/>
          </p:nvPr>
        </p:nvPicPr>
        <p:blipFill>
          <a:blip r:embed="rId2"/>
          <a:srcRect t="1104" b="1104"/>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7" name="Text Placeholder 4">
            <a:extLst>
              <a:ext uri="{FF2B5EF4-FFF2-40B4-BE49-F238E27FC236}">
                <a16:creationId xmlns:a16="http://schemas.microsoft.com/office/drawing/2014/main" id="{6FFCEAF7-8DAB-B92A-62CD-03445320EFCC}"/>
              </a:ext>
            </a:extLst>
          </p:cNvPr>
          <p:cNvSpPr txBox="1">
            <a:spLocks/>
          </p:cNvSpPr>
          <p:nvPr/>
        </p:nvSpPr>
        <p:spPr>
          <a:xfrm>
            <a:off x="4571997" y="3896888"/>
            <a:ext cx="730567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Með því að skilja náttúrulegt umhverfi áfangastaðar, menningu, hefðir, efnahag og gildi geturðu hannað ekta dvöl sem snertir gesti. Að kanna staðbundið samhengi hjálpar til við að greina ný tækifæri, samræma þjónustu við svæðisbundna styrkleika og byggja upp varanleg tengsl við samfélagið. Þessi staðbundna stefna eykur bæði aðdráttarafl og sjálfbærni fyrirtækisins þíns, styður dýpri tengsl við gesti og langtímaárangur á markaði fyrir óhefðbundna gistingu.</a:t>
            </a:r>
          </a:p>
        </p:txBody>
      </p:sp>
      <p:sp>
        <p:nvSpPr>
          <p:cNvPr id="18" name="Text Placeholder 4">
            <a:extLst>
              <a:ext uri="{FF2B5EF4-FFF2-40B4-BE49-F238E27FC236}">
                <a16:creationId xmlns:a16="http://schemas.microsoft.com/office/drawing/2014/main" id="{06732814-5A1A-717A-3AC2-1E600A1C28FA}"/>
              </a:ext>
            </a:extLst>
          </p:cNvPr>
          <p:cNvSpPr txBox="1">
            <a:spLocks/>
          </p:cNvSpPr>
          <p:nvPr/>
        </p:nvSpPr>
        <p:spPr>
          <a:xfrm>
            <a:off x="473839" y="4535644"/>
            <a:ext cx="395181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Þessi kafli er mikilvægur því að skilningur á helstu einkennum umhverfisins og heimamanna er grundvallaratriði til að byggja upp farsælt fyrirtæki í valgistihúsum</a:t>
            </a:r>
            <a:endParaRPr lang="en-IE" dirty="0"/>
          </a:p>
        </p:txBody>
      </p:sp>
      <p:sp>
        <p:nvSpPr>
          <p:cNvPr id="21" name="Text Placeholder 7">
            <a:extLst>
              <a:ext uri="{FF2B5EF4-FFF2-40B4-BE49-F238E27FC236}">
                <a16:creationId xmlns:a16="http://schemas.microsoft.com/office/drawing/2014/main" id="{6222C54D-9E3E-F612-FA0C-47F2A6880ABA}"/>
              </a:ext>
            </a:extLst>
          </p:cNvPr>
          <p:cNvSpPr txBox="1">
            <a:spLocks/>
          </p:cNvSpPr>
          <p:nvPr/>
        </p:nvSpPr>
        <p:spPr>
          <a:xfrm>
            <a:off x="0" y="133133"/>
            <a:ext cx="2449745"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a:t>Ljósmynd:</a:t>
            </a:r>
            <a:endParaRPr lang="en-GB" sz="1200" dirty="0"/>
          </a:p>
        </p:txBody>
      </p:sp>
    </p:spTree>
    <p:extLst>
      <p:ext uri="{BB962C8B-B14F-4D97-AF65-F5344CB8AC3E}">
        <p14:creationId xmlns:p14="http://schemas.microsoft.com/office/powerpoint/2010/main" val="14282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C77A21-6ADD-BA10-BBE1-02FB41A1D496}"/>
              </a:ext>
            </a:extLst>
          </p:cNvPr>
          <p:cNvSpPr>
            <a:spLocks noGrp="1"/>
          </p:cNvSpPr>
          <p:nvPr>
            <p:ph type="body" sz="quarter" idx="18"/>
          </p:nvPr>
        </p:nvSpPr>
        <p:spPr>
          <a:xfrm>
            <a:off x="653780" y="2752353"/>
            <a:ext cx="10467122" cy="3499183"/>
          </a:xfrm>
        </p:spPr>
        <p:txBody>
          <a:bodyPr/>
          <a:lstStyle/>
          <a:p>
            <a:pPr>
              <a:lnSpc>
                <a:spcPts val="2240"/>
              </a:lnSpc>
            </a:pPr>
            <a:r>
              <a:rPr lang="en-GB" sz="2200" b="1" dirty="0">
                <a:solidFill>
                  <a:srgbClr val="414141"/>
                </a:solidFill>
              </a:rPr>
              <a:t>Það er spennandi að stofna eigið lítið gestgjafafyrirtæki, en árangur ræðst af því að greina staðbundin tækifæri og byggja upp sterkt tengsl við nærumhverfið. </a:t>
            </a:r>
            <a:r>
              <a:rPr lang="en-GB" sz="2200" dirty="0">
                <a:solidFill>
                  <a:srgbClr val="414141"/>
                </a:solidFill>
              </a:rPr>
              <a:t>Ónýttir staðir, einstakar sérkenni, staðbundin viðburði og afþreying á svæðinu geta bætt tilboðið þitt og mótað upplifun gesta. Hvort sem þú ert að opna bútique-gistihús, umhverfisvænan dvalarstað eða gistingu með morgunverði er nauðsynlegt að kanna svæðið og fagna menningu og umhverfi þess til að skera sig úr.</a:t>
            </a:r>
          </a:p>
          <a:p>
            <a:pPr>
              <a:lnSpc>
                <a:spcPts val="2240"/>
              </a:lnSpc>
            </a:pPr>
            <a:endParaRPr lang="en-GB" sz="2200" dirty="0">
              <a:solidFill>
                <a:srgbClr val="414141"/>
              </a:solidFill>
            </a:endParaRPr>
          </a:p>
          <a:p>
            <a:pPr>
              <a:lnSpc>
                <a:spcPts val="2240"/>
              </a:lnSpc>
            </a:pPr>
            <a:r>
              <a:rPr lang="en-GB" sz="2200" b="1" dirty="0">
                <a:solidFill>
                  <a:srgbClr val="414141"/>
                </a:solidFill>
              </a:rPr>
              <a:t>Þessi kafli mun varpa ljósi á hvernig það að skilja starfssvæðið þitt opnar dyr að samstarfi og styrkir reksturinn þinn. </a:t>
            </a:r>
            <a:r>
              <a:rPr lang="en-GB" sz="2200" dirty="0">
                <a:solidFill>
                  <a:srgbClr val="414141"/>
                </a:solidFill>
              </a:rPr>
              <a:t>Þú munt læra að kanna staðbundna aðdráttarstaði, samfélagsviðburði og náttúruauðlindir sem geta bætt dvöl gesta þinna. Með því að fella staðbundið samhengi inn í viðskiptalíkanið þitt umbreytir þú gistingu þinni í merkingarfullan og eftirminnilegan hluta af ferðaupplifuninni.</a:t>
            </a:r>
          </a:p>
          <a:p>
            <a:pPr>
              <a:lnSpc>
                <a:spcPts val="2240"/>
              </a:lnSpc>
            </a:pPr>
            <a:endParaRPr lang="en-US" sz="2200" dirty="0">
              <a:solidFill>
                <a:srgbClr val="414141"/>
              </a:solidFill>
            </a:endParaRPr>
          </a:p>
        </p:txBody>
      </p:sp>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10614687" cy="803654"/>
          </a:xfrm>
        </p:spPr>
        <p:txBody>
          <a:bodyPr/>
          <a:lstStyle/>
          <a:p>
            <a:r>
              <a:rPr lang="en-US" dirty="0"/>
              <a:t>Inngangur</a:t>
            </a:r>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12359"/>
            <a:ext cx="10614687" cy="803654"/>
          </a:xfrm>
        </p:spPr>
        <p:txBody>
          <a:bodyPr/>
          <a:lstStyle/>
          <a:p>
            <a:r>
              <a:rPr lang="en-US" dirty="0"/>
              <a:t>Umhverfissvæðið – uppspretta af athöfnum og samstarfi</a:t>
            </a:r>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163163"/>
            <a:ext cx="417195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Tree>
    <p:extLst>
      <p:ext uri="{BB962C8B-B14F-4D97-AF65-F5344CB8AC3E}">
        <p14:creationId xmlns:p14="http://schemas.microsoft.com/office/powerpoint/2010/main" val="213235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6993897" cy="3739042"/>
          </a:xfrm>
        </p:spPr>
        <p:txBody>
          <a:bodyPr>
            <a:noAutofit/>
          </a:bodyPr>
          <a:lstStyle/>
          <a:p>
            <a:pPr>
              <a:lnSpc>
                <a:spcPts val="2480"/>
              </a:lnSpc>
            </a:pPr>
            <a:r>
              <a:rPr lang="en-GB" sz="2600" b="1" dirty="0"/>
              <a:t>Að skilja staðbundið menningararfleifð </a:t>
            </a:r>
          </a:p>
          <a:p>
            <a:pPr>
              <a:lnSpc>
                <a:spcPts val="2480"/>
              </a:lnSpc>
            </a:pPr>
            <a:r>
              <a:rPr lang="en-GB" sz="2600" b="1" dirty="0"/>
              <a:t>Að greina eyður: </a:t>
            </a:r>
          </a:p>
          <a:p>
            <a:pPr>
              <a:lnSpc>
                <a:spcPts val="2480"/>
              </a:lnSpc>
            </a:pPr>
            <a:endParaRPr lang="en-GB" sz="2400" b="1" dirty="0"/>
          </a:p>
          <a:p>
            <a:pPr>
              <a:lnSpc>
                <a:spcPts val="2380"/>
              </a:lnSpc>
            </a:pPr>
            <a:r>
              <a:rPr lang="en-GB" sz="2200" dirty="0"/>
              <a:t>Kynntu þér sögu og hefðir svæðisins, landslag þess, dýralíf og árstíðarbundna takt. Þetta felur í sér ítarlega skoðun á svæðisbundnum siðum, byggingarlist, matargerð og gildum samfélagsins, sem og ónýttum rýmum og eignum. Að þekkja staðbundið samhengi hjálpar þér að hanna valfrjálsa gistingu, skapa merkingarbærar upplifanir fyrir gesti og byggja upp fyrirtæki sem höfðar bæði til gesta og íbúa frá upphafi.</a:t>
            </a:r>
          </a:p>
          <a:p>
            <a:pPr>
              <a:lnSpc>
                <a:spcPts val="2480"/>
              </a:lnSpc>
            </a:pPr>
            <a:r>
              <a:rPr lang="en-GB" sz="2400" dirty="0"/>
              <a:t> </a:t>
            </a:r>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4:</a:t>
            </a:r>
            <a:r>
              <a:rPr lang="en-US" dirty="0"/>
              <a:t> 3 lykilsnámssvið</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25</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09373A14-A4AA-6204-6A8E-4A3375C8CAA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41057-D73C-B1B1-6DCD-219166ADB2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89A779-0A9B-4209-461A-F2E84EFA3BAC}"/>
              </a:ext>
            </a:extLst>
          </p:cNvPr>
          <p:cNvSpPr>
            <a:spLocks noGrp="1"/>
          </p:cNvSpPr>
          <p:nvPr>
            <p:ph type="body" sz="quarter" idx="16"/>
          </p:nvPr>
        </p:nvSpPr>
        <p:spPr>
          <a:xfrm>
            <a:off x="1877540" y="2012973"/>
            <a:ext cx="6993897" cy="3739042"/>
          </a:xfrm>
        </p:spPr>
        <p:txBody>
          <a:bodyPr>
            <a:noAutofit/>
          </a:bodyPr>
          <a:lstStyle/>
          <a:p>
            <a:pPr>
              <a:lnSpc>
                <a:spcPts val="2480"/>
              </a:lnSpc>
            </a:pPr>
            <a:r>
              <a:rPr lang="en-US" sz="2800" b="1" dirty="0"/>
              <a:t>Uppbygging staðbundinna neta og samstarfsaðila:</a:t>
            </a:r>
            <a:endParaRPr lang="en-GB" sz="2600" b="1" dirty="0"/>
          </a:p>
          <a:p>
            <a:pPr>
              <a:lnSpc>
                <a:spcPts val="2480"/>
              </a:lnSpc>
            </a:pPr>
            <a:endParaRPr lang="en-GB" sz="2400" b="1" dirty="0"/>
          </a:p>
          <a:p>
            <a:pPr>
              <a:lnSpc>
                <a:spcPts val="2380"/>
              </a:lnSpc>
            </a:pPr>
            <a:r>
              <a:rPr lang="en-GB" sz="2200" dirty="0"/>
              <a:t>Lærðu hvernig á að tengjast staðbundnum bændum, handverksmönnum, leiðsögumönnum og samfélags­hópum. Að byggja upp sterkar tengingar styður samstarf, eykur ekta yfirbragð tilboðsins þíns og skapar stuðningskerfi sem hjálpar fyrirtækinu þínu að vaxa á sjálfbæran hátt innan staðbundins samhengi.</a:t>
            </a:r>
            <a:endParaRPr lang="en-GB" sz="2400" dirty="0"/>
          </a:p>
          <a:p>
            <a:pPr>
              <a:lnSpc>
                <a:spcPts val="24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498CC6CC-7665-0B09-C014-5D1608E6DA5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7A7EA06-A8AA-2444-A235-00AD88B499F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4:</a:t>
            </a:r>
            <a:r>
              <a:rPr lang="en-US" dirty="0"/>
              <a:t> 3 lykilsnámsþættir</a:t>
            </a:r>
          </a:p>
        </p:txBody>
      </p:sp>
      <p:sp>
        <p:nvSpPr>
          <p:cNvPr id="13" name="Slide Number Placeholder 5">
            <a:extLst>
              <a:ext uri="{FF2B5EF4-FFF2-40B4-BE49-F238E27FC236}">
                <a16:creationId xmlns:a16="http://schemas.microsoft.com/office/drawing/2014/main" id="{70951E68-78F6-9D1B-CAD6-A6FF4E0CFE8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26</a:t>
            </a:fld>
            <a:endParaRPr lang="fr-CA" sz="1200" dirty="0"/>
          </a:p>
        </p:txBody>
      </p:sp>
      <p:sp>
        <p:nvSpPr>
          <p:cNvPr id="14" name="Text Placeholder 2">
            <a:extLst>
              <a:ext uri="{FF2B5EF4-FFF2-40B4-BE49-F238E27FC236}">
                <a16:creationId xmlns:a16="http://schemas.microsoft.com/office/drawing/2014/main" id="{4446C054-1132-3969-77A0-36953B923C93}"/>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5" name="Freeform 14">
            <a:extLst>
              <a:ext uri="{FF2B5EF4-FFF2-40B4-BE49-F238E27FC236}">
                <a16:creationId xmlns:a16="http://schemas.microsoft.com/office/drawing/2014/main" id="{3BF91E9B-DEA4-8A55-7C9B-C251127B3AE3}"/>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43AD2FDF-808D-B2B3-4C73-3F85D5D10BB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718133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8D68-E164-2CF4-52B5-B8C49E6FC4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ED7EDB-0E67-6A95-102A-CBC4D47E8791}"/>
              </a:ext>
            </a:extLst>
          </p:cNvPr>
          <p:cNvSpPr>
            <a:spLocks noGrp="1"/>
          </p:cNvSpPr>
          <p:nvPr>
            <p:ph type="body" sz="quarter" idx="16"/>
          </p:nvPr>
        </p:nvSpPr>
        <p:spPr>
          <a:xfrm>
            <a:off x="1877540" y="2012973"/>
            <a:ext cx="6993897" cy="3739042"/>
          </a:xfrm>
        </p:spPr>
        <p:txBody>
          <a:bodyPr>
            <a:noAutofit/>
          </a:bodyPr>
          <a:lstStyle/>
          <a:p>
            <a:pPr>
              <a:lnSpc>
                <a:spcPts val="2480"/>
              </a:lnSpc>
            </a:pPr>
            <a:r>
              <a:rPr lang="en-IE" sz="2800" b="1" dirty="0"/>
              <a:t>Hönnun mögulegra athafna og upplifana: </a:t>
            </a:r>
            <a:endParaRPr lang="en-GB" sz="2600" b="1" dirty="0"/>
          </a:p>
          <a:p>
            <a:pPr>
              <a:lnSpc>
                <a:spcPts val="2480"/>
              </a:lnSpc>
            </a:pPr>
            <a:endParaRPr lang="en-GB" sz="2400" b="1" dirty="0"/>
          </a:p>
          <a:p>
            <a:pPr>
              <a:lnSpc>
                <a:spcPts val="2380"/>
              </a:lnSpc>
            </a:pPr>
            <a:r>
              <a:rPr lang="en-IE" sz="2200" dirty="0"/>
              <a:t>Kynntu þér hvernig á að hanna heillandi upplifanir fyrir gesti sem byggja á staðbundinni menningu og náttúru – allt frá matarpörunum og handverksvinnustofum til útiveruævintýra. Að kanna þessar möguleika hjálpar til við að móta einstaka tilboð sem endurspeglar gildi þín og sérkenni staðarins.</a:t>
            </a: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5FFDC866-24B7-4EC1-90A1-89D51F07F03D}"/>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EAD02A07-6640-0EE2-A048-ACD4F6943016}"/>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4:</a:t>
            </a:r>
            <a:r>
              <a:rPr lang="en-US" dirty="0"/>
              <a:t> 3 lykilsnámssvið</a:t>
            </a:r>
          </a:p>
        </p:txBody>
      </p:sp>
      <p:sp>
        <p:nvSpPr>
          <p:cNvPr id="13" name="Slide Number Placeholder 5">
            <a:extLst>
              <a:ext uri="{FF2B5EF4-FFF2-40B4-BE49-F238E27FC236}">
                <a16:creationId xmlns:a16="http://schemas.microsoft.com/office/drawing/2014/main" id="{34D7AE81-E5A0-002E-E576-B990A7E0B01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sp>
        <p:nvSpPr>
          <p:cNvPr id="14" name="Text Placeholder 2">
            <a:extLst>
              <a:ext uri="{FF2B5EF4-FFF2-40B4-BE49-F238E27FC236}">
                <a16:creationId xmlns:a16="http://schemas.microsoft.com/office/drawing/2014/main" id="{1E6D7C73-0C06-E073-0DD8-14DB169DA33A}"/>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5CB02314-0EB6-B681-53A3-A51AAC7E2D2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925978FB-E80F-F3B1-EB8F-259CE8CF36D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981149" y="4305874"/>
            <a:ext cx="3211003" cy="2384868"/>
          </a:xfrm>
          <a:prstGeom prst="rect">
            <a:avLst/>
          </a:prstGeom>
        </p:spPr>
      </p:pic>
    </p:spTree>
    <p:extLst>
      <p:ext uri="{BB962C8B-B14F-4D97-AF65-F5344CB8AC3E}">
        <p14:creationId xmlns:p14="http://schemas.microsoft.com/office/powerpoint/2010/main" val="3173147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5487722" cy="803654"/>
          </a:xfrm>
          <a:prstGeom prst="rect">
            <a:avLst/>
          </a:prstGeom>
        </p:spPr>
        <p:txBody>
          <a:bodyPr/>
          <a:lstStyle/>
          <a:p>
            <a:pPr>
              <a:lnSpc>
                <a:spcPts val="2960"/>
              </a:lnSpc>
            </a:pPr>
            <a:r>
              <a:rPr lang="en-GB" sz="2800" dirty="0"/>
              <a:t>Að skilja staðbundið arfleifð   Að greina tækifærin:</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693665"/>
            <a:ext cx="751139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Áður en þú tekur á móti gestum er nauðsynlegt að skilja einstöku sögu staðarins þíns og greina tækifæri sem bjóða upp á frumkvöðlastarfsemi. </a:t>
            </a:r>
            <a:r>
              <a:rPr lang="en-GB" b="0" i="0" dirty="0">
                <a:effectLst/>
                <a:latin typeface="Calibri"/>
                <a:ea typeface="Calibri"/>
                <a:cs typeface="Calibri"/>
              </a:rPr>
              <a:t>Frá ónotuðum rýmum og eignum til staðbundinna hefða, handverks, landslags og búskaparvenja mynda þessir þættir kjarnann í áfangastaðnum þínum og gestrisni. Þessi eining kannar hvernig menningararfleifð og náttúra móta daglegt líf og innblása merkingaríkum ferðaupplifunum. Með því að tengjast landsvæðinu ferðu lengra en að bjóða upp á gistingu – þú býður upp á ekta upplifun og tengsl.</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Gestir nútímans sækjast eftir meira en þægindum; þeir meta upplifanir sem tengjast staðnum. </a:t>
            </a:r>
            <a:r>
              <a:rPr lang="en-GB" b="0" i="0" dirty="0">
                <a:effectLst/>
                <a:latin typeface="Calibri"/>
                <a:ea typeface="Calibri"/>
                <a:cs typeface="Calibri"/>
              </a:rPr>
              <a:t>Hvort sem það er með staðbundnum efnum, heimagerðum máltíðum eða leiðsögu um náttúruna, þá eykur það gildi og styrkir tengsl við samfélagið að fella umhverfið inn í reynsluna. Þetta er fyrsta skrefið í að skapa dvöl sem er virðingarfull, rótgróin og eftirminnileg.</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581892"/>
            <a:ext cx="469973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greina bilin</a:t>
            </a:r>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Endurnýting með aðlögun: kirkjur í Hollandi</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https://www.diggitmagazine.com/articles/church-buildings-reused</a:t>
            </a:r>
            <a:endParaRPr lang="en-GB" dirty="0">
              <a:solidFill>
                <a:srgbClr val="459597"/>
              </a:solidFill>
            </a:endParaRPr>
          </a:p>
          <a:p>
            <a:pPr>
              <a:lnSpc>
                <a:spcPts val="2340"/>
              </a:lnSpc>
              <a:buClr>
                <a:srgbClr val="64AFAF"/>
              </a:buClr>
            </a:pPr>
            <a:r>
              <a:rPr lang="en-GB" dirty="0"/>
              <a:t>Söguleg bygging getur breyst eða misst notkun sína og orðið einstakur gististaður.</a:t>
            </a:r>
          </a:p>
          <a:p>
            <a:pPr>
              <a:lnSpc>
                <a:spcPts val="2340"/>
              </a:lnSpc>
              <a:buClr>
                <a:srgbClr val="64AFAF"/>
              </a:buClr>
            </a:pPr>
            <a:endParaRPr lang="en-GB" dirty="0"/>
          </a:p>
          <a:p>
            <a:pPr>
              <a:lnSpc>
                <a:spcPts val="2340"/>
              </a:lnSpc>
              <a:buClr>
                <a:srgbClr val="64AFAF"/>
              </a:buClr>
            </a:pPr>
            <a:r>
              <a:rPr lang="en-GB" b="1" dirty="0"/>
              <a:t>Endurnýting gamalla viti á Evrópu</a:t>
            </a:r>
            <a:r>
              <a:rPr lang="en-GB" dirty="0">
                <a:solidFill>
                  <a:srgbClr val="459597"/>
                </a:solidFill>
                <a:hlinkClick r:id="rId3">
                  <a:extLst>
                    <a:ext uri="{A12FA001-AC4F-418D-AE19-62706E023703}">
                      <ahyp:hlinkClr xmlns:ahyp="http://schemas.microsoft.com/office/drawing/2018/hyperlinkcolor" val="tx"/>
                    </a:ext>
                  </a:extLst>
                </a:hlinkClick>
              </a:rPr>
              <a:t> https://ecobnb.com/blog/2016/01/lighthouse-unusual-hotels/</a:t>
            </a:r>
            <a:r>
              <a:rPr lang="en-GB" dirty="0">
                <a:solidFill>
                  <a:srgbClr val="459597"/>
                </a:solidFill>
              </a:rPr>
              <a:t> </a:t>
            </a:r>
          </a:p>
          <a:p>
            <a:pPr>
              <a:lnSpc>
                <a:spcPts val="2340"/>
              </a:lnSpc>
              <a:buClr>
                <a:srgbClr val="64AFAF"/>
              </a:buClr>
            </a:pPr>
            <a:r>
              <a:rPr lang="en-GB" dirty="0"/>
              <a:t>Vita getur umbreytst í heillandi, einstaka gistingu og yfirnáttúrulega upplifun</a:t>
            </a:r>
          </a:p>
          <a:p>
            <a:pPr>
              <a:lnSpc>
                <a:spcPts val="2340"/>
              </a:lnSpc>
              <a:buClr>
                <a:srgbClr val="64AFAF"/>
              </a:buClr>
            </a:pPr>
            <a:endParaRPr lang="en-GB" dirty="0"/>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5" y="1715754"/>
            <a:ext cx="584070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Rými, fasteignir og hugmyndir í boði á þínu svæði</a:t>
            </a:r>
          </a:p>
          <a:p>
            <a:pPr>
              <a:lnSpc>
                <a:spcPts val="3100"/>
              </a:lnSpc>
            </a:pPr>
            <a:endParaRPr lang="it-IT" dirty="0"/>
          </a:p>
        </p:txBody>
      </p:sp>
      <p:pic>
        <p:nvPicPr>
          <p:cNvPr id="11" name="Picture Placeholder 10" descr="A building with a book shelf&#10;&#10;AI-generated content may be incorrect.">
            <a:extLst>
              <a:ext uri="{FF2B5EF4-FFF2-40B4-BE49-F238E27FC236}">
                <a16:creationId xmlns:a16="http://schemas.microsoft.com/office/drawing/2014/main" id="{94ABCA1A-DDC2-37CF-9E23-EBEE61480A75}"/>
              </a:ext>
            </a:extLst>
          </p:cNvPr>
          <p:cNvPicPr>
            <a:picLocks noGrp="1" noChangeAspect="1"/>
          </p:cNvPicPr>
          <p:nvPr>
            <p:ph type="pic" sz="quarter" idx="13"/>
          </p:nvPr>
        </p:nvPicPr>
        <p:blipFill>
          <a:blip r:embed="rId4"/>
          <a:srcRect l="838" r="838"/>
          <a:stretch>
            <a:fillRect/>
          </a:stretch>
        </p:blipFill>
        <p:spPr/>
      </p:pic>
      <p:sp>
        <p:nvSpPr>
          <p:cNvPr id="9" name="Text Placeholder 7">
            <a:extLst>
              <a:ext uri="{FF2B5EF4-FFF2-40B4-BE49-F238E27FC236}">
                <a16:creationId xmlns:a16="http://schemas.microsoft.com/office/drawing/2014/main" id="{0E504AFF-2CF7-2C92-956D-C8C5A318C18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Ljósmynd: </a:t>
            </a:r>
            <a:r>
              <a:rPr lang="en-IE" sz="1200" dirty="0" err="1">
                <a:solidFill>
                  <a:schemeClr val="bg1"/>
                </a:solidFill>
              </a:rPr>
              <a:t>Girugten </a:t>
            </a:r>
            <a:r>
              <a:rPr lang="en-IE" sz="1200" dirty="0">
                <a:solidFill>
                  <a:schemeClr val="bg1"/>
                </a:solidFill>
              </a:rPr>
              <a:t>Magazine (NL)</a:t>
            </a:r>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0114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D8BD-50D0-718B-2EEA-D35CF34C1F27}"/>
            </a:ext>
          </a:extLst>
        </p:cNvPr>
        <p:cNvGrpSpPr/>
        <p:nvPr/>
      </p:nvGrpSpPr>
      <p:grpSpPr>
        <a:xfrm>
          <a:off x="0" y="0"/>
          <a:ext cx="0" cy="0"/>
          <a:chOff x="0" y="0"/>
          <a:chExt cx="0" cy="0"/>
        </a:xfrm>
      </p:grpSpPr>
      <p:pic>
        <p:nvPicPr>
          <p:cNvPr id="54" name="Picture Placeholder 53" descr="A thatched roof house with a bench&#10;&#10;AI-generated content may be incorrect.">
            <a:extLst>
              <a:ext uri="{FF2B5EF4-FFF2-40B4-BE49-F238E27FC236}">
                <a16:creationId xmlns:a16="http://schemas.microsoft.com/office/drawing/2014/main" id="{7816738A-F181-0BD6-0E0B-F4A566BABBB7}"/>
              </a:ext>
            </a:extLst>
          </p:cNvPr>
          <p:cNvPicPr>
            <a:picLocks noGrp="1" noChangeAspect="1"/>
          </p:cNvPicPr>
          <p:nvPr>
            <p:ph type="pic" sz="quarter" idx="67"/>
          </p:nvPr>
        </p:nvPicPr>
        <p:blipFill>
          <a:blip r:embed="rId2"/>
          <a:srcRect l="5382" r="5382"/>
          <a:stretch>
            <a:fillRect/>
          </a:stretch>
        </p:blipFill>
        <p:spPr/>
      </p:pic>
      <p:sp>
        <p:nvSpPr>
          <p:cNvPr id="28" name="Text Placeholder 27">
            <a:extLst>
              <a:ext uri="{FF2B5EF4-FFF2-40B4-BE49-F238E27FC236}">
                <a16:creationId xmlns:a16="http://schemas.microsoft.com/office/drawing/2014/main" id="{06E8BC48-0A81-246D-831B-8FFD8BE80322}"/>
              </a:ext>
            </a:extLst>
          </p:cNvPr>
          <p:cNvSpPr>
            <a:spLocks noGrp="1"/>
          </p:cNvSpPr>
          <p:nvPr>
            <p:ph type="body" sz="quarter" idx="66"/>
          </p:nvPr>
        </p:nvSpPr>
        <p:spPr/>
        <p:txBody>
          <a:bodyPr/>
          <a:lstStyle/>
          <a:p>
            <a:r>
              <a:rPr lang="en-US" dirty="0"/>
              <a:t>Ljósmynd: </a:t>
            </a:r>
          </a:p>
          <a:p>
            <a:r>
              <a:rPr lang="en-US" dirty="0"/>
              <a:t>Teapot Lane, Leitrim, Írland</a:t>
            </a:r>
          </a:p>
        </p:txBody>
      </p:sp>
      <p:pic>
        <p:nvPicPr>
          <p:cNvPr id="56" name="Picture Placeholder 55" descr="A building with a fence and a sign&#10;&#10;AI-generated content may be incorrect.">
            <a:extLst>
              <a:ext uri="{FF2B5EF4-FFF2-40B4-BE49-F238E27FC236}">
                <a16:creationId xmlns:a16="http://schemas.microsoft.com/office/drawing/2014/main" id="{737815B0-A096-ACCF-7CB3-DBC497FE57CA}"/>
              </a:ext>
            </a:extLst>
          </p:cNvPr>
          <p:cNvPicPr>
            <a:picLocks noGrp="1" noChangeAspect="1"/>
          </p:cNvPicPr>
          <p:nvPr>
            <p:ph type="pic" sz="quarter" idx="85"/>
          </p:nvPr>
        </p:nvPicPr>
        <p:blipFill>
          <a:blip r:embed="rId3"/>
          <a:srcRect l="5966" r="5966"/>
          <a:stretch>
            <a:fillRect/>
          </a:stretch>
        </p:blipFill>
        <p:spPr/>
      </p:pic>
      <p:sp>
        <p:nvSpPr>
          <p:cNvPr id="38" name="Text Placeholder 37">
            <a:extLst>
              <a:ext uri="{FF2B5EF4-FFF2-40B4-BE49-F238E27FC236}">
                <a16:creationId xmlns:a16="http://schemas.microsoft.com/office/drawing/2014/main" id="{658D278F-1B62-7EC7-508C-4C96207DC37F}"/>
              </a:ext>
            </a:extLst>
          </p:cNvPr>
          <p:cNvSpPr>
            <a:spLocks noGrp="1"/>
          </p:cNvSpPr>
          <p:nvPr>
            <p:ph type="body" sz="quarter" idx="98"/>
          </p:nvPr>
        </p:nvSpPr>
        <p:spPr/>
        <p:txBody>
          <a:bodyPr/>
          <a:lstStyle/>
          <a:p>
            <a:r>
              <a:rPr lang="en-US" dirty="0"/>
              <a:t>Ljósmynd: </a:t>
            </a:r>
          </a:p>
          <a:p>
            <a:r>
              <a:rPr lang="en-US" dirty="0"/>
              <a:t>De Old </a:t>
            </a:r>
            <a:r>
              <a:rPr lang="en-US" dirty="0" err="1"/>
              <a:t>Signorie </a:t>
            </a:r>
            <a:r>
              <a:rPr lang="en-US" dirty="0"/>
              <a:t>BB, Niðurlönd</a:t>
            </a:r>
          </a:p>
        </p:txBody>
      </p:sp>
      <p:sp>
        <p:nvSpPr>
          <p:cNvPr id="40" name="Text Placeholder 39">
            <a:extLst>
              <a:ext uri="{FF2B5EF4-FFF2-40B4-BE49-F238E27FC236}">
                <a16:creationId xmlns:a16="http://schemas.microsoft.com/office/drawing/2014/main" id="{894BBB20-30C3-914B-BD5B-C0B1AF04FE78}"/>
              </a:ext>
            </a:extLst>
          </p:cNvPr>
          <p:cNvSpPr>
            <a:spLocks noGrp="1"/>
          </p:cNvSpPr>
          <p:nvPr>
            <p:ph type="body" sz="quarter" idx="42"/>
          </p:nvPr>
        </p:nvSpPr>
        <p:spPr>
          <a:xfrm rot="16200000">
            <a:off x="8242964" y="3125482"/>
            <a:ext cx="6840061" cy="637571"/>
          </a:xfrm>
        </p:spPr>
        <p:txBody>
          <a:bodyPr/>
          <a:lstStyle/>
          <a:p>
            <a:pPr algn="r"/>
            <a:r>
              <a:rPr lang="en-GB" dirty="0"/>
              <a:t>EFNISYFIRLIT</a:t>
            </a:r>
          </a:p>
          <a:p>
            <a:pPr algn="r"/>
            <a:endParaRPr lang="en-US" dirty="0"/>
          </a:p>
        </p:txBody>
      </p:sp>
      <p:sp>
        <p:nvSpPr>
          <p:cNvPr id="47" name="Text Placeholder 2">
            <a:extLst>
              <a:ext uri="{FF2B5EF4-FFF2-40B4-BE49-F238E27FC236}">
                <a16:creationId xmlns:a16="http://schemas.microsoft.com/office/drawing/2014/main" id="{8B17B639-C141-5914-232F-04F4CA784A7B}"/>
              </a:ext>
            </a:extLst>
          </p:cNvPr>
          <p:cNvSpPr txBox="1">
            <a:spLocks/>
          </p:cNvSpPr>
          <p:nvPr/>
        </p:nvSpPr>
        <p:spPr>
          <a:xfrm>
            <a:off x="251713" y="349708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05</a:t>
            </a:r>
          </a:p>
        </p:txBody>
      </p:sp>
      <p:sp>
        <p:nvSpPr>
          <p:cNvPr id="48" name="Text Placeholder 43">
            <a:extLst>
              <a:ext uri="{FF2B5EF4-FFF2-40B4-BE49-F238E27FC236}">
                <a16:creationId xmlns:a16="http://schemas.microsoft.com/office/drawing/2014/main" id="{9876D1F1-32BB-3767-81C3-CE2846DA7FFD}"/>
              </a:ext>
            </a:extLst>
          </p:cNvPr>
          <p:cNvSpPr txBox="1">
            <a:spLocks/>
          </p:cNvSpPr>
          <p:nvPr/>
        </p:nvSpPr>
        <p:spPr>
          <a:xfrm>
            <a:off x="1286928" y="3833257"/>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Síða 6</a:t>
            </a:r>
          </a:p>
        </p:txBody>
      </p:sp>
      <p:sp>
        <p:nvSpPr>
          <p:cNvPr id="49" name="Text Placeholder 50">
            <a:extLst>
              <a:ext uri="{FF2B5EF4-FFF2-40B4-BE49-F238E27FC236}">
                <a16:creationId xmlns:a16="http://schemas.microsoft.com/office/drawing/2014/main" id="{AAEDA6D3-79D3-1E7A-7E34-3F3DE090B469}"/>
              </a:ext>
            </a:extLst>
          </p:cNvPr>
          <p:cNvSpPr txBox="1">
            <a:spLocks/>
          </p:cNvSpPr>
          <p:nvPr/>
        </p:nvSpPr>
        <p:spPr>
          <a:xfrm>
            <a:off x="3114205" y="1801198"/>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Kafli 4</a:t>
            </a:r>
          </a:p>
          <a:p>
            <a:endParaRPr lang="en-GB" dirty="0">
              <a:solidFill>
                <a:srgbClr val="FFFFFF"/>
              </a:solidFill>
              <a:latin typeface="Calibri"/>
              <a:ea typeface="Open Sans"/>
              <a:cs typeface="Calibri"/>
            </a:endParaRPr>
          </a:p>
          <a:p>
            <a:r>
              <a:rPr lang="en-GB" dirty="0">
                <a:solidFill>
                  <a:srgbClr val="FFFFFF"/>
                </a:solidFill>
                <a:latin typeface="Calibri"/>
                <a:ea typeface="Open Sans"/>
                <a:cs typeface="Calibri"/>
              </a:rPr>
              <a:t>Að </a:t>
            </a:r>
            <a:r>
              <a:rPr lang="en-GB" dirty="0" err="1">
                <a:solidFill>
                  <a:srgbClr val="FFFFFF"/>
                </a:solidFill>
                <a:latin typeface="Calibri"/>
                <a:ea typeface="Open Sans"/>
                <a:cs typeface="Calibri"/>
              </a:rPr>
              <a:t>greina</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tækifæri</a:t>
            </a:r>
            <a:r>
              <a:rPr lang="en-GB" dirty="0">
                <a:solidFill>
                  <a:srgbClr val="FFFFFF"/>
                </a:solidFill>
                <a:latin typeface="Calibri"/>
                <a:ea typeface="Open Sans"/>
                <a:cs typeface="Calibri"/>
              </a:rPr>
              <a:t>: ónotuð rými, fasteignir </a:t>
            </a:r>
            <a:r>
              <a:rPr lang="en-GB" dirty="0" err="1">
                <a:solidFill>
                  <a:srgbClr val="FFFFFF"/>
                </a:solidFill>
                <a:latin typeface="Calibri"/>
                <a:ea typeface="Open Sans"/>
                <a:cs typeface="Calibri"/>
              </a:rPr>
              <a:t>og</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hugmyndir</a:t>
            </a:r>
            <a:r>
              <a:rPr lang="en-GB" dirty="0">
                <a:solidFill>
                  <a:srgbClr val="FFFFFF"/>
                </a:solidFill>
                <a:latin typeface="Calibri"/>
                <a:ea typeface="Open Sans"/>
                <a:cs typeface="Calibri"/>
              </a:rPr>
              <a:t> á </a:t>
            </a:r>
            <a:r>
              <a:rPr lang="en-GB" dirty="0" err="1">
                <a:solidFill>
                  <a:srgbClr val="FFFFFF"/>
                </a:solidFill>
                <a:latin typeface="Calibri"/>
                <a:ea typeface="Open Sans"/>
                <a:cs typeface="Calibri"/>
              </a:rPr>
              <a:t>þínu</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landsvæði</a:t>
            </a:r>
            <a:endParaRPr lang="en-GB" dirty="0">
              <a:ea typeface="Open Sans"/>
              <a:cs typeface="Calibri"/>
            </a:endParaRPr>
          </a:p>
        </p:txBody>
      </p:sp>
      <p:sp>
        <p:nvSpPr>
          <p:cNvPr id="50" name="Text Placeholder 45">
            <a:extLst>
              <a:ext uri="{FF2B5EF4-FFF2-40B4-BE49-F238E27FC236}">
                <a16:creationId xmlns:a16="http://schemas.microsoft.com/office/drawing/2014/main" id="{7FAE90AB-DDDF-F3AC-6954-871A7D5647CD}"/>
              </a:ext>
            </a:extLst>
          </p:cNvPr>
          <p:cNvSpPr txBox="1">
            <a:spLocks/>
          </p:cNvSpPr>
          <p:nvPr/>
        </p:nvSpPr>
        <p:spPr>
          <a:xfrm>
            <a:off x="4091795" y="1254358"/>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Síða 23</a:t>
            </a:r>
          </a:p>
          <a:p>
            <a:endParaRPr lang="en-US" dirty="0"/>
          </a:p>
        </p:txBody>
      </p:sp>
      <p:sp>
        <p:nvSpPr>
          <p:cNvPr id="51" name="Text Placeholder 32">
            <a:extLst>
              <a:ext uri="{FF2B5EF4-FFF2-40B4-BE49-F238E27FC236}">
                <a16:creationId xmlns:a16="http://schemas.microsoft.com/office/drawing/2014/main" id="{98CF443D-4A35-3856-33F3-1F9A3585E6D1}"/>
              </a:ext>
            </a:extLst>
          </p:cNvPr>
          <p:cNvSpPr txBox="1">
            <a:spLocks/>
          </p:cNvSpPr>
          <p:nvPr/>
        </p:nvSpPr>
        <p:spPr>
          <a:xfrm>
            <a:off x="3167902" y="842434"/>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endParaRPr lang="en-US" dirty="0"/>
          </a:p>
        </p:txBody>
      </p:sp>
      <p:sp>
        <p:nvSpPr>
          <p:cNvPr id="52" name="Text Placeholder 38">
            <a:extLst>
              <a:ext uri="{FF2B5EF4-FFF2-40B4-BE49-F238E27FC236}">
                <a16:creationId xmlns:a16="http://schemas.microsoft.com/office/drawing/2014/main" id="{377BF73D-F6BE-2FBB-19E9-C83141DD34AE}"/>
              </a:ext>
            </a:extLst>
          </p:cNvPr>
          <p:cNvSpPr txBox="1">
            <a:spLocks/>
          </p:cNvSpPr>
          <p:nvPr/>
        </p:nvSpPr>
        <p:spPr>
          <a:xfrm>
            <a:off x="283430" y="4358539"/>
            <a:ext cx="2129204" cy="1924273"/>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FFFFFF"/>
                </a:solidFill>
                <a:latin typeface="Calibri"/>
                <a:ea typeface="Open Sans"/>
                <a:cs typeface="Calibri"/>
              </a:rPr>
              <a:t>Kafli 3</a:t>
            </a:r>
          </a:p>
          <a:p>
            <a:endParaRPr lang="en-GB" dirty="0">
              <a:solidFill>
                <a:srgbClr val="FFFFFF"/>
              </a:solidFill>
              <a:latin typeface="Calibri"/>
              <a:ea typeface="Open Sans"/>
              <a:cs typeface="Calibri"/>
            </a:endParaRPr>
          </a:p>
          <a:p>
            <a:r>
              <a:rPr lang="en-GB" dirty="0" err="1">
                <a:solidFill>
                  <a:srgbClr val="FFFFFF"/>
                </a:solidFill>
                <a:latin typeface="Calibri"/>
                <a:ea typeface="Open Sans"/>
                <a:cs typeface="Calibri"/>
              </a:rPr>
              <a:t>Berðu</a:t>
            </a:r>
            <a:r>
              <a:rPr lang="en-GB" dirty="0">
                <a:solidFill>
                  <a:srgbClr val="FFFFFF"/>
                </a:solidFill>
                <a:latin typeface="Calibri"/>
                <a:ea typeface="Open Sans"/>
                <a:cs typeface="Calibri"/>
              </a:rPr>
              <a:t> saman  mismunandi viðskiptalíkön </a:t>
            </a:r>
            <a:r>
              <a:rPr lang="en-GB" dirty="0" err="1">
                <a:solidFill>
                  <a:srgbClr val="FFFFFF"/>
                </a:solidFill>
                <a:latin typeface="Calibri"/>
                <a:ea typeface="Open Sans"/>
                <a:cs typeface="Calibri"/>
              </a:rPr>
              <a:t>fyrir</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óhefðbunda</a:t>
            </a:r>
            <a:r>
              <a:rPr lang="en-GB" dirty="0">
                <a:solidFill>
                  <a:srgbClr val="FFFFFF"/>
                </a:solidFill>
                <a:latin typeface="Calibri"/>
                <a:ea typeface="Open Sans"/>
                <a:cs typeface="Calibri"/>
              </a:rPr>
              <a:t> </a:t>
            </a:r>
            <a:r>
              <a:rPr lang="en-GB" dirty="0" err="1">
                <a:solidFill>
                  <a:srgbClr val="FFFFFF"/>
                </a:solidFill>
                <a:latin typeface="Calibri"/>
                <a:ea typeface="Open Sans"/>
                <a:cs typeface="Calibri"/>
              </a:rPr>
              <a:t>gistimöguleika</a:t>
            </a:r>
            <a:r>
              <a:rPr lang="en-GB" dirty="0">
                <a:solidFill>
                  <a:srgbClr val="FFFFFF"/>
                </a:solidFill>
                <a:latin typeface="Calibri"/>
                <a:ea typeface="Open Sans"/>
                <a:cs typeface="Calibri"/>
              </a:rPr>
              <a:t> í ferðaþjónustu</a:t>
            </a:r>
            <a:endParaRPr lang="en-GB" dirty="0">
              <a:ea typeface="Open Sans"/>
              <a:cs typeface="Calibri"/>
            </a:endParaRPr>
          </a:p>
        </p:txBody>
      </p:sp>
      <p:pic>
        <p:nvPicPr>
          <p:cNvPr id="57" name="Picture 56">
            <a:extLst>
              <a:ext uri="{FF2B5EF4-FFF2-40B4-BE49-F238E27FC236}">
                <a16:creationId xmlns:a16="http://schemas.microsoft.com/office/drawing/2014/main" id="{3A458EE4-4E3B-4A03-736A-DCCECC846B93}"/>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640656" y="3882646"/>
            <a:ext cx="4188072" cy="3110554"/>
          </a:xfrm>
          <a:prstGeom prst="rect">
            <a:avLst/>
          </a:prstGeom>
        </p:spPr>
      </p:pic>
    </p:spTree>
    <p:extLst>
      <p:ext uri="{BB962C8B-B14F-4D97-AF65-F5344CB8AC3E}">
        <p14:creationId xmlns:p14="http://schemas.microsoft.com/office/powerpoint/2010/main" val="273418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D0A1-C148-B1F1-D10F-DCA40FFA6CD5}"/>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EBAAEE8-8663-347F-3F9C-220715D97082}"/>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A375DB4-CD59-02D4-5391-0273B0A4923D}"/>
              </a:ext>
            </a:extLst>
          </p:cNvPr>
          <p:cNvSpPr txBox="1">
            <a:spLocks/>
          </p:cNvSpPr>
          <p:nvPr/>
        </p:nvSpPr>
        <p:spPr>
          <a:xfrm>
            <a:off x="545533" y="581892"/>
            <a:ext cx="5550467"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Að greina bilin (frh.)</a:t>
            </a:r>
          </a:p>
        </p:txBody>
      </p:sp>
      <p:sp>
        <p:nvSpPr>
          <p:cNvPr id="2" name="Text Placeholder 3">
            <a:extLst>
              <a:ext uri="{FF2B5EF4-FFF2-40B4-BE49-F238E27FC236}">
                <a16:creationId xmlns:a16="http://schemas.microsoft.com/office/drawing/2014/main" id="{1C4CBA0A-5C63-D7D7-8023-6AC50E827EBC}"/>
              </a:ext>
            </a:extLst>
          </p:cNvPr>
          <p:cNvSpPr txBox="1">
            <a:spLocks/>
          </p:cNvSpPr>
          <p:nvPr/>
        </p:nvSpPr>
        <p:spPr>
          <a:xfrm>
            <a:off x="545533" y="2403676"/>
            <a:ext cx="5780316" cy="397351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Yfirgefnar kofa sem dreifð hótel</a:t>
            </a:r>
            <a:r>
              <a:rPr lang="en-GB" dirty="0">
                <a:solidFill>
                  <a:srgbClr val="459597"/>
                </a:solidFill>
                <a:hlinkClick r:id="rId2">
                  <a:extLst>
                    <a:ext uri="{A12FA001-AC4F-418D-AE19-62706E023703}">
                      <ahyp:hlinkClr xmlns:ahyp="http://schemas.microsoft.com/office/drawing/2018/hyperlinkcolor" val="tx"/>
                    </a:ext>
                  </a:extLst>
                </a:hlinkClick>
              </a:rPr>
              <a:t> https://edition.cnn.com/travel/article/italy-hamlet-hotels</a:t>
            </a:r>
            <a:endParaRPr lang="en-GB" dirty="0">
              <a:solidFill>
                <a:srgbClr val="459597"/>
              </a:solidFill>
            </a:endParaRPr>
          </a:p>
          <a:p>
            <a:pPr>
              <a:lnSpc>
                <a:spcPts val="2340"/>
              </a:lnSpc>
              <a:buClr>
                <a:srgbClr val="64AFAF"/>
              </a:buClr>
            </a:pPr>
            <a:r>
              <a:rPr lang="en-GB" dirty="0"/>
              <a:t>Forn tóma þorp geta þróast í dreifða hótelið sem býður herbergi um þorpin</a:t>
            </a:r>
          </a:p>
          <a:p>
            <a:pPr>
              <a:lnSpc>
                <a:spcPts val="2340"/>
              </a:lnSpc>
              <a:buClr>
                <a:srgbClr val="64AFAF"/>
              </a:buClr>
            </a:pPr>
            <a:endParaRPr lang="en-GB" dirty="0"/>
          </a:p>
          <a:p>
            <a:pPr>
              <a:lnSpc>
                <a:spcPts val="2340"/>
              </a:lnSpc>
              <a:buClr>
                <a:srgbClr val="64AFAF"/>
              </a:buClr>
            </a:pPr>
            <a:r>
              <a:rPr lang="en-GB" b="1" dirty="0"/>
              <a:t>Gamlar myndrænar sveitabæir sem valkostir í gistingu</a:t>
            </a:r>
            <a:r>
              <a:rPr lang="en-GB" dirty="0">
                <a:solidFill>
                  <a:srgbClr val="459597"/>
                </a:solidFill>
                <a:hlinkClick r:id="rId3">
                  <a:extLst>
                    <a:ext uri="{A12FA001-AC4F-418D-AE19-62706E023703}">
                      <ahyp:hlinkClr xmlns:ahyp="http://schemas.microsoft.com/office/drawing/2018/hyperlinkcolor" val="tx"/>
                    </a:ext>
                  </a:extLst>
                </a:hlinkClick>
              </a:rPr>
              <a:t> https://www.my-french-house.com/property-french-farm-house.shtml</a:t>
            </a:r>
            <a:r>
              <a:rPr lang="en-GB" dirty="0">
                <a:solidFill>
                  <a:srgbClr val="459597"/>
                </a:solidFill>
              </a:rPr>
              <a:t> </a:t>
            </a:r>
          </a:p>
          <a:p>
            <a:pPr>
              <a:lnSpc>
                <a:spcPts val="2340"/>
              </a:lnSpc>
              <a:buClr>
                <a:srgbClr val="64AFAF"/>
              </a:buClr>
            </a:pPr>
            <a:r>
              <a:rPr lang="en-GB" dirty="0"/>
              <a:t>Gamlar, myndrænar sveitabæir í sveitinni má endurnýja sem einstaka gististaði</a:t>
            </a:r>
          </a:p>
          <a:p>
            <a:pPr>
              <a:lnSpc>
                <a:spcPts val="2340"/>
              </a:lnSpc>
              <a:buClr>
                <a:srgbClr val="64AFAF"/>
              </a:buClr>
            </a:pPr>
            <a:endParaRPr lang="en-GB" dirty="0"/>
          </a:p>
          <a:p>
            <a:pPr>
              <a:lnSpc>
                <a:spcPts val="2340"/>
              </a:lnSpc>
              <a:buClr>
                <a:srgbClr val="64AFAF"/>
              </a:buClr>
            </a:pPr>
            <a:endParaRPr lang="en-GB" dirty="0"/>
          </a:p>
        </p:txBody>
      </p:sp>
      <p:pic>
        <p:nvPicPr>
          <p:cNvPr id="8" name="Picture Placeholder 7" descr="A large brick building on top of a hill&#10;&#10;AI-generated content may be incorrect.">
            <a:extLst>
              <a:ext uri="{FF2B5EF4-FFF2-40B4-BE49-F238E27FC236}">
                <a16:creationId xmlns:a16="http://schemas.microsoft.com/office/drawing/2014/main" id="{0B215228-1932-A0F8-0908-82361623D768}"/>
              </a:ext>
            </a:extLst>
          </p:cNvPr>
          <p:cNvPicPr>
            <a:picLocks noGrp="1" noChangeAspect="1"/>
          </p:cNvPicPr>
          <p:nvPr>
            <p:ph type="pic" sz="quarter" idx="13"/>
          </p:nvPr>
        </p:nvPicPr>
        <p:blipFill>
          <a:blip r:embed="rId4"/>
          <a:srcRect t="2512" b="2512"/>
          <a:stretch>
            <a:fillRect/>
          </a:stretch>
        </p:blipFill>
        <p:spPr/>
      </p:pic>
      <p:sp>
        <p:nvSpPr>
          <p:cNvPr id="9" name="Text Placeholder 7">
            <a:extLst>
              <a:ext uri="{FF2B5EF4-FFF2-40B4-BE49-F238E27FC236}">
                <a16:creationId xmlns:a16="http://schemas.microsoft.com/office/drawing/2014/main" id="{9B3CF874-5940-226E-BF1C-8D78F9C3E82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Ljósmynd: Scattered Hotels (IT)</a:t>
            </a:r>
          </a:p>
        </p:txBody>
      </p:sp>
      <p:sp>
        <p:nvSpPr>
          <p:cNvPr id="10" name="Slide Number Placeholder 5">
            <a:extLst>
              <a:ext uri="{FF2B5EF4-FFF2-40B4-BE49-F238E27FC236}">
                <a16:creationId xmlns:a16="http://schemas.microsoft.com/office/drawing/2014/main" id="{0E5F8F13-55D2-BAE4-6DCC-C47A7A51DF3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197275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7019-5CC9-985F-DA47-CF7C12FA339C}"/>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5B62703-655C-4625-79C8-F5946789F67A}"/>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C67FBAA7-A4C3-E0EC-19F1-7E2D1B1DB76B}"/>
              </a:ext>
            </a:extLst>
          </p:cNvPr>
          <p:cNvSpPr txBox="1">
            <a:spLocks/>
          </p:cNvSpPr>
          <p:nvPr/>
        </p:nvSpPr>
        <p:spPr>
          <a:xfrm>
            <a:off x="545533" y="581892"/>
            <a:ext cx="5780316"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Menningar- og náttúruarfleið</a:t>
            </a:r>
          </a:p>
          <a:p>
            <a:pPr>
              <a:lnSpc>
                <a:spcPts val="3720"/>
              </a:lnSpc>
            </a:pPr>
            <a:endParaRPr lang="en-US" dirty="0"/>
          </a:p>
        </p:txBody>
      </p:sp>
      <p:sp>
        <p:nvSpPr>
          <p:cNvPr id="2" name="Text Placeholder 3">
            <a:extLst>
              <a:ext uri="{FF2B5EF4-FFF2-40B4-BE49-F238E27FC236}">
                <a16:creationId xmlns:a16="http://schemas.microsoft.com/office/drawing/2014/main" id="{DF169602-DE4A-36AB-3856-387843AE51AB}"/>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Slow Food Presidia International</a:t>
            </a:r>
            <a:r>
              <a:rPr lang="en-GB" dirty="0">
                <a:solidFill>
                  <a:srgbClr val="459597"/>
                </a:solidFill>
                <a:hlinkClick r:id="rId2">
                  <a:extLst>
                    <a:ext uri="{A12FA001-AC4F-418D-AE19-62706E023703}">
                      <ahyp:hlinkClr xmlns:ahyp="http://schemas.microsoft.com/office/drawing/2018/hyperlinkcolor" val="tx"/>
                    </a:ext>
                  </a:extLst>
                </a:hlinkClick>
              </a:rPr>
              <a:t> https://www.fondazioneslowfood.com/en/slow-food-presidia/</a:t>
            </a:r>
            <a:endParaRPr lang="en-GB" dirty="0">
              <a:solidFill>
                <a:srgbClr val="459597"/>
              </a:solidFill>
            </a:endParaRPr>
          </a:p>
          <a:p>
            <a:pPr>
              <a:lnSpc>
                <a:spcPts val="2340"/>
              </a:lnSpc>
              <a:buClr>
                <a:srgbClr val="64AFAF"/>
              </a:buClr>
            </a:pPr>
            <a:r>
              <a:rPr lang="en-GB" dirty="0"/>
              <a:t>Frábært til að bera kennsl á staðbundinn matarmenningararf sem getur veitt innblástur fyrir upplifanir frá býli til borðs eða smakk.</a:t>
            </a:r>
          </a:p>
          <a:p>
            <a:pPr>
              <a:lnSpc>
                <a:spcPts val="2340"/>
              </a:lnSpc>
              <a:buClr>
                <a:srgbClr val="64AFAF"/>
              </a:buClr>
            </a:pPr>
            <a:endParaRPr lang="en-GB" dirty="0"/>
          </a:p>
          <a:p>
            <a:pPr>
              <a:lnSpc>
                <a:spcPts val="2340"/>
              </a:lnSpc>
              <a:buClr>
                <a:srgbClr val="64AFAF"/>
              </a:buClr>
            </a:pPr>
            <a:r>
              <a:rPr lang="en-GB" b="1" dirty="0"/>
              <a:t>Hátíðaleitarvélar</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www.festivalfinder.eu</a:t>
            </a:r>
            <a:endParaRPr lang="en-GB" dirty="0">
              <a:solidFill>
                <a:srgbClr val="459597"/>
              </a:solidFill>
            </a:endParaRPr>
          </a:p>
          <a:p>
            <a:pPr>
              <a:lnSpc>
                <a:spcPts val="2340"/>
              </a:lnSpc>
              <a:buClr>
                <a:srgbClr val="64AFAF"/>
              </a:buClr>
            </a:pPr>
            <a:r>
              <a:rPr lang="en-GB" dirty="0"/>
              <a:t>Frábært til að finna hátíðir eftir staðsetningu, tegund hátíðar eða árstíma, og tengja við dagatal fyrir gistingu þína</a:t>
            </a:r>
          </a:p>
          <a:p>
            <a:pPr>
              <a:lnSpc>
                <a:spcPts val="2340"/>
              </a:lnSpc>
              <a:buClr>
                <a:srgbClr val="64AFAF"/>
              </a:buClr>
            </a:pPr>
            <a:r>
              <a:rPr lang="en-GB" dirty="0"/>
              <a:t> </a:t>
            </a:r>
          </a:p>
        </p:txBody>
      </p:sp>
      <p:sp>
        <p:nvSpPr>
          <p:cNvPr id="4" name="Text Placeholder 6">
            <a:extLst>
              <a:ext uri="{FF2B5EF4-FFF2-40B4-BE49-F238E27FC236}">
                <a16:creationId xmlns:a16="http://schemas.microsoft.com/office/drawing/2014/main" id="{1AFE33E6-4F57-11E9-519F-2A7314AEC52C}"/>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Hvað býður þitt svæði upp á?</a:t>
            </a:r>
          </a:p>
          <a:p>
            <a:pPr>
              <a:lnSpc>
                <a:spcPts val="3100"/>
              </a:lnSpc>
            </a:pPr>
            <a:endParaRPr lang="it-IT" dirty="0"/>
          </a:p>
        </p:txBody>
      </p:sp>
      <p:pic>
        <p:nvPicPr>
          <p:cNvPr id="11" name="Picture Placeholder 10" descr="A person and person standing in front of a table with food&#10;&#10;AI-generated content may be incorrect.">
            <a:extLst>
              <a:ext uri="{FF2B5EF4-FFF2-40B4-BE49-F238E27FC236}">
                <a16:creationId xmlns:a16="http://schemas.microsoft.com/office/drawing/2014/main" id="{FE10193C-8855-0F3B-6D85-E44B1661006B}"/>
              </a:ext>
            </a:extLst>
          </p:cNvPr>
          <p:cNvPicPr>
            <a:picLocks noGrp="1" noChangeAspect="1"/>
          </p:cNvPicPr>
          <p:nvPr>
            <p:ph type="pic" sz="quarter" idx="13"/>
          </p:nvPr>
        </p:nvPicPr>
        <p:blipFill>
          <a:blip r:embed="rId4"/>
          <a:srcRect l="594" r="594"/>
          <a:stretch>
            <a:fillRect/>
          </a:stretch>
        </p:blipFill>
        <p:spPr/>
      </p:pic>
      <p:sp>
        <p:nvSpPr>
          <p:cNvPr id="7" name="Text Placeholder 7">
            <a:extLst>
              <a:ext uri="{FF2B5EF4-FFF2-40B4-BE49-F238E27FC236}">
                <a16:creationId xmlns:a16="http://schemas.microsoft.com/office/drawing/2014/main" id="{E3D8AD88-BD97-C8E8-34E7-B5B997BE7D8F}"/>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Slow Food, Our History</a:t>
            </a:r>
          </a:p>
        </p:txBody>
      </p:sp>
      <p:sp>
        <p:nvSpPr>
          <p:cNvPr id="12" name="Slide Number Placeholder 5">
            <a:extLst>
              <a:ext uri="{FF2B5EF4-FFF2-40B4-BE49-F238E27FC236}">
                <a16:creationId xmlns:a16="http://schemas.microsoft.com/office/drawing/2014/main" id="{3DB6FC6C-BA67-D4F2-9DCA-AEA7619101B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1798353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E5650-68C5-CD12-CE1F-B1E162D38D2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71A6030-51F8-1F21-1567-6E74263E7E87}"/>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E0C85369-763F-7B81-ED1E-BC70B55DE295}"/>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Menningar- og náttúruarfleið (haldið áfram)</a:t>
            </a:r>
          </a:p>
          <a:p>
            <a:pPr>
              <a:lnSpc>
                <a:spcPts val="3720"/>
              </a:lnSpc>
            </a:pPr>
            <a:endParaRPr lang="en-US" dirty="0"/>
          </a:p>
        </p:txBody>
      </p:sp>
      <p:sp>
        <p:nvSpPr>
          <p:cNvPr id="2" name="Text Placeholder 3">
            <a:extLst>
              <a:ext uri="{FF2B5EF4-FFF2-40B4-BE49-F238E27FC236}">
                <a16:creationId xmlns:a16="http://schemas.microsoft.com/office/drawing/2014/main" id="{56D25013-511F-D8C3-360B-DC78D5CC0059}"/>
              </a:ext>
            </a:extLst>
          </p:cNvPr>
          <p:cNvSpPr txBox="1">
            <a:spLocks/>
          </p:cNvSpPr>
          <p:nvPr/>
        </p:nvSpPr>
        <p:spPr>
          <a:xfrm>
            <a:off x="662487" y="2189020"/>
            <a:ext cx="5663362" cy="418816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Leið frelsunarinnar í Evrópu </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www.liberationroute.com</a:t>
            </a:r>
            <a:r>
              <a:rPr lang="en-GB" dirty="0">
                <a:solidFill>
                  <a:srgbClr val="459597"/>
                </a:solidFill>
              </a:rPr>
              <a:t> </a:t>
            </a:r>
          </a:p>
          <a:p>
            <a:pPr>
              <a:lnSpc>
                <a:spcPts val="2340"/>
              </a:lnSpc>
              <a:buClr>
                <a:srgbClr val="64AFAF"/>
              </a:buClr>
            </a:pPr>
            <a:r>
              <a:rPr lang="en-GB" dirty="0"/>
              <a:t>Menningarlegur leiðarvísir með þema úr seinni heimsstyrjöldinni sem tengir helstu staði framrásar bandamanna um Evrópu. Fullkominn fyrir þemaskipta frásögn og sögulega ferðaþjónustu.</a:t>
            </a:r>
          </a:p>
          <a:p>
            <a:pPr>
              <a:lnSpc>
                <a:spcPts val="2340"/>
              </a:lnSpc>
              <a:buClr>
                <a:srgbClr val="64AFAF"/>
              </a:buClr>
            </a:pPr>
            <a:endParaRPr lang="en-GB" dirty="0"/>
          </a:p>
          <a:p>
            <a:pPr>
              <a:lnSpc>
                <a:spcPts val="2340"/>
              </a:lnSpc>
              <a:buClr>
                <a:srgbClr val="64AFAF"/>
              </a:buClr>
            </a:pPr>
            <a:r>
              <a:rPr lang="en-GB" dirty="0"/>
              <a:t>Natura 2000</a:t>
            </a:r>
          </a:p>
          <a:p>
            <a:pPr>
              <a:lnSpc>
                <a:spcPts val="2340"/>
              </a:lnSpc>
              <a:buClr>
                <a:srgbClr val="64AFAF"/>
              </a:buClr>
            </a:pPr>
            <a:r>
              <a:rPr lang="en-GB" dirty="0">
                <a:solidFill>
                  <a:srgbClr val="459597"/>
                </a:solidFill>
                <a:hlinkClick r:id="rId3">
                  <a:extLst>
                    <a:ext uri="{A12FA001-AC4F-418D-AE19-62706E023703}">
                      <ahyp:hlinkClr xmlns:ahyp="http://schemas.microsoft.com/office/drawing/2018/hyperlinkcolor" val="tx"/>
                    </a:ext>
                  </a:extLst>
                </a:hlinkClick>
              </a:rPr>
              <a:t>https://natura2000.eea.europa.eu/</a:t>
            </a:r>
            <a:endParaRPr lang="en-GB" dirty="0">
              <a:solidFill>
                <a:srgbClr val="459597"/>
              </a:solidFill>
            </a:endParaRPr>
          </a:p>
          <a:p>
            <a:pPr>
              <a:lnSpc>
                <a:spcPts val="2340"/>
              </a:lnSpc>
              <a:buClr>
                <a:srgbClr val="64AFAF"/>
              </a:buClr>
            </a:pPr>
            <a:r>
              <a:rPr lang="en-GB" dirty="0"/>
              <a:t>Frábært gagnvirkt kort sem gerir þér kleift að kanna vernduð landsvæði og svæði með líffræðilegri fjölbreytni nálægt þér.</a:t>
            </a:r>
          </a:p>
          <a:p>
            <a:pPr>
              <a:lnSpc>
                <a:spcPts val="2340"/>
              </a:lnSpc>
              <a:buClr>
                <a:srgbClr val="64AFAF"/>
              </a:buClr>
            </a:pPr>
            <a:endParaRPr lang="en-GB" dirty="0"/>
          </a:p>
        </p:txBody>
      </p:sp>
      <p:pic>
        <p:nvPicPr>
          <p:cNvPr id="10" name="Picture Placeholder 9" descr="A rolling hills with trees and a road&#10;&#10;AI-generated content may be incorrect.">
            <a:extLst>
              <a:ext uri="{FF2B5EF4-FFF2-40B4-BE49-F238E27FC236}">
                <a16:creationId xmlns:a16="http://schemas.microsoft.com/office/drawing/2014/main" id="{97166981-D3DD-C8A6-A633-4E3DEC042549}"/>
              </a:ext>
            </a:extLst>
          </p:cNvPr>
          <p:cNvPicPr>
            <a:picLocks noGrp="1" noChangeAspect="1"/>
          </p:cNvPicPr>
          <p:nvPr>
            <p:ph type="pic" sz="quarter" idx="13"/>
          </p:nvPr>
        </p:nvPicPr>
        <p:blipFill>
          <a:blip r:embed="rId4"/>
          <a:srcRect l="177" r="177"/>
          <a:stretch>
            <a:fillRect/>
          </a:stretch>
        </p:blipFill>
        <p:spPr/>
      </p:pic>
      <p:sp>
        <p:nvSpPr>
          <p:cNvPr id="8" name="Text Placeholder 7">
            <a:extLst>
              <a:ext uri="{FF2B5EF4-FFF2-40B4-BE49-F238E27FC236}">
                <a16:creationId xmlns:a16="http://schemas.microsoft.com/office/drawing/2014/main" id="{D76E0A04-8966-4E9D-A900-5F173DA4E7E7}"/>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Creative Commons</a:t>
            </a:r>
          </a:p>
        </p:txBody>
      </p:sp>
      <p:sp>
        <p:nvSpPr>
          <p:cNvPr id="12" name="Slide Number Placeholder 5">
            <a:extLst>
              <a:ext uri="{FF2B5EF4-FFF2-40B4-BE49-F238E27FC236}">
                <a16:creationId xmlns:a16="http://schemas.microsoft.com/office/drawing/2014/main" id="{9B5CFDF9-75ED-8307-F430-20B774DB4C7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2309934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47D4-5AA9-C70D-AAD3-7869F944FCA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14F214-5FBD-D246-115B-3C5E9A09E6C1}"/>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95662EAF-B853-F0FD-A477-2CC2A51E5524}"/>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52646ACF-39CB-5492-4AA2-D66C342CEF18}"/>
              </a:ext>
            </a:extLst>
          </p:cNvPr>
          <p:cNvSpPr>
            <a:spLocks noGrp="1"/>
          </p:cNvSpPr>
          <p:nvPr>
            <p:ph type="body" sz="quarter" idx="16"/>
          </p:nvPr>
        </p:nvSpPr>
        <p:spPr>
          <a:xfrm>
            <a:off x="4061012" y="732734"/>
            <a:ext cx="7175024" cy="803654"/>
          </a:xfrm>
          <a:prstGeom prst="rect">
            <a:avLst/>
          </a:prstGeom>
        </p:spPr>
        <p:txBody>
          <a:bodyPr/>
          <a:lstStyle/>
          <a:p>
            <a:pPr>
              <a:lnSpc>
                <a:spcPts val="2960"/>
              </a:lnSpc>
            </a:pPr>
            <a:r>
              <a:rPr lang="en-GB" sz="2800" dirty="0"/>
              <a:t>Að byggja upp staðbundin tengslanet og samstarf:</a:t>
            </a:r>
          </a:p>
          <a:p>
            <a:pPr>
              <a:lnSpc>
                <a:spcPts val="2960"/>
              </a:lnSpc>
            </a:pPr>
            <a:endParaRPr lang="en-GB" sz="2800" dirty="0"/>
          </a:p>
        </p:txBody>
      </p:sp>
      <p:sp>
        <p:nvSpPr>
          <p:cNvPr id="4" name="Text Placeholder 3">
            <a:extLst>
              <a:ext uri="{FF2B5EF4-FFF2-40B4-BE49-F238E27FC236}">
                <a16:creationId xmlns:a16="http://schemas.microsoft.com/office/drawing/2014/main" id="{5DA76AC4-ECDD-C824-233A-06B8CABBAE72}"/>
              </a:ext>
            </a:extLst>
          </p:cNvPr>
          <p:cNvSpPr>
            <a:spLocks noGrp="1"/>
          </p:cNvSpPr>
          <p:nvPr>
            <p:ph type="body" sz="quarter" idx="21"/>
          </p:nvPr>
        </p:nvSpPr>
        <p:spPr>
          <a:xfrm>
            <a:off x="4061011" y="1881924"/>
            <a:ext cx="717502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Að reka gistiþjónustu af öðrum toga þýðir ekki að gera allt einn. </a:t>
            </a:r>
            <a:r>
              <a:rPr lang="en-GB" b="0" i="0" dirty="0">
                <a:effectLst/>
                <a:latin typeface="Calibri"/>
                <a:ea typeface="Calibri"/>
                <a:cs typeface="Calibri"/>
              </a:rPr>
              <a:t>Árangur ræðst oft af þeim tengslum sem þú byggir upp á staðnum. Í þessum áfanga munt þú læra hvernig á að tengjast bændum, handverksmönnum, leiðsögumönnum og eigendum smáfyrirtækja til að auðga upplifun gesta þinna – til dæmis með heimagerðum sultum eða leiðsögu í gönguferðum.</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Þessi samstarf styrkja samfélagið, skapa sameiginleg efnahagsleg tækifæri og hjálpa til við að leysa áskoranir á skilvirkari hátt. Þú munt einnig kanna hvernig eigi að nálgast samstarf faglega og af virðingu, og byggja upp gagnkvæmt traust. Með því að gerast hluti af staðbundnu neti umbreytist fyrirtækið þitt í brú milli gesta og samfélagsins, og býður upp á dýpri og tengdari upplifun fyrir alla.</a:t>
            </a:r>
          </a:p>
          <a:p>
            <a:pPr>
              <a:lnSpc>
                <a:spcPts val="2340"/>
              </a:lnSpc>
            </a:pPr>
            <a:endParaRPr lang="en-US" sz="2200" dirty="0"/>
          </a:p>
        </p:txBody>
      </p:sp>
      <p:sp>
        <p:nvSpPr>
          <p:cNvPr id="11" name="Slide Number Placeholder 5">
            <a:extLst>
              <a:ext uri="{FF2B5EF4-FFF2-40B4-BE49-F238E27FC236}">
                <a16:creationId xmlns:a16="http://schemas.microsoft.com/office/drawing/2014/main" id="{1E30F136-3398-FA2F-B110-00A5C18CE7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Tree>
    <p:extLst>
      <p:ext uri="{BB962C8B-B14F-4D97-AF65-F5344CB8AC3E}">
        <p14:creationId xmlns:p14="http://schemas.microsoft.com/office/powerpoint/2010/main" val="761695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0AF0-F9D9-AA5E-7F7D-A7E4D5A55364}"/>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00F5A26-4CBF-068D-68A3-7CD18B845D45}"/>
              </a:ext>
            </a:extLst>
          </p:cNvPr>
          <p:cNvCxnSpPr>
            <a:cxnSpLocks/>
          </p:cNvCxnSpPr>
          <p:nvPr/>
        </p:nvCxnSpPr>
        <p:spPr>
          <a:xfrm>
            <a:off x="0" y="12054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44B104AC-4DFB-7435-E6C2-EFAC514CE928}"/>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Netsamskipti og samstarf</a:t>
            </a:r>
          </a:p>
          <a:p>
            <a:pPr>
              <a:lnSpc>
                <a:spcPts val="3720"/>
              </a:lnSpc>
            </a:pPr>
            <a:endParaRPr lang="en-US" dirty="0"/>
          </a:p>
        </p:txBody>
      </p:sp>
      <p:sp>
        <p:nvSpPr>
          <p:cNvPr id="4" name="Text Placeholder 3">
            <a:extLst>
              <a:ext uri="{FF2B5EF4-FFF2-40B4-BE49-F238E27FC236}">
                <a16:creationId xmlns:a16="http://schemas.microsoft.com/office/drawing/2014/main" id="{E3402D43-4B53-9090-C368-3EB853B8F872}"/>
              </a:ext>
            </a:extLst>
          </p:cNvPr>
          <p:cNvSpPr txBox="1">
            <a:spLocks/>
          </p:cNvSpPr>
          <p:nvPr/>
        </p:nvSpPr>
        <p:spPr>
          <a:xfrm>
            <a:off x="545533" y="2747026"/>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t>'Bóndabær til borðs' net </a:t>
            </a:r>
          </a:p>
          <a:p>
            <a:pPr>
              <a:lnSpc>
                <a:spcPts val="2340"/>
              </a:lnSpc>
              <a:buClr>
                <a:srgbClr val="64AFAF"/>
              </a:buClr>
            </a:pPr>
            <a:r>
              <a:rPr lang="en-GB" dirty="0"/>
              <a:t>t.d. 'Boeren </a:t>
            </a:r>
            <a:r>
              <a:rPr lang="en-GB" dirty="0" err="1"/>
              <a:t>en </a:t>
            </a:r>
            <a:r>
              <a:rPr lang="en-GB" dirty="0"/>
              <a:t>Buuren' (NL)</a:t>
            </a:r>
          </a:p>
          <a:p>
            <a:pPr>
              <a:lnSpc>
                <a:spcPts val="2340"/>
              </a:lnSpc>
              <a:buClr>
                <a:srgbClr val="64AFAF"/>
              </a:buClr>
            </a:pPr>
            <a:r>
              <a:rPr lang="en-GB" dirty="0">
                <a:solidFill>
                  <a:srgbClr val="459597"/>
                </a:solidFill>
                <a:hlinkClick r:id="rId2">
                  <a:extLst>
                    <a:ext uri="{A12FA001-AC4F-418D-AE19-62706E023703}">
                      <ahyp:hlinkClr xmlns:ahyp="http://schemas.microsoft.com/office/drawing/2018/hyperlinkcolor" val="tx"/>
                    </a:ext>
                  </a:extLst>
                </a:hlinkClick>
              </a:rPr>
              <a:t>https://boerenenburen.nl/nl</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Sommelier-net</a:t>
            </a:r>
          </a:p>
          <a:p>
            <a:pPr>
              <a:lnSpc>
                <a:spcPts val="2340"/>
              </a:lnSpc>
              <a:buClr>
                <a:srgbClr val="64AFAF"/>
              </a:buClr>
            </a:pPr>
            <a:r>
              <a:rPr lang="en-GB" dirty="0"/>
              <a:t>t.d. AIS (IT) -</a:t>
            </a:r>
            <a:r>
              <a:rPr lang="en-GB" dirty="0">
                <a:solidFill>
                  <a:srgbClr val="459597"/>
                </a:solidFill>
                <a:hlinkClick r:id="rId3">
                  <a:extLst>
                    <a:ext uri="{A12FA001-AC4F-418D-AE19-62706E023703}">
                      <ahyp:hlinkClr xmlns:ahyp="http://schemas.microsoft.com/office/drawing/2018/hyperlinkcolor" val="tx"/>
                    </a:ext>
                  </a:extLst>
                </a:hlinkClick>
              </a:rPr>
              <a:t> https://aisitalia.it/</a:t>
            </a:r>
            <a:endParaRPr lang="en-GB" dirty="0">
              <a:solidFill>
                <a:srgbClr val="459597"/>
              </a:solidFill>
            </a:endParaRPr>
          </a:p>
          <a:p>
            <a:pPr>
              <a:lnSpc>
                <a:spcPts val="2340"/>
              </a:lnSpc>
              <a:buClr>
                <a:srgbClr val="64AFAF"/>
              </a:buClr>
            </a:pPr>
            <a:endParaRPr lang="en-GB" dirty="0"/>
          </a:p>
          <a:p>
            <a:pPr>
              <a:lnSpc>
                <a:spcPts val="2340"/>
              </a:lnSpc>
              <a:buClr>
                <a:srgbClr val="64AFAF"/>
              </a:buClr>
            </a:pPr>
            <a:r>
              <a:rPr lang="en-GB" b="1" dirty="0"/>
              <a:t>Samfélagsmiðaðar samtök Samstarf</a:t>
            </a:r>
          </a:p>
          <a:p>
            <a:pPr>
              <a:lnSpc>
                <a:spcPts val="2340"/>
              </a:lnSpc>
              <a:buClr>
                <a:srgbClr val="64AFAF"/>
              </a:buClr>
            </a:pPr>
            <a:r>
              <a:rPr lang="en-GB" dirty="0"/>
              <a:t>t.d. </a:t>
            </a:r>
            <a:r>
              <a:rPr lang="en-GB" dirty="0" err="1"/>
              <a:t>ProLoco </a:t>
            </a:r>
            <a:r>
              <a:rPr lang="en-GB" dirty="0"/>
              <a:t>(IT) –</a:t>
            </a:r>
            <a:r>
              <a:rPr lang="en-GB" dirty="0">
                <a:solidFill>
                  <a:srgbClr val="459597"/>
                </a:solidFill>
                <a:hlinkClick r:id="rId4">
                  <a:extLst>
                    <a:ext uri="{A12FA001-AC4F-418D-AE19-62706E023703}">
                      <ahyp:hlinkClr xmlns:ahyp="http://schemas.microsoft.com/office/drawing/2018/hyperlinkcolor" val="tx"/>
                    </a:ext>
                  </a:extLst>
                </a:hlinkClick>
              </a:rPr>
              <a:t> https://www.unpli.info/</a:t>
            </a:r>
            <a:endParaRPr lang="en-GB" dirty="0">
              <a:solidFill>
                <a:srgbClr val="459597"/>
              </a:solidFill>
            </a:endParaRPr>
          </a:p>
          <a:p>
            <a:pPr>
              <a:lnSpc>
                <a:spcPts val="2340"/>
              </a:lnSpc>
              <a:buClr>
                <a:srgbClr val="64AFAF"/>
              </a:buClr>
            </a:pPr>
            <a:r>
              <a:rPr lang="en-GB" dirty="0" err="1"/>
              <a:t>Comités </a:t>
            </a:r>
            <a:r>
              <a:rPr lang="en-GB" dirty="0"/>
              <a:t>des </a:t>
            </a:r>
            <a:r>
              <a:rPr lang="en-GB" dirty="0" err="1"/>
              <a:t>Fetês </a:t>
            </a:r>
            <a:r>
              <a:rPr lang="en-GB" dirty="0"/>
              <a:t>(FR) -</a:t>
            </a:r>
            <a:r>
              <a:rPr lang="en-GB" dirty="0">
                <a:solidFill>
                  <a:srgbClr val="459597"/>
                </a:solidFill>
                <a:hlinkClick r:id="rId5">
                  <a:extLst>
                    <a:ext uri="{A12FA001-AC4F-418D-AE19-62706E023703}">
                      <ahyp:hlinkClr xmlns:ahyp="http://schemas.microsoft.com/office/drawing/2018/hyperlinkcolor" val="tx"/>
                    </a:ext>
                  </a:extLst>
                </a:hlinkClick>
              </a:rPr>
              <a:t> https://www.comitedesfetes.org/</a:t>
            </a:r>
            <a:endParaRPr lang="en-GB" dirty="0">
              <a:solidFill>
                <a:srgbClr val="459597"/>
              </a:solidFill>
            </a:endParaRPr>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a:p>
            <a:pPr>
              <a:lnSpc>
                <a:spcPts val="2340"/>
              </a:lnSpc>
              <a:buClr>
                <a:srgbClr val="64AFAF"/>
              </a:buClr>
            </a:pPr>
            <a:endParaRPr lang="en-GB" dirty="0"/>
          </a:p>
        </p:txBody>
      </p:sp>
      <p:sp>
        <p:nvSpPr>
          <p:cNvPr id="5" name="Text Placeholder 6">
            <a:extLst>
              <a:ext uri="{FF2B5EF4-FFF2-40B4-BE49-F238E27FC236}">
                <a16:creationId xmlns:a16="http://schemas.microsoft.com/office/drawing/2014/main" id="{8A11988C-FC81-3C15-D750-6CB158BCECE5}"/>
              </a:ext>
            </a:extLst>
          </p:cNvPr>
          <p:cNvSpPr txBox="1">
            <a:spLocks/>
          </p:cNvSpPr>
          <p:nvPr/>
        </p:nvSpPr>
        <p:spPr>
          <a:xfrm>
            <a:off x="485146" y="1715754"/>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Hver er virkur á þínu svæði?</a:t>
            </a:r>
          </a:p>
          <a:p>
            <a:pPr>
              <a:lnSpc>
                <a:spcPts val="3100"/>
              </a:lnSpc>
            </a:pPr>
            <a:endParaRPr lang="it-IT" dirty="0"/>
          </a:p>
        </p:txBody>
      </p:sp>
      <p:pic>
        <p:nvPicPr>
          <p:cNvPr id="11" name="Picture Placeholder 10" descr="A group of people eating at a table&#10;&#10;AI-generated content may be incorrect.">
            <a:extLst>
              <a:ext uri="{FF2B5EF4-FFF2-40B4-BE49-F238E27FC236}">
                <a16:creationId xmlns:a16="http://schemas.microsoft.com/office/drawing/2014/main" id="{83FF5C41-D3C5-C29A-BF08-CC2A7D058797}"/>
              </a:ext>
            </a:extLst>
          </p:cNvPr>
          <p:cNvPicPr>
            <a:picLocks noGrp="1" noChangeAspect="1"/>
          </p:cNvPicPr>
          <p:nvPr>
            <p:ph type="pic" sz="quarter" idx="13"/>
          </p:nvPr>
        </p:nvPicPr>
        <p:blipFill>
          <a:blip r:embed="rId6"/>
          <a:srcRect l="979" r="979"/>
          <a:stretch>
            <a:fillRect/>
          </a:stretch>
        </p:blipFill>
        <p:spPr/>
      </p:pic>
      <p:sp>
        <p:nvSpPr>
          <p:cNvPr id="13" name="Text Placeholder 7">
            <a:extLst>
              <a:ext uri="{FF2B5EF4-FFF2-40B4-BE49-F238E27FC236}">
                <a16:creationId xmlns:a16="http://schemas.microsoft.com/office/drawing/2014/main" id="{ECDF45A0-0D04-2A32-3568-3B94734BDA9A}"/>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a:t>
            </a:r>
            <a:r>
              <a:rPr lang="en-IE" sz="1200" dirty="0" err="1">
                <a:solidFill>
                  <a:schemeClr val="bg1"/>
                </a:solidFill>
              </a:rPr>
              <a:t>CreativeCommons</a:t>
            </a:r>
            <a:endParaRPr lang="en-IE" sz="1200" dirty="0">
              <a:solidFill>
                <a:schemeClr val="bg1"/>
              </a:solidFill>
            </a:endParaRPr>
          </a:p>
        </p:txBody>
      </p:sp>
      <p:sp>
        <p:nvSpPr>
          <p:cNvPr id="14" name="Slide Number Placeholder 5">
            <a:extLst>
              <a:ext uri="{FF2B5EF4-FFF2-40B4-BE49-F238E27FC236}">
                <a16:creationId xmlns:a16="http://schemas.microsoft.com/office/drawing/2014/main" id="{3D2354FA-1081-6CF5-C890-16D3063F8F0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272820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466A3-E544-1519-34F0-AF9DACC0D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F1881F-314D-D990-B138-B45E76D9CA7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C8C57B76-296A-BF2E-48BE-0455388A9662}"/>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B3ED7F-16F1-28F6-F0F7-3AD2F0B4926C}"/>
              </a:ext>
            </a:extLst>
          </p:cNvPr>
          <p:cNvSpPr>
            <a:spLocks noGrp="1"/>
          </p:cNvSpPr>
          <p:nvPr>
            <p:ph type="body" sz="quarter" idx="16"/>
          </p:nvPr>
        </p:nvSpPr>
        <p:spPr>
          <a:xfrm>
            <a:off x="4061012" y="732734"/>
            <a:ext cx="6967206" cy="803654"/>
          </a:xfrm>
          <a:prstGeom prst="rect">
            <a:avLst/>
          </a:prstGeom>
        </p:spPr>
        <p:txBody>
          <a:bodyPr/>
          <a:lstStyle/>
          <a:p>
            <a:pPr>
              <a:lnSpc>
                <a:spcPts val="2960"/>
              </a:lnSpc>
            </a:pPr>
            <a:r>
              <a:rPr lang="en-GB" sz="2800" dirty="0"/>
              <a:t>Hönnun mögulegra athafna og upplifana:</a:t>
            </a:r>
          </a:p>
          <a:p>
            <a:pPr>
              <a:lnSpc>
                <a:spcPts val="2960"/>
              </a:lnSpc>
            </a:pPr>
            <a:endParaRPr lang="en-GB" sz="2800" dirty="0"/>
          </a:p>
        </p:txBody>
      </p:sp>
      <p:sp>
        <p:nvSpPr>
          <p:cNvPr id="4" name="Text Placeholder 3">
            <a:extLst>
              <a:ext uri="{FF2B5EF4-FFF2-40B4-BE49-F238E27FC236}">
                <a16:creationId xmlns:a16="http://schemas.microsoft.com/office/drawing/2014/main" id="{F13BD9A0-BD4F-EBF8-B013-F2AB862F1B3A}"/>
              </a:ext>
            </a:extLst>
          </p:cNvPr>
          <p:cNvSpPr>
            <a:spLocks noGrp="1"/>
          </p:cNvSpPr>
          <p:nvPr>
            <p:ph type="body" sz="quarter" idx="21"/>
          </p:nvPr>
        </p:nvSpPr>
        <p:spPr>
          <a:xfrm>
            <a:off x="4061012" y="1327343"/>
            <a:ext cx="7460429" cy="3867872"/>
          </a:xfrm>
          <a:prstGeom prst="rect">
            <a:avLst/>
          </a:prstGeom>
        </p:spPr>
        <p:txBody>
          <a:bodyPr lIns="91440" tIns="45720" rIns="91440" bIns="45720" anchor="t"/>
          <a:lstStyle/>
          <a:p>
            <a:pPr>
              <a:lnSpc>
                <a:spcPts val="2340"/>
              </a:lnSpc>
            </a:pPr>
            <a:r>
              <a:rPr lang="en-GB" b="1" i="0" dirty="0">
                <a:effectLst/>
                <a:latin typeface="Calibri"/>
                <a:ea typeface="Calibri"/>
                <a:cs typeface="Calibri"/>
              </a:rPr>
              <a:t>Hvað fær gesti til að muna eftir staðnum þínum löngu eftir að þeir hafa farið? </a:t>
            </a:r>
            <a:r>
              <a:rPr lang="en-GB" b="0" i="0" dirty="0">
                <a:effectLst/>
                <a:latin typeface="Calibri"/>
                <a:ea typeface="Calibri"/>
                <a:cs typeface="Calibri"/>
              </a:rPr>
              <a:t>Oft eru það upplifanirnar: matreiðslunámskeiðið með nágranna, stjörnuskoðunarkvöldið í garðinum eða verklegi handverksvinnustofan í næsta stúdíó.  </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Þessi eining leiðbeinir þér við að bera kennsl á og þróa athafnir sem endurspegla anda staðarins og áhugamál gesta þinna. </a:t>
            </a:r>
          </a:p>
          <a:p>
            <a:pPr>
              <a:lnSpc>
                <a:spcPts val="2340"/>
              </a:lnSpc>
            </a:pPr>
            <a:endParaRPr lang="en-GB" dirty="0">
              <a:latin typeface="Calibri"/>
              <a:ea typeface="Calibri"/>
              <a:cs typeface="Calibri"/>
            </a:endParaRPr>
          </a:p>
          <a:p>
            <a:pPr>
              <a:lnSpc>
                <a:spcPts val="2340"/>
              </a:lnSpc>
            </a:pPr>
            <a:r>
              <a:rPr lang="en-GB" b="1" i="0" dirty="0">
                <a:effectLst/>
                <a:latin typeface="Calibri"/>
                <a:ea typeface="Calibri"/>
                <a:cs typeface="Calibri"/>
              </a:rPr>
              <a:t>Þú þarft ekki stóran fjárhagsramma né flókin fyrirkomulag – aðeins sköpunargáfu, staðbundna þekkingu og einbeitingu að ekta augnablikum. </a:t>
            </a:r>
            <a:r>
              <a:rPr lang="en-GB" b="0" i="0" dirty="0">
                <a:effectLst/>
                <a:latin typeface="Calibri"/>
                <a:ea typeface="Calibri"/>
                <a:cs typeface="Calibri"/>
              </a:rPr>
              <a:t>Þú munt kanna mismunandi tegundir upplifana, allt frá mat og menningu til náttúru og vellíðanar, og hvernig á að pakka þeim þannig að þær auki gildi tilboðsins þíns. Að bjóða upp á merkingarbærar athafnir skapar ekki aðeins varanlegar minningar heldur gefur gestum líka ástæðu til að dvelja lengur, deila sögunni þinni og koma aftur. Þetta snýst um að breyta staðnum þínum í uppgötvunarstað.</a:t>
            </a:r>
          </a:p>
          <a:p>
            <a:pPr>
              <a:lnSpc>
                <a:spcPts val="2340"/>
              </a:lnSpc>
            </a:pPr>
            <a:r>
              <a:rPr lang="en-GB" b="0" i="0" dirty="0">
                <a:effectLst/>
                <a:latin typeface="Calibri"/>
                <a:ea typeface="Calibri"/>
                <a:cs typeface="Calibri"/>
              </a:rPr>
              <a:t> </a:t>
            </a:r>
            <a:endParaRPr lang="en-US" sz="2200" dirty="0"/>
          </a:p>
        </p:txBody>
      </p:sp>
      <p:sp>
        <p:nvSpPr>
          <p:cNvPr id="11" name="Slide Number Placeholder 5">
            <a:extLst>
              <a:ext uri="{FF2B5EF4-FFF2-40B4-BE49-F238E27FC236}">
                <a16:creationId xmlns:a16="http://schemas.microsoft.com/office/drawing/2014/main" id="{74B2F018-82E1-40B0-1C0C-3887363FCB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359719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F5DA-443E-BADA-B868-61C366F50A03}"/>
            </a:ext>
          </a:extLst>
        </p:cNvPr>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872295-689B-0D37-EBA1-20C208A2210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cxnSp>
        <p:nvCxnSpPr>
          <p:cNvPr id="8" name="Straight Connector 7">
            <a:extLst>
              <a:ext uri="{FF2B5EF4-FFF2-40B4-BE49-F238E27FC236}">
                <a16:creationId xmlns:a16="http://schemas.microsoft.com/office/drawing/2014/main" id="{B986D1CD-EDE5-F970-D88E-21484C8200E1}"/>
              </a:ext>
            </a:extLst>
          </p:cNvPr>
          <p:cNvCxnSpPr>
            <a:cxnSpLocks/>
          </p:cNvCxnSpPr>
          <p:nvPr/>
        </p:nvCxnSpPr>
        <p:spPr>
          <a:xfrm>
            <a:off x="0" y="1586885"/>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CC6E4CB6-8BD1-12BF-57EA-8BF6AF39AE04}"/>
              </a:ext>
            </a:extLst>
          </p:cNvPr>
          <p:cNvSpPr txBox="1">
            <a:spLocks/>
          </p:cNvSpPr>
          <p:nvPr/>
        </p:nvSpPr>
        <p:spPr>
          <a:xfrm>
            <a:off x="545533" y="457617"/>
            <a:ext cx="6272126" cy="113991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Virkni og </a:t>
            </a:r>
          </a:p>
          <a:p>
            <a:pPr>
              <a:lnSpc>
                <a:spcPts val="3720"/>
              </a:lnSpc>
            </a:pPr>
            <a:r>
              <a:rPr lang="en-US" dirty="0"/>
              <a:t>Upplifanir</a:t>
            </a:r>
          </a:p>
        </p:txBody>
      </p:sp>
      <p:sp>
        <p:nvSpPr>
          <p:cNvPr id="11" name="Text Placeholder 10">
            <a:extLst>
              <a:ext uri="{FF2B5EF4-FFF2-40B4-BE49-F238E27FC236}">
                <a16:creationId xmlns:a16="http://schemas.microsoft.com/office/drawing/2014/main" id="{FF5AFA13-357E-FF15-C93D-9CF3A3E29BBF}"/>
              </a:ext>
            </a:extLst>
          </p:cNvPr>
          <p:cNvSpPr>
            <a:spLocks noGrp="1"/>
          </p:cNvSpPr>
          <p:nvPr>
            <p:ph type="body" sz="quarter" idx="65"/>
          </p:nvPr>
        </p:nvSpPr>
        <p:spPr/>
        <p:txBody>
          <a:bodyPr/>
          <a:lstStyle/>
          <a:p>
            <a:pPr algn="ctr"/>
            <a:r>
              <a:rPr lang="en-US" sz="1200" dirty="0"/>
              <a:t> Ljósmynd: </a:t>
            </a:r>
          </a:p>
          <a:p>
            <a:pPr algn="ctr"/>
            <a:r>
              <a:rPr lang="en-US" sz="1200" dirty="0"/>
              <a:t>Elena Bianco 'Il Corriere </a:t>
            </a:r>
            <a:r>
              <a:rPr lang="en-US" sz="1200" dirty="0" err="1"/>
              <a:t>della </a:t>
            </a:r>
            <a:r>
              <a:rPr lang="en-US" sz="1200" dirty="0"/>
              <a:t>Sera'</a:t>
            </a:r>
          </a:p>
        </p:txBody>
      </p:sp>
      <p:sp>
        <p:nvSpPr>
          <p:cNvPr id="2" name="Text Placeholder 3">
            <a:extLst>
              <a:ext uri="{FF2B5EF4-FFF2-40B4-BE49-F238E27FC236}">
                <a16:creationId xmlns:a16="http://schemas.microsoft.com/office/drawing/2014/main" id="{386E8DD9-AA54-4E1E-96F2-CBDBFA8C2E62}"/>
              </a:ext>
            </a:extLst>
          </p:cNvPr>
          <p:cNvSpPr txBox="1">
            <a:spLocks/>
          </p:cNvSpPr>
          <p:nvPr/>
        </p:nvSpPr>
        <p:spPr>
          <a:xfrm>
            <a:off x="545533" y="3237478"/>
            <a:ext cx="5132268" cy="302260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Matreiðslunámskeið</a:t>
            </a:r>
          </a:p>
          <a:p>
            <a:pPr marL="342900" indent="-342900">
              <a:lnSpc>
                <a:spcPts val="2340"/>
              </a:lnSpc>
              <a:buClr>
                <a:srgbClr val="64AFAF"/>
              </a:buClr>
              <a:buFont typeface="Arial" panose="020B0604020202020204" pitchFamily="34" charset="0"/>
              <a:buChar char="•"/>
            </a:pPr>
            <a:r>
              <a:rPr lang="en-GB" dirty="0"/>
              <a:t>Gönguferðir</a:t>
            </a:r>
          </a:p>
          <a:p>
            <a:pPr marL="342900" indent="-342900">
              <a:lnSpc>
                <a:spcPts val="2340"/>
              </a:lnSpc>
              <a:buClr>
                <a:srgbClr val="64AFAF"/>
              </a:buClr>
              <a:buFont typeface="Arial" panose="020B0604020202020204" pitchFamily="34" charset="0"/>
              <a:buChar char="•"/>
            </a:pPr>
            <a:r>
              <a:rPr lang="en-GB" dirty="0"/>
              <a:t>Staðbundnar leiðsögnartúrar</a:t>
            </a:r>
          </a:p>
          <a:p>
            <a:pPr marL="342900" indent="-342900">
              <a:lnSpc>
                <a:spcPts val="2340"/>
              </a:lnSpc>
              <a:buClr>
                <a:srgbClr val="64AFAF"/>
              </a:buClr>
              <a:buFont typeface="Arial" panose="020B0604020202020204" pitchFamily="34" charset="0"/>
              <a:buChar char="•"/>
            </a:pPr>
            <a:r>
              <a:rPr lang="en-GB" dirty="0"/>
              <a:t>Smakkur á staðbundnum vörum</a:t>
            </a:r>
          </a:p>
          <a:p>
            <a:pPr marL="342900" indent="-342900">
              <a:lnSpc>
                <a:spcPts val="2340"/>
              </a:lnSpc>
              <a:buClr>
                <a:srgbClr val="64AFAF"/>
              </a:buClr>
              <a:buFont typeface="Arial" panose="020B0604020202020204" pitchFamily="34" charset="0"/>
              <a:buChar char="•"/>
            </a:pPr>
            <a:r>
              <a:rPr lang="en-GB" dirty="0"/>
              <a:t>Heimaræktuðar kvöldverðir</a:t>
            </a:r>
          </a:p>
          <a:p>
            <a:pPr marL="342900" indent="-342900">
              <a:lnSpc>
                <a:spcPts val="2340"/>
              </a:lnSpc>
              <a:buClr>
                <a:srgbClr val="64AFAF"/>
              </a:buClr>
              <a:buFont typeface="Arial" panose="020B0604020202020204" pitchFamily="34" charset="0"/>
              <a:buChar char="•"/>
            </a:pPr>
            <a:r>
              <a:rPr lang="en-GB" dirty="0"/>
              <a:t>Heimsóknir í staðbundin söfn</a:t>
            </a:r>
          </a:p>
          <a:p>
            <a:pPr marL="342900" indent="-342900">
              <a:lnSpc>
                <a:spcPts val="2340"/>
              </a:lnSpc>
              <a:buClr>
                <a:srgbClr val="64AFAF"/>
              </a:buClr>
              <a:buFont typeface="Arial" panose="020B0604020202020204" pitchFamily="34" charset="0"/>
              <a:buChar char="•"/>
            </a:pPr>
            <a:r>
              <a:rPr lang="en-GB" dirty="0"/>
              <a:t>Borgargönguferðir</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3" name="Text Placeholder 6">
            <a:extLst>
              <a:ext uri="{FF2B5EF4-FFF2-40B4-BE49-F238E27FC236}">
                <a16:creationId xmlns:a16="http://schemas.microsoft.com/office/drawing/2014/main" id="{4DFA6543-C74F-D208-24B9-7DD12FEE0441}"/>
              </a:ext>
            </a:extLst>
          </p:cNvPr>
          <p:cNvSpPr txBox="1">
            <a:spLocks/>
          </p:cNvSpPr>
          <p:nvPr/>
        </p:nvSpPr>
        <p:spPr>
          <a:xfrm>
            <a:off x="485146" y="2206206"/>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Hvað býður þú upp á?</a:t>
            </a:r>
          </a:p>
        </p:txBody>
      </p:sp>
      <p:pic>
        <p:nvPicPr>
          <p:cNvPr id="13" name="Picture Placeholder 12" descr="A group of people making food&#10;&#10;AI-generated content may be incorrect.">
            <a:extLst>
              <a:ext uri="{FF2B5EF4-FFF2-40B4-BE49-F238E27FC236}">
                <a16:creationId xmlns:a16="http://schemas.microsoft.com/office/drawing/2014/main" id="{7BE252F6-C013-029A-1A04-0599C57254CA}"/>
              </a:ext>
            </a:extLst>
          </p:cNvPr>
          <p:cNvPicPr>
            <a:picLocks noGrp="1" noChangeAspect="1"/>
          </p:cNvPicPr>
          <p:nvPr>
            <p:ph type="pic" sz="quarter" idx="13"/>
          </p:nvPr>
        </p:nvPicPr>
        <p:blipFill>
          <a:blip r:embed="rId2"/>
          <a:srcRect l="664" r="664"/>
          <a:stretch>
            <a:fillRect/>
          </a:stretch>
        </p:blipFill>
        <p:spPr/>
      </p:pic>
    </p:spTree>
    <p:extLst>
      <p:ext uri="{BB962C8B-B14F-4D97-AF65-F5344CB8AC3E}">
        <p14:creationId xmlns:p14="http://schemas.microsoft.com/office/powerpoint/2010/main" val="144895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C9427952-A1C6-A84D-987B-8025696D220C}"/>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7" name="Straight Connector 6">
            <a:extLst>
              <a:ext uri="{FF2B5EF4-FFF2-40B4-BE49-F238E27FC236}">
                <a16:creationId xmlns:a16="http://schemas.microsoft.com/office/drawing/2014/main" id="{FEE66108-E4BE-CA55-C32D-EFEB6322132B}"/>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149156BD-6570-150D-5340-4D18BAA69F66}"/>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Staðbundið menningararfleifð</a:t>
            </a:r>
          </a:p>
        </p:txBody>
      </p:sp>
      <p:sp>
        <p:nvSpPr>
          <p:cNvPr id="11" name="Text Placeholder 3">
            <a:extLst>
              <a:ext uri="{FF2B5EF4-FFF2-40B4-BE49-F238E27FC236}">
                <a16:creationId xmlns:a16="http://schemas.microsoft.com/office/drawing/2014/main" id="{B15F9D68-43AB-2B85-E2C5-C0A6D039072B}"/>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Nafn:</a:t>
            </a:r>
            <a:r>
              <a:rPr lang="en-GB" b="1" dirty="0">
                <a:solidFill>
                  <a:srgbClr val="EC7C69"/>
                </a:solidFill>
              </a:rPr>
              <a:t>	Að efla menningararfleifð er að deila mannkyninu</a:t>
            </a:r>
          </a:p>
          <a:p>
            <a:pPr>
              <a:lnSpc>
                <a:spcPts val="2340"/>
              </a:lnSpc>
              <a:buClr>
                <a:srgbClr val="64AFAF"/>
              </a:buClr>
              <a:tabLst>
                <a:tab pos="2349500" algn="l"/>
              </a:tabLst>
            </a:pPr>
            <a:r>
              <a:rPr lang="en-GB" b="1" dirty="0"/>
              <a:t>Lýsing: </a:t>
            </a:r>
            <a:r>
              <a:rPr lang="en-GB" dirty="0"/>
              <a:t>	Einstök og fjölbreytt menning okkar auðgar líf okkar, hjálpar okkur </a:t>
            </a:r>
          </a:p>
          <a:p>
            <a:pPr>
              <a:lnSpc>
                <a:spcPts val="2340"/>
              </a:lnSpc>
              <a:buClr>
                <a:srgbClr val="64AFAF"/>
              </a:buClr>
              <a:tabLst>
                <a:tab pos="2349500" algn="l"/>
              </a:tabLst>
            </a:pPr>
            <a:r>
              <a:rPr lang="en-GB" dirty="0"/>
              <a:t>	að byggja upp þolmiklar, nýstárlegar og þátttökumiðaðar samfélög.</a:t>
            </a:r>
          </a:p>
          <a:p>
            <a:pPr>
              <a:lnSpc>
                <a:spcPts val="2340"/>
              </a:lnSpc>
              <a:buClr>
                <a:srgbClr val="64AFAF"/>
              </a:buClr>
              <a:tabLst>
                <a:tab pos="2349500" algn="l"/>
              </a:tabLst>
            </a:pPr>
            <a:r>
              <a:rPr lang="en-GB" b="1" dirty="0"/>
              <a:t>Beiting við efnið: </a:t>
            </a:r>
            <a:r>
              <a:rPr lang="en-GB" dirty="0"/>
              <a:t>	Að skilja staðbundið menningarlegt og náttúrulegt arfleifð</a:t>
            </a:r>
          </a:p>
          <a:p>
            <a:pPr>
              <a:lnSpc>
                <a:spcPts val="2340"/>
              </a:lnSpc>
              <a:buClr>
                <a:srgbClr val="64AFAF"/>
              </a:buClr>
              <a:tabLst>
                <a:tab pos="2349500" algn="l"/>
              </a:tabLst>
            </a:pPr>
            <a:r>
              <a:rPr lang="en-GB" b="1" dirty="0"/>
              <a:t>Tengill:</a:t>
            </a:r>
            <a:r>
              <a:rPr lang="en-GB" dirty="0">
                <a:solidFill>
                  <a:srgbClr val="459597"/>
                </a:solidFill>
                <a:hlinkClick r:id="rId3">
                  <a:extLst>
                    <a:ext uri="{A12FA001-AC4F-418D-AE19-62706E023703}">
                      <ahyp:hlinkClr xmlns:ahyp="http://schemas.microsoft.com/office/drawing/2018/hyperlinkcolor" val="tx"/>
                    </a:ext>
                  </a:extLst>
                </a:hlinkClick>
              </a:rPr>
              <a:t> https://www.youtube.com/watch?v=GJZsFS7N7Do</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p:txBody>
      </p:sp>
      <p:sp>
        <p:nvSpPr>
          <p:cNvPr id="12" name="Text Placeholder 6">
            <a:extLst>
              <a:ext uri="{FF2B5EF4-FFF2-40B4-BE49-F238E27FC236}">
                <a16:creationId xmlns:a16="http://schemas.microsoft.com/office/drawing/2014/main" id="{5C422B41-1A7E-A3A8-05A5-CE8E57119878}"/>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Þitt svæði - þinn lykilauðlind</a:t>
            </a:r>
          </a:p>
        </p:txBody>
      </p:sp>
      <p:sp>
        <p:nvSpPr>
          <p:cNvPr id="24" name="Rounded Rectangle 23">
            <a:extLst>
              <a:ext uri="{FF2B5EF4-FFF2-40B4-BE49-F238E27FC236}">
                <a16:creationId xmlns:a16="http://schemas.microsoft.com/office/drawing/2014/main" id="{F28D356E-FC3E-4F33-5E6D-9AAAAC08A12E}"/>
              </a:ext>
            </a:extLst>
          </p:cNvPr>
          <p:cNvSpPr/>
          <p:nvPr/>
        </p:nvSpPr>
        <p:spPr>
          <a:xfrm>
            <a:off x="399913" y="4206162"/>
            <a:ext cx="9594987" cy="2001914"/>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0AB7E6-59AD-391C-2E91-CB0A8AB8D76C}"/>
              </a:ext>
            </a:extLst>
          </p:cNvPr>
          <p:cNvGrpSpPr/>
          <p:nvPr/>
        </p:nvGrpSpPr>
        <p:grpSpPr>
          <a:xfrm rot="1164963">
            <a:off x="9710420" y="4588258"/>
            <a:ext cx="1647825" cy="1610221"/>
            <a:chOff x="679317" y="4167878"/>
            <a:chExt cx="1647825" cy="1610221"/>
          </a:xfrm>
        </p:grpSpPr>
        <p:sp>
          <p:nvSpPr>
            <p:cNvPr id="26" name="Oval 25">
              <a:extLst>
                <a:ext uri="{FF2B5EF4-FFF2-40B4-BE49-F238E27FC236}">
                  <a16:creationId xmlns:a16="http://schemas.microsoft.com/office/drawing/2014/main" id="{21361F8B-73E1-FE4D-9487-43105536D4E8}"/>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3">
              <a:extLst>
                <a:ext uri="{FF2B5EF4-FFF2-40B4-BE49-F238E27FC236}">
                  <a16:creationId xmlns:a16="http://schemas.microsoft.com/office/drawing/2014/main" id="{61F72ADB-48A4-B915-1FFA-495BD1F53F9F}"/>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Smelltu til </a:t>
              </a:r>
              <a:r>
                <a:rPr lang="en-IE" sz="2200" b="1" dirty="0">
                  <a:solidFill>
                    <a:schemeClr val="bg1"/>
                  </a:solidFill>
                  <a:hlinkClick r:id="rId3">
                    <a:extLst>
                      <a:ext uri="{A12FA001-AC4F-418D-AE19-62706E023703}">
                        <ahyp:hlinkClr xmlns:ahyp="http://schemas.microsoft.com/office/drawing/2018/hyperlinkcolor" val="tx"/>
                      </a:ext>
                    </a:extLst>
                  </a:hlinkClick>
                </a:rPr>
                <a:t>að skoða</a:t>
              </a:r>
              <a:endParaRPr lang="en-IE" sz="2200" b="1" dirty="0">
                <a:solidFill>
                  <a:schemeClr val="bg1"/>
                </a:solidFill>
              </a:endParaRPr>
            </a:p>
          </p:txBody>
        </p:sp>
      </p:grpSp>
      <p:sp>
        <p:nvSpPr>
          <p:cNvPr id="28" name="Slide Number Placeholder 5">
            <a:extLst>
              <a:ext uri="{FF2B5EF4-FFF2-40B4-BE49-F238E27FC236}">
                <a16:creationId xmlns:a16="http://schemas.microsoft.com/office/drawing/2014/main" id="{D5E9CD3A-86A1-B3FB-5164-32F7E2E5A1E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510720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FA1C-04A2-FFFA-FB88-DF3A5F888DFE}"/>
            </a:ext>
          </a:extLst>
        </p:cNvPr>
        <p:cNvGrpSpPr/>
        <p:nvPr/>
      </p:nvGrpSpPr>
      <p:grpSpPr>
        <a:xfrm>
          <a:off x="0" y="0"/>
          <a:ext cx="0" cy="0"/>
          <a:chOff x="0" y="0"/>
          <a:chExt cx="0" cy="0"/>
        </a:xfrm>
      </p:grpSpPr>
      <p:pic>
        <p:nvPicPr>
          <p:cNvPr id="9" name="Segnaposto immagine 8" descr="Immagine che contiene Viso umano, vestiti, persona, schermata&#10;&#10;Descrizione generata automaticamente">
            <a:hlinkClick r:id="rId3"/>
            <a:extLst>
              <a:ext uri="{FF2B5EF4-FFF2-40B4-BE49-F238E27FC236}">
                <a16:creationId xmlns:a16="http://schemas.microsoft.com/office/drawing/2014/main" id="{2D7AC0A3-DEBF-6292-ED3E-283D2284D234}"/>
              </a:ext>
            </a:extLst>
          </p:cNvPr>
          <p:cNvPicPr>
            <a:picLocks noGrp="1" noChangeAspect="1"/>
          </p:cNvPicPr>
          <p:nvPr>
            <p:ph type="pic" sz="quarter" idx="20"/>
          </p:nvPr>
        </p:nvPicPr>
        <p:blipFill>
          <a:blip r:embed="rId4"/>
          <a:srcRect l="499" r="499"/>
          <a:stretch>
            <a:fillRect/>
          </a:stretch>
        </p:blipFill>
        <p:spPr/>
      </p:pic>
      <p:sp>
        <p:nvSpPr>
          <p:cNvPr id="4" name="Flowchart: Connector 3">
            <a:extLst>
              <a:ext uri="{FF2B5EF4-FFF2-40B4-BE49-F238E27FC236}">
                <a16:creationId xmlns:a16="http://schemas.microsoft.com/office/drawing/2014/main" id="{E8FAAE0B-2A4E-6BF2-D073-D61B120E2D67}"/>
              </a:ext>
            </a:extLst>
          </p:cNvPr>
          <p:cNvSpPr/>
          <p:nvPr/>
        </p:nvSpPr>
        <p:spPr>
          <a:xfrm>
            <a:off x="6431545" y="135848"/>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7" name="Straight Connector 6">
            <a:extLst>
              <a:ext uri="{FF2B5EF4-FFF2-40B4-BE49-F238E27FC236}">
                <a16:creationId xmlns:a16="http://schemas.microsoft.com/office/drawing/2014/main" id="{899AD2A9-AACF-F855-6D78-37058CDA809D}"/>
              </a:ext>
            </a:extLst>
          </p:cNvPr>
          <p:cNvCxnSpPr>
            <a:cxnSpLocks/>
          </p:cNvCxnSpPr>
          <p:nvPr/>
        </p:nvCxnSpPr>
        <p:spPr>
          <a:xfrm>
            <a:off x="0" y="136773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B685856-6243-B44B-2CCA-FAEE6A15CCC4}"/>
              </a:ext>
            </a:extLst>
          </p:cNvPr>
          <p:cNvSpPr txBox="1">
            <a:spLocks/>
          </p:cNvSpPr>
          <p:nvPr/>
        </p:nvSpPr>
        <p:spPr>
          <a:xfrm>
            <a:off x="545533" y="606115"/>
            <a:ext cx="4940867"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Staðbundið menningararfleifð</a:t>
            </a:r>
          </a:p>
        </p:txBody>
      </p:sp>
      <p:sp>
        <p:nvSpPr>
          <p:cNvPr id="12" name="Text Placeholder 6">
            <a:extLst>
              <a:ext uri="{FF2B5EF4-FFF2-40B4-BE49-F238E27FC236}">
                <a16:creationId xmlns:a16="http://schemas.microsoft.com/office/drawing/2014/main" id="{533554DE-3FA6-031A-73E3-5E60EE1F3B45}"/>
              </a:ext>
            </a:extLst>
          </p:cNvPr>
          <p:cNvSpPr txBox="1">
            <a:spLocks/>
          </p:cNvSpPr>
          <p:nvPr/>
        </p:nvSpPr>
        <p:spPr>
          <a:xfrm>
            <a:off x="545533" y="2116354"/>
            <a:ext cx="318515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en-GB" dirty="0"/>
              <a:t>Þitt svæði - þinn helsti auðlind</a:t>
            </a:r>
          </a:p>
        </p:txBody>
      </p:sp>
      <p:sp>
        <p:nvSpPr>
          <p:cNvPr id="15" name="Text Placeholder 3">
            <a:extLst>
              <a:ext uri="{FF2B5EF4-FFF2-40B4-BE49-F238E27FC236}">
                <a16:creationId xmlns:a16="http://schemas.microsoft.com/office/drawing/2014/main" id="{F2E1F7B5-0B8B-FECD-FEB3-9958F103F9E5}"/>
              </a:ext>
            </a:extLst>
          </p:cNvPr>
          <p:cNvSpPr txBox="1">
            <a:spLocks/>
          </p:cNvSpPr>
          <p:nvPr/>
        </p:nvSpPr>
        <p:spPr>
          <a:xfrm>
            <a:off x="545533" y="4431869"/>
            <a:ext cx="10084367" cy="2213216"/>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2349500" algn="l"/>
              </a:tabLst>
            </a:pPr>
            <a:r>
              <a:rPr lang="en-GB" b="1" dirty="0"/>
              <a:t>Nafn:</a:t>
            </a:r>
            <a:r>
              <a:rPr lang="en-GB" b="1" dirty="0">
                <a:solidFill>
                  <a:srgbClr val="EC7C69"/>
                </a:solidFill>
              </a:rPr>
              <a:t>	Slow Food Presidia</a:t>
            </a:r>
          </a:p>
          <a:p>
            <a:pPr>
              <a:lnSpc>
                <a:spcPts val="2340"/>
              </a:lnSpc>
              <a:buClr>
                <a:srgbClr val="64AFAF"/>
              </a:buClr>
              <a:tabLst>
                <a:tab pos="2349500" algn="l"/>
              </a:tabLst>
            </a:pPr>
            <a:r>
              <a:rPr lang="en-GB" b="1" dirty="0"/>
              <a:t>Lýsing: </a:t>
            </a:r>
            <a:r>
              <a:rPr lang="en-GB" dirty="0"/>
              <a:t>	Matur og matreiðslusiðir</a:t>
            </a:r>
          </a:p>
          <a:p>
            <a:pPr>
              <a:lnSpc>
                <a:spcPts val="2340"/>
              </a:lnSpc>
              <a:buClr>
                <a:srgbClr val="64AFAF"/>
              </a:buClr>
              <a:tabLst>
                <a:tab pos="2349500" algn="l"/>
              </a:tabLst>
            </a:pPr>
            <a:r>
              <a:rPr lang="en-GB" b="1" dirty="0"/>
              <a:t>Beitið á viðfangsefnið: </a:t>
            </a:r>
            <a:r>
              <a:rPr lang="en-GB" dirty="0"/>
              <a:t>	Að skilja staðbundið menningarlegt og náttúrulegt arfleifð</a:t>
            </a:r>
          </a:p>
          <a:p>
            <a:pPr>
              <a:lnSpc>
                <a:spcPts val="2340"/>
              </a:lnSpc>
              <a:buClr>
                <a:srgbClr val="64AFAF"/>
              </a:buClr>
              <a:tabLst>
                <a:tab pos="2349500" algn="l"/>
              </a:tabLst>
            </a:pPr>
            <a:r>
              <a:rPr lang="en-GB" b="1" dirty="0"/>
              <a:t>Tengill: </a:t>
            </a:r>
            <a:r>
              <a:rPr lang="en-GB" dirty="0">
                <a:solidFill>
                  <a:srgbClr val="459597"/>
                </a:solidFill>
                <a:hlinkClick r:id="rId5">
                  <a:extLst>
                    <a:ext uri="{A12FA001-AC4F-418D-AE19-62706E023703}">
                      <ahyp:hlinkClr xmlns:ahyp="http://schemas.microsoft.com/office/drawing/2018/hyperlinkcolor" val="tx"/>
                    </a:ext>
                  </a:extLst>
                </a:hlinkClick>
              </a:rPr>
              <a:t>	https://www.youtube.com/watch?v=GY_NRnP6np8&amp;t=72s</a:t>
            </a:r>
            <a:endParaRPr lang="en-GB" dirty="0">
              <a:solidFill>
                <a:srgbClr val="459597"/>
              </a:solidFill>
            </a:endParaRPr>
          </a:p>
          <a:p>
            <a:pPr>
              <a:lnSpc>
                <a:spcPts val="2340"/>
              </a:lnSpc>
              <a:buClr>
                <a:srgbClr val="64AFAF"/>
              </a:buClr>
              <a:tabLst>
                <a:tab pos="2349500" algn="l"/>
              </a:tabLst>
            </a:pPr>
            <a:r>
              <a:rPr lang="en-GB" dirty="0"/>
              <a:t> </a:t>
            </a:r>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a:p>
            <a:pPr>
              <a:lnSpc>
                <a:spcPts val="2340"/>
              </a:lnSpc>
              <a:buClr>
                <a:srgbClr val="64AFAF"/>
              </a:buClr>
              <a:tabLst>
                <a:tab pos="2349500" algn="l"/>
              </a:tabLst>
            </a:pPr>
            <a:endParaRPr lang="en-GB" dirty="0"/>
          </a:p>
        </p:txBody>
      </p:sp>
      <p:sp>
        <p:nvSpPr>
          <p:cNvPr id="16" name="Rounded Rectangle 15">
            <a:extLst>
              <a:ext uri="{FF2B5EF4-FFF2-40B4-BE49-F238E27FC236}">
                <a16:creationId xmlns:a16="http://schemas.microsoft.com/office/drawing/2014/main" id="{8B358A4A-8F42-5FA1-33F8-BC1FB889AC5C}"/>
              </a:ext>
            </a:extLst>
          </p:cNvPr>
          <p:cNvSpPr/>
          <p:nvPr/>
        </p:nvSpPr>
        <p:spPr>
          <a:xfrm>
            <a:off x="399913" y="4206162"/>
            <a:ext cx="9594987" cy="187769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42DE4C8-AADD-8464-6494-678CFD3E9916}"/>
              </a:ext>
            </a:extLst>
          </p:cNvPr>
          <p:cNvGrpSpPr/>
          <p:nvPr/>
        </p:nvGrpSpPr>
        <p:grpSpPr>
          <a:xfrm rot="669166">
            <a:off x="9805987" y="4329475"/>
            <a:ext cx="1647825" cy="1610221"/>
            <a:chOff x="679317" y="4167878"/>
            <a:chExt cx="1647825" cy="1610221"/>
          </a:xfrm>
        </p:grpSpPr>
        <p:sp>
          <p:nvSpPr>
            <p:cNvPr id="24" name="Oval 23">
              <a:extLst>
                <a:ext uri="{FF2B5EF4-FFF2-40B4-BE49-F238E27FC236}">
                  <a16:creationId xmlns:a16="http://schemas.microsoft.com/office/drawing/2014/main" id="{30C4F808-A4E4-3A05-19D7-44F220126C1A}"/>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3">
              <a:extLst>
                <a:ext uri="{FF2B5EF4-FFF2-40B4-BE49-F238E27FC236}">
                  <a16:creationId xmlns:a16="http://schemas.microsoft.com/office/drawing/2014/main" id="{F2D3E9B8-AF94-690A-9ED4-93F77608CBC1}"/>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Smelltu til </a:t>
              </a:r>
              <a:r>
                <a:rPr lang="en-IE" sz="2200" b="1" dirty="0">
                  <a:solidFill>
                    <a:schemeClr val="bg1"/>
                  </a:solidFill>
                  <a:hlinkClick r:id="rId5">
                    <a:extLst>
                      <a:ext uri="{A12FA001-AC4F-418D-AE19-62706E023703}">
                        <ahyp:hlinkClr xmlns:ahyp="http://schemas.microsoft.com/office/drawing/2018/hyperlinkcolor" val="tx"/>
                      </a:ext>
                    </a:extLst>
                  </a:hlinkClick>
                </a:rPr>
                <a:t>að skoða</a:t>
              </a:r>
              <a:endParaRPr lang="en-IE" sz="2200" b="1" dirty="0">
                <a:solidFill>
                  <a:schemeClr val="bg1"/>
                </a:solidFill>
              </a:endParaRPr>
            </a:p>
          </p:txBody>
        </p:sp>
      </p:grpSp>
      <p:sp>
        <p:nvSpPr>
          <p:cNvPr id="26" name="Slide Number Placeholder 5">
            <a:extLst>
              <a:ext uri="{FF2B5EF4-FFF2-40B4-BE49-F238E27FC236}">
                <a16:creationId xmlns:a16="http://schemas.microsoft.com/office/drawing/2014/main" id="{62FAADBB-EEDB-4F89-58E3-782CA4CA754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138977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8D2A087A-B7F1-DF44-071A-93609121E377}"/>
              </a:ext>
            </a:extLst>
          </p:cNvPr>
          <p:cNvPicPr>
            <a:picLocks noChangeAspect="1" noChangeArrowheads="1"/>
          </p:cNvPicPr>
          <p:nvPr/>
        </p:nvPicPr>
        <p:blipFill rotWithShape="1">
          <a:blip r:embed="rId4"/>
          <a:srcRect t="-3210" r="951" b="-17617"/>
          <a:stretch/>
        </p:blipFill>
        <p:spPr bwMode="auto">
          <a:xfrm>
            <a:off x="7872189" y="2266055"/>
            <a:ext cx="3559050" cy="22666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5"/>
            <a:extLst>
              <a:ext uri="{FF2B5EF4-FFF2-40B4-BE49-F238E27FC236}">
                <a16:creationId xmlns:a16="http://schemas.microsoft.com/office/drawing/2014/main" id="{61686DCE-B6E6-3C9C-ACBE-616041478C8B}"/>
              </a:ext>
            </a:extLst>
          </p:cNvPr>
          <p:cNvPicPr>
            <a:picLocks noChangeAspect="1"/>
          </p:cNvPicPr>
          <p:nvPr/>
        </p:nvPicPr>
        <p:blipFill rotWithShape="1">
          <a:blip r:embed="rId6"/>
          <a:srcRect l="6576" r="6576"/>
          <a:stretch/>
        </p:blipFill>
        <p:spPr>
          <a:xfrm>
            <a:off x="7872189" y="4259484"/>
            <a:ext cx="3559050" cy="2538941"/>
          </a:xfrm>
          <a:prstGeom prst="rect">
            <a:avLst/>
          </a:prstGeom>
        </p:spPr>
      </p:pic>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6" name="Straight Connector 5">
            <a:extLst>
              <a:ext uri="{FF2B5EF4-FFF2-40B4-BE49-F238E27FC236}">
                <a16:creationId xmlns:a16="http://schemas.microsoft.com/office/drawing/2014/main" id="{782635E6-F747-9306-2177-C1E0571C7D45}"/>
              </a:ext>
            </a:extLst>
          </p:cNvPr>
          <p:cNvCxnSpPr>
            <a:cxnSpLocks/>
          </p:cNvCxnSpPr>
          <p:nvPr/>
        </p:nvCxnSpPr>
        <p:spPr>
          <a:xfrm>
            <a:off x="0" y="126883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C5811B9D-5655-85D9-0775-4FD029933D19}"/>
              </a:ext>
            </a:extLst>
          </p:cNvPr>
          <p:cNvSpPr txBox="1">
            <a:spLocks/>
          </p:cNvSpPr>
          <p:nvPr/>
        </p:nvSpPr>
        <p:spPr>
          <a:xfrm>
            <a:off x="545532" y="457618"/>
            <a:ext cx="8558711" cy="81121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Stafræn verkfæri: </a:t>
            </a:r>
            <a:r>
              <a:rPr lang="en-US" dirty="0"/>
              <a:t>Samnýtingarpallar </a:t>
            </a:r>
          </a:p>
        </p:txBody>
      </p:sp>
      <p:sp>
        <p:nvSpPr>
          <p:cNvPr id="9" name="Text Placeholder 3">
            <a:extLst>
              <a:ext uri="{FF2B5EF4-FFF2-40B4-BE49-F238E27FC236}">
                <a16:creationId xmlns:a16="http://schemas.microsoft.com/office/drawing/2014/main" id="{AE168BF6-385A-09A4-E129-6634FB81AE8F}"/>
              </a:ext>
            </a:extLst>
          </p:cNvPr>
          <p:cNvSpPr txBox="1">
            <a:spLocks/>
          </p:cNvSpPr>
          <p:nvPr/>
        </p:nvSpPr>
        <p:spPr>
          <a:xfrm>
            <a:off x="545532" y="1734671"/>
            <a:ext cx="6810009" cy="452540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Finndu eða bjóðaðu fram staðbundnar upplifanir í gegnum stafræna vettvang sem beinist að mismunandi gerðum upplifana og athafna á þínu svæði, allt frá félagslegu matarboði og gönguleiðum til staðbundinna leiðsögumanna.</a:t>
            </a:r>
          </a:p>
          <a:p>
            <a:pPr>
              <a:lnSpc>
                <a:spcPts val="2340"/>
              </a:lnSpc>
              <a:buClr>
                <a:srgbClr val="64AFAF"/>
              </a:buClr>
            </a:pPr>
            <a:endParaRPr lang="en-GB" dirty="0"/>
          </a:p>
          <a:p>
            <a:pPr marL="342900" indent="-342900">
              <a:lnSpc>
                <a:spcPts val="2340"/>
              </a:lnSpc>
              <a:buClr>
                <a:srgbClr val="64AFAF"/>
              </a:buClr>
              <a:buFont typeface="Arial" panose="020B0604020202020204" pitchFamily="34" charset="0"/>
              <a:buChar char="•"/>
            </a:pPr>
            <a:r>
              <a:rPr lang="en-GB" b="1" dirty="0" err="1">
                <a:solidFill>
                  <a:srgbClr val="EC7C69"/>
                </a:solidFill>
              </a:rPr>
              <a:t>Eatwith.com </a:t>
            </a:r>
            <a:r>
              <a:rPr lang="en-GB" b="1" dirty="0">
                <a:solidFill>
                  <a:srgbClr val="EC7C69"/>
                </a:solidFill>
              </a:rPr>
              <a:t>- </a:t>
            </a:r>
            <a:r>
              <a:rPr lang="en-GB" dirty="0"/>
              <a:t>Með kvöldverðarfundum, kvöldverðarklúbbum, matreiðslunámskeiðum og matarferðum í einkahúsum og sérstökum húsnæðum tengir </a:t>
            </a:r>
            <a:r>
              <a:rPr lang="en-GB" dirty="0" err="1"/>
              <a:t>EatWith </a:t>
            </a:r>
            <a:r>
              <a:rPr lang="en-GB" dirty="0"/>
              <a:t>handvalda staðbundna gestgjafa við </a:t>
            </a:r>
            <a:r>
              <a:rPr lang="en-GB" dirty="0" err="1"/>
              <a:t>ferðalanga </a:t>
            </a:r>
            <a:r>
              <a:rPr lang="en-GB" dirty="0"/>
              <a:t>sem leita að einstökum og dýptarfullum matarupplifunum.</a:t>
            </a:r>
          </a:p>
          <a:p>
            <a:pPr marL="342900" indent="-342900">
              <a:lnSpc>
                <a:spcPts val="2340"/>
              </a:lnSpc>
              <a:buClr>
                <a:srgbClr val="64AFAF"/>
              </a:buClr>
              <a:buFont typeface="Arial" panose="020B0604020202020204" pitchFamily="34" charset="0"/>
              <a:buChar char="•"/>
            </a:pPr>
            <a:r>
              <a:rPr lang="en-GB" b="1" dirty="0" err="1">
                <a:solidFill>
                  <a:srgbClr val="EC7C69"/>
                </a:solidFill>
              </a:rPr>
              <a:t>Komoot.com </a:t>
            </a:r>
            <a:r>
              <a:rPr lang="en-GB" b="1" dirty="0">
                <a:solidFill>
                  <a:srgbClr val="EC7C69"/>
                </a:solidFill>
              </a:rPr>
              <a:t>- </a:t>
            </a:r>
            <a:r>
              <a:rPr lang="en-GB" dirty="0" err="1"/>
              <a:t>Komoot </a:t>
            </a:r>
            <a:r>
              <a:rPr lang="en-GB" dirty="0"/>
              <a:t>er app sem hjálpar þér að finna, skipuleggja og deila ævintýrum með einföldu leiðarskipuleggjandi; það er knúið áfram af tillögum útivistarsamfélagsins.</a:t>
            </a:r>
          </a:p>
          <a:p>
            <a:pPr marL="342900" indent="-342900">
              <a:lnSpc>
                <a:spcPts val="2340"/>
              </a:lnSpc>
              <a:buClr>
                <a:srgbClr val="64AFAF"/>
              </a:buClr>
              <a:buFont typeface="Arial" panose="020B0604020202020204" pitchFamily="34" charset="0"/>
              <a:buChar char="•"/>
            </a:pPr>
            <a:r>
              <a:rPr lang="en-GB" b="1" dirty="0" err="1">
                <a:solidFill>
                  <a:srgbClr val="EC7C69"/>
                </a:solidFill>
              </a:rPr>
              <a:t>Toursbylocals.com </a:t>
            </a:r>
            <a:r>
              <a:rPr lang="en-GB" b="1" dirty="0">
                <a:solidFill>
                  <a:srgbClr val="EC7C69"/>
                </a:solidFill>
              </a:rPr>
              <a:t>- </a:t>
            </a:r>
            <a:r>
              <a:rPr lang="en-GB" dirty="0"/>
              <a:t>Tours by Locals gerir þér kleift að sjá hlutina frá sjónarhóli heimamanns með einka leiðsögumanni sem býður upp á sérsniðnar upplifanir</a:t>
            </a:r>
          </a:p>
          <a:p>
            <a:pPr>
              <a:lnSpc>
                <a:spcPts val="2340"/>
              </a:lnSpc>
              <a:buClr>
                <a:srgbClr val="64AFAF"/>
              </a:buClr>
            </a:pPr>
            <a:endParaRPr lang="en-GB" dirty="0"/>
          </a:p>
          <a:p>
            <a:pPr>
              <a:lnSpc>
                <a:spcPts val="2340"/>
              </a:lnSpc>
              <a:buClr>
                <a:srgbClr val="64AFAF"/>
              </a:buClr>
            </a:pPr>
            <a:endParaRPr lang="en-GB" dirty="0"/>
          </a:p>
        </p:txBody>
      </p:sp>
      <p:sp>
        <p:nvSpPr>
          <p:cNvPr id="16" name="Slide Number Placeholder 5">
            <a:extLst>
              <a:ext uri="{FF2B5EF4-FFF2-40B4-BE49-F238E27FC236}">
                <a16:creationId xmlns:a16="http://schemas.microsoft.com/office/drawing/2014/main" id="{B6C3BCE9-6FE4-5A3D-2ED4-200C55DBF6B2}"/>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39</a:t>
            </a:fld>
            <a:endParaRPr lang="fr-CA" sz="1200" dirty="0"/>
          </a:p>
        </p:txBody>
      </p:sp>
    </p:spTree>
    <p:extLst>
      <p:ext uri="{BB962C8B-B14F-4D97-AF65-F5344CB8AC3E}">
        <p14:creationId xmlns:p14="http://schemas.microsoft.com/office/powerpoint/2010/main" val="136945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4" y="1305618"/>
            <a:ext cx="5423705" cy="4246763"/>
          </a:xfrm>
        </p:spPr>
        <p:txBody>
          <a:bodyPr/>
          <a:lstStyle/>
          <a:p>
            <a:pPr marL="0" indent="0">
              <a:lnSpc>
                <a:spcPts val="2480"/>
              </a:lnSpc>
            </a:pPr>
            <a:r>
              <a:rPr lang="en-GB" sz="2400" b="0" dirty="0"/>
              <a:t>Þessi eining veitir ítarlega umfjöllun um óhefðbundna gistingu í ferðaþjónustu, með áherslu á skilgreiningu hennar, helstu gerðir, þróun og viðskiptatækifæri. </a:t>
            </a:r>
          </a:p>
          <a:p>
            <a:pPr marL="0" indent="0">
              <a:lnSpc>
                <a:spcPts val="2480"/>
              </a:lnSpc>
            </a:pPr>
            <a:endParaRPr lang="en-GB" sz="2400" b="0" dirty="0"/>
          </a:p>
          <a:p>
            <a:pPr marL="0" indent="0">
              <a:lnSpc>
                <a:spcPts val="2480"/>
              </a:lnSpc>
            </a:pPr>
            <a:r>
              <a:rPr lang="en-GB" sz="2400" b="0" dirty="0"/>
              <a:t>Með tilviksrannsóknum, dæmum úr greininni og hagnýtum innsýn fá nemendur heildstæða skilning á því hvernig óhefðbundin gististaðir eru að endurskipuleggja ferðaþjónustugeirann.</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Yfirlit yfir eininguna</a:t>
            </a:r>
          </a:p>
        </p:txBody>
      </p:sp>
      <p:sp>
        <p:nvSpPr>
          <p:cNvPr id="10" name="Slide Number Placeholder 5">
            <a:extLst>
              <a:ext uri="{FF2B5EF4-FFF2-40B4-BE49-F238E27FC236}">
                <a16:creationId xmlns:a16="http://schemas.microsoft.com/office/drawing/2014/main" id="{852F6186-047A-DA1F-8EFA-770F86E7BEA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Box 23">
            <a:extLst>
              <a:ext uri="{FF2B5EF4-FFF2-40B4-BE49-F238E27FC236}">
                <a16:creationId xmlns:a16="http://schemas.microsoft.com/office/drawing/2014/main" id="{0044C667-EF0E-07CE-C7F4-8C5C171288A0}"/>
              </a:ext>
            </a:extLst>
          </p:cNvPr>
          <p:cNvSpPr txBox="1"/>
          <p:nvPr/>
        </p:nvSpPr>
        <p:spPr>
          <a:xfrm>
            <a:off x="6679764" y="163908"/>
            <a:ext cx="5207436" cy="5967467"/>
          </a:xfrm>
          <a:prstGeom prst="rect">
            <a:avLst/>
          </a:prstGeom>
          <a:noFill/>
        </p:spPr>
        <p:txBody>
          <a:bodyPr wrap="square">
            <a:spAutoFit/>
          </a:bodyPr>
          <a:lstStyle/>
          <a:p>
            <a:pPr>
              <a:lnSpc>
                <a:spcPts val="3620"/>
              </a:lnSpc>
            </a:pPr>
            <a:r>
              <a:rPr lang="en-GB" sz="3200" b="1" dirty="0">
                <a:solidFill>
                  <a:srgbClr val="EC7C69"/>
                </a:solidFill>
              </a:rPr>
              <a:t>Námsmarkmið</a:t>
            </a:r>
          </a:p>
          <a:p>
            <a:pPr>
              <a:lnSpc>
                <a:spcPts val="3620"/>
              </a:lnSpc>
            </a:pPr>
            <a:endParaRPr lang="en-GB" sz="2400" b="1" dirty="0"/>
          </a:p>
          <a:p>
            <a:pPr marL="342900" indent="-342900">
              <a:buFont typeface="Arial" panose="020B0604020202020204" pitchFamily="34" charset="0"/>
              <a:buChar char="•"/>
            </a:pPr>
            <a:r>
              <a:rPr lang="en-GB" sz="2400" b="1" dirty="0">
                <a:solidFill>
                  <a:srgbClr val="414141"/>
                </a:solidFill>
              </a:rPr>
              <a:t>Skilja </a:t>
            </a:r>
            <a:r>
              <a:rPr lang="en-GB" sz="2400" dirty="0">
                <a:solidFill>
                  <a:srgbClr val="414141"/>
                </a:solidFill>
              </a:rPr>
              <a:t>óhefðbundna gistingu og greina helstu gerðir hennar, þróun og viðskiptatækifæri. </a:t>
            </a:r>
          </a:p>
          <a:p>
            <a:pPr marL="342900" indent="-342900">
              <a:buFont typeface="Arial" panose="020B0604020202020204" pitchFamily="34" charset="0"/>
              <a:buChar char="•"/>
            </a:pPr>
            <a:r>
              <a:rPr lang="en-GB" sz="2400" b="1" dirty="0">
                <a:solidFill>
                  <a:srgbClr val="414141"/>
                </a:solidFill>
              </a:rPr>
              <a:t>Lærðu </a:t>
            </a:r>
            <a:r>
              <a:rPr lang="en-GB" sz="2400" dirty="0">
                <a:solidFill>
                  <a:srgbClr val="414141"/>
                </a:solidFill>
              </a:rPr>
              <a:t>hvernig breytt lífsstíll, alþjóðleg meðvitund og persónuleg gildi eru að endurskipuleggja ferðaþjónustuna</a:t>
            </a:r>
          </a:p>
          <a:p>
            <a:pPr marL="342900" indent="-342900">
              <a:buFont typeface="Arial" panose="020B0604020202020204" pitchFamily="34" charset="0"/>
              <a:buChar char="•"/>
            </a:pPr>
            <a:r>
              <a:rPr lang="en-GB" sz="2400" b="1" dirty="0">
                <a:solidFill>
                  <a:srgbClr val="414141"/>
                </a:solidFill>
              </a:rPr>
              <a:t>Greina og bera saman </a:t>
            </a:r>
            <a:r>
              <a:rPr lang="en-GB" sz="2400" dirty="0">
                <a:solidFill>
                  <a:srgbClr val="414141"/>
                </a:solidFill>
              </a:rPr>
              <a:t>fjögur ólík viðskiptalíkön fyrir óhefðbundna gistingu í ferðaþjónustu og meta hentugleika þeirra</a:t>
            </a:r>
          </a:p>
          <a:p>
            <a:pPr marL="342900" indent="-342900">
              <a:lnSpc>
                <a:spcPts val="3620"/>
              </a:lnSpc>
              <a:buFont typeface="Arial" panose="020B0604020202020204" pitchFamily="34" charset="0"/>
              <a:buChar char="•"/>
            </a:pPr>
            <a:endParaRPr lang="en-GB" sz="2400" dirty="0">
              <a:solidFill>
                <a:srgbClr val="414141"/>
              </a:solidFill>
            </a:endParaRPr>
          </a:p>
          <a:p>
            <a:pPr>
              <a:lnSpc>
                <a:spcPts val="3620"/>
              </a:lnSpc>
            </a:pPr>
            <a:endParaRPr lang="en-GB" sz="2400" b="1" dirty="0"/>
          </a:p>
        </p:txBody>
      </p:sp>
    </p:spTree>
    <p:extLst>
      <p:ext uri="{BB962C8B-B14F-4D97-AF65-F5344CB8AC3E}">
        <p14:creationId xmlns:p14="http://schemas.microsoft.com/office/powerpoint/2010/main" val="2225212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2800" b="1" dirty="0">
                <a:solidFill>
                  <a:srgbClr val="EC7C69"/>
                </a:solidFill>
              </a:rPr>
              <a:t>Hagnýt æfing: </a:t>
            </a:r>
            <a:r>
              <a:rPr lang="en-US" sz="2800" dirty="0">
                <a:solidFill>
                  <a:srgbClr val="414141"/>
                </a:solidFill>
              </a:rPr>
              <a:t>Kortlagning svæðis þíns og tilboðs þess</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9" y="1451365"/>
            <a:ext cx="490588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Þessi æfing er hönnuð til að hjálpa þér að skilja ríkidæmi svæðisins þíns og náttúrulega, menningarlega og félagslega þætti þess og mögulega tilboð fyrir gesti þína. Hugsaðu um helstu </a:t>
            </a:r>
            <a:r>
              <a:rPr lang="en-IE" sz="2200" dirty="0" err="1">
                <a:solidFill>
                  <a:srgbClr val="414141"/>
                </a:solidFill>
              </a:rPr>
              <a:t>einkenni </a:t>
            </a:r>
            <a:r>
              <a:rPr lang="en-IE" sz="2200" dirty="0">
                <a:solidFill>
                  <a:srgbClr val="414141"/>
                </a:solidFill>
              </a:rPr>
              <a:t>svæðisins þíns og staðbundins samfélags og skráðu þau. </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dirty="0">
                <a:solidFill>
                  <a:srgbClr val="414141"/>
                </a:solidFill>
              </a:rPr>
              <a:t>Með því að ljúka þessari æfingu kortleggur þú safn mögulegra upplifana og athafna fyrir gesti þína.</a:t>
            </a:r>
          </a:p>
          <a:p>
            <a:pPr algn="l">
              <a:lnSpc>
                <a:spcPts val="2340"/>
              </a:lnSpc>
              <a:spcBef>
                <a:spcPts val="0"/>
              </a:spcBef>
            </a:pPr>
            <a:endParaRPr lang="en-IE" sz="2200" dirty="0">
              <a:solidFill>
                <a:srgbClr val="414141"/>
              </a:solidFill>
            </a:endParaRPr>
          </a:p>
          <a:p>
            <a:pPr algn="l">
              <a:lnSpc>
                <a:spcPts val="2340"/>
              </a:lnSpc>
              <a:spcBef>
                <a:spcPts val="0"/>
              </a:spcBef>
            </a:pPr>
            <a:r>
              <a:rPr lang="en-IE" sz="2200" b="1" dirty="0">
                <a:solidFill>
                  <a:srgbClr val="EC7C69"/>
                </a:solidFill>
              </a:rPr>
              <a:t>Greindu helstu einkenni svæðisins þíns og einstaka sérkenni þess </a:t>
            </a:r>
          </a:p>
          <a:p>
            <a:pPr algn="l">
              <a:lnSpc>
                <a:spcPts val="2340"/>
              </a:lnSpc>
              <a:spcBef>
                <a:spcPts val="0"/>
              </a:spcBef>
            </a:pPr>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40</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2125" indent="-492125" algn="l">
              <a:lnSpc>
                <a:spcPts val="2340"/>
              </a:lnSpc>
              <a:spcBef>
                <a:spcPts val="0"/>
              </a:spcBef>
              <a:spcAft>
                <a:spcPts val="1200"/>
              </a:spcAft>
              <a:buFont typeface="Wingdings" panose="05000000000000000000" pitchFamily="2" charset="2"/>
              <a:buChar char="q"/>
            </a:pPr>
            <a:r>
              <a:rPr lang="en-IE" sz="2200" b="1" dirty="0"/>
              <a:t>Náttúruauðlindir </a:t>
            </a:r>
            <a:r>
              <a:rPr lang="en-IE" sz="2200" i="1" dirty="0"/>
              <a:t>(t.d. náttúrugarðar, gönguleiðir, flóra og fauna)</a:t>
            </a:r>
          </a:p>
          <a:p>
            <a:pPr marL="492125" indent="-492125" algn="l">
              <a:lnSpc>
                <a:spcPts val="2340"/>
              </a:lnSpc>
              <a:spcBef>
                <a:spcPts val="0"/>
              </a:spcBef>
              <a:spcAft>
                <a:spcPts val="1200"/>
              </a:spcAft>
              <a:buFont typeface="Wingdings" panose="05000000000000000000" pitchFamily="2" charset="2"/>
              <a:buChar char="q"/>
            </a:pPr>
            <a:r>
              <a:rPr lang="en-IE" sz="2200" b="1" dirty="0"/>
              <a:t>Menningarauður </a:t>
            </a:r>
            <a:r>
              <a:rPr lang="en-IE" sz="2200" dirty="0"/>
              <a:t>(</a:t>
            </a:r>
            <a:r>
              <a:rPr lang="en-IE" sz="2200" i="1" dirty="0"/>
              <a:t>t.d. áþreifanlegur og óáþreifanlegur arfur, minnisvarðar)</a:t>
            </a:r>
          </a:p>
          <a:p>
            <a:pPr marL="492125" indent="-492125" algn="l">
              <a:lnSpc>
                <a:spcPts val="2340"/>
              </a:lnSpc>
              <a:spcBef>
                <a:spcPts val="0"/>
              </a:spcBef>
              <a:spcAft>
                <a:spcPts val="1200"/>
              </a:spcAft>
              <a:buFont typeface="Wingdings" panose="05000000000000000000" pitchFamily="2" charset="2"/>
              <a:buChar char="q"/>
            </a:pPr>
            <a:r>
              <a:rPr lang="en-IE" sz="2200" b="1" dirty="0"/>
              <a:t>Félagslegt fjármagn </a:t>
            </a:r>
            <a:r>
              <a:rPr lang="en-IE" sz="2200" i="1" dirty="0"/>
              <a:t>(t.d. matar- og matreiðslusiðir, verkefni sveitarfélaga)</a:t>
            </a:r>
          </a:p>
          <a:p>
            <a:pPr marL="492125" indent="-492125" algn="l">
              <a:lnSpc>
                <a:spcPts val="2340"/>
              </a:lnSpc>
              <a:spcBef>
                <a:spcPts val="0"/>
              </a:spcBef>
              <a:spcAft>
                <a:spcPts val="1200"/>
              </a:spcAft>
              <a:buFont typeface="Wingdings" panose="05000000000000000000" pitchFamily="2" charset="2"/>
              <a:buChar char="q"/>
            </a:pPr>
            <a:r>
              <a:rPr lang="en-IE" sz="2200" b="1" dirty="0"/>
              <a:t>Viðburðir </a:t>
            </a:r>
            <a:r>
              <a:rPr lang="en-IE" sz="2200" i="1" dirty="0"/>
              <a:t>(t.d. árstíðabundnir viðburðir, tónlistarhátíðir, þjóðhátíðir, matarhátíðir)</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B500EF8-3EBB-B4F5-2CAE-31AAF36254B2}"/>
              </a:ext>
            </a:extLst>
          </p:cNvPr>
          <p:cNvSpPr txBox="1"/>
          <p:nvPr/>
        </p:nvSpPr>
        <p:spPr>
          <a:xfrm>
            <a:off x="636200" y="1497026"/>
            <a:ext cx="11045266" cy="977896"/>
          </a:xfrm>
          <a:prstGeom prst="rect">
            <a:avLst/>
          </a:prstGeom>
          <a:noFill/>
        </p:spPr>
        <p:txBody>
          <a:bodyPr wrap="square">
            <a:spAutoFit/>
          </a:bodyPr>
          <a:lstStyle/>
          <a:p>
            <a:pPr>
              <a:lnSpc>
                <a:spcPts val="2340"/>
              </a:lnSpc>
            </a:pPr>
            <a:r>
              <a:rPr lang="en-US" sz="2200" dirty="0">
                <a:solidFill>
                  <a:srgbClr val="414141"/>
                </a:solidFill>
              </a:rPr>
              <a:t>Fylltu út hvern og einn af eftirfarandi flokkum til að áætla heildarkostnað við að stofna fyrirtækið þitt. </a:t>
            </a:r>
          </a:p>
          <a:p>
            <a:pPr>
              <a:lnSpc>
                <a:spcPts val="2340"/>
              </a:lnSpc>
            </a:pPr>
            <a:r>
              <a:rPr lang="en-US" sz="2200" dirty="0">
                <a:solidFill>
                  <a:srgbClr val="414141"/>
                </a:solidFill>
              </a:rPr>
              <a:t>Fyrir hvern lið, gefðu grófa áætlun og tilgreindu hvers vegna þessi kostnaður er nauðsynlegur.</a:t>
            </a:r>
          </a:p>
          <a:p>
            <a:pPr>
              <a:lnSpc>
                <a:spcPts val="2340"/>
              </a:lnSpc>
            </a:pPr>
            <a:endParaRPr lang="en-US" sz="2200" dirty="0">
              <a:solidFill>
                <a:srgbClr val="414141"/>
              </a:solidFill>
            </a:endParaRPr>
          </a:p>
        </p:txBody>
      </p:sp>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41</a:t>
            </a:fld>
            <a:endParaRPr lang="fr-CA" sz="1200" dirty="0">
              <a:solidFill>
                <a:schemeClr val="bg1"/>
              </a:solidFill>
            </a:endParaRPr>
          </a:p>
        </p:txBody>
      </p:sp>
      <p:graphicFrame>
        <p:nvGraphicFramePr>
          <p:cNvPr id="6" name="Table 5">
            <a:extLst>
              <a:ext uri="{FF2B5EF4-FFF2-40B4-BE49-F238E27FC236}">
                <a16:creationId xmlns:a16="http://schemas.microsoft.com/office/drawing/2014/main" id="{133B7289-0C5A-EE94-2878-EE8226DE977A}"/>
              </a:ext>
            </a:extLst>
          </p:cNvPr>
          <p:cNvGraphicFramePr>
            <a:graphicFrameLocks noGrp="1"/>
          </p:cNvGraphicFramePr>
          <p:nvPr>
            <p:extLst>
              <p:ext uri="{D42A27DB-BD31-4B8C-83A1-F6EECF244321}">
                <p14:modId xmlns:p14="http://schemas.microsoft.com/office/powerpoint/2010/main" val="1397217179"/>
              </p:ext>
            </p:extLst>
          </p:nvPr>
        </p:nvGraphicFramePr>
        <p:xfrm>
          <a:off x="792766" y="2191984"/>
          <a:ext cx="10394069" cy="3452208"/>
        </p:xfrm>
        <a:graphic>
          <a:graphicData uri="http://schemas.openxmlformats.org/drawingml/2006/table">
            <a:tbl>
              <a:tblPr firstRow="1" bandRow="1">
                <a:tableStyleId>{5C22544A-7EE6-4342-B048-85BDC9FD1C3A}</a:tableStyleId>
              </a:tblPr>
              <a:tblGrid>
                <a:gridCol w="2649681">
                  <a:extLst>
                    <a:ext uri="{9D8B030D-6E8A-4147-A177-3AD203B41FA5}">
                      <a16:colId xmlns:a16="http://schemas.microsoft.com/office/drawing/2014/main" val="2947246601"/>
                    </a:ext>
                  </a:extLst>
                </a:gridCol>
                <a:gridCol w="2541494">
                  <a:extLst>
                    <a:ext uri="{9D8B030D-6E8A-4147-A177-3AD203B41FA5}">
                      <a16:colId xmlns:a16="http://schemas.microsoft.com/office/drawing/2014/main" val="383180453"/>
                    </a:ext>
                  </a:extLst>
                </a:gridCol>
                <a:gridCol w="5202894">
                  <a:extLst>
                    <a:ext uri="{9D8B030D-6E8A-4147-A177-3AD203B41FA5}">
                      <a16:colId xmlns:a16="http://schemas.microsoft.com/office/drawing/2014/main" val="4224813332"/>
                    </a:ext>
                  </a:extLst>
                </a:gridCol>
              </a:tblGrid>
              <a:tr h="603312">
                <a:tc>
                  <a:txBody>
                    <a:bodyPr/>
                    <a:lstStyle/>
                    <a:p>
                      <a:r>
                        <a:rPr lang="en-IE" b="1"/>
                        <a:t>Gerð fjármagns &amp; staðbundinn arfur</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Nafn</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Hvernig getur það orðið upplifun eða yfir nótt fyrir gesti þína?</a:t>
                      </a:r>
                      <a:endParaRPr lang="en-I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468688">
                <a:tc>
                  <a:txBody>
                    <a:bodyPr/>
                    <a:lstStyle/>
                    <a:p>
                      <a:r>
                        <a:rPr lang="en-IE" sz="1800" b="1" kern="1200">
                          <a:solidFill>
                            <a:srgbClr val="414141"/>
                          </a:solidFill>
                          <a:latin typeface="+mn-lt"/>
                          <a:ea typeface="+mn-ea"/>
                          <a:cs typeface="+mn-cs"/>
                        </a:rPr>
                        <a:t>Eðlislægur auðlindar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468688">
                <a:tc>
                  <a:txBody>
                    <a:bodyPr/>
                    <a:lstStyle/>
                    <a:p>
                      <a:r>
                        <a:rPr lang="en-IE" sz="1800" b="1" kern="1200">
                          <a:solidFill>
                            <a:srgbClr val="414141"/>
                          </a:solidFill>
                          <a:latin typeface="+mn-lt"/>
                          <a:ea typeface="+mn-ea"/>
                          <a:cs typeface="+mn-cs"/>
                        </a:rPr>
                        <a:t>Menningarauður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dirty="0">
                          <a:solidFill>
                            <a:srgbClr val="414141"/>
                          </a:solidFill>
                          <a:latin typeface="+mn-lt"/>
                          <a:ea typeface="+mn-ea"/>
                          <a:cs typeface="+mn-cs"/>
                        </a:rPr>
                        <a:t>. . .</a:t>
                      </a:r>
                      <a:endParaRPr lang="en-US" sz="20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Félagsauður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Viðburðir og hátíðir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a:solidFill>
                            <a:srgbClr val="414141"/>
                          </a:solidFill>
                          <a:latin typeface="+mn-lt"/>
                          <a:ea typeface="+mn-ea"/>
                          <a:cs typeface="+mn-cs"/>
                        </a:rPr>
                        <a:t>Hugmyndir um gestrisni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4686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Annað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kern="1200">
                          <a:solidFill>
                            <a:srgbClr val="414141"/>
                          </a:solidFill>
                          <a:latin typeface="+mn-lt"/>
                          <a:ea typeface="+mn-ea"/>
                          <a:cs typeface="+mn-cs"/>
                        </a:rPr>
                        <a:t>. . .</a:t>
                      </a:r>
                      <a:endParaRPr lang="en-US" sz="20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9" name="Freeform 8">
            <a:extLst>
              <a:ext uri="{FF2B5EF4-FFF2-40B4-BE49-F238E27FC236}">
                <a16:creationId xmlns:a16="http://schemas.microsoft.com/office/drawing/2014/main" id="{0CB4B564-6BA8-7D26-76C2-50231EF1C856}"/>
              </a:ext>
            </a:extLst>
          </p:cNvPr>
          <p:cNvSpPr/>
          <p:nvPr/>
        </p:nvSpPr>
        <p:spPr>
          <a:xfrm>
            <a:off x="-1" y="426469"/>
            <a:ext cx="6978502" cy="875479"/>
          </a:xfrm>
          <a:custGeom>
            <a:avLst/>
            <a:gdLst>
              <a:gd name="connsiteX0" fmla="*/ 0 w 6978502"/>
              <a:gd name="connsiteY0" fmla="*/ 0 h 875479"/>
              <a:gd name="connsiteX1" fmla="*/ 723938 w 6978502"/>
              <a:gd name="connsiteY1" fmla="*/ 0 h 875479"/>
              <a:gd name="connsiteX2" fmla="*/ 1765000 w 6978502"/>
              <a:gd name="connsiteY2" fmla="*/ 0 h 875479"/>
              <a:gd name="connsiteX3" fmla="*/ 2488938 w 6978502"/>
              <a:gd name="connsiteY3" fmla="*/ 0 h 875479"/>
              <a:gd name="connsiteX4" fmla="*/ 3897571 w 6978502"/>
              <a:gd name="connsiteY4" fmla="*/ 0 h 875479"/>
              <a:gd name="connsiteX5" fmla="*/ 4621509 w 6978502"/>
              <a:gd name="connsiteY5" fmla="*/ 0 h 875479"/>
              <a:gd name="connsiteX6" fmla="*/ 5662571 w 6978502"/>
              <a:gd name="connsiteY6" fmla="*/ 0 h 875479"/>
              <a:gd name="connsiteX7" fmla="*/ 6386509 w 6978502"/>
              <a:gd name="connsiteY7" fmla="*/ 0 h 875479"/>
              <a:gd name="connsiteX8" fmla="*/ 6978502 w 6978502"/>
              <a:gd name="connsiteY8" fmla="*/ 473717 h 875479"/>
              <a:gd name="connsiteX9" fmla="*/ 6978502 w 6978502"/>
              <a:gd name="connsiteY9" fmla="*/ 875479 h 875479"/>
              <a:gd name="connsiteX10" fmla="*/ 6254564 w 6978502"/>
              <a:gd name="connsiteY10" fmla="*/ 875479 h 875479"/>
              <a:gd name="connsiteX11" fmla="*/ 5213502 w 6978502"/>
              <a:gd name="connsiteY11" fmla="*/ 875479 h 875479"/>
              <a:gd name="connsiteX12" fmla="*/ 4489564 w 6978502"/>
              <a:gd name="connsiteY12" fmla="*/ 875479 h 875479"/>
              <a:gd name="connsiteX13" fmla="*/ 2488938 w 6978502"/>
              <a:gd name="connsiteY13" fmla="*/ 875479 h 875479"/>
              <a:gd name="connsiteX14" fmla="*/ 1765000 w 6978502"/>
              <a:gd name="connsiteY14" fmla="*/ 875479 h 875479"/>
              <a:gd name="connsiteX15" fmla="*/ 723938 w 6978502"/>
              <a:gd name="connsiteY15" fmla="*/ 875479 h 875479"/>
              <a:gd name="connsiteX16" fmla="*/ 0 w 6978502"/>
              <a:gd name="connsiteY16"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78502" h="875479">
                <a:moveTo>
                  <a:pt x="0" y="0"/>
                </a:moveTo>
                <a:lnTo>
                  <a:pt x="723938" y="0"/>
                </a:lnTo>
                <a:lnTo>
                  <a:pt x="1765000" y="0"/>
                </a:lnTo>
                <a:lnTo>
                  <a:pt x="2488938" y="0"/>
                </a:lnTo>
                <a:lnTo>
                  <a:pt x="3897571" y="0"/>
                </a:lnTo>
                <a:lnTo>
                  <a:pt x="4621509" y="0"/>
                </a:lnTo>
                <a:lnTo>
                  <a:pt x="5662571" y="0"/>
                </a:lnTo>
                <a:lnTo>
                  <a:pt x="6386509" y="0"/>
                </a:lnTo>
                <a:cubicBezTo>
                  <a:pt x="6712481" y="0"/>
                  <a:pt x="6978502" y="212873"/>
                  <a:pt x="6978502" y="473717"/>
                </a:cubicBezTo>
                <a:lnTo>
                  <a:pt x="6978502" y="875479"/>
                </a:lnTo>
                <a:lnTo>
                  <a:pt x="6254564" y="875479"/>
                </a:lnTo>
                <a:lnTo>
                  <a:pt x="5213502" y="875479"/>
                </a:lnTo>
                <a:lnTo>
                  <a:pt x="4489564" y="875479"/>
                </a:lnTo>
                <a:lnTo>
                  <a:pt x="2488938" y="875479"/>
                </a:lnTo>
                <a:lnTo>
                  <a:pt x="1765000"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8" name="Text Placeholder 23">
            <a:extLst>
              <a:ext uri="{FF2B5EF4-FFF2-40B4-BE49-F238E27FC236}">
                <a16:creationId xmlns:a16="http://schemas.microsoft.com/office/drawing/2014/main" id="{B756A4A5-FD08-8398-F8D1-78B81B578CC3}"/>
              </a:ext>
            </a:extLst>
          </p:cNvPr>
          <p:cNvSpPr txBox="1">
            <a:spLocks/>
          </p:cNvSpPr>
          <p:nvPr/>
        </p:nvSpPr>
        <p:spPr>
          <a:xfrm>
            <a:off x="792766" y="547917"/>
            <a:ext cx="652243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Skref 2: </a:t>
            </a:r>
            <a:r>
              <a:rPr lang="en-US" sz="2800" dirty="0"/>
              <a:t>Staðbundnar upplifanir og athafnir</a:t>
            </a:r>
          </a:p>
        </p:txBody>
      </p:sp>
    </p:spTree>
    <p:extLst>
      <p:ext uri="{BB962C8B-B14F-4D97-AF65-F5344CB8AC3E}">
        <p14:creationId xmlns:p14="http://schemas.microsoft.com/office/powerpoint/2010/main" val="3077387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A8E4E-F9D7-B83A-E84D-0E27F00B303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6A94828-DE41-C640-4364-6D544A65AF9A}"/>
              </a:ext>
            </a:extLst>
          </p:cNvPr>
          <p:cNvSpPr>
            <a:spLocks noGrp="1"/>
          </p:cNvSpPr>
          <p:nvPr>
            <p:ph type="body" sz="quarter" idx="4294967295"/>
          </p:nvPr>
        </p:nvSpPr>
        <p:spPr>
          <a:xfrm>
            <a:off x="1004943" y="763768"/>
            <a:ext cx="10567312" cy="720752"/>
          </a:xfrm>
          <a:prstGeom prst="rect">
            <a:avLst/>
          </a:prstGeom>
        </p:spPr>
        <p:txBody>
          <a:bodyPr/>
          <a:lstStyle/>
          <a:p>
            <a:pPr marL="0" indent="0">
              <a:buNone/>
            </a:pPr>
            <a:r>
              <a:rPr lang="en-US" sz="2800" b="1" dirty="0">
                <a:solidFill>
                  <a:srgbClr val="EC7C69"/>
                </a:solidFill>
              </a:rPr>
              <a:t>Athugunarlisti og ráð: </a:t>
            </a:r>
            <a:r>
              <a:rPr lang="en-US" sz="2800" dirty="0">
                <a:solidFill>
                  <a:srgbClr val="414141"/>
                </a:solidFill>
              </a:rPr>
              <a:t>Upplifanir og athafnir</a:t>
            </a:r>
          </a:p>
          <a:p>
            <a:pPr marL="0" indent="0">
              <a:buNone/>
            </a:pPr>
            <a:endParaRPr lang="en-US" sz="2800" b="1" dirty="0">
              <a:solidFill>
                <a:srgbClr val="EC7C69"/>
              </a:solidFill>
            </a:endParaRPr>
          </a:p>
        </p:txBody>
      </p:sp>
      <p:sp>
        <p:nvSpPr>
          <p:cNvPr id="8" name="Text Placeholder 1">
            <a:extLst>
              <a:ext uri="{FF2B5EF4-FFF2-40B4-BE49-F238E27FC236}">
                <a16:creationId xmlns:a16="http://schemas.microsoft.com/office/drawing/2014/main" id="{92E49839-F656-B5E5-AABC-0D3D4E89712A}"/>
              </a:ext>
            </a:extLst>
          </p:cNvPr>
          <p:cNvSpPr txBox="1">
            <a:spLocks/>
          </p:cNvSpPr>
          <p:nvPr/>
        </p:nvSpPr>
        <p:spPr>
          <a:xfrm>
            <a:off x="1004944" y="1765825"/>
            <a:ext cx="613764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solidFill>
                  <a:srgbClr val="459597"/>
                </a:solidFill>
              </a:rPr>
              <a:t>Gátlisti</a:t>
            </a:r>
          </a:p>
          <a:p>
            <a:pPr algn="l">
              <a:lnSpc>
                <a:spcPct val="100000"/>
              </a:lnSpc>
              <a:spcBef>
                <a:spcPts val="0"/>
              </a:spcBef>
              <a:spcAft>
                <a:spcPts val="1200"/>
              </a:spcAft>
            </a:pPr>
            <a:endParaRPr lang="en-IE" sz="500" b="1" dirty="0">
              <a:solidFill>
                <a:srgbClr val="459597"/>
              </a:solidFill>
            </a:endParaRP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Auðkenndu helstu náttúrusvæði og gönguleiðir á þínu svæði og safnaðu kortum og upplýsingum um þau</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Auðkenndu minnisvarða, menningarstaði og staði tengda staðbundnum arfleifð, safnaðu upplýsingum og smáatriðum um þá svo gestir þínir geti heimsótt þá eða þú getir aflað þér og nýtt</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Kannaðu hvort samfélagsmiðaðar athafnir, verkefni og frumkvæði séu til sem þú getur metið</a:t>
            </a:r>
          </a:p>
          <a:p>
            <a:pPr marL="492125" indent="-492125" algn="l">
              <a:lnSpc>
                <a:spcPts val="2340"/>
              </a:lnSpc>
              <a:spcBef>
                <a:spcPts val="0"/>
              </a:spcBef>
              <a:spcAft>
                <a:spcPts val="1200"/>
              </a:spcAft>
              <a:buFont typeface="Wingdings" panose="05000000000000000000" pitchFamily="2" charset="2"/>
              <a:buChar char="q"/>
            </a:pPr>
            <a:r>
              <a:rPr lang="en-IE" sz="2200" dirty="0">
                <a:solidFill>
                  <a:srgbClr val="414141"/>
                </a:solidFill>
              </a:rPr>
              <a:t>Auðkenndu hátíðir og viðburði sem eru á svæðinu og árstíðabundið eðli þeirra  </a:t>
            </a: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IE" sz="2200" dirty="0">
              <a:solidFill>
                <a:srgbClr val="414141"/>
              </a:solidFill>
            </a:endParaRP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13" name="Slide Number Placeholder 5">
            <a:extLst>
              <a:ext uri="{FF2B5EF4-FFF2-40B4-BE49-F238E27FC236}">
                <a16:creationId xmlns:a16="http://schemas.microsoft.com/office/drawing/2014/main" id="{1DACE490-7C20-FB07-53AD-976C4BF40B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pic>
        <p:nvPicPr>
          <p:cNvPr id="5" name="Graphic 4" descr="Clipboard Checked with solid fill">
            <a:extLst>
              <a:ext uri="{FF2B5EF4-FFF2-40B4-BE49-F238E27FC236}">
                <a16:creationId xmlns:a16="http://schemas.microsoft.com/office/drawing/2014/main" id="{485BB7BF-D5C4-780F-0E83-D5D72184FA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533" y="535334"/>
            <a:ext cx="805644" cy="805644"/>
          </a:xfrm>
          <a:prstGeom prst="rect">
            <a:avLst/>
          </a:prstGeom>
        </p:spPr>
      </p:pic>
      <p:sp>
        <p:nvSpPr>
          <p:cNvPr id="17" name="Freeform 16">
            <a:extLst>
              <a:ext uri="{FF2B5EF4-FFF2-40B4-BE49-F238E27FC236}">
                <a16:creationId xmlns:a16="http://schemas.microsoft.com/office/drawing/2014/main" id="{62B595F7-2FCA-3809-FB2E-A98DB0B78A32}"/>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8" name="Text Placeholder 1">
            <a:extLst>
              <a:ext uri="{FF2B5EF4-FFF2-40B4-BE49-F238E27FC236}">
                <a16:creationId xmlns:a16="http://schemas.microsoft.com/office/drawing/2014/main" id="{AA2B8041-E6B8-D067-7808-765211E6DCDE}"/>
              </a:ext>
            </a:extLst>
          </p:cNvPr>
          <p:cNvSpPr txBox="1">
            <a:spLocks/>
          </p:cNvSpPr>
          <p:nvPr/>
        </p:nvSpPr>
        <p:spPr>
          <a:xfrm>
            <a:off x="7587279" y="1765825"/>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Ábendingar og ráð:</a:t>
            </a:r>
          </a:p>
          <a:p>
            <a:pPr algn="l">
              <a:lnSpc>
                <a:spcPct val="100000"/>
              </a:lnSpc>
              <a:spcBef>
                <a:spcPts val="0"/>
              </a:spcBef>
              <a:spcAft>
                <a:spcPts val="1200"/>
              </a:spcAft>
            </a:pPr>
            <a:endParaRPr lang="en-IE" sz="700" b="1" dirty="0"/>
          </a:p>
          <a:p>
            <a:pPr marL="492125" indent="-492125" algn="l">
              <a:lnSpc>
                <a:spcPts val="2340"/>
              </a:lnSpc>
              <a:spcBef>
                <a:spcPts val="0"/>
              </a:spcBef>
              <a:spcAft>
                <a:spcPts val="1200"/>
              </a:spcAft>
              <a:buFont typeface="Wingdings" panose="05000000000000000000" pitchFamily="2" charset="2"/>
              <a:buChar char="q"/>
            </a:pPr>
            <a:r>
              <a:rPr lang="en-IE" sz="2200" dirty="0"/>
              <a:t>Íhugaðu að hafa samband við sveitarstjórn, einka- og opinberar stofnanir og skipulagsstofnun áfangastaðarins til að finna gagnlegar upplýsingar og efni</a:t>
            </a:r>
          </a:p>
          <a:p>
            <a:pPr marL="492125" indent="-492125" algn="l">
              <a:lnSpc>
                <a:spcPts val="2340"/>
              </a:lnSpc>
              <a:spcBef>
                <a:spcPts val="0"/>
              </a:spcBef>
              <a:spcAft>
                <a:spcPts val="1200"/>
              </a:spcAft>
              <a:buFont typeface="Wingdings" panose="05000000000000000000" pitchFamily="2" charset="2"/>
              <a:buChar char="q"/>
            </a:pPr>
            <a:r>
              <a:rPr lang="en-IE" sz="2200" dirty="0"/>
              <a:t>Rannsaka tilvist þjóðlegra og/eða staðbundinna neta og samstarfs sem þú getur tengst  </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232229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B42BC-C264-DB6F-8577-F2AA83A484B4}"/>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0D2F3DE8-273F-D00B-719F-2BDCF90EB7B3}"/>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A557FEFD-F8C9-0980-4F72-AA36361280F3}"/>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Viðbótarlestrarefni</a:t>
            </a:r>
          </a:p>
        </p:txBody>
      </p:sp>
      <p:sp>
        <p:nvSpPr>
          <p:cNvPr id="4" name="Slide Number Placeholder 5">
            <a:extLst>
              <a:ext uri="{FF2B5EF4-FFF2-40B4-BE49-F238E27FC236}">
                <a16:creationId xmlns:a16="http://schemas.microsoft.com/office/drawing/2014/main" id="{A4A8B0E4-79A3-39CE-1CB3-0D693B8C6B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43</a:t>
            </a:fld>
            <a:endParaRPr lang="fr-CA" sz="1200" dirty="0">
              <a:solidFill>
                <a:schemeClr val="bg1"/>
              </a:solidFill>
            </a:endParaRPr>
          </a:p>
        </p:txBody>
      </p:sp>
      <p:sp>
        <p:nvSpPr>
          <p:cNvPr id="2" name="Text Placeholder 1">
            <a:extLst>
              <a:ext uri="{FF2B5EF4-FFF2-40B4-BE49-F238E27FC236}">
                <a16:creationId xmlns:a16="http://schemas.microsoft.com/office/drawing/2014/main" id="{B5E86C46-EAA6-E662-0EC7-1AD2B3A2EB2B}"/>
              </a:ext>
            </a:extLst>
          </p:cNvPr>
          <p:cNvSpPr txBox="1">
            <a:spLocks/>
          </p:cNvSpPr>
          <p:nvPr/>
        </p:nvSpPr>
        <p:spPr>
          <a:xfrm>
            <a:off x="871694" y="1693412"/>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err="1">
                <a:solidFill>
                  <a:srgbClr val="EC7C69"/>
                </a:solidFill>
              </a:rPr>
              <a:t>Óferðamannaleiðarvísir </a:t>
            </a:r>
            <a:r>
              <a:rPr lang="en-IE" sz="2800" b="1" dirty="0">
                <a:solidFill>
                  <a:srgbClr val="EC7C69"/>
                </a:solidFill>
              </a:rPr>
              <a:t>Amsterdam</a:t>
            </a:r>
          </a:p>
          <a:p>
            <a:pPr algn="l">
              <a:lnSpc>
                <a:spcPts val="2340"/>
              </a:lnSpc>
              <a:spcBef>
                <a:spcPts val="0"/>
              </a:spcBef>
            </a:pPr>
            <a:endParaRPr lang="en-IE"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Uppgötvaðu annað Amsterdam sem er falið fyrir fjöldaferðamennsku, tengstu staðbundnum frumkvöðlum og verðu raunverulegur breytingasmiður. Taktu þátt í skemmtilegum athöfnum og leggðu þitt af mörkum til borgarinnar, íbúa hennar og heimsins alls.</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93670C0A-FA12-087E-9600-4A99447B64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pic>
        <p:nvPicPr>
          <p:cNvPr id="5" name="Picture 2">
            <a:hlinkClick r:id="rId3"/>
            <a:extLst>
              <a:ext uri="{FF2B5EF4-FFF2-40B4-BE49-F238E27FC236}">
                <a16:creationId xmlns:a16="http://schemas.microsoft.com/office/drawing/2014/main" id="{A125CF9B-0498-26D7-DCFF-FAB0B5704425}"/>
              </a:ext>
            </a:extLst>
          </p:cNvPr>
          <p:cNvPicPr>
            <a:picLocks noChangeAspect="1" noChangeArrowheads="1"/>
          </p:cNvPicPr>
          <p:nvPr/>
        </p:nvPicPr>
        <p:blipFill rotWithShape="1">
          <a:blip r:embed="rId4"/>
          <a:srcRect l="17846" t="-68" r="1374" b="68"/>
          <a:stretch/>
        </p:blipFill>
        <p:spPr bwMode="auto">
          <a:xfrm>
            <a:off x="5997388" y="2460813"/>
            <a:ext cx="4747880" cy="298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7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5938A-AF78-1544-C458-DC7505171A1D}"/>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F6A373E7-59F4-A950-2DA1-54F0F213483D}"/>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BB37577A-B81A-6DEC-08B0-2D7DAE1564FC}"/>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Viðbótarlestrarefni</a:t>
            </a:r>
          </a:p>
        </p:txBody>
      </p:sp>
      <p:sp>
        <p:nvSpPr>
          <p:cNvPr id="4" name="Slide Number Placeholder 5">
            <a:extLst>
              <a:ext uri="{FF2B5EF4-FFF2-40B4-BE49-F238E27FC236}">
                <a16:creationId xmlns:a16="http://schemas.microsoft.com/office/drawing/2014/main" id="{039FD0B6-261E-124A-03C1-9A0734284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44</a:t>
            </a:fld>
            <a:endParaRPr lang="fr-CA" sz="1200" dirty="0">
              <a:solidFill>
                <a:schemeClr val="bg1"/>
              </a:solidFill>
            </a:endParaRPr>
          </a:p>
        </p:txBody>
      </p:sp>
      <p:sp>
        <p:nvSpPr>
          <p:cNvPr id="2" name="Text Placeholder 1">
            <a:extLst>
              <a:ext uri="{FF2B5EF4-FFF2-40B4-BE49-F238E27FC236}">
                <a16:creationId xmlns:a16="http://schemas.microsoft.com/office/drawing/2014/main" id="{52199B13-6CBB-5805-004F-2FC2DFE270DE}"/>
              </a:ext>
            </a:extLst>
          </p:cNvPr>
          <p:cNvSpPr txBox="1">
            <a:spLocks/>
          </p:cNvSpPr>
          <p:nvPr/>
        </p:nvSpPr>
        <p:spPr>
          <a:xfrm>
            <a:off x="938929" y="1946717"/>
            <a:ext cx="42650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800" b="1" dirty="0">
                <a:solidFill>
                  <a:srgbClr val="EC7C69"/>
                </a:solidFill>
              </a:rPr>
              <a:t>Besti leiðir til að leggja gestum til útivistarstarf</a:t>
            </a:r>
          </a:p>
          <a:p>
            <a:pPr algn="l">
              <a:lnSpc>
                <a:spcPts val="2340"/>
              </a:lnSpc>
              <a:spcBef>
                <a:spcPts val="0"/>
              </a:spcBef>
            </a:pPr>
            <a:endParaRPr lang="en-IE" sz="2800" b="1" dirty="0">
              <a:solidFill>
                <a:srgbClr val="EC7C69"/>
              </a:solidFill>
            </a:endParaRPr>
          </a:p>
          <a:p>
            <a:pPr algn="l">
              <a:lnSpc>
                <a:spcPts val="2340"/>
              </a:lnSpc>
              <a:spcBef>
                <a:spcPts val="0"/>
              </a:spcBef>
            </a:pPr>
            <a:endParaRPr lang="en-IE" b="1" dirty="0">
              <a:solidFill>
                <a:srgbClr val="EC7C69"/>
              </a:solidFill>
            </a:endParaRPr>
          </a:p>
          <a:p>
            <a:pPr algn="l">
              <a:lnSpc>
                <a:spcPts val="2340"/>
              </a:lnSpc>
              <a:spcBef>
                <a:spcPts val="0"/>
              </a:spcBef>
            </a:pPr>
            <a:r>
              <a:rPr lang="en-IE" sz="2200" dirty="0">
                <a:solidFill>
                  <a:srgbClr val="414141"/>
                </a:solidFill>
              </a:rPr>
              <a:t>Áhugaverð lesning af </a:t>
            </a:r>
            <a:r>
              <a:rPr lang="en-IE" sz="2200" dirty="0" err="1">
                <a:solidFill>
                  <a:srgbClr val="414141"/>
                </a:solidFill>
              </a:rPr>
              <a:t>LinkedIn </a:t>
            </a:r>
            <a:r>
              <a:rPr lang="en-IE" sz="2200" dirty="0">
                <a:solidFill>
                  <a:srgbClr val="414141"/>
                </a:solidFill>
              </a:rPr>
              <a:t>um að þekkja gesti þína, áfangastaðinn þinn, valkosti þína, vera frumkvæðisríkur, sveigjanlegur og skapandi.</a:t>
            </a:r>
          </a:p>
          <a:p>
            <a:pPr algn="l">
              <a:lnSpc>
                <a:spcPts val="2340"/>
              </a:lnSpc>
              <a:spcBef>
                <a:spcPts val="0"/>
              </a:spcBef>
            </a:pPr>
            <a:endParaRPr lang="en-IE" sz="2200" dirty="0">
              <a:solidFill>
                <a:srgbClr val="414141"/>
              </a:solidFill>
            </a:endParaRP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E8E0E5D2-E364-587B-9C98-9F22CA22D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2359" y="1946717"/>
            <a:ext cx="6629107" cy="4819843"/>
          </a:xfrm>
          <a:prstGeom prst="rect">
            <a:avLst/>
          </a:prstGeom>
          <a:noFill/>
        </p:spPr>
      </p:pic>
      <p:sp>
        <p:nvSpPr>
          <p:cNvPr id="8" name="Rectangle 7">
            <a:extLst>
              <a:ext uri="{FF2B5EF4-FFF2-40B4-BE49-F238E27FC236}">
                <a16:creationId xmlns:a16="http://schemas.microsoft.com/office/drawing/2014/main" id="{4913FE94-D974-52F7-5FA6-0E1A0E5EB9A3}"/>
              </a:ext>
            </a:extLst>
          </p:cNvPr>
          <p:cNvSpPr/>
          <p:nvPr/>
        </p:nvSpPr>
        <p:spPr>
          <a:xfrm>
            <a:off x="6018836" y="2453833"/>
            <a:ext cx="4698323" cy="2963120"/>
          </a:xfrm>
          <a:prstGeom prst="rect">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6150939F-6A15-31D0-467F-CCBDCDCD70A8}"/>
              </a:ext>
            </a:extLst>
          </p:cNvPr>
          <p:cNvPicPr>
            <a:picLocks noChangeAspect="1"/>
          </p:cNvPicPr>
          <p:nvPr/>
        </p:nvPicPr>
        <p:blipFill>
          <a:blip r:embed="rId4"/>
          <a:srcRect r="16307" b="6176"/>
          <a:stretch/>
        </p:blipFill>
        <p:spPr>
          <a:xfrm>
            <a:off x="6170488" y="2846031"/>
            <a:ext cx="4342833" cy="2229172"/>
          </a:xfrm>
          <a:prstGeom prst="rect">
            <a:avLst/>
          </a:prstGeom>
          <a:ln>
            <a:noFill/>
          </a:ln>
        </p:spPr>
      </p:pic>
    </p:spTree>
    <p:extLst>
      <p:ext uri="{BB962C8B-B14F-4D97-AF65-F5344CB8AC3E}">
        <p14:creationId xmlns:p14="http://schemas.microsoft.com/office/powerpoint/2010/main" val="96347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9C997-0612-B196-7DA3-B3384C997000}"/>
            </a:ext>
          </a:extLst>
        </p:cNvPr>
        <p:cNvGrpSpPr/>
        <p:nvPr/>
      </p:nvGrpSpPr>
      <p:grpSpPr>
        <a:xfrm>
          <a:off x="0" y="0"/>
          <a:ext cx="0" cy="0"/>
          <a:chOff x="0" y="0"/>
          <a:chExt cx="0" cy="0"/>
        </a:xfrm>
      </p:grpSpPr>
      <p:sp>
        <p:nvSpPr>
          <p:cNvPr id="7" name="Freeform 6">
            <a:extLst>
              <a:ext uri="{FF2B5EF4-FFF2-40B4-BE49-F238E27FC236}">
                <a16:creationId xmlns:a16="http://schemas.microsoft.com/office/drawing/2014/main" id="{C43E161B-E0BF-0060-45CB-397B79F4739B}"/>
              </a:ext>
            </a:extLst>
          </p:cNvPr>
          <p:cNvSpPr/>
          <p:nvPr/>
        </p:nvSpPr>
        <p:spPr>
          <a:xfrm>
            <a:off x="-1" y="426469"/>
            <a:ext cx="4489564" cy="875479"/>
          </a:xfrm>
          <a:custGeom>
            <a:avLst/>
            <a:gdLst>
              <a:gd name="connsiteX0" fmla="*/ 0 w 4489564"/>
              <a:gd name="connsiteY0" fmla="*/ 0 h 875479"/>
              <a:gd name="connsiteX1" fmla="*/ 3897571 w 4489564"/>
              <a:gd name="connsiteY1" fmla="*/ 0 h 875479"/>
              <a:gd name="connsiteX2" fmla="*/ 4489564 w 4489564"/>
              <a:gd name="connsiteY2" fmla="*/ 473717 h 875479"/>
              <a:gd name="connsiteX3" fmla="*/ 4489564 w 4489564"/>
              <a:gd name="connsiteY3" fmla="*/ 875479 h 875479"/>
              <a:gd name="connsiteX4" fmla="*/ 0 w 4489564"/>
              <a:gd name="connsiteY4" fmla="*/ 875479 h 875479"/>
              <a:gd name="connsiteX5" fmla="*/ 0 w 4489564"/>
              <a:gd name="connsiteY5"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9564" h="875479">
                <a:moveTo>
                  <a:pt x="0" y="0"/>
                </a:moveTo>
                <a:lnTo>
                  <a:pt x="3897571" y="0"/>
                </a:lnTo>
                <a:cubicBezTo>
                  <a:pt x="4223543" y="0"/>
                  <a:pt x="4489564" y="212873"/>
                  <a:pt x="4489564" y="473717"/>
                </a:cubicBezTo>
                <a:lnTo>
                  <a:pt x="4489564" y="875479"/>
                </a:lnTo>
                <a:lnTo>
                  <a:pt x="0" y="875479"/>
                </a:lnTo>
                <a:lnTo>
                  <a:pt x="0" y="0"/>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 Placeholder 23">
            <a:extLst>
              <a:ext uri="{FF2B5EF4-FFF2-40B4-BE49-F238E27FC236}">
                <a16:creationId xmlns:a16="http://schemas.microsoft.com/office/drawing/2014/main" id="{7842B5CF-B19C-84AC-574A-AF68CECC8C00}"/>
              </a:ext>
            </a:extLst>
          </p:cNvPr>
          <p:cNvSpPr txBox="1">
            <a:spLocks/>
          </p:cNvSpPr>
          <p:nvPr/>
        </p:nvSpPr>
        <p:spPr>
          <a:xfrm>
            <a:off x="792766" y="547917"/>
            <a:ext cx="393530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t>Viðbótarlestrarefni</a:t>
            </a:r>
          </a:p>
        </p:txBody>
      </p:sp>
      <p:sp>
        <p:nvSpPr>
          <p:cNvPr id="4" name="Slide Number Placeholder 5">
            <a:extLst>
              <a:ext uri="{FF2B5EF4-FFF2-40B4-BE49-F238E27FC236}">
                <a16:creationId xmlns:a16="http://schemas.microsoft.com/office/drawing/2014/main" id="{91C34073-E524-748B-9211-8A6C23280C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45</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2C682BE9-0DC0-902B-9DEE-48993B4039F3}"/>
              </a:ext>
            </a:extLst>
          </p:cNvPr>
          <p:cNvGraphicFramePr>
            <a:graphicFrameLocks noGrp="1"/>
          </p:cNvGraphicFramePr>
          <p:nvPr>
            <p:extLst>
              <p:ext uri="{D42A27DB-BD31-4B8C-83A1-F6EECF244321}">
                <p14:modId xmlns:p14="http://schemas.microsoft.com/office/powerpoint/2010/main" val="1673250653"/>
              </p:ext>
            </p:extLst>
          </p:nvPr>
        </p:nvGraphicFramePr>
        <p:xfrm>
          <a:off x="792766" y="1823016"/>
          <a:ext cx="10394068" cy="3474720"/>
        </p:xfrm>
        <a:graphic>
          <a:graphicData uri="http://schemas.openxmlformats.org/drawingml/2006/table">
            <a:tbl>
              <a:tblPr firstRow="1" bandRow="1">
                <a:tableStyleId>{5C22544A-7EE6-4342-B048-85BDC9FD1C3A}</a:tableStyleId>
              </a:tblPr>
              <a:tblGrid>
                <a:gridCol w="2853185">
                  <a:extLst>
                    <a:ext uri="{9D8B030D-6E8A-4147-A177-3AD203B41FA5}">
                      <a16:colId xmlns:a16="http://schemas.microsoft.com/office/drawing/2014/main" val="2947246601"/>
                    </a:ext>
                  </a:extLst>
                </a:gridCol>
                <a:gridCol w="7540883">
                  <a:extLst>
                    <a:ext uri="{9D8B030D-6E8A-4147-A177-3AD203B41FA5}">
                      <a16:colId xmlns:a16="http://schemas.microsoft.com/office/drawing/2014/main" val="4224813332"/>
                    </a:ext>
                  </a:extLst>
                </a:gridCol>
              </a:tblGrid>
              <a:tr h="370840">
                <a:tc>
                  <a:txBody>
                    <a:bodyPr/>
                    <a:lstStyle/>
                    <a:p>
                      <a:r>
                        <a:rPr lang="en-IE" sz="2400"/>
                        <a:t>Nafn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a:t>Lýsing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a:solidFill>
                            <a:srgbClr val="414141"/>
                          </a:solidFill>
                          <a:effectLst/>
                          <a:latin typeface="+mn-lt"/>
                          <a:ea typeface="+mn-ea"/>
                          <a:cs typeface="+mn-cs"/>
                        </a:rPr>
                        <a:t>Útivist í Suðvestur-Fríslandi. </a:t>
                      </a:r>
                      <a:endParaRPr lang="en-US" sz="1800"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cap="none" dirty="0">
                          <a:solidFill>
                            <a:srgbClr val="414141"/>
                          </a:solidFill>
                          <a:effectLst/>
                          <a:latin typeface="+mn-lt"/>
                          <a:ea typeface="+mn-ea"/>
                          <a:cs typeface="+mn-cs"/>
                        </a:rPr>
                        <a:t>Ábendingar og innsýn frá svæðisbundnu DMO:</a:t>
                      </a:r>
                      <a:r>
                        <a:rPr lang="en-IE" dirty="0">
                          <a:solidFill>
                            <a:srgbClr val="459597"/>
                          </a:solidFill>
                          <a:hlinkClick r:id="rId2">
                            <a:extLst>
                              <a:ext uri="{A12FA001-AC4F-418D-AE19-62706E023703}">
                                <ahyp:hlinkClr xmlns:ahyp="http://schemas.microsoft.com/office/drawing/2018/hyperlinkcolor" val="tx"/>
                              </a:ext>
                            </a:extLst>
                          </a:hlinkClick>
                        </a:rPr>
                        <a:t> https://www.waterlandvanfriesland.nl/en/visit/things-to-see-and-do/outdoor-activities</a:t>
                      </a:r>
                      <a:endParaRPr lang="en-US"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414141"/>
                          </a:solidFill>
                        </a:rPr>
                        <a:t>Verkfærakista fyrir upplifun gesta </a:t>
                      </a:r>
                      <a:endParaRPr lang="en-IE" sz="1800" b="1" kern="120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Verkfærakista til að skapa ógleymanlega gestaupplifun með ekta vörum, ríkulegu efni og staðbundnum samstarfsaðilum: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https://visitworldheritage.com/en/eu/visitor-experience-toolkit/a88e1013-4ee9-40e6-9729-e832a29ef7c9</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Inngangur að ferðaþjónustu og gestrisni</a:t>
                      </a:r>
                      <a:endParaRPr lang="en-IE" sz="1800" b="1"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cap="none" dirty="0">
                          <a:solidFill>
                            <a:srgbClr val="414141"/>
                          </a:solidFill>
                          <a:effectLst/>
                          <a:latin typeface="+mn-lt"/>
                          <a:ea typeface="+mn-ea"/>
                          <a:cs typeface="+mn-cs"/>
                        </a:rPr>
                        <a:t>MOOC (Massive Online Open Course) til að læra grunninn og helstu einkenni ferðaþjónustu- og gestgjafageirans: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59597"/>
                          </a:solidFill>
                          <a:hlinkClick r:id="rId4">
                            <a:extLst>
                              <a:ext uri="{A12FA001-AC4F-418D-AE19-62706E023703}">
                                <ahyp:hlinkClr xmlns:ahyp="http://schemas.microsoft.com/office/drawing/2018/hyperlinkcolor" val="tx"/>
                              </a:ext>
                            </a:extLst>
                          </a:hlinkClick>
                        </a:rPr>
                        <a:t>https://www.coursera.org/learn/introduction-to-tourism-and-hospitality</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64600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72411-08A5-5059-37BB-A6DE957AA9AA}"/>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594FC6-82E6-A9B3-CBE3-64FC66ACD508}"/>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C93500A-D2FB-68D4-1D69-3D4A16DF697C}"/>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Helstu atriði</a:t>
            </a:r>
          </a:p>
        </p:txBody>
      </p:sp>
      <p:sp>
        <p:nvSpPr>
          <p:cNvPr id="4" name="Text Placeholder 3">
            <a:extLst>
              <a:ext uri="{FF2B5EF4-FFF2-40B4-BE49-F238E27FC236}">
                <a16:creationId xmlns:a16="http://schemas.microsoft.com/office/drawing/2014/main" id="{62A737D6-40B6-8D7F-A6CD-02E22CF49016}"/>
              </a:ext>
            </a:extLst>
          </p:cNvPr>
          <p:cNvSpPr txBox="1">
            <a:spLocks/>
          </p:cNvSpPr>
          <p:nvPr/>
        </p:nvSpPr>
        <p:spPr>
          <a:xfrm>
            <a:off x="432637" y="1449855"/>
            <a:ext cx="633571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Náttúra sem kjarnaupplifun</a:t>
            </a:r>
            <a:r>
              <a:rPr lang="en-GB" b="1" dirty="0">
                <a:solidFill>
                  <a:srgbClr val="EC7C69"/>
                </a:solidFill>
              </a:rPr>
              <a:t>: </a:t>
            </a:r>
          </a:p>
          <a:p>
            <a:pPr marL="363538">
              <a:lnSpc>
                <a:spcPts val="2340"/>
              </a:lnSpc>
              <a:buClr>
                <a:srgbClr val="64AFAF"/>
              </a:buClr>
            </a:pPr>
            <a:r>
              <a:rPr lang="en-GB" dirty="0"/>
              <a:t>Með því að hanna aðgengi með gönguferðum og/eða tengja gististaðinn þinn við náttúruna geturðu breytt ferðalaginu sjálfu í djúpstæða, íhugandi upplifun fyrir gesti þína.</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Hagkvæm og nýstárleg hönnun: </a:t>
            </a:r>
          </a:p>
          <a:p>
            <a:pPr marL="363538">
              <a:lnSpc>
                <a:spcPts val="2340"/>
              </a:lnSpc>
              <a:buClr>
                <a:srgbClr val="64AFAF"/>
              </a:buClr>
            </a:pPr>
            <a:r>
              <a:rPr lang="en-GB" dirty="0"/>
              <a:t>Með því að nota sjálfstæð kerfi eins og sólarorku og kompostklósett geturðu innleitt sjálfbærni í gististaðinn þinn á sama tíma og þú minnkar háð þína föstum innviðum og þjónustu</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r>
              <a:rPr lang="en-GB" sz="2400" b="1" dirty="0">
                <a:solidFill>
                  <a:srgbClr val="EC7C69"/>
                </a:solidFill>
              </a:rPr>
              <a:t>Einstök upplifun</a:t>
            </a:r>
            <a:r>
              <a:rPr lang="en-GB" sz="2400" dirty="0">
                <a:solidFill>
                  <a:srgbClr val="EC7C69"/>
                </a:solidFill>
              </a:rPr>
              <a:t>: </a:t>
            </a:r>
          </a:p>
          <a:p>
            <a:pPr marL="363538">
              <a:lnSpc>
                <a:spcPts val="2340"/>
              </a:lnSpc>
              <a:buClr>
                <a:srgbClr val="64AFAF"/>
              </a:buClr>
            </a:pPr>
            <a:r>
              <a:rPr lang="en-GB" dirty="0"/>
              <a:t>Með því að takmarka aðgang og bjóða upp á afskekkta, lágmarks dvöl geturðu skapað tilfinningu um flótta og einkarétt sem aðgreinir gististaðinn þinn frá hefðbundnum valkostum.</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FA8118E3-2A0F-A490-C77C-AB825F7B44EF}"/>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EAC2CD20-A21E-F4DC-AA7B-AC9DE509422D}"/>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Bunk Amsterdam</a:t>
            </a:r>
          </a:p>
        </p:txBody>
      </p:sp>
      <p:sp>
        <p:nvSpPr>
          <p:cNvPr id="12" name="Slide Number Placeholder 5">
            <a:extLst>
              <a:ext uri="{FF2B5EF4-FFF2-40B4-BE49-F238E27FC236}">
                <a16:creationId xmlns:a16="http://schemas.microsoft.com/office/drawing/2014/main" id="{D1A5C542-106D-7861-51C1-2C67FA72A26D}"/>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46</a:t>
            </a:fld>
            <a:endParaRPr lang="fr-CA" sz="1200" dirty="0"/>
          </a:p>
        </p:txBody>
      </p:sp>
    </p:spTree>
    <p:extLst>
      <p:ext uri="{BB962C8B-B14F-4D97-AF65-F5344CB8AC3E}">
        <p14:creationId xmlns:p14="http://schemas.microsoft.com/office/powerpoint/2010/main" val="3100805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A36C-D088-5769-45DF-0AFC3DC1DBC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D04727C-40A2-402A-B2C5-E14DDC1EE20E}"/>
              </a:ext>
            </a:extLst>
          </p:cNvPr>
          <p:cNvCxnSpPr>
            <a:cxnSpLocks/>
            <a:endCxn id="16" idx="2"/>
          </p:cNvCxnSpPr>
          <p:nvPr/>
        </p:nvCxnSpPr>
        <p:spPr>
          <a:xfrm flipV="1">
            <a:off x="0" y="1205466"/>
            <a:ext cx="3932443" cy="3"/>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2B156FEA-DA80-F779-20F5-267B7E1F461E}"/>
              </a:ext>
            </a:extLst>
          </p:cNvPr>
          <p:cNvSpPr txBox="1">
            <a:spLocks/>
          </p:cNvSpPr>
          <p:nvPr/>
        </p:nvSpPr>
        <p:spPr>
          <a:xfrm>
            <a:off x="545533" y="581892"/>
            <a:ext cx="6773820"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Helstu atriði</a:t>
            </a:r>
          </a:p>
        </p:txBody>
      </p:sp>
      <p:sp>
        <p:nvSpPr>
          <p:cNvPr id="4" name="Text Placeholder 3">
            <a:extLst>
              <a:ext uri="{FF2B5EF4-FFF2-40B4-BE49-F238E27FC236}">
                <a16:creationId xmlns:a16="http://schemas.microsoft.com/office/drawing/2014/main" id="{B47137C2-3A73-B464-2DF3-00BD1B6F8C09}"/>
              </a:ext>
            </a:extLst>
          </p:cNvPr>
          <p:cNvSpPr txBox="1">
            <a:spLocks/>
          </p:cNvSpPr>
          <p:nvPr/>
        </p:nvSpPr>
        <p:spPr>
          <a:xfrm>
            <a:off x="432638" y="1664459"/>
            <a:ext cx="566336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2400" b="1" dirty="0">
                <a:solidFill>
                  <a:srgbClr val="EC7C69"/>
                </a:solidFill>
              </a:rPr>
              <a:t>Einstök upplifun</a:t>
            </a:r>
            <a:r>
              <a:rPr lang="en-GB" dirty="0">
                <a:solidFill>
                  <a:srgbClr val="EC7C69"/>
                </a:solidFill>
              </a:rPr>
              <a:t>: </a:t>
            </a:r>
          </a:p>
          <a:p>
            <a:pPr marL="363538">
              <a:lnSpc>
                <a:spcPts val="2340"/>
              </a:lnSpc>
              <a:buClr>
                <a:srgbClr val="64AFAF"/>
              </a:buClr>
            </a:pPr>
            <a:r>
              <a:rPr lang="en-GB" dirty="0"/>
              <a:t>Með því að takmarka aðgang og bjóða upp á fjarvistar- og minimalískar dvölir geturðu skapað tilfinningu um flótta og einkarétt sem gerir gististaðinn þinn sérstakan miðað við hefðbundna valkosti.</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pic>
        <p:nvPicPr>
          <p:cNvPr id="9" name="Picture Placeholder 8" descr="A small cabin in the woods&#10;&#10;AI-generated content may be incorrect.">
            <a:extLst>
              <a:ext uri="{FF2B5EF4-FFF2-40B4-BE49-F238E27FC236}">
                <a16:creationId xmlns:a16="http://schemas.microsoft.com/office/drawing/2014/main" id="{5571608D-9B68-522D-A251-ECB26AF7D0EB}"/>
              </a:ext>
            </a:extLst>
          </p:cNvPr>
          <p:cNvPicPr>
            <a:picLocks noGrp="1" noChangeAspect="1"/>
          </p:cNvPicPr>
          <p:nvPr>
            <p:ph type="pic" sz="quarter" idx="13"/>
          </p:nvPr>
        </p:nvPicPr>
        <p:blipFill>
          <a:blip r:embed="rId2"/>
          <a:srcRect l="846" r="846"/>
          <a:stretch>
            <a:fillRect/>
          </a:stretch>
        </p:blipFill>
        <p:spPr/>
      </p:pic>
      <p:sp>
        <p:nvSpPr>
          <p:cNvPr id="10" name="Text Placeholder 7">
            <a:extLst>
              <a:ext uri="{FF2B5EF4-FFF2-40B4-BE49-F238E27FC236}">
                <a16:creationId xmlns:a16="http://schemas.microsoft.com/office/drawing/2014/main" id="{5C5F9E03-3893-ACB3-D483-6C8CA978187E}"/>
              </a:ext>
            </a:extLst>
          </p:cNvPr>
          <p:cNvSpPr txBox="1">
            <a:spLocks/>
          </p:cNvSpPr>
          <p:nvPr/>
        </p:nvSpPr>
        <p:spPr>
          <a:xfrm rot="16200000">
            <a:off x="9826423" y="5154910"/>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Mynd: Bunk Amsterdam</a:t>
            </a:r>
          </a:p>
        </p:txBody>
      </p:sp>
      <p:pic>
        <p:nvPicPr>
          <p:cNvPr id="2" name="Picture 1">
            <a:extLst>
              <a:ext uri="{FF2B5EF4-FFF2-40B4-BE49-F238E27FC236}">
                <a16:creationId xmlns:a16="http://schemas.microsoft.com/office/drawing/2014/main" id="{C824D780-D9B9-D51A-6B0F-0883104BF67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37045" y="4195861"/>
            <a:ext cx="3580276" cy="2659133"/>
          </a:xfrm>
          <a:prstGeom prst="rect">
            <a:avLst/>
          </a:prstGeom>
        </p:spPr>
      </p:pic>
      <p:sp>
        <p:nvSpPr>
          <p:cNvPr id="5" name="Slide Number Placeholder 5">
            <a:extLst>
              <a:ext uri="{FF2B5EF4-FFF2-40B4-BE49-F238E27FC236}">
                <a16:creationId xmlns:a16="http://schemas.microsoft.com/office/drawing/2014/main" id="{FB207C78-BFEE-921B-4BB0-3CEE4AC7852E}"/>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47</a:t>
            </a:fld>
            <a:endParaRPr lang="fr-CA" sz="1200" dirty="0"/>
          </a:p>
        </p:txBody>
      </p:sp>
    </p:spTree>
    <p:extLst>
      <p:ext uri="{BB962C8B-B14F-4D97-AF65-F5344CB8AC3E}">
        <p14:creationId xmlns:p14="http://schemas.microsoft.com/office/powerpoint/2010/main" val="254607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375826"/>
          </a:xfrm>
          <a:prstGeom prst="rect">
            <a:avLst/>
          </a:prstGeom>
          <a:noFill/>
        </p:spPr>
        <p:txBody>
          <a:bodyPr wrap="square" rtlCol="0">
            <a:spAutoFit/>
          </a:bodyPr>
          <a:lstStyle/>
          <a:p>
            <a:pPr algn="ctr">
              <a:lnSpc>
                <a:spcPts val="2520"/>
              </a:lnSpc>
            </a:pPr>
            <a:r>
              <a:rPr lang="en-IE" sz="2400" dirty="0">
                <a:solidFill>
                  <a:srgbClr val="414141"/>
                </a:solidFill>
              </a:rPr>
              <a:t>Inngangur að valkostilegri gistingu í ferðaþjónustu </a:t>
            </a:r>
          </a:p>
          <a:p>
            <a:pPr algn="ctr">
              <a:lnSpc>
                <a:spcPts val="2520"/>
              </a:lnSpc>
            </a:pPr>
            <a:r>
              <a:rPr lang="en-IE" sz="2400" dirty="0">
                <a:solidFill>
                  <a:srgbClr val="414141"/>
                </a:solidFill>
              </a:rPr>
              <a:t>(2 hlutar)</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dirty="0">
                <a:solidFill>
                  <a:srgbClr val="382B1B"/>
                </a:solidFill>
              </a:rPr>
              <a:t>Markaðsrannsóknir </a:t>
            </a:r>
          </a:p>
          <a:p>
            <a:pPr algn="ctr">
              <a:lnSpc>
                <a:spcPts val="2520"/>
              </a:lnSpc>
            </a:pPr>
            <a:r>
              <a:rPr lang="en-IE" sz="2400" dirty="0">
                <a:solidFill>
                  <a:srgbClr val="382B1B"/>
                </a:solidFill>
              </a:rPr>
              <a:t>&amp; Viðskiptaáætlun </a:t>
            </a:r>
            <a:r>
              <a:rPr lang="en-IE" sz="2400" dirty="0">
                <a:solidFill>
                  <a:srgbClr val="414141"/>
                </a:solidFill>
              </a:rPr>
              <a:t>(2 hlutar)</a:t>
            </a:r>
          </a:p>
          <a:p>
            <a:pPr algn="ctr">
              <a:lnSpc>
                <a:spcPts val="2520"/>
              </a:lnSpc>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Vel gert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oden bench on a deck&#10;&#10;AI-generated content may be incorrect.">
            <a:extLst>
              <a:ext uri="{FF2B5EF4-FFF2-40B4-BE49-F238E27FC236}">
                <a16:creationId xmlns:a16="http://schemas.microsoft.com/office/drawing/2014/main" id="{394FD301-8CCC-8185-5539-F7F462AFF4BF}"/>
              </a:ext>
            </a:extLst>
          </p:cNvPr>
          <p:cNvPicPr>
            <a:picLocks noGrp="1" noChangeAspect="1"/>
          </p:cNvPicPr>
          <p:nvPr>
            <p:ph type="pic" sz="quarter" idx="19"/>
          </p:nvPr>
        </p:nvPicPr>
        <p:blipFill>
          <a:blip r:embed="rId2"/>
          <a:srcRect t="9906" b="9906"/>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558341"/>
            <a:ext cx="4617998" cy="3066422"/>
          </a:xfrm>
        </p:spPr>
        <p:txBody>
          <a:bodyPr>
            <a:noAutofit/>
          </a:bodyPr>
          <a:lstStyle/>
          <a:p>
            <a:pPr>
              <a:lnSpc>
                <a:spcPts val="3900"/>
              </a:lnSpc>
            </a:pPr>
            <a:r>
              <a:rPr lang="en-GB" sz="3600" dirty="0"/>
              <a:t>Bera saman og greina mismunandi </a:t>
            </a:r>
            <a:r>
              <a:rPr lang="en-GB" sz="3600" dirty="0" err="1"/>
              <a:t>viðskiptalíkön</a:t>
            </a:r>
            <a:r>
              <a:rPr lang="en-GB" sz="3600" dirty="0"/>
              <a:t> </a:t>
            </a:r>
            <a:r>
              <a:rPr lang="en-GB" sz="3600" dirty="0" err="1"/>
              <a:t>fyrir</a:t>
            </a:r>
            <a:r>
              <a:rPr lang="en-GB" sz="3600" dirty="0"/>
              <a:t> </a:t>
            </a:r>
            <a:r>
              <a:rPr lang="en-GB" sz="3600" dirty="0" err="1"/>
              <a:t>óhefðbunda</a:t>
            </a:r>
            <a:r>
              <a:rPr lang="en-GB" sz="3600" dirty="0"/>
              <a:t> </a:t>
            </a:r>
            <a:r>
              <a:rPr lang="en-GB" sz="3600" dirty="0" err="1"/>
              <a:t>gistimöguleika</a:t>
            </a:r>
            <a:r>
              <a:rPr lang="en-GB" sz="3600" dirty="0"/>
              <a:t> í </a:t>
            </a:r>
            <a:r>
              <a:rPr lang="en-GB" sz="3600" dirty="0" err="1"/>
              <a:t>ferðaþjónustu</a:t>
            </a: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Kafli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t>Ljósmynd: Húsbátur, Niðurlönd</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house with a grassy field&#10;&#10;AI-generated content may be incorrect.">
            <a:extLst>
              <a:ext uri="{FF2B5EF4-FFF2-40B4-BE49-F238E27FC236}">
                <a16:creationId xmlns:a16="http://schemas.microsoft.com/office/drawing/2014/main" id="{2E61F87E-BAAE-4D85-289D-E6D0D8462BE1}"/>
              </a:ext>
            </a:extLst>
          </p:cNvPr>
          <p:cNvPicPr>
            <a:picLocks noGrp="1" noChangeAspect="1"/>
          </p:cNvPicPr>
          <p:nvPr>
            <p:ph type="pic" sz="quarter" idx="67"/>
          </p:nvPr>
        </p:nvPicPr>
        <p:blipFill>
          <a:blip r:embed="rId2"/>
          <a:srcRect l="4765" r="4765"/>
          <a:stretch>
            <a:fillRect/>
          </a:stretch>
        </p:blipFill>
        <p:spPr/>
      </p:pic>
      <p:sp>
        <p:nvSpPr>
          <p:cNvPr id="2" name="Text Placeholder 1">
            <a:extLst>
              <a:ext uri="{FF2B5EF4-FFF2-40B4-BE49-F238E27FC236}">
                <a16:creationId xmlns:a16="http://schemas.microsoft.com/office/drawing/2014/main" id="{45B9B9F2-B63F-85E8-6203-5378E2FB1706}"/>
              </a:ext>
            </a:extLst>
          </p:cNvPr>
          <p:cNvSpPr>
            <a:spLocks noGrp="1"/>
          </p:cNvSpPr>
          <p:nvPr>
            <p:ph type="body" sz="quarter" idx="18"/>
          </p:nvPr>
        </p:nvSpPr>
        <p:spPr>
          <a:xfrm>
            <a:off x="7373100" y="1619769"/>
            <a:ext cx="4147731" cy="870198"/>
          </a:xfrm>
        </p:spPr>
        <p:txBody>
          <a:bodyPr/>
          <a:lstStyle/>
          <a:p>
            <a:pPr>
              <a:lnSpc>
                <a:spcPts val="3340"/>
              </a:lnSpc>
            </a:pPr>
            <a:r>
              <a:rPr lang="en-GB" sz="3200" dirty="0"/>
              <a:t>Viðskiptalíkön fyrir óhefðbundna gistingu</a:t>
            </a:r>
          </a:p>
          <a:p>
            <a:pPr>
              <a:lnSpc>
                <a:spcPts val="3340"/>
              </a:lnSpc>
            </a:pPr>
            <a:endParaRPr lang="en-GB" sz="3200" dirty="0"/>
          </a:p>
        </p:txBody>
      </p:sp>
      <p:sp>
        <p:nvSpPr>
          <p:cNvPr id="3" name="Text Placeholder 2">
            <a:extLst>
              <a:ext uri="{FF2B5EF4-FFF2-40B4-BE49-F238E27FC236}">
                <a16:creationId xmlns:a16="http://schemas.microsoft.com/office/drawing/2014/main" id="{8F966A34-72E0-3F13-5BEB-DAB8F7C15B0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3</a:t>
            </a:r>
          </a:p>
        </p:txBody>
      </p:sp>
      <p:sp>
        <p:nvSpPr>
          <p:cNvPr id="5" name="Text Placeholder 4">
            <a:extLst>
              <a:ext uri="{FF2B5EF4-FFF2-40B4-BE49-F238E27FC236}">
                <a16:creationId xmlns:a16="http://schemas.microsoft.com/office/drawing/2014/main" id="{FB39AA42-3E34-8BA8-11DF-33BA071DDECC}"/>
              </a:ext>
            </a:extLst>
          </p:cNvPr>
          <p:cNvSpPr>
            <a:spLocks noGrp="1"/>
          </p:cNvSpPr>
          <p:nvPr>
            <p:ph type="body" sz="quarter" idx="23"/>
          </p:nvPr>
        </p:nvSpPr>
        <p:spPr>
          <a:xfrm>
            <a:off x="563039" y="4368034"/>
            <a:ext cx="4614080" cy="1248936"/>
          </a:xfrm>
        </p:spPr>
        <p:txBody>
          <a:bodyPr lIns="91440" tIns="45720" rIns="91440" bIns="45720" anchor="t"/>
          <a:lstStyle/>
          <a:p>
            <a:pPr>
              <a:buNone/>
            </a:pPr>
            <a:r>
              <a:rPr lang="en-US" sz="4000" b="1" dirty="0">
                <a:solidFill>
                  <a:srgbClr val="EC7C69"/>
                </a:solidFill>
              </a:rPr>
              <a:t>Yfirlit:</a:t>
            </a:r>
            <a:endParaRPr lang="en-US" sz="4000" dirty="0"/>
          </a:p>
        </p:txBody>
      </p:sp>
      <p:sp>
        <p:nvSpPr>
          <p:cNvPr id="8" name="Text Placeholder 7">
            <a:extLst>
              <a:ext uri="{FF2B5EF4-FFF2-40B4-BE49-F238E27FC236}">
                <a16:creationId xmlns:a16="http://schemas.microsoft.com/office/drawing/2014/main" id="{BF03C77B-EC8E-4473-61C0-C4D0BC1017E3}"/>
              </a:ext>
            </a:extLst>
          </p:cNvPr>
          <p:cNvSpPr>
            <a:spLocks noGrp="1"/>
          </p:cNvSpPr>
          <p:nvPr>
            <p:ph type="body" sz="quarter" idx="66"/>
          </p:nvPr>
        </p:nvSpPr>
        <p:spPr>
          <a:xfrm>
            <a:off x="-18532" y="138747"/>
            <a:ext cx="2815520" cy="452458"/>
          </a:xfrm>
          <a:prstGeom prst="rect">
            <a:avLst/>
          </a:prstGeom>
          <a:solidFill>
            <a:srgbClr val="EC7C69"/>
          </a:solidFill>
        </p:spPr>
        <p:txBody>
          <a:bodyPr/>
          <a:lstStyle/>
          <a:p>
            <a:pPr algn="ctr"/>
            <a:r>
              <a:rPr lang="en-GB" sz="1200" dirty="0"/>
              <a:t>Ljósmynd:</a:t>
            </a:r>
          </a:p>
        </p:txBody>
      </p:sp>
      <p:sp>
        <p:nvSpPr>
          <p:cNvPr id="27" name="Text Placeholder 4">
            <a:extLst>
              <a:ext uri="{FF2B5EF4-FFF2-40B4-BE49-F238E27FC236}">
                <a16:creationId xmlns:a16="http://schemas.microsoft.com/office/drawing/2014/main" id="{FEFC0FC3-D0EA-6F69-D5DD-8971AE4A858B}"/>
              </a:ext>
            </a:extLst>
          </p:cNvPr>
          <p:cNvSpPr txBox="1">
            <a:spLocks/>
          </p:cNvSpPr>
          <p:nvPr/>
        </p:nvSpPr>
        <p:spPr>
          <a:xfrm>
            <a:off x="3415553" y="4489899"/>
            <a:ext cx="755418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60"/>
              </a:lnSpc>
            </a:pPr>
            <a:r>
              <a:rPr lang="en-IE" sz="2800" dirty="0"/>
              <a:t>Ýmsar viðskiptalíkön innan vaxandi geira óhefðbundinnar gistingar, sem gera einstaklingum kleift að taka upplýstar ákvarðanir byggðar á auðlindum þeirra, staðsetningu og markmiðum</a:t>
            </a:r>
            <a:endParaRPr lang="en-IE" dirty="0"/>
          </a:p>
        </p:txBody>
      </p:sp>
      <p:sp>
        <p:nvSpPr>
          <p:cNvPr id="29" name="Slide Number Placeholder 5">
            <a:extLst>
              <a:ext uri="{FF2B5EF4-FFF2-40B4-BE49-F238E27FC236}">
                <a16:creationId xmlns:a16="http://schemas.microsoft.com/office/drawing/2014/main" id="{E4335DE4-E311-817A-5519-401E046AA4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Tree>
    <p:extLst>
      <p:ext uri="{BB962C8B-B14F-4D97-AF65-F5344CB8AC3E}">
        <p14:creationId xmlns:p14="http://schemas.microsoft.com/office/powerpoint/2010/main" val="1721509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AAE-06AA-35C6-FEC8-5CF4A9BBF7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BDF76-283A-9406-C824-FA960CAA1DD5}"/>
              </a:ext>
            </a:extLst>
          </p:cNvPr>
          <p:cNvSpPr>
            <a:spLocks noGrp="1"/>
          </p:cNvSpPr>
          <p:nvPr>
            <p:ph type="body" sz="quarter" idx="16"/>
          </p:nvPr>
        </p:nvSpPr>
        <p:spPr>
          <a:xfrm>
            <a:off x="1783120" y="2068306"/>
            <a:ext cx="7088317" cy="3739042"/>
          </a:xfrm>
        </p:spPr>
        <p:txBody>
          <a:bodyPr>
            <a:noAutofit/>
          </a:bodyPr>
          <a:lstStyle/>
          <a:p>
            <a:pPr>
              <a:lnSpc>
                <a:spcPts val="2480"/>
              </a:lnSpc>
            </a:pPr>
            <a:r>
              <a:rPr lang="en-GB" sz="2400" dirty="0"/>
              <a:t>Kanna helstu einkenni, kosti og áskoranir ólíkra viðskiptalíkana sem almennt eru notuð í geiranum fyrir óhefðbundna gistingu.</a:t>
            </a:r>
          </a:p>
          <a:p>
            <a:pPr>
              <a:lnSpc>
                <a:spcPts val="2480"/>
              </a:lnSpc>
            </a:pPr>
            <a:endParaRPr lang="en-US" sz="2400" dirty="0"/>
          </a:p>
          <a:p>
            <a:pPr>
              <a:lnSpc>
                <a:spcPts val="2480"/>
              </a:lnSpc>
            </a:pPr>
            <a:endParaRPr lang="en-US" sz="2400" dirty="0"/>
          </a:p>
          <a:p>
            <a:pPr>
              <a:lnSpc>
                <a:spcPts val="2480"/>
              </a:lnSpc>
            </a:pPr>
            <a:r>
              <a:rPr lang="en-GB" sz="2400" dirty="0"/>
              <a:t>Að </a:t>
            </a:r>
            <a:r>
              <a:rPr lang="en-GB" sz="2400" dirty="0" err="1"/>
              <a:t>veita</a:t>
            </a:r>
            <a:r>
              <a:rPr lang="en-GB" sz="2400" dirty="0"/>
              <a:t> </a:t>
            </a:r>
            <a:r>
              <a:rPr lang="en-GB" sz="2400" dirty="0" err="1"/>
              <a:t>hagnýtan</a:t>
            </a:r>
            <a:r>
              <a:rPr lang="en-GB" sz="2400" dirty="0"/>
              <a:t> ramma til að velja viðeigandi viðskiptalíkan út frá einstaklingsbundnum aðstæðum.</a:t>
            </a:r>
          </a:p>
          <a:p>
            <a:pPr>
              <a:lnSpc>
                <a:spcPts val="2480"/>
              </a:lnSpc>
            </a:pPr>
            <a:endParaRPr lang="en-GB" sz="2400" dirty="0"/>
          </a:p>
          <a:p>
            <a:pPr>
              <a:lnSpc>
                <a:spcPts val="2480"/>
              </a:lnSpc>
            </a:pPr>
            <a:endParaRPr lang="en-GB" sz="2400" dirty="0"/>
          </a:p>
        </p:txBody>
      </p:sp>
      <p:sp>
        <p:nvSpPr>
          <p:cNvPr id="11" name="Freeform 10">
            <a:extLst>
              <a:ext uri="{FF2B5EF4-FFF2-40B4-BE49-F238E27FC236}">
                <a16:creationId xmlns:a16="http://schemas.microsoft.com/office/drawing/2014/main" id="{AF37BAE7-1ABA-0271-7311-B213C03F2EE5}"/>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9DCA44B-81D3-0ADF-00DB-C1FE2E7E6CC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3: </a:t>
            </a:r>
            <a:r>
              <a:rPr lang="en-US" dirty="0"/>
              <a:t>Lykilsnámsþættir</a:t>
            </a:r>
          </a:p>
        </p:txBody>
      </p:sp>
      <p:sp>
        <p:nvSpPr>
          <p:cNvPr id="13" name="Slide Number Placeholder 5">
            <a:extLst>
              <a:ext uri="{FF2B5EF4-FFF2-40B4-BE49-F238E27FC236}">
                <a16:creationId xmlns:a16="http://schemas.microsoft.com/office/drawing/2014/main" id="{DF2840AD-279D-C57F-461F-9889AF42308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7B536B05-E9F8-E800-CA40-C2C2E5245886}"/>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8F8549A-7667-087B-32FC-86C675A99195}"/>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2974CEDD-D8E6-9517-13F1-CA2ECADE3C3B}"/>
              </a:ext>
            </a:extLst>
          </p:cNvPr>
          <p:cNvSpPr txBox="1">
            <a:spLocks/>
          </p:cNvSpPr>
          <p:nvPr/>
        </p:nvSpPr>
        <p:spPr>
          <a:xfrm>
            <a:off x="733932" y="313788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7" name="Freeform 16">
            <a:extLst>
              <a:ext uri="{FF2B5EF4-FFF2-40B4-BE49-F238E27FC236}">
                <a16:creationId xmlns:a16="http://schemas.microsoft.com/office/drawing/2014/main" id="{5D8F45E5-7A6A-A892-E8EE-DDF932955CCB}"/>
              </a:ext>
            </a:extLst>
          </p:cNvPr>
          <p:cNvSpPr/>
          <p:nvPr/>
        </p:nvSpPr>
        <p:spPr>
          <a:xfrm>
            <a:off x="0" y="388009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65042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72C2221A-D11C-F049-4BE8-7693558EE8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16"/>
          </p:nvPr>
        </p:nvSpPr>
        <p:spPr>
          <a:xfrm>
            <a:off x="4061012" y="732734"/>
            <a:ext cx="7315200" cy="803654"/>
          </a:xfrm>
          <a:prstGeom prst="rect">
            <a:avLst/>
          </a:prstGeom>
        </p:spPr>
        <p:txBody>
          <a:bodyPr/>
          <a:lstStyle/>
          <a:p>
            <a:pPr>
              <a:lnSpc>
                <a:spcPts val="2960"/>
              </a:lnSpc>
            </a:pPr>
            <a:r>
              <a:rPr lang="en-GB" sz="2800" dirty="0"/>
              <a:t>Mynda grunnskilning á því hvað óhefðbundin gisting er.  Um mismunandi gerðir hennar og ástæður vaxandi vinsælda meðal ferðamanna.</a:t>
            </a:r>
          </a:p>
        </p:txBody>
      </p:sp>
      <p:sp>
        <p:nvSpPr>
          <p:cNvPr id="4" name="Text Placeholder 3">
            <a:extLst>
              <a:ext uri="{FF2B5EF4-FFF2-40B4-BE49-F238E27FC236}">
                <a16:creationId xmlns:a16="http://schemas.microsoft.com/office/drawing/2014/main" id="{EC93FF4B-75FD-885B-C952-7372901F3BB9}"/>
              </a:ext>
            </a:extLst>
          </p:cNvPr>
          <p:cNvSpPr>
            <a:spLocks noGrp="1"/>
          </p:cNvSpPr>
          <p:nvPr>
            <p:ph type="body" sz="quarter" idx="21"/>
          </p:nvPr>
        </p:nvSpPr>
        <p:spPr>
          <a:xfrm>
            <a:off x="4061012" y="2823882"/>
            <a:ext cx="7491868"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Námssviðið leggur grunninn að skilningi á valkostagistingu, ört vaxandi þætti í ferðaþjónustugeiranum.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Að skilja og skilgreina hvað einkennir það frá hefðbundnum hótelum, með áherslu á einstaka eiginleika þess og aðdráttarafl fyrir nútímaferðalanga, er mikilvægt til að koma á fót viðskiptalíkönum. </a:t>
            </a:r>
          </a:p>
          <a:p>
            <a:pPr>
              <a:lnSpc>
                <a:spcPts val="2340"/>
              </a:lnSpc>
            </a:pPr>
            <a:endParaRPr lang="en-US" sz="2200" dirty="0"/>
          </a:p>
        </p:txBody>
      </p:sp>
      <p:sp>
        <p:nvSpPr>
          <p:cNvPr id="11" name="Slide Number Placeholder 5">
            <a:extLst>
              <a:ext uri="{FF2B5EF4-FFF2-40B4-BE49-F238E27FC236}">
                <a16:creationId xmlns:a16="http://schemas.microsoft.com/office/drawing/2014/main" id="{EBEA130B-5683-647A-86B7-0CCC933C81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184413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A0C4D-E15C-9C17-2013-159021FA01B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7882DAE-A3DA-887A-EEA1-F947B3533E8F}"/>
              </a:ext>
            </a:extLst>
          </p:cNvPr>
          <p:cNvSpPr>
            <a:spLocks noGrp="1"/>
          </p:cNvSpPr>
          <p:nvPr>
            <p:ph type="body" sz="quarter" idx="66"/>
          </p:nvPr>
        </p:nvSpPr>
        <p:spPr>
          <a:xfrm rot="16200000">
            <a:off x="1862723" y="1727469"/>
            <a:ext cx="3865003" cy="452458"/>
          </a:xfrm>
          <a:solidFill>
            <a:srgbClr val="EC7C69"/>
          </a:solidFill>
        </p:spPr>
        <p:txBody>
          <a:bodyPr/>
          <a:lstStyle/>
          <a:p>
            <a:pPr algn="ctr"/>
            <a:r>
              <a:rPr lang="en-GB" sz="1200" dirty="0"/>
              <a:t>Ljósmynd: </a:t>
            </a:r>
          </a:p>
          <a:p>
            <a:pPr algn="ctr"/>
            <a:r>
              <a:rPr lang="en-GB" sz="1200" dirty="0"/>
              <a:t>Bunk Hostel, Amsterdam, Niðurlönd</a:t>
            </a:r>
          </a:p>
        </p:txBody>
      </p:sp>
      <p:sp>
        <p:nvSpPr>
          <p:cNvPr id="4" name="Text Placeholder 1">
            <a:extLst>
              <a:ext uri="{FF2B5EF4-FFF2-40B4-BE49-F238E27FC236}">
                <a16:creationId xmlns:a16="http://schemas.microsoft.com/office/drawing/2014/main" id="{E064745F-1C84-2CAB-54F5-69C897FC95B8}"/>
              </a:ext>
            </a:extLst>
          </p:cNvPr>
          <p:cNvSpPr txBox="1">
            <a:spLocks/>
          </p:cNvSpPr>
          <p:nvPr/>
        </p:nvSpPr>
        <p:spPr>
          <a:xfrm>
            <a:off x="644905" y="3638954"/>
            <a:ext cx="3277435" cy="1283669"/>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Valmöguleikar á gistingu: Ertu tilbúinn að taka á móti gestum?</a:t>
            </a:r>
          </a:p>
          <a:p>
            <a:endParaRPr lang="en-GB" dirty="0"/>
          </a:p>
        </p:txBody>
      </p:sp>
      <p:sp>
        <p:nvSpPr>
          <p:cNvPr id="7" name="Text Placeholder 2">
            <a:extLst>
              <a:ext uri="{FF2B5EF4-FFF2-40B4-BE49-F238E27FC236}">
                <a16:creationId xmlns:a16="http://schemas.microsoft.com/office/drawing/2014/main" id="{57427656-C7EC-9A1E-F104-59A89728F1F7}"/>
              </a:ext>
            </a:extLst>
          </p:cNvPr>
          <p:cNvSpPr txBox="1">
            <a:spLocks/>
          </p:cNvSpPr>
          <p:nvPr/>
        </p:nvSpPr>
        <p:spPr>
          <a:xfrm>
            <a:off x="644905" y="2478303"/>
            <a:ext cx="1197303"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9" name="Text Placeholder 4">
            <a:extLst>
              <a:ext uri="{FF2B5EF4-FFF2-40B4-BE49-F238E27FC236}">
                <a16:creationId xmlns:a16="http://schemas.microsoft.com/office/drawing/2014/main" id="{EB2E7AF1-EBC9-8FA6-2AAF-9D0991F7BC9F}"/>
              </a:ext>
            </a:extLst>
          </p:cNvPr>
          <p:cNvSpPr txBox="1">
            <a:spLocks/>
          </p:cNvSpPr>
          <p:nvPr/>
        </p:nvSpPr>
        <p:spPr>
          <a:xfrm>
            <a:off x="4387814" y="571047"/>
            <a:ext cx="63796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GB" dirty="0"/>
              <a:t>Það er meira en bara svefnstaður: Þetta er fyrirtæki</a:t>
            </a:r>
          </a:p>
          <a:p>
            <a:pPr>
              <a:lnSpc>
                <a:spcPts val="3620"/>
              </a:lnSpc>
            </a:pPr>
            <a:endParaRPr lang="en-GB" dirty="0"/>
          </a:p>
        </p:txBody>
      </p:sp>
      <p:sp>
        <p:nvSpPr>
          <p:cNvPr id="10" name="Text Placeholder 5">
            <a:extLst>
              <a:ext uri="{FF2B5EF4-FFF2-40B4-BE49-F238E27FC236}">
                <a16:creationId xmlns:a16="http://schemas.microsoft.com/office/drawing/2014/main" id="{B26FE7A7-803A-4752-04B6-CA3A0D8CF6FC}"/>
              </a:ext>
            </a:extLst>
          </p:cNvPr>
          <p:cNvSpPr txBox="1">
            <a:spLocks/>
          </p:cNvSpPr>
          <p:nvPr/>
        </p:nvSpPr>
        <p:spPr>
          <a:xfrm>
            <a:off x="4387814" y="1868167"/>
            <a:ext cx="7159281"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200" b="0" i="0" kern="1200" spc="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dirty="0"/>
              <a:t>Margir vilja upplifa mismunandi hluti þegar þeir ferðast. Þess vegna er óhefðbundið gistirými svo vinsælt; það skapar tækifæri fyrir fólk eins og þig sem vill stofna fyrirtæki.</a:t>
            </a:r>
          </a:p>
          <a:p>
            <a:pPr>
              <a:lnSpc>
                <a:spcPts val="2340"/>
              </a:lnSpc>
            </a:pPr>
            <a:endParaRPr lang="en-GB" dirty="0"/>
          </a:p>
          <a:p>
            <a:pPr>
              <a:lnSpc>
                <a:spcPts val="2340"/>
              </a:lnSpc>
            </a:pPr>
            <a:r>
              <a:rPr lang="en-GB" dirty="0"/>
              <a:t>Viðskiptalíkanið þitt ætti að styðja og efla einstaka sölutilboð þitt beint. Um er að ræða að skapa samræmda upplifun fyrir gesti þína, hámarka hagnað þinn og lágmarka vandamál. Til að ná þessu þarftu að velja viðskiptalíkan sem hentar þínum þörfum og tiltækum auðlindum best. Niðurstaðan verður að þú stofnir sannarlega einstakt valgistofubúðir.</a:t>
            </a:r>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a:p>
            <a:pPr>
              <a:lnSpc>
                <a:spcPts val="2340"/>
              </a:lnSpc>
            </a:pPr>
            <a:endParaRPr lang="en-GB" dirty="0"/>
          </a:p>
        </p:txBody>
      </p:sp>
      <p:sp>
        <p:nvSpPr>
          <p:cNvPr id="21" name="Slide Number Placeholder 5">
            <a:extLst>
              <a:ext uri="{FF2B5EF4-FFF2-40B4-BE49-F238E27FC236}">
                <a16:creationId xmlns:a16="http://schemas.microsoft.com/office/drawing/2014/main" id="{FF6B6029-4638-2375-81A8-98DD06886BE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pic>
        <p:nvPicPr>
          <p:cNvPr id="6" name="Picture Placeholder 5" descr="A room with a table and chairs&#10;&#10;AI-generated content may be incorrect.">
            <a:extLst>
              <a:ext uri="{FF2B5EF4-FFF2-40B4-BE49-F238E27FC236}">
                <a16:creationId xmlns:a16="http://schemas.microsoft.com/office/drawing/2014/main" id="{E761FC9B-8CD2-C64B-DE1D-A842925EFB3B}"/>
              </a:ext>
            </a:extLst>
          </p:cNvPr>
          <p:cNvPicPr>
            <a:picLocks noGrp="1" noChangeAspect="1"/>
          </p:cNvPicPr>
          <p:nvPr>
            <p:ph type="pic" sz="quarter" idx="10"/>
          </p:nvPr>
        </p:nvPicPr>
        <p:blipFill rotWithShape="1">
          <a:blip r:embed="rId2"/>
          <a:srcRect l="5415" r="5415"/>
          <a:stretch/>
        </p:blipFill>
        <p:spPr>
          <a:xfrm>
            <a:off x="391600" y="-1"/>
            <a:ext cx="3423163" cy="2380129"/>
          </a:xfrm>
        </p:spPr>
      </p:pic>
    </p:spTree>
    <p:extLst>
      <p:ext uri="{BB962C8B-B14F-4D97-AF65-F5344CB8AC3E}">
        <p14:creationId xmlns:p14="http://schemas.microsoft.com/office/powerpoint/2010/main" val="221947916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CDD7B5-2B4B-4627-AF77-6E7582CA616C}"/>
</file>

<file path=customXml/itemProps2.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TotalTime>
  <Words>3948</Words>
  <Application>Microsoft Office PowerPoint</Application>
  <PresentationFormat>Widescreen</PresentationFormat>
  <Paragraphs>458</Paragraphs>
  <Slides>48</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Montserrat</vt:lpstr>
      <vt:lpstr>Montserrat Light</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docId:34367AE660262883D12B9A7AB70632FF</cp:keywords>
  <cp:lastModifiedBy>Kjartan Bollason</cp:lastModifiedBy>
  <cp:revision>209</cp:revision>
  <dcterms:created xsi:type="dcterms:W3CDTF">2020-10-14T13:32:04Z</dcterms:created>
  <dcterms:modified xsi:type="dcterms:W3CDTF">2026-01-19T13:00:33Z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