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48"/>
  </p:notesMasterIdLst>
  <p:sldIdLst>
    <p:sldId id="6454" r:id="rId5"/>
    <p:sldId id="7716" r:id="rId6"/>
    <p:sldId id="7699" r:id="rId7"/>
    <p:sldId id="7774" r:id="rId8"/>
    <p:sldId id="6455" r:id="rId9"/>
    <p:sldId id="7710" r:id="rId10"/>
    <p:sldId id="7713" r:id="rId11"/>
    <p:sldId id="7717" r:id="rId12"/>
    <p:sldId id="7718" r:id="rId13"/>
    <p:sldId id="7720" r:id="rId14"/>
    <p:sldId id="7753" r:id="rId15"/>
    <p:sldId id="7754" r:id="rId16"/>
    <p:sldId id="7715" r:id="rId17"/>
    <p:sldId id="7755" r:id="rId18"/>
    <p:sldId id="7748" r:id="rId19"/>
    <p:sldId id="7749" r:id="rId20"/>
    <p:sldId id="7750" r:id="rId21"/>
    <p:sldId id="7751" r:id="rId22"/>
    <p:sldId id="7756" r:id="rId23"/>
    <p:sldId id="7757" r:id="rId24"/>
    <p:sldId id="7758" r:id="rId25"/>
    <p:sldId id="7759" r:id="rId26"/>
    <p:sldId id="7760" r:id="rId27"/>
    <p:sldId id="7761" r:id="rId28"/>
    <p:sldId id="7762" r:id="rId29"/>
    <p:sldId id="7763" r:id="rId30"/>
    <p:sldId id="7719" r:id="rId31"/>
    <p:sldId id="7764" r:id="rId32"/>
    <p:sldId id="7765" r:id="rId33"/>
    <p:sldId id="7766" r:id="rId34"/>
    <p:sldId id="7767" r:id="rId35"/>
    <p:sldId id="7768" r:id="rId36"/>
    <p:sldId id="7769" r:id="rId37"/>
    <p:sldId id="7770" r:id="rId38"/>
    <p:sldId id="7771" r:id="rId39"/>
    <p:sldId id="7772" r:id="rId40"/>
    <p:sldId id="6510" r:id="rId41"/>
    <p:sldId id="7727" r:id="rId42"/>
    <p:sldId id="7752" r:id="rId43"/>
    <p:sldId id="7741" r:id="rId44"/>
    <p:sldId id="7773" r:id="rId45"/>
    <p:sldId id="7740" r:id="rId46"/>
    <p:sldId id="770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AC5C0C-A832-9207-444C-F7B11B4E8A97}" name="Laura Magan (MMS,Ireland)" initials="LM" userId="S::Laura@momentumconsulting.ie::c3f3bbb9-9632-4ba0-9147-5662ad5f24a3" providerId="AD"/>
  <p188:author id="{5F7D6D1E-1627-C361-10E7-F5411C5295C7}" name="Kjartan Bollason - HOL" initials="KB" userId="S::kjartan@holar.is::1445eabb-cb7d-4a40-93f8-3a9d43ef6b96" providerId="AD"/>
  <p188:author id="{5B06AF7F-A50A-6EBB-BDEF-B338F78A1AA6}" name="Magnea Elínardóttir" initials="ME" userId="da796e0a37551b5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414141"/>
    <a:srgbClr val="459597"/>
    <a:srgbClr val="FBA63B"/>
    <a:srgbClr val="3E52D8"/>
    <a:srgbClr val="000000"/>
    <a:srgbClr val="82CCCA"/>
    <a:srgbClr val="E5BEAC"/>
    <a:srgbClr val="0C4659"/>
    <a:srgbClr val="F6BF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3804" autoAdjust="0"/>
    <p:restoredTop sz="94243" autoAdjust="0"/>
  </p:normalViewPr>
  <p:slideViewPr>
    <p:cSldViewPr snapToGrid="0" snapToObjects="1">
      <p:cViewPr varScale="1">
        <p:scale>
          <a:sx n="63" d="100"/>
          <a:sy n="63" d="100"/>
        </p:scale>
        <p:origin x="84" y="2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Smelltu til að breyta aðaltextastílum</a:t>
            </a:r>
          </a:p>
          <a:p>
            <a:pPr lvl="1"/>
            <a:r>
              <a:rPr lang="en-GB"/>
              <a:t>Annar stigi</a:t>
            </a:r>
          </a:p>
          <a:p>
            <a:pPr lvl="2"/>
            <a:r>
              <a:rPr lang="en-GB"/>
              <a:t>Þriðja stig</a:t>
            </a:r>
          </a:p>
          <a:p>
            <a:pPr lvl="3"/>
            <a:r>
              <a:rPr lang="en-GB"/>
              <a:t>Fjórða stig</a:t>
            </a:r>
          </a:p>
          <a:p>
            <a:pPr lvl="4"/>
            <a:r>
              <a:rPr lang="en-GB"/>
              <a:t>Fimmta stig</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95157E-A71E-55A8-1F62-3426A526930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3">
            <a:extLst>
              <a:ext uri="{FF2B5EF4-FFF2-40B4-BE49-F238E27FC236}">
                <a16:creationId xmlns:a16="http://schemas.microsoft.com/office/drawing/2014/main" id="{60885DCE-C8D7-6AF1-E97D-C0906FA2C34E}"/>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6" name="Freeform 5">
            <a:extLst>
              <a:ext uri="{FF2B5EF4-FFF2-40B4-BE49-F238E27FC236}">
                <a16:creationId xmlns:a16="http://schemas.microsoft.com/office/drawing/2014/main" id="{AD4C676E-7732-D3E8-E2D3-7EA8FC0C68F3}"/>
              </a:ext>
            </a:extLst>
          </p:cNvPr>
          <p:cNvSpPr/>
          <p:nvPr userDrawn="1"/>
        </p:nvSpPr>
        <p:spPr>
          <a:xfrm rot="16200000">
            <a:off x="2292718" y="-1255664"/>
            <a:ext cx="5365386" cy="9950822"/>
          </a:xfrm>
          <a:custGeom>
            <a:avLst/>
            <a:gdLst>
              <a:gd name="connsiteX0" fmla="*/ 6169486 w 6169486"/>
              <a:gd name="connsiteY0" fmla="*/ 2360940 h 11442131"/>
              <a:gd name="connsiteX1" fmla="*/ 6169486 w 6169486"/>
              <a:gd name="connsiteY1" fmla="*/ 3979283 h 11442131"/>
              <a:gd name="connsiteX2" fmla="*/ 6169486 w 6169486"/>
              <a:gd name="connsiteY2" fmla="*/ 6173285 h 11442131"/>
              <a:gd name="connsiteX3" fmla="*/ 6169486 w 6169486"/>
              <a:gd name="connsiteY3" fmla="*/ 6368076 h 11442131"/>
              <a:gd name="connsiteX4" fmla="*/ 6169486 w 6169486"/>
              <a:gd name="connsiteY4" fmla="*/ 7791628 h 11442131"/>
              <a:gd name="connsiteX5" fmla="*/ 6163048 w 6169486"/>
              <a:gd name="connsiteY5" fmla="*/ 7791628 h 11442131"/>
              <a:gd name="connsiteX6" fmla="*/ 6169486 w 6169486"/>
              <a:gd name="connsiteY6" fmla="*/ 7986419 h 11442131"/>
              <a:gd name="connsiteX7" fmla="*/ 3084743 w 6169486"/>
              <a:gd name="connsiteY7" fmla="*/ 11442131 h 11442131"/>
              <a:gd name="connsiteX8" fmla="*/ 1 w 6169486"/>
              <a:gd name="connsiteY8" fmla="*/ 7986419 h 11442131"/>
              <a:gd name="connsiteX9" fmla="*/ 6440 w 6169486"/>
              <a:gd name="connsiteY9" fmla="*/ 7791628 h 11442131"/>
              <a:gd name="connsiteX10" fmla="*/ 1 w 6169486"/>
              <a:gd name="connsiteY10" fmla="*/ 7791628 h 11442131"/>
              <a:gd name="connsiteX11" fmla="*/ 1 w 6169486"/>
              <a:gd name="connsiteY11" fmla="*/ 6368076 h 11442131"/>
              <a:gd name="connsiteX12" fmla="*/ 1 w 6169486"/>
              <a:gd name="connsiteY12" fmla="*/ 6173285 h 11442131"/>
              <a:gd name="connsiteX13" fmla="*/ 1 w 6169486"/>
              <a:gd name="connsiteY13" fmla="*/ 5625507 h 11442131"/>
              <a:gd name="connsiteX14" fmla="*/ 0 w 6169486"/>
              <a:gd name="connsiteY14" fmla="*/ 5625479 h 11442131"/>
              <a:gd name="connsiteX15" fmla="*/ 1 w 6169486"/>
              <a:gd name="connsiteY15" fmla="*/ 5625330 h 11442131"/>
              <a:gd name="connsiteX16" fmla="*/ 1 w 6169486"/>
              <a:gd name="connsiteY16" fmla="*/ 5430689 h 11442131"/>
              <a:gd name="connsiteX17" fmla="*/ 0 w 6169486"/>
              <a:gd name="connsiteY17" fmla="*/ 5430689 h 11442131"/>
              <a:gd name="connsiteX18" fmla="*/ 0 w 6169486"/>
              <a:gd name="connsiteY18" fmla="*/ 4007136 h 11442131"/>
              <a:gd name="connsiteX19" fmla="*/ 0 w 6169486"/>
              <a:gd name="connsiteY19" fmla="*/ 3812346 h 11442131"/>
              <a:gd name="connsiteX20" fmla="*/ 0 w 6169486"/>
              <a:gd name="connsiteY20" fmla="*/ 1618343 h 11442131"/>
              <a:gd name="connsiteX21" fmla="*/ 0 w 6169486"/>
              <a:gd name="connsiteY21" fmla="*/ 0 h 11442131"/>
              <a:gd name="connsiteX22" fmla="*/ 6169485 w 6169486"/>
              <a:gd name="connsiteY22" fmla="*/ 0 h 11442131"/>
              <a:gd name="connsiteX23" fmla="*/ 6169485 w 6169486"/>
              <a:gd name="connsiteY23" fmla="*/ 1618343 h 11442131"/>
              <a:gd name="connsiteX24" fmla="*/ 6169485 w 6169486"/>
              <a:gd name="connsiteY24" fmla="*/ 2360940 h 1144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9486" h="11442131">
                <a:moveTo>
                  <a:pt x="6169486" y="2360940"/>
                </a:moveTo>
                <a:lnTo>
                  <a:pt x="6169486" y="3979283"/>
                </a:lnTo>
                <a:lnTo>
                  <a:pt x="6169486" y="6173285"/>
                </a:lnTo>
                <a:lnTo>
                  <a:pt x="6169486" y="6368076"/>
                </a:lnTo>
                <a:lnTo>
                  <a:pt x="6169486" y="7791628"/>
                </a:lnTo>
                <a:lnTo>
                  <a:pt x="6163048" y="7791628"/>
                </a:lnTo>
                <a:cubicBezTo>
                  <a:pt x="6169486" y="7856559"/>
                  <a:pt x="6169486" y="7921492"/>
                  <a:pt x="6169486" y="7986419"/>
                </a:cubicBezTo>
                <a:cubicBezTo>
                  <a:pt x="6169486" y="9898246"/>
                  <a:pt x="4791336" y="11442131"/>
                  <a:pt x="3084743" y="11442131"/>
                </a:cubicBezTo>
                <a:cubicBezTo>
                  <a:pt x="1378155" y="11442131"/>
                  <a:pt x="1" y="9891026"/>
                  <a:pt x="1" y="7986419"/>
                </a:cubicBezTo>
                <a:cubicBezTo>
                  <a:pt x="1" y="7921491"/>
                  <a:pt x="1" y="7849343"/>
                  <a:pt x="6440" y="7791628"/>
                </a:cubicBezTo>
                <a:lnTo>
                  <a:pt x="1" y="7791628"/>
                </a:lnTo>
                <a:lnTo>
                  <a:pt x="1" y="6368076"/>
                </a:lnTo>
                <a:lnTo>
                  <a:pt x="1" y="6173285"/>
                </a:lnTo>
                <a:lnTo>
                  <a:pt x="1" y="5625507"/>
                </a:lnTo>
                <a:lnTo>
                  <a:pt x="0" y="5625479"/>
                </a:lnTo>
                <a:lnTo>
                  <a:pt x="1" y="5625330"/>
                </a:lnTo>
                <a:lnTo>
                  <a:pt x="1" y="5430689"/>
                </a:lnTo>
                <a:lnTo>
                  <a:pt x="0" y="5430689"/>
                </a:lnTo>
                <a:lnTo>
                  <a:pt x="0" y="4007136"/>
                </a:lnTo>
                <a:lnTo>
                  <a:pt x="0" y="3812346"/>
                </a:lnTo>
                <a:lnTo>
                  <a:pt x="0" y="1618343"/>
                </a:lnTo>
                <a:lnTo>
                  <a:pt x="0" y="0"/>
                </a:lnTo>
                <a:lnTo>
                  <a:pt x="6169485" y="0"/>
                </a:lnTo>
                <a:lnTo>
                  <a:pt x="6169485" y="1618343"/>
                </a:lnTo>
                <a:lnTo>
                  <a:pt x="6169485" y="236094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 name="Straight Connector 7">
            <a:extLst>
              <a:ext uri="{FF2B5EF4-FFF2-40B4-BE49-F238E27FC236}">
                <a16:creationId xmlns:a16="http://schemas.microsoft.com/office/drawing/2014/main" id="{69B3E50F-328F-F8F2-B4FC-E98D32A2BA10}"/>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77E87BF-C717-8C01-C3DE-2F6C67BAF8CB}"/>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10" name="Slide Number Placeholder 5">
            <a:extLst>
              <a:ext uri="{FF2B5EF4-FFF2-40B4-BE49-F238E27FC236}">
                <a16:creationId xmlns:a16="http://schemas.microsoft.com/office/drawing/2014/main" id="{BEE23C8C-24BD-C4EF-0305-67F1EBFBCE66}"/>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B4FD219C-75FC-6B1C-4D98-EA7F48C45DBC}"/>
              </a:ext>
            </a:extLst>
          </p:cNvPr>
          <p:cNvSpPr/>
          <p:nvPr userDrawn="1"/>
        </p:nvSpPr>
        <p:spPr>
          <a:xfrm rot="5400000">
            <a:off x="8063787" y="-823539"/>
            <a:ext cx="2914257" cy="534216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FE0D0117-94BB-C642-ECB1-D663AEC27A6D}"/>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4AAAA6FD-BBCF-6447-0ED3-73C99B26C627}"/>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C45164B7-CD17-B9D8-13CA-084EDB0A49D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5" name="Text Placeholder 17">
            <a:extLst>
              <a:ext uri="{FF2B5EF4-FFF2-40B4-BE49-F238E27FC236}">
                <a16:creationId xmlns:a16="http://schemas.microsoft.com/office/drawing/2014/main" id="{D16C9C5A-6DAA-6C0E-7037-D2BF131B5E64}"/>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012DF455-B972-65C7-2DEA-EFC98D6DC42E}"/>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BAB78132-3A4E-B9A9-5171-B4D087809DD2}"/>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Picture Placeholder 20">
            <a:extLst>
              <a:ext uri="{FF2B5EF4-FFF2-40B4-BE49-F238E27FC236}">
                <a16:creationId xmlns:a16="http://schemas.microsoft.com/office/drawing/2014/main" id="{AF9748D7-0BDD-6FC5-D2F0-37AC0FA7A337}"/>
              </a:ext>
            </a:extLst>
          </p:cNvPr>
          <p:cNvSpPr>
            <a:spLocks noGrp="1"/>
          </p:cNvSpPr>
          <p:nvPr>
            <p:ph type="pic" sz="quarter" idx="67"/>
          </p:nvPr>
        </p:nvSpPr>
        <p:spPr>
          <a:xfrm>
            <a:off x="-1" y="178005"/>
            <a:ext cx="7607445" cy="3354626"/>
          </a:xfrm>
          <a:custGeom>
            <a:avLst/>
            <a:gdLst>
              <a:gd name="connsiteX0" fmla="*/ 0 w 7607445"/>
              <a:gd name="connsiteY0" fmla="*/ 0 h 3354626"/>
              <a:gd name="connsiteX1" fmla="*/ 2057401 w 7607445"/>
              <a:gd name="connsiteY1" fmla="*/ 0 h 3354626"/>
              <a:gd name="connsiteX2" fmla="*/ 4013534 w 7607445"/>
              <a:gd name="connsiteY2" fmla="*/ 0 h 3354626"/>
              <a:gd name="connsiteX3" fmla="*/ 4127503 w 7607445"/>
              <a:gd name="connsiteY3" fmla="*/ 0 h 3354626"/>
              <a:gd name="connsiteX4" fmla="*/ 6070935 w 7607445"/>
              <a:gd name="connsiteY4" fmla="*/ 0 h 3354626"/>
              <a:gd name="connsiteX5" fmla="*/ 6070935 w 7607445"/>
              <a:gd name="connsiteY5" fmla="*/ 3501 h 3354626"/>
              <a:gd name="connsiteX6" fmla="*/ 6184905 w 7607445"/>
              <a:gd name="connsiteY6" fmla="*/ 0 h 3354626"/>
              <a:gd name="connsiteX7" fmla="*/ 7471829 w 7607445"/>
              <a:gd name="connsiteY7" fmla="*/ 382501 h 3354626"/>
              <a:gd name="connsiteX8" fmla="*/ 7598074 w 7607445"/>
              <a:gd name="connsiteY8" fmla="*/ 477664 h 3354626"/>
              <a:gd name="connsiteX9" fmla="*/ 7489864 w 7607445"/>
              <a:gd name="connsiteY9" fmla="*/ 544701 h 3354626"/>
              <a:gd name="connsiteX10" fmla="*/ 6849834 w 7607445"/>
              <a:gd name="connsiteY10" fmla="*/ 1669539 h 3354626"/>
              <a:gd name="connsiteX11" fmla="*/ 7488340 w 7607445"/>
              <a:gd name="connsiteY11" fmla="*/ 2794379 h 3354626"/>
              <a:gd name="connsiteX12" fmla="*/ 7607445 w 7607445"/>
              <a:gd name="connsiteY12" fmla="*/ 2868214 h 3354626"/>
              <a:gd name="connsiteX13" fmla="*/ 7596485 w 7607445"/>
              <a:gd name="connsiteY13" fmla="*/ 2878084 h 3354626"/>
              <a:gd name="connsiteX14" fmla="*/ 6184904 w 7607445"/>
              <a:gd name="connsiteY14" fmla="*/ 3354626 h 3354626"/>
              <a:gd name="connsiteX15" fmla="*/ 6070933 w 7607445"/>
              <a:gd name="connsiteY15" fmla="*/ 3351125 h 3354626"/>
              <a:gd name="connsiteX16" fmla="*/ 6070933 w 7607445"/>
              <a:gd name="connsiteY16" fmla="*/ 3354626 h 3354626"/>
              <a:gd name="connsiteX17" fmla="*/ 4127503 w 7607445"/>
              <a:gd name="connsiteY17" fmla="*/ 3354626 h 3354626"/>
              <a:gd name="connsiteX18" fmla="*/ 4013532 w 7607445"/>
              <a:gd name="connsiteY18" fmla="*/ 3354626 h 3354626"/>
              <a:gd name="connsiteX19" fmla="*/ 2057401 w 7607445"/>
              <a:gd name="connsiteY19" fmla="*/ 3354626 h 3354626"/>
              <a:gd name="connsiteX20" fmla="*/ 0 w 7607445"/>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7445" h="3354626">
                <a:moveTo>
                  <a:pt x="0" y="0"/>
                </a:moveTo>
                <a:lnTo>
                  <a:pt x="2057401" y="0"/>
                </a:lnTo>
                <a:lnTo>
                  <a:pt x="4013534" y="0"/>
                </a:lnTo>
                <a:lnTo>
                  <a:pt x="4127503" y="0"/>
                </a:lnTo>
                <a:lnTo>
                  <a:pt x="6070935" y="0"/>
                </a:lnTo>
                <a:lnTo>
                  <a:pt x="6070935" y="3501"/>
                </a:lnTo>
                <a:cubicBezTo>
                  <a:pt x="6108924" y="0"/>
                  <a:pt x="6146915" y="0"/>
                  <a:pt x="6184905" y="0"/>
                </a:cubicBezTo>
                <a:cubicBezTo>
                  <a:pt x="6674291" y="0"/>
                  <a:pt x="7122472" y="143433"/>
                  <a:pt x="7471829" y="382501"/>
                </a:cubicBezTo>
                <a:lnTo>
                  <a:pt x="7598074" y="477664"/>
                </a:lnTo>
                <a:lnTo>
                  <a:pt x="7489864" y="544701"/>
                </a:lnTo>
                <a:cubicBezTo>
                  <a:pt x="7099290" y="811726"/>
                  <a:pt x="6849834" y="1216089"/>
                  <a:pt x="6849834" y="1669539"/>
                </a:cubicBezTo>
                <a:cubicBezTo>
                  <a:pt x="6849834" y="2122992"/>
                  <a:pt x="7098129" y="2527355"/>
                  <a:pt x="7488340" y="2794379"/>
                </a:cubicBezTo>
                <a:lnTo>
                  <a:pt x="7607445" y="2868214"/>
                </a:lnTo>
                <a:lnTo>
                  <a:pt x="7596485" y="2878084"/>
                </a:lnTo>
                <a:cubicBezTo>
                  <a:pt x="7231761" y="3173094"/>
                  <a:pt x="6733385"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87A9ACD9-627B-6C3B-7A40-F2AC892B40B8}"/>
              </a:ext>
            </a:extLst>
          </p:cNvPr>
          <p:cNvSpPr/>
          <p:nvPr userDrawn="1"/>
        </p:nvSpPr>
        <p:spPr>
          <a:xfrm flipH="1">
            <a:off x="7210213" y="486667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Freeform 3">
            <a:extLst>
              <a:ext uri="{FF2B5EF4-FFF2-40B4-BE49-F238E27FC236}">
                <a16:creationId xmlns:a16="http://schemas.microsoft.com/office/drawing/2014/main" id="{42161088-F147-03B9-82A2-ABA0FAEC0859}"/>
              </a:ext>
            </a:extLst>
          </p:cNvPr>
          <p:cNvSpPr/>
          <p:nvPr userDrawn="1"/>
        </p:nvSpPr>
        <p:spPr>
          <a:xfrm>
            <a:off x="-39761" y="210639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bject 3">
            <a:extLst>
              <a:ext uri="{FF2B5EF4-FFF2-40B4-BE49-F238E27FC236}">
                <a16:creationId xmlns:a16="http://schemas.microsoft.com/office/drawing/2014/main" id="{40114CE1-EE4D-2283-480C-C140323D1D4D}"/>
              </a:ext>
            </a:extLst>
          </p:cNvPr>
          <p:cNvSpPr/>
          <p:nvPr userDrawn="1"/>
        </p:nvSpPr>
        <p:spPr>
          <a:xfrm>
            <a:off x="9232269" y="77805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Picture Placeholder 29">
            <a:extLst>
              <a:ext uri="{FF2B5EF4-FFF2-40B4-BE49-F238E27FC236}">
                <a16:creationId xmlns:a16="http://schemas.microsoft.com/office/drawing/2014/main" id="{F9969BE5-7FD8-7292-B663-5FCB3C973E6A}"/>
              </a:ext>
            </a:extLst>
          </p:cNvPr>
          <p:cNvSpPr>
            <a:spLocks noGrp="1"/>
          </p:cNvSpPr>
          <p:nvPr>
            <p:ph type="pic" sz="quarter" idx="19"/>
          </p:nvPr>
        </p:nvSpPr>
        <p:spPr>
          <a:xfrm>
            <a:off x="5957002" y="100428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D0C3E9C-B689-4405-70AF-38AF508FD85C}"/>
              </a:ext>
            </a:extLst>
          </p:cNvPr>
          <p:cNvSpPr>
            <a:spLocks noGrp="1"/>
          </p:cNvSpPr>
          <p:nvPr>
            <p:ph type="body" sz="quarter" idx="15" hasCustomPrompt="1"/>
          </p:nvPr>
        </p:nvSpPr>
        <p:spPr>
          <a:xfrm>
            <a:off x="553654" y="388671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a:t>Epic Stays</a:t>
            </a:r>
          </a:p>
        </p:txBody>
      </p:sp>
      <p:sp>
        <p:nvSpPr>
          <p:cNvPr id="8" name="Text Placeholder 23">
            <a:extLst>
              <a:ext uri="{FF2B5EF4-FFF2-40B4-BE49-F238E27FC236}">
                <a16:creationId xmlns:a16="http://schemas.microsoft.com/office/drawing/2014/main" id="{FD92A847-B5A8-BC27-6A6B-0E522D3BE4EF}"/>
              </a:ext>
            </a:extLst>
          </p:cNvPr>
          <p:cNvSpPr>
            <a:spLocks noGrp="1"/>
          </p:cNvSpPr>
          <p:nvPr>
            <p:ph type="body" sz="quarter" idx="16" hasCustomPrompt="1"/>
          </p:nvPr>
        </p:nvSpPr>
        <p:spPr>
          <a:xfrm>
            <a:off x="553654" y="326398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9" name="Text Placeholder 23">
            <a:extLst>
              <a:ext uri="{FF2B5EF4-FFF2-40B4-BE49-F238E27FC236}">
                <a16:creationId xmlns:a16="http://schemas.microsoft.com/office/drawing/2014/main" id="{70DC3680-A607-C1BB-FE0C-C7C138ABBA85}"/>
              </a:ext>
            </a:extLst>
          </p:cNvPr>
          <p:cNvSpPr>
            <a:spLocks noGrp="1"/>
          </p:cNvSpPr>
          <p:nvPr>
            <p:ph type="body" sz="quarter" idx="17" hasCustomPrompt="1"/>
          </p:nvPr>
        </p:nvSpPr>
        <p:spPr>
          <a:xfrm>
            <a:off x="7210213" y="502164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11" name="Picture 10">
            <a:extLst>
              <a:ext uri="{FF2B5EF4-FFF2-40B4-BE49-F238E27FC236}">
                <a16:creationId xmlns:a16="http://schemas.microsoft.com/office/drawing/2014/main" id="{E2EC2899-96AC-B2F0-9F8D-8B46916F3DD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6176" y="150906"/>
            <a:ext cx="2882520" cy="1786177"/>
          </a:xfrm>
          <a:prstGeom prst="rect">
            <a:avLst/>
          </a:prstGeom>
        </p:spPr>
      </p:pic>
      <p:sp>
        <p:nvSpPr>
          <p:cNvPr id="13" name="Text Placeholder 23">
            <a:extLst>
              <a:ext uri="{FF2B5EF4-FFF2-40B4-BE49-F238E27FC236}">
                <a16:creationId xmlns:a16="http://schemas.microsoft.com/office/drawing/2014/main" id="{5FC03FB8-9D58-35FE-9CB2-5F0F185042D0}"/>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grpSp>
        <p:nvGrpSpPr>
          <p:cNvPr id="18" name="Group 17">
            <a:extLst>
              <a:ext uri="{FF2B5EF4-FFF2-40B4-BE49-F238E27FC236}">
                <a16:creationId xmlns:a16="http://schemas.microsoft.com/office/drawing/2014/main" id="{67706E8F-EF3D-AD8E-1B32-B24AACCECD87}"/>
              </a:ext>
            </a:extLst>
          </p:cNvPr>
          <p:cNvGrpSpPr/>
          <p:nvPr userDrawn="1"/>
        </p:nvGrpSpPr>
        <p:grpSpPr>
          <a:xfrm>
            <a:off x="441852" y="5691396"/>
            <a:ext cx="6969049" cy="851642"/>
            <a:chOff x="441852" y="5691396"/>
            <a:chExt cx="6969049" cy="851642"/>
          </a:xfrm>
        </p:grpSpPr>
        <p:pic>
          <p:nvPicPr>
            <p:cNvPr id="20" name="Picture 19" descr="Co-funded by the European Union logo in png for web usage">
              <a:extLst>
                <a:ext uri="{FF2B5EF4-FFF2-40B4-BE49-F238E27FC236}">
                  <a16:creationId xmlns:a16="http://schemas.microsoft.com/office/drawing/2014/main" id="{A7876485-B0AD-AC38-5465-946456B552B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22" name="Rectangle 21">
              <a:extLst>
                <a:ext uri="{FF2B5EF4-FFF2-40B4-BE49-F238E27FC236}">
                  <a16:creationId xmlns:a16="http://schemas.microsoft.com/office/drawing/2014/main" id="{E9BD1F0C-FF46-E608-AD7F-870FCCB903A2}"/>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23" name="Group 22">
              <a:extLst>
                <a:ext uri="{FF2B5EF4-FFF2-40B4-BE49-F238E27FC236}">
                  <a16:creationId xmlns:a16="http://schemas.microsoft.com/office/drawing/2014/main" id="{65E0B375-E255-82A3-1629-38D751A46094}"/>
                </a:ext>
              </a:extLst>
            </p:cNvPr>
            <p:cNvGrpSpPr/>
            <p:nvPr userDrawn="1"/>
          </p:nvGrpSpPr>
          <p:grpSpPr>
            <a:xfrm>
              <a:off x="441852" y="5691396"/>
              <a:ext cx="1307461" cy="742180"/>
              <a:chOff x="340586" y="8789227"/>
              <a:chExt cx="1307461" cy="742180"/>
            </a:xfrm>
          </p:grpSpPr>
          <p:sp>
            <p:nvSpPr>
              <p:cNvPr id="24" name="Rectangle 23">
                <a:extLst>
                  <a:ext uri="{FF2B5EF4-FFF2-40B4-BE49-F238E27FC236}">
                    <a16:creationId xmlns:a16="http://schemas.microsoft.com/office/drawing/2014/main" id="{F9B0CFEA-4D59-7707-DAEC-5F89E1F8C4E6}"/>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26" name="Picture 25">
                <a:extLst>
                  <a:ext uri="{FF2B5EF4-FFF2-40B4-BE49-F238E27FC236}">
                    <a16:creationId xmlns:a16="http://schemas.microsoft.com/office/drawing/2014/main" id="{57E9D4BB-93F9-3498-A773-A12FBA11AC4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7ADCD6-408D-3559-301A-0D93007D9EE3}"/>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DCC26179-76A4-2FB2-9241-2D673E326B8F}"/>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4" name="Text Placeholder 17">
            <a:extLst>
              <a:ext uri="{FF2B5EF4-FFF2-40B4-BE49-F238E27FC236}">
                <a16:creationId xmlns:a16="http://schemas.microsoft.com/office/drawing/2014/main" id="{DC075A4D-378E-8521-B351-D1A86D500498}"/>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5" name="Text Placeholder 23">
            <a:extLst>
              <a:ext uri="{FF2B5EF4-FFF2-40B4-BE49-F238E27FC236}">
                <a16:creationId xmlns:a16="http://schemas.microsoft.com/office/drawing/2014/main" id="{4C1D36A7-5DE5-F471-68D2-43D94F55297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6" name="Picture 5">
            <a:extLst>
              <a:ext uri="{FF2B5EF4-FFF2-40B4-BE49-F238E27FC236}">
                <a16:creationId xmlns:a16="http://schemas.microsoft.com/office/drawing/2014/main" id="{4869EC42-7837-CE5C-3F66-D8E3EBBB1750}"/>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7" name="Straight Connector 6">
            <a:extLst>
              <a:ext uri="{FF2B5EF4-FFF2-40B4-BE49-F238E27FC236}">
                <a16:creationId xmlns:a16="http://schemas.microsoft.com/office/drawing/2014/main" id="{26E8BE0F-C64C-3948-D193-30B9D982337E}"/>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B9F024A-7DF8-0BE1-7F72-218696916B1F}"/>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9" name="Slide Number Placeholder 5">
            <a:extLst>
              <a:ext uri="{FF2B5EF4-FFF2-40B4-BE49-F238E27FC236}">
                <a16:creationId xmlns:a16="http://schemas.microsoft.com/office/drawing/2014/main" id="{C567DA9D-40C0-A9C7-EB6A-4AB7765467F1}"/>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8857238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ACD8D2-6EA7-0F95-6CD7-DD81A8265EA1}"/>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D79055D7-C6ED-5424-F610-FCB51A8491AA}"/>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5" name="Text Placeholder 17">
            <a:extLst>
              <a:ext uri="{FF2B5EF4-FFF2-40B4-BE49-F238E27FC236}">
                <a16:creationId xmlns:a16="http://schemas.microsoft.com/office/drawing/2014/main" id="{E7AF8545-8E36-B1E3-1735-89146E323C5C}"/>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53E3C420-3EF1-C6B6-1710-7584BA7C3470}"/>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7" name="Picture 6">
            <a:extLst>
              <a:ext uri="{FF2B5EF4-FFF2-40B4-BE49-F238E27FC236}">
                <a16:creationId xmlns:a16="http://schemas.microsoft.com/office/drawing/2014/main" id="{3635EECE-0A40-5F00-99EA-C5FBF2BB24E6}"/>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8" name="Straight Connector 7">
            <a:extLst>
              <a:ext uri="{FF2B5EF4-FFF2-40B4-BE49-F238E27FC236}">
                <a16:creationId xmlns:a16="http://schemas.microsoft.com/office/drawing/2014/main" id="{27AD4B03-C4E2-25D1-6B39-4FA72B562283}"/>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23D2321-4718-D3BE-89CE-325DF75B5180}"/>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11" name="Slide Number Placeholder 5">
            <a:extLst>
              <a:ext uri="{FF2B5EF4-FFF2-40B4-BE49-F238E27FC236}">
                <a16:creationId xmlns:a16="http://schemas.microsoft.com/office/drawing/2014/main" id="{9F69D067-A695-9C67-81FF-0D18FBC18B4F}"/>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618615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37DD6BF8-A227-A2E7-1CCF-D7A288F7B9D8}"/>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C18E5655-9730-11B0-974F-6EEFEB0A898D}"/>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686A1EDE-E627-AC9B-D6AC-AAB7E4E838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300ADDD6-3971-E579-EA57-A17F63BF8708}"/>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33A48EFF-3A61-15D0-0E2B-A3E1525F4D01}"/>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6CCE3ABF-5648-9712-4386-BBA639C0EE46}"/>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5C1B31C9-8222-063C-5D51-E23E2A23ED1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584791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1/19/2026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11708764" y="6546433"/>
            <a:ext cx="473489" cy="311567"/>
          </a:xfrm>
          <a:prstGeom prst="rect">
            <a:avLst/>
          </a:prstGeom>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4097435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Picture Placeholder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Picture Placeholder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28F6C538-5753-0CF6-0B3F-40C332AF8039}"/>
              </a:ext>
            </a:extLst>
          </p:cNvPr>
          <p:cNvSpPr/>
          <p:nvPr userDrawn="1"/>
        </p:nvSpPr>
        <p:spPr>
          <a:xfrm rot="16200000">
            <a:off x="1452837" y="1304327"/>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 name="Freeform 3">
            <a:extLst>
              <a:ext uri="{FF2B5EF4-FFF2-40B4-BE49-F238E27FC236}">
                <a16:creationId xmlns:a16="http://schemas.microsoft.com/office/drawing/2014/main" id="{30BF01CC-BF09-4653-D561-FE8FF7840F0F}"/>
              </a:ext>
            </a:extLst>
          </p:cNvPr>
          <p:cNvSpPr/>
          <p:nvPr userDrawn="1"/>
        </p:nvSpPr>
        <p:spPr>
          <a:xfrm>
            <a:off x="613176" y="2539107"/>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26">
            <a:extLst>
              <a:ext uri="{FF2B5EF4-FFF2-40B4-BE49-F238E27FC236}">
                <a16:creationId xmlns:a16="http://schemas.microsoft.com/office/drawing/2014/main" id="{F7716261-53EA-DE9E-A3F7-9F438BACCAB1}"/>
              </a:ext>
            </a:extLst>
          </p:cNvPr>
          <p:cNvSpPr>
            <a:spLocks noGrp="1"/>
          </p:cNvSpPr>
          <p:nvPr>
            <p:ph type="pic" sz="quarter" idx="67"/>
          </p:nvPr>
        </p:nvSpPr>
        <p:spPr>
          <a:xfrm>
            <a:off x="613176" y="17937"/>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6" name="Text Placeholder 32">
            <a:extLst>
              <a:ext uri="{FF2B5EF4-FFF2-40B4-BE49-F238E27FC236}">
                <a16:creationId xmlns:a16="http://schemas.microsoft.com/office/drawing/2014/main" id="{16885187-0EEB-692F-588B-F2F141EF0E13}"/>
              </a:ext>
            </a:extLst>
          </p:cNvPr>
          <p:cNvSpPr>
            <a:spLocks noGrp="1"/>
          </p:cNvSpPr>
          <p:nvPr>
            <p:ph type="body" sz="quarter" idx="18" hasCustomPrompt="1"/>
          </p:nvPr>
        </p:nvSpPr>
        <p:spPr>
          <a:xfrm>
            <a:off x="712294" y="4401414"/>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7D503913-9B00-074D-088D-A7C964761018}"/>
              </a:ext>
            </a:extLst>
          </p:cNvPr>
          <p:cNvSpPr>
            <a:spLocks noGrp="1"/>
          </p:cNvSpPr>
          <p:nvPr>
            <p:ph type="body" sz="quarter" idx="19" hasCustomPrompt="1"/>
          </p:nvPr>
        </p:nvSpPr>
        <p:spPr>
          <a:xfrm>
            <a:off x="654669" y="3523332"/>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Text Placeholder 32">
            <a:extLst>
              <a:ext uri="{FF2B5EF4-FFF2-40B4-BE49-F238E27FC236}">
                <a16:creationId xmlns:a16="http://schemas.microsoft.com/office/drawing/2014/main" id="{8AABF7C6-B87D-91B5-1279-A8ECF6B213D3}"/>
              </a:ext>
            </a:extLst>
          </p:cNvPr>
          <p:cNvSpPr>
            <a:spLocks noGrp="1"/>
          </p:cNvSpPr>
          <p:nvPr>
            <p:ph type="body" sz="quarter" idx="20" hasCustomPrompt="1"/>
          </p:nvPr>
        </p:nvSpPr>
        <p:spPr>
          <a:xfrm>
            <a:off x="1689884" y="3935256"/>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3" name="Text Placeholder 23">
            <a:extLst>
              <a:ext uri="{FF2B5EF4-FFF2-40B4-BE49-F238E27FC236}">
                <a16:creationId xmlns:a16="http://schemas.microsoft.com/office/drawing/2014/main" id="{491F392A-371A-BBA2-37A1-583495768C8B}"/>
              </a:ext>
            </a:extLst>
          </p:cNvPr>
          <p:cNvSpPr>
            <a:spLocks noGrp="1"/>
          </p:cNvSpPr>
          <p:nvPr>
            <p:ph type="body" sz="quarter" idx="66" hasCustomPrompt="1"/>
          </p:nvPr>
        </p:nvSpPr>
        <p:spPr>
          <a:xfrm rot="16200000">
            <a:off x="1464936" y="1317722"/>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4" name="Straight Connector 33">
            <a:extLst>
              <a:ext uri="{FF2B5EF4-FFF2-40B4-BE49-F238E27FC236}">
                <a16:creationId xmlns:a16="http://schemas.microsoft.com/office/drawing/2014/main" id="{ED28BBC4-1736-54B2-2569-D5EABB320F98}"/>
              </a:ext>
            </a:extLst>
          </p:cNvPr>
          <p:cNvCxnSpPr>
            <a:cxnSpLocks/>
          </p:cNvCxnSpPr>
          <p:nvPr userDrawn="1"/>
        </p:nvCxnSpPr>
        <p:spPr>
          <a:xfrm flipV="1">
            <a:off x="616179" y="4158253"/>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6A7DEE5A-C3FE-54F5-351C-78A07224A3A9}"/>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0C2E926-EFC0-A1AA-0296-CB4F57125F10}"/>
              </a:ext>
            </a:extLst>
          </p:cNvPr>
          <p:cNvSpPr/>
          <p:nvPr userDrawn="1"/>
        </p:nvSpPr>
        <p:spPr>
          <a:xfrm>
            <a:off x="9747" y="0"/>
            <a:ext cx="6522544" cy="6858002"/>
          </a:xfrm>
          <a:custGeom>
            <a:avLst/>
            <a:gdLst>
              <a:gd name="connsiteX0" fmla="*/ 0 w 6503537"/>
              <a:gd name="connsiteY0" fmla="*/ 0 h 6838017"/>
              <a:gd name="connsiteX1" fmla="*/ 6503537 w 6503537"/>
              <a:gd name="connsiteY1" fmla="*/ 0 h 6838017"/>
              <a:gd name="connsiteX2" fmla="*/ 6503537 w 6503537"/>
              <a:gd name="connsiteY2" fmla="*/ 3800463 h 6838017"/>
              <a:gd name="connsiteX3" fmla="*/ 6496220 w 6503537"/>
              <a:gd name="connsiteY3" fmla="*/ 3800463 h 6838017"/>
              <a:gd name="connsiteX4" fmla="*/ 6503537 w 6503537"/>
              <a:gd name="connsiteY4" fmla="*/ 3994646 h 6838017"/>
              <a:gd name="connsiteX5" fmla="*/ 5228852 w 6503537"/>
              <a:gd name="connsiteY5" fmla="*/ 6653989 h 6838017"/>
              <a:gd name="connsiteX6" fmla="*/ 4978182 w 6503537"/>
              <a:gd name="connsiteY6" fmla="*/ 6838017 h 6838017"/>
              <a:gd name="connsiteX7" fmla="*/ 1019075 w 6503537"/>
              <a:gd name="connsiteY7" fmla="*/ 6838017 h 6838017"/>
              <a:gd name="connsiteX8" fmla="*/ 965583 w 6503537"/>
              <a:gd name="connsiteY8" fmla="*/ 6802921 h 6838017"/>
              <a:gd name="connsiteX9" fmla="*/ 88357 w 6503537"/>
              <a:gd name="connsiteY9" fmla="*/ 5919024 h 6838017"/>
              <a:gd name="connsiteX10" fmla="*/ 0 w 6503537"/>
              <a:gd name="connsiteY10" fmla="*/ 5775966 h 68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3537" h="6838017">
                <a:moveTo>
                  <a:pt x="0" y="0"/>
                </a:moveTo>
                <a:lnTo>
                  <a:pt x="6503537" y="0"/>
                </a:lnTo>
                <a:lnTo>
                  <a:pt x="6503537" y="3800463"/>
                </a:lnTo>
                <a:lnTo>
                  <a:pt x="6496220" y="3800463"/>
                </a:lnTo>
                <a:cubicBezTo>
                  <a:pt x="6503537" y="3865190"/>
                  <a:pt x="6503537" y="3929921"/>
                  <a:pt x="6503537" y="3994646"/>
                </a:cubicBezTo>
                <a:cubicBezTo>
                  <a:pt x="6503537" y="5066697"/>
                  <a:pt x="6007851" y="6022691"/>
                  <a:pt x="5228852" y="6653989"/>
                </a:cubicBezTo>
                <a:lnTo>
                  <a:pt x="4978182" y="6838017"/>
                </a:lnTo>
                <a:lnTo>
                  <a:pt x="1019075" y="6838017"/>
                </a:lnTo>
                <a:lnTo>
                  <a:pt x="965583" y="6802921"/>
                </a:lnTo>
                <a:cubicBezTo>
                  <a:pt x="621940" y="6562487"/>
                  <a:pt x="324410" y="6262731"/>
                  <a:pt x="88357" y="5919024"/>
                </a:cubicBezTo>
                <a:lnTo>
                  <a:pt x="0" y="5775966"/>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2476D9F5-212E-EAD2-5D8E-99586D96473B}"/>
              </a:ext>
            </a:extLst>
          </p:cNvPr>
          <p:cNvSpPr/>
          <p:nvPr userDrawn="1"/>
        </p:nvSpPr>
        <p:spPr>
          <a:xfrm>
            <a:off x="0" y="206652"/>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4FC884F9-3AA2-A926-8521-C166B127A546}"/>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944642D9-AE51-B7FB-0EDD-CA05BDD07B8D}"/>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1E7258DB-FEE5-1369-5705-2A5958F2A123}"/>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5">
            <a:extLst>
              <a:ext uri="{FF2B5EF4-FFF2-40B4-BE49-F238E27FC236}">
                <a16:creationId xmlns:a16="http://schemas.microsoft.com/office/drawing/2014/main" id="{B8849E2F-8349-7658-8E12-5F4058876A46}"/>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80F204E2-28C7-B029-B64F-6ACCD0F111B4}"/>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A80FCC22-55E0-CBBF-65A3-585C3CBCC494}"/>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6B6B5878-DABB-D3AC-B76E-9889447B8BF9}"/>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DCB1C4CB-1058-8D46-F6CD-C68BCAB1362B}"/>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20E00249-3D0F-84FC-14F2-6788468C03F1}"/>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ABE9B5C5-CA37-DD31-E298-278230EF3345}"/>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509138A5-879B-F64B-F7C9-3A507DABFA4B}"/>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F95B99B9-934D-55AB-C6FE-B20565E81F0A}"/>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0" name="Straight Connector 19">
            <a:extLst>
              <a:ext uri="{FF2B5EF4-FFF2-40B4-BE49-F238E27FC236}">
                <a16:creationId xmlns:a16="http://schemas.microsoft.com/office/drawing/2014/main" id="{581EE738-76B4-8650-5E78-4B3E4282E7B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102E77EF-6895-A7B6-0B4E-8B1FCDECA58D}"/>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3" name="Rectangle 22">
            <a:extLst>
              <a:ext uri="{FF2B5EF4-FFF2-40B4-BE49-F238E27FC236}">
                <a16:creationId xmlns:a16="http://schemas.microsoft.com/office/drawing/2014/main" id="{2F2100D8-D624-213B-6391-E8589857D8CD}"/>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FD44486-A42F-E976-C640-51314C8FA95D}"/>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40107AB-668E-0D57-968A-B1FB31F7158B}"/>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HÖNNUN NÝSTÁRLEGRA GISTINGA Í FERÐAMENNSKU</a:t>
            </a:r>
          </a:p>
        </p:txBody>
      </p:sp>
      <p:sp>
        <p:nvSpPr>
          <p:cNvPr id="7" name="Slide Number Placeholder 5">
            <a:extLst>
              <a:ext uri="{FF2B5EF4-FFF2-40B4-BE49-F238E27FC236}">
                <a16:creationId xmlns:a16="http://schemas.microsoft.com/office/drawing/2014/main" id="{2B371337-BAC5-8C1E-37E3-A3AA177E616A}"/>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884" r:id="rId15"/>
    <p:sldLayoutId id="2147483841" r:id="rId16"/>
    <p:sldLayoutId id="2147483879" r:id="rId17"/>
    <p:sldLayoutId id="2147483913" r:id="rId18"/>
    <p:sldLayoutId id="2147483914" r:id="rId19"/>
    <p:sldLayoutId id="2147483906" r:id="rId20"/>
    <p:sldLayoutId id="2147483907" r:id="rId21"/>
    <p:sldLayoutId id="2147483878" r:id="rId22"/>
    <p:sldLayoutId id="2147483915" r:id="rId23"/>
    <p:sldLayoutId id="2147483891" r:id="rId24"/>
    <p:sldLayoutId id="2147483894" r:id="rId25"/>
    <p:sldLayoutId id="2147483893" r:id="rId26"/>
    <p:sldLayoutId id="2147483895" r:id="rId27"/>
    <p:sldLayoutId id="2147483896" r:id="rId28"/>
    <p:sldLayoutId id="2147483900" r:id="rId29"/>
    <p:sldLayoutId id="2147483901" r:id="rId30"/>
    <p:sldLayoutId id="2147483902" r:id="rId31"/>
    <p:sldLayoutId id="2147483903" r:id="rId32"/>
    <p:sldLayoutId id="2147483904" r:id="rId33"/>
    <p:sldLayoutId id="2147483853" r:id="rId34"/>
    <p:sldLayoutId id="2147483912" r:id="rId35"/>
    <p:sldLayoutId id="2147483910" r:id="rId36"/>
    <p:sldLayoutId id="2147483917" r:id="rId37"/>
    <p:sldLayoutId id="2147483918"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hyperlink" Target="https://miro.com/strategic-planning/business-model-canvas-examples/" TargetMode="External"/><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digitalbizmodels.com/blog/business-model-canvas-bookingcom" TargetMode="Externa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0.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29.png"/><Relationship Id="rId2" Type="http://schemas.openxmlformats.org/officeDocument/2006/relationships/image" Target="../media/image15.png"/><Relationship Id="rId16"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0" Type="http://schemas.openxmlformats.org/officeDocument/2006/relationships/image" Target="../media/image32.svg"/><Relationship Id="rId1" Type="http://schemas.openxmlformats.org/officeDocument/2006/relationships/slideLayout" Target="../slideLayouts/slideLayout38.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23.png"/><Relationship Id="rId19"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5.xml"/><Relationship Id="rId5"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4" Type="http://schemas.openxmlformats.org/officeDocument/2006/relationships/hyperlink" Target="https://businessandplans.com/bed-and-breakfast-business-model-canvas-a-complete-guid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5.xml"/><Relationship Id="rId5"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4" Type="http://schemas.openxmlformats.org/officeDocument/2006/relationships/hyperlink" Target="https://businessandplans.com/bed-and-breakfast-business-model-canvas-a-complete-guide/"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36.sv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36.sv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38.sv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38.sv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40.sv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42.sv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44.sv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46.sv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48.sv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 Type="http://schemas.openxmlformats.org/officeDocument/2006/relationships/hyperlink" Target="https://businessandplans.com/bed-and-breakfast-business-model-canvas-a-complete-guide/" TargetMode="External"/><Relationship Id="rId1" Type="http://schemas.openxmlformats.org/officeDocument/2006/relationships/slideLayout" Target="../slideLayouts/slideLayout15.xml"/><Relationship Id="rId5" Type="http://schemas.openxmlformats.org/officeDocument/2006/relationships/image" Target="../media/image50.sv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hyperlink" Target="https://cimne.com/cvdata/cntr2/spc2390/dtos/dcs/businessmodelgenerationpreview.pdf" TargetMode="Externa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brucey.com.au/resources/storytelling-canvas" TargetMode="External"/><Relationship Id="rId2" Type="http://schemas.openxmlformats.org/officeDocument/2006/relationships/hyperlink" Target="https://cimne.com/cvdata/cntr2/spc2390/dtos/dcs/businessmodelgenerationpreview.pdf" TargetMode="Externa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hyperlink" Target="https://brucey.com.au/resources/customer-persona-canvas" TargetMode="External"/><Relationship Id="rId2" Type="http://schemas.openxmlformats.org/officeDocument/2006/relationships/hyperlink" Target="https://brucey.com.au/resources/customer-journey-canvas" TargetMode="External"/><Relationship Id="rId1" Type="http://schemas.openxmlformats.org/officeDocument/2006/relationships/slideLayout" Target="../slideLayouts/slideLayout15.xml"/><Relationship Id="rId4" Type="http://schemas.openxmlformats.org/officeDocument/2006/relationships/hyperlink" Target="https://brucey.com.au/resources/storytelling-canvas" TargetMode="External"/></Relationships>
</file>

<file path=ppt/slides/_rels/slide32.xml.rels><?xml version="1.0" encoding="UTF-8" standalone="yes"?>
<Relationships xmlns="http://schemas.openxmlformats.org/package/2006/relationships"><Relationship Id="rId2" Type="http://schemas.openxmlformats.org/officeDocument/2006/relationships/hyperlink" Target="https://brucey.com.au/resources/storytelling-canvas" TargetMode="Externa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hyperlink" Target="https://brucey.com.au/resources/storytelling-canvas" TargetMode="Externa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hyperlink" Target="https://brucey.com.au/resources/storytelling-canvas" TargetMode="Externa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hyperlink" Target="https://brucey.com.au/resources/storytelling-canvas" TargetMode="Externa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hyperlink" Target="https://youtu.be/u_RoJ6m0iGs" TargetMode="External"/><Relationship Id="rId2" Type="http://schemas.openxmlformats.org/officeDocument/2006/relationships/slideLayout" Target="../slideLayouts/slideLayout26.xml"/><Relationship Id="rId1" Type="http://schemas.openxmlformats.org/officeDocument/2006/relationships/video" Target="https://www.youtube.com/embed/oNVKQ9W2PUU?feature=oembed" TargetMode="External"/><Relationship Id="rId6" Type="http://schemas.openxmlformats.org/officeDocument/2006/relationships/image" Target="../media/image52.png"/><Relationship Id="rId5" Type="http://schemas.openxmlformats.org/officeDocument/2006/relationships/hyperlink" Target="https://youtu.be/F1_MnXrVdEE" TargetMode="External"/><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35.xml"/><Relationship Id="rId4" Type="http://schemas.openxmlformats.org/officeDocument/2006/relationships/hyperlink" Target="https://epicstays.eu/compendium-of-good-practic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jp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0.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29.png"/><Relationship Id="rId2" Type="http://schemas.openxmlformats.org/officeDocument/2006/relationships/image" Target="../media/image15.png"/><Relationship Id="rId16"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 Id="rId20" Type="http://schemas.openxmlformats.org/officeDocument/2006/relationships/image" Target="../media/image32.svg"/><Relationship Id="rId1" Type="http://schemas.openxmlformats.org/officeDocument/2006/relationships/slideLayout" Target="../slideLayouts/slideLayout38.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23.png"/><Relationship Id="rId19"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hyperlink" Target="https://en.wikipedia.org/wiki/Business_model_canvas" TargetMode="External"/><Relationship Id="rId2" Type="http://schemas.openxmlformats.org/officeDocument/2006/relationships/hyperlink" Target="https://cimne.com/cvdata/cntr2/spc2390/dtos/dcs/businessmodelgenerationpreview.pdf" TargetMode="External"/><Relationship Id="rId1" Type="http://schemas.openxmlformats.org/officeDocument/2006/relationships/slideLayout" Target="../slideLayouts/slideLayout36.xml"/><Relationship Id="rId4" Type="http://schemas.openxmlformats.org/officeDocument/2006/relationships/hyperlink" Target="https://www.smartsheet.com/sites/default/files/2024-04/IC-Simple-Business-Model-Canvas-Template-for-Powerpoint-Example_Powerpoint.pptx?srsltid=AfmBOop_I2pyimagKBejfl-xt8tteTukVJU7-7NT-CG1nWOo8ROqfG6t"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597549" y="2676911"/>
            <a:ext cx="5089964" cy="697353"/>
          </a:xfrm>
        </p:spPr>
        <p:txBody>
          <a:bodyPr lIns="91440" tIns="45720" rIns="91440" bIns="45720" anchor="t">
            <a:noAutofit/>
          </a:bodyPr>
          <a:lstStyle/>
          <a:p>
            <a:r>
              <a:rPr lang="en-GB" dirty="0"/>
              <a:t>Modúl 2 (hluti 2)</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597549" y="3721505"/>
            <a:ext cx="5089964" cy="697353"/>
          </a:xfrm>
        </p:spPr>
        <p:txBody>
          <a:bodyPr lIns="91440" tIns="45720" rIns="91440" bIns="45720" anchor="t">
            <a:noAutofit/>
          </a:bodyPr>
          <a:lstStyle/>
          <a:p>
            <a:pPr defTabSz="777514">
              <a:lnSpc>
                <a:spcPts val="3340"/>
              </a:lnSpc>
              <a:spcBef>
                <a:spcPts val="0"/>
              </a:spcBef>
              <a:defRPr/>
            </a:pPr>
            <a:r>
              <a:rPr lang="en-GB" sz="3200" dirty="0">
                <a:ea typeface="Calibri"/>
                <a:cs typeface="Calibri"/>
              </a:rPr>
              <a:t>Markaðsrannsóknir og </a:t>
            </a:r>
            <a:r>
              <a:rPr lang="en-GB" sz="3200" dirty="0" err="1">
                <a:ea typeface="Calibri"/>
                <a:cs typeface="Calibri"/>
              </a:rPr>
              <a:t>viðskiptaáætlun</a:t>
            </a:r>
            <a:r>
              <a:rPr lang="en-GB" sz="3200" dirty="0">
                <a:ea typeface="Calibri"/>
                <a:cs typeface="Calibri"/>
              </a:rPr>
              <a:t> </a:t>
            </a:r>
            <a:r>
              <a:rPr lang="en-GB" sz="3200" i="1" dirty="0">
                <a:ea typeface="Calibri"/>
                <a:cs typeface="Calibri"/>
              </a:rPr>
              <a:t>(</a:t>
            </a:r>
            <a:r>
              <a:rPr lang="en-GB" sz="3200" dirty="0" err="1">
                <a:ea typeface="Calibri"/>
                <a:cs typeface="Calibri"/>
              </a:rPr>
              <a:t>fyrir</a:t>
            </a:r>
            <a:r>
              <a:rPr lang="en-GB" sz="3200" dirty="0">
                <a:ea typeface="Calibri"/>
                <a:cs typeface="Calibri"/>
              </a:rPr>
              <a:t> </a:t>
            </a:r>
            <a:r>
              <a:rPr lang="en-GB" sz="3200" dirty="0" err="1">
                <a:ea typeface="Calibri"/>
                <a:cs typeface="Calibri"/>
              </a:rPr>
              <a:t>þína</a:t>
            </a:r>
            <a:r>
              <a:rPr lang="en-GB" sz="3200" dirty="0">
                <a:ea typeface="Calibri"/>
                <a:cs typeface="Calibri"/>
              </a:rPr>
              <a:t> </a:t>
            </a:r>
            <a:r>
              <a:rPr lang="en-GB" sz="3200" dirty="0" err="1">
                <a:ea typeface="Calibri"/>
                <a:cs typeface="Calibri"/>
              </a:rPr>
              <a:t>óhefðbundnu</a:t>
            </a:r>
            <a:r>
              <a:rPr lang="en-GB" sz="3200" dirty="0">
                <a:ea typeface="Calibri"/>
                <a:cs typeface="Calibri"/>
              </a:rPr>
              <a:t> </a:t>
            </a:r>
            <a:r>
              <a:rPr lang="en-GB" sz="3200" dirty="0" err="1">
                <a:ea typeface="Calibri"/>
                <a:cs typeface="Calibri"/>
              </a:rPr>
              <a:t>gistimöguleika</a:t>
            </a:r>
            <a:r>
              <a:rPr lang="en-GB" sz="3200" i="1" dirty="0">
                <a:ea typeface="Calibri"/>
                <a:cs typeface="Calibri"/>
              </a:rPr>
              <a:t>)</a:t>
            </a:r>
          </a:p>
          <a:p>
            <a:pPr defTabSz="777514">
              <a:lnSpc>
                <a:spcPts val="3340"/>
              </a:lnSpc>
              <a:spcBef>
                <a:spcPts val="0"/>
              </a:spcBef>
              <a:defRPr/>
            </a:pPr>
            <a:endParaRPr lang="en-GB" sz="3200" dirty="0">
              <a:ea typeface="Calibri"/>
              <a:cs typeface="Calibri"/>
            </a:endParaRPr>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sz="3200" dirty="0" err="1"/>
              <a:t>www.epicstays.eu</a:t>
            </a:r>
            <a:endParaRPr lang="en-GB" sz="3200" dirty="0"/>
          </a:p>
        </p:txBody>
      </p:sp>
      <p:pic>
        <p:nvPicPr>
          <p:cNvPr id="6" name="Picture 5">
            <a:extLst>
              <a:ext uri="{FF2B5EF4-FFF2-40B4-BE49-F238E27FC236}">
                <a16:creationId xmlns:a16="http://schemas.microsoft.com/office/drawing/2014/main" id="{F6790F14-6BCC-A985-63B3-48218C0B1F3B}"/>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t="-1" r="5047" b="49903"/>
          <a:stretch/>
        </p:blipFill>
        <p:spPr>
          <a:xfrm>
            <a:off x="6120830" y="2249394"/>
            <a:ext cx="3580276" cy="2659133"/>
          </a:xfrm>
          <a:prstGeom prst="rect">
            <a:avLst/>
          </a:prstGeom>
        </p:spPr>
      </p:pic>
      <p:pic>
        <p:nvPicPr>
          <p:cNvPr id="10" name="Picture Placeholder 9" descr="A courtyard with plants and a door&#10;&#10;AI-generated content may be incorrect.">
            <a:extLst>
              <a:ext uri="{FF2B5EF4-FFF2-40B4-BE49-F238E27FC236}">
                <a16:creationId xmlns:a16="http://schemas.microsoft.com/office/drawing/2014/main" id="{77C80C0C-5278-E6BA-8F20-E32AC1B6EF73}"/>
              </a:ext>
            </a:extLst>
          </p:cNvPr>
          <p:cNvPicPr>
            <a:picLocks noGrp="1" noChangeAspect="1"/>
          </p:cNvPicPr>
          <p:nvPr>
            <p:ph type="pic" sz="quarter" idx="19"/>
          </p:nvPr>
        </p:nvPicPr>
        <p:blipFill>
          <a:blip r:embed="rId3"/>
          <a:srcRect l="401" r="401"/>
          <a:stretch>
            <a:fillRect/>
          </a:stretch>
        </p:blipFill>
        <p:spPr/>
      </p:pic>
    </p:spTree>
    <p:extLst>
      <p:ext uri="{BB962C8B-B14F-4D97-AF65-F5344CB8AC3E}">
        <p14:creationId xmlns:p14="http://schemas.microsoft.com/office/powerpoint/2010/main" val="2925093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9EC67-CBF5-B0FB-B602-2B4DFA5DB6F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B65EA49-1F4F-7B58-BD79-417AA77BCA2B}"/>
              </a:ext>
            </a:extLst>
          </p:cNvPr>
          <p:cNvSpPr>
            <a:spLocks noGrp="1"/>
          </p:cNvSpPr>
          <p:nvPr>
            <p:ph type="body" sz="quarter" idx="16"/>
          </p:nvPr>
        </p:nvSpPr>
        <p:spPr>
          <a:xfrm>
            <a:off x="653780" y="472365"/>
            <a:ext cx="10150208" cy="803654"/>
          </a:xfrm>
        </p:spPr>
        <p:txBody>
          <a:bodyPr/>
          <a:lstStyle/>
          <a:p>
            <a:pPr>
              <a:lnSpc>
                <a:spcPts val="3720"/>
              </a:lnSpc>
            </a:pPr>
            <a:r>
              <a:rPr lang="en-GB" dirty="0"/>
              <a:t>Lærðu hvernig á að nota Business Model Canvas (BMC)</a:t>
            </a:r>
          </a:p>
          <a:p>
            <a:pPr>
              <a:lnSpc>
                <a:spcPts val="3720"/>
              </a:lnSpc>
            </a:pPr>
            <a:endParaRPr lang="en-US" dirty="0"/>
          </a:p>
        </p:txBody>
      </p:sp>
      <p:sp>
        <p:nvSpPr>
          <p:cNvPr id="6" name="Text Placeholder 5">
            <a:extLst>
              <a:ext uri="{FF2B5EF4-FFF2-40B4-BE49-F238E27FC236}">
                <a16:creationId xmlns:a16="http://schemas.microsoft.com/office/drawing/2014/main" id="{6A246B9E-0DB6-1757-68EC-71A3ABC1AA1F}"/>
              </a:ext>
            </a:extLst>
          </p:cNvPr>
          <p:cNvSpPr>
            <a:spLocks noGrp="1"/>
          </p:cNvSpPr>
          <p:nvPr>
            <p:ph type="body" sz="quarter" idx="19"/>
          </p:nvPr>
        </p:nvSpPr>
        <p:spPr>
          <a:xfrm>
            <a:off x="653780" y="1847469"/>
            <a:ext cx="5616391" cy="803654"/>
          </a:xfrm>
        </p:spPr>
        <p:txBody>
          <a:bodyPr/>
          <a:lstStyle/>
          <a:p>
            <a:pPr>
              <a:lnSpc>
                <a:spcPts val="2900"/>
              </a:lnSpc>
            </a:pPr>
            <a:r>
              <a:rPr lang="en-US" dirty="0"/>
              <a:t>Inngangur að einföldu sjónrænu áætlanagerðarverkfæri</a:t>
            </a:r>
          </a:p>
          <a:p>
            <a:pPr>
              <a:lnSpc>
                <a:spcPts val="2900"/>
              </a:lnSpc>
            </a:pPr>
            <a:endParaRPr lang="en-US" dirty="0"/>
          </a:p>
        </p:txBody>
      </p:sp>
      <p:cxnSp>
        <p:nvCxnSpPr>
          <p:cNvPr id="2" name="Straight Connector 1">
            <a:extLst>
              <a:ext uri="{FF2B5EF4-FFF2-40B4-BE49-F238E27FC236}">
                <a16:creationId xmlns:a16="http://schemas.microsoft.com/office/drawing/2014/main" id="{1C686A0B-6125-1517-C16C-BDC1A28CAE36}"/>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438059D8-057B-D821-72C1-936380CC25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10</a:t>
            </a:fld>
            <a:endParaRPr lang="fr-CA" sz="1200" dirty="0"/>
          </a:p>
        </p:txBody>
      </p:sp>
      <p:sp>
        <p:nvSpPr>
          <p:cNvPr id="3" name="Text Placeholder 4">
            <a:extLst>
              <a:ext uri="{FF2B5EF4-FFF2-40B4-BE49-F238E27FC236}">
                <a16:creationId xmlns:a16="http://schemas.microsoft.com/office/drawing/2014/main" id="{BA49E75D-16E0-1731-E727-73B1B107C356}"/>
              </a:ext>
            </a:extLst>
          </p:cNvPr>
          <p:cNvSpPr txBox="1">
            <a:spLocks/>
          </p:cNvSpPr>
          <p:nvPr/>
        </p:nvSpPr>
        <p:spPr>
          <a:xfrm>
            <a:off x="653780" y="3200401"/>
            <a:ext cx="611093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BMC má setja upp á mismunandi hátt eftir tegund fyrirtækja, eins og sjá má á tveimur BMC-myndritum í næstu tveimur glærum.</a:t>
            </a:r>
          </a:p>
          <a:p>
            <a:pPr>
              <a:lnSpc>
                <a:spcPts val="2240"/>
              </a:lnSpc>
            </a:pPr>
            <a:endParaRPr lang="en-GB" sz="2200" dirty="0">
              <a:solidFill>
                <a:srgbClr val="414141"/>
              </a:solidFill>
            </a:endParaRPr>
          </a:p>
          <a:p>
            <a:pPr>
              <a:lnSpc>
                <a:spcPts val="2240"/>
              </a:lnSpc>
            </a:pPr>
            <a:r>
              <a:rPr lang="en-GB" sz="2200" dirty="0">
                <a:solidFill>
                  <a:srgbClr val="414141"/>
                </a:solidFill>
              </a:rPr>
              <a:t>Hvernig notarðu BMC? Þú getur notað blað, mismunandi lituð Post-it-miða og penna eða notað forrit eða hugbúnað til að teikna upp hvert af níu þáttunum. Þú getur byrjað á þessu einn eða með teyminu þínu. Þessi eining einbeitir sér að ákveðnum þáttum og sameinar suma þeirra. Þrátt fyrir það geturðu samt notað alla níu þættina.</a:t>
            </a:r>
          </a:p>
          <a:p>
            <a:pPr>
              <a:lnSpc>
                <a:spcPts val="2240"/>
              </a:lnSpc>
            </a:pPr>
            <a:endParaRPr lang="en-US" sz="2200" dirty="0">
              <a:solidFill>
                <a:srgbClr val="414141"/>
              </a:solidFill>
            </a:endParaRPr>
          </a:p>
        </p:txBody>
      </p:sp>
      <p:sp>
        <p:nvSpPr>
          <p:cNvPr id="5" name="Freeform 4">
            <a:extLst>
              <a:ext uri="{FF2B5EF4-FFF2-40B4-BE49-F238E27FC236}">
                <a16:creationId xmlns:a16="http://schemas.microsoft.com/office/drawing/2014/main" id="{681F6E99-ED6B-4017-9E6D-13BE8244071F}"/>
              </a:ext>
            </a:extLst>
          </p:cNvPr>
          <p:cNvSpPr/>
          <p:nvPr/>
        </p:nvSpPr>
        <p:spPr>
          <a:xfrm rot="5400000" flipH="1">
            <a:off x="6656891" y="2037448"/>
            <a:ext cx="5408072" cy="4302216"/>
          </a:xfrm>
          <a:custGeom>
            <a:avLst/>
            <a:gdLst>
              <a:gd name="connsiteX0" fmla="*/ 5408072 w 5408072"/>
              <a:gd name="connsiteY0" fmla="*/ 3944723 h 4302216"/>
              <a:gd name="connsiteX1" fmla="*/ 5408072 w 5408072"/>
              <a:gd name="connsiteY1" fmla="*/ 3465727 h 4302216"/>
              <a:gd name="connsiteX2" fmla="*/ 5408072 w 5408072"/>
              <a:gd name="connsiteY2" fmla="*/ 3392864 h 4302216"/>
              <a:gd name="connsiteX3" fmla="*/ 5408072 w 5408072"/>
              <a:gd name="connsiteY3" fmla="*/ 2913868 h 4302216"/>
              <a:gd name="connsiteX4" fmla="*/ 5408072 w 5408072"/>
              <a:gd name="connsiteY4" fmla="*/ 1030855 h 4302216"/>
              <a:gd name="connsiteX5" fmla="*/ 5408072 w 5408072"/>
              <a:gd name="connsiteY5" fmla="*/ 551859 h 4302216"/>
              <a:gd name="connsiteX6" fmla="*/ 5408072 w 5408072"/>
              <a:gd name="connsiteY6" fmla="*/ 478997 h 4302216"/>
              <a:gd name="connsiteX7" fmla="*/ 5408072 w 5408072"/>
              <a:gd name="connsiteY7" fmla="*/ 1 h 4302216"/>
              <a:gd name="connsiteX8" fmla="*/ 4951682 w 5408072"/>
              <a:gd name="connsiteY8" fmla="*/ 1 h 4302216"/>
              <a:gd name="connsiteX9" fmla="*/ 4834398 w 5408072"/>
              <a:gd name="connsiteY9" fmla="*/ 1 h 4302216"/>
              <a:gd name="connsiteX10" fmla="*/ 4651034 w 5408072"/>
              <a:gd name="connsiteY10" fmla="*/ 1 h 4302216"/>
              <a:gd name="connsiteX11" fmla="*/ 4378008 w 5408072"/>
              <a:gd name="connsiteY11" fmla="*/ 1 h 4302216"/>
              <a:gd name="connsiteX12" fmla="*/ 4194644 w 5408072"/>
              <a:gd name="connsiteY12" fmla="*/ 1 h 4302216"/>
              <a:gd name="connsiteX13" fmla="*/ 4077360 w 5408072"/>
              <a:gd name="connsiteY13" fmla="*/ 1 h 4302216"/>
              <a:gd name="connsiteX14" fmla="*/ 3620970 w 5408072"/>
              <a:gd name="connsiteY14" fmla="*/ 1 h 4302216"/>
              <a:gd name="connsiteX15" fmla="*/ 3185064 w 5408072"/>
              <a:gd name="connsiteY15" fmla="*/ 1 h 4302216"/>
              <a:gd name="connsiteX16" fmla="*/ 3185064 w 5408072"/>
              <a:gd name="connsiteY16" fmla="*/ 0 h 4302216"/>
              <a:gd name="connsiteX17" fmla="*/ 2728674 w 5408072"/>
              <a:gd name="connsiteY17" fmla="*/ 0 h 4302216"/>
              <a:gd name="connsiteX18" fmla="*/ 2611390 w 5408072"/>
              <a:gd name="connsiteY18" fmla="*/ 0 h 4302216"/>
              <a:gd name="connsiteX19" fmla="*/ 2428026 w 5408072"/>
              <a:gd name="connsiteY19" fmla="*/ 0 h 4302216"/>
              <a:gd name="connsiteX20" fmla="*/ 2155000 w 5408072"/>
              <a:gd name="connsiteY20" fmla="*/ 0 h 4302216"/>
              <a:gd name="connsiteX21" fmla="*/ 1971636 w 5408072"/>
              <a:gd name="connsiteY21" fmla="*/ 0 h 4302216"/>
              <a:gd name="connsiteX22" fmla="*/ 1854352 w 5408072"/>
              <a:gd name="connsiteY22" fmla="*/ 0 h 4302216"/>
              <a:gd name="connsiteX23" fmla="*/ 1397962 w 5408072"/>
              <a:gd name="connsiteY23" fmla="*/ 0 h 4302216"/>
              <a:gd name="connsiteX24" fmla="*/ 1213428 w 5408072"/>
              <a:gd name="connsiteY24" fmla="*/ 0 h 4302216"/>
              <a:gd name="connsiteX25" fmla="*/ 757038 w 5408072"/>
              <a:gd name="connsiteY25" fmla="*/ 0 h 4302216"/>
              <a:gd name="connsiteX26" fmla="*/ 456390 w 5408072"/>
              <a:gd name="connsiteY26" fmla="*/ 0 h 4302216"/>
              <a:gd name="connsiteX27" fmla="*/ 0 w 5408072"/>
              <a:gd name="connsiteY27" fmla="*/ 0 h 4302216"/>
              <a:gd name="connsiteX28" fmla="*/ 0 w 5408072"/>
              <a:gd name="connsiteY28" fmla="*/ 478996 h 4302216"/>
              <a:gd name="connsiteX29" fmla="*/ 0 w 5408072"/>
              <a:gd name="connsiteY29" fmla="*/ 928719 h 4302216"/>
              <a:gd name="connsiteX30" fmla="*/ 0 w 5408072"/>
              <a:gd name="connsiteY30" fmla="*/ 928723 h 4302216"/>
              <a:gd name="connsiteX31" fmla="*/ 0 w 5408072"/>
              <a:gd name="connsiteY31" fmla="*/ 1407715 h 4302216"/>
              <a:gd name="connsiteX32" fmla="*/ 0 w 5408072"/>
              <a:gd name="connsiteY32" fmla="*/ 1407719 h 4302216"/>
              <a:gd name="connsiteX33" fmla="*/ 0 w 5408072"/>
              <a:gd name="connsiteY33" fmla="*/ 1502393 h 4302216"/>
              <a:gd name="connsiteX34" fmla="*/ 0 w 5408072"/>
              <a:gd name="connsiteY34" fmla="*/ 1502397 h 4302216"/>
              <a:gd name="connsiteX35" fmla="*/ 0 w 5408072"/>
              <a:gd name="connsiteY35" fmla="*/ 1981389 h 4302216"/>
              <a:gd name="connsiteX36" fmla="*/ 0 w 5408072"/>
              <a:gd name="connsiteY36" fmla="*/ 1981393 h 4302216"/>
              <a:gd name="connsiteX37" fmla="*/ 0 w 5408072"/>
              <a:gd name="connsiteY37" fmla="*/ 3823220 h 4302216"/>
              <a:gd name="connsiteX38" fmla="*/ 0 w 5408072"/>
              <a:gd name="connsiteY38" fmla="*/ 4302216 h 4302216"/>
              <a:gd name="connsiteX39" fmla="*/ 456390 w 5408072"/>
              <a:gd name="connsiteY39" fmla="*/ 4302216 h 4302216"/>
              <a:gd name="connsiteX40" fmla="*/ 757038 w 5408072"/>
              <a:gd name="connsiteY40" fmla="*/ 4302216 h 4302216"/>
              <a:gd name="connsiteX41" fmla="*/ 989595 w 5408072"/>
              <a:gd name="connsiteY41" fmla="*/ 4302216 h 4302216"/>
              <a:gd name="connsiteX42" fmla="*/ 989598 w 5408072"/>
              <a:gd name="connsiteY42" fmla="*/ 4302216 h 4302216"/>
              <a:gd name="connsiteX43" fmla="*/ 1213428 w 5408072"/>
              <a:gd name="connsiteY43" fmla="*/ 4302216 h 4302216"/>
              <a:gd name="connsiteX44" fmla="*/ 1445985 w 5408072"/>
              <a:gd name="connsiteY44" fmla="*/ 4302216 h 4302216"/>
              <a:gd name="connsiteX45" fmla="*/ 1445988 w 5408072"/>
              <a:gd name="connsiteY45" fmla="*/ 4302216 h 4302216"/>
              <a:gd name="connsiteX46" fmla="*/ 1563269 w 5408072"/>
              <a:gd name="connsiteY46" fmla="*/ 4302216 h 4302216"/>
              <a:gd name="connsiteX47" fmla="*/ 1563272 w 5408072"/>
              <a:gd name="connsiteY47" fmla="*/ 4302216 h 4302216"/>
              <a:gd name="connsiteX48" fmla="*/ 1746633 w 5408072"/>
              <a:gd name="connsiteY48" fmla="*/ 4302216 h 4302216"/>
              <a:gd name="connsiteX49" fmla="*/ 1746636 w 5408072"/>
              <a:gd name="connsiteY49" fmla="*/ 4302216 h 4302216"/>
              <a:gd name="connsiteX50" fmla="*/ 2019659 w 5408072"/>
              <a:gd name="connsiteY50" fmla="*/ 4302216 h 4302216"/>
              <a:gd name="connsiteX51" fmla="*/ 2019662 w 5408072"/>
              <a:gd name="connsiteY51" fmla="*/ 4302216 h 4302216"/>
              <a:gd name="connsiteX52" fmla="*/ 2203023 w 5408072"/>
              <a:gd name="connsiteY52" fmla="*/ 4302216 h 4302216"/>
              <a:gd name="connsiteX53" fmla="*/ 2203026 w 5408072"/>
              <a:gd name="connsiteY53" fmla="*/ 4302216 h 4302216"/>
              <a:gd name="connsiteX54" fmla="*/ 2320307 w 5408072"/>
              <a:gd name="connsiteY54" fmla="*/ 4302216 h 4302216"/>
              <a:gd name="connsiteX55" fmla="*/ 2320310 w 5408072"/>
              <a:gd name="connsiteY55" fmla="*/ 4302216 h 4302216"/>
              <a:gd name="connsiteX56" fmla="*/ 2776697 w 5408072"/>
              <a:gd name="connsiteY56" fmla="*/ 4302216 h 4302216"/>
              <a:gd name="connsiteX57" fmla="*/ 2776700 w 5408072"/>
              <a:gd name="connsiteY57" fmla="*/ 4302216 h 4302216"/>
              <a:gd name="connsiteX58" fmla="*/ 3212601 w 5408072"/>
              <a:gd name="connsiteY58" fmla="*/ 4302216 h 4302216"/>
              <a:gd name="connsiteX59" fmla="*/ 3668991 w 5408072"/>
              <a:gd name="connsiteY59" fmla="*/ 4302216 h 4302216"/>
              <a:gd name="connsiteX60" fmla="*/ 3786276 w 5408072"/>
              <a:gd name="connsiteY60" fmla="*/ 4302216 h 4302216"/>
              <a:gd name="connsiteX61" fmla="*/ 3969639 w 5408072"/>
              <a:gd name="connsiteY61" fmla="*/ 4302216 h 4302216"/>
              <a:gd name="connsiteX62" fmla="*/ 4242666 w 5408072"/>
              <a:gd name="connsiteY62" fmla="*/ 4302216 h 4302216"/>
              <a:gd name="connsiteX63" fmla="*/ 4426029 w 5408072"/>
              <a:gd name="connsiteY63" fmla="*/ 4302216 h 4302216"/>
              <a:gd name="connsiteX64" fmla="*/ 4543314 w 5408072"/>
              <a:gd name="connsiteY64" fmla="*/ 4302216 h 4302216"/>
              <a:gd name="connsiteX65" fmla="*/ 4999704 w 5408072"/>
              <a:gd name="connsiteY65" fmla="*/ 4302216 h 4302216"/>
              <a:gd name="connsiteX66" fmla="*/ 5408072 w 5408072"/>
              <a:gd name="connsiteY66" fmla="*/ 3944723 h 430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408072" h="4302216">
                <a:moveTo>
                  <a:pt x="5408072" y="3944723"/>
                </a:moveTo>
                <a:lnTo>
                  <a:pt x="5408072" y="3465727"/>
                </a:lnTo>
                <a:lnTo>
                  <a:pt x="5408072" y="3392864"/>
                </a:lnTo>
                <a:lnTo>
                  <a:pt x="5408072" y="2913868"/>
                </a:lnTo>
                <a:lnTo>
                  <a:pt x="5408072" y="1030855"/>
                </a:lnTo>
                <a:lnTo>
                  <a:pt x="5408072" y="551859"/>
                </a:lnTo>
                <a:lnTo>
                  <a:pt x="5408072" y="478997"/>
                </a:lnTo>
                <a:lnTo>
                  <a:pt x="5408072" y="1"/>
                </a:lnTo>
                <a:lnTo>
                  <a:pt x="4951682" y="1"/>
                </a:lnTo>
                <a:lnTo>
                  <a:pt x="4834398" y="1"/>
                </a:lnTo>
                <a:lnTo>
                  <a:pt x="4651034" y="1"/>
                </a:lnTo>
                <a:lnTo>
                  <a:pt x="4378008" y="1"/>
                </a:lnTo>
                <a:lnTo>
                  <a:pt x="4194644" y="1"/>
                </a:lnTo>
                <a:lnTo>
                  <a:pt x="4077360" y="1"/>
                </a:lnTo>
                <a:lnTo>
                  <a:pt x="3620970" y="1"/>
                </a:lnTo>
                <a:lnTo>
                  <a:pt x="3185064" y="1"/>
                </a:lnTo>
                <a:lnTo>
                  <a:pt x="3185064" y="0"/>
                </a:lnTo>
                <a:lnTo>
                  <a:pt x="2728674" y="0"/>
                </a:lnTo>
                <a:lnTo>
                  <a:pt x="2611390" y="0"/>
                </a:lnTo>
                <a:lnTo>
                  <a:pt x="2428026" y="0"/>
                </a:lnTo>
                <a:lnTo>
                  <a:pt x="2155000" y="0"/>
                </a:lnTo>
                <a:lnTo>
                  <a:pt x="1971636" y="0"/>
                </a:lnTo>
                <a:lnTo>
                  <a:pt x="1854352" y="0"/>
                </a:lnTo>
                <a:lnTo>
                  <a:pt x="1397962" y="0"/>
                </a:lnTo>
                <a:lnTo>
                  <a:pt x="1213428" y="0"/>
                </a:lnTo>
                <a:lnTo>
                  <a:pt x="757038" y="0"/>
                </a:lnTo>
                <a:lnTo>
                  <a:pt x="456390" y="0"/>
                </a:lnTo>
                <a:lnTo>
                  <a:pt x="0" y="0"/>
                </a:lnTo>
                <a:lnTo>
                  <a:pt x="0" y="478996"/>
                </a:lnTo>
                <a:lnTo>
                  <a:pt x="0" y="928719"/>
                </a:lnTo>
                <a:lnTo>
                  <a:pt x="0" y="928723"/>
                </a:lnTo>
                <a:lnTo>
                  <a:pt x="0" y="1407715"/>
                </a:lnTo>
                <a:lnTo>
                  <a:pt x="0" y="1407719"/>
                </a:lnTo>
                <a:lnTo>
                  <a:pt x="0" y="1502393"/>
                </a:lnTo>
                <a:lnTo>
                  <a:pt x="0" y="1502397"/>
                </a:lnTo>
                <a:lnTo>
                  <a:pt x="0" y="1981389"/>
                </a:lnTo>
                <a:lnTo>
                  <a:pt x="0" y="1981393"/>
                </a:lnTo>
                <a:lnTo>
                  <a:pt x="0" y="3823220"/>
                </a:lnTo>
                <a:lnTo>
                  <a:pt x="0" y="4302216"/>
                </a:lnTo>
                <a:lnTo>
                  <a:pt x="456390" y="4302216"/>
                </a:lnTo>
                <a:lnTo>
                  <a:pt x="757038" y="4302216"/>
                </a:lnTo>
                <a:lnTo>
                  <a:pt x="989595" y="4302216"/>
                </a:lnTo>
                <a:lnTo>
                  <a:pt x="989598" y="4302216"/>
                </a:lnTo>
                <a:lnTo>
                  <a:pt x="1213428" y="4302216"/>
                </a:lnTo>
                <a:lnTo>
                  <a:pt x="1445985" y="4302216"/>
                </a:lnTo>
                <a:lnTo>
                  <a:pt x="1445988" y="4302216"/>
                </a:lnTo>
                <a:lnTo>
                  <a:pt x="1563269" y="4302216"/>
                </a:lnTo>
                <a:lnTo>
                  <a:pt x="1563272" y="4302216"/>
                </a:lnTo>
                <a:lnTo>
                  <a:pt x="1746633" y="4302216"/>
                </a:lnTo>
                <a:lnTo>
                  <a:pt x="1746636" y="4302216"/>
                </a:lnTo>
                <a:lnTo>
                  <a:pt x="2019659" y="4302216"/>
                </a:lnTo>
                <a:lnTo>
                  <a:pt x="2019662" y="4302216"/>
                </a:lnTo>
                <a:lnTo>
                  <a:pt x="2203023" y="4302216"/>
                </a:lnTo>
                <a:lnTo>
                  <a:pt x="2203026" y="4302216"/>
                </a:lnTo>
                <a:lnTo>
                  <a:pt x="2320307" y="4302216"/>
                </a:lnTo>
                <a:lnTo>
                  <a:pt x="2320310" y="4302216"/>
                </a:lnTo>
                <a:lnTo>
                  <a:pt x="2776697" y="4302216"/>
                </a:lnTo>
                <a:lnTo>
                  <a:pt x="2776700" y="4302216"/>
                </a:lnTo>
                <a:lnTo>
                  <a:pt x="3212601" y="4302216"/>
                </a:lnTo>
                <a:lnTo>
                  <a:pt x="3668991" y="4302216"/>
                </a:lnTo>
                <a:lnTo>
                  <a:pt x="3786276" y="4302216"/>
                </a:lnTo>
                <a:lnTo>
                  <a:pt x="3969639" y="4302216"/>
                </a:lnTo>
                <a:lnTo>
                  <a:pt x="4242666" y="4302216"/>
                </a:lnTo>
                <a:lnTo>
                  <a:pt x="4426029" y="4302216"/>
                </a:lnTo>
                <a:lnTo>
                  <a:pt x="4543314" y="4302216"/>
                </a:lnTo>
                <a:lnTo>
                  <a:pt x="4999704" y="4302216"/>
                </a:lnTo>
                <a:cubicBezTo>
                  <a:pt x="5225979" y="4302216"/>
                  <a:pt x="5408072" y="4141636"/>
                  <a:pt x="5408072" y="394472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7" name="Text Placeholder 1">
            <a:extLst>
              <a:ext uri="{FF2B5EF4-FFF2-40B4-BE49-F238E27FC236}">
                <a16:creationId xmlns:a16="http://schemas.microsoft.com/office/drawing/2014/main" id="{0475BA1F-0253-8B59-68EB-89949B7D5B6C}"/>
              </a:ext>
            </a:extLst>
          </p:cNvPr>
          <p:cNvSpPr txBox="1">
            <a:spLocks/>
          </p:cNvSpPr>
          <p:nvPr/>
        </p:nvSpPr>
        <p:spPr>
          <a:xfrm>
            <a:off x="7587279" y="1847469"/>
            <a:ext cx="347964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200" b="1" dirty="0"/>
              <a:t>Þættirnir sem þessi eining einbeitir sér að:</a:t>
            </a:r>
          </a:p>
          <a:p>
            <a:pPr algn="l">
              <a:lnSpc>
                <a:spcPts val="2340"/>
              </a:lnSpc>
              <a:spcBef>
                <a:spcPts val="0"/>
              </a:spcBef>
            </a:pPr>
            <a:endParaRPr lang="en-IE" sz="2200" dirty="0"/>
          </a:p>
          <a:p>
            <a:pPr algn="l">
              <a:lnSpc>
                <a:spcPts val="2340"/>
              </a:lnSpc>
              <a:spcBef>
                <a:spcPts val="0"/>
              </a:spcBef>
            </a:pPr>
            <a:endParaRPr lang="en-IE" sz="2200" dirty="0"/>
          </a:p>
          <a:p>
            <a:pPr marL="457200" indent="-457200" algn="l">
              <a:lnSpc>
                <a:spcPts val="2340"/>
              </a:lnSpc>
              <a:spcBef>
                <a:spcPts val="0"/>
              </a:spcBef>
              <a:buFont typeface="+mj-lt"/>
              <a:buAutoNum type="arabicPeriod"/>
            </a:pPr>
            <a:r>
              <a:rPr lang="en-IE" sz="2200" dirty="0"/>
              <a:t>Viðskiptavinahópar / gestahópar</a:t>
            </a:r>
          </a:p>
          <a:p>
            <a:pPr marL="457200" indent="-457200" algn="l">
              <a:lnSpc>
                <a:spcPts val="2340"/>
              </a:lnSpc>
              <a:spcBef>
                <a:spcPts val="0"/>
              </a:spcBef>
              <a:buFont typeface="+mj-lt"/>
              <a:buAutoNum type="arabicPeriod"/>
            </a:pPr>
            <a:r>
              <a:rPr lang="en-IE" sz="2200" dirty="0"/>
              <a:t>Virðisstefnu</a:t>
            </a:r>
          </a:p>
          <a:p>
            <a:pPr marL="457200" indent="-457200" algn="l">
              <a:lnSpc>
                <a:spcPts val="2340"/>
              </a:lnSpc>
              <a:spcBef>
                <a:spcPts val="0"/>
              </a:spcBef>
              <a:buFont typeface="+mj-lt"/>
              <a:buAutoNum type="arabicPeriod"/>
            </a:pPr>
            <a:r>
              <a:rPr lang="en-IE" sz="2200" dirty="0"/>
              <a:t>Rásir (hvernig gestir finna fyrirtækið þitt og bóka dvöl)</a:t>
            </a:r>
          </a:p>
          <a:p>
            <a:pPr marL="457200" indent="-457200" algn="l">
              <a:lnSpc>
                <a:spcPts val="2340"/>
              </a:lnSpc>
              <a:spcBef>
                <a:spcPts val="0"/>
              </a:spcBef>
              <a:buFont typeface="+mj-lt"/>
              <a:buAutoNum type="arabicPeriod"/>
            </a:pPr>
            <a:r>
              <a:rPr lang="en-IE" sz="2200" dirty="0"/>
              <a:t>Tekjulindir og kostnaðarskipulag</a:t>
            </a:r>
          </a:p>
          <a:p>
            <a:pPr marL="457200" indent="-457200" algn="l">
              <a:lnSpc>
                <a:spcPts val="2340"/>
              </a:lnSpc>
              <a:spcBef>
                <a:spcPts val="0"/>
              </a:spcBef>
              <a:buFont typeface="+mj-lt"/>
              <a:buAutoNum type="arabicPeriod"/>
            </a:pPr>
            <a:r>
              <a:rPr lang="en-IE" sz="2200" dirty="0"/>
              <a:t>Samstarf og auðlindir</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2057059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712E0-EE77-A185-0430-293D457285B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DFD9177-AEED-92DA-E5CE-179659A088A7}"/>
              </a:ext>
            </a:extLst>
          </p:cNvPr>
          <p:cNvSpPr>
            <a:spLocks noGrp="1"/>
          </p:cNvSpPr>
          <p:nvPr>
            <p:ph type="body" sz="quarter" idx="16"/>
          </p:nvPr>
        </p:nvSpPr>
        <p:spPr>
          <a:xfrm>
            <a:off x="653780" y="472365"/>
            <a:ext cx="10150208" cy="803654"/>
          </a:xfrm>
        </p:spPr>
        <p:txBody>
          <a:bodyPr/>
          <a:lstStyle/>
          <a:p>
            <a:pPr>
              <a:lnSpc>
                <a:spcPts val="3720"/>
              </a:lnSpc>
            </a:pPr>
            <a:r>
              <a:rPr lang="en-GB" dirty="0"/>
              <a:t>Lærðu hvernig á að nota viðskiptalíkanstaflann (BMC)</a:t>
            </a:r>
          </a:p>
          <a:p>
            <a:pPr>
              <a:lnSpc>
                <a:spcPts val="3720"/>
              </a:lnSpc>
            </a:pPr>
            <a:endParaRPr lang="en-US" dirty="0"/>
          </a:p>
        </p:txBody>
      </p:sp>
      <p:sp>
        <p:nvSpPr>
          <p:cNvPr id="6" name="Text Placeholder 5">
            <a:extLst>
              <a:ext uri="{FF2B5EF4-FFF2-40B4-BE49-F238E27FC236}">
                <a16:creationId xmlns:a16="http://schemas.microsoft.com/office/drawing/2014/main" id="{1074764F-920F-7166-072E-42FD617E0ABA}"/>
              </a:ext>
            </a:extLst>
          </p:cNvPr>
          <p:cNvSpPr>
            <a:spLocks noGrp="1"/>
          </p:cNvSpPr>
          <p:nvPr>
            <p:ph type="body" sz="quarter" idx="19"/>
          </p:nvPr>
        </p:nvSpPr>
        <p:spPr>
          <a:xfrm>
            <a:off x="653781" y="1609806"/>
            <a:ext cx="3624750" cy="803654"/>
          </a:xfrm>
        </p:spPr>
        <p:txBody>
          <a:bodyPr/>
          <a:lstStyle/>
          <a:p>
            <a:pPr>
              <a:lnSpc>
                <a:spcPts val="2900"/>
              </a:lnSpc>
            </a:pPr>
            <a:r>
              <a:rPr lang="en-US" dirty="0"/>
              <a:t>Kynning á einföldu sjónrænu áætlanagerðarverkfæri - Miro</a:t>
            </a:r>
          </a:p>
          <a:p>
            <a:pPr>
              <a:lnSpc>
                <a:spcPts val="2900"/>
              </a:lnSpc>
            </a:pPr>
            <a:endParaRPr lang="en-US" dirty="0"/>
          </a:p>
        </p:txBody>
      </p:sp>
      <p:cxnSp>
        <p:nvCxnSpPr>
          <p:cNvPr id="2" name="Straight Connector 1">
            <a:extLst>
              <a:ext uri="{FF2B5EF4-FFF2-40B4-BE49-F238E27FC236}">
                <a16:creationId xmlns:a16="http://schemas.microsoft.com/office/drawing/2014/main" id="{D0186C3A-4077-0D65-6BC3-2AE5F1AA93AF}"/>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EE0C89C3-2B2F-3380-0EB7-6798EB39E71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11</a:t>
            </a:fld>
            <a:endParaRPr lang="fr-CA" sz="1200" dirty="0"/>
          </a:p>
        </p:txBody>
      </p:sp>
      <p:sp>
        <p:nvSpPr>
          <p:cNvPr id="3" name="Text Placeholder 4">
            <a:extLst>
              <a:ext uri="{FF2B5EF4-FFF2-40B4-BE49-F238E27FC236}">
                <a16:creationId xmlns:a16="http://schemas.microsoft.com/office/drawing/2014/main" id="{5715D4C4-E5D0-2538-D466-FFD78C63FE65}"/>
              </a:ext>
            </a:extLst>
          </p:cNvPr>
          <p:cNvSpPr txBox="1">
            <a:spLocks/>
          </p:cNvSpPr>
          <p:nvPr/>
        </p:nvSpPr>
        <p:spPr>
          <a:xfrm>
            <a:off x="653782" y="3108960"/>
            <a:ext cx="3624749"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800" b="1" dirty="0">
                <a:solidFill>
                  <a:srgbClr val="459597"/>
                </a:solidFill>
              </a:rPr>
              <a:t>9 þættirnir:</a:t>
            </a:r>
          </a:p>
          <a:p>
            <a:pPr>
              <a:lnSpc>
                <a:spcPts val="2240"/>
              </a:lnSpc>
            </a:pPr>
            <a:endParaRPr lang="en-GB" sz="2800" b="1" dirty="0">
              <a:solidFill>
                <a:srgbClr val="459597"/>
              </a:solidFill>
            </a:endParaRPr>
          </a:p>
          <a:p>
            <a:pPr marL="228600" indent="-457200">
              <a:lnSpc>
                <a:spcPts val="2240"/>
              </a:lnSpc>
              <a:buClr>
                <a:srgbClr val="459597"/>
              </a:buClr>
              <a:buFont typeface="+mj-lt"/>
              <a:buAutoNum type="arabicPeriod"/>
            </a:pPr>
            <a:r>
              <a:rPr lang="en-GB" sz="2200" dirty="0">
                <a:solidFill>
                  <a:srgbClr val="414141"/>
                </a:solidFill>
              </a:rPr>
              <a:t>Lykil samstarfsaðilar</a:t>
            </a:r>
          </a:p>
          <a:p>
            <a:pPr marL="228600" indent="-457200">
              <a:lnSpc>
                <a:spcPts val="2240"/>
              </a:lnSpc>
              <a:buClr>
                <a:srgbClr val="459597"/>
              </a:buClr>
              <a:buFont typeface="+mj-lt"/>
              <a:buAutoNum type="arabicPeriod"/>
            </a:pPr>
            <a:r>
              <a:rPr lang="en-GB" sz="2200" dirty="0">
                <a:solidFill>
                  <a:srgbClr val="414141"/>
                </a:solidFill>
              </a:rPr>
              <a:t>Lykilathafnir</a:t>
            </a:r>
          </a:p>
          <a:p>
            <a:pPr marL="228600" indent="-457200">
              <a:lnSpc>
                <a:spcPts val="2240"/>
              </a:lnSpc>
              <a:buClr>
                <a:srgbClr val="459597"/>
              </a:buClr>
              <a:buFont typeface="+mj-lt"/>
              <a:buAutoNum type="arabicPeriod"/>
            </a:pPr>
            <a:r>
              <a:rPr lang="en-GB" sz="2200" dirty="0">
                <a:solidFill>
                  <a:srgbClr val="414141"/>
                </a:solidFill>
              </a:rPr>
              <a:t>Helstu auðlindir</a:t>
            </a:r>
          </a:p>
          <a:p>
            <a:pPr marL="228600" indent="-457200">
              <a:lnSpc>
                <a:spcPts val="2240"/>
              </a:lnSpc>
              <a:buClr>
                <a:srgbClr val="459597"/>
              </a:buClr>
              <a:buFont typeface="+mj-lt"/>
              <a:buAutoNum type="arabicPeriod"/>
            </a:pPr>
            <a:r>
              <a:rPr lang="en-GB" sz="2200" dirty="0">
                <a:solidFill>
                  <a:srgbClr val="414141"/>
                </a:solidFill>
              </a:rPr>
              <a:t>Gildi eða lykilboð</a:t>
            </a:r>
          </a:p>
          <a:p>
            <a:pPr marL="228600" indent="-457200">
              <a:lnSpc>
                <a:spcPts val="2240"/>
              </a:lnSpc>
              <a:buClr>
                <a:srgbClr val="459597"/>
              </a:buClr>
              <a:buFont typeface="+mj-lt"/>
              <a:buAutoNum type="arabicPeriod"/>
            </a:pPr>
            <a:r>
              <a:rPr lang="en-GB" sz="2200" dirty="0">
                <a:solidFill>
                  <a:srgbClr val="414141"/>
                </a:solidFill>
              </a:rPr>
              <a:t>Viðskiptasambönd</a:t>
            </a:r>
          </a:p>
          <a:p>
            <a:pPr marL="228600" indent="-457200">
              <a:lnSpc>
                <a:spcPts val="2240"/>
              </a:lnSpc>
              <a:buClr>
                <a:srgbClr val="459597"/>
              </a:buClr>
              <a:buFont typeface="+mj-lt"/>
              <a:buAutoNum type="arabicPeriod"/>
            </a:pPr>
            <a:r>
              <a:rPr lang="en-GB" sz="2200" dirty="0">
                <a:solidFill>
                  <a:srgbClr val="414141"/>
                </a:solidFill>
              </a:rPr>
              <a:t>Rásir</a:t>
            </a:r>
          </a:p>
          <a:p>
            <a:pPr marL="228600" indent="-457200">
              <a:lnSpc>
                <a:spcPts val="2240"/>
              </a:lnSpc>
              <a:buClr>
                <a:srgbClr val="459597"/>
              </a:buClr>
              <a:buFont typeface="+mj-lt"/>
              <a:buAutoNum type="arabicPeriod"/>
            </a:pPr>
            <a:r>
              <a:rPr lang="en-GB" sz="2200" dirty="0">
                <a:solidFill>
                  <a:srgbClr val="414141"/>
                </a:solidFill>
              </a:rPr>
              <a:t>Viðskiptavinahópar</a:t>
            </a:r>
          </a:p>
          <a:p>
            <a:pPr marL="228600" indent="-457200">
              <a:lnSpc>
                <a:spcPts val="2240"/>
              </a:lnSpc>
              <a:buClr>
                <a:srgbClr val="459597"/>
              </a:buClr>
              <a:buFont typeface="+mj-lt"/>
              <a:buAutoNum type="arabicPeriod"/>
            </a:pPr>
            <a:r>
              <a:rPr lang="en-GB" sz="2200" dirty="0">
                <a:solidFill>
                  <a:srgbClr val="414141"/>
                </a:solidFill>
              </a:rPr>
              <a:t>Kostnaðarskipulag</a:t>
            </a:r>
          </a:p>
          <a:p>
            <a:pPr marL="228600" indent="-457200">
              <a:lnSpc>
                <a:spcPts val="2240"/>
              </a:lnSpc>
              <a:buClr>
                <a:srgbClr val="459597"/>
              </a:buClr>
              <a:buFont typeface="+mj-lt"/>
              <a:buAutoNum type="arabicPeriod"/>
            </a:pPr>
            <a:r>
              <a:rPr lang="en-GB" sz="2200" dirty="0">
                <a:solidFill>
                  <a:srgbClr val="414141"/>
                </a:solidFill>
              </a:rPr>
              <a:t>Tekjulindir</a:t>
            </a: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pic>
        <p:nvPicPr>
          <p:cNvPr id="8" name="Picture 7">
            <a:extLst>
              <a:ext uri="{FF2B5EF4-FFF2-40B4-BE49-F238E27FC236}">
                <a16:creationId xmlns:a16="http://schemas.microsoft.com/office/drawing/2014/main" id="{6B5655F7-8B38-6C7E-4BB8-92377A5C32A4}"/>
              </a:ext>
            </a:extLst>
          </p:cNvPr>
          <p:cNvPicPr>
            <a:picLocks noChangeAspect="1"/>
          </p:cNvPicPr>
          <p:nvPr/>
        </p:nvPicPr>
        <p:blipFill>
          <a:blip r:embed="rId2"/>
          <a:stretch>
            <a:fillRect/>
          </a:stretch>
        </p:blipFill>
        <p:spPr>
          <a:xfrm>
            <a:off x="4400612" y="1609806"/>
            <a:ext cx="7280854" cy="3832298"/>
          </a:xfrm>
          <a:prstGeom prst="rect">
            <a:avLst/>
          </a:prstGeom>
        </p:spPr>
      </p:pic>
      <p:sp>
        <p:nvSpPr>
          <p:cNvPr id="9" name="TextBox 6">
            <a:extLst>
              <a:ext uri="{FF2B5EF4-FFF2-40B4-BE49-F238E27FC236}">
                <a16:creationId xmlns:a16="http://schemas.microsoft.com/office/drawing/2014/main" id="{C324F3F5-EFB4-FB4D-948F-9D84D8BEBA54}"/>
              </a:ext>
            </a:extLst>
          </p:cNvPr>
          <p:cNvSpPr txBox="1"/>
          <p:nvPr/>
        </p:nvSpPr>
        <p:spPr>
          <a:xfrm>
            <a:off x="6038474" y="5533050"/>
            <a:ext cx="5756276"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IE" sz="1200" dirty="0">
                <a:solidFill>
                  <a:srgbClr val="414141"/>
                </a:solidFill>
              </a:rPr>
              <a:t>Heimild:</a:t>
            </a:r>
            <a:r>
              <a:rPr lang="en-IE" sz="1200" dirty="0">
                <a:solidFill>
                  <a:srgbClr val="459597"/>
                </a:solidFill>
                <a:hlinkClick r:id="rId3">
                  <a:extLst>
                    <a:ext uri="{A12FA001-AC4F-418D-AE19-62706E023703}">
                      <ahyp:hlinkClr xmlns:ahyp="http://schemas.microsoft.com/office/drawing/2018/hyperlinkcolor" val="tx"/>
                    </a:ext>
                  </a:extLst>
                </a:hlinkClick>
              </a:rPr>
              <a:t> https://miro.com/strategic-planning/business-model-canvas-examples/</a:t>
            </a:r>
            <a:r>
              <a:rPr lang="en-IE" sz="1200" dirty="0">
                <a:solidFill>
                  <a:srgbClr val="459597"/>
                </a:solidFill>
              </a:rPr>
              <a:t> </a:t>
            </a:r>
          </a:p>
        </p:txBody>
      </p:sp>
    </p:spTree>
    <p:extLst>
      <p:ext uri="{BB962C8B-B14F-4D97-AF65-F5344CB8AC3E}">
        <p14:creationId xmlns:p14="http://schemas.microsoft.com/office/powerpoint/2010/main" val="3028110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8E684-8DB6-4FC4-430F-99494CBB1D2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1C4D884-E9C5-6F0B-45E6-0DF5D440FD59}"/>
              </a:ext>
            </a:extLst>
          </p:cNvPr>
          <p:cNvSpPr>
            <a:spLocks noGrp="1"/>
          </p:cNvSpPr>
          <p:nvPr>
            <p:ph type="body" sz="quarter" idx="16"/>
          </p:nvPr>
        </p:nvSpPr>
        <p:spPr>
          <a:xfrm>
            <a:off x="653780" y="472365"/>
            <a:ext cx="10150208" cy="803654"/>
          </a:xfrm>
        </p:spPr>
        <p:txBody>
          <a:bodyPr/>
          <a:lstStyle/>
          <a:p>
            <a:pPr>
              <a:lnSpc>
                <a:spcPts val="3720"/>
              </a:lnSpc>
            </a:pPr>
            <a:r>
              <a:rPr lang="en-GB" dirty="0"/>
              <a:t>Lærðu hvernig á að nota Business Model Canvas (BMC)</a:t>
            </a:r>
          </a:p>
          <a:p>
            <a:pPr>
              <a:lnSpc>
                <a:spcPts val="3720"/>
              </a:lnSpc>
            </a:pPr>
            <a:endParaRPr lang="en-US" dirty="0"/>
          </a:p>
        </p:txBody>
      </p:sp>
      <p:sp>
        <p:nvSpPr>
          <p:cNvPr id="6" name="Text Placeholder 5">
            <a:extLst>
              <a:ext uri="{FF2B5EF4-FFF2-40B4-BE49-F238E27FC236}">
                <a16:creationId xmlns:a16="http://schemas.microsoft.com/office/drawing/2014/main" id="{F26CFA37-6C76-3322-F765-A228B1B0FDC1}"/>
              </a:ext>
            </a:extLst>
          </p:cNvPr>
          <p:cNvSpPr>
            <a:spLocks noGrp="1"/>
          </p:cNvSpPr>
          <p:nvPr>
            <p:ph type="body" sz="quarter" idx="19"/>
          </p:nvPr>
        </p:nvSpPr>
        <p:spPr>
          <a:xfrm>
            <a:off x="653781" y="1609806"/>
            <a:ext cx="3285173" cy="803654"/>
          </a:xfrm>
        </p:spPr>
        <p:txBody>
          <a:bodyPr/>
          <a:lstStyle/>
          <a:p>
            <a:pPr>
              <a:lnSpc>
                <a:spcPts val="2900"/>
              </a:lnSpc>
            </a:pPr>
            <a:r>
              <a:rPr lang="en-US" dirty="0"/>
              <a:t>Inngangur að einföldu sjónrænu áætlanagerðarverkfæri</a:t>
            </a:r>
          </a:p>
          <a:p>
            <a:pPr>
              <a:lnSpc>
                <a:spcPts val="2900"/>
              </a:lnSpc>
            </a:pPr>
            <a:endParaRPr lang="en-US" dirty="0"/>
          </a:p>
        </p:txBody>
      </p:sp>
      <p:cxnSp>
        <p:nvCxnSpPr>
          <p:cNvPr id="2" name="Straight Connector 1">
            <a:extLst>
              <a:ext uri="{FF2B5EF4-FFF2-40B4-BE49-F238E27FC236}">
                <a16:creationId xmlns:a16="http://schemas.microsoft.com/office/drawing/2014/main" id="{07709966-4707-F965-DD26-8B26E4F32674}"/>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B6CC87AC-510C-0C2E-58C4-896341678FE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12</a:t>
            </a:fld>
            <a:endParaRPr lang="fr-CA" sz="1200" dirty="0"/>
          </a:p>
        </p:txBody>
      </p:sp>
      <p:sp>
        <p:nvSpPr>
          <p:cNvPr id="3" name="Text Placeholder 4">
            <a:extLst>
              <a:ext uri="{FF2B5EF4-FFF2-40B4-BE49-F238E27FC236}">
                <a16:creationId xmlns:a16="http://schemas.microsoft.com/office/drawing/2014/main" id="{C956D4F8-362B-133C-206B-C005605578F8}"/>
              </a:ext>
            </a:extLst>
          </p:cNvPr>
          <p:cNvSpPr txBox="1">
            <a:spLocks/>
          </p:cNvSpPr>
          <p:nvPr/>
        </p:nvSpPr>
        <p:spPr>
          <a:xfrm>
            <a:off x="653782" y="3108960"/>
            <a:ext cx="3624749"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800" b="1" dirty="0">
                <a:solidFill>
                  <a:srgbClr val="459597"/>
                </a:solidFill>
              </a:rPr>
              <a:t>9 þættirnir:</a:t>
            </a:r>
          </a:p>
          <a:p>
            <a:pPr>
              <a:lnSpc>
                <a:spcPts val="2240"/>
              </a:lnSpc>
            </a:pPr>
            <a:endParaRPr lang="en-GB" sz="2800" b="1" dirty="0">
              <a:solidFill>
                <a:srgbClr val="459597"/>
              </a:solidFill>
            </a:endParaRPr>
          </a:p>
          <a:p>
            <a:pPr marL="228600" indent="-457200">
              <a:lnSpc>
                <a:spcPts val="2240"/>
              </a:lnSpc>
              <a:buClr>
                <a:srgbClr val="459597"/>
              </a:buClr>
              <a:buFont typeface="+mj-lt"/>
              <a:buAutoNum type="arabicPeriod"/>
            </a:pPr>
            <a:r>
              <a:rPr lang="en-GB" sz="2200" dirty="0">
                <a:solidFill>
                  <a:srgbClr val="414141"/>
                </a:solidFill>
              </a:rPr>
              <a:t>Virðisstefna</a:t>
            </a:r>
          </a:p>
          <a:p>
            <a:pPr marL="228600" indent="-457200">
              <a:lnSpc>
                <a:spcPts val="2240"/>
              </a:lnSpc>
              <a:buClr>
                <a:srgbClr val="459597"/>
              </a:buClr>
              <a:buFont typeface="+mj-lt"/>
              <a:buAutoNum type="arabicPeriod"/>
            </a:pPr>
            <a:r>
              <a:rPr lang="en-GB" sz="2200" dirty="0">
                <a:solidFill>
                  <a:srgbClr val="414141"/>
                </a:solidFill>
              </a:rPr>
              <a:t>Lykil­samstarfsaðilar</a:t>
            </a:r>
          </a:p>
          <a:p>
            <a:pPr marL="228600" indent="-457200">
              <a:lnSpc>
                <a:spcPts val="2240"/>
              </a:lnSpc>
              <a:buClr>
                <a:srgbClr val="459597"/>
              </a:buClr>
              <a:buFont typeface="+mj-lt"/>
              <a:buAutoNum type="arabicPeriod"/>
            </a:pPr>
            <a:r>
              <a:rPr lang="en-GB" sz="2200" dirty="0">
                <a:solidFill>
                  <a:srgbClr val="414141"/>
                </a:solidFill>
              </a:rPr>
              <a:t>Helstu starfsemi</a:t>
            </a:r>
          </a:p>
          <a:p>
            <a:pPr marL="228600" indent="-457200">
              <a:lnSpc>
                <a:spcPts val="2240"/>
              </a:lnSpc>
              <a:buClr>
                <a:srgbClr val="459597"/>
              </a:buClr>
              <a:buFont typeface="+mj-lt"/>
              <a:buAutoNum type="arabicPeriod"/>
            </a:pPr>
            <a:r>
              <a:rPr lang="en-GB" sz="2200" dirty="0">
                <a:solidFill>
                  <a:srgbClr val="414141"/>
                </a:solidFill>
              </a:rPr>
              <a:t>Helstu eignir og auðlindir</a:t>
            </a:r>
          </a:p>
          <a:p>
            <a:pPr marL="228600" indent="-457200">
              <a:lnSpc>
                <a:spcPts val="2240"/>
              </a:lnSpc>
              <a:buClr>
                <a:srgbClr val="459597"/>
              </a:buClr>
              <a:buFont typeface="+mj-lt"/>
              <a:buAutoNum type="arabicPeriod"/>
            </a:pPr>
            <a:r>
              <a:rPr lang="en-GB" sz="2200" dirty="0">
                <a:solidFill>
                  <a:srgbClr val="414141"/>
                </a:solidFill>
              </a:rPr>
              <a:t>Viðskiptavinahópar</a:t>
            </a:r>
          </a:p>
          <a:p>
            <a:pPr marL="228600" indent="-457200">
              <a:lnSpc>
                <a:spcPts val="2240"/>
              </a:lnSpc>
              <a:buClr>
                <a:srgbClr val="459597"/>
              </a:buClr>
              <a:buFont typeface="+mj-lt"/>
              <a:buAutoNum type="arabicPeriod"/>
            </a:pPr>
            <a:r>
              <a:rPr lang="en-GB" sz="2200" dirty="0">
                <a:solidFill>
                  <a:srgbClr val="414141"/>
                </a:solidFill>
              </a:rPr>
              <a:t>Rásir</a:t>
            </a:r>
          </a:p>
          <a:p>
            <a:pPr marL="228600" indent="-457200">
              <a:lnSpc>
                <a:spcPts val="2240"/>
              </a:lnSpc>
              <a:buClr>
                <a:srgbClr val="459597"/>
              </a:buClr>
              <a:buFont typeface="+mj-lt"/>
              <a:buAutoNum type="arabicPeriod"/>
            </a:pPr>
            <a:r>
              <a:rPr lang="en-GB" sz="2200" dirty="0">
                <a:solidFill>
                  <a:srgbClr val="414141"/>
                </a:solidFill>
              </a:rPr>
              <a:t>Viðskiptasambönd</a:t>
            </a:r>
          </a:p>
          <a:p>
            <a:pPr marL="228600" indent="-457200">
              <a:lnSpc>
                <a:spcPts val="2240"/>
              </a:lnSpc>
              <a:buClr>
                <a:srgbClr val="459597"/>
              </a:buClr>
              <a:buFont typeface="+mj-lt"/>
              <a:buAutoNum type="arabicPeriod"/>
            </a:pPr>
            <a:r>
              <a:rPr lang="en-GB" sz="2200" dirty="0">
                <a:solidFill>
                  <a:srgbClr val="414141"/>
                </a:solidFill>
              </a:rPr>
              <a:t>Tekjur</a:t>
            </a:r>
          </a:p>
          <a:p>
            <a:pPr marL="228600" indent="-457200">
              <a:lnSpc>
                <a:spcPts val="2240"/>
              </a:lnSpc>
              <a:buClr>
                <a:srgbClr val="459597"/>
              </a:buClr>
              <a:buFont typeface="+mj-lt"/>
              <a:buAutoNum type="arabicPeriod"/>
            </a:pPr>
            <a:r>
              <a:rPr lang="en-GB" sz="2200" dirty="0">
                <a:solidFill>
                  <a:srgbClr val="414141"/>
                </a:solidFill>
              </a:rPr>
              <a:t>Kostnaðarskipulag</a:t>
            </a:r>
          </a:p>
          <a:p>
            <a:pPr marL="228600" indent="-457200">
              <a:lnSpc>
                <a:spcPts val="2240"/>
              </a:lnSpc>
              <a:buClr>
                <a:srgbClr val="459597"/>
              </a:buClr>
              <a:buFont typeface="+mj-lt"/>
              <a:buAutoNum type="arabicPeriod"/>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sp>
        <p:nvSpPr>
          <p:cNvPr id="9" name="TextBox 6">
            <a:extLst>
              <a:ext uri="{FF2B5EF4-FFF2-40B4-BE49-F238E27FC236}">
                <a16:creationId xmlns:a16="http://schemas.microsoft.com/office/drawing/2014/main" id="{6AEDB46B-9ABE-A553-E799-D3BBE859F923}"/>
              </a:ext>
            </a:extLst>
          </p:cNvPr>
          <p:cNvSpPr txBox="1"/>
          <p:nvPr/>
        </p:nvSpPr>
        <p:spPr>
          <a:xfrm>
            <a:off x="5331713" y="5980111"/>
            <a:ext cx="5756276"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200" dirty="0">
                <a:solidFill>
                  <a:srgbClr val="414141"/>
                </a:solidFill>
              </a:rPr>
              <a:t>Heimild:</a:t>
            </a:r>
            <a:r>
              <a:rPr lang="en-IE" sz="1200" dirty="0">
                <a:solidFill>
                  <a:srgbClr val="459597"/>
                </a:solidFill>
                <a:hlinkClick r:id="rId2">
                  <a:extLst>
                    <a:ext uri="{A12FA001-AC4F-418D-AE19-62706E023703}">
                      <ahyp:hlinkClr xmlns:ahyp="http://schemas.microsoft.com/office/drawing/2018/hyperlinkcolor" val="tx"/>
                    </a:ext>
                  </a:extLst>
                </a:hlinkClick>
              </a:rPr>
              <a:t> https://www.digitalbizmodels.com/blog/business-model-canvas-bookingcom</a:t>
            </a:r>
            <a:r>
              <a:rPr lang="en-IE" sz="1200" dirty="0">
                <a:solidFill>
                  <a:srgbClr val="459597"/>
                </a:solidFill>
              </a:rPr>
              <a:t> </a:t>
            </a:r>
          </a:p>
        </p:txBody>
      </p:sp>
      <p:pic>
        <p:nvPicPr>
          <p:cNvPr id="7" name="Picture 2">
            <a:extLst>
              <a:ext uri="{FF2B5EF4-FFF2-40B4-BE49-F238E27FC236}">
                <a16:creationId xmlns:a16="http://schemas.microsoft.com/office/drawing/2014/main" id="{512F36E8-8F96-0818-F486-EED1A92D79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8531" y="1609806"/>
            <a:ext cx="7465273" cy="4199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279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02E9D-9E2E-A4BE-F8D6-25EDCF2B1C5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C1B12F2-B5DC-9E18-53A3-D09F2C572325}"/>
              </a:ext>
            </a:extLst>
          </p:cNvPr>
          <p:cNvSpPr txBox="1"/>
          <p:nvPr/>
        </p:nvSpPr>
        <p:spPr>
          <a:xfrm>
            <a:off x="176525" y="243022"/>
            <a:ext cx="11838949" cy="646331"/>
          </a:xfrm>
          <a:prstGeom prst="rect">
            <a:avLst/>
          </a:prstGeom>
          <a:noFill/>
        </p:spPr>
        <p:txBody>
          <a:bodyPr wrap="square" rtlCol="0">
            <a:spAutoFit/>
          </a:bodyPr>
          <a:lstStyle/>
          <a:p>
            <a:r>
              <a:rPr lang="en-US" sz="3600" b="1" dirty="0">
                <a:solidFill>
                  <a:srgbClr val="459597"/>
                </a:solidFill>
                <a:latin typeface="Calibri" panose="020F0502020204030204" pitchFamily="34" charset="0"/>
                <a:cs typeface="Calibri" panose="020F0502020204030204" pitchFamily="34" charset="0"/>
              </a:rPr>
              <a:t>Sniðmát viðskiptalíkans </a:t>
            </a:r>
            <a:r>
              <a:rPr lang="en-US" sz="3600" dirty="0">
                <a:solidFill>
                  <a:srgbClr val="459597"/>
                </a:solidFill>
                <a:latin typeface="Calibri" panose="020F0502020204030204" pitchFamily="34" charset="0"/>
                <a:cs typeface="Calibri" panose="020F0502020204030204" pitchFamily="34" charset="0"/>
              </a:rPr>
              <a:t>(ritgengið) </a:t>
            </a:r>
          </a:p>
        </p:txBody>
      </p:sp>
      <p:sp>
        <p:nvSpPr>
          <p:cNvPr id="5" name="TextBox 4">
            <a:extLst>
              <a:ext uri="{FF2B5EF4-FFF2-40B4-BE49-F238E27FC236}">
                <a16:creationId xmlns:a16="http://schemas.microsoft.com/office/drawing/2014/main" id="{2A0231B7-3ADA-D4BE-6C6B-6A81767A63CB}"/>
              </a:ext>
            </a:extLst>
          </p:cNvPr>
          <p:cNvSpPr txBox="1"/>
          <p:nvPr/>
        </p:nvSpPr>
        <p:spPr>
          <a:xfrm>
            <a:off x="198147" y="786750"/>
            <a:ext cx="11503937" cy="605487"/>
          </a:xfrm>
          <a:prstGeom prst="rect">
            <a:avLst/>
          </a:prstGeom>
          <a:noFill/>
        </p:spPr>
        <p:txBody>
          <a:bodyPr wrap="square">
            <a:spAutoFit/>
          </a:bodyPr>
          <a:lstStyle/>
          <a:p>
            <a:pPr>
              <a:lnSpc>
                <a:spcPts val="1860"/>
              </a:lnSpc>
            </a:pPr>
            <a:r>
              <a:rPr lang="en-US" sz="1900" dirty="0">
                <a:solidFill>
                  <a:srgbClr val="414141"/>
                </a:solidFill>
                <a:latin typeface="Calibri" panose="020F0502020204030204" pitchFamily="34" charset="0"/>
                <a:cs typeface="Calibri" panose="020F0502020204030204" pitchFamily="34" charset="0"/>
              </a:rPr>
              <a:t>Notaðu leiðbeiningarnar hér að neðan til að fylla út hvern hluta viðskiptalansins þíns, svo þú getir þróað alhliða skilning á rekstrar- og stefnumörkuðu ramma fyrirtækisins þíns.</a:t>
            </a:r>
          </a:p>
        </p:txBody>
      </p:sp>
      <p:graphicFrame>
        <p:nvGraphicFramePr>
          <p:cNvPr id="16" name="Table 15">
            <a:extLst>
              <a:ext uri="{FF2B5EF4-FFF2-40B4-BE49-F238E27FC236}">
                <a16:creationId xmlns:a16="http://schemas.microsoft.com/office/drawing/2014/main" id="{FAFA4BA6-FD87-5754-4779-A1AF6F9A001C}"/>
              </a:ext>
            </a:extLst>
          </p:cNvPr>
          <p:cNvGraphicFramePr>
            <a:graphicFrameLocks noGrp="1"/>
          </p:cNvGraphicFramePr>
          <p:nvPr>
            <p:extLst>
              <p:ext uri="{D42A27DB-BD31-4B8C-83A1-F6EECF244321}">
                <p14:modId xmlns:p14="http://schemas.microsoft.com/office/powerpoint/2010/main" val="2460586581"/>
              </p:ext>
            </p:extLst>
          </p:nvPr>
        </p:nvGraphicFramePr>
        <p:xfrm>
          <a:off x="272084" y="1374187"/>
          <a:ext cx="11430000" cy="5024884"/>
        </p:xfrm>
        <a:graphic>
          <a:graphicData uri="http://schemas.openxmlformats.org/drawingml/2006/table">
            <a:tbl>
              <a:tblPr/>
              <a:tblGrid>
                <a:gridCol w="2286000">
                  <a:extLst>
                    <a:ext uri="{9D8B030D-6E8A-4147-A177-3AD203B41FA5}">
                      <a16:colId xmlns:a16="http://schemas.microsoft.com/office/drawing/2014/main" val="1915489427"/>
                    </a:ext>
                  </a:extLst>
                </a:gridCol>
                <a:gridCol w="2286000">
                  <a:extLst>
                    <a:ext uri="{9D8B030D-6E8A-4147-A177-3AD203B41FA5}">
                      <a16:colId xmlns:a16="http://schemas.microsoft.com/office/drawing/2014/main" val="3648122560"/>
                    </a:ext>
                  </a:extLst>
                </a:gridCol>
                <a:gridCol w="2286000">
                  <a:extLst>
                    <a:ext uri="{9D8B030D-6E8A-4147-A177-3AD203B41FA5}">
                      <a16:colId xmlns:a16="http://schemas.microsoft.com/office/drawing/2014/main" val="489068831"/>
                    </a:ext>
                  </a:extLst>
                </a:gridCol>
                <a:gridCol w="2286000">
                  <a:extLst>
                    <a:ext uri="{9D8B030D-6E8A-4147-A177-3AD203B41FA5}">
                      <a16:colId xmlns:a16="http://schemas.microsoft.com/office/drawing/2014/main" val="1821452548"/>
                    </a:ext>
                  </a:extLst>
                </a:gridCol>
                <a:gridCol w="2286000">
                  <a:extLst>
                    <a:ext uri="{9D8B030D-6E8A-4147-A177-3AD203B41FA5}">
                      <a16:colId xmlns:a16="http://schemas.microsoft.com/office/drawing/2014/main" val="1649091000"/>
                    </a:ext>
                  </a:extLst>
                </a:gridCol>
              </a:tblGrid>
              <a:tr h="1723378">
                <a:tc rowSpan="2">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rowSpan="2">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rowSpan="2">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61284179"/>
                  </a:ext>
                </a:extLst>
              </a:tr>
              <a:tr h="1650753">
                <a:tc vMerge="1">
                  <a:txBody>
                    <a:bodyPr/>
                    <a:lstStyle/>
                    <a:p>
                      <a:endParaRPr lang="en-US"/>
                    </a:p>
                  </a:txBody>
                  <a:tcPr>
                    <a:lnT w="12700" cap="flat" cmpd="sng" algn="ctr">
                      <a:solidFill>
                        <a:schemeClr val="bg1">
                          <a:lumMod val="75000"/>
                        </a:schemeClr>
                      </a:solidFill>
                      <a:prstDash val="solid"/>
                      <a:round/>
                      <a:headEnd type="none" w="med" len="med"/>
                      <a:tailEnd type="none" w="med" len="med"/>
                    </a:lnT>
                  </a:tcPr>
                </a:tc>
                <a:tc>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vMerge="1">
                  <a:txBody>
                    <a:bodyPr/>
                    <a:lstStyle/>
                    <a:p>
                      <a:endParaRPr lang="en-US"/>
                    </a:p>
                  </a:txBody>
                  <a:tcPr>
                    <a:lnL w="6350" cap="flat" cmpd="sng" algn="ctr">
                      <a:solidFill>
                        <a:srgbClr val="BFBFBF"/>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tcPr>
                </a:tc>
                <a:tc>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vMerge="1">
                  <a:txBody>
                    <a:bodyPr/>
                    <a:lstStyle/>
                    <a:p>
                      <a:endParaRPr lang="en-US"/>
                    </a:p>
                  </a:txBody>
                  <a:tcPr>
                    <a:lnL w="6350" cap="flat" cmpd="sng" algn="ctr">
                      <a:solidFill>
                        <a:srgbClr val="BFBFBF"/>
                      </a:solidFill>
                      <a:prstDash val="solid"/>
                      <a:round/>
                      <a:headEnd type="none" w="med" len="med"/>
                      <a:tailEnd type="none" w="med" len="med"/>
                    </a:lnL>
                  </a:tcPr>
                </a:tc>
                <a:extLst>
                  <a:ext uri="{0D108BD9-81ED-4DB2-BD59-A6C34878D82A}">
                    <a16:rowId xmlns:a16="http://schemas.microsoft.com/office/drawing/2014/main" val="2172348578"/>
                  </a:ext>
                </a:extLst>
              </a:tr>
              <a:tr h="1650753">
                <a:tc gridSpan="2">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lang="en-US"/>
                    </a:p>
                  </a:txBody>
                  <a:tcPr/>
                </a:tc>
                <a:tc gridSpan="3">
                  <a:txBody>
                    <a:bodyPr/>
                    <a:lstStyle/>
                    <a:p>
                      <a:pPr algn="l" fontAlgn="ctr"/>
                      <a:endParaRPr lang="en-US" sz="7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45382130"/>
                  </a:ext>
                </a:extLst>
              </a:tr>
            </a:tbl>
          </a:graphicData>
        </a:graphic>
      </p:graphicFrame>
      <p:pic>
        <p:nvPicPr>
          <p:cNvPr id="17" name="Graphic 2" descr="Handshake outline">
            <a:extLst>
              <a:ext uri="{FF2B5EF4-FFF2-40B4-BE49-F238E27FC236}">
                <a16:creationId xmlns:a16="http://schemas.microsoft.com/office/drawing/2014/main" id="{1E31F2E6-7F5D-5203-E006-98B63F1443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19267" y="1937399"/>
            <a:ext cx="602159" cy="602159"/>
          </a:xfrm>
          <a:prstGeom prst="rect">
            <a:avLst/>
          </a:prstGeom>
        </p:spPr>
      </p:pic>
      <p:pic>
        <p:nvPicPr>
          <p:cNvPr id="18" name="Graphic 4" descr="Playbook outline">
            <a:extLst>
              <a:ext uri="{FF2B5EF4-FFF2-40B4-BE49-F238E27FC236}">
                <a16:creationId xmlns:a16="http://schemas.microsoft.com/office/drawing/2014/main" id="{E43CA762-CE54-4F00-F22C-276E07B5D2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01696" y="1925718"/>
            <a:ext cx="590550" cy="590550"/>
          </a:xfrm>
          <a:prstGeom prst="rect">
            <a:avLst/>
          </a:prstGeom>
        </p:spPr>
      </p:pic>
      <p:pic>
        <p:nvPicPr>
          <p:cNvPr id="19" name="Graphic 6" descr="Circular flowchart outline">
            <a:extLst>
              <a:ext uri="{FF2B5EF4-FFF2-40B4-BE49-F238E27FC236}">
                <a16:creationId xmlns:a16="http://schemas.microsoft.com/office/drawing/2014/main" id="{86A22108-76BB-6EC1-BFBA-2EB0758BF9E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52402" y="3730310"/>
            <a:ext cx="616032" cy="616032"/>
          </a:xfrm>
          <a:prstGeom prst="rect">
            <a:avLst/>
          </a:prstGeom>
        </p:spPr>
      </p:pic>
      <p:pic>
        <p:nvPicPr>
          <p:cNvPr id="20" name="Graphic 8" descr="Clipboard Checked outline">
            <a:extLst>
              <a:ext uri="{FF2B5EF4-FFF2-40B4-BE49-F238E27FC236}">
                <a16:creationId xmlns:a16="http://schemas.microsoft.com/office/drawing/2014/main" id="{E1E57C3E-9685-02FD-5B0E-AFFB08D0517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04628" y="1939337"/>
            <a:ext cx="533400" cy="533400"/>
          </a:xfrm>
          <a:prstGeom prst="rect">
            <a:avLst/>
          </a:prstGeom>
        </p:spPr>
      </p:pic>
      <p:pic>
        <p:nvPicPr>
          <p:cNvPr id="21" name="Graphic 12" descr="Target Audience outline">
            <a:extLst>
              <a:ext uri="{FF2B5EF4-FFF2-40B4-BE49-F238E27FC236}">
                <a16:creationId xmlns:a16="http://schemas.microsoft.com/office/drawing/2014/main" id="{B7774CE3-FF6D-78E3-4C21-8404837C500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68680" y="1954293"/>
            <a:ext cx="615130" cy="615130"/>
          </a:xfrm>
          <a:prstGeom prst="rect">
            <a:avLst/>
          </a:prstGeom>
        </p:spPr>
      </p:pic>
      <p:pic>
        <p:nvPicPr>
          <p:cNvPr id="24" name="Graphic 18" descr="Money outline">
            <a:extLst>
              <a:ext uri="{FF2B5EF4-FFF2-40B4-BE49-F238E27FC236}">
                <a16:creationId xmlns:a16="http://schemas.microsoft.com/office/drawing/2014/main" id="{4556EA24-E9ED-1C6A-DA48-7E1837C2769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63144" y="5089896"/>
            <a:ext cx="600075" cy="600075"/>
          </a:xfrm>
          <a:prstGeom prst="rect">
            <a:avLst/>
          </a:prstGeom>
        </p:spPr>
      </p:pic>
      <p:pic>
        <p:nvPicPr>
          <p:cNvPr id="25" name="Graphic 20" descr="Register outline">
            <a:extLst>
              <a:ext uri="{FF2B5EF4-FFF2-40B4-BE49-F238E27FC236}">
                <a16:creationId xmlns:a16="http://schemas.microsoft.com/office/drawing/2014/main" id="{B5D192BA-FED2-52D5-ABAB-4A967FD9940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114926" y="5156155"/>
            <a:ext cx="495404" cy="495404"/>
          </a:xfrm>
          <a:prstGeom prst="rect">
            <a:avLst/>
          </a:prstGeom>
        </p:spPr>
      </p:pic>
      <p:sp>
        <p:nvSpPr>
          <p:cNvPr id="4" name="TextBox 6">
            <a:extLst>
              <a:ext uri="{FF2B5EF4-FFF2-40B4-BE49-F238E27FC236}">
                <a16:creationId xmlns:a16="http://schemas.microsoft.com/office/drawing/2014/main" id="{CA26729A-13ED-3815-C008-52B977CBB950}"/>
              </a:ext>
            </a:extLst>
          </p:cNvPr>
          <p:cNvSpPr txBox="1"/>
          <p:nvPr/>
        </p:nvSpPr>
        <p:spPr>
          <a:xfrm>
            <a:off x="272084" y="6533254"/>
            <a:ext cx="11049354"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900" dirty="0">
                <a:solidFill>
                  <a:srgbClr val="414141"/>
                </a:solidFill>
                <a:latin typeface="Calibri" panose="020F0502020204030204" pitchFamily="34" charset="0"/>
                <a:cs typeface="Calibri" panose="020F0502020204030204" pitchFamily="34" charset="0"/>
              </a:rPr>
              <a:t>Heimild:</a:t>
            </a:r>
            <a:r>
              <a:rPr lang="en-US" sz="900" i="1" dirty="0">
                <a:solidFill>
                  <a:srgbClr val="459597"/>
                </a:solidFill>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 https://www.smartsheet.com/sites/default/files/2024-04/IC-Simple-Business-Model-Canvas-Template-for-Powerpoint-Example_Powerpoint.pptx?srsltid=AfmBOop_I2pyimagKBejfl-xt8tteTukVJU7-7NT-CG1nWOo8ROqfG6t</a:t>
            </a:r>
            <a:r>
              <a:rPr lang="en-US" sz="900" i="1" dirty="0">
                <a:solidFill>
                  <a:srgbClr val="459597"/>
                </a:solidFill>
                <a:latin typeface="Calibri" panose="020F0502020204030204" pitchFamily="34" charset="0"/>
                <a:cs typeface="Calibri" panose="020F0502020204030204" pitchFamily="34" charset="0"/>
              </a:rPr>
              <a:t> </a:t>
            </a:r>
            <a:endParaRPr lang="en-IE" sz="900" dirty="0">
              <a:solidFill>
                <a:srgbClr val="459597"/>
              </a:solidFill>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A8502660-E08D-3517-5A36-471994C92B36}"/>
              </a:ext>
            </a:extLst>
          </p:cNvPr>
          <p:cNvSpPr/>
          <p:nvPr/>
        </p:nvSpPr>
        <p:spPr>
          <a:xfrm>
            <a:off x="9430767" y="1370098"/>
            <a:ext cx="2271317" cy="53912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30" name="Graphic 14" descr="Puzzle pieces outline">
            <a:extLst>
              <a:ext uri="{FF2B5EF4-FFF2-40B4-BE49-F238E27FC236}">
                <a16:creationId xmlns:a16="http://schemas.microsoft.com/office/drawing/2014/main" id="{D895D912-AA87-2F86-28B2-9E0E52A91E1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061802" y="1958923"/>
            <a:ext cx="571500" cy="571500"/>
          </a:xfrm>
          <a:prstGeom prst="rect">
            <a:avLst/>
          </a:prstGeom>
        </p:spPr>
      </p:pic>
      <p:sp>
        <p:nvSpPr>
          <p:cNvPr id="37" name="TextBox 36">
            <a:extLst>
              <a:ext uri="{FF2B5EF4-FFF2-40B4-BE49-F238E27FC236}">
                <a16:creationId xmlns:a16="http://schemas.microsoft.com/office/drawing/2014/main" id="{E45323BC-4B13-43EB-806E-AEE91C8B2392}"/>
              </a:ext>
            </a:extLst>
          </p:cNvPr>
          <p:cNvSpPr txBox="1"/>
          <p:nvPr/>
        </p:nvSpPr>
        <p:spPr>
          <a:xfrm>
            <a:off x="9484791" y="1386592"/>
            <a:ext cx="1836647" cy="502702"/>
          </a:xfrm>
          <a:prstGeom prst="rect">
            <a:avLst/>
          </a:prstGeom>
          <a:noFill/>
        </p:spPr>
        <p:txBody>
          <a:bodyPr wrap="square">
            <a:spAutoFit/>
          </a:bodyPr>
          <a:lstStyle/>
          <a:p>
            <a:pPr algn="l"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VIÐSKIPTAVINAHÓPAR</a:t>
            </a:r>
          </a:p>
        </p:txBody>
      </p:sp>
      <p:sp>
        <p:nvSpPr>
          <p:cNvPr id="38" name="Rectangle 37">
            <a:extLst>
              <a:ext uri="{FF2B5EF4-FFF2-40B4-BE49-F238E27FC236}">
                <a16:creationId xmlns:a16="http://schemas.microsoft.com/office/drawing/2014/main" id="{47904926-01F2-CCDF-1358-A27892245EDD}"/>
              </a:ext>
            </a:extLst>
          </p:cNvPr>
          <p:cNvSpPr/>
          <p:nvPr/>
        </p:nvSpPr>
        <p:spPr>
          <a:xfrm>
            <a:off x="7131344" y="1370098"/>
            <a:ext cx="2271317" cy="539126"/>
          </a:xfrm>
          <a:prstGeom prst="rect">
            <a:avLst/>
          </a:pr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B162CAC4-BFDD-2D70-5F2E-C15E0EB6D5A8}"/>
              </a:ext>
            </a:extLst>
          </p:cNvPr>
          <p:cNvSpPr txBox="1"/>
          <p:nvPr/>
        </p:nvSpPr>
        <p:spPr>
          <a:xfrm>
            <a:off x="7185368" y="1386592"/>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VIÐSKIPTAFÉLAGASAMBÖND</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E48DBDC6-FDB5-743D-0469-D72A1E440F65}"/>
              </a:ext>
            </a:extLst>
          </p:cNvPr>
          <p:cNvSpPr/>
          <p:nvPr/>
        </p:nvSpPr>
        <p:spPr>
          <a:xfrm>
            <a:off x="4860761" y="1370098"/>
            <a:ext cx="2271317" cy="539126"/>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1342EF31-2E60-D17C-4ECB-27905B5C8A41}"/>
              </a:ext>
            </a:extLst>
          </p:cNvPr>
          <p:cNvSpPr txBox="1"/>
          <p:nvPr/>
        </p:nvSpPr>
        <p:spPr>
          <a:xfrm>
            <a:off x="4914785" y="1386592"/>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VERÐMÆTABOÐ</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2" name="Rectangle 41">
            <a:extLst>
              <a:ext uri="{FF2B5EF4-FFF2-40B4-BE49-F238E27FC236}">
                <a16:creationId xmlns:a16="http://schemas.microsoft.com/office/drawing/2014/main" id="{E4D76A9D-422A-A1AD-3D57-B996172234D3}"/>
              </a:ext>
            </a:extLst>
          </p:cNvPr>
          <p:cNvSpPr/>
          <p:nvPr/>
        </p:nvSpPr>
        <p:spPr>
          <a:xfrm>
            <a:off x="2575758" y="1370098"/>
            <a:ext cx="2271317" cy="539126"/>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D0C696FA-943D-3516-EC1C-D197A3073165}"/>
              </a:ext>
            </a:extLst>
          </p:cNvPr>
          <p:cNvSpPr txBox="1"/>
          <p:nvPr/>
        </p:nvSpPr>
        <p:spPr>
          <a:xfrm>
            <a:off x="2629782" y="1386592"/>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LYKIL </a:t>
            </a:r>
          </a:p>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STARFSMENNSKA</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4" name="Rectangle 43">
            <a:extLst>
              <a:ext uri="{FF2B5EF4-FFF2-40B4-BE49-F238E27FC236}">
                <a16:creationId xmlns:a16="http://schemas.microsoft.com/office/drawing/2014/main" id="{C2BBE706-0D99-1FF3-FFF4-EF63FCAB1B48}"/>
              </a:ext>
            </a:extLst>
          </p:cNvPr>
          <p:cNvSpPr/>
          <p:nvPr/>
        </p:nvSpPr>
        <p:spPr>
          <a:xfrm>
            <a:off x="277796" y="1370098"/>
            <a:ext cx="2271317" cy="539126"/>
          </a:xfrm>
          <a:prstGeom prst="rect">
            <a:avLst/>
          </a:pr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5C534F02-00F5-247C-943E-ACCC073C124F}"/>
              </a:ext>
            </a:extLst>
          </p:cNvPr>
          <p:cNvSpPr txBox="1"/>
          <p:nvPr/>
        </p:nvSpPr>
        <p:spPr>
          <a:xfrm>
            <a:off x="331820" y="1386592"/>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LYKIL </a:t>
            </a:r>
          </a:p>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SAMSTARF</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6" name="Rectangle 45">
            <a:extLst>
              <a:ext uri="{FF2B5EF4-FFF2-40B4-BE49-F238E27FC236}">
                <a16:creationId xmlns:a16="http://schemas.microsoft.com/office/drawing/2014/main" id="{7BEB0CC9-A352-B7A9-1644-EAFF0A10B7C1}"/>
              </a:ext>
            </a:extLst>
          </p:cNvPr>
          <p:cNvSpPr/>
          <p:nvPr/>
        </p:nvSpPr>
        <p:spPr>
          <a:xfrm>
            <a:off x="2574216" y="3094507"/>
            <a:ext cx="2271317" cy="53912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EC6BB450-811B-9CBA-117F-D80C702B2A0E}"/>
              </a:ext>
            </a:extLst>
          </p:cNvPr>
          <p:cNvSpPr txBox="1"/>
          <p:nvPr/>
        </p:nvSpPr>
        <p:spPr>
          <a:xfrm>
            <a:off x="2628240" y="3111001"/>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LYFLA </a:t>
            </a:r>
          </a:p>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AUÐLINDIR </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8" name="Rectangle 47">
            <a:extLst>
              <a:ext uri="{FF2B5EF4-FFF2-40B4-BE49-F238E27FC236}">
                <a16:creationId xmlns:a16="http://schemas.microsoft.com/office/drawing/2014/main" id="{85F2DCC3-3622-454D-91FD-97C51518AB5B}"/>
              </a:ext>
            </a:extLst>
          </p:cNvPr>
          <p:cNvSpPr/>
          <p:nvPr/>
        </p:nvSpPr>
        <p:spPr>
          <a:xfrm>
            <a:off x="277796" y="4754003"/>
            <a:ext cx="4567737" cy="314011"/>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BB9407DB-D45D-9927-66F7-7D2DB31B6D4C}"/>
              </a:ext>
            </a:extLst>
          </p:cNvPr>
          <p:cNvSpPr txBox="1"/>
          <p:nvPr/>
        </p:nvSpPr>
        <p:spPr>
          <a:xfrm>
            <a:off x="331820" y="4770497"/>
            <a:ext cx="1836647" cy="297517"/>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KOSTNAÐARUPPBYGGING</a:t>
            </a:r>
          </a:p>
        </p:txBody>
      </p:sp>
      <p:sp>
        <p:nvSpPr>
          <p:cNvPr id="50" name="Rectangle 49">
            <a:extLst>
              <a:ext uri="{FF2B5EF4-FFF2-40B4-BE49-F238E27FC236}">
                <a16:creationId xmlns:a16="http://schemas.microsoft.com/office/drawing/2014/main" id="{9E3344E0-6F94-A774-C71D-8232B120B4FE}"/>
              </a:ext>
            </a:extLst>
          </p:cNvPr>
          <p:cNvSpPr/>
          <p:nvPr/>
        </p:nvSpPr>
        <p:spPr>
          <a:xfrm>
            <a:off x="4847475" y="4754003"/>
            <a:ext cx="6844574" cy="314011"/>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3109CD21-B73E-E02C-CDD2-AEBB5E222211}"/>
              </a:ext>
            </a:extLst>
          </p:cNvPr>
          <p:cNvSpPr txBox="1"/>
          <p:nvPr/>
        </p:nvSpPr>
        <p:spPr>
          <a:xfrm>
            <a:off x="4901499" y="4774476"/>
            <a:ext cx="1836647" cy="502702"/>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Tekjulæki</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pic>
        <p:nvPicPr>
          <p:cNvPr id="52" name="Graphic 16" descr="Train outline">
            <a:extLst>
              <a:ext uri="{FF2B5EF4-FFF2-40B4-BE49-F238E27FC236}">
                <a16:creationId xmlns:a16="http://schemas.microsoft.com/office/drawing/2014/main" id="{2A39498A-8A0A-5FA3-ED8C-0EA78753EF7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847033" y="3651462"/>
            <a:ext cx="481382" cy="481382"/>
          </a:xfrm>
          <a:prstGeom prst="rect">
            <a:avLst/>
          </a:prstGeom>
        </p:spPr>
      </p:pic>
      <p:sp>
        <p:nvSpPr>
          <p:cNvPr id="53" name="Rectangle 52">
            <a:extLst>
              <a:ext uri="{FF2B5EF4-FFF2-40B4-BE49-F238E27FC236}">
                <a16:creationId xmlns:a16="http://schemas.microsoft.com/office/drawing/2014/main" id="{7BCC408E-F8DE-F45D-450C-FCA6C92F2703}"/>
              </a:ext>
            </a:extLst>
          </p:cNvPr>
          <p:cNvSpPr/>
          <p:nvPr/>
        </p:nvSpPr>
        <p:spPr>
          <a:xfrm>
            <a:off x="7131344" y="3067395"/>
            <a:ext cx="2271317" cy="349382"/>
          </a:xfrm>
          <a:prstGeom prst="rect">
            <a:avLst/>
          </a:pr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1CBE604F-8772-67D4-82C8-6F27B060168A}"/>
              </a:ext>
            </a:extLst>
          </p:cNvPr>
          <p:cNvSpPr txBox="1"/>
          <p:nvPr/>
        </p:nvSpPr>
        <p:spPr>
          <a:xfrm>
            <a:off x="7185368" y="3101243"/>
            <a:ext cx="1836647" cy="502702"/>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RÁSIR</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55" name="Slide Number Placeholder 5">
            <a:extLst>
              <a:ext uri="{FF2B5EF4-FFF2-40B4-BE49-F238E27FC236}">
                <a16:creationId xmlns:a16="http://schemas.microsoft.com/office/drawing/2014/main" id="{84AB33DE-30F0-358E-E946-4F6AD6C79EC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13</a:t>
            </a:fld>
            <a:endParaRPr lang="fr-CA" sz="1200" dirty="0"/>
          </a:p>
        </p:txBody>
      </p:sp>
    </p:spTree>
    <p:extLst>
      <p:ext uri="{BB962C8B-B14F-4D97-AF65-F5344CB8AC3E}">
        <p14:creationId xmlns:p14="http://schemas.microsoft.com/office/powerpoint/2010/main" val="1652437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7DB5E-9A6B-6AF0-4B23-E1B5AAF5777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74E6032-9396-F512-B2F2-A442F994BD0E}"/>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Lykilnámssvið</a:t>
            </a:r>
          </a:p>
        </p:txBody>
      </p:sp>
      <p:sp>
        <p:nvSpPr>
          <p:cNvPr id="6" name="Text Placeholder 5">
            <a:extLst>
              <a:ext uri="{FF2B5EF4-FFF2-40B4-BE49-F238E27FC236}">
                <a16:creationId xmlns:a16="http://schemas.microsoft.com/office/drawing/2014/main" id="{4025924B-1B13-B2E0-9A7F-89E7497971EE}"/>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710F1CAA-DD28-C2E4-7010-424A40B4C5D6}"/>
              </a:ext>
            </a:extLst>
          </p:cNvPr>
          <p:cNvSpPr>
            <a:spLocks noGrp="1"/>
          </p:cNvSpPr>
          <p:nvPr>
            <p:ph type="body" sz="quarter" idx="16"/>
          </p:nvPr>
        </p:nvSpPr>
        <p:spPr>
          <a:xfrm>
            <a:off x="4061012" y="732734"/>
            <a:ext cx="6187888" cy="803654"/>
          </a:xfrm>
          <a:prstGeom prst="rect">
            <a:avLst/>
          </a:prstGeom>
        </p:spPr>
        <p:txBody>
          <a:bodyPr/>
          <a:lstStyle/>
          <a:p>
            <a:pPr>
              <a:lnSpc>
                <a:spcPts val="2960"/>
              </a:lnSpc>
            </a:pPr>
            <a:r>
              <a:rPr lang="en-GB" sz="2800" dirty="0"/>
              <a:t>Lærðu hvernig á að kortleggja hugmyndir þínar yfir lykilsvið</a:t>
            </a:r>
          </a:p>
          <a:p>
            <a:pPr>
              <a:lnSpc>
                <a:spcPts val="2960"/>
              </a:lnSpc>
            </a:pPr>
            <a:endParaRPr lang="en-GB" sz="2800" dirty="0"/>
          </a:p>
        </p:txBody>
      </p:sp>
      <p:sp>
        <p:nvSpPr>
          <p:cNvPr id="4" name="Text Placeholder 3">
            <a:extLst>
              <a:ext uri="{FF2B5EF4-FFF2-40B4-BE49-F238E27FC236}">
                <a16:creationId xmlns:a16="http://schemas.microsoft.com/office/drawing/2014/main" id="{A63A084A-40F7-8610-362A-3AA3552F6B02}"/>
              </a:ext>
            </a:extLst>
          </p:cNvPr>
          <p:cNvSpPr>
            <a:spLocks noGrp="1"/>
          </p:cNvSpPr>
          <p:nvPr>
            <p:ph type="body" sz="quarter" idx="21"/>
          </p:nvPr>
        </p:nvSpPr>
        <p:spPr>
          <a:xfrm>
            <a:off x="4061012" y="1740034"/>
            <a:ext cx="7620454"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Eins og þú hefur lært úr fyrri lykiltæknilæringarsviðinu samanstendur BMC-tólið af 9 þáttum.  Þessir 9 þættir eða lykilbyggingareiningar geta verið mjög sveigjanlegir og oft tengdir. Engu að síður er ráðlegt að vinna þá í ákveðinni röð. Þeir má skipta í tvo meginhluta, þar sem í sviðum 6–9 skoðum við hvað við þurfum innanhúss til að afhenda virðistilboðin okkar í 1–5 :</a:t>
            </a:r>
          </a:p>
          <a:p>
            <a:pPr>
              <a:lnSpc>
                <a:spcPts val="2340"/>
              </a:lnSpc>
            </a:pPr>
            <a:endParaRPr lang="en-GB" dirty="0">
              <a:latin typeface="Calibri"/>
              <a:ea typeface="Calibri"/>
              <a:cs typeface="Calibri"/>
            </a:endParaRPr>
          </a:p>
          <a:p>
            <a:pPr marL="228600" indent="-457200">
              <a:lnSpc>
                <a:spcPts val="2340"/>
              </a:lnSpc>
              <a:buClr>
                <a:srgbClr val="459597"/>
              </a:buClr>
              <a:buFont typeface="+mj-lt"/>
              <a:buAutoNum type="arabicPeriod"/>
            </a:pPr>
            <a:r>
              <a:rPr lang="en-GB" b="0" i="0" dirty="0">
                <a:effectLst/>
                <a:latin typeface="Calibri"/>
                <a:ea typeface="Calibri"/>
                <a:cs typeface="Calibri"/>
              </a:rPr>
              <a:t>Viðskiptavinahópar (gestir)</a:t>
            </a:r>
          </a:p>
          <a:p>
            <a:pPr marL="228600" indent="-457200">
              <a:lnSpc>
                <a:spcPts val="2340"/>
              </a:lnSpc>
              <a:buClr>
                <a:srgbClr val="459597"/>
              </a:buClr>
              <a:buFont typeface="+mj-lt"/>
              <a:buAutoNum type="arabicPeriod"/>
            </a:pPr>
            <a:r>
              <a:rPr lang="en-GB" b="0" i="0" dirty="0">
                <a:effectLst/>
                <a:latin typeface="Calibri"/>
                <a:ea typeface="Calibri"/>
                <a:cs typeface="Calibri"/>
              </a:rPr>
              <a:t>Virðisstefnur (einstök virðisstefna)</a:t>
            </a:r>
          </a:p>
          <a:p>
            <a:pPr marL="228600" indent="-457200">
              <a:lnSpc>
                <a:spcPts val="2340"/>
              </a:lnSpc>
              <a:buClr>
                <a:srgbClr val="459597"/>
              </a:buClr>
              <a:buFont typeface="+mj-lt"/>
              <a:buAutoNum type="arabicPeriod"/>
            </a:pPr>
            <a:r>
              <a:rPr lang="en-GB" b="0" i="0" dirty="0">
                <a:effectLst/>
                <a:latin typeface="Calibri"/>
                <a:ea typeface="Calibri"/>
                <a:cs typeface="Calibri"/>
              </a:rPr>
              <a:t>Rásir</a:t>
            </a:r>
          </a:p>
          <a:p>
            <a:pPr marL="228600" indent="-457200">
              <a:lnSpc>
                <a:spcPts val="2340"/>
              </a:lnSpc>
              <a:buClr>
                <a:srgbClr val="459597"/>
              </a:buClr>
              <a:buFont typeface="+mj-lt"/>
              <a:buAutoNum type="arabicPeriod"/>
            </a:pPr>
            <a:r>
              <a:rPr lang="en-GB" b="0" i="0" dirty="0">
                <a:effectLst/>
                <a:latin typeface="Calibri"/>
                <a:ea typeface="Calibri"/>
                <a:cs typeface="Calibri"/>
              </a:rPr>
              <a:t>Viðskiptasamband við viðskiptavin (gesti)</a:t>
            </a:r>
          </a:p>
          <a:p>
            <a:pPr marL="228600" indent="-457200">
              <a:lnSpc>
                <a:spcPts val="2340"/>
              </a:lnSpc>
              <a:buClr>
                <a:srgbClr val="459597"/>
              </a:buClr>
              <a:buFont typeface="+mj-lt"/>
              <a:buAutoNum type="arabicPeriod"/>
            </a:pPr>
            <a:r>
              <a:rPr lang="en-GB" b="0" i="0" dirty="0">
                <a:effectLst/>
                <a:latin typeface="Calibri"/>
                <a:ea typeface="Calibri"/>
                <a:cs typeface="Calibri"/>
              </a:rPr>
              <a:t>Tekjulindir</a:t>
            </a:r>
          </a:p>
          <a:p>
            <a:pPr marL="228600" indent="-457200">
              <a:lnSpc>
                <a:spcPts val="2340"/>
              </a:lnSpc>
              <a:buClr>
                <a:srgbClr val="459597"/>
              </a:buClr>
              <a:buFont typeface="+mj-lt"/>
              <a:buAutoNum type="arabicPeriod"/>
            </a:pPr>
            <a:r>
              <a:rPr lang="en-GB" b="0" i="0" dirty="0">
                <a:effectLst/>
                <a:latin typeface="Calibri"/>
                <a:ea typeface="Calibri"/>
                <a:cs typeface="Calibri"/>
              </a:rPr>
              <a:t>Lykilauðlindir</a:t>
            </a:r>
          </a:p>
          <a:p>
            <a:pPr marL="228600" indent="-457200">
              <a:lnSpc>
                <a:spcPts val="2340"/>
              </a:lnSpc>
              <a:buClr>
                <a:srgbClr val="459597"/>
              </a:buClr>
              <a:buFont typeface="+mj-lt"/>
              <a:buAutoNum type="arabicPeriod"/>
            </a:pPr>
            <a:r>
              <a:rPr lang="en-GB" b="0" i="0" dirty="0">
                <a:effectLst/>
                <a:latin typeface="Calibri"/>
                <a:ea typeface="Calibri"/>
                <a:cs typeface="Calibri"/>
              </a:rPr>
              <a:t>Lykilathafnir</a:t>
            </a:r>
          </a:p>
          <a:p>
            <a:pPr marL="228600" indent="-457200">
              <a:lnSpc>
                <a:spcPts val="2340"/>
              </a:lnSpc>
              <a:buClr>
                <a:srgbClr val="459597"/>
              </a:buClr>
              <a:buFont typeface="+mj-lt"/>
              <a:buAutoNum type="arabicPeriod"/>
            </a:pPr>
            <a:r>
              <a:rPr lang="en-GB" b="0" i="0" dirty="0">
                <a:effectLst/>
                <a:latin typeface="Calibri"/>
                <a:ea typeface="Calibri"/>
                <a:cs typeface="Calibri"/>
              </a:rPr>
              <a:t>Helstu samstarfsaðilar</a:t>
            </a:r>
          </a:p>
          <a:p>
            <a:pPr marL="228600" indent="-457200">
              <a:lnSpc>
                <a:spcPts val="2340"/>
              </a:lnSpc>
              <a:buClr>
                <a:srgbClr val="459597"/>
              </a:buClr>
              <a:buFont typeface="+mj-lt"/>
              <a:buAutoNum type="arabicPeriod"/>
            </a:pPr>
            <a:r>
              <a:rPr lang="en-GB" b="0" i="0" dirty="0">
                <a:effectLst/>
                <a:latin typeface="Calibri"/>
                <a:ea typeface="Calibri"/>
                <a:cs typeface="Calibri"/>
              </a:rPr>
              <a:t>Kostnaður</a:t>
            </a:r>
          </a:p>
          <a:p>
            <a:pPr>
              <a:lnSpc>
                <a:spcPts val="2340"/>
              </a:lnSpc>
            </a:pPr>
            <a:endParaRPr lang="en-GB" b="0" i="0" dirty="0">
              <a:effectLst/>
              <a:latin typeface="Calibri"/>
              <a:ea typeface="Calibri"/>
              <a:cs typeface="Calibri"/>
            </a:endParaRP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68802B3D-03F2-2804-3DB1-9F00430EA94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14</a:t>
            </a:fld>
            <a:endParaRPr lang="fr-CA" sz="1200" dirty="0"/>
          </a:p>
        </p:txBody>
      </p:sp>
    </p:spTree>
    <p:extLst>
      <p:ext uri="{BB962C8B-B14F-4D97-AF65-F5344CB8AC3E}">
        <p14:creationId xmlns:p14="http://schemas.microsoft.com/office/powerpoint/2010/main" val="89544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94D7-62EC-FFE2-6B32-CD93C76120E1}"/>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376869CB-CA48-57E3-8D6A-CC62838BF16B}"/>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E279DB60-909F-2019-89B2-E3D78099FECF}"/>
              </a:ext>
            </a:extLst>
          </p:cNvPr>
          <p:cNvSpPr>
            <a:spLocks noGrp="1"/>
          </p:cNvSpPr>
          <p:nvPr>
            <p:ph type="body" sz="quarter" idx="16"/>
          </p:nvPr>
        </p:nvSpPr>
        <p:spPr>
          <a:xfrm>
            <a:off x="653780" y="472365"/>
            <a:ext cx="10430375" cy="803654"/>
          </a:xfrm>
        </p:spPr>
        <p:txBody>
          <a:bodyPr/>
          <a:lstStyle/>
          <a:p>
            <a:pPr>
              <a:lnSpc>
                <a:spcPts val="3720"/>
              </a:lnSpc>
            </a:pPr>
            <a:r>
              <a:rPr lang="en-US" dirty="0"/>
              <a:t>Lærðu hvernig á að kortleggja hugmyndir þínar yfir lykilsvið</a:t>
            </a:r>
          </a:p>
          <a:p>
            <a:pPr>
              <a:lnSpc>
                <a:spcPts val="3720"/>
              </a:lnSpc>
            </a:pPr>
            <a:endParaRPr lang="en-US" dirty="0"/>
          </a:p>
        </p:txBody>
      </p:sp>
      <p:sp>
        <p:nvSpPr>
          <p:cNvPr id="6" name="Text Placeholder 5">
            <a:extLst>
              <a:ext uri="{FF2B5EF4-FFF2-40B4-BE49-F238E27FC236}">
                <a16:creationId xmlns:a16="http://schemas.microsoft.com/office/drawing/2014/main" id="{719B2653-2073-D43B-F009-CA2DD245484F}"/>
              </a:ext>
            </a:extLst>
          </p:cNvPr>
          <p:cNvSpPr>
            <a:spLocks noGrp="1"/>
          </p:cNvSpPr>
          <p:nvPr>
            <p:ph type="body" sz="quarter" idx="19"/>
          </p:nvPr>
        </p:nvSpPr>
        <p:spPr>
          <a:xfrm>
            <a:off x="653780" y="1541767"/>
            <a:ext cx="9165469" cy="803654"/>
          </a:xfrm>
        </p:spPr>
        <p:txBody>
          <a:bodyPr/>
          <a:lstStyle/>
          <a:p>
            <a:pPr>
              <a:lnSpc>
                <a:spcPts val="2900"/>
              </a:lnSpc>
            </a:pPr>
            <a:r>
              <a:rPr lang="en-US" dirty="0"/>
              <a:t>Viðskiptavinahópar/gestahópar - Hverjir eru draumagestir þínir?</a:t>
            </a:r>
          </a:p>
          <a:p>
            <a:pPr>
              <a:lnSpc>
                <a:spcPts val="2900"/>
              </a:lnSpc>
            </a:pPr>
            <a:endParaRPr lang="en-US" dirty="0"/>
          </a:p>
        </p:txBody>
      </p:sp>
      <p:cxnSp>
        <p:nvCxnSpPr>
          <p:cNvPr id="2" name="Straight Connector 1">
            <a:extLst>
              <a:ext uri="{FF2B5EF4-FFF2-40B4-BE49-F238E27FC236}">
                <a16:creationId xmlns:a16="http://schemas.microsoft.com/office/drawing/2014/main" id="{6C4AE3EB-045A-78F7-3548-8338F5074E1A}"/>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BADB839F-92AF-60B6-8B88-797B2C4DA78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15</a:t>
            </a:fld>
            <a:endParaRPr lang="fr-CA" sz="1200" dirty="0"/>
          </a:p>
        </p:txBody>
      </p:sp>
      <p:sp>
        <p:nvSpPr>
          <p:cNvPr id="10" name="Text Placeholder 4">
            <a:extLst>
              <a:ext uri="{FF2B5EF4-FFF2-40B4-BE49-F238E27FC236}">
                <a16:creationId xmlns:a16="http://schemas.microsoft.com/office/drawing/2014/main" id="{FE2EDF7C-2A3C-FB9A-E001-D9602E593E3D}"/>
              </a:ext>
            </a:extLst>
          </p:cNvPr>
          <p:cNvSpPr txBox="1">
            <a:spLocks/>
          </p:cNvSpPr>
          <p:nvPr/>
        </p:nvSpPr>
        <p:spPr>
          <a:xfrm>
            <a:off x="653780" y="2369043"/>
            <a:ext cx="6610522" cy="408595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Með því að skilja gestahópa þína geturðu sérsniðið markaðsstarf þitt og skapað sannarlega einstaka upplifun. Þetta geta verið: </a:t>
            </a:r>
          </a:p>
          <a:p>
            <a:pPr>
              <a:lnSpc>
                <a:spcPts val="2240"/>
              </a:lnSpc>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a:solidFill>
                  <a:srgbClr val="414141"/>
                </a:solidFill>
              </a:rPr>
              <a:t>Fólk í fríi: </a:t>
            </a:r>
            <a:r>
              <a:rPr lang="en-GB" sz="2200" dirty="0">
                <a:solidFill>
                  <a:srgbClr val="414141"/>
                </a:solidFill>
              </a:rPr>
              <a:t>Ertu að laða að fjölskyldur sem leita að afslöppun? Eða ævintýraglöð sem laðast að útivistarstarfssemi? Aðlagaðu tilboðin í samræmi við það. Hugsaðu um fjölskylduleiki eða samstarf við staðbundna ævintýraleiðsögumenn.</a:t>
            </a:r>
          </a:p>
          <a:p>
            <a:pPr marL="342900" indent="-342900">
              <a:lnSpc>
                <a:spcPts val="2240"/>
              </a:lnSpc>
              <a:buClr>
                <a:srgbClr val="459597"/>
              </a:buClr>
              <a:buFont typeface="Arial" panose="020B0604020202020204" pitchFamily="34" charset="0"/>
              <a:buChar char="•"/>
            </a:pPr>
            <a:r>
              <a:rPr lang="en-GB" sz="2200" dirty="0">
                <a:solidFill>
                  <a:srgbClr val="414141"/>
                </a:solidFill>
              </a:rPr>
              <a:t>Fyrir</a:t>
            </a:r>
            <a:r>
              <a:rPr lang="en-GB" sz="2200" b="1" dirty="0">
                <a:solidFill>
                  <a:srgbClr val="414141"/>
                </a:solidFill>
              </a:rPr>
              <a:t> viðskiptafólk: </a:t>
            </a:r>
            <a:r>
              <a:rPr lang="en-GB" sz="2200" dirty="0">
                <a:solidFill>
                  <a:srgbClr val="414141"/>
                </a:solidFill>
              </a:rPr>
              <a:t>Þjónustarðu upptekna stjórnendur? Bjóððu upp á morgunverðarpakka virka daga með take-away valkostum eða vinnusvæðum á herbergjum. Gerðu samstarf við fyrirtæki á staðnum til að bjóða upp á fyrirtækjaskekkjur.</a:t>
            </a: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2592F418-1A8C-CC9E-3A69-3D493E4A48D9}"/>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VIÐSKIPTI </a:t>
            </a:r>
          </a:p>
          <a:p>
            <a:pPr>
              <a:lnSpc>
                <a:spcPts val="2240"/>
              </a:lnSpc>
            </a:pPr>
            <a:r>
              <a:rPr lang="en-GB" sz="2600" b="1" dirty="0">
                <a:solidFill>
                  <a:schemeClr val="bg1"/>
                </a:solidFill>
              </a:rPr>
              <a:t>HÓPAR</a:t>
            </a: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r>
              <a:rPr lang="en-GB" sz="2200" dirty="0">
                <a:solidFill>
                  <a:schemeClr val="bg1"/>
                </a:solidFill>
              </a:rPr>
              <a:t>Skiptu viðskiptavinum þínum í hópa út frá þörfum þeirra, hegðun og öðrum einkennum sem hafa áhrif á hvernig þeir meta vörur eða þjónustu þína</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pic>
        <p:nvPicPr>
          <p:cNvPr id="3" name="Graphic 14" descr="Puzzle pieces outline">
            <a:extLst>
              <a:ext uri="{FF2B5EF4-FFF2-40B4-BE49-F238E27FC236}">
                <a16:creationId xmlns:a16="http://schemas.microsoft.com/office/drawing/2014/main" id="{140418A6-BFB7-9018-B1FB-90244807017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83932" y="2479427"/>
            <a:ext cx="878374" cy="878374"/>
          </a:xfrm>
          <a:prstGeom prst="rect">
            <a:avLst/>
          </a:prstGeom>
        </p:spPr>
      </p:pic>
      <p:cxnSp>
        <p:nvCxnSpPr>
          <p:cNvPr id="7" name="Straight Connector 6">
            <a:extLst>
              <a:ext uri="{FF2B5EF4-FFF2-40B4-BE49-F238E27FC236}">
                <a16:creationId xmlns:a16="http://schemas.microsoft.com/office/drawing/2014/main" id="{DEEAD348-D330-B15C-2F7B-6089F3DA99D5}"/>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86E4227F-3BAD-946F-834E-E61CC79DBEE0}"/>
              </a:ext>
            </a:extLst>
          </p:cNvPr>
          <p:cNvSpPr txBox="1"/>
          <p:nvPr/>
        </p:nvSpPr>
        <p:spPr>
          <a:xfrm>
            <a:off x="647111" y="6146195"/>
            <a:ext cx="7364069"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100" dirty="0">
                <a:solidFill>
                  <a:srgbClr val="414141"/>
                </a:solidFill>
                <a:latin typeface="Calibri" panose="020F0502020204030204" pitchFamily="34" charset="0"/>
                <a:cs typeface="Calibri" panose="020F0502020204030204" pitchFamily="34" charset="0"/>
              </a:rPr>
              <a:t>Heimild:</a:t>
            </a:r>
            <a:r>
              <a:rPr lang="en-IE" sz="1100" dirty="0">
                <a:solidFill>
                  <a:srgbClr val="459597"/>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 https://businessandplans.com/bed-and-breakfast-business-model-canvas-a-complete-guide/</a:t>
            </a:r>
            <a:endParaRPr lang="en-IE" sz="1100" dirty="0">
              <a:solidFill>
                <a:srgbClr val="459597"/>
              </a:solidFill>
              <a:latin typeface="Calibri" panose="020F0502020204030204" pitchFamily="34" charset="0"/>
              <a:cs typeface="Calibri" panose="020F0502020204030204" pitchFamily="34" charset="0"/>
            </a:endParaRPr>
          </a:p>
          <a:p>
            <a:pPr>
              <a:tabLst>
                <a:tab pos="655638" algn="l"/>
              </a:tabLst>
            </a:pPr>
            <a:r>
              <a:rPr lang="en-IE" sz="1100" dirty="0">
                <a:solidFill>
                  <a:srgbClr val="459597"/>
                </a:solidFill>
                <a:latin typeface="Calibri" panose="020F0502020204030204" pitchFamily="34" charset="0"/>
                <a:cs typeface="Calibri" panose="020F0502020204030204" pitchFamily="34" charset="0"/>
              </a:rPr>
              <a:t> 	</a:t>
            </a:r>
            <a:r>
              <a:rPr lang="en-US" sz="1100" i="1" dirty="0">
                <a:solidFill>
                  <a:srgbClr val="459597"/>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https://www.smartsheet.com/sites/default/files/2024-04/IC-Simple-Business-Model-Canvas-Template-for-	PowerpointExample_Powerpoint.pptx?srsltid=AfmBOop_I2pyimagKBejfl-xt8tteTukVJU7-7NT-CG1nWOo8ROqfG6t</a:t>
            </a:r>
            <a:r>
              <a:rPr lang="en-US" sz="1100" i="1" dirty="0">
                <a:solidFill>
                  <a:srgbClr val="459597"/>
                </a:solidFill>
                <a:latin typeface="Calibri" panose="020F0502020204030204" pitchFamily="34" charset="0"/>
                <a:cs typeface="Calibri" panose="020F0502020204030204" pitchFamily="34" charset="0"/>
              </a:rPr>
              <a:t> </a:t>
            </a:r>
            <a:endParaRPr lang="en-IE" sz="11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100" dirty="0">
              <a:solidFill>
                <a:srgbClr val="41414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3506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2F4F7-3CBF-1C70-D178-E691CBA37160}"/>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96C7B859-8D14-711E-D645-01550BD33071}"/>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738C5F04-B9C4-4D8C-1328-171510D82393}"/>
              </a:ext>
            </a:extLst>
          </p:cNvPr>
          <p:cNvSpPr>
            <a:spLocks noGrp="1"/>
          </p:cNvSpPr>
          <p:nvPr>
            <p:ph type="body" sz="quarter" idx="16"/>
          </p:nvPr>
        </p:nvSpPr>
        <p:spPr>
          <a:xfrm>
            <a:off x="653780" y="472365"/>
            <a:ext cx="10430375" cy="803654"/>
          </a:xfrm>
        </p:spPr>
        <p:txBody>
          <a:bodyPr/>
          <a:lstStyle/>
          <a:p>
            <a:pPr>
              <a:lnSpc>
                <a:spcPts val="3720"/>
              </a:lnSpc>
            </a:pPr>
            <a:r>
              <a:rPr lang="en-US" dirty="0"/>
              <a:t>Lærðu hvernig á að kortleggja hugmyndir þínar yfir lykilsvið</a:t>
            </a:r>
          </a:p>
          <a:p>
            <a:pPr>
              <a:lnSpc>
                <a:spcPts val="3720"/>
              </a:lnSpc>
            </a:pPr>
            <a:endParaRPr lang="en-US" dirty="0"/>
          </a:p>
        </p:txBody>
      </p:sp>
      <p:sp>
        <p:nvSpPr>
          <p:cNvPr id="6" name="Text Placeholder 5">
            <a:extLst>
              <a:ext uri="{FF2B5EF4-FFF2-40B4-BE49-F238E27FC236}">
                <a16:creationId xmlns:a16="http://schemas.microsoft.com/office/drawing/2014/main" id="{4BE99E8E-AEFF-7CA1-3E7B-28AF04FBA039}"/>
              </a:ext>
            </a:extLst>
          </p:cNvPr>
          <p:cNvSpPr>
            <a:spLocks noGrp="1"/>
          </p:cNvSpPr>
          <p:nvPr>
            <p:ph type="body" sz="quarter" idx="19"/>
          </p:nvPr>
        </p:nvSpPr>
        <p:spPr>
          <a:xfrm>
            <a:off x="653780" y="1541767"/>
            <a:ext cx="9165469" cy="803654"/>
          </a:xfrm>
        </p:spPr>
        <p:txBody>
          <a:bodyPr/>
          <a:lstStyle/>
          <a:p>
            <a:pPr>
              <a:lnSpc>
                <a:spcPts val="2900"/>
              </a:lnSpc>
            </a:pPr>
            <a:r>
              <a:rPr lang="en-US" dirty="0"/>
              <a:t>Viðskiptavinahópar/Gestahópar - Hverjir eru draumagestir þínir?</a:t>
            </a:r>
          </a:p>
          <a:p>
            <a:pPr>
              <a:lnSpc>
                <a:spcPts val="2900"/>
              </a:lnSpc>
            </a:pPr>
            <a:endParaRPr lang="en-US" dirty="0"/>
          </a:p>
        </p:txBody>
      </p:sp>
      <p:cxnSp>
        <p:nvCxnSpPr>
          <p:cNvPr id="2" name="Straight Connector 1">
            <a:extLst>
              <a:ext uri="{FF2B5EF4-FFF2-40B4-BE49-F238E27FC236}">
                <a16:creationId xmlns:a16="http://schemas.microsoft.com/office/drawing/2014/main" id="{17FEE721-215D-B91A-A8A4-984E7CD133CF}"/>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545FA688-7285-148F-CF5C-39AEC18CE02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16</a:t>
            </a:fld>
            <a:endParaRPr lang="fr-CA" sz="1200" dirty="0"/>
          </a:p>
        </p:txBody>
      </p:sp>
      <p:sp>
        <p:nvSpPr>
          <p:cNvPr id="10" name="Text Placeholder 4">
            <a:extLst>
              <a:ext uri="{FF2B5EF4-FFF2-40B4-BE49-F238E27FC236}">
                <a16:creationId xmlns:a16="http://schemas.microsoft.com/office/drawing/2014/main" id="{D0794CB7-8A84-63C7-0F02-7D0152EA4EC8}"/>
              </a:ext>
            </a:extLst>
          </p:cNvPr>
          <p:cNvSpPr txBox="1">
            <a:spLocks/>
          </p:cNvSpPr>
          <p:nvPr/>
        </p:nvSpPr>
        <p:spPr>
          <a:xfrm>
            <a:off x="653779" y="2369043"/>
            <a:ext cx="6928127" cy="408595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Með því að skilja gestahópa þína geturðu sérsniðið markaðsstarf þitt og skapað sannarlega einstaka upplifun. Þetta geta verið:</a:t>
            </a:r>
          </a:p>
          <a:p>
            <a:pPr marL="342900" indent="-342900">
              <a:lnSpc>
                <a:spcPts val="2240"/>
              </a:lnSpc>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a:solidFill>
                  <a:srgbClr val="414141"/>
                </a:solidFill>
              </a:rPr>
              <a:t>Viðburðargestir</a:t>
            </a:r>
            <a:r>
              <a:rPr lang="en-GB" sz="2200" dirty="0">
                <a:solidFill>
                  <a:srgbClr val="414141"/>
                </a:solidFill>
              </a:rPr>
              <a:t>: Er gistihúsið þitt nálægt vinsælum brúðkaupsstað? Búðu saman herbergin þín með flutningi eða sértilboðum fyrir brúðarfylgdina.</a:t>
            </a:r>
          </a:p>
          <a:p>
            <a:pPr marL="342900" indent="-342900">
              <a:lnSpc>
                <a:spcPts val="2240"/>
              </a:lnSpc>
              <a:buClr>
                <a:srgbClr val="459597"/>
              </a:buClr>
              <a:buFont typeface="Arial" panose="020B0604020202020204" pitchFamily="34" charset="0"/>
              <a:buChar char="•"/>
            </a:pPr>
            <a:r>
              <a:rPr lang="en-GB" sz="2200" b="1" dirty="0">
                <a:solidFill>
                  <a:srgbClr val="414141"/>
                </a:solidFill>
              </a:rPr>
              <a:t>Leitendur sérstakra tilefna</a:t>
            </a:r>
            <a:r>
              <a:rPr lang="en-GB" sz="2200" dirty="0">
                <a:solidFill>
                  <a:srgbClr val="414141"/>
                </a:solidFill>
              </a:rPr>
              <a:t>: Er eignin þín heillandi og söguleg? Undirstrikaðu rómantíska aðdráttarafl hennar með sértilboðum á Valentínusardaginn eða bjóðaðu heimamönnum upp á "frí heima" pakka.</a:t>
            </a: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02D223E8-C729-301E-14C0-C099FE162927}"/>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VIÐSKIPTI </a:t>
            </a:r>
          </a:p>
          <a:p>
            <a:pPr>
              <a:lnSpc>
                <a:spcPts val="2240"/>
              </a:lnSpc>
            </a:pPr>
            <a:r>
              <a:rPr lang="en-GB" sz="2600" b="1" dirty="0">
                <a:solidFill>
                  <a:schemeClr val="bg1"/>
                </a:solidFill>
              </a:rPr>
              <a:t>HÓPAR</a:t>
            </a: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r>
              <a:rPr lang="en-GB" sz="2200" dirty="0">
                <a:solidFill>
                  <a:schemeClr val="bg1"/>
                </a:solidFill>
              </a:rPr>
              <a:t>Flokkaðu viðskiptavini þína út frá þörfum þeirra, hegðun og öðrum einkennum sem hafa áhrif á hvernig þeir meta vörur eða þjónustu þína</a:t>
            </a:r>
          </a:p>
          <a:p>
            <a:pPr>
              <a:lnSpc>
                <a:spcPts val="2240"/>
              </a:lnSpc>
            </a:pPr>
            <a:endParaRPr lang="en-GB" sz="2200" dirty="0">
              <a:solidFill>
                <a:schemeClr val="bg1"/>
              </a:solidFill>
            </a:endParaRP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pic>
        <p:nvPicPr>
          <p:cNvPr id="3" name="Graphic 14" descr="Puzzle pieces outline">
            <a:extLst>
              <a:ext uri="{FF2B5EF4-FFF2-40B4-BE49-F238E27FC236}">
                <a16:creationId xmlns:a16="http://schemas.microsoft.com/office/drawing/2014/main" id="{96708CD5-CC38-38A6-9C7A-2EDC992BC0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83932" y="2479427"/>
            <a:ext cx="878374" cy="878374"/>
          </a:xfrm>
          <a:prstGeom prst="rect">
            <a:avLst/>
          </a:prstGeom>
        </p:spPr>
      </p:pic>
      <p:cxnSp>
        <p:nvCxnSpPr>
          <p:cNvPr id="7" name="Straight Connector 6">
            <a:extLst>
              <a:ext uri="{FF2B5EF4-FFF2-40B4-BE49-F238E27FC236}">
                <a16:creationId xmlns:a16="http://schemas.microsoft.com/office/drawing/2014/main" id="{85B7CA17-2987-1F07-F680-E50E152C8EE8}"/>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6D410888-8304-C353-DB99-01315D0823CF}"/>
              </a:ext>
            </a:extLst>
          </p:cNvPr>
          <p:cNvSpPr txBox="1"/>
          <p:nvPr/>
        </p:nvSpPr>
        <p:spPr>
          <a:xfrm>
            <a:off x="647111" y="5938480"/>
            <a:ext cx="7364069" cy="93871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100" b="1" dirty="0">
                <a:solidFill>
                  <a:srgbClr val="414141"/>
                </a:solidFill>
                <a:latin typeface="Calibri" panose="020F0502020204030204" pitchFamily="34" charset="0"/>
                <a:cs typeface="Calibri" panose="020F0502020204030204" pitchFamily="34" charset="0"/>
              </a:rPr>
              <a:t>Heimild:</a:t>
            </a:r>
            <a:r>
              <a:rPr lang="en-IE" sz="1100" dirty="0">
                <a:solidFill>
                  <a:srgbClr val="459597"/>
                </a:solidFill>
                <a:hlinkClick r:id="rId4">
                  <a:extLst>
                    <a:ext uri="{A12FA001-AC4F-418D-AE19-62706E023703}">
                      <ahyp:hlinkClr xmlns:ahyp="http://schemas.microsoft.com/office/drawing/2018/hyperlinkcolor" val="tx"/>
                    </a:ext>
                  </a:extLst>
                </a:hlinkClick>
              </a:rPr>
              <a:t> https://businessandplans.com/bed-and-breakfast-business-model-canvas-a-complete-guide/</a:t>
            </a:r>
            <a:endParaRPr lang="en-IE" sz="1100" dirty="0">
              <a:solidFill>
                <a:srgbClr val="459597"/>
              </a:solidFill>
            </a:endParaRPr>
          </a:p>
          <a:p>
            <a:pPr>
              <a:tabLst>
                <a:tab pos="655638" algn="l"/>
              </a:tabLst>
            </a:pPr>
            <a:r>
              <a:rPr lang="en-IE" sz="1100" dirty="0">
                <a:solidFill>
                  <a:srgbClr val="459597"/>
                </a:solidFill>
              </a:rPr>
              <a:t>	</a:t>
            </a:r>
            <a:r>
              <a:rPr lang="en-IE" sz="1100" dirty="0">
                <a:solidFill>
                  <a:srgbClr val="459597"/>
                </a:solidFill>
                <a:hlinkClick r:id="rId5">
                  <a:extLst>
                    <a:ext uri="{A12FA001-AC4F-418D-AE19-62706E023703}">
                      <ahyp:hlinkClr xmlns:ahyp="http://schemas.microsoft.com/office/drawing/2018/hyperlinkcolor" val="tx"/>
                    </a:ext>
                  </a:extLst>
                </a:hlinkClick>
              </a:rPr>
              <a:t>https://www.smartsheet.com/sites/default/files/2024-04/IC-Simple-Business-Model-Canvas-Template-for-	Powerpoint-Example_Powerpoint.pptx?srsltid=AfmBOop_I2pyimagKBejfl-xt8tteTukVJU7-7NT-CG1nWOo8ROqfG6t</a:t>
            </a:r>
            <a:endParaRPr lang="en-IE" sz="1100" dirty="0">
              <a:solidFill>
                <a:srgbClr val="459597"/>
              </a:solidFill>
            </a:endParaRPr>
          </a:p>
          <a:p>
            <a:pPr>
              <a:tabLst>
                <a:tab pos="655638" algn="l"/>
              </a:tabLst>
            </a:pPr>
            <a:endParaRPr lang="en-IE" sz="1100" dirty="0">
              <a:solidFill>
                <a:srgbClr val="459597"/>
              </a:solidFill>
            </a:endParaRPr>
          </a:p>
          <a:p>
            <a:pPr>
              <a:tabLst>
                <a:tab pos="655638" algn="l"/>
              </a:tabLst>
            </a:pPr>
            <a:endParaRPr lang="en-IE" sz="1100" dirty="0">
              <a:solidFill>
                <a:srgbClr val="41414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278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15AF7-6D16-0AA3-C706-193A4AA2CA88}"/>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59B95BC4-771D-6628-2AED-FF65D78BDB14}"/>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459597"/>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BDDE796F-14D3-0366-A7C8-6E1CD7402802}"/>
              </a:ext>
            </a:extLst>
          </p:cNvPr>
          <p:cNvSpPr>
            <a:spLocks noGrp="1"/>
          </p:cNvSpPr>
          <p:nvPr>
            <p:ph type="body" sz="quarter" idx="16"/>
          </p:nvPr>
        </p:nvSpPr>
        <p:spPr>
          <a:xfrm>
            <a:off x="653780" y="472365"/>
            <a:ext cx="10430375" cy="803654"/>
          </a:xfrm>
        </p:spPr>
        <p:txBody>
          <a:bodyPr/>
          <a:lstStyle/>
          <a:p>
            <a:pPr>
              <a:lnSpc>
                <a:spcPts val="3720"/>
              </a:lnSpc>
            </a:pPr>
            <a:r>
              <a:rPr lang="en-US" dirty="0"/>
              <a:t>Lærðu hvernig á að kortleggja hugmyndir þínar yfir lykilsvið</a:t>
            </a:r>
          </a:p>
          <a:p>
            <a:pPr>
              <a:lnSpc>
                <a:spcPts val="3720"/>
              </a:lnSpc>
            </a:pPr>
            <a:endParaRPr lang="en-US" dirty="0"/>
          </a:p>
        </p:txBody>
      </p:sp>
      <p:sp>
        <p:nvSpPr>
          <p:cNvPr id="6" name="Text Placeholder 5">
            <a:extLst>
              <a:ext uri="{FF2B5EF4-FFF2-40B4-BE49-F238E27FC236}">
                <a16:creationId xmlns:a16="http://schemas.microsoft.com/office/drawing/2014/main" id="{0910DF9C-A8DA-FEA0-2436-C3D90C876847}"/>
              </a:ext>
            </a:extLst>
          </p:cNvPr>
          <p:cNvSpPr>
            <a:spLocks noGrp="1"/>
          </p:cNvSpPr>
          <p:nvPr>
            <p:ph type="body" sz="quarter" idx="19"/>
          </p:nvPr>
        </p:nvSpPr>
        <p:spPr>
          <a:xfrm>
            <a:off x="653780" y="1541767"/>
            <a:ext cx="9165469" cy="803654"/>
          </a:xfrm>
        </p:spPr>
        <p:txBody>
          <a:bodyPr/>
          <a:lstStyle/>
          <a:p>
            <a:pPr>
              <a:lnSpc>
                <a:spcPts val="2900"/>
              </a:lnSpc>
            </a:pPr>
            <a:r>
              <a:rPr lang="en-US" dirty="0"/>
              <a:t>Virðisstefnur</a:t>
            </a:r>
          </a:p>
          <a:p>
            <a:pPr>
              <a:lnSpc>
                <a:spcPts val="2900"/>
              </a:lnSpc>
            </a:pPr>
            <a:endParaRPr lang="en-US" dirty="0"/>
          </a:p>
        </p:txBody>
      </p:sp>
      <p:cxnSp>
        <p:nvCxnSpPr>
          <p:cNvPr id="2" name="Straight Connector 1">
            <a:extLst>
              <a:ext uri="{FF2B5EF4-FFF2-40B4-BE49-F238E27FC236}">
                <a16:creationId xmlns:a16="http://schemas.microsoft.com/office/drawing/2014/main" id="{EB7D392B-3D25-BDFD-4745-460B2FAB12C7}"/>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778B6D30-C19E-8251-E68C-CCB3911DD31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17</a:t>
            </a:fld>
            <a:endParaRPr lang="fr-CA" sz="1200" dirty="0"/>
          </a:p>
        </p:txBody>
      </p:sp>
      <p:sp>
        <p:nvSpPr>
          <p:cNvPr id="10" name="Text Placeholder 4">
            <a:extLst>
              <a:ext uri="{FF2B5EF4-FFF2-40B4-BE49-F238E27FC236}">
                <a16:creationId xmlns:a16="http://schemas.microsoft.com/office/drawing/2014/main" id="{619EC91E-616F-49CD-78A0-EF608A853579}"/>
              </a:ext>
            </a:extLst>
          </p:cNvPr>
          <p:cNvSpPr txBox="1">
            <a:spLocks/>
          </p:cNvSpPr>
          <p:nvPr/>
        </p:nvSpPr>
        <p:spPr>
          <a:xfrm>
            <a:off x="653779" y="2369043"/>
            <a:ext cx="6928127" cy="408595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Þú getur hugsað um virðisstefnu sem svar við spurningunni: Hvað gerir gististaðinn þinn eftirtektarverðan? Hér eru nokkrar hugmyndir og dæmi:</a:t>
            </a:r>
          </a:p>
          <a:p>
            <a:pPr marL="342900" indent="-342900">
              <a:lnSpc>
                <a:spcPts val="2240"/>
              </a:lnSpc>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a:solidFill>
                  <a:srgbClr val="414141"/>
                </a:solidFill>
              </a:rPr>
              <a:t>Persónuleg þjónusta: </a:t>
            </a:r>
            <a:r>
              <a:rPr lang="en-GB" sz="2200" dirty="0">
                <a:solidFill>
                  <a:srgbClr val="414141"/>
                </a:solidFill>
              </a:rPr>
              <a:t>Það skiptir alltaf máli að reyna að fara skrefinu lengra. Mundu eftir óskum gesta, gefðu ráðleggingar um nærumhverfið eða bjóðaðu upp á kvöldþjónustu með heimagerðum kræsingum.</a:t>
            </a:r>
          </a:p>
          <a:p>
            <a:pPr marL="342900" indent="-342900">
              <a:lnSpc>
                <a:spcPts val="2240"/>
              </a:lnSpc>
              <a:buClr>
                <a:srgbClr val="459597"/>
              </a:buClr>
              <a:buFont typeface="Arial" panose="020B0604020202020204" pitchFamily="34" charset="0"/>
              <a:buChar char="•"/>
            </a:pPr>
            <a:r>
              <a:rPr lang="en-GB" sz="2200" b="1" dirty="0">
                <a:solidFill>
                  <a:srgbClr val="414141"/>
                </a:solidFill>
              </a:rPr>
              <a:t>Morgunverður úr nærumhverfinu: </a:t>
            </a:r>
            <a:r>
              <a:rPr lang="en-GB" sz="2200" dirty="0">
                <a:solidFill>
                  <a:srgbClr val="414141"/>
                </a:solidFill>
              </a:rPr>
              <a:t>Þetta er vinsæl stefna um þessar mundir. Taktu saman við samstarf við staðbundna bændur um ferska hráefni og búaðu til matseðil sem endurspeglar sérkenni svæðisins. Bjóðaðu upp á mataræðisvalkosti og taktu tillit til sérbeiðna.</a:t>
            </a: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F442C228-7D81-F9E2-9F01-CA7506592BBA}"/>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VERÐGILDI </a:t>
            </a:r>
          </a:p>
          <a:p>
            <a:pPr>
              <a:lnSpc>
                <a:spcPts val="2240"/>
              </a:lnSpc>
            </a:pPr>
            <a:r>
              <a:rPr lang="en-GB" sz="2600" b="1" dirty="0">
                <a:solidFill>
                  <a:schemeClr val="bg1"/>
                </a:solidFill>
              </a:rPr>
              <a:t>BOÐSANIR</a:t>
            </a: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r>
              <a:rPr lang="en-GB" sz="2200" dirty="0">
                <a:solidFill>
                  <a:schemeClr val="bg1"/>
                </a:solidFill>
              </a:rPr>
              <a:t>Lýstu einstökum kostum og lausnum sem fyrirtækið þitt býður viðskiptavinum þínum til að leysa vandamál þeirra eða uppfylla þarfir þeirra.</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3FC74C03-CC9D-444C-DCCC-16FB577E26BE}"/>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422F5E5A-8BA4-F4BD-C65B-DD288483DF30}"/>
              </a:ext>
            </a:extLst>
          </p:cNvPr>
          <p:cNvSpPr txBox="1"/>
          <p:nvPr/>
        </p:nvSpPr>
        <p:spPr>
          <a:xfrm>
            <a:off x="647111" y="5938480"/>
            <a:ext cx="7364069"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100" b="1" dirty="0">
                <a:solidFill>
                  <a:srgbClr val="414141"/>
                </a:solidFill>
                <a:latin typeface="Calibri" panose="020F0502020204030204" pitchFamily="34" charset="0"/>
                <a:cs typeface="Calibri" panose="020F0502020204030204" pitchFamily="34" charset="0"/>
              </a:rPr>
              <a:t>Heimild:</a:t>
            </a:r>
            <a:r>
              <a:rPr lang="en-IE" sz="11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https://businessandplans.com/bed-and-breakfast-business-model-canvas-a-complete-guide/</a:t>
            </a:r>
            <a:endParaRPr lang="en-IE" sz="11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US" sz="11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endParaRPr lang="en-IE" sz="1100" i="1"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100" dirty="0">
              <a:solidFill>
                <a:srgbClr val="414141"/>
              </a:solidFill>
              <a:latin typeface="Calibri" panose="020F0502020204030204" pitchFamily="34" charset="0"/>
              <a:cs typeface="Calibri" panose="020F0502020204030204" pitchFamily="34" charset="0"/>
            </a:endParaRPr>
          </a:p>
        </p:txBody>
      </p:sp>
      <p:pic>
        <p:nvPicPr>
          <p:cNvPr id="12" name="Graphic 8" descr="Clipboard Checked outline">
            <a:extLst>
              <a:ext uri="{FF2B5EF4-FFF2-40B4-BE49-F238E27FC236}">
                <a16:creationId xmlns:a16="http://schemas.microsoft.com/office/drawing/2014/main" id="{E036ECF7-EBB4-66D6-785F-5207E47A9C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9905" y="2495873"/>
            <a:ext cx="745252" cy="745252"/>
          </a:xfrm>
          <a:prstGeom prst="rect">
            <a:avLst/>
          </a:prstGeom>
        </p:spPr>
      </p:pic>
    </p:spTree>
    <p:extLst>
      <p:ext uri="{BB962C8B-B14F-4D97-AF65-F5344CB8AC3E}">
        <p14:creationId xmlns:p14="http://schemas.microsoft.com/office/powerpoint/2010/main" val="3844708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82408-0B9E-60CA-1570-B02DD2216797}"/>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A515C8AF-32C0-CBF6-A8AE-17DE3BF2AAC4}"/>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459597"/>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00D9CB4F-B268-7535-09C9-3F1968312380}"/>
              </a:ext>
            </a:extLst>
          </p:cNvPr>
          <p:cNvSpPr>
            <a:spLocks noGrp="1"/>
          </p:cNvSpPr>
          <p:nvPr>
            <p:ph type="body" sz="quarter" idx="16"/>
          </p:nvPr>
        </p:nvSpPr>
        <p:spPr>
          <a:xfrm>
            <a:off x="653780" y="472365"/>
            <a:ext cx="10430375" cy="803654"/>
          </a:xfrm>
        </p:spPr>
        <p:txBody>
          <a:bodyPr/>
          <a:lstStyle/>
          <a:p>
            <a:pPr>
              <a:lnSpc>
                <a:spcPts val="3720"/>
              </a:lnSpc>
            </a:pPr>
            <a:r>
              <a:rPr lang="en-US" dirty="0"/>
              <a:t>Lærðu hvernig á að kortleggja hugmyndir þínar yfir lykilsvið</a:t>
            </a:r>
          </a:p>
          <a:p>
            <a:pPr>
              <a:lnSpc>
                <a:spcPts val="3720"/>
              </a:lnSpc>
            </a:pPr>
            <a:endParaRPr lang="en-US" dirty="0"/>
          </a:p>
        </p:txBody>
      </p:sp>
      <p:sp>
        <p:nvSpPr>
          <p:cNvPr id="6" name="Text Placeholder 5">
            <a:extLst>
              <a:ext uri="{FF2B5EF4-FFF2-40B4-BE49-F238E27FC236}">
                <a16:creationId xmlns:a16="http://schemas.microsoft.com/office/drawing/2014/main" id="{1F65AB8E-F6C3-F878-6FFA-CAB57EABB055}"/>
              </a:ext>
            </a:extLst>
          </p:cNvPr>
          <p:cNvSpPr>
            <a:spLocks noGrp="1"/>
          </p:cNvSpPr>
          <p:nvPr>
            <p:ph type="body" sz="quarter" idx="19"/>
          </p:nvPr>
        </p:nvSpPr>
        <p:spPr>
          <a:xfrm>
            <a:off x="653780" y="1541767"/>
            <a:ext cx="9165469" cy="803654"/>
          </a:xfrm>
        </p:spPr>
        <p:txBody>
          <a:bodyPr/>
          <a:lstStyle/>
          <a:p>
            <a:pPr>
              <a:lnSpc>
                <a:spcPts val="2900"/>
              </a:lnSpc>
            </a:pPr>
            <a:r>
              <a:rPr lang="en-US" dirty="0"/>
              <a:t>Virðisstefnur</a:t>
            </a:r>
          </a:p>
          <a:p>
            <a:pPr>
              <a:lnSpc>
                <a:spcPts val="2900"/>
              </a:lnSpc>
            </a:pPr>
            <a:endParaRPr lang="en-US" dirty="0"/>
          </a:p>
        </p:txBody>
      </p:sp>
      <p:cxnSp>
        <p:nvCxnSpPr>
          <p:cNvPr id="2" name="Straight Connector 1">
            <a:extLst>
              <a:ext uri="{FF2B5EF4-FFF2-40B4-BE49-F238E27FC236}">
                <a16:creationId xmlns:a16="http://schemas.microsoft.com/office/drawing/2014/main" id="{451C4EDE-2954-CC8C-473E-4CFFD3EF2DFD}"/>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25D7074A-CC3F-C900-59E6-108FD9140F0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18</a:t>
            </a:fld>
            <a:endParaRPr lang="fr-CA" sz="1200" dirty="0"/>
          </a:p>
        </p:txBody>
      </p:sp>
      <p:sp>
        <p:nvSpPr>
          <p:cNvPr id="10" name="Text Placeholder 4">
            <a:extLst>
              <a:ext uri="{FF2B5EF4-FFF2-40B4-BE49-F238E27FC236}">
                <a16:creationId xmlns:a16="http://schemas.microsoft.com/office/drawing/2014/main" id="{785CDA21-214A-FB2F-02D8-77150613BF63}"/>
              </a:ext>
            </a:extLst>
          </p:cNvPr>
          <p:cNvSpPr txBox="1">
            <a:spLocks/>
          </p:cNvSpPr>
          <p:nvPr/>
        </p:nvSpPr>
        <p:spPr>
          <a:xfrm>
            <a:off x="653779" y="2369043"/>
            <a:ext cx="6928127" cy="408595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Þú getur hugsað um virðisstefnu sem svar við spurningunni: Hvað gerir gististaðinn þinn eftirtektarverðan? Hér eru nokkrar hugmyndir og dæmi:</a:t>
            </a:r>
          </a:p>
          <a:p>
            <a:pPr marL="342900" indent="-342900">
              <a:lnSpc>
                <a:spcPts val="2240"/>
              </a:lnSpc>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a:solidFill>
                  <a:srgbClr val="414141"/>
                </a:solidFill>
              </a:rPr>
              <a:t>Þemaherbergi: </a:t>
            </a:r>
            <a:r>
              <a:rPr lang="en-GB" sz="2200" dirty="0">
                <a:solidFill>
                  <a:srgbClr val="414141"/>
                </a:solidFill>
              </a:rPr>
              <a:t>Hvað gerir innréttingarnar þínar einstakar? Hefurðu sérsniðið þema herbergi að ákveðnum áhugamálum, eins og Parísar-innblásnu svítu eða sjóþema herbergi fyrir fjölskyldur?</a:t>
            </a:r>
          </a:p>
          <a:p>
            <a:pPr marL="342900" indent="-342900">
              <a:lnSpc>
                <a:spcPts val="2240"/>
              </a:lnSpc>
              <a:buClr>
                <a:srgbClr val="459597"/>
              </a:buClr>
              <a:buFont typeface="Arial" panose="020B0604020202020204" pitchFamily="34" charset="0"/>
              <a:buChar char="•"/>
            </a:pPr>
            <a:r>
              <a:rPr lang="en-GB" sz="2200" b="1" dirty="0">
                <a:solidFill>
                  <a:srgbClr val="414141"/>
                </a:solidFill>
              </a:rPr>
              <a:t>Einstök þægindi: </a:t>
            </a:r>
            <a:r>
              <a:rPr lang="en-GB" sz="2200" dirty="0">
                <a:solidFill>
                  <a:srgbClr val="414141"/>
                </a:solidFill>
              </a:rPr>
              <a:t>Bjóððu upp á ókeypis þjónustu sem eykur upplifun gesta. Hugleiddu hjólaleigu, jóga-tíma eða heilsulindarmeðferðir á staðnum (í samstarfi við staðbundna þjónustuaðila).</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C702D438-4958-81D4-517F-45DE90F7695E}"/>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VERÐGILDI </a:t>
            </a:r>
          </a:p>
          <a:p>
            <a:pPr>
              <a:lnSpc>
                <a:spcPts val="2240"/>
              </a:lnSpc>
            </a:pPr>
            <a:r>
              <a:rPr lang="en-GB" sz="2600" b="1" dirty="0">
                <a:solidFill>
                  <a:schemeClr val="bg1"/>
                </a:solidFill>
              </a:rPr>
              <a:t>STAÐHÆFINGAR</a:t>
            </a: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r>
              <a:rPr lang="en-GB" sz="2200" dirty="0">
                <a:solidFill>
                  <a:schemeClr val="bg1"/>
                </a:solidFill>
              </a:rPr>
              <a:t>Lýstu einstökum ávinningi og lausnum sem fyrirtækið þitt býður viðskiptavinum þínum til að leysa vandamál þeirra eða uppfylla þarfir þeirra.</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3A3132C7-4CB9-340C-5294-F99C1E89E3A9}"/>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364F4157-BBEB-4BD5-D2BB-81D6E66F6A97}"/>
              </a:ext>
            </a:extLst>
          </p:cNvPr>
          <p:cNvSpPr txBox="1"/>
          <p:nvPr/>
        </p:nvSpPr>
        <p:spPr>
          <a:xfrm>
            <a:off x="647111" y="5938480"/>
            <a:ext cx="7469947"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100" b="1" dirty="0">
                <a:solidFill>
                  <a:srgbClr val="414141"/>
                </a:solidFill>
                <a:latin typeface="Calibri" panose="020F0502020204030204" pitchFamily="34" charset="0"/>
                <a:cs typeface="Calibri" panose="020F0502020204030204" pitchFamily="34" charset="0"/>
              </a:rPr>
              <a:t>Heimild:</a:t>
            </a:r>
            <a:r>
              <a:rPr lang="en-IE" sz="11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https://businessandplans.com/bed-and-breakfast-business-model-canvas-a-complete-guide</a:t>
            </a:r>
          </a:p>
          <a:p>
            <a:pPr marL="668338">
              <a:tabLst>
                <a:tab pos="655638" algn="l"/>
              </a:tabLst>
            </a:pPr>
            <a:r>
              <a:rPr lang="en-US" sz="11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 </a:t>
            </a:r>
            <a:r>
              <a:rPr lang="en-IE" sz="11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a:t>
            </a:r>
            <a:endParaRPr lang="en-IE" sz="11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100" dirty="0">
              <a:solidFill>
                <a:srgbClr val="414141"/>
              </a:solidFill>
              <a:latin typeface="Calibri" panose="020F0502020204030204" pitchFamily="34" charset="0"/>
              <a:cs typeface="Calibri" panose="020F0502020204030204" pitchFamily="34" charset="0"/>
            </a:endParaRPr>
          </a:p>
        </p:txBody>
      </p:sp>
      <p:pic>
        <p:nvPicPr>
          <p:cNvPr id="3" name="Graphic 8" descr="Clipboard Checked outline">
            <a:extLst>
              <a:ext uri="{FF2B5EF4-FFF2-40B4-BE49-F238E27FC236}">
                <a16:creationId xmlns:a16="http://schemas.microsoft.com/office/drawing/2014/main" id="{2E420586-53CF-4EBD-AFBF-6E4F679341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9905" y="2495873"/>
            <a:ext cx="745252" cy="745252"/>
          </a:xfrm>
          <a:prstGeom prst="rect">
            <a:avLst/>
          </a:prstGeom>
        </p:spPr>
      </p:pic>
    </p:spTree>
    <p:extLst>
      <p:ext uri="{BB962C8B-B14F-4D97-AF65-F5344CB8AC3E}">
        <p14:creationId xmlns:p14="http://schemas.microsoft.com/office/powerpoint/2010/main" val="2255542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79E8B-3097-1397-73A1-195C58146B4B}"/>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D8D9128C-C6D6-3916-5D27-A3B74DA904F2}"/>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FBA63B"/>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0503E8DE-9C3C-218F-A834-28C3348B3498}"/>
              </a:ext>
            </a:extLst>
          </p:cNvPr>
          <p:cNvSpPr>
            <a:spLocks noGrp="1"/>
          </p:cNvSpPr>
          <p:nvPr>
            <p:ph type="body" sz="quarter" idx="16"/>
          </p:nvPr>
        </p:nvSpPr>
        <p:spPr>
          <a:xfrm>
            <a:off x="653780" y="472365"/>
            <a:ext cx="10430375" cy="803654"/>
          </a:xfrm>
        </p:spPr>
        <p:txBody>
          <a:bodyPr/>
          <a:lstStyle/>
          <a:p>
            <a:pPr>
              <a:lnSpc>
                <a:spcPts val="3720"/>
              </a:lnSpc>
            </a:pPr>
            <a:r>
              <a:rPr lang="en-US" dirty="0"/>
              <a:t>Lærðu hvernig á að kortleggja hugmyndir þínar yfir lykilsvið</a:t>
            </a:r>
          </a:p>
          <a:p>
            <a:pPr>
              <a:lnSpc>
                <a:spcPts val="3720"/>
              </a:lnSpc>
            </a:pPr>
            <a:endParaRPr lang="en-US" dirty="0"/>
          </a:p>
        </p:txBody>
      </p:sp>
      <p:sp>
        <p:nvSpPr>
          <p:cNvPr id="6" name="Text Placeholder 5">
            <a:extLst>
              <a:ext uri="{FF2B5EF4-FFF2-40B4-BE49-F238E27FC236}">
                <a16:creationId xmlns:a16="http://schemas.microsoft.com/office/drawing/2014/main" id="{87C81F64-8902-1DAA-B46B-A31DE9B6FAA0}"/>
              </a:ext>
            </a:extLst>
          </p:cNvPr>
          <p:cNvSpPr>
            <a:spLocks noGrp="1"/>
          </p:cNvSpPr>
          <p:nvPr>
            <p:ph type="body" sz="quarter" idx="19"/>
          </p:nvPr>
        </p:nvSpPr>
        <p:spPr>
          <a:xfrm>
            <a:off x="653780" y="1541767"/>
            <a:ext cx="9165469" cy="803654"/>
          </a:xfrm>
        </p:spPr>
        <p:txBody>
          <a:bodyPr/>
          <a:lstStyle/>
          <a:p>
            <a:pPr>
              <a:lnSpc>
                <a:spcPts val="2900"/>
              </a:lnSpc>
            </a:pPr>
            <a:r>
              <a:rPr lang="en-US" dirty="0"/>
              <a:t>Rásir (Hvernig gestir finna fyrirtækið þitt og bóka)</a:t>
            </a:r>
          </a:p>
          <a:p>
            <a:pPr>
              <a:lnSpc>
                <a:spcPts val="2900"/>
              </a:lnSpc>
            </a:pPr>
            <a:endParaRPr lang="en-US" dirty="0"/>
          </a:p>
        </p:txBody>
      </p:sp>
      <p:cxnSp>
        <p:nvCxnSpPr>
          <p:cNvPr id="2" name="Straight Connector 1">
            <a:extLst>
              <a:ext uri="{FF2B5EF4-FFF2-40B4-BE49-F238E27FC236}">
                <a16:creationId xmlns:a16="http://schemas.microsoft.com/office/drawing/2014/main" id="{7DA3D5C1-3E72-64BA-E58F-AD9717344E84}"/>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3A5B4584-7B82-8251-F28E-0D94CBD88DA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19</a:t>
            </a:fld>
            <a:endParaRPr lang="fr-CA" sz="1200" dirty="0"/>
          </a:p>
        </p:txBody>
      </p:sp>
      <p:sp>
        <p:nvSpPr>
          <p:cNvPr id="10" name="Text Placeholder 4">
            <a:extLst>
              <a:ext uri="{FF2B5EF4-FFF2-40B4-BE49-F238E27FC236}">
                <a16:creationId xmlns:a16="http://schemas.microsoft.com/office/drawing/2014/main" id="{66B6B420-0A78-460A-4E6A-6F56859C575C}"/>
              </a:ext>
            </a:extLst>
          </p:cNvPr>
          <p:cNvSpPr txBox="1">
            <a:spLocks/>
          </p:cNvSpPr>
          <p:nvPr/>
        </p:nvSpPr>
        <p:spPr>
          <a:xfrm>
            <a:off x="653779" y="2369043"/>
            <a:ext cx="6928127" cy="408595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Samfélagsmiðlar: </a:t>
            </a:r>
            <a:r>
              <a:rPr lang="en-GB" sz="2200" dirty="0">
                <a:solidFill>
                  <a:srgbClr val="414141"/>
                </a:solidFill>
              </a:rPr>
              <a:t>Að nýta markaðssetningu á samfélagsmiðlum er hornsteinn allra fyrirtækja í dag og gistihús með morgunverði er engin undantekning. Sýndu sjarma gistihússins þíns með heillandi myndum og myndböndum. Taktu á móti hugsanlegum gestum með ferðaráðleggingum og tillögum um staðbundna upplifun. Miðaðu auglýsingar þínar á samfélagsmiðlum út frá skilgreindum viðskiptavinasegmentum.</a:t>
            </a:r>
          </a:p>
          <a:p>
            <a:pPr marL="342900" indent="-342900">
              <a:lnSpc>
                <a:spcPts val="2240"/>
              </a:lnSpc>
              <a:buClr>
                <a:srgbClr val="459597"/>
              </a:buClr>
              <a:buFont typeface="Arial" panose="020B0604020202020204" pitchFamily="34" charset="0"/>
              <a:buChar char="•"/>
            </a:pPr>
            <a:r>
              <a:rPr lang="en-GB" sz="2200" b="1" dirty="0">
                <a:solidFill>
                  <a:srgbClr val="414141"/>
                </a:solidFill>
              </a:rPr>
              <a:t>Ferðaskrifstofur á netinu (OTAs): </a:t>
            </a:r>
            <a:r>
              <a:rPr lang="en-GB" sz="2200" dirty="0">
                <a:solidFill>
                  <a:srgbClr val="414141"/>
                </a:solidFill>
              </a:rPr>
              <a:t>Gerðu samstarf við traustar ferðaskrifstofur á netinu eins og </a:t>
            </a:r>
            <a:r>
              <a:rPr lang="en-GB" sz="2200" dirty="0" err="1">
                <a:solidFill>
                  <a:srgbClr val="414141"/>
                </a:solidFill>
              </a:rPr>
              <a:t>Booking.com </a:t>
            </a:r>
            <a:r>
              <a:rPr lang="en-GB" sz="2200" dirty="0">
                <a:solidFill>
                  <a:srgbClr val="414141"/>
                </a:solidFill>
              </a:rPr>
              <a:t>eða Expedia til að ná til fleiri viðskiptavina. Gættu þó að því að jafna sýnileika á OTAs og bókanir á eigin vefsíðu til að lágmarka þóknunargjöld.</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D508D084-3FD8-4074-511E-75540C45619F}"/>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RÁSIR</a:t>
            </a: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endParaRPr lang="en-GB" sz="2200" dirty="0">
              <a:solidFill>
                <a:schemeClr val="bg1"/>
              </a:solidFill>
            </a:endParaRPr>
          </a:p>
          <a:p>
            <a:pPr>
              <a:lnSpc>
                <a:spcPts val="2240"/>
              </a:lnSpc>
            </a:pPr>
            <a:r>
              <a:rPr lang="en-GB" sz="2200" dirty="0">
                <a:solidFill>
                  <a:schemeClr val="bg1"/>
                </a:solidFill>
              </a:rPr>
              <a:t>Greindu þær rásir sem þú notar til að eiga samskipti við viðskiptavini og miðla verðmætaboðskap þínum, svo sem vefsíður, smásöluverslanir eða beinar sölu</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89A1778F-C1DD-00BF-BCED-B2638B516DDB}"/>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2E026A99-FBD8-3E72-D1F2-BB5C04870819}"/>
              </a:ext>
            </a:extLst>
          </p:cNvPr>
          <p:cNvSpPr txBox="1"/>
          <p:nvPr/>
        </p:nvSpPr>
        <p:spPr>
          <a:xfrm>
            <a:off x="647111" y="5938480"/>
            <a:ext cx="720266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200" b="1" dirty="0">
                <a:solidFill>
                  <a:srgbClr val="414141"/>
                </a:solidFill>
                <a:latin typeface="Calibri" panose="020F0502020204030204" pitchFamily="34" charset="0"/>
                <a:cs typeface="Calibri" panose="020F0502020204030204" pitchFamily="34" charset="0"/>
              </a:rPr>
              <a:t>Heimild:</a:t>
            </a:r>
            <a:r>
              <a:rPr lang="en-IE" sz="12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https://businessandplans.com/bed-and-breakfast-business-model-canvas-a-complete-guide/</a:t>
            </a:r>
            <a:endParaRPr lang="en-IE" sz="12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IE" sz="1200" dirty="0">
                <a:solidFill>
                  <a:srgbClr val="459597"/>
                </a:solidFill>
                <a:latin typeface="Calibri" panose="020F0502020204030204" pitchFamily="34" charset="0"/>
                <a:cs typeface="Calibri" panose="020F0502020204030204" pitchFamily="34" charset="0"/>
              </a:rPr>
              <a:t> </a:t>
            </a:r>
            <a:r>
              <a:rPr lang="en-US" sz="12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1200" i="1" dirty="0">
                <a:solidFill>
                  <a:srgbClr val="459597"/>
                </a:solidFill>
                <a:latin typeface="Calibri" panose="020F0502020204030204" pitchFamily="34" charset="0"/>
                <a:cs typeface="Calibri" panose="020F0502020204030204" pitchFamily="34" charset="0"/>
              </a:rPr>
              <a:t> </a:t>
            </a:r>
            <a:endParaRPr lang="en-IE" sz="12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200" dirty="0">
              <a:solidFill>
                <a:srgbClr val="414141"/>
              </a:solidFill>
              <a:latin typeface="Calibri" panose="020F0502020204030204" pitchFamily="34" charset="0"/>
              <a:cs typeface="Calibri" panose="020F0502020204030204" pitchFamily="34" charset="0"/>
            </a:endParaRPr>
          </a:p>
        </p:txBody>
      </p:sp>
      <p:pic>
        <p:nvPicPr>
          <p:cNvPr id="8" name="Graphic 16" descr="Train outline">
            <a:extLst>
              <a:ext uri="{FF2B5EF4-FFF2-40B4-BE49-F238E27FC236}">
                <a16:creationId xmlns:a16="http://schemas.microsoft.com/office/drawing/2014/main" id="{615AC486-DAB0-0E52-89D7-F6B44A2EE8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87169" y="2541959"/>
            <a:ext cx="951052" cy="951052"/>
          </a:xfrm>
          <a:prstGeom prst="rect">
            <a:avLst/>
          </a:prstGeom>
        </p:spPr>
      </p:pic>
    </p:spTree>
    <p:extLst>
      <p:ext uri="{BB962C8B-B14F-4D97-AF65-F5344CB8AC3E}">
        <p14:creationId xmlns:p14="http://schemas.microsoft.com/office/powerpoint/2010/main" val="343911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AEF25FA4-67F8-8DC8-FA8D-BFA7680CF748}"/>
              </a:ext>
            </a:extLst>
          </p:cNvPr>
          <p:cNvPicPr>
            <a:picLocks noGrp="1" noChangeAspect="1"/>
          </p:cNvPicPr>
          <p:nvPr>
            <p:ph type="pic" sz="quarter" idx="19"/>
          </p:nvPr>
        </p:nvPicPr>
        <p:blipFill>
          <a:blip r:embed="rId2"/>
          <a:srcRect t="124" b="124"/>
          <a:stretch>
            <a:fillRect/>
          </a:stretch>
        </p:blipFill>
        <p:spPr/>
      </p:pic>
      <p:sp>
        <p:nvSpPr>
          <p:cNvPr id="13" name="Text Placeholder 1">
            <a:extLst>
              <a:ext uri="{FF2B5EF4-FFF2-40B4-BE49-F238E27FC236}">
                <a16:creationId xmlns:a16="http://schemas.microsoft.com/office/drawing/2014/main" id="{5DEA8382-285E-2683-AF12-F862B2D79B99}"/>
              </a:ext>
            </a:extLst>
          </p:cNvPr>
          <p:cNvSpPr>
            <a:spLocks noGrp="1"/>
          </p:cNvSpPr>
          <p:nvPr>
            <p:ph type="body" sz="quarter" idx="16"/>
          </p:nvPr>
        </p:nvSpPr>
        <p:spPr>
          <a:xfrm>
            <a:off x="558237" y="2223992"/>
            <a:ext cx="4847481" cy="3066422"/>
          </a:xfrm>
        </p:spPr>
        <p:txBody>
          <a:bodyPr>
            <a:noAutofit/>
          </a:bodyPr>
          <a:lstStyle/>
          <a:p>
            <a:pPr>
              <a:spcAft>
                <a:spcPts val="600"/>
              </a:spcAft>
            </a:pPr>
            <a:r>
              <a:rPr lang="en-US" sz="3200" b="1" dirty="0"/>
              <a:t>Kafli 3:</a:t>
            </a:r>
          </a:p>
          <a:p>
            <a:pPr>
              <a:lnSpc>
                <a:spcPts val="2620"/>
              </a:lnSpc>
            </a:pPr>
            <a:r>
              <a:rPr lang="en-US" sz="2600" dirty="0"/>
              <a:t>Að byggja upp einfalda, framkvæmanlega viðskiptaáætlun </a:t>
            </a:r>
            <a:r>
              <a:rPr lang="en-US" sz="2600" dirty="0" err="1"/>
              <a:t>með</a:t>
            </a:r>
            <a:r>
              <a:rPr lang="en-US" sz="2600" dirty="0"/>
              <a:t> </a:t>
            </a:r>
            <a:r>
              <a:rPr lang="en-US" sz="2600" dirty="0" err="1"/>
              <a:t>viðskiptalíkansaðferð</a:t>
            </a:r>
            <a:endParaRPr lang="en-US" sz="2600" dirty="0"/>
          </a:p>
          <a:p>
            <a:pPr>
              <a:lnSpc>
                <a:spcPts val="2620"/>
              </a:lnSpc>
            </a:pPr>
            <a:endParaRPr lang="en-US" sz="2600" dirty="0"/>
          </a:p>
          <a:p>
            <a:pPr>
              <a:lnSpc>
                <a:spcPts val="2620"/>
              </a:lnSpc>
            </a:pPr>
            <a:endParaRPr lang="en-IE" sz="2600" dirty="0"/>
          </a:p>
        </p:txBody>
      </p:sp>
      <p:sp>
        <p:nvSpPr>
          <p:cNvPr id="14" name="Text Placeholder 2">
            <a:extLst>
              <a:ext uri="{FF2B5EF4-FFF2-40B4-BE49-F238E27FC236}">
                <a16:creationId xmlns:a16="http://schemas.microsoft.com/office/drawing/2014/main" id="{BC465EA7-E6A4-4D61-0A4F-DF73717CAF5F}"/>
              </a:ext>
            </a:extLst>
          </p:cNvPr>
          <p:cNvSpPr>
            <a:spLocks noGrp="1"/>
          </p:cNvSpPr>
          <p:nvPr>
            <p:ph type="body" sz="quarter" idx="17"/>
          </p:nvPr>
        </p:nvSpPr>
        <p:spPr>
          <a:xfrm>
            <a:off x="558237" y="1059430"/>
            <a:ext cx="5537763" cy="582221"/>
          </a:xfrm>
        </p:spPr>
        <p:txBody>
          <a:bodyPr/>
          <a:lstStyle/>
          <a:p>
            <a:r>
              <a:rPr lang="en-IE" sz="4800" b="1" dirty="0"/>
              <a:t>Modúl 2 (hluti 2)</a:t>
            </a:r>
            <a:endParaRPr lang="en-GB" sz="4800" b="1" dirty="0"/>
          </a:p>
        </p:txBody>
      </p:sp>
      <p:sp>
        <p:nvSpPr>
          <p:cNvPr id="2" name="Text Placeholder 5">
            <a:extLst>
              <a:ext uri="{FF2B5EF4-FFF2-40B4-BE49-F238E27FC236}">
                <a16:creationId xmlns:a16="http://schemas.microsoft.com/office/drawing/2014/main" id="{84EF0994-AB07-484D-D088-D3E374479C4C}"/>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sp>
        <p:nvSpPr>
          <p:cNvPr id="4" name="Text Placeholder 3">
            <a:extLst>
              <a:ext uri="{FF2B5EF4-FFF2-40B4-BE49-F238E27FC236}">
                <a16:creationId xmlns:a16="http://schemas.microsoft.com/office/drawing/2014/main" id="{3ADAD0CF-81BA-8AF1-7E32-7193A73403A0}"/>
              </a:ext>
            </a:extLst>
          </p:cNvPr>
          <p:cNvSpPr>
            <a:spLocks noGrp="1"/>
          </p:cNvSpPr>
          <p:nvPr>
            <p:ph type="body" sz="quarter" idx="65"/>
          </p:nvPr>
        </p:nvSpPr>
        <p:spPr/>
        <p:txBody>
          <a:bodyPr/>
          <a:lstStyle/>
          <a:p>
            <a:pPr algn="ctr"/>
            <a:r>
              <a:rPr lang="en-IE" sz="1200" dirty="0"/>
              <a:t>Ljósmynd:</a:t>
            </a:r>
          </a:p>
        </p:txBody>
      </p:sp>
      <p:sp>
        <p:nvSpPr>
          <p:cNvPr id="3" name="Freeform 2">
            <a:extLst>
              <a:ext uri="{FF2B5EF4-FFF2-40B4-BE49-F238E27FC236}">
                <a16:creationId xmlns:a16="http://schemas.microsoft.com/office/drawing/2014/main" id="{89647FA6-A0AF-B094-DB30-3F5C16C7FB94}"/>
              </a:ext>
            </a:extLst>
          </p:cNvPr>
          <p:cNvSpPr/>
          <p:nvPr/>
        </p:nvSpPr>
        <p:spPr>
          <a:xfrm>
            <a:off x="0" y="1868036"/>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7" name="Picture 6">
            <a:extLst>
              <a:ext uri="{FF2B5EF4-FFF2-40B4-BE49-F238E27FC236}">
                <a16:creationId xmlns:a16="http://schemas.microsoft.com/office/drawing/2014/main" id="{72F8C3EE-A41E-2457-2CEF-D4B1652FC745}"/>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561245" y="3757203"/>
            <a:ext cx="3580276" cy="2659133"/>
          </a:xfrm>
          <a:prstGeom prst="rect">
            <a:avLst/>
          </a:prstGeom>
        </p:spPr>
      </p:pic>
      <p:sp>
        <p:nvSpPr>
          <p:cNvPr id="5" name="Slide Number Placeholder 5">
            <a:extLst>
              <a:ext uri="{FF2B5EF4-FFF2-40B4-BE49-F238E27FC236}">
                <a16:creationId xmlns:a16="http://schemas.microsoft.com/office/drawing/2014/main" id="{49EE795D-C806-976A-630F-7D1387116A2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a:t>
            </a:fld>
            <a:endParaRPr lang="fr-CA" sz="1200" dirty="0"/>
          </a:p>
        </p:txBody>
      </p:sp>
    </p:spTree>
    <p:extLst>
      <p:ext uri="{BB962C8B-B14F-4D97-AF65-F5344CB8AC3E}">
        <p14:creationId xmlns:p14="http://schemas.microsoft.com/office/powerpoint/2010/main" val="4256110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73E11-A7BD-C575-D68E-25AD5DAE3489}"/>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C003916E-84FB-9BDC-F993-D29DA4E43533}"/>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FBA63B"/>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605B75DF-0D66-68F1-0C2E-5527A53E6A10}"/>
              </a:ext>
            </a:extLst>
          </p:cNvPr>
          <p:cNvSpPr>
            <a:spLocks noGrp="1"/>
          </p:cNvSpPr>
          <p:nvPr>
            <p:ph type="body" sz="quarter" idx="16"/>
          </p:nvPr>
        </p:nvSpPr>
        <p:spPr>
          <a:xfrm>
            <a:off x="653780" y="472365"/>
            <a:ext cx="10430375" cy="803654"/>
          </a:xfrm>
        </p:spPr>
        <p:txBody>
          <a:bodyPr/>
          <a:lstStyle/>
          <a:p>
            <a:pPr>
              <a:lnSpc>
                <a:spcPts val="3720"/>
              </a:lnSpc>
            </a:pPr>
            <a:r>
              <a:rPr lang="en-US" dirty="0"/>
              <a:t>Lærðu hvernig á að kortleggja hugmyndir þínar yfir lykilsvið</a:t>
            </a:r>
          </a:p>
          <a:p>
            <a:pPr>
              <a:lnSpc>
                <a:spcPts val="3720"/>
              </a:lnSpc>
            </a:pPr>
            <a:endParaRPr lang="en-US" dirty="0"/>
          </a:p>
        </p:txBody>
      </p:sp>
      <p:sp>
        <p:nvSpPr>
          <p:cNvPr id="6" name="Text Placeholder 5">
            <a:extLst>
              <a:ext uri="{FF2B5EF4-FFF2-40B4-BE49-F238E27FC236}">
                <a16:creationId xmlns:a16="http://schemas.microsoft.com/office/drawing/2014/main" id="{BF683F81-310D-C74A-1B2D-85428714974B}"/>
              </a:ext>
            </a:extLst>
          </p:cNvPr>
          <p:cNvSpPr>
            <a:spLocks noGrp="1"/>
          </p:cNvSpPr>
          <p:nvPr>
            <p:ph type="body" sz="quarter" idx="19"/>
          </p:nvPr>
        </p:nvSpPr>
        <p:spPr>
          <a:xfrm>
            <a:off x="653780" y="1541767"/>
            <a:ext cx="9165469" cy="803654"/>
          </a:xfrm>
        </p:spPr>
        <p:txBody>
          <a:bodyPr/>
          <a:lstStyle/>
          <a:p>
            <a:pPr>
              <a:lnSpc>
                <a:spcPts val="2900"/>
              </a:lnSpc>
            </a:pPr>
            <a:r>
              <a:rPr lang="en-US" dirty="0"/>
              <a:t>Rásir (Hvernig gestir finna fyrirtækið þitt og bóka)</a:t>
            </a:r>
          </a:p>
          <a:p>
            <a:pPr>
              <a:lnSpc>
                <a:spcPts val="2900"/>
              </a:lnSpc>
            </a:pPr>
            <a:endParaRPr lang="en-US" dirty="0"/>
          </a:p>
        </p:txBody>
      </p:sp>
      <p:cxnSp>
        <p:nvCxnSpPr>
          <p:cNvPr id="2" name="Straight Connector 1">
            <a:extLst>
              <a:ext uri="{FF2B5EF4-FFF2-40B4-BE49-F238E27FC236}">
                <a16:creationId xmlns:a16="http://schemas.microsoft.com/office/drawing/2014/main" id="{F41D695E-1312-725B-17D7-0511ADDF96E8}"/>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891706C5-A92F-F1DC-ABEF-637D75046A3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20</a:t>
            </a:fld>
            <a:endParaRPr lang="fr-CA" sz="1200" dirty="0"/>
          </a:p>
        </p:txBody>
      </p:sp>
      <p:sp>
        <p:nvSpPr>
          <p:cNvPr id="10" name="Text Placeholder 4">
            <a:extLst>
              <a:ext uri="{FF2B5EF4-FFF2-40B4-BE49-F238E27FC236}">
                <a16:creationId xmlns:a16="http://schemas.microsoft.com/office/drawing/2014/main" id="{E5243A59-4875-8D30-FA5D-514169CCB12D}"/>
              </a:ext>
            </a:extLst>
          </p:cNvPr>
          <p:cNvSpPr txBox="1">
            <a:spLocks/>
          </p:cNvSpPr>
          <p:nvPr/>
        </p:nvSpPr>
        <p:spPr>
          <a:xfrm>
            <a:off x="653779" y="2369043"/>
            <a:ext cx="6928127" cy="408595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Staðbundin samstarf: </a:t>
            </a:r>
            <a:r>
              <a:rPr lang="en-GB" sz="2200" dirty="0">
                <a:solidFill>
                  <a:srgbClr val="414141"/>
                </a:solidFill>
              </a:rPr>
              <a:t>Það er nauðsynlegt að vinna með ferðamannastöðum, veitingastöðum eða viðburðastöðum. Bjóðið sameiginlegar pakkaferðir eða afslætti til að kynna tilboð hvors annars.</a:t>
            </a:r>
          </a:p>
          <a:p>
            <a:pPr marL="342900" indent="-342900">
              <a:lnSpc>
                <a:spcPts val="2240"/>
              </a:lnSpc>
              <a:buClr>
                <a:srgbClr val="459597"/>
              </a:buClr>
              <a:buFont typeface="Arial" panose="020B0604020202020204" pitchFamily="34" charset="0"/>
              <a:buChar char="•"/>
            </a:pPr>
            <a:r>
              <a:rPr lang="en-GB" sz="2200" b="1" dirty="0">
                <a:solidFill>
                  <a:srgbClr val="414141"/>
                </a:solidFill>
              </a:rPr>
              <a:t>Tölvupóstmarkaðssetning: </a:t>
            </a:r>
            <a:r>
              <a:rPr lang="en-GB" sz="2200" dirty="0">
                <a:solidFill>
                  <a:srgbClr val="414141"/>
                </a:solidFill>
              </a:rPr>
              <a:t>Að byggja upp tölvupóstlista og senda áhugaverðar fréttabréf með sértilboðum, árstíðabundnum viðburðum og vitnisburðum gesta getur hjálpað þér að byggja upp og rækta lista yfir trygga viðskiptavini og hugsanlega viðskiptavini.</a:t>
            </a:r>
          </a:p>
          <a:p>
            <a:pPr marL="342900" indent="-342900">
              <a:lnSpc>
                <a:spcPts val="2240"/>
              </a:lnSpc>
              <a:buClr>
                <a:srgbClr val="459597"/>
              </a:buClr>
              <a:buFont typeface="Arial" panose="020B0604020202020204" pitchFamily="34" charset="0"/>
              <a:buChar char="•"/>
            </a:pPr>
            <a:r>
              <a:rPr lang="en-GB" sz="2200" b="1" dirty="0">
                <a:solidFill>
                  <a:srgbClr val="414141"/>
                </a:solidFill>
              </a:rPr>
              <a:t>Eigin vefsíða: </a:t>
            </a:r>
            <a:r>
              <a:rPr lang="en-GB" sz="2200" dirty="0">
                <a:solidFill>
                  <a:srgbClr val="414141"/>
                </a:solidFill>
              </a:rPr>
              <a:t>Búðu til notendavæna vefsíðu með hágæða ljósmyndum, skýrum upplýsingum um þjónustu þína og hnökralausu bókunarkerfi.</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609A2BAD-BC82-550E-ECDD-5EDD2A6D0EC6}"/>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RÁSIR</a:t>
            </a: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endParaRPr lang="en-GB" sz="2200" dirty="0">
              <a:solidFill>
                <a:schemeClr val="bg1"/>
              </a:solidFill>
            </a:endParaRPr>
          </a:p>
          <a:p>
            <a:pPr>
              <a:lnSpc>
                <a:spcPts val="2240"/>
              </a:lnSpc>
            </a:pPr>
            <a:r>
              <a:rPr lang="en-GB" sz="2200" dirty="0">
                <a:solidFill>
                  <a:schemeClr val="bg1"/>
                </a:solidFill>
              </a:rPr>
              <a:t>Auðkenndu þær rásir sem þú notar til að eiga samskipti við viðskiptavini og miðla verðmætaboðskap þínum, svo sem vefsíður, smásöluverslanir eða beina sölu</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F7FD6BF7-83A2-732B-C42E-6C6DBEADAE9F}"/>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8ACCC907-0392-855A-BFFE-08A437A80919}"/>
              </a:ext>
            </a:extLst>
          </p:cNvPr>
          <p:cNvSpPr txBox="1"/>
          <p:nvPr/>
        </p:nvSpPr>
        <p:spPr>
          <a:xfrm>
            <a:off x="653779" y="5650021"/>
            <a:ext cx="720266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200" b="1" dirty="0">
                <a:solidFill>
                  <a:srgbClr val="414141"/>
                </a:solidFill>
                <a:latin typeface="Calibri" panose="020F0502020204030204" pitchFamily="34" charset="0"/>
                <a:cs typeface="Calibri" panose="020F0502020204030204" pitchFamily="34" charset="0"/>
              </a:rPr>
              <a:t>Heimild:</a:t>
            </a:r>
            <a:r>
              <a:rPr lang="en-IE" sz="12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https://businessandplans.com/bed-and-breakfast-business-model-canvas-a-complete-guide/</a:t>
            </a:r>
            <a:endParaRPr lang="en-IE" sz="12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IE" sz="1200" dirty="0">
                <a:solidFill>
                  <a:srgbClr val="459597"/>
                </a:solidFill>
                <a:latin typeface="Calibri" panose="020F0502020204030204" pitchFamily="34" charset="0"/>
                <a:cs typeface="Calibri" panose="020F0502020204030204" pitchFamily="34" charset="0"/>
              </a:rPr>
              <a:t> </a:t>
            </a:r>
            <a:r>
              <a:rPr lang="en-US" sz="12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1200" i="1" dirty="0">
                <a:solidFill>
                  <a:srgbClr val="459597"/>
                </a:solidFill>
                <a:latin typeface="Calibri" panose="020F0502020204030204" pitchFamily="34" charset="0"/>
                <a:cs typeface="Calibri" panose="020F0502020204030204" pitchFamily="34" charset="0"/>
              </a:rPr>
              <a:t> </a:t>
            </a:r>
            <a:endParaRPr lang="en-IE" sz="12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200" dirty="0">
              <a:solidFill>
                <a:srgbClr val="414141"/>
              </a:solidFill>
              <a:latin typeface="Calibri" panose="020F0502020204030204" pitchFamily="34" charset="0"/>
              <a:cs typeface="Calibri" panose="020F0502020204030204" pitchFamily="34" charset="0"/>
            </a:endParaRPr>
          </a:p>
        </p:txBody>
      </p:sp>
      <p:pic>
        <p:nvPicPr>
          <p:cNvPr id="8" name="Graphic 16" descr="Train outline">
            <a:extLst>
              <a:ext uri="{FF2B5EF4-FFF2-40B4-BE49-F238E27FC236}">
                <a16:creationId xmlns:a16="http://schemas.microsoft.com/office/drawing/2014/main" id="{326FE506-C3D6-F92A-5220-6C7FEF780B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87169" y="2541959"/>
            <a:ext cx="951052" cy="951052"/>
          </a:xfrm>
          <a:prstGeom prst="rect">
            <a:avLst/>
          </a:prstGeom>
        </p:spPr>
      </p:pic>
    </p:spTree>
    <p:extLst>
      <p:ext uri="{BB962C8B-B14F-4D97-AF65-F5344CB8AC3E}">
        <p14:creationId xmlns:p14="http://schemas.microsoft.com/office/powerpoint/2010/main" val="1571238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AC3A8-9B34-8A33-70F8-9209292A248B}"/>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AB32D63A-3F7D-2FB3-E361-DCB5F311507B}"/>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383DD0C1-CE00-5EA7-8B31-04A22A1D45F3}"/>
              </a:ext>
            </a:extLst>
          </p:cNvPr>
          <p:cNvSpPr>
            <a:spLocks noGrp="1"/>
          </p:cNvSpPr>
          <p:nvPr>
            <p:ph type="body" sz="quarter" idx="16"/>
          </p:nvPr>
        </p:nvSpPr>
        <p:spPr>
          <a:xfrm>
            <a:off x="653780" y="472365"/>
            <a:ext cx="10430375" cy="803654"/>
          </a:xfrm>
        </p:spPr>
        <p:txBody>
          <a:bodyPr/>
          <a:lstStyle/>
          <a:p>
            <a:pPr>
              <a:lnSpc>
                <a:spcPts val="3720"/>
              </a:lnSpc>
            </a:pPr>
            <a:r>
              <a:rPr lang="en-US" dirty="0"/>
              <a:t>Lærðu hvernig á að kortleggja hugmyndir þínar yfir lykilsvið</a:t>
            </a:r>
          </a:p>
          <a:p>
            <a:pPr>
              <a:lnSpc>
                <a:spcPts val="3720"/>
              </a:lnSpc>
            </a:pPr>
            <a:endParaRPr lang="en-US" dirty="0"/>
          </a:p>
        </p:txBody>
      </p:sp>
      <p:sp>
        <p:nvSpPr>
          <p:cNvPr id="6" name="Text Placeholder 5">
            <a:extLst>
              <a:ext uri="{FF2B5EF4-FFF2-40B4-BE49-F238E27FC236}">
                <a16:creationId xmlns:a16="http://schemas.microsoft.com/office/drawing/2014/main" id="{E31E7B7D-E586-AB62-BE7D-56A5723BE1C6}"/>
              </a:ext>
            </a:extLst>
          </p:cNvPr>
          <p:cNvSpPr>
            <a:spLocks noGrp="1"/>
          </p:cNvSpPr>
          <p:nvPr>
            <p:ph type="body" sz="quarter" idx="19"/>
          </p:nvPr>
        </p:nvSpPr>
        <p:spPr>
          <a:xfrm>
            <a:off x="653780" y="1541767"/>
            <a:ext cx="9165469" cy="803654"/>
          </a:xfrm>
        </p:spPr>
        <p:txBody>
          <a:bodyPr/>
          <a:lstStyle/>
          <a:p>
            <a:pPr>
              <a:lnSpc>
                <a:spcPts val="2900"/>
              </a:lnSpc>
            </a:pPr>
            <a:r>
              <a:rPr lang="en-US" dirty="0"/>
              <a:t>Tekjulindir: Hvaðan koma tekjur þínar?</a:t>
            </a:r>
          </a:p>
          <a:p>
            <a:pPr>
              <a:lnSpc>
                <a:spcPts val="2900"/>
              </a:lnSpc>
            </a:pPr>
            <a:endParaRPr lang="en-US" dirty="0"/>
          </a:p>
        </p:txBody>
      </p:sp>
      <p:cxnSp>
        <p:nvCxnSpPr>
          <p:cNvPr id="2" name="Straight Connector 1">
            <a:extLst>
              <a:ext uri="{FF2B5EF4-FFF2-40B4-BE49-F238E27FC236}">
                <a16:creationId xmlns:a16="http://schemas.microsoft.com/office/drawing/2014/main" id="{38B074EB-13F1-FA67-0971-B0D808CB1655}"/>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3ACB3F3F-6FB8-D312-285A-1E5B44F8E36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21</a:t>
            </a:fld>
            <a:endParaRPr lang="fr-CA" sz="1200" dirty="0"/>
          </a:p>
        </p:txBody>
      </p:sp>
      <p:sp>
        <p:nvSpPr>
          <p:cNvPr id="10" name="Text Placeholder 4">
            <a:extLst>
              <a:ext uri="{FF2B5EF4-FFF2-40B4-BE49-F238E27FC236}">
                <a16:creationId xmlns:a16="http://schemas.microsoft.com/office/drawing/2014/main" id="{DEEC6209-FF25-3A20-2D88-4974F5ABD67B}"/>
              </a:ext>
            </a:extLst>
          </p:cNvPr>
          <p:cNvSpPr txBox="1">
            <a:spLocks/>
          </p:cNvSpPr>
          <p:nvPr/>
        </p:nvSpPr>
        <p:spPr>
          <a:xfrm>
            <a:off x="653779" y="2662979"/>
            <a:ext cx="6928127" cy="2756185"/>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b="1" dirty="0">
                <a:solidFill>
                  <a:srgbClr val="414141"/>
                </a:solidFill>
              </a:rPr>
              <a:t>Fyrir gististað felur þetta venjulega í sér:</a:t>
            </a:r>
          </a:p>
          <a:p>
            <a:pPr indent="0">
              <a:lnSpc>
                <a:spcPts val="2240"/>
              </a:lnSpc>
              <a:buClr>
                <a:srgbClr val="459597"/>
              </a:buCl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dirty="0">
                <a:solidFill>
                  <a:srgbClr val="414141"/>
                </a:solidFill>
              </a:rPr>
              <a:t>Tekjur af herbergisbókunum</a:t>
            </a:r>
          </a:p>
          <a:p>
            <a:pPr marL="342900" indent="-342900">
              <a:lnSpc>
                <a:spcPts val="2240"/>
              </a:lnSpc>
              <a:buClr>
                <a:srgbClr val="459597"/>
              </a:buClr>
              <a:buFont typeface="Arial" panose="020B0604020202020204" pitchFamily="34" charset="0"/>
              <a:buChar char="•"/>
            </a:pPr>
            <a:r>
              <a:rPr lang="en-GB" sz="2200" dirty="0">
                <a:solidFill>
                  <a:srgbClr val="414141"/>
                </a:solidFill>
              </a:rPr>
              <a:t>Tekjur af sölu á mat og drykk</a:t>
            </a:r>
          </a:p>
          <a:p>
            <a:pPr marL="342900" indent="-342900">
              <a:lnSpc>
                <a:spcPts val="2240"/>
              </a:lnSpc>
              <a:buClr>
                <a:srgbClr val="459597"/>
              </a:buClr>
              <a:buFont typeface="Arial" panose="020B0604020202020204" pitchFamily="34" charset="0"/>
              <a:buChar char="•"/>
            </a:pPr>
            <a:r>
              <a:rPr lang="en-GB" sz="2200" dirty="0">
                <a:solidFill>
                  <a:srgbClr val="414141"/>
                </a:solidFill>
              </a:rPr>
              <a:t>Tekjur af leigu á staðnum við brúðkaup og aðra viðburði</a:t>
            </a:r>
          </a:p>
          <a:p>
            <a:pPr marL="342900" indent="-342900">
              <a:lnSpc>
                <a:spcPts val="2240"/>
              </a:lnSpc>
              <a:buClr>
                <a:srgbClr val="459597"/>
              </a:buClr>
              <a:buFont typeface="Arial" panose="020B0604020202020204" pitchFamily="34" charset="0"/>
              <a:buChar char="•"/>
            </a:pPr>
            <a:r>
              <a:rPr lang="en-GB" sz="2200" dirty="0">
                <a:solidFill>
                  <a:srgbClr val="414141"/>
                </a:solidFill>
              </a:rPr>
              <a:t>Aðrar aukþjónustur, svo sem leiðsögn, þvottaþjónusta, nudd eða heilsulindarmeðferðir o.s.frv.</a:t>
            </a:r>
          </a:p>
          <a:p>
            <a:pPr indent="0">
              <a:lnSpc>
                <a:spcPts val="2240"/>
              </a:lnSpc>
              <a:buClr>
                <a:srgbClr val="459597"/>
              </a:buClr>
            </a:pPr>
            <a:r>
              <a:rPr lang="en-GB" sz="2200" dirty="0">
                <a:solidFill>
                  <a:srgbClr val="414141"/>
                </a:solidFill>
              </a:rPr>
              <a:t>.</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136DAD8D-FE47-2A4B-74F0-282A34897529}"/>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Tekjur</a:t>
            </a:r>
          </a:p>
          <a:p>
            <a:pPr>
              <a:lnSpc>
                <a:spcPts val="2240"/>
              </a:lnSpc>
            </a:pPr>
            <a:r>
              <a:rPr lang="en-GB" sz="2600" b="1" dirty="0">
                <a:solidFill>
                  <a:schemeClr val="bg1"/>
                </a:solidFill>
              </a:rPr>
              <a:t>Tekjulindir</a:t>
            </a:r>
          </a:p>
          <a:p>
            <a:pPr>
              <a:lnSpc>
                <a:spcPts val="2240"/>
              </a:lnSpc>
            </a:pPr>
            <a:endParaRPr lang="en-GB" sz="2600" b="1" dirty="0">
              <a:solidFill>
                <a:schemeClr val="bg1"/>
              </a:solidFill>
            </a:endParaRP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r>
              <a:rPr lang="en-GB" sz="2200" dirty="0">
                <a:solidFill>
                  <a:schemeClr val="bg1"/>
                </a:solidFill>
              </a:rPr>
              <a:t>Tilgreindu hvernig þú aflar tekna í hverjum viðskiptavinahópi, með nánari lýsingu á verðlagningarkerfi, áskriftarlíkönum eða söluferli</a:t>
            </a:r>
          </a:p>
          <a:p>
            <a:pPr>
              <a:lnSpc>
                <a:spcPts val="2240"/>
              </a:lnSpc>
            </a:pPr>
            <a:endParaRPr lang="en-GB" sz="2200" dirty="0">
              <a:solidFill>
                <a:schemeClr val="bg1"/>
              </a:solidFill>
            </a:endParaRP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08637468-9EB3-076D-C00F-222D9B5FDAC0}"/>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21297046-4968-184D-304D-0D494572CAED}"/>
              </a:ext>
            </a:extLst>
          </p:cNvPr>
          <p:cNvSpPr txBox="1"/>
          <p:nvPr/>
        </p:nvSpPr>
        <p:spPr>
          <a:xfrm>
            <a:off x="653779" y="5650021"/>
            <a:ext cx="720266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200" b="1" dirty="0">
                <a:solidFill>
                  <a:srgbClr val="414141"/>
                </a:solidFill>
                <a:latin typeface="Calibri" panose="020F0502020204030204" pitchFamily="34" charset="0"/>
                <a:cs typeface="Calibri" panose="020F0502020204030204" pitchFamily="34" charset="0"/>
              </a:rPr>
              <a:t>Heimild:</a:t>
            </a:r>
            <a:r>
              <a:rPr lang="en-IE" sz="12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https://businessandplans.com/bed-and-breakfast-business-model-canvas-a-complete-guide/</a:t>
            </a:r>
            <a:endParaRPr lang="en-IE" sz="12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IE" sz="1200" dirty="0">
                <a:solidFill>
                  <a:srgbClr val="459597"/>
                </a:solidFill>
                <a:latin typeface="Calibri" panose="020F0502020204030204" pitchFamily="34" charset="0"/>
                <a:cs typeface="Calibri" panose="020F0502020204030204" pitchFamily="34" charset="0"/>
              </a:rPr>
              <a:t> </a:t>
            </a:r>
            <a:r>
              <a:rPr lang="en-US" sz="12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1200" i="1" dirty="0">
                <a:solidFill>
                  <a:srgbClr val="459597"/>
                </a:solidFill>
                <a:latin typeface="Calibri" panose="020F0502020204030204" pitchFamily="34" charset="0"/>
                <a:cs typeface="Calibri" panose="020F0502020204030204" pitchFamily="34" charset="0"/>
              </a:rPr>
              <a:t> </a:t>
            </a:r>
            <a:endParaRPr lang="en-IE" sz="12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200" dirty="0">
              <a:solidFill>
                <a:srgbClr val="414141"/>
              </a:solidFill>
              <a:latin typeface="Calibri" panose="020F0502020204030204" pitchFamily="34" charset="0"/>
              <a:cs typeface="Calibri" panose="020F0502020204030204" pitchFamily="34" charset="0"/>
            </a:endParaRPr>
          </a:p>
        </p:txBody>
      </p:sp>
      <p:pic>
        <p:nvPicPr>
          <p:cNvPr id="5" name="Graphic 20" descr="Register outline">
            <a:extLst>
              <a:ext uri="{FF2B5EF4-FFF2-40B4-BE49-F238E27FC236}">
                <a16:creationId xmlns:a16="http://schemas.microsoft.com/office/drawing/2014/main" id="{1DF0A66E-BF31-13CF-416C-8D71EEBA94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3956" y="2584344"/>
            <a:ext cx="774725" cy="774725"/>
          </a:xfrm>
          <a:prstGeom prst="rect">
            <a:avLst/>
          </a:prstGeom>
        </p:spPr>
      </p:pic>
    </p:spTree>
    <p:extLst>
      <p:ext uri="{BB962C8B-B14F-4D97-AF65-F5344CB8AC3E}">
        <p14:creationId xmlns:p14="http://schemas.microsoft.com/office/powerpoint/2010/main" val="498345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DB1E8-E413-0474-E583-F31BCCDC097A}"/>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C266C5A2-87B8-02F9-7640-3E8E0725D852}"/>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459597"/>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9D64CC46-0EC1-44C2-C412-AFC8346A6F10}"/>
              </a:ext>
            </a:extLst>
          </p:cNvPr>
          <p:cNvSpPr>
            <a:spLocks noGrp="1"/>
          </p:cNvSpPr>
          <p:nvPr>
            <p:ph type="body" sz="quarter" idx="16"/>
          </p:nvPr>
        </p:nvSpPr>
        <p:spPr>
          <a:xfrm>
            <a:off x="653780" y="472365"/>
            <a:ext cx="10430375" cy="803654"/>
          </a:xfrm>
        </p:spPr>
        <p:txBody>
          <a:bodyPr/>
          <a:lstStyle/>
          <a:p>
            <a:pPr>
              <a:lnSpc>
                <a:spcPts val="3720"/>
              </a:lnSpc>
            </a:pPr>
            <a:r>
              <a:rPr lang="en-US" dirty="0"/>
              <a:t>Lærðu hvernig á að kortleggja hugmyndir þínar yfir lykilsvið</a:t>
            </a:r>
          </a:p>
          <a:p>
            <a:pPr>
              <a:lnSpc>
                <a:spcPts val="3720"/>
              </a:lnSpc>
            </a:pPr>
            <a:endParaRPr lang="en-US" dirty="0"/>
          </a:p>
        </p:txBody>
      </p:sp>
      <p:sp>
        <p:nvSpPr>
          <p:cNvPr id="6" name="Text Placeholder 5">
            <a:extLst>
              <a:ext uri="{FF2B5EF4-FFF2-40B4-BE49-F238E27FC236}">
                <a16:creationId xmlns:a16="http://schemas.microsoft.com/office/drawing/2014/main" id="{D78EA231-9A8A-EA02-DFB1-C87288C850EB}"/>
              </a:ext>
            </a:extLst>
          </p:cNvPr>
          <p:cNvSpPr>
            <a:spLocks noGrp="1"/>
          </p:cNvSpPr>
          <p:nvPr>
            <p:ph type="body" sz="quarter" idx="19"/>
          </p:nvPr>
        </p:nvSpPr>
        <p:spPr>
          <a:xfrm>
            <a:off x="653780" y="1541767"/>
            <a:ext cx="9165469" cy="803654"/>
          </a:xfrm>
        </p:spPr>
        <p:txBody>
          <a:bodyPr/>
          <a:lstStyle/>
          <a:p>
            <a:pPr>
              <a:lnSpc>
                <a:spcPts val="2900"/>
              </a:lnSpc>
            </a:pPr>
            <a:r>
              <a:rPr lang="en-US" dirty="0"/>
              <a:t>Kostnaðarskipulag: Hvernig lítur kostnaðarskipulag þitt út?</a:t>
            </a:r>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029B1B28-D2CD-F68A-64A8-3FAE8A8C40CA}"/>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A529BA0F-B2C3-3611-E155-B30B30F8786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22</a:t>
            </a:fld>
            <a:endParaRPr lang="fr-CA" sz="1200" dirty="0"/>
          </a:p>
        </p:txBody>
      </p:sp>
      <p:sp>
        <p:nvSpPr>
          <p:cNvPr id="10" name="Text Placeholder 4">
            <a:extLst>
              <a:ext uri="{FF2B5EF4-FFF2-40B4-BE49-F238E27FC236}">
                <a16:creationId xmlns:a16="http://schemas.microsoft.com/office/drawing/2014/main" id="{E7F491EF-AE96-D446-E99C-255C71FDA152}"/>
              </a:ext>
            </a:extLst>
          </p:cNvPr>
          <p:cNvSpPr txBox="1">
            <a:spLocks/>
          </p:cNvSpPr>
          <p:nvPr/>
        </p:nvSpPr>
        <p:spPr>
          <a:xfrm>
            <a:off x="653779" y="2662979"/>
            <a:ext cx="6928127" cy="2756185"/>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b="1" dirty="0">
                <a:solidFill>
                  <a:srgbClr val="414141"/>
                </a:solidFill>
              </a:rPr>
              <a:t>Að skilja kostnaðinn gerir þér kleift að hámarka arðsemi. Hér er einföld sundurliðun:</a:t>
            </a:r>
          </a:p>
          <a:p>
            <a:pPr indent="0">
              <a:lnSpc>
                <a:spcPts val="2240"/>
              </a:lnSpc>
              <a:buClr>
                <a:srgbClr val="459597"/>
              </a:buCl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a:solidFill>
                  <a:srgbClr val="414141"/>
                </a:solidFill>
              </a:rPr>
              <a:t>Föst kostnaðargjöld: </a:t>
            </a:r>
            <a:r>
              <a:rPr lang="en-GB" sz="2200" dirty="0">
                <a:solidFill>
                  <a:srgbClr val="414141"/>
                </a:solidFill>
              </a:rPr>
              <a:t>Þessi haldast óbreytt óháð nýtingu. Dæmi eru veðlán/leiga, þjónustugjöld, tryggingar og fasteignaskattar.</a:t>
            </a:r>
          </a:p>
          <a:p>
            <a:pPr marL="342900" indent="-342900">
              <a:lnSpc>
                <a:spcPts val="2240"/>
              </a:lnSpc>
              <a:buClr>
                <a:srgbClr val="459597"/>
              </a:buClr>
              <a:buFont typeface="Arial" panose="020B0604020202020204" pitchFamily="34" charset="0"/>
              <a:buChar char="•"/>
            </a:pPr>
            <a:r>
              <a:rPr lang="en-GB" sz="2200" b="1" dirty="0">
                <a:solidFill>
                  <a:srgbClr val="414141"/>
                </a:solidFill>
              </a:rPr>
              <a:t>Breytilegur kostnaður: </a:t>
            </a:r>
            <a:r>
              <a:rPr lang="en-GB" sz="2200" dirty="0">
                <a:solidFill>
                  <a:srgbClr val="414141"/>
                </a:solidFill>
              </a:rPr>
              <a:t>Þessi kostnaður sveiflast með nýtingu. Algeng dæmi eru laun starfsfólks, mat- og drykkjarbirgðir, hreinsiefni og þægindi</a:t>
            </a:r>
          </a:p>
          <a:p>
            <a:pPr indent="0">
              <a:lnSpc>
                <a:spcPts val="2240"/>
              </a:lnSpc>
              <a:buClr>
                <a:srgbClr val="459597"/>
              </a:buClr>
            </a:pPr>
            <a:endParaRPr lang="en-US" sz="2200" dirty="0">
              <a:solidFill>
                <a:srgbClr val="414141"/>
              </a:solidFill>
            </a:endParaRPr>
          </a:p>
        </p:txBody>
      </p:sp>
      <p:sp>
        <p:nvSpPr>
          <p:cNvPr id="9" name="Text Placeholder 4">
            <a:extLst>
              <a:ext uri="{FF2B5EF4-FFF2-40B4-BE49-F238E27FC236}">
                <a16:creationId xmlns:a16="http://schemas.microsoft.com/office/drawing/2014/main" id="{D481A7B9-81C2-5802-1B44-DB8FF64212BC}"/>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KOSTNAÐUR </a:t>
            </a:r>
          </a:p>
          <a:p>
            <a:pPr>
              <a:lnSpc>
                <a:spcPts val="2240"/>
              </a:lnSpc>
            </a:pPr>
            <a:r>
              <a:rPr lang="en-GB" sz="2600" b="1" dirty="0">
                <a:solidFill>
                  <a:schemeClr val="bg1"/>
                </a:solidFill>
              </a:rPr>
              <a:t>UPPBYGGING</a:t>
            </a:r>
          </a:p>
          <a:p>
            <a:pPr>
              <a:lnSpc>
                <a:spcPts val="2240"/>
              </a:lnSpc>
            </a:pPr>
            <a:endParaRPr lang="en-GB" sz="2600" b="1" dirty="0">
              <a:solidFill>
                <a:schemeClr val="bg1"/>
              </a:solidFill>
            </a:endParaRP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r>
              <a:rPr lang="en-GB" sz="2200" dirty="0">
                <a:solidFill>
                  <a:schemeClr val="bg1"/>
                </a:solidFill>
              </a:rPr>
              <a:t>Skráðu helstu kostnaðarliði sem tengjast rekstri fyrirtækisins þíns og aðgreindu milli fösts og breytilegs kostnaðar.</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2508220B-36A9-C96E-4311-3F6E344A6760}"/>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0954832F-BBC4-3D23-7E9E-AB657AC6C132}"/>
              </a:ext>
            </a:extLst>
          </p:cNvPr>
          <p:cNvSpPr txBox="1"/>
          <p:nvPr/>
        </p:nvSpPr>
        <p:spPr>
          <a:xfrm>
            <a:off x="653779" y="5650021"/>
            <a:ext cx="720266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200" b="1" dirty="0">
                <a:solidFill>
                  <a:srgbClr val="414141"/>
                </a:solidFill>
                <a:latin typeface="Calibri" panose="020F0502020204030204" pitchFamily="34" charset="0"/>
                <a:cs typeface="Calibri" panose="020F0502020204030204" pitchFamily="34" charset="0"/>
              </a:rPr>
              <a:t>Heimild:</a:t>
            </a:r>
            <a:r>
              <a:rPr lang="en-IE" sz="12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https://businessandplans.com/bed-and-breakfast-business-model-canvas-a-complete-guide/</a:t>
            </a:r>
            <a:endParaRPr lang="en-IE" sz="12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IE" sz="1200" dirty="0">
                <a:solidFill>
                  <a:srgbClr val="459597"/>
                </a:solidFill>
                <a:latin typeface="Calibri" panose="020F0502020204030204" pitchFamily="34" charset="0"/>
                <a:cs typeface="Calibri" panose="020F0502020204030204" pitchFamily="34" charset="0"/>
              </a:rPr>
              <a:t> </a:t>
            </a:r>
            <a:r>
              <a:rPr lang="en-US" sz="12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1200" i="1" dirty="0">
                <a:solidFill>
                  <a:srgbClr val="459597"/>
                </a:solidFill>
                <a:latin typeface="Calibri" panose="020F0502020204030204" pitchFamily="34" charset="0"/>
                <a:cs typeface="Calibri" panose="020F0502020204030204" pitchFamily="34" charset="0"/>
              </a:rPr>
              <a:t> </a:t>
            </a:r>
            <a:endParaRPr lang="en-IE" sz="12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200" dirty="0">
              <a:solidFill>
                <a:srgbClr val="414141"/>
              </a:solidFill>
              <a:latin typeface="Calibri" panose="020F0502020204030204" pitchFamily="34" charset="0"/>
              <a:cs typeface="Calibri" panose="020F0502020204030204" pitchFamily="34" charset="0"/>
            </a:endParaRPr>
          </a:p>
        </p:txBody>
      </p:sp>
      <p:pic>
        <p:nvPicPr>
          <p:cNvPr id="12" name="Graphic 18" descr="Money outline">
            <a:extLst>
              <a:ext uri="{FF2B5EF4-FFF2-40B4-BE49-F238E27FC236}">
                <a16:creationId xmlns:a16="http://schemas.microsoft.com/office/drawing/2014/main" id="{C4A4F919-4DDD-06CF-57D1-FE019C4D7F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07805" y="2519270"/>
            <a:ext cx="904873" cy="904873"/>
          </a:xfrm>
          <a:prstGeom prst="rect">
            <a:avLst/>
          </a:prstGeom>
        </p:spPr>
      </p:pic>
    </p:spTree>
    <p:extLst>
      <p:ext uri="{BB962C8B-B14F-4D97-AF65-F5344CB8AC3E}">
        <p14:creationId xmlns:p14="http://schemas.microsoft.com/office/powerpoint/2010/main" val="2816255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29B74-CDBD-A3D8-0A93-9FB8D881668D}"/>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A455B65D-564F-4CFE-CC1B-B42D92CCCAE6}"/>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FBA63B"/>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031BB631-8625-493B-8E47-6A4A027207F5}"/>
              </a:ext>
            </a:extLst>
          </p:cNvPr>
          <p:cNvSpPr>
            <a:spLocks noGrp="1"/>
          </p:cNvSpPr>
          <p:nvPr>
            <p:ph type="body" sz="quarter" idx="16"/>
          </p:nvPr>
        </p:nvSpPr>
        <p:spPr>
          <a:xfrm>
            <a:off x="653780" y="472365"/>
            <a:ext cx="10430375" cy="803654"/>
          </a:xfrm>
        </p:spPr>
        <p:txBody>
          <a:bodyPr/>
          <a:lstStyle/>
          <a:p>
            <a:pPr>
              <a:lnSpc>
                <a:spcPts val="3720"/>
              </a:lnSpc>
            </a:pPr>
            <a:r>
              <a:rPr lang="en-US" dirty="0"/>
              <a:t>Lærðu hvernig á að kortleggja hugmyndir þínar yfir lykilsvið</a:t>
            </a:r>
          </a:p>
          <a:p>
            <a:pPr>
              <a:lnSpc>
                <a:spcPts val="3720"/>
              </a:lnSpc>
            </a:pPr>
            <a:endParaRPr lang="en-US" dirty="0"/>
          </a:p>
        </p:txBody>
      </p:sp>
      <p:sp>
        <p:nvSpPr>
          <p:cNvPr id="6" name="Text Placeholder 5">
            <a:extLst>
              <a:ext uri="{FF2B5EF4-FFF2-40B4-BE49-F238E27FC236}">
                <a16:creationId xmlns:a16="http://schemas.microsoft.com/office/drawing/2014/main" id="{C6E7534A-E6E0-40C8-EB8D-D3E10D61E359}"/>
              </a:ext>
            </a:extLst>
          </p:cNvPr>
          <p:cNvSpPr>
            <a:spLocks noGrp="1"/>
          </p:cNvSpPr>
          <p:nvPr>
            <p:ph type="body" sz="quarter" idx="19"/>
          </p:nvPr>
        </p:nvSpPr>
        <p:spPr>
          <a:xfrm>
            <a:off x="653779" y="1364746"/>
            <a:ext cx="6356620" cy="803654"/>
          </a:xfrm>
        </p:spPr>
        <p:txBody>
          <a:bodyPr/>
          <a:lstStyle/>
          <a:p>
            <a:pPr>
              <a:lnSpc>
                <a:spcPts val="2900"/>
              </a:lnSpc>
            </a:pPr>
            <a:r>
              <a:rPr lang="en-US" dirty="0"/>
              <a:t>Lykil samstarf: Hvern ætlarðu að vinna með til að ná árangri?</a:t>
            </a:r>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2B8CE830-6C21-BFCF-D5BC-9393A099E96C}"/>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0FD74F54-211E-4450-2108-6F32A4C1D3C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23</a:t>
            </a:fld>
            <a:endParaRPr lang="fr-CA" sz="1200" dirty="0"/>
          </a:p>
        </p:txBody>
      </p:sp>
      <p:sp>
        <p:nvSpPr>
          <p:cNvPr id="10" name="Text Placeholder 4">
            <a:extLst>
              <a:ext uri="{FF2B5EF4-FFF2-40B4-BE49-F238E27FC236}">
                <a16:creationId xmlns:a16="http://schemas.microsoft.com/office/drawing/2014/main" id="{358699E2-C338-FBA0-5AB9-79C1317DD7DB}"/>
              </a:ext>
            </a:extLst>
          </p:cNvPr>
          <p:cNvSpPr txBox="1">
            <a:spLocks/>
          </p:cNvSpPr>
          <p:nvPr/>
        </p:nvSpPr>
        <p:spPr>
          <a:xfrm>
            <a:off x="653779" y="2369043"/>
            <a:ext cx="7202661" cy="408595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Staðbundin fyrirtæki: </a:t>
            </a:r>
            <a:r>
              <a:rPr lang="en-GB" sz="2200" dirty="0">
                <a:solidFill>
                  <a:srgbClr val="414141"/>
                </a:solidFill>
              </a:rPr>
              <a:t>Vinnaðu með veitingastöðum, verslunum eða ferðaskipuleggjendum. Bjóððu upp á sameiginlegar pakkaferðir, afslætti eða gjafabréf til að hvetja gesti til að kanna þjónustu þína og samstarfsaðila.</a:t>
            </a:r>
          </a:p>
          <a:p>
            <a:pPr marL="342900" indent="-342900">
              <a:lnSpc>
                <a:spcPts val="2240"/>
              </a:lnSpc>
              <a:buClr>
                <a:srgbClr val="459597"/>
              </a:buClr>
              <a:buFont typeface="Arial" panose="020B0604020202020204" pitchFamily="34" charset="0"/>
              <a:buChar char="•"/>
            </a:pPr>
            <a:r>
              <a:rPr lang="en-GB" sz="2200" b="1" dirty="0">
                <a:solidFill>
                  <a:srgbClr val="414141"/>
                </a:solidFill>
              </a:rPr>
              <a:t>Ferðaskrifstofur: </a:t>
            </a:r>
            <a:r>
              <a:rPr lang="en-GB" sz="2200" dirty="0">
                <a:solidFill>
                  <a:srgbClr val="414141"/>
                </a:solidFill>
              </a:rPr>
              <a:t>Við mælum eindregið með því að þú gerir samstarf við traustra ferðaskrifstofur, sérstaklega þær sem sérhæfa sig í markhópnum þínum. Þú getur einnig boðið upp á þóknunartengdar samninga eða tekið þátt í ferðasýningum sem þær skipuleggja.</a:t>
            </a:r>
          </a:p>
          <a:p>
            <a:pPr marL="342900" indent="-342900">
              <a:lnSpc>
                <a:spcPts val="2240"/>
              </a:lnSpc>
              <a:buClr>
                <a:srgbClr val="459597"/>
              </a:buClr>
              <a:buFont typeface="Arial" panose="020B0604020202020204" pitchFamily="34" charset="0"/>
              <a:buChar char="•"/>
            </a:pPr>
            <a:r>
              <a:rPr lang="en-GB" sz="2200" b="1" dirty="0">
                <a:solidFill>
                  <a:srgbClr val="414141"/>
                </a:solidFill>
              </a:rPr>
              <a:t>Greinasamtök: </a:t>
            </a:r>
            <a:r>
              <a:rPr lang="en-GB" sz="2200" dirty="0">
                <a:solidFill>
                  <a:srgbClr val="414141"/>
                </a:solidFill>
              </a:rPr>
              <a:t>Gakktu í staðbundin eða svæðisbundin B&amp;B-samtök. Fáðu aðgang að greinarauðlindum, taktu þátt í tengslanetviðburðum og njóttu hugsanlegra ábata af hópmarkaðsátaki.</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7E6CD103-8CCC-2999-4F6E-BAF276F48FEF}"/>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LYKLA </a:t>
            </a:r>
          </a:p>
          <a:p>
            <a:pPr>
              <a:lnSpc>
                <a:spcPts val="2240"/>
              </a:lnSpc>
            </a:pPr>
            <a:r>
              <a:rPr lang="en-GB" sz="2600" b="1" dirty="0">
                <a:solidFill>
                  <a:schemeClr val="bg1"/>
                </a:solidFill>
              </a:rPr>
              <a:t>SAMSTARF</a:t>
            </a:r>
            <a:endParaRPr lang="en-GB" sz="2200" b="1" dirty="0">
              <a:solidFill>
                <a:schemeClr val="bg1"/>
              </a:solidFill>
            </a:endParaRPr>
          </a:p>
          <a:p>
            <a:pPr>
              <a:lnSpc>
                <a:spcPts val="2240"/>
              </a:lnSpc>
            </a:pPr>
            <a:endParaRPr lang="en-GB" sz="2200" b="1" dirty="0">
              <a:solidFill>
                <a:schemeClr val="bg1"/>
              </a:solidFill>
            </a:endParaRPr>
          </a:p>
          <a:p>
            <a:pPr>
              <a:lnSpc>
                <a:spcPts val="2240"/>
              </a:lnSpc>
            </a:pPr>
            <a:endParaRPr lang="en-GB" sz="2200" dirty="0">
              <a:solidFill>
                <a:schemeClr val="bg1"/>
              </a:solidFill>
            </a:endParaRPr>
          </a:p>
          <a:p>
            <a:pPr>
              <a:lnSpc>
                <a:spcPts val="2240"/>
              </a:lnSpc>
            </a:pPr>
            <a:r>
              <a:rPr lang="en-GB" sz="2200" dirty="0">
                <a:solidFill>
                  <a:schemeClr val="bg1"/>
                </a:solidFill>
              </a:rPr>
              <a:t>Skráðu helstu samstarfsaðila, birgja og bandalög sem hjálpa þér að reka starfsemina og ná markmiðum þínum</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4AC485E0-CD84-D3FF-3866-3A7A3DFFC7A6}"/>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0FB49F90-4AE6-B050-4DE3-9EFAA87EF01C}"/>
              </a:ext>
            </a:extLst>
          </p:cNvPr>
          <p:cNvSpPr txBox="1"/>
          <p:nvPr/>
        </p:nvSpPr>
        <p:spPr>
          <a:xfrm>
            <a:off x="653779" y="5853707"/>
            <a:ext cx="720266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200" b="1" dirty="0">
                <a:solidFill>
                  <a:srgbClr val="414141"/>
                </a:solidFill>
                <a:latin typeface="Calibri" panose="020F0502020204030204" pitchFamily="34" charset="0"/>
                <a:cs typeface="Calibri" panose="020F0502020204030204" pitchFamily="34" charset="0"/>
              </a:rPr>
              <a:t>Heimild:</a:t>
            </a:r>
            <a:r>
              <a:rPr lang="en-IE" sz="12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https://businessandplans.com/bed-and-breakfast-business-model-canvas-a-complete-guide/</a:t>
            </a:r>
            <a:endParaRPr lang="en-IE" sz="12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IE" sz="1200" dirty="0">
                <a:solidFill>
                  <a:srgbClr val="459597"/>
                </a:solidFill>
                <a:latin typeface="Calibri" panose="020F0502020204030204" pitchFamily="34" charset="0"/>
                <a:cs typeface="Calibri" panose="020F0502020204030204" pitchFamily="34" charset="0"/>
              </a:rPr>
              <a:t> </a:t>
            </a:r>
            <a:r>
              <a:rPr lang="en-US" sz="12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1200" i="1" dirty="0">
                <a:solidFill>
                  <a:srgbClr val="459597"/>
                </a:solidFill>
                <a:latin typeface="Calibri" panose="020F0502020204030204" pitchFamily="34" charset="0"/>
                <a:cs typeface="Calibri" panose="020F0502020204030204" pitchFamily="34" charset="0"/>
              </a:rPr>
              <a:t> </a:t>
            </a:r>
            <a:endParaRPr lang="en-IE" sz="12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200" dirty="0">
              <a:solidFill>
                <a:srgbClr val="414141"/>
              </a:solidFill>
              <a:latin typeface="Calibri" panose="020F0502020204030204" pitchFamily="34" charset="0"/>
              <a:cs typeface="Calibri" panose="020F0502020204030204" pitchFamily="34" charset="0"/>
            </a:endParaRPr>
          </a:p>
        </p:txBody>
      </p:sp>
      <p:pic>
        <p:nvPicPr>
          <p:cNvPr id="3" name="Graphic 2" descr="Handshake outline">
            <a:extLst>
              <a:ext uri="{FF2B5EF4-FFF2-40B4-BE49-F238E27FC236}">
                <a16:creationId xmlns:a16="http://schemas.microsoft.com/office/drawing/2014/main" id="{4918267A-F299-D7F0-26FC-24F08FB334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58185" y="2304419"/>
            <a:ext cx="1080034" cy="1080034"/>
          </a:xfrm>
          <a:prstGeom prst="rect">
            <a:avLst/>
          </a:prstGeom>
        </p:spPr>
      </p:pic>
    </p:spTree>
    <p:extLst>
      <p:ext uri="{BB962C8B-B14F-4D97-AF65-F5344CB8AC3E}">
        <p14:creationId xmlns:p14="http://schemas.microsoft.com/office/powerpoint/2010/main" val="3749561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6A148-DA98-D759-3359-FF84B8199B98}"/>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66147ACC-9CFE-5E21-B701-FF052473737F}"/>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5C2B0AD8-89A1-8403-4427-A731AA4B7B86}"/>
              </a:ext>
            </a:extLst>
          </p:cNvPr>
          <p:cNvSpPr>
            <a:spLocks noGrp="1"/>
          </p:cNvSpPr>
          <p:nvPr>
            <p:ph type="body" sz="quarter" idx="16"/>
          </p:nvPr>
        </p:nvSpPr>
        <p:spPr>
          <a:xfrm>
            <a:off x="653780" y="472365"/>
            <a:ext cx="10430375" cy="803654"/>
          </a:xfrm>
        </p:spPr>
        <p:txBody>
          <a:bodyPr/>
          <a:lstStyle/>
          <a:p>
            <a:pPr>
              <a:lnSpc>
                <a:spcPts val="3720"/>
              </a:lnSpc>
            </a:pPr>
            <a:r>
              <a:rPr lang="en-US" dirty="0"/>
              <a:t>Lærðu hvernig á að kortleggja hugmyndir þínar yfir lykilsvið</a:t>
            </a:r>
          </a:p>
          <a:p>
            <a:pPr>
              <a:lnSpc>
                <a:spcPts val="3720"/>
              </a:lnSpc>
            </a:pPr>
            <a:endParaRPr lang="en-US" dirty="0"/>
          </a:p>
        </p:txBody>
      </p:sp>
      <p:sp>
        <p:nvSpPr>
          <p:cNvPr id="6" name="Text Placeholder 5">
            <a:extLst>
              <a:ext uri="{FF2B5EF4-FFF2-40B4-BE49-F238E27FC236}">
                <a16:creationId xmlns:a16="http://schemas.microsoft.com/office/drawing/2014/main" id="{5B693B52-1B32-2484-2C82-60BB3C13C294}"/>
              </a:ext>
            </a:extLst>
          </p:cNvPr>
          <p:cNvSpPr>
            <a:spLocks noGrp="1"/>
          </p:cNvSpPr>
          <p:nvPr>
            <p:ph type="body" sz="quarter" idx="19"/>
          </p:nvPr>
        </p:nvSpPr>
        <p:spPr>
          <a:xfrm>
            <a:off x="653781" y="1541767"/>
            <a:ext cx="6928126" cy="803654"/>
          </a:xfrm>
        </p:spPr>
        <p:txBody>
          <a:bodyPr/>
          <a:lstStyle/>
          <a:p>
            <a:pPr>
              <a:lnSpc>
                <a:spcPts val="2900"/>
              </a:lnSpc>
            </a:pPr>
            <a:r>
              <a:rPr lang="en-US" dirty="0"/>
              <a:t>Helstu auðlindir: Úrræði sem fyrirtækið þitt þarf til að vaxa og dafna</a:t>
            </a:r>
          </a:p>
          <a:p>
            <a:pPr>
              <a:lnSpc>
                <a:spcPts val="2900"/>
              </a:lnSpc>
            </a:pPr>
            <a:endParaRPr lang="en-US" dirty="0"/>
          </a:p>
        </p:txBody>
      </p:sp>
      <p:cxnSp>
        <p:nvCxnSpPr>
          <p:cNvPr id="2" name="Straight Connector 1">
            <a:extLst>
              <a:ext uri="{FF2B5EF4-FFF2-40B4-BE49-F238E27FC236}">
                <a16:creationId xmlns:a16="http://schemas.microsoft.com/office/drawing/2014/main" id="{F816D76A-E5A1-3683-450B-884B2E36BEE8}"/>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873AD457-E6D6-F1D7-E209-02EBE1E577E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24</a:t>
            </a:fld>
            <a:endParaRPr lang="fr-CA" sz="1200" dirty="0"/>
          </a:p>
        </p:txBody>
      </p:sp>
      <p:sp>
        <p:nvSpPr>
          <p:cNvPr id="10" name="Text Placeholder 4">
            <a:extLst>
              <a:ext uri="{FF2B5EF4-FFF2-40B4-BE49-F238E27FC236}">
                <a16:creationId xmlns:a16="http://schemas.microsoft.com/office/drawing/2014/main" id="{61059E6C-771E-E6DF-98E6-A8B9D1B2CE5A}"/>
              </a:ext>
            </a:extLst>
          </p:cNvPr>
          <p:cNvSpPr txBox="1">
            <a:spLocks/>
          </p:cNvSpPr>
          <p:nvPr/>
        </p:nvSpPr>
        <p:spPr>
          <a:xfrm>
            <a:off x="653779" y="2662979"/>
            <a:ext cx="6928127" cy="2756185"/>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Eignin: </a:t>
            </a:r>
            <a:r>
              <a:rPr lang="en-GB" sz="2200" dirty="0">
                <a:solidFill>
                  <a:srgbClr val="414141"/>
                </a:solidFill>
              </a:rPr>
              <a:t>Viðhalda sjarma hennar og virkni. Íhuga endurbætur eða uppfærslur til að bæta upplifun gesta.</a:t>
            </a:r>
          </a:p>
          <a:p>
            <a:pPr marL="342900" indent="-342900">
              <a:lnSpc>
                <a:spcPts val="2240"/>
              </a:lnSpc>
              <a:buClr>
                <a:srgbClr val="459597"/>
              </a:buClr>
              <a:buFont typeface="Arial" panose="020B0604020202020204" pitchFamily="34" charset="0"/>
              <a:buChar char="•"/>
            </a:pPr>
            <a:r>
              <a:rPr lang="en-GB" sz="2200" b="1" dirty="0">
                <a:solidFill>
                  <a:srgbClr val="414141"/>
                </a:solidFill>
              </a:rPr>
              <a:t>Starfsfólk: </a:t>
            </a:r>
            <a:r>
              <a:rPr lang="en-GB" sz="2200" dirty="0">
                <a:solidFill>
                  <a:srgbClr val="414141"/>
                </a:solidFill>
              </a:rPr>
              <a:t>Ráðið vingjarnlega og áreiðanlega einstaklinga sem hafa ástríðu fyrir gestrisni.</a:t>
            </a:r>
          </a:p>
          <a:p>
            <a:pPr marL="342900" indent="-342900">
              <a:lnSpc>
                <a:spcPts val="2240"/>
              </a:lnSpc>
              <a:buClr>
                <a:srgbClr val="459597"/>
              </a:buClr>
              <a:buFont typeface="Arial" panose="020B0604020202020204" pitchFamily="34" charset="0"/>
              <a:buChar char="•"/>
            </a:pPr>
            <a:r>
              <a:rPr lang="en-GB" sz="2200" b="1" dirty="0">
                <a:solidFill>
                  <a:srgbClr val="414141"/>
                </a:solidFill>
              </a:rPr>
              <a:t>Tæknileg innviði: </a:t>
            </a:r>
            <a:r>
              <a:rPr lang="en-GB" sz="2200" dirty="0">
                <a:solidFill>
                  <a:srgbClr val="414141"/>
                </a:solidFill>
              </a:rPr>
              <a:t>Fjárfestu í bókunarkerfi, notendavænu vefsvæði og verkfærum til eignastjórnunar.</a:t>
            </a:r>
          </a:p>
          <a:p>
            <a:pPr marL="342900" indent="-342900">
              <a:lnSpc>
                <a:spcPts val="2240"/>
              </a:lnSpc>
              <a:buClr>
                <a:srgbClr val="459597"/>
              </a:buClr>
              <a:buFont typeface="Arial" panose="020B0604020202020204" pitchFamily="34" charset="0"/>
              <a:buChar char="•"/>
            </a:pPr>
            <a:r>
              <a:rPr lang="en-GB" sz="2200" b="1" dirty="0">
                <a:solidFill>
                  <a:srgbClr val="414141"/>
                </a:solidFill>
              </a:rPr>
              <a:t>Fjármagn: </a:t>
            </a:r>
            <a:r>
              <a:rPr lang="en-GB" sz="2200" dirty="0">
                <a:solidFill>
                  <a:srgbClr val="414141"/>
                </a:solidFill>
              </a:rPr>
              <a:t>Viðhalda heilbrigðu fjárhagsáætlun til að standa straum af rekstrarkostnaði og fjárfesta í umbótum.</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5A438039-B9F5-15FD-1241-5B8691270C5A}"/>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LYKILatriði </a:t>
            </a:r>
          </a:p>
          <a:p>
            <a:pPr>
              <a:lnSpc>
                <a:spcPts val="2240"/>
              </a:lnSpc>
            </a:pPr>
            <a:r>
              <a:rPr lang="en-GB" sz="2600" b="1" dirty="0">
                <a:solidFill>
                  <a:schemeClr val="bg1"/>
                </a:solidFill>
              </a:rPr>
              <a:t>AUÐLINDIR</a:t>
            </a:r>
          </a:p>
          <a:p>
            <a:pPr>
              <a:lnSpc>
                <a:spcPts val="2240"/>
              </a:lnSpc>
            </a:pPr>
            <a:endParaRPr lang="en-GB" sz="2600" b="1" dirty="0">
              <a:solidFill>
                <a:schemeClr val="bg1"/>
              </a:solidFill>
            </a:endParaRP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r>
              <a:rPr lang="en-GB" sz="2200" dirty="0">
                <a:solidFill>
                  <a:schemeClr val="bg1"/>
                </a:solidFill>
              </a:rPr>
              <a:t>Tilgreindu þau efnislegu, vitsmunalegu, mannauðs- og fjárhagslegu úrræði sem viðskiptalíkan þitt byggir á.</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DD7D8263-EEFE-B93E-0816-B2C1232B3F0C}"/>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AEA4B569-3359-3509-7F9A-C705B9A00487}"/>
              </a:ext>
            </a:extLst>
          </p:cNvPr>
          <p:cNvSpPr txBox="1"/>
          <p:nvPr/>
        </p:nvSpPr>
        <p:spPr>
          <a:xfrm>
            <a:off x="653779" y="5650021"/>
            <a:ext cx="720266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200" b="1" dirty="0">
                <a:solidFill>
                  <a:srgbClr val="414141"/>
                </a:solidFill>
                <a:latin typeface="Calibri" panose="020F0502020204030204" pitchFamily="34" charset="0"/>
                <a:cs typeface="Calibri" panose="020F0502020204030204" pitchFamily="34" charset="0"/>
              </a:rPr>
              <a:t>Heimild:</a:t>
            </a:r>
            <a:r>
              <a:rPr lang="en-IE" sz="12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https://businessandplans.com/bed-and-breakfast-business-model-canvas-a-complete-guide/</a:t>
            </a:r>
            <a:endParaRPr lang="en-IE" sz="12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IE" sz="1200" dirty="0">
                <a:solidFill>
                  <a:srgbClr val="459597"/>
                </a:solidFill>
                <a:latin typeface="Calibri" panose="020F0502020204030204" pitchFamily="34" charset="0"/>
                <a:cs typeface="Calibri" panose="020F0502020204030204" pitchFamily="34" charset="0"/>
              </a:rPr>
              <a:t> </a:t>
            </a:r>
            <a:r>
              <a:rPr lang="en-US" sz="12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1200" i="1" dirty="0">
                <a:solidFill>
                  <a:srgbClr val="459597"/>
                </a:solidFill>
                <a:latin typeface="Calibri" panose="020F0502020204030204" pitchFamily="34" charset="0"/>
                <a:cs typeface="Calibri" panose="020F0502020204030204" pitchFamily="34" charset="0"/>
              </a:rPr>
              <a:t> </a:t>
            </a:r>
            <a:endParaRPr lang="en-IE" sz="12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200" dirty="0">
              <a:solidFill>
                <a:srgbClr val="414141"/>
              </a:solidFill>
              <a:latin typeface="Calibri" panose="020F0502020204030204" pitchFamily="34" charset="0"/>
              <a:cs typeface="Calibri" panose="020F0502020204030204" pitchFamily="34" charset="0"/>
            </a:endParaRPr>
          </a:p>
        </p:txBody>
      </p:sp>
      <p:pic>
        <p:nvPicPr>
          <p:cNvPr id="3" name="Graphic 6" descr="Circular flowchart outline">
            <a:extLst>
              <a:ext uri="{FF2B5EF4-FFF2-40B4-BE49-F238E27FC236}">
                <a16:creationId xmlns:a16="http://schemas.microsoft.com/office/drawing/2014/main" id="{CBE11877-65F1-BA2E-D5DA-AB744111EE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34024" y="2481783"/>
            <a:ext cx="950681" cy="950681"/>
          </a:xfrm>
          <a:prstGeom prst="rect">
            <a:avLst/>
          </a:prstGeom>
        </p:spPr>
      </p:pic>
    </p:spTree>
    <p:extLst>
      <p:ext uri="{BB962C8B-B14F-4D97-AF65-F5344CB8AC3E}">
        <p14:creationId xmlns:p14="http://schemas.microsoft.com/office/powerpoint/2010/main" val="1378690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8E1D0-F0E2-12F5-0A82-CD3FA47C177C}"/>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61B17BBD-CE27-501A-499B-3AF7AA36F921}"/>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459597"/>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BE7CFD91-89EF-54B8-2121-84D360ECE17F}"/>
              </a:ext>
            </a:extLst>
          </p:cNvPr>
          <p:cNvSpPr>
            <a:spLocks noGrp="1"/>
          </p:cNvSpPr>
          <p:nvPr>
            <p:ph type="body" sz="quarter" idx="16"/>
          </p:nvPr>
        </p:nvSpPr>
        <p:spPr>
          <a:xfrm>
            <a:off x="653780" y="472365"/>
            <a:ext cx="10430375" cy="803654"/>
          </a:xfrm>
        </p:spPr>
        <p:txBody>
          <a:bodyPr/>
          <a:lstStyle/>
          <a:p>
            <a:pPr>
              <a:lnSpc>
                <a:spcPts val="3720"/>
              </a:lnSpc>
            </a:pPr>
            <a:r>
              <a:rPr lang="en-US" dirty="0"/>
              <a:t>Lærðu hvernig á að kortleggja hugmyndir þínar yfir lykilsvið</a:t>
            </a:r>
          </a:p>
          <a:p>
            <a:pPr>
              <a:lnSpc>
                <a:spcPts val="3720"/>
              </a:lnSpc>
            </a:pPr>
            <a:endParaRPr lang="en-US" dirty="0"/>
          </a:p>
        </p:txBody>
      </p:sp>
      <p:sp>
        <p:nvSpPr>
          <p:cNvPr id="6" name="Text Placeholder 5">
            <a:extLst>
              <a:ext uri="{FF2B5EF4-FFF2-40B4-BE49-F238E27FC236}">
                <a16:creationId xmlns:a16="http://schemas.microsoft.com/office/drawing/2014/main" id="{786FDD63-C028-353B-8EAB-D998C6E13042}"/>
              </a:ext>
            </a:extLst>
          </p:cNvPr>
          <p:cNvSpPr>
            <a:spLocks noGrp="1"/>
          </p:cNvSpPr>
          <p:nvPr>
            <p:ph type="body" sz="quarter" idx="19"/>
          </p:nvPr>
        </p:nvSpPr>
        <p:spPr>
          <a:xfrm>
            <a:off x="653781" y="1541767"/>
            <a:ext cx="10887920" cy="803654"/>
          </a:xfrm>
        </p:spPr>
        <p:txBody>
          <a:bodyPr/>
          <a:lstStyle/>
          <a:p>
            <a:pPr>
              <a:lnSpc>
                <a:spcPts val="2900"/>
              </a:lnSpc>
            </a:pPr>
            <a:r>
              <a:rPr lang="en-US" dirty="0"/>
              <a:t>Helstu starfsemi: Hvað er stoðkerfi rekstrarins þíns?</a:t>
            </a:r>
          </a:p>
          <a:p>
            <a:pPr>
              <a:lnSpc>
                <a:spcPts val="2900"/>
              </a:lnSpc>
            </a:pPr>
            <a:endParaRPr lang="en-US" dirty="0"/>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74A88132-7424-EA90-9F3D-9369398792A0}"/>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9F47C03B-B546-4B2A-8A9B-FC1C8DBC93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25</a:t>
            </a:fld>
            <a:endParaRPr lang="fr-CA" sz="1200" dirty="0"/>
          </a:p>
        </p:txBody>
      </p:sp>
      <p:sp>
        <p:nvSpPr>
          <p:cNvPr id="10" name="Text Placeholder 4">
            <a:extLst>
              <a:ext uri="{FF2B5EF4-FFF2-40B4-BE49-F238E27FC236}">
                <a16:creationId xmlns:a16="http://schemas.microsoft.com/office/drawing/2014/main" id="{01AF3570-3B0B-3B5D-6A79-7494A3A96D52}"/>
              </a:ext>
            </a:extLst>
          </p:cNvPr>
          <p:cNvSpPr txBox="1">
            <a:spLocks/>
          </p:cNvSpPr>
          <p:nvPr/>
        </p:nvSpPr>
        <p:spPr>
          <a:xfrm>
            <a:off x="650299" y="2119790"/>
            <a:ext cx="7214790" cy="2756185"/>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Gestastjórnun: </a:t>
            </a:r>
            <a:r>
              <a:rPr lang="en-GB" sz="2200" dirty="0">
                <a:solidFill>
                  <a:srgbClr val="414141"/>
                </a:solidFill>
              </a:rPr>
              <a:t>Ertu að einfalda bókunarferla, stjórna innritun og útritun á skilvirkan hátt og tryggja skýra samskipti við gesti?</a:t>
            </a:r>
          </a:p>
          <a:p>
            <a:pPr marL="342900" indent="-342900">
              <a:lnSpc>
                <a:spcPts val="2240"/>
              </a:lnSpc>
              <a:buClr>
                <a:srgbClr val="459597"/>
              </a:buClr>
              <a:buFont typeface="Arial" panose="020B0604020202020204" pitchFamily="34" charset="0"/>
              <a:buChar char="•"/>
            </a:pPr>
            <a:r>
              <a:rPr lang="en-GB" sz="2200" b="1" dirty="0">
                <a:solidFill>
                  <a:srgbClr val="414141"/>
                </a:solidFill>
              </a:rPr>
              <a:t>Húsnæðisviðhald</a:t>
            </a:r>
            <a:r>
              <a:rPr lang="en-GB" sz="2200" dirty="0">
                <a:solidFill>
                  <a:srgbClr val="414141"/>
                </a:solidFill>
              </a:rPr>
              <a:t>: Að viðhalda hreinu og þægilegu umhverfi er afar mikilvægt. Búðu til reglubundið viðhaldsáætlun og sinntu viðgerðum tafarlaust.</a:t>
            </a:r>
          </a:p>
          <a:p>
            <a:pPr marL="342900" indent="-342900">
              <a:lnSpc>
                <a:spcPts val="2240"/>
              </a:lnSpc>
              <a:buClr>
                <a:srgbClr val="459597"/>
              </a:buClr>
              <a:buFont typeface="Arial" panose="020B0604020202020204" pitchFamily="34" charset="0"/>
              <a:buChar char="•"/>
            </a:pPr>
            <a:r>
              <a:rPr lang="en-GB" sz="2200" b="1" dirty="0">
                <a:solidFill>
                  <a:srgbClr val="414141"/>
                </a:solidFill>
              </a:rPr>
              <a:t>Markaðssetning og kynningar</a:t>
            </a:r>
            <a:r>
              <a:rPr lang="en-GB" sz="2200" dirty="0">
                <a:solidFill>
                  <a:srgbClr val="414141"/>
                </a:solidFill>
              </a:rPr>
              <a:t>: Innleiða markaðsstefnu þína í gegnum ýmis miðla, fylgjast með árangri hennar og aðlaga hana eftir þörfum.</a:t>
            </a:r>
          </a:p>
          <a:p>
            <a:pPr marL="342900" indent="-342900">
              <a:lnSpc>
                <a:spcPts val="2240"/>
              </a:lnSpc>
              <a:buClr>
                <a:srgbClr val="459597"/>
              </a:buClr>
              <a:buFont typeface="Arial" panose="020B0604020202020204" pitchFamily="34" charset="0"/>
              <a:buChar char="•"/>
            </a:pPr>
            <a:r>
              <a:rPr lang="en-GB" sz="2200" b="1" dirty="0">
                <a:solidFill>
                  <a:srgbClr val="414141"/>
                </a:solidFill>
              </a:rPr>
              <a:t>Birgðastýring: </a:t>
            </a:r>
            <a:r>
              <a:rPr lang="en-GB" sz="2200" dirty="0">
                <a:solidFill>
                  <a:srgbClr val="414141"/>
                </a:solidFill>
              </a:rPr>
              <a:t>Tryggðu hnökralausan flæði birgða eins og snyrtivöru, rúmfata og morgunverðarvara.</a:t>
            </a:r>
          </a:p>
          <a:p>
            <a:pPr marL="342900" indent="-342900">
              <a:lnSpc>
                <a:spcPts val="2240"/>
              </a:lnSpc>
              <a:buClr>
                <a:srgbClr val="459597"/>
              </a:buClr>
              <a:buFont typeface="Arial" panose="020B0604020202020204" pitchFamily="34" charset="0"/>
              <a:buChar char="•"/>
            </a:pPr>
            <a:r>
              <a:rPr lang="en-GB" sz="2200" b="1" dirty="0">
                <a:solidFill>
                  <a:srgbClr val="414141"/>
                </a:solidFill>
              </a:rPr>
              <a:t>Þjálfun starfsfólks: </a:t>
            </a:r>
            <a:r>
              <a:rPr lang="en-GB" sz="2200" dirty="0">
                <a:solidFill>
                  <a:srgbClr val="414141"/>
                </a:solidFill>
              </a:rPr>
              <a:t>Það er skynsamlegt að fjárfesta í þjálfun starfsfólks til að tryggja að allir liðsmenn veiti framúrskarandi þjónustu við gesti</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indent="0">
              <a:lnSpc>
                <a:spcPts val="2240"/>
              </a:lnSpc>
              <a:buClr>
                <a:srgbClr val="459597"/>
              </a:buClr>
            </a:pPr>
            <a:endParaRPr lang="en-US" sz="2200" dirty="0">
              <a:solidFill>
                <a:srgbClr val="414141"/>
              </a:solidFill>
            </a:endParaRPr>
          </a:p>
        </p:txBody>
      </p:sp>
      <p:sp>
        <p:nvSpPr>
          <p:cNvPr id="9" name="Text Placeholder 4">
            <a:extLst>
              <a:ext uri="{FF2B5EF4-FFF2-40B4-BE49-F238E27FC236}">
                <a16:creationId xmlns:a16="http://schemas.microsoft.com/office/drawing/2014/main" id="{50A24D94-2745-ECA3-BA21-2F8D584FF18C}"/>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LYKLAORÐ </a:t>
            </a:r>
          </a:p>
          <a:p>
            <a:pPr>
              <a:lnSpc>
                <a:spcPts val="2240"/>
              </a:lnSpc>
            </a:pPr>
            <a:r>
              <a:rPr lang="en-GB" sz="2600" b="1" dirty="0">
                <a:solidFill>
                  <a:schemeClr val="bg1"/>
                </a:solidFill>
              </a:rPr>
              <a:t>STARFSMENNDAVIRKNI</a:t>
            </a:r>
          </a:p>
          <a:p>
            <a:pPr>
              <a:lnSpc>
                <a:spcPts val="2240"/>
              </a:lnSpc>
            </a:pPr>
            <a:endParaRPr lang="en-GB" sz="2600" b="1" dirty="0">
              <a:solidFill>
                <a:schemeClr val="bg1"/>
              </a:solidFill>
            </a:endParaRPr>
          </a:p>
          <a:p>
            <a:pPr>
              <a:lnSpc>
                <a:spcPts val="2240"/>
              </a:lnSpc>
            </a:pPr>
            <a:endParaRPr lang="en-GB" sz="2600" b="1" dirty="0">
              <a:solidFill>
                <a:schemeClr val="bg1"/>
              </a:solidFill>
            </a:endParaRPr>
          </a:p>
          <a:p>
            <a:pPr>
              <a:lnSpc>
                <a:spcPts val="2240"/>
              </a:lnSpc>
            </a:pPr>
            <a:endParaRPr lang="en-GB" sz="2200" b="1" dirty="0">
              <a:solidFill>
                <a:schemeClr val="bg1"/>
              </a:solidFill>
            </a:endParaRPr>
          </a:p>
          <a:p>
            <a:pPr>
              <a:lnSpc>
                <a:spcPts val="2240"/>
              </a:lnSpc>
            </a:pPr>
            <a:endParaRPr lang="en-GB" sz="2200" b="1" dirty="0">
              <a:solidFill>
                <a:schemeClr val="bg1"/>
              </a:solidFill>
            </a:endParaRPr>
          </a:p>
          <a:p>
            <a:pPr>
              <a:lnSpc>
                <a:spcPts val="2240"/>
              </a:lnSpc>
            </a:pPr>
            <a:r>
              <a:rPr lang="en-GB" sz="2200" dirty="0">
                <a:solidFill>
                  <a:schemeClr val="bg1"/>
                </a:solidFill>
              </a:rPr>
              <a:t>Lýstu helstu rekstrarverkefnum, þjónustu eða framleiðsluathöfnum sem eru nauðsynlegar fyrir viðskiptalíkan þitt.</a:t>
            </a:r>
          </a:p>
          <a:p>
            <a:pPr>
              <a:lnSpc>
                <a:spcPts val="2240"/>
              </a:lnSpc>
            </a:pPr>
            <a:endParaRPr lang="en-GB" sz="2200" dirty="0">
              <a:solidFill>
                <a:schemeClr val="bg1"/>
              </a:solidFill>
            </a:endParaRP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9553EEA9-404E-75BA-5B2A-CC908D7FF03E}"/>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555D4886-9310-C806-977A-5C081A07F832}"/>
              </a:ext>
            </a:extLst>
          </p:cNvPr>
          <p:cNvSpPr txBox="1"/>
          <p:nvPr/>
        </p:nvSpPr>
        <p:spPr>
          <a:xfrm>
            <a:off x="650299" y="5947161"/>
            <a:ext cx="720266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200" b="1" dirty="0">
                <a:solidFill>
                  <a:srgbClr val="414141"/>
                </a:solidFill>
                <a:latin typeface="Calibri" panose="020F0502020204030204" pitchFamily="34" charset="0"/>
                <a:cs typeface="Calibri" panose="020F0502020204030204" pitchFamily="34" charset="0"/>
              </a:rPr>
              <a:t>Heimild:</a:t>
            </a:r>
            <a:r>
              <a:rPr lang="en-IE" sz="12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https://businessandplans.com/bed-and-breakfast-business-model-canvas-a-complete-guide/</a:t>
            </a:r>
            <a:endParaRPr lang="en-IE" sz="12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IE" sz="1200" dirty="0">
                <a:solidFill>
                  <a:srgbClr val="459597"/>
                </a:solidFill>
                <a:latin typeface="Calibri" panose="020F0502020204030204" pitchFamily="34" charset="0"/>
                <a:cs typeface="Calibri" panose="020F0502020204030204" pitchFamily="34" charset="0"/>
              </a:rPr>
              <a:t> </a:t>
            </a:r>
            <a:r>
              <a:rPr lang="en-US" sz="12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1200" i="1" dirty="0">
                <a:solidFill>
                  <a:srgbClr val="459597"/>
                </a:solidFill>
                <a:latin typeface="Calibri" panose="020F0502020204030204" pitchFamily="34" charset="0"/>
                <a:cs typeface="Calibri" panose="020F0502020204030204" pitchFamily="34" charset="0"/>
              </a:rPr>
              <a:t> </a:t>
            </a:r>
            <a:endParaRPr lang="en-IE" sz="12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200" dirty="0">
              <a:solidFill>
                <a:srgbClr val="414141"/>
              </a:solidFill>
              <a:latin typeface="Calibri" panose="020F0502020204030204" pitchFamily="34" charset="0"/>
              <a:cs typeface="Calibri" panose="020F0502020204030204" pitchFamily="34" charset="0"/>
            </a:endParaRPr>
          </a:p>
        </p:txBody>
      </p:sp>
      <p:pic>
        <p:nvPicPr>
          <p:cNvPr id="3" name="Graphic 2" descr="Playbook outline">
            <a:extLst>
              <a:ext uri="{FF2B5EF4-FFF2-40B4-BE49-F238E27FC236}">
                <a16:creationId xmlns:a16="http://schemas.microsoft.com/office/drawing/2014/main" id="{E8407494-7E0A-0B90-7DF7-8855D64C87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98033" y="2440523"/>
            <a:ext cx="943668" cy="943668"/>
          </a:xfrm>
          <a:prstGeom prst="rect">
            <a:avLst/>
          </a:prstGeom>
        </p:spPr>
      </p:pic>
    </p:spTree>
    <p:extLst>
      <p:ext uri="{BB962C8B-B14F-4D97-AF65-F5344CB8AC3E}">
        <p14:creationId xmlns:p14="http://schemas.microsoft.com/office/powerpoint/2010/main" val="3768702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80807-D2CA-E54B-A01F-4159A45FBE92}"/>
            </a:ext>
          </a:extLst>
        </p:cNvPr>
        <p:cNvGrpSpPr/>
        <p:nvPr/>
      </p:nvGrpSpPr>
      <p:grpSpPr>
        <a:xfrm>
          <a:off x="0" y="0"/>
          <a:ext cx="0" cy="0"/>
          <a:chOff x="0" y="0"/>
          <a:chExt cx="0" cy="0"/>
        </a:xfrm>
      </p:grpSpPr>
      <p:sp>
        <p:nvSpPr>
          <p:cNvPr id="14" name="Freeform 13">
            <a:extLst>
              <a:ext uri="{FF2B5EF4-FFF2-40B4-BE49-F238E27FC236}">
                <a16:creationId xmlns:a16="http://schemas.microsoft.com/office/drawing/2014/main" id="{0AE4A6FA-1135-BB6A-9466-5FE76E001484}"/>
              </a:ext>
            </a:extLst>
          </p:cNvPr>
          <p:cNvSpPr/>
          <p:nvPr/>
        </p:nvSpPr>
        <p:spPr>
          <a:xfrm rot="5400000" flipH="1">
            <a:off x="7553359" y="2803242"/>
            <a:ext cx="4531778" cy="3616135"/>
          </a:xfrm>
          <a:custGeom>
            <a:avLst/>
            <a:gdLst>
              <a:gd name="connsiteX0" fmla="*/ 4531778 w 4531778"/>
              <a:gd name="connsiteY0" fmla="*/ 3364311 h 3616135"/>
              <a:gd name="connsiteX1" fmla="*/ 4531778 w 4531778"/>
              <a:gd name="connsiteY1" fmla="*/ 3026899 h 3616135"/>
              <a:gd name="connsiteX2" fmla="*/ 4531778 w 4531778"/>
              <a:gd name="connsiteY2" fmla="*/ 2975572 h 3616135"/>
              <a:gd name="connsiteX3" fmla="*/ 4531778 w 4531778"/>
              <a:gd name="connsiteY3" fmla="*/ 2778730 h 3616135"/>
              <a:gd name="connsiteX4" fmla="*/ 4531778 w 4531778"/>
              <a:gd name="connsiteY4" fmla="*/ 2638160 h 3616135"/>
              <a:gd name="connsiteX5" fmla="*/ 4531778 w 4531778"/>
              <a:gd name="connsiteY5" fmla="*/ 2441318 h 3616135"/>
              <a:gd name="connsiteX6" fmla="*/ 4531778 w 4531778"/>
              <a:gd name="connsiteY6" fmla="*/ 2389991 h 3616135"/>
              <a:gd name="connsiteX7" fmla="*/ 4531778 w 4531778"/>
              <a:gd name="connsiteY7" fmla="*/ 2052579 h 3616135"/>
              <a:gd name="connsiteX8" fmla="*/ 4531778 w 4531778"/>
              <a:gd name="connsiteY8" fmla="*/ 1311736 h 3616135"/>
              <a:gd name="connsiteX9" fmla="*/ 4531778 w 4531778"/>
              <a:gd name="connsiteY9" fmla="*/ 974322 h 3616135"/>
              <a:gd name="connsiteX10" fmla="*/ 4531778 w 4531778"/>
              <a:gd name="connsiteY10" fmla="*/ 922997 h 3616135"/>
              <a:gd name="connsiteX11" fmla="*/ 4531778 w 4531778"/>
              <a:gd name="connsiteY11" fmla="*/ 726154 h 3616135"/>
              <a:gd name="connsiteX12" fmla="*/ 4531778 w 4531778"/>
              <a:gd name="connsiteY12" fmla="*/ 585584 h 3616135"/>
              <a:gd name="connsiteX13" fmla="*/ 4531778 w 4531778"/>
              <a:gd name="connsiteY13" fmla="*/ 388740 h 3616135"/>
              <a:gd name="connsiteX14" fmla="*/ 4531778 w 4531778"/>
              <a:gd name="connsiteY14" fmla="*/ 337415 h 3616135"/>
              <a:gd name="connsiteX15" fmla="*/ 4531778 w 4531778"/>
              <a:gd name="connsiteY15" fmla="*/ 3 h 3616135"/>
              <a:gd name="connsiteX16" fmla="*/ 4210289 w 4531778"/>
              <a:gd name="connsiteY16" fmla="*/ 3 h 3616135"/>
              <a:gd name="connsiteX17" fmla="*/ 4127672 w 4531778"/>
              <a:gd name="connsiteY17" fmla="*/ 3 h 3616135"/>
              <a:gd name="connsiteX18" fmla="*/ 3998508 w 4531778"/>
              <a:gd name="connsiteY18" fmla="*/ 3 h 3616135"/>
              <a:gd name="connsiteX19" fmla="*/ 3806183 w 4531778"/>
              <a:gd name="connsiteY19" fmla="*/ 3 h 3616135"/>
              <a:gd name="connsiteX20" fmla="*/ 3677018 w 4531778"/>
              <a:gd name="connsiteY20" fmla="*/ 3 h 3616135"/>
              <a:gd name="connsiteX21" fmla="*/ 3594402 w 4531778"/>
              <a:gd name="connsiteY21" fmla="*/ 3 h 3616135"/>
              <a:gd name="connsiteX22" fmla="*/ 3432253 w 4531778"/>
              <a:gd name="connsiteY22" fmla="*/ 3 h 3616135"/>
              <a:gd name="connsiteX23" fmla="*/ 3272912 w 4531778"/>
              <a:gd name="connsiteY23" fmla="*/ 3 h 3616135"/>
              <a:gd name="connsiteX24" fmla="*/ 3110764 w 4531778"/>
              <a:gd name="connsiteY24" fmla="*/ 3 h 3616135"/>
              <a:gd name="connsiteX25" fmla="*/ 3028147 w 4531778"/>
              <a:gd name="connsiteY25" fmla="*/ 3 h 3616135"/>
              <a:gd name="connsiteX26" fmla="*/ 2992023 w 4531778"/>
              <a:gd name="connsiteY26" fmla="*/ 3 h 3616135"/>
              <a:gd name="connsiteX27" fmla="*/ 2965854 w 4531778"/>
              <a:gd name="connsiteY27" fmla="*/ 3 h 3616135"/>
              <a:gd name="connsiteX28" fmla="*/ 2965854 w 4531778"/>
              <a:gd name="connsiteY28" fmla="*/ 0 h 3616135"/>
              <a:gd name="connsiteX29" fmla="*/ 2644365 w 4531778"/>
              <a:gd name="connsiteY29" fmla="*/ 0 h 3616135"/>
              <a:gd name="connsiteX30" fmla="*/ 2561748 w 4531778"/>
              <a:gd name="connsiteY30" fmla="*/ 0 h 3616135"/>
              <a:gd name="connsiteX31" fmla="*/ 2432583 w 4531778"/>
              <a:gd name="connsiteY31" fmla="*/ 0 h 3616135"/>
              <a:gd name="connsiteX32" fmla="*/ 2240260 w 4531778"/>
              <a:gd name="connsiteY32" fmla="*/ 0 h 3616135"/>
              <a:gd name="connsiteX33" fmla="*/ 2191604 w 4531778"/>
              <a:gd name="connsiteY33" fmla="*/ 0 h 3616135"/>
              <a:gd name="connsiteX34" fmla="*/ 2191604 w 4531778"/>
              <a:gd name="connsiteY34" fmla="*/ 3 h 3616135"/>
              <a:gd name="connsiteX35" fmla="*/ 2173388 w 4531778"/>
              <a:gd name="connsiteY35" fmla="*/ 3 h 3616135"/>
              <a:gd name="connsiteX36" fmla="*/ 2137263 w 4531778"/>
              <a:gd name="connsiteY36" fmla="*/ 3 h 3616135"/>
              <a:gd name="connsiteX37" fmla="*/ 2054647 w 4531778"/>
              <a:gd name="connsiteY37" fmla="*/ 3 h 3616135"/>
              <a:gd name="connsiteX38" fmla="*/ 1892499 w 4531778"/>
              <a:gd name="connsiteY38" fmla="*/ 3 h 3616135"/>
              <a:gd name="connsiteX39" fmla="*/ 1866329 w 4531778"/>
              <a:gd name="connsiteY39" fmla="*/ 3 h 3616135"/>
              <a:gd name="connsiteX40" fmla="*/ 1866329 w 4531778"/>
              <a:gd name="connsiteY40" fmla="*/ 0 h 3616135"/>
              <a:gd name="connsiteX41" fmla="*/ 1544840 w 4531778"/>
              <a:gd name="connsiteY41" fmla="*/ 0 h 3616135"/>
              <a:gd name="connsiteX42" fmla="*/ 1462223 w 4531778"/>
              <a:gd name="connsiteY42" fmla="*/ 0 h 3616135"/>
              <a:gd name="connsiteX43" fmla="*/ 1426098 w 4531778"/>
              <a:gd name="connsiteY43" fmla="*/ 0 h 3616135"/>
              <a:gd name="connsiteX44" fmla="*/ 1333058 w 4531778"/>
              <a:gd name="connsiteY44" fmla="*/ 0 h 3616135"/>
              <a:gd name="connsiteX45" fmla="*/ 1140735 w 4531778"/>
              <a:gd name="connsiteY45" fmla="*/ 0 h 3616135"/>
              <a:gd name="connsiteX46" fmla="*/ 1104610 w 4531778"/>
              <a:gd name="connsiteY46" fmla="*/ 0 h 3616135"/>
              <a:gd name="connsiteX47" fmla="*/ 1099527 w 4531778"/>
              <a:gd name="connsiteY47" fmla="*/ 0 h 3616135"/>
              <a:gd name="connsiteX48" fmla="*/ 1092078 w 4531778"/>
              <a:gd name="connsiteY48" fmla="*/ 0 h 3616135"/>
              <a:gd name="connsiteX49" fmla="*/ 1092078 w 4531778"/>
              <a:gd name="connsiteY49" fmla="*/ 3 h 3616135"/>
              <a:gd name="connsiteX50" fmla="*/ 1037738 w 4531778"/>
              <a:gd name="connsiteY50" fmla="*/ 3 h 3616135"/>
              <a:gd name="connsiteX51" fmla="*/ 955121 w 4531778"/>
              <a:gd name="connsiteY51" fmla="*/ 3 h 3616135"/>
              <a:gd name="connsiteX52" fmla="*/ 633632 w 4531778"/>
              <a:gd name="connsiteY52" fmla="*/ 3 h 3616135"/>
              <a:gd name="connsiteX53" fmla="*/ 326573 w 4531778"/>
              <a:gd name="connsiteY53" fmla="*/ 3 h 3616135"/>
              <a:gd name="connsiteX54" fmla="*/ 326573 w 4531778"/>
              <a:gd name="connsiteY54" fmla="*/ 0 h 3616135"/>
              <a:gd name="connsiteX55" fmla="*/ 5085 w 4531778"/>
              <a:gd name="connsiteY55" fmla="*/ 0 h 3616135"/>
              <a:gd name="connsiteX56" fmla="*/ 1 w 4531778"/>
              <a:gd name="connsiteY56" fmla="*/ 0 h 3616135"/>
              <a:gd name="connsiteX57" fmla="*/ 1 w 4531778"/>
              <a:gd name="connsiteY57" fmla="*/ 28076 h 3616135"/>
              <a:gd name="connsiteX58" fmla="*/ 1 w 4531778"/>
              <a:gd name="connsiteY58" fmla="*/ 349565 h 3616135"/>
              <a:gd name="connsiteX59" fmla="*/ 0 w 4531778"/>
              <a:gd name="connsiteY59" fmla="*/ 349565 h 3616135"/>
              <a:gd name="connsiteX60" fmla="*/ 0 w 4531778"/>
              <a:gd name="connsiteY60" fmla="*/ 656625 h 3616135"/>
              <a:gd name="connsiteX61" fmla="*/ 0 w 4531778"/>
              <a:gd name="connsiteY61" fmla="*/ 935146 h 3616135"/>
              <a:gd name="connsiteX62" fmla="*/ 0 w 4531778"/>
              <a:gd name="connsiteY62" fmla="*/ 978112 h 3616135"/>
              <a:gd name="connsiteX63" fmla="*/ 0 w 4531778"/>
              <a:gd name="connsiteY63" fmla="*/ 1060729 h 3616135"/>
              <a:gd name="connsiteX64" fmla="*/ 0 w 4531778"/>
              <a:gd name="connsiteY64" fmla="*/ 1115069 h 3616135"/>
              <a:gd name="connsiteX65" fmla="*/ 0 w 4531778"/>
              <a:gd name="connsiteY65" fmla="*/ 1242206 h 3616135"/>
              <a:gd name="connsiteX66" fmla="*/ 0 w 4531778"/>
              <a:gd name="connsiteY66" fmla="*/ 1563693 h 3616135"/>
              <a:gd name="connsiteX67" fmla="*/ 0 w 4531778"/>
              <a:gd name="connsiteY67" fmla="*/ 1646311 h 3616135"/>
              <a:gd name="connsiteX68" fmla="*/ 0 w 4531778"/>
              <a:gd name="connsiteY68" fmla="*/ 1700650 h 3616135"/>
              <a:gd name="connsiteX69" fmla="*/ 1 w 4531778"/>
              <a:gd name="connsiteY69" fmla="*/ 1700650 h 3616135"/>
              <a:gd name="connsiteX70" fmla="*/ 1 w 4531778"/>
              <a:gd name="connsiteY70" fmla="*/ 1749306 h 3616135"/>
              <a:gd name="connsiteX71" fmla="*/ 1 w 4531778"/>
              <a:gd name="connsiteY71" fmla="*/ 1889320 h 3616135"/>
              <a:gd name="connsiteX72" fmla="*/ 0 w 4531778"/>
              <a:gd name="connsiteY72" fmla="*/ 1889320 h 3616135"/>
              <a:gd name="connsiteX73" fmla="*/ 0 w 4531778"/>
              <a:gd name="connsiteY73" fmla="*/ 1915489 h 3616135"/>
              <a:gd name="connsiteX74" fmla="*/ 0 w 4531778"/>
              <a:gd name="connsiteY74" fmla="*/ 2196379 h 3616135"/>
              <a:gd name="connsiteX75" fmla="*/ 0 w 4531778"/>
              <a:gd name="connsiteY75" fmla="*/ 2474901 h 3616135"/>
              <a:gd name="connsiteX76" fmla="*/ 0 w 4531778"/>
              <a:gd name="connsiteY76" fmla="*/ 2501070 h 3616135"/>
              <a:gd name="connsiteX77" fmla="*/ 0 w 4531778"/>
              <a:gd name="connsiteY77" fmla="*/ 2517868 h 3616135"/>
              <a:gd name="connsiteX78" fmla="*/ 0 w 4531778"/>
              <a:gd name="connsiteY78" fmla="*/ 2600484 h 3616135"/>
              <a:gd name="connsiteX79" fmla="*/ 0 w 4531778"/>
              <a:gd name="connsiteY79" fmla="*/ 2729649 h 3616135"/>
              <a:gd name="connsiteX80" fmla="*/ 0 w 4531778"/>
              <a:gd name="connsiteY80" fmla="*/ 2781959 h 3616135"/>
              <a:gd name="connsiteX81" fmla="*/ 0 w 4531778"/>
              <a:gd name="connsiteY81" fmla="*/ 2921973 h 3616135"/>
              <a:gd name="connsiteX82" fmla="*/ 0 w 4531778"/>
              <a:gd name="connsiteY82" fmla="*/ 3030554 h 3616135"/>
              <a:gd name="connsiteX83" fmla="*/ 0 w 4531778"/>
              <a:gd name="connsiteY83" fmla="*/ 3103449 h 3616135"/>
              <a:gd name="connsiteX84" fmla="*/ 0 w 4531778"/>
              <a:gd name="connsiteY84" fmla="*/ 3186065 h 3616135"/>
              <a:gd name="connsiteX85" fmla="*/ 0 w 4531778"/>
              <a:gd name="connsiteY85" fmla="*/ 3315230 h 3616135"/>
              <a:gd name="connsiteX86" fmla="*/ 0 w 4531778"/>
              <a:gd name="connsiteY86" fmla="*/ 3507554 h 3616135"/>
              <a:gd name="connsiteX87" fmla="*/ 0 w 4531778"/>
              <a:gd name="connsiteY87" fmla="*/ 3616135 h 3616135"/>
              <a:gd name="connsiteX88" fmla="*/ 38914 w 4531778"/>
              <a:gd name="connsiteY88" fmla="*/ 3616135 h 3616135"/>
              <a:gd name="connsiteX89" fmla="*/ 38915 w 4531778"/>
              <a:gd name="connsiteY89" fmla="*/ 3616135 h 3616135"/>
              <a:gd name="connsiteX90" fmla="*/ 345972 w 4531778"/>
              <a:gd name="connsiteY90" fmla="*/ 3616135 h 3616135"/>
              <a:gd name="connsiteX91" fmla="*/ 667460 w 4531778"/>
              <a:gd name="connsiteY91" fmla="*/ 3616135 h 3616135"/>
              <a:gd name="connsiteX92" fmla="*/ 750077 w 4531778"/>
              <a:gd name="connsiteY92" fmla="*/ 3616135 h 3616135"/>
              <a:gd name="connsiteX93" fmla="*/ 879241 w 4531778"/>
              <a:gd name="connsiteY93" fmla="*/ 3616135 h 3616135"/>
              <a:gd name="connsiteX94" fmla="*/ 1071566 w 4531778"/>
              <a:gd name="connsiteY94" fmla="*/ 3616135 h 3616135"/>
              <a:gd name="connsiteX95" fmla="*/ 1092078 w 4531778"/>
              <a:gd name="connsiteY95" fmla="*/ 3616135 h 3616135"/>
              <a:gd name="connsiteX96" fmla="*/ 1099525 w 4531778"/>
              <a:gd name="connsiteY96" fmla="*/ 3616135 h 3616135"/>
              <a:gd name="connsiteX97" fmla="*/ 1138439 w 4531778"/>
              <a:gd name="connsiteY97" fmla="*/ 3616135 h 3616135"/>
              <a:gd name="connsiteX98" fmla="*/ 1138440 w 4531778"/>
              <a:gd name="connsiteY98" fmla="*/ 3616135 h 3616135"/>
              <a:gd name="connsiteX99" fmla="*/ 1174564 w 4531778"/>
              <a:gd name="connsiteY99" fmla="*/ 3616135 h 3616135"/>
              <a:gd name="connsiteX100" fmla="*/ 1174565 w 4531778"/>
              <a:gd name="connsiteY100" fmla="*/ 3616135 h 3616135"/>
              <a:gd name="connsiteX101" fmla="*/ 1200731 w 4531778"/>
              <a:gd name="connsiteY101" fmla="*/ 3616135 h 3616135"/>
              <a:gd name="connsiteX102" fmla="*/ 1257181 w 4531778"/>
              <a:gd name="connsiteY102" fmla="*/ 3616135 h 3616135"/>
              <a:gd name="connsiteX103" fmla="*/ 1257181 w 4531778"/>
              <a:gd name="connsiteY103" fmla="*/ 3616135 h 3616135"/>
              <a:gd name="connsiteX104" fmla="*/ 1283349 w 4531778"/>
              <a:gd name="connsiteY104" fmla="*/ 3616135 h 3616135"/>
              <a:gd name="connsiteX105" fmla="*/ 1445497 w 4531778"/>
              <a:gd name="connsiteY105" fmla="*/ 3616135 h 3616135"/>
              <a:gd name="connsiteX106" fmla="*/ 1578669 w 4531778"/>
              <a:gd name="connsiteY106" fmla="*/ 3616135 h 3616135"/>
              <a:gd name="connsiteX107" fmla="*/ 1578671 w 4531778"/>
              <a:gd name="connsiteY107" fmla="*/ 3616135 h 3616135"/>
              <a:gd name="connsiteX108" fmla="*/ 1604836 w 4531778"/>
              <a:gd name="connsiteY108" fmla="*/ 3616135 h 3616135"/>
              <a:gd name="connsiteX109" fmla="*/ 1766985 w 4531778"/>
              <a:gd name="connsiteY109" fmla="*/ 3616135 h 3616135"/>
              <a:gd name="connsiteX110" fmla="*/ 1849602 w 4531778"/>
              <a:gd name="connsiteY110" fmla="*/ 3616135 h 3616135"/>
              <a:gd name="connsiteX111" fmla="*/ 1885727 w 4531778"/>
              <a:gd name="connsiteY111" fmla="*/ 3616135 h 3616135"/>
              <a:gd name="connsiteX112" fmla="*/ 1978766 w 4531778"/>
              <a:gd name="connsiteY112" fmla="*/ 3616135 h 3616135"/>
              <a:gd name="connsiteX113" fmla="*/ 2171091 w 4531778"/>
              <a:gd name="connsiteY113" fmla="*/ 3616135 h 3616135"/>
              <a:gd name="connsiteX114" fmla="*/ 2191603 w 4531778"/>
              <a:gd name="connsiteY114" fmla="*/ 3616135 h 3616135"/>
              <a:gd name="connsiteX115" fmla="*/ 2207215 w 4531778"/>
              <a:gd name="connsiteY115" fmla="*/ 3616135 h 3616135"/>
              <a:gd name="connsiteX116" fmla="*/ 2274089 w 4531778"/>
              <a:gd name="connsiteY116" fmla="*/ 3616135 h 3616135"/>
              <a:gd name="connsiteX117" fmla="*/ 2274090 w 4531778"/>
              <a:gd name="connsiteY117" fmla="*/ 3616135 h 3616135"/>
              <a:gd name="connsiteX118" fmla="*/ 2289833 w 4531778"/>
              <a:gd name="connsiteY118" fmla="*/ 3616135 h 3616135"/>
              <a:gd name="connsiteX119" fmla="*/ 2300256 w 4531778"/>
              <a:gd name="connsiteY119" fmla="*/ 3616135 h 3616135"/>
              <a:gd name="connsiteX120" fmla="*/ 2356706 w 4531778"/>
              <a:gd name="connsiteY120" fmla="*/ 3616135 h 3616135"/>
              <a:gd name="connsiteX121" fmla="*/ 2356706 w 4531778"/>
              <a:gd name="connsiteY121" fmla="*/ 3616135 h 3616135"/>
              <a:gd name="connsiteX122" fmla="*/ 2382874 w 4531778"/>
              <a:gd name="connsiteY122" fmla="*/ 3616135 h 3616135"/>
              <a:gd name="connsiteX123" fmla="*/ 2418997 w 4531778"/>
              <a:gd name="connsiteY123" fmla="*/ 3616135 h 3616135"/>
              <a:gd name="connsiteX124" fmla="*/ 2611322 w 4531778"/>
              <a:gd name="connsiteY124" fmla="*/ 3616135 h 3616135"/>
              <a:gd name="connsiteX125" fmla="*/ 2678193 w 4531778"/>
              <a:gd name="connsiteY125" fmla="*/ 3616135 h 3616135"/>
              <a:gd name="connsiteX126" fmla="*/ 2678196 w 4531778"/>
              <a:gd name="connsiteY126" fmla="*/ 3616135 h 3616135"/>
              <a:gd name="connsiteX127" fmla="*/ 2704361 w 4531778"/>
              <a:gd name="connsiteY127" fmla="*/ 3616135 h 3616135"/>
              <a:gd name="connsiteX128" fmla="*/ 2740485 w 4531778"/>
              <a:gd name="connsiteY128" fmla="*/ 3616135 h 3616135"/>
              <a:gd name="connsiteX129" fmla="*/ 2823103 w 4531778"/>
              <a:gd name="connsiteY129" fmla="*/ 3616135 h 3616135"/>
              <a:gd name="connsiteX130" fmla="*/ 2985252 w 4531778"/>
              <a:gd name="connsiteY130" fmla="*/ 3616135 h 3616135"/>
              <a:gd name="connsiteX131" fmla="*/ 3144591 w 4531778"/>
              <a:gd name="connsiteY131" fmla="*/ 3616135 h 3616135"/>
              <a:gd name="connsiteX132" fmla="*/ 3306740 w 4531778"/>
              <a:gd name="connsiteY132" fmla="*/ 3616135 h 3616135"/>
              <a:gd name="connsiteX133" fmla="*/ 3389358 w 4531778"/>
              <a:gd name="connsiteY133" fmla="*/ 3616135 h 3616135"/>
              <a:gd name="connsiteX134" fmla="*/ 3518522 w 4531778"/>
              <a:gd name="connsiteY134" fmla="*/ 3616135 h 3616135"/>
              <a:gd name="connsiteX135" fmla="*/ 3710846 w 4531778"/>
              <a:gd name="connsiteY135" fmla="*/ 3616135 h 3616135"/>
              <a:gd name="connsiteX136" fmla="*/ 3840010 w 4531778"/>
              <a:gd name="connsiteY136" fmla="*/ 3616135 h 3616135"/>
              <a:gd name="connsiteX137" fmla="*/ 3922628 w 4531778"/>
              <a:gd name="connsiteY137" fmla="*/ 3616135 h 3616135"/>
              <a:gd name="connsiteX138" fmla="*/ 4244116 w 4531778"/>
              <a:gd name="connsiteY138" fmla="*/ 3616135 h 3616135"/>
              <a:gd name="connsiteX139" fmla="*/ 4531778 w 4531778"/>
              <a:gd name="connsiteY139" fmla="*/ 3364311 h 361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31778" h="3616135">
                <a:moveTo>
                  <a:pt x="4531778" y="3364311"/>
                </a:moveTo>
                <a:lnTo>
                  <a:pt x="4531778" y="3026899"/>
                </a:lnTo>
                <a:lnTo>
                  <a:pt x="4531778" y="2975572"/>
                </a:lnTo>
                <a:lnTo>
                  <a:pt x="4531778" y="2778730"/>
                </a:lnTo>
                <a:lnTo>
                  <a:pt x="4531778" y="2638160"/>
                </a:lnTo>
                <a:lnTo>
                  <a:pt x="4531778" y="2441318"/>
                </a:lnTo>
                <a:lnTo>
                  <a:pt x="4531778" y="2389991"/>
                </a:lnTo>
                <a:lnTo>
                  <a:pt x="4531778" y="2052579"/>
                </a:lnTo>
                <a:lnTo>
                  <a:pt x="4531778" y="1311736"/>
                </a:lnTo>
                <a:lnTo>
                  <a:pt x="4531778" y="974322"/>
                </a:lnTo>
                <a:lnTo>
                  <a:pt x="4531778" y="922997"/>
                </a:lnTo>
                <a:lnTo>
                  <a:pt x="4531778" y="726154"/>
                </a:lnTo>
                <a:lnTo>
                  <a:pt x="4531778" y="585584"/>
                </a:lnTo>
                <a:lnTo>
                  <a:pt x="4531778" y="388740"/>
                </a:lnTo>
                <a:lnTo>
                  <a:pt x="4531778" y="337415"/>
                </a:lnTo>
                <a:lnTo>
                  <a:pt x="4531778" y="3"/>
                </a:lnTo>
                <a:lnTo>
                  <a:pt x="4210289" y="3"/>
                </a:lnTo>
                <a:lnTo>
                  <a:pt x="4127672" y="3"/>
                </a:lnTo>
                <a:lnTo>
                  <a:pt x="3998508" y="3"/>
                </a:lnTo>
                <a:lnTo>
                  <a:pt x="3806183" y="3"/>
                </a:lnTo>
                <a:lnTo>
                  <a:pt x="3677018" y="3"/>
                </a:lnTo>
                <a:lnTo>
                  <a:pt x="3594402" y="3"/>
                </a:lnTo>
                <a:lnTo>
                  <a:pt x="3432253" y="3"/>
                </a:lnTo>
                <a:lnTo>
                  <a:pt x="3272912" y="3"/>
                </a:lnTo>
                <a:lnTo>
                  <a:pt x="3110764" y="3"/>
                </a:lnTo>
                <a:lnTo>
                  <a:pt x="3028147" y="3"/>
                </a:lnTo>
                <a:lnTo>
                  <a:pt x="2992023" y="3"/>
                </a:lnTo>
                <a:lnTo>
                  <a:pt x="2965854" y="3"/>
                </a:lnTo>
                <a:lnTo>
                  <a:pt x="2965854" y="0"/>
                </a:lnTo>
                <a:lnTo>
                  <a:pt x="2644365" y="0"/>
                </a:lnTo>
                <a:lnTo>
                  <a:pt x="2561748" y="0"/>
                </a:lnTo>
                <a:lnTo>
                  <a:pt x="2432583" y="0"/>
                </a:lnTo>
                <a:lnTo>
                  <a:pt x="2240260" y="0"/>
                </a:lnTo>
                <a:lnTo>
                  <a:pt x="2191604" y="0"/>
                </a:lnTo>
                <a:lnTo>
                  <a:pt x="2191604" y="3"/>
                </a:lnTo>
                <a:lnTo>
                  <a:pt x="2173388" y="3"/>
                </a:lnTo>
                <a:lnTo>
                  <a:pt x="2137263" y="3"/>
                </a:lnTo>
                <a:lnTo>
                  <a:pt x="2054647" y="3"/>
                </a:lnTo>
                <a:lnTo>
                  <a:pt x="1892499" y="3"/>
                </a:lnTo>
                <a:lnTo>
                  <a:pt x="1866329" y="3"/>
                </a:lnTo>
                <a:lnTo>
                  <a:pt x="1866329" y="0"/>
                </a:lnTo>
                <a:lnTo>
                  <a:pt x="1544840" y="0"/>
                </a:lnTo>
                <a:lnTo>
                  <a:pt x="1462223" y="0"/>
                </a:lnTo>
                <a:lnTo>
                  <a:pt x="1426098" y="0"/>
                </a:lnTo>
                <a:lnTo>
                  <a:pt x="1333058" y="0"/>
                </a:lnTo>
                <a:lnTo>
                  <a:pt x="1140735" y="0"/>
                </a:lnTo>
                <a:lnTo>
                  <a:pt x="1104610" y="0"/>
                </a:lnTo>
                <a:lnTo>
                  <a:pt x="1099527" y="0"/>
                </a:lnTo>
                <a:lnTo>
                  <a:pt x="1092078" y="0"/>
                </a:lnTo>
                <a:lnTo>
                  <a:pt x="1092078" y="3"/>
                </a:lnTo>
                <a:lnTo>
                  <a:pt x="1037738" y="3"/>
                </a:lnTo>
                <a:lnTo>
                  <a:pt x="955121" y="3"/>
                </a:lnTo>
                <a:lnTo>
                  <a:pt x="633632" y="3"/>
                </a:lnTo>
                <a:lnTo>
                  <a:pt x="326573" y="3"/>
                </a:lnTo>
                <a:lnTo>
                  <a:pt x="326573" y="0"/>
                </a:lnTo>
                <a:lnTo>
                  <a:pt x="5085" y="0"/>
                </a:lnTo>
                <a:lnTo>
                  <a:pt x="1" y="0"/>
                </a:lnTo>
                <a:lnTo>
                  <a:pt x="1" y="28076"/>
                </a:lnTo>
                <a:lnTo>
                  <a:pt x="1" y="349565"/>
                </a:lnTo>
                <a:lnTo>
                  <a:pt x="0" y="349565"/>
                </a:lnTo>
                <a:lnTo>
                  <a:pt x="0" y="656625"/>
                </a:lnTo>
                <a:lnTo>
                  <a:pt x="0" y="935146"/>
                </a:lnTo>
                <a:lnTo>
                  <a:pt x="0" y="978112"/>
                </a:lnTo>
                <a:lnTo>
                  <a:pt x="0" y="1060729"/>
                </a:lnTo>
                <a:lnTo>
                  <a:pt x="0" y="1115069"/>
                </a:lnTo>
                <a:lnTo>
                  <a:pt x="0" y="1242206"/>
                </a:lnTo>
                <a:lnTo>
                  <a:pt x="0" y="1563693"/>
                </a:lnTo>
                <a:lnTo>
                  <a:pt x="0" y="1646311"/>
                </a:lnTo>
                <a:lnTo>
                  <a:pt x="0" y="1700650"/>
                </a:lnTo>
                <a:lnTo>
                  <a:pt x="1" y="1700650"/>
                </a:lnTo>
                <a:lnTo>
                  <a:pt x="1" y="1749306"/>
                </a:lnTo>
                <a:lnTo>
                  <a:pt x="1" y="1889320"/>
                </a:lnTo>
                <a:lnTo>
                  <a:pt x="0" y="1889320"/>
                </a:lnTo>
                <a:lnTo>
                  <a:pt x="0" y="1915489"/>
                </a:lnTo>
                <a:lnTo>
                  <a:pt x="0" y="2196379"/>
                </a:lnTo>
                <a:lnTo>
                  <a:pt x="0" y="2474901"/>
                </a:lnTo>
                <a:lnTo>
                  <a:pt x="0" y="2501070"/>
                </a:lnTo>
                <a:lnTo>
                  <a:pt x="0" y="2517868"/>
                </a:lnTo>
                <a:lnTo>
                  <a:pt x="0" y="2600484"/>
                </a:lnTo>
                <a:lnTo>
                  <a:pt x="0" y="2729649"/>
                </a:lnTo>
                <a:lnTo>
                  <a:pt x="0" y="2781959"/>
                </a:lnTo>
                <a:lnTo>
                  <a:pt x="0" y="2921973"/>
                </a:lnTo>
                <a:lnTo>
                  <a:pt x="0" y="3030554"/>
                </a:lnTo>
                <a:lnTo>
                  <a:pt x="0" y="3103449"/>
                </a:lnTo>
                <a:lnTo>
                  <a:pt x="0" y="3186065"/>
                </a:lnTo>
                <a:lnTo>
                  <a:pt x="0" y="3315230"/>
                </a:lnTo>
                <a:lnTo>
                  <a:pt x="0" y="3507554"/>
                </a:lnTo>
                <a:lnTo>
                  <a:pt x="0" y="3616135"/>
                </a:lnTo>
                <a:lnTo>
                  <a:pt x="38914" y="3616135"/>
                </a:lnTo>
                <a:lnTo>
                  <a:pt x="38915" y="3616135"/>
                </a:lnTo>
                <a:lnTo>
                  <a:pt x="345972" y="3616135"/>
                </a:lnTo>
                <a:lnTo>
                  <a:pt x="667460" y="3616135"/>
                </a:lnTo>
                <a:lnTo>
                  <a:pt x="750077" y="3616135"/>
                </a:lnTo>
                <a:lnTo>
                  <a:pt x="879241" y="3616135"/>
                </a:lnTo>
                <a:lnTo>
                  <a:pt x="1071566" y="3616135"/>
                </a:lnTo>
                <a:lnTo>
                  <a:pt x="1092078" y="3616135"/>
                </a:lnTo>
                <a:lnTo>
                  <a:pt x="1099525" y="3616135"/>
                </a:lnTo>
                <a:lnTo>
                  <a:pt x="1138439" y="3616135"/>
                </a:lnTo>
                <a:lnTo>
                  <a:pt x="1138440" y="3616135"/>
                </a:lnTo>
                <a:lnTo>
                  <a:pt x="1174564" y="3616135"/>
                </a:lnTo>
                <a:lnTo>
                  <a:pt x="1174565" y="3616135"/>
                </a:lnTo>
                <a:lnTo>
                  <a:pt x="1200731" y="3616135"/>
                </a:lnTo>
                <a:lnTo>
                  <a:pt x="1257181" y="3616135"/>
                </a:lnTo>
                <a:lnTo>
                  <a:pt x="1257181" y="3616135"/>
                </a:lnTo>
                <a:lnTo>
                  <a:pt x="1283349" y="3616135"/>
                </a:lnTo>
                <a:lnTo>
                  <a:pt x="1445497" y="3616135"/>
                </a:lnTo>
                <a:lnTo>
                  <a:pt x="1578669" y="3616135"/>
                </a:lnTo>
                <a:lnTo>
                  <a:pt x="1578671" y="3616135"/>
                </a:lnTo>
                <a:lnTo>
                  <a:pt x="1604836" y="3616135"/>
                </a:lnTo>
                <a:lnTo>
                  <a:pt x="1766985" y="3616135"/>
                </a:lnTo>
                <a:lnTo>
                  <a:pt x="1849602" y="3616135"/>
                </a:lnTo>
                <a:lnTo>
                  <a:pt x="1885727" y="3616135"/>
                </a:lnTo>
                <a:lnTo>
                  <a:pt x="1978766" y="3616135"/>
                </a:lnTo>
                <a:lnTo>
                  <a:pt x="2171091" y="3616135"/>
                </a:lnTo>
                <a:lnTo>
                  <a:pt x="2191603" y="3616135"/>
                </a:lnTo>
                <a:lnTo>
                  <a:pt x="2207215" y="3616135"/>
                </a:lnTo>
                <a:lnTo>
                  <a:pt x="2274089" y="3616135"/>
                </a:lnTo>
                <a:lnTo>
                  <a:pt x="2274090" y="3616135"/>
                </a:lnTo>
                <a:lnTo>
                  <a:pt x="2289833" y="3616135"/>
                </a:lnTo>
                <a:lnTo>
                  <a:pt x="2300256" y="3616135"/>
                </a:lnTo>
                <a:lnTo>
                  <a:pt x="2356706" y="3616135"/>
                </a:lnTo>
                <a:lnTo>
                  <a:pt x="2356706" y="3616135"/>
                </a:lnTo>
                <a:lnTo>
                  <a:pt x="2382874" y="3616135"/>
                </a:lnTo>
                <a:lnTo>
                  <a:pt x="2418997" y="3616135"/>
                </a:lnTo>
                <a:lnTo>
                  <a:pt x="2611322" y="3616135"/>
                </a:lnTo>
                <a:lnTo>
                  <a:pt x="2678193" y="3616135"/>
                </a:lnTo>
                <a:lnTo>
                  <a:pt x="2678196" y="3616135"/>
                </a:lnTo>
                <a:lnTo>
                  <a:pt x="2704361" y="3616135"/>
                </a:lnTo>
                <a:lnTo>
                  <a:pt x="2740485" y="3616135"/>
                </a:lnTo>
                <a:lnTo>
                  <a:pt x="2823103" y="3616135"/>
                </a:lnTo>
                <a:lnTo>
                  <a:pt x="2985252" y="3616135"/>
                </a:lnTo>
                <a:lnTo>
                  <a:pt x="3144591" y="3616135"/>
                </a:lnTo>
                <a:lnTo>
                  <a:pt x="3306740" y="3616135"/>
                </a:lnTo>
                <a:lnTo>
                  <a:pt x="3389358" y="3616135"/>
                </a:lnTo>
                <a:lnTo>
                  <a:pt x="3518522" y="3616135"/>
                </a:lnTo>
                <a:lnTo>
                  <a:pt x="3710846" y="3616135"/>
                </a:lnTo>
                <a:lnTo>
                  <a:pt x="3840010" y="3616135"/>
                </a:lnTo>
                <a:lnTo>
                  <a:pt x="3922628" y="3616135"/>
                </a:lnTo>
                <a:lnTo>
                  <a:pt x="4244116" y="3616135"/>
                </a:lnTo>
                <a:cubicBezTo>
                  <a:pt x="4403509" y="3616135"/>
                  <a:pt x="4531778" y="3503021"/>
                  <a:pt x="4531778" y="3364311"/>
                </a:cubicBezTo>
                <a:close/>
              </a:path>
            </a:pathLst>
          </a:custGeom>
          <a:solidFill>
            <a:srgbClr val="FBA63B"/>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850E2D90-5CA2-9258-B3C1-9A82B56147A6}"/>
              </a:ext>
            </a:extLst>
          </p:cNvPr>
          <p:cNvSpPr>
            <a:spLocks noGrp="1"/>
          </p:cNvSpPr>
          <p:nvPr>
            <p:ph type="body" sz="quarter" idx="16"/>
          </p:nvPr>
        </p:nvSpPr>
        <p:spPr>
          <a:xfrm>
            <a:off x="653780" y="472365"/>
            <a:ext cx="10430375" cy="803654"/>
          </a:xfrm>
        </p:spPr>
        <p:txBody>
          <a:bodyPr/>
          <a:lstStyle/>
          <a:p>
            <a:pPr>
              <a:lnSpc>
                <a:spcPts val="3720"/>
              </a:lnSpc>
            </a:pPr>
            <a:r>
              <a:rPr lang="en-US" dirty="0"/>
              <a:t>Lærðu hvernig á að kortleggja hugmyndir þínar yfir lykilsvið</a:t>
            </a:r>
          </a:p>
          <a:p>
            <a:pPr>
              <a:lnSpc>
                <a:spcPts val="3720"/>
              </a:lnSpc>
            </a:pPr>
            <a:endParaRPr lang="en-US" dirty="0"/>
          </a:p>
        </p:txBody>
      </p:sp>
      <p:sp>
        <p:nvSpPr>
          <p:cNvPr id="6" name="Text Placeholder 5">
            <a:extLst>
              <a:ext uri="{FF2B5EF4-FFF2-40B4-BE49-F238E27FC236}">
                <a16:creationId xmlns:a16="http://schemas.microsoft.com/office/drawing/2014/main" id="{7173A9B4-8612-C86E-D684-1523591EBF8E}"/>
              </a:ext>
            </a:extLst>
          </p:cNvPr>
          <p:cNvSpPr>
            <a:spLocks noGrp="1"/>
          </p:cNvSpPr>
          <p:nvPr>
            <p:ph type="body" sz="quarter" idx="19"/>
          </p:nvPr>
        </p:nvSpPr>
        <p:spPr>
          <a:xfrm>
            <a:off x="653778" y="1364746"/>
            <a:ext cx="7644063" cy="803654"/>
          </a:xfrm>
        </p:spPr>
        <p:txBody>
          <a:bodyPr/>
          <a:lstStyle/>
          <a:p>
            <a:pPr>
              <a:lnSpc>
                <a:spcPts val="2900"/>
              </a:lnSpc>
            </a:pPr>
            <a:r>
              <a:rPr lang="en-US" dirty="0">
                <a:solidFill>
                  <a:srgbClr val="459597"/>
                </a:solidFill>
              </a:rPr>
              <a:t>Viðskiptasambönd við gesti: </a:t>
            </a:r>
            <a:r>
              <a:rPr lang="en-US" dirty="0"/>
              <a:t>Hvernig ætlarðu að fara fram úr væntingum gesta og byggja upp tryggð?</a:t>
            </a:r>
          </a:p>
          <a:p>
            <a:pPr>
              <a:lnSpc>
                <a:spcPts val="2900"/>
              </a:lnSpc>
            </a:pPr>
            <a:endParaRPr lang="en-US" dirty="0"/>
          </a:p>
        </p:txBody>
      </p:sp>
      <p:cxnSp>
        <p:nvCxnSpPr>
          <p:cNvPr id="2" name="Straight Connector 1">
            <a:extLst>
              <a:ext uri="{FF2B5EF4-FFF2-40B4-BE49-F238E27FC236}">
                <a16:creationId xmlns:a16="http://schemas.microsoft.com/office/drawing/2014/main" id="{B1F0CEB9-F958-060D-0529-A1FD70630AAA}"/>
              </a:ext>
            </a:extLst>
          </p:cNvPr>
          <p:cNvCxnSpPr>
            <a:cxnSpLocks/>
          </p:cNvCxnSpPr>
          <p:nvPr/>
        </p:nvCxnSpPr>
        <p:spPr>
          <a:xfrm>
            <a:off x="0" y="1207979"/>
            <a:ext cx="1108415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9686D725-A62A-CCE0-F041-919DF3619B5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26</a:t>
            </a:fld>
            <a:endParaRPr lang="fr-CA" sz="1200" dirty="0"/>
          </a:p>
        </p:txBody>
      </p:sp>
      <p:sp>
        <p:nvSpPr>
          <p:cNvPr id="10" name="Text Placeholder 4">
            <a:extLst>
              <a:ext uri="{FF2B5EF4-FFF2-40B4-BE49-F238E27FC236}">
                <a16:creationId xmlns:a16="http://schemas.microsoft.com/office/drawing/2014/main" id="{6766CBAC-4F06-1A44-1393-2C35BAB246C5}"/>
              </a:ext>
            </a:extLst>
          </p:cNvPr>
          <p:cNvSpPr txBox="1">
            <a:spLocks/>
          </p:cNvSpPr>
          <p:nvPr/>
        </p:nvSpPr>
        <p:spPr>
          <a:xfrm>
            <a:off x="653779" y="2662979"/>
            <a:ext cx="7202661" cy="3792014"/>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Samskipti fyrir komu: </a:t>
            </a:r>
            <a:r>
              <a:rPr lang="en-GB" sz="2200" dirty="0">
                <a:solidFill>
                  <a:srgbClr val="414141"/>
                </a:solidFill>
              </a:rPr>
              <a:t>Vel heppnuð gistiheimili senda persónulega velkomunarpósta með upplýsingum um innritun, staðbundnum tillögum og sértilboðum. Þú getur gert hið sama.</a:t>
            </a:r>
          </a:p>
          <a:p>
            <a:pPr marL="342900" indent="-342900">
              <a:lnSpc>
                <a:spcPts val="2240"/>
              </a:lnSpc>
              <a:buClr>
                <a:srgbClr val="459597"/>
              </a:buClr>
              <a:buFont typeface="Arial" panose="020B0604020202020204" pitchFamily="34" charset="0"/>
              <a:buChar char="•"/>
            </a:pPr>
            <a:r>
              <a:rPr lang="en-GB" sz="2200" b="1" dirty="0">
                <a:solidFill>
                  <a:srgbClr val="414141"/>
                </a:solidFill>
              </a:rPr>
              <a:t>Framúrskarandi þjónusta: </a:t>
            </a:r>
            <a:r>
              <a:rPr lang="en-GB" sz="2200" dirty="0">
                <a:solidFill>
                  <a:srgbClr val="414141"/>
                </a:solidFill>
              </a:rPr>
              <a:t>Þjálfaðu starfsfólkið þitt til að vera athugulsamt, vinalegt og vel að sér um svæðið. Taktu á áhyggjum gesta tafarlaust og leggðu aukakilómetra til að leysa vandamál.</a:t>
            </a:r>
          </a:p>
          <a:p>
            <a:pPr marL="342900" indent="-342900">
              <a:lnSpc>
                <a:spcPts val="2240"/>
              </a:lnSpc>
              <a:buClr>
                <a:srgbClr val="459597"/>
              </a:buClr>
              <a:buFont typeface="Arial" panose="020B0604020202020204" pitchFamily="34" charset="0"/>
              <a:buChar char="•"/>
            </a:pPr>
            <a:r>
              <a:rPr lang="en-GB" sz="2200" b="1" dirty="0">
                <a:solidFill>
                  <a:srgbClr val="414141"/>
                </a:solidFill>
              </a:rPr>
              <a:t>Þóknunaráætlanir: </a:t>
            </a:r>
            <a:r>
              <a:rPr lang="en-GB" sz="2200" dirty="0">
                <a:solidFill>
                  <a:srgbClr val="414141"/>
                </a:solidFill>
              </a:rPr>
              <a:t>Þessar CRM-aðferðir hafa sannað gildi sitt með því að umbuna endurkomugestum með sérstökum afsláttum, ókeypis uppfærslum eða einkarupplifunum</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9" name="Text Placeholder 4">
            <a:extLst>
              <a:ext uri="{FF2B5EF4-FFF2-40B4-BE49-F238E27FC236}">
                <a16:creationId xmlns:a16="http://schemas.microsoft.com/office/drawing/2014/main" id="{ECDEE0D2-C940-D76B-4248-5DE3A5E3533C}"/>
              </a:ext>
            </a:extLst>
          </p:cNvPr>
          <p:cNvSpPr txBox="1">
            <a:spLocks/>
          </p:cNvSpPr>
          <p:nvPr/>
        </p:nvSpPr>
        <p:spPr>
          <a:xfrm>
            <a:off x="8297842" y="2662979"/>
            <a:ext cx="2900201"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VIÐSKIPTI </a:t>
            </a:r>
          </a:p>
          <a:p>
            <a:pPr>
              <a:lnSpc>
                <a:spcPts val="2240"/>
              </a:lnSpc>
            </a:pPr>
            <a:r>
              <a:rPr lang="en-GB" sz="2600" b="1" dirty="0">
                <a:solidFill>
                  <a:schemeClr val="bg1"/>
                </a:solidFill>
              </a:rPr>
              <a:t>TENGSL</a:t>
            </a:r>
            <a:endParaRPr lang="en-GB" sz="2200" b="1" dirty="0">
              <a:solidFill>
                <a:schemeClr val="bg1"/>
              </a:solidFill>
            </a:endParaRPr>
          </a:p>
          <a:p>
            <a:pPr>
              <a:lnSpc>
                <a:spcPts val="2240"/>
              </a:lnSpc>
            </a:pPr>
            <a:endParaRPr lang="en-GB" sz="2200" b="1" dirty="0">
              <a:solidFill>
                <a:schemeClr val="bg1"/>
              </a:solidFill>
            </a:endParaRPr>
          </a:p>
          <a:p>
            <a:pPr>
              <a:lnSpc>
                <a:spcPts val="2240"/>
              </a:lnSpc>
            </a:pPr>
            <a:endParaRPr lang="en-GB" sz="2200" dirty="0">
              <a:solidFill>
                <a:schemeClr val="bg1"/>
              </a:solidFill>
            </a:endParaRPr>
          </a:p>
          <a:p>
            <a:pPr>
              <a:lnSpc>
                <a:spcPts val="2240"/>
              </a:lnSpc>
            </a:pPr>
            <a:r>
              <a:rPr lang="en-GB" sz="2200" dirty="0">
                <a:solidFill>
                  <a:schemeClr val="bg1"/>
                </a:solidFill>
              </a:rPr>
              <a:t>Lýstu hvernig þú átt samskipti við viðskiptavini með persónulegri aðstoð eða samfélagsþátttöku.</a:t>
            </a:r>
          </a:p>
          <a:p>
            <a:pPr>
              <a:lnSpc>
                <a:spcPts val="2240"/>
              </a:lnSpc>
            </a:pPr>
            <a:endParaRPr lang="en-GB" sz="2200" dirty="0">
              <a:solidFill>
                <a:schemeClr val="bg1"/>
              </a:solidFill>
            </a:endParaRP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cxnSp>
        <p:nvCxnSpPr>
          <p:cNvPr id="7" name="Straight Connector 6">
            <a:extLst>
              <a:ext uri="{FF2B5EF4-FFF2-40B4-BE49-F238E27FC236}">
                <a16:creationId xmlns:a16="http://schemas.microsoft.com/office/drawing/2014/main" id="{194CB27B-E6F7-1D15-59EB-3779648448E6}"/>
              </a:ext>
            </a:extLst>
          </p:cNvPr>
          <p:cNvCxnSpPr>
            <a:cxnSpLocks/>
            <a:endCxn id="14" idx="23"/>
          </p:cNvCxnSpPr>
          <p:nvPr/>
        </p:nvCxnSpPr>
        <p:spPr>
          <a:xfrm>
            <a:off x="8011180" y="3597993"/>
            <a:ext cx="3616133" cy="62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6">
            <a:extLst>
              <a:ext uri="{FF2B5EF4-FFF2-40B4-BE49-F238E27FC236}">
                <a16:creationId xmlns:a16="http://schemas.microsoft.com/office/drawing/2014/main" id="{CA3F95BA-AAA8-1392-A8E9-C9BBA5404EB4}"/>
              </a:ext>
            </a:extLst>
          </p:cNvPr>
          <p:cNvSpPr txBox="1"/>
          <p:nvPr/>
        </p:nvSpPr>
        <p:spPr>
          <a:xfrm>
            <a:off x="653779" y="5853707"/>
            <a:ext cx="7202661"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655638" algn="l"/>
              </a:tabLst>
            </a:pPr>
            <a:r>
              <a:rPr lang="en-IE" sz="1200" b="1" dirty="0">
                <a:solidFill>
                  <a:srgbClr val="414141"/>
                </a:solidFill>
                <a:latin typeface="Calibri" panose="020F0502020204030204" pitchFamily="34" charset="0"/>
                <a:cs typeface="Calibri" panose="020F0502020204030204" pitchFamily="34" charset="0"/>
              </a:rPr>
              <a:t>Heimild:</a:t>
            </a:r>
            <a:r>
              <a:rPr lang="en-IE" sz="1200" dirty="0">
                <a:solidFill>
                  <a:srgbClr val="459597"/>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https://businessandplans.com/bed-and-breakfast-business-model-canvas-a-complete-guide/</a:t>
            </a:r>
            <a:endParaRPr lang="en-IE" sz="1200" dirty="0">
              <a:solidFill>
                <a:srgbClr val="459597"/>
              </a:solidFill>
              <a:latin typeface="Calibri" panose="020F0502020204030204" pitchFamily="34" charset="0"/>
              <a:cs typeface="Calibri" panose="020F0502020204030204" pitchFamily="34" charset="0"/>
            </a:endParaRPr>
          </a:p>
          <a:p>
            <a:pPr marL="668338">
              <a:tabLst>
                <a:tab pos="655638" algn="l"/>
              </a:tabLst>
            </a:pPr>
            <a:r>
              <a:rPr lang="en-IE" sz="1200" dirty="0">
                <a:solidFill>
                  <a:srgbClr val="459597"/>
                </a:solidFill>
                <a:latin typeface="Calibri" panose="020F0502020204030204" pitchFamily="34" charset="0"/>
                <a:cs typeface="Calibri" panose="020F0502020204030204" pitchFamily="34" charset="0"/>
              </a:rPr>
              <a:t> </a:t>
            </a:r>
            <a:r>
              <a:rPr lang="en-US" sz="1200" i="1" dirty="0">
                <a:solidFill>
                  <a:srgbClr val="459597"/>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US" sz="1200" i="1" dirty="0">
                <a:solidFill>
                  <a:srgbClr val="459597"/>
                </a:solidFill>
                <a:latin typeface="Calibri" panose="020F0502020204030204" pitchFamily="34" charset="0"/>
                <a:cs typeface="Calibri" panose="020F0502020204030204" pitchFamily="34" charset="0"/>
              </a:rPr>
              <a:t> </a:t>
            </a:r>
            <a:endParaRPr lang="en-IE" sz="1200" dirty="0">
              <a:solidFill>
                <a:srgbClr val="459597"/>
              </a:solidFill>
              <a:latin typeface="Calibri" panose="020F0502020204030204" pitchFamily="34" charset="0"/>
              <a:cs typeface="Calibri" panose="020F0502020204030204" pitchFamily="34" charset="0"/>
            </a:endParaRPr>
          </a:p>
          <a:p>
            <a:pPr>
              <a:tabLst>
                <a:tab pos="655638" algn="l"/>
              </a:tabLst>
            </a:pPr>
            <a:endParaRPr lang="en-IE" sz="1200" dirty="0">
              <a:solidFill>
                <a:srgbClr val="414141"/>
              </a:solidFill>
              <a:latin typeface="Calibri" panose="020F0502020204030204" pitchFamily="34" charset="0"/>
              <a:cs typeface="Calibri" panose="020F0502020204030204" pitchFamily="34" charset="0"/>
            </a:endParaRPr>
          </a:p>
        </p:txBody>
      </p:sp>
      <p:pic>
        <p:nvPicPr>
          <p:cNvPr id="12" name="Graphic 12" descr="Target Audience outline">
            <a:extLst>
              <a:ext uri="{FF2B5EF4-FFF2-40B4-BE49-F238E27FC236}">
                <a16:creationId xmlns:a16="http://schemas.microsoft.com/office/drawing/2014/main" id="{A5CEA0E6-0576-53D1-6D9A-B6DF8E3B55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509702" y="2401744"/>
            <a:ext cx="982709" cy="982709"/>
          </a:xfrm>
          <a:prstGeom prst="rect">
            <a:avLst/>
          </a:prstGeom>
        </p:spPr>
      </p:pic>
    </p:spTree>
    <p:extLst>
      <p:ext uri="{BB962C8B-B14F-4D97-AF65-F5344CB8AC3E}">
        <p14:creationId xmlns:p14="http://schemas.microsoft.com/office/powerpoint/2010/main" val="2815028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F0970-4FDE-30A2-A28E-1BAB0292DB0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FDED81F-EB91-971E-47B1-8855CE1FE6CD}"/>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Lykiltæknissvið</a:t>
            </a:r>
          </a:p>
        </p:txBody>
      </p:sp>
      <p:sp>
        <p:nvSpPr>
          <p:cNvPr id="6" name="Text Placeholder 5">
            <a:extLst>
              <a:ext uri="{FF2B5EF4-FFF2-40B4-BE49-F238E27FC236}">
                <a16:creationId xmlns:a16="http://schemas.microsoft.com/office/drawing/2014/main" id="{BEB640B1-475B-FA79-19C5-B67DA787070A}"/>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0AF113D7-4AFF-645C-36FB-4EE9D7E78DCD}"/>
              </a:ext>
            </a:extLst>
          </p:cNvPr>
          <p:cNvSpPr>
            <a:spLocks noGrp="1"/>
          </p:cNvSpPr>
          <p:nvPr>
            <p:ph type="body" sz="quarter" idx="16"/>
          </p:nvPr>
        </p:nvSpPr>
        <p:spPr>
          <a:xfrm>
            <a:off x="4061013" y="732734"/>
            <a:ext cx="5997388" cy="803654"/>
          </a:xfrm>
          <a:prstGeom prst="rect">
            <a:avLst/>
          </a:prstGeom>
        </p:spPr>
        <p:txBody>
          <a:bodyPr/>
          <a:lstStyle/>
          <a:p>
            <a:pPr>
              <a:lnSpc>
                <a:spcPts val="2960"/>
              </a:lnSpc>
            </a:pPr>
            <a:r>
              <a:rPr lang="en-GB" sz="2800" dirty="0"/>
              <a:t>Business Model Canvas er vinnsluáætlun – sveigjanleg og tilbúin til að þróast í nánari útgáfur</a:t>
            </a:r>
          </a:p>
          <a:p>
            <a:pPr>
              <a:lnSpc>
                <a:spcPts val="2960"/>
              </a:lnSpc>
            </a:pPr>
            <a:endParaRPr lang="en-GB" sz="2800" dirty="0"/>
          </a:p>
          <a:p>
            <a:pPr>
              <a:lnSpc>
                <a:spcPts val="2960"/>
              </a:lnSpc>
            </a:pPr>
            <a:endParaRPr lang="en-GB" sz="2800" dirty="0"/>
          </a:p>
        </p:txBody>
      </p:sp>
      <p:sp>
        <p:nvSpPr>
          <p:cNvPr id="4" name="Text Placeholder 3">
            <a:extLst>
              <a:ext uri="{FF2B5EF4-FFF2-40B4-BE49-F238E27FC236}">
                <a16:creationId xmlns:a16="http://schemas.microsoft.com/office/drawing/2014/main" id="{E9C132F3-F79B-B0BD-105D-5AB72833DACE}"/>
              </a:ext>
            </a:extLst>
          </p:cNvPr>
          <p:cNvSpPr>
            <a:spLocks noGrp="1"/>
          </p:cNvSpPr>
          <p:nvPr>
            <p:ph type="body" sz="quarter" idx="21"/>
          </p:nvPr>
        </p:nvSpPr>
        <p:spPr>
          <a:xfrm>
            <a:off x="4061013" y="2352082"/>
            <a:ext cx="7122804"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Business Model Canvas (BMC) má nota á sveigjanlegan og sveigjanlegan hátt þar sem þú beitir því á ákveðinn hluta fyrirtækisins og öðlast þannig dýpri innsýn í rekstur þess.</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BMC veitir þér skýra yfirsýn á einni síðu yfir lykilþætti í gistiþjónustufyrirtæki þínu, en stundum er mikilvægt að kafa dýpra og öðlast dýpri skilning á því hvernig fyrirtækið þitt starfar og tengist bæði innan frá og utan. Hér gefum við þér dæmi um hvernig við getum skoðað nánar hvaða lykilþætti sem er með því að beita frásagnarfræði. Látum okkur byrja á því að skoða lykilþáttinn samstarf og síðan víkka útbeitingu okkar á hvaða lykilþætti sem er.</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C8EAC7D5-F06D-1AB9-0162-2B99CC2399D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27</a:t>
            </a:fld>
            <a:endParaRPr lang="fr-CA" sz="1200" dirty="0"/>
          </a:p>
        </p:txBody>
      </p:sp>
    </p:spTree>
    <p:extLst>
      <p:ext uri="{BB962C8B-B14F-4D97-AF65-F5344CB8AC3E}">
        <p14:creationId xmlns:p14="http://schemas.microsoft.com/office/powerpoint/2010/main" val="337755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9EC67-CBF5-B0FB-B602-2B4DFA5DB6F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B65EA49-1F4F-7B58-BD79-417AA77BCA2B}"/>
              </a:ext>
            </a:extLst>
          </p:cNvPr>
          <p:cNvSpPr>
            <a:spLocks noGrp="1"/>
          </p:cNvSpPr>
          <p:nvPr>
            <p:ph type="body" sz="quarter" idx="16"/>
          </p:nvPr>
        </p:nvSpPr>
        <p:spPr>
          <a:xfrm>
            <a:off x="653780" y="472365"/>
            <a:ext cx="9551577" cy="803654"/>
          </a:xfrm>
        </p:spPr>
        <p:txBody>
          <a:bodyPr/>
          <a:lstStyle/>
          <a:p>
            <a:pPr>
              <a:lnSpc>
                <a:spcPts val="3720"/>
              </a:lnSpc>
            </a:pPr>
            <a:r>
              <a:rPr lang="en-US" dirty="0"/>
              <a:t>Business Model Canvas er vinnandi áætlun</a:t>
            </a:r>
          </a:p>
          <a:p>
            <a:pPr>
              <a:lnSpc>
                <a:spcPts val="3720"/>
              </a:lnSpc>
            </a:pPr>
            <a:endParaRPr lang="en-US" dirty="0"/>
          </a:p>
        </p:txBody>
      </p:sp>
      <p:sp>
        <p:nvSpPr>
          <p:cNvPr id="6" name="Text Placeholder 5">
            <a:extLst>
              <a:ext uri="{FF2B5EF4-FFF2-40B4-BE49-F238E27FC236}">
                <a16:creationId xmlns:a16="http://schemas.microsoft.com/office/drawing/2014/main" id="{6A246B9E-0DB6-1757-68EC-71A3ABC1AA1F}"/>
              </a:ext>
            </a:extLst>
          </p:cNvPr>
          <p:cNvSpPr>
            <a:spLocks noGrp="1"/>
          </p:cNvSpPr>
          <p:nvPr>
            <p:ph type="body" sz="quarter" idx="19"/>
          </p:nvPr>
        </p:nvSpPr>
        <p:spPr>
          <a:xfrm>
            <a:off x="653779" y="1847469"/>
            <a:ext cx="9090295" cy="803654"/>
          </a:xfrm>
        </p:spPr>
        <p:txBody>
          <a:bodyPr/>
          <a:lstStyle/>
          <a:p>
            <a:pPr>
              <a:lnSpc>
                <a:spcPts val="2900"/>
              </a:lnSpc>
            </a:pPr>
            <a:r>
              <a:rPr lang="en-US" dirty="0"/>
              <a:t>Sveigjanlegt og tilbúið til að þróast í ítarlegri útgáfur</a:t>
            </a:r>
          </a:p>
          <a:p>
            <a:pPr>
              <a:lnSpc>
                <a:spcPts val="2900"/>
              </a:lnSpc>
            </a:pPr>
            <a:endParaRPr lang="en-US" dirty="0"/>
          </a:p>
        </p:txBody>
      </p:sp>
      <p:cxnSp>
        <p:nvCxnSpPr>
          <p:cNvPr id="2" name="Straight Connector 1">
            <a:extLst>
              <a:ext uri="{FF2B5EF4-FFF2-40B4-BE49-F238E27FC236}">
                <a16:creationId xmlns:a16="http://schemas.microsoft.com/office/drawing/2014/main" id="{1C686A0B-6125-1517-C16C-BDC1A28CAE36}"/>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438059D8-057B-D821-72C1-936380CC25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28</a:t>
            </a:fld>
            <a:endParaRPr lang="fr-CA" sz="1200" dirty="0"/>
          </a:p>
        </p:txBody>
      </p:sp>
      <p:sp>
        <p:nvSpPr>
          <p:cNvPr id="3" name="Text Placeholder 4">
            <a:extLst>
              <a:ext uri="{FF2B5EF4-FFF2-40B4-BE49-F238E27FC236}">
                <a16:creationId xmlns:a16="http://schemas.microsoft.com/office/drawing/2014/main" id="{BA49E75D-16E0-1731-E727-73B1B107C356}"/>
              </a:ext>
            </a:extLst>
          </p:cNvPr>
          <p:cNvSpPr txBox="1">
            <a:spLocks/>
          </p:cNvSpPr>
          <p:nvPr/>
        </p:nvSpPr>
        <p:spPr>
          <a:xfrm>
            <a:off x="653780" y="2797393"/>
            <a:ext cx="655106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Eitt af lykilatriðum hvers fyrirtækis eru samstarf (sem við getum einnig kallað tengslanet) sem þú sem fyrirtæki byggir upp með mismunandi tegundum samstarfsaðila. </a:t>
            </a:r>
          </a:p>
          <a:p>
            <a:pPr>
              <a:lnSpc>
                <a:spcPts val="2240"/>
              </a:lnSpc>
            </a:pPr>
            <a:endParaRPr lang="en-GB" sz="2200" dirty="0">
              <a:solidFill>
                <a:srgbClr val="414141"/>
              </a:solidFill>
            </a:endParaRPr>
          </a:p>
          <a:p>
            <a:pPr>
              <a:lnSpc>
                <a:spcPts val="2240"/>
              </a:lnSpc>
            </a:pPr>
            <a:r>
              <a:rPr lang="en-GB" sz="2200" dirty="0">
                <a:solidFill>
                  <a:srgbClr val="414141"/>
                </a:solidFill>
              </a:rPr>
              <a:t>Þau eiga það sameiginlegt að geta stutt við fyrirtækið þitt beint og óbeint, t.d. með því að aðstoða við gistingu þegar þitt er fullbókað eða veita stuðning í markaðssetningu, mannafla, matþjónustu eða upplifunum sem gera gesti þína að dvelja lengur.</a:t>
            </a:r>
          </a:p>
          <a:p>
            <a:pPr>
              <a:lnSpc>
                <a:spcPts val="2240"/>
              </a:lnSpc>
            </a:pPr>
            <a:endParaRPr lang="en-GB" sz="2200" dirty="0">
              <a:solidFill>
                <a:srgbClr val="414141"/>
              </a:solidFill>
            </a:endParaRPr>
          </a:p>
          <a:p>
            <a:pPr>
              <a:lnSpc>
                <a:spcPts val="2240"/>
              </a:lnSpc>
            </a:pPr>
            <a:r>
              <a:rPr lang="en-GB" sz="2200" dirty="0">
                <a:solidFill>
                  <a:srgbClr val="414141"/>
                </a:solidFill>
              </a:rPr>
              <a:t>Skoðum nánar hvernig þú getur kafað dýpra í lykilþátt samstarfsins.</a:t>
            </a: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pic>
        <p:nvPicPr>
          <p:cNvPr id="8" name="Picture 7">
            <a:extLst>
              <a:ext uri="{FF2B5EF4-FFF2-40B4-BE49-F238E27FC236}">
                <a16:creationId xmlns:a16="http://schemas.microsoft.com/office/drawing/2014/main" id="{EA4EFBEE-B3A1-74D0-59AF-FE1295E52257}"/>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7482194" y="3721263"/>
            <a:ext cx="4266588" cy="3168869"/>
          </a:xfrm>
          <a:prstGeom prst="rect">
            <a:avLst/>
          </a:prstGeom>
        </p:spPr>
      </p:pic>
    </p:spTree>
    <p:extLst>
      <p:ext uri="{BB962C8B-B14F-4D97-AF65-F5344CB8AC3E}">
        <p14:creationId xmlns:p14="http://schemas.microsoft.com/office/powerpoint/2010/main" val="2540384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6A2FC-9A53-9B34-EED0-393F345B5AF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FDC21F1-4091-28BE-3A7E-B68DF3C7CA05}"/>
              </a:ext>
            </a:extLst>
          </p:cNvPr>
          <p:cNvSpPr>
            <a:spLocks noGrp="1"/>
          </p:cNvSpPr>
          <p:nvPr>
            <p:ph type="body" sz="quarter" idx="16"/>
          </p:nvPr>
        </p:nvSpPr>
        <p:spPr>
          <a:xfrm>
            <a:off x="653780" y="472365"/>
            <a:ext cx="9551577" cy="803654"/>
          </a:xfrm>
        </p:spPr>
        <p:txBody>
          <a:bodyPr/>
          <a:lstStyle/>
          <a:p>
            <a:pPr>
              <a:lnSpc>
                <a:spcPts val="3720"/>
              </a:lnSpc>
            </a:pPr>
            <a:r>
              <a:rPr lang="en-US" dirty="0"/>
              <a:t>Business Model Canvas er starfandi áætlun</a:t>
            </a:r>
          </a:p>
          <a:p>
            <a:pPr>
              <a:lnSpc>
                <a:spcPts val="3720"/>
              </a:lnSpc>
            </a:pPr>
            <a:endParaRPr lang="en-US" dirty="0"/>
          </a:p>
        </p:txBody>
      </p:sp>
      <p:sp>
        <p:nvSpPr>
          <p:cNvPr id="6" name="Text Placeholder 5">
            <a:extLst>
              <a:ext uri="{FF2B5EF4-FFF2-40B4-BE49-F238E27FC236}">
                <a16:creationId xmlns:a16="http://schemas.microsoft.com/office/drawing/2014/main" id="{62C9088A-6E86-3B1E-0BF6-D05A26437225}"/>
              </a:ext>
            </a:extLst>
          </p:cNvPr>
          <p:cNvSpPr>
            <a:spLocks noGrp="1"/>
          </p:cNvSpPr>
          <p:nvPr>
            <p:ph type="body" sz="quarter" idx="19"/>
          </p:nvPr>
        </p:nvSpPr>
        <p:spPr>
          <a:xfrm>
            <a:off x="653780" y="1847469"/>
            <a:ext cx="5616391" cy="803654"/>
          </a:xfrm>
        </p:spPr>
        <p:txBody>
          <a:bodyPr/>
          <a:lstStyle/>
          <a:p>
            <a:pPr>
              <a:lnSpc>
                <a:spcPts val="2900"/>
              </a:lnSpc>
            </a:pPr>
            <a:r>
              <a:rPr lang="en-US" dirty="0"/>
              <a:t>Sveigjanlegt og tilbúið til að þróast í ítarlegri útgáfur</a:t>
            </a:r>
          </a:p>
          <a:p>
            <a:pPr>
              <a:lnSpc>
                <a:spcPts val="2900"/>
              </a:lnSpc>
            </a:pPr>
            <a:endParaRPr lang="en-US" dirty="0"/>
          </a:p>
        </p:txBody>
      </p:sp>
      <p:cxnSp>
        <p:nvCxnSpPr>
          <p:cNvPr id="2" name="Straight Connector 1">
            <a:extLst>
              <a:ext uri="{FF2B5EF4-FFF2-40B4-BE49-F238E27FC236}">
                <a16:creationId xmlns:a16="http://schemas.microsoft.com/office/drawing/2014/main" id="{A8E3441D-83DD-98FD-5F80-9A7FBA50529B}"/>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E15E4006-9316-DC17-F468-FD2BE4DF1EB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29</a:t>
            </a:fld>
            <a:endParaRPr lang="fr-CA" sz="1200" dirty="0"/>
          </a:p>
        </p:txBody>
      </p:sp>
      <p:sp>
        <p:nvSpPr>
          <p:cNvPr id="3" name="Text Placeholder 4">
            <a:extLst>
              <a:ext uri="{FF2B5EF4-FFF2-40B4-BE49-F238E27FC236}">
                <a16:creationId xmlns:a16="http://schemas.microsoft.com/office/drawing/2014/main" id="{1FEE895D-BF4C-1CAE-7F24-EB632979F148}"/>
              </a:ext>
            </a:extLst>
          </p:cNvPr>
          <p:cNvSpPr txBox="1">
            <a:spLocks/>
          </p:cNvSpPr>
          <p:nvPr/>
        </p:nvSpPr>
        <p:spPr>
          <a:xfrm>
            <a:off x="653780" y="3200401"/>
            <a:ext cx="611093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Fyrirtæki nýta lykilþátt samstarfs til dæmis til að bæta viðskiptalíkön sín, draga úr áhættu eða afla sér auðlinda.</a:t>
            </a:r>
          </a:p>
          <a:p>
            <a:pPr>
              <a:lnSpc>
                <a:spcPts val="2240"/>
              </a:lnSpc>
            </a:pPr>
            <a:endParaRPr lang="en-GB" sz="2200" dirty="0">
              <a:solidFill>
                <a:srgbClr val="414141"/>
              </a:solidFill>
            </a:endParaRPr>
          </a:p>
          <a:p>
            <a:pPr>
              <a:lnSpc>
                <a:spcPts val="2240"/>
              </a:lnSpc>
            </a:pPr>
            <a:r>
              <a:rPr lang="en-GB" sz="2200" dirty="0">
                <a:solidFill>
                  <a:srgbClr val="414141"/>
                </a:solidFill>
              </a:rPr>
              <a:t>Því er mikilvægt fyrir öll fyrirtæki að greina hvernig og hvers vegna samstarf þeirra virkar. Hvaða tegund samstarfs hentar fyrirtækinu þínu best?</a:t>
            </a: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sp>
        <p:nvSpPr>
          <p:cNvPr id="5" name="Freeform 4">
            <a:extLst>
              <a:ext uri="{FF2B5EF4-FFF2-40B4-BE49-F238E27FC236}">
                <a16:creationId xmlns:a16="http://schemas.microsoft.com/office/drawing/2014/main" id="{63F2C790-1FEF-C1F1-F5AC-24C84F859867}"/>
              </a:ext>
            </a:extLst>
          </p:cNvPr>
          <p:cNvSpPr/>
          <p:nvPr/>
        </p:nvSpPr>
        <p:spPr>
          <a:xfrm rot="5400000" flipH="1">
            <a:off x="6656891" y="2037448"/>
            <a:ext cx="5408072" cy="4302216"/>
          </a:xfrm>
          <a:custGeom>
            <a:avLst/>
            <a:gdLst>
              <a:gd name="connsiteX0" fmla="*/ 5408072 w 5408072"/>
              <a:gd name="connsiteY0" fmla="*/ 3944723 h 4302216"/>
              <a:gd name="connsiteX1" fmla="*/ 5408072 w 5408072"/>
              <a:gd name="connsiteY1" fmla="*/ 3465727 h 4302216"/>
              <a:gd name="connsiteX2" fmla="*/ 5408072 w 5408072"/>
              <a:gd name="connsiteY2" fmla="*/ 3392864 h 4302216"/>
              <a:gd name="connsiteX3" fmla="*/ 5408072 w 5408072"/>
              <a:gd name="connsiteY3" fmla="*/ 2913868 h 4302216"/>
              <a:gd name="connsiteX4" fmla="*/ 5408072 w 5408072"/>
              <a:gd name="connsiteY4" fmla="*/ 1030855 h 4302216"/>
              <a:gd name="connsiteX5" fmla="*/ 5408072 w 5408072"/>
              <a:gd name="connsiteY5" fmla="*/ 551859 h 4302216"/>
              <a:gd name="connsiteX6" fmla="*/ 5408072 w 5408072"/>
              <a:gd name="connsiteY6" fmla="*/ 478997 h 4302216"/>
              <a:gd name="connsiteX7" fmla="*/ 5408072 w 5408072"/>
              <a:gd name="connsiteY7" fmla="*/ 1 h 4302216"/>
              <a:gd name="connsiteX8" fmla="*/ 4951682 w 5408072"/>
              <a:gd name="connsiteY8" fmla="*/ 1 h 4302216"/>
              <a:gd name="connsiteX9" fmla="*/ 4834398 w 5408072"/>
              <a:gd name="connsiteY9" fmla="*/ 1 h 4302216"/>
              <a:gd name="connsiteX10" fmla="*/ 4651034 w 5408072"/>
              <a:gd name="connsiteY10" fmla="*/ 1 h 4302216"/>
              <a:gd name="connsiteX11" fmla="*/ 4378008 w 5408072"/>
              <a:gd name="connsiteY11" fmla="*/ 1 h 4302216"/>
              <a:gd name="connsiteX12" fmla="*/ 4194644 w 5408072"/>
              <a:gd name="connsiteY12" fmla="*/ 1 h 4302216"/>
              <a:gd name="connsiteX13" fmla="*/ 4077360 w 5408072"/>
              <a:gd name="connsiteY13" fmla="*/ 1 h 4302216"/>
              <a:gd name="connsiteX14" fmla="*/ 3620970 w 5408072"/>
              <a:gd name="connsiteY14" fmla="*/ 1 h 4302216"/>
              <a:gd name="connsiteX15" fmla="*/ 3185064 w 5408072"/>
              <a:gd name="connsiteY15" fmla="*/ 1 h 4302216"/>
              <a:gd name="connsiteX16" fmla="*/ 3185064 w 5408072"/>
              <a:gd name="connsiteY16" fmla="*/ 0 h 4302216"/>
              <a:gd name="connsiteX17" fmla="*/ 2728674 w 5408072"/>
              <a:gd name="connsiteY17" fmla="*/ 0 h 4302216"/>
              <a:gd name="connsiteX18" fmla="*/ 2611390 w 5408072"/>
              <a:gd name="connsiteY18" fmla="*/ 0 h 4302216"/>
              <a:gd name="connsiteX19" fmla="*/ 2428026 w 5408072"/>
              <a:gd name="connsiteY19" fmla="*/ 0 h 4302216"/>
              <a:gd name="connsiteX20" fmla="*/ 2155000 w 5408072"/>
              <a:gd name="connsiteY20" fmla="*/ 0 h 4302216"/>
              <a:gd name="connsiteX21" fmla="*/ 1971636 w 5408072"/>
              <a:gd name="connsiteY21" fmla="*/ 0 h 4302216"/>
              <a:gd name="connsiteX22" fmla="*/ 1854352 w 5408072"/>
              <a:gd name="connsiteY22" fmla="*/ 0 h 4302216"/>
              <a:gd name="connsiteX23" fmla="*/ 1397962 w 5408072"/>
              <a:gd name="connsiteY23" fmla="*/ 0 h 4302216"/>
              <a:gd name="connsiteX24" fmla="*/ 1213428 w 5408072"/>
              <a:gd name="connsiteY24" fmla="*/ 0 h 4302216"/>
              <a:gd name="connsiteX25" fmla="*/ 757038 w 5408072"/>
              <a:gd name="connsiteY25" fmla="*/ 0 h 4302216"/>
              <a:gd name="connsiteX26" fmla="*/ 456390 w 5408072"/>
              <a:gd name="connsiteY26" fmla="*/ 0 h 4302216"/>
              <a:gd name="connsiteX27" fmla="*/ 0 w 5408072"/>
              <a:gd name="connsiteY27" fmla="*/ 0 h 4302216"/>
              <a:gd name="connsiteX28" fmla="*/ 0 w 5408072"/>
              <a:gd name="connsiteY28" fmla="*/ 478996 h 4302216"/>
              <a:gd name="connsiteX29" fmla="*/ 0 w 5408072"/>
              <a:gd name="connsiteY29" fmla="*/ 928719 h 4302216"/>
              <a:gd name="connsiteX30" fmla="*/ 0 w 5408072"/>
              <a:gd name="connsiteY30" fmla="*/ 928723 h 4302216"/>
              <a:gd name="connsiteX31" fmla="*/ 0 w 5408072"/>
              <a:gd name="connsiteY31" fmla="*/ 1407715 h 4302216"/>
              <a:gd name="connsiteX32" fmla="*/ 0 w 5408072"/>
              <a:gd name="connsiteY32" fmla="*/ 1407719 h 4302216"/>
              <a:gd name="connsiteX33" fmla="*/ 0 w 5408072"/>
              <a:gd name="connsiteY33" fmla="*/ 1502393 h 4302216"/>
              <a:gd name="connsiteX34" fmla="*/ 0 w 5408072"/>
              <a:gd name="connsiteY34" fmla="*/ 1502397 h 4302216"/>
              <a:gd name="connsiteX35" fmla="*/ 0 w 5408072"/>
              <a:gd name="connsiteY35" fmla="*/ 1981389 h 4302216"/>
              <a:gd name="connsiteX36" fmla="*/ 0 w 5408072"/>
              <a:gd name="connsiteY36" fmla="*/ 1981393 h 4302216"/>
              <a:gd name="connsiteX37" fmla="*/ 0 w 5408072"/>
              <a:gd name="connsiteY37" fmla="*/ 3823220 h 4302216"/>
              <a:gd name="connsiteX38" fmla="*/ 0 w 5408072"/>
              <a:gd name="connsiteY38" fmla="*/ 4302216 h 4302216"/>
              <a:gd name="connsiteX39" fmla="*/ 456390 w 5408072"/>
              <a:gd name="connsiteY39" fmla="*/ 4302216 h 4302216"/>
              <a:gd name="connsiteX40" fmla="*/ 757038 w 5408072"/>
              <a:gd name="connsiteY40" fmla="*/ 4302216 h 4302216"/>
              <a:gd name="connsiteX41" fmla="*/ 989595 w 5408072"/>
              <a:gd name="connsiteY41" fmla="*/ 4302216 h 4302216"/>
              <a:gd name="connsiteX42" fmla="*/ 989598 w 5408072"/>
              <a:gd name="connsiteY42" fmla="*/ 4302216 h 4302216"/>
              <a:gd name="connsiteX43" fmla="*/ 1213428 w 5408072"/>
              <a:gd name="connsiteY43" fmla="*/ 4302216 h 4302216"/>
              <a:gd name="connsiteX44" fmla="*/ 1445985 w 5408072"/>
              <a:gd name="connsiteY44" fmla="*/ 4302216 h 4302216"/>
              <a:gd name="connsiteX45" fmla="*/ 1445988 w 5408072"/>
              <a:gd name="connsiteY45" fmla="*/ 4302216 h 4302216"/>
              <a:gd name="connsiteX46" fmla="*/ 1563269 w 5408072"/>
              <a:gd name="connsiteY46" fmla="*/ 4302216 h 4302216"/>
              <a:gd name="connsiteX47" fmla="*/ 1563272 w 5408072"/>
              <a:gd name="connsiteY47" fmla="*/ 4302216 h 4302216"/>
              <a:gd name="connsiteX48" fmla="*/ 1746633 w 5408072"/>
              <a:gd name="connsiteY48" fmla="*/ 4302216 h 4302216"/>
              <a:gd name="connsiteX49" fmla="*/ 1746636 w 5408072"/>
              <a:gd name="connsiteY49" fmla="*/ 4302216 h 4302216"/>
              <a:gd name="connsiteX50" fmla="*/ 2019659 w 5408072"/>
              <a:gd name="connsiteY50" fmla="*/ 4302216 h 4302216"/>
              <a:gd name="connsiteX51" fmla="*/ 2019662 w 5408072"/>
              <a:gd name="connsiteY51" fmla="*/ 4302216 h 4302216"/>
              <a:gd name="connsiteX52" fmla="*/ 2203023 w 5408072"/>
              <a:gd name="connsiteY52" fmla="*/ 4302216 h 4302216"/>
              <a:gd name="connsiteX53" fmla="*/ 2203026 w 5408072"/>
              <a:gd name="connsiteY53" fmla="*/ 4302216 h 4302216"/>
              <a:gd name="connsiteX54" fmla="*/ 2320307 w 5408072"/>
              <a:gd name="connsiteY54" fmla="*/ 4302216 h 4302216"/>
              <a:gd name="connsiteX55" fmla="*/ 2320310 w 5408072"/>
              <a:gd name="connsiteY55" fmla="*/ 4302216 h 4302216"/>
              <a:gd name="connsiteX56" fmla="*/ 2776697 w 5408072"/>
              <a:gd name="connsiteY56" fmla="*/ 4302216 h 4302216"/>
              <a:gd name="connsiteX57" fmla="*/ 2776700 w 5408072"/>
              <a:gd name="connsiteY57" fmla="*/ 4302216 h 4302216"/>
              <a:gd name="connsiteX58" fmla="*/ 3212601 w 5408072"/>
              <a:gd name="connsiteY58" fmla="*/ 4302216 h 4302216"/>
              <a:gd name="connsiteX59" fmla="*/ 3668991 w 5408072"/>
              <a:gd name="connsiteY59" fmla="*/ 4302216 h 4302216"/>
              <a:gd name="connsiteX60" fmla="*/ 3786276 w 5408072"/>
              <a:gd name="connsiteY60" fmla="*/ 4302216 h 4302216"/>
              <a:gd name="connsiteX61" fmla="*/ 3969639 w 5408072"/>
              <a:gd name="connsiteY61" fmla="*/ 4302216 h 4302216"/>
              <a:gd name="connsiteX62" fmla="*/ 4242666 w 5408072"/>
              <a:gd name="connsiteY62" fmla="*/ 4302216 h 4302216"/>
              <a:gd name="connsiteX63" fmla="*/ 4426029 w 5408072"/>
              <a:gd name="connsiteY63" fmla="*/ 4302216 h 4302216"/>
              <a:gd name="connsiteX64" fmla="*/ 4543314 w 5408072"/>
              <a:gd name="connsiteY64" fmla="*/ 4302216 h 4302216"/>
              <a:gd name="connsiteX65" fmla="*/ 4999704 w 5408072"/>
              <a:gd name="connsiteY65" fmla="*/ 4302216 h 4302216"/>
              <a:gd name="connsiteX66" fmla="*/ 5408072 w 5408072"/>
              <a:gd name="connsiteY66" fmla="*/ 3944723 h 430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408072" h="4302216">
                <a:moveTo>
                  <a:pt x="5408072" y="3944723"/>
                </a:moveTo>
                <a:lnTo>
                  <a:pt x="5408072" y="3465727"/>
                </a:lnTo>
                <a:lnTo>
                  <a:pt x="5408072" y="3392864"/>
                </a:lnTo>
                <a:lnTo>
                  <a:pt x="5408072" y="2913868"/>
                </a:lnTo>
                <a:lnTo>
                  <a:pt x="5408072" y="1030855"/>
                </a:lnTo>
                <a:lnTo>
                  <a:pt x="5408072" y="551859"/>
                </a:lnTo>
                <a:lnTo>
                  <a:pt x="5408072" y="478997"/>
                </a:lnTo>
                <a:lnTo>
                  <a:pt x="5408072" y="1"/>
                </a:lnTo>
                <a:lnTo>
                  <a:pt x="4951682" y="1"/>
                </a:lnTo>
                <a:lnTo>
                  <a:pt x="4834398" y="1"/>
                </a:lnTo>
                <a:lnTo>
                  <a:pt x="4651034" y="1"/>
                </a:lnTo>
                <a:lnTo>
                  <a:pt x="4378008" y="1"/>
                </a:lnTo>
                <a:lnTo>
                  <a:pt x="4194644" y="1"/>
                </a:lnTo>
                <a:lnTo>
                  <a:pt x="4077360" y="1"/>
                </a:lnTo>
                <a:lnTo>
                  <a:pt x="3620970" y="1"/>
                </a:lnTo>
                <a:lnTo>
                  <a:pt x="3185064" y="1"/>
                </a:lnTo>
                <a:lnTo>
                  <a:pt x="3185064" y="0"/>
                </a:lnTo>
                <a:lnTo>
                  <a:pt x="2728674" y="0"/>
                </a:lnTo>
                <a:lnTo>
                  <a:pt x="2611390" y="0"/>
                </a:lnTo>
                <a:lnTo>
                  <a:pt x="2428026" y="0"/>
                </a:lnTo>
                <a:lnTo>
                  <a:pt x="2155000" y="0"/>
                </a:lnTo>
                <a:lnTo>
                  <a:pt x="1971636" y="0"/>
                </a:lnTo>
                <a:lnTo>
                  <a:pt x="1854352" y="0"/>
                </a:lnTo>
                <a:lnTo>
                  <a:pt x="1397962" y="0"/>
                </a:lnTo>
                <a:lnTo>
                  <a:pt x="1213428" y="0"/>
                </a:lnTo>
                <a:lnTo>
                  <a:pt x="757038" y="0"/>
                </a:lnTo>
                <a:lnTo>
                  <a:pt x="456390" y="0"/>
                </a:lnTo>
                <a:lnTo>
                  <a:pt x="0" y="0"/>
                </a:lnTo>
                <a:lnTo>
                  <a:pt x="0" y="478996"/>
                </a:lnTo>
                <a:lnTo>
                  <a:pt x="0" y="928719"/>
                </a:lnTo>
                <a:lnTo>
                  <a:pt x="0" y="928723"/>
                </a:lnTo>
                <a:lnTo>
                  <a:pt x="0" y="1407715"/>
                </a:lnTo>
                <a:lnTo>
                  <a:pt x="0" y="1407719"/>
                </a:lnTo>
                <a:lnTo>
                  <a:pt x="0" y="1502393"/>
                </a:lnTo>
                <a:lnTo>
                  <a:pt x="0" y="1502397"/>
                </a:lnTo>
                <a:lnTo>
                  <a:pt x="0" y="1981389"/>
                </a:lnTo>
                <a:lnTo>
                  <a:pt x="0" y="1981393"/>
                </a:lnTo>
                <a:lnTo>
                  <a:pt x="0" y="3823220"/>
                </a:lnTo>
                <a:lnTo>
                  <a:pt x="0" y="4302216"/>
                </a:lnTo>
                <a:lnTo>
                  <a:pt x="456390" y="4302216"/>
                </a:lnTo>
                <a:lnTo>
                  <a:pt x="757038" y="4302216"/>
                </a:lnTo>
                <a:lnTo>
                  <a:pt x="989595" y="4302216"/>
                </a:lnTo>
                <a:lnTo>
                  <a:pt x="989598" y="4302216"/>
                </a:lnTo>
                <a:lnTo>
                  <a:pt x="1213428" y="4302216"/>
                </a:lnTo>
                <a:lnTo>
                  <a:pt x="1445985" y="4302216"/>
                </a:lnTo>
                <a:lnTo>
                  <a:pt x="1445988" y="4302216"/>
                </a:lnTo>
                <a:lnTo>
                  <a:pt x="1563269" y="4302216"/>
                </a:lnTo>
                <a:lnTo>
                  <a:pt x="1563272" y="4302216"/>
                </a:lnTo>
                <a:lnTo>
                  <a:pt x="1746633" y="4302216"/>
                </a:lnTo>
                <a:lnTo>
                  <a:pt x="1746636" y="4302216"/>
                </a:lnTo>
                <a:lnTo>
                  <a:pt x="2019659" y="4302216"/>
                </a:lnTo>
                <a:lnTo>
                  <a:pt x="2019662" y="4302216"/>
                </a:lnTo>
                <a:lnTo>
                  <a:pt x="2203023" y="4302216"/>
                </a:lnTo>
                <a:lnTo>
                  <a:pt x="2203026" y="4302216"/>
                </a:lnTo>
                <a:lnTo>
                  <a:pt x="2320307" y="4302216"/>
                </a:lnTo>
                <a:lnTo>
                  <a:pt x="2320310" y="4302216"/>
                </a:lnTo>
                <a:lnTo>
                  <a:pt x="2776697" y="4302216"/>
                </a:lnTo>
                <a:lnTo>
                  <a:pt x="2776700" y="4302216"/>
                </a:lnTo>
                <a:lnTo>
                  <a:pt x="3212601" y="4302216"/>
                </a:lnTo>
                <a:lnTo>
                  <a:pt x="3668991" y="4302216"/>
                </a:lnTo>
                <a:lnTo>
                  <a:pt x="3786276" y="4302216"/>
                </a:lnTo>
                <a:lnTo>
                  <a:pt x="3969639" y="4302216"/>
                </a:lnTo>
                <a:lnTo>
                  <a:pt x="4242666" y="4302216"/>
                </a:lnTo>
                <a:lnTo>
                  <a:pt x="4426029" y="4302216"/>
                </a:lnTo>
                <a:lnTo>
                  <a:pt x="4543314" y="4302216"/>
                </a:lnTo>
                <a:lnTo>
                  <a:pt x="4999704" y="4302216"/>
                </a:lnTo>
                <a:cubicBezTo>
                  <a:pt x="5225979" y="4302216"/>
                  <a:pt x="5408072" y="4141636"/>
                  <a:pt x="5408072" y="394472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7" name="Text Placeholder 1">
            <a:extLst>
              <a:ext uri="{FF2B5EF4-FFF2-40B4-BE49-F238E27FC236}">
                <a16:creationId xmlns:a16="http://schemas.microsoft.com/office/drawing/2014/main" id="{D5D0903F-9354-2779-BF44-40455056AFAE}"/>
              </a:ext>
            </a:extLst>
          </p:cNvPr>
          <p:cNvSpPr txBox="1">
            <a:spLocks/>
          </p:cNvSpPr>
          <p:nvPr/>
        </p:nvSpPr>
        <p:spPr>
          <a:xfrm>
            <a:off x="7587279" y="1847469"/>
            <a:ext cx="347964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400" b="1" dirty="0"/>
              <a:t>Við getum greint á milli fjögurra mismunandi gerða samstarfs: </a:t>
            </a:r>
          </a:p>
          <a:p>
            <a:pPr marL="342900" indent="-342900" algn="l">
              <a:lnSpc>
                <a:spcPts val="2340"/>
              </a:lnSpc>
              <a:spcBef>
                <a:spcPts val="0"/>
              </a:spcBef>
              <a:buFont typeface="Arial" panose="020B0604020202020204" pitchFamily="34" charset="0"/>
              <a:buChar char="•"/>
            </a:pPr>
            <a:endParaRPr lang="en-IE" sz="2200" b="1" dirty="0"/>
          </a:p>
          <a:p>
            <a:pPr marL="342900" indent="-342900" algn="l">
              <a:lnSpc>
                <a:spcPts val="2340"/>
              </a:lnSpc>
              <a:spcBef>
                <a:spcPts val="0"/>
              </a:spcBef>
              <a:buFont typeface="Arial" panose="020B0604020202020204" pitchFamily="34" charset="0"/>
              <a:buChar char="•"/>
            </a:pPr>
            <a:r>
              <a:rPr lang="en-IE" sz="2200" dirty="0"/>
              <a:t>Stefnumótandi bandalög milli fyrirtækja sem keppa ekki </a:t>
            </a:r>
          </a:p>
          <a:p>
            <a:pPr marL="342900" indent="-342900" algn="l">
              <a:lnSpc>
                <a:spcPts val="2340"/>
              </a:lnSpc>
              <a:spcBef>
                <a:spcPts val="0"/>
              </a:spcBef>
              <a:buFont typeface="Arial" panose="020B0604020202020204" pitchFamily="34" charset="0"/>
              <a:buChar char="•"/>
            </a:pPr>
            <a:r>
              <a:rPr lang="en-IE" sz="2200" dirty="0"/>
              <a:t>Samkeppnis- og samstarfsbandalög: stefnumótandi samstarf milli samkeppnisaðila </a:t>
            </a:r>
          </a:p>
          <a:p>
            <a:pPr marL="342900" indent="-342900" algn="l">
              <a:lnSpc>
                <a:spcPts val="2340"/>
              </a:lnSpc>
              <a:spcBef>
                <a:spcPts val="0"/>
              </a:spcBef>
              <a:buFont typeface="Arial" panose="020B0604020202020204" pitchFamily="34" charset="0"/>
              <a:buChar char="•"/>
            </a:pPr>
            <a:r>
              <a:rPr lang="en-IE" sz="2200" dirty="0"/>
              <a:t>Sameiginleg verkefni til að þróa ný fyrirtæki </a:t>
            </a:r>
          </a:p>
          <a:p>
            <a:pPr marL="342900" indent="-342900" algn="l">
              <a:lnSpc>
                <a:spcPts val="2340"/>
              </a:lnSpc>
              <a:spcBef>
                <a:spcPts val="0"/>
              </a:spcBef>
              <a:buFont typeface="Arial" panose="020B0604020202020204" pitchFamily="34" charset="0"/>
              <a:buChar char="•"/>
            </a:pPr>
            <a:r>
              <a:rPr lang="en-IE" sz="2200" dirty="0"/>
              <a:t>Sambönd kaupanda og birgja til að tryggja áreiðanlega framboð</a:t>
            </a:r>
          </a:p>
          <a:p>
            <a:pPr algn="l">
              <a:lnSpc>
                <a:spcPts val="2340"/>
              </a:lnSpc>
              <a:spcBef>
                <a:spcPts val="0"/>
              </a:spcBef>
            </a:pPr>
            <a:endParaRPr lang="en-US" sz="2200" dirty="0">
              <a:solidFill>
                <a:srgbClr val="414141"/>
              </a:solidFill>
            </a:endParaRPr>
          </a:p>
        </p:txBody>
      </p:sp>
      <p:sp>
        <p:nvSpPr>
          <p:cNvPr id="9" name="TextBox 8">
            <a:extLst>
              <a:ext uri="{FF2B5EF4-FFF2-40B4-BE49-F238E27FC236}">
                <a16:creationId xmlns:a16="http://schemas.microsoft.com/office/drawing/2014/main" id="{E0121E5B-C1B6-089B-4C66-CF1CD04F769E}"/>
              </a:ext>
            </a:extLst>
          </p:cNvPr>
          <p:cNvSpPr txBox="1"/>
          <p:nvPr/>
        </p:nvSpPr>
        <p:spPr>
          <a:xfrm>
            <a:off x="639233" y="5996479"/>
            <a:ext cx="6401155" cy="276999"/>
          </a:xfrm>
          <a:prstGeom prst="rect">
            <a:avLst/>
          </a:prstGeom>
          <a:noFill/>
        </p:spPr>
        <p:txBody>
          <a:bodyPr wrap="square">
            <a:spAutoFit/>
          </a:bodyPr>
          <a:lstStyle/>
          <a:p>
            <a:pPr indent="0"/>
            <a:r>
              <a:rPr lang="en-GB" sz="1200" dirty="0">
                <a:solidFill>
                  <a:srgbClr val="414141"/>
                </a:solidFill>
                <a:ea typeface="Calibri"/>
                <a:cs typeface="Calibri"/>
              </a:rPr>
              <a:t>Heimild</a:t>
            </a:r>
            <a:r>
              <a:rPr lang="en-GB" sz="1200" b="1" dirty="0">
                <a:solidFill>
                  <a:srgbClr val="414141"/>
                </a:solidFill>
                <a:ea typeface="Calibri"/>
                <a:cs typeface="Calibri"/>
              </a:rPr>
              <a:t>:</a:t>
            </a:r>
            <a:r>
              <a:rPr lang="en-US" sz="1200" dirty="0">
                <a:solidFill>
                  <a:srgbClr val="459597"/>
                </a:solidFill>
                <a:ea typeface="Calibri"/>
                <a:cs typeface="Calibri"/>
                <a:hlinkClick r:id="rId2">
                  <a:extLst>
                    <a:ext uri="{A12FA001-AC4F-418D-AE19-62706E023703}">
                      <ahyp:hlinkClr xmlns:ahyp="http://schemas.microsoft.com/office/drawing/2018/hyperlinkcolor" val="tx"/>
                    </a:ext>
                  </a:extLst>
                </a:hlinkClick>
              </a:rPr>
              <a:t> https://cimne.com/cvdata/cntr2/spc2390/dtos/dcs/businessmodelgenerationpreview.pdf</a:t>
            </a:r>
            <a:r>
              <a:rPr lang="en-US" sz="1200" dirty="0">
                <a:solidFill>
                  <a:srgbClr val="459597"/>
                </a:solidFill>
                <a:ea typeface="Calibri"/>
                <a:cs typeface="Calibri"/>
              </a:rPr>
              <a:t> </a:t>
            </a:r>
            <a:endParaRPr lang="en-GB" sz="1200" dirty="0">
              <a:solidFill>
                <a:srgbClr val="459597"/>
              </a:solidFill>
              <a:ea typeface="Calibri"/>
              <a:cs typeface="Calibri"/>
            </a:endParaRPr>
          </a:p>
        </p:txBody>
      </p:sp>
    </p:spTree>
    <p:extLst>
      <p:ext uri="{BB962C8B-B14F-4D97-AF65-F5344CB8AC3E}">
        <p14:creationId xmlns:p14="http://schemas.microsoft.com/office/powerpoint/2010/main" val="2057323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4BEDB-BD3F-EA30-592F-1487F1165D05}"/>
            </a:ext>
          </a:extLst>
        </p:cNvPr>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C8BAD437-6198-6383-356A-FB3D4CD1D399}"/>
              </a:ext>
            </a:extLst>
          </p:cNvPr>
          <p:cNvPicPr>
            <a:picLocks noGrp="1" noChangeAspect="1"/>
          </p:cNvPicPr>
          <p:nvPr>
            <p:ph type="pic" sz="quarter" idx="67"/>
          </p:nvPr>
        </p:nvPicPr>
        <p:blipFill>
          <a:blip r:embed="rId2"/>
          <a:srcRect l="23887" r="23887"/>
          <a:stretch/>
        </p:blipFill>
        <p:spPr>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p:spPr>
      </p:pic>
      <p:sp>
        <p:nvSpPr>
          <p:cNvPr id="17" name="Text Placeholder 16">
            <a:extLst>
              <a:ext uri="{FF2B5EF4-FFF2-40B4-BE49-F238E27FC236}">
                <a16:creationId xmlns:a16="http://schemas.microsoft.com/office/drawing/2014/main" id="{433C002F-B88D-2522-A823-71B6AC060FBF}"/>
              </a:ext>
            </a:extLst>
          </p:cNvPr>
          <p:cNvSpPr>
            <a:spLocks noGrp="1"/>
          </p:cNvSpPr>
          <p:nvPr>
            <p:ph type="body" sz="quarter" idx="66"/>
          </p:nvPr>
        </p:nvSpPr>
        <p:spPr>
          <a:prstGeom prst="rect">
            <a:avLst/>
          </a:prstGeom>
        </p:spPr>
        <p:txBody>
          <a:bodyPr/>
          <a:lstStyle/>
          <a:p>
            <a:pPr marL="0" indent="0" defTabSz="914400" rtl="0" eaLnBrk="1" latinLnBrk="0" hangingPunct="1">
              <a:spcBef>
                <a:spcPts val="0"/>
              </a:spcBef>
              <a:buFont typeface="Arial" panose="020B0604020202020204" pitchFamily="34" charset="0"/>
              <a:buNone/>
            </a:pPr>
            <a:r>
              <a:rPr lang="en-GB" dirty="0"/>
              <a:t>Ljósmynd: </a:t>
            </a:r>
          </a:p>
          <a:p>
            <a:pPr marL="0" indent="0" defTabSz="914400" rtl="0" eaLnBrk="1" latinLnBrk="0" hangingPunct="1">
              <a:spcBef>
                <a:spcPts val="0"/>
              </a:spcBef>
              <a:buFont typeface="Arial" panose="020B0604020202020204" pitchFamily="34" charset="0"/>
              <a:buNone/>
            </a:pPr>
            <a:r>
              <a:rPr lang="en-GB" dirty="0"/>
              <a:t>De Old </a:t>
            </a:r>
            <a:r>
              <a:rPr lang="en-GB" dirty="0" err="1"/>
              <a:t>Signorie </a:t>
            </a:r>
            <a:r>
              <a:rPr lang="en-GB" dirty="0"/>
              <a:t>BB, Niðurlönd</a:t>
            </a:r>
          </a:p>
        </p:txBody>
      </p:sp>
      <p:sp>
        <p:nvSpPr>
          <p:cNvPr id="16" name="Text Placeholder 15">
            <a:extLst>
              <a:ext uri="{FF2B5EF4-FFF2-40B4-BE49-F238E27FC236}">
                <a16:creationId xmlns:a16="http://schemas.microsoft.com/office/drawing/2014/main" id="{80011B92-D868-E991-8214-B19A7DF6A6D5}"/>
              </a:ext>
            </a:extLst>
          </p:cNvPr>
          <p:cNvSpPr>
            <a:spLocks noGrp="1"/>
          </p:cNvSpPr>
          <p:nvPr>
            <p:ph type="body" sz="quarter" idx="42"/>
          </p:nvPr>
        </p:nvSpPr>
        <p:spPr>
          <a:xfrm rot="16200000">
            <a:off x="7803827" y="3110214"/>
            <a:ext cx="6840061" cy="637571"/>
          </a:xfrm>
          <a:prstGeom prst="rect">
            <a:avLst/>
          </a:prstGeom>
        </p:spPr>
        <p:txBody>
          <a:bodyPr/>
          <a:lstStyle/>
          <a:p>
            <a:pPr algn="r"/>
            <a:r>
              <a:rPr lang="en-US" dirty="0"/>
              <a:t>EFNISYFIRLIT</a:t>
            </a:r>
          </a:p>
          <a:p>
            <a:endParaRPr lang="en-US" dirty="0"/>
          </a:p>
        </p:txBody>
      </p:sp>
      <p:sp>
        <p:nvSpPr>
          <p:cNvPr id="49" name="Text Placeholder 17">
            <a:extLst>
              <a:ext uri="{FF2B5EF4-FFF2-40B4-BE49-F238E27FC236}">
                <a16:creationId xmlns:a16="http://schemas.microsoft.com/office/drawing/2014/main" id="{1839E177-8FF2-33AA-A4FD-A7BF0D473617}"/>
              </a:ext>
            </a:extLst>
          </p:cNvPr>
          <p:cNvSpPr txBox="1">
            <a:spLocks/>
          </p:cNvSpPr>
          <p:nvPr/>
        </p:nvSpPr>
        <p:spPr>
          <a:xfrm>
            <a:off x="706982" y="4433614"/>
            <a:ext cx="2129204" cy="1643070"/>
          </a:xfrm>
          <a:prstGeom prst="rect">
            <a:avLst/>
          </a:prstGeom>
        </p:spPr>
        <p:txBody>
          <a:bodyPr anchor="t">
            <a:noAutofit/>
          </a:bodyPr>
          <a:lstStyle>
            <a:lvl1pPr marL="0" indent="0" algn="l" defTabSz="914400" rtl="0" eaLnBrk="1" latinLnBrk="0" hangingPunct="1">
              <a:lnSpc>
                <a:spcPts val="1720"/>
              </a:lnSpc>
              <a:spcBef>
                <a:spcPts val="0"/>
              </a:spcBef>
              <a:buFont typeface="Arial" panose="020B0604020202020204" pitchFamily="34" charset="0"/>
              <a:buNone/>
              <a:defRPr sz="1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Kafli 3 </a:t>
            </a:r>
          </a:p>
          <a:p>
            <a:endParaRPr lang="en-US" dirty="0"/>
          </a:p>
          <a:p>
            <a:r>
              <a:rPr lang="en-US" dirty="0"/>
              <a:t>Að byggja upp einfalda, framkvæmanlega viðskiptaáætlun með viðskiptalíkani (Business Model Canvas)</a:t>
            </a:r>
          </a:p>
          <a:p>
            <a:endParaRPr lang="en-US" dirty="0"/>
          </a:p>
        </p:txBody>
      </p:sp>
      <p:sp>
        <p:nvSpPr>
          <p:cNvPr id="50" name="Text Placeholder 21">
            <a:extLst>
              <a:ext uri="{FF2B5EF4-FFF2-40B4-BE49-F238E27FC236}">
                <a16:creationId xmlns:a16="http://schemas.microsoft.com/office/drawing/2014/main" id="{7DDEA3F6-000A-D2A0-ADAD-91E68473D186}"/>
              </a:ext>
            </a:extLst>
          </p:cNvPr>
          <p:cNvSpPr txBox="1">
            <a:spLocks/>
          </p:cNvSpPr>
          <p:nvPr/>
        </p:nvSpPr>
        <p:spPr>
          <a:xfrm>
            <a:off x="649357" y="3555532"/>
            <a:ext cx="828994" cy="38556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44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06</a:t>
            </a:r>
          </a:p>
        </p:txBody>
      </p:sp>
      <p:sp>
        <p:nvSpPr>
          <p:cNvPr id="51" name="Text Placeholder 24">
            <a:extLst>
              <a:ext uri="{FF2B5EF4-FFF2-40B4-BE49-F238E27FC236}">
                <a16:creationId xmlns:a16="http://schemas.microsoft.com/office/drawing/2014/main" id="{59F6B33B-2340-B2F0-E383-9669BFE11CDF}"/>
              </a:ext>
            </a:extLst>
          </p:cNvPr>
          <p:cNvSpPr txBox="1">
            <a:spLocks/>
          </p:cNvSpPr>
          <p:nvPr/>
        </p:nvSpPr>
        <p:spPr>
          <a:xfrm>
            <a:off x="1684572" y="3967456"/>
            <a:ext cx="1151614" cy="230486"/>
          </a:xfrm>
          <a:prstGeom prst="rect">
            <a:avLst/>
          </a:prstGeom>
        </p:spPr>
        <p:txBody>
          <a:bodyPr anchor="t">
            <a:noAutofit/>
          </a:bodyPr>
          <a:lstStyle>
            <a:lvl1pPr marL="0" indent="0" algn="r" defTabSz="914400" rtl="0" eaLnBrk="1" latinLnBrk="0" hangingPunct="1">
              <a:lnSpc>
                <a:spcPts val="1220"/>
              </a:lnSpc>
              <a:spcBef>
                <a:spcPts val="0"/>
              </a:spcBef>
              <a:buFont typeface="Arial" panose="020B0604020202020204" pitchFamily="34" charset="0"/>
              <a:buNone/>
              <a:defRPr sz="1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Síða 7</a:t>
            </a:r>
          </a:p>
        </p:txBody>
      </p:sp>
      <p:pic>
        <p:nvPicPr>
          <p:cNvPr id="54" name="Picture 53">
            <a:extLst>
              <a:ext uri="{FF2B5EF4-FFF2-40B4-BE49-F238E27FC236}">
                <a16:creationId xmlns:a16="http://schemas.microsoft.com/office/drawing/2014/main" id="{D1A73185-28F4-52E0-2A2B-E6EF023E888E}"/>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4636938" y="3747766"/>
            <a:ext cx="4266588" cy="3168869"/>
          </a:xfrm>
          <a:prstGeom prst="rect">
            <a:avLst/>
          </a:prstGeom>
        </p:spPr>
      </p:pic>
    </p:spTree>
    <p:extLst>
      <p:ext uri="{BB962C8B-B14F-4D97-AF65-F5344CB8AC3E}">
        <p14:creationId xmlns:p14="http://schemas.microsoft.com/office/powerpoint/2010/main" val="1943920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AA9E6-9114-92D2-8F57-BB3BCED3410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B5057A8-1677-8647-9448-7E74917AC57B}"/>
              </a:ext>
            </a:extLst>
          </p:cNvPr>
          <p:cNvSpPr>
            <a:spLocks noGrp="1"/>
          </p:cNvSpPr>
          <p:nvPr>
            <p:ph type="body" sz="quarter" idx="16"/>
          </p:nvPr>
        </p:nvSpPr>
        <p:spPr>
          <a:xfrm>
            <a:off x="653780" y="472365"/>
            <a:ext cx="9551577" cy="803654"/>
          </a:xfrm>
        </p:spPr>
        <p:txBody>
          <a:bodyPr/>
          <a:lstStyle/>
          <a:p>
            <a:pPr>
              <a:lnSpc>
                <a:spcPts val="3720"/>
              </a:lnSpc>
            </a:pPr>
            <a:r>
              <a:rPr lang="en-US" dirty="0"/>
              <a:t>Business Model Canvas er vinnandi áætlun</a:t>
            </a:r>
          </a:p>
          <a:p>
            <a:pPr>
              <a:lnSpc>
                <a:spcPts val="3720"/>
              </a:lnSpc>
            </a:pPr>
            <a:endParaRPr lang="en-US" dirty="0"/>
          </a:p>
        </p:txBody>
      </p:sp>
      <p:sp>
        <p:nvSpPr>
          <p:cNvPr id="6" name="Text Placeholder 5">
            <a:extLst>
              <a:ext uri="{FF2B5EF4-FFF2-40B4-BE49-F238E27FC236}">
                <a16:creationId xmlns:a16="http://schemas.microsoft.com/office/drawing/2014/main" id="{1B01CB78-4014-731C-1EF4-08FB2FBAFFC1}"/>
              </a:ext>
            </a:extLst>
          </p:cNvPr>
          <p:cNvSpPr>
            <a:spLocks noGrp="1"/>
          </p:cNvSpPr>
          <p:nvPr>
            <p:ph type="body" sz="quarter" idx="19"/>
          </p:nvPr>
        </p:nvSpPr>
        <p:spPr>
          <a:xfrm>
            <a:off x="653780" y="1541767"/>
            <a:ext cx="9661795" cy="803654"/>
          </a:xfrm>
        </p:spPr>
        <p:txBody>
          <a:bodyPr/>
          <a:lstStyle/>
          <a:p>
            <a:pPr>
              <a:lnSpc>
                <a:spcPts val="2900"/>
              </a:lnSpc>
            </a:pPr>
            <a:r>
              <a:rPr lang="en-US" dirty="0"/>
              <a:t>Söguframsögn sem leið til að bæta viðskiptalíkanið þitt</a:t>
            </a:r>
          </a:p>
          <a:p>
            <a:pPr>
              <a:lnSpc>
                <a:spcPts val="2900"/>
              </a:lnSpc>
            </a:pPr>
            <a:endParaRPr lang="en-US" dirty="0"/>
          </a:p>
        </p:txBody>
      </p:sp>
      <p:cxnSp>
        <p:nvCxnSpPr>
          <p:cNvPr id="2" name="Straight Connector 1">
            <a:extLst>
              <a:ext uri="{FF2B5EF4-FFF2-40B4-BE49-F238E27FC236}">
                <a16:creationId xmlns:a16="http://schemas.microsoft.com/office/drawing/2014/main" id="{875A15EA-310C-629C-7A29-0398F97217FC}"/>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1CE96769-13B2-9EFE-406F-470E8054233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30</a:t>
            </a:fld>
            <a:endParaRPr lang="fr-CA" sz="1200" dirty="0"/>
          </a:p>
        </p:txBody>
      </p:sp>
      <p:sp>
        <p:nvSpPr>
          <p:cNvPr id="3" name="Text Placeholder 4">
            <a:extLst>
              <a:ext uri="{FF2B5EF4-FFF2-40B4-BE49-F238E27FC236}">
                <a16:creationId xmlns:a16="http://schemas.microsoft.com/office/drawing/2014/main" id="{EDB3BC2D-3A6C-58B2-3047-743A9CC8A2C4}"/>
              </a:ext>
            </a:extLst>
          </p:cNvPr>
          <p:cNvSpPr txBox="1">
            <a:spLocks/>
          </p:cNvSpPr>
          <p:nvPr/>
        </p:nvSpPr>
        <p:spPr>
          <a:xfrm>
            <a:off x="1010706" y="2651123"/>
            <a:ext cx="4846908" cy="3429001"/>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Til að kafa dýpra í Business Model Canvas þurfum við að beita ákveðnum aðferðum, vinnubrögðum. Við verðum að taka tillit til flókins nets þátta, svo sem samkeppnisaðila, tækni, lagaramma og fleira. Við verðum að hugsa eins og hönnuðir og nota verkfæri úr hönnunaraðferðum, svo sem: innsýn í viðskiptavini (Customer Insights), hugmyndavinnu (Ideation), sjónræna hugsun (Visual Thinking), frumgerðagerð (Prototyping), frásögn (Storytelling) og atburðarásir (Scenarios). </a:t>
            </a:r>
          </a:p>
          <a:p>
            <a:pPr>
              <a:lnSpc>
                <a:spcPts val="2240"/>
              </a:lnSpc>
            </a:pPr>
            <a:endParaRPr lang="en-US" sz="2200" dirty="0">
              <a:solidFill>
                <a:srgbClr val="414141"/>
              </a:solidFill>
            </a:endParaRPr>
          </a:p>
        </p:txBody>
      </p:sp>
      <p:sp>
        <p:nvSpPr>
          <p:cNvPr id="5" name="Freeform 4">
            <a:extLst>
              <a:ext uri="{FF2B5EF4-FFF2-40B4-BE49-F238E27FC236}">
                <a16:creationId xmlns:a16="http://schemas.microsoft.com/office/drawing/2014/main" id="{4B264817-E492-8E3B-6703-1078169128B9}"/>
              </a:ext>
            </a:extLst>
          </p:cNvPr>
          <p:cNvSpPr/>
          <p:nvPr/>
        </p:nvSpPr>
        <p:spPr>
          <a:xfrm rot="5400000" flipH="1">
            <a:off x="561381" y="2298570"/>
            <a:ext cx="5612469" cy="5456769"/>
          </a:xfrm>
          <a:custGeom>
            <a:avLst/>
            <a:gdLst>
              <a:gd name="connsiteX0" fmla="*/ 5408072 w 5408072"/>
              <a:gd name="connsiteY0" fmla="*/ 3944723 h 4302216"/>
              <a:gd name="connsiteX1" fmla="*/ 5408072 w 5408072"/>
              <a:gd name="connsiteY1" fmla="*/ 3465727 h 4302216"/>
              <a:gd name="connsiteX2" fmla="*/ 5408072 w 5408072"/>
              <a:gd name="connsiteY2" fmla="*/ 3392864 h 4302216"/>
              <a:gd name="connsiteX3" fmla="*/ 5408072 w 5408072"/>
              <a:gd name="connsiteY3" fmla="*/ 2913868 h 4302216"/>
              <a:gd name="connsiteX4" fmla="*/ 5408072 w 5408072"/>
              <a:gd name="connsiteY4" fmla="*/ 1030855 h 4302216"/>
              <a:gd name="connsiteX5" fmla="*/ 5408072 w 5408072"/>
              <a:gd name="connsiteY5" fmla="*/ 551859 h 4302216"/>
              <a:gd name="connsiteX6" fmla="*/ 5408072 w 5408072"/>
              <a:gd name="connsiteY6" fmla="*/ 478997 h 4302216"/>
              <a:gd name="connsiteX7" fmla="*/ 5408072 w 5408072"/>
              <a:gd name="connsiteY7" fmla="*/ 1 h 4302216"/>
              <a:gd name="connsiteX8" fmla="*/ 4951682 w 5408072"/>
              <a:gd name="connsiteY8" fmla="*/ 1 h 4302216"/>
              <a:gd name="connsiteX9" fmla="*/ 4834398 w 5408072"/>
              <a:gd name="connsiteY9" fmla="*/ 1 h 4302216"/>
              <a:gd name="connsiteX10" fmla="*/ 4651034 w 5408072"/>
              <a:gd name="connsiteY10" fmla="*/ 1 h 4302216"/>
              <a:gd name="connsiteX11" fmla="*/ 4378008 w 5408072"/>
              <a:gd name="connsiteY11" fmla="*/ 1 h 4302216"/>
              <a:gd name="connsiteX12" fmla="*/ 4194644 w 5408072"/>
              <a:gd name="connsiteY12" fmla="*/ 1 h 4302216"/>
              <a:gd name="connsiteX13" fmla="*/ 4077360 w 5408072"/>
              <a:gd name="connsiteY13" fmla="*/ 1 h 4302216"/>
              <a:gd name="connsiteX14" fmla="*/ 3620970 w 5408072"/>
              <a:gd name="connsiteY14" fmla="*/ 1 h 4302216"/>
              <a:gd name="connsiteX15" fmla="*/ 3185064 w 5408072"/>
              <a:gd name="connsiteY15" fmla="*/ 1 h 4302216"/>
              <a:gd name="connsiteX16" fmla="*/ 3185064 w 5408072"/>
              <a:gd name="connsiteY16" fmla="*/ 0 h 4302216"/>
              <a:gd name="connsiteX17" fmla="*/ 2728674 w 5408072"/>
              <a:gd name="connsiteY17" fmla="*/ 0 h 4302216"/>
              <a:gd name="connsiteX18" fmla="*/ 2611390 w 5408072"/>
              <a:gd name="connsiteY18" fmla="*/ 0 h 4302216"/>
              <a:gd name="connsiteX19" fmla="*/ 2428026 w 5408072"/>
              <a:gd name="connsiteY19" fmla="*/ 0 h 4302216"/>
              <a:gd name="connsiteX20" fmla="*/ 2155000 w 5408072"/>
              <a:gd name="connsiteY20" fmla="*/ 0 h 4302216"/>
              <a:gd name="connsiteX21" fmla="*/ 1971636 w 5408072"/>
              <a:gd name="connsiteY21" fmla="*/ 0 h 4302216"/>
              <a:gd name="connsiteX22" fmla="*/ 1854352 w 5408072"/>
              <a:gd name="connsiteY22" fmla="*/ 0 h 4302216"/>
              <a:gd name="connsiteX23" fmla="*/ 1397962 w 5408072"/>
              <a:gd name="connsiteY23" fmla="*/ 0 h 4302216"/>
              <a:gd name="connsiteX24" fmla="*/ 1213428 w 5408072"/>
              <a:gd name="connsiteY24" fmla="*/ 0 h 4302216"/>
              <a:gd name="connsiteX25" fmla="*/ 757038 w 5408072"/>
              <a:gd name="connsiteY25" fmla="*/ 0 h 4302216"/>
              <a:gd name="connsiteX26" fmla="*/ 456390 w 5408072"/>
              <a:gd name="connsiteY26" fmla="*/ 0 h 4302216"/>
              <a:gd name="connsiteX27" fmla="*/ 0 w 5408072"/>
              <a:gd name="connsiteY27" fmla="*/ 0 h 4302216"/>
              <a:gd name="connsiteX28" fmla="*/ 0 w 5408072"/>
              <a:gd name="connsiteY28" fmla="*/ 478996 h 4302216"/>
              <a:gd name="connsiteX29" fmla="*/ 0 w 5408072"/>
              <a:gd name="connsiteY29" fmla="*/ 928719 h 4302216"/>
              <a:gd name="connsiteX30" fmla="*/ 0 w 5408072"/>
              <a:gd name="connsiteY30" fmla="*/ 928723 h 4302216"/>
              <a:gd name="connsiteX31" fmla="*/ 0 w 5408072"/>
              <a:gd name="connsiteY31" fmla="*/ 1407715 h 4302216"/>
              <a:gd name="connsiteX32" fmla="*/ 0 w 5408072"/>
              <a:gd name="connsiteY32" fmla="*/ 1407719 h 4302216"/>
              <a:gd name="connsiteX33" fmla="*/ 0 w 5408072"/>
              <a:gd name="connsiteY33" fmla="*/ 1502393 h 4302216"/>
              <a:gd name="connsiteX34" fmla="*/ 0 w 5408072"/>
              <a:gd name="connsiteY34" fmla="*/ 1502397 h 4302216"/>
              <a:gd name="connsiteX35" fmla="*/ 0 w 5408072"/>
              <a:gd name="connsiteY35" fmla="*/ 1981389 h 4302216"/>
              <a:gd name="connsiteX36" fmla="*/ 0 w 5408072"/>
              <a:gd name="connsiteY36" fmla="*/ 1981393 h 4302216"/>
              <a:gd name="connsiteX37" fmla="*/ 0 w 5408072"/>
              <a:gd name="connsiteY37" fmla="*/ 3823220 h 4302216"/>
              <a:gd name="connsiteX38" fmla="*/ 0 w 5408072"/>
              <a:gd name="connsiteY38" fmla="*/ 4302216 h 4302216"/>
              <a:gd name="connsiteX39" fmla="*/ 456390 w 5408072"/>
              <a:gd name="connsiteY39" fmla="*/ 4302216 h 4302216"/>
              <a:gd name="connsiteX40" fmla="*/ 757038 w 5408072"/>
              <a:gd name="connsiteY40" fmla="*/ 4302216 h 4302216"/>
              <a:gd name="connsiteX41" fmla="*/ 989595 w 5408072"/>
              <a:gd name="connsiteY41" fmla="*/ 4302216 h 4302216"/>
              <a:gd name="connsiteX42" fmla="*/ 989598 w 5408072"/>
              <a:gd name="connsiteY42" fmla="*/ 4302216 h 4302216"/>
              <a:gd name="connsiteX43" fmla="*/ 1213428 w 5408072"/>
              <a:gd name="connsiteY43" fmla="*/ 4302216 h 4302216"/>
              <a:gd name="connsiteX44" fmla="*/ 1445985 w 5408072"/>
              <a:gd name="connsiteY44" fmla="*/ 4302216 h 4302216"/>
              <a:gd name="connsiteX45" fmla="*/ 1445988 w 5408072"/>
              <a:gd name="connsiteY45" fmla="*/ 4302216 h 4302216"/>
              <a:gd name="connsiteX46" fmla="*/ 1563269 w 5408072"/>
              <a:gd name="connsiteY46" fmla="*/ 4302216 h 4302216"/>
              <a:gd name="connsiteX47" fmla="*/ 1563272 w 5408072"/>
              <a:gd name="connsiteY47" fmla="*/ 4302216 h 4302216"/>
              <a:gd name="connsiteX48" fmla="*/ 1746633 w 5408072"/>
              <a:gd name="connsiteY48" fmla="*/ 4302216 h 4302216"/>
              <a:gd name="connsiteX49" fmla="*/ 1746636 w 5408072"/>
              <a:gd name="connsiteY49" fmla="*/ 4302216 h 4302216"/>
              <a:gd name="connsiteX50" fmla="*/ 2019659 w 5408072"/>
              <a:gd name="connsiteY50" fmla="*/ 4302216 h 4302216"/>
              <a:gd name="connsiteX51" fmla="*/ 2019662 w 5408072"/>
              <a:gd name="connsiteY51" fmla="*/ 4302216 h 4302216"/>
              <a:gd name="connsiteX52" fmla="*/ 2203023 w 5408072"/>
              <a:gd name="connsiteY52" fmla="*/ 4302216 h 4302216"/>
              <a:gd name="connsiteX53" fmla="*/ 2203026 w 5408072"/>
              <a:gd name="connsiteY53" fmla="*/ 4302216 h 4302216"/>
              <a:gd name="connsiteX54" fmla="*/ 2320307 w 5408072"/>
              <a:gd name="connsiteY54" fmla="*/ 4302216 h 4302216"/>
              <a:gd name="connsiteX55" fmla="*/ 2320310 w 5408072"/>
              <a:gd name="connsiteY55" fmla="*/ 4302216 h 4302216"/>
              <a:gd name="connsiteX56" fmla="*/ 2776697 w 5408072"/>
              <a:gd name="connsiteY56" fmla="*/ 4302216 h 4302216"/>
              <a:gd name="connsiteX57" fmla="*/ 2776700 w 5408072"/>
              <a:gd name="connsiteY57" fmla="*/ 4302216 h 4302216"/>
              <a:gd name="connsiteX58" fmla="*/ 3212601 w 5408072"/>
              <a:gd name="connsiteY58" fmla="*/ 4302216 h 4302216"/>
              <a:gd name="connsiteX59" fmla="*/ 3668991 w 5408072"/>
              <a:gd name="connsiteY59" fmla="*/ 4302216 h 4302216"/>
              <a:gd name="connsiteX60" fmla="*/ 3786276 w 5408072"/>
              <a:gd name="connsiteY60" fmla="*/ 4302216 h 4302216"/>
              <a:gd name="connsiteX61" fmla="*/ 3969639 w 5408072"/>
              <a:gd name="connsiteY61" fmla="*/ 4302216 h 4302216"/>
              <a:gd name="connsiteX62" fmla="*/ 4242666 w 5408072"/>
              <a:gd name="connsiteY62" fmla="*/ 4302216 h 4302216"/>
              <a:gd name="connsiteX63" fmla="*/ 4426029 w 5408072"/>
              <a:gd name="connsiteY63" fmla="*/ 4302216 h 4302216"/>
              <a:gd name="connsiteX64" fmla="*/ 4543314 w 5408072"/>
              <a:gd name="connsiteY64" fmla="*/ 4302216 h 4302216"/>
              <a:gd name="connsiteX65" fmla="*/ 4999704 w 5408072"/>
              <a:gd name="connsiteY65" fmla="*/ 4302216 h 4302216"/>
              <a:gd name="connsiteX66" fmla="*/ 5408072 w 5408072"/>
              <a:gd name="connsiteY66" fmla="*/ 3944723 h 430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408072" h="4302216">
                <a:moveTo>
                  <a:pt x="5408072" y="3944723"/>
                </a:moveTo>
                <a:lnTo>
                  <a:pt x="5408072" y="3465727"/>
                </a:lnTo>
                <a:lnTo>
                  <a:pt x="5408072" y="3392864"/>
                </a:lnTo>
                <a:lnTo>
                  <a:pt x="5408072" y="2913868"/>
                </a:lnTo>
                <a:lnTo>
                  <a:pt x="5408072" y="1030855"/>
                </a:lnTo>
                <a:lnTo>
                  <a:pt x="5408072" y="551859"/>
                </a:lnTo>
                <a:lnTo>
                  <a:pt x="5408072" y="478997"/>
                </a:lnTo>
                <a:lnTo>
                  <a:pt x="5408072" y="1"/>
                </a:lnTo>
                <a:lnTo>
                  <a:pt x="4951682" y="1"/>
                </a:lnTo>
                <a:lnTo>
                  <a:pt x="4834398" y="1"/>
                </a:lnTo>
                <a:lnTo>
                  <a:pt x="4651034" y="1"/>
                </a:lnTo>
                <a:lnTo>
                  <a:pt x="4378008" y="1"/>
                </a:lnTo>
                <a:lnTo>
                  <a:pt x="4194644" y="1"/>
                </a:lnTo>
                <a:lnTo>
                  <a:pt x="4077360" y="1"/>
                </a:lnTo>
                <a:lnTo>
                  <a:pt x="3620970" y="1"/>
                </a:lnTo>
                <a:lnTo>
                  <a:pt x="3185064" y="1"/>
                </a:lnTo>
                <a:lnTo>
                  <a:pt x="3185064" y="0"/>
                </a:lnTo>
                <a:lnTo>
                  <a:pt x="2728674" y="0"/>
                </a:lnTo>
                <a:lnTo>
                  <a:pt x="2611390" y="0"/>
                </a:lnTo>
                <a:lnTo>
                  <a:pt x="2428026" y="0"/>
                </a:lnTo>
                <a:lnTo>
                  <a:pt x="2155000" y="0"/>
                </a:lnTo>
                <a:lnTo>
                  <a:pt x="1971636" y="0"/>
                </a:lnTo>
                <a:lnTo>
                  <a:pt x="1854352" y="0"/>
                </a:lnTo>
                <a:lnTo>
                  <a:pt x="1397962" y="0"/>
                </a:lnTo>
                <a:lnTo>
                  <a:pt x="1213428" y="0"/>
                </a:lnTo>
                <a:lnTo>
                  <a:pt x="757038" y="0"/>
                </a:lnTo>
                <a:lnTo>
                  <a:pt x="456390" y="0"/>
                </a:lnTo>
                <a:lnTo>
                  <a:pt x="0" y="0"/>
                </a:lnTo>
                <a:lnTo>
                  <a:pt x="0" y="478996"/>
                </a:lnTo>
                <a:lnTo>
                  <a:pt x="0" y="928719"/>
                </a:lnTo>
                <a:lnTo>
                  <a:pt x="0" y="928723"/>
                </a:lnTo>
                <a:lnTo>
                  <a:pt x="0" y="1407715"/>
                </a:lnTo>
                <a:lnTo>
                  <a:pt x="0" y="1407719"/>
                </a:lnTo>
                <a:lnTo>
                  <a:pt x="0" y="1502393"/>
                </a:lnTo>
                <a:lnTo>
                  <a:pt x="0" y="1502397"/>
                </a:lnTo>
                <a:lnTo>
                  <a:pt x="0" y="1981389"/>
                </a:lnTo>
                <a:lnTo>
                  <a:pt x="0" y="1981393"/>
                </a:lnTo>
                <a:lnTo>
                  <a:pt x="0" y="3823220"/>
                </a:lnTo>
                <a:lnTo>
                  <a:pt x="0" y="4302216"/>
                </a:lnTo>
                <a:lnTo>
                  <a:pt x="456390" y="4302216"/>
                </a:lnTo>
                <a:lnTo>
                  <a:pt x="757038" y="4302216"/>
                </a:lnTo>
                <a:lnTo>
                  <a:pt x="989595" y="4302216"/>
                </a:lnTo>
                <a:lnTo>
                  <a:pt x="989598" y="4302216"/>
                </a:lnTo>
                <a:lnTo>
                  <a:pt x="1213428" y="4302216"/>
                </a:lnTo>
                <a:lnTo>
                  <a:pt x="1445985" y="4302216"/>
                </a:lnTo>
                <a:lnTo>
                  <a:pt x="1445988" y="4302216"/>
                </a:lnTo>
                <a:lnTo>
                  <a:pt x="1563269" y="4302216"/>
                </a:lnTo>
                <a:lnTo>
                  <a:pt x="1563272" y="4302216"/>
                </a:lnTo>
                <a:lnTo>
                  <a:pt x="1746633" y="4302216"/>
                </a:lnTo>
                <a:lnTo>
                  <a:pt x="1746636" y="4302216"/>
                </a:lnTo>
                <a:lnTo>
                  <a:pt x="2019659" y="4302216"/>
                </a:lnTo>
                <a:lnTo>
                  <a:pt x="2019662" y="4302216"/>
                </a:lnTo>
                <a:lnTo>
                  <a:pt x="2203023" y="4302216"/>
                </a:lnTo>
                <a:lnTo>
                  <a:pt x="2203026" y="4302216"/>
                </a:lnTo>
                <a:lnTo>
                  <a:pt x="2320307" y="4302216"/>
                </a:lnTo>
                <a:lnTo>
                  <a:pt x="2320310" y="4302216"/>
                </a:lnTo>
                <a:lnTo>
                  <a:pt x="2776697" y="4302216"/>
                </a:lnTo>
                <a:lnTo>
                  <a:pt x="2776700" y="4302216"/>
                </a:lnTo>
                <a:lnTo>
                  <a:pt x="3212601" y="4302216"/>
                </a:lnTo>
                <a:lnTo>
                  <a:pt x="3668991" y="4302216"/>
                </a:lnTo>
                <a:lnTo>
                  <a:pt x="3786276" y="4302216"/>
                </a:lnTo>
                <a:lnTo>
                  <a:pt x="3969639" y="4302216"/>
                </a:lnTo>
                <a:lnTo>
                  <a:pt x="4242666" y="4302216"/>
                </a:lnTo>
                <a:lnTo>
                  <a:pt x="4426029" y="4302216"/>
                </a:lnTo>
                <a:lnTo>
                  <a:pt x="4543314" y="4302216"/>
                </a:lnTo>
                <a:lnTo>
                  <a:pt x="4999704" y="4302216"/>
                </a:lnTo>
                <a:cubicBezTo>
                  <a:pt x="5225979" y="4302216"/>
                  <a:pt x="5408072" y="4141636"/>
                  <a:pt x="5408072" y="3944723"/>
                </a:cubicBezTo>
                <a:close/>
              </a:path>
            </a:pathLst>
          </a:custGeom>
          <a:noFill/>
          <a:ln w="28575" cap="flat">
            <a:solidFill>
              <a:srgbClr val="459597"/>
            </a:solidFill>
            <a:prstDash val="sysDot"/>
            <a:miter/>
          </a:ln>
        </p:spPr>
        <p:txBody>
          <a:bodyPr wrap="square" rtlCol="0" anchor="ctr">
            <a:noAutofit/>
          </a:bodyPr>
          <a:lstStyle/>
          <a:p>
            <a:endParaRPr lang="en-US"/>
          </a:p>
        </p:txBody>
      </p:sp>
      <p:sp>
        <p:nvSpPr>
          <p:cNvPr id="8" name="Text Placeholder 4">
            <a:extLst>
              <a:ext uri="{FF2B5EF4-FFF2-40B4-BE49-F238E27FC236}">
                <a16:creationId xmlns:a16="http://schemas.microsoft.com/office/drawing/2014/main" id="{EB8A7EE6-881B-A13F-69B7-268258786100}"/>
              </a:ext>
            </a:extLst>
          </p:cNvPr>
          <p:cNvSpPr txBox="1">
            <a:spLocks/>
          </p:cNvSpPr>
          <p:nvPr/>
        </p:nvSpPr>
        <p:spPr>
          <a:xfrm>
            <a:off x="6815137" y="2651123"/>
            <a:ext cx="4260859" cy="4177795"/>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Skoðum nánar aðferðina frásögn. Þessa aðferð má beita á marga lykilþætti, t.d. fyrir virðistilboð þitt, lykilathafnir, tengsl við viðskiptavini (gesti), til að nefna nokkur dæmi. Frásagnar-Canvasinn inniheldur eftirfarandi 9 lykilskref. Hvert skref er stuttlega útskýrt svo þú getir farið í gegnum þau með fyrirtækið þitt í huga: </a:t>
            </a:r>
          </a:p>
          <a:p>
            <a:pPr>
              <a:lnSpc>
                <a:spcPts val="2240"/>
              </a:lnSpc>
            </a:pPr>
            <a:endParaRPr lang="en-US" sz="2200" dirty="0">
              <a:solidFill>
                <a:srgbClr val="414141"/>
              </a:solidFill>
            </a:endParaRPr>
          </a:p>
        </p:txBody>
      </p:sp>
      <p:sp>
        <p:nvSpPr>
          <p:cNvPr id="10" name="Freeform 9">
            <a:extLst>
              <a:ext uri="{FF2B5EF4-FFF2-40B4-BE49-F238E27FC236}">
                <a16:creationId xmlns:a16="http://schemas.microsoft.com/office/drawing/2014/main" id="{D80E5F86-9C95-02C6-B13F-7576E4E1661F}"/>
              </a:ext>
            </a:extLst>
          </p:cNvPr>
          <p:cNvSpPr/>
          <p:nvPr/>
        </p:nvSpPr>
        <p:spPr>
          <a:xfrm rot="5400000" flipH="1">
            <a:off x="6393871" y="2289932"/>
            <a:ext cx="4989724" cy="4851300"/>
          </a:xfrm>
          <a:custGeom>
            <a:avLst/>
            <a:gdLst>
              <a:gd name="connsiteX0" fmla="*/ 5408072 w 5408072"/>
              <a:gd name="connsiteY0" fmla="*/ 3944723 h 4302216"/>
              <a:gd name="connsiteX1" fmla="*/ 5408072 w 5408072"/>
              <a:gd name="connsiteY1" fmla="*/ 3465727 h 4302216"/>
              <a:gd name="connsiteX2" fmla="*/ 5408072 w 5408072"/>
              <a:gd name="connsiteY2" fmla="*/ 3392864 h 4302216"/>
              <a:gd name="connsiteX3" fmla="*/ 5408072 w 5408072"/>
              <a:gd name="connsiteY3" fmla="*/ 2913868 h 4302216"/>
              <a:gd name="connsiteX4" fmla="*/ 5408072 w 5408072"/>
              <a:gd name="connsiteY4" fmla="*/ 1030855 h 4302216"/>
              <a:gd name="connsiteX5" fmla="*/ 5408072 w 5408072"/>
              <a:gd name="connsiteY5" fmla="*/ 551859 h 4302216"/>
              <a:gd name="connsiteX6" fmla="*/ 5408072 w 5408072"/>
              <a:gd name="connsiteY6" fmla="*/ 478997 h 4302216"/>
              <a:gd name="connsiteX7" fmla="*/ 5408072 w 5408072"/>
              <a:gd name="connsiteY7" fmla="*/ 1 h 4302216"/>
              <a:gd name="connsiteX8" fmla="*/ 4951682 w 5408072"/>
              <a:gd name="connsiteY8" fmla="*/ 1 h 4302216"/>
              <a:gd name="connsiteX9" fmla="*/ 4834398 w 5408072"/>
              <a:gd name="connsiteY9" fmla="*/ 1 h 4302216"/>
              <a:gd name="connsiteX10" fmla="*/ 4651034 w 5408072"/>
              <a:gd name="connsiteY10" fmla="*/ 1 h 4302216"/>
              <a:gd name="connsiteX11" fmla="*/ 4378008 w 5408072"/>
              <a:gd name="connsiteY11" fmla="*/ 1 h 4302216"/>
              <a:gd name="connsiteX12" fmla="*/ 4194644 w 5408072"/>
              <a:gd name="connsiteY12" fmla="*/ 1 h 4302216"/>
              <a:gd name="connsiteX13" fmla="*/ 4077360 w 5408072"/>
              <a:gd name="connsiteY13" fmla="*/ 1 h 4302216"/>
              <a:gd name="connsiteX14" fmla="*/ 3620970 w 5408072"/>
              <a:gd name="connsiteY14" fmla="*/ 1 h 4302216"/>
              <a:gd name="connsiteX15" fmla="*/ 3185064 w 5408072"/>
              <a:gd name="connsiteY15" fmla="*/ 1 h 4302216"/>
              <a:gd name="connsiteX16" fmla="*/ 3185064 w 5408072"/>
              <a:gd name="connsiteY16" fmla="*/ 0 h 4302216"/>
              <a:gd name="connsiteX17" fmla="*/ 2728674 w 5408072"/>
              <a:gd name="connsiteY17" fmla="*/ 0 h 4302216"/>
              <a:gd name="connsiteX18" fmla="*/ 2611390 w 5408072"/>
              <a:gd name="connsiteY18" fmla="*/ 0 h 4302216"/>
              <a:gd name="connsiteX19" fmla="*/ 2428026 w 5408072"/>
              <a:gd name="connsiteY19" fmla="*/ 0 h 4302216"/>
              <a:gd name="connsiteX20" fmla="*/ 2155000 w 5408072"/>
              <a:gd name="connsiteY20" fmla="*/ 0 h 4302216"/>
              <a:gd name="connsiteX21" fmla="*/ 1971636 w 5408072"/>
              <a:gd name="connsiteY21" fmla="*/ 0 h 4302216"/>
              <a:gd name="connsiteX22" fmla="*/ 1854352 w 5408072"/>
              <a:gd name="connsiteY22" fmla="*/ 0 h 4302216"/>
              <a:gd name="connsiteX23" fmla="*/ 1397962 w 5408072"/>
              <a:gd name="connsiteY23" fmla="*/ 0 h 4302216"/>
              <a:gd name="connsiteX24" fmla="*/ 1213428 w 5408072"/>
              <a:gd name="connsiteY24" fmla="*/ 0 h 4302216"/>
              <a:gd name="connsiteX25" fmla="*/ 757038 w 5408072"/>
              <a:gd name="connsiteY25" fmla="*/ 0 h 4302216"/>
              <a:gd name="connsiteX26" fmla="*/ 456390 w 5408072"/>
              <a:gd name="connsiteY26" fmla="*/ 0 h 4302216"/>
              <a:gd name="connsiteX27" fmla="*/ 0 w 5408072"/>
              <a:gd name="connsiteY27" fmla="*/ 0 h 4302216"/>
              <a:gd name="connsiteX28" fmla="*/ 0 w 5408072"/>
              <a:gd name="connsiteY28" fmla="*/ 478996 h 4302216"/>
              <a:gd name="connsiteX29" fmla="*/ 0 w 5408072"/>
              <a:gd name="connsiteY29" fmla="*/ 928719 h 4302216"/>
              <a:gd name="connsiteX30" fmla="*/ 0 w 5408072"/>
              <a:gd name="connsiteY30" fmla="*/ 928723 h 4302216"/>
              <a:gd name="connsiteX31" fmla="*/ 0 w 5408072"/>
              <a:gd name="connsiteY31" fmla="*/ 1407715 h 4302216"/>
              <a:gd name="connsiteX32" fmla="*/ 0 w 5408072"/>
              <a:gd name="connsiteY32" fmla="*/ 1407719 h 4302216"/>
              <a:gd name="connsiteX33" fmla="*/ 0 w 5408072"/>
              <a:gd name="connsiteY33" fmla="*/ 1502393 h 4302216"/>
              <a:gd name="connsiteX34" fmla="*/ 0 w 5408072"/>
              <a:gd name="connsiteY34" fmla="*/ 1502397 h 4302216"/>
              <a:gd name="connsiteX35" fmla="*/ 0 w 5408072"/>
              <a:gd name="connsiteY35" fmla="*/ 1981389 h 4302216"/>
              <a:gd name="connsiteX36" fmla="*/ 0 w 5408072"/>
              <a:gd name="connsiteY36" fmla="*/ 1981393 h 4302216"/>
              <a:gd name="connsiteX37" fmla="*/ 0 w 5408072"/>
              <a:gd name="connsiteY37" fmla="*/ 3823220 h 4302216"/>
              <a:gd name="connsiteX38" fmla="*/ 0 w 5408072"/>
              <a:gd name="connsiteY38" fmla="*/ 4302216 h 4302216"/>
              <a:gd name="connsiteX39" fmla="*/ 456390 w 5408072"/>
              <a:gd name="connsiteY39" fmla="*/ 4302216 h 4302216"/>
              <a:gd name="connsiteX40" fmla="*/ 757038 w 5408072"/>
              <a:gd name="connsiteY40" fmla="*/ 4302216 h 4302216"/>
              <a:gd name="connsiteX41" fmla="*/ 989595 w 5408072"/>
              <a:gd name="connsiteY41" fmla="*/ 4302216 h 4302216"/>
              <a:gd name="connsiteX42" fmla="*/ 989598 w 5408072"/>
              <a:gd name="connsiteY42" fmla="*/ 4302216 h 4302216"/>
              <a:gd name="connsiteX43" fmla="*/ 1213428 w 5408072"/>
              <a:gd name="connsiteY43" fmla="*/ 4302216 h 4302216"/>
              <a:gd name="connsiteX44" fmla="*/ 1445985 w 5408072"/>
              <a:gd name="connsiteY44" fmla="*/ 4302216 h 4302216"/>
              <a:gd name="connsiteX45" fmla="*/ 1445988 w 5408072"/>
              <a:gd name="connsiteY45" fmla="*/ 4302216 h 4302216"/>
              <a:gd name="connsiteX46" fmla="*/ 1563269 w 5408072"/>
              <a:gd name="connsiteY46" fmla="*/ 4302216 h 4302216"/>
              <a:gd name="connsiteX47" fmla="*/ 1563272 w 5408072"/>
              <a:gd name="connsiteY47" fmla="*/ 4302216 h 4302216"/>
              <a:gd name="connsiteX48" fmla="*/ 1746633 w 5408072"/>
              <a:gd name="connsiteY48" fmla="*/ 4302216 h 4302216"/>
              <a:gd name="connsiteX49" fmla="*/ 1746636 w 5408072"/>
              <a:gd name="connsiteY49" fmla="*/ 4302216 h 4302216"/>
              <a:gd name="connsiteX50" fmla="*/ 2019659 w 5408072"/>
              <a:gd name="connsiteY50" fmla="*/ 4302216 h 4302216"/>
              <a:gd name="connsiteX51" fmla="*/ 2019662 w 5408072"/>
              <a:gd name="connsiteY51" fmla="*/ 4302216 h 4302216"/>
              <a:gd name="connsiteX52" fmla="*/ 2203023 w 5408072"/>
              <a:gd name="connsiteY52" fmla="*/ 4302216 h 4302216"/>
              <a:gd name="connsiteX53" fmla="*/ 2203026 w 5408072"/>
              <a:gd name="connsiteY53" fmla="*/ 4302216 h 4302216"/>
              <a:gd name="connsiteX54" fmla="*/ 2320307 w 5408072"/>
              <a:gd name="connsiteY54" fmla="*/ 4302216 h 4302216"/>
              <a:gd name="connsiteX55" fmla="*/ 2320310 w 5408072"/>
              <a:gd name="connsiteY55" fmla="*/ 4302216 h 4302216"/>
              <a:gd name="connsiteX56" fmla="*/ 2776697 w 5408072"/>
              <a:gd name="connsiteY56" fmla="*/ 4302216 h 4302216"/>
              <a:gd name="connsiteX57" fmla="*/ 2776700 w 5408072"/>
              <a:gd name="connsiteY57" fmla="*/ 4302216 h 4302216"/>
              <a:gd name="connsiteX58" fmla="*/ 3212601 w 5408072"/>
              <a:gd name="connsiteY58" fmla="*/ 4302216 h 4302216"/>
              <a:gd name="connsiteX59" fmla="*/ 3668991 w 5408072"/>
              <a:gd name="connsiteY59" fmla="*/ 4302216 h 4302216"/>
              <a:gd name="connsiteX60" fmla="*/ 3786276 w 5408072"/>
              <a:gd name="connsiteY60" fmla="*/ 4302216 h 4302216"/>
              <a:gd name="connsiteX61" fmla="*/ 3969639 w 5408072"/>
              <a:gd name="connsiteY61" fmla="*/ 4302216 h 4302216"/>
              <a:gd name="connsiteX62" fmla="*/ 4242666 w 5408072"/>
              <a:gd name="connsiteY62" fmla="*/ 4302216 h 4302216"/>
              <a:gd name="connsiteX63" fmla="*/ 4426029 w 5408072"/>
              <a:gd name="connsiteY63" fmla="*/ 4302216 h 4302216"/>
              <a:gd name="connsiteX64" fmla="*/ 4543314 w 5408072"/>
              <a:gd name="connsiteY64" fmla="*/ 4302216 h 4302216"/>
              <a:gd name="connsiteX65" fmla="*/ 4999704 w 5408072"/>
              <a:gd name="connsiteY65" fmla="*/ 4302216 h 4302216"/>
              <a:gd name="connsiteX66" fmla="*/ 5408072 w 5408072"/>
              <a:gd name="connsiteY66" fmla="*/ 3944723 h 430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408072" h="4302216">
                <a:moveTo>
                  <a:pt x="5408072" y="3944723"/>
                </a:moveTo>
                <a:lnTo>
                  <a:pt x="5408072" y="3465727"/>
                </a:lnTo>
                <a:lnTo>
                  <a:pt x="5408072" y="3392864"/>
                </a:lnTo>
                <a:lnTo>
                  <a:pt x="5408072" y="2913868"/>
                </a:lnTo>
                <a:lnTo>
                  <a:pt x="5408072" y="1030855"/>
                </a:lnTo>
                <a:lnTo>
                  <a:pt x="5408072" y="551859"/>
                </a:lnTo>
                <a:lnTo>
                  <a:pt x="5408072" y="478997"/>
                </a:lnTo>
                <a:lnTo>
                  <a:pt x="5408072" y="1"/>
                </a:lnTo>
                <a:lnTo>
                  <a:pt x="4951682" y="1"/>
                </a:lnTo>
                <a:lnTo>
                  <a:pt x="4834398" y="1"/>
                </a:lnTo>
                <a:lnTo>
                  <a:pt x="4651034" y="1"/>
                </a:lnTo>
                <a:lnTo>
                  <a:pt x="4378008" y="1"/>
                </a:lnTo>
                <a:lnTo>
                  <a:pt x="4194644" y="1"/>
                </a:lnTo>
                <a:lnTo>
                  <a:pt x="4077360" y="1"/>
                </a:lnTo>
                <a:lnTo>
                  <a:pt x="3620970" y="1"/>
                </a:lnTo>
                <a:lnTo>
                  <a:pt x="3185064" y="1"/>
                </a:lnTo>
                <a:lnTo>
                  <a:pt x="3185064" y="0"/>
                </a:lnTo>
                <a:lnTo>
                  <a:pt x="2728674" y="0"/>
                </a:lnTo>
                <a:lnTo>
                  <a:pt x="2611390" y="0"/>
                </a:lnTo>
                <a:lnTo>
                  <a:pt x="2428026" y="0"/>
                </a:lnTo>
                <a:lnTo>
                  <a:pt x="2155000" y="0"/>
                </a:lnTo>
                <a:lnTo>
                  <a:pt x="1971636" y="0"/>
                </a:lnTo>
                <a:lnTo>
                  <a:pt x="1854352" y="0"/>
                </a:lnTo>
                <a:lnTo>
                  <a:pt x="1397962" y="0"/>
                </a:lnTo>
                <a:lnTo>
                  <a:pt x="1213428" y="0"/>
                </a:lnTo>
                <a:lnTo>
                  <a:pt x="757038" y="0"/>
                </a:lnTo>
                <a:lnTo>
                  <a:pt x="456390" y="0"/>
                </a:lnTo>
                <a:lnTo>
                  <a:pt x="0" y="0"/>
                </a:lnTo>
                <a:lnTo>
                  <a:pt x="0" y="478996"/>
                </a:lnTo>
                <a:lnTo>
                  <a:pt x="0" y="928719"/>
                </a:lnTo>
                <a:lnTo>
                  <a:pt x="0" y="928723"/>
                </a:lnTo>
                <a:lnTo>
                  <a:pt x="0" y="1407715"/>
                </a:lnTo>
                <a:lnTo>
                  <a:pt x="0" y="1407719"/>
                </a:lnTo>
                <a:lnTo>
                  <a:pt x="0" y="1502393"/>
                </a:lnTo>
                <a:lnTo>
                  <a:pt x="0" y="1502397"/>
                </a:lnTo>
                <a:lnTo>
                  <a:pt x="0" y="1981389"/>
                </a:lnTo>
                <a:lnTo>
                  <a:pt x="0" y="1981393"/>
                </a:lnTo>
                <a:lnTo>
                  <a:pt x="0" y="3823220"/>
                </a:lnTo>
                <a:lnTo>
                  <a:pt x="0" y="4302216"/>
                </a:lnTo>
                <a:lnTo>
                  <a:pt x="456390" y="4302216"/>
                </a:lnTo>
                <a:lnTo>
                  <a:pt x="757038" y="4302216"/>
                </a:lnTo>
                <a:lnTo>
                  <a:pt x="989595" y="4302216"/>
                </a:lnTo>
                <a:lnTo>
                  <a:pt x="989598" y="4302216"/>
                </a:lnTo>
                <a:lnTo>
                  <a:pt x="1213428" y="4302216"/>
                </a:lnTo>
                <a:lnTo>
                  <a:pt x="1445985" y="4302216"/>
                </a:lnTo>
                <a:lnTo>
                  <a:pt x="1445988" y="4302216"/>
                </a:lnTo>
                <a:lnTo>
                  <a:pt x="1563269" y="4302216"/>
                </a:lnTo>
                <a:lnTo>
                  <a:pt x="1563272" y="4302216"/>
                </a:lnTo>
                <a:lnTo>
                  <a:pt x="1746633" y="4302216"/>
                </a:lnTo>
                <a:lnTo>
                  <a:pt x="1746636" y="4302216"/>
                </a:lnTo>
                <a:lnTo>
                  <a:pt x="2019659" y="4302216"/>
                </a:lnTo>
                <a:lnTo>
                  <a:pt x="2019662" y="4302216"/>
                </a:lnTo>
                <a:lnTo>
                  <a:pt x="2203023" y="4302216"/>
                </a:lnTo>
                <a:lnTo>
                  <a:pt x="2203026" y="4302216"/>
                </a:lnTo>
                <a:lnTo>
                  <a:pt x="2320307" y="4302216"/>
                </a:lnTo>
                <a:lnTo>
                  <a:pt x="2320310" y="4302216"/>
                </a:lnTo>
                <a:lnTo>
                  <a:pt x="2776697" y="4302216"/>
                </a:lnTo>
                <a:lnTo>
                  <a:pt x="2776700" y="4302216"/>
                </a:lnTo>
                <a:lnTo>
                  <a:pt x="3212601" y="4302216"/>
                </a:lnTo>
                <a:lnTo>
                  <a:pt x="3668991" y="4302216"/>
                </a:lnTo>
                <a:lnTo>
                  <a:pt x="3786276" y="4302216"/>
                </a:lnTo>
                <a:lnTo>
                  <a:pt x="3969639" y="4302216"/>
                </a:lnTo>
                <a:lnTo>
                  <a:pt x="4242666" y="4302216"/>
                </a:lnTo>
                <a:lnTo>
                  <a:pt x="4426029" y="4302216"/>
                </a:lnTo>
                <a:lnTo>
                  <a:pt x="4543314" y="4302216"/>
                </a:lnTo>
                <a:lnTo>
                  <a:pt x="4999704" y="4302216"/>
                </a:lnTo>
                <a:cubicBezTo>
                  <a:pt x="5225979" y="4302216"/>
                  <a:pt x="5408072" y="4141636"/>
                  <a:pt x="5408072" y="3944723"/>
                </a:cubicBezTo>
                <a:close/>
              </a:path>
            </a:pathLst>
          </a:custGeom>
          <a:noFill/>
          <a:ln w="28575" cap="flat">
            <a:solidFill>
              <a:srgbClr val="459597"/>
            </a:solidFill>
            <a:prstDash val="sysDot"/>
            <a:miter/>
          </a:ln>
        </p:spPr>
        <p:txBody>
          <a:bodyPr wrap="square" rtlCol="0" anchor="ctr">
            <a:noAutofit/>
          </a:bodyPr>
          <a:lstStyle/>
          <a:p>
            <a:endParaRPr lang="en-US"/>
          </a:p>
        </p:txBody>
      </p:sp>
      <p:sp>
        <p:nvSpPr>
          <p:cNvPr id="13" name="TextBox 12">
            <a:extLst>
              <a:ext uri="{FF2B5EF4-FFF2-40B4-BE49-F238E27FC236}">
                <a16:creationId xmlns:a16="http://schemas.microsoft.com/office/drawing/2014/main" id="{B70CFDC7-ED0E-9ED0-8ECE-15E3C63F906F}"/>
              </a:ext>
            </a:extLst>
          </p:cNvPr>
          <p:cNvSpPr txBox="1"/>
          <p:nvPr/>
        </p:nvSpPr>
        <p:spPr>
          <a:xfrm>
            <a:off x="1010706" y="5839663"/>
            <a:ext cx="4523058" cy="476830"/>
          </a:xfrm>
          <a:prstGeom prst="rect">
            <a:avLst/>
          </a:prstGeom>
          <a:noFill/>
        </p:spPr>
        <p:txBody>
          <a:bodyPr wrap="square">
            <a:spAutoFit/>
          </a:bodyPr>
          <a:lstStyle/>
          <a:p>
            <a:pPr indent="0"/>
            <a:r>
              <a:rPr lang="en-GB" sz="1200" dirty="0">
                <a:solidFill>
                  <a:srgbClr val="414141"/>
                </a:solidFill>
                <a:ea typeface="+mn-lt"/>
                <a:cs typeface="+mn-lt"/>
              </a:rPr>
              <a:t>Heimild</a:t>
            </a:r>
            <a:r>
              <a:rPr lang="en-GB" sz="1200" b="1" dirty="0">
                <a:solidFill>
                  <a:srgbClr val="414141"/>
                </a:solidFill>
                <a:ea typeface="+mn-lt"/>
                <a:cs typeface="+mn-lt"/>
              </a:rPr>
              <a:t>:</a:t>
            </a:r>
            <a:r>
              <a:rPr lang="en-US" sz="1200" dirty="0">
                <a:solidFill>
                  <a:srgbClr val="459597"/>
                </a:solidFill>
                <a:ea typeface="+mn-lt"/>
                <a:cs typeface="+mn-lt"/>
                <a:hlinkClick r:id="rId2">
                  <a:extLst>
                    <a:ext uri="{A12FA001-AC4F-418D-AE19-62706E023703}">
                      <ahyp:hlinkClr xmlns:ahyp="http://schemas.microsoft.com/office/drawing/2018/hyperlinkcolor" val="tx"/>
                    </a:ext>
                  </a:extLst>
                </a:hlinkClick>
              </a:rPr>
              <a:t> https://cimne.com/cvdata/cntr2/spc2390/dtos/dcs/businessmodelgenerationpreview.pdf</a:t>
            </a:r>
            <a:r>
              <a:rPr lang="en-US" sz="1200" dirty="0">
                <a:solidFill>
                  <a:srgbClr val="459597"/>
                </a:solidFill>
                <a:ea typeface="+mn-lt"/>
                <a:cs typeface="+mn-lt"/>
              </a:rPr>
              <a:t> </a:t>
            </a:r>
            <a:endParaRPr lang="en-GB" sz="1200" dirty="0">
              <a:solidFill>
                <a:srgbClr val="459597"/>
              </a:solidFill>
            </a:endParaRPr>
          </a:p>
        </p:txBody>
      </p:sp>
      <p:sp>
        <p:nvSpPr>
          <p:cNvPr id="15" name="TextBox 14">
            <a:extLst>
              <a:ext uri="{FF2B5EF4-FFF2-40B4-BE49-F238E27FC236}">
                <a16:creationId xmlns:a16="http://schemas.microsoft.com/office/drawing/2014/main" id="{B88BBDDE-C20E-459F-4484-842BE061047F}"/>
              </a:ext>
            </a:extLst>
          </p:cNvPr>
          <p:cNvSpPr txBox="1"/>
          <p:nvPr/>
        </p:nvSpPr>
        <p:spPr>
          <a:xfrm>
            <a:off x="6815137" y="5839663"/>
            <a:ext cx="6100762" cy="276999"/>
          </a:xfrm>
          <a:prstGeom prst="rect">
            <a:avLst/>
          </a:prstGeom>
          <a:noFill/>
        </p:spPr>
        <p:txBody>
          <a:bodyPr wrap="square">
            <a:spAutoFit/>
          </a:bodyPr>
          <a:lstStyle/>
          <a:p>
            <a:pPr indent="0"/>
            <a:r>
              <a:rPr lang="en-GB" sz="1200" dirty="0">
                <a:solidFill>
                  <a:srgbClr val="414141"/>
                </a:solidFill>
                <a:ea typeface="Calibri"/>
                <a:cs typeface="Calibri"/>
              </a:rPr>
              <a:t>Heimild</a:t>
            </a:r>
            <a:r>
              <a:rPr lang="en-GB" sz="1200" b="1" dirty="0">
                <a:solidFill>
                  <a:srgbClr val="414141"/>
                </a:solidFill>
                <a:ea typeface="Calibri"/>
                <a:cs typeface="Calibri"/>
              </a:rPr>
              <a:t>:</a:t>
            </a:r>
            <a:r>
              <a:rPr lang="en-GB" sz="1200" dirty="0">
                <a:solidFill>
                  <a:srgbClr val="459597"/>
                </a:solidFill>
                <a:ea typeface="Calibri"/>
                <a:cs typeface="Calibri"/>
                <a:hlinkClick r:id="rId3">
                  <a:extLst>
                    <a:ext uri="{A12FA001-AC4F-418D-AE19-62706E023703}">
                      <ahyp:hlinkClr xmlns:ahyp="http://schemas.microsoft.com/office/drawing/2018/hyperlinkcolor" val="tx"/>
                    </a:ext>
                  </a:extLst>
                </a:hlinkClick>
              </a:rPr>
              <a:t> https://brucey.com.au/resources/storytelling-canvas</a:t>
            </a:r>
            <a:r>
              <a:rPr lang="en-GB" sz="1200" dirty="0">
                <a:solidFill>
                  <a:srgbClr val="459597"/>
                </a:solidFill>
                <a:ea typeface="Calibri"/>
                <a:cs typeface="Calibri"/>
              </a:rPr>
              <a:t> </a:t>
            </a:r>
            <a:endParaRPr lang="en-GB" sz="1200" dirty="0">
              <a:solidFill>
                <a:srgbClr val="459597"/>
              </a:solidFill>
            </a:endParaRPr>
          </a:p>
        </p:txBody>
      </p:sp>
    </p:spTree>
    <p:extLst>
      <p:ext uri="{BB962C8B-B14F-4D97-AF65-F5344CB8AC3E}">
        <p14:creationId xmlns:p14="http://schemas.microsoft.com/office/powerpoint/2010/main" val="3157586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340DD-D513-027E-015A-86973DBDB69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11E0D59-60B7-5C39-3B2B-E8DE0A0FF800}"/>
              </a:ext>
            </a:extLst>
          </p:cNvPr>
          <p:cNvSpPr>
            <a:spLocks noGrp="1"/>
          </p:cNvSpPr>
          <p:nvPr>
            <p:ph type="body" sz="quarter" idx="16"/>
          </p:nvPr>
        </p:nvSpPr>
        <p:spPr>
          <a:xfrm>
            <a:off x="653780" y="472365"/>
            <a:ext cx="4689745" cy="803654"/>
          </a:xfrm>
        </p:spPr>
        <p:txBody>
          <a:bodyPr/>
          <a:lstStyle/>
          <a:p>
            <a:pPr>
              <a:lnSpc>
                <a:spcPts val="3720"/>
              </a:lnSpc>
            </a:pPr>
            <a:r>
              <a:rPr lang="en-US" dirty="0"/>
              <a:t>Business Model Canvas er vinnandi áætlun</a:t>
            </a:r>
          </a:p>
          <a:p>
            <a:pPr>
              <a:lnSpc>
                <a:spcPts val="3720"/>
              </a:lnSpc>
            </a:pPr>
            <a:endParaRPr lang="en-US" dirty="0"/>
          </a:p>
        </p:txBody>
      </p:sp>
      <p:sp>
        <p:nvSpPr>
          <p:cNvPr id="6" name="Text Placeholder 5">
            <a:extLst>
              <a:ext uri="{FF2B5EF4-FFF2-40B4-BE49-F238E27FC236}">
                <a16:creationId xmlns:a16="http://schemas.microsoft.com/office/drawing/2014/main" id="{B9D8BAFB-D7FF-BCB4-4CC0-3952726D873A}"/>
              </a:ext>
            </a:extLst>
          </p:cNvPr>
          <p:cNvSpPr>
            <a:spLocks noGrp="1"/>
          </p:cNvSpPr>
          <p:nvPr>
            <p:ph type="body" sz="quarter" idx="19"/>
          </p:nvPr>
        </p:nvSpPr>
        <p:spPr>
          <a:xfrm>
            <a:off x="6329360" y="472365"/>
            <a:ext cx="5023490" cy="803654"/>
          </a:xfrm>
        </p:spPr>
        <p:txBody>
          <a:bodyPr/>
          <a:lstStyle/>
          <a:p>
            <a:pPr>
              <a:lnSpc>
                <a:spcPts val="2900"/>
              </a:lnSpc>
            </a:pPr>
            <a:r>
              <a:rPr lang="en-US" dirty="0"/>
              <a:t>9 lykilskref frásagnar Canvas. Athugið að skref 4 er skipt í þrjá hluta: </a:t>
            </a:r>
          </a:p>
          <a:p>
            <a:pPr>
              <a:lnSpc>
                <a:spcPts val="2900"/>
              </a:lnSpc>
            </a:pPr>
            <a:endParaRPr lang="en-US" dirty="0"/>
          </a:p>
        </p:txBody>
      </p:sp>
      <p:cxnSp>
        <p:nvCxnSpPr>
          <p:cNvPr id="2" name="Straight Connector 1">
            <a:extLst>
              <a:ext uri="{FF2B5EF4-FFF2-40B4-BE49-F238E27FC236}">
                <a16:creationId xmlns:a16="http://schemas.microsoft.com/office/drawing/2014/main" id="{9517BA53-C10E-366F-8394-BBBEE1C8EF88}"/>
              </a:ext>
            </a:extLst>
          </p:cNvPr>
          <p:cNvCxnSpPr>
            <a:cxnSpLocks/>
          </p:cNvCxnSpPr>
          <p:nvPr/>
        </p:nvCxnSpPr>
        <p:spPr>
          <a:xfrm>
            <a:off x="5943600" y="0"/>
            <a:ext cx="0" cy="1628775"/>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7418B6F5-C8AF-6E1D-CC47-97C277D7484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31</a:t>
            </a:fld>
            <a:endParaRPr lang="fr-CA" sz="1200" dirty="0"/>
          </a:p>
        </p:txBody>
      </p:sp>
      <p:sp>
        <p:nvSpPr>
          <p:cNvPr id="3" name="Text Placeholder 4">
            <a:extLst>
              <a:ext uri="{FF2B5EF4-FFF2-40B4-BE49-F238E27FC236}">
                <a16:creationId xmlns:a16="http://schemas.microsoft.com/office/drawing/2014/main" id="{BCB715BE-B3EC-8677-05FC-9787E2693F9C}"/>
              </a:ext>
            </a:extLst>
          </p:cNvPr>
          <p:cNvSpPr txBox="1">
            <a:spLocks/>
          </p:cNvSpPr>
          <p:nvPr/>
        </p:nvSpPr>
        <p:spPr>
          <a:xfrm>
            <a:off x="653780" y="2371724"/>
            <a:ext cx="10699069" cy="4239051"/>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buClr>
                <a:srgbClr val="459597"/>
              </a:buClr>
              <a:buFont typeface="+mj-lt"/>
              <a:buAutoNum type="arabicPeriod"/>
            </a:pPr>
            <a:r>
              <a:rPr lang="en-GB" sz="2200" b="1" dirty="0">
                <a:solidFill>
                  <a:srgbClr val="EC7C69"/>
                </a:solidFill>
              </a:rPr>
              <a:t>EFNI </a:t>
            </a:r>
            <a:r>
              <a:rPr lang="en-GB" sz="2200" dirty="0">
                <a:solidFill>
                  <a:srgbClr val="414141"/>
                </a:solidFill>
              </a:rPr>
              <a:t>- </a:t>
            </a:r>
            <a:r>
              <a:rPr lang="en-GB" sz="2200" dirty="0">
                <a:solidFill>
                  <a:srgbClr val="414141"/>
                </a:solidFill>
                <a:ea typeface="+mn-lt"/>
                <a:cs typeface="+mn-lt"/>
              </a:rPr>
              <a:t>Hvað er titill og efni sögunnar þinnar?</a:t>
            </a:r>
            <a:endParaRPr lang="en-GB" sz="2200" dirty="0">
              <a:solidFill>
                <a:srgbClr val="414141"/>
              </a:solidFill>
            </a:endParaRPr>
          </a:p>
          <a:p>
            <a:pPr marL="228600" indent="-457200">
              <a:lnSpc>
                <a:spcPts val="2340"/>
              </a:lnSpc>
              <a:buClr>
                <a:srgbClr val="459597"/>
              </a:buClr>
              <a:buFont typeface="+mj-lt"/>
              <a:buAutoNum type="arabicPeriod"/>
            </a:pPr>
            <a:endParaRPr lang="en-GB" sz="2200" dirty="0">
              <a:solidFill>
                <a:srgbClr val="414141"/>
              </a:solidFill>
            </a:endParaRPr>
          </a:p>
          <a:p>
            <a:pPr marL="457200" indent="-457200">
              <a:lnSpc>
                <a:spcPts val="2340"/>
              </a:lnSpc>
              <a:buClr>
                <a:srgbClr val="459597"/>
              </a:buClr>
              <a:buFont typeface="+mj-lt"/>
              <a:buAutoNum type="arabicPeriod"/>
            </a:pPr>
            <a:r>
              <a:rPr lang="en-GB" sz="2200" b="1" dirty="0">
                <a:solidFill>
                  <a:srgbClr val="EC7C69"/>
                </a:solidFill>
              </a:rPr>
              <a:t>MARKMIÐIÐ </a:t>
            </a:r>
            <a:r>
              <a:rPr lang="en-GB" sz="2200" dirty="0">
                <a:solidFill>
                  <a:srgbClr val="414141"/>
                </a:solidFill>
              </a:rPr>
              <a:t>- </a:t>
            </a:r>
            <a:r>
              <a:rPr lang="en-GB" sz="2200" dirty="0">
                <a:solidFill>
                  <a:srgbClr val="414141"/>
                </a:solidFill>
                <a:ea typeface="+mn-lt"/>
                <a:cs typeface="+mn-lt"/>
              </a:rPr>
              <a:t>Hvað er það markmið sem þú vilt ná fram? Hvers vegna ertu að segja söguna? Hvað viltu að áhorfendur viti, finni eða geri? Er þetta tengt ákveðnum hluta af </a:t>
            </a:r>
            <a:r>
              <a:rPr lang="en-GB" sz="2200" dirty="0">
                <a:solidFill>
                  <a:srgbClr val="414141"/>
                </a:solidFill>
                <a:ea typeface="+mn-lt"/>
                <a:cs typeface="+mn-lt"/>
                <a:hlinkClick r:id="rId2">
                  <a:extLst>
                    <a:ext uri="{A12FA001-AC4F-418D-AE19-62706E023703}">
                      <ahyp:hlinkClr xmlns:ahyp="http://schemas.microsoft.com/office/drawing/2018/hyperlinkcolor" val="tx"/>
                    </a:ext>
                  </a:extLst>
                </a:hlinkClick>
              </a:rPr>
              <a:t>viðskiptahætti viðskiptavinarins</a:t>
            </a:r>
            <a:r>
              <a:rPr lang="en-GB" sz="2200" dirty="0">
                <a:solidFill>
                  <a:srgbClr val="414141"/>
                </a:solidFill>
                <a:ea typeface="+mn-lt"/>
                <a:cs typeface="+mn-lt"/>
              </a:rPr>
              <a:t>?</a:t>
            </a:r>
            <a:endParaRPr lang="en-GB" sz="2200" dirty="0">
              <a:solidFill>
                <a:srgbClr val="414141"/>
              </a:solidFill>
            </a:endParaRPr>
          </a:p>
          <a:p>
            <a:pPr marL="228600" indent="-457200">
              <a:lnSpc>
                <a:spcPts val="2340"/>
              </a:lnSpc>
              <a:buClr>
                <a:srgbClr val="459597"/>
              </a:buClr>
              <a:buFont typeface="+mj-lt"/>
              <a:buAutoNum type="arabicPeriod"/>
            </a:pPr>
            <a:endParaRPr lang="en-GB" sz="2200" dirty="0">
              <a:solidFill>
                <a:srgbClr val="414141"/>
              </a:solidFill>
            </a:endParaRPr>
          </a:p>
          <a:p>
            <a:pPr marL="457200" indent="-457200">
              <a:lnSpc>
                <a:spcPts val="2340"/>
              </a:lnSpc>
              <a:buClr>
                <a:srgbClr val="459597"/>
              </a:buClr>
              <a:buFont typeface="+mj-lt"/>
              <a:buAutoNum type="arabicPeriod"/>
            </a:pPr>
            <a:r>
              <a:rPr lang="en-GB" sz="2200" b="1" dirty="0">
                <a:solidFill>
                  <a:srgbClr val="EC7C69"/>
                </a:solidFill>
              </a:rPr>
              <a:t>HÖFUNDAHÓPUR </a:t>
            </a:r>
            <a:r>
              <a:rPr lang="en-GB" sz="2200" dirty="0">
                <a:solidFill>
                  <a:srgbClr val="414141"/>
                </a:solidFill>
              </a:rPr>
              <a:t>- </a:t>
            </a:r>
            <a:r>
              <a:rPr lang="en-GB" sz="2200" dirty="0">
                <a:solidFill>
                  <a:srgbClr val="414141"/>
                </a:solidFill>
                <a:ea typeface="+mn-lt"/>
                <a:cs typeface="+mn-lt"/>
              </a:rPr>
              <a:t>Hver er höfunda hópurinn þinn? Kortleggðu þá sem persónu og skrifaðu nafn persónunnar hér. Í </a:t>
            </a:r>
            <a:r>
              <a:rPr lang="en-GB" sz="2200" dirty="0">
                <a:solidFill>
                  <a:srgbClr val="414141"/>
                </a:solidFill>
                <a:ea typeface="+mn-lt"/>
                <a:cs typeface="+mn-lt"/>
                <a:hlinkClick r:id="rId3">
                  <a:extLst>
                    <a:ext uri="{A12FA001-AC4F-418D-AE19-62706E023703}">
                      <ahyp:hlinkClr xmlns:ahyp="http://schemas.microsoft.com/office/drawing/2018/hyperlinkcolor" val="tx"/>
                    </a:ext>
                  </a:extLst>
                </a:hlinkClick>
              </a:rPr>
              <a:t>persónunni </a:t>
            </a:r>
            <a:r>
              <a:rPr lang="en-GB" sz="2200" dirty="0">
                <a:solidFill>
                  <a:srgbClr val="414141"/>
                </a:solidFill>
                <a:ea typeface="+mn-lt"/>
                <a:cs typeface="+mn-lt"/>
              </a:rPr>
              <a:t>munt þú hafa fangað þarfir þeirra og það sem skiptir þeim mestu máli. Eða notaðu hægri helming gildistilboðskanvassins. Mundu að ef sagan þín er ekki ætluð viðskiptavinum (t.d. þú ert að kynna hugmynd fyrir fjárfesta, eða leita að nýjum viðskiptafélaga o.s.frv.) þá er höfunda hópurinn þinn ekki viðskiptavinur þinn.</a:t>
            </a:r>
            <a:endParaRPr lang="en-GB" sz="2200" dirty="0">
              <a:solidFill>
                <a:srgbClr val="414141"/>
              </a:solidFill>
            </a:endParaRPr>
          </a:p>
          <a:p>
            <a:pPr marL="228600" indent="-457200">
              <a:lnSpc>
                <a:spcPts val="2340"/>
              </a:lnSpc>
              <a:buClr>
                <a:srgbClr val="459597"/>
              </a:buClr>
              <a:buFont typeface="+mj-lt"/>
              <a:buAutoNum type="arabicPeriod"/>
            </a:pPr>
            <a:endParaRPr lang="en-US" sz="2200" dirty="0">
              <a:solidFill>
                <a:srgbClr val="414141"/>
              </a:solidFill>
            </a:endParaRPr>
          </a:p>
        </p:txBody>
      </p:sp>
      <p:sp>
        <p:nvSpPr>
          <p:cNvPr id="13" name="TextBox 12">
            <a:extLst>
              <a:ext uri="{FF2B5EF4-FFF2-40B4-BE49-F238E27FC236}">
                <a16:creationId xmlns:a16="http://schemas.microsoft.com/office/drawing/2014/main" id="{F9E251EA-4D23-34A3-C56C-0F1342D027AB}"/>
              </a:ext>
            </a:extLst>
          </p:cNvPr>
          <p:cNvSpPr txBox="1"/>
          <p:nvPr/>
        </p:nvSpPr>
        <p:spPr>
          <a:xfrm>
            <a:off x="653780" y="6108636"/>
            <a:ext cx="6100762" cy="276999"/>
          </a:xfrm>
          <a:prstGeom prst="rect">
            <a:avLst/>
          </a:prstGeom>
          <a:noFill/>
        </p:spPr>
        <p:txBody>
          <a:bodyPr wrap="square">
            <a:spAutoFit/>
          </a:bodyPr>
          <a:lstStyle/>
          <a:p>
            <a:pPr indent="0"/>
            <a:r>
              <a:rPr lang="en-GB" sz="1200" dirty="0">
                <a:solidFill>
                  <a:srgbClr val="414141"/>
                </a:solidFill>
                <a:ea typeface="Calibri"/>
                <a:cs typeface="Calibri"/>
              </a:rPr>
              <a:t>Heimild</a:t>
            </a:r>
            <a:r>
              <a:rPr lang="en-GB" sz="1200" b="1" dirty="0">
                <a:solidFill>
                  <a:srgbClr val="414141"/>
                </a:solidFill>
                <a:ea typeface="Calibri"/>
                <a:cs typeface="Calibri"/>
              </a:rPr>
              <a:t>:</a:t>
            </a:r>
            <a:r>
              <a:rPr lang="en-GB" sz="1200" dirty="0">
                <a:solidFill>
                  <a:srgbClr val="459597"/>
                </a:solidFill>
                <a:ea typeface="+mn-lt"/>
                <a:cs typeface="+mn-lt"/>
                <a:hlinkClick r:id="rId4">
                  <a:extLst>
                    <a:ext uri="{A12FA001-AC4F-418D-AE19-62706E023703}">
                      <ahyp:hlinkClr xmlns:ahyp="http://schemas.microsoft.com/office/drawing/2018/hyperlinkcolor" val="tx"/>
                    </a:ext>
                  </a:extLst>
                </a:hlinkClick>
              </a:rPr>
              <a:t> https://brucey.com.au/resources/storytelling-canvas</a:t>
            </a:r>
            <a:r>
              <a:rPr lang="en-GB" sz="1200" dirty="0">
                <a:solidFill>
                  <a:srgbClr val="459597"/>
                </a:solidFill>
                <a:ea typeface="+mn-lt"/>
                <a:cs typeface="+mn-lt"/>
              </a:rPr>
              <a:t> </a:t>
            </a:r>
          </a:p>
        </p:txBody>
      </p:sp>
    </p:spTree>
    <p:extLst>
      <p:ext uri="{BB962C8B-B14F-4D97-AF65-F5344CB8AC3E}">
        <p14:creationId xmlns:p14="http://schemas.microsoft.com/office/powerpoint/2010/main" val="2375502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1EEBE-9E0D-F8F0-7E44-DE9B6FC9F63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64D3131-232A-301A-BFFA-D4C17969A9E1}"/>
              </a:ext>
            </a:extLst>
          </p:cNvPr>
          <p:cNvSpPr>
            <a:spLocks noGrp="1"/>
          </p:cNvSpPr>
          <p:nvPr>
            <p:ph type="body" sz="quarter" idx="16"/>
          </p:nvPr>
        </p:nvSpPr>
        <p:spPr>
          <a:xfrm>
            <a:off x="653780" y="472365"/>
            <a:ext cx="4689745" cy="803654"/>
          </a:xfrm>
        </p:spPr>
        <p:txBody>
          <a:bodyPr/>
          <a:lstStyle/>
          <a:p>
            <a:pPr>
              <a:lnSpc>
                <a:spcPts val="3720"/>
              </a:lnSpc>
            </a:pPr>
            <a:r>
              <a:rPr lang="en-US" dirty="0"/>
              <a:t>Business Model Canvas er vinnandi áætlun</a:t>
            </a:r>
          </a:p>
          <a:p>
            <a:pPr>
              <a:lnSpc>
                <a:spcPts val="3720"/>
              </a:lnSpc>
            </a:pPr>
            <a:endParaRPr lang="en-US" dirty="0"/>
          </a:p>
        </p:txBody>
      </p:sp>
      <p:sp>
        <p:nvSpPr>
          <p:cNvPr id="6" name="Text Placeholder 5">
            <a:extLst>
              <a:ext uri="{FF2B5EF4-FFF2-40B4-BE49-F238E27FC236}">
                <a16:creationId xmlns:a16="http://schemas.microsoft.com/office/drawing/2014/main" id="{10C8C770-803B-FAC6-D1CC-A2DFE6C43710}"/>
              </a:ext>
            </a:extLst>
          </p:cNvPr>
          <p:cNvSpPr>
            <a:spLocks noGrp="1"/>
          </p:cNvSpPr>
          <p:nvPr>
            <p:ph type="body" sz="quarter" idx="19"/>
          </p:nvPr>
        </p:nvSpPr>
        <p:spPr>
          <a:xfrm>
            <a:off x="6329360" y="472365"/>
            <a:ext cx="5023490" cy="803654"/>
          </a:xfrm>
        </p:spPr>
        <p:txBody>
          <a:bodyPr/>
          <a:lstStyle/>
          <a:p>
            <a:pPr>
              <a:lnSpc>
                <a:spcPts val="2900"/>
              </a:lnSpc>
            </a:pPr>
            <a:r>
              <a:rPr lang="en-US" dirty="0"/>
              <a:t>9 lykilskref frásagnar Canvas. Athugið að skref 4 er skipt í þrjá hluta: </a:t>
            </a:r>
          </a:p>
          <a:p>
            <a:pPr>
              <a:lnSpc>
                <a:spcPts val="2900"/>
              </a:lnSpc>
            </a:pPr>
            <a:endParaRPr lang="en-US" dirty="0"/>
          </a:p>
        </p:txBody>
      </p:sp>
      <p:cxnSp>
        <p:nvCxnSpPr>
          <p:cNvPr id="2" name="Straight Connector 1">
            <a:extLst>
              <a:ext uri="{FF2B5EF4-FFF2-40B4-BE49-F238E27FC236}">
                <a16:creationId xmlns:a16="http://schemas.microsoft.com/office/drawing/2014/main" id="{19E50C06-9884-237F-D4D8-4C87F1640713}"/>
              </a:ext>
            </a:extLst>
          </p:cNvPr>
          <p:cNvCxnSpPr>
            <a:cxnSpLocks/>
          </p:cNvCxnSpPr>
          <p:nvPr/>
        </p:nvCxnSpPr>
        <p:spPr>
          <a:xfrm>
            <a:off x="5943600" y="0"/>
            <a:ext cx="0" cy="1628775"/>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F69EC0F8-799F-1CB5-A4EE-BA031D2742D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32</a:t>
            </a:fld>
            <a:endParaRPr lang="fr-CA" sz="1200" dirty="0"/>
          </a:p>
        </p:txBody>
      </p:sp>
      <p:sp>
        <p:nvSpPr>
          <p:cNvPr id="3" name="Text Placeholder 4">
            <a:extLst>
              <a:ext uri="{FF2B5EF4-FFF2-40B4-BE49-F238E27FC236}">
                <a16:creationId xmlns:a16="http://schemas.microsoft.com/office/drawing/2014/main" id="{16C6C7D0-42B6-1EDB-CFAC-87D1B0005F4F}"/>
              </a:ext>
            </a:extLst>
          </p:cNvPr>
          <p:cNvSpPr txBox="1">
            <a:spLocks/>
          </p:cNvSpPr>
          <p:nvPr/>
        </p:nvSpPr>
        <p:spPr>
          <a:xfrm>
            <a:off x="653780" y="2371724"/>
            <a:ext cx="10699069" cy="4239051"/>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buClr>
                <a:srgbClr val="459597"/>
              </a:buClr>
              <a:buFont typeface="+mj-lt"/>
              <a:buAutoNum type="arabicPeriod" startAt="4"/>
            </a:pPr>
            <a:r>
              <a:rPr lang="en-GB" sz="2200" b="1" dirty="0">
                <a:solidFill>
                  <a:srgbClr val="EC7C69"/>
                </a:solidFill>
                <a:ea typeface="+mn-lt"/>
                <a:cs typeface="+mn-lt"/>
              </a:rPr>
              <a:t>INNIHALDSGREIÐIR </a:t>
            </a:r>
            <a:r>
              <a:rPr lang="en-GB" sz="2200" dirty="0">
                <a:solidFill>
                  <a:srgbClr val="414141"/>
                </a:solidFill>
                <a:ea typeface="+mn-lt"/>
                <a:cs typeface="+mn-lt"/>
              </a:rPr>
              <a:t>- Reyndu að koma með rök sem gætu breytt skoðunum áhorfenda þinna og vertu viss um að þú hafir lista yfir rökrétt, tilfinningaleg og/eða siðferðileg atriði. Hvað er þitt "sönnunargagn"? Hefurðu dæmi eða frásagnir? Finndu þau sem munu höfða til áhorfenda þinna. Það eru mismunandi lykilþættir sem þú getur notað til að móta ferðalag áhorfenda þinna í gegnum söguna. Með teyminu þínu skaltu eyða tíma í að koma með gott magn af þessum þáttum. Ekki hafa áhyggjur af röðinni ennþá, reyndu bara að koma með eins marga og þú getur.</a:t>
            </a:r>
          </a:p>
          <a:p>
            <a:pPr marL="457200" indent="-457200">
              <a:lnSpc>
                <a:spcPts val="2340"/>
              </a:lnSpc>
              <a:buClr>
                <a:srgbClr val="459597"/>
              </a:buClr>
              <a:buFont typeface="+mj-lt"/>
              <a:buAutoNum type="arabicPeriod" startAt="4"/>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4"/>
            </a:pPr>
            <a:endParaRPr lang="en-GB" sz="2200" dirty="0">
              <a:solidFill>
                <a:srgbClr val="414141"/>
              </a:solidFill>
            </a:endParaRPr>
          </a:p>
          <a:p>
            <a:pPr marL="228600" indent="-457200">
              <a:lnSpc>
                <a:spcPts val="2340"/>
              </a:lnSpc>
              <a:buClr>
                <a:srgbClr val="459597"/>
              </a:buClr>
              <a:buFont typeface="+mj-lt"/>
              <a:buAutoNum type="arabicPeriod" startAt="4"/>
            </a:pPr>
            <a:endParaRPr lang="en-US" sz="2200" dirty="0">
              <a:solidFill>
                <a:srgbClr val="414141"/>
              </a:solidFill>
            </a:endParaRPr>
          </a:p>
        </p:txBody>
      </p:sp>
      <p:sp>
        <p:nvSpPr>
          <p:cNvPr id="13" name="TextBox 12">
            <a:extLst>
              <a:ext uri="{FF2B5EF4-FFF2-40B4-BE49-F238E27FC236}">
                <a16:creationId xmlns:a16="http://schemas.microsoft.com/office/drawing/2014/main" id="{BC0CCAE2-D5CA-CCE0-732D-27725D71857C}"/>
              </a:ext>
            </a:extLst>
          </p:cNvPr>
          <p:cNvSpPr txBox="1"/>
          <p:nvPr/>
        </p:nvSpPr>
        <p:spPr>
          <a:xfrm>
            <a:off x="653780" y="6108636"/>
            <a:ext cx="6100762" cy="276999"/>
          </a:xfrm>
          <a:prstGeom prst="rect">
            <a:avLst/>
          </a:prstGeom>
          <a:noFill/>
        </p:spPr>
        <p:txBody>
          <a:bodyPr wrap="square">
            <a:spAutoFit/>
          </a:bodyPr>
          <a:lstStyle/>
          <a:p>
            <a:pPr indent="0"/>
            <a:r>
              <a:rPr lang="en-GB" sz="1200" dirty="0">
                <a:solidFill>
                  <a:srgbClr val="414141"/>
                </a:solidFill>
                <a:ea typeface="Calibri"/>
                <a:cs typeface="Calibri"/>
              </a:rPr>
              <a:t>Heimild</a:t>
            </a:r>
            <a:r>
              <a:rPr lang="en-GB" sz="1200" b="1" dirty="0">
                <a:solidFill>
                  <a:srgbClr val="414141"/>
                </a:solidFill>
                <a:ea typeface="Calibri"/>
                <a:cs typeface="Calibri"/>
              </a:rPr>
              <a:t>:</a:t>
            </a:r>
            <a:r>
              <a:rPr lang="en-GB" sz="1200" dirty="0">
                <a:solidFill>
                  <a:srgbClr val="459597"/>
                </a:solidFill>
                <a:ea typeface="+mn-lt"/>
                <a:cs typeface="+mn-lt"/>
                <a:hlinkClick r:id="rId2">
                  <a:extLst>
                    <a:ext uri="{A12FA001-AC4F-418D-AE19-62706E023703}">
                      <ahyp:hlinkClr xmlns:ahyp="http://schemas.microsoft.com/office/drawing/2018/hyperlinkcolor" val="tx"/>
                    </a:ext>
                  </a:extLst>
                </a:hlinkClick>
              </a:rPr>
              <a:t> https://brucey.com.au/resources/storytelling-canvas</a:t>
            </a:r>
            <a:r>
              <a:rPr lang="en-GB" sz="1200" dirty="0">
                <a:solidFill>
                  <a:srgbClr val="459597"/>
                </a:solidFill>
                <a:ea typeface="+mn-lt"/>
                <a:cs typeface="+mn-lt"/>
              </a:rPr>
              <a:t> </a:t>
            </a:r>
          </a:p>
        </p:txBody>
      </p:sp>
    </p:spTree>
    <p:extLst>
      <p:ext uri="{BB962C8B-B14F-4D97-AF65-F5344CB8AC3E}">
        <p14:creationId xmlns:p14="http://schemas.microsoft.com/office/powerpoint/2010/main" val="1728324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24203-E836-A39A-77B3-E64862DE5D8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CC7A5C2-BCAB-FDCE-7DBA-CCBA5CCF9781}"/>
              </a:ext>
            </a:extLst>
          </p:cNvPr>
          <p:cNvSpPr>
            <a:spLocks noGrp="1"/>
          </p:cNvSpPr>
          <p:nvPr>
            <p:ph type="body" sz="quarter" idx="16"/>
          </p:nvPr>
        </p:nvSpPr>
        <p:spPr>
          <a:xfrm>
            <a:off x="653780" y="472365"/>
            <a:ext cx="4689745" cy="803654"/>
          </a:xfrm>
        </p:spPr>
        <p:txBody>
          <a:bodyPr/>
          <a:lstStyle/>
          <a:p>
            <a:pPr>
              <a:lnSpc>
                <a:spcPts val="3720"/>
              </a:lnSpc>
            </a:pPr>
            <a:r>
              <a:rPr lang="en-US" dirty="0"/>
              <a:t>Business Model Canvas er vinnandi áætlun</a:t>
            </a:r>
          </a:p>
          <a:p>
            <a:pPr>
              <a:lnSpc>
                <a:spcPts val="3720"/>
              </a:lnSpc>
            </a:pPr>
            <a:endParaRPr lang="en-US" dirty="0"/>
          </a:p>
        </p:txBody>
      </p:sp>
      <p:sp>
        <p:nvSpPr>
          <p:cNvPr id="6" name="Text Placeholder 5">
            <a:extLst>
              <a:ext uri="{FF2B5EF4-FFF2-40B4-BE49-F238E27FC236}">
                <a16:creationId xmlns:a16="http://schemas.microsoft.com/office/drawing/2014/main" id="{DB24C1EF-2D1E-F44C-737A-1E3AC3B63EC4}"/>
              </a:ext>
            </a:extLst>
          </p:cNvPr>
          <p:cNvSpPr>
            <a:spLocks noGrp="1"/>
          </p:cNvSpPr>
          <p:nvPr>
            <p:ph type="body" sz="quarter" idx="19"/>
          </p:nvPr>
        </p:nvSpPr>
        <p:spPr>
          <a:xfrm>
            <a:off x="6329360" y="472365"/>
            <a:ext cx="5023490" cy="803654"/>
          </a:xfrm>
        </p:spPr>
        <p:txBody>
          <a:bodyPr/>
          <a:lstStyle/>
          <a:p>
            <a:pPr>
              <a:lnSpc>
                <a:spcPts val="2900"/>
              </a:lnSpc>
            </a:pPr>
            <a:r>
              <a:rPr lang="en-US" dirty="0"/>
              <a:t>9 lykilskref frásagnar Canvas. Athugið að skref 4 er skipt í þrjá hluta: </a:t>
            </a:r>
          </a:p>
          <a:p>
            <a:pPr>
              <a:lnSpc>
                <a:spcPts val="2900"/>
              </a:lnSpc>
            </a:pPr>
            <a:endParaRPr lang="en-US" dirty="0"/>
          </a:p>
        </p:txBody>
      </p:sp>
      <p:cxnSp>
        <p:nvCxnSpPr>
          <p:cNvPr id="2" name="Straight Connector 1">
            <a:extLst>
              <a:ext uri="{FF2B5EF4-FFF2-40B4-BE49-F238E27FC236}">
                <a16:creationId xmlns:a16="http://schemas.microsoft.com/office/drawing/2014/main" id="{833167D3-1939-9B1B-13D8-3B0B34752ACD}"/>
              </a:ext>
            </a:extLst>
          </p:cNvPr>
          <p:cNvCxnSpPr>
            <a:cxnSpLocks/>
          </p:cNvCxnSpPr>
          <p:nvPr/>
        </p:nvCxnSpPr>
        <p:spPr>
          <a:xfrm>
            <a:off x="5943600" y="0"/>
            <a:ext cx="0" cy="1628775"/>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B54D4261-F989-681A-FC72-640CDB05531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33</a:t>
            </a:fld>
            <a:endParaRPr lang="fr-CA" sz="1200" dirty="0"/>
          </a:p>
        </p:txBody>
      </p:sp>
      <p:sp>
        <p:nvSpPr>
          <p:cNvPr id="3" name="Text Placeholder 4">
            <a:extLst>
              <a:ext uri="{FF2B5EF4-FFF2-40B4-BE49-F238E27FC236}">
                <a16:creationId xmlns:a16="http://schemas.microsoft.com/office/drawing/2014/main" id="{4530EAFF-1C59-1B8E-64A5-D3B814233AF9}"/>
              </a:ext>
            </a:extLst>
          </p:cNvPr>
          <p:cNvSpPr txBox="1">
            <a:spLocks/>
          </p:cNvSpPr>
          <p:nvPr/>
        </p:nvSpPr>
        <p:spPr>
          <a:xfrm>
            <a:off x="653781" y="2008084"/>
            <a:ext cx="10884440" cy="4239051"/>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buClr>
                <a:srgbClr val="459597"/>
              </a:buClr>
              <a:buFont typeface="+mj-lt"/>
              <a:buAutoNum type="arabicPeriod" startAt="4"/>
            </a:pPr>
            <a:r>
              <a:rPr lang="en-GB" sz="2200" b="1" dirty="0">
                <a:solidFill>
                  <a:srgbClr val="EC7C69"/>
                </a:solidFill>
                <a:ea typeface="+mn-lt"/>
                <a:cs typeface="+mn-lt"/>
              </a:rPr>
              <a:t>TILFINNINGALEG ROLLERCOASTER Í ÞRÍUM ÞÁTTUM </a:t>
            </a:r>
            <a:r>
              <a:rPr lang="en-GB" sz="2200" dirty="0">
                <a:solidFill>
                  <a:srgbClr val="414141"/>
                </a:solidFill>
                <a:ea typeface="+mn-lt"/>
                <a:cs typeface="+mn-lt"/>
              </a:rPr>
              <a:t>- Góð saga er ekki slétt lína; hún hefur hæðir og lægðir. Nú er kominn tími til að íhuga hvernig þú gætir hannað þína eigin tilfinningalegu rússíbana. Hvar er hápunktur söginnar? Það er augnablikið sem þú vilt nota til að koma aðalatriðinu þínu á framfæri. Eins og í flestum góðum sögum er söguramminn skipt í þrjá hluta: byrjun, miðju og endi. Byggðu upp stemninguna í upphafi. Miðhlutinn er kjörið til að koma efninu í söguna. Og endinn er þar sem þú vilt skilja áhorfendur eftir: í nýjum hugarástandi. Skipaðu röksemdum, dæmum og frásögnum. Og til að krydda málið, bættu smá </a:t>
            </a:r>
            <a:r>
              <a:rPr lang="en-GB" sz="2200" dirty="0" err="1">
                <a:solidFill>
                  <a:srgbClr val="414141"/>
                </a:solidFill>
                <a:ea typeface="+mn-lt"/>
                <a:cs typeface="+mn-lt"/>
              </a:rPr>
              <a:t>húmor</a:t>
            </a:r>
            <a:r>
              <a:rPr lang="en-GB" sz="2200" dirty="0">
                <a:solidFill>
                  <a:srgbClr val="414141"/>
                </a:solidFill>
                <a:ea typeface="+mn-lt"/>
                <a:cs typeface="+mn-lt"/>
              </a:rPr>
              <a:t> inn í þrjá þætti sögunnar. Nú skaltu líta aftur á tilfinningalegu rússíbana. Fylgdirðu hugmyndinni þinni? Eða viltu breyta henni?  Eitt sem vert er að hafa í huga þegar þú raðar sögunni þinni er að taka tillit til mismunandi hlustunarstíla. Sinntu fyrst rökréttum, skipulögðum hlustendum; þeir vilja fá skýra mynd af því sem þú ert að tala um til að ákveða hvort þeir vilji yfir höfuð hlusta. En ekki gleyma hinum. Tilfinningalegir hlustendur eru þolinmóðir, en þeir þurfa tilfinningar, annars verða þeir leiðir.</a:t>
            </a:r>
          </a:p>
          <a:p>
            <a:pPr marL="457200" indent="-457200">
              <a:lnSpc>
                <a:spcPts val="2340"/>
              </a:lnSpc>
              <a:buClr>
                <a:srgbClr val="459597"/>
              </a:buClr>
              <a:buFont typeface="+mj-lt"/>
              <a:buAutoNum type="arabicPeriod" startAt="4"/>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4"/>
            </a:pPr>
            <a:endParaRPr lang="en-GB" sz="2200" dirty="0">
              <a:solidFill>
                <a:srgbClr val="414141"/>
              </a:solidFill>
            </a:endParaRPr>
          </a:p>
          <a:p>
            <a:pPr marL="228600" indent="-457200">
              <a:lnSpc>
                <a:spcPts val="2340"/>
              </a:lnSpc>
              <a:buClr>
                <a:srgbClr val="459597"/>
              </a:buClr>
              <a:buFont typeface="+mj-lt"/>
              <a:buAutoNum type="arabicPeriod" startAt="4"/>
            </a:pPr>
            <a:endParaRPr lang="en-US" sz="2200" dirty="0">
              <a:solidFill>
                <a:srgbClr val="414141"/>
              </a:solidFill>
            </a:endParaRPr>
          </a:p>
        </p:txBody>
      </p:sp>
      <p:sp>
        <p:nvSpPr>
          <p:cNvPr id="13" name="TextBox 12">
            <a:extLst>
              <a:ext uri="{FF2B5EF4-FFF2-40B4-BE49-F238E27FC236}">
                <a16:creationId xmlns:a16="http://schemas.microsoft.com/office/drawing/2014/main" id="{F6B200F9-D540-84EF-CE7E-447C207D731C}"/>
              </a:ext>
            </a:extLst>
          </p:cNvPr>
          <p:cNvSpPr txBox="1"/>
          <p:nvPr/>
        </p:nvSpPr>
        <p:spPr>
          <a:xfrm>
            <a:off x="1110980" y="6316493"/>
            <a:ext cx="6100762" cy="276999"/>
          </a:xfrm>
          <a:prstGeom prst="rect">
            <a:avLst/>
          </a:prstGeom>
          <a:noFill/>
        </p:spPr>
        <p:txBody>
          <a:bodyPr wrap="square">
            <a:spAutoFit/>
          </a:bodyPr>
          <a:lstStyle/>
          <a:p>
            <a:pPr indent="0"/>
            <a:r>
              <a:rPr lang="en-GB" sz="1200" dirty="0">
                <a:solidFill>
                  <a:srgbClr val="414141"/>
                </a:solidFill>
                <a:ea typeface="Calibri"/>
                <a:cs typeface="Calibri"/>
              </a:rPr>
              <a:t>Heimild</a:t>
            </a:r>
            <a:r>
              <a:rPr lang="en-GB" sz="1200" b="1" dirty="0">
                <a:solidFill>
                  <a:srgbClr val="414141"/>
                </a:solidFill>
                <a:ea typeface="Calibri"/>
                <a:cs typeface="Calibri"/>
              </a:rPr>
              <a:t>:</a:t>
            </a:r>
            <a:r>
              <a:rPr lang="en-GB" sz="1200" dirty="0">
                <a:solidFill>
                  <a:srgbClr val="459597"/>
                </a:solidFill>
                <a:ea typeface="+mn-lt"/>
                <a:cs typeface="+mn-lt"/>
                <a:hlinkClick r:id="rId2">
                  <a:extLst>
                    <a:ext uri="{A12FA001-AC4F-418D-AE19-62706E023703}">
                      <ahyp:hlinkClr xmlns:ahyp="http://schemas.microsoft.com/office/drawing/2018/hyperlinkcolor" val="tx"/>
                    </a:ext>
                  </a:extLst>
                </a:hlinkClick>
              </a:rPr>
              <a:t> https://brucey.com.au/resources/storytelling-canvas</a:t>
            </a:r>
            <a:r>
              <a:rPr lang="en-GB" sz="1200" dirty="0">
                <a:solidFill>
                  <a:srgbClr val="459597"/>
                </a:solidFill>
                <a:ea typeface="+mn-lt"/>
                <a:cs typeface="+mn-lt"/>
              </a:rPr>
              <a:t> </a:t>
            </a:r>
          </a:p>
        </p:txBody>
      </p:sp>
    </p:spTree>
    <p:extLst>
      <p:ext uri="{BB962C8B-B14F-4D97-AF65-F5344CB8AC3E}">
        <p14:creationId xmlns:p14="http://schemas.microsoft.com/office/powerpoint/2010/main" val="980146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42719-1DA9-B7E9-744D-3C2431542BE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E5BC4F8-F159-ACC4-C833-B412E10B702F}"/>
              </a:ext>
            </a:extLst>
          </p:cNvPr>
          <p:cNvSpPr>
            <a:spLocks noGrp="1"/>
          </p:cNvSpPr>
          <p:nvPr>
            <p:ph type="body" sz="quarter" idx="16"/>
          </p:nvPr>
        </p:nvSpPr>
        <p:spPr>
          <a:xfrm>
            <a:off x="653780" y="472365"/>
            <a:ext cx="4689745" cy="803654"/>
          </a:xfrm>
        </p:spPr>
        <p:txBody>
          <a:bodyPr/>
          <a:lstStyle/>
          <a:p>
            <a:pPr>
              <a:lnSpc>
                <a:spcPts val="3720"/>
              </a:lnSpc>
            </a:pPr>
            <a:r>
              <a:rPr lang="en-US" dirty="0"/>
              <a:t>Business Model Canvas er vinnandi áætlun</a:t>
            </a:r>
          </a:p>
          <a:p>
            <a:pPr>
              <a:lnSpc>
                <a:spcPts val="3720"/>
              </a:lnSpc>
            </a:pPr>
            <a:endParaRPr lang="en-US" dirty="0"/>
          </a:p>
        </p:txBody>
      </p:sp>
      <p:sp>
        <p:nvSpPr>
          <p:cNvPr id="6" name="Text Placeholder 5">
            <a:extLst>
              <a:ext uri="{FF2B5EF4-FFF2-40B4-BE49-F238E27FC236}">
                <a16:creationId xmlns:a16="http://schemas.microsoft.com/office/drawing/2014/main" id="{5D90D1B9-FBB2-620E-5D63-D9C0ACECE1A6}"/>
              </a:ext>
            </a:extLst>
          </p:cNvPr>
          <p:cNvSpPr>
            <a:spLocks noGrp="1"/>
          </p:cNvSpPr>
          <p:nvPr>
            <p:ph type="body" sz="quarter" idx="19"/>
          </p:nvPr>
        </p:nvSpPr>
        <p:spPr>
          <a:xfrm>
            <a:off x="6329360" y="472365"/>
            <a:ext cx="5023490" cy="803654"/>
          </a:xfrm>
        </p:spPr>
        <p:txBody>
          <a:bodyPr/>
          <a:lstStyle/>
          <a:p>
            <a:pPr>
              <a:lnSpc>
                <a:spcPts val="2900"/>
              </a:lnSpc>
            </a:pPr>
            <a:r>
              <a:rPr lang="en-US" dirty="0"/>
              <a:t>9 lykilskref frásagnar Canvas. Athugið að skref 4 er skipt í þrjá hluta: </a:t>
            </a:r>
          </a:p>
          <a:p>
            <a:pPr>
              <a:lnSpc>
                <a:spcPts val="2900"/>
              </a:lnSpc>
            </a:pPr>
            <a:endParaRPr lang="en-US" dirty="0"/>
          </a:p>
        </p:txBody>
      </p:sp>
      <p:cxnSp>
        <p:nvCxnSpPr>
          <p:cNvPr id="2" name="Straight Connector 1">
            <a:extLst>
              <a:ext uri="{FF2B5EF4-FFF2-40B4-BE49-F238E27FC236}">
                <a16:creationId xmlns:a16="http://schemas.microsoft.com/office/drawing/2014/main" id="{39B13DDD-A2CA-34FE-D8DD-12514367F115}"/>
              </a:ext>
            </a:extLst>
          </p:cNvPr>
          <p:cNvCxnSpPr>
            <a:cxnSpLocks/>
          </p:cNvCxnSpPr>
          <p:nvPr/>
        </p:nvCxnSpPr>
        <p:spPr>
          <a:xfrm>
            <a:off x="5943600" y="0"/>
            <a:ext cx="0" cy="1628775"/>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3E202ABB-237D-A1B1-9D90-3720C09CBA2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34</a:t>
            </a:fld>
            <a:endParaRPr lang="fr-CA" sz="1200" dirty="0"/>
          </a:p>
        </p:txBody>
      </p:sp>
      <p:sp>
        <p:nvSpPr>
          <p:cNvPr id="3" name="Text Placeholder 4">
            <a:extLst>
              <a:ext uri="{FF2B5EF4-FFF2-40B4-BE49-F238E27FC236}">
                <a16:creationId xmlns:a16="http://schemas.microsoft.com/office/drawing/2014/main" id="{F68DE24E-8B91-716D-8D08-FE31945A9C06}"/>
              </a:ext>
            </a:extLst>
          </p:cNvPr>
          <p:cNvSpPr txBox="1">
            <a:spLocks/>
          </p:cNvSpPr>
          <p:nvPr/>
        </p:nvSpPr>
        <p:spPr>
          <a:xfrm>
            <a:off x="653781" y="2008084"/>
            <a:ext cx="10884440" cy="4239051"/>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buClr>
                <a:srgbClr val="459597"/>
              </a:buClr>
              <a:buFont typeface="+mj-lt"/>
              <a:buAutoNum type="arabicPeriod" startAt="4"/>
            </a:pPr>
            <a:r>
              <a:rPr lang="en-GB" sz="2200" b="1" dirty="0">
                <a:solidFill>
                  <a:srgbClr val="EC7C69"/>
                </a:solidFill>
                <a:ea typeface="+mn-lt"/>
                <a:cs typeface="+mn-lt"/>
              </a:rPr>
              <a:t>ÁÐUR </a:t>
            </a:r>
            <a:r>
              <a:rPr lang="en-GB" sz="2200" dirty="0">
                <a:solidFill>
                  <a:srgbClr val="414141"/>
                </a:solidFill>
                <a:ea typeface="+mn-lt"/>
                <a:cs typeface="+mn-lt"/>
              </a:rPr>
              <a:t>- Til þess að sagan þín sé merkingarbær ætti hún að breyta áhorfendum þínum á einhvern hátt. Trú þeirra, tilfinningar eða þekking ættu að hafa breyst þegar þú hefur lokið. Hvað finna, hugsa, vita, vilja o.s.frv. áhorfendur þínir um efni sögunnar áður en þeir heyra hana? Hér geturðu aftur vísað til persónu þinnar sem og viðskiptavinahjólsins.</a:t>
            </a:r>
          </a:p>
          <a:p>
            <a:pPr marL="457200" indent="-457200">
              <a:lnSpc>
                <a:spcPts val="2340"/>
              </a:lnSpc>
              <a:buClr>
                <a:srgbClr val="459597"/>
              </a:buClr>
              <a:buFont typeface="+mj-lt"/>
              <a:buAutoNum type="arabicPeriod" startAt="4"/>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4"/>
            </a:pPr>
            <a:r>
              <a:rPr lang="en-GB" sz="2200" b="1" dirty="0">
                <a:solidFill>
                  <a:srgbClr val="EC7C69"/>
                </a:solidFill>
                <a:ea typeface="+mn-lt"/>
                <a:cs typeface="+mn-lt"/>
              </a:rPr>
              <a:t>SKAPA ANDRÚMSLOFT </a:t>
            </a:r>
            <a:r>
              <a:rPr lang="en-GB" sz="2200" dirty="0">
                <a:solidFill>
                  <a:srgbClr val="414141"/>
                </a:solidFill>
                <a:ea typeface="+mn-lt"/>
                <a:cs typeface="+mn-lt"/>
              </a:rPr>
              <a:t>- Búðu til samhengi (byggt á tilfinningum, siðferði eða staðreyndum) sem hjálpar áhorfendum að komast í rétta stemningu. Mikilvægt er að ná athygli áhorfenda snemma.</a:t>
            </a:r>
          </a:p>
          <a:p>
            <a:pPr marL="457200" indent="-457200">
              <a:lnSpc>
                <a:spcPts val="2340"/>
              </a:lnSpc>
              <a:buClr>
                <a:srgbClr val="459597"/>
              </a:buClr>
              <a:buFont typeface="+mj-lt"/>
              <a:buAutoNum type="arabicPeriod" startAt="4"/>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4"/>
            </a:pPr>
            <a:r>
              <a:rPr lang="en-GB" sz="2200" b="1" dirty="0">
                <a:solidFill>
                  <a:srgbClr val="EC7C69"/>
                </a:solidFill>
                <a:ea typeface="+mn-lt"/>
                <a:cs typeface="+mn-lt"/>
              </a:rPr>
              <a:t>MIKLA MÁL ÞITT </a:t>
            </a:r>
            <a:r>
              <a:rPr lang="en-GB" sz="2200" dirty="0">
                <a:solidFill>
                  <a:srgbClr val="414141"/>
                </a:solidFill>
                <a:ea typeface="+mn-lt"/>
                <a:cs typeface="+mn-lt"/>
              </a:rPr>
              <a:t>- Hvað er meginboðskapurinn sem þú vilt koma á framfæri sem mun stuðla að hugarsnúningi hjá áhorfendum?</a:t>
            </a:r>
          </a:p>
          <a:p>
            <a:pPr marL="457200" indent="-457200">
              <a:lnSpc>
                <a:spcPts val="2340"/>
              </a:lnSpc>
              <a:buClr>
                <a:srgbClr val="459597"/>
              </a:buClr>
              <a:buFont typeface="+mj-lt"/>
              <a:buAutoNum type="arabicPeriod" startAt="4"/>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4"/>
            </a:pPr>
            <a:endParaRPr lang="en-GB" sz="2200" dirty="0">
              <a:solidFill>
                <a:srgbClr val="414141"/>
              </a:solidFill>
            </a:endParaRPr>
          </a:p>
          <a:p>
            <a:pPr marL="228600" indent="-457200">
              <a:lnSpc>
                <a:spcPts val="2340"/>
              </a:lnSpc>
              <a:buClr>
                <a:srgbClr val="459597"/>
              </a:buClr>
              <a:buFont typeface="+mj-lt"/>
              <a:buAutoNum type="arabicPeriod" startAt="4"/>
            </a:pPr>
            <a:endParaRPr lang="en-US" sz="2200" dirty="0">
              <a:solidFill>
                <a:srgbClr val="414141"/>
              </a:solidFill>
            </a:endParaRPr>
          </a:p>
        </p:txBody>
      </p:sp>
      <p:sp>
        <p:nvSpPr>
          <p:cNvPr id="13" name="TextBox 12">
            <a:extLst>
              <a:ext uri="{FF2B5EF4-FFF2-40B4-BE49-F238E27FC236}">
                <a16:creationId xmlns:a16="http://schemas.microsoft.com/office/drawing/2014/main" id="{AC1CCBC7-74A5-130A-414A-D612284C8EEB}"/>
              </a:ext>
            </a:extLst>
          </p:cNvPr>
          <p:cNvSpPr txBox="1"/>
          <p:nvPr/>
        </p:nvSpPr>
        <p:spPr>
          <a:xfrm>
            <a:off x="1110980" y="6316493"/>
            <a:ext cx="6100762" cy="276999"/>
          </a:xfrm>
          <a:prstGeom prst="rect">
            <a:avLst/>
          </a:prstGeom>
          <a:noFill/>
        </p:spPr>
        <p:txBody>
          <a:bodyPr wrap="square">
            <a:spAutoFit/>
          </a:bodyPr>
          <a:lstStyle/>
          <a:p>
            <a:pPr indent="0"/>
            <a:r>
              <a:rPr lang="en-GB" sz="1200" dirty="0">
                <a:solidFill>
                  <a:srgbClr val="414141"/>
                </a:solidFill>
                <a:ea typeface="Calibri"/>
                <a:cs typeface="Calibri"/>
              </a:rPr>
              <a:t>Heimild</a:t>
            </a:r>
            <a:r>
              <a:rPr lang="en-GB" sz="1200" b="1" dirty="0">
                <a:solidFill>
                  <a:srgbClr val="414141"/>
                </a:solidFill>
                <a:ea typeface="Calibri"/>
                <a:cs typeface="Calibri"/>
              </a:rPr>
              <a:t>:</a:t>
            </a:r>
            <a:r>
              <a:rPr lang="en-GB" sz="1200" dirty="0">
                <a:solidFill>
                  <a:srgbClr val="459597"/>
                </a:solidFill>
                <a:ea typeface="+mn-lt"/>
                <a:cs typeface="+mn-lt"/>
                <a:hlinkClick r:id="rId2">
                  <a:extLst>
                    <a:ext uri="{A12FA001-AC4F-418D-AE19-62706E023703}">
                      <ahyp:hlinkClr xmlns:ahyp="http://schemas.microsoft.com/office/drawing/2018/hyperlinkcolor" val="tx"/>
                    </a:ext>
                  </a:extLst>
                </a:hlinkClick>
              </a:rPr>
              <a:t> https://brucey.com.au/resources/storytelling-canvas</a:t>
            </a:r>
            <a:r>
              <a:rPr lang="en-GB" sz="1200" dirty="0">
                <a:solidFill>
                  <a:srgbClr val="459597"/>
                </a:solidFill>
                <a:ea typeface="+mn-lt"/>
                <a:cs typeface="+mn-lt"/>
              </a:rPr>
              <a:t> </a:t>
            </a:r>
          </a:p>
        </p:txBody>
      </p:sp>
    </p:spTree>
    <p:extLst>
      <p:ext uri="{BB962C8B-B14F-4D97-AF65-F5344CB8AC3E}">
        <p14:creationId xmlns:p14="http://schemas.microsoft.com/office/powerpoint/2010/main" val="25721101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13DD2-64BE-A9DB-94FC-20C3743B482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1C03B41-0393-E5B6-B975-E0E50674B2FC}"/>
              </a:ext>
            </a:extLst>
          </p:cNvPr>
          <p:cNvSpPr>
            <a:spLocks noGrp="1"/>
          </p:cNvSpPr>
          <p:nvPr>
            <p:ph type="body" sz="quarter" idx="16"/>
          </p:nvPr>
        </p:nvSpPr>
        <p:spPr>
          <a:xfrm>
            <a:off x="653780" y="472365"/>
            <a:ext cx="4689745" cy="803654"/>
          </a:xfrm>
        </p:spPr>
        <p:txBody>
          <a:bodyPr/>
          <a:lstStyle/>
          <a:p>
            <a:pPr>
              <a:lnSpc>
                <a:spcPts val="3720"/>
              </a:lnSpc>
            </a:pPr>
            <a:r>
              <a:rPr lang="en-US" dirty="0"/>
              <a:t>Business Model Canvas er vinnandi áætlun</a:t>
            </a:r>
          </a:p>
          <a:p>
            <a:pPr>
              <a:lnSpc>
                <a:spcPts val="3720"/>
              </a:lnSpc>
            </a:pPr>
            <a:endParaRPr lang="en-US" dirty="0"/>
          </a:p>
        </p:txBody>
      </p:sp>
      <p:sp>
        <p:nvSpPr>
          <p:cNvPr id="6" name="Text Placeholder 5">
            <a:extLst>
              <a:ext uri="{FF2B5EF4-FFF2-40B4-BE49-F238E27FC236}">
                <a16:creationId xmlns:a16="http://schemas.microsoft.com/office/drawing/2014/main" id="{3B8CEC35-AEA6-C03B-BAFF-6C2C0668BEC4}"/>
              </a:ext>
            </a:extLst>
          </p:cNvPr>
          <p:cNvSpPr>
            <a:spLocks noGrp="1"/>
          </p:cNvSpPr>
          <p:nvPr>
            <p:ph type="body" sz="quarter" idx="19"/>
          </p:nvPr>
        </p:nvSpPr>
        <p:spPr>
          <a:xfrm>
            <a:off x="6329360" y="472365"/>
            <a:ext cx="5023490" cy="803654"/>
          </a:xfrm>
        </p:spPr>
        <p:txBody>
          <a:bodyPr/>
          <a:lstStyle/>
          <a:p>
            <a:pPr>
              <a:lnSpc>
                <a:spcPts val="2900"/>
              </a:lnSpc>
            </a:pPr>
            <a:r>
              <a:rPr lang="en-US" dirty="0"/>
              <a:t>9 lykilskref frásagnar Canvas. Athugið að skref 4 er skipt í þrjá hluta: </a:t>
            </a:r>
          </a:p>
          <a:p>
            <a:pPr>
              <a:lnSpc>
                <a:spcPts val="2900"/>
              </a:lnSpc>
            </a:pPr>
            <a:endParaRPr lang="en-US" dirty="0"/>
          </a:p>
        </p:txBody>
      </p:sp>
      <p:cxnSp>
        <p:nvCxnSpPr>
          <p:cNvPr id="2" name="Straight Connector 1">
            <a:extLst>
              <a:ext uri="{FF2B5EF4-FFF2-40B4-BE49-F238E27FC236}">
                <a16:creationId xmlns:a16="http://schemas.microsoft.com/office/drawing/2014/main" id="{A2BEFBFB-0EC0-9665-8ABC-D102314A7F05}"/>
              </a:ext>
            </a:extLst>
          </p:cNvPr>
          <p:cNvCxnSpPr>
            <a:cxnSpLocks/>
          </p:cNvCxnSpPr>
          <p:nvPr/>
        </p:nvCxnSpPr>
        <p:spPr>
          <a:xfrm>
            <a:off x="5943600" y="0"/>
            <a:ext cx="0" cy="1628775"/>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17F47F28-EC22-518F-61D9-01D97CC1137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35</a:t>
            </a:fld>
            <a:endParaRPr lang="fr-CA" sz="1200" dirty="0"/>
          </a:p>
        </p:txBody>
      </p:sp>
      <p:sp>
        <p:nvSpPr>
          <p:cNvPr id="3" name="Text Placeholder 4">
            <a:extLst>
              <a:ext uri="{FF2B5EF4-FFF2-40B4-BE49-F238E27FC236}">
                <a16:creationId xmlns:a16="http://schemas.microsoft.com/office/drawing/2014/main" id="{EA97B9B3-3D9C-FC20-97F8-B6F8E6592751}"/>
              </a:ext>
            </a:extLst>
          </p:cNvPr>
          <p:cNvSpPr txBox="1">
            <a:spLocks/>
          </p:cNvSpPr>
          <p:nvPr/>
        </p:nvSpPr>
        <p:spPr>
          <a:xfrm>
            <a:off x="653781" y="2271713"/>
            <a:ext cx="10884440" cy="3975422"/>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buClr>
                <a:srgbClr val="459597"/>
              </a:buClr>
              <a:buFont typeface="+mj-lt"/>
              <a:buAutoNum type="arabicPeriod" startAt="7"/>
            </a:pPr>
            <a:r>
              <a:rPr lang="en-GB" sz="2200" b="1" dirty="0">
                <a:solidFill>
                  <a:srgbClr val="EC7C69"/>
                </a:solidFill>
                <a:ea typeface="+mn-lt"/>
                <a:cs typeface="+mn-lt"/>
              </a:rPr>
              <a:t>ÁLYKTUN </a:t>
            </a:r>
            <a:r>
              <a:rPr lang="en-GB" sz="2200" dirty="0">
                <a:solidFill>
                  <a:srgbClr val="414141"/>
                </a:solidFill>
                <a:ea typeface="+mn-lt"/>
                <a:cs typeface="+mn-lt"/>
              </a:rPr>
              <a:t>- Hvernig lýkurðu sögunni? Hvað er þitt boð um aðgerð?</a:t>
            </a:r>
          </a:p>
          <a:p>
            <a:pPr marL="457200" indent="-457200">
              <a:lnSpc>
                <a:spcPts val="2340"/>
              </a:lnSpc>
              <a:buClr>
                <a:srgbClr val="459597"/>
              </a:buClr>
              <a:buFont typeface="+mj-lt"/>
              <a:buAutoNum type="arabicPeriod" startAt="7"/>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7"/>
            </a:pPr>
            <a:r>
              <a:rPr lang="en-GB" sz="2200" b="1" dirty="0">
                <a:solidFill>
                  <a:srgbClr val="EC7C69"/>
                </a:solidFill>
                <a:ea typeface="+mn-lt"/>
                <a:cs typeface="+mn-lt"/>
              </a:rPr>
              <a:t>EFTIR </a:t>
            </a:r>
            <a:r>
              <a:rPr lang="en-GB" sz="2200" dirty="0">
                <a:solidFill>
                  <a:srgbClr val="414141"/>
                </a:solidFill>
                <a:ea typeface="+mn-lt"/>
                <a:cs typeface="+mn-lt"/>
              </a:rPr>
              <a:t>- Hvernig líður, hugsar, veit, vill o.s.frv. áhorfendum eftir að þeir hafa heyrt söguna? Vertu nákvæmur.</a:t>
            </a:r>
          </a:p>
          <a:p>
            <a:pPr marL="457200" indent="-457200">
              <a:lnSpc>
                <a:spcPts val="2340"/>
              </a:lnSpc>
              <a:buClr>
                <a:srgbClr val="459597"/>
              </a:buClr>
              <a:buFont typeface="+mj-lt"/>
              <a:buAutoNum type="arabicPeriod" startAt="7"/>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7"/>
            </a:pPr>
            <a:r>
              <a:rPr lang="en-GB" sz="2200" b="1" dirty="0">
                <a:solidFill>
                  <a:srgbClr val="EC7C69"/>
                </a:solidFill>
                <a:ea typeface="+mn-lt"/>
                <a:cs typeface="+mn-lt"/>
              </a:rPr>
              <a:t>BLÁPRENT </a:t>
            </a:r>
            <a:r>
              <a:rPr lang="en-GB" sz="2200" dirty="0">
                <a:solidFill>
                  <a:srgbClr val="414141"/>
                </a:solidFill>
                <a:ea typeface="+mn-lt"/>
                <a:cs typeface="+mn-lt"/>
              </a:rPr>
              <a:t>- Frábært starf - þú hefur nú bláprent sögunnar þinnar. Það er fyrsta skrefið. Nú skaltu byrja að skrifa og prófa hana með gagnrýnu áhorfendahópi til að skilja hvar hún snertir mest og hvar áhugi fólks dofnaði. </a:t>
            </a:r>
          </a:p>
          <a:p>
            <a:pPr marL="457200" indent="-457200">
              <a:lnSpc>
                <a:spcPts val="2340"/>
              </a:lnSpc>
              <a:buClr>
                <a:srgbClr val="459597"/>
              </a:buClr>
              <a:buFont typeface="+mj-lt"/>
              <a:buAutoNum type="arabicPeriod" startAt="7"/>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7"/>
            </a:pPr>
            <a:endParaRPr lang="en-GB" sz="2200" dirty="0">
              <a:solidFill>
                <a:srgbClr val="414141"/>
              </a:solidFill>
              <a:ea typeface="+mn-lt"/>
              <a:cs typeface="+mn-lt"/>
            </a:endParaRPr>
          </a:p>
          <a:p>
            <a:pPr marL="457200" indent="-457200">
              <a:lnSpc>
                <a:spcPts val="2340"/>
              </a:lnSpc>
              <a:buClr>
                <a:srgbClr val="459597"/>
              </a:buClr>
              <a:buFont typeface="+mj-lt"/>
              <a:buAutoNum type="arabicPeriod" startAt="7"/>
            </a:pPr>
            <a:endParaRPr lang="en-GB" sz="2200" dirty="0">
              <a:solidFill>
                <a:srgbClr val="414141"/>
              </a:solidFill>
            </a:endParaRPr>
          </a:p>
          <a:p>
            <a:pPr marL="228600" indent="-457200">
              <a:lnSpc>
                <a:spcPts val="2340"/>
              </a:lnSpc>
              <a:buClr>
                <a:srgbClr val="459597"/>
              </a:buClr>
              <a:buFont typeface="+mj-lt"/>
              <a:buAutoNum type="arabicPeriod" startAt="7"/>
            </a:pPr>
            <a:endParaRPr lang="en-US" sz="2200" dirty="0">
              <a:solidFill>
                <a:srgbClr val="414141"/>
              </a:solidFill>
            </a:endParaRPr>
          </a:p>
        </p:txBody>
      </p:sp>
      <p:sp>
        <p:nvSpPr>
          <p:cNvPr id="13" name="TextBox 12">
            <a:extLst>
              <a:ext uri="{FF2B5EF4-FFF2-40B4-BE49-F238E27FC236}">
                <a16:creationId xmlns:a16="http://schemas.microsoft.com/office/drawing/2014/main" id="{EC151C7E-F130-6089-91E4-480CD7DE869F}"/>
              </a:ext>
            </a:extLst>
          </p:cNvPr>
          <p:cNvSpPr txBox="1"/>
          <p:nvPr/>
        </p:nvSpPr>
        <p:spPr>
          <a:xfrm>
            <a:off x="1110980" y="6316493"/>
            <a:ext cx="6100762" cy="276999"/>
          </a:xfrm>
          <a:prstGeom prst="rect">
            <a:avLst/>
          </a:prstGeom>
          <a:noFill/>
        </p:spPr>
        <p:txBody>
          <a:bodyPr wrap="square">
            <a:spAutoFit/>
          </a:bodyPr>
          <a:lstStyle/>
          <a:p>
            <a:pPr indent="0"/>
            <a:r>
              <a:rPr lang="en-GB" sz="1200" dirty="0">
                <a:solidFill>
                  <a:srgbClr val="414141"/>
                </a:solidFill>
                <a:ea typeface="Calibri"/>
                <a:cs typeface="Calibri"/>
              </a:rPr>
              <a:t>Heimild</a:t>
            </a:r>
            <a:r>
              <a:rPr lang="en-GB" sz="1200" b="1" dirty="0">
                <a:solidFill>
                  <a:srgbClr val="414141"/>
                </a:solidFill>
                <a:ea typeface="Calibri"/>
                <a:cs typeface="Calibri"/>
              </a:rPr>
              <a:t>:</a:t>
            </a:r>
            <a:r>
              <a:rPr lang="en-GB" sz="1200" dirty="0">
                <a:solidFill>
                  <a:srgbClr val="459597"/>
                </a:solidFill>
                <a:ea typeface="+mn-lt"/>
                <a:cs typeface="+mn-lt"/>
                <a:hlinkClick r:id="rId2">
                  <a:extLst>
                    <a:ext uri="{A12FA001-AC4F-418D-AE19-62706E023703}">
                      <ahyp:hlinkClr xmlns:ahyp="http://schemas.microsoft.com/office/drawing/2018/hyperlinkcolor" val="tx"/>
                    </a:ext>
                  </a:extLst>
                </a:hlinkClick>
              </a:rPr>
              <a:t> https://brucey.com.au/resources/storytelling-canvas</a:t>
            </a:r>
            <a:r>
              <a:rPr lang="en-GB" sz="1200" dirty="0">
                <a:solidFill>
                  <a:srgbClr val="459597"/>
                </a:solidFill>
                <a:ea typeface="+mn-lt"/>
                <a:cs typeface="+mn-lt"/>
              </a:rPr>
              <a:t> </a:t>
            </a:r>
          </a:p>
        </p:txBody>
      </p:sp>
    </p:spTree>
    <p:extLst>
      <p:ext uri="{BB962C8B-B14F-4D97-AF65-F5344CB8AC3E}">
        <p14:creationId xmlns:p14="http://schemas.microsoft.com/office/powerpoint/2010/main" val="1682832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F807B-74A4-F20E-B7EE-BAFA1536E35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006C178-3586-8C2F-5B17-3461308D35F8}"/>
              </a:ext>
            </a:extLst>
          </p:cNvPr>
          <p:cNvSpPr>
            <a:spLocks noGrp="1"/>
          </p:cNvSpPr>
          <p:nvPr>
            <p:ph type="body" sz="quarter" idx="16"/>
          </p:nvPr>
        </p:nvSpPr>
        <p:spPr>
          <a:xfrm>
            <a:off x="653780" y="472365"/>
            <a:ext cx="9551577" cy="803654"/>
          </a:xfrm>
        </p:spPr>
        <p:txBody>
          <a:bodyPr/>
          <a:lstStyle/>
          <a:p>
            <a:pPr>
              <a:lnSpc>
                <a:spcPts val="3720"/>
              </a:lnSpc>
            </a:pPr>
            <a:r>
              <a:rPr lang="en-US" dirty="0"/>
              <a:t>Business Model Canvas er vinnandi áætlun</a:t>
            </a:r>
          </a:p>
          <a:p>
            <a:pPr>
              <a:lnSpc>
                <a:spcPts val="3720"/>
              </a:lnSpc>
            </a:pPr>
            <a:endParaRPr lang="en-US" dirty="0"/>
          </a:p>
        </p:txBody>
      </p:sp>
      <p:sp>
        <p:nvSpPr>
          <p:cNvPr id="6" name="Text Placeholder 5">
            <a:extLst>
              <a:ext uri="{FF2B5EF4-FFF2-40B4-BE49-F238E27FC236}">
                <a16:creationId xmlns:a16="http://schemas.microsoft.com/office/drawing/2014/main" id="{9B72743D-F7C6-C312-0494-8E64F4AF41E8}"/>
              </a:ext>
            </a:extLst>
          </p:cNvPr>
          <p:cNvSpPr>
            <a:spLocks noGrp="1"/>
          </p:cNvSpPr>
          <p:nvPr>
            <p:ph type="body" sz="quarter" idx="19"/>
          </p:nvPr>
        </p:nvSpPr>
        <p:spPr>
          <a:xfrm>
            <a:off x="653780" y="1566180"/>
            <a:ext cx="6582592" cy="803654"/>
          </a:xfrm>
        </p:spPr>
        <p:txBody>
          <a:bodyPr/>
          <a:lstStyle/>
          <a:p>
            <a:pPr>
              <a:lnSpc>
                <a:spcPts val="2900"/>
              </a:lnSpc>
            </a:pPr>
            <a:r>
              <a:rPr lang="en-US" dirty="0"/>
              <a:t>Söguframsögn sem leið til að bæta viðskiptalíkan þitt</a:t>
            </a:r>
          </a:p>
          <a:p>
            <a:pPr>
              <a:lnSpc>
                <a:spcPts val="2900"/>
              </a:lnSpc>
            </a:pPr>
            <a:endParaRPr lang="en-US" dirty="0"/>
          </a:p>
        </p:txBody>
      </p:sp>
      <p:cxnSp>
        <p:nvCxnSpPr>
          <p:cNvPr id="2" name="Straight Connector 1">
            <a:extLst>
              <a:ext uri="{FF2B5EF4-FFF2-40B4-BE49-F238E27FC236}">
                <a16:creationId xmlns:a16="http://schemas.microsoft.com/office/drawing/2014/main" id="{DDE378FA-D9F4-D206-9B42-F589628D8B5E}"/>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56CF7E67-01E9-A2D1-69E9-64B8955EAE1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36</a:t>
            </a:fld>
            <a:endParaRPr lang="fr-CA" sz="1200" dirty="0"/>
          </a:p>
        </p:txBody>
      </p:sp>
      <p:sp>
        <p:nvSpPr>
          <p:cNvPr id="3" name="Text Placeholder 4">
            <a:extLst>
              <a:ext uri="{FF2B5EF4-FFF2-40B4-BE49-F238E27FC236}">
                <a16:creationId xmlns:a16="http://schemas.microsoft.com/office/drawing/2014/main" id="{6F76067B-EDE1-F3B0-EA03-E3B0675352F0}"/>
              </a:ext>
            </a:extLst>
          </p:cNvPr>
          <p:cNvSpPr txBox="1">
            <a:spLocks/>
          </p:cNvSpPr>
          <p:nvPr/>
        </p:nvSpPr>
        <p:spPr>
          <a:xfrm>
            <a:off x="653781" y="2728035"/>
            <a:ext cx="7008260"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Með því að beita þessari frásagnarfræði á nokkra af lykilþáttum þínum geturðu bætt marga þeirra og öðlast dýpri skilning á því hvað fyrirtæki þitt í óhefðbundnum gistimöguleikum snýst um. Þetta getur hjálpað þér að bæta ferðavöruna, styrkja samstarf þitt og tengslanet við mismunandi tegundir samstarfsaðila, hagsmunaaðila og aðila innan þíns svæðis. </a:t>
            </a:r>
          </a:p>
          <a:p>
            <a:pPr>
              <a:lnSpc>
                <a:spcPts val="2240"/>
              </a:lnSpc>
            </a:pPr>
            <a:endParaRPr lang="en-GB" sz="2200" dirty="0">
              <a:solidFill>
                <a:srgbClr val="414141"/>
              </a:solidFill>
            </a:endParaRPr>
          </a:p>
          <a:p>
            <a:pPr>
              <a:lnSpc>
                <a:spcPts val="2240"/>
              </a:lnSpc>
            </a:pPr>
            <a:r>
              <a:rPr lang="en-GB" sz="2200" dirty="0">
                <a:solidFill>
                  <a:srgbClr val="414141"/>
                </a:solidFill>
              </a:rPr>
              <a:t>Með því eykur þú seiglu fyrirtækisins og gerir það sveigjanlegra. Þetta þýðir að líklegra er að það geti skilað þeirri ferðaupplifun sem gestir þínir leita að og staðið við loforð um óhefðbundið og sjálfbært gistiþjónustufyrirtæki.</a:t>
            </a:r>
          </a:p>
          <a:p>
            <a:pPr>
              <a:lnSpc>
                <a:spcPts val="2240"/>
              </a:lnSpc>
            </a:pPr>
            <a:endParaRPr lang="en-US" sz="2200" dirty="0">
              <a:solidFill>
                <a:srgbClr val="414141"/>
              </a:solidFill>
            </a:endParaRPr>
          </a:p>
        </p:txBody>
      </p:sp>
      <p:pic>
        <p:nvPicPr>
          <p:cNvPr id="8" name="Picture 7">
            <a:extLst>
              <a:ext uri="{FF2B5EF4-FFF2-40B4-BE49-F238E27FC236}">
                <a16:creationId xmlns:a16="http://schemas.microsoft.com/office/drawing/2014/main" id="{1F9280FF-E8EE-578F-4D22-F67D00551ED1}"/>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7414878" y="3862552"/>
            <a:ext cx="4266588" cy="3168869"/>
          </a:xfrm>
          <a:prstGeom prst="rect">
            <a:avLst/>
          </a:prstGeom>
        </p:spPr>
      </p:pic>
    </p:spTree>
    <p:extLst>
      <p:ext uri="{BB962C8B-B14F-4D97-AF65-F5344CB8AC3E}">
        <p14:creationId xmlns:p14="http://schemas.microsoft.com/office/powerpoint/2010/main" val="1573718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DB229-540C-49E3-E25D-5F30F0DE2137}"/>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5E7A3504-2A96-3E9C-F81C-1D60A1014A7F}"/>
              </a:ext>
            </a:extLst>
          </p:cNvPr>
          <p:cNvSpPr>
            <a:spLocks noGrp="1"/>
          </p:cNvSpPr>
          <p:nvPr>
            <p:ph type="body" sz="quarter" idx="65"/>
          </p:nvPr>
        </p:nvSpPr>
        <p:spPr/>
        <p:txBody>
          <a:bodyPr/>
          <a:lstStyle/>
          <a:p>
            <a:pPr algn="ctr"/>
            <a:r>
              <a:rPr lang="en-IE" sz="1200" dirty="0">
                <a:hlinkClick r:id="rId3">
                  <a:extLst>
                    <a:ext uri="{A12FA001-AC4F-418D-AE19-62706E023703}">
                      <ahyp:hlinkClr xmlns:ahyp="http://schemas.microsoft.com/office/drawing/2018/hyperlinkcolor" val="tx"/>
                    </a:ext>
                  </a:extLst>
                </a:hlinkClick>
              </a:rPr>
              <a:t>https://youtu.be/u_RoJ6m0iGs</a:t>
            </a:r>
            <a:endParaRPr lang="en-US" sz="1200" dirty="0"/>
          </a:p>
          <a:p>
            <a:pPr algn="ctr"/>
            <a:endParaRPr lang="en-IE" sz="1200" dirty="0"/>
          </a:p>
        </p:txBody>
      </p:sp>
      <p:sp>
        <p:nvSpPr>
          <p:cNvPr id="23" name="Flowchart: Connector 22">
            <a:extLst>
              <a:ext uri="{FF2B5EF4-FFF2-40B4-BE49-F238E27FC236}">
                <a16:creationId xmlns:a16="http://schemas.microsoft.com/office/drawing/2014/main" id="{EE8020EE-6469-A748-05F8-607F3B98E6BA}"/>
              </a:ext>
            </a:extLst>
          </p:cNvPr>
          <p:cNvSpPr/>
          <p:nvPr/>
        </p:nvSpPr>
        <p:spPr>
          <a:xfrm>
            <a:off x="10174053" y="1076136"/>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Smelltu til að horfa á myndbandið</a:t>
            </a:r>
          </a:p>
        </p:txBody>
      </p:sp>
      <p:cxnSp>
        <p:nvCxnSpPr>
          <p:cNvPr id="10" name="Straight Connector 9">
            <a:extLst>
              <a:ext uri="{FF2B5EF4-FFF2-40B4-BE49-F238E27FC236}">
                <a16:creationId xmlns:a16="http://schemas.microsoft.com/office/drawing/2014/main" id="{4D201FD4-1EDF-FC2E-182B-A1B7FE92E1BD}"/>
              </a:ext>
            </a:extLst>
          </p:cNvPr>
          <p:cNvCxnSpPr>
            <a:cxnSpLocks/>
          </p:cNvCxnSpPr>
          <p:nvPr/>
        </p:nvCxnSpPr>
        <p:spPr>
          <a:xfrm>
            <a:off x="0" y="1076136"/>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2794D54B-529E-D82A-5059-ABF2F1E7A6A5}"/>
              </a:ext>
            </a:extLst>
          </p:cNvPr>
          <p:cNvSpPr txBox="1">
            <a:spLocks/>
          </p:cNvSpPr>
          <p:nvPr/>
        </p:nvSpPr>
        <p:spPr>
          <a:xfrm>
            <a:off x="485146" y="418331"/>
            <a:ext cx="7845432"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Stafrænt tól: </a:t>
            </a:r>
            <a:r>
              <a:rPr lang="en-US" b="0" dirty="0">
                <a:solidFill>
                  <a:srgbClr val="414141"/>
                </a:solidFill>
              </a:rPr>
              <a:t>Miro </a:t>
            </a:r>
          </a:p>
          <a:p>
            <a:pPr>
              <a:lnSpc>
                <a:spcPts val="3720"/>
              </a:lnSpc>
            </a:pPr>
            <a:endParaRPr lang="en-US" dirty="0"/>
          </a:p>
          <a:p>
            <a:pPr>
              <a:lnSpc>
                <a:spcPts val="3720"/>
              </a:lnSpc>
            </a:pPr>
            <a:endParaRPr lang="en-US" dirty="0"/>
          </a:p>
        </p:txBody>
      </p:sp>
      <p:sp>
        <p:nvSpPr>
          <p:cNvPr id="12" name="Text Placeholder 3">
            <a:extLst>
              <a:ext uri="{FF2B5EF4-FFF2-40B4-BE49-F238E27FC236}">
                <a16:creationId xmlns:a16="http://schemas.microsoft.com/office/drawing/2014/main" id="{05172A2C-F4CC-6834-1C31-F166C3BCD893}"/>
              </a:ext>
            </a:extLst>
          </p:cNvPr>
          <p:cNvSpPr txBox="1">
            <a:spLocks/>
          </p:cNvSpPr>
          <p:nvPr/>
        </p:nvSpPr>
        <p:spPr>
          <a:xfrm>
            <a:off x="485146" y="2784134"/>
            <a:ext cx="5610854"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Arial" panose="020B0604020202020204" pitchFamily="34" charset="0"/>
              <a:buChar char="•"/>
            </a:pPr>
            <a:r>
              <a:rPr lang="en-GB" b="1" dirty="0"/>
              <a:t>Drag-&amp;-drop á tilbúinni sniðmáti - </a:t>
            </a:r>
            <a:r>
              <a:rPr lang="en-GB" dirty="0"/>
              <a:t>Litaðu límmiða eftir tekjum, kostnaði, samstarfsaðilum og fleira á örfáum mínútum.</a:t>
            </a:r>
          </a:p>
          <a:p>
            <a:pPr marL="342900" indent="-342900">
              <a:lnSpc>
                <a:spcPts val="2340"/>
              </a:lnSpc>
              <a:buClr>
                <a:srgbClr val="64AFAF"/>
              </a:buClr>
              <a:buFont typeface="Arial" panose="020B0604020202020204" pitchFamily="34" charset="0"/>
              <a:buChar char="•"/>
            </a:pPr>
            <a:r>
              <a:rPr lang="en-GB" b="1" dirty="0"/>
              <a:t>Bjóða liðinu þínu eða leiðbeinanda </a:t>
            </a:r>
            <a:r>
              <a:rPr lang="en-GB" dirty="0"/>
              <a:t>- Ótakmarkaðir samstarfsmenn geta skrifað athugasemdir í rauntíma og fært límmiða á ókeypis áætluninni. </a:t>
            </a:r>
          </a:p>
          <a:p>
            <a:pPr marL="342900" indent="-342900">
              <a:lnSpc>
                <a:spcPts val="2340"/>
              </a:lnSpc>
              <a:buClr>
                <a:srgbClr val="64AFAF"/>
              </a:buClr>
              <a:buFont typeface="Arial" panose="020B0604020202020204" pitchFamily="34" charset="0"/>
              <a:buChar char="•"/>
            </a:pPr>
            <a:r>
              <a:rPr lang="en-GB" b="1" dirty="0"/>
              <a:t>Útflutningur með einum smelli </a:t>
            </a:r>
            <a:r>
              <a:rPr lang="en-GB" dirty="0"/>
              <a:t>- Sæktu vinnusvæðið sem PDF/PNG og settu það beint inn í kynningarglærur eða tölvupóstpitch. </a:t>
            </a:r>
          </a:p>
          <a:p>
            <a:pPr marL="342900" indent="-342900">
              <a:lnSpc>
                <a:spcPts val="2340"/>
              </a:lnSpc>
              <a:buClr>
                <a:srgbClr val="64AFAF"/>
              </a:buClr>
              <a:buFont typeface="Arial" panose="020B0604020202020204" pitchFamily="34" charset="0"/>
              <a:buChar char="•"/>
            </a:pPr>
            <a:endParaRPr lang="en-GB" dirty="0"/>
          </a:p>
          <a:p>
            <a:pPr>
              <a:lnSpc>
                <a:spcPts val="2340"/>
              </a:lnSpc>
              <a:buClr>
                <a:srgbClr val="64AFAF"/>
              </a:buClr>
            </a:pPr>
            <a:r>
              <a:rPr lang="en-GB" b="1" dirty="0"/>
              <a:t>Ábending: </a:t>
            </a:r>
            <a:r>
              <a:rPr lang="en-GB" dirty="0"/>
              <a:t>Taktu skjámynd af töflunni fyrir og eftir hverja stefnubreytingu til að skrá lærdómsferilinn þinn.</a:t>
            </a:r>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a:p>
            <a:pPr marL="342900" indent="-342900">
              <a:lnSpc>
                <a:spcPts val="2340"/>
              </a:lnSpc>
              <a:buClr>
                <a:srgbClr val="64AFAF"/>
              </a:buClr>
              <a:buFont typeface="Arial" panose="020B0604020202020204" pitchFamily="34" charset="0"/>
              <a:buChar char="•"/>
            </a:pPr>
            <a:endParaRPr lang="en-GB" dirty="0"/>
          </a:p>
        </p:txBody>
      </p:sp>
      <p:sp>
        <p:nvSpPr>
          <p:cNvPr id="13" name="Text Placeholder 6">
            <a:extLst>
              <a:ext uri="{FF2B5EF4-FFF2-40B4-BE49-F238E27FC236}">
                <a16:creationId xmlns:a16="http://schemas.microsoft.com/office/drawing/2014/main" id="{39C68372-0A3B-B054-B23D-70FDDCBE73C6}"/>
              </a:ext>
            </a:extLst>
          </p:cNvPr>
          <p:cNvSpPr txBox="1">
            <a:spLocks/>
          </p:cNvSpPr>
          <p:nvPr/>
        </p:nvSpPr>
        <p:spPr>
          <a:xfrm>
            <a:off x="485146" y="1494076"/>
            <a:ext cx="524526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Búðu til og deildu viðskiptalíkaninu þínu</a:t>
            </a:r>
          </a:p>
          <a:p>
            <a:pPr>
              <a:lnSpc>
                <a:spcPts val="3100"/>
              </a:lnSpc>
            </a:pPr>
            <a:endParaRPr lang="it-IT" dirty="0"/>
          </a:p>
          <a:p>
            <a:pPr>
              <a:lnSpc>
                <a:spcPts val="3100"/>
              </a:lnSpc>
            </a:pPr>
            <a:endParaRPr lang="it-IT" dirty="0"/>
          </a:p>
        </p:txBody>
      </p:sp>
      <p:sp>
        <p:nvSpPr>
          <p:cNvPr id="18" name="Rectangle 17">
            <a:extLst>
              <a:ext uri="{FF2B5EF4-FFF2-40B4-BE49-F238E27FC236}">
                <a16:creationId xmlns:a16="http://schemas.microsoft.com/office/drawing/2014/main" id="{3B5539D7-ABEF-0AE3-EB41-F2B1B317E857}"/>
              </a:ext>
            </a:extLst>
          </p:cNvPr>
          <p:cNvSpPr/>
          <p:nvPr/>
        </p:nvSpPr>
        <p:spPr>
          <a:xfrm>
            <a:off x="7046400" y="2888233"/>
            <a:ext cx="3825507" cy="3966761"/>
          </a:xfrm>
          <a:prstGeom prst="rect">
            <a:avLst/>
          </a:prstGeom>
          <a:solidFill>
            <a:srgbClr val="3E52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nline Media 7" title="Build a Business Model Canvas with Miro: Expert Tutorial">
            <a:hlinkClick r:id="" action="ppaction://media"/>
            <a:extLst>
              <a:ext uri="{FF2B5EF4-FFF2-40B4-BE49-F238E27FC236}">
                <a16:creationId xmlns:a16="http://schemas.microsoft.com/office/drawing/2014/main" id="{83E249D1-5760-9912-646E-7D17A9B83BB5}"/>
              </a:ext>
            </a:extLst>
          </p:cNvPr>
          <p:cNvPicPr>
            <a:picLocks noRot="1" noChangeAspect="1"/>
          </p:cNvPicPr>
          <p:nvPr>
            <a:videoFile r:link="rId1"/>
          </p:nvPr>
        </p:nvPicPr>
        <p:blipFill>
          <a:blip r:embed="rId4"/>
          <a:stretch>
            <a:fillRect/>
          </a:stretch>
        </p:blipFill>
        <p:spPr>
          <a:xfrm>
            <a:off x="7046400" y="4173097"/>
            <a:ext cx="3787813" cy="2140119"/>
          </a:xfrm>
          <a:prstGeom prst="rect">
            <a:avLst/>
          </a:prstGeom>
        </p:spPr>
      </p:pic>
      <p:pic>
        <p:nvPicPr>
          <p:cNvPr id="19" name="Picture 2">
            <a:hlinkClick r:id="rId5"/>
            <a:extLst>
              <a:ext uri="{FF2B5EF4-FFF2-40B4-BE49-F238E27FC236}">
                <a16:creationId xmlns:a16="http://schemas.microsoft.com/office/drawing/2014/main" id="{C160993D-FB40-0AEC-8705-A6F89831C771}"/>
              </a:ext>
            </a:extLst>
          </p:cNvPr>
          <p:cNvPicPr>
            <a:picLocks noChangeAspect="1" noChangeArrowheads="1"/>
          </p:cNvPicPr>
          <p:nvPr/>
        </p:nvPicPr>
        <p:blipFill>
          <a:blip r:embed="rId6"/>
          <a:srcRect/>
          <a:stretch/>
        </p:blipFill>
        <p:spPr bwMode="auto">
          <a:xfrm>
            <a:off x="7953215" y="3098848"/>
            <a:ext cx="2011875" cy="730116"/>
          </a:xfrm>
          <a:prstGeom prst="rect">
            <a:avLst/>
          </a:prstGeom>
          <a:noFill/>
          <a:extLst>
            <a:ext uri="{909E8E84-426E-40DD-AFC4-6F175D3DCCD1}">
              <a14:hiddenFill xmlns:a14="http://schemas.microsoft.com/office/drawing/2010/main">
                <a:solidFill>
                  <a:srgbClr val="FFFFFF"/>
                </a:solidFill>
              </a14:hiddenFill>
            </a:ext>
          </a:extLst>
        </p:spPr>
      </p:pic>
      <p:sp>
        <p:nvSpPr>
          <p:cNvPr id="20" name="Slide Number Placeholder 5">
            <a:extLst>
              <a:ext uri="{FF2B5EF4-FFF2-40B4-BE49-F238E27FC236}">
                <a16:creationId xmlns:a16="http://schemas.microsoft.com/office/drawing/2014/main" id="{9226CFAA-75EA-0098-1767-ED8BD6603D56}"/>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37</a:t>
            </a:fld>
            <a:endParaRPr lang="fr-CA" sz="1200" dirty="0"/>
          </a:p>
        </p:txBody>
      </p:sp>
    </p:spTree>
    <p:extLst>
      <p:ext uri="{BB962C8B-B14F-4D97-AF65-F5344CB8AC3E}">
        <p14:creationId xmlns:p14="http://schemas.microsoft.com/office/powerpoint/2010/main" val="214222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B1698-3245-D934-A37A-07F8E7E92AD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F50FD60-DD5A-EE58-163C-F1D8275AAFC2}"/>
              </a:ext>
            </a:extLst>
          </p:cNvPr>
          <p:cNvSpPr>
            <a:spLocks noGrp="1"/>
          </p:cNvSpPr>
          <p:nvPr>
            <p:ph type="body" sz="quarter" idx="4294967295"/>
          </p:nvPr>
        </p:nvSpPr>
        <p:spPr>
          <a:xfrm>
            <a:off x="937708" y="763768"/>
            <a:ext cx="10567312" cy="720752"/>
          </a:xfrm>
          <a:prstGeom prst="rect">
            <a:avLst/>
          </a:prstGeom>
        </p:spPr>
        <p:txBody>
          <a:bodyPr/>
          <a:lstStyle/>
          <a:p>
            <a:pPr marL="0" indent="0">
              <a:buNone/>
            </a:pPr>
            <a:r>
              <a:rPr lang="en-US" sz="3600" b="1" dirty="0">
                <a:solidFill>
                  <a:srgbClr val="EC7C69"/>
                </a:solidFill>
              </a:rPr>
              <a:t>Hagnýt æfing: </a:t>
            </a:r>
            <a:r>
              <a:rPr lang="en-US" sz="3600" dirty="0">
                <a:solidFill>
                  <a:srgbClr val="414141"/>
                </a:solidFill>
              </a:rPr>
              <a:t>Notkun viðskiptalíkansins (Business Model Canvas)</a:t>
            </a:r>
          </a:p>
        </p:txBody>
      </p:sp>
      <p:sp>
        <p:nvSpPr>
          <p:cNvPr id="8" name="Text Placeholder 1">
            <a:extLst>
              <a:ext uri="{FF2B5EF4-FFF2-40B4-BE49-F238E27FC236}">
                <a16:creationId xmlns:a16="http://schemas.microsoft.com/office/drawing/2014/main" id="{D8A7E27B-F74D-B0A3-FF1C-E034786200CC}"/>
              </a:ext>
            </a:extLst>
          </p:cNvPr>
          <p:cNvSpPr txBox="1">
            <a:spLocks/>
          </p:cNvSpPr>
          <p:nvPr/>
        </p:nvSpPr>
        <p:spPr>
          <a:xfrm>
            <a:off x="1035424" y="1484521"/>
            <a:ext cx="9866280" cy="897988"/>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200" dirty="0">
                <a:solidFill>
                  <a:srgbClr val="414141"/>
                </a:solidFill>
              </a:rPr>
              <a:t>Þessi æfing hjálpar þér að öðlast innsýn og æfa þig með því að vinna með þætti viðskipta líkanstaflans (BMC)</a:t>
            </a:r>
          </a:p>
        </p:txBody>
      </p:sp>
      <p:pic>
        <p:nvPicPr>
          <p:cNvPr id="10" name="Graphic 9" descr="Signature with solid fill">
            <a:extLst>
              <a:ext uri="{FF2B5EF4-FFF2-40B4-BE49-F238E27FC236}">
                <a16:creationId xmlns:a16="http://schemas.microsoft.com/office/drawing/2014/main" id="{92DE18ED-CF90-5F05-1AA8-D4AE9B2C11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9EB339D1-845C-78E7-A9F4-CB32ACB9B77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38</a:t>
            </a:fld>
            <a:endParaRPr lang="fr-CA" sz="1200" dirty="0">
              <a:solidFill>
                <a:schemeClr val="bg1"/>
              </a:solidFill>
            </a:endParaRPr>
          </a:p>
        </p:txBody>
      </p:sp>
      <p:sp>
        <p:nvSpPr>
          <p:cNvPr id="2" name="Text Placeholder 1">
            <a:extLst>
              <a:ext uri="{FF2B5EF4-FFF2-40B4-BE49-F238E27FC236}">
                <a16:creationId xmlns:a16="http://schemas.microsoft.com/office/drawing/2014/main" id="{569EE3CF-07B1-6DBD-E643-A56B1099189F}"/>
              </a:ext>
            </a:extLst>
          </p:cNvPr>
          <p:cNvSpPr txBox="1">
            <a:spLocks/>
          </p:cNvSpPr>
          <p:nvPr/>
        </p:nvSpPr>
        <p:spPr>
          <a:xfrm>
            <a:off x="1035424" y="2696780"/>
            <a:ext cx="9866280" cy="3557423"/>
          </a:xfrm>
          <a:prstGeom prst="rect">
            <a:avLst/>
          </a:prstGeom>
          <a:noFill/>
        </p:spPr>
        <p:txBody>
          <a:bodyPr lIns="91440" tIns="45720" rIns="91440" bIns="45720" numCol="1"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lnSpc>
                <a:spcPts val="2340"/>
              </a:lnSpc>
              <a:spcBef>
                <a:spcPts val="0"/>
              </a:spcBef>
              <a:spcAft>
                <a:spcPts val="700"/>
              </a:spcAft>
              <a:buClr>
                <a:srgbClr val="EC7C69"/>
              </a:buClr>
              <a:buFont typeface="+mj-lt"/>
              <a:buAutoNum type="arabicPeriod"/>
            </a:pPr>
            <a:r>
              <a:rPr lang="en-IE" sz="2200" dirty="0">
                <a:solidFill>
                  <a:srgbClr val="414141"/>
                </a:solidFill>
              </a:rPr>
              <a:t>Veljið einn þátt úr BMC, þ.e. Rásir (hvernig gestir finna fyrirtækið ykkar og bóka) </a:t>
            </a:r>
          </a:p>
          <a:p>
            <a:pPr marL="457200" indent="-457200" algn="l">
              <a:lnSpc>
                <a:spcPts val="2340"/>
              </a:lnSpc>
              <a:spcBef>
                <a:spcPts val="0"/>
              </a:spcBef>
              <a:spcAft>
                <a:spcPts val="700"/>
              </a:spcAft>
              <a:buClr>
                <a:srgbClr val="EC7C69"/>
              </a:buClr>
              <a:buFont typeface="+mj-lt"/>
              <a:buAutoNum type="arabicPeriod"/>
            </a:pPr>
            <a:r>
              <a:rPr lang="en-IE" sz="2200" dirty="0">
                <a:solidFill>
                  <a:srgbClr val="414141"/>
                </a:solidFill>
              </a:rPr>
              <a:t>Vinnðu í hópi tveggja til fjögurra manna. </a:t>
            </a:r>
          </a:p>
          <a:p>
            <a:pPr marL="457200" indent="-457200" algn="l">
              <a:lnSpc>
                <a:spcPts val="2340"/>
              </a:lnSpc>
              <a:spcBef>
                <a:spcPts val="0"/>
              </a:spcBef>
              <a:spcAft>
                <a:spcPts val="700"/>
              </a:spcAft>
              <a:buClr>
                <a:srgbClr val="EC7C69"/>
              </a:buClr>
              <a:buFont typeface="+mj-lt"/>
              <a:buAutoNum type="arabicPeriod"/>
            </a:pPr>
            <a:r>
              <a:rPr lang="en-IE" sz="2200" dirty="0">
                <a:solidFill>
                  <a:srgbClr val="414141"/>
                </a:solidFill>
              </a:rPr>
              <a:t>Veljið dæmi til að vinna úr </a:t>
            </a:r>
            <a:r>
              <a:rPr lang="en-IE" sz="2200" dirty="0">
                <a:solidFill>
                  <a:srgbClr val="459597"/>
                </a:solidFill>
                <a:hlinkClick r:id="rId4">
                  <a:extLst>
                    <a:ext uri="{A12FA001-AC4F-418D-AE19-62706E023703}">
                      <ahyp:hlinkClr xmlns:ahyp="http://schemas.microsoft.com/office/drawing/2018/hyperlinkcolor" val="tx"/>
                    </a:ext>
                  </a:extLst>
                </a:hlinkClick>
              </a:rPr>
              <a:t>Epic Stays EU Compendium of Good Practice in Alternative Tourism Accommodation </a:t>
            </a:r>
            <a:endParaRPr lang="en-IE" sz="2200" dirty="0">
              <a:solidFill>
                <a:srgbClr val="459597"/>
              </a:solidFill>
            </a:endParaRPr>
          </a:p>
          <a:p>
            <a:pPr marL="457200" indent="-457200" algn="l">
              <a:lnSpc>
                <a:spcPts val="2340"/>
              </a:lnSpc>
              <a:spcBef>
                <a:spcPts val="0"/>
              </a:spcBef>
              <a:spcAft>
                <a:spcPts val="700"/>
              </a:spcAft>
              <a:buClr>
                <a:srgbClr val="EC7C69"/>
              </a:buClr>
              <a:buFont typeface="+mj-lt"/>
              <a:buAutoNum type="arabicPeriod"/>
            </a:pPr>
            <a:endParaRPr lang="en-IE" sz="2200" dirty="0">
              <a:solidFill>
                <a:srgbClr val="414141"/>
              </a:solidFill>
            </a:endParaRPr>
          </a:p>
          <a:p>
            <a:pPr marL="457200" indent="-457200" algn="l">
              <a:lnSpc>
                <a:spcPts val="2340"/>
              </a:lnSpc>
              <a:spcBef>
                <a:spcPts val="0"/>
              </a:spcBef>
              <a:spcAft>
                <a:spcPts val="700"/>
              </a:spcAft>
              <a:buClr>
                <a:srgbClr val="EC7C69"/>
              </a:buClr>
              <a:buFont typeface="+mj-lt"/>
              <a:buAutoNum type="arabicPeriod"/>
            </a:pPr>
            <a:endParaRPr lang="en-IE" sz="2200" dirty="0">
              <a:solidFill>
                <a:srgbClr val="414141"/>
              </a:solidFill>
            </a:endParaRPr>
          </a:p>
          <a:p>
            <a:pPr marL="457200" indent="-457200" algn="l">
              <a:lnSpc>
                <a:spcPts val="2340"/>
              </a:lnSpc>
              <a:spcBef>
                <a:spcPts val="0"/>
              </a:spcBef>
              <a:spcAft>
                <a:spcPts val="700"/>
              </a:spcAft>
              <a:buClr>
                <a:srgbClr val="EC7C69"/>
              </a:buClr>
              <a:buFont typeface="+mj-lt"/>
              <a:buAutoNum type="arabicPeriod"/>
            </a:pPr>
            <a:endParaRPr lang="en-IE" sz="2200" dirty="0">
              <a:solidFill>
                <a:srgbClr val="414141"/>
              </a:solidFill>
            </a:endParaRPr>
          </a:p>
          <a:p>
            <a:pPr algn="l">
              <a:lnSpc>
                <a:spcPts val="2340"/>
              </a:lnSpc>
              <a:spcBef>
                <a:spcPts val="0"/>
              </a:spcBef>
              <a:spcAft>
                <a:spcPts val="700"/>
              </a:spcAft>
            </a:pPr>
            <a:endParaRPr lang="en-US" sz="2200" dirty="0">
              <a:solidFill>
                <a:srgbClr val="414141"/>
              </a:solidFill>
            </a:endParaRPr>
          </a:p>
        </p:txBody>
      </p:sp>
    </p:spTree>
    <p:extLst>
      <p:ext uri="{BB962C8B-B14F-4D97-AF65-F5344CB8AC3E}">
        <p14:creationId xmlns:p14="http://schemas.microsoft.com/office/powerpoint/2010/main" val="34859035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497C2-6058-2362-CE91-6A40CE2083D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59B551B-9DD9-4808-EE6A-86C0BE9AEEDB}"/>
              </a:ext>
            </a:extLst>
          </p:cNvPr>
          <p:cNvSpPr>
            <a:spLocks noGrp="1"/>
          </p:cNvSpPr>
          <p:nvPr>
            <p:ph type="body" sz="quarter" idx="4294967295"/>
          </p:nvPr>
        </p:nvSpPr>
        <p:spPr>
          <a:xfrm>
            <a:off x="937708" y="763768"/>
            <a:ext cx="10567312" cy="720752"/>
          </a:xfrm>
          <a:prstGeom prst="rect">
            <a:avLst/>
          </a:prstGeom>
        </p:spPr>
        <p:txBody>
          <a:bodyPr/>
          <a:lstStyle/>
          <a:p>
            <a:pPr marL="0" indent="0">
              <a:buNone/>
            </a:pPr>
            <a:r>
              <a:rPr lang="en-US" sz="3600" b="1" dirty="0">
                <a:solidFill>
                  <a:srgbClr val="EC7C69"/>
                </a:solidFill>
              </a:rPr>
              <a:t>Hagnýt æfing: </a:t>
            </a:r>
            <a:r>
              <a:rPr lang="en-US" sz="3600" dirty="0">
                <a:solidFill>
                  <a:srgbClr val="414141"/>
                </a:solidFill>
              </a:rPr>
              <a:t>Notkun viðskiptalíkansins</a:t>
            </a:r>
          </a:p>
        </p:txBody>
      </p:sp>
      <p:pic>
        <p:nvPicPr>
          <p:cNvPr id="10" name="Graphic 9" descr="Signature with solid fill">
            <a:extLst>
              <a:ext uri="{FF2B5EF4-FFF2-40B4-BE49-F238E27FC236}">
                <a16:creationId xmlns:a16="http://schemas.microsoft.com/office/drawing/2014/main" id="{F305AD58-8335-F055-C4F1-F52CF21881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8435DA3E-B112-781D-8348-9F489D9360F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39</a:t>
            </a:fld>
            <a:endParaRPr lang="fr-CA" sz="1200" dirty="0">
              <a:solidFill>
                <a:schemeClr val="bg1"/>
              </a:solidFill>
            </a:endParaRPr>
          </a:p>
        </p:txBody>
      </p:sp>
      <p:sp>
        <p:nvSpPr>
          <p:cNvPr id="2" name="Text Placeholder 1">
            <a:extLst>
              <a:ext uri="{FF2B5EF4-FFF2-40B4-BE49-F238E27FC236}">
                <a16:creationId xmlns:a16="http://schemas.microsoft.com/office/drawing/2014/main" id="{8EDFC043-2899-3363-094D-F38161F53768}"/>
              </a:ext>
            </a:extLst>
          </p:cNvPr>
          <p:cNvSpPr txBox="1">
            <a:spLocks/>
          </p:cNvSpPr>
          <p:nvPr/>
        </p:nvSpPr>
        <p:spPr>
          <a:xfrm>
            <a:off x="937708" y="1650288"/>
            <a:ext cx="9866280" cy="3557423"/>
          </a:xfrm>
          <a:prstGeom prst="rect">
            <a:avLst/>
          </a:prstGeom>
          <a:noFill/>
        </p:spPr>
        <p:txBody>
          <a:bodyPr lIns="91440" tIns="45720" rIns="91440" bIns="45720" numCol="2" spcCol="18000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lnSpc>
                <a:spcPts val="2340"/>
              </a:lnSpc>
              <a:spcBef>
                <a:spcPts val="0"/>
              </a:spcBef>
              <a:spcAft>
                <a:spcPts val="700"/>
              </a:spcAft>
              <a:buClr>
                <a:srgbClr val="EC7C69"/>
              </a:buClr>
              <a:buFont typeface="+mj-lt"/>
              <a:buAutoNum type="arabicPeriod" startAt="4"/>
            </a:pPr>
            <a:r>
              <a:rPr lang="en-IE" sz="2200" dirty="0">
                <a:solidFill>
                  <a:srgbClr val="414141"/>
                </a:solidFill>
              </a:rPr>
              <a:t>Farðu yfir eftirfarandi athugunarlista og kortleggðu hvað þessi fyrirtæki hafa:</a:t>
            </a:r>
          </a:p>
          <a:p>
            <a:pPr marL="935038" indent="-433388" algn="l">
              <a:lnSpc>
                <a:spcPts val="2340"/>
              </a:lnSpc>
              <a:spcBef>
                <a:spcPts val="0"/>
              </a:spcBef>
              <a:spcAft>
                <a:spcPts val="700"/>
              </a:spcAft>
              <a:buClr>
                <a:srgbClr val="EC7C69"/>
              </a:buClr>
              <a:buFont typeface="Wingdings" pitchFamily="2" charset="2"/>
              <a:buChar char="q"/>
            </a:pPr>
            <a:r>
              <a:rPr lang="en-IE" sz="2200" dirty="0">
                <a:solidFill>
                  <a:srgbClr val="414141"/>
                </a:solidFill>
              </a:rPr>
              <a:t>Samfélagsmiðlar</a:t>
            </a:r>
          </a:p>
          <a:p>
            <a:pPr marL="935038" indent="-433388" algn="l">
              <a:lnSpc>
                <a:spcPts val="2340"/>
              </a:lnSpc>
              <a:spcBef>
                <a:spcPts val="0"/>
              </a:spcBef>
              <a:spcAft>
                <a:spcPts val="700"/>
              </a:spcAft>
              <a:buClr>
                <a:srgbClr val="EC7C69"/>
              </a:buClr>
              <a:buFont typeface="Wingdings" pitchFamily="2" charset="2"/>
              <a:buChar char="q"/>
            </a:pPr>
            <a:r>
              <a:rPr lang="en-IE" sz="2200" dirty="0">
                <a:solidFill>
                  <a:srgbClr val="414141"/>
                </a:solidFill>
              </a:rPr>
              <a:t>Ferðaskrifstofur á netinu (OTA-ar)</a:t>
            </a:r>
          </a:p>
          <a:p>
            <a:pPr marL="935038" indent="-433388" algn="l">
              <a:lnSpc>
                <a:spcPts val="2340"/>
              </a:lnSpc>
              <a:spcBef>
                <a:spcPts val="0"/>
              </a:spcBef>
              <a:spcAft>
                <a:spcPts val="700"/>
              </a:spcAft>
              <a:buClr>
                <a:srgbClr val="EC7C69"/>
              </a:buClr>
              <a:buFont typeface="Wingdings" pitchFamily="2" charset="2"/>
              <a:buChar char="q"/>
            </a:pPr>
            <a:r>
              <a:rPr lang="en-IE" sz="2200" dirty="0">
                <a:solidFill>
                  <a:srgbClr val="414141"/>
                </a:solidFill>
              </a:rPr>
              <a:t>Staðbundin samstarf</a:t>
            </a:r>
          </a:p>
          <a:p>
            <a:pPr marL="935038" indent="-433388" algn="l">
              <a:lnSpc>
                <a:spcPts val="2340"/>
              </a:lnSpc>
              <a:spcBef>
                <a:spcPts val="0"/>
              </a:spcBef>
              <a:spcAft>
                <a:spcPts val="700"/>
              </a:spcAft>
              <a:buClr>
                <a:srgbClr val="EC7C69"/>
              </a:buClr>
              <a:buFont typeface="Wingdings" pitchFamily="2" charset="2"/>
              <a:buChar char="q"/>
            </a:pPr>
            <a:r>
              <a:rPr lang="en-IE" sz="2200" dirty="0">
                <a:solidFill>
                  <a:srgbClr val="414141"/>
                </a:solidFill>
              </a:rPr>
              <a:t>Tölvupóstsmarkaðssetning</a:t>
            </a:r>
          </a:p>
          <a:p>
            <a:pPr marL="935038" indent="-433388" algn="l">
              <a:lnSpc>
                <a:spcPts val="2340"/>
              </a:lnSpc>
              <a:spcBef>
                <a:spcPts val="0"/>
              </a:spcBef>
              <a:spcAft>
                <a:spcPts val="700"/>
              </a:spcAft>
              <a:buClr>
                <a:srgbClr val="EC7C69"/>
              </a:buClr>
              <a:buFont typeface="Wingdings" pitchFamily="2" charset="2"/>
              <a:buChar char="q"/>
            </a:pPr>
            <a:r>
              <a:rPr lang="en-IE" sz="2200" dirty="0">
                <a:solidFill>
                  <a:srgbClr val="414141"/>
                </a:solidFill>
              </a:rPr>
              <a:t>Einkaræktuð vefsíða</a:t>
            </a:r>
          </a:p>
          <a:p>
            <a:pPr marL="935038" indent="-433388" algn="l">
              <a:lnSpc>
                <a:spcPts val="2340"/>
              </a:lnSpc>
              <a:spcBef>
                <a:spcPts val="0"/>
              </a:spcBef>
              <a:spcAft>
                <a:spcPts val="700"/>
              </a:spcAft>
              <a:buClr>
                <a:srgbClr val="EC7C69"/>
              </a:buClr>
              <a:buFont typeface="Wingdings" pitchFamily="2" charset="2"/>
              <a:buChar char="q"/>
            </a:pPr>
            <a:endParaRPr lang="en-IE" sz="2200" dirty="0">
              <a:solidFill>
                <a:srgbClr val="414141"/>
              </a:solidFill>
            </a:endParaRPr>
          </a:p>
          <a:p>
            <a:pPr marL="935038" indent="-433388" algn="l">
              <a:lnSpc>
                <a:spcPts val="2340"/>
              </a:lnSpc>
              <a:spcBef>
                <a:spcPts val="0"/>
              </a:spcBef>
              <a:spcAft>
                <a:spcPts val="700"/>
              </a:spcAft>
              <a:buClr>
                <a:srgbClr val="EC7C69"/>
              </a:buClr>
              <a:buFont typeface="Wingdings" pitchFamily="2" charset="2"/>
              <a:buChar char="q"/>
            </a:pPr>
            <a:endParaRPr lang="en-IE" sz="2200" dirty="0">
              <a:solidFill>
                <a:srgbClr val="414141"/>
              </a:solidFill>
            </a:endParaRPr>
          </a:p>
          <a:p>
            <a:pPr marL="935038" indent="-433388" algn="l">
              <a:lnSpc>
                <a:spcPts val="2340"/>
              </a:lnSpc>
              <a:spcBef>
                <a:spcPts val="0"/>
              </a:spcBef>
              <a:spcAft>
                <a:spcPts val="700"/>
              </a:spcAft>
              <a:buClr>
                <a:srgbClr val="EC7C69"/>
              </a:buClr>
              <a:buFont typeface="Wingdings" pitchFamily="2" charset="2"/>
              <a:buChar char="q"/>
            </a:pPr>
            <a:endParaRPr lang="en-IE" sz="2200" dirty="0">
              <a:solidFill>
                <a:srgbClr val="414141"/>
              </a:solidFill>
            </a:endParaRPr>
          </a:p>
          <a:p>
            <a:pPr marL="935038" indent="-433388" algn="l">
              <a:lnSpc>
                <a:spcPts val="2340"/>
              </a:lnSpc>
              <a:spcBef>
                <a:spcPts val="0"/>
              </a:spcBef>
              <a:spcAft>
                <a:spcPts val="700"/>
              </a:spcAft>
              <a:buClr>
                <a:srgbClr val="EC7C69"/>
              </a:buClr>
              <a:buFont typeface="Wingdings" pitchFamily="2" charset="2"/>
              <a:buChar char="q"/>
            </a:pPr>
            <a:endParaRPr lang="en-IE" sz="2200" dirty="0">
              <a:solidFill>
                <a:srgbClr val="414141"/>
              </a:solidFill>
            </a:endParaRPr>
          </a:p>
          <a:p>
            <a:pPr marL="935038" indent="-433388" algn="l">
              <a:lnSpc>
                <a:spcPts val="2340"/>
              </a:lnSpc>
              <a:spcBef>
                <a:spcPts val="0"/>
              </a:spcBef>
              <a:spcAft>
                <a:spcPts val="700"/>
              </a:spcAft>
              <a:buClr>
                <a:srgbClr val="EC7C69"/>
              </a:buClr>
              <a:buFont typeface="Wingdings" pitchFamily="2" charset="2"/>
              <a:buChar char="q"/>
            </a:pPr>
            <a:endParaRPr lang="en-IE" sz="2200" dirty="0">
              <a:solidFill>
                <a:srgbClr val="414141"/>
              </a:solidFill>
            </a:endParaRPr>
          </a:p>
          <a:p>
            <a:pPr marL="935038" indent="-433388" algn="l">
              <a:lnSpc>
                <a:spcPts val="2340"/>
              </a:lnSpc>
              <a:spcBef>
                <a:spcPts val="0"/>
              </a:spcBef>
              <a:spcAft>
                <a:spcPts val="700"/>
              </a:spcAft>
              <a:buClr>
                <a:srgbClr val="EC7C69"/>
              </a:buClr>
              <a:buFont typeface="Wingdings" pitchFamily="2" charset="2"/>
              <a:buChar char="q"/>
            </a:pPr>
            <a:endParaRPr lang="en-IE" sz="2200" dirty="0">
              <a:solidFill>
                <a:srgbClr val="414141"/>
              </a:solidFill>
            </a:endParaRPr>
          </a:p>
          <a:p>
            <a:pPr marL="935038" indent="-433388" algn="l">
              <a:lnSpc>
                <a:spcPts val="2340"/>
              </a:lnSpc>
              <a:spcBef>
                <a:spcPts val="0"/>
              </a:spcBef>
              <a:spcAft>
                <a:spcPts val="700"/>
              </a:spcAft>
              <a:buClr>
                <a:srgbClr val="EC7C69"/>
              </a:buClr>
              <a:buFont typeface="Wingdings" pitchFamily="2" charset="2"/>
              <a:buChar char="q"/>
            </a:pPr>
            <a:endParaRPr lang="en-IE" sz="2200" dirty="0">
              <a:solidFill>
                <a:srgbClr val="414141"/>
              </a:solidFill>
            </a:endParaRPr>
          </a:p>
          <a:p>
            <a:pPr marL="935038" indent="-433388" algn="l">
              <a:lnSpc>
                <a:spcPts val="2340"/>
              </a:lnSpc>
              <a:spcBef>
                <a:spcPts val="0"/>
              </a:spcBef>
              <a:spcAft>
                <a:spcPts val="700"/>
              </a:spcAft>
              <a:buClr>
                <a:srgbClr val="EC7C69"/>
              </a:buClr>
              <a:buFont typeface="Wingdings" pitchFamily="2" charset="2"/>
              <a:buChar char="q"/>
            </a:pPr>
            <a:endParaRPr lang="en-IE" sz="2200" dirty="0">
              <a:solidFill>
                <a:srgbClr val="414141"/>
              </a:solidFill>
            </a:endParaRPr>
          </a:p>
          <a:p>
            <a:pPr marL="935038" indent="-433388" algn="l">
              <a:lnSpc>
                <a:spcPts val="2340"/>
              </a:lnSpc>
              <a:spcBef>
                <a:spcPts val="0"/>
              </a:spcBef>
              <a:spcAft>
                <a:spcPts val="700"/>
              </a:spcAft>
              <a:buClr>
                <a:srgbClr val="EC7C69"/>
              </a:buClr>
              <a:buFont typeface="Wingdings" pitchFamily="2" charset="2"/>
              <a:buChar char="q"/>
            </a:pPr>
            <a:endParaRPr lang="en-IE" sz="2200" dirty="0">
              <a:solidFill>
                <a:srgbClr val="414141"/>
              </a:solidFill>
            </a:endParaRPr>
          </a:p>
          <a:p>
            <a:pPr marL="457200" indent="-457200" algn="l">
              <a:lnSpc>
                <a:spcPts val="2340"/>
              </a:lnSpc>
              <a:spcBef>
                <a:spcPts val="0"/>
              </a:spcBef>
              <a:spcAft>
                <a:spcPts val="700"/>
              </a:spcAft>
              <a:buClr>
                <a:srgbClr val="EC7C69"/>
              </a:buClr>
              <a:buFont typeface="+mj-lt"/>
              <a:buAutoNum type="arabicPeriod" startAt="5"/>
            </a:pPr>
            <a:r>
              <a:rPr lang="en-IE" sz="2200" dirty="0">
                <a:solidFill>
                  <a:srgbClr val="414141"/>
                </a:solidFill>
              </a:rPr>
              <a:t>Teiknaðu það á blað eða í tölvuforriti, t.d. í </a:t>
            </a:r>
            <a:r>
              <a:rPr lang="en-IE" sz="2200" dirty="0" err="1">
                <a:solidFill>
                  <a:srgbClr val="414141"/>
                </a:solidFill>
              </a:rPr>
              <a:t>PowerPoint</a:t>
            </a:r>
            <a:r>
              <a:rPr lang="en-IE" sz="2200" dirty="0">
                <a:solidFill>
                  <a:srgbClr val="414141"/>
                </a:solidFill>
              </a:rPr>
              <a:t>:</a:t>
            </a:r>
          </a:p>
          <a:p>
            <a:pPr marL="808038" indent="-431800" algn="l">
              <a:lnSpc>
                <a:spcPts val="2340"/>
              </a:lnSpc>
              <a:spcBef>
                <a:spcPts val="0"/>
              </a:spcBef>
              <a:spcAft>
                <a:spcPts val="700"/>
              </a:spcAft>
              <a:buClr>
                <a:srgbClr val="EC7C69"/>
              </a:buClr>
              <a:buFont typeface="Wingdings" pitchFamily="2" charset="2"/>
              <a:buChar char="q"/>
            </a:pPr>
            <a:r>
              <a:rPr lang="en-IE" sz="2200" dirty="0">
                <a:solidFill>
                  <a:srgbClr val="414141"/>
                </a:solidFill>
              </a:rPr>
              <a:t>Lýstu hverju ofangreindu í texta og myndum</a:t>
            </a:r>
          </a:p>
          <a:p>
            <a:pPr marL="808038" indent="-431800" algn="l">
              <a:lnSpc>
                <a:spcPts val="2340"/>
              </a:lnSpc>
              <a:spcBef>
                <a:spcPts val="0"/>
              </a:spcBef>
              <a:spcAft>
                <a:spcPts val="700"/>
              </a:spcAft>
              <a:buClr>
                <a:srgbClr val="EC7C69"/>
              </a:buClr>
              <a:buFont typeface="Wingdings" pitchFamily="2" charset="2"/>
              <a:buChar char="q"/>
            </a:pPr>
            <a:r>
              <a:rPr lang="en-IE" sz="2200" dirty="0">
                <a:solidFill>
                  <a:srgbClr val="414141"/>
                </a:solidFill>
              </a:rPr>
              <a:t>Gerðu kort af því hvað er til staðar á athugunarlistanum fyrir þetta fyrirtæki og hvað ekki – hér verður þú að treysta á vefsíðu fyrirtækisins og lýsingu þess í tilviksrannsókninni</a:t>
            </a:r>
          </a:p>
          <a:p>
            <a:pPr marL="808038" indent="-431800" algn="l">
              <a:lnSpc>
                <a:spcPts val="2340"/>
              </a:lnSpc>
              <a:spcBef>
                <a:spcPts val="0"/>
              </a:spcBef>
              <a:spcAft>
                <a:spcPts val="700"/>
              </a:spcAft>
              <a:buClr>
                <a:srgbClr val="EC7C69"/>
              </a:buClr>
              <a:buFont typeface="Wingdings" pitchFamily="2" charset="2"/>
              <a:buChar char="q"/>
            </a:pPr>
            <a:r>
              <a:rPr lang="en-IE" sz="2200" dirty="0">
                <a:solidFill>
                  <a:srgbClr val="414141"/>
                </a:solidFill>
              </a:rPr>
              <a:t>Skráðu það sem vantar og reyndu að sjá hvernig það gæti styrkt hvernig gestir geta fundið fyrirtækið og bókað.</a:t>
            </a:r>
          </a:p>
          <a:p>
            <a:pPr marL="457200" indent="-457200" algn="l">
              <a:lnSpc>
                <a:spcPts val="2340"/>
              </a:lnSpc>
              <a:spcBef>
                <a:spcPts val="0"/>
              </a:spcBef>
              <a:spcAft>
                <a:spcPts val="700"/>
              </a:spcAft>
              <a:buClr>
                <a:srgbClr val="EC7C69"/>
              </a:buClr>
              <a:buFont typeface="+mj-lt"/>
              <a:buAutoNum type="arabicPeriod"/>
            </a:pPr>
            <a:endParaRPr lang="en-IE" sz="2200" dirty="0">
              <a:solidFill>
                <a:srgbClr val="414141"/>
              </a:solidFill>
            </a:endParaRPr>
          </a:p>
          <a:p>
            <a:pPr marL="457200" indent="-457200" algn="l">
              <a:lnSpc>
                <a:spcPts val="2340"/>
              </a:lnSpc>
              <a:spcBef>
                <a:spcPts val="0"/>
              </a:spcBef>
              <a:spcAft>
                <a:spcPts val="700"/>
              </a:spcAft>
              <a:buClr>
                <a:srgbClr val="EC7C69"/>
              </a:buClr>
              <a:buFont typeface="+mj-lt"/>
              <a:buAutoNum type="arabicPeriod"/>
            </a:pPr>
            <a:endParaRPr lang="en-IE" sz="2200" dirty="0">
              <a:solidFill>
                <a:srgbClr val="414141"/>
              </a:solidFill>
            </a:endParaRPr>
          </a:p>
          <a:p>
            <a:pPr marL="457200" indent="-457200" algn="l">
              <a:lnSpc>
                <a:spcPts val="2340"/>
              </a:lnSpc>
              <a:spcBef>
                <a:spcPts val="0"/>
              </a:spcBef>
              <a:spcAft>
                <a:spcPts val="700"/>
              </a:spcAft>
              <a:buClr>
                <a:srgbClr val="EC7C69"/>
              </a:buClr>
              <a:buFont typeface="+mj-lt"/>
              <a:buAutoNum type="arabicPeriod"/>
            </a:pPr>
            <a:endParaRPr lang="en-IE" sz="2200" dirty="0">
              <a:solidFill>
                <a:srgbClr val="414141"/>
              </a:solidFill>
            </a:endParaRPr>
          </a:p>
          <a:p>
            <a:pPr algn="l">
              <a:lnSpc>
                <a:spcPts val="2340"/>
              </a:lnSpc>
              <a:spcBef>
                <a:spcPts val="0"/>
              </a:spcBef>
              <a:spcAft>
                <a:spcPts val="700"/>
              </a:spcAft>
            </a:pPr>
            <a:endParaRPr lang="en-US" sz="2200" dirty="0">
              <a:solidFill>
                <a:srgbClr val="414141"/>
              </a:solidFill>
            </a:endParaRPr>
          </a:p>
        </p:txBody>
      </p:sp>
    </p:spTree>
    <p:extLst>
      <p:ext uri="{BB962C8B-B14F-4D97-AF65-F5344CB8AC3E}">
        <p14:creationId xmlns:p14="http://schemas.microsoft.com/office/powerpoint/2010/main" val="2970571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AEC97-BFC1-273F-407D-319A1F5F8D27}"/>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34B05CF3-4189-72C0-4DE9-6C3144A5D095}"/>
              </a:ext>
            </a:extLst>
          </p:cNvPr>
          <p:cNvSpPr>
            <a:spLocks noGrp="1"/>
          </p:cNvSpPr>
          <p:nvPr>
            <p:ph type="body" sz="quarter" idx="28"/>
          </p:nvPr>
        </p:nvSpPr>
        <p:spPr>
          <a:xfrm>
            <a:off x="672295" y="1305618"/>
            <a:ext cx="4793854" cy="4246763"/>
          </a:xfrm>
        </p:spPr>
        <p:txBody>
          <a:bodyPr/>
          <a:lstStyle/>
          <a:p>
            <a:pPr marL="0" indent="0">
              <a:spcAft>
                <a:spcPts val="600"/>
              </a:spcAft>
            </a:pPr>
            <a:r>
              <a:rPr lang="en-US" sz="2400" b="0" dirty="0"/>
              <a:t>Í lokaþrepi, kafla 3, er kynnt </a:t>
            </a:r>
            <a:r>
              <a:rPr lang="en-US" sz="2400" dirty="0"/>
              <a:t>Business Model Canvas (BMC), </a:t>
            </a:r>
            <a:r>
              <a:rPr lang="en-US" sz="2400" b="0" dirty="0"/>
              <a:t>einföld en </a:t>
            </a:r>
            <a:r>
              <a:rPr lang="en-US" sz="2400" b="0" dirty="0" err="1"/>
              <a:t>öflug</a:t>
            </a:r>
            <a:r>
              <a:rPr lang="en-US" sz="2400" b="0" dirty="0"/>
              <a:t> </a:t>
            </a:r>
            <a:r>
              <a:rPr lang="en-US" sz="2400" b="0" dirty="0" err="1"/>
              <a:t>einblaðsáætlunartæki</a:t>
            </a:r>
            <a:r>
              <a:rPr lang="en-US" sz="2400" b="0" dirty="0"/>
              <a:t>. Nemendur munu kortleggja helstu þætti fyrirtækis síns — frá gestahópum og virðisstefnum til tekjulinda, kostnaðar, samstarfsaðila og auðlinda. Þetta gefur þeim skýra og hagnýta yfirsýn yfir hvernig gistihugmynd þeirra getur virkað í raunveruleikanum.</a:t>
            </a:r>
          </a:p>
          <a:p>
            <a:pPr marL="0" indent="0">
              <a:lnSpc>
                <a:spcPts val="2480"/>
              </a:lnSpc>
            </a:pPr>
            <a:endParaRPr lang="en-US" sz="2400" b="0" dirty="0"/>
          </a:p>
        </p:txBody>
      </p:sp>
      <p:sp>
        <p:nvSpPr>
          <p:cNvPr id="8" name="Text Placeholder 7">
            <a:extLst>
              <a:ext uri="{FF2B5EF4-FFF2-40B4-BE49-F238E27FC236}">
                <a16:creationId xmlns:a16="http://schemas.microsoft.com/office/drawing/2014/main" id="{ACAE6F48-EAC2-3275-6F11-E671AF1A278F}"/>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b="1" dirty="0"/>
              <a:t>Yfirlit yfir einingu 2</a:t>
            </a:r>
          </a:p>
        </p:txBody>
      </p:sp>
      <p:pic>
        <p:nvPicPr>
          <p:cNvPr id="16" name="Picture 15">
            <a:extLst>
              <a:ext uri="{FF2B5EF4-FFF2-40B4-BE49-F238E27FC236}">
                <a16:creationId xmlns:a16="http://schemas.microsoft.com/office/drawing/2014/main" id="{FBC88611-71C8-EE4D-A3FE-76301AEFB323}"/>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2003122" y="4955651"/>
            <a:ext cx="3580276" cy="2123680"/>
          </a:xfrm>
          <a:prstGeom prst="rect">
            <a:avLst/>
          </a:prstGeom>
        </p:spPr>
      </p:pic>
      <p:sp>
        <p:nvSpPr>
          <p:cNvPr id="25" name="Text Placeholder 11">
            <a:extLst>
              <a:ext uri="{FF2B5EF4-FFF2-40B4-BE49-F238E27FC236}">
                <a16:creationId xmlns:a16="http://schemas.microsoft.com/office/drawing/2014/main" id="{B4CB4C26-3896-1C69-92D5-AE5272F82012}"/>
              </a:ext>
            </a:extLst>
          </p:cNvPr>
          <p:cNvSpPr txBox="1">
            <a:spLocks/>
          </p:cNvSpPr>
          <p:nvPr/>
        </p:nvSpPr>
        <p:spPr>
          <a:xfrm>
            <a:off x="5745806" y="1162065"/>
            <a:ext cx="700387" cy="626835"/>
          </a:xfrm>
          <a:prstGeom prst="rect">
            <a:avLst/>
          </a:prstGeom>
          <a:noFill/>
        </p:spPr>
        <p:txBody>
          <a:bodyPr anchor="b">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t>03</a:t>
            </a:r>
          </a:p>
        </p:txBody>
      </p:sp>
      <p:sp>
        <p:nvSpPr>
          <p:cNvPr id="27" name="Text Placeholder 12">
            <a:extLst>
              <a:ext uri="{FF2B5EF4-FFF2-40B4-BE49-F238E27FC236}">
                <a16:creationId xmlns:a16="http://schemas.microsoft.com/office/drawing/2014/main" id="{FF6D86E2-F7C9-A42F-C3A4-EF3C9A2F3372}"/>
              </a:ext>
            </a:extLst>
          </p:cNvPr>
          <p:cNvSpPr txBox="1">
            <a:spLocks/>
          </p:cNvSpPr>
          <p:nvPr/>
        </p:nvSpPr>
        <p:spPr>
          <a:xfrm>
            <a:off x="6680691" y="880369"/>
            <a:ext cx="4850695" cy="469476"/>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a:solidFill>
                  <a:srgbClr val="EC7C69"/>
                </a:solidFill>
              </a:rPr>
              <a:t>Að byggja upp raunhæfan viðskiptaáætlun með Business Model Canvas (BMC)</a:t>
            </a:r>
            <a:endParaRPr lang="en-US" b="1" dirty="0">
              <a:solidFill>
                <a:srgbClr val="EC7C69"/>
              </a:solidFill>
            </a:endParaRPr>
          </a:p>
        </p:txBody>
      </p:sp>
      <p:sp>
        <p:nvSpPr>
          <p:cNvPr id="28" name="Text Placeholder 14">
            <a:extLst>
              <a:ext uri="{FF2B5EF4-FFF2-40B4-BE49-F238E27FC236}">
                <a16:creationId xmlns:a16="http://schemas.microsoft.com/office/drawing/2014/main" id="{F81B8613-3AC3-123E-5F84-DCF1D570F89F}"/>
              </a:ext>
            </a:extLst>
          </p:cNvPr>
          <p:cNvSpPr txBox="1">
            <a:spLocks/>
          </p:cNvSpPr>
          <p:nvPr/>
        </p:nvSpPr>
        <p:spPr>
          <a:xfrm>
            <a:off x="6679763" y="2239270"/>
            <a:ext cx="5297084" cy="723299"/>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b="1" dirty="0">
                <a:solidFill>
                  <a:srgbClr val="414141"/>
                </a:solidFill>
              </a:rPr>
              <a:t>Notaðu Business Model Canvas (BMC) </a:t>
            </a:r>
            <a:r>
              <a:rPr lang="en-US" sz="2000" dirty="0">
                <a:solidFill>
                  <a:srgbClr val="414141"/>
                </a:solidFill>
              </a:rPr>
              <a:t>sem áætlunartæki til að </a:t>
            </a:r>
            <a:r>
              <a:rPr lang="en-US" sz="2000" dirty="0" err="1">
                <a:solidFill>
                  <a:srgbClr val="414141"/>
                </a:solidFill>
              </a:rPr>
              <a:t>skipuleggja </a:t>
            </a:r>
            <a:r>
              <a:rPr lang="en-US" sz="2000" dirty="0">
                <a:solidFill>
                  <a:srgbClr val="414141"/>
                </a:solidFill>
              </a:rPr>
              <a:t>viðskiptahugmyndir.</a:t>
            </a:r>
          </a:p>
          <a:p>
            <a:pPr marL="342900" indent="-342900">
              <a:buFont typeface="Arial" panose="020B0604020202020204" pitchFamily="34" charset="0"/>
              <a:buChar char="•"/>
            </a:pPr>
            <a:r>
              <a:rPr lang="en-US" sz="2000" b="1" dirty="0">
                <a:solidFill>
                  <a:srgbClr val="414141"/>
                </a:solidFill>
              </a:rPr>
              <a:t>Kortleggðu gistihugmynd </a:t>
            </a:r>
            <a:r>
              <a:rPr lang="en-US" sz="2000" dirty="0">
                <a:solidFill>
                  <a:srgbClr val="414141"/>
                </a:solidFill>
              </a:rPr>
              <a:t>yfir lykilsvið, þar á meðal gestahópa, virðisstefnu, miðla, tekjulindir, kostnaðarskipulag og samstarfsaðila.</a:t>
            </a:r>
          </a:p>
          <a:p>
            <a:pPr marL="342900" indent="-342900">
              <a:buFont typeface="Arial" panose="020B0604020202020204" pitchFamily="34" charset="0"/>
              <a:buChar char="•"/>
            </a:pPr>
            <a:r>
              <a:rPr lang="en-US" sz="2000" b="1" dirty="0">
                <a:solidFill>
                  <a:srgbClr val="414141"/>
                </a:solidFill>
              </a:rPr>
              <a:t>Kynntu viðskiptalíkan þeirra </a:t>
            </a:r>
            <a:r>
              <a:rPr lang="en-US" sz="2000" dirty="0">
                <a:solidFill>
                  <a:srgbClr val="414141"/>
                </a:solidFill>
              </a:rPr>
              <a:t>skýrt með einblaðssniðmáti BMC.</a:t>
            </a:r>
          </a:p>
          <a:p>
            <a:pPr marL="342900" indent="-342900">
              <a:buFont typeface="Arial" panose="020B0604020202020204" pitchFamily="34" charset="0"/>
              <a:buChar char="•"/>
            </a:pPr>
            <a:r>
              <a:rPr lang="en-US" sz="2000" b="1" dirty="0">
                <a:solidFill>
                  <a:srgbClr val="414141"/>
                </a:solidFill>
              </a:rPr>
              <a:t>Metið hagkvæmni </a:t>
            </a:r>
            <a:r>
              <a:rPr lang="en-US" sz="2000" dirty="0">
                <a:solidFill>
                  <a:srgbClr val="414141"/>
                </a:solidFill>
              </a:rPr>
              <a:t>viðskiptahugmyndar</a:t>
            </a:r>
            <a:r>
              <a:rPr lang="en-US" sz="2000" b="1" dirty="0">
                <a:solidFill>
                  <a:srgbClr val="414141"/>
                </a:solidFill>
              </a:rPr>
              <a:t> ykkar </a:t>
            </a:r>
            <a:r>
              <a:rPr lang="en-US" sz="2000" dirty="0">
                <a:solidFill>
                  <a:srgbClr val="414141"/>
                </a:solidFill>
              </a:rPr>
              <a:t>út frá markaðsinssýn og fjárhagsforsendum.</a:t>
            </a:r>
          </a:p>
          <a:p>
            <a:pPr marL="342900" indent="-342900">
              <a:buFont typeface="Arial" panose="020B0604020202020204" pitchFamily="34" charset="0"/>
              <a:buChar char="•"/>
            </a:pPr>
            <a:r>
              <a:rPr lang="en-US" sz="2000" b="1" dirty="0">
                <a:solidFill>
                  <a:srgbClr val="414141"/>
                </a:solidFill>
              </a:rPr>
              <a:t>Metið hvernig mismunandi þættir BMC tengjast </a:t>
            </a:r>
            <a:r>
              <a:rPr lang="en-US" sz="2000" dirty="0">
                <a:solidFill>
                  <a:srgbClr val="414141"/>
                </a:solidFill>
              </a:rPr>
              <a:t>og hafa áhrif á hvorn annan til að styrkja heildarviðskiptaáætlunina.</a:t>
            </a:r>
            <a:endParaRPr lang="en-GB" sz="2000" dirty="0">
              <a:solidFill>
                <a:srgbClr val="414141"/>
              </a:solidFill>
            </a:endParaRPr>
          </a:p>
        </p:txBody>
      </p:sp>
      <p:cxnSp>
        <p:nvCxnSpPr>
          <p:cNvPr id="29" name="Straight Connector 28">
            <a:extLst>
              <a:ext uri="{FF2B5EF4-FFF2-40B4-BE49-F238E27FC236}">
                <a16:creationId xmlns:a16="http://schemas.microsoft.com/office/drawing/2014/main" id="{52ECE6AB-0A4F-383D-5491-21F01DB62F49}"/>
              </a:ext>
            </a:extLst>
          </p:cNvPr>
          <p:cNvCxnSpPr>
            <a:cxnSpLocks/>
          </p:cNvCxnSpPr>
          <p:nvPr/>
        </p:nvCxnSpPr>
        <p:spPr>
          <a:xfrm flipH="1">
            <a:off x="5393491" y="224301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6704992-3377-4CB4-9344-10678EFC3564}"/>
              </a:ext>
            </a:extLst>
          </p:cNvPr>
          <p:cNvSpPr txBox="1"/>
          <p:nvPr/>
        </p:nvSpPr>
        <p:spPr>
          <a:xfrm>
            <a:off x="6679763" y="228010"/>
            <a:ext cx="4617728" cy="523220"/>
          </a:xfrm>
          <a:prstGeom prst="rect">
            <a:avLst/>
          </a:prstGeom>
          <a:noFill/>
        </p:spPr>
        <p:txBody>
          <a:bodyPr wrap="square" rtlCol="0">
            <a:spAutoFit/>
          </a:bodyPr>
          <a:lstStyle/>
          <a:p>
            <a:r>
              <a:rPr lang="en-US" sz="2800" b="1" dirty="0">
                <a:solidFill>
                  <a:srgbClr val="459597"/>
                </a:solidFill>
              </a:rPr>
              <a:t>Námsárangur</a:t>
            </a:r>
            <a:endParaRPr lang="en-IE" sz="2800" b="1" dirty="0">
              <a:solidFill>
                <a:srgbClr val="459597"/>
              </a:solidFill>
            </a:endParaRPr>
          </a:p>
        </p:txBody>
      </p:sp>
    </p:spTree>
    <p:extLst>
      <p:ext uri="{BB962C8B-B14F-4D97-AF65-F5344CB8AC3E}">
        <p14:creationId xmlns:p14="http://schemas.microsoft.com/office/powerpoint/2010/main" val="42277806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DB6C2-0C4C-90EC-1CB6-6CCC59AF400C}"/>
            </a:ext>
          </a:extLst>
        </p:cNvPr>
        <p:cNvGrpSpPr/>
        <p:nvPr/>
      </p:nvGrpSpPr>
      <p:grpSpPr>
        <a:xfrm>
          <a:off x="0" y="0"/>
          <a:ext cx="0" cy="0"/>
          <a:chOff x="0" y="0"/>
          <a:chExt cx="0" cy="0"/>
        </a:xfrm>
      </p:grpSpPr>
      <p:pic>
        <p:nvPicPr>
          <p:cNvPr id="10" name="Staðgengill myndar 11" descr="Person taking book from bookshelf">
            <a:extLst>
              <a:ext uri="{FF2B5EF4-FFF2-40B4-BE49-F238E27FC236}">
                <a16:creationId xmlns:a16="http://schemas.microsoft.com/office/drawing/2014/main" id="{10F8CA84-C106-7EB2-A326-7DD4FA258199}"/>
              </a:ext>
            </a:extLst>
          </p:cNvPr>
          <p:cNvPicPr>
            <a:picLocks noGrp="1" noChangeAspect="1"/>
          </p:cNvPicPr>
          <p:nvPr>
            <p:ph type="pic" sz="quarter" idx="19"/>
          </p:nvPr>
        </p:nvPicPr>
        <p:blipFill>
          <a:blip r:embed="rId2"/>
          <a:srcRect l="1999" r="1999"/>
          <a:stretch>
            <a:fillRect/>
          </a:stretch>
        </p:blipFill>
        <p:spPr/>
      </p:pic>
      <p:sp>
        <p:nvSpPr>
          <p:cNvPr id="2" name="Text Placeholder 1">
            <a:extLst>
              <a:ext uri="{FF2B5EF4-FFF2-40B4-BE49-F238E27FC236}">
                <a16:creationId xmlns:a16="http://schemas.microsoft.com/office/drawing/2014/main" id="{365AFA94-AD28-F603-44AB-64AE3D2CB11C}"/>
              </a:ext>
            </a:extLst>
          </p:cNvPr>
          <p:cNvSpPr>
            <a:spLocks noGrp="1"/>
          </p:cNvSpPr>
          <p:nvPr>
            <p:ph type="body" sz="quarter" idx="16"/>
          </p:nvPr>
        </p:nvSpPr>
        <p:spPr>
          <a:xfrm>
            <a:off x="733931" y="3429000"/>
            <a:ext cx="4617998" cy="3066422"/>
          </a:xfrm>
        </p:spPr>
        <p:txBody>
          <a:bodyPr>
            <a:noAutofit/>
          </a:bodyPr>
          <a:lstStyle/>
          <a:p>
            <a:pPr>
              <a:lnSpc>
                <a:spcPts val="3900"/>
              </a:lnSpc>
            </a:pPr>
            <a:r>
              <a:rPr lang="en-GB" sz="4000" dirty="0"/>
              <a:t>Viðbótarsniðmát fyrir auðlindir, æfingar o.s.frv.</a:t>
            </a:r>
          </a:p>
          <a:p>
            <a:pPr>
              <a:lnSpc>
                <a:spcPts val="3900"/>
              </a:lnSpc>
            </a:pPr>
            <a:endParaRPr lang="en-GB" sz="4000" dirty="0"/>
          </a:p>
        </p:txBody>
      </p:sp>
      <p:sp>
        <p:nvSpPr>
          <p:cNvPr id="3" name="Text Placeholder 2">
            <a:extLst>
              <a:ext uri="{FF2B5EF4-FFF2-40B4-BE49-F238E27FC236}">
                <a16:creationId xmlns:a16="http://schemas.microsoft.com/office/drawing/2014/main" id="{DC2DC217-B2B3-F13F-A896-84E8B59BDE79}"/>
              </a:ext>
            </a:extLst>
          </p:cNvPr>
          <p:cNvSpPr>
            <a:spLocks noGrp="1"/>
          </p:cNvSpPr>
          <p:nvPr>
            <p:ph type="body" sz="quarter" idx="17"/>
          </p:nvPr>
        </p:nvSpPr>
        <p:spPr>
          <a:xfrm>
            <a:off x="733931" y="1095586"/>
            <a:ext cx="5362069" cy="582221"/>
          </a:xfrm>
        </p:spPr>
        <p:txBody>
          <a:bodyPr/>
          <a:lstStyle/>
          <a:p>
            <a:pPr>
              <a:lnSpc>
                <a:spcPts val="6220"/>
              </a:lnSpc>
              <a:spcBef>
                <a:spcPts val="0"/>
              </a:spcBef>
            </a:pPr>
            <a:r>
              <a:rPr lang="en-IE" sz="6600" b="1" dirty="0"/>
              <a:t>Auðlindir kafli</a:t>
            </a:r>
          </a:p>
        </p:txBody>
      </p:sp>
      <p:sp>
        <p:nvSpPr>
          <p:cNvPr id="8" name="Text Placeholder 7">
            <a:extLst>
              <a:ext uri="{FF2B5EF4-FFF2-40B4-BE49-F238E27FC236}">
                <a16:creationId xmlns:a16="http://schemas.microsoft.com/office/drawing/2014/main" id="{6BFE7435-FDF2-CBBA-5ECF-035E5D1EB252}"/>
              </a:ext>
            </a:extLst>
          </p:cNvPr>
          <p:cNvSpPr>
            <a:spLocks noGrp="1"/>
          </p:cNvSpPr>
          <p:nvPr>
            <p:ph type="body" sz="quarter" idx="65"/>
          </p:nvPr>
        </p:nvSpPr>
        <p:spPr>
          <a:xfrm>
            <a:off x="8485094" y="1451578"/>
            <a:ext cx="3706906" cy="452458"/>
          </a:xfrm>
          <a:solidFill>
            <a:srgbClr val="EC7C69"/>
          </a:solidFill>
        </p:spPr>
        <p:txBody>
          <a:bodyPr/>
          <a:lstStyle/>
          <a:p>
            <a:pPr algn="ctr"/>
            <a:r>
              <a:rPr lang="en-GB" sz="1200" dirty="0"/>
              <a:t>Ljósmyndakredit: Myndir notaðar undir leyfi frá</a:t>
            </a:r>
          </a:p>
          <a:p>
            <a:pPr algn="ctr"/>
            <a:r>
              <a:rPr lang="en-GB" sz="1200" dirty="0"/>
              <a:t> Microsoft 365 myndasafn.</a:t>
            </a:r>
          </a:p>
        </p:txBody>
      </p:sp>
      <p:sp>
        <p:nvSpPr>
          <p:cNvPr id="4" name="Freeform 3">
            <a:extLst>
              <a:ext uri="{FF2B5EF4-FFF2-40B4-BE49-F238E27FC236}">
                <a16:creationId xmlns:a16="http://schemas.microsoft.com/office/drawing/2014/main" id="{F6AE061B-82A7-9827-B19A-3FC1CA47BB36}"/>
              </a:ext>
            </a:extLst>
          </p:cNvPr>
          <p:cNvSpPr/>
          <p:nvPr/>
        </p:nvSpPr>
        <p:spPr>
          <a:xfrm>
            <a:off x="0" y="2950938"/>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5B0CB26D-238E-AEE9-045E-CC6D4984104C}"/>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40</a:t>
            </a:fld>
            <a:endParaRPr lang="fr-CA" sz="1200" dirty="0"/>
          </a:p>
        </p:txBody>
      </p:sp>
      <p:pic>
        <p:nvPicPr>
          <p:cNvPr id="9" name="Picture 8">
            <a:extLst>
              <a:ext uri="{FF2B5EF4-FFF2-40B4-BE49-F238E27FC236}">
                <a16:creationId xmlns:a16="http://schemas.microsoft.com/office/drawing/2014/main" id="{F90918ED-4B1D-295F-DA25-4026036127C6}"/>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126008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A70B8-852C-5A79-E76F-2784E0B3EC5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2283CFE-BE41-71DB-84D5-3ABEC21051B4}"/>
              </a:ext>
            </a:extLst>
          </p:cNvPr>
          <p:cNvSpPr txBox="1"/>
          <p:nvPr/>
        </p:nvSpPr>
        <p:spPr>
          <a:xfrm>
            <a:off x="176525" y="243022"/>
            <a:ext cx="11838949" cy="646331"/>
          </a:xfrm>
          <a:prstGeom prst="rect">
            <a:avLst/>
          </a:prstGeom>
          <a:noFill/>
        </p:spPr>
        <p:txBody>
          <a:bodyPr wrap="square" rtlCol="0">
            <a:spAutoFit/>
          </a:bodyPr>
          <a:lstStyle/>
          <a:p>
            <a:r>
              <a:rPr lang="en-US" sz="3600" b="1" dirty="0">
                <a:solidFill>
                  <a:srgbClr val="459597"/>
                </a:solidFill>
                <a:latin typeface="Calibri" panose="020F0502020204030204" pitchFamily="34" charset="0"/>
                <a:cs typeface="Calibri" panose="020F0502020204030204" pitchFamily="34" charset="0"/>
              </a:rPr>
              <a:t>Sniðmát viðskiptalíkans </a:t>
            </a:r>
            <a:r>
              <a:rPr lang="en-US" sz="3600" dirty="0">
                <a:solidFill>
                  <a:srgbClr val="459597"/>
                </a:solidFill>
                <a:latin typeface="Calibri" panose="020F0502020204030204" pitchFamily="34" charset="0"/>
                <a:cs typeface="Calibri" panose="020F0502020204030204" pitchFamily="34" charset="0"/>
              </a:rPr>
              <a:t>(ritanlegt) </a:t>
            </a:r>
          </a:p>
        </p:txBody>
      </p:sp>
      <p:sp>
        <p:nvSpPr>
          <p:cNvPr id="5" name="TextBox 4">
            <a:extLst>
              <a:ext uri="{FF2B5EF4-FFF2-40B4-BE49-F238E27FC236}">
                <a16:creationId xmlns:a16="http://schemas.microsoft.com/office/drawing/2014/main" id="{36DA0A9F-8904-60D4-6E0A-675A9ECD8047}"/>
              </a:ext>
            </a:extLst>
          </p:cNvPr>
          <p:cNvSpPr txBox="1"/>
          <p:nvPr/>
        </p:nvSpPr>
        <p:spPr>
          <a:xfrm>
            <a:off x="198147" y="786750"/>
            <a:ext cx="11503937" cy="605487"/>
          </a:xfrm>
          <a:prstGeom prst="rect">
            <a:avLst/>
          </a:prstGeom>
          <a:noFill/>
        </p:spPr>
        <p:txBody>
          <a:bodyPr wrap="square">
            <a:spAutoFit/>
          </a:bodyPr>
          <a:lstStyle/>
          <a:p>
            <a:pPr>
              <a:lnSpc>
                <a:spcPts val="1860"/>
              </a:lnSpc>
            </a:pPr>
            <a:r>
              <a:rPr lang="en-US" sz="1900" dirty="0">
                <a:solidFill>
                  <a:srgbClr val="414141"/>
                </a:solidFill>
                <a:latin typeface="Calibri" panose="020F0502020204030204" pitchFamily="34" charset="0"/>
                <a:cs typeface="Calibri" panose="020F0502020204030204" pitchFamily="34" charset="0"/>
              </a:rPr>
              <a:t>Notaðu leiðbeiningarnar hér að neðan til að fylla út hvern hluta viðskiptalansins þíns, svo þú getir þróað alhliða skilning á rekstrar- og stefnumörkuðu ramma fyrirtækisins þíns.</a:t>
            </a:r>
          </a:p>
        </p:txBody>
      </p:sp>
      <p:graphicFrame>
        <p:nvGraphicFramePr>
          <p:cNvPr id="16" name="Table 15">
            <a:extLst>
              <a:ext uri="{FF2B5EF4-FFF2-40B4-BE49-F238E27FC236}">
                <a16:creationId xmlns:a16="http://schemas.microsoft.com/office/drawing/2014/main" id="{7583B36F-225B-7319-47E2-6D20F63D4899}"/>
              </a:ext>
            </a:extLst>
          </p:cNvPr>
          <p:cNvGraphicFramePr>
            <a:graphicFrameLocks noGrp="1"/>
          </p:cNvGraphicFramePr>
          <p:nvPr>
            <p:extLst>
              <p:ext uri="{D42A27DB-BD31-4B8C-83A1-F6EECF244321}">
                <p14:modId xmlns:p14="http://schemas.microsoft.com/office/powerpoint/2010/main" val="2974285827"/>
              </p:ext>
            </p:extLst>
          </p:nvPr>
        </p:nvGraphicFramePr>
        <p:xfrm>
          <a:off x="272084" y="1374187"/>
          <a:ext cx="11430000" cy="5024884"/>
        </p:xfrm>
        <a:graphic>
          <a:graphicData uri="http://schemas.openxmlformats.org/drawingml/2006/table">
            <a:tbl>
              <a:tblPr/>
              <a:tblGrid>
                <a:gridCol w="2286000">
                  <a:extLst>
                    <a:ext uri="{9D8B030D-6E8A-4147-A177-3AD203B41FA5}">
                      <a16:colId xmlns:a16="http://schemas.microsoft.com/office/drawing/2014/main" val="1915489427"/>
                    </a:ext>
                  </a:extLst>
                </a:gridCol>
                <a:gridCol w="2286000">
                  <a:extLst>
                    <a:ext uri="{9D8B030D-6E8A-4147-A177-3AD203B41FA5}">
                      <a16:colId xmlns:a16="http://schemas.microsoft.com/office/drawing/2014/main" val="3648122560"/>
                    </a:ext>
                  </a:extLst>
                </a:gridCol>
                <a:gridCol w="2286000">
                  <a:extLst>
                    <a:ext uri="{9D8B030D-6E8A-4147-A177-3AD203B41FA5}">
                      <a16:colId xmlns:a16="http://schemas.microsoft.com/office/drawing/2014/main" val="489068831"/>
                    </a:ext>
                  </a:extLst>
                </a:gridCol>
                <a:gridCol w="2286000">
                  <a:extLst>
                    <a:ext uri="{9D8B030D-6E8A-4147-A177-3AD203B41FA5}">
                      <a16:colId xmlns:a16="http://schemas.microsoft.com/office/drawing/2014/main" val="1821452548"/>
                    </a:ext>
                  </a:extLst>
                </a:gridCol>
                <a:gridCol w="2286000">
                  <a:extLst>
                    <a:ext uri="{9D8B030D-6E8A-4147-A177-3AD203B41FA5}">
                      <a16:colId xmlns:a16="http://schemas.microsoft.com/office/drawing/2014/main" val="1649091000"/>
                    </a:ext>
                  </a:extLst>
                </a:gridCol>
              </a:tblGrid>
              <a:tr h="1723378">
                <a:tc rowSpan="2">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rowSpan="2">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rowSpan="2">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61284179"/>
                  </a:ext>
                </a:extLst>
              </a:tr>
              <a:tr h="1650753">
                <a:tc vMerge="1">
                  <a:txBody>
                    <a:bodyPr/>
                    <a:lstStyle/>
                    <a:p>
                      <a:endParaRPr lang="en-US"/>
                    </a:p>
                  </a:txBody>
                  <a:tcPr>
                    <a:lnT w="12700" cap="flat" cmpd="sng" algn="ctr">
                      <a:solidFill>
                        <a:schemeClr val="bg1">
                          <a:lumMod val="75000"/>
                        </a:schemeClr>
                      </a:solidFill>
                      <a:prstDash val="solid"/>
                      <a:round/>
                      <a:headEnd type="none" w="med" len="med"/>
                      <a:tailEnd type="none" w="med" len="med"/>
                    </a:lnT>
                  </a:tcPr>
                </a:tc>
                <a:tc>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vMerge="1">
                  <a:txBody>
                    <a:bodyPr/>
                    <a:lstStyle/>
                    <a:p>
                      <a:endParaRPr lang="en-US"/>
                    </a:p>
                  </a:txBody>
                  <a:tcPr>
                    <a:lnL w="6350" cap="flat" cmpd="sng" algn="ctr">
                      <a:solidFill>
                        <a:srgbClr val="BFBFBF"/>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tcPr>
                </a:tc>
                <a:tc>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vMerge="1">
                  <a:txBody>
                    <a:bodyPr/>
                    <a:lstStyle/>
                    <a:p>
                      <a:endParaRPr lang="en-US"/>
                    </a:p>
                  </a:txBody>
                  <a:tcPr>
                    <a:lnL w="6350" cap="flat" cmpd="sng" algn="ctr">
                      <a:solidFill>
                        <a:srgbClr val="BFBFBF"/>
                      </a:solidFill>
                      <a:prstDash val="solid"/>
                      <a:round/>
                      <a:headEnd type="none" w="med" len="med"/>
                      <a:tailEnd type="none" w="med" len="med"/>
                    </a:lnL>
                  </a:tcPr>
                </a:tc>
                <a:extLst>
                  <a:ext uri="{0D108BD9-81ED-4DB2-BD59-A6C34878D82A}">
                    <a16:rowId xmlns:a16="http://schemas.microsoft.com/office/drawing/2014/main" val="2172348578"/>
                  </a:ext>
                </a:extLst>
              </a:tr>
              <a:tr h="1650753">
                <a:tc gridSpan="2">
                  <a:txBody>
                    <a:bodyPr/>
                    <a:lstStyle/>
                    <a:p>
                      <a:pPr algn="l" fontAlgn="ctr"/>
                      <a:endParaRPr lang="en-US" sz="12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lang="en-US"/>
                    </a:p>
                  </a:txBody>
                  <a:tcPr/>
                </a:tc>
                <a:tc gridSpan="3">
                  <a:txBody>
                    <a:bodyPr/>
                    <a:lstStyle/>
                    <a:p>
                      <a:pPr algn="l" fontAlgn="ctr"/>
                      <a:endParaRPr lang="en-US" sz="700" b="0" i="0" u="none" strike="noStrike" dirty="0">
                        <a:solidFill>
                          <a:srgbClr val="000000"/>
                        </a:solidFill>
                        <a:effectLst/>
                        <a:latin typeface="Century Gothic" panose="020B0502020202020204" pitchFamily="34" charset="0"/>
                      </a:endParaRPr>
                    </a:p>
                  </a:txBody>
                  <a:tcPr marL="52893" marR="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45382130"/>
                  </a:ext>
                </a:extLst>
              </a:tr>
            </a:tbl>
          </a:graphicData>
        </a:graphic>
      </p:graphicFrame>
      <p:pic>
        <p:nvPicPr>
          <p:cNvPr id="17" name="Graphic 2" descr="Handshake outline">
            <a:extLst>
              <a:ext uri="{FF2B5EF4-FFF2-40B4-BE49-F238E27FC236}">
                <a16:creationId xmlns:a16="http://schemas.microsoft.com/office/drawing/2014/main" id="{61B243A9-18A3-EC59-BC92-8050393A81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19267" y="1937399"/>
            <a:ext cx="602159" cy="602159"/>
          </a:xfrm>
          <a:prstGeom prst="rect">
            <a:avLst/>
          </a:prstGeom>
        </p:spPr>
      </p:pic>
      <p:pic>
        <p:nvPicPr>
          <p:cNvPr id="18" name="Graphic 4" descr="Playbook outline">
            <a:extLst>
              <a:ext uri="{FF2B5EF4-FFF2-40B4-BE49-F238E27FC236}">
                <a16:creationId xmlns:a16="http://schemas.microsoft.com/office/drawing/2014/main" id="{4DBB4260-CF4E-3418-9217-5F4A7C2C1B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66782" y="1878859"/>
            <a:ext cx="590550" cy="590550"/>
          </a:xfrm>
          <a:prstGeom prst="rect">
            <a:avLst/>
          </a:prstGeom>
        </p:spPr>
      </p:pic>
      <p:pic>
        <p:nvPicPr>
          <p:cNvPr id="19" name="Graphic 6" descr="Circular flowchart outline">
            <a:extLst>
              <a:ext uri="{FF2B5EF4-FFF2-40B4-BE49-F238E27FC236}">
                <a16:creationId xmlns:a16="http://schemas.microsoft.com/office/drawing/2014/main" id="{72810167-629F-8C4A-68F4-ACE2E35529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89378" y="3660191"/>
            <a:ext cx="616032" cy="616032"/>
          </a:xfrm>
          <a:prstGeom prst="rect">
            <a:avLst/>
          </a:prstGeom>
        </p:spPr>
      </p:pic>
      <p:pic>
        <p:nvPicPr>
          <p:cNvPr id="20" name="Graphic 8" descr="Clipboard Checked outline">
            <a:extLst>
              <a:ext uri="{FF2B5EF4-FFF2-40B4-BE49-F238E27FC236}">
                <a16:creationId xmlns:a16="http://schemas.microsoft.com/office/drawing/2014/main" id="{05BFBB82-60F4-D409-1AAD-A080012F4B2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83186" y="1937512"/>
            <a:ext cx="533400" cy="533400"/>
          </a:xfrm>
          <a:prstGeom prst="rect">
            <a:avLst/>
          </a:prstGeom>
        </p:spPr>
      </p:pic>
      <p:pic>
        <p:nvPicPr>
          <p:cNvPr id="21" name="Graphic 12" descr="Target Audience outline">
            <a:extLst>
              <a:ext uri="{FF2B5EF4-FFF2-40B4-BE49-F238E27FC236}">
                <a16:creationId xmlns:a16="http://schemas.microsoft.com/office/drawing/2014/main" id="{DF850759-F08D-638F-4570-9A1EF8DD301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755587" y="1879945"/>
            <a:ext cx="615130" cy="615130"/>
          </a:xfrm>
          <a:prstGeom prst="rect">
            <a:avLst/>
          </a:prstGeom>
        </p:spPr>
      </p:pic>
      <p:pic>
        <p:nvPicPr>
          <p:cNvPr id="24" name="Graphic 18" descr="Money outline">
            <a:extLst>
              <a:ext uri="{FF2B5EF4-FFF2-40B4-BE49-F238E27FC236}">
                <a16:creationId xmlns:a16="http://schemas.microsoft.com/office/drawing/2014/main" id="{DADC18F6-848B-5FDE-210A-F8D3FE44106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063144" y="5089896"/>
            <a:ext cx="600075" cy="600075"/>
          </a:xfrm>
          <a:prstGeom prst="rect">
            <a:avLst/>
          </a:prstGeom>
        </p:spPr>
      </p:pic>
      <p:pic>
        <p:nvPicPr>
          <p:cNvPr id="25" name="Graphic 20" descr="Register outline">
            <a:extLst>
              <a:ext uri="{FF2B5EF4-FFF2-40B4-BE49-F238E27FC236}">
                <a16:creationId xmlns:a16="http://schemas.microsoft.com/office/drawing/2014/main" id="{364C24EA-7ABD-C993-0D9A-E98631F6E67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114926" y="5156155"/>
            <a:ext cx="495404" cy="495404"/>
          </a:xfrm>
          <a:prstGeom prst="rect">
            <a:avLst/>
          </a:prstGeom>
        </p:spPr>
      </p:pic>
      <p:sp>
        <p:nvSpPr>
          <p:cNvPr id="4" name="TextBox 6">
            <a:extLst>
              <a:ext uri="{FF2B5EF4-FFF2-40B4-BE49-F238E27FC236}">
                <a16:creationId xmlns:a16="http://schemas.microsoft.com/office/drawing/2014/main" id="{0102307C-C447-0C8F-3133-A64AF517EF2F}"/>
              </a:ext>
            </a:extLst>
          </p:cNvPr>
          <p:cNvSpPr txBox="1"/>
          <p:nvPr/>
        </p:nvSpPr>
        <p:spPr>
          <a:xfrm>
            <a:off x="272084" y="6533254"/>
            <a:ext cx="11049354"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900" dirty="0">
                <a:solidFill>
                  <a:srgbClr val="414141"/>
                </a:solidFill>
                <a:latin typeface="Calibri" panose="020F0502020204030204" pitchFamily="34" charset="0"/>
                <a:cs typeface="Calibri" panose="020F0502020204030204" pitchFamily="34" charset="0"/>
              </a:rPr>
              <a:t>Heimild:</a:t>
            </a:r>
            <a:r>
              <a:rPr lang="en-US" sz="900" i="1" dirty="0">
                <a:solidFill>
                  <a:srgbClr val="459597"/>
                </a:solidFill>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 https://www.smartsheet.com/sites/default/files/2024-04/IC-Simple-Business-Model-Canvas-Template-for-Powerpoint-Example_Powerpoint.pptx?srsltid=AfmBOop_I2pyimagKBejfl-xt8tteTukVJU7-7NT-CG1nWOo8ROqfG6t</a:t>
            </a:r>
            <a:r>
              <a:rPr lang="en-US" sz="900" i="1" dirty="0">
                <a:solidFill>
                  <a:srgbClr val="459597"/>
                </a:solidFill>
                <a:latin typeface="Calibri" panose="020F0502020204030204" pitchFamily="34" charset="0"/>
                <a:cs typeface="Calibri" panose="020F0502020204030204" pitchFamily="34" charset="0"/>
              </a:rPr>
              <a:t> </a:t>
            </a:r>
            <a:endParaRPr lang="en-IE" sz="900" dirty="0">
              <a:solidFill>
                <a:srgbClr val="459597"/>
              </a:solidFill>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2E472BB2-2F10-84F1-6240-C57AFB6594B0}"/>
              </a:ext>
            </a:extLst>
          </p:cNvPr>
          <p:cNvSpPr/>
          <p:nvPr/>
        </p:nvSpPr>
        <p:spPr>
          <a:xfrm>
            <a:off x="9430767" y="1370098"/>
            <a:ext cx="2271317" cy="53912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30" name="Graphic 14" descr="Puzzle pieces outline">
            <a:extLst>
              <a:ext uri="{FF2B5EF4-FFF2-40B4-BE49-F238E27FC236}">
                <a16:creationId xmlns:a16="http://schemas.microsoft.com/office/drawing/2014/main" id="{76CB56D3-D535-BA03-D8AA-DB54D6BF201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061802" y="1958923"/>
            <a:ext cx="571500" cy="571500"/>
          </a:xfrm>
          <a:prstGeom prst="rect">
            <a:avLst/>
          </a:prstGeom>
        </p:spPr>
      </p:pic>
      <p:sp>
        <p:nvSpPr>
          <p:cNvPr id="37" name="TextBox 36">
            <a:extLst>
              <a:ext uri="{FF2B5EF4-FFF2-40B4-BE49-F238E27FC236}">
                <a16:creationId xmlns:a16="http://schemas.microsoft.com/office/drawing/2014/main" id="{B061C515-879F-D32F-BED5-F864BE3E45E7}"/>
              </a:ext>
            </a:extLst>
          </p:cNvPr>
          <p:cNvSpPr txBox="1"/>
          <p:nvPr/>
        </p:nvSpPr>
        <p:spPr>
          <a:xfrm>
            <a:off x="9484791" y="1386592"/>
            <a:ext cx="1836647" cy="502702"/>
          </a:xfrm>
          <a:prstGeom prst="rect">
            <a:avLst/>
          </a:prstGeom>
          <a:noFill/>
        </p:spPr>
        <p:txBody>
          <a:bodyPr wrap="square">
            <a:spAutoFit/>
          </a:bodyPr>
          <a:lstStyle/>
          <a:p>
            <a:pPr algn="l"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VIÐSKIPTAVINAHÓPAR</a:t>
            </a:r>
          </a:p>
        </p:txBody>
      </p:sp>
      <p:sp>
        <p:nvSpPr>
          <p:cNvPr id="38" name="Rectangle 37">
            <a:extLst>
              <a:ext uri="{FF2B5EF4-FFF2-40B4-BE49-F238E27FC236}">
                <a16:creationId xmlns:a16="http://schemas.microsoft.com/office/drawing/2014/main" id="{E25302FB-B826-6733-85A5-8E9D17433DA5}"/>
              </a:ext>
            </a:extLst>
          </p:cNvPr>
          <p:cNvSpPr/>
          <p:nvPr/>
        </p:nvSpPr>
        <p:spPr>
          <a:xfrm>
            <a:off x="7131344" y="1370098"/>
            <a:ext cx="2271317" cy="539126"/>
          </a:xfrm>
          <a:prstGeom prst="rect">
            <a:avLst/>
          </a:pr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54F2A5FF-AC90-B92A-708F-288A1CF004AC}"/>
              </a:ext>
            </a:extLst>
          </p:cNvPr>
          <p:cNvSpPr txBox="1"/>
          <p:nvPr/>
        </p:nvSpPr>
        <p:spPr>
          <a:xfrm>
            <a:off x="7185368" y="1386592"/>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VIÐSKIPTAFÉLAGASAMBÖND</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FAF7B164-0759-C4C4-51B5-7693FB3938BC}"/>
              </a:ext>
            </a:extLst>
          </p:cNvPr>
          <p:cNvSpPr/>
          <p:nvPr/>
        </p:nvSpPr>
        <p:spPr>
          <a:xfrm>
            <a:off x="4860761" y="1370098"/>
            <a:ext cx="2271317" cy="539126"/>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1FFF3802-7F8F-6D14-CCEF-2A307B14FCD6}"/>
              </a:ext>
            </a:extLst>
          </p:cNvPr>
          <p:cNvSpPr txBox="1"/>
          <p:nvPr/>
        </p:nvSpPr>
        <p:spPr>
          <a:xfrm>
            <a:off x="4914785" y="1386592"/>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VERÐMÆTABOÐ</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2" name="Rectangle 41">
            <a:extLst>
              <a:ext uri="{FF2B5EF4-FFF2-40B4-BE49-F238E27FC236}">
                <a16:creationId xmlns:a16="http://schemas.microsoft.com/office/drawing/2014/main" id="{95FB4BA1-36E7-1D46-EA99-AFE3BE7D0742}"/>
              </a:ext>
            </a:extLst>
          </p:cNvPr>
          <p:cNvSpPr/>
          <p:nvPr/>
        </p:nvSpPr>
        <p:spPr>
          <a:xfrm>
            <a:off x="2575758" y="1370098"/>
            <a:ext cx="2271317" cy="539126"/>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9B9024E2-17B0-9AE4-9D51-8CB079195131}"/>
              </a:ext>
            </a:extLst>
          </p:cNvPr>
          <p:cNvSpPr txBox="1"/>
          <p:nvPr/>
        </p:nvSpPr>
        <p:spPr>
          <a:xfrm>
            <a:off x="2629782" y="1386592"/>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LYKIL </a:t>
            </a:r>
          </a:p>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STARFSMENNSKA</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4" name="Rectangle 43">
            <a:extLst>
              <a:ext uri="{FF2B5EF4-FFF2-40B4-BE49-F238E27FC236}">
                <a16:creationId xmlns:a16="http://schemas.microsoft.com/office/drawing/2014/main" id="{EC79FF19-89A9-AFFC-E35E-43516AC9C18C}"/>
              </a:ext>
            </a:extLst>
          </p:cNvPr>
          <p:cNvSpPr/>
          <p:nvPr/>
        </p:nvSpPr>
        <p:spPr>
          <a:xfrm>
            <a:off x="277796" y="1370098"/>
            <a:ext cx="2271317" cy="539126"/>
          </a:xfrm>
          <a:prstGeom prst="rect">
            <a:avLst/>
          </a:pr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9E46DE2B-72E7-9DE1-468A-C2903411DDDD}"/>
              </a:ext>
            </a:extLst>
          </p:cNvPr>
          <p:cNvSpPr txBox="1"/>
          <p:nvPr/>
        </p:nvSpPr>
        <p:spPr>
          <a:xfrm>
            <a:off x="331820" y="1386592"/>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LYKIL </a:t>
            </a:r>
          </a:p>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SAMSTARF</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6" name="Rectangle 45">
            <a:extLst>
              <a:ext uri="{FF2B5EF4-FFF2-40B4-BE49-F238E27FC236}">
                <a16:creationId xmlns:a16="http://schemas.microsoft.com/office/drawing/2014/main" id="{83F3117B-1E72-CEEE-50A6-064AF05CA120}"/>
              </a:ext>
            </a:extLst>
          </p:cNvPr>
          <p:cNvSpPr/>
          <p:nvPr/>
        </p:nvSpPr>
        <p:spPr>
          <a:xfrm>
            <a:off x="2574216" y="3094507"/>
            <a:ext cx="2271317" cy="539126"/>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E5D3021D-20B8-4281-6BEF-FC916664FD4D}"/>
              </a:ext>
            </a:extLst>
          </p:cNvPr>
          <p:cNvSpPr txBox="1"/>
          <p:nvPr/>
        </p:nvSpPr>
        <p:spPr>
          <a:xfrm>
            <a:off x="2628240" y="3111001"/>
            <a:ext cx="1836647" cy="707886"/>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LYKIL </a:t>
            </a:r>
          </a:p>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AUÐLINDIR </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48" name="Rectangle 47">
            <a:extLst>
              <a:ext uri="{FF2B5EF4-FFF2-40B4-BE49-F238E27FC236}">
                <a16:creationId xmlns:a16="http://schemas.microsoft.com/office/drawing/2014/main" id="{9DD07F6D-8101-5B5D-C014-22E46A4D3CF5}"/>
              </a:ext>
            </a:extLst>
          </p:cNvPr>
          <p:cNvSpPr/>
          <p:nvPr/>
        </p:nvSpPr>
        <p:spPr>
          <a:xfrm>
            <a:off x="277796" y="4754003"/>
            <a:ext cx="4567737" cy="314011"/>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B8974884-C8CD-D4F9-3020-4DDDC922F3D1}"/>
              </a:ext>
            </a:extLst>
          </p:cNvPr>
          <p:cNvSpPr txBox="1"/>
          <p:nvPr/>
        </p:nvSpPr>
        <p:spPr>
          <a:xfrm>
            <a:off x="331820" y="4770497"/>
            <a:ext cx="1836647" cy="297517"/>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KOSTNAÐARUPPBYGGING</a:t>
            </a:r>
          </a:p>
        </p:txBody>
      </p:sp>
      <p:sp>
        <p:nvSpPr>
          <p:cNvPr id="50" name="Rectangle 49">
            <a:extLst>
              <a:ext uri="{FF2B5EF4-FFF2-40B4-BE49-F238E27FC236}">
                <a16:creationId xmlns:a16="http://schemas.microsoft.com/office/drawing/2014/main" id="{3B73064C-C02E-34D8-4CE2-2086C2BAB858}"/>
              </a:ext>
            </a:extLst>
          </p:cNvPr>
          <p:cNvSpPr/>
          <p:nvPr/>
        </p:nvSpPr>
        <p:spPr>
          <a:xfrm>
            <a:off x="4847475" y="4754003"/>
            <a:ext cx="6844574" cy="314011"/>
          </a:xfrm>
          <a:prstGeom prst="rect">
            <a:avLst/>
          </a:pr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10850310-E72F-46AE-5BBE-D4AD94D7CE19}"/>
              </a:ext>
            </a:extLst>
          </p:cNvPr>
          <p:cNvSpPr txBox="1"/>
          <p:nvPr/>
        </p:nvSpPr>
        <p:spPr>
          <a:xfrm>
            <a:off x="4901499" y="4774476"/>
            <a:ext cx="1836647" cy="502702"/>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Tekjulæki</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pic>
        <p:nvPicPr>
          <p:cNvPr id="52" name="Graphic 16" descr="Train outline">
            <a:extLst>
              <a:ext uri="{FF2B5EF4-FFF2-40B4-BE49-F238E27FC236}">
                <a16:creationId xmlns:a16="http://schemas.microsoft.com/office/drawing/2014/main" id="{D1B13B13-ABAB-30CB-F91B-6FA16255DED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917775" y="3479333"/>
            <a:ext cx="481382" cy="481382"/>
          </a:xfrm>
          <a:prstGeom prst="rect">
            <a:avLst/>
          </a:prstGeom>
        </p:spPr>
      </p:pic>
      <p:sp>
        <p:nvSpPr>
          <p:cNvPr id="53" name="Rectangle 52">
            <a:extLst>
              <a:ext uri="{FF2B5EF4-FFF2-40B4-BE49-F238E27FC236}">
                <a16:creationId xmlns:a16="http://schemas.microsoft.com/office/drawing/2014/main" id="{80F694E6-95F7-4122-DA15-E526951CFF53}"/>
              </a:ext>
            </a:extLst>
          </p:cNvPr>
          <p:cNvSpPr/>
          <p:nvPr/>
        </p:nvSpPr>
        <p:spPr>
          <a:xfrm>
            <a:off x="7131344" y="3067395"/>
            <a:ext cx="2271317" cy="349382"/>
          </a:xfrm>
          <a:prstGeom prst="rect">
            <a:avLst/>
          </a:pr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7D6E6253-D6B9-E9DE-0EFE-D671F4A95516}"/>
              </a:ext>
            </a:extLst>
          </p:cNvPr>
          <p:cNvSpPr txBox="1"/>
          <p:nvPr/>
        </p:nvSpPr>
        <p:spPr>
          <a:xfrm>
            <a:off x="7185368" y="3101243"/>
            <a:ext cx="1836647" cy="502702"/>
          </a:xfrm>
          <a:prstGeom prst="rect">
            <a:avLst/>
          </a:prstGeom>
          <a:noFill/>
        </p:spPr>
        <p:txBody>
          <a:bodyPr wrap="square">
            <a:spAutoFit/>
          </a:bodyPr>
          <a:lstStyle/>
          <a:p>
            <a:pPr fontAlgn="b">
              <a:lnSpc>
                <a:spcPts val="1620"/>
              </a:lnSpc>
            </a:pPr>
            <a:r>
              <a:rPr lang="en-US" sz="1600" b="1" i="0" u="none" strike="noStrike" dirty="0">
                <a:solidFill>
                  <a:schemeClr val="bg1"/>
                </a:solidFill>
                <a:effectLst/>
                <a:latin typeface="Calibri" panose="020F0502020204030204" pitchFamily="34" charset="0"/>
                <a:cs typeface="Calibri" panose="020F0502020204030204" pitchFamily="34" charset="0"/>
              </a:rPr>
              <a:t>RÁSIR</a:t>
            </a:r>
          </a:p>
          <a:p>
            <a:pPr fontAlgn="b">
              <a:lnSpc>
                <a:spcPts val="1620"/>
              </a:lnSpc>
            </a:pPr>
            <a:endParaRPr lang="en-US" sz="1600" b="1" i="0" u="none" strike="noStrike" dirty="0">
              <a:solidFill>
                <a:schemeClr val="bg1"/>
              </a:solidFill>
              <a:effectLst/>
              <a:latin typeface="Calibri" panose="020F0502020204030204" pitchFamily="34" charset="0"/>
              <a:cs typeface="Calibri" panose="020F0502020204030204" pitchFamily="34" charset="0"/>
            </a:endParaRPr>
          </a:p>
        </p:txBody>
      </p:sp>
      <p:sp>
        <p:nvSpPr>
          <p:cNvPr id="55" name="Slide Number Placeholder 5">
            <a:extLst>
              <a:ext uri="{FF2B5EF4-FFF2-40B4-BE49-F238E27FC236}">
                <a16:creationId xmlns:a16="http://schemas.microsoft.com/office/drawing/2014/main" id="{099B60DE-958B-CDD5-94CD-6484ED6591F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41</a:t>
            </a:fld>
            <a:endParaRPr lang="fr-CA" sz="1200" dirty="0"/>
          </a:p>
        </p:txBody>
      </p:sp>
      <p:sp>
        <p:nvSpPr>
          <p:cNvPr id="6" name="TextBox 5">
            <a:extLst>
              <a:ext uri="{FF2B5EF4-FFF2-40B4-BE49-F238E27FC236}">
                <a16:creationId xmlns:a16="http://schemas.microsoft.com/office/drawing/2014/main" id="{4D376BB3-CD4A-F3FB-B91E-D0E1724A1881}"/>
              </a:ext>
            </a:extLst>
          </p:cNvPr>
          <p:cNvSpPr txBox="1"/>
          <p:nvPr/>
        </p:nvSpPr>
        <p:spPr>
          <a:xfrm>
            <a:off x="373177" y="2504573"/>
            <a:ext cx="2033232" cy="771365"/>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Taktu saman helstu samstarfsaðila, birgja og bandalög sem hjálpa þér að starfa og ná markmiðum þínum.</a:t>
            </a:r>
          </a:p>
        </p:txBody>
      </p:sp>
      <p:sp>
        <p:nvSpPr>
          <p:cNvPr id="8" name="TextBox 7">
            <a:extLst>
              <a:ext uri="{FF2B5EF4-FFF2-40B4-BE49-F238E27FC236}">
                <a16:creationId xmlns:a16="http://schemas.microsoft.com/office/drawing/2014/main" id="{C4301CDF-7CDC-C8C5-BFB6-33E9FFBBD50E}"/>
              </a:ext>
            </a:extLst>
          </p:cNvPr>
          <p:cNvSpPr txBox="1"/>
          <p:nvPr/>
        </p:nvSpPr>
        <p:spPr>
          <a:xfrm>
            <a:off x="2615280" y="2003698"/>
            <a:ext cx="1945314" cy="938077"/>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Lýstu helstu rekstrarverkefnum, þjónustu eða framleiðsluathöfnum sem eru nauðsynlegar fyrir viðskiptalíkan þitt. </a:t>
            </a:r>
          </a:p>
        </p:txBody>
      </p:sp>
      <p:sp>
        <p:nvSpPr>
          <p:cNvPr id="10" name="TextBox 9">
            <a:extLst>
              <a:ext uri="{FF2B5EF4-FFF2-40B4-BE49-F238E27FC236}">
                <a16:creationId xmlns:a16="http://schemas.microsoft.com/office/drawing/2014/main" id="{6DA98011-DD19-02F5-D955-E8ADCCBF84D1}"/>
              </a:ext>
            </a:extLst>
          </p:cNvPr>
          <p:cNvSpPr txBox="1"/>
          <p:nvPr/>
        </p:nvSpPr>
        <p:spPr>
          <a:xfrm>
            <a:off x="2620685" y="3720024"/>
            <a:ext cx="2065489" cy="938077"/>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Tilgreindu efnisleg, vitsmunaleg, mannleg, </a:t>
            </a:r>
          </a:p>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og fjárhagsleg </a:t>
            </a:r>
          </a:p>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auðlindir sem viðskipta­líkanið þitt byggir á. </a:t>
            </a:r>
          </a:p>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viðskiptalíkanið þitt byggir á.</a:t>
            </a:r>
          </a:p>
        </p:txBody>
      </p:sp>
      <p:sp>
        <p:nvSpPr>
          <p:cNvPr id="12" name="TextBox 11">
            <a:extLst>
              <a:ext uri="{FF2B5EF4-FFF2-40B4-BE49-F238E27FC236}">
                <a16:creationId xmlns:a16="http://schemas.microsoft.com/office/drawing/2014/main" id="{1D6918C7-BE8D-81C0-FBFD-4D04ADB0A214}"/>
              </a:ext>
            </a:extLst>
          </p:cNvPr>
          <p:cNvSpPr txBox="1"/>
          <p:nvPr/>
        </p:nvSpPr>
        <p:spPr>
          <a:xfrm>
            <a:off x="4969346" y="2504573"/>
            <a:ext cx="2018726" cy="1104790"/>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Lýstu einstöku kostunum og lausnunum sem fyrirtækið þitt býður viðskiptavinum þínum til að leysa vandamál þeirra eða uppfylla þarfir þeirra.</a:t>
            </a:r>
          </a:p>
        </p:txBody>
      </p:sp>
      <p:sp>
        <p:nvSpPr>
          <p:cNvPr id="22" name="TextBox 21">
            <a:extLst>
              <a:ext uri="{FF2B5EF4-FFF2-40B4-BE49-F238E27FC236}">
                <a16:creationId xmlns:a16="http://schemas.microsoft.com/office/drawing/2014/main" id="{537C11AF-C7A0-BF00-3A16-21CCE99E0D80}"/>
              </a:ext>
            </a:extLst>
          </p:cNvPr>
          <p:cNvSpPr txBox="1"/>
          <p:nvPr/>
        </p:nvSpPr>
        <p:spPr>
          <a:xfrm>
            <a:off x="7176360" y="3480457"/>
            <a:ext cx="2136707" cy="1271502"/>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Auðkenndu þær rásir sem þú </a:t>
            </a:r>
          </a:p>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eiga samskipti við viðskiptavini og miðla verðmætatilboði þínu, svo sem vefsíður, smásölubúðir eða beina sölu.</a:t>
            </a:r>
          </a:p>
        </p:txBody>
      </p:sp>
      <p:sp>
        <p:nvSpPr>
          <p:cNvPr id="27" name="TextBox 26">
            <a:extLst>
              <a:ext uri="{FF2B5EF4-FFF2-40B4-BE49-F238E27FC236}">
                <a16:creationId xmlns:a16="http://schemas.microsoft.com/office/drawing/2014/main" id="{D066DD29-766D-F4E0-C3CD-9838DFEF6228}"/>
              </a:ext>
            </a:extLst>
          </p:cNvPr>
          <p:cNvSpPr txBox="1"/>
          <p:nvPr/>
        </p:nvSpPr>
        <p:spPr>
          <a:xfrm>
            <a:off x="9560458" y="2504573"/>
            <a:ext cx="2027552" cy="1104790"/>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Skiptu viðskiptavinum þínum í markhópa eftir þörfum þeirra, hegðun og öðrum einkennum sem hafa áhrif á hvernig þeir meta vörur eða þjónustu þína.</a:t>
            </a:r>
          </a:p>
        </p:txBody>
      </p:sp>
      <p:sp>
        <p:nvSpPr>
          <p:cNvPr id="29" name="TextBox 28">
            <a:extLst>
              <a:ext uri="{FF2B5EF4-FFF2-40B4-BE49-F238E27FC236}">
                <a16:creationId xmlns:a16="http://schemas.microsoft.com/office/drawing/2014/main" id="{28BCBC71-B450-DA08-6D6D-713334D0174A}"/>
              </a:ext>
            </a:extLst>
          </p:cNvPr>
          <p:cNvSpPr txBox="1"/>
          <p:nvPr/>
        </p:nvSpPr>
        <p:spPr>
          <a:xfrm>
            <a:off x="400609" y="5191042"/>
            <a:ext cx="3279948" cy="604653"/>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Talið upp helstu kostnaðarliði við rekstur fyrirtækisins, með því aðgreina milli fösts og breytilegs kostnaðar.</a:t>
            </a:r>
          </a:p>
        </p:txBody>
      </p:sp>
      <p:sp>
        <p:nvSpPr>
          <p:cNvPr id="32" name="TextBox 31">
            <a:extLst>
              <a:ext uri="{FF2B5EF4-FFF2-40B4-BE49-F238E27FC236}">
                <a16:creationId xmlns:a16="http://schemas.microsoft.com/office/drawing/2014/main" id="{33FB658F-E1E3-712B-BCBC-DAF33C032A82}"/>
              </a:ext>
            </a:extLst>
          </p:cNvPr>
          <p:cNvSpPr txBox="1"/>
          <p:nvPr/>
        </p:nvSpPr>
        <p:spPr>
          <a:xfrm>
            <a:off x="4963797" y="5204966"/>
            <a:ext cx="4012448" cy="771365"/>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Tilgreindu hvernig þú aflar tekna í hverjum viðskiptavinaflokki, með nánari lýsingu á verðlagningarkerfum, áskriftarlíkönum eða sölufærslum.</a:t>
            </a:r>
          </a:p>
        </p:txBody>
      </p:sp>
      <p:sp>
        <p:nvSpPr>
          <p:cNvPr id="33" name="TextBox 32">
            <a:extLst>
              <a:ext uri="{FF2B5EF4-FFF2-40B4-BE49-F238E27FC236}">
                <a16:creationId xmlns:a16="http://schemas.microsoft.com/office/drawing/2014/main" id="{A22937AB-5D93-52BA-B400-9F5F9D51B831}"/>
              </a:ext>
            </a:extLst>
          </p:cNvPr>
          <p:cNvSpPr txBox="1"/>
          <p:nvPr/>
        </p:nvSpPr>
        <p:spPr>
          <a:xfrm>
            <a:off x="7215253" y="1978028"/>
            <a:ext cx="2027552" cy="1104790"/>
          </a:xfrm>
          <a:prstGeom prst="rect">
            <a:avLst/>
          </a:prstGeom>
          <a:noFill/>
        </p:spPr>
        <p:txBody>
          <a:bodyPr wrap="square">
            <a:spAutoFit/>
          </a:bodyPr>
          <a:lstStyle/>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Greindu hvernig þú </a:t>
            </a:r>
          </a:p>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eiga samskipti við </a:t>
            </a:r>
          </a:p>
          <a:p>
            <a:pPr algn="l" fontAlgn="ctr">
              <a:lnSpc>
                <a:spcPts val="1320"/>
              </a:lnSpc>
            </a:pPr>
            <a:r>
              <a:rPr lang="en-US" sz="1400" i="0" u="none" strike="noStrike" dirty="0">
                <a:solidFill>
                  <a:srgbClr val="414141"/>
                </a:solidFill>
                <a:effectLst/>
                <a:latin typeface="Calibri" panose="020F0502020204030204" pitchFamily="34" charset="0"/>
                <a:cs typeface="Calibri" panose="020F0502020204030204" pitchFamily="34" charset="0"/>
              </a:rPr>
              <a:t>viðskiptavinum með persónulegri aðstoð, sjálfvirkum þjónustum eða samfélagsþátttöku.</a:t>
            </a:r>
          </a:p>
        </p:txBody>
      </p:sp>
    </p:spTree>
    <p:extLst>
      <p:ext uri="{BB962C8B-B14F-4D97-AF65-F5344CB8AC3E}">
        <p14:creationId xmlns:p14="http://schemas.microsoft.com/office/powerpoint/2010/main" val="4617977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ADF72-5187-A7A8-FE6C-7449EC0DBDC5}"/>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D824F0F-B5AC-5730-9B79-5157F13B2CB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42</a:t>
            </a:fld>
            <a:endParaRPr lang="fr-CA" sz="1200" dirty="0">
              <a:solidFill>
                <a:schemeClr val="bg1"/>
              </a:solidFill>
            </a:endParaRPr>
          </a:p>
        </p:txBody>
      </p:sp>
      <p:sp>
        <p:nvSpPr>
          <p:cNvPr id="6" name="Freeform 5">
            <a:extLst>
              <a:ext uri="{FF2B5EF4-FFF2-40B4-BE49-F238E27FC236}">
                <a16:creationId xmlns:a16="http://schemas.microsoft.com/office/drawing/2014/main" id="{91F3C47C-A8A8-5093-7958-175109D87D59}"/>
              </a:ext>
            </a:extLst>
          </p:cNvPr>
          <p:cNvSpPr/>
          <p:nvPr/>
        </p:nvSpPr>
        <p:spPr>
          <a:xfrm>
            <a:off x="-1" y="426469"/>
            <a:ext cx="8607651" cy="875479"/>
          </a:xfrm>
          <a:custGeom>
            <a:avLst/>
            <a:gdLst>
              <a:gd name="connsiteX0" fmla="*/ 0 w 8607651"/>
              <a:gd name="connsiteY0" fmla="*/ 0 h 875479"/>
              <a:gd name="connsiteX1" fmla="*/ 723938 w 8607651"/>
              <a:gd name="connsiteY1" fmla="*/ 0 h 875479"/>
              <a:gd name="connsiteX2" fmla="*/ 1629149 w 8607651"/>
              <a:gd name="connsiteY2" fmla="*/ 0 h 875479"/>
              <a:gd name="connsiteX3" fmla="*/ 1765000 w 8607651"/>
              <a:gd name="connsiteY3" fmla="*/ 0 h 875479"/>
              <a:gd name="connsiteX4" fmla="*/ 2353087 w 8607651"/>
              <a:gd name="connsiteY4" fmla="*/ 0 h 875479"/>
              <a:gd name="connsiteX5" fmla="*/ 2488938 w 8607651"/>
              <a:gd name="connsiteY5" fmla="*/ 0 h 875479"/>
              <a:gd name="connsiteX6" fmla="*/ 3394149 w 8607651"/>
              <a:gd name="connsiteY6" fmla="*/ 0 h 875479"/>
              <a:gd name="connsiteX7" fmla="*/ 3897571 w 8607651"/>
              <a:gd name="connsiteY7" fmla="*/ 0 h 875479"/>
              <a:gd name="connsiteX8" fmla="*/ 4118087 w 8607651"/>
              <a:gd name="connsiteY8" fmla="*/ 0 h 875479"/>
              <a:gd name="connsiteX9" fmla="*/ 4621509 w 8607651"/>
              <a:gd name="connsiteY9" fmla="*/ 0 h 875479"/>
              <a:gd name="connsiteX10" fmla="*/ 5526720 w 8607651"/>
              <a:gd name="connsiteY10" fmla="*/ 0 h 875479"/>
              <a:gd name="connsiteX11" fmla="*/ 5662571 w 8607651"/>
              <a:gd name="connsiteY11" fmla="*/ 0 h 875479"/>
              <a:gd name="connsiteX12" fmla="*/ 6250658 w 8607651"/>
              <a:gd name="connsiteY12" fmla="*/ 0 h 875479"/>
              <a:gd name="connsiteX13" fmla="*/ 6386509 w 8607651"/>
              <a:gd name="connsiteY13" fmla="*/ 0 h 875479"/>
              <a:gd name="connsiteX14" fmla="*/ 7291720 w 8607651"/>
              <a:gd name="connsiteY14" fmla="*/ 0 h 875479"/>
              <a:gd name="connsiteX15" fmla="*/ 8015658 w 8607651"/>
              <a:gd name="connsiteY15" fmla="*/ 0 h 875479"/>
              <a:gd name="connsiteX16" fmla="*/ 8607651 w 8607651"/>
              <a:gd name="connsiteY16" fmla="*/ 473717 h 875479"/>
              <a:gd name="connsiteX17" fmla="*/ 8607651 w 8607651"/>
              <a:gd name="connsiteY17" fmla="*/ 875479 h 875479"/>
              <a:gd name="connsiteX18" fmla="*/ 7883713 w 8607651"/>
              <a:gd name="connsiteY18" fmla="*/ 875479 h 875479"/>
              <a:gd name="connsiteX19" fmla="*/ 6978502 w 8607651"/>
              <a:gd name="connsiteY19" fmla="*/ 875479 h 875479"/>
              <a:gd name="connsiteX20" fmla="*/ 6842651 w 8607651"/>
              <a:gd name="connsiteY20" fmla="*/ 875479 h 875479"/>
              <a:gd name="connsiteX21" fmla="*/ 6254564 w 8607651"/>
              <a:gd name="connsiteY21" fmla="*/ 875479 h 875479"/>
              <a:gd name="connsiteX22" fmla="*/ 6118713 w 8607651"/>
              <a:gd name="connsiteY22" fmla="*/ 875479 h 875479"/>
              <a:gd name="connsiteX23" fmla="*/ 5213502 w 8607651"/>
              <a:gd name="connsiteY23" fmla="*/ 875479 h 875479"/>
              <a:gd name="connsiteX24" fmla="*/ 4489564 w 8607651"/>
              <a:gd name="connsiteY24" fmla="*/ 875479 h 875479"/>
              <a:gd name="connsiteX25" fmla="*/ 4118087 w 8607651"/>
              <a:gd name="connsiteY25" fmla="*/ 875479 h 875479"/>
              <a:gd name="connsiteX26" fmla="*/ 3394149 w 8607651"/>
              <a:gd name="connsiteY26" fmla="*/ 875479 h 875479"/>
              <a:gd name="connsiteX27" fmla="*/ 2488938 w 8607651"/>
              <a:gd name="connsiteY27" fmla="*/ 875479 h 875479"/>
              <a:gd name="connsiteX28" fmla="*/ 2353087 w 8607651"/>
              <a:gd name="connsiteY28" fmla="*/ 875479 h 875479"/>
              <a:gd name="connsiteX29" fmla="*/ 1765000 w 8607651"/>
              <a:gd name="connsiteY29" fmla="*/ 875479 h 875479"/>
              <a:gd name="connsiteX30" fmla="*/ 1629149 w 8607651"/>
              <a:gd name="connsiteY30" fmla="*/ 875479 h 875479"/>
              <a:gd name="connsiteX31" fmla="*/ 723938 w 8607651"/>
              <a:gd name="connsiteY31" fmla="*/ 875479 h 875479"/>
              <a:gd name="connsiteX32" fmla="*/ 0 w 8607651"/>
              <a:gd name="connsiteY32" fmla="*/ 875479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07651" h="875479">
                <a:moveTo>
                  <a:pt x="0" y="0"/>
                </a:moveTo>
                <a:lnTo>
                  <a:pt x="723938" y="0"/>
                </a:lnTo>
                <a:lnTo>
                  <a:pt x="1629149" y="0"/>
                </a:lnTo>
                <a:lnTo>
                  <a:pt x="1765000" y="0"/>
                </a:lnTo>
                <a:lnTo>
                  <a:pt x="2353087" y="0"/>
                </a:lnTo>
                <a:lnTo>
                  <a:pt x="2488938" y="0"/>
                </a:lnTo>
                <a:lnTo>
                  <a:pt x="3394149" y="0"/>
                </a:lnTo>
                <a:lnTo>
                  <a:pt x="3897571" y="0"/>
                </a:lnTo>
                <a:lnTo>
                  <a:pt x="4118087" y="0"/>
                </a:lnTo>
                <a:lnTo>
                  <a:pt x="4621509" y="0"/>
                </a:lnTo>
                <a:lnTo>
                  <a:pt x="5526720" y="0"/>
                </a:lnTo>
                <a:lnTo>
                  <a:pt x="5662571" y="0"/>
                </a:lnTo>
                <a:lnTo>
                  <a:pt x="6250658" y="0"/>
                </a:lnTo>
                <a:lnTo>
                  <a:pt x="6386509" y="0"/>
                </a:lnTo>
                <a:lnTo>
                  <a:pt x="7291720" y="0"/>
                </a:lnTo>
                <a:lnTo>
                  <a:pt x="8015658" y="0"/>
                </a:lnTo>
                <a:cubicBezTo>
                  <a:pt x="8341630" y="0"/>
                  <a:pt x="8607651" y="212873"/>
                  <a:pt x="8607651" y="473717"/>
                </a:cubicBezTo>
                <a:lnTo>
                  <a:pt x="8607651" y="875479"/>
                </a:lnTo>
                <a:lnTo>
                  <a:pt x="7883713" y="875479"/>
                </a:lnTo>
                <a:lnTo>
                  <a:pt x="6978502" y="875479"/>
                </a:lnTo>
                <a:lnTo>
                  <a:pt x="6842651" y="875479"/>
                </a:lnTo>
                <a:lnTo>
                  <a:pt x="6254564" y="875479"/>
                </a:lnTo>
                <a:lnTo>
                  <a:pt x="6118713" y="875479"/>
                </a:lnTo>
                <a:lnTo>
                  <a:pt x="5213502" y="875479"/>
                </a:lnTo>
                <a:lnTo>
                  <a:pt x="4489564" y="875479"/>
                </a:lnTo>
                <a:lnTo>
                  <a:pt x="4118087" y="875479"/>
                </a:lnTo>
                <a:lnTo>
                  <a:pt x="3394149" y="875479"/>
                </a:lnTo>
                <a:lnTo>
                  <a:pt x="2488938" y="875479"/>
                </a:lnTo>
                <a:lnTo>
                  <a:pt x="2353087" y="875479"/>
                </a:lnTo>
                <a:lnTo>
                  <a:pt x="1765000" y="875479"/>
                </a:lnTo>
                <a:lnTo>
                  <a:pt x="1629149" y="875479"/>
                </a:lnTo>
                <a:lnTo>
                  <a:pt x="723938" y="875479"/>
                </a:lnTo>
                <a:lnTo>
                  <a:pt x="0" y="875479"/>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0D5A7783-D09A-1007-80F4-90DBD75CB9C3}"/>
              </a:ext>
            </a:extLst>
          </p:cNvPr>
          <p:cNvSpPr txBox="1">
            <a:spLocks/>
          </p:cNvSpPr>
          <p:nvPr/>
        </p:nvSpPr>
        <p:spPr>
          <a:xfrm>
            <a:off x="792765" y="547917"/>
            <a:ext cx="1139923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Viðbótarlestrarefni, verkfæri og sniðmát</a:t>
            </a:r>
          </a:p>
        </p:txBody>
      </p:sp>
      <p:graphicFrame>
        <p:nvGraphicFramePr>
          <p:cNvPr id="5" name="Table 4">
            <a:extLst>
              <a:ext uri="{FF2B5EF4-FFF2-40B4-BE49-F238E27FC236}">
                <a16:creationId xmlns:a16="http://schemas.microsoft.com/office/drawing/2014/main" id="{4CECF323-7765-3E78-F43A-DF6C63FBA949}"/>
              </a:ext>
            </a:extLst>
          </p:cNvPr>
          <p:cNvGraphicFramePr>
            <a:graphicFrameLocks noGrp="1"/>
          </p:cNvGraphicFramePr>
          <p:nvPr>
            <p:extLst>
              <p:ext uri="{D42A27DB-BD31-4B8C-83A1-F6EECF244321}">
                <p14:modId xmlns:p14="http://schemas.microsoft.com/office/powerpoint/2010/main" val="2589650478"/>
              </p:ext>
            </p:extLst>
          </p:nvPr>
        </p:nvGraphicFramePr>
        <p:xfrm>
          <a:off x="792765" y="1539240"/>
          <a:ext cx="10394068" cy="3779520"/>
        </p:xfrm>
        <a:graphic>
          <a:graphicData uri="http://schemas.openxmlformats.org/drawingml/2006/table">
            <a:tbl>
              <a:tblPr firstRow="1" bandRow="1">
                <a:tableStyleId>{5C22544A-7EE6-4342-B048-85BDC9FD1C3A}</a:tableStyleId>
              </a:tblPr>
              <a:tblGrid>
                <a:gridCol w="2853186">
                  <a:extLst>
                    <a:ext uri="{9D8B030D-6E8A-4147-A177-3AD203B41FA5}">
                      <a16:colId xmlns:a16="http://schemas.microsoft.com/office/drawing/2014/main" val="2947246601"/>
                    </a:ext>
                  </a:extLst>
                </a:gridCol>
                <a:gridCol w="7540882">
                  <a:extLst>
                    <a:ext uri="{9D8B030D-6E8A-4147-A177-3AD203B41FA5}">
                      <a16:colId xmlns:a16="http://schemas.microsoft.com/office/drawing/2014/main" val="4224813332"/>
                    </a:ext>
                  </a:extLst>
                </a:gridCol>
              </a:tblGrid>
              <a:tr h="370840">
                <a:tc>
                  <a:txBody>
                    <a:bodyPr/>
                    <a:lstStyle/>
                    <a:p>
                      <a:r>
                        <a:rPr lang="en-IE" sz="2400" dirty="0"/>
                        <a:t>Nafn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Lýsing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2369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rgbClr val="459597"/>
                          </a:solidFill>
                          <a:latin typeface="+mn-lt"/>
                          <a:ea typeface="+mn-ea"/>
                          <a:cs typeface="+mn-cs"/>
                        </a:rPr>
                        <a:t>Frumgerð viðskiptalíkans</a:t>
                      </a:r>
                      <a:endParaRPr lang="en-US" sz="1800" b="1"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
                          <a:srgbClr val="01A54E"/>
                        </a:buClr>
                        <a:buSzTx/>
                        <a:buFontTx/>
                        <a:buNone/>
                        <a:tabLst/>
                        <a:defRPr/>
                      </a:pPr>
                      <a:r>
                        <a:rPr lang="is-IS" sz="1800" kern="1200" dirty="0">
                          <a:solidFill>
                            <a:srgbClr val="414141"/>
                          </a:solidFill>
                          <a:latin typeface="+mn-lt"/>
                          <a:ea typeface="+mn-ea"/>
                          <a:cs typeface="+mn-cs"/>
                        </a:rPr>
                        <a:t>Handbók skrifuð af Alexander Osterwalder og Yves Pigneur, þróuð í samvinnu við ótrúlegan hóp 470 sérfræðinga frá 45 löndum og hönnuð af Alan Smith, the Movement</a:t>
                      </a:r>
                    </a:p>
                    <a:p>
                      <a:pPr marL="0" marR="0" lvl="0" indent="0" algn="l" defTabSz="914400" rtl="0" eaLnBrk="1" fontAlgn="auto" latinLnBrk="0" hangingPunct="1">
                        <a:lnSpc>
                          <a:spcPts val="1960"/>
                        </a:lnSpc>
                        <a:spcBef>
                          <a:spcPts val="0"/>
                        </a:spcBef>
                        <a:spcAft>
                          <a:spcPts val="0"/>
                        </a:spcAft>
                        <a:buClr>
                          <a:srgbClr val="01A54E"/>
                        </a:buClr>
                        <a:buSzTx/>
                        <a:buFontTx/>
                        <a:buNone/>
                        <a:tabLst/>
                        <a:defRPr/>
                      </a:pPr>
                      <a:r>
                        <a:rPr lang="en-US" sz="1800" kern="1200" dirty="0">
                          <a:solidFill>
                            <a:srgbClr val="459597"/>
                          </a:solidFill>
                          <a:latin typeface="+mn-lt"/>
                          <a:ea typeface="+mn-ea"/>
                          <a:cs typeface="+mn-cs"/>
                          <a:hlinkClick r:id="rId2">
                            <a:extLst>
                              <a:ext uri="{A12FA001-AC4F-418D-AE19-62706E023703}">
                                <ahyp:hlinkClr xmlns:ahyp="http://schemas.microsoft.com/office/drawing/2018/hyperlinkcolor" val="tx"/>
                              </a:ext>
                            </a:extLst>
                          </a:hlinkClick>
                        </a:rPr>
                        <a:t>https://cimne.com/cvdata/cntr2/spc2390/dtos/dcs/businessmodelgenerationpreview.pdf</a:t>
                      </a:r>
                      <a:r>
                        <a:rPr lang="en-US" sz="1800" kern="1200" dirty="0">
                          <a:solidFill>
                            <a:srgbClr val="459597"/>
                          </a:solidFill>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59597"/>
                          </a:solidFill>
                          <a:latin typeface="+mn-lt"/>
                          <a:ea typeface="+mn-ea"/>
                          <a:cs typeface="+mn-cs"/>
                        </a:rPr>
                        <a:t>Lesa á netinu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is-IS" sz="1800" kern="1200" dirty="0">
                          <a:solidFill>
                            <a:srgbClr val="414141"/>
                          </a:solidFill>
                          <a:latin typeface="+mn-lt"/>
                          <a:ea typeface="+mn-ea"/>
                          <a:cs typeface="+mn-cs"/>
                        </a:rPr>
                        <a:t>Nánari upplýsingar á Wikipedia um stofnanda Business Model Canvas -</a:t>
                      </a:r>
                      <a:r>
                        <a:rPr lang="is-IS" sz="1800" kern="1200" dirty="0">
                          <a:solidFill>
                            <a:srgbClr val="459597"/>
                          </a:solidFill>
                          <a:latin typeface="+mn-lt"/>
                          <a:ea typeface="+mn-ea"/>
                          <a:cs typeface="+mn-cs"/>
                          <a:hlinkClick r:id="rId3">
                            <a:extLst>
                              <a:ext uri="{A12FA001-AC4F-418D-AE19-62706E023703}">
                                <ahyp:hlinkClr xmlns:ahyp="http://schemas.microsoft.com/office/drawing/2018/hyperlinkcolor" val="tx"/>
                              </a:ext>
                            </a:extLst>
                          </a:hlinkClick>
                        </a:rPr>
                        <a:t> https://en.wikipedia.org/wiki/Business_model_canvas</a:t>
                      </a:r>
                      <a:r>
                        <a:rPr lang="is-IS" sz="1800" kern="1200" dirty="0">
                          <a:solidFill>
                            <a:srgbClr val="459597"/>
                          </a:solidFill>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459597"/>
                          </a:solidFill>
                        </a:rPr>
                        <a:t>Sniðmát til niðurhals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IE" sz="1800" kern="1200" dirty="0">
                          <a:solidFill>
                            <a:srgbClr val="414141"/>
                          </a:solidFill>
                          <a:latin typeface="+mn-lt"/>
                          <a:ea typeface="+mn-ea"/>
                          <a:cs typeface="+mn-cs"/>
                        </a:rPr>
                        <a:t>Business Model Canvas sniðmát</a:t>
                      </a:r>
                    </a:p>
                    <a:p>
                      <a:pPr marL="0" marR="0" lvl="0" indent="0" algn="l" defTabSz="914400" rtl="0" eaLnBrk="1" fontAlgn="auto" latinLnBrk="0" hangingPunct="1">
                        <a:lnSpc>
                          <a:spcPts val="1960"/>
                        </a:lnSpc>
                        <a:spcBef>
                          <a:spcPts val="0"/>
                        </a:spcBef>
                        <a:spcAft>
                          <a:spcPts val="0"/>
                        </a:spcAft>
                        <a:buClrTx/>
                        <a:buSzTx/>
                        <a:buFontTx/>
                        <a:buNone/>
                        <a:tabLst/>
                        <a:defRPr/>
                      </a:pPr>
                      <a:r>
                        <a:rPr lang="en-IE" sz="1800" kern="1200" dirty="0">
                          <a:solidFill>
                            <a:srgbClr val="459597"/>
                          </a:solidFill>
                          <a:latin typeface="+mn-lt"/>
                          <a:ea typeface="+mn-ea"/>
                          <a:cs typeface="+mn-cs"/>
                          <a:hlinkClick r:id="rId4">
                            <a:extLst>
                              <a:ext uri="{A12FA001-AC4F-418D-AE19-62706E023703}">
                                <ahyp:hlinkClr xmlns:ahyp="http://schemas.microsoft.com/office/drawing/2018/hyperlinkcolor" val="tx"/>
                              </a:ext>
                            </a:extLst>
                          </a:hlinkClick>
                        </a:rPr>
                        <a:t>https://www.smartsheet.com/sites/default/files/2024-04/IC-Simple-Business-Model-Canvas-Template-for-Powerpoint-Example_Powerpoint.pptx?srsltid=AfmBOop_I2pyimagKBejfl-xt8tteTukVJU7-7NT-CG1nWOo8ROqfG6t</a:t>
                      </a:r>
                      <a:r>
                        <a:rPr lang="en-IE" sz="1800" kern="1200" dirty="0">
                          <a:solidFill>
                            <a:srgbClr val="459597"/>
                          </a:solidFill>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bl>
          </a:graphicData>
        </a:graphic>
      </p:graphicFrame>
    </p:spTree>
    <p:extLst>
      <p:ext uri="{BB962C8B-B14F-4D97-AF65-F5344CB8AC3E}">
        <p14:creationId xmlns:p14="http://schemas.microsoft.com/office/powerpoint/2010/main" val="12520125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3105863"/>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Þú hefur lokið…             Modúl 2 (hluti 3) </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6766"/>
            <a:ext cx="4734298" cy="1055225"/>
          </a:xfrm>
          <a:prstGeom prst="rect">
            <a:avLst/>
          </a:prstGeom>
          <a:noFill/>
        </p:spPr>
        <p:txBody>
          <a:bodyPr wrap="square" rtlCol="0">
            <a:spAutoFit/>
          </a:bodyPr>
          <a:lstStyle/>
          <a:p>
            <a:pPr algn="ctr">
              <a:lnSpc>
                <a:spcPts val="2520"/>
              </a:lnSpc>
            </a:pPr>
            <a:r>
              <a:rPr lang="en-IE" sz="2400" b="1" dirty="0">
                <a:solidFill>
                  <a:srgbClr val="459597"/>
                </a:solidFill>
              </a:rPr>
              <a:t>Kafli 3</a:t>
            </a:r>
            <a:r>
              <a:rPr lang="en-IE" sz="2400" dirty="0">
                <a:solidFill>
                  <a:srgbClr val="459597"/>
                </a:solidFill>
              </a:rPr>
              <a:t>: </a:t>
            </a:r>
            <a:r>
              <a:rPr lang="en-IE" sz="2400" dirty="0">
                <a:solidFill>
                  <a:srgbClr val="382B1B"/>
                </a:solidFill>
              </a:rPr>
              <a:t>Að byggja upp einfalt,</a:t>
            </a:r>
            <a:br>
              <a:rPr lang="en-IE" sz="2400" dirty="0">
                <a:solidFill>
                  <a:srgbClr val="382B1B"/>
                </a:solidFill>
              </a:rPr>
            </a:br>
            <a:r>
              <a:rPr lang="en-IE" sz="2400" dirty="0">
                <a:solidFill>
                  <a:srgbClr val="382B1B"/>
                </a:solidFill>
              </a:rPr>
              <a:t>raunhæfan viðskiptaáætlun með því að nota</a:t>
            </a:r>
            <a:br>
              <a:rPr lang="en-IE" sz="2400" dirty="0">
                <a:solidFill>
                  <a:srgbClr val="382B1B"/>
                </a:solidFill>
              </a:rPr>
            </a:br>
            <a:r>
              <a:rPr lang="en-IE" sz="2400" dirty="0">
                <a:solidFill>
                  <a:srgbClr val="382B1B"/>
                </a:solidFill>
              </a:rPr>
              <a:t>Business Model Canvas</a:t>
            </a: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320238" y="552925"/>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Modúl 3 (hluti 1)</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320238" y="1166176"/>
            <a:ext cx="4464312" cy="2646878"/>
          </a:xfrm>
          <a:prstGeom prst="rect">
            <a:avLst/>
          </a:prstGeom>
          <a:noFill/>
        </p:spPr>
        <p:txBody>
          <a:bodyPr wrap="square" rtlCol="0">
            <a:spAutoFit/>
          </a:bodyPr>
          <a:lstStyle/>
          <a:p>
            <a:pPr algn="ctr"/>
            <a:r>
              <a:rPr lang="en-US" sz="2800" b="1" dirty="0">
                <a:solidFill>
                  <a:srgbClr val="EC7C69"/>
                </a:solidFill>
              </a:rPr>
              <a:t>Hönnun sjálfbærra og staðbundinna gistiaðstaða</a:t>
            </a:r>
          </a:p>
          <a:p>
            <a:pPr algn="ctr">
              <a:spcAft>
                <a:spcPts val="600"/>
              </a:spcAft>
            </a:pPr>
            <a:r>
              <a:rPr lang="en-US" sz="2400" b="1" dirty="0">
                <a:solidFill>
                  <a:srgbClr val="EC7C69"/>
                </a:solidFill>
              </a:rPr>
              <a:t>Kafli 1: </a:t>
            </a:r>
            <a:r>
              <a:rPr lang="en-GB" sz="2400" dirty="0">
                <a:solidFill>
                  <a:srgbClr val="382B1B"/>
                </a:solidFill>
              </a:rPr>
              <a:t>Snjallir upphafspunktar: Aðlögun bygginga og notkun forsmíðaðra eininga</a:t>
            </a:r>
          </a:p>
          <a:p>
            <a:pPr algn="ctr">
              <a:spcAft>
                <a:spcPts val="600"/>
              </a:spcAft>
            </a:pPr>
            <a:endParaRPr lang="en-IE" sz="2400" dirty="0">
              <a:solidFill>
                <a:srgbClr val="382B1B"/>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Næst er…</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Vel gert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20">
            <a:extLst>
              <a:ext uri="{FF2B5EF4-FFF2-40B4-BE49-F238E27FC236}">
                <a16:creationId xmlns:a16="http://schemas.microsoft.com/office/drawing/2014/main" id="{B64EF4E0-DA77-D9D2-C2F3-BF227AA331B6}"/>
              </a:ext>
            </a:extLst>
          </p:cNvPr>
          <p:cNvPicPr>
            <a:picLocks noGrp="1" noChangeAspect="1"/>
          </p:cNvPicPr>
          <p:nvPr>
            <p:ph type="pic" sz="quarter" idx="19"/>
          </p:nvPr>
        </p:nvPicPr>
        <p:blipFill>
          <a:blip r:embed="rId2"/>
          <a:srcRect l="2209" r="2209"/>
          <a:stretch>
            <a:fillRect/>
          </a:stretch>
        </p:blipFill>
        <p:spPr/>
      </p:pic>
      <p:sp>
        <p:nvSpPr>
          <p:cNvPr id="2" name="Text Placeholder 1">
            <a:extLst>
              <a:ext uri="{FF2B5EF4-FFF2-40B4-BE49-F238E27FC236}">
                <a16:creationId xmlns:a16="http://schemas.microsoft.com/office/drawing/2014/main" id="{D8F9702C-3125-C77E-A503-4BFD72760723}"/>
              </a:ext>
            </a:extLst>
          </p:cNvPr>
          <p:cNvSpPr>
            <a:spLocks noGrp="1"/>
          </p:cNvSpPr>
          <p:nvPr>
            <p:ph type="body" sz="quarter" idx="16"/>
          </p:nvPr>
        </p:nvSpPr>
        <p:spPr>
          <a:xfrm>
            <a:off x="733931" y="2695992"/>
            <a:ext cx="4617998" cy="3066422"/>
          </a:xfrm>
        </p:spPr>
        <p:txBody>
          <a:bodyPr>
            <a:noAutofit/>
          </a:bodyPr>
          <a:lstStyle/>
          <a:p>
            <a:pPr>
              <a:lnSpc>
                <a:spcPts val="3900"/>
              </a:lnSpc>
            </a:pPr>
            <a:r>
              <a:rPr lang="en-GB" sz="4000" dirty="0"/>
              <a:t>Að byggja upp raunhæfan viðskiptaáætlun með Business Model Canvas</a:t>
            </a:r>
          </a:p>
          <a:p>
            <a:pPr>
              <a:lnSpc>
                <a:spcPts val="3900"/>
              </a:lnSpc>
            </a:pPr>
            <a:endParaRPr lang="en-GB" sz="4000" dirty="0"/>
          </a:p>
        </p:txBody>
      </p:sp>
      <p:sp>
        <p:nvSpPr>
          <p:cNvPr id="3" name="Text Placeholder 2">
            <a:extLst>
              <a:ext uri="{FF2B5EF4-FFF2-40B4-BE49-F238E27FC236}">
                <a16:creationId xmlns:a16="http://schemas.microsoft.com/office/drawing/2014/main" id="{CD801361-236F-A53C-BAD7-CD8759C54088}"/>
              </a:ext>
            </a:extLst>
          </p:cNvPr>
          <p:cNvSpPr>
            <a:spLocks noGrp="1"/>
          </p:cNvSpPr>
          <p:nvPr>
            <p:ph type="body" sz="quarter" idx="17"/>
          </p:nvPr>
        </p:nvSpPr>
        <p:spPr>
          <a:xfrm>
            <a:off x="733931" y="1095586"/>
            <a:ext cx="5362069" cy="582221"/>
          </a:xfrm>
        </p:spPr>
        <p:txBody>
          <a:bodyPr/>
          <a:lstStyle/>
          <a:p>
            <a:r>
              <a:rPr lang="en-IE" sz="6600" b="1" dirty="0"/>
              <a:t>Kafli 3</a:t>
            </a:r>
            <a:endParaRPr lang="en-GB" sz="6600" b="1" dirty="0"/>
          </a:p>
        </p:txBody>
      </p:sp>
      <p:sp>
        <p:nvSpPr>
          <p:cNvPr id="8" name="Text Placeholder 7">
            <a:extLst>
              <a:ext uri="{FF2B5EF4-FFF2-40B4-BE49-F238E27FC236}">
                <a16:creationId xmlns:a16="http://schemas.microsoft.com/office/drawing/2014/main" id="{BA935956-FB5E-0DE2-1EB9-1DEABC46DE1F}"/>
              </a:ext>
            </a:extLst>
          </p:cNvPr>
          <p:cNvSpPr>
            <a:spLocks noGrp="1"/>
          </p:cNvSpPr>
          <p:nvPr>
            <p:ph type="body" sz="quarter" idx="65"/>
          </p:nvPr>
        </p:nvSpPr>
        <p:spPr>
          <a:xfrm>
            <a:off x="8485094" y="1451578"/>
            <a:ext cx="3706906" cy="452458"/>
          </a:xfrm>
          <a:solidFill>
            <a:srgbClr val="EC7C69"/>
          </a:solidFill>
        </p:spPr>
        <p:txBody>
          <a:bodyPr/>
          <a:lstStyle/>
          <a:p>
            <a:pPr algn="ctr"/>
            <a:r>
              <a:rPr lang="en-GB" sz="1200" dirty="0"/>
              <a:t>Ljósmynd: A-Frame í </a:t>
            </a:r>
            <a:r>
              <a:rPr lang="en-GB" sz="1200" dirty="0" err="1"/>
              <a:t>Soča</a:t>
            </a:r>
            <a:r>
              <a:rPr lang="en-GB" sz="1200" dirty="0"/>
              <a:t>, Gorizia, Slóveníu</a:t>
            </a:r>
          </a:p>
        </p:txBody>
      </p:sp>
      <p:sp>
        <p:nvSpPr>
          <p:cNvPr id="4" name="Freeform 3">
            <a:extLst>
              <a:ext uri="{FF2B5EF4-FFF2-40B4-BE49-F238E27FC236}">
                <a16:creationId xmlns:a16="http://schemas.microsoft.com/office/drawing/2014/main" id="{589A67BA-1D02-5EB6-E35E-902671F654BE}"/>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03329F74-865D-717E-B9CD-53FA4B8764FF}"/>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a:t>
            </a:fld>
            <a:endParaRPr lang="fr-CA" sz="1200" dirty="0"/>
          </a:p>
        </p:txBody>
      </p:sp>
      <p:pic>
        <p:nvPicPr>
          <p:cNvPr id="9" name="Picture 8">
            <a:extLst>
              <a:ext uri="{FF2B5EF4-FFF2-40B4-BE49-F238E27FC236}">
                <a16:creationId xmlns:a16="http://schemas.microsoft.com/office/drawing/2014/main" id="{349B5CDE-F997-D88E-2292-01A179C1AFA3}"/>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1397779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A055D-94F4-0F77-B72D-3832A0B9557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D4C0CB-3E55-160E-AF17-8C3DB9613B37}"/>
              </a:ext>
            </a:extLst>
          </p:cNvPr>
          <p:cNvSpPr>
            <a:spLocks noGrp="1"/>
          </p:cNvSpPr>
          <p:nvPr>
            <p:ph type="body" sz="quarter" idx="18"/>
          </p:nvPr>
        </p:nvSpPr>
        <p:spPr>
          <a:xfrm>
            <a:off x="7287065" y="1618150"/>
            <a:ext cx="4233766" cy="870198"/>
          </a:xfrm>
        </p:spPr>
        <p:txBody>
          <a:bodyPr/>
          <a:lstStyle/>
          <a:p>
            <a:pPr>
              <a:lnSpc>
                <a:spcPts val="3240"/>
              </a:lnSpc>
            </a:pPr>
            <a:r>
              <a:rPr lang="en-GB" sz="3200" dirty="0"/>
              <a:t>Að byggja upp raunhæfan viðskiptaáætlun með Business Model Canvas</a:t>
            </a:r>
          </a:p>
          <a:p>
            <a:pPr>
              <a:lnSpc>
                <a:spcPts val="3240"/>
              </a:lnSpc>
            </a:pPr>
            <a:endParaRPr lang="en-GB" sz="3200" dirty="0"/>
          </a:p>
        </p:txBody>
      </p:sp>
      <p:sp>
        <p:nvSpPr>
          <p:cNvPr id="3" name="Text Placeholder 2">
            <a:extLst>
              <a:ext uri="{FF2B5EF4-FFF2-40B4-BE49-F238E27FC236}">
                <a16:creationId xmlns:a16="http://schemas.microsoft.com/office/drawing/2014/main" id="{36B35410-420E-3CC6-6A3C-E36390AA9E28}"/>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Kafli 3</a:t>
            </a:r>
          </a:p>
        </p:txBody>
      </p:sp>
      <p:pic>
        <p:nvPicPr>
          <p:cNvPr id="24" name="Picture Placeholder 23" descr="A group of people wearing helmets in front of a mountain&#10;&#10;AI-generated content may be incorrect.">
            <a:extLst>
              <a:ext uri="{FF2B5EF4-FFF2-40B4-BE49-F238E27FC236}">
                <a16:creationId xmlns:a16="http://schemas.microsoft.com/office/drawing/2014/main" id="{A212AA48-33C9-7619-50C9-D7F38028F398}"/>
              </a:ext>
            </a:extLst>
          </p:cNvPr>
          <p:cNvPicPr>
            <a:picLocks noGrp="1" noChangeAspect="1"/>
          </p:cNvPicPr>
          <p:nvPr>
            <p:ph type="pic" sz="quarter" idx="67"/>
          </p:nvPr>
        </p:nvPicPr>
        <p:blipFill>
          <a:blip r:embed="rId2"/>
          <a:srcRect t="216" b="216"/>
          <a:stretch>
            <a:fillRect/>
          </a:stretch>
        </p:blipFill>
        <p:spPr/>
      </p:pic>
      <p:sp>
        <p:nvSpPr>
          <p:cNvPr id="29" name="Slide Number Placeholder 5">
            <a:extLst>
              <a:ext uri="{FF2B5EF4-FFF2-40B4-BE49-F238E27FC236}">
                <a16:creationId xmlns:a16="http://schemas.microsoft.com/office/drawing/2014/main" id="{32412987-848E-EF41-C5F7-6240AC19FE2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a:t>
            </a:fld>
            <a:endParaRPr lang="fr-CA" sz="1200" dirty="0"/>
          </a:p>
        </p:txBody>
      </p:sp>
      <p:sp>
        <p:nvSpPr>
          <p:cNvPr id="25" name="Text Placeholder 4">
            <a:extLst>
              <a:ext uri="{FF2B5EF4-FFF2-40B4-BE49-F238E27FC236}">
                <a16:creationId xmlns:a16="http://schemas.microsoft.com/office/drawing/2014/main" id="{4CF5067B-6FE2-4C53-8DA0-8A68861D13FD}"/>
              </a:ext>
            </a:extLst>
          </p:cNvPr>
          <p:cNvSpPr>
            <a:spLocks noGrp="1"/>
          </p:cNvSpPr>
          <p:nvPr>
            <p:ph type="body" sz="quarter" idx="23"/>
          </p:nvPr>
        </p:nvSpPr>
        <p:spPr>
          <a:xfrm>
            <a:off x="455462" y="3763001"/>
            <a:ext cx="3130702" cy="1373830"/>
          </a:xfrm>
        </p:spPr>
        <p:txBody>
          <a:bodyPr lIns="91440" tIns="45720" rIns="91440" bIns="45720" anchor="t"/>
          <a:lstStyle/>
          <a:p>
            <a:pPr>
              <a:buNone/>
            </a:pPr>
            <a:r>
              <a:rPr lang="en-US" sz="4000" b="1" dirty="0">
                <a:solidFill>
                  <a:srgbClr val="EC7C69"/>
                </a:solidFill>
              </a:rPr>
              <a:t>Yfirlit:</a:t>
            </a:r>
            <a:endParaRPr lang="en-US" sz="4000" dirty="0"/>
          </a:p>
        </p:txBody>
      </p:sp>
      <p:sp>
        <p:nvSpPr>
          <p:cNvPr id="26" name="Text Placeholder 4">
            <a:extLst>
              <a:ext uri="{FF2B5EF4-FFF2-40B4-BE49-F238E27FC236}">
                <a16:creationId xmlns:a16="http://schemas.microsoft.com/office/drawing/2014/main" id="{BBC8E4D7-1606-A424-8BFD-0441EB376881}"/>
              </a:ext>
            </a:extLst>
          </p:cNvPr>
          <p:cNvSpPr txBox="1">
            <a:spLocks/>
          </p:cNvSpPr>
          <p:nvPr/>
        </p:nvSpPr>
        <p:spPr>
          <a:xfrm>
            <a:off x="4698609" y="3911587"/>
            <a:ext cx="6105379"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BMC sýnir þér lykilþætti sem viðskiptalíkan þarf að taka tillit til og hjálpar þér að fá yfirlit yfir hvert og eitt af níu þáttum sem mynda þetta líkan. Með því að fara í gegnum þennan feril færðu dýrmæta innsýn í eigin rekstur og möguleika hans. Í þessum einingum einbeitum við okkur að fimm lykilsviðum til að byggja upp sjálfbært gistifyrirtæki í valkostafjölferðaþjónustu.</a:t>
            </a:r>
          </a:p>
          <a:p>
            <a:pPr>
              <a:lnSpc>
                <a:spcPts val="2360"/>
              </a:lnSpc>
            </a:pPr>
            <a:endParaRPr lang="en-IE" dirty="0"/>
          </a:p>
        </p:txBody>
      </p:sp>
      <p:sp>
        <p:nvSpPr>
          <p:cNvPr id="27" name="Text Placeholder 4">
            <a:extLst>
              <a:ext uri="{FF2B5EF4-FFF2-40B4-BE49-F238E27FC236}">
                <a16:creationId xmlns:a16="http://schemas.microsoft.com/office/drawing/2014/main" id="{C56AD355-3CD4-84E8-C9D5-506E8866AF13}"/>
              </a:ext>
            </a:extLst>
          </p:cNvPr>
          <p:cNvSpPr txBox="1">
            <a:spLocks/>
          </p:cNvSpPr>
          <p:nvPr/>
        </p:nvSpPr>
        <p:spPr>
          <a:xfrm>
            <a:off x="473839" y="4535644"/>
            <a:ext cx="3676130"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Business Model Canvas (BMC) er tæki sem hjálpar þér að gera viðskiptalíkan þitt sýnilegt og þróa frekar viðskiptahugmyndir þínar. </a:t>
            </a:r>
          </a:p>
          <a:p>
            <a:pPr>
              <a:lnSpc>
                <a:spcPts val="2360"/>
              </a:lnSpc>
            </a:pPr>
            <a:endParaRPr lang="en-IE" dirty="0"/>
          </a:p>
        </p:txBody>
      </p:sp>
    </p:spTree>
    <p:extLst>
      <p:ext uri="{BB962C8B-B14F-4D97-AF65-F5344CB8AC3E}">
        <p14:creationId xmlns:p14="http://schemas.microsoft.com/office/powerpoint/2010/main" val="142823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8390-67F6-999C-6325-C324B350E2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4789904-5AC4-A0DF-A009-74965FDDA45D}"/>
              </a:ext>
            </a:extLst>
          </p:cNvPr>
          <p:cNvSpPr>
            <a:spLocks noGrp="1"/>
          </p:cNvSpPr>
          <p:nvPr>
            <p:ph type="body" sz="quarter" idx="16"/>
          </p:nvPr>
        </p:nvSpPr>
        <p:spPr>
          <a:xfrm>
            <a:off x="1783120" y="1993356"/>
            <a:ext cx="5785298" cy="1176527"/>
          </a:xfrm>
        </p:spPr>
        <p:txBody>
          <a:bodyPr>
            <a:noAutofit/>
          </a:bodyPr>
          <a:lstStyle/>
          <a:p>
            <a:pPr>
              <a:lnSpc>
                <a:spcPts val="2480"/>
              </a:lnSpc>
            </a:pPr>
            <a:r>
              <a:rPr lang="en-GB" sz="2600" b="1" dirty="0"/>
              <a:t>Lærðu hvernig á að nota Business Model Canvas sem einfalt sjónrænt áætlunartæki</a:t>
            </a:r>
          </a:p>
          <a:p>
            <a:pPr>
              <a:lnSpc>
                <a:spcPts val="2480"/>
              </a:lnSpc>
            </a:pPr>
            <a:endParaRPr lang="en-GB" sz="2600" b="1" dirty="0"/>
          </a:p>
        </p:txBody>
      </p:sp>
      <p:sp>
        <p:nvSpPr>
          <p:cNvPr id="11" name="Freeform 10">
            <a:extLst>
              <a:ext uri="{FF2B5EF4-FFF2-40B4-BE49-F238E27FC236}">
                <a16:creationId xmlns:a16="http://schemas.microsoft.com/office/drawing/2014/main" id="{6B14956A-4F2E-99B5-AB95-F513417A9178}"/>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1A69F967-7450-26A0-215C-3164BD397D83}"/>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Kafli 3:</a:t>
            </a:r>
            <a:r>
              <a:rPr lang="en-US" dirty="0"/>
              <a:t> 3 lykilsnámssvæði</a:t>
            </a:r>
          </a:p>
        </p:txBody>
      </p:sp>
      <p:sp>
        <p:nvSpPr>
          <p:cNvPr id="13" name="Slide Number Placeholder 5">
            <a:extLst>
              <a:ext uri="{FF2B5EF4-FFF2-40B4-BE49-F238E27FC236}">
                <a16:creationId xmlns:a16="http://schemas.microsoft.com/office/drawing/2014/main" id="{D158082E-3407-C3E9-3D04-9B0BC6A02F1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7</a:t>
            </a:fld>
            <a:endParaRPr lang="fr-CA" sz="1200" dirty="0"/>
          </a:p>
        </p:txBody>
      </p:sp>
      <p:sp>
        <p:nvSpPr>
          <p:cNvPr id="14" name="Text Placeholder 2">
            <a:extLst>
              <a:ext uri="{FF2B5EF4-FFF2-40B4-BE49-F238E27FC236}">
                <a16:creationId xmlns:a16="http://schemas.microsoft.com/office/drawing/2014/main" id="{4C321E42-DB56-0EDD-84BF-482F92402EE4}"/>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5" name="Freeform 14">
            <a:extLst>
              <a:ext uri="{FF2B5EF4-FFF2-40B4-BE49-F238E27FC236}">
                <a16:creationId xmlns:a16="http://schemas.microsoft.com/office/drawing/2014/main" id="{C1CA5488-AEC4-B3E8-C576-E727816B4770}"/>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8" name="Text Placeholder 1">
            <a:extLst>
              <a:ext uri="{FF2B5EF4-FFF2-40B4-BE49-F238E27FC236}">
                <a16:creationId xmlns:a16="http://schemas.microsoft.com/office/drawing/2014/main" id="{433F1DBA-D3E1-15F1-6EC0-3F287C47D176}"/>
              </a:ext>
            </a:extLst>
          </p:cNvPr>
          <p:cNvSpPr txBox="1">
            <a:spLocks/>
          </p:cNvSpPr>
          <p:nvPr/>
        </p:nvSpPr>
        <p:spPr>
          <a:xfrm>
            <a:off x="1769052" y="3523017"/>
            <a:ext cx="6615292"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Lærðu hvernig á að kortleggja hugmyndir þínar yfir lykilsvið</a:t>
            </a:r>
          </a:p>
          <a:p>
            <a:pPr>
              <a:lnSpc>
                <a:spcPts val="2480"/>
              </a:lnSpc>
            </a:pPr>
            <a:endParaRPr lang="en-GB" sz="2400" b="1" dirty="0"/>
          </a:p>
          <a:p>
            <a:pPr marL="342900" lvl="1" indent="-342900">
              <a:lnSpc>
                <a:spcPts val="2380"/>
              </a:lnSpc>
              <a:spcBef>
                <a:spcPts val="0"/>
              </a:spcBef>
            </a:pPr>
            <a:r>
              <a:rPr lang="en-IE" sz="2200" dirty="0">
                <a:solidFill>
                  <a:schemeClr val="bg1"/>
                </a:solidFill>
              </a:rPr>
              <a:t>Viðskiptavina-/gestahópar</a:t>
            </a:r>
          </a:p>
          <a:p>
            <a:pPr marL="342900" lvl="1" indent="-342900">
              <a:lnSpc>
                <a:spcPts val="2380"/>
              </a:lnSpc>
              <a:spcBef>
                <a:spcPts val="0"/>
              </a:spcBef>
            </a:pPr>
            <a:r>
              <a:rPr lang="en-IE" sz="2200" dirty="0">
                <a:solidFill>
                  <a:schemeClr val="bg1"/>
                </a:solidFill>
              </a:rPr>
              <a:t>Virðisstefna</a:t>
            </a:r>
          </a:p>
          <a:p>
            <a:pPr marL="342900" lvl="1" indent="-342900">
              <a:lnSpc>
                <a:spcPts val="2380"/>
              </a:lnSpc>
              <a:spcBef>
                <a:spcPts val="0"/>
              </a:spcBef>
            </a:pPr>
            <a:r>
              <a:rPr lang="en-IE" sz="2200" dirty="0">
                <a:solidFill>
                  <a:schemeClr val="bg1"/>
                </a:solidFill>
              </a:rPr>
              <a:t>Rásir (hvernig gestir finna fyrirtækið þitt og bóka)</a:t>
            </a:r>
          </a:p>
          <a:p>
            <a:pPr marL="342900" lvl="1" indent="-342900">
              <a:lnSpc>
                <a:spcPts val="2380"/>
              </a:lnSpc>
              <a:spcBef>
                <a:spcPts val="0"/>
              </a:spcBef>
            </a:pPr>
            <a:r>
              <a:rPr lang="en-IE" sz="2200" dirty="0">
                <a:solidFill>
                  <a:schemeClr val="bg1"/>
                </a:solidFill>
              </a:rPr>
              <a:t>Tekjulindir og kostnaðarskipulag</a:t>
            </a:r>
          </a:p>
          <a:p>
            <a:pPr marL="342900" lvl="1" indent="-342900">
              <a:lnSpc>
                <a:spcPts val="2380"/>
              </a:lnSpc>
              <a:spcBef>
                <a:spcPts val="0"/>
              </a:spcBef>
            </a:pPr>
            <a:r>
              <a:rPr lang="en-IE" sz="2200" dirty="0">
                <a:solidFill>
                  <a:schemeClr val="bg1"/>
                </a:solidFill>
              </a:rPr>
              <a:t>Samstarf og auðlindir</a:t>
            </a:r>
          </a:p>
          <a:p>
            <a:pPr marL="0" lvl="1" indent="0">
              <a:lnSpc>
                <a:spcPts val="2380"/>
              </a:lnSpc>
              <a:spcBef>
                <a:spcPts val="0"/>
              </a:spcBef>
              <a:buNone/>
            </a:pPr>
            <a:endParaRPr lang="en-IE" sz="2200" dirty="0"/>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4DAF0812-CA2F-C9EB-F9AA-D0BF75343BF4}"/>
              </a:ext>
            </a:extLst>
          </p:cNvPr>
          <p:cNvSpPr txBox="1">
            <a:spLocks/>
          </p:cNvSpPr>
          <p:nvPr/>
        </p:nvSpPr>
        <p:spPr>
          <a:xfrm>
            <a:off x="719864" y="3005383"/>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0" name="Freeform 9">
            <a:extLst>
              <a:ext uri="{FF2B5EF4-FFF2-40B4-BE49-F238E27FC236}">
                <a16:creationId xmlns:a16="http://schemas.microsoft.com/office/drawing/2014/main" id="{06E0A77C-BD1A-8B37-06F5-64E3CC52974E}"/>
              </a:ext>
            </a:extLst>
          </p:cNvPr>
          <p:cNvSpPr/>
          <p:nvPr/>
        </p:nvSpPr>
        <p:spPr>
          <a:xfrm>
            <a:off x="-14068" y="3747591"/>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12" name="Picture 11">
            <a:extLst>
              <a:ext uri="{FF2B5EF4-FFF2-40B4-BE49-F238E27FC236}">
                <a16:creationId xmlns:a16="http://schemas.microsoft.com/office/drawing/2014/main" id="{9E319B4D-BF4F-6963-B1F5-4D3AABC827CE}"/>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7945310" y="3048405"/>
            <a:ext cx="4246690" cy="3154091"/>
          </a:xfrm>
          <a:prstGeom prst="rect">
            <a:avLst/>
          </a:prstGeom>
        </p:spPr>
      </p:pic>
    </p:spTree>
    <p:extLst>
      <p:ext uri="{BB962C8B-B14F-4D97-AF65-F5344CB8AC3E}">
        <p14:creationId xmlns:p14="http://schemas.microsoft.com/office/powerpoint/2010/main" val="1514040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08678-FA09-233E-9119-C7987DE87A0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31BD439-453D-25E9-7D15-4E881F1FD60B}"/>
              </a:ext>
            </a:extLst>
          </p:cNvPr>
          <p:cNvSpPr>
            <a:spLocks noGrp="1"/>
          </p:cNvSpPr>
          <p:nvPr>
            <p:ph type="body" sz="quarter" idx="16"/>
          </p:nvPr>
        </p:nvSpPr>
        <p:spPr>
          <a:xfrm>
            <a:off x="1783120" y="1993356"/>
            <a:ext cx="4997508" cy="1176527"/>
          </a:xfrm>
        </p:spPr>
        <p:txBody>
          <a:bodyPr>
            <a:noAutofit/>
          </a:bodyPr>
          <a:lstStyle/>
          <a:p>
            <a:pPr>
              <a:lnSpc>
                <a:spcPts val="2480"/>
              </a:lnSpc>
            </a:pPr>
            <a:r>
              <a:rPr lang="en-GB" sz="2600" b="1" dirty="0"/>
              <a:t>Lærðu hvernig Business Model Canvas er vinnandi áætlun – sveigjanleg og tilbúin til að þróast í nánari útgáfur.</a:t>
            </a:r>
          </a:p>
          <a:p>
            <a:pPr>
              <a:lnSpc>
                <a:spcPts val="2480"/>
              </a:lnSpc>
            </a:pPr>
            <a:endParaRPr lang="en-GB" sz="2600" b="1" dirty="0"/>
          </a:p>
        </p:txBody>
      </p:sp>
      <p:sp>
        <p:nvSpPr>
          <p:cNvPr id="11" name="Freeform 10">
            <a:extLst>
              <a:ext uri="{FF2B5EF4-FFF2-40B4-BE49-F238E27FC236}">
                <a16:creationId xmlns:a16="http://schemas.microsoft.com/office/drawing/2014/main" id="{AA3097FD-8AF0-5A5F-FE7A-2FD4B64DDB0F}"/>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13CA01E3-EB92-C5DE-5DAF-8B6B8FFE114E}"/>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Kafli 3:</a:t>
            </a:r>
            <a:r>
              <a:rPr lang="en-US" dirty="0"/>
              <a:t> 3 lykilsnámssvæði</a:t>
            </a:r>
          </a:p>
        </p:txBody>
      </p:sp>
      <p:sp>
        <p:nvSpPr>
          <p:cNvPr id="13" name="Slide Number Placeholder 5">
            <a:extLst>
              <a:ext uri="{FF2B5EF4-FFF2-40B4-BE49-F238E27FC236}">
                <a16:creationId xmlns:a16="http://schemas.microsoft.com/office/drawing/2014/main" id="{97DFF80B-8B14-8746-A9BC-992EB4DB27A2}"/>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8</a:t>
            </a:fld>
            <a:endParaRPr lang="fr-CA" sz="1200" dirty="0"/>
          </a:p>
        </p:txBody>
      </p:sp>
      <p:sp>
        <p:nvSpPr>
          <p:cNvPr id="14" name="Text Placeholder 2">
            <a:extLst>
              <a:ext uri="{FF2B5EF4-FFF2-40B4-BE49-F238E27FC236}">
                <a16:creationId xmlns:a16="http://schemas.microsoft.com/office/drawing/2014/main" id="{4E132713-ACF9-CB9C-DFDB-07E96DEEF0D1}"/>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03</a:t>
            </a:r>
            <a:endParaRPr lang="en-GB" sz="6600" b="1" dirty="0">
              <a:solidFill>
                <a:schemeClr val="bg1"/>
              </a:solidFill>
            </a:endParaRPr>
          </a:p>
        </p:txBody>
      </p:sp>
      <p:sp>
        <p:nvSpPr>
          <p:cNvPr id="15" name="Freeform 14">
            <a:extLst>
              <a:ext uri="{FF2B5EF4-FFF2-40B4-BE49-F238E27FC236}">
                <a16:creationId xmlns:a16="http://schemas.microsoft.com/office/drawing/2014/main" id="{FC286177-6A98-F4A7-E9D7-5ED300A595DA}"/>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12" name="Picture 11">
            <a:extLst>
              <a:ext uri="{FF2B5EF4-FFF2-40B4-BE49-F238E27FC236}">
                <a16:creationId xmlns:a16="http://schemas.microsoft.com/office/drawing/2014/main" id="{8ABE527B-B0DB-67B9-8417-7AE9E6347F2D}"/>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299390" y="3612469"/>
            <a:ext cx="4246690" cy="3154091"/>
          </a:xfrm>
          <a:prstGeom prst="rect">
            <a:avLst/>
          </a:prstGeom>
        </p:spPr>
      </p:pic>
    </p:spTree>
    <p:extLst>
      <p:ext uri="{BB962C8B-B14F-4D97-AF65-F5344CB8AC3E}">
        <p14:creationId xmlns:p14="http://schemas.microsoft.com/office/powerpoint/2010/main" val="956807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D9C43-99B1-D4A0-2821-6327F3BD5FF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21B74E2-3AD1-0E81-62CB-4F333E8AA484}"/>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Lykilnámssvið</a:t>
            </a:r>
          </a:p>
        </p:txBody>
      </p:sp>
      <p:sp>
        <p:nvSpPr>
          <p:cNvPr id="6" name="Text Placeholder 5">
            <a:extLst>
              <a:ext uri="{FF2B5EF4-FFF2-40B4-BE49-F238E27FC236}">
                <a16:creationId xmlns:a16="http://schemas.microsoft.com/office/drawing/2014/main" id="{D785AF10-CF00-63D2-28E6-AC7A04352249}"/>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80105E98-29A5-C2B3-FDB8-7B9DBB9A1380}"/>
              </a:ext>
            </a:extLst>
          </p:cNvPr>
          <p:cNvSpPr>
            <a:spLocks noGrp="1"/>
          </p:cNvSpPr>
          <p:nvPr>
            <p:ph type="body" sz="quarter" idx="16"/>
          </p:nvPr>
        </p:nvSpPr>
        <p:spPr>
          <a:xfrm>
            <a:off x="4061012" y="732734"/>
            <a:ext cx="6238020" cy="803654"/>
          </a:xfrm>
          <a:prstGeom prst="rect">
            <a:avLst/>
          </a:prstGeom>
        </p:spPr>
        <p:txBody>
          <a:bodyPr/>
          <a:lstStyle/>
          <a:p>
            <a:pPr>
              <a:lnSpc>
                <a:spcPts val="2960"/>
              </a:lnSpc>
            </a:pPr>
            <a:r>
              <a:rPr lang="en-GB" sz="2800" dirty="0"/>
              <a:t>Lærðu hvernig á að nota Business Model Canvas sem einfalt sjónrænt áætlanagerðartæki</a:t>
            </a:r>
          </a:p>
          <a:p>
            <a:pPr>
              <a:lnSpc>
                <a:spcPts val="2960"/>
              </a:lnSpc>
            </a:pPr>
            <a:endParaRPr lang="en-GB" sz="2800" dirty="0"/>
          </a:p>
        </p:txBody>
      </p:sp>
      <p:sp>
        <p:nvSpPr>
          <p:cNvPr id="4" name="Text Placeholder 3">
            <a:extLst>
              <a:ext uri="{FF2B5EF4-FFF2-40B4-BE49-F238E27FC236}">
                <a16:creationId xmlns:a16="http://schemas.microsoft.com/office/drawing/2014/main" id="{299AE6E4-444C-F617-4AF8-40AFB4F4F565}"/>
              </a:ext>
            </a:extLst>
          </p:cNvPr>
          <p:cNvSpPr>
            <a:spLocks noGrp="1"/>
          </p:cNvSpPr>
          <p:nvPr>
            <p:ph type="body" sz="quarter" idx="21"/>
          </p:nvPr>
        </p:nvSpPr>
        <p:spPr>
          <a:xfrm>
            <a:off x="4061012" y="1881924"/>
            <a:ext cx="7122804" cy="3773184"/>
          </a:xfrm>
          <a:prstGeom prst="rect">
            <a:avLst/>
          </a:prstGeom>
        </p:spPr>
        <p:txBody>
          <a:bodyPr lIns="91440" tIns="45720" rIns="91440" bIns="45720" anchor="t"/>
          <a:lstStyle/>
          <a:p>
            <a:pPr>
              <a:lnSpc>
                <a:spcPts val="2340"/>
              </a:lnSpc>
            </a:pPr>
            <a:r>
              <a:rPr lang="en-GB" b="1" i="1" dirty="0">
                <a:solidFill>
                  <a:srgbClr val="459597"/>
                </a:solidFill>
                <a:effectLst/>
                <a:latin typeface="Calibri"/>
                <a:ea typeface="Calibri"/>
                <a:cs typeface="Calibri"/>
              </a:rPr>
              <a:t>Af hverju ættu smáfyrirtæki í ferðaþjónustu að nota Business Model Canvas (BMC)?</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Þetta tæki gefur þér leið til að fá skýra yfirsýn yfir öll mikilvægustu atriði fyrirtækisins þíns. Með því að einbeita þér að ákveðnum þáttum, svo sem viðskiptavinahópum (eða gestahópum), virðisboðum þínum (þ.e. einstökum virðisboðum) og þeim rásum sem þú notar til að ná til viðskiptavinar þíns – til að nefna nokkur dæmi – færðu skýra og verðmæta yfirsýn yfir hvað fyrirtækið þitt snýst um og hvernig hægt sé að bæta það.</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Með því að nota þessa aðferð færðu skýrari sýn á markmið þín, gesti þína og hvað gerir tilboðið þitt einstakt. </a:t>
            </a:r>
          </a:p>
          <a:p>
            <a:pPr>
              <a:lnSpc>
                <a:spcPts val="2340"/>
              </a:lnSpc>
            </a:pPr>
            <a:endParaRPr lang="en-US" sz="2200" dirty="0"/>
          </a:p>
        </p:txBody>
      </p:sp>
      <p:sp>
        <p:nvSpPr>
          <p:cNvPr id="11" name="Slide Number Placeholder 5">
            <a:extLst>
              <a:ext uri="{FF2B5EF4-FFF2-40B4-BE49-F238E27FC236}">
                <a16:creationId xmlns:a16="http://schemas.microsoft.com/office/drawing/2014/main" id="{1091CF9C-779E-2B58-5519-C2629B072E6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9</a:t>
            </a:fld>
            <a:endParaRPr lang="fr-CA" sz="1200" dirty="0"/>
          </a:p>
        </p:txBody>
      </p:sp>
    </p:spTree>
    <p:extLst>
      <p:ext uri="{BB962C8B-B14F-4D97-AF65-F5344CB8AC3E}">
        <p14:creationId xmlns:p14="http://schemas.microsoft.com/office/powerpoint/2010/main" val="256586501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AC85329-4F53-4995-A204-691117D32702}">
  <ds:schemaRefs>
    <ds:schemaRef ds:uri="http://schemas.microsoft.com/sharepoint/v3/contenttype/forms"/>
  </ds:schemaRefs>
</ds:datastoreItem>
</file>

<file path=customXml/itemProps2.xml><?xml version="1.0" encoding="utf-8"?>
<ds:datastoreItem xmlns:ds="http://schemas.openxmlformats.org/officeDocument/2006/customXml" ds:itemID="{43B38D7D-F632-4A8F-B2A3-34EACA6E7F1B}"/>
</file>

<file path=customXml/itemProps3.xml><?xml version="1.0" encoding="utf-8"?>
<ds:datastoreItem xmlns:ds="http://schemas.openxmlformats.org/officeDocument/2006/customXml" ds:itemID="{B3076E18-2B84-4508-B120-3C096464AE89}">
  <ds:schemaRefs>
    <ds:schemaRef ds:uri="http://schemas.microsoft.com/office/2006/metadata/properties"/>
    <ds:schemaRef ds:uri="http://schemas.microsoft.com/office/infopath/2007/PartnerControls"/>
    <ds:schemaRef ds:uri="835803b3-5fd4-490d-9118-e08d8d43fc1e"/>
    <ds:schemaRef ds:uri="7b53bf8c-4569-44df-ad60-bb18397340c4"/>
  </ds:schemaRefs>
</ds:datastoreItem>
</file>

<file path=docProps/app.xml><?xml version="1.0" encoding="utf-8"?>
<Properties xmlns="http://schemas.openxmlformats.org/officeDocument/2006/extended-properties" xmlns:vt="http://schemas.openxmlformats.org/officeDocument/2006/docPropsVTypes">
  <TotalTime>12465</TotalTime>
  <Words>5054</Words>
  <Application>Microsoft Office PowerPoint</Application>
  <PresentationFormat>Widescreen</PresentationFormat>
  <Paragraphs>507</Paragraphs>
  <Slides>43</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Calibri</vt:lpstr>
      <vt:lpstr>Century Gothic</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docId:88BBFF630485660C0072E4653CD8BCEB</cp:keywords>
  <cp:lastModifiedBy>Kjartan Bollason</cp:lastModifiedBy>
  <cp:revision>814</cp:revision>
  <dcterms:created xsi:type="dcterms:W3CDTF">2020-10-14T13:32:04Z</dcterms:created>
  <dcterms:modified xsi:type="dcterms:W3CDTF">2026-01-19T16:54:29Z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