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22"/>
  </p:notesMasterIdLst>
  <p:sldIdLst>
    <p:sldId id="7824" r:id="rId5"/>
    <p:sldId id="7825" r:id="rId6"/>
    <p:sldId id="4336" r:id="rId7"/>
    <p:sldId id="7704" r:id="rId8"/>
    <p:sldId id="6451" r:id="rId9"/>
    <p:sldId id="7828" r:id="rId10"/>
    <p:sldId id="7826" r:id="rId11"/>
    <p:sldId id="7827" r:id="rId12"/>
    <p:sldId id="4337" r:id="rId13"/>
    <p:sldId id="7816" r:id="rId14"/>
    <p:sldId id="7738" r:id="rId15"/>
    <p:sldId id="7817" r:id="rId16"/>
    <p:sldId id="7818" r:id="rId17"/>
    <p:sldId id="7740" r:id="rId18"/>
    <p:sldId id="7819" r:id="rId19"/>
    <p:sldId id="4341" r:id="rId20"/>
    <p:sldId id="770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82CCCA"/>
    <a:srgbClr val="E5BEAC"/>
    <a:srgbClr val="000000"/>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94683"/>
  </p:normalViewPr>
  <p:slideViewPr>
    <p:cSldViewPr snapToGrid="0">
      <p:cViewPr varScale="1">
        <p:scale>
          <a:sx n="59" d="100"/>
          <a:sy n="59" d="100"/>
        </p:scale>
        <p:origin x="788" y="2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E9F96E-369B-E314-E1BC-C602EB77394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31819706-7B9E-0DF1-DAEE-246A6CDB28B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15F8EE29-BF26-6869-533D-DA267C93E62C}"/>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4159DE76-F750-630F-71FD-775A4BC8E2D2}"/>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088DBBF1-0634-C7C6-0533-02178AF70789}"/>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C9F1AB22-3600-6300-47B4-0251583243C7}"/>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21614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149171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7A96A4B9-216D-EB89-3A27-47780AD5E5FE}"/>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0F1DD92F-683E-58CE-802B-5ADDDEE1D7B2}"/>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8D964AC4-61E9-E44C-8330-3BA1A968A082}"/>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D18251D0-0D1F-E0B4-D80F-075FB458B090}"/>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01A33708-6FC0-7752-BE0F-214C2E786B66}"/>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C62A0646-9D41-078B-07BA-5C726A2C1337}"/>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15DD31D7-0BD0-94E0-51F3-B39BBB060903}"/>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52C210AF-8EFC-7B32-2D23-788700548C31}"/>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3BEED680-9A50-A367-8FD1-D1642F43C1BA}"/>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2959270D-32A2-BFC2-6CFD-36F8E96A9968}"/>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71752812-2C27-4095-8E48-0D04EC220E46}"/>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47B01EBF-4F0F-5275-9303-77C221167B06}"/>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0338B760-9812-069F-6AEB-0BB9BF2B7EC9}"/>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978CB3D5-2DF7-93A5-A6CC-0E07D8E62C9F}"/>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B3A21C84-315C-9F83-4654-3D060849A4A2}"/>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145829DE-9209-0919-CE20-A05E56AA39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3F555C85-9FFD-985A-0BA2-F204E97169BF}"/>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1D0BD224-F603-F5A4-1A35-0DE67E03446D}"/>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85699BE2-B4F0-F312-1826-7D1D1C24BB7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DB18C14B-B4C7-A81A-F82F-2B5E0A5E274B}"/>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2DE9D0D5-C960-7BE6-78A5-74AC8DD65A98}"/>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A3C27D9E-8DE9-21C9-BBFD-8AF628B282B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1D7E183B-5414-6B02-BAE6-C1BDF6A62BE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474419"/>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945168"/>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63C0EB-79B4-2507-D439-F8D4AEC17923}"/>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a:extLst>
              <a:ext uri="{FF2B5EF4-FFF2-40B4-BE49-F238E27FC236}">
                <a16:creationId xmlns:a16="http://schemas.microsoft.com/office/drawing/2014/main" id="{2BB859FE-CFC8-BABB-B65C-F21E4865FB2E}"/>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4" name="Text Placeholder 17">
            <a:extLst>
              <a:ext uri="{FF2B5EF4-FFF2-40B4-BE49-F238E27FC236}">
                <a16:creationId xmlns:a16="http://schemas.microsoft.com/office/drawing/2014/main" id="{A15EE0F5-00DD-AAA2-BDCD-8CEE9C2244F2}"/>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5" name="Text Placeholder 23">
            <a:extLst>
              <a:ext uri="{FF2B5EF4-FFF2-40B4-BE49-F238E27FC236}">
                <a16:creationId xmlns:a16="http://schemas.microsoft.com/office/drawing/2014/main" id="{54C7FC4D-F46A-A997-74BD-B8808FD802CC}"/>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6" name="Picture 5">
            <a:extLst>
              <a:ext uri="{FF2B5EF4-FFF2-40B4-BE49-F238E27FC236}">
                <a16:creationId xmlns:a16="http://schemas.microsoft.com/office/drawing/2014/main" id="{380AF4F3-56CA-DE7C-E806-BAE8D4D2EE4E}"/>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7" name="Straight Connector 6">
            <a:extLst>
              <a:ext uri="{FF2B5EF4-FFF2-40B4-BE49-F238E27FC236}">
                <a16:creationId xmlns:a16="http://schemas.microsoft.com/office/drawing/2014/main" id="{FE8BE2ED-83D4-E8DA-CED5-3A094F33747E}"/>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4A07F18-4937-094D-4836-A1BB722147D6}"/>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BAD52440-3759-51D1-1910-8FE661B95EDF}"/>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448497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759E048-6479-2194-7C70-1FA1654B40BE}"/>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A4311888-ECB1-1656-A0E6-F760DF627E52}"/>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83EC3193-0D06-EF3D-083C-702DD51823A9}"/>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38760C8F-96C3-1A02-025A-60AB2E632D55}"/>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DC55FF69-640B-2C15-B57D-5DF139CAFB17}"/>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851255E9-0660-ECF7-C8D6-2C3E3B539054}"/>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8B337E0-CCD5-DFA4-4753-52E8D146106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0DB7B662-6F23-EE08-0AAA-F6EEB3639B2F}"/>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61861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8173010B-FD79-1930-AEED-2AAFDE777EC6}"/>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182B4517-12A2-217E-C2CD-4542C0D8BDFB}"/>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6693515C-42FF-C9D3-077D-074EBDFD0FCB}"/>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FA1A1B50-28E5-67FF-EFE9-0664B5E1C12C}"/>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882B5327-0026-ABF5-9F2F-0BC6D5E3D320}"/>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28B435CC-3018-FA63-F43E-441CB5B9F483}"/>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B57C6F1B-2B72-FD97-471D-787DCBD22E0F}"/>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4B90DC7A-70AD-2368-3CE7-92002F75ABD5}"/>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8BF74736-E9DA-93D0-3C88-EFA7CD12F624}"/>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B2FD7A01-33CC-CD5F-E297-73C9F1BC570F}"/>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459246A0-D676-C2EF-AF8C-D9DF2E04F717}"/>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18" name="Text Placeholder 32">
            <a:extLst>
              <a:ext uri="{FF2B5EF4-FFF2-40B4-BE49-F238E27FC236}">
                <a16:creationId xmlns:a16="http://schemas.microsoft.com/office/drawing/2014/main" id="{867E5C25-3ADF-EE9E-37D6-1AE1AF1F6C27}"/>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C36020B5-1C86-63F9-208D-C22B4393A8D9}"/>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A4711814-4BBF-4078-CC94-225538CF3CE8}"/>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2C6FCA42-557A-EF44-1ADF-412558681462}"/>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AFA3B6B2-2DE5-669A-85C3-B84DF062C7E0}"/>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D87AF7C3-79F4-553E-A2B0-014D04717A32}"/>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DEE7166F-5746-D189-49B3-3BD5FD1B0865}"/>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136CAD5C-2A50-9BE5-EF26-9E2DCBA1EE4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59F40126-2084-808F-9D21-F16FC2277FD1}"/>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9DFE032D-8F39-D908-D400-D89B4496E4B1}"/>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DE05DC8A-FC4D-7D31-52B9-726377053FEF}"/>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94D7AD1A-50B1-ADE2-4F54-6121C1090E2B}"/>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CBE9C43C-2065-AB1B-7878-EBB68B2FB243}"/>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AE940F5F-97DD-9EB2-FA8C-F732A59297F4}"/>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2_Final Slide">
    <p:spTree>
      <p:nvGrpSpPr>
        <p:cNvPr id="1" name=""/>
        <p:cNvGrpSpPr/>
        <p:nvPr/>
      </p:nvGrpSpPr>
      <p:grpSpPr>
        <a:xfrm>
          <a:off x="0" y="0"/>
          <a:ext cx="0" cy="0"/>
          <a:chOff x="0" y="0"/>
          <a:chExt cx="0" cy="0"/>
        </a:xfrm>
      </p:grpSpPr>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2" name="Group 1">
            <a:extLst>
              <a:ext uri="{FF2B5EF4-FFF2-40B4-BE49-F238E27FC236}">
                <a16:creationId xmlns:a16="http://schemas.microsoft.com/office/drawing/2014/main" id="{19E94340-E7C9-FD10-CDF5-EA4F09829AFA}"/>
              </a:ext>
            </a:extLst>
          </p:cNvPr>
          <p:cNvGrpSpPr/>
          <p:nvPr userDrawn="1"/>
        </p:nvGrpSpPr>
        <p:grpSpPr>
          <a:xfrm>
            <a:off x="441852" y="5691396"/>
            <a:ext cx="6969049" cy="851642"/>
            <a:chOff x="441852" y="5691396"/>
            <a:chExt cx="6969049" cy="851642"/>
          </a:xfrm>
        </p:grpSpPr>
        <p:pic>
          <p:nvPicPr>
            <p:cNvPr id="3" name="Picture 2" descr="Co-funded by the European Union logo in png for web usage">
              <a:extLst>
                <a:ext uri="{FF2B5EF4-FFF2-40B4-BE49-F238E27FC236}">
                  <a16:creationId xmlns:a16="http://schemas.microsoft.com/office/drawing/2014/main" id="{EC6E87C7-9F69-A089-20FA-DA4D6CEB61E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7" name="Rectangle 6">
              <a:extLst>
                <a:ext uri="{FF2B5EF4-FFF2-40B4-BE49-F238E27FC236}">
                  <a16:creationId xmlns:a16="http://schemas.microsoft.com/office/drawing/2014/main" id="{06B9BC08-246C-41F9-5F48-C6206AB88520}"/>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9" name="Group 8">
              <a:extLst>
                <a:ext uri="{FF2B5EF4-FFF2-40B4-BE49-F238E27FC236}">
                  <a16:creationId xmlns:a16="http://schemas.microsoft.com/office/drawing/2014/main" id="{D83D116D-D5D7-6D13-4143-817E536792EC}"/>
                </a:ext>
              </a:extLst>
            </p:cNvPr>
            <p:cNvGrpSpPr/>
            <p:nvPr userDrawn="1"/>
          </p:nvGrpSpPr>
          <p:grpSpPr>
            <a:xfrm>
              <a:off x="441852" y="5691396"/>
              <a:ext cx="1307461" cy="742180"/>
              <a:chOff x="340586" y="8789227"/>
              <a:chExt cx="1307461" cy="742180"/>
            </a:xfrm>
          </p:grpSpPr>
          <p:sp>
            <p:nvSpPr>
              <p:cNvPr id="10" name="Rectangle 9">
                <a:extLst>
                  <a:ext uri="{FF2B5EF4-FFF2-40B4-BE49-F238E27FC236}">
                    <a16:creationId xmlns:a16="http://schemas.microsoft.com/office/drawing/2014/main" id="{5C89A9DE-C4F1-4886-C0C6-81109E61EE9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11" name="Picture 10">
                <a:extLst>
                  <a:ext uri="{FF2B5EF4-FFF2-40B4-BE49-F238E27FC236}">
                    <a16:creationId xmlns:a16="http://schemas.microsoft.com/office/drawing/2014/main" id="{BFACA943-A66B-488B-27E9-35BBFCD5DF6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1983628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28E16BD0-1432-55F5-48E7-18E89A86A9AB}"/>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446EC570-9F1E-D74A-9B69-6235967CBA83}"/>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62568711-87AA-D149-81FF-AB7AEBDCA0C3}"/>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87BE55DD-35E5-19BF-C876-BE2B10DB9417}"/>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FAD9F440-F5DE-FFD6-83AA-1D4D9085DEAF}"/>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2035EC35-0CBB-F55E-3C3D-60689DA65C7F}"/>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8AB9E43A-61FA-4E4C-EBFE-C3B2B4BC3EBF}"/>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7EAEA073-D46F-F22E-6EA6-A904F5B966B0}"/>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2D03D0D1-36C0-37AA-33EA-5BAF3B2076EC}"/>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800432ED-D142-8471-ECEB-8D68D79EE180}"/>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78A73E2B-30F3-47EF-A597-BDD69129A5E2}"/>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E63DFBEC-BA51-1D84-2B39-9079A948E548}"/>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9C86220B-A562-8C64-7143-CC7C8BF5BE9B}"/>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1DD067E1-9462-86A5-A14F-CF66B585FD7D}"/>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4DF239AD-F70B-C3AB-46F8-FD0CF36322EC}"/>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5251104B-812A-BC01-1AA4-49D87A8ED7AD}"/>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B63FBF0A-22D9-C101-9E2C-F3BAC6158DC8}"/>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03">
    <p:spTree>
      <p:nvGrpSpPr>
        <p:cNvPr id="1" name=""/>
        <p:cNvGrpSpPr/>
        <p:nvPr/>
      </p:nvGrpSpPr>
      <p:grpSpPr>
        <a:xfrm>
          <a:off x="0" y="0"/>
          <a:ext cx="0" cy="0"/>
          <a:chOff x="0" y="0"/>
          <a:chExt cx="0" cy="0"/>
        </a:xfrm>
      </p:grpSpPr>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2" name="Freeform 11">
            <a:extLst>
              <a:ext uri="{FF2B5EF4-FFF2-40B4-BE49-F238E27FC236}">
                <a16:creationId xmlns:a16="http://schemas.microsoft.com/office/drawing/2014/main" id="{9569C2A4-DF18-DCB8-7A30-6DBFFB125524}"/>
              </a:ext>
            </a:extLst>
          </p:cNvPr>
          <p:cNvSpPr/>
          <p:nvPr userDrawn="1"/>
        </p:nvSpPr>
        <p:spPr>
          <a:xfrm rot="16200000">
            <a:off x="1285344" y="-146355"/>
            <a:ext cx="5241494" cy="7812182"/>
          </a:xfrm>
          <a:custGeom>
            <a:avLst/>
            <a:gdLst>
              <a:gd name="connsiteX0" fmla="*/ 4830629 w 4830629"/>
              <a:gd name="connsiteY0" fmla="*/ 0 h 7199809"/>
              <a:gd name="connsiteX1" fmla="*/ 4830629 w 4830629"/>
              <a:gd name="connsiteY1" fmla="*/ 579469 h 7199809"/>
              <a:gd name="connsiteX2" fmla="*/ 4830629 w 4830629"/>
              <a:gd name="connsiteY2" fmla="*/ 1106875 h 7199809"/>
              <a:gd name="connsiteX3" fmla="*/ 4830629 w 4830629"/>
              <a:gd name="connsiteY3" fmla="*/ 1984979 h 7199809"/>
              <a:gd name="connsiteX4" fmla="*/ 4830629 w 4830629"/>
              <a:gd name="connsiteY4" fmla="*/ 2097937 h 7199809"/>
              <a:gd name="connsiteX5" fmla="*/ 4830629 w 4830629"/>
              <a:gd name="connsiteY5" fmla="*/ 2205131 h 7199809"/>
              <a:gd name="connsiteX6" fmla="*/ 4830629 w 4830629"/>
              <a:gd name="connsiteY6" fmla="*/ 3204812 h 7199809"/>
              <a:gd name="connsiteX7" fmla="*/ 4830629 w 4830629"/>
              <a:gd name="connsiteY7" fmla="*/ 3243431 h 7199809"/>
              <a:gd name="connsiteX8" fmla="*/ 4830629 w 4830629"/>
              <a:gd name="connsiteY8" fmla="*/ 3312006 h 7199809"/>
              <a:gd name="connsiteX9" fmla="*/ 4830629 w 4830629"/>
              <a:gd name="connsiteY9" fmla="*/ 3379544 h 7199809"/>
              <a:gd name="connsiteX10" fmla="*/ 4830629 w 4830629"/>
              <a:gd name="connsiteY10" fmla="*/ 4648940 h 7199809"/>
              <a:gd name="connsiteX11" fmla="*/ 4825589 w 4830629"/>
              <a:gd name="connsiteY11" fmla="*/ 4648940 h 7199809"/>
              <a:gd name="connsiteX12" fmla="*/ 4830629 w 4830629"/>
              <a:gd name="connsiteY12" fmla="*/ 4785055 h 7199809"/>
              <a:gd name="connsiteX13" fmla="*/ 2415314 w 4830629"/>
              <a:gd name="connsiteY13" fmla="*/ 7199809 h 7199809"/>
              <a:gd name="connsiteX14" fmla="*/ 0 w 4830629"/>
              <a:gd name="connsiteY14" fmla="*/ 4785055 h 7199809"/>
              <a:gd name="connsiteX15" fmla="*/ 5041 w 4830629"/>
              <a:gd name="connsiteY15" fmla="*/ 4648940 h 7199809"/>
              <a:gd name="connsiteX16" fmla="*/ 0 w 4830629"/>
              <a:gd name="connsiteY16" fmla="*/ 4648940 h 7199809"/>
              <a:gd name="connsiteX17" fmla="*/ 0 w 4830629"/>
              <a:gd name="connsiteY17" fmla="*/ 3379544 h 7199809"/>
              <a:gd name="connsiteX18" fmla="*/ 0 w 4830629"/>
              <a:gd name="connsiteY18" fmla="*/ 3312005 h 7199809"/>
              <a:gd name="connsiteX19" fmla="*/ 0 w 4830629"/>
              <a:gd name="connsiteY19" fmla="*/ 3243430 h 7199809"/>
              <a:gd name="connsiteX20" fmla="*/ 0 w 4830629"/>
              <a:gd name="connsiteY20" fmla="*/ 3204812 h 7199809"/>
              <a:gd name="connsiteX21" fmla="*/ 0 w 4830629"/>
              <a:gd name="connsiteY21" fmla="*/ 2205130 h 7199809"/>
              <a:gd name="connsiteX22" fmla="*/ 0 w 4830629"/>
              <a:gd name="connsiteY22" fmla="*/ 2097936 h 7199809"/>
              <a:gd name="connsiteX23" fmla="*/ 0 w 4830629"/>
              <a:gd name="connsiteY23" fmla="*/ 1984979 h 7199809"/>
              <a:gd name="connsiteX24" fmla="*/ 0 w 4830629"/>
              <a:gd name="connsiteY24" fmla="*/ 1106875 h 7199809"/>
              <a:gd name="connsiteX25" fmla="*/ 0 w 4830629"/>
              <a:gd name="connsiteY25" fmla="*/ 579469 h 7199809"/>
              <a:gd name="connsiteX26" fmla="*/ 0 w 4830629"/>
              <a:gd name="connsiteY26" fmla="*/ 0 h 719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0629" h="7199809">
                <a:moveTo>
                  <a:pt x="4830629" y="0"/>
                </a:moveTo>
                <a:lnTo>
                  <a:pt x="4830629" y="579469"/>
                </a:lnTo>
                <a:lnTo>
                  <a:pt x="4830629" y="1106875"/>
                </a:lnTo>
                <a:lnTo>
                  <a:pt x="4830629" y="1984979"/>
                </a:lnTo>
                <a:lnTo>
                  <a:pt x="4830629" y="2097937"/>
                </a:lnTo>
                <a:lnTo>
                  <a:pt x="4830629" y="2205131"/>
                </a:lnTo>
                <a:lnTo>
                  <a:pt x="4830629" y="3204812"/>
                </a:lnTo>
                <a:lnTo>
                  <a:pt x="4830629" y="3243431"/>
                </a:lnTo>
                <a:lnTo>
                  <a:pt x="4830629" y="3312006"/>
                </a:lnTo>
                <a:lnTo>
                  <a:pt x="4830629" y="3379544"/>
                </a:lnTo>
                <a:lnTo>
                  <a:pt x="4830629" y="4648940"/>
                </a:lnTo>
                <a:lnTo>
                  <a:pt x="4825589" y="4648940"/>
                </a:lnTo>
                <a:cubicBezTo>
                  <a:pt x="4830629" y="4694312"/>
                  <a:pt x="4830629" y="4739685"/>
                  <a:pt x="4830629" y="4785055"/>
                </a:cubicBezTo>
                <a:cubicBezTo>
                  <a:pt x="4830629" y="6120985"/>
                  <a:pt x="3751555" y="7199809"/>
                  <a:pt x="2415314" y="7199809"/>
                </a:cubicBezTo>
                <a:cubicBezTo>
                  <a:pt x="1079077" y="7199809"/>
                  <a:pt x="0" y="6115941"/>
                  <a:pt x="0" y="4785055"/>
                </a:cubicBezTo>
                <a:cubicBezTo>
                  <a:pt x="0" y="4739685"/>
                  <a:pt x="0" y="4689270"/>
                  <a:pt x="5041" y="4648940"/>
                </a:cubicBezTo>
                <a:lnTo>
                  <a:pt x="0" y="4648940"/>
                </a:lnTo>
                <a:lnTo>
                  <a:pt x="0" y="3379544"/>
                </a:lnTo>
                <a:lnTo>
                  <a:pt x="0" y="3312005"/>
                </a:lnTo>
                <a:lnTo>
                  <a:pt x="0" y="3243430"/>
                </a:lnTo>
                <a:lnTo>
                  <a:pt x="0" y="3204812"/>
                </a:lnTo>
                <a:lnTo>
                  <a:pt x="0" y="2205130"/>
                </a:lnTo>
                <a:lnTo>
                  <a:pt x="0" y="2097936"/>
                </a:lnTo>
                <a:lnTo>
                  <a:pt x="0" y="1984979"/>
                </a:lnTo>
                <a:lnTo>
                  <a:pt x="0" y="1106875"/>
                </a:lnTo>
                <a:lnTo>
                  <a:pt x="0" y="579469"/>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Picture Placeholder 12">
            <a:extLst>
              <a:ext uri="{FF2B5EF4-FFF2-40B4-BE49-F238E27FC236}">
                <a16:creationId xmlns:a16="http://schemas.microsoft.com/office/drawing/2014/main" id="{537FDB8B-B56E-1FD3-5E8B-C5B4BE9A32BC}"/>
              </a:ext>
            </a:extLst>
          </p:cNvPr>
          <p:cNvSpPr>
            <a:spLocks noGrp="1"/>
          </p:cNvSpPr>
          <p:nvPr>
            <p:ph type="pic" sz="quarter" idx="19"/>
          </p:nvPr>
        </p:nvSpPr>
        <p:spPr>
          <a:xfrm>
            <a:off x="6132863" y="1297871"/>
            <a:ext cx="6059137" cy="4421141"/>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D1824979-9C3A-1C52-FE7A-F9E87914A7EF}"/>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FF846969-399A-8083-5C69-612006EC8910}"/>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4AEADF41-7EAE-D9CB-274D-703B86B847A7}"/>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6"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09" r:id="rId37"/>
    <p:sldLayoutId id="2147483912" r:id="rId38"/>
    <p:sldLayoutId id="2147483910" r:id="rId39"/>
    <p:sldLayoutId id="2147483918"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37.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37.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https://ellenmacarthurfoundation.org/" TargetMode="External"/><Relationship Id="rId2" Type="http://schemas.openxmlformats.org/officeDocument/2006/relationships/hyperlink" Target="https://www.dcceew.gov.au/parks-heritage/heritage/publications/adaptive-reuse" TargetMode="Externa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hyperlink" Target="https://enrd.ec.europa.eu/" TargetMode="Externa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32.xml"/><Relationship Id="rId5" Type="http://schemas.openxmlformats.org/officeDocument/2006/relationships/image" Target="../media/image11.jpg"/><Relationship Id="rId4" Type="http://schemas.openxmlformats.org/officeDocument/2006/relationships/image" Target="../media/image10.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ka9qWKQz-P0" TargetMode="External"/><Relationship Id="rId2" Type="http://schemas.openxmlformats.org/officeDocument/2006/relationships/image" Target="../media/image13.pn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youtube.com/watch?v=ka9qWKQz-P0" TargetMode="Externa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15.xml"/><Relationship Id="rId4" Type="http://schemas.openxmlformats.org/officeDocument/2006/relationships/hyperlink" Target="https://pourlasolidarite.eu/en/project/hero-ecological-renovation-heritage-promote-inclusion-opportunities/"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1.xml"/><Relationship Id="rId6" Type="http://schemas.openxmlformats.org/officeDocument/2006/relationships/image" Target="../media/image20.jpg"/><Relationship Id="rId5" Type="http://schemas.openxmlformats.org/officeDocument/2006/relationships/image" Target="../media/image19.jpe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FBE84-BE6C-BD74-2F9F-419BB043491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7488E42-8AB3-87C6-0357-3C358AA38C69}"/>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9F260D08-14CA-EB38-E29C-FF607C307F14}"/>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CE52D94A-91B8-AB29-4DBF-F8EF1F22994C}"/>
              </a:ext>
            </a:extLst>
          </p:cNvPr>
          <p:cNvSpPr>
            <a:spLocks noGrp="1"/>
          </p:cNvSpPr>
          <p:nvPr>
            <p:ph type="body" sz="quarter" idx="16"/>
          </p:nvPr>
        </p:nvSpPr>
        <p:spPr>
          <a:xfrm>
            <a:off x="4061943" y="886031"/>
            <a:ext cx="5274562" cy="803654"/>
          </a:xfrm>
          <a:prstGeom prst="rect">
            <a:avLst/>
          </a:prstGeom>
        </p:spPr>
        <p:txBody>
          <a:bodyPr/>
          <a:lstStyle/>
          <a:p>
            <a:pPr>
              <a:lnSpc>
                <a:spcPts val="2960"/>
              </a:lnSpc>
            </a:pPr>
            <a:r>
              <a:rPr lang="en-GB" dirty="0"/>
              <a:t>Mat og endurnýting núverandi bygginga</a:t>
            </a:r>
          </a:p>
          <a:p>
            <a:pPr>
              <a:lnSpc>
                <a:spcPts val="2960"/>
              </a:lnSpc>
            </a:pPr>
            <a:endParaRPr lang="en-GB" sz="2800" dirty="0"/>
          </a:p>
        </p:txBody>
      </p:sp>
      <p:sp>
        <p:nvSpPr>
          <p:cNvPr id="4" name="Text Placeholder 3">
            <a:extLst>
              <a:ext uri="{FF2B5EF4-FFF2-40B4-BE49-F238E27FC236}">
                <a16:creationId xmlns:a16="http://schemas.microsoft.com/office/drawing/2014/main" id="{01227122-E7B2-8477-7433-AA26C97FA984}"/>
              </a:ext>
            </a:extLst>
          </p:cNvPr>
          <p:cNvSpPr>
            <a:spLocks noGrp="1"/>
          </p:cNvSpPr>
          <p:nvPr>
            <p:ph type="body" sz="quarter" idx="21"/>
          </p:nvPr>
        </p:nvSpPr>
        <p:spPr>
          <a:xfrm>
            <a:off x="4061943" y="2541492"/>
            <a:ext cx="6429594" cy="3773184"/>
          </a:xfrm>
          <a:prstGeom prst="rect">
            <a:avLst/>
          </a:prstGeom>
        </p:spPr>
        <p:txBody>
          <a:bodyPr lIns="91440" tIns="45720" rIns="91440" bIns="45720" anchor="t"/>
          <a:lstStyle/>
          <a:p>
            <a:pPr>
              <a:lnSpc>
                <a:spcPts val="2340"/>
              </a:lnSpc>
            </a:pPr>
            <a:r>
              <a:rPr lang="it-IT" dirty="0" err="1">
                <a:latin typeface="Calibri" panose="020F0502020204030204" pitchFamily="34" charset="0"/>
                <a:cs typeface="Calibri" panose="020F0502020204030204" pitchFamily="34" charset="0"/>
              </a:rPr>
              <a:t>Endurnýting er </a:t>
            </a:r>
            <a:r>
              <a:rPr lang="it-IT" b="1" dirty="0" err="1">
                <a:latin typeface="Calibri" panose="020F0502020204030204" pitchFamily="34" charset="0"/>
                <a:cs typeface="Calibri" panose="020F0502020204030204" pitchFamily="34" charset="0"/>
              </a:rPr>
              <a:t>sjálfbær </a:t>
            </a:r>
            <a:r>
              <a:rPr lang="it-IT" b="1" dirty="0">
                <a:latin typeface="Calibri" panose="020F0502020204030204" pitchFamily="34" charset="0"/>
                <a:cs typeface="Calibri" panose="020F0502020204030204" pitchFamily="34" charset="0"/>
              </a:rPr>
              <a:t>og </a:t>
            </a:r>
            <a:r>
              <a:rPr lang="it-IT" b="1" dirty="0" err="1">
                <a:latin typeface="Calibri" panose="020F0502020204030204" pitchFamily="34" charset="0"/>
                <a:cs typeface="Calibri" panose="020F0502020204030204" pitchFamily="34" charset="0"/>
              </a:rPr>
              <a:t>menningarlega </a:t>
            </a:r>
            <a:r>
              <a:rPr lang="it-IT" b="1" dirty="0">
                <a:latin typeface="Calibri" panose="020F0502020204030204" pitchFamily="34" charset="0"/>
                <a:cs typeface="Calibri" panose="020F0502020204030204" pitchFamily="34" charset="0"/>
              </a:rPr>
              <a:t>viðkvæm </a:t>
            </a:r>
            <a:r>
              <a:rPr lang="it-IT" b="1" dirty="0" err="1">
                <a:latin typeface="Calibri" panose="020F0502020204030204" pitchFamily="34" charset="0"/>
                <a:cs typeface="Calibri" panose="020F0502020204030204" pitchFamily="34" charset="0"/>
              </a:rPr>
              <a:t>lausn </a:t>
            </a:r>
            <a:r>
              <a:rPr lang="it-IT" dirty="0">
                <a:latin typeface="Calibri" panose="020F0502020204030204" pitchFamily="34" charset="0"/>
                <a:cs typeface="Calibri" panose="020F0502020204030204" pitchFamily="34" charset="0"/>
              </a:rPr>
              <a:t>fyrir </a:t>
            </a:r>
            <a:r>
              <a:rPr lang="it-IT" dirty="0" err="1">
                <a:latin typeface="Calibri" panose="020F0502020204030204" pitchFamily="34" charset="0"/>
                <a:cs typeface="Calibri" panose="020F0502020204030204" pitchFamily="34" charset="0"/>
              </a:rPr>
              <a:t>ferðaþróun</a:t>
            </a:r>
            <a:r>
              <a:rPr lang="it-IT" dirty="0">
                <a:latin typeface="Calibri" panose="020F0502020204030204" pitchFamily="34" charset="0"/>
                <a:cs typeface="Calibri" panose="020F0502020204030204" pitchFamily="34" charset="0"/>
              </a:rPr>
              <a:t>, </a:t>
            </a:r>
            <a:r>
              <a:rPr lang="it-IT" dirty="0" err="1">
                <a:latin typeface="Calibri" panose="020F0502020204030204" pitchFamily="34" charset="0"/>
                <a:cs typeface="Calibri" panose="020F0502020204030204" pitchFamily="34" charset="0"/>
              </a:rPr>
              <a:t>sérstaklega </a:t>
            </a:r>
            <a:r>
              <a:rPr lang="it-IT" dirty="0">
                <a:latin typeface="Calibri" panose="020F0502020204030204" pitchFamily="34" charset="0"/>
                <a:cs typeface="Calibri" panose="020F0502020204030204" pitchFamily="34" charset="0"/>
              </a:rPr>
              <a:t>á landsbyggðum og </a:t>
            </a:r>
            <a:r>
              <a:rPr lang="it-IT" dirty="0" err="1">
                <a:latin typeface="Calibri" panose="020F0502020204030204" pitchFamily="34" charset="0"/>
                <a:cs typeface="Calibri" panose="020F0502020204030204" pitchFamily="34" charset="0"/>
              </a:rPr>
              <a:t>í lítt nýttum svæðum</a:t>
            </a:r>
            <a:r>
              <a:rPr lang="it-IT" dirty="0">
                <a:latin typeface="Calibri" panose="020F0502020204030204" pitchFamily="34" charset="0"/>
                <a:cs typeface="Calibri" panose="020F0502020204030204" pitchFamily="34" charset="0"/>
              </a:rPr>
              <a:t>. Með </a:t>
            </a:r>
            <a:r>
              <a:rPr lang="it-IT" dirty="0" err="1">
                <a:latin typeface="Calibri" panose="020F0502020204030204" pitchFamily="34" charset="0"/>
                <a:cs typeface="Calibri" panose="020F0502020204030204" pitchFamily="34" charset="0"/>
              </a:rPr>
              <a:t>því að endurnýta óvirkar byggingar—svo sem sveitabæi</a:t>
            </a:r>
            <a:r>
              <a:rPr lang="it-IT" dirty="0">
                <a:latin typeface="Calibri" panose="020F0502020204030204" pitchFamily="34" charset="0"/>
                <a:cs typeface="Calibri" panose="020F0502020204030204" pitchFamily="34" charset="0"/>
              </a:rPr>
              <a:t>, skóla eða </a:t>
            </a:r>
            <a:r>
              <a:rPr lang="it-IT" dirty="0" err="1">
                <a:latin typeface="Calibri" panose="020F0502020204030204" pitchFamily="34" charset="0"/>
                <a:cs typeface="Calibri" panose="020F0502020204030204" pitchFamily="34" charset="0"/>
              </a:rPr>
              <a:t>sögulegar íbúðir</a:t>
            </a:r>
            <a:r>
              <a:rPr lang="it-IT" b="1" dirty="0" err="1">
                <a:latin typeface="Calibri" panose="020F0502020204030204" pitchFamily="34" charset="0"/>
                <a:cs typeface="Calibri" panose="020F0502020204030204" pitchFamily="34" charset="0"/>
              </a:rPr>
              <a:t>—varðveitir </a:t>
            </a:r>
            <a:r>
              <a:rPr lang="it-IT" dirty="0" err="1">
                <a:latin typeface="Calibri" panose="020F0502020204030204" pitchFamily="34" charset="0"/>
                <a:cs typeface="Calibri" panose="020F0502020204030204" pitchFamily="34" charset="0"/>
              </a:rPr>
              <a:t>þessi nálgun </a:t>
            </a:r>
            <a:r>
              <a:rPr lang="it-IT" b="1" dirty="0" err="1">
                <a:latin typeface="Calibri" panose="020F0502020204030204" pitchFamily="34" charset="0"/>
                <a:cs typeface="Calibri" panose="020F0502020204030204" pitchFamily="34" charset="0"/>
              </a:rPr>
              <a:t>staðbundna sérkenni </a:t>
            </a:r>
            <a:r>
              <a:rPr lang="it-IT" dirty="0" err="1">
                <a:latin typeface="Calibri" panose="020F0502020204030204" pitchFamily="34" charset="0"/>
                <a:cs typeface="Calibri" panose="020F0502020204030204" pitchFamily="34" charset="0"/>
              </a:rPr>
              <a:t>á sama tíma og hún</a:t>
            </a:r>
            <a:r>
              <a:rPr lang="it-IT" b="1" dirty="0" err="1">
                <a:latin typeface="Calibri" panose="020F0502020204030204" pitchFamily="34" charset="0"/>
                <a:cs typeface="Calibri" panose="020F0502020204030204" pitchFamily="34" charset="0"/>
              </a:rPr>
              <a:t> dregur úr </a:t>
            </a:r>
            <a:r>
              <a:rPr lang="it-IT" b="1" dirty="0">
                <a:latin typeface="Calibri" panose="020F0502020204030204" pitchFamily="34" charset="0"/>
                <a:cs typeface="Calibri" panose="020F0502020204030204" pitchFamily="34" charset="0"/>
              </a:rPr>
              <a:t>umhverfisáhrifum</a:t>
            </a:r>
            <a:r>
              <a:rPr lang="it-IT" dirty="0">
                <a:latin typeface="Calibri" panose="020F0502020204030204" pitchFamily="34" charset="0"/>
                <a:cs typeface="Calibri" panose="020F0502020204030204" pitchFamily="34" charset="0"/>
              </a:rPr>
              <a:t>, </a:t>
            </a:r>
            <a:r>
              <a:rPr lang="it-IT" dirty="0" err="1">
                <a:latin typeface="Calibri" panose="020F0502020204030204" pitchFamily="34" charset="0"/>
                <a:cs typeface="Calibri" panose="020F0502020204030204" pitchFamily="34" charset="0"/>
              </a:rPr>
              <a:t>þar sem hún krefst færri hráefna </a:t>
            </a:r>
            <a:r>
              <a:rPr lang="it-IT" dirty="0">
                <a:latin typeface="Calibri" panose="020F0502020204030204" pitchFamily="34" charset="0"/>
                <a:cs typeface="Calibri" panose="020F0502020204030204" pitchFamily="34" charset="0"/>
              </a:rPr>
              <a:t>og </a:t>
            </a:r>
            <a:r>
              <a:rPr lang="it-IT" dirty="0" err="1">
                <a:latin typeface="Calibri" panose="020F0502020204030204" pitchFamily="34" charset="0"/>
                <a:cs typeface="Calibri" panose="020F0502020204030204" pitchFamily="34" charset="0"/>
              </a:rPr>
              <a:t>minna lands en nýbygging</a:t>
            </a:r>
            <a:r>
              <a:rPr lang="it-IT" dirty="0">
                <a:latin typeface="Calibri" panose="020F0502020204030204" pitchFamily="34" charset="0"/>
                <a:cs typeface="Calibri" panose="020F0502020204030204" pitchFamily="34" charset="0"/>
              </a:rPr>
              <a:t>. </a:t>
            </a:r>
          </a:p>
          <a:p>
            <a:pPr>
              <a:lnSpc>
                <a:spcPts val="2340"/>
              </a:lnSpc>
            </a:pPr>
            <a:endParaRPr lang="it-IT" dirty="0">
              <a:latin typeface="Calibri" panose="020F0502020204030204" pitchFamily="34" charset="0"/>
              <a:cs typeface="Calibri" panose="020F0502020204030204" pitchFamily="34" charset="0"/>
            </a:endParaRPr>
          </a:p>
          <a:p>
            <a:pPr>
              <a:lnSpc>
                <a:spcPts val="2340"/>
              </a:lnSpc>
            </a:pPr>
            <a:r>
              <a:rPr lang="it-IT" dirty="0">
                <a:latin typeface="Calibri" panose="020F0502020204030204" pitchFamily="34" charset="0"/>
                <a:cs typeface="Calibri" panose="020F0502020204030204" pitchFamily="34" charset="0"/>
              </a:rPr>
              <a:t>Notkun </a:t>
            </a:r>
            <a:r>
              <a:rPr lang="it-IT" b="1" dirty="0" err="1">
                <a:latin typeface="Calibri" panose="020F0502020204030204" pitchFamily="34" charset="0"/>
                <a:cs typeface="Calibri" panose="020F0502020204030204" pitchFamily="34" charset="0"/>
              </a:rPr>
              <a:t>innbyggðs </a:t>
            </a:r>
            <a:r>
              <a:rPr lang="it-IT" b="1" dirty="0">
                <a:latin typeface="Calibri" panose="020F0502020204030204" pitchFamily="34" charset="0"/>
                <a:cs typeface="Calibri" panose="020F0502020204030204" pitchFamily="34" charset="0"/>
              </a:rPr>
              <a:t>orkuinnihalds </a:t>
            </a:r>
            <a:r>
              <a:rPr lang="it-IT" b="1" dirty="0" err="1">
                <a:latin typeface="Calibri" panose="020F0502020204030204" pitchFamily="34" charset="0"/>
                <a:cs typeface="Calibri" panose="020F0502020204030204" pitchFamily="34" charset="0"/>
              </a:rPr>
              <a:t>núverandi</a:t>
            </a:r>
            <a:r>
              <a:rPr lang="it-IT" dirty="0">
                <a:latin typeface="Calibri" panose="020F0502020204030204" pitchFamily="34" charset="0"/>
                <a:cs typeface="Calibri" panose="020F0502020204030204" pitchFamily="34" charset="0"/>
              </a:rPr>
              <a:t> bygginga gerir </a:t>
            </a:r>
            <a:r>
              <a:rPr lang="it-IT" dirty="0" err="1">
                <a:latin typeface="Calibri" panose="020F0502020204030204" pitchFamily="34" charset="0"/>
                <a:cs typeface="Calibri" panose="020F0502020204030204" pitchFamily="34" charset="0"/>
              </a:rPr>
              <a:t>þessa lausn </a:t>
            </a:r>
            <a:r>
              <a:rPr lang="it-IT" dirty="0">
                <a:latin typeface="Calibri" panose="020F0502020204030204" pitchFamily="34" charset="0"/>
                <a:cs typeface="Calibri" panose="020F0502020204030204" pitchFamily="34" charset="0"/>
              </a:rPr>
              <a:t>kolefnissnauðari </a:t>
            </a:r>
            <a:r>
              <a:rPr lang="it-IT" dirty="0" err="1">
                <a:latin typeface="Calibri" panose="020F0502020204030204" pitchFamily="34" charset="0"/>
                <a:cs typeface="Calibri" panose="020F0502020204030204" pitchFamily="34" charset="0"/>
              </a:rPr>
              <a:t>valkost</a:t>
            </a:r>
            <a:r>
              <a:rPr lang="it-IT" dirty="0">
                <a:latin typeface="Calibri" panose="020F0502020204030204" pitchFamily="34" charset="0"/>
                <a:cs typeface="Calibri" panose="020F0502020204030204" pitchFamily="34" charset="0"/>
              </a:rPr>
              <a:t>, sem samræmist </a:t>
            </a:r>
            <a:r>
              <a:rPr lang="it-IT" dirty="0" err="1">
                <a:latin typeface="Calibri" panose="020F0502020204030204" pitchFamily="34" charset="0"/>
                <a:cs typeface="Calibri" panose="020F0502020204030204" pitchFamily="34" charset="0"/>
              </a:rPr>
              <a:t>víðtækari </a:t>
            </a:r>
            <a:r>
              <a:rPr lang="it-IT" dirty="0">
                <a:latin typeface="Calibri" panose="020F0502020204030204" pitchFamily="34" charset="0"/>
                <a:cs typeface="Calibri" panose="020F0502020204030204" pitchFamily="34" charset="0"/>
              </a:rPr>
              <a:t>loftslagsmarkmiðum.</a:t>
            </a:r>
          </a:p>
          <a:p>
            <a:pPr>
              <a:lnSpc>
                <a:spcPts val="2340"/>
              </a:lnSpc>
            </a:pPr>
            <a:endParaRPr lang="en-US" sz="2200" dirty="0">
              <a:latin typeface="Calibri" panose="020F0502020204030204" pitchFamily="34" charset="0"/>
              <a:cs typeface="Calibri" panose="020F0502020204030204" pitchFamily="34" charset="0"/>
            </a:endParaRPr>
          </a:p>
        </p:txBody>
      </p:sp>
      <p:sp>
        <p:nvSpPr>
          <p:cNvPr id="11" name="Slide Number Placeholder 5">
            <a:extLst>
              <a:ext uri="{FF2B5EF4-FFF2-40B4-BE49-F238E27FC236}">
                <a16:creationId xmlns:a16="http://schemas.microsoft.com/office/drawing/2014/main" id="{91F75C93-60C1-DA96-7F09-D208A5FFFD0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52B942BF-35E9-5CB4-CBD7-7D0A10521D6C}"/>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81667" y="4428084"/>
            <a:ext cx="3580276" cy="2659133"/>
          </a:xfrm>
          <a:prstGeom prst="rect">
            <a:avLst/>
          </a:prstGeom>
        </p:spPr>
      </p:pic>
    </p:spTree>
    <p:extLst>
      <p:ext uri="{BB962C8B-B14F-4D97-AF65-F5344CB8AC3E}">
        <p14:creationId xmlns:p14="http://schemas.microsoft.com/office/powerpoint/2010/main" val="32733945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8E42C-D154-5255-138B-70E8C3A4C722}"/>
            </a:ext>
          </a:extLst>
        </p:cNvPr>
        <p:cNvGrpSpPr/>
        <p:nvPr/>
      </p:nvGrpSpPr>
      <p:grpSpPr>
        <a:xfrm>
          <a:off x="0" y="0"/>
          <a:ext cx="0" cy="0"/>
          <a:chOff x="0" y="0"/>
          <a:chExt cx="0" cy="0"/>
        </a:xfrm>
      </p:grpSpPr>
      <p:sp>
        <p:nvSpPr>
          <p:cNvPr id="8" name="Text Placeholder 1">
            <a:extLst>
              <a:ext uri="{FF2B5EF4-FFF2-40B4-BE49-F238E27FC236}">
                <a16:creationId xmlns:a16="http://schemas.microsoft.com/office/drawing/2014/main" id="{B6AEAD84-6BFF-0399-8AFF-E8A62EE7533D}"/>
              </a:ext>
            </a:extLst>
          </p:cNvPr>
          <p:cNvSpPr txBox="1">
            <a:spLocks/>
          </p:cNvSpPr>
          <p:nvPr/>
        </p:nvSpPr>
        <p:spPr>
          <a:xfrm>
            <a:off x="6727813" y="2226073"/>
            <a:ext cx="4024854"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400" b="1" dirty="0">
                <a:solidFill>
                  <a:srgbClr val="EC7C69"/>
                </a:solidFill>
              </a:rPr>
              <a:t>Skref 1: </a:t>
            </a:r>
          </a:p>
          <a:p>
            <a:pPr algn="l">
              <a:lnSpc>
                <a:spcPts val="2540"/>
              </a:lnSpc>
              <a:spcBef>
                <a:spcPts val="0"/>
              </a:spcBef>
            </a:pPr>
            <a:r>
              <a:rPr lang="en-IE" sz="2400" b="1" dirty="0">
                <a:solidFill>
                  <a:srgbClr val="EC7C69"/>
                </a:solidFill>
              </a:rPr>
              <a:t>Veldu staðsetningu</a:t>
            </a:r>
          </a:p>
          <a:p>
            <a:pPr algn="l">
              <a:lnSpc>
                <a:spcPts val="2540"/>
              </a:lnSpc>
              <a:spcBef>
                <a:spcPts val="0"/>
              </a:spcBef>
            </a:pPr>
            <a:endParaRPr lang="en-IE" sz="2400" b="1" dirty="0">
              <a:solidFill>
                <a:srgbClr val="EC7C69"/>
              </a:solidFill>
            </a:endParaRPr>
          </a:p>
          <a:p>
            <a:pPr algn="l">
              <a:lnSpc>
                <a:spcPts val="2340"/>
              </a:lnSpc>
              <a:spcBef>
                <a:spcPts val="0"/>
              </a:spcBef>
              <a:buClr>
                <a:srgbClr val="459597"/>
              </a:buClr>
            </a:pPr>
            <a:r>
              <a:rPr lang="en-IE" sz="2200" dirty="0">
                <a:solidFill>
                  <a:srgbClr val="414141"/>
                </a:solidFill>
              </a:rPr>
              <a:t>Veldu smábæ, þorp eða dreifbýli sem þér er kunnugt um. Einbeittu þér að stöðum þar sem ferðaþjónusta er að taka á sig mynd eða þar sem óhagnýtar byggingar sjást í byggðarmynstrinu.</a:t>
            </a: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200" dirty="0">
              <a:solidFill>
                <a:srgbClr val="414141"/>
              </a:solidFill>
            </a:endParaRPr>
          </a:p>
          <a:p>
            <a:pPr algn="l">
              <a:lnSpc>
                <a:spcPts val="2540"/>
              </a:lnSpc>
              <a:spcBef>
                <a:spcPts val="0"/>
              </a:spcBef>
            </a:pPr>
            <a:endParaRPr lang="en-US" sz="2400" dirty="0">
              <a:solidFill>
                <a:srgbClr val="414141"/>
              </a:solidFill>
            </a:endParaRPr>
          </a:p>
        </p:txBody>
      </p:sp>
      <p:pic>
        <p:nvPicPr>
          <p:cNvPr id="10" name="Graphic 9" descr="Signature with solid fill">
            <a:extLst>
              <a:ext uri="{FF2B5EF4-FFF2-40B4-BE49-F238E27FC236}">
                <a16:creationId xmlns:a16="http://schemas.microsoft.com/office/drawing/2014/main" id="{6FAB7E1B-C498-ADEE-3066-BFF3066451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BD98D4C1-3A0A-0F3F-A426-5D2B85EFA98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10</a:t>
            </a:fld>
            <a:endParaRPr lang="fr-CA" sz="1200" dirty="0">
              <a:solidFill>
                <a:schemeClr val="bg1"/>
              </a:solidFill>
            </a:endParaRPr>
          </a:p>
        </p:txBody>
      </p:sp>
      <p:cxnSp>
        <p:nvCxnSpPr>
          <p:cNvPr id="11" name="Straight Connector 10">
            <a:extLst>
              <a:ext uri="{FF2B5EF4-FFF2-40B4-BE49-F238E27FC236}">
                <a16:creationId xmlns:a16="http://schemas.microsoft.com/office/drawing/2014/main" id="{11914BDD-EB1D-3131-95CC-EBE382B8A08E}"/>
              </a:ext>
            </a:extLst>
          </p:cNvPr>
          <p:cNvCxnSpPr>
            <a:cxnSpLocks/>
          </p:cNvCxnSpPr>
          <p:nvPr/>
        </p:nvCxnSpPr>
        <p:spPr>
          <a:xfrm>
            <a:off x="6197599" y="2007636"/>
            <a:ext cx="0" cy="3715830"/>
          </a:xfrm>
          <a:prstGeom prst="line">
            <a:avLst/>
          </a:prstGeom>
          <a:ln w="12700">
            <a:solidFill>
              <a:srgbClr val="459597"/>
            </a:solidFill>
            <a:prstDash val="sysDot"/>
          </a:ln>
        </p:spPr>
        <p:style>
          <a:lnRef idx="1">
            <a:schemeClr val="accent1"/>
          </a:lnRef>
          <a:fillRef idx="0">
            <a:schemeClr val="accent1"/>
          </a:fillRef>
          <a:effectRef idx="0">
            <a:schemeClr val="accent1"/>
          </a:effectRef>
          <a:fontRef idx="minor">
            <a:schemeClr val="tx1"/>
          </a:fontRef>
        </p:style>
      </p:cxnSp>
      <p:sp>
        <p:nvSpPr>
          <p:cNvPr id="2" name="Text Placeholder 5">
            <a:extLst>
              <a:ext uri="{FF2B5EF4-FFF2-40B4-BE49-F238E27FC236}">
                <a16:creationId xmlns:a16="http://schemas.microsoft.com/office/drawing/2014/main" id="{F27AE9D5-D94A-AE2E-FC6D-B26DEC8E0190}"/>
              </a:ext>
            </a:extLst>
          </p:cNvPr>
          <p:cNvSpPr txBox="1">
            <a:spLocks/>
          </p:cNvSpPr>
          <p:nvPr/>
        </p:nvSpPr>
        <p:spPr>
          <a:xfrm>
            <a:off x="937708" y="763768"/>
            <a:ext cx="8460292"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dirty="0">
                <a:solidFill>
                  <a:srgbClr val="EC7C69"/>
                </a:solidFill>
              </a:rPr>
              <a:t>Hagnýt æfing: </a:t>
            </a:r>
            <a:r>
              <a:rPr lang="en-US" sz="3600" b="1" dirty="0">
                <a:solidFill>
                  <a:srgbClr val="459597"/>
                </a:solidFill>
              </a:rPr>
              <a:t>Kortlagning möguleika á aðlögunarhæfri endurnýtingu í þínu samfélagi</a:t>
            </a:r>
          </a:p>
        </p:txBody>
      </p:sp>
      <p:sp>
        <p:nvSpPr>
          <p:cNvPr id="3" name="Text Placeholder 1">
            <a:extLst>
              <a:ext uri="{FF2B5EF4-FFF2-40B4-BE49-F238E27FC236}">
                <a16:creationId xmlns:a16="http://schemas.microsoft.com/office/drawing/2014/main" id="{1EB2B894-0480-8CD7-F934-ECF10C8020C0}"/>
              </a:ext>
            </a:extLst>
          </p:cNvPr>
          <p:cNvSpPr txBox="1">
            <a:spLocks/>
          </p:cNvSpPr>
          <p:nvPr/>
        </p:nvSpPr>
        <p:spPr>
          <a:xfrm>
            <a:off x="937707" y="2259940"/>
            <a:ext cx="4921221"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200" dirty="0">
                <a:solidFill>
                  <a:srgbClr val="414141"/>
                </a:solidFill>
              </a:rPr>
              <a:t>Þessi æfing hjálpar þér að kanna möguleika á endurnýtingu núverandi byggingar fyrir sjálfbæra ferðaþjónustu. Þú munt meta hagkvæmni raunverulegrar eða ímyndaðrar byggingar út frá menningarlegu gildi, burðarþoli og aðlögunarhæfni fyrir gesti. Að lokum munt þú skilja hvernig á að breyta vanræktum rýmum í merkingarbærar gistiaðstöður með litlum umhverfisáhrifum.</a:t>
            </a:r>
          </a:p>
          <a:p>
            <a:pPr algn="l">
              <a:lnSpc>
                <a:spcPts val="2540"/>
              </a:lnSpc>
              <a:spcBef>
                <a:spcPts val="0"/>
              </a:spcBef>
            </a:pPr>
            <a:endParaRPr lang="en-US" sz="2400" dirty="0">
              <a:solidFill>
                <a:srgbClr val="414141"/>
              </a:solidFill>
            </a:endParaRPr>
          </a:p>
        </p:txBody>
      </p:sp>
    </p:spTree>
    <p:extLst>
      <p:ext uri="{BB962C8B-B14F-4D97-AF65-F5344CB8AC3E}">
        <p14:creationId xmlns:p14="http://schemas.microsoft.com/office/powerpoint/2010/main" val="1125695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6414D-F3A9-4262-C0F5-032A6F39ACCF}"/>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FC30E03D-A637-1A7D-5140-07BB1AC3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E8E237AD-6E49-AB92-3688-9CA2BBBB3C4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11</a:t>
            </a:fld>
            <a:endParaRPr lang="fr-CA" sz="1200" dirty="0">
              <a:solidFill>
                <a:schemeClr val="bg1"/>
              </a:solidFill>
            </a:endParaRPr>
          </a:p>
        </p:txBody>
      </p:sp>
      <p:sp>
        <p:nvSpPr>
          <p:cNvPr id="4" name="Text Placeholder 1">
            <a:extLst>
              <a:ext uri="{FF2B5EF4-FFF2-40B4-BE49-F238E27FC236}">
                <a16:creationId xmlns:a16="http://schemas.microsoft.com/office/drawing/2014/main" id="{62342E87-4ADC-7B37-5852-AB12DB6B3EB5}"/>
              </a:ext>
            </a:extLst>
          </p:cNvPr>
          <p:cNvSpPr txBox="1">
            <a:spLocks/>
          </p:cNvSpPr>
          <p:nvPr/>
        </p:nvSpPr>
        <p:spPr>
          <a:xfrm>
            <a:off x="937709" y="2560361"/>
            <a:ext cx="5158291"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400" b="1" dirty="0">
                <a:solidFill>
                  <a:srgbClr val="EC7C69"/>
                </a:solidFill>
              </a:rPr>
              <a:t>Skref 2: </a:t>
            </a:r>
          </a:p>
          <a:p>
            <a:pPr algn="l">
              <a:lnSpc>
                <a:spcPts val="2340"/>
              </a:lnSpc>
              <a:spcBef>
                <a:spcPts val="0"/>
              </a:spcBef>
              <a:buClr>
                <a:srgbClr val="459597"/>
              </a:buClr>
            </a:pPr>
            <a:r>
              <a:rPr lang="en-IE" sz="2400" b="1" dirty="0">
                <a:solidFill>
                  <a:srgbClr val="EC7C69"/>
                </a:solidFill>
              </a:rPr>
              <a:t>Finndu 1–2 óhagnýtar byggingar</a:t>
            </a:r>
          </a:p>
          <a:p>
            <a:pPr algn="l">
              <a:lnSpc>
                <a:spcPts val="2340"/>
              </a:lnSpc>
              <a:spcBef>
                <a:spcPts val="0"/>
              </a:spcBef>
              <a:buClr>
                <a:srgbClr val="459597"/>
              </a:buClr>
            </a:pPr>
            <a:endParaRPr lang="en-IE" sz="2400" b="1" dirty="0">
              <a:solidFill>
                <a:srgbClr val="EC7C69"/>
              </a:solidFill>
            </a:endParaRPr>
          </a:p>
          <a:p>
            <a:pPr algn="l">
              <a:lnSpc>
                <a:spcPts val="2340"/>
              </a:lnSpc>
              <a:spcBef>
                <a:spcPts val="0"/>
              </a:spcBef>
              <a:buClr>
                <a:srgbClr val="459597"/>
              </a:buClr>
            </a:pPr>
            <a:r>
              <a:rPr lang="en-IE" sz="2200" dirty="0">
                <a:solidFill>
                  <a:srgbClr val="414141"/>
                </a:solidFill>
              </a:rPr>
              <a:t>Með eigin þekkingu, netkortum (t.d. Google Maps) eða gangkönnunum finndu einn eða tvo ónotaða bygginga sem gætu verið í boði fyrir endurnýtingu. Þetta gætu verið fyrrum skóli, hlöða, lestarstöð, bæjarhús eða menningarminjarhús.</a:t>
            </a: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
        <p:nvSpPr>
          <p:cNvPr id="2" name="Text Placeholder 5">
            <a:extLst>
              <a:ext uri="{FF2B5EF4-FFF2-40B4-BE49-F238E27FC236}">
                <a16:creationId xmlns:a16="http://schemas.microsoft.com/office/drawing/2014/main" id="{CCF2F574-F51E-B8B0-8585-3C3D22C9062B}"/>
              </a:ext>
            </a:extLst>
          </p:cNvPr>
          <p:cNvSpPr txBox="1">
            <a:spLocks/>
          </p:cNvSpPr>
          <p:nvPr/>
        </p:nvSpPr>
        <p:spPr>
          <a:xfrm>
            <a:off x="937708" y="763768"/>
            <a:ext cx="7612734"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dirty="0">
                <a:solidFill>
                  <a:srgbClr val="EC7C69"/>
                </a:solidFill>
              </a:rPr>
              <a:t>Hagnýt æfing: </a:t>
            </a:r>
            <a:r>
              <a:rPr lang="en-US" sz="3600" b="1" dirty="0">
                <a:solidFill>
                  <a:srgbClr val="459597"/>
                </a:solidFill>
              </a:rPr>
              <a:t>Kortlagning möguleika á endurnýtingu í samfélagi þínu</a:t>
            </a:r>
          </a:p>
          <a:p>
            <a:pPr marL="0" indent="0">
              <a:buFont typeface="Arial" panose="020B0604020202020204" pitchFamily="34" charset="0"/>
              <a:buNone/>
            </a:pPr>
            <a:endParaRPr lang="en-US" sz="3600" b="1" dirty="0">
              <a:solidFill>
                <a:srgbClr val="EC7C69"/>
              </a:solidFill>
            </a:endParaRPr>
          </a:p>
        </p:txBody>
      </p:sp>
      <p:sp>
        <p:nvSpPr>
          <p:cNvPr id="12" name="Freeform 11">
            <a:extLst>
              <a:ext uri="{FF2B5EF4-FFF2-40B4-BE49-F238E27FC236}">
                <a16:creationId xmlns:a16="http://schemas.microsoft.com/office/drawing/2014/main" id="{DCB4AD6D-10E6-B282-027C-EE66E92FE286}"/>
              </a:ext>
            </a:extLst>
          </p:cNvPr>
          <p:cNvSpPr/>
          <p:nvPr/>
        </p:nvSpPr>
        <p:spPr>
          <a:xfrm>
            <a:off x="6384757" y="2476793"/>
            <a:ext cx="4995017" cy="43812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a:blip r:embed="rId4"/>
            <a:srcRect/>
            <a:stretch>
              <a:fillRect t="-17968" b="-17968"/>
            </a:stretch>
          </a:blipFill>
        </p:spPr>
        <p:txBody>
          <a:bodyPr wrap="square" lIns="0" tIns="0" rIns="0" bIns="0" rtlCol="0">
            <a:noAutofit/>
          </a:bodyPr>
          <a:lstStyle/>
          <a:p>
            <a:endParaRPr>
              <a:solidFill>
                <a:srgbClr val="459597"/>
              </a:solidFill>
            </a:endParaRPr>
          </a:p>
        </p:txBody>
      </p:sp>
      <p:grpSp>
        <p:nvGrpSpPr>
          <p:cNvPr id="14" name="Group 13">
            <a:extLst>
              <a:ext uri="{FF2B5EF4-FFF2-40B4-BE49-F238E27FC236}">
                <a16:creationId xmlns:a16="http://schemas.microsoft.com/office/drawing/2014/main" id="{2F368827-0089-FFF9-EEFC-5465FFD89C01}"/>
              </a:ext>
            </a:extLst>
          </p:cNvPr>
          <p:cNvGrpSpPr/>
          <p:nvPr/>
        </p:nvGrpSpPr>
        <p:grpSpPr>
          <a:xfrm>
            <a:off x="4744075" y="5817033"/>
            <a:ext cx="3253859" cy="554397"/>
            <a:chOff x="1800741" y="6353467"/>
            <a:chExt cx="3253859" cy="554397"/>
          </a:xfrm>
        </p:grpSpPr>
        <p:sp>
          <p:nvSpPr>
            <p:cNvPr id="15" name="object 3">
              <a:extLst>
                <a:ext uri="{FF2B5EF4-FFF2-40B4-BE49-F238E27FC236}">
                  <a16:creationId xmlns:a16="http://schemas.microsoft.com/office/drawing/2014/main" id="{DF8CEEBD-916A-F91D-D9A0-0F85418A3691}"/>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6" name="Text Placeholder 6">
              <a:extLst>
                <a:ext uri="{FF2B5EF4-FFF2-40B4-BE49-F238E27FC236}">
                  <a16:creationId xmlns:a16="http://schemas.microsoft.com/office/drawing/2014/main" id="{F37F05EB-3590-40B4-EBD9-4D9B077CD779}"/>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Mynd: </a:t>
              </a:r>
              <a:r>
                <a:rPr lang="en-IE" sz="1200" dirty="0" err="1"/>
                <a:t>LoopHead Lighthouse.ie</a:t>
              </a:r>
              <a:endParaRPr lang="en-IE" sz="1200" dirty="0"/>
            </a:p>
          </p:txBody>
        </p:sp>
      </p:grpSp>
    </p:spTree>
    <p:extLst>
      <p:ext uri="{BB962C8B-B14F-4D97-AF65-F5344CB8AC3E}">
        <p14:creationId xmlns:p14="http://schemas.microsoft.com/office/powerpoint/2010/main" val="1501438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CED6A-D1DF-D93E-51FC-15F63CB4BFDD}"/>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F46FAFF6-D0D8-2ECC-B317-BF3EBF59EB3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C9E73FF0-F013-5024-55C1-0B04C386C79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12</a:t>
            </a:fld>
            <a:endParaRPr lang="fr-CA" sz="1200" dirty="0">
              <a:solidFill>
                <a:schemeClr val="bg1"/>
              </a:solidFill>
            </a:endParaRPr>
          </a:p>
        </p:txBody>
      </p:sp>
      <p:sp>
        <p:nvSpPr>
          <p:cNvPr id="4" name="Text Placeholder 1">
            <a:extLst>
              <a:ext uri="{FF2B5EF4-FFF2-40B4-BE49-F238E27FC236}">
                <a16:creationId xmlns:a16="http://schemas.microsoft.com/office/drawing/2014/main" id="{417E73FF-A194-F066-D844-493F8CFD8053}"/>
              </a:ext>
            </a:extLst>
          </p:cNvPr>
          <p:cNvSpPr txBox="1">
            <a:spLocks/>
          </p:cNvSpPr>
          <p:nvPr/>
        </p:nvSpPr>
        <p:spPr>
          <a:xfrm>
            <a:off x="937709" y="2075370"/>
            <a:ext cx="2719891"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400" b="1" dirty="0">
                <a:solidFill>
                  <a:srgbClr val="EC7C69"/>
                </a:solidFill>
              </a:rPr>
              <a:t>Skref 3:  </a:t>
            </a:r>
          </a:p>
          <a:p>
            <a:pPr algn="l">
              <a:lnSpc>
                <a:spcPts val="2340"/>
              </a:lnSpc>
              <a:spcBef>
                <a:spcPts val="0"/>
              </a:spcBef>
              <a:buClr>
                <a:srgbClr val="459597"/>
              </a:buClr>
            </a:pPr>
            <a:r>
              <a:rPr lang="en-IE" sz="2400" b="1" dirty="0">
                <a:solidFill>
                  <a:srgbClr val="EC7C69"/>
                </a:solidFill>
              </a:rPr>
              <a:t>Metið framkvæmanleika</a:t>
            </a:r>
          </a:p>
          <a:p>
            <a:pPr algn="l">
              <a:lnSpc>
                <a:spcPts val="2340"/>
              </a:lnSpc>
              <a:spcBef>
                <a:spcPts val="0"/>
              </a:spcBef>
              <a:buClr>
                <a:srgbClr val="459597"/>
              </a:buClr>
            </a:pPr>
            <a:endParaRPr lang="en-IE" sz="2400" b="1" dirty="0">
              <a:solidFill>
                <a:srgbClr val="EC7C69"/>
              </a:solidFill>
            </a:endParaRPr>
          </a:p>
          <a:p>
            <a:pPr algn="l">
              <a:lnSpc>
                <a:spcPts val="2340"/>
              </a:lnSpc>
              <a:spcBef>
                <a:spcPts val="0"/>
              </a:spcBef>
              <a:buClr>
                <a:srgbClr val="459597"/>
              </a:buClr>
            </a:pPr>
            <a:r>
              <a:rPr lang="en-US" sz="2200" dirty="0">
                <a:solidFill>
                  <a:srgbClr val="414141"/>
                </a:solidFill>
              </a:rPr>
              <a:t>Notaðu eftirfarandi viðmið til að búa til stutta matsgerð (1 málsgrein fyrir hvert atriði):</a:t>
            </a:r>
            <a:endParaRPr lang="en-US" sz="2400" dirty="0">
              <a:solidFill>
                <a:srgbClr val="414141"/>
              </a:solidFill>
            </a:endParaRPr>
          </a:p>
        </p:txBody>
      </p:sp>
      <p:sp>
        <p:nvSpPr>
          <p:cNvPr id="2" name="Text Placeholder 5">
            <a:extLst>
              <a:ext uri="{FF2B5EF4-FFF2-40B4-BE49-F238E27FC236}">
                <a16:creationId xmlns:a16="http://schemas.microsoft.com/office/drawing/2014/main" id="{42AF8CF7-1B4D-074A-FD37-CF4801AF6723}"/>
              </a:ext>
            </a:extLst>
          </p:cNvPr>
          <p:cNvSpPr txBox="1">
            <a:spLocks/>
          </p:cNvSpPr>
          <p:nvPr/>
        </p:nvSpPr>
        <p:spPr>
          <a:xfrm>
            <a:off x="937708" y="763768"/>
            <a:ext cx="8460292"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dirty="0">
                <a:solidFill>
                  <a:srgbClr val="EC7C69"/>
                </a:solidFill>
              </a:rPr>
              <a:t>Hagnýt æfing: </a:t>
            </a:r>
            <a:r>
              <a:rPr lang="en-US" sz="3600" b="1" dirty="0">
                <a:solidFill>
                  <a:srgbClr val="459597"/>
                </a:solidFill>
              </a:rPr>
              <a:t>Kortlagning möguleika á aðlögunarendurnotkun í þínu samfélagi</a:t>
            </a:r>
          </a:p>
        </p:txBody>
      </p:sp>
      <p:sp>
        <p:nvSpPr>
          <p:cNvPr id="3" name="Text Placeholder 1">
            <a:extLst>
              <a:ext uri="{FF2B5EF4-FFF2-40B4-BE49-F238E27FC236}">
                <a16:creationId xmlns:a16="http://schemas.microsoft.com/office/drawing/2014/main" id="{38C86E08-8E43-4D6A-D26F-FD4700329DAD}"/>
              </a:ext>
            </a:extLst>
          </p:cNvPr>
          <p:cNvSpPr txBox="1">
            <a:spLocks/>
          </p:cNvSpPr>
          <p:nvPr/>
        </p:nvSpPr>
        <p:spPr>
          <a:xfrm>
            <a:off x="3928536" y="2075370"/>
            <a:ext cx="7535329" cy="4935030"/>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l">
              <a:lnSpc>
                <a:spcPts val="2340"/>
              </a:lnSpc>
              <a:spcBef>
                <a:spcPts val="0"/>
              </a:spcBef>
              <a:spcAft>
                <a:spcPts val="600"/>
              </a:spcAft>
              <a:buClr>
                <a:srgbClr val="459597"/>
              </a:buClr>
              <a:buFont typeface="Wingdings" pitchFamily="2" charset="2"/>
              <a:buChar char="q"/>
            </a:pPr>
            <a:r>
              <a:rPr lang="en-IE" sz="2200" b="1" dirty="0">
                <a:solidFill>
                  <a:srgbClr val="414141"/>
                </a:solidFill>
              </a:rPr>
              <a:t>Menningarlegt gildi: </a:t>
            </a:r>
            <a:r>
              <a:rPr lang="en-IE" sz="2200" dirty="0">
                <a:solidFill>
                  <a:srgbClr val="414141"/>
                </a:solidFill>
              </a:rPr>
              <a:t>Er byggingin með arkitektúr-, sögu- eða táknræna þýðingu fyrir heimabyggðina?</a:t>
            </a:r>
          </a:p>
          <a:p>
            <a:pPr marL="342900" indent="-342900" algn="l">
              <a:lnSpc>
                <a:spcPts val="2340"/>
              </a:lnSpc>
              <a:spcBef>
                <a:spcPts val="0"/>
              </a:spcBef>
              <a:spcAft>
                <a:spcPts val="600"/>
              </a:spcAft>
              <a:buClr>
                <a:srgbClr val="459597"/>
              </a:buClr>
              <a:buFont typeface="Wingdings" pitchFamily="2" charset="2"/>
              <a:buChar char="q"/>
            </a:pPr>
            <a:r>
              <a:rPr lang="en-IE" sz="2200" b="1" dirty="0">
                <a:solidFill>
                  <a:srgbClr val="414141"/>
                </a:solidFill>
              </a:rPr>
              <a:t>Burðarþol: </a:t>
            </a:r>
            <a:r>
              <a:rPr lang="en-IE" sz="2200" dirty="0">
                <a:solidFill>
                  <a:srgbClr val="414141"/>
                </a:solidFill>
              </a:rPr>
              <a:t>Á grundvelli athugunar eða opinberra gagna, virðist byggingin vera í nothæfu eða endurbyggjanlegu ástandi?</a:t>
            </a:r>
          </a:p>
          <a:p>
            <a:pPr marL="342900" indent="-342900" algn="l">
              <a:lnSpc>
                <a:spcPts val="2340"/>
              </a:lnSpc>
              <a:spcBef>
                <a:spcPts val="0"/>
              </a:spcBef>
              <a:spcAft>
                <a:spcPts val="600"/>
              </a:spcAft>
              <a:buClr>
                <a:srgbClr val="459597"/>
              </a:buClr>
              <a:buFont typeface="Wingdings" pitchFamily="2" charset="2"/>
              <a:buChar char="q"/>
            </a:pPr>
            <a:r>
              <a:rPr lang="en-IE" sz="2200" b="1" dirty="0">
                <a:solidFill>
                  <a:srgbClr val="414141"/>
                </a:solidFill>
              </a:rPr>
              <a:t>Aðgengi að innviðum</a:t>
            </a:r>
            <a:r>
              <a:rPr lang="en-IE" sz="2200" dirty="0">
                <a:solidFill>
                  <a:srgbClr val="414141"/>
                </a:solidFill>
              </a:rPr>
              <a:t>: Er staðsetningin aðgengileg með vegi? Eru grunnþjónustur (rafmagn, vatn) í nágrenninu?</a:t>
            </a:r>
          </a:p>
          <a:p>
            <a:pPr marL="342900" indent="-342900" algn="l">
              <a:lnSpc>
                <a:spcPts val="2340"/>
              </a:lnSpc>
              <a:spcBef>
                <a:spcPts val="0"/>
              </a:spcBef>
              <a:spcAft>
                <a:spcPts val="600"/>
              </a:spcAft>
              <a:buClr>
                <a:srgbClr val="459597"/>
              </a:buClr>
              <a:buFont typeface="Wingdings" pitchFamily="2" charset="2"/>
              <a:buChar char="q"/>
            </a:pPr>
            <a:r>
              <a:rPr lang="en-IE" sz="2200" b="1" dirty="0">
                <a:solidFill>
                  <a:srgbClr val="414141"/>
                </a:solidFill>
              </a:rPr>
              <a:t>Ferðamannasamhengi</a:t>
            </a:r>
            <a:r>
              <a:rPr lang="en-IE" sz="2200" dirty="0">
                <a:solidFill>
                  <a:srgbClr val="414141"/>
                </a:solidFill>
              </a:rPr>
              <a:t>: Er byggingin nálægt einhverjum núverandi eða hugsanlegum ferðamannastað (t.d. gönguleiðum, menningarminjum, menningarviðburðum)?</a:t>
            </a:r>
          </a:p>
          <a:p>
            <a:pPr marL="342900" indent="-342900" algn="l">
              <a:lnSpc>
                <a:spcPts val="2340"/>
              </a:lnSpc>
              <a:spcBef>
                <a:spcPts val="0"/>
              </a:spcBef>
              <a:spcAft>
                <a:spcPts val="600"/>
              </a:spcAft>
              <a:buClr>
                <a:srgbClr val="459597"/>
              </a:buClr>
              <a:buFont typeface="Wingdings" pitchFamily="2" charset="2"/>
              <a:buChar char="q"/>
            </a:pPr>
            <a:r>
              <a:rPr lang="en-IE" sz="2200" b="1" dirty="0">
                <a:solidFill>
                  <a:srgbClr val="414141"/>
                </a:solidFill>
              </a:rPr>
              <a:t>Skipulag og leyfi (ef vitað er): </a:t>
            </a:r>
            <a:r>
              <a:rPr lang="en-IE" sz="2200" dirty="0">
                <a:solidFill>
                  <a:srgbClr val="414141"/>
                </a:solidFill>
              </a:rPr>
              <a:t>Er svæðið hentugt eða þegar skipulagt fyrir ferðaþjónustu/gistingu?</a:t>
            </a:r>
          </a:p>
          <a:p>
            <a:pPr algn="l">
              <a:lnSpc>
                <a:spcPts val="2340"/>
              </a:lnSpc>
              <a:spcBef>
                <a:spcPts val="0"/>
              </a:spcBef>
              <a:spcAft>
                <a:spcPts val="600"/>
              </a:spcAft>
              <a:buClr>
                <a:srgbClr val="459597"/>
              </a:buClr>
            </a:pPr>
            <a:endParaRPr lang="en-IE" sz="2200" dirty="0">
              <a:solidFill>
                <a:srgbClr val="414141"/>
              </a:solidFill>
            </a:endParaRPr>
          </a:p>
          <a:p>
            <a:pPr algn="l">
              <a:lnSpc>
                <a:spcPts val="2340"/>
              </a:lnSpc>
              <a:spcBef>
                <a:spcPts val="0"/>
              </a:spcBef>
              <a:spcAft>
                <a:spcPts val="600"/>
              </a:spcAft>
              <a:buClr>
                <a:srgbClr val="459597"/>
              </a:buClr>
            </a:pPr>
            <a:endParaRPr lang="en-IE" sz="2200" dirty="0">
              <a:solidFill>
                <a:srgbClr val="414141"/>
              </a:solidFill>
            </a:endParaRPr>
          </a:p>
          <a:p>
            <a:pPr marL="457200" indent="-457200" algn="l">
              <a:lnSpc>
                <a:spcPts val="2340"/>
              </a:lnSpc>
              <a:spcBef>
                <a:spcPts val="0"/>
              </a:spcBef>
              <a:spcAft>
                <a:spcPts val="600"/>
              </a:spcAft>
              <a:buClr>
                <a:srgbClr val="459597"/>
              </a:buClr>
              <a:buFont typeface="+mj-lt"/>
              <a:buAutoNum type="arabicPeriod"/>
            </a:pPr>
            <a:endParaRPr lang="en-IE" sz="2400" dirty="0">
              <a:solidFill>
                <a:srgbClr val="414141"/>
              </a:solidFill>
            </a:endParaRPr>
          </a:p>
          <a:p>
            <a:pPr algn="l">
              <a:lnSpc>
                <a:spcPts val="2540"/>
              </a:lnSpc>
              <a:spcBef>
                <a:spcPts val="0"/>
              </a:spcBef>
              <a:spcAft>
                <a:spcPts val="600"/>
              </a:spcAft>
            </a:pPr>
            <a:endParaRPr lang="en-US" sz="2400" dirty="0">
              <a:solidFill>
                <a:srgbClr val="414141"/>
              </a:solidFill>
            </a:endParaRPr>
          </a:p>
        </p:txBody>
      </p:sp>
      <p:cxnSp>
        <p:nvCxnSpPr>
          <p:cNvPr id="5" name="Straight Connector 4">
            <a:extLst>
              <a:ext uri="{FF2B5EF4-FFF2-40B4-BE49-F238E27FC236}">
                <a16:creationId xmlns:a16="http://schemas.microsoft.com/office/drawing/2014/main" id="{70F1059F-5E35-4D40-36C8-B6E820CC9455}"/>
              </a:ext>
            </a:extLst>
          </p:cNvPr>
          <p:cNvCxnSpPr>
            <a:cxnSpLocks/>
          </p:cNvCxnSpPr>
          <p:nvPr/>
        </p:nvCxnSpPr>
        <p:spPr>
          <a:xfrm>
            <a:off x="3657600" y="2075370"/>
            <a:ext cx="0" cy="3715830"/>
          </a:xfrm>
          <a:prstGeom prst="line">
            <a:avLst/>
          </a:prstGeom>
          <a:ln w="12700">
            <a:solidFill>
              <a:srgbClr val="459597"/>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081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55BD0-233A-9FBC-0C1E-E16E7BD42723}"/>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FA29135E-FD5D-2A50-BE0C-AC908A4E99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D5CDD66E-7B24-D47D-F446-0F280291EAF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13</a:t>
            </a:fld>
            <a:endParaRPr lang="fr-CA" sz="1200" dirty="0">
              <a:solidFill>
                <a:schemeClr val="bg1"/>
              </a:solidFill>
            </a:endParaRPr>
          </a:p>
        </p:txBody>
      </p:sp>
      <p:sp>
        <p:nvSpPr>
          <p:cNvPr id="2" name="Text Placeholder 5">
            <a:extLst>
              <a:ext uri="{FF2B5EF4-FFF2-40B4-BE49-F238E27FC236}">
                <a16:creationId xmlns:a16="http://schemas.microsoft.com/office/drawing/2014/main" id="{F8F29D3C-8DED-84C0-D6F0-308DDAB0BCCE}"/>
              </a:ext>
            </a:extLst>
          </p:cNvPr>
          <p:cNvSpPr txBox="1">
            <a:spLocks/>
          </p:cNvSpPr>
          <p:nvPr/>
        </p:nvSpPr>
        <p:spPr>
          <a:xfrm>
            <a:off x="937708" y="763768"/>
            <a:ext cx="8460292"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dirty="0">
                <a:solidFill>
                  <a:srgbClr val="EC7C69"/>
                </a:solidFill>
              </a:rPr>
              <a:t>Hagnýt æfing: </a:t>
            </a:r>
            <a:r>
              <a:rPr lang="en-US" sz="3600" b="1" dirty="0">
                <a:solidFill>
                  <a:srgbClr val="459597"/>
                </a:solidFill>
              </a:rPr>
              <a:t>Kortlagning möguleika á aðlögunarhæfri endurnýtingu í samfélaginu þínu</a:t>
            </a:r>
          </a:p>
        </p:txBody>
      </p:sp>
      <p:sp>
        <p:nvSpPr>
          <p:cNvPr id="3" name="Text Placeholder 1">
            <a:extLst>
              <a:ext uri="{FF2B5EF4-FFF2-40B4-BE49-F238E27FC236}">
                <a16:creationId xmlns:a16="http://schemas.microsoft.com/office/drawing/2014/main" id="{B77E17EE-4271-DC79-9742-762CB9B3BAAC}"/>
              </a:ext>
            </a:extLst>
          </p:cNvPr>
          <p:cNvSpPr txBox="1">
            <a:spLocks/>
          </p:cNvSpPr>
          <p:nvPr/>
        </p:nvSpPr>
        <p:spPr>
          <a:xfrm>
            <a:off x="988508" y="2388445"/>
            <a:ext cx="4900732"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400" b="1" dirty="0">
                <a:solidFill>
                  <a:srgbClr val="EC7C69"/>
                </a:solidFill>
              </a:rPr>
              <a:t>Skref 4:  </a:t>
            </a:r>
          </a:p>
          <a:p>
            <a:pPr algn="l">
              <a:lnSpc>
                <a:spcPts val="2340"/>
              </a:lnSpc>
              <a:spcBef>
                <a:spcPts val="0"/>
              </a:spcBef>
              <a:buClr>
                <a:srgbClr val="459597"/>
              </a:buClr>
            </a:pPr>
            <a:r>
              <a:rPr lang="en-IE" sz="2400" b="1" dirty="0">
                <a:solidFill>
                  <a:srgbClr val="EC7C69"/>
                </a:solidFill>
              </a:rPr>
              <a:t>Metið hagkvæmni</a:t>
            </a:r>
          </a:p>
          <a:p>
            <a:pPr algn="l">
              <a:lnSpc>
                <a:spcPts val="2340"/>
              </a:lnSpc>
              <a:spcBef>
                <a:spcPts val="0"/>
              </a:spcBef>
              <a:buClr>
                <a:srgbClr val="459597"/>
              </a:buClr>
            </a:pPr>
            <a:endParaRPr lang="en-IE" sz="2400" b="1" dirty="0">
              <a:solidFill>
                <a:srgbClr val="EC7C69"/>
              </a:solidFill>
            </a:endParaRPr>
          </a:p>
          <a:p>
            <a:pPr algn="l">
              <a:lnSpc>
                <a:spcPts val="2340"/>
              </a:lnSpc>
              <a:spcBef>
                <a:spcPts val="0"/>
              </a:spcBef>
              <a:buClr>
                <a:srgbClr val="459597"/>
              </a:buClr>
            </a:pPr>
            <a:r>
              <a:rPr lang="en-IE" sz="2200" dirty="0">
                <a:solidFill>
                  <a:srgbClr val="414141"/>
                </a:solidFill>
              </a:rPr>
              <a:t>Teiknaðu eða lýstu hvernig rýmið gæti verið umbreytt í aðra tegund húsnæðis. Taktu með 3–5 einkenni sem myndu varðveita sérkenni byggingarinnar á sama tíma og gera hana hagnýta (t.d. að viðhalda steinveggjum, breyta kennslustofum í íbúðir, bæta við sameiginlegu eldhúsi í fyrrum sal).</a:t>
            </a: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
        <p:nvSpPr>
          <p:cNvPr id="14" name="Freeform 13">
            <a:extLst>
              <a:ext uri="{FF2B5EF4-FFF2-40B4-BE49-F238E27FC236}">
                <a16:creationId xmlns:a16="http://schemas.microsoft.com/office/drawing/2014/main" id="{0242F95E-93D3-3F78-1DD1-1D0D6E2F4BE9}"/>
              </a:ext>
            </a:extLst>
          </p:cNvPr>
          <p:cNvSpPr/>
          <p:nvPr/>
        </p:nvSpPr>
        <p:spPr>
          <a:xfrm rot="5400000" flipH="1">
            <a:off x="6466504" y="2480128"/>
            <a:ext cx="4684938" cy="4113563"/>
          </a:xfrm>
          <a:custGeom>
            <a:avLst/>
            <a:gdLst>
              <a:gd name="connsiteX0" fmla="*/ 4684938 w 4684938"/>
              <a:gd name="connsiteY0" fmla="*/ 3767051 h 4113563"/>
              <a:gd name="connsiteX1" fmla="*/ 4684938 w 4684938"/>
              <a:gd name="connsiteY1" fmla="*/ 3309629 h 4113563"/>
              <a:gd name="connsiteX2" fmla="*/ 4684938 w 4684938"/>
              <a:gd name="connsiteY2" fmla="*/ 3240048 h 4113563"/>
              <a:gd name="connsiteX3" fmla="*/ 4684938 w 4684938"/>
              <a:gd name="connsiteY3" fmla="*/ 2782627 h 4113563"/>
              <a:gd name="connsiteX4" fmla="*/ 4684938 w 4684938"/>
              <a:gd name="connsiteY4" fmla="*/ 984426 h 4113563"/>
              <a:gd name="connsiteX5" fmla="*/ 4684938 w 4684938"/>
              <a:gd name="connsiteY5" fmla="*/ 527003 h 4113563"/>
              <a:gd name="connsiteX6" fmla="*/ 4684938 w 4684938"/>
              <a:gd name="connsiteY6" fmla="*/ 457422 h 4113563"/>
              <a:gd name="connsiteX7" fmla="*/ 4684938 w 4684938"/>
              <a:gd name="connsiteY7" fmla="*/ 0 h 4113563"/>
              <a:gd name="connsiteX8" fmla="*/ 4148380 w 4684938"/>
              <a:gd name="connsiteY8" fmla="*/ 0 h 4113563"/>
              <a:gd name="connsiteX9" fmla="*/ 3053121 w 4684938"/>
              <a:gd name="connsiteY9" fmla="*/ 0 h 4113563"/>
              <a:gd name="connsiteX10" fmla="*/ 2605758 w 4684938"/>
              <a:gd name="connsiteY10" fmla="*/ 0 h 4113563"/>
              <a:gd name="connsiteX11" fmla="*/ 2389333 w 4684938"/>
              <a:gd name="connsiteY11" fmla="*/ 0 h 4113563"/>
              <a:gd name="connsiteX12" fmla="*/ 2339507 w 4684938"/>
              <a:gd name="connsiteY12" fmla="*/ 0 h 4113563"/>
              <a:gd name="connsiteX13" fmla="*/ 287842 w 4684938"/>
              <a:gd name="connsiteY13" fmla="*/ 0 h 4113563"/>
              <a:gd name="connsiteX14" fmla="*/ 0 w 4684938"/>
              <a:gd name="connsiteY14" fmla="*/ 0 h 4113563"/>
              <a:gd name="connsiteX15" fmla="*/ 0 w 4684938"/>
              <a:gd name="connsiteY15" fmla="*/ 406245 h 4113563"/>
              <a:gd name="connsiteX16" fmla="*/ 6809 w 4684938"/>
              <a:gd name="connsiteY16" fmla="*/ 406245 h 4113563"/>
              <a:gd name="connsiteX17" fmla="*/ 6809 w 4684938"/>
              <a:gd name="connsiteY17" fmla="*/ 1713759 h 4113563"/>
              <a:gd name="connsiteX18" fmla="*/ 6809 w 4684938"/>
              <a:gd name="connsiteY18" fmla="*/ 2250314 h 4113563"/>
              <a:gd name="connsiteX19" fmla="*/ 6808 w 4684938"/>
              <a:gd name="connsiteY19" fmla="*/ 2250314 h 4113563"/>
              <a:gd name="connsiteX20" fmla="*/ 6810 w 4684938"/>
              <a:gd name="connsiteY20" fmla="*/ 3792936 h 4113563"/>
              <a:gd name="connsiteX21" fmla="*/ 6810 w 4684938"/>
              <a:gd name="connsiteY21" fmla="*/ 4113563 h 4113563"/>
              <a:gd name="connsiteX22" fmla="*/ 675472 w 4684938"/>
              <a:gd name="connsiteY22" fmla="*/ 4113563 h 4113563"/>
              <a:gd name="connsiteX23" fmla="*/ 1389086 w 4684938"/>
              <a:gd name="connsiteY23" fmla="*/ 4113563 h 4113563"/>
              <a:gd name="connsiteX24" fmla="*/ 1464635 w 4684938"/>
              <a:gd name="connsiteY24" fmla="*/ 4108443 h 4113563"/>
              <a:gd name="connsiteX25" fmla="*/ 1831524 w 4684938"/>
              <a:gd name="connsiteY25" fmla="*/ 4108443 h 4113563"/>
              <a:gd name="connsiteX26" fmla="*/ 2394453 w 4684938"/>
              <a:gd name="connsiteY26" fmla="*/ 4108443 h 4113563"/>
              <a:gd name="connsiteX27" fmla="*/ 2394453 w 4684938"/>
              <a:gd name="connsiteY27" fmla="*/ 4113563 h 4113563"/>
              <a:gd name="connsiteX28" fmla="*/ 2897212 w 4684938"/>
              <a:gd name="connsiteY28" fmla="*/ 4113563 h 4113563"/>
              <a:gd name="connsiteX29" fmla="*/ 3433770 w 4684938"/>
              <a:gd name="connsiteY29" fmla="*/ 4113563 h 4113563"/>
              <a:gd name="connsiteX30" fmla="*/ 3490574 w 4684938"/>
              <a:gd name="connsiteY30" fmla="*/ 4108443 h 4113563"/>
              <a:gd name="connsiteX31" fmla="*/ 3766434 w 4684938"/>
              <a:gd name="connsiteY31" fmla="*/ 4108443 h 4113563"/>
              <a:gd name="connsiteX32" fmla="*/ 4302991 w 4684938"/>
              <a:gd name="connsiteY32" fmla="*/ 4108443 h 4113563"/>
              <a:gd name="connsiteX33" fmla="*/ 4684938 w 4684938"/>
              <a:gd name="connsiteY33" fmla="*/ 3767051 h 4113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84938" h="4113563">
                <a:moveTo>
                  <a:pt x="4684938" y="3767051"/>
                </a:moveTo>
                <a:lnTo>
                  <a:pt x="4684938" y="3309629"/>
                </a:lnTo>
                <a:lnTo>
                  <a:pt x="4684938" y="3240048"/>
                </a:lnTo>
                <a:lnTo>
                  <a:pt x="4684938" y="2782627"/>
                </a:lnTo>
                <a:lnTo>
                  <a:pt x="4684938" y="984426"/>
                </a:lnTo>
                <a:lnTo>
                  <a:pt x="4684938" y="527003"/>
                </a:lnTo>
                <a:lnTo>
                  <a:pt x="4684938" y="457422"/>
                </a:lnTo>
                <a:lnTo>
                  <a:pt x="4684938" y="0"/>
                </a:lnTo>
                <a:lnTo>
                  <a:pt x="4148380" y="0"/>
                </a:lnTo>
                <a:lnTo>
                  <a:pt x="3053121" y="0"/>
                </a:lnTo>
                <a:lnTo>
                  <a:pt x="2605758" y="0"/>
                </a:lnTo>
                <a:lnTo>
                  <a:pt x="2389333" y="0"/>
                </a:lnTo>
                <a:lnTo>
                  <a:pt x="2339507" y="0"/>
                </a:lnTo>
                <a:lnTo>
                  <a:pt x="287842" y="0"/>
                </a:lnTo>
                <a:lnTo>
                  <a:pt x="0" y="0"/>
                </a:lnTo>
                <a:lnTo>
                  <a:pt x="0" y="406245"/>
                </a:lnTo>
                <a:lnTo>
                  <a:pt x="6809" y="406245"/>
                </a:lnTo>
                <a:lnTo>
                  <a:pt x="6809" y="1713759"/>
                </a:lnTo>
                <a:lnTo>
                  <a:pt x="6809" y="2250314"/>
                </a:lnTo>
                <a:lnTo>
                  <a:pt x="6808" y="2250314"/>
                </a:lnTo>
                <a:lnTo>
                  <a:pt x="6810" y="3792936"/>
                </a:lnTo>
                <a:lnTo>
                  <a:pt x="6810" y="4113563"/>
                </a:lnTo>
                <a:lnTo>
                  <a:pt x="675472" y="4113563"/>
                </a:lnTo>
                <a:lnTo>
                  <a:pt x="1389086" y="4113563"/>
                </a:lnTo>
                <a:lnTo>
                  <a:pt x="1464635" y="4108443"/>
                </a:lnTo>
                <a:lnTo>
                  <a:pt x="1831524" y="4108443"/>
                </a:lnTo>
                <a:lnTo>
                  <a:pt x="2394453" y="4108443"/>
                </a:lnTo>
                <a:lnTo>
                  <a:pt x="2394453" y="4113563"/>
                </a:lnTo>
                <a:lnTo>
                  <a:pt x="2897212" y="4113563"/>
                </a:lnTo>
                <a:lnTo>
                  <a:pt x="3433770" y="4113563"/>
                </a:lnTo>
                <a:lnTo>
                  <a:pt x="3490574" y="4108443"/>
                </a:lnTo>
                <a:lnTo>
                  <a:pt x="3766434" y="4108443"/>
                </a:lnTo>
                <a:lnTo>
                  <a:pt x="4302991" y="4108443"/>
                </a:lnTo>
                <a:cubicBezTo>
                  <a:pt x="4514627" y="4108443"/>
                  <a:pt x="4684938" y="3955096"/>
                  <a:pt x="4684938" y="3767051"/>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11" name="Text Placeholder 1">
            <a:extLst>
              <a:ext uri="{FF2B5EF4-FFF2-40B4-BE49-F238E27FC236}">
                <a16:creationId xmlns:a16="http://schemas.microsoft.com/office/drawing/2014/main" id="{A32A3E4C-7EEC-AB9D-26EE-5C91BFCC0C75}"/>
              </a:ext>
            </a:extLst>
          </p:cNvPr>
          <p:cNvSpPr txBox="1">
            <a:spLocks/>
          </p:cNvSpPr>
          <p:nvPr/>
        </p:nvSpPr>
        <p:spPr>
          <a:xfrm>
            <a:off x="7083890" y="2636242"/>
            <a:ext cx="3450169" cy="2783361"/>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dirty="0"/>
              <a:t>Íhugun</a:t>
            </a:r>
          </a:p>
          <a:p>
            <a:pPr algn="l">
              <a:lnSpc>
                <a:spcPct val="100000"/>
              </a:lnSpc>
              <a:spcBef>
                <a:spcPts val="0"/>
              </a:spcBef>
            </a:pPr>
            <a:endParaRPr lang="en-IE" sz="800" b="1" dirty="0"/>
          </a:p>
          <a:p>
            <a:pPr algn="l">
              <a:lnSpc>
                <a:spcPts val="2340"/>
              </a:lnSpc>
              <a:spcBef>
                <a:spcPts val="0"/>
              </a:spcBef>
              <a:buClr>
                <a:srgbClr val="459597"/>
              </a:buClr>
            </a:pPr>
            <a:r>
              <a:rPr lang="en-IE" sz="2200" dirty="0"/>
              <a:t>Í stuttri málsgrein, hugsaðu um hvað vekur mestan áhuga hjá þér varðandi endurnýtingu og hvaða áskoranir gætu komið upp við að gera þessa sýn að veruleika.</a:t>
            </a:r>
          </a:p>
          <a:p>
            <a:pPr algn="l">
              <a:lnSpc>
                <a:spcPts val="2540"/>
              </a:lnSpc>
              <a:spcBef>
                <a:spcPts val="0"/>
              </a:spcBef>
              <a:buClr>
                <a:srgbClr val="459597"/>
              </a:buClr>
            </a:pPr>
            <a:endParaRPr lang="en-IE" sz="2200" dirty="0"/>
          </a:p>
          <a:p>
            <a:pPr algn="l">
              <a:lnSpc>
                <a:spcPts val="2540"/>
              </a:lnSpc>
              <a:spcBef>
                <a:spcPts val="0"/>
              </a:spcBef>
            </a:pPr>
            <a:endParaRPr lang="en-US" sz="2400" dirty="0"/>
          </a:p>
        </p:txBody>
      </p:sp>
      <p:pic>
        <p:nvPicPr>
          <p:cNvPr id="15" name="Picture 14">
            <a:extLst>
              <a:ext uri="{FF2B5EF4-FFF2-40B4-BE49-F238E27FC236}">
                <a16:creationId xmlns:a16="http://schemas.microsoft.com/office/drawing/2014/main" id="{B12161FA-7256-DEF6-739C-F65AA56DCE46}"/>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9438" t="-10658" r="-1236" b="60560"/>
          <a:stretch/>
        </p:blipFill>
        <p:spPr>
          <a:xfrm>
            <a:off x="8323344" y="4468667"/>
            <a:ext cx="3580276" cy="2659133"/>
          </a:xfrm>
          <a:prstGeom prst="rect">
            <a:avLst/>
          </a:prstGeom>
        </p:spPr>
      </p:pic>
    </p:spTree>
    <p:extLst>
      <p:ext uri="{BB962C8B-B14F-4D97-AF65-F5344CB8AC3E}">
        <p14:creationId xmlns:p14="http://schemas.microsoft.com/office/powerpoint/2010/main" val="2054698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440C2-D575-A7F9-AA8D-3B8AFDE9E828}"/>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16A4E00-1E77-6A85-E09D-39CBF1C106D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14</a:t>
            </a:fld>
            <a:endParaRPr lang="fr-CA" sz="1200" dirty="0">
              <a:solidFill>
                <a:schemeClr val="bg1"/>
              </a:solidFill>
            </a:endParaRPr>
          </a:p>
        </p:txBody>
      </p:sp>
      <p:sp>
        <p:nvSpPr>
          <p:cNvPr id="8" name="Freeform 7">
            <a:extLst>
              <a:ext uri="{FF2B5EF4-FFF2-40B4-BE49-F238E27FC236}">
                <a16:creationId xmlns:a16="http://schemas.microsoft.com/office/drawing/2014/main" id="{5F5D2C36-1A96-F13D-52A7-7F241153E085}"/>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081AF1E7-9B88-92B8-981A-1DAA2400E6A7}"/>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Viðbótarlestrarefni</a:t>
            </a:r>
          </a:p>
        </p:txBody>
      </p:sp>
      <p:graphicFrame>
        <p:nvGraphicFramePr>
          <p:cNvPr id="6" name="Table 5">
            <a:extLst>
              <a:ext uri="{FF2B5EF4-FFF2-40B4-BE49-F238E27FC236}">
                <a16:creationId xmlns:a16="http://schemas.microsoft.com/office/drawing/2014/main" id="{F47BBE98-7D25-6202-2DAA-8CD1B3A73168}"/>
              </a:ext>
            </a:extLst>
          </p:cNvPr>
          <p:cNvGraphicFramePr>
            <a:graphicFrameLocks noGrp="1"/>
          </p:cNvGraphicFramePr>
          <p:nvPr>
            <p:extLst>
              <p:ext uri="{D42A27DB-BD31-4B8C-83A1-F6EECF244321}">
                <p14:modId xmlns:p14="http://schemas.microsoft.com/office/powerpoint/2010/main" val="449441471"/>
              </p:ext>
            </p:extLst>
          </p:nvPr>
        </p:nvGraphicFramePr>
        <p:xfrm>
          <a:off x="792766" y="1537696"/>
          <a:ext cx="10522934" cy="4276158"/>
        </p:xfrm>
        <a:graphic>
          <a:graphicData uri="http://schemas.openxmlformats.org/drawingml/2006/table">
            <a:tbl>
              <a:tblPr firstRow="1" bandRow="1">
                <a:tableStyleId>{5C22544A-7EE6-4342-B048-85BDC9FD1C3A}</a:tableStyleId>
              </a:tblPr>
              <a:tblGrid>
                <a:gridCol w="2594116">
                  <a:extLst>
                    <a:ext uri="{9D8B030D-6E8A-4147-A177-3AD203B41FA5}">
                      <a16:colId xmlns:a16="http://schemas.microsoft.com/office/drawing/2014/main" val="2947246601"/>
                    </a:ext>
                  </a:extLst>
                </a:gridCol>
                <a:gridCol w="7928818">
                  <a:extLst>
                    <a:ext uri="{9D8B030D-6E8A-4147-A177-3AD203B41FA5}">
                      <a16:colId xmlns:a16="http://schemas.microsoft.com/office/drawing/2014/main" val="4224813332"/>
                    </a:ext>
                  </a:extLst>
                </a:gridCol>
              </a:tblGrid>
              <a:tr h="403346">
                <a:tc>
                  <a:txBody>
                    <a:bodyPr/>
                    <a:lstStyle/>
                    <a:p>
                      <a:r>
                        <a:rPr lang="en-IE" sz="2400" dirty="0"/>
                        <a:t>Nafn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Lýsing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1585858">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US" sz="1800" b="1" i="0" kern="1200" cap="none" dirty="0">
                          <a:solidFill>
                            <a:srgbClr val="459597"/>
                          </a:solidFill>
                          <a:effectLst/>
                          <a:latin typeface="+mn-lt"/>
                          <a:ea typeface="+mn-ea"/>
                          <a:cs typeface="+mn-cs"/>
                        </a:rPr>
                        <a:t>Aðlögunarhæf endurnotkun: Að varðveita fortíð okkar, byggja framtíð okkar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cap="none" dirty="0">
                        <a:solidFill>
                          <a:srgbClr val="414141"/>
                        </a:solidFill>
                        <a:effectLst/>
                        <a:latin typeface="+mn-lt"/>
                        <a:ea typeface="+mn-ea"/>
                        <a:cs typeface="+mn-cs"/>
                      </a:endParaRPr>
                    </a:p>
                    <a:p>
                      <a:pPr marL="0" marR="0" lvl="0" indent="0" algn="l" defTabSz="914400" rtl="0" eaLnBrk="1" fontAlgn="auto" latinLnBrk="0" hangingPunct="1">
                        <a:lnSpc>
                          <a:spcPts val="1960"/>
                        </a:lnSpc>
                        <a:spcBef>
                          <a:spcPts val="0"/>
                        </a:spcBef>
                        <a:spcAft>
                          <a:spcPts val="0"/>
                        </a:spcAft>
                        <a:buClrTx/>
                        <a:buSzTx/>
                        <a:buFontTx/>
                        <a:buNone/>
                        <a:tabLst/>
                        <a:defRPr/>
                      </a:pPr>
                      <a:r>
                        <a:rPr lang="en-US" sz="1800" b="0" i="0" kern="1200" dirty="0">
                          <a:solidFill>
                            <a:srgbClr val="414141"/>
                          </a:solidFill>
                          <a:effectLst/>
                          <a:latin typeface="+mn-lt"/>
                          <a:ea typeface="+mn-ea"/>
                          <a:cs typeface="+mn-cs"/>
                        </a:rPr>
                        <a:t>Umhverfis- og orkumálaráðuneytið, ástralska ríkisstjórnin</a:t>
                      </a:r>
                      <a:endParaRPr lang="en-US" sz="1800" b="1" i="0" kern="1200" cap="none" dirty="0">
                        <a:solidFill>
                          <a:srgbClr val="414141"/>
                        </a:solidFill>
                        <a:effectLst/>
                        <a:latin typeface="+mn-lt"/>
                        <a:ea typeface="+mn-ea"/>
                        <a:cs typeface="+mn-cs"/>
                      </a:endParaRP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ts val="1960"/>
                        </a:lnSpc>
                        <a:buClr>
                          <a:srgbClr val="01A54E"/>
                        </a:buClr>
                      </a:pPr>
                      <a:r>
                        <a:rPr lang="en-US" sz="1800" b="0" i="0" kern="1200" dirty="0">
                          <a:solidFill>
                            <a:srgbClr val="414141"/>
                          </a:solidFill>
                          <a:effectLst/>
                          <a:latin typeface="+mn-lt"/>
                          <a:ea typeface="+mn-ea"/>
                          <a:cs typeface="+mn-cs"/>
                        </a:rPr>
                        <a:t>Þessi leiðarvísir frá ríkisstjórninni kannar umhverfis- og efnahagslega kosti aðlögunarhæfrar endurnýtningar og býður upp á ramma til að meta menningarminjabyggingar fyrir ný not. Þó að hann sé miðaður að Ástralíu er aðferðafræðin mjög flytjanleg til sveita í Evrópu. Af hverju þetta skiptir máli: Býður upp á nákvæmar aðferðir til að samþætta sjálfbærni og menningararf í þróun ferðaþjónustunnar.</a:t>
                      </a:r>
                    </a:p>
                    <a:p>
                      <a:pPr marL="0" indent="0" algn="l">
                        <a:lnSpc>
                          <a:spcPct val="100000"/>
                        </a:lnSpc>
                        <a:buClr>
                          <a:srgbClr val="01A54E"/>
                        </a:buClr>
                      </a:pPr>
                      <a:endParaRPr lang="en-US" sz="800" b="0" i="0" kern="1200" dirty="0">
                        <a:solidFill>
                          <a:srgbClr val="414141"/>
                        </a:solidFill>
                        <a:effectLst/>
                        <a:latin typeface="+mn-lt"/>
                        <a:ea typeface="+mn-ea"/>
                        <a:cs typeface="+mn-cs"/>
                      </a:endParaRPr>
                    </a:p>
                    <a:p>
                      <a:pPr marL="0" lvl="0" indent="0" algn="l">
                        <a:lnSpc>
                          <a:spcPts val="1960"/>
                        </a:lnSpc>
                        <a:buNone/>
                      </a:pPr>
                      <a:r>
                        <a:rPr lang="en-US" sz="1800" b="0" i="0" u="none" strike="noStrike" kern="1200" noProof="0" dirty="0">
                          <a:solidFill>
                            <a:srgbClr val="459597"/>
                          </a:solidFill>
                          <a:effectLst/>
                          <a:hlinkClick r:id="rId2">
                            <a:extLst>
                              <a:ext uri="{A12FA001-AC4F-418D-AE19-62706E023703}">
                                <ahyp:hlinkClr xmlns:ahyp="http://schemas.microsoft.com/office/drawing/2018/hyperlinkcolor" val="tx"/>
                              </a:ext>
                            </a:extLst>
                          </a:hlinkClick>
                        </a:rPr>
                        <a:t>https://www.dcceew.gov.au/parks-heritage/heritage/publications/adaptive-reuse</a:t>
                      </a:r>
                      <a:endParaRPr lang="en-US" sz="1800" b="0" i="0" u="none" strike="noStrike" kern="1200" noProof="0" dirty="0">
                        <a:solidFill>
                          <a:srgbClr val="459597"/>
                        </a:solidFill>
                        <a:effectLst/>
                      </a:endParaRPr>
                    </a:p>
                    <a:p>
                      <a:pPr marL="0" lvl="0" indent="0" algn="l">
                        <a:lnSpc>
                          <a:spcPts val="1960"/>
                        </a:lnSpc>
                        <a:buNone/>
                      </a:pPr>
                      <a:r>
                        <a:rPr lang="en-US" sz="1800" b="0" i="0" u="none" strike="noStrike" kern="1200" noProof="0" dirty="0">
                          <a:solidFill>
                            <a:srgbClr val="459597"/>
                          </a:solidFill>
                          <a:effectLst/>
                        </a:rPr>
                        <a:t> </a:t>
                      </a:r>
                      <a:endParaRPr lang="en-US" dirty="0">
                        <a:solidFill>
                          <a:srgbClr val="459597"/>
                        </a:solidFill>
                      </a:endParaRP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1873318">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US" sz="1800" b="1" dirty="0">
                          <a:solidFill>
                            <a:srgbClr val="459597"/>
                          </a:solidFill>
                        </a:rPr>
                        <a:t>Leiðarvísir um hringlaga byggingu: Endurnýting í framkvæmd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dirty="0">
                        <a:solidFill>
                          <a:srgbClr val="459597"/>
                        </a:solidFill>
                      </a:endParaRPr>
                    </a:p>
                    <a:p>
                      <a:pPr marL="0" marR="0" lvl="0" indent="0" algn="l" defTabSz="914400" rtl="0" eaLnBrk="1" fontAlgn="auto" latinLnBrk="0" hangingPunct="1">
                        <a:lnSpc>
                          <a:spcPts val="1960"/>
                        </a:lnSpc>
                        <a:spcBef>
                          <a:spcPts val="0"/>
                        </a:spcBef>
                        <a:spcAft>
                          <a:spcPts val="0"/>
                        </a:spcAft>
                        <a:buClrTx/>
                        <a:buSzTx/>
                        <a:buFontTx/>
                        <a:buNone/>
                        <a:tabLst/>
                        <a:defRPr/>
                      </a:pPr>
                      <a:r>
                        <a:rPr lang="en-US" sz="1800" dirty="0">
                          <a:solidFill>
                            <a:srgbClr val="414141"/>
                          </a:solidFill>
                        </a:rPr>
                        <a:t>Ellen MacArthur Foundation &amp; Arup</a:t>
                      </a: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US" sz="1800" dirty="0">
                          <a:solidFill>
                            <a:srgbClr val="414141"/>
                          </a:solidFill>
                        </a:rPr>
                        <a:t>Þessi auðlind lýsir hvernig aðlögunarleg endurnýting stuðlar að markmiðum hringrásarhagkerfisins. Hún veitir hagnýt dæmi, efnisskrár og ákvörðunatré til að umbreyta núverandi mannvirkjum með lágmarks áhrifum. Af hverju þetta skiptir máli: Dýpkar skilning á því hvernig endurnýting dregur úr efnisnotkun og styður loftslagsáætlun í ferðaþjónustu.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rgbClr val="414141"/>
                        </a:solidFill>
                        <a:latin typeface="+mn-lt"/>
                        <a:ea typeface="+mn-ea"/>
                        <a:cs typeface="+mn-cs"/>
                      </a:endParaRPr>
                    </a:p>
                    <a:p>
                      <a:pPr marL="0" marR="0" lvl="0" indent="0" algn="l" defTabSz="914400" rtl="0" eaLnBrk="1" fontAlgn="auto" latinLnBrk="0" hangingPunct="1">
                        <a:lnSpc>
                          <a:spcPts val="1960"/>
                        </a:lnSpc>
                        <a:spcBef>
                          <a:spcPts val="0"/>
                        </a:spcBef>
                        <a:spcAft>
                          <a:spcPts val="0"/>
                        </a:spcAft>
                        <a:buClrTx/>
                        <a:buSzTx/>
                        <a:buFontTx/>
                        <a:buNone/>
                        <a:tabLst/>
                        <a:defRPr/>
                      </a:pPr>
                      <a:r>
                        <a:rPr lang="en-US" sz="1800" dirty="0">
                          <a:solidFill>
                            <a:srgbClr val="459597"/>
                          </a:solidFill>
                          <a:hlinkClick r:id="rId3">
                            <a:extLst>
                              <a:ext uri="{A12FA001-AC4F-418D-AE19-62706E023703}">
                                <ahyp:hlinkClr xmlns:ahyp="http://schemas.microsoft.com/office/drawing/2018/hyperlinkcolor" val="tx"/>
                              </a:ext>
                            </a:extLst>
                          </a:hlinkClick>
                        </a:rPr>
                        <a:t>https://ellenmacarthurfoundation.org</a:t>
                      </a:r>
                      <a:r>
                        <a:rPr lang="en-US" sz="1800" dirty="0">
                          <a:solidFill>
                            <a:srgbClr val="459597"/>
                          </a:solidFill>
                        </a:rPr>
                        <a:t> </a:t>
                      </a: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bl>
          </a:graphicData>
        </a:graphic>
      </p:graphicFrame>
    </p:spTree>
    <p:extLst>
      <p:ext uri="{BB962C8B-B14F-4D97-AF65-F5344CB8AC3E}">
        <p14:creationId xmlns:p14="http://schemas.microsoft.com/office/powerpoint/2010/main" val="24832677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EBD54-7FF1-55CA-F852-BA8B2DF54C2C}"/>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A8A893E-FBC9-8BEA-32AA-A1889A4E274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15</a:t>
            </a:fld>
            <a:endParaRPr lang="fr-CA" sz="1200" dirty="0">
              <a:solidFill>
                <a:schemeClr val="bg1"/>
              </a:solidFill>
            </a:endParaRPr>
          </a:p>
        </p:txBody>
      </p:sp>
      <p:sp>
        <p:nvSpPr>
          <p:cNvPr id="8" name="Freeform 7">
            <a:extLst>
              <a:ext uri="{FF2B5EF4-FFF2-40B4-BE49-F238E27FC236}">
                <a16:creationId xmlns:a16="http://schemas.microsoft.com/office/drawing/2014/main" id="{D4B848AB-F3AA-F611-D4E3-49F4AE36021E}"/>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F9D007F6-FE71-C340-A52D-F21C93B73038}"/>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Viðbótarlestrarefni</a:t>
            </a:r>
          </a:p>
        </p:txBody>
      </p:sp>
      <p:graphicFrame>
        <p:nvGraphicFramePr>
          <p:cNvPr id="6" name="Table 5">
            <a:extLst>
              <a:ext uri="{FF2B5EF4-FFF2-40B4-BE49-F238E27FC236}">
                <a16:creationId xmlns:a16="http://schemas.microsoft.com/office/drawing/2014/main" id="{DFB0BD0E-4EE5-AAC5-B927-BE53FBE9DEA2}"/>
              </a:ext>
            </a:extLst>
          </p:cNvPr>
          <p:cNvGraphicFramePr>
            <a:graphicFrameLocks noGrp="1"/>
          </p:cNvGraphicFramePr>
          <p:nvPr>
            <p:extLst>
              <p:ext uri="{D42A27DB-BD31-4B8C-83A1-F6EECF244321}">
                <p14:modId xmlns:p14="http://schemas.microsoft.com/office/powerpoint/2010/main" val="3551727249"/>
              </p:ext>
            </p:extLst>
          </p:nvPr>
        </p:nvGraphicFramePr>
        <p:xfrm>
          <a:off x="792766" y="1709146"/>
          <a:ext cx="10522934" cy="2402840"/>
        </p:xfrm>
        <a:graphic>
          <a:graphicData uri="http://schemas.openxmlformats.org/drawingml/2006/table">
            <a:tbl>
              <a:tblPr firstRow="1" bandRow="1">
                <a:tableStyleId>{5C22544A-7EE6-4342-B048-85BDC9FD1C3A}</a:tableStyleId>
              </a:tblPr>
              <a:tblGrid>
                <a:gridCol w="2594116">
                  <a:extLst>
                    <a:ext uri="{9D8B030D-6E8A-4147-A177-3AD203B41FA5}">
                      <a16:colId xmlns:a16="http://schemas.microsoft.com/office/drawing/2014/main" val="2947246601"/>
                    </a:ext>
                  </a:extLst>
                </a:gridCol>
                <a:gridCol w="7928818">
                  <a:extLst>
                    <a:ext uri="{9D8B030D-6E8A-4147-A177-3AD203B41FA5}">
                      <a16:colId xmlns:a16="http://schemas.microsoft.com/office/drawing/2014/main" val="4224813332"/>
                    </a:ext>
                  </a:extLst>
                </a:gridCol>
              </a:tblGrid>
              <a:tr h="403346">
                <a:tc>
                  <a:txBody>
                    <a:bodyPr/>
                    <a:lstStyle/>
                    <a:p>
                      <a:r>
                        <a:rPr lang="en-IE" sz="2400" dirty="0"/>
                        <a:t>Nafn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Lýsing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1585858">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US" sz="1800" b="1" i="0" kern="1200" cap="none" dirty="0">
                          <a:solidFill>
                            <a:srgbClr val="459597"/>
                          </a:solidFill>
                          <a:effectLst/>
                          <a:latin typeface="+mn-lt"/>
                          <a:ea typeface="+mn-ea"/>
                          <a:cs typeface="+mn-cs"/>
                        </a:rPr>
                        <a:t>Endurskoðun menningararfsferðaþjónustu í dreifbýli Evrópu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cap="none" dirty="0">
                        <a:solidFill>
                          <a:srgbClr val="459597"/>
                        </a:solidFill>
                        <a:effectLst/>
                        <a:latin typeface="+mn-lt"/>
                        <a:ea typeface="+mn-ea"/>
                        <a:cs typeface="+mn-cs"/>
                      </a:endParaRPr>
                    </a:p>
                    <a:p>
                      <a:pPr marL="0" marR="0" lvl="0" indent="0" algn="l" defTabSz="914400" rtl="0" eaLnBrk="1" fontAlgn="auto" latinLnBrk="0" hangingPunct="1">
                        <a:lnSpc>
                          <a:spcPts val="1960"/>
                        </a:lnSpc>
                        <a:spcBef>
                          <a:spcPts val="0"/>
                        </a:spcBef>
                        <a:spcAft>
                          <a:spcPts val="0"/>
                        </a:spcAft>
                        <a:buClrTx/>
                        <a:buSzTx/>
                        <a:buFontTx/>
                        <a:buNone/>
                        <a:tabLst/>
                        <a:defRPr/>
                      </a:pPr>
                      <a:r>
                        <a:rPr lang="en-US" sz="1800" b="0" i="0" kern="1200" cap="none" dirty="0">
                          <a:solidFill>
                            <a:srgbClr val="414141"/>
                          </a:solidFill>
                          <a:effectLst/>
                          <a:latin typeface="+mn-lt"/>
                          <a:ea typeface="+mn-ea"/>
                          <a:cs typeface="+mn-cs"/>
                        </a:rPr>
                        <a:t>Evrópska netið fyrir dreifbýlisþróun (ENRD</a:t>
                      </a: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ts val="1960"/>
                        </a:lnSpc>
                        <a:spcBef>
                          <a:spcPts val="0"/>
                        </a:spcBef>
                        <a:spcAft>
                          <a:spcPts val="0"/>
                        </a:spcAft>
                        <a:buClr>
                          <a:srgbClr val="01A54E"/>
                        </a:buClr>
                        <a:buSzTx/>
                        <a:buFontTx/>
                        <a:buNone/>
                        <a:tabLst/>
                        <a:defRPr/>
                      </a:pPr>
                      <a:r>
                        <a:rPr lang="en-US" sz="1800" b="0" i="0" kern="1200" dirty="0">
                          <a:solidFill>
                            <a:srgbClr val="414141"/>
                          </a:solidFill>
                          <a:effectLst/>
                          <a:latin typeface="+mn-lt"/>
                          <a:ea typeface="+mn-ea"/>
                          <a:cs typeface="+mn-cs"/>
                        </a:rPr>
                        <a:t>Þessi stefnuyfirlitsskýrsla kynnir nýstárlegar aðferðir í dreifbýlisferðaþjónustu sem nýta menningarminjabyggingar í aðildarríkjum ESB. Hún leggur áherslu á samfélagsmiðaða líkön og endurvakningu vanrækttra eigna til að örva staðbundna efnahagslíf. Af hverju þetta skiptir máli: Festir aðlögunarlega endurnýtingu í raunverulegu samhengi dreifbýlisferðaþjónustu og styður beint markmið EPIC STAYS.</a:t>
                      </a:r>
                    </a:p>
                    <a:p>
                      <a:pPr marL="0" marR="0" indent="0" algn="l" defTabSz="914400" rtl="0" eaLnBrk="1" fontAlgn="auto" latinLnBrk="0" hangingPunct="1">
                        <a:lnSpc>
                          <a:spcPct val="100000"/>
                        </a:lnSpc>
                        <a:spcBef>
                          <a:spcPts val="0"/>
                        </a:spcBef>
                        <a:spcAft>
                          <a:spcPts val="0"/>
                        </a:spcAft>
                        <a:buClr>
                          <a:srgbClr val="01A54E"/>
                        </a:buClr>
                        <a:buSzTx/>
                        <a:buFontTx/>
                        <a:buNone/>
                        <a:tabLst/>
                        <a:defRPr/>
                      </a:pPr>
                      <a:endParaRPr lang="en-US" sz="800" b="0" i="0" kern="1200" dirty="0">
                        <a:solidFill>
                          <a:srgbClr val="414141"/>
                        </a:solidFill>
                        <a:effectLst/>
                        <a:latin typeface="+mn-lt"/>
                        <a:ea typeface="+mn-ea"/>
                        <a:cs typeface="+mn-cs"/>
                      </a:endParaRPr>
                    </a:p>
                    <a:p>
                      <a:pPr marL="0" marR="0" indent="0" algn="l" defTabSz="914400" rtl="0" eaLnBrk="1" fontAlgn="auto" latinLnBrk="0" hangingPunct="1">
                        <a:lnSpc>
                          <a:spcPts val="1960"/>
                        </a:lnSpc>
                        <a:spcBef>
                          <a:spcPts val="0"/>
                        </a:spcBef>
                        <a:spcAft>
                          <a:spcPts val="0"/>
                        </a:spcAft>
                        <a:buClr>
                          <a:srgbClr val="01A54E"/>
                        </a:buClr>
                        <a:buSzTx/>
                        <a:buFontTx/>
                        <a:buNone/>
                        <a:tabLst/>
                        <a:defRPr/>
                      </a:pPr>
                      <a:r>
                        <a:rPr lang="en-US" sz="1800" b="0" i="0" kern="1200" dirty="0">
                          <a:solidFill>
                            <a:srgbClr val="459597"/>
                          </a:solidFill>
                          <a:effectLst/>
                          <a:latin typeface="+mn-lt"/>
                          <a:ea typeface="+mn-ea"/>
                          <a:cs typeface="+mn-cs"/>
                          <a:hlinkClick r:id="rId2">
                            <a:extLst>
                              <a:ext uri="{A12FA001-AC4F-418D-AE19-62706E023703}">
                                <ahyp:hlinkClr xmlns:ahyp="http://schemas.microsoft.com/office/drawing/2018/hyperlinkcolor" val="tx"/>
                              </a:ext>
                            </a:extLst>
                          </a:hlinkClick>
                        </a:rPr>
                        <a:t>https://enrd.ec.europa.eu</a:t>
                      </a:r>
                      <a:endParaRPr lang="en-US" sz="1800" b="0" i="0" kern="1200" dirty="0">
                        <a:solidFill>
                          <a:srgbClr val="459597"/>
                        </a:solidFill>
                        <a:effectLst/>
                        <a:latin typeface="+mn-lt"/>
                        <a:ea typeface="+mn-ea"/>
                        <a:cs typeface="+mn-cs"/>
                      </a:endParaRPr>
                    </a:p>
                    <a:p>
                      <a:pPr marL="0" marR="0" indent="0" algn="l" defTabSz="914400" rtl="0" eaLnBrk="1" fontAlgn="auto" latinLnBrk="0" hangingPunct="1">
                        <a:lnSpc>
                          <a:spcPts val="1960"/>
                        </a:lnSpc>
                        <a:spcBef>
                          <a:spcPts val="0"/>
                        </a:spcBef>
                        <a:spcAft>
                          <a:spcPts val="0"/>
                        </a:spcAft>
                        <a:buClr>
                          <a:srgbClr val="01A54E"/>
                        </a:buClr>
                        <a:buSzTx/>
                        <a:buFontTx/>
                        <a:buNone/>
                        <a:tabLst/>
                        <a:defRPr/>
                      </a:pPr>
                      <a:r>
                        <a:rPr lang="en-US" sz="1800" b="0" i="0" kern="1200" dirty="0">
                          <a:solidFill>
                            <a:srgbClr val="414141"/>
                          </a:solidFill>
                          <a:effectLst/>
                          <a:latin typeface="+mn-lt"/>
                          <a:ea typeface="+mn-ea"/>
                          <a:cs typeface="+mn-cs"/>
                        </a:rPr>
                        <a:t> </a:t>
                      </a:r>
                    </a:p>
                  </a:txBody>
                  <a:tcPr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bl>
          </a:graphicData>
        </a:graphic>
      </p:graphicFrame>
    </p:spTree>
    <p:extLst>
      <p:ext uri="{BB962C8B-B14F-4D97-AF65-F5344CB8AC3E}">
        <p14:creationId xmlns:p14="http://schemas.microsoft.com/office/powerpoint/2010/main" val="3944741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667212EA-BCE4-7CFA-5E06-8AC411745F68}"/>
              </a:ext>
            </a:extLst>
          </p:cNvPr>
          <p:cNvPicPr>
            <a:picLocks noGrp="1" noChangeAspect="1"/>
          </p:cNvPicPr>
          <p:nvPr>
            <p:ph type="pic" sz="quarter" idx="73"/>
          </p:nvPr>
        </p:nvPicPr>
        <p:blipFill>
          <a:blip r:embed="rId2"/>
          <a:srcRect t="5684" b="5684"/>
          <a:stretch>
            <a:fillRect/>
          </a:stretch>
        </p:blipFill>
        <p:spPr/>
      </p:pic>
      <p:sp>
        <p:nvSpPr>
          <p:cNvPr id="3" name="Text Placeholder 2">
            <a:extLst>
              <a:ext uri="{FF2B5EF4-FFF2-40B4-BE49-F238E27FC236}">
                <a16:creationId xmlns:a16="http://schemas.microsoft.com/office/drawing/2014/main" id="{2CA043CB-173E-B788-8F46-7CFFF5BECC68}"/>
              </a:ext>
            </a:extLst>
          </p:cNvPr>
          <p:cNvSpPr>
            <a:spLocks noGrp="1"/>
          </p:cNvSpPr>
          <p:nvPr>
            <p:ph type="body" sz="quarter" idx="42"/>
          </p:nvPr>
        </p:nvSpPr>
        <p:spPr/>
        <p:txBody>
          <a:bodyPr/>
          <a:lstStyle/>
          <a:p>
            <a:r>
              <a:rPr lang="en-GB"/>
              <a:t>Hollandi</a:t>
            </a:r>
          </a:p>
        </p:txBody>
      </p:sp>
      <p:pic>
        <p:nvPicPr>
          <p:cNvPr id="14" name="Picture Placeholder 13">
            <a:extLst>
              <a:ext uri="{FF2B5EF4-FFF2-40B4-BE49-F238E27FC236}">
                <a16:creationId xmlns:a16="http://schemas.microsoft.com/office/drawing/2014/main" id="{5482526D-3A71-6F54-841E-65B812CEB9B0}"/>
              </a:ext>
            </a:extLst>
          </p:cNvPr>
          <p:cNvPicPr>
            <a:picLocks noGrp="1" noChangeAspect="1"/>
          </p:cNvPicPr>
          <p:nvPr>
            <p:ph type="pic" sz="quarter" idx="74"/>
          </p:nvPr>
        </p:nvPicPr>
        <p:blipFill>
          <a:blip r:embed="rId3"/>
          <a:srcRect t="5421" b="5421"/>
          <a:stretch>
            <a:fillRect/>
          </a:stretch>
        </p:blipFill>
        <p:spPr/>
      </p:pic>
      <p:pic>
        <p:nvPicPr>
          <p:cNvPr id="12" name="Picture Placeholder 11">
            <a:extLst>
              <a:ext uri="{FF2B5EF4-FFF2-40B4-BE49-F238E27FC236}">
                <a16:creationId xmlns:a16="http://schemas.microsoft.com/office/drawing/2014/main" id="{9BC4F8C2-9DB1-3117-CB37-8ECD11075E4F}"/>
              </a:ext>
            </a:extLst>
          </p:cNvPr>
          <p:cNvPicPr>
            <a:picLocks noGrp="1" noChangeAspect="1"/>
          </p:cNvPicPr>
          <p:nvPr>
            <p:ph type="pic" sz="quarter" idx="75"/>
          </p:nvPr>
        </p:nvPicPr>
        <p:blipFill>
          <a:blip r:embed="rId4"/>
          <a:srcRect t="254" b="254"/>
          <a:stretch>
            <a:fillRect/>
          </a:stretch>
        </p:blipFill>
        <p:spPr/>
      </p:pic>
      <p:pic>
        <p:nvPicPr>
          <p:cNvPr id="16" name="Picture Placeholder 15">
            <a:extLst>
              <a:ext uri="{FF2B5EF4-FFF2-40B4-BE49-F238E27FC236}">
                <a16:creationId xmlns:a16="http://schemas.microsoft.com/office/drawing/2014/main" id="{ADBE5D15-9040-6118-0F68-FC86283C4BAE}"/>
              </a:ext>
            </a:extLst>
          </p:cNvPr>
          <p:cNvPicPr>
            <a:picLocks noGrp="1" noChangeAspect="1"/>
          </p:cNvPicPr>
          <p:nvPr>
            <p:ph type="pic" sz="quarter" idx="76"/>
          </p:nvPr>
        </p:nvPicPr>
        <p:blipFill>
          <a:blip r:embed="rId5"/>
          <a:srcRect t="5944" b="5944"/>
          <a:stretch>
            <a:fillRect/>
          </a:stretch>
        </p:blipFill>
        <p:spPr/>
      </p:pic>
      <p:sp>
        <p:nvSpPr>
          <p:cNvPr id="7" name="Text Placeholder 6">
            <a:extLst>
              <a:ext uri="{FF2B5EF4-FFF2-40B4-BE49-F238E27FC236}">
                <a16:creationId xmlns:a16="http://schemas.microsoft.com/office/drawing/2014/main" id="{C140A5BC-E742-77D0-11E1-7886935519C1}"/>
              </a:ext>
            </a:extLst>
          </p:cNvPr>
          <p:cNvSpPr>
            <a:spLocks noGrp="1"/>
          </p:cNvSpPr>
          <p:nvPr>
            <p:ph type="body" sz="quarter" idx="65"/>
          </p:nvPr>
        </p:nvSpPr>
        <p:spPr/>
        <p:txBody>
          <a:bodyPr/>
          <a:lstStyle/>
          <a:p>
            <a:pPr algn="ctr"/>
            <a:r>
              <a:rPr lang="en-GB" sz="1200" dirty="0"/>
              <a:t>Ljósmynd: </a:t>
            </a:r>
          </a:p>
          <a:p>
            <a:pPr algn="ctr"/>
            <a:r>
              <a:rPr lang="en-GB" sz="1200" dirty="0"/>
              <a:t>BUNK Hotel Amsterdam, Niðurlönd</a:t>
            </a:r>
          </a:p>
        </p:txBody>
      </p:sp>
      <p:pic>
        <p:nvPicPr>
          <p:cNvPr id="8" name="Picture 7">
            <a:extLst>
              <a:ext uri="{FF2B5EF4-FFF2-40B4-BE49-F238E27FC236}">
                <a16:creationId xmlns:a16="http://schemas.microsoft.com/office/drawing/2014/main" id="{5BA5478C-16D0-0DBA-E31C-95B22D5BFE7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526982" y="2943054"/>
            <a:ext cx="665023" cy="399014"/>
          </a:xfrm>
          <a:prstGeom prst="rect">
            <a:avLst/>
          </a:prstGeom>
        </p:spPr>
      </p:pic>
      <p:sp>
        <p:nvSpPr>
          <p:cNvPr id="2" name="Slide Number Placeholder 5">
            <a:extLst>
              <a:ext uri="{FF2B5EF4-FFF2-40B4-BE49-F238E27FC236}">
                <a16:creationId xmlns:a16="http://schemas.microsoft.com/office/drawing/2014/main" id="{1E01ECF2-D568-B127-D1EF-2E7A786EF1A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Tree>
    <p:extLst>
      <p:ext uri="{BB962C8B-B14F-4D97-AF65-F5344CB8AC3E}">
        <p14:creationId xmlns:p14="http://schemas.microsoft.com/office/powerpoint/2010/main" val="2099719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574081" y="3008229"/>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Þú hefur lokið…             Modúl 3 (hluti 1) </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4082" y="3959132"/>
            <a:ext cx="4464312" cy="1055225"/>
          </a:xfrm>
          <a:prstGeom prst="rect">
            <a:avLst/>
          </a:prstGeom>
          <a:noFill/>
        </p:spPr>
        <p:txBody>
          <a:bodyPr wrap="square" rtlCol="0">
            <a:spAutoFit/>
          </a:bodyPr>
          <a:lstStyle/>
          <a:p>
            <a:pPr algn="ctr">
              <a:lnSpc>
                <a:spcPts val="2520"/>
              </a:lnSpc>
            </a:pPr>
            <a:r>
              <a:rPr lang="en-US" sz="2400" b="1" dirty="0">
                <a:solidFill>
                  <a:srgbClr val="459597"/>
                </a:solidFill>
              </a:rPr>
              <a:t>Kafli 1: </a:t>
            </a:r>
            <a:r>
              <a:rPr lang="en-US" sz="2400" b="1" dirty="0">
                <a:solidFill>
                  <a:srgbClr val="414141"/>
                </a:solidFill>
              </a:rPr>
              <a:t>Snjallir upphafspunktar: </a:t>
            </a:r>
            <a:r>
              <a:rPr lang="en-US" sz="2400" dirty="0">
                <a:solidFill>
                  <a:srgbClr val="414141"/>
                </a:solidFill>
              </a:rPr>
              <a:t>Aðlögun bygginga og notkun forsmíðaðra eininga</a:t>
            </a:r>
          </a:p>
          <a:p>
            <a:pPr algn="ctr">
              <a:lnSpc>
                <a:spcPts val="2520"/>
              </a:lnSpc>
            </a:pPr>
            <a:endParaRPr lang="en-US" sz="2400" dirty="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320238" y="1236945"/>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Námskeið 3 (hluti 2)</a:t>
            </a: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320238" y="1850196"/>
            <a:ext cx="4464312" cy="1055225"/>
          </a:xfrm>
          <a:prstGeom prst="rect">
            <a:avLst/>
          </a:prstGeom>
          <a:noFill/>
        </p:spPr>
        <p:txBody>
          <a:bodyPr wrap="square" rtlCol="0">
            <a:spAutoFit/>
          </a:bodyPr>
          <a:lstStyle/>
          <a:p>
            <a:pPr algn="ctr">
              <a:lnSpc>
                <a:spcPts val="2520"/>
              </a:lnSpc>
            </a:pPr>
            <a:r>
              <a:rPr lang="en-US" sz="2400" b="1" dirty="0">
                <a:solidFill>
                  <a:srgbClr val="EC7C69"/>
                </a:solidFill>
              </a:rPr>
              <a:t>Kafli 2: </a:t>
            </a:r>
            <a:r>
              <a:rPr lang="en-US" sz="2400" b="1" dirty="0">
                <a:solidFill>
                  <a:srgbClr val="382B1B"/>
                </a:solidFill>
              </a:rPr>
              <a:t>Betri byggingavalkostir: </a:t>
            </a:r>
            <a:r>
              <a:rPr lang="en-US" sz="2400" dirty="0">
                <a:solidFill>
                  <a:srgbClr val="382B1B"/>
                </a:solidFill>
              </a:rPr>
              <a:t>Efni, skipulag og sveigjanleiki</a:t>
            </a: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74081" y="363325"/>
            <a:ext cx="2399469" cy="1486850"/>
          </a:xfrm>
          <a:prstGeom prst="rect">
            <a:avLst/>
          </a:prstGeom>
        </p:spPr>
      </p:pic>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dirty="0">
                <a:solidFill>
                  <a:schemeClr val="bg1"/>
                </a:solidFill>
              </a:rPr>
              <a:t>Næst er…</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2" name="Rectangle 1">
            <a:extLst>
              <a:ext uri="{FF2B5EF4-FFF2-40B4-BE49-F238E27FC236}">
                <a16:creationId xmlns:a16="http://schemas.microsoft.com/office/drawing/2014/main" id="{28BDFC36-69D6-EDC6-B3AF-598D88D4BFE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7EEAD760-F05A-1FF1-747E-261E41A32A28}"/>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33070F2A-4730-4A26-4CAC-4A4040EECC79}"/>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53120323-E1B9-FAE2-087F-35B2D66C3333}"/>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26F20A4B-7E5E-0082-3529-7BB8026398E4}"/>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E5A963D0-3732-A99B-8079-E7D17CC099B6}"/>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A0C251D4-D157-62E2-0BEB-4F3C0E851A3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E03CD9CE-C8E1-3380-F9E2-5598629CDAC9}"/>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69EA661A-75F6-9776-1265-AC52979D81E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178E88FB-7BF2-0CAF-9F38-C96CC9E0359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A258AFCB-3ABF-C161-3419-10F437108D7D}"/>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dirty="0">
                <a:solidFill>
                  <a:schemeClr val="bg1"/>
                </a:solidFill>
              </a:rPr>
              <a:t>Frábært starf </a:t>
            </a:r>
            <a:endParaRPr lang="en-US" sz="3200" dirty="0">
              <a:solidFill>
                <a:schemeClr val="bg1"/>
              </a:solidFill>
            </a:endParaRPr>
          </a:p>
        </p:txBody>
      </p:sp>
      <p:sp>
        <p:nvSpPr>
          <p:cNvPr id="16" name="Rectangle 15">
            <a:extLst>
              <a:ext uri="{FF2B5EF4-FFF2-40B4-BE49-F238E27FC236}">
                <a16:creationId xmlns:a16="http://schemas.microsoft.com/office/drawing/2014/main" id="{DC89755C-2C9E-7FDD-B00D-249A30F47679}"/>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5137A3C-E01D-6AB8-0A2F-B907428988BD}"/>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5E5B613E-CA8E-164D-6B28-0F760E3305A6}"/>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7AF3413D-DED8-2F04-B3CE-63CBA7F01A16}"/>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304D77C5-BA6B-6881-851D-35876E0C264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E23D2CA1-CB7F-31D8-1951-5F7746B5BE3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43F7220C-9D49-75BA-196C-11C0918373DA}"/>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9871CC11-1B65-055C-AC98-2DA96C0206DB}"/>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28CCDE34-337A-60BB-747C-E32528476F07}"/>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D83B3931-B14C-8BD8-4B31-C6790A51F5F7}"/>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FC3ECFD7-BA9A-C261-8ABE-B2CDF15A63D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D12BBB2A-EF37-6D04-34D2-7EF6B5EBEFF4}"/>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99BEC1A4-7CB4-CA3F-2BF2-CACC1E098E6C}"/>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020E2AC9-7E90-A587-867F-1D7029A4C5BF}"/>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7C52FA5A-F824-497F-9233-8D031BBE6D4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92E1247F-2B0A-4FBE-4797-99AD89EB30F7}"/>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34030BAB-722E-AA97-D3CF-DB5BAA9593FB}"/>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443A9A16-63EB-000D-6A9F-8EEA348125CC}"/>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A946DCBB-FF8D-B4B5-0FB6-151711BD4EDE}"/>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BA2CD874-F4A9-ADC4-8F95-93F8F94359C8}"/>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782B9EB2-D607-67E2-EF4B-98B410AA141E}"/>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69B23C0C-D2F5-9B12-832D-03723F190696}"/>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24FEEDBA-E81F-4E5E-5BC2-249648284D49}"/>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424B8828-3B60-E82B-3D1E-F3AEDC8D5165}"/>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9DC88A29-08F8-D830-1F35-285D4B5F03B7}"/>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FCC21B9C-FBE0-F00B-ED9F-35C6C30ADD34}"/>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7CE2E849-B249-1E30-D832-96513D7764F9}"/>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2BF6F1A-3D09-C274-964A-82FE77B96C5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4666588A-0C64-78C0-02D3-AAE7BEC8CC2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7EA22310-DD69-FC6E-5898-47573194BE6B}"/>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DDEBADF7-AA2B-6BBA-7E60-ABD3964D6D58}"/>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33FA6279-4F2D-3926-67CF-EAFF51EA5593}"/>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F974627-1342-DADB-2B03-CB575948CA8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9700D1F7-9602-4D2A-3305-98212FDC5195}"/>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1C93775C-9DD6-6E7B-C0C7-CC9249570EA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92CA3341-934B-55EF-5EAE-796B6203A588}"/>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117C080E-6853-2B50-6937-AE6251EC56D5}"/>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BC5DFCA3-5774-1CE9-814E-2D223EECA486}"/>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CDB1A26F-25B1-1749-A6E3-148A98B2BBF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34D7949C-6B1D-9CC6-0D92-59914A63C9A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40978916-1986-F504-BED0-0579D936739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DEA6F2C7-FBBE-340D-4C02-FE44322CD6D5}"/>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5AF61E89-79A0-1882-C1C0-9D88E4127600}"/>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4411A801-D4B1-FCC7-5EFB-B8E50526004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2C10BA7A-F447-4D90-78C1-6130A3BF6D5A}"/>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B79D7552-625E-2DB3-FEF6-1E31B27D518C}"/>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ED62A874-66BE-5440-42A8-D4FDA9F8ED29}"/>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53FBEC75-4400-2DD7-C207-3535266CAA26}"/>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17829B6F-7B23-86FA-B801-970753AC25BE}"/>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A33B9F4A-1276-628C-B401-8A98F36F1AE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8894B048-EA0A-D62C-459B-2FFE574BDBD5}"/>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50E8AFCA-B629-257E-B185-4202D6BE76F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86EBB669-1254-9435-8053-2E7694D6D117}"/>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273FC429-1DA8-E145-05CE-FD29F3393839}"/>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728152AF-5610-F6ED-9F1B-FB982B11AD1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4227186B-0039-1798-6014-7D082F8D4FA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3BA6AAA6-0C4E-91D3-6D1A-3390CE3FA32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91430029-9D31-5106-3504-89DED1A71E9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D23E8D73-86A7-56CE-7926-7019B70BCB9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2961207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1667C-0EE2-B0CC-79D4-D905081C81D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D46AA6A-31CF-9BF3-40EE-0032011F049E}"/>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2401852C-31A1-7BE8-B0BB-721B9E2FFB5E}"/>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5CA5756F-1A89-3B0A-7F5D-B5920239E87D}"/>
              </a:ext>
            </a:extLst>
          </p:cNvPr>
          <p:cNvSpPr>
            <a:spLocks noGrp="1"/>
          </p:cNvSpPr>
          <p:nvPr>
            <p:ph type="body" sz="quarter" idx="16"/>
          </p:nvPr>
        </p:nvSpPr>
        <p:spPr>
          <a:xfrm>
            <a:off x="4061943" y="886031"/>
            <a:ext cx="6367932" cy="803654"/>
          </a:xfrm>
          <a:prstGeom prst="rect">
            <a:avLst/>
          </a:prstGeom>
        </p:spPr>
        <p:txBody>
          <a:bodyPr/>
          <a:lstStyle/>
          <a:p>
            <a:pPr>
              <a:lnSpc>
                <a:spcPts val="2960"/>
              </a:lnSpc>
            </a:pPr>
            <a:r>
              <a:rPr lang="en-GB" dirty="0"/>
              <a:t>Mat og endurnýting núverandi bygginga</a:t>
            </a:r>
          </a:p>
          <a:p>
            <a:pPr>
              <a:lnSpc>
                <a:spcPts val="2960"/>
              </a:lnSpc>
            </a:pPr>
            <a:endParaRPr lang="en-GB" sz="2800" dirty="0"/>
          </a:p>
        </p:txBody>
      </p:sp>
      <p:sp>
        <p:nvSpPr>
          <p:cNvPr id="4" name="Text Placeholder 3">
            <a:extLst>
              <a:ext uri="{FF2B5EF4-FFF2-40B4-BE49-F238E27FC236}">
                <a16:creationId xmlns:a16="http://schemas.microsoft.com/office/drawing/2014/main" id="{15375BCE-28BF-A35D-E1B3-CE1C275FB75A}"/>
              </a:ext>
            </a:extLst>
          </p:cNvPr>
          <p:cNvSpPr>
            <a:spLocks noGrp="1"/>
          </p:cNvSpPr>
          <p:nvPr>
            <p:ph type="body" sz="quarter" idx="21"/>
          </p:nvPr>
        </p:nvSpPr>
        <p:spPr>
          <a:xfrm>
            <a:off x="4061943" y="2198785"/>
            <a:ext cx="6878773" cy="3773184"/>
          </a:xfrm>
          <a:prstGeom prst="rect">
            <a:avLst/>
          </a:prstGeom>
        </p:spPr>
        <p:txBody>
          <a:bodyPr lIns="91440" tIns="45720" rIns="91440" bIns="45720" anchor="t"/>
          <a:lstStyle/>
          <a:p>
            <a:pPr>
              <a:lnSpc>
                <a:spcPts val="2340"/>
              </a:lnSpc>
            </a:pPr>
            <a:r>
              <a:rPr lang="it-IT" dirty="0"/>
              <a:t>Fyrir utan </a:t>
            </a:r>
            <a:r>
              <a:rPr lang="it-IT" dirty="0" err="1"/>
              <a:t>sjálfbærni skapar aðlögunarleg endurnotkun </a:t>
            </a:r>
            <a:r>
              <a:rPr lang="it-IT" b="1" dirty="0" err="1"/>
              <a:t>einstaka ferðaupplifanir</a:t>
            </a:r>
            <a:r>
              <a:rPr lang="it-IT" dirty="0"/>
              <a:t>. </a:t>
            </a:r>
            <a:r>
              <a:rPr lang="it-IT" dirty="0" err="1"/>
              <a:t>Ferðalangar leita sífellt meira eftir gististöðum sem </a:t>
            </a:r>
            <a:r>
              <a:rPr lang="it-IT" dirty="0"/>
              <a:t>segja sögu og </a:t>
            </a:r>
            <a:r>
              <a:rPr lang="it-IT" dirty="0" err="1"/>
              <a:t>endurspegla sérkenni </a:t>
            </a:r>
            <a:r>
              <a:rPr lang="it-IT" dirty="0"/>
              <a:t>staðarins. </a:t>
            </a:r>
            <a:r>
              <a:rPr lang="it-IT" dirty="0" err="1"/>
              <a:t>Fasteignir </a:t>
            </a:r>
            <a:r>
              <a:rPr lang="it-IT" dirty="0"/>
              <a:t>með </a:t>
            </a:r>
            <a:r>
              <a:rPr lang="it-IT" dirty="0" err="1"/>
              <a:t>sögulegan </a:t>
            </a:r>
            <a:r>
              <a:rPr lang="it-IT" dirty="0"/>
              <a:t>eða </a:t>
            </a:r>
            <a:r>
              <a:rPr lang="it-IT" dirty="0" err="1"/>
              <a:t>arkitektúrlegan sess </a:t>
            </a:r>
            <a:r>
              <a:rPr lang="it-IT" dirty="0"/>
              <a:t>geta verið </a:t>
            </a:r>
            <a:r>
              <a:rPr lang="it-IT" dirty="0" err="1"/>
              <a:t>umbreyttar í </a:t>
            </a:r>
            <a:r>
              <a:rPr lang="it-IT" b="1" dirty="0" err="1"/>
              <a:t>arðbærar áfangastaðir </a:t>
            </a:r>
            <a:r>
              <a:rPr lang="it-IT" dirty="0" err="1"/>
              <a:t>sem </a:t>
            </a:r>
            <a:r>
              <a:rPr lang="it-IT" dirty="0"/>
              <a:t>styðja við </a:t>
            </a:r>
            <a:r>
              <a:rPr lang="it-IT" dirty="0" err="1"/>
              <a:t>staðbundna efnahag </a:t>
            </a:r>
            <a:r>
              <a:rPr lang="it-IT" dirty="0"/>
              <a:t>og </a:t>
            </a:r>
            <a:r>
              <a:rPr lang="it-IT" dirty="0" err="1"/>
              <a:t>efla </a:t>
            </a:r>
            <a:r>
              <a:rPr lang="it-IT" dirty="0"/>
              <a:t>samfélagsstolt.</a:t>
            </a:r>
          </a:p>
          <a:p>
            <a:pPr>
              <a:lnSpc>
                <a:spcPts val="2340"/>
              </a:lnSpc>
            </a:pPr>
            <a:endParaRPr lang="it-IT" dirty="0"/>
          </a:p>
          <a:p>
            <a:pPr>
              <a:lnSpc>
                <a:spcPts val="2340"/>
              </a:lnSpc>
            </a:pPr>
            <a:r>
              <a:rPr lang="it-IT" dirty="0"/>
              <a:t>Í </a:t>
            </a:r>
            <a:r>
              <a:rPr lang="it-IT" dirty="0" err="1"/>
              <a:t>stuttu </a:t>
            </a:r>
            <a:r>
              <a:rPr lang="it-IT" dirty="0"/>
              <a:t>máli </a:t>
            </a:r>
            <a:r>
              <a:rPr lang="it-IT" dirty="0" err="1"/>
              <a:t>skilar aðlögunarleg endurnýting </a:t>
            </a:r>
            <a:r>
              <a:rPr lang="it-IT" dirty="0"/>
              <a:t>þreföldum ávinningi: </a:t>
            </a:r>
            <a:r>
              <a:rPr lang="it-IT" dirty="0" err="1"/>
              <a:t>hún </a:t>
            </a:r>
            <a:r>
              <a:rPr lang="it-IT" b="1" dirty="0" err="1"/>
              <a:t>varðveitir menningararfleifð</a:t>
            </a:r>
            <a:r>
              <a:rPr lang="it-IT" dirty="0"/>
              <a:t>, </a:t>
            </a:r>
            <a:r>
              <a:rPr lang="it-IT" b="1" dirty="0" err="1"/>
              <a:t>dregur úr </a:t>
            </a:r>
            <a:r>
              <a:rPr lang="it-IT" b="1" dirty="0"/>
              <a:t>umhverfisfótspori </a:t>
            </a:r>
            <a:r>
              <a:rPr lang="it-IT" dirty="0"/>
              <a:t>og </a:t>
            </a:r>
            <a:r>
              <a:rPr lang="it-IT" b="1" dirty="0" err="1"/>
              <a:t>skapar </a:t>
            </a:r>
            <a:r>
              <a:rPr lang="it-IT" b="1" dirty="0"/>
              <a:t>gestum </a:t>
            </a:r>
            <a:r>
              <a:rPr lang="it-IT" b="1" dirty="0" err="1"/>
              <a:t>verðmætar </a:t>
            </a:r>
            <a:r>
              <a:rPr lang="it-IT" b="1" dirty="0"/>
              <a:t>og </a:t>
            </a:r>
            <a:r>
              <a:rPr lang="it-IT" b="1" dirty="0" err="1"/>
              <a:t>ekta upplifanir</a:t>
            </a:r>
            <a:r>
              <a:rPr lang="it-IT" dirty="0"/>
              <a:t>, sem gerir </a:t>
            </a:r>
            <a:r>
              <a:rPr lang="it-IT" dirty="0" err="1"/>
              <a:t>hana</a:t>
            </a:r>
            <a:r>
              <a:rPr lang="it-IT" dirty="0"/>
              <a:t> að </a:t>
            </a:r>
            <a:r>
              <a:rPr lang="it-IT" dirty="0" err="1"/>
              <a:t>grundvallar</a:t>
            </a:r>
            <a:r>
              <a:rPr lang="it-IT" dirty="0"/>
              <a:t> stefnu við </a:t>
            </a:r>
            <a:r>
              <a:rPr lang="it-IT" dirty="0" err="1"/>
              <a:t>þróun </a:t>
            </a:r>
            <a:r>
              <a:rPr lang="it-IT" dirty="0"/>
              <a:t>valkostilegrar </a:t>
            </a:r>
            <a:r>
              <a:rPr lang="it-IT" dirty="0" err="1"/>
              <a:t>gistingar í ferðaþjónustu</a:t>
            </a:r>
            <a:r>
              <a:rPr lang="it-IT" dirty="0"/>
              <a:t>.</a:t>
            </a:r>
            <a:endParaRPr lang="it-IT" dirty="0">
              <a:ea typeface="Calibri" panose="020F0502020204030204"/>
              <a:cs typeface="Calibri" panose="020F0502020204030204"/>
            </a:endParaRPr>
          </a:p>
        </p:txBody>
      </p:sp>
      <p:sp>
        <p:nvSpPr>
          <p:cNvPr id="11" name="Slide Number Placeholder 5">
            <a:extLst>
              <a:ext uri="{FF2B5EF4-FFF2-40B4-BE49-F238E27FC236}">
                <a16:creationId xmlns:a16="http://schemas.microsoft.com/office/drawing/2014/main" id="{CBADA0AB-5E4F-66FC-4B13-06C20B30E86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2" name="Picture 1">
            <a:extLst>
              <a:ext uri="{FF2B5EF4-FFF2-40B4-BE49-F238E27FC236}">
                <a16:creationId xmlns:a16="http://schemas.microsoft.com/office/drawing/2014/main" id="{978AA1DA-7EE3-2D61-F6E9-B79992724F7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81667" y="4428084"/>
            <a:ext cx="3580276" cy="2659133"/>
          </a:xfrm>
          <a:prstGeom prst="rect">
            <a:avLst/>
          </a:prstGeom>
        </p:spPr>
      </p:pic>
    </p:spTree>
    <p:extLst>
      <p:ext uri="{BB962C8B-B14F-4D97-AF65-F5344CB8AC3E}">
        <p14:creationId xmlns:p14="http://schemas.microsoft.com/office/powerpoint/2010/main" val="2757186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2E121327-7EFA-8C5C-967F-192EE47FFECB}"/>
              </a:ext>
            </a:extLst>
          </p:cNvPr>
          <p:cNvPicPr>
            <a:picLocks noGrp="1" noChangeAspect="1"/>
          </p:cNvPicPr>
          <p:nvPr>
            <p:ph type="pic" sz="quarter" idx="73"/>
          </p:nvPr>
        </p:nvPicPr>
        <p:blipFill rotWithShape="1">
          <a:blip r:embed="rId2"/>
          <a:srcRect l="90" t="47591" r="-90" b="8909"/>
          <a:stretch/>
        </p:blipFill>
        <p:spPr>
          <a:xfrm>
            <a:off x="-1" y="-1"/>
            <a:ext cx="11526983" cy="3342069"/>
          </a:xfrm>
        </p:spPr>
      </p:pic>
      <p:sp>
        <p:nvSpPr>
          <p:cNvPr id="3" name="Text Placeholder 2">
            <a:extLst>
              <a:ext uri="{FF2B5EF4-FFF2-40B4-BE49-F238E27FC236}">
                <a16:creationId xmlns:a16="http://schemas.microsoft.com/office/drawing/2014/main" id="{E6926BD0-3CED-C3F4-FD48-44D96088E87B}"/>
              </a:ext>
            </a:extLst>
          </p:cNvPr>
          <p:cNvSpPr>
            <a:spLocks noGrp="1"/>
          </p:cNvSpPr>
          <p:nvPr>
            <p:ph type="body" sz="quarter" idx="42"/>
          </p:nvPr>
        </p:nvSpPr>
        <p:spPr/>
        <p:txBody>
          <a:bodyPr/>
          <a:lstStyle/>
          <a:p>
            <a:r>
              <a:rPr lang="en-GB"/>
              <a:t>Ísland</a:t>
            </a:r>
          </a:p>
        </p:txBody>
      </p:sp>
      <p:pic>
        <p:nvPicPr>
          <p:cNvPr id="15" name="Picture Placeholder 14">
            <a:extLst>
              <a:ext uri="{FF2B5EF4-FFF2-40B4-BE49-F238E27FC236}">
                <a16:creationId xmlns:a16="http://schemas.microsoft.com/office/drawing/2014/main" id="{C2C2F37A-55C8-FA09-618F-4B78A6F94A65}"/>
              </a:ext>
            </a:extLst>
          </p:cNvPr>
          <p:cNvPicPr>
            <a:picLocks noGrp="1" noChangeAspect="1"/>
          </p:cNvPicPr>
          <p:nvPr>
            <p:ph type="pic" sz="quarter" idx="75"/>
          </p:nvPr>
        </p:nvPicPr>
        <p:blipFill>
          <a:blip r:embed="rId3"/>
          <a:srcRect t="5944" b="5944"/>
          <a:stretch>
            <a:fillRect/>
          </a:stretch>
        </p:blipFill>
        <p:spPr/>
      </p:pic>
      <p:pic>
        <p:nvPicPr>
          <p:cNvPr id="12" name="Picture Placeholder 11">
            <a:extLst>
              <a:ext uri="{FF2B5EF4-FFF2-40B4-BE49-F238E27FC236}">
                <a16:creationId xmlns:a16="http://schemas.microsoft.com/office/drawing/2014/main" id="{D24EE2C6-E54C-8D44-A6AD-E73021918ABD}"/>
              </a:ext>
            </a:extLst>
          </p:cNvPr>
          <p:cNvPicPr>
            <a:picLocks noGrp="1" noChangeAspect="1"/>
          </p:cNvPicPr>
          <p:nvPr>
            <p:ph type="pic" sz="quarter" idx="76"/>
          </p:nvPr>
        </p:nvPicPr>
        <p:blipFill>
          <a:blip r:embed="rId4"/>
          <a:srcRect t="5944" b="5944"/>
          <a:stretch/>
        </p:blipFill>
        <p:spPr/>
      </p:pic>
      <p:sp>
        <p:nvSpPr>
          <p:cNvPr id="7" name="Text Placeholder 6">
            <a:extLst>
              <a:ext uri="{FF2B5EF4-FFF2-40B4-BE49-F238E27FC236}">
                <a16:creationId xmlns:a16="http://schemas.microsoft.com/office/drawing/2014/main" id="{6FB72012-33D0-4BF5-F477-28D15015A8EC}"/>
              </a:ext>
            </a:extLst>
          </p:cNvPr>
          <p:cNvSpPr>
            <a:spLocks noGrp="1"/>
          </p:cNvSpPr>
          <p:nvPr>
            <p:ph type="body" sz="quarter" idx="65"/>
          </p:nvPr>
        </p:nvSpPr>
        <p:spPr/>
        <p:txBody>
          <a:bodyPr/>
          <a:lstStyle/>
          <a:p>
            <a:pPr algn="ctr"/>
            <a:r>
              <a:rPr lang="en-GB" sz="1200" dirty="0"/>
              <a:t>Ljósmynd: </a:t>
            </a:r>
          </a:p>
          <a:p>
            <a:pPr algn="ctr"/>
            <a:r>
              <a:rPr lang="en-GB" sz="1200" dirty="0"/>
              <a:t>Panoramaglerlodge, Ísland</a:t>
            </a:r>
          </a:p>
        </p:txBody>
      </p:sp>
      <p:pic>
        <p:nvPicPr>
          <p:cNvPr id="8" name="Picture 7">
            <a:extLst>
              <a:ext uri="{FF2B5EF4-FFF2-40B4-BE49-F238E27FC236}">
                <a16:creationId xmlns:a16="http://schemas.microsoft.com/office/drawing/2014/main" id="{B34DB9E3-14D9-2CE3-313E-99FC5AEE00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26982" y="2944487"/>
            <a:ext cx="665018" cy="399010"/>
          </a:xfrm>
          <a:prstGeom prst="rect">
            <a:avLst/>
          </a:prstGeom>
        </p:spPr>
      </p:pic>
      <p:sp>
        <p:nvSpPr>
          <p:cNvPr id="2" name="Slide Number Placeholder 5">
            <a:extLst>
              <a:ext uri="{FF2B5EF4-FFF2-40B4-BE49-F238E27FC236}">
                <a16:creationId xmlns:a16="http://schemas.microsoft.com/office/drawing/2014/main" id="{44315423-02B7-1C30-19E3-7F5D9CF45FD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2575150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027D628-50DF-8855-8440-6B1470283BF0}"/>
              </a:ext>
            </a:extLst>
          </p:cNvPr>
          <p:cNvSpPr>
            <a:spLocks noGrp="1"/>
          </p:cNvSpPr>
          <p:nvPr>
            <p:ph type="body" sz="quarter" idx="13"/>
          </p:nvPr>
        </p:nvSpPr>
        <p:spPr>
          <a:xfrm>
            <a:off x="640590" y="1572125"/>
            <a:ext cx="5455410" cy="4860757"/>
          </a:xfrm>
        </p:spPr>
        <p:txBody>
          <a:bodyPr anchor="t">
            <a:normAutofit/>
          </a:bodyPr>
          <a:lstStyle/>
          <a:p>
            <a:pPr algn="l">
              <a:lnSpc>
                <a:spcPts val="2340"/>
              </a:lnSpc>
            </a:pPr>
            <a:r>
              <a:rPr lang="en-US" sz="2200" i="0" dirty="0"/>
              <a:t>Til að dýpka þekkingu þína og styðja hagnýta notkun þessa moduls skaltu kanna vandlega útvöldu úrval af viðbótarlestri, æfingum og stafrænum verkfærum sem finna má í þessum hluta. </a:t>
            </a:r>
          </a:p>
          <a:p>
            <a:pPr algn="l">
              <a:lnSpc>
                <a:spcPts val="2340"/>
              </a:lnSpc>
            </a:pPr>
            <a:endParaRPr lang="en-US" sz="2200" i="0" dirty="0"/>
          </a:p>
          <a:p>
            <a:pPr algn="l">
              <a:lnSpc>
                <a:spcPts val="2340"/>
              </a:lnSpc>
            </a:pPr>
            <a:r>
              <a:rPr lang="en-US" sz="2200" i="0" dirty="0"/>
              <a:t>Þau hafa verið valin til að hjálpa þér að rannsaka markaðinn þinn, hagræða rekstri, bæta upplifun gesta og kynna fyrirtækið þitt á áhrifaríkan hátt. Með því að kanna þessar auðlindir geturðu styrkt færni þína, aukið skilvirkni og tryggt að gistireiningin þín samræmist gildum EPIC STAYS um sjálfbærni, sköpunarkraft og samfélagslega þátttöku.</a:t>
            </a:r>
            <a:endParaRPr lang="en-IE" sz="2200" i="0" dirty="0"/>
          </a:p>
        </p:txBody>
      </p:sp>
      <p:pic>
        <p:nvPicPr>
          <p:cNvPr id="10" name="Picture Placeholder 9">
            <a:extLst>
              <a:ext uri="{FF2B5EF4-FFF2-40B4-BE49-F238E27FC236}">
                <a16:creationId xmlns:a16="http://schemas.microsoft.com/office/drawing/2014/main" id="{5915CBB4-5483-6AF3-40F4-2D09F143DBF6}"/>
              </a:ext>
            </a:extLst>
          </p:cNvPr>
          <p:cNvPicPr>
            <a:picLocks noGrp="1" noChangeAspect="1"/>
          </p:cNvPicPr>
          <p:nvPr>
            <p:ph type="pic" sz="quarter" idx="4294967295"/>
          </p:nvPr>
        </p:nvPicPr>
        <p:blipFill>
          <a:blip r:embed="rId2"/>
          <a:srcRect l="2871" r="2871"/>
          <a:stretch>
            <a:fillRect/>
          </a:stretch>
        </p:blipFill>
        <p:spPr>
          <a:xfrm>
            <a:off x="6629303" y="1140130"/>
            <a:ext cx="5626746" cy="4105640"/>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p:spPr>
      </p:pic>
      <p:sp>
        <p:nvSpPr>
          <p:cNvPr id="5" name="TextBox 4">
            <a:extLst>
              <a:ext uri="{FF2B5EF4-FFF2-40B4-BE49-F238E27FC236}">
                <a16:creationId xmlns:a16="http://schemas.microsoft.com/office/drawing/2014/main" id="{899B1F22-F55B-5D93-A40F-0EB31019BFF6}"/>
              </a:ext>
            </a:extLst>
          </p:cNvPr>
          <p:cNvSpPr txBox="1"/>
          <p:nvPr/>
        </p:nvSpPr>
        <p:spPr>
          <a:xfrm>
            <a:off x="640590" y="328140"/>
            <a:ext cx="6112042" cy="646331"/>
          </a:xfrm>
          <a:prstGeom prst="rect">
            <a:avLst/>
          </a:prstGeom>
          <a:noFill/>
        </p:spPr>
        <p:txBody>
          <a:bodyPr wrap="square">
            <a:spAutoFit/>
          </a:bodyPr>
          <a:lstStyle/>
          <a:p>
            <a:pPr algn="l"/>
            <a:r>
              <a:rPr lang="en-IE" sz="3600" b="1" i="0" dirty="0">
                <a:solidFill>
                  <a:srgbClr val="459597"/>
                </a:solidFill>
              </a:rPr>
              <a:t>Hluti um frekari úrræði</a:t>
            </a:r>
          </a:p>
        </p:txBody>
      </p:sp>
      <p:pic>
        <p:nvPicPr>
          <p:cNvPr id="11" name="Picture 10">
            <a:extLst>
              <a:ext uri="{FF2B5EF4-FFF2-40B4-BE49-F238E27FC236}">
                <a16:creationId xmlns:a16="http://schemas.microsoft.com/office/drawing/2014/main" id="{58F93900-62F5-AAAC-EE38-66636C8C2C9F}"/>
              </a:ext>
            </a:extLst>
          </p:cNvPr>
          <p:cNvPicPr>
            <a:picLocks noChangeAspect="1"/>
          </p:cNvPicPr>
          <p:nvPr/>
        </p:nvPicPr>
        <p:blipFill>
          <a:blip r:embed="rId3">
            <a:biLevel thresh="25000"/>
            <a:alphaModFix amt="35000"/>
            <a:extLst>
              <a:ext uri="{28A0092B-C50C-407E-A947-70E740481C1C}">
                <a14:useLocalDpi xmlns:a14="http://schemas.microsoft.com/office/drawing/2010/main" val="0"/>
              </a:ext>
            </a:extLst>
          </a:blip>
          <a:srcRect l="53155" t="-1" r="5047" b="49903"/>
          <a:stretch/>
        </p:blipFill>
        <p:spPr>
          <a:xfrm>
            <a:off x="5562698" y="3876445"/>
            <a:ext cx="4246690" cy="3154091"/>
          </a:xfrm>
          <a:prstGeom prst="rect">
            <a:avLst/>
          </a:prstGeom>
        </p:spPr>
      </p:pic>
      <p:sp>
        <p:nvSpPr>
          <p:cNvPr id="12" name="Slide Number Placeholder 5">
            <a:extLst>
              <a:ext uri="{FF2B5EF4-FFF2-40B4-BE49-F238E27FC236}">
                <a16:creationId xmlns:a16="http://schemas.microsoft.com/office/drawing/2014/main" id="{8D167EE9-0B6A-8D23-A365-809CC84CD2B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Tree>
    <p:extLst>
      <p:ext uri="{BB962C8B-B14F-4D97-AF65-F5344CB8AC3E}">
        <p14:creationId xmlns:p14="http://schemas.microsoft.com/office/powerpoint/2010/main" val="255544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51D2-E02F-D56B-E906-2059F57F453E}"/>
            </a:ext>
          </a:extLst>
        </p:cNvPr>
        <p:cNvGrpSpPr/>
        <p:nvPr/>
      </p:nvGrpSpPr>
      <p:grpSpPr>
        <a:xfrm>
          <a:off x="0" y="0"/>
          <a:ext cx="0" cy="0"/>
          <a:chOff x="0" y="0"/>
          <a:chExt cx="0" cy="0"/>
        </a:xfrm>
      </p:grpSpPr>
      <p:pic>
        <p:nvPicPr>
          <p:cNvPr id="9" name="Segnaposto immagine 8" descr="Immagine che contiene trasporto, aria aperta, carretto, carriola&#10;&#10;Il contenuto generato dall'IA potrebbe non essere corretto.">
            <a:extLst>
              <a:ext uri="{FF2B5EF4-FFF2-40B4-BE49-F238E27FC236}">
                <a16:creationId xmlns:a16="http://schemas.microsoft.com/office/drawing/2014/main" id="{020766C8-361D-FA45-6DAC-1BDA8B54BD3C}"/>
              </a:ext>
            </a:extLst>
          </p:cNvPr>
          <p:cNvPicPr>
            <a:picLocks noGrp="1" noChangeAspect="1"/>
          </p:cNvPicPr>
          <p:nvPr>
            <p:ph type="pic" sz="quarter" idx="20"/>
          </p:nvPr>
        </p:nvPicPr>
        <p:blipFill>
          <a:blip r:embed="rId2"/>
          <a:srcRect t="9226" b="9226"/>
          <a:stretch>
            <a:fillRect/>
          </a:stretch>
        </p:blipFill>
        <p:spPr/>
      </p:pic>
      <p:grpSp>
        <p:nvGrpSpPr>
          <p:cNvPr id="11" name="Group 10">
            <a:extLst>
              <a:ext uri="{FF2B5EF4-FFF2-40B4-BE49-F238E27FC236}">
                <a16:creationId xmlns:a16="http://schemas.microsoft.com/office/drawing/2014/main" id="{67624682-662D-6F88-FC69-CD5470B55C2A}"/>
              </a:ext>
            </a:extLst>
          </p:cNvPr>
          <p:cNvGrpSpPr/>
          <p:nvPr/>
        </p:nvGrpSpPr>
        <p:grpSpPr>
          <a:xfrm>
            <a:off x="9402581" y="2160138"/>
            <a:ext cx="2779672" cy="554397"/>
            <a:chOff x="1800741" y="6353467"/>
            <a:chExt cx="3253859" cy="554397"/>
          </a:xfrm>
        </p:grpSpPr>
        <p:sp>
          <p:nvSpPr>
            <p:cNvPr id="12" name="object 3">
              <a:extLst>
                <a:ext uri="{FF2B5EF4-FFF2-40B4-BE49-F238E27FC236}">
                  <a16:creationId xmlns:a16="http://schemas.microsoft.com/office/drawing/2014/main" id="{83FA643A-BF9F-0C9C-CC76-D34F7CD47E19}"/>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6">
              <a:extLst>
                <a:ext uri="{FF2B5EF4-FFF2-40B4-BE49-F238E27FC236}">
                  <a16:creationId xmlns:a16="http://schemas.microsoft.com/office/drawing/2014/main" id="{39E6D0E8-525B-319A-4A20-D3BFFA73B2A7}"/>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Ljósmynd: </a:t>
              </a:r>
              <a:r>
                <a:rPr lang="en-GB" sz="1200" dirty="0" err="1"/>
                <a:t>Meridaunia</a:t>
              </a:r>
              <a:endParaRPr lang="en-GB" sz="1200" dirty="0"/>
            </a:p>
          </p:txBody>
        </p:sp>
      </p:grpSp>
      <p:sp>
        <p:nvSpPr>
          <p:cNvPr id="14" name="Text Placeholder 3">
            <a:extLst>
              <a:ext uri="{FF2B5EF4-FFF2-40B4-BE49-F238E27FC236}">
                <a16:creationId xmlns:a16="http://schemas.microsoft.com/office/drawing/2014/main" id="{062C643F-012D-9F53-0161-D26F8B0BCA74}"/>
              </a:ext>
            </a:extLst>
          </p:cNvPr>
          <p:cNvSpPr txBox="1">
            <a:spLocks/>
          </p:cNvSpPr>
          <p:nvPr/>
        </p:nvSpPr>
        <p:spPr>
          <a:xfrm>
            <a:off x="629645" y="460753"/>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Aðlögunarendurnyting </a:t>
            </a:r>
          </a:p>
          <a:p>
            <a:pPr>
              <a:lnSpc>
                <a:spcPts val="3720"/>
              </a:lnSpc>
            </a:pPr>
            <a:r>
              <a:rPr lang="en-US" dirty="0"/>
              <a:t>og sjálfbærni – skilgreina gestrisni</a:t>
            </a:r>
          </a:p>
          <a:p>
            <a:pPr>
              <a:lnSpc>
                <a:spcPts val="3720"/>
              </a:lnSpc>
            </a:pPr>
            <a:endParaRPr lang="en-US" dirty="0"/>
          </a:p>
        </p:txBody>
      </p:sp>
      <p:sp>
        <p:nvSpPr>
          <p:cNvPr id="16" name="Text Placeholder 4">
            <a:extLst>
              <a:ext uri="{FF2B5EF4-FFF2-40B4-BE49-F238E27FC236}">
                <a16:creationId xmlns:a16="http://schemas.microsoft.com/office/drawing/2014/main" id="{4B82B90B-2BB0-13CC-3DFB-CECE04185F23}"/>
              </a:ext>
            </a:extLst>
          </p:cNvPr>
          <p:cNvSpPr txBox="1">
            <a:spLocks/>
          </p:cNvSpPr>
          <p:nvPr/>
        </p:nvSpPr>
        <p:spPr>
          <a:xfrm>
            <a:off x="629644" y="2712518"/>
            <a:ext cx="10432241"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Nafn: </a:t>
            </a:r>
          </a:p>
          <a:p>
            <a:pPr indent="0">
              <a:lnSpc>
                <a:spcPts val="2240"/>
              </a:lnSpc>
              <a:buClr>
                <a:srgbClr val="459597"/>
              </a:buClr>
            </a:pPr>
            <a:r>
              <a:rPr lang="en-GB" sz="2200" dirty="0">
                <a:solidFill>
                  <a:srgbClr val="414141"/>
                </a:solidFill>
              </a:rPr>
              <a:t>Endurnýting og sjálfbærni </a:t>
            </a:r>
          </a:p>
          <a:p>
            <a:pPr indent="0">
              <a:lnSpc>
                <a:spcPts val="2240"/>
              </a:lnSpc>
              <a:buClr>
                <a:srgbClr val="459597"/>
              </a:buClr>
            </a:pPr>
            <a:r>
              <a:rPr lang="en-GB" sz="2200" dirty="0">
                <a:solidFill>
                  <a:srgbClr val="414141"/>
                </a:solidFill>
              </a:rPr>
              <a:t>– Að skilgreina gestrisni</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800" b="1" dirty="0">
                <a:solidFill>
                  <a:srgbClr val="EC7C69"/>
                </a:solidFill>
              </a:rPr>
              <a:t>Lýsing:</a:t>
            </a:r>
          </a:p>
          <a:p>
            <a:pPr indent="0">
              <a:lnSpc>
                <a:spcPts val="2240"/>
              </a:lnSpc>
              <a:buClr>
                <a:srgbClr val="459597"/>
              </a:buClr>
            </a:pPr>
            <a:r>
              <a:rPr lang="en-GB" sz="2200" dirty="0">
                <a:solidFill>
                  <a:srgbClr val="414141"/>
                </a:solidFill>
              </a:rPr>
              <a:t> Í þessu myndbandi </a:t>
            </a:r>
            <a:r>
              <a:rPr lang="en-US" sz="2200" dirty="0">
                <a:solidFill>
                  <a:srgbClr val="414141"/>
                </a:solidFill>
              </a:rPr>
              <a:t>ræða atvinnufólk í greininni hvernig aðferðir við aðlaga endurnýtingu í gestamennugreininni stuðla að umhverfis- og sjálfbærni, menningarvernd og efnahagslegri </a:t>
            </a:r>
            <a:r>
              <a:rPr lang="en-US" sz="2200" dirty="0" err="1">
                <a:solidFill>
                  <a:srgbClr val="414141"/>
                </a:solidFill>
              </a:rPr>
              <a:t>endurnýjun</a:t>
            </a:r>
            <a:r>
              <a:rPr lang="en-GB" sz="2200" dirty="0">
                <a:solidFill>
                  <a:srgbClr val="414141"/>
                </a:solidFill>
              </a:rPr>
              <a:t>. Viðtalið sýnir raunveruleg dæmi um vel heppnuð verkefni í aðlagaðri endurnýtingu og skoðar hvers vegna þessi nálgun er að verða sífellt mikilvægari í ferðaþjónustu og borgarþróun.</a:t>
            </a:r>
          </a:p>
          <a:p>
            <a:pPr indent="0">
              <a:lnSpc>
                <a:spcPts val="2240"/>
              </a:lnSpc>
              <a:buClr>
                <a:srgbClr val="459597"/>
              </a:buClr>
            </a:pPr>
            <a:endParaRPr lang="en-GB" sz="2200" dirty="0">
              <a:solidFill>
                <a:srgbClr val="414141"/>
              </a:solidFill>
            </a:endParaRPr>
          </a:p>
        </p:txBody>
      </p:sp>
      <p:cxnSp>
        <p:nvCxnSpPr>
          <p:cNvPr id="17" name="Straight Connector 16">
            <a:extLst>
              <a:ext uri="{FF2B5EF4-FFF2-40B4-BE49-F238E27FC236}">
                <a16:creationId xmlns:a16="http://schemas.microsoft.com/office/drawing/2014/main" id="{5BEBB94D-8E91-F518-99E7-AFC328896EF2}"/>
              </a:ext>
            </a:extLst>
          </p:cNvPr>
          <p:cNvCxnSpPr>
            <a:cxnSpLocks/>
          </p:cNvCxnSpPr>
          <p:nvPr/>
        </p:nvCxnSpPr>
        <p:spPr>
          <a:xfrm>
            <a:off x="0" y="2039240"/>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C318B539-73C7-BD72-EAA1-14F89E8B29E4}"/>
              </a:ext>
            </a:extLst>
          </p:cNvPr>
          <p:cNvGrpSpPr/>
          <p:nvPr/>
        </p:nvGrpSpPr>
        <p:grpSpPr>
          <a:xfrm>
            <a:off x="9919506" y="146415"/>
            <a:ext cx="1751509" cy="1751509"/>
            <a:chOff x="9919506" y="146415"/>
            <a:chExt cx="1751509" cy="1751509"/>
          </a:xfrm>
        </p:grpSpPr>
        <p:sp>
          <p:nvSpPr>
            <p:cNvPr id="20" name="Oval 19">
              <a:extLst>
                <a:ext uri="{FF2B5EF4-FFF2-40B4-BE49-F238E27FC236}">
                  <a16:creationId xmlns:a16="http://schemas.microsoft.com/office/drawing/2014/main" id="{FE23392E-6537-EE53-D9CE-43F55E56FF74}"/>
                </a:ext>
              </a:extLst>
            </p:cNvPr>
            <p:cNvSpPr/>
            <p:nvPr/>
          </p:nvSpPr>
          <p:spPr>
            <a:xfrm>
              <a:off x="9919506" y="146415"/>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Connector 3">
              <a:extLst>
                <a:ext uri="{FF2B5EF4-FFF2-40B4-BE49-F238E27FC236}">
                  <a16:creationId xmlns:a16="http://schemas.microsoft.com/office/drawing/2014/main" id="{42AFBCF8-9861-FC86-49D9-92B5DB46D6BE}"/>
                </a:ext>
              </a:extLst>
            </p:cNvPr>
            <p:cNvSpPr/>
            <p:nvPr/>
          </p:nvSpPr>
          <p:spPr>
            <a:xfrm>
              <a:off x="9971736" y="287703"/>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t>Smelltu til að horfa á myndbandið</a:t>
              </a:r>
            </a:p>
          </p:txBody>
        </p:sp>
      </p:grpSp>
      <p:sp>
        <p:nvSpPr>
          <p:cNvPr id="26" name="TextBox 25">
            <a:extLst>
              <a:ext uri="{FF2B5EF4-FFF2-40B4-BE49-F238E27FC236}">
                <a16:creationId xmlns:a16="http://schemas.microsoft.com/office/drawing/2014/main" id="{802B2340-5A44-6592-3E49-5AE399E2944B}"/>
              </a:ext>
            </a:extLst>
          </p:cNvPr>
          <p:cNvSpPr txBox="1"/>
          <p:nvPr/>
        </p:nvSpPr>
        <p:spPr>
          <a:xfrm>
            <a:off x="629643" y="6000786"/>
            <a:ext cx="6432884" cy="369332"/>
          </a:xfrm>
          <a:prstGeom prst="rect">
            <a:avLst/>
          </a:prstGeom>
          <a:noFill/>
        </p:spPr>
        <p:txBody>
          <a:bodyPr wrap="square">
            <a:spAutoFit/>
          </a:bodyPr>
          <a:lstStyle/>
          <a:p>
            <a:r>
              <a:rPr lang="en-US" b="1" dirty="0">
                <a:solidFill>
                  <a:srgbClr val="414141"/>
                </a:solidFill>
              </a:rPr>
              <a:t>Tengill:</a:t>
            </a:r>
            <a:r>
              <a:rPr lang="it-IT" dirty="0">
                <a:solidFill>
                  <a:srgbClr val="459597"/>
                </a:solidFill>
                <a:hlinkClick r:id="rId3">
                  <a:extLst>
                    <a:ext uri="{A12FA001-AC4F-418D-AE19-62706E023703}">
                      <ahyp:hlinkClr xmlns:ahyp="http://schemas.microsoft.com/office/drawing/2018/hyperlinkcolor" val="tx"/>
                    </a:ext>
                  </a:extLst>
                </a:hlinkClick>
              </a:rPr>
              <a:t> https://www.youtube.com/watch?v=ka9qWKQz-P0</a:t>
            </a:r>
            <a:endParaRPr lang="en-US" dirty="0">
              <a:solidFill>
                <a:srgbClr val="459597"/>
              </a:solidFill>
            </a:endParaRPr>
          </a:p>
        </p:txBody>
      </p:sp>
      <p:sp>
        <p:nvSpPr>
          <p:cNvPr id="29" name="Slide Number Placeholder 5">
            <a:extLst>
              <a:ext uri="{FF2B5EF4-FFF2-40B4-BE49-F238E27FC236}">
                <a16:creationId xmlns:a16="http://schemas.microsoft.com/office/drawing/2014/main" id="{7F054BC2-1A52-2D17-5141-6CFA106D2ECF}"/>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spTree>
    <p:extLst>
      <p:ext uri="{BB962C8B-B14F-4D97-AF65-F5344CB8AC3E}">
        <p14:creationId xmlns:p14="http://schemas.microsoft.com/office/powerpoint/2010/main" val="2048951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CC6E8-924D-AF00-1D39-59758FE3A558}"/>
            </a:ext>
          </a:extLst>
        </p:cNvPr>
        <p:cNvGrpSpPr/>
        <p:nvPr/>
      </p:nvGrpSpPr>
      <p:grpSpPr>
        <a:xfrm>
          <a:off x="0" y="0"/>
          <a:ext cx="0" cy="0"/>
          <a:chOff x="0" y="0"/>
          <a:chExt cx="0" cy="0"/>
        </a:xfrm>
      </p:grpSpPr>
      <p:sp>
        <p:nvSpPr>
          <p:cNvPr id="10" name="Text Placeholder 4">
            <a:extLst>
              <a:ext uri="{FF2B5EF4-FFF2-40B4-BE49-F238E27FC236}">
                <a16:creationId xmlns:a16="http://schemas.microsoft.com/office/drawing/2014/main" id="{F1946F3F-CF7C-CA3A-9B82-CA8EB6E43FA5}"/>
              </a:ext>
            </a:extLst>
          </p:cNvPr>
          <p:cNvSpPr>
            <a:spLocks noGrp="1"/>
          </p:cNvSpPr>
          <p:nvPr>
            <p:ph type="body" sz="quarter" idx="18"/>
          </p:nvPr>
        </p:nvSpPr>
        <p:spPr>
          <a:xfrm>
            <a:off x="6884165" y="8704715"/>
            <a:ext cx="7026053" cy="3970365"/>
          </a:xfrm>
        </p:spPr>
        <p:txBody>
          <a:bodyPr lIns="91440" tIns="45720" rIns="91440" bIns="45720" anchor="t"/>
          <a:lstStyle/>
          <a:p>
            <a:r>
              <a:rPr lang="en-US" b="1" dirty="0">
                <a:solidFill>
                  <a:srgbClr val="414141"/>
                </a:solidFill>
              </a:rPr>
              <a:t>Heiti: </a:t>
            </a:r>
            <a:r>
              <a:rPr lang="it-IT" sz="1800" dirty="0"/>
              <a:t>Endurnýting og sjálfbærni – skilgreining gestrisni</a:t>
            </a:r>
          </a:p>
          <a:p>
            <a:endParaRPr lang="en-US" sz="1800" dirty="0">
              <a:solidFill>
                <a:srgbClr val="414141"/>
              </a:solidFill>
            </a:endParaRPr>
          </a:p>
          <a:p>
            <a:pPr algn="just"/>
            <a:r>
              <a:rPr lang="en-US" b="1" dirty="0">
                <a:solidFill>
                  <a:srgbClr val="414141"/>
                </a:solidFill>
              </a:rPr>
              <a:t>Lýsing: </a:t>
            </a:r>
            <a:r>
              <a:rPr lang="it-IT" sz="1800" dirty="0"/>
              <a:t>Í þessu myndbandi ræða atvinnufólk í greininni hvernig aðferðir við aðlögunarendurnotkun í gestamennugreininni stuðla að umhverfis- og sjálfbærni, menningarvernd og efnahagslegri endurnýjun. Viðtalið sýnir raunveruleg dæmi um vel heppnuð verkefni í aðlögunarendurnotkun og kannar hvers vegna þessi nálgun er sífellt mikilvægari í ferðaþjónustu og borgarþróun.</a:t>
            </a:r>
          </a:p>
          <a:p>
            <a:pPr algn="just"/>
            <a:endParaRPr lang="en-US" sz="1800" dirty="0">
              <a:solidFill>
                <a:srgbClr val="414141"/>
              </a:solidFill>
              <a:ea typeface="Calibri" panose="020F0502020204030204"/>
              <a:cs typeface="Calibri" panose="020F0502020204030204"/>
            </a:endParaRPr>
          </a:p>
          <a:p>
            <a:pPr algn="just"/>
            <a:r>
              <a:rPr lang="en-US" b="1" dirty="0">
                <a:solidFill>
                  <a:srgbClr val="414141"/>
                </a:solidFill>
              </a:rPr>
              <a:t>Beiting við efni 1: </a:t>
            </a:r>
            <a:r>
              <a:rPr lang="it-IT" sz="1800" dirty="0"/>
              <a:t>Af hverju skiptir endurnýting máli – Myndbandið styður þá hugmynd að endurnýting gamalla bygginga spari ekki aðeins auðlindir heldur bætir einnig frásögn og verðmæti valkostilegra gististaða í ferðaþjónustu. Það styrkir þá hugmynd að minnisvarða megi breyta í sjálfbærar, efnahagslega arðbærar ferðaupplifanir.</a:t>
            </a:r>
            <a:endParaRPr lang="en-US" sz="1800" dirty="0">
              <a:solidFill>
                <a:srgbClr val="414141"/>
              </a:solidFill>
              <a:ea typeface="Calibri" panose="020F0502020204030204"/>
              <a:cs typeface="Calibri" panose="020F0502020204030204"/>
            </a:endParaRPr>
          </a:p>
          <a:p>
            <a:pPr algn="just"/>
            <a:endParaRPr lang="it-IT" sz="1800" dirty="0"/>
          </a:p>
          <a:p>
            <a:r>
              <a:rPr lang="en-US" b="1" dirty="0">
                <a:solidFill>
                  <a:srgbClr val="414141"/>
                </a:solidFill>
              </a:rPr>
              <a:t>Tengill:</a:t>
            </a:r>
            <a:r>
              <a:rPr lang="it-IT" dirty="0">
                <a:hlinkClick r:id="rId2"/>
              </a:rPr>
              <a:t> https://www.youtube.com/watch?v=ka9qWKQz-P0</a:t>
            </a:r>
            <a:endParaRPr lang="en-US" dirty="0">
              <a:solidFill>
                <a:srgbClr val="414141"/>
              </a:solidFill>
            </a:endParaRPr>
          </a:p>
          <a:p>
            <a:endParaRPr lang="en-US" dirty="0">
              <a:solidFill>
                <a:srgbClr val="414141"/>
              </a:solidFill>
            </a:endParaRPr>
          </a:p>
        </p:txBody>
      </p:sp>
      <p:pic>
        <p:nvPicPr>
          <p:cNvPr id="9" name="Segnaposto immagine 8" descr="Immagine che contiene trasporto, aria aperta, carretto, carriola&#10;&#10;Il contenuto generato dall'IA potrebbe non essere corretto.">
            <a:extLst>
              <a:ext uri="{FF2B5EF4-FFF2-40B4-BE49-F238E27FC236}">
                <a16:creationId xmlns:a16="http://schemas.microsoft.com/office/drawing/2014/main" id="{70E7604D-9864-3F29-19E1-A87E034C44DA}"/>
              </a:ext>
            </a:extLst>
          </p:cNvPr>
          <p:cNvPicPr>
            <a:picLocks noGrp="1" noChangeAspect="1"/>
          </p:cNvPicPr>
          <p:nvPr>
            <p:ph type="pic" sz="quarter" idx="20"/>
          </p:nvPr>
        </p:nvPicPr>
        <p:blipFill>
          <a:blip r:embed="rId3"/>
          <a:srcRect t="9226" b="9226"/>
          <a:stretch>
            <a:fillRect/>
          </a:stretch>
        </p:blipFill>
        <p:spPr/>
      </p:pic>
      <p:grpSp>
        <p:nvGrpSpPr>
          <p:cNvPr id="11" name="Group 10">
            <a:extLst>
              <a:ext uri="{FF2B5EF4-FFF2-40B4-BE49-F238E27FC236}">
                <a16:creationId xmlns:a16="http://schemas.microsoft.com/office/drawing/2014/main" id="{BF6D1D8B-1747-CB1C-C1D2-81E9B619D1C0}"/>
              </a:ext>
            </a:extLst>
          </p:cNvPr>
          <p:cNvGrpSpPr/>
          <p:nvPr/>
        </p:nvGrpSpPr>
        <p:grpSpPr>
          <a:xfrm>
            <a:off x="9402581" y="2160138"/>
            <a:ext cx="2779672" cy="554397"/>
            <a:chOff x="1800741" y="6353467"/>
            <a:chExt cx="3253859" cy="554397"/>
          </a:xfrm>
        </p:grpSpPr>
        <p:sp>
          <p:nvSpPr>
            <p:cNvPr id="12" name="object 3">
              <a:extLst>
                <a:ext uri="{FF2B5EF4-FFF2-40B4-BE49-F238E27FC236}">
                  <a16:creationId xmlns:a16="http://schemas.microsoft.com/office/drawing/2014/main" id="{738B778C-16C3-4606-55EB-CA31623D5D84}"/>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6">
              <a:extLst>
                <a:ext uri="{FF2B5EF4-FFF2-40B4-BE49-F238E27FC236}">
                  <a16:creationId xmlns:a16="http://schemas.microsoft.com/office/drawing/2014/main" id="{15F7A944-FBEB-F61C-5D17-A8CEB5029C8B}"/>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Mynd: </a:t>
              </a:r>
              <a:r>
                <a:rPr lang="en-GB" sz="1200" dirty="0" err="1"/>
                <a:t>Meridaunia</a:t>
              </a:r>
              <a:endParaRPr lang="en-GB" sz="1200" dirty="0"/>
            </a:p>
          </p:txBody>
        </p:sp>
      </p:grpSp>
      <p:sp>
        <p:nvSpPr>
          <p:cNvPr id="14" name="Text Placeholder 3">
            <a:extLst>
              <a:ext uri="{FF2B5EF4-FFF2-40B4-BE49-F238E27FC236}">
                <a16:creationId xmlns:a16="http://schemas.microsoft.com/office/drawing/2014/main" id="{9FB37E63-69A2-0FA9-3DAF-4FF44BA8796C}"/>
              </a:ext>
            </a:extLst>
          </p:cNvPr>
          <p:cNvSpPr txBox="1">
            <a:spLocks/>
          </p:cNvSpPr>
          <p:nvPr/>
        </p:nvSpPr>
        <p:spPr>
          <a:xfrm>
            <a:off x="629645" y="460753"/>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Endurnýtni </a:t>
            </a:r>
          </a:p>
          <a:p>
            <a:pPr>
              <a:lnSpc>
                <a:spcPts val="3720"/>
              </a:lnSpc>
            </a:pPr>
            <a:r>
              <a:rPr lang="en-US" dirty="0"/>
              <a:t>og sjálfbærni – skilgreining gestrisni</a:t>
            </a:r>
          </a:p>
          <a:p>
            <a:pPr>
              <a:lnSpc>
                <a:spcPts val="3720"/>
              </a:lnSpc>
            </a:pPr>
            <a:endParaRPr lang="en-US" dirty="0"/>
          </a:p>
        </p:txBody>
      </p:sp>
      <p:sp>
        <p:nvSpPr>
          <p:cNvPr id="16" name="Text Placeholder 4">
            <a:extLst>
              <a:ext uri="{FF2B5EF4-FFF2-40B4-BE49-F238E27FC236}">
                <a16:creationId xmlns:a16="http://schemas.microsoft.com/office/drawing/2014/main" id="{18B11F83-9679-3F3A-8579-480E6F668F51}"/>
              </a:ext>
            </a:extLst>
          </p:cNvPr>
          <p:cNvSpPr txBox="1">
            <a:spLocks/>
          </p:cNvSpPr>
          <p:nvPr/>
        </p:nvSpPr>
        <p:spPr>
          <a:xfrm>
            <a:off x="629644" y="2712518"/>
            <a:ext cx="10432241"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Nafn: </a:t>
            </a:r>
          </a:p>
          <a:p>
            <a:pPr indent="0">
              <a:lnSpc>
                <a:spcPts val="2240"/>
              </a:lnSpc>
              <a:buClr>
                <a:srgbClr val="459597"/>
              </a:buClr>
            </a:pPr>
            <a:r>
              <a:rPr lang="en-GB" sz="2200" dirty="0">
                <a:solidFill>
                  <a:srgbClr val="414141"/>
                </a:solidFill>
              </a:rPr>
              <a:t>Endurnýting og sjálfbærni </a:t>
            </a:r>
          </a:p>
          <a:p>
            <a:pPr indent="0">
              <a:lnSpc>
                <a:spcPts val="2240"/>
              </a:lnSpc>
              <a:buClr>
                <a:srgbClr val="459597"/>
              </a:buClr>
            </a:pPr>
            <a:r>
              <a:rPr lang="en-GB" sz="2200" dirty="0">
                <a:solidFill>
                  <a:srgbClr val="414141"/>
                </a:solidFill>
              </a:rPr>
              <a:t>– Skilgreining gestrisni</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800" b="1" dirty="0">
                <a:solidFill>
                  <a:srgbClr val="EC7C69"/>
                </a:solidFill>
              </a:rPr>
              <a:t>Beittu á efni 1:</a:t>
            </a:r>
          </a:p>
          <a:p>
            <a:pPr indent="0">
              <a:lnSpc>
                <a:spcPts val="2240"/>
              </a:lnSpc>
              <a:buClr>
                <a:srgbClr val="459597"/>
              </a:buClr>
            </a:pPr>
            <a:r>
              <a:rPr lang="en-GB" sz="2200" dirty="0">
                <a:solidFill>
                  <a:srgbClr val="414141"/>
                </a:solidFill>
              </a:rPr>
              <a:t> Af hverju skynsamlegt er að endurnýta – Myndbandið styður þá hugmynd að endurnýting gamalla bygginga spari ekki aðeins auðlindir heldur bætir einnig frásögn og verðmæti valkostilegra gististaða í ferðaþjónustu. Það styrkir hugmyndina um að minnisvarða megi breyta í sjálfbærar, efnahagslega arðbærar ferðaupplifanir.</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cxnSp>
        <p:nvCxnSpPr>
          <p:cNvPr id="17" name="Straight Connector 16">
            <a:extLst>
              <a:ext uri="{FF2B5EF4-FFF2-40B4-BE49-F238E27FC236}">
                <a16:creationId xmlns:a16="http://schemas.microsoft.com/office/drawing/2014/main" id="{30AEC19C-11FF-2C90-4835-C8E6C194B4E1}"/>
              </a:ext>
            </a:extLst>
          </p:cNvPr>
          <p:cNvCxnSpPr>
            <a:cxnSpLocks/>
          </p:cNvCxnSpPr>
          <p:nvPr/>
        </p:nvCxnSpPr>
        <p:spPr>
          <a:xfrm>
            <a:off x="0" y="2039240"/>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86A2C7AF-76AE-5721-3240-F5A31E1E0897}"/>
              </a:ext>
            </a:extLst>
          </p:cNvPr>
          <p:cNvGrpSpPr/>
          <p:nvPr/>
        </p:nvGrpSpPr>
        <p:grpSpPr>
          <a:xfrm>
            <a:off x="9919506" y="146415"/>
            <a:ext cx="1751509" cy="1751509"/>
            <a:chOff x="9919506" y="146415"/>
            <a:chExt cx="1751509" cy="1751509"/>
          </a:xfrm>
        </p:grpSpPr>
        <p:sp>
          <p:nvSpPr>
            <p:cNvPr id="20" name="Oval 19">
              <a:extLst>
                <a:ext uri="{FF2B5EF4-FFF2-40B4-BE49-F238E27FC236}">
                  <a16:creationId xmlns:a16="http://schemas.microsoft.com/office/drawing/2014/main" id="{F0E67839-0098-FF75-B5B4-BF97293D1B7E}"/>
                </a:ext>
              </a:extLst>
            </p:cNvPr>
            <p:cNvSpPr/>
            <p:nvPr/>
          </p:nvSpPr>
          <p:spPr>
            <a:xfrm>
              <a:off x="9919506" y="146415"/>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Connector 3">
              <a:extLst>
                <a:ext uri="{FF2B5EF4-FFF2-40B4-BE49-F238E27FC236}">
                  <a16:creationId xmlns:a16="http://schemas.microsoft.com/office/drawing/2014/main" id="{7F898EE9-1B46-3C5B-AD8B-D1D1FBEDE34D}"/>
                </a:ext>
              </a:extLst>
            </p:cNvPr>
            <p:cNvSpPr/>
            <p:nvPr/>
          </p:nvSpPr>
          <p:spPr>
            <a:xfrm>
              <a:off x="9971736" y="287703"/>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t>Smelltu til að horfa á myndbandið</a:t>
              </a:r>
            </a:p>
          </p:txBody>
        </p:sp>
      </p:grpSp>
      <p:sp>
        <p:nvSpPr>
          <p:cNvPr id="2" name="TextBox 1">
            <a:extLst>
              <a:ext uri="{FF2B5EF4-FFF2-40B4-BE49-F238E27FC236}">
                <a16:creationId xmlns:a16="http://schemas.microsoft.com/office/drawing/2014/main" id="{E4F40AE3-26BE-A4B8-03F9-576C946D8031}"/>
              </a:ext>
            </a:extLst>
          </p:cNvPr>
          <p:cNvSpPr txBox="1"/>
          <p:nvPr/>
        </p:nvSpPr>
        <p:spPr>
          <a:xfrm>
            <a:off x="629643" y="6000786"/>
            <a:ext cx="6432884" cy="369332"/>
          </a:xfrm>
          <a:prstGeom prst="rect">
            <a:avLst/>
          </a:prstGeom>
          <a:noFill/>
        </p:spPr>
        <p:txBody>
          <a:bodyPr wrap="square">
            <a:spAutoFit/>
          </a:bodyPr>
          <a:lstStyle/>
          <a:p>
            <a:r>
              <a:rPr lang="en-US" b="1" dirty="0">
                <a:solidFill>
                  <a:srgbClr val="414141"/>
                </a:solidFill>
              </a:rPr>
              <a:t>Tengill:</a:t>
            </a:r>
            <a:r>
              <a:rPr lang="it-IT" dirty="0">
                <a:solidFill>
                  <a:srgbClr val="459597"/>
                </a:solidFill>
                <a:hlinkClick r:id="rId2">
                  <a:extLst>
                    <a:ext uri="{A12FA001-AC4F-418D-AE19-62706E023703}">
                      <ahyp:hlinkClr xmlns:ahyp="http://schemas.microsoft.com/office/drawing/2018/hyperlinkcolor" val="tx"/>
                    </a:ext>
                  </a:extLst>
                </a:hlinkClick>
              </a:rPr>
              <a:t> https://www.youtube.com/watch?v=ka9qWKQz-P0</a:t>
            </a:r>
            <a:endParaRPr lang="en-US" dirty="0">
              <a:solidFill>
                <a:srgbClr val="459597"/>
              </a:solidFill>
            </a:endParaRPr>
          </a:p>
        </p:txBody>
      </p:sp>
      <p:sp>
        <p:nvSpPr>
          <p:cNvPr id="4" name="Slide Number Placeholder 5">
            <a:extLst>
              <a:ext uri="{FF2B5EF4-FFF2-40B4-BE49-F238E27FC236}">
                <a16:creationId xmlns:a16="http://schemas.microsoft.com/office/drawing/2014/main" id="{5AFFE228-0E2E-EAC0-2D88-5FC36D7AFACE}"/>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6</a:t>
            </a:fld>
            <a:endParaRPr lang="fr-CA" sz="1200" dirty="0"/>
          </a:p>
        </p:txBody>
      </p:sp>
    </p:spTree>
    <p:extLst>
      <p:ext uri="{BB962C8B-B14F-4D97-AF65-F5344CB8AC3E}">
        <p14:creationId xmlns:p14="http://schemas.microsoft.com/office/powerpoint/2010/main" val="2473396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98BDF-DB49-DD49-C77F-2F81696077E6}"/>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C110E-B086-1FE9-E012-6661939000D1}"/>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Stafrænt tæki: </a:t>
            </a:r>
            <a:r>
              <a:rPr lang="en-US" b="0" dirty="0" err="1">
                <a:solidFill>
                  <a:srgbClr val="414141"/>
                </a:solidFill>
              </a:rPr>
              <a:t>HerO </a:t>
            </a:r>
            <a:r>
              <a:rPr lang="en-US" b="0" dirty="0">
                <a:solidFill>
                  <a:srgbClr val="414141"/>
                </a:solidFill>
              </a:rPr>
              <a:t>- Verkfærakista um menningararf og borgarþróun</a:t>
            </a:r>
          </a:p>
          <a:p>
            <a:pPr>
              <a:lnSpc>
                <a:spcPts val="3720"/>
              </a:lnSpc>
            </a:pPr>
            <a:endParaRPr lang="en-US" dirty="0"/>
          </a:p>
        </p:txBody>
      </p:sp>
      <p:sp>
        <p:nvSpPr>
          <p:cNvPr id="17" name="Text Placeholder 4">
            <a:extLst>
              <a:ext uri="{FF2B5EF4-FFF2-40B4-BE49-F238E27FC236}">
                <a16:creationId xmlns:a16="http://schemas.microsoft.com/office/drawing/2014/main" id="{151D2A37-D24E-4D04-289E-73A28D596FF7}"/>
              </a:ext>
            </a:extLst>
          </p:cNvPr>
          <p:cNvSpPr txBox="1">
            <a:spLocks/>
          </p:cNvSpPr>
          <p:nvPr/>
        </p:nvSpPr>
        <p:spPr>
          <a:xfrm>
            <a:off x="629645" y="1947802"/>
            <a:ext cx="645141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err="1">
                <a:solidFill>
                  <a:srgbClr val="414141"/>
                </a:solidFill>
              </a:rPr>
              <a:t>HerO </a:t>
            </a:r>
            <a:r>
              <a:rPr lang="en-GB" sz="2200" dirty="0">
                <a:solidFill>
                  <a:srgbClr val="414141"/>
                </a:solidFill>
              </a:rPr>
              <a:t>styður sjálfbæra borgarþróun með því að bjóða upp á úrræði sniðin að stjórnun og endurnýtingu sögulegra bygginga. Þróað innan URBACT II-áætlunarinnar útvegar það sveitarstjórnum, skipulagsmönnum og verkefnisþróunaraðilum verkfæri til að umbreyta vanræktum eða lítt nýttum menningarminjum í verðmæti fyrir ferðaþjónustu, menningu og samfélagslega þátttöku.</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b="1" dirty="0">
                <a:solidFill>
                  <a:srgbClr val="EC7C69"/>
                </a:solidFill>
              </a:rPr>
              <a:t>Metið möguleika á aðlögunarendurnotkun</a:t>
            </a:r>
          </a:p>
          <a:p>
            <a:pPr indent="0">
              <a:lnSpc>
                <a:spcPts val="2240"/>
              </a:lnSpc>
              <a:buClr>
                <a:srgbClr val="459597"/>
              </a:buClr>
            </a:pPr>
            <a:r>
              <a:rPr lang="en-GB" sz="2200" dirty="0">
                <a:solidFill>
                  <a:srgbClr val="414141"/>
                </a:solidFill>
              </a:rPr>
              <a:t>Notaðu sjálfsmatsgátlista og dæmaskýrslur verkfærakistunnar til að greina tækifæri til að umbreyta yfirgefnum byggingum í valkosti gistimöguleika. Dæmi: Metðu sögulega skóla- eða sveitabæ til framkvæmanleika út frá burðarvirkisástandi, menningarlegu gildi og efnahagslegu tækifæri.</a:t>
            </a:r>
          </a:p>
          <a:p>
            <a:pPr indent="0">
              <a:lnSpc>
                <a:spcPts val="2240"/>
              </a:lnSpc>
              <a:buClr>
                <a:srgbClr val="459597"/>
              </a:buClr>
            </a:pPr>
            <a:endParaRPr lang="en-GB" sz="2200" dirty="0">
              <a:solidFill>
                <a:srgbClr val="414141"/>
              </a:solidFill>
            </a:endParaRPr>
          </a:p>
        </p:txBody>
      </p:sp>
      <p:pic>
        <p:nvPicPr>
          <p:cNvPr id="2" name="Picture 1">
            <a:extLst>
              <a:ext uri="{FF2B5EF4-FFF2-40B4-BE49-F238E27FC236}">
                <a16:creationId xmlns:a16="http://schemas.microsoft.com/office/drawing/2014/main" id="{BBCCE2D7-84C0-F60F-F71D-0EF4185809A4}"/>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7280751" y="2023973"/>
            <a:ext cx="4281603" cy="4849317"/>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pic>
        <p:nvPicPr>
          <p:cNvPr id="3" name="Immagine 6" descr="Immagine che contiene aria aperta, edificio, cielo, pianta&#10;&#10;Il contenuto generato dall&amp;#39;IA potrebbe non essere corretto.">
            <a:extLst>
              <a:ext uri="{FF2B5EF4-FFF2-40B4-BE49-F238E27FC236}">
                <a16:creationId xmlns:a16="http://schemas.microsoft.com/office/drawing/2014/main" id="{03D7B5A3-BA2B-6465-BFA7-DC5EC0B2EDF1}"/>
              </a:ext>
            </a:extLst>
          </p:cNvPr>
          <p:cNvPicPr>
            <a:picLocks noChangeAspect="1"/>
          </p:cNvPicPr>
          <p:nvPr/>
        </p:nvPicPr>
        <p:blipFill>
          <a:blip r:embed="rId3"/>
          <a:srcRect l="16217" r="16217"/>
          <a:stretch>
            <a:fillRect/>
          </a:stretch>
        </p:blipFill>
        <p:spPr>
          <a:xfrm flipH="1">
            <a:off x="7755047" y="3366645"/>
            <a:ext cx="3343725" cy="3491355"/>
          </a:xfrm>
          <a:prstGeom prst="rect">
            <a:avLst/>
          </a:prstGeom>
        </p:spPr>
      </p:pic>
      <p:sp>
        <p:nvSpPr>
          <p:cNvPr id="7" name="Oval 6">
            <a:extLst>
              <a:ext uri="{FF2B5EF4-FFF2-40B4-BE49-F238E27FC236}">
                <a16:creationId xmlns:a16="http://schemas.microsoft.com/office/drawing/2014/main" id="{BBFB0B3D-6B07-B828-63E1-7B752A27EE86}"/>
              </a:ext>
            </a:extLst>
          </p:cNvPr>
          <p:cNvSpPr/>
          <p:nvPr/>
        </p:nvSpPr>
        <p:spPr>
          <a:xfrm>
            <a:off x="9912624" y="1276080"/>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Connector 22">
            <a:extLst>
              <a:ext uri="{FF2B5EF4-FFF2-40B4-BE49-F238E27FC236}">
                <a16:creationId xmlns:a16="http://schemas.microsoft.com/office/drawing/2014/main" id="{D637D7CA-0792-178A-93F4-A54D6DB0402C}"/>
              </a:ext>
            </a:extLst>
          </p:cNvPr>
          <p:cNvSpPr/>
          <p:nvPr/>
        </p:nvSpPr>
        <p:spPr>
          <a:xfrm>
            <a:off x="9814707" y="1305997"/>
            <a:ext cx="1947341"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200" b="1" dirty="0">
                <a:solidFill>
                  <a:schemeClr val="bg2"/>
                </a:solidFill>
                <a:hlinkClick r:id="rId4">
                  <a:extLst>
                    <a:ext uri="{A12FA001-AC4F-418D-AE19-62706E023703}">
                      <ahyp:hlinkClr xmlns:ahyp="http://schemas.microsoft.com/office/drawing/2018/hyperlinkcolor" val="tx"/>
                    </a:ext>
                  </a:extLst>
                </a:hlinkClick>
              </a:rPr>
              <a:t>Smelltu til að hlaða niður verkfærunum</a:t>
            </a:r>
            <a:endParaRPr lang="en-IE" sz="2200" b="1" dirty="0">
              <a:solidFill>
                <a:schemeClr val="bg2"/>
              </a:solidFill>
              <a:ea typeface="Calibri"/>
              <a:cs typeface="Calibri"/>
              <a:hlinkClick r:id="rId4">
                <a:extLst>
                  <a:ext uri="{A12FA001-AC4F-418D-AE19-62706E023703}">
                    <ahyp:hlinkClr xmlns:ahyp="http://schemas.microsoft.com/office/drawing/2018/hyperlinkcolor" val="tx"/>
                  </a:ext>
                </a:extLst>
              </a:hlinkClick>
            </a:endParaRPr>
          </a:p>
        </p:txBody>
      </p:sp>
      <p:cxnSp>
        <p:nvCxnSpPr>
          <p:cNvPr id="9" name="Straight Connector 8">
            <a:extLst>
              <a:ext uri="{FF2B5EF4-FFF2-40B4-BE49-F238E27FC236}">
                <a16:creationId xmlns:a16="http://schemas.microsoft.com/office/drawing/2014/main" id="{3108D802-6B59-5756-7CF2-077B15559398}"/>
              </a:ext>
            </a:extLst>
          </p:cNvPr>
          <p:cNvCxnSpPr>
            <a:cxnSpLocks/>
          </p:cNvCxnSpPr>
          <p:nvPr/>
        </p:nvCxnSpPr>
        <p:spPr>
          <a:xfrm>
            <a:off x="0" y="1606104"/>
            <a:ext cx="752374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4729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4D3D2-7EEF-7B63-BBB1-70F07A29B3D3}"/>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D3DF136E-B16F-3E5E-65ED-74FBF5250747}"/>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Stafrænt tæki: </a:t>
            </a:r>
            <a:r>
              <a:rPr lang="en-US" b="0" dirty="0" err="1">
                <a:solidFill>
                  <a:srgbClr val="414141"/>
                </a:solidFill>
              </a:rPr>
              <a:t>HerO </a:t>
            </a:r>
            <a:r>
              <a:rPr lang="en-US" b="0" dirty="0">
                <a:solidFill>
                  <a:srgbClr val="414141"/>
                </a:solidFill>
              </a:rPr>
              <a:t>- Verkfærakista um arfleifð og borgarþróun</a:t>
            </a:r>
          </a:p>
          <a:p>
            <a:pPr>
              <a:lnSpc>
                <a:spcPts val="3720"/>
              </a:lnSpc>
            </a:pPr>
            <a:endParaRPr lang="en-US" dirty="0"/>
          </a:p>
        </p:txBody>
      </p:sp>
      <p:cxnSp>
        <p:nvCxnSpPr>
          <p:cNvPr id="15" name="Straight Connector 14">
            <a:extLst>
              <a:ext uri="{FF2B5EF4-FFF2-40B4-BE49-F238E27FC236}">
                <a16:creationId xmlns:a16="http://schemas.microsoft.com/office/drawing/2014/main" id="{6BD9808A-CED3-E574-B3B1-A20A4F084EC7}"/>
              </a:ext>
            </a:extLst>
          </p:cNvPr>
          <p:cNvCxnSpPr>
            <a:cxnSpLocks/>
          </p:cNvCxnSpPr>
          <p:nvPr/>
        </p:nvCxnSpPr>
        <p:spPr>
          <a:xfrm>
            <a:off x="0" y="1606104"/>
            <a:ext cx="752374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B27E735F-8106-A933-7A92-D8E46908B7B8}"/>
              </a:ext>
            </a:extLst>
          </p:cNvPr>
          <p:cNvSpPr txBox="1">
            <a:spLocks/>
          </p:cNvSpPr>
          <p:nvPr/>
        </p:nvSpPr>
        <p:spPr>
          <a:xfrm>
            <a:off x="629646" y="2143190"/>
            <a:ext cx="689410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b="1" dirty="0">
                <a:solidFill>
                  <a:srgbClr val="EC7C69"/>
                </a:solidFill>
              </a:rPr>
              <a:t>Samþætta sjálfbærni og þarfir samfélagsins</a:t>
            </a:r>
          </a:p>
          <a:p>
            <a:pPr indent="0">
              <a:lnSpc>
                <a:spcPts val="2240"/>
              </a:lnSpc>
              <a:buClr>
                <a:srgbClr val="459597"/>
              </a:buClr>
            </a:pPr>
            <a:r>
              <a:rPr lang="en-GB" sz="2200" dirty="0">
                <a:solidFill>
                  <a:srgbClr val="414141"/>
                </a:solidFill>
              </a:rPr>
              <a:t>Kynntu þér leiðbeiningar um að samræma verkefni um aðlögunarlega endurnýtingu við víðtækari borgarleg sjálfbærnimarkmið, þar á meðal félagslega þátttöku og efnahagslega endurvakningu. </a:t>
            </a:r>
          </a:p>
          <a:p>
            <a:pPr indent="0">
              <a:buClr>
                <a:srgbClr val="459597"/>
              </a:buClr>
            </a:pPr>
            <a:endParaRPr lang="en-GB" sz="800" dirty="0">
              <a:solidFill>
                <a:srgbClr val="414141"/>
              </a:solidFill>
            </a:endParaRPr>
          </a:p>
          <a:p>
            <a:pPr indent="0">
              <a:lnSpc>
                <a:spcPts val="2240"/>
              </a:lnSpc>
              <a:buClr>
                <a:srgbClr val="459597"/>
              </a:buClr>
            </a:pPr>
            <a:r>
              <a:rPr lang="en-GB" sz="2200" b="1" dirty="0">
                <a:solidFill>
                  <a:srgbClr val="414141"/>
                </a:solidFill>
              </a:rPr>
              <a:t>Ábending: </a:t>
            </a:r>
            <a:r>
              <a:rPr lang="en-GB" sz="2200" i="1" dirty="0">
                <a:solidFill>
                  <a:srgbClr val="414141"/>
                </a:solidFill>
              </a:rPr>
              <a:t>Notaðu samþætta áætlunarhlutann til að samræma endurnýtingarverkefni við forgangsröðun staðbundins samfélags og umhverfisskuldbindingar.</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b="1" dirty="0">
                <a:solidFill>
                  <a:srgbClr val="EC7C69"/>
                </a:solidFill>
              </a:rPr>
              <a:t>Býður upp á hagnýtar auðlindir</a:t>
            </a:r>
          </a:p>
          <a:p>
            <a:pPr indent="0">
              <a:lnSpc>
                <a:spcPts val="2240"/>
              </a:lnSpc>
              <a:buClr>
                <a:srgbClr val="459597"/>
              </a:buClr>
            </a:pPr>
            <a:r>
              <a:rPr lang="en-GB" sz="2200" dirty="0">
                <a:solidFill>
                  <a:srgbClr val="414141"/>
                </a:solidFill>
              </a:rPr>
              <a:t>t.d. "Sniðmát stjórnunaráætlana" og "Skýrslur um góða starfshætti" sem bjóða upp á raunverulegar aðferðir frá öðrum borgum í ESB sem hafa tekist að innleiða aðlögunarendurnotkun í menningarminjasvæðum. Hentar vel litlum ferðaþjónustuaðilum, áfangastaðaþróunarfélögum (DMOs) og sveitarfélögum sem stefna að sjálfbærum nýsköpun.</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4" name="Freeform 3">
            <a:extLst>
              <a:ext uri="{FF2B5EF4-FFF2-40B4-BE49-F238E27FC236}">
                <a16:creationId xmlns:a16="http://schemas.microsoft.com/office/drawing/2014/main" id="{7BA141C4-51F0-F4CE-3A55-93F1FFD1592D}"/>
              </a:ext>
            </a:extLst>
          </p:cNvPr>
          <p:cNvSpPr/>
          <p:nvPr/>
        </p:nvSpPr>
        <p:spPr>
          <a:xfrm rot="10800000">
            <a:off x="7853307" y="0"/>
            <a:ext cx="4089343" cy="5316321"/>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60982" r="-51566"/>
            </a:stretch>
          </a:blipFill>
        </p:spPr>
        <p:txBody>
          <a:bodyPr wrap="square" lIns="0" tIns="0" rIns="0" bIns="0" rtlCol="0">
            <a:noAutofit/>
          </a:bodyPr>
          <a:lstStyle/>
          <a:p>
            <a:endParaRPr>
              <a:solidFill>
                <a:srgbClr val="459597"/>
              </a:solidFill>
            </a:endParaRPr>
          </a:p>
        </p:txBody>
      </p:sp>
      <p:sp>
        <p:nvSpPr>
          <p:cNvPr id="6" name="Slide Number Placeholder 5">
            <a:extLst>
              <a:ext uri="{FF2B5EF4-FFF2-40B4-BE49-F238E27FC236}">
                <a16:creationId xmlns:a16="http://schemas.microsoft.com/office/drawing/2014/main" id="{76B1D52F-F9FC-C0C2-7B02-1CA3064BE9F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Tree>
    <p:extLst>
      <p:ext uri="{BB962C8B-B14F-4D97-AF65-F5344CB8AC3E}">
        <p14:creationId xmlns:p14="http://schemas.microsoft.com/office/powerpoint/2010/main" val="2664930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0020387E-6375-1191-B189-37DFAF780D65}"/>
              </a:ext>
            </a:extLst>
          </p:cNvPr>
          <p:cNvPicPr>
            <a:picLocks noGrp="1" noChangeAspect="1"/>
          </p:cNvPicPr>
          <p:nvPr>
            <p:ph type="pic" sz="quarter" idx="73"/>
          </p:nvPr>
        </p:nvPicPr>
        <p:blipFill>
          <a:blip r:embed="rId2"/>
          <a:srcRect l="2003" r="2003"/>
          <a:stretch>
            <a:fillRect/>
          </a:stretch>
        </p:blipFill>
        <p:spPr/>
      </p:pic>
      <p:sp>
        <p:nvSpPr>
          <p:cNvPr id="3" name="Text Placeholder 2">
            <a:extLst>
              <a:ext uri="{FF2B5EF4-FFF2-40B4-BE49-F238E27FC236}">
                <a16:creationId xmlns:a16="http://schemas.microsoft.com/office/drawing/2014/main" id="{CE38E276-227A-63EC-D34E-B71F75ECED97}"/>
              </a:ext>
            </a:extLst>
          </p:cNvPr>
          <p:cNvSpPr>
            <a:spLocks noGrp="1"/>
          </p:cNvSpPr>
          <p:nvPr>
            <p:ph type="body" sz="quarter" idx="42"/>
          </p:nvPr>
        </p:nvSpPr>
        <p:spPr/>
        <p:txBody>
          <a:bodyPr/>
          <a:lstStyle/>
          <a:p>
            <a:r>
              <a:rPr lang="en-GB"/>
              <a:t>Írland</a:t>
            </a:r>
          </a:p>
        </p:txBody>
      </p:sp>
      <p:pic>
        <p:nvPicPr>
          <p:cNvPr id="14" name="Picture Placeholder 13">
            <a:extLst>
              <a:ext uri="{FF2B5EF4-FFF2-40B4-BE49-F238E27FC236}">
                <a16:creationId xmlns:a16="http://schemas.microsoft.com/office/drawing/2014/main" id="{4733009B-E30C-1EA3-E81B-946269E44388}"/>
              </a:ext>
            </a:extLst>
          </p:cNvPr>
          <p:cNvPicPr>
            <a:picLocks noGrp="1" noChangeAspect="1"/>
          </p:cNvPicPr>
          <p:nvPr>
            <p:ph type="pic" sz="quarter" idx="74"/>
          </p:nvPr>
        </p:nvPicPr>
        <p:blipFill>
          <a:blip r:embed="rId3"/>
          <a:srcRect t="27993" b="27993"/>
          <a:stretch>
            <a:fillRect/>
          </a:stretch>
        </p:blipFill>
        <p:spPr/>
      </p:pic>
      <p:pic>
        <p:nvPicPr>
          <p:cNvPr id="12" name="Picture Placeholder 11">
            <a:extLst>
              <a:ext uri="{FF2B5EF4-FFF2-40B4-BE49-F238E27FC236}">
                <a16:creationId xmlns:a16="http://schemas.microsoft.com/office/drawing/2014/main" id="{5600C4CC-171F-A309-671E-23A4A96279AA}"/>
              </a:ext>
            </a:extLst>
          </p:cNvPr>
          <p:cNvPicPr>
            <a:picLocks noGrp="1" noChangeAspect="1"/>
          </p:cNvPicPr>
          <p:nvPr>
            <p:ph type="pic" sz="quarter" idx="75"/>
          </p:nvPr>
        </p:nvPicPr>
        <p:blipFill>
          <a:blip r:embed="rId4"/>
          <a:srcRect t="5987" b="5987"/>
          <a:stretch>
            <a:fillRect/>
          </a:stretch>
        </p:blipFill>
        <p:spPr/>
      </p:pic>
      <p:pic>
        <p:nvPicPr>
          <p:cNvPr id="16" name="Picture Placeholder 15">
            <a:extLst>
              <a:ext uri="{FF2B5EF4-FFF2-40B4-BE49-F238E27FC236}">
                <a16:creationId xmlns:a16="http://schemas.microsoft.com/office/drawing/2014/main" id="{7D8A4C86-E964-C3A2-9D3D-1CB9AE200AF8}"/>
              </a:ext>
            </a:extLst>
          </p:cNvPr>
          <p:cNvPicPr>
            <a:picLocks noGrp="1" noChangeAspect="1"/>
          </p:cNvPicPr>
          <p:nvPr>
            <p:ph type="pic" sz="quarter" idx="76"/>
          </p:nvPr>
        </p:nvPicPr>
        <p:blipFill>
          <a:blip r:embed="rId5"/>
          <a:srcRect t="4235" b="4235"/>
          <a:stretch>
            <a:fillRect/>
          </a:stretch>
        </p:blipFill>
        <p:spPr/>
      </p:pic>
      <p:sp>
        <p:nvSpPr>
          <p:cNvPr id="7" name="Text Placeholder 6">
            <a:extLst>
              <a:ext uri="{FF2B5EF4-FFF2-40B4-BE49-F238E27FC236}">
                <a16:creationId xmlns:a16="http://schemas.microsoft.com/office/drawing/2014/main" id="{08D4CCFB-FA02-EF18-8CC4-1EB777E89F4F}"/>
              </a:ext>
            </a:extLst>
          </p:cNvPr>
          <p:cNvSpPr>
            <a:spLocks noGrp="1"/>
          </p:cNvSpPr>
          <p:nvPr>
            <p:ph type="body" sz="quarter" idx="65"/>
          </p:nvPr>
        </p:nvSpPr>
        <p:spPr/>
        <p:txBody>
          <a:bodyPr/>
          <a:lstStyle/>
          <a:p>
            <a:pPr algn="ctr"/>
            <a:r>
              <a:rPr lang="en-GB" sz="1200" dirty="0"/>
              <a:t>Ljósmynd: </a:t>
            </a:r>
          </a:p>
          <a:p>
            <a:pPr algn="ctr"/>
            <a:r>
              <a:rPr lang="en-US" sz="1200" dirty="0"/>
              <a:t>Leyndarathvarfið, Cork, Írland</a:t>
            </a:r>
            <a:endParaRPr lang="en-GB" sz="1200" dirty="0"/>
          </a:p>
        </p:txBody>
      </p:sp>
      <p:pic>
        <p:nvPicPr>
          <p:cNvPr id="8" name="Picture 7">
            <a:extLst>
              <a:ext uri="{FF2B5EF4-FFF2-40B4-BE49-F238E27FC236}">
                <a16:creationId xmlns:a16="http://schemas.microsoft.com/office/drawing/2014/main" id="{031FBDE8-6344-ED4D-6DF3-A71162B24FE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526982" y="2958192"/>
            <a:ext cx="665018" cy="399011"/>
          </a:xfrm>
          <a:prstGeom prst="rect">
            <a:avLst/>
          </a:prstGeom>
        </p:spPr>
      </p:pic>
      <p:sp>
        <p:nvSpPr>
          <p:cNvPr id="2" name="Slide Number Placeholder 5">
            <a:extLst>
              <a:ext uri="{FF2B5EF4-FFF2-40B4-BE49-F238E27FC236}">
                <a16:creationId xmlns:a16="http://schemas.microsoft.com/office/drawing/2014/main" id="{D69D7A7A-4182-9913-AC5D-1E18E65463F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spTree>
    <p:extLst>
      <p:ext uri="{BB962C8B-B14F-4D97-AF65-F5344CB8AC3E}">
        <p14:creationId xmlns:p14="http://schemas.microsoft.com/office/powerpoint/2010/main" val="129616902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A1A3D81-CFC4-4CD4-9305-2FF78E42C80E}"/>
</file>

<file path=docProps/app.xml><?xml version="1.0" encoding="utf-8"?>
<Properties xmlns="http://schemas.openxmlformats.org/officeDocument/2006/extended-properties" xmlns:vt="http://schemas.openxmlformats.org/officeDocument/2006/docPropsVTypes">
  <TotalTime>408</TotalTime>
  <Words>1495</Words>
  <Application>Microsoft Office PowerPoint</Application>
  <PresentationFormat>Widescreen</PresentationFormat>
  <Paragraphs>152</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docId:B8B1D8236ED0ABFE67E7944B1C8E8EE1</cp:keywords>
  <cp:lastModifiedBy>Kjartan Bollason</cp:lastModifiedBy>
  <cp:revision>247</cp:revision>
  <dcterms:created xsi:type="dcterms:W3CDTF">2020-10-14T13:32:04Z</dcterms:created>
  <dcterms:modified xsi:type="dcterms:W3CDTF">2026-01-23T14:01:53Z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