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27"/>
  </p:notesMasterIdLst>
  <p:sldIdLst>
    <p:sldId id="7695" r:id="rId5"/>
    <p:sldId id="7774" r:id="rId6"/>
    <p:sldId id="7775" r:id="rId7"/>
    <p:sldId id="7696" r:id="rId8"/>
    <p:sldId id="7776" r:id="rId9"/>
    <p:sldId id="7732" r:id="rId10"/>
    <p:sldId id="7762" r:id="rId11"/>
    <p:sldId id="7777" r:id="rId12"/>
    <p:sldId id="7733" r:id="rId13"/>
    <p:sldId id="7778" r:id="rId14"/>
    <p:sldId id="7779" r:id="rId15"/>
    <p:sldId id="7780" r:id="rId16"/>
    <p:sldId id="7810" r:id="rId17"/>
    <p:sldId id="7811" r:id="rId18"/>
    <p:sldId id="7812" r:id="rId19"/>
    <p:sldId id="7813" r:id="rId20"/>
    <p:sldId id="6446" r:id="rId21"/>
    <p:sldId id="7815" r:id="rId22"/>
    <p:sldId id="7820" r:id="rId23"/>
    <p:sldId id="7821" r:id="rId24"/>
    <p:sldId id="7822" r:id="rId25"/>
    <p:sldId id="7823"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FBA63B"/>
    <a:srgbClr val="82CCCA"/>
    <a:srgbClr val="E5BEAC"/>
    <a:srgbClr val="000000"/>
    <a:srgbClr val="0C4659"/>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29" autoAdjust="0"/>
    <p:restoredTop sz="94683"/>
  </p:normalViewPr>
  <p:slideViewPr>
    <p:cSldViewPr snapToGrid="0">
      <p:cViewPr varScale="1">
        <p:scale>
          <a:sx n="57" d="100"/>
          <a:sy n="57" d="100"/>
        </p:scale>
        <p:origin x="40" y="28"/>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BE9F96E-369B-E314-E1BC-C602EB77394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3">
            <a:extLst>
              <a:ext uri="{FF2B5EF4-FFF2-40B4-BE49-F238E27FC236}">
                <a16:creationId xmlns:a16="http://schemas.microsoft.com/office/drawing/2014/main" id="{31819706-7B9E-0DF1-DAEE-246A6CDB28B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6" name="Freeform 5">
            <a:extLst>
              <a:ext uri="{FF2B5EF4-FFF2-40B4-BE49-F238E27FC236}">
                <a16:creationId xmlns:a16="http://schemas.microsoft.com/office/drawing/2014/main" id="{15F8EE29-BF26-6869-533D-DA267C93E62C}"/>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4159DE76-F750-630F-71FD-775A4BC8E2D2}"/>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088DBBF1-0634-C7C6-0533-02178AF70789}"/>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10" name="Slide Number Placeholder 5">
            <a:extLst>
              <a:ext uri="{FF2B5EF4-FFF2-40B4-BE49-F238E27FC236}">
                <a16:creationId xmlns:a16="http://schemas.microsoft.com/office/drawing/2014/main" id="{C9F1AB22-3600-6300-47B4-0251583243C7}"/>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216141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4149171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7A96A4B9-216D-EB89-3A27-47780AD5E5FE}"/>
              </a:ext>
            </a:extLst>
          </p:cNvPr>
          <p:cNvSpPr/>
          <p:nvPr userDrawn="1"/>
        </p:nvSpPr>
        <p:spPr>
          <a:xfrm rot="5400000">
            <a:off x="8063787" y="-823539"/>
            <a:ext cx="2914257" cy="534216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2" name="Text Placeholder 32">
            <a:extLst>
              <a:ext uri="{FF2B5EF4-FFF2-40B4-BE49-F238E27FC236}">
                <a16:creationId xmlns:a16="http://schemas.microsoft.com/office/drawing/2014/main" id="{0F1DD92F-683E-58CE-802B-5ADDDEE1D7B2}"/>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8D964AC4-61E9-E44C-8330-3BA1A968A082}"/>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Slide Number Placeholder 5">
            <a:extLst>
              <a:ext uri="{FF2B5EF4-FFF2-40B4-BE49-F238E27FC236}">
                <a16:creationId xmlns:a16="http://schemas.microsoft.com/office/drawing/2014/main" id="{D18251D0-0D1F-E0B4-D80F-075FB458B090}"/>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5" name="Text Placeholder 17">
            <a:extLst>
              <a:ext uri="{FF2B5EF4-FFF2-40B4-BE49-F238E27FC236}">
                <a16:creationId xmlns:a16="http://schemas.microsoft.com/office/drawing/2014/main" id="{01A33708-6FC0-7752-BE0F-214C2E786B66}"/>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6" name="Text Placeholder 23">
            <a:extLst>
              <a:ext uri="{FF2B5EF4-FFF2-40B4-BE49-F238E27FC236}">
                <a16:creationId xmlns:a16="http://schemas.microsoft.com/office/drawing/2014/main" id="{C62A0646-9D41-078B-07BA-5C726A2C1337}"/>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7" name="Straight Connector 16">
            <a:extLst>
              <a:ext uri="{FF2B5EF4-FFF2-40B4-BE49-F238E27FC236}">
                <a16:creationId xmlns:a16="http://schemas.microsoft.com/office/drawing/2014/main" id="{15DD31D7-0BD0-94E0-51F3-B39BBB060903}"/>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icture Placeholder 20">
            <a:extLst>
              <a:ext uri="{FF2B5EF4-FFF2-40B4-BE49-F238E27FC236}">
                <a16:creationId xmlns:a16="http://schemas.microsoft.com/office/drawing/2014/main" id="{52C210AF-8EFC-7B32-2D23-788700548C31}"/>
              </a:ext>
            </a:extLst>
          </p:cNvPr>
          <p:cNvSpPr>
            <a:spLocks noGrp="1"/>
          </p:cNvSpPr>
          <p:nvPr>
            <p:ph type="pic" sz="quarter" idx="67"/>
          </p:nvPr>
        </p:nvSpPr>
        <p:spPr>
          <a:xfrm>
            <a:off x="-1" y="178005"/>
            <a:ext cx="7607445" cy="3354626"/>
          </a:xfrm>
          <a:custGeom>
            <a:avLst/>
            <a:gdLst>
              <a:gd name="connsiteX0" fmla="*/ 0 w 7607445"/>
              <a:gd name="connsiteY0" fmla="*/ 0 h 3354626"/>
              <a:gd name="connsiteX1" fmla="*/ 2057401 w 7607445"/>
              <a:gd name="connsiteY1" fmla="*/ 0 h 3354626"/>
              <a:gd name="connsiteX2" fmla="*/ 4013534 w 7607445"/>
              <a:gd name="connsiteY2" fmla="*/ 0 h 3354626"/>
              <a:gd name="connsiteX3" fmla="*/ 4127503 w 7607445"/>
              <a:gd name="connsiteY3" fmla="*/ 0 h 3354626"/>
              <a:gd name="connsiteX4" fmla="*/ 6070935 w 7607445"/>
              <a:gd name="connsiteY4" fmla="*/ 0 h 3354626"/>
              <a:gd name="connsiteX5" fmla="*/ 6070935 w 7607445"/>
              <a:gd name="connsiteY5" fmla="*/ 3501 h 3354626"/>
              <a:gd name="connsiteX6" fmla="*/ 6184905 w 7607445"/>
              <a:gd name="connsiteY6" fmla="*/ 0 h 3354626"/>
              <a:gd name="connsiteX7" fmla="*/ 7471829 w 7607445"/>
              <a:gd name="connsiteY7" fmla="*/ 382501 h 3354626"/>
              <a:gd name="connsiteX8" fmla="*/ 7598074 w 7607445"/>
              <a:gd name="connsiteY8" fmla="*/ 477664 h 3354626"/>
              <a:gd name="connsiteX9" fmla="*/ 7489864 w 7607445"/>
              <a:gd name="connsiteY9" fmla="*/ 544701 h 3354626"/>
              <a:gd name="connsiteX10" fmla="*/ 6849834 w 7607445"/>
              <a:gd name="connsiteY10" fmla="*/ 1669539 h 3354626"/>
              <a:gd name="connsiteX11" fmla="*/ 7488340 w 7607445"/>
              <a:gd name="connsiteY11" fmla="*/ 2794379 h 3354626"/>
              <a:gd name="connsiteX12" fmla="*/ 7607445 w 7607445"/>
              <a:gd name="connsiteY12" fmla="*/ 2868214 h 3354626"/>
              <a:gd name="connsiteX13" fmla="*/ 7596485 w 7607445"/>
              <a:gd name="connsiteY13" fmla="*/ 2878084 h 3354626"/>
              <a:gd name="connsiteX14" fmla="*/ 6184904 w 7607445"/>
              <a:gd name="connsiteY14" fmla="*/ 3354626 h 3354626"/>
              <a:gd name="connsiteX15" fmla="*/ 6070933 w 7607445"/>
              <a:gd name="connsiteY15" fmla="*/ 3351125 h 3354626"/>
              <a:gd name="connsiteX16" fmla="*/ 6070933 w 7607445"/>
              <a:gd name="connsiteY16" fmla="*/ 3354626 h 3354626"/>
              <a:gd name="connsiteX17" fmla="*/ 4127503 w 7607445"/>
              <a:gd name="connsiteY17" fmla="*/ 3354626 h 3354626"/>
              <a:gd name="connsiteX18" fmla="*/ 4013532 w 7607445"/>
              <a:gd name="connsiteY18" fmla="*/ 3354626 h 3354626"/>
              <a:gd name="connsiteX19" fmla="*/ 2057401 w 7607445"/>
              <a:gd name="connsiteY19" fmla="*/ 3354626 h 3354626"/>
              <a:gd name="connsiteX20" fmla="*/ 0 w 7607445"/>
              <a:gd name="connsiteY20" fmla="*/ 3354626 h 33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07445" h="3354626">
                <a:moveTo>
                  <a:pt x="0" y="0"/>
                </a:moveTo>
                <a:lnTo>
                  <a:pt x="2057401" y="0"/>
                </a:lnTo>
                <a:lnTo>
                  <a:pt x="4013534" y="0"/>
                </a:lnTo>
                <a:lnTo>
                  <a:pt x="4127503" y="0"/>
                </a:lnTo>
                <a:lnTo>
                  <a:pt x="6070935" y="0"/>
                </a:lnTo>
                <a:lnTo>
                  <a:pt x="6070935" y="3501"/>
                </a:lnTo>
                <a:cubicBezTo>
                  <a:pt x="6108924" y="0"/>
                  <a:pt x="6146915" y="0"/>
                  <a:pt x="6184905" y="0"/>
                </a:cubicBezTo>
                <a:cubicBezTo>
                  <a:pt x="6674291" y="0"/>
                  <a:pt x="7122472" y="143433"/>
                  <a:pt x="7471829" y="382501"/>
                </a:cubicBezTo>
                <a:lnTo>
                  <a:pt x="7598074" y="477664"/>
                </a:lnTo>
                <a:lnTo>
                  <a:pt x="7489864" y="544701"/>
                </a:lnTo>
                <a:cubicBezTo>
                  <a:pt x="7099290" y="811726"/>
                  <a:pt x="6849834" y="1216089"/>
                  <a:pt x="6849834" y="1669539"/>
                </a:cubicBezTo>
                <a:cubicBezTo>
                  <a:pt x="6849834" y="2122992"/>
                  <a:pt x="7098129" y="2527355"/>
                  <a:pt x="7488340" y="2794379"/>
                </a:cubicBezTo>
                <a:lnTo>
                  <a:pt x="7607445" y="2868214"/>
                </a:lnTo>
                <a:lnTo>
                  <a:pt x="7596485" y="2878084"/>
                </a:lnTo>
                <a:cubicBezTo>
                  <a:pt x="7231761" y="3173094"/>
                  <a:pt x="6733385" y="3354626"/>
                  <a:pt x="6184904" y="3354626"/>
                </a:cubicBezTo>
                <a:cubicBezTo>
                  <a:pt x="6146915" y="3354626"/>
                  <a:pt x="6104701" y="3354626"/>
                  <a:pt x="6070933" y="3351125"/>
                </a:cubicBezTo>
                <a:lnTo>
                  <a:pt x="6070933" y="3354626"/>
                </a:lnTo>
                <a:lnTo>
                  <a:pt x="4127503" y="3354626"/>
                </a:lnTo>
                <a:lnTo>
                  <a:pt x="4013532" y="3354626"/>
                </a:lnTo>
                <a:lnTo>
                  <a:pt x="2057401" y="3354626"/>
                </a:lnTo>
                <a:lnTo>
                  <a:pt x="0" y="33546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3BEED680-9A50-A367-8FD1-D1642F43C1BA}"/>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4" name="Freeform 3">
            <a:extLst>
              <a:ext uri="{FF2B5EF4-FFF2-40B4-BE49-F238E27FC236}">
                <a16:creationId xmlns:a16="http://schemas.microsoft.com/office/drawing/2014/main" id="{2959270D-32A2-BFC2-6CFD-36F8E96A9968}"/>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object 3">
            <a:extLst>
              <a:ext uri="{FF2B5EF4-FFF2-40B4-BE49-F238E27FC236}">
                <a16:creationId xmlns:a16="http://schemas.microsoft.com/office/drawing/2014/main" id="{71752812-2C27-4095-8E48-0D04EC220E46}"/>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6" name="Picture Placeholder 29">
            <a:extLst>
              <a:ext uri="{FF2B5EF4-FFF2-40B4-BE49-F238E27FC236}">
                <a16:creationId xmlns:a16="http://schemas.microsoft.com/office/drawing/2014/main" id="{47B01EBF-4F0F-5275-9303-77C221167B06}"/>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0338B760-9812-069F-6AEB-0BB9BF2B7EC9}"/>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8" name="Text Placeholder 23">
            <a:extLst>
              <a:ext uri="{FF2B5EF4-FFF2-40B4-BE49-F238E27FC236}">
                <a16:creationId xmlns:a16="http://schemas.microsoft.com/office/drawing/2014/main" id="{978CB3D5-2DF7-93A5-A6CC-0E07D8E62C9F}"/>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9" name="Text Placeholder 23">
            <a:extLst>
              <a:ext uri="{FF2B5EF4-FFF2-40B4-BE49-F238E27FC236}">
                <a16:creationId xmlns:a16="http://schemas.microsoft.com/office/drawing/2014/main" id="{B3A21C84-315C-9F83-4654-3D060849A4A2}"/>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11" name="Picture 10">
            <a:extLst>
              <a:ext uri="{FF2B5EF4-FFF2-40B4-BE49-F238E27FC236}">
                <a16:creationId xmlns:a16="http://schemas.microsoft.com/office/drawing/2014/main" id="{145829DE-9209-0919-CE20-A05E56AA39A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3" name="Text Placeholder 23">
            <a:extLst>
              <a:ext uri="{FF2B5EF4-FFF2-40B4-BE49-F238E27FC236}">
                <a16:creationId xmlns:a16="http://schemas.microsoft.com/office/drawing/2014/main" id="{3F555C85-9FFD-985A-0BA2-F204E97169BF}"/>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grpSp>
        <p:nvGrpSpPr>
          <p:cNvPr id="18" name="Group 17">
            <a:extLst>
              <a:ext uri="{FF2B5EF4-FFF2-40B4-BE49-F238E27FC236}">
                <a16:creationId xmlns:a16="http://schemas.microsoft.com/office/drawing/2014/main" id="{1D0BD224-F603-F5A4-1A35-0DE67E03446D}"/>
              </a:ext>
            </a:extLst>
          </p:cNvPr>
          <p:cNvGrpSpPr/>
          <p:nvPr userDrawn="1"/>
        </p:nvGrpSpPr>
        <p:grpSpPr>
          <a:xfrm>
            <a:off x="441852" y="5691396"/>
            <a:ext cx="6969049" cy="851642"/>
            <a:chOff x="441852" y="5691396"/>
            <a:chExt cx="6969049" cy="851642"/>
          </a:xfrm>
        </p:grpSpPr>
        <p:pic>
          <p:nvPicPr>
            <p:cNvPr id="20" name="Picture 19" descr="Co-funded by the European Union logo in png for web usage">
              <a:extLst>
                <a:ext uri="{FF2B5EF4-FFF2-40B4-BE49-F238E27FC236}">
                  <a16:creationId xmlns:a16="http://schemas.microsoft.com/office/drawing/2014/main" id="{85699BE2-B4F0-F312-1826-7D1D1C24BB7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22" name="Rectangle 21">
              <a:extLst>
                <a:ext uri="{FF2B5EF4-FFF2-40B4-BE49-F238E27FC236}">
                  <a16:creationId xmlns:a16="http://schemas.microsoft.com/office/drawing/2014/main" id="{DB18C14B-B4C7-A81A-F82F-2B5E0A5E274B}"/>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23" name="Group 22">
              <a:extLst>
                <a:ext uri="{FF2B5EF4-FFF2-40B4-BE49-F238E27FC236}">
                  <a16:creationId xmlns:a16="http://schemas.microsoft.com/office/drawing/2014/main" id="{2DE9D0D5-C960-7BE6-78A5-74AC8DD65A98}"/>
                </a:ext>
              </a:extLst>
            </p:cNvPr>
            <p:cNvGrpSpPr/>
            <p:nvPr userDrawn="1"/>
          </p:nvGrpSpPr>
          <p:grpSpPr>
            <a:xfrm>
              <a:off x="441852" y="5691396"/>
              <a:ext cx="1307461" cy="742180"/>
              <a:chOff x="340586" y="8789227"/>
              <a:chExt cx="1307461" cy="742180"/>
            </a:xfrm>
          </p:grpSpPr>
          <p:sp>
            <p:nvSpPr>
              <p:cNvPr id="24" name="Rectangle 23">
                <a:extLst>
                  <a:ext uri="{FF2B5EF4-FFF2-40B4-BE49-F238E27FC236}">
                    <a16:creationId xmlns:a16="http://schemas.microsoft.com/office/drawing/2014/main" id="{A3C27D9E-8DE9-21C9-BBFD-8AF628B282B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26" name="Picture 25">
                <a:extLst>
                  <a:ext uri="{FF2B5EF4-FFF2-40B4-BE49-F238E27FC236}">
                    <a16:creationId xmlns:a16="http://schemas.microsoft.com/office/drawing/2014/main" id="{1D7E183B-5414-6B02-BAE6-C1BDF6A62BE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474419"/>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945168"/>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8173010B-FD79-1930-AEED-2AAFDE777EC6}"/>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 name="Freeform 2">
            <a:extLst>
              <a:ext uri="{FF2B5EF4-FFF2-40B4-BE49-F238E27FC236}">
                <a16:creationId xmlns:a16="http://schemas.microsoft.com/office/drawing/2014/main" id="{182B4517-12A2-217E-C2CD-4542C0D8BDFB}"/>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 name="Picture Placeholder 26">
            <a:extLst>
              <a:ext uri="{FF2B5EF4-FFF2-40B4-BE49-F238E27FC236}">
                <a16:creationId xmlns:a16="http://schemas.microsoft.com/office/drawing/2014/main" id="{6693515C-42FF-C9D3-077D-074EBDFD0FCB}"/>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6" name="Text Placeholder 32">
            <a:extLst>
              <a:ext uri="{FF2B5EF4-FFF2-40B4-BE49-F238E27FC236}">
                <a16:creationId xmlns:a16="http://schemas.microsoft.com/office/drawing/2014/main" id="{FA1A1B50-28E5-67FF-EFE9-0664B5E1C12C}"/>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 name="Text Placeholder 32">
            <a:extLst>
              <a:ext uri="{FF2B5EF4-FFF2-40B4-BE49-F238E27FC236}">
                <a16:creationId xmlns:a16="http://schemas.microsoft.com/office/drawing/2014/main" id="{882B5327-0026-ABF5-9F2F-0BC6D5E3D320}"/>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2" name="Text Placeholder 32">
            <a:extLst>
              <a:ext uri="{FF2B5EF4-FFF2-40B4-BE49-F238E27FC236}">
                <a16:creationId xmlns:a16="http://schemas.microsoft.com/office/drawing/2014/main" id="{28B435CC-3018-FA63-F43E-441CB5B9F483}"/>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 name="Text Placeholder 23">
            <a:extLst>
              <a:ext uri="{FF2B5EF4-FFF2-40B4-BE49-F238E27FC236}">
                <a16:creationId xmlns:a16="http://schemas.microsoft.com/office/drawing/2014/main" id="{B57C6F1B-2B72-FD97-471D-787DCBD22E0F}"/>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4B90DC7A-70AD-2368-3CE7-92002F75ABD5}"/>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8BF74736-E9DA-93D0-3C88-EFA7CD12F624}"/>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object 3">
            <a:extLst>
              <a:ext uri="{FF2B5EF4-FFF2-40B4-BE49-F238E27FC236}">
                <a16:creationId xmlns:a16="http://schemas.microsoft.com/office/drawing/2014/main" id="{B2FD7A01-33CC-CD5F-E297-73C9F1BC570F}"/>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17" name="Picture Placeholder 63">
            <a:extLst>
              <a:ext uri="{FF2B5EF4-FFF2-40B4-BE49-F238E27FC236}">
                <a16:creationId xmlns:a16="http://schemas.microsoft.com/office/drawing/2014/main" id="{459246A0-D676-C2EF-AF8C-D9DF2E04F717}"/>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a:p>
        </p:txBody>
      </p:sp>
      <p:sp>
        <p:nvSpPr>
          <p:cNvPr id="18" name="Text Placeholder 32">
            <a:extLst>
              <a:ext uri="{FF2B5EF4-FFF2-40B4-BE49-F238E27FC236}">
                <a16:creationId xmlns:a16="http://schemas.microsoft.com/office/drawing/2014/main" id="{867E5C25-3ADF-EE9E-37D6-1AE1AF1F6C27}"/>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C36020B5-1C86-63F9-208D-C22B4393A8D9}"/>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20" name="Text Placeholder 32">
            <a:extLst>
              <a:ext uri="{FF2B5EF4-FFF2-40B4-BE49-F238E27FC236}">
                <a16:creationId xmlns:a16="http://schemas.microsoft.com/office/drawing/2014/main" id="{A4711814-4BBF-4078-CC94-225538CF3CE8}"/>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1" name="Straight Connector 20">
            <a:extLst>
              <a:ext uri="{FF2B5EF4-FFF2-40B4-BE49-F238E27FC236}">
                <a16:creationId xmlns:a16="http://schemas.microsoft.com/office/drawing/2014/main" id="{2C6FCA42-557A-EF44-1ADF-412558681462}"/>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bject 3">
            <a:extLst>
              <a:ext uri="{FF2B5EF4-FFF2-40B4-BE49-F238E27FC236}">
                <a16:creationId xmlns:a16="http://schemas.microsoft.com/office/drawing/2014/main" id="{AFA3B6B2-2DE5-669A-85C3-B84DF062C7E0}"/>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24" name="Freeform 23">
            <a:extLst>
              <a:ext uri="{FF2B5EF4-FFF2-40B4-BE49-F238E27FC236}">
                <a16:creationId xmlns:a16="http://schemas.microsoft.com/office/drawing/2014/main" id="{D87AF7C3-79F4-553E-A2B0-014D04717A32}"/>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Picture Placeholder 26">
            <a:extLst>
              <a:ext uri="{FF2B5EF4-FFF2-40B4-BE49-F238E27FC236}">
                <a16:creationId xmlns:a16="http://schemas.microsoft.com/office/drawing/2014/main" id="{DEE7166F-5746-D189-49B3-3BD5FD1B0865}"/>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6" name="Text Placeholder 32">
            <a:extLst>
              <a:ext uri="{FF2B5EF4-FFF2-40B4-BE49-F238E27FC236}">
                <a16:creationId xmlns:a16="http://schemas.microsoft.com/office/drawing/2014/main" id="{136CAD5C-2A50-9BE5-EF26-9E2DCBA1EE48}"/>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3" name="Text Placeholder 32">
            <a:extLst>
              <a:ext uri="{FF2B5EF4-FFF2-40B4-BE49-F238E27FC236}">
                <a16:creationId xmlns:a16="http://schemas.microsoft.com/office/drawing/2014/main" id="{59F40126-2084-808F-9D21-F16FC2277FD1}"/>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35" name="Text Placeholder 32">
            <a:extLst>
              <a:ext uri="{FF2B5EF4-FFF2-40B4-BE49-F238E27FC236}">
                <a16:creationId xmlns:a16="http://schemas.microsoft.com/office/drawing/2014/main" id="{9DFE032D-8F39-D908-D400-D89B4496E4B1}"/>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7" name="Text Placeholder 23">
            <a:extLst>
              <a:ext uri="{FF2B5EF4-FFF2-40B4-BE49-F238E27FC236}">
                <a16:creationId xmlns:a16="http://schemas.microsoft.com/office/drawing/2014/main" id="{DE05DC8A-FC4D-7D31-52B9-726377053FEF}"/>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8" name="Straight Connector 37">
            <a:extLst>
              <a:ext uri="{FF2B5EF4-FFF2-40B4-BE49-F238E27FC236}">
                <a16:creationId xmlns:a16="http://schemas.microsoft.com/office/drawing/2014/main" id="{94D7AD1A-50B1-ADE2-4F54-6121C1090E2B}"/>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23">
            <a:extLst>
              <a:ext uri="{FF2B5EF4-FFF2-40B4-BE49-F238E27FC236}">
                <a16:creationId xmlns:a16="http://schemas.microsoft.com/office/drawing/2014/main" id="{CBE9C43C-2065-AB1B-7878-EBB68B2FB243}"/>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42" name="Text Placeholder 32">
            <a:extLst>
              <a:ext uri="{FF2B5EF4-FFF2-40B4-BE49-F238E27FC236}">
                <a16:creationId xmlns:a16="http://schemas.microsoft.com/office/drawing/2014/main" id="{AE940F5F-97DD-9EB2-FA8C-F732A59297F4}"/>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28E16BD0-1432-55F5-48E7-18E89A86A9AB}"/>
              </a:ext>
            </a:extLst>
          </p:cNvPr>
          <p:cNvSpPr/>
          <p:nvPr userDrawn="1"/>
        </p:nvSpPr>
        <p:spPr>
          <a:xfrm>
            <a:off x="9747" y="0"/>
            <a:ext cx="7218860" cy="6858002"/>
          </a:xfrm>
          <a:custGeom>
            <a:avLst/>
            <a:gdLst>
              <a:gd name="connsiteX0" fmla="*/ 0 w 6503537"/>
              <a:gd name="connsiteY0" fmla="*/ 0 h 6838017"/>
              <a:gd name="connsiteX1" fmla="*/ 6503537 w 6503537"/>
              <a:gd name="connsiteY1" fmla="*/ 0 h 6838017"/>
              <a:gd name="connsiteX2" fmla="*/ 6503537 w 6503537"/>
              <a:gd name="connsiteY2" fmla="*/ 3800463 h 6838017"/>
              <a:gd name="connsiteX3" fmla="*/ 6496220 w 6503537"/>
              <a:gd name="connsiteY3" fmla="*/ 3800463 h 6838017"/>
              <a:gd name="connsiteX4" fmla="*/ 6503537 w 6503537"/>
              <a:gd name="connsiteY4" fmla="*/ 3994646 h 6838017"/>
              <a:gd name="connsiteX5" fmla="*/ 5228852 w 6503537"/>
              <a:gd name="connsiteY5" fmla="*/ 6653989 h 6838017"/>
              <a:gd name="connsiteX6" fmla="*/ 4978182 w 6503537"/>
              <a:gd name="connsiteY6" fmla="*/ 6838017 h 6838017"/>
              <a:gd name="connsiteX7" fmla="*/ 1019075 w 6503537"/>
              <a:gd name="connsiteY7" fmla="*/ 6838017 h 6838017"/>
              <a:gd name="connsiteX8" fmla="*/ 965583 w 6503537"/>
              <a:gd name="connsiteY8" fmla="*/ 6802921 h 6838017"/>
              <a:gd name="connsiteX9" fmla="*/ 88357 w 6503537"/>
              <a:gd name="connsiteY9" fmla="*/ 5919024 h 6838017"/>
              <a:gd name="connsiteX10" fmla="*/ 0 w 6503537"/>
              <a:gd name="connsiteY10" fmla="*/ 5775966 h 68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03537" h="6838017">
                <a:moveTo>
                  <a:pt x="0" y="0"/>
                </a:moveTo>
                <a:lnTo>
                  <a:pt x="6503537" y="0"/>
                </a:lnTo>
                <a:lnTo>
                  <a:pt x="6503537" y="3800463"/>
                </a:lnTo>
                <a:lnTo>
                  <a:pt x="6496220" y="3800463"/>
                </a:lnTo>
                <a:cubicBezTo>
                  <a:pt x="6503537" y="3865190"/>
                  <a:pt x="6503537" y="3929921"/>
                  <a:pt x="6503537" y="3994646"/>
                </a:cubicBezTo>
                <a:cubicBezTo>
                  <a:pt x="6503537" y="5066697"/>
                  <a:pt x="6007851" y="6022691"/>
                  <a:pt x="5228852" y="6653989"/>
                </a:cubicBezTo>
                <a:lnTo>
                  <a:pt x="4978182" y="6838017"/>
                </a:lnTo>
                <a:lnTo>
                  <a:pt x="1019075" y="6838017"/>
                </a:lnTo>
                <a:lnTo>
                  <a:pt x="965583" y="6802921"/>
                </a:lnTo>
                <a:cubicBezTo>
                  <a:pt x="621940" y="6562487"/>
                  <a:pt x="324410" y="6262731"/>
                  <a:pt x="88357" y="5919024"/>
                </a:cubicBezTo>
                <a:lnTo>
                  <a:pt x="0" y="5775966"/>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5">
            <a:extLst>
              <a:ext uri="{FF2B5EF4-FFF2-40B4-BE49-F238E27FC236}">
                <a16:creationId xmlns:a16="http://schemas.microsoft.com/office/drawing/2014/main" id="{446EC570-9F1E-D74A-9B69-6235967CBA83}"/>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7" name="Text Placeholder 25">
            <a:extLst>
              <a:ext uri="{FF2B5EF4-FFF2-40B4-BE49-F238E27FC236}">
                <a16:creationId xmlns:a16="http://schemas.microsoft.com/office/drawing/2014/main" id="{62568711-87AA-D149-81FF-AB7AEBDCA0C3}"/>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8" name="Text Placeholder 25">
            <a:extLst>
              <a:ext uri="{FF2B5EF4-FFF2-40B4-BE49-F238E27FC236}">
                <a16:creationId xmlns:a16="http://schemas.microsoft.com/office/drawing/2014/main" id="{87BE55DD-35E5-19BF-C876-BE2B10DB9417}"/>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9" name="Text Placeholder 17">
            <a:extLst>
              <a:ext uri="{FF2B5EF4-FFF2-40B4-BE49-F238E27FC236}">
                <a16:creationId xmlns:a16="http://schemas.microsoft.com/office/drawing/2014/main" id="{FAD9F440-F5DE-FFD6-83AA-1D4D9085DEAF}"/>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Text Placeholder 25">
            <a:extLst>
              <a:ext uri="{FF2B5EF4-FFF2-40B4-BE49-F238E27FC236}">
                <a16:creationId xmlns:a16="http://schemas.microsoft.com/office/drawing/2014/main" id="{2035EC35-0CBB-F55E-3C3D-60689DA65C7F}"/>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11" name="Text Placeholder 25">
            <a:extLst>
              <a:ext uri="{FF2B5EF4-FFF2-40B4-BE49-F238E27FC236}">
                <a16:creationId xmlns:a16="http://schemas.microsoft.com/office/drawing/2014/main" id="{8AB9E43A-61FA-4E4C-EBFE-C3B2B4BC3EBF}"/>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Text Placeholder 25">
            <a:extLst>
              <a:ext uri="{FF2B5EF4-FFF2-40B4-BE49-F238E27FC236}">
                <a16:creationId xmlns:a16="http://schemas.microsoft.com/office/drawing/2014/main" id="{7EAEA073-D46F-F22E-6EA6-A904F5B966B0}"/>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13" name="Text Placeholder 25">
            <a:extLst>
              <a:ext uri="{FF2B5EF4-FFF2-40B4-BE49-F238E27FC236}">
                <a16:creationId xmlns:a16="http://schemas.microsoft.com/office/drawing/2014/main" id="{2D03D0D1-36C0-37AA-33EA-5BAF3B2076EC}"/>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4" name="Text Placeholder 25">
            <a:extLst>
              <a:ext uri="{FF2B5EF4-FFF2-40B4-BE49-F238E27FC236}">
                <a16:creationId xmlns:a16="http://schemas.microsoft.com/office/drawing/2014/main" id="{800432ED-D142-8471-ECEB-8D68D79EE180}"/>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15" name="Text Placeholder 25">
            <a:extLst>
              <a:ext uri="{FF2B5EF4-FFF2-40B4-BE49-F238E27FC236}">
                <a16:creationId xmlns:a16="http://schemas.microsoft.com/office/drawing/2014/main" id="{78A73E2B-30F3-47EF-A597-BDD69129A5E2}"/>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5">
            <a:extLst>
              <a:ext uri="{FF2B5EF4-FFF2-40B4-BE49-F238E27FC236}">
                <a16:creationId xmlns:a16="http://schemas.microsoft.com/office/drawing/2014/main" id="{E63DFBEC-BA51-1D84-2B39-9079A948E548}"/>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17" name="Text Placeholder 25">
            <a:extLst>
              <a:ext uri="{FF2B5EF4-FFF2-40B4-BE49-F238E27FC236}">
                <a16:creationId xmlns:a16="http://schemas.microsoft.com/office/drawing/2014/main" id="{9C86220B-A562-8C64-7143-CC7C8BF5BE9B}"/>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8" name="Text Placeholder 23">
            <a:extLst>
              <a:ext uri="{FF2B5EF4-FFF2-40B4-BE49-F238E27FC236}">
                <a16:creationId xmlns:a16="http://schemas.microsoft.com/office/drawing/2014/main" id="{1DD067E1-9462-86A5-A14F-CF66B585FD7D}"/>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0" name="Straight Connector 19">
            <a:extLst>
              <a:ext uri="{FF2B5EF4-FFF2-40B4-BE49-F238E27FC236}">
                <a16:creationId xmlns:a16="http://schemas.microsoft.com/office/drawing/2014/main" id="{4DF239AD-F70B-C3AB-46F8-FD0CF36322EC}"/>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5251104B-812A-BC01-1AA4-49D87A8ED7AD}"/>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23" name="Rectangle 22">
            <a:extLst>
              <a:ext uri="{FF2B5EF4-FFF2-40B4-BE49-F238E27FC236}">
                <a16:creationId xmlns:a16="http://schemas.microsoft.com/office/drawing/2014/main" id="{B63FBF0A-22D9-C101-9E2C-F3BAC6158DC8}"/>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03">
    <p:spTree>
      <p:nvGrpSpPr>
        <p:cNvPr id="1" name=""/>
        <p:cNvGrpSpPr/>
        <p:nvPr/>
      </p:nvGrpSpPr>
      <p:grpSpPr>
        <a:xfrm>
          <a:off x="0" y="0"/>
          <a:ext cx="0" cy="0"/>
          <a:chOff x="0" y="0"/>
          <a:chExt cx="0" cy="0"/>
        </a:xfrm>
      </p:grpSpPr>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2" name="Freeform 11">
            <a:extLst>
              <a:ext uri="{FF2B5EF4-FFF2-40B4-BE49-F238E27FC236}">
                <a16:creationId xmlns:a16="http://schemas.microsoft.com/office/drawing/2014/main" id="{9569C2A4-DF18-DCB8-7A30-6DBFFB125524}"/>
              </a:ext>
            </a:extLst>
          </p:cNvPr>
          <p:cNvSpPr/>
          <p:nvPr userDrawn="1"/>
        </p:nvSpPr>
        <p:spPr>
          <a:xfrm rot="16200000">
            <a:off x="1285344" y="-146355"/>
            <a:ext cx="5241494" cy="7812182"/>
          </a:xfrm>
          <a:custGeom>
            <a:avLst/>
            <a:gdLst>
              <a:gd name="connsiteX0" fmla="*/ 4830629 w 4830629"/>
              <a:gd name="connsiteY0" fmla="*/ 0 h 7199809"/>
              <a:gd name="connsiteX1" fmla="*/ 4830629 w 4830629"/>
              <a:gd name="connsiteY1" fmla="*/ 579469 h 7199809"/>
              <a:gd name="connsiteX2" fmla="*/ 4830629 w 4830629"/>
              <a:gd name="connsiteY2" fmla="*/ 1106875 h 7199809"/>
              <a:gd name="connsiteX3" fmla="*/ 4830629 w 4830629"/>
              <a:gd name="connsiteY3" fmla="*/ 1984979 h 7199809"/>
              <a:gd name="connsiteX4" fmla="*/ 4830629 w 4830629"/>
              <a:gd name="connsiteY4" fmla="*/ 2097937 h 7199809"/>
              <a:gd name="connsiteX5" fmla="*/ 4830629 w 4830629"/>
              <a:gd name="connsiteY5" fmla="*/ 2205131 h 7199809"/>
              <a:gd name="connsiteX6" fmla="*/ 4830629 w 4830629"/>
              <a:gd name="connsiteY6" fmla="*/ 3204812 h 7199809"/>
              <a:gd name="connsiteX7" fmla="*/ 4830629 w 4830629"/>
              <a:gd name="connsiteY7" fmla="*/ 3243431 h 7199809"/>
              <a:gd name="connsiteX8" fmla="*/ 4830629 w 4830629"/>
              <a:gd name="connsiteY8" fmla="*/ 3312006 h 7199809"/>
              <a:gd name="connsiteX9" fmla="*/ 4830629 w 4830629"/>
              <a:gd name="connsiteY9" fmla="*/ 3379544 h 7199809"/>
              <a:gd name="connsiteX10" fmla="*/ 4830629 w 4830629"/>
              <a:gd name="connsiteY10" fmla="*/ 4648940 h 7199809"/>
              <a:gd name="connsiteX11" fmla="*/ 4825589 w 4830629"/>
              <a:gd name="connsiteY11" fmla="*/ 4648940 h 7199809"/>
              <a:gd name="connsiteX12" fmla="*/ 4830629 w 4830629"/>
              <a:gd name="connsiteY12" fmla="*/ 4785055 h 7199809"/>
              <a:gd name="connsiteX13" fmla="*/ 2415314 w 4830629"/>
              <a:gd name="connsiteY13" fmla="*/ 7199809 h 7199809"/>
              <a:gd name="connsiteX14" fmla="*/ 0 w 4830629"/>
              <a:gd name="connsiteY14" fmla="*/ 4785055 h 7199809"/>
              <a:gd name="connsiteX15" fmla="*/ 5041 w 4830629"/>
              <a:gd name="connsiteY15" fmla="*/ 4648940 h 7199809"/>
              <a:gd name="connsiteX16" fmla="*/ 0 w 4830629"/>
              <a:gd name="connsiteY16" fmla="*/ 4648940 h 7199809"/>
              <a:gd name="connsiteX17" fmla="*/ 0 w 4830629"/>
              <a:gd name="connsiteY17" fmla="*/ 3379544 h 7199809"/>
              <a:gd name="connsiteX18" fmla="*/ 0 w 4830629"/>
              <a:gd name="connsiteY18" fmla="*/ 3312005 h 7199809"/>
              <a:gd name="connsiteX19" fmla="*/ 0 w 4830629"/>
              <a:gd name="connsiteY19" fmla="*/ 3243430 h 7199809"/>
              <a:gd name="connsiteX20" fmla="*/ 0 w 4830629"/>
              <a:gd name="connsiteY20" fmla="*/ 3204812 h 7199809"/>
              <a:gd name="connsiteX21" fmla="*/ 0 w 4830629"/>
              <a:gd name="connsiteY21" fmla="*/ 2205130 h 7199809"/>
              <a:gd name="connsiteX22" fmla="*/ 0 w 4830629"/>
              <a:gd name="connsiteY22" fmla="*/ 2097936 h 7199809"/>
              <a:gd name="connsiteX23" fmla="*/ 0 w 4830629"/>
              <a:gd name="connsiteY23" fmla="*/ 1984979 h 7199809"/>
              <a:gd name="connsiteX24" fmla="*/ 0 w 4830629"/>
              <a:gd name="connsiteY24" fmla="*/ 1106875 h 7199809"/>
              <a:gd name="connsiteX25" fmla="*/ 0 w 4830629"/>
              <a:gd name="connsiteY25" fmla="*/ 579469 h 7199809"/>
              <a:gd name="connsiteX26" fmla="*/ 0 w 4830629"/>
              <a:gd name="connsiteY26" fmla="*/ 0 h 719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30629" h="7199809">
                <a:moveTo>
                  <a:pt x="4830629" y="0"/>
                </a:moveTo>
                <a:lnTo>
                  <a:pt x="4830629" y="579469"/>
                </a:lnTo>
                <a:lnTo>
                  <a:pt x="4830629" y="1106875"/>
                </a:lnTo>
                <a:lnTo>
                  <a:pt x="4830629" y="1984979"/>
                </a:lnTo>
                <a:lnTo>
                  <a:pt x="4830629" y="2097937"/>
                </a:lnTo>
                <a:lnTo>
                  <a:pt x="4830629" y="2205131"/>
                </a:lnTo>
                <a:lnTo>
                  <a:pt x="4830629" y="3204812"/>
                </a:lnTo>
                <a:lnTo>
                  <a:pt x="4830629" y="3243431"/>
                </a:lnTo>
                <a:lnTo>
                  <a:pt x="4830629" y="3312006"/>
                </a:lnTo>
                <a:lnTo>
                  <a:pt x="4830629" y="3379544"/>
                </a:lnTo>
                <a:lnTo>
                  <a:pt x="4830629" y="4648940"/>
                </a:lnTo>
                <a:lnTo>
                  <a:pt x="4825589" y="4648940"/>
                </a:lnTo>
                <a:cubicBezTo>
                  <a:pt x="4830629" y="4694312"/>
                  <a:pt x="4830629" y="4739685"/>
                  <a:pt x="4830629" y="4785055"/>
                </a:cubicBezTo>
                <a:cubicBezTo>
                  <a:pt x="4830629" y="6120985"/>
                  <a:pt x="3751555" y="7199809"/>
                  <a:pt x="2415314" y="7199809"/>
                </a:cubicBezTo>
                <a:cubicBezTo>
                  <a:pt x="1079077" y="7199809"/>
                  <a:pt x="0" y="6115941"/>
                  <a:pt x="0" y="4785055"/>
                </a:cubicBezTo>
                <a:cubicBezTo>
                  <a:pt x="0" y="4739685"/>
                  <a:pt x="0" y="4689270"/>
                  <a:pt x="5041" y="4648940"/>
                </a:cubicBezTo>
                <a:lnTo>
                  <a:pt x="0" y="4648940"/>
                </a:lnTo>
                <a:lnTo>
                  <a:pt x="0" y="3379544"/>
                </a:lnTo>
                <a:lnTo>
                  <a:pt x="0" y="3312005"/>
                </a:lnTo>
                <a:lnTo>
                  <a:pt x="0" y="3243430"/>
                </a:lnTo>
                <a:lnTo>
                  <a:pt x="0" y="3204812"/>
                </a:lnTo>
                <a:lnTo>
                  <a:pt x="0" y="2205130"/>
                </a:lnTo>
                <a:lnTo>
                  <a:pt x="0" y="2097936"/>
                </a:lnTo>
                <a:lnTo>
                  <a:pt x="0" y="1984979"/>
                </a:lnTo>
                <a:lnTo>
                  <a:pt x="0" y="1106875"/>
                </a:lnTo>
                <a:lnTo>
                  <a:pt x="0" y="579469"/>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Picture Placeholder 12">
            <a:extLst>
              <a:ext uri="{FF2B5EF4-FFF2-40B4-BE49-F238E27FC236}">
                <a16:creationId xmlns:a16="http://schemas.microsoft.com/office/drawing/2014/main" id="{537FDB8B-B56E-1FD3-5E8B-C5B4BE9A32BC}"/>
              </a:ext>
            </a:extLst>
          </p:cNvPr>
          <p:cNvSpPr>
            <a:spLocks noGrp="1"/>
          </p:cNvSpPr>
          <p:nvPr>
            <p:ph type="pic" sz="quarter" idx="19"/>
          </p:nvPr>
        </p:nvSpPr>
        <p:spPr>
          <a:xfrm>
            <a:off x="6132863" y="1297871"/>
            <a:ext cx="6059137" cy="4421141"/>
          </a:xfrm>
          <a:custGeom>
            <a:avLst/>
            <a:gdLst>
              <a:gd name="connsiteX0" fmla="*/ 2403865 w 6590485"/>
              <a:gd name="connsiteY0" fmla="*/ 0 h 4808847"/>
              <a:gd name="connsiteX1" fmla="*/ 2539366 w 6590485"/>
              <a:gd name="connsiteY1" fmla="*/ 5019 h 4808847"/>
              <a:gd name="connsiteX2" fmla="*/ 2539366 w 6590485"/>
              <a:gd name="connsiteY2" fmla="*/ 0 h 4808847"/>
              <a:gd name="connsiteX3" fmla="*/ 3803037 w 6590485"/>
              <a:gd name="connsiteY3" fmla="*/ 0 h 4808847"/>
              <a:gd name="connsiteX4" fmla="*/ 3938538 w 6590485"/>
              <a:gd name="connsiteY4" fmla="*/ 0 h 4808847"/>
              <a:gd name="connsiteX5" fmla="*/ 5191314 w 6590485"/>
              <a:gd name="connsiteY5" fmla="*/ 0 h 4808847"/>
              <a:gd name="connsiteX6" fmla="*/ 6590485 w 6590485"/>
              <a:gd name="connsiteY6" fmla="*/ 0 h 4808847"/>
              <a:gd name="connsiteX7" fmla="*/ 6590485 w 6590485"/>
              <a:gd name="connsiteY7" fmla="*/ 4808847 h 4808847"/>
              <a:gd name="connsiteX8" fmla="*/ 5191314 w 6590485"/>
              <a:gd name="connsiteY8" fmla="*/ 4808847 h 4808847"/>
              <a:gd name="connsiteX9" fmla="*/ 3938537 w 6590485"/>
              <a:gd name="connsiteY9" fmla="*/ 4808847 h 4808847"/>
              <a:gd name="connsiteX10" fmla="*/ 3803037 w 6590485"/>
              <a:gd name="connsiteY10" fmla="*/ 4808847 h 4808847"/>
              <a:gd name="connsiteX11" fmla="*/ 2539366 w 6590485"/>
              <a:gd name="connsiteY11" fmla="*/ 4808847 h 4808847"/>
              <a:gd name="connsiteX12" fmla="*/ 2539366 w 6590485"/>
              <a:gd name="connsiteY12" fmla="*/ 4803829 h 4808847"/>
              <a:gd name="connsiteX13" fmla="*/ 2403865 w 6590485"/>
              <a:gd name="connsiteY13" fmla="*/ 4808847 h 4808847"/>
              <a:gd name="connsiteX14" fmla="*/ 0 w 6590485"/>
              <a:gd name="connsiteY14" fmla="*/ 2404423 h 4808847"/>
              <a:gd name="connsiteX15" fmla="*/ 2403865 w 6590485"/>
              <a:gd name="connsiteY15" fmla="*/ 0 h 480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90485" h="4808847">
                <a:moveTo>
                  <a:pt x="2403865" y="0"/>
                </a:moveTo>
                <a:cubicBezTo>
                  <a:pt x="2449031" y="0"/>
                  <a:pt x="2499219" y="0"/>
                  <a:pt x="2539366" y="5019"/>
                </a:cubicBezTo>
                <a:lnTo>
                  <a:pt x="2539366" y="0"/>
                </a:lnTo>
                <a:lnTo>
                  <a:pt x="3803037" y="0"/>
                </a:lnTo>
                <a:lnTo>
                  <a:pt x="3938538" y="0"/>
                </a:lnTo>
                <a:lnTo>
                  <a:pt x="5191314" y="0"/>
                </a:lnTo>
                <a:lnTo>
                  <a:pt x="6590485" y="0"/>
                </a:lnTo>
                <a:lnTo>
                  <a:pt x="6590485" y="4808847"/>
                </a:lnTo>
                <a:lnTo>
                  <a:pt x="5191314" y="4808847"/>
                </a:lnTo>
                <a:lnTo>
                  <a:pt x="3938537" y="4808847"/>
                </a:lnTo>
                <a:lnTo>
                  <a:pt x="3803037" y="4808847"/>
                </a:lnTo>
                <a:lnTo>
                  <a:pt x="2539366" y="4808847"/>
                </a:lnTo>
                <a:lnTo>
                  <a:pt x="2539366" y="4803829"/>
                </a:lnTo>
                <a:cubicBezTo>
                  <a:pt x="2494199" y="4808847"/>
                  <a:pt x="2449031" y="4808847"/>
                  <a:pt x="2403865" y="4808847"/>
                </a:cubicBezTo>
                <a:cubicBezTo>
                  <a:pt x="1073959" y="4808847"/>
                  <a:pt x="0" y="3734639"/>
                  <a:pt x="0" y="2404423"/>
                </a:cubicBezTo>
                <a:cubicBezTo>
                  <a:pt x="0" y="1074211"/>
                  <a:pt x="1078981" y="0"/>
                  <a:pt x="2403865"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D1824979-9C3A-1C52-FE7A-F9E87914A7EF}"/>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FF846969-399A-8083-5C69-612006EC8910}"/>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dirty="0">
                <a:solidFill>
                  <a:srgbClr val="459597"/>
                </a:solidFill>
                <a:latin typeface="Calibri" panose="020F0502020204030204" pitchFamily="34" charset="0"/>
                <a:ea typeface="+mn-ea"/>
                <a:cs typeface="Calibri" panose="020F0502020204030204" pitchFamily="34" charset="0"/>
              </a:rPr>
              <a:t>HÖNNUN NÝSTÁRLEGRA GISTINGA Í FERÐAMENNSKU</a:t>
            </a:r>
          </a:p>
        </p:txBody>
      </p:sp>
      <p:sp>
        <p:nvSpPr>
          <p:cNvPr id="7" name="Slide Number Placeholder 5">
            <a:extLst>
              <a:ext uri="{FF2B5EF4-FFF2-40B4-BE49-F238E27FC236}">
                <a16:creationId xmlns:a16="http://schemas.microsoft.com/office/drawing/2014/main" id="{4AEADF41-7EAE-D9CB-274D-703B86B847A7}"/>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916" r:id="rId17"/>
    <p:sldLayoutId id="2147483917" r:id="rId18"/>
    <p:sldLayoutId id="2147483879" r:id="rId19"/>
    <p:sldLayoutId id="2147483913" r:id="rId20"/>
    <p:sldLayoutId id="2147483914" r:id="rId21"/>
    <p:sldLayoutId id="2147483906" r:id="rId22"/>
    <p:sldLayoutId id="2147483907" r:id="rId23"/>
    <p:sldLayoutId id="2147483878" r:id="rId24"/>
    <p:sldLayoutId id="2147483915" r:id="rId25"/>
    <p:sldLayoutId id="2147483891" r:id="rId26"/>
    <p:sldLayoutId id="2147483894" r:id="rId27"/>
    <p:sldLayoutId id="2147483893" r:id="rId28"/>
    <p:sldLayoutId id="2147483895" r:id="rId29"/>
    <p:sldLayoutId id="2147483896" r:id="rId30"/>
    <p:sldLayoutId id="2147483900" r:id="rId31"/>
    <p:sldLayoutId id="2147483901" r:id="rId32"/>
    <p:sldLayoutId id="2147483902" r:id="rId33"/>
    <p:sldLayoutId id="2147483903" r:id="rId34"/>
    <p:sldLayoutId id="2147483904" r:id="rId35"/>
    <p:sldLayoutId id="2147483853" r:id="rId36"/>
    <p:sldLayoutId id="2147483912" r:id="rId3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g"/><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9" descr="A room with a bed and a chair&#10;&#10;AI-generated content may be incorrect.">
            <a:extLst>
              <a:ext uri="{FF2B5EF4-FFF2-40B4-BE49-F238E27FC236}">
                <a16:creationId xmlns:a16="http://schemas.microsoft.com/office/drawing/2014/main" id="{3D27BE38-1FB3-6D2D-4C9E-AD4E7E7FFCCC}"/>
              </a:ext>
            </a:extLst>
          </p:cNvPr>
          <p:cNvPicPr>
            <a:picLocks noGrp="1" noChangeAspect="1"/>
          </p:cNvPicPr>
          <p:nvPr>
            <p:ph type="pic" sz="quarter" idx="19"/>
          </p:nvPr>
        </p:nvPicPr>
        <p:blipFill>
          <a:blip r:embed="rId2"/>
          <a:srcRect t="23065" b="23065"/>
          <a:stretch>
            <a:fillRect/>
          </a:stretch>
        </p:blipFill>
        <p:spPr>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p:spPr>
      </p:pic>
      <p:sp>
        <p:nvSpPr>
          <p:cNvPr id="3" name="Text Placeholder 2">
            <a:extLst>
              <a:ext uri="{FF2B5EF4-FFF2-40B4-BE49-F238E27FC236}">
                <a16:creationId xmlns:a16="http://schemas.microsoft.com/office/drawing/2014/main" id="{01FABA94-C94B-C9C5-D5DE-64EDBEF603D1}"/>
              </a:ext>
            </a:extLst>
          </p:cNvPr>
          <p:cNvSpPr>
            <a:spLocks noGrp="1"/>
          </p:cNvSpPr>
          <p:nvPr>
            <p:ph type="body" sz="quarter" idx="15"/>
          </p:nvPr>
        </p:nvSpPr>
        <p:spPr>
          <a:xfrm>
            <a:off x="580616" y="2473711"/>
            <a:ext cx="5089964" cy="697353"/>
          </a:xfrm>
        </p:spPr>
        <p:txBody>
          <a:bodyPr lIns="91440" tIns="45720" rIns="91440" bIns="45720" anchor="t">
            <a:noAutofit/>
          </a:bodyPr>
          <a:lstStyle/>
          <a:p>
            <a:r>
              <a:rPr lang="en-GB" dirty="0"/>
              <a:t>Modúl 3 </a:t>
            </a:r>
            <a:r>
              <a:rPr lang="en-GB" b="0" dirty="0"/>
              <a:t>(hluti 1)</a:t>
            </a:r>
          </a:p>
          <a:p>
            <a:endParaRPr lang="en-GB" dirty="0"/>
          </a:p>
        </p:txBody>
      </p:sp>
      <p:sp>
        <p:nvSpPr>
          <p:cNvPr id="4" name="Text Placeholder 3">
            <a:extLst>
              <a:ext uri="{FF2B5EF4-FFF2-40B4-BE49-F238E27FC236}">
                <a16:creationId xmlns:a16="http://schemas.microsoft.com/office/drawing/2014/main" id="{DBE7B35A-8005-C91E-5654-96A2A0BFA34E}"/>
              </a:ext>
            </a:extLst>
          </p:cNvPr>
          <p:cNvSpPr>
            <a:spLocks noGrp="1"/>
          </p:cNvSpPr>
          <p:nvPr>
            <p:ph type="body" sz="quarter" idx="16"/>
          </p:nvPr>
        </p:nvSpPr>
        <p:spPr>
          <a:xfrm>
            <a:off x="580616" y="3429000"/>
            <a:ext cx="4611316" cy="697353"/>
          </a:xfrm>
        </p:spPr>
        <p:txBody>
          <a:bodyPr lIns="91440" tIns="45720" rIns="91440" bIns="45720" anchor="t">
            <a:noAutofit/>
          </a:bodyPr>
          <a:lstStyle/>
          <a:p>
            <a:pPr defTabSz="777514">
              <a:lnSpc>
                <a:spcPts val="3340"/>
              </a:lnSpc>
              <a:spcBef>
                <a:spcPts val="0"/>
              </a:spcBef>
              <a:defRPr/>
            </a:pPr>
            <a:r>
              <a:rPr lang="en-GB" sz="3200" dirty="0">
                <a:ea typeface="Calibri"/>
                <a:cs typeface="Calibri"/>
              </a:rPr>
              <a:t>Hönnun sjálfbærra og staðbundinna gistimöguleika</a:t>
            </a:r>
          </a:p>
          <a:p>
            <a:pPr defTabSz="777514">
              <a:lnSpc>
                <a:spcPts val="3340"/>
              </a:lnSpc>
              <a:spcBef>
                <a:spcPts val="0"/>
              </a:spcBef>
              <a:defRPr/>
            </a:pPr>
            <a:endParaRPr lang="en-GB" sz="3200" dirty="0">
              <a:ea typeface="Calibri"/>
              <a:cs typeface="Calibri"/>
            </a:endParaRPr>
          </a:p>
        </p:txBody>
      </p:sp>
      <p:sp>
        <p:nvSpPr>
          <p:cNvPr id="5" name="Text Placeholder 4">
            <a:extLst>
              <a:ext uri="{FF2B5EF4-FFF2-40B4-BE49-F238E27FC236}">
                <a16:creationId xmlns:a16="http://schemas.microsoft.com/office/drawing/2014/main" id="{0E34608A-CBF1-0E94-37E7-59C119A8D0A4}"/>
              </a:ext>
            </a:extLst>
          </p:cNvPr>
          <p:cNvSpPr>
            <a:spLocks noGrp="1"/>
          </p:cNvSpPr>
          <p:nvPr>
            <p:ph type="body" sz="quarter" idx="17"/>
          </p:nvPr>
        </p:nvSpPr>
        <p:spPr/>
        <p:txBody>
          <a:bodyPr/>
          <a:lstStyle/>
          <a:p>
            <a:r>
              <a:rPr lang="en-GB" sz="3200" dirty="0" err="1"/>
              <a:t>www.epicstays.eu</a:t>
            </a:r>
            <a:endParaRPr lang="en-GB" sz="3200" dirty="0"/>
          </a:p>
        </p:txBody>
      </p:sp>
      <p:pic>
        <p:nvPicPr>
          <p:cNvPr id="6" name="Picture 5">
            <a:extLst>
              <a:ext uri="{FF2B5EF4-FFF2-40B4-BE49-F238E27FC236}">
                <a16:creationId xmlns:a16="http://schemas.microsoft.com/office/drawing/2014/main" id="{F6790F14-6BCC-A985-63B3-48218C0B1F3B}"/>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6120830" y="2249393"/>
            <a:ext cx="18630900" cy="13837492"/>
          </a:xfrm>
          <a:prstGeom prst="rect">
            <a:avLst/>
          </a:prstGeom>
        </p:spPr>
      </p:pic>
      <p:sp>
        <p:nvSpPr>
          <p:cNvPr id="11" name="Text Placeholder 10">
            <a:extLst>
              <a:ext uri="{FF2B5EF4-FFF2-40B4-BE49-F238E27FC236}">
                <a16:creationId xmlns:a16="http://schemas.microsoft.com/office/drawing/2014/main" id="{1C5AD9F2-07CA-46B6-D7BC-FBB9262431A9}"/>
              </a:ext>
            </a:extLst>
          </p:cNvPr>
          <p:cNvSpPr>
            <a:spLocks noGrp="1"/>
          </p:cNvSpPr>
          <p:nvPr>
            <p:ph type="body" sz="quarter" idx="65"/>
          </p:nvPr>
        </p:nvSpPr>
        <p:spPr>
          <a:xfrm>
            <a:off x="7806267" y="778060"/>
            <a:ext cx="4385733" cy="452458"/>
          </a:xfrm>
          <a:solidFill>
            <a:srgbClr val="EC7C69"/>
          </a:solidFill>
        </p:spPr>
        <p:txBody>
          <a:bodyPr/>
          <a:lstStyle/>
          <a:p>
            <a:pPr algn="ctr"/>
            <a:r>
              <a:rPr lang="en-GB" sz="1200" dirty="0"/>
              <a:t>Mynd: Gaia's Spheres B&amp;B, Ítalía</a:t>
            </a:r>
          </a:p>
        </p:txBody>
      </p:sp>
    </p:spTree>
    <p:extLst>
      <p:ext uri="{BB962C8B-B14F-4D97-AF65-F5344CB8AC3E}">
        <p14:creationId xmlns:p14="http://schemas.microsoft.com/office/powerpoint/2010/main" val="2925093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97CD2-5687-E60A-7F98-FED3D3CBF080}"/>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675454C5-2ECE-C731-4AED-6DDFBDD8D194}"/>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6393FD8F-9442-F53A-937E-058F409235B7}"/>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Kafli 1:</a:t>
            </a:r>
            <a:r>
              <a:rPr lang="en-US" dirty="0"/>
              <a:t> 4 lykilnámssvið</a:t>
            </a:r>
          </a:p>
        </p:txBody>
      </p:sp>
      <p:sp>
        <p:nvSpPr>
          <p:cNvPr id="13" name="Slide Number Placeholder 5">
            <a:extLst>
              <a:ext uri="{FF2B5EF4-FFF2-40B4-BE49-F238E27FC236}">
                <a16:creationId xmlns:a16="http://schemas.microsoft.com/office/drawing/2014/main" id="{5081B7FA-BDF6-0DCC-BA09-B4D8A808933A}"/>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10</a:t>
            </a:fld>
            <a:endParaRPr lang="fr-CA" sz="1200" dirty="0"/>
          </a:p>
        </p:txBody>
      </p:sp>
      <p:sp>
        <p:nvSpPr>
          <p:cNvPr id="8" name="Text Placeholder 1">
            <a:extLst>
              <a:ext uri="{FF2B5EF4-FFF2-40B4-BE49-F238E27FC236}">
                <a16:creationId xmlns:a16="http://schemas.microsoft.com/office/drawing/2014/main" id="{E72A05C2-D898-927E-A127-42B4E809B11D}"/>
              </a:ext>
            </a:extLst>
          </p:cNvPr>
          <p:cNvSpPr txBox="1">
            <a:spLocks/>
          </p:cNvSpPr>
          <p:nvPr/>
        </p:nvSpPr>
        <p:spPr>
          <a:xfrm>
            <a:off x="1779518" y="2227953"/>
            <a:ext cx="4976882"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Kannaðu módulegar og forsmíðaðar lausnir: </a:t>
            </a:r>
          </a:p>
          <a:p>
            <a:pPr>
              <a:lnSpc>
                <a:spcPts val="2480"/>
              </a:lnSpc>
            </a:pPr>
            <a:endParaRPr lang="en-GB" sz="2400" b="1" dirty="0"/>
          </a:p>
          <a:p>
            <a:pPr>
              <a:lnSpc>
                <a:spcPts val="2380"/>
              </a:lnSpc>
            </a:pPr>
            <a:r>
              <a:rPr lang="en-IE" sz="2200" dirty="0"/>
              <a:t>Kynntu þér hvernig fyrirfram smíðuð, móduleg eða flytjanleg einingar geta boðið upp á skjótar, hagkvæmar og umhverfisvænar gistimöguleika. Lærðu hvar þessar einingar eru hvað árangursríkastar, hvaða flutnings- og skipulagsþætti þær fela í sér og hvernig hægt er að aðlaga þær að dreifbýli eða náttúrulegu landslagi.</a:t>
            </a:r>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AF85D9E8-C642-4976-D80A-FD1BB275C04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02</a:t>
            </a:r>
            <a:endParaRPr lang="en-GB" sz="6600" b="1" dirty="0">
              <a:solidFill>
                <a:schemeClr val="bg1"/>
              </a:solidFill>
            </a:endParaRPr>
          </a:p>
        </p:txBody>
      </p:sp>
      <p:sp>
        <p:nvSpPr>
          <p:cNvPr id="10" name="Freeform 9">
            <a:extLst>
              <a:ext uri="{FF2B5EF4-FFF2-40B4-BE49-F238E27FC236}">
                <a16:creationId xmlns:a16="http://schemas.microsoft.com/office/drawing/2014/main" id="{164A9723-03F9-4BF7-A1DC-CB30BBF3CEFC}"/>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AA538536-9507-0563-73CE-DF7194934F3F}"/>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1874166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476D8-957C-F94D-EEC1-7B941D488D31}"/>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0A7B7D00-BA75-4963-2D2A-11B74F319401}"/>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292D96AD-0C52-D2E8-CE52-546BB4281433}"/>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Kafli 1:</a:t>
            </a:r>
            <a:r>
              <a:rPr lang="en-US" dirty="0"/>
              <a:t> 4 lykilnámssvið</a:t>
            </a:r>
          </a:p>
        </p:txBody>
      </p:sp>
      <p:sp>
        <p:nvSpPr>
          <p:cNvPr id="13" name="Slide Number Placeholder 5">
            <a:extLst>
              <a:ext uri="{FF2B5EF4-FFF2-40B4-BE49-F238E27FC236}">
                <a16:creationId xmlns:a16="http://schemas.microsoft.com/office/drawing/2014/main" id="{593A1291-FE8D-DA30-8E3D-DBEE4644C345}"/>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11</a:t>
            </a:fld>
            <a:endParaRPr lang="fr-CA" sz="1200" dirty="0"/>
          </a:p>
        </p:txBody>
      </p:sp>
      <p:sp>
        <p:nvSpPr>
          <p:cNvPr id="8" name="Text Placeholder 1">
            <a:extLst>
              <a:ext uri="{FF2B5EF4-FFF2-40B4-BE49-F238E27FC236}">
                <a16:creationId xmlns:a16="http://schemas.microsoft.com/office/drawing/2014/main" id="{75D0547E-7BF9-8BF1-1BF1-8927F4F06EA4}"/>
              </a:ext>
            </a:extLst>
          </p:cNvPr>
          <p:cNvSpPr txBox="1">
            <a:spLocks/>
          </p:cNvSpPr>
          <p:nvPr/>
        </p:nvSpPr>
        <p:spPr>
          <a:xfrm>
            <a:off x="1779518" y="2227953"/>
            <a:ext cx="4638215"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Hönnun fyrir lágmarks umhverfisáhrif</a:t>
            </a:r>
          </a:p>
          <a:p>
            <a:pPr>
              <a:lnSpc>
                <a:spcPts val="2480"/>
              </a:lnSpc>
            </a:pPr>
            <a:endParaRPr lang="en-GB" sz="2400" b="1" dirty="0"/>
          </a:p>
          <a:p>
            <a:pPr>
              <a:lnSpc>
                <a:spcPts val="2380"/>
              </a:lnSpc>
            </a:pPr>
            <a:r>
              <a:rPr lang="en-IE" sz="2200" dirty="0"/>
              <a:t>Skilja meginreglur léttrar byggingar, lágmarks undirstöðukerfa og lífklímatengdrar aðlögunar. Læra hvernig á að draga úr vistsporinu á sama tíma og tryggja þægindi og gæði, með því að nota viðeigandi efni og létta innviði </a:t>
            </a:r>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8902D8DE-0E1D-90F2-F209-CE9C6DB1F40B}"/>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03</a:t>
            </a:r>
            <a:endParaRPr lang="en-GB" sz="6600" b="1" dirty="0">
              <a:solidFill>
                <a:schemeClr val="bg1"/>
              </a:solidFill>
            </a:endParaRPr>
          </a:p>
        </p:txBody>
      </p:sp>
      <p:sp>
        <p:nvSpPr>
          <p:cNvPr id="10" name="Freeform 9">
            <a:extLst>
              <a:ext uri="{FF2B5EF4-FFF2-40B4-BE49-F238E27FC236}">
                <a16:creationId xmlns:a16="http://schemas.microsoft.com/office/drawing/2014/main" id="{DD138224-C6BC-EF41-6596-9B43F4568F08}"/>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17" name="Picture 16">
            <a:extLst>
              <a:ext uri="{FF2B5EF4-FFF2-40B4-BE49-F238E27FC236}">
                <a16:creationId xmlns:a16="http://schemas.microsoft.com/office/drawing/2014/main" id="{1535DB37-1BEA-D10D-3B91-30A05D0DD4B9}"/>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5644712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B0157-7829-3EFD-0176-9906D4907BBA}"/>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C253DB6B-A2DB-246A-DBCC-E5E329B5451A}"/>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3D74A46B-A5BF-CEB7-26FA-1982E85BB952}"/>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Kafli 1:</a:t>
            </a:r>
            <a:r>
              <a:rPr lang="en-US" dirty="0"/>
              <a:t> 4 lykilnámssvið</a:t>
            </a:r>
          </a:p>
        </p:txBody>
      </p:sp>
      <p:sp>
        <p:nvSpPr>
          <p:cNvPr id="13" name="Slide Number Placeholder 5">
            <a:extLst>
              <a:ext uri="{FF2B5EF4-FFF2-40B4-BE49-F238E27FC236}">
                <a16:creationId xmlns:a16="http://schemas.microsoft.com/office/drawing/2014/main" id="{28A5A0AD-BD41-DB6F-98D6-01E638249EDA}"/>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12</a:t>
            </a:fld>
            <a:endParaRPr lang="fr-CA" sz="1200" dirty="0"/>
          </a:p>
        </p:txBody>
      </p:sp>
      <p:sp>
        <p:nvSpPr>
          <p:cNvPr id="8" name="Text Placeholder 1">
            <a:extLst>
              <a:ext uri="{FF2B5EF4-FFF2-40B4-BE49-F238E27FC236}">
                <a16:creationId xmlns:a16="http://schemas.microsoft.com/office/drawing/2014/main" id="{89A0A881-D6BD-427B-D3DA-B97BC76F4CC9}"/>
              </a:ext>
            </a:extLst>
          </p:cNvPr>
          <p:cNvSpPr txBox="1">
            <a:spLocks/>
          </p:cNvSpPr>
          <p:nvPr/>
        </p:nvSpPr>
        <p:spPr>
          <a:xfrm>
            <a:off x="1779518" y="2227953"/>
            <a:ext cx="4638215"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Að yfirstíga innviðahneigðir á skapandi hátt</a:t>
            </a:r>
          </a:p>
          <a:p>
            <a:pPr>
              <a:lnSpc>
                <a:spcPts val="2480"/>
              </a:lnSpc>
            </a:pPr>
            <a:endParaRPr lang="en-GB" sz="2400" b="1" dirty="0"/>
          </a:p>
          <a:p>
            <a:pPr>
              <a:lnSpc>
                <a:spcPts val="2380"/>
              </a:lnSpc>
            </a:pPr>
            <a:r>
              <a:rPr lang="en-IE" sz="2200" dirty="0"/>
              <a:t>Mörg dreifbýlissvæði skortir vatn, rafmagn eða fráveitukerfi. Þessi kafli kannar skapandi, reglufasta afnetlausnir – eins og þurrsalerni, sólarorku og regnvatnsrennslu – sem gera óhefðbundnum gististöðum kleift að starfa sjálfbærlega á afskekktum eða innviðaskortssvæðum.</a:t>
            </a:r>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3C22B44E-F0A7-4448-7100-2B537F9D443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04</a:t>
            </a:r>
            <a:endParaRPr lang="en-GB" sz="6600" b="1" dirty="0">
              <a:solidFill>
                <a:schemeClr val="bg1"/>
              </a:solidFill>
            </a:endParaRPr>
          </a:p>
        </p:txBody>
      </p:sp>
      <p:sp>
        <p:nvSpPr>
          <p:cNvPr id="10" name="Freeform 9">
            <a:extLst>
              <a:ext uri="{FF2B5EF4-FFF2-40B4-BE49-F238E27FC236}">
                <a16:creationId xmlns:a16="http://schemas.microsoft.com/office/drawing/2014/main" id="{C768E4BE-F75C-B2CA-83EF-90EE0158BDC3}"/>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17" name="Picture 16">
            <a:extLst>
              <a:ext uri="{FF2B5EF4-FFF2-40B4-BE49-F238E27FC236}">
                <a16:creationId xmlns:a16="http://schemas.microsoft.com/office/drawing/2014/main" id="{9AE1D163-F897-C0ED-055C-9869750BE9FB}"/>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27399726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6C637-C2F3-40E6-4199-6061F87379D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723D788-F9FA-1289-D5C6-265D531EEEE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6" name="Text Placeholder 5">
            <a:extLst>
              <a:ext uri="{FF2B5EF4-FFF2-40B4-BE49-F238E27FC236}">
                <a16:creationId xmlns:a16="http://schemas.microsoft.com/office/drawing/2014/main" id="{D84577FE-922E-26C7-AE70-76D8F33A89B5}"/>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86D72953-939E-2EE5-3603-AC209AEA3BB4}"/>
              </a:ext>
            </a:extLst>
          </p:cNvPr>
          <p:cNvSpPr>
            <a:spLocks noGrp="1"/>
          </p:cNvSpPr>
          <p:nvPr>
            <p:ph type="body" sz="quarter" idx="16"/>
          </p:nvPr>
        </p:nvSpPr>
        <p:spPr>
          <a:xfrm>
            <a:off x="4061943" y="886031"/>
            <a:ext cx="6634632" cy="803654"/>
          </a:xfrm>
          <a:prstGeom prst="rect">
            <a:avLst/>
          </a:prstGeom>
        </p:spPr>
        <p:txBody>
          <a:bodyPr/>
          <a:lstStyle/>
          <a:p>
            <a:pPr>
              <a:lnSpc>
                <a:spcPts val="2960"/>
              </a:lnSpc>
            </a:pPr>
            <a:r>
              <a:rPr lang="en-GB" dirty="0"/>
              <a:t>Mat og endurnýting núverandi bygginga</a:t>
            </a:r>
          </a:p>
          <a:p>
            <a:pPr>
              <a:lnSpc>
                <a:spcPts val="2960"/>
              </a:lnSpc>
            </a:pPr>
            <a:endParaRPr lang="en-GB" sz="2800" dirty="0"/>
          </a:p>
        </p:txBody>
      </p:sp>
      <p:sp>
        <p:nvSpPr>
          <p:cNvPr id="4" name="Text Placeholder 3">
            <a:extLst>
              <a:ext uri="{FF2B5EF4-FFF2-40B4-BE49-F238E27FC236}">
                <a16:creationId xmlns:a16="http://schemas.microsoft.com/office/drawing/2014/main" id="{BA9102F0-F3DE-CB6E-1E6D-EBA64EB77B8E}"/>
              </a:ext>
            </a:extLst>
          </p:cNvPr>
          <p:cNvSpPr>
            <a:spLocks noGrp="1"/>
          </p:cNvSpPr>
          <p:nvPr>
            <p:ph type="body" sz="quarter" idx="21"/>
          </p:nvPr>
        </p:nvSpPr>
        <p:spPr>
          <a:xfrm>
            <a:off x="4061943" y="2035220"/>
            <a:ext cx="6826190"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Að koma á fót einstöku og sjálfbæru gistifyrirtæki sem býður upp á óhefðbundna gistingu krefst meira en framtíðarsýnar og sköpunarkrafts – það krefst snjallrar nýtingar á því sem fyrir er. Á landsbyggðinni og í úthverfum, þar sem auðlindir geta verið takmarkaðar, getur aðlögun núverandi bygginga boðið upp á kostnaðarhagkvæma, menningarlega viðkvæma og umhverfislega sjálfbæra lausn.</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 Frá gömlum skólum og hlöðum til sögulegra heimila eða ónotuðra opinberra rýma, má umbreyta þessum mannvirkjum í heillandi gestaupplifanir. </a:t>
            </a:r>
          </a:p>
          <a:p>
            <a:pPr>
              <a:lnSpc>
                <a:spcPts val="2340"/>
              </a:lnSpc>
            </a:pPr>
            <a:endParaRPr lang="en-US" sz="2200" dirty="0"/>
          </a:p>
        </p:txBody>
      </p:sp>
      <p:sp>
        <p:nvSpPr>
          <p:cNvPr id="11" name="Slide Number Placeholder 5">
            <a:extLst>
              <a:ext uri="{FF2B5EF4-FFF2-40B4-BE49-F238E27FC236}">
                <a16:creationId xmlns:a16="http://schemas.microsoft.com/office/drawing/2014/main" id="{62C2724A-436D-1577-2885-21DD64A7C9E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13</a:t>
            </a:fld>
            <a:endParaRPr lang="fr-CA" sz="1200" dirty="0"/>
          </a:p>
        </p:txBody>
      </p:sp>
      <p:pic>
        <p:nvPicPr>
          <p:cNvPr id="2" name="Picture 1">
            <a:extLst>
              <a:ext uri="{FF2B5EF4-FFF2-40B4-BE49-F238E27FC236}">
                <a16:creationId xmlns:a16="http://schemas.microsoft.com/office/drawing/2014/main" id="{15A0BBDD-E142-453B-2AA8-41E0AA025CB3}"/>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812269" y="4478838"/>
            <a:ext cx="3580276" cy="2659133"/>
          </a:xfrm>
          <a:prstGeom prst="rect">
            <a:avLst/>
          </a:prstGeom>
        </p:spPr>
      </p:pic>
    </p:spTree>
    <p:extLst>
      <p:ext uri="{BB962C8B-B14F-4D97-AF65-F5344CB8AC3E}">
        <p14:creationId xmlns:p14="http://schemas.microsoft.com/office/powerpoint/2010/main" val="38237059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52118-C88C-8DD9-A413-FCA768F64D4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85E7917-7B0B-7784-C17C-B6F8AF04ACFA}"/>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Lykiltilnámssvið</a:t>
            </a:r>
          </a:p>
        </p:txBody>
      </p:sp>
      <p:sp>
        <p:nvSpPr>
          <p:cNvPr id="6" name="Text Placeholder 5">
            <a:extLst>
              <a:ext uri="{FF2B5EF4-FFF2-40B4-BE49-F238E27FC236}">
                <a16:creationId xmlns:a16="http://schemas.microsoft.com/office/drawing/2014/main" id="{69B8510E-28EB-0D6C-4DFF-6E4188EA6877}"/>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635AB9C2-1090-736F-56D2-27527718512D}"/>
              </a:ext>
            </a:extLst>
          </p:cNvPr>
          <p:cNvSpPr>
            <a:spLocks noGrp="1"/>
          </p:cNvSpPr>
          <p:nvPr>
            <p:ph type="body" sz="quarter" idx="16"/>
          </p:nvPr>
        </p:nvSpPr>
        <p:spPr>
          <a:xfrm>
            <a:off x="4061943" y="886031"/>
            <a:ext cx="6606057" cy="803654"/>
          </a:xfrm>
          <a:prstGeom prst="rect">
            <a:avLst/>
          </a:prstGeom>
        </p:spPr>
        <p:txBody>
          <a:bodyPr/>
          <a:lstStyle/>
          <a:p>
            <a:pPr>
              <a:lnSpc>
                <a:spcPts val="2960"/>
              </a:lnSpc>
            </a:pPr>
            <a:r>
              <a:rPr lang="en-GB" dirty="0"/>
              <a:t>Mat og endurnýting núverandi bygginga</a:t>
            </a:r>
          </a:p>
          <a:p>
            <a:pPr>
              <a:lnSpc>
                <a:spcPts val="2960"/>
              </a:lnSpc>
            </a:pPr>
            <a:endParaRPr lang="en-GB" sz="2800" dirty="0"/>
          </a:p>
        </p:txBody>
      </p:sp>
      <p:sp>
        <p:nvSpPr>
          <p:cNvPr id="4" name="Text Placeholder 3">
            <a:extLst>
              <a:ext uri="{FF2B5EF4-FFF2-40B4-BE49-F238E27FC236}">
                <a16:creationId xmlns:a16="http://schemas.microsoft.com/office/drawing/2014/main" id="{FE8D733C-AAF4-52A5-907C-2B652A748D9D}"/>
              </a:ext>
            </a:extLst>
          </p:cNvPr>
          <p:cNvSpPr>
            <a:spLocks noGrp="1"/>
          </p:cNvSpPr>
          <p:nvPr>
            <p:ph type="body" sz="quarter" idx="21"/>
          </p:nvPr>
        </p:nvSpPr>
        <p:spPr>
          <a:xfrm>
            <a:off x="4061943" y="2198785"/>
            <a:ext cx="7036480"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Þetta námssvið útvegar þér verkfæri til að meta möguleika slíkra bygginga. Þú lærir hvernig á að meta burðar- og rýmislega hentugleika vannýtra eigna, kanna endurnýjunarmöguleika sem varðveita staðbundna sérkenni og skilja hvernig á að samræma hönnunarval við umhverfis- og reglugerðarramma. </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Með því að fylgja efni þessarar námsleiðar munt þú geta greint hvernig hægt sé að endurnýta byggingu, skipulagt helstu burðar- og rekstrarbreytingar og tengt hönnunarvalkosti þína við víðtækari markmið um sjálfbærni og þróun ferðaþjónustunnar.</a:t>
            </a:r>
          </a:p>
          <a:p>
            <a:pPr>
              <a:lnSpc>
                <a:spcPts val="2340"/>
              </a:lnSpc>
            </a:pPr>
            <a:endParaRPr lang="en-US" sz="2200" dirty="0"/>
          </a:p>
        </p:txBody>
      </p:sp>
      <p:sp>
        <p:nvSpPr>
          <p:cNvPr id="11" name="Slide Number Placeholder 5">
            <a:extLst>
              <a:ext uri="{FF2B5EF4-FFF2-40B4-BE49-F238E27FC236}">
                <a16:creationId xmlns:a16="http://schemas.microsoft.com/office/drawing/2014/main" id="{AB92AE1E-B69A-7947-9F70-29647F890267}"/>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14</a:t>
            </a:fld>
            <a:endParaRPr lang="fr-CA" sz="1200" dirty="0"/>
          </a:p>
        </p:txBody>
      </p:sp>
      <p:pic>
        <p:nvPicPr>
          <p:cNvPr id="2" name="Picture 1">
            <a:extLst>
              <a:ext uri="{FF2B5EF4-FFF2-40B4-BE49-F238E27FC236}">
                <a16:creationId xmlns:a16="http://schemas.microsoft.com/office/drawing/2014/main" id="{D595A842-3013-FBD5-F7C1-AB91B955C442}"/>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812269" y="4478838"/>
            <a:ext cx="3580276" cy="2659133"/>
          </a:xfrm>
          <a:prstGeom prst="rect">
            <a:avLst/>
          </a:prstGeom>
        </p:spPr>
      </p:pic>
    </p:spTree>
    <p:extLst>
      <p:ext uri="{BB962C8B-B14F-4D97-AF65-F5344CB8AC3E}">
        <p14:creationId xmlns:p14="http://schemas.microsoft.com/office/powerpoint/2010/main" val="42263287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3851D-DD6E-C8F4-AB2E-4CE470BC5B71}"/>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78E59E15-8DC7-037C-87FD-646EF6EE2F58}"/>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0" name="Straight Connector 9">
            <a:extLst>
              <a:ext uri="{FF2B5EF4-FFF2-40B4-BE49-F238E27FC236}">
                <a16:creationId xmlns:a16="http://schemas.microsoft.com/office/drawing/2014/main" id="{381F02A7-8357-5FF4-8D7C-2338F2E527C1}"/>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A8D848C5-3925-849A-ACD8-255978B60A4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15</a:t>
            </a:fld>
            <a:endParaRPr lang="fr-CA" sz="1200" dirty="0"/>
          </a:p>
        </p:txBody>
      </p:sp>
      <p:sp>
        <p:nvSpPr>
          <p:cNvPr id="6" name="Freeform 5">
            <a:extLst>
              <a:ext uri="{FF2B5EF4-FFF2-40B4-BE49-F238E27FC236}">
                <a16:creationId xmlns:a16="http://schemas.microsoft.com/office/drawing/2014/main" id="{5213C0C5-2B03-80F8-90AF-EBBCB58BFD4A}"/>
              </a:ext>
            </a:extLst>
          </p:cNvPr>
          <p:cNvSpPr/>
          <p:nvPr/>
        </p:nvSpPr>
        <p:spPr>
          <a:xfrm>
            <a:off x="7897347" y="2206558"/>
            <a:ext cx="3577914" cy="4651442"/>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62665" r="-55997"/>
            </a:stretch>
          </a:blipFill>
        </p:spPr>
        <p:txBody>
          <a:bodyPr wrap="square" lIns="0" tIns="0" rIns="0" bIns="0" rtlCol="0">
            <a:noAutofit/>
          </a:bodyPr>
          <a:lstStyle/>
          <a:p>
            <a:endParaRPr>
              <a:solidFill>
                <a:srgbClr val="459597"/>
              </a:solidFill>
            </a:endParaRPr>
          </a:p>
        </p:txBody>
      </p:sp>
      <p:grpSp>
        <p:nvGrpSpPr>
          <p:cNvPr id="7" name="Group 6">
            <a:extLst>
              <a:ext uri="{FF2B5EF4-FFF2-40B4-BE49-F238E27FC236}">
                <a16:creationId xmlns:a16="http://schemas.microsoft.com/office/drawing/2014/main" id="{C1C56BF4-B0D5-A217-0534-8A7CB5EE902C}"/>
              </a:ext>
            </a:extLst>
          </p:cNvPr>
          <p:cNvGrpSpPr/>
          <p:nvPr/>
        </p:nvGrpSpPr>
        <p:grpSpPr>
          <a:xfrm>
            <a:off x="7365688" y="5807853"/>
            <a:ext cx="2957756" cy="554397"/>
            <a:chOff x="1800741" y="6353467"/>
            <a:chExt cx="3253859" cy="554397"/>
          </a:xfrm>
        </p:grpSpPr>
        <p:sp>
          <p:nvSpPr>
            <p:cNvPr id="12" name="object 3">
              <a:extLst>
                <a:ext uri="{FF2B5EF4-FFF2-40B4-BE49-F238E27FC236}">
                  <a16:creationId xmlns:a16="http://schemas.microsoft.com/office/drawing/2014/main" id="{B59F7467-C456-1AC2-E7FF-919BA5A1654A}"/>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4" name="Text Placeholder 6">
              <a:extLst>
                <a:ext uri="{FF2B5EF4-FFF2-40B4-BE49-F238E27FC236}">
                  <a16:creationId xmlns:a16="http://schemas.microsoft.com/office/drawing/2014/main" id="{3AFA95C2-033D-EAF7-3F70-A5797B8FABCF}"/>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Ljósmynd: Church </a:t>
              </a:r>
              <a:r>
                <a:rPr lang="en-IE" sz="1200" dirty="0" err="1"/>
                <a:t>Blonduos</a:t>
              </a:r>
              <a:r>
                <a:rPr lang="en-IE" sz="1200" dirty="0"/>
                <a:t>, Ísland</a:t>
              </a:r>
            </a:p>
          </p:txBody>
        </p:sp>
      </p:grpSp>
      <p:sp>
        <p:nvSpPr>
          <p:cNvPr id="4" name="Text Placeholder 5">
            <a:extLst>
              <a:ext uri="{FF2B5EF4-FFF2-40B4-BE49-F238E27FC236}">
                <a16:creationId xmlns:a16="http://schemas.microsoft.com/office/drawing/2014/main" id="{A967C370-516D-A378-FBAB-351283AC93C9}"/>
              </a:ext>
            </a:extLst>
          </p:cNvPr>
          <p:cNvSpPr txBox="1">
            <a:spLocks/>
          </p:cNvSpPr>
          <p:nvPr/>
        </p:nvSpPr>
        <p:spPr>
          <a:xfrm>
            <a:off x="629645" y="1358896"/>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Af hverju endurnýting er skynsamleg</a:t>
            </a:r>
          </a:p>
          <a:p>
            <a:pPr>
              <a:lnSpc>
                <a:spcPts val="2900"/>
              </a:lnSpc>
            </a:pPr>
            <a:endParaRPr lang="en-US" dirty="0"/>
          </a:p>
        </p:txBody>
      </p:sp>
      <p:sp>
        <p:nvSpPr>
          <p:cNvPr id="5" name="Text Placeholder 4">
            <a:extLst>
              <a:ext uri="{FF2B5EF4-FFF2-40B4-BE49-F238E27FC236}">
                <a16:creationId xmlns:a16="http://schemas.microsoft.com/office/drawing/2014/main" id="{EAF0BCB2-97E5-BCC9-E184-24B9956D3D48}"/>
              </a:ext>
            </a:extLst>
          </p:cNvPr>
          <p:cNvSpPr txBox="1">
            <a:spLocks/>
          </p:cNvSpPr>
          <p:nvPr/>
        </p:nvSpPr>
        <p:spPr>
          <a:xfrm>
            <a:off x="629644" y="2062925"/>
            <a:ext cx="726770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Endurnýting núverandi bygginga er ekki einungis hagnýt ákvörðun – hún er öflug stefna til sjálfbærrar þróunar ferðaþjónustunnar. Á mörgum afskekktum svæðum bera vanræktar eða yfirgefnar byggingar, svo sem gamlir bærir, skólar eða söguleg heimili, oft djúpa menningarlega þýðingu. Í stað þess að láta þessar byggingar hrjá sig enn frekar gerir endurnýting frumkvöðlum kleift að blása nýju lífi í þær – varðveita staðbundna sérstöðu á sama tíma og umhverfisáhrif eru minnkuð.</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Þessi nálgun dregur verulega úr eftirspurn eftir nýjum byggingarefnum og lágmarkar landnýtingu, sem gerir hana að kolefnissnauðari valkosti en að byggja frá grunni. Innbyggt orka sem þegar er í tilvist í byggingum – orka sem áður var notuð við byggingu þeirra – þýðir að minna losun myndast við umbreytingu þeirra.</a:t>
            </a:r>
          </a:p>
        </p:txBody>
      </p:sp>
      <p:pic>
        <p:nvPicPr>
          <p:cNvPr id="13" name="Picture 12">
            <a:extLst>
              <a:ext uri="{FF2B5EF4-FFF2-40B4-BE49-F238E27FC236}">
                <a16:creationId xmlns:a16="http://schemas.microsoft.com/office/drawing/2014/main" id="{30ED4200-CD24-9477-53EA-8098F98A33AF}"/>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10691765" y="-65160"/>
            <a:ext cx="3580276" cy="2659133"/>
          </a:xfrm>
          <a:prstGeom prst="rect">
            <a:avLst/>
          </a:prstGeom>
        </p:spPr>
      </p:pic>
    </p:spTree>
    <p:extLst>
      <p:ext uri="{BB962C8B-B14F-4D97-AF65-F5344CB8AC3E}">
        <p14:creationId xmlns:p14="http://schemas.microsoft.com/office/powerpoint/2010/main" val="39843044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E58D4-3510-8BAA-6E62-F0EA2B97FCBA}"/>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6B93F393-B21F-2062-B81A-CF7BEB010C82}"/>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0" name="Straight Connector 9">
            <a:extLst>
              <a:ext uri="{FF2B5EF4-FFF2-40B4-BE49-F238E27FC236}">
                <a16:creationId xmlns:a16="http://schemas.microsoft.com/office/drawing/2014/main" id="{22989568-67CB-604C-E888-036C6505C2CB}"/>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0421E4D5-1A1B-C683-A468-F46BE592859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16</a:t>
            </a:fld>
            <a:endParaRPr lang="fr-CA" sz="1200" dirty="0"/>
          </a:p>
        </p:txBody>
      </p:sp>
      <p:sp>
        <p:nvSpPr>
          <p:cNvPr id="6" name="Freeform 5">
            <a:extLst>
              <a:ext uri="{FF2B5EF4-FFF2-40B4-BE49-F238E27FC236}">
                <a16:creationId xmlns:a16="http://schemas.microsoft.com/office/drawing/2014/main" id="{704A993C-467E-60BE-14F0-E0453FD03F7C}"/>
              </a:ext>
            </a:extLst>
          </p:cNvPr>
          <p:cNvSpPr/>
          <p:nvPr/>
        </p:nvSpPr>
        <p:spPr>
          <a:xfrm rot="16200000">
            <a:off x="7775867" y="-262278"/>
            <a:ext cx="3840044" cy="4992222"/>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4133" t="392" r="-23141" b="-392"/>
            </a:stretch>
          </a:blipFill>
        </p:spPr>
        <p:txBody>
          <a:bodyPr wrap="square" lIns="0" tIns="0" rIns="0" bIns="0" rtlCol="0">
            <a:noAutofit/>
          </a:bodyPr>
          <a:lstStyle/>
          <a:p>
            <a:endParaRPr>
              <a:solidFill>
                <a:srgbClr val="459597"/>
              </a:solidFill>
            </a:endParaRPr>
          </a:p>
        </p:txBody>
      </p:sp>
      <p:grpSp>
        <p:nvGrpSpPr>
          <p:cNvPr id="7" name="Group 6">
            <a:extLst>
              <a:ext uri="{FF2B5EF4-FFF2-40B4-BE49-F238E27FC236}">
                <a16:creationId xmlns:a16="http://schemas.microsoft.com/office/drawing/2014/main" id="{62EFC98F-A835-1DA6-3F4E-3D059F9A053F}"/>
              </a:ext>
            </a:extLst>
          </p:cNvPr>
          <p:cNvGrpSpPr/>
          <p:nvPr/>
        </p:nvGrpSpPr>
        <p:grpSpPr>
          <a:xfrm>
            <a:off x="9234244" y="3891725"/>
            <a:ext cx="2957756" cy="554397"/>
            <a:chOff x="1800741" y="6353467"/>
            <a:chExt cx="3253859" cy="554397"/>
          </a:xfrm>
        </p:grpSpPr>
        <p:sp>
          <p:nvSpPr>
            <p:cNvPr id="12" name="object 3">
              <a:extLst>
                <a:ext uri="{FF2B5EF4-FFF2-40B4-BE49-F238E27FC236}">
                  <a16:creationId xmlns:a16="http://schemas.microsoft.com/office/drawing/2014/main" id="{D5296FBC-F022-5C79-0017-AF7CBADF97D8}"/>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4" name="Text Placeholder 6">
              <a:extLst>
                <a:ext uri="{FF2B5EF4-FFF2-40B4-BE49-F238E27FC236}">
                  <a16:creationId xmlns:a16="http://schemas.microsoft.com/office/drawing/2014/main" id="{42300B0B-F896-F2CD-74DB-330BD61581D3}"/>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Ljósmynd: </a:t>
              </a:r>
            </a:p>
            <a:p>
              <a:pPr algn="ctr"/>
              <a:r>
                <a:rPr lang="en-IE" sz="1200" dirty="0" err="1"/>
                <a:t>Fossatun </a:t>
              </a:r>
              <a:r>
                <a:rPr lang="en-IE" sz="1200" dirty="0"/>
                <a:t>Pods &amp; Cottages, Ísland</a:t>
              </a:r>
            </a:p>
          </p:txBody>
        </p:sp>
      </p:grpSp>
      <p:sp>
        <p:nvSpPr>
          <p:cNvPr id="4" name="Text Placeholder 5">
            <a:extLst>
              <a:ext uri="{FF2B5EF4-FFF2-40B4-BE49-F238E27FC236}">
                <a16:creationId xmlns:a16="http://schemas.microsoft.com/office/drawing/2014/main" id="{AB99B5CF-4496-26DE-652A-6CE6FFE8FEF2}"/>
              </a:ext>
            </a:extLst>
          </p:cNvPr>
          <p:cNvSpPr txBox="1">
            <a:spLocks/>
          </p:cNvSpPr>
          <p:nvPr/>
        </p:nvSpPr>
        <p:spPr>
          <a:xfrm>
            <a:off x="629645" y="1358896"/>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Af hverju skynsamlegt er að endurnýta</a:t>
            </a:r>
          </a:p>
          <a:p>
            <a:pPr>
              <a:lnSpc>
                <a:spcPts val="2900"/>
              </a:lnSpc>
            </a:pPr>
            <a:endParaRPr lang="en-US" dirty="0"/>
          </a:p>
        </p:txBody>
      </p:sp>
      <p:sp>
        <p:nvSpPr>
          <p:cNvPr id="5" name="Text Placeholder 4">
            <a:extLst>
              <a:ext uri="{FF2B5EF4-FFF2-40B4-BE49-F238E27FC236}">
                <a16:creationId xmlns:a16="http://schemas.microsoft.com/office/drawing/2014/main" id="{7513CCC9-F3EB-D07C-96D9-35A610A850DD}"/>
              </a:ext>
            </a:extLst>
          </p:cNvPr>
          <p:cNvSpPr txBox="1">
            <a:spLocks/>
          </p:cNvSpPr>
          <p:nvPr/>
        </p:nvSpPr>
        <p:spPr>
          <a:xfrm>
            <a:off x="629644" y="2062925"/>
            <a:ext cx="636382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En aðlögunarendurnyting snýst ekki bara um sjálfbærni – hún skapar markaðsvirði. Gestir leita sífellt meira eftir ekta upplifunum sem ríkar af sögu. Endurreist borgarhús frá 19. öld, umbreytt hesthús eða gamalt kornmylla segir einstaka sögu sem tengir gesti við anda staðarins. Þessar byggingar, sem áður voru vanmetnar, geta orðið eftirminnilegir áfangastaðir sem efla efnahag heimamanna og stuðla að samfélagsstolti.</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Með því að skilja menningar-, vistfræðilega og efnahagslega kosti aðlögunar nýrrar notkunar verðurðu betur í stakk búinn til að greina vænlegan byggingargrunn á þínu svæði og ímynda þér möguleika þeirra sem líflegar valkostagistingar.</a:t>
            </a:r>
          </a:p>
          <a:p>
            <a:pPr indent="0">
              <a:lnSpc>
                <a:spcPts val="2240"/>
              </a:lnSpc>
              <a:buClr>
                <a:srgbClr val="459597"/>
              </a:buClr>
            </a:pPr>
            <a:endParaRPr lang="en-GB" sz="2200" dirty="0">
              <a:solidFill>
                <a:srgbClr val="414141"/>
              </a:solidFill>
            </a:endParaRPr>
          </a:p>
        </p:txBody>
      </p:sp>
      <p:pic>
        <p:nvPicPr>
          <p:cNvPr id="13" name="Picture 12">
            <a:extLst>
              <a:ext uri="{FF2B5EF4-FFF2-40B4-BE49-F238E27FC236}">
                <a16:creationId xmlns:a16="http://schemas.microsoft.com/office/drawing/2014/main" id="{C6B0E933-1555-5395-E46A-F0C1160FD5E2}"/>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570133" y="4533307"/>
            <a:ext cx="3580276" cy="2659133"/>
          </a:xfrm>
          <a:prstGeom prst="rect">
            <a:avLst/>
          </a:prstGeom>
        </p:spPr>
      </p:pic>
    </p:spTree>
    <p:extLst>
      <p:ext uri="{BB962C8B-B14F-4D97-AF65-F5344CB8AC3E}">
        <p14:creationId xmlns:p14="http://schemas.microsoft.com/office/powerpoint/2010/main" val="23069513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98945-6976-E5C4-E898-F75A0FCADD20}"/>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645D95CB-60C6-9237-21DC-4EF62AFC6D61}"/>
              </a:ext>
            </a:extLst>
          </p:cNvPr>
          <p:cNvSpPr>
            <a:spLocks noGrp="1"/>
          </p:cNvSpPr>
          <p:nvPr>
            <p:ph type="body" sz="quarter" idx="65"/>
          </p:nvPr>
        </p:nvSpPr>
        <p:spPr/>
        <p:txBody>
          <a:bodyPr/>
          <a:lstStyle/>
          <a:p>
            <a:pPr algn="ctr"/>
            <a:r>
              <a:rPr lang="en-GB" sz="1200" dirty="0"/>
              <a:t>Ljósmynd: </a:t>
            </a:r>
            <a:r>
              <a:rPr lang="en-GB" sz="1200" dirty="0" err="1"/>
              <a:t>Meridaunia</a:t>
            </a:r>
            <a:endParaRPr lang="en-GB" sz="1200" dirty="0"/>
          </a:p>
        </p:txBody>
      </p:sp>
      <p:pic>
        <p:nvPicPr>
          <p:cNvPr id="13" name="Segnaposto immagine 12" descr="Immagine che contiene aria aperta, edificio, erba, cielo&#10;&#10;Il contenuto generato dall'IA potrebbe non essere corretto.">
            <a:extLst>
              <a:ext uri="{FF2B5EF4-FFF2-40B4-BE49-F238E27FC236}">
                <a16:creationId xmlns:a16="http://schemas.microsoft.com/office/drawing/2014/main" id="{2B4AABCA-FD94-D482-AEFF-DE0728AAEA68}"/>
              </a:ext>
            </a:extLst>
          </p:cNvPr>
          <p:cNvPicPr>
            <a:picLocks noGrp="1" noChangeAspect="1"/>
          </p:cNvPicPr>
          <p:nvPr>
            <p:ph type="pic" sz="quarter" idx="13"/>
          </p:nvPr>
        </p:nvPicPr>
        <p:blipFill>
          <a:blip r:embed="rId2"/>
          <a:srcRect l="13100" r="13100"/>
          <a:stretch>
            <a:fillRect/>
          </a:stretch>
        </p:blipFill>
        <p:spPr/>
      </p:pic>
      <p:sp>
        <p:nvSpPr>
          <p:cNvPr id="7" name="Text Placeholder 3">
            <a:extLst>
              <a:ext uri="{FF2B5EF4-FFF2-40B4-BE49-F238E27FC236}">
                <a16:creationId xmlns:a16="http://schemas.microsoft.com/office/drawing/2014/main" id="{AA707FEF-0A94-86E2-5CF6-BB0779E3340D}"/>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9" name="Straight Connector 8">
            <a:extLst>
              <a:ext uri="{FF2B5EF4-FFF2-40B4-BE49-F238E27FC236}">
                <a16:creationId xmlns:a16="http://schemas.microsoft.com/office/drawing/2014/main" id="{590B818F-A75A-459C-6C83-B0A4180E8F1F}"/>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5">
            <a:extLst>
              <a:ext uri="{FF2B5EF4-FFF2-40B4-BE49-F238E27FC236}">
                <a16:creationId xmlns:a16="http://schemas.microsoft.com/office/drawing/2014/main" id="{CB3916D9-A923-5F1D-726B-05CF021275C4}"/>
              </a:ext>
            </a:extLst>
          </p:cNvPr>
          <p:cNvSpPr txBox="1">
            <a:spLocks/>
          </p:cNvSpPr>
          <p:nvPr/>
        </p:nvSpPr>
        <p:spPr>
          <a:xfrm>
            <a:off x="629645" y="2035618"/>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Upphafleg byggingarmat</a:t>
            </a:r>
          </a:p>
          <a:p>
            <a:pPr>
              <a:lnSpc>
                <a:spcPts val="2900"/>
              </a:lnSpc>
            </a:pPr>
            <a:endParaRPr lang="en-US" dirty="0"/>
          </a:p>
        </p:txBody>
      </p:sp>
      <p:sp>
        <p:nvSpPr>
          <p:cNvPr id="11" name="Text Placeholder 4">
            <a:extLst>
              <a:ext uri="{FF2B5EF4-FFF2-40B4-BE49-F238E27FC236}">
                <a16:creationId xmlns:a16="http://schemas.microsoft.com/office/drawing/2014/main" id="{520AFC2D-F0C6-2456-DAAE-1F933A261073}"/>
              </a:ext>
            </a:extLst>
          </p:cNvPr>
          <p:cNvSpPr txBox="1">
            <a:spLocks/>
          </p:cNvSpPr>
          <p:nvPr/>
        </p:nvSpPr>
        <p:spPr>
          <a:xfrm>
            <a:off x="629644" y="2739647"/>
            <a:ext cx="5466356"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Áður en þú getur umbreytt tómarúmi í blómlegt valbúðarhúsnæði, verður þú fyrst að meta hvort rýmið sé í raun hentugt til endurnýtingar.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Þetta þýðir að fara lengra en aðeins útlit og spyrja nauðsynlegra spurninga um burðarvirk, lagalega og hagnýta þætti sem munu ákvarða árangur verkefnisins.</a:t>
            </a:r>
          </a:p>
          <a:p>
            <a:pPr indent="0">
              <a:lnSpc>
                <a:spcPts val="2240"/>
              </a:lnSpc>
              <a:buClr>
                <a:srgbClr val="459597"/>
              </a:buClr>
            </a:pPr>
            <a:endParaRPr lang="en-GB" sz="2200" dirty="0">
              <a:solidFill>
                <a:srgbClr val="414141"/>
              </a:solidFill>
            </a:endParaRPr>
          </a:p>
        </p:txBody>
      </p:sp>
      <p:sp>
        <p:nvSpPr>
          <p:cNvPr id="19" name="Slide Number Placeholder 5">
            <a:extLst>
              <a:ext uri="{FF2B5EF4-FFF2-40B4-BE49-F238E27FC236}">
                <a16:creationId xmlns:a16="http://schemas.microsoft.com/office/drawing/2014/main" id="{8C132C6A-2EE0-8A19-2CB2-78CB4EDCA55D}"/>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17</a:t>
            </a:fld>
            <a:endParaRPr lang="fr-CA" sz="1200" dirty="0"/>
          </a:p>
        </p:txBody>
      </p:sp>
    </p:spTree>
    <p:extLst>
      <p:ext uri="{BB962C8B-B14F-4D97-AF65-F5344CB8AC3E}">
        <p14:creationId xmlns:p14="http://schemas.microsoft.com/office/powerpoint/2010/main" val="41499005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E84F5-D4F9-306A-20B7-BF44AEFB45BD}"/>
            </a:ext>
          </a:extLst>
        </p:cNvPr>
        <p:cNvGrpSpPr/>
        <p:nvPr/>
      </p:nvGrpSpPr>
      <p:grpSpPr>
        <a:xfrm>
          <a:off x="0" y="0"/>
          <a:ext cx="0" cy="0"/>
          <a:chOff x="0" y="0"/>
          <a:chExt cx="0" cy="0"/>
        </a:xfrm>
      </p:grpSpPr>
      <p:sp>
        <p:nvSpPr>
          <p:cNvPr id="22" name="Slide Number Placeholder 5">
            <a:extLst>
              <a:ext uri="{FF2B5EF4-FFF2-40B4-BE49-F238E27FC236}">
                <a16:creationId xmlns:a16="http://schemas.microsoft.com/office/drawing/2014/main" id="{EADFDE20-9CD3-FA29-86D3-D9CA678EC41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18</a:t>
            </a:fld>
            <a:endParaRPr lang="fr-CA" sz="1200" dirty="0"/>
          </a:p>
        </p:txBody>
      </p:sp>
      <p:pic>
        <p:nvPicPr>
          <p:cNvPr id="13" name="Picture 12">
            <a:extLst>
              <a:ext uri="{FF2B5EF4-FFF2-40B4-BE49-F238E27FC236}">
                <a16:creationId xmlns:a16="http://schemas.microsoft.com/office/drawing/2014/main" id="{CAF4FF68-53C2-29BB-1291-CD5C72EA692A}"/>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7755995" y="4542613"/>
            <a:ext cx="3580276" cy="2659133"/>
          </a:xfrm>
          <a:prstGeom prst="rect">
            <a:avLst/>
          </a:prstGeom>
        </p:spPr>
      </p:pic>
      <p:sp>
        <p:nvSpPr>
          <p:cNvPr id="2" name="Text Placeholder 3">
            <a:extLst>
              <a:ext uri="{FF2B5EF4-FFF2-40B4-BE49-F238E27FC236}">
                <a16:creationId xmlns:a16="http://schemas.microsoft.com/office/drawing/2014/main" id="{CD23431A-EB93-C0F8-53ED-F1D36814A8B2}"/>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3" name="Straight Connector 2">
            <a:extLst>
              <a:ext uri="{FF2B5EF4-FFF2-40B4-BE49-F238E27FC236}">
                <a16:creationId xmlns:a16="http://schemas.microsoft.com/office/drawing/2014/main" id="{BC4D1F7A-2081-5303-FAAF-CD7D2D9C3F1E}"/>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8" name="Text Placeholder 5">
            <a:extLst>
              <a:ext uri="{FF2B5EF4-FFF2-40B4-BE49-F238E27FC236}">
                <a16:creationId xmlns:a16="http://schemas.microsoft.com/office/drawing/2014/main" id="{388845FC-BE2C-BAA9-EA9F-DBC7A0EE527D}"/>
              </a:ext>
            </a:extLst>
          </p:cNvPr>
          <p:cNvSpPr txBox="1">
            <a:spLocks/>
          </p:cNvSpPr>
          <p:nvPr/>
        </p:nvSpPr>
        <p:spPr>
          <a:xfrm>
            <a:off x="629645" y="1483390"/>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Upphaflegt byggingarmat</a:t>
            </a:r>
          </a:p>
          <a:p>
            <a:pPr>
              <a:lnSpc>
                <a:spcPts val="2900"/>
              </a:lnSpc>
            </a:pPr>
            <a:endParaRPr lang="en-US" dirty="0"/>
          </a:p>
        </p:txBody>
      </p:sp>
      <p:sp>
        <p:nvSpPr>
          <p:cNvPr id="15" name="Text Placeholder 4">
            <a:extLst>
              <a:ext uri="{FF2B5EF4-FFF2-40B4-BE49-F238E27FC236}">
                <a16:creationId xmlns:a16="http://schemas.microsoft.com/office/drawing/2014/main" id="{F8CFCE59-AE74-3BD7-1554-C7C431A15F5E}"/>
              </a:ext>
            </a:extLst>
          </p:cNvPr>
          <p:cNvSpPr>
            <a:spLocks noGrp="1"/>
          </p:cNvSpPr>
          <p:nvPr>
            <p:ph type="body" sz="quarter" idx="18"/>
          </p:nvPr>
        </p:nvSpPr>
        <p:spPr>
          <a:xfrm>
            <a:off x="629643" y="2316440"/>
            <a:ext cx="7771407" cy="3499183"/>
          </a:xfrm>
        </p:spPr>
        <p:txBody>
          <a:bodyPr lIns="91440" tIns="45720" rIns="91440" bIns="45720" anchor="t"/>
          <a:lstStyle/>
          <a:p>
            <a:pPr>
              <a:lnSpc>
                <a:spcPts val="2380"/>
              </a:lnSpc>
            </a:pPr>
            <a:r>
              <a:rPr lang="it-IT" sz="2200" dirty="0">
                <a:solidFill>
                  <a:srgbClr val="414141"/>
                </a:solidFill>
              </a:rPr>
              <a:t>Vönduð </a:t>
            </a:r>
            <a:r>
              <a:rPr lang="it-IT" sz="2200" b="1" dirty="0">
                <a:solidFill>
                  <a:srgbClr val="414141"/>
                </a:solidFill>
              </a:rPr>
              <a:t>hagkvæmnisgreining </a:t>
            </a:r>
            <a:r>
              <a:rPr lang="it-IT" sz="2200" dirty="0">
                <a:solidFill>
                  <a:srgbClr val="414141"/>
                </a:solidFill>
              </a:rPr>
              <a:t>hefst með mati </a:t>
            </a:r>
            <a:r>
              <a:rPr lang="it-IT" sz="2200" b="1" dirty="0">
                <a:solidFill>
                  <a:srgbClr val="414141"/>
                </a:solidFill>
              </a:rPr>
              <a:t>á burðarþoli byggingarinnar</a:t>
            </a:r>
            <a:r>
              <a:rPr lang="it-IT" sz="2200" dirty="0">
                <a:solidFill>
                  <a:srgbClr val="414141"/>
                </a:solidFill>
              </a:rPr>
              <a:t>. Er undirstaðan stöðug? Eru veggir og þak í góðu ástandi? Að greina snemma hvort byggingu megi </a:t>
            </a:r>
            <a:r>
              <a:rPr lang="it-IT" sz="2200" dirty="0" err="1">
                <a:solidFill>
                  <a:srgbClr val="414141"/>
                </a:solidFill>
              </a:rPr>
              <a:t>endurnýja</a:t>
            </a:r>
            <a:r>
              <a:rPr lang="it-IT" sz="2200" dirty="0">
                <a:solidFill>
                  <a:srgbClr val="414141"/>
                </a:solidFill>
              </a:rPr>
              <a:t> </a:t>
            </a:r>
            <a:r>
              <a:rPr lang="it-IT" sz="2200" dirty="0" err="1">
                <a:solidFill>
                  <a:srgbClr val="414141"/>
                </a:solidFill>
              </a:rPr>
              <a:t>með öryggi </a:t>
            </a:r>
            <a:r>
              <a:rPr lang="it-IT" sz="2200" dirty="0">
                <a:solidFill>
                  <a:srgbClr val="414141"/>
                </a:solidFill>
              </a:rPr>
              <a:t>– eða hvort hún þurfi </a:t>
            </a:r>
            <a:r>
              <a:rPr lang="it-IT" sz="2200" dirty="0" err="1">
                <a:solidFill>
                  <a:srgbClr val="414141"/>
                </a:solidFill>
              </a:rPr>
              <a:t>verulega styrkingu </a:t>
            </a:r>
            <a:r>
              <a:rPr lang="it-IT" sz="2200" dirty="0">
                <a:solidFill>
                  <a:srgbClr val="414141"/>
                </a:solidFill>
              </a:rPr>
              <a:t>– sparar tíma og óvæntan kostnað síðar meir.</a:t>
            </a:r>
          </a:p>
          <a:p>
            <a:pPr>
              <a:lnSpc>
                <a:spcPts val="2380"/>
              </a:lnSpc>
            </a:pPr>
            <a:endParaRPr lang="it-IT" sz="2200" dirty="0">
              <a:solidFill>
                <a:srgbClr val="414141"/>
              </a:solidFill>
            </a:endParaRPr>
          </a:p>
          <a:p>
            <a:pPr>
              <a:lnSpc>
                <a:spcPts val="2380"/>
              </a:lnSpc>
            </a:pPr>
            <a:r>
              <a:rPr lang="it-IT" sz="2200" dirty="0">
                <a:solidFill>
                  <a:srgbClr val="414141"/>
                </a:solidFill>
              </a:rPr>
              <a:t>Næst skaltu kanna </a:t>
            </a:r>
            <a:r>
              <a:rPr lang="it-IT" sz="2200" b="1" dirty="0">
                <a:solidFill>
                  <a:srgbClr val="414141"/>
                </a:solidFill>
              </a:rPr>
              <a:t>aðgang að grunnþjónustu</a:t>
            </a:r>
            <a:r>
              <a:rPr lang="it-IT" sz="2200" dirty="0">
                <a:solidFill>
                  <a:srgbClr val="414141"/>
                </a:solidFill>
              </a:rPr>
              <a:t>. Er hægt að tengja bygginguna við nauðsynlega þjónustu, svo sem rafmagn, rennandi vatn og fráveitu? Sérstaklega á dreifbýlissvæðum kunna að þurfa lausnir sem eru utan raforkukerfisins eða með litlum umhverfisáhrifum, og kostnaður og skipulag við uppsetningu slíkra kerfa ætti að vera tekið með í áætlun þinni.</a:t>
            </a:r>
            <a:endParaRPr lang="it-IT" sz="2200" dirty="0">
              <a:solidFill>
                <a:srgbClr val="414141"/>
              </a:solidFill>
              <a:ea typeface="Calibri" panose="020F0502020204030204"/>
              <a:cs typeface="Calibri" panose="020F0502020204030204"/>
            </a:endParaRPr>
          </a:p>
        </p:txBody>
      </p:sp>
    </p:spTree>
    <p:extLst>
      <p:ext uri="{BB962C8B-B14F-4D97-AF65-F5344CB8AC3E}">
        <p14:creationId xmlns:p14="http://schemas.microsoft.com/office/powerpoint/2010/main" val="31223495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4DA71-0ECF-5796-E117-8DDB883A6557}"/>
            </a:ext>
          </a:extLst>
        </p:cNvPr>
        <p:cNvGrpSpPr/>
        <p:nvPr/>
      </p:nvGrpSpPr>
      <p:grpSpPr>
        <a:xfrm>
          <a:off x="0" y="0"/>
          <a:ext cx="0" cy="0"/>
          <a:chOff x="0" y="0"/>
          <a:chExt cx="0" cy="0"/>
        </a:xfrm>
      </p:grpSpPr>
      <p:sp>
        <p:nvSpPr>
          <p:cNvPr id="22" name="Slide Number Placeholder 5">
            <a:extLst>
              <a:ext uri="{FF2B5EF4-FFF2-40B4-BE49-F238E27FC236}">
                <a16:creationId xmlns:a16="http://schemas.microsoft.com/office/drawing/2014/main" id="{9D957549-5CB1-7E66-7FB8-7ADD47544E5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19</a:t>
            </a:fld>
            <a:endParaRPr lang="fr-CA" sz="1200" dirty="0"/>
          </a:p>
        </p:txBody>
      </p:sp>
      <p:sp>
        <p:nvSpPr>
          <p:cNvPr id="6" name="Freeform 5">
            <a:extLst>
              <a:ext uri="{FF2B5EF4-FFF2-40B4-BE49-F238E27FC236}">
                <a16:creationId xmlns:a16="http://schemas.microsoft.com/office/drawing/2014/main" id="{01E4603A-50A4-9710-6CCA-A2B908E8923E}"/>
              </a:ext>
            </a:extLst>
          </p:cNvPr>
          <p:cNvSpPr/>
          <p:nvPr/>
        </p:nvSpPr>
        <p:spPr>
          <a:xfrm rot="16200000">
            <a:off x="7489168" y="110492"/>
            <a:ext cx="4089343" cy="5316321"/>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5747" t="411" r="-22799" b="-411"/>
            </a:stretch>
          </a:blipFill>
        </p:spPr>
        <p:txBody>
          <a:bodyPr wrap="square" lIns="0" tIns="0" rIns="0" bIns="0" rtlCol="0">
            <a:noAutofit/>
          </a:bodyPr>
          <a:lstStyle/>
          <a:p>
            <a:endParaRPr>
              <a:solidFill>
                <a:srgbClr val="459597"/>
              </a:solidFill>
            </a:endParaRPr>
          </a:p>
        </p:txBody>
      </p:sp>
      <p:grpSp>
        <p:nvGrpSpPr>
          <p:cNvPr id="7" name="Group 6">
            <a:extLst>
              <a:ext uri="{FF2B5EF4-FFF2-40B4-BE49-F238E27FC236}">
                <a16:creationId xmlns:a16="http://schemas.microsoft.com/office/drawing/2014/main" id="{20A53214-D2A4-BB1F-7D34-B5489143DA3E}"/>
              </a:ext>
            </a:extLst>
          </p:cNvPr>
          <p:cNvGrpSpPr/>
          <p:nvPr/>
        </p:nvGrpSpPr>
        <p:grpSpPr>
          <a:xfrm>
            <a:off x="9258300" y="463571"/>
            <a:ext cx="2933700" cy="554397"/>
            <a:chOff x="1800741" y="6353467"/>
            <a:chExt cx="3253859" cy="554397"/>
          </a:xfrm>
        </p:grpSpPr>
        <p:sp>
          <p:nvSpPr>
            <p:cNvPr id="12" name="object 3">
              <a:extLst>
                <a:ext uri="{FF2B5EF4-FFF2-40B4-BE49-F238E27FC236}">
                  <a16:creationId xmlns:a16="http://schemas.microsoft.com/office/drawing/2014/main" id="{045921F7-3328-1269-CAF6-2A06702B34F0}"/>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4" name="Text Placeholder 6">
              <a:extLst>
                <a:ext uri="{FF2B5EF4-FFF2-40B4-BE49-F238E27FC236}">
                  <a16:creationId xmlns:a16="http://schemas.microsoft.com/office/drawing/2014/main" id="{B4B0F7AF-A1AA-219C-27EA-39481515044C}"/>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Ljósmynd: </a:t>
              </a:r>
            </a:p>
            <a:p>
              <a:pPr algn="ctr"/>
              <a:r>
                <a:rPr lang="en-IE" sz="1200" dirty="0"/>
                <a:t>Panoramaglerlodge, Ísland</a:t>
              </a:r>
            </a:p>
          </p:txBody>
        </p:sp>
      </p:grpSp>
      <p:pic>
        <p:nvPicPr>
          <p:cNvPr id="13" name="Picture 12">
            <a:extLst>
              <a:ext uri="{FF2B5EF4-FFF2-40B4-BE49-F238E27FC236}">
                <a16:creationId xmlns:a16="http://schemas.microsoft.com/office/drawing/2014/main" id="{064DC545-CBF4-D7E5-A6A1-447587F7BE96}"/>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570133" y="4533307"/>
            <a:ext cx="3580276" cy="2659133"/>
          </a:xfrm>
          <a:prstGeom prst="rect">
            <a:avLst/>
          </a:prstGeom>
        </p:spPr>
      </p:pic>
      <p:sp>
        <p:nvSpPr>
          <p:cNvPr id="2" name="Text Placeholder 3">
            <a:extLst>
              <a:ext uri="{FF2B5EF4-FFF2-40B4-BE49-F238E27FC236}">
                <a16:creationId xmlns:a16="http://schemas.microsoft.com/office/drawing/2014/main" id="{EFC7F127-34C5-9565-FBFE-71E39E962FF6}"/>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3" name="Straight Connector 2">
            <a:extLst>
              <a:ext uri="{FF2B5EF4-FFF2-40B4-BE49-F238E27FC236}">
                <a16:creationId xmlns:a16="http://schemas.microsoft.com/office/drawing/2014/main" id="{682AC21E-CD69-8A6C-AAD8-885EA41D1A14}"/>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8" name="Text Placeholder 5">
            <a:extLst>
              <a:ext uri="{FF2B5EF4-FFF2-40B4-BE49-F238E27FC236}">
                <a16:creationId xmlns:a16="http://schemas.microsoft.com/office/drawing/2014/main" id="{FDD53C6B-D0EB-B5C1-FC02-4297F12795BF}"/>
              </a:ext>
            </a:extLst>
          </p:cNvPr>
          <p:cNvSpPr txBox="1">
            <a:spLocks/>
          </p:cNvSpPr>
          <p:nvPr/>
        </p:nvSpPr>
        <p:spPr>
          <a:xfrm>
            <a:off x="629645" y="1483390"/>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Upphaflegt byggingarmat</a:t>
            </a:r>
          </a:p>
          <a:p>
            <a:pPr>
              <a:lnSpc>
                <a:spcPts val="2900"/>
              </a:lnSpc>
            </a:pPr>
            <a:endParaRPr lang="en-US" dirty="0"/>
          </a:p>
        </p:txBody>
      </p:sp>
      <p:sp>
        <p:nvSpPr>
          <p:cNvPr id="15" name="Text Placeholder 4">
            <a:extLst>
              <a:ext uri="{FF2B5EF4-FFF2-40B4-BE49-F238E27FC236}">
                <a16:creationId xmlns:a16="http://schemas.microsoft.com/office/drawing/2014/main" id="{D80316DC-D3D7-7804-6E4D-DFBE86FD1539}"/>
              </a:ext>
            </a:extLst>
          </p:cNvPr>
          <p:cNvSpPr>
            <a:spLocks noGrp="1"/>
          </p:cNvSpPr>
          <p:nvPr>
            <p:ph type="body" sz="quarter" idx="18"/>
          </p:nvPr>
        </p:nvSpPr>
        <p:spPr>
          <a:xfrm>
            <a:off x="629643" y="2316440"/>
            <a:ext cx="5616391" cy="3499183"/>
          </a:xfrm>
        </p:spPr>
        <p:txBody>
          <a:bodyPr lIns="91440" tIns="45720" rIns="91440" bIns="45720" anchor="t"/>
          <a:lstStyle/>
          <a:p>
            <a:pPr>
              <a:lnSpc>
                <a:spcPts val="2380"/>
              </a:lnSpc>
            </a:pPr>
            <a:r>
              <a:rPr lang="it-IT" sz="2200" dirty="0" err="1">
                <a:solidFill>
                  <a:srgbClr val="414141"/>
                </a:solidFill>
              </a:rPr>
              <a:t>Þú </a:t>
            </a:r>
            <a:r>
              <a:rPr lang="it-IT" sz="2200" dirty="0">
                <a:solidFill>
                  <a:srgbClr val="414141"/>
                </a:solidFill>
              </a:rPr>
              <a:t>þarft einnig að kynna þér </a:t>
            </a:r>
            <a:r>
              <a:rPr lang="it-IT" sz="2200" b="1" dirty="0">
                <a:solidFill>
                  <a:srgbClr val="414141"/>
                </a:solidFill>
              </a:rPr>
              <a:t>staðbundna skipulags- og byggingareglugerð</a:t>
            </a:r>
            <a:r>
              <a:rPr lang="it-IT" sz="2200" dirty="0">
                <a:solidFill>
                  <a:srgbClr val="414141"/>
                </a:solidFill>
              </a:rPr>
              <a:t>. Að bygging sé til staðar þýðir ekki að hún sé sjálfkrafa samþykkt sem ferðamannastaður. Hafðu samband við sveitarstjórn til að ganga úr skugga um að rýmið megi löglega breyta í gististað og kynntu þér hvaða endurbætur eru </a:t>
            </a:r>
            <a:r>
              <a:rPr lang="it-IT" sz="2200" dirty="0" err="1">
                <a:solidFill>
                  <a:srgbClr val="414141"/>
                </a:solidFill>
              </a:rPr>
              <a:t>heimilar </a:t>
            </a:r>
            <a:r>
              <a:rPr lang="it-IT" sz="2200" dirty="0">
                <a:solidFill>
                  <a:srgbClr val="414141"/>
                </a:solidFill>
              </a:rPr>
              <a:t>– </a:t>
            </a:r>
            <a:r>
              <a:rPr lang="it-IT" sz="2200" dirty="0" err="1">
                <a:solidFill>
                  <a:srgbClr val="414141"/>
                </a:solidFill>
              </a:rPr>
              <a:t>sérstaklega </a:t>
            </a:r>
            <a:r>
              <a:rPr lang="it-IT" sz="2200" dirty="0">
                <a:solidFill>
                  <a:srgbClr val="414141"/>
                </a:solidFill>
              </a:rPr>
              <a:t>í vernduðum eða menningarminjasvæðum.</a:t>
            </a:r>
            <a:endParaRPr lang="it-IT" sz="2200" dirty="0">
              <a:solidFill>
                <a:srgbClr val="414141"/>
              </a:solidFill>
              <a:ea typeface="Calibri" panose="020F0502020204030204"/>
              <a:cs typeface="Calibri" panose="020F0502020204030204"/>
            </a:endParaRPr>
          </a:p>
        </p:txBody>
      </p:sp>
    </p:spTree>
    <p:extLst>
      <p:ext uri="{BB962C8B-B14F-4D97-AF65-F5344CB8AC3E}">
        <p14:creationId xmlns:p14="http://schemas.microsoft.com/office/powerpoint/2010/main" val="4008714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882D3-343C-A86E-4427-353C756CA15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A477325-FD39-810A-DCCC-E2BC43119A96}"/>
              </a:ext>
            </a:extLst>
          </p:cNvPr>
          <p:cNvSpPr>
            <a:spLocks noGrp="1"/>
          </p:cNvSpPr>
          <p:nvPr>
            <p:ph type="body" sz="quarter" idx="16"/>
          </p:nvPr>
        </p:nvSpPr>
        <p:spPr>
          <a:xfrm>
            <a:off x="733931" y="2536482"/>
            <a:ext cx="5015940" cy="3066422"/>
          </a:xfrm>
        </p:spPr>
        <p:txBody>
          <a:bodyPr>
            <a:noAutofit/>
          </a:bodyPr>
          <a:lstStyle/>
          <a:p>
            <a:pPr>
              <a:lnSpc>
                <a:spcPts val="3900"/>
              </a:lnSpc>
            </a:pPr>
            <a:r>
              <a:rPr lang="en-GB" sz="4000" b="1" dirty="0"/>
              <a:t>Kafli 1 </a:t>
            </a:r>
          </a:p>
          <a:p>
            <a:pPr>
              <a:lnSpc>
                <a:spcPts val="3900"/>
              </a:lnSpc>
            </a:pPr>
            <a:endParaRPr lang="en-GB" sz="4000" dirty="0"/>
          </a:p>
          <a:p>
            <a:pPr>
              <a:lnSpc>
                <a:spcPts val="3900"/>
              </a:lnSpc>
            </a:pPr>
            <a:r>
              <a:rPr lang="en-GB" sz="4000" dirty="0"/>
              <a:t>Snjallir upphafspunktar: aðlögun bygginga og notkun forsmíðaðra eininga</a:t>
            </a:r>
          </a:p>
          <a:p>
            <a:pPr>
              <a:lnSpc>
                <a:spcPts val="3900"/>
              </a:lnSpc>
            </a:pPr>
            <a:endParaRPr lang="en-GB" sz="4000" dirty="0"/>
          </a:p>
          <a:p>
            <a:pPr>
              <a:lnSpc>
                <a:spcPts val="3900"/>
              </a:lnSpc>
            </a:pPr>
            <a:endParaRPr lang="en-GB" sz="4000" dirty="0"/>
          </a:p>
        </p:txBody>
      </p:sp>
      <p:sp>
        <p:nvSpPr>
          <p:cNvPr id="3" name="Text Placeholder 2">
            <a:extLst>
              <a:ext uri="{FF2B5EF4-FFF2-40B4-BE49-F238E27FC236}">
                <a16:creationId xmlns:a16="http://schemas.microsoft.com/office/drawing/2014/main" id="{A9176FE3-F725-B493-6590-4D70990DBECD}"/>
              </a:ext>
            </a:extLst>
          </p:cNvPr>
          <p:cNvSpPr>
            <a:spLocks noGrp="1"/>
          </p:cNvSpPr>
          <p:nvPr>
            <p:ph type="body" sz="quarter" idx="17"/>
          </p:nvPr>
        </p:nvSpPr>
        <p:spPr>
          <a:xfrm>
            <a:off x="733931" y="1095586"/>
            <a:ext cx="5362069" cy="582221"/>
          </a:xfrm>
        </p:spPr>
        <p:txBody>
          <a:bodyPr/>
          <a:lstStyle/>
          <a:p>
            <a:r>
              <a:rPr lang="en-IE" sz="5000" b="1" dirty="0"/>
              <a:t>Modúl 3 </a:t>
            </a:r>
            <a:r>
              <a:rPr lang="en-IE" sz="5000" dirty="0"/>
              <a:t>(hluti 1)</a:t>
            </a:r>
          </a:p>
        </p:txBody>
      </p:sp>
      <p:sp>
        <p:nvSpPr>
          <p:cNvPr id="4" name="Freeform 3">
            <a:extLst>
              <a:ext uri="{FF2B5EF4-FFF2-40B4-BE49-F238E27FC236}">
                <a16:creationId xmlns:a16="http://schemas.microsoft.com/office/drawing/2014/main" id="{D4292D93-8DE7-A40F-E533-247469C88E6B}"/>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9CAADF3-C22D-8B68-7235-D1AE5B5CFDE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a:t>
            </a:fld>
            <a:endParaRPr lang="fr-CA" sz="1200" dirty="0"/>
          </a:p>
        </p:txBody>
      </p:sp>
      <p:pic>
        <p:nvPicPr>
          <p:cNvPr id="9" name="Picture 8">
            <a:extLst>
              <a:ext uri="{FF2B5EF4-FFF2-40B4-BE49-F238E27FC236}">
                <a16:creationId xmlns:a16="http://schemas.microsoft.com/office/drawing/2014/main" id="{AB513A41-E00C-2C4B-6CE9-79C3E97C2E47}"/>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t="-1" r="5047" b="49903"/>
          <a:stretch/>
        </p:blipFill>
        <p:spPr>
          <a:xfrm>
            <a:off x="9066576" y="3795860"/>
            <a:ext cx="3580276" cy="2659133"/>
          </a:xfrm>
          <a:prstGeom prst="rect">
            <a:avLst/>
          </a:prstGeom>
        </p:spPr>
      </p:pic>
      <p:sp>
        <p:nvSpPr>
          <p:cNvPr id="13" name="Text Placeholder 12">
            <a:extLst>
              <a:ext uri="{FF2B5EF4-FFF2-40B4-BE49-F238E27FC236}">
                <a16:creationId xmlns:a16="http://schemas.microsoft.com/office/drawing/2014/main" id="{3EF016B2-31BD-512C-E3F3-F7E8B8284C03}"/>
              </a:ext>
            </a:extLst>
          </p:cNvPr>
          <p:cNvSpPr>
            <a:spLocks noGrp="1"/>
          </p:cNvSpPr>
          <p:nvPr>
            <p:ph type="body" sz="quarter" idx="65"/>
          </p:nvPr>
        </p:nvSpPr>
        <p:spPr/>
        <p:txBody>
          <a:bodyPr/>
          <a:lstStyle/>
          <a:p>
            <a:pPr algn="ctr"/>
            <a:r>
              <a:rPr lang="en-IE" sz="1200" dirty="0"/>
              <a:t>Ljósmynd: Cantina Al </a:t>
            </a:r>
            <a:r>
              <a:rPr lang="en-IE" sz="1200" dirty="0" err="1"/>
              <a:t>Silter</a:t>
            </a:r>
            <a:r>
              <a:rPr lang="en-IE" sz="1200" dirty="0"/>
              <a:t>, Ítalía</a:t>
            </a:r>
          </a:p>
        </p:txBody>
      </p:sp>
      <p:pic>
        <p:nvPicPr>
          <p:cNvPr id="8" name="Picture Placeholder 8" descr="A room with a bed and tub&#10;&#10;AI-generated content may be incorrect.">
            <a:extLst>
              <a:ext uri="{FF2B5EF4-FFF2-40B4-BE49-F238E27FC236}">
                <a16:creationId xmlns:a16="http://schemas.microsoft.com/office/drawing/2014/main" id="{8832E517-35E3-7D02-7AD1-5964A80D2D78}"/>
              </a:ext>
            </a:extLst>
          </p:cNvPr>
          <p:cNvPicPr>
            <a:picLocks noGrp="1" noChangeAspect="1"/>
          </p:cNvPicPr>
          <p:nvPr>
            <p:ph type="pic" sz="quarter" idx="19"/>
          </p:nvPr>
        </p:nvPicPr>
        <p:blipFill>
          <a:blip r:embed="rId3"/>
          <a:srcRect t="6870" b="6870"/>
          <a:stretch>
            <a:fillRect/>
          </a:stretch>
        </p:blipFill>
        <p:spPr/>
      </p:pic>
    </p:spTree>
    <p:extLst>
      <p:ext uri="{BB962C8B-B14F-4D97-AF65-F5344CB8AC3E}">
        <p14:creationId xmlns:p14="http://schemas.microsoft.com/office/powerpoint/2010/main" val="17217210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BCA2A-479A-D759-F68C-3D9ADFC5D809}"/>
            </a:ext>
          </a:extLst>
        </p:cNvPr>
        <p:cNvGrpSpPr/>
        <p:nvPr/>
      </p:nvGrpSpPr>
      <p:grpSpPr>
        <a:xfrm>
          <a:off x="0" y="0"/>
          <a:ext cx="0" cy="0"/>
          <a:chOff x="0" y="0"/>
          <a:chExt cx="0" cy="0"/>
        </a:xfrm>
      </p:grpSpPr>
      <p:sp>
        <p:nvSpPr>
          <p:cNvPr id="22" name="Slide Number Placeholder 5">
            <a:extLst>
              <a:ext uri="{FF2B5EF4-FFF2-40B4-BE49-F238E27FC236}">
                <a16:creationId xmlns:a16="http://schemas.microsoft.com/office/drawing/2014/main" id="{37F5045B-570E-D949-8B77-685C8BA5CC6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20</a:t>
            </a:fld>
            <a:endParaRPr lang="fr-CA" sz="1200" dirty="0"/>
          </a:p>
        </p:txBody>
      </p:sp>
      <p:sp>
        <p:nvSpPr>
          <p:cNvPr id="2" name="Text Placeholder 3">
            <a:extLst>
              <a:ext uri="{FF2B5EF4-FFF2-40B4-BE49-F238E27FC236}">
                <a16:creationId xmlns:a16="http://schemas.microsoft.com/office/drawing/2014/main" id="{87E1F92E-AE59-944B-A431-A0BEB0B03D3D}"/>
              </a:ext>
            </a:extLst>
          </p:cNvPr>
          <p:cNvSpPr txBox="1">
            <a:spLocks/>
          </p:cNvSpPr>
          <p:nvPr/>
        </p:nvSpPr>
        <p:spPr>
          <a:xfrm>
            <a:off x="5049245" y="532942"/>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3" name="Straight Connector 2">
            <a:extLst>
              <a:ext uri="{FF2B5EF4-FFF2-40B4-BE49-F238E27FC236}">
                <a16:creationId xmlns:a16="http://schemas.microsoft.com/office/drawing/2014/main" id="{2EB7970C-7A87-C4F6-29C4-82C2523E3057}"/>
              </a:ext>
            </a:extLst>
          </p:cNvPr>
          <p:cNvCxnSpPr>
            <a:cxnSpLocks/>
          </p:cNvCxnSpPr>
          <p:nvPr/>
        </p:nvCxnSpPr>
        <p:spPr>
          <a:xfrm>
            <a:off x="4499811" y="1113638"/>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8" name="Text Placeholder 5">
            <a:extLst>
              <a:ext uri="{FF2B5EF4-FFF2-40B4-BE49-F238E27FC236}">
                <a16:creationId xmlns:a16="http://schemas.microsoft.com/office/drawing/2014/main" id="{1D1C5B78-89DD-C086-C36B-EE5421C2E0F0}"/>
              </a:ext>
            </a:extLst>
          </p:cNvPr>
          <p:cNvSpPr txBox="1">
            <a:spLocks/>
          </p:cNvSpPr>
          <p:nvPr/>
        </p:nvSpPr>
        <p:spPr>
          <a:xfrm>
            <a:off x="5049245" y="1555579"/>
            <a:ext cx="561639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Upphafleg byggingarmat</a:t>
            </a:r>
          </a:p>
          <a:p>
            <a:pPr>
              <a:lnSpc>
                <a:spcPts val="2900"/>
              </a:lnSpc>
            </a:pPr>
            <a:endParaRPr lang="en-US" dirty="0"/>
          </a:p>
        </p:txBody>
      </p:sp>
      <p:sp>
        <p:nvSpPr>
          <p:cNvPr id="15" name="Text Placeholder 4">
            <a:extLst>
              <a:ext uri="{FF2B5EF4-FFF2-40B4-BE49-F238E27FC236}">
                <a16:creationId xmlns:a16="http://schemas.microsoft.com/office/drawing/2014/main" id="{2621C772-738C-8C79-C528-EFD24B63D3CC}"/>
              </a:ext>
            </a:extLst>
          </p:cNvPr>
          <p:cNvSpPr>
            <a:spLocks noGrp="1"/>
          </p:cNvSpPr>
          <p:nvPr>
            <p:ph type="body" sz="quarter" idx="18"/>
          </p:nvPr>
        </p:nvSpPr>
        <p:spPr>
          <a:xfrm>
            <a:off x="5049245" y="2146203"/>
            <a:ext cx="6552012" cy="3499183"/>
          </a:xfrm>
        </p:spPr>
        <p:txBody>
          <a:bodyPr lIns="91440" tIns="45720" rIns="91440" bIns="45720" anchor="t"/>
          <a:lstStyle/>
          <a:p>
            <a:pPr>
              <a:lnSpc>
                <a:spcPts val="2300"/>
              </a:lnSpc>
            </a:pPr>
            <a:r>
              <a:rPr lang="it-IT" sz="2200" dirty="0">
                <a:solidFill>
                  <a:srgbClr val="414141"/>
                </a:solidFill>
              </a:rPr>
              <a:t>Að lokum </a:t>
            </a:r>
            <a:r>
              <a:rPr lang="it-IT" sz="2200" dirty="0" err="1">
                <a:solidFill>
                  <a:srgbClr val="414141"/>
                </a:solidFill>
              </a:rPr>
              <a:t>metið </a:t>
            </a:r>
            <a:r>
              <a:rPr lang="it-IT" sz="2200" b="1" dirty="0" err="1">
                <a:solidFill>
                  <a:srgbClr val="414141"/>
                </a:solidFill>
              </a:rPr>
              <a:t>innri aðlögunarhæfni</a:t>
            </a:r>
            <a:r>
              <a:rPr lang="it-IT" sz="2200" dirty="0">
                <a:solidFill>
                  <a:srgbClr val="414141"/>
                </a:solidFill>
              </a:rPr>
              <a:t>. </a:t>
            </a:r>
            <a:r>
              <a:rPr lang="it-IT" sz="2200" dirty="0" err="1">
                <a:solidFill>
                  <a:srgbClr val="414141"/>
                </a:solidFill>
              </a:rPr>
              <a:t>Íhugið </a:t>
            </a:r>
            <a:r>
              <a:rPr lang="it-IT" sz="2200" dirty="0">
                <a:solidFill>
                  <a:srgbClr val="414141"/>
                </a:solidFill>
              </a:rPr>
              <a:t>skipulagið: er hægt að </a:t>
            </a:r>
            <a:r>
              <a:rPr lang="it-IT" sz="2200" dirty="0" err="1">
                <a:solidFill>
                  <a:srgbClr val="414141"/>
                </a:solidFill>
              </a:rPr>
              <a:t>skipta rýminu þægilega</a:t>
            </a:r>
            <a:r>
              <a:rPr lang="it-IT" sz="2200" dirty="0">
                <a:solidFill>
                  <a:srgbClr val="414141"/>
                </a:solidFill>
              </a:rPr>
              <a:t> </a:t>
            </a:r>
            <a:r>
              <a:rPr lang="it-IT" sz="2200" dirty="0" err="1">
                <a:solidFill>
                  <a:srgbClr val="414141"/>
                </a:solidFill>
              </a:rPr>
              <a:t>upp í </a:t>
            </a:r>
            <a:r>
              <a:rPr lang="it-IT" sz="2200" dirty="0">
                <a:solidFill>
                  <a:srgbClr val="414141"/>
                </a:solidFill>
              </a:rPr>
              <a:t>einka herbergin fyrir gesti? </a:t>
            </a:r>
            <a:r>
              <a:rPr lang="it-IT" sz="2200" dirty="0" err="1">
                <a:solidFill>
                  <a:srgbClr val="414141"/>
                </a:solidFill>
              </a:rPr>
              <a:t>Er nóg </a:t>
            </a:r>
            <a:r>
              <a:rPr lang="it-IT" sz="2200" dirty="0">
                <a:solidFill>
                  <a:srgbClr val="414141"/>
                </a:solidFill>
              </a:rPr>
              <a:t>pláss fyrir </a:t>
            </a:r>
            <a:r>
              <a:rPr lang="it-IT" sz="2200" dirty="0" err="1">
                <a:solidFill>
                  <a:srgbClr val="414141"/>
                </a:solidFill>
              </a:rPr>
              <a:t>sameiginleg eldhús</a:t>
            </a:r>
            <a:r>
              <a:rPr lang="it-IT" sz="2200" dirty="0">
                <a:solidFill>
                  <a:srgbClr val="414141"/>
                </a:solidFill>
              </a:rPr>
              <a:t>, setustofur eða </a:t>
            </a:r>
            <a:r>
              <a:rPr lang="it-IT" sz="2200" dirty="0" err="1">
                <a:solidFill>
                  <a:srgbClr val="414141"/>
                </a:solidFill>
              </a:rPr>
              <a:t>baðherbergi</a:t>
            </a:r>
            <a:r>
              <a:rPr lang="it-IT" sz="2200" dirty="0">
                <a:solidFill>
                  <a:srgbClr val="414141"/>
                </a:solidFill>
              </a:rPr>
              <a:t>? Er hægt að </a:t>
            </a:r>
            <a:r>
              <a:rPr lang="it-IT" sz="2200" dirty="0" err="1">
                <a:solidFill>
                  <a:srgbClr val="414141"/>
                </a:solidFill>
              </a:rPr>
              <a:t>tryggja</a:t>
            </a:r>
            <a:r>
              <a:rPr lang="it-IT" sz="2200" dirty="0">
                <a:solidFill>
                  <a:srgbClr val="414141"/>
                </a:solidFill>
              </a:rPr>
              <a:t> næði </a:t>
            </a:r>
            <a:r>
              <a:rPr lang="it-IT" sz="2200" dirty="0" err="1">
                <a:solidFill>
                  <a:srgbClr val="414141"/>
                </a:solidFill>
              </a:rPr>
              <a:t>án þess að fórna sérkenni</a:t>
            </a:r>
            <a:r>
              <a:rPr lang="it-IT" sz="2200" dirty="0">
                <a:solidFill>
                  <a:srgbClr val="414141"/>
                </a:solidFill>
              </a:rPr>
              <a:t> </a:t>
            </a:r>
            <a:r>
              <a:rPr lang="it-IT" sz="2200" dirty="0" err="1">
                <a:solidFill>
                  <a:srgbClr val="414141"/>
                </a:solidFill>
              </a:rPr>
              <a:t>byggingarinnar</a:t>
            </a:r>
            <a:r>
              <a:rPr lang="it-IT" sz="2200" dirty="0">
                <a:solidFill>
                  <a:srgbClr val="414141"/>
                </a:solidFill>
              </a:rPr>
              <a:t>?</a:t>
            </a:r>
          </a:p>
          <a:p>
            <a:pPr>
              <a:lnSpc>
                <a:spcPts val="2300"/>
              </a:lnSpc>
            </a:pPr>
            <a:endParaRPr lang="it-IT" sz="2200" dirty="0">
              <a:solidFill>
                <a:srgbClr val="414141"/>
              </a:solidFill>
            </a:endParaRPr>
          </a:p>
          <a:p>
            <a:pPr>
              <a:lnSpc>
                <a:spcPts val="2300"/>
              </a:lnSpc>
            </a:pPr>
            <a:r>
              <a:rPr lang="it-IT" sz="2200" dirty="0">
                <a:solidFill>
                  <a:srgbClr val="414141"/>
                </a:solidFill>
              </a:rPr>
              <a:t>Til að styðja við </a:t>
            </a:r>
            <a:r>
              <a:rPr lang="it-IT" sz="2200" dirty="0" err="1">
                <a:solidFill>
                  <a:srgbClr val="414141"/>
                </a:solidFill>
              </a:rPr>
              <a:t>þennan feril </a:t>
            </a:r>
            <a:r>
              <a:rPr lang="it-IT" sz="2200" dirty="0">
                <a:solidFill>
                  <a:srgbClr val="414141"/>
                </a:solidFill>
              </a:rPr>
              <a:t>geturðu notað </a:t>
            </a:r>
            <a:r>
              <a:rPr lang="it-IT" sz="2200" dirty="0" err="1">
                <a:solidFill>
                  <a:srgbClr val="414141"/>
                </a:solidFill>
              </a:rPr>
              <a:t>hagnýt </a:t>
            </a:r>
            <a:r>
              <a:rPr lang="it-IT" sz="2200" dirty="0">
                <a:solidFill>
                  <a:srgbClr val="414141"/>
                </a:solidFill>
              </a:rPr>
              <a:t>verkfæri eins og yfirlitslista fyrir</a:t>
            </a:r>
            <a:r>
              <a:rPr lang="it-IT" sz="2200" dirty="0" err="1">
                <a:solidFill>
                  <a:srgbClr val="414141"/>
                </a:solidFill>
              </a:rPr>
              <a:t> byggingarlega </a:t>
            </a:r>
            <a:r>
              <a:rPr lang="it-IT" sz="2200" dirty="0">
                <a:solidFill>
                  <a:srgbClr val="414141"/>
                </a:solidFill>
              </a:rPr>
              <a:t>úttekt, </a:t>
            </a:r>
            <a:r>
              <a:rPr lang="it-IT" sz="2200" dirty="0" err="1">
                <a:solidFill>
                  <a:srgbClr val="414141"/>
                </a:solidFill>
              </a:rPr>
              <a:t>ráðgjöf </a:t>
            </a:r>
            <a:r>
              <a:rPr lang="it-IT" sz="2200" dirty="0">
                <a:solidFill>
                  <a:srgbClr val="414141"/>
                </a:solidFill>
              </a:rPr>
              <a:t>hjá </a:t>
            </a:r>
            <a:r>
              <a:rPr lang="it-IT" sz="2200" dirty="0" err="1">
                <a:solidFill>
                  <a:srgbClr val="414141"/>
                </a:solidFill>
              </a:rPr>
              <a:t>varðveisluarkitektum </a:t>
            </a:r>
            <a:r>
              <a:rPr lang="it-IT" sz="2200" dirty="0">
                <a:solidFill>
                  <a:srgbClr val="414141"/>
                </a:solidFill>
              </a:rPr>
              <a:t>og viðtöl við </a:t>
            </a:r>
            <a:r>
              <a:rPr lang="it-IT" sz="2200" dirty="0" err="1">
                <a:solidFill>
                  <a:srgbClr val="414141"/>
                </a:solidFill>
              </a:rPr>
              <a:t>staðbundna </a:t>
            </a:r>
            <a:r>
              <a:rPr lang="it-IT" sz="2200" dirty="0">
                <a:solidFill>
                  <a:srgbClr val="414141"/>
                </a:solidFill>
              </a:rPr>
              <a:t>skipulagsfulltrúa. </a:t>
            </a:r>
            <a:r>
              <a:rPr lang="it-IT" sz="2200" dirty="0" err="1">
                <a:solidFill>
                  <a:srgbClr val="414141"/>
                </a:solidFill>
              </a:rPr>
              <a:t>Þessi </a:t>
            </a:r>
            <a:r>
              <a:rPr lang="it-IT" sz="2200" dirty="0">
                <a:solidFill>
                  <a:srgbClr val="414141"/>
                </a:solidFill>
              </a:rPr>
              <a:t>skref </a:t>
            </a:r>
            <a:r>
              <a:rPr lang="it-IT" sz="2200" dirty="0" err="1">
                <a:solidFill>
                  <a:srgbClr val="414141"/>
                </a:solidFill>
              </a:rPr>
              <a:t>gefa þér skýrari</a:t>
            </a:r>
            <a:r>
              <a:rPr lang="it-IT" sz="2200" dirty="0">
                <a:solidFill>
                  <a:srgbClr val="414141"/>
                </a:solidFill>
              </a:rPr>
              <a:t> mynd af </a:t>
            </a:r>
            <a:r>
              <a:rPr lang="it-IT" sz="2200" dirty="0" err="1">
                <a:solidFill>
                  <a:srgbClr val="414141"/>
                </a:solidFill>
              </a:rPr>
              <a:t>því hvað er mögulegt </a:t>
            </a:r>
            <a:r>
              <a:rPr lang="it-IT" sz="2200" dirty="0">
                <a:solidFill>
                  <a:srgbClr val="414141"/>
                </a:solidFill>
              </a:rPr>
              <a:t>– og </a:t>
            </a:r>
            <a:r>
              <a:rPr lang="it-IT" sz="2200" dirty="0" err="1">
                <a:solidFill>
                  <a:srgbClr val="414141"/>
                </a:solidFill>
              </a:rPr>
              <a:t>hvað er þess virði að halda áfram </a:t>
            </a:r>
            <a:r>
              <a:rPr lang="it-IT" sz="2200" dirty="0">
                <a:solidFill>
                  <a:srgbClr val="414141"/>
                </a:solidFill>
              </a:rPr>
              <a:t>– </a:t>
            </a:r>
            <a:r>
              <a:rPr lang="it-IT" sz="2200" dirty="0" err="1">
                <a:solidFill>
                  <a:srgbClr val="414141"/>
                </a:solidFill>
              </a:rPr>
              <a:t>áður en þú fjárfestir </a:t>
            </a:r>
            <a:r>
              <a:rPr lang="it-IT" sz="2200" dirty="0">
                <a:solidFill>
                  <a:srgbClr val="414141"/>
                </a:solidFill>
              </a:rPr>
              <a:t>í fullri </a:t>
            </a:r>
            <a:r>
              <a:rPr lang="it-IT" sz="2200" dirty="0" err="1">
                <a:solidFill>
                  <a:srgbClr val="414141"/>
                </a:solidFill>
              </a:rPr>
              <a:t>endurnýjun</a:t>
            </a:r>
            <a:r>
              <a:rPr lang="it-IT" sz="2200" dirty="0">
                <a:solidFill>
                  <a:srgbClr val="414141"/>
                </a:solidFill>
              </a:rPr>
              <a:t>. </a:t>
            </a:r>
            <a:r>
              <a:rPr lang="it-IT" sz="2200" dirty="0" err="1">
                <a:solidFill>
                  <a:srgbClr val="414141"/>
                </a:solidFill>
              </a:rPr>
              <a:t>Traust</a:t>
            </a:r>
            <a:r>
              <a:rPr lang="it-IT" sz="2200" dirty="0">
                <a:solidFill>
                  <a:srgbClr val="414141"/>
                </a:solidFill>
              </a:rPr>
              <a:t> </a:t>
            </a:r>
            <a:r>
              <a:rPr lang="it-IT" sz="2200" dirty="0" err="1">
                <a:solidFill>
                  <a:srgbClr val="414141"/>
                </a:solidFill>
              </a:rPr>
              <a:t>mat í upphafi er </a:t>
            </a:r>
            <a:r>
              <a:rPr lang="it-IT" sz="2200" dirty="0">
                <a:solidFill>
                  <a:srgbClr val="414141"/>
                </a:solidFill>
              </a:rPr>
              <a:t>hornsteinn </a:t>
            </a:r>
            <a:r>
              <a:rPr lang="it-IT" sz="2200" dirty="0" err="1">
                <a:solidFill>
                  <a:srgbClr val="414141"/>
                </a:solidFill>
              </a:rPr>
              <a:t>árangursríkra </a:t>
            </a:r>
            <a:r>
              <a:rPr lang="it-IT" sz="2200" dirty="0">
                <a:solidFill>
                  <a:srgbClr val="414141"/>
                </a:solidFill>
              </a:rPr>
              <a:t>og </a:t>
            </a:r>
            <a:r>
              <a:rPr lang="it-IT" sz="2200" dirty="0" err="1">
                <a:solidFill>
                  <a:srgbClr val="414141"/>
                </a:solidFill>
              </a:rPr>
              <a:t>sjálfbærra umbreytinga</a:t>
            </a:r>
            <a:r>
              <a:rPr lang="it-IT" sz="2200" dirty="0">
                <a:solidFill>
                  <a:srgbClr val="414141"/>
                </a:solidFill>
              </a:rPr>
              <a:t>.</a:t>
            </a:r>
            <a:endParaRPr lang="it-IT" sz="2200" dirty="0">
              <a:solidFill>
                <a:srgbClr val="414141"/>
              </a:solidFill>
              <a:ea typeface="Calibri" panose="020F0502020204030204"/>
              <a:cs typeface="Calibri" panose="020F0502020204030204"/>
            </a:endParaRPr>
          </a:p>
        </p:txBody>
      </p:sp>
      <p:sp>
        <p:nvSpPr>
          <p:cNvPr id="5" name="Freeform 4">
            <a:extLst>
              <a:ext uri="{FF2B5EF4-FFF2-40B4-BE49-F238E27FC236}">
                <a16:creationId xmlns:a16="http://schemas.microsoft.com/office/drawing/2014/main" id="{1AF13582-9F0A-AA55-2BD9-D71CE2936210}"/>
              </a:ext>
            </a:extLst>
          </p:cNvPr>
          <p:cNvSpPr/>
          <p:nvPr/>
        </p:nvSpPr>
        <p:spPr>
          <a:xfrm rot="10800000">
            <a:off x="410468" y="0"/>
            <a:ext cx="4089343" cy="5316321"/>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56274" r="-56274"/>
            </a:stretch>
          </a:blipFill>
        </p:spPr>
        <p:txBody>
          <a:bodyPr wrap="square" lIns="0" tIns="0" rIns="0" bIns="0" rtlCol="0">
            <a:noAutofit/>
          </a:bodyPr>
          <a:lstStyle/>
          <a:p>
            <a:endParaRPr>
              <a:solidFill>
                <a:srgbClr val="459597"/>
              </a:solidFill>
            </a:endParaRPr>
          </a:p>
        </p:txBody>
      </p:sp>
      <p:pic>
        <p:nvPicPr>
          <p:cNvPr id="6" name="Picture 5">
            <a:extLst>
              <a:ext uri="{FF2B5EF4-FFF2-40B4-BE49-F238E27FC236}">
                <a16:creationId xmlns:a16="http://schemas.microsoft.com/office/drawing/2014/main" id="{37554670-24F8-9FAD-8370-12406884F0AB}"/>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590743" y="4315819"/>
            <a:ext cx="3580276" cy="2659133"/>
          </a:xfrm>
          <a:prstGeom prst="rect">
            <a:avLst/>
          </a:prstGeom>
        </p:spPr>
      </p:pic>
    </p:spTree>
    <p:extLst>
      <p:ext uri="{BB962C8B-B14F-4D97-AF65-F5344CB8AC3E}">
        <p14:creationId xmlns:p14="http://schemas.microsoft.com/office/powerpoint/2010/main" val="30253117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81199B-CDEA-D515-56C6-5B6CBA5CC936}"/>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73C88DFF-FE03-8A3F-9D6B-CF4E5318B59C}"/>
              </a:ext>
            </a:extLst>
          </p:cNvPr>
          <p:cNvSpPr>
            <a:spLocks noGrp="1"/>
          </p:cNvSpPr>
          <p:nvPr>
            <p:ph type="body" sz="quarter" idx="65"/>
          </p:nvPr>
        </p:nvSpPr>
        <p:spPr/>
        <p:txBody>
          <a:bodyPr/>
          <a:lstStyle/>
          <a:p>
            <a:pPr algn="ctr"/>
            <a:r>
              <a:rPr lang="en-GB" sz="1200" dirty="0"/>
              <a:t>Ljósmynd:</a:t>
            </a:r>
          </a:p>
        </p:txBody>
      </p:sp>
      <p:sp>
        <p:nvSpPr>
          <p:cNvPr id="7" name="Text Placeholder 3">
            <a:extLst>
              <a:ext uri="{FF2B5EF4-FFF2-40B4-BE49-F238E27FC236}">
                <a16:creationId xmlns:a16="http://schemas.microsoft.com/office/drawing/2014/main" id="{887A3884-B50E-C820-9A0A-C151F1334CD9}"/>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9" name="Straight Connector 8">
            <a:extLst>
              <a:ext uri="{FF2B5EF4-FFF2-40B4-BE49-F238E27FC236}">
                <a16:creationId xmlns:a16="http://schemas.microsoft.com/office/drawing/2014/main" id="{A02AF997-C0EB-F172-5A9A-19A8B1A7C66B}"/>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5">
            <a:extLst>
              <a:ext uri="{FF2B5EF4-FFF2-40B4-BE49-F238E27FC236}">
                <a16:creationId xmlns:a16="http://schemas.microsoft.com/office/drawing/2014/main" id="{5A166293-A0AA-7B22-336F-4B78C5187B89}"/>
              </a:ext>
            </a:extLst>
          </p:cNvPr>
          <p:cNvSpPr txBox="1">
            <a:spLocks/>
          </p:cNvSpPr>
          <p:nvPr/>
        </p:nvSpPr>
        <p:spPr>
          <a:xfrm>
            <a:off x="629646" y="1622146"/>
            <a:ext cx="369946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Hönnun fyrir sjálfsmynd og þægindi</a:t>
            </a:r>
          </a:p>
          <a:p>
            <a:pPr>
              <a:lnSpc>
                <a:spcPts val="2900"/>
              </a:lnSpc>
            </a:pPr>
            <a:endParaRPr lang="en-US" dirty="0"/>
          </a:p>
        </p:txBody>
      </p:sp>
      <p:sp>
        <p:nvSpPr>
          <p:cNvPr id="11" name="Text Placeholder 4">
            <a:extLst>
              <a:ext uri="{FF2B5EF4-FFF2-40B4-BE49-F238E27FC236}">
                <a16:creationId xmlns:a16="http://schemas.microsoft.com/office/drawing/2014/main" id="{94D59E30-7624-D4E7-FDF1-14DACE2163AF}"/>
              </a:ext>
            </a:extLst>
          </p:cNvPr>
          <p:cNvSpPr txBox="1">
            <a:spLocks/>
          </p:cNvSpPr>
          <p:nvPr/>
        </p:nvSpPr>
        <p:spPr>
          <a:xfrm>
            <a:off x="655242" y="2641879"/>
            <a:ext cx="5466356"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Að umbreyta sögulegri byggingu í gestahús sem býður gesti velkomna snýst ekki bara um að uppfæra innviði eða bæta við húsgögnum – heldur um </a:t>
            </a:r>
            <a:r>
              <a:rPr lang="en-GB" sz="2200" dirty="0" err="1">
                <a:solidFill>
                  <a:srgbClr val="414141"/>
                </a:solidFill>
              </a:rPr>
              <a:t>að heiðra </a:t>
            </a:r>
            <a:r>
              <a:rPr lang="en-GB" sz="2200" dirty="0">
                <a:solidFill>
                  <a:srgbClr val="414141"/>
                </a:solidFill>
              </a:rPr>
              <a:t>sál rýmisins. Vel heppnuð endurnýting byggingar sameinar af hugsaðri umhyggju nútímalegan þægindastíl og menningarlega ekta, varðveitir sérkenni byggingarinnar á sama tíma og gerir hana hagnýta og aðlaðandi fyrir </a:t>
            </a:r>
            <a:r>
              <a:rPr lang="en-GB" sz="2200" dirty="0" err="1">
                <a:solidFill>
                  <a:srgbClr val="414141"/>
                </a:solidFill>
              </a:rPr>
              <a:t>ferðalanga</a:t>
            </a:r>
            <a:r>
              <a:rPr lang="en-GB" sz="2200" dirty="0">
                <a:solidFill>
                  <a:srgbClr val="414141"/>
                </a:solidFill>
              </a:rPr>
              <a:t> nútímans.</a:t>
            </a:r>
          </a:p>
          <a:p>
            <a:pPr indent="0">
              <a:lnSpc>
                <a:spcPts val="2240"/>
              </a:lnSpc>
              <a:buClr>
                <a:srgbClr val="459597"/>
              </a:buClr>
            </a:pPr>
            <a:endParaRPr lang="en-GB" sz="2200" dirty="0">
              <a:solidFill>
                <a:srgbClr val="414141"/>
              </a:solidFill>
            </a:endParaRPr>
          </a:p>
        </p:txBody>
      </p:sp>
      <p:pic>
        <p:nvPicPr>
          <p:cNvPr id="5" name="Picture Placeholder 9" descr="A house with a glass door&#10;&#10;AI-generated content may be incorrect.">
            <a:extLst>
              <a:ext uri="{FF2B5EF4-FFF2-40B4-BE49-F238E27FC236}">
                <a16:creationId xmlns:a16="http://schemas.microsoft.com/office/drawing/2014/main" id="{48E78611-0CF6-308F-BA27-7A872B5B9781}"/>
              </a:ext>
            </a:extLst>
          </p:cNvPr>
          <p:cNvPicPr>
            <a:picLocks noGrp="1" noChangeAspect="1"/>
          </p:cNvPicPr>
          <p:nvPr>
            <p:ph type="pic" sz="quarter" idx="13"/>
          </p:nvPr>
        </p:nvPicPr>
        <p:blipFill>
          <a:blip r:embed="rId2"/>
          <a:srcRect t="16001" b="16001"/>
          <a:stretch>
            <a:fillRect/>
          </a:stretch>
        </p:blipFill>
        <p:spPr>
          <a:prstGeom prst="rect">
            <a:avLst/>
          </a:prstGeom>
          <a:solidFill>
            <a:schemeClr val="bg1">
              <a:lumMod val="95000"/>
            </a:schemeClr>
          </a:solidFill>
        </p:spPr>
      </p:pic>
      <p:pic>
        <p:nvPicPr>
          <p:cNvPr id="6" name="Picture 5">
            <a:extLst>
              <a:ext uri="{FF2B5EF4-FFF2-40B4-BE49-F238E27FC236}">
                <a16:creationId xmlns:a16="http://schemas.microsoft.com/office/drawing/2014/main" id="{E7BE0606-052C-446A-D9D1-BAF6AC52C6B0}"/>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461740" y="4867690"/>
            <a:ext cx="3580276" cy="2659133"/>
          </a:xfrm>
          <a:prstGeom prst="rect">
            <a:avLst/>
          </a:prstGeom>
        </p:spPr>
      </p:pic>
      <p:sp>
        <p:nvSpPr>
          <p:cNvPr id="12" name="Slide Number Placeholder 5">
            <a:extLst>
              <a:ext uri="{FF2B5EF4-FFF2-40B4-BE49-F238E27FC236}">
                <a16:creationId xmlns:a16="http://schemas.microsoft.com/office/drawing/2014/main" id="{B1EFC341-AFB0-4BF1-D0A3-FD6EBCC648E0}"/>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21</a:t>
            </a:fld>
            <a:endParaRPr lang="fr-CA" sz="1200" dirty="0"/>
          </a:p>
        </p:txBody>
      </p:sp>
    </p:spTree>
    <p:extLst>
      <p:ext uri="{BB962C8B-B14F-4D97-AF65-F5344CB8AC3E}">
        <p14:creationId xmlns:p14="http://schemas.microsoft.com/office/powerpoint/2010/main" val="3078767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62C83-FB1E-6626-C096-11D8911A3B9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0805F11-D1C7-1974-F401-1662D1C88218}"/>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227691" y="-635160"/>
            <a:ext cx="3580276" cy="2659133"/>
          </a:xfrm>
          <a:prstGeom prst="rect">
            <a:avLst/>
          </a:prstGeom>
        </p:spPr>
      </p:pic>
      <p:sp>
        <p:nvSpPr>
          <p:cNvPr id="14" name="Text Placeholder 3">
            <a:extLst>
              <a:ext uri="{FF2B5EF4-FFF2-40B4-BE49-F238E27FC236}">
                <a16:creationId xmlns:a16="http://schemas.microsoft.com/office/drawing/2014/main" id="{D92805A4-1707-C1DF-BF5C-74A4D2931FD3}"/>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5BA83A7C-C58D-6A2F-A8EA-56A57F9AE168}"/>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870F6320-EF47-1DDA-68FF-FF992FBC9A34}"/>
              </a:ext>
            </a:extLst>
          </p:cNvPr>
          <p:cNvSpPr txBox="1">
            <a:spLocks/>
          </p:cNvSpPr>
          <p:nvPr/>
        </p:nvSpPr>
        <p:spPr>
          <a:xfrm>
            <a:off x="629646" y="1622146"/>
            <a:ext cx="644492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Hönnun fyrir sjálfsmynd og þægindi</a:t>
            </a:r>
          </a:p>
          <a:p>
            <a:pPr>
              <a:lnSpc>
                <a:spcPts val="2900"/>
              </a:lnSpc>
            </a:pPr>
            <a:endParaRPr lang="en-US" dirty="0"/>
          </a:p>
        </p:txBody>
      </p:sp>
      <p:sp>
        <p:nvSpPr>
          <p:cNvPr id="17" name="Text Placeholder 4">
            <a:extLst>
              <a:ext uri="{FF2B5EF4-FFF2-40B4-BE49-F238E27FC236}">
                <a16:creationId xmlns:a16="http://schemas.microsoft.com/office/drawing/2014/main" id="{48A2667B-D5B7-2371-7A26-64F956AFE303}"/>
              </a:ext>
            </a:extLst>
          </p:cNvPr>
          <p:cNvSpPr txBox="1">
            <a:spLocks/>
          </p:cNvSpPr>
          <p:nvPr/>
        </p:nvSpPr>
        <p:spPr>
          <a:xfrm>
            <a:off x="655240" y="2641879"/>
            <a:ext cx="10670485" cy="3657600"/>
          </a:xfrm>
          <a:prstGeom prst="rect">
            <a:avLst/>
          </a:prstGeom>
        </p:spPr>
        <p:txBody>
          <a:bodyPr numCol="2"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Þó að varðveisla arfleifðar þýði ekki að fórna þægindum. Á bak við sögulega sjarminn þarftu að innleiða nauðsynlega nútímalega þjónustu sem tryggir ánægjulega dvöl fyrir alla gesti. Þetta felur í sér að bæta við orkusparandi einangrun, hitakerfi með lágmarks áhrifum og aðgengilegar hönnunarlausnir eins og rampa eða breiðari hurðir – sérstaklega mikilvægt ef þú vilt taka á móti gestum á öllum aldri og með mismunandi færni.</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Máttugt dæmi er </a:t>
            </a:r>
            <a:r>
              <a:rPr lang="en-GB" sz="2200" b="1" dirty="0">
                <a:solidFill>
                  <a:srgbClr val="414141"/>
                </a:solidFill>
              </a:rPr>
              <a:t>Camera a Sud </a:t>
            </a:r>
            <a:r>
              <a:rPr lang="en-GB" sz="2200" dirty="0">
                <a:solidFill>
                  <a:srgbClr val="414141"/>
                </a:solidFill>
              </a:rPr>
              <a:t>í Bovino á Ítalíu. Þetta endurreista 19. aldar höll sýnir hvernig lágmarks arkitektúríhlutun, í samspili við hámarks tillitssemi, getur skapað rými sem eru bæði notaleg og rík af einkennum. Endurbæturnar héldu upprunalegri rýmisskipan, fornum húsgögnum og skreytingum óskertum. Á sama tíma voru innleiddar umhverfisvænar uppfærslur – svo sem ósýnileg rafmagnslögn og gólfhiti – sem tryggja þægindi gesta án þess að skerða sögulega heilleika.</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C994484A-F9D1-AE44-6407-831CB37B45A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22</a:t>
            </a:fld>
            <a:endParaRPr lang="fr-CA" sz="1200" dirty="0"/>
          </a:p>
        </p:txBody>
      </p:sp>
    </p:spTree>
    <p:extLst>
      <p:ext uri="{BB962C8B-B14F-4D97-AF65-F5344CB8AC3E}">
        <p14:creationId xmlns:p14="http://schemas.microsoft.com/office/powerpoint/2010/main" val="683843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12F7E-5F0F-C753-043C-695B63A22D5C}"/>
              </a:ext>
            </a:extLst>
          </p:cNvPr>
          <p:cNvSpPr>
            <a:spLocks noGrp="1"/>
          </p:cNvSpPr>
          <p:nvPr>
            <p:ph type="body" sz="quarter" idx="18"/>
          </p:nvPr>
        </p:nvSpPr>
        <p:spPr>
          <a:xfrm>
            <a:off x="309338" y="4383483"/>
            <a:ext cx="1798431" cy="1643070"/>
          </a:xfrm>
        </p:spPr>
        <p:txBody>
          <a:bodyPr/>
          <a:lstStyle/>
          <a:p>
            <a:r>
              <a:rPr lang="en-US" dirty="0"/>
              <a:t>Yfirlit og námsmarkmið </a:t>
            </a:r>
          </a:p>
          <a:p>
            <a:endParaRPr lang="en-US" dirty="0"/>
          </a:p>
        </p:txBody>
      </p:sp>
      <p:sp>
        <p:nvSpPr>
          <p:cNvPr id="22" name="Text Placeholder 21">
            <a:extLst>
              <a:ext uri="{FF2B5EF4-FFF2-40B4-BE49-F238E27FC236}">
                <a16:creationId xmlns:a16="http://schemas.microsoft.com/office/drawing/2014/main" id="{DF1AB381-3DB4-9E27-AF66-31452C2D4F47}"/>
              </a:ext>
            </a:extLst>
          </p:cNvPr>
          <p:cNvSpPr>
            <a:spLocks noGrp="1"/>
          </p:cNvSpPr>
          <p:nvPr>
            <p:ph type="body" sz="quarter" idx="19"/>
          </p:nvPr>
        </p:nvSpPr>
        <p:spPr/>
        <p:txBody>
          <a:bodyPr/>
          <a:lstStyle/>
          <a:p>
            <a:r>
              <a:rPr lang="en-US" dirty="0"/>
              <a:t>01</a:t>
            </a:r>
          </a:p>
        </p:txBody>
      </p:sp>
      <p:sp>
        <p:nvSpPr>
          <p:cNvPr id="25" name="Text Placeholder 24">
            <a:extLst>
              <a:ext uri="{FF2B5EF4-FFF2-40B4-BE49-F238E27FC236}">
                <a16:creationId xmlns:a16="http://schemas.microsoft.com/office/drawing/2014/main" id="{DAAC4FB5-01C8-1729-7BCE-63D05D809E1D}"/>
              </a:ext>
            </a:extLst>
          </p:cNvPr>
          <p:cNvSpPr>
            <a:spLocks noGrp="1"/>
          </p:cNvSpPr>
          <p:nvPr>
            <p:ph type="body" sz="quarter" idx="20"/>
          </p:nvPr>
        </p:nvSpPr>
        <p:spPr/>
        <p:txBody>
          <a:bodyPr/>
          <a:lstStyle/>
          <a:p>
            <a:r>
              <a:rPr lang="en-US" dirty="0"/>
              <a:t>Síða 0</a:t>
            </a:r>
          </a:p>
        </p:txBody>
      </p:sp>
      <p:sp>
        <p:nvSpPr>
          <p:cNvPr id="27" name="Text Placeholder 26">
            <a:extLst>
              <a:ext uri="{FF2B5EF4-FFF2-40B4-BE49-F238E27FC236}">
                <a16:creationId xmlns:a16="http://schemas.microsoft.com/office/drawing/2014/main" id="{BD33D437-1D1B-0970-863A-3F4E5678E15E}"/>
              </a:ext>
            </a:extLst>
          </p:cNvPr>
          <p:cNvSpPr>
            <a:spLocks noGrp="1"/>
          </p:cNvSpPr>
          <p:nvPr>
            <p:ph type="body" sz="quarter" idx="66"/>
          </p:nvPr>
        </p:nvSpPr>
        <p:spPr/>
        <p:txBody>
          <a:bodyPr/>
          <a:lstStyle/>
          <a:p>
            <a:r>
              <a:rPr lang="en-GB" dirty="0"/>
              <a:t>Mynd: Camera a </a:t>
            </a:r>
            <a:r>
              <a:rPr lang="en-GB" dirty="0" err="1"/>
              <a:t>sud</a:t>
            </a:r>
            <a:r>
              <a:rPr lang="en-GB" dirty="0"/>
              <a:t>, Bovino</a:t>
            </a:r>
          </a:p>
        </p:txBody>
      </p:sp>
      <p:sp>
        <p:nvSpPr>
          <p:cNvPr id="31" name="Text Placeholder 30">
            <a:extLst>
              <a:ext uri="{FF2B5EF4-FFF2-40B4-BE49-F238E27FC236}">
                <a16:creationId xmlns:a16="http://schemas.microsoft.com/office/drawing/2014/main" id="{38A6865B-4B41-2DD3-5422-12BF336B91E0}"/>
              </a:ext>
            </a:extLst>
          </p:cNvPr>
          <p:cNvSpPr>
            <a:spLocks noGrp="1"/>
          </p:cNvSpPr>
          <p:nvPr>
            <p:ph type="body" sz="quarter" idx="86"/>
          </p:nvPr>
        </p:nvSpPr>
        <p:spPr/>
        <p:txBody>
          <a:bodyPr/>
          <a:lstStyle/>
          <a:p>
            <a:r>
              <a:rPr lang="en-US" b="1" dirty="0"/>
              <a:t>Kafli 1</a:t>
            </a:r>
          </a:p>
          <a:p>
            <a:endParaRPr lang="en-US" dirty="0"/>
          </a:p>
          <a:p>
            <a:r>
              <a:rPr lang="en-US" dirty="0"/>
              <a:t>Snjallir byrjunarpunktar – aðlögun</a:t>
            </a:r>
          </a:p>
          <a:p>
            <a:r>
              <a:rPr lang="en-US" dirty="0"/>
              <a:t>Byggingar og notkun forsmíðaðra eininga</a:t>
            </a:r>
          </a:p>
          <a:p>
            <a:endParaRPr lang="en-US" dirty="0"/>
          </a:p>
        </p:txBody>
      </p:sp>
      <p:sp>
        <p:nvSpPr>
          <p:cNvPr id="33" name="Text Placeholder 32">
            <a:extLst>
              <a:ext uri="{FF2B5EF4-FFF2-40B4-BE49-F238E27FC236}">
                <a16:creationId xmlns:a16="http://schemas.microsoft.com/office/drawing/2014/main" id="{FE8A3D68-819C-50D6-7085-42930AB91A65}"/>
              </a:ext>
            </a:extLst>
          </p:cNvPr>
          <p:cNvSpPr>
            <a:spLocks noGrp="1"/>
          </p:cNvSpPr>
          <p:nvPr>
            <p:ph type="body" sz="quarter" idx="87"/>
          </p:nvPr>
        </p:nvSpPr>
        <p:spPr/>
        <p:txBody>
          <a:bodyPr/>
          <a:lstStyle/>
          <a:p>
            <a:r>
              <a:rPr lang="en-US" dirty="0"/>
              <a:t>02</a:t>
            </a:r>
          </a:p>
        </p:txBody>
      </p:sp>
      <p:sp>
        <p:nvSpPr>
          <p:cNvPr id="35" name="Text Placeholder 34">
            <a:extLst>
              <a:ext uri="{FF2B5EF4-FFF2-40B4-BE49-F238E27FC236}">
                <a16:creationId xmlns:a16="http://schemas.microsoft.com/office/drawing/2014/main" id="{E4F6B0C1-8B1A-98D6-6493-56B6E365EF8F}"/>
              </a:ext>
            </a:extLst>
          </p:cNvPr>
          <p:cNvSpPr>
            <a:spLocks noGrp="1"/>
          </p:cNvSpPr>
          <p:nvPr>
            <p:ph type="body" sz="quarter" idx="88"/>
          </p:nvPr>
        </p:nvSpPr>
        <p:spPr/>
        <p:txBody>
          <a:bodyPr/>
          <a:lstStyle/>
          <a:p>
            <a:r>
              <a:rPr lang="en-US" dirty="0"/>
              <a:t>Síða 5</a:t>
            </a:r>
          </a:p>
        </p:txBody>
      </p:sp>
      <p:sp>
        <p:nvSpPr>
          <p:cNvPr id="39" name="Text Placeholder 38">
            <a:extLst>
              <a:ext uri="{FF2B5EF4-FFF2-40B4-BE49-F238E27FC236}">
                <a16:creationId xmlns:a16="http://schemas.microsoft.com/office/drawing/2014/main" id="{FBFC37F9-12D0-F4D6-2836-22B62DC69118}"/>
              </a:ext>
            </a:extLst>
          </p:cNvPr>
          <p:cNvSpPr>
            <a:spLocks noGrp="1"/>
          </p:cNvSpPr>
          <p:nvPr>
            <p:ph type="body" sz="quarter" idx="90"/>
          </p:nvPr>
        </p:nvSpPr>
        <p:spPr/>
        <p:txBody>
          <a:bodyPr/>
          <a:lstStyle/>
          <a:p>
            <a:r>
              <a:rPr lang="en-US" dirty="0" err="1"/>
              <a:t>Aukakynningaref</a:t>
            </a:r>
            <a:r>
              <a:rPr lang="en-US" dirty="0"/>
              <a:t>ni</a:t>
            </a:r>
          </a:p>
          <a:p>
            <a:endParaRPr lang="en-US" dirty="0"/>
          </a:p>
        </p:txBody>
      </p:sp>
      <p:sp>
        <p:nvSpPr>
          <p:cNvPr id="41" name="Text Placeholder 40">
            <a:extLst>
              <a:ext uri="{FF2B5EF4-FFF2-40B4-BE49-F238E27FC236}">
                <a16:creationId xmlns:a16="http://schemas.microsoft.com/office/drawing/2014/main" id="{7CC3ABA0-7B53-5303-46A2-C54FCAAFE6D7}"/>
              </a:ext>
            </a:extLst>
          </p:cNvPr>
          <p:cNvSpPr>
            <a:spLocks noGrp="1"/>
          </p:cNvSpPr>
          <p:nvPr>
            <p:ph type="body" sz="quarter" idx="91"/>
          </p:nvPr>
        </p:nvSpPr>
        <p:spPr/>
        <p:txBody>
          <a:bodyPr/>
          <a:lstStyle/>
          <a:p>
            <a:r>
              <a:rPr lang="en-US" dirty="0"/>
              <a:t>03</a:t>
            </a:r>
          </a:p>
        </p:txBody>
      </p:sp>
      <p:sp>
        <p:nvSpPr>
          <p:cNvPr id="43" name="Text Placeholder 42">
            <a:extLst>
              <a:ext uri="{FF2B5EF4-FFF2-40B4-BE49-F238E27FC236}">
                <a16:creationId xmlns:a16="http://schemas.microsoft.com/office/drawing/2014/main" id="{DC0FD6CF-E890-CEC4-9940-AA2F663B8FDE}"/>
              </a:ext>
            </a:extLst>
          </p:cNvPr>
          <p:cNvSpPr>
            <a:spLocks noGrp="1"/>
          </p:cNvSpPr>
          <p:nvPr>
            <p:ph type="body" sz="quarter" idx="92"/>
          </p:nvPr>
        </p:nvSpPr>
        <p:spPr/>
        <p:txBody>
          <a:bodyPr/>
          <a:lstStyle/>
          <a:p>
            <a:r>
              <a:rPr lang="en-US" dirty="0"/>
              <a:t>Síða 6</a:t>
            </a:r>
          </a:p>
        </p:txBody>
      </p:sp>
      <p:sp>
        <p:nvSpPr>
          <p:cNvPr id="45" name="Text Placeholder 44">
            <a:extLst>
              <a:ext uri="{FF2B5EF4-FFF2-40B4-BE49-F238E27FC236}">
                <a16:creationId xmlns:a16="http://schemas.microsoft.com/office/drawing/2014/main" id="{23A22EDC-1479-DCBF-238C-FC103F222B13}"/>
              </a:ext>
            </a:extLst>
          </p:cNvPr>
          <p:cNvSpPr>
            <a:spLocks noGrp="1"/>
          </p:cNvSpPr>
          <p:nvPr>
            <p:ph type="body" sz="quarter" idx="93"/>
          </p:nvPr>
        </p:nvSpPr>
        <p:spPr/>
        <p:txBody>
          <a:bodyPr/>
          <a:lstStyle/>
          <a:p>
            <a:r>
              <a:rPr lang="en-GB" dirty="0">
                <a:latin typeface="Calibri"/>
                <a:ea typeface="Calibri"/>
                <a:cs typeface="Calibri"/>
              </a:rPr>
              <a:t>Ljósmynd: Camera a </a:t>
            </a:r>
            <a:r>
              <a:rPr lang="en-GB" dirty="0" err="1">
                <a:latin typeface="Calibri"/>
                <a:ea typeface="Calibri"/>
                <a:cs typeface="Calibri"/>
              </a:rPr>
              <a:t>sud</a:t>
            </a:r>
            <a:r>
              <a:rPr lang="en-GB" dirty="0">
                <a:latin typeface="Calibri"/>
                <a:ea typeface="Calibri"/>
                <a:cs typeface="Calibri"/>
              </a:rPr>
              <a:t>, Bovino</a:t>
            </a:r>
            <a:endParaRPr lang="en-GB" dirty="0">
              <a:solidFill>
                <a:srgbClr val="000000"/>
              </a:solidFill>
              <a:ea typeface="Calibri"/>
            </a:endParaRPr>
          </a:p>
        </p:txBody>
      </p:sp>
      <p:sp>
        <p:nvSpPr>
          <p:cNvPr id="47" name="Text Placeholder 46">
            <a:extLst>
              <a:ext uri="{FF2B5EF4-FFF2-40B4-BE49-F238E27FC236}">
                <a16:creationId xmlns:a16="http://schemas.microsoft.com/office/drawing/2014/main" id="{F1CAD430-D9E2-5C13-0DA1-5F9ECB584574}"/>
              </a:ext>
            </a:extLst>
          </p:cNvPr>
          <p:cNvSpPr>
            <a:spLocks noGrp="1"/>
          </p:cNvSpPr>
          <p:nvPr>
            <p:ph type="body" sz="quarter" idx="98"/>
          </p:nvPr>
        </p:nvSpPr>
        <p:spPr/>
        <p:txBody>
          <a:bodyPr/>
          <a:lstStyle/>
          <a:p>
            <a:r>
              <a:rPr lang="en-US" dirty="0"/>
              <a:t>Myndheiður: Visit Monti </a:t>
            </a:r>
            <a:r>
              <a:rPr lang="en-US" dirty="0" err="1"/>
              <a:t>Dauni</a:t>
            </a:r>
            <a:r>
              <a:rPr lang="en-US" dirty="0"/>
              <a:t>, Bovino</a:t>
            </a:r>
          </a:p>
        </p:txBody>
      </p:sp>
      <p:sp>
        <p:nvSpPr>
          <p:cNvPr id="49" name="Text Placeholder 48">
            <a:extLst>
              <a:ext uri="{FF2B5EF4-FFF2-40B4-BE49-F238E27FC236}">
                <a16:creationId xmlns:a16="http://schemas.microsoft.com/office/drawing/2014/main" id="{E10E7A37-D600-026A-E03B-DDA2A9F92F0A}"/>
              </a:ext>
            </a:extLst>
          </p:cNvPr>
          <p:cNvSpPr>
            <a:spLocks noGrp="1"/>
          </p:cNvSpPr>
          <p:nvPr>
            <p:ph type="body" sz="quarter" idx="42"/>
          </p:nvPr>
        </p:nvSpPr>
        <p:spPr>
          <a:xfrm rot="16200000">
            <a:off x="8077471" y="3119181"/>
            <a:ext cx="6840061" cy="637571"/>
          </a:xfrm>
        </p:spPr>
        <p:txBody>
          <a:bodyPr/>
          <a:lstStyle/>
          <a:p>
            <a:pPr algn="r"/>
            <a:r>
              <a:rPr lang="en-US" dirty="0"/>
              <a:t>EFNISYFIRLIT</a:t>
            </a:r>
          </a:p>
          <a:p>
            <a:endParaRPr lang="en-US" dirty="0"/>
          </a:p>
        </p:txBody>
      </p:sp>
      <p:pic>
        <p:nvPicPr>
          <p:cNvPr id="8" name="Segnaposto immagine 17" descr="Immagine che contiene interno, pavimento, interior design, Pavimentazione&#10;&#10;Il contenuto generato dall'IA potrebbe non essere corretto.">
            <a:extLst>
              <a:ext uri="{FF2B5EF4-FFF2-40B4-BE49-F238E27FC236}">
                <a16:creationId xmlns:a16="http://schemas.microsoft.com/office/drawing/2014/main" id="{B59A64E5-33C7-95E3-5A8C-165DE87F0B6B}"/>
              </a:ext>
            </a:extLst>
          </p:cNvPr>
          <p:cNvPicPr>
            <a:picLocks noGrp="1" noChangeAspect="1"/>
          </p:cNvPicPr>
          <p:nvPr>
            <p:ph type="pic" sz="quarter" idx="67"/>
          </p:nvPr>
        </p:nvPicPr>
        <p:blipFill>
          <a:blip r:embed="rId2"/>
          <a:srcRect l="846" r="846"/>
          <a:stretch>
            <a:fillRect/>
          </a:stretch>
        </p:blipFill>
        <p:spPr>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p:spPr>
      </p:pic>
      <p:pic>
        <p:nvPicPr>
          <p:cNvPr id="17" name="Picture Placeholder 16" descr="A stone building with a yard&#10;&#10;AI-generated content may be incorrect.">
            <a:extLst>
              <a:ext uri="{FF2B5EF4-FFF2-40B4-BE49-F238E27FC236}">
                <a16:creationId xmlns:a16="http://schemas.microsoft.com/office/drawing/2014/main" id="{3708D130-E1C6-123F-A2A2-9279C93A2C5A}"/>
              </a:ext>
            </a:extLst>
          </p:cNvPr>
          <p:cNvPicPr>
            <a:picLocks noGrp="1" noChangeAspect="1"/>
          </p:cNvPicPr>
          <p:nvPr>
            <p:ph type="pic" sz="quarter" idx="85"/>
          </p:nvPr>
        </p:nvPicPr>
        <p:blipFill>
          <a:blip r:embed="rId3"/>
          <a:srcRect l="10623" r="10623"/>
          <a:stretch>
            <a:fillRect/>
          </a:stretch>
        </p:blipFill>
        <p:spPr/>
      </p:pic>
      <p:pic>
        <p:nvPicPr>
          <p:cNvPr id="20" name="Picture Placeholder 22" descr="Immagine che contiene interno, muro, interior design, arredo&#10;&#10;Il contenuto generato dall&amp;#39;IA potrebbe non essere corretto.">
            <a:extLst>
              <a:ext uri="{FF2B5EF4-FFF2-40B4-BE49-F238E27FC236}">
                <a16:creationId xmlns:a16="http://schemas.microsoft.com/office/drawing/2014/main" id="{ED7A232E-094A-783B-912F-D43D7F52CCEF}"/>
              </a:ext>
            </a:extLst>
          </p:cNvPr>
          <p:cNvPicPr>
            <a:picLocks noGrp="1" noChangeAspect="1"/>
          </p:cNvPicPr>
          <p:nvPr>
            <p:ph type="pic" sz="quarter" idx="89"/>
          </p:nvPr>
        </p:nvPicPr>
        <p:blipFill rotWithShape="1">
          <a:blip r:embed="rId4"/>
          <a:srcRect t="2318" b="2318"/>
          <a:stretch/>
        </p:blipFill>
        <p:spPr>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p:spPr>
      </p:pic>
    </p:spTree>
    <p:extLst>
      <p:ext uri="{BB962C8B-B14F-4D97-AF65-F5344CB8AC3E}">
        <p14:creationId xmlns:p14="http://schemas.microsoft.com/office/powerpoint/2010/main" val="2078704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5332716-96CE-5898-5483-AC9370A46FAC}"/>
              </a:ext>
            </a:extLst>
          </p:cNvPr>
          <p:cNvSpPr>
            <a:spLocks noGrp="1"/>
          </p:cNvSpPr>
          <p:nvPr>
            <p:ph type="body" sz="quarter" idx="15"/>
          </p:nvPr>
        </p:nvSpPr>
        <p:spPr>
          <a:xfrm>
            <a:off x="6513751" y="1034376"/>
            <a:ext cx="700387" cy="689518"/>
          </a:xfrm>
        </p:spPr>
        <p:txBody>
          <a:bodyPr anchor="b"/>
          <a:lstStyle/>
          <a:p>
            <a:r>
              <a:rPr lang="en-US" sz="3600" b="1" dirty="0"/>
              <a:t>01</a:t>
            </a:r>
          </a:p>
        </p:txBody>
      </p:sp>
      <p:sp>
        <p:nvSpPr>
          <p:cNvPr id="6" name="Text Placeholder 5">
            <a:extLst>
              <a:ext uri="{FF2B5EF4-FFF2-40B4-BE49-F238E27FC236}">
                <a16:creationId xmlns:a16="http://schemas.microsoft.com/office/drawing/2014/main" id="{43D63E27-25D9-4919-8DFB-F33F333C3548}"/>
              </a:ext>
            </a:extLst>
          </p:cNvPr>
          <p:cNvSpPr>
            <a:spLocks noGrp="1"/>
          </p:cNvSpPr>
          <p:nvPr>
            <p:ph type="body" sz="quarter" idx="14"/>
          </p:nvPr>
        </p:nvSpPr>
        <p:spPr>
          <a:xfrm>
            <a:off x="7449783" y="1032192"/>
            <a:ext cx="4271901" cy="689481"/>
          </a:xfrm>
        </p:spPr>
        <p:txBody>
          <a:bodyPr anchor="t"/>
          <a:lstStyle/>
          <a:p>
            <a:pPr>
              <a:lnSpc>
                <a:spcPts val="2240"/>
              </a:lnSpc>
            </a:pPr>
            <a:r>
              <a:rPr lang="en-GB" b="1" kern="1200" dirty="0">
                <a:solidFill>
                  <a:srgbClr val="EC7C69"/>
                </a:solidFill>
                <a:latin typeface="+mn-lt"/>
                <a:ea typeface="+mn-ea"/>
                <a:cs typeface="+mn-cs"/>
              </a:rPr>
              <a:t>Snjallir upphafspunktar: Aðlögun bygginga og notkun forsmíðaðra eininga</a:t>
            </a:r>
          </a:p>
          <a:p>
            <a:pPr>
              <a:lnSpc>
                <a:spcPts val="2240"/>
              </a:lnSpc>
            </a:pPr>
            <a:endParaRPr lang="en-GB" b="1" kern="1200" dirty="0">
              <a:solidFill>
                <a:srgbClr val="EC7C69"/>
              </a:solidFill>
              <a:latin typeface="+mn-lt"/>
              <a:ea typeface="+mn-ea"/>
              <a:cs typeface="+mn-cs"/>
            </a:endParaRPr>
          </a:p>
        </p:txBody>
      </p:sp>
      <p:sp>
        <p:nvSpPr>
          <p:cNvPr id="9" name="Text Placeholder 8">
            <a:extLst>
              <a:ext uri="{FF2B5EF4-FFF2-40B4-BE49-F238E27FC236}">
                <a16:creationId xmlns:a16="http://schemas.microsoft.com/office/drawing/2014/main" id="{4F1B31DF-1CFE-D018-6B75-87CD9C17B018}"/>
              </a:ext>
            </a:extLst>
          </p:cNvPr>
          <p:cNvSpPr>
            <a:spLocks noGrp="1"/>
          </p:cNvSpPr>
          <p:nvPr>
            <p:ph type="body" sz="quarter" idx="28"/>
          </p:nvPr>
        </p:nvSpPr>
        <p:spPr>
          <a:xfrm>
            <a:off x="672295" y="1305618"/>
            <a:ext cx="5423706" cy="4246763"/>
          </a:xfrm>
        </p:spPr>
        <p:txBody>
          <a:bodyPr/>
          <a:lstStyle/>
          <a:p>
            <a:pPr marL="0" indent="0">
              <a:lnSpc>
                <a:spcPts val="2180"/>
              </a:lnSpc>
            </a:pPr>
            <a:r>
              <a:rPr lang="en-GB" sz="2200" b="0" dirty="0"/>
              <a:t>Modúl 3 sýnir hvernig valkostir í húsnæði geta verið bæði sjálfbærir og djúpt tengdir staðbundinni sjálfsmynd. Kynntu þér hvernig vönduð hönnun, val á efnum og samþætting við landslagið styðja ekki aðeins umhverfið heldur styrkja einnig samfélög og varðveita menningu. Lærðu hvernig byggingavalmöguleikar geta skapað einstakar og eftirminnilegar ferðaupplifanir – sérstaklega á dreifbýlissvæðum eða svæðum sem hafa verið vanmetin. </a:t>
            </a:r>
          </a:p>
          <a:p>
            <a:pPr marL="0" indent="0">
              <a:lnSpc>
                <a:spcPts val="2180"/>
              </a:lnSpc>
            </a:pPr>
            <a:endParaRPr lang="en-GB" sz="2200" b="0" dirty="0"/>
          </a:p>
          <a:p>
            <a:pPr marL="0" indent="0">
              <a:lnSpc>
                <a:spcPts val="2180"/>
              </a:lnSpc>
            </a:pPr>
            <a:r>
              <a:rPr lang="en-GB" sz="2200" b="0" dirty="0"/>
              <a:t> Það fjallar um þrjá </a:t>
            </a:r>
            <a:r>
              <a:rPr lang="en-GB" sz="2200" dirty="0"/>
              <a:t>lykilþætti: </a:t>
            </a:r>
          </a:p>
          <a:p>
            <a:pPr marL="457200" indent="-457200">
              <a:lnSpc>
                <a:spcPts val="2180"/>
              </a:lnSpc>
              <a:buFont typeface="+mj-lt"/>
              <a:buAutoNum type="arabicPeriod"/>
            </a:pPr>
            <a:r>
              <a:rPr lang="en-GB" sz="2200" dirty="0"/>
              <a:t>Snjallir upphafspunktar: </a:t>
            </a:r>
            <a:r>
              <a:rPr lang="en-GB" sz="2200" b="0" dirty="0"/>
              <a:t>Aðlögun bygginga og notkun forsmíðaðra eininga</a:t>
            </a:r>
          </a:p>
          <a:p>
            <a:pPr marL="457200" indent="-457200">
              <a:lnSpc>
                <a:spcPts val="2180"/>
              </a:lnSpc>
              <a:buFont typeface="+mj-lt"/>
              <a:buAutoNum type="arabicPeriod"/>
            </a:pPr>
            <a:r>
              <a:rPr lang="en-GB" sz="2200" dirty="0"/>
              <a:t>Betri byggingavalkostir </a:t>
            </a:r>
            <a:r>
              <a:rPr lang="en-GB" sz="2200" b="0" dirty="0"/>
              <a:t>- Efni, skipulag og sveigjanleiki</a:t>
            </a:r>
          </a:p>
          <a:p>
            <a:pPr marL="457200" indent="-457200">
              <a:lnSpc>
                <a:spcPts val="2180"/>
              </a:lnSpc>
              <a:buFont typeface="+mj-lt"/>
              <a:buAutoNum type="arabicPeriod"/>
            </a:pPr>
            <a:r>
              <a:rPr lang="en-GB" sz="2200" b="0" dirty="0"/>
              <a:t>Væntanleg dvöl sem skilar staðbundnum áhrifum</a:t>
            </a:r>
          </a:p>
          <a:p>
            <a:pPr marL="0" indent="0">
              <a:lnSpc>
                <a:spcPts val="2180"/>
              </a:lnSpc>
            </a:pPr>
            <a:endParaRPr lang="en-US" sz="2200" b="0" dirty="0"/>
          </a:p>
        </p:txBody>
      </p:sp>
      <p:sp>
        <p:nvSpPr>
          <p:cNvPr id="8" name="Text Placeholder 7">
            <a:extLst>
              <a:ext uri="{FF2B5EF4-FFF2-40B4-BE49-F238E27FC236}">
                <a16:creationId xmlns:a16="http://schemas.microsoft.com/office/drawing/2014/main" id="{9E008C6E-21CE-8F0D-9175-2244D18D2709}"/>
              </a:ext>
            </a:extLst>
          </p:cNvPr>
          <p:cNvSpPr>
            <a:spLocks noGrp="1"/>
          </p:cNvSpPr>
          <p:nvPr>
            <p:ph type="body" sz="quarter" idx="27"/>
          </p:nvPr>
        </p:nvSpPr>
        <p:spPr>
          <a:xfrm>
            <a:off x="470315" y="352593"/>
            <a:ext cx="5041923" cy="720752"/>
          </a:xfrm>
        </p:spPr>
        <p:txBody>
          <a:bodyPr lIns="91440" tIns="45720" rIns="91440" bIns="45720" anchor="ctr">
            <a:noAutofit/>
          </a:bodyPr>
          <a:lstStyle/>
          <a:p>
            <a:r>
              <a:rPr lang="en-US" b="1" dirty="0"/>
              <a:t>Yfirlit yfir einingu 3</a:t>
            </a:r>
          </a:p>
        </p:txBody>
      </p:sp>
      <p:cxnSp>
        <p:nvCxnSpPr>
          <p:cNvPr id="34" name="Straight Connector 33">
            <a:extLst>
              <a:ext uri="{FF2B5EF4-FFF2-40B4-BE49-F238E27FC236}">
                <a16:creationId xmlns:a16="http://schemas.microsoft.com/office/drawing/2014/main" id="{AE91B2BC-7D76-4B4D-B897-64B7D14505D7}"/>
              </a:ext>
            </a:extLst>
          </p:cNvPr>
          <p:cNvCxnSpPr>
            <a:cxnSpLocks/>
          </p:cNvCxnSpPr>
          <p:nvPr/>
        </p:nvCxnSpPr>
        <p:spPr>
          <a:xfrm flipH="1">
            <a:off x="6250954" y="172293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FB0E8D8A-89C8-479B-851C-E0591AE7D7EB}"/>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4</a:t>
            </a:fld>
            <a:endParaRPr lang="fr-CA" sz="1200" dirty="0"/>
          </a:p>
        </p:txBody>
      </p:sp>
      <p:sp>
        <p:nvSpPr>
          <p:cNvPr id="24" name="Text Placeholder 10">
            <a:extLst>
              <a:ext uri="{FF2B5EF4-FFF2-40B4-BE49-F238E27FC236}">
                <a16:creationId xmlns:a16="http://schemas.microsoft.com/office/drawing/2014/main" id="{4D648581-A9C4-E21D-00F8-7FCCE057E492}"/>
              </a:ext>
            </a:extLst>
          </p:cNvPr>
          <p:cNvSpPr txBox="1">
            <a:spLocks/>
          </p:cNvSpPr>
          <p:nvPr/>
        </p:nvSpPr>
        <p:spPr>
          <a:xfrm>
            <a:off x="7449783" y="1885127"/>
            <a:ext cx="4271901" cy="311537"/>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Clr>
                <a:srgbClr val="459597"/>
              </a:buClr>
              <a:buFont typeface="Arial" panose="020B0604020202020204" pitchFamily="34" charset="0"/>
              <a:buChar char="•"/>
            </a:pPr>
            <a:r>
              <a:rPr lang="en-GB" sz="2000" b="1" dirty="0">
                <a:solidFill>
                  <a:srgbClr val="414141"/>
                </a:solidFill>
              </a:rPr>
              <a:t>Lærðu hvernig á að opna möguleika núverandi rýma </a:t>
            </a:r>
            <a:r>
              <a:rPr lang="en-GB" sz="2000" dirty="0">
                <a:solidFill>
                  <a:srgbClr val="414141"/>
                </a:solidFill>
              </a:rPr>
              <a:t>með því að endurnýta núverandi eða sveitarsögulegar byggingar og vanrækt svæði. </a:t>
            </a:r>
          </a:p>
          <a:p>
            <a:pPr marL="285750" indent="-285750">
              <a:buClr>
                <a:srgbClr val="459597"/>
              </a:buClr>
              <a:buFont typeface="Arial" panose="020B0604020202020204" pitchFamily="34" charset="0"/>
              <a:buChar char="•"/>
            </a:pPr>
            <a:r>
              <a:rPr lang="en-GB" sz="2000" b="1" dirty="0">
                <a:solidFill>
                  <a:srgbClr val="414141"/>
                </a:solidFill>
              </a:rPr>
              <a:t>Kannaðu hvernig núverandi eða sveitararfsminjar </a:t>
            </a:r>
            <a:r>
              <a:rPr lang="en-GB" sz="2000" dirty="0">
                <a:solidFill>
                  <a:srgbClr val="414141"/>
                </a:solidFill>
              </a:rPr>
              <a:t>endurvekja samfélög og efnahag. </a:t>
            </a:r>
          </a:p>
          <a:p>
            <a:pPr marL="285750" indent="-285750">
              <a:buClr>
                <a:srgbClr val="459597"/>
              </a:buClr>
              <a:buFont typeface="Arial" panose="020B0604020202020204" pitchFamily="34" charset="0"/>
              <a:buChar char="•"/>
            </a:pPr>
            <a:r>
              <a:rPr lang="en-GB" sz="2000" b="1" dirty="0">
                <a:solidFill>
                  <a:srgbClr val="414141"/>
                </a:solidFill>
              </a:rPr>
              <a:t>Kannaðu einingabundnar, sveigjanlegar lausnir </a:t>
            </a:r>
            <a:r>
              <a:rPr lang="en-GB" sz="2000" dirty="0">
                <a:solidFill>
                  <a:srgbClr val="414141"/>
                </a:solidFill>
              </a:rPr>
              <a:t>og byggingaraðferðir með litlum umhverfisáhrifum sem varðveita staðbundinn sjarma og styðja sjálfbæra ferðaþjónustu.</a:t>
            </a:r>
          </a:p>
          <a:p>
            <a:pPr marL="285750" indent="-285750">
              <a:buClr>
                <a:srgbClr val="459597"/>
              </a:buClr>
              <a:buFont typeface="Arial" panose="020B0604020202020204" pitchFamily="34" charset="0"/>
              <a:buChar char="•"/>
            </a:pPr>
            <a:r>
              <a:rPr lang="en-GB" sz="2000" b="1" dirty="0">
                <a:solidFill>
                  <a:srgbClr val="414141"/>
                </a:solidFill>
              </a:rPr>
              <a:t>Lærðu hvernig einingarnar má aðlaga og endurnýta </a:t>
            </a:r>
            <a:r>
              <a:rPr lang="en-GB" sz="2000" dirty="0">
                <a:solidFill>
                  <a:srgbClr val="414141"/>
                </a:solidFill>
              </a:rPr>
              <a:t>og hvernig þær, sem léttbyggingareiningar, geta varðveitt náttúruna, fagnað staðbundinni sjálfsmynd og eflt ferðaþjónustu í dreifbýli.</a:t>
            </a:r>
          </a:p>
          <a:p>
            <a:pPr marL="285750" indent="-285750">
              <a:buClr>
                <a:srgbClr val="459597"/>
              </a:buClr>
              <a:buFont typeface="Arial" panose="020B0604020202020204" pitchFamily="34" charset="0"/>
              <a:buChar char="•"/>
            </a:pPr>
            <a:endParaRPr lang="en-GB" sz="2000" dirty="0">
              <a:solidFill>
                <a:srgbClr val="414141"/>
              </a:solidFill>
            </a:endParaRPr>
          </a:p>
        </p:txBody>
      </p:sp>
      <p:sp>
        <p:nvSpPr>
          <p:cNvPr id="2" name="TextBox 1">
            <a:extLst>
              <a:ext uri="{FF2B5EF4-FFF2-40B4-BE49-F238E27FC236}">
                <a16:creationId xmlns:a16="http://schemas.microsoft.com/office/drawing/2014/main" id="{C93C2B57-CB30-6AFE-363B-791C02517277}"/>
              </a:ext>
            </a:extLst>
          </p:cNvPr>
          <p:cNvSpPr txBox="1"/>
          <p:nvPr/>
        </p:nvSpPr>
        <p:spPr>
          <a:xfrm>
            <a:off x="7476935" y="179618"/>
            <a:ext cx="4244749" cy="533351"/>
          </a:xfrm>
          <a:prstGeom prst="rect">
            <a:avLst/>
          </a:prstGeom>
          <a:noFill/>
        </p:spPr>
        <p:txBody>
          <a:bodyPr wrap="square">
            <a:spAutoFit/>
          </a:bodyPr>
          <a:lstStyle/>
          <a:p>
            <a:pPr>
              <a:lnSpc>
                <a:spcPts val="3620"/>
              </a:lnSpc>
            </a:pPr>
            <a:r>
              <a:rPr lang="en-GB" sz="2800" b="1" dirty="0">
                <a:solidFill>
                  <a:srgbClr val="459597"/>
                </a:solidFill>
              </a:rPr>
              <a:t>Námsmarkmið</a:t>
            </a:r>
            <a:endParaRPr lang="en-GB" sz="2800" dirty="0">
              <a:solidFill>
                <a:srgbClr val="459597"/>
              </a:solidFill>
            </a:endParaRPr>
          </a:p>
        </p:txBody>
      </p:sp>
    </p:spTree>
    <p:extLst>
      <p:ext uri="{BB962C8B-B14F-4D97-AF65-F5344CB8AC3E}">
        <p14:creationId xmlns:p14="http://schemas.microsoft.com/office/powerpoint/2010/main" val="648164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882D3-343C-A86E-4427-353C756CA156}"/>
            </a:ext>
          </a:extLst>
        </p:cNvPr>
        <p:cNvGrpSpPr/>
        <p:nvPr/>
      </p:nvGrpSpPr>
      <p:grpSpPr>
        <a:xfrm>
          <a:off x="0" y="0"/>
          <a:ext cx="0" cy="0"/>
          <a:chOff x="0" y="0"/>
          <a:chExt cx="0" cy="0"/>
        </a:xfrm>
      </p:grpSpPr>
      <p:pic>
        <p:nvPicPr>
          <p:cNvPr id="11" name="Segnaposto immagine 5" descr="Immagine che contiene scale, edificio, corrimano, muro&#10;&#10;Il contenuto generato dall'IA potrebbe non essere corretto.">
            <a:extLst>
              <a:ext uri="{FF2B5EF4-FFF2-40B4-BE49-F238E27FC236}">
                <a16:creationId xmlns:a16="http://schemas.microsoft.com/office/drawing/2014/main" id="{AA5A294C-2AC6-4409-A0ED-97ED6CA3CBC9}"/>
              </a:ext>
            </a:extLst>
          </p:cNvPr>
          <p:cNvPicPr>
            <a:picLocks noGrp="1" noChangeAspect="1"/>
          </p:cNvPicPr>
          <p:nvPr>
            <p:ph type="pic" sz="quarter" idx="19"/>
          </p:nvPr>
        </p:nvPicPr>
        <p:blipFill>
          <a:blip r:embed="rId2"/>
          <a:srcRect l="2042" r="2042"/>
          <a:stretch>
            <a:fillRect/>
          </a:stretch>
        </p:blipFill>
        <p:spPr/>
      </p:pic>
      <p:sp>
        <p:nvSpPr>
          <p:cNvPr id="2" name="Text Placeholder 1">
            <a:extLst>
              <a:ext uri="{FF2B5EF4-FFF2-40B4-BE49-F238E27FC236}">
                <a16:creationId xmlns:a16="http://schemas.microsoft.com/office/drawing/2014/main" id="{BA477325-FD39-810A-DCCC-E2BC43119A96}"/>
              </a:ext>
            </a:extLst>
          </p:cNvPr>
          <p:cNvSpPr>
            <a:spLocks noGrp="1"/>
          </p:cNvSpPr>
          <p:nvPr>
            <p:ph type="body" sz="quarter" idx="16"/>
          </p:nvPr>
        </p:nvSpPr>
        <p:spPr>
          <a:xfrm>
            <a:off x="733931" y="2695992"/>
            <a:ext cx="3663257" cy="3066422"/>
          </a:xfrm>
        </p:spPr>
        <p:txBody>
          <a:bodyPr>
            <a:noAutofit/>
          </a:bodyPr>
          <a:lstStyle/>
          <a:p>
            <a:pPr>
              <a:lnSpc>
                <a:spcPts val="3900"/>
              </a:lnSpc>
            </a:pPr>
            <a:r>
              <a:rPr lang="en-GB" sz="4000" dirty="0"/>
              <a:t>Snjallir upphafspunktar – aðlögun bygginga og notkun forsmíðaðra eininga</a:t>
            </a:r>
          </a:p>
          <a:p>
            <a:pPr>
              <a:lnSpc>
                <a:spcPts val="3900"/>
              </a:lnSpc>
            </a:pPr>
            <a:endParaRPr lang="en-GB" sz="4000" dirty="0"/>
          </a:p>
        </p:txBody>
      </p:sp>
      <p:sp>
        <p:nvSpPr>
          <p:cNvPr id="3" name="Text Placeholder 2">
            <a:extLst>
              <a:ext uri="{FF2B5EF4-FFF2-40B4-BE49-F238E27FC236}">
                <a16:creationId xmlns:a16="http://schemas.microsoft.com/office/drawing/2014/main" id="{A9176FE3-F725-B493-6590-4D70990DBECD}"/>
              </a:ext>
            </a:extLst>
          </p:cNvPr>
          <p:cNvSpPr>
            <a:spLocks noGrp="1"/>
          </p:cNvSpPr>
          <p:nvPr>
            <p:ph type="body" sz="quarter" idx="17"/>
          </p:nvPr>
        </p:nvSpPr>
        <p:spPr>
          <a:xfrm>
            <a:off x="733931" y="1095586"/>
            <a:ext cx="5362069" cy="582221"/>
          </a:xfrm>
        </p:spPr>
        <p:txBody>
          <a:bodyPr/>
          <a:lstStyle/>
          <a:p>
            <a:r>
              <a:rPr lang="en-IE" sz="6600" b="1" dirty="0"/>
              <a:t>Kafli 1</a:t>
            </a:r>
            <a:endParaRPr lang="en-GB" sz="6600" b="1" dirty="0"/>
          </a:p>
        </p:txBody>
      </p:sp>
      <p:sp>
        <p:nvSpPr>
          <p:cNvPr id="8" name="Text Placeholder 7">
            <a:extLst>
              <a:ext uri="{FF2B5EF4-FFF2-40B4-BE49-F238E27FC236}">
                <a16:creationId xmlns:a16="http://schemas.microsoft.com/office/drawing/2014/main" id="{D45A6D4E-2928-D5EE-BDCC-6231AE61993A}"/>
              </a:ext>
            </a:extLst>
          </p:cNvPr>
          <p:cNvSpPr>
            <a:spLocks noGrp="1"/>
          </p:cNvSpPr>
          <p:nvPr>
            <p:ph type="body" sz="quarter" idx="65"/>
          </p:nvPr>
        </p:nvSpPr>
        <p:spPr>
          <a:xfrm>
            <a:off x="8485094" y="1451578"/>
            <a:ext cx="3706906" cy="452458"/>
          </a:xfrm>
          <a:solidFill>
            <a:srgbClr val="EC7C69"/>
          </a:solidFill>
        </p:spPr>
        <p:txBody>
          <a:bodyPr/>
          <a:lstStyle/>
          <a:p>
            <a:pPr algn="ctr"/>
            <a:r>
              <a:rPr lang="en-IE" sz="1200" dirty="0">
                <a:latin typeface="Calibri"/>
                <a:ea typeface="Calibri"/>
                <a:cs typeface="Calibri"/>
              </a:rPr>
              <a:t>Ljósmynd: Camera a Sud, Bovino</a:t>
            </a:r>
            <a:endParaRPr lang="en-IE" sz="1200" dirty="0"/>
          </a:p>
        </p:txBody>
      </p:sp>
      <p:sp>
        <p:nvSpPr>
          <p:cNvPr id="4" name="Freeform 3">
            <a:extLst>
              <a:ext uri="{FF2B5EF4-FFF2-40B4-BE49-F238E27FC236}">
                <a16:creationId xmlns:a16="http://schemas.microsoft.com/office/drawing/2014/main" id="{D4292D93-8DE7-A40F-E533-247469C88E6B}"/>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9CAADF3-C22D-8B68-7235-D1AE5B5CFDE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5</a:t>
            </a:fld>
            <a:endParaRPr lang="fr-CA" sz="1200" dirty="0"/>
          </a:p>
        </p:txBody>
      </p:sp>
      <p:pic>
        <p:nvPicPr>
          <p:cNvPr id="9" name="Picture 8">
            <a:extLst>
              <a:ext uri="{FF2B5EF4-FFF2-40B4-BE49-F238E27FC236}">
                <a16:creationId xmlns:a16="http://schemas.microsoft.com/office/drawing/2014/main" id="{AB513A41-E00C-2C4B-6CE9-79C3E97C2E47}"/>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066576" y="3795860"/>
            <a:ext cx="3580276" cy="2659133"/>
          </a:xfrm>
          <a:prstGeom prst="rect">
            <a:avLst/>
          </a:prstGeom>
        </p:spPr>
      </p:pic>
    </p:spTree>
    <p:extLst>
      <p:ext uri="{BB962C8B-B14F-4D97-AF65-F5344CB8AC3E}">
        <p14:creationId xmlns:p14="http://schemas.microsoft.com/office/powerpoint/2010/main" val="3801510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CDF59-C2C2-0F71-9473-8D7782661600}"/>
            </a:ext>
          </a:extLst>
        </p:cNvPr>
        <p:cNvGrpSpPr/>
        <p:nvPr/>
      </p:nvGrpSpPr>
      <p:grpSpPr>
        <a:xfrm>
          <a:off x="0" y="0"/>
          <a:ext cx="0" cy="0"/>
          <a:chOff x="0" y="0"/>
          <a:chExt cx="0" cy="0"/>
        </a:xfrm>
      </p:grpSpPr>
      <p:pic>
        <p:nvPicPr>
          <p:cNvPr id="7" name="Picture Placeholder 6" descr="A chandelier with a candle&#10;&#10;AI-generated content may be incorrect.">
            <a:extLst>
              <a:ext uri="{FF2B5EF4-FFF2-40B4-BE49-F238E27FC236}">
                <a16:creationId xmlns:a16="http://schemas.microsoft.com/office/drawing/2014/main" id="{D426A3B3-71AC-C0B9-D998-DA13D7610E65}"/>
              </a:ext>
            </a:extLst>
          </p:cNvPr>
          <p:cNvPicPr>
            <a:picLocks noGrp="1" noChangeAspect="1"/>
          </p:cNvPicPr>
          <p:nvPr>
            <p:ph type="pic" sz="quarter" idx="67"/>
          </p:nvPr>
        </p:nvPicPr>
        <p:blipFill>
          <a:blip r:embed="rId2"/>
          <a:srcRect t="811" b="811"/>
          <a:stretch>
            <a:fillRect/>
          </a:stretch>
        </p:blipFill>
        <p:spPr/>
      </p:pic>
      <p:sp>
        <p:nvSpPr>
          <p:cNvPr id="2" name="Text Placeholder 1">
            <a:extLst>
              <a:ext uri="{FF2B5EF4-FFF2-40B4-BE49-F238E27FC236}">
                <a16:creationId xmlns:a16="http://schemas.microsoft.com/office/drawing/2014/main" id="{60EE4489-BED2-40C4-B487-666D244E48C7}"/>
              </a:ext>
            </a:extLst>
          </p:cNvPr>
          <p:cNvSpPr>
            <a:spLocks noGrp="1"/>
          </p:cNvSpPr>
          <p:nvPr>
            <p:ph type="body" sz="quarter" idx="18"/>
          </p:nvPr>
        </p:nvSpPr>
        <p:spPr>
          <a:xfrm>
            <a:off x="7826187" y="1618150"/>
            <a:ext cx="3694643" cy="870198"/>
          </a:xfrm>
        </p:spPr>
        <p:txBody>
          <a:bodyPr/>
          <a:lstStyle/>
          <a:p>
            <a:pPr>
              <a:lnSpc>
                <a:spcPts val="3240"/>
              </a:lnSpc>
            </a:pPr>
            <a:r>
              <a:rPr lang="en-GB" sz="3200" dirty="0"/>
              <a:t>Snjallir upphafspunktar – aðlögun bygginga og notkun forsmíðaðra eininga</a:t>
            </a:r>
          </a:p>
          <a:p>
            <a:pPr>
              <a:lnSpc>
                <a:spcPts val="3240"/>
              </a:lnSpc>
            </a:pPr>
            <a:endParaRPr lang="en-GB" sz="3200" dirty="0"/>
          </a:p>
          <a:p>
            <a:pPr>
              <a:lnSpc>
                <a:spcPts val="3240"/>
              </a:lnSpc>
            </a:pPr>
            <a:endParaRPr lang="en-GB" sz="3200" dirty="0"/>
          </a:p>
        </p:txBody>
      </p:sp>
      <p:sp>
        <p:nvSpPr>
          <p:cNvPr id="3" name="Text Placeholder 2">
            <a:extLst>
              <a:ext uri="{FF2B5EF4-FFF2-40B4-BE49-F238E27FC236}">
                <a16:creationId xmlns:a16="http://schemas.microsoft.com/office/drawing/2014/main" id="{8E0DC63F-1113-8B2F-1469-86F174148462}"/>
              </a:ext>
            </a:extLst>
          </p:cNvPr>
          <p:cNvSpPr>
            <a:spLocks noGrp="1"/>
          </p:cNvSpPr>
          <p:nvPr>
            <p:ph type="body" sz="quarter" idx="19"/>
          </p:nvPr>
        </p:nvSpPr>
        <p:spPr/>
        <p:txBody>
          <a:bodyPr/>
          <a:lstStyle/>
          <a:p>
            <a:pPr marL="0" indent="0" defTabSz="914400" rtl="0" eaLnBrk="1" latinLnBrk="0" hangingPunct="1">
              <a:lnSpc>
                <a:spcPct val="100000"/>
              </a:lnSpc>
              <a:spcBef>
                <a:spcPts val="0"/>
              </a:spcBef>
              <a:buFont typeface="Arial" panose="020B0604020202020204" pitchFamily="34" charset="0"/>
              <a:buNone/>
            </a:pPr>
            <a:r>
              <a:rPr lang="en-GB" dirty="0"/>
              <a:t>Kafli 1</a:t>
            </a:r>
          </a:p>
        </p:txBody>
      </p:sp>
      <p:sp>
        <p:nvSpPr>
          <p:cNvPr id="29" name="Slide Number Placeholder 5">
            <a:extLst>
              <a:ext uri="{FF2B5EF4-FFF2-40B4-BE49-F238E27FC236}">
                <a16:creationId xmlns:a16="http://schemas.microsoft.com/office/drawing/2014/main" id="{34392913-5D35-7857-F687-67AA0DFE900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sp>
        <p:nvSpPr>
          <p:cNvPr id="25" name="Text Placeholder 4">
            <a:extLst>
              <a:ext uri="{FF2B5EF4-FFF2-40B4-BE49-F238E27FC236}">
                <a16:creationId xmlns:a16="http://schemas.microsoft.com/office/drawing/2014/main" id="{8D450DFA-D326-43D0-9DF1-C765CEBB9981}"/>
              </a:ext>
            </a:extLst>
          </p:cNvPr>
          <p:cNvSpPr>
            <a:spLocks noGrp="1"/>
          </p:cNvSpPr>
          <p:nvPr>
            <p:ph type="body" sz="quarter" idx="23"/>
          </p:nvPr>
        </p:nvSpPr>
        <p:spPr>
          <a:xfrm>
            <a:off x="440732" y="3519184"/>
            <a:ext cx="3130702" cy="1373830"/>
          </a:xfrm>
        </p:spPr>
        <p:txBody>
          <a:bodyPr lIns="91440" tIns="45720" rIns="91440" bIns="45720" anchor="t"/>
          <a:lstStyle/>
          <a:p>
            <a:pPr>
              <a:buNone/>
            </a:pPr>
            <a:r>
              <a:rPr lang="en-US" sz="4000" b="1" dirty="0">
                <a:solidFill>
                  <a:srgbClr val="EC7C69"/>
                </a:solidFill>
              </a:rPr>
              <a:t>Yfirlit:</a:t>
            </a:r>
            <a:endParaRPr lang="en-US" sz="4000" dirty="0"/>
          </a:p>
        </p:txBody>
      </p:sp>
      <p:sp>
        <p:nvSpPr>
          <p:cNvPr id="26" name="Text Placeholder 4">
            <a:extLst>
              <a:ext uri="{FF2B5EF4-FFF2-40B4-BE49-F238E27FC236}">
                <a16:creationId xmlns:a16="http://schemas.microsoft.com/office/drawing/2014/main" id="{E692E126-A856-F0CE-FE52-EDEEF84A76E2}"/>
              </a:ext>
            </a:extLst>
          </p:cNvPr>
          <p:cNvSpPr txBox="1">
            <a:spLocks/>
          </p:cNvSpPr>
          <p:nvPr/>
        </p:nvSpPr>
        <p:spPr>
          <a:xfrm>
            <a:off x="4076822" y="4291827"/>
            <a:ext cx="7644985" cy="70420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60"/>
              </a:lnSpc>
            </a:pPr>
            <a:r>
              <a:rPr lang="en-IE" sz="2000" dirty="0"/>
              <a:t>Með endurnýtingu núverandi mannvirkja – svo sem hlöða, sögulegra húsa eða ónota skóla – er hægt að draga úr umhverfisáhrifum, varðveita menningararfleifð og lækka byggingarkostnað. Einingabúðir, flytjanlegar og forsmíðaðar einingar bjóða upp á aukinn sveigjanleika, sem gerir kleift að koma upp búsetu hraðar og aðlaga sig að mismunandi landslagi eða árstíðabundnum þörfum. Að skilja hvernig á að umbreyta þessum rýmum í gestrisnar, hagnýtar búsetur er lykillinn að því að opna möguleika vanrækttra svæða og stuðla að sjálfbærri endurvakningu dreifbýlis.</a:t>
            </a:r>
          </a:p>
          <a:p>
            <a:pPr>
              <a:lnSpc>
                <a:spcPts val="2060"/>
              </a:lnSpc>
            </a:pPr>
            <a:endParaRPr lang="en-IE" sz="2000" dirty="0"/>
          </a:p>
        </p:txBody>
      </p:sp>
      <p:sp>
        <p:nvSpPr>
          <p:cNvPr id="27" name="Text Placeholder 4">
            <a:extLst>
              <a:ext uri="{FF2B5EF4-FFF2-40B4-BE49-F238E27FC236}">
                <a16:creationId xmlns:a16="http://schemas.microsoft.com/office/drawing/2014/main" id="{71E24FF5-0447-4C0E-374E-FA093D1717F6}"/>
              </a:ext>
            </a:extLst>
          </p:cNvPr>
          <p:cNvSpPr txBox="1">
            <a:spLocks/>
          </p:cNvSpPr>
          <p:nvPr/>
        </p:nvSpPr>
        <p:spPr>
          <a:xfrm>
            <a:off x="459108" y="4291827"/>
            <a:ext cx="3519937" cy="124893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60"/>
              </a:lnSpc>
            </a:pPr>
            <a:r>
              <a:rPr lang="en-IE" b="1" dirty="0"/>
              <a:t>Þessi kafli er mikilvægur vegna þess að hönnun gististaða í dreifbýli eða lítt nýttum svæðum krefst skapandi lausna sem eru bæði aðstæðubundnar og auðlindarækilegar. </a:t>
            </a:r>
            <a:endParaRPr lang="en-IE" dirty="0"/>
          </a:p>
        </p:txBody>
      </p:sp>
      <p:sp>
        <p:nvSpPr>
          <p:cNvPr id="9" name="Text Placeholder 7">
            <a:extLst>
              <a:ext uri="{FF2B5EF4-FFF2-40B4-BE49-F238E27FC236}">
                <a16:creationId xmlns:a16="http://schemas.microsoft.com/office/drawing/2014/main" id="{E0FA48AE-5BFE-CED5-38B9-5D6312B6B077}"/>
              </a:ext>
            </a:extLst>
          </p:cNvPr>
          <p:cNvSpPr txBox="1">
            <a:spLocks/>
          </p:cNvSpPr>
          <p:nvPr/>
        </p:nvSpPr>
        <p:spPr>
          <a:xfrm>
            <a:off x="-1" y="178005"/>
            <a:ext cx="2877671" cy="452458"/>
          </a:xfrm>
          <a:prstGeom prst="rect">
            <a:avLst/>
          </a:prstGeom>
          <a:solidFill>
            <a:srgbClr val="EC7C69"/>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IE" sz="1200" dirty="0">
                <a:solidFill>
                  <a:schemeClr val="bg1"/>
                </a:solidFill>
                <a:latin typeface="Calibri"/>
                <a:ea typeface="Calibri"/>
                <a:cs typeface="Calibri"/>
              </a:rPr>
              <a:t>Lj</a:t>
            </a:r>
            <a:r>
              <a:rPr lang="en-IE" sz="1200" dirty="0" err="1">
                <a:solidFill>
                  <a:schemeClr val="bg1"/>
                </a:solidFill>
                <a:latin typeface="Calibri"/>
                <a:ea typeface="Calibri"/>
                <a:cs typeface="Calibri"/>
              </a:rPr>
              <a:t>ós</a:t>
            </a:r>
            <a:r>
              <a:rPr lang="en-IE" sz="1200" dirty="0">
                <a:solidFill>
                  <a:schemeClr val="bg1"/>
                </a:solidFill>
                <a:latin typeface="Calibri"/>
                <a:ea typeface="Calibri"/>
                <a:cs typeface="Calibri"/>
              </a:rPr>
              <a:t>mynd: Meridaunia</a:t>
            </a:r>
          </a:p>
        </p:txBody>
      </p:sp>
    </p:spTree>
    <p:extLst>
      <p:ext uri="{BB962C8B-B14F-4D97-AF65-F5344CB8AC3E}">
        <p14:creationId xmlns:p14="http://schemas.microsoft.com/office/powerpoint/2010/main" val="1164802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EFBB2-ECF1-3EAB-F402-85C92530B997}"/>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A5A24460-EC5F-02A8-8BFB-622B40009261}"/>
              </a:ext>
            </a:extLst>
          </p:cNvPr>
          <p:cNvSpPr txBox="1">
            <a:spLocks/>
          </p:cNvSpPr>
          <p:nvPr/>
        </p:nvSpPr>
        <p:spPr>
          <a:xfrm>
            <a:off x="629645" y="30777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Inngangur - Snjallir upphafspunktar – aðlögun bygginga og notkun forsmíðaðra eininga</a:t>
            </a:r>
          </a:p>
          <a:p>
            <a:pPr>
              <a:lnSpc>
                <a:spcPts val="3720"/>
              </a:lnSpc>
            </a:pPr>
            <a:endParaRPr lang="en-US" dirty="0"/>
          </a:p>
          <a:p>
            <a:pPr>
              <a:lnSpc>
                <a:spcPts val="3720"/>
              </a:lnSpc>
            </a:pPr>
            <a:endParaRPr lang="en-US" dirty="0"/>
          </a:p>
        </p:txBody>
      </p:sp>
      <p:cxnSp>
        <p:nvCxnSpPr>
          <p:cNvPr id="10" name="Straight Connector 9">
            <a:extLst>
              <a:ext uri="{FF2B5EF4-FFF2-40B4-BE49-F238E27FC236}">
                <a16:creationId xmlns:a16="http://schemas.microsoft.com/office/drawing/2014/main" id="{5F1545BD-E455-84BA-F90C-B7595712A158}"/>
              </a:ext>
            </a:extLst>
          </p:cNvPr>
          <p:cNvCxnSpPr>
            <a:cxnSpLocks/>
          </p:cNvCxnSpPr>
          <p:nvPr/>
        </p:nvCxnSpPr>
        <p:spPr>
          <a:xfrm>
            <a:off x="0" y="1468710"/>
            <a:ext cx="763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BB94895A-0A35-FF41-1465-D835B90448ED}"/>
              </a:ext>
            </a:extLst>
          </p:cNvPr>
          <p:cNvSpPr txBox="1">
            <a:spLocks/>
          </p:cNvSpPr>
          <p:nvPr/>
        </p:nvSpPr>
        <p:spPr>
          <a:xfrm>
            <a:off x="629645" y="1678939"/>
            <a:ext cx="7166818" cy="3902247"/>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80"/>
              </a:lnSpc>
            </a:pPr>
            <a:r>
              <a:rPr lang="it-IT" sz="2200" b="1" dirty="0" err="1">
                <a:solidFill>
                  <a:srgbClr val="414141"/>
                </a:solidFill>
              </a:rPr>
              <a:t>Að koma á fót sjálfbærum </a:t>
            </a:r>
            <a:r>
              <a:rPr lang="it-IT" sz="2200" b="1" dirty="0">
                <a:solidFill>
                  <a:srgbClr val="414141"/>
                </a:solidFill>
              </a:rPr>
              <a:t>og </a:t>
            </a:r>
            <a:r>
              <a:rPr lang="it-IT" sz="2200" b="1" dirty="0" err="1">
                <a:solidFill>
                  <a:srgbClr val="414141"/>
                </a:solidFill>
              </a:rPr>
              <a:t>sérkennilegum </a:t>
            </a:r>
            <a:r>
              <a:rPr lang="it-IT" sz="2200" b="1" dirty="0">
                <a:solidFill>
                  <a:srgbClr val="414141"/>
                </a:solidFill>
              </a:rPr>
              <a:t>gistiþjónusturekstri </a:t>
            </a:r>
            <a:r>
              <a:rPr lang="it-IT" sz="2200" dirty="0">
                <a:solidFill>
                  <a:srgbClr val="414141"/>
                </a:solidFill>
              </a:rPr>
              <a:t>hefst </a:t>
            </a:r>
            <a:r>
              <a:rPr lang="it-IT" sz="2200" dirty="0" err="1">
                <a:solidFill>
                  <a:srgbClr val="414141"/>
                </a:solidFill>
              </a:rPr>
              <a:t>oft ekki </a:t>
            </a:r>
            <a:r>
              <a:rPr lang="it-IT" sz="2200" dirty="0">
                <a:solidFill>
                  <a:srgbClr val="414141"/>
                </a:solidFill>
              </a:rPr>
              <a:t>með byggingu frá grunni, </a:t>
            </a:r>
            <a:r>
              <a:rPr lang="it-IT" sz="2200" dirty="0" err="1">
                <a:solidFill>
                  <a:srgbClr val="414141"/>
                </a:solidFill>
              </a:rPr>
              <a:t>heldur </a:t>
            </a:r>
            <a:r>
              <a:rPr lang="it-IT" sz="2200" dirty="0">
                <a:solidFill>
                  <a:srgbClr val="414141"/>
                </a:solidFill>
              </a:rPr>
              <a:t>með því að </a:t>
            </a:r>
            <a:r>
              <a:rPr lang="it-IT" sz="2200" b="1" dirty="0" err="1">
                <a:solidFill>
                  <a:srgbClr val="414141"/>
                </a:solidFill>
              </a:rPr>
              <a:t>endurskapa það sem þegar er til</a:t>
            </a:r>
            <a:r>
              <a:rPr lang="it-IT" sz="2200" dirty="0">
                <a:solidFill>
                  <a:srgbClr val="414141"/>
                </a:solidFill>
              </a:rPr>
              <a:t>. </a:t>
            </a:r>
            <a:r>
              <a:rPr lang="it-IT" sz="2200" dirty="0" err="1">
                <a:solidFill>
                  <a:srgbClr val="414141"/>
                </a:solidFill>
              </a:rPr>
              <a:t>Um </a:t>
            </a:r>
            <a:r>
              <a:rPr lang="it-IT" sz="2200" dirty="0">
                <a:solidFill>
                  <a:srgbClr val="414141"/>
                </a:solidFill>
              </a:rPr>
              <a:t>alla Evrópu </a:t>
            </a:r>
            <a:r>
              <a:rPr lang="it-IT" sz="2200" dirty="0" err="1">
                <a:solidFill>
                  <a:srgbClr val="414141"/>
                </a:solidFill>
              </a:rPr>
              <a:t>bjóða dreifbýlisþorp</a:t>
            </a:r>
            <a:r>
              <a:rPr lang="it-IT" sz="2200" dirty="0">
                <a:solidFill>
                  <a:srgbClr val="414141"/>
                </a:solidFill>
              </a:rPr>
              <a:t>, </a:t>
            </a:r>
            <a:r>
              <a:rPr lang="it-IT" sz="2200" dirty="0" err="1">
                <a:solidFill>
                  <a:srgbClr val="414141"/>
                </a:solidFill>
              </a:rPr>
              <a:t>gleymdar byggingar </a:t>
            </a:r>
            <a:r>
              <a:rPr lang="it-IT" sz="2200" dirty="0">
                <a:solidFill>
                  <a:srgbClr val="414141"/>
                </a:solidFill>
              </a:rPr>
              <a:t>og víðáttumikil </a:t>
            </a:r>
            <a:r>
              <a:rPr lang="it-IT" sz="2200" dirty="0" err="1">
                <a:solidFill>
                  <a:srgbClr val="414141"/>
                </a:solidFill>
              </a:rPr>
              <a:t>landslag óþróaðan möguleika </a:t>
            </a:r>
            <a:r>
              <a:rPr lang="it-IT" sz="2200" dirty="0">
                <a:solidFill>
                  <a:srgbClr val="414141"/>
                </a:solidFill>
              </a:rPr>
              <a:t>fyrir </a:t>
            </a:r>
            <a:r>
              <a:rPr lang="it-IT" sz="2200" dirty="0" err="1">
                <a:solidFill>
                  <a:srgbClr val="414141"/>
                </a:solidFill>
              </a:rPr>
              <a:t>ferðaþjónustu sem er bæði merkingarbær </a:t>
            </a:r>
            <a:r>
              <a:rPr lang="it-IT" sz="2200" dirty="0">
                <a:solidFill>
                  <a:srgbClr val="414141"/>
                </a:solidFill>
              </a:rPr>
              <a:t>og </a:t>
            </a:r>
            <a:r>
              <a:rPr lang="it-IT" sz="2200" dirty="0" err="1">
                <a:solidFill>
                  <a:srgbClr val="414141"/>
                </a:solidFill>
              </a:rPr>
              <a:t>umhverfislega ábyrg</a:t>
            </a:r>
            <a:r>
              <a:rPr lang="it-IT" sz="2200" dirty="0">
                <a:solidFill>
                  <a:srgbClr val="414141"/>
                </a:solidFill>
              </a:rPr>
              <a:t>. </a:t>
            </a:r>
            <a:r>
              <a:rPr lang="it-IT" sz="2200" dirty="0" err="1">
                <a:solidFill>
                  <a:srgbClr val="414141"/>
                </a:solidFill>
              </a:rPr>
              <a:t>Hvort sem þú ert að íhuga </a:t>
            </a:r>
            <a:r>
              <a:rPr lang="it-IT" sz="2200" b="1" dirty="0" err="1">
                <a:solidFill>
                  <a:srgbClr val="414141"/>
                </a:solidFill>
              </a:rPr>
              <a:t>að endurreisa </a:t>
            </a:r>
            <a:r>
              <a:rPr lang="it-IT" sz="2200" b="1" dirty="0">
                <a:solidFill>
                  <a:srgbClr val="414141"/>
                </a:solidFill>
              </a:rPr>
              <a:t>arfleifðarhús</a:t>
            </a:r>
            <a:r>
              <a:rPr lang="it-IT" sz="2200" dirty="0">
                <a:solidFill>
                  <a:srgbClr val="414141"/>
                </a:solidFill>
              </a:rPr>
              <a:t>, </a:t>
            </a:r>
            <a:r>
              <a:rPr lang="it-IT" sz="2200" b="1" dirty="0" err="1">
                <a:solidFill>
                  <a:srgbClr val="414141"/>
                </a:solidFill>
              </a:rPr>
              <a:t>umbreyta vanræktu </a:t>
            </a:r>
            <a:r>
              <a:rPr lang="it-IT" sz="2200" b="1" dirty="0">
                <a:solidFill>
                  <a:srgbClr val="414141"/>
                </a:solidFill>
              </a:rPr>
              <a:t>opinberu byggingu </a:t>
            </a:r>
            <a:r>
              <a:rPr lang="it-IT" sz="2200" dirty="0">
                <a:solidFill>
                  <a:srgbClr val="414141"/>
                </a:solidFill>
              </a:rPr>
              <a:t>eða </a:t>
            </a:r>
            <a:r>
              <a:rPr lang="it-IT" sz="2200" b="1" dirty="0" err="1">
                <a:solidFill>
                  <a:srgbClr val="414141"/>
                </a:solidFill>
              </a:rPr>
              <a:t>staðsetja einingar </a:t>
            </a:r>
            <a:r>
              <a:rPr lang="it-IT" sz="2200" dirty="0">
                <a:solidFill>
                  <a:srgbClr val="414141"/>
                </a:solidFill>
              </a:rPr>
              <a:t>í</a:t>
            </a:r>
            <a:r>
              <a:rPr lang="it-IT" sz="2200" dirty="0" err="1">
                <a:solidFill>
                  <a:srgbClr val="414141"/>
                </a:solidFill>
              </a:rPr>
              <a:t> ónýtt land</a:t>
            </a:r>
            <a:r>
              <a:rPr lang="it-IT" sz="2200" dirty="0">
                <a:solidFill>
                  <a:srgbClr val="414141"/>
                </a:solidFill>
              </a:rPr>
              <a:t>, </a:t>
            </a:r>
            <a:r>
              <a:rPr lang="it-IT" sz="2200" dirty="0" err="1">
                <a:solidFill>
                  <a:srgbClr val="414141"/>
                </a:solidFill>
              </a:rPr>
              <a:t>er</a:t>
            </a:r>
            <a:r>
              <a:rPr lang="it-IT" sz="2200" dirty="0">
                <a:solidFill>
                  <a:srgbClr val="414141"/>
                </a:solidFill>
              </a:rPr>
              <a:t> fyrsta skrefið </a:t>
            </a:r>
            <a:r>
              <a:rPr lang="it-IT" sz="2200" dirty="0" err="1">
                <a:solidFill>
                  <a:srgbClr val="414141"/>
                </a:solidFill>
              </a:rPr>
              <a:t>að vita hvernig </a:t>
            </a:r>
            <a:r>
              <a:rPr lang="it-IT" sz="2200" dirty="0">
                <a:solidFill>
                  <a:srgbClr val="414141"/>
                </a:solidFill>
              </a:rPr>
              <a:t>á </a:t>
            </a:r>
            <a:r>
              <a:rPr lang="it-IT" sz="2200" dirty="0" err="1">
                <a:solidFill>
                  <a:srgbClr val="414141"/>
                </a:solidFill>
              </a:rPr>
              <a:t>að aðlaga </a:t>
            </a:r>
            <a:r>
              <a:rPr lang="it-IT" sz="2200" dirty="0">
                <a:solidFill>
                  <a:srgbClr val="414141"/>
                </a:solidFill>
              </a:rPr>
              <a:t>á</a:t>
            </a:r>
            <a:r>
              <a:rPr lang="it-IT" sz="2200" dirty="0" err="1">
                <a:solidFill>
                  <a:srgbClr val="414141"/>
                </a:solidFill>
              </a:rPr>
              <a:t> snjallan </a:t>
            </a:r>
            <a:r>
              <a:rPr lang="it-IT" sz="2200" dirty="0">
                <a:solidFill>
                  <a:srgbClr val="414141"/>
                </a:solidFill>
              </a:rPr>
              <a:t>og </a:t>
            </a:r>
            <a:r>
              <a:rPr lang="it-IT" sz="2200" dirty="0" err="1">
                <a:solidFill>
                  <a:srgbClr val="414141"/>
                </a:solidFill>
              </a:rPr>
              <a:t>markvissan hátt</a:t>
            </a:r>
            <a:r>
              <a:rPr lang="it-IT" sz="2200" dirty="0">
                <a:solidFill>
                  <a:srgbClr val="414141"/>
                </a:solidFill>
              </a:rPr>
              <a:t>. </a:t>
            </a:r>
            <a:r>
              <a:rPr lang="it-IT" sz="2200" dirty="0" err="1">
                <a:solidFill>
                  <a:srgbClr val="414141"/>
                </a:solidFill>
              </a:rPr>
              <a:t>Þessi kafli kynnir </a:t>
            </a:r>
            <a:r>
              <a:rPr lang="it-IT" sz="2200" dirty="0">
                <a:solidFill>
                  <a:srgbClr val="414141"/>
                </a:solidFill>
              </a:rPr>
              <a:t>kjarnahugtökin </a:t>
            </a:r>
            <a:r>
              <a:rPr lang="it-IT" sz="2200" dirty="0" err="1">
                <a:solidFill>
                  <a:srgbClr val="414141"/>
                </a:solidFill>
              </a:rPr>
              <a:t>á bak við </a:t>
            </a:r>
            <a:r>
              <a:rPr lang="it-IT" sz="2200" b="1" dirty="0">
                <a:solidFill>
                  <a:srgbClr val="414141"/>
                </a:solidFill>
              </a:rPr>
              <a:t>"snjallan upphaf" </a:t>
            </a:r>
            <a:r>
              <a:rPr lang="it-IT" sz="2200" dirty="0">
                <a:solidFill>
                  <a:srgbClr val="414141"/>
                </a:solidFill>
              </a:rPr>
              <a:t>— </a:t>
            </a:r>
            <a:r>
              <a:rPr lang="it-IT" sz="2200" dirty="0" err="1">
                <a:solidFill>
                  <a:srgbClr val="414141"/>
                </a:solidFill>
              </a:rPr>
              <a:t>að nota </a:t>
            </a:r>
            <a:r>
              <a:rPr lang="it-IT" sz="2200" b="1" dirty="0" err="1">
                <a:solidFill>
                  <a:srgbClr val="414141"/>
                </a:solidFill>
              </a:rPr>
              <a:t>núverandi </a:t>
            </a:r>
            <a:r>
              <a:rPr lang="it-IT" sz="2200" b="1" dirty="0">
                <a:solidFill>
                  <a:srgbClr val="414141"/>
                </a:solidFill>
              </a:rPr>
              <a:t>byggingar </a:t>
            </a:r>
            <a:r>
              <a:rPr lang="it-IT" sz="2200" dirty="0">
                <a:solidFill>
                  <a:srgbClr val="414141"/>
                </a:solidFill>
              </a:rPr>
              <a:t>eða </a:t>
            </a:r>
            <a:r>
              <a:rPr lang="it-IT" sz="2200" b="1" dirty="0" err="1">
                <a:solidFill>
                  <a:srgbClr val="414141"/>
                </a:solidFill>
              </a:rPr>
              <a:t>forsmíðaðar einingar </a:t>
            </a:r>
            <a:r>
              <a:rPr lang="it-IT" sz="2200" dirty="0" err="1">
                <a:solidFill>
                  <a:srgbClr val="414141"/>
                </a:solidFill>
              </a:rPr>
              <a:t>sem grunn </a:t>
            </a:r>
            <a:r>
              <a:rPr lang="it-IT" sz="2200" dirty="0">
                <a:solidFill>
                  <a:srgbClr val="414141"/>
                </a:solidFill>
              </a:rPr>
              <a:t>að verkefni </a:t>
            </a:r>
            <a:r>
              <a:rPr lang="it-IT" sz="2200" dirty="0" err="1">
                <a:solidFill>
                  <a:srgbClr val="414141"/>
                </a:solidFill>
              </a:rPr>
              <a:t>þínu</a:t>
            </a:r>
            <a:r>
              <a:rPr lang="it-IT" sz="2200" dirty="0">
                <a:solidFill>
                  <a:srgbClr val="414141"/>
                </a:solidFill>
              </a:rPr>
              <a:t> </a:t>
            </a:r>
            <a:r>
              <a:rPr lang="it-IT" sz="2200" dirty="0" err="1">
                <a:solidFill>
                  <a:srgbClr val="414141"/>
                </a:solidFill>
              </a:rPr>
              <a:t>um</a:t>
            </a:r>
            <a:r>
              <a:rPr lang="it-IT" sz="2200" dirty="0">
                <a:solidFill>
                  <a:srgbClr val="414141"/>
                </a:solidFill>
              </a:rPr>
              <a:t> óhefðbundna </a:t>
            </a:r>
            <a:r>
              <a:rPr lang="it-IT" sz="2200" dirty="0" err="1">
                <a:solidFill>
                  <a:srgbClr val="414141"/>
                </a:solidFill>
              </a:rPr>
              <a:t>gistingu</a:t>
            </a:r>
            <a:r>
              <a:rPr lang="it-IT" sz="2200" dirty="0">
                <a:solidFill>
                  <a:srgbClr val="414141"/>
                </a:solidFill>
              </a:rPr>
              <a:t>. </a:t>
            </a:r>
          </a:p>
        </p:txBody>
      </p:sp>
      <p:pic>
        <p:nvPicPr>
          <p:cNvPr id="2" name="Picture 1">
            <a:extLst>
              <a:ext uri="{FF2B5EF4-FFF2-40B4-BE49-F238E27FC236}">
                <a16:creationId xmlns:a16="http://schemas.microsoft.com/office/drawing/2014/main" id="{86837B17-0310-CFA0-1922-4CD100B199A6}"/>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15932715" y="-139300"/>
            <a:ext cx="3580276" cy="2659133"/>
          </a:xfrm>
          <a:prstGeom prst="rect">
            <a:avLst/>
          </a:prstGeom>
        </p:spPr>
      </p:pic>
      <p:sp>
        <p:nvSpPr>
          <p:cNvPr id="22" name="Slide Number Placeholder 5">
            <a:extLst>
              <a:ext uri="{FF2B5EF4-FFF2-40B4-BE49-F238E27FC236}">
                <a16:creationId xmlns:a16="http://schemas.microsoft.com/office/drawing/2014/main" id="{D6EE1128-0266-0551-47BE-8DDF96E3EAC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sp>
        <p:nvSpPr>
          <p:cNvPr id="3" name="TextBox 2">
            <a:extLst>
              <a:ext uri="{FF2B5EF4-FFF2-40B4-BE49-F238E27FC236}">
                <a16:creationId xmlns:a16="http://schemas.microsoft.com/office/drawing/2014/main" id="{11985189-3C69-77BD-0FC1-A4FE406FE96B}"/>
              </a:ext>
            </a:extLst>
          </p:cNvPr>
          <p:cNvSpPr txBox="1"/>
          <p:nvPr/>
        </p:nvSpPr>
        <p:spPr>
          <a:xfrm>
            <a:off x="629645" y="5888713"/>
            <a:ext cx="7831449" cy="579646"/>
          </a:xfrm>
          <a:prstGeom prst="rect">
            <a:avLst/>
          </a:prstGeom>
          <a:noFill/>
        </p:spPr>
        <p:txBody>
          <a:bodyPr wrap="square" rtlCol="0">
            <a:spAutoFit/>
          </a:bodyPr>
          <a:lstStyle/>
          <a:p>
            <a:pPr>
              <a:lnSpc>
                <a:spcPts val="1860"/>
              </a:lnSpc>
              <a:tabLst>
                <a:tab pos="968375" algn="l"/>
              </a:tabLst>
            </a:pPr>
            <a:r>
              <a:rPr lang="en-IE" b="1" dirty="0">
                <a:solidFill>
                  <a:srgbClr val="414141"/>
                </a:solidFill>
              </a:rPr>
              <a:t>Heimild: </a:t>
            </a:r>
            <a:r>
              <a:rPr lang="en-US" dirty="0" err="1">
                <a:solidFill>
                  <a:srgbClr val="459597"/>
                </a:solidFill>
              </a:rPr>
              <a:t>	Dolnicar</a:t>
            </a:r>
            <a:r>
              <a:rPr lang="en-US" dirty="0">
                <a:solidFill>
                  <a:srgbClr val="459597"/>
                </a:solidFill>
              </a:rPr>
              <a:t>, S. (2018). Markaðshlutdeild og sjálfbærni óhefðbundinna</a:t>
            </a:r>
          </a:p>
          <a:p>
            <a:pPr>
              <a:lnSpc>
                <a:spcPts val="1860"/>
              </a:lnSpc>
              <a:tabLst>
                <a:tab pos="968375" algn="l"/>
              </a:tabLst>
            </a:pPr>
            <a:r>
              <a:rPr lang="en-US" dirty="0">
                <a:solidFill>
                  <a:srgbClr val="459597"/>
                </a:solidFill>
              </a:rPr>
              <a:t>	Gistimöguleikar í ferðaþjónustu. Tímarit um sjálfbæra ferðaþjónustu.</a:t>
            </a:r>
            <a:endParaRPr lang="en-IE" dirty="0">
              <a:solidFill>
                <a:srgbClr val="459597"/>
              </a:solidFill>
            </a:endParaRPr>
          </a:p>
        </p:txBody>
      </p:sp>
      <p:sp>
        <p:nvSpPr>
          <p:cNvPr id="6" name="Freeform 5">
            <a:extLst>
              <a:ext uri="{FF2B5EF4-FFF2-40B4-BE49-F238E27FC236}">
                <a16:creationId xmlns:a16="http://schemas.microsoft.com/office/drawing/2014/main" id="{22B554DF-447C-9C4E-6219-78356CDE2BF0}"/>
              </a:ext>
            </a:extLst>
          </p:cNvPr>
          <p:cNvSpPr/>
          <p:nvPr/>
        </p:nvSpPr>
        <p:spPr>
          <a:xfrm rot="10800000">
            <a:off x="8325165" y="0"/>
            <a:ext cx="3577914" cy="4651442"/>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59925" r="-59925"/>
            </a:stretch>
          </a:blipFill>
        </p:spPr>
        <p:txBody>
          <a:bodyPr wrap="square" lIns="0" tIns="0" rIns="0" bIns="0" rtlCol="0">
            <a:noAutofit/>
          </a:bodyPr>
          <a:lstStyle/>
          <a:p>
            <a:endParaRPr>
              <a:solidFill>
                <a:srgbClr val="459597"/>
              </a:solidFill>
            </a:endParaRPr>
          </a:p>
        </p:txBody>
      </p:sp>
      <p:grpSp>
        <p:nvGrpSpPr>
          <p:cNvPr id="7" name="Group 6">
            <a:extLst>
              <a:ext uri="{FF2B5EF4-FFF2-40B4-BE49-F238E27FC236}">
                <a16:creationId xmlns:a16="http://schemas.microsoft.com/office/drawing/2014/main" id="{037B637F-A565-922C-EA76-03EAF56F9A3B}"/>
              </a:ext>
            </a:extLst>
          </p:cNvPr>
          <p:cNvGrpSpPr/>
          <p:nvPr/>
        </p:nvGrpSpPr>
        <p:grpSpPr>
          <a:xfrm>
            <a:off x="9234244" y="432401"/>
            <a:ext cx="2957756" cy="554397"/>
            <a:chOff x="1800741" y="6353467"/>
            <a:chExt cx="3253859" cy="554397"/>
          </a:xfrm>
        </p:grpSpPr>
        <p:sp>
          <p:nvSpPr>
            <p:cNvPr id="12" name="object 3">
              <a:extLst>
                <a:ext uri="{FF2B5EF4-FFF2-40B4-BE49-F238E27FC236}">
                  <a16:creationId xmlns:a16="http://schemas.microsoft.com/office/drawing/2014/main" id="{033D1D5A-BD3D-DE98-C158-B130E1318813}"/>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4" name="Text Placeholder 6">
              <a:extLst>
                <a:ext uri="{FF2B5EF4-FFF2-40B4-BE49-F238E27FC236}">
                  <a16:creationId xmlns:a16="http://schemas.microsoft.com/office/drawing/2014/main" id="{869F7F14-9336-D8B9-D2E7-33758F1A252E}"/>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Mynd: Gaia's Spheres B&amp;B, Ítalía</a:t>
              </a:r>
            </a:p>
          </p:txBody>
        </p:sp>
      </p:grpSp>
      <p:pic>
        <p:nvPicPr>
          <p:cNvPr id="16" name="Picture 15">
            <a:extLst>
              <a:ext uri="{FF2B5EF4-FFF2-40B4-BE49-F238E27FC236}">
                <a16:creationId xmlns:a16="http://schemas.microsoft.com/office/drawing/2014/main" id="{FD78DBAC-0071-65E8-7645-2C5D31E48446}"/>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8236013" y="4633886"/>
            <a:ext cx="3580276" cy="2659133"/>
          </a:xfrm>
          <a:prstGeom prst="rect">
            <a:avLst/>
          </a:prstGeom>
        </p:spPr>
      </p:pic>
    </p:spTree>
    <p:extLst>
      <p:ext uri="{BB962C8B-B14F-4D97-AF65-F5344CB8AC3E}">
        <p14:creationId xmlns:p14="http://schemas.microsoft.com/office/powerpoint/2010/main" val="2587697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810D6-CA25-B517-9749-5BDEBF311541}"/>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8F9EDF83-03D3-936E-0B59-671FF422E79D}"/>
              </a:ext>
            </a:extLst>
          </p:cNvPr>
          <p:cNvSpPr txBox="1">
            <a:spLocks/>
          </p:cNvSpPr>
          <p:nvPr/>
        </p:nvSpPr>
        <p:spPr>
          <a:xfrm>
            <a:off x="629645" y="30777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Inngangur - Snjallir upphafspunktar – aðlögun bygginga og notkun forsmíðaðra eininga</a:t>
            </a:r>
          </a:p>
          <a:p>
            <a:pPr>
              <a:lnSpc>
                <a:spcPts val="3720"/>
              </a:lnSpc>
            </a:pPr>
            <a:endParaRPr lang="en-US" dirty="0"/>
          </a:p>
          <a:p>
            <a:pPr>
              <a:lnSpc>
                <a:spcPts val="3720"/>
              </a:lnSpc>
            </a:pPr>
            <a:endParaRPr lang="en-US" dirty="0"/>
          </a:p>
        </p:txBody>
      </p:sp>
      <p:sp>
        <p:nvSpPr>
          <p:cNvPr id="11" name="Text Placeholder 4">
            <a:extLst>
              <a:ext uri="{FF2B5EF4-FFF2-40B4-BE49-F238E27FC236}">
                <a16:creationId xmlns:a16="http://schemas.microsoft.com/office/drawing/2014/main" id="{B239C830-5C20-037F-673A-3DB54D7629A2}"/>
              </a:ext>
            </a:extLst>
          </p:cNvPr>
          <p:cNvSpPr txBox="1">
            <a:spLocks/>
          </p:cNvSpPr>
          <p:nvPr/>
        </p:nvSpPr>
        <p:spPr>
          <a:xfrm>
            <a:off x="629645" y="1986466"/>
            <a:ext cx="7396755" cy="3902247"/>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80"/>
              </a:lnSpc>
            </a:pPr>
            <a:r>
              <a:rPr lang="it-IT" sz="2200" dirty="0" err="1">
                <a:solidFill>
                  <a:srgbClr val="414141"/>
                </a:solidFill>
              </a:rPr>
              <a:t>Þú munt læra hvernig </a:t>
            </a:r>
            <a:r>
              <a:rPr lang="it-IT" sz="2200" b="1" dirty="0" err="1">
                <a:solidFill>
                  <a:srgbClr val="414141"/>
                </a:solidFill>
              </a:rPr>
              <a:t>aðlögunarhæf endurnýting </a:t>
            </a:r>
            <a:r>
              <a:rPr lang="it-IT" sz="2200" dirty="0" err="1">
                <a:solidFill>
                  <a:srgbClr val="414141"/>
                </a:solidFill>
              </a:rPr>
              <a:t>varðveitir </a:t>
            </a:r>
            <a:r>
              <a:rPr lang="it-IT" sz="2200" dirty="0">
                <a:solidFill>
                  <a:srgbClr val="414141"/>
                </a:solidFill>
              </a:rPr>
              <a:t>menningarlega </a:t>
            </a:r>
            <a:r>
              <a:rPr lang="it-IT" sz="2200" dirty="0" err="1">
                <a:solidFill>
                  <a:srgbClr val="414141"/>
                </a:solidFill>
              </a:rPr>
              <a:t>sjálfsmynd á sama tíma og bætir virkni</a:t>
            </a:r>
            <a:r>
              <a:rPr lang="it-IT" sz="2200" dirty="0">
                <a:solidFill>
                  <a:srgbClr val="414141"/>
                </a:solidFill>
              </a:rPr>
              <a:t>, </a:t>
            </a:r>
            <a:r>
              <a:rPr lang="it-IT" sz="2200" dirty="0" err="1">
                <a:solidFill>
                  <a:srgbClr val="414141"/>
                </a:solidFill>
              </a:rPr>
              <a:t>hvernig </a:t>
            </a:r>
            <a:r>
              <a:rPr lang="it-IT" sz="2200" b="1" dirty="0" err="1">
                <a:solidFill>
                  <a:srgbClr val="414141"/>
                </a:solidFill>
              </a:rPr>
              <a:t>forframleiddar </a:t>
            </a:r>
            <a:r>
              <a:rPr lang="it-IT" sz="2200" b="1" dirty="0">
                <a:solidFill>
                  <a:srgbClr val="414141"/>
                </a:solidFill>
              </a:rPr>
              <a:t>og </a:t>
            </a:r>
            <a:r>
              <a:rPr lang="it-IT" sz="2200" b="1" dirty="0" err="1">
                <a:solidFill>
                  <a:srgbClr val="414141"/>
                </a:solidFill>
              </a:rPr>
              <a:t>flytjanlegar byggingar </a:t>
            </a:r>
            <a:r>
              <a:rPr lang="it-IT" sz="2200" dirty="0">
                <a:solidFill>
                  <a:srgbClr val="414141"/>
                </a:solidFill>
              </a:rPr>
              <a:t>geta </a:t>
            </a:r>
            <a:r>
              <a:rPr lang="it-IT" sz="2200" dirty="0" err="1">
                <a:solidFill>
                  <a:srgbClr val="414141"/>
                </a:solidFill>
              </a:rPr>
              <a:t>lágmarkað </a:t>
            </a:r>
            <a:r>
              <a:rPr lang="it-IT" sz="2200" dirty="0">
                <a:solidFill>
                  <a:srgbClr val="414141"/>
                </a:solidFill>
              </a:rPr>
              <a:t>umhverfisáhrif og </a:t>
            </a:r>
            <a:r>
              <a:rPr lang="it-IT" sz="2200" dirty="0" err="1">
                <a:solidFill>
                  <a:srgbClr val="414141"/>
                </a:solidFill>
              </a:rPr>
              <a:t>hvernig </a:t>
            </a:r>
            <a:r>
              <a:rPr lang="it-IT" sz="2200" dirty="0">
                <a:solidFill>
                  <a:srgbClr val="414141"/>
                </a:solidFill>
              </a:rPr>
              <a:t>á að </a:t>
            </a:r>
            <a:r>
              <a:rPr lang="it-IT" sz="2200" b="1" dirty="0">
                <a:solidFill>
                  <a:srgbClr val="414141"/>
                </a:solidFill>
              </a:rPr>
              <a:t>vinna </a:t>
            </a:r>
            <a:r>
              <a:rPr lang="it-IT" sz="2200" b="1" dirty="0" err="1">
                <a:solidFill>
                  <a:srgbClr val="414141"/>
                </a:solidFill>
              </a:rPr>
              <a:t>innan takmarkana </a:t>
            </a:r>
            <a:r>
              <a:rPr lang="it-IT" sz="2200" dirty="0" err="1">
                <a:solidFill>
                  <a:srgbClr val="414141"/>
                </a:solidFill>
              </a:rPr>
              <a:t>innviða </a:t>
            </a:r>
            <a:r>
              <a:rPr lang="it-IT" sz="2200" dirty="0">
                <a:solidFill>
                  <a:srgbClr val="414141"/>
                </a:solidFill>
              </a:rPr>
              <a:t>og </a:t>
            </a:r>
            <a:r>
              <a:rPr lang="it-IT" sz="2200" dirty="0" err="1">
                <a:solidFill>
                  <a:srgbClr val="414141"/>
                </a:solidFill>
              </a:rPr>
              <a:t>skipulags</a:t>
            </a:r>
            <a:r>
              <a:rPr lang="it-IT" sz="2200" dirty="0">
                <a:solidFill>
                  <a:srgbClr val="414141"/>
                </a:solidFill>
              </a:rPr>
              <a:t>. Frá </a:t>
            </a:r>
            <a:r>
              <a:rPr lang="it-IT" sz="2200" b="1" dirty="0" err="1">
                <a:solidFill>
                  <a:srgbClr val="414141"/>
                </a:solidFill>
              </a:rPr>
              <a:t>sögulegum palazzóum </a:t>
            </a:r>
            <a:r>
              <a:rPr lang="it-IT" sz="2200" b="1" dirty="0">
                <a:solidFill>
                  <a:srgbClr val="414141"/>
                </a:solidFill>
              </a:rPr>
              <a:t>á </a:t>
            </a:r>
            <a:r>
              <a:rPr lang="it-IT" sz="2200" b="1" dirty="0" err="1">
                <a:solidFill>
                  <a:srgbClr val="414141"/>
                </a:solidFill>
              </a:rPr>
              <a:t>Ítalíu </a:t>
            </a:r>
            <a:r>
              <a:rPr lang="it-IT" sz="2200" dirty="0">
                <a:solidFill>
                  <a:srgbClr val="414141"/>
                </a:solidFill>
              </a:rPr>
              <a:t>til </a:t>
            </a:r>
            <a:r>
              <a:rPr lang="it-IT" sz="2200" b="1" dirty="0" err="1">
                <a:solidFill>
                  <a:srgbClr val="414141"/>
                </a:solidFill>
              </a:rPr>
              <a:t>sjálfbærra loftbólna </a:t>
            </a:r>
            <a:r>
              <a:rPr lang="it-IT" sz="2200" b="1" dirty="0">
                <a:solidFill>
                  <a:srgbClr val="414141"/>
                </a:solidFill>
              </a:rPr>
              <a:t>á Íslandi </a:t>
            </a:r>
            <a:r>
              <a:rPr lang="it-IT" sz="2200" dirty="0" err="1">
                <a:solidFill>
                  <a:srgbClr val="414141"/>
                </a:solidFill>
              </a:rPr>
              <a:t>sýna </a:t>
            </a:r>
            <a:r>
              <a:rPr lang="it-IT" sz="2200" dirty="0">
                <a:solidFill>
                  <a:srgbClr val="414141"/>
                </a:solidFill>
              </a:rPr>
              <a:t>dæmin í </a:t>
            </a:r>
            <a:r>
              <a:rPr lang="it-IT" sz="2200" dirty="0" err="1">
                <a:solidFill>
                  <a:srgbClr val="414141"/>
                </a:solidFill>
              </a:rPr>
              <a:t>þessum kafla hvað er mögulegt þegar </a:t>
            </a:r>
            <a:r>
              <a:rPr lang="it-IT" sz="2200" b="1" dirty="0" err="1">
                <a:solidFill>
                  <a:srgbClr val="414141"/>
                </a:solidFill>
              </a:rPr>
              <a:t>sköpunargáfa mætir hagnýtni</a:t>
            </a:r>
            <a:r>
              <a:rPr lang="it-IT" sz="2200" dirty="0">
                <a:solidFill>
                  <a:srgbClr val="414141"/>
                </a:solidFill>
              </a:rPr>
              <a:t>.  Í lok </a:t>
            </a:r>
            <a:r>
              <a:rPr lang="it-IT" sz="2200" dirty="0" err="1">
                <a:solidFill>
                  <a:srgbClr val="414141"/>
                </a:solidFill>
              </a:rPr>
              <a:t>þessa kafla munt </a:t>
            </a:r>
            <a:r>
              <a:rPr lang="it-IT" sz="2200" dirty="0">
                <a:solidFill>
                  <a:srgbClr val="414141"/>
                </a:solidFill>
              </a:rPr>
              <a:t>þú geta </a:t>
            </a:r>
            <a:r>
              <a:rPr lang="it-IT" sz="2200" b="1" dirty="0" err="1">
                <a:solidFill>
                  <a:srgbClr val="414141"/>
                </a:solidFill>
              </a:rPr>
              <a:t>metið</a:t>
            </a:r>
            <a:r>
              <a:rPr lang="it-IT" sz="2200" dirty="0">
                <a:solidFill>
                  <a:srgbClr val="414141"/>
                </a:solidFill>
              </a:rPr>
              <a:t> hvort </a:t>
            </a:r>
            <a:r>
              <a:rPr lang="it-IT" sz="2200" dirty="0" err="1">
                <a:solidFill>
                  <a:srgbClr val="414141"/>
                </a:solidFill>
              </a:rPr>
              <a:t>endurnýting rýmis </a:t>
            </a:r>
            <a:r>
              <a:rPr lang="it-IT" sz="2200" dirty="0">
                <a:solidFill>
                  <a:srgbClr val="414141"/>
                </a:solidFill>
              </a:rPr>
              <a:t>í samfélagi </a:t>
            </a:r>
            <a:r>
              <a:rPr lang="it-IT" sz="2200" dirty="0" err="1">
                <a:solidFill>
                  <a:srgbClr val="414141"/>
                </a:solidFill>
              </a:rPr>
              <a:t>þínu </a:t>
            </a:r>
            <a:r>
              <a:rPr lang="it-IT" sz="2200" dirty="0">
                <a:solidFill>
                  <a:srgbClr val="414141"/>
                </a:solidFill>
              </a:rPr>
              <a:t>sé</a:t>
            </a:r>
            <a:r>
              <a:rPr lang="it-IT" sz="2200" b="1" dirty="0" err="1">
                <a:solidFill>
                  <a:srgbClr val="414141"/>
                </a:solidFill>
              </a:rPr>
              <a:t> raunhæf</a:t>
            </a:r>
            <a:r>
              <a:rPr lang="it-IT" sz="2200" dirty="0">
                <a:solidFill>
                  <a:srgbClr val="414141"/>
                </a:solidFill>
              </a:rPr>
              <a:t>, </a:t>
            </a:r>
            <a:r>
              <a:rPr lang="it-IT" sz="2200" dirty="0" err="1">
                <a:solidFill>
                  <a:srgbClr val="414141"/>
                </a:solidFill>
              </a:rPr>
              <a:t>skilið einstaka</a:t>
            </a:r>
            <a:r>
              <a:rPr lang="it-IT" sz="2200" dirty="0">
                <a:solidFill>
                  <a:srgbClr val="414141"/>
                </a:solidFill>
              </a:rPr>
              <a:t> </a:t>
            </a:r>
            <a:r>
              <a:rPr lang="it-IT" sz="2200" dirty="0" err="1">
                <a:solidFill>
                  <a:srgbClr val="414141"/>
                </a:solidFill>
              </a:rPr>
              <a:t>kosti </a:t>
            </a:r>
            <a:r>
              <a:rPr lang="it-IT" sz="2200" b="1" dirty="0" err="1">
                <a:solidFill>
                  <a:srgbClr val="414141"/>
                </a:solidFill>
              </a:rPr>
              <a:t>einingalausna </a:t>
            </a:r>
            <a:r>
              <a:rPr lang="it-IT" sz="2200" dirty="0">
                <a:solidFill>
                  <a:srgbClr val="414141"/>
                </a:solidFill>
              </a:rPr>
              <a:t>og </a:t>
            </a:r>
            <a:r>
              <a:rPr lang="it-IT" sz="2200" dirty="0" err="1">
                <a:solidFill>
                  <a:srgbClr val="414141"/>
                </a:solidFill>
              </a:rPr>
              <a:t>hafið að þróa hugmyndir sem </a:t>
            </a:r>
            <a:r>
              <a:rPr lang="it-IT" sz="2200" dirty="0">
                <a:solidFill>
                  <a:srgbClr val="414141"/>
                </a:solidFill>
              </a:rPr>
              <a:t>henta </a:t>
            </a:r>
            <a:r>
              <a:rPr lang="it-IT" sz="2200" b="1" dirty="0" err="1">
                <a:solidFill>
                  <a:srgbClr val="414141"/>
                </a:solidFill>
              </a:rPr>
              <a:t>landslagi </a:t>
            </a:r>
            <a:r>
              <a:rPr lang="it-IT" sz="2200" dirty="0" err="1">
                <a:solidFill>
                  <a:srgbClr val="414141"/>
                </a:solidFill>
              </a:rPr>
              <a:t>þínu</a:t>
            </a:r>
            <a:r>
              <a:rPr lang="it-IT" sz="2200" b="1" dirty="0">
                <a:solidFill>
                  <a:srgbClr val="414141"/>
                </a:solidFill>
              </a:rPr>
              <a:t>, fjárhagsáætlun </a:t>
            </a:r>
            <a:r>
              <a:rPr lang="it-IT" sz="2200" dirty="0">
                <a:solidFill>
                  <a:srgbClr val="414141"/>
                </a:solidFill>
              </a:rPr>
              <a:t>og </a:t>
            </a:r>
            <a:r>
              <a:rPr lang="it-IT" sz="2200" b="1" dirty="0" err="1">
                <a:solidFill>
                  <a:srgbClr val="414141"/>
                </a:solidFill>
              </a:rPr>
              <a:t>staðbundnu samhengi</a:t>
            </a:r>
            <a:r>
              <a:rPr lang="it-IT" sz="2200" dirty="0">
                <a:solidFill>
                  <a:srgbClr val="414141"/>
                </a:solidFill>
              </a:rPr>
              <a:t>.</a:t>
            </a:r>
          </a:p>
        </p:txBody>
      </p:sp>
      <p:pic>
        <p:nvPicPr>
          <p:cNvPr id="2" name="Picture 1">
            <a:extLst>
              <a:ext uri="{FF2B5EF4-FFF2-40B4-BE49-F238E27FC236}">
                <a16:creationId xmlns:a16="http://schemas.microsoft.com/office/drawing/2014/main" id="{5B38A6AB-2570-126C-E43B-F746BE254FC7}"/>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8236013" y="4633886"/>
            <a:ext cx="3580276" cy="2659133"/>
          </a:xfrm>
          <a:prstGeom prst="rect">
            <a:avLst/>
          </a:prstGeom>
        </p:spPr>
      </p:pic>
      <p:sp>
        <p:nvSpPr>
          <p:cNvPr id="22" name="Slide Number Placeholder 5">
            <a:extLst>
              <a:ext uri="{FF2B5EF4-FFF2-40B4-BE49-F238E27FC236}">
                <a16:creationId xmlns:a16="http://schemas.microsoft.com/office/drawing/2014/main" id="{C858EF2B-0212-942D-91E3-AD391D001AF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cxnSp>
        <p:nvCxnSpPr>
          <p:cNvPr id="4" name="Straight Connector 3">
            <a:extLst>
              <a:ext uri="{FF2B5EF4-FFF2-40B4-BE49-F238E27FC236}">
                <a16:creationId xmlns:a16="http://schemas.microsoft.com/office/drawing/2014/main" id="{CF5233DD-E802-6DD5-3003-02D048D2A702}"/>
              </a:ext>
            </a:extLst>
          </p:cNvPr>
          <p:cNvCxnSpPr>
            <a:cxnSpLocks/>
          </p:cNvCxnSpPr>
          <p:nvPr/>
        </p:nvCxnSpPr>
        <p:spPr>
          <a:xfrm>
            <a:off x="0" y="1468710"/>
            <a:ext cx="763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5" name="Freeform 4">
            <a:extLst>
              <a:ext uri="{FF2B5EF4-FFF2-40B4-BE49-F238E27FC236}">
                <a16:creationId xmlns:a16="http://schemas.microsoft.com/office/drawing/2014/main" id="{AAC7470A-81CE-CFD7-FA2F-27820A14F486}"/>
              </a:ext>
            </a:extLst>
          </p:cNvPr>
          <p:cNvSpPr/>
          <p:nvPr/>
        </p:nvSpPr>
        <p:spPr>
          <a:xfrm rot="10800000">
            <a:off x="8340296" y="0"/>
            <a:ext cx="3577914" cy="4651442"/>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56131" r="-56131"/>
            </a:stretch>
          </a:blipFill>
        </p:spPr>
        <p:txBody>
          <a:bodyPr wrap="square" lIns="0" tIns="0" rIns="0" bIns="0" rtlCol="0">
            <a:noAutofit/>
          </a:bodyPr>
          <a:lstStyle/>
          <a:p>
            <a:endParaRPr>
              <a:solidFill>
                <a:srgbClr val="459597"/>
              </a:solidFill>
            </a:endParaRPr>
          </a:p>
        </p:txBody>
      </p:sp>
      <p:sp>
        <p:nvSpPr>
          <p:cNvPr id="6" name="TextBox 5">
            <a:extLst>
              <a:ext uri="{FF2B5EF4-FFF2-40B4-BE49-F238E27FC236}">
                <a16:creationId xmlns:a16="http://schemas.microsoft.com/office/drawing/2014/main" id="{09DD07F0-AD6C-95A3-1219-256C36296999}"/>
              </a:ext>
            </a:extLst>
          </p:cNvPr>
          <p:cNvSpPr txBox="1"/>
          <p:nvPr/>
        </p:nvSpPr>
        <p:spPr>
          <a:xfrm>
            <a:off x="629645" y="5888713"/>
            <a:ext cx="7831449" cy="579646"/>
          </a:xfrm>
          <a:prstGeom prst="rect">
            <a:avLst/>
          </a:prstGeom>
          <a:noFill/>
        </p:spPr>
        <p:txBody>
          <a:bodyPr wrap="square" rtlCol="0">
            <a:spAutoFit/>
          </a:bodyPr>
          <a:lstStyle/>
          <a:p>
            <a:pPr>
              <a:lnSpc>
                <a:spcPts val="1860"/>
              </a:lnSpc>
              <a:tabLst>
                <a:tab pos="968375" algn="l"/>
              </a:tabLst>
            </a:pPr>
            <a:r>
              <a:rPr lang="en-IE" b="1" dirty="0">
                <a:solidFill>
                  <a:srgbClr val="414141"/>
                </a:solidFill>
              </a:rPr>
              <a:t>Heimild: </a:t>
            </a:r>
            <a:r>
              <a:rPr lang="en-US" dirty="0" err="1">
                <a:solidFill>
                  <a:srgbClr val="459597"/>
                </a:solidFill>
              </a:rPr>
              <a:t>	Dolnicar</a:t>
            </a:r>
            <a:r>
              <a:rPr lang="en-US" dirty="0">
                <a:solidFill>
                  <a:srgbClr val="459597"/>
                </a:solidFill>
              </a:rPr>
              <a:t>, S. (2018). Markaðshlutdeild og sjálfbærni valkostamáta</a:t>
            </a:r>
          </a:p>
          <a:p>
            <a:pPr>
              <a:lnSpc>
                <a:spcPts val="1860"/>
              </a:lnSpc>
              <a:tabLst>
                <a:tab pos="968375" algn="l"/>
              </a:tabLst>
            </a:pPr>
            <a:r>
              <a:rPr lang="en-US" dirty="0">
                <a:solidFill>
                  <a:srgbClr val="459597"/>
                </a:solidFill>
              </a:rPr>
              <a:t>	Gististaðir í ferðaþjónustu. Tímarit um sjálfbæra ferðaþjónustu.</a:t>
            </a:r>
            <a:endParaRPr lang="en-IE" dirty="0">
              <a:solidFill>
                <a:srgbClr val="459597"/>
              </a:solidFill>
            </a:endParaRPr>
          </a:p>
        </p:txBody>
      </p:sp>
      <p:grpSp>
        <p:nvGrpSpPr>
          <p:cNvPr id="7" name="Group 6">
            <a:extLst>
              <a:ext uri="{FF2B5EF4-FFF2-40B4-BE49-F238E27FC236}">
                <a16:creationId xmlns:a16="http://schemas.microsoft.com/office/drawing/2014/main" id="{5707BFEE-F42F-D143-41D9-CD74614ECDCD}"/>
              </a:ext>
            </a:extLst>
          </p:cNvPr>
          <p:cNvGrpSpPr/>
          <p:nvPr/>
        </p:nvGrpSpPr>
        <p:grpSpPr>
          <a:xfrm>
            <a:off x="8938141" y="557030"/>
            <a:ext cx="3253859" cy="554397"/>
            <a:chOff x="1800741" y="6353467"/>
            <a:chExt cx="3253859" cy="554397"/>
          </a:xfrm>
        </p:grpSpPr>
        <p:sp>
          <p:nvSpPr>
            <p:cNvPr id="12" name="object 3">
              <a:extLst>
                <a:ext uri="{FF2B5EF4-FFF2-40B4-BE49-F238E27FC236}">
                  <a16:creationId xmlns:a16="http://schemas.microsoft.com/office/drawing/2014/main" id="{D8F14659-E280-57E5-65E0-40ACB2E0934B}"/>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6">
              <a:extLst>
                <a:ext uri="{FF2B5EF4-FFF2-40B4-BE49-F238E27FC236}">
                  <a16:creationId xmlns:a16="http://schemas.microsoft.com/office/drawing/2014/main" id="{57431F3D-5B78-544E-CA67-84A3667FF18D}"/>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Mynd: Trulli Holiday Albergo </a:t>
              </a:r>
              <a:r>
                <a:rPr lang="en-IE" sz="1200" dirty="0" err="1"/>
                <a:t>Diffuso</a:t>
              </a:r>
              <a:r>
                <a:rPr lang="en-IE" sz="1200" dirty="0"/>
                <a:t>, Ítalía</a:t>
              </a:r>
            </a:p>
          </p:txBody>
        </p:sp>
      </p:grpSp>
    </p:spTree>
    <p:extLst>
      <p:ext uri="{BB962C8B-B14F-4D97-AF65-F5344CB8AC3E}">
        <p14:creationId xmlns:p14="http://schemas.microsoft.com/office/powerpoint/2010/main" val="2345834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E8390-67F6-999C-6325-C324B350E2FE}"/>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6B14956A-4F2E-99B5-AB95-F513417A9178}"/>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1A69F967-7450-26A0-215C-3164BD397D83}"/>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Kafli 1:</a:t>
            </a:r>
            <a:r>
              <a:rPr lang="en-US" dirty="0"/>
              <a:t> 4 lykilnámssvið</a:t>
            </a:r>
          </a:p>
        </p:txBody>
      </p:sp>
      <p:sp>
        <p:nvSpPr>
          <p:cNvPr id="13" name="Slide Number Placeholder 5">
            <a:extLst>
              <a:ext uri="{FF2B5EF4-FFF2-40B4-BE49-F238E27FC236}">
                <a16:creationId xmlns:a16="http://schemas.microsoft.com/office/drawing/2014/main" id="{D158082E-3407-C3E9-3D04-9B0BC6A02F1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9</a:t>
            </a:fld>
            <a:endParaRPr lang="fr-CA" sz="1200" dirty="0"/>
          </a:p>
        </p:txBody>
      </p:sp>
      <p:sp>
        <p:nvSpPr>
          <p:cNvPr id="8" name="Text Placeholder 1">
            <a:extLst>
              <a:ext uri="{FF2B5EF4-FFF2-40B4-BE49-F238E27FC236}">
                <a16:creationId xmlns:a16="http://schemas.microsoft.com/office/drawing/2014/main" id="{433F1DBA-D3E1-15F1-6EC0-3F287C47D176}"/>
              </a:ext>
            </a:extLst>
          </p:cNvPr>
          <p:cNvSpPr txBox="1">
            <a:spLocks/>
          </p:cNvSpPr>
          <p:nvPr/>
        </p:nvSpPr>
        <p:spPr>
          <a:xfrm>
            <a:off x="1779518" y="2227953"/>
            <a:ext cx="4976882"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Mat og endurnýting núverandi bygginga: </a:t>
            </a:r>
          </a:p>
          <a:p>
            <a:pPr>
              <a:lnSpc>
                <a:spcPts val="2480"/>
              </a:lnSpc>
            </a:pPr>
            <a:endParaRPr lang="en-GB" sz="2400" b="1" dirty="0"/>
          </a:p>
          <a:p>
            <a:pPr>
              <a:lnSpc>
                <a:spcPts val="2380"/>
              </a:lnSpc>
            </a:pPr>
            <a:r>
              <a:rPr lang="en-IE" sz="2200" dirty="0"/>
              <a:t>Lærðu hvernig á að greina vannýtða eða sögulega byggingaþætti – svo sem hlöður, sveitahús og opinberar byggingar – sem hafa möguleika til ferðamannanotkunar. Skildu hvernig á að meta ástand þeirra, virkni og menningarlegt gildi á meðan unnið er að aðlögun til endurnýtingar sem virðir staðbundið menningararf og uppfyllir væntingar gesta.</a:t>
            </a:r>
          </a:p>
          <a:p>
            <a:pPr>
              <a:lnSpc>
                <a:spcPts val="2380"/>
              </a:lnSpc>
            </a:pPr>
            <a:endParaRPr lang="en-IE" sz="2200" dirty="0"/>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4DAF0812-CA2F-C9EB-F9AA-D0BF75343BF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01</a:t>
            </a:r>
            <a:endParaRPr lang="en-GB" sz="6600" b="1" dirty="0">
              <a:solidFill>
                <a:schemeClr val="bg1"/>
              </a:solidFill>
            </a:endParaRPr>
          </a:p>
        </p:txBody>
      </p:sp>
      <p:sp>
        <p:nvSpPr>
          <p:cNvPr id="10" name="Freeform 9">
            <a:extLst>
              <a:ext uri="{FF2B5EF4-FFF2-40B4-BE49-F238E27FC236}">
                <a16:creationId xmlns:a16="http://schemas.microsoft.com/office/drawing/2014/main" id="{06E0A77C-BD1A-8B37-06F5-64E3CC52974E}"/>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3851DAEE-662E-D633-49E5-97A7B63F4368}"/>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46198168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11A751A-B0E7-4838-B843-B53D4B4F1C93}"/>
</file>

<file path=customXml/itemProps2.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3.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408</TotalTime>
  <Words>1957</Words>
  <Application>Microsoft Office PowerPoint</Application>
  <PresentationFormat>Widescreen</PresentationFormat>
  <Paragraphs>177</Paragraphs>
  <Slides>22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docId:2098A8A4F4375031AA726A61FF58D388</cp:keywords>
  <cp:lastModifiedBy>Kjartan Bollason</cp:lastModifiedBy>
  <cp:revision>247</cp:revision>
  <dcterms:created xsi:type="dcterms:W3CDTF">2020-10-14T13:32:04Z</dcterms:created>
  <dcterms:modified xsi:type="dcterms:W3CDTF">2026-01-23T13:57:51Z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