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24"/>
  </p:notesMasterIdLst>
  <p:sldIdLst>
    <p:sldId id="7845" r:id="rId5"/>
    <p:sldId id="7849" r:id="rId6"/>
    <p:sldId id="7852" r:id="rId7"/>
    <p:sldId id="7826" r:id="rId8"/>
    <p:sldId id="7855" r:id="rId9"/>
    <p:sldId id="7856" r:id="rId10"/>
    <p:sldId id="7857" r:id="rId11"/>
    <p:sldId id="7858" r:id="rId12"/>
    <p:sldId id="7859" r:id="rId13"/>
    <p:sldId id="6451" r:id="rId14"/>
    <p:sldId id="7854" r:id="rId15"/>
    <p:sldId id="7843" r:id="rId16"/>
    <p:sldId id="7853" r:id="rId17"/>
    <p:sldId id="7818" r:id="rId18"/>
    <p:sldId id="7851" r:id="rId19"/>
    <p:sldId id="7740" r:id="rId20"/>
    <p:sldId id="7850" r:id="rId21"/>
    <p:sldId id="4334" r:id="rId22"/>
    <p:sldId id="770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414141"/>
    <a:srgbClr val="EC7C69"/>
    <a:srgbClr val="FBA63B"/>
    <a:srgbClr val="000000"/>
    <a:srgbClr val="82CCCA"/>
    <a:srgbClr val="E5BEAC"/>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73"/>
  </p:normalViewPr>
  <p:slideViewPr>
    <p:cSldViewPr snapToGrid="0">
      <p:cViewPr varScale="1">
        <p:scale>
          <a:sx n="70" d="100"/>
          <a:sy n="70" d="100"/>
        </p:scale>
        <p:origin x="512" y="3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FABB2B-C2D1-A4B2-7A21-0B3BF435ED20}"/>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539E77E7-D5B3-3E51-01A9-83E3BCCD8BDF}"/>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051DF509-695E-ADB0-365A-2D8CF8C3CCD8}"/>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6E9AC2C4-942E-634D-EB1B-33F5974644F2}"/>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AB96666-0F41-1405-AF02-B97E9E77F62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F32C27F1-F232-9D96-0102-3957B641A55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818220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372187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AB11E17-22FE-A4CB-3498-701A0BCA4494}"/>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531518DB-6E0F-1B42-D358-9C796D95E9D6}"/>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035A9541-93FC-D194-725D-00F122DA122F}"/>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B983E3C4-DEDE-417E-C3CC-40C7AE749EF7}"/>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B109B459-47B1-1F9B-FCC8-020DDAD9EF0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A7BDE420-83E1-6AE3-C5D5-87DC3B2840DA}"/>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02D2ABBD-A918-09BE-8409-4EFC2344F30B}"/>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3ACD18DE-3AED-2276-B5A0-EE7230AECD7A}"/>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BF67A720-FD3B-683D-D8BA-616279560749}"/>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EE03175D-02F8-EFBE-D97C-209A2C51F55D}"/>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F0E6575D-242B-FD38-2674-9136716B8B4D}"/>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7548765E-23C9-DD8A-6045-5BE81135970F}"/>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18684334-46C6-CBDA-5B7B-D83D2EC70EB6}"/>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7279A734-F75F-7511-68FB-DD980A6D04D6}"/>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A6D0D106-452C-4970-B2B7-8CE8122BDA20}"/>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AFC89069-F0CA-55F2-1C30-6E8B16FBB98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A18BF761-FD85-C8E1-6624-F90F90E6C4C9}"/>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50EFD270-D1DA-2254-E12E-B2C582FFEE5E}"/>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4C815BC7-19C3-9C8B-1FF6-1FC0D68987E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DDBC00AC-A277-196A-19F1-8D1DCF61F2B0}"/>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0098C2DF-C061-F57B-E9C1-3DB4927CAB61}"/>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160E25E8-C4E7-1021-4E43-38515B31E7B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F68A0CEB-62DF-F4CB-F883-C841DF8784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9BF7EF2-70F1-7294-74D3-1B10CB9F1AF0}"/>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a:extLst>
              <a:ext uri="{FF2B5EF4-FFF2-40B4-BE49-F238E27FC236}">
                <a16:creationId xmlns:a16="http://schemas.microsoft.com/office/drawing/2014/main" id="{811C80BA-844F-0A1C-AE24-B14918D6EF05}"/>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4" name="Text Placeholder 17">
            <a:extLst>
              <a:ext uri="{FF2B5EF4-FFF2-40B4-BE49-F238E27FC236}">
                <a16:creationId xmlns:a16="http://schemas.microsoft.com/office/drawing/2014/main" id="{1CBEA73E-FBE4-D209-1CFB-5F788515A1E7}"/>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5" name="Text Placeholder 23">
            <a:extLst>
              <a:ext uri="{FF2B5EF4-FFF2-40B4-BE49-F238E27FC236}">
                <a16:creationId xmlns:a16="http://schemas.microsoft.com/office/drawing/2014/main" id="{EE8F2BAA-9996-28F5-9572-A88500D36C11}"/>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6" name="Picture 5">
            <a:extLst>
              <a:ext uri="{FF2B5EF4-FFF2-40B4-BE49-F238E27FC236}">
                <a16:creationId xmlns:a16="http://schemas.microsoft.com/office/drawing/2014/main" id="{F65165F8-71F4-B093-E41A-5AD6DACA993B}"/>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7" name="Straight Connector 6">
            <a:extLst>
              <a:ext uri="{FF2B5EF4-FFF2-40B4-BE49-F238E27FC236}">
                <a16:creationId xmlns:a16="http://schemas.microsoft.com/office/drawing/2014/main" id="{FB70FDB8-AE8B-958B-6D60-4C1B04658730}"/>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123E4262-B0FF-A98D-BE8C-4938D4D7FD33}"/>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B77630A6-8AE6-B05C-5CB9-5C821245CBC3}"/>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448497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08B4066-5AC9-2DB3-48F9-68A0F0D3173C}"/>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F52C03E5-1134-DD9E-0E26-AE0426AC3E03}"/>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5" name="Text Placeholder 17">
            <a:extLst>
              <a:ext uri="{FF2B5EF4-FFF2-40B4-BE49-F238E27FC236}">
                <a16:creationId xmlns:a16="http://schemas.microsoft.com/office/drawing/2014/main" id="{5D4B03BB-3E52-55E1-AD6A-584EB8A50BCC}"/>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903430A4-E1BC-376C-76E2-D4173D122063}"/>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7" name="Picture 6">
            <a:extLst>
              <a:ext uri="{FF2B5EF4-FFF2-40B4-BE49-F238E27FC236}">
                <a16:creationId xmlns:a16="http://schemas.microsoft.com/office/drawing/2014/main" id="{612E53FB-AB5B-9A46-AC9B-37AC7111A83F}"/>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8" name="Straight Connector 7">
            <a:extLst>
              <a:ext uri="{FF2B5EF4-FFF2-40B4-BE49-F238E27FC236}">
                <a16:creationId xmlns:a16="http://schemas.microsoft.com/office/drawing/2014/main" id="{5EDBA755-C1FF-AE74-3707-FF69C1D72685}"/>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3E00EEE0-3D49-733B-A46C-82AA9A918FFB}"/>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11" name="Slide Number Placeholder 5">
            <a:extLst>
              <a:ext uri="{FF2B5EF4-FFF2-40B4-BE49-F238E27FC236}">
                <a16:creationId xmlns:a16="http://schemas.microsoft.com/office/drawing/2014/main" id="{7CC56E24-5C23-7457-0C6F-C0518EC6A4EB}"/>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61861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AB58B100-F3B0-9F75-BCD6-CD01355380E3}"/>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5A6BB997-596E-4786-2F55-208C130FA1A6}"/>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222A47AC-E8AE-56CC-DCEC-85D7067A0FBE}"/>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4001BD79-7C1D-4AEA-28DD-B4D32AD5877B}"/>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67491A92-E816-1D3A-E5D6-EBF192255845}"/>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987EFA9A-2ED0-56D1-40B3-419FC3851D77}"/>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03661970-41DC-FEFA-3751-A94EF54BBECA}"/>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97B18728-F186-A8AC-4AD7-600B58C667B4}"/>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56BC89A4-DD24-2C25-BFA4-C7F92035029F}"/>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13DEC2A7-8A35-A10B-354E-B48ACD1AC720}"/>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3F69ECB2-5E5E-6F96-31CC-D27D9FAE69FD}"/>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dirty="0"/>
          </a:p>
        </p:txBody>
      </p:sp>
      <p:sp>
        <p:nvSpPr>
          <p:cNvPr id="18" name="Text Placeholder 32">
            <a:extLst>
              <a:ext uri="{FF2B5EF4-FFF2-40B4-BE49-F238E27FC236}">
                <a16:creationId xmlns:a16="http://schemas.microsoft.com/office/drawing/2014/main" id="{76079F84-B306-F7E7-A066-B14BCD193490}"/>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A4012D8B-03FF-7AB7-2352-50B881B6772F}"/>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9576CC2E-339A-8170-905A-A21C9CAE4146}"/>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FE694A44-1BDC-AFDB-FF67-66ADDE7DB91A}"/>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75BA7323-31AB-B9AD-9AF6-A0EE0CE9268B}"/>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B48294FA-6206-DC27-6E44-D4BB7C2C8DC7}"/>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DBFAC1F1-D0E5-BCB9-86E9-2EA24562BF8D}"/>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56C07F70-6842-66F8-7253-081C5AFCB97F}"/>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40168223-E82F-C581-CD6C-819F083C284A}"/>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6965A4F2-CFB5-597B-B1A4-DD256D8297E7}"/>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0058FE08-A56A-1DCA-7467-6DC169387395}"/>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AE696F87-EAE8-55E7-10A1-B3B87338CB68}"/>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78F1EF78-9AD9-0FCA-90D3-30D5C9A8CED2}"/>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44EE4033-E818-4E58-A69F-F073C9036957}"/>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2_Final Slide">
    <p:spTree>
      <p:nvGrpSpPr>
        <p:cNvPr id="1" name=""/>
        <p:cNvGrpSpPr/>
        <p:nvPr/>
      </p:nvGrpSpPr>
      <p:grpSpPr>
        <a:xfrm>
          <a:off x="0" y="0"/>
          <a:ext cx="0" cy="0"/>
          <a:chOff x="0" y="0"/>
          <a:chExt cx="0" cy="0"/>
        </a:xfrm>
      </p:grpSpPr>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grpSp>
        <p:nvGrpSpPr>
          <p:cNvPr id="2" name="Group 1">
            <a:extLst>
              <a:ext uri="{FF2B5EF4-FFF2-40B4-BE49-F238E27FC236}">
                <a16:creationId xmlns:a16="http://schemas.microsoft.com/office/drawing/2014/main" id="{19E94340-E7C9-FD10-CDF5-EA4F09829AFA}"/>
              </a:ext>
            </a:extLst>
          </p:cNvPr>
          <p:cNvGrpSpPr/>
          <p:nvPr userDrawn="1"/>
        </p:nvGrpSpPr>
        <p:grpSpPr>
          <a:xfrm>
            <a:off x="441852" y="5691396"/>
            <a:ext cx="6969049" cy="851642"/>
            <a:chOff x="441852" y="5691396"/>
            <a:chExt cx="6969049" cy="851642"/>
          </a:xfrm>
        </p:grpSpPr>
        <p:pic>
          <p:nvPicPr>
            <p:cNvPr id="3" name="Picture 2" descr="Co-funded by the European Union logo in png for web usage">
              <a:extLst>
                <a:ext uri="{FF2B5EF4-FFF2-40B4-BE49-F238E27FC236}">
                  <a16:creationId xmlns:a16="http://schemas.microsoft.com/office/drawing/2014/main" id="{EC6E87C7-9F69-A089-20FA-DA4D6CEB61E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7" name="Rectangle 6">
              <a:extLst>
                <a:ext uri="{FF2B5EF4-FFF2-40B4-BE49-F238E27FC236}">
                  <a16:creationId xmlns:a16="http://schemas.microsoft.com/office/drawing/2014/main" id="{06B9BC08-246C-41F9-5F48-C6206AB88520}"/>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9" name="Group 8">
              <a:extLst>
                <a:ext uri="{FF2B5EF4-FFF2-40B4-BE49-F238E27FC236}">
                  <a16:creationId xmlns:a16="http://schemas.microsoft.com/office/drawing/2014/main" id="{D83D116D-D5D7-6D13-4143-817E536792EC}"/>
                </a:ext>
              </a:extLst>
            </p:cNvPr>
            <p:cNvGrpSpPr/>
            <p:nvPr userDrawn="1"/>
          </p:nvGrpSpPr>
          <p:grpSpPr>
            <a:xfrm>
              <a:off x="441852" y="5691396"/>
              <a:ext cx="1307461" cy="742180"/>
              <a:chOff x="340586" y="8789227"/>
              <a:chExt cx="1307461" cy="742180"/>
            </a:xfrm>
          </p:grpSpPr>
          <p:sp>
            <p:nvSpPr>
              <p:cNvPr id="10" name="Rectangle 9">
                <a:extLst>
                  <a:ext uri="{FF2B5EF4-FFF2-40B4-BE49-F238E27FC236}">
                    <a16:creationId xmlns:a16="http://schemas.microsoft.com/office/drawing/2014/main" id="{5C89A9DE-C4F1-4886-C0C6-81109E61EE9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11" name="Picture 10">
                <a:extLst>
                  <a:ext uri="{FF2B5EF4-FFF2-40B4-BE49-F238E27FC236}">
                    <a16:creationId xmlns:a16="http://schemas.microsoft.com/office/drawing/2014/main" id="{BFACA943-A66B-488B-27E9-35BBFCD5DF6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2948854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7AFD09FD-F964-4BBA-F4B5-AF920F2D68B2}"/>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EF70B95F-EAF9-F817-7FD9-DA2A63B9B1A7}"/>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B616B88E-4BB7-81FA-3B87-0FAFC141ADC4}"/>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B0C46E35-F610-ABD0-1528-30C1FF792CEB}"/>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257154F1-0202-0F9B-AC33-080819B18788}"/>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696B3478-DB79-9219-A58A-82E38F3C6380}"/>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88A0A28D-0256-CFAA-1C34-8C3FDE76E315}"/>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175FD603-57DB-8545-9E29-BCA955F40C20}"/>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30A18E53-9C11-3D8E-34C2-233D976BBC01}"/>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2D2CD730-960B-D2A9-4F6C-4DB5BADE4C19}"/>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B4F67A0C-F23B-B32A-FBC3-5673C6F33C3C}"/>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5415E5DD-3023-1518-7EEC-E9E811B03865}"/>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8A4AB095-362A-BB27-C305-AAA03514B046}"/>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6FC0EADD-4B42-016A-166A-4CD197166DBB}"/>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82DDEA65-7AB9-2AA4-31D9-4E6E05ABB2D9}"/>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EC2925E5-C063-B82D-42BD-B4E24B7E0C17}"/>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FDE308D3-0016-EF7D-BEDE-2D0C36BCB10C}"/>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4" name="Text Placeholder 23">
            <a:extLst>
              <a:ext uri="{FF2B5EF4-FFF2-40B4-BE49-F238E27FC236}">
                <a16:creationId xmlns:a16="http://schemas.microsoft.com/office/drawing/2014/main" id="{EC0E9130-D318-525D-634F-3A11CF69800C}"/>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5" name="Freeform 4">
            <a:extLst>
              <a:ext uri="{FF2B5EF4-FFF2-40B4-BE49-F238E27FC236}">
                <a16:creationId xmlns:a16="http://schemas.microsoft.com/office/drawing/2014/main" id="{1C793BCD-71E7-D751-F1FC-DAF15C82136E}"/>
              </a:ext>
            </a:extLst>
          </p:cNvPr>
          <p:cNvSpPr/>
          <p:nvPr userDrawn="1"/>
        </p:nvSpPr>
        <p:spPr>
          <a:xfrm rot="16200000">
            <a:off x="1285344" y="-146355"/>
            <a:ext cx="5241494" cy="7812182"/>
          </a:xfrm>
          <a:custGeom>
            <a:avLst/>
            <a:gdLst>
              <a:gd name="connsiteX0" fmla="*/ 4830629 w 4830629"/>
              <a:gd name="connsiteY0" fmla="*/ 0 h 7199809"/>
              <a:gd name="connsiteX1" fmla="*/ 4830629 w 4830629"/>
              <a:gd name="connsiteY1" fmla="*/ 579469 h 7199809"/>
              <a:gd name="connsiteX2" fmla="*/ 4830629 w 4830629"/>
              <a:gd name="connsiteY2" fmla="*/ 1106875 h 7199809"/>
              <a:gd name="connsiteX3" fmla="*/ 4830629 w 4830629"/>
              <a:gd name="connsiteY3" fmla="*/ 1984979 h 7199809"/>
              <a:gd name="connsiteX4" fmla="*/ 4830629 w 4830629"/>
              <a:gd name="connsiteY4" fmla="*/ 2097937 h 7199809"/>
              <a:gd name="connsiteX5" fmla="*/ 4830629 w 4830629"/>
              <a:gd name="connsiteY5" fmla="*/ 2205131 h 7199809"/>
              <a:gd name="connsiteX6" fmla="*/ 4830629 w 4830629"/>
              <a:gd name="connsiteY6" fmla="*/ 3204812 h 7199809"/>
              <a:gd name="connsiteX7" fmla="*/ 4830629 w 4830629"/>
              <a:gd name="connsiteY7" fmla="*/ 3243431 h 7199809"/>
              <a:gd name="connsiteX8" fmla="*/ 4830629 w 4830629"/>
              <a:gd name="connsiteY8" fmla="*/ 3312006 h 7199809"/>
              <a:gd name="connsiteX9" fmla="*/ 4830629 w 4830629"/>
              <a:gd name="connsiteY9" fmla="*/ 3379544 h 7199809"/>
              <a:gd name="connsiteX10" fmla="*/ 4830629 w 4830629"/>
              <a:gd name="connsiteY10" fmla="*/ 4648940 h 7199809"/>
              <a:gd name="connsiteX11" fmla="*/ 4825589 w 4830629"/>
              <a:gd name="connsiteY11" fmla="*/ 4648940 h 7199809"/>
              <a:gd name="connsiteX12" fmla="*/ 4830629 w 4830629"/>
              <a:gd name="connsiteY12" fmla="*/ 4785055 h 7199809"/>
              <a:gd name="connsiteX13" fmla="*/ 2415314 w 4830629"/>
              <a:gd name="connsiteY13" fmla="*/ 7199809 h 7199809"/>
              <a:gd name="connsiteX14" fmla="*/ 0 w 4830629"/>
              <a:gd name="connsiteY14" fmla="*/ 4785055 h 7199809"/>
              <a:gd name="connsiteX15" fmla="*/ 5041 w 4830629"/>
              <a:gd name="connsiteY15" fmla="*/ 4648940 h 7199809"/>
              <a:gd name="connsiteX16" fmla="*/ 0 w 4830629"/>
              <a:gd name="connsiteY16" fmla="*/ 4648940 h 7199809"/>
              <a:gd name="connsiteX17" fmla="*/ 0 w 4830629"/>
              <a:gd name="connsiteY17" fmla="*/ 3379544 h 7199809"/>
              <a:gd name="connsiteX18" fmla="*/ 0 w 4830629"/>
              <a:gd name="connsiteY18" fmla="*/ 3312005 h 7199809"/>
              <a:gd name="connsiteX19" fmla="*/ 0 w 4830629"/>
              <a:gd name="connsiteY19" fmla="*/ 3243430 h 7199809"/>
              <a:gd name="connsiteX20" fmla="*/ 0 w 4830629"/>
              <a:gd name="connsiteY20" fmla="*/ 3204812 h 7199809"/>
              <a:gd name="connsiteX21" fmla="*/ 0 w 4830629"/>
              <a:gd name="connsiteY21" fmla="*/ 2205130 h 7199809"/>
              <a:gd name="connsiteX22" fmla="*/ 0 w 4830629"/>
              <a:gd name="connsiteY22" fmla="*/ 2097936 h 7199809"/>
              <a:gd name="connsiteX23" fmla="*/ 0 w 4830629"/>
              <a:gd name="connsiteY23" fmla="*/ 1984979 h 7199809"/>
              <a:gd name="connsiteX24" fmla="*/ 0 w 4830629"/>
              <a:gd name="connsiteY24" fmla="*/ 1106875 h 7199809"/>
              <a:gd name="connsiteX25" fmla="*/ 0 w 4830629"/>
              <a:gd name="connsiteY25" fmla="*/ 579469 h 7199809"/>
              <a:gd name="connsiteX26" fmla="*/ 0 w 4830629"/>
              <a:gd name="connsiteY26" fmla="*/ 0 h 719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0629" h="7199809">
                <a:moveTo>
                  <a:pt x="4830629" y="0"/>
                </a:moveTo>
                <a:lnTo>
                  <a:pt x="4830629" y="579469"/>
                </a:lnTo>
                <a:lnTo>
                  <a:pt x="4830629" y="1106875"/>
                </a:lnTo>
                <a:lnTo>
                  <a:pt x="4830629" y="1984979"/>
                </a:lnTo>
                <a:lnTo>
                  <a:pt x="4830629" y="2097937"/>
                </a:lnTo>
                <a:lnTo>
                  <a:pt x="4830629" y="2205131"/>
                </a:lnTo>
                <a:lnTo>
                  <a:pt x="4830629" y="3204812"/>
                </a:lnTo>
                <a:lnTo>
                  <a:pt x="4830629" y="3243431"/>
                </a:lnTo>
                <a:lnTo>
                  <a:pt x="4830629" y="3312006"/>
                </a:lnTo>
                <a:lnTo>
                  <a:pt x="4830629" y="3379544"/>
                </a:lnTo>
                <a:lnTo>
                  <a:pt x="4830629" y="4648940"/>
                </a:lnTo>
                <a:lnTo>
                  <a:pt x="4825589" y="4648940"/>
                </a:lnTo>
                <a:cubicBezTo>
                  <a:pt x="4830629" y="4694312"/>
                  <a:pt x="4830629" y="4739685"/>
                  <a:pt x="4830629" y="4785055"/>
                </a:cubicBezTo>
                <a:cubicBezTo>
                  <a:pt x="4830629" y="6120985"/>
                  <a:pt x="3751555" y="7199809"/>
                  <a:pt x="2415314" y="7199809"/>
                </a:cubicBezTo>
                <a:cubicBezTo>
                  <a:pt x="1079077" y="7199809"/>
                  <a:pt x="0" y="6115941"/>
                  <a:pt x="0" y="4785055"/>
                </a:cubicBezTo>
                <a:cubicBezTo>
                  <a:pt x="0" y="4739685"/>
                  <a:pt x="0" y="4689270"/>
                  <a:pt x="5041" y="4648940"/>
                </a:cubicBezTo>
                <a:lnTo>
                  <a:pt x="0" y="4648940"/>
                </a:lnTo>
                <a:lnTo>
                  <a:pt x="0" y="3379544"/>
                </a:lnTo>
                <a:lnTo>
                  <a:pt x="0" y="3312005"/>
                </a:lnTo>
                <a:lnTo>
                  <a:pt x="0" y="3243430"/>
                </a:lnTo>
                <a:lnTo>
                  <a:pt x="0" y="3204812"/>
                </a:lnTo>
                <a:lnTo>
                  <a:pt x="0" y="2205130"/>
                </a:lnTo>
                <a:lnTo>
                  <a:pt x="0" y="2097936"/>
                </a:lnTo>
                <a:lnTo>
                  <a:pt x="0" y="1984979"/>
                </a:lnTo>
                <a:lnTo>
                  <a:pt x="0" y="1106875"/>
                </a:lnTo>
                <a:lnTo>
                  <a:pt x="0" y="579469"/>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Picture Placeholder 12">
            <a:extLst>
              <a:ext uri="{FF2B5EF4-FFF2-40B4-BE49-F238E27FC236}">
                <a16:creationId xmlns:a16="http://schemas.microsoft.com/office/drawing/2014/main" id="{06215846-279A-91D3-80CD-89812857DB73}"/>
              </a:ext>
            </a:extLst>
          </p:cNvPr>
          <p:cNvSpPr>
            <a:spLocks noGrp="1"/>
          </p:cNvSpPr>
          <p:nvPr>
            <p:ph type="pic" sz="quarter" idx="19"/>
          </p:nvPr>
        </p:nvSpPr>
        <p:spPr>
          <a:xfrm>
            <a:off x="6132863" y="1297871"/>
            <a:ext cx="6059137" cy="4421141"/>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6DD4134C-A00D-A05A-6DB7-BFDB9D6219E7}"/>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D3DEEE4-231F-3F09-AF57-106EF29ECE51}"/>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7" name="Slide Number Placeholder 5">
            <a:extLst>
              <a:ext uri="{FF2B5EF4-FFF2-40B4-BE49-F238E27FC236}">
                <a16:creationId xmlns:a16="http://schemas.microsoft.com/office/drawing/2014/main" id="{6EBB0053-6093-4BBF-2A71-372274C3DA3C}"/>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8" r:id="rId17"/>
    <p:sldLayoutId id="2147483917"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09" r:id="rId37"/>
    <p:sldLayoutId id="2147483912" r:id="rId38"/>
    <p:sldLayoutId id="2147483910" r:id="rId39"/>
    <p:sldLayoutId id="2147483916" r:id="rId4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hyperlink" Target="https://chatgpt.com/s/t_6890870791bc8191a4ad20f58d539234" TargetMode="External"/><Relationship Id="rId2" Type="http://schemas.openxmlformats.org/officeDocument/2006/relationships/image" Target="../media/image15.jpeg"/><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hyperlink" Target="https://www.youtube.com/watch?v=M385NhRBE7o"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chatgpt.com/s/t_6890870791bc8191a4ad20f58d539234" TargetMode="External"/><Relationship Id="rId2" Type="http://schemas.openxmlformats.org/officeDocument/2006/relationships/image" Target="../media/image15.jpeg"/><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hyperlink" Target="https://www.youtube.com/watch?v=M385NhRBE7o"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buildingtransparency.org/ec3" TargetMode="External"/><Relationship Id="rId2" Type="http://schemas.openxmlformats.org/officeDocument/2006/relationships/hyperlink" Target="https://qgis.org/" TargetMode="External"/><Relationship Id="rId1" Type="http://schemas.openxmlformats.org/officeDocument/2006/relationships/slideLayout" Target="../slideLayouts/slideLayout28.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hyperlink" Target="https://buildingtransparency.org/ec3" TargetMode="External"/><Relationship Id="rId2" Type="http://schemas.openxmlformats.org/officeDocument/2006/relationships/hyperlink" Target="https://qgis.org/" TargetMode="External"/><Relationship Id="rId1" Type="http://schemas.openxmlformats.org/officeDocument/2006/relationships/slideLayout" Target="../slideLayouts/slideLayout28.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37.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hyperlink" Target="https://pureportal.coventry.ac.uk/en/publications/overtourism-understanding-and-managing-urban-tourism-growth-beyon" TargetMode="External"/><Relationship Id="rId2" Type="http://schemas.openxmlformats.org/officeDocument/2006/relationships/hyperlink" Target="https://www.unwto.org/tourism-and-rural-development" TargetMode="Externa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hyperlink" Target="https://doi.org/10.1080/09669582.2021.1870923" TargetMode="Externa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link.springer.com/article/10.1007/s43621-025-00951-1"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sciencedirect.com/journal/technology-in-society/vol/74/suppl/C"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carbonclick.com/news-views/local-food-tourism-and-its-environmental-benefits"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sciencedirect.com/journal/tourism-management/vol/32/issue/3"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4496297" y="523689"/>
            <a:ext cx="7486154" cy="803654"/>
          </a:xfrm>
          <a:prstGeom prst="rect">
            <a:avLst/>
          </a:prstGeom>
        </p:spPr>
        <p:txBody>
          <a:bodyPr/>
          <a:lstStyle/>
          <a:p>
            <a:pPr>
              <a:lnSpc>
                <a:spcPts val="2960"/>
              </a:lnSpc>
            </a:pPr>
            <a:r>
              <a:rPr lang="en-US" dirty="0"/>
              <a:t>Reglugerðir og samfélagsmiðuð viðskiptalíkön </a:t>
            </a:r>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4496297" y="2074705"/>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Að tileinka sér reglugerðartól og staðbundin viðskiptalíkön er nauðsynlegt til að skapa ferðamannagistingu sem er ekki aðeins sjálfbær heldur djúpt rótgróin í samfélagslífinu. Að skilja lagarammann sem stýrir landnýtingu, endurnýjun bygginga og ferðaþjónustustarfsemi hjálpar gistihúsum að rata í gegnum leyfisveitingar, forðast samræmisvandamál og samræma verkefni sín langtímasvæðismarkmiðum.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Módel eins og Albergo </a:t>
            </a:r>
            <a:r>
              <a:rPr lang="en-GB" b="0" i="0" dirty="0" err="1">
                <a:effectLst/>
                <a:latin typeface="Calibri"/>
                <a:ea typeface="Calibri"/>
                <a:cs typeface="Calibri"/>
              </a:rPr>
              <a:t>Diffuso </a:t>
            </a:r>
            <a:r>
              <a:rPr lang="en-GB" b="0" i="0" dirty="0">
                <a:effectLst/>
                <a:latin typeface="Calibri"/>
                <a:ea typeface="Calibri"/>
                <a:cs typeface="Calibri"/>
              </a:rPr>
              <a:t>– þar sem gistirými er dreift um núverandi byggingar í þorpinu – gerir kleift að endurlífga lítið nýtt rými án þess að þurfa nýbyggingu, á sama tíma og varðveitir arkitektúrarfleifð og eflir sterka staðtengingu.</a:t>
            </a:r>
          </a:p>
          <a:p>
            <a:pPr>
              <a:lnSpc>
                <a:spcPts val="2340"/>
              </a:lnSpc>
            </a:pP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sp>
        <p:nvSpPr>
          <p:cNvPr id="8" name="Freeform 7">
            <a:extLst>
              <a:ext uri="{FF2B5EF4-FFF2-40B4-BE49-F238E27FC236}">
                <a16:creationId xmlns:a16="http://schemas.microsoft.com/office/drawing/2014/main" id="{79B99204-3F7E-6F6B-D57B-414AF760A78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D9FB3EA6-2115-2064-FF33-8362386A1B81}"/>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2605854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851D2-E02F-D56B-E906-2059F57F453E}"/>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020766C8-361D-FA45-6DAC-1BDA8B54BD3C}"/>
              </a:ext>
            </a:extLst>
          </p:cNvPr>
          <p:cNvPicPr>
            <a:picLocks noGrp="1" noChangeAspect="1"/>
          </p:cNvPicPr>
          <p:nvPr>
            <p:ph type="pic" sz="quarter" idx="20"/>
          </p:nvPr>
        </p:nvPicPr>
        <p:blipFill>
          <a:blip r:embed="rId2"/>
          <a:srcRect t="10500" b="10500"/>
          <a:stretch>
            <a:fillRect/>
          </a:stretch>
        </p:blipFill>
        <p:spPr>
          <a:xfrm>
            <a:off x="7143400" y="1219242"/>
            <a:ext cx="3918486" cy="2209758"/>
          </a:xfrm>
        </p:spPr>
      </p:pic>
      <p:sp>
        <p:nvSpPr>
          <p:cNvPr id="4" name="Flowchart: Connector 3">
            <a:extLst>
              <a:ext uri="{FF2B5EF4-FFF2-40B4-BE49-F238E27FC236}">
                <a16:creationId xmlns:a16="http://schemas.microsoft.com/office/drawing/2014/main" id="{226B5366-1E7F-671B-E863-A20A4E96D7AA}"/>
              </a:ext>
            </a:extLst>
          </p:cNvPr>
          <p:cNvSpPr/>
          <p:nvPr/>
        </p:nvSpPr>
        <p:spPr>
          <a:xfrm>
            <a:off x="6279903" y="334002"/>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Smelltu til að horfa á myndbandið</a:t>
            </a:r>
            <a:endParaRPr lang="en-IE" sz="2400" b="1" dirty="0">
              <a:solidFill>
                <a:schemeClr val="bg2"/>
              </a:solidFill>
              <a:hlinkClick r:id="rId4">
                <a:extLst>
                  <a:ext uri="{A12FA001-AC4F-418D-AE19-62706E023703}">
                    <ahyp:hlinkClr xmlns:ahyp="http://schemas.microsoft.com/office/drawing/2018/hyperlinkcolor" val="tx"/>
                  </a:ext>
                </a:extLst>
              </a:hlinkClick>
            </a:endParaRPr>
          </a:p>
        </p:txBody>
      </p:sp>
      <p:sp>
        <p:nvSpPr>
          <p:cNvPr id="11" name="Text Placeholder 3">
            <a:extLst>
              <a:ext uri="{FF2B5EF4-FFF2-40B4-BE49-F238E27FC236}">
                <a16:creationId xmlns:a16="http://schemas.microsoft.com/office/drawing/2014/main" id="{CEDB8BA1-BB26-0547-C71F-CE25A187644B}"/>
              </a:ext>
            </a:extLst>
          </p:cNvPr>
          <p:cNvSpPr txBox="1">
            <a:spLocks/>
          </p:cNvSpPr>
          <p:nvPr/>
        </p:nvSpPr>
        <p:spPr>
          <a:xfrm>
            <a:off x="615788" y="620807"/>
            <a:ext cx="485156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Leyndur búðabóta hótel</a:t>
            </a:r>
          </a:p>
          <a:p>
            <a:pPr>
              <a:lnSpc>
                <a:spcPts val="3720"/>
              </a:lnSpc>
            </a:pPr>
            <a:endParaRPr lang="en-US" dirty="0"/>
          </a:p>
        </p:txBody>
      </p:sp>
      <p:sp>
        <p:nvSpPr>
          <p:cNvPr id="12" name="Text Placeholder 4">
            <a:extLst>
              <a:ext uri="{FF2B5EF4-FFF2-40B4-BE49-F238E27FC236}">
                <a16:creationId xmlns:a16="http://schemas.microsoft.com/office/drawing/2014/main" id="{D6368C1C-D9D6-D62F-3591-6FE08770AF33}"/>
              </a:ext>
            </a:extLst>
          </p:cNvPr>
          <p:cNvSpPr txBox="1">
            <a:spLocks/>
          </p:cNvSpPr>
          <p:nvPr/>
        </p:nvSpPr>
        <p:spPr>
          <a:xfrm>
            <a:off x="615788" y="2094996"/>
            <a:ext cx="590349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Nafn: </a:t>
            </a:r>
          </a:p>
          <a:p>
            <a:pPr indent="0">
              <a:lnSpc>
                <a:spcPts val="2240"/>
              </a:lnSpc>
              <a:buClr>
                <a:srgbClr val="459597"/>
              </a:buClr>
            </a:pPr>
            <a:r>
              <a:rPr lang="en-GB" sz="2800" dirty="0">
                <a:solidFill>
                  <a:srgbClr val="414141"/>
                </a:solidFill>
              </a:rPr>
              <a:t>Leyndur búðkjarnhótel</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b="1" dirty="0">
                <a:solidFill>
                  <a:srgbClr val="EC7C69"/>
                </a:solidFill>
              </a:rPr>
              <a:t>Lýsing:</a:t>
            </a:r>
          </a:p>
          <a:p>
            <a:pPr indent="0">
              <a:lnSpc>
                <a:spcPts val="2240"/>
              </a:lnSpc>
              <a:buClr>
                <a:srgbClr val="459597"/>
              </a:buClr>
            </a:pPr>
            <a:r>
              <a:rPr lang="en-GB" dirty="0">
                <a:solidFill>
                  <a:srgbClr val="414141"/>
                </a:solidFill>
              </a:rPr>
              <a:t>Þetta myndband sýnir skoðunarferð um falið miðaldar-boutique-hótel í litlu ítalsku þorpi og dregur fram hvernig til staðar söguleg mannvirki hafa verið vandlega endurnýtt í litlar gistiaðstöðu. Framsetningin leggur áherslu á varðveislu byggingararfs, notkun staðbundins efnis og lágmarks íhlutun í landslaginu. Hún undirstrikar hvernig hótelið fellur vel að sveitaumhverfinu og styður ferðaþjónustu sem virðir hefðir og hlutföll.</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cxnSp>
        <p:nvCxnSpPr>
          <p:cNvPr id="13" name="Straight Connector 12">
            <a:extLst>
              <a:ext uri="{FF2B5EF4-FFF2-40B4-BE49-F238E27FC236}">
                <a16:creationId xmlns:a16="http://schemas.microsoft.com/office/drawing/2014/main" id="{C380E8C9-7F5D-8013-B37B-433A822A179F}"/>
              </a:ext>
            </a:extLst>
          </p:cNvPr>
          <p:cNvCxnSpPr>
            <a:cxnSpLocks/>
          </p:cNvCxnSpPr>
          <p:nvPr/>
        </p:nvCxnSpPr>
        <p:spPr>
          <a:xfrm>
            <a:off x="1" y="1424461"/>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B4EDEBE3-0F77-2082-26BE-73274D13D943}"/>
              </a:ext>
            </a:extLst>
          </p:cNvPr>
          <p:cNvPicPr>
            <a:picLocks noChangeAspect="1"/>
          </p:cNvPicPr>
          <p:nvPr/>
        </p:nvPicPr>
        <p:blipFill>
          <a:blip r:embed="rId5">
            <a:alphaModFix/>
            <a:extLst>
              <a:ext uri="{28A0092B-C50C-407E-A947-70E740481C1C}">
                <a14:useLocalDpi xmlns:a14="http://schemas.microsoft.com/office/drawing/2010/main" val="0"/>
              </a:ext>
            </a:extLst>
          </a:blip>
          <a:srcRect l="53155" t="-1" r="5047" b="49903"/>
          <a:stretch/>
        </p:blipFill>
        <p:spPr>
          <a:xfrm>
            <a:off x="6382806" y="3877111"/>
            <a:ext cx="4194013" cy="3114966"/>
          </a:xfrm>
          <a:prstGeom prst="rect">
            <a:avLst/>
          </a:prstGeom>
        </p:spPr>
      </p:pic>
      <p:grpSp>
        <p:nvGrpSpPr>
          <p:cNvPr id="18" name="Group 17">
            <a:extLst>
              <a:ext uri="{FF2B5EF4-FFF2-40B4-BE49-F238E27FC236}">
                <a16:creationId xmlns:a16="http://schemas.microsoft.com/office/drawing/2014/main" id="{D1B00319-6564-EFCE-BB3F-129CB805281F}"/>
              </a:ext>
            </a:extLst>
          </p:cNvPr>
          <p:cNvGrpSpPr/>
          <p:nvPr/>
        </p:nvGrpSpPr>
        <p:grpSpPr>
          <a:xfrm>
            <a:off x="9402581" y="2160138"/>
            <a:ext cx="2779672" cy="554397"/>
            <a:chOff x="1800741" y="6353467"/>
            <a:chExt cx="3253859" cy="554397"/>
          </a:xfrm>
        </p:grpSpPr>
        <p:sp>
          <p:nvSpPr>
            <p:cNvPr id="19" name="object 3">
              <a:extLst>
                <a:ext uri="{FF2B5EF4-FFF2-40B4-BE49-F238E27FC236}">
                  <a16:creationId xmlns:a16="http://schemas.microsoft.com/office/drawing/2014/main" id="{00B60DD5-B6E9-C4E2-1F96-78E5A34A35A5}"/>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0" name="Text Placeholder 6">
              <a:extLst>
                <a:ext uri="{FF2B5EF4-FFF2-40B4-BE49-F238E27FC236}">
                  <a16:creationId xmlns:a16="http://schemas.microsoft.com/office/drawing/2014/main" id="{8545A920-4C5A-877F-6386-E956DF17EBAA}"/>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Ljósmynd: </a:t>
              </a:r>
              <a:r>
                <a:rPr lang="en-GB" sz="1200" dirty="0" err="1"/>
                <a:t>Meridaunia</a:t>
              </a:r>
              <a:endParaRPr lang="en-GB" sz="1200" dirty="0"/>
            </a:p>
          </p:txBody>
        </p:sp>
      </p:grpSp>
      <p:sp>
        <p:nvSpPr>
          <p:cNvPr id="23" name="Slide Number Placeholder 5">
            <a:extLst>
              <a:ext uri="{FF2B5EF4-FFF2-40B4-BE49-F238E27FC236}">
                <a16:creationId xmlns:a16="http://schemas.microsoft.com/office/drawing/2014/main" id="{A8BD4853-BA42-14CB-46B0-D7D57BF6AC8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dirty="0"/>
          </a:p>
        </p:txBody>
      </p:sp>
    </p:spTree>
    <p:extLst>
      <p:ext uri="{BB962C8B-B14F-4D97-AF65-F5344CB8AC3E}">
        <p14:creationId xmlns:p14="http://schemas.microsoft.com/office/powerpoint/2010/main" val="2048951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84C18-F2EF-928F-F172-0CBEFC8712D5}"/>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46C688BB-7B06-C28C-F1E2-D3BDEF613CBB}"/>
              </a:ext>
            </a:extLst>
          </p:cNvPr>
          <p:cNvPicPr>
            <a:picLocks noGrp="1" noChangeAspect="1"/>
          </p:cNvPicPr>
          <p:nvPr>
            <p:ph type="pic" sz="quarter" idx="20"/>
          </p:nvPr>
        </p:nvPicPr>
        <p:blipFill>
          <a:blip r:embed="rId2"/>
          <a:srcRect t="10500" b="10500"/>
          <a:stretch>
            <a:fillRect/>
          </a:stretch>
        </p:blipFill>
        <p:spPr>
          <a:xfrm>
            <a:off x="7143400" y="1219242"/>
            <a:ext cx="3918486" cy="2209758"/>
          </a:xfrm>
        </p:spPr>
      </p:pic>
      <p:sp>
        <p:nvSpPr>
          <p:cNvPr id="4" name="Flowchart: Connector 3">
            <a:extLst>
              <a:ext uri="{FF2B5EF4-FFF2-40B4-BE49-F238E27FC236}">
                <a16:creationId xmlns:a16="http://schemas.microsoft.com/office/drawing/2014/main" id="{9861500C-BC70-BBD5-BF16-AA98A507D9E5}"/>
              </a:ext>
            </a:extLst>
          </p:cNvPr>
          <p:cNvSpPr/>
          <p:nvPr/>
        </p:nvSpPr>
        <p:spPr>
          <a:xfrm>
            <a:off x="6279903" y="334002"/>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Smelltu til að horfa á myndbandið</a:t>
            </a:r>
            <a:endParaRPr lang="en-IE" sz="2400" b="1" dirty="0">
              <a:solidFill>
                <a:schemeClr val="bg2"/>
              </a:solidFill>
              <a:hlinkClick r:id="rId4">
                <a:extLst>
                  <a:ext uri="{A12FA001-AC4F-418D-AE19-62706E023703}">
                    <ahyp:hlinkClr xmlns:ahyp="http://schemas.microsoft.com/office/drawing/2018/hyperlinkcolor" val="tx"/>
                  </a:ext>
                </a:extLst>
              </a:hlinkClick>
            </a:endParaRPr>
          </a:p>
        </p:txBody>
      </p:sp>
      <p:sp>
        <p:nvSpPr>
          <p:cNvPr id="11" name="Text Placeholder 3">
            <a:extLst>
              <a:ext uri="{FF2B5EF4-FFF2-40B4-BE49-F238E27FC236}">
                <a16:creationId xmlns:a16="http://schemas.microsoft.com/office/drawing/2014/main" id="{B360D8F0-13EF-E589-F5CD-79EF89DB755C}"/>
              </a:ext>
            </a:extLst>
          </p:cNvPr>
          <p:cNvSpPr txBox="1">
            <a:spLocks/>
          </p:cNvSpPr>
          <p:nvPr/>
        </p:nvSpPr>
        <p:spPr>
          <a:xfrm>
            <a:off x="615788" y="620807"/>
            <a:ext cx="501348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Leyndur búðahótel</a:t>
            </a:r>
          </a:p>
          <a:p>
            <a:pPr>
              <a:lnSpc>
                <a:spcPts val="3720"/>
              </a:lnSpc>
            </a:pPr>
            <a:endParaRPr lang="en-US" dirty="0"/>
          </a:p>
        </p:txBody>
      </p:sp>
      <p:sp>
        <p:nvSpPr>
          <p:cNvPr id="12" name="Text Placeholder 4">
            <a:extLst>
              <a:ext uri="{FF2B5EF4-FFF2-40B4-BE49-F238E27FC236}">
                <a16:creationId xmlns:a16="http://schemas.microsoft.com/office/drawing/2014/main" id="{8F7C6786-18E3-E723-9887-35F6DF944ECC}"/>
              </a:ext>
            </a:extLst>
          </p:cNvPr>
          <p:cNvSpPr txBox="1">
            <a:spLocks/>
          </p:cNvSpPr>
          <p:nvPr/>
        </p:nvSpPr>
        <p:spPr>
          <a:xfrm>
            <a:off x="615788" y="2299795"/>
            <a:ext cx="5193407"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b="1" dirty="0">
                <a:solidFill>
                  <a:srgbClr val="EC7C69"/>
                </a:solidFill>
              </a:rPr>
              <a:t>Beittu þema 1:</a:t>
            </a:r>
            <a:endParaRPr lang="en-GB" dirty="0">
              <a:solidFill>
                <a:srgbClr val="414141"/>
              </a:solidFill>
            </a:endParaRPr>
          </a:p>
          <a:p>
            <a:pPr indent="0">
              <a:lnSpc>
                <a:spcPts val="2240"/>
              </a:lnSpc>
              <a:buClr>
                <a:srgbClr val="459597"/>
              </a:buClr>
            </a:pPr>
            <a:r>
              <a:rPr lang="en-GB" b="1" dirty="0">
                <a:solidFill>
                  <a:srgbClr val="414141"/>
                </a:solidFill>
              </a:rPr>
              <a:t> </a:t>
            </a:r>
          </a:p>
          <a:p>
            <a:pPr indent="0">
              <a:lnSpc>
                <a:spcPts val="2240"/>
              </a:lnSpc>
              <a:buClr>
                <a:srgbClr val="459597"/>
              </a:buClr>
            </a:pPr>
            <a:r>
              <a:rPr lang="en-GB" b="1" dirty="0">
                <a:solidFill>
                  <a:srgbClr val="414141"/>
                </a:solidFill>
              </a:rPr>
              <a:t>Þessi efni fellur vel að kafla 3: </a:t>
            </a:r>
            <a:r>
              <a:rPr lang="en-GB" dirty="0">
                <a:solidFill>
                  <a:srgbClr val="414141"/>
                </a:solidFill>
              </a:rPr>
              <a:t>Hentugar dvöl sem skilar staðbundnum áhrifum. Hún sýnir hvernig litlar gistingar – rótfesta í samfélagi, arfleifð og vandaðri hönnun – geta styrkt staðbundna seiglu, varðveitt sjálfsmynd og stutt við sjálfbæra þróun ferðaþjónustunnar.</a:t>
            </a: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p:txBody>
      </p:sp>
      <p:cxnSp>
        <p:nvCxnSpPr>
          <p:cNvPr id="13" name="Straight Connector 12">
            <a:extLst>
              <a:ext uri="{FF2B5EF4-FFF2-40B4-BE49-F238E27FC236}">
                <a16:creationId xmlns:a16="http://schemas.microsoft.com/office/drawing/2014/main" id="{3E691229-FA33-E5B0-0C25-3881302A8E01}"/>
              </a:ext>
            </a:extLst>
          </p:cNvPr>
          <p:cNvCxnSpPr>
            <a:cxnSpLocks/>
          </p:cNvCxnSpPr>
          <p:nvPr/>
        </p:nvCxnSpPr>
        <p:spPr>
          <a:xfrm>
            <a:off x="1" y="1424461"/>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AC1CE648-AEA5-F2FC-261A-3BEA5E347764}"/>
              </a:ext>
            </a:extLst>
          </p:cNvPr>
          <p:cNvPicPr>
            <a:picLocks noChangeAspect="1"/>
          </p:cNvPicPr>
          <p:nvPr/>
        </p:nvPicPr>
        <p:blipFill>
          <a:blip r:embed="rId5">
            <a:alphaModFix/>
            <a:extLst>
              <a:ext uri="{28A0092B-C50C-407E-A947-70E740481C1C}">
                <a14:useLocalDpi xmlns:a14="http://schemas.microsoft.com/office/drawing/2010/main" val="0"/>
              </a:ext>
            </a:extLst>
          </a:blip>
          <a:srcRect l="53155" t="-1" r="5047" b="49903"/>
          <a:stretch/>
        </p:blipFill>
        <p:spPr>
          <a:xfrm>
            <a:off x="6382806" y="3877111"/>
            <a:ext cx="4194013" cy="3114966"/>
          </a:xfrm>
          <a:prstGeom prst="rect">
            <a:avLst/>
          </a:prstGeom>
        </p:spPr>
      </p:pic>
      <p:grpSp>
        <p:nvGrpSpPr>
          <p:cNvPr id="18" name="Group 17">
            <a:extLst>
              <a:ext uri="{FF2B5EF4-FFF2-40B4-BE49-F238E27FC236}">
                <a16:creationId xmlns:a16="http://schemas.microsoft.com/office/drawing/2014/main" id="{77E60EAD-745E-F4F2-3281-351F9F02C1F9}"/>
              </a:ext>
            </a:extLst>
          </p:cNvPr>
          <p:cNvGrpSpPr/>
          <p:nvPr/>
        </p:nvGrpSpPr>
        <p:grpSpPr>
          <a:xfrm>
            <a:off x="9402581" y="2160138"/>
            <a:ext cx="2779672" cy="554397"/>
            <a:chOff x="1800741" y="6353467"/>
            <a:chExt cx="3253859" cy="554397"/>
          </a:xfrm>
        </p:grpSpPr>
        <p:sp>
          <p:nvSpPr>
            <p:cNvPr id="19" name="object 3">
              <a:extLst>
                <a:ext uri="{FF2B5EF4-FFF2-40B4-BE49-F238E27FC236}">
                  <a16:creationId xmlns:a16="http://schemas.microsoft.com/office/drawing/2014/main" id="{69EAD027-8343-BE70-C7A5-14BC06B38691}"/>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0" name="Text Placeholder 6">
              <a:extLst>
                <a:ext uri="{FF2B5EF4-FFF2-40B4-BE49-F238E27FC236}">
                  <a16:creationId xmlns:a16="http://schemas.microsoft.com/office/drawing/2014/main" id="{793E5092-5549-D8A6-32F0-B5576AFED46C}"/>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Mynd: </a:t>
              </a:r>
              <a:r>
                <a:rPr lang="en-GB" sz="1200" dirty="0" err="1"/>
                <a:t>Meridaunia</a:t>
              </a:r>
              <a:endParaRPr lang="en-GB" sz="1200" dirty="0"/>
            </a:p>
          </p:txBody>
        </p:sp>
      </p:grpSp>
      <p:sp>
        <p:nvSpPr>
          <p:cNvPr id="6" name="Slide Number Placeholder 5">
            <a:extLst>
              <a:ext uri="{FF2B5EF4-FFF2-40B4-BE49-F238E27FC236}">
                <a16:creationId xmlns:a16="http://schemas.microsoft.com/office/drawing/2014/main" id="{9BF6F698-9D39-B960-7971-E9D626BFFD3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dirty="0"/>
          </a:p>
        </p:txBody>
      </p:sp>
    </p:spTree>
    <p:extLst>
      <p:ext uri="{BB962C8B-B14F-4D97-AF65-F5344CB8AC3E}">
        <p14:creationId xmlns:p14="http://schemas.microsoft.com/office/powerpoint/2010/main" val="779863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6C501-3366-A1DF-7129-304FF160F5CB}"/>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3103E3C5-A721-9C32-7A02-02374EBBB66F}"/>
              </a:ext>
            </a:extLst>
          </p:cNvPr>
          <p:cNvSpPr txBox="1">
            <a:spLocks/>
          </p:cNvSpPr>
          <p:nvPr/>
        </p:nvSpPr>
        <p:spPr>
          <a:xfrm>
            <a:off x="629646" y="460753"/>
            <a:ext cx="677520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Stafrænt tæki: QGIS (Quantum Geographic Information System)</a:t>
            </a:r>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2F010846-18FF-EEB5-D3BB-2D3E318E36E1}"/>
              </a:ext>
            </a:extLst>
          </p:cNvPr>
          <p:cNvCxnSpPr>
            <a:cxnSpLocks/>
          </p:cNvCxnSpPr>
          <p:nvPr/>
        </p:nvCxnSpPr>
        <p:spPr>
          <a:xfrm>
            <a:off x="0" y="1615190"/>
            <a:ext cx="562983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1C33CA2-8FE3-6D36-6F96-E74974372FF0}"/>
              </a:ext>
            </a:extLst>
          </p:cNvPr>
          <p:cNvSpPr txBox="1">
            <a:spLocks/>
          </p:cNvSpPr>
          <p:nvPr/>
        </p:nvSpPr>
        <p:spPr>
          <a:xfrm>
            <a:off x="629646" y="2072472"/>
            <a:ext cx="517948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QGIS er ókeypis, opinn landfræðilegur upplýsingakerfi sem gerir notendum kleift að </a:t>
            </a:r>
            <a:r>
              <a:rPr lang="en-GB" sz="2200" dirty="0" err="1">
                <a:solidFill>
                  <a:srgbClr val="414141"/>
                </a:solidFill>
              </a:rPr>
              <a:t>greina </a:t>
            </a:r>
            <a:r>
              <a:rPr lang="en-GB" sz="2200" dirty="0">
                <a:solidFill>
                  <a:srgbClr val="414141"/>
                </a:solidFill>
              </a:rPr>
              <a:t>rúmfræðileg gögn, kortleggja innviði, meta umhverfistakmarkanir og skipuleggja landnýtingu á staðbundinn og sjálfbæran hátt.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Það er mikið notað af borgarskipuleggjendum, arkitektum, frjálsum félagasamtökum og ferðaþróunaraðilum til að meta landfræðileg og lýðfræðileg gögn – sem gerir það kjörinn fyrir lítilsháttar, staðbundin gistiverkefni.</a:t>
            </a:r>
          </a:p>
          <a:p>
            <a:pPr indent="0">
              <a:lnSpc>
                <a:spcPts val="2240"/>
              </a:lnSpc>
              <a:buClr>
                <a:srgbClr val="459597"/>
              </a:buClr>
            </a:pPr>
            <a:endParaRPr lang="en-GB" sz="2200" dirty="0">
              <a:solidFill>
                <a:srgbClr val="414141"/>
              </a:solidFill>
            </a:endParaRPr>
          </a:p>
        </p:txBody>
      </p:sp>
      <p:sp>
        <p:nvSpPr>
          <p:cNvPr id="14" name="Oval 13">
            <a:extLst>
              <a:ext uri="{FF2B5EF4-FFF2-40B4-BE49-F238E27FC236}">
                <a16:creationId xmlns:a16="http://schemas.microsoft.com/office/drawing/2014/main" id="{6AC6F2DD-89C7-083B-C664-E1A025E1CB3F}"/>
              </a:ext>
            </a:extLst>
          </p:cNvPr>
          <p:cNvSpPr/>
          <p:nvPr/>
        </p:nvSpPr>
        <p:spPr>
          <a:xfrm>
            <a:off x="10072052" y="1018191"/>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lowchart: Connector 22">
            <a:extLst>
              <a:ext uri="{FF2B5EF4-FFF2-40B4-BE49-F238E27FC236}">
                <a16:creationId xmlns:a16="http://schemas.microsoft.com/office/drawing/2014/main" id="{73E718D9-BB8A-4831-8952-1EFCE34959CC}"/>
              </a:ext>
            </a:extLst>
          </p:cNvPr>
          <p:cNvSpPr/>
          <p:nvPr/>
        </p:nvSpPr>
        <p:spPr>
          <a:xfrm>
            <a:off x="9804257" y="1018191"/>
            <a:ext cx="2287097"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2">
                  <a:extLst>
                    <a:ext uri="{A12FA001-AC4F-418D-AE19-62706E023703}">
                      <ahyp:hlinkClr xmlns:ahyp="http://schemas.microsoft.com/office/drawing/2018/hyperlinkcolor" val="tx"/>
                    </a:ext>
                  </a:extLst>
                </a:hlinkClick>
              </a:rPr>
              <a:t>Smelltu til að hlaða niður </a:t>
            </a:r>
            <a:r>
              <a:rPr lang="en-IE" sz="2400" b="1" dirty="0">
                <a:solidFill>
                  <a:schemeClr val="bg2"/>
                </a:solidFill>
                <a:hlinkClick r:id="rId3">
                  <a:extLst>
                    <a:ext uri="{A12FA001-AC4F-418D-AE19-62706E023703}">
                      <ahyp:hlinkClr xmlns:ahyp="http://schemas.microsoft.com/office/drawing/2018/hyperlinkcolor" val="tx"/>
                    </a:ext>
                  </a:extLst>
                </a:hlinkClick>
              </a:rPr>
              <a:t>verkfærunum</a:t>
            </a:r>
            <a:endParaRPr lang="en-IE" sz="2400" b="1" dirty="0">
              <a:solidFill>
                <a:schemeClr val="bg2"/>
              </a:solidFill>
              <a:ea typeface="Calibri"/>
              <a:cs typeface="Calibri"/>
              <a:hlinkClick r:id="rId3">
                <a:extLst>
                  <a:ext uri="{A12FA001-AC4F-418D-AE19-62706E023703}">
                    <ahyp:hlinkClr xmlns:ahyp="http://schemas.microsoft.com/office/drawing/2018/hyperlinkcolor" val="tx"/>
                  </a:ext>
                </a:extLst>
              </a:hlinkClick>
            </a:endParaRPr>
          </a:p>
        </p:txBody>
      </p:sp>
      <p:pic>
        <p:nvPicPr>
          <p:cNvPr id="3" name="Immagine 6">
            <a:extLst>
              <a:ext uri="{FF2B5EF4-FFF2-40B4-BE49-F238E27FC236}">
                <a16:creationId xmlns:a16="http://schemas.microsoft.com/office/drawing/2014/main" id="{00AB7919-2A71-4635-1595-06F9B9EB45D5}"/>
              </a:ext>
            </a:extLst>
          </p:cNvPr>
          <p:cNvPicPr>
            <a:picLocks noChangeAspect="1"/>
          </p:cNvPicPr>
          <p:nvPr/>
        </p:nvPicPr>
        <p:blipFill rotWithShape="1">
          <a:blip r:embed="rId4"/>
          <a:srcRect t="3183" b="3183"/>
          <a:stretch/>
        </p:blipFill>
        <p:spPr>
          <a:xfrm flipH="1">
            <a:off x="7040526" y="2896478"/>
            <a:ext cx="3784789" cy="3828787"/>
          </a:xfrm>
          <a:prstGeom prst="rect">
            <a:avLst/>
          </a:prstGeom>
        </p:spPr>
      </p:pic>
      <p:sp>
        <p:nvSpPr>
          <p:cNvPr id="4" name="Slide Number Placeholder 5">
            <a:extLst>
              <a:ext uri="{FF2B5EF4-FFF2-40B4-BE49-F238E27FC236}">
                <a16:creationId xmlns:a16="http://schemas.microsoft.com/office/drawing/2014/main" id="{318EEA1C-4B82-1011-DE27-9A789A338C1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12</a:t>
            </a:fld>
            <a:endParaRPr lang="fr-CA" sz="1200" dirty="0"/>
          </a:p>
        </p:txBody>
      </p:sp>
    </p:spTree>
    <p:extLst>
      <p:ext uri="{BB962C8B-B14F-4D97-AF65-F5344CB8AC3E}">
        <p14:creationId xmlns:p14="http://schemas.microsoft.com/office/powerpoint/2010/main" val="26297034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38D01-A3A7-5D1B-5508-E6044E40D6CC}"/>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82A8984A-23A7-00D1-712A-2EC84B7F58B0}"/>
              </a:ext>
            </a:extLst>
          </p:cNvPr>
          <p:cNvSpPr txBox="1">
            <a:spLocks/>
          </p:cNvSpPr>
          <p:nvPr/>
        </p:nvSpPr>
        <p:spPr>
          <a:xfrm>
            <a:off x="629646" y="460753"/>
            <a:ext cx="677520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Rafrænt tæki: </a:t>
            </a:r>
            <a:r>
              <a:rPr lang="en-US" b="0" dirty="0">
                <a:solidFill>
                  <a:srgbClr val="414141"/>
                </a:solidFill>
              </a:rPr>
              <a:t>QGIS (Quantum Geographic Information System)</a:t>
            </a:r>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32BEBB5B-2F1C-920E-DECF-3749592E414B}"/>
              </a:ext>
            </a:extLst>
          </p:cNvPr>
          <p:cNvCxnSpPr>
            <a:cxnSpLocks/>
          </p:cNvCxnSpPr>
          <p:nvPr/>
        </p:nvCxnSpPr>
        <p:spPr>
          <a:xfrm>
            <a:off x="0" y="1615190"/>
            <a:ext cx="562983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DF902B0A-E1E0-4E19-E0DB-15E19EF6E1E7}"/>
              </a:ext>
            </a:extLst>
          </p:cNvPr>
          <p:cNvSpPr txBox="1">
            <a:spLocks/>
          </p:cNvSpPr>
          <p:nvPr/>
        </p:nvSpPr>
        <p:spPr>
          <a:xfrm>
            <a:off x="629646" y="2072472"/>
            <a:ext cx="517948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NQGIS styður við skipulagningu "rétt stórra" gististaða með því að hjálpa þróunaraðilum gististaða að meta burðargetu, framboð staðbundinnar innviða, viðkvæmni lands og nánd við samfélagsleg verðmæti. Til dæmis er hægt að nota QGIS til að kortleggja aðgang að vatni, skipulagsreglugerðir eða fjarlægð frá almenningssamgöngum og skólum. Þetta tryggir að litlir gististaðir ofbyrði ekki kerfi í dreifbýli heldur samræmist rúmfræðilegum og þjónustutengdum raunveruleika samfélagsins. Það er einnig gagnlegt til að sýna tækifæri til að samþætta staðbundna efnahagskerfi eða forðast umhverfismótstæður.</a:t>
            </a:r>
          </a:p>
          <a:p>
            <a:pPr indent="0">
              <a:lnSpc>
                <a:spcPts val="2240"/>
              </a:lnSpc>
              <a:buClr>
                <a:srgbClr val="459597"/>
              </a:buClr>
            </a:pPr>
            <a:endParaRPr lang="en-GB" sz="2200" dirty="0">
              <a:solidFill>
                <a:srgbClr val="414141"/>
              </a:solidFill>
            </a:endParaRPr>
          </a:p>
        </p:txBody>
      </p:sp>
      <p:sp>
        <p:nvSpPr>
          <p:cNvPr id="14" name="Oval 13">
            <a:extLst>
              <a:ext uri="{FF2B5EF4-FFF2-40B4-BE49-F238E27FC236}">
                <a16:creationId xmlns:a16="http://schemas.microsoft.com/office/drawing/2014/main" id="{03B30DE0-8D56-A9F0-DD05-1007F497F951}"/>
              </a:ext>
            </a:extLst>
          </p:cNvPr>
          <p:cNvSpPr/>
          <p:nvPr/>
        </p:nvSpPr>
        <p:spPr>
          <a:xfrm>
            <a:off x="10072052" y="1018191"/>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lowchart: Connector 22">
            <a:extLst>
              <a:ext uri="{FF2B5EF4-FFF2-40B4-BE49-F238E27FC236}">
                <a16:creationId xmlns:a16="http://schemas.microsoft.com/office/drawing/2014/main" id="{9928C4D1-6DD7-EAEC-729A-61656EE9C66F}"/>
              </a:ext>
            </a:extLst>
          </p:cNvPr>
          <p:cNvSpPr/>
          <p:nvPr/>
        </p:nvSpPr>
        <p:spPr>
          <a:xfrm>
            <a:off x="9804257" y="1018191"/>
            <a:ext cx="2287097"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2">
                  <a:extLst>
                    <a:ext uri="{A12FA001-AC4F-418D-AE19-62706E023703}">
                      <ahyp:hlinkClr xmlns:ahyp="http://schemas.microsoft.com/office/drawing/2018/hyperlinkcolor" val="tx"/>
                    </a:ext>
                  </a:extLst>
                </a:hlinkClick>
              </a:rPr>
              <a:t>Smelltu til að hlaða niður </a:t>
            </a:r>
            <a:r>
              <a:rPr lang="en-IE" sz="2400" b="1" dirty="0">
                <a:solidFill>
                  <a:schemeClr val="bg2"/>
                </a:solidFill>
                <a:hlinkClick r:id="rId3">
                  <a:extLst>
                    <a:ext uri="{A12FA001-AC4F-418D-AE19-62706E023703}">
                      <ahyp:hlinkClr xmlns:ahyp="http://schemas.microsoft.com/office/drawing/2018/hyperlinkcolor" val="tx"/>
                    </a:ext>
                  </a:extLst>
                </a:hlinkClick>
              </a:rPr>
              <a:t>verkfærunum</a:t>
            </a:r>
            <a:endParaRPr lang="en-IE" sz="2400" b="1" dirty="0">
              <a:solidFill>
                <a:schemeClr val="bg2"/>
              </a:solidFill>
              <a:ea typeface="Calibri"/>
              <a:cs typeface="Calibri"/>
              <a:hlinkClick r:id="rId3">
                <a:extLst>
                  <a:ext uri="{A12FA001-AC4F-418D-AE19-62706E023703}">
                    <ahyp:hlinkClr xmlns:ahyp="http://schemas.microsoft.com/office/drawing/2018/hyperlinkcolor" val="tx"/>
                  </a:ext>
                </a:extLst>
              </a:hlinkClick>
            </a:endParaRPr>
          </a:p>
        </p:txBody>
      </p:sp>
      <p:pic>
        <p:nvPicPr>
          <p:cNvPr id="3" name="Immagine 6">
            <a:extLst>
              <a:ext uri="{FF2B5EF4-FFF2-40B4-BE49-F238E27FC236}">
                <a16:creationId xmlns:a16="http://schemas.microsoft.com/office/drawing/2014/main" id="{06658AEB-084F-188B-2F52-741B5CF1375A}"/>
              </a:ext>
            </a:extLst>
          </p:cNvPr>
          <p:cNvPicPr>
            <a:picLocks noChangeAspect="1"/>
          </p:cNvPicPr>
          <p:nvPr/>
        </p:nvPicPr>
        <p:blipFill rotWithShape="1">
          <a:blip r:embed="rId4"/>
          <a:srcRect t="3183" b="3183"/>
          <a:stretch/>
        </p:blipFill>
        <p:spPr>
          <a:xfrm flipH="1">
            <a:off x="7040526" y="2896478"/>
            <a:ext cx="3784789" cy="3828787"/>
          </a:xfrm>
          <a:prstGeom prst="rect">
            <a:avLst/>
          </a:prstGeom>
        </p:spPr>
      </p:pic>
      <p:sp>
        <p:nvSpPr>
          <p:cNvPr id="4" name="Slide Number Placeholder 5">
            <a:extLst>
              <a:ext uri="{FF2B5EF4-FFF2-40B4-BE49-F238E27FC236}">
                <a16:creationId xmlns:a16="http://schemas.microsoft.com/office/drawing/2014/main" id="{8D9745DC-E5EF-0562-C1D9-950C94EE71D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13</a:t>
            </a:fld>
            <a:endParaRPr lang="fr-CA" sz="1200" dirty="0"/>
          </a:p>
        </p:txBody>
      </p:sp>
    </p:spTree>
    <p:extLst>
      <p:ext uri="{BB962C8B-B14F-4D97-AF65-F5344CB8AC3E}">
        <p14:creationId xmlns:p14="http://schemas.microsoft.com/office/powerpoint/2010/main" val="487868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55BD0-233A-9FBC-0C1E-E16E7BD42723}"/>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FA29135E-FD5D-2A50-BE0C-AC908A4E994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D5CDD66E-7B24-D47D-F446-0F280291EAF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14</a:t>
            </a:fld>
            <a:endParaRPr lang="fr-CA" sz="1200" dirty="0">
              <a:solidFill>
                <a:schemeClr val="bg1"/>
              </a:solidFill>
            </a:endParaRPr>
          </a:p>
        </p:txBody>
      </p:sp>
      <p:sp>
        <p:nvSpPr>
          <p:cNvPr id="2" name="Text Placeholder 5">
            <a:extLst>
              <a:ext uri="{FF2B5EF4-FFF2-40B4-BE49-F238E27FC236}">
                <a16:creationId xmlns:a16="http://schemas.microsoft.com/office/drawing/2014/main" id="{F8F29D3C-8DED-84C0-D6F0-308DDAB0BCCE}"/>
              </a:ext>
            </a:extLst>
          </p:cNvPr>
          <p:cNvSpPr txBox="1">
            <a:spLocks/>
          </p:cNvSpPr>
          <p:nvPr/>
        </p:nvSpPr>
        <p:spPr>
          <a:xfrm>
            <a:off x="937708" y="763768"/>
            <a:ext cx="9046950"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b="1" dirty="0">
                <a:solidFill>
                  <a:srgbClr val="EC7C69"/>
                </a:solidFill>
              </a:rPr>
              <a:t>Hagnýt æfing: </a:t>
            </a:r>
            <a:r>
              <a:rPr lang="en-US" sz="3600" dirty="0">
                <a:solidFill>
                  <a:srgbClr val="414141"/>
                </a:solidFill>
              </a:rPr>
              <a:t>Kortleggja áhrifin: Hönnun staðbundins gildiskeðju í ferðaþjónustu</a:t>
            </a:r>
          </a:p>
          <a:p>
            <a:pPr marL="0" indent="0">
              <a:buNone/>
            </a:pPr>
            <a:endParaRPr lang="en-US" sz="3600" b="1" dirty="0">
              <a:solidFill>
                <a:srgbClr val="EC7C69"/>
              </a:solidFill>
            </a:endParaRPr>
          </a:p>
        </p:txBody>
      </p:sp>
      <p:sp>
        <p:nvSpPr>
          <p:cNvPr id="3" name="Text Placeholder 1">
            <a:extLst>
              <a:ext uri="{FF2B5EF4-FFF2-40B4-BE49-F238E27FC236}">
                <a16:creationId xmlns:a16="http://schemas.microsoft.com/office/drawing/2014/main" id="{B77E17EE-4271-DC79-9742-762CB9B3BAAC}"/>
              </a:ext>
            </a:extLst>
          </p:cNvPr>
          <p:cNvSpPr txBox="1">
            <a:spLocks/>
          </p:cNvSpPr>
          <p:nvPr/>
        </p:nvSpPr>
        <p:spPr>
          <a:xfrm>
            <a:off x="3868657" y="2086030"/>
            <a:ext cx="753387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800" b="1" dirty="0">
                <a:solidFill>
                  <a:srgbClr val="EC7C69"/>
                </a:solidFill>
              </a:rPr>
              <a:t>Skref:</a:t>
            </a:r>
          </a:p>
          <a:p>
            <a:pPr algn="l">
              <a:lnSpc>
                <a:spcPts val="2340"/>
              </a:lnSpc>
              <a:spcBef>
                <a:spcPts val="0"/>
              </a:spcBef>
              <a:buClr>
                <a:srgbClr val="459597"/>
              </a:buClr>
            </a:pPr>
            <a:endParaRPr lang="en-IE" sz="2400" b="1" dirty="0">
              <a:solidFill>
                <a:srgbClr val="EC7C69"/>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Skilgreindu gistirýmahugmyndina þína: </a:t>
            </a:r>
          </a:p>
          <a:p>
            <a:pPr marL="360363" algn="l">
              <a:lnSpc>
                <a:spcPts val="2340"/>
              </a:lnSpc>
              <a:spcBef>
                <a:spcPts val="0"/>
              </a:spcBef>
              <a:buClr>
                <a:srgbClr val="459597"/>
              </a:buClr>
            </a:pPr>
            <a:r>
              <a:rPr lang="en-IE" sz="2200" dirty="0">
                <a:solidFill>
                  <a:srgbClr val="414141"/>
                </a:solidFill>
              </a:rPr>
              <a:t>Lýstu stuttlega hugmynd þinni um valfrjálsa gistingu: – Gerð mannvirkis (t.d. sumarhús, gistiheimili, vistvæn gististaður); – Staðsetning (dreifbýlisþorp, fjöll, menningarminjar o.s.frv.); – Getu (t.d. 5 herbergi, 3 einingar)</a:t>
            </a:r>
          </a:p>
          <a:p>
            <a:pPr marL="342900" indent="-342900" algn="l">
              <a:lnSpc>
                <a:spcPts val="2340"/>
              </a:lnSpc>
              <a:spcBef>
                <a:spcPts val="0"/>
              </a:spcBef>
              <a:buClr>
                <a:srgbClr val="459597"/>
              </a:buClr>
              <a:buFont typeface="Wingdings" pitchFamily="2" charset="2"/>
              <a:buChar char="q"/>
            </a:pPr>
            <a:endParaRPr lang="en-IE" sz="2200" dirty="0">
              <a:solidFill>
                <a:srgbClr val="414141"/>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Auðkenndu staðbundna hagsmunaaðila: </a:t>
            </a:r>
          </a:p>
          <a:p>
            <a:pPr marL="360363" algn="l">
              <a:lnSpc>
                <a:spcPts val="2340"/>
              </a:lnSpc>
              <a:spcBef>
                <a:spcPts val="0"/>
              </a:spcBef>
              <a:buClr>
                <a:srgbClr val="459597"/>
              </a:buClr>
            </a:pPr>
            <a:r>
              <a:rPr lang="en-IE" sz="2200" dirty="0">
                <a:solidFill>
                  <a:srgbClr val="414141"/>
                </a:solidFill>
              </a:rPr>
              <a:t>Skráðu að minnsta kosti 6 lykilaðila á staðnum sem gætu tekið þátt í eða haft gagn af verkefninu þínu. Hugsaðu um: byggingaraðila, iðnmenn eða handverksfólk, bændur, matvælaframleiðendur eða matreiðslumenn, menningarhópa eða staðbundna leiðsögumenn, samgöngur, smásölu eða þjónustuaðila</a:t>
            </a:r>
          </a:p>
          <a:p>
            <a:pPr marL="360363"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
        <p:nvSpPr>
          <p:cNvPr id="8" name="Freeform 7">
            <a:extLst>
              <a:ext uri="{FF2B5EF4-FFF2-40B4-BE49-F238E27FC236}">
                <a16:creationId xmlns:a16="http://schemas.microsoft.com/office/drawing/2014/main" id="{CD7D6A83-2C47-A060-3EB5-B1DD78BABCA3}"/>
              </a:ext>
            </a:extLst>
          </p:cNvPr>
          <p:cNvSpPr/>
          <p:nvPr/>
        </p:nvSpPr>
        <p:spPr>
          <a:xfrm rot="5400000" flipH="1">
            <a:off x="-411685" y="2956810"/>
            <a:ext cx="4979491" cy="3208245"/>
          </a:xfrm>
          <a:custGeom>
            <a:avLst/>
            <a:gdLst>
              <a:gd name="connsiteX0" fmla="*/ 4979491 w 4979491"/>
              <a:gd name="connsiteY0" fmla="*/ 2937994 h 3208245"/>
              <a:gd name="connsiteX1" fmla="*/ 4979491 w 4979491"/>
              <a:gd name="connsiteY1" fmla="*/ 2581242 h 3208245"/>
              <a:gd name="connsiteX2" fmla="*/ 4979491 w 4979491"/>
              <a:gd name="connsiteY2" fmla="*/ 2526974 h 3208245"/>
              <a:gd name="connsiteX3" fmla="*/ 4979491 w 4979491"/>
              <a:gd name="connsiteY3" fmla="*/ 2170223 h 3208245"/>
              <a:gd name="connsiteX4" fmla="*/ 4979491 w 4979491"/>
              <a:gd name="connsiteY4" fmla="*/ 767772 h 3208245"/>
              <a:gd name="connsiteX5" fmla="*/ 4979491 w 4979491"/>
              <a:gd name="connsiteY5" fmla="*/ 411019 h 3208245"/>
              <a:gd name="connsiteX6" fmla="*/ 4979491 w 4979491"/>
              <a:gd name="connsiteY6" fmla="*/ 356752 h 3208245"/>
              <a:gd name="connsiteX7" fmla="*/ 4979491 w 4979491"/>
              <a:gd name="connsiteY7" fmla="*/ 0 h 3208245"/>
              <a:gd name="connsiteX8" fmla="*/ 4551192 w 4979491"/>
              <a:gd name="connsiteY8" fmla="*/ 0 h 3208245"/>
              <a:gd name="connsiteX9" fmla="*/ 3739677 w 4979491"/>
              <a:gd name="connsiteY9" fmla="*/ 0 h 3208245"/>
              <a:gd name="connsiteX10" fmla="*/ 3676919 w 4979491"/>
              <a:gd name="connsiteY10" fmla="*/ 0 h 3208245"/>
              <a:gd name="connsiteX11" fmla="*/ 3319819 w 4979491"/>
              <a:gd name="connsiteY11" fmla="*/ 0 h 3208245"/>
              <a:gd name="connsiteX12" fmla="*/ 3311378 w 4979491"/>
              <a:gd name="connsiteY12" fmla="*/ 0 h 3208245"/>
              <a:gd name="connsiteX13" fmla="*/ 3147061 w 4979491"/>
              <a:gd name="connsiteY13" fmla="*/ 0 h 3208245"/>
              <a:gd name="connsiteX14" fmla="*/ 3107288 w 4979491"/>
              <a:gd name="connsiteY14" fmla="*/ 0 h 3208245"/>
              <a:gd name="connsiteX15" fmla="*/ 2437105 w 4979491"/>
              <a:gd name="connsiteY15" fmla="*/ 0 h 3208245"/>
              <a:gd name="connsiteX16" fmla="*/ 2080005 w 4979491"/>
              <a:gd name="connsiteY16" fmla="*/ 0 h 3208245"/>
              <a:gd name="connsiteX17" fmla="*/ 1907247 w 4979491"/>
              <a:gd name="connsiteY17" fmla="*/ 0 h 3208245"/>
              <a:gd name="connsiteX18" fmla="*/ 1867474 w 4979491"/>
              <a:gd name="connsiteY18" fmla="*/ 0 h 3208245"/>
              <a:gd name="connsiteX19" fmla="*/ 1469580 w 4979491"/>
              <a:gd name="connsiteY19" fmla="*/ 0 h 3208245"/>
              <a:gd name="connsiteX20" fmla="*/ 1239814 w 4979491"/>
              <a:gd name="connsiteY20" fmla="*/ 0 h 3208245"/>
              <a:gd name="connsiteX21" fmla="*/ 229766 w 4979491"/>
              <a:gd name="connsiteY21" fmla="*/ 0 h 3208245"/>
              <a:gd name="connsiteX22" fmla="*/ 0 w 4979491"/>
              <a:gd name="connsiteY22" fmla="*/ 0 h 3208245"/>
              <a:gd name="connsiteX23" fmla="*/ 0 w 4979491"/>
              <a:gd name="connsiteY23" fmla="*/ 316838 h 3208245"/>
              <a:gd name="connsiteX24" fmla="*/ 5435 w 4979491"/>
              <a:gd name="connsiteY24" fmla="*/ 316838 h 3208245"/>
              <a:gd name="connsiteX25" fmla="*/ 5435 w 4979491"/>
              <a:gd name="connsiteY25" fmla="*/ 1336593 h 3208245"/>
              <a:gd name="connsiteX26" fmla="*/ 5435 w 4979491"/>
              <a:gd name="connsiteY26" fmla="*/ 1755062 h 3208245"/>
              <a:gd name="connsiteX27" fmla="*/ 5435 w 4979491"/>
              <a:gd name="connsiteY27" fmla="*/ 1755062 h 3208245"/>
              <a:gd name="connsiteX28" fmla="*/ 5436 w 4979491"/>
              <a:gd name="connsiteY28" fmla="*/ 2958182 h 3208245"/>
              <a:gd name="connsiteX29" fmla="*/ 5436 w 4979491"/>
              <a:gd name="connsiteY29" fmla="*/ 3208245 h 3208245"/>
              <a:gd name="connsiteX30" fmla="*/ 539185 w 4979491"/>
              <a:gd name="connsiteY30" fmla="*/ 3208245 h 3208245"/>
              <a:gd name="connsiteX31" fmla="*/ 1108816 w 4979491"/>
              <a:gd name="connsiteY31" fmla="*/ 3208245 h 3208245"/>
              <a:gd name="connsiteX32" fmla="*/ 1169122 w 4979491"/>
              <a:gd name="connsiteY32" fmla="*/ 3204252 h 3208245"/>
              <a:gd name="connsiteX33" fmla="*/ 1245250 w 4979491"/>
              <a:gd name="connsiteY33" fmla="*/ 3204252 h 3208245"/>
              <a:gd name="connsiteX34" fmla="*/ 1245250 w 4979491"/>
              <a:gd name="connsiteY34" fmla="*/ 3208245 h 3208245"/>
              <a:gd name="connsiteX35" fmla="*/ 1778999 w 4979491"/>
              <a:gd name="connsiteY35" fmla="*/ 3208245 h 3208245"/>
              <a:gd name="connsiteX36" fmla="*/ 1911334 w 4979491"/>
              <a:gd name="connsiteY36" fmla="*/ 3208245 h 3208245"/>
              <a:gd name="connsiteX37" fmla="*/ 2312653 w 4979491"/>
              <a:gd name="connsiteY37" fmla="*/ 3208245 h 3208245"/>
              <a:gd name="connsiteX38" fmla="*/ 2348630 w 4979491"/>
              <a:gd name="connsiteY38" fmla="*/ 3208245 h 3208245"/>
              <a:gd name="connsiteX39" fmla="*/ 2740952 w 4979491"/>
              <a:gd name="connsiteY39" fmla="*/ 3208245 h 3208245"/>
              <a:gd name="connsiteX40" fmla="*/ 2786295 w 4979491"/>
              <a:gd name="connsiteY40" fmla="*/ 3204252 h 3208245"/>
              <a:gd name="connsiteX41" fmla="*/ 3006496 w 4979491"/>
              <a:gd name="connsiteY41" fmla="*/ 3204252 h 3208245"/>
              <a:gd name="connsiteX42" fmla="*/ 3151148 w 4979491"/>
              <a:gd name="connsiteY42" fmla="*/ 3204252 h 3208245"/>
              <a:gd name="connsiteX43" fmla="*/ 3151148 w 4979491"/>
              <a:gd name="connsiteY43" fmla="*/ 3208245 h 3208245"/>
              <a:gd name="connsiteX44" fmla="*/ 3552467 w 4979491"/>
              <a:gd name="connsiteY44" fmla="*/ 3208245 h 3208245"/>
              <a:gd name="connsiteX45" fmla="*/ 3980766 w 4979491"/>
              <a:gd name="connsiteY45" fmla="*/ 3208245 h 3208245"/>
              <a:gd name="connsiteX46" fmla="*/ 4026109 w 4979491"/>
              <a:gd name="connsiteY46" fmla="*/ 3204252 h 3208245"/>
              <a:gd name="connsiteX47" fmla="*/ 4246310 w 4979491"/>
              <a:gd name="connsiteY47" fmla="*/ 3204252 h 3208245"/>
              <a:gd name="connsiteX48" fmla="*/ 4674608 w 4979491"/>
              <a:gd name="connsiteY48" fmla="*/ 3204252 h 3208245"/>
              <a:gd name="connsiteX49" fmla="*/ 4979491 w 4979491"/>
              <a:gd name="connsiteY49" fmla="*/ 2937994 h 320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979491" h="3208245">
                <a:moveTo>
                  <a:pt x="4979491" y="2937994"/>
                </a:moveTo>
                <a:lnTo>
                  <a:pt x="4979491" y="2581242"/>
                </a:lnTo>
                <a:lnTo>
                  <a:pt x="4979491" y="2526974"/>
                </a:lnTo>
                <a:lnTo>
                  <a:pt x="4979491" y="2170223"/>
                </a:lnTo>
                <a:lnTo>
                  <a:pt x="4979491" y="767772"/>
                </a:lnTo>
                <a:lnTo>
                  <a:pt x="4979491" y="411019"/>
                </a:lnTo>
                <a:lnTo>
                  <a:pt x="4979491" y="356752"/>
                </a:lnTo>
                <a:lnTo>
                  <a:pt x="4979491" y="0"/>
                </a:lnTo>
                <a:lnTo>
                  <a:pt x="4551192" y="0"/>
                </a:lnTo>
                <a:lnTo>
                  <a:pt x="3739677" y="0"/>
                </a:lnTo>
                <a:lnTo>
                  <a:pt x="3676919" y="0"/>
                </a:lnTo>
                <a:lnTo>
                  <a:pt x="3319819" y="0"/>
                </a:lnTo>
                <a:lnTo>
                  <a:pt x="3311378" y="0"/>
                </a:lnTo>
                <a:lnTo>
                  <a:pt x="3147061" y="0"/>
                </a:lnTo>
                <a:lnTo>
                  <a:pt x="3107288" y="0"/>
                </a:lnTo>
                <a:lnTo>
                  <a:pt x="2437105" y="0"/>
                </a:lnTo>
                <a:lnTo>
                  <a:pt x="2080005" y="0"/>
                </a:lnTo>
                <a:lnTo>
                  <a:pt x="1907247" y="0"/>
                </a:lnTo>
                <a:lnTo>
                  <a:pt x="1867474" y="0"/>
                </a:lnTo>
                <a:lnTo>
                  <a:pt x="1469580" y="0"/>
                </a:lnTo>
                <a:lnTo>
                  <a:pt x="1239814" y="0"/>
                </a:lnTo>
                <a:lnTo>
                  <a:pt x="229766" y="0"/>
                </a:lnTo>
                <a:lnTo>
                  <a:pt x="0" y="0"/>
                </a:lnTo>
                <a:lnTo>
                  <a:pt x="0" y="316838"/>
                </a:lnTo>
                <a:lnTo>
                  <a:pt x="5435" y="316838"/>
                </a:lnTo>
                <a:lnTo>
                  <a:pt x="5435" y="1336593"/>
                </a:lnTo>
                <a:lnTo>
                  <a:pt x="5435" y="1755062"/>
                </a:lnTo>
                <a:lnTo>
                  <a:pt x="5435" y="1755062"/>
                </a:lnTo>
                <a:lnTo>
                  <a:pt x="5436" y="2958182"/>
                </a:lnTo>
                <a:lnTo>
                  <a:pt x="5436" y="3208245"/>
                </a:lnTo>
                <a:lnTo>
                  <a:pt x="539185" y="3208245"/>
                </a:lnTo>
                <a:lnTo>
                  <a:pt x="1108816" y="3208245"/>
                </a:lnTo>
                <a:lnTo>
                  <a:pt x="1169122" y="3204252"/>
                </a:lnTo>
                <a:lnTo>
                  <a:pt x="1245250" y="3204252"/>
                </a:lnTo>
                <a:lnTo>
                  <a:pt x="1245250" y="3208245"/>
                </a:lnTo>
                <a:lnTo>
                  <a:pt x="1778999" y="3208245"/>
                </a:lnTo>
                <a:lnTo>
                  <a:pt x="1911334" y="3208245"/>
                </a:lnTo>
                <a:lnTo>
                  <a:pt x="2312653" y="3208245"/>
                </a:lnTo>
                <a:lnTo>
                  <a:pt x="2348630" y="3208245"/>
                </a:lnTo>
                <a:lnTo>
                  <a:pt x="2740952" y="3208245"/>
                </a:lnTo>
                <a:lnTo>
                  <a:pt x="2786295" y="3204252"/>
                </a:lnTo>
                <a:lnTo>
                  <a:pt x="3006496" y="3204252"/>
                </a:lnTo>
                <a:lnTo>
                  <a:pt x="3151148" y="3204252"/>
                </a:lnTo>
                <a:lnTo>
                  <a:pt x="3151148" y="3208245"/>
                </a:lnTo>
                <a:lnTo>
                  <a:pt x="3552467" y="3208245"/>
                </a:lnTo>
                <a:lnTo>
                  <a:pt x="3980766" y="3208245"/>
                </a:lnTo>
                <a:lnTo>
                  <a:pt x="4026109" y="3204252"/>
                </a:lnTo>
                <a:lnTo>
                  <a:pt x="4246310" y="3204252"/>
                </a:lnTo>
                <a:lnTo>
                  <a:pt x="4674608" y="3204252"/>
                </a:lnTo>
                <a:cubicBezTo>
                  <a:pt x="4843543" y="3204252"/>
                  <a:pt x="4979491" y="3084653"/>
                  <a:pt x="4979491" y="2937994"/>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7" name="Text Placeholder 1">
            <a:extLst>
              <a:ext uri="{FF2B5EF4-FFF2-40B4-BE49-F238E27FC236}">
                <a16:creationId xmlns:a16="http://schemas.microsoft.com/office/drawing/2014/main" id="{6F5FAD6E-CFA5-7877-1EBB-02314B3DD712}"/>
              </a:ext>
            </a:extLst>
          </p:cNvPr>
          <p:cNvSpPr txBox="1">
            <a:spLocks/>
          </p:cNvSpPr>
          <p:nvPr/>
        </p:nvSpPr>
        <p:spPr>
          <a:xfrm>
            <a:off x="805639" y="2397479"/>
            <a:ext cx="2689729" cy="2783361"/>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dirty="0"/>
              <a:t>Markmið:</a:t>
            </a:r>
            <a:endParaRPr lang="en-IE" sz="800" b="1" dirty="0"/>
          </a:p>
          <a:p>
            <a:pPr algn="l">
              <a:lnSpc>
                <a:spcPts val="2340"/>
              </a:lnSpc>
              <a:spcBef>
                <a:spcPts val="0"/>
              </a:spcBef>
              <a:buClr>
                <a:srgbClr val="459597"/>
              </a:buClr>
            </a:pPr>
            <a:endParaRPr lang="en-IE" sz="2200" dirty="0"/>
          </a:p>
          <a:p>
            <a:pPr algn="l">
              <a:lnSpc>
                <a:spcPts val="2340"/>
              </a:lnSpc>
              <a:spcBef>
                <a:spcPts val="0"/>
              </a:spcBef>
              <a:buClr>
                <a:srgbClr val="459597"/>
              </a:buClr>
            </a:pPr>
            <a:r>
              <a:rPr lang="en-IE" sz="2200" dirty="0"/>
              <a:t>Að hjálpa nemendum að kanna hvernig hugmynd þeirra um gistingu getur virkjað og styrkt staðbundin efnahagskerfi í gegnum samstarf, innkaup og samþættingu þjónustu.</a:t>
            </a:r>
          </a:p>
          <a:p>
            <a:pPr algn="l">
              <a:lnSpc>
                <a:spcPts val="2340"/>
              </a:lnSpc>
              <a:spcBef>
                <a:spcPts val="0"/>
              </a:spcBef>
              <a:buClr>
                <a:srgbClr val="459597"/>
              </a:buClr>
            </a:pPr>
            <a:endParaRPr lang="en-IE" sz="2200" dirty="0"/>
          </a:p>
          <a:p>
            <a:pPr algn="l">
              <a:lnSpc>
                <a:spcPts val="2340"/>
              </a:lnSpc>
              <a:spcBef>
                <a:spcPts val="0"/>
              </a:spcBef>
              <a:buClr>
                <a:srgbClr val="459597"/>
              </a:buClr>
            </a:pPr>
            <a:endParaRPr lang="en-IE" sz="2200" dirty="0"/>
          </a:p>
          <a:p>
            <a:pPr algn="l">
              <a:lnSpc>
                <a:spcPts val="2540"/>
              </a:lnSpc>
              <a:spcBef>
                <a:spcPts val="0"/>
              </a:spcBef>
              <a:buClr>
                <a:srgbClr val="459597"/>
              </a:buClr>
            </a:pPr>
            <a:endParaRPr lang="en-IE" sz="2200" dirty="0"/>
          </a:p>
          <a:p>
            <a:pPr algn="l">
              <a:lnSpc>
                <a:spcPts val="2540"/>
              </a:lnSpc>
              <a:spcBef>
                <a:spcPts val="0"/>
              </a:spcBef>
            </a:pPr>
            <a:endParaRPr lang="en-US" sz="2400" dirty="0"/>
          </a:p>
        </p:txBody>
      </p:sp>
      <p:pic>
        <p:nvPicPr>
          <p:cNvPr id="9" name="Picture 8">
            <a:extLst>
              <a:ext uri="{FF2B5EF4-FFF2-40B4-BE49-F238E27FC236}">
                <a16:creationId xmlns:a16="http://schemas.microsoft.com/office/drawing/2014/main" id="{F4BC3190-3133-1BEF-C6CA-C8587CC81D55}"/>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9438" t="-10658" r="-1236" b="60560"/>
          <a:stretch/>
        </p:blipFill>
        <p:spPr>
          <a:xfrm>
            <a:off x="1499300" y="4717837"/>
            <a:ext cx="3580276" cy="2659133"/>
          </a:xfrm>
          <a:prstGeom prst="rect">
            <a:avLst/>
          </a:prstGeom>
        </p:spPr>
      </p:pic>
    </p:spTree>
    <p:extLst>
      <p:ext uri="{BB962C8B-B14F-4D97-AF65-F5344CB8AC3E}">
        <p14:creationId xmlns:p14="http://schemas.microsoft.com/office/powerpoint/2010/main" val="2054698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1B3E8-B9BD-F1F7-084A-DC78C86E03DE}"/>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91D6A220-BFCE-B33D-ABCB-A40A8897BC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35CC7F53-9CE2-2360-4776-514B53EF0A8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15</a:t>
            </a:fld>
            <a:endParaRPr lang="fr-CA" sz="1200" dirty="0">
              <a:solidFill>
                <a:schemeClr val="bg1"/>
              </a:solidFill>
            </a:endParaRPr>
          </a:p>
        </p:txBody>
      </p:sp>
      <p:sp>
        <p:nvSpPr>
          <p:cNvPr id="2" name="Text Placeholder 5">
            <a:extLst>
              <a:ext uri="{FF2B5EF4-FFF2-40B4-BE49-F238E27FC236}">
                <a16:creationId xmlns:a16="http://schemas.microsoft.com/office/drawing/2014/main" id="{864D9E78-D41E-8340-4845-1948DB2B68F0}"/>
              </a:ext>
            </a:extLst>
          </p:cNvPr>
          <p:cNvSpPr txBox="1">
            <a:spLocks/>
          </p:cNvSpPr>
          <p:nvPr/>
        </p:nvSpPr>
        <p:spPr>
          <a:xfrm>
            <a:off x="937708" y="763768"/>
            <a:ext cx="7991139"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b="1" dirty="0">
                <a:solidFill>
                  <a:srgbClr val="EC7C69"/>
                </a:solidFill>
              </a:rPr>
              <a:t>Hagnýt æfing: </a:t>
            </a:r>
            <a:r>
              <a:rPr lang="en-US" sz="3600" dirty="0">
                <a:solidFill>
                  <a:srgbClr val="414141"/>
                </a:solidFill>
              </a:rPr>
              <a:t>Kortleggja áhrifin: Hönnun staðbundins gildiskeðju í ferðaþjónustu</a:t>
            </a:r>
          </a:p>
          <a:p>
            <a:pPr marL="0" indent="0">
              <a:buNone/>
            </a:pPr>
            <a:endParaRPr lang="en-US" sz="3600" b="1" dirty="0">
              <a:solidFill>
                <a:srgbClr val="EC7C69"/>
              </a:solidFill>
            </a:endParaRPr>
          </a:p>
        </p:txBody>
      </p:sp>
      <p:sp>
        <p:nvSpPr>
          <p:cNvPr id="3" name="Text Placeholder 1">
            <a:extLst>
              <a:ext uri="{FF2B5EF4-FFF2-40B4-BE49-F238E27FC236}">
                <a16:creationId xmlns:a16="http://schemas.microsoft.com/office/drawing/2014/main" id="{D368E03F-06EC-3E1C-3E50-4D5AD7B63151}"/>
              </a:ext>
            </a:extLst>
          </p:cNvPr>
          <p:cNvSpPr txBox="1">
            <a:spLocks/>
          </p:cNvSpPr>
          <p:nvPr/>
        </p:nvSpPr>
        <p:spPr>
          <a:xfrm>
            <a:off x="937708" y="2106944"/>
            <a:ext cx="1074375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800" b="1" dirty="0">
                <a:solidFill>
                  <a:srgbClr val="EC7C69"/>
                </a:solidFill>
              </a:rPr>
              <a:t>Skref:</a:t>
            </a:r>
          </a:p>
          <a:p>
            <a:pPr algn="l">
              <a:lnSpc>
                <a:spcPts val="2340"/>
              </a:lnSpc>
              <a:spcBef>
                <a:spcPts val="0"/>
              </a:spcBef>
              <a:buClr>
                <a:srgbClr val="459597"/>
              </a:buClr>
            </a:pPr>
            <a:endParaRPr lang="en-IE" sz="2400" b="1" dirty="0">
              <a:solidFill>
                <a:srgbClr val="EC7C69"/>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Kortleggja virðiskeðjuna:</a:t>
            </a:r>
          </a:p>
          <a:p>
            <a:pPr marL="360363" algn="l">
              <a:lnSpc>
                <a:spcPts val="2340"/>
              </a:lnSpc>
              <a:spcBef>
                <a:spcPts val="0"/>
              </a:spcBef>
              <a:buClr>
                <a:srgbClr val="459597"/>
              </a:buClr>
            </a:pPr>
            <a:r>
              <a:rPr lang="en-IE" sz="2200" dirty="0">
                <a:solidFill>
                  <a:srgbClr val="414141"/>
                </a:solidFill>
              </a:rPr>
              <a:t>Búðu til einfalt sjónrænt kort (notaðu örvar eða flæðirit) sem sýnir hvernig efni og þjónusta streyma inn í verkefnið þitt (t.d. staðbundinn steinn → bygging; ólífuolía → morgunverður gesta), tekjur, kynning eða sýnileiki streyma aftur til samfélagsins, gestir tengjast staðbundnum upplifunum í gegnum gistingu þína</a:t>
            </a:r>
          </a:p>
          <a:p>
            <a:pPr marL="342900" indent="-342900" algn="l">
              <a:lnSpc>
                <a:spcPts val="2340"/>
              </a:lnSpc>
              <a:spcBef>
                <a:spcPts val="0"/>
              </a:spcBef>
              <a:buClr>
                <a:srgbClr val="459597"/>
              </a:buClr>
              <a:buFont typeface="Wingdings" pitchFamily="2" charset="2"/>
              <a:buChar char="q"/>
            </a:pPr>
            <a:endParaRPr lang="en-IE" sz="2200" b="1" dirty="0">
              <a:solidFill>
                <a:srgbClr val="414141"/>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Ljósritaðu lykilsamstarf:</a:t>
            </a:r>
          </a:p>
          <a:p>
            <a:pPr marL="360363" algn="l">
              <a:lnSpc>
                <a:spcPts val="2340"/>
              </a:lnSpc>
              <a:spcBef>
                <a:spcPts val="0"/>
              </a:spcBef>
              <a:buClr>
                <a:srgbClr val="459597"/>
              </a:buClr>
            </a:pPr>
            <a:r>
              <a:rPr lang="en-IE" sz="2200" dirty="0">
                <a:solidFill>
                  <a:srgbClr val="414141"/>
                </a:solidFill>
              </a:rPr>
              <a:t>Auðkenndu 2–3 stefnumarkandi samstarfsaðila sem myndu hafa mest áhrif á samfélagið og efnahaginn.</a:t>
            </a:r>
          </a:p>
          <a:p>
            <a:pPr marL="360363" algn="l">
              <a:lnSpc>
                <a:spcPts val="2340"/>
              </a:lnSpc>
              <a:spcBef>
                <a:spcPts val="0"/>
              </a:spcBef>
              <a:buClr>
                <a:srgbClr val="459597"/>
              </a:buClr>
            </a:pPr>
            <a:endParaRPr lang="en-IE" sz="2200" i="1" dirty="0">
              <a:solidFill>
                <a:srgbClr val="414141"/>
              </a:solidFill>
            </a:endParaRP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Tree>
    <p:extLst>
      <p:ext uri="{BB962C8B-B14F-4D97-AF65-F5344CB8AC3E}">
        <p14:creationId xmlns:p14="http://schemas.microsoft.com/office/powerpoint/2010/main" val="308633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440C2-D575-A7F9-AA8D-3B8AFDE9E828}"/>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16A4E00-1E77-6A85-E09D-39CBF1C106D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16</a:t>
            </a:fld>
            <a:endParaRPr lang="fr-CA" sz="1200" dirty="0">
              <a:solidFill>
                <a:schemeClr val="bg1"/>
              </a:solidFill>
            </a:endParaRPr>
          </a:p>
        </p:txBody>
      </p:sp>
      <p:sp>
        <p:nvSpPr>
          <p:cNvPr id="8" name="Freeform 7">
            <a:extLst>
              <a:ext uri="{FF2B5EF4-FFF2-40B4-BE49-F238E27FC236}">
                <a16:creationId xmlns:a16="http://schemas.microsoft.com/office/drawing/2014/main" id="{5F5D2C36-1A96-F13D-52A7-7F241153E085}"/>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081AF1E7-9B88-92B8-981A-1DAA2400E6A7}"/>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Viðbótarlestrarefni</a:t>
            </a:r>
          </a:p>
        </p:txBody>
      </p:sp>
      <p:graphicFrame>
        <p:nvGraphicFramePr>
          <p:cNvPr id="5" name="Table 4">
            <a:extLst>
              <a:ext uri="{FF2B5EF4-FFF2-40B4-BE49-F238E27FC236}">
                <a16:creationId xmlns:a16="http://schemas.microsoft.com/office/drawing/2014/main" id="{00F5DF40-170A-8C3B-ECA6-E3572171AFE1}"/>
              </a:ext>
            </a:extLst>
          </p:cNvPr>
          <p:cNvGraphicFramePr>
            <a:graphicFrameLocks noGrp="1"/>
          </p:cNvGraphicFramePr>
          <p:nvPr>
            <p:extLst>
              <p:ext uri="{D42A27DB-BD31-4B8C-83A1-F6EECF244321}">
                <p14:modId xmlns:p14="http://schemas.microsoft.com/office/powerpoint/2010/main" val="2634536125"/>
              </p:ext>
            </p:extLst>
          </p:nvPr>
        </p:nvGraphicFramePr>
        <p:xfrm>
          <a:off x="792767" y="1537696"/>
          <a:ext cx="10522934" cy="3434080"/>
        </p:xfrm>
        <a:graphic>
          <a:graphicData uri="http://schemas.openxmlformats.org/drawingml/2006/table">
            <a:tbl>
              <a:tblPr firstRow="1" bandRow="1">
                <a:tableStyleId>{5C22544A-7EE6-4342-B048-85BDC9FD1C3A}</a:tableStyleId>
              </a:tblPr>
              <a:tblGrid>
                <a:gridCol w="2888560">
                  <a:extLst>
                    <a:ext uri="{9D8B030D-6E8A-4147-A177-3AD203B41FA5}">
                      <a16:colId xmlns:a16="http://schemas.microsoft.com/office/drawing/2014/main" val="2947246601"/>
                    </a:ext>
                  </a:extLst>
                </a:gridCol>
                <a:gridCol w="7634374">
                  <a:extLst>
                    <a:ext uri="{9D8B030D-6E8A-4147-A177-3AD203B41FA5}">
                      <a16:colId xmlns:a16="http://schemas.microsoft.com/office/drawing/2014/main" val="4224813332"/>
                    </a:ext>
                  </a:extLst>
                </a:gridCol>
              </a:tblGrid>
              <a:tr h="370840">
                <a:tc>
                  <a:txBody>
                    <a:bodyPr/>
                    <a:lstStyle/>
                    <a:p>
                      <a:r>
                        <a:rPr lang="en-IE" sz="2400" dirty="0"/>
                        <a:t>Nafn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Lýsing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a:lnSpc>
                          <a:spcPts val="1960"/>
                        </a:lnSpc>
                        <a:spcBef>
                          <a:spcPts val="0"/>
                        </a:spcBef>
                        <a:spcAft>
                          <a:spcPts val="0"/>
                        </a:spcAft>
                        <a:buNone/>
                      </a:pPr>
                      <a:r>
                        <a:rPr lang="en-US" sz="1800" b="1" i="0" u="none" strike="noStrike" kern="1200" cap="none" noProof="0" dirty="0">
                          <a:solidFill>
                            <a:srgbClr val="459597"/>
                          </a:solidFill>
                          <a:effectLst/>
                          <a:latin typeface="Calibri" panose="020F0502020204030204" pitchFamily="34" charset="0"/>
                          <a:cs typeface="Calibri" panose="020F0502020204030204" pitchFamily="34" charset="0"/>
                        </a:rPr>
                        <a:t>Ferðaþjónusta og þróun dreifbýlis – stefnumótunarleg sjónarhorn</a:t>
                      </a:r>
                      <a:endParaRPr lang="en-US" sz="1800" b="1" i="0" kern="1200" cap="none" dirty="0">
                        <a:solidFill>
                          <a:srgbClr val="459597"/>
                        </a:solidFill>
                        <a:effectLst/>
                        <a:latin typeface="Calibri" panose="020F0502020204030204" pitchFamily="34" charset="0"/>
                        <a:ea typeface="+mn-ea"/>
                        <a:cs typeface="Calibri" panose="020F0502020204030204" pitchFamily="34" charset="0"/>
                      </a:endParaRPr>
                    </a:p>
                    <a:p>
                      <a:pPr marL="0" marR="0" lvl="0" indent="0" algn="l">
                        <a:lnSpc>
                          <a:spcPts val="1960"/>
                        </a:lnSpc>
                        <a:spcBef>
                          <a:spcPts val="0"/>
                        </a:spcBef>
                        <a:spcAft>
                          <a:spcPts val="0"/>
                        </a:spcAft>
                        <a:buNone/>
                      </a:pPr>
                      <a:endParaRPr lang="en-US" sz="1800" b="0" i="0" u="none" strike="noStrike" kern="1200" noProof="0" dirty="0">
                        <a:solidFill>
                          <a:srgbClr val="414141"/>
                        </a:solidFill>
                        <a:effectLst/>
                        <a:latin typeface="Calibri" panose="020F0502020204030204" pitchFamily="34" charset="0"/>
                        <a:cs typeface="Calibri" panose="020F0502020204030204" pitchFamily="34" charset="0"/>
                      </a:endParaRPr>
                    </a:p>
                    <a:p>
                      <a:pPr marL="0" marR="0" lvl="0" indent="0" algn="l">
                        <a:lnSpc>
                          <a:spcPts val="1960"/>
                        </a:lnSpc>
                        <a:spcBef>
                          <a:spcPts val="0"/>
                        </a:spcBef>
                        <a:spcAft>
                          <a:spcPts val="0"/>
                        </a:spcAft>
                        <a:buNone/>
                      </a:pPr>
                      <a:r>
                        <a:rPr lang="en-US" sz="1800" b="0" i="0" u="none" strike="noStrike" kern="1200" noProof="0" dirty="0">
                          <a:solidFill>
                            <a:srgbClr val="414141"/>
                          </a:solidFill>
                          <a:effectLst/>
                          <a:latin typeface="Calibri" panose="020F0502020204030204" pitchFamily="34" charset="0"/>
                          <a:cs typeface="Calibri" panose="020F0502020204030204" pitchFamily="34" charset="0"/>
                        </a:rPr>
                        <a:t>UNWTO</a:t>
                      </a:r>
                      <a:endParaRPr lang="en-US" sz="1800" kern="1200" dirty="0">
                        <a:solidFill>
                          <a:srgbClr val="414141"/>
                        </a:solidFill>
                        <a:latin typeface="Calibri" panose="020F0502020204030204" pitchFamily="34" charset="0"/>
                        <a:ea typeface="+mn-ea"/>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ts val="1960"/>
                        </a:lnSpc>
                        <a:buClr>
                          <a:srgbClr val="01A54E"/>
                        </a:buClr>
                      </a:pPr>
                      <a:r>
                        <a:rPr lang="en-US" sz="1800" b="0" i="0" u="none" strike="noStrike" kern="1200" noProof="0" dirty="0">
                          <a:solidFill>
                            <a:srgbClr val="414141"/>
                          </a:solidFill>
                          <a:effectLst/>
                          <a:latin typeface="Calibri" panose="020F0502020204030204" pitchFamily="34" charset="0"/>
                          <a:cs typeface="Calibri" panose="020F0502020204030204" pitchFamily="34" charset="0"/>
                        </a:rPr>
                        <a:t>Þessi útgáfa kannar hvernig ferðaþjónusta getur verið tæki til endurvakningar dreifbýlis. Hún veitir leiðbeiningar um hönnun staðbundinna ferðamálastefna sem styðja við staðbundna efnahag, koma í veg fyrir ofþróun og efla þátttöku samfélagsins.</a:t>
                      </a:r>
                      <a:endParaRPr lang="en-US" sz="1800" b="0" i="0" u="none" strike="noStrike" kern="1200" noProof="0" dirty="0">
                        <a:solidFill>
                          <a:srgbClr val="414141"/>
                        </a:solidFill>
                        <a:effectLst/>
                        <a:latin typeface="Calibri" panose="020F0502020204030204" pitchFamily="34" charset="0"/>
                        <a:ea typeface="+mn-ea"/>
                        <a:cs typeface="Calibri" panose="020F0502020204030204" pitchFamily="34" charset="0"/>
                      </a:endParaRPr>
                    </a:p>
                    <a:p>
                      <a:pPr marL="0" indent="0" algn="l">
                        <a:lnSpc>
                          <a:spcPct val="100000"/>
                        </a:lnSpc>
                        <a:buClr>
                          <a:srgbClr val="01A54E"/>
                        </a:buClr>
                      </a:pPr>
                      <a:endParaRPr lang="en-US" sz="800" b="0" i="0" u="none" strike="noStrike" kern="1200" noProof="0" dirty="0">
                        <a:solidFill>
                          <a:srgbClr val="414141"/>
                        </a:solidFill>
                        <a:effectLst/>
                        <a:latin typeface="Calibri" panose="020F0502020204030204" pitchFamily="34" charset="0"/>
                        <a:ea typeface="+mn-ea"/>
                        <a:cs typeface="Calibri" panose="020F0502020204030204" pitchFamily="34" charset="0"/>
                      </a:endParaRPr>
                    </a:p>
                    <a:p>
                      <a:pPr marL="0" indent="0" algn="l">
                        <a:lnSpc>
                          <a:spcPts val="1960"/>
                        </a:lnSpc>
                        <a:buClr>
                          <a:srgbClr val="01A54E"/>
                        </a:buClr>
                      </a:pPr>
                      <a:r>
                        <a:rPr lang="it-IT" dirty="0">
                          <a:solidFill>
                            <a:srgbClr val="45959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https://www.unwto.org/tourism-and-rural-development</a:t>
                      </a:r>
                      <a:endParaRPr lang="it-IT" dirty="0">
                        <a:solidFill>
                          <a:srgbClr val="459597"/>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pPr marL="0" marR="0" lvl="0" indent="0" algn="l">
                        <a:lnSpc>
                          <a:spcPts val="1960"/>
                        </a:lnSpc>
                        <a:spcBef>
                          <a:spcPts val="0"/>
                        </a:spcBef>
                        <a:spcAft>
                          <a:spcPts val="0"/>
                        </a:spcAft>
                        <a:buNone/>
                      </a:pPr>
                      <a:r>
                        <a:rPr lang="en-US" sz="1800" b="1" i="0" u="none" strike="noStrike" noProof="0" dirty="0">
                          <a:solidFill>
                            <a:srgbClr val="459597"/>
                          </a:solidFill>
                          <a:latin typeface="Calibri" panose="020F0502020204030204" pitchFamily="34" charset="0"/>
                          <a:cs typeface="Calibri" panose="020F0502020204030204" pitchFamily="34" charset="0"/>
                        </a:rPr>
                        <a:t>Ofmikið ferðamannafjöldi? Að skilja og stjórna vexti borgarferðaþjónustu handan skynjana</a:t>
                      </a:r>
                    </a:p>
                    <a:p>
                      <a:pPr marL="0" marR="0" lvl="0" indent="0" algn="l">
                        <a:lnSpc>
                          <a:spcPts val="1960"/>
                        </a:lnSpc>
                        <a:spcBef>
                          <a:spcPts val="0"/>
                        </a:spcBef>
                        <a:spcAft>
                          <a:spcPts val="0"/>
                        </a:spcAft>
                        <a:buNone/>
                      </a:pPr>
                      <a:endParaRPr lang="en-US" sz="1800" b="0" i="0" u="none" strike="noStrike" noProof="0" dirty="0">
                        <a:solidFill>
                          <a:srgbClr val="414141"/>
                        </a:solidFill>
                        <a:latin typeface="Calibri" panose="020F0502020204030204" pitchFamily="34" charset="0"/>
                        <a:cs typeface="Calibri" panose="020F0502020204030204" pitchFamily="34" charset="0"/>
                      </a:endParaRPr>
                    </a:p>
                    <a:p>
                      <a:pPr lvl="0" algn="l">
                        <a:lnSpc>
                          <a:spcPts val="1960"/>
                        </a:lnSpc>
                        <a:spcBef>
                          <a:spcPts val="0"/>
                        </a:spcBef>
                        <a:spcAft>
                          <a:spcPts val="0"/>
                        </a:spcAft>
                        <a:buNone/>
                      </a:pPr>
                      <a:r>
                        <a:rPr lang="en-US" sz="1800" b="0" i="0" u="none" strike="noStrike" noProof="0" dirty="0">
                          <a:solidFill>
                            <a:srgbClr val="414141"/>
                          </a:solidFill>
                          <a:latin typeface="Calibri" panose="020F0502020204030204" pitchFamily="34" charset="0"/>
                          <a:cs typeface="Calibri" panose="020F0502020204030204" pitchFamily="34" charset="0"/>
                        </a:rPr>
                        <a:t>OECD</a:t>
                      </a:r>
                      <a:endParaRPr lang="en-US" sz="1800" dirty="0">
                        <a:solidFill>
                          <a:srgbClr val="41414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a:lnSpc>
                          <a:spcPts val="1960"/>
                        </a:lnSpc>
                        <a:spcBef>
                          <a:spcPts val="0"/>
                        </a:spcBef>
                        <a:spcAft>
                          <a:spcPts val="0"/>
                        </a:spcAft>
                        <a:buNone/>
                      </a:pPr>
                      <a:r>
                        <a:rPr lang="en-US" sz="1800" b="0" i="0" u="none" strike="noStrike" noProof="0" dirty="0">
                          <a:solidFill>
                            <a:srgbClr val="414141"/>
                          </a:solidFill>
                          <a:latin typeface="Calibri" panose="020F0502020204030204" pitchFamily="34" charset="0"/>
                          <a:cs typeface="Calibri" panose="020F0502020204030204" pitchFamily="34" charset="0"/>
                        </a:rPr>
                        <a:t>Þessi skýrsla greinir hvernig óheftur ferðamannastraumur hefur áhrif á innviði og samfélög. Hún býður upp á verkfæri og stefnurammann til að stjórna ferðamannastraumi, meta burðargetu og samræma þjónustu við velferð samfélagsins.</a:t>
                      </a:r>
                    </a:p>
                    <a:p>
                      <a:pPr marL="0" marR="0" lvl="0" indent="0" algn="l">
                        <a:lnSpc>
                          <a:spcPct val="100000"/>
                        </a:lnSpc>
                        <a:spcBef>
                          <a:spcPts val="0"/>
                        </a:spcBef>
                        <a:spcAft>
                          <a:spcPts val="0"/>
                        </a:spcAft>
                        <a:buNone/>
                      </a:pPr>
                      <a:endParaRPr lang="en-US" sz="800" kern="1200" dirty="0">
                        <a:solidFill>
                          <a:srgbClr val="414141"/>
                        </a:solidFill>
                        <a:latin typeface="Calibri" panose="020F0502020204030204" pitchFamily="34" charset="0"/>
                        <a:ea typeface="+mn-ea"/>
                        <a:cs typeface="Calibri" panose="020F0502020204030204" pitchFamily="34" charset="0"/>
                      </a:endParaRPr>
                    </a:p>
                    <a:p>
                      <a:pPr marL="0" marR="0" lvl="0" indent="0" algn="l">
                        <a:lnSpc>
                          <a:spcPts val="1960"/>
                        </a:lnSpc>
                        <a:spcBef>
                          <a:spcPts val="0"/>
                        </a:spcBef>
                        <a:spcAft>
                          <a:spcPts val="0"/>
                        </a:spcAft>
                        <a:buNone/>
                      </a:pPr>
                      <a:r>
                        <a:rPr lang="it-IT" sz="1800" b="0" i="0" u="none" strike="noStrike" noProof="0" dirty="0">
                          <a:solidFill>
                            <a:srgbClr val="45959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https://pureportal.coventry.ac.uk/en/publications/overtourism-understanding-and-managing-urban-tourism-growth-beyon</a:t>
                      </a:r>
                      <a:r>
                        <a:rPr lang="it-IT" sz="1800" b="0" i="0" u="none" strike="noStrike" noProof="0" dirty="0">
                          <a:solidFill>
                            <a:srgbClr val="459597"/>
                          </a:solidFill>
                          <a:latin typeface="Calibri" panose="020F0502020204030204" pitchFamily="34" charset="0"/>
                          <a:cs typeface="Calibri" panose="020F0502020204030204" pitchFamily="34" charset="0"/>
                        </a:rPr>
                        <a:t> </a:t>
                      </a:r>
                      <a:endParaRPr lang="en-IE" dirty="0">
                        <a:solidFill>
                          <a:srgbClr val="459597"/>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bl>
          </a:graphicData>
        </a:graphic>
      </p:graphicFrame>
    </p:spTree>
    <p:extLst>
      <p:ext uri="{BB962C8B-B14F-4D97-AF65-F5344CB8AC3E}">
        <p14:creationId xmlns:p14="http://schemas.microsoft.com/office/powerpoint/2010/main" val="24832677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210AB-42F5-0128-B9E0-1A9DDCD1C118}"/>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A1CBF820-AEDB-B2DB-4D1B-C4E09204AA4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17</a:t>
            </a:fld>
            <a:endParaRPr lang="fr-CA" sz="1200" dirty="0">
              <a:solidFill>
                <a:schemeClr val="bg1"/>
              </a:solidFill>
            </a:endParaRPr>
          </a:p>
        </p:txBody>
      </p:sp>
      <p:sp>
        <p:nvSpPr>
          <p:cNvPr id="8" name="Freeform 7">
            <a:extLst>
              <a:ext uri="{FF2B5EF4-FFF2-40B4-BE49-F238E27FC236}">
                <a16:creationId xmlns:a16="http://schemas.microsoft.com/office/drawing/2014/main" id="{8FCFABA1-E84C-672B-89C7-A406E3B0F3F5}"/>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D1317E5B-F6EC-FBCB-0A54-AB0891A4DEE1}"/>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Viðbótarlestrarefni</a:t>
            </a:r>
          </a:p>
        </p:txBody>
      </p:sp>
      <p:graphicFrame>
        <p:nvGraphicFramePr>
          <p:cNvPr id="6" name="Table 5">
            <a:extLst>
              <a:ext uri="{FF2B5EF4-FFF2-40B4-BE49-F238E27FC236}">
                <a16:creationId xmlns:a16="http://schemas.microsoft.com/office/drawing/2014/main" id="{5E50B768-5719-2250-B559-D3B3C2ECF684}"/>
              </a:ext>
            </a:extLst>
          </p:cNvPr>
          <p:cNvGraphicFramePr>
            <a:graphicFrameLocks noGrp="1"/>
          </p:cNvGraphicFramePr>
          <p:nvPr>
            <p:extLst>
              <p:ext uri="{D42A27DB-BD31-4B8C-83A1-F6EECF244321}">
                <p14:modId xmlns:p14="http://schemas.microsoft.com/office/powerpoint/2010/main" val="3512430830"/>
              </p:ext>
            </p:extLst>
          </p:nvPr>
        </p:nvGraphicFramePr>
        <p:xfrm>
          <a:off x="792766" y="1570975"/>
          <a:ext cx="10522935" cy="1854200"/>
        </p:xfrm>
        <a:graphic>
          <a:graphicData uri="http://schemas.openxmlformats.org/drawingml/2006/table">
            <a:tbl>
              <a:tblPr firstRow="1" bandRow="1">
                <a:tableStyleId>{5C22544A-7EE6-4342-B048-85BDC9FD1C3A}</a:tableStyleId>
              </a:tblPr>
              <a:tblGrid>
                <a:gridCol w="2746847">
                  <a:extLst>
                    <a:ext uri="{9D8B030D-6E8A-4147-A177-3AD203B41FA5}">
                      <a16:colId xmlns:a16="http://schemas.microsoft.com/office/drawing/2014/main" val="2947246601"/>
                    </a:ext>
                  </a:extLst>
                </a:gridCol>
                <a:gridCol w="7776088">
                  <a:extLst>
                    <a:ext uri="{9D8B030D-6E8A-4147-A177-3AD203B41FA5}">
                      <a16:colId xmlns:a16="http://schemas.microsoft.com/office/drawing/2014/main" val="4224813332"/>
                    </a:ext>
                  </a:extLst>
                </a:gridCol>
              </a:tblGrid>
              <a:tr h="370840">
                <a:tc>
                  <a:txBody>
                    <a:bodyPr/>
                    <a:lstStyle/>
                    <a:p>
                      <a:pPr algn="l">
                        <a:lnSpc>
                          <a:spcPts val="1960"/>
                        </a:lnSpc>
                      </a:pPr>
                      <a:r>
                        <a:rPr lang="en-IE" sz="1800" dirty="0"/>
                        <a:t>Nafn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l">
                        <a:lnSpc>
                          <a:spcPts val="1960"/>
                        </a:lnSpc>
                      </a:pPr>
                      <a:r>
                        <a:rPr lang="en-IE" sz="1800" dirty="0"/>
                        <a:t>Lýsing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a:lnSpc>
                          <a:spcPts val="1960"/>
                        </a:lnSpc>
                        <a:spcBef>
                          <a:spcPts val="0"/>
                        </a:spcBef>
                        <a:spcAft>
                          <a:spcPts val="0"/>
                        </a:spcAft>
                        <a:buNone/>
                      </a:pPr>
                      <a:r>
                        <a:rPr lang="en-US" sz="1800" b="1" i="0" u="none" strike="noStrike" kern="1200" cap="none" noProof="0" dirty="0">
                          <a:solidFill>
                            <a:srgbClr val="459597"/>
                          </a:solidFill>
                          <a:effectLst/>
                        </a:rPr>
                        <a:t>Ferðaþjónusta, hnignun og stjórnmál sjálfbærrar þróunar</a:t>
                      </a:r>
                    </a:p>
                    <a:p>
                      <a:pPr marL="0" marR="0" lvl="0" indent="0" algn="l">
                        <a:lnSpc>
                          <a:spcPct val="100000"/>
                        </a:lnSpc>
                        <a:spcBef>
                          <a:spcPts val="0"/>
                        </a:spcBef>
                        <a:spcAft>
                          <a:spcPts val="0"/>
                        </a:spcAft>
                        <a:buNone/>
                      </a:pPr>
                      <a:endParaRPr lang="en-US" sz="800" b="0" i="0" kern="1200" dirty="0">
                        <a:solidFill>
                          <a:srgbClr val="414141"/>
                        </a:solidFill>
                        <a:effectLst/>
                        <a:latin typeface="+mn-lt"/>
                        <a:ea typeface="+mn-ea"/>
                        <a:cs typeface="+mn-cs"/>
                      </a:endParaRPr>
                    </a:p>
                    <a:p>
                      <a:pPr marL="0" marR="0" lvl="0" indent="0" algn="l">
                        <a:lnSpc>
                          <a:spcPts val="1960"/>
                        </a:lnSpc>
                        <a:spcBef>
                          <a:spcPts val="0"/>
                        </a:spcBef>
                        <a:spcAft>
                          <a:spcPts val="0"/>
                        </a:spcAft>
                        <a:buNone/>
                      </a:pPr>
                      <a:r>
                        <a:rPr lang="en-US" sz="1800" b="0" i="0" u="none" strike="noStrike" kern="1200" noProof="0" dirty="0">
                          <a:solidFill>
                            <a:srgbClr val="414141"/>
                          </a:solidFill>
                          <a:effectLst/>
                        </a:rPr>
                        <a:t>Raoul V. Bianchi &amp; </a:t>
                      </a:r>
                    </a:p>
                    <a:p>
                      <a:pPr marL="0" marR="0" lvl="0" indent="0" algn="l">
                        <a:lnSpc>
                          <a:spcPts val="1960"/>
                        </a:lnSpc>
                        <a:spcBef>
                          <a:spcPts val="0"/>
                        </a:spcBef>
                        <a:spcAft>
                          <a:spcPts val="0"/>
                        </a:spcAft>
                        <a:buNone/>
                      </a:pPr>
                      <a:r>
                        <a:rPr lang="en-US" sz="1800" b="0" i="0" u="none" strike="noStrike" kern="1200" noProof="0" dirty="0">
                          <a:solidFill>
                            <a:srgbClr val="414141"/>
                          </a:solidFill>
                          <a:effectLst/>
                        </a:rPr>
                        <a:t>Floris de Man</a:t>
                      </a:r>
                      <a:endParaRPr lang="en-US"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lvl="0" indent="0" algn="l">
                        <a:lnSpc>
                          <a:spcPts val="1960"/>
                        </a:lnSpc>
                        <a:buNone/>
                      </a:pPr>
                      <a:r>
                        <a:rPr lang="en-US" sz="1800" b="0" i="0" u="none" strike="noStrike" kern="1200" noProof="0" dirty="0">
                          <a:solidFill>
                            <a:srgbClr val="414141"/>
                          </a:solidFill>
                          <a:effectLst/>
                        </a:rPr>
                        <a:t>Gefinn út í Journal of Sustainable Tourism, dregur þessi grein í efa hefðbundnar, hagvaxtarmiðaðar ferðaþjónustulíkön. Hún kallar eftir réttstærðri ferðaþjónustu sem forgangsraðar seiglu samfélaga, jöfnuði og langtíma sjálfbærni</a:t>
                      </a:r>
                      <a:r>
                        <a:rPr lang="en-US" sz="1800" b="0" i="0" kern="1200" dirty="0">
                          <a:solidFill>
                            <a:srgbClr val="414141"/>
                          </a:solidFill>
                          <a:effectLst/>
                          <a:latin typeface="+mn-lt"/>
                          <a:ea typeface="+mn-ea"/>
                          <a:cs typeface="+mn-cs"/>
                        </a:rPr>
                        <a:t>.</a:t>
                      </a:r>
                      <a:endParaRPr lang="it-IT" sz="1800" dirty="0">
                        <a:solidFill>
                          <a:srgbClr val="414141"/>
                        </a:solidFill>
                      </a:endParaRPr>
                    </a:p>
                    <a:p>
                      <a:pPr marL="0" indent="0" algn="l">
                        <a:lnSpc>
                          <a:spcPct val="100000"/>
                        </a:lnSpc>
                        <a:buClr>
                          <a:srgbClr val="01A54E"/>
                        </a:buClr>
                      </a:pPr>
                      <a:endParaRPr lang="en-US" sz="800" b="0" i="0" kern="1200" dirty="0">
                        <a:solidFill>
                          <a:srgbClr val="414141"/>
                        </a:solidFill>
                        <a:effectLst/>
                        <a:latin typeface="+mn-lt"/>
                        <a:ea typeface="+mn-ea"/>
                        <a:cs typeface="+mn-cs"/>
                      </a:endParaRPr>
                    </a:p>
                    <a:p>
                      <a:pPr marL="0" indent="0" algn="l">
                        <a:lnSpc>
                          <a:spcPts val="1960"/>
                        </a:lnSpc>
                        <a:buClr>
                          <a:srgbClr val="01A54E"/>
                        </a:buClr>
                      </a:pPr>
                      <a:r>
                        <a:rPr lang="en-US" sz="1800" b="0" i="0" kern="1200" dirty="0">
                          <a:solidFill>
                            <a:srgbClr val="414141"/>
                          </a:solidFill>
                          <a:effectLst/>
                          <a:latin typeface="+mn-lt"/>
                          <a:ea typeface="+mn-ea"/>
                          <a:cs typeface="+mn-cs"/>
                        </a:rPr>
                        <a:t> </a:t>
                      </a:r>
                      <a:r>
                        <a:rPr lang="en-US" sz="1800" b="0" i="0" u="none" strike="noStrike" kern="1200" noProof="0" dirty="0">
                          <a:solidFill>
                            <a:srgbClr val="459597"/>
                          </a:solidFill>
                          <a:effectLst/>
                          <a:hlinkClick r:id="rId2">
                            <a:extLst>
                              <a:ext uri="{A12FA001-AC4F-418D-AE19-62706E023703}">
                                <ahyp:hlinkClr xmlns:ahyp="http://schemas.microsoft.com/office/drawing/2018/hyperlinkcolor" val="tx"/>
                              </a:ext>
                            </a:extLst>
                          </a:hlinkClick>
                        </a:rPr>
                        <a:t>https://doi.org/10.1080/09669582.2021.1870923</a:t>
                      </a:r>
                      <a:r>
                        <a:rPr lang="en-US" sz="1800" b="0" i="0" u="none" strike="noStrike" kern="1200" noProof="0" dirty="0">
                          <a:solidFill>
                            <a:srgbClr val="459597"/>
                          </a:solidFill>
                          <a:effectLst/>
                        </a:rPr>
                        <a:t> </a:t>
                      </a:r>
                      <a:endParaRPr lang="en-US" sz="1800" kern="1200" dirty="0">
                        <a:solidFill>
                          <a:srgbClr val="459597"/>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bl>
          </a:graphicData>
        </a:graphic>
      </p:graphicFrame>
    </p:spTree>
    <p:extLst>
      <p:ext uri="{BB962C8B-B14F-4D97-AF65-F5344CB8AC3E}">
        <p14:creationId xmlns:p14="http://schemas.microsoft.com/office/powerpoint/2010/main" val="29997837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8EB48E-7120-D652-CCE3-99A84CA442D2}"/>
              </a:ext>
            </a:extLst>
          </p:cNvPr>
          <p:cNvSpPr>
            <a:spLocks noGrp="1"/>
          </p:cNvSpPr>
          <p:nvPr>
            <p:ph type="body" sz="quarter" idx="13"/>
          </p:nvPr>
        </p:nvSpPr>
        <p:spPr>
          <a:xfrm>
            <a:off x="840492" y="380235"/>
            <a:ext cx="4231539" cy="2838867"/>
          </a:xfrm>
        </p:spPr>
        <p:txBody>
          <a:bodyPr lIns="91440" tIns="45720" rIns="91440" bIns="45720" anchor="ctr">
            <a:normAutofit/>
          </a:bodyPr>
          <a:lstStyle/>
          <a:p>
            <a:r>
              <a:rPr lang="en-GB" sz="2800" dirty="0">
                <a:ea typeface="+mn-lt"/>
                <a:cs typeface="+mn-lt"/>
              </a:rPr>
              <a:t>Þegar ferðaþjónusta hlustar á takt staðarins, varðveitir hún ekki aðeins sál hans – hún verður afl </a:t>
            </a:r>
            <a:r>
              <a:rPr lang="en-GB" sz="2800" dirty="0" err="1">
                <a:ea typeface="+mn-lt"/>
                <a:cs typeface="+mn-lt"/>
              </a:rPr>
              <a:t>endurnýjunar</a:t>
            </a:r>
            <a:r>
              <a:rPr lang="en-GB" sz="2800" dirty="0">
                <a:ea typeface="+mn-lt"/>
                <a:cs typeface="+mn-lt"/>
              </a:rPr>
              <a:t>.</a:t>
            </a:r>
            <a:endParaRPr lang="it-IT" sz="2800" dirty="0"/>
          </a:p>
        </p:txBody>
      </p:sp>
      <p:pic>
        <p:nvPicPr>
          <p:cNvPr id="6" name="Picture Placeholder 5">
            <a:extLst>
              <a:ext uri="{FF2B5EF4-FFF2-40B4-BE49-F238E27FC236}">
                <a16:creationId xmlns:a16="http://schemas.microsoft.com/office/drawing/2014/main" id="{A77FCD6B-E91A-BA37-0E3C-C2F2669F038C}"/>
              </a:ext>
            </a:extLst>
          </p:cNvPr>
          <p:cNvPicPr>
            <a:picLocks noGrp="1" noChangeAspect="1"/>
          </p:cNvPicPr>
          <p:nvPr>
            <p:ph type="pic" sz="quarter" idx="41"/>
          </p:nvPr>
        </p:nvPicPr>
        <p:blipFill>
          <a:blip r:embed="rId2"/>
          <a:srcRect t="24454" b="24454"/>
          <a:stretch/>
        </p:blipFill>
        <p:spPr>
          <a:xfrm>
            <a:off x="4229099" y="1658170"/>
            <a:ext cx="7122409" cy="5199830"/>
          </a:xfrm>
        </p:spPr>
      </p:pic>
      <p:sp>
        <p:nvSpPr>
          <p:cNvPr id="4" name="Text Placeholder 3">
            <a:extLst>
              <a:ext uri="{FF2B5EF4-FFF2-40B4-BE49-F238E27FC236}">
                <a16:creationId xmlns:a16="http://schemas.microsoft.com/office/drawing/2014/main" id="{6C292DD5-930D-ECC3-8E2D-6881CFD6D595}"/>
              </a:ext>
            </a:extLst>
          </p:cNvPr>
          <p:cNvSpPr>
            <a:spLocks noGrp="1"/>
          </p:cNvSpPr>
          <p:nvPr>
            <p:ph type="body" sz="quarter" idx="65"/>
          </p:nvPr>
        </p:nvSpPr>
        <p:spPr/>
        <p:txBody>
          <a:bodyPr lIns="91440" tIns="45720" rIns="91440" bIns="45720" anchor="ctr">
            <a:noAutofit/>
          </a:bodyPr>
          <a:lstStyle/>
          <a:p>
            <a:pPr algn="ctr"/>
            <a:r>
              <a:rPr lang="en-GB" sz="1200" dirty="0">
                <a:latin typeface="Calibri"/>
                <a:ea typeface="Calibri"/>
                <a:cs typeface="Calibri"/>
              </a:rPr>
              <a:t>Ljósmynd: </a:t>
            </a:r>
            <a:r>
              <a:rPr lang="en-GB" sz="1200" dirty="0" err="1">
                <a:latin typeface="Calibri"/>
                <a:ea typeface="Calibri"/>
                <a:cs typeface="Calibri"/>
              </a:rPr>
              <a:t>Meridaunia</a:t>
            </a:r>
            <a:endParaRPr lang="en-GB" sz="1200" dirty="0" err="1">
              <a:ea typeface="Calibri"/>
            </a:endParaRPr>
          </a:p>
        </p:txBody>
      </p:sp>
      <p:sp>
        <p:nvSpPr>
          <p:cNvPr id="7" name="Freeform 6">
            <a:extLst>
              <a:ext uri="{FF2B5EF4-FFF2-40B4-BE49-F238E27FC236}">
                <a16:creationId xmlns:a16="http://schemas.microsoft.com/office/drawing/2014/main" id="{4A448368-4AD6-D1FA-0E61-7E23F2DBE07B}"/>
              </a:ext>
            </a:extLst>
          </p:cNvPr>
          <p:cNvSpPr/>
          <p:nvPr/>
        </p:nvSpPr>
        <p:spPr>
          <a:xfrm>
            <a:off x="4653315" y="2696487"/>
            <a:ext cx="1443878" cy="1045230"/>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chemeClr val="bg1"/>
          </a:solidFill>
          <a:ln w="4485" cap="flat">
            <a:noFill/>
            <a:prstDash val="solid"/>
            <a:miter/>
          </a:ln>
        </p:spPr>
        <p:txBody>
          <a:bodyPr rtlCol="0" anchor="ctr"/>
          <a:lstStyle/>
          <a:p>
            <a:endParaRPr lang="en-US"/>
          </a:p>
        </p:txBody>
      </p:sp>
      <p:grpSp>
        <p:nvGrpSpPr>
          <p:cNvPr id="9" name="Group 8">
            <a:extLst>
              <a:ext uri="{FF2B5EF4-FFF2-40B4-BE49-F238E27FC236}">
                <a16:creationId xmlns:a16="http://schemas.microsoft.com/office/drawing/2014/main" id="{3AC334A1-6359-BE63-2195-4E46700CB980}"/>
              </a:ext>
            </a:extLst>
          </p:cNvPr>
          <p:cNvGrpSpPr/>
          <p:nvPr/>
        </p:nvGrpSpPr>
        <p:grpSpPr>
          <a:xfrm flipH="1">
            <a:off x="2657010" y="3700810"/>
            <a:ext cx="1073276" cy="2965650"/>
            <a:chOff x="1127677" y="228112"/>
            <a:chExt cx="3378745" cy="9336067"/>
          </a:xfrm>
          <a:solidFill>
            <a:srgbClr val="459597"/>
          </a:solidFill>
        </p:grpSpPr>
        <p:sp>
          <p:nvSpPr>
            <p:cNvPr id="10" name="Freeform 9">
              <a:extLst>
                <a:ext uri="{FF2B5EF4-FFF2-40B4-BE49-F238E27FC236}">
                  <a16:creationId xmlns:a16="http://schemas.microsoft.com/office/drawing/2014/main" id="{37D2F8EF-C504-F529-C0AD-3C8D396DCC62}"/>
                </a:ext>
              </a:extLst>
            </p:cNvPr>
            <p:cNvSpPr/>
            <p:nvPr/>
          </p:nvSpPr>
          <p:spPr>
            <a:xfrm>
              <a:off x="1143192" y="8497973"/>
              <a:ext cx="1510779" cy="786198"/>
            </a:xfrm>
            <a:custGeom>
              <a:avLst/>
              <a:gdLst>
                <a:gd name="connsiteX0" fmla="*/ 1320776 w 1510779"/>
                <a:gd name="connsiteY0" fmla="*/ 379201 h 786198"/>
                <a:gd name="connsiteX1" fmla="*/ 1315448 w 1510779"/>
                <a:gd name="connsiteY1" fmla="*/ 159359 h 786198"/>
                <a:gd name="connsiteX2" fmla="*/ 1500257 w 1510779"/>
                <a:gd name="connsiteY2" fmla="*/ 139711 h 786198"/>
                <a:gd name="connsiteX3" fmla="*/ 1499587 w 1510779"/>
                <a:gd name="connsiteY3" fmla="*/ 0 h 786198"/>
                <a:gd name="connsiteX4" fmla="*/ 894089 w 1510779"/>
                <a:gd name="connsiteY4" fmla="*/ 17502 h 786198"/>
                <a:gd name="connsiteX5" fmla="*/ 902567 w 1510779"/>
                <a:gd name="connsiteY5" fmla="*/ 279523 h 786198"/>
                <a:gd name="connsiteX6" fmla="*/ 852302 w 1510779"/>
                <a:gd name="connsiteY6" fmla="*/ 286228 h 786198"/>
                <a:gd name="connsiteX7" fmla="*/ 847141 w 1510779"/>
                <a:gd name="connsiteY7" fmla="*/ 273924 h 786198"/>
                <a:gd name="connsiteX8" fmla="*/ 834508 w 1510779"/>
                <a:gd name="connsiteY8" fmla="*/ 13679 h 786198"/>
                <a:gd name="connsiteX9" fmla="*/ 464520 w 1510779"/>
                <a:gd name="connsiteY9" fmla="*/ 28934 h 786198"/>
                <a:gd name="connsiteX10" fmla="*/ 469681 w 1510779"/>
                <a:gd name="connsiteY10" fmla="*/ 41239 h 786198"/>
                <a:gd name="connsiteX11" fmla="*/ 479131 w 1510779"/>
                <a:gd name="connsiteY11" fmla="*/ 259406 h 786198"/>
                <a:gd name="connsiteX12" fmla="*/ 576679 w 1510779"/>
                <a:gd name="connsiteY12" fmla="*/ 261887 h 786198"/>
                <a:gd name="connsiteX13" fmla="*/ 578958 w 1510779"/>
                <a:gd name="connsiteY13" fmla="*/ 497522 h 786198"/>
                <a:gd name="connsiteX14" fmla="*/ 303335 w 1510779"/>
                <a:gd name="connsiteY14" fmla="*/ 473147 h 786198"/>
                <a:gd name="connsiteX15" fmla="*/ 291640 w 1510779"/>
                <a:gd name="connsiteY15" fmla="*/ 19412 h 786198"/>
                <a:gd name="connsiteX16" fmla="*/ 279342 w 1510779"/>
                <a:gd name="connsiteY16" fmla="*/ 24575 h 786198"/>
                <a:gd name="connsiteX17" fmla="*/ 0 w 1510779"/>
                <a:gd name="connsiteY17" fmla="*/ 25951 h 786198"/>
                <a:gd name="connsiteX18" fmla="*/ 13136 w 1510779"/>
                <a:gd name="connsiteY18" fmla="*/ 218401 h 786198"/>
                <a:gd name="connsiteX19" fmla="*/ 110718 w 1510779"/>
                <a:gd name="connsiteY19" fmla="*/ 220882 h 786198"/>
                <a:gd name="connsiteX20" fmla="*/ 107133 w 1510779"/>
                <a:gd name="connsiteY20" fmla="*/ 304467 h 786198"/>
                <a:gd name="connsiteX21" fmla="*/ 3485 w 1510779"/>
                <a:gd name="connsiteY21" fmla="*/ 333469 h 786198"/>
                <a:gd name="connsiteX22" fmla="*/ 18598 w 1510779"/>
                <a:gd name="connsiteY22" fmla="*/ 496114 h 786198"/>
                <a:gd name="connsiteX23" fmla="*/ 23759 w 1510779"/>
                <a:gd name="connsiteY23" fmla="*/ 508418 h 786198"/>
                <a:gd name="connsiteX24" fmla="*/ 114438 w 1510779"/>
                <a:gd name="connsiteY24" fmla="*/ 494538 h 786198"/>
                <a:gd name="connsiteX25" fmla="*/ 113667 w 1510779"/>
                <a:gd name="connsiteY25" fmla="*/ 596261 h 786198"/>
                <a:gd name="connsiteX26" fmla="*/ 16085 w 1510779"/>
                <a:gd name="connsiteY26" fmla="*/ 593713 h 786198"/>
                <a:gd name="connsiteX27" fmla="*/ 29221 w 1510779"/>
                <a:gd name="connsiteY27" fmla="*/ 786198 h 786198"/>
                <a:gd name="connsiteX28" fmla="*/ 870330 w 1510779"/>
                <a:gd name="connsiteY28" fmla="*/ 766349 h 786198"/>
                <a:gd name="connsiteX29" fmla="*/ 865170 w 1510779"/>
                <a:gd name="connsiteY29" fmla="*/ 754044 h 786198"/>
                <a:gd name="connsiteX30" fmla="*/ 857730 w 1510779"/>
                <a:gd name="connsiteY30" fmla="*/ 506105 h 786198"/>
                <a:gd name="connsiteX31" fmla="*/ 1030610 w 1510779"/>
                <a:gd name="connsiteY31" fmla="*/ 515626 h 786198"/>
                <a:gd name="connsiteX32" fmla="*/ 1038049 w 1510779"/>
                <a:gd name="connsiteY32" fmla="*/ 763533 h 786198"/>
                <a:gd name="connsiteX33" fmla="*/ 1510780 w 1510779"/>
                <a:gd name="connsiteY33" fmla="*/ 763130 h 786198"/>
                <a:gd name="connsiteX34" fmla="*/ 1507831 w 1510779"/>
                <a:gd name="connsiteY34" fmla="*/ 387617 h 786198"/>
                <a:gd name="connsiteX35" fmla="*/ 1320776 w 1510779"/>
                <a:gd name="connsiteY35" fmla="*/ 379201 h 78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10779" h="786198">
                  <a:moveTo>
                    <a:pt x="1320776" y="379201"/>
                  </a:moveTo>
                  <a:cubicBezTo>
                    <a:pt x="1327478" y="257227"/>
                    <a:pt x="1325702" y="183946"/>
                    <a:pt x="1315448" y="159359"/>
                  </a:cubicBezTo>
                  <a:cubicBezTo>
                    <a:pt x="1381240" y="170378"/>
                    <a:pt x="1442843" y="163829"/>
                    <a:pt x="1500257" y="139711"/>
                  </a:cubicBezTo>
                  <a:lnTo>
                    <a:pt x="1499587" y="0"/>
                  </a:lnTo>
                  <a:cubicBezTo>
                    <a:pt x="1112386" y="4761"/>
                    <a:pt x="910554" y="10595"/>
                    <a:pt x="894089" y="17502"/>
                  </a:cubicBezTo>
                  <a:cubicBezTo>
                    <a:pt x="895161" y="181252"/>
                    <a:pt x="897987" y="268592"/>
                    <a:pt x="902567" y="279523"/>
                  </a:cubicBezTo>
                  <a:cubicBezTo>
                    <a:pt x="885515" y="277069"/>
                    <a:pt x="868116" y="279391"/>
                    <a:pt x="852302" y="286228"/>
                  </a:cubicBezTo>
                  <a:lnTo>
                    <a:pt x="847141" y="273924"/>
                  </a:lnTo>
                  <a:cubicBezTo>
                    <a:pt x="839099" y="254746"/>
                    <a:pt x="834888" y="167998"/>
                    <a:pt x="834508" y="13679"/>
                  </a:cubicBezTo>
                  <a:cubicBezTo>
                    <a:pt x="612468" y="13545"/>
                    <a:pt x="489139" y="18630"/>
                    <a:pt x="464520" y="28934"/>
                  </a:cubicBezTo>
                  <a:lnTo>
                    <a:pt x="469681" y="41239"/>
                  </a:lnTo>
                  <a:cubicBezTo>
                    <a:pt x="465659" y="161940"/>
                    <a:pt x="468809" y="234662"/>
                    <a:pt x="479131" y="259406"/>
                  </a:cubicBezTo>
                  <a:cubicBezTo>
                    <a:pt x="538444" y="247313"/>
                    <a:pt x="570960" y="248141"/>
                    <a:pt x="576679" y="261887"/>
                  </a:cubicBezTo>
                  <a:lnTo>
                    <a:pt x="578958" y="497522"/>
                  </a:lnTo>
                  <a:cubicBezTo>
                    <a:pt x="405553" y="505882"/>
                    <a:pt x="313679" y="497757"/>
                    <a:pt x="303335" y="473147"/>
                  </a:cubicBezTo>
                  <a:cubicBezTo>
                    <a:pt x="302464" y="187041"/>
                    <a:pt x="298566" y="35796"/>
                    <a:pt x="291640" y="19412"/>
                  </a:cubicBezTo>
                  <a:lnTo>
                    <a:pt x="279342" y="24575"/>
                  </a:lnTo>
                  <a:lnTo>
                    <a:pt x="0" y="25951"/>
                  </a:lnTo>
                  <a:cubicBezTo>
                    <a:pt x="760" y="135073"/>
                    <a:pt x="5138" y="199223"/>
                    <a:pt x="13136" y="218401"/>
                  </a:cubicBezTo>
                  <a:cubicBezTo>
                    <a:pt x="73656" y="209147"/>
                    <a:pt x="106183" y="209974"/>
                    <a:pt x="110718" y="220882"/>
                  </a:cubicBezTo>
                  <a:cubicBezTo>
                    <a:pt x="113768" y="274292"/>
                    <a:pt x="112662" y="302154"/>
                    <a:pt x="107133" y="304467"/>
                  </a:cubicBezTo>
                  <a:cubicBezTo>
                    <a:pt x="79073" y="306590"/>
                    <a:pt x="44524" y="316258"/>
                    <a:pt x="3485" y="333469"/>
                  </a:cubicBezTo>
                  <a:cubicBezTo>
                    <a:pt x="6680" y="425425"/>
                    <a:pt x="11717" y="479640"/>
                    <a:pt x="18598" y="496114"/>
                  </a:cubicBezTo>
                  <a:lnTo>
                    <a:pt x="23759" y="508418"/>
                  </a:lnTo>
                  <a:lnTo>
                    <a:pt x="114438" y="494538"/>
                  </a:lnTo>
                  <a:lnTo>
                    <a:pt x="113667" y="596261"/>
                  </a:lnTo>
                  <a:lnTo>
                    <a:pt x="16085" y="593713"/>
                  </a:lnTo>
                  <a:cubicBezTo>
                    <a:pt x="12265" y="691905"/>
                    <a:pt x="16643" y="756067"/>
                    <a:pt x="29221" y="786198"/>
                  </a:cubicBezTo>
                  <a:cubicBezTo>
                    <a:pt x="385637" y="784589"/>
                    <a:pt x="666007" y="777972"/>
                    <a:pt x="870330" y="766349"/>
                  </a:cubicBezTo>
                  <a:lnTo>
                    <a:pt x="865170" y="754044"/>
                  </a:lnTo>
                  <a:cubicBezTo>
                    <a:pt x="863695" y="596910"/>
                    <a:pt x="861215" y="514264"/>
                    <a:pt x="857730" y="506105"/>
                  </a:cubicBezTo>
                  <a:cubicBezTo>
                    <a:pt x="968404" y="501434"/>
                    <a:pt x="1026030" y="504607"/>
                    <a:pt x="1030610" y="515626"/>
                  </a:cubicBezTo>
                  <a:cubicBezTo>
                    <a:pt x="1028689" y="664446"/>
                    <a:pt x="1031169" y="747082"/>
                    <a:pt x="1038049" y="763533"/>
                  </a:cubicBezTo>
                  <a:lnTo>
                    <a:pt x="1510780" y="763130"/>
                  </a:lnTo>
                  <a:lnTo>
                    <a:pt x="1507831" y="387617"/>
                  </a:lnTo>
                  <a:cubicBezTo>
                    <a:pt x="1390031" y="398346"/>
                    <a:pt x="1327679" y="395540"/>
                    <a:pt x="1320776" y="379201"/>
                  </a:cubicBezTo>
                  <a:close/>
                </a:path>
              </a:pathLst>
            </a:custGeom>
            <a:grpFill/>
            <a:ln w="3349" cap="flat">
              <a:noFill/>
              <a:prstDash val="solid"/>
              <a:miter/>
            </a:ln>
          </p:spPr>
          <p:txBody>
            <a:bodyPr rtlCol="0" anchor="ctr"/>
            <a:lstStyle/>
            <a:p>
              <a:endParaRPr lang="en-GB"/>
            </a:p>
          </p:txBody>
        </p:sp>
        <p:sp>
          <p:nvSpPr>
            <p:cNvPr id="11" name="Freeform 10">
              <a:extLst>
                <a:ext uri="{FF2B5EF4-FFF2-40B4-BE49-F238E27FC236}">
                  <a16:creationId xmlns:a16="http://schemas.microsoft.com/office/drawing/2014/main" id="{06405641-DC41-DBE4-9A46-BF7017221BC2}"/>
                </a:ext>
              </a:extLst>
            </p:cNvPr>
            <p:cNvSpPr/>
            <p:nvPr/>
          </p:nvSpPr>
          <p:spPr>
            <a:xfrm>
              <a:off x="1127677" y="7652296"/>
              <a:ext cx="1521100" cy="798468"/>
            </a:xfrm>
            <a:custGeom>
              <a:avLst/>
              <a:gdLst>
                <a:gd name="connsiteX0" fmla="*/ 12198 w 1521100"/>
                <a:gd name="connsiteY0" fmla="*/ 621844 h 798468"/>
                <a:gd name="connsiteX1" fmla="*/ 23189 w 1521100"/>
                <a:gd name="connsiteY1" fmla="*/ 786131 h 798468"/>
                <a:gd name="connsiteX2" fmla="*/ 28350 w 1521100"/>
                <a:gd name="connsiteY2" fmla="*/ 798469 h 798468"/>
                <a:gd name="connsiteX3" fmla="*/ 318281 w 1521100"/>
                <a:gd name="connsiteY3" fmla="*/ 787841 h 798468"/>
                <a:gd name="connsiteX4" fmla="*/ 313087 w 1521100"/>
                <a:gd name="connsiteY4" fmla="*/ 775502 h 798468"/>
                <a:gd name="connsiteX5" fmla="*/ 308530 w 1521100"/>
                <a:gd name="connsiteY5" fmla="*/ 304366 h 798468"/>
                <a:gd name="connsiteX6" fmla="*/ 568637 w 1521100"/>
                <a:gd name="connsiteY6" fmla="*/ 291727 h 798468"/>
                <a:gd name="connsiteX7" fmla="*/ 581237 w 1521100"/>
                <a:gd name="connsiteY7" fmla="*/ 551971 h 798468"/>
                <a:gd name="connsiteX8" fmla="*/ 476550 w 1521100"/>
                <a:gd name="connsiteY8" fmla="*/ 566958 h 798468"/>
                <a:gd name="connsiteX9" fmla="*/ 487676 w 1521100"/>
                <a:gd name="connsiteY9" fmla="*/ 789215 h 798468"/>
                <a:gd name="connsiteX10" fmla="*/ 855954 w 1521100"/>
                <a:gd name="connsiteY10" fmla="*/ 769836 h 798468"/>
                <a:gd name="connsiteX11" fmla="*/ 852603 w 1521100"/>
                <a:gd name="connsiteY11" fmla="*/ 761622 h 798468"/>
                <a:gd name="connsiteX12" fmla="*/ 840003 w 1521100"/>
                <a:gd name="connsiteY12" fmla="*/ 501377 h 798468"/>
                <a:gd name="connsiteX13" fmla="*/ 903003 w 1521100"/>
                <a:gd name="connsiteY13" fmla="*/ 513548 h 798468"/>
                <a:gd name="connsiteX14" fmla="*/ 911514 w 1521100"/>
                <a:gd name="connsiteY14" fmla="*/ 775536 h 798468"/>
                <a:gd name="connsiteX15" fmla="*/ 916675 w 1521100"/>
                <a:gd name="connsiteY15" fmla="*/ 787841 h 798468"/>
                <a:gd name="connsiteX16" fmla="*/ 1521101 w 1521100"/>
                <a:gd name="connsiteY16" fmla="*/ 756257 h 798468"/>
                <a:gd name="connsiteX17" fmla="*/ 1517750 w 1521100"/>
                <a:gd name="connsiteY17" fmla="*/ 748043 h 798468"/>
                <a:gd name="connsiteX18" fmla="*/ 1495499 w 1521100"/>
                <a:gd name="connsiteY18" fmla="*/ 602900 h 798468"/>
                <a:gd name="connsiteX19" fmla="*/ 1330159 w 1521100"/>
                <a:gd name="connsiteY19" fmla="*/ 599849 h 798468"/>
                <a:gd name="connsiteX20" fmla="*/ 1327880 w 1521100"/>
                <a:gd name="connsiteY20" fmla="*/ 364248 h 798468"/>
                <a:gd name="connsiteX21" fmla="*/ 1505485 w 1521100"/>
                <a:gd name="connsiteY21" fmla="*/ 362102 h 798468"/>
                <a:gd name="connsiteX22" fmla="*/ 1493656 w 1521100"/>
                <a:gd name="connsiteY22" fmla="*/ 0 h 798468"/>
                <a:gd name="connsiteX23" fmla="*/ 1027862 w 1521100"/>
                <a:gd name="connsiteY23" fmla="*/ 16764 h 798468"/>
                <a:gd name="connsiteX24" fmla="*/ 1015598 w 1521100"/>
                <a:gd name="connsiteY24" fmla="*/ 22262 h 798468"/>
                <a:gd name="connsiteX25" fmla="*/ 1010705 w 1521100"/>
                <a:gd name="connsiteY25" fmla="*/ 275365 h 798468"/>
                <a:gd name="connsiteX26" fmla="*/ 853575 w 1521100"/>
                <a:gd name="connsiteY26" fmla="*/ 268894 h 798468"/>
                <a:gd name="connsiteX27" fmla="*/ 840975 w 1521100"/>
                <a:gd name="connsiteY27" fmla="*/ 8650 h 798468"/>
                <a:gd name="connsiteX28" fmla="*/ 828677 w 1521100"/>
                <a:gd name="connsiteY28" fmla="*/ 13813 h 798468"/>
                <a:gd name="connsiteX29" fmla="*/ 0 w 1521100"/>
                <a:gd name="connsiteY29" fmla="*/ 28465 h 798468"/>
                <a:gd name="connsiteX30" fmla="*/ 7305 w 1521100"/>
                <a:gd name="connsiteY30" fmla="*/ 218535 h 798468"/>
                <a:gd name="connsiteX31" fmla="*/ 108976 w 1521100"/>
                <a:gd name="connsiteY31" fmla="*/ 219306 h 798468"/>
                <a:gd name="connsiteX32" fmla="*/ 106462 w 1521100"/>
                <a:gd name="connsiteY32" fmla="*/ 316906 h 798468"/>
                <a:gd name="connsiteX33" fmla="*/ 10623 w 1521100"/>
                <a:gd name="connsiteY33" fmla="*/ 318516 h 798468"/>
                <a:gd name="connsiteX34" fmla="*/ 17895 w 1521100"/>
                <a:gd name="connsiteY34" fmla="*/ 508586 h 798468"/>
                <a:gd name="connsiteX35" fmla="*/ 102106 w 1521100"/>
                <a:gd name="connsiteY35" fmla="*/ 502215 h 798468"/>
                <a:gd name="connsiteX36" fmla="*/ 107267 w 1521100"/>
                <a:gd name="connsiteY36" fmla="*/ 514521 h 798468"/>
                <a:gd name="connsiteX37" fmla="*/ 117085 w 1521100"/>
                <a:gd name="connsiteY37" fmla="*/ 606990 h 798468"/>
                <a:gd name="connsiteX38" fmla="*/ 12198 w 1521100"/>
                <a:gd name="connsiteY38" fmla="*/ 621844 h 79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521100" h="798468">
                  <a:moveTo>
                    <a:pt x="12198" y="621844"/>
                  </a:moveTo>
                  <a:cubicBezTo>
                    <a:pt x="12667" y="715052"/>
                    <a:pt x="16331" y="769814"/>
                    <a:pt x="23189" y="786131"/>
                  </a:cubicBezTo>
                  <a:lnTo>
                    <a:pt x="28350" y="798469"/>
                  </a:lnTo>
                  <a:lnTo>
                    <a:pt x="318281" y="787841"/>
                  </a:lnTo>
                  <a:lnTo>
                    <a:pt x="313087" y="775502"/>
                  </a:lnTo>
                  <a:cubicBezTo>
                    <a:pt x="302431" y="496862"/>
                    <a:pt x="300912" y="339817"/>
                    <a:pt x="308530" y="304366"/>
                  </a:cubicBezTo>
                  <a:lnTo>
                    <a:pt x="568637" y="291727"/>
                  </a:lnTo>
                  <a:cubicBezTo>
                    <a:pt x="573641" y="457132"/>
                    <a:pt x="577841" y="543880"/>
                    <a:pt x="581237" y="551971"/>
                  </a:cubicBezTo>
                  <a:cubicBezTo>
                    <a:pt x="573038" y="555436"/>
                    <a:pt x="538142" y="560432"/>
                    <a:pt x="476550" y="566958"/>
                  </a:cubicBezTo>
                  <a:cubicBezTo>
                    <a:pt x="477109" y="698835"/>
                    <a:pt x="480817" y="772920"/>
                    <a:pt x="487676" y="789215"/>
                  </a:cubicBezTo>
                  <a:cubicBezTo>
                    <a:pt x="708576" y="786667"/>
                    <a:pt x="831335" y="780207"/>
                    <a:pt x="855954" y="769836"/>
                  </a:cubicBezTo>
                  <a:lnTo>
                    <a:pt x="852603" y="761622"/>
                  </a:lnTo>
                  <a:lnTo>
                    <a:pt x="840003" y="501377"/>
                  </a:lnTo>
                  <a:cubicBezTo>
                    <a:pt x="877446" y="498561"/>
                    <a:pt x="898445" y="502618"/>
                    <a:pt x="903003" y="513548"/>
                  </a:cubicBezTo>
                  <a:cubicBezTo>
                    <a:pt x="900769" y="669051"/>
                    <a:pt x="903606" y="756381"/>
                    <a:pt x="911514" y="775536"/>
                  </a:cubicBezTo>
                  <a:lnTo>
                    <a:pt x="916675" y="787841"/>
                  </a:lnTo>
                  <a:lnTo>
                    <a:pt x="1521101" y="756257"/>
                  </a:lnTo>
                  <a:lnTo>
                    <a:pt x="1517750" y="748043"/>
                  </a:lnTo>
                  <a:cubicBezTo>
                    <a:pt x="1515516" y="681367"/>
                    <a:pt x="1508099" y="632986"/>
                    <a:pt x="1495499" y="602900"/>
                  </a:cubicBezTo>
                  <a:lnTo>
                    <a:pt x="1330159" y="599849"/>
                  </a:lnTo>
                  <a:lnTo>
                    <a:pt x="1327880" y="364248"/>
                  </a:lnTo>
                  <a:cubicBezTo>
                    <a:pt x="1429930" y="369724"/>
                    <a:pt x="1489132" y="369009"/>
                    <a:pt x="1505485" y="362102"/>
                  </a:cubicBezTo>
                  <a:cubicBezTo>
                    <a:pt x="1503251" y="157112"/>
                    <a:pt x="1499308" y="36411"/>
                    <a:pt x="1493656" y="0"/>
                  </a:cubicBezTo>
                  <a:cubicBezTo>
                    <a:pt x="1199569" y="4470"/>
                    <a:pt x="1044305" y="10058"/>
                    <a:pt x="1027862" y="16764"/>
                  </a:cubicBezTo>
                  <a:lnTo>
                    <a:pt x="1015598" y="22262"/>
                  </a:lnTo>
                  <a:cubicBezTo>
                    <a:pt x="1031548" y="182973"/>
                    <a:pt x="1029918" y="267341"/>
                    <a:pt x="1010705" y="275365"/>
                  </a:cubicBezTo>
                  <a:cubicBezTo>
                    <a:pt x="908298" y="276527"/>
                    <a:pt x="855921" y="274371"/>
                    <a:pt x="853575" y="268894"/>
                  </a:cubicBezTo>
                  <a:cubicBezTo>
                    <a:pt x="857864" y="125529"/>
                    <a:pt x="853664" y="38781"/>
                    <a:pt x="840975" y="8650"/>
                  </a:cubicBezTo>
                  <a:lnTo>
                    <a:pt x="828677" y="13813"/>
                  </a:lnTo>
                  <a:lnTo>
                    <a:pt x="0" y="28465"/>
                  </a:lnTo>
                  <a:lnTo>
                    <a:pt x="7305" y="218535"/>
                  </a:lnTo>
                  <a:lnTo>
                    <a:pt x="108976" y="219306"/>
                  </a:lnTo>
                  <a:lnTo>
                    <a:pt x="106462" y="316906"/>
                  </a:lnTo>
                  <a:lnTo>
                    <a:pt x="10623" y="318516"/>
                  </a:lnTo>
                  <a:cubicBezTo>
                    <a:pt x="7428" y="426051"/>
                    <a:pt x="9852" y="489408"/>
                    <a:pt x="17895" y="508586"/>
                  </a:cubicBezTo>
                  <a:cubicBezTo>
                    <a:pt x="57638" y="511223"/>
                    <a:pt x="85708" y="509100"/>
                    <a:pt x="102106" y="502215"/>
                  </a:cubicBezTo>
                  <a:lnTo>
                    <a:pt x="107267" y="514521"/>
                  </a:lnTo>
                  <a:lnTo>
                    <a:pt x="117085" y="606990"/>
                  </a:lnTo>
                  <a:cubicBezTo>
                    <a:pt x="82771" y="601961"/>
                    <a:pt x="47808" y="606912"/>
                    <a:pt x="12198" y="621844"/>
                  </a:cubicBezTo>
                  <a:close/>
                </a:path>
              </a:pathLst>
            </a:custGeom>
            <a:grpFill/>
            <a:ln w="3349" cap="flat">
              <a:no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8DA3C822-EF95-7C3D-8367-04BC167E9B40}"/>
                </a:ext>
              </a:extLst>
            </p:cNvPr>
            <p:cNvSpPr/>
            <p:nvPr/>
          </p:nvSpPr>
          <p:spPr>
            <a:xfrm>
              <a:off x="1210971" y="228112"/>
              <a:ext cx="3295451" cy="2203886"/>
            </a:xfrm>
            <a:custGeom>
              <a:avLst/>
              <a:gdLst>
                <a:gd name="connsiteX0" fmla="*/ 3225918 w 3295451"/>
                <a:gd name="connsiteY0" fmla="*/ 728609 h 2203886"/>
                <a:gd name="connsiteX1" fmla="*/ 1830380 w 3295451"/>
                <a:gd name="connsiteY1" fmla="*/ 1051 h 2203886"/>
                <a:gd name="connsiteX2" fmla="*/ 715894 w 3295451"/>
                <a:gd name="connsiteY2" fmla="*/ 174223 h 2203886"/>
                <a:gd name="connsiteX3" fmla="*/ 113 w 3295451"/>
                <a:gd name="connsiteY3" fmla="*/ 1160282 h 2203886"/>
                <a:gd name="connsiteX4" fmla="*/ 64453 w 3295451"/>
                <a:gd name="connsiteY4" fmla="*/ 1451976 h 2203886"/>
                <a:gd name="connsiteX5" fmla="*/ 1735647 w 3295451"/>
                <a:gd name="connsiteY5" fmla="*/ 2203808 h 2203886"/>
                <a:gd name="connsiteX6" fmla="*/ 2472874 w 3295451"/>
                <a:gd name="connsiteY6" fmla="*/ 2063359 h 2203886"/>
                <a:gd name="connsiteX7" fmla="*/ 2628797 w 3295451"/>
                <a:gd name="connsiteY7" fmla="*/ 1997912 h 2203886"/>
                <a:gd name="connsiteX8" fmla="*/ 3295452 w 3295451"/>
                <a:gd name="connsiteY8" fmla="*/ 1032540 h 2203886"/>
                <a:gd name="connsiteX9" fmla="*/ 3225918 w 3295451"/>
                <a:gd name="connsiteY9" fmla="*/ 728609 h 2203886"/>
                <a:gd name="connsiteX10" fmla="*/ 2601352 w 3295451"/>
                <a:gd name="connsiteY10" fmla="*/ 1632859 h 2203886"/>
                <a:gd name="connsiteX11" fmla="*/ 2398280 w 3295451"/>
                <a:gd name="connsiteY11" fmla="*/ 1747055 h 2203886"/>
                <a:gd name="connsiteX12" fmla="*/ 1653513 w 3295451"/>
                <a:gd name="connsiteY12" fmla="*/ 1639565 h 2203886"/>
                <a:gd name="connsiteX13" fmla="*/ 1487402 w 3295451"/>
                <a:gd name="connsiteY13" fmla="*/ 1738271 h 2203886"/>
                <a:gd name="connsiteX14" fmla="*/ 1438309 w 3295451"/>
                <a:gd name="connsiteY14" fmla="*/ 1758924 h 2203886"/>
                <a:gd name="connsiteX15" fmla="*/ 613955 w 3295451"/>
                <a:gd name="connsiteY15" fmla="*/ 1588300 h 2203886"/>
                <a:gd name="connsiteX16" fmla="*/ 469861 w 3295451"/>
                <a:gd name="connsiteY16" fmla="*/ 1383143 h 2203886"/>
                <a:gd name="connsiteX17" fmla="*/ 466242 w 3295451"/>
                <a:gd name="connsiteY17" fmla="*/ 868085 h 2203886"/>
                <a:gd name="connsiteX18" fmla="*/ 864378 w 3295451"/>
                <a:gd name="connsiteY18" fmla="*/ 459580 h 2203886"/>
                <a:gd name="connsiteX19" fmla="*/ 1651201 w 3295451"/>
                <a:gd name="connsiteY19" fmla="*/ 563852 h 2203886"/>
                <a:gd name="connsiteX20" fmla="*/ 1824482 w 3295451"/>
                <a:gd name="connsiteY20" fmla="*/ 447678 h 2203886"/>
                <a:gd name="connsiteX21" fmla="*/ 1849113 w 3295451"/>
                <a:gd name="connsiteY21" fmla="*/ 437351 h 2203886"/>
                <a:gd name="connsiteX22" fmla="*/ 2635030 w 3295451"/>
                <a:gd name="connsiteY22" fmla="*/ 585478 h 2203886"/>
                <a:gd name="connsiteX23" fmla="*/ 2791255 w 3295451"/>
                <a:gd name="connsiteY23" fmla="*/ 785439 h 2203886"/>
                <a:gd name="connsiteX24" fmla="*/ 2825637 w 3295451"/>
                <a:gd name="connsiteY24" fmla="*/ 867549 h 2203886"/>
                <a:gd name="connsiteX25" fmla="*/ 2601352 w 3295451"/>
                <a:gd name="connsiteY25" fmla="*/ 1632859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5451" h="2203886">
                  <a:moveTo>
                    <a:pt x="3225918" y="728609"/>
                  </a:moveTo>
                  <a:cubicBezTo>
                    <a:pt x="3048045" y="304346"/>
                    <a:pt x="2582866" y="61826"/>
                    <a:pt x="1830380" y="1051"/>
                  </a:cubicBezTo>
                  <a:cubicBezTo>
                    <a:pt x="1385609" y="-8672"/>
                    <a:pt x="1014113" y="49052"/>
                    <a:pt x="715894" y="174223"/>
                  </a:cubicBezTo>
                  <a:cubicBezTo>
                    <a:pt x="242639" y="372888"/>
                    <a:pt x="4045" y="701574"/>
                    <a:pt x="113" y="1160282"/>
                  </a:cubicBezTo>
                  <a:cubicBezTo>
                    <a:pt x="-1763" y="1247946"/>
                    <a:pt x="19683" y="1345178"/>
                    <a:pt x="64453" y="1451976"/>
                  </a:cubicBezTo>
                  <a:cubicBezTo>
                    <a:pt x="276685" y="1958382"/>
                    <a:pt x="833750" y="2208993"/>
                    <a:pt x="1735647" y="2203808"/>
                  </a:cubicBezTo>
                  <a:cubicBezTo>
                    <a:pt x="2052185" y="2183691"/>
                    <a:pt x="2297928" y="2136874"/>
                    <a:pt x="2472874" y="2063359"/>
                  </a:cubicBezTo>
                  <a:lnTo>
                    <a:pt x="2628797" y="1997912"/>
                  </a:lnTo>
                  <a:cubicBezTo>
                    <a:pt x="3069369" y="1813016"/>
                    <a:pt x="3291587" y="1491226"/>
                    <a:pt x="3295452" y="1032540"/>
                  </a:cubicBezTo>
                  <a:cubicBezTo>
                    <a:pt x="3286985" y="920221"/>
                    <a:pt x="3263807" y="818911"/>
                    <a:pt x="3225918" y="728609"/>
                  </a:cubicBezTo>
                  <a:close/>
                  <a:moveTo>
                    <a:pt x="2601352" y="1632859"/>
                  </a:moveTo>
                  <a:cubicBezTo>
                    <a:pt x="2528903" y="1682592"/>
                    <a:pt x="2461212" y="1720658"/>
                    <a:pt x="2398280" y="1747055"/>
                  </a:cubicBezTo>
                  <a:cubicBezTo>
                    <a:pt x="2176687" y="1840062"/>
                    <a:pt x="1928432" y="1804232"/>
                    <a:pt x="1653513" y="1639565"/>
                  </a:cubicBezTo>
                  <a:cubicBezTo>
                    <a:pt x="1586492" y="1687018"/>
                    <a:pt x="1531122" y="1719920"/>
                    <a:pt x="1487402" y="1738271"/>
                  </a:cubicBezTo>
                  <a:lnTo>
                    <a:pt x="1438309" y="1758924"/>
                  </a:lnTo>
                  <a:cubicBezTo>
                    <a:pt x="1156577" y="1877167"/>
                    <a:pt x="881792" y="1820292"/>
                    <a:pt x="613955" y="1588300"/>
                  </a:cubicBezTo>
                  <a:cubicBezTo>
                    <a:pt x="559172" y="1524920"/>
                    <a:pt x="510898" y="1456188"/>
                    <a:pt x="469861" y="1383143"/>
                  </a:cubicBezTo>
                  <a:cubicBezTo>
                    <a:pt x="402170" y="1221716"/>
                    <a:pt x="400964" y="1050031"/>
                    <a:pt x="466242" y="868085"/>
                  </a:cubicBezTo>
                  <a:cubicBezTo>
                    <a:pt x="542914" y="674964"/>
                    <a:pt x="675626" y="538796"/>
                    <a:pt x="864378" y="459580"/>
                  </a:cubicBezTo>
                  <a:cubicBezTo>
                    <a:pt x="1110590" y="356247"/>
                    <a:pt x="1372864" y="391004"/>
                    <a:pt x="1651201" y="563852"/>
                  </a:cubicBezTo>
                  <a:cubicBezTo>
                    <a:pt x="1690140" y="518545"/>
                    <a:pt x="1747900" y="479820"/>
                    <a:pt x="1824482" y="447678"/>
                  </a:cubicBezTo>
                  <a:lnTo>
                    <a:pt x="1849113" y="437351"/>
                  </a:lnTo>
                  <a:cubicBezTo>
                    <a:pt x="2114470" y="325971"/>
                    <a:pt x="2376442" y="375347"/>
                    <a:pt x="2635030" y="585478"/>
                  </a:cubicBezTo>
                  <a:cubicBezTo>
                    <a:pt x="2709378" y="647661"/>
                    <a:pt x="2761454" y="714315"/>
                    <a:pt x="2791255" y="785439"/>
                  </a:cubicBezTo>
                  <a:lnTo>
                    <a:pt x="2825637" y="867549"/>
                  </a:lnTo>
                  <a:cubicBezTo>
                    <a:pt x="2931306" y="1119411"/>
                    <a:pt x="2856545" y="1374515"/>
                    <a:pt x="2601352" y="1632859"/>
                  </a:cubicBezTo>
                  <a:close/>
                </a:path>
              </a:pathLst>
            </a:custGeom>
            <a:grpFill/>
            <a:ln w="3349" cap="flat">
              <a:noFill/>
              <a:prstDash val="solid"/>
              <a:miter/>
            </a:ln>
          </p:spPr>
          <p:txBody>
            <a:bodyPr rtlCol="0" anchor="ctr"/>
            <a:lstStyle/>
            <a:p>
              <a:endParaRPr lang="en-GB"/>
            </a:p>
          </p:txBody>
        </p:sp>
        <p:sp>
          <p:nvSpPr>
            <p:cNvPr id="13" name="Freeform 12">
              <a:extLst>
                <a:ext uri="{FF2B5EF4-FFF2-40B4-BE49-F238E27FC236}">
                  <a16:creationId xmlns:a16="http://schemas.microsoft.com/office/drawing/2014/main" id="{186832DC-E6A1-D728-85CE-587730B378F4}"/>
                </a:ext>
              </a:extLst>
            </p:cNvPr>
            <p:cNvSpPr/>
            <p:nvPr/>
          </p:nvSpPr>
          <p:spPr>
            <a:xfrm>
              <a:off x="2546431" y="2424443"/>
              <a:ext cx="659146" cy="162522"/>
            </a:xfrm>
            <a:custGeom>
              <a:avLst/>
              <a:gdLst>
                <a:gd name="connsiteX0" fmla="*/ 652787 w 659146"/>
                <a:gd name="connsiteY0" fmla="*/ 138035 h 162522"/>
                <a:gd name="connsiteX1" fmla="*/ 653155 w 659146"/>
                <a:gd name="connsiteY1" fmla="*/ 12338 h 162522"/>
                <a:gd name="connsiteX2" fmla="*/ 647995 w 659146"/>
                <a:gd name="connsiteY2" fmla="*/ 0 h 162522"/>
                <a:gd name="connsiteX3" fmla="*/ 408 w 659146"/>
                <a:gd name="connsiteY3" fmla="*/ 20754 h 162522"/>
                <a:gd name="connsiteX4" fmla="*/ 30868 w 659146"/>
                <a:gd name="connsiteY4" fmla="*/ 162443 h 162522"/>
                <a:gd name="connsiteX5" fmla="*/ 652787 w 659146"/>
                <a:gd name="connsiteY5" fmla="*/ 138035 h 1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146" h="162522">
                  <a:moveTo>
                    <a:pt x="652787" y="138035"/>
                  </a:moveTo>
                  <a:cubicBezTo>
                    <a:pt x="661142" y="73438"/>
                    <a:pt x="661265" y="31539"/>
                    <a:pt x="653155" y="12338"/>
                  </a:cubicBezTo>
                  <a:lnTo>
                    <a:pt x="647995" y="0"/>
                  </a:lnTo>
                  <a:cubicBezTo>
                    <a:pt x="454618" y="29728"/>
                    <a:pt x="238755" y="36646"/>
                    <a:pt x="408" y="20754"/>
                  </a:cubicBezTo>
                  <a:cubicBezTo>
                    <a:pt x="-2229" y="60496"/>
                    <a:pt x="7925" y="107725"/>
                    <a:pt x="30868" y="162443"/>
                  </a:cubicBezTo>
                  <a:cubicBezTo>
                    <a:pt x="404509" y="163427"/>
                    <a:pt x="611815" y="155291"/>
                    <a:pt x="652787" y="138035"/>
                  </a:cubicBezTo>
                  <a:close/>
                </a:path>
              </a:pathLst>
            </a:custGeom>
            <a:grpFill/>
            <a:ln w="3349" cap="flat">
              <a:noFill/>
              <a:prstDash val="solid"/>
              <a:miter/>
            </a:ln>
          </p:spPr>
          <p:txBody>
            <a:bodyPr rtlCol="0" anchor="ctr"/>
            <a:lstStyle/>
            <a:p>
              <a:endParaRPr lang="en-GB"/>
            </a:p>
          </p:txBody>
        </p:sp>
        <p:sp>
          <p:nvSpPr>
            <p:cNvPr id="14" name="Freeform 13">
              <a:extLst>
                <a:ext uri="{FF2B5EF4-FFF2-40B4-BE49-F238E27FC236}">
                  <a16:creationId xmlns:a16="http://schemas.microsoft.com/office/drawing/2014/main" id="{62C1D969-3D50-389B-5CD9-064F7B1908CB}"/>
                </a:ext>
              </a:extLst>
            </p:cNvPr>
            <p:cNvSpPr/>
            <p:nvPr/>
          </p:nvSpPr>
          <p:spPr>
            <a:xfrm>
              <a:off x="2669956" y="7078599"/>
              <a:ext cx="639477" cy="2485580"/>
            </a:xfrm>
            <a:custGeom>
              <a:avLst/>
              <a:gdLst>
                <a:gd name="connsiteX0" fmla="*/ 639478 w 639477"/>
                <a:gd name="connsiteY0" fmla="*/ 2341763 h 2485580"/>
                <a:gd name="connsiteX1" fmla="*/ 593837 w 639477"/>
                <a:gd name="connsiteY1" fmla="*/ 0 h 2485580"/>
                <a:gd name="connsiteX2" fmla="*/ 12298 w 639477"/>
                <a:gd name="connsiteY2" fmla="*/ 17167 h 2485580"/>
                <a:gd name="connsiteX3" fmla="*/ 0 w 639477"/>
                <a:gd name="connsiteY3" fmla="*/ 22329 h 2485580"/>
                <a:gd name="connsiteX4" fmla="*/ 52812 w 639477"/>
                <a:gd name="connsiteY4" fmla="*/ 2346625 h 2485580"/>
                <a:gd name="connsiteX5" fmla="*/ 94901 w 639477"/>
                <a:gd name="connsiteY5" fmla="*/ 2343272 h 2485580"/>
                <a:gd name="connsiteX6" fmla="*/ 100062 w 639477"/>
                <a:gd name="connsiteY6" fmla="*/ 2355577 h 2485580"/>
                <a:gd name="connsiteX7" fmla="*/ 87764 w 639477"/>
                <a:gd name="connsiteY7" fmla="*/ 2360740 h 2485580"/>
                <a:gd name="connsiteX8" fmla="*/ 45675 w 639477"/>
                <a:gd name="connsiteY8" fmla="*/ 2364093 h 2485580"/>
                <a:gd name="connsiteX9" fmla="*/ 43664 w 639477"/>
                <a:gd name="connsiteY9" fmla="*/ 2393899 h 2485580"/>
                <a:gd name="connsiteX10" fmla="*/ 574367 w 639477"/>
                <a:gd name="connsiteY10" fmla="*/ 2451199 h 2485580"/>
                <a:gd name="connsiteX11" fmla="*/ 635792 w 639477"/>
                <a:gd name="connsiteY11" fmla="*/ 2367379 h 2485580"/>
                <a:gd name="connsiteX12" fmla="*/ 627179 w 639477"/>
                <a:gd name="connsiteY12" fmla="*/ 2346826 h 2485580"/>
                <a:gd name="connsiteX13" fmla="*/ 257125 w 639477"/>
                <a:gd name="connsiteY13" fmla="*/ 2362216 h 2485580"/>
                <a:gd name="connsiteX14" fmla="*/ 251964 w 639477"/>
                <a:gd name="connsiteY14" fmla="*/ 2349877 h 2485580"/>
                <a:gd name="connsiteX15" fmla="*/ 264263 w 639477"/>
                <a:gd name="connsiteY15" fmla="*/ 2344714 h 2485580"/>
                <a:gd name="connsiteX16" fmla="*/ 159610 w 639477"/>
                <a:gd name="connsiteY16" fmla="*/ 2359701 h 2485580"/>
                <a:gd name="connsiteX17" fmla="*/ 117521 w 639477"/>
                <a:gd name="connsiteY17" fmla="*/ 2362886 h 2485580"/>
                <a:gd name="connsiteX18" fmla="*/ 112360 w 639477"/>
                <a:gd name="connsiteY18" fmla="*/ 2350581 h 2485580"/>
                <a:gd name="connsiteX19" fmla="*/ 124692 w 639477"/>
                <a:gd name="connsiteY19" fmla="*/ 2345418 h 2485580"/>
                <a:gd name="connsiteX20" fmla="*/ 162659 w 639477"/>
                <a:gd name="connsiteY20" fmla="*/ 2343943 h 2485580"/>
                <a:gd name="connsiteX21" fmla="*/ 167820 w 639477"/>
                <a:gd name="connsiteY21" fmla="*/ 2356247 h 2485580"/>
                <a:gd name="connsiteX22" fmla="*/ 227401 w 639477"/>
                <a:gd name="connsiteY22" fmla="*/ 2360237 h 2485580"/>
                <a:gd name="connsiteX23" fmla="*/ 185279 w 639477"/>
                <a:gd name="connsiteY23" fmla="*/ 2363422 h 2485580"/>
                <a:gd name="connsiteX24" fmla="*/ 180118 w 639477"/>
                <a:gd name="connsiteY24" fmla="*/ 2351084 h 2485580"/>
                <a:gd name="connsiteX25" fmla="*/ 192450 w 639477"/>
                <a:gd name="connsiteY25" fmla="*/ 2345921 h 2485580"/>
                <a:gd name="connsiteX26" fmla="*/ 234539 w 639477"/>
                <a:gd name="connsiteY26" fmla="*/ 2342568 h 2485580"/>
                <a:gd name="connsiteX27" fmla="*/ 239699 w 639477"/>
                <a:gd name="connsiteY27" fmla="*/ 2354873 h 248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9477" h="2485580">
                  <a:moveTo>
                    <a:pt x="639478" y="2341763"/>
                  </a:moveTo>
                  <a:lnTo>
                    <a:pt x="593837" y="0"/>
                  </a:lnTo>
                  <a:cubicBezTo>
                    <a:pt x="219861" y="5700"/>
                    <a:pt x="26015" y="11422"/>
                    <a:pt x="12298" y="17167"/>
                  </a:cubicBezTo>
                  <a:lnTo>
                    <a:pt x="0" y="22329"/>
                  </a:lnTo>
                  <a:cubicBezTo>
                    <a:pt x="30628" y="1560863"/>
                    <a:pt x="48233" y="2335628"/>
                    <a:pt x="52812" y="2346625"/>
                  </a:cubicBezTo>
                  <a:cubicBezTo>
                    <a:pt x="72650" y="2347921"/>
                    <a:pt x="86680" y="2346804"/>
                    <a:pt x="94901" y="2343272"/>
                  </a:cubicBezTo>
                  <a:lnTo>
                    <a:pt x="100062" y="2355577"/>
                  </a:lnTo>
                  <a:lnTo>
                    <a:pt x="87764" y="2360740"/>
                  </a:lnTo>
                  <a:cubicBezTo>
                    <a:pt x="67892" y="2359399"/>
                    <a:pt x="53885" y="2360506"/>
                    <a:pt x="45675" y="2364093"/>
                  </a:cubicBezTo>
                  <a:lnTo>
                    <a:pt x="43664" y="2393899"/>
                  </a:lnTo>
                  <a:cubicBezTo>
                    <a:pt x="84993" y="2492449"/>
                    <a:pt x="261894" y="2511549"/>
                    <a:pt x="574367" y="2451199"/>
                  </a:cubicBezTo>
                  <a:cubicBezTo>
                    <a:pt x="624499" y="2417224"/>
                    <a:pt x="644973" y="2389283"/>
                    <a:pt x="635792" y="2367379"/>
                  </a:cubicBezTo>
                  <a:lnTo>
                    <a:pt x="627179" y="2346826"/>
                  </a:lnTo>
                  <a:lnTo>
                    <a:pt x="257125" y="2362216"/>
                  </a:lnTo>
                  <a:lnTo>
                    <a:pt x="251964" y="2349877"/>
                  </a:lnTo>
                  <a:lnTo>
                    <a:pt x="264263" y="2344714"/>
                  </a:lnTo>
                  <a:close/>
                  <a:moveTo>
                    <a:pt x="159610" y="2359701"/>
                  </a:moveTo>
                  <a:cubicBezTo>
                    <a:pt x="139772" y="2358382"/>
                    <a:pt x="125742" y="2359444"/>
                    <a:pt x="117521" y="2362886"/>
                  </a:cubicBezTo>
                  <a:lnTo>
                    <a:pt x="112360" y="2350581"/>
                  </a:lnTo>
                  <a:lnTo>
                    <a:pt x="124692" y="2345418"/>
                  </a:lnTo>
                  <a:cubicBezTo>
                    <a:pt x="141827" y="2347877"/>
                    <a:pt x="154483" y="2347385"/>
                    <a:pt x="162659" y="2343943"/>
                  </a:cubicBezTo>
                  <a:lnTo>
                    <a:pt x="167820" y="2356247"/>
                  </a:lnTo>
                  <a:close/>
                  <a:moveTo>
                    <a:pt x="227401" y="2360237"/>
                  </a:moveTo>
                  <a:cubicBezTo>
                    <a:pt x="207529" y="2358930"/>
                    <a:pt x="193522" y="2359969"/>
                    <a:pt x="185279" y="2363422"/>
                  </a:cubicBezTo>
                  <a:lnTo>
                    <a:pt x="180118" y="2351084"/>
                  </a:lnTo>
                  <a:lnTo>
                    <a:pt x="192450" y="2345921"/>
                  </a:lnTo>
                  <a:cubicBezTo>
                    <a:pt x="212310" y="2347262"/>
                    <a:pt x="226340" y="2346144"/>
                    <a:pt x="234539" y="2342568"/>
                  </a:cubicBezTo>
                  <a:lnTo>
                    <a:pt x="239699" y="2354873"/>
                  </a:lnTo>
                  <a:close/>
                </a:path>
              </a:pathLst>
            </a:custGeom>
            <a:grpFill/>
            <a:ln w="3349"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C18C22D6-E151-73BB-95B0-E142E0CCCD0D}"/>
                </a:ext>
              </a:extLst>
            </p:cNvPr>
            <p:cNvSpPr/>
            <p:nvPr/>
          </p:nvSpPr>
          <p:spPr>
            <a:xfrm>
              <a:off x="2561114" y="2600632"/>
              <a:ext cx="812932" cy="4471339"/>
            </a:xfrm>
            <a:custGeom>
              <a:avLst/>
              <a:gdLst>
                <a:gd name="connsiteX0" fmla="*/ 792218 w 812932"/>
                <a:gd name="connsiteY0" fmla="*/ 4300369 h 4471339"/>
                <a:gd name="connsiteX1" fmla="*/ 745873 w 812932"/>
                <a:gd name="connsiteY1" fmla="*/ 4247394 h 4471339"/>
                <a:gd name="connsiteX2" fmla="*/ 679824 w 812932"/>
                <a:gd name="connsiteY2" fmla="*/ 2961864 h 4471339"/>
                <a:gd name="connsiteX3" fmla="*/ 709615 w 812932"/>
                <a:gd name="connsiteY3" fmla="*/ 2963842 h 4471339"/>
                <a:gd name="connsiteX4" fmla="*/ 735820 w 812932"/>
                <a:gd name="connsiteY4" fmla="*/ 2899770 h 4471339"/>
                <a:gd name="connsiteX5" fmla="*/ 692524 w 812932"/>
                <a:gd name="connsiteY5" fmla="*/ 2831004 h 4471339"/>
                <a:gd name="connsiteX6" fmla="*/ 581706 w 812932"/>
                <a:gd name="connsiteY6" fmla="*/ 0 h 4471339"/>
                <a:gd name="connsiteX7" fmla="*/ 569407 w 812932"/>
                <a:gd name="connsiteY7" fmla="*/ 5163 h 4471339"/>
                <a:gd name="connsiteX8" fmla="*/ 43999 w 812932"/>
                <a:gd name="connsiteY8" fmla="*/ 17904 h 4471339"/>
                <a:gd name="connsiteX9" fmla="*/ 49160 w 812932"/>
                <a:gd name="connsiteY9" fmla="*/ 30242 h 4471339"/>
                <a:gd name="connsiteX10" fmla="*/ 50098 w 812932"/>
                <a:gd name="connsiteY10" fmla="*/ 2863895 h 4471339"/>
                <a:gd name="connsiteX11" fmla="*/ 20441 w 812932"/>
                <a:gd name="connsiteY11" fmla="*/ 2919820 h 4471339"/>
                <a:gd name="connsiteX12" fmla="*/ 39375 w 812932"/>
                <a:gd name="connsiteY12" fmla="*/ 2964982 h 4471339"/>
                <a:gd name="connsiteX13" fmla="*/ 79587 w 812932"/>
                <a:gd name="connsiteY13" fmla="*/ 2991603 h 4471339"/>
                <a:gd name="connsiteX14" fmla="*/ 51103 w 812932"/>
                <a:gd name="connsiteY14" fmla="*/ 4258962 h 4471339"/>
                <a:gd name="connsiteX15" fmla="*/ 0 w 812932"/>
                <a:gd name="connsiteY15" fmla="*/ 4367324 h 4471339"/>
                <a:gd name="connsiteX16" fmla="*/ 18933 w 812932"/>
                <a:gd name="connsiteY16" fmla="*/ 4412486 h 4471339"/>
                <a:gd name="connsiteX17" fmla="*/ 287418 w 812932"/>
                <a:gd name="connsiteY17" fmla="*/ 4454296 h 4471339"/>
                <a:gd name="connsiteX18" fmla="*/ 747816 w 812932"/>
                <a:gd name="connsiteY18" fmla="*/ 4459023 h 4471339"/>
                <a:gd name="connsiteX19" fmla="*/ 802606 w 812932"/>
                <a:gd name="connsiteY19" fmla="*/ 4324911 h 447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2932" h="4471339">
                  <a:moveTo>
                    <a:pt x="792218" y="4300369"/>
                  </a:moveTo>
                  <a:cubicBezTo>
                    <a:pt x="774993" y="4259297"/>
                    <a:pt x="759612" y="4241628"/>
                    <a:pt x="745873" y="4247394"/>
                  </a:cubicBezTo>
                  <a:cubicBezTo>
                    <a:pt x="727688" y="3781892"/>
                    <a:pt x="705672" y="3353382"/>
                    <a:pt x="679824" y="2961864"/>
                  </a:cubicBezTo>
                  <a:lnTo>
                    <a:pt x="709615" y="2963842"/>
                  </a:lnTo>
                  <a:cubicBezTo>
                    <a:pt x="720561" y="2959238"/>
                    <a:pt x="729296" y="2937880"/>
                    <a:pt x="735820" y="2899770"/>
                  </a:cubicBezTo>
                  <a:cubicBezTo>
                    <a:pt x="709280" y="2859536"/>
                    <a:pt x="694848" y="2836614"/>
                    <a:pt x="692524" y="2831004"/>
                  </a:cubicBezTo>
                  <a:lnTo>
                    <a:pt x="581706" y="0"/>
                  </a:lnTo>
                  <a:lnTo>
                    <a:pt x="569407" y="5163"/>
                  </a:lnTo>
                  <a:lnTo>
                    <a:pt x="43999" y="17904"/>
                  </a:lnTo>
                  <a:lnTo>
                    <a:pt x="49160" y="30242"/>
                  </a:lnTo>
                  <a:cubicBezTo>
                    <a:pt x="59525" y="1873478"/>
                    <a:pt x="59838" y="2818029"/>
                    <a:pt x="50098" y="2863895"/>
                  </a:cubicBezTo>
                  <a:cubicBezTo>
                    <a:pt x="24630" y="2887499"/>
                    <a:pt x="14745" y="2906140"/>
                    <a:pt x="20441" y="2919820"/>
                  </a:cubicBezTo>
                  <a:lnTo>
                    <a:pt x="39375" y="2964982"/>
                  </a:lnTo>
                  <a:lnTo>
                    <a:pt x="79587" y="2991603"/>
                  </a:lnTo>
                  <a:cubicBezTo>
                    <a:pt x="70830" y="3822516"/>
                    <a:pt x="61335" y="4244969"/>
                    <a:pt x="51103" y="4258962"/>
                  </a:cubicBezTo>
                  <a:cubicBezTo>
                    <a:pt x="21346" y="4287594"/>
                    <a:pt x="4312" y="4323716"/>
                    <a:pt x="0" y="4367324"/>
                  </a:cubicBezTo>
                  <a:lnTo>
                    <a:pt x="18933" y="4412486"/>
                  </a:lnTo>
                  <a:cubicBezTo>
                    <a:pt x="44200" y="4472837"/>
                    <a:pt x="133695" y="4486773"/>
                    <a:pt x="287418" y="4454296"/>
                  </a:cubicBezTo>
                  <a:cubicBezTo>
                    <a:pt x="312350" y="4459995"/>
                    <a:pt x="465816" y="4461572"/>
                    <a:pt x="747816" y="4459023"/>
                  </a:cubicBezTo>
                  <a:cubicBezTo>
                    <a:pt x="808515" y="4427149"/>
                    <a:pt x="826778" y="4382445"/>
                    <a:pt x="802606" y="4324911"/>
                  </a:cubicBezTo>
                  <a:close/>
                </a:path>
              </a:pathLst>
            </a:custGeom>
            <a:grpFill/>
            <a:ln w="3349" cap="flat">
              <a:noFill/>
              <a:prstDash val="solid"/>
              <a:miter/>
            </a:ln>
          </p:spPr>
          <p:txBody>
            <a:bodyPr rtlCol="0" anchor="ctr"/>
            <a:lstStyle/>
            <a:p>
              <a:endParaRPr lang="en-GB"/>
            </a:p>
          </p:txBody>
        </p:sp>
      </p:grpSp>
      <p:pic>
        <p:nvPicPr>
          <p:cNvPr id="3" name="Picture 2">
            <a:extLst>
              <a:ext uri="{FF2B5EF4-FFF2-40B4-BE49-F238E27FC236}">
                <a16:creationId xmlns:a16="http://schemas.microsoft.com/office/drawing/2014/main" id="{40681F83-9FF4-464A-E3EE-1C005F9CC4A0}"/>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9438" t="-10658" r="-1236" b="60560"/>
          <a:stretch/>
        </p:blipFill>
        <p:spPr>
          <a:xfrm>
            <a:off x="9006229" y="1739353"/>
            <a:ext cx="3580276" cy="2659133"/>
          </a:xfrm>
          <a:prstGeom prst="rect">
            <a:avLst/>
          </a:prstGeom>
        </p:spPr>
      </p:pic>
      <p:sp>
        <p:nvSpPr>
          <p:cNvPr id="5" name="Slide Number Placeholder 5">
            <a:extLst>
              <a:ext uri="{FF2B5EF4-FFF2-40B4-BE49-F238E27FC236}">
                <a16:creationId xmlns:a16="http://schemas.microsoft.com/office/drawing/2014/main" id="{D736A580-8BCC-7DF5-BBA1-E6F3D89B951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18</a:t>
            </a:fld>
            <a:endParaRPr lang="fr-CA" sz="1200" dirty="0"/>
          </a:p>
        </p:txBody>
      </p:sp>
    </p:spTree>
    <p:extLst>
      <p:ext uri="{BB962C8B-B14F-4D97-AF65-F5344CB8AC3E}">
        <p14:creationId xmlns:p14="http://schemas.microsoft.com/office/powerpoint/2010/main" val="2325923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574081" y="3008229"/>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Þú hefur lokið…             Módúl 3 (3. hluti) </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4082" y="3959132"/>
            <a:ext cx="4464312" cy="1055225"/>
          </a:xfrm>
          <a:prstGeom prst="rect">
            <a:avLst/>
          </a:prstGeom>
          <a:noFill/>
        </p:spPr>
        <p:txBody>
          <a:bodyPr wrap="square" rtlCol="0">
            <a:spAutoFit/>
          </a:bodyPr>
          <a:lstStyle/>
          <a:p>
            <a:pPr algn="ctr">
              <a:lnSpc>
                <a:spcPts val="2520"/>
              </a:lnSpc>
            </a:pPr>
            <a:r>
              <a:rPr lang="en-US" sz="2400" b="1" dirty="0">
                <a:solidFill>
                  <a:srgbClr val="459597"/>
                </a:solidFill>
              </a:rPr>
              <a:t>Þáttur 3: </a:t>
            </a:r>
            <a:r>
              <a:rPr lang="en-US" sz="2400" dirty="0">
                <a:solidFill>
                  <a:srgbClr val="414141"/>
                </a:solidFill>
              </a:rPr>
              <a:t>Hæfilega stórar dvölir sem hafa staðbundin áhrif</a:t>
            </a:r>
          </a:p>
          <a:p>
            <a:pPr algn="ctr">
              <a:lnSpc>
                <a:spcPts val="2520"/>
              </a:lnSpc>
            </a:pPr>
            <a:endParaRPr lang="en-US" sz="2400" dirty="0">
              <a:solidFill>
                <a:srgbClr val="414141"/>
              </a:solidFill>
            </a:endParaRP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320238" y="1236945"/>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Eining 4</a:t>
            </a:r>
            <a:endParaRPr lang="en-US" sz="3200" dirty="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320238" y="1850196"/>
            <a:ext cx="4464312" cy="1055225"/>
          </a:xfrm>
          <a:prstGeom prst="rect">
            <a:avLst/>
          </a:prstGeom>
          <a:noFill/>
        </p:spPr>
        <p:txBody>
          <a:bodyPr wrap="square" rtlCol="0">
            <a:spAutoFit/>
          </a:bodyPr>
          <a:lstStyle/>
          <a:p>
            <a:pPr algn="ctr">
              <a:lnSpc>
                <a:spcPts val="2520"/>
              </a:lnSpc>
            </a:pPr>
            <a:r>
              <a:rPr lang="en-US" sz="2400" dirty="0">
                <a:solidFill>
                  <a:srgbClr val="382B1B"/>
                </a:solidFill>
              </a:rPr>
              <a:t>Að byggja upp sterkt vörumerki, frásögn og hvernig á að fá bókanir! </a:t>
            </a:r>
            <a:endParaRPr lang="en-IE" sz="2400" dirty="0">
              <a:solidFill>
                <a:srgbClr val="382B1B"/>
              </a:solidFill>
            </a:endParaRP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0181" y="239683"/>
            <a:ext cx="2399469" cy="1486850"/>
          </a:xfrm>
          <a:prstGeom prst="rect">
            <a:avLst/>
          </a:prstGeom>
        </p:spPr>
      </p:pic>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7" y="5200624"/>
            <a:ext cx="1791110" cy="541174"/>
          </a:xfrm>
          <a:prstGeom prst="rect">
            <a:avLst/>
          </a:prstGeom>
          <a:noFill/>
        </p:spPr>
        <p:txBody>
          <a:bodyPr wrap="square">
            <a:spAutoFit/>
          </a:bodyPr>
          <a:lstStyle/>
          <a:p>
            <a:pPr algn="ctr">
              <a:lnSpc>
                <a:spcPts val="3540"/>
              </a:lnSpc>
            </a:pPr>
            <a:r>
              <a:rPr lang="en-US" sz="3200" b="1" dirty="0">
                <a:solidFill>
                  <a:schemeClr val="bg1"/>
                </a:solidFill>
              </a:rPr>
              <a:t>Næst er…</a:t>
            </a:r>
            <a:endParaRPr lang="en-US" sz="3200" dirty="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2" name="Rectangle 1">
            <a:extLst>
              <a:ext uri="{FF2B5EF4-FFF2-40B4-BE49-F238E27FC236}">
                <a16:creationId xmlns:a16="http://schemas.microsoft.com/office/drawing/2014/main" id="{28BDFC36-69D6-EDC6-B3AF-598D88D4BFE4}"/>
              </a:ext>
            </a:extLst>
          </p:cNvPr>
          <p:cNvSpPr/>
          <p:nvPr/>
        </p:nvSpPr>
        <p:spPr>
          <a:xfrm>
            <a:off x="3515528" y="948923"/>
            <a:ext cx="2206687" cy="18332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raphic 108">
            <a:extLst>
              <a:ext uri="{FF2B5EF4-FFF2-40B4-BE49-F238E27FC236}">
                <a16:creationId xmlns:a16="http://schemas.microsoft.com/office/drawing/2014/main" id="{7EEAD760-F05A-1FF1-747E-261E41A32A28}"/>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4" name="Graphic 4">
            <a:extLst>
              <a:ext uri="{FF2B5EF4-FFF2-40B4-BE49-F238E27FC236}">
                <a16:creationId xmlns:a16="http://schemas.microsoft.com/office/drawing/2014/main" id="{33070F2A-4730-4A26-4CAC-4A4040EECC79}"/>
              </a:ext>
            </a:extLst>
          </p:cNvPr>
          <p:cNvGrpSpPr/>
          <p:nvPr/>
        </p:nvGrpSpPr>
        <p:grpSpPr>
          <a:xfrm>
            <a:off x="3655229" y="881980"/>
            <a:ext cx="2248602" cy="1927534"/>
            <a:chOff x="8109460" y="2812987"/>
            <a:chExt cx="1567138" cy="1383387"/>
          </a:xfrm>
          <a:solidFill>
            <a:srgbClr val="414141"/>
          </a:solidFill>
        </p:grpSpPr>
        <p:sp>
          <p:nvSpPr>
            <p:cNvPr id="5" name="Freeform 73">
              <a:extLst>
                <a:ext uri="{FF2B5EF4-FFF2-40B4-BE49-F238E27FC236}">
                  <a16:creationId xmlns:a16="http://schemas.microsoft.com/office/drawing/2014/main" id="{53120323-E1B9-FAE2-087F-35B2D66C3333}"/>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6" name="Freeform 74">
              <a:extLst>
                <a:ext uri="{FF2B5EF4-FFF2-40B4-BE49-F238E27FC236}">
                  <a16:creationId xmlns:a16="http://schemas.microsoft.com/office/drawing/2014/main" id="{26F20A4B-7E5E-0082-3529-7BB8026398E4}"/>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7" name="Freeform 75">
              <a:extLst>
                <a:ext uri="{FF2B5EF4-FFF2-40B4-BE49-F238E27FC236}">
                  <a16:creationId xmlns:a16="http://schemas.microsoft.com/office/drawing/2014/main" id="{E5A963D0-3732-A99B-8079-E7D17CC099B6}"/>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8" name="Freeform 77">
              <a:extLst>
                <a:ext uri="{FF2B5EF4-FFF2-40B4-BE49-F238E27FC236}">
                  <a16:creationId xmlns:a16="http://schemas.microsoft.com/office/drawing/2014/main" id="{A0C251D4-D157-62E2-0BEB-4F3C0E851A3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9" name="Freeform 78">
              <a:extLst>
                <a:ext uri="{FF2B5EF4-FFF2-40B4-BE49-F238E27FC236}">
                  <a16:creationId xmlns:a16="http://schemas.microsoft.com/office/drawing/2014/main" id="{E03CD9CE-C8E1-3380-F9E2-5598629CDAC9}"/>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0" name="Freeform 79">
              <a:extLst>
                <a:ext uri="{FF2B5EF4-FFF2-40B4-BE49-F238E27FC236}">
                  <a16:creationId xmlns:a16="http://schemas.microsoft.com/office/drawing/2014/main" id="{69EA661A-75F6-9776-1265-AC52979D81E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1" name="Freeform 81">
              <a:extLst>
                <a:ext uri="{FF2B5EF4-FFF2-40B4-BE49-F238E27FC236}">
                  <a16:creationId xmlns:a16="http://schemas.microsoft.com/office/drawing/2014/main" id="{178E88FB-7BF2-0CAF-9F38-C96CC9E03592}"/>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A258AFCB-3ABF-C161-3419-10F437108D7D}"/>
              </a:ext>
            </a:extLst>
          </p:cNvPr>
          <p:cNvSpPr txBox="1"/>
          <p:nvPr/>
        </p:nvSpPr>
        <p:spPr>
          <a:xfrm>
            <a:off x="4058040" y="1106750"/>
            <a:ext cx="1414184" cy="941283"/>
          </a:xfrm>
          <a:prstGeom prst="rect">
            <a:avLst/>
          </a:prstGeom>
          <a:noFill/>
        </p:spPr>
        <p:txBody>
          <a:bodyPr wrap="square">
            <a:spAutoFit/>
          </a:bodyPr>
          <a:lstStyle/>
          <a:p>
            <a:pPr algn="ctr">
              <a:lnSpc>
                <a:spcPts val="3340"/>
              </a:lnSpc>
            </a:pPr>
            <a:r>
              <a:rPr lang="en-US" sz="3200" b="1" dirty="0">
                <a:solidFill>
                  <a:schemeClr val="bg1"/>
                </a:solidFill>
              </a:rPr>
              <a:t>Frábært starf </a:t>
            </a:r>
            <a:endParaRPr lang="en-US" sz="3200" dirty="0">
              <a:solidFill>
                <a:schemeClr val="bg1"/>
              </a:solidFill>
            </a:endParaRPr>
          </a:p>
        </p:txBody>
      </p:sp>
      <p:sp>
        <p:nvSpPr>
          <p:cNvPr id="16" name="Rectangle 15">
            <a:extLst>
              <a:ext uri="{FF2B5EF4-FFF2-40B4-BE49-F238E27FC236}">
                <a16:creationId xmlns:a16="http://schemas.microsoft.com/office/drawing/2014/main" id="{DC89755C-2C9E-7FDD-B00D-249A30F47679}"/>
              </a:ext>
            </a:extLst>
          </p:cNvPr>
          <p:cNvSpPr/>
          <p:nvPr/>
        </p:nvSpPr>
        <p:spPr>
          <a:xfrm>
            <a:off x="7079783" y="4168857"/>
            <a:ext cx="1847011" cy="1416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5137A3C-E01D-6AB8-0A2F-B907428988BD}"/>
              </a:ext>
            </a:extLst>
          </p:cNvPr>
          <p:cNvGrpSpPr/>
          <p:nvPr/>
        </p:nvGrpSpPr>
        <p:grpSpPr>
          <a:xfrm>
            <a:off x="6514149" y="3600310"/>
            <a:ext cx="2584100" cy="1848198"/>
            <a:chOff x="6514149" y="3600310"/>
            <a:chExt cx="2584100" cy="1848198"/>
          </a:xfrm>
        </p:grpSpPr>
        <p:sp>
          <p:nvSpPr>
            <p:cNvPr id="18" name="Graphic 125">
              <a:extLst>
                <a:ext uri="{FF2B5EF4-FFF2-40B4-BE49-F238E27FC236}">
                  <a16:creationId xmlns:a16="http://schemas.microsoft.com/office/drawing/2014/main" id="{5E5B613E-CA8E-164D-6B28-0F760E3305A6}"/>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9" name="Graphic 4">
              <a:extLst>
                <a:ext uri="{FF2B5EF4-FFF2-40B4-BE49-F238E27FC236}">
                  <a16:creationId xmlns:a16="http://schemas.microsoft.com/office/drawing/2014/main" id="{7AF3413D-DED8-2F04-B3CE-63CBA7F01A16}"/>
                </a:ext>
              </a:extLst>
            </p:cNvPr>
            <p:cNvGrpSpPr/>
            <p:nvPr/>
          </p:nvGrpSpPr>
          <p:grpSpPr>
            <a:xfrm>
              <a:off x="6514149" y="3600310"/>
              <a:ext cx="2540597" cy="1848198"/>
              <a:chOff x="7451356" y="3368393"/>
              <a:chExt cx="2245760" cy="1336865"/>
            </a:xfrm>
            <a:solidFill>
              <a:srgbClr val="414141"/>
            </a:solidFill>
          </p:grpSpPr>
          <p:sp>
            <p:nvSpPr>
              <p:cNvPr id="21" name="Freeform 1023">
                <a:extLst>
                  <a:ext uri="{FF2B5EF4-FFF2-40B4-BE49-F238E27FC236}">
                    <a16:creationId xmlns:a16="http://schemas.microsoft.com/office/drawing/2014/main" id="{304D77C5-BA6B-6881-851D-35876E0C264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22" name="Freeform 1024">
                <a:extLst>
                  <a:ext uri="{FF2B5EF4-FFF2-40B4-BE49-F238E27FC236}">
                    <a16:creationId xmlns:a16="http://schemas.microsoft.com/office/drawing/2014/main" id="{E23D2CA1-CB7F-31D8-1951-5F7746B5BE35}"/>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23" name="Freeform 1025">
                <a:extLst>
                  <a:ext uri="{FF2B5EF4-FFF2-40B4-BE49-F238E27FC236}">
                    <a16:creationId xmlns:a16="http://schemas.microsoft.com/office/drawing/2014/main" id="{43F7220C-9D49-75BA-196C-11C0918373DA}"/>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4" name="Freeform 1026">
                <a:extLst>
                  <a:ext uri="{FF2B5EF4-FFF2-40B4-BE49-F238E27FC236}">
                    <a16:creationId xmlns:a16="http://schemas.microsoft.com/office/drawing/2014/main" id="{9871CC11-1B65-055C-AC98-2DA96C0206DB}"/>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25" name="Freeform 1027">
                <a:extLst>
                  <a:ext uri="{FF2B5EF4-FFF2-40B4-BE49-F238E27FC236}">
                    <a16:creationId xmlns:a16="http://schemas.microsoft.com/office/drawing/2014/main" id="{28CCDE34-337A-60BB-747C-E32528476F07}"/>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7" name="Freeform 1028">
                <a:extLst>
                  <a:ext uri="{FF2B5EF4-FFF2-40B4-BE49-F238E27FC236}">
                    <a16:creationId xmlns:a16="http://schemas.microsoft.com/office/drawing/2014/main" id="{D83B3931-B14C-8BD8-4B31-C6790A51F5F7}"/>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29" name="Freeform 1029">
                <a:extLst>
                  <a:ext uri="{FF2B5EF4-FFF2-40B4-BE49-F238E27FC236}">
                    <a16:creationId xmlns:a16="http://schemas.microsoft.com/office/drawing/2014/main" id="{FC3ECFD7-BA9A-C261-8ABE-B2CDF15A63D8}"/>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30" name="Freeform 1030">
                <a:extLst>
                  <a:ext uri="{FF2B5EF4-FFF2-40B4-BE49-F238E27FC236}">
                    <a16:creationId xmlns:a16="http://schemas.microsoft.com/office/drawing/2014/main" id="{D12BBB2A-EF37-6D04-34D2-7EF6B5EBEFF4}"/>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31" name="Freeform 1031">
                <a:extLst>
                  <a:ext uri="{FF2B5EF4-FFF2-40B4-BE49-F238E27FC236}">
                    <a16:creationId xmlns:a16="http://schemas.microsoft.com/office/drawing/2014/main" id="{99BEC1A4-7CB4-CA3F-2BF2-CACC1E098E6C}"/>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32" name="Freeform 1032">
                <a:extLst>
                  <a:ext uri="{FF2B5EF4-FFF2-40B4-BE49-F238E27FC236}">
                    <a16:creationId xmlns:a16="http://schemas.microsoft.com/office/drawing/2014/main" id="{020E2AC9-7E90-A587-867F-1D7029A4C5BF}"/>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33" name="Freeform 1033">
                <a:extLst>
                  <a:ext uri="{FF2B5EF4-FFF2-40B4-BE49-F238E27FC236}">
                    <a16:creationId xmlns:a16="http://schemas.microsoft.com/office/drawing/2014/main" id="{7C52FA5A-F824-497F-9233-8D031BBE6D4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34" name="Freeform 1034">
                <a:extLst>
                  <a:ext uri="{FF2B5EF4-FFF2-40B4-BE49-F238E27FC236}">
                    <a16:creationId xmlns:a16="http://schemas.microsoft.com/office/drawing/2014/main" id="{92E1247F-2B0A-4FBE-4797-99AD89EB30F7}"/>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35" name="Freeform 1035">
                <a:extLst>
                  <a:ext uri="{FF2B5EF4-FFF2-40B4-BE49-F238E27FC236}">
                    <a16:creationId xmlns:a16="http://schemas.microsoft.com/office/drawing/2014/main" id="{34030BAB-722E-AA97-D3CF-DB5BAA9593FB}"/>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36" name="Freeform 1036">
                <a:extLst>
                  <a:ext uri="{FF2B5EF4-FFF2-40B4-BE49-F238E27FC236}">
                    <a16:creationId xmlns:a16="http://schemas.microsoft.com/office/drawing/2014/main" id="{443A9A16-63EB-000D-6A9F-8EEA348125CC}"/>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37" name="Freeform 1037">
                <a:extLst>
                  <a:ext uri="{FF2B5EF4-FFF2-40B4-BE49-F238E27FC236}">
                    <a16:creationId xmlns:a16="http://schemas.microsoft.com/office/drawing/2014/main" id="{A946DCBB-FF8D-B4B5-0FB6-151711BD4EDE}"/>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38" name="Freeform 1038">
                <a:extLst>
                  <a:ext uri="{FF2B5EF4-FFF2-40B4-BE49-F238E27FC236}">
                    <a16:creationId xmlns:a16="http://schemas.microsoft.com/office/drawing/2014/main" id="{BA2CD874-F4A9-ADC4-8F95-93F8F94359C8}"/>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39" name="Freeform 1039">
                <a:extLst>
                  <a:ext uri="{FF2B5EF4-FFF2-40B4-BE49-F238E27FC236}">
                    <a16:creationId xmlns:a16="http://schemas.microsoft.com/office/drawing/2014/main" id="{782B9EB2-D607-67E2-EF4B-98B410AA141E}"/>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40" name="Freeform 1040">
                <a:extLst>
                  <a:ext uri="{FF2B5EF4-FFF2-40B4-BE49-F238E27FC236}">
                    <a16:creationId xmlns:a16="http://schemas.microsoft.com/office/drawing/2014/main" id="{69B23C0C-D2F5-9B12-832D-03723F190696}"/>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41" name="Freeform 1041">
                <a:extLst>
                  <a:ext uri="{FF2B5EF4-FFF2-40B4-BE49-F238E27FC236}">
                    <a16:creationId xmlns:a16="http://schemas.microsoft.com/office/drawing/2014/main" id="{24FEEDBA-E81F-4E5E-5BC2-249648284D49}"/>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42" name="Freeform 1042">
                <a:extLst>
                  <a:ext uri="{FF2B5EF4-FFF2-40B4-BE49-F238E27FC236}">
                    <a16:creationId xmlns:a16="http://schemas.microsoft.com/office/drawing/2014/main" id="{424B8828-3B60-E82B-3D1E-F3AEDC8D5165}"/>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45" name="Freeform 1043">
                <a:extLst>
                  <a:ext uri="{FF2B5EF4-FFF2-40B4-BE49-F238E27FC236}">
                    <a16:creationId xmlns:a16="http://schemas.microsoft.com/office/drawing/2014/main" id="{9DC88A29-08F8-D830-1F35-285D4B5F03B7}"/>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48" name="Freeform 1044">
                <a:extLst>
                  <a:ext uri="{FF2B5EF4-FFF2-40B4-BE49-F238E27FC236}">
                    <a16:creationId xmlns:a16="http://schemas.microsoft.com/office/drawing/2014/main" id="{FCC21B9C-FBE0-F00B-ED9F-35C6C30ADD34}"/>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49" name="Freeform 1045">
                <a:extLst>
                  <a:ext uri="{FF2B5EF4-FFF2-40B4-BE49-F238E27FC236}">
                    <a16:creationId xmlns:a16="http://schemas.microsoft.com/office/drawing/2014/main" id="{7CE2E849-B249-1E30-D832-96513D7764F9}"/>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0" name="Freeform 1046">
                <a:extLst>
                  <a:ext uri="{FF2B5EF4-FFF2-40B4-BE49-F238E27FC236}">
                    <a16:creationId xmlns:a16="http://schemas.microsoft.com/office/drawing/2014/main" id="{72BF6F1A-3D09-C274-964A-82FE77B96C5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51" name="Freeform 1047">
                <a:extLst>
                  <a:ext uri="{FF2B5EF4-FFF2-40B4-BE49-F238E27FC236}">
                    <a16:creationId xmlns:a16="http://schemas.microsoft.com/office/drawing/2014/main" id="{4666588A-0C64-78C0-02D3-AAE7BEC8CC2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56" name="Freeform 1048">
                <a:extLst>
                  <a:ext uri="{FF2B5EF4-FFF2-40B4-BE49-F238E27FC236}">
                    <a16:creationId xmlns:a16="http://schemas.microsoft.com/office/drawing/2014/main" id="{7EA22310-DD69-FC6E-5898-47573194BE6B}"/>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7" name="Freeform 1049">
                <a:extLst>
                  <a:ext uri="{FF2B5EF4-FFF2-40B4-BE49-F238E27FC236}">
                    <a16:creationId xmlns:a16="http://schemas.microsoft.com/office/drawing/2014/main" id="{DDEBADF7-AA2B-6BBA-7E60-ABD3964D6D58}"/>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58" name="Freeform 1050">
                <a:extLst>
                  <a:ext uri="{FF2B5EF4-FFF2-40B4-BE49-F238E27FC236}">
                    <a16:creationId xmlns:a16="http://schemas.microsoft.com/office/drawing/2014/main" id="{33FA6279-4F2D-3926-67CF-EAFF51EA5593}"/>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59" name="Freeform 1051">
                <a:extLst>
                  <a:ext uri="{FF2B5EF4-FFF2-40B4-BE49-F238E27FC236}">
                    <a16:creationId xmlns:a16="http://schemas.microsoft.com/office/drawing/2014/main" id="{9F974627-1342-DADB-2B03-CB575948CA8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60" name="Freeform 1052">
                <a:extLst>
                  <a:ext uri="{FF2B5EF4-FFF2-40B4-BE49-F238E27FC236}">
                    <a16:creationId xmlns:a16="http://schemas.microsoft.com/office/drawing/2014/main" id="{9700D1F7-9602-4D2A-3305-98212FDC5195}"/>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61" name="Freeform 1053">
                <a:extLst>
                  <a:ext uri="{FF2B5EF4-FFF2-40B4-BE49-F238E27FC236}">
                    <a16:creationId xmlns:a16="http://schemas.microsoft.com/office/drawing/2014/main" id="{1C93775C-9DD6-6E7B-C0C7-CC9249570EA0}"/>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62" name="Freeform 1054">
                <a:extLst>
                  <a:ext uri="{FF2B5EF4-FFF2-40B4-BE49-F238E27FC236}">
                    <a16:creationId xmlns:a16="http://schemas.microsoft.com/office/drawing/2014/main" id="{92CA3341-934B-55EF-5EAE-796B6203A588}"/>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63" name="Freeform 1056">
                <a:extLst>
                  <a:ext uri="{FF2B5EF4-FFF2-40B4-BE49-F238E27FC236}">
                    <a16:creationId xmlns:a16="http://schemas.microsoft.com/office/drawing/2014/main" id="{117C080E-6853-2B50-6937-AE6251EC56D5}"/>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4" name="Freeform 1057">
                <a:extLst>
                  <a:ext uri="{FF2B5EF4-FFF2-40B4-BE49-F238E27FC236}">
                    <a16:creationId xmlns:a16="http://schemas.microsoft.com/office/drawing/2014/main" id="{BC5DFCA3-5774-1CE9-814E-2D223EECA486}"/>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65" name="Freeform 1058">
                <a:extLst>
                  <a:ext uri="{FF2B5EF4-FFF2-40B4-BE49-F238E27FC236}">
                    <a16:creationId xmlns:a16="http://schemas.microsoft.com/office/drawing/2014/main" id="{CDB1A26F-25B1-1749-A6E3-148A98B2BBF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66" name="Freeform 1059">
                <a:extLst>
                  <a:ext uri="{FF2B5EF4-FFF2-40B4-BE49-F238E27FC236}">
                    <a16:creationId xmlns:a16="http://schemas.microsoft.com/office/drawing/2014/main" id="{34D7949C-6B1D-9CC6-0D92-59914A63C9A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7" name="Freeform 1060">
                <a:extLst>
                  <a:ext uri="{FF2B5EF4-FFF2-40B4-BE49-F238E27FC236}">
                    <a16:creationId xmlns:a16="http://schemas.microsoft.com/office/drawing/2014/main" id="{40978916-1986-F504-BED0-0579D936739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68" name="Freeform 1061">
                <a:extLst>
                  <a:ext uri="{FF2B5EF4-FFF2-40B4-BE49-F238E27FC236}">
                    <a16:creationId xmlns:a16="http://schemas.microsoft.com/office/drawing/2014/main" id="{DEA6F2C7-FBBE-340D-4C02-FE44322CD6D5}"/>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69" name="Freeform 1062">
                <a:extLst>
                  <a:ext uri="{FF2B5EF4-FFF2-40B4-BE49-F238E27FC236}">
                    <a16:creationId xmlns:a16="http://schemas.microsoft.com/office/drawing/2014/main" id="{5AF61E89-79A0-1882-C1C0-9D88E4127600}"/>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0" name="Freeform 1063">
                <a:extLst>
                  <a:ext uri="{FF2B5EF4-FFF2-40B4-BE49-F238E27FC236}">
                    <a16:creationId xmlns:a16="http://schemas.microsoft.com/office/drawing/2014/main" id="{4411A801-D4B1-FCC7-5EFB-B8E50526004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1" name="Freeform 1064">
                <a:extLst>
                  <a:ext uri="{FF2B5EF4-FFF2-40B4-BE49-F238E27FC236}">
                    <a16:creationId xmlns:a16="http://schemas.microsoft.com/office/drawing/2014/main" id="{2C10BA7A-F447-4D90-78C1-6130A3BF6D5A}"/>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2" name="Freeform 1065">
                <a:extLst>
                  <a:ext uri="{FF2B5EF4-FFF2-40B4-BE49-F238E27FC236}">
                    <a16:creationId xmlns:a16="http://schemas.microsoft.com/office/drawing/2014/main" id="{B79D7552-625E-2DB3-FEF6-1E31B27D518C}"/>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3" name="Freeform 1066">
                <a:extLst>
                  <a:ext uri="{FF2B5EF4-FFF2-40B4-BE49-F238E27FC236}">
                    <a16:creationId xmlns:a16="http://schemas.microsoft.com/office/drawing/2014/main" id="{ED62A874-66BE-5440-42A8-D4FDA9F8ED29}"/>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4" name="Freeform 1067">
                <a:extLst>
                  <a:ext uri="{FF2B5EF4-FFF2-40B4-BE49-F238E27FC236}">
                    <a16:creationId xmlns:a16="http://schemas.microsoft.com/office/drawing/2014/main" id="{53FBEC75-4400-2DD7-C207-3535266CAA26}"/>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75" name="Freeform 1070">
                <a:extLst>
                  <a:ext uri="{FF2B5EF4-FFF2-40B4-BE49-F238E27FC236}">
                    <a16:creationId xmlns:a16="http://schemas.microsoft.com/office/drawing/2014/main" id="{17829B6F-7B23-86FA-B801-970753AC25BE}"/>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6" name="Freeform 1071">
                <a:extLst>
                  <a:ext uri="{FF2B5EF4-FFF2-40B4-BE49-F238E27FC236}">
                    <a16:creationId xmlns:a16="http://schemas.microsoft.com/office/drawing/2014/main" id="{A33B9F4A-1276-628C-B401-8A98F36F1AEC}"/>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77" name="Freeform 1072">
                <a:extLst>
                  <a:ext uri="{FF2B5EF4-FFF2-40B4-BE49-F238E27FC236}">
                    <a16:creationId xmlns:a16="http://schemas.microsoft.com/office/drawing/2014/main" id="{8894B048-EA0A-D62C-459B-2FFE574BDBD5}"/>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78" name="Freeform 1073">
                <a:extLst>
                  <a:ext uri="{FF2B5EF4-FFF2-40B4-BE49-F238E27FC236}">
                    <a16:creationId xmlns:a16="http://schemas.microsoft.com/office/drawing/2014/main" id="{50E8AFCA-B629-257E-B185-4202D6BE76F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79" name="Freeform 1074">
                <a:extLst>
                  <a:ext uri="{FF2B5EF4-FFF2-40B4-BE49-F238E27FC236}">
                    <a16:creationId xmlns:a16="http://schemas.microsoft.com/office/drawing/2014/main" id="{86EBB669-1254-9435-8053-2E7694D6D117}"/>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80" name="Freeform 1075">
                <a:extLst>
                  <a:ext uri="{FF2B5EF4-FFF2-40B4-BE49-F238E27FC236}">
                    <a16:creationId xmlns:a16="http://schemas.microsoft.com/office/drawing/2014/main" id="{273FC429-1DA8-E145-05CE-FD29F3393839}"/>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81" name="Freeform 1076">
                <a:extLst>
                  <a:ext uri="{FF2B5EF4-FFF2-40B4-BE49-F238E27FC236}">
                    <a16:creationId xmlns:a16="http://schemas.microsoft.com/office/drawing/2014/main" id="{728152AF-5610-F6ED-9F1B-FB982B11AD1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82" name="Freeform 1077">
                <a:extLst>
                  <a:ext uri="{FF2B5EF4-FFF2-40B4-BE49-F238E27FC236}">
                    <a16:creationId xmlns:a16="http://schemas.microsoft.com/office/drawing/2014/main" id="{4227186B-0039-1798-6014-7D082F8D4FA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83" name="Freeform 1078">
                <a:extLst>
                  <a:ext uri="{FF2B5EF4-FFF2-40B4-BE49-F238E27FC236}">
                    <a16:creationId xmlns:a16="http://schemas.microsoft.com/office/drawing/2014/main" id="{3BA6AAA6-0C4E-91D3-6D1A-3390CE3FA32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84" name="Freeform 1079">
                <a:extLst>
                  <a:ext uri="{FF2B5EF4-FFF2-40B4-BE49-F238E27FC236}">
                    <a16:creationId xmlns:a16="http://schemas.microsoft.com/office/drawing/2014/main" id="{91430029-9D31-5106-3504-89DED1A71E9C}"/>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85" name="Freeform 1080">
                <a:extLst>
                  <a:ext uri="{FF2B5EF4-FFF2-40B4-BE49-F238E27FC236}">
                    <a16:creationId xmlns:a16="http://schemas.microsoft.com/office/drawing/2014/main" id="{D23E8D73-86A7-56CE-7926-7019B70BCB9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grpSp>
    </p:spTree>
    <p:extLst>
      <p:ext uri="{BB962C8B-B14F-4D97-AF65-F5344CB8AC3E}">
        <p14:creationId xmlns:p14="http://schemas.microsoft.com/office/powerpoint/2010/main" val="2961207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37401-92D0-FA72-3008-67370264C8B0}"/>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D2205D4-9EF0-67EA-E822-7E5D28275C3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68EA08BC-B04C-2AB0-2B37-65738E585DA6}"/>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41F0184D-7EBC-6F38-3338-4BEEB9645CB1}"/>
              </a:ext>
            </a:extLst>
          </p:cNvPr>
          <p:cNvSpPr>
            <a:spLocks noGrp="1"/>
          </p:cNvSpPr>
          <p:nvPr>
            <p:ph type="body" sz="quarter" idx="16"/>
          </p:nvPr>
        </p:nvSpPr>
        <p:spPr>
          <a:xfrm>
            <a:off x="4496296" y="925516"/>
            <a:ext cx="7185169" cy="803654"/>
          </a:xfrm>
          <a:prstGeom prst="rect">
            <a:avLst/>
          </a:prstGeom>
        </p:spPr>
        <p:txBody>
          <a:bodyPr/>
          <a:lstStyle/>
          <a:p>
            <a:pPr>
              <a:lnSpc>
                <a:spcPts val="2960"/>
              </a:lnSpc>
            </a:pPr>
            <a:r>
              <a:rPr lang="en-GB" dirty="0"/>
              <a:t>Bygging til langtíma sjálfbærni og samfélagslegra hagsmuna</a:t>
            </a:r>
          </a:p>
          <a:p>
            <a:pPr>
              <a:lnSpc>
                <a:spcPts val="2960"/>
              </a:lnSpc>
            </a:pPr>
            <a:endParaRPr lang="en-GB" sz="2800" dirty="0"/>
          </a:p>
        </p:txBody>
      </p:sp>
      <p:sp>
        <p:nvSpPr>
          <p:cNvPr id="4" name="Text Placeholder 3">
            <a:extLst>
              <a:ext uri="{FF2B5EF4-FFF2-40B4-BE49-F238E27FC236}">
                <a16:creationId xmlns:a16="http://schemas.microsoft.com/office/drawing/2014/main" id="{748A2341-3EB2-8A01-BC2A-C9131D5F768A}"/>
              </a:ext>
            </a:extLst>
          </p:cNvPr>
          <p:cNvSpPr>
            <a:spLocks noGrp="1"/>
          </p:cNvSpPr>
          <p:nvPr>
            <p:ph type="body" sz="quarter" idx="21"/>
          </p:nvPr>
        </p:nvSpPr>
        <p:spPr>
          <a:xfrm>
            <a:off x="4496297" y="2074705"/>
            <a:ext cx="6801786" cy="2928742"/>
          </a:xfrm>
          <a:prstGeom prst="rect">
            <a:avLst/>
          </a:prstGeom>
        </p:spPr>
        <p:txBody>
          <a:bodyPr lIns="91440" tIns="45720" rIns="91440" bIns="45720" anchor="t"/>
          <a:lstStyle/>
          <a:p>
            <a:pPr>
              <a:lnSpc>
                <a:spcPts val="2340"/>
              </a:lnSpc>
            </a:pPr>
            <a:r>
              <a:rPr lang="en-GB" b="0" i="0" dirty="0" err="1">
                <a:effectLst/>
                <a:latin typeface="Calibri"/>
                <a:ea typeface="Calibri"/>
                <a:cs typeface="Calibri"/>
              </a:rPr>
              <a:t>Samfélagsmiðuð </a:t>
            </a:r>
            <a:r>
              <a:rPr lang="en-GB" b="0" i="0" dirty="0">
                <a:effectLst/>
                <a:latin typeface="Calibri"/>
                <a:ea typeface="Calibri"/>
                <a:cs typeface="Calibri"/>
              </a:rPr>
              <a:t>eignarhaldsform, eins og samvinnufélög eða félagsleg fyrirtæki, bjóða upp á frekari leiðir til að samþætta ferðaþjónustu í staðbundna efnahaginn. Þessi líkön dreifa ávinningi á sanngjarnari hátt og tryggja að ákvarðanir um þróun séu teknar með þátttöku samfélagsins og með hliðsjón af staðbundnum gildum. Þau geta einnig stuðlað að þátttöku ólíkra kynslóða í ferðaþjónustu, sem heldur þekkingu og tekjum innan svæðisins. Með því að sameina lögvitund við þátttökueignarhald og stjórnunarhætti geta gististaðir orðið hluti af víðtækara vistkerfi enduruppbyggingar – og þjónað sem hvatar að menningarvernd, félagslegri nýsköpun og efnahagslegri seiglu.</a:t>
            </a:r>
          </a:p>
          <a:p>
            <a:pPr>
              <a:lnSpc>
                <a:spcPts val="2340"/>
              </a:lnSpc>
            </a:pPr>
            <a:endParaRPr lang="en-GB" b="0" i="0" dirty="0">
              <a:effectLst/>
              <a:latin typeface="Calibri"/>
              <a:ea typeface="Calibri"/>
              <a:cs typeface="Calibri"/>
            </a:endParaRPr>
          </a:p>
          <a:p>
            <a:pPr>
              <a:lnSpc>
                <a:spcPts val="2340"/>
              </a:lnSpc>
            </a:pPr>
            <a:endParaRPr lang="en-US" sz="2200" dirty="0"/>
          </a:p>
        </p:txBody>
      </p:sp>
      <p:sp>
        <p:nvSpPr>
          <p:cNvPr id="11" name="Slide Number Placeholder 5">
            <a:extLst>
              <a:ext uri="{FF2B5EF4-FFF2-40B4-BE49-F238E27FC236}">
                <a16:creationId xmlns:a16="http://schemas.microsoft.com/office/drawing/2014/main" id="{B2B459DE-6B09-B6DC-C585-D665300B2CE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pic>
        <p:nvPicPr>
          <p:cNvPr id="2" name="Picture 1">
            <a:extLst>
              <a:ext uri="{FF2B5EF4-FFF2-40B4-BE49-F238E27FC236}">
                <a16:creationId xmlns:a16="http://schemas.microsoft.com/office/drawing/2014/main" id="{8F356B61-9DEA-B5FD-96D5-8DECEE4C8478}"/>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658096" y="4306435"/>
            <a:ext cx="3580276" cy="2659133"/>
          </a:xfrm>
          <a:prstGeom prst="rect">
            <a:avLst/>
          </a:prstGeom>
        </p:spPr>
      </p:pic>
    </p:spTree>
    <p:extLst>
      <p:ext uri="{BB962C8B-B14F-4D97-AF65-F5344CB8AC3E}">
        <p14:creationId xmlns:p14="http://schemas.microsoft.com/office/powerpoint/2010/main" val="4246363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EFBB2-ECF1-3EAB-F402-85C92530B99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6837B17-0310-CFA0-1922-4CD100B199A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D6EE1128-0266-0551-47BE-8DDF96E3EAC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pic>
        <p:nvPicPr>
          <p:cNvPr id="16" name="Picture 15">
            <a:extLst>
              <a:ext uri="{FF2B5EF4-FFF2-40B4-BE49-F238E27FC236}">
                <a16:creationId xmlns:a16="http://schemas.microsoft.com/office/drawing/2014/main" id="{FD78DBAC-0071-65E8-7645-2C5D31E48446}"/>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327394" y="-310083"/>
            <a:ext cx="3580276" cy="2659133"/>
          </a:xfrm>
          <a:prstGeom prst="rect">
            <a:avLst/>
          </a:prstGeom>
        </p:spPr>
      </p:pic>
      <p:sp>
        <p:nvSpPr>
          <p:cNvPr id="4" name="Text Placeholder 3">
            <a:extLst>
              <a:ext uri="{FF2B5EF4-FFF2-40B4-BE49-F238E27FC236}">
                <a16:creationId xmlns:a16="http://schemas.microsoft.com/office/drawing/2014/main" id="{421A8E36-42C8-FC2E-6AAD-542E11922A98}"/>
              </a:ext>
            </a:extLst>
          </p:cNvPr>
          <p:cNvSpPr txBox="1">
            <a:spLocks/>
          </p:cNvSpPr>
          <p:nvPr/>
        </p:nvSpPr>
        <p:spPr>
          <a:xfrm>
            <a:off x="549434" y="617657"/>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5" name="Straight Connector 4">
            <a:extLst>
              <a:ext uri="{FF2B5EF4-FFF2-40B4-BE49-F238E27FC236}">
                <a16:creationId xmlns:a16="http://schemas.microsoft.com/office/drawing/2014/main" id="{A189583A-DEA2-F8D1-6121-70DFE146E684}"/>
              </a:ext>
            </a:extLst>
          </p:cNvPr>
          <p:cNvCxnSpPr>
            <a:cxnSpLocks/>
          </p:cNvCxnSpPr>
          <p:nvPr/>
        </p:nvCxnSpPr>
        <p:spPr>
          <a:xfrm>
            <a:off x="0" y="1198353"/>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8" name="Text Placeholder 5">
            <a:extLst>
              <a:ext uri="{FF2B5EF4-FFF2-40B4-BE49-F238E27FC236}">
                <a16:creationId xmlns:a16="http://schemas.microsoft.com/office/drawing/2014/main" id="{91B16BA8-B0A7-2B30-CB74-DF8E126741A7}"/>
              </a:ext>
            </a:extLst>
          </p:cNvPr>
          <p:cNvSpPr txBox="1">
            <a:spLocks/>
          </p:cNvSpPr>
          <p:nvPr/>
        </p:nvSpPr>
        <p:spPr>
          <a:xfrm>
            <a:off x="549434" y="1600180"/>
            <a:ext cx="648554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Að skilja lagaramma fyrir óhefðbundna gistingu</a:t>
            </a:r>
          </a:p>
          <a:p>
            <a:pPr>
              <a:lnSpc>
                <a:spcPts val="2900"/>
              </a:lnSpc>
            </a:pPr>
            <a:endParaRPr lang="en-US" dirty="0"/>
          </a:p>
        </p:txBody>
      </p:sp>
      <p:sp>
        <p:nvSpPr>
          <p:cNvPr id="13" name="Text Placeholder 4">
            <a:extLst>
              <a:ext uri="{FF2B5EF4-FFF2-40B4-BE49-F238E27FC236}">
                <a16:creationId xmlns:a16="http://schemas.microsoft.com/office/drawing/2014/main" id="{BD857673-E4C9-C2D7-72CB-A026DA9D7D1A}"/>
              </a:ext>
            </a:extLst>
          </p:cNvPr>
          <p:cNvSpPr txBox="1">
            <a:spLocks/>
          </p:cNvSpPr>
          <p:nvPr/>
        </p:nvSpPr>
        <p:spPr>
          <a:xfrm>
            <a:off x="549432" y="2710077"/>
            <a:ext cx="10910065" cy="245486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00"/>
              </a:lnSpc>
            </a:pPr>
            <a:r>
              <a:rPr lang="it-IT" dirty="0" err="1"/>
              <a:t>Áður en þróun á gistingu </a:t>
            </a:r>
            <a:r>
              <a:rPr lang="it-IT" dirty="0"/>
              <a:t>í dreifbýli eða menningarminjasvæðum </a:t>
            </a:r>
            <a:r>
              <a:rPr lang="it-IT" dirty="0" err="1"/>
              <a:t>er hafin er nauðsynlegt </a:t>
            </a:r>
            <a:r>
              <a:rPr lang="it-IT" dirty="0"/>
              <a:t>að </a:t>
            </a:r>
            <a:r>
              <a:rPr lang="it-IT" dirty="0" err="1"/>
              <a:t>skilja </a:t>
            </a:r>
            <a:r>
              <a:rPr lang="it-IT" dirty="0"/>
              <a:t>þær þjóðlegu og </a:t>
            </a:r>
            <a:r>
              <a:rPr lang="it-IT" dirty="0" err="1"/>
              <a:t>sveitarstjórnarreglur sem gilda um </a:t>
            </a:r>
            <a:r>
              <a:rPr lang="it-IT" dirty="0"/>
              <a:t>landnýtingu, </a:t>
            </a:r>
            <a:r>
              <a:rPr lang="it-IT" dirty="0" err="1"/>
              <a:t>byggingarendurreisn</a:t>
            </a:r>
            <a:r>
              <a:rPr lang="it-IT" dirty="0"/>
              <a:t>, ferðaleyfi og </a:t>
            </a:r>
            <a:r>
              <a:rPr lang="it-IT" dirty="0" err="1"/>
              <a:t>umhverfisvernd</a:t>
            </a:r>
            <a:r>
              <a:rPr lang="it-IT" dirty="0"/>
              <a:t>. Í </a:t>
            </a:r>
            <a:r>
              <a:rPr lang="it-IT" dirty="0" err="1"/>
              <a:t>mörgum Evrópusvæðum </a:t>
            </a:r>
            <a:r>
              <a:rPr lang="it-IT" dirty="0"/>
              <a:t>eru </a:t>
            </a:r>
            <a:r>
              <a:rPr lang="it-IT" dirty="0" err="1"/>
              <a:t>sögulegar eignir verndaðar </a:t>
            </a:r>
            <a:r>
              <a:rPr lang="it-IT" dirty="0"/>
              <a:t>samkvæmt </a:t>
            </a:r>
            <a:r>
              <a:rPr lang="it-IT" dirty="0" err="1"/>
              <a:t>lögum um menningararfleið</a:t>
            </a:r>
            <a:r>
              <a:rPr lang="it-IT" dirty="0"/>
              <a:t>, </a:t>
            </a:r>
            <a:r>
              <a:rPr lang="it-IT" dirty="0" err="1"/>
              <a:t>sem geta takmarkað </a:t>
            </a:r>
            <a:r>
              <a:rPr lang="it-IT" dirty="0"/>
              <a:t>umfang </a:t>
            </a:r>
            <a:r>
              <a:rPr lang="it-IT" dirty="0" err="1"/>
              <a:t>byggingarbreytinga </a:t>
            </a:r>
            <a:r>
              <a:rPr lang="it-IT" dirty="0"/>
              <a:t>eða </a:t>
            </a:r>
            <a:r>
              <a:rPr lang="it-IT" dirty="0" err="1"/>
              <a:t>krafist sérstakra </a:t>
            </a:r>
            <a:r>
              <a:rPr lang="it-IT" dirty="0"/>
              <a:t>endurreisnaraðferða.</a:t>
            </a:r>
          </a:p>
          <a:p>
            <a:pPr>
              <a:lnSpc>
                <a:spcPts val="2300"/>
              </a:lnSpc>
            </a:pPr>
            <a:endParaRPr lang="it-IT" dirty="0"/>
          </a:p>
          <a:p>
            <a:pPr>
              <a:lnSpc>
                <a:spcPts val="2300"/>
              </a:lnSpc>
            </a:pPr>
            <a:r>
              <a:rPr lang="it-IT" dirty="0"/>
              <a:t> </a:t>
            </a:r>
            <a:r>
              <a:rPr lang="it-IT" dirty="0" err="1"/>
              <a:t>Skipulagsreglugerðir geta einnig takmarkað </a:t>
            </a:r>
            <a:r>
              <a:rPr lang="it-IT" dirty="0"/>
              <a:t>tegundir efnahagsstarfsemi </a:t>
            </a:r>
            <a:r>
              <a:rPr lang="it-IT" dirty="0" err="1"/>
              <a:t>sem heimilar eru </a:t>
            </a:r>
            <a:r>
              <a:rPr lang="it-IT" dirty="0"/>
              <a:t>á </a:t>
            </a:r>
            <a:r>
              <a:rPr lang="it-IT" dirty="0" err="1"/>
              <a:t>ákveðnum svæðum </a:t>
            </a:r>
            <a:r>
              <a:rPr lang="it-IT" dirty="0"/>
              <a:t>eða sett </a:t>
            </a:r>
            <a:r>
              <a:rPr lang="it-IT" dirty="0" err="1"/>
              <a:t>þéttleikamörk </a:t>
            </a:r>
            <a:r>
              <a:rPr lang="it-IT" dirty="0"/>
              <a:t>til </a:t>
            </a:r>
            <a:r>
              <a:rPr lang="it-IT" dirty="0" err="1"/>
              <a:t>að koma í veg fyrir ofbyggingu</a:t>
            </a:r>
            <a:r>
              <a:rPr lang="it-IT" dirty="0"/>
              <a:t>. </a:t>
            </a:r>
            <a:r>
              <a:rPr lang="it-IT" dirty="0" err="1"/>
              <a:t>Að kunna </a:t>
            </a:r>
            <a:r>
              <a:rPr lang="it-IT" dirty="0"/>
              <a:t>að leiða verkefni í gegnum </a:t>
            </a:r>
            <a:r>
              <a:rPr lang="it-IT" dirty="0" err="1"/>
              <a:t>þessi </a:t>
            </a:r>
            <a:r>
              <a:rPr lang="it-IT" dirty="0"/>
              <a:t>kerfi hjálpar verkefnishöfum </a:t>
            </a:r>
            <a:r>
              <a:rPr lang="it-IT" dirty="0" err="1"/>
              <a:t>að tryggja </a:t>
            </a:r>
            <a:r>
              <a:rPr lang="it-IT" dirty="0"/>
              <a:t>lögmæti, </a:t>
            </a:r>
            <a:r>
              <a:rPr lang="it-IT" dirty="0" err="1"/>
              <a:t>lágmarka </a:t>
            </a:r>
            <a:r>
              <a:rPr lang="it-IT" dirty="0"/>
              <a:t>töf og nýta opinberar hvatagreiðslur </a:t>
            </a:r>
            <a:r>
              <a:rPr lang="it-IT" dirty="0" err="1"/>
              <a:t>sem kunna </a:t>
            </a:r>
            <a:r>
              <a:rPr lang="it-IT" dirty="0"/>
              <a:t>að vera </a:t>
            </a:r>
            <a:r>
              <a:rPr lang="it-IT" dirty="0" err="1"/>
              <a:t>í boði </a:t>
            </a:r>
            <a:r>
              <a:rPr lang="it-IT" dirty="0"/>
              <a:t>fyrir </a:t>
            </a:r>
            <a:r>
              <a:rPr lang="it-IT" dirty="0" err="1"/>
              <a:t>sjálfbæra </a:t>
            </a:r>
            <a:r>
              <a:rPr lang="it-IT" dirty="0"/>
              <a:t>eða menningarlega </a:t>
            </a:r>
            <a:r>
              <a:rPr lang="it-IT" dirty="0" err="1"/>
              <a:t>endurreisn</a:t>
            </a:r>
            <a:r>
              <a:rPr lang="it-IT" dirty="0"/>
              <a:t>. </a:t>
            </a:r>
            <a:r>
              <a:rPr lang="it-IT" dirty="0" err="1"/>
              <a:t>Vitund </a:t>
            </a:r>
            <a:r>
              <a:rPr lang="it-IT" dirty="0"/>
              <a:t>um reglugerðartæki </a:t>
            </a:r>
            <a:r>
              <a:rPr lang="it-IT" dirty="0" err="1"/>
              <a:t>styrkir einnig </a:t>
            </a:r>
            <a:r>
              <a:rPr lang="it-IT" dirty="0"/>
              <a:t>langtímaáætlanir og </a:t>
            </a:r>
            <a:r>
              <a:rPr lang="it-IT" dirty="0" err="1"/>
              <a:t>kemur í veg fyrir kostnaðarsamar </a:t>
            </a:r>
            <a:r>
              <a:rPr lang="it-IT" dirty="0"/>
              <a:t>eftirendurbætur eða </a:t>
            </a:r>
            <a:r>
              <a:rPr lang="it-IT" dirty="0" err="1"/>
              <a:t>lögfræðideilur síðar </a:t>
            </a:r>
            <a:r>
              <a:rPr lang="it-IT" dirty="0"/>
              <a:t>á lífsferli verkefnisins.</a:t>
            </a:r>
          </a:p>
          <a:p>
            <a:pPr>
              <a:lnSpc>
                <a:spcPts val="2300"/>
              </a:lnSpc>
            </a:pPr>
            <a:r>
              <a:rPr lang="it-IT" dirty="0"/>
              <a:t> </a:t>
            </a:r>
            <a:endParaRPr lang="it-IT" dirty="0">
              <a:ea typeface="Calibri" panose="020F0502020204030204"/>
              <a:cs typeface="Calibri" panose="020F0502020204030204"/>
            </a:endParaRPr>
          </a:p>
        </p:txBody>
      </p:sp>
    </p:spTree>
    <p:extLst>
      <p:ext uri="{BB962C8B-B14F-4D97-AF65-F5344CB8AC3E}">
        <p14:creationId xmlns:p14="http://schemas.microsoft.com/office/powerpoint/2010/main" val="219306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96878-3669-4102-8944-4451180B7194}"/>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C28D56BF-7062-D2AA-CF8D-41A173611767}"/>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D2EF999A-DBFB-380C-D4E7-A720E4999198}"/>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C15149FC-9986-7DC9-98A4-F8ED7B4A4296}"/>
              </a:ext>
            </a:extLst>
          </p:cNvPr>
          <p:cNvSpPr txBox="1">
            <a:spLocks/>
          </p:cNvSpPr>
          <p:nvPr/>
        </p:nvSpPr>
        <p:spPr>
          <a:xfrm>
            <a:off x="629644" y="2045700"/>
            <a:ext cx="54663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Innleiðing ferðaþjónustufyrirtækja í samfélagsmiðuðum líkönum</a:t>
            </a:r>
          </a:p>
          <a:p>
            <a:pPr>
              <a:lnSpc>
                <a:spcPts val="2900"/>
              </a:lnSpc>
            </a:pPr>
            <a:endParaRPr lang="en-US" dirty="0"/>
          </a:p>
          <a:p>
            <a:pPr>
              <a:lnSpc>
                <a:spcPts val="2900"/>
              </a:lnSpc>
            </a:pPr>
            <a:endParaRPr lang="en-US" dirty="0"/>
          </a:p>
        </p:txBody>
      </p:sp>
      <p:sp>
        <p:nvSpPr>
          <p:cNvPr id="18" name="Slide Number Placeholder 5">
            <a:extLst>
              <a:ext uri="{FF2B5EF4-FFF2-40B4-BE49-F238E27FC236}">
                <a16:creationId xmlns:a16="http://schemas.microsoft.com/office/drawing/2014/main" id="{745BCFD6-306E-CB60-3B8E-25B6CBA5C06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
        <p:nvSpPr>
          <p:cNvPr id="4" name="Freeform 3">
            <a:extLst>
              <a:ext uri="{FF2B5EF4-FFF2-40B4-BE49-F238E27FC236}">
                <a16:creationId xmlns:a16="http://schemas.microsoft.com/office/drawing/2014/main" id="{4CC626DF-EAC4-6D78-DA40-6F41F14A5C53}"/>
              </a:ext>
            </a:extLst>
          </p:cNvPr>
          <p:cNvSpPr/>
          <p:nvPr/>
        </p:nvSpPr>
        <p:spPr>
          <a:xfrm rot="10800000">
            <a:off x="7791017" y="-34614"/>
            <a:ext cx="3580274" cy="3140314"/>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1139" t="1044" r="-47215" b="-1044"/>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90211A75-8158-7C04-FA57-47EC81DF903F}"/>
              </a:ext>
            </a:extLst>
          </p:cNvPr>
          <p:cNvGrpSpPr/>
          <p:nvPr/>
        </p:nvGrpSpPr>
        <p:grpSpPr>
          <a:xfrm>
            <a:off x="6095999" y="353208"/>
            <a:ext cx="3253859" cy="554397"/>
            <a:chOff x="1800741" y="6353467"/>
            <a:chExt cx="3253859" cy="554397"/>
          </a:xfrm>
        </p:grpSpPr>
        <p:sp>
          <p:nvSpPr>
            <p:cNvPr id="7" name="object 3">
              <a:extLst>
                <a:ext uri="{FF2B5EF4-FFF2-40B4-BE49-F238E27FC236}">
                  <a16:creationId xmlns:a16="http://schemas.microsoft.com/office/drawing/2014/main" id="{20387274-D07C-B690-8224-0B39EEFD94BE}"/>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914CF34C-A127-D5D7-6EAD-6E5390CA3932}"/>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a:t>
              </a:r>
            </a:p>
            <a:p>
              <a:pPr algn="ctr"/>
              <a:r>
                <a:rPr lang="en-US" sz="1200" dirty="0"/>
                <a:t>De Old </a:t>
              </a:r>
              <a:r>
                <a:rPr lang="en-US" sz="1200" dirty="0" err="1"/>
                <a:t>Signorie </a:t>
              </a:r>
              <a:r>
                <a:rPr lang="en-US" sz="1200" dirty="0"/>
                <a:t>BB, Niðurlönd</a:t>
              </a:r>
              <a:endParaRPr lang="en-IE" sz="1200" dirty="0"/>
            </a:p>
          </p:txBody>
        </p:sp>
      </p:grpSp>
      <p:pic>
        <p:nvPicPr>
          <p:cNvPr id="2" name="Picture 1">
            <a:extLst>
              <a:ext uri="{FF2B5EF4-FFF2-40B4-BE49-F238E27FC236}">
                <a16:creationId xmlns:a16="http://schemas.microsoft.com/office/drawing/2014/main" id="{0F92D317-A23E-9EF7-2C2D-8D1FDF55103E}"/>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8792009" y="702913"/>
            <a:ext cx="3580276" cy="2659133"/>
          </a:xfrm>
          <a:prstGeom prst="rect">
            <a:avLst/>
          </a:prstGeom>
        </p:spPr>
      </p:pic>
      <p:sp>
        <p:nvSpPr>
          <p:cNvPr id="3" name="Text Placeholder 4">
            <a:extLst>
              <a:ext uri="{FF2B5EF4-FFF2-40B4-BE49-F238E27FC236}">
                <a16:creationId xmlns:a16="http://schemas.microsoft.com/office/drawing/2014/main" id="{277FDAD7-5CFF-7EF4-5A64-320049ADEA9B}"/>
              </a:ext>
            </a:extLst>
          </p:cNvPr>
          <p:cNvSpPr txBox="1">
            <a:spLocks/>
          </p:cNvSpPr>
          <p:nvPr/>
        </p:nvSpPr>
        <p:spPr>
          <a:xfrm>
            <a:off x="629644" y="3362046"/>
            <a:ext cx="10933091" cy="3169327"/>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Hagkvæm gistiaðstaða virkar best þegar hún stuðlar að velferð heimamanna – ekki aðeins fjárhagslega, heldur einnig félagslega og menningarlega. Viðskiptalíkön eins og Albergo </a:t>
            </a:r>
            <a:r>
              <a:rPr lang="en-GB" sz="2200" dirty="0" err="1">
                <a:solidFill>
                  <a:srgbClr val="414141"/>
                </a:solidFill>
              </a:rPr>
              <a:t>Diffuso </a:t>
            </a:r>
            <a:r>
              <a:rPr lang="en-GB" sz="2200" dirty="0">
                <a:solidFill>
                  <a:srgbClr val="414141"/>
                </a:solidFill>
              </a:rPr>
              <a:t>eða ferðaþjónustusamvinnufélög stuðla að þessari samþættingu með því að dreifa ferðamannastarfsemi og ávinningi til víðtækari hóps íbúa, í stað þess að miðlæggja þau hjá einum fyrirtækjaeiganda. Þessi líkön hvetja til samstarfs við staðbundna handverksmenn, bændur og þjónustuaðila, sem tryggir að ferðaþjónusta styðji við núverandi framfærslu og hefðir. Auk þess, þegar gististaðir eru reknir sem samvinnufélög eða samfélagsfyrirtæki, geta heimamenn tekið þátt í ákvarðanatöku, þróað færni og deilt í fjárhagslegum ábata. Þetta styrkir félagslega samheldni og veitir verkefninu réttmæti, á sama tíma og það samræmist víðtækari markmiðum um endurreisn landsvæðis og varðveislu menningar.</a:t>
            </a: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1898698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4348814" y="875069"/>
            <a:ext cx="5176186" cy="803654"/>
          </a:xfrm>
          <a:prstGeom prst="rect">
            <a:avLst/>
          </a:prstGeom>
        </p:spPr>
        <p:txBody>
          <a:bodyPr/>
          <a:lstStyle/>
          <a:p>
            <a:pPr>
              <a:lnSpc>
                <a:spcPts val="2960"/>
              </a:lnSpc>
            </a:pPr>
            <a:r>
              <a:rPr lang="en-GB" dirty="0"/>
              <a:t>Dvalir í réttum stærðum sem hafa staðbundinn ávinning</a:t>
            </a:r>
          </a:p>
          <a:p>
            <a:pPr>
              <a:lnSpc>
                <a:spcPts val="2960"/>
              </a:lnSpc>
            </a:pPr>
            <a:endParaRPr lang="en-GB" sz="2800" dirty="0"/>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Hönnun gististaða sem eru í réttu hlutfalli við sveitalegt umhverfi er nauðsynleg til að ná bæði umhverfis- og samfélagslegri sjálfbærni. Litlir, vel samþættir gististaðir koma í veg fyrir ofþjöppun og forðast að leggja álag á vistkerfi svæðisins, opinbera þjónustu eða menningarlandslag. Að virða burðargetu áfangastaðar tryggir að ferðaþjónusta verði áfram endurnærandi afl fremur en að verða ræningis- eða truflandi afl.</a:t>
            </a: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sp>
        <p:nvSpPr>
          <p:cNvPr id="3" name="TextBox 2">
            <a:extLst>
              <a:ext uri="{FF2B5EF4-FFF2-40B4-BE49-F238E27FC236}">
                <a16:creationId xmlns:a16="http://schemas.microsoft.com/office/drawing/2014/main" id="{32DC1414-2DAA-2753-6118-88AF98AD1334}"/>
              </a:ext>
            </a:extLst>
          </p:cNvPr>
          <p:cNvSpPr txBox="1"/>
          <p:nvPr/>
        </p:nvSpPr>
        <p:spPr>
          <a:xfrm>
            <a:off x="4267311" y="5263961"/>
            <a:ext cx="7614586" cy="1118255"/>
          </a:xfrm>
          <a:prstGeom prst="rect">
            <a:avLst/>
          </a:prstGeom>
          <a:noFill/>
        </p:spPr>
        <p:txBody>
          <a:bodyPr wrap="square" lIns="91440" tIns="45720" rIns="91440" bIns="45720" rtlCol="0" anchor="t">
            <a:spAutoFit/>
          </a:bodyPr>
          <a:lstStyle/>
          <a:p>
            <a:pPr>
              <a:lnSpc>
                <a:spcPts val="1960"/>
              </a:lnSpc>
            </a:pPr>
            <a:r>
              <a:rPr lang="en-IE" b="1" dirty="0">
                <a:solidFill>
                  <a:srgbClr val="414141"/>
                </a:solidFill>
              </a:rPr>
              <a:t>Heimild: </a:t>
            </a:r>
            <a:r>
              <a:rPr lang="en-IE" sz="1800" dirty="0">
                <a:solidFill>
                  <a:srgbClr val="414141"/>
                </a:solidFill>
              </a:rPr>
              <a:t>	Að stjórnun sjálfbærrar þróunar ferðaþjónustu </a:t>
            </a:r>
          </a:p>
          <a:p>
            <a:pPr>
              <a:lnSpc>
                <a:spcPts val="1960"/>
              </a:lnSpc>
            </a:pPr>
            <a:r>
              <a:rPr lang="en-IE" dirty="0">
                <a:solidFill>
                  <a:srgbClr val="414141"/>
                </a:solidFill>
              </a:rPr>
              <a:t>	</a:t>
            </a:r>
            <a:r>
              <a:rPr lang="en-IE" sz="1800" dirty="0">
                <a:solidFill>
                  <a:srgbClr val="414141"/>
                </a:solidFill>
              </a:rPr>
              <a:t>í strandsvæðum við Bohai-hafið: innsýn úr greiningu á burðargetu ferðaþjónustu</a:t>
            </a:r>
          </a:p>
          <a:p>
            <a:pPr>
              <a:lnSpc>
                <a:spcPts val="1960"/>
              </a:lnSpc>
            </a:pPr>
            <a:r>
              <a:rPr lang="en-IE" sz="1800" b="1" dirty="0">
                <a:solidFill>
                  <a:srgbClr val="414141"/>
                </a:solidFill>
              </a:rPr>
              <a:t>Tengill: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https://link.springer.com/article/10.1007/s43621-025-00951-1</a:t>
            </a:r>
            <a:r>
              <a:rPr lang="en-IE" sz="1800" dirty="0">
                <a:solidFill>
                  <a:srgbClr val="459597"/>
                </a:solidFill>
                <a:ea typeface="+mn-lt"/>
                <a:cs typeface="+mn-lt"/>
              </a:rPr>
              <a:t> </a:t>
            </a:r>
            <a:endParaRPr lang="en-IE" dirty="0">
              <a:solidFill>
                <a:srgbClr val="459597"/>
              </a:solidFill>
            </a:endParaRPr>
          </a:p>
        </p:txBody>
      </p:sp>
      <p:sp>
        <p:nvSpPr>
          <p:cNvPr id="8" name="Freeform 7">
            <a:extLst>
              <a:ext uri="{FF2B5EF4-FFF2-40B4-BE49-F238E27FC236}">
                <a16:creationId xmlns:a16="http://schemas.microsoft.com/office/drawing/2014/main" id="{79B99204-3F7E-6F6B-D57B-414AF760A78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D9FB3EA6-2115-2064-FF33-8362386A1B81}"/>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199048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8C1E9-46E8-386C-0397-50914480758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69959D1-2B24-C864-53DD-FFCC87D5CDC3}"/>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504B5C3C-5904-CA76-B1B9-2BBCE6E78B4D}"/>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29E8E001-658F-01DB-80F0-1AF03DA6015B}"/>
              </a:ext>
            </a:extLst>
          </p:cNvPr>
          <p:cNvSpPr>
            <a:spLocks noGrp="1"/>
          </p:cNvSpPr>
          <p:nvPr>
            <p:ph type="body" sz="quarter" idx="16"/>
          </p:nvPr>
        </p:nvSpPr>
        <p:spPr>
          <a:xfrm>
            <a:off x="4348814" y="875069"/>
            <a:ext cx="5747686" cy="803654"/>
          </a:xfrm>
          <a:prstGeom prst="rect">
            <a:avLst/>
          </a:prstGeom>
        </p:spPr>
        <p:txBody>
          <a:bodyPr/>
          <a:lstStyle/>
          <a:p>
            <a:pPr>
              <a:lnSpc>
                <a:spcPts val="2960"/>
              </a:lnSpc>
            </a:pPr>
            <a:r>
              <a:rPr lang="en-GB" dirty="0"/>
              <a:t>Dvalir í réttum stærðum sem hafa staðbundin áhrif</a:t>
            </a:r>
          </a:p>
          <a:p>
            <a:pPr>
              <a:lnSpc>
                <a:spcPts val="2960"/>
              </a:lnSpc>
            </a:pPr>
            <a:endParaRPr lang="en-GB" sz="2800" dirty="0"/>
          </a:p>
          <a:p>
            <a:pPr>
              <a:lnSpc>
                <a:spcPts val="2960"/>
              </a:lnSpc>
            </a:pPr>
            <a:endParaRPr lang="en-GB" sz="2800" dirty="0"/>
          </a:p>
        </p:txBody>
      </p:sp>
      <p:sp>
        <p:nvSpPr>
          <p:cNvPr id="4" name="Text Placeholder 3">
            <a:extLst>
              <a:ext uri="{FF2B5EF4-FFF2-40B4-BE49-F238E27FC236}">
                <a16:creationId xmlns:a16="http://schemas.microsoft.com/office/drawing/2014/main" id="{C39D3002-1892-B3B9-217F-3CD172188B78}"/>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Að samræma gistingu við núverandi innviði—svo sem aðkomuleiðir, vatnsveitu, fráveitukerfi og samgöngur—dregur úr þörf fyrir nýjar framkvæmdir og takmarkar umhverfisáhrif. Þessi ígrunduðu samþætting styður sjálfbærni til lengri tíma og gerir dreifbýli kleift að taka á móti gestum án þess að raska daglegu lífi íbúa.</a:t>
            </a:r>
          </a:p>
          <a:p>
            <a:pPr>
              <a:lnSpc>
                <a:spcPts val="2340"/>
              </a:lnSpc>
            </a:pPr>
            <a:endParaRPr lang="en-US" sz="2200" dirty="0"/>
          </a:p>
        </p:txBody>
      </p:sp>
      <p:sp>
        <p:nvSpPr>
          <p:cNvPr id="11" name="Slide Number Placeholder 5">
            <a:extLst>
              <a:ext uri="{FF2B5EF4-FFF2-40B4-BE49-F238E27FC236}">
                <a16:creationId xmlns:a16="http://schemas.microsoft.com/office/drawing/2014/main" id="{5F3DB57D-1485-C740-FCF3-0DBB8001871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
        <p:nvSpPr>
          <p:cNvPr id="3" name="TextBox 2">
            <a:extLst>
              <a:ext uri="{FF2B5EF4-FFF2-40B4-BE49-F238E27FC236}">
                <a16:creationId xmlns:a16="http://schemas.microsoft.com/office/drawing/2014/main" id="{48DB2464-B433-D992-F734-A20D342DB408}"/>
              </a:ext>
            </a:extLst>
          </p:cNvPr>
          <p:cNvSpPr txBox="1"/>
          <p:nvPr/>
        </p:nvSpPr>
        <p:spPr>
          <a:xfrm>
            <a:off x="4267311" y="4953000"/>
            <a:ext cx="7887644" cy="1374735"/>
          </a:xfrm>
          <a:prstGeom prst="rect">
            <a:avLst/>
          </a:prstGeom>
          <a:noFill/>
        </p:spPr>
        <p:txBody>
          <a:bodyPr wrap="square" lIns="91440" tIns="45720" rIns="91440" bIns="45720" rtlCol="0" anchor="t">
            <a:spAutoFit/>
          </a:bodyPr>
          <a:lstStyle/>
          <a:p>
            <a:pPr>
              <a:lnSpc>
                <a:spcPts val="1960"/>
              </a:lnSpc>
            </a:pPr>
            <a:r>
              <a:rPr lang="en-IE" b="1" dirty="0">
                <a:solidFill>
                  <a:srgbClr val="414141"/>
                </a:solidFill>
              </a:rPr>
              <a:t>Heimild: </a:t>
            </a:r>
            <a:r>
              <a:rPr lang="en-IE" sz="1800" dirty="0">
                <a:solidFill>
                  <a:srgbClr val="414141"/>
                </a:solidFill>
              </a:rPr>
              <a:t>	Hagkvæmni snjallrar dreifbýlisamgöngu og ferðaþjónustu: </a:t>
            </a:r>
          </a:p>
          <a:p>
            <a:pPr>
              <a:lnSpc>
                <a:spcPts val="1960"/>
              </a:lnSpc>
            </a:pPr>
            <a:r>
              <a:rPr lang="en-IE" dirty="0">
                <a:solidFill>
                  <a:srgbClr val="414141"/>
                </a:solidFill>
              </a:rPr>
              <a:t>	</a:t>
            </a:r>
            <a:r>
              <a:rPr lang="en-IE" sz="1800" dirty="0">
                <a:solidFill>
                  <a:srgbClr val="414141"/>
                </a:solidFill>
              </a:rPr>
              <a:t>Nálgun byggð á lykilárangursvísum</a:t>
            </a:r>
          </a:p>
          <a:p>
            <a:pPr>
              <a:lnSpc>
                <a:spcPts val="1960"/>
              </a:lnSpc>
            </a:pPr>
            <a:r>
              <a:rPr lang="en-IE" sz="1800" b="1" dirty="0">
                <a:solidFill>
                  <a:srgbClr val="414141"/>
                </a:solidFill>
              </a:rPr>
              <a:t>Tengill: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a:t>
            </a:r>
            <a:r>
              <a:rPr lang="en-IE" sz="1800" dirty="0">
                <a:solidFill>
                  <a:srgbClr val="459597"/>
                </a:solidFill>
                <a:ea typeface="+mn-lt"/>
                <a:cs typeface="+mn-lt"/>
              </a:rPr>
              <a:t>https://www.sciencedirect.com/journal/technology-in-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society/vol/74/suppl/C</a:t>
            </a:r>
            <a:r>
              <a:rPr lang="en-IE" sz="1800" dirty="0">
                <a:solidFill>
                  <a:srgbClr val="459597"/>
                </a:solidFill>
                <a:ea typeface="+mn-lt"/>
                <a:cs typeface="+mn-lt"/>
              </a:rPr>
              <a:t> </a:t>
            </a:r>
            <a:endParaRPr lang="en-IE" dirty="0">
              <a:solidFill>
                <a:srgbClr val="459597"/>
              </a:solidFill>
            </a:endParaRPr>
          </a:p>
          <a:p>
            <a:pPr>
              <a:lnSpc>
                <a:spcPts val="1960"/>
              </a:lnSpc>
            </a:pPr>
            <a:endParaRPr lang="en-IE" dirty="0">
              <a:solidFill>
                <a:srgbClr val="459597"/>
              </a:solidFill>
            </a:endParaRPr>
          </a:p>
        </p:txBody>
      </p:sp>
      <p:sp>
        <p:nvSpPr>
          <p:cNvPr id="8" name="Freeform 7">
            <a:extLst>
              <a:ext uri="{FF2B5EF4-FFF2-40B4-BE49-F238E27FC236}">
                <a16:creationId xmlns:a16="http://schemas.microsoft.com/office/drawing/2014/main" id="{7E8BC06F-39CA-D8B6-02A4-7D88F747FE0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5932B3A7-7D31-D176-B746-8614F49F653E}"/>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13743615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ACC7A-1C74-49A0-2A60-6E523572B85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3930408-4982-A648-CC68-D621D63813D3}"/>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Lykiltæknissvið</a:t>
            </a:r>
          </a:p>
        </p:txBody>
      </p:sp>
      <p:sp>
        <p:nvSpPr>
          <p:cNvPr id="6" name="Text Placeholder 5">
            <a:extLst>
              <a:ext uri="{FF2B5EF4-FFF2-40B4-BE49-F238E27FC236}">
                <a16:creationId xmlns:a16="http://schemas.microsoft.com/office/drawing/2014/main" id="{4E7B0B72-F8C8-0312-7FCA-9EC3018B15A9}"/>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87E9B167-989C-7B24-00B4-105B4DA0E856}"/>
              </a:ext>
            </a:extLst>
          </p:cNvPr>
          <p:cNvSpPr>
            <a:spLocks noGrp="1"/>
          </p:cNvSpPr>
          <p:nvPr>
            <p:ph type="body" sz="quarter" idx="16"/>
          </p:nvPr>
        </p:nvSpPr>
        <p:spPr>
          <a:xfrm>
            <a:off x="4348814" y="875069"/>
            <a:ext cx="5414311" cy="803654"/>
          </a:xfrm>
          <a:prstGeom prst="rect">
            <a:avLst/>
          </a:prstGeom>
        </p:spPr>
        <p:txBody>
          <a:bodyPr/>
          <a:lstStyle/>
          <a:p>
            <a:pPr>
              <a:lnSpc>
                <a:spcPts val="2960"/>
              </a:lnSpc>
            </a:pPr>
            <a:r>
              <a:rPr lang="en-GB" dirty="0"/>
              <a:t>Dvalir í réttum stærðum sem hafa staðbundin áhrif</a:t>
            </a:r>
          </a:p>
          <a:p>
            <a:pPr>
              <a:lnSpc>
                <a:spcPts val="2960"/>
              </a:lnSpc>
            </a:pPr>
            <a:endParaRPr lang="en-GB" dirty="0"/>
          </a:p>
          <a:p>
            <a:pPr>
              <a:lnSpc>
                <a:spcPts val="2960"/>
              </a:lnSpc>
            </a:pPr>
            <a:endParaRPr lang="en-GB" sz="2800" dirty="0"/>
          </a:p>
        </p:txBody>
      </p:sp>
      <p:sp>
        <p:nvSpPr>
          <p:cNvPr id="4" name="Text Placeholder 3">
            <a:extLst>
              <a:ext uri="{FF2B5EF4-FFF2-40B4-BE49-F238E27FC236}">
                <a16:creationId xmlns:a16="http://schemas.microsoft.com/office/drawing/2014/main" id="{5C799759-5387-B13D-BBAC-F7C29053D1A1}"/>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Ferðaþjónusta getur þjónað sem stefnumótandi tæki til að styrkja staðbundna efnahag þegar hún er viljandi tengd við núverandi verðkeðjur. Með því að afla sér matvæla frá staðbundnum bændum, vinna með handverksfólki eða eiga samstarf við samfélagsrekna aðila geta óhefðbundin gististaðir stutt framfærslu, eflt menningararfleifð og byggt upp efnahagslega seiglu.</a:t>
            </a:r>
          </a:p>
          <a:p>
            <a:pPr>
              <a:lnSpc>
                <a:spcPts val="2340"/>
              </a:lnSpc>
            </a:pPr>
            <a:endParaRPr lang="en-US" sz="2200" dirty="0"/>
          </a:p>
        </p:txBody>
      </p:sp>
      <p:sp>
        <p:nvSpPr>
          <p:cNvPr id="11" name="Slide Number Placeholder 5">
            <a:extLst>
              <a:ext uri="{FF2B5EF4-FFF2-40B4-BE49-F238E27FC236}">
                <a16:creationId xmlns:a16="http://schemas.microsoft.com/office/drawing/2014/main" id="{6F902E90-F0F0-BE32-4A88-8328B14D3EF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3" name="TextBox 2">
            <a:extLst>
              <a:ext uri="{FF2B5EF4-FFF2-40B4-BE49-F238E27FC236}">
                <a16:creationId xmlns:a16="http://schemas.microsoft.com/office/drawing/2014/main" id="{BF49C8C7-9BE1-CA0D-6CE5-7D13C5E0F51C}"/>
              </a:ext>
            </a:extLst>
          </p:cNvPr>
          <p:cNvSpPr txBox="1"/>
          <p:nvPr/>
        </p:nvSpPr>
        <p:spPr>
          <a:xfrm>
            <a:off x="4267311" y="4953000"/>
            <a:ext cx="7887644" cy="1118255"/>
          </a:xfrm>
          <a:prstGeom prst="rect">
            <a:avLst/>
          </a:prstGeom>
          <a:noFill/>
        </p:spPr>
        <p:txBody>
          <a:bodyPr wrap="square" lIns="91440" tIns="45720" rIns="91440" bIns="45720" rtlCol="0" anchor="t">
            <a:spAutoFit/>
          </a:bodyPr>
          <a:lstStyle/>
          <a:p>
            <a:pPr>
              <a:lnSpc>
                <a:spcPts val="1960"/>
              </a:lnSpc>
            </a:pPr>
            <a:r>
              <a:rPr lang="en-IE" b="1" dirty="0">
                <a:solidFill>
                  <a:srgbClr val="414141"/>
                </a:solidFill>
              </a:rPr>
              <a:t>Heimild: </a:t>
            </a:r>
            <a:r>
              <a:rPr lang="en-IE" sz="1800" dirty="0">
                <a:solidFill>
                  <a:srgbClr val="414141"/>
                </a:solidFill>
              </a:rPr>
              <a:t>	Staðbundinn matartúrisme og umhverfisleg áhrif hans</a:t>
            </a:r>
          </a:p>
          <a:p>
            <a:pPr>
              <a:lnSpc>
                <a:spcPts val="1960"/>
              </a:lnSpc>
            </a:pPr>
            <a:r>
              <a:rPr lang="en-IE" sz="1800" b="1" dirty="0">
                <a:solidFill>
                  <a:srgbClr val="414141"/>
                </a:solidFill>
              </a:rPr>
              <a:t>Tengill: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https://www.carbonclick.com/news-views/local-food-tourism-</a:t>
            </a:r>
          </a:p>
          <a:p>
            <a:pPr>
              <a:lnSpc>
                <a:spcPts val="1960"/>
              </a:lnSpc>
            </a:pPr>
            <a:r>
              <a:rPr lang="en-IE" dirty="0">
                <a:solidFill>
                  <a:srgbClr val="459597"/>
                </a:solidFill>
                <a:ea typeface="+mn-lt"/>
                <a:cs typeface="+mn-lt"/>
              </a:rPr>
              <a:t>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og-umhverfis-ávinning-hennar</a:t>
            </a:r>
            <a:r>
              <a:rPr lang="en-IE" sz="1800" dirty="0">
                <a:solidFill>
                  <a:srgbClr val="459597"/>
                </a:solidFill>
                <a:ea typeface="+mn-lt"/>
                <a:cs typeface="+mn-lt"/>
              </a:rPr>
              <a:t> </a:t>
            </a:r>
            <a:endParaRPr lang="en-IE" dirty="0">
              <a:solidFill>
                <a:srgbClr val="459597"/>
              </a:solidFill>
            </a:endParaRPr>
          </a:p>
          <a:p>
            <a:pPr>
              <a:lnSpc>
                <a:spcPts val="1960"/>
              </a:lnSpc>
            </a:pPr>
            <a:endParaRPr lang="en-IE" dirty="0">
              <a:solidFill>
                <a:srgbClr val="459597"/>
              </a:solidFill>
            </a:endParaRPr>
          </a:p>
        </p:txBody>
      </p:sp>
      <p:sp>
        <p:nvSpPr>
          <p:cNvPr id="8" name="Freeform 7">
            <a:extLst>
              <a:ext uri="{FF2B5EF4-FFF2-40B4-BE49-F238E27FC236}">
                <a16:creationId xmlns:a16="http://schemas.microsoft.com/office/drawing/2014/main" id="{C11BA702-3A56-FA04-7895-3BB54EB66E4C}"/>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1AB83463-5844-2333-E860-EED6404DE25B}"/>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277563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B3154-FBEF-5E73-5987-E4AD6089301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27A5969-6E1E-2F79-8352-265A9F3DAAED}"/>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Lykiltæknissvið</a:t>
            </a:r>
          </a:p>
        </p:txBody>
      </p:sp>
      <p:sp>
        <p:nvSpPr>
          <p:cNvPr id="6" name="Text Placeholder 5">
            <a:extLst>
              <a:ext uri="{FF2B5EF4-FFF2-40B4-BE49-F238E27FC236}">
                <a16:creationId xmlns:a16="http://schemas.microsoft.com/office/drawing/2014/main" id="{E8AB1A4A-706B-E3A8-2669-F1F72B304E61}"/>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6EE0CE6C-CFAE-26C0-52AB-0F3BD2B1B57A}"/>
              </a:ext>
            </a:extLst>
          </p:cNvPr>
          <p:cNvSpPr>
            <a:spLocks noGrp="1"/>
          </p:cNvSpPr>
          <p:nvPr>
            <p:ph type="body" sz="quarter" idx="16"/>
          </p:nvPr>
        </p:nvSpPr>
        <p:spPr>
          <a:xfrm>
            <a:off x="4348814" y="875069"/>
            <a:ext cx="5357161" cy="803654"/>
          </a:xfrm>
          <a:prstGeom prst="rect">
            <a:avLst/>
          </a:prstGeom>
        </p:spPr>
        <p:txBody>
          <a:bodyPr/>
          <a:lstStyle/>
          <a:p>
            <a:pPr>
              <a:lnSpc>
                <a:spcPts val="2960"/>
              </a:lnSpc>
            </a:pPr>
            <a:r>
              <a:rPr lang="en-GB" dirty="0"/>
              <a:t>Dvalir í réttum stærðum sem hafa staðbundin áhrif</a:t>
            </a:r>
          </a:p>
          <a:p>
            <a:pPr>
              <a:lnSpc>
                <a:spcPts val="2960"/>
              </a:lnSpc>
            </a:pPr>
            <a:endParaRPr lang="en-GB" dirty="0"/>
          </a:p>
          <a:p>
            <a:pPr>
              <a:lnSpc>
                <a:spcPts val="2960"/>
              </a:lnSpc>
            </a:pPr>
            <a:endParaRPr lang="en-GB" sz="2800" dirty="0"/>
          </a:p>
        </p:txBody>
      </p:sp>
      <p:sp>
        <p:nvSpPr>
          <p:cNvPr id="4" name="Text Placeholder 3">
            <a:extLst>
              <a:ext uri="{FF2B5EF4-FFF2-40B4-BE49-F238E27FC236}">
                <a16:creationId xmlns:a16="http://schemas.microsoft.com/office/drawing/2014/main" id="{573FF6F2-2E22-A314-F7AC-6C262DD4D72E}"/>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Viðskiptalíkön eins og Albergo </a:t>
            </a:r>
            <a:r>
              <a:rPr lang="en-GB" b="0" i="0" dirty="0" err="1">
                <a:effectLst/>
                <a:latin typeface="Calibri"/>
                <a:ea typeface="Calibri"/>
                <a:cs typeface="Calibri"/>
              </a:rPr>
              <a:t>Diffuso </a:t>
            </a:r>
            <a:r>
              <a:rPr lang="en-GB" b="0" i="0" dirty="0">
                <a:effectLst/>
                <a:latin typeface="Calibri"/>
                <a:ea typeface="Calibri"/>
                <a:cs typeface="Calibri"/>
              </a:rPr>
              <a:t>eða samvinnueignarform sýna hvernig reglugerðir og stjórnunaruppsetningar má hanna til að fella ferðaþjónustu inn í félagslegt vef svæðisins. Þessar nálganir styrkja þá meginreglu að gistiaðstaður í dreifbýli eigi ekki að vera þróaður í einangrun, heldur sem hluti af víðtækari sýn um þátttökumiðaða, staðbundna þróun.</a:t>
            </a:r>
          </a:p>
          <a:p>
            <a:pPr>
              <a:lnSpc>
                <a:spcPts val="2340"/>
              </a:lnSpc>
            </a:pPr>
            <a:endParaRPr lang="en-US" sz="2200" dirty="0"/>
          </a:p>
        </p:txBody>
      </p:sp>
      <p:sp>
        <p:nvSpPr>
          <p:cNvPr id="11" name="Slide Number Placeholder 5">
            <a:extLst>
              <a:ext uri="{FF2B5EF4-FFF2-40B4-BE49-F238E27FC236}">
                <a16:creationId xmlns:a16="http://schemas.microsoft.com/office/drawing/2014/main" id="{F99405E2-1519-4146-E7B2-A03EB30EBFA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sp>
        <p:nvSpPr>
          <p:cNvPr id="3" name="TextBox 2">
            <a:extLst>
              <a:ext uri="{FF2B5EF4-FFF2-40B4-BE49-F238E27FC236}">
                <a16:creationId xmlns:a16="http://schemas.microsoft.com/office/drawing/2014/main" id="{5E942474-0065-B359-7E1B-9CE19BE2DF7F}"/>
              </a:ext>
            </a:extLst>
          </p:cNvPr>
          <p:cNvSpPr txBox="1"/>
          <p:nvPr/>
        </p:nvSpPr>
        <p:spPr>
          <a:xfrm>
            <a:off x="4267311" y="4953000"/>
            <a:ext cx="7887644" cy="1118255"/>
          </a:xfrm>
          <a:prstGeom prst="rect">
            <a:avLst/>
          </a:prstGeom>
          <a:noFill/>
        </p:spPr>
        <p:txBody>
          <a:bodyPr wrap="square" lIns="91440" tIns="45720" rIns="91440" bIns="45720" rtlCol="0" anchor="t">
            <a:spAutoFit/>
          </a:bodyPr>
          <a:lstStyle/>
          <a:p>
            <a:pPr>
              <a:lnSpc>
                <a:spcPts val="1960"/>
              </a:lnSpc>
            </a:pPr>
            <a:r>
              <a:rPr lang="en-IE" b="1" dirty="0">
                <a:solidFill>
                  <a:srgbClr val="414141"/>
                </a:solidFill>
              </a:rPr>
              <a:t>Heimild: </a:t>
            </a:r>
            <a:r>
              <a:rPr lang="en-IE" sz="1800" dirty="0">
                <a:solidFill>
                  <a:srgbClr val="414141"/>
                </a:solidFill>
                <a:ea typeface="+mn-lt"/>
                <a:cs typeface="+mn-lt"/>
              </a:rPr>
              <a:t>	Dæmigerð ítalsk fyrirbæri: "albergo </a:t>
            </a:r>
            <a:r>
              <a:rPr lang="en-IE" sz="1800" dirty="0" err="1">
                <a:solidFill>
                  <a:srgbClr val="414141"/>
                </a:solidFill>
                <a:ea typeface="+mn-lt"/>
                <a:cs typeface="+mn-lt"/>
              </a:rPr>
              <a:t>diffuso</a:t>
            </a:r>
            <a:r>
              <a:rPr lang="en-IE" sz="1800" dirty="0">
                <a:solidFill>
                  <a:srgbClr val="414141"/>
                </a:solidFill>
                <a:ea typeface="+mn-lt"/>
                <a:cs typeface="+mn-lt"/>
              </a:rPr>
              <a:t>"</a:t>
            </a:r>
          </a:p>
          <a:p>
            <a:pPr>
              <a:lnSpc>
                <a:spcPts val="1960"/>
              </a:lnSpc>
            </a:pPr>
            <a:r>
              <a:rPr lang="en-IE" sz="1800" dirty="0">
                <a:solidFill>
                  <a:srgbClr val="414141"/>
                </a:solidFill>
                <a:ea typeface="+mn-lt"/>
                <a:cs typeface="+mn-lt"/>
              </a:rPr>
              <a:t>Tengill: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a:t>
            </a:r>
            <a:r>
              <a:rPr lang="en-IE" sz="1800" dirty="0">
                <a:solidFill>
                  <a:srgbClr val="459597"/>
                </a:solidFill>
                <a:ea typeface="+mn-lt"/>
                <a:cs typeface="+mn-lt"/>
              </a:rPr>
              <a:t>https://www.sciencedirect.com/journal/tourism-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management/vol/32/issue/3</a:t>
            </a:r>
            <a:r>
              <a:rPr lang="en-IE" sz="1800" dirty="0">
                <a:solidFill>
                  <a:srgbClr val="459597"/>
                </a:solidFill>
                <a:ea typeface="+mn-lt"/>
                <a:cs typeface="+mn-lt"/>
              </a:rPr>
              <a:t> </a:t>
            </a:r>
            <a:endParaRPr lang="en-IE" dirty="0">
              <a:solidFill>
                <a:srgbClr val="459597"/>
              </a:solidFill>
            </a:endParaRPr>
          </a:p>
          <a:p>
            <a:pPr>
              <a:lnSpc>
                <a:spcPts val="1960"/>
              </a:lnSpc>
            </a:pPr>
            <a:endParaRPr lang="en-IE" dirty="0">
              <a:solidFill>
                <a:srgbClr val="459597"/>
              </a:solidFill>
            </a:endParaRPr>
          </a:p>
        </p:txBody>
      </p:sp>
      <p:sp>
        <p:nvSpPr>
          <p:cNvPr id="8" name="Freeform 7">
            <a:extLst>
              <a:ext uri="{FF2B5EF4-FFF2-40B4-BE49-F238E27FC236}">
                <a16:creationId xmlns:a16="http://schemas.microsoft.com/office/drawing/2014/main" id="{F2D29042-5E7D-3EFF-ACF9-3BBDDF652EB5}"/>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7D62B7DB-0F67-43DA-B93F-5113A6158B16}"/>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5258228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027D628-50DF-8855-8440-6B1470283BF0}"/>
              </a:ext>
            </a:extLst>
          </p:cNvPr>
          <p:cNvSpPr>
            <a:spLocks noGrp="1"/>
          </p:cNvSpPr>
          <p:nvPr>
            <p:ph type="body" sz="quarter" idx="13"/>
          </p:nvPr>
        </p:nvSpPr>
        <p:spPr>
          <a:xfrm>
            <a:off x="640590" y="1572125"/>
            <a:ext cx="5455410" cy="4860757"/>
          </a:xfrm>
        </p:spPr>
        <p:txBody>
          <a:bodyPr anchor="t">
            <a:normAutofit/>
          </a:bodyPr>
          <a:lstStyle/>
          <a:p>
            <a:pPr algn="l">
              <a:lnSpc>
                <a:spcPts val="2340"/>
              </a:lnSpc>
            </a:pPr>
            <a:r>
              <a:rPr lang="en-IE" sz="2200" i="0" dirty="0"/>
              <a:t>Til að dýpka þekkingu þína og styðja hagnýta notkun þessa moduls skaltu kanna vel útvöldu úrvalið af viðbótar lesefni, æfingum og stafrænum verkfærum sem finna má í þessum hluta. Þau hafa verið valin til að aðstoða þig við að rannsaka markaðinn þinn, hagræða rekstri, bæta upplifun gesta og kynna fyrirtækið þitt á áhrifaríkan hátt. </a:t>
            </a:r>
          </a:p>
          <a:p>
            <a:pPr algn="l">
              <a:lnSpc>
                <a:spcPts val="2340"/>
              </a:lnSpc>
            </a:pPr>
            <a:endParaRPr lang="en-IE" sz="2200" i="0" dirty="0"/>
          </a:p>
          <a:p>
            <a:pPr algn="l">
              <a:lnSpc>
                <a:spcPts val="2340"/>
              </a:lnSpc>
            </a:pPr>
            <a:r>
              <a:rPr lang="en-IE" sz="2200" i="0" dirty="0"/>
              <a:t>Með því að kanna þessar auðlindir geturðu styrkt færni þína, aukið skilvirkni og tryggt að gistireiningin þín samræmist gildum EPIC STAYS um sjálfbærni, sköpunarkraft og samfélagslega þátttöku.</a:t>
            </a:r>
          </a:p>
          <a:p>
            <a:pPr algn="l">
              <a:lnSpc>
                <a:spcPts val="2340"/>
              </a:lnSpc>
            </a:pPr>
            <a:endParaRPr lang="en-IE" sz="2200" i="0" dirty="0"/>
          </a:p>
        </p:txBody>
      </p:sp>
      <p:pic>
        <p:nvPicPr>
          <p:cNvPr id="10" name="Picture Placeholder 9">
            <a:extLst>
              <a:ext uri="{FF2B5EF4-FFF2-40B4-BE49-F238E27FC236}">
                <a16:creationId xmlns:a16="http://schemas.microsoft.com/office/drawing/2014/main" id="{5915CBB4-5483-6AF3-40F4-2D09F143DBF6}"/>
              </a:ext>
            </a:extLst>
          </p:cNvPr>
          <p:cNvPicPr>
            <a:picLocks noGrp="1" noChangeAspect="1"/>
          </p:cNvPicPr>
          <p:nvPr>
            <p:ph type="pic" sz="quarter" idx="4294967295"/>
          </p:nvPr>
        </p:nvPicPr>
        <p:blipFill>
          <a:blip r:embed="rId2"/>
          <a:srcRect l="2871" r="2871"/>
          <a:stretch>
            <a:fillRect/>
          </a:stretch>
        </p:blipFill>
        <p:spPr>
          <a:xfrm>
            <a:off x="6629303" y="1140130"/>
            <a:ext cx="5626746" cy="4105640"/>
          </a:xfrm>
          <a:custGeom>
            <a:avLst/>
            <a:gdLst>
              <a:gd name="connsiteX0" fmla="*/ 2403865 w 6590485"/>
              <a:gd name="connsiteY0" fmla="*/ 0 h 4808847"/>
              <a:gd name="connsiteX1" fmla="*/ 2539366 w 6590485"/>
              <a:gd name="connsiteY1" fmla="*/ 5019 h 4808847"/>
              <a:gd name="connsiteX2" fmla="*/ 2539366 w 6590485"/>
              <a:gd name="connsiteY2" fmla="*/ 0 h 4808847"/>
              <a:gd name="connsiteX3" fmla="*/ 3803037 w 6590485"/>
              <a:gd name="connsiteY3" fmla="*/ 0 h 4808847"/>
              <a:gd name="connsiteX4" fmla="*/ 3938538 w 6590485"/>
              <a:gd name="connsiteY4" fmla="*/ 0 h 4808847"/>
              <a:gd name="connsiteX5" fmla="*/ 5191314 w 6590485"/>
              <a:gd name="connsiteY5" fmla="*/ 0 h 4808847"/>
              <a:gd name="connsiteX6" fmla="*/ 6590485 w 6590485"/>
              <a:gd name="connsiteY6" fmla="*/ 0 h 4808847"/>
              <a:gd name="connsiteX7" fmla="*/ 6590485 w 6590485"/>
              <a:gd name="connsiteY7" fmla="*/ 4808847 h 4808847"/>
              <a:gd name="connsiteX8" fmla="*/ 5191314 w 6590485"/>
              <a:gd name="connsiteY8" fmla="*/ 4808847 h 4808847"/>
              <a:gd name="connsiteX9" fmla="*/ 3938537 w 6590485"/>
              <a:gd name="connsiteY9" fmla="*/ 4808847 h 4808847"/>
              <a:gd name="connsiteX10" fmla="*/ 3803037 w 6590485"/>
              <a:gd name="connsiteY10" fmla="*/ 4808847 h 4808847"/>
              <a:gd name="connsiteX11" fmla="*/ 2539366 w 6590485"/>
              <a:gd name="connsiteY11" fmla="*/ 4808847 h 4808847"/>
              <a:gd name="connsiteX12" fmla="*/ 2539366 w 6590485"/>
              <a:gd name="connsiteY12" fmla="*/ 4803829 h 4808847"/>
              <a:gd name="connsiteX13" fmla="*/ 2403865 w 6590485"/>
              <a:gd name="connsiteY13" fmla="*/ 4808847 h 4808847"/>
              <a:gd name="connsiteX14" fmla="*/ 0 w 6590485"/>
              <a:gd name="connsiteY14" fmla="*/ 2404423 h 4808847"/>
              <a:gd name="connsiteX15" fmla="*/ 2403865 w 6590485"/>
              <a:gd name="connsiteY15" fmla="*/ 0 h 48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90485" h="4808847">
                <a:moveTo>
                  <a:pt x="2403865" y="0"/>
                </a:moveTo>
                <a:cubicBezTo>
                  <a:pt x="2449031" y="0"/>
                  <a:pt x="2499219" y="0"/>
                  <a:pt x="2539366" y="5019"/>
                </a:cubicBezTo>
                <a:lnTo>
                  <a:pt x="2539366" y="0"/>
                </a:lnTo>
                <a:lnTo>
                  <a:pt x="3803037" y="0"/>
                </a:lnTo>
                <a:lnTo>
                  <a:pt x="3938538" y="0"/>
                </a:lnTo>
                <a:lnTo>
                  <a:pt x="5191314" y="0"/>
                </a:lnTo>
                <a:lnTo>
                  <a:pt x="6590485" y="0"/>
                </a:lnTo>
                <a:lnTo>
                  <a:pt x="6590485" y="4808847"/>
                </a:lnTo>
                <a:lnTo>
                  <a:pt x="5191314" y="4808847"/>
                </a:lnTo>
                <a:lnTo>
                  <a:pt x="3938537" y="4808847"/>
                </a:lnTo>
                <a:lnTo>
                  <a:pt x="3803037" y="4808847"/>
                </a:lnTo>
                <a:lnTo>
                  <a:pt x="2539366" y="4808847"/>
                </a:lnTo>
                <a:lnTo>
                  <a:pt x="2539366" y="4803829"/>
                </a:lnTo>
                <a:cubicBezTo>
                  <a:pt x="2494199" y="4808847"/>
                  <a:pt x="2449031" y="4808847"/>
                  <a:pt x="2403865" y="4808847"/>
                </a:cubicBezTo>
                <a:cubicBezTo>
                  <a:pt x="1073959" y="4808847"/>
                  <a:pt x="0" y="3734639"/>
                  <a:pt x="0" y="2404423"/>
                </a:cubicBezTo>
                <a:cubicBezTo>
                  <a:pt x="0" y="1074211"/>
                  <a:pt x="1078981" y="0"/>
                  <a:pt x="2403865" y="0"/>
                </a:cubicBezTo>
                <a:close/>
              </a:path>
            </a:pathLst>
          </a:custGeom>
        </p:spPr>
      </p:pic>
      <p:sp>
        <p:nvSpPr>
          <p:cNvPr id="5" name="TextBox 4">
            <a:extLst>
              <a:ext uri="{FF2B5EF4-FFF2-40B4-BE49-F238E27FC236}">
                <a16:creationId xmlns:a16="http://schemas.microsoft.com/office/drawing/2014/main" id="{899B1F22-F55B-5D93-A40F-0EB31019BFF6}"/>
              </a:ext>
            </a:extLst>
          </p:cNvPr>
          <p:cNvSpPr txBox="1"/>
          <p:nvPr/>
        </p:nvSpPr>
        <p:spPr>
          <a:xfrm>
            <a:off x="640590" y="328140"/>
            <a:ext cx="6112042" cy="646331"/>
          </a:xfrm>
          <a:prstGeom prst="rect">
            <a:avLst/>
          </a:prstGeom>
          <a:noFill/>
        </p:spPr>
        <p:txBody>
          <a:bodyPr wrap="square">
            <a:spAutoFit/>
          </a:bodyPr>
          <a:lstStyle/>
          <a:p>
            <a:pPr algn="l"/>
            <a:r>
              <a:rPr lang="en-IE" sz="3600" b="1" i="0" dirty="0">
                <a:solidFill>
                  <a:srgbClr val="459597"/>
                </a:solidFill>
              </a:rPr>
              <a:t>Hluti um frekari úrræði</a:t>
            </a:r>
          </a:p>
        </p:txBody>
      </p:sp>
      <p:pic>
        <p:nvPicPr>
          <p:cNvPr id="11" name="Picture 10">
            <a:extLst>
              <a:ext uri="{FF2B5EF4-FFF2-40B4-BE49-F238E27FC236}">
                <a16:creationId xmlns:a16="http://schemas.microsoft.com/office/drawing/2014/main" id="{58F93900-62F5-AAAC-EE38-66636C8C2C9F}"/>
              </a:ext>
            </a:extLst>
          </p:cNvPr>
          <p:cNvPicPr>
            <a:picLocks noChangeAspect="1"/>
          </p:cNvPicPr>
          <p:nvPr/>
        </p:nvPicPr>
        <p:blipFill>
          <a:blip r:embed="rId3">
            <a:biLevel thresh="25000"/>
            <a:alphaModFix amt="35000"/>
            <a:extLst>
              <a:ext uri="{28A0092B-C50C-407E-A947-70E740481C1C}">
                <a14:useLocalDpi xmlns:a14="http://schemas.microsoft.com/office/drawing/2010/main" val="0"/>
              </a:ext>
            </a:extLst>
          </a:blip>
          <a:srcRect l="53155" t="-1" r="5047" b="49903"/>
          <a:stretch/>
        </p:blipFill>
        <p:spPr>
          <a:xfrm>
            <a:off x="5562698" y="3876445"/>
            <a:ext cx="4246690" cy="3154091"/>
          </a:xfrm>
          <a:prstGeom prst="rect">
            <a:avLst/>
          </a:prstGeom>
        </p:spPr>
      </p:pic>
      <p:sp>
        <p:nvSpPr>
          <p:cNvPr id="12" name="Slide Number Placeholder 5">
            <a:extLst>
              <a:ext uri="{FF2B5EF4-FFF2-40B4-BE49-F238E27FC236}">
                <a16:creationId xmlns:a16="http://schemas.microsoft.com/office/drawing/2014/main" id="{8D167EE9-0B6A-8D23-A365-809CC84CD2B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spTree>
    <p:extLst>
      <p:ext uri="{BB962C8B-B14F-4D97-AF65-F5344CB8AC3E}">
        <p14:creationId xmlns:p14="http://schemas.microsoft.com/office/powerpoint/2010/main" val="336830103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9516743-9E23-4A88-95E2-5BC4BFBAC32F}"/>
</file>

<file path=docProps/app.xml><?xml version="1.0" encoding="utf-8"?>
<Properties xmlns="http://schemas.openxmlformats.org/officeDocument/2006/extended-properties" xmlns:vt="http://schemas.openxmlformats.org/officeDocument/2006/docPropsVTypes">
  <TotalTime>1458</TotalTime>
  <Words>1782</Words>
  <Application>Microsoft Office PowerPoint</Application>
  <PresentationFormat>Widescreen</PresentationFormat>
  <Paragraphs>157</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docId:99E3F511ABEFD0B32A319814BDDC288F</cp:keywords>
  <cp:lastModifiedBy>Kjartan Bollason</cp:lastModifiedBy>
  <cp:revision>718</cp:revision>
  <dcterms:created xsi:type="dcterms:W3CDTF">2020-10-14T13:32:04Z</dcterms:created>
  <dcterms:modified xsi:type="dcterms:W3CDTF">2026-01-23T14:28:07Z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