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33"/>
  </p:notesMasterIdLst>
  <p:sldIdLst>
    <p:sldId id="7695" r:id="rId5"/>
    <p:sldId id="7774" r:id="rId6"/>
    <p:sldId id="4324" r:id="rId7"/>
    <p:sldId id="7696" r:id="rId8"/>
    <p:sldId id="7776" r:id="rId9"/>
    <p:sldId id="7732" r:id="rId10"/>
    <p:sldId id="7762" r:id="rId11"/>
    <p:sldId id="7777" r:id="rId12"/>
    <p:sldId id="7733" r:id="rId13"/>
    <p:sldId id="7778" r:id="rId14"/>
    <p:sldId id="7779" r:id="rId15"/>
    <p:sldId id="7780" r:id="rId16"/>
    <p:sldId id="7828" r:id="rId17"/>
    <p:sldId id="7827" r:id="rId18"/>
    <p:sldId id="7837" r:id="rId19"/>
    <p:sldId id="7832" r:id="rId20"/>
    <p:sldId id="7820" r:id="rId21"/>
    <p:sldId id="7810" r:id="rId22"/>
    <p:sldId id="7838" r:id="rId23"/>
    <p:sldId id="7839" r:id="rId24"/>
    <p:sldId id="7812" r:id="rId25"/>
    <p:sldId id="7840" r:id="rId26"/>
    <p:sldId id="7813" r:id="rId27"/>
    <p:sldId id="7846" r:id="rId28"/>
    <p:sldId id="7847" r:id="rId29"/>
    <p:sldId id="7848" r:id="rId30"/>
    <p:sldId id="7821" r:id="rId31"/>
    <p:sldId id="6461"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414141"/>
    <a:srgbClr val="EC7C69"/>
    <a:srgbClr val="FBA63B"/>
    <a:srgbClr val="000000"/>
    <a:srgbClr val="82CCCA"/>
    <a:srgbClr val="E5BEAC"/>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73"/>
  </p:normalViewPr>
  <p:slideViewPr>
    <p:cSldViewPr snapToGrid="0">
      <p:cViewPr varScale="1">
        <p:scale>
          <a:sx n="70" d="100"/>
          <a:sy n="70" d="100"/>
        </p:scale>
        <p:origin x="512" y="5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7</a:t>
            </a:fld>
            <a:endParaRPr lang="en-US"/>
          </a:p>
        </p:txBody>
      </p:sp>
    </p:spTree>
    <p:extLst>
      <p:ext uri="{BB962C8B-B14F-4D97-AF65-F5344CB8AC3E}">
        <p14:creationId xmlns:p14="http://schemas.microsoft.com/office/powerpoint/2010/main" val="2964476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13214-F8D5-379C-BBCA-55C4B0DB83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F76BB-7853-3FC2-BD4C-614B558DF0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022AE2-23D3-FB4C-BA4C-750F8613F3B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5C0C03-119B-FCFF-0461-936803825238}"/>
              </a:ext>
            </a:extLst>
          </p:cNvPr>
          <p:cNvSpPr>
            <a:spLocks noGrp="1"/>
          </p:cNvSpPr>
          <p:nvPr>
            <p:ph type="sldNum" sz="quarter" idx="5"/>
          </p:nvPr>
        </p:nvSpPr>
        <p:spPr/>
        <p:txBody>
          <a:bodyPr/>
          <a:lstStyle/>
          <a:p>
            <a:fld id="{4BE5DE82-CF29-044D-9158-06A811149881}" type="slidenum">
              <a:rPr lang="en-US" smtClean="0"/>
              <a:t>8</a:t>
            </a:fld>
            <a:endParaRPr lang="en-US"/>
          </a:p>
        </p:txBody>
      </p:sp>
    </p:spTree>
    <p:extLst>
      <p:ext uri="{BB962C8B-B14F-4D97-AF65-F5344CB8AC3E}">
        <p14:creationId xmlns:p14="http://schemas.microsoft.com/office/powerpoint/2010/main" val="1853127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FABB2B-C2D1-A4B2-7A21-0B3BF435ED20}"/>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539E77E7-D5B3-3E51-01A9-83E3BCCD8BDF}"/>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051DF509-695E-ADB0-365A-2D8CF8C3CCD8}"/>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6E9AC2C4-942E-634D-EB1B-33F5974644F2}"/>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B96666-0F41-1405-AF02-B97E9E77F62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F32C27F1-F232-9D96-0102-3957B641A55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818220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372187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AB11E17-22FE-A4CB-3498-701A0BCA4494}"/>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531518DB-6E0F-1B42-D358-9C796D95E9D6}"/>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035A9541-93FC-D194-725D-00F122DA122F}"/>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B983E3C4-DEDE-417E-C3CC-40C7AE749EF7}"/>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B109B459-47B1-1F9B-FCC8-020DDAD9EF0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A7BDE420-83E1-6AE3-C5D5-87DC3B2840DA}"/>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02D2ABBD-A918-09BE-8409-4EFC2344F30B}"/>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3ACD18DE-3AED-2276-B5A0-EE7230AECD7A}"/>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BF67A720-FD3B-683D-D8BA-616279560749}"/>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EE03175D-02F8-EFBE-D97C-209A2C51F55D}"/>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F0E6575D-242B-FD38-2674-9136716B8B4D}"/>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7548765E-23C9-DD8A-6045-5BE81135970F}"/>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18684334-46C6-CBDA-5B7B-D83D2EC70EB6}"/>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7279A734-F75F-7511-68FB-DD980A6D04D6}"/>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A6D0D106-452C-4970-B2B7-8CE8122BDA20}"/>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AFC89069-F0CA-55F2-1C30-6E8B16FBB98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A18BF761-FD85-C8E1-6624-F90F90E6C4C9}"/>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50EFD270-D1DA-2254-E12E-B2C582FFEE5E}"/>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4C815BC7-19C3-9C8B-1FF6-1FC0D68987E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DDBC00AC-A277-196A-19F1-8D1DCF61F2B0}"/>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0098C2DF-C061-F57B-E9C1-3DB4927CAB61}"/>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160E25E8-C4E7-1021-4E43-38515B31E7B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F68A0CEB-62DF-F4CB-F883-C841DF8784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AB58B100-F3B0-9F75-BCD6-CD01355380E3}"/>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5A6BB997-596E-4786-2F55-208C130FA1A6}"/>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222A47AC-E8AE-56CC-DCEC-85D7067A0FBE}"/>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4001BD79-7C1D-4AEA-28DD-B4D32AD5877B}"/>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67491A92-E816-1D3A-E5D6-EBF192255845}"/>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987EFA9A-2ED0-56D1-40B3-419FC3851D77}"/>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03661970-41DC-FEFA-3751-A94EF54BBECA}"/>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97B18728-F186-A8AC-4AD7-600B58C667B4}"/>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56BC89A4-DD24-2C25-BFA4-C7F92035029F}"/>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13DEC2A7-8A35-A10B-354E-B48ACD1AC720}"/>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3F69ECB2-5E5E-6F96-31CC-D27D9FAE69FD}"/>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dirty="0"/>
          </a:p>
        </p:txBody>
      </p:sp>
      <p:sp>
        <p:nvSpPr>
          <p:cNvPr id="18" name="Text Placeholder 32">
            <a:extLst>
              <a:ext uri="{FF2B5EF4-FFF2-40B4-BE49-F238E27FC236}">
                <a16:creationId xmlns:a16="http://schemas.microsoft.com/office/drawing/2014/main" id="{76079F84-B306-F7E7-A066-B14BCD193490}"/>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A4012D8B-03FF-7AB7-2352-50B881B6772F}"/>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9576CC2E-339A-8170-905A-A21C9CAE4146}"/>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FE694A44-1BDC-AFDB-FF67-66ADDE7DB91A}"/>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75BA7323-31AB-B9AD-9AF6-A0EE0CE9268B}"/>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B48294FA-6206-DC27-6E44-D4BB7C2C8DC7}"/>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DBFAC1F1-D0E5-BCB9-86E9-2EA24562BF8D}"/>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56C07F70-6842-66F8-7253-081C5AFCB97F}"/>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40168223-E82F-C581-CD6C-819F083C284A}"/>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6965A4F2-CFB5-597B-B1A4-DD256D8297E7}"/>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0058FE08-A56A-1DCA-7467-6DC169387395}"/>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AE696F87-EAE8-55E7-10A1-B3B87338CB68}"/>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78F1EF78-9AD9-0FCA-90D3-30D5C9A8CED2}"/>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44EE4033-E818-4E58-A69F-F073C9036957}"/>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7AFD09FD-F964-4BBA-F4B5-AF920F2D68B2}"/>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EF70B95F-EAF9-F817-7FD9-DA2A63B9B1A7}"/>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B616B88E-4BB7-81FA-3B87-0FAFC141ADC4}"/>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B0C46E35-F610-ABD0-1528-30C1FF792CEB}"/>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257154F1-0202-0F9B-AC33-080819B18788}"/>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696B3478-DB79-9219-A58A-82E38F3C6380}"/>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88A0A28D-0256-CFAA-1C34-8C3FDE76E315}"/>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175FD603-57DB-8545-9E29-BCA955F40C20}"/>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30A18E53-9C11-3D8E-34C2-233D976BBC01}"/>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2D2CD730-960B-D2A9-4F6C-4DB5BADE4C19}"/>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B4F67A0C-F23B-B32A-FBC3-5673C6F33C3C}"/>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5415E5DD-3023-1518-7EEC-E9E811B03865}"/>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8A4AB095-362A-BB27-C305-AAA03514B046}"/>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6FC0EADD-4B42-016A-166A-4CD197166DBB}"/>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82DDEA65-7AB9-2AA4-31D9-4E6E05ABB2D9}"/>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EC2925E5-C063-B82D-42BD-B4E24B7E0C17}"/>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FDE308D3-0016-EF7D-BEDE-2D0C36BCB10C}"/>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4" name="Text Placeholder 23">
            <a:extLst>
              <a:ext uri="{FF2B5EF4-FFF2-40B4-BE49-F238E27FC236}">
                <a16:creationId xmlns:a16="http://schemas.microsoft.com/office/drawing/2014/main" id="{EC0E9130-D318-525D-634F-3A11CF69800C}"/>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5" name="Freeform 4">
            <a:extLst>
              <a:ext uri="{FF2B5EF4-FFF2-40B4-BE49-F238E27FC236}">
                <a16:creationId xmlns:a16="http://schemas.microsoft.com/office/drawing/2014/main" id="{1C793BCD-71E7-D751-F1FC-DAF15C82136E}"/>
              </a:ext>
            </a:extLst>
          </p:cNvPr>
          <p:cNvSpPr/>
          <p:nvPr userDrawn="1"/>
        </p:nvSpPr>
        <p:spPr>
          <a:xfrm rot="16200000">
            <a:off x="1285344" y="-146355"/>
            <a:ext cx="5241494" cy="7812182"/>
          </a:xfrm>
          <a:custGeom>
            <a:avLst/>
            <a:gdLst>
              <a:gd name="connsiteX0" fmla="*/ 4830629 w 4830629"/>
              <a:gd name="connsiteY0" fmla="*/ 0 h 7199809"/>
              <a:gd name="connsiteX1" fmla="*/ 4830629 w 4830629"/>
              <a:gd name="connsiteY1" fmla="*/ 579469 h 7199809"/>
              <a:gd name="connsiteX2" fmla="*/ 4830629 w 4830629"/>
              <a:gd name="connsiteY2" fmla="*/ 1106875 h 7199809"/>
              <a:gd name="connsiteX3" fmla="*/ 4830629 w 4830629"/>
              <a:gd name="connsiteY3" fmla="*/ 1984979 h 7199809"/>
              <a:gd name="connsiteX4" fmla="*/ 4830629 w 4830629"/>
              <a:gd name="connsiteY4" fmla="*/ 2097937 h 7199809"/>
              <a:gd name="connsiteX5" fmla="*/ 4830629 w 4830629"/>
              <a:gd name="connsiteY5" fmla="*/ 2205131 h 7199809"/>
              <a:gd name="connsiteX6" fmla="*/ 4830629 w 4830629"/>
              <a:gd name="connsiteY6" fmla="*/ 3204812 h 7199809"/>
              <a:gd name="connsiteX7" fmla="*/ 4830629 w 4830629"/>
              <a:gd name="connsiteY7" fmla="*/ 3243431 h 7199809"/>
              <a:gd name="connsiteX8" fmla="*/ 4830629 w 4830629"/>
              <a:gd name="connsiteY8" fmla="*/ 3312006 h 7199809"/>
              <a:gd name="connsiteX9" fmla="*/ 4830629 w 4830629"/>
              <a:gd name="connsiteY9" fmla="*/ 3379544 h 7199809"/>
              <a:gd name="connsiteX10" fmla="*/ 4830629 w 4830629"/>
              <a:gd name="connsiteY10" fmla="*/ 4648940 h 7199809"/>
              <a:gd name="connsiteX11" fmla="*/ 4825589 w 4830629"/>
              <a:gd name="connsiteY11" fmla="*/ 4648940 h 7199809"/>
              <a:gd name="connsiteX12" fmla="*/ 4830629 w 4830629"/>
              <a:gd name="connsiteY12" fmla="*/ 4785055 h 7199809"/>
              <a:gd name="connsiteX13" fmla="*/ 2415314 w 4830629"/>
              <a:gd name="connsiteY13" fmla="*/ 7199809 h 7199809"/>
              <a:gd name="connsiteX14" fmla="*/ 0 w 4830629"/>
              <a:gd name="connsiteY14" fmla="*/ 4785055 h 7199809"/>
              <a:gd name="connsiteX15" fmla="*/ 5041 w 4830629"/>
              <a:gd name="connsiteY15" fmla="*/ 4648940 h 7199809"/>
              <a:gd name="connsiteX16" fmla="*/ 0 w 4830629"/>
              <a:gd name="connsiteY16" fmla="*/ 4648940 h 7199809"/>
              <a:gd name="connsiteX17" fmla="*/ 0 w 4830629"/>
              <a:gd name="connsiteY17" fmla="*/ 3379544 h 7199809"/>
              <a:gd name="connsiteX18" fmla="*/ 0 w 4830629"/>
              <a:gd name="connsiteY18" fmla="*/ 3312005 h 7199809"/>
              <a:gd name="connsiteX19" fmla="*/ 0 w 4830629"/>
              <a:gd name="connsiteY19" fmla="*/ 3243430 h 7199809"/>
              <a:gd name="connsiteX20" fmla="*/ 0 w 4830629"/>
              <a:gd name="connsiteY20" fmla="*/ 3204812 h 7199809"/>
              <a:gd name="connsiteX21" fmla="*/ 0 w 4830629"/>
              <a:gd name="connsiteY21" fmla="*/ 2205130 h 7199809"/>
              <a:gd name="connsiteX22" fmla="*/ 0 w 4830629"/>
              <a:gd name="connsiteY22" fmla="*/ 2097936 h 7199809"/>
              <a:gd name="connsiteX23" fmla="*/ 0 w 4830629"/>
              <a:gd name="connsiteY23" fmla="*/ 1984979 h 7199809"/>
              <a:gd name="connsiteX24" fmla="*/ 0 w 4830629"/>
              <a:gd name="connsiteY24" fmla="*/ 1106875 h 7199809"/>
              <a:gd name="connsiteX25" fmla="*/ 0 w 4830629"/>
              <a:gd name="connsiteY25" fmla="*/ 579469 h 7199809"/>
              <a:gd name="connsiteX26" fmla="*/ 0 w 4830629"/>
              <a:gd name="connsiteY26" fmla="*/ 0 h 719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0629" h="7199809">
                <a:moveTo>
                  <a:pt x="4830629" y="0"/>
                </a:moveTo>
                <a:lnTo>
                  <a:pt x="4830629" y="579469"/>
                </a:lnTo>
                <a:lnTo>
                  <a:pt x="4830629" y="1106875"/>
                </a:lnTo>
                <a:lnTo>
                  <a:pt x="4830629" y="1984979"/>
                </a:lnTo>
                <a:lnTo>
                  <a:pt x="4830629" y="2097937"/>
                </a:lnTo>
                <a:lnTo>
                  <a:pt x="4830629" y="2205131"/>
                </a:lnTo>
                <a:lnTo>
                  <a:pt x="4830629" y="3204812"/>
                </a:lnTo>
                <a:lnTo>
                  <a:pt x="4830629" y="3243431"/>
                </a:lnTo>
                <a:lnTo>
                  <a:pt x="4830629" y="3312006"/>
                </a:lnTo>
                <a:lnTo>
                  <a:pt x="4830629" y="3379544"/>
                </a:lnTo>
                <a:lnTo>
                  <a:pt x="4830629" y="4648940"/>
                </a:lnTo>
                <a:lnTo>
                  <a:pt x="4825589" y="4648940"/>
                </a:lnTo>
                <a:cubicBezTo>
                  <a:pt x="4830629" y="4694312"/>
                  <a:pt x="4830629" y="4739685"/>
                  <a:pt x="4830629" y="4785055"/>
                </a:cubicBezTo>
                <a:cubicBezTo>
                  <a:pt x="4830629" y="6120985"/>
                  <a:pt x="3751555" y="7199809"/>
                  <a:pt x="2415314" y="7199809"/>
                </a:cubicBezTo>
                <a:cubicBezTo>
                  <a:pt x="1079077" y="7199809"/>
                  <a:pt x="0" y="6115941"/>
                  <a:pt x="0" y="4785055"/>
                </a:cubicBezTo>
                <a:cubicBezTo>
                  <a:pt x="0" y="4739685"/>
                  <a:pt x="0" y="4689270"/>
                  <a:pt x="5041" y="4648940"/>
                </a:cubicBezTo>
                <a:lnTo>
                  <a:pt x="0" y="4648940"/>
                </a:lnTo>
                <a:lnTo>
                  <a:pt x="0" y="3379544"/>
                </a:lnTo>
                <a:lnTo>
                  <a:pt x="0" y="3312005"/>
                </a:lnTo>
                <a:lnTo>
                  <a:pt x="0" y="3243430"/>
                </a:lnTo>
                <a:lnTo>
                  <a:pt x="0" y="3204812"/>
                </a:lnTo>
                <a:lnTo>
                  <a:pt x="0" y="2205130"/>
                </a:lnTo>
                <a:lnTo>
                  <a:pt x="0" y="2097936"/>
                </a:lnTo>
                <a:lnTo>
                  <a:pt x="0" y="1984979"/>
                </a:lnTo>
                <a:lnTo>
                  <a:pt x="0" y="1106875"/>
                </a:lnTo>
                <a:lnTo>
                  <a:pt x="0" y="579469"/>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Picture Placeholder 12">
            <a:extLst>
              <a:ext uri="{FF2B5EF4-FFF2-40B4-BE49-F238E27FC236}">
                <a16:creationId xmlns:a16="http://schemas.microsoft.com/office/drawing/2014/main" id="{06215846-279A-91D3-80CD-89812857DB73}"/>
              </a:ext>
            </a:extLst>
          </p:cNvPr>
          <p:cNvSpPr>
            <a:spLocks noGrp="1"/>
          </p:cNvSpPr>
          <p:nvPr>
            <p:ph type="pic" sz="quarter" idx="19"/>
          </p:nvPr>
        </p:nvSpPr>
        <p:spPr>
          <a:xfrm>
            <a:off x="6132863" y="1297871"/>
            <a:ext cx="6059137" cy="4421141"/>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6DD4134C-A00D-A05A-6DB7-BFDB9D6219E7}"/>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D3DEEE4-231F-3F09-AF57-106EF29ECE51}"/>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7" name="Slide Number Placeholder 5">
            <a:extLst>
              <a:ext uri="{FF2B5EF4-FFF2-40B4-BE49-F238E27FC236}">
                <a16:creationId xmlns:a16="http://schemas.microsoft.com/office/drawing/2014/main" id="{6EBB0053-6093-4BBF-2A71-372274C3DA3C}"/>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8" r:id="rId17"/>
    <p:sldLayoutId id="2147483917"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12" r:id="rId3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hyperlink" Target="https://www.unwto.org/tourism-and-rural-developme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hyperlink" Target="https://www.unwto.org/tourism-and-rural-development"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13" descr="A house on stilts in the woods&#10;&#10;AI-generated content may be incorrect.">
            <a:extLst>
              <a:ext uri="{FF2B5EF4-FFF2-40B4-BE49-F238E27FC236}">
                <a16:creationId xmlns:a16="http://schemas.microsoft.com/office/drawing/2014/main" id="{21115C29-6BE2-BF20-1AC9-6F9212B17C60}"/>
              </a:ext>
            </a:extLst>
          </p:cNvPr>
          <p:cNvPicPr>
            <a:picLocks noGrp="1" noChangeAspect="1"/>
          </p:cNvPicPr>
          <p:nvPr>
            <p:ph type="pic" sz="quarter" idx="19"/>
          </p:nvPr>
        </p:nvPicPr>
        <p:blipFill>
          <a:blip r:embed="rId2"/>
          <a:srcRect l="498" r="498"/>
          <a:stretch>
            <a:fillRect/>
          </a:stretch>
        </p:blipFill>
        <p:spPr>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p:spPr>
      </p:pic>
      <p:sp>
        <p:nvSpPr>
          <p:cNvPr id="3" name="Text Placeholder 2">
            <a:extLst>
              <a:ext uri="{FF2B5EF4-FFF2-40B4-BE49-F238E27FC236}">
                <a16:creationId xmlns:a16="http://schemas.microsoft.com/office/drawing/2014/main" id="{01FABA94-C94B-C9C5-D5DE-64EDBEF603D1}"/>
              </a:ext>
            </a:extLst>
          </p:cNvPr>
          <p:cNvSpPr>
            <a:spLocks noGrp="1"/>
          </p:cNvSpPr>
          <p:nvPr>
            <p:ph type="body" sz="quarter" idx="15"/>
          </p:nvPr>
        </p:nvSpPr>
        <p:spPr>
          <a:xfrm>
            <a:off x="580616" y="2473711"/>
            <a:ext cx="5089964" cy="697353"/>
          </a:xfrm>
        </p:spPr>
        <p:txBody>
          <a:bodyPr lIns="91440" tIns="45720" rIns="91440" bIns="45720" anchor="t">
            <a:noAutofit/>
          </a:bodyPr>
          <a:lstStyle/>
          <a:p>
            <a:r>
              <a:rPr lang="en-GB" dirty="0"/>
              <a:t>Modúl 3 </a:t>
            </a:r>
            <a:r>
              <a:rPr lang="en-GB" b="0" dirty="0"/>
              <a:t>(3. hluti)</a:t>
            </a:r>
          </a:p>
          <a:p>
            <a:endParaRPr lang="en-GB" dirty="0"/>
          </a:p>
        </p:txBody>
      </p:sp>
      <p:sp>
        <p:nvSpPr>
          <p:cNvPr id="4" name="Text Placeholder 3">
            <a:extLst>
              <a:ext uri="{FF2B5EF4-FFF2-40B4-BE49-F238E27FC236}">
                <a16:creationId xmlns:a16="http://schemas.microsoft.com/office/drawing/2014/main" id="{DBE7B35A-8005-C91E-5654-96A2A0BFA34E}"/>
              </a:ext>
            </a:extLst>
          </p:cNvPr>
          <p:cNvSpPr>
            <a:spLocks noGrp="1"/>
          </p:cNvSpPr>
          <p:nvPr>
            <p:ph type="body" sz="quarter" idx="16"/>
          </p:nvPr>
        </p:nvSpPr>
        <p:spPr>
          <a:xfrm>
            <a:off x="580616" y="3429000"/>
            <a:ext cx="3975886" cy="697353"/>
          </a:xfrm>
        </p:spPr>
        <p:txBody>
          <a:bodyPr lIns="91440" tIns="45720" rIns="91440" bIns="45720" anchor="t">
            <a:noAutofit/>
          </a:bodyPr>
          <a:lstStyle/>
          <a:p>
            <a:pPr defTabSz="777514">
              <a:lnSpc>
                <a:spcPts val="3340"/>
              </a:lnSpc>
              <a:spcBef>
                <a:spcPts val="0"/>
              </a:spcBef>
              <a:defRPr/>
            </a:pPr>
            <a:r>
              <a:rPr lang="en-GB" sz="3200" dirty="0">
                <a:ea typeface="Calibri"/>
                <a:cs typeface="Calibri"/>
              </a:rPr>
              <a:t>Hönnun sjálfbærra og staðbundinna gistimöguleika</a:t>
            </a:r>
          </a:p>
          <a:p>
            <a:pPr defTabSz="777514">
              <a:lnSpc>
                <a:spcPts val="3340"/>
              </a:lnSpc>
              <a:spcBef>
                <a:spcPts val="0"/>
              </a:spcBef>
              <a:defRPr/>
            </a:pPr>
            <a:endParaRPr lang="en-GB" sz="3200" dirty="0">
              <a:ea typeface="Calibri"/>
              <a:cs typeface="Calibri"/>
            </a:endParaRPr>
          </a:p>
        </p:txBody>
      </p:sp>
      <p:sp>
        <p:nvSpPr>
          <p:cNvPr id="5" name="Text Placeholder 4">
            <a:extLst>
              <a:ext uri="{FF2B5EF4-FFF2-40B4-BE49-F238E27FC236}">
                <a16:creationId xmlns:a16="http://schemas.microsoft.com/office/drawing/2014/main" id="{0E34608A-CBF1-0E94-37E7-59C119A8D0A4}"/>
              </a:ext>
            </a:extLst>
          </p:cNvPr>
          <p:cNvSpPr>
            <a:spLocks noGrp="1"/>
          </p:cNvSpPr>
          <p:nvPr>
            <p:ph type="body" sz="quarter" idx="17"/>
          </p:nvPr>
        </p:nvSpPr>
        <p:spPr/>
        <p:txBody>
          <a:bodyPr/>
          <a:lstStyle/>
          <a:p>
            <a:r>
              <a:rPr lang="en-GB" sz="3200" dirty="0" err="1"/>
              <a:t>www.epicstays.eu</a:t>
            </a:r>
            <a:endParaRPr lang="en-GB" sz="3200" dirty="0"/>
          </a:p>
        </p:txBody>
      </p:sp>
      <p:pic>
        <p:nvPicPr>
          <p:cNvPr id="6" name="Picture 5">
            <a:extLst>
              <a:ext uri="{FF2B5EF4-FFF2-40B4-BE49-F238E27FC236}">
                <a16:creationId xmlns:a16="http://schemas.microsoft.com/office/drawing/2014/main" id="{F6790F14-6BCC-A985-63B3-48218C0B1F3B}"/>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6120830" y="2249394"/>
            <a:ext cx="3580276" cy="2659133"/>
          </a:xfrm>
          <a:prstGeom prst="rect">
            <a:avLst/>
          </a:prstGeom>
        </p:spPr>
      </p:pic>
      <p:sp>
        <p:nvSpPr>
          <p:cNvPr id="11" name="Text Placeholder 10">
            <a:extLst>
              <a:ext uri="{FF2B5EF4-FFF2-40B4-BE49-F238E27FC236}">
                <a16:creationId xmlns:a16="http://schemas.microsoft.com/office/drawing/2014/main" id="{1C5AD9F2-07CA-46B6-D7BC-FBB9262431A9}"/>
              </a:ext>
            </a:extLst>
          </p:cNvPr>
          <p:cNvSpPr>
            <a:spLocks noGrp="1"/>
          </p:cNvSpPr>
          <p:nvPr>
            <p:ph type="body" sz="quarter" idx="65"/>
          </p:nvPr>
        </p:nvSpPr>
        <p:spPr>
          <a:xfrm>
            <a:off x="7806267" y="778060"/>
            <a:ext cx="4385733" cy="452458"/>
          </a:xfrm>
          <a:solidFill>
            <a:srgbClr val="EC7C69"/>
          </a:solidFill>
        </p:spPr>
        <p:txBody>
          <a:bodyPr/>
          <a:lstStyle/>
          <a:p>
            <a:pPr algn="ctr"/>
            <a:r>
              <a:rPr lang="en-GB" sz="1200" dirty="0"/>
              <a:t>Mynd: Caravan Park Sexten, Ítalía</a:t>
            </a:r>
          </a:p>
        </p:txBody>
      </p:sp>
    </p:spTree>
    <p:extLst>
      <p:ext uri="{BB962C8B-B14F-4D97-AF65-F5344CB8AC3E}">
        <p14:creationId xmlns:p14="http://schemas.microsoft.com/office/powerpoint/2010/main" val="2925093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0F603-123F-0DDA-8895-E75CAA72E43C}"/>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78CB47E5-71C5-7A25-01F7-31B74D982373}"/>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BBE9AE30-98C0-C838-2DA9-A7BE43468FAE}"/>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 4 lykilnámssvið</a:t>
            </a:r>
          </a:p>
        </p:txBody>
      </p:sp>
      <p:sp>
        <p:nvSpPr>
          <p:cNvPr id="13" name="Slide Number Placeholder 5">
            <a:extLst>
              <a:ext uri="{FF2B5EF4-FFF2-40B4-BE49-F238E27FC236}">
                <a16:creationId xmlns:a16="http://schemas.microsoft.com/office/drawing/2014/main" id="{16464870-7BE4-1809-1F17-F9A2DD00B087}"/>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10</a:t>
            </a:fld>
            <a:endParaRPr lang="fr-CA" sz="1200" dirty="0"/>
          </a:p>
        </p:txBody>
      </p:sp>
      <p:sp>
        <p:nvSpPr>
          <p:cNvPr id="8" name="Text Placeholder 1">
            <a:extLst>
              <a:ext uri="{FF2B5EF4-FFF2-40B4-BE49-F238E27FC236}">
                <a16:creationId xmlns:a16="http://schemas.microsoft.com/office/drawing/2014/main" id="{68FBDB0A-82E9-4AF6-4A09-7B9E3D9D6DD0}"/>
              </a:ext>
            </a:extLst>
          </p:cNvPr>
          <p:cNvSpPr txBox="1">
            <a:spLocks/>
          </p:cNvSpPr>
          <p:nvPr/>
        </p:nvSpPr>
        <p:spPr>
          <a:xfrm>
            <a:off x="1779517" y="2227953"/>
            <a:ext cx="5211217"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Samræming hönnunar við staðbundna innviði og þjónustu</a:t>
            </a:r>
          </a:p>
          <a:p>
            <a:pPr>
              <a:lnSpc>
                <a:spcPts val="2480"/>
              </a:lnSpc>
            </a:pPr>
            <a:endParaRPr lang="en-GB" sz="2400" b="1" dirty="0"/>
          </a:p>
          <a:p>
            <a:pPr>
              <a:lnSpc>
                <a:spcPts val="2380"/>
              </a:lnSpc>
            </a:pPr>
            <a:r>
              <a:rPr lang="en-IE" sz="2200" dirty="0"/>
              <a:t>Uppgötvaðu hvernig á að hanna gistingu sem styður frekar en leggur álag á núverandi innviði, svo sem vatnsveitu, úrgangshirðingu og samgöngukerfi – sérstaklega á dreifbýlissvæðum eða afskekktum svæðum með takmarkaðri þjónustu.</a:t>
            </a:r>
          </a:p>
          <a:p>
            <a:pPr>
              <a:lnSpc>
                <a:spcPts val="23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C3097F74-29BD-854D-E75F-D4DD625C4EC0}"/>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02</a:t>
            </a:r>
            <a:endParaRPr lang="en-GB" sz="6600" b="1" dirty="0">
              <a:solidFill>
                <a:schemeClr val="bg1"/>
              </a:solidFill>
            </a:endParaRPr>
          </a:p>
        </p:txBody>
      </p:sp>
      <p:sp>
        <p:nvSpPr>
          <p:cNvPr id="10" name="Freeform 9">
            <a:extLst>
              <a:ext uri="{FF2B5EF4-FFF2-40B4-BE49-F238E27FC236}">
                <a16:creationId xmlns:a16="http://schemas.microsoft.com/office/drawing/2014/main" id="{505D883F-FB12-C02A-D524-D48C6FAD24DA}"/>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B31F6A94-8DB3-3A55-2BEB-7CC6B43650F0}"/>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1255195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3DD18-6759-6874-7EC2-CEFCD417F6AF}"/>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7E52B4E8-F195-F91E-3B43-B3F429188075}"/>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CE6DFC64-8934-4123-47B5-A72FEE0E7820}"/>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 4 lykilnámssvið</a:t>
            </a:r>
          </a:p>
        </p:txBody>
      </p:sp>
      <p:sp>
        <p:nvSpPr>
          <p:cNvPr id="13" name="Slide Number Placeholder 5">
            <a:extLst>
              <a:ext uri="{FF2B5EF4-FFF2-40B4-BE49-F238E27FC236}">
                <a16:creationId xmlns:a16="http://schemas.microsoft.com/office/drawing/2014/main" id="{F6D5398E-EBE7-C995-3658-C63E3330A9FB}"/>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11</a:t>
            </a:fld>
            <a:endParaRPr lang="fr-CA" sz="1200" dirty="0"/>
          </a:p>
        </p:txBody>
      </p:sp>
      <p:sp>
        <p:nvSpPr>
          <p:cNvPr id="8" name="Text Placeholder 1">
            <a:extLst>
              <a:ext uri="{FF2B5EF4-FFF2-40B4-BE49-F238E27FC236}">
                <a16:creationId xmlns:a16="http://schemas.microsoft.com/office/drawing/2014/main" id="{210ACDDA-3BF4-2181-3E0B-EE731ABDA706}"/>
              </a:ext>
            </a:extLst>
          </p:cNvPr>
          <p:cNvSpPr txBox="1">
            <a:spLocks/>
          </p:cNvSpPr>
          <p:nvPr/>
        </p:nvSpPr>
        <p:spPr>
          <a:xfrm>
            <a:off x="1779518" y="2227953"/>
            <a:ext cx="463472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Að nýta ferðaþjónustu til að styðja við staðbundna efnahag og verðmætakeðjur: </a:t>
            </a:r>
          </a:p>
          <a:p>
            <a:pPr>
              <a:lnSpc>
                <a:spcPts val="2480"/>
              </a:lnSpc>
            </a:pPr>
            <a:endParaRPr lang="en-GB" sz="2400" b="1" dirty="0"/>
          </a:p>
          <a:p>
            <a:pPr>
              <a:lnSpc>
                <a:spcPts val="2380"/>
              </a:lnSpc>
            </a:pPr>
            <a:r>
              <a:rPr lang="en-IE" sz="2200" dirty="0"/>
              <a:t>Kannaðu hvernig rétt stærðar líkön – eins og litlar gistiheimili, sveitahúsnæði eða dreifð hótel – geta styrkt staðbundna efnahag með því að kaupa vörur frá bændum, handverksmönnum og fyrirtækjum í nágrenninu og stuðlað að þátttöku- og hringrásarþróun.</a:t>
            </a:r>
          </a:p>
          <a:p>
            <a:pPr>
              <a:lnSpc>
                <a:spcPts val="2380"/>
              </a:lnSpc>
            </a:pPr>
            <a:endParaRPr lang="en-IE" sz="2200" dirty="0"/>
          </a:p>
          <a:p>
            <a:pPr>
              <a:lnSpc>
                <a:spcPts val="23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D1D59DD2-A38B-B281-F452-3ECF2D83DB4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03</a:t>
            </a:r>
            <a:endParaRPr lang="en-GB" sz="6600" b="1" dirty="0">
              <a:solidFill>
                <a:schemeClr val="bg1"/>
              </a:solidFill>
            </a:endParaRPr>
          </a:p>
        </p:txBody>
      </p:sp>
      <p:sp>
        <p:nvSpPr>
          <p:cNvPr id="10" name="Freeform 9">
            <a:extLst>
              <a:ext uri="{FF2B5EF4-FFF2-40B4-BE49-F238E27FC236}">
                <a16:creationId xmlns:a16="http://schemas.microsoft.com/office/drawing/2014/main" id="{AFFA7DD6-057F-33D2-B2B7-DD3527E240F6}"/>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DAEFF9FC-EF9F-A2DF-1E08-B47BDDBB6C2F}"/>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3813614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40593-7921-96B0-94C0-421D46E27686}"/>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7918DC37-380B-0FFF-369F-1A052AB6A091}"/>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8EB51BCD-D471-69B1-EE67-14762A3EE67F}"/>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 4 lykilnámssvið</a:t>
            </a:r>
          </a:p>
        </p:txBody>
      </p:sp>
      <p:sp>
        <p:nvSpPr>
          <p:cNvPr id="13" name="Slide Number Placeholder 5">
            <a:extLst>
              <a:ext uri="{FF2B5EF4-FFF2-40B4-BE49-F238E27FC236}">
                <a16:creationId xmlns:a16="http://schemas.microsoft.com/office/drawing/2014/main" id="{9656E8A3-1F95-E391-1F60-9C689A1879BB}"/>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12</a:t>
            </a:fld>
            <a:endParaRPr lang="fr-CA" sz="1200" dirty="0"/>
          </a:p>
        </p:txBody>
      </p:sp>
      <p:sp>
        <p:nvSpPr>
          <p:cNvPr id="8" name="Text Placeholder 1">
            <a:extLst>
              <a:ext uri="{FF2B5EF4-FFF2-40B4-BE49-F238E27FC236}">
                <a16:creationId xmlns:a16="http://schemas.microsoft.com/office/drawing/2014/main" id="{3049A46D-2B75-CDA3-0CDD-4FCFF2F7712C}"/>
              </a:ext>
            </a:extLst>
          </p:cNvPr>
          <p:cNvSpPr txBox="1">
            <a:spLocks/>
          </p:cNvSpPr>
          <p:nvPr/>
        </p:nvSpPr>
        <p:spPr>
          <a:xfrm>
            <a:off x="1779518" y="2227953"/>
            <a:ext cx="482775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Reglugerðir og </a:t>
            </a:r>
            <a:r>
              <a:rPr lang="en-GB" sz="2600" b="1" dirty="0" err="1"/>
              <a:t>samfélagsmiðuð </a:t>
            </a:r>
            <a:r>
              <a:rPr lang="en-GB" sz="2600" b="1" dirty="0"/>
              <a:t>viðskiptalíkön: </a:t>
            </a:r>
          </a:p>
          <a:p>
            <a:pPr>
              <a:lnSpc>
                <a:spcPts val="2480"/>
              </a:lnSpc>
            </a:pPr>
            <a:endParaRPr lang="en-GB" sz="2400" b="1" dirty="0"/>
          </a:p>
          <a:p>
            <a:pPr>
              <a:lnSpc>
                <a:spcPts val="2380"/>
              </a:lnSpc>
            </a:pPr>
            <a:r>
              <a:rPr lang="en-IE" sz="2200" dirty="0"/>
              <a:t>Lærðu hvernig lagaleg verkfæri og staðbundnar fyrirmyndir, eins og Albergo </a:t>
            </a:r>
            <a:r>
              <a:rPr lang="en-IE" sz="2200" dirty="0" err="1"/>
              <a:t>Diffuso </a:t>
            </a:r>
            <a:r>
              <a:rPr lang="en-IE" sz="2200" dirty="0"/>
              <a:t>eða samvinnueignarkerfi, gera kleift sjálfbæra þróun, varðveita arfleifð og innlima ferðaþjónustufyrirtæki í vef samfélagslífsins.</a:t>
            </a:r>
          </a:p>
          <a:p>
            <a:pPr>
              <a:lnSpc>
                <a:spcPts val="2380"/>
              </a:lnSpc>
            </a:pPr>
            <a:endParaRPr lang="en-IE" sz="2200" dirty="0"/>
          </a:p>
          <a:p>
            <a:pPr>
              <a:lnSpc>
                <a:spcPts val="23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4F43C8FD-EFED-3841-7FEA-39C4B9C84AA0}"/>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04</a:t>
            </a:r>
            <a:endParaRPr lang="en-GB" sz="6600" b="1" dirty="0">
              <a:solidFill>
                <a:schemeClr val="bg1"/>
              </a:solidFill>
            </a:endParaRPr>
          </a:p>
        </p:txBody>
      </p:sp>
      <p:sp>
        <p:nvSpPr>
          <p:cNvPr id="10" name="Freeform 9">
            <a:extLst>
              <a:ext uri="{FF2B5EF4-FFF2-40B4-BE49-F238E27FC236}">
                <a16:creationId xmlns:a16="http://schemas.microsoft.com/office/drawing/2014/main" id="{B27F6ABB-B700-BAFB-E66E-6B68A9C4BD88}"/>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4C98D9FD-8AE8-FFAB-CFDF-81214D74C267}"/>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31337456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2DF0E-1D41-B420-D515-2AC7DE7FB87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63DCB12-B617-5A1D-7E84-802345B03824}"/>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06F6FDB9-2277-4300-B127-710CE004AACA}"/>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2ACEA0ED-B006-5B3D-ECC4-3C3C8874799E}"/>
              </a:ext>
            </a:extLst>
          </p:cNvPr>
          <p:cNvSpPr>
            <a:spLocks noGrp="1"/>
          </p:cNvSpPr>
          <p:nvPr>
            <p:ph type="body" sz="quarter" idx="16"/>
          </p:nvPr>
        </p:nvSpPr>
        <p:spPr>
          <a:xfrm>
            <a:off x="5971426" y="941779"/>
            <a:ext cx="4944224" cy="803654"/>
          </a:xfrm>
          <a:prstGeom prst="rect">
            <a:avLst/>
          </a:prstGeom>
        </p:spPr>
        <p:txBody>
          <a:bodyPr/>
          <a:lstStyle/>
          <a:p>
            <a:pPr>
              <a:lnSpc>
                <a:spcPts val="2960"/>
              </a:lnSpc>
            </a:pPr>
            <a:r>
              <a:rPr lang="en-GB" dirty="0"/>
              <a:t>Skilningur á burðargetu og landþrýstingi</a:t>
            </a:r>
          </a:p>
          <a:p>
            <a:pPr>
              <a:lnSpc>
                <a:spcPts val="2960"/>
              </a:lnSpc>
            </a:pPr>
            <a:endParaRPr lang="en-GB" sz="2800" dirty="0"/>
          </a:p>
        </p:txBody>
      </p:sp>
      <p:sp>
        <p:nvSpPr>
          <p:cNvPr id="4" name="Text Placeholder 3">
            <a:extLst>
              <a:ext uri="{FF2B5EF4-FFF2-40B4-BE49-F238E27FC236}">
                <a16:creationId xmlns:a16="http://schemas.microsoft.com/office/drawing/2014/main" id="{9862BC07-5394-0A22-B15A-F8E6041B0287}"/>
              </a:ext>
            </a:extLst>
          </p:cNvPr>
          <p:cNvSpPr>
            <a:spLocks noGrp="1"/>
          </p:cNvSpPr>
          <p:nvPr>
            <p:ph type="body" sz="quarter" idx="21"/>
          </p:nvPr>
        </p:nvSpPr>
        <p:spPr>
          <a:xfrm>
            <a:off x="5964699" y="2569380"/>
            <a:ext cx="5347314"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Hönnun rétt stærðar og tegundar ferðaþjónustuíbúða hefst með því að skilja burðargetu áfangastaðar. Þetta vísar til fjölda gesta sem svæði getur tekið á móti á sjálfbæran hátt án þess að skaða umhverfið, yfirgnæfa innviði svæðisins eða ógna velferð íbúa þess. </a:t>
            </a:r>
          </a:p>
          <a:p>
            <a:pPr>
              <a:lnSpc>
                <a:spcPts val="2340"/>
              </a:lnSpc>
            </a:pPr>
            <a:endParaRPr lang="en-US" sz="2200" dirty="0"/>
          </a:p>
        </p:txBody>
      </p:sp>
      <p:sp>
        <p:nvSpPr>
          <p:cNvPr id="11" name="Slide Number Placeholder 5">
            <a:extLst>
              <a:ext uri="{FF2B5EF4-FFF2-40B4-BE49-F238E27FC236}">
                <a16:creationId xmlns:a16="http://schemas.microsoft.com/office/drawing/2014/main" id="{EB5C49B9-0AF7-9864-9B10-954D3A958E1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13</a:t>
            </a:fld>
            <a:endParaRPr lang="fr-CA" sz="1200" dirty="0"/>
          </a:p>
        </p:txBody>
      </p:sp>
      <p:sp>
        <p:nvSpPr>
          <p:cNvPr id="2" name="Freeform 1">
            <a:extLst>
              <a:ext uri="{FF2B5EF4-FFF2-40B4-BE49-F238E27FC236}">
                <a16:creationId xmlns:a16="http://schemas.microsoft.com/office/drawing/2014/main" id="{225945E8-FBC8-EE21-730C-2BC0BC9EB0CF}"/>
              </a:ext>
            </a:extLst>
          </p:cNvPr>
          <p:cNvSpPr/>
          <p:nvPr/>
        </p:nvSpPr>
        <p:spPr>
          <a:xfrm rot="5400000">
            <a:off x="546217" y="257941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8" name="Group 7">
            <a:extLst>
              <a:ext uri="{FF2B5EF4-FFF2-40B4-BE49-F238E27FC236}">
                <a16:creationId xmlns:a16="http://schemas.microsoft.com/office/drawing/2014/main" id="{DE2DE88E-E5E8-BA82-ED06-0C7049BD8F84}"/>
              </a:ext>
            </a:extLst>
          </p:cNvPr>
          <p:cNvGrpSpPr/>
          <p:nvPr/>
        </p:nvGrpSpPr>
        <p:grpSpPr>
          <a:xfrm>
            <a:off x="3557085" y="5628743"/>
            <a:ext cx="3341256" cy="590931"/>
            <a:chOff x="1800741" y="6326925"/>
            <a:chExt cx="3253859" cy="590931"/>
          </a:xfrm>
        </p:grpSpPr>
        <p:sp>
          <p:nvSpPr>
            <p:cNvPr id="9" name="object 3">
              <a:extLst>
                <a:ext uri="{FF2B5EF4-FFF2-40B4-BE49-F238E27FC236}">
                  <a16:creationId xmlns:a16="http://schemas.microsoft.com/office/drawing/2014/main" id="{D1207C57-E63F-F7FF-730E-C46CFA354A7B}"/>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Text Placeholder 6">
              <a:extLst>
                <a:ext uri="{FF2B5EF4-FFF2-40B4-BE49-F238E27FC236}">
                  <a16:creationId xmlns:a16="http://schemas.microsoft.com/office/drawing/2014/main" id="{C35453BB-DDE9-BFD4-E909-FB937407409E}"/>
                </a:ext>
              </a:extLst>
            </p:cNvPr>
            <p:cNvSpPr txBox="1">
              <a:spLocks/>
            </p:cNvSpPr>
            <p:nvPr/>
          </p:nvSpPr>
          <p:spPr>
            <a:xfrm>
              <a:off x="1800742" y="6326925"/>
              <a:ext cx="3253858" cy="590931"/>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Mynd: </a:t>
              </a:r>
            </a:p>
            <a:p>
              <a:pPr algn="ctr"/>
              <a:r>
                <a:rPr lang="en-IE" sz="1200" dirty="0" err="1"/>
                <a:t>Reddingsboot </a:t>
              </a:r>
              <a:r>
                <a:rPr lang="en-IE" sz="1200" dirty="0"/>
                <a:t>Harlingen bátur, Niðurlönd</a:t>
              </a:r>
            </a:p>
          </p:txBody>
        </p:sp>
      </p:grpSp>
      <p:pic>
        <p:nvPicPr>
          <p:cNvPr id="12" name="Picture 11">
            <a:extLst>
              <a:ext uri="{FF2B5EF4-FFF2-40B4-BE49-F238E27FC236}">
                <a16:creationId xmlns:a16="http://schemas.microsoft.com/office/drawing/2014/main" id="{596432C8-CD02-8D24-390B-A3AFB2DBF391}"/>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840186" y="4492524"/>
            <a:ext cx="3580276" cy="2659133"/>
          </a:xfrm>
          <a:prstGeom prst="rect">
            <a:avLst/>
          </a:prstGeom>
        </p:spPr>
      </p:pic>
    </p:spTree>
    <p:extLst>
      <p:ext uri="{BB962C8B-B14F-4D97-AF65-F5344CB8AC3E}">
        <p14:creationId xmlns:p14="http://schemas.microsoft.com/office/powerpoint/2010/main" val="2420806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A7857-67B5-0C6E-BC24-EECAEB32508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5739B10-D5D5-0083-CBDE-D64828952510}"/>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1E49959A-076A-7B75-6F05-B08F9D6A9440}"/>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BBC6663A-536F-CA7D-4495-9841681ECDCD}"/>
              </a:ext>
            </a:extLst>
          </p:cNvPr>
          <p:cNvSpPr>
            <a:spLocks noGrp="1"/>
          </p:cNvSpPr>
          <p:nvPr>
            <p:ph type="body" sz="quarter" idx="16"/>
          </p:nvPr>
        </p:nvSpPr>
        <p:spPr>
          <a:xfrm>
            <a:off x="4061943" y="886031"/>
            <a:ext cx="5586882" cy="803654"/>
          </a:xfrm>
          <a:prstGeom prst="rect">
            <a:avLst/>
          </a:prstGeom>
        </p:spPr>
        <p:txBody>
          <a:bodyPr/>
          <a:lstStyle/>
          <a:p>
            <a:pPr>
              <a:lnSpc>
                <a:spcPts val="2960"/>
              </a:lnSpc>
            </a:pPr>
            <a:r>
              <a:rPr lang="en-GB" dirty="0"/>
              <a:t>Skilningur á burðargetu og landþrýstingi</a:t>
            </a:r>
          </a:p>
          <a:p>
            <a:pPr>
              <a:lnSpc>
                <a:spcPts val="2960"/>
              </a:lnSpc>
            </a:pPr>
            <a:endParaRPr lang="en-GB" sz="2800" dirty="0"/>
          </a:p>
        </p:txBody>
      </p:sp>
      <p:sp>
        <p:nvSpPr>
          <p:cNvPr id="4" name="Text Placeholder 3">
            <a:extLst>
              <a:ext uri="{FF2B5EF4-FFF2-40B4-BE49-F238E27FC236}">
                <a16:creationId xmlns:a16="http://schemas.microsoft.com/office/drawing/2014/main" id="{05390A09-8C8D-4886-3A99-7B2B325F180E}"/>
              </a:ext>
            </a:extLst>
          </p:cNvPr>
          <p:cNvSpPr>
            <a:spLocks noGrp="1"/>
          </p:cNvSpPr>
          <p:nvPr>
            <p:ph type="body" sz="quarter" idx="21"/>
          </p:nvPr>
        </p:nvSpPr>
        <p:spPr>
          <a:xfrm>
            <a:off x="4055218" y="2346525"/>
            <a:ext cx="7079814"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Á dreifbýlissvæðum eða vistfræðilega viðkvæmum svæðum getur það leitt til ofbyggðar, jarðvegsrýrnunar, menningarlegra truflana og gremju meðal heimamanna ef þessum mörkum er hunsað. Mat á burðargetu felur í sér að meta bæði náttúruauðlindir – eins og vatn, orku og líffræðilega fjölbreytni – og félagslega þætti, svo sem aðgengi að húsnæði, umferðarstraum og þol samfélagsins. Með því að samræma þróun við þessi mörk geta ferðaþjónustuaðilar komið í veg fyrir langtímaskaða og styðjað í staðinn þolmikil og þátttökusamfélög á staðnum. Að virða burðargetu tryggir að ferðaþjónusta verði áfram ávinningur en ekki byrði – og varðveitir bæði upplifun gesta og lífsgæði heimamanna.</a:t>
            </a:r>
          </a:p>
          <a:p>
            <a:pPr>
              <a:lnSpc>
                <a:spcPts val="2340"/>
              </a:lnSpc>
            </a:pPr>
            <a:endParaRPr lang="en-US" sz="2200" dirty="0"/>
          </a:p>
        </p:txBody>
      </p:sp>
      <p:sp>
        <p:nvSpPr>
          <p:cNvPr id="11" name="Slide Number Placeholder 5">
            <a:extLst>
              <a:ext uri="{FF2B5EF4-FFF2-40B4-BE49-F238E27FC236}">
                <a16:creationId xmlns:a16="http://schemas.microsoft.com/office/drawing/2014/main" id="{373E0B3D-2E9D-50AD-88DF-9075551679E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14</a:t>
            </a:fld>
            <a:endParaRPr lang="fr-CA" sz="1200" dirty="0"/>
          </a:p>
        </p:txBody>
      </p:sp>
      <p:pic>
        <p:nvPicPr>
          <p:cNvPr id="3" name="Picture 2">
            <a:extLst>
              <a:ext uri="{FF2B5EF4-FFF2-40B4-BE49-F238E27FC236}">
                <a16:creationId xmlns:a16="http://schemas.microsoft.com/office/drawing/2014/main" id="{A82169D8-B883-EAA6-4BD8-6B72898E434F}"/>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74942" y="4344368"/>
            <a:ext cx="3580276" cy="2659133"/>
          </a:xfrm>
          <a:prstGeom prst="rect">
            <a:avLst/>
          </a:prstGeom>
        </p:spPr>
      </p:pic>
    </p:spTree>
    <p:extLst>
      <p:ext uri="{BB962C8B-B14F-4D97-AF65-F5344CB8AC3E}">
        <p14:creationId xmlns:p14="http://schemas.microsoft.com/office/powerpoint/2010/main" val="13264771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95250-D180-530E-2F90-D19D1D060165}"/>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CF22341B-7B90-4AD5-F8C7-A8EF9D68E8E9}"/>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4F56A6B8-54E3-315F-2C0F-10F89F495662}"/>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D1D7E41E-B18F-392C-0AA4-F29AD7C5708D}"/>
              </a:ext>
            </a:extLst>
          </p:cNvPr>
          <p:cNvSpPr txBox="1">
            <a:spLocks/>
          </p:cNvSpPr>
          <p:nvPr/>
        </p:nvSpPr>
        <p:spPr>
          <a:xfrm>
            <a:off x="629645" y="1634711"/>
            <a:ext cx="442905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Að skilgreina burðargetu í ferðaþjónustusamhengi</a:t>
            </a:r>
          </a:p>
          <a:p>
            <a:pPr>
              <a:lnSpc>
                <a:spcPts val="2900"/>
              </a:lnSpc>
            </a:pPr>
            <a:endParaRPr lang="en-US" dirty="0"/>
          </a:p>
        </p:txBody>
      </p:sp>
      <p:sp>
        <p:nvSpPr>
          <p:cNvPr id="17" name="Text Placeholder 4">
            <a:extLst>
              <a:ext uri="{FF2B5EF4-FFF2-40B4-BE49-F238E27FC236}">
                <a16:creationId xmlns:a16="http://schemas.microsoft.com/office/drawing/2014/main" id="{EC261F30-0DE2-C698-340C-0632DC7345C1}"/>
              </a:ext>
            </a:extLst>
          </p:cNvPr>
          <p:cNvSpPr txBox="1">
            <a:spLocks/>
          </p:cNvSpPr>
          <p:nvPr/>
        </p:nvSpPr>
        <p:spPr>
          <a:xfrm>
            <a:off x="655239" y="2768760"/>
            <a:ext cx="5072314" cy="3543283"/>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Burðargeta vísar til hámarksfjölda gesta sem áfangastaður getur tekið á móti án þess að valda neikvæðum umhverfis-, félags- eða menningarlegum áhrifum. Í samhengi gistingar í ferðaþjónustu þýðir þetta að skilja hversu marga gesti innviðir svæðisins – vegir, vatnsveitur, úrgangsmál, heilbrigðisþjónusta – geta þjónað áður en álag verður of mikið. Það snýst ekki bara um tölur, heldur um að viðhalda jafnvægi milli upplifunar gesta og velferðar samfélagsins.</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86DEE220-A699-F022-EB73-0ED259FD675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15</a:t>
            </a:fld>
            <a:endParaRPr lang="fr-CA" sz="1200" dirty="0"/>
          </a:p>
        </p:txBody>
      </p:sp>
      <p:sp>
        <p:nvSpPr>
          <p:cNvPr id="4" name="Freeform 3">
            <a:extLst>
              <a:ext uri="{FF2B5EF4-FFF2-40B4-BE49-F238E27FC236}">
                <a16:creationId xmlns:a16="http://schemas.microsoft.com/office/drawing/2014/main" id="{60CAA733-E32B-7E2F-F971-C455E12D4C74}"/>
              </a:ext>
            </a:extLst>
          </p:cNvPr>
          <p:cNvSpPr/>
          <p:nvPr/>
        </p:nvSpPr>
        <p:spPr>
          <a:xfrm rot="10800000">
            <a:off x="5954183" y="-1"/>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22165" r="-22165"/>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DBD1B0FD-AE1A-66BD-EA9A-B89CA9945D99}"/>
              </a:ext>
            </a:extLst>
          </p:cNvPr>
          <p:cNvGrpSpPr/>
          <p:nvPr/>
        </p:nvGrpSpPr>
        <p:grpSpPr>
          <a:xfrm>
            <a:off x="9108141" y="487052"/>
            <a:ext cx="2937356" cy="554397"/>
            <a:chOff x="1800741" y="6353467"/>
            <a:chExt cx="3253859" cy="554397"/>
          </a:xfrm>
        </p:grpSpPr>
        <p:sp>
          <p:nvSpPr>
            <p:cNvPr id="7" name="object 3">
              <a:extLst>
                <a:ext uri="{FF2B5EF4-FFF2-40B4-BE49-F238E27FC236}">
                  <a16:creationId xmlns:a16="http://schemas.microsoft.com/office/drawing/2014/main" id="{8AC58140-B647-5492-4DC0-5CE5789AFE0F}"/>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384AB162-69DA-BDDC-BB66-BE3FCE00555F}"/>
                </a:ext>
              </a:extLst>
            </p:cNvPr>
            <p:cNvSpPr txBox="1">
              <a:spLocks/>
            </p:cNvSpPr>
            <p:nvPr/>
          </p:nvSpPr>
          <p:spPr>
            <a:xfrm>
              <a:off x="1800742" y="6498221"/>
              <a:ext cx="3253858" cy="248338"/>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40"/>
                </a:lnSpc>
                <a:spcBef>
                  <a:spcPts val="0"/>
                </a:spcBef>
                <a:buNone/>
              </a:pPr>
              <a:r>
                <a:rPr lang="en-IE" sz="1200" dirty="0">
                  <a:solidFill>
                    <a:schemeClr val="bg1"/>
                  </a:solidFill>
                </a:rPr>
                <a:t>Mynd: Velika Planina, Slóvenía</a:t>
              </a:r>
            </a:p>
          </p:txBody>
        </p:sp>
      </p:grpSp>
      <p:pic>
        <p:nvPicPr>
          <p:cNvPr id="2" name="Picture 1">
            <a:extLst>
              <a:ext uri="{FF2B5EF4-FFF2-40B4-BE49-F238E27FC236}">
                <a16:creationId xmlns:a16="http://schemas.microsoft.com/office/drawing/2014/main" id="{0D2333DD-8CF8-1B9C-90E8-BABD3BBB74A7}"/>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756649" y="4198867"/>
            <a:ext cx="3580276" cy="2659133"/>
          </a:xfrm>
          <a:prstGeom prst="rect">
            <a:avLst/>
          </a:prstGeom>
        </p:spPr>
      </p:pic>
    </p:spTree>
    <p:extLst>
      <p:ext uri="{BB962C8B-B14F-4D97-AF65-F5344CB8AC3E}">
        <p14:creationId xmlns:p14="http://schemas.microsoft.com/office/powerpoint/2010/main" val="2680576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44BE7-CD71-2BDF-D661-76D37C71D8C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68DD797-FBA0-7E3A-1F70-9A334F59B724}"/>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227691" y="-635160"/>
            <a:ext cx="3580276" cy="2659133"/>
          </a:xfrm>
          <a:prstGeom prst="rect">
            <a:avLst/>
          </a:prstGeom>
        </p:spPr>
      </p:pic>
      <p:sp>
        <p:nvSpPr>
          <p:cNvPr id="14" name="Text Placeholder 3">
            <a:extLst>
              <a:ext uri="{FF2B5EF4-FFF2-40B4-BE49-F238E27FC236}">
                <a16:creationId xmlns:a16="http://schemas.microsoft.com/office/drawing/2014/main" id="{6E15D56B-D390-7DA3-9CE3-68479AA77DD5}"/>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EFDBA100-1465-A002-AAE9-7DA0BE7BC665}"/>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7F2E694A-9B20-A4EC-0096-A134C6F0BDC0}"/>
              </a:ext>
            </a:extLst>
          </p:cNvPr>
          <p:cNvSpPr txBox="1">
            <a:spLocks/>
          </p:cNvSpPr>
          <p:nvPr/>
        </p:nvSpPr>
        <p:spPr>
          <a:xfrm>
            <a:off x="629645" y="2003597"/>
            <a:ext cx="450279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Efnislegir og umhverfislegir vísbendingar</a:t>
            </a:r>
          </a:p>
          <a:p>
            <a:pPr>
              <a:lnSpc>
                <a:spcPts val="2900"/>
              </a:lnSpc>
            </a:pPr>
            <a:endParaRPr lang="en-US" dirty="0"/>
          </a:p>
        </p:txBody>
      </p:sp>
      <p:sp>
        <p:nvSpPr>
          <p:cNvPr id="17" name="Text Placeholder 4">
            <a:extLst>
              <a:ext uri="{FF2B5EF4-FFF2-40B4-BE49-F238E27FC236}">
                <a16:creationId xmlns:a16="http://schemas.microsoft.com/office/drawing/2014/main" id="{A25519D3-1667-DD9B-0CED-71FDE8BB92F3}"/>
              </a:ext>
            </a:extLst>
          </p:cNvPr>
          <p:cNvSpPr txBox="1">
            <a:spLocks/>
          </p:cNvSpPr>
          <p:nvPr/>
        </p:nvSpPr>
        <p:spPr>
          <a:xfrm>
            <a:off x="655239" y="3023330"/>
            <a:ext cx="5118032"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Umhverfisvísar ofstærðar geta falið í sér skógarhögg, jarðvegseyðingu, vatnsskort eða tap líffræðilegrar fjölbreytni – sérstaklega í viðkvæmum vistkerfum eins og fjallabyggðum eða strandsvæðum. Gististaðir verða að taka tillit til auðlindanotkunar (vatn, orka), úrgangsmyndunar og landnýtingar til að forðast að spilla þeim landslagsþáttum sem laða að ferðamenn. Sjálfbær hönnun hefst með því að virða vistfræðileg mörk.</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 </a:t>
            </a:r>
          </a:p>
        </p:txBody>
      </p:sp>
      <p:sp>
        <p:nvSpPr>
          <p:cNvPr id="18" name="Slide Number Placeholder 5">
            <a:extLst>
              <a:ext uri="{FF2B5EF4-FFF2-40B4-BE49-F238E27FC236}">
                <a16:creationId xmlns:a16="http://schemas.microsoft.com/office/drawing/2014/main" id="{CAB9E1E4-D285-EDA9-E56D-839AEE0035E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
        <p:nvSpPr>
          <p:cNvPr id="2" name="Text Placeholder 5">
            <a:extLst>
              <a:ext uri="{FF2B5EF4-FFF2-40B4-BE49-F238E27FC236}">
                <a16:creationId xmlns:a16="http://schemas.microsoft.com/office/drawing/2014/main" id="{E5811EEA-6B18-BF42-5D72-EC100010B63A}"/>
              </a:ext>
            </a:extLst>
          </p:cNvPr>
          <p:cNvSpPr txBox="1">
            <a:spLocks/>
          </p:cNvSpPr>
          <p:nvPr/>
        </p:nvSpPr>
        <p:spPr>
          <a:xfrm>
            <a:off x="6460355" y="2003597"/>
            <a:ext cx="439445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Félagsleg og menningarleg viðkvæmni</a:t>
            </a:r>
          </a:p>
          <a:p>
            <a:pPr>
              <a:lnSpc>
                <a:spcPts val="2900"/>
              </a:lnSpc>
            </a:pPr>
            <a:endParaRPr lang="en-US" dirty="0"/>
          </a:p>
        </p:txBody>
      </p:sp>
      <p:sp>
        <p:nvSpPr>
          <p:cNvPr id="3" name="Text Placeholder 4">
            <a:extLst>
              <a:ext uri="{FF2B5EF4-FFF2-40B4-BE49-F238E27FC236}">
                <a16:creationId xmlns:a16="http://schemas.microsoft.com/office/drawing/2014/main" id="{7E1024FE-19E7-D411-B853-EA91429CFBC4}"/>
              </a:ext>
            </a:extLst>
          </p:cNvPr>
          <p:cNvSpPr txBox="1">
            <a:spLocks/>
          </p:cNvSpPr>
          <p:nvPr/>
        </p:nvSpPr>
        <p:spPr>
          <a:xfrm>
            <a:off x="6485949" y="3023330"/>
            <a:ext cx="5118031"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Jafnvel þótt innviðir geti tekið á móti fleiri gestum, gæti félagslegt burðargetan verið lægri. Þegar ferðaþjónusta hækkar húsnæðisverð, rýrir daglegt líf eða ýtir undir að hefðbundnar venjur hverfi, skapar það togstreitu. Gististaðir sem eru of stórir, of truflandi eða of fráskildir frá staðbundnum veruleika geta skapað mótstöðu í stað stuðnings. Að stilla verkefnið rétt að stærð hjálpar til við að varðveita staðbundna sjálfsmynd og stuðla að samþykki samfélagsins.</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26823390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4DA71-0ECF-5796-E117-8DDB883A6557}"/>
            </a:ext>
          </a:extLst>
        </p:cNvPr>
        <p:cNvGrpSpPr/>
        <p:nvPr/>
      </p:nvGrpSpPr>
      <p:grpSpPr>
        <a:xfrm>
          <a:off x="0" y="0"/>
          <a:ext cx="0" cy="0"/>
          <a:chOff x="0" y="0"/>
          <a:chExt cx="0" cy="0"/>
        </a:xfrm>
      </p:grpSpPr>
      <p:sp>
        <p:nvSpPr>
          <p:cNvPr id="22" name="Slide Number Placeholder 5">
            <a:extLst>
              <a:ext uri="{FF2B5EF4-FFF2-40B4-BE49-F238E27FC236}">
                <a16:creationId xmlns:a16="http://schemas.microsoft.com/office/drawing/2014/main" id="{9D957549-5CB1-7E66-7FB8-7ADD47544E5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17</a:t>
            </a:fld>
            <a:endParaRPr lang="fr-CA" sz="1200" dirty="0"/>
          </a:p>
        </p:txBody>
      </p:sp>
      <p:sp>
        <p:nvSpPr>
          <p:cNvPr id="6" name="Freeform 5">
            <a:extLst>
              <a:ext uri="{FF2B5EF4-FFF2-40B4-BE49-F238E27FC236}">
                <a16:creationId xmlns:a16="http://schemas.microsoft.com/office/drawing/2014/main" id="{01E4603A-50A4-9710-6CCA-A2B908E8923E}"/>
              </a:ext>
            </a:extLst>
          </p:cNvPr>
          <p:cNvSpPr/>
          <p:nvPr/>
        </p:nvSpPr>
        <p:spPr>
          <a:xfrm rot="16200000">
            <a:off x="7489168" y="110492"/>
            <a:ext cx="4089343" cy="5316321"/>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5747" t="411" r="-22799" b="-411"/>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20A53214-D2A4-BB1F-7D34-B5489143DA3E}"/>
              </a:ext>
            </a:extLst>
          </p:cNvPr>
          <p:cNvGrpSpPr/>
          <p:nvPr/>
        </p:nvGrpSpPr>
        <p:grpSpPr>
          <a:xfrm>
            <a:off x="9258300" y="463571"/>
            <a:ext cx="2933700" cy="554397"/>
            <a:chOff x="1800741" y="6353467"/>
            <a:chExt cx="3253859" cy="554397"/>
          </a:xfrm>
        </p:grpSpPr>
        <p:sp>
          <p:nvSpPr>
            <p:cNvPr id="12" name="object 3">
              <a:extLst>
                <a:ext uri="{FF2B5EF4-FFF2-40B4-BE49-F238E27FC236}">
                  <a16:creationId xmlns:a16="http://schemas.microsoft.com/office/drawing/2014/main" id="{045921F7-3328-1269-CAF6-2A06702B34F0}"/>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B4B0F7AF-A1AA-219C-27EA-39481515044C}"/>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a:t>
              </a:r>
            </a:p>
            <a:p>
              <a:pPr algn="ctr"/>
              <a:r>
                <a:rPr lang="en-IE" sz="1200" dirty="0"/>
                <a:t>Panoramaglerlodge, Ísland</a:t>
              </a:r>
            </a:p>
          </p:txBody>
        </p:sp>
      </p:grpSp>
      <p:pic>
        <p:nvPicPr>
          <p:cNvPr id="13" name="Picture 12">
            <a:extLst>
              <a:ext uri="{FF2B5EF4-FFF2-40B4-BE49-F238E27FC236}">
                <a16:creationId xmlns:a16="http://schemas.microsoft.com/office/drawing/2014/main" id="{064DC545-CBF4-D7E5-A6A1-447587F7BE9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570133" y="4533307"/>
            <a:ext cx="3580276" cy="2659133"/>
          </a:xfrm>
          <a:prstGeom prst="rect">
            <a:avLst/>
          </a:prstGeom>
        </p:spPr>
      </p:pic>
      <p:sp>
        <p:nvSpPr>
          <p:cNvPr id="2" name="Text Placeholder 3">
            <a:extLst>
              <a:ext uri="{FF2B5EF4-FFF2-40B4-BE49-F238E27FC236}">
                <a16:creationId xmlns:a16="http://schemas.microsoft.com/office/drawing/2014/main" id="{EFC7F127-34C5-9565-FBFE-71E39E962FF6}"/>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3" name="Straight Connector 2">
            <a:extLst>
              <a:ext uri="{FF2B5EF4-FFF2-40B4-BE49-F238E27FC236}">
                <a16:creationId xmlns:a16="http://schemas.microsoft.com/office/drawing/2014/main" id="{682AC21E-CD69-8A6C-AAD8-885EA41D1A14}"/>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FDD53C6B-D0EB-B5C1-FC02-4297F12795BF}"/>
              </a:ext>
            </a:extLst>
          </p:cNvPr>
          <p:cNvSpPr txBox="1">
            <a:spLocks/>
          </p:cNvSpPr>
          <p:nvPr/>
        </p:nvSpPr>
        <p:spPr>
          <a:xfrm>
            <a:off x="629645" y="1758596"/>
            <a:ext cx="498949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Tæki til að meta burðargetu og forðast ofálag</a:t>
            </a:r>
          </a:p>
          <a:p>
            <a:pPr>
              <a:lnSpc>
                <a:spcPts val="2900"/>
              </a:lnSpc>
            </a:pPr>
            <a:endParaRPr lang="en-US" dirty="0"/>
          </a:p>
        </p:txBody>
      </p:sp>
      <p:sp>
        <p:nvSpPr>
          <p:cNvPr id="15" name="Text Placeholder 4">
            <a:extLst>
              <a:ext uri="{FF2B5EF4-FFF2-40B4-BE49-F238E27FC236}">
                <a16:creationId xmlns:a16="http://schemas.microsoft.com/office/drawing/2014/main" id="{D80316DC-D3D7-7804-6E4D-DFBE86FD1539}"/>
              </a:ext>
            </a:extLst>
          </p:cNvPr>
          <p:cNvSpPr>
            <a:spLocks noGrp="1"/>
          </p:cNvSpPr>
          <p:nvPr>
            <p:ph type="body" sz="quarter" idx="18"/>
          </p:nvPr>
        </p:nvSpPr>
        <p:spPr>
          <a:xfrm>
            <a:off x="629643" y="3030154"/>
            <a:ext cx="5940490" cy="3499183"/>
          </a:xfrm>
        </p:spPr>
        <p:txBody>
          <a:bodyPr lIns="91440" tIns="45720" rIns="91440" bIns="45720" anchor="t"/>
          <a:lstStyle/>
          <a:p>
            <a:pPr>
              <a:lnSpc>
                <a:spcPts val="2380"/>
              </a:lnSpc>
            </a:pPr>
            <a:r>
              <a:rPr lang="it-IT" sz="2200" dirty="0" err="1">
                <a:solidFill>
                  <a:srgbClr val="414141"/>
                </a:solidFill>
              </a:rPr>
              <a:t>Hagnýt </a:t>
            </a:r>
            <a:r>
              <a:rPr lang="it-IT" sz="2200" dirty="0">
                <a:solidFill>
                  <a:srgbClr val="414141"/>
                </a:solidFill>
              </a:rPr>
              <a:t>verkfæri, </a:t>
            </a:r>
            <a:r>
              <a:rPr lang="it-IT" sz="2200" dirty="0" err="1">
                <a:solidFill>
                  <a:srgbClr val="414141"/>
                </a:solidFill>
              </a:rPr>
              <a:t>svo sem umhverfisáhrifamat</a:t>
            </a:r>
            <a:r>
              <a:rPr lang="it-IT" sz="2200" dirty="0">
                <a:solidFill>
                  <a:srgbClr val="414141"/>
                </a:solidFill>
              </a:rPr>
              <a:t>, </a:t>
            </a:r>
            <a:r>
              <a:rPr lang="it-IT" sz="2200" dirty="0" err="1">
                <a:solidFill>
                  <a:srgbClr val="414141"/>
                </a:solidFill>
              </a:rPr>
              <a:t>samráð við</a:t>
            </a:r>
            <a:r>
              <a:rPr lang="it-IT" sz="2200" dirty="0">
                <a:solidFill>
                  <a:srgbClr val="414141"/>
                </a:solidFill>
              </a:rPr>
              <a:t> samfélagið og </a:t>
            </a:r>
            <a:r>
              <a:rPr lang="it-IT" sz="2200" dirty="0" err="1">
                <a:solidFill>
                  <a:srgbClr val="414141"/>
                </a:solidFill>
              </a:rPr>
              <a:t>árstíðabundnar </a:t>
            </a:r>
            <a:r>
              <a:rPr lang="it-IT" sz="2200" dirty="0">
                <a:solidFill>
                  <a:srgbClr val="414141"/>
                </a:solidFill>
              </a:rPr>
              <a:t>upplýsingar </a:t>
            </a:r>
            <a:r>
              <a:rPr lang="it-IT" sz="2200" dirty="0" err="1">
                <a:solidFill>
                  <a:srgbClr val="414141"/>
                </a:solidFill>
              </a:rPr>
              <a:t>um nýtingu</a:t>
            </a:r>
            <a:r>
              <a:rPr lang="it-IT" sz="2200" dirty="0">
                <a:solidFill>
                  <a:srgbClr val="414141"/>
                </a:solidFill>
              </a:rPr>
              <a:t>, hjálpa skipulagsmönnum </a:t>
            </a:r>
            <a:r>
              <a:rPr lang="it-IT" sz="2200" dirty="0" err="1">
                <a:solidFill>
                  <a:srgbClr val="414141"/>
                </a:solidFill>
              </a:rPr>
              <a:t>að skilja hvenær ferðamannafjöldi verður óhagkvæmur</a:t>
            </a:r>
            <a:r>
              <a:rPr lang="it-IT" sz="2200" dirty="0">
                <a:solidFill>
                  <a:srgbClr val="414141"/>
                </a:solidFill>
              </a:rPr>
              <a:t>. Þátttökuskipulag með hagsmunaaðilum </a:t>
            </a:r>
            <a:r>
              <a:rPr lang="it-IT" sz="2200" dirty="0" err="1">
                <a:solidFill>
                  <a:srgbClr val="414141"/>
                </a:solidFill>
              </a:rPr>
              <a:t>á staðnum tryggir að </a:t>
            </a:r>
            <a:r>
              <a:rPr lang="it-IT" sz="2200" dirty="0">
                <a:solidFill>
                  <a:srgbClr val="414141"/>
                </a:solidFill>
              </a:rPr>
              <a:t>nýju </a:t>
            </a:r>
            <a:r>
              <a:rPr lang="it-IT" sz="2200" dirty="0" err="1">
                <a:solidFill>
                  <a:srgbClr val="414141"/>
                </a:solidFill>
              </a:rPr>
              <a:t>gistirými </a:t>
            </a:r>
            <a:r>
              <a:rPr lang="it-IT" sz="2200" dirty="0">
                <a:solidFill>
                  <a:srgbClr val="414141"/>
                </a:solidFill>
              </a:rPr>
              <a:t>sé </a:t>
            </a:r>
            <a:r>
              <a:rPr lang="it-IT" sz="2200" dirty="0" err="1">
                <a:solidFill>
                  <a:srgbClr val="414141"/>
                </a:solidFill>
              </a:rPr>
              <a:t>tekið fagnandi </a:t>
            </a:r>
            <a:r>
              <a:rPr lang="it-IT" sz="2200" dirty="0">
                <a:solidFill>
                  <a:srgbClr val="414141"/>
                </a:solidFill>
              </a:rPr>
              <a:t>og </a:t>
            </a:r>
            <a:r>
              <a:rPr lang="it-IT" sz="2200" dirty="0" err="1">
                <a:solidFill>
                  <a:srgbClr val="414141"/>
                </a:solidFill>
              </a:rPr>
              <a:t>byggist </a:t>
            </a:r>
            <a:r>
              <a:rPr lang="it-IT" sz="2200" dirty="0">
                <a:solidFill>
                  <a:srgbClr val="414141"/>
                </a:solidFill>
              </a:rPr>
              <a:t>á </a:t>
            </a:r>
            <a:r>
              <a:rPr lang="it-IT" sz="2200" dirty="0" err="1">
                <a:solidFill>
                  <a:srgbClr val="414141"/>
                </a:solidFill>
              </a:rPr>
              <a:t>sameiginlegum forgangsatriðum</a:t>
            </a:r>
            <a:r>
              <a:rPr lang="it-IT" sz="2200" dirty="0">
                <a:solidFill>
                  <a:srgbClr val="414141"/>
                </a:solidFill>
              </a:rPr>
              <a:t>. Eftirlitsverkfæri, eins og yfirlitslistar yfir</a:t>
            </a:r>
            <a:r>
              <a:rPr lang="it-IT" sz="2200" dirty="0" err="1">
                <a:solidFill>
                  <a:srgbClr val="414141"/>
                </a:solidFill>
              </a:rPr>
              <a:t> burðargetu </a:t>
            </a:r>
            <a:r>
              <a:rPr lang="it-IT" sz="2200" dirty="0">
                <a:solidFill>
                  <a:srgbClr val="414141"/>
                </a:solidFill>
              </a:rPr>
              <a:t>eða </a:t>
            </a:r>
            <a:r>
              <a:rPr lang="it-IT" sz="2200" dirty="0" err="1">
                <a:solidFill>
                  <a:srgbClr val="414141"/>
                </a:solidFill>
              </a:rPr>
              <a:t>kort af</a:t>
            </a:r>
            <a:r>
              <a:rPr lang="it-IT" sz="2200" dirty="0">
                <a:solidFill>
                  <a:srgbClr val="414141"/>
                </a:solidFill>
              </a:rPr>
              <a:t> ferðamannapressu, geta hjálpað til við </a:t>
            </a:r>
            <a:r>
              <a:rPr lang="it-IT" sz="2200" dirty="0" err="1">
                <a:solidFill>
                  <a:srgbClr val="414141"/>
                </a:solidFill>
              </a:rPr>
              <a:t>að aðlaga rekstur </a:t>
            </a:r>
            <a:r>
              <a:rPr lang="it-IT" sz="2200" dirty="0">
                <a:solidFill>
                  <a:srgbClr val="414141"/>
                </a:solidFill>
              </a:rPr>
              <a:t>með tímanum.</a:t>
            </a:r>
          </a:p>
          <a:p>
            <a:pPr>
              <a:lnSpc>
                <a:spcPts val="2380"/>
              </a:lnSpc>
            </a:pPr>
            <a:endParaRPr lang="it-IT" sz="2200" dirty="0">
              <a:solidFill>
                <a:srgbClr val="414141"/>
              </a:solidFill>
            </a:endParaRPr>
          </a:p>
          <a:p>
            <a:pPr>
              <a:lnSpc>
                <a:spcPts val="2380"/>
              </a:lnSpc>
            </a:pPr>
            <a:endParaRPr lang="it-IT" sz="2200" dirty="0">
              <a:solidFill>
                <a:srgbClr val="414141"/>
              </a:solidFill>
              <a:ea typeface="Calibri" panose="020F0502020204030204"/>
              <a:cs typeface="Calibri" panose="020F0502020204030204"/>
            </a:endParaRPr>
          </a:p>
        </p:txBody>
      </p:sp>
    </p:spTree>
    <p:extLst>
      <p:ext uri="{BB962C8B-B14F-4D97-AF65-F5344CB8AC3E}">
        <p14:creationId xmlns:p14="http://schemas.microsoft.com/office/powerpoint/2010/main" val="4008714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02</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5253432" y="925516"/>
            <a:ext cx="6005118" cy="803654"/>
          </a:xfrm>
          <a:prstGeom prst="rect">
            <a:avLst/>
          </a:prstGeom>
        </p:spPr>
        <p:txBody>
          <a:bodyPr/>
          <a:lstStyle/>
          <a:p>
            <a:pPr>
              <a:lnSpc>
                <a:spcPts val="2960"/>
              </a:lnSpc>
            </a:pPr>
            <a:r>
              <a:rPr lang="en-GB" dirty="0"/>
              <a:t>Samræming hönnunar við innviði og þjónustu á staðnum</a:t>
            </a:r>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5253432" y="2238270"/>
            <a:ext cx="5907967"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Hönnun sjálfbærra búsetuskilyrða í dreifbýli eða á svæðum með takmarkaða þjónustu krefst varkárrar samræmingar við núverandi innviði og þjónustu. Í stað þess að yfirbyrða takmörkuð staðbundin kerfi vinnur snjöll hönnun með það sem fyrir hendi er – tryggir framkvæmanleika, hagkvæmni og langtímasamhljóm við nærsamfélagið.</a:t>
            </a:r>
          </a:p>
          <a:p>
            <a:pPr>
              <a:lnSpc>
                <a:spcPts val="2340"/>
              </a:lnSpc>
            </a:pP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18</a:t>
            </a:fld>
            <a:endParaRPr lang="fr-CA" sz="1200" dirty="0"/>
          </a:p>
        </p:txBody>
      </p:sp>
      <p:sp>
        <p:nvSpPr>
          <p:cNvPr id="14" name="Freeform 13">
            <a:extLst>
              <a:ext uri="{FF2B5EF4-FFF2-40B4-BE49-F238E27FC236}">
                <a16:creationId xmlns:a16="http://schemas.microsoft.com/office/drawing/2014/main" id="{24A1AB83-A0C2-C7B7-98EE-9E33775A0486}"/>
              </a:ext>
            </a:extLst>
          </p:cNvPr>
          <p:cNvSpPr/>
          <p:nvPr/>
        </p:nvSpPr>
        <p:spPr>
          <a:xfrm rot="5400000">
            <a:off x="508875" y="2653095"/>
            <a:ext cx="3392017" cy="4409767"/>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15" name="Group 14">
            <a:extLst>
              <a:ext uri="{FF2B5EF4-FFF2-40B4-BE49-F238E27FC236}">
                <a16:creationId xmlns:a16="http://schemas.microsoft.com/office/drawing/2014/main" id="{6F19DB06-E1F4-2629-E10C-2FFB7E770F7A}"/>
              </a:ext>
            </a:extLst>
          </p:cNvPr>
          <p:cNvGrpSpPr/>
          <p:nvPr/>
        </p:nvGrpSpPr>
        <p:grpSpPr>
          <a:xfrm>
            <a:off x="3873282" y="5516389"/>
            <a:ext cx="3351420" cy="590931"/>
            <a:chOff x="1800741" y="6326924"/>
            <a:chExt cx="3253859" cy="590931"/>
          </a:xfrm>
        </p:grpSpPr>
        <p:sp>
          <p:nvSpPr>
            <p:cNvPr id="16" name="object 3">
              <a:extLst>
                <a:ext uri="{FF2B5EF4-FFF2-40B4-BE49-F238E27FC236}">
                  <a16:creationId xmlns:a16="http://schemas.microsoft.com/office/drawing/2014/main" id="{3A901479-E451-497F-A82F-A3D12CAA508E}"/>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7" name="Text Placeholder 6">
              <a:extLst>
                <a:ext uri="{FF2B5EF4-FFF2-40B4-BE49-F238E27FC236}">
                  <a16:creationId xmlns:a16="http://schemas.microsoft.com/office/drawing/2014/main" id="{A7580B84-E4BF-DD9C-1EA2-4744B075273D}"/>
                </a:ext>
              </a:extLst>
            </p:cNvPr>
            <p:cNvSpPr txBox="1">
              <a:spLocks/>
            </p:cNvSpPr>
            <p:nvPr/>
          </p:nvSpPr>
          <p:spPr>
            <a:xfrm>
              <a:off x="1800743" y="6326924"/>
              <a:ext cx="3253857" cy="590931"/>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Mynd</a:t>
              </a:r>
              <a:r>
                <a:rPr lang="en-GB" sz="1200" dirty="0"/>
                <a:t>: </a:t>
              </a:r>
            </a:p>
            <a:p>
              <a:pPr algn="ctr"/>
              <a:r>
                <a:rPr lang="en-GB" sz="1200" dirty="0"/>
                <a:t>B</a:t>
              </a:r>
              <a:r>
                <a:rPr lang="en-GB" sz="1200" dirty="0" err="1"/>
                <a:t>UN</a:t>
              </a:r>
              <a:r>
                <a:rPr lang="en-GB" sz="1200" dirty="0"/>
                <a:t>K Hotel </a:t>
              </a:r>
              <a:r>
                <a:rPr lang="en-GB" sz="1200" dirty="0" err="1"/>
                <a:t>AmsterDamm</a:t>
              </a:r>
              <a:r>
                <a:rPr lang="en-GB" sz="1200" dirty="0"/>
                <a:t>, Hollandi</a:t>
              </a:r>
            </a:p>
          </p:txBody>
        </p:sp>
      </p:grpSp>
      <p:pic>
        <p:nvPicPr>
          <p:cNvPr id="18" name="Picture 17">
            <a:extLst>
              <a:ext uri="{FF2B5EF4-FFF2-40B4-BE49-F238E27FC236}">
                <a16:creationId xmlns:a16="http://schemas.microsoft.com/office/drawing/2014/main" id="{2EFC185F-90C0-555B-74B2-BFC2CF4303B6}"/>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768129" y="4681887"/>
            <a:ext cx="3580276" cy="2659133"/>
          </a:xfrm>
          <a:prstGeom prst="rect">
            <a:avLst/>
          </a:prstGeom>
        </p:spPr>
      </p:pic>
    </p:spTree>
    <p:extLst>
      <p:ext uri="{BB962C8B-B14F-4D97-AF65-F5344CB8AC3E}">
        <p14:creationId xmlns:p14="http://schemas.microsoft.com/office/powerpoint/2010/main" val="3823705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14D1D-A2C8-D4C4-9F7D-CF877BAD66F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9F57869-6B03-B8A4-0BF1-CA11A6DF63C3}"/>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83F0B056-D2B0-2482-D524-5D73E855C9BD}"/>
              </a:ext>
            </a:extLst>
          </p:cNvPr>
          <p:cNvSpPr>
            <a:spLocks noGrp="1"/>
          </p:cNvSpPr>
          <p:nvPr>
            <p:ph type="body" sz="quarter" idx="19"/>
          </p:nvPr>
        </p:nvSpPr>
        <p:spPr>
          <a:xfrm>
            <a:off x="423358" y="941779"/>
            <a:ext cx="1197303" cy="385564"/>
          </a:xfrm>
        </p:spPr>
        <p:txBody>
          <a:bodyPr/>
          <a:lstStyle/>
          <a:p>
            <a:r>
              <a:rPr lang="en-US" dirty="0"/>
              <a:t>02</a:t>
            </a:r>
          </a:p>
        </p:txBody>
      </p:sp>
      <p:sp>
        <p:nvSpPr>
          <p:cNvPr id="7" name="Text Placeholder 6">
            <a:extLst>
              <a:ext uri="{FF2B5EF4-FFF2-40B4-BE49-F238E27FC236}">
                <a16:creationId xmlns:a16="http://schemas.microsoft.com/office/drawing/2014/main" id="{50E9A6AD-9DCA-1331-D9DF-A54FAC511230}"/>
              </a:ext>
            </a:extLst>
          </p:cNvPr>
          <p:cNvSpPr>
            <a:spLocks noGrp="1"/>
          </p:cNvSpPr>
          <p:nvPr>
            <p:ph type="body" sz="quarter" idx="16"/>
          </p:nvPr>
        </p:nvSpPr>
        <p:spPr>
          <a:xfrm>
            <a:off x="4061943" y="886031"/>
            <a:ext cx="6005982" cy="803654"/>
          </a:xfrm>
          <a:prstGeom prst="rect">
            <a:avLst/>
          </a:prstGeom>
        </p:spPr>
        <p:txBody>
          <a:bodyPr/>
          <a:lstStyle/>
          <a:p>
            <a:pPr>
              <a:lnSpc>
                <a:spcPts val="2960"/>
              </a:lnSpc>
            </a:pPr>
            <a:r>
              <a:rPr lang="en-GB" dirty="0"/>
              <a:t>Samræming hönnunar við staðbundna innviði og þjónustu</a:t>
            </a:r>
          </a:p>
          <a:p>
            <a:pPr>
              <a:lnSpc>
                <a:spcPts val="2960"/>
              </a:lnSpc>
            </a:pPr>
            <a:endParaRPr lang="en-GB" sz="2800" dirty="0"/>
          </a:p>
        </p:txBody>
      </p:sp>
      <p:sp>
        <p:nvSpPr>
          <p:cNvPr id="4" name="Text Placeholder 3">
            <a:extLst>
              <a:ext uri="{FF2B5EF4-FFF2-40B4-BE49-F238E27FC236}">
                <a16:creationId xmlns:a16="http://schemas.microsoft.com/office/drawing/2014/main" id="{A7931646-13EE-1D1D-D577-AE4C30877861}"/>
              </a:ext>
            </a:extLst>
          </p:cNvPr>
          <p:cNvSpPr>
            <a:spLocks noGrp="1"/>
          </p:cNvSpPr>
          <p:nvPr>
            <p:ph type="body" sz="quarter" idx="21"/>
          </p:nvPr>
        </p:nvSpPr>
        <p:spPr>
          <a:xfrm>
            <a:off x="4061943" y="2209886"/>
            <a:ext cx="6778122"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Þetta felur í sér að skilja aðgang að vatni, rafmagni, hreinlætisaðstöðu og úrgangsmeðhöndlun. Á svæðum þar sem þessir þættir eru takmarkaðir eða óáreiðanlegir geta gististaðir innleitt lausnir með litlum umhverfisáhrifum, svo sem sjálfstæð sólarorkukerfi, kompostklósett eða regnvatnsrennslu. Þessar valkostir draga úr umhverfisálagi og auka rekstrar sjálfstæði.</a:t>
            </a:r>
          </a:p>
          <a:p>
            <a:pPr>
              <a:lnSpc>
                <a:spcPts val="2340"/>
              </a:lnSpc>
            </a:pPr>
            <a:endParaRPr lang="en-GB" b="0" i="0" dirty="0">
              <a:effectLst/>
              <a:latin typeface="Calibri"/>
              <a:ea typeface="Calibri"/>
              <a:cs typeface="Calibri"/>
            </a:endParaRPr>
          </a:p>
          <a:p>
            <a:pPr>
              <a:lnSpc>
                <a:spcPts val="2340"/>
              </a:lnSpc>
            </a:pPr>
            <a:r>
              <a:rPr lang="en-GB" b="0" i="0" dirty="0">
                <a:effectLst/>
                <a:latin typeface="Calibri"/>
                <a:ea typeface="Calibri"/>
                <a:cs typeface="Calibri"/>
              </a:rPr>
              <a:t>Hreyfanleiki og aðgengi eru jafn mikilvæg. Gestir þurfa að komast á svæðið örugglega og áreiðanlega, svo það er lykilatriði að huga að vegarskilyrðum, vegvísum, almenningssamgöngum og neyðaraðgangi til að tryggja bæði ánægju og öryggi.</a:t>
            </a:r>
          </a:p>
          <a:p>
            <a:pPr>
              <a:lnSpc>
                <a:spcPts val="2340"/>
              </a:lnSpc>
            </a:pPr>
            <a:endParaRPr lang="en-US" sz="2200" dirty="0"/>
          </a:p>
        </p:txBody>
      </p:sp>
      <p:sp>
        <p:nvSpPr>
          <p:cNvPr id="11" name="Slide Number Placeholder 5">
            <a:extLst>
              <a:ext uri="{FF2B5EF4-FFF2-40B4-BE49-F238E27FC236}">
                <a16:creationId xmlns:a16="http://schemas.microsoft.com/office/drawing/2014/main" id="{4F70F941-F6DB-A1D1-71A7-611939A94E6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19</a:t>
            </a:fld>
            <a:endParaRPr lang="fr-CA" sz="1200" dirty="0"/>
          </a:p>
        </p:txBody>
      </p:sp>
      <p:pic>
        <p:nvPicPr>
          <p:cNvPr id="2" name="Picture 1">
            <a:extLst>
              <a:ext uri="{FF2B5EF4-FFF2-40B4-BE49-F238E27FC236}">
                <a16:creationId xmlns:a16="http://schemas.microsoft.com/office/drawing/2014/main" id="{19295679-265A-4B36-2CBE-5A6C9A1D3A4E}"/>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81667" y="4478837"/>
            <a:ext cx="3580276" cy="2659133"/>
          </a:xfrm>
          <a:prstGeom prst="rect">
            <a:avLst/>
          </a:prstGeom>
        </p:spPr>
      </p:pic>
    </p:spTree>
    <p:extLst>
      <p:ext uri="{BB962C8B-B14F-4D97-AF65-F5344CB8AC3E}">
        <p14:creationId xmlns:p14="http://schemas.microsoft.com/office/powerpoint/2010/main" val="125164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8" name="Picture Placeholder 8" descr="A bathtub in a log cabin&#10;&#10;AI-generated content may be incorrect.">
            <a:extLst>
              <a:ext uri="{FF2B5EF4-FFF2-40B4-BE49-F238E27FC236}">
                <a16:creationId xmlns:a16="http://schemas.microsoft.com/office/drawing/2014/main" id="{63E953E3-AB1E-8A2E-FB9B-67502EC4C237}"/>
              </a:ext>
            </a:extLst>
          </p:cNvPr>
          <p:cNvPicPr>
            <a:picLocks noGrp="1" noChangeAspect="1"/>
          </p:cNvPicPr>
          <p:nvPr>
            <p:ph type="pic" sz="quarter" idx="19"/>
          </p:nvPr>
        </p:nvPicPr>
        <p:blipFill>
          <a:blip r:embed="rId2"/>
          <a:srcRect t="2669" b="2669"/>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0" y="2536482"/>
            <a:ext cx="4705975" cy="3066422"/>
          </a:xfrm>
        </p:spPr>
        <p:txBody>
          <a:bodyPr>
            <a:noAutofit/>
          </a:bodyPr>
          <a:lstStyle/>
          <a:p>
            <a:pPr>
              <a:lnSpc>
                <a:spcPts val="3900"/>
              </a:lnSpc>
            </a:pPr>
            <a:r>
              <a:rPr lang="en-GB" sz="4000" b="1" dirty="0"/>
              <a:t>Þriðji hluti </a:t>
            </a:r>
          </a:p>
          <a:p>
            <a:pPr>
              <a:lnSpc>
                <a:spcPts val="3900"/>
              </a:lnSpc>
            </a:pPr>
            <a:endParaRPr lang="en-GB" sz="4000" dirty="0"/>
          </a:p>
          <a:p>
            <a:pPr>
              <a:lnSpc>
                <a:spcPts val="3900"/>
              </a:lnSpc>
            </a:pPr>
            <a:r>
              <a:rPr lang="en-GB" sz="4000" dirty="0"/>
              <a:t>Rétt stórar fjárfestingar sem hafa staðbundinn ávinning</a:t>
            </a:r>
          </a:p>
          <a:p>
            <a:pPr>
              <a:lnSpc>
                <a:spcPts val="3900"/>
              </a:lnSpc>
            </a:pPr>
            <a:endParaRPr lang="en-GB" sz="4000" dirty="0"/>
          </a:p>
          <a:p>
            <a:pPr>
              <a:lnSpc>
                <a:spcPts val="3900"/>
              </a:lnSpc>
            </a:pPr>
            <a:endParaRPr lang="en-GB" sz="4000" dirty="0"/>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5000" b="1" dirty="0"/>
              <a:t>Modúl 3 </a:t>
            </a:r>
            <a:r>
              <a:rPr lang="en-IE" sz="5000" dirty="0"/>
              <a:t>(3. hluti)</a:t>
            </a: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
        <p:nvSpPr>
          <p:cNvPr id="13" name="Text Placeholder 12">
            <a:extLst>
              <a:ext uri="{FF2B5EF4-FFF2-40B4-BE49-F238E27FC236}">
                <a16:creationId xmlns:a16="http://schemas.microsoft.com/office/drawing/2014/main" id="{3EF016B2-31BD-512C-E3F3-F7E8B8284C03}"/>
              </a:ext>
            </a:extLst>
          </p:cNvPr>
          <p:cNvSpPr>
            <a:spLocks noGrp="1"/>
          </p:cNvSpPr>
          <p:nvPr>
            <p:ph type="body" sz="quarter" idx="65"/>
          </p:nvPr>
        </p:nvSpPr>
        <p:spPr>
          <a:xfrm>
            <a:off x="8818537" y="1451578"/>
            <a:ext cx="3373464" cy="452458"/>
          </a:xfrm>
          <a:solidFill>
            <a:srgbClr val="EC7C69"/>
          </a:solidFill>
        </p:spPr>
        <p:txBody>
          <a:bodyPr/>
          <a:lstStyle/>
          <a:p>
            <a:pPr algn="ctr"/>
            <a:r>
              <a:rPr lang="en-IE" sz="1200" dirty="0"/>
              <a:t>Ljósmynd: </a:t>
            </a:r>
          </a:p>
          <a:p>
            <a:pPr algn="ctr"/>
            <a:r>
              <a:rPr lang="it-IT" sz="1200" dirty="0"/>
              <a:t>Il </a:t>
            </a:r>
            <a:r>
              <a:rPr lang="it-IT" sz="1200" dirty="0" err="1"/>
              <a:t>Roccolino </a:t>
            </a:r>
            <a:r>
              <a:rPr lang="it-IT" sz="1200" dirty="0"/>
              <a:t>Casa Vacanze, </a:t>
            </a:r>
            <a:r>
              <a:rPr lang="it-IT" sz="1200" dirty="0" err="1"/>
              <a:t>Ítalía</a:t>
            </a:r>
            <a:endParaRPr lang="en-IE" sz="1200" dirty="0"/>
          </a:p>
        </p:txBody>
      </p:sp>
    </p:spTree>
    <p:extLst>
      <p:ext uri="{BB962C8B-B14F-4D97-AF65-F5344CB8AC3E}">
        <p14:creationId xmlns:p14="http://schemas.microsoft.com/office/powerpoint/2010/main" val="1721721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344C0-3026-6DC8-E377-D43DCAD20A0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28A7068-05AB-705F-47D2-C5F4C10B688E}"/>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44181C25-08BC-D591-A6FA-05B9762FB05E}"/>
              </a:ext>
            </a:extLst>
          </p:cNvPr>
          <p:cNvSpPr>
            <a:spLocks noGrp="1"/>
          </p:cNvSpPr>
          <p:nvPr>
            <p:ph type="body" sz="quarter" idx="19"/>
          </p:nvPr>
        </p:nvSpPr>
        <p:spPr>
          <a:xfrm>
            <a:off x="423358" y="941779"/>
            <a:ext cx="1197303" cy="385564"/>
          </a:xfrm>
        </p:spPr>
        <p:txBody>
          <a:bodyPr/>
          <a:lstStyle/>
          <a:p>
            <a:r>
              <a:rPr lang="en-US" dirty="0"/>
              <a:t>02</a:t>
            </a:r>
          </a:p>
        </p:txBody>
      </p:sp>
      <p:sp>
        <p:nvSpPr>
          <p:cNvPr id="7" name="Text Placeholder 6">
            <a:extLst>
              <a:ext uri="{FF2B5EF4-FFF2-40B4-BE49-F238E27FC236}">
                <a16:creationId xmlns:a16="http://schemas.microsoft.com/office/drawing/2014/main" id="{86BA52A9-9811-54BE-353D-6D2BA5C36BCF}"/>
              </a:ext>
            </a:extLst>
          </p:cNvPr>
          <p:cNvSpPr>
            <a:spLocks noGrp="1"/>
          </p:cNvSpPr>
          <p:nvPr>
            <p:ph type="body" sz="quarter" idx="16"/>
          </p:nvPr>
        </p:nvSpPr>
        <p:spPr>
          <a:xfrm>
            <a:off x="4061943" y="886031"/>
            <a:ext cx="5796432" cy="803654"/>
          </a:xfrm>
          <a:prstGeom prst="rect">
            <a:avLst/>
          </a:prstGeom>
        </p:spPr>
        <p:txBody>
          <a:bodyPr/>
          <a:lstStyle/>
          <a:p>
            <a:pPr>
              <a:lnSpc>
                <a:spcPts val="2960"/>
              </a:lnSpc>
            </a:pPr>
            <a:r>
              <a:rPr lang="en-GB" dirty="0"/>
              <a:t>Samræming hönnunar við staðbundna innviði og þjónustu</a:t>
            </a:r>
          </a:p>
          <a:p>
            <a:pPr>
              <a:lnSpc>
                <a:spcPts val="2960"/>
              </a:lnSpc>
            </a:pPr>
            <a:endParaRPr lang="en-GB" sz="2800" dirty="0"/>
          </a:p>
        </p:txBody>
      </p:sp>
      <p:sp>
        <p:nvSpPr>
          <p:cNvPr id="4" name="Text Placeholder 3">
            <a:extLst>
              <a:ext uri="{FF2B5EF4-FFF2-40B4-BE49-F238E27FC236}">
                <a16:creationId xmlns:a16="http://schemas.microsoft.com/office/drawing/2014/main" id="{C52CC127-C8F0-0027-863E-F93044123B75}"/>
              </a:ext>
            </a:extLst>
          </p:cNvPr>
          <p:cNvSpPr>
            <a:spLocks noGrp="1"/>
          </p:cNvSpPr>
          <p:nvPr>
            <p:ph type="body" sz="quarter" idx="21"/>
          </p:nvPr>
        </p:nvSpPr>
        <p:spPr>
          <a:xfrm>
            <a:off x="4061943" y="2198785"/>
            <a:ext cx="679287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Stafræn innviði má ekki vanrækja. Þó sumir gestir taki fagnandi á móti stafrænu hléi, gera aðrir ráð fyrir áreiðanlegu nettengingu. Að meta staðbundna nettengingu snemma hjálpar til við að stjórna væntingum og leiða viðeigandi fjárfestingar í tæknilausnum.</a:t>
            </a:r>
          </a:p>
          <a:p>
            <a:pPr>
              <a:lnSpc>
                <a:spcPts val="2340"/>
              </a:lnSpc>
            </a:pPr>
            <a:endParaRPr lang="en-GB" b="0" i="0" dirty="0">
              <a:effectLst/>
              <a:latin typeface="Calibri"/>
              <a:ea typeface="Calibri"/>
              <a:cs typeface="Calibri"/>
            </a:endParaRPr>
          </a:p>
          <a:p>
            <a:pPr>
              <a:lnSpc>
                <a:spcPts val="2340"/>
              </a:lnSpc>
            </a:pPr>
            <a:r>
              <a:rPr lang="en-GB" b="0" i="0" dirty="0">
                <a:effectLst/>
                <a:latin typeface="Calibri"/>
                <a:ea typeface="Calibri"/>
                <a:cs typeface="Calibri"/>
              </a:rPr>
              <a:t>Að lokum tryggir hönnun í samspili við umlykjandi þjónustukerfi – svo sem staðbundna matvælaframleiðendur, handverksfólk og samgönguveitendur – að gististaðurinn styðji samfélagið fremur en að keppa við það. Þegar hönnun og innviðir eru í samhljómi verður ferðaþjónusta hvati að staðbundinni seiglu og endurnýjun.</a:t>
            </a:r>
          </a:p>
          <a:p>
            <a:pPr>
              <a:lnSpc>
                <a:spcPts val="2340"/>
              </a:lnSpc>
            </a:pPr>
            <a:endParaRPr lang="en-US" sz="2200" dirty="0"/>
          </a:p>
        </p:txBody>
      </p:sp>
      <p:sp>
        <p:nvSpPr>
          <p:cNvPr id="11" name="Slide Number Placeholder 5">
            <a:extLst>
              <a:ext uri="{FF2B5EF4-FFF2-40B4-BE49-F238E27FC236}">
                <a16:creationId xmlns:a16="http://schemas.microsoft.com/office/drawing/2014/main" id="{43545E5A-2624-DA81-CC72-F395C9A7235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20</a:t>
            </a:fld>
            <a:endParaRPr lang="fr-CA" sz="1200" dirty="0"/>
          </a:p>
        </p:txBody>
      </p:sp>
      <p:pic>
        <p:nvPicPr>
          <p:cNvPr id="2" name="Picture 1">
            <a:extLst>
              <a:ext uri="{FF2B5EF4-FFF2-40B4-BE49-F238E27FC236}">
                <a16:creationId xmlns:a16="http://schemas.microsoft.com/office/drawing/2014/main" id="{3A37E080-4972-3F55-D747-1D52D1E76F3B}"/>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81667" y="4478837"/>
            <a:ext cx="3580276" cy="2659133"/>
          </a:xfrm>
          <a:prstGeom prst="rect">
            <a:avLst/>
          </a:prstGeom>
        </p:spPr>
      </p:pic>
    </p:spTree>
    <p:extLst>
      <p:ext uri="{BB962C8B-B14F-4D97-AF65-F5344CB8AC3E}">
        <p14:creationId xmlns:p14="http://schemas.microsoft.com/office/powerpoint/2010/main" val="24611360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3851D-DD6E-C8F4-AB2E-4CE470BC5B71}"/>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78E59E15-8DC7-037C-87FD-646EF6EE2F58}"/>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0" name="Straight Connector 9">
            <a:extLst>
              <a:ext uri="{FF2B5EF4-FFF2-40B4-BE49-F238E27FC236}">
                <a16:creationId xmlns:a16="http://schemas.microsoft.com/office/drawing/2014/main" id="{381F02A7-8357-5FF4-8D7C-2338F2E527C1}"/>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A8D848C5-3925-849A-ACD8-255978B60A4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21</a:t>
            </a:fld>
            <a:endParaRPr lang="fr-CA" sz="1200" dirty="0"/>
          </a:p>
        </p:txBody>
      </p:sp>
      <p:sp>
        <p:nvSpPr>
          <p:cNvPr id="6" name="Freeform 5">
            <a:extLst>
              <a:ext uri="{FF2B5EF4-FFF2-40B4-BE49-F238E27FC236}">
                <a16:creationId xmlns:a16="http://schemas.microsoft.com/office/drawing/2014/main" id="{5213C0C5-2B03-80F8-90AF-EBBCB58BFD4A}"/>
              </a:ext>
            </a:extLst>
          </p:cNvPr>
          <p:cNvSpPr/>
          <p:nvPr/>
        </p:nvSpPr>
        <p:spPr>
          <a:xfrm>
            <a:off x="7365687" y="1515377"/>
            <a:ext cx="4109574" cy="5342623"/>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62665" r="-55997"/>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C1C56BF4-B0D5-A217-0534-8A7CB5EE902C}"/>
              </a:ext>
            </a:extLst>
          </p:cNvPr>
          <p:cNvGrpSpPr/>
          <p:nvPr/>
        </p:nvGrpSpPr>
        <p:grpSpPr>
          <a:xfrm>
            <a:off x="5886809" y="5791671"/>
            <a:ext cx="2957756" cy="554397"/>
            <a:chOff x="1800741" y="6353467"/>
            <a:chExt cx="3253859" cy="554397"/>
          </a:xfrm>
        </p:grpSpPr>
        <p:sp>
          <p:nvSpPr>
            <p:cNvPr id="12" name="object 3">
              <a:extLst>
                <a:ext uri="{FF2B5EF4-FFF2-40B4-BE49-F238E27FC236}">
                  <a16:creationId xmlns:a16="http://schemas.microsoft.com/office/drawing/2014/main" id="{B59F7467-C456-1AC2-E7FF-919BA5A1654A}"/>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3AFA95C2-033D-EAF7-3F70-A5797B8FABCF}"/>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Church </a:t>
              </a:r>
              <a:r>
                <a:rPr lang="en-IE" sz="1200" dirty="0" err="1"/>
                <a:t>Blonduos</a:t>
              </a:r>
              <a:r>
                <a:rPr lang="en-IE" sz="1200" dirty="0"/>
                <a:t>, Ísland</a:t>
              </a:r>
            </a:p>
          </p:txBody>
        </p:sp>
      </p:grpSp>
      <p:sp>
        <p:nvSpPr>
          <p:cNvPr id="4" name="Text Placeholder 5">
            <a:extLst>
              <a:ext uri="{FF2B5EF4-FFF2-40B4-BE49-F238E27FC236}">
                <a16:creationId xmlns:a16="http://schemas.microsoft.com/office/drawing/2014/main" id="{A967C370-516D-A378-FBAB-351283AC93C9}"/>
              </a:ext>
            </a:extLst>
          </p:cNvPr>
          <p:cNvSpPr txBox="1">
            <a:spLocks/>
          </p:cNvSpPr>
          <p:nvPr/>
        </p:nvSpPr>
        <p:spPr>
          <a:xfrm>
            <a:off x="629645" y="1622146"/>
            <a:ext cx="459128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sz="3600" dirty="0"/>
              <a:t>Mat á getu grunninnviða</a:t>
            </a:r>
          </a:p>
          <a:p>
            <a:pPr>
              <a:lnSpc>
                <a:spcPts val="2900"/>
              </a:lnSpc>
            </a:pPr>
            <a:endParaRPr lang="en-US" dirty="0"/>
          </a:p>
        </p:txBody>
      </p:sp>
      <p:sp>
        <p:nvSpPr>
          <p:cNvPr id="5" name="Text Placeholder 4">
            <a:extLst>
              <a:ext uri="{FF2B5EF4-FFF2-40B4-BE49-F238E27FC236}">
                <a16:creationId xmlns:a16="http://schemas.microsoft.com/office/drawing/2014/main" id="{EAF0BCB2-97E5-BCC9-E184-24B9956D3D48}"/>
              </a:ext>
            </a:extLst>
          </p:cNvPr>
          <p:cNvSpPr txBox="1">
            <a:spLocks/>
          </p:cNvSpPr>
          <p:nvPr/>
        </p:nvSpPr>
        <p:spPr>
          <a:xfrm>
            <a:off x="629643" y="2682426"/>
            <a:ext cx="5948137"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Áður en þróun á gististað fer fram er nauðsynlegt að meta framboð og áreiðanleika innviða á svæðinu. Þetta felur í sér aðgang að hreinu vatni, rafmagni, fráveitukerfum og úrgangsmeðhöndlun. Á dreifðum eða afskekktum svæðum gæti þurft að skipuleggja sjálfstæð eða lágáhrifakerfi (t.d. sólarsellur, kompostklósett, regnvatnsrennsla) sem tryggja virkni án þess að ofgera staðbundnum auðlindum.</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pic>
        <p:nvPicPr>
          <p:cNvPr id="13" name="Picture 12">
            <a:extLst>
              <a:ext uri="{FF2B5EF4-FFF2-40B4-BE49-F238E27FC236}">
                <a16:creationId xmlns:a16="http://schemas.microsoft.com/office/drawing/2014/main" id="{30ED4200-CD24-9477-53EA-8098F98A33AF}"/>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0691765" y="-65160"/>
            <a:ext cx="3580276" cy="2659133"/>
          </a:xfrm>
          <a:prstGeom prst="rect">
            <a:avLst/>
          </a:prstGeom>
        </p:spPr>
      </p:pic>
    </p:spTree>
    <p:extLst>
      <p:ext uri="{BB962C8B-B14F-4D97-AF65-F5344CB8AC3E}">
        <p14:creationId xmlns:p14="http://schemas.microsoft.com/office/powerpoint/2010/main" val="39843044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D3767-D502-D6F8-0A14-36299F14A3C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64DFB52-88BE-CCE0-E0F3-B3D7E15FB45F}"/>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315398" y="-763576"/>
            <a:ext cx="3580276" cy="2659133"/>
          </a:xfrm>
          <a:prstGeom prst="rect">
            <a:avLst/>
          </a:prstGeom>
        </p:spPr>
      </p:pic>
      <p:sp>
        <p:nvSpPr>
          <p:cNvPr id="14" name="Text Placeholder 3">
            <a:extLst>
              <a:ext uri="{FF2B5EF4-FFF2-40B4-BE49-F238E27FC236}">
                <a16:creationId xmlns:a16="http://schemas.microsoft.com/office/drawing/2014/main" id="{CDAF9007-EBDA-1F8A-DE32-F1B247669E1C}"/>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A4D269A6-7226-3702-F7CF-12B2EF37F750}"/>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E658D580-AFD1-F416-7A3C-1B7914432512}"/>
              </a:ext>
            </a:extLst>
          </p:cNvPr>
          <p:cNvSpPr txBox="1">
            <a:spLocks/>
          </p:cNvSpPr>
          <p:nvPr/>
        </p:nvSpPr>
        <p:spPr>
          <a:xfrm>
            <a:off x="629645" y="2003597"/>
            <a:ext cx="450279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Tryggja örugga og aðgengilega hreyfanleika</a:t>
            </a:r>
          </a:p>
          <a:p>
            <a:pPr>
              <a:lnSpc>
                <a:spcPts val="2900"/>
              </a:lnSpc>
            </a:pPr>
            <a:endParaRPr lang="en-US" dirty="0"/>
          </a:p>
        </p:txBody>
      </p:sp>
      <p:sp>
        <p:nvSpPr>
          <p:cNvPr id="17" name="Text Placeholder 4">
            <a:extLst>
              <a:ext uri="{FF2B5EF4-FFF2-40B4-BE49-F238E27FC236}">
                <a16:creationId xmlns:a16="http://schemas.microsoft.com/office/drawing/2014/main" id="{D87D4E31-58F9-AAA6-081B-4970FCF5DB38}"/>
              </a:ext>
            </a:extLst>
          </p:cNvPr>
          <p:cNvSpPr txBox="1">
            <a:spLocks/>
          </p:cNvSpPr>
          <p:nvPr/>
        </p:nvSpPr>
        <p:spPr>
          <a:xfrm>
            <a:off x="655239" y="3023330"/>
            <a:ext cx="5118032"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Samgönguinfrastrúktúr getur haft mikil áhrif á ánægju gesta. Athugaðu vegfarð, vegvísa, neyðarleiðir og nánd við almenningssamgöngur. Ef aðgengi er takmarkað, íhugaðu hvernig megi bæta tengingar á síðasta áfanga eða bjóða upp á skutluþjónustu. Þetta bætir ekki aðeins upplifun gesta heldur tryggir einnig öryggi og aðgengi fyrir alla notendur.</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63DF3C69-AE49-32F9-5D59-7F20B3DE8C3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22</a:t>
            </a:fld>
            <a:endParaRPr lang="fr-CA" sz="1200" dirty="0"/>
          </a:p>
        </p:txBody>
      </p:sp>
      <p:sp>
        <p:nvSpPr>
          <p:cNvPr id="2" name="Text Placeholder 5">
            <a:extLst>
              <a:ext uri="{FF2B5EF4-FFF2-40B4-BE49-F238E27FC236}">
                <a16:creationId xmlns:a16="http://schemas.microsoft.com/office/drawing/2014/main" id="{A4CFD61C-54A7-E7E5-9D48-5C684455C6BE}"/>
              </a:ext>
            </a:extLst>
          </p:cNvPr>
          <p:cNvSpPr txBox="1">
            <a:spLocks/>
          </p:cNvSpPr>
          <p:nvPr/>
        </p:nvSpPr>
        <p:spPr>
          <a:xfrm>
            <a:off x="6460355" y="2003597"/>
            <a:ext cx="439445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Að skilja staðbundna stafræna tengingu</a:t>
            </a:r>
          </a:p>
          <a:p>
            <a:pPr>
              <a:lnSpc>
                <a:spcPts val="2900"/>
              </a:lnSpc>
            </a:pPr>
            <a:endParaRPr lang="en-US" dirty="0"/>
          </a:p>
        </p:txBody>
      </p:sp>
      <p:sp>
        <p:nvSpPr>
          <p:cNvPr id="3" name="Text Placeholder 4">
            <a:extLst>
              <a:ext uri="{FF2B5EF4-FFF2-40B4-BE49-F238E27FC236}">
                <a16:creationId xmlns:a16="http://schemas.microsoft.com/office/drawing/2014/main" id="{E20D44D5-F8C1-1264-DCF0-2D06353525C4}"/>
              </a:ext>
            </a:extLst>
          </p:cNvPr>
          <p:cNvSpPr txBox="1">
            <a:spLocks/>
          </p:cNvSpPr>
          <p:nvPr/>
        </p:nvSpPr>
        <p:spPr>
          <a:xfrm>
            <a:off x="6485950" y="3023330"/>
            <a:ext cx="4619586"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Áreiðanlegur netaðgangur getur verið takmarkaður á ákveðnum svæðum. Ákvarðið bandbreidd, hraða og þekju tiltækra neta og metið þörfina fyrir Wi-Fi lausnir sem samræmast væntingum gesta. Í sumum tilvikum er hægt að markaðssetja hugmyndina um "stafræna afeitrun" jákvætt, en hún verður að vera markviss og skýrlega miðluð.</a:t>
            </a:r>
          </a:p>
          <a:p>
            <a:pPr indent="0">
              <a:lnSpc>
                <a:spcPts val="2240"/>
              </a:lnSpc>
              <a:buClr>
                <a:srgbClr val="459597"/>
              </a:buClr>
            </a:pPr>
            <a:r>
              <a:rPr lang="en-GB" sz="2200" dirty="0">
                <a:solidFill>
                  <a:srgbClr val="414141"/>
                </a:solidFill>
              </a:rPr>
              <a:t> </a:t>
            </a:r>
          </a:p>
        </p:txBody>
      </p:sp>
    </p:spTree>
    <p:extLst>
      <p:ext uri="{BB962C8B-B14F-4D97-AF65-F5344CB8AC3E}">
        <p14:creationId xmlns:p14="http://schemas.microsoft.com/office/powerpoint/2010/main" val="23839678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E58D4-3510-8BAA-6E62-F0EA2B97FCBA}"/>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6B93F393-B21F-2062-B81A-CF7BEB010C82}"/>
              </a:ext>
            </a:extLst>
          </p:cNvPr>
          <p:cNvSpPr txBox="1">
            <a:spLocks/>
          </p:cNvSpPr>
          <p:nvPr/>
        </p:nvSpPr>
        <p:spPr>
          <a:xfrm>
            <a:off x="5953813" y="54924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0" name="Straight Connector 9">
            <a:extLst>
              <a:ext uri="{FF2B5EF4-FFF2-40B4-BE49-F238E27FC236}">
                <a16:creationId xmlns:a16="http://schemas.microsoft.com/office/drawing/2014/main" id="{22989568-67CB-604C-E888-036C6505C2CB}"/>
              </a:ext>
            </a:extLst>
          </p:cNvPr>
          <p:cNvCxnSpPr>
            <a:cxnSpLocks/>
          </p:cNvCxnSpPr>
          <p:nvPr/>
        </p:nvCxnSpPr>
        <p:spPr>
          <a:xfrm>
            <a:off x="5324168" y="112993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0421E4D5-1A1B-C683-A468-F46BE592859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23</a:t>
            </a:fld>
            <a:endParaRPr lang="fr-CA" sz="1200" dirty="0"/>
          </a:p>
        </p:txBody>
      </p:sp>
      <p:sp>
        <p:nvSpPr>
          <p:cNvPr id="4" name="Text Placeholder 5">
            <a:extLst>
              <a:ext uri="{FF2B5EF4-FFF2-40B4-BE49-F238E27FC236}">
                <a16:creationId xmlns:a16="http://schemas.microsoft.com/office/drawing/2014/main" id="{AB99B5CF-4496-26DE-652A-6CE6FFE8FEF2}"/>
              </a:ext>
            </a:extLst>
          </p:cNvPr>
          <p:cNvSpPr txBox="1">
            <a:spLocks/>
          </p:cNvSpPr>
          <p:nvPr/>
        </p:nvSpPr>
        <p:spPr>
          <a:xfrm>
            <a:off x="5953814" y="1447386"/>
            <a:ext cx="3204936"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Samþætting staðbundinna þjónustuaðila</a:t>
            </a:r>
          </a:p>
          <a:p>
            <a:pPr>
              <a:lnSpc>
                <a:spcPts val="2900"/>
              </a:lnSpc>
            </a:pPr>
            <a:endParaRPr lang="en-US" dirty="0"/>
          </a:p>
        </p:txBody>
      </p:sp>
      <p:sp>
        <p:nvSpPr>
          <p:cNvPr id="5" name="Text Placeholder 4">
            <a:extLst>
              <a:ext uri="{FF2B5EF4-FFF2-40B4-BE49-F238E27FC236}">
                <a16:creationId xmlns:a16="http://schemas.microsoft.com/office/drawing/2014/main" id="{7513CCC9-F3EB-D07C-96D9-35A610A850DD}"/>
              </a:ext>
            </a:extLst>
          </p:cNvPr>
          <p:cNvSpPr txBox="1">
            <a:spLocks/>
          </p:cNvSpPr>
          <p:nvPr/>
        </p:nvSpPr>
        <p:spPr>
          <a:xfrm>
            <a:off x="5953813" y="2630491"/>
            <a:ext cx="5505684" cy="317852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Hannaðu viðskiptalíkanið þitt til að vinna með – ekki á móti – staðbundnum þjónustum. Sæktu birgðir frá nálægum búum eða handverksmönnum, gerðu samstarf við staðbundna leiðsögumenn og leggðu þitt af mörkum til svæðisbundinnar efnahagslífs. Þetta styrkir félagslega viðurkenningu og byggir upp net samstarfsaðila sem styrkir langtíma sjálfbærni gististaðarins þíns.</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pic>
        <p:nvPicPr>
          <p:cNvPr id="13" name="Picture 12">
            <a:extLst>
              <a:ext uri="{FF2B5EF4-FFF2-40B4-BE49-F238E27FC236}">
                <a16:creationId xmlns:a16="http://schemas.microsoft.com/office/drawing/2014/main" id="{C6B0E933-1555-5395-E46A-F0C1160FD5E2}"/>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2724234" y="4357354"/>
            <a:ext cx="3580276" cy="2659133"/>
          </a:xfrm>
          <a:prstGeom prst="rect">
            <a:avLst/>
          </a:prstGeom>
        </p:spPr>
      </p:pic>
      <p:sp>
        <p:nvSpPr>
          <p:cNvPr id="2" name="Freeform 1">
            <a:extLst>
              <a:ext uri="{FF2B5EF4-FFF2-40B4-BE49-F238E27FC236}">
                <a16:creationId xmlns:a16="http://schemas.microsoft.com/office/drawing/2014/main" id="{03C34597-344F-888C-8A09-CAD3410730EB}"/>
              </a:ext>
            </a:extLst>
          </p:cNvPr>
          <p:cNvSpPr/>
          <p:nvPr/>
        </p:nvSpPr>
        <p:spPr>
          <a:xfrm rot="5400000">
            <a:off x="576089" y="220415"/>
            <a:ext cx="3840044" cy="499222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4133" t="392" r="-23141" b="-392"/>
            </a:stretch>
          </a:blipFill>
        </p:spPr>
        <p:txBody>
          <a:bodyPr wrap="square" lIns="0" tIns="0" rIns="0" bIns="0" rtlCol="0">
            <a:noAutofit/>
          </a:bodyPr>
          <a:lstStyle/>
          <a:p>
            <a:endParaRPr>
              <a:solidFill>
                <a:srgbClr val="459597"/>
              </a:solidFill>
            </a:endParaRPr>
          </a:p>
        </p:txBody>
      </p:sp>
      <p:grpSp>
        <p:nvGrpSpPr>
          <p:cNvPr id="3" name="Group 2">
            <a:extLst>
              <a:ext uri="{FF2B5EF4-FFF2-40B4-BE49-F238E27FC236}">
                <a16:creationId xmlns:a16="http://schemas.microsoft.com/office/drawing/2014/main" id="{9C5DD189-C7B5-02C8-0E6E-34B570370CB6}"/>
              </a:ext>
            </a:extLst>
          </p:cNvPr>
          <p:cNvGrpSpPr/>
          <p:nvPr/>
        </p:nvGrpSpPr>
        <p:grpSpPr>
          <a:xfrm>
            <a:off x="0" y="519305"/>
            <a:ext cx="2957756" cy="554397"/>
            <a:chOff x="1800741" y="6353467"/>
            <a:chExt cx="3253859" cy="554397"/>
          </a:xfrm>
        </p:grpSpPr>
        <p:sp>
          <p:nvSpPr>
            <p:cNvPr id="8" name="object 3">
              <a:extLst>
                <a:ext uri="{FF2B5EF4-FFF2-40B4-BE49-F238E27FC236}">
                  <a16:creationId xmlns:a16="http://schemas.microsoft.com/office/drawing/2014/main" id="{2100DEF8-9B9A-45F5-4FD7-7843F18AD47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1" name="Text Placeholder 6">
              <a:extLst>
                <a:ext uri="{FF2B5EF4-FFF2-40B4-BE49-F238E27FC236}">
                  <a16:creationId xmlns:a16="http://schemas.microsoft.com/office/drawing/2014/main" id="{6926A548-108E-1959-5F11-F413B1DC44F5}"/>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Mynd: </a:t>
              </a:r>
            </a:p>
            <a:p>
              <a:pPr algn="ctr"/>
              <a:r>
                <a:rPr lang="en-IE" sz="1200" dirty="0" err="1"/>
                <a:t>Fossatun </a:t>
              </a:r>
              <a:r>
                <a:rPr lang="en-IE" sz="1200" dirty="0"/>
                <a:t>Pods &amp; Cottages, Ísland</a:t>
              </a:r>
            </a:p>
          </p:txBody>
        </p:sp>
      </p:grpSp>
    </p:spTree>
    <p:extLst>
      <p:ext uri="{BB962C8B-B14F-4D97-AF65-F5344CB8AC3E}">
        <p14:creationId xmlns:p14="http://schemas.microsoft.com/office/powerpoint/2010/main" val="23069513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FBFBD-DF78-00DC-8BE2-474687825F8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788F52F-F883-6234-60C4-EAE7BBBC1595}"/>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Lykiltæknissvið</a:t>
            </a:r>
          </a:p>
        </p:txBody>
      </p:sp>
      <p:sp>
        <p:nvSpPr>
          <p:cNvPr id="6" name="Text Placeholder 5">
            <a:extLst>
              <a:ext uri="{FF2B5EF4-FFF2-40B4-BE49-F238E27FC236}">
                <a16:creationId xmlns:a16="http://schemas.microsoft.com/office/drawing/2014/main" id="{D4FB5A0E-2D0C-5F5B-33C3-A5C9619B4A80}"/>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8984E0C6-202A-3531-3C29-B978B755E5C3}"/>
              </a:ext>
            </a:extLst>
          </p:cNvPr>
          <p:cNvSpPr>
            <a:spLocks noGrp="1"/>
          </p:cNvSpPr>
          <p:nvPr>
            <p:ph type="body" sz="quarter" idx="16"/>
          </p:nvPr>
        </p:nvSpPr>
        <p:spPr>
          <a:xfrm>
            <a:off x="4717524" y="858806"/>
            <a:ext cx="6436251" cy="803654"/>
          </a:xfrm>
          <a:prstGeom prst="rect">
            <a:avLst/>
          </a:prstGeom>
        </p:spPr>
        <p:txBody>
          <a:bodyPr/>
          <a:lstStyle/>
          <a:p>
            <a:pPr>
              <a:lnSpc>
                <a:spcPts val="2960"/>
              </a:lnSpc>
            </a:pPr>
            <a:r>
              <a:rPr lang="en-GB" dirty="0"/>
              <a:t>Að nota ferðaþjónustu til að styðja við staðbundna efnahag og virðiskeðjur</a:t>
            </a:r>
          </a:p>
          <a:p>
            <a:pPr>
              <a:lnSpc>
                <a:spcPts val="2960"/>
              </a:lnSpc>
            </a:pPr>
            <a:endParaRPr lang="en-GB" sz="2800" dirty="0"/>
          </a:p>
        </p:txBody>
      </p:sp>
      <p:sp>
        <p:nvSpPr>
          <p:cNvPr id="4" name="Text Placeholder 3">
            <a:extLst>
              <a:ext uri="{FF2B5EF4-FFF2-40B4-BE49-F238E27FC236}">
                <a16:creationId xmlns:a16="http://schemas.microsoft.com/office/drawing/2014/main" id="{AE5C821B-F86D-3107-49FC-1909CC4A9597}"/>
              </a:ext>
            </a:extLst>
          </p:cNvPr>
          <p:cNvSpPr>
            <a:spLocks noGrp="1"/>
          </p:cNvSpPr>
          <p:nvPr>
            <p:ph type="body" sz="quarter" idx="21"/>
          </p:nvPr>
        </p:nvSpPr>
        <p:spPr>
          <a:xfrm>
            <a:off x="4717524" y="2007995"/>
            <a:ext cx="5857070"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Að nota ferðaþjónustu til að styðja við staðbundna efnahag og virðiskeðjur felur í sér að hanna og reka gististaði á þann hátt að styrkja staðbundna framleiðslu, atvinnu og frumkvöðlastarfsemi. Á dreifbýlissvæðum eða svæðum sem eru vanrækt geta ferðir verið öflugur efnahagsdrifkraftur – ef þær eru vel ígrunduð. Þessi nálgun felur í sér að afla matvæla, húsgagna, textíls og þjónustu innanlands, sem gerir bændum, handverksfólki og smáfyrirtækjum í nágrenninu kleift að hagnast á auknum eftirspurn. </a:t>
            </a:r>
            <a:endParaRPr lang="en-US" sz="2200" dirty="0"/>
          </a:p>
        </p:txBody>
      </p:sp>
      <p:sp>
        <p:nvSpPr>
          <p:cNvPr id="11" name="Slide Number Placeholder 5">
            <a:extLst>
              <a:ext uri="{FF2B5EF4-FFF2-40B4-BE49-F238E27FC236}">
                <a16:creationId xmlns:a16="http://schemas.microsoft.com/office/drawing/2014/main" id="{5229EC39-33DA-15BC-9907-88451BBB30B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24</a:t>
            </a:fld>
            <a:endParaRPr lang="fr-CA" sz="1200" dirty="0"/>
          </a:p>
        </p:txBody>
      </p:sp>
      <p:sp>
        <p:nvSpPr>
          <p:cNvPr id="8" name="Freeform 7">
            <a:extLst>
              <a:ext uri="{FF2B5EF4-FFF2-40B4-BE49-F238E27FC236}">
                <a16:creationId xmlns:a16="http://schemas.microsoft.com/office/drawing/2014/main" id="{F211149E-71FC-B8E6-1DD6-A61EF712006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23004" t="1279" r="-1726" b="-1279"/>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2606EB24-80C7-FED1-312A-982A0B8CE0F6}"/>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8873813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56681-086E-14A2-9A1B-DD85140A137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59E0CC1-DCE9-7238-E6D9-DC2DBE30853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Lykiltæknissvið</a:t>
            </a:r>
          </a:p>
        </p:txBody>
      </p:sp>
      <p:sp>
        <p:nvSpPr>
          <p:cNvPr id="6" name="Text Placeholder 5">
            <a:extLst>
              <a:ext uri="{FF2B5EF4-FFF2-40B4-BE49-F238E27FC236}">
                <a16:creationId xmlns:a16="http://schemas.microsoft.com/office/drawing/2014/main" id="{C5EDE59E-11D6-BE8A-EAEB-D7D512454474}"/>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56834B1A-E0DC-F9F6-938C-762F2B2EAB88}"/>
              </a:ext>
            </a:extLst>
          </p:cNvPr>
          <p:cNvSpPr>
            <a:spLocks noGrp="1"/>
          </p:cNvSpPr>
          <p:nvPr>
            <p:ph type="body" sz="quarter" idx="16"/>
          </p:nvPr>
        </p:nvSpPr>
        <p:spPr>
          <a:xfrm>
            <a:off x="4555292" y="925516"/>
            <a:ext cx="6188908" cy="803654"/>
          </a:xfrm>
          <a:prstGeom prst="rect">
            <a:avLst/>
          </a:prstGeom>
        </p:spPr>
        <p:txBody>
          <a:bodyPr/>
          <a:lstStyle/>
          <a:p>
            <a:pPr>
              <a:lnSpc>
                <a:spcPts val="2960"/>
              </a:lnSpc>
            </a:pPr>
            <a:r>
              <a:rPr lang="en-GB" dirty="0"/>
              <a:t>Að nýta ferðaþjónustu til að styðja við staðbundna efnahag og verðkeðjur</a:t>
            </a:r>
          </a:p>
          <a:p>
            <a:pPr>
              <a:lnSpc>
                <a:spcPts val="2960"/>
              </a:lnSpc>
            </a:pPr>
            <a:endParaRPr lang="en-GB" sz="2800" dirty="0"/>
          </a:p>
        </p:txBody>
      </p:sp>
      <p:sp>
        <p:nvSpPr>
          <p:cNvPr id="4" name="Text Placeholder 3">
            <a:extLst>
              <a:ext uri="{FF2B5EF4-FFF2-40B4-BE49-F238E27FC236}">
                <a16:creationId xmlns:a16="http://schemas.microsoft.com/office/drawing/2014/main" id="{0593BA21-5D9E-0CFF-9883-1CD82F902588}"/>
              </a:ext>
            </a:extLst>
          </p:cNvPr>
          <p:cNvSpPr>
            <a:spLocks noGrp="1"/>
          </p:cNvSpPr>
          <p:nvPr>
            <p:ph type="body" sz="quarter" idx="21"/>
          </p:nvPr>
        </p:nvSpPr>
        <p:spPr>
          <a:xfrm>
            <a:off x="4555292" y="2074705"/>
            <a:ext cx="6756721"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Með því að innleiða staðbundna vöru og hefðir í upplifun gesta – til dæmis með því að bjóða upp á árstíðabundna, svæðisbundna matargerð eða leiðsögn heimamanna </a:t>
            </a:r>
            <a:r>
              <a:rPr lang="en-GB" dirty="0">
                <a:latin typeface="Calibri"/>
                <a:ea typeface="Calibri"/>
                <a:cs typeface="Calibri"/>
              </a:rPr>
              <a:t>– </a:t>
            </a:r>
            <a:r>
              <a:rPr lang="en-GB" b="0" i="0" dirty="0">
                <a:effectLst/>
                <a:latin typeface="Calibri"/>
                <a:ea typeface="Calibri"/>
                <a:cs typeface="Calibri"/>
              </a:rPr>
              <a:t>skapa gististaðir tilfinningu fyrir ekta upplifun á sama tíma og þeir afla tekna fyrir nærsamfélagið.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Stuðningur við stuttar birgðakeðjur dregur ekki aðeins úr umhverfisáhrifum með færri flutningaútblæstri heldur eflir einnig efnahagslega seiglu, þar sem meiri virði helst innan svæðisins. Að lokum, þegar gististaðir í ferðaþjónustu vinna virkt með staðbundnum netum, verða þeir meira en bara gististaðir – þeir verða hluti af þróunarstefnu svæðisins.</a:t>
            </a:r>
          </a:p>
          <a:p>
            <a:pPr>
              <a:lnSpc>
                <a:spcPts val="2340"/>
              </a:lnSpc>
            </a:pPr>
            <a:endParaRPr lang="en-US" sz="2200" dirty="0"/>
          </a:p>
        </p:txBody>
      </p:sp>
      <p:sp>
        <p:nvSpPr>
          <p:cNvPr id="11" name="Slide Number Placeholder 5">
            <a:extLst>
              <a:ext uri="{FF2B5EF4-FFF2-40B4-BE49-F238E27FC236}">
                <a16:creationId xmlns:a16="http://schemas.microsoft.com/office/drawing/2014/main" id="{AEEB6E2C-AE49-AD0C-5619-346EF47C713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25</a:t>
            </a:fld>
            <a:endParaRPr lang="fr-CA" sz="1200" dirty="0"/>
          </a:p>
        </p:txBody>
      </p:sp>
      <p:sp>
        <p:nvSpPr>
          <p:cNvPr id="8" name="Freeform 7">
            <a:extLst>
              <a:ext uri="{FF2B5EF4-FFF2-40B4-BE49-F238E27FC236}">
                <a16:creationId xmlns:a16="http://schemas.microsoft.com/office/drawing/2014/main" id="{68C96AC1-AD9E-5CF9-0FC1-81EC82E97114}"/>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23004" t="1279" r="-1726" b="-1279"/>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46B5CDD8-E6B1-BBC5-471F-5AE795D8EEE5}"/>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732238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E12A1-80CF-CDF8-8375-5E7F8553B7E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54F4653-FD51-55DA-8064-E1A548FB1525}"/>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212160" y="-519636"/>
            <a:ext cx="3580276" cy="2659133"/>
          </a:xfrm>
          <a:prstGeom prst="rect">
            <a:avLst/>
          </a:prstGeom>
        </p:spPr>
      </p:pic>
      <p:sp>
        <p:nvSpPr>
          <p:cNvPr id="14" name="Text Placeholder 3">
            <a:extLst>
              <a:ext uri="{FF2B5EF4-FFF2-40B4-BE49-F238E27FC236}">
                <a16:creationId xmlns:a16="http://schemas.microsoft.com/office/drawing/2014/main" id="{B6AB79E7-7F8D-A515-32E2-A792946E0634}"/>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3EBAC616-064B-201F-1B49-2AC522093407}"/>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5D5495E1-5046-F9A7-1EFE-E84AA90D9A22}"/>
              </a:ext>
            </a:extLst>
          </p:cNvPr>
          <p:cNvSpPr txBox="1">
            <a:spLocks/>
          </p:cNvSpPr>
          <p:nvPr/>
        </p:nvSpPr>
        <p:spPr>
          <a:xfrm>
            <a:off x="629645" y="2557369"/>
            <a:ext cx="313119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Stuttar birgðakeðjur</a:t>
            </a:r>
          </a:p>
          <a:p>
            <a:pPr>
              <a:lnSpc>
                <a:spcPts val="2900"/>
              </a:lnSpc>
            </a:pPr>
            <a:endParaRPr lang="en-US" dirty="0"/>
          </a:p>
        </p:txBody>
      </p:sp>
      <p:sp>
        <p:nvSpPr>
          <p:cNvPr id="17" name="Text Placeholder 4">
            <a:extLst>
              <a:ext uri="{FF2B5EF4-FFF2-40B4-BE49-F238E27FC236}">
                <a16:creationId xmlns:a16="http://schemas.microsoft.com/office/drawing/2014/main" id="{785B373F-AB34-AE26-EC8A-C0B24BD722CF}"/>
              </a:ext>
            </a:extLst>
          </p:cNvPr>
          <p:cNvSpPr txBox="1">
            <a:spLocks/>
          </p:cNvSpPr>
          <p:nvPr/>
        </p:nvSpPr>
        <p:spPr>
          <a:xfrm>
            <a:off x="655239" y="3577102"/>
            <a:ext cx="4344464" cy="2286089"/>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Skiljaðu hvernig innkaup á vörum og þjónustu innanlands – svo sem matvælum, textíl, húsgögnum og hreinsiefnum – styður örfyrirtæki og dregur úr umhverfisáhrifum með lægri útblæstri frá flutningum.</a:t>
            </a:r>
          </a:p>
        </p:txBody>
      </p:sp>
      <p:sp>
        <p:nvSpPr>
          <p:cNvPr id="18" name="Slide Number Placeholder 5">
            <a:extLst>
              <a:ext uri="{FF2B5EF4-FFF2-40B4-BE49-F238E27FC236}">
                <a16:creationId xmlns:a16="http://schemas.microsoft.com/office/drawing/2014/main" id="{23AF48BD-4FD3-9CF8-4A6E-F1FD706E77C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26</a:t>
            </a:fld>
            <a:endParaRPr lang="fr-CA" sz="1200" dirty="0"/>
          </a:p>
        </p:txBody>
      </p:sp>
      <p:sp>
        <p:nvSpPr>
          <p:cNvPr id="2" name="Text Placeholder 5">
            <a:extLst>
              <a:ext uri="{FF2B5EF4-FFF2-40B4-BE49-F238E27FC236}">
                <a16:creationId xmlns:a16="http://schemas.microsoft.com/office/drawing/2014/main" id="{E680BCFA-B4E8-FA71-4B90-49C7E032FFE5}"/>
              </a:ext>
            </a:extLst>
          </p:cNvPr>
          <p:cNvSpPr txBox="1">
            <a:spLocks/>
          </p:cNvSpPr>
          <p:nvPr/>
        </p:nvSpPr>
        <p:spPr>
          <a:xfrm>
            <a:off x="6460355" y="2557369"/>
            <a:ext cx="390776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Staðbundin samstarf og samvinna</a:t>
            </a:r>
          </a:p>
          <a:p>
            <a:pPr>
              <a:lnSpc>
                <a:spcPts val="2900"/>
              </a:lnSpc>
            </a:pPr>
            <a:endParaRPr lang="en-US" dirty="0"/>
          </a:p>
        </p:txBody>
      </p:sp>
      <p:sp>
        <p:nvSpPr>
          <p:cNvPr id="3" name="Text Placeholder 4">
            <a:extLst>
              <a:ext uri="{FF2B5EF4-FFF2-40B4-BE49-F238E27FC236}">
                <a16:creationId xmlns:a16="http://schemas.microsoft.com/office/drawing/2014/main" id="{C2330A76-61B5-ADDD-5D2E-F5C71AD9D696}"/>
              </a:ext>
            </a:extLst>
          </p:cNvPr>
          <p:cNvSpPr txBox="1">
            <a:spLocks/>
          </p:cNvSpPr>
          <p:nvPr/>
        </p:nvSpPr>
        <p:spPr>
          <a:xfrm>
            <a:off x="6485950" y="3577103"/>
            <a:ext cx="3690437" cy="2056782"/>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Lærðu hvernig á að byggja upp gagnkvæm tengsl við bændur, handverksfólk, samvinnufélög og samfélags­hópa til að fella ekta, staðbundna þjónustu inn í upplifun gesta.</a:t>
            </a: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28941379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BCA2A-479A-D759-F68C-3D9ADFC5D809}"/>
            </a:ext>
          </a:extLst>
        </p:cNvPr>
        <p:cNvGrpSpPr/>
        <p:nvPr/>
      </p:nvGrpSpPr>
      <p:grpSpPr>
        <a:xfrm>
          <a:off x="0" y="0"/>
          <a:ext cx="0" cy="0"/>
          <a:chOff x="0" y="0"/>
          <a:chExt cx="0" cy="0"/>
        </a:xfrm>
      </p:grpSpPr>
      <p:sp>
        <p:nvSpPr>
          <p:cNvPr id="22" name="Slide Number Placeholder 5">
            <a:extLst>
              <a:ext uri="{FF2B5EF4-FFF2-40B4-BE49-F238E27FC236}">
                <a16:creationId xmlns:a16="http://schemas.microsoft.com/office/drawing/2014/main" id="{37F5045B-570E-D949-8B77-685C8BA5CC6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27</a:t>
            </a:fld>
            <a:endParaRPr lang="fr-CA" sz="1200" dirty="0"/>
          </a:p>
        </p:txBody>
      </p:sp>
      <p:sp>
        <p:nvSpPr>
          <p:cNvPr id="2" name="Text Placeholder 3">
            <a:extLst>
              <a:ext uri="{FF2B5EF4-FFF2-40B4-BE49-F238E27FC236}">
                <a16:creationId xmlns:a16="http://schemas.microsoft.com/office/drawing/2014/main" id="{87E1F92E-AE59-944B-A431-A0BEB0B03D3D}"/>
              </a:ext>
            </a:extLst>
          </p:cNvPr>
          <p:cNvSpPr txBox="1">
            <a:spLocks/>
          </p:cNvSpPr>
          <p:nvPr/>
        </p:nvSpPr>
        <p:spPr>
          <a:xfrm>
            <a:off x="5909916" y="695174"/>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3" name="Straight Connector 2">
            <a:extLst>
              <a:ext uri="{FF2B5EF4-FFF2-40B4-BE49-F238E27FC236}">
                <a16:creationId xmlns:a16="http://schemas.microsoft.com/office/drawing/2014/main" id="{2EB7970C-7A87-C4F6-29C4-82C2523E3057}"/>
              </a:ext>
            </a:extLst>
          </p:cNvPr>
          <p:cNvCxnSpPr>
            <a:cxnSpLocks/>
          </p:cNvCxnSpPr>
          <p:nvPr/>
        </p:nvCxnSpPr>
        <p:spPr>
          <a:xfrm>
            <a:off x="5360482" y="1275870"/>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1D1C5B78-89DD-C086-C36B-EE5421C2E0F0}"/>
              </a:ext>
            </a:extLst>
          </p:cNvPr>
          <p:cNvSpPr txBox="1">
            <a:spLocks/>
          </p:cNvSpPr>
          <p:nvPr/>
        </p:nvSpPr>
        <p:spPr>
          <a:xfrm>
            <a:off x="5909916" y="1994916"/>
            <a:ext cx="425698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Innleiðing svæðismenningar í þjónustu</a:t>
            </a:r>
          </a:p>
          <a:p>
            <a:pPr>
              <a:lnSpc>
                <a:spcPts val="2900"/>
              </a:lnSpc>
            </a:pPr>
            <a:endParaRPr lang="en-US" dirty="0"/>
          </a:p>
        </p:txBody>
      </p:sp>
      <p:sp>
        <p:nvSpPr>
          <p:cNvPr id="15" name="Text Placeholder 4">
            <a:extLst>
              <a:ext uri="{FF2B5EF4-FFF2-40B4-BE49-F238E27FC236}">
                <a16:creationId xmlns:a16="http://schemas.microsoft.com/office/drawing/2014/main" id="{2621C772-738C-8C79-C528-EFD24B63D3CC}"/>
              </a:ext>
            </a:extLst>
          </p:cNvPr>
          <p:cNvSpPr>
            <a:spLocks noGrp="1"/>
          </p:cNvSpPr>
          <p:nvPr>
            <p:ph type="body" sz="quarter" idx="18"/>
          </p:nvPr>
        </p:nvSpPr>
        <p:spPr>
          <a:xfrm>
            <a:off x="5909916" y="3129441"/>
            <a:ext cx="4915400" cy="2430238"/>
          </a:xfrm>
        </p:spPr>
        <p:txBody>
          <a:bodyPr lIns="91440" tIns="45720" rIns="91440" bIns="45720" anchor="t"/>
          <a:lstStyle/>
          <a:p>
            <a:pPr>
              <a:lnSpc>
                <a:spcPts val="2300"/>
              </a:lnSpc>
            </a:pPr>
            <a:r>
              <a:rPr lang="it-IT" sz="2200" dirty="0" err="1">
                <a:solidFill>
                  <a:srgbClr val="414141"/>
                </a:solidFill>
              </a:rPr>
              <a:t>Kannaðu hvernig matreiðsluupplifanir</a:t>
            </a:r>
            <a:r>
              <a:rPr lang="it-IT" sz="2200" dirty="0">
                <a:solidFill>
                  <a:srgbClr val="414141"/>
                </a:solidFill>
              </a:rPr>
              <a:t>, frásagnir og leiðsögn </a:t>
            </a:r>
            <a:r>
              <a:rPr lang="it-IT" sz="2200" dirty="0" err="1">
                <a:solidFill>
                  <a:srgbClr val="414141"/>
                </a:solidFill>
              </a:rPr>
              <a:t>heimamanna </a:t>
            </a:r>
            <a:r>
              <a:rPr lang="it-IT" sz="2200" dirty="0">
                <a:solidFill>
                  <a:srgbClr val="414141"/>
                </a:solidFill>
              </a:rPr>
              <a:t>geta </a:t>
            </a:r>
            <a:r>
              <a:rPr lang="it-IT" sz="2200" dirty="0" err="1">
                <a:solidFill>
                  <a:srgbClr val="414141"/>
                </a:solidFill>
              </a:rPr>
              <a:t>bætt </a:t>
            </a:r>
            <a:r>
              <a:rPr lang="it-IT" sz="2200" dirty="0">
                <a:solidFill>
                  <a:srgbClr val="414141"/>
                </a:solidFill>
              </a:rPr>
              <a:t>dvöl gesta </a:t>
            </a:r>
            <a:r>
              <a:rPr lang="it-IT" sz="2200" dirty="0" err="1">
                <a:solidFill>
                  <a:srgbClr val="414141"/>
                </a:solidFill>
              </a:rPr>
              <a:t>og skapað tekjur fyrir staðbundna</a:t>
            </a:r>
            <a:r>
              <a:rPr lang="it-IT" sz="2200" dirty="0">
                <a:solidFill>
                  <a:srgbClr val="414141"/>
                </a:solidFill>
              </a:rPr>
              <a:t> efnahaginn.</a:t>
            </a:r>
          </a:p>
          <a:p>
            <a:pPr>
              <a:lnSpc>
                <a:spcPts val="2300"/>
              </a:lnSpc>
            </a:pPr>
            <a:endParaRPr lang="it-IT" sz="2200" dirty="0">
              <a:solidFill>
                <a:srgbClr val="414141"/>
              </a:solidFill>
            </a:endParaRPr>
          </a:p>
          <a:p>
            <a:pPr>
              <a:lnSpc>
                <a:spcPts val="2300"/>
              </a:lnSpc>
            </a:pPr>
            <a:endParaRPr lang="it-IT" sz="2200" dirty="0">
              <a:solidFill>
                <a:srgbClr val="414141"/>
              </a:solidFill>
              <a:ea typeface="Calibri" panose="020F0502020204030204"/>
              <a:cs typeface="Calibri" panose="020F0502020204030204"/>
            </a:endParaRPr>
          </a:p>
        </p:txBody>
      </p:sp>
      <p:sp>
        <p:nvSpPr>
          <p:cNvPr id="5" name="Freeform 4">
            <a:extLst>
              <a:ext uri="{FF2B5EF4-FFF2-40B4-BE49-F238E27FC236}">
                <a16:creationId xmlns:a16="http://schemas.microsoft.com/office/drawing/2014/main" id="{1AF13582-9F0A-AA55-2BD9-D71CE2936210}"/>
              </a:ext>
            </a:extLst>
          </p:cNvPr>
          <p:cNvSpPr/>
          <p:nvPr/>
        </p:nvSpPr>
        <p:spPr>
          <a:xfrm rot="10800000">
            <a:off x="410467" y="-1"/>
            <a:ext cx="4730673" cy="6150077"/>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56274" r="-56274"/>
            </a:stretch>
          </a:blipFill>
        </p:spPr>
        <p:txBody>
          <a:bodyPr wrap="square" lIns="0" tIns="0" rIns="0" bIns="0" rtlCol="0">
            <a:noAutofit/>
          </a:bodyPr>
          <a:lstStyle/>
          <a:p>
            <a:endParaRPr>
              <a:solidFill>
                <a:srgbClr val="459597"/>
              </a:solidFill>
            </a:endParaRPr>
          </a:p>
        </p:txBody>
      </p:sp>
      <p:pic>
        <p:nvPicPr>
          <p:cNvPr id="6" name="Picture 5">
            <a:extLst>
              <a:ext uri="{FF2B5EF4-FFF2-40B4-BE49-F238E27FC236}">
                <a16:creationId xmlns:a16="http://schemas.microsoft.com/office/drawing/2014/main" id="{37554670-24F8-9FAD-8370-12406884F0AB}"/>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2515724" y="4252563"/>
            <a:ext cx="3580276" cy="2659133"/>
          </a:xfrm>
          <a:prstGeom prst="rect">
            <a:avLst/>
          </a:prstGeom>
        </p:spPr>
      </p:pic>
    </p:spTree>
    <p:extLst>
      <p:ext uri="{BB962C8B-B14F-4D97-AF65-F5344CB8AC3E}">
        <p14:creationId xmlns:p14="http://schemas.microsoft.com/office/powerpoint/2010/main" val="30253117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0928D-1696-4678-9C36-490275EE85D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0D88CB54-D493-C150-C4AF-BB69C7BCC58C}"/>
              </a:ext>
            </a:extLst>
          </p:cNvPr>
          <p:cNvSpPr>
            <a:spLocks noGrp="1"/>
          </p:cNvSpPr>
          <p:nvPr>
            <p:ph type="body" sz="quarter" idx="65"/>
          </p:nvPr>
        </p:nvSpPr>
        <p:spPr>
          <a:solidFill>
            <a:srgbClr val="EC7C69"/>
          </a:solidFill>
        </p:spPr>
        <p:txBody>
          <a:bodyPr/>
          <a:lstStyle/>
          <a:p>
            <a:pPr algn="ctr"/>
            <a:r>
              <a:rPr lang="en-GB" sz="1200" dirty="0"/>
              <a:t>Ljósmynd: </a:t>
            </a:r>
            <a:r>
              <a:rPr lang="en-GB" sz="1200" dirty="0" err="1"/>
              <a:t>Meridaunia</a:t>
            </a:r>
            <a:endParaRPr lang="en-GB" sz="1200" dirty="0"/>
          </a:p>
        </p:txBody>
      </p:sp>
      <p:pic>
        <p:nvPicPr>
          <p:cNvPr id="13" name="Segnaposto immagine 12">
            <a:extLst>
              <a:ext uri="{FF2B5EF4-FFF2-40B4-BE49-F238E27FC236}">
                <a16:creationId xmlns:a16="http://schemas.microsoft.com/office/drawing/2014/main" id="{3C8630A9-F7E4-3220-7497-7A487C2329F3}"/>
              </a:ext>
            </a:extLst>
          </p:cNvPr>
          <p:cNvPicPr>
            <a:picLocks noGrp="1" noChangeAspect="1"/>
          </p:cNvPicPr>
          <p:nvPr>
            <p:ph type="pic" sz="quarter" idx="13"/>
          </p:nvPr>
        </p:nvPicPr>
        <p:blipFill>
          <a:blip r:embed="rId2"/>
          <a:srcRect l="25045" r="25045"/>
          <a:stretch/>
        </p:blipFill>
        <p:spPr>
          <a:xfrm>
            <a:off x="6966760" y="2884487"/>
            <a:ext cx="3896842" cy="3973513"/>
          </a:xfrm>
        </p:spPr>
      </p:pic>
      <p:sp>
        <p:nvSpPr>
          <p:cNvPr id="7" name="Text Placeholder 3">
            <a:extLst>
              <a:ext uri="{FF2B5EF4-FFF2-40B4-BE49-F238E27FC236}">
                <a16:creationId xmlns:a16="http://schemas.microsoft.com/office/drawing/2014/main" id="{F7E1ED92-0E52-1E63-0E95-0923D5E57CE7}"/>
              </a:ext>
            </a:extLst>
          </p:cNvPr>
          <p:cNvSpPr txBox="1">
            <a:spLocks/>
          </p:cNvSpPr>
          <p:nvPr/>
        </p:nvSpPr>
        <p:spPr>
          <a:xfrm>
            <a:off x="549434" y="617657"/>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9" name="Straight Connector 8">
            <a:extLst>
              <a:ext uri="{FF2B5EF4-FFF2-40B4-BE49-F238E27FC236}">
                <a16:creationId xmlns:a16="http://schemas.microsoft.com/office/drawing/2014/main" id="{3CD4D576-51DA-7EA1-715C-E63C74F8354E}"/>
              </a:ext>
            </a:extLst>
          </p:cNvPr>
          <p:cNvCxnSpPr>
            <a:cxnSpLocks/>
          </p:cNvCxnSpPr>
          <p:nvPr/>
        </p:nvCxnSpPr>
        <p:spPr>
          <a:xfrm>
            <a:off x="0" y="1198353"/>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5">
            <a:extLst>
              <a:ext uri="{FF2B5EF4-FFF2-40B4-BE49-F238E27FC236}">
                <a16:creationId xmlns:a16="http://schemas.microsoft.com/office/drawing/2014/main" id="{16F721C9-65C7-E923-6BAA-C6CF14949653}"/>
              </a:ext>
            </a:extLst>
          </p:cNvPr>
          <p:cNvSpPr txBox="1">
            <a:spLocks/>
          </p:cNvSpPr>
          <p:nvPr/>
        </p:nvSpPr>
        <p:spPr>
          <a:xfrm>
            <a:off x="549434" y="1917399"/>
            <a:ext cx="338838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Ferðaþjónusta sem efnahagslegur margfaldari</a:t>
            </a:r>
          </a:p>
          <a:p>
            <a:pPr>
              <a:lnSpc>
                <a:spcPts val="2900"/>
              </a:lnSpc>
            </a:pPr>
            <a:endParaRPr lang="en-US" dirty="0"/>
          </a:p>
        </p:txBody>
      </p:sp>
      <p:sp>
        <p:nvSpPr>
          <p:cNvPr id="11" name="Text Placeholder 4">
            <a:extLst>
              <a:ext uri="{FF2B5EF4-FFF2-40B4-BE49-F238E27FC236}">
                <a16:creationId xmlns:a16="http://schemas.microsoft.com/office/drawing/2014/main" id="{9215EC7A-CD02-B202-0746-4949BFDD07FC}"/>
              </a:ext>
            </a:extLst>
          </p:cNvPr>
          <p:cNvSpPr txBox="1">
            <a:spLocks/>
          </p:cNvSpPr>
          <p:nvPr/>
        </p:nvSpPr>
        <p:spPr>
          <a:xfrm>
            <a:off x="549434" y="3051924"/>
            <a:ext cx="4915400" cy="2430238"/>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00"/>
              </a:lnSpc>
            </a:pPr>
            <a:r>
              <a:rPr lang="it-IT" dirty="0" err="1"/>
              <a:t>Rannsakaðu hvernig hver </a:t>
            </a:r>
            <a:r>
              <a:rPr lang="it-IT" dirty="0"/>
              <a:t>evra </a:t>
            </a:r>
            <a:r>
              <a:rPr lang="it-IT" dirty="0" err="1"/>
              <a:t>sem varið er </a:t>
            </a:r>
            <a:r>
              <a:rPr lang="it-IT" dirty="0"/>
              <a:t>í </a:t>
            </a:r>
            <a:r>
              <a:rPr lang="it-IT" dirty="0" err="1"/>
              <a:t>gistingu </a:t>
            </a:r>
            <a:r>
              <a:rPr lang="it-IT" dirty="0"/>
              <a:t>getur hringrásað </a:t>
            </a:r>
            <a:r>
              <a:rPr lang="it-IT" dirty="0" err="1"/>
              <a:t>í staðbundnu</a:t>
            </a:r>
            <a:r>
              <a:rPr lang="it-IT" dirty="0"/>
              <a:t> hagkerfi </a:t>
            </a:r>
            <a:r>
              <a:rPr lang="it-IT" dirty="0" err="1"/>
              <a:t>þegar </a:t>
            </a:r>
            <a:r>
              <a:rPr lang="it-IT" dirty="0"/>
              <a:t>innkaup, </a:t>
            </a:r>
            <a:r>
              <a:rPr lang="it-IT" dirty="0" err="1"/>
              <a:t>atvinnusköpun </a:t>
            </a:r>
            <a:r>
              <a:rPr lang="it-IT" dirty="0"/>
              <a:t>og upplifunarskipulagning eru </a:t>
            </a:r>
            <a:r>
              <a:rPr lang="it-IT" dirty="0" err="1"/>
              <a:t>viljandi staðbundin</a:t>
            </a:r>
            <a:r>
              <a:rPr lang="it-IT" dirty="0"/>
              <a:t>.</a:t>
            </a:r>
          </a:p>
          <a:p>
            <a:pPr>
              <a:lnSpc>
                <a:spcPts val="2300"/>
              </a:lnSpc>
            </a:pPr>
            <a:endParaRPr lang="it-IT" dirty="0">
              <a:ea typeface="Calibri" panose="020F0502020204030204"/>
              <a:cs typeface="Calibri" panose="020F0502020204030204"/>
            </a:endParaRPr>
          </a:p>
        </p:txBody>
      </p:sp>
      <p:pic>
        <p:nvPicPr>
          <p:cNvPr id="19" name="Picture 18">
            <a:extLst>
              <a:ext uri="{FF2B5EF4-FFF2-40B4-BE49-F238E27FC236}">
                <a16:creationId xmlns:a16="http://schemas.microsoft.com/office/drawing/2014/main" id="{D51EEB32-65AD-2052-783F-11BF2C5E6E1D}"/>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5497341" y="4482623"/>
            <a:ext cx="3580276" cy="2659133"/>
          </a:xfrm>
          <a:prstGeom prst="rect">
            <a:avLst/>
          </a:prstGeom>
        </p:spPr>
      </p:pic>
      <p:sp>
        <p:nvSpPr>
          <p:cNvPr id="20" name="Slide Number Placeholder 5">
            <a:extLst>
              <a:ext uri="{FF2B5EF4-FFF2-40B4-BE49-F238E27FC236}">
                <a16:creationId xmlns:a16="http://schemas.microsoft.com/office/drawing/2014/main" id="{8548D3CC-9063-A9DB-EF83-26770FB62633}"/>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28</a:t>
            </a:fld>
            <a:endParaRPr lang="fr-CA" sz="1200" dirty="0"/>
          </a:p>
        </p:txBody>
      </p:sp>
    </p:spTree>
    <p:extLst>
      <p:ext uri="{BB962C8B-B14F-4D97-AF65-F5344CB8AC3E}">
        <p14:creationId xmlns:p14="http://schemas.microsoft.com/office/powerpoint/2010/main" val="1873882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535EBF-5907-1F5D-A29A-4553FF9A441F}"/>
              </a:ext>
            </a:extLst>
          </p:cNvPr>
          <p:cNvSpPr>
            <a:spLocks noGrp="1"/>
          </p:cNvSpPr>
          <p:nvPr>
            <p:ph type="body" sz="quarter" idx="18"/>
          </p:nvPr>
        </p:nvSpPr>
        <p:spPr>
          <a:prstGeom prst="rect">
            <a:avLst/>
          </a:prstGeom>
        </p:spPr>
        <p:txBody>
          <a:bodyPr lIns="91440" tIns="45720" rIns="91440" bIns="45720" anchor="t">
            <a:noAutofit/>
          </a:bodyPr>
          <a:lstStyle/>
          <a:p>
            <a:r>
              <a:rPr lang="it-IT" b="1" dirty="0">
                <a:latin typeface="Calibri"/>
                <a:ea typeface="Calibri"/>
                <a:cs typeface="Calibri"/>
              </a:rPr>
              <a:t>Modúl 3 </a:t>
            </a:r>
          </a:p>
          <a:p>
            <a:endParaRPr lang="it-IT" dirty="0">
              <a:latin typeface="Calibri"/>
              <a:ea typeface="Calibri"/>
              <a:cs typeface="Calibri"/>
            </a:endParaRPr>
          </a:p>
          <a:p>
            <a:r>
              <a:rPr lang="it-IT" dirty="0" err="1">
                <a:latin typeface="Calibri"/>
                <a:ea typeface="Calibri"/>
                <a:cs typeface="Calibri"/>
              </a:rPr>
              <a:t>Yfirlit </a:t>
            </a:r>
            <a:r>
              <a:rPr lang="it-IT" dirty="0">
                <a:latin typeface="Calibri"/>
                <a:ea typeface="Calibri"/>
                <a:cs typeface="Calibri"/>
              </a:rPr>
              <a:t>og </a:t>
            </a:r>
            <a:r>
              <a:rPr lang="it-IT" dirty="0" err="1">
                <a:latin typeface="Calibri"/>
                <a:ea typeface="Calibri"/>
                <a:cs typeface="Calibri"/>
              </a:rPr>
              <a:t>námsmarkmið</a:t>
            </a:r>
            <a:r>
              <a:rPr lang="it-IT" dirty="0">
                <a:latin typeface="Calibri"/>
                <a:ea typeface="Calibri"/>
                <a:cs typeface="Calibri"/>
              </a:rPr>
              <a:t> </a:t>
            </a:r>
            <a:endParaRPr lang="it-IT" dirty="0"/>
          </a:p>
        </p:txBody>
      </p:sp>
      <p:sp>
        <p:nvSpPr>
          <p:cNvPr id="3" name="Text Placeholder 2">
            <a:extLst>
              <a:ext uri="{FF2B5EF4-FFF2-40B4-BE49-F238E27FC236}">
                <a16:creationId xmlns:a16="http://schemas.microsoft.com/office/drawing/2014/main" id="{F90966E1-4BE9-9608-4EF8-2C09E54A2ABB}"/>
              </a:ext>
            </a:extLst>
          </p:cNvPr>
          <p:cNvSpPr>
            <a:spLocks noGrp="1"/>
          </p:cNvSpPr>
          <p:nvPr>
            <p:ph type="body" sz="quarter" idx="19"/>
          </p:nvPr>
        </p:nvSpPr>
        <p:spPr>
          <a:prstGeom prst="rect">
            <a:avLst/>
          </a:prstGeom>
        </p:spPr>
        <p:txBody>
          <a:bodyPr/>
          <a:lstStyle/>
          <a:p>
            <a:r>
              <a:rPr lang="en-GB"/>
              <a:t>01</a:t>
            </a:r>
          </a:p>
        </p:txBody>
      </p:sp>
      <p:sp>
        <p:nvSpPr>
          <p:cNvPr id="4" name="Text Placeholder 3">
            <a:extLst>
              <a:ext uri="{FF2B5EF4-FFF2-40B4-BE49-F238E27FC236}">
                <a16:creationId xmlns:a16="http://schemas.microsoft.com/office/drawing/2014/main" id="{3228CF36-F8A3-C3AF-72DA-5994C9031C30}"/>
              </a:ext>
            </a:extLst>
          </p:cNvPr>
          <p:cNvSpPr>
            <a:spLocks noGrp="1"/>
          </p:cNvSpPr>
          <p:nvPr>
            <p:ph type="body" sz="quarter" idx="20"/>
          </p:nvPr>
        </p:nvSpPr>
        <p:spPr>
          <a:prstGeom prst="rect">
            <a:avLst/>
          </a:prstGeom>
        </p:spPr>
        <p:txBody>
          <a:bodyPr lIns="91440" tIns="45720" rIns="91440" bIns="45720" anchor="t">
            <a:noAutofit/>
          </a:bodyPr>
          <a:lstStyle/>
          <a:p>
            <a:pPr marL="0" indent="0" defTabSz="914400" rtl="0" eaLnBrk="1" latinLnBrk="0" hangingPunct="1">
              <a:lnSpc>
                <a:spcPts val="1220"/>
              </a:lnSpc>
              <a:spcBef>
                <a:spcPts val="0"/>
              </a:spcBef>
              <a:buFont typeface="Arial" panose="020B0604020202020204" pitchFamily="34" charset="0"/>
              <a:buNone/>
            </a:pPr>
            <a:r>
              <a:rPr lang="en-GB" dirty="0">
                <a:latin typeface="Calibri"/>
                <a:ea typeface="Open Sans"/>
                <a:cs typeface="Calibri"/>
              </a:rPr>
              <a:t>Síða 4</a:t>
            </a:r>
            <a:endParaRPr lang="en-GB" dirty="0"/>
          </a:p>
        </p:txBody>
      </p:sp>
      <p:sp>
        <p:nvSpPr>
          <p:cNvPr id="8" name="Text Placeholder 7">
            <a:extLst>
              <a:ext uri="{FF2B5EF4-FFF2-40B4-BE49-F238E27FC236}">
                <a16:creationId xmlns:a16="http://schemas.microsoft.com/office/drawing/2014/main" id="{23346766-027B-D62A-9519-FEA6765EB159}"/>
              </a:ext>
            </a:extLst>
          </p:cNvPr>
          <p:cNvSpPr>
            <a:spLocks noGrp="1"/>
          </p:cNvSpPr>
          <p:nvPr>
            <p:ph type="body" sz="quarter" idx="66"/>
          </p:nvPr>
        </p:nvSpPr>
        <p:spPr>
          <a:prstGeom prst="rect">
            <a:avLst/>
          </a:prstGeom>
        </p:spPr>
        <p:txBody>
          <a:bodyPr lIns="91440" tIns="45720" rIns="91440" bIns="45720" anchor="ctr">
            <a:noAutofit/>
          </a:bodyPr>
          <a:lstStyle/>
          <a:p>
            <a:r>
              <a:rPr lang="en-GB" dirty="0">
                <a:latin typeface="Calibri"/>
                <a:ea typeface="Calibri"/>
                <a:cs typeface="Calibri"/>
              </a:rPr>
              <a:t>Mynd: </a:t>
            </a:r>
            <a:r>
              <a:rPr lang="en-GB" dirty="0" err="1">
                <a:latin typeface="Calibri"/>
                <a:ea typeface="Calibri"/>
                <a:cs typeface="Calibri"/>
              </a:rPr>
              <a:t>Daunia Avventura</a:t>
            </a:r>
            <a:r>
              <a:rPr lang="en-GB" dirty="0">
                <a:latin typeface="Calibri"/>
                <a:ea typeface="Calibri"/>
                <a:cs typeface="Calibri"/>
              </a:rPr>
              <a:t>, </a:t>
            </a:r>
            <a:r>
              <a:rPr lang="en-GB" dirty="0" err="1">
                <a:latin typeface="Calibri"/>
                <a:ea typeface="Calibri"/>
                <a:cs typeface="Calibri"/>
              </a:rPr>
              <a:t>Biccari</a:t>
            </a:r>
            <a:endParaRPr lang="it-IT" dirty="0" err="1"/>
          </a:p>
        </p:txBody>
      </p:sp>
      <p:sp>
        <p:nvSpPr>
          <p:cNvPr id="9" name="Text Placeholder 8">
            <a:extLst>
              <a:ext uri="{FF2B5EF4-FFF2-40B4-BE49-F238E27FC236}">
                <a16:creationId xmlns:a16="http://schemas.microsoft.com/office/drawing/2014/main" id="{C9D4329C-9EF4-F127-2FDA-A1827A5B7F0E}"/>
              </a:ext>
            </a:extLst>
          </p:cNvPr>
          <p:cNvSpPr>
            <a:spLocks noGrp="1"/>
          </p:cNvSpPr>
          <p:nvPr>
            <p:ph type="body" sz="quarter" idx="86"/>
          </p:nvPr>
        </p:nvSpPr>
        <p:spPr>
          <a:prstGeom prst="rect">
            <a:avLst/>
          </a:prstGeom>
        </p:spPr>
        <p:txBody>
          <a:bodyPr lIns="91440" tIns="45720" rIns="91440" bIns="45720" anchor="t">
            <a:noAutofit/>
          </a:bodyPr>
          <a:lstStyle/>
          <a:p>
            <a:r>
              <a:rPr lang="it-IT" b="1" dirty="0">
                <a:latin typeface="Calibri"/>
                <a:ea typeface="Calibri"/>
                <a:cs typeface="Calibri"/>
              </a:rPr>
              <a:t>Kafli 3 </a:t>
            </a:r>
          </a:p>
          <a:p>
            <a:endParaRPr lang="it-IT" dirty="0">
              <a:latin typeface="Calibri"/>
              <a:ea typeface="Calibri"/>
              <a:cs typeface="Calibri"/>
            </a:endParaRPr>
          </a:p>
          <a:p>
            <a:r>
              <a:rPr lang="en-US" dirty="0">
                <a:latin typeface="Calibri"/>
                <a:ea typeface="Calibri"/>
                <a:cs typeface="Calibri"/>
              </a:rPr>
              <a:t>Rétt stórar dvöl sem skilar staðbundnum áhrifum</a:t>
            </a:r>
          </a:p>
          <a:p>
            <a:endParaRPr lang="it-IT" dirty="0">
              <a:ea typeface="Calibri"/>
            </a:endParaRPr>
          </a:p>
        </p:txBody>
      </p:sp>
      <p:sp>
        <p:nvSpPr>
          <p:cNvPr id="10" name="Text Placeholder 9">
            <a:extLst>
              <a:ext uri="{FF2B5EF4-FFF2-40B4-BE49-F238E27FC236}">
                <a16:creationId xmlns:a16="http://schemas.microsoft.com/office/drawing/2014/main" id="{40883007-CBC2-5CDB-78BC-C6E1514892E0}"/>
              </a:ext>
            </a:extLst>
          </p:cNvPr>
          <p:cNvSpPr>
            <a:spLocks noGrp="1"/>
          </p:cNvSpPr>
          <p:nvPr>
            <p:ph type="body" sz="quarter" idx="87"/>
          </p:nvPr>
        </p:nvSpPr>
        <p:spPr>
          <a:prstGeom prst="rect">
            <a:avLst/>
          </a:prstGeom>
        </p:spPr>
        <p:txBody>
          <a:bodyPr/>
          <a:lstStyle/>
          <a:p>
            <a:r>
              <a:rPr lang="en-GB"/>
              <a:t>02</a:t>
            </a:r>
          </a:p>
        </p:txBody>
      </p:sp>
      <p:sp>
        <p:nvSpPr>
          <p:cNvPr id="11" name="Text Placeholder 10">
            <a:extLst>
              <a:ext uri="{FF2B5EF4-FFF2-40B4-BE49-F238E27FC236}">
                <a16:creationId xmlns:a16="http://schemas.microsoft.com/office/drawing/2014/main" id="{342C4B37-D47B-4822-F467-9DCC88A0FA09}"/>
              </a:ext>
            </a:extLst>
          </p:cNvPr>
          <p:cNvSpPr>
            <a:spLocks noGrp="1"/>
          </p:cNvSpPr>
          <p:nvPr>
            <p:ph type="body" sz="quarter" idx="88"/>
          </p:nvPr>
        </p:nvSpPr>
        <p:spPr>
          <a:prstGeom prst="rect">
            <a:avLst/>
          </a:prstGeom>
        </p:spPr>
        <p:txBody>
          <a:bodyPr lIns="91440" tIns="45720" rIns="91440" bIns="45720" anchor="t">
            <a:noAutofit/>
          </a:bodyPr>
          <a:lstStyle/>
          <a:p>
            <a:r>
              <a:rPr lang="en-GB" dirty="0">
                <a:latin typeface="Calibri"/>
                <a:ea typeface="Open Sans"/>
                <a:cs typeface="Calibri"/>
              </a:rPr>
              <a:t>Síða 5</a:t>
            </a:r>
            <a:endParaRPr lang="en-GB" dirty="0"/>
          </a:p>
          <a:p>
            <a:pPr marL="0" indent="0" defTabSz="914400" rtl="0" eaLnBrk="1" latinLnBrk="0" hangingPunct="1">
              <a:lnSpc>
                <a:spcPts val="1220"/>
              </a:lnSpc>
              <a:spcBef>
                <a:spcPts val="0"/>
              </a:spcBef>
              <a:buFont typeface="Arial" panose="020B0604020202020204" pitchFamily="34" charset="0"/>
              <a:buNone/>
            </a:pPr>
            <a:endParaRPr lang="en-GB" dirty="0"/>
          </a:p>
        </p:txBody>
      </p:sp>
      <p:sp>
        <p:nvSpPr>
          <p:cNvPr id="12" name="Text Placeholder 11">
            <a:extLst>
              <a:ext uri="{FF2B5EF4-FFF2-40B4-BE49-F238E27FC236}">
                <a16:creationId xmlns:a16="http://schemas.microsoft.com/office/drawing/2014/main" id="{35A2D442-1024-77DF-889C-2E58FD97AC54}"/>
              </a:ext>
            </a:extLst>
          </p:cNvPr>
          <p:cNvSpPr>
            <a:spLocks noGrp="1"/>
          </p:cNvSpPr>
          <p:nvPr>
            <p:ph type="body" sz="quarter" idx="90"/>
          </p:nvPr>
        </p:nvSpPr>
        <p:spPr>
          <a:prstGeom prst="rect">
            <a:avLst/>
          </a:prstGeom>
        </p:spPr>
        <p:txBody>
          <a:bodyPr lIns="91440" tIns="45720" rIns="91440" bIns="45720" anchor="t">
            <a:noAutofit/>
          </a:bodyPr>
          <a:lstStyle/>
          <a:p>
            <a:r>
              <a:rPr lang="en-GB" dirty="0">
                <a:latin typeface="Calibri"/>
                <a:ea typeface="Calibri"/>
                <a:cs typeface="Calibri"/>
              </a:rPr>
              <a:t>Viðbótarauðlindir með hagnýtum æfingum og frekari lesefni</a:t>
            </a:r>
            <a:endParaRPr lang="it-IT" dirty="0"/>
          </a:p>
        </p:txBody>
      </p:sp>
      <p:sp>
        <p:nvSpPr>
          <p:cNvPr id="13" name="Text Placeholder 12">
            <a:extLst>
              <a:ext uri="{FF2B5EF4-FFF2-40B4-BE49-F238E27FC236}">
                <a16:creationId xmlns:a16="http://schemas.microsoft.com/office/drawing/2014/main" id="{E4DD4660-4F75-2CA5-0BA4-ACE113B1C7A1}"/>
              </a:ext>
            </a:extLst>
          </p:cNvPr>
          <p:cNvSpPr>
            <a:spLocks noGrp="1"/>
          </p:cNvSpPr>
          <p:nvPr>
            <p:ph type="body" sz="quarter" idx="91"/>
          </p:nvPr>
        </p:nvSpPr>
        <p:spPr>
          <a:prstGeom prst="rect">
            <a:avLst/>
          </a:prstGeom>
        </p:spPr>
        <p:txBody>
          <a:bodyPr/>
          <a:lstStyle/>
          <a:p>
            <a:r>
              <a:rPr lang="en-GB"/>
              <a:t>03</a:t>
            </a:r>
          </a:p>
        </p:txBody>
      </p:sp>
      <p:sp>
        <p:nvSpPr>
          <p:cNvPr id="14" name="Text Placeholder 13">
            <a:extLst>
              <a:ext uri="{FF2B5EF4-FFF2-40B4-BE49-F238E27FC236}">
                <a16:creationId xmlns:a16="http://schemas.microsoft.com/office/drawing/2014/main" id="{C057808D-C04E-D7E0-A581-84376C66FCBF}"/>
              </a:ext>
            </a:extLst>
          </p:cNvPr>
          <p:cNvSpPr>
            <a:spLocks noGrp="1"/>
          </p:cNvSpPr>
          <p:nvPr>
            <p:ph type="body" sz="quarter" idx="92"/>
          </p:nvPr>
        </p:nvSpPr>
        <p:spPr>
          <a:prstGeom prst="rect">
            <a:avLst/>
          </a:prstGeom>
        </p:spPr>
        <p:txBody>
          <a:bodyPr lIns="91440" tIns="45720" rIns="91440" bIns="45720" anchor="t">
            <a:noAutofit/>
          </a:bodyPr>
          <a:lstStyle/>
          <a:p>
            <a:r>
              <a:rPr lang="en-GB" dirty="0">
                <a:latin typeface="Calibri"/>
                <a:ea typeface="Open Sans"/>
                <a:cs typeface="Calibri"/>
              </a:rPr>
              <a:t>Síða 21</a:t>
            </a:r>
            <a:endParaRPr lang="en-GB" dirty="0"/>
          </a:p>
        </p:txBody>
      </p:sp>
      <p:sp>
        <p:nvSpPr>
          <p:cNvPr id="16" name="Text Placeholder 15">
            <a:extLst>
              <a:ext uri="{FF2B5EF4-FFF2-40B4-BE49-F238E27FC236}">
                <a16:creationId xmlns:a16="http://schemas.microsoft.com/office/drawing/2014/main" id="{79B1E2F9-EB0F-6D33-9100-0BCA85272062}"/>
              </a:ext>
            </a:extLst>
          </p:cNvPr>
          <p:cNvSpPr>
            <a:spLocks noGrp="1"/>
          </p:cNvSpPr>
          <p:nvPr>
            <p:ph type="body" sz="quarter" idx="93"/>
          </p:nvPr>
        </p:nvSpPr>
        <p:spPr>
          <a:prstGeom prst="rect">
            <a:avLst/>
          </a:prstGeom>
        </p:spPr>
        <p:txBody>
          <a:bodyPr lIns="91440" tIns="45720" rIns="91440" bIns="45720" anchor="ctr">
            <a:noAutofit/>
          </a:bodyPr>
          <a:lstStyle/>
          <a:p>
            <a:r>
              <a:rPr lang="en-GB" dirty="0">
                <a:latin typeface="Calibri"/>
                <a:ea typeface="Calibri"/>
                <a:cs typeface="Calibri"/>
              </a:rPr>
              <a:t>Ljósmynd: </a:t>
            </a:r>
            <a:r>
              <a:rPr lang="en-GB" dirty="0" err="1">
                <a:latin typeface="Calibri"/>
                <a:ea typeface="Calibri"/>
                <a:cs typeface="Calibri"/>
              </a:rPr>
              <a:t>Daunia Avventura</a:t>
            </a:r>
            <a:r>
              <a:rPr lang="en-GB" dirty="0">
                <a:latin typeface="Calibri"/>
                <a:ea typeface="Calibri"/>
                <a:cs typeface="Calibri"/>
              </a:rPr>
              <a:t>, </a:t>
            </a:r>
            <a:r>
              <a:rPr lang="en-GB" dirty="0" err="1">
                <a:latin typeface="Calibri"/>
                <a:ea typeface="Calibri"/>
                <a:cs typeface="Calibri"/>
              </a:rPr>
              <a:t>Biccari</a:t>
            </a:r>
            <a:endParaRPr lang="it-IT" dirty="0" err="1"/>
          </a:p>
        </p:txBody>
      </p:sp>
      <p:sp>
        <p:nvSpPr>
          <p:cNvPr id="17" name="Text Placeholder 16">
            <a:extLst>
              <a:ext uri="{FF2B5EF4-FFF2-40B4-BE49-F238E27FC236}">
                <a16:creationId xmlns:a16="http://schemas.microsoft.com/office/drawing/2014/main" id="{5CAC9B68-B71F-1D8D-18BA-7B26BCD17BA2}"/>
              </a:ext>
            </a:extLst>
          </p:cNvPr>
          <p:cNvSpPr>
            <a:spLocks noGrp="1"/>
          </p:cNvSpPr>
          <p:nvPr>
            <p:ph type="body" sz="quarter" idx="98"/>
          </p:nvPr>
        </p:nvSpPr>
        <p:spPr>
          <a:prstGeom prst="rect">
            <a:avLst/>
          </a:prstGeom>
        </p:spPr>
        <p:txBody>
          <a:bodyPr/>
          <a:lstStyle/>
          <a:p>
            <a:r>
              <a:rPr lang="en-GB" dirty="0">
                <a:latin typeface="Calibri"/>
                <a:ea typeface="Calibri"/>
                <a:cs typeface="Calibri"/>
              </a:rPr>
              <a:t>Ljósmynd: </a:t>
            </a:r>
            <a:r>
              <a:rPr lang="en-GB" dirty="0" err="1">
                <a:latin typeface="Calibri"/>
                <a:ea typeface="Calibri"/>
                <a:cs typeface="Calibri"/>
              </a:rPr>
              <a:t>Daunia Avventura</a:t>
            </a:r>
            <a:r>
              <a:rPr lang="en-GB" dirty="0">
                <a:latin typeface="Calibri"/>
                <a:ea typeface="Calibri"/>
                <a:cs typeface="Calibri"/>
              </a:rPr>
              <a:t>, </a:t>
            </a:r>
            <a:r>
              <a:rPr lang="en-GB" dirty="0" err="1">
                <a:latin typeface="Calibri"/>
                <a:ea typeface="Calibri"/>
                <a:cs typeface="Calibri"/>
              </a:rPr>
              <a:t>Biccari</a:t>
            </a:r>
            <a:endParaRPr lang="en-GB" dirty="0">
              <a:ea typeface="Calibri"/>
            </a:endParaRPr>
          </a:p>
        </p:txBody>
      </p:sp>
      <p:pic>
        <p:nvPicPr>
          <p:cNvPr id="25" name="Segnaposto immagine 17" descr="Immagine che contiene aria aperta, nuvola, erba, paesaggio&#10;&#10;Il contenuto generato dall&amp;#39;IA potrebbe non essere corretto.">
            <a:extLst>
              <a:ext uri="{FF2B5EF4-FFF2-40B4-BE49-F238E27FC236}">
                <a16:creationId xmlns:a16="http://schemas.microsoft.com/office/drawing/2014/main" id="{0004DB53-1674-E0B3-8161-E7A69EA75513}"/>
              </a:ext>
            </a:extLst>
          </p:cNvPr>
          <p:cNvPicPr>
            <a:picLocks noGrp="1" noChangeAspect="1"/>
          </p:cNvPicPr>
          <p:nvPr>
            <p:ph type="pic" sz="quarter" idx="67"/>
          </p:nvPr>
        </p:nvPicPr>
        <p:blipFill>
          <a:blip r:embed="rId2"/>
          <a:srcRect l="3576" r="3576"/>
          <a:stretch/>
        </p:blipFill>
        <p:spPr>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p:spPr>
      </p:pic>
      <p:pic>
        <p:nvPicPr>
          <p:cNvPr id="28" name="Picture Placeholder 34" descr="A yellow door with flowers in front of a wooden building&#10;&#10;AI-generated content may be incorrect.">
            <a:extLst>
              <a:ext uri="{FF2B5EF4-FFF2-40B4-BE49-F238E27FC236}">
                <a16:creationId xmlns:a16="http://schemas.microsoft.com/office/drawing/2014/main" id="{925DF5D8-002F-46FB-5612-616CE07E8447}"/>
              </a:ext>
            </a:extLst>
          </p:cNvPr>
          <p:cNvPicPr>
            <a:picLocks noGrp="1" noChangeAspect="1"/>
          </p:cNvPicPr>
          <p:nvPr>
            <p:ph type="pic" sz="quarter" idx="85"/>
          </p:nvPr>
        </p:nvPicPr>
        <p:blipFill>
          <a:blip r:embed="rId3"/>
          <a:srcRect l="2382" r="2382"/>
          <a:stretch>
            <a:fillRect/>
          </a:stretch>
        </p:blipFill>
        <p:spPr/>
      </p:pic>
      <p:pic>
        <p:nvPicPr>
          <p:cNvPr id="29" name="Picture Placeholder 19" descr="A wooden stairs leading up to a tree house&#10;&#10;AI-generated content may be incorrect.">
            <a:extLst>
              <a:ext uri="{FF2B5EF4-FFF2-40B4-BE49-F238E27FC236}">
                <a16:creationId xmlns:a16="http://schemas.microsoft.com/office/drawing/2014/main" id="{53333CA1-EA11-927B-A511-14E84690719D}"/>
              </a:ext>
            </a:extLst>
          </p:cNvPr>
          <p:cNvPicPr>
            <a:picLocks noGrp="1" noChangeAspect="1"/>
          </p:cNvPicPr>
          <p:nvPr>
            <p:ph type="pic" sz="quarter" idx="89"/>
          </p:nvPr>
        </p:nvPicPr>
        <p:blipFill>
          <a:blip r:embed="rId4"/>
          <a:srcRect t="1451" b="1451"/>
          <a:stretch>
            <a:fillRect/>
          </a:stretch>
        </p:blipFill>
        <p:spPr/>
      </p:pic>
      <p:sp>
        <p:nvSpPr>
          <p:cNvPr id="32" name="Text Placeholder 16">
            <a:extLst>
              <a:ext uri="{FF2B5EF4-FFF2-40B4-BE49-F238E27FC236}">
                <a16:creationId xmlns:a16="http://schemas.microsoft.com/office/drawing/2014/main" id="{F3BC5389-9DC6-ADB9-748B-17BE006B794F}"/>
              </a:ext>
            </a:extLst>
          </p:cNvPr>
          <p:cNvSpPr txBox="1">
            <a:spLocks/>
          </p:cNvSpPr>
          <p:nvPr/>
        </p:nvSpPr>
        <p:spPr>
          <a:xfrm rot="16200000">
            <a:off x="8040727" y="2764577"/>
            <a:ext cx="6351996" cy="822843"/>
          </a:xfrm>
          <a:prstGeom prst="rect">
            <a:avLst/>
          </a:prstGeom>
        </p:spPr>
        <p:txBody>
          <a:bodyPr anchor="t">
            <a:noAutofit/>
          </a:bodyPr>
          <a:lstStyle>
            <a:lvl1pPr marL="0" indent="0" algn="ctr" defTabSz="914400" rtl="0" eaLnBrk="1" latinLnBrk="0" hangingPunct="1">
              <a:lnSpc>
                <a:spcPct val="100000"/>
              </a:lnSpc>
              <a:spcBef>
                <a:spcPts val="0"/>
              </a:spcBef>
              <a:buFont typeface="Arial" panose="020B0604020202020204" pitchFamily="34" charset="0"/>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dirty="0"/>
              <a:t>EFNISYFIRLIT</a:t>
            </a:r>
          </a:p>
        </p:txBody>
      </p:sp>
    </p:spTree>
    <p:extLst>
      <p:ext uri="{BB962C8B-B14F-4D97-AF65-F5344CB8AC3E}">
        <p14:creationId xmlns:p14="http://schemas.microsoft.com/office/powerpoint/2010/main" val="1951910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5332716-96CE-5898-5483-AC9370A46FAC}"/>
              </a:ext>
            </a:extLst>
          </p:cNvPr>
          <p:cNvSpPr>
            <a:spLocks noGrp="1"/>
          </p:cNvSpPr>
          <p:nvPr>
            <p:ph type="body" sz="quarter" idx="15"/>
          </p:nvPr>
        </p:nvSpPr>
        <p:spPr>
          <a:xfrm>
            <a:off x="6513752" y="1301051"/>
            <a:ext cx="700387" cy="689518"/>
          </a:xfrm>
        </p:spPr>
        <p:txBody>
          <a:bodyPr anchor="b"/>
          <a:lstStyle/>
          <a:p>
            <a:r>
              <a:rPr lang="en-US" sz="3600" b="1" dirty="0"/>
              <a:t>03</a:t>
            </a:r>
          </a:p>
        </p:txBody>
      </p:sp>
      <p:sp>
        <p:nvSpPr>
          <p:cNvPr id="6" name="Text Placeholder 5">
            <a:extLst>
              <a:ext uri="{FF2B5EF4-FFF2-40B4-BE49-F238E27FC236}">
                <a16:creationId xmlns:a16="http://schemas.microsoft.com/office/drawing/2014/main" id="{43D63E27-25D9-4919-8DFB-F33F333C3548}"/>
              </a:ext>
            </a:extLst>
          </p:cNvPr>
          <p:cNvSpPr>
            <a:spLocks noGrp="1"/>
          </p:cNvSpPr>
          <p:nvPr>
            <p:ph type="body" sz="quarter" idx="14"/>
          </p:nvPr>
        </p:nvSpPr>
        <p:spPr>
          <a:xfrm>
            <a:off x="7476936" y="1270954"/>
            <a:ext cx="4069921" cy="689481"/>
          </a:xfrm>
        </p:spPr>
        <p:txBody>
          <a:bodyPr anchor="t"/>
          <a:lstStyle/>
          <a:p>
            <a:pPr>
              <a:lnSpc>
                <a:spcPts val="2240"/>
              </a:lnSpc>
            </a:pPr>
            <a:r>
              <a:rPr lang="en-GB" b="1" kern="1200" dirty="0">
                <a:solidFill>
                  <a:srgbClr val="EC7C69"/>
                </a:solidFill>
                <a:latin typeface="+mn-lt"/>
                <a:ea typeface="+mn-ea"/>
                <a:cs typeface="+mn-cs"/>
              </a:rPr>
              <a:t>Dvalir í réttum stærðum sem hafa staðbundinn áhrif</a:t>
            </a:r>
          </a:p>
          <a:p>
            <a:pPr>
              <a:lnSpc>
                <a:spcPts val="2240"/>
              </a:lnSpc>
            </a:pPr>
            <a:endParaRPr lang="en-GB" b="1" kern="1200" dirty="0">
              <a:solidFill>
                <a:srgbClr val="EC7C69"/>
              </a:solidFill>
              <a:latin typeface="+mn-lt"/>
              <a:ea typeface="+mn-ea"/>
              <a:cs typeface="+mn-cs"/>
            </a:endParaRPr>
          </a:p>
        </p:txBody>
      </p:sp>
      <p:sp>
        <p:nvSpPr>
          <p:cNvPr id="9" name="Text Placeholder 8">
            <a:extLst>
              <a:ext uri="{FF2B5EF4-FFF2-40B4-BE49-F238E27FC236}">
                <a16:creationId xmlns:a16="http://schemas.microsoft.com/office/drawing/2014/main" id="{4F1B31DF-1CFE-D018-6B75-87CD9C17B018}"/>
              </a:ext>
            </a:extLst>
          </p:cNvPr>
          <p:cNvSpPr>
            <a:spLocks noGrp="1"/>
          </p:cNvSpPr>
          <p:nvPr>
            <p:ph type="body" sz="quarter" idx="28"/>
          </p:nvPr>
        </p:nvSpPr>
        <p:spPr>
          <a:xfrm>
            <a:off x="672295" y="1305618"/>
            <a:ext cx="5423706" cy="4246763"/>
          </a:xfrm>
        </p:spPr>
        <p:txBody>
          <a:bodyPr/>
          <a:lstStyle/>
          <a:p>
            <a:pPr marL="0" indent="0">
              <a:lnSpc>
                <a:spcPts val="2180"/>
              </a:lnSpc>
            </a:pPr>
            <a:r>
              <a:rPr lang="en-GB" sz="2200" b="0" dirty="0"/>
              <a:t>Modúl 3 sýnir hvernig valkvæð húsnæði getur verið bæði sjálfbært og djúpt tengt staðbundinni sjálfsmynd. Kynntu þér hvernig ígrunduð hönnun, val á efnum og samþætting við landslagið styðja ekki aðeins umhverfið heldur styrkja einnig samfélög og varðveita menningu. Lærðu hvernig byggingarkostir geta skapað einstakar og eftirminnilegar ferðaupplifanir – sérstaklega á dreifbýlissvæðum eða svæðum sem hafa verið vanmetin. </a:t>
            </a:r>
          </a:p>
          <a:p>
            <a:pPr marL="0" indent="0">
              <a:lnSpc>
                <a:spcPts val="2180"/>
              </a:lnSpc>
            </a:pPr>
            <a:endParaRPr lang="en-GB" sz="2200" b="0" dirty="0"/>
          </a:p>
          <a:p>
            <a:pPr marL="0" indent="0">
              <a:lnSpc>
                <a:spcPts val="2180"/>
              </a:lnSpc>
            </a:pPr>
            <a:r>
              <a:rPr lang="en-GB" sz="2200" b="0" dirty="0"/>
              <a:t> Það fjallar um þrjá </a:t>
            </a:r>
            <a:r>
              <a:rPr lang="en-GB" sz="2200" dirty="0"/>
              <a:t>lykilþætti: </a:t>
            </a:r>
          </a:p>
          <a:p>
            <a:pPr marL="457200" indent="-457200">
              <a:lnSpc>
                <a:spcPts val="2180"/>
              </a:lnSpc>
              <a:buFont typeface="+mj-lt"/>
              <a:buAutoNum type="arabicPeriod"/>
            </a:pPr>
            <a:r>
              <a:rPr lang="en-GB" sz="2200" dirty="0"/>
              <a:t>Snjall byrjun: </a:t>
            </a:r>
            <a:r>
              <a:rPr lang="en-GB" sz="2200" b="0" dirty="0"/>
              <a:t>aðlögun bygginga og notkun forsmíðaðra eininga</a:t>
            </a:r>
          </a:p>
          <a:p>
            <a:pPr marL="457200" indent="-457200">
              <a:lnSpc>
                <a:spcPts val="2180"/>
              </a:lnSpc>
              <a:buFont typeface="+mj-lt"/>
              <a:buAutoNum type="arabicPeriod"/>
            </a:pPr>
            <a:r>
              <a:rPr lang="en-GB" sz="2200" dirty="0"/>
              <a:t>Betri byggingavalmöguleikar </a:t>
            </a:r>
            <a:r>
              <a:rPr lang="en-GB" sz="2200" b="0" dirty="0"/>
              <a:t>- Efni, skipulag og sveigjanleiki</a:t>
            </a:r>
          </a:p>
          <a:p>
            <a:pPr marL="457200" indent="-457200">
              <a:lnSpc>
                <a:spcPts val="2180"/>
              </a:lnSpc>
              <a:buFont typeface="+mj-lt"/>
              <a:buAutoNum type="arabicPeriod"/>
            </a:pPr>
            <a:r>
              <a:rPr lang="en-GB" sz="2200" dirty="0"/>
              <a:t>Dvalir í réttri stærð sem hafa staðbundin áhrif</a:t>
            </a:r>
          </a:p>
          <a:p>
            <a:pPr marL="0" indent="0">
              <a:lnSpc>
                <a:spcPts val="2180"/>
              </a:lnSpc>
            </a:pPr>
            <a:endParaRPr lang="en-US" sz="2200" b="0" dirty="0"/>
          </a:p>
        </p:txBody>
      </p:sp>
      <p:sp>
        <p:nvSpPr>
          <p:cNvPr id="8" name="Text Placeholder 7">
            <a:extLst>
              <a:ext uri="{FF2B5EF4-FFF2-40B4-BE49-F238E27FC236}">
                <a16:creationId xmlns:a16="http://schemas.microsoft.com/office/drawing/2014/main" id="{9E008C6E-21CE-8F0D-9175-2244D18D2709}"/>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dirty="0"/>
              <a:t>Yfirlit yfir einingu 3</a:t>
            </a:r>
          </a:p>
        </p:txBody>
      </p:sp>
      <p:cxnSp>
        <p:nvCxnSpPr>
          <p:cNvPr id="34" name="Straight Connector 33">
            <a:extLst>
              <a:ext uri="{FF2B5EF4-FFF2-40B4-BE49-F238E27FC236}">
                <a16:creationId xmlns:a16="http://schemas.microsoft.com/office/drawing/2014/main" id="{AE91B2BC-7D76-4B4D-B897-64B7D14505D7}"/>
              </a:ext>
            </a:extLst>
          </p:cNvPr>
          <p:cNvCxnSpPr>
            <a:cxnSpLocks/>
          </p:cNvCxnSpPr>
          <p:nvPr/>
        </p:nvCxnSpPr>
        <p:spPr>
          <a:xfrm flipH="1">
            <a:off x="6250955" y="1989613"/>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FB0E8D8A-89C8-479B-851C-E0591AE7D7EB}"/>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4</a:t>
            </a:fld>
            <a:endParaRPr lang="fr-CA" sz="1200" dirty="0"/>
          </a:p>
        </p:txBody>
      </p:sp>
      <p:sp>
        <p:nvSpPr>
          <p:cNvPr id="24" name="Text Placeholder 10">
            <a:extLst>
              <a:ext uri="{FF2B5EF4-FFF2-40B4-BE49-F238E27FC236}">
                <a16:creationId xmlns:a16="http://schemas.microsoft.com/office/drawing/2014/main" id="{4D648581-A9C4-E21D-00F8-7FCCE057E492}"/>
              </a:ext>
            </a:extLst>
          </p:cNvPr>
          <p:cNvSpPr txBox="1">
            <a:spLocks/>
          </p:cNvSpPr>
          <p:nvPr/>
        </p:nvSpPr>
        <p:spPr>
          <a:xfrm>
            <a:off x="7449784" y="2182207"/>
            <a:ext cx="3843858" cy="311537"/>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ts val="1800"/>
              </a:lnSpc>
              <a:buClr>
                <a:srgbClr val="459597"/>
              </a:buClr>
              <a:buFont typeface="Arial" panose="020B0604020202020204" pitchFamily="34" charset="0"/>
              <a:buChar char="•"/>
            </a:pPr>
            <a:r>
              <a:rPr lang="en-GB" sz="1800" dirty="0">
                <a:solidFill>
                  <a:srgbClr val="414141"/>
                </a:solidFill>
              </a:rPr>
              <a:t>Lærðu hvernig á að stilla gistingu þína til hagsbóta fyrir samfélagið, t.d. að hún passi við staðbundna eftirspurn, virði vistfræðileg mörk og styðji efnahagslega þróun svæðisins. </a:t>
            </a:r>
          </a:p>
          <a:p>
            <a:pPr marL="285750" indent="-285750">
              <a:lnSpc>
                <a:spcPts val="1800"/>
              </a:lnSpc>
              <a:buClr>
                <a:srgbClr val="459597"/>
              </a:buClr>
              <a:buFont typeface="Arial" panose="020B0604020202020204" pitchFamily="34" charset="0"/>
              <a:buChar char="•"/>
            </a:pPr>
            <a:r>
              <a:rPr lang="en-GB" sz="1800" dirty="0">
                <a:solidFill>
                  <a:srgbClr val="414141"/>
                </a:solidFill>
              </a:rPr>
              <a:t>Lærðu hvað felst í "réttu stærðarvalinu" svo gisting þín passi við innviði svæðisins og komdu í veg fyrir ofþjónustu ferðamanna. Til dæmis skoðaðu hvernig hanna má fyrir mismunandi landsvæði (fjöll, strönd, sveit) og félagslega samhengi.</a:t>
            </a:r>
          </a:p>
          <a:p>
            <a:pPr marL="285750" indent="-285750">
              <a:lnSpc>
                <a:spcPts val="1800"/>
              </a:lnSpc>
              <a:buClr>
                <a:srgbClr val="459597"/>
              </a:buClr>
              <a:buFont typeface="Arial" panose="020B0604020202020204" pitchFamily="34" charset="0"/>
              <a:buChar char="•"/>
            </a:pPr>
            <a:r>
              <a:rPr lang="en-GB" sz="1800" dirty="0">
                <a:solidFill>
                  <a:srgbClr val="414141"/>
                </a:solidFill>
              </a:rPr>
              <a:t>Kynntu þér hvernig smákerfi eins og Albergo </a:t>
            </a:r>
            <a:r>
              <a:rPr lang="en-GB" sz="1800" dirty="0" err="1">
                <a:solidFill>
                  <a:srgbClr val="414141"/>
                </a:solidFill>
              </a:rPr>
              <a:t>Diffuso </a:t>
            </a:r>
            <a:r>
              <a:rPr lang="en-GB" sz="1800" dirty="0">
                <a:solidFill>
                  <a:srgbClr val="414141"/>
                </a:solidFill>
              </a:rPr>
              <a:t>geta stutt við menningararfleifð, staðbundna efnahag og seiglu samfélagsins.</a:t>
            </a: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a:p>
            <a:pPr marL="285750" indent="-285750">
              <a:lnSpc>
                <a:spcPts val="1800"/>
              </a:lnSpc>
              <a:buClr>
                <a:srgbClr val="459597"/>
              </a:buClr>
              <a:buFont typeface="Arial" panose="020B0604020202020204" pitchFamily="34" charset="0"/>
              <a:buChar char="•"/>
            </a:pPr>
            <a:endParaRPr lang="en-GB" sz="1800" dirty="0">
              <a:solidFill>
                <a:srgbClr val="414141"/>
              </a:solidFill>
            </a:endParaRPr>
          </a:p>
        </p:txBody>
      </p:sp>
      <p:sp>
        <p:nvSpPr>
          <p:cNvPr id="2" name="TextBox 1">
            <a:extLst>
              <a:ext uri="{FF2B5EF4-FFF2-40B4-BE49-F238E27FC236}">
                <a16:creationId xmlns:a16="http://schemas.microsoft.com/office/drawing/2014/main" id="{6871172E-08F1-F486-A154-C057BC0525B3}"/>
              </a:ext>
            </a:extLst>
          </p:cNvPr>
          <p:cNvSpPr txBox="1"/>
          <p:nvPr/>
        </p:nvSpPr>
        <p:spPr>
          <a:xfrm>
            <a:off x="7476936" y="446293"/>
            <a:ext cx="4244749" cy="533351"/>
          </a:xfrm>
          <a:prstGeom prst="rect">
            <a:avLst/>
          </a:prstGeom>
          <a:noFill/>
        </p:spPr>
        <p:txBody>
          <a:bodyPr wrap="square">
            <a:spAutoFit/>
          </a:bodyPr>
          <a:lstStyle/>
          <a:p>
            <a:pPr>
              <a:lnSpc>
                <a:spcPts val="3620"/>
              </a:lnSpc>
            </a:pPr>
            <a:r>
              <a:rPr lang="en-GB" sz="2800" b="1" dirty="0">
                <a:solidFill>
                  <a:srgbClr val="459597"/>
                </a:solidFill>
              </a:rPr>
              <a:t>Námsmarkmið</a:t>
            </a:r>
            <a:endParaRPr lang="en-GB" sz="2800" dirty="0">
              <a:solidFill>
                <a:srgbClr val="459597"/>
              </a:solidFill>
            </a:endParaRPr>
          </a:p>
        </p:txBody>
      </p:sp>
    </p:spTree>
    <p:extLst>
      <p:ext uri="{BB962C8B-B14F-4D97-AF65-F5344CB8AC3E}">
        <p14:creationId xmlns:p14="http://schemas.microsoft.com/office/powerpoint/2010/main" val="648164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10" name="Segnaposto immagine 5" descr="Immagine che contiene aria aperta, cielo, albero, camminata&#10;&#10;Il contenuto generato dall&amp;#39;IA potrebbe non essere corretto.">
            <a:extLst>
              <a:ext uri="{FF2B5EF4-FFF2-40B4-BE49-F238E27FC236}">
                <a16:creationId xmlns:a16="http://schemas.microsoft.com/office/drawing/2014/main" id="{94CD4365-FC4D-097C-E84E-D175E28CF177}"/>
              </a:ext>
            </a:extLst>
          </p:cNvPr>
          <p:cNvPicPr>
            <a:picLocks noGrp="1" noChangeAspect="1"/>
          </p:cNvPicPr>
          <p:nvPr>
            <p:ph type="pic" sz="quarter" idx="19"/>
          </p:nvPr>
        </p:nvPicPr>
        <p:blipFill>
          <a:blip r:embed="rId2"/>
          <a:srcRect t="15271" b="15271"/>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0" y="2695992"/>
            <a:ext cx="3793825" cy="3066422"/>
          </a:xfrm>
        </p:spPr>
        <p:txBody>
          <a:bodyPr>
            <a:noAutofit/>
          </a:bodyPr>
          <a:lstStyle/>
          <a:p>
            <a:pPr>
              <a:lnSpc>
                <a:spcPts val="3900"/>
              </a:lnSpc>
            </a:pPr>
            <a:r>
              <a:rPr lang="en-GB" sz="4000" dirty="0"/>
              <a:t>Dvalir í réttum stærðum sem hafa staðbundin áhrif</a:t>
            </a:r>
          </a:p>
          <a:p>
            <a:pPr>
              <a:lnSpc>
                <a:spcPts val="3900"/>
              </a:lnSpc>
            </a:pPr>
            <a:r>
              <a:rPr lang="en-GB" sz="4000" dirty="0"/>
              <a:t> </a:t>
            </a:r>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6600" b="1" dirty="0"/>
              <a:t>Þriðji hluti</a:t>
            </a:r>
            <a:endParaRPr lang="en-GB" sz="6600" b="1" dirty="0"/>
          </a:p>
        </p:txBody>
      </p:sp>
      <p:sp>
        <p:nvSpPr>
          <p:cNvPr id="8" name="Text Placeholder 7">
            <a:extLst>
              <a:ext uri="{FF2B5EF4-FFF2-40B4-BE49-F238E27FC236}">
                <a16:creationId xmlns:a16="http://schemas.microsoft.com/office/drawing/2014/main" id="{D45A6D4E-2928-D5EE-BDCC-6231AE61993A}"/>
              </a:ext>
            </a:extLst>
          </p:cNvPr>
          <p:cNvSpPr>
            <a:spLocks noGrp="1"/>
          </p:cNvSpPr>
          <p:nvPr>
            <p:ph type="body" sz="quarter" idx="65"/>
          </p:nvPr>
        </p:nvSpPr>
        <p:spPr>
          <a:xfrm>
            <a:off x="8485094" y="1451578"/>
            <a:ext cx="3706906" cy="452458"/>
          </a:xfrm>
          <a:solidFill>
            <a:srgbClr val="EC7C69"/>
          </a:solidFill>
        </p:spPr>
        <p:txBody>
          <a:bodyPr/>
          <a:lstStyle/>
          <a:p>
            <a:pPr algn="ctr"/>
            <a:r>
              <a:rPr lang="en-IE" sz="1200" dirty="0">
                <a:latin typeface="Calibri"/>
                <a:ea typeface="Calibri"/>
                <a:cs typeface="Calibri"/>
              </a:rPr>
              <a:t>Mynd: </a:t>
            </a:r>
            <a:r>
              <a:rPr lang="en-IE" sz="1200" dirty="0" err="1">
                <a:latin typeface="Calibri"/>
                <a:ea typeface="Calibri"/>
                <a:cs typeface="Calibri"/>
              </a:rPr>
              <a:t>Daunia Avventura</a:t>
            </a:r>
            <a:r>
              <a:rPr lang="en-IE" sz="1200" dirty="0">
                <a:latin typeface="Calibri"/>
                <a:ea typeface="Calibri"/>
                <a:cs typeface="Calibri"/>
              </a:rPr>
              <a:t>, </a:t>
            </a:r>
            <a:r>
              <a:rPr lang="en-IE" sz="1200" dirty="0" err="1">
                <a:latin typeface="Calibri"/>
                <a:ea typeface="Calibri"/>
                <a:cs typeface="Calibri"/>
              </a:rPr>
              <a:t>Biccari</a:t>
            </a:r>
            <a:endParaRPr lang="en-IE" sz="1200" dirty="0">
              <a:latin typeface="Calibri"/>
              <a:ea typeface="Calibri"/>
              <a:cs typeface="Calibri"/>
            </a:endParaRP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6085417" y="3795860"/>
            <a:ext cx="3580276" cy="2659133"/>
          </a:xfrm>
          <a:prstGeom prst="rect">
            <a:avLst/>
          </a:prstGeom>
        </p:spPr>
      </p:pic>
    </p:spTree>
    <p:extLst>
      <p:ext uri="{BB962C8B-B14F-4D97-AF65-F5344CB8AC3E}">
        <p14:creationId xmlns:p14="http://schemas.microsoft.com/office/powerpoint/2010/main" val="3801510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CDF59-C2C2-0F71-9473-8D7782661600}"/>
            </a:ext>
          </a:extLst>
        </p:cNvPr>
        <p:cNvGrpSpPr/>
        <p:nvPr/>
      </p:nvGrpSpPr>
      <p:grpSpPr>
        <a:xfrm>
          <a:off x="0" y="0"/>
          <a:ext cx="0" cy="0"/>
          <a:chOff x="0" y="0"/>
          <a:chExt cx="0" cy="0"/>
        </a:xfrm>
      </p:grpSpPr>
      <p:pic>
        <p:nvPicPr>
          <p:cNvPr id="8" name="Picture Placeholder 7" descr="A tree house in the woods&#10;&#10;AI-generated content may be incorrect.">
            <a:extLst>
              <a:ext uri="{FF2B5EF4-FFF2-40B4-BE49-F238E27FC236}">
                <a16:creationId xmlns:a16="http://schemas.microsoft.com/office/drawing/2014/main" id="{7BEF4625-4277-31C6-A97B-237A76EE0DEB}"/>
              </a:ext>
            </a:extLst>
          </p:cNvPr>
          <p:cNvPicPr>
            <a:picLocks noGrp="1" noChangeAspect="1"/>
          </p:cNvPicPr>
          <p:nvPr>
            <p:ph type="pic" sz="quarter" idx="67"/>
          </p:nvPr>
        </p:nvPicPr>
        <p:blipFill>
          <a:blip r:embed="rId2"/>
          <a:srcRect t="936" b="936"/>
          <a:stretch>
            <a:fillRect/>
          </a:stretch>
        </p:blipFill>
        <p:spPr/>
      </p:pic>
      <p:sp>
        <p:nvSpPr>
          <p:cNvPr id="2" name="Text Placeholder 1">
            <a:extLst>
              <a:ext uri="{FF2B5EF4-FFF2-40B4-BE49-F238E27FC236}">
                <a16:creationId xmlns:a16="http://schemas.microsoft.com/office/drawing/2014/main" id="{60EE4489-BED2-40C4-B487-666D244E48C7}"/>
              </a:ext>
            </a:extLst>
          </p:cNvPr>
          <p:cNvSpPr>
            <a:spLocks noGrp="1"/>
          </p:cNvSpPr>
          <p:nvPr>
            <p:ph type="body" sz="quarter" idx="18"/>
          </p:nvPr>
        </p:nvSpPr>
        <p:spPr>
          <a:xfrm>
            <a:off x="7826187" y="1618150"/>
            <a:ext cx="3694643" cy="870198"/>
          </a:xfrm>
        </p:spPr>
        <p:txBody>
          <a:bodyPr/>
          <a:lstStyle/>
          <a:p>
            <a:pPr>
              <a:lnSpc>
                <a:spcPts val="3240"/>
              </a:lnSpc>
            </a:pPr>
            <a:r>
              <a:rPr lang="en-GB" sz="3200" dirty="0"/>
              <a:t>Betri byggingavalkostir - Efni, skipulag og sveigjanleiki</a:t>
            </a:r>
          </a:p>
          <a:p>
            <a:pPr>
              <a:lnSpc>
                <a:spcPts val="3240"/>
              </a:lnSpc>
            </a:pPr>
            <a:endParaRPr lang="en-GB" sz="3200" dirty="0"/>
          </a:p>
          <a:p>
            <a:pPr>
              <a:lnSpc>
                <a:spcPts val="3240"/>
              </a:lnSpc>
            </a:pPr>
            <a:endParaRPr lang="en-GB" sz="3200" dirty="0"/>
          </a:p>
        </p:txBody>
      </p:sp>
      <p:sp>
        <p:nvSpPr>
          <p:cNvPr id="3" name="Text Placeholder 2">
            <a:extLst>
              <a:ext uri="{FF2B5EF4-FFF2-40B4-BE49-F238E27FC236}">
                <a16:creationId xmlns:a16="http://schemas.microsoft.com/office/drawing/2014/main" id="{8E0DC63F-1113-8B2F-1469-86F174148462}"/>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dirty="0"/>
              <a:t>Kafli 2</a:t>
            </a:r>
          </a:p>
        </p:txBody>
      </p:sp>
      <p:sp>
        <p:nvSpPr>
          <p:cNvPr id="29" name="Slide Number Placeholder 5">
            <a:extLst>
              <a:ext uri="{FF2B5EF4-FFF2-40B4-BE49-F238E27FC236}">
                <a16:creationId xmlns:a16="http://schemas.microsoft.com/office/drawing/2014/main" id="{34392913-5D35-7857-F687-67AA0DFE900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
        <p:nvSpPr>
          <p:cNvPr id="25" name="Text Placeholder 4">
            <a:extLst>
              <a:ext uri="{FF2B5EF4-FFF2-40B4-BE49-F238E27FC236}">
                <a16:creationId xmlns:a16="http://schemas.microsoft.com/office/drawing/2014/main" id="{8D450DFA-D326-43D0-9DF1-C765CEBB9981}"/>
              </a:ext>
            </a:extLst>
          </p:cNvPr>
          <p:cNvSpPr>
            <a:spLocks noGrp="1"/>
          </p:cNvSpPr>
          <p:nvPr>
            <p:ph type="body" sz="quarter" idx="23"/>
          </p:nvPr>
        </p:nvSpPr>
        <p:spPr>
          <a:xfrm>
            <a:off x="440732" y="3519184"/>
            <a:ext cx="3130702" cy="1373830"/>
          </a:xfrm>
        </p:spPr>
        <p:txBody>
          <a:bodyPr lIns="91440" tIns="45720" rIns="91440" bIns="45720" anchor="t"/>
          <a:lstStyle/>
          <a:p>
            <a:pPr>
              <a:buNone/>
            </a:pPr>
            <a:r>
              <a:rPr lang="en-US" sz="4000" b="1" dirty="0">
                <a:solidFill>
                  <a:srgbClr val="EC7C69"/>
                </a:solidFill>
              </a:rPr>
              <a:t>Yfirlit:</a:t>
            </a:r>
            <a:endParaRPr lang="en-US" sz="4000" dirty="0"/>
          </a:p>
        </p:txBody>
      </p:sp>
      <p:sp>
        <p:nvSpPr>
          <p:cNvPr id="26" name="Text Placeholder 4">
            <a:extLst>
              <a:ext uri="{FF2B5EF4-FFF2-40B4-BE49-F238E27FC236}">
                <a16:creationId xmlns:a16="http://schemas.microsoft.com/office/drawing/2014/main" id="{E692E126-A856-F0CE-FE52-EDEEF84A76E2}"/>
              </a:ext>
            </a:extLst>
          </p:cNvPr>
          <p:cNvSpPr txBox="1">
            <a:spLocks/>
          </p:cNvSpPr>
          <p:nvPr/>
        </p:nvSpPr>
        <p:spPr>
          <a:xfrm>
            <a:off x="4276165" y="4291827"/>
            <a:ext cx="7445642" cy="70420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60"/>
              </a:lnSpc>
            </a:pPr>
            <a:r>
              <a:rPr lang="en-IE" sz="2000" dirty="0"/>
              <a:t>Notkun staðbundinna, enduruninna eða umhverfisvænna efna dregur úr umhverfisáhrifum og styður við staðbundna efnahag og menningararfleifð. Sveigjanleg skipulagning sem bregst við loftslagi tryggir gestum þægindi og skilvirka nýtingu auðlinda. Hvort sem um er að ræða umbreytingu á núverandi rýmum eða byggingu nýrra er markmiðið að skapa gistirými sem falla að landslaginu, þjóna samfélaginu og bjóða upp á einstakar, ekta upplifanir.</a:t>
            </a:r>
          </a:p>
        </p:txBody>
      </p:sp>
      <p:sp>
        <p:nvSpPr>
          <p:cNvPr id="27" name="Text Placeholder 4">
            <a:extLst>
              <a:ext uri="{FF2B5EF4-FFF2-40B4-BE49-F238E27FC236}">
                <a16:creationId xmlns:a16="http://schemas.microsoft.com/office/drawing/2014/main" id="{71E24FF5-0447-4C0E-374E-FA093D1717F6}"/>
              </a:ext>
            </a:extLst>
          </p:cNvPr>
          <p:cNvSpPr txBox="1">
            <a:spLocks/>
          </p:cNvSpPr>
          <p:nvPr/>
        </p:nvSpPr>
        <p:spPr>
          <a:xfrm>
            <a:off x="459109" y="4291827"/>
            <a:ext cx="3453986"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b="1" dirty="0"/>
              <a:t>Þessi kafli fjallar um hvernig snjallir efnis- og hönnunarvalkostir geta gert valda gistingu bæði sjálfbæra og merkingarbæra. </a:t>
            </a:r>
            <a:endParaRPr lang="en-IE" dirty="0"/>
          </a:p>
        </p:txBody>
      </p:sp>
      <p:sp>
        <p:nvSpPr>
          <p:cNvPr id="9" name="Text Placeholder 7">
            <a:extLst>
              <a:ext uri="{FF2B5EF4-FFF2-40B4-BE49-F238E27FC236}">
                <a16:creationId xmlns:a16="http://schemas.microsoft.com/office/drawing/2014/main" id="{E0FA48AE-5BFE-CED5-38B9-5D6312B6B077}"/>
              </a:ext>
            </a:extLst>
          </p:cNvPr>
          <p:cNvSpPr txBox="1">
            <a:spLocks/>
          </p:cNvSpPr>
          <p:nvPr/>
        </p:nvSpPr>
        <p:spPr>
          <a:xfrm>
            <a:off x="-1" y="178005"/>
            <a:ext cx="2877671" cy="452458"/>
          </a:xfrm>
          <a:prstGeom prst="rect">
            <a:avLst/>
          </a:prstGeom>
          <a:solidFill>
            <a:srgbClr val="EC7C69"/>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IE" sz="1200" dirty="0">
                <a:solidFill>
                  <a:schemeClr val="bg1"/>
                </a:solidFill>
                <a:latin typeface="Calibri"/>
                <a:ea typeface="Calibri"/>
                <a:cs typeface="Calibri"/>
              </a:rPr>
              <a:t>Lj</a:t>
            </a:r>
            <a:r>
              <a:rPr lang="en-IE" sz="1200" dirty="0" err="1">
                <a:solidFill>
                  <a:schemeClr val="bg1"/>
                </a:solidFill>
                <a:latin typeface="Calibri"/>
                <a:ea typeface="Calibri"/>
                <a:cs typeface="Calibri"/>
              </a:rPr>
              <a:t>ós</a:t>
            </a:r>
            <a:r>
              <a:rPr lang="en-IE" sz="1200" dirty="0">
                <a:solidFill>
                  <a:schemeClr val="bg1"/>
                </a:solidFill>
                <a:latin typeface="Calibri"/>
                <a:ea typeface="Calibri"/>
                <a:cs typeface="Calibri"/>
              </a:rPr>
              <a:t>mynd: Meridaunia</a:t>
            </a:r>
          </a:p>
        </p:txBody>
      </p:sp>
    </p:spTree>
    <p:extLst>
      <p:ext uri="{BB962C8B-B14F-4D97-AF65-F5344CB8AC3E}">
        <p14:creationId xmlns:p14="http://schemas.microsoft.com/office/powerpoint/2010/main" val="1164802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EFBB2-ECF1-3EAB-F402-85C92530B997}"/>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A5A24460-EC5F-02A8-8BFB-622B40009261}"/>
              </a:ext>
            </a:extLst>
          </p:cNvPr>
          <p:cNvSpPr txBox="1">
            <a:spLocks/>
          </p:cNvSpPr>
          <p:nvPr/>
        </p:nvSpPr>
        <p:spPr>
          <a:xfrm>
            <a:off x="629645" y="307773"/>
            <a:ext cx="659706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Inngangur - Dvalir í réttri stærð sem hafa staðbundin áhrif</a:t>
            </a:r>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5F1545BD-E455-84BA-F90C-B7595712A158}"/>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BB94895A-0A35-FF41-1465-D835B90448ED}"/>
              </a:ext>
            </a:extLst>
          </p:cNvPr>
          <p:cNvSpPr txBox="1">
            <a:spLocks/>
          </p:cNvSpPr>
          <p:nvPr/>
        </p:nvSpPr>
        <p:spPr>
          <a:xfrm>
            <a:off x="629645" y="2091676"/>
            <a:ext cx="6443508" cy="3061353"/>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dirty="0">
                <a:solidFill>
                  <a:srgbClr val="414141"/>
                </a:solidFill>
              </a:rPr>
              <a:t>Á tímum </a:t>
            </a:r>
            <a:r>
              <a:rPr lang="it-IT" sz="2200" dirty="0" err="1">
                <a:solidFill>
                  <a:srgbClr val="414141"/>
                </a:solidFill>
              </a:rPr>
              <a:t>þegar ferðaþjónusta </a:t>
            </a:r>
            <a:r>
              <a:rPr lang="it-IT" sz="2200" dirty="0">
                <a:solidFill>
                  <a:srgbClr val="414141"/>
                </a:solidFill>
              </a:rPr>
              <a:t>getur </a:t>
            </a:r>
            <a:r>
              <a:rPr lang="it-IT" sz="2200" dirty="0" err="1">
                <a:solidFill>
                  <a:srgbClr val="414141"/>
                </a:solidFill>
              </a:rPr>
              <a:t>auðveldlega yfirbugað </a:t>
            </a:r>
            <a:r>
              <a:rPr lang="it-IT" sz="2200" dirty="0">
                <a:solidFill>
                  <a:srgbClr val="414141"/>
                </a:solidFill>
              </a:rPr>
              <a:t>þau svæði </a:t>
            </a:r>
            <a:r>
              <a:rPr lang="it-IT" sz="2200" dirty="0" err="1">
                <a:solidFill>
                  <a:srgbClr val="414141"/>
                </a:solidFill>
              </a:rPr>
              <a:t>sem hún </a:t>
            </a:r>
            <a:r>
              <a:rPr lang="it-IT" sz="2200" dirty="0">
                <a:solidFill>
                  <a:srgbClr val="414141"/>
                </a:solidFill>
              </a:rPr>
              <a:t>snertir, </a:t>
            </a:r>
            <a:r>
              <a:rPr lang="it-IT" sz="2200" dirty="0" err="1">
                <a:solidFill>
                  <a:srgbClr val="414141"/>
                </a:solidFill>
              </a:rPr>
              <a:t>er mikilvægara en nokkru sinni fyrr </a:t>
            </a:r>
            <a:r>
              <a:rPr lang="it-IT" sz="2200" dirty="0">
                <a:solidFill>
                  <a:srgbClr val="414141"/>
                </a:solidFill>
              </a:rPr>
              <a:t>að læra að byggja </a:t>
            </a:r>
            <a:r>
              <a:rPr lang="it-IT" sz="2200" dirty="0" err="1">
                <a:solidFill>
                  <a:srgbClr val="414141"/>
                </a:solidFill>
              </a:rPr>
              <a:t>í réttri</a:t>
            </a:r>
            <a:r>
              <a:rPr lang="it-IT" sz="2200" dirty="0">
                <a:solidFill>
                  <a:srgbClr val="414141"/>
                </a:solidFill>
              </a:rPr>
              <a:t> stærðargráðu. </a:t>
            </a:r>
            <a:r>
              <a:rPr lang="it-IT" sz="2200" dirty="0" err="1">
                <a:solidFill>
                  <a:srgbClr val="414141"/>
                </a:solidFill>
              </a:rPr>
              <a:t>Húsnæði í réttri stærð snýst ekki </a:t>
            </a:r>
            <a:r>
              <a:rPr lang="it-IT" sz="2200" dirty="0">
                <a:solidFill>
                  <a:srgbClr val="414141"/>
                </a:solidFill>
              </a:rPr>
              <a:t>einungis </a:t>
            </a:r>
            <a:r>
              <a:rPr lang="it-IT" sz="2200" dirty="0" err="1">
                <a:solidFill>
                  <a:srgbClr val="414141"/>
                </a:solidFill>
              </a:rPr>
              <a:t>um líkamleg mörk </a:t>
            </a:r>
            <a:r>
              <a:rPr lang="it-IT" sz="2200" dirty="0">
                <a:solidFill>
                  <a:srgbClr val="414141"/>
                </a:solidFill>
              </a:rPr>
              <a:t>– </a:t>
            </a:r>
            <a:r>
              <a:rPr lang="it-IT" sz="2200" dirty="0" err="1">
                <a:solidFill>
                  <a:srgbClr val="414141"/>
                </a:solidFill>
              </a:rPr>
              <a:t>heldur um að virða takt</a:t>
            </a:r>
            <a:r>
              <a:rPr lang="it-IT" sz="2200" dirty="0">
                <a:solidFill>
                  <a:srgbClr val="414141"/>
                </a:solidFill>
              </a:rPr>
              <a:t>, </a:t>
            </a:r>
            <a:r>
              <a:rPr lang="it-IT" sz="2200" dirty="0" err="1">
                <a:solidFill>
                  <a:srgbClr val="414141"/>
                </a:solidFill>
              </a:rPr>
              <a:t>auðlindir </a:t>
            </a:r>
            <a:r>
              <a:rPr lang="it-IT" sz="2200" dirty="0">
                <a:solidFill>
                  <a:srgbClr val="414141"/>
                </a:solidFill>
              </a:rPr>
              <a:t>og </a:t>
            </a:r>
            <a:r>
              <a:rPr lang="it-IT" sz="2200" dirty="0" err="1">
                <a:solidFill>
                  <a:srgbClr val="414141"/>
                </a:solidFill>
              </a:rPr>
              <a:t>sérkenni </a:t>
            </a:r>
            <a:r>
              <a:rPr lang="it-IT" sz="2200" dirty="0">
                <a:solidFill>
                  <a:srgbClr val="414141"/>
                </a:solidFill>
              </a:rPr>
              <a:t>staðarins. </a:t>
            </a:r>
            <a:r>
              <a:rPr lang="it-IT" sz="2200" dirty="0" err="1">
                <a:solidFill>
                  <a:srgbClr val="414141"/>
                </a:solidFill>
              </a:rPr>
              <a:t>Hvort sem um er að ræða hæðabæ</a:t>
            </a:r>
            <a:r>
              <a:rPr lang="it-IT" sz="2200" dirty="0">
                <a:solidFill>
                  <a:srgbClr val="414141"/>
                </a:solidFill>
              </a:rPr>
              <a:t>, </a:t>
            </a:r>
            <a:r>
              <a:rPr lang="it-IT" sz="2200" dirty="0" err="1">
                <a:solidFill>
                  <a:srgbClr val="414141"/>
                </a:solidFill>
              </a:rPr>
              <a:t>skógarjaðar </a:t>
            </a:r>
            <a:r>
              <a:rPr lang="it-IT" sz="2200" dirty="0">
                <a:solidFill>
                  <a:srgbClr val="414141"/>
                </a:solidFill>
              </a:rPr>
              <a:t>eða lítið </a:t>
            </a:r>
            <a:r>
              <a:rPr lang="it-IT" sz="2200" dirty="0" err="1">
                <a:solidFill>
                  <a:srgbClr val="414141"/>
                </a:solidFill>
              </a:rPr>
              <a:t>sveitaþorp</a:t>
            </a:r>
            <a:r>
              <a:rPr lang="it-IT" sz="2200" dirty="0">
                <a:solidFill>
                  <a:srgbClr val="414141"/>
                </a:solidFill>
              </a:rPr>
              <a:t>, </a:t>
            </a:r>
            <a:r>
              <a:rPr lang="it-IT" sz="2200" dirty="0" err="1">
                <a:solidFill>
                  <a:srgbClr val="414141"/>
                </a:solidFill>
              </a:rPr>
              <a:t>ætti ferðaþjónusta </a:t>
            </a:r>
            <a:r>
              <a:rPr lang="it-IT" sz="2200" dirty="0">
                <a:solidFill>
                  <a:srgbClr val="414141"/>
                </a:solidFill>
              </a:rPr>
              <a:t>að þjóna </a:t>
            </a:r>
            <a:r>
              <a:rPr lang="it-IT" sz="2200" dirty="0" err="1">
                <a:solidFill>
                  <a:srgbClr val="414141"/>
                </a:solidFill>
              </a:rPr>
              <a:t>staðbundnu</a:t>
            </a:r>
            <a:r>
              <a:rPr lang="it-IT" sz="2200" dirty="0">
                <a:solidFill>
                  <a:srgbClr val="414141"/>
                </a:solidFill>
              </a:rPr>
              <a:t> </a:t>
            </a:r>
            <a:r>
              <a:rPr lang="it-IT" sz="2200" dirty="0" err="1">
                <a:solidFill>
                  <a:srgbClr val="414141"/>
                </a:solidFill>
              </a:rPr>
              <a:t>samhengi frekar en að afmyndast það</a:t>
            </a:r>
            <a:r>
              <a:rPr lang="it-IT" sz="2200" dirty="0">
                <a:solidFill>
                  <a:srgbClr val="414141"/>
                </a:solidFill>
              </a:rPr>
              <a:t>.</a:t>
            </a:r>
          </a:p>
          <a:p>
            <a:pPr>
              <a:lnSpc>
                <a:spcPts val="2380"/>
              </a:lnSpc>
            </a:pPr>
            <a:endParaRPr lang="it-IT" sz="2200" dirty="0">
              <a:solidFill>
                <a:srgbClr val="414141"/>
              </a:solidFill>
            </a:endParaRPr>
          </a:p>
          <a:p>
            <a:pPr>
              <a:lnSpc>
                <a:spcPts val="2380"/>
              </a:lnSpc>
            </a:pPr>
            <a:endParaRPr lang="it-IT" sz="2200" dirty="0">
              <a:solidFill>
                <a:srgbClr val="414141"/>
              </a:solidFill>
            </a:endParaRPr>
          </a:p>
        </p:txBody>
      </p:sp>
      <p:pic>
        <p:nvPicPr>
          <p:cNvPr id="2" name="Picture 1">
            <a:extLst>
              <a:ext uri="{FF2B5EF4-FFF2-40B4-BE49-F238E27FC236}">
                <a16:creationId xmlns:a16="http://schemas.microsoft.com/office/drawing/2014/main" id="{86837B17-0310-CFA0-1922-4CD100B199A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D6EE1128-0266-0551-47BE-8DDF96E3EAC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3" name="TextBox 2">
            <a:extLst>
              <a:ext uri="{FF2B5EF4-FFF2-40B4-BE49-F238E27FC236}">
                <a16:creationId xmlns:a16="http://schemas.microsoft.com/office/drawing/2014/main" id="{11985189-3C69-77BD-0FC1-A4FE406FE96B}"/>
              </a:ext>
            </a:extLst>
          </p:cNvPr>
          <p:cNvSpPr txBox="1"/>
          <p:nvPr/>
        </p:nvSpPr>
        <p:spPr>
          <a:xfrm>
            <a:off x="629645" y="5451316"/>
            <a:ext cx="7831449" cy="1118255"/>
          </a:xfrm>
          <a:prstGeom prst="rect">
            <a:avLst/>
          </a:prstGeom>
          <a:noFill/>
        </p:spPr>
        <p:txBody>
          <a:bodyPr wrap="square" rtlCol="0">
            <a:spAutoFit/>
          </a:bodyPr>
          <a:lstStyle/>
          <a:p>
            <a:pPr>
              <a:lnSpc>
                <a:spcPts val="1960"/>
              </a:lnSpc>
            </a:pPr>
            <a:r>
              <a:rPr lang="en-IE" b="1" dirty="0">
                <a:solidFill>
                  <a:srgbClr val="414141"/>
                </a:solidFill>
              </a:rPr>
              <a:t>Heimild: </a:t>
            </a:r>
            <a:r>
              <a:rPr lang="en-IE" sz="1800" dirty="0">
                <a:solidFill>
                  <a:srgbClr val="414141"/>
                </a:solidFill>
                <a:ea typeface="+mn-lt"/>
                <a:cs typeface="+mn-lt"/>
              </a:rPr>
              <a:t>	UNWTO (2021). Ferðaþjónusta og þróun dreifbýlis. </a:t>
            </a:r>
          </a:p>
          <a:p>
            <a:pPr>
              <a:lnSpc>
                <a:spcPts val="1960"/>
              </a:lnSpc>
            </a:pPr>
            <a:r>
              <a:rPr lang="en-IE" dirty="0">
                <a:solidFill>
                  <a:srgbClr val="414141"/>
                </a:solidFill>
                <a:ea typeface="+mn-lt"/>
                <a:cs typeface="+mn-lt"/>
              </a:rPr>
              <a:t>	</a:t>
            </a:r>
            <a:r>
              <a:rPr lang="en-IE" sz="1800" dirty="0">
                <a:solidFill>
                  <a:srgbClr val="414141"/>
                </a:solidFill>
                <a:ea typeface="+mn-lt"/>
                <a:cs typeface="+mn-lt"/>
              </a:rPr>
              <a:t>Heimsferðamálastofnunin.</a:t>
            </a:r>
            <a:endParaRPr lang="en-IE" sz="1800" dirty="0">
              <a:solidFill>
                <a:srgbClr val="459597"/>
              </a:solidFill>
            </a:endParaRPr>
          </a:p>
          <a:p>
            <a:pPr>
              <a:lnSpc>
                <a:spcPts val="1960"/>
              </a:lnSpc>
            </a:pPr>
            <a:r>
              <a:rPr lang="en-IE" sz="1800" dirty="0">
                <a:solidFill>
                  <a:srgbClr val="414141"/>
                </a:solidFill>
                <a:ea typeface="+mn-lt"/>
                <a:cs typeface="+mn-lt"/>
              </a:rPr>
              <a:t>	</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https://www.unwto.org/tourism-and-rural-development</a:t>
            </a:r>
            <a:r>
              <a:rPr lang="en-IE" sz="1800" dirty="0">
                <a:solidFill>
                  <a:srgbClr val="459597"/>
                </a:solidFill>
                <a:ea typeface="+mn-lt"/>
                <a:cs typeface="+mn-lt"/>
              </a:rPr>
              <a:t> </a:t>
            </a:r>
            <a:endParaRPr lang="en-IE" dirty="0">
              <a:solidFill>
                <a:srgbClr val="459597"/>
              </a:solidFill>
            </a:endParaRPr>
          </a:p>
          <a:p>
            <a:pPr>
              <a:lnSpc>
                <a:spcPts val="1960"/>
              </a:lnSpc>
            </a:pPr>
            <a:endParaRPr lang="en-IE" dirty="0">
              <a:solidFill>
                <a:srgbClr val="459597"/>
              </a:solidFill>
            </a:endParaRPr>
          </a:p>
        </p:txBody>
      </p:sp>
      <p:sp>
        <p:nvSpPr>
          <p:cNvPr id="6" name="Freeform 5">
            <a:extLst>
              <a:ext uri="{FF2B5EF4-FFF2-40B4-BE49-F238E27FC236}">
                <a16:creationId xmlns:a16="http://schemas.microsoft.com/office/drawing/2014/main" id="{22B554DF-447C-9C4E-6219-78356CDE2BF0}"/>
              </a:ext>
            </a:extLst>
          </p:cNvPr>
          <p:cNvSpPr/>
          <p:nvPr/>
        </p:nvSpPr>
        <p:spPr>
          <a:xfrm rot="10800000">
            <a:off x="8001798" y="0"/>
            <a:ext cx="3577914" cy="465144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5"/>
            <a:srcRect/>
            <a:stretch>
              <a:fillRect l="-82987" t="610" r="-33803" b="-610"/>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037B637F-A565-922C-EA76-03EAF56F9A3B}"/>
              </a:ext>
            </a:extLst>
          </p:cNvPr>
          <p:cNvGrpSpPr/>
          <p:nvPr/>
        </p:nvGrpSpPr>
        <p:grpSpPr>
          <a:xfrm>
            <a:off x="9234244" y="432401"/>
            <a:ext cx="2957756" cy="554397"/>
            <a:chOff x="1800741" y="6353467"/>
            <a:chExt cx="3253859" cy="554397"/>
          </a:xfrm>
        </p:grpSpPr>
        <p:sp>
          <p:nvSpPr>
            <p:cNvPr id="12" name="object 3">
              <a:extLst>
                <a:ext uri="{FF2B5EF4-FFF2-40B4-BE49-F238E27FC236}">
                  <a16:creationId xmlns:a16="http://schemas.microsoft.com/office/drawing/2014/main" id="{033D1D5A-BD3D-DE98-C158-B130E131881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869F7F14-9336-D8B9-D2E7-33758F1A252E}"/>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Mynd:</a:t>
              </a:r>
            </a:p>
          </p:txBody>
        </p:sp>
      </p:grpSp>
      <p:pic>
        <p:nvPicPr>
          <p:cNvPr id="16" name="Picture 15">
            <a:extLst>
              <a:ext uri="{FF2B5EF4-FFF2-40B4-BE49-F238E27FC236}">
                <a16:creationId xmlns:a16="http://schemas.microsoft.com/office/drawing/2014/main" id="{FD78DBAC-0071-65E8-7645-2C5D31E4844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7360079" y="4380951"/>
            <a:ext cx="3580276" cy="2659133"/>
          </a:xfrm>
          <a:prstGeom prst="rect">
            <a:avLst/>
          </a:prstGeom>
        </p:spPr>
      </p:pic>
    </p:spTree>
    <p:extLst>
      <p:ext uri="{BB962C8B-B14F-4D97-AF65-F5344CB8AC3E}">
        <p14:creationId xmlns:p14="http://schemas.microsoft.com/office/powerpoint/2010/main" val="2587697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00769-E65D-16C0-93BC-5E86D0618046}"/>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77D15847-B827-783F-A9DA-4F65BF03A9E6}"/>
              </a:ext>
            </a:extLst>
          </p:cNvPr>
          <p:cNvSpPr txBox="1">
            <a:spLocks/>
          </p:cNvSpPr>
          <p:nvPr/>
        </p:nvSpPr>
        <p:spPr>
          <a:xfrm>
            <a:off x="629645" y="307773"/>
            <a:ext cx="659706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Inngangur - Dvalir í réttum stærðum sem hafa staðbundin áhrif</a:t>
            </a:r>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62381EB2-B57D-978A-A141-6CA974B18D55}"/>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F22F7DA5-EBC6-E7AD-C4FB-08DB7B939256}"/>
              </a:ext>
            </a:extLst>
          </p:cNvPr>
          <p:cNvSpPr txBox="1">
            <a:spLocks/>
          </p:cNvSpPr>
          <p:nvPr/>
        </p:nvSpPr>
        <p:spPr>
          <a:xfrm>
            <a:off x="629644" y="1854780"/>
            <a:ext cx="10475891" cy="3061353"/>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dirty="0" err="1">
                <a:solidFill>
                  <a:srgbClr val="414141"/>
                </a:solidFill>
              </a:rPr>
              <a:t>Þessi kafli </a:t>
            </a:r>
            <a:r>
              <a:rPr lang="it-IT" sz="2200" dirty="0">
                <a:solidFill>
                  <a:srgbClr val="414141"/>
                </a:solidFill>
              </a:rPr>
              <a:t>hjálpar </a:t>
            </a:r>
            <a:r>
              <a:rPr lang="it-IT" sz="2200" dirty="0" err="1">
                <a:solidFill>
                  <a:srgbClr val="414141"/>
                </a:solidFill>
              </a:rPr>
              <a:t>þér að kanna hvernig </a:t>
            </a:r>
            <a:r>
              <a:rPr lang="it-IT" sz="2200" dirty="0">
                <a:solidFill>
                  <a:srgbClr val="414141"/>
                </a:solidFill>
              </a:rPr>
              <a:t>stærð, </a:t>
            </a:r>
            <a:r>
              <a:rPr lang="it-IT" sz="2200" dirty="0" err="1">
                <a:solidFill>
                  <a:srgbClr val="414141"/>
                </a:solidFill>
              </a:rPr>
              <a:t>gerð </a:t>
            </a:r>
            <a:r>
              <a:rPr lang="it-IT" sz="2200" dirty="0">
                <a:solidFill>
                  <a:srgbClr val="414141"/>
                </a:solidFill>
              </a:rPr>
              <a:t>og </a:t>
            </a:r>
            <a:r>
              <a:rPr lang="it-IT" sz="2200" dirty="0" err="1">
                <a:solidFill>
                  <a:srgbClr val="414141"/>
                </a:solidFill>
              </a:rPr>
              <a:t>rýmisgeta valbúða</a:t>
            </a:r>
            <a:r>
              <a:rPr lang="it-IT" sz="2200" dirty="0">
                <a:solidFill>
                  <a:srgbClr val="414141"/>
                </a:solidFill>
              </a:rPr>
              <a:t> </a:t>
            </a:r>
            <a:r>
              <a:rPr lang="it-IT" sz="2200" dirty="0" err="1">
                <a:solidFill>
                  <a:srgbClr val="414141"/>
                </a:solidFill>
              </a:rPr>
              <a:t>þinna </a:t>
            </a:r>
            <a:r>
              <a:rPr lang="it-IT" sz="2200" dirty="0">
                <a:solidFill>
                  <a:srgbClr val="414141"/>
                </a:solidFill>
              </a:rPr>
              <a:t>má </a:t>
            </a:r>
            <a:r>
              <a:rPr lang="it-IT" sz="2200" dirty="0" err="1">
                <a:solidFill>
                  <a:srgbClr val="414141"/>
                </a:solidFill>
              </a:rPr>
              <a:t>sérsníða </a:t>
            </a:r>
            <a:r>
              <a:rPr lang="it-IT" sz="2200" dirty="0">
                <a:solidFill>
                  <a:srgbClr val="414141"/>
                </a:solidFill>
              </a:rPr>
              <a:t>til </a:t>
            </a:r>
            <a:r>
              <a:rPr lang="it-IT" sz="2200" dirty="0" err="1">
                <a:solidFill>
                  <a:srgbClr val="414141"/>
                </a:solidFill>
              </a:rPr>
              <a:t>að falla að umhverfi þeirra</a:t>
            </a:r>
            <a:r>
              <a:rPr lang="it-IT" sz="2200" dirty="0">
                <a:solidFill>
                  <a:srgbClr val="414141"/>
                </a:solidFill>
              </a:rPr>
              <a:t>, </a:t>
            </a:r>
            <a:r>
              <a:rPr lang="it-IT" sz="2200" dirty="0" err="1">
                <a:solidFill>
                  <a:srgbClr val="414141"/>
                </a:solidFill>
              </a:rPr>
              <a:t>forðast </a:t>
            </a:r>
            <a:r>
              <a:rPr lang="it-IT" sz="2200" dirty="0">
                <a:solidFill>
                  <a:srgbClr val="414141"/>
                </a:solidFill>
              </a:rPr>
              <a:t>álag á</a:t>
            </a:r>
            <a:r>
              <a:rPr lang="it-IT" sz="2200" dirty="0" err="1">
                <a:solidFill>
                  <a:srgbClr val="414141"/>
                </a:solidFill>
              </a:rPr>
              <a:t> auðlindir </a:t>
            </a:r>
            <a:r>
              <a:rPr lang="it-IT" sz="2200" dirty="0">
                <a:solidFill>
                  <a:srgbClr val="414141"/>
                </a:solidFill>
              </a:rPr>
              <a:t>og </a:t>
            </a:r>
            <a:r>
              <a:rPr lang="it-IT" sz="2200" dirty="0" err="1">
                <a:solidFill>
                  <a:srgbClr val="414141"/>
                </a:solidFill>
              </a:rPr>
              <a:t>efla langtíma velferð</a:t>
            </a:r>
            <a:r>
              <a:rPr lang="it-IT" sz="2200" dirty="0">
                <a:solidFill>
                  <a:srgbClr val="414141"/>
                </a:solidFill>
              </a:rPr>
              <a:t> </a:t>
            </a:r>
            <a:r>
              <a:rPr lang="it-IT" sz="2200" dirty="0" err="1">
                <a:solidFill>
                  <a:srgbClr val="414141"/>
                </a:solidFill>
              </a:rPr>
              <a:t>samfélagsins</a:t>
            </a:r>
            <a:r>
              <a:rPr lang="it-IT" sz="2200" dirty="0">
                <a:solidFill>
                  <a:srgbClr val="414141"/>
                </a:solidFill>
              </a:rPr>
              <a:t>. </a:t>
            </a:r>
          </a:p>
          <a:p>
            <a:pPr>
              <a:lnSpc>
                <a:spcPts val="2380"/>
              </a:lnSpc>
            </a:pPr>
            <a:endParaRPr lang="it-IT" sz="2200" dirty="0">
              <a:solidFill>
                <a:srgbClr val="414141"/>
              </a:solidFill>
            </a:endParaRPr>
          </a:p>
          <a:p>
            <a:pPr>
              <a:lnSpc>
                <a:spcPts val="2380"/>
              </a:lnSpc>
            </a:pPr>
            <a:r>
              <a:rPr lang="it-IT" sz="2200" dirty="0" err="1">
                <a:solidFill>
                  <a:srgbClr val="414141"/>
                </a:solidFill>
              </a:rPr>
              <a:t>Þú munt læra hvers vegna </a:t>
            </a:r>
            <a:r>
              <a:rPr lang="it-IT" sz="2200" dirty="0">
                <a:solidFill>
                  <a:srgbClr val="414141"/>
                </a:solidFill>
              </a:rPr>
              <a:t>"smátt" </a:t>
            </a:r>
            <a:r>
              <a:rPr lang="it-IT" sz="2200" dirty="0" err="1">
                <a:solidFill>
                  <a:srgbClr val="414141"/>
                </a:solidFill>
              </a:rPr>
              <a:t>er oft snjallara </a:t>
            </a:r>
            <a:r>
              <a:rPr lang="it-IT" sz="2200" dirty="0">
                <a:solidFill>
                  <a:srgbClr val="414141"/>
                </a:solidFill>
              </a:rPr>
              <a:t>– </a:t>
            </a:r>
            <a:r>
              <a:rPr lang="it-IT" sz="2200" dirty="0" err="1">
                <a:solidFill>
                  <a:srgbClr val="414141"/>
                </a:solidFill>
              </a:rPr>
              <a:t>það skapar þolmakra</a:t>
            </a:r>
            <a:r>
              <a:rPr lang="it-IT" sz="2200" dirty="0">
                <a:solidFill>
                  <a:srgbClr val="414141"/>
                </a:solidFill>
              </a:rPr>
              <a:t>, </a:t>
            </a:r>
            <a:r>
              <a:rPr lang="it-IT" sz="2200" dirty="0" err="1">
                <a:solidFill>
                  <a:srgbClr val="414141"/>
                </a:solidFill>
              </a:rPr>
              <a:t>sveigjanlegri </a:t>
            </a:r>
            <a:r>
              <a:rPr lang="it-IT" sz="2200" dirty="0">
                <a:solidFill>
                  <a:srgbClr val="414141"/>
                </a:solidFill>
              </a:rPr>
              <a:t>og </a:t>
            </a:r>
            <a:r>
              <a:rPr lang="it-IT" sz="2200" dirty="0" err="1">
                <a:solidFill>
                  <a:srgbClr val="414141"/>
                </a:solidFill>
              </a:rPr>
              <a:t>ekta gestrisniupplifanir</a:t>
            </a:r>
            <a:r>
              <a:rPr lang="it-IT" sz="2200" dirty="0">
                <a:solidFill>
                  <a:srgbClr val="414141"/>
                </a:solidFill>
              </a:rPr>
              <a:t>. Frá reglugerðum til hönnunarlíkana eins og Albergo Diffuso </a:t>
            </a:r>
            <a:r>
              <a:rPr lang="it-IT" sz="2200" dirty="0" err="1">
                <a:solidFill>
                  <a:srgbClr val="414141"/>
                </a:solidFill>
              </a:rPr>
              <a:t>munum við </a:t>
            </a:r>
            <a:r>
              <a:rPr lang="it-IT" sz="2200" dirty="0">
                <a:solidFill>
                  <a:srgbClr val="414141"/>
                </a:solidFill>
              </a:rPr>
              <a:t>sýna </a:t>
            </a:r>
            <a:r>
              <a:rPr lang="it-IT" sz="2200" dirty="0" err="1">
                <a:solidFill>
                  <a:srgbClr val="414141"/>
                </a:solidFill>
              </a:rPr>
              <a:t>hvernig það að samræma </a:t>
            </a:r>
            <a:r>
              <a:rPr lang="it-IT" sz="2200" dirty="0">
                <a:solidFill>
                  <a:srgbClr val="414141"/>
                </a:solidFill>
              </a:rPr>
              <a:t>sýn </a:t>
            </a:r>
            <a:r>
              <a:rPr lang="it-IT" sz="2200" dirty="0" err="1">
                <a:solidFill>
                  <a:srgbClr val="414141"/>
                </a:solidFill>
              </a:rPr>
              <a:t>þína </a:t>
            </a:r>
            <a:r>
              <a:rPr lang="it-IT" sz="2200" dirty="0">
                <a:solidFill>
                  <a:srgbClr val="414141"/>
                </a:solidFill>
              </a:rPr>
              <a:t>við </a:t>
            </a:r>
            <a:r>
              <a:rPr lang="it-IT" sz="2200" dirty="0" err="1">
                <a:solidFill>
                  <a:srgbClr val="414141"/>
                </a:solidFill>
              </a:rPr>
              <a:t>raunverulega burðargetu</a:t>
            </a:r>
            <a:r>
              <a:rPr lang="it-IT" sz="2200" dirty="0">
                <a:solidFill>
                  <a:srgbClr val="414141"/>
                </a:solidFill>
              </a:rPr>
              <a:t> </a:t>
            </a:r>
            <a:r>
              <a:rPr lang="it-IT" sz="2200" dirty="0" err="1">
                <a:solidFill>
                  <a:srgbClr val="414141"/>
                </a:solidFill>
              </a:rPr>
              <a:t>svæðisins </a:t>
            </a:r>
            <a:r>
              <a:rPr lang="it-IT" sz="2200" dirty="0">
                <a:solidFill>
                  <a:srgbClr val="414141"/>
                </a:solidFill>
              </a:rPr>
              <a:t>leiðir til </a:t>
            </a:r>
            <a:r>
              <a:rPr lang="it-IT" sz="2200" dirty="0" err="1">
                <a:solidFill>
                  <a:srgbClr val="414141"/>
                </a:solidFill>
              </a:rPr>
              <a:t>betri niðurstaðna </a:t>
            </a:r>
            <a:r>
              <a:rPr lang="it-IT" sz="2200" dirty="0">
                <a:solidFill>
                  <a:srgbClr val="414141"/>
                </a:solidFill>
              </a:rPr>
              <a:t>fyrir </a:t>
            </a:r>
            <a:r>
              <a:rPr lang="it-IT" sz="2200" dirty="0" err="1">
                <a:solidFill>
                  <a:srgbClr val="414141"/>
                </a:solidFill>
              </a:rPr>
              <a:t>alla </a:t>
            </a:r>
            <a:r>
              <a:rPr lang="it-IT" sz="2200" dirty="0">
                <a:solidFill>
                  <a:srgbClr val="414141"/>
                </a:solidFill>
              </a:rPr>
              <a:t>– </a:t>
            </a:r>
            <a:r>
              <a:rPr lang="it-IT" sz="2200" dirty="0" err="1">
                <a:solidFill>
                  <a:srgbClr val="414141"/>
                </a:solidFill>
              </a:rPr>
              <a:t>gesti</a:t>
            </a:r>
            <a:r>
              <a:rPr lang="it-IT" sz="2200" dirty="0">
                <a:solidFill>
                  <a:srgbClr val="414141"/>
                </a:solidFill>
              </a:rPr>
              <a:t>, </a:t>
            </a:r>
            <a:r>
              <a:rPr lang="it-IT" sz="2200" dirty="0" err="1">
                <a:solidFill>
                  <a:srgbClr val="414141"/>
                </a:solidFill>
              </a:rPr>
              <a:t>íbúa </a:t>
            </a:r>
            <a:r>
              <a:rPr lang="it-IT" sz="2200" dirty="0">
                <a:solidFill>
                  <a:srgbClr val="414141"/>
                </a:solidFill>
              </a:rPr>
              <a:t>og náttúruna.</a:t>
            </a:r>
          </a:p>
          <a:p>
            <a:pPr>
              <a:lnSpc>
                <a:spcPts val="2380"/>
              </a:lnSpc>
            </a:pPr>
            <a:endParaRPr lang="it-IT" sz="2200" dirty="0">
              <a:solidFill>
                <a:srgbClr val="414141"/>
              </a:solidFill>
            </a:endParaRPr>
          </a:p>
        </p:txBody>
      </p:sp>
      <p:pic>
        <p:nvPicPr>
          <p:cNvPr id="2" name="Picture 1">
            <a:extLst>
              <a:ext uri="{FF2B5EF4-FFF2-40B4-BE49-F238E27FC236}">
                <a16:creationId xmlns:a16="http://schemas.microsoft.com/office/drawing/2014/main" id="{B85D9403-052E-DBE1-943C-F59BB344D321}"/>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A2B02B7E-720F-0359-F353-56F7C7A1EF9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pic>
        <p:nvPicPr>
          <p:cNvPr id="16" name="Picture 15">
            <a:extLst>
              <a:ext uri="{FF2B5EF4-FFF2-40B4-BE49-F238E27FC236}">
                <a16:creationId xmlns:a16="http://schemas.microsoft.com/office/drawing/2014/main" id="{6B9CFEE4-6F5E-2573-6339-14B61B1D24D8}"/>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7360079" y="4380951"/>
            <a:ext cx="3580276" cy="2659133"/>
          </a:xfrm>
          <a:prstGeom prst="rect">
            <a:avLst/>
          </a:prstGeom>
        </p:spPr>
      </p:pic>
      <p:sp>
        <p:nvSpPr>
          <p:cNvPr id="4" name="TextBox 3">
            <a:extLst>
              <a:ext uri="{FF2B5EF4-FFF2-40B4-BE49-F238E27FC236}">
                <a16:creationId xmlns:a16="http://schemas.microsoft.com/office/drawing/2014/main" id="{9C162606-96B4-103C-A503-56327AC2B3F1}"/>
              </a:ext>
            </a:extLst>
          </p:cNvPr>
          <p:cNvSpPr txBox="1"/>
          <p:nvPr/>
        </p:nvSpPr>
        <p:spPr>
          <a:xfrm>
            <a:off x="629645" y="5451316"/>
            <a:ext cx="7831449" cy="1118255"/>
          </a:xfrm>
          <a:prstGeom prst="rect">
            <a:avLst/>
          </a:prstGeom>
          <a:noFill/>
        </p:spPr>
        <p:txBody>
          <a:bodyPr wrap="square" rtlCol="0">
            <a:spAutoFit/>
          </a:bodyPr>
          <a:lstStyle/>
          <a:p>
            <a:pPr>
              <a:lnSpc>
                <a:spcPts val="1960"/>
              </a:lnSpc>
            </a:pPr>
            <a:r>
              <a:rPr lang="en-IE" b="1" dirty="0">
                <a:solidFill>
                  <a:srgbClr val="414141"/>
                </a:solidFill>
              </a:rPr>
              <a:t>Heimild: </a:t>
            </a:r>
            <a:r>
              <a:rPr lang="en-IE" sz="1800" dirty="0">
                <a:solidFill>
                  <a:srgbClr val="414141"/>
                </a:solidFill>
                <a:ea typeface="+mn-lt"/>
                <a:cs typeface="+mn-lt"/>
              </a:rPr>
              <a:t>	UNWTO (2021). Ferðaþjónusta og þróun dreifbýlis. </a:t>
            </a:r>
          </a:p>
          <a:p>
            <a:pPr>
              <a:lnSpc>
                <a:spcPts val="1960"/>
              </a:lnSpc>
            </a:pPr>
            <a:r>
              <a:rPr lang="en-IE" dirty="0">
                <a:solidFill>
                  <a:srgbClr val="414141"/>
                </a:solidFill>
                <a:ea typeface="+mn-lt"/>
                <a:cs typeface="+mn-lt"/>
              </a:rPr>
              <a:t>	</a:t>
            </a:r>
            <a:r>
              <a:rPr lang="en-IE" sz="1800" dirty="0">
                <a:solidFill>
                  <a:srgbClr val="414141"/>
                </a:solidFill>
                <a:ea typeface="+mn-lt"/>
                <a:cs typeface="+mn-lt"/>
              </a:rPr>
              <a:t>Heimsferðamálastofnunin.</a:t>
            </a:r>
            <a:endParaRPr lang="en-IE" sz="1800" dirty="0">
              <a:solidFill>
                <a:srgbClr val="459597"/>
              </a:solidFill>
            </a:endParaRPr>
          </a:p>
          <a:p>
            <a:pPr>
              <a:lnSpc>
                <a:spcPts val="1960"/>
              </a:lnSpc>
            </a:pPr>
            <a:r>
              <a:rPr lang="en-IE" sz="1800" dirty="0">
                <a:solidFill>
                  <a:srgbClr val="414141"/>
                </a:solidFill>
                <a:ea typeface="+mn-lt"/>
                <a:cs typeface="+mn-lt"/>
              </a:rPr>
              <a:t>	</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https://www.unwto.org/tourism-and-rural-development</a:t>
            </a:r>
            <a:r>
              <a:rPr lang="en-IE" sz="1800" dirty="0">
                <a:solidFill>
                  <a:srgbClr val="459597"/>
                </a:solidFill>
                <a:ea typeface="+mn-lt"/>
                <a:cs typeface="+mn-lt"/>
              </a:rPr>
              <a:t> </a:t>
            </a:r>
            <a:endParaRPr lang="en-IE" dirty="0">
              <a:solidFill>
                <a:srgbClr val="459597"/>
              </a:solidFill>
            </a:endParaRPr>
          </a:p>
          <a:p>
            <a:pPr>
              <a:lnSpc>
                <a:spcPts val="1960"/>
              </a:lnSpc>
            </a:pPr>
            <a:endParaRPr lang="en-IE" dirty="0">
              <a:solidFill>
                <a:srgbClr val="459597"/>
              </a:solidFill>
            </a:endParaRPr>
          </a:p>
        </p:txBody>
      </p:sp>
    </p:spTree>
    <p:extLst>
      <p:ext uri="{BB962C8B-B14F-4D97-AF65-F5344CB8AC3E}">
        <p14:creationId xmlns:p14="http://schemas.microsoft.com/office/powerpoint/2010/main" val="971900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 4 lykilnámssvið</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9</a:t>
            </a:fld>
            <a:endParaRPr lang="fr-CA" sz="1200" dirty="0"/>
          </a:p>
        </p:txBody>
      </p:sp>
      <p:sp>
        <p:nvSpPr>
          <p:cNvPr id="8" name="Text Placeholder 1">
            <a:extLst>
              <a:ext uri="{FF2B5EF4-FFF2-40B4-BE49-F238E27FC236}">
                <a16:creationId xmlns:a16="http://schemas.microsoft.com/office/drawing/2014/main" id="{433F1DBA-D3E1-15F1-6EC0-3F287C47D176}"/>
              </a:ext>
            </a:extLst>
          </p:cNvPr>
          <p:cNvSpPr txBox="1">
            <a:spLocks/>
          </p:cNvSpPr>
          <p:nvPr/>
        </p:nvSpPr>
        <p:spPr>
          <a:xfrm>
            <a:off x="1779518" y="2227953"/>
            <a:ext cx="463472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Að skilja burðargetu og landþrýsting: </a:t>
            </a:r>
          </a:p>
          <a:p>
            <a:pPr>
              <a:lnSpc>
                <a:spcPts val="2480"/>
              </a:lnSpc>
            </a:pPr>
            <a:endParaRPr lang="en-GB" sz="2400" b="1" dirty="0"/>
          </a:p>
          <a:p>
            <a:pPr>
              <a:lnSpc>
                <a:spcPts val="2380"/>
              </a:lnSpc>
            </a:pPr>
            <a:r>
              <a:rPr lang="en-IE" sz="2200" dirty="0"/>
              <a:t>Lærðu hvernig á að meta líkamleg, félagsleg og umhverfisleg mörk áfangastaðar til að forðast ofþrýsting og auðlindarýrnun. Skildu hvers vegna það að virða burðargetu tryggir að ferðaþjónusta verði áfram ávinningur – ekki byrði – fyrir heimabyggðir.</a:t>
            </a:r>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4DAF0812-CA2F-C9EB-F9AA-D0BF75343BF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01</a:t>
            </a:r>
            <a:endParaRPr lang="en-GB" sz="6600" b="1" dirty="0">
              <a:solidFill>
                <a:schemeClr val="bg1"/>
              </a:solidFill>
            </a:endParaRPr>
          </a:p>
        </p:txBody>
      </p:sp>
      <p:sp>
        <p:nvSpPr>
          <p:cNvPr id="10" name="Freeform 9">
            <a:extLst>
              <a:ext uri="{FF2B5EF4-FFF2-40B4-BE49-F238E27FC236}">
                <a16:creationId xmlns:a16="http://schemas.microsoft.com/office/drawing/2014/main" id="{06E0A77C-BD1A-8B37-06F5-64E3CC52974E}"/>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3851DAEE-662E-D633-49E5-97A7B63F4368}"/>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46198168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3C12EB9-A657-4BE0-B45C-DB4472CD845B}"/>
</file>

<file path=docProps/app.xml><?xml version="1.0" encoding="utf-8"?>
<Properties xmlns="http://schemas.openxmlformats.org/officeDocument/2006/extended-properties" xmlns:vt="http://schemas.openxmlformats.org/officeDocument/2006/docPropsVTypes">
  <TotalTime>1458</TotalTime>
  <Words>2210</Words>
  <Application>Microsoft Office PowerPoint</Application>
  <PresentationFormat>Widescreen</PresentationFormat>
  <Paragraphs>220</Paragraphs>
  <Slides>28</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docId:B7EB074D1824A6C47BD07577FBED9C10</cp:keywords>
  <cp:lastModifiedBy>Kjartan Bollason</cp:lastModifiedBy>
  <cp:revision>718</cp:revision>
  <dcterms:created xsi:type="dcterms:W3CDTF">2020-10-14T13:32:04Z</dcterms:created>
  <dcterms:modified xsi:type="dcterms:W3CDTF">2026-01-23T14:25:56Z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