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3"/>
  </p:notesMasterIdLst>
  <p:sldIdLst>
    <p:sldId id="7700" r:id="rId5"/>
    <p:sldId id="7774" r:id="rId6"/>
    <p:sldId id="7696" r:id="rId7"/>
    <p:sldId id="7697" r:id="rId8"/>
    <p:sldId id="7776" r:id="rId9"/>
    <p:sldId id="7732" r:id="rId10"/>
    <p:sldId id="7761" r:id="rId11"/>
    <p:sldId id="7716" r:id="rId12"/>
    <p:sldId id="7802" r:id="rId13"/>
    <p:sldId id="7821" r:id="rId14"/>
    <p:sldId id="7787" r:id="rId15"/>
    <p:sldId id="7750" r:id="rId16"/>
    <p:sldId id="7803" r:id="rId17"/>
    <p:sldId id="7808" r:id="rId18"/>
    <p:sldId id="7822" r:id="rId19"/>
    <p:sldId id="7823" r:id="rId20"/>
    <p:sldId id="7804" r:id="rId21"/>
    <p:sldId id="7809" r:id="rId22"/>
    <p:sldId id="7825" r:id="rId23"/>
    <p:sldId id="7815" r:id="rId24"/>
    <p:sldId id="7816" r:id="rId25"/>
    <p:sldId id="7826" r:id="rId26"/>
    <p:sldId id="7827" r:id="rId27"/>
    <p:sldId id="7828" r:id="rId28"/>
    <p:sldId id="7813" r:id="rId29"/>
    <p:sldId id="7814" r:id="rId30"/>
    <p:sldId id="7817" r:id="rId31"/>
    <p:sldId id="7818" r:id="rId32"/>
    <p:sldId id="7819" r:id="rId33"/>
    <p:sldId id="7805" r:id="rId34"/>
    <p:sldId id="7810" r:id="rId35"/>
    <p:sldId id="7765" r:id="rId36"/>
    <p:sldId id="7829" r:id="rId37"/>
    <p:sldId id="7830" r:id="rId38"/>
    <p:sldId id="7806" r:id="rId39"/>
    <p:sldId id="7811" r:id="rId40"/>
    <p:sldId id="7812" r:id="rId41"/>
    <p:sldId id="7831" r:id="rId42"/>
    <p:sldId id="7832" r:id="rId43"/>
    <p:sldId id="7807" r:id="rId44"/>
    <p:sldId id="7820" r:id="rId45"/>
    <p:sldId id="7824" r:id="rId46"/>
    <p:sldId id="7833" r:id="rId47"/>
    <p:sldId id="7834" r:id="rId48"/>
    <p:sldId id="7835" r:id="rId49"/>
    <p:sldId id="7749" r:id="rId50"/>
    <p:sldId id="7777" r:id="rId51"/>
    <p:sldId id="77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49BA07-5AD8-DBE6-CF8D-1978A2CC3BDE}" name="Mojca Polak" initials="MP" userId="S::mojcap@vsgt.si::f5a19fb5-0c1a-495c-9bf1-b8f787f236a4" providerId="AD"/>
  <p188:author id="{AFFBDE77-884B-9F7C-9277-DC642D787AB9}" name="Tatjana Klakočar" initials="TK" userId="S::tatjana.klakocar@vsgt.si::52d434e4-ce75-449b-9aeb-5e821878ed4a" providerId="AD"/>
  <p188:author id="{7185227C-FBA7-F28C-370D-E5FB3AEC3332}" name="Helena Rošker" initials="HR" userId="S::helena.rosker@vsgt.si::7b461ed6-2d3c-4d34-a497-aaaf122d41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FFFFFF"/>
    <a:srgbClr val="000000"/>
    <a:srgbClr val="0C4659"/>
    <a:srgbClr val="82CCCA"/>
    <a:srgbClr val="E5BEAC"/>
    <a:srgbClr val="FBA63B"/>
    <a:srgbClr val="F6B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ematski slog 1 – poudarek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9"/>
    <p:restoredTop sz="94703"/>
  </p:normalViewPr>
  <p:slideViewPr>
    <p:cSldViewPr snapToGrid="0">
      <p:cViewPr varScale="1">
        <p:scale>
          <a:sx n="67" d="100"/>
          <a:sy n="67" d="100"/>
        </p:scale>
        <p:origin x="152" y="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CB2C-F1CB-FDA8-EDA2-00188FE95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1A3FA-5600-C601-F259-C607F78F6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6A841-8151-297B-23A1-9D38491415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C017A8-85B2-EB10-6488-781F906DF408}"/>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11824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0C424-8DFE-2BDD-8BC9-87A8E7104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74A2B-A222-E8C8-B36B-0B0AAFC3C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8D2AC-3159-F9D1-553D-354F405D55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65335E-5E3A-9056-BC44-07C593AA3FA6}"/>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278758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2454F-472A-892A-BCD9-6F162041E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D49AF-CA26-E275-860B-F776BD583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78996-0DF9-9B50-B4B8-5DA3CB8787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E302D4-AA46-691C-4675-51E980924732}"/>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10370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A0037-F72E-6381-43AA-55AFEB6EE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4D45D-DD6F-5AC7-B186-0681102EE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2BF37-B67E-ED5F-954D-6125C9B23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D35002-93FE-AC9F-C73D-AC477A3DEEE4}"/>
              </a:ext>
            </a:extLst>
          </p:cNvPr>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412919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914722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B37E-964B-AB72-BA13-C9103CF30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70A7-AFCC-5F48-A82E-6F196DA22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7C27F-1532-692B-4061-917E96A655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E358E8-0DB4-0DE7-512F-B757A9CEFCA6}"/>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91744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29C6-1F76-D283-6F6B-788DABA71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7BCB9-1CF6-36F4-E0F2-0023BAEBD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D293B-4BF0-AE22-C8FE-8BE6883D8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977EB6-19B5-B08A-AA08-C34049126E6E}"/>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320524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6" name="Picture Placeholder 5">
            <a:extLst>
              <a:ext uri="{FF2B5EF4-FFF2-40B4-BE49-F238E27FC236}">
                <a16:creationId xmlns:a16="http://schemas.microsoft.com/office/drawing/2014/main" id="{B57A0897-365C-F020-9DA9-404E01CA3FCF}"/>
              </a:ext>
            </a:extLst>
          </p:cNvPr>
          <p:cNvSpPr>
            <a:spLocks noGrp="1"/>
          </p:cNvSpPr>
          <p:nvPr>
            <p:ph type="pic" sz="quarter" idx="19"/>
          </p:nvPr>
        </p:nvSpPr>
        <p:spPr>
          <a:xfrm>
            <a:off x="5556660" y="1504119"/>
            <a:ext cx="6625593" cy="4688660"/>
          </a:xfrm>
          <a:custGeom>
            <a:avLst/>
            <a:gdLst>
              <a:gd name="connsiteX0" fmla="*/ 2343788 w 6625593"/>
              <a:gd name="connsiteY0" fmla="*/ 0 h 4688660"/>
              <a:gd name="connsiteX1" fmla="*/ 2475903 w 6625593"/>
              <a:gd name="connsiteY1" fmla="*/ 4894 h 4688660"/>
              <a:gd name="connsiteX2" fmla="*/ 2475903 w 6625593"/>
              <a:gd name="connsiteY2" fmla="*/ 0 h 4688660"/>
              <a:gd name="connsiteX3" fmla="*/ 6625593 w 6625593"/>
              <a:gd name="connsiteY3" fmla="*/ 0 h 4688660"/>
              <a:gd name="connsiteX4" fmla="*/ 6625593 w 6625593"/>
              <a:gd name="connsiteY4" fmla="*/ 4688660 h 4688660"/>
              <a:gd name="connsiteX5" fmla="*/ 2475902 w 6625593"/>
              <a:gd name="connsiteY5" fmla="*/ 4688660 h 4688660"/>
              <a:gd name="connsiteX6" fmla="*/ 2475902 w 6625593"/>
              <a:gd name="connsiteY6" fmla="*/ 4683768 h 4688660"/>
              <a:gd name="connsiteX7" fmla="*/ 2343788 w 6625593"/>
              <a:gd name="connsiteY7" fmla="*/ 4688660 h 4688660"/>
              <a:gd name="connsiteX8" fmla="*/ 0 w 6625593"/>
              <a:gd name="connsiteY8" fmla="*/ 2344330 h 4688660"/>
              <a:gd name="connsiteX9" fmla="*/ 2343788 w 6625593"/>
              <a:gd name="connsiteY9" fmla="*/ 0 h 46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5593" h="4688660">
                <a:moveTo>
                  <a:pt x="2343788" y="0"/>
                </a:moveTo>
                <a:cubicBezTo>
                  <a:pt x="2387826" y="0"/>
                  <a:pt x="2436759" y="0"/>
                  <a:pt x="2475903" y="4894"/>
                </a:cubicBezTo>
                <a:lnTo>
                  <a:pt x="2475903" y="0"/>
                </a:lnTo>
                <a:lnTo>
                  <a:pt x="6625593" y="0"/>
                </a:lnTo>
                <a:lnTo>
                  <a:pt x="6625593" y="4688660"/>
                </a:lnTo>
                <a:lnTo>
                  <a:pt x="2475902" y="4688660"/>
                </a:lnTo>
                <a:lnTo>
                  <a:pt x="2475902" y="4683768"/>
                </a:lnTo>
                <a:cubicBezTo>
                  <a:pt x="2431864" y="4688660"/>
                  <a:pt x="2387826" y="4688660"/>
                  <a:pt x="2343788" y="4688660"/>
                </a:cubicBezTo>
                <a:cubicBezTo>
                  <a:pt x="1047120" y="4688660"/>
                  <a:pt x="0" y="3641299"/>
                  <a:pt x="0" y="2344330"/>
                </a:cubicBezTo>
                <a:cubicBezTo>
                  <a:pt x="0" y="1047364"/>
                  <a:pt x="1052015" y="0"/>
                  <a:pt x="2343788"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C1BFAA7-5C51-1B85-0416-B618602BB541}"/>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F8BCD776-2F5B-36E8-564B-D2FCD2353FA8}"/>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921E54BD-6E9C-DE90-0360-35EBE7771A4E}"/>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83BDE30D-7861-35DB-FD1C-22EBFBC7DBD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D02554EE-DB0C-A410-7EC0-2349483D4422}"/>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05ADF305-9729-EBF6-6871-AD4EAAA24DF0}"/>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AE7BCC6C-1F62-2A05-4B86-20C830714172}"/>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AEED314-A215-651F-2A19-A0D19A61A368}"/>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007AAA6-FD9D-4A00-EB3C-C6A43683BEE3}"/>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18B292F1-DE83-6013-A684-72355DFE871F}"/>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8C9A820C-0F18-A160-A6EC-47C0C23F66F3}"/>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0FBE4776-C042-C2CB-A234-94EE55403ECF}"/>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A485E15E-EC0A-D24E-AA07-36AAAAFE5D7D}"/>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E18A1419-5A25-A438-6930-39215E2C9312}"/>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0E01A6A6-594F-B2A6-E146-6F0FFA50793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7418E8F3-0304-98AE-BF51-840A0B6A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CF598388-49EE-ADEF-8D30-50C5FAF12842}"/>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30D27C86-761D-90C8-7390-3F4EA05C8F43}"/>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A8451FA7-0D7D-3EC4-210C-CEE16E5865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46A940BE-D1B8-640D-0E6A-9C20C93A0613}"/>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1267A8B7-5FD7-4B51-1DCD-D1876E065E9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C8F2E14E-A069-B15C-09D5-A87F5A3E85D3}"/>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727DABEC-305A-3694-CF35-B7EDE1CE19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B5C230-6DD9-F268-420D-C670740E1C39}"/>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FDF278E2-0FF4-3F95-E9AD-D2A491D64232}"/>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8D8A6306-A764-B61E-34F8-A42D8A8865F2}"/>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D27690FA-D379-C131-7473-69714207C9E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963C0F08-7D9C-8CCD-B80E-F6670CA179E3}"/>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DF19D60F-3768-9D7A-A9F9-1081A2355829}"/>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86379B-7FAF-8715-69CF-0F277902359C}"/>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34772E51-CC26-8FA9-76FD-407E7575B467}"/>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253630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B397F8-8B2E-4FBD-1A95-F5C7ACE8E4D6}"/>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F41455B6-E37E-CDAC-681A-E661F4B6F2A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BB01229C-ACC3-FB30-4236-468E8A82BB93}"/>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75A9E2-B718-B4FE-990F-57093D567F8E}"/>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68F8A079-EA73-1E74-0D69-1C6C425EB517}"/>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9FCE3611-81C5-42E2-B668-0A83EFB774A8}"/>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5E4281C-49AF-3455-AE01-EF2ACF5D4F15}"/>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0F49F975-4C9B-8936-454E-BE37DE0ADAC3}"/>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594332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3113ABA8-E563-FF2B-3647-3C3EEBF56B35}"/>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D09FD758-63B1-E4FC-180D-FF8C3A6C196E}"/>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3A5735A2-5F14-357E-E3F0-91FCBE3469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9619BDA4-0676-F504-B776-817048E544E7}"/>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38F28D73-8017-8FF7-9394-624EA3B64D77}"/>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CCFC1C4E-EB80-30B9-AF01-BCE58090DB0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DBC24BD2-A095-99AA-725D-54D17183FB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41452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69259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52962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30C08CF-6444-C306-CBAD-418C3BAC433C}"/>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8A11F7-3D21-0536-0A99-04B9A4F2D91D}"/>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C8AB248D-3B49-80D7-4239-3A1D835860E3}"/>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E3A14F38-2076-1A58-611A-60445EE68FA9}"/>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B285ECA2-6098-BC50-F19F-15E100631761}"/>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FDB40A3A-0623-1C4F-DC86-6FE79AE4A42B}"/>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018F13A2-902E-6F94-6A60-02EE1066E55E}"/>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AF6B3437-387E-51E7-1809-1C933EB242F6}"/>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E8419DC5-59F5-1258-1FCD-BE68138426B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6F0CD7C8-DECD-53C1-B776-AA89B97A4136}"/>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1B096C5E-9FEF-9C44-715F-EA0572836B12}"/>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C9D3308C-E4DB-AE28-A59B-DEC0FEF58C31}"/>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F6AC641D-B8AB-7003-DD0B-E4A692B930B2}"/>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24A40BFB-49BF-FC52-B2F0-7C7B268C4FD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0F49A44-3665-A808-6DA1-DE97D97DB962}"/>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F8C87BEB-EBE5-EB02-A321-F3700DDB1FA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72AD1A52-2699-B9BC-0D8F-BE08AA1DF9AE}"/>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C518A9-05E1-E0A0-5F57-AC442BDC3459}"/>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DF8334B-63CA-D7EB-79B5-15D29DA2BE18}"/>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GISTINGA Í FERÐAMENNSKU</a:t>
            </a:r>
          </a:p>
        </p:txBody>
      </p:sp>
      <p:sp>
        <p:nvSpPr>
          <p:cNvPr id="7" name="Slide Number Placeholder 5">
            <a:extLst>
              <a:ext uri="{FF2B5EF4-FFF2-40B4-BE49-F238E27FC236}">
                <a16:creationId xmlns:a16="http://schemas.microsoft.com/office/drawing/2014/main" id="{E9BB738F-619F-0AA1-3E91-96158E0AFAB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6" r:id="rId36"/>
    <p:sldLayoutId id="2147483917" r:id="rId37"/>
    <p:sldLayoutId id="2147483918" r:id="rId38"/>
    <p:sldLayoutId id="2147483919" r:id="rId39"/>
    <p:sldLayoutId id="214748392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nuki.io/en-si" TargetMode="External"/><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hyperlink" Target="https://www.avigilon.com/blog/hotel-door-lock-systems?utm_source=chatgpt.com"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hyperlink" Target="https://www.lookdigitalsignage.com/blog/smart-hotel-technology-guide?utm_source=chatgpt.com"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5" Type="http://schemas.openxmlformats.org/officeDocument/2006/relationships/hyperlink" Target="https://www.velikaplanina.si/en/accomodation/chalets-on-velika-planina/" TargetMode="Externa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hyperlink" Target="https://www.canarytechnologies.com/post/hotel-loyalty-program-tips"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hyperlink" Target="https://h2hotel.com/?sjrncid=GA_19729263341&amp;sjrnaid=GA_649012747665&amp;gad_source=1&amp;gad_campaignid=19729263341&amp;gbraid=0AAAAADCeIWaKRAcBdDvgEncz1JQOWqL17&amp;gclid=CjwKCAjw6ZTCBhBOEiwAqfwJd8dBHUX9dGoyytHrO7bIkJ_rSPr1G6z8ycYB5lS0__Uy9kwDU2orvBoCRqAQAvD_BwE&amp;gclsrc=aw.ds" TargetMode="External"/><Relationship Id="rId5" Type="http://schemas.openxmlformats.org/officeDocument/2006/relationships/image" Target="../media/image26.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www.velikaplanina.si/en/2021/12/30/chalet-rusovc/" TargetMode="External"/><Relationship Id="rId7" Type="http://schemas.openxmlformats.org/officeDocument/2006/relationships/hyperlink" Target="https://irishheritage.ie/" TargetMode="External"/><Relationship Id="rId2" Type="http://schemas.openxmlformats.org/officeDocument/2006/relationships/hyperlink" Target="https://glampinghub.com/slovenia/gorizia/soca/vacation-rentals-bovec-slovenia/" TargetMode="External"/><Relationship Id="rId1" Type="http://schemas.openxmlformats.org/officeDocument/2006/relationships/slideLayout" Target="../slideLayouts/slideLayout15.xml"/><Relationship Id="rId6" Type="http://schemas.openxmlformats.org/officeDocument/2006/relationships/hyperlink" Target="https://www.airbnb.si/rooms/34692739?search_mode=regular_search&amp;adults=1&amp;check_in=2025-06-27&amp;check_out=2025-07-02&amp;children=0&amp;infants=0&amp;source_impression_id=p3_1749469933_P3TdnoK_dnKWzX0E&amp;previous_page_section_name=1000&amp;federated_search_id=16f235e5-c0c3-42df-a0b4-30fb68384e1d" TargetMode="External"/><Relationship Id="rId5" Type="http://schemas.openxmlformats.org/officeDocument/2006/relationships/hyperlink" Target="https://www.drumhiernyhideaway.ie/en/" TargetMode="External"/><Relationship Id="rId4" Type="http://schemas.openxmlformats.org/officeDocument/2006/relationships/hyperlink" Target="https://firbas.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hoteltechreport.com/news/hotel-upselling" TargetMode="Externa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hyperlink" Target="chrome-extension://efaidnbmnnnibpcajpcglclefindmkaj/https:/database.centralbaltic.eu/sites/default/files/Guidebook_for_Rural_Lifestyle_destination_and_product_development.pdf?utm_source=chatgpt.com" TargetMode="Externa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Modúl 5 </a:t>
            </a:r>
            <a:r>
              <a:rPr lang="en-GB" b="0" dirty="0"/>
              <a:t>(hluti 2)</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Gestaupplifun – gestgjafi með hjarta, fjarveruáhrif og sjálfbærni</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10401862" y="2249394"/>
            <a:ext cx="3580276" cy="2659133"/>
          </a:xfrm>
          <a:prstGeom prst="rect">
            <a:avLst/>
          </a:prstGeom>
        </p:spPr>
      </p:pic>
      <p:pic>
        <p:nvPicPr>
          <p:cNvPr id="10" name="Picture Placeholder 9" descr="A person and person standing in front of a bulletin board&#10;&#10;AI-generated content may be incorrect.">
            <a:extLst>
              <a:ext uri="{FF2B5EF4-FFF2-40B4-BE49-F238E27FC236}">
                <a16:creationId xmlns:a16="http://schemas.microsoft.com/office/drawing/2014/main" id="{646318D5-E0D5-84C4-4020-BF62F4953D17}"/>
              </a:ext>
            </a:extLst>
          </p:cNvPr>
          <p:cNvPicPr>
            <a:picLocks noGrp="1" noChangeAspect="1"/>
          </p:cNvPicPr>
          <p:nvPr>
            <p:ph type="pic" sz="quarter" idx="19"/>
          </p:nvPr>
        </p:nvPicPr>
        <p:blipFill>
          <a:blip r:embed="rId3"/>
          <a:srcRect t="27554" b="27554"/>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CB656-E7B1-628D-89D3-B5497591E270}"/>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0C74B47F-C0C8-ED05-00F8-AC05A96ECE7F}"/>
              </a:ext>
            </a:extLst>
          </p:cNvPr>
          <p:cNvSpPr txBox="1">
            <a:spLocks/>
          </p:cNvSpPr>
          <p:nvPr/>
        </p:nvSpPr>
        <p:spPr>
          <a:xfrm>
            <a:off x="629646" y="307773"/>
            <a:ext cx="724911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Dæmi um töflureikniforrit (Google Sheets eða Excel): Einföld, ódýr verkfæri fyrir lítil fasteignir </a:t>
            </a:r>
          </a:p>
          <a:p>
            <a:pPr>
              <a:lnSpc>
                <a:spcPts val="3720"/>
              </a:lnSpc>
            </a:pPr>
            <a:endParaRPr lang="en-US" dirty="0"/>
          </a:p>
        </p:txBody>
      </p:sp>
      <p:cxnSp>
        <p:nvCxnSpPr>
          <p:cNvPr id="10" name="Straight Connector 9">
            <a:extLst>
              <a:ext uri="{FF2B5EF4-FFF2-40B4-BE49-F238E27FC236}">
                <a16:creationId xmlns:a16="http://schemas.microsoft.com/office/drawing/2014/main" id="{F64E1A83-FA87-9009-AC37-53682F6E7228}"/>
              </a:ext>
            </a:extLst>
          </p:cNvPr>
          <p:cNvCxnSpPr>
            <a:cxnSpLocks/>
          </p:cNvCxnSpPr>
          <p:nvPr/>
        </p:nvCxnSpPr>
        <p:spPr>
          <a:xfrm>
            <a:off x="0" y="1866716"/>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245B435-E9DC-C3C0-1910-43CFFFE6604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graphicFrame>
        <p:nvGraphicFramePr>
          <p:cNvPr id="4" name="Tabela 7">
            <a:extLst>
              <a:ext uri="{FF2B5EF4-FFF2-40B4-BE49-F238E27FC236}">
                <a16:creationId xmlns:a16="http://schemas.microsoft.com/office/drawing/2014/main" id="{A9529556-CC6E-06BE-2575-965A546303C3}"/>
              </a:ext>
            </a:extLst>
          </p:cNvPr>
          <p:cNvGraphicFramePr>
            <a:graphicFrameLocks noGrp="1"/>
          </p:cNvGraphicFramePr>
          <p:nvPr>
            <p:extLst>
              <p:ext uri="{D42A27DB-BD31-4B8C-83A1-F6EECF244321}">
                <p14:modId xmlns:p14="http://schemas.microsoft.com/office/powerpoint/2010/main" val="373517663"/>
              </p:ext>
            </p:extLst>
          </p:nvPr>
        </p:nvGraphicFramePr>
        <p:xfrm>
          <a:off x="629646" y="3155049"/>
          <a:ext cx="10856500" cy="2689200"/>
        </p:xfrm>
        <a:graphic>
          <a:graphicData uri="http://schemas.openxmlformats.org/drawingml/2006/table">
            <a:tbl>
              <a:tblPr firstRow="1" bandRow="1">
                <a:tableStyleId>{5C22544A-7EE6-4342-B048-85BDC9FD1C3A}</a:tableStyleId>
              </a:tblPr>
              <a:tblGrid>
                <a:gridCol w="1085650">
                  <a:extLst>
                    <a:ext uri="{9D8B030D-6E8A-4147-A177-3AD203B41FA5}">
                      <a16:colId xmlns:a16="http://schemas.microsoft.com/office/drawing/2014/main" val="1270846710"/>
                    </a:ext>
                  </a:extLst>
                </a:gridCol>
                <a:gridCol w="1085650">
                  <a:extLst>
                    <a:ext uri="{9D8B030D-6E8A-4147-A177-3AD203B41FA5}">
                      <a16:colId xmlns:a16="http://schemas.microsoft.com/office/drawing/2014/main" val="2593133321"/>
                    </a:ext>
                  </a:extLst>
                </a:gridCol>
                <a:gridCol w="1085650">
                  <a:extLst>
                    <a:ext uri="{9D8B030D-6E8A-4147-A177-3AD203B41FA5}">
                      <a16:colId xmlns:a16="http://schemas.microsoft.com/office/drawing/2014/main" val="1275087557"/>
                    </a:ext>
                  </a:extLst>
                </a:gridCol>
                <a:gridCol w="1085650">
                  <a:extLst>
                    <a:ext uri="{9D8B030D-6E8A-4147-A177-3AD203B41FA5}">
                      <a16:colId xmlns:a16="http://schemas.microsoft.com/office/drawing/2014/main" val="652615595"/>
                    </a:ext>
                  </a:extLst>
                </a:gridCol>
                <a:gridCol w="1085650">
                  <a:extLst>
                    <a:ext uri="{9D8B030D-6E8A-4147-A177-3AD203B41FA5}">
                      <a16:colId xmlns:a16="http://schemas.microsoft.com/office/drawing/2014/main" val="2006107493"/>
                    </a:ext>
                  </a:extLst>
                </a:gridCol>
                <a:gridCol w="1085650">
                  <a:extLst>
                    <a:ext uri="{9D8B030D-6E8A-4147-A177-3AD203B41FA5}">
                      <a16:colId xmlns:a16="http://schemas.microsoft.com/office/drawing/2014/main" val="3203266427"/>
                    </a:ext>
                  </a:extLst>
                </a:gridCol>
                <a:gridCol w="1085650">
                  <a:extLst>
                    <a:ext uri="{9D8B030D-6E8A-4147-A177-3AD203B41FA5}">
                      <a16:colId xmlns:a16="http://schemas.microsoft.com/office/drawing/2014/main" val="3026706224"/>
                    </a:ext>
                  </a:extLst>
                </a:gridCol>
                <a:gridCol w="1044353">
                  <a:extLst>
                    <a:ext uri="{9D8B030D-6E8A-4147-A177-3AD203B41FA5}">
                      <a16:colId xmlns:a16="http://schemas.microsoft.com/office/drawing/2014/main" val="1977853743"/>
                    </a:ext>
                  </a:extLst>
                </a:gridCol>
                <a:gridCol w="1126947">
                  <a:extLst>
                    <a:ext uri="{9D8B030D-6E8A-4147-A177-3AD203B41FA5}">
                      <a16:colId xmlns:a16="http://schemas.microsoft.com/office/drawing/2014/main" val="3051162876"/>
                    </a:ext>
                  </a:extLst>
                </a:gridCol>
                <a:gridCol w="1085650">
                  <a:extLst>
                    <a:ext uri="{9D8B030D-6E8A-4147-A177-3AD203B41FA5}">
                      <a16:colId xmlns:a16="http://schemas.microsoft.com/office/drawing/2014/main" val="3828334495"/>
                    </a:ext>
                  </a:extLst>
                </a:gridCol>
              </a:tblGrid>
              <a:tr h="815910">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12. </a:t>
                      </a:r>
                      <a:r>
                        <a:rPr lang="sl-SI" sz="1800" b="0" err="1">
                          <a:solidFill>
                            <a:srgbClr val="414141"/>
                          </a:solidFill>
                          <a:latin typeface="Calibri" panose="020F0502020204030204" pitchFamily="34" charset="0"/>
                          <a:cs typeface="Calibri" panose="020F0502020204030204" pitchFamily="34" charset="0"/>
                        </a:rPr>
                        <a:t>júní</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16. </a:t>
                      </a:r>
                      <a:r>
                        <a:rPr lang="sl-SI" sz="1800" b="0" err="1">
                          <a:solidFill>
                            <a:srgbClr val="414141"/>
                          </a:solidFill>
                          <a:latin typeface="Calibri" panose="020F0502020204030204" pitchFamily="34" charset="0"/>
                          <a:cs typeface="Calibri" panose="020F0502020204030204" pitchFamily="34" charset="0"/>
                        </a:rPr>
                        <a:t>júní</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Herra Novak M.</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2</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Morgunmatur</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Lavander app.</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120 €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Nýtt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1826310"/>
                  </a:ext>
                </a:extLst>
              </a:tr>
              <a:tr h="574442">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14. </a:t>
                      </a:r>
                      <a:r>
                        <a:rPr lang="sl-SI" sz="1800" b="0" err="1">
                          <a:solidFill>
                            <a:srgbClr val="414141"/>
                          </a:solidFill>
                          <a:latin typeface="Calibri" panose="020F0502020204030204" pitchFamily="34" charset="0"/>
                          <a:cs typeface="Calibri" panose="020F0502020204030204" pitchFamily="34" charset="0"/>
                        </a:rPr>
                        <a:t>júní</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16. </a:t>
                      </a:r>
                      <a:r>
                        <a:rPr lang="sl-SI" sz="1800" b="0" err="1">
                          <a:solidFill>
                            <a:srgbClr val="414141"/>
                          </a:solidFill>
                          <a:latin typeface="Calibri" panose="020F0502020204030204" pitchFamily="34" charset="0"/>
                          <a:cs typeface="Calibri" panose="020F0502020204030204" pitchFamily="34" charset="0"/>
                        </a:rPr>
                        <a:t>júní</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Frú           Fras 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3 (með </a:t>
                      </a:r>
                      <a:r>
                        <a:rPr lang="sl-SI" sz="1800" b="0" err="1">
                          <a:solidFill>
                            <a:srgbClr val="414141"/>
                          </a:solidFill>
                          <a:latin typeface="Calibri" panose="020F0502020204030204" pitchFamily="34" charset="0"/>
                          <a:cs typeface="Calibri" panose="020F0502020204030204" pitchFamily="34" charset="0"/>
                        </a:rPr>
                        <a:t>barni</a:t>
                      </a:r>
                      <a:r>
                        <a:rPr lang="sl-SI" sz="1800" b="0">
                          <a:solidFill>
                            <a:srgbClr val="414141"/>
                          </a:solidFill>
                          <a:latin typeface="Calibri" panose="020F0502020204030204" pitchFamily="34" charset="0"/>
                          <a:cs typeface="Calibri" panose="020F0502020204030204" pitchFamily="34" charset="0"/>
                        </a:rPr>
                        <a: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Hálfpansjón</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Hlyn-svíta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160 €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Snemmari innritun</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Nýtt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29974"/>
                  </a:ext>
                </a:extLst>
              </a:tr>
              <a:tr h="1298848">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25. </a:t>
                      </a:r>
                      <a:r>
                        <a:rPr lang="sl-SI" sz="1800" b="0" err="1">
                          <a:solidFill>
                            <a:srgbClr val="414141"/>
                          </a:solidFill>
                          <a:latin typeface="Calibri" panose="020F0502020204030204" pitchFamily="34" charset="0"/>
                          <a:cs typeface="Calibri" panose="020F0502020204030204" pitchFamily="34" charset="0"/>
                        </a:rPr>
                        <a:t>júní</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30. </a:t>
                      </a:r>
                      <a:r>
                        <a:rPr lang="sl-SI" sz="1800" b="0" err="1">
                          <a:solidFill>
                            <a:srgbClr val="414141"/>
                          </a:solidFill>
                          <a:latin typeface="Calibri" panose="020F0502020204030204" pitchFamily="34" charset="0"/>
                          <a:cs typeface="Calibri" panose="020F0502020204030204" pitchFamily="34" charset="0"/>
                        </a:rPr>
                        <a:t>júní</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Frú </a:t>
                      </a:r>
                      <a:r>
                        <a:rPr lang="sl-SI" sz="1800" b="0">
                          <a:solidFill>
                            <a:srgbClr val="414141"/>
                          </a:solidFill>
                          <a:latin typeface="Calibri" panose="020F0502020204030204" pitchFamily="34" charset="0"/>
                          <a:cs typeface="Calibri" panose="020F0502020204030204" pitchFamily="34" charset="0"/>
                        </a:rPr>
                        <a:t>Kokol 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4 (með </a:t>
                      </a:r>
                      <a:r>
                        <a:rPr lang="sl-SI" sz="1800" b="0" err="1">
                          <a:solidFill>
                            <a:srgbClr val="414141"/>
                          </a:solidFill>
                          <a:latin typeface="Calibri" panose="020F0502020204030204" pitchFamily="34" charset="0"/>
                          <a:cs typeface="Calibri" panose="020F0502020204030204" pitchFamily="34" charset="0"/>
                        </a:rPr>
                        <a:t>barni</a:t>
                      </a:r>
                      <a:r>
                        <a:rPr lang="sl-SI" sz="1800" b="0">
                          <a:solidFill>
                            <a:srgbClr val="414141"/>
                          </a:solidFill>
                          <a:latin typeface="Calibri" panose="020F0502020204030204" pitchFamily="34" charset="0"/>
                          <a:cs typeface="Calibri" panose="020F0502020204030204" pitchFamily="34" charset="0"/>
                        </a:rPr>
                        <a: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Fullt fæði</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Hnetuhús</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250 €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Glútenlaust </a:t>
                      </a:r>
                      <a:r>
                        <a:rPr lang="sl-SI" sz="1800" b="0">
                          <a:solidFill>
                            <a:srgbClr val="414141"/>
                          </a:solidFill>
                          <a:latin typeface="Calibri" panose="020F0502020204030204" pitchFamily="34" charset="0"/>
                          <a:cs typeface="Calibri" panose="020F0502020204030204" pitchFamily="34" charset="0"/>
                        </a:rPr>
                        <a:t>mataræði</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Endurkomandi - þeim finnst Walnut Cottage frábært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601095"/>
                  </a:ext>
                </a:extLst>
              </a:tr>
            </a:tbl>
          </a:graphicData>
        </a:graphic>
      </p:graphicFrame>
      <p:sp>
        <p:nvSpPr>
          <p:cNvPr id="8" name="TextBox 7">
            <a:extLst>
              <a:ext uri="{FF2B5EF4-FFF2-40B4-BE49-F238E27FC236}">
                <a16:creationId xmlns:a16="http://schemas.microsoft.com/office/drawing/2014/main" id="{E5406072-2C5D-07BF-8377-AD71C05909B0}"/>
              </a:ext>
            </a:extLst>
          </p:cNvPr>
          <p:cNvSpPr txBox="1"/>
          <p:nvPr/>
        </p:nvSpPr>
        <p:spPr>
          <a:xfrm>
            <a:off x="518160" y="2880320"/>
            <a:ext cx="1159619"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Innritun</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0F31243-1627-FFB6-1E6D-155CC4A13A26}"/>
              </a:ext>
            </a:extLst>
          </p:cNvPr>
          <p:cNvSpPr txBox="1"/>
          <p:nvPr/>
        </p:nvSpPr>
        <p:spPr>
          <a:xfrm>
            <a:off x="1574801" y="2880320"/>
            <a:ext cx="1424094"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Útiskráning</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0DE6A8CB-99E0-FA02-4D93-8783E67F7149}"/>
              </a:ext>
            </a:extLst>
          </p:cNvPr>
          <p:cNvSpPr txBox="1"/>
          <p:nvPr/>
        </p:nvSpPr>
        <p:spPr>
          <a:xfrm>
            <a:off x="2741386" y="2636663"/>
            <a:ext cx="1424094" cy="579646"/>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Gestur</a:t>
            </a:r>
            <a:r>
              <a:rPr lang="sl-SI" sz="1800" b="1" dirty="0">
                <a:solidFill>
                  <a:srgbClr val="EC7C69"/>
                </a:solidFill>
                <a:highlight>
                  <a:srgbClr val="EC7C69"/>
                </a:highlight>
                <a:latin typeface="Calibri" panose="020F0502020204030204" pitchFamily="34" charset="0"/>
                <a:cs typeface="Calibri" panose="020F0502020204030204" pitchFamily="34" charset="0"/>
              </a:rPr>
              <a:t>. </a:t>
            </a:r>
            <a:r>
              <a:rPr lang="sl-SI" sz="1800" b="1" dirty="0">
                <a:solidFill>
                  <a:srgbClr val="FFFFFF"/>
                </a:solidFill>
                <a:highlight>
                  <a:srgbClr val="EC7C69"/>
                </a:highlight>
                <a:latin typeface="Calibri" panose="020F0502020204030204" pitchFamily="34" charset="0"/>
                <a:cs typeface="Calibri" panose="020F0502020204030204" pitchFamily="34" charset="0"/>
              </a:rPr>
              <a:t> </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a:t>
            </a:r>
            <a:r>
              <a:rPr lang="sl-SI" sz="1800" b="1" dirty="0">
                <a:solidFill>
                  <a:srgbClr val="FFFFFF"/>
                </a:solidFill>
                <a:highlight>
                  <a:srgbClr val="EC7C69"/>
                </a:highlight>
                <a:latin typeface="Calibri" panose="020F0502020204030204" pitchFamily="34" charset="0"/>
                <a:cs typeface="Calibri" panose="020F0502020204030204" pitchFamily="34" charset="0"/>
              </a:rPr>
              <a:t>Nafn</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3753FE8F-A46B-B091-0897-401D5DB93283}"/>
              </a:ext>
            </a:extLst>
          </p:cNvPr>
          <p:cNvSpPr txBox="1"/>
          <p:nvPr/>
        </p:nvSpPr>
        <p:spPr>
          <a:xfrm>
            <a:off x="3780819" y="2880320"/>
            <a:ext cx="954878"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Gestir</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F41EE939-54A3-3E33-AE33-6CC9D01E7C56}"/>
              </a:ext>
            </a:extLst>
          </p:cNvPr>
          <p:cNvSpPr txBox="1"/>
          <p:nvPr/>
        </p:nvSpPr>
        <p:spPr>
          <a:xfrm>
            <a:off x="4846046" y="2880320"/>
            <a:ext cx="1070570"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Þjónusta</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6" name="TextBox 15">
            <a:extLst>
              <a:ext uri="{FF2B5EF4-FFF2-40B4-BE49-F238E27FC236}">
                <a16:creationId xmlns:a16="http://schemas.microsoft.com/office/drawing/2014/main" id="{81DCDC5D-6F9D-9F3B-C18E-A28A176DC55A}"/>
              </a:ext>
            </a:extLst>
          </p:cNvPr>
          <p:cNvSpPr txBox="1"/>
          <p:nvPr/>
        </p:nvSpPr>
        <p:spPr>
          <a:xfrm>
            <a:off x="5945824" y="2880320"/>
            <a:ext cx="954878"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Herbergi</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0BCE5C6B-28E7-4EA8-02F8-8193E8F8BCF0}"/>
              </a:ext>
            </a:extLst>
          </p:cNvPr>
          <p:cNvSpPr txBox="1"/>
          <p:nvPr/>
        </p:nvSpPr>
        <p:spPr>
          <a:xfrm>
            <a:off x="7015808" y="2880320"/>
            <a:ext cx="863976"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Verð</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8" name="TextBox 17">
            <a:extLst>
              <a:ext uri="{FF2B5EF4-FFF2-40B4-BE49-F238E27FC236}">
                <a16:creationId xmlns:a16="http://schemas.microsoft.com/office/drawing/2014/main" id="{2DC876FA-C4C8-0112-97D8-EF671774F066}"/>
              </a:ext>
            </a:extLst>
          </p:cNvPr>
          <p:cNvSpPr txBox="1"/>
          <p:nvPr/>
        </p:nvSpPr>
        <p:spPr>
          <a:xfrm>
            <a:off x="8122286" y="2636663"/>
            <a:ext cx="1206029" cy="579646"/>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Hreingerning</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Klárt</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4302DE4A-141F-F3C9-A120-43483D0FD0EA}"/>
              </a:ext>
            </a:extLst>
          </p:cNvPr>
          <p:cNvSpPr txBox="1"/>
          <p:nvPr/>
        </p:nvSpPr>
        <p:spPr>
          <a:xfrm>
            <a:off x="9142117" y="2403350"/>
            <a:ext cx="1206029" cy="106695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Athugasemdir</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(Sérstakt</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Beiðni)</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F3C6080-B9B3-4409-CE2E-A9954364EDAE}"/>
              </a:ext>
            </a:extLst>
          </p:cNvPr>
          <p:cNvSpPr txBox="1"/>
          <p:nvPr/>
        </p:nvSpPr>
        <p:spPr>
          <a:xfrm>
            <a:off x="10278636" y="2403350"/>
            <a:ext cx="1288842" cy="106695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Nýtt eða</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Afturkoma</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Gestur</a:t>
            </a:r>
            <a:r>
              <a:rPr lang="sl-SI" b="1" dirty="0">
                <a:solidFill>
                  <a:srgbClr val="EC7C69"/>
                </a:solidFill>
                <a:highlight>
                  <a:srgbClr val="EC7C69"/>
                </a:highlight>
                <a:latin typeface="Calibri" panose="020F0502020204030204" pitchFamily="34" charset="0"/>
                <a:cs typeface="Calibri" panose="020F0502020204030204" pitchFamily="34" charset="0"/>
              </a:rPr>
              <a:t>.</a:t>
            </a: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a:p>
            <a:pPr algn="l">
              <a:lnSpc>
                <a:spcPts val="1860"/>
              </a:lnSpc>
            </a:pP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p:txBody>
      </p:sp>
      <p:pic>
        <p:nvPicPr>
          <p:cNvPr id="22" name="Graphic 21" descr="Checkbox Ticked with solid fill">
            <a:extLst>
              <a:ext uri="{FF2B5EF4-FFF2-40B4-BE49-F238E27FC236}">
                <a16:creationId xmlns:a16="http://schemas.microsoft.com/office/drawing/2014/main" id="{01925392-8AA6-A0A8-14D0-C1D1DB93A1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6573" y="3903509"/>
            <a:ext cx="561746" cy="561078"/>
          </a:xfrm>
          <a:prstGeom prst="rect">
            <a:avLst/>
          </a:prstGeom>
        </p:spPr>
      </p:pic>
      <p:pic>
        <p:nvPicPr>
          <p:cNvPr id="24" name="Graphic 23" descr="Checkbox Crossed with solid fill">
            <a:extLst>
              <a:ext uri="{FF2B5EF4-FFF2-40B4-BE49-F238E27FC236}">
                <a16:creationId xmlns:a16="http://schemas.microsoft.com/office/drawing/2014/main" id="{1A9834B7-5B8B-1C68-F292-3092F79A42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6573" y="3101010"/>
            <a:ext cx="561746" cy="561078"/>
          </a:xfrm>
          <a:prstGeom prst="rect">
            <a:avLst/>
          </a:prstGeom>
        </p:spPr>
      </p:pic>
      <p:pic>
        <p:nvPicPr>
          <p:cNvPr id="25" name="Graphic 24" descr="Checkbox Ticked with solid fill">
            <a:extLst>
              <a:ext uri="{FF2B5EF4-FFF2-40B4-BE49-F238E27FC236}">
                <a16:creationId xmlns:a16="http://schemas.microsoft.com/office/drawing/2014/main" id="{E71C588C-7F0B-91F6-87E0-A854D0D5A8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6573" y="4471557"/>
            <a:ext cx="561746" cy="561078"/>
          </a:xfrm>
          <a:prstGeom prst="rect">
            <a:avLst/>
          </a:prstGeom>
        </p:spPr>
      </p:pic>
    </p:spTree>
    <p:extLst>
      <p:ext uri="{BB962C8B-B14F-4D97-AF65-F5344CB8AC3E}">
        <p14:creationId xmlns:p14="http://schemas.microsoft.com/office/powerpoint/2010/main" val="171605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59D3-CAC8-BA86-35F6-C3BA03F4544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65C5A16-5582-7DE8-4FBF-C1BECAAC27A8}"/>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velja verkfæri sem henta þínum þörfum og fjárhagsáætlun </a:t>
            </a:r>
          </a:p>
          <a:p>
            <a:pPr>
              <a:lnSpc>
                <a:spcPts val="3720"/>
              </a:lnSpc>
            </a:pPr>
            <a:endParaRPr lang="en-US" dirty="0"/>
          </a:p>
        </p:txBody>
      </p:sp>
      <p:cxnSp>
        <p:nvCxnSpPr>
          <p:cNvPr id="10" name="Straight Connector 9">
            <a:extLst>
              <a:ext uri="{FF2B5EF4-FFF2-40B4-BE49-F238E27FC236}">
                <a16:creationId xmlns:a16="http://schemas.microsoft.com/office/drawing/2014/main" id="{2D46B51D-22AC-60CF-7DBE-05E2D7BFBB3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26C013C-8020-C863-4A64-8650A7BD42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4" name="Text Placeholder 5">
            <a:extLst>
              <a:ext uri="{FF2B5EF4-FFF2-40B4-BE49-F238E27FC236}">
                <a16:creationId xmlns:a16="http://schemas.microsoft.com/office/drawing/2014/main" id="{EE8B1A88-3254-25BC-D2CD-EC0840171D21}"/>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165AF458-63D5-BEE7-00F8-5F3B1400DCDD}"/>
              </a:ext>
            </a:extLst>
          </p:cNvPr>
          <p:cNvSpPr txBox="1">
            <a:spLocks/>
          </p:cNvSpPr>
          <p:nvPr/>
        </p:nvSpPr>
        <p:spPr>
          <a:xfrm>
            <a:off x="629644" y="1961808"/>
            <a:ext cx="669819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Ritaðu niður fimm stærstu stjórnunarverkefni þín (t.d. skilaboð, dagatalssamstilling).</a:t>
            </a:r>
          </a:p>
          <a:p>
            <a:pPr marL="342900" indent="-342900">
              <a:lnSpc>
                <a:spcPts val="2240"/>
              </a:lnSpc>
              <a:buClr>
                <a:srgbClr val="459597"/>
              </a:buClr>
              <a:buFont typeface="Arial" panose="020B0604020202020204" pitchFamily="34" charset="0"/>
              <a:buChar char="•"/>
            </a:pPr>
            <a:r>
              <a:rPr lang="en-GB" sz="2200" dirty="0">
                <a:solidFill>
                  <a:srgbClr val="414141"/>
                </a:solidFill>
              </a:rPr>
              <a:t>Passaðu hvern þeirra við einfaldasta mögulega tólið. Til dæmis, ef þú færð tvöfalda bókanir, þarftu dagatalssamsvörun.</a:t>
            </a:r>
          </a:p>
          <a:p>
            <a:pPr marL="342900" indent="-342900">
              <a:lnSpc>
                <a:spcPts val="2240"/>
              </a:lnSpc>
              <a:buClr>
                <a:srgbClr val="459597"/>
              </a:buClr>
              <a:buFont typeface="Arial" panose="020B0604020202020204" pitchFamily="34" charset="0"/>
              <a:buChar char="•"/>
            </a:pPr>
            <a:r>
              <a:rPr lang="en-GB" sz="2200" dirty="0">
                <a:solidFill>
                  <a:srgbClr val="414141"/>
                </a:solidFill>
              </a:rPr>
              <a:t>Veldu rásastjóra eins og Beds24 eða </a:t>
            </a:r>
            <a:r>
              <a:rPr lang="en-GB" sz="2200" dirty="0" err="1">
                <a:solidFill>
                  <a:srgbClr val="414141"/>
                </a:solidFill>
              </a:rPr>
              <a:t>Syncbnb </a:t>
            </a:r>
            <a:r>
              <a:rPr lang="en-GB" sz="2200" dirty="0">
                <a:solidFill>
                  <a:srgbClr val="414141"/>
                </a:solidFill>
              </a:rPr>
              <a:t>ef þú ert á fleiri en einum vettvangi.</a:t>
            </a:r>
          </a:p>
          <a:p>
            <a:pPr marL="342900" indent="-342900">
              <a:lnSpc>
                <a:spcPts val="2240"/>
              </a:lnSpc>
              <a:buClr>
                <a:srgbClr val="459597"/>
              </a:buClr>
              <a:buFont typeface="Arial" panose="020B0604020202020204" pitchFamily="34" charset="0"/>
              <a:buChar char="•"/>
            </a:pPr>
            <a:r>
              <a:rPr lang="en-GB" sz="2200" dirty="0">
                <a:solidFill>
                  <a:srgbClr val="414141"/>
                </a:solidFill>
              </a:rPr>
              <a:t>Ef þú tekur á móti gestum aðeins hluta úr ári eða eingöngu á háannatíma, takmarkaðu þig við verkfæri sem krefjast lítillar viðhalds.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613AC102-9CDF-EDB5-CE97-74B8612B9482}"/>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F7D23C0A-50FC-78DB-0E3F-870CF557BA39}"/>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Tól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Endurskoðaðu notkun verkfæranna þinna á sex mánaða fresti — hvað gagnast, hvað ekki?</a:t>
            </a:r>
          </a:p>
          <a:p>
            <a:pPr marL="342900" indent="-342900" algn="l">
              <a:lnSpc>
                <a:spcPts val="2340"/>
              </a:lnSpc>
              <a:spcBef>
                <a:spcPts val="0"/>
              </a:spcBef>
              <a:buFont typeface="Arial" panose="020B0604020202020204" pitchFamily="34" charset="0"/>
              <a:buChar char="•"/>
            </a:pPr>
            <a:r>
              <a:rPr lang="en-IE" sz="2200" dirty="0"/>
              <a:t>Láttu ekki blekkjast af "all-in-one" hugbúnaði ef þú þarft aðeins nokkur atriði.</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C4EC1FAF-B837-5ECB-4838-5A2C98630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501" y="3570633"/>
            <a:ext cx="5404940" cy="3558298"/>
          </a:xfrm>
          <a:prstGeom prst="rect">
            <a:avLst/>
          </a:prstGeom>
          <a:noFill/>
        </p:spPr>
      </p:pic>
      <p:pic>
        <p:nvPicPr>
          <p:cNvPr id="3" name="Picture Placeholder 7">
            <a:extLst>
              <a:ext uri="{FF2B5EF4-FFF2-40B4-BE49-F238E27FC236}">
                <a16:creationId xmlns:a16="http://schemas.microsoft.com/office/drawing/2014/main" id="{14A3186B-F9EF-5A4B-FD5D-24B68A6E94C7}"/>
              </a:ext>
            </a:extLst>
          </p:cNvPr>
          <p:cNvPicPr>
            <a:picLocks noChangeAspect="1"/>
          </p:cNvPicPr>
          <p:nvPr/>
        </p:nvPicPr>
        <p:blipFill rotWithShape="1">
          <a:blip r:embed="rId3"/>
          <a:srcRect t="10315" b="10315"/>
          <a:stretch/>
        </p:blipFill>
        <p:spPr>
          <a:xfrm>
            <a:off x="4291950" y="3900155"/>
            <a:ext cx="3908172" cy="2326437"/>
          </a:xfrm>
          <a:prstGeom prst="rect">
            <a:avLst/>
          </a:prstGeom>
        </p:spPr>
      </p:pic>
      <p:sp>
        <p:nvSpPr>
          <p:cNvPr id="6" name="Text Placeholder 7">
            <a:extLst>
              <a:ext uri="{FF2B5EF4-FFF2-40B4-BE49-F238E27FC236}">
                <a16:creationId xmlns:a16="http://schemas.microsoft.com/office/drawing/2014/main" id="{E7909E01-F967-EED1-BAB4-7DDF2B1A0CE5}"/>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Ljósmynd: </a:t>
            </a:r>
            <a:r>
              <a:rPr lang="en-US" sz="1200" dirty="0">
                <a:solidFill>
                  <a:schemeClr val="bg1"/>
                </a:solidFill>
              </a:rPr>
              <a:t>The Birdbox, Donegal Treehouse, Írland</a:t>
            </a:r>
            <a:endParaRPr lang="en-GB" sz="1200" dirty="0">
              <a:solidFill>
                <a:schemeClr val="bg1"/>
              </a:solidFill>
            </a:endParaRPr>
          </a:p>
        </p:txBody>
      </p:sp>
    </p:spTree>
    <p:extLst>
      <p:ext uri="{BB962C8B-B14F-4D97-AF65-F5344CB8AC3E}">
        <p14:creationId xmlns:p14="http://schemas.microsoft.com/office/powerpoint/2010/main" val="278694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9268-AA05-11C1-4D2F-1E7E622A0F9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272A7BB-2283-24CD-7B33-FC2B41645216}"/>
              </a:ext>
            </a:extLst>
          </p:cNvPr>
          <p:cNvSpPr>
            <a:spLocks noGrp="1"/>
          </p:cNvSpPr>
          <p:nvPr>
            <p:ph type="body" sz="quarter" idx="4294967295"/>
          </p:nvPr>
        </p:nvSpPr>
        <p:spPr>
          <a:xfrm>
            <a:off x="937707" y="763768"/>
            <a:ext cx="6731061" cy="720752"/>
          </a:xfrm>
          <a:prstGeom prst="rect">
            <a:avLst/>
          </a:prstGeom>
        </p:spPr>
        <p:txBody>
          <a:bodyPr/>
          <a:lstStyle/>
          <a:p>
            <a:pPr marL="0" indent="0">
              <a:lnSpc>
                <a:spcPts val="3720"/>
              </a:lnSpc>
              <a:spcBef>
                <a:spcPts val="0"/>
              </a:spcBef>
              <a:buNone/>
            </a:pPr>
            <a:r>
              <a:rPr lang="en-US" sz="3600" b="1" dirty="0">
                <a:solidFill>
                  <a:srgbClr val="EC7C69"/>
                </a:solidFill>
              </a:rPr>
              <a:t>Hagnýt æfing: </a:t>
            </a:r>
          </a:p>
          <a:p>
            <a:pPr marL="0" indent="0">
              <a:lnSpc>
                <a:spcPts val="3720"/>
              </a:lnSpc>
              <a:spcBef>
                <a:spcPts val="0"/>
              </a:spcBef>
              <a:buNone/>
            </a:pPr>
            <a:r>
              <a:rPr lang="en-US" sz="3600" b="1" dirty="0">
                <a:solidFill>
                  <a:srgbClr val="EC7C69"/>
                </a:solidFill>
              </a:rPr>
              <a:t>Tækjaáætlun fyrir eignina þína</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66AEEB0B-7293-6617-CBA0-91D38FECB1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6DD1865-1232-92B4-CC82-D4F105E1504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12</a:t>
            </a:fld>
            <a:endParaRPr lang="fr-CA" sz="1200" dirty="0">
              <a:solidFill>
                <a:schemeClr val="bg1"/>
              </a:solidFill>
            </a:endParaRPr>
          </a:p>
        </p:txBody>
      </p:sp>
      <p:pic>
        <p:nvPicPr>
          <p:cNvPr id="2" name="Picture 1">
            <a:extLst>
              <a:ext uri="{FF2B5EF4-FFF2-40B4-BE49-F238E27FC236}">
                <a16:creationId xmlns:a16="http://schemas.microsoft.com/office/drawing/2014/main" id="{EF87050E-2F95-7A50-2242-80F46F4A76C7}"/>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8101190" y="4507409"/>
            <a:ext cx="3580276" cy="2659133"/>
          </a:xfrm>
          <a:prstGeom prst="rect">
            <a:avLst/>
          </a:prstGeom>
        </p:spPr>
      </p:pic>
      <p:sp>
        <p:nvSpPr>
          <p:cNvPr id="3" name="Text Placeholder 1">
            <a:extLst>
              <a:ext uri="{FF2B5EF4-FFF2-40B4-BE49-F238E27FC236}">
                <a16:creationId xmlns:a16="http://schemas.microsoft.com/office/drawing/2014/main" id="{956BCAB2-7198-B0C4-5E70-BBDCFE95962D}"/>
              </a:ext>
            </a:extLst>
          </p:cNvPr>
          <p:cNvSpPr txBox="1">
            <a:spLocks/>
          </p:cNvSpPr>
          <p:nvPr/>
        </p:nvSpPr>
        <p:spPr>
          <a:xfrm>
            <a:off x="5201221" y="3340608"/>
            <a:ext cx="5418011" cy="2475492"/>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buClr>
                <a:srgbClr val="459597"/>
              </a:buClr>
              <a:buFont typeface="+mj-lt"/>
              <a:buAutoNum type="arabicPeriod"/>
            </a:pPr>
            <a:r>
              <a:rPr lang="en-IE" sz="2200" b="1" dirty="0">
                <a:solidFill>
                  <a:srgbClr val="414141"/>
                </a:solidFill>
              </a:rPr>
              <a:t>Veldu þrjú tæki </a:t>
            </a:r>
            <a:r>
              <a:rPr lang="en-IE" sz="2200" dirty="0">
                <a:solidFill>
                  <a:srgbClr val="414141"/>
                </a:solidFill>
              </a:rPr>
              <a:t>(t.d. PMS, skilaboðakerfi, dagatalssamstillingu, snjallás) sem þú myndir nota og útskýrðu hvers vegna. </a:t>
            </a:r>
          </a:p>
          <a:p>
            <a:pPr marL="457200" indent="-457200" algn="l">
              <a:lnSpc>
                <a:spcPts val="2340"/>
              </a:lnSpc>
              <a:spcBef>
                <a:spcPts val="0"/>
              </a:spcBef>
              <a:buClr>
                <a:srgbClr val="459597"/>
              </a:buClr>
              <a:buFont typeface="+mj-lt"/>
              <a:buAutoNum type="arabicPeriod"/>
            </a:pPr>
            <a:r>
              <a:rPr lang="en-IE" sz="2200" b="1" dirty="0">
                <a:solidFill>
                  <a:srgbClr val="414141"/>
                </a:solidFill>
              </a:rPr>
              <a:t>Byggðu rökstuðning þinn </a:t>
            </a:r>
            <a:r>
              <a:rPr lang="en-IE" sz="2200" dirty="0">
                <a:solidFill>
                  <a:srgbClr val="414141"/>
                </a:solidFill>
              </a:rPr>
              <a:t>á </a:t>
            </a:r>
            <a:r>
              <a:rPr lang="en-IE" sz="2200" b="1" dirty="0">
                <a:solidFill>
                  <a:srgbClr val="414141"/>
                </a:solidFill>
              </a:rPr>
              <a:t>einfaldleika, kostnaði og upplifun gesta.</a:t>
            </a: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7" name="Freeform 6">
            <a:extLst>
              <a:ext uri="{FF2B5EF4-FFF2-40B4-BE49-F238E27FC236}">
                <a16:creationId xmlns:a16="http://schemas.microsoft.com/office/drawing/2014/main" id="{E236871C-96D0-0ECA-B271-437EAB8A65CE}"/>
              </a:ext>
            </a:extLst>
          </p:cNvPr>
          <p:cNvSpPr/>
          <p:nvPr/>
        </p:nvSpPr>
        <p:spPr>
          <a:xfrm rot="5400000" flipH="1">
            <a:off x="302266" y="2513439"/>
            <a:ext cx="4756025" cy="3998237"/>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1">
            <a:extLst>
              <a:ext uri="{FF2B5EF4-FFF2-40B4-BE49-F238E27FC236}">
                <a16:creationId xmlns:a16="http://schemas.microsoft.com/office/drawing/2014/main" id="{282F1881-F3BB-1BF3-1F1D-7626CF463217}"/>
              </a:ext>
            </a:extLst>
          </p:cNvPr>
          <p:cNvSpPr txBox="1">
            <a:spLocks/>
          </p:cNvSpPr>
          <p:nvPr/>
        </p:nvSpPr>
        <p:spPr>
          <a:xfrm>
            <a:off x="1202984" y="2537144"/>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Verkefnislýsing:</a:t>
            </a:r>
          </a:p>
          <a:p>
            <a:pPr algn="l">
              <a:lnSpc>
                <a:spcPts val="2340"/>
              </a:lnSpc>
              <a:spcBef>
                <a:spcPts val="0"/>
              </a:spcBef>
              <a:spcAft>
                <a:spcPts val="1200"/>
              </a:spcAft>
            </a:pPr>
            <a:br>
              <a:rPr lang="en-IE" sz="2200" dirty="0"/>
            </a:br>
            <a:r>
              <a:rPr lang="en-IE" sz="2200" dirty="0"/>
              <a:t>Ímyndaðu þér að þú sért að taka á móti gestum í litlu íbúð. </a:t>
            </a:r>
          </a:p>
          <a:p>
            <a:pPr algn="l">
              <a:lnSpc>
                <a:spcPts val="2340"/>
              </a:lnSpc>
              <a:spcBef>
                <a:spcPts val="0"/>
              </a:spcBef>
              <a:spcAft>
                <a:spcPts val="1200"/>
              </a:spcAft>
            </a:pPr>
            <a:endParaRPr lang="en-IE" sz="2200" dirty="0"/>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4088458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8F7A-ABFF-4C63-1CFA-A3D1913F09D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8B2459F-7F2E-1ADF-A11E-95DFD848E186}"/>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35DF090C-7B6D-1D20-542F-06A6C576D237}"/>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9607FB28-CDBA-5F49-0149-588D5A33A416}"/>
              </a:ext>
            </a:extLst>
          </p:cNvPr>
          <p:cNvSpPr>
            <a:spLocks noGrp="1"/>
          </p:cNvSpPr>
          <p:nvPr>
            <p:ph type="body" sz="quarter" idx="16"/>
          </p:nvPr>
        </p:nvSpPr>
        <p:spPr>
          <a:xfrm>
            <a:off x="4061012" y="732734"/>
            <a:ext cx="5448748" cy="803654"/>
          </a:xfrm>
          <a:prstGeom prst="rect">
            <a:avLst/>
          </a:prstGeom>
        </p:spPr>
        <p:txBody>
          <a:bodyPr/>
          <a:lstStyle/>
          <a:p>
            <a:r>
              <a:rPr lang="en-US" sz="2800" dirty="0"/>
              <a:t>Að sjálfvirknivæða verkefnin sem skipta máli</a:t>
            </a:r>
          </a:p>
          <a:p>
            <a:endParaRPr lang="en-US" sz="2800" dirty="0"/>
          </a:p>
        </p:txBody>
      </p:sp>
      <p:sp>
        <p:nvSpPr>
          <p:cNvPr id="4" name="Text Placeholder 3">
            <a:extLst>
              <a:ext uri="{FF2B5EF4-FFF2-40B4-BE49-F238E27FC236}">
                <a16:creationId xmlns:a16="http://schemas.microsoft.com/office/drawing/2014/main" id="{20273FC3-A96F-DA4C-78B8-7D1B910FE439}"/>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Vélarvæðing getur sparað þér tíma, en hún virkar vel aðeins þegar hún er notuð á réttan hátt.  Í þessum hluta munum við skoða hvað eigi að sjálfvirknivæða – eins og innritunarupplýsingar, áminningar um umsagnir og stutt skilaboð til gesta – og hvað eigi að halda persónulegu.</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Þú munt uppgötva ókeypis eða ódýrar lausnir sem hjálpa þér að svara hratt, senda uppfærslur og hafa yfirsýn yfir allt. Einföld sniðmát og grunnkerfi eins og Google Sheets geta gert mikið.</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Við munum sýna hvernig á að sjálfvirknivæða akkúrat nóg til að auðvelda líf þitt án þess að gestgjafahlutverkið þitt virðist vélrænt. Markmiðið er að eyða minni tíma í smáverk og meiri tíma í að láta gesti líða velkomna.</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4554FA8-5E8B-51B5-86B5-272D8D35F50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pic>
        <p:nvPicPr>
          <p:cNvPr id="3" name="Picture 2">
            <a:extLst>
              <a:ext uri="{FF2B5EF4-FFF2-40B4-BE49-F238E27FC236}">
                <a16:creationId xmlns:a16="http://schemas.microsoft.com/office/drawing/2014/main" id="{AC3AF1B8-C5F9-9572-42A1-C4A8EC884A9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84315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44717-D2C7-604D-AC03-4B0C8C1FE67F}"/>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5B209BA9-AC12-007D-8438-86F4996CE45F}"/>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BFE2EE69-6313-331E-9B9A-E1D6C4F88E2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Hvað á að sjálfvirknivæða (og hvað ekki) </a:t>
            </a:r>
          </a:p>
          <a:p>
            <a:pPr>
              <a:lnSpc>
                <a:spcPts val="3720"/>
              </a:lnSpc>
            </a:pPr>
            <a:endParaRPr lang="en-US" dirty="0"/>
          </a:p>
        </p:txBody>
      </p:sp>
      <p:cxnSp>
        <p:nvCxnSpPr>
          <p:cNvPr id="10" name="Straight Connector 9">
            <a:extLst>
              <a:ext uri="{FF2B5EF4-FFF2-40B4-BE49-F238E27FC236}">
                <a16:creationId xmlns:a16="http://schemas.microsoft.com/office/drawing/2014/main" id="{56CD3B0B-A2CC-E8D0-D8A0-A6A605BF66D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20A74C2-38BF-A732-EF8D-988238885FC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
        <p:nvSpPr>
          <p:cNvPr id="4" name="Text Placeholder 5">
            <a:extLst>
              <a:ext uri="{FF2B5EF4-FFF2-40B4-BE49-F238E27FC236}">
                <a16:creationId xmlns:a16="http://schemas.microsoft.com/office/drawing/2014/main" id="{6894683B-37B0-C68A-AB1E-5359C62F7116}"/>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ADEB9934-4C63-6EF2-648A-F07E7DFC0B7D}"/>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Sjálfvirknivæddu endurtekningarverð og lágsnertiverkefni: </a:t>
            </a:r>
            <a:r>
              <a:rPr lang="en-GB" sz="2200" dirty="0">
                <a:solidFill>
                  <a:srgbClr val="414141"/>
                </a:solidFill>
              </a:rPr>
              <a:t>staðfestingar á bókunum, innritunar leiðbeiningar, beiðnir um umsagnir.</a:t>
            </a:r>
          </a:p>
          <a:p>
            <a:pPr marL="342900" indent="-342900">
              <a:lnSpc>
                <a:spcPts val="2240"/>
              </a:lnSpc>
              <a:buClr>
                <a:srgbClr val="459597"/>
              </a:buClr>
              <a:buFont typeface="Arial" panose="020B0604020202020204" pitchFamily="34" charset="0"/>
              <a:buChar char="•"/>
            </a:pPr>
            <a:r>
              <a:rPr lang="en-GB" sz="2200" b="1" dirty="0">
                <a:solidFill>
                  <a:srgbClr val="EC7C69"/>
                </a:solidFill>
              </a:rPr>
              <a:t>Forðastu að sjálfvirknivæða tilfinningaþrungin eða flókin skilaboð</a:t>
            </a:r>
            <a:r>
              <a:rPr lang="en-GB" sz="2200" dirty="0">
                <a:solidFill>
                  <a:srgbClr val="414141"/>
                </a:solidFill>
              </a:rPr>
              <a:t>, svo sem svör við kvörtunum.</a:t>
            </a:r>
          </a:p>
          <a:p>
            <a:pPr marL="342900" indent="-342900">
              <a:lnSpc>
                <a:spcPts val="2240"/>
              </a:lnSpc>
              <a:buClr>
                <a:srgbClr val="459597"/>
              </a:buClr>
              <a:buFont typeface="Arial" panose="020B0604020202020204" pitchFamily="34" charset="0"/>
              <a:buChar char="•"/>
            </a:pPr>
            <a:r>
              <a:rPr lang="en-GB" sz="2200" b="1" dirty="0">
                <a:solidFill>
                  <a:srgbClr val="EC7C69"/>
                </a:solidFill>
              </a:rPr>
              <a:t>Undirbjóðu sniðmát </a:t>
            </a:r>
            <a:r>
              <a:rPr lang="en-GB" sz="2200" dirty="0">
                <a:solidFill>
                  <a:srgbClr val="414141"/>
                </a:solidFill>
              </a:rPr>
              <a:t>en bættu við persónulegum athugasemdum þegar þörf krefur (t.d. "Vona að þú njótir bóndamarkaðarins á laugardegi!").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CF27877D-4A6A-D163-9BDB-94875998067B}"/>
              </a:ext>
            </a:extLst>
          </p:cNvPr>
          <p:cNvSpPr txBox="1">
            <a:spLocks/>
          </p:cNvSpPr>
          <p:nvPr/>
        </p:nvSpPr>
        <p:spPr>
          <a:xfrm>
            <a:off x="7857597"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Tæki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Prófaðu allar sjálfvirkar tilkynningar — lestu þær frá sjónarhóli gestsins.</a:t>
            </a:r>
          </a:p>
          <a:p>
            <a:pPr marL="342900" indent="-342900" algn="l">
              <a:lnSpc>
                <a:spcPts val="2340"/>
              </a:lnSpc>
              <a:spcBef>
                <a:spcPts val="0"/>
              </a:spcBef>
              <a:buFont typeface="Arial" panose="020B0604020202020204" pitchFamily="34" charset="0"/>
              <a:buChar char="•"/>
            </a:pPr>
            <a:r>
              <a:rPr lang="en-IE" sz="2200" dirty="0"/>
              <a:t>•Geymdu sniðmát í skjali eða forriti til fljótlegrar notkunar (t.d. Notes, Google Docs).</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024513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34E6-5C0B-4EBC-6FFA-F253DB38274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DB86F52-16C9-298E-90B0-CEBC0AF45638}"/>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Tæki fyrir skilaboð til gesta, umsagnir og innritunarupplýsingar </a:t>
            </a:r>
          </a:p>
          <a:p>
            <a:pPr>
              <a:lnSpc>
                <a:spcPts val="3720"/>
              </a:lnSpc>
            </a:pPr>
            <a:endParaRPr lang="en-US" dirty="0"/>
          </a:p>
        </p:txBody>
      </p:sp>
      <p:cxnSp>
        <p:nvCxnSpPr>
          <p:cNvPr id="10" name="Straight Connector 9">
            <a:extLst>
              <a:ext uri="{FF2B5EF4-FFF2-40B4-BE49-F238E27FC236}">
                <a16:creationId xmlns:a16="http://schemas.microsoft.com/office/drawing/2014/main" id="{FC7F724E-3225-A9BC-3792-03FE730C8150}"/>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5F356EE-6FE5-7DCA-2B4E-B34B738DEB2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4" name="Text Placeholder 5">
            <a:extLst>
              <a:ext uri="{FF2B5EF4-FFF2-40B4-BE49-F238E27FC236}">
                <a16:creationId xmlns:a16="http://schemas.microsoft.com/office/drawing/2014/main" id="{7C23C0E7-BACF-C381-C772-9CD026A86115}"/>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0965783E-5363-8DB9-7662-3FCCEAE32C37}"/>
              </a:ext>
            </a:extLst>
          </p:cNvPr>
          <p:cNvSpPr txBox="1">
            <a:spLocks/>
          </p:cNvSpPr>
          <p:nvPr/>
        </p:nvSpPr>
        <p:spPr>
          <a:xfrm>
            <a:off x="629645" y="1961808"/>
            <a:ext cx="620305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Notaðu fyrirfram áætlaða skilaboðavettvang Airbnb </a:t>
            </a:r>
            <a:r>
              <a:rPr lang="en-GB" sz="2200" dirty="0">
                <a:solidFill>
                  <a:srgbClr val="414141"/>
                </a:solidFill>
              </a:rPr>
              <a:t>eða verkfæri þriðja aðila eins og Hospitable, Host Tools eða </a:t>
            </a:r>
            <a:r>
              <a:rPr lang="en-GB" sz="2200" dirty="0" err="1">
                <a:solidFill>
                  <a:srgbClr val="414141"/>
                </a:solidFill>
              </a:rPr>
              <a:t>Zeevou</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b="1" dirty="0">
                <a:solidFill>
                  <a:srgbClr val="EC7C69"/>
                </a:solidFill>
              </a:rPr>
              <a:t>Búðu til </a:t>
            </a:r>
            <a:r>
              <a:rPr lang="en-GB" sz="2200" dirty="0">
                <a:solidFill>
                  <a:srgbClr val="414141"/>
                </a:solidFill>
              </a:rPr>
              <a:t>sniðmát</a:t>
            </a:r>
            <a:r>
              <a:rPr lang="en-GB" sz="2200" b="1" dirty="0">
                <a:solidFill>
                  <a:srgbClr val="EC7C69"/>
                </a:solidFill>
              </a:rPr>
              <a:t> fyrir tölvupóst eða WhatsApp-skilaboð </a:t>
            </a:r>
            <a:r>
              <a:rPr lang="en-GB" sz="2200" dirty="0">
                <a:solidFill>
                  <a:srgbClr val="414141"/>
                </a:solidFill>
              </a:rPr>
              <a:t>með skrefum fyrir innritun og hlekkjum á Google Maps.</a:t>
            </a:r>
          </a:p>
          <a:p>
            <a:pPr marL="342900" indent="-342900">
              <a:lnSpc>
                <a:spcPts val="2240"/>
              </a:lnSpc>
              <a:buClr>
                <a:srgbClr val="459597"/>
              </a:buClr>
              <a:buFont typeface="Arial" panose="020B0604020202020204" pitchFamily="34" charset="0"/>
              <a:buChar char="•"/>
            </a:pPr>
            <a:r>
              <a:rPr lang="en-GB" sz="2200" b="1" dirty="0">
                <a:solidFill>
                  <a:srgbClr val="EC7C69"/>
                </a:solidFill>
              </a:rPr>
              <a:t>Sendu beiðnir um umsagnir 24 klukkustundum </a:t>
            </a:r>
            <a:r>
              <a:rPr lang="en-GB" sz="2200" dirty="0">
                <a:solidFill>
                  <a:srgbClr val="414141"/>
                </a:solidFill>
              </a:rPr>
              <a:t>eftir brottför með vinalegu tóni.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02F39215-3AFC-AC0D-1D4C-67A20E949EF8}"/>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5B6CE452-DA94-17B4-F6B8-27DA29240EAE}"/>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Tæki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Búðu til tímalínu fyrir "Message Flow" (t.d. bókunardag, daginn fyrir komu, brottfarardag).</a:t>
            </a:r>
          </a:p>
          <a:p>
            <a:pPr marL="342900" indent="-342900" algn="l">
              <a:lnSpc>
                <a:spcPts val="2340"/>
              </a:lnSpc>
              <a:spcBef>
                <a:spcPts val="0"/>
              </a:spcBef>
              <a:buFont typeface="Arial" panose="020B0604020202020204" pitchFamily="34" charset="0"/>
              <a:buChar char="•"/>
            </a:pPr>
            <a:r>
              <a:rPr lang="en-IE" sz="2200" dirty="0"/>
              <a:t>Fyrir WhatsApp eða SMS, fáðu alltaf samþykki gesta til að eiga samskipti á þessum rásum.</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7DC91FAE-B4A8-D465-1812-72DA92F340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501" y="3570633"/>
            <a:ext cx="5404940" cy="3558298"/>
          </a:xfrm>
          <a:prstGeom prst="rect">
            <a:avLst/>
          </a:prstGeom>
          <a:noFill/>
        </p:spPr>
      </p:pic>
      <p:pic>
        <p:nvPicPr>
          <p:cNvPr id="3" name="Picture Placeholder 7">
            <a:extLst>
              <a:ext uri="{FF2B5EF4-FFF2-40B4-BE49-F238E27FC236}">
                <a16:creationId xmlns:a16="http://schemas.microsoft.com/office/drawing/2014/main" id="{681AE24A-D27E-C716-1043-5B90F4216FD0}"/>
              </a:ext>
            </a:extLst>
          </p:cNvPr>
          <p:cNvPicPr>
            <a:picLocks noChangeAspect="1"/>
          </p:cNvPicPr>
          <p:nvPr/>
        </p:nvPicPr>
        <p:blipFill rotWithShape="1">
          <a:blip r:embed="rId3"/>
          <a:srcRect t="10315" b="10315"/>
          <a:stretch/>
        </p:blipFill>
        <p:spPr>
          <a:xfrm>
            <a:off x="4291950" y="3900155"/>
            <a:ext cx="3908172" cy="2326437"/>
          </a:xfrm>
          <a:prstGeom prst="rect">
            <a:avLst/>
          </a:prstGeom>
        </p:spPr>
      </p:pic>
      <p:sp>
        <p:nvSpPr>
          <p:cNvPr id="6" name="Text Placeholder 7">
            <a:extLst>
              <a:ext uri="{FF2B5EF4-FFF2-40B4-BE49-F238E27FC236}">
                <a16:creationId xmlns:a16="http://schemas.microsoft.com/office/drawing/2014/main" id="{D35CB081-A65C-43B9-95E9-BA09B0FC55BB}"/>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Mynd: </a:t>
            </a:r>
            <a:r>
              <a:rPr lang="en-US" sz="1200" dirty="0">
                <a:solidFill>
                  <a:schemeClr val="bg1"/>
                </a:solidFill>
              </a:rPr>
              <a:t>The Birdbox, Donegal Treehouse, Írland</a:t>
            </a:r>
            <a:endParaRPr lang="en-GB" sz="1200" dirty="0">
              <a:solidFill>
                <a:schemeClr val="bg1"/>
              </a:solidFill>
            </a:endParaRPr>
          </a:p>
        </p:txBody>
      </p:sp>
    </p:spTree>
    <p:extLst>
      <p:ext uri="{BB962C8B-B14F-4D97-AF65-F5344CB8AC3E}">
        <p14:creationId xmlns:p14="http://schemas.microsoft.com/office/powerpoint/2010/main" val="3238750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61247-A15B-B17C-BB34-FC3B3C91B43E}"/>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E026D57B-E76B-F4C6-741B-DC83896EE6A0}"/>
              </a:ext>
            </a:extLst>
          </p:cNvPr>
          <p:cNvSpPr/>
          <p:nvPr/>
        </p:nvSpPr>
        <p:spPr>
          <a:xfrm rot="10800000">
            <a:off x="6696581" y="1799846"/>
            <a:ext cx="4363693" cy="5058154"/>
          </a:xfrm>
          <a:custGeom>
            <a:avLst/>
            <a:gdLst>
              <a:gd name="connsiteX0" fmla="*/ 4014016 w 4363693"/>
              <a:gd name="connsiteY0" fmla="*/ 5058154 h 5058154"/>
              <a:gd name="connsiteX1" fmla="*/ 3623219 w 4363693"/>
              <a:gd name="connsiteY1" fmla="*/ 5058154 h 5058154"/>
              <a:gd name="connsiteX2" fmla="*/ 3522789 w 4363693"/>
              <a:gd name="connsiteY2" fmla="*/ 5058154 h 5058154"/>
              <a:gd name="connsiteX3" fmla="*/ 3365779 w 4363693"/>
              <a:gd name="connsiteY3" fmla="*/ 5058154 h 5058154"/>
              <a:gd name="connsiteX4" fmla="*/ 3131993 w 4363693"/>
              <a:gd name="connsiteY4" fmla="*/ 5058154 h 5058154"/>
              <a:gd name="connsiteX5" fmla="*/ 2974982 w 4363693"/>
              <a:gd name="connsiteY5" fmla="*/ 5058154 h 5058154"/>
              <a:gd name="connsiteX6" fmla="*/ 2874553 w 4363693"/>
              <a:gd name="connsiteY6" fmla="*/ 5058154 h 5058154"/>
              <a:gd name="connsiteX7" fmla="*/ 2483756 w 4363693"/>
              <a:gd name="connsiteY7" fmla="*/ 5058154 h 5058154"/>
              <a:gd name="connsiteX8" fmla="*/ 2110502 w 4363693"/>
              <a:gd name="connsiteY8" fmla="*/ 5058154 h 5058154"/>
              <a:gd name="connsiteX9" fmla="*/ 2110500 w 4363693"/>
              <a:gd name="connsiteY9" fmla="*/ 5058154 h 5058154"/>
              <a:gd name="connsiteX10" fmla="*/ 1912613 w 4363693"/>
              <a:gd name="connsiteY10" fmla="*/ 5058154 h 5058154"/>
              <a:gd name="connsiteX11" fmla="*/ 1719706 w 4363693"/>
              <a:gd name="connsiteY11" fmla="*/ 5058154 h 5058154"/>
              <a:gd name="connsiteX12" fmla="*/ 1719702 w 4363693"/>
              <a:gd name="connsiteY12" fmla="*/ 5058154 h 5058154"/>
              <a:gd name="connsiteX13" fmla="*/ 1619277 w 4363693"/>
              <a:gd name="connsiteY13" fmla="*/ 5058154 h 5058154"/>
              <a:gd name="connsiteX14" fmla="*/ 1619275 w 4363693"/>
              <a:gd name="connsiteY14" fmla="*/ 5058154 h 5058154"/>
              <a:gd name="connsiteX15" fmla="*/ 1521815 w 4363693"/>
              <a:gd name="connsiteY15" fmla="*/ 5058154 h 5058154"/>
              <a:gd name="connsiteX16" fmla="*/ 1462266 w 4363693"/>
              <a:gd name="connsiteY16" fmla="*/ 5058154 h 5058154"/>
              <a:gd name="connsiteX17" fmla="*/ 1462263 w 4363693"/>
              <a:gd name="connsiteY17" fmla="*/ 5058154 h 5058154"/>
              <a:gd name="connsiteX18" fmla="*/ 1421385 w 4363693"/>
              <a:gd name="connsiteY18" fmla="*/ 5058154 h 5058154"/>
              <a:gd name="connsiteX19" fmla="*/ 1264376 w 4363693"/>
              <a:gd name="connsiteY19" fmla="*/ 5058154 h 5058154"/>
              <a:gd name="connsiteX20" fmla="*/ 1228479 w 4363693"/>
              <a:gd name="connsiteY20" fmla="*/ 5058154 h 5058154"/>
              <a:gd name="connsiteX21" fmla="*/ 1228478 w 4363693"/>
              <a:gd name="connsiteY21" fmla="*/ 5058154 h 5058154"/>
              <a:gd name="connsiteX22" fmla="*/ 1071469 w 4363693"/>
              <a:gd name="connsiteY22" fmla="*/ 5058154 h 5058154"/>
              <a:gd name="connsiteX23" fmla="*/ 1071467 w 4363693"/>
              <a:gd name="connsiteY23" fmla="*/ 5058154 h 5058154"/>
              <a:gd name="connsiteX24" fmla="*/ 1030589 w 4363693"/>
              <a:gd name="connsiteY24" fmla="*/ 5058154 h 5058154"/>
              <a:gd name="connsiteX25" fmla="*/ 971041 w 4363693"/>
              <a:gd name="connsiteY25" fmla="*/ 5058154 h 5058154"/>
              <a:gd name="connsiteX26" fmla="*/ 971038 w 4363693"/>
              <a:gd name="connsiteY26" fmla="*/ 5058154 h 5058154"/>
              <a:gd name="connsiteX27" fmla="*/ 873578 w 4363693"/>
              <a:gd name="connsiteY27" fmla="*/ 5058154 h 5058154"/>
              <a:gd name="connsiteX28" fmla="*/ 773150 w 4363693"/>
              <a:gd name="connsiteY28" fmla="*/ 5058154 h 5058154"/>
              <a:gd name="connsiteX29" fmla="*/ 771904 w 4363693"/>
              <a:gd name="connsiteY29" fmla="*/ 5058154 h 5058154"/>
              <a:gd name="connsiteX30" fmla="*/ 580244 w 4363693"/>
              <a:gd name="connsiteY30" fmla="*/ 5058154 h 5058154"/>
              <a:gd name="connsiteX31" fmla="*/ 580242 w 4363693"/>
              <a:gd name="connsiteY31" fmla="*/ 5058154 h 5058154"/>
              <a:gd name="connsiteX32" fmla="*/ 538387 w 4363693"/>
              <a:gd name="connsiteY32" fmla="*/ 5058154 h 5058154"/>
              <a:gd name="connsiteX33" fmla="*/ 382352 w 4363693"/>
              <a:gd name="connsiteY33" fmla="*/ 5058154 h 5058154"/>
              <a:gd name="connsiteX34" fmla="*/ 9098 w 4363693"/>
              <a:gd name="connsiteY34" fmla="*/ 5058154 h 5058154"/>
              <a:gd name="connsiteX35" fmla="*/ 9097 w 4363693"/>
              <a:gd name="connsiteY35" fmla="*/ 5058154 h 5058154"/>
              <a:gd name="connsiteX36" fmla="*/ 0 w 4363693"/>
              <a:gd name="connsiteY36" fmla="*/ 5058154 h 5058154"/>
              <a:gd name="connsiteX37" fmla="*/ 0 w 4363693"/>
              <a:gd name="connsiteY37" fmla="*/ 4632031 h 5058154"/>
              <a:gd name="connsiteX38" fmla="*/ 0 w 4363693"/>
              <a:gd name="connsiteY38" fmla="*/ 4544975 h 5058154"/>
              <a:gd name="connsiteX39" fmla="*/ 0 w 4363693"/>
              <a:gd name="connsiteY39" fmla="*/ 3972671 h 5058154"/>
              <a:gd name="connsiteX40" fmla="*/ 0 w 4363693"/>
              <a:gd name="connsiteY40" fmla="*/ 3634204 h 5058154"/>
              <a:gd name="connsiteX41" fmla="*/ 0 w 4363693"/>
              <a:gd name="connsiteY41" fmla="*/ 3208081 h 5058154"/>
              <a:gd name="connsiteX42" fmla="*/ 0 w 4363693"/>
              <a:gd name="connsiteY42" fmla="*/ 3121024 h 5058154"/>
              <a:gd name="connsiteX43" fmla="*/ 0 w 4363693"/>
              <a:gd name="connsiteY43" fmla="*/ 2548722 h 5058154"/>
              <a:gd name="connsiteX44" fmla="*/ 0 w 4363693"/>
              <a:gd name="connsiteY44" fmla="*/ 1722854 h 5058154"/>
              <a:gd name="connsiteX45" fmla="*/ 0 w 4363693"/>
              <a:gd name="connsiteY45" fmla="*/ 1423950 h 5058154"/>
              <a:gd name="connsiteX46" fmla="*/ 0 w 4363693"/>
              <a:gd name="connsiteY46" fmla="*/ 298904 h 5058154"/>
              <a:gd name="connsiteX47" fmla="*/ 0 w 4363693"/>
              <a:gd name="connsiteY47" fmla="*/ 0 h 5058154"/>
              <a:gd name="connsiteX48" fmla="*/ 358773 w 4363693"/>
              <a:gd name="connsiteY48" fmla="*/ 0 h 5058154"/>
              <a:gd name="connsiteX49" fmla="*/ 358773 w 4363693"/>
              <a:gd name="connsiteY49" fmla="*/ 1 h 5058154"/>
              <a:gd name="connsiteX50" fmla="*/ 538388 w 4363693"/>
              <a:gd name="connsiteY50" fmla="*/ 1 h 5058154"/>
              <a:gd name="connsiteX51" fmla="*/ 538388 w 4363693"/>
              <a:gd name="connsiteY51" fmla="*/ 0 h 5058154"/>
              <a:gd name="connsiteX52" fmla="*/ 771904 w 4363693"/>
              <a:gd name="connsiteY52" fmla="*/ 0 h 5058154"/>
              <a:gd name="connsiteX53" fmla="*/ 929918 w 4363693"/>
              <a:gd name="connsiteY53" fmla="*/ 0 h 5058154"/>
              <a:gd name="connsiteX54" fmla="*/ 1320714 w 4363693"/>
              <a:gd name="connsiteY54" fmla="*/ 0 h 5058154"/>
              <a:gd name="connsiteX55" fmla="*/ 1421143 w 4363693"/>
              <a:gd name="connsiteY55" fmla="*/ 0 h 5058154"/>
              <a:gd name="connsiteX56" fmla="*/ 1578154 w 4363693"/>
              <a:gd name="connsiteY56" fmla="*/ 0 h 5058154"/>
              <a:gd name="connsiteX57" fmla="*/ 1811940 w 4363693"/>
              <a:gd name="connsiteY57" fmla="*/ 0 h 5058154"/>
              <a:gd name="connsiteX58" fmla="*/ 1968951 w 4363693"/>
              <a:gd name="connsiteY58" fmla="*/ 0 h 5058154"/>
              <a:gd name="connsiteX59" fmla="*/ 2069379 w 4363693"/>
              <a:gd name="connsiteY59" fmla="*/ 0 h 5058154"/>
              <a:gd name="connsiteX60" fmla="*/ 2460176 w 4363693"/>
              <a:gd name="connsiteY60" fmla="*/ 0 h 5058154"/>
              <a:gd name="connsiteX61" fmla="*/ 2460176 w 4363693"/>
              <a:gd name="connsiteY61" fmla="*/ 1 h 5058154"/>
              <a:gd name="connsiteX62" fmla="*/ 2833434 w 4363693"/>
              <a:gd name="connsiteY62" fmla="*/ 1 h 5058154"/>
              <a:gd name="connsiteX63" fmla="*/ 3224231 w 4363693"/>
              <a:gd name="connsiteY63" fmla="*/ 1 h 5058154"/>
              <a:gd name="connsiteX64" fmla="*/ 3324659 w 4363693"/>
              <a:gd name="connsiteY64" fmla="*/ 1 h 5058154"/>
              <a:gd name="connsiteX65" fmla="*/ 3481671 w 4363693"/>
              <a:gd name="connsiteY65" fmla="*/ 1 h 5058154"/>
              <a:gd name="connsiteX66" fmla="*/ 3715456 w 4363693"/>
              <a:gd name="connsiteY66" fmla="*/ 1 h 5058154"/>
              <a:gd name="connsiteX67" fmla="*/ 3872468 w 4363693"/>
              <a:gd name="connsiteY67" fmla="*/ 1 h 5058154"/>
              <a:gd name="connsiteX68" fmla="*/ 3972896 w 4363693"/>
              <a:gd name="connsiteY68" fmla="*/ 1 h 5058154"/>
              <a:gd name="connsiteX69" fmla="*/ 4363693 w 4363693"/>
              <a:gd name="connsiteY69" fmla="*/ 1 h 5058154"/>
              <a:gd name="connsiteX70" fmla="*/ 4363693 w 4363693"/>
              <a:gd name="connsiteY70" fmla="*/ 404623 h 5058154"/>
              <a:gd name="connsiteX71" fmla="*/ 4363693 w 4363693"/>
              <a:gd name="connsiteY71" fmla="*/ 466171 h 5058154"/>
              <a:gd name="connsiteX72" fmla="*/ 4363693 w 4363693"/>
              <a:gd name="connsiteY72" fmla="*/ 870793 h 5058154"/>
              <a:gd name="connsiteX73" fmla="*/ 4363693 w 4363693"/>
              <a:gd name="connsiteY73" fmla="*/ 1423951 h 5058154"/>
              <a:gd name="connsiteX74" fmla="*/ 4363693 w 4363693"/>
              <a:gd name="connsiteY74" fmla="*/ 1828573 h 5058154"/>
              <a:gd name="connsiteX75" fmla="*/ 4363693 w 4363693"/>
              <a:gd name="connsiteY75" fmla="*/ 1890121 h 5058154"/>
              <a:gd name="connsiteX76" fmla="*/ 4363693 w 4363693"/>
              <a:gd name="connsiteY76" fmla="*/ 2294743 h 5058154"/>
              <a:gd name="connsiteX77" fmla="*/ 4363693 w 4363693"/>
              <a:gd name="connsiteY77" fmla="*/ 2461427 h 5058154"/>
              <a:gd name="connsiteX78" fmla="*/ 4363693 w 4363693"/>
              <a:gd name="connsiteY78" fmla="*/ 2866049 h 5058154"/>
              <a:gd name="connsiteX79" fmla="*/ 4363693 w 4363693"/>
              <a:gd name="connsiteY79" fmla="*/ 2927598 h 5058154"/>
              <a:gd name="connsiteX80" fmla="*/ 4363693 w 4363693"/>
              <a:gd name="connsiteY80" fmla="*/ 3332220 h 5058154"/>
              <a:gd name="connsiteX81" fmla="*/ 4363693 w 4363693"/>
              <a:gd name="connsiteY81" fmla="*/ 3885377 h 5058154"/>
              <a:gd name="connsiteX82" fmla="*/ 4363693 w 4363693"/>
              <a:gd name="connsiteY82" fmla="*/ 4289999 h 5058154"/>
              <a:gd name="connsiteX83" fmla="*/ 4363693 w 4363693"/>
              <a:gd name="connsiteY83" fmla="*/ 4351548 h 5058154"/>
              <a:gd name="connsiteX84" fmla="*/ 4363693 w 4363693"/>
              <a:gd name="connsiteY84" fmla="*/ 4756170 h 5058154"/>
              <a:gd name="connsiteX85" fmla="*/ 4014016 w 4363693"/>
              <a:gd name="connsiteY85" fmla="*/ 5058154 h 505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363693" h="5058154">
                <a:moveTo>
                  <a:pt x="4014016" y="5058154"/>
                </a:moveTo>
                <a:lnTo>
                  <a:pt x="3623219" y="5058154"/>
                </a:lnTo>
                <a:lnTo>
                  <a:pt x="3522789" y="5058154"/>
                </a:lnTo>
                <a:lnTo>
                  <a:pt x="3365779" y="5058154"/>
                </a:lnTo>
                <a:lnTo>
                  <a:pt x="3131993" y="5058154"/>
                </a:lnTo>
                <a:lnTo>
                  <a:pt x="2974982" y="5058154"/>
                </a:lnTo>
                <a:lnTo>
                  <a:pt x="2874553" y="5058154"/>
                </a:lnTo>
                <a:lnTo>
                  <a:pt x="2483756" y="5058154"/>
                </a:lnTo>
                <a:lnTo>
                  <a:pt x="2110502" y="5058154"/>
                </a:lnTo>
                <a:lnTo>
                  <a:pt x="2110500" y="5058154"/>
                </a:lnTo>
                <a:lnTo>
                  <a:pt x="1912613" y="5058154"/>
                </a:lnTo>
                <a:lnTo>
                  <a:pt x="1719706" y="5058154"/>
                </a:lnTo>
                <a:lnTo>
                  <a:pt x="1719702" y="5058154"/>
                </a:lnTo>
                <a:lnTo>
                  <a:pt x="1619277" y="5058154"/>
                </a:lnTo>
                <a:lnTo>
                  <a:pt x="1619275" y="5058154"/>
                </a:lnTo>
                <a:lnTo>
                  <a:pt x="1521815" y="5058154"/>
                </a:lnTo>
                <a:lnTo>
                  <a:pt x="1462266" y="5058154"/>
                </a:lnTo>
                <a:lnTo>
                  <a:pt x="1462263" y="5058154"/>
                </a:lnTo>
                <a:lnTo>
                  <a:pt x="1421385" y="5058154"/>
                </a:lnTo>
                <a:lnTo>
                  <a:pt x="1264376" y="5058154"/>
                </a:lnTo>
                <a:lnTo>
                  <a:pt x="1228479" y="5058154"/>
                </a:lnTo>
                <a:lnTo>
                  <a:pt x="1228478" y="5058154"/>
                </a:lnTo>
                <a:lnTo>
                  <a:pt x="1071469" y="5058154"/>
                </a:lnTo>
                <a:lnTo>
                  <a:pt x="1071467" y="5058154"/>
                </a:lnTo>
                <a:lnTo>
                  <a:pt x="1030589" y="5058154"/>
                </a:lnTo>
                <a:lnTo>
                  <a:pt x="971041" y="5058154"/>
                </a:lnTo>
                <a:lnTo>
                  <a:pt x="971038" y="5058154"/>
                </a:lnTo>
                <a:lnTo>
                  <a:pt x="873578" y="5058154"/>
                </a:lnTo>
                <a:lnTo>
                  <a:pt x="773150" y="5058154"/>
                </a:lnTo>
                <a:lnTo>
                  <a:pt x="771904" y="5058154"/>
                </a:lnTo>
                <a:lnTo>
                  <a:pt x="580244" y="5058154"/>
                </a:lnTo>
                <a:lnTo>
                  <a:pt x="580242" y="5058154"/>
                </a:lnTo>
                <a:lnTo>
                  <a:pt x="538387" y="5058154"/>
                </a:lnTo>
                <a:lnTo>
                  <a:pt x="382352" y="5058154"/>
                </a:lnTo>
                <a:lnTo>
                  <a:pt x="9098" y="5058154"/>
                </a:lnTo>
                <a:lnTo>
                  <a:pt x="9097" y="5058154"/>
                </a:lnTo>
                <a:lnTo>
                  <a:pt x="0" y="5058154"/>
                </a:lnTo>
                <a:lnTo>
                  <a:pt x="0" y="4632031"/>
                </a:lnTo>
                <a:lnTo>
                  <a:pt x="0" y="4544975"/>
                </a:lnTo>
                <a:lnTo>
                  <a:pt x="0" y="3972671"/>
                </a:lnTo>
                <a:lnTo>
                  <a:pt x="0" y="3634204"/>
                </a:lnTo>
                <a:lnTo>
                  <a:pt x="0" y="3208081"/>
                </a:lnTo>
                <a:lnTo>
                  <a:pt x="0" y="3121024"/>
                </a:lnTo>
                <a:lnTo>
                  <a:pt x="0" y="2548722"/>
                </a:lnTo>
                <a:lnTo>
                  <a:pt x="0" y="1722854"/>
                </a:lnTo>
                <a:lnTo>
                  <a:pt x="0" y="1423950"/>
                </a:lnTo>
                <a:lnTo>
                  <a:pt x="0" y="298904"/>
                </a:lnTo>
                <a:lnTo>
                  <a:pt x="0" y="0"/>
                </a:lnTo>
                <a:lnTo>
                  <a:pt x="358773" y="0"/>
                </a:lnTo>
                <a:lnTo>
                  <a:pt x="358773" y="1"/>
                </a:lnTo>
                <a:lnTo>
                  <a:pt x="538388" y="1"/>
                </a:lnTo>
                <a:lnTo>
                  <a:pt x="538388" y="0"/>
                </a:lnTo>
                <a:lnTo>
                  <a:pt x="771904" y="0"/>
                </a:lnTo>
                <a:lnTo>
                  <a:pt x="929918" y="0"/>
                </a:lnTo>
                <a:lnTo>
                  <a:pt x="1320714" y="0"/>
                </a:lnTo>
                <a:lnTo>
                  <a:pt x="1421143" y="0"/>
                </a:lnTo>
                <a:lnTo>
                  <a:pt x="1578154" y="0"/>
                </a:lnTo>
                <a:lnTo>
                  <a:pt x="1811940" y="0"/>
                </a:lnTo>
                <a:lnTo>
                  <a:pt x="1968951" y="0"/>
                </a:lnTo>
                <a:lnTo>
                  <a:pt x="2069379" y="0"/>
                </a:lnTo>
                <a:lnTo>
                  <a:pt x="2460176" y="0"/>
                </a:lnTo>
                <a:lnTo>
                  <a:pt x="2460176" y="1"/>
                </a:lnTo>
                <a:lnTo>
                  <a:pt x="2833434" y="1"/>
                </a:lnTo>
                <a:lnTo>
                  <a:pt x="3224231" y="1"/>
                </a:lnTo>
                <a:lnTo>
                  <a:pt x="3324659" y="1"/>
                </a:lnTo>
                <a:lnTo>
                  <a:pt x="3481671" y="1"/>
                </a:lnTo>
                <a:lnTo>
                  <a:pt x="3715456" y="1"/>
                </a:lnTo>
                <a:lnTo>
                  <a:pt x="3872468" y="1"/>
                </a:lnTo>
                <a:lnTo>
                  <a:pt x="3972896" y="1"/>
                </a:lnTo>
                <a:lnTo>
                  <a:pt x="4363693" y="1"/>
                </a:lnTo>
                <a:lnTo>
                  <a:pt x="4363693" y="404623"/>
                </a:lnTo>
                <a:lnTo>
                  <a:pt x="4363693" y="466171"/>
                </a:lnTo>
                <a:lnTo>
                  <a:pt x="4363693" y="870793"/>
                </a:lnTo>
                <a:lnTo>
                  <a:pt x="4363693" y="1423951"/>
                </a:lnTo>
                <a:lnTo>
                  <a:pt x="4363693" y="1828573"/>
                </a:lnTo>
                <a:lnTo>
                  <a:pt x="4363693" y="1890121"/>
                </a:lnTo>
                <a:lnTo>
                  <a:pt x="4363693" y="2294743"/>
                </a:lnTo>
                <a:lnTo>
                  <a:pt x="4363693" y="2461427"/>
                </a:lnTo>
                <a:lnTo>
                  <a:pt x="4363693" y="2866049"/>
                </a:lnTo>
                <a:lnTo>
                  <a:pt x="4363693" y="2927598"/>
                </a:lnTo>
                <a:lnTo>
                  <a:pt x="4363693" y="3332220"/>
                </a:lnTo>
                <a:lnTo>
                  <a:pt x="4363693" y="3885377"/>
                </a:lnTo>
                <a:lnTo>
                  <a:pt x="4363693" y="4289999"/>
                </a:lnTo>
                <a:lnTo>
                  <a:pt x="4363693" y="4351548"/>
                </a:lnTo>
                <a:lnTo>
                  <a:pt x="4363693" y="4756170"/>
                </a:lnTo>
                <a:cubicBezTo>
                  <a:pt x="4363693" y="4922507"/>
                  <a:pt x="4207770" y="5058154"/>
                  <a:pt x="4014016" y="505815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687D0E21-1501-04D3-37CD-9C6A619E6534}"/>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halda persónulegum tengslum á meðan sparað er tíma </a:t>
            </a:r>
          </a:p>
          <a:p>
            <a:pPr>
              <a:lnSpc>
                <a:spcPts val="3720"/>
              </a:lnSpc>
            </a:pPr>
            <a:endParaRPr lang="en-US" dirty="0"/>
          </a:p>
        </p:txBody>
      </p:sp>
      <p:cxnSp>
        <p:nvCxnSpPr>
          <p:cNvPr id="10" name="Straight Connector 9">
            <a:extLst>
              <a:ext uri="{FF2B5EF4-FFF2-40B4-BE49-F238E27FC236}">
                <a16:creationId xmlns:a16="http://schemas.microsoft.com/office/drawing/2014/main" id="{E5D608B8-8F28-9733-90E2-8DF82DD5CE6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361159B-90B1-ACBE-BA51-D69668EFEF5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4" name="Text Placeholder 5">
            <a:extLst>
              <a:ext uri="{FF2B5EF4-FFF2-40B4-BE49-F238E27FC236}">
                <a16:creationId xmlns:a16="http://schemas.microsoft.com/office/drawing/2014/main" id="{EAFF77DA-825F-0FB8-007C-9AA2C36BD165}"/>
              </a:ext>
            </a:extLst>
          </p:cNvPr>
          <p:cNvSpPr txBox="1">
            <a:spLocks/>
          </p:cNvSpPr>
          <p:nvPr/>
        </p:nvSpPr>
        <p:spPr>
          <a:xfrm>
            <a:off x="629645" y="1868111"/>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303F28E1-DD4C-9206-A5B0-0830EFBF4C4E}"/>
              </a:ext>
            </a:extLst>
          </p:cNvPr>
          <p:cNvSpPr txBox="1">
            <a:spLocks/>
          </p:cNvSpPr>
          <p:nvPr/>
        </p:nvSpPr>
        <p:spPr>
          <a:xfrm>
            <a:off x="629645" y="2508475"/>
            <a:ext cx="489651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Persónulegðu hvern skilaboð </a:t>
            </a:r>
            <a:r>
              <a:rPr lang="en-GB" sz="2200" dirty="0">
                <a:solidFill>
                  <a:srgbClr val="414141"/>
                </a:solidFill>
              </a:rPr>
              <a:t>með nafni gestsins, ástæðu heimsóknar (ef vitað er) eða staðbundnum ráðleggingum.</a:t>
            </a:r>
          </a:p>
          <a:p>
            <a:pPr marL="342900" indent="-342900">
              <a:lnSpc>
                <a:spcPts val="2240"/>
              </a:lnSpc>
              <a:buClr>
                <a:srgbClr val="459597"/>
              </a:buClr>
              <a:buFont typeface="Arial" panose="020B0604020202020204" pitchFamily="34" charset="0"/>
              <a:buChar char="•"/>
            </a:pPr>
            <a:r>
              <a:rPr lang="en-GB" sz="2200" dirty="0">
                <a:solidFill>
                  <a:srgbClr val="414141"/>
                </a:solidFill>
              </a:rPr>
              <a:t>Bættu við setningu við lok sniðmáta sem þú </a:t>
            </a:r>
            <a:r>
              <a:rPr lang="en-GB" sz="2200" b="1" dirty="0">
                <a:solidFill>
                  <a:srgbClr val="EC7C69"/>
                </a:solidFill>
              </a:rPr>
              <a:t>uppfærir handvirkt </a:t>
            </a:r>
            <a:r>
              <a:rPr lang="en-GB" sz="2200" dirty="0">
                <a:solidFill>
                  <a:srgbClr val="414141"/>
                </a:solidFill>
              </a:rPr>
              <a:t>(t.d. "Njótið afmælisverðarins!").</a:t>
            </a:r>
          </a:p>
          <a:p>
            <a:pPr marL="342900" indent="-342900">
              <a:lnSpc>
                <a:spcPts val="2240"/>
              </a:lnSpc>
              <a:buClr>
                <a:srgbClr val="459597"/>
              </a:buClr>
              <a:buFont typeface="Arial" panose="020B0604020202020204" pitchFamily="34" charset="0"/>
              <a:buChar char="•"/>
            </a:pPr>
            <a:r>
              <a:rPr lang="en-GB" sz="2200" b="1" dirty="0">
                <a:solidFill>
                  <a:srgbClr val="EC7C69"/>
                </a:solidFill>
              </a:rPr>
              <a:t>Bókaðu óskir gesta </a:t>
            </a:r>
            <a:r>
              <a:rPr lang="en-GB" sz="2200" dirty="0">
                <a:solidFill>
                  <a:srgbClr val="414141"/>
                </a:solidFill>
              </a:rPr>
              <a:t>í einföldu töflureikni fyrir komandi dvöl.</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5D5A1B96-F394-7D49-B0AC-D613B8195A42}"/>
              </a:ext>
            </a:extLst>
          </p:cNvPr>
          <p:cNvSpPr txBox="1">
            <a:spLocks/>
          </p:cNvSpPr>
          <p:nvPr/>
        </p:nvSpPr>
        <p:spPr>
          <a:xfrm>
            <a:off x="7283247" y="2099601"/>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Tól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Haltu stafræna athugasemd fyrir hvern gest í Google Keep eða í töflureikni.</a:t>
            </a:r>
          </a:p>
          <a:p>
            <a:pPr marL="342900" indent="-342900" algn="l">
              <a:lnSpc>
                <a:spcPts val="2340"/>
              </a:lnSpc>
              <a:spcBef>
                <a:spcPts val="0"/>
              </a:spcBef>
              <a:buFont typeface="Arial" panose="020B0604020202020204" pitchFamily="34" charset="0"/>
              <a:buChar char="•"/>
            </a:pPr>
            <a:r>
              <a:rPr lang="en-IE" sz="2200" dirty="0"/>
              <a:t>Bættu við litlum gjöfum eða persónulegum athugasemdum við komu til að bæta stafræna samskiptin þín.</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8" name="Picture 7">
            <a:extLst>
              <a:ext uri="{FF2B5EF4-FFF2-40B4-BE49-F238E27FC236}">
                <a16:creationId xmlns:a16="http://schemas.microsoft.com/office/drawing/2014/main" id="{325EE8E0-3FA2-FBCB-B463-518AEE0066C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3982830" y="4267131"/>
            <a:ext cx="3580276" cy="2659133"/>
          </a:xfrm>
          <a:prstGeom prst="rect">
            <a:avLst/>
          </a:prstGeom>
        </p:spPr>
      </p:pic>
    </p:spTree>
    <p:extLst>
      <p:ext uri="{BB962C8B-B14F-4D97-AF65-F5344CB8AC3E}">
        <p14:creationId xmlns:p14="http://schemas.microsoft.com/office/powerpoint/2010/main" val="348159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3B9A6-0B6D-55BE-AA51-589FE71FA7E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688B338-267A-FE8A-5080-FC61DFC79E1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Lykiltæknissvið</a:t>
            </a:r>
          </a:p>
        </p:txBody>
      </p:sp>
      <p:sp>
        <p:nvSpPr>
          <p:cNvPr id="6" name="Text Placeholder 5">
            <a:extLst>
              <a:ext uri="{FF2B5EF4-FFF2-40B4-BE49-F238E27FC236}">
                <a16:creationId xmlns:a16="http://schemas.microsoft.com/office/drawing/2014/main" id="{06FD75E4-4EA1-E8D2-7E0C-03D330335619}"/>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95E989EE-3B85-4596-3893-C220D2EE67F1}"/>
              </a:ext>
            </a:extLst>
          </p:cNvPr>
          <p:cNvSpPr>
            <a:spLocks noGrp="1"/>
          </p:cNvSpPr>
          <p:nvPr>
            <p:ph type="body" sz="quarter" idx="16"/>
          </p:nvPr>
        </p:nvSpPr>
        <p:spPr>
          <a:xfrm>
            <a:off x="4061012" y="732734"/>
            <a:ext cx="5448748" cy="803654"/>
          </a:xfrm>
          <a:prstGeom prst="rect">
            <a:avLst/>
          </a:prstGeom>
        </p:spPr>
        <p:txBody>
          <a:bodyPr/>
          <a:lstStyle/>
          <a:p>
            <a:r>
              <a:rPr lang="en-US" dirty="0"/>
              <a:t>Fjarkönnun gerð einföld</a:t>
            </a:r>
          </a:p>
          <a:p>
            <a:endParaRPr lang="en-US" sz="2800" dirty="0"/>
          </a:p>
        </p:txBody>
      </p:sp>
      <p:sp>
        <p:nvSpPr>
          <p:cNvPr id="4" name="Text Placeholder 3">
            <a:extLst>
              <a:ext uri="{FF2B5EF4-FFF2-40B4-BE49-F238E27FC236}">
                <a16:creationId xmlns:a16="http://schemas.microsoft.com/office/drawing/2014/main" id="{C80E2024-8CD6-C342-8A80-FC71605FAA7E}"/>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Þú þarft ekki að vera á staðnum til að bjóða gestum frábæra upplifun.</a:t>
            </a:r>
          </a:p>
          <a:p>
            <a:pPr>
              <a:lnSpc>
                <a:spcPts val="2340"/>
              </a:lnSpc>
            </a:pPr>
            <a:r>
              <a:rPr lang="en-GB" b="0" i="0" dirty="0">
                <a:effectLst/>
                <a:latin typeface="Calibri"/>
                <a:ea typeface="Calibri"/>
                <a:cs typeface="Calibri"/>
              </a:rPr>
              <a:t>Þessi hluti sýnir hvernig á að stjórna eigninni þinni úr fjarlægð, hvort sem þú ert hinum megin í bænum eða í öðru landi.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Þú munt læra um snjallásar, lyklageymslukassa, tímamæla og leiðir til að tengja við staðbundna aðila þegar þörf krefur. Við munum kanna hvernig halda má ferlum gangandi hnökralaust, jafnvel þó þú sért ekki til staðar til að taka á móti gestum persónulega.</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Þessi verkfæri geta gefið þér meiri frelsi og sveigjanleika – á sama tíma og gestir finna fyrir stuðningi. Fjarkostun getur verið einföld, örugg og persónuleg með réttri uppsetningu.</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163E1D4-730B-96C8-97B8-C4AAD77A9D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pic>
        <p:nvPicPr>
          <p:cNvPr id="3" name="Picture 2">
            <a:extLst>
              <a:ext uri="{FF2B5EF4-FFF2-40B4-BE49-F238E27FC236}">
                <a16:creationId xmlns:a16="http://schemas.microsoft.com/office/drawing/2014/main" id="{4427E89D-7354-D46B-7D6A-A2B25BE9C4D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247236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0B9D-6021-9645-EBDE-383D2A34903C}"/>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6F77F80E-73AE-7E65-63D4-7626D368E88C}"/>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4F20E8BF-CCBE-47D5-A1E4-AE693BBB694F}"/>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Snjallásar, lyklageymsluskápar og staðbundin aðstoð </a:t>
            </a:r>
          </a:p>
          <a:p>
            <a:pPr>
              <a:lnSpc>
                <a:spcPts val="3720"/>
              </a:lnSpc>
            </a:pPr>
            <a:endParaRPr lang="en-US" dirty="0"/>
          </a:p>
        </p:txBody>
      </p:sp>
      <p:cxnSp>
        <p:nvCxnSpPr>
          <p:cNvPr id="10" name="Straight Connector 9">
            <a:extLst>
              <a:ext uri="{FF2B5EF4-FFF2-40B4-BE49-F238E27FC236}">
                <a16:creationId xmlns:a16="http://schemas.microsoft.com/office/drawing/2014/main" id="{33FB188C-0E74-C7EC-5ACE-C70456ED3C2C}"/>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981ABF9-23DA-9E0D-6C6A-6C9AD23993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4" name="Text Placeholder 5">
            <a:extLst>
              <a:ext uri="{FF2B5EF4-FFF2-40B4-BE49-F238E27FC236}">
                <a16:creationId xmlns:a16="http://schemas.microsoft.com/office/drawing/2014/main" id="{606D23E3-24F0-1848-DBA3-67F1F0FB32B7}"/>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2FA9B67F-EAF0-588A-0DFC-372314B2FFBB}"/>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Settu upp snjallás </a:t>
            </a:r>
            <a:r>
              <a:rPr lang="en-GB" sz="2200" dirty="0">
                <a:solidFill>
                  <a:srgbClr val="414141"/>
                </a:solidFill>
              </a:rPr>
              <a:t>(t.d. Nuki, Yale eða </a:t>
            </a:r>
            <a:r>
              <a:rPr lang="en-GB" sz="2200" dirty="0" err="1">
                <a:solidFill>
                  <a:srgbClr val="414141"/>
                </a:solidFill>
              </a:rPr>
              <a:t>Igloohome</a:t>
            </a:r>
            <a:r>
              <a:rPr lang="en-GB" sz="2200" dirty="0">
                <a:solidFill>
                  <a:srgbClr val="414141"/>
                </a:solidFill>
              </a:rPr>
              <a:t>) eða vélrænan lykilöryggiskassa (t.d. Master Lock).</a:t>
            </a:r>
          </a:p>
          <a:p>
            <a:pPr marL="342900" indent="-342900">
              <a:lnSpc>
                <a:spcPts val="2240"/>
              </a:lnSpc>
              <a:buClr>
                <a:srgbClr val="459597"/>
              </a:buClr>
              <a:buFont typeface="Arial" panose="020B0604020202020204" pitchFamily="34" charset="0"/>
              <a:buChar char="•"/>
            </a:pPr>
            <a:r>
              <a:rPr lang="en-GB" sz="2200" b="1" dirty="0">
                <a:solidFill>
                  <a:srgbClr val="EC7C69"/>
                </a:solidFill>
              </a:rPr>
              <a:t>Notaðu tímabundna aðgangskóða </a:t>
            </a:r>
            <a:r>
              <a:rPr lang="en-GB" sz="2200" dirty="0">
                <a:solidFill>
                  <a:srgbClr val="414141"/>
                </a:solidFill>
              </a:rPr>
              <a:t>og skiptu þeim út á milli dvala.</a:t>
            </a:r>
          </a:p>
          <a:p>
            <a:pPr marL="342900" indent="-342900">
              <a:lnSpc>
                <a:spcPts val="2240"/>
              </a:lnSpc>
              <a:buClr>
                <a:srgbClr val="459597"/>
              </a:buClr>
              <a:buFont typeface="Arial" panose="020B0604020202020204" pitchFamily="34" charset="0"/>
              <a:buChar char="•"/>
            </a:pPr>
            <a:r>
              <a:rPr lang="en-GB" sz="2200" b="1" dirty="0">
                <a:solidFill>
                  <a:srgbClr val="EC7C69"/>
                </a:solidFill>
              </a:rPr>
              <a:t>Gakktu frá varadótta </a:t>
            </a:r>
            <a:r>
              <a:rPr lang="en-GB" sz="2200" dirty="0">
                <a:solidFill>
                  <a:srgbClr val="414141"/>
                </a:solidFill>
              </a:rPr>
              <a:t>hjá </a:t>
            </a:r>
            <a:r>
              <a:rPr lang="en-GB" sz="2200" dirty="0" err="1">
                <a:solidFill>
                  <a:srgbClr val="414141"/>
                </a:solidFill>
              </a:rPr>
              <a:t>nágranna</a:t>
            </a:r>
            <a:r>
              <a:rPr lang="en-GB" sz="2200" dirty="0">
                <a:solidFill>
                  <a:srgbClr val="414141"/>
                </a:solidFill>
              </a:rPr>
              <a:t>, vini eða þrifamanni sem þú treystir.</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9702E73B-9F64-6AC7-FC22-4692F25D26A7}"/>
              </a:ext>
            </a:extLst>
          </p:cNvPr>
          <p:cNvSpPr txBox="1">
            <a:spLocks/>
          </p:cNvSpPr>
          <p:nvPr/>
        </p:nvSpPr>
        <p:spPr>
          <a:xfrm>
            <a:off x="7833213"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Tæki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Settu inn skýr ljósmyndir í leiðbeiningarnar þínar um hvar og hvernig eigi að nálgast lykilinn.</a:t>
            </a:r>
          </a:p>
          <a:p>
            <a:pPr marL="342900" indent="-342900" algn="l">
              <a:lnSpc>
                <a:spcPts val="2340"/>
              </a:lnSpc>
              <a:spcBef>
                <a:spcPts val="0"/>
              </a:spcBef>
              <a:buFont typeface="Arial" panose="020B0604020202020204" pitchFamily="34" charset="0"/>
              <a:buChar char="•"/>
            </a:pPr>
            <a:r>
              <a:rPr lang="en-IE" sz="2200" dirty="0"/>
              <a:t>Prófaðu öll kerfi áður en gesturinn kemur til að ganga úr skugga um að þau virki.</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47914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C973A-A585-6FF0-87FA-C318A562A92B}"/>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6033B2C9-6054-B1FF-DE90-5D4808055E5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0" y="4198867"/>
            <a:ext cx="3580276" cy="2659133"/>
          </a:xfrm>
          <a:prstGeom prst="rect">
            <a:avLst/>
          </a:prstGeom>
        </p:spPr>
      </p:pic>
      <p:sp>
        <p:nvSpPr>
          <p:cNvPr id="9" name="Text Placeholder 3">
            <a:extLst>
              <a:ext uri="{FF2B5EF4-FFF2-40B4-BE49-F238E27FC236}">
                <a16:creationId xmlns:a16="http://schemas.microsoft.com/office/drawing/2014/main" id="{ECF495F0-98EC-87CD-22D0-75583B35E793}"/>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Dæmi </a:t>
            </a:r>
            <a:r>
              <a:rPr lang="en-US" dirty="0"/>
              <a:t>- </a:t>
            </a:r>
            <a:r>
              <a:rPr lang="en-US" dirty="0">
                <a:hlinkClick r:id="rId3">
                  <a:extLst>
                    <a:ext uri="{A12FA001-AC4F-418D-AE19-62706E023703}">
                      <ahyp:hlinkClr xmlns:ahyp="http://schemas.microsoft.com/office/drawing/2018/hyperlinkcolor" val="tx"/>
                    </a:ext>
                  </a:extLst>
                </a:hlinkClick>
              </a:rPr>
              <a:t>Nuki </a:t>
            </a:r>
            <a:r>
              <a:rPr lang="en-US" dirty="0"/>
              <a:t>snjallás</a:t>
            </a:r>
          </a:p>
          <a:p>
            <a:pPr>
              <a:lnSpc>
                <a:spcPts val="3720"/>
              </a:lnSpc>
            </a:pPr>
            <a:r>
              <a:rPr lang="en-US" dirty="0"/>
              <a:t>Snjallásar, lykilgeymisjólar og staðbundin aðstoð </a:t>
            </a:r>
          </a:p>
          <a:p>
            <a:pPr>
              <a:lnSpc>
                <a:spcPts val="3720"/>
              </a:lnSpc>
            </a:pPr>
            <a:endParaRPr lang="en-US" dirty="0"/>
          </a:p>
        </p:txBody>
      </p:sp>
      <p:cxnSp>
        <p:nvCxnSpPr>
          <p:cNvPr id="10" name="Straight Connector 9">
            <a:extLst>
              <a:ext uri="{FF2B5EF4-FFF2-40B4-BE49-F238E27FC236}">
                <a16:creationId xmlns:a16="http://schemas.microsoft.com/office/drawing/2014/main" id="{6B79B00C-B782-0ABA-FCC3-6AF2D9A03D44}"/>
              </a:ext>
            </a:extLst>
          </p:cNvPr>
          <p:cNvCxnSpPr>
            <a:cxnSpLocks/>
          </p:cNvCxnSpPr>
          <p:nvPr/>
        </p:nvCxnSpPr>
        <p:spPr>
          <a:xfrm>
            <a:off x="0" y="1528286"/>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6DE20834-BCB0-4942-B1B8-F91D6DE2E8B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grpSp>
        <p:nvGrpSpPr>
          <p:cNvPr id="20" name="Group 19">
            <a:extLst>
              <a:ext uri="{FF2B5EF4-FFF2-40B4-BE49-F238E27FC236}">
                <a16:creationId xmlns:a16="http://schemas.microsoft.com/office/drawing/2014/main" id="{AE440D10-63E5-E8C6-82C2-A674EEF6EB09}"/>
              </a:ext>
            </a:extLst>
          </p:cNvPr>
          <p:cNvGrpSpPr/>
          <p:nvPr/>
        </p:nvGrpSpPr>
        <p:grpSpPr>
          <a:xfrm>
            <a:off x="3061027" y="1064422"/>
            <a:ext cx="9153569" cy="6026177"/>
            <a:chOff x="1558473" y="1646544"/>
            <a:chExt cx="8327571" cy="5482388"/>
          </a:xfrm>
        </p:grpSpPr>
        <p:pic>
          <p:nvPicPr>
            <p:cNvPr id="2" name="Picture 1">
              <a:extLst>
                <a:ext uri="{FF2B5EF4-FFF2-40B4-BE49-F238E27FC236}">
                  <a16:creationId xmlns:a16="http://schemas.microsoft.com/office/drawing/2014/main" id="{47A84800-3EAD-B904-1C14-AA4EFBD5B6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8473" y="1646544"/>
              <a:ext cx="8327571" cy="5482388"/>
            </a:xfrm>
            <a:prstGeom prst="rect">
              <a:avLst/>
            </a:prstGeom>
            <a:noFill/>
          </p:spPr>
        </p:pic>
        <p:sp>
          <p:nvSpPr>
            <p:cNvPr id="19" name="Rectangle 18">
              <a:extLst>
                <a:ext uri="{FF2B5EF4-FFF2-40B4-BE49-F238E27FC236}">
                  <a16:creationId xmlns:a16="http://schemas.microsoft.com/office/drawing/2014/main" id="{76E0CC5B-55A4-A681-0E47-9A1F49D32A71}"/>
                </a:ext>
              </a:extLst>
            </p:cNvPr>
            <p:cNvSpPr/>
            <p:nvPr/>
          </p:nvSpPr>
          <p:spPr>
            <a:xfrm>
              <a:off x="2719115" y="2191870"/>
              <a:ext cx="6006286" cy="3417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0707804-DD5C-3D02-7F58-C763995A55B6}"/>
                </a:ext>
              </a:extLst>
            </p:cNvPr>
            <p:cNvGrpSpPr/>
            <p:nvPr/>
          </p:nvGrpSpPr>
          <p:grpSpPr>
            <a:xfrm>
              <a:off x="2912849" y="2760966"/>
              <a:ext cx="5705298" cy="2764950"/>
              <a:chOff x="2251506" y="3091697"/>
              <a:chExt cx="8069150" cy="3910540"/>
            </a:xfrm>
          </p:grpSpPr>
          <p:pic>
            <p:nvPicPr>
              <p:cNvPr id="13" name="Slika 6" descr="Slika, ki vsebuje besede besedilo, posnetek zaslona, pisava&#10;&#10;Vsebina, ustvarjena z UI, morda ni pravilna.">
                <a:extLst>
                  <a:ext uri="{FF2B5EF4-FFF2-40B4-BE49-F238E27FC236}">
                    <a16:creationId xmlns:a16="http://schemas.microsoft.com/office/drawing/2014/main" id="{90F52BB8-373F-8A41-AB5C-AFD9364B03A3}"/>
                  </a:ext>
                </a:extLst>
              </p:cNvPr>
              <p:cNvPicPr>
                <a:picLocks noChangeAspect="1"/>
              </p:cNvPicPr>
              <p:nvPr/>
            </p:nvPicPr>
            <p:blipFill>
              <a:blip r:embed="rId5"/>
              <a:srcRect l="4938" t="5926" b="16359"/>
              <a:stretch/>
            </p:blipFill>
            <p:spPr>
              <a:xfrm>
                <a:off x="2251506" y="3091697"/>
                <a:ext cx="7814165" cy="2062788"/>
              </a:xfrm>
              <a:prstGeom prst="rect">
                <a:avLst/>
              </a:prstGeom>
            </p:spPr>
          </p:pic>
          <p:pic>
            <p:nvPicPr>
              <p:cNvPr id="14" name="Slika 7" descr="Slika, ki vsebuje besede besedilo, posnetek zaslona, pisava, risanka&#10;&#10;Vsebina, ustvarjena z UI, morda ni pravilna.">
                <a:extLst>
                  <a:ext uri="{FF2B5EF4-FFF2-40B4-BE49-F238E27FC236}">
                    <a16:creationId xmlns:a16="http://schemas.microsoft.com/office/drawing/2014/main" id="{385F20A1-C1C6-5F05-ABC7-C96A412CEA7B}"/>
                  </a:ext>
                </a:extLst>
              </p:cNvPr>
              <p:cNvPicPr>
                <a:picLocks noChangeAspect="1"/>
              </p:cNvPicPr>
              <p:nvPr/>
            </p:nvPicPr>
            <p:blipFill>
              <a:blip r:embed="rId6"/>
              <a:srcRect l="742" t="17928" r="1154" b="14338"/>
              <a:stretch/>
            </p:blipFill>
            <p:spPr>
              <a:xfrm>
                <a:off x="2385781" y="5169131"/>
                <a:ext cx="7934875" cy="1833106"/>
              </a:xfrm>
              <a:prstGeom prst="rect">
                <a:avLst/>
              </a:prstGeom>
            </p:spPr>
          </p:pic>
        </p:grpSp>
        <p:pic>
          <p:nvPicPr>
            <p:cNvPr id="16" name="Picture 15" descr="A black rectangular object with a white background&#10;&#10;AI-generated content may be incorrect.">
              <a:extLst>
                <a:ext uri="{FF2B5EF4-FFF2-40B4-BE49-F238E27FC236}">
                  <a16:creationId xmlns:a16="http://schemas.microsoft.com/office/drawing/2014/main" id="{589CC36F-6E4B-5AED-435E-6AD3AEC938C1}"/>
                </a:ext>
              </a:extLst>
            </p:cNvPr>
            <p:cNvPicPr>
              <a:picLocks noChangeAspect="1"/>
            </p:cNvPicPr>
            <p:nvPr/>
          </p:nvPicPr>
          <p:blipFill>
            <a:blip r:embed="rId7"/>
            <a:srcRect t="12375"/>
            <a:stretch/>
          </p:blipFill>
          <p:spPr>
            <a:xfrm>
              <a:off x="2643747" y="2144469"/>
              <a:ext cx="6093710" cy="663224"/>
            </a:xfrm>
            <a:prstGeom prst="rect">
              <a:avLst/>
            </a:prstGeom>
          </p:spPr>
        </p:pic>
      </p:grpSp>
      <p:sp>
        <p:nvSpPr>
          <p:cNvPr id="21" name="Oval 20">
            <a:extLst>
              <a:ext uri="{FF2B5EF4-FFF2-40B4-BE49-F238E27FC236}">
                <a16:creationId xmlns:a16="http://schemas.microsoft.com/office/drawing/2014/main" id="{18EBFBB5-92E1-1AD1-2610-4B669B625414}"/>
              </a:ext>
            </a:extLst>
          </p:cNvPr>
          <p:cNvSpPr/>
          <p:nvPr/>
        </p:nvSpPr>
        <p:spPr>
          <a:xfrm>
            <a:off x="2887286" y="4677724"/>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7ADD65E5-4308-4C25-0E90-BD0420D4256B}"/>
              </a:ext>
            </a:extLst>
          </p:cNvPr>
          <p:cNvSpPr/>
          <p:nvPr/>
        </p:nvSpPr>
        <p:spPr>
          <a:xfrm>
            <a:off x="2885402" y="4663177"/>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Smelltu til að </a:t>
            </a:r>
            <a:r>
              <a:rPr lang="en-IE" sz="2800" b="1" dirty="0">
                <a:solidFill>
                  <a:schemeClr val="bg1"/>
                </a:solidFill>
                <a:hlinkClick r:id="rId3">
                  <a:extLst>
                    <a:ext uri="{A12FA001-AC4F-418D-AE19-62706E023703}">
                      <ahyp:hlinkClr xmlns:ahyp="http://schemas.microsoft.com/office/drawing/2018/hyperlinkcolor" val="tx"/>
                    </a:ext>
                  </a:extLst>
                </a:hlinkClick>
              </a:rPr>
              <a:t>heimsækja</a:t>
            </a:r>
            <a:endParaRPr lang="en-IE" sz="2800" b="1" dirty="0">
              <a:solidFill>
                <a:schemeClr val="bg1"/>
              </a:solidFill>
            </a:endParaRPr>
          </a:p>
        </p:txBody>
      </p:sp>
    </p:spTree>
    <p:extLst>
      <p:ext uri="{BB962C8B-B14F-4D97-AF65-F5344CB8AC3E}">
        <p14:creationId xmlns:p14="http://schemas.microsoft.com/office/powerpoint/2010/main" val="1824923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6" name="Picture Placeholder 6" descr="A group of houses in the snow&#10;&#10;AI-generated content may be incorrect.">
            <a:extLst>
              <a:ext uri="{FF2B5EF4-FFF2-40B4-BE49-F238E27FC236}">
                <a16:creationId xmlns:a16="http://schemas.microsoft.com/office/drawing/2014/main" id="{93DFF992-C70F-8B8B-7DDF-367898BB0476}"/>
              </a:ext>
            </a:extLst>
          </p:cNvPr>
          <p:cNvPicPr>
            <a:picLocks noGrp="1" noChangeAspect="1"/>
          </p:cNvPicPr>
          <p:nvPr>
            <p:ph type="pic" sz="quarter" idx="19"/>
          </p:nvPr>
        </p:nvPicPr>
        <p:blipFill>
          <a:blip r:embed="rId2"/>
          <a:srcRect l="2900" r="2900"/>
          <a:stretch>
            <a:fillRect/>
          </a:stretch>
        </p:blipFill>
        <p:spPr/>
      </p:pic>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7" name="Text Placeholder 1">
            <a:extLst>
              <a:ext uri="{FF2B5EF4-FFF2-40B4-BE49-F238E27FC236}">
                <a16:creationId xmlns:a16="http://schemas.microsoft.com/office/drawing/2014/main" id="{51925EDA-7607-12FD-19C2-1D4F5146246C}"/>
              </a:ext>
            </a:extLst>
          </p:cNvPr>
          <p:cNvSpPr txBox="1">
            <a:spLocks/>
          </p:cNvSpPr>
          <p:nvPr/>
        </p:nvSpPr>
        <p:spPr>
          <a:xfrm>
            <a:off x="733931" y="2536482"/>
            <a:ext cx="5015940" cy="306642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00"/>
              </a:lnSpc>
            </a:pPr>
            <a:r>
              <a:rPr lang="en-GB" sz="2800" b="1" dirty="0"/>
              <a:t>Kafli 1 </a:t>
            </a:r>
          </a:p>
          <a:p>
            <a:pPr>
              <a:lnSpc>
                <a:spcPts val="2700"/>
              </a:lnSpc>
            </a:pPr>
            <a:r>
              <a:rPr lang="en-GB" sz="2800" dirty="0"/>
              <a:t>Tæki og kerfi fyrir skilvirka starfsemi</a:t>
            </a:r>
          </a:p>
          <a:p>
            <a:pPr>
              <a:lnSpc>
                <a:spcPts val="2700"/>
              </a:lnSpc>
            </a:pPr>
            <a:endParaRPr lang="en-GB" sz="2800" dirty="0"/>
          </a:p>
          <a:p>
            <a:pPr>
              <a:lnSpc>
                <a:spcPts val="2700"/>
              </a:lnSpc>
            </a:pPr>
            <a:r>
              <a:rPr lang="en-GB" sz="2800" b="1" dirty="0"/>
              <a:t>Kafli 3 </a:t>
            </a:r>
          </a:p>
          <a:p>
            <a:pPr>
              <a:lnSpc>
                <a:spcPts val="2700"/>
              </a:lnSpc>
            </a:pPr>
            <a:r>
              <a:rPr lang="en-GB" sz="2800" dirty="0"/>
              <a:t>Vaxa snjallt – samstarf, viðbótarsölur og langtímaáætlanagerð</a:t>
            </a:r>
          </a:p>
          <a:p>
            <a:pPr>
              <a:lnSpc>
                <a:spcPts val="2700"/>
              </a:lnSpc>
            </a:pPr>
            <a:endParaRPr lang="en-GB" sz="2800" dirty="0"/>
          </a:p>
          <a:p>
            <a:pPr>
              <a:lnSpc>
                <a:spcPts val="2700"/>
              </a:lnSpc>
            </a:pPr>
            <a:endParaRPr lang="en-GB" sz="2800" dirty="0"/>
          </a:p>
        </p:txBody>
      </p:sp>
      <p:sp>
        <p:nvSpPr>
          <p:cNvPr id="8" name="Text Placeholder 2">
            <a:extLst>
              <a:ext uri="{FF2B5EF4-FFF2-40B4-BE49-F238E27FC236}">
                <a16:creationId xmlns:a16="http://schemas.microsoft.com/office/drawing/2014/main" id="{A5D5DBB3-652B-F536-3B28-C2CB9DFF7D1A}"/>
              </a:ext>
            </a:extLst>
          </p:cNvPr>
          <p:cNvSpPr txBox="1">
            <a:spLocks/>
          </p:cNvSpPr>
          <p:nvPr/>
        </p:nvSpPr>
        <p:spPr>
          <a:xfrm>
            <a:off x="733931" y="1095586"/>
            <a:ext cx="5362069" cy="58222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9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5000" b="1" dirty="0"/>
              <a:t>Modúl 5 </a:t>
            </a:r>
            <a:r>
              <a:rPr lang="en-IE" sz="5000" dirty="0"/>
              <a:t>(hluti 2)</a:t>
            </a:r>
          </a:p>
        </p:txBody>
      </p:sp>
      <p:sp>
        <p:nvSpPr>
          <p:cNvPr id="17" name="Text Placeholder 12">
            <a:extLst>
              <a:ext uri="{FF2B5EF4-FFF2-40B4-BE49-F238E27FC236}">
                <a16:creationId xmlns:a16="http://schemas.microsoft.com/office/drawing/2014/main" id="{690C76E3-29F3-1D98-1E42-B411DBD0EF2C}"/>
              </a:ext>
            </a:extLst>
          </p:cNvPr>
          <p:cNvSpPr txBox="1">
            <a:spLocks/>
          </p:cNvSpPr>
          <p:nvPr/>
        </p:nvSpPr>
        <p:spPr>
          <a:xfrm>
            <a:off x="9238279" y="145157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Ljósmyndareining</a:t>
            </a:r>
          </a:p>
        </p:txBody>
      </p:sp>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74170-88A7-7F91-2C97-ADE41A7661D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8049F35-DFFE-2BD9-474E-93D134840701}"/>
              </a:ext>
            </a:extLst>
          </p:cNvPr>
          <p:cNvSpPr>
            <a:spLocks noGrp="1"/>
          </p:cNvSpPr>
          <p:nvPr>
            <p:ph type="body" sz="quarter" idx="4294967295"/>
          </p:nvPr>
        </p:nvSpPr>
        <p:spPr>
          <a:xfrm>
            <a:off x="937707" y="763768"/>
            <a:ext cx="7742997" cy="720752"/>
          </a:xfrm>
          <a:prstGeom prst="rect">
            <a:avLst/>
          </a:prstGeom>
        </p:spPr>
        <p:txBody>
          <a:bodyPr/>
          <a:lstStyle/>
          <a:p>
            <a:pPr marL="0" indent="0">
              <a:lnSpc>
                <a:spcPts val="3720"/>
              </a:lnSpc>
              <a:spcBef>
                <a:spcPts val="0"/>
              </a:spcBef>
              <a:buNone/>
            </a:pPr>
            <a:r>
              <a:rPr lang="en-US" sz="3600" b="1" dirty="0">
                <a:solidFill>
                  <a:srgbClr val="EC7C69"/>
                </a:solidFill>
              </a:rPr>
              <a:t>Hagnýt æfing: </a:t>
            </a:r>
            <a:r>
              <a:rPr lang="en-US" sz="3600" b="1" dirty="0">
                <a:solidFill>
                  <a:srgbClr val="459597"/>
                </a:solidFill>
              </a:rPr>
              <a:t>Hillview Cottage – áskorun um fjarvöktun innritunar</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D96C5844-D704-4C8C-AE5C-B73CDBEF27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E5CC89DD-4FB0-3063-F260-43E85F8A4A0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20</a:t>
            </a:fld>
            <a:endParaRPr lang="fr-CA" sz="1200" dirty="0">
              <a:solidFill>
                <a:schemeClr val="bg1"/>
              </a:solidFill>
            </a:endParaRPr>
          </a:p>
        </p:txBody>
      </p:sp>
      <p:sp>
        <p:nvSpPr>
          <p:cNvPr id="5" name="Text Placeholder 4">
            <a:extLst>
              <a:ext uri="{FF2B5EF4-FFF2-40B4-BE49-F238E27FC236}">
                <a16:creationId xmlns:a16="http://schemas.microsoft.com/office/drawing/2014/main" id="{8B685925-71ED-3438-D61C-05B623945FD3}"/>
              </a:ext>
            </a:extLst>
          </p:cNvPr>
          <p:cNvSpPr txBox="1">
            <a:spLocks/>
          </p:cNvSpPr>
          <p:nvPr/>
        </p:nvSpPr>
        <p:spPr>
          <a:xfrm>
            <a:off x="1035424" y="2179375"/>
            <a:ext cx="10038976" cy="3657600"/>
          </a:xfrm>
          <a:prstGeom prst="rect">
            <a:avLst/>
          </a:prstGeom>
        </p:spPr>
        <p:txBody>
          <a:bodyPr numCol="2" spcCol="28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Samhengi</a:t>
            </a:r>
          </a:p>
          <a:p>
            <a:pPr indent="0">
              <a:lnSpc>
                <a:spcPts val="2240"/>
              </a:lnSpc>
              <a:buClr>
                <a:srgbClr val="459597"/>
              </a:buClr>
            </a:pPr>
            <a:endParaRPr lang="en-GB" b="1" dirty="0">
              <a:solidFill>
                <a:srgbClr val="EC7C69"/>
              </a:solidFill>
            </a:endParaRPr>
          </a:p>
          <a:p>
            <a:pPr indent="0">
              <a:lnSpc>
                <a:spcPts val="2240"/>
              </a:lnSpc>
              <a:buClr>
                <a:srgbClr val="459597"/>
              </a:buClr>
            </a:pPr>
            <a:r>
              <a:rPr lang="en-GB" sz="2200" dirty="0">
                <a:solidFill>
                  <a:srgbClr val="414141"/>
                </a:solidFill>
              </a:rPr>
              <a:t>Tom endurnýjaði nýlega sveitakot sem kallast Hillview Cottage og hóf að skrá það af og til á Airbnb. Þar sem hann býr 60 km í burtu ákvað hann að setja upp snjallás með farsímaforriti til fjarstýrðs aðgangs. Hann útvegaði hins vegar enga staðbundna aðstoð né varakerfi.</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b="1" dirty="0">
                <a:solidFill>
                  <a:srgbClr val="EC7C69"/>
                </a:solidFill>
              </a:rPr>
              <a:t>Atburður</a:t>
            </a:r>
          </a:p>
          <a:p>
            <a:pPr indent="0">
              <a:lnSpc>
                <a:spcPts val="2240"/>
              </a:lnSpc>
              <a:buClr>
                <a:srgbClr val="459597"/>
              </a:buClr>
            </a:pPr>
            <a:endParaRPr lang="en-GB" b="1" dirty="0">
              <a:solidFill>
                <a:srgbClr val="EC7C69"/>
              </a:solidFill>
            </a:endParaRPr>
          </a:p>
          <a:p>
            <a:pPr indent="0">
              <a:lnSpc>
                <a:spcPts val="2240"/>
              </a:lnSpc>
              <a:buClr>
                <a:srgbClr val="459597"/>
              </a:buClr>
            </a:pPr>
            <a:r>
              <a:rPr lang="en-GB" sz="2200" dirty="0">
                <a:solidFill>
                  <a:srgbClr val="414141"/>
                </a:solidFill>
              </a:rPr>
              <a:t>Pör frá Þýskalandi komu seint um kvöldið. Lásakóðinn sem Tom hafði stillt virkaði ekki vegna nýlegrar hugbúnaðaruppfærslu. Því miður var ekki hægt að ná sambandi við Tom – hann var á tjaldstæði í afskekktri sveit án farsímamerkis. Gestirnir urðu að sofa í bílnum sínum og </a:t>
            </a:r>
            <a:r>
              <a:rPr lang="en-GB" sz="2200" dirty="0" err="1">
                <a:solidFill>
                  <a:srgbClr val="414141"/>
                </a:solidFill>
              </a:rPr>
              <a:t>aflýstu </a:t>
            </a:r>
            <a:r>
              <a:rPr lang="en-GB" sz="2200" dirty="0">
                <a:solidFill>
                  <a:srgbClr val="414141"/>
                </a:solidFill>
              </a:rPr>
              <a:t>restinni af dvöl sinni morguninn eftir. Þeir skrifuðu neikvæða umsögn sem hafði veruleg áhrif á heildarmat kothúsins.</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pPr>
            <a:endParaRPr lang="en-US" sz="2200" dirty="0">
              <a:solidFill>
                <a:srgbClr val="414141"/>
              </a:solidFill>
            </a:endParaRPr>
          </a:p>
        </p:txBody>
      </p:sp>
    </p:spTree>
    <p:extLst>
      <p:ext uri="{BB962C8B-B14F-4D97-AF65-F5344CB8AC3E}">
        <p14:creationId xmlns:p14="http://schemas.microsoft.com/office/powerpoint/2010/main" val="3277543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9B9C5-61CD-409B-6ABA-2DD17BDC613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62D5C1C-3A7A-1AFE-BD35-2FAF79FE3735}"/>
              </a:ext>
            </a:extLst>
          </p:cNvPr>
          <p:cNvSpPr>
            <a:spLocks noGrp="1"/>
          </p:cNvSpPr>
          <p:nvPr>
            <p:ph type="body" sz="quarter" idx="4294967295"/>
          </p:nvPr>
        </p:nvSpPr>
        <p:spPr>
          <a:xfrm>
            <a:off x="937707" y="763768"/>
            <a:ext cx="7742997" cy="720752"/>
          </a:xfrm>
          <a:prstGeom prst="rect">
            <a:avLst/>
          </a:prstGeom>
        </p:spPr>
        <p:txBody>
          <a:bodyPr/>
          <a:lstStyle/>
          <a:p>
            <a:pPr marL="0" indent="0">
              <a:lnSpc>
                <a:spcPts val="3720"/>
              </a:lnSpc>
              <a:spcBef>
                <a:spcPts val="0"/>
              </a:spcBef>
              <a:buNone/>
            </a:pPr>
            <a:r>
              <a:rPr lang="en-US" sz="3600" b="1" dirty="0">
                <a:solidFill>
                  <a:srgbClr val="EC7C69"/>
                </a:solidFill>
              </a:rPr>
              <a:t>Hagnýt æfing: </a:t>
            </a:r>
            <a:r>
              <a:rPr lang="en-US" sz="3600" b="1" dirty="0">
                <a:solidFill>
                  <a:srgbClr val="459597"/>
                </a:solidFill>
              </a:rPr>
              <a:t>Hillview Cottage – áskorun um fjarvöktun innritunar</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2F44103A-115C-3AF3-8F22-A63BD047AF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002C47E7-A5ED-F111-C956-298E8C70602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21</a:t>
            </a:fld>
            <a:endParaRPr lang="fr-CA" sz="1200" dirty="0">
              <a:solidFill>
                <a:schemeClr val="bg1"/>
              </a:solidFill>
            </a:endParaRPr>
          </a:p>
        </p:txBody>
      </p:sp>
      <p:sp>
        <p:nvSpPr>
          <p:cNvPr id="5" name="Text Placeholder 4">
            <a:extLst>
              <a:ext uri="{FF2B5EF4-FFF2-40B4-BE49-F238E27FC236}">
                <a16:creationId xmlns:a16="http://schemas.microsoft.com/office/drawing/2014/main" id="{F06F02DB-AA11-BC97-BADD-30163755D4E3}"/>
              </a:ext>
            </a:extLst>
          </p:cNvPr>
          <p:cNvSpPr txBox="1">
            <a:spLocks/>
          </p:cNvSpPr>
          <p:nvPr/>
        </p:nvSpPr>
        <p:spPr>
          <a:xfrm>
            <a:off x="1035424" y="2436632"/>
            <a:ext cx="10038976" cy="3657600"/>
          </a:xfrm>
          <a:prstGeom prst="rect">
            <a:avLst/>
          </a:prstGeom>
        </p:spPr>
        <p:txBody>
          <a:bodyPr numCol="1" spcCol="28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Umræðu- og íhugunarspurningar</a:t>
            </a:r>
          </a:p>
          <a:p>
            <a:pPr indent="0">
              <a:lnSpc>
                <a:spcPts val="2240"/>
              </a:lnSpc>
              <a:buClr>
                <a:srgbClr val="459597"/>
              </a:buClr>
            </a:pPr>
            <a:endParaRPr lang="en-GB" b="1" dirty="0">
              <a:solidFill>
                <a:srgbClr val="EC7C69"/>
              </a:solidFill>
            </a:endParaRPr>
          </a:p>
          <a:p>
            <a:pPr marL="457200" indent="-457200">
              <a:lnSpc>
                <a:spcPts val="2240"/>
              </a:lnSpc>
              <a:buClr>
                <a:srgbClr val="459597"/>
              </a:buClr>
              <a:buFont typeface="+mj-lt"/>
              <a:buAutoNum type="arabicPeriod"/>
            </a:pPr>
            <a:r>
              <a:rPr lang="en-GB" sz="2200" dirty="0">
                <a:solidFill>
                  <a:srgbClr val="414141"/>
                </a:solidFill>
              </a:rPr>
              <a:t>Hvað fór úrskeiðis í þessari aðstæðu?</a:t>
            </a:r>
          </a:p>
          <a:p>
            <a:pPr marL="457200" indent="-457200">
              <a:lnSpc>
                <a:spcPts val="2240"/>
              </a:lnSpc>
              <a:buClr>
                <a:srgbClr val="459597"/>
              </a:buClr>
              <a:buFont typeface="+mj-lt"/>
              <a:buAutoNum type="arabicPeriod"/>
            </a:pPr>
            <a:r>
              <a:rPr lang="en-GB" sz="2200" dirty="0">
                <a:solidFill>
                  <a:srgbClr val="414141"/>
                </a:solidFill>
              </a:rPr>
              <a:t>Hvað hefði Tom getað gert til að koma í veg fyrir þetta vandamál?</a:t>
            </a:r>
          </a:p>
          <a:p>
            <a:pPr marL="457200" indent="-457200">
              <a:lnSpc>
                <a:spcPts val="2240"/>
              </a:lnSpc>
              <a:buClr>
                <a:srgbClr val="459597"/>
              </a:buClr>
              <a:buFont typeface="+mj-lt"/>
              <a:buAutoNum type="arabicPeriod"/>
            </a:pPr>
            <a:r>
              <a:rPr lang="en-GB" sz="2200" dirty="0">
                <a:solidFill>
                  <a:srgbClr val="414141"/>
                </a:solidFill>
              </a:rPr>
              <a:t>Hvernig gæti hann fengið staðbundna aðstoð án þess að auka kostnaðinn of mikið?</a:t>
            </a:r>
          </a:p>
          <a:p>
            <a:pPr marL="457200" indent="-457200">
              <a:lnSpc>
                <a:spcPts val="2240"/>
              </a:lnSpc>
              <a:buClr>
                <a:srgbClr val="459597"/>
              </a:buClr>
              <a:buFont typeface="+mj-lt"/>
              <a:buAutoNum type="arabicPeriod"/>
            </a:pPr>
            <a:r>
              <a:rPr lang="en-GB" sz="2200" dirty="0">
                <a:solidFill>
                  <a:srgbClr val="414141"/>
                </a:solidFill>
              </a:rPr>
              <a:t>Hvernig getur gestgjafi prófað snjalltækni áður en gestir koma?</a:t>
            </a:r>
          </a:p>
          <a:p>
            <a:pPr marL="457200" indent="-457200">
              <a:lnSpc>
                <a:spcPts val="2240"/>
              </a:lnSpc>
              <a:buClr>
                <a:srgbClr val="459597"/>
              </a:buClr>
              <a:buFont typeface="+mj-lt"/>
              <a:buAutoNum type="arabicPeriod"/>
            </a:pPr>
            <a:r>
              <a:rPr lang="en-GB" sz="2200" dirty="0">
                <a:solidFill>
                  <a:srgbClr val="414141"/>
                </a:solidFill>
              </a:rPr>
              <a:t>Hefði lyklageymsla verið áreiðanlegri lausn en snjallás í þessu tilfelli?</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pPr>
            <a:endParaRPr lang="en-US" sz="2200" dirty="0">
              <a:solidFill>
                <a:srgbClr val="414141"/>
              </a:solidFill>
            </a:endParaRPr>
          </a:p>
        </p:txBody>
      </p:sp>
    </p:spTree>
    <p:extLst>
      <p:ext uri="{BB962C8B-B14F-4D97-AF65-F5344CB8AC3E}">
        <p14:creationId xmlns:p14="http://schemas.microsoft.com/office/powerpoint/2010/main" val="2763009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D384B-3F57-D4FE-10CC-B9C1A61DCEA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8CE335E-E827-7CFB-521D-88F6B960DF12}"/>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stjórna eigninni þinni þegar þú ert ekki til staðar</a:t>
            </a:r>
          </a:p>
        </p:txBody>
      </p:sp>
      <p:cxnSp>
        <p:nvCxnSpPr>
          <p:cNvPr id="10" name="Straight Connector 9">
            <a:extLst>
              <a:ext uri="{FF2B5EF4-FFF2-40B4-BE49-F238E27FC236}">
                <a16:creationId xmlns:a16="http://schemas.microsoft.com/office/drawing/2014/main" id="{87D38BEB-47C2-97E9-368D-5BC89C1C4BA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BBC82E8E-2B4B-2615-54CA-B92EE3732F6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
        <p:nvSpPr>
          <p:cNvPr id="4" name="Text Placeholder 5">
            <a:extLst>
              <a:ext uri="{FF2B5EF4-FFF2-40B4-BE49-F238E27FC236}">
                <a16:creationId xmlns:a16="http://schemas.microsoft.com/office/drawing/2014/main" id="{42AE32FD-F041-DCAD-5C7D-40C05E15F5A8}"/>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F02627B2-EF0B-32AB-7E6E-B426A5818B54}"/>
              </a:ext>
            </a:extLst>
          </p:cNvPr>
          <p:cNvSpPr txBox="1">
            <a:spLocks/>
          </p:cNvSpPr>
          <p:nvPr/>
        </p:nvSpPr>
        <p:spPr>
          <a:xfrm>
            <a:off x="629645" y="1961808"/>
            <a:ext cx="620305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Þróa nauðsynlega </a:t>
            </a:r>
            <a:r>
              <a:rPr lang="en-GB" sz="2200" b="1" dirty="0">
                <a:solidFill>
                  <a:srgbClr val="EC7C69"/>
                </a:solidFill>
              </a:rPr>
              <a:t>viðhaldsstaðla </a:t>
            </a:r>
            <a:r>
              <a:rPr lang="en-GB" sz="2200" dirty="0">
                <a:solidFill>
                  <a:srgbClr val="414141"/>
                </a:solidFill>
              </a:rPr>
              <a:t>til að ná tilskildum frammistöðustigi</a:t>
            </a:r>
          </a:p>
          <a:p>
            <a:pPr marL="342900" indent="-342900">
              <a:lnSpc>
                <a:spcPts val="2240"/>
              </a:lnSpc>
              <a:buClr>
                <a:srgbClr val="459597"/>
              </a:buClr>
              <a:buFont typeface="Arial" panose="020B0604020202020204" pitchFamily="34" charset="0"/>
              <a:buChar char="•"/>
            </a:pPr>
            <a:r>
              <a:rPr lang="en-GB" sz="2200" dirty="0">
                <a:solidFill>
                  <a:srgbClr val="414141"/>
                </a:solidFill>
              </a:rPr>
              <a:t>Búðu til viðmið fyrir </a:t>
            </a:r>
            <a:r>
              <a:rPr lang="en-GB" sz="2200" b="1" dirty="0">
                <a:solidFill>
                  <a:srgbClr val="EC7C69"/>
                </a:solidFill>
              </a:rPr>
              <a:t>ráðningu hreingerningamanns eða fasteignavörðs </a:t>
            </a:r>
            <a:r>
              <a:rPr lang="en-GB" sz="2200" dirty="0">
                <a:solidFill>
                  <a:srgbClr val="414141"/>
                </a:solidFill>
              </a:rPr>
              <a:t>og gefðu þeim athugunarlista til að fylgja.</a:t>
            </a:r>
          </a:p>
          <a:p>
            <a:pPr marL="342900" indent="-342900">
              <a:lnSpc>
                <a:spcPts val="2240"/>
              </a:lnSpc>
              <a:buClr>
                <a:srgbClr val="459597"/>
              </a:buClr>
              <a:buFont typeface="Arial" panose="020B0604020202020204" pitchFamily="34" charset="0"/>
              <a:buChar char="•"/>
            </a:pPr>
            <a:r>
              <a:rPr lang="en-GB" sz="2200" dirty="0">
                <a:solidFill>
                  <a:srgbClr val="414141"/>
                </a:solidFill>
              </a:rPr>
              <a:t>Notaðu Google Docs eða öpp </a:t>
            </a:r>
            <a:r>
              <a:rPr lang="en-GB" sz="2200" b="1" dirty="0">
                <a:solidFill>
                  <a:srgbClr val="EC7C69"/>
                </a:solidFill>
              </a:rPr>
              <a:t>eins og </a:t>
            </a:r>
            <a:r>
              <a:rPr lang="en-GB" sz="2200" b="1" dirty="0" err="1">
                <a:solidFill>
                  <a:srgbClr val="EC7C69"/>
                </a:solidFill>
              </a:rPr>
              <a:t>TurnoverBnB </a:t>
            </a:r>
            <a:r>
              <a:rPr lang="en-GB" sz="2200" b="1" dirty="0">
                <a:solidFill>
                  <a:srgbClr val="EC7C69"/>
                </a:solidFill>
              </a:rPr>
              <a:t>eða Properly </a:t>
            </a:r>
            <a:r>
              <a:rPr lang="en-GB" sz="2200" dirty="0">
                <a:solidFill>
                  <a:srgbClr val="414141"/>
                </a:solidFill>
              </a:rPr>
              <a:t>til að stjórna þrifum og afhendingum.</a:t>
            </a:r>
          </a:p>
          <a:p>
            <a:pPr marL="342900" indent="-342900">
              <a:lnSpc>
                <a:spcPts val="2240"/>
              </a:lnSpc>
              <a:buClr>
                <a:srgbClr val="459597"/>
              </a:buClr>
              <a:buFont typeface="Arial" panose="020B0604020202020204" pitchFamily="34" charset="0"/>
              <a:buChar char="•"/>
            </a:pPr>
            <a:r>
              <a:rPr lang="en-GB" sz="2200" b="1" dirty="0">
                <a:solidFill>
                  <a:srgbClr val="414141"/>
                </a:solidFill>
              </a:rPr>
              <a:t>Haltu WhatsApp-hóp </a:t>
            </a:r>
            <a:r>
              <a:rPr lang="en-GB" sz="2200" dirty="0">
                <a:solidFill>
                  <a:srgbClr val="414141"/>
                </a:solidFill>
              </a:rPr>
              <a:t>			         eða Signal-rás með                                                staðbundnum aðstoðarmanni þínum fyrir                                                    fljótlegar uppfærslur.</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01462E12-639E-7653-3337-F640BF36E649}"/>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0454C5B8-8B16-8E7C-0633-AFBA8B6B3A75}"/>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Tæki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Skildu eftir skriflegar leiðbeiningar fyrir gesti ef netið bilar.</a:t>
            </a:r>
          </a:p>
          <a:p>
            <a:pPr marL="342900" indent="-342900" algn="l">
              <a:lnSpc>
                <a:spcPts val="2340"/>
              </a:lnSpc>
              <a:spcBef>
                <a:spcPts val="0"/>
              </a:spcBef>
              <a:buFont typeface="Arial" panose="020B0604020202020204" pitchFamily="34" charset="0"/>
              <a:buChar char="•"/>
            </a:pPr>
            <a:r>
              <a:rPr lang="en-IE" sz="2200" dirty="0"/>
              <a:t>Beiððu þrifara þinn eða tengilið um að athuga smáatriði (t.d. hitun, áfyllingu á sápu).</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14" name="Picture 13">
            <a:extLst>
              <a:ext uri="{FF2B5EF4-FFF2-40B4-BE49-F238E27FC236}">
                <a16:creationId xmlns:a16="http://schemas.microsoft.com/office/drawing/2014/main" id="{A147BEAC-7AA6-AA74-27FA-D7A0E00C4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501" y="3570633"/>
            <a:ext cx="5404940" cy="3558298"/>
          </a:xfrm>
          <a:prstGeom prst="rect">
            <a:avLst/>
          </a:prstGeom>
          <a:noFill/>
        </p:spPr>
      </p:pic>
      <p:pic>
        <p:nvPicPr>
          <p:cNvPr id="15" name="Picture Placeholder 7">
            <a:extLst>
              <a:ext uri="{FF2B5EF4-FFF2-40B4-BE49-F238E27FC236}">
                <a16:creationId xmlns:a16="http://schemas.microsoft.com/office/drawing/2014/main" id="{F55E0EB8-2C22-1F91-C234-53A3DEE9792A}"/>
              </a:ext>
            </a:extLst>
          </p:cNvPr>
          <p:cNvPicPr>
            <a:picLocks noChangeAspect="1"/>
          </p:cNvPicPr>
          <p:nvPr/>
        </p:nvPicPr>
        <p:blipFill rotWithShape="1">
          <a:blip r:embed="rId3"/>
          <a:srcRect t="10315" b="10315"/>
          <a:stretch/>
        </p:blipFill>
        <p:spPr>
          <a:xfrm>
            <a:off x="4291950" y="3900155"/>
            <a:ext cx="3908172" cy="2326437"/>
          </a:xfrm>
          <a:prstGeom prst="rect">
            <a:avLst/>
          </a:prstGeom>
        </p:spPr>
      </p:pic>
      <p:sp>
        <p:nvSpPr>
          <p:cNvPr id="16" name="Text Placeholder 7">
            <a:extLst>
              <a:ext uri="{FF2B5EF4-FFF2-40B4-BE49-F238E27FC236}">
                <a16:creationId xmlns:a16="http://schemas.microsoft.com/office/drawing/2014/main" id="{10089A6A-3C77-81CD-2442-75438CFF3862}"/>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Ljósmynd: </a:t>
            </a:r>
            <a:r>
              <a:rPr lang="en-US" sz="1200" dirty="0">
                <a:solidFill>
                  <a:schemeClr val="bg1"/>
                </a:solidFill>
              </a:rPr>
              <a:t>The Birdbox, Donegal Treehouse, Írland</a:t>
            </a:r>
            <a:endParaRPr lang="en-GB" sz="1200" dirty="0">
              <a:solidFill>
                <a:schemeClr val="bg1"/>
              </a:solidFill>
            </a:endParaRPr>
          </a:p>
        </p:txBody>
      </p:sp>
    </p:spTree>
    <p:extLst>
      <p:ext uri="{BB962C8B-B14F-4D97-AF65-F5344CB8AC3E}">
        <p14:creationId xmlns:p14="http://schemas.microsoft.com/office/powerpoint/2010/main" val="1200703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8AE4-03E7-02DD-5AA1-113D639DF808}"/>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E8538F70-3387-E374-5449-15DFF7422170}"/>
              </a:ext>
            </a:extLst>
          </p:cNvPr>
          <p:cNvSpPr/>
          <p:nvPr/>
        </p:nvSpPr>
        <p:spPr>
          <a:xfrm rot="10800000">
            <a:off x="7199733" y="1945278"/>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6ECF48B5-617B-BB5B-EFFA-576DE2A2AEB0}"/>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hafa stjórn hvaðan sem er </a:t>
            </a:r>
          </a:p>
          <a:p>
            <a:pPr>
              <a:lnSpc>
                <a:spcPts val="3720"/>
              </a:lnSpc>
            </a:pPr>
            <a:endParaRPr lang="en-US" dirty="0"/>
          </a:p>
        </p:txBody>
      </p:sp>
      <p:cxnSp>
        <p:nvCxnSpPr>
          <p:cNvPr id="10" name="Straight Connector 9">
            <a:extLst>
              <a:ext uri="{FF2B5EF4-FFF2-40B4-BE49-F238E27FC236}">
                <a16:creationId xmlns:a16="http://schemas.microsoft.com/office/drawing/2014/main" id="{A40F9206-A5D8-4BEA-5E95-ABFE47031CCA}"/>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EA465E7-A4D5-87CD-AFD2-D36FC3536F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4" name="Text Placeholder 5">
            <a:extLst>
              <a:ext uri="{FF2B5EF4-FFF2-40B4-BE49-F238E27FC236}">
                <a16:creationId xmlns:a16="http://schemas.microsoft.com/office/drawing/2014/main" id="{E013E6AC-627B-737A-718A-21C454E58977}"/>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79644043-767E-AE9A-87CE-08ED848D905F}"/>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Samsvaraðu allar bókanir í </a:t>
            </a:r>
            <a:r>
              <a:rPr lang="en-GB" sz="2200" b="1" dirty="0">
                <a:solidFill>
                  <a:srgbClr val="EC7C69"/>
                </a:solidFill>
              </a:rPr>
              <a:t>miðlægan dagatali (iCal eða rásastjóra).</a:t>
            </a:r>
          </a:p>
          <a:p>
            <a:pPr marL="342900" indent="-342900">
              <a:lnSpc>
                <a:spcPts val="2240"/>
              </a:lnSpc>
              <a:buClr>
                <a:srgbClr val="459597"/>
              </a:buClr>
              <a:buFont typeface="Arial" panose="020B0604020202020204" pitchFamily="34" charset="0"/>
              <a:buChar char="•"/>
            </a:pPr>
            <a:r>
              <a:rPr lang="en-GB" sz="2200" b="1" dirty="0">
                <a:solidFill>
                  <a:srgbClr val="EC7C69"/>
                </a:solidFill>
              </a:rPr>
              <a:t>Notaðu öpp með farsímuaðgangi </a:t>
            </a:r>
            <a:r>
              <a:rPr lang="en-GB" sz="2200" dirty="0">
                <a:solidFill>
                  <a:srgbClr val="414141"/>
                </a:solidFill>
              </a:rPr>
              <a:t>svo þú getir uppfært upplýsingar á ferðinni.</a:t>
            </a:r>
          </a:p>
          <a:p>
            <a:pPr marL="342900" indent="-342900">
              <a:lnSpc>
                <a:spcPts val="2240"/>
              </a:lnSpc>
              <a:buClr>
                <a:srgbClr val="459597"/>
              </a:buClr>
              <a:buFont typeface="Arial" panose="020B0604020202020204" pitchFamily="34" charset="0"/>
              <a:buChar char="•"/>
            </a:pPr>
            <a:r>
              <a:rPr lang="en-GB" sz="2200" b="1" dirty="0">
                <a:solidFill>
                  <a:srgbClr val="EC7C69"/>
                </a:solidFill>
              </a:rPr>
              <a:t>Settu upp push-tilkynningar </a:t>
            </a:r>
            <a:r>
              <a:rPr lang="en-GB" sz="2200" dirty="0">
                <a:solidFill>
                  <a:srgbClr val="414141"/>
                </a:solidFill>
              </a:rPr>
              <a:t>fyrir nýjar bókanir, fyrirspurnir gesta eða breytingar</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0DF84052-F7A7-CF10-1F22-456C50EA56A8}"/>
              </a:ext>
            </a:extLst>
          </p:cNvPr>
          <p:cNvSpPr txBox="1">
            <a:spLocks/>
          </p:cNvSpPr>
          <p:nvPr/>
        </p:nvSpPr>
        <p:spPr>
          <a:xfrm>
            <a:off x="7528413" y="2343703"/>
            <a:ext cx="325885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Tæki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Búðu til vikulega rútínu: athugaðu dagatalið, staðfestu þrifin og skoðaðu skilaboð einu sinni eða tvisvar á dag.</a:t>
            </a:r>
          </a:p>
          <a:p>
            <a:pPr marL="342900" indent="-342900" algn="l">
              <a:lnSpc>
                <a:spcPts val="2340"/>
              </a:lnSpc>
              <a:spcBef>
                <a:spcPts val="0"/>
              </a:spcBef>
              <a:buFont typeface="Arial" panose="020B0604020202020204" pitchFamily="34" charset="0"/>
              <a:buChar char="•"/>
            </a:pPr>
            <a:r>
              <a:rPr lang="en-IE" sz="2200" dirty="0"/>
              <a:t>•Gerðu varáætlun (hvað gerist ef þú getur ekki svarað? Hver tekur við?).</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9F35822E-D898-75FB-AB45-DB16BB3C6CA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72283" y="4401639"/>
            <a:ext cx="3580276" cy="2659133"/>
          </a:xfrm>
          <a:prstGeom prst="rect">
            <a:avLst/>
          </a:prstGeom>
        </p:spPr>
      </p:pic>
    </p:spTree>
    <p:extLst>
      <p:ext uri="{BB962C8B-B14F-4D97-AF65-F5344CB8AC3E}">
        <p14:creationId xmlns:p14="http://schemas.microsoft.com/office/powerpoint/2010/main" val="1079679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7666-248A-57CE-8F72-56472120A417}"/>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36F54E2-E0D9-FA30-A303-DF4D4C1043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24</a:t>
            </a:fld>
            <a:endParaRPr lang="fr-CA" sz="1200" dirty="0">
              <a:solidFill>
                <a:schemeClr val="bg1"/>
              </a:solidFill>
            </a:endParaRPr>
          </a:p>
        </p:txBody>
      </p:sp>
      <p:sp>
        <p:nvSpPr>
          <p:cNvPr id="8" name="Freeform 7">
            <a:extLst>
              <a:ext uri="{FF2B5EF4-FFF2-40B4-BE49-F238E27FC236}">
                <a16:creationId xmlns:a16="http://schemas.microsoft.com/office/drawing/2014/main" id="{00BCEE6F-66F3-4F8E-E503-0694D346911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D4CA94A3-FA84-3937-FD58-7181DE5BD883}"/>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Eyðublöðapróf</a:t>
            </a:r>
          </a:p>
        </p:txBody>
      </p:sp>
      <p:sp>
        <p:nvSpPr>
          <p:cNvPr id="6" name="Text Placeholder 1">
            <a:extLst>
              <a:ext uri="{FF2B5EF4-FFF2-40B4-BE49-F238E27FC236}">
                <a16:creationId xmlns:a16="http://schemas.microsoft.com/office/drawing/2014/main" id="{B6AC4BEB-29DC-65E2-CCDE-E389703349FA}"/>
              </a:ext>
            </a:extLst>
          </p:cNvPr>
          <p:cNvSpPr txBox="1">
            <a:spLocks/>
          </p:cNvSpPr>
          <p:nvPr/>
        </p:nvSpPr>
        <p:spPr>
          <a:xfrm>
            <a:off x="885301" y="1643270"/>
            <a:ext cx="9530907" cy="103366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Áður en þú lýkur, athugaðu þekkingu þína úr þessum eining. Í setningunum til hægri skaltu setja inn orðin úr vinstri dálkinum. </a:t>
            </a:r>
          </a:p>
          <a:p>
            <a:pPr algn="l">
              <a:lnSpc>
                <a:spcPts val="2540"/>
              </a:lnSpc>
              <a:spcBef>
                <a:spcPts val="0"/>
              </a:spcBef>
            </a:pPr>
            <a:endParaRPr lang="en-US" sz="2400" dirty="0">
              <a:solidFill>
                <a:srgbClr val="414141"/>
              </a:solidFill>
            </a:endParaRPr>
          </a:p>
        </p:txBody>
      </p:sp>
      <p:graphicFrame>
        <p:nvGraphicFramePr>
          <p:cNvPr id="10" name="Table 9">
            <a:extLst>
              <a:ext uri="{FF2B5EF4-FFF2-40B4-BE49-F238E27FC236}">
                <a16:creationId xmlns:a16="http://schemas.microsoft.com/office/drawing/2014/main" id="{47AF6AA6-8934-3BAB-5303-A50593C42DB2}"/>
              </a:ext>
            </a:extLst>
          </p:cNvPr>
          <p:cNvGraphicFramePr>
            <a:graphicFrameLocks noGrp="1"/>
          </p:cNvGraphicFramePr>
          <p:nvPr>
            <p:extLst>
              <p:ext uri="{D42A27DB-BD31-4B8C-83A1-F6EECF244321}">
                <p14:modId xmlns:p14="http://schemas.microsoft.com/office/powerpoint/2010/main" val="3947906637"/>
              </p:ext>
            </p:extLst>
          </p:nvPr>
        </p:nvGraphicFramePr>
        <p:xfrm>
          <a:off x="885301" y="2676939"/>
          <a:ext cx="10299534" cy="2358794"/>
        </p:xfrm>
        <a:graphic>
          <a:graphicData uri="http://schemas.openxmlformats.org/drawingml/2006/table">
            <a:tbl>
              <a:tblPr firstRow="1" bandRow="1">
                <a:tableStyleId>{5C22544A-7EE6-4342-B048-85BDC9FD1C3A}</a:tableStyleId>
              </a:tblPr>
              <a:tblGrid>
                <a:gridCol w="3519979">
                  <a:extLst>
                    <a:ext uri="{9D8B030D-6E8A-4147-A177-3AD203B41FA5}">
                      <a16:colId xmlns:a16="http://schemas.microsoft.com/office/drawing/2014/main" val="2947246601"/>
                    </a:ext>
                  </a:extLst>
                </a:gridCol>
                <a:gridCol w="6779555">
                  <a:extLst>
                    <a:ext uri="{9D8B030D-6E8A-4147-A177-3AD203B41FA5}">
                      <a16:colId xmlns:a16="http://schemas.microsoft.com/office/drawing/2014/main" val="4224813332"/>
                    </a:ext>
                  </a:extLst>
                </a:gridCol>
              </a:tblGrid>
              <a:tr h="463826">
                <a:tc>
                  <a:txBody>
                    <a:bodyPr/>
                    <a:lstStyle/>
                    <a:p>
                      <a:pPr>
                        <a:lnSpc>
                          <a:spcPts val="2000"/>
                        </a:lnSpc>
                      </a:pPr>
                      <a:r>
                        <a:rPr lang="en-IE" sz="2400" b="1" dirty="0">
                          <a:solidFill>
                            <a:srgbClr val="FFFFFF"/>
                          </a:solidFill>
                          <a:latin typeface="Calibri" panose="020F0502020204030204" pitchFamily="34" charset="0"/>
                          <a:cs typeface="Calibri" panose="020F0502020204030204" pitchFamily="34" charset="0"/>
                        </a:rPr>
                        <a:t>Svar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nSpc>
                          <a:spcPts val="2000"/>
                        </a:lnSpc>
                      </a:pPr>
                      <a:r>
                        <a:rPr lang="en-IE" sz="2400" b="1" dirty="0">
                          <a:solidFill>
                            <a:srgbClr val="FFFFFF"/>
                          </a:solidFill>
                          <a:latin typeface="Calibri" panose="020F0502020204030204" pitchFamily="34" charset="0"/>
                          <a:cs typeface="Calibri" panose="020F0502020204030204" pitchFamily="34" charset="0"/>
                        </a:rPr>
                        <a:t>Yfirlýsingar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631656">
                <a:tc>
                  <a:txBody>
                    <a:bodyPr/>
                    <a:lstStyle/>
                    <a:p>
                      <a:pPr marL="0" marR="0" lvl="0" indent="0" algn="l" defTabSz="914400">
                        <a:lnSpc>
                          <a:spcPts val="2000"/>
                        </a:lnSpc>
                        <a:spcBef>
                          <a:spcPts val="0"/>
                        </a:spcBef>
                        <a:spcAft>
                          <a:spcPts val="0"/>
                        </a:spcAft>
                        <a:buNone/>
                        <a:tabLst/>
                        <a:defRPr/>
                      </a:pPr>
                      <a:r>
                        <a:rPr lang="en-US" sz="2000" b="1" i="0" u="none" strike="noStrike" noProof="0" dirty="0">
                          <a:solidFill>
                            <a:srgbClr val="459597"/>
                          </a:solidFill>
                          <a:latin typeface="Calibri" panose="020F0502020204030204" pitchFamily="34" charset="0"/>
                          <a:cs typeface="Calibri" panose="020F0502020204030204" pitchFamily="34" charset="0"/>
                        </a:rPr>
                        <a:t>Vélvædd</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nSpc>
                          <a:spcPts val="2000"/>
                        </a:lnSpc>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Gestir eru líklegri til að skrifa umsögn ef þú sendir kurteislega ____________________ skilaboð eftir dvöl þeirra.</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631656">
                <a:tc>
                  <a:txBody>
                    <a:bodyPr/>
                    <a:lstStyle/>
                    <a:p>
                      <a:pPr lvl="0">
                        <a:lnSpc>
                          <a:spcPts val="2000"/>
                        </a:lnSpc>
                        <a:buNone/>
                      </a:pPr>
                      <a:r>
                        <a:rPr lang="en-US" sz="2000" b="1" i="0" u="none" strike="noStrike" noProof="0" dirty="0">
                          <a:solidFill>
                            <a:srgbClr val="459597"/>
                          </a:solidFill>
                          <a:latin typeface="Calibri" panose="020F0502020204030204" pitchFamily="34" charset="0"/>
                          <a:cs typeface="Calibri" panose="020F0502020204030204" pitchFamily="34" charset="0"/>
                        </a:rPr>
                        <a:t>Takk fyrir</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2000"/>
                        </a:lnSpc>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Að nota ______________ skilaboð sparar tíma og tryggir samræmda samskipti.</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631656">
                <a:tc>
                  <a:txBody>
                    <a:bodyPr/>
                    <a:lstStyle/>
                    <a:p>
                      <a:pPr marL="0" marR="0" lvl="0" indent="0" algn="l" defTabSz="914400">
                        <a:lnSpc>
                          <a:spcPts val="2000"/>
                        </a:lnSpc>
                        <a:spcBef>
                          <a:spcPts val="0"/>
                        </a:spcBef>
                        <a:spcAft>
                          <a:spcPts val="0"/>
                        </a:spcAft>
                        <a:buNone/>
                        <a:tabLst/>
                        <a:defRPr/>
                      </a:pPr>
                      <a:r>
                        <a:rPr lang="en-US" sz="2000" b="1" i="0" u="none" strike="noStrike" noProof="0" dirty="0">
                          <a:solidFill>
                            <a:srgbClr val="459597"/>
                          </a:solidFill>
                          <a:latin typeface="Calibri" panose="020F0502020204030204" pitchFamily="34" charset="0"/>
                          <a:cs typeface="Calibri" panose="020F0502020204030204" pitchFamily="34" charset="0"/>
                        </a:rPr>
                        <a:t>Samskipti</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ts val="2000"/>
                        </a:lnSpc>
                        <a:spcBef>
                          <a:spcPts val="0"/>
                        </a:spcBef>
                        <a:spcAft>
                          <a:spcPts val="0"/>
                        </a:spcAft>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Eignastjórnunarkerfi (PMS) hjálpar gestgjafum að stjórna bókunum, dagatölum og ____________________.</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1356570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B14D1-8337-2BC4-3C41-E662280D7589}"/>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67142E2-7413-C2D4-0AB4-9F94B88B439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25</a:t>
            </a:fld>
            <a:endParaRPr lang="fr-CA" sz="1200" dirty="0">
              <a:solidFill>
                <a:schemeClr val="bg1"/>
              </a:solidFill>
            </a:endParaRPr>
          </a:p>
        </p:txBody>
      </p:sp>
      <p:sp>
        <p:nvSpPr>
          <p:cNvPr id="8" name="Freeform 7">
            <a:extLst>
              <a:ext uri="{FF2B5EF4-FFF2-40B4-BE49-F238E27FC236}">
                <a16:creationId xmlns:a16="http://schemas.microsoft.com/office/drawing/2014/main" id="{6A25E4AA-160A-B5F2-1A4E-A2B91C23F1F2}"/>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DD6E380-C1CE-9F2F-CF4E-35C1ABE61302}"/>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Viðbótarlestrarefni</a:t>
            </a:r>
          </a:p>
        </p:txBody>
      </p:sp>
      <p:sp>
        <p:nvSpPr>
          <p:cNvPr id="2" name="Text Placeholder 5">
            <a:extLst>
              <a:ext uri="{FF2B5EF4-FFF2-40B4-BE49-F238E27FC236}">
                <a16:creationId xmlns:a16="http://schemas.microsoft.com/office/drawing/2014/main" id="{9B1F9C72-8EE5-667E-AD35-346D1C3B7B21}"/>
              </a:ext>
            </a:extLst>
          </p:cNvPr>
          <p:cNvSpPr txBox="1">
            <a:spLocks/>
          </p:cNvSpPr>
          <p:nvPr/>
        </p:nvSpPr>
        <p:spPr>
          <a:xfrm>
            <a:off x="885302" y="1812500"/>
            <a:ext cx="6722506"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Leiðarvísir um bestu rafrænu og snjallu hóteldyralásakerfin 2025</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D32DA74F-71F4-0A84-D83F-4D7AC619C4EE}"/>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Alhliða leiðarvísir um val á réttri tegund snjalláss (Bluetooth-lyklaborð, farsímaviðurkenning, RFID) og hvað beri að hafa í huga varðandi öryggi og þægindi. </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3ED3A95A-DAF8-1C8C-578F-120D26187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12" name="Picture 2" descr="authentic marketing">
            <a:extLst>
              <a:ext uri="{FF2B5EF4-FFF2-40B4-BE49-F238E27FC236}">
                <a16:creationId xmlns:a16="http://schemas.microsoft.com/office/drawing/2014/main" id="{72A97AB3-DA99-11C2-ED5B-1CE97D07A670}"/>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556075" y="3312318"/>
            <a:ext cx="4099293" cy="238189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4C36BE2E-28DB-4F38-03EB-EA769F881D7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814ED8DE-CBB0-0A9B-CE19-7EBBCF3177AF}"/>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Smelltu til að </a:t>
            </a:r>
            <a:r>
              <a:rPr lang="en-IE" sz="2800" b="1" dirty="0">
                <a:solidFill>
                  <a:schemeClr val="bg1"/>
                </a:solidFill>
                <a:hlinkClick r:id="rId3">
                  <a:extLst>
                    <a:ext uri="{A12FA001-AC4F-418D-AE19-62706E023703}">
                      <ahyp:hlinkClr xmlns:ahyp="http://schemas.microsoft.com/office/drawing/2018/hyperlinkcolor" val="tx"/>
                    </a:ext>
                  </a:extLst>
                </a:hlinkClick>
              </a:rPr>
              <a:t>lesa</a:t>
            </a:r>
            <a:endParaRPr lang="en-IE" sz="2800" b="1" dirty="0">
              <a:solidFill>
                <a:schemeClr val="bg1"/>
              </a:solidFill>
            </a:endParaRPr>
          </a:p>
        </p:txBody>
      </p:sp>
    </p:spTree>
    <p:extLst>
      <p:ext uri="{BB962C8B-B14F-4D97-AF65-F5344CB8AC3E}">
        <p14:creationId xmlns:p14="http://schemas.microsoft.com/office/powerpoint/2010/main" val="3710088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1981F-9CFB-B0A2-D81D-9C05332D93A1}"/>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C279D-818C-BA58-2D24-DACB055B9AE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26</a:t>
            </a:fld>
            <a:endParaRPr lang="fr-CA" sz="1200" dirty="0">
              <a:solidFill>
                <a:schemeClr val="bg1"/>
              </a:solidFill>
            </a:endParaRPr>
          </a:p>
        </p:txBody>
      </p:sp>
      <p:sp>
        <p:nvSpPr>
          <p:cNvPr id="8" name="Freeform 7">
            <a:extLst>
              <a:ext uri="{FF2B5EF4-FFF2-40B4-BE49-F238E27FC236}">
                <a16:creationId xmlns:a16="http://schemas.microsoft.com/office/drawing/2014/main" id="{0F3FD228-5578-74FD-1DB8-32330519A84B}"/>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F7D0DD36-E1AF-8F8A-8479-49DBAFE01B1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Viðbótarlestrarefni</a:t>
            </a:r>
          </a:p>
        </p:txBody>
      </p:sp>
      <p:sp>
        <p:nvSpPr>
          <p:cNvPr id="2" name="Text Placeholder 5">
            <a:extLst>
              <a:ext uri="{FF2B5EF4-FFF2-40B4-BE49-F238E27FC236}">
                <a16:creationId xmlns:a16="http://schemas.microsoft.com/office/drawing/2014/main" id="{2790E24C-C3B3-20FC-7F73-14691DE917FC}"/>
              </a:ext>
            </a:extLst>
          </p:cNvPr>
          <p:cNvSpPr txBox="1">
            <a:spLocks/>
          </p:cNvSpPr>
          <p:nvPr/>
        </p:nvSpPr>
        <p:spPr>
          <a:xfrm>
            <a:off x="885303" y="1760918"/>
            <a:ext cx="5076586"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Snjallhóteltækni: Leiðarvísir fyrir hótelstjóra </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FBBD7299-A987-E7C5-27D3-6BF0B14B2388}"/>
              </a:ext>
            </a:extLst>
          </p:cNvPr>
          <p:cNvSpPr txBox="1">
            <a:spLocks/>
          </p:cNvSpPr>
          <p:nvPr/>
        </p:nvSpPr>
        <p:spPr>
          <a:xfrm>
            <a:off x="885301" y="3429000"/>
            <a:ext cx="5210699"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Ræðir hvernig snjallásar, IoT-skynjarar í herbergjum og fjarstýringar í farsímum auka ánægju gesta og gera persónulega þjónustu mögulega í stórum stíl.</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C015D2D1-9305-2CFE-2F08-4CB2B967DD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911BE93F-D8A6-AA4A-132A-7FEBFBD8F4BD}"/>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26A59502-5498-5A21-66A5-AA9DFB158C3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41C64FD5-F6C5-84EA-1158-D4A9AA1F6FC4}"/>
              </a:ext>
            </a:extLst>
          </p:cNvPr>
          <p:cNvSpPr/>
          <p:nvPr/>
        </p:nvSpPr>
        <p:spPr>
          <a:xfrm>
            <a:off x="9511150" y="2324428"/>
            <a:ext cx="194217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Smelltu til </a:t>
            </a:r>
            <a:r>
              <a:rPr lang="en-IE" sz="2800" b="1" dirty="0">
                <a:solidFill>
                  <a:schemeClr val="bg1"/>
                </a:solidFill>
                <a:hlinkClick r:id="rId3">
                  <a:extLst>
                    <a:ext uri="{A12FA001-AC4F-418D-AE19-62706E023703}">
                      <ahyp:hlinkClr xmlns:ahyp="http://schemas.microsoft.com/office/drawing/2018/hyperlinkcolor" val="tx"/>
                    </a:ext>
                  </a:extLst>
                </a:hlinkClick>
              </a:rPr>
              <a:t>verkfærakistu</a:t>
            </a:r>
            <a:endParaRPr lang="en-IE" sz="2800" b="1" dirty="0">
              <a:solidFill>
                <a:schemeClr val="bg1"/>
              </a:solidFill>
            </a:endParaRPr>
          </a:p>
        </p:txBody>
      </p:sp>
    </p:spTree>
    <p:extLst>
      <p:ext uri="{BB962C8B-B14F-4D97-AF65-F5344CB8AC3E}">
        <p14:creationId xmlns:p14="http://schemas.microsoft.com/office/powerpoint/2010/main" val="2428692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8924-61A8-7B72-9CB2-74791D66D68E}"/>
            </a:ext>
          </a:extLst>
        </p:cNvPr>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5D987976-6035-A84F-7599-61BE8007B36C}"/>
              </a:ext>
            </a:extLst>
          </p:cNvPr>
          <p:cNvPicPr>
            <a:picLocks noGrp="1" noChangeAspect="1"/>
          </p:cNvPicPr>
          <p:nvPr>
            <p:ph type="pic" sz="quarter" idx="19"/>
          </p:nvPr>
        </p:nvPicPr>
        <p:blipFill>
          <a:blip r:embed="rId2"/>
          <a:srcRect l="2337" r="2337"/>
          <a:stretch>
            <a:fillRect/>
          </a:stretch>
        </p:blipFill>
        <p:spPr/>
      </p:pic>
      <p:sp>
        <p:nvSpPr>
          <p:cNvPr id="2" name="Text Placeholder 1">
            <a:extLst>
              <a:ext uri="{FF2B5EF4-FFF2-40B4-BE49-F238E27FC236}">
                <a16:creationId xmlns:a16="http://schemas.microsoft.com/office/drawing/2014/main" id="{BFEEE1B7-0729-43AA-E8E0-BDCF5F166311}"/>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Vaxa snjallt - samstarf, viðbótarsölur og langtímaáætlanir</a:t>
            </a:r>
          </a:p>
          <a:p>
            <a:pPr>
              <a:lnSpc>
                <a:spcPts val="3900"/>
              </a:lnSpc>
            </a:pPr>
            <a:endParaRPr lang="en-GB" sz="4000" dirty="0"/>
          </a:p>
        </p:txBody>
      </p:sp>
      <p:sp>
        <p:nvSpPr>
          <p:cNvPr id="3" name="Text Placeholder 2">
            <a:extLst>
              <a:ext uri="{FF2B5EF4-FFF2-40B4-BE49-F238E27FC236}">
                <a16:creationId xmlns:a16="http://schemas.microsoft.com/office/drawing/2014/main" id="{3CF22778-F099-4841-6666-D1B7C931D44D}"/>
              </a:ext>
            </a:extLst>
          </p:cNvPr>
          <p:cNvSpPr>
            <a:spLocks noGrp="1"/>
          </p:cNvSpPr>
          <p:nvPr>
            <p:ph type="body" sz="quarter" idx="17"/>
          </p:nvPr>
        </p:nvSpPr>
        <p:spPr>
          <a:xfrm>
            <a:off x="733931" y="1095586"/>
            <a:ext cx="5362069" cy="582221"/>
          </a:xfrm>
        </p:spPr>
        <p:txBody>
          <a:bodyPr/>
          <a:lstStyle/>
          <a:p>
            <a:r>
              <a:rPr lang="en-IE" sz="6600" b="1" dirty="0"/>
              <a:t>Kafli 3</a:t>
            </a:r>
            <a:endParaRPr lang="en-GB" sz="6600" b="1" dirty="0"/>
          </a:p>
        </p:txBody>
      </p:sp>
      <p:sp>
        <p:nvSpPr>
          <p:cNvPr id="8" name="Text Placeholder 7">
            <a:extLst>
              <a:ext uri="{FF2B5EF4-FFF2-40B4-BE49-F238E27FC236}">
                <a16:creationId xmlns:a16="http://schemas.microsoft.com/office/drawing/2014/main" id="{A9FBAF66-4794-EACA-CFD1-054444CAFAE1}"/>
              </a:ext>
            </a:extLst>
          </p:cNvPr>
          <p:cNvSpPr>
            <a:spLocks noGrp="1"/>
          </p:cNvSpPr>
          <p:nvPr>
            <p:ph type="body" sz="quarter" idx="65"/>
          </p:nvPr>
        </p:nvSpPr>
        <p:spPr>
          <a:xfrm>
            <a:off x="8485094" y="1451578"/>
            <a:ext cx="3706906" cy="452458"/>
          </a:xfrm>
          <a:solidFill>
            <a:srgbClr val="EC7C69"/>
          </a:solidFill>
        </p:spPr>
        <p:txBody>
          <a:bodyPr/>
          <a:lstStyle/>
          <a:p>
            <a:pPr algn="ctr"/>
            <a:r>
              <a:rPr lang="sl-SI" sz="1200" dirty="0"/>
              <a:t>Mynd: Fossatun Pods &amp; Cottages, Ísland</a:t>
            </a:r>
          </a:p>
        </p:txBody>
      </p:sp>
      <p:sp>
        <p:nvSpPr>
          <p:cNvPr id="4" name="Freeform 3">
            <a:extLst>
              <a:ext uri="{FF2B5EF4-FFF2-40B4-BE49-F238E27FC236}">
                <a16:creationId xmlns:a16="http://schemas.microsoft.com/office/drawing/2014/main" id="{4F5AAD98-52DE-9C46-78C9-634010C78DD8}"/>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1A6AE0C-376B-0B11-A262-CED379D1682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27</a:t>
            </a:fld>
            <a:endParaRPr lang="fr-CA" sz="1200" dirty="0"/>
          </a:p>
        </p:txBody>
      </p:sp>
      <p:pic>
        <p:nvPicPr>
          <p:cNvPr id="9" name="Picture 8">
            <a:extLst>
              <a:ext uri="{FF2B5EF4-FFF2-40B4-BE49-F238E27FC236}">
                <a16:creationId xmlns:a16="http://schemas.microsoft.com/office/drawing/2014/main" id="{3E6FB605-1CAC-FBB1-1442-8D9A6DD9366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269993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57482-0743-1D3A-8937-80072CD0841D}"/>
            </a:ext>
          </a:extLst>
        </p:cNvPr>
        <p:cNvGrpSpPr/>
        <p:nvPr/>
      </p:nvGrpSpPr>
      <p:grpSpPr>
        <a:xfrm>
          <a:off x="0" y="0"/>
          <a:ext cx="0" cy="0"/>
          <a:chOff x="0" y="0"/>
          <a:chExt cx="0" cy="0"/>
        </a:xfrm>
      </p:grpSpPr>
      <p:pic>
        <p:nvPicPr>
          <p:cNvPr id="7" name="Picture Placeholder 6" descr="A group of wooden letters on a wood surface&#10;&#10;AI-generated content may be incorrect.">
            <a:extLst>
              <a:ext uri="{FF2B5EF4-FFF2-40B4-BE49-F238E27FC236}">
                <a16:creationId xmlns:a16="http://schemas.microsoft.com/office/drawing/2014/main" id="{737EFC0D-B42B-1004-909C-434ABFD9E165}"/>
              </a:ext>
            </a:extLst>
          </p:cNvPr>
          <p:cNvPicPr>
            <a:picLocks noGrp="1" noChangeAspect="1"/>
          </p:cNvPicPr>
          <p:nvPr>
            <p:ph type="pic" sz="quarter" idx="67"/>
          </p:nvPr>
        </p:nvPicPr>
        <p:blipFill>
          <a:blip r:embed="rId2"/>
          <a:srcRect t="1373" b="1373"/>
          <a:stretch>
            <a:fillRect/>
          </a:stretch>
        </p:blipFill>
        <p:spPr/>
      </p:pic>
      <p:sp>
        <p:nvSpPr>
          <p:cNvPr id="2" name="Text Placeholder 1">
            <a:extLst>
              <a:ext uri="{FF2B5EF4-FFF2-40B4-BE49-F238E27FC236}">
                <a16:creationId xmlns:a16="http://schemas.microsoft.com/office/drawing/2014/main" id="{FE7CA464-CC59-15BE-3070-1014BFFBC5A7}"/>
              </a:ext>
            </a:extLst>
          </p:cNvPr>
          <p:cNvSpPr>
            <a:spLocks noGrp="1"/>
          </p:cNvSpPr>
          <p:nvPr>
            <p:ph type="body" sz="quarter" idx="18"/>
          </p:nvPr>
        </p:nvSpPr>
        <p:spPr>
          <a:xfrm>
            <a:off x="7253207" y="1618150"/>
            <a:ext cx="4267624" cy="870198"/>
          </a:xfrm>
        </p:spPr>
        <p:txBody>
          <a:bodyPr/>
          <a:lstStyle/>
          <a:p>
            <a:pPr>
              <a:lnSpc>
                <a:spcPts val="3240"/>
              </a:lnSpc>
            </a:pPr>
            <a:r>
              <a:rPr lang="en-GB" sz="3200" dirty="0"/>
              <a:t>Vaxa snjallt – samstarf, viðbótarsölur og langtímaáætlanagerð</a:t>
            </a:r>
          </a:p>
          <a:p>
            <a:pPr>
              <a:lnSpc>
                <a:spcPts val="3240"/>
              </a:lnSpc>
            </a:pPr>
            <a:endParaRPr lang="en-GB" sz="3200" dirty="0"/>
          </a:p>
        </p:txBody>
      </p:sp>
      <p:sp>
        <p:nvSpPr>
          <p:cNvPr id="3" name="Text Placeholder 2">
            <a:extLst>
              <a:ext uri="{FF2B5EF4-FFF2-40B4-BE49-F238E27FC236}">
                <a16:creationId xmlns:a16="http://schemas.microsoft.com/office/drawing/2014/main" id="{7FEFC7E2-A679-2263-EF66-1C8C042C4CCE}"/>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Kafli 3</a:t>
            </a:r>
          </a:p>
        </p:txBody>
      </p:sp>
      <p:sp>
        <p:nvSpPr>
          <p:cNvPr id="29" name="Slide Number Placeholder 5">
            <a:extLst>
              <a:ext uri="{FF2B5EF4-FFF2-40B4-BE49-F238E27FC236}">
                <a16:creationId xmlns:a16="http://schemas.microsoft.com/office/drawing/2014/main" id="{29C28859-DE2E-F66D-6116-B29F6FBB64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
        <p:nvSpPr>
          <p:cNvPr id="25" name="Text Placeholder 4">
            <a:extLst>
              <a:ext uri="{FF2B5EF4-FFF2-40B4-BE49-F238E27FC236}">
                <a16:creationId xmlns:a16="http://schemas.microsoft.com/office/drawing/2014/main" id="{6CCEFA0A-E5EA-5538-203C-66A4B73B24C8}"/>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Yfirlit:</a:t>
            </a:r>
            <a:endParaRPr lang="en-US" sz="4000" dirty="0"/>
          </a:p>
        </p:txBody>
      </p:sp>
      <p:sp>
        <p:nvSpPr>
          <p:cNvPr id="26" name="Text Placeholder 4">
            <a:extLst>
              <a:ext uri="{FF2B5EF4-FFF2-40B4-BE49-F238E27FC236}">
                <a16:creationId xmlns:a16="http://schemas.microsoft.com/office/drawing/2014/main" id="{A4A33156-5090-15B4-D009-739641969A54}"/>
              </a:ext>
            </a:extLst>
          </p:cNvPr>
          <p:cNvSpPr txBox="1">
            <a:spLocks/>
          </p:cNvSpPr>
          <p:nvPr/>
        </p:nvSpPr>
        <p:spPr>
          <a:xfrm>
            <a:off x="3409628" y="4455381"/>
            <a:ext cx="8111204"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Þú munt læra hvernig á að eiga samstarf við staðbundin fyrirtæki, bjóða gestum smávægilega viðbótarþjónustu og skipuleggja framtíðina.  Við munum kanna hvernig megi auka tekjur án þess að bæta við streitu og hvernig megi vaxa á þann hátt sem hentar markmiðum þínum og gildum.  Markmiðið er ekki einungis að verða stærra, heldur að vaxa betur – með ánægðum gestum, sterku orðspori og langtímaárangri.</a:t>
            </a:r>
          </a:p>
          <a:p>
            <a:pPr>
              <a:lnSpc>
                <a:spcPts val="2360"/>
              </a:lnSpc>
            </a:pPr>
            <a:endParaRPr lang="en-IE" dirty="0"/>
          </a:p>
        </p:txBody>
      </p:sp>
      <p:sp>
        <p:nvSpPr>
          <p:cNvPr id="27" name="Text Placeholder 4">
            <a:extLst>
              <a:ext uri="{FF2B5EF4-FFF2-40B4-BE49-F238E27FC236}">
                <a16:creationId xmlns:a16="http://schemas.microsoft.com/office/drawing/2014/main" id="{EBE20E57-6A3E-D08C-30C8-40538602826B}"/>
              </a:ext>
            </a:extLst>
          </p:cNvPr>
          <p:cNvSpPr txBox="1">
            <a:spLocks/>
          </p:cNvSpPr>
          <p:nvPr/>
        </p:nvSpPr>
        <p:spPr>
          <a:xfrm>
            <a:off x="473839" y="4455381"/>
            <a:ext cx="2591094"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Þessi hluti fjallar um að vaxa gistirekstrinn þinn á snjallan, einfaldan og sjálfbæran hátt.</a:t>
            </a:r>
          </a:p>
          <a:p>
            <a:pPr>
              <a:lnSpc>
                <a:spcPts val="2360"/>
              </a:lnSpc>
            </a:pPr>
            <a:endParaRPr lang="en-IE" dirty="0"/>
          </a:p>
        </p:txBody>
      </p:sp>
      <p:sp>
        <p:nvSpPr>
          <p:cNvPr id="10" name="Text Placeholder 7">
            <a:extLst>
              <a:ext uri="{FF2B5EF4-FFF2-40B4-BE49-F238E27FC236}">
                <a16:creationId xmlns:a16="http://schemas.microsoft.com/office/drawing/2014/main" id="{99DF7916-D4C4-299A-FE37-22B241C40A66}"/>
              </a:ext>
            </a:extLst>
          </p:cNvPr>
          <p:cNvSpPr txBox="1">
            <a:spLocks/>
          </p:cNvSpPr>
          <p:nvPr/>
        </p:nvSpPr>
        <p:spPr>
          <a:xfrm>
            <a:off x="0" y="74986"/>
            <a:ext cx="5268056"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sl-SI" sz="1200" dirty="0">
                <a:solidFill>
                  <a:schemeClr val="bg1"/>
                </a:solidFill>
              </a:rPr>
              <a:t>NPhoto Credit: </a:t>
            </a:r>
          </a:p>
          <a:p>
            <a:pPr marL="0" indent="0" algn="ctr">
              <a:lnSpc>
                <a:spcPts val="1240"/>
              </a:lnSpc>
              <a:spcBef>
                <a:spcPts val="0"/>
              </a:spcBef>
              <a:buNone/>
            </a:pPr>
            <a:r>
              <a:rPr lang="sl-SI" sz="1200" dirty="0">
                <a:solidFill>
                  <a:schemeClr val="bg1"/>
                </a:solidFill>
              </a:rPr>
              <a:t>Mynd eftir höfundinn Óþekktur höfundur er leyfð undir nafninu CC BY-SA</a:t>
            </a:r>
          </a:p>
        </p:txBody>
      </p:sp>
    </p:spTree>
    <p:extLst>
      <p:ext uri="{BB962C8B-B14F-4D97-AF65-F5344CB8AC3E}">
        <p14:creationId xmlns:p14="http://schemas.microsoft.com/office/powerpoint/2010/main" val="35229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A2DE-75F7-3AF1-752B-18B7733A12A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21A3EEB-1EB9-62AB-E850-31CE6608A4FE}"/>
              </a:ext>
            </a:extLst>
          </p:cNvPr>
          <p:cNvSpPr txBox="1">
            <a:spLocks/>
          </p:cNvSpPr>
          <p:nvPr/>
        </p:nvSpPr>
        <p:spPr>
          <a:xfrm>
            <a:off x="629645" y="307773"/>
            <a:ext cx="864982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Inngangur </a:t>
            </a:r>
            <a:r>
              <a:rPr lang="en-US" dirty="0"/>
              <a:t>- Vaxandi snjall – samstarf, viðbótarsölur og langtímaáætlanir</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BEBC30F6-4C51-760F-F29E-8C7E4B0F1423}"/>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293C00B7-251A-CF43-22AE-B458ABCDCA07}"/>
              </a:ext>
            </a:extLst>
          </p:cNvPr>
          <p:cNvSpPr txBox="1">
            <a:spLocks/>
          </p:cNvSpPr>
          <p:nvPr/>
        </p:nvSpPr>
        <p:spPr>
          <a:xfrm>
            <a:off x="629645" y="1977101"/>
            <a:ext cx="909008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Þegar hýsingarfyrirtækið þitt gengur vel gætirðu farið að hugsa um hvernig eigi að vaxa. En vöxtur þarf ekki að þýða meira vinnu eða meiri áhættu.  Þessi kafli mun hjálpa þér að kanna litlar, snjallar leiðir til að bæta og stækka. Þú munt læra hvernig á að bjóða gestum aukþjónustu, eins og morgunverðarbox eða staðbundnar skoðunarferðir, með samstarfi við nærliggjandi samstarfsaðila.</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Við munum einnig fjalla um uppsölu – að bjóða viðbætur á þann hátt sem er einfaldur og hjálplegur, ekki þrýstingsfullur. Að lokum lærir þú hvernig á að skipuleggja langtímaárangur: hvenær eigi að hækka verð, hvernig eigi að bæta rýmið þitt og hvernig eigi að halda einbeitingu á því sem skiptir þér mestu máli. Með smá skipulagningu geturðu vaxið fyrirtækið þitt á þann hátt sem þér finnst réttur og fær gesti til að koma aftur.</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F30178DF-5D22-59CB-2EDB-0C186FC4001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20401" y="4727357"/>
            <a:ext cx="3580276" cy="2659133"/>
          </a:xfrm>
          <a:prstGeom prst="rect">
            <a:avLst/>
          </a:prstGeom>
        </p:spPr>
      </p:pic>
      <p:sp>
        <p:nvSpPr>
          <p:cNvPr id="3" name="TextBox 2">
            <a:extLst>
              <a:ext uri="{FF2B5EF4-FFF2-40B4-BE49-F238E27FC236}">
                <a16:creationId xmlns:a16="http://schemas.microsoft.com/office/drawing/2014/main" id="{FAEE7B9A-9805-44E0-792F-55990E3A373A}"/>
              </a:ext>
            </a:extLst>
          </p:cNvPr>
          <p:cNvSpPr txBox="1"/>
          <p:nvPr/>
        </p:nvSpPr>
        <p:spPr>
          <a:xfrm>
            <a:off x="629645" y="6056924"/>
            <a:ext cx="7457765" cy="369332"/>
          </a:xfrm>
          <a:prstGeom prst="rect">
            <a:avLst/>
          </a:prstGeom>
          <a:noFill/>
        </p:spPr>
        <p:txBody>
          <a:bodyPr wrap="square" rtlCol="0">
            <a:spAutoFit/>
          </a:bodyPr>
          <a:lstStyle/>
          <a:p>
            <a:r>
              <a:rPr lang="en-IE" b="1" dirty="0">
                <a:solidFill>
                  <a:srgbClr val="414141"/>
                </a:solidFill>
              </a:rPr>
              <a:t>Heimild: </a:t>
            </a:r>
            <a:r>
              <a:rPr lang="en-US" dirty="0" err="1">
                <a:solidFill>
                  <a:srgbClr val="459597"/>
                </a:solidFill>
              </a:rPr>
              <a:t>Booking.com </a:t>
            </a:r>
            <a:r>
              <a:rPr lang="en-US" dirty="0">
                <a:solidFill>
                  <a:srgbClr val="459597"/>
                </a:solidFill>
              </a:rPr>
              <a:t>Partner Hub – "Að skapa frábæra gestaupplifun"</a:t>
            </a:r>
            <a:endParaRPr lang="en-IE" dirty="0">
              <a:solidFill>
                <a:srgbClr val="459597"/>
              </a:solidFill>
            </a:endParaRPr>
          </a:p>
        </p:txBody>
      </p:sp>
      <p:sp>
        <p:nvSpPr>
          <p:cNvPr id="7" name="Slide Number Placeholder 5">
            <a:extLst>
              <a:ext uri="{FF2B5EF4-FFF2-40B4-BE49-F238E27FC236}">
                <a16:creationId xmlns:a16="http://schemas.microsoft.com/office/drawing/2014/main" id="{078F9323-772C-30B8-79C8-192845A61E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Tree>
    <p:extLst>
      <p:ext uri="{BB962C8B-B14F-4D97-AF65-F5344CB8AC3E}">
        <p14:creationId xmlns:p14="http://schemas.microsoft.com/office/powerpoint/2010/main" val="3457820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478770"/>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3" y="478770"/>
            <a:ext cx="4415332" cy="689519"/>
          </a:xfrm>
        </p:spPr>
        <p:txBody>
          <a:bodyPr anchor="t"/>
          <a:lstStyle/>
          <a:p>
            <a:pPr>
              <a:lnSpc>
                <a:spcPts val="2240"/>
              </a:lnSpc>
            </a:pPr>
            <a:r>
              <a:rPr lang="en-GB" b="1" kern="1200" dirty="0">
                <a:solidFill>
                  <a:srgbClr val="EC7C69"/>
                </a:solidFill>
                <a:latin typeface="+mn-lt"/>
                <a:ea typeface="+mn-ea"/>
                <a:cs typeface="+mn-cs"/>
              </a:rPr>
              <a:t>Stjórnun gestaferðarinnar – fyrir, meðan og eftir dvölina</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4472729" cy="4246763"/>
          </a:xfrm>
        </p:spPr>
        <p:txBody>
          <a:bodyPr/>
          <a:lstStyle/>
          <a:p>
            <a:pPr marL="0" indent="0">
              <a:lnSpc>
                <a:spcPts val="2180"/>
              </a:lnSpc>
            </a:pPr>
            <a:r>
              <a:rPr lang="en-GB" sz="2200" b="0" dirty="0"/>
              <a:t>Þessi eining styður nemendur við að veita gestum hágæða upplifun á meðan tryggt er að reksturinn sé viðráðanlegur, skilvirkur og sjálfbær. </a:t>
            </a:r>
          </a:p>
          <a:p>
            <a:pPr marL="0" indent="0">
              <a:lnSpc>
                <a:spcPts val="2180"/>
              </a:lnSpc>
            </a:pPr>
            <a:endParaRPr lang="en-GB" sz="2200" b="0" dirty="0"/>
          </a:p>
          <a:p>
            <a:pPr marL="0" indent="0">
              <a:lnSpc>
                <a:spcPts val="2180"/>
              </a:lnSpc>
            </a:pPr>
            <a:r>
              <a:rPr lang="en-GB" sz="2200" b="0" dirty="0"/>
              <a:t>Hún beinist að allri gestaferðinni – frá fyrstu snertingu til eftirfylgni – og kynnir hagnýt kerfi fyrir daglega starfsemi. Nemendur kanna einnig leiðir til að vaxa viðskipti sín með því að auka virði í gegnum staðbundin samstarf, tilboð til gesta og langtímaáætlanir.</a:t>
            </a:r>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3" y="1169158"/>
            <a:ext cx="4938958" cy="311554"/>
          </a:xfrm>
        </p:spPr>
        <p:txBody>
          <a:bodyPr anchor="t"/>
          <a:lstStyle/>
          <a:p>
            <a:pPr>
              <a:lnSpc>
                <a:spcPts val="1800"/>
              </a:lnSpc>
            </a:pPr>
            <a:r>
              <a:rPr lang="en-GB" sz="1800" dirty="0">
                <a:solidFill>
                  <a:srgbClr val="414141"/>
                </a:solidFill>
              </a:rPr>
              <a:t>Lærðu hvernig á að bjóða gestum frábæra upplifun frá bókun til dvalar­lokanna. Notaðu góna samskipti og smá persónulegar snertingar til að láta þá líða velkomna og vilja koma aftur.</a:t>
            </a:r>
          </a:p>
          <a:p>
            <a:pPr>
              <a:lnSpc>
                <a:spcPts val="1800"/>
              </a:lnSpc>
            </a:pPr>
            <a:endParaRPr lang="en-GB" sz="1800" dirty="0">
              <a:solidFill>
                <a:srgbClr val="414141"/>
              </a:solidFill>
            </a:endParaRP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5744878" y="2612213"/>
            <a:ext cx="700387" cy="626835"/>
          </a:xfrm>
        </p:spPr>
        <p:txBody>
          <a:bodyPr anchor="b"/>
          <a:lstStyle/>
          <a:p>
            <a:r>
              <a:rPr lang="en-US" sz="3600" b="1" dirty="0"/>
              <a:t>02</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6679763" y="2550304"/>
            <a:ext cx="4472729" cy="469476"/>
          </a:xfrm>
        </p:spPr>
        <p:txBody>
          <a:bodyPr anchor="t"/>
          <a:lstStyle/>
          <a:p>
            <a:pPr>
              <a:lnSpc>
                <a:spcPts val="2240"/>
              </a:lnSpc>
            </a:pPr>
            <a:r>
              <a:rPr lang="en-US" b="1" dirty="0">
                <a:solidFill>
                  <a:srgbClr val="EC7C69"/>
                </a:solidFill>
              </a:rPr>
              <a:t>Tæki og kerfi fyrir skilvirka starfsemi</a:t>
            </a:r>
          </a:p>
          <a:p>
            <a:pPr>
              <a:lnSpc>
                <a:spcPts val="2240"/>
              </a:lnSpc>
            </a:pPr>
            <a:endParaRPr lang="en-US" b="1" dirty="0">
              <a:solidFill>
                <a:srgbClr val="EC7C69"/>
              </a:solidFill>
            </a:endParaRP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6704147" y="3291193"/>
            <a:ext cx="4815558" cy="723299"/>
          </a:xfrm>
        </p:spPr>
        <p:txBody>
          <a:bodyPr anchor="t">
            <a:noAutofit/>
          </a:bodyPr>
          <a:lstStyle/>
          <a:p>
            <a:pPr>
              <a:lnSpc>
                <a:spcPts val="1800"/>
              </a:lnSpc>
            </a:pPr>
            <a:r>
              <a:rPr lang="en-US" sz="1800" dirty="0">
                <a:solidFill>
                  <a:srgbClr val="414141"/>
                </a:solidFill>
              </a:rPr>
              <a:t>Finndu einföld og ódýr verkfæri sem hjálpa þér að reka staðinn án streitu. Sjálfvirkvættu smáverk eins og innritunarupplýsingar og umsagnir svo þú spörar tíma en veitir samt góða þjónustu.</a:t>
            </a:r>
          </a:p>
          <a:p>
            <a:pPr>
              <a:lnSpc>
                <a:spcPts val="1800"/>
              </a:lnSpc>
            </a:pPr>
            <a:endParaRPr lang="en-US" sz="1800" dirty="0">
              <a:solidFill>
                <a:srgbClr val="414141"/>
              </a:solidFill>
            </a:endParaRPr>
          </a:p>
          <a:p>
            <a:pPr>
              <a:lnSpc>
                <a:spcPts val="1800"/>
              </a:lnSpc>
            </a:pPr>
            <a:endParaRPr lang="en-GB" sz="18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Kafli 5 yfirlit</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116733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DBDEEE-37E2-4D7D-EEAE-F063628F4288}"/>
              </a:ext>
            </a:extLst>
          </p:cNvPr>
          <p:cNvCxnSpPr>
            <a:cxnSpLocks/>
          </p:cNvCxnSpPr>
          <p:nvPr/>
        </p:nvCxnSpPr>
        <p:spPr>
          <a:xfrm flipH="1">
            <a:off x="5482081" y="324063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B3010B6-72DD-1B3A-59BB-6CAD417D0B1B}"/>
              </a:ext>
            </a:extLst>
          </p:cNvPr>
          <p:cNvSpPr txBox="1">
            <a:spLocks/>
          </p:cNvSpPr>
          <p:nvPr/>
        </p:nvSpPr>
        <p:spPr>
          <a:xfrm>
            <a:off x="5744878" y="4492419"/>
            <a:ext cx="700387" cy="689518"/>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sp>
        <p:nvSpPr>
          <p:cNvPr id="3" name="Text Placeholder 12">
            <a:extLst>
              <a:ext uri="{FF2B5EF4-FFF2-40B4-BE49-F238E27FC236}">
                <a16:creationId xmlns:a16="http://schemas.microsoft.com/office/drawing/2014/main" id="{1471625A-1FC7-5026-B50A-9078E4AC46D4}"/>
              </a:ext>
            </a:extLst>
          </p:cNvPr>
          <p:cNvSpPr txBox="1">
            <a:spLocks/>
          </p:cNvSpPr>
          <p:nvPr/>
        </p:nvSpPr>
        <p:spPr>
          <a:xfrm>
            <a:off x="6679764" y="4492419"/>
            <a:ext cx="4706318" cy="51642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US" b="1" dirty="0">
                <a:solidFill>
                  <a:srgbClr val="EC7C69"/>
                </a:solidFill>
              </a:rPr>
              <a:t>Vaxa snjallt – samstarf, viðbótarsala og langtímaáætlanagerð</a:t>
            </a:r>
          </a:p>
          <a:p>
            <a:pPr>
              <a:lnSpc>
                <a:spcPts val="2240"/>
              </a:lnSpc>
            </a:pPr>
            <a:endParaRPr lang="en-US" b="1" dirty="0">
              <a:solidFill>
                <a:srgbClr val="EC7C69"/>
              </a:solidFill>
            </a:endParaRPr>
          </a:p>
        </p:txBody>
      </p:sp>
      <p:sp>
        <p:nvSpPr>
          <p:cNvPr id="4" name="Text Placeholder 14">
            <a:extLst>
              <a:ext uri="{FF2B5EF4-FFF2-40B4-BE49-F238E27FC236}">
                <a16:creationId xmlns:a16="http://schemas.microsoft.com/office/drawing/2014/main" id="{ED390AB9-4058-D6E3-7CDA-7CE51B8A94D7}"/>
              </a:ext>
            </a:extLst>
          </p:cNvPr>
          <p:cNvSpPr txBox="1">
            <a:spLocks/>
          </p:cNvSpPr>
          <p:nvPr/>
        </p:nvSpPr>
        <p:spPr>
          <a:xfrm>
            <a:off x="6679763" y="5221861"/>
            <a:ext cx="4472729" cy="795630"/>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800" dirty="0">
                <a:solidFill>
                  <a:srgbClr val="414141"/>
                </a:solidFill>
              </a:rPr>
              <a:t>Vinndu með staðbundnum fyrirtækjum til að bjóða upp á aukna þjónustu og afla meiri tekna. Skipuleggðu fram í tímann svo fyrirtækið þitt vaxi á þann hátt sem hentar markmiðum þínum og tryggir ánægju gesta.</a:t>
            </a:r>
          </a:p>
          <a:p>
            <a:pPr>
              <a:lnSpc>
                <a:spcPts val="1800"/>
              </a:lnSpc>
            </a:pPr>
            <a:endParaRPr lang="en-US" sz="1800" dirty="0">
              <a:solidFill>
                <a:srgbClr val="414141"/>
              </a:solidFill>
            </a:endParaRPr>
          </a:p>
          <a:p>
            <a:pPr>
              <a:lnSpc>
                <a:spcPts val="1800"/>
              </a:lnSpc>
            </a:pPr>
            <a:endParaRPr lang="en-US" sz="1800" dirty="0">
              <a:solidFill>
                <a:srgbClr val="414141"/>
              </a:solidFill>
            </a:endParaRPr>
          </a:p>
          <a:p>
            <a:pPr>
              <a:lnSpc>
                <a:spcPts val="1800"/>
              </a:lnSpc>
            </a:pPr>
            <a:endParaRPr lang="en-GB" sz="1800" dirty="0">
              <a:solidFill>
                <a:srgbClr val="414141"/>
              </a:solidFill>
            </a:endParaRPr>
          </a:p>
        </p:txBody>
      </p:sp>
      <p:cxnSp>
        <p:nvCxnSpPr>
          <p:cNvPr id="5" name="Straight Connector 4">
            <a:extLst>
              <a:ext uri="{FF2B5EF4-FFF2-40B4-BE49-F238E27FC236}">
                <a16:creationId xmlns:a16="http://schemas.microsoft.com/office/drawing/2014/main" id="{E4763E85-8230-E79D-9079-124CC9F3A311}"/>
              </a:ext>
            </a:extLst>
          </p:cNvPr>
          <p:cNvCxnSpPr>
            <a:cxnSpLocks/>
          </p:cNvCxnSpPr>
          <p:nvPr/>
        </p:nvCxnSpPr>
        <p:spPr>
          <a:xfrm flipH="1">
            <a:off x="5482081" y="51521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5694B-E2C8-16BF-533D-E68FD3C4164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AF2CBB6-484E-AE6F-81A6-DFE72ECF050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B29C7CEF-6B8C-A2CE-F839-8208C662AA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EDFC1A5-43C4-24ED-1740-5CB59D0D46F5}"/>
              </a:ext>
            </a:extLst>
          </p:cNvPr>
          <p:cNvSpPr>
            <a:spLocks noGrp="1"/>
          </p:cNvSpPr>
          <p:nvPr>
            <p:ph type="body" sz="quarter" idx="16"/>
          </p:nvPr>
        </p:nvSpPr>
        <p:spPr>
          <a:xfrm>
            <a:off x="4061012" y="732734"/>
            <a:ext cx="6435538" cy="803654"/>
          </a:xfrm>
          <a:prstGeom prst="rect">
            <a:avLst/>
          </a:prstGeom>
        </p:spPr>
        <p:txBody>
          <a:bodyPr/>
          <a:lstStyle/>
          <a:p>
            <a:r>
              <a:rPr lang="en-US" dirty="0"/>
              <a:t>Samstarf við staðbundna samstarfsaðila</a:t>
            </a:r>
          </a:p>
          <a:p>
            <a:endParaRPr lang="en-US" sz="2800" dirty="0"/>
          </a:p>
        </p:txBody>
      </p:sp>
      <p:sp>
        <p:nvSpPr>
          <p:cNvPr id="4" name="Text Placeholder 3">
            <a:extLst>
              <a:ext uri="{FF2B5EF4-FFF2-40B4-BE49-F238E27FC236}">
                <a16:creationId xmlns:a16="http://schemas.microsoft.com/office/drawing/2014/main" id="{5CA98D16-A7B6-7353-7367-E916B6B99E66}"/>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Þú þarft ekki að gera allt sjálfur – staðbundin fyrirtæki geta verið frábærir samstarfsaðilar. Í þessum hluta lærir þú hvernig á að tengjast öðrum á þínu svæði til að bjóða gestum meiri virði.</a:t>
            </a:r>
          </a:p>
          <a:p>
            <a:pPr>
              <a:lnSpc>
                <a:spcPts val="2340"/>
              </a:lnSpc>
            </a:pPr>
            <a:r>
              <a:rPr lang="en-GB" b="0" i="0" dirty="0">
                <a:effectLst/>
                <a:latin typeface="Calibri"/>
                <a:ea typeface="Calibri"/>
                <a:cs typeface="Calibri"/>
              </a:rPr>
              <a:t>Þjónusta eins og morgunverðarkassar, hjólaleiga eða leiðsagðar gönguferðir geta bætt upplifun gesta og styrkt staðbundna efnahaginn.</a:t>
            </a:r>
          </a:p>
          <a:p>
            <a:pPr>
              <a:lnSpc>
                <a:spcPts val="2340"/>
              </a:lnSpc>
            </a:pPr>
            <a:r>
              <a:rPr lang="en-GB" b="0" i="0" dirty="0">
                <a:effectLst/>
                <a:latin typeface="Calibri"/>
                <a:ea typeface="Calibri"/>
                <a:cs typeface="Calibri"/>
              </a:rPr>
              <a:t>Við munum sýna þér hvernig á að velja réttu samstarfsaðilana og halda hlutunum einföldum og sanngjörnum fyrir báða aðila.</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Þessi samstarf hjálpa gestum að njóta dvalarinnar meira og skapa jákvæða munnmælamiðlun.  Þau styrkja einnig sterk samfélagsbönd og gera eignina þína sérstaka miðað við aðrar.  Jafnvel lítil samstarf geta skilað miklum árangri ef þau henta vel.</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859A5C48-2C43-A9E1-479F-F176A68E41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pic>
        <p:nvPicPr>
          <p:cNvPr id="3" name="Picture 2">
            <a:extLst>
              <a:ext uri="{FF2B5EF4-FFF2-40B4-BE49-F238E27FC236}">
                <a16:creationId xmlns:a16="http://schemas.microsoft.com/office/drawing/2014/main" id="{5B5009B5-D69D-5290-CC5D-3C96ED9C795B}"/>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802794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D858-013F-3A47-83FF-E8817BE5D58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63F5CB8-0F9F-D867-57DF-BB86B6A10ABF}"/>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finna réttu samstarfsaðilana á þínu svæði </a:t>
            </a:r>
          </a:p>
          <a:p>
            <a:pPr>
              <a:lnSpc>
                <a:spcPts val="3720"/>
              </a:lnSpc>
            </a:pPr>
            <a:endParaRPr lang="en-US" dirty="0"/>
          </a:p>
        </p:txBody>
      </p:sp>
      <p:cxnSp>
        <p:nvCxnSpPr>
          <p:cNvPr id="10" name="Straight Connector 9">
            <a:extLst>
              <a:ext uri="{FF2B5EF4-FFF2-40B4-BE49-F238E27FC236}">
                <a16:creationId xmlns:a16="http://schemas.microsoft.com/office/drawing/2014/main" id="{CDCF099D-8CCA-9A27-D2DB-5B79D049204F}"/>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BBBD5D0-4ADA-38AE-1046-79A12A1CB35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4" name="Text Placeholder 5">
            <a:extLst>
              <a:ext uri="{FF2B5EF4-FFF2-40B4-BE49-F238E27FC236}">
                <a16:creationId xmlns:a16="http://schemas.microsoft.com/office/drawing/2014/main" id="{26B0D00F-8996-6F08-A7EF-730DAA3A2EC3}"/>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A9F108B8-FC1E-0B2C-1A11-AF018CE73751}"/>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Hafðu samband við smá fyrirtæki á staðnum, </a:t>
            </a:r>
            <a:r>
              <a:rPr lang="en-GB" sz="2200" dirty="0">
                <a:solidFill>
                  <a:srgbClr val="414141"/>
                </a:solidFill>
              </a:rPr>
              <a:t>eins og bakara, bændur, vellíðunarþjónustuaðila, hjólaleigu og menningarlega leiðsögumenn.</a:t>
            </a:r>
          </a:p>
          <a:p>
            <a:pPr marL="342900" indent="-342900">
              <a:lnSpc>
                <a:spcPts val="2240"/>
              </a:lnSpc>
              <a:buClr>
                <a:srgbClr val="459597"/>
              </a:buClr>
              <a:buFont typeface="Arial" panose="020B0604020202020204" pitchFamily="34" charset="0"/>
              <a:buChar char="•"/>
            </a:pPr>
            <a:r>
              <a:rPr lang="en-GB" sz="2200" b="1" dirty="0">
                <a:solidFill>
                  <a:srgbClr val="EC7C69"/>
                </a:solidFill>
              </a:rPr>
              <a:t>Byrjaðu á því að spyrja: </a:t>
            </a:r>
            <a:r>
              <a:rPr lang="en-GB" sz="2200" dirty="0">
                <a:solidFill>
                  <a:srgbClr val="414141"/>
                </a:solidFill>
              </a:rPr>
              <a:t>"Hvað get ég boðið gestum mínum sem einnig styður samfélagið mitt?"</a:t>
            </a:r>
          </a:p>
          <a:p>
            <a:pPr marL="342900" indent="-342900">
              <a:lnSpc>
                <a:spcPts val="2240"/>
              </a:lnSpc>
              <a:buClr>
                <a:srgbClr val="459597"/>
              </a:buClr>
              <a:buFont typeface="Arial" panose="020B0604020202020204" pitchFamily="34" charset="0"/>
              <a:buChar char="•"/>
            </a:pPr>
            <a:r>
              <a:rPr lang="en-GB" sz="2200" b="1" dirty="0">
                <a:solidFill>
                  <a:srgbClr val="EC7C69"/>
                </a:solidFill>
              </a:rPr>
              <a:t>Veldu áreiðanlega samstarfsaðila </a:t>
            </a:r>
            <a:r>
              <a:rPr lang="en-GB" sz="2200" dirty="0">
                <a:solidFill>
                  <a:srgbClr val="414141"/>
                </a:solidFill>
              </a:rPr>
              <a:t>sem skilja væntingar gesta og meta góða þjónustu.</a:t>
            </a:r>
          </a:p>
          <a:p>
            <a:pPr marL="342900" indent="-342900">
              <a:lnSpc>
                <a:spcPts val="2240"/>
              </a:lnSpc>
              <a:buClr>
                <a:srgbClr val="459597"/>
              </a:buClr>
              <a:buFont typeface="Arial" panose="020B0604020202020204" pitchFamily="34" charset="0"/>
              <a:buChar char="•"/>
            </a:pPr>
            <a:r>
              <a:rPr lang="en-GB" sz="2200" b="1" dirty="0">
                <a:solidFill>
                  <a:srgbClr val="EC7C69"/>
                </a:solidFill>
              </a:rPr>
              <a:t>Einbeittu þér að sameiginlegum gildum: </a:t>
            </a:r>
            <a:r>
              <a:rPr lang="en-GB" sz="2200" dirty="0">
                <a:solidFill>
                  <a:srgbClr val="414141"/>
                </a:solidFill>
              </a:rPr>
              <a:t>gæðum, sjálfbærni og gestrisni.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CD22BCD-47C4-E7AF-DA37-2BD0EF84596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2BCEA418-DBC0-7C1F-B397-7446D6155197}"/>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Tól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Sækja staðbundna bændamarkaði eða samfélagsviðburði til að hitta hugsanlega samstarfsaðila.</a:t>
            </a:r>
          </a:p>
          <a:p>
            <a:pPr marL="342900" indent="-342900" algn="l">
              <a:lnSpc>
                <a:spcPts val="2340"/>
              </a:lnSpc>
              <a:spcBef>
                <a:spcPts val="0"/>
              </a:spcBef>
              <a:buFont typeface="Arial" panose="020B0604020202020204" pitchFamily="34" charset="0"/>
              <a:buChar char="•"/>
            </a:pPr>
            <a:r>
              <a:rPr lang="en-IE" sz="2200" dirty="0"/>
              <a:t>Bjóððu þeim kynningu í gestabók þinni eða í stafrænu móttökupakka í skiptum fyrir afslætti fyrir gesti.</a:t>
            </a:r>
          </a:p>
          <a:p>
            <a:pPr marL="342900" indent="-342900" algn="l">
              <a:lnSpc>
                <a:spcPts val="2340"/>
              </a:lnSpc>
              <a:spcBef>
                <a:spcPts val="0"/>
              </a:spcBef>
              <a:buFont typeface="Arial" panose="020B0604020202020204" pitchFamily="34" charset="0"/>
              <a:buChar char="•"/>
            </a:pPr>
            <a:r>
              <a:rPr lang="en-IE" sz="2200" dirty="0"/>
              <a:t>Haltu samstarfi einfalt — jafnvel óformlegt samkomulag virkar ef báðir aðilar hagnast.</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168988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8" y="2845778"/>
            <a:ext cx="5840450" cy="3845012"/>
          </a:xfrm>
          <a:prstGeom prst="rect">
            <a:avLst/>
          </a:prstGeom>
          <a:noFill/>
        </p:spPr>
      </p:pic>
      <p:pic>
        <p:nvPicPr>
          <p:cNvPr id="2" name="Picture Placeholder 13">
            <a:extLst>
              <a:ext uri="{FF2B5EF4-FFF2-40B4-BE49-F238E27FC236}">
                <a16:creationId xmlns:a16="http://schemas.microsoft.com/office/drawing/2014/main" id="{FA1BA04D-2827-A829-02FE-E06023FC4C22}"/>
              </a:ext>
            </a:extLst>
          </p:cNvPr>
          <p:cNvPicPr>
            <a:picLocks noChangeAspect="1"/>
          </p:cNvPicPr>
          <p:nvPr/>
        </p:nvPicPr>
        <p:blipFill rotWithShape="1">
          <a:blip r:embed="rId4"/>
          <a:srcRect t="4852" b="4852"/>
          <a:stretch/>
        </p:blipFill>
        <p:spPr>
          <a:xfrm>
            <a:off x="856062" y="3194944"/>
            <a:ext cx="4147961" cy="2531897"/>
          </a:xfrm>
          <a:prstGeom prst="rect">
            <a:avLst/>
          </a:prstGeom>
        </p:spPr>
      </p:pic>
      <p:sp>
        <p:nvSpPr>
          <p:cNvPr id="14" name="Text Placeholder 2">
            <a:extLst>
              <a:ext uri="{FF2B5EF4-FFF2-40B4-BE49-F238E27FC236}">
                <a16:creationId xmlns:a16="http://schemas.microsoft.com/office/drawing/2014/main" id="{CCC37BB3-CD85-2142-761F-77AE95FC93D3}"/>
              </a:ext>
            </a:extLst>
          </p:cNvPr>
          <p:cNvSpPr>
            <a:spLocks noGrp="1"/>
          </p:cNvSpPr>
          <p:nvPr>
            <p:ph type="body" sz="quarter" idx="18"/>
          </p:nvPr>
        </p:nvSpPr>
        <p:spPr>
          <a:xfrm>
            <a:off x="615337" y="1548294"/>
            <a:ext cx="2975564" cy="1049221"/>
          </a:xfrm>
          <a:prstGeom prst="rect">
            <a:avLst/>
          </a:prstGeom>
        </p:spPr>
        <p:txBody>
          <a:bodyPr/>
          <a:lstStyle/>
          <a:p>
            <a:r>
              <a:rPr lang="en-US" dirty="0"/>
              <a:t>Velika Planina (Slóvenía)</a:t>
            </a:r>
          </a:p>
          <a:p>
            <a:endParaRPr lang="en-US" dirty="0"/>
          </a:p>
          <a:p>
            <a:endParaRPr lang="en-US" dirty="0"/>
          </a:p>
        </p:txBody>
      </p:sp>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Tilfellisrannsókn</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976981" y="2019050"/>
            <a:ext cx="5420467"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sz="3000" b="1" dirty="0">
                <a:solidFill>
                  <a:srgbClr val="EC7C69"/>
                </a:solidFill>
              </a:rPr>
              <a:t>Staðbundið samstarf:</a:t>
            </a:r>
          </a:p>
          <a:p>
            <a:pPr>
              <a:lnSpc>
                <a:spcPts val="2340"/>
              </a:lnSpc>
              <a:buClr>
                <a:srgbClr val="EC7C69"/>
              </a:buClr>
            </a:pPr>
            <a:endParaRPr lang="en-IE" dirty="0"/>
          </a:p>
          <a:p>
            <a:pPr marL="342900" indent="-342900">
              <a:lnSpc>
                <a:spcPts val="2340"/>
              </a:lnSpc>
              <a:buClr>
                <a:srgbClr val="459597"/>
              </a:buClr>
              <a:buFont typeface="Arial" panose="020B0604020202020204" pitchFamily="34" charset="0"/>
              <a:buChar char="•"/>
            </a:pPr>
            <a:r>
              <a:rPr lang="en-IE" dirty="0"/>
              <a:t>Samstarf við staðbundna hirða sem koma með ferskar mjólkurvörur í morgunmat og halda ostagerðarnámskeið.</a:t>
            </a:r>
          </a:p>
          <a:p>
            <a:pPr marL="342900" indent="-342900">
              <a:lnSpc>
                <a:spcPts val="2340"/>
              </a:lnSpc>
              <a:buClr>
                <a:srgbClr val="459597"/>
              </a:buClr>
              <a:buFont typeface="Arial" panose="020B0604020202020204" pitchFamily="34" charset="0"/>
              <a:buChar char="•"/>
            </a:pPr>
            <a:r>
              <a:rPr lang="en-IE" dirty="0"/>
              <a:t>Skipuleggur leiðsagðar gönguferðir með staðbundnum leiðsögumönnum og kynnir fallegar gönguleiðir.</a:t>
            </a:r>
          </a:p>
          <a:p>
            <a:pPr marL="342900" indent="-342900">
              <a:lnSpc>
                <a:spcPts val="2340"/>
              </a:lnSpc>
              <a:buClr>
                <a:srgbClr val="459597"/>
              </a:buClr>
              <a:buFont typeface="Arial" panose="020B0604020202020204" pitchFamily="34" charset="0"/>
              <a:buChar char="•"/>
            </a:pPr>
            <a:r>
              <a:rPr lang="en-IE" dirty="0"/>
              <a:t>Sniðsaumar kvöldverðarviðburði og teymisuppbyggingarpakka eða brúðkaupspakka í samstarfi við nærliggjandi búgarða og þjónustuaðila</a:t>
            </a:r>
          </a:p>
          <a:p>
            <a:pPr>
              <a:lnSpc>
                <a:spcPts val="2340"/>
              </a:lnSpc>
              <a:buClr>
                <a:srgbClr val="EC7C69"/>
              </a:buClr>
            </a:pPr>
            <a:endParaRPr lang="en-IE" dirty="0"/>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903258" y="613375"/>
            <a:ext cx="486783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finna réttu samstarfsaðilana á þínu svæði  </a:t>
            </a:r>
          </a:p>
          <a:p>
            <a:pPr>
              <a:lnSpc>
                <a:spcPts val="3720"/>
              </a:lnSpc>
            </a:pPr>
            <a:endParaRPr lang="en-US" dirty="0"/>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275385"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E80E4CE-1EE8-FD13-F7C7-1F7F418FF89B}"/>
              </a:ext>
            </a:extLst>
          </p:cNvPr>
          <p:cNvSpPr/>
          <p:nvPr/>
        </p:nvSpPr>
        <p:spPr>
          <a:xfrm>
            <a:off x="4181994" y="4571239"/>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D864281-E3BE-185C-AEF8-D89053C62FD9}"/>
              </a:ext>
            </a:extLst>
          </p:cNvPr>
          <p:cNvSpPr/>
          <p:nvPr/>
        </p:nvSpPr>
        <p:spPr>
          <a:xfrm>
            <a:off x="4180110" y="4556692"/>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Smelltu til að </a:t>
            </a:r>
            <a:r>
              <a:rPr lang="en-IE" sz="2800" b="1" dirty="0">
                <a:solidFill>
                  <a:schemeClr val="bg1"/>
                </a:solidFill>
                <a:hlinkClick r:id="rId5">
                  <a:extLst>
                    <a:ext uri="{A12FA001-AC4F-418D-AE19-62706E023703}">
                      <ahyp:hlinkClr xmlns:ahyp="http://schemas.microsoft.com/office/drawing/2018/hyperlinkcolor" val="tx"/>
                    </a:ext>
                  </a:extLst>
                </a:hlinkClick>
              </a:rPr>
              <a:t>heimsækja</a:t>
            </a:r>
            <a:endParaRPr lang="en-IE" sz="2800" b="1" dirty="0">
              <a:solidFill>
                <a:schemeClr val="bg1"/>
              </a:solidFill>
            </a:endParaRPr>
          </a:p>
        </p:txBody>
      </p:sp>
      <p:sp>
        <p:nvSpPr>
          <p:cNvPr id="5" name="Text Placeholder 7">
            <a:extLst>
              <a:ext uri="{FF2B5EF4-FFF2-40B4-BE49-F238E27FC236}">
                <a16:creationId xmlns:a16="http://schemas.microsoft.com/office/drawing/2014/main" id="{C6DE00D2-B756-86FE-C763-129A76193CD6}"/>
              </a:ext>
            </a:extLst>
          </p:cNvPr>
          <p:cNvSpPr txBox="1">
            <a:spLocks/>
          </p:cNvSpPr>
          <p:nvPr/>
        </p:nvSpPr>
        <p:spPr>
          <a:xfrm rot="16200000">
            <a:off x="-844725" y="517609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a:solidFill>
                  <a:schemeClr val="bg1"/>
                </a:solidFill>
              </a:rPr>
              <a:t>Ljósmynd: Velika Planina, Slóvenía</a:t>
            </a:r>
          </a:p>
        </p:txBody>
      </p:sp>
      <p:sp>
        <p:nvSpPr>
          <p:cNvPr id="6" name="TextBox 5">
            <a:extLst>
              <a:ext uri="{FF2B5EF4-FFF2-40B4-BE49-F238E27FC236}">
                <a16:creationId xmlns:a16="http://schemas.microsoft.com/office/drawing/2014/main" id="{8A8891A0-3D4B-DF17-FDBB-83C23EE9D9B9}"/>
              </a:ext>
            </a:extLst>
          </p:cNvPr>
          <p:cNvSpPr txBox="1"/>
          <p:nvPr/>
        </p:nvSpPr>
        <p:spPr>
          <a:xfrm>
            <a:off x="5978576" y="5603714"/>
            <a:ext cx="5418872" cy="625812"/>
          </a:xfrm>
          <a:prstGeom prst="rect">
            <a:avLst/>
          </a:prstGeom>
          <a:noFill/>
        </p:spPr>
        <p:txBody>
          <a:bodyPr wrap="square">
            <a:spAutoFit/>
          </a:bodyPr>
          <a:lstStyle/>
          <a:p>
            <a:pPr>
              <a:lnSpc>
                <a:spcPts val="1960"/>
              </a:lnSpc>
            </a:pPr>
            <a:r>
              <a:rPr lang="en-IE" b="1" dirty="0">
                <a:solidFill>
                  <a:srgbClr val="414141"/>
                </a:solidFill>
              </a:rPr>
              <a:t>Heimildir</a:t>
            </a:r>
            <a:r>
              <a:rPr lang="en-IE" b="1" dirty="0">
                <a:solidFill>
                  <a:srgbClr val="459597"/>
                </a:solidFill>
                <a:cs typeface="Calibri"/>
              </a:rPr>
              <a:t>. </a:t>
            </a:r>
            <a:r>
              <a:rPr lang="en-IE" dirty="0">
                <a:solidFill>
                  <a:srgbClr val="459597"/>
                </a:solidFill>
                <a:hlinkClick r:id="rId5">
                  <a:extLst>
                    <a:ext uri="{A12FA001-AC4F-418D-AE19-62706E023703}">
                      <ahyp:hlinkClr xmlns:ahyp="http://schemas.microsoft.com/office/drawing/2018/hyperlinkcolor" val="tx"/>
                    </a:ext>
                  </a:extLst>
                </a:hlinkClick>
              </a:rPr>
              <a:t>Skálar á Velika Planina</a:t>
            </a:r>
            <a:endParaRPr lang="en-IE" dirty="0">
              <a:solidFill>
                <a:srgbClr val="459597"/>
              </a:solidFill>
              <a:ea typeface="Calibri"/>
              <a:cs typeface="Calibri"/>
            </a:endParaRPr>
          </a:p>
          <a:p>
            <a:pPr>
              <a:lnSpc>
                <a:spcPts val="1960"/>
              </a:lnSpc>
            </a:pPr>
            <a:endParaRPr lang="en-IE" dirty="0">
              <a:solidFill>
                <a:srgbClr val="459597"/>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45816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B7AF2-8F0F-97E0-23AF-1D52F8D88AC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29CA7DA-080E-1582-BCE1-D2D1452ED6A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Bjóða gestum upp á viðbótarupplifanir </a:t>
            </a:r>
          </a:p>
          <a:p>
            <a:pPr>
              <a:lnSpc>
                <a:spcPts val="3720"/>
              </a:lnSpc>
            </a:pPr>
            <a:endParaRPr lang="en-US" dirty="0"/>
          </a:p>
        </p:txBody>
      </p:sp>
      <p:cxnSp>
        <p:nvCxnSpPr>
          <p:cNvPr id="10" name="Straight Connector 9">
            <a:extLst>
              <a:ext uri="{FF2B5EF4-FFF2-40B4-BE49-F238E27FC236}">
                <a16:creationId xmlns:a16="http://schemas.microsoft.com/office/drawing/2014/main" id="{B8F7B4B2-E5A5-4445-A244-7A784A61F572}"/>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1D0615C-B077-B60F-D2CE-06DB96EFCC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4" name="Text Placeholder 5">
            <a:extLst>
              <a:ext uri="{FF2B5EF4-FFF2-40B4-BE49-F238E27FC236}">
                <a16:creationId xmlns:a16="http://schemas.microsoft.com/office/drawing/2014/main" id="{E6362A3A-0F70-CA0C-164C-1127474457D3}"/>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EA372D07-18C3-8D97-40DA-8A26B913131C}"/>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Vinndu með samstarfsaðilum þínum til að bjóða upp á smáar pakka</a:t>
            </a:r>
            <a:r>
              <a:rPr lang="en-GB" sz="2200" dirty="0">
                <a:solidFill>
                  <a:srgbClr val="EC7C69"/>
                </a:solidFill>
              </a:rPr>
              <a:t>: </a:t>
            </a:r>
            <a:r>
              <a:rPr lang="en-GB" sz="2200" dirty="0">
                <a:solidFill>
                  <a:srgbClr val="414141"/>
                </a:solidFill>
              </a:rPr>
              <a:t>morgunverðarbox, gönguferð á staðnum, vínsmökkun eða handverksvinnustofu.</a:t>
            </a:r>
          </a:p>
          <a:p>
            <a:pPr marL="342900" indent="-342900">
              <a:lnSpc>
                <a:spcPts val="2240"/>
              </a:lnSpc>
              <a:buClr>
                <a:srgbClr val="459597"/>
              </a:buClr>
              <a:buFont typeface="Arial" panose="020B0604020202020204" pitchFamily="34" charset="0"/>
              <a:buChar char="•"/>
            </a:pPr>
            <a:r>
              <a:rPr lang="en-GB" sz="2200" b="1" dirty="0">
                <a:solidFill>
                  <a:srgbClr val="EC7C69"/>
                </a:solidFill>
              </a:rPr>
              <a:t>Kynntu þessar viðbætur í kveðjubréfi þínu</a:t>
            </a:r>
            <a:r>
              <a:rPr lang="en-GB" sz="2200" dirty="0">
                <a:solidFill>
                  <a:srgbClr val="414141"/>
                </a:solidFill>
              </a:rPr>
              <a:t>, prentuðu flugi eða gestaleiðsögn.</a:t>
            </a:r>
          </a:p>
          <a:p>
            <a:pPr marL="342900" indent="-342900">
              <a:lnSpc>
                <a:spcPts val="2240"/>
              </a:lnSpc>
              <a:buClr>
                <a:srgbClr val="459597"/>
              </a:buClr>
              <a:buFont typeface="Arial" panose="020B0604020202020204" pitchFamily="34" charset="0"/>
              <a:buChar char="•"/>
            </a:pPr>
            <a:r>
              <a:rPr lang="en-GB" sz="2200" b="1" dirty="0">
                <a:solidFill>
                  <a:srgbClr val="EC7C69"/>
                </a:solidFill>
              </a:rPr>
              <a:t>Notaðu QR-kóða </a:t>
            </a:r>
            <a:r>
              <a:rPr lang="en-GB" sz="2200" dirty="0">
                <a:solidFill>
                  <a:srgbClr val="414141"/>
                </a:solidFill>
              </a:rPr>
              <a:t>sem tengjast matseðlum samstarfsaðila, bókunareyðublöðum eða samfélagsmiðlum þeirra.</a:t>
            </a:r>
          </a:p>
          <a:p>
            <a:pPr marL="342900" indent="-342900">
              <a:lnSpc>
                <a:spcPts val="2240"/>
              </a:lnSpc>
              <a:buClr>
                <a:srgbClr val="459597"/>
              </a:buClr>
              <a:buFont typeface="Arial" panose="020B0604020202020204" pitchFamily="34" charset="0"/>
              <a:buChar char="•"/>
            </a:pPr>
            <a:r>
              <a:rPr lang="en-GB" sz="2200" b="1" dirty="0">
                <a:solidFill>
                  <a:srgbClr val="EC7C69"/>
                </a:solidFill>
              </a:rPr>
              <a:t>Draga fram hvað er sérstakt við tilboðið </a:t>
            </a:r>
            <a:r>
              <a:rPr lang="en-GB" sz="2200" dirty="0">
                <a:solidFill>
                  <a:srgbClr val="414141"/>
                </a:solidFill>
              </a:rPr>
              <a:t>– ferskt, staðbundið, handunnið, ekta.</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055ECAE4-40CE-22FE-B07F-831D4207EAC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D33E808B-E06C-E16A-3883-AA6EA28041E1}"/>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Tól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Bættu við myndum af upplifuninni eða vörunum í auglýsinguna þína eða sniðmát skilaboða.</a:t>
            </a:r>
          </a:p>
          <a:p>
            <a:pPr marL="342900" indent="-342900" algn="l">
              <a:lnSpc>
                <a:spcPts val="2340"/>
              </a:lnSpc>
              <a:spcBef>
                <a:spcPts val="0"/>
              </a:spcBef>
              <a:buFont typeface="Arial" panose="020B0604020202020204" pitchFamily="34" charset="0"/>
              <a:buChar char="•"/>
            </a:pPr>
            <a:r>
              <a:rPr lang="en-IE" sz="2200" dirty="0"/>
              <a:t>Halt greiðslukerfið einfalt: gestir greiða þér eða samstarfsaðilanum beint.</a:t>
            </a:r>
          </a:p>
          <a:p>
            <a:pPr marL="342900" indent="-342900" algn="l">
              <a:lnSpc>
                <a:spcPts val="2340"/>
              </a:lnSpc>
              <a:spcBef>
                <a:spcPts val="0"/>
              </a:spcBef>
              <a:buFont typeface="Arial" panose="020B0604020202020204" pitchFamily="34" charset="0"/>
              <a:buChar char="•"/>
            </a:pPr>
            <a:r>
              <a:rPr lang="en-IE" sz="2200" dirty="0"/>
              <a:t>Spyrðu gesti um endurgjöf eftir að þeir hafa prófað upplifunina til að bæta tilboðið.</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45459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F81F0-7986-7E6F-8B94-1BE3E5B27DE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B9F7018-96D1-952D-6F6F-13ECE6A86C4B}"/>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Gagnkvæmar samstarfssamvinnur sem auka virði </a:t>
            </a:r>
          </a:p>
          <a:p>
            <a:pPr>
              <a:lnSpc>
                <a:spcPts val="3720"/>
              </a:lnSpc>
            </a:pPr>
            <a:endParaRPr lang="en-US" dirty="0"/>
          </a:p>
        </p:txBody>
      </p:sp>
      <p:cxnSp>
        <p:nvCxnSpPr>
          <p:cNvPr id="10" name="Straight Connector 9">
            <a:extLst>
              <a:ext uri="{FF2B5EF4-FFF2-40B4-BE49-F238E27FC236}">
                <a16:creationId xmlns:a16="http://schemas.microsoft.com/office/drawing/2014/main" id="{30D37B45-F137-E06C-22BB-1C72A814766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0B184B7-8402-6B5D-6E24-DC181D9AAAB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
        <p:nvSpPr>
          <p:cNvPr id="4" name="Text Placeholder 5">
            <a:extLst>
              <a:ext uri="{FF2B5EF4-FFF2-40B4-BE49-F238E27FC236}">
                <a16:creationId xmlns:a16="http://schemas.microsoft.com/office/drawing/2014/main" id="{CBA57DB4-FEA1-84F3-5DE2-D6CA3474CC36}"/>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88336273-A2B4-FB31-B577-9E791159293D}"/>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Bjóðaðu samstarfsaðila þínum sýnileika </a:t>
            </a:r>
            <a:r>
              <a:rPr lang="en-GB" sz="2200" dirty="0">
                <a:solidFill>
                  <a:srgbClr val="414141"/>
                </a:solidFill>
              </a:rPr>
              <a:t>(flugblöð, vefsíðu, gestaboðskap) og biððu hann um að gera hið sama.</a:t>
            </a:r>
          </a:p>
          <a:p>
            <a:pPr marL="342900" indent="-342900">
              <a:lnSpc>
                <a:spcPts val="2240"/>
              </a:lnSpc>
              <a:buClr>
                <a:srgbClr val="459597"/>
              </a:buClr>
              <a:buFont typeface="Arial" panose="020B0604020202020204" pitchFamily="34" charset="0"/>
              <a:buChar char="•"/>
            </a:pPr>
            <a:r>
              <a:rPr lang="en-GB" sz="2200" b="1" dirty="0">
                <a:solidFill>
                  <a:srgbClr val="EC7C69"/>
                </a:solidFill>
              </a:rPr>
              <a:t>Settu upp smávægilega tilvísunarafslætti eða þóknanir </a:t>
            </a:r>
            <a:r>
              <a:rPr lang="en-GB" sz="2200" dirty="0">
                <a:solidFill>
                  <a:srgbClr val="414141"/>
                </a:solidFill>
              </a:rPr>
              <a:t>ef við á.</a:t>
            </a:r>
          </a:p>
          <a:p>
            <a:pPr marL="342900" indent="-342900">
              <a:lnSpc>
                <a:spcPts val="2240"/>
              </a:lnSpc>
              <a:buClr>
                <a:srgbClr val="459597"/>
              </a:buClr>
              <a:buFont typeface="Arial" panose="020B0604020202020204" pitchFamily="34" charset="0"/>
              <a:buChar char="•"/>
            </a:pPr>
            <a:r>
              <a:rPr lang="en-GB" sz="2200" b="1" dirty="0">
                <a:solidFill>
                  <a:srgbClr val="EC7C69"/>
                </a:solidFill>
              </a:rPr>
              <a:t>Bjóðið samstarfsaðilum </a:t>
            </a:r>
            <a:r>
              <a:rPr lang="en-GB" sz="2200" dirty="0">
                <a:solidFill>
                  <a:srgbClr val="414141"/>
                </a:solidFill>
              </a:rPr>
              <a:t>að búa til árstíðabundin eða þemabundin tilboð í sameiningu.</a:t>
            </a:r>
          </a:p>
          <a:p>
            <a:pPr marL="342900" indent="-342900">
              <a:lnSpc>
                <a:spcPts val="2240"/>
              </a:lnSpc>
              <a:buClr>
                <a:srgbClr val="459597"/>
              </a:buClr>
              <a:buFont typeface="Arial" panose="020B0604020202020204" pitchFamily="34" charset="0"/>
              <a:buChar char="•"/>
            </a:pPr>
            <a:r>
              <a:rPr lang="en-GB" sz="2200" b="1" dirty="0">
                <a:solidFill>
                  <a:srgbClr val="EC7C69"/>
                </a:solidFill>
              </a:rPr>
              <a:t>Bættu stuttri sögu </a:t>
            </a:r>
            <a:r>
              <a:rPr lang="en-GB" sz="2200" dirty="0">
                <a:solidFill>
                  <a:srgbClr val="414141"/>
                </a:solidFill>
              </a:rPr>
              <a:t>um samstarfsaðila þína í móttökuskjalið – gerðu það persónulegt.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D63F575-0E33-E422-CD04-0171003DF9B8}"/>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D03F68AD-A7AE-4965-7DB7-3347A8CC4BA5}"/>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Tól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Endurskoðið samstarfið reglulega til að stilla það eða endurnýja.</a:t>
            </a:r>
          </a:p>
          <a:p>
            <a:pPr marL="342900" indent="-342900" algn="l">
              <a:lnSpc>
                <a:spcPts val="2340"/>
              </a:lnSpc>
              <a:spcBef>
                <a:spcPts val="0"/>
              </a:spcBef>
              <a:buFont typeface="Arial" panose="020B0604020202020204" pitchFamily="34" charset="0"/>
              <a:buChar char="•"/>
            </a:pPr>
            <a:r>
              <a:rPr lang="en-IE" sz="2200" dirty="0"/>
              <a:t>Gakktu úr skugga um að gestir viti alltaf hverjum þeir geti haft samband og hvað þeir geti búist við.</a:t>
            </a:r>
          </a:p>
          <a:p>
            <a:pPr marL="342900" indent="-342900" algn="l">
              <a:lnSpc>
                <a:spcPts val="2340"/>
              </a:lnSpc>
              <a:spcBef>
                <a:spcPts val="0"/>
              </a:spcBef>
              <a:buFont typeface="Arial" panose="020B0604020202020204" pitchFamily="34" charset="0"/>
              <a:buChar char="•"/>
            </a:pPr>
            <a:r>
              <a:rPr lang="en-IE" sz="2200" dirty="0"/>
              <a:t>Haltu lista yfir áreiðanlega samstarfsaðila og uppfærðu hann árstíðabundið.</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97667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D130C-1412-C6BA-8BD6-3B3C4C6753B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9815786-EE48-A9F5-C719-E125EC6B203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9DCE6772-5088-4A6D-C1D7-A4E1D84FA836}"/>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93430FAB-4F3C-55D4-3A64-0E4486CC3EA6}"/>
              </a:ext>
            </a:extLst>
          </p:cNvPr>
          <p:cNvSpPr>
            <a:spLocks noGrp="1"/>
          </p:cNvSpPr>
          <p:nvPr>
            <p:ph type="body" sz="quarter" idx="16"/>
          </p:nvPr>
        </p:nvSpPr>
        <p:spPr>
          <a:xfrm>
            <a:off x="4061012" y="732734"/>
            <a:ext cx="6094924" cy="803654"/>
          </a:xfrm>
          <a:prstGeom prst="rect">
            <a:avLst/>
          </a:prstGeom>
        </p:spPr>
        <p:txBody>
          <a:bodyPr/>
          <a:lstStyle/>
          <a:p>
            <a:r>
              <a:rPr lang="en-US" dirty="0"/>
              <a:t>Einföld viðbótarsala án streitu</a:t>
            </a:r>
          </a:p>
          <a:p>
            <a:endParaRPr lang="en-US" sz="2800" dirty="0"/>
          </a:p>
        </p:txBody>
      </p:sp>
      <p:sp>
        <p:nvSpPr>
          <p:cNvPr id="4" name="Text Placeholder 3">
            <a:extLst>
              <a:ext uri="{FF2B5EF4-FFF2-40B4-BE49-F238E27FC236}">
                <a16:creationId xmlns:a16="http://schemas.microsoft.com/office/drawing/2014/main" id="{00CDED72-1E80-18EE-FF0C-3131B05AB0D0}"/>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Aukasala þarf ekki að vera flókin eða þrýstingur.  Í þessum hluta lærir þú hvernig á að bjóða litlar aukahlutir sem gestir vilja í raun – eins og snemma innritun, gjafakörfur eða ferðaviðbætur.</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Við munum sýna þér hvenær og hvernig á að bjóða þessa valkosti á vingjarnlegan og skýran hátt.  Markmiðið er að græða aðeins meira á meðan bókunarferlið er haldið hnökralausu og einföldu.</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Þú lærir einnig hvernig á að forðast að yfirbyrða þig eða gesti þína með of mörgum valkostum.  Vel framkvæmd viðbótarsala gerir gesti líða vel sinnt og gefur þeim fleiri ástæður til að njóta dvalarinnar.  Fá snjöll tilboð geta aukið tekjur og bætt ánægju á sama tíma.</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3CBE165E-4C92-1789-EA1D-FC8CB75AE76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pic>
        <p:nvPicPr>
          <p:cNvPr id="3" name="Picture 2">
            <a:extLst>
              <a:ext uri="{FF2B5EF4-FFF2-40B4-BE49-F238E27FC236}">
                <a16:creationId xmlns:a16="http://schemas.microsoft.com/office/drawing/2014/main" id="{0D91065C-41A1-C188-799B-8F05232E37CD}"/>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213803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2E9C-D76C-DE2F-960F-B90AF730DB5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8EA4B628-C82C-18B9-3586-7B1C49B7CEFA}"/>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44347D99-7A3E-FF3A-AD3A-F57491D0BE75}"/>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Hvað skuli bjóða og hvernig skuli bjóða það </a:t>
            </a:r>
          </a:p>
        </p:txBody>
      </p:sp>
      <p:cxnSp>
        <p:nvCxnSpPr>
          <p:cNvPr id="10" name="Straight Connector 9">
            <a:extLst>
              <a:ext uri="{FF2B5EF4-FFF2-40B4-BE49-F238E27FC236}">
                <a16:creationId xmlns:a16="http://schemas.microsoft.com/office/drawing/2014/main" id="{8A9F18AA-F8EE-1616-0117-12C8EA0B581E}"/>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24B6470-E709-129E-8274-A7F0D4FD351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
        <p:nvSpPr>
          <p:cNvPr id="4" name="Text Placeholder 5">
            <a:extLst>
              <a:ext uri="{FF2B5EF4-FFF2-40B4-BE49-F238E27FC236}">
                <a16:creationId xmlns:a16="http://schemas.microsoft.com/office/drawing/2014/main" id="{1FE3EA2E-5E52-81A0-CADB-A55070294396}"/>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42417E1D-A65F-0268-ACAB-F497DE0E375C}"/>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Bjóððu upp á gagnlegar, valfrjálsar viðbætur: </a:t>
            </a:r>
            <a:r>
              <a:rPr lang="en-GB" sz="2200" dirty="0">
                <a:solidFill>
                  <a:srgbClr val="414141"/>
                </a:solidFill>
              </a:rPr>
              <a:t>snemmt innritun, seint útritun, móttökudrykki, nesti í körfum, hjólaleigu eða jógamottur.</a:t>
            </a:r>
          </a:p>
          <a:p>
            <a:pPr marL="342900" indent="-342900">
              <a:lnSpc>
                <a:spcPts val="2240"/>
              </a:lnSpc>
              <a:buClr>
                <a:srgbClr val="459597"/>
              </a:buClr>
              <a:buFont typeface="Arial" panose="020B0604020202020204" pitchFamily="34" charset="0"/>
              <a:buChar char="•"/>
            </a:pPr>
            <a:r>
              <a:rPr lang="en-GB" sz="2200" b="1" dirty="0">
                <a:solidFill>
                  <a:srgbClr val="EC7C69"/>
                </a:solidFill>
              </a:rPr>
              <a:t>Kynntu þetta sem ávinning fyrir gesti</a:t>
            </a:r>
            <a:r>
              <a:rPr lang="en-GB" sz="2200" dirty="0">
                <a:solidFill>
                  <a:srgbClr val="414141"/>
                </a:solidFill>
              </a:rPr>
              <a:t>, ekki sem sölutaktík – notaðu hlýleg og vinaleg orðalag.</a:t>
            </a:r>
          </a:p>
          <a:p>
            <a:pPr marL="342900" indent="-342900">
              <a:lnSpc>
                <a:spcPts val="2240"/>
              </a:lnSpc>
              <a:buClr>
                <a:srgbClr val="459597"/>
              </a:buClr>
              <a:buFont typeface="Arial" panose="020B0604020202020204" pitchFamily="34" charset="0"/>
              <a:buChar char="•"/>
            </a:pPr>
            <a:r>
              <a:rPr lang="en-GB" sz="2200" b="1" dirty="0">
                <a:solidFill>
                  <a:srgbClr val="EC7C69"/>
                </a:solidFill>
              </a:rPr>
              <a:t>Deilið tilboðum fyrir komu </a:t>
            </a:r>
            <a:r>
              <a:rPr lang="en-GB" sz="2200" dirty="0">
                <a:solidFill>
                  <a:srgbClr val="414141"/>
                </a:solidFill>
              </a:rPr>
              <a:t>(tölvupóstur, skilaboð á vettvangi) eða á áberandi stað inni í gististaðnum.</a:t>
            </a:r>
          </a:p>
          <a:p>
            <a:pPr marL="342900" indent="-342900">
              <a:lnSpc>
                <a:spcPts val="2240"/>
              </a:lnSpc>
              <a:buClr>
                <a:srgbClr val="459597"/>
              </a:buClr>
              <a:buFont typeface="Arial" panose="020B0604020202020204" pitchFamily="34" charset="0"/>
              <a:buChar char="•"/>
            </a:pPr>
            <a:r>
              <a:rPr lang="en-GB" sz="2200" b="1" dirty="0">
                <a:solidFill>
                  <a:srgbClr val="EC7C69"/>
                </a:solidFill>
              </a:rPr>
              <a:t>Haltu verðlagningu skýrri og sanngjörnri </a:t>
            </a:r>
            <a:r>
              <a:rPr lang="en-GB" sz="2200" dirty="0">
                <a:solidFill>
                  <a:srgbClr val="414141"/>
                </a:solidFill>
              </a:rPr>
              <a:t>(t.d. €5 fyrir snemmtæka innritun, €10 fyrir staðbundinn körfu).</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2" name="Freeform 1">
            <a:extLst>
              <a:ext uri="{FF2B5EF4-FFF2-40B4-BE49-F238E27FC236}">
                <a16:creationId xmlns:a16="http://schemas.microsoft.com/office/drawing/2014/main" id="{3CA0B727-D542-B4F6-9B8B-90B1FFB88567}"/>
              </a:ext>
            </a:extLst>
          </p:cNvPr>
          <p:cNvSpPr/>
          <p:nvPr/>
        </p:nvSpPr>
        <p:spPr>
          <a:xfrm rot="10800000">
            <a:off x="6459578"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F2ADBDFB-A8E1-A057-A7BD-5135D67157F5}"/>
              </a:ext>
            </a:extLst>
          </p:cNvPr>
          <p:cNvSpPr txBox="1">
            <a:spLocks/>
          </p:cNvSpPr>
          <p:nvPr/>
        </p:nvSpPr>
        <p:spPr>
          <a:xfrm>
            <a:off x="6839713" y="2328538"/>
            <a:ext cx="416966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Tól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b="1" dirty="0"/>
              <a:t>Hugsaðu eftir árstíðum: </a:t>
            </a:r>
            <a:r>
              <a:rPr lang="en-IE" sz="2200" dirty="0"/>
              <a:t>heitt te á veturna, kaldir drykkir á sumrin.</a:t>
            </a:r>
          </a:p>
          <a:p>
            <a:pPr marL="342900" indent="-342900" algn="l">
              <a:lnSpc>
                <a:spcPts val="2340"/>
              </a:lnSpc>
              <a:spcBef>
                <a:spcPts val="0"/>
              </a:spcBef>
              <a:buFont typeface="Arial" panose="020B0604020202020204" pitchFamily="34" charset="0"/>
              <a:buChar char="•"/>
            </a:pPr>
            <a:r>
              <a:rPr lang="en-IE" sz="2200" b="1" dirty="0"/>
              <a:t>Bjóððu gestum aukavörur sem þeir </a:t>
            </a:r>
            <a:r>
              <a:rPr lang="en-IE" sz="2200" dirty="0"/>
              <a:t>kunna að gleyma (t.d. regnhlíf, ferðatengi, inniskór).</a:t>
            </a:r>
          </a:p>
          <a:p>
            <a:pPr marL="342900" indent="-342900" algn="l">
              <a:lnSpc>
                <a:spcPts val="2340"/>
              </a:lnSpc>
              <a:spcBef>
                <a:spcPts val="0"/>
              </a:spcBef>
              <a:buFont typeface="Arial" panose="020B0604020202020204" pitchFamily="34" charset="0"/>
              <a:buChar char="•"/>
            </a:pPr>
            <a:r>
              <a:rPr lang="en-IE" sz="2200" b="1" dirty="0"/>
              <a:t>Lítil gjöf eða viðbót </a:t>
            </a:r>
            <a:r>
              <a:rPr lang="en-IE" sz="2200" dirty="0"/>
              <a:t>getur orðið umræðuefni í umsögnum.</a:t>
            </a:r>
          </a:p>
          <a:p>
            <a:pPr marL="342900" indent="-342900" algn="l">
              <a:lnSpc>
                <a:spcPts val="2340"/>
              </a:lnSpc>
              <a:spcBef>
                <a:spcPts val="0"/>
              </a:spcBef>
              <a:buFont typeface="Arial" panose="020B0604020202020204" pitchFamily="34" charset="0"/>
              <a:buChar char="•"/>
            </a:pPr>
            <a:r>
              <a:rPr lang="en-IE" sz="2200" dirty="0"/>
              <a:t>Búðu til </a:t>
            </a:r>
            <a:r>
              <a:rPr lang="en-IE" sz="2200" b="1" dirty="0"/>
              <a:t>tryggðaráætlun </a:t>
            </a:r>
            <a:r>
              <a:rPr lang="en-IE" sz="2200" dirty="0"/>
              <a:t>sem mun fullnægja viðskiptavinum þínum</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520204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B9B40-8947-C4CA-4D15-A41E2CD2114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9F71568-5CA0-95B2-F249-083F9566619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37</a:t>
            </a:fld>
            <a:endParaRPr lang="fr-CA" sz="1200" dirty="0">
              <a:solidFill>
                <a:schemeClr val="bg1"/>
              </a:solidFill>
            </a:endParaRPr>
          </a:p>
        </p:txBody>
      </p:sp>
      <p:sp>
        <p:nvSpPr>
          <p:cNvPr id="8" name="Freeform 7">
            <a:extLst>
              <a:ext uri="{FF2B5EF4-FFF2-40B4-BE49-F238E27FC236}">
                <a16:creationId xmlns:a16="http://schemas.microsoft.com/office/drawing/2014/main" id="{287F0393-8756-CB7F-CBA5-E2068EF24A83}"/>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5891F3E3-96F0-8C5C-8EE1-BE0073D151EE}"/>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Viðbótarlestrarefni</a:t>
            </a:r>
          </a:p>
        </p:txBody>
      </p:sp>
      <p:sp>
        <p:nvSpPr>
          <p:cNvPr id="2" name="Text Placeholder 5">
            <a:extLst>
              <a:ext uri="{FF2B5EF4-FFF2-40B4-BE49-F238E27FC236}">
                <a16:creationId xmlns:a16="http://schemas.microsoft.com/office/drawing/2014/main" id="{3972E8C2-FD1C-166D-1DB2-2AAC751C7A91}"/>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rPr>
              <a:t>Hótaltryggðaráætlun</a:t>
            </a: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8D6479A3-3ADD-6165-47DA-A354722F57EB}"/>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Endurbókanir 101: Hvað þarf að vita um hóteltryggðaráætlanir</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5D1CADC9-BE11-96D0-63AB-9BB2A64D2B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Slika 9">
            <a:extLst>
              <a:ext uri="{FF2B5EF4-FFF2-40B4-BE49-F238E27FC236}">
                <a16:creationId xmlns:a16="http://schemas.microsoft.com/office/drawing/2014/main" id="{79747300-750D-B47F-EA22-6837002D89C3}"/>
              </a:ext>
            </a:extLst>
          </p:cNvPr>
          <p:cNvPicPr>
            <a:picLocks noChangeAspect="1"/>
          </p:cNvPicPr>
          <p:nvPr/>
        </p:nvPicPr>
        <p:blipFill>
          <a:blip r:embed="rId4"/>
          <a:stretch>
            <a:fillRect/>
          </a:stretch>
        </p:blipFill>
        <p:spPr>
          <a:xfrm>
            <a:off x="6427627" y="2264819"/>
            <a:ext cx="2886493" cy="487330"/>
          </a:xfrm>
          <a:prstGeom prst="rect">
            <a:avLst/>
          </a:prstGeom>
        </p:spPr>
      </p:pic>
      <p:pic>
        <p:nvPicPr>
          <p:cNvPr id="11" name="Picture 10" descr="A person and person looking at a computer&#10;&#10;AI-generated content may be incorrect.">
            <a:extLst>
              <a:ext uri="{FF2B5EF4-FFF2-40B4-BE49-F238E27FC236}">
                <a16:creationId xmlns:a16="http://schemas.microsoft.com/office/drawing/2014/main" id="{E05844BC-76C7-667F-3AAB-1DDA26471E08}"/>
              </a:ext>
            </a:extLst>
          </p:cNvPr>
          <p:cNvPicPr>
            <a:picLocks noChangeAspect="1"/>
          </p:cNvPicPr>
          <p:nvPr/>
        </p:nvPicPr>
        <p:blipFill rotWithShape="1">
          <a:blip r:embed="rId5"/>
          <a:srcRect t="319" b="319"/>
          <a:stretch/>
        </p:blipFill>
        <p:spPr>
          <a:xfrm>
            <a:off x="6531395" y="3312318"/>
            <a:ext cx="4221949" cy="2401452"/>
          </a:xfrm>
          <a:prstGeom prst="rect">
            <a:avLst/>
          </a:prstGeom>
        </p:spPr>
      </p:pic>
      <p:sp>
        <p:nvSpPr>
          <p:cNvPr id="15" name="Oval 14">
            <a:extLst>
              <a:ext uri="{FF2B5EF4-FFF2-40B4-BE49-F238E27FC236}">
                <a16:creationId xmlns:a16="http://schemas.microsoft.com/office/drawing/2014/main" id="{EFFB4F2D-BDAC-B568-F43B-C20F10F51DC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21">
            <a:extLst>
              <a:ext uri="{FF2B5EF4-FFF2-40B4-BE49-F238E27FC236}">
                <a16:creationId xmlns:a16="http://schemas.microsoft.com/office/drawing/2014/main" id="{4BEC789A-04C6-1903-8A47-0C67C6BF14D4}"/>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Smelltu til að </a:t>
            </a:r>
            <a:r>
              <a:rPr lang="en-IE" sz="2800" b="1" dirty="0">
                <a:solidFill>
                  <a:schemeClr val="bg1"/>
                </a:solidFill>
                <a:hlinkClick r:id="rId6">
                  <a:extLst>
                    <a:ext uri="{A12FA001-AC4F-418D-AE19-62706E023703}">
                      <ahyp:hlinkClr xmlns:ahyp="http://schemas.microsoft.com/office/drawing/2018/hyperlinkcolor" val="tx"/>
                    </a:ext>
                  </a:extLst>
                </a:hlinkClick>
              </a:rPr>
              <a:t>lesa</a:t>
            </a:r>
            <a:endParaRPr lang="en-IE" sz="2800" b="1" dirty="0">
              <a:solidFill>
                <a:schemeClr val="bg1"/>
              </a:solidFill>
            </a:endParaRPr>
          </a:p>
        </p:txBody>
      </p:sp>
    </p:spTree>
    <p:extLst>
      <p:ext uri="{BB962C8B-B14F-4D97-AF65-F5344CB8AC3E}">
        <p14:creationId xmlns:p14="http://schemas.microsoft.com/office/powerpoint/2010/main" val="1460084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2EB1-F5D8-9D55-F9E2-66B41BE03DF8}"/>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FFD6FC4-793C-D235-22D8-03A7CC140F6E}"/>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gera það einfalt fyrir þig og gestinn </a:t>
            </a:r>
          </a:p>
          <a:p>
            <a:pPr>
              <a:lnSpc>
                <a:spcPts val="3720"/>
              </a:lnSpc>
            </a:pPr>
            <a:endParaRPr lang="en-US" dirty="0"/>
          </a:p>
        </p:txBody>
      </p:sp>
      <p:cxnSp>
        <p:nvCxnSpPr>
          <p:cNvPr id="10" name="Straight Connector 9">
            <a:extLst>
              <a:ext uri="{FF2B5EF4-FFF2-40B4-BE49-F238E27FC236}">
                <a16:creationId xmlns:a16="http://schemas.microsoft.com/office/drawing/2014/main" id="{7324F647-3424-0A7E-2517-716C63FFF2DB}"/>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FDD824C-E72A-6BB5-8E1B-D008C01B2A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4" name="Text Placeholder 5">
            <a:extLst>
              <a:ext uri="{FF2B5EF4-FFF2-40B4-BE49-F238E27FC236}">
                <a16:creationId xmlns:a16="http://schemas.microsoft.com/office/drawing/2014/main" id="{6D2ABA3D-0924-7880-2037-3680D3F1B500}"/>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C9BF4D24-AFCF-02DA-8B5A-EB7ECDED1A7E}"/>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Haltu lista eða eyðublað </a:t>
            </a:r>
            <a:r>
              <a:rPr lang="en-GB" sz="2200" dirty="0">
                <a:solidFill>
                  <a:srgbClr val="414141"/>
                </a:solidFill>
              </a:rPr>
              <a:t>þar sem þú skráir hver pantaði hvað.</a:t>
            </a:r>
          </a:p>
          <a:p>
            <a:pPr marL="342900" indent="-342900">
              <a:lnSpc>
                <a:spcPts val="2240"/>
              </a:lnSpc>
              <a:buClr>
                <a:srgbClr val="459597"/>
              </a:buClr>
              <a:buFont typeface="Arial" panose="020B0604020202020204" pitchFamily="34" charset="0"/>
              <a:buChar char="•"/>
            </a:pPr>
            <a:r>
              <a:rPr lang="en-GB" sz="2200" b="1" dirty="0">
                <a:solidFill>
                  <a:srgbClr val="EC7C69"/>
                </a:solidFill>
              </a:rPr>
              <a:t>Notaðu fyrirfram pakkaða körfur eða tilbúna viðbótarvöru </a:t>
            </a:r>
            <a:r>
              <a:rPr lang="en-GB" sz="2200" dirty="0">
                <a:solidFill>
                  <a:srgbClr val="414141"/>
                </a:solidFill>
              </a:rPr>
              <a:t>sem þarf ekki sérstaka undirbúning.</a:t>
            </a:r>
          </a:p>
          <a:p>
            <a:pPr marL="342900" indent="-342900">
              <a:lnSpc>
                <a:spcPts val="2240"/>
              </a:lnSpc>
              <a:buClr>
                <a:srgbClr val="459597"/>
              </a:buClr>
              <a:buFont typeface="Arial" panose="020B0604020202020204" pitchFamily="34" charset="0"/>
              <a:buChar char="•"/>
            </a:pPr>
            <a:r>
              <a:rPr lang="en-GB" sz="2200" b="1" dirty="0">
                <a:solidFill>
                  <a:srgbClr val="EC7C69"/>
                </a:solidFill>
              </a:rPr>
              <a:t>Settu inn myndir eða sýnishorn </a:t>
            </a:r>
            <a:r>
              <a:rPr lang="en-GB" sz="2200" dirty="0">
                <a:solidFill>
                  <a:srgbClr val="414141"/>
                </a:solidFill>
              </a:rPr>
              <a:t>á móttökusvæðinu til að vekja áhuga þeirra.</a:t>
            </a:r>
          </a:p>
          <a:p>
            <a:pPr marL="342900" indent="-342900">
              <a:lnSpc>
                <a:spcPts val="2240"/>
              </a:lnSpc>
              <a:buClr>
                <a:srgbClr val="459597"/>
              </a:buClr>
              <a:buFont typeface="Arial" panose="020B0604020202020204" pitchFamily="34" charset="0"/>
              <a:buChar char="•"/>
            </a:pPr>
            <a:r>
              <a:rPr lang="en-GB" sz="2200" b="1" dirty="0">
                <a:solidFill>
                  <a:srgbClr val="414141"/>
                </a:solidFill>
              </a:rPr>
              <a:t>Láttu gesti bæta við aukahlutum sjálfir </a:t>
            </a:r>
            <a:r>
              <a:rPr lang="en-GB" sz="2200" dirty="0">
                <a:solidFill>
                  <a:srgbClr val="414141"/>
                </a:solidFill>
              </a:rPr>
              <a:t>– engin þrýstingur eða uppsöluræða nauðsynleg.</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5A3751EB-ACB5-558B-26AA-448964609CD9}"/>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B0AC982F-32A6-F97C-7F6B-3BFB63D7B2D6}"/>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Tól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Notaðu WhatsApp eða einföld eyðublöð (t.d. Google Forms) ef þú vilt að gestir panti fyrirfram.</a:t>
            </a:r>
          </a:p>
          <a:p>
            <a:pPr marL="342900" indent="-342900" algn="l">
              <a:lnSpc>
                <a:spcPts val="2340"/>
              </a:lnSpc>
              <a:spcBef>
                <a:spcPts val="0"/>
              </a:spcBef>
              <a:buFont typeface="Arial" panose="020B0604020202020204" pitchFamily="34" charset="0"/>
              <a:buChar char="•"/>
            </a:pPr>
            <a:r>
              <a:rPr lang="en-IE" sz="2200" dirty="0"/>
              <a:t>Fylgstu með birgðastöðu ef þú býður upp á áþreifanlega hluti eins og staðbundna vöru eða drykki.</a:t>
            </a:r>
          </a:p>
          <a:p>
            <a:pPr marL="342900" indent="-342900" algn="l">
              <a:lnSpc>
                <a:spcPts val="2340"/>
              </a:lnSpc>
              <a:spcBef>
                <a:spcPts val="0"/>
              </a:spcBef>
              <a:buFont typeface="Arial" panose="020B0604020202020204" pitchFamily="34" charset="0"/>
              <a:buChar char="•"/>
            </a:pPr>
            <a:r>
              <a:rPr lang="en-IE" sz="2200" dirty="0"/>
              <a:t>Láttu þrifara þinn eða tengilið aðstoða við að setja upp aukahluti fyrir komu.</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47627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EDFFA-5646-4FB3-E482-8D8FDF93C21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13490534-DA34-329E-150A-C19F94682F49}"/>
              </a:ext>
            </a:extLst>
          </p:cNvPr>
          <p:cNvSpPr txBox="1">
            <a:spLocks/>
          </p:cNvSpPr>
          <p:nvPr/>
        </p:nvSpPr>
        <p:spPr>
          <a:xfrm>
            <a:off x="609623" y="493193"/>
            <a:ext cx="683809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Auka tekjur án þess að flækja rekstur </a:t>
            </a:r>
          </a:p>
          <a:p>
            <a:pPr>
              <a:lnSpc>
                <a:spcPts val="3720"/>
              </a:lnSpc>
            </a:pPr>
            <a:endParaRPr lang="en-US" dirty="0"/>
          </a:p>
        </p:txBody>
      </p:sp>
      <p:cxnSp>
        <p:nvCxnSpPr>
          <p:cNvPr id="10" name="Straight Connector 9">
            <a:extLst>
              <a:ext uri="{FF2B5EF4-FFF2-40B4-BE49-F238E27FC236}">
                <a16:creationId xmlns:a16="http://schemas.microsoft.com/office/drawing/2014/main" id="{410F921B-5FAB-626F-65AE-9A1B292E6F12}"/>
              </a:ext>
            </a:extLst>
          </p:cNvPr>
          <p:cNvCxnSpPr>
            <a:cxnSpLocks/>
          </p:cNvCxnSpPr>
          <p:nvPr/>
        </p:nvCxnSpPr>
        <p:spPr>
          <a:xfrm>
            <a:off x="0" y="1694523"/>
            <a:ext cx="6459578"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20EC1D6-F1AC-6446-1D92-D828164F34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
        <p:nvSpPr>
          <p:cNvPr id="4" name="Text Placeholder 5">
            <a:extLst>
              <a:ext uri="{FF2B5EF4-FFF2-40B4-BE49-F238E27FC236}">
                <a16:creationId xmlns:a16="http://schemas.microsoft.com/office/drawing/2014/main" id="{270BB557-E782-844E-F1A9-835956D417E1}"/>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C30F3BFB-7658-F886-B64E-0463AFD5897F}"/>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Einbeittu þér að vörum sem krefjast lítillar fyrirhafnar en bjóða mikinn ávinning: </a:t>
            </a:r>
            <a:r>
              <a:rPr lang="en-GB" sz="2200" dirty="0">
                <a:solidFill>
                  <a:srgbClr val="414141"/>
                </a:solidFill>
              </a:rPr>
              <a:t>þeim sem krefjast ekki mikils tíma né daglegrar þátttöku.</a:t>
            </a:r>
          </a:p>
          <a:p>
            <a:pPr marL="342900" indent="-342900">
              <a:lnSpc>
                <a:spcPts val="2240"/>
              </a:lnSpc>
              <a:buClr>
                <a:srgbClr val="459597"/>
              </a:buClr>
              <a:buFont typeface="Arial" panose="020B0604020202020204" pitchFamily="34" charset="0"/>
              <a:buChar char="•"/>
            </a:pPr>
            <a:r>
              <a:rPr lang="en-GB" sz="2200" b="1" dirty="0">
                <a:solidFill>
                  <a:srgbClr val="EC7C69"/>
                </a:solidFill>
              </a:rPr>
              <a:t>Fylgstu með hvaða viðbótarvörur eru vinsælustar </a:t>
            </a:r>
            <a:r>
              <a:rPr lang="en-GB" sz="2200" dirty="0">
                <a:solidFill>
                  <a:srgbClr val="414141"/>
                </a:solidFill>
              </a:rPr>
              <a:t>– og taktu úr úrvali það sem selst ekki.</a:t>
            </a:r>
          </a:p>
          <a:p>
            <a:pPr marL="342900" indent="-342900">
              <a:lnSpc>
                <a:spcPts val="2240"/>
              </a:lnSpc>
              <a:buClr>
                <a:srgbClr val="459597"/>
              </a:buClr>
              <a:buFont typeface="Arial" panose="020B0604020202020204" pitchFamily="34" charset="0"/>
              <a:buChar char="•"/>
            </a:pPr>
            <a:r>
              <a:rPr lang="en-GB" sz="2200" b="1" dirty="0">
                <a:solidFill>
                  <a:srgbClr val="EC7C69"/>
                </a:solidFill>
              </a:rPr>
              <a:t>Bættu við valfrjálsum þjónustum smám saman </a:t>
            </a:r>
            <a:r>
              <a:rPr lang="en-GB" sz="2200" dirty="0">
                <a:solidFill>
                  <a:srgbClr val="414141"/>
                </a:solidFill>
              </a:rPr>
              <a:t>– ofgeraðu ekki uppsetninguna þína.</a:t>
            </a:r>
          </a:p>
          <a:p>
            <a:pPr marL="342900" indent="-342900">
              <a:lnSpc>
                <a:spcPts val="2240"/>
              </a:lnSpc>
              <a:buClr>
                <a:srgbClr val="459597"/>
              </a:buClr>
              <a:buFont typeface="Arial" panose="020B0604020202020204" pitchFamily="34" charset="0"/>
              <a:buChar char="•"/>
            </a:pPr>
            <a:r>
              <a:rPr lang="en-GB" sz="2200" b="1" dirty="0">
                <a:solidFill>
                  <a:srgbClr val="EC7C69"/>
                </a:solidFill>
              </a:rPr>
              <a:t>Endurnýttu hugmyndir og tilboð </a:t>
            </a:r>
            <a:r>
              <a:rPr lang="en-GB" sz="2200" dirty="0">
                <a:solidFill>
                  <a:srgbClr val="414141"/>
                </a:solidFill>
              </a:rPr>
              <a:t>með smávægilegum breytingum fyrir hátíðir eða viðburði.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4C217592-C355-9399-05E5-DF0FE3D8BBD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15A8C328-7338-2D6E-E9E3-41EE2017CB8C}"/>
              </a:ext>
            </a:extLst>
          </p:cNvPr>
          <p:cNvSpPr txBox="1">
            <a:spLocks/>
          </p:cNvSpPr>
          <p:nvPr/>
        </p:nvSpPr>
        <p:spPr>
          <a:xfrm>
            <a:off x="6788258" y="2343703"/>
            <a:ext cx="395925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Tæki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Haltu utan um "top 3" af bestu viðbótarsölunum.</a:t>
            </a:r>
          </a:p>
          <a:p>
            <a:pPr marL="342900" indent="-342900" algn="l">
              <a:lnSpc>
                <a:spcPts val="2340"/>
              </a:lnSpc>
              <a:spcBef>
                <a:spcPts val="0"/>
              </a:spcBef>
              <a:buFont typeface="Arial" panose="020B0604020202020204" pitchFamily="34" charset="0"/>
              <a:buChar char="•"/>
            </a:pPr>
            <a:r>
              <a:rPr lang="en-IE" sz="2200" dirty="0"/>
              <a:t>Notaðu endurgjöf gesta til að bæta tilboðin þín.</a:t>
            </a:r>
          </a:p>
          <a:p>
            <a:pPr marL="342900" indent="-342900" algn="l">
              <a:lnSpc>
                <a:spcPts val="2340"/>
              </a:lnSpc>
              <a:spcBef>
                <a:spcPts val="0"/>
              </a:spcBef>
              <a:buFont typeface="Arial" panose="020B0604020202020204" pitchFamily="34" charset="0"/>
              <a:buChar char="•"/>
            </a:pPr>
            <a:r>
              <a:rPr lang="en-IE" sz="2200" dirty="0"/>
              <a:t>Endurfjárfesta hluta af tekjum af viðbótarsölu í að endurnýja birgðir eða bæta þjónustuna</a:t>
            </a:r>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10913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C694-A256-C927-3037-FAE6908F3B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027CD3-2289-5E88-4C82-8D874CA21E96}"/>
              </a:ext>
            </a:extLst>
          </p:cNvPr>
          <p:cNvSpPr>
            <a:spLocks noGrp="1"/>
          </p:cNvSpPr>
          <p:nvPr>
            <p:ph type="body" sz="quarter" idx="18"/>
          </p:nvPr>
        </p:nvSpPr>
        <p:spPr>
          <a:xfrm>
            <a:off x="640296" y="3696224"/>
            <a:ext cx="2606061" cy="1049221"/>
          </a:xfrm>
        </p:spPr>
        <p:txBody>
          <a:bodyPr/>
          <a:lstStyle/>
          <a:p>
            <a:pPr>
              <a:lnSpc>
                <a:spcPts val="3620"/>
              </a:lnSpc>
            </a:pPr>
            <a:r>
              <a:rPr lang="en-GB" sz="3600" b="1" dirty="0"/>
              <a:t>Námsmarkmið</a:t>
            </a:r>
          </a:p>
        </p:txBody>
      </p:sp>
      <p:sp>
        <p:nvSpPr>
          <p:cNvPr id="7" name="Text Placeholder 6">
            <a:extLst>
              <a:ext uri="{FF2B5EF4-FFF2-40B4-BE49-F238E27FC236}">
                <a16:creationId xmlns:a16="http://schemas.microsoft.com/office/drawing/2014/main" id="{331E1B39-97B9-CAAC-67E2-9824BFCBEE58}"/>
              </a:ext>
            </a:extLst>
          </p:cNvPr>
          <p:cNvSpPr>
            <a:spLocks noGrp="1"/>
          </p:cNvSpPr>
          <p:nvPr>
            <p:ph type="body" sz="quarter" idx="23"/>
          </p:nvPr>
        </p:nvSpPr>
        <p:spPr>
          <a:xfrm>
            <a:off x="4547638" y="512552"/>
            <a:ext cx="6933041" cy="2001596"/>
          </a:xfrm>
        </p:spPr>
        <p:txBody>
          <a:bodyPr/>
          <a:lstStyle/>
          <a:p>
            <a:pPr>
              <a:lnSpc>
                <a:spcPts val="2960"/>
              </a:lnSpc>
            </a:pPr>
            <a:r>
              <a:rPr lang="en-US" sz="2800" dirty="0"/>
              <a:t>Kafli 1: </a:t>
            </a:r>
          </a:p>
          <a:p>
            <a:pPr>
              <a:lnSpc>
                <a:spcPts val="2960"/>
              </a:lnSpc>
            </a:pPr>
            <a:r>
              <a:rPr lang="en-GB" sz="2800" dirty="0">
                <a:solidFill>
                  <a:srgbClr val="414141"/>
                </a:solidFill>
              </a:rPr>
              <a:t>Stjórnun gestaferðarinnar </a:t>
            </a:r>
          </a:p>
          <a:p>
            <a:pPr>
              <a:lnSpc>
                <a:spcPts val="2960"/>
              </a:lnSpc>
            </a:pPr>
            <a:r>
              <a:rPr lang="en-GB" sz="2800" dirty="0">
                <a:solidFill>
                  <a:srgbClr val="414141"/>
                </a:solidFill>
              </a:rPr>
              <a:t>- Áður, meðan og eftir dvölina</a:t>
            </a:r>
          </a:p>
          <a:p>
            <a:endParaRPr lang="en-GB" sz="800" dirty="0">
              <a:solidFill>
                <a:srgbClr val="414141"/>
              </a:solidFill>
            </a:endParaRPr>
          </a:p>
          <a:p>
            <a:endParaRPr lang="en-GB" sz="800" dirty="0">
              <a:solidFill>
                <a:srgbClr val="414141"/>
              </a:solidFill>
            </a:endParaRPr>
          </a:p>
          <a:p>
            <a:pPr>
              <a:lnSpc>
                <a:spcPts val="2340"/>
              </a:lnSpc>
            </a:pPr>
            <a:r>
              <a:rPr lang="en-GB" sz="2200" b="0" dirty="0">
                <a:solidFill>
                  <a:srgbClr val="414141"/>
                </a:solidFill>
              </a:rPr>
              <a:t>Búðu til frábæra gestaupplifun frá upphafi til enda.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dirty="0">
              <a:solidFill>
                <a:srgbClr val="414141"/>
              </a:solidFill>
            </a:endParaRPr>
          </a:p>
        </p:txBody>
      </p:sp>
      <p:sp>
        <p:nvSpPr>
          <p:cNvPr id="12" name="Text Placeholder 6">
            <a:extLst>
              <a:ext uri="{FF2B5EF4-FFF2-40B4-BE49-F238E27FC236}">
                <a16:creationId xmlns:a16="http://schemas.microsoft.com/office/drawing/2014/main" id="{C3227A10-694A-CC4E-34BB-EC5208B9678F}"/>
              </a:ext>
            </a:extLst>
          </p:cNvPr>
          <p:cNvSpPr txBox="1">
            <a:spLocks/>
          </p:cNvSpPr>
          <p:nvPr/>
        </p:nvSpPr>
        <p:spPr>
          <a:xfrm>
            <a:off x="4547639" y="2604567"/>
            <a:ext cx="6564453"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US" sz="2800" dirty="0"/>
              <a:t>Kafli 2: </a:t>
            </a:r>
          </a:p>
          <a:p>
            <a:r>
              <a:rPr lang="en-US" sz="2800" dirty="0">
                <a:solidFill>
                  <a:srgbClr val="414141"/>
                </a:solidFill>
              </a:rPr>
              <a:t>Tæki og kerfi fyrir skilvirka starfsemi</a:t>
            </a:r>
          </a:p>
          <a:p>
            <a:endParaRPr lang="en-US" sz="800" dirty="0">
              <a:solidFill>
                <a:srgbClr val="414141"/>
              </a:solidFill>
            </a:endParaRPr>
          </a:p>
          <a:p>
            <a:endParaRPr lang="en-US" sz="800" dirty="0">
              <a:solidFill>
                <a:srgbClr val="414141"/>
              </a:solidFill>
            </a:endParaRPr>
          </a:p>
          <a:p>
            <a:pPr>
              <a:lnSpc>
                <a:spcPts val="2340"/>
              </a:lnSpc>
            </a:pPr>
            <a:r>
              <a:rPr lang="en-GB" sz="2200" b="0" dirty="0">
                <a:solidFill>
                  <a:srgbClr val="414141"/>
                </a:solidFill>
              </a:rPr>
              <a:t>Notaðu einföld verkfæri til að spara tíma og halda skipulagi.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b="0" dirty="0">
              <a:solidFill>
                <a:srgbClr val="414141"/>
              </a:solidFill>
            </a:endParaRPr>
          </a:p>
          <a:p>
            <a:endParaRPr lang="en-GB" sz="2200" b="0" dirty="0">
              <a:solidFill>
                <a:srgbClr val="414141"/>
              </a:solidFill>
            </a:endParaRPr>
          </a:p>
        </p:txBody>
      </p:sp>
      <p:sp>
        <p:nvSpPr>
          <p:cNvPr id="13" name="Text Placeholder 5">
            <a:extLst>
              <a:ext uri="{FF2B5EF4-FFF2-40B4-BE49-F238E27FC236}">
                <a16:creationId xmlns:a16="http://schemas.microsoft.com/office/drawing/2014/main" id="{6F3E5473-8050-DC47-3CDE-B3BB91627D39}"/>
              </a:ext>
            </a:extLst>
          </p:cNvPr>
          <p:cNvSpPr txBox="1">
            <a:spLocks/>
          </p:cNvSpPr>
          <p:nvPr/>
        </p:nvSpPr>
        <p:spPr>
          <a:xfrm>
            <a:off x="4264348" y="2371544"/>
            <a:ext cx="7427278"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5" name="Text Placeholder 5">
            <a:extLst>
              <a:ext uri="{FF2B5EF4-FFF2-40B4-BE49-F238E27FC236}">
                <a16:creationId xmlns:a16="http://schemas.microsoft.com/office/drawing/2014/main" id="{76758E7F-3345-49A1-057F-B93B62D22BF9}"/>
              </a:ext>
            </a:extLst>
          </p:cNvPr>
          <p:cNvSpPr txBox="1">
            <a:spLocks/>
          </p:cNvSpPr>
          <p:nvPr/>
        </p:nvSpPr>
        <p:spPr>
          <a:xfrm>
            <a:off x="4272917" y="3916636"/>
            <a:ext cx="7427278" cy="2028977"/>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0" name="Text Placeholder 6">
            <a:extLst>
              <a:ext uri="{FF2B5EF4-FFF2-40B4-BE49-F238E27FC236}">
                <a16:creationId xmlns:a16="http://schemas.microsoft.com/office/drawing/2014/main" id="{36CBC919-49B1-155A-FD2D-3074D6A2869D}"/>
              </a:ext>
            </a:extLst>
          </p:cNvPr>
          <p:cNvSpPr txBox="1">
            <a:spLocks/>
          </p:cNvSpPr>
          <p:nvPr/>
        </p:nvSpPr>
        <p:spPr>
          <a:xfrm>
            <a:off x="4222218" y="4745445"/>
            <a:ext cx="6808876" cy="1049221"/>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6" name="Text Placeholder 7">
            <a:extLst>
              <a:ext uri="{FF2B5EF4-FFF2-40B4-BE49-F238E27FC236}">
                <a16:creationId xmlns:a16="http://schemas.microsoft.com/office/drawing/2014/main" id="{350C6264-0708-676B-CF23-BE7116945600}"/>
              </a:ext>
            </a:extLst>
          </p:cNvPr>
          <p:cNvSpPr txBox="1">
            <a:spLocks/>
          </p:cNvSpPr>
          <p:nvPr/>
        </p:nvSpPr>
        <p:spPr>
          <a:xfrm rot="16200000">
            <a:off x="2151000" y="1413596"/>
            <a:ext cx="3279651"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t>Mynd: </a:t>
            </a:r>
          </a:p>
          <a:p>
            <a:pPr algn="ctr"/>
            <a:r>
              <a:rPr lang="sl-SI" sz="1200" dirty="0"/>
              <a:t>Pomona, Rogaška Slatina, Slóvenía</a:t>
            </a:r>
            <a:endParaRPr lang="en-GB" sz="1200" dirty="0"/>
          </a:p>
        </p:txBody>
      </p:sp>
      <p:sp>
        <p:nvSpPr>
          <p:cNvPr id="4" name="Slide Number Placeholder 5">
            <a:extLst>
              <a:ext uri="{FF2B5EF4-FFF2-40B4-BE49-F238E27FC236}">
                <a16:creationId xmlns:a16="http://schemas.microsoft.com/office/drawing/2014/main" id="{2B7ED4A0-81DA-85C3-D4B0-32FDCB230AA5}"/>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pic>
        <p:nvPicPr>
          <p:cNvPr id="8" name="Označba mesta slike 4" descr="Slika, ki vsebuje besede na prostem, nebo, drevo, gora&#10;&#10;Vsebina, ustvarjena z UI, morda ni pravilna.">
            <a:extLst>
              <a:ext uri="{FF2B5EF4-FFF2-40B4-BE49-F238E27FC236}">
                <a16:creationId xmlns:a16="http://schemas.microsoft.com/office/drawing/2014/main" id="{7D1FE410-3B19-ED21-D376-05CB3A99ACD6}"/>
              </a:ext>
            </a:extLst>
          </p:cNvPr>
          <p:cNvPicPr>
            <a:picLocks noGrp="1" noChangeAspect="1"/>
          </p:cNvPicPr>
          <p:nvPr>
            <p:ph type="pic" sz="quarter" idx="10"/>
          </p:nvPr>
        </p:nvPicPr>
        <p:blipFill rotWithShape="1">
          <a:blip r:embed="rId2"/>
          <a:srcRect l="20713" r="20713"/>
          <a:stretch/>
        </p:blipFill>
        <p:spPr>
          <a:xfrm>
            <a:off x="391600" y="-1"/>
            <a:ext cx="3423163" cy="3279651"/>
          </a:xfrm>
        </p:spPr>
      </p:pic>
      <p:sp>
        <p:nvSpPr>
          <p:cNvPr id="9" name="Text Placeholder 6">
            <a:extLst>
              <a:ext uri="{FF2B5EF4-FFF2-40B4-BE49-F238E27FC236}">
                <a16:creationId xmlns:a16="http://schemas.microsoft.com/office/drawing/2014/main" id="{E3C7DA29-0591-9302-5AFD-F9A1396F5E77}"/>
              </a:ext>
            </a:extLst>
          </p:cNvPr>
          <p:cNvSpPr txBox="1">
            <a:spLocks/>
          </p:cNvSpPr>
          <p:nvPr/>
        </p:nvSpPr>
        <p:spPr>
          <a:xfrm>
            <a:off x="4547638" y="4331923"/>
            <a:ext cx="5828598"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US" sz="2800" dirty="0"/>
              <a:t>Kafli 3: </a:t>
            </a:r>
          </a:p>
          <a:p>
            <a:pPr>
              <a:lnSpc>
                <a:spcPts val="2960"/>
              </a:lnSpc>
            </a:pPr>
            <a:r>
              <a:rPr lang="en-US" sz="2800" dirty="0">
                <a:solidFill>
                  <a:srgbClr val="414141"/>
                </a:solidFill>
              </a:rPr>
              <a:t>Vaxa snjallt - samstarf, viðbótarsölur og langtímaáætlanir</a:t>
            </a:r>
          </a:p>
          <a:p>
            <a:endParaRPr lang="en-US" sz="800" dirty="0">
              <a:solidFill>
                <a:srgbClr val="414141"/>
              </a:solidFill>
            </a:endParaRPr>
          </a:p>
          <a:p>
            <a:endParaRPr lang="en-US" sz="800" dirty="0">
              <a:solidFill>
                <a:srgbClr val="414141"/>
              </a:solidFill>
            </a:endParaRPr>
          </a:p>
          <a:p>
            <a:pPr>
              <a:lnSpc>
                <a:spcPts val="2340"/>
              </a:lnSpc>
            </a:pPr>
            <a:r>
              <a:rPr lang="en-GB" sz="2200" b="0" dirty="0">
                <a:solidFill>
                  <a:srgbClr val="414141"/>
                </a:solidFill>
              </a:rPr>
              <a:t>Vaxið fyrirtækið þitt með snjöllum skrefum og staðbundnum samstarfi.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b="0" dirty="0">
              <a:solidFill>
                <a:srgbClr val="414141"/>
              </a:solidFill>
            </a:endParaRPr>
          </a:p>
          <a:p>
            <a:endParaRPr lang="en-GB" sz="2200" b="0" dirty="0">
              <a:solidFill>
                <a:srgbClr val="414141"/>
              </a:solidFill>
            </a:endParaRPr>
          </a:p>
        </p:txBody>
      </p:sp>
    </p:spTree>
    <p:extLst>
      <p:ext uri="{BB962C8B-B14F-4D97-AF65-F5344CB8AC3E}">
        <p14:creationId xmlns:p14="http://schemas.microsoft.com/office/powerpoint/2010/main" val="1261339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70B47-9E86-CB5C-040F-46CC5F50A8F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0E2F123-2637-7BD2-C00B-BDD529E412C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Lykiltæknissvið</a:t>
            </a:r>
          </a:p>
        </p:txBody>
      </p:sp>
      <p:sp>
        <p:nvSpPr>
          <p:cNvPr id="6" name="Text Placeholder 5">
            <a:extLst>
              <a:ext uri="{FF2B5EF4-FFF2-40B4-BE49-F238E27FC236}">
                <a16:creationId xmlns:a16="http://schemas.microsoft.com/office/drawing/2014/main" id="{40C333A2-CC1D-393C-F4D4-189E943A734C}"/>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1CCE2F7A-0C62-0F16-8AB1-65B68E06E005}"/>
              </a:ext>
            </a:extLst>
          </p:cNvPr>
          <p:cNvSpPr>
            <a:spLocks noGrp="1"/>
          </p:cNvSpPr>
          <p:nvPr>
            <p:ph type="body" sz="quarter" idx="16"/>
          </p:nvPr>
        </p:nvSpPr>
        <p:spPr>
          <a:xfrm>
            <a:off x="4061012" y="732734"/>
            <a:ext cx="7349938" cy="803654"/>
          </a:xfrm>
          <a:prstGeom prst="rect">
            <a:avLst/>
          </a:prstGeom>
        </p:spPr>
        <p:txBody>
          <a:bodyPr/>
          <a:lstStyle/>
          <a:p>
            <a:r>
              <a:rPr lang="en-US" dirty="0"/>
              <a:t>Áætlanagerð fyrir sjálfbæra vöxt</a:t>
            </a:r>
          </a:p>
        </p:txBody>
      </p:sp>
      <p:sp>
        <p:nvSpPr>
          <p:cNvPr id="4" name="Text Placeholder 3">
            <a:extLst>
              <a:ext uri="{FF2B5EF4-FFF2-40B4-BE49-F238E27FC236}">
                <a16:creationId xmlns:a16="http://schemas.microsoft.com/office/drawing/2014/main" id="{DF0396EA-EF59-247F-C425-2C70214BCFBA}"/>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Þegar þú ert tilbúinn að vaxa er mikilvægt að gera það á þann hátt sem hentar markmiðum þínum og úrræðum.  Í þessum hluta munum við kanna leiðir til að vaxa fyrirtækið þitt sem þér finnst réttar – eins og að bæta rýmið þitt, hækka verð eða bæta við árstíðarbundnum tilboðum.</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Þú munt læra hvernig á að endurfjárfesta í því sem skiptir máli: þægindi, gæði og upplifun gesta.  Vöxtur þýðir ekki alltaf að verða stærri – stundum þýðir hann að verða betri.</a:t>
            </a:r>
          </a:p>
          <a:p>
            <a:pPr>
              <a:lnSpc>
                <a:spcPts val="2340"/>
              </a:lnSpc>
            </a:pPr>
            <a:r>
              <a:rPr lang="en-GB" b="0" i="0" dirty="0">
                <a:effectLst/>
                <a:latin typeface="Calibri"/>
                <a:ea typeface="Calibri"/>
                <a:cs typeface="Calibri"/>
              </a:rPr>
              <a:t>Við munum einnig hjálpa þér að hugsa til langs tíma, svo reksturinn þinn haldist sterkur og skemmtilegur um ókomna tíð.</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Hvort sem þú vilt halda þér lítill eða stækka, munt þú finna einföld skref til að styðja við sýn þína.  Snjall vöxtur þýðir varanlegan árangur – fyrir þig, gesti þína og samfélagið þitt.</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8501150E-A277-EA41-B8C9-4B2FE09E842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pic>
        <p:nvPicPr>
          <p:cNvPr id="3" name="Picture 2">
            <a:extLst>
              <a:ext uri="{FF2B5EF4-FFF2-40B4-BE49-F238E27FC236}">
                <a16:creationId xmlns:a16="http://schemas.microsoft.com/office/drawing/2014/main" id="{62A7FC1B-DE18-FA6C-7DB6-6FB96FFADB6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2215025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144D9-6976-01C4-1B7C-1978F78A2E7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C8BA6874-FA5F-5FFD-5F4C-13D48A0DDB5E}"/>
              </a:ext>
            </a:extLst>
          </p:cNvPr>
          <p:cNvSpPr txBox="1">
            <a:spLocks/>
          </p:cNvSpPr>
          <p:nvPr/>
        </p:nvSpPr>
        <p:spPr>
          <a:xfrm>
            <a:off x="629646" y="307773"/>
            <a:ext cx="832757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Snjallvæðing í framkvæmd: </a:t>
            </a:r>
          </a:p>
          <a:p>
            <a:pPr>
              <a:lnSpc>
                <a:spcPts val="3720"/>
              </a:lnSpc>
            </a:pPr>
            <a:r>
              <a:rPr lang="en-US" dirty="0"/>
              <a:t>Meira rými eða betri kjör </a:t>
            </a:r>
          </a:p>
          <a:p>
            <a:pPr>
              <a:lnSpc>
                <a:spcPts val="3720"/>
              </a:lnSpc>
            </a:pPr>
            <a:endParaRPr lang="en-US" dirty="0"/>
          </a:p>
        </p:txBody>
      </p:sp>
      <p:cxnSp>
        <p:nvCxnSpPr>
          <p:cNvPr id="10" name="Straight Connector 9">
            <a:extLst>
              <a:ext uri="{FF2B5EF4-FFF2-40B4-BE49-F238E27FC236}">
                <a16:creationId xmlns:a16="http://schemas.microsoft.com/office/drawing/2014/main" id="{229069D6-EE0E-DA04-3569-E15C0A28BEA0}"/>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C2A7E7-598C-3C4A-863A-9D389C6E022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14" name="Freeform 13">
            <a:extLst>
              <a:ext uri="{FF2B5EF4-FFF2-40B4-BE49-F238E27FC236}">
                <a16:creationId xmlns:a16="http://schemas.microsoft.com/office/drawing/2014/main" id="{A40336E0-7430-A2D3-B015-EA21F4B3D030}"/>
              </a:ext>
            </a:extLst>
          </p:cNvPr>
          <p:cNvSpPr/>
          <p:nvPr/>
        </p:nvSpPr>
        <p:spPr>
          <a:xfrm rot="10800000">
            <a:off x="6144383" y="1943365"/>
            <a:ext cx="4923856" cy="4912722"/>
          </a:xfrm>
          <a:custGeom>
            <a:avLst/>
            <a:gdLst>
              <a:gd name="connsiteX0" fmla="*/ 4624480 w 4923856"/>
              <a:gd name="connsiteY0" fmla="*/ 4912722 h 4912722"/>
              <a:gd name="connsiteX1" fmla="*/ 4289898 w 4923856"/>
              <a:gd name="connsiteY1" fmla="*/ 4912722 h 4912722"/>
              <a:gd name="connsiteX2" fmla="*/ 4203915 w 4923856"/>
              <a:gd name="connsiteY2" fmla="*/ 4912722 h 4912722"/>
              <a:gd name="connsiteX3" fmla="*/ 4069490 w 4923856"/>
              <a:gd name="connsiteY3" fmla="*/ 4912722 h 4912722"/>
              <a:gd name="connsiteX4" fmla="*/ 3869334 w 4923856"/>
              <a:gd name="connsiteY4" fmla="*/ 4912722 h 4912722"/>
              <a:gd name="connsiteX5" fmla="*/ 3734908 w 4923856"/>
              <a:gd name="connsiteY5" fmla="*/ 4912722 h 4912722"/>
              <a:gd name="connsiteX6" fmla="*/ 3648926 w 4923856"/>
              <a:gd name="connsiteY6" fmla="*/ 4912722 h 4912722"/>
              <a:gd name="connsiteX7" fmla="*/ 3436609 w 4923856"/>
              <a:gd name="connsiteY7" fmla="*/ 4912722 h 4912722"/>
              <a:gd name="connsiteX8" fmla="*/ 3314344 w 4923856"/>
              <a:gd name="connsiteY8" fmla="*/ 4912722 h 4912722"/>
              <a:gd name="connsiteX9" fmla="*/ 3102027 w 4923856"/>
              <a:gd name="connsiteY9" fmla="*/ 4912722 h 4912722"/>
              <a:gd name="connsiteX10" fmla="*/ 3016044 w 4923856"/>
              <a:gd name="connsiteY10" fmla="*/ 4912722 h 4912722"/>
              <a:gd name="connsiteX11" fmla="*/ 2994782 w 4923856"/>
              <a:gd name="connsiteY11" fmla="*/ 4912722 h 4912722"/>
              <a:gd name="connsiteX12" fmla="*/ 2994780 w 4923856"/>
              <a:gd name="connsiteY12" fmla="*/ 4912722 h 4912722"/>
              <a:gd name="connsiteX13" fmla="*/ 2881619 w 4923856"/>
              <a:gd name="connsiteY13" fmla="*/ 4912722 h 4912722"/>
              <a:gd name="connsiteX14" fmla="*/ 2825358 w 4923856"/>
              <a:gd name="connsiteY14" fmla="*/ 4912722 h 4912722"/>
              <a:gd name="connsiteX15" fmla="*/ 2681463 w 4923856"/>
              <a:gd name="connsiteY15" fmla="*/ 4912722 h 4912722"/>
              <a:gd name="connsiteX16" fmla="*/ 2660201 w 4923856"/>
              <a:gd name="connsiteY16" fmla="*/ 4912722 h 4912722"/>
              <a:gd name="connsiteX17" fmla="*/ 2660197 w 4923856"/>
              <a:gd name="connsiteY17" fmla="*/ 4912722 h 4912722"/>
              <a:gd name="connsiteX18" fmla="*/ 2574218 w 4923856"/>
              <a:gd name="connsiteY18" fmla="*/ 4912722 h 4912722"/>
              <a:gd name="connsiteX19" fmla="*/ 2574216 w 4923856"/>
              <a:gd name="connsiteY19" fmla="*/ 4912722 h 4912722"/>
              <a:gd name="connsiteX20" fmla="*/ 2547037 w 4923856"/>
              <a:gd name="connsiteY20" fmla="*/ 4912722 h 4912722"/>
              <a:gd name="connsiteX21" fmla="*/ 2490776 w 4923856"/>
              <a:gd name="connsiteY21" fmla="*/ 4912722 h 4912722"/>
              <a:gd name="connsiteX22" fmla="*/ 2461055 w 4923856"/>
              <a:gd name="connsiteY22" fmla="*/ 4912722 h 4912722"/>
              <a:gd name="connsiteX23" fmla="*/ 2439793 w 4923856"/>
              <a:gd name="connsiteY23" fmla="*/ 4912722 h 4912722"/>
              <a:gd name="connsiteX24" fmla="*/ 2439791 w 4923856"/>
              <a:gd name="connsiteY24" fmla="*/ 4912722 h 4912722"/>
              <a:gd name="connsiteX25" fmla="*/ 2404793 w 4923856"/>
              <a:gd name="connsiteY25" fmla="*/ 4912722 h 4912722"/>
              <a:gd name="connsiteX26" fmla="*/ 2270369 w 4923856"/>
              <a:gd name="connsiteY26" fmla="*/ 4912722 h 4912722"/>
              <a:gd name="connsiteX27" fmla="*/ 2239636 w 4923856"/>
              <a:gd name="connsiteY27" fmla="*/ 4912722 h 4912722"/>
              <a:gd name="connsiteX28" fmla="*/ 2239635 w 4923856"/>
              <a:gd name="connsiteY28" fmla="*/ 4912722 h 4912722"/>
              <a:gd name="connsiteX29" fmla="*/ 2126473 w 4923856"/>
              <a:gd name="connsiteY29" fmla="*/ 4912722 h 4912722"/>
              <a:gd name="connsiteX30" fmla="*/ 2105212 w 4923856"/>
              <a:gd name="connsiteY30" fmla="*/ 4912722 h 4912722"/>
              <a:gd name="connsiteX31" fmla="*/ 2105210 w 4923856"/>
              <a:gd name="connsiteY31" fmla="*/ 4912722 h 4912722"/>
              <a:gd name="connsiteX32" fmla="*/ 2070212 w 4923856"/>
              <a:gd name="connsiteY32" fmla="*/ 4912722 h 4912722"/>
              <a:gd name="connsiteX33" fmla="*/ 2019230 w 4923856"/>
              <a:gd name="connsiteY33" fmla="*/ 4912722 h 4912722"/>
              <a:gd name="connsiteX34" fmla="*/ 2019228 w 4923856"/>
              <a:gd name="connsiteY34" fmla="*/ 4912722 h 4912722"/>
              <a:gd name="connsiteX35" fmla="*/ 1935787 w 4923856"/>
              <a:gd name="connsiteY35" fmla="*/ 4912722 h 4912722"/>
              <a:gd name="connsiteX36" fmla="*/ 1849805 w 4923856"/>
              <a:gd name="connsiteY36" fmla="*/ 4912722 h 4912722"/>
              <a:gd name="connsiteX37" fmla="*/ 1848739 w 4923856"/>
              <a:gd name="connsiteY37" fmla="*/ 4912722 h 4912722"/>
              <a:gd name="connsiteX38" fmla="*/ 1806911 w 4923856"/>
              <a:gd name="connsiteY38" fmla="*/ 4912722 h 4912722"/>
              <a:gd name="connsiteX39" fmla="*/ 1806909 w 4923856"/>
              <a:gd name="connsiteY39" fmla="*/ 4912722 h 4912722"/>
              <a:gd name="connsiteX40" fmla="*/ 1684648 w 4923856"/>
              <a:gd name="connsiteY40" fmla="*/ 4912722 h 4912722"/>
              <a:gd name="connsiteX41" fmla="*/ 1684647 w 4923856"/>
              <a:gd name="connsiteY41" fmla="*/ 4912722 h 4912722"/>
              <a:gd name="connsiteX42" fmla="*/ 1648812 w 4923856"/>
              <a:gd name="connsiteY42" fmla="*/ 4912722 h 4912722"/>
              <a:gd name="connsiteX43" fmla="*/ 1637487 w 4923856"/>
              <a:gd name="connsiteY43" fmla="*/ 4912722 h 4912722"/>
              <a:gd name="connsiteX44" fmla="*/ 1515223 w 4923856"/>
              <a:gd name="connsiteY44" fmla="*/ 4912722 h 4912722"/>
              <a:gd name="connsiteX45" fmla="*/ 1472330 w 4923856"/>
              <a:gd name="connsiteY45" fmla="*/ 4912722 h 4912722"/>
              <a:gd name="connsiteX46" fmla="*/ 1472326 w 4923856"/>
              <a:gd name="connsiteY46" fmla="*/ 4912722 h 4912722"/>
              <a:gd name="connsiteX47" fmla="*/ 1386347 w 4923856"/>
              <a:gd name="connsiteY47" fmla="*/ 4912722 h 4912722"/>
              <a:gd name="connsiteX48" fmla="*/ 1386345 w 4923856"/>
              <a:gd name="connsiteY48" fmla="*/ 4912722 h 4912722"/>
              <a:gd name="connsiteX49" fmla="*/ 1302905 w 4923856"/>
              <a:gd name="connsiteY49" fmla="*/ 4912722 h 4912722"/>
              <a:gd name="connsiteX50" fmla="*/ 1251922 w 4923856"/>
              <a:gd name="connsiteY50" fmla="*/ 4912722 h 4912722"/>
              <a:gd name="connsiteX51" fmla="*/ 1251920 w 4923856"/>
              <a:gd name="connsiteY51" fmla="*/ 4912722 h 4912722"/>
              <a:gd name="connsiteX52" fmla="*/ 1216922 w 4923856"/>
              <a:gd name="connsiteY52" fmla="*/ 4912722 h 4912722"/>
              <a:gd name="connsiteX53" fmla="*/ 1195661 w 4923856"/>
              <a:gd name="connsiteY53" fmla="*/ 4912722 h 4912722"/>
              <a:gd name="connsiteX54" fmla="*/ 1195659 w 4923856"/>
              <a:gd name="connsiteY54" fmla="*/ 4912722 h 4912722"/>
              <a:gd name="connsiteX55" fmla="*/ 1187871 w 4923856"/>
              <a:gd name="connsiteY55" fmla="*/ 4912722 h 4912722"/>
              <a:gd name="connsiteX56" fmla="*/ 1082498 w 4923856"/>
              <a:gd name="connsiteY56" fmla="*/ 4912722 h 4912722"/>
              <a:gd name="connsiteX57" fmla="*/ 1051765 w 4923856"/>
              <a:gd name="connsiteY57" fmla="*/ 4912722 h 4912722"/>
              <a:gd name="connsiteX58" fmla="*/ 1051764 w 4923856"/>
              <a:gd name="connsiteY58" fmla="*/ 4912722 h 4912722"/>
              <a:gd name="connsiteX59" fmla="*/ 917341 w 4923856"/>
              <a:gd name="connsiteY59" fmla="*/ 4912722 h 4912722"/>
              <a:gd name="connsiteX60" fmla="*/ 917339 w 4923856"/>
              <a:gd name="connsiteY60" fmla="*/ 4912722 h 4912722"/>
              <a:gd name="connsiteX61" fmla="*/ 882341 w 4923856"/>
              <a:gd name="connsiteY61" fmla="*/ 4912722 h 4912722"/>
              <a:gd name="connsiteX62" fmla="*/ 831359 w 4923856"/>
              <a:gd name="connsiteY62" fmla="*/ 4912722 h 4912722"/>
              <a:gd name="connsiteX63" fmla="*/ 831357 w 4923856"/>
              <a:gd name="connsiteY63" fmla="*/ 4912722 h 4912722"/>
              <a:gd name="connsiteX64" fmla="*/ 747916 w 4923856"/>
              <a:gd name="connsiteY64" fmla="*/ 4912722 h 4912722"/>
              <a:gd name="connsiteX65" fmla="*/ 661934 w 4923856"/>
              <a:gd name="connsiteY65" fmla="*/ 4912722 h 4912722"/>
              <a:gd name="connsiteX66" fmla="*/ 660868 w 4923856"/>
              <a:gd name="connsiteY66" fmla="*/ 4912722 h 4912722"/>
              <a:gd name="connsiteX67" fmla="*/ 496777 w 4923856"/>
              <a:gd name="connsiteY67" fmla="*/ 4912722 h 4912722"/>
              <a:gd name="connsiteX68" fmla="*/ 496776 w 4923856"/>
              <a:gd name="connsiteY68" fmla="*/ 4912722 h 4912722"/>
              <a:gd name="connsiteX69" fmla="*/ 460941 w 4923856"/>
              <a:gd name="connsiteY69" fmla="*/ 4912722 h 4912722"/>
              <a:gd name="connsiteX70" fmla="*/ 327352 w 4923856"/>
              <a:gd name="connsiteY70" fmla="*/ 4912722 h 4912722"/>
              <a:gd name="connsiteX71" fmla="*/ 7790 w 4923856"/>
              <a:gd name="connsiteY71" fmla="*/ 4912722 h 4912722"/>
              <a:gd name="connsiteX72" fmla="*/ 7788 w 4923856"/>
              <a:gd name="connsiteY72" fmla="*/ 4912722 h 4912722"/>
              <a:gd name="connsiteX73" fmla="*/ 0 w 4923856"/>
              <a:gd name="connsiteY73" fmla="*/ 4912722 h 4912722"/>
              <a:gd name="connsiteX74" fmla="*/ 0 w 4923856"/>
              <a:gd name="connsiteY74" fmla="*/ 4547896 h 4912722"/>
              <a:gd name="connsiteX75" fmla="*/ 0 w 4923856"/>
              <a:gd name="connsiteY75" fmla="*/ 4473362 h 4912722"/>
              <a:gd name="connsiteX76" fmla="*/ 0 w 4923856"/>
              <a:gd name="connsiteY76" fmla="*/ 4058780 h 4912722"/>
              <a:gd name="connsiteX77" fmla="*/ 0 w 4923856"/>
              <a:gd name="connsiteY77" fmla="*/ 3983384 h 4912722"/>
              <a:gd name="connsiteX78" fmla="*/ 0 w 4923856"/>
              <a:gd name="connsiteY78" fmla="*/ 3965373 h 4912722"/>
              <a:gd name="connsiteX79" fmla="*/ 0 w 4923856"/>
              <a:gd name="connsiteY79" fmla="*/ 3693954 h 4912722"/>
              <a:gd name="connsiteX80" fmla="*/ 0 w 4923856"/>
              <a:gd name="connsiteY80" fmla="*/ 3619420 h 4912722"/>
              <a:gd name="connsiteX81" fmla="*/ 0 w 4923856"/>
              <a:gd name="connsiteY81" fmla="*/ 3600547 h 4912722"/>
              <a:gd name="connsiteX82" fmla="*/ 0 w 4923856"/>
              <a:gd name="connsiteY82" fmla="*/ 3526013 h 4912722"/>
              <a:gd name="connsiteX83" fmla="*/ 0 w 4923856"/>
              <a:gd name="connsiteY83" fmla="*/ 3129442 h 4912722"/>
              <a:gd name="connsiteX84" fmla="*/ 0 w 4923856"/>
              <a:gd name="connsiteY84" fmla="*/ 3111431 h 4912722"/>
              <a:gd name="connsiteX85" fmla="*/ 0 w 4923856"/>
              <a:gd name="connsiteY85" fmla="*/ 3036035 h 4912722"/>
              <a:gd name="connsiteX86" fmla="*/ 0 w 4923856"/>
              <a:gd name="connsiteY86" fmla="*/ 2746605 h 4912722"/>
              <a:gd name="connsiteX87" fmla="*/ 0 w 4923856"/>
              <a:gd name="connsiteY87" fmla="*/ 2672071 h 4912722"/>
              <a:gd name="connsiteX88" fmla="*/ 0 w 4923856"/>
              <a:gd name="connsiteY88" fmla="*/ 2182093 h 4912722"/>
              <a:gd name="connsiteX89" fmla="*/ 0 w 4923856"/>
              <a:gd name="connsiteY89" fmla="*/ 2057198 h 4912722"/>
              <a:gd name="connsiteX90" fmla="*/ 0 w 4923856"/>
              <a:gd name="connsiteY90" fmla="*/ 1801291 h 4912722"/>
              <a:gd name="connsiteX91" fmla="*/ 0 w 4923856"/>
              <a:gd name="connsiteY91" fmla="*/ 1203256 h 4912722"/>
              <a:gd name="connsiteX92" fmla="*/ 0 w 4923856"/>
              <a:gd name="connsiteY92" fmla="*/ 1109849 h 4912722"/>
              <a:gd name="connsiteX93" fmla="*/ 0 w 4923856"/>
              <a:gd name="connsiteY93" fmla="*/ 947349 h 4912722"/>
              <a:gd name="connsiteX94" fmla="*/ 0 w 4923856"/>
              <a:gd name="connsiteY94" fmla="*/ 853942 h 4912722"/>
              <a:gd name="connsiteX95" fmla="*/ 0 w 4923856"/>
              <a:gd name="connsiteY95" fmla="*/ 255907 h 4912722"/>
              <a:gd name="connsiteX96" fmla="*/ 0 w 4923856"/>
              <a:gd name="connsiteY96" fmla="*/ 0 h 4912722"/>
              <a:gd name="connsiteX97" fmla="*/ 307164 w 4923856"/>
              <a:gd name="connsiteY97" fmla="*/ 0 h 4912722"/>
              <a:gd name="connsiteX98" fmla="*/ 307164 w 4923856"/>
              <a:gd name="connsiteY98" fmla="*/ 1 h 4912722"/>
              <a:gd name="connsiteX99" fmla="*/ 460942 w 4923856"/>
              <a:gd name="connsiteY99" fmla="*/ 1 h 4912722"/>
              <a:gd name="connsiteX100" fmla="*/ 460942 w 4923856"/>
              <a:gd name="connsiteY100" fmla="*/ 0 h 4912722"/>
              <a:gd name="connsiteX101" fmla="*/ 660868 w 4923856"/>
              <a:gd name="connsiteY101" fmla="*/ 0 h 4912722"/>
              <a:gd name="connsiteX102" fmla="*/ 796151 w 4923856"/>
              <a:gd name="connsiteY102" fmla="*/ 0 h 4912722"/>
              <a:gd name="connsiteX103" fmla="*/ 1130732 w 4923856"/>
              <a:gd name="connsiteY103" fmla="*/ 0 h 4912722"/>
              <a:gd name="connsiteX104" fmla="*/ 1187871 w 4923856"/>
              <a:gd name="connsiteY104" fmla="*/ 0 h 4912722"/>
              <a:gd name="connsiteX105" fmla="*/ 1216715 w 4923856"/>
              <a:gd name="connsiteY105" fmla="*/ 0 h 4912722"/>
              <a:gd name="connsiteX106" fmla="*/ 1351139 w 4923856"/>
              <a:gd name="connsiteY106" fmla="*/ 0 h 4912722"/>
              <a:gd name="connsiteX107" fmla="*/ 1495035 w 4923856"/>
              <a:gd name="connsiteY107" fmla="*/ 0 h 4912722"/>
              <a:gd name="connsiteX108" fmla="*/ 1551296 w 4923856"/>
              <a:gd name="connsiteY108" fmla="*/ 0 h 4912722"/>
              <a:gd name="connsiteX109" fmla="*/ 1648813 w 4923856"/>
              <a:gd name="connsiteY109" fmla="*/ 0 h 4912722"/>
              <a:gd name="connsiteX110" fmla="*/ 1685722 w 4923856"/>
              <a:gd name="connsiteY110" fmla="*/ 0 h 4912722"/>
              <a:gd name="connsiteX111" fmla="*/ 1771703 w 4923856"/>
              <a:gd name="connsiteY111" fmla="*/ 0 h 4912722"/>
              <a:gd name="connsiteX112" fmla="*/ 1848739 w 4923856"/>
              <a:gd name="connsiteY112" fmla="*/ 0 h 4912722"/>
              <a:gd name="connsiteX113" fmla="*/ 1984022 w 4923856"/>
              <a:gd name="connsiteY113" fmla="*/ 0 h 4912722"/>
              <a:gd name="connsiteX114" fmla="*/ 2106285 w 4923856"/>
              <a:gd name="connsiteY114" fmla="*/ 0 h 4912722"/>
              <a:gd name="connsiteX115" fmla="*/ 2318603 w 4923856"/>
              <a:gd name="connsiteY115" fmla="*/ 0 h 4912722"/>
              <a:gd name="connsiteX116" fmla="*/ 2404586 w 4923856"/>
              <a:gd name="connsiteY116" fmla="*/ 0 h 4912722"/>
              <a:gd name="connsiteX117" fmla="*/ 2539010 w 4923856"/>
              <a:gd name="connsiteY117" fmla="*/ 0 h 4912722"/>
              <a:gd name="connsiteX118" fmla="*/ 2739167 w 4923856"/>
              <a:gd name="connsiteY118" fmla="*/ 0 h 4912722"/>
              <a:gd name="connsiteX119" fmla="*/ 2873593 w 4923856"/>
              <a:gd name="connsiteY119" fmla="*/ 0 h 4912722"/>
              <a:gd name="connsiteX120" fmla="*/ 2959574 w 4923856"/>
              <a:gd name="connsiteY120" fmla="*/ 0 h 4912722"/>
              <a:gd name="connsiteX121" fmla="*/ 3294156 w 4923856"/>
              <a:gd name="connsiteY121" fmla="*/ 0 h 4912722"/>
              <a:gd name="connsiteX122" fmla="*/ 3294156 w 4923856"/>
              <a:gd name="connsiteY122" fmla="*/ 1 h 4912722"/>
              <a:gd name="connsiteX123" fmla="*/ 3315422 w 4923856"/>
              <a:gd name="connsiteY123" fmla="*/ 1 h 4912722"/>
              <a:gd name="connsiteX124" fmla="*/ 3401403 w 4923856"/>
              <a:gd name="connsiteY124" fmla="*/ 1 h 4912722"/>
              <a:gd name="connsiteX125" fmla="*/ 3613721 w 4923856"/>
              <a:gd name="connsiteY125" fmla="*/ 1 h 4912722"/>
              <a:gd name="connsiteX126" fmla="*/ 3735985 w 4923856"/>
              <a:gd name="connsiteY126" fmla="*/ 1 h 4912722"/>
              <a:gd name="connsiteX127" fmla="*/ 3948304 w 4923856"/>
              <a:gd name="connsiteY127" fmla="*/ 1 h 4912722"/>
              <a:gd name="connsiteX128" fmla="*/ 4034285 w 4923856"/>
              <a:gd name="connsiteY128" fmla="*/ 1 h 4912722"/>
              <a:gd name="connsiteX129" fmla="*/ 4168711 w 4923856"/>
              <a:gd name="connsiteY129" fmla="*/ 1 h 4912722"/>
              <a:gd name="connsiteX130" fmla="*/ 4368867 w 4923856"/>
              <a:gd name="connsiteY130" fmla="*/ 1 h 4912722"/>
              <a:gd name="connsiteX131" fmla="*/ 4503293 w 4923856"/>
              <a:gd name="connsiteY131" fmla="*/ 1 h 4912722"/>
              <a:gd name="connsiteX132" fmla="*/ 4589274 w 4923856"/>
              <a:gd name="connsiteY132" fmla="*/ 1 h 4912722"/>
              <a:gd name="connsiteX133" fmla="*/ 4923856 w 4923856"/>
              <a:gd name="connsiteY133" fmla="*/ 1 h 4912722"/>
              <a:gd name="connsiteX134" fmla="*/ 4923856 w 4923856"/>
              <a:gd name="connsiteY134" fmla="*/ 346419 h 4912722"/>
              <a:gd name="connsiteX135" fmla="*/ 4923856 w 4923856"/>
              <a:gd name="connsiteY135" fmla="*/ 399114 h 4912722"/>
              <a:gd name="connsiteX136" fmla="*/ 4923856 w 4923856"/>
              <a:gd name="connsiteY136" fmla="*/ 745531 h 4912722"/>
              <a:gd name="connsiteX137" fmla="*/ 4923856 w 4923856"/>
              <a:gd name="connsiteY137" fmla="*/ 853943 h 4912722"/>
              <a:gd name="connsiteX138" fmla="*/ 4923856 w 4923856"/>
              <a:gd name="connsiteY138" fmla="*/ 947350 h 4912722"/>
              <a:gd name="connsiteX139" fmla="*/ 4923856 w 4923856"/>
              <a:gd name="connsiteY139" fmla="*/ 1200361 h 4912722"/>
              <a:gd name="connsiteX140" fmla="*/ 4923856 w 4923856"/>
              <a:gd name="connsiteY140" fmla="*/ 1253055 h 4912722"/>
              <a:gd name="connsiteX141" fmla="*/ 4923856 w 4923856"/>
              <a:gd name="connsiteY141" fmla="*/ 1293768 h 4912722"/>
              <a:gd name="connsiteX142" fmla="*/ 4923856 w 4923856"/>
              <a:gd name="connsiteY142" fmla="*/ 1346463 h 4912722"/>
              <a:gd name="connsiteX143" fmla="*/ 4923856 w 4923856"/>
              <a:gd name="connsiteY143" fmla="*/ 1599473 h 4912722"/>
              <a:gd name="connsiteX144" fmla="*/ 4923856 w 4923856"/>
              <a:gd name="connsiteY144" fmla="*/ 1692880 h 4912722"/>
              <a:gd name="connsiteX145" fmla="*/ 4923856 w 4923856"/>
              <a:gd name="connsiteY145" fmla="*/ 1801292 h 4912722"/>
              <a:gd name="connsiteX146" fmla="*/ 4923856 w 4923856"/>
              <a:gd name="connsiteY146" fmla="*/ 2107356 h 4912722"/>
              <a:gd name="connsiteX147" fmla="*/ 4923856 w 4923856"/>
              <a:gd name="connsiteY147" fmla="*/ 2147710 h 4912722"/>
              <a:gd name="connsiteX148" fmla="*/ 4923856 w 4923856"/>
              <a:gd name="connsiteY148" fmla="*/ 2200404 h 4912722"/>
              <a:gd name="connsiteX149" fmla="*/ 4923856 w 4923856"/>
              <a:gd name="connsiteY149" fmla="*/ 2453774 h 4912722"/>
              <a:gd name="connsiteX150" fmla="*/ 4923856 w 4923856"/>
              <a:gd name="connsiteY150" fmla="*/ 2506469 h 4912722"/>
              <a:gd name="connsiteX151" fmla="*/ 4923856 w 4923856"/>
              <a:gd name="connsiteY151" fmla="*/ 2546822 h 4912722"/>
              <a:gd name="connsiteX152" fmla="*/ 4923856 w 4923856"/>
              <a:gd name="connsiteY152" fmla="*/ 2852887 h 4912722"/>
              <a:gd name="connsiteX153" fmla="*/ 4923856 w 4923856"/>
              <a:gd name="connsiteY153" fmla="*/ 2961297 h 4912722"/>
              <a:gd name="connsiteX154" fmla="*/ 4923856 w 4923856"/>
              <a:gd name="connsiteY154" fmla="*/ 3054705 h 4912722"/>
              <a:gd name="connsiteX155" fmla="*/ 4923856 w 4923856"/>
              <a:gd name="connsiteY155" fmla="*/ 3307715 h 4912722"/>
              <a:gd name="connsiteX156" fmla="*/ 4923856 w 4923856"/>
              <a:gd name="connsiteY156" fmla="*/ 3360411 h 4912722"/>
              <a:gd name="connsiteX157" fmla="*/ 4923856 w 4923856"/>
              <a:gd name="connsiteY157" fmla="*/ 3401123 h 4912722"/>
              <a:gd name="connsiteX158" fmla="*/ 4923856 w 4923856"/>
              <a:gd name="connsiteY158" fmla="*/ 3453818 h 4912722"/>
              <a:gd name="connsiteX159" fmla="*/ 4923856 w 4923856"/>
              <a:gd name="connsiteY159" fmla="*/ 3706829 h 4912722"/>
              <a:gd name="connsiteX160" fmla="*/ 4923856 w 4923856"/>
              <a:gd name="connsiteY160" fmla="*/ 3800236 h 4912722"/>
              <a:gd name="connsiteX161" fmla="*/ 4923856 w 4923856"/>
              <a:gd name="connsiteY161" fmla="*/ 3908646 h 4912722"/>
              <a:gd name="connsiteX162" fmla="*/ 4923856 w 4923856"/>
              <a:gd name="connsiteY162" fmla="*/ 4255064 h 4912722"/>
              <a:gd name="connsiteX163" fmla="*/ 4923856 w 4923856"/>
              <a:gd name="connsiteY163" fmla="*/ 4307760 h 4912722"/>
              <a:gd name="connsiteX164" fmla="*/ 4923856 w 4923856"/>
              <a:gd name="connsiteY164" fmla="*/ 4654178 h 4912722"/>
              <a:gd name="connsiteX165" fmla="*/ 4624480 w 4923856"/>
              <a:gd name="connsiteY165"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923856" h="4912722">
                <a:moveTo>
                  <a:pt x="4624480" y="4912722"/>
                </a:moveTo>
                <a:lnTo>
                  <a:pt x="4289898" y="4912722"/>
                </a:lnTo>
                <a:lnTo>
                  <a:pt x="4203915" y="4912722"/>
                </a:lnTo>
                <a:lnTo>
                  <a:pt x="4069490" y="4912722"/>
                </a:lnTo>
                <a:lnTo>
                  <a:pt x="3869334" y="4912722"/>
                </a:lnTo>
                <a:lnTo>
                  <a:pt x="3734908" y="4912722"/>
                </a:lnTo>
                <a:lnTo>
                  <a:pt x="3648926" y="4912722"/>
                </a:lnTo>
                <a:lnTo>
                  <a:pt x="3436609" y="4912722"/>
                </a:lnTo>
                <a:lnTo>
                  <a:pt x="3314344" y="4912722"/>
                </a:lnTo>
                <a:lnTo>
                  <a:pt x="3102027" y="4912722"/>
                </a:lnTo>
                <a:lnTo>
                  <a:pt x="3016044" y="4912722"/>
                </a:lnTo>
                <a:lnTo>
                  <a:pt x="2994782" y="4912722"/>
                </a:lnTo>
                <a:lnTo>
                  <a:pt x="2994780" y="4912722"/>
                </a:lnTo>
                <a:lnTo>
                  <a:pt x="2881619" y="4912722"/>
                </a:lnTo>
                <a:lnTo>
                  <a:pt x="2825358" y="4912722"/>
                </a:lnTo>
                <a:lnTo>
                  <a:pt x="2681463" y="4912722"/>
                </a:lnTo>
                <a:lnTo>
                  <a:pt x="2660201" y="4912722"/>
                </a:lnTo>
                <a:lnTo>
                  <a:pt x="2660197" y="4912722"/>
                </a:lnTo>
                <a:lnTo>
                  <a:pt x="2574218" y="4912722"/>
                </a:lnTo>
                <a:lnTo>
                  <a:pt x="2574216" y="4912722"/>
                </a:lnTo>
                <a:lnTo>
                  <a:pt x="2547037" y="4912722"/>
                </a:lnTo>
                <a:lnTo>
                  <a:pt x="2490776" y="4912722"/>
                </a:lnTo>
                <a:lnTo>
                  <a:pt x="2461055" y="4912722"/>
                </a:lnTo>
                <a:lnTo>
                  <a:pt x="2439793" y="4912722"/>
                </a:lnTo>
                <a:lnTo>
                  <a:pt x="2439791" y="4912722"/>
                </a:lnTo>
                <a:lnTo>
                  <a:pt x="2404793" y="4912722"/>
                </a:lnTo>
                <a:lnTo>
                  <a:pt x="2270369" y="4912722"/>
                </a:lnTo>
                <a:lnTo>
                  <a:pt x="2239636" y="4912722"/>
                </a:lnTo>
                <a:lnTo>
                  <a:pt x="2239635" y="4912722"/>
                </a:lnTo>
                <a:lnTo>
                  <a:pt x="2126473" y="4912722"/>
                </a:lnTo>
                <a:lnTo>
                  <a:pt x="2105212" y="4912722"/>
                </a:lnTo>
                <a:lnTo>
                  <a:pt x="2105210" y="4912722"/>
                </a:lnTo>
                <a:lnTo>
                  <a:pt x="2070212" y="4912722"/>
                </a:lnTo>
                <a:lnTo>
                  <a:pt x="2019230" y="4912722"/>
                </a:lnTo>
                <a:lnTo>
                  <a:pt x="2019228" y="4912722"/>
                </a:lnTo>
                <a:lnTo>
                  <a:pt x="1935787" y="4912722"/>
                </a:lnTo>
                <a:lnTo>
                  <a:pt x="1849805" y="4912722"/>
                </a:lnTo>
                <a:lnTo>
                  <a:pt x="1848739" y="4912722"/>
                </a:lnTo>
                <a:lnTo>
                  <a:pt x="1806911" y="4912722"/>
                </a:lnTo>
                <a:lnTo>
                  <a:pt x="1806909" y="4912722"/>
                </a:lnTo>
                <a:lnTo>
                  <a:pt x="1684648" y="4912722"/>
                </a:lnTo>
                <a:lnTo>
                  <a:pt x="1684647" y="4912722"/>
                </a:lnTo>
                <a:lnTo>
                  <a:pt x="1648812" y="4912722"/>
                </a:lnTo>
                <a:lnTo>
                  <a:pt x="1637487" y="4912722"/>
                </a:lnTo>
                <a:lnTo>
                  <a:pt x="1515223"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195661" y="4912722"/>
                </a:lnTo>
                <a:lnTo>
                  <a:pt x="1195659" y="4912722"/>
                </a:lnTo>
                <a:lnTo>
                  <a:pt x="1187871"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187871" y="0"/>
                </a:lnTo>
                <a:lnTo>
                  <a:pt x="1216715" y="0"/>
                </a:lnTo>
                <a:lnTo>
                  <a:pt x="1351139" y="0"/>
                </a:lnTo>
                <a:lnTo>
                  <a:pt x="1495035" y="0"/>
                </a:lnTo>
                <a:lnTo>
                  <a:pt x="1551296" y="0"/>
                </a:lnTo>
                <a:lnTo>
                  <a:pt x="1648813" y="0"/>
                </a:lnTo>
                <a:lnTo>
                  <a:pt x="1685722" y="0"/>
                </a:lnTo>
                <a:lnTo>
                  <a:pt x="1771703" y="0"/>
                </a:lnTo>
                <a:lnTo>
                  <a:pt x="1848739" y="0"/>
                </a:lnTo>
                <a:lnTo>
                  <a:pt x="1984022" y="0"/>
                </a:lnTo>
                <a:lnTo>
                  <a:pt x="2106285" y="0"/>
                </a:lnTo>
                <a:lnTo>
                  <a:pt x="2318603" y="0"/>
                </a:lnTo>
                <a:lnTo>
                  <a:pt x="2404586" y="0"/>
                </a:lnTo>
                <a:lnTo>
                  <a:pt x="2539010" y="0"/>
                </a:lnTo>
                <a:lnTo>
                  <a:pt x="2739167" y="0"/>
                </a:lnTo>
                <a:lnTo>
                  <a:pt x="2873593" y="0"/>
                </a:lnTo>
                <a:lnTo>
                  <a:pt x="2959574" y="0"/>
                </a:lnTo>
                <a:lnTo>
                  <a:pt x="3294156" y="0"/>
                </a:lnTo>
                <a:lnTo>
                  <a:pt x="3294156" y="1"/>
                </a:lnTo>
                <a:lnTo>
                  <a:pt x="3315422" y="1"/>
                </a:lnTo>
                <a:lnTo>
                  <a:pt x="3401403" y="1"/>
                </a:lnTo>
                <a:lnTo>
                  <a:pt x="3613721" y="1"/>
                </a:lnTo>
                <a:lnTo>
                  <a:pt x="3735985" y="1"/>
                </a:lnTo>
                <a:lnTo>
                  <a:pt x="3948304" y="1"/>
                </a:lnTo>
                <a:lnTo>
                  <a:pt x="4034285" y="1"/>
                </a:lnTo>
                <a:lnTo>
                  <a:pt x="4168711" y="1"/>
                </a:lnTo>
                <a:lnTo>
                  <a:pt x="4368867" y="1"/>
                </a:lnTo>
                <a:lnTo>
                  <a:pt x="4503293" y="1"/>
                </a:lnTo>
                <a:lnTo>
                  <a:pt x="4589274" y="1"/>
                </a:lnTo>
                <a:lnTo>
                  <a:pt x="4923856" y="1"/>
                </a:lnTo>
                <a:lnTo>
                  <a:pt x="4923856" y="346419"/>
                </a:lnTo>
                <a:lnTo>
                  <a:pt x="4923856" y="399114"/>
                </a:lnTo>
                <a:lnTo>
                  <a:pt x="4923856" y="745531"/>
                </a:lnTo>
                <a:lnTo>
                  <a:pt x="4923856" y="853943"/>
                </a:lnTo>
                <a:lnTo>
                  <a:pt x="4923856" y="947350"/>
                </a:lnTo>
                <a:lnTo>
                  <a:pt x="4923856" y="1200361"/>
                </a:lnTo>
                <a:lnTo>
                  <a:pt x="4923856" y="1253055"/>
                </a:lnTo>
                <a:lnTo>
                  <a:pt x="4923856" y="1293768"/>
                </a:lnTo>
                <a:lnTo>
                  <a:pt x="4923856" y="1346463"/>
                </a:lnTo>
                <a:lnTo>
                  <a:pt x="4923856" y="1599473"/>
                </a:lnTo>
                <a:lnTo>
                  <a:pt x="4923856" y="1692880"/>
                </a:lnTo>
                <a:lnTo>
                  <a:pt x="4923856" y="1801292"/>
                </a:lnTo>
                <a:lnTo>
                  <a:pt x="4923856" y="2107356"/>
                </a:lnTo>
                <a:lnTo>
                  <a:pt x="4923856" y="2147710"/>
                </a:lnTo>
                <a:lnTo>
                  <a:pt x="4923856" y="2200404"/>
                </a:lnTo>
                <a:lnTo>
                  <a:pt x="4923856" y="2453774"/>
                </a:lnTo>
                <a:lnTo>
                  <a:pt x="4923856" y="2506469"/>
                </a:lnTo>
                <a:lnTo>
                  <a:pt x="4923856" y="2546822"/>
                </a:lnTo>
                <a:lnTo>
                  <a:pt x="4923856" y="2852887"/>
                </a:lnTo>
                <a:lnTo>
                  <a:pt x="4923856" y="2961297"/>
                </a:lnTo>
                <a:lnTo>
                  <a:pt x="4923856" y="3054705"/>
                </a:lnTo>
                <a:lnTo>
                  <a:pt x="4923856" y="3307715"/>
                </a:lnTo>
                <a:lnTo>
                  <a:pt x="4923856" y="3360411"/>
                </a:lnTo>
                <a:lnTo>
                  <a:pt x="4923856" y="3401123"/>
                </a:lnTo>
                <a:lnTo>
                  <a:pt x="4923856" y="3453818"/>
                </a:lnTo>
                <a:lnTo>
                  <a:pt x="4923856" y="3706829"/>
                </a:lnTo>
                <a:lnTo>
                  <a:pt x="4923856" y="3800236"/>
                </a:lnTo>
                <a:lnTo>
                  <a:pt x="4923856" y="3908646"/>
                </a:lnTo>
                <a:lnTo>
                  <a:pt x="4923856" y="4255064"/>
                </a:lnTo>
                <a:lnTo>
                  <a:pt x="4923856" y="4307760"/>
                </a:lnTo>
                <a:lnTo>
                  <a:pt x="4923856" y="4654178"/>
                </a:lnTo>
                <a:cubicBezTo>
                  <a:pt x="4923856" y="4796587"/>
                  <a:pt x="4790362" y="4912722"/>
                  <a:pt x="4624480"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5">
            <a:extLst>
              <a:ext uri="{FF2B5EF4-FFF2-40B4-BE49-F238E27FC236}">
                <a16:creationId xmlns:a16="http://schemas.microsoft.com/office/drawing/2014/main" id="{E60F2215-9406-51AA-314E-C7115F65B58D}"/>
              </a:ext>
            </a:extLst>
          </p:cNvPr>
          <p:cNvSpPr txBox="1">
            <a:spLocks/>
          </p:cNvSpPr>
          <p:nvPr/>
        </p:nvSpPr>
        <p:spPr>
          <a:xfrm>
            <a:off x="629644" y="2225369"/>
            <a:ext cx="5616391" cy="66725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6" name="Text Placeholder 4">
            <a:extLst>
              <a:ext uri="{FF2B5EF4-FFF2-40B4-BE49-F238E27FC236}">
                <a16:creationId xmlns:a16="http://schemas.microsoft.com/office/drawing/2014/main" id="{6E790986-6D2E-BE14-85C1-808281AB6039}"/>
              </a:ext>
            </a:extLst>
          </p:cNvPr>
          <p:cNvSpPr txBox="1">
            <a:spLocks/>
          </p:cNvSpPr>
          <p:nvPr/>
        </p:nvSpPr>
        <p:spPr>
          <a:xfrm>
            <a:off x="629643" y="2892627"/>
            <a:ext cx="518806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Endurskoðaðu rýmið þitt: </a:t>
            </a:r>
            <a:r>
              <a:rPr lang="en-GB" sz="2200" dirty="0">
                <a:solidFill>
                  <a:srgbClr val="414141"/>
                </a:solidFill>
              </a:rPr>
              <a:t>myndu gestir hafa meiri ávinning af aukarúmi eða betri húsgögnum?</a:t>
            </a:r>
          </a:p>
          <a:p>
            <a:pPr marL="342900" indent="-342900">
              <a:lnSpc>
                <a:spcPts val="2240"/>
              </a:lnSpc>
              <a:buClr>
                <a:srgbClr val="459597"/>
              </a:buClr>
              <a:buFont typeface="Arial" panose="020B0604020202020204" pitchFamily="34" charset="0"/>
              <a:buChar char="•"/>
            </a:pPr>
            <a:r>
              <a:rPr lang="en-GB" sz="2200" b="1" dirty="0">
                <a:solidFill>
                  <a:srgbClr val="EC7C69"/>
                </a:solidFill>
              </a:rPr>
              <a:t>Uppfærðu smám saman: </a:t>
            </a:r>
            <a:r>
              <a:rPr lang="en-GB" sz="2200" dirty="0">
                <a:solidFill>
                  <a:srgbClr val="414141"/>
                </a:solidFill>
              </a:rPr>
              <a:t>ný rúmföt, betri lýsing eða útisæti hafa mikil áhrif.</a:t>
            </a:r>
          </a:p>
          <a:p>
            <a:pPr marL="342900" indent="-342900">
              <a:lnSpc>
                <a:spcPts val="2240"/>
              </a:lnSpc>
              <a:buClr>
                <a:srgbClr val="459597"/>
              </a:buClr>
              <a:buFont typeface="Arial" panose="020B0604020202020204" pitchFamily="34" charset="0"/>
              <a:buChar char="•"/>
            </a:pPr>
            <a:r>
              <a:rPr lang="en-GB" sz="2200" dirty="0">
                <a:solidFill>
                  <a:srgbClr val="414141"/>
                </a:solidFill>
              </a:rPr>
              <a:t>Notaðu verkfæri eins og </a:t>
            </a:r>
            <a:r>
              <a:rPr lang="en-GB" sz="2200" b="1" dirty="0" err="1">
                <a:solidFill>
                  <a:srgbClr val="EC7C69"/>
                </a:solidFill>
              </a:rPr>
              <a:t>PriceLabs </a:t>
            </a:r>
            <a:r>
              <a:rPr lang="en-GB" sz="2200" b="1" dirty="0">
                <a:solidFill>
                  <a:srgbClr val="EC7C69"/>
                </a:solidFill>
              </a:rPr>
              <a:t>eða Wheelhouse </a:t>
            </a:r>
            <a:r>
              <a:rPr lang="en-GB" sz="2200" dirty="0">
                <a:solidFill>
                  <a:srgbClr val="414141"/>
                </a:solidFill>
              </a:rPr>
              <a:t>til að stýra verðlagningu í takt við árstíð og eftirspurn.</a:t>
            </a:r>
          </a:p>
          <a:p>
            <a:pPr marL="342900" indent="-342900">
              <a:lnSpc>
                <a:spcPts val="2240"/>
              </a:lnSpc>
              <a:buClr>
                <a:srgbClr val="459597"/>
              </a:buClr>
              <a:buFont typeface="Arial" panose="020B0604020202020204" pitchFamily="34" charset="0"/>
              <a:buChar char="•"/>
            </a:pPr>
            <a:r>
              <a:rPr lang="en-GB" sz="2200" b="1" dirty="0">
                <a:solidFill>
                  <a:srgbClr val="EC7C69"/>
                </a:solidFill>
              </a:rPr>
              <a:t>Hækkaðu verð aðeins </a:t>
            </a:r>
            <a:r>
              <a:rPr lang="en-GB" sz="2200" dirty="0">
                <a:solidFill>
                  <a:srgbClr val="414141"/>
                </a:solidFill>
              </a:rPr>
              <a:t>þegar </a:t>
            </a:r>
            <a:r>
              <a:rPr lang="en-GB" sz="2200" b="1" dirty="0">
                <a:solidFill>
                  <a:srgbClr val="EC7C69"/>
                </a:solidFill>
              </a:rPr>
              <a:t>umsagnir </a:t>
            </a:r>
            <a:r>
              <a:rPr lang="en-GB" sz="2200" dirty="0">
                <a:solidFill>
                  <a:srgbClr val="414141"/>
                </a:solidFill>
              </a:rPr>
              <a:t>og gæði styðja það.</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3" name="Text Placeholder 1">
            <a:extLst>
              <a:ext uri="{FF2B5EF4-FFF2-40B4-BE49-F238E27FC236}">
                <a16:creationId xmlns:a16="http://schemas.microsoft.com/office/drawing/2014/main" id="{16332C33-86A4-2A5B-FA5F-FA0F1746FD4E}"/>
              </a:ext>
            </a:extLst>
          </p:cNvPr>
          <p:cNvSpPr txBox="1">
            <a:spLocks/>
          </p:cNvSpPr>
          <p:nvPr/>
        </p:nvSpPr>
        <p:spPr>
          <a:xfrm>
            <a:off x="6665844" y="2328538"/>
            <a:ext cx="406841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Tæki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Spyrðu reglulega gesti eða trausta vini um hreinskilnar ábendingar áður en þú gerir uppfærslur.</a:t>
            </a:r>
          </a:p>
          <a:p>
            <a:pPr marL="342900" indent="-342900" algn="l">
              <a:lnSpc>
                <a:spcPts val="2340"/>
              </a:lnSpc>
              <a:spcBef>
                <a:spcPts val="0"/>
              </a:spcBef>
              <a:buFont typeface="Arial" panose="020B0604020202020204" pitchFamily="34" charset="0"/>
              <a:buChar char="•"/>
            </a:pPr>
            <a:r>
              <a:rPr lang="en-IE" sz="2200" dirty="0"/>
              <a:t>•Ekki stækka rýmið nema þú sért tilbúinn að takast á við meira vinnuálag eða ráða aðstoð.</a:t>
            </a:r>
          </a:p>
          <a:p>
            <a:pPr marL="342900" indent="-342900" algn="l">
              <a:lnSpc>
                <a:spcPts val="2340"/>
              </a:lnSpc>
              <a:spcBef>
                <a:spcPts val="0"/>
              </a:spcBef>
              <a:buFont typeface="Arial" panose="020B0604020202020204" pitchFamily="34" charset="0"/>
              <a:buChar char="•"/>
            </a:pPr>
            <a:r>
              <a:rPr lang="en-IE" sz="2200" dirty="0"/>
              <a:t>•Tímabundnar eða helgarbundnar verðhækkanir geta aukið tekjur án aukins vinnuálags.</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129962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26D3-A425-AF5D-834F-CA29C26C704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0F40505-0933-EE9E-69BF-B2E040D6CC82}"/>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936892" y="1983160"/>
            <a:ext cx="4246690" cy="3154091"/>
          </a:xfrm>
          <a:prstGeom prst="rect">
            <a:avLst/>
          </a:prstGeom>
        </p:spPr>
      </p:pic>
      <p:pic>
        <p:nvPicPr>
          <p:cNvPr id="13" name="Picture 12">
            <a:extLst>
              <a:ext uri="{FF2B5EF4-FFF2-40B4-BE49-F238E27FC236}">
                <a16:creationId xmlns:a16="http://schemas.microsoft.com/office/drawing/2014/main" id="{789D4426-4152-0AB7-44A6-88E90A9514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8" y="2845778"/>
            <a:ext cx="5840450" cy="3845012"/>
          </a:xfrm>
          <a:prstGeom prst="rect">
            <a:avLst/>
          </a:prstGeom>
          <a:noFill/>
        </p:spPr>
      </p:pic>
      <p:pic>
        <p:nvPicPr>
          <p:cNvPr id="2" name="Picture Placeholder 13">
            <a:extLst>
              <a:ext uri="{FF2B5EF4-FFF2-40B4-BE49-F238E27FC236}">
                <a16:creationId xmlns:a16="http://schemas.microsoft.com/office/drawing/2014/main" id="{F2B17294-7E27-70D5-BFF3-1B7D18EA5174}"/>
              </a:ext>
            </a:extLst>
          </p:cNvPr>
          <p:cNvPicPr>
            <a:picLocks noChangeAspect="1"/>
          </p:cNvPicPr>
          <p:nvPr/>
        </p:nvPicPr>
        <p:blipFill rotWithShape="1">
          <a:blip r:embed="rId5"/>
          <a:srcRect t="4852" b="4852"/>
          <a:stretch/>
        </p:blipFill>
        <p:spPr>
          <a:xfrm>
            <a:off x="856062" y="3194944"/>
            <a:ext cx="4147961" cy="2531897"/>
          </a:xfrm>
          <a:prstGeom prst="rect">
            <a:avLst/>
          </a:prstGeom>
        </p:spPr>
      </p:pic>
      <p:sp>
        <p:nvSpPr>
          <p:cNvPr id="14" name="Text Placeholder 2">
            <a:extLst>
              <a:ext uri="{FF2B5EF4-FFF2-40B4-BE49-F238E27FC236}">
                <a16:creationId xmlns:a16="http://schemas.microsoft.com/office/drawing/2014/main" id="{12F03C18-9981-FFA6-9732-9C78031C29D2}"/>
              </a:ext>
            </a:extLst>
          </p:cNvPr>
          <p:cNvSpPr>
            <a:spLocks noGrp="1"/>
          </p:cNvSpPr>
          <p:nvPr>
            <p:ph type="body" sz="quarter" idx="18"/>
          </p:nvPr>
        </p:nvSpPr>
        <p:spPr>
          <a:xfrm>
            <a:off x="615337" y="1548294"/>
            <a:ext cx="2975564" cy="1049221"/>
          </a:xfrm>
          <a:prstGeom prst="rect">
            <a:avLst/>
          </a:prstGeom>
        </p:spPr>
        <p:txBody>
          <a:bodyPr/>
          <a:lstStyle/>
          <a:p>
            <a:r>
              <a:rPr lang="en-US" dirty="0"/>
              <a:t>H2Hotel (Healdsburg, Kaliforníu)</a:t>
            </a:r>
          </a:p>
          <a:p>
            <a:endParaRPr lang="en-US" dirty="0"/>
          </a:p>
          <a:p>
            <a:endParaRPr lang="en-US" dirty="0"/>
          </a:p>
          <a:p>
            <a:endParaRPr lang="en-US" dirty="0"/>
          </a:p>
        </p:txBody>
      </p:sp>
      <p:sp>
        <p:nvSpPr>
          <p:cNvPr id="15" name="Text Placeholder 3">
            <a:extLst>
              <a:ext uri="{FF2B5EF4-FFF2-40B4-BE49-F238E27FC236}">
                <a16:creationId xmlns:a16="http://schemas.microsoft.com/office/drawing/2014/main" id="{DAC2B955-8ADA-B635-4BFE-6AC4B8ED4C34}"/>
              </a:ext>
            </a:extLst>
          </p:cNvPr>
          <p:cNvSpPr>
            <a:spLocks noGrp="1"/>
          </p:cNvSpPr>
          <p:nvPr>
            <p:ph type="body" sz="quarter" idx="19"/>
          </p:nvPr>
        </p:nvSpPr>
        <p:spPr>
          <a:xfrm>
            <a:off x="632136" y="613375"/>
            <a:ext cx="2958765" cy="385564"/>
          </a:xfrm>
          <a:prstGeom prst="rect">
            <a:avLst/>
          </a:prstGeom>
        </p:spPr>
        <p:txBody>
          <a:bodyPr/>
          <a:lstStyle/>
          <a:p>
            <a:r>
              <a:rPr lang="en-GB" dirty="0"/>
              <a:t>Tilfellisrannsókn</a:t>
            </a:r>
          </a:p>
        </p:txBody>
      </p:sp>
      <p:sp>
        <p:nvSpPr>
          <p:cNvPr id="16" name="Text Placeholder 4">
            <a:extLst>
              <a:ext uri="{FF2B5EF4-FFF2-40B4-BE49-F238E27FC236}">
                <a16:creationId xmlns:a16="http://schemas.microsoft.com/office/drawing/2014/main" id="{6FE676A0-B9D0-EFC4-F159-F1219A5B8597}"/>
              </a:ext>
            </a:extLst>
          </p:cNvPr>
          <p:cNvSpPr txBox="1">
            <a:spLocks/>
          </p:cNvSpPr>
          <p:nvPr/>
        </p:nvSpPr>
        <p:spPr>
          <a:xfrm>
            <a:off x="5902455" y="2354598"/>
            <a:ext cx="5184078"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459597"/>
              </a:buClr>
            </a:pPr>
            <a:r>
              <a:rPr lang="en-IE" b="1" dirty="0"/>
              <a:t>Umhverfisvænar umbætur gerðu hótelinu kleift að:</a:t>
            </a:r>
          </a:p>
          <a:p>
            <a:pPr marL="342900" indent="-342900">
              <a:lnSpc>
                <a:spcPts val="2340"/>
              </a:lnSpc>
              <a:buClr>
                <a:srgbClr val="459597"/>
              </a:buClr>
              <a:buFont typeface="Arial" panose="020B0604020202020204" pitchFamily="34" charset="0"/>
              <a:buChar char="•"/>
            </a:pPr>
            <a:r>
              <a:rPr lang="en-IE" dirty="0"/>
              <a:t>Ganga fram á hærri gjöld vegna sjálfbærrar verðmætahyggju</a:t>
            </a:r>
          </a:p>
          <a:p>
            <a:pPr marL="342900" indent="-342900">
              <a:lnSpc>
                <a:spcPts val="2340"/>
              </a:lnSpc>
              <a:buClr>
                <a:srgbClr val="459597"/>
              </a:buClr>
              <a:buFont typeface="Arial" panose="020B0604020202020204" pitchFamily="34" charset="0"/>
              <a:buChar char="•"/>
            </a:pPr>
            <a:r>
              <a:rPr lang="en-IE" dirty="0"/>
              <a:t>Laða að umhverfismeðvitaða og hönnunarlega sinnaða </a:t>
            </a:r>
            <a:r>
              <a:rPr lang="en-IE" dirty="0" err="1"/>
              <a:t>ferðalanga</a:t>
            </a:r>
            <a:endParaRPr lang="en-IE" dirty="0"/>
          </a:p>
          <a:p>
            <a:pPr marL="342900" indent="-342900">
              <a:lnSpc>
                <a:spcPts val="2340"/>
              </a:lnSpc>
              <a:buClr>
                <a:srgbClr val="459597"/>
              </a:buClr>
              <a:buFont typeface="Arial" panose="020B0604020202020204" pitchFamily="34" charset="0"/>
              <a:buChar char="•"/>
            </a:pPr>
            <a:r>
              <a:rPr lang="en-IE" dirty="0"/>
              <a:t>Aðgreina sig frá hefðbundnum borgarhúsnæði</a:t>
            </a:r>
          </a:p>
          <a:p>
            <a:pPr marL="342900" indent="-342900">
              <a:lnSpc>
                <a:spcPts val="2340"/>
              </a:lnSpc>
              <a:buClr>
                <a:srgbClr val="459597"/>
              </a:buClr>
              <a:buFont typeface="Arial" panose="020B0604020202020204" pitchFamily="34" charset="0"/>
              <a:buChar char="•"/>
            </a:pPr>
            <a:r>
              <a:rPr lang="en-IE" dirty="0"/>
              <a:t>Halda rekstrarkostnaði lágum með grænni innviðum</a:t>
            </a:r>
          </a:p>
          <a:p>
            <a:pPr>
              <a:lnSpc>
                <a:spcPts val="2340"/>
              </a:lnSpc>
              <a:buClr>
                <a:srgbClr val="459597"/>
              </a:buClr>
            </a:pPr>
            <a:r>
              <a:rPr lang="en-IE" dirty="0"/>
              <a:t> </a:t>
            </a:r>
          </a:p>
          <a:p>
            <a:pPr>
              <a:lnSpc>
                <a:spcPts val="2340"/>
              </a:lnSpc>
              <a:buClr>
                <a:srgbClr val="EC7C69"/>
              </a:buClr>
            </a:pPr>
            <a:endParaRPr lang="en-IE" dirty="0"/>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DA615FE7-C868-B970-8825-AE5CB06FA4A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sp>
        <p:nvSpPr>
          <p:cNvPr id="3" name="Text Placeholder 3">
            <a:extLst>
              <a:ext uri="{FF2B5EF4-FFF2-40B4-BE49-F238E27FC236}">
                <a16:creationId xmlns:a16="http://schemas.microsoft.com/office/drawing/2014/main" id="{F78B4C56-9942-FC8A-44BD-3824F8F3021C}"/>
              </a:ext>
            </a:extLst>
          </p:cNvPr>
          <p:cNvSpPr txBox="1">
            <a:spLocks/>
          </p:cNvSpPr>
          <p:nvPr/>
        </p:nvSpPr>
        <p:spPr>
          <a:xfrm>
            <a:off x="5251636" y="679373"/>
            <a:ext cx="632702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H2Hotel: </a:t>
            </a:r>
            <a:r>
              <a:rPr lang="en-US" sz="2800" b="0" dirty="0">
                <a:solidFill>
                  <a:srgbClr val="414141"/>
                </a:solidFill>
              </a:rPr>
              <a:t>Sýnir hvernig skuli vaxa á snjallan hátt með því að bæta núverandi rými fremur en að stækka líkamlega. </a:t>
            </a:r>
          </a:p>
          <a:p>
            <a:pPr>
              <a:lnSpc>
                <a:spcPts val="3620"/>
              </a:lnSpc>
            </a:pPr>
            <a:endParaRPr lang="en-US" dirty="0"/>
          </a:p>
        </p:txBody>
      </p:sp>
      <p:cxnSp>
        <p:nvCxnSpPr>
          <p:cNvPr id="4" name="Straight Connector 3">
            <a:extLst>
              <a:ext uri="{FF2B5EF4-FFF2-40B4-BE49-F238E27FC236}">
                <a16:creationId xmlns:a16="http://schemas.microsoft.com/office/drawing/2014/main" id="{24CDEA3C-D12F-58FF-ED6C-00BBE8BA187A}"/>
              </a:ext>
            </a:extLst>
          </p:cNvPr>
          <p:cNvCxnSpPr>
            <a:cxnSpLocks/>
          </p:cNvCxnSpPr>
          <p:nvPr/>
        </p:nvCxnSpPr>
        <p:spPr>
          <a:xfrm>
            <a:off x="5251636" y="2250176"/>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3F80729-598C-175A-BD40-EC381AEB442D}"/>
              </a:ext>
            </a:extLst>
          </p:cNvPr>
          <p:cNvSpPr/>
          <p:nvPr/>
        </p:nvSpPr>
        <p:spPr>
          <a:xfrm>
            <a:off x="4181994" y="4571239"/>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25499D72-348E-7515-001A-33F09546256E}"/>
              </a:ext>
            </a:extLst>
          </p:cNvPr>
          <p:cNvSpPr/>
          <p:nvPr/>
        </p:nvSpPr>
        <p:spPr>
          <a:xfrm>
            <a:off x="4180110" y="4556692"/>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Smelltu til að </a:t>
            </a:r>
            <a:r>
              <a:rPr lang="en-IE" sz="2800" b="1" dirty="0">
                <a:solidFill>
                  <a:schemeClr val="bg1"/>
                </a:solidFill>
                <a:hlinkClick r:id="rId6">
                  <a:extLst>
                    <a:ext uri="{A12FA001-AC4F-418D-AE19-62706E023703}">
                      <ahyp:hlinkClr xmlns:ahyp="http://schemas.microsoft.com/office/drawing/2018/hyperlinkcolor" val="tx"/>
                    </a:ext>
                  </a:extLst>
                </a:hlinkClick>
              </a:rPr>
              <a:t>heimsækja</a:t>
            </a:r>
            <a:endParaRPr lang="en-IE" sz="2800" b="1" dirty="0">
              <a:solidFill>
                <a:schemeClr val="bg1"/>
              </a:solidFill>
            </a:endParaRPr>
          </a:p>
        </p:txBody>
      </p:sp>
      <p:sp>
        <p:nvSpPr>
          <p:cNvPr id="5" name="Text Placeholder 7">
            <a:extLst>
              <a:ext uri="{FF2B5EF4-FFF2-40B4-BE49-F238E27FC236}">
                <a16:creationId xmlns:a16="http://schemas.microsoft.com/office/drawing/2014/main" id="{EAD5B710-0CDD-F15A-1589-2849B7C33835}"/>
              </a:ext>
            </a:extLst>
          </p:cNvPr>
          <p:cNvSpPr txBox="1">
            <a:spLocks/>
          </p:cNvSpPr>
          <p:nvPr/>
        </p:nvSpPr>
        <p:spPr>
          <a:xfrm rot="16200000">
            <a:off x="-844725" y="517609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a:solidFill>
                  <a:schemeClr val="bg1"/>
                </a:solidFill>
              </a:rPr>
              <a:t>Ljósmynd: </a:t>
            </a:r>
          </a:p>
          <a:p>
            <a:pPr marL="0" indent="0" algn="ctr">
              <a:lnSpc>
                <a:spcPts val="1240"/>
              </a:lnSpc>
              <a:spcBef>
                <a:spcPts val="0"/>
              </a:spcBef>
              <a:buNone/>
            </a:pPr>
            <a:r>
              <a:rPr lang="en-IE" sz="1200" dirty="0">
                <a:solidFill>
                  <a:schemeClr val="bg1"/>
                </a:solidFill>
              </a:rPr>
              <a:t>H2hotel, Healdsburg, Kaliforníu</a:t>
            </a:r>
          </a:p>
        </p:txBody>
      </p:sp>
      <p:sp>
        <p:nvSpPr>
          <p:cNvPr id="6" name="TextBox 5">
            <a:extLst>
              <a:ext uri="{FF2B5EF4-FFF2-40B4-BE49-F238E27FC236}">
                <a16:creationId xmlns:a16="http://schemas.microsoft.com/office/drawing/2014/main" id="{CB77E49E-490B-E2E6-5365-C1396B4AEA83}"/>
              </a:ext>
            </a:extLst>
          </p:cNvPr>
          <p:cNvSpPr txBox="1"/>
          <p:nvPr/>
        </p:nvSpPr>
        <p:spPr>
          <a:xfrm>
            <a:off x="5978576" y="5603714"/>
            <a:ext cx="5418872" cy="625812"/>
          </a:xfrm>
          <a:prstGeom prst="rect">
            <a:avLst/>
          </a:prstGeom>
          <a:noFill/>
        </p:spPr>
        <p:txBody>
          <a:bodyPr wrap="square">
            <a:spAutoFit/>
          </a:bodyPr>
          <a:lstStyle/>
          <a:p>
            <a:r>
              <a:rPr lang="en-IE" b="1" dirty="0">
                <a:solidFill>
                  <a:srgbClr val="414141"/>
                </a:solidFill>
              </a:rPr>
              <a:t>Heimildir</a:t>
            </a:r>
            <a:r>
              <a:rPr lang="en-IE" b="1" dirty="0">
                <a:solidFill>
                  <a:srgbClr val="459597"/>
                </a:solidFill>
                <a:cs typeface="Calibri"/>
              </a:rPr>
              <a:t>. </a:t>
            </a:r>
            <a:r>
              <a:rPr lang="en-IE" dirty="0">
                <a:solidFill>
                  <a:srgbClr val="459597"/>
                </a:solidFill>
                <a:hlinkClick r:id="rId6">
                  <a:extLst>
                    <a:ext uri="{A12FA001-AC4F-418D-AE19-62706E023703}">
                      <ahyp:hlinkClr xmlns:ahyp="http://schemas.microsoft.com/office/drawing/2018/hyperlinkcolor" val="tx"/>
                    </a:ext>
                  </a:extLst>
                </a:hlinkClick>
              </a:rPr>
              <a:t>H2HOTEL</a:t>
            </a:r>
            <a:endParaRPr lang="en-IE" dirty="0">
              <a:solidFill>
                <a:srgbClr val="459597"/>
              </a:solidFill>
              <a:ea typeface="Calibri"/>
              <a:cs typeface="Calibri"/>
            </a:endParaRPr>
          </a:p>
          <a:p>
            <a:pPr>
              <a:lnSpc>
                <a:spcPts val="1960"/>
              </a:lnSpc>
            </a:pPr>
            <a:endParaRPr lang="en-IE" dirty="0">
              <a:solidFill>
                <a:srgbClr val="459597"/>
              </a:solidFill>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58119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73E5-1B27-163C-9C88-ACD260A4088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093448E-5DF0-4D44-4FCF-2261F20D6B1C}"/>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Endurfjárfesting í gæðum og ánægju gesta </a:t>
            </a:r>
          </a:p>
          <a:p>
            <a:pPr>
              <a:lnSpc>
                <a:spcPts val="3720"/>
              </a:lnSpc>
            </a:pPr>
            <a:endParaRPr lang="en-US" dirty="0"/>
          </a:p>
        </p:txBody>
      </p:sp>
      <p:cxnSp>
        <p:nvCxnSpPr>
          <p:cNvPr id="10" name="Straight Connector 9">
            <a:extLst>
              <a:ext uri="{FF2B5EF4-FFF2-40B4-BE49-F238E27FC236}">
                <a16:creationId xmlns:a16="http://schemas.microsoft.com/office/drawing/2014/main" id="{E5DEA692-2C80-F4D7-4C68-1FB944119578}"/>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ECC7BE9-43AC-958E-1775-B3E720DE2A9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
        <p:nvSpPr>
          <p:cNvPr id="4" name="Text Placeholder 5">
            <a:extLst>
              <a:ext uri="{FF2B5EF4-FFF2-40B4-BE49-F238E27FC236}">
                <a16:creationId xmlns:a16="http://schemas.microsoft.com/office/drawing/2014/main" id="{B0FC5840-F395-772D-478F-DB24C526D813}"/>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7E80CBA4-C822-F82F-D139-0B8E7F0F9B6B}"/>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Notaðu hluta af tekjum þínum til að viðhalda eða uppfæra eignina þína: </a:t>
            </a:r>
            <a:r>
              <a:rPr lang="en-GB" sz="2200" dirty="0">
                <a:solidFill>
                  <a:srgbClr val="414141"/>
                </a:solidFill>
              </a:rPr>
              <a:t>dýnuvörn, myrkluvænar gardínur, betri eldhúsáhöld.</a:t>
            </a:r>
          </a:p>
          <a:p>
            <a:pPr marL="342900" indent="-342900">
              <a:lnSpc>
                <a:spcPts val="2240"/>
              </a:lnSpc>
              <a:buClr>
                <a:srgbClr val="459597"/>
              </a:buClr>
              <a:buFont typeface="Arial" panose="020B0604020202020204" pitchFamily="34" charset="0"/>
              <a:buChar char="•"/>
            </a:pPr>
            <a:r>
              <a:rPr lang="en-GB" sz="2200" dirty="0">
                <a:solidFill>
                  <a:srgbClr val="414141"/>
                </a:solidFill>
              </a:rPr>
              <a:t>Einbeittu þér fyrst að </a:t>
            </a:r>
            <a:r>
              <a:rPr lang="en-GB" sz="2200" b="1" dirty="0">
                <a:solidFill>
                  <a:srgbClr val="EC7C69"/>
                </a:solidFill>
              </a:rPr>
              <a:t>hreinlæti, þægindum og virkni </a:t>
            </a:r>
            <a:r>
              <a:rPr lang="en-GB" sz="2200" dirty="0">
                <a:solidFill>
                  <a:srgbClr val="414141"/>
                </a:solidFill>
              </a:rPr>
              <a:t>– ekki skreytingum.</a:t>
            </a:r>
          </a:p>
          <a:p>
            <a:pPr marL="342900" indent="-342900">
              <a:lnSpc>
                <a:spcPts val="2240"/>
              </a:lnSpc>
              <a:buClr>
                <a:srgbClr val="459597"/>
              </a:buClr>
              <a:buFont typeface="Arial" panose="020B0604020202020204" pitchFamily="34" charset="0"/>
              <a:buChar char="•"/>
            </a:pPr>
            <a:r>
              <a:rPr lang="en-GB" sz="2200" b="1" dirty="0">
                <a:solidFill>
                  <a:srgbClr val="EC7C69"/>
                </a:solidFill>
              </a:rPr>
              <a:t>Fjárfestu í orkusparandi eiginleikum </a:t>
            </a:r>
            <a:r>
              <a:rPr lang="en-GB" sz="2200" dirty="0">
                <a:solidFill>
                  <a:srgbClr val="414141"/>
                </a:solidFill>
              </a:rPr>
              <a:t>(LED-ljós, betri einangrun) til að draga úr kostnaði og laða að umhverfismeðvitaða gesti.</a:t>
            </a:r>
          </a:p>
          <a:p>
            <a:pPr marL="342900" indent="-342900">
              <a:lnSpc>
                <a:spcPts val="2240"/>
              </a:lnSpc>
              <a:buClr>
                <a:srgbClr val="459597"/>
              </a:buClr>
              <a:buFont typeface="Arial" panose="020B0604020202020204" pitchFamily="34" charset="0"/>
              <a:buChar char="•"/>
            </a:pPr>
            <a:r>
              <a:rPr lang="en-GB" sz="2200" b="1" dirty="0">
                <a:solidFill>
                  <a:srgbClr val="EC7C69"/>
                </a:solidFill>
              </a:rPr>
              <a:t>Gerðu umbætur </a:t>
            </a:r>
            <a:r>
              <a:rPr lang="en-GB" sz="2200" dirty="0">
                <a:solidFill>
                  <a:srgbClr val="414141"/>
                </a:solidFill>
              </a:rPr>
              <a:t>byggðar á því sem gestir nefna jákvætt eða neikvætt.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092D3F83-0111-1A50-FF21-E1E3340149B5}"/>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6B606988-7C27-9046-96A9-83C94FE07148}"/>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Tól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Settu til hliðar smá mánaðarlegt upphæð til uppfærslna eða viðgerða.</a:t>
            </a:r>
          </a:p>
          <a:p>
            <a:pPr marL="342900" indent="-342900" algn="l">
              <a:lnSpc>
                <a:spcPts val="2340"/>
              </a:lnSpc>
              <a:spcBef>
                <a:spcPts val="0"/>
              </a:spcBef>
              <a:buFont typeface="Arial" panose="020B0604020202020204" pitchFamily="34" charset="0"/>
              <a:buChar char="•"/>
            </a:pPr>
            <a:r>
              <a:rPr lang="en-IE" sz="2200" dirty="0"/>
              <a:t>Notaðu umsagnir sem leiðbeiningar, ekki bara sem hrós.</a:t>
            </a:r>
          </a:p>
          <a:p>
            <a:pPr marL="342900" indent="-342900" algn="l">
              <a:lnSpc>
                <a:spcPts val="2340"/>
              </a:lnSpc>
              <a:spcBef>
                <a:spcPts val="0"/>
              </a:spcBef>
              <a:buFont typeface="Arial" panose="020B0604020202020204" pitchFamily="34" charset="0"/>
              <a:buChar char="•"/>
            </a:pPr>
            <a:r>
              <a:rPr lang="en-IE" sz="2200" dirty="0"/>
              <a:t>Litlar úrbætur (t.d. nýr sturtugardínur, betri koddar) skila sér vel.</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099996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38B5-78C0-DFCE-4B6D-C906C363C4A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FBB7B6F-309C-3384-C616-D54BAECC723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standa vörð um markmið þín og gildi </a:t>
            </a:r>
          </a:p>
          <a:p>
            <a:pPr>
              <a:lnSpc>
                <a:spcPts val="3720"/>
              </a:lnSpc>
            </a:pPr>
            <a:endParaRPr lang="en-US" dirty="0"/>
          </a:p>
        </p:txBody>
      </p:sp>
      <p:cxnSp>
        <p:nvCxnSpPr>
          <p:cNvPr id="10" name="Straight Connector 9">
            <a:extLst>
              <a:ext uri="{FF2B5EF4-FFF2-40B4-BE49-F238E27FC236}">
                <a16:creationId xmlns:a16="http://schemas.microsoft.com/office/drawing/2014/main" id="{CE4B2AEE-9E0F-EDF3-2865-D5C7F5114FCC}"/>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8BC75ED-9E52-96D4-414C-C05E9CDAEA7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
        <p:nvSpPr>
          <p:cNvPr id="4" name="Text Placeholder 5">
            <a:extLst>
              <a:ext uri="{FF2B5EF4-FFF2-40B4-BE49-F238E27FC236}">
                <a16:creationId xmlns:a16="http://schemas.microsoft.com/office/drawing/2014/main" id="{D992D682-87A4-76F4-C22A-EB9E48754BB0}"/>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E425C96F-3CD6-E24D-4EF5-6A5350182B69}"/>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Skilgreindu persónulega árangur þinn: </a:t>
            </a:r>
            <a:r>
              <a:rPr lang="en-GB" sz="2200" dirty="0">
                <a:solidFill>
                  <a:srgbClr val="414141"/>
                </a:solidFill>
              </a:rPr>
              <a:t>sveigjanleika, tekjur, áhrif á gesti, sköpunargáfu eða samfélag.</a:t>
            </a:r>
          </a:p>
          <a:p>
            <a:pPr marL="342900" indent="-342900">
              <a:lnSpc>
                <a:spcPts val="2240"/>
              </a:lnSpc>
              <a:buClr>
                <a:srgbClr val="459597"/>
              </a:buClr>
              <a:buFont typeface="Arial" panose="020B0604020202020204" pitchFamily="34" charset="0"/>
              <a:buChar char="•"/>
            </a:pPr>
            <a:r>
              <a:rPr lang="en-GB" sz="2200" b="1" dirty="0">
                <a:solidFill>
                  <a:srgbClr val="EC7C69"/>
                </a:solidFill>
              </a:rPr>
              <a:t>Notaðu þessa sýn til að leiðbeina hverri ákvörðun </a:t>
            </a:r>
            <a:r>
              <a:rPr lang="en-GB" sz="2200" dirty="0">
                <a:solidFill>
                  <a:srgbClr val="414141"/>
                </a:solidFill>
              </a:rPr>
              <a:t>– fylgdu ekki straumum sem samræmast ekki markmiðum þínum.</a:t>
            </a:r>
          </a:p>
          <a:p>
            <a:pPr marL="342900" indent="-342900">
              <a:lnSpc>
                <a:spcPts val="2240"/>
              </a:lnSpc>
              <a:buClr>
                <a:srgbClr val="459597"/>
              </a:buClr>
              <a:buFont typeface="Arial" panose="020B0604020202020204" pitchFamily="34" charset="0"/>
              <a:buChar char="•"/>
            </a:pPr>
            <a:r>
              <a:rPr lang="en-GB" sz="2200" b="1" dirty="0">
                <a:solidFill>
                  <a:srgbClr val="EC7C69"/>
                </a:solidFill>
              </a:rPr>
              <a:t>Gefðu þér tíma til að hugsa dýptar í nokkurra mánaða fresti: </a:t>
            </a:r>
            <a:r>
              <a:rPr lang="en-GB" sz="2200" dirty="0">
                <a:solidFill>
                  <a:srgbClr val="414141"/>
                </a:solidFill>
              </a:rPr>
              <a:t>Hvað gengur vel? Hvað er streituvaldandi?</a:t>
            </a:r>
          </a:p>
          <a:p>
            <a:pPr marL="342900" indent="-342900">
              <a:lnSpc>
                <a:spcPts val="2240"/>
              </a:lnSpc>
              <a:buClr>
                <a:srgbClr val="459597"/>
              </a:buClr>
              <a:buFont typeface="Arial" panose="020B0604020202020204" pitchFamily="34" charset="0"/>
              <a:buChar char="•"/>
            </a:pPr>
            <a:r>
              <a:rPr lang="en-GB" sz="2200" b="1" dirty="0">
                <a:solidFill>
                  <a:srgbClr val="EC7C69"/>
                </a:solidFill>
              </a:rPr>
              <a:t>Ef þú vaxir, vaxðu með ásetningi </a:t>
            </a:r>
            <a:r>
              <a:rPr lang="en-GB" sz="2200" dirty="0">
                <a:solidFill>
                  <a:srgbClr val="414141"/>
                </a:solidFill>
              </a:rPr>
              <a:t>– ekki vegna þrýstings eða samanburðar.</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3F4712C-10CD-C87E-A2E3-AF86A64F55C0}"/>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5E03FC6E-BDA4-E4BF-E737-7EB9D964A666}"/>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Tól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Búðu til stutta "gestgjafamisjón" fyrir þig til að halda einbeitingu.</a:t>
            </a:r>
          </a:p>
          <a:p>
            <a:pPr marL="342900" indent="-342900" algn="l">
              <a:lnSpc>
                <a:spcPts val="2340"/>
              </a:lnSpc>
              <a:spcBef>
                <a:spcPts val="0"/>
              </a:spcBef>
              <a:buFont typeface="Arial" panose="020B0604020202020204" pitchFamily="34" charset="0"/>
              <a:buChar char="•"/>
            </a:pPr>
            <a:r>
              <a:rPr lang="en-IE" sz="2200" dirty="0"/>
              <a:t>Fylgstu með því hvað hleypir þér krafti eða tær orkuna þína varðandi gestgjafahlutverkið.</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0571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680E-FD63-2FAC-2FBE-765583D279D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C86D643-344F-6449-45B2-2C2CB02B8035}"/>
              </a:ext>
            </a:extLst>
          </p:cNvPr>
          <p:cNvSpPr txBox="1">
            <a:spLocks/>
          </p:cNvSpPr>
          <p:nvPr/>
        </p:nvSpPr>
        <p:spPr>
          <a:xfrm>
            <a:off x="609623" y="493193"/>
            <a:ext cx="617863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Dæmi um góða framkvæmd úr safni Epic Stays</a:t>
            </a:r>
          </a:p>
          <a:p>
            <a:pPr>
              <a:lnSpc>
                <a:spcPts val="3720"/>
              </a:lnSpc>
            </a:pPr>
            <a:endParaRPr lang="en-US" dirty="0"/>
          </a:p>
        </p:txBody>
      </p:sp>
      <p:cxnSp>
        <p:nvCxnSpPr>
          <p:cNvPr id="10" name="Straight Connector 9">
            <a:extLst>
              <a:ext uri="{FF2B5EF4-FFF2-40B4-BE49-F238E27FC236}">
                <a16:creationId xmlns:a16="http://schemas.microsoft.com/office/drawing/2014/main" id="{3F7D0564-90A1-5481-8B60-ABBB5174AFB2}"/>
              </a:ext>
            </a:extLst>
          </p:cNvPr>
          <p:cNvCxnSpPr>
            <a:cxnSpLocks/>
          </p:cNvCxnSpPr>
          <p:nvPr/>
        </p:nvCxnSpPr>
        <p:spPr>
          <a:xfrm>
            <a:off x="0" y="1734279"/>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932C3DB-4BA7-194A-9B7D-5621100029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graphicFrame>
        <p:nvGraphicFramePr>
          <p:cNvPr id="2" name="Tabela 7">
            <a:extLst>
              <a:ext uri="{FF2B5EF4-FFF2-40B4-BE49-F238E27FC236}">
                <a16:creationId xmlns:a16="http://schemas.microsoft.com/office/drawing/2014/main" id="{2DD3A27A-9FC0-C148-7D02-DD01903D97B1}"/>
              </a:ext>
            </a:extLst>
          </p:cNvPr>
          <p:cNvGraphicFramePr>
            <a:graphicFrameLocks noGrp="1"/>
          </p:cNvGraphicFramePr>
          <p:nvPr>
            <p:extLst>
              <p:ext uri="{D42A27DB-BD31-4B8C-83A1-F6EECF244321}">
                <p14:modId xmlns:p14="http://schemas.microsoft.com/office/powerpoint/2010/main" val="467546162"/>
              </p:ext>
            </p:extLst>
          </p:nvPr>
        </p:nvGraphicFramePr>
        <p:xfrm>
          <a:off x="609623" y="2021175"/>
          <a:ext cx="10670104" cy="4343632"/>
        </p:xfrm>
        <a:graphic>
          <a:graphicData uri="http://schemas.openxmlformats.org/drawingml/2006/table">
            <a:tbl>
              <a:tblPr firstRow="1" firstCol="1" bandRow="1">
                <a:tableStyleId>{5C22544A-7EE6-4342-B048-85BDC9FD1C3A}</a:tableStyleId>
              </a:tblPr>
              <a:tblGrid>
                <a:gridCol w="3506253">
                  <a:extLst>
                    <a:ext uri="{9D8B030D-6E8A-4147-A177-3AD203B41FA5}">
                      <a16:colId xmlns:a16="http://schemas.microsoft.com/office/drawing/2014/main" val="1367520606"/>
                    </a:ext>
                  </a:extLst>
                </a:gridCol>
                <a:gridCol w="7163851">
                  <a:extLst>
                    <a:ext uri="{9D8B030D-6E8A-4147-A177-3AD203B41FA5}">
                      <a16:colId xmlns:a16="http://schemas.microsoft.com/office/drawing/2014/main" val="1422989700"/>
                    </a:ext>
                  </a:extLst>
                </a:gridCol>
              </a:tblGrid>
              <a:tr h="462362">
                <a:tc>
                  <a:txBody>
                    <a:bodyPr/>
                    <a:lstStyle/>
                    <a:p>
                      <a:pPr>
                        <a:lnSpc>
                          <a:spcPct val="115000"/>
                        </a:lnSpc>
                        <a:spcAft>
                          <a:spcPts val="1000"/>
                        </a:spcAft>
                        <a:buNone/>
                      </a:pPr>
                      <a:r>
                        <a:rPr lang="en-US" sz="2000">
                          <a:solidFill>
                            <a:srgbClr val="FFFFFF"/>
                          </a:solidFill>
                          <a:effectLst/>
                        </a:rPr>
                        <a:t>Eign / Fyrirtæki</a:t>
                      </a:r>
                      <a:endParaRPr lang="sl-SI" sz="2000">
                        <a:solidFill>
                          <a:srgbClr val="FFFFFF"/>
                        </a:solidFill>
                        <a:effectLst/>
                        <a:latin typeface="Cambria"/>
                        <a:ea typeface="MS Mincho"/>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C7C69"/>
                    </a:solidFill>
                  </a:tcPr>
                </a:tc>
                <a:tc>
                  <a:txBody>
                    <a:bodyPr/>
                    <a:lstStyle/>
                    <a:p>
                      <a:pPr>
                        <a:lnSpc>
                          <a:spcPct val="115000"/>
                        </a:lnSpc>
                        <a:spcAft>
                          <a:spcPts val="1000"/>
                        </a:spcAft>
                        <a:buNone/>
                      </a:pPr>
                      <a:r>
                        <a:rPr lang="en-US" sz="2000" dirty="0">
                          <a:solidFill>
                            <a:srgbClr val="FFFFFF"/>
                          </a:solidFill>
                          <a:effectLst/>
                        </a:rPr>
                        <a:t>Lýsing</a:t>
                      </a:r>
                      <a:endParaRPr lang="sl-SI" sz="2000" dirty="0">
                        <a:solidFill>
                          <a:srgbClr val="FFFFFF"/>
                        </a:solidFill>
                        <a:effectLst/>
                        <a:latin typeface="Cambria"/>
                        <a:ea typeface="MS Mincho"/>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C7C69"/>
                    </a:solidFill>
                  </a:tcPr>
                </a:tc>
                <a:extLst>
                  <a:ext uri="{0D108BD9-81ED-4DB2-BD59-A6C34878D82A}">
                    <a16:rowId xmlns:a16="http://schemas.microsoft.com/office/drawing/2014/main" val="3674375149"/>
                  </a:ext>
                </a:extLst>
              </a:tr>
              <a:tr h="644623">
                <a:tc>
                  <a:txBody>
                    <a:bodyPr/>
                    <a:lstStyle/>
                    <a:p>
                      <a:pPr>
                        <a:lnSpc>
                          <a:spcPts val="1960"/>
                        </a:lnSpc>
                        <a:spcAft>
                          <a:spcPts val="0"/>
                        </a:spcAft>
                        <a:buNone/>
                      </a:pPr>
                      <a:r>
                        <a:rPr lang="en-US" sz="1800">
                          <a:solidFill>
                            <a:srgbClr val="459597"/>
                          </a:solidFill>
                          <a:effectLst/>
                          <a:hlinkClick r:id="rId2">
                            <a:extLst>
                              <a:ext uri="{A12FA001-AC4F-418D-AE19-62706E023703}">
                                <ahyp:hlinkClr xmlns:ahyp="http://schemas.microsoft.com/office/drawing/2018/hyperlinkcolor" val="tx"/>
                              </a:ext>
                            </a:extLst>
                          </a:hlinkClick>
                        </a:rPr>
                        <a:t>A-rammi í </a:t>
                      </a:r>
                      <a:r>
                        <a:rPr lang="en-US" sz="1800" err="1">
                          <a:solidFill>
                            <a:srgbClr val="459597"/>
                          </a:solidFill>
                          <a:effectLst/>
                          <a:hlinkClick r:id="rId2">
                            <a:extLst>
                              <a:ext uri="{A12FA001-AC4F-418D-AE19-62706E023703}">
                                <ahyp:hlinkClr xmlns:ahyp="http://schemas.microsoft.com/office/drawing/2018/hyperlinkcolor" val="tx"/>
                              </a:ext>
                            </a:extLst>
                          </a:hlinkClick>
                        </a:rPr>
                        <a:t>Soča </a:t>
                      </a:r>
                      <a:r>
                        <a:rPr lang="en-US" sz="1800">
                          <a:solidFill>
                            <a:srgbClr val="459597"/>
                          </a:solidFill>
                          <a:effectLst/>
                          <a:hlinkClick r:id="rId2">
                            <a:extLst>
                              <a:ext uri="{A12FA001-AC4F-418D-AE19-62706E023703}">
                                <ahyp:hlinkClr xmlns:ahyp="http://schemas.microsoft.com/office/drawing/2018/hyperlinkcolor" val="tx"/>
                              </a:ext>
                            </a:extLst>
                          </a:hlinkClick>
                        </a:rPr>
                        <a:t>(Slóvenía)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Tekur þátt í samstarfi við staðbundin smáfyrirtæki og hefðbundna handverksmenn til að styðja þróun dreifbýlis.</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328543021"/>
                  </a:ext>
                </a:extLst>
              </a:tr>
              <a:tr h="644623">
                <a:tc>
                  <a:txBody>
                    <a:bodyPr/>
                    <a:lstStyle/>
                    <a:p>
                      <a:pPr>
                        <a:lnSpc>
                          <a:spcPts val="1960"/>
                        </a:lnSpc>
                        <a:spcAft>
                          <a:spcPts val="0"/>
                        </a:spcAft>
                        <a:buNone/>
                      </a:pPr>
                      <a:r>
                        <a:rPr lang="en-US" sz="1800" dirty="0">
                          <a:solidFill>
                            <a:srgbClr val="459597"/>
                          </a:solidFill>
                          <a:effectLst/>
                          <a:hlinkClick r:id="rId3">
                            <a:extLst>
                              <a:ext uri="{A12FA001-AC4F-418D-AE19-62706E023703}">
                                <ahyp:hlinkClr xmlns:ahyp="http://schemas.microsoft.com/office/drawing/2018/hyperlinkcolor" val="tx"/>
                              </a:ext>
                            </a:extLst>
                          </a:hlinkClick>
                        </a:rPr>
                        <a:t>Chalet Rušovc (Slóvenía)</a:t>
                      </a:r>
                      <a:endParaRPr lang="sl-SI" sz="1800" dirty="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Sameinar staðbundna menningu og gistiflæði til að styðja við efnahaginn.</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544527635"/>
                  </a:ext>
                </a:extLst>
              </a:tr>
              <a:tr h="644623">
                <a:tc>
                  <a:txBody>
                    <a:bodyPr/>
                    <a:lstStyle/>
                    <a:p>
                      <a:pPr>
                        <a:lnSpc>
                          <a:spcPts val="1960"/>
                        </a:lnSpc>
                        <a:spcAft>
                          <a:spcPts val="0"/>
                        </a:spcAft>
                        <a:buNone/>
                      </a:pPr>
                      <a:r>
                        <a:rPr lang="en-US" sz="1800" err="1">
                          <a:solidFill>
                            <a:srgbClr val="459597"/>
                          </a:solidFill>
                          <a:effectLst/>
                          <a:hlinkClick r:id="rId4">
                            <a:extLst>
                              <a:ext uri="{A12FA001-AC4F-418D-AE19-62706E023703}">
                                <ahyp:hlinkClr xmlns:ahyp="http://schemas.microsoft.com/office/drawing/2018/hyperlinkcolor" val="tx"/>
                              </a:ext>
                            </a:extLst>
                          </a:hlinkClick>
                        </a:rPr>
                        <a:t>Bændagisting Firbas </a:t>
                      </a:r>
                      <a:r>
                        <a:rPr lang="en-US" sz="1800">
                          <a:solidFill>
                            <a:srgbClr val="459597"/>
                          </a:solidFill>
                          <a:effectLst/>
                          <a:hlinkClick r:id="rId4">
                            <a:extLst>
                              <a:ext uri="{A12FA001-AC4F-418D-AE19-62706E023703}">
                                <ahyp:hlinkClr xmlns:ahyp="http://schemas.microsoft.com/office/drawing/2018/hyperlinkcolor" val="tx"/>
                              </a:ext>
                            </a:extLst>
                          </a:hlinkClick>
                        </a:rPr>
                        <a:t>(Slóvenía)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Býður upp á upplifanir frá býli til borðs og vinnur með staðbundnum landbúnaðarferðaþjónustuaðilum.</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024097271"/>
                  </a:ext>
                </a:extLst>
              </a:tr>
              <a:tr h="644623">
                <a:tc>
                  <a:txBody>
                    <a:bodyPr/>
                    <a:lstStyle/>
                    <a:p>
                      <a:pPr>
                        <a:lnSpc>
                          <a:spcPts val="1960"/>
                        </a:lnSpc>
                        <a:spcAft>
                          <a:spcPts val="0"/>
                        </a:spcAft>
                        <a:buNone/>
                      </a:pPr>
                      <a:r>
                        <a:rPr lang="en-US" sz="1800" err="1">
                          <a:solidFill>
                            <a:srgbClr val="459597"/>
                          </a:solidFill>
                          <a:effectLst/>
                          <a:hlinkClick r:id="rId5">
                            <a:extLst>
                              <a:ext uri="{A12FA001-AC4F-418D-AE19-62706E023703}">
                                <ahyp:hlinkClr xmlns:ahyp="http://schemas.microsoft.com/office/drawing/2018/hyperlinkcolor" val="tx"/>
                              </a:ext>
                            </a:extLst>
                          </a:hlinkClick>
                        </a:rPr>
                        <a:t>Drumhierny </a:t>
                      </a:r>
                      <a:r>
                        <a:rPr lang="en-US" sz="1800">
                          <a:solidFill>
                            <a:srgbClr val="459597"/>
                          </a:solidFill>
                          <a:effectLst/>
                          <a:hlinkClick r:id="rId5">
                            <a:extLst>
                              <a:ext uri="{A12FA001-AC4F-418D-AE19-62706E023703}">
                                <ahyp:hlinkClr xmlns:ahyp="http://schemas.microsoft.com/office/drawing/2018/hyperlinkcolor" val="tx"/>
                              </a:ext>
                            </a:extLst>
                          </a:hlinkClick>
                        </a:rPr>
                        <a:t>Woodland Hideaway (Írland)</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Sameinar þátttöku heimamanna, samfélagsábyrgð (CSR) og skipulagðan sjálfbæran vöxt.</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071624906"/>
                  </a:ext>
                </a:extLst>
              </a:tr>
              <a:tr h="658155">
                <a:tc>
                  <a:txBody>
                    <a:bodyPr/>
                    <a:lstStyle/>
                    <a:p>
                      <a:pPr>
                        <a:lnSpc>
                          <a:spcPts val="1960"/>
                        </a:lnSpc>
                        <a:spcAft>
                          <a:spcPts val="0"/>
                        </a:spcAft>
                        <a:buNone/>
                      </a:pPr>
                      <a:r>
                        <a:rPr lang="en-US" sz="1800">
                          <a:solidFill>
                            <a:srgbClr val="459597"/>
                          </a:solidFill>
                          <a:effectLst/>
                          <a:hlinkClick r:id="rId6">
                            <a:extLst>
                              <a:ext uri="{A12FA001-AC4F-418D-AE19-62706E023703}">
                                <ahyp:hlinkClr xmlns:ahyp="http://schemas.microsoft.com/office/drawing/2018/hyperlinkcolor" val="tx"/>
                              </a:ext>
                            </a:extLst>
                          </a:hlinkClick>
                        </a:rPr>
                        <a:t>Birdbox Treehouse (Noregur)</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Sameinar náttúru, vistferðamennsku og eftirminnilega gestaupplifun með litlum umhverfisfótspori.</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934928135"/>
                  </a:ext>
                </a:extLst>
              </a:tr>
              <a:tr h="644623">
                <a:tc>
                  <a:txBody>
                    <a:bodyPr/>
                    <a:lstStyle/>
                    <a:p>
                      <a:pPr>
                        <a:lnSpc>
                          <a:spcPts val="1960"/>
                        </a:lnSpc>
                        <a:spcAft>
                          <a:spcPts val="0"/>
                        </a:spcAft>
                        <a:buNone/>
                      </a:pPr>
                      <a:r>
                        <a:rPr lang="en-US" sz="1800" dirty="0">
                          <a:solidFill>
                            <a:srgbClr val="459597"/>
                          </a:solidFill>
                          <a:effectLst/>
                          <a:hlinkClick r:id="rId7">
                            <a:extLst>
                              <a:ext uri="{A12FA001-AC4F-418D-AE19-62706E023703}">
                                <ahyp:hlinkClr xmlns:ahyp="http://schemas.microsoft.com/office/drawing/2018/hyperlinkcolor" val="tx"/>
                              </a:ext>
                            </a:extLst>
                          </a:hlinkClick>
                        </a:rPr>
                        <a:t>Viking House &amp; Wicklow Lighthouse (Írland)</a:t>
                      </a:r>
                      <a:endParaRPr lang="sl-SI" sz="1800" dirty="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Nýtir staðbundin ferðamannanet og frásagnalist til vaxtar og tilvísana.</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91004019"/>
                  </a:ext>
                </a:extLst>
              </a:tr>
            </a:tbl>
          </a:graphicData>
        </a:graphic>
      </p:graphicFrame>
    </p:spTree>
    <p:extLst>
      <p:ext uri="{BB962C8B-B14F-4D97-AF65-F5344CB8AC3E}">
        <p14:creationId xmlns:p14="http://schemas.microsoft.com/office/powerpoint/2010/main" val="170308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0B5F-4085-829D-1B7F-0A3FFBE1B39A}"/>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894265C-5AA7-B2CC-B98E-5741932357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46</a:t>
            </a:fld>
            <a:endParaRPr lang="fr-CA" sz="1200" dirty="0">
              <a:solidFill>
                <a:schemeClr val="bg1"/>
              </a:solidFill>
            </a:endParaRPr>
          </a:p>
        </p:txBody>
      </p:sp>
      <p:sp>
        <p:nvSpPr>
          <p:cNvPr id="8" name="Freeform 7">
            <a:extLst>
              <a:ext uri="{FF2B5EF4-FFF2-40B4-BE49-F238E27FC236}">
                <a16:creationId xmlns:a16="http://schemas.microsoft.com/office/drawing/2014/main" id="{47D9B29D-E70A-F0A6-EB46-F76C9CEE0078}"/>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2BB03F2-A079-7C66-76D7-7363A331346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Viðbótarlestrarefni</a:t>
            </a:r>
          </a:p>
        </p:txBody>
      </p:sp>
      <p:sp>
        <p:nvSpPr>
          <p:cNvPr id="2" name="Text Placeholder 5">
            <a:extLst>
              <a:ext uri="{FF2B5EF4-FFF2-40B4-BE49-F238E27FC236}">
                <a16:creationId xmlns:a16="http://schemas.microsoft.com/office/drawing/2014/main" id="{31723DDD-585A-1EE4-B299-3CD4141E7AF8}"/>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Skref-fyrir-skref leiðarvísir um uppsölu á hótelum</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E401D42-D010-B352-E576-0F14FB1CB727}"/>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Greinir hvernig á að byggja upp og hrinda í framkvæmd árangursríkri uppsölustefnu sem eykur upplifun gesta og eykur tekjur.</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35D8A992-AEE6-AD9A-E461-990AB6E20E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12" name="Picture 2" descr="authentic marketing">
            <a:extLst>
              <a:ext uri="{FF2B5EF4-FFF2-40B4-BE49-F238E27FC236}">
                <a16:creationId xmlns:a16="http://schemas.microsoft.com/office/drawing/2014/main" id="{E58EF247-7819-7011-F0BB-B1348AF4FC8E}"/>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556075" y="3312318"/>
            <a:ext cx="4099293" cy="238189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63D6267B-7945-45C8-E330-BC7C18FF3F6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F32F6B26-67AD-7348-E9F5-CD17953D0BB6}"/>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Smelltu til að </a:t>
            </a:r>
            <a:r>
              <a:rPr lang="en-IE" sz="2800" b="1" dirty="0">
                <a:solidFill>
                  <a:schemeClr val="bg1"/>
                </a:solidFill>
                <a:hlinkClick r:id="rId3">
                  <a:extLst>
                    <a:ext uri="{A12FA001-AC4F-418D-AE19-62706E023703}">
                      <ahyp:hlinkClr xmlns:ahyp="http://schemas.microsoft.com/office/drawing/2018/hyperlinkcolor" val="tx"/>
                    </a:ext>
                  </a:extLst>
                </a:hlinkClick>
              </a:rPr>
              <a:t>lesa</a:t>
            </a:r>
            <a:endParaRPr lang="en-IE" sz="2800" b="1" dirty="0">
              <a:solidFill>
                <a:schemeClr val="bg1"/>
              </a:solidFill>
            </a:endParaRPr>
          </a:p>
        </p:txBody>
      </p:sp>
    </p:spTree>
    <p:extLst>
      <p:ext uri="{BB962C8B-B14F-4D97-AF65-F5344CB8AC3E}">
        <p14:creationId xmlns:p14="http://schemas.microsoft.com/office/powerpoint/2010/main" val="2227573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2DFB3-6903-C570-575A-8FC2A3548FEF}"/>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2878CF6-9069-785A-1127-E9B4B10FA42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47</a:t>
            </a:fld>
            <a:endParaRPr lang="fr-CA" sz="1200" dirty="0">
              <a:solidFill>
                <a:schemeClr val="bg1"/>
              </a:solidFill>
            </a:endParaRPr>
          </a:p>
        </p:txBody>
      </p:sp>
      <p:sp>
        <p:nvSpPr>
          <p:cNvPr id="8" name="Freeform 7">
            <a:extLst>
              <a:ext uri="{FF2B5EF4-FFF2-40B4-BE49-F238E27FC236}">
                <a16:creationId xmlns:a16="http://schemas.microsoft.com/office/drawing/2014/main" id="{5111593A-9568-7EE9-A2C4-F13C172EC55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C4046220-C7F8-698E-BC86-325B408EB3A0}"/>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Viðbótarlestrarefni</a:t>
            </a:r>
          </a:p>
        </p:txBody>
      </p:sp>
      <p:sp>
        <p:nvSpPr>
          <p:cNvPr id="2" name="Text Placeholder 5">
            <a:extLst>
              <a:ext uri="{FF2B5EF4-FFF2-40B4-BE49-F238E27FC236}">
                <a16:creationId xmlns:a16="http://schemas.microsoft.com/office/drawing/2014/main" id="{170492CB-1E8F-FBC3-56B0-2B0C6026E311}"/>
              </a:ext>
            </a:extLst>
          </p:cNvPr>
          <p:cNvSpPr txBox="1">
            <a:spLocks/>
          </p:cNvSpPr>
          <p:nvPr/>
        </p:nvSpPr>
        <p:spPr>
          <a:xfrm>
            <a:off x="885302" y="1760918"/>
            <a:ext cx="8767617"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GO RURAL áfangastaðaþróun</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1E0003F-56E2-2115-406D-391999A18E8B}"/>
              </a:ext>
            </a:extLst>
          </p:cNvPr>
          <p:cNvSpPr txBox="1">
            <a:spLocks/>
          </p:cNvSpPr>
          <p:nvPr/>
        </p:nvSpPr>
        <p:spPr>
          <a:xfrm>
            <a:off x="885301" y="3429000"/>
            <a:ext cx="5210699"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Fjallar um hvernig þróa megi ferðaþjónustuvörur á landsbyggðinni sem byggja á náttúru, menningu, mat og lífsstíl – leggur áherslu á tengslanet við staðbundna framleiðendur og hagsmunaaðila til að efla upplifun gesta og efnahagsleg áhrif.</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0F5A4E4E-F5AF-1645-990D-193FCEB20F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8ECF6F2D-918C-66F0-354F-2041D9124E48}"/>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A2117391-BD96-C4BE-71E9-118E24CA3FE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8C798A6-B373-77A0-43B1-A4D35C817BA2}"/>
              </a:ext>
            </a:extLst>
          </p:cNvPr>
          <p:cNvSpPr/>
          <p:nvPr/>
        </p:nvSpPr>
        <p:spPr>
          <a:xfrm>
            <a:off x="9511150" y="2324428"/>
            <a:ext cx="194217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Smelltu til </a:t>
            </a:r>
            <a:r>
              <a:rPr lang="en-IE" sz="2800" b="1" dirty="0">
                <a:solidFill>
                  <a:schemeClr val="bg1"/>
                </a:solidFill>
                <a:hlinkClick r:id="rId3">
                  <a:extLst>
                    <a:ext uri="{A12FA001-AC4F-418D-AE19-62706E023703}">
                      <ahyp:hlinkClr xmlns:ahyp="http://schemas.microsoft.com/office/drawing/2018/hyperlinkcolor" val="tx"/>
                    </a:ext>
                  </a:extLst>
                </a:hlinkClick>
              </a:rPr>
              <a:t>verkfærakistu</a:t>
            </a:r>
            <a:endParaRPr lang="en-IE" sz="2800" b="1" dirty="0">
              <a:solidFill>
                <a:schemeClr val="bg1"/>
              </a:solidFill>
            </a:endParaRPr>
          </a:p>
        </p:txBody>
      </p:sp>
    </p:spTree>
    <p:extLst>
      <p:ext uri="{BB962C8B-B14F-4D97-AF65-F5344CB8AC3E}">
        <p14:creationId xmlns:p14="http://schemas.microsoft.com/office/powerpoint/2010/main" val="1164527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5 </a:t>
            </a: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734625"/>
          </a:xfrm>
          <a:prstGeom prst="rect">
            <a:avLst/>
          </a:prstGeom>
          <a:noFill/>
        </p:spPr>
        <p:txBody>
          <a:bodyPr wrap="square" rtlCol="0">
            <a:spAutoFit/>
          </a:bodyPr>
          <a:lstStyle/>
          <a:p>
            <a:pPr algn="ctr">
              <a:lnSpc>
                <a:spcPts val="2520"/>
              </a:lnSpc>
            </a:pPr>
            <a:r>
              <a:rPr lang="en-IE" sz="2400" dirty="0">
                <a:solidFill>
                  <a:srgbClr val="414141"/>
                </a:solidFill>
              </a:rPr>
              <a:t>Gestaupplifun – gestgjafi með hjarta, áhrif og sjálfbærni</a:t>
            </a: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92374" y="61625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6 (hluti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292374" y="1229510"/>
            <a:ext cx="4464312" cy="1055225"/>
          </a:xfrm>
          <a:prstGeom prst="rect">
            <a:avLst/>
          </a:prstGeom>
          <a:noFill/>
        </p:spPr>
        <p:txBody>
          <a:bodyPr wrap="square" rtlCol="0">
            <a:spAutoFit/>
          </a:bodyPr>
          <a:lstStyle/>
          <a:p>
            <a:pPr algn="ctr">
              <a:lnSpc>
                <a:spcPts val="2520"/>
              </a:lnSpc>
            </a:pPr>
            <a:r>
              <a:rPr lang="en-IE" sz="2400" dirty="0">
                <a:solidFill>
                  <a:srgbClr val="414141"/>
                </a:solidFill>
              </a:rPr>
              <a:t>Fjármálaplanagerð og fjármögnun</a:t>
            </a:r>
          </a:p>
          <a:p>
            <a:pPr algn="ctr">
              <a:lnSpc>
                <a:spcPts val="2520"/>
              </a:lnSpc>
            </a:pPr>
            <a:r>
              <a:rPr lang="en-IE" sz="2400" dirty="0">
                <a:solidFill>
                  <a:srgbClr val="414141"/>
                </a:solidFill>
              </a:rPr>
              <a:t>Uppsetning og gangsetning Smart </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Frábært starf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AE19CC8C-3A35-6472-E748-50666EB32906}"/>
              </a:ext>
            </a:extLst>
          </p:cNvPr>
          <p:cNvPicPr>
            <a:picLocks noGrp="1" noChangeAspect="1"/>
          </p:cNvPicPr>
          <p:nvPr>
            <p:ph type="pic" sz="quarter" idx="19"/>
          </p:nvPr>
        </p:nvPicPr>
        <p:blipFill>
          <a:blip r:embed="rId2"/>
          <a:srcRect l="2337" r="2337"/>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Tæki og kerfi fyrir skilvirka starfsemi</a:t>
            </a: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6600" b="1" dirty="0"/>
              <a:t>Kafli 2</a:t>
            </a:r>
            <a:endParaRPr lang="en-GB" sz="6600" b="1" dirty="0"/>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sl-SI" sz="1200" dirty="0"/>
              <a:t>Mynd: Fossatun Pods &amp; Cottages, Ísland</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Tæki og kerfi fyrir skilvirka starfsemi</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Kafli 2</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Yfirlit:</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3409628" y="4455381"/>
            <a:ext cx="8111204"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Þú munt læra hvernig á að stjórna bókunum, gestaskilaboðum, dagatölum og innritunum án þess að þurfa stóran fjárhagsáætlun eða teymi.  Við einbeitum okkur að ódýrum lausnum sem spara tíma, draga úr streitu og henta vel fyrir einstaka gestgjafa eða lítil gististaði.  Þú munt einnig læra hvernig á að sjálfvirknivæða gagnleg verkefni á meðan persónuleg nálgun er viðhaldið. Með réttum verkfærum verður gistirekstrinum auðveldari og skipulagðari.</a:t>
            </a:r>
          </a:p>
          <a:p>
            <a:pPr>
              <a:lnSpc>
                <a:spcPts val="2360"/>
              </a:lnSpc>
            </a:pPr>
            <a:endParaRPr lang="en-IE"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455381"/>
            <a:ext cx="2408846"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Þessi kafli hjálpar þér að velja snjöll og einföld verkfæri til að reka gistirekstrarfyrirtækið þitt hnökralaust. </a:t>
            </a:r>
            <a:endParaRPr lang="en-IE" dirty="0"/>
          </a:p>
        </p:txBody>
      </p:sp>
      <p:pic>
        <p:nvPicPr>
          <p:cNvPr id="9" name="Picture Placeholder 8" descr="A hand holding a phone&#10;&#10;AI-generated content may be incorrect.">
            <a:extLst>
              <a:ext uri="{FF2B5EF4-FFF2-40B4-BE49-F238E27FC236}">
                <a16:creationId xmlns:a16="http://schemas.microsoft.com/office/drawing/2014/main" id="{B3FA0CF3-37AE-1C3C-7614-92DC4F3771B0}"/>
              </a:ext>
            </a:extLst>
          </p:cNvPr>
          <p:cNvPicPr>
            <a:picLocks noGrp="1" noChangeAspect="1"/>
          </p:cNvPicPr>
          <p:nvPr>
            <p:ph type="pic" sz="quarter" idx="67"/>
          </p:nvPr>
        </p:nvPicPr>
        <p:blipFill>
          <a:blip r:embed="rId2"/>
          <a:srcRect t="1175" b="1175"/>
          <a:stretch>
            <a:fillRect/>
          </a:stretch>
        </p:blipFill>
        <p:spPr/>
      </p:pic>
      <p:sp>
        <p:nvSpPr>
          <p:cNvPr id="10" name="Text Placeholder 7">
            <a:extLst>
              <a:ext uri="{FF2B5EF4-FFF2-40B4-BE49-F238E27FC236}">
                <a16:creationId xmlns:a16="http://schemas.microsoft.com/office/drawing/2014/main" id="{3186E773-8E45-7F9A-142F-B73427D306CE}"/>
              </a:ext>
            </a:extLst>
          </p:cNvPr>
          <p:cNvSpPr txBox="1">
            <a:spLocks/>
          </p:cNvSpPr>
          <p:nvPr/>
        </p:nvSpPr>
        <p:spPr>
          <a:xfrm>
            <a:off x="0" y="74986"/>
            <a:ext cx="5268056"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sl-SI" sz="1200" dirty="0">
                <a:solidFill>
                  <a:schemeClr val="bg1"/>
                </a:solidFill>
              </a:rPr>
              <a:t>Ljósmynd: </a:t>
            </a:r>
          </a:p>
          <a:p>
            <a:pPr marL="0" indent="0" algn="ctr">
              <a:lnSpc>
                <a:spcPts val="1240"/>
              </a:lnSpc>
              <a:spcBef>
                <a:spcPts val="0"/>
              </a:spcBef>
              <a:buNone/>
            </a:pPr>
            <a:r>
              <a:rPr lang="sl-SI" sz="1200" dirty="0">
                <a:solidFill>
                  <a:schemeClr val="bg1"/>
                </a:solidFill>
              </a:rPr>
              <a:t>Þessi ljósmynd eftir óþekkta höfund er leyfð undir nafninu CC BY-NC-ND</a:t>
            </a:r>
          </a:p>
        </p:txBody>
      </p:sp>
    </p:spTree>
    <p:extLst>
      <p:ext uri="{BB962C8B-B14F-4D97-AF65-F5344CB8AC3E}">
        <p14:creationId xmlns:p14="http://schemas.microsoft.com/office/powerpoint/2010/main" val="116480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B62E-661E-E8A3-6785-8D40A9572BE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E752E43-493E-0FA7-2AFA-9DCD82469B6A}"/>
              </a:ext>
            </a:extLst>
          </p:cNvPr>
          <p:cNvSpPr txBox="1">
            <a:spLocks/>
          </p:cNvSpPr>
          <p:nvPr/>
        </p:nvSpPr>
        <p:spPr>
          <a:xfrm>
            <a:off x="629646" y="307773"/>
            <a:ext cx="685181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Inngangur - Verkfæri og kerfi fyrir skilvirka starfsemi</a:t>
            </a:r>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744F8B49-D69A-6E72-728B-56285D55571E}"/>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EB433A-48BA-2209-0B5B-A2026216FC41}"/>
              </a:ext>
            </a:extLst>
          </p:cNvPr>
          <p:cNvSpPr txBox="1">
            <a:spLocks/>
          </p:cNvSpPr>
          <p:nvPr/>
        </p:nvSpPr>
        <p:spPr>
          <a:xfrm>
            <a:off x="629645" y="1977101"/>
            <a:ext cx="962469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Rekstur skammtímaleigu þarf ekki að vera flókinn eða dýr. Með réttum verkfærum getur jafnvel einn gestgjafi haldið skipulagi, svarað hratt og gefið gestum frábæra upplifun.  Þessi kafli sýnir þér hvernig á að stjórna bókunum, dagatölum og samskiptum með einföldum kerfum. Þú munt einnig læra hvernig á að velja verkfæri sem henta fjárhagsáætlun þinni, staðsetningu og gerð dvalar.</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Við munum skoða snjallan hátt til að sjálfvirknivæða hluti eins og innritunarleiðbeiningar eða beiðnir um umsagnir, án þess að missa mannlega snertingu.  Auk þess munt þú sjá hvernig þú getur tekið á móti gestum fjarstætt með tólum eins og snjallásum eða staðbundnum tengiliðum.  Hvort sem þú ert í borg eða á landsbyggðinni er markmiðið að vinna snjallara – ekki erfiðara – og hafa stjórn á aðstæðum.</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D9FAF786-B9E2-8826-964D-8E5C07EFAE8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20401" y="4727357"/>
            <a:ext cx="3580276" cy="2659133"/>
          </a:xfrm>
          <a:prstGeom prst="rect">
            <a:avLst/>
          </a:prstGeom>
        </p:spPr>
      </p:pic>
      <p:sp>
        <p:nvSpPr>
          <p:cNvPr id="3" name="TextBox 2">
            <a:extLst>
              <a:ext uri="{FF2B5EF4-FFF2-40B4-BE49-F238E27FC236}">
                <a16:creationId xmlns:a16="http://schemas.microsoft.com/office/drawing/2014/main" id="{3779196A-1ACC-6549-C2A9-947F08747415}"/>
              </a:ext>
            </a:extLst>
          </p:cNvPr>
          <p:cNvSpPr txBox="1"/>
          <p:nvPr/>
        </p:nvSpPr>
        <p:spPr>
          <a:xfrm>
            <a:off x="629645" y="6056924"/>
            <a:ext cx="7457765" cy="369332"/>
          </a:xfrm>
          <a:prstGeom prst="rect">
            <a:avLst/>
          </a:prstGeom>
          <a:noFill/>
        </p:spPr>
        <p:txBody>
          <a:bodyPr wrap="square" rtlCol="0">
            <a:spAutoFit/>
          </a:bodyPr>
          <a:lstStyle/>
          <a:p>
            <a:r>
              <a:rPr lang="en-IE" b="1" dirty="0">
                <a:solidFill>
                  <a:srgbClr val="414141"/>
                </a:solidFill>
              </a:rPr>
              <a:t>Heimild: </a:t>
            </a:r>
            <a:r>
              <a:rPr lang="en-US" dirty="0" err="1">
                <a:solidFill>
                  <a:srgbClr val="459597"/>
                </a:solidFill>
              </a:rPr>
              <a:t>Booking.com </a:t>
            </a:r>
            <a:r>
              <a:rPr lang="en-US" dirty="0">
                <a:solidFill>
                  <a:srgbClr val="459597"/>
                </a:solidFill>
              </a:rPr>
              <a:t>Partner Hub – "Að skapa frábæra gestaupplifun"</a:t>
            </a:r>
            <a:endParaRPr lang="en-IE" dirty="0">
              <a:solidFill>
                <a:srgbClr val="459597"/>
              </a:solidFill>
            </a:endParaRPr>
          </a:p>
        </p:txBody>
      </p:sp>
      <p:sp>
        <p:nvSpPr>
          <p:cNvPr id="7" name="Slide Number Placeholder 5">
            <a:extLst>
              <a:ext uri="{FF2B5EF4-FFF2-40B4-BE49-F238E27FC236}">
                <a16:creationId xmlns:a16="http://schemas.microsoft.com/office/drawing/2014/main" id="{724492B5-235D-D735-1EAC-806BFD8C626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dirty="0"/>
          </a:p>
        </p:txBody>
      </p:sp>
    </p:spTree>
    <p:extLst>
      <p:ext uri="{BB962C8B-B14F-4D97-AF65-F5344CB8AC3E}">
        <p14:creationId xmlns:p14="http://schemas.microsoft.com/office/powerpoint/2010/main" val="351323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4631884" cy="803654"/>
          </a:xfrm>
          <a:prstGeom prst="rect">
            <a:avLst/>
          </a:prstGeom>
        </p:spPr>
        <p:txBody>
          <a:bodyPr/>
          <a:lstStyle/>
          <a:p>
            <a:r>
              <a:rPr lang="en-US" sz="2800" dirty="0"/>
              <a:t>Að velja rétt verkfæri fyrir gestgjafastílinn þinn</a:t>
            </a:r>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2389632"/>
            <a:ext cx="7511395" cy="3265476"/>
          </a:xfrm>
          <a:prstGeom prst="rect">
            <a:avLst/>
          </a:prstGeom>
        </p:spPr>
        <p:txBody>
          <a:bodyPr lIns="91440" tIns="45720" rIns="91440" bIns="45720" anchor="t"/>
          <a:lstStyle/>
          <a:p>
            <a:pPr>
              <a:lnSpc>
                <a:spcPts val="2340"/>
              </a:lnSpc>
            </a:pPr>
            <a:r>
              <a:rPr lang="en-GB" b="0" i="0" dirty="0">
                <a:effectLst/>
                <a:latin typeface="Calibri"/>
                <a:ea typeface="Calibri"/>
                <a:cs typeface="Calibri"/>
              </a:rPr>
              <a:t>Þú þarft ekki flókin eða dýr forrit til að reka farsælt skammtímaleigu.  Þessi hluti mun hjálpa þér að finna einföld og hagkvæm verkfæri sem henta stærð þinni og stíl gistirekstrarins.</a:t>
            </a:r>
          </a:p>
          <a:p>
            <a:pPr>
              <a:lnSpc>
                <a:spcPts val="2340"/>
              </a:lnSpc>
            </a:pPr>
            <a:br>
              <a:rPr lang="en-GB" b="0" i="0" dirty="0">
                <a:effectLst/>
                <a:latin typeface="Calibri"/>
                <a:ea typeface="Calibri"/>
                <a:cs typeface="Calibri"/>
              </a:rPr>
            </a:br>
            <a:r>
              <a:rPr lang="en-GB" b="0" i="0" dirty="0">
                <a:effectLst/>
                <a:latin typeface="Calibri"/>
                <a:ea typeface="Calibri"/>
                <a:cs typeface="Calibri"/>
              </a:rPr>
              <a:t>Markmiðið er að halda skipulagi og streitulaust – jafnvel þó þú sért að taka á móti gestum einn eða á litlum, dreifbýlissvæði.</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pic>
        <p:nvPicPr>
          <p:cNvPr id="3" name="Picture 2">
            <a:extLst>
              <a:ext uri="{FF2B5EF4-FFF2-40B4-BE49-F238E27FC236}">
                <a16:creationId xmlns:a16="http://schemas.microsoft.com/office/drawing/2014/main" id="{36BF7190-0721-65D7-5EE5-5632A900E5C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83281" y="4241539"/>
            <a:ext cx="3580276" cy="2659133"/>
          </a:xfrm>
          <a:prstGeom prst="rect">
            <a:avLst/>
          </a:prstGeom>
        </p:spPr>
      </p:pic>
    </p:spTree>
    <p:extLst>
      <p:ext uri="{BB962C8B-B14F-4D97-AF65-F5344CB8AC3E}">
        <p14:creationId xmlns:p14="http://schemas.microsoft.com/office/powerpoint/2010/main" val="256586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56634A84-5C98-CBD9-A77D-685C1EFF3860}"/>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Einföld og ódýr verkfæri fyrir lítil eignir </a:t>
            </a:r>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Hvað á að gera:</a:t>
            </a:r>
          </a:p>
        </p:txBody>
      </p:sp>
      <p:sp>
        <p:nvSpPr>
          <p:cNvPr id="5" name="Text Placeholder 4">
            <a:extLst>
              <a:ext uri="{FF2B5EF4-FFF2-40B4-BE49-F238E27FC236}">
                <a16:creationId xmlns:a16="http://schemas.microsoft.com/office/drawing/2014/main" id="{D4B51BCB-42B7-F1F0-EA7E-9D85F133E4F1}"/>
              </a:ext>
            </a:extLst>
          </p:cNvPr>
          <p:cNvSpPr txBox="1">
            <a:spLocks/>
          </p:cNvSpPr>
          <p:nvPr/>
        </p:nvSpPr>
        <p:spPr>
          <a:xfrm>
            <a:off x="629643" y="2892627"/>
            <a:ext cx="664374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Notaðu Google Sheets </a:t>
            </a:r>
            <a:r>
              <a:rPr lang="en-GB" sz="2200" dirty="0">
                <a:solidFill>
                  <a:srgbClr val="414141"/>
                </a:solidFill>
              </a:rPr>
              <a:t>til að fylgjast með bókunum gesta, þrifaáætlunum og viðhaldsverkefnum.</a:t>
            </a:r>
          </a:p>
          <a:p>
            <a:pPr marL="342900" indent="-342900">
              <a:lnSpc>
                <a:spcPts val="2240"/>
              </a:lnSpc>
              <a:buClr>
                <a:srgbClr val="459597"/>
              </a:buClr>
              <a:buFont typeface="Arial" panose="020B0604020202020204" pitchFamily="34" charset="0"/>
              <a:buChar char="•"/>
            </a:pPr>
            <a:r>
              <a:rPr lang="en-GB" sz="2200" b="1" dirty="0">
                <a:solidFill>
                  <a:srgbClr val="EC7C69"/>
                </a:solidFill>
              </a:rPr>
              <a:t>Treystu innbyggðum verkfærum á vettvangi </a:t>
            </a:r>
            <a:r>
              <a:rPr lang="en-GB" sz="2200" dirty="0">
                <a:solidFill>
                  <a:srgbClr val="414141"/>
                </a:solidFill>
              </a:rPr>
              <a:t>eins og Airbnb og </a:t>
            </a:r>
            <a:r>
              <a:rPr lang="en-GB" sz="2200" dirty="0" err="1">
                <a:solidFill>
                  <a:srgbClr val="414141"/>
                </a:solidFill>
              </a:rPr>
              <a:t>Booking.com </a:t>
            </a:r>
            <a:r>
              <a:rPr lang="en-GB" sz="2200" dirty="0">
                <a:solidFill>
                  <a:srgbClr val="414141"/>
                </a:solidFill>
              </a:rPr>
              <a:t>(dagatal, skilaboð og umsagnir).</a:t>
            </a:r>
          </a:p>
          <a:p>
            <a:pPr marL="342900" indent="-342900">
              <a:lnSpc>
                <a:spcPts val="2240"/>
              </a:lnSpc>
              <a:buClr>
                <a:srgbClr val="459597"/>
              </a:buClr>
              <a:buFont typeface="Arial" panose="020B0604020202020204" pitchFamily="34" charset="0"/>
              <a:buChar char="•"/>
            </a:pPr>
            <a:r>
              <a:rPr lang="en-GB" sz="2200" dirty="0">
                <a:solidFill>
                  <a:srgbClr val="414141"/>
                </a:solidFill>
              </a:rPr>
              <a:t>Reyndu upphafstól eins og </a:t>
            </a:r>
            <a:r>
              <a:rPr lang="en-GB" sz="2200" b="1" dirty="0" err="1">
                <a:solidFill>
                  <a:srgbClr val="EC7C69"/>
                </a:solidFill>
              </a:rPr>
              <a:t>Lodgify </a:t>
            </a:r>
            <a:r>
              <a:rPr lang="en-GB" sz="2200" b="1" dirty="0">
                <a:solidFill>
                  <a:srgbClr val="EC7C69"/>
                </a:solidFill>
              </a:rPr>
              <a:t>Free Plan, </a:t>
            </a:r>
            <a:r>
              <a:rPr lang="en-GB" sz="2200" b="1" dirty="0" err="1">
                <a:solidFill>
                  <a:srgbClr val="EC7C69"/>
                </a:solidFill>
              </a:rPr>
              <a:t>Tokeet </a:t>
            </a:r>
            <a:r>
              <a:rPr lang="en-GB" sz="2200" b="1" dirty="0">
                <a:solidFill>
                  <a:srgbClr val="EC7C69"/>
                </a:solidFill>
              </a:rPr>
              <a:t>Basic eða ókeypis prufuútgáfu </a:t>
            </a:r>
            <a:r>
              <a:rPr lang="en-GB" sz="2200" b="1" dirty="0" err="1">
                <a:solidFill>
                  <a:srgbClr val="EC7C69"/>
                </a:solidFill>
              </a:rPr>
              <a:t>Smoobu </a:t>
            </a:r>
            <a:r>
              <a:rPr lang="en-GB" sz="2200" dirty="0">
                <a:solidFill>
                  <a:srgbClr val="414141"/>
                </a:solidFill>
              </a:rPr>
              <a:t>til að miðlæsa bókanir og sjálfvirknivæða skilaboð.</a:t>
            </a:r>
          </a:p>
          <a:p>
            <a:pPr marL="342900" indent="-342900">
              <a:lnSpc>
                <a:spcPts val="2240"/>
              </a:lnSpc>
              <a:buClr>
                <a:srgbClr val="459597"/>
              </a:buClr>
              <a:buFont typeface="Arial" panose="020B0604020202020204" pitchFamily="34" charset="0"/>
              <a:buChar char="•"/>
            </a:pPr>
            <a:r>
              <a:rPr lang="en-GB" sz="2200" b="1" dirty="0">
                <a:solidFill>
                  <a:srgbClr val="EC7C69"/>
                </a:solidFill>
              </a:rPr>
              <a:t>Veldu gott eignastjórnunarkerfi (PMS)</a:t>
            </a:r>
          </a:p>
          <a:p>
            <a:pPr marL="342900" indent="-342900">
              <a:lnSpc>
                <a:spcPts val="2240"/>
              </a:lnSpc>
              <a:buClr>
                <a:srgbClr val="459597"/>
              </a:buClr>
              <a:buFont typeface="Arial" panose="020B0604020202020204" pitchFamily="34" charset="0"/>
              <a:buChar char="•"/>
            </a:pPr>
            <a:r>
              <a:rPr lang="en-GB" sz="2200" dirty="0">
                <a:solidFill>
                  <a:srgbClr val="414141"/>
                </a:solidFill>
              </a:rPr>
              <a:t>Prentaðu eða notaðu PDF-skrár til að búa til einfalt </a:t>
            </a:r>
            <a:r>
              <a:rPr lang="en-GB" sz="2200" b="1" dirty="0">
                <a:solidFill>
                  <a:srgbClr val="EC7C69"/>
                </a:solidFill>
              </a:rPr>
              <a:t>"gististjórnunarblað" </a:t>
            </a:r>
            <a:r>
              <a:rPr lang="en-GB" sz="2200" dirty="0">
                <a:solidFill>
                  <a:srgbClr val="414141"/>
                </a:solidFill>
              </a:rPr>
              <a:t>ef þú vilt ekki treysta alfarið á stafræn verkfæri.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F3CA5C7F-BBB1-9274-8BB9-1978E122F282}"/>
              </a:ext>
            </a:extLst>
          </p:cNvPr>
          <p:cNvSpPr txBox="1">
            <a:spLocks/>
          </p:cNvSpPr>
          <p:nvPr/>
        </p:nvSpPr>
        <p:spPr>
          <a:xfrm>
            <a:off x="7857597"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Tæki og ráð:</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Byrjaðu með ókeypis útgáfum og uppfærðu aðeins ef þess þarf.</a:t>
            </a:r>
          </a:p>
          <a:p>
            <a:pPr marL="342900" indent="-342900" algn="l">
              <a:lnSpc>
                <a:spcPts val="2340"/>
              </a:lnSpc>
              <a:spcBef>
                <a:spcPts val="0"/>
              </a:spcBef>
              <a:buFont typeface="Arial" panose="020B0604020202020204" pitchFamily="34" charset="0"/>
              <a:buChar char="•"/>
            </a:pPr>
            <a:r>
              <a:rPr lang="en-IE" sz="2200" dirty="0"/>
              <a:t>Veldu verkfæri sem eru fáanleg á þínu tungumáli eða með sterkum þjónustuviðskiptavina</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3605995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E06EF2F-87A1-40F5-A6FC-E6D3466AFE34}"/>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388</TotalTime>
  <Words>4555</Words>
  <Application>Microsoft Office PowerPoint</Application>
  <PresentationFormat>Widescreen</PresentationFormat>
  <Paragraphs>598</Paragraphs>
  <Slides>48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Cambria</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docId:2A93B4341B3C4F04107104AFC9CD07A3</cp:keywords>
  <cp:lastModifiedBy>Kjartan Bollason</cp:lastModifiedBy>
  <cp:revision>65</cp:revision>
  <dcterms:created xsi:type="dcterms:W3CDTF">2020-10-14T13:32:04Z</dcterms:created>
  <dcterms:modified xsi:type="dcterms:W3CDTF">2026-01-23T14:39:50Z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