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37.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5"/>
  </p:notesMasterIdLst>
  <p:handoutMasterIdLst>
    <p:handoutMasterId r:id="rId66"/>
  </p:handoutMasterIdLst>
  <p:sldIdLst>
    <p:sldId id="7764" r:id="rId2"/>
    <p:sldId id="7696" r:id="rId3"/>
    <p:sldId id="4324" r:id="rId4"/>
    <p:sldId id="7732" r:id="rId5"/>
    <p:sldId id="7733" r:id="rId6"/>
    <p:sldId id="7788" r:id="rId7"/>
    <p:sldId id="7789" r:id="rId8"/>
    <p:sldId id="7790" r:id="rId9"/>
    <p:sldId id="7802" r:id="rId10"/>
    <p:sldId id="7870" r:id="rId11"/>
    <p:sldId id="7804" r:id="rId12"/>
    <p:sldId id="7805" r:id="rId13"/>
    <p:sldId id="7803" r:id="rId14"/>
    <p:sldId id="7806" r:id="rId15"/>
    <p:sldId id="7807" r:id="rId16"/>
    <p:sldId id="7808" r:id="rId17"/>
    <p:sldId id="7809" r:id="rId18"/>
    <p:sldId id="7765" r:id="rId19"/>
    <p:sldId id="7812" r:id="rId20"/>
    <p:sldId id="7813" r:id="rId21"/>
    <p:sldId id="7814" r:id="rId22"/>
    <p:sldId id="4337" r:id="rId23"/>
    <p:sldId id="7815" r:id="rId24"/>
    <p:sldId id="7826" r:id="rId25"/>
    <p:sldId id="7827" r:id="rId26"/>
    <p:sldId id="7828" r:id="rId27"/>
    <p:sldId id="7829" r:id="rId28"/>
    <p:sldId id="7830" r:id="rId29"/>
    <p:sldId id="7831" r:id="rId30"/>
    <p:sldId id="7832" r:id="rId31"/>
    <p:sldId id="7833" r:id="rId32"/>
    <p:sldId id="7834" r:id="rId33"/>
    <p:sldId id="7872" r:id="rId34"/>
    <p:sldId id="7835" r:id="rId35"/>
    <p:sldId id="7837" r:id="rId36"/>
    <p:sldId id="7838" r:id="rId37"/>
    <p:sldId id="7836" r:id="rId38"/>
    <p:sldId id="7839" r:id="rId39"/>
    <p:sldId id="7873" r:id="rId40"/>
    <p:sldId id="7840" r:id="rId41"/>
    <p:sldId id="7841" r:id="rId42"/>
    <p:sldId id="7842" r:id="rId43"/>
    <p:sldId id="7844" r:id="rId44"/>
    <p:sldId id="7843" r:id="rId45"/>
    <p:sldId id="7845" r:id="rId46"/>
    <p:sldId id="7846" r:id="rId47"/>
    <p:sldId id="7847" r:id="rId48"/>
    <p:sldId id="7849" r:id="rId49"/>
    <p:sldId id="7848" r:id="rId50"/>
    <p:sldId id="7850" r:id="rId51"/>
    <p:sldId id="7851" r:id="rId52"/>
    <p:sldId id="7852" r:id="rId53"/>
    <p:sldId id="7816" r:id="rId54"/>
    <p:sldId id="7817" r:id="rId55"/>
    <p:sldId id="7818" r:id="rId56"/>
    <p:sldId id="7820" r:id="rId57"/>
    <p:sldId id="7819" r:id="rId58"/>
    <p:sldId id="7821" r:id="rId59"/>
    <p:sldId id="7822" r:id="rId60"/>
    <p:sldId id="7823" r:id="rId61"/>
    <p:sldId id="7824" r:id="rId62"/>
    <p:sldId id="7825" r:id="rId63"/>
    <p:sldId id="788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494949"/>
    <a:srgbClr val="EC7C69"/>
    <a:srgbClr val="459597"/>
    <a:srgbClr val="FBA63B"/>
    <a:srgbClr val="414141"/>
    <a:srgbClr val="ECECEC"/>
    <a:srgbClr val="E96751"/>
    <a:srgbClr val="3B7F81"/>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29" autoAdjust="0"/>
    <p:restoredTop sz="94963"/>
  </p:normalViewPr>
  <p:slideViewPr>
    <p:cSldViewPr snapToGrid="0" snapToObjects="1">
      <p:cViewPr varScale="1">
        <p:scale>
          <a:sx n="74" d="100"/>
          <a:sy n="74" d="100"/>
        </p:scale>
        <p:origin x="204"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51" d="100"/>
        <a:sy n="51"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23/01/2026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Smelltu til að breyta aðaltextastílum</a:t>
            </a:r>
          </a:p>
          <a:p>
            <a:pPr lvl="1"/>
            <a:r>
              <a:rPr lang="en-GB"/>
              <a:t>Annar stigi</a:t>
            </a:r>
          </a:p>
          <a:p>
            <a:pPr lvl="2"/>
            <a:r>
              <a:rPr lang="en-GB"/>
              <a:t>Þriðja stig</a:t>
            </a:r>
          </a:p>
          <a:p>
            <a:pPr lvl="3"/>
            <a:r>
              <a:rPr lang="en-GB"/>
              <a:t>Fjórða stig</a:t>
            </a:r>
          </a:p>
          <a:p>
            <a:pPr lvl="4"/>
            <a:r>
              <a:rPr lang="en-GB"/>
              <a:t>Fimmta stig</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3B27CC-E251-C463-3FBB-C4F07E52C535}"/>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1B99A274-F707-10C9-9E84-6F781F5C5AC1}"/>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B3CA82C6-6627-7BC7-B7E4-D1ABC487E001}"/>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FAD74044-CDEC-2B10-CA3C-B4BA67A7F58B}"/>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8569DE0-63DD-151D-BA34-D5995FD5FBD5}"/>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2E9DC701-54FF-0696-25C3-6499102B7D79}"/>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6" name="Picture Placeholder 5">
            <a:extLst>
              <a:ext uri="{FF2B5EF4-FFF2-40B4-BE49-F238E27FC236}">
                <a16:creationId xmlns:a16="http://schemas.microsoft.com/office/drawing/2014/main" id="{E54A686E-5C2D-F25D-9D17-4A87246A70F5}"/>
              </a:ext>
            </a:extLst>
          </p:cNvPr>
          <p:cNvSpPr>
            <a:spLocks noGrp="1"/>
          </p:cNvSpPr>
          <p:nvPr>
            <p:ph type="pic" sz="quarter" idx="19"/>
          </p:nvPr>
        </p:nvSpPr>
        <p:spPr>
          <a:xfrm>
            <a:off x="5725016" y="1795230"/>
            <a:ext cx="6455044" cy="4540273"/>
          </a:xfrm>
          <a:custGeom>
            <a:avLst/>
            <a:gdLst>
              <a:gd name="connsiteX0" fmla="*/ 3943697 w 6660541"/>
              <a:gd name="connsiteY0" fmla="*/ 0 h 4684813"/>
              <a:gd name="connsiteX1" fmla="*/ 3943798 w 6660541"/>
              <a:gd name="connsiteY1" fmla="*/ 0 h 4684813"/>
              <a:gd name="connsiteX2" fmla="*/ 4075766 w 6660541"/>
              <a:gd name="connsiteY2" fmla="*/ 0 h 4684813"/>
              <a:gd name="connsiteX3" fmla="*/ 4075766 w 6660541"/>
              <a:gd name="connsiteY3" fmla="*/ 0 h 4684813"/>
              <a:gd name="connsiteX4" fmla="*/ 6660541 w 6660541"/>
              <a:gd name="connsiteY4" fmla="*/ 0 h 4684813"/>
              <a:gd name="connsiteX5" fmla="*/ 6660541 w 6660541"/>
              <a:gd name="connsiteY5" fmla="*/ 4684812 h 4684813"/>
              <a:gd name="connsiteX6" fmla="*/ 5059821 w 6660541"/>
              <a:gd name="connsiteY6" fmla="*/ 4684812 h 4684813"/>
              <a:gd name="connsiteX7" fmla="*/ 5059821 w 6660541"/>
              <a:gd name="connsiteY7" fmla="*/ 4684813 h 4684813"/>
              <a:gd name="connsiteX8" fmla="*/ 2475046 w 6660541"/>
              <a:gd name="connsiteY8" fmla="*/ 4684813 h 4684813"/>
              <a:gd name="connsiteX9" fmla="*/ 2475046 w 6660541"/>
              <a:gd name="connsiteY9" fmla="*/ 4679925 h 4684813"/>
              <a:gd name="connsiteX10" fmla="*/ 2342978 w 6660541"/>
              <a:gd name="connsiteY10" fmla="*/ 4684813 h 4684813"/>
              <a:gd name="connsiteX11" fmla="*/ 0 w 6660541"/>
              <a:gd name="connsiteY11" fmla="*/ 2342407 h 4684813"/>
              <a:gd name="connsiteX12" fmla="*/ 2342978 w 6660541"/>
              <a:gd name="connsiteY12" fmla="*/ 0 h 4684813"/>
              <a:gd name="connsiteX13" fmla="*/ 2475046 w 6660541"/>
              <a:gd name="connsiteY13" fmla="*/ 4890 h 4684813"/>
              <a:gd name="connsiteX14" fmla="*/ 2475046 w 6660541"/>
              <a:gd name="connsiteY14" fmla="*/ 0 h 4684813"/>
              <a:gd name="connsiteX15" fmla="*/ 3943679 w 6660541"/>
              <a:gd name="connsiteY15" fmla="*/ 0 h 468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0541" h="4684813">
                <a:moveTo>
                  <a:pt x="3943697" y="0"/>
                </a:moveTo>
                <a:lnTo>
                  <a:pt x="3943798" y="0"/>
                </a:lnTo>
                <a:lnTo>
                  <a:pt x="4075766" y="0"/>
                </a:lnTo>
                <a:lnTo>
                  <a:pt x="4075766" y="0"/>
                </a:lnTo>
                <a:lnTo>
                  <a:pt x="6660541" y="0"/>
                </a:lnTo>
                <a:lnTo>
                  <a:pt x="6660541" y="4684812"/>
                </a:lnTo>
                <a:lnTo>
                  <a:pt x="5059821" y="4684812"/>
                </a:lnTo>
                <a:lnTo>
                  <a:pt x="5059821" y="4684813"/>
                </a:lnTo>
                <a:lnTo>
                  <a:pt x="2475046" y="4684813"/>
                </a:lnTo>
                <a:lnTo>
                  <a:pt x="2475046" y="4679925"/>
                </a:lnTo>
                <a:cubicBezTo>
                  <a:pt x="2431023" y="4684813"/>
                  <a:pt x="2386999" y="4684813"/>
                  <a:pt x="2342978" y="4684813"/>
                </a:cubicBezTo>
                <a:cubicBezTo>
                  <a:pt x="1046756" y="4684813"/>
                  <a:pt x="0" y="3638311"/>
                  <a:pt x="0" y="2342407"/>
                </a:cubicBezTo>
                <a:cubicBezTo>
                  <a:pt x="0" y="1046504"/>
                  <a:pt x="1051651" y="0"/>
                  <a:pt x="2342978" y="0"/>
                </a:cubicBezTo>
                <a:cubicBezTo>
                  <a:pt x="2386999" y="0"/>
                  <a:pt x="2435915" y="0"/>
                  <a:pt x="2475046" y="4890"/>
                </a:cubicBezTo>
                <a:lnTo>
                  <a:pt x="2475046" y="0"/>
                </a:lnTo>
                <a:lnTo>
                  <a:pt x="3943679" y="0"/>
                </a:ln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92523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589569" y="-1017807"/>
            <a:ext cx="40097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223593"/>
            <a:ext cx="6560312" cy="3473075"/>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92523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7289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4170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99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271304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9EB7BEF0-FA94-5115-FA25-42C165F78608}"/>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6A302A67-654B-7AC2-9C64-4510E667B6DA}"/>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91D11006-8889-5EC8-DEC2-F21EE24ECE46}"/>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41F265C6-CB12-C229-E7A9-04CCAF942DF5}"/>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127551CF-E1D6-B8A8-859C-DA21788C436F}"/>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A4C741C7-BC25-F095-214E-626E7ED5BAE3}"/>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17C99E55-31E9-61C5-1267-020BFD12619A}"/>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564D7438-5DBC-93FB-05BE-D902A63FF53D}"/>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043783" y="-295306"/>
            <a:ext cx="3462496"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34852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Picture Placeholder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277598"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Contents Slide 02">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3F850265-4D38-0D9F-4AC2-90E998EA2EB0}"/>
              </a:ext>
            </a:extLst>
          </p:cNvPr>
          <p:cNvSpPr/>
          <p:nvPr userDrawn="1"/>
        </p:nvSpPr>
        <p:spPr>
          <a:xfrm rot="16200000">
            <a:off x="5054547" y="1282615"/>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664597B8-8B75-6618-4F2C-C6DBD668D76B}"/>
              </a:ext>
            </a:extLst>
          </p:cNvPr>
          <p:cNvSpPr/>
          <p:nvPr userDrawn="1"/>
        </p:nvSpPr>
        <p:spPr>
          <a:xfrm>
            <a:off x="4214886" y="2517395"/>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0B935CD4-5A25-39F8-A013-F1CF1D4A86E5}"/>
              </a:ext>
            </a:extLst>
          </p:cNvPr>
          <p:cNvSpPr>
            <a:spLocks noGrp="1"/>
          </p:cNvSpPr>
          <p:nvPr>
            <p:ph type="pic" sz="quarter" idx="67"/>
          </p:nvPr>
        </p:nvSpPr>
        <p:spPr>
          <a:xfrm>
            <a:off x="4214886" y="-3775"/>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EBBCF701-2E93-4A52-53A9-C308ABEA2E91}"/>
              </a:ext>
            </a:extLst>
          </p:cNvPr>
          <p:cNvSpPr>
            <a:spLocks noGrp="1"/>
          </p:cNvSpPr>
          <p:nvPr>
            <p:ph type="body" sz="quarter" idx="18" hasCustomPrompt="1"/>
          </p:nvPr>
        </p:nvSpPr>
        <p:spPr>
          <a:xfrm>
            <a:off x="4314004" y="4379702"/>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A3AE5DF3-E508-A79E-FC19-B5A341DA97F3}"/>
              </a:ext>
            </a:extLst>
          </p:cNvPr>
          <p:cNvSpPr>
            <a:spLocks noGrp="1"/>
          </p:cNvSpPr>
          <p:nvPr>
            <p:ph type="body" sz="quarter" idx="19" hasCustomPrompt="1"/>
          </p:nvPr>
        </p:nvSpPr>
        <p:spPr>
          <a:xfrm>
            <a:off x="4256379" y="3501620"/>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Text Placeholder 32">
            <a:extLst>
              <a:ext uri="{FF2B5EF4-FFF2-40B4-BE49-F238E27FC236}">
                <a16:creationId xmlns:a16="http://schemas.microsoft.com/office/drawing/2014/main" id="{1ADE3756-3F36-B74B-3278-C3112CCBCE8F}"/>
              </a:ext>
            </a:extLst>
          </p:cNvPr>
          <p:cNvSpPr>
            <a:spLocks noGrp="1"/>
          </p:cNvSpPr>
          <p:nvPr>
            <p:ph type="body" sz="quarter" idx="20" hasCustomPrompt="1"/>
          </p:nvPr>
        </p:nvSpPr>
        <p:spPr>
          <a:xfrm>
            <a:off x="5291594" y="3913544"/>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23" name="Text Placeholder 23">
            <a:extLst>
              <a:ext uri="{FF2B5EF4-FFF2-40B4-BE49-F238E27FC236}">
                <a16:creationId xmlns:a16="http://schemas.microsoft.com/office/drawing/2014/main" id="{81535683-02A9-FB84-F1E1-097F0D4999E2}"/>
              </a:ext>
            </a:extLst>
          </p:cNvPr>
          <p:cNvSpPr>
            <a:spLocks noGrp="1"/>
          </p:cNvSpPr>
          <p:nvPr>
            <p:ph type="body" sz="quarter" idx="66" hasCustomPrompt="1"/>
          </p:nvPr>
        </p:nvSpPr>
        <p:spPr>
          <a:xfrm rot="16200000">
            <a:off x="5066646" y="1296010"/>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28" name="Straight Connector 27">
            <a:extLst>
              <a:ext uri="{FF2B5EF4-FFF2-40B4-BE49-F238E27FC236}">
                <a16:creationId xmlns:a16="http://schemas.microsoft.com/office/drawing/2014/main" id="{53E37450-F11B-9870-F66E-A910DAC1689E}"/>
              </a:ext>
            </a:extLst>
          </p:cNvPr>
          <p:cNvCxnSpPr>
            <a:cxnSpLocks/>
          </p:cNvCxnSpPr>
          <p:nvPr userDrawn="1"/>
        </p:nvCxnSpPr>
        <p:spPr>
          <a:xfrm flipV="1">
            <a:off x="4217889" y="4136541"/>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C110313C-1EEA-FA8E-232D-51F8416E82F8}"/>
              </a:ext>
            </a:extLst>
          </p:cNvPr>
          <p:cNvSpPr/>
          <p:nvPr userDrawn="1"/>
        </p:nvSpPr>
        <p:spPr>
          <a:xfrm rot="10800000">
            <a:off x="6870094" y="309363"/>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object 3">
            <a:extLst>
              <a:ext uri="{FF2B5EF4-FFF2-40B4-BE49-F238E27FC236}">
                <a16:creationId xmlns:a16="http://schemas.microsoft.com/office/drawing/2014/main" id="{0492FBBC-78A0-7458-A89C-4C86142C5E9F}"/>
              </a:ext>
            </a:extLst>
          </p:cNvPr>
          <p:cNvSpPr/>
          <p:nvPr userDrawn="1"/>
        </p:nvSpPr>
        <p:spPr>
          <a:xfrm rot="5400000">
            <a:off x="7711887" y="516646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37" name="Picture Placeholder 63">
            <a:extLst>
              <a:ext uri="{FF2B5EF4-FFF2-40B4-BE49-F238E27FC236}">
                <a16:creationId xmlns:a16="http://schemas.microsoft.com/office/drawing/2014/main" id="{781B90E7-3814-5805-EFF0-F9CE57638F61}"/>
              </a:ext>
            </a:extLst>
          </p:cNvPr>
          <p:cNvSpPr>
            <a:spLocks noGrp="1"/>
          </p:cNvSpPr>
          <p:nvPr>
            <p:ph type="pic" sz="quarter" idx="85"/>
          </p:nvPr>
        </p:nvSpPr>
        <p:spPr>
          <a:xfrm>
            <a:off x="6867666" y="3503003"/>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38" name="Text Placeholder 32">
            <a:extLst>
              <a:ext uri="{FF2B5EF4-FFF2-40B4-BE49-F238E27FC236}">
                <a16:creationId xmlns:a16="http://schemas.microsoft.com/office/drawing/2014/main" id="{9C922EBA-0C15-91F4-DA57-20C8B3EE1C77}"/>
              </a:ext>
            </a:extLst>
          </p:cNvPr>
          <p:cNvSpPr>
            <a:spLocks noGrp="1"/>
          </p:cNvSpPr>
          <p:nvPr>
            <p:ph type="body" sz="quarter" idx="86" hasCustomPrompt="1"/>
          </p:nvPr>
        </p:nvSpPr>
        <p:spPr>
          <a:xfrm>
            <a:off x="6974493" y="179741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BDADA95E-1B78-6FDB-6315-7380B92DE865}"/>
              </a:ext>
            </a:extLst>
          </p:cNvPr>
          <p:cNvSpPr>
            <a:spLocks noGrp="1"/>
          </p:cNvSpPr>
          <p:nvPr>
            <p:ph type="body" sz="quarter" idx="87" hasCustomPrompt="1"/>
          </p:nvPr>
        </p:nvSpPr>
        <p:spPr>
          <a:xfrm>
            <a:off x="6916868" y="91933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A7CF21B5-42A0-AD84-A15E-D307EC6CD6B0}"/>
              </a:ext>
            </a:extLst>
          </p:cNvPr>
          <p:cNvSpPr>
            <a:spLocks noGrp="1"/>
          </p:cNvSpPr>
          <p:nvPr>
            <p:ph type="body" sz="quarter" idx="88" hasCustomPrompt="1"/>
          </p:nvPr>
        </p:nvSpPr>
        <p:spPr>
          <a:xfrm>
            <a:off x="7952083" y="133125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0D60B0ED-9E30-C0A3-A225-F39EB410E86D}"/>
              </a:ext>
            </a:extLst>
          </p:cNvPr>
          <p:cNvCxnSpPr>
            <a:cxnSpLocks/>
          </p:cNvCxnSpPr>
          <p:nvPr userDrawn="1"/>
        </p:nvCxnSpPr>
        <p:spPr>
          <a:xfrm flipV="1">
            <a:off x="6878378" y="155425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 Placeholder 23">
            <a:extLst>
              <a:ext uri="{FF2B5EF4-FFF2-40B4-BE49-F238E27FC236}">
                <a16:creationId xmlns:a16="http://schemas.microsoft.com/office/drawing/2014/main" id="{28BB3BC0-F643-6C4F-6672-7CA33DF5268D}"/>
              </a:ext>
            </a:extLst>
          </p:cNvPr>
          <p:cNvSpPr>
            <a:spLocks noGrp="1"/>
          </p:cNvSpPr>
          <p:nvPr>
            <p:ph type="body" sz="quarter" idx="98" hasCustomPrompt="1"/>
          </p:nvPr>
        </p:nvSpPr>
        <p:spPr>
          <a:xfrm rot="16200000">
            <a:off x="7717895" y="5139128"/>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6405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Contents Slide 02">
    <p:spTree>
      <p:nvGrpSpPr>
        <p:cNvPr id="1" name=""/>
        <p:cNvGrpSpPr/>
        <p:nvPr/>
      </p:nvGrpSpPr>
      <p:grpSpPr>
        <a:xfrm>
          <a:off x="0" y="0"/>
          <a:ext cx="0" cy="0"/>
          <a:chOff x="0" y="0"/>
          <a:chExt cx="0" cy="0"/>
        </a:xfrm>
      </p:grpSpPr>
      <p:sp>
        <p:nvSpPr>
          <p:cNvPr id="42" name="object 3">
            <a:extLst>
              <a:ext uri="{FF2B5EF4-FFF2-40B4-BE49-F238E27FC236}">
                <a16:creationId xmlns:a16="http://schemas.microsoft.com/office/drawing/2014/main" id="{CE71875B-0621-A53D-1ADD-0F8875DCBA41}"/>
              </a:ext>
            </a:extLst>
          </p:cNvPr>
          <p:cNvSpPr/>
          <p:nvPr userDrawn="1"/>
        </p:nvSpPr>
        <p:spPr>
          <a:xfrm rot="16200000">
            <a:off x="10379583" y="1286390"/>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43" name="Freeform 42">
            <a:extLst>
              <a:ext uri="{FF2B5EF4-FFF2-40B4-BE49-F238E27FC236}">
                <a16:creationId xmlns:a16="http://schemas.microsoft.com/office/drawing/2014/main" id="{17944735-5817-61CF-ABC3-AE38609ABB4D}"/>
              </a:ext>
            </a:extLst>
          </p:cNvPr>
          <p:cNvSpPr/>
          <p:nvPr userDrawn="1"/>
        </p:nvSpPr>
        <p:spPr>
          <a:xfrm>
            <a:off x="9539922" y="2521170"/>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Picture Placeholder 26">
            <a:extLst>
              <a:ext uri="{FF2B5EF4-FFF2-40B4-BE49-F238E27FC236}">
                <a16:creationId xmlns:a16="http://schemas.microsoft.com/office/drawing/2014/main" id="{B0C71FA6-0C00-BA68-0E70-D3CE31E78745}"/>
              </a:ext>
            </a:extLst>
          </p:cNvPr>
          <p:cNvSpPr>
            <a:spLocks noGrp="1"/>
          </p:cNvSpPr>
          <p:nvPr>
            <p:ph type="pic" sz="quarter" idx="89"/>
          </p:nvPr>
        </p:nvSpPr>
        <p:spPr>
          <a:xfrm>
            <a:off x="9539922" y="0"/>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45" name="Text Placeholder 32">
            <a:extLst>
              <a:ext uri="{FF2B5EF4-FFF2-40B4-BE49-F238E27FC236}">
                <a16:creationId xmlns:a16="http://schemas.microsoft.com/office/drawing/2014/main" id="{BB898A30-90C4-FDC7-707E-A21EE8AE8F08}"/>
              </a:ext>
            </a:extLst>
          </p:cNvPr>
          <p:cNvSpPr>
            <a:spLocks noGrp="1"/>
          </p:cNvSpPr>
          <p:nvPr>
            <p:ph type="body" sz="quarter" idx="90" hasCustomPrompt="1"/>
          </p:nvPr>
        </p:nvSpPr>
        <p:spPr>
          <a:xfrm>
            <a:off x="9639040" y="438347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E3376CA6-1F5A-2B2E-F9D5-9B5493D94AB9}"/>
              </a:ext>
            </a:extLst>
          </p:cNvPr>
          <p:cNvSpPr>
            <a:spLocks noGrp="1"/>
          </p:cNvSpPr>
          <p:nvPr>
            <p:ph type="body" sz="quarter" idx="91" hasCustomPrompt="1"/>
          </p:nvPr>
        </p:nvSpPr>
        <p:spPr>
          <a:xfrm>
            <a:off x="9581415" y="350539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7" name="Text Placeholder 32">
            <a:extLst>
              <a:ext uri="{FF2B5EF4-FFF2-40B4-BE49-F238E27FC236}">
                <a16:creationId xmlns:a16="http://schemas.microsoft.com/office/drawing/2014/main" id="{0F28EBB4-EE7D-0C65-6E62-FBC896577FE0}"/>
              </a:ext>
            </a:extLst>
          </p:cNvPr>
          <p:cNvSpPr>
            <a:spLocks noGrp="1"/>
          </p:cNvSpPr>
          <p:nvPr>
            <p:ph type="body" sz="quarter" idx="92" hasCustomPrompt="1"/>
          </p:nvPr>
        </p:nvSpPr>
        <p:spPr>
          <a:xfrm>
            <a:off x="10616630" y="391731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8" name="Text Placeholder 23">
            <a:extLst>
              <a:ext uri="{FF2B5EF4-FFF2-40B4-BE49-F238E27FC236}">
                <a16:creationId xmlns:a16="http://schemas.microsoft.com/office/drawing/2014/main" id="{BB5D5B20-3121-0F0F-2E4C-3D9B554CEB7A}"/>
              </a:ext>
            </a:extLst>
          </p:cNvPr>
          <p:cNvSpPr>
            <a:spLocks noGrp="1"/>
          </p:cNvSpPr>
          <p:nvPr>
            <p:ph type="body" sz="quarter" idx="93" hasCustomPrompt="1"/>
          </p:nvPr>
        </p:nvSpPr>
        <p:spPr>
          <a:xfrm rot="16200000">
            <a:off x="10391682" y="1299785"/>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49" name="Straight Connector 48">
            <a:extLst>
              <a:ext uri="{FF2B5EF4-FFF2-40B4-BE49-F238E27FC236}">
                <a16:creationId xmlns:a16="http://schemas.microsoft.com/office/drawing/2014/main" id="{6916D2A9-8858-7FC7-7432-BF37A909CC8C}"/>
              </a:ext>
            </a:extLst>
          </p:cNvPr>
          <p:cNvCxnSpPr>
            <a:cxnSpLocks/>
          </p:cNvCxnSpPr>
          <p:nvPr userDrawn="1"/>
        </p:nvCxnSpPr>
        <p:spPr>
          <a:xfrm flipV="1">
            <a:off x="9542925"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163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Cover Slide ">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4BDF266-AD07-951C-0FC5-D2A80F4FB6EA}"/>
              </a:ext>
            </a:extLst>
          </p:cNvPr>
          <p:cNvSpPr/>
          <p:nvPr userDrawn="1"/>
        </p:nvSpPr>
        <p:spPr>
          <a:xfrm>
            <a:off x="0" y="323082"/>
            <a:ext cx="7397280" cy="4704736"/>
          </a:xfrm>
          <a:custGeom>
            <a:avLst/>
            <a:gdLst>
              <a:gd name="connsiteX0" fmla="*/ 3 w 7397280"/>
              <a:gd name="connsiteY0" fmla="*/ 0 h 4704736"/>
              <a:gd name="connsiteX1" fmla="*/ 5047027 w 7397280"/>
              <a:gd name="connsiteY1" fmla="*/ 0 h 4704736"/>
              <a:gd name="connsiteX2" fmla="*/ 5047027 w 7397280"/>
              <a:gd name="connsiteY2" fmla="*/ 112 h 4704736"/>
              <a:gd name="connsiteX3" fmla="*/ 5285737 w 7397280"/>
              <a:gd name="connsiteY3" fmla="*/ 12122 h 4704736"/>
              <a:gd name="connsiteX4" fmla="*/ 7397280 w 7397280"/>
              <a:gd name="connsiteY4" fmla="*/ 2352370 h 4704736"/>
              <a:gd name="connsiteX5" fmla="*/ 5284928 w 7397280"/>
              <a:gd name="connsiteY5" fmla="*/ 4692617 h 4704736"/>
              <a:gd name="connsiteX6" fmla="*/ 5047027 w 7397280"/>
              <a:gd name="connsiteY6" fmla="*/ 4704626 h 4704736"/>
              <a:gd name="connsiteX7" fmla="*/ 5047027 w 7397280"/>
              <a:gd name="connsiteY7" fmla="*/ 4704732 h 4704736"/>
              <a:gd name="connsiteX8" fmla="*/ 5044930 w 7397280"/>
              <a:gd name="connsiteY8" fmla="*/ 4704732 h 4704736"/>
              <a:gd name="connsiteX9" fmla="*/ 5044846 w 7397280"/>
              <a:gd name="connsiteY9" fmla="*/ 4704736 h 4704736"/>
              <a:gd name="connsiteX10" fmla="*/ 5044730 w 7397280"/>
              <a:gd name="connsiteY10" fmla="*/ 4704732 h 4704736"/>
              <a:gd name="connsiteX11" fmla="*/ 4912245 w 7397280"/>
              <a:gd name="connsiteY11" fmla="*/ 4704732 h 4704736"/>
              <a:gd name="connsiteX12" fmla="*/ 4912245 w 7397280"/>
              <a:gd name="connsiteY12" fmla="*/ 4704736 h 4704736"/>
              <a:gd name="connsiteX13" fmla="*/ 2317036 w 7397280"/>
              <a:gd name="connsiteY13" fmla="*/ 4704736 h 4704736"/>
              <a:gd name="connsiteX14" fmla="*/ 2317036 w 7397280"/>
              <a:gd name="connsiteY14" fmla="*/ 4704732 h 4704736"/>
              <a:gd name="connsiteX15" fmla="*/ 0 w 7397280"/>
              <a:gd name="connsiteY15" fmla="*/ 4704732 h 4704736"/>
              <a:gd name="connsiteX16" fmla="*/ 0 w 7397280"/>
              <a:gd name="connsiteY16" fmla="*/ 1655235 h 4704736"/>
              <a:gd name="connsiteX17" fmla="*/ 3 w 7397280"/>
              <a:gd name="connsiteY17" fmla="*/ 1655235 h 470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97280" h="4704736">
                <a:moveTo>
                  <a:pt x="3" y="0"/>
                </a:moveTo>
                <a:lnTo>
                  <a:pt x="5047027" y="0"/>
                </a:lnTo>
                <a:lnTo>
                  <a:pt x="5047027" y="112"/>
                </a:lnTo>
                <a:lnTo>
                  <a:pt x="5285737" y="12122"/>
                </a:lnTo>
                <a:cubicBezTo>
                  <a:pt x="6473566" y="132349"/>
                  <a:pt x="7397280" y="1132293"/>
                  <a:pt x="7397280" y="2352370"/>
                </a:cubicBezTo>
                <a:cubicBezTo>
                  <a:pt x="7397280" y="3572444"/>
                  <a:pt x="6469247" y="4572389"/>
                  <a:pt x="5284928" y="4692617"/>
                </a:cubicBezTo>
                <a:lnTo>
                  <a:pt x="5047027" y="4704626"/>
                </a:lnTo>
                <a:lnTo>
                  <a:pt x="5047027" y="4704732"/>
                </a:lnTo>
                <a:lnTo>
                  <a:pt x="5044930" y="4704732"/>
                </a:lnTo>
                <a:lnTo>
                  <a:pt x="5044846" y="4704736"/>
                </a:lnTo>
                <a:lnTo>
                  <a:pt x="5044730" y="4704732"/>
                </a:lnTo>
                <a:lnTo>
                  <a:pt x="4912245" y="4704732"/>
                </a:lnTo>
                <a:lnTo>
                  <a:pt x="4912245" y="4704736"/>
                </a:lnTo>
                <a:lnTo>
                  <a:pt x="2317036" y="4704736"/>
                </a:lnTo>
                <a:lnTo>
                  <a:pt x="2317036" y="4704732"/>
                </a:lnTo>
                <a:lnTo>
                  <a:pt x="0" y="4704732"/>
                </a:lnTo>
                <a:lnTo>
                  <a:pt x="0" y="1655235"/>
                </a:lnTo>
                <a:lnTo>
                  <a:pt x="3" y="1655235"/>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41D050F8-31AB-9FE2-1F96-1C312E675290}"/>
              </a:ext>
            </a:extLst>
          </p:cNvPr>
          <p:cNvSpPr/>
          <p:nvPr userDrawn="1"/>
        </p:nvSpPr>
        <p:spPr>
          <a:xfrm rot="10800000">
            <a:off x="5815699" y="2780706"/>
            <a:ext cx="6376301" cy="30148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DD21705C-7FA8-BA02-3A02-4AEB6B8A6FA5}"/>
              </a:ext>
            </a:extLst>
          </p:cNvPr>
          <p:cNvSpPr/>
          <p:nvPr userDrawn="1"/>
        </p:nvSpPr>
        <p:spPr>
          <a:xfrm>
            <a:off x="0" y="4748524"/>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23">
            <a:extLst>
              <a:ext uri="{FF2B5EF4-FFF2-40B4-BE49-F238E27FC236}">
                <a16:creationId xmlns:a16="http://schemas.microsoft.com/office/drawing/2014/main" id="{DB9C673F-75B9-3C64-B354-B97F6B5B3B7D}"/>
              </a:ext>
            </a:extLst>
          </p:cNvPr>
          <p:cNvSpPr>
            <a:spLocks noGrp="1"/>
          </p:cNvSpPr>
          <p:nvPr>
            <p:ph type="body" sz="quarter" idx="15" hasCustomPrompt="1"/>
          </p:nvPr>
        </p:nvSpPr>
        <p:spPr>
          <a:xfrm>
            <a:off x="553654" y="3403432"/>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35" name="Text Placeholder 23">
            <a:extLst>
              <a:ext uri="{FF2B5EF4-FFF2-40B4-BE49-F238E27FC236}">
                <a16:creationId xmlns:a16="http://schemas.microsoft.com/office/drawing/2014/main" id="{B6B55F79-6219-8770-AA75-46A8FCA7993C}"/>
              </a:ext>
            </a:extLst>
          </p:cNvPr>
          <p:cNvSpPr>
            <a:spLocks noGrp="1"/>
          </p:cNvSpPr>
          <p:nvPr>
            <p:ph type="body" sz="quarter" idx="16" hasCustomPrompt="1"/>
          </p:nvPr>
        </p:nvSpPr>
        <p:spPr>
          <a:xfrm>
            <a:off x="553654" y="2780706"/>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46" name="Text Placeholder 23">
            <a:extLst>
              <a:ext uri="{FF2B5EF4-FFF2-40B4-BE49-F238E27FC236}">
                <a16:creationId xmlns:a16="http://schemas.microsoft.com/office/drawing/2014/main" id="{20689DDF-9FE1-3230-DCC6-2F50B15342A4}"/>
              </a:ext>
            </a:extLst>
          </p:cNvPr>
          <p:cNvSpPr>
            <a:spLocks noGrp="1"/>
          </p:cNvSpPr>
          <p:nvPr>
            <p:ph type="body" sz="quarter" idx="17" hasCustomPrompt="1"/>
          </p:nvPr>
        </p:nvSpPr>
        <p:spPr>
          <a:xfrm>
            <a:off x="0" y="4782197"/>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grpSp>
        <p:nvGrpSpPr>
          <p:cNvPr id="7" name="Group 6">
            <a:extLst>
              <a:ext uri="{FF2B5EF4-FFF2-40B4-BE49-F238E27FC236}">
                <a16:creationId xmlns:a16="http://schemas.microsoft.com/office/drawing/2014/main" id="{5D593706-4C85-5920-F70F-0CE6F883ED35}"/>
              </a:ext>
            </a:extLst>
          </p:cNvPr>
          <p:cNvGrpSpPr/>
          <p:nvPr userDrawn="1"/>
        </p:nvGrpSpPr>
        <p:grpSpPr>
          <a:xfrm>
            <a:off x="494660" y="5658757"/>
            <a:ext cx="6932341" cy="851642"/>
            <a:chOff x="441852" y="5691396"/>
            <a:chExt cx="6932341" cy="851642"/>
          </a:xfrm>
        </p:grpSpPr>
        <p:pic>
          <p:nvPicPr>
            <p:cNvPr id="8" name="Picture 7" descr="Co-funded by the European Union logo in png for web usage">
              <a:extLst>
                <a:ext uri="{FF2B5EF4-FFF2-40B4-BE49-F238E27FC236}">
                  <a16:creationId xmlns:a16="http://schemas.microsoft.com/office/drawing/2014/main" id="{F3C18A2F-CC39-28BC-FB5E-6EE3BED856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5DA2DED4-8C74-4729-B1AC-D8D3B61225E9}"/>
                </a:ext>
              </a:extLst>
            </p:cNvPr>
            <p:cNvSpPr/>
            <p:nvPr userDrawn="1"/>
          </p:nvSpPr>
          <p:spPr>
            <a:xfrm>
              <a:off x="3179504" y="6104456"/>
              <a:ext cx="4194689"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93D0D581-B07B-F3E7-2386-BE30D2C37512}"/>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99B1BE01-0A0D-D523-D299-F20147CC3628}"/>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0A7BFF38-7E2B-C318-5B01-3FD416F801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pic>
        <p:nvPicPr>
          <p:cNvPr id="13" name="Picture 12">
            <a:extLst>
              <a:ext uri="{FF2B5EF4-FFF2-40B4-BE49-F238E27FC236}">
                <a16:creationId xmlns:a16="http://schemas.microsoft.com/office/drawing/2014/main" id="{60C7197D-FB01-0C61-00CF-88F6AC65625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415806" y="508982"/>
            <a:ext cx="3201549" cy="1983866"/>
          </a:xfrm>
          <a:prstGeom prst="rect">
            <a:avLst/>
          </a:prstGeom>
        </p:spPr>
      </p:pic>
    </p:spTree>
    <p:extLst>
      <p:ext uri="{BB962C8B-B14F-4D97-AF65-F5344CB8AC3E}">
        <p14:creationId xmlns:p14="http://schemas.microsoft.com/office/powerpoint/2010/main" val="3580894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0937095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Contents Slide 0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B58B100-F3B0-9F75-BCD6-CD01355380E3}"/>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 name="Freeform 2">
            <a:extLst>
              <a:ext uri="{FF2B5EF4-FFF2-40B4-BE49-F238E27FC236}">
                <a16:creationId xmlns:a16="http://schemas.microsoft.com/office/drawing/2014/main" id="{5A6BB997-596E-4786-2F55-208C130FA1A6}"/>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222A47AC-E8AE-56CC-DCEC-85D7067A0FBE}"/>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4001BD79-7C1D-4AEA-28DD-B4D32AD5877B}"/>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 name="Text Placeholder 32">
            <a:extLst>
              <a:ext uri="{FF2B5EF4-FFF2-40B4-BE49-F238E27FC236}">
                <a16:creationId xmlns:a16="http://schemas.microsoft.com/office/drawing/2014/main" id="{67491A92-E816-1D3A-E5D6-EBF192255845}"/>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2" name="Text Placeholder 32">
            <a:extLst>
              <a:ext uri="{FF2B5EF4-FFF2-40B4-BE49-F238E27FC236}">
                <a16:creationId xmlns:a16="http://schemas.microsoft.com/office/drawing/2014/main" id="{987EFA9A-2ED0-56D1-40B3-419FC3851D77}"/>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 name="Text Placeholder 23">
            <a:extLst>
              <a:ext uri="{FF2B5EF4-FFF2-40B4-BE49-F238E27FC236}">
                <a16:creationId xmlns:a16="http://schemas.microsoft.com/office/drawing/2014/main" id="{03661970-41DC-FEFA-3751-A94EF54BBECA}"/>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97B18728-F186-A8AC-4AD7-600B58C667B4}"/>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56BC89A4-DD24-2C25-BFA4-C7F92035029F}"/>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object 3">
            <a:extLst>
              <a:ext uri="{FF2B5EF4-FFF2-40B4-BE49-F238E27FC236}">
                <a16:creationId xmlns:a16="http://schemas.microsoft.com/office/drawing/2014/main" id="{13DEC2A7-8A35-A10B-354E-B48ACD1AC720}"/>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17" name="Picture Placeholder 63">
            <a:extLst>
              <a:ext uri="{FF2B5EF4-FFF2-40B4-BE49-F238E27FC236}">
                <a16:creationId xmlns:a16="http://schemas.microsoft.com/office/drawing/2014/main" id="{3F69ECB2-5E5E-6F96-31CC-D27D9FAE69FD}"/>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18" name="Text Placeholder 32">
            <a:extLst>
              <a:ext uri="{FF2B5EF4-FFF2-40B4-BE49-F238E27FC236}">
                <a16:creationId xmlns:a16="http://schemas.microsoft.com/office/drawing/2014/main" id="{76079F84-B306-F7E7-A066-B14BCD193490}"/>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A4012D8B-03FF-7AB7-2352-50B881B6772F}"/>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20" name="Text Placeholder 32">
            <a:extLst>
              <a:ext uri="{FF2B5EF4-FFF2-40B4-BE49-F238E27FC236}">
                <a16:creationId xmlns:a16="http://schemas.microsoft.com/office/drawing/2014/main" id="{9576CC2E-339A-8170-905A-A21C9CAE4146}"/>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1" name="Straight Connector 20">
            <a:extLst>
              <a:ext uri="{FF2B5EF4-FFF2-40B4-BE49-F238E27FC236}">
                <a16:creationId xmlns:a16="http://schemas.microsoft.com/office/drawing/2014/main" id="{FE694A44-1BDC-AFDB-FF67-66ADDE7DB91A}"/>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75BA7323-31AB-B9AD-9AF6-A0EE0CE9268B}"/>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24" name="Freeform 23">
            <a:extLst>
              <a:ext uri="{FF2B5EF4-FFF2-40B4-BE49-F238E27FC236}">
                <a16:creationId xmlns:a16="http://schemas.microsoft.com/office/drawing/2014/main" id="{B48294FA-6206-DC27-6E44-D4BB7C2C8DC7}"/>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Picture Placeholder 26">
            <a:extLst>
              <a:ext uri="{FF2B5EF4-FFF2-40B4-BE49-F238E27FC236}">
                <a16:creationId xmlns:a16="http://schemas.microsoft.com/office/drawing/2014/main" id="{DBFAC1F1-D0E5-BCB9-86E9-2EA24562BF8D}"/>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6" name="Text Placeholder 32">
            <a:extLst>
              <a:ext uri="{FF2B5EF4-FFF2-40B4-BE49-F238E27FC236}">
                <a16:creationId xmlns:a16="http://schemas.microsoft.com/office/drawing/2014/main" id="{56C07F70-6842-66F8-7253-081C5AFCB97F}"/>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3" name="Text Placeholder 32">
            <a:extLst>
              <a:ext uri="{FF2B5EF4-FFF2-40B4-BE49-F238E27FC236}">
                <a16:creationId xmlns:a16="http://schemas.microsoft.com/office/drawing/2014/main" id="{40168223-E82F-C581-CD6C-819F083C284A}"/>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35" name="Text Placeholder 32">
            <a:extLst>
              <a:ext uri="{FF2B5EF4-FFF2-40B4-BE49-F238E27FC236}">
                <a16:creationId xmlns:a16="http://schemas.microsoft.com/office/drawing/2014/main" id="{6965A4F2-CFB5-597B-B1A4-DD256D8297E7}"/>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7" name="Text Placeholder 23">
            <a:extLst>
              <a:ext uri="{FF2B5EF4-FFF2-40B4-BE49-F238E27FC236}">
                <a16:creationId xmlns:a16="http://schemas.microsoft.com/office/drawing/2014/main" id="{0058FE08-A56A-1DCA-7467-6DC169387395}"/>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8" name="Straight Connector 37">
            <a:extLst>
              <a:ext uri="{FF2B5EF4-FFF2-40B4-BE49-F238E27FC236}">
                <a16:creationId xmlns:a16="http://schemas.microsoft.com/office/drawing/2014/main" id="{AE696F87-EAE8-55E7-10A1-B3B87338CB68}"/>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23">
            <a:extLst>
              <a:ext uri="{FF2B5EF4-FFF2-40B4-BE49-F238E27FC236}">
                <a16:creationId xmlns:a16="http://schemas.microsoft.com/office/drawing/2014/main" id="{78F1EF78-9AD9-0FCA-90D3-30D5C9A8CED2}"/>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42" name="Text Placeholder 32">
            <a:extLst>
              <a:ext uri="{FF2B5EF4-FFF2-40B4-BE49-F238E27FC236}">
                <a16:creationId xmlns:a16="http://schemas.microsoft.com/office/drawing/2014/main" id="{44EE4033-E818-4E58-A69F-F073C9036957}"/>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32097755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921353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F04BAB3-BE64-3894-E661-DD3DC6B9AC28}"/>
              </a:ext>
            </a:extLst>
          </p:cNvPr>
          <p:cNvSpPr/>
          <p:nvPr userDrawn="1"/>
        </p:nvSpPr>
        <p:spPr>
          <a:xfrm>
            <a:off x="9747" y="0"/>
            <a:ext cx="6957098"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FA54864F-1BF9-7C3B-EC61-E9CDBB542643}"/>
              </a:ext>
            </a:extLst>
          </p:cNvPr>
          <p:cNvSpPr/>
          <p:nvPr userDrawn="1"/>
        </p:nvSpPr>
        <p:spPr>
          <a:xfrm>
            <a:off x="-21232" y="222984"/>
            <a:ext cx="548934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5839F62A-5EC4-5317-C1EA-AF4DC9776CAB}"/>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B04458DE-9730-B610-F533-5146C234CB37}"/>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CA23520B-D11B-4872-3182-B59687CF2AA6}"/>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96ED7FC3-9754-E873-52FB-C4C561D0121E}"/>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05AF0DE1-1B4E-DAC7-D9E1-B97E374BB618}"/>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1993BA1F-94EE-5A82-3F41-56DDAE86FD03}"/>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7C3B6A5C-142A-95FF-DBD0-2699D0D3F2D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2DB4815A-612B-3FAA-2A89-845DDC7CDABD}"/>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3D2349A5-05B8-A07F-211B-2CB19D5A3B3B}"/>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378F4CA5-A728-2C52-A8FC-2AB8CEAA2075}"/>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8519A2E5-013A-73D6-486B-8091F7E11F62}"/>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3FE01BEF-03F0-F5E6-338F-050F43E417A4}"/>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24DAFF96-05ED-3E14-48DD-BC1B724BFFB7}"/>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C93EBFEB-D84A-0F41-D452-26A8A9D3281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6C04C232-43ED-1E3F-E682-1283135DD51E}"/>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5023C05-43DC-8545-01C0-65A5F89F8B4F}"/>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4A8DFA9-2C7E-AC0D-4F08-B6C71702C4B9}"/>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dirty="0">
                <a:solidFill>
                  <a:srgbClr val="459597"/>
                </a:solidFill>
                <a:latin typeface="Calibri" panose="020F0502020204030204" pitchFamily="34" charset="0"/>
                <a:ea typeface="+mn-ea"/>
                <a:cs typeface="Calibri" panose="020F0502020204030204" pitchFamily="34" charset="0"/>
              </a:rPr>
              <a:t>HÖNNUN NÝSTÁRLEGRA GISTINGA Í FERÐAMENNSKU</a:t>
            </a:r>
          </a:p>
        </p:txBody>
      </p:sp>
      <p:sp>
        <p:nvSpPr>
          <p:cNvPr id="7" name="Slide Number Placeholder 5">
            <a:extLst>
              <a:ext uri="{FF2B5EF4-FFF2-40B4-BE49-F238E27FC236}">
                <a16:creationId xmlns:a16="http://schemas.microsoft.com/office/drawing/2014/main" id="{94521030-FD8A-C141-318C-BDD7DEFBC6A2}"/>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923"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24" r:id="rId24"/>
    <p:sldLayoutId id="2147483907" r:id="rId25"/>
    <p:sldLayoutId id="2147483878" r:id="rId26"/>
    <p:sldLayoutId id="2147483915" r:id="rId27"/>
    <p:sldLayoutId id="2147483891" r:id="rId28"/>
    <p:sldLayoutId id="2147483925" r:id="rId29"/>
    <p:sldLayoutId id="2147483922" r:id="rId30"/>
    <p:sldLayoutId id="2147483921" r:id="rId31"/>
    <p:sldLayoutId id="2147483894" r:id="rId32"/>
    <p:sldLayoutId id="2147483916" r:id="rId33"/>
    <p:sldLayoutId id="2147483893" r:id="rId34"/>
    <p:sldLayoutId id="2147483895" r:id="rId35"/>
    <p:sldLayoutId id="2147483896" r:id="rId36"/>
    <p:sldLayoutId id="2147483900" r:id="rId37"/>
    <p:sldLayoutId id="2147483901" r:id="rId38"/>
    <p:sldLayoutId id="2147483902" r:id="rId39"/>
    <p:sldLayoutId id="2147483903" r:id="rId40"/>
    <p:sldLayoutId id="2147483904" r:id="rId41"/>
    <p:sldLayoutId id="2147483853" r:id="rId42"/>
    <p:sldLayoutId id="2147483912" r:id="rId43"/>
    <p:sldLayoutId id="2147483931" r:id="rId44"/>
    <p:sldLayoutId id="2147483934" r:id="rId45"/>
    <p:sldLayoutId id="2147483929" r:id="rId46"/>
    <p:sldLayoutId id="2147483930" r:id="rId47"/>
    <p:sldLayoutId id="2147483932" r:id="rId48"/>
    <p:sldLayoutId id="2147483933"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revfine.com/accommodation-in-tourism/#:~:text=The%20role%20of%20accommodation%20is,shelter%2C%20hospitality%2C%20and%20security." TargetMode="Externa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s://www.revfine.com/tourism-industry/" TargetMode="External"/><Relationship Id="rId2" Type="http://schemas.openxmlformats.org/officeDocument/2006/relationships/hyperlink" Target="https://tourismnotes.com/what-is-alternative-tourism/#:~:text=Alternative%20tourism%20has%20contributed%20to,by%20addressing%20new%20market%20segments." TargetMode="Externa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hyperlink" Target="https://www.revfine.com/accommodation-in-tourism/#:~:text=The%20role%20of%20accommodation%20is,shelter%2C%20hospitality%2C%20and%20security." TargetMode="Externa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6.xml"/><Relationship Id="rId5" Type="http://schemas.microsoft.com/office/2007/relationships/hdphoto" Target="../media/hdphoto5.wdp"/><Relationship Id="rId4" Type="http://schemas.openxmlformats.org/officeDocument/2006/relationships/hyperlink" Target="https://www.hotel-hubertus.d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rossoverlodge.com/it/2025/04/14/permission-glamping-site/#:~:text=Glamping%20in%20the%20Netherlands%3F%20You%E2%80%99ll,need" TargetMode="External"/><Relationship Id="rId1" Type="http://schemas.openxmlformats.org/officeDocument/2006/relationships/slideLayout" Target="../slideLayouts/slideLayout16.xml"/><Relationship Id="rId6" Type="http://schemas.openxmlformats.org/officeDocument/2006/relationships/hyperlink" Target="https://crossoverlodge.com/it/2025/04/14/permission-glamping-site/#:~:text=Glamping%20in%20the%20Netherlands%3F%20You&#8217;ll,need" TargetMode="External"/><Relationship Id="rId5" Type="http://schemas.openxmlformats.org/officeDocument/2006/relationships/image" Target="../media/image16.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booking.com/hotel/de/hubertus-mountain-refugio-allgau.en-gb.html?aid=356980&amp;label=gog235jc-1FCAsoO0IgaHViZXJ0dXMtbW91bnRhaW4tcmVmdWdpby1hbGxnYXVIM1gDaGmIAQGYAQm4ARfIAQzYAQHoAQH4AQyIAgGoAgO4Apqy0cEGwAIB0gIkYWI3MzUwNzktOWQ3Yy00MTk2LTk4YzAtYzg1ZDE5ZjkxNTM22AIG4AIB&amp;sid=fc9292a8233ebebf1904eb1dfe6b8eec&amp;dest_id=-1743474&amp;dest_type=city&amp;dist=0&amp;group_adults=1&amp;group_children=0&amp;hapos=1&amp;hpos=1&amp;no_rooms=1&amp;req_adults=1&amp;req_children=0&amp;room1=A&amp;sb_price_type=total&amp;sr_order=popularity&amp;srepoch=1748261318&amp;srpvid=6f6c550d9236067a&amp;type=total&amp;ucfs=1&amp;" TargetMode="External"/><Relationship Id="rId1" Type="http://schemas.openxmlformats.org/officeDocument/2006/relationships/slideLayout" Target="../slideLayouts/slideLayout49.xml"/><Relationship Id="rId6" Type="http://schemas.openxmlformats.org/officeDocument/2006/relationships/hyperlink" Target="https://www.hotel-hubertus.de/" TargetMode="External"/><Relationship Id="rId5" Type="http://schemas.openxmlformats.org/officeDocument/2006/relationships/image" Target="../media/image17.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hyperlink" Target="https://crrhospitality.com/blog/launching-your-glamping-business-tips-and-insights-for-a-successful-start/"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7.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hyperlink" Target="https://www.hostpapa.com/ideas/business/how-to-grow-a-tourism-business/" TargetMode="External"/><Relationship Id="rId1" Type="http://schemas.openxmlformats.org/officeDocument/2006/relationships/slideLayout" Target="../slideLayouts/slideLayout16.xml"/><Relationship Id="rId6" Type="http://schemas.openxmlformats.org/officeDocument/2006/relationships/hyperlink" Target="https://touchstay.com/blog/starting-glamping-business#:~:text=,materials" TargetMode="External"/><Relationship Id="rId5" Type="http://schemas.openxmlformats.org/officeDocument/2006/relationships/hyperlink" Target="https://www.neh.gov.ie/service/search/neh-en/116580?query=Climate+Action+Programme" TargetMode="External"/><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hyperlink" Target="https://www.failteireland.ie/FailteIreland/media/WebsiteStructure/Documents/2_Develop_Your_Business/1_StartGrow_Your_Business/Ecotourism_Handbook-2.pdf" TargetMode="External"/><Relationship Id="rId2" Type="http://schemas.openxmlformats.org/officeDocument/2006/relationships/hyperlink" Target="https://www.gstc.org/what-is-sustainable-tourism/" TargetMode="External"/><Relationship Id="rId1" Type="http://schemas.openxmlformats.org/officeDocument/2006/relationships/slideLayout" Target="../slideLayouts/slideLayout16.xml"/><Relationship Id="rId5" Type="http://schemas.microsoft.com/office/2007/relationships/hdphoto" Target="../media/hdphoto10.wdp"/><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4.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hyperlink" Target="https://www.program-podezelja.si/en/" TargetMode="External"/><Relationship Id="rId2" Type="http://schemas.openxmlformats.org/officeDocument/2006/relationships/hyperlink" Target="https://www.gov.ie/en/service/9b93d0-leader-programme/" TargetMode="External"/><Relationship Id="rId1" Type="http://schemas.openxmlformats.org/officeDocument/2006/relationships/slideLayout" Target="../slideLayouts/slideLayout16.xml"/><Relationship Id="rId5" Type="http://schemas.microsoft.com/office/2007/relationships/hdphoto" Target="../media/hdphoto10.wdp"/><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hyperlink" Target="https://crossoverlodge.com/2025/04/07/how-to-start-set-up-a-glamping-busines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fortunebusinessinsights.com/alternative-accommodation-market-112090" TargetMode="Externa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10" name="Text Placeholder 2">
            <a:extLst>
              <a:ext uri="{FF2B5EF4-FFF2-40B4-BE49-F238E27FC236}">
                <a16:creationId xmlns:a16="http://schemas.microsoft.com/office/drawing/2014/main" id="{91D31641-969F-B09C-3355-ECA39DA8CFF6}"/>
              </a:ext>
            </a:extLst>
          </p:cNvPr>
          <p:cNvSpPr>
            <a:spLocks noGrp="1"/>
          </p:cNvSpPr>
          <p:nvPr>
            <p:ph type="body" sz="quarter" idx="15"/>
          </p:nvPr>
        </p:nvSpPr>
        <p:spPr>
          <a:xfrm>
            <a:off x="374360" y="2557127"/>
            <a:ext cx="5089964" cy="697353"/>
          </a:xfrm>
        </p:spPr>
        <p:txBody>
          <a:bodyPr/>
          <a:lstStyle/>
          <a:p>
            <a:r>
              <a:rPr lang="en-GB" dirty="0"/>
              <a:t>Modúl 6 </a:t>
            </a:r>
            <a:r>
              <a:rPr lang="en-GB" sz="4400" b="0" dirty="0"/>
              <a:t>(hluti 1)</a:t>
            </a:r>
          </a:p>
        </p:txBody>
      </p:sp>
      <p:sp>
        <p:nvSpPr>
          <p:cNvPr id="11" name="Text Placeholder 3">
            <a:extLst>
              <a:ext uri="{FF2B5EF4-FFF2-40B4-BE49-F238E27FC236}">
                <a16:creationId xmlns:a16="http://schemas.microsoft.com/office/drawing/2014/main" id="{161E7648-E850-A3C6-41DF-B21959997E47}"/>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Uppsetning og gangsetning snjallra lausna </a:t>
            </a:r>
            <a:r>
              <a:rPr lang="en-US" sz="3200" dirty="0"/>
              <a:t>– Inngangur: Byrja snjallt, fjárhagsáætlun, stærðargráða og viðskiptalíkön</a:t>
            </a: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5" name="Picture Placeholder 4">
            <a:extLst>
              <a:ext uri="{FF2B5EF4-FFF2-40B4-BE49-F238E27FC236}">
                <a16:creationId xmlns:a16="http://schemas.microsoft.com/office/drawing/2014/main" id="{59F724CF-7146-6984-6E60-1EC401165905}"/>
              </a:ext>
            </a:extLst>
          </p:cNvPr>
          <p:cNvPicPr>
            <a:picLocks noGrp="1" noChangeAspect="1"/>
          </p:cNvPicPr>
          <p:nvPr>
            <p:ph type="pic" sz="quarter" idx="19"/>
          </p:nvPr>
        </p:nvPicPr>
        <p:blipFill>
          <a:blip r:embed="rId2"/>
          <a:srcRect t="5109" b="5109"/>
          <a:stretch>
            <a:fillRect/>
          </a:stretch>
        </p:blipFill>
        <p:spPr/>
      </p:pic>
      <p:pic>
        <p:nvPicPr>
          <p:cNvPr id="2" name="Picture Placeholder 9" descr="A circular building with many windows&#10;&#10;AI-generated content may be incorrect.">
            <a:extLst>
              <a:ext uri="{FF2B5EF4-FFF2-40B4-BE49-F238E27FC236}">
                <a16:creationId xmlns:a16="http://schemas.microsoft.com/office/drawing/2014/main" id="{241FF951-5D9F-C2E0-2439-B19AD93655A9}"/>
              </a:ext>
            </a:extLst>
          </p:cNvPr>
          <p:cNvPicPr>
            <a:picLocks noChangeAspect="1"/>
          </p:cNvPicPr>
          <p:nvPr/>
        </p:nvPicPr>
        <p:blipFill>
          <a:blip r:embed="rId3"/>
          <a:srcRect l="2042" r="2042"/>
          <a:stretch>
            <a:fillRect/>
          </a:stretch>
        </p:blipFill>
        <p:spPr>
          <a:xfrm>
            <a:off x="5724917" y="1224691"/>
            <a:ext cx="6560312" cy="4556399"/>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9751C-25D1-F941-80D8-5CA945AA2A59}"/>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F0C5AC9-D59E-322A-2D1C-B20A1C891832}"/>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Inngangur </a:t>
            </a:r>
            <a:r>
              <a:rPr lang="en-US" dirty="0"/>
              <a:t>- Varamöguleikar á gistingu í ferðaþjónustu</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4867ED20-C1CB-935F-F7C2-F08CF5C88AE0}"/>
              </a:ext>
            </a:extLst>
          </p:cNvPr>
          <p:cNvCxnSpPr>
            <a:cxnSpLocks/>
          </p:cNvCxnSpPr>
          <p:nvPr/>
        </p:nvCxnSpPr>
        <p:spPr>
          <a:xfrm>
            <a:off x="0" y="1111427"/>
            <a:ext cx="1130968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C3AA3DC-C037-8663-2BC2-A8262AD62F2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sp>
        <p:nvSpPr>
          <p:cNvPr id="4" name="Text Placeholder 5">
            <a:extLst>
              <a:ext uri="{FF2B5EF4-FFF2-40B4-BE49-F238E27FC236}">
                <a16:creationId xmlns:a16="http://schemas.microsoft.com/office/drawing/2014/main" id="{E7F59A72-1A6B-F7B9-A2CF-20B58AA7D71D}"/>
              </a:ext>
            </a:extLst>
          </p:cNvPr>
          <p:cNvSpPr txBox="1">
            <a:spLocks/>
          </p:cNvSpPr>
          <p:nvPr/>
        </p:nvSpPr>
        <p:spPr>
          <a:xfrm>
            <a:off x="629644" y="1487061"/>
            <a:ext cx="3412967"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Óhefðbundin gistiaðstaða í ferðaþjónustu er að endurskipuleggja ferðalandslagið</a:t>
            </a:r>
          </a:p>
          <a:p>
            <a:pPr>
              <a:lnSpc>
                <a:spcPts val="2900"/>
              </a:lnSpc>
            </a:pPr>
            <a:endParaRPr lang="en-US" dirty="0"/>
          </a:p>
        </p:txBody>
      </p:sp>
      <p:sp>
        <p:nvSpPr>
          <p:cNvPr id="2" name="TextBox 1">
            <a:extLst>
              <a:ext uri="{FF2B5EF4-FFF2-40B4-BE49-F238E27FC236}">
                <a16:creationId xmlns:a16="http://schemas.microsoft.com/office/drawing/2014/main" id="{8F62BD39-59C5-9BDC-4C64-C82E050B377E}"/>
              </a:ext>
            </a:extLst>
          </p:cNvPr>
          <p:cNvSpPr txBox="1"/>
          <p:nvPr/>
        </p:nvSpPr>
        <p:spPr>
          <a:xfrm>
            <a:off x="4163785" y="1487061"/>
            <a:ext cx="6289062" cy="2459456"/>
          </a:xfrm>
          <a:prstGeom prst="rect">
            <a:avLst/>
          </a:prstGeom>
          <a:noFill/>
        </p:spPr>
        <p:txBody>
          <a:bodyPr wrap="square">
            <a:spAutoFit/>
          </a:bodyPr>
          <a:lstStyle/>
          <a:p>
            <a:pPr>
              <a:lnSpc>
                <a:spcPts val="2340"/>
              </a:lnSpc>
            </a:pPr>
            <a:r>
              <a:rPr lang="en-US" sz="2400" dirty="0">
                <a:solidFill>
                  <a:srgbClr val="459597"/>
                </a:solidFill>
                <a:hlinkClick r:id="rId2">
                  <a:extLst>
                    <a:ext uri="{A12FA001-AC4F-418D-AE19-62706E023703}">
                      <ahyp:hlinkClr xmlns:ahyp="http://schemas.microsoft.com/office/drawing/2018/hyperlinkcolor" val="tx"/>
                    </a:ext>
                  </a:extLst>
                </a:hlinkClick>
              </a:rPr>
              <a:t>Gististaðir sem bjóða upp á óhefðbundna gistingu </a:t>
            </a:r>
            <a:r>
              <a:rPr lang="en-US" sz="2400" dirty="0">
                <a:solidFill>
                  <a:srgbClr val="414141"/>
                </a:solidFill>
              </a:rPr>
              <a:t>eru mikilvægir fyrir ferðaþjónustuna, þar sem þeir veita gestum </a:t>
            </a:r>
            <a:r>
              <a:rPr lang="en-US" sz="2400" b="1" dirty="0">
                <a:solidFill>
                  <a:srgbClr val="414141"/>
                </a:solidFill>
              </a:rPr>
              <a:t>öruggan, þægilegan og einstakan </a:t>
            </a:r>
            <a:r>
              <a:rPr lang="en-US" sz="2400" dirty="0">
                <a:solidFill>
                  <a:srgbClr val="414141"/>
                </a:solidFill>
              </a:rPr>
              <a:t>stað til dvalar. </a:t>
            </a:r>
          </a:p>
          <a:p>
            <a:pPr>
              <a:lnSpc>
                <a:spcPts val="2340"/>
              </a:lnSpc>
            </a:pPr>
            <a:endParaRPr lang="en-US" sz="2400" dirty="0">
              <a:solidFill>
                <a:srgbClr val="414141"/>
              </a:solidFill>
            </a:endParaRPr>
          </a:p>
          <a:p>
            <a:pPr>
              <a:lnSpc>
                <a:spcPts val="2340"/>
              </a:lnSpc>
            </a:pPr>
            <a:r>
              <a:rPr lang="en-US" sz="2400" dirty="0">
                <a:solidFill>
                  <a:srgbClr val="414141"/>
                </a:solidFill>
              </a:rPr>
              <a:t>Þeir leita yfirleitt að gistingu sem er gjörólík því hvar þeir búa eða hafa áður dvalið. </a:t>
            </a:r>
          </a:p>
        </p:txBody>
      </p:sp>
      <p:pic>
        <p:nvPicPr>
          <p:cNvPr id="8" name="Picture 7">
            <a:extLst>
              <a:ext uri="{FF2B5EF4-FFF2-40B4-BE49-F238E27FC236}">
                <a16:creationId xmlns:a16="http://schemas.microsoft.com/office/drawing/2014/main" id="{14604ED6-0376-134D-9C1A-858FB766D33E}"/>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176390" y="4198867"/>
            <a:ext cx="3580276" cy="2659133"/>
          </a:xfrm>
          <a:prstGeom prst="rect">
            <a:avLst/>
          </a:prstGeom>
        </p:spPr>
      </p:pic>
    </p:spTree>
    <p:extLst>
      <p:ext uri="{BB962C8B-B14F-4D97-AF65-F5344CB8AC3E}">
        <p14:creationId xmlns:p14="http://schemas.microsoft.com/office/powerpoint/2010/main" val="2841103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93962-AF62-C42B-4486-1434FBDCB50F}"/>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2ED7006-88B6-6966-6B60-3427A9A256D1}"/>
              </a:ext>
            </a:extLst>
          </p:cNvPr>
          <p:cNvSpPr txBox="1">
            <a:spLocks/>
          </p:cNvSpPr>
          <p:nvPr/>
        </p:nvSpPr>
        <p:spPr>
          <a:xfrm>
            <a:off x="609624" y="49319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Inngangur </a:t>
            </a:r>
            <a:r>
              <a:rPr lang="en-US" dirty="0"/>
              <a:t>– stofnun og fjármögnun – hvað það raunverulega krefst til að koma af stað</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6BCB8D1A-C62B-CB6B-E131-2BB1DFE3ECF7}"/>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8B569E0-DC1F-A715-556C-1113489B6A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pic>
        <p:nvPicPr>
          <p:cNvPr id="8" name="Picture 7">
            <a:extLst>
              <a:ext uri="{FF2B5EF4-FFF2-40B4-BE49-F238E27FC236}">
                <a16:creationId xmlns:a16="http://schemas.microsoft.com/office/drawing/2014/main" id="{2EA81F39-BE76-3AF3-D7A9-203BDA06F377}"/>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2594061" y="5281209"/>
            <a:ext cx="3580276" cy="2659133"/>
          </a:xfrm>
          <a:prstGeom prst="rect">
            <a:avLst/>
          </a:prstGeom>
        </p:spPr>
      </p:pic>
      <p:sp>
        <p:nvSpPr>
          <p:cNvPr id="3" name="Freeform 2">
            <a:extLst>
              <a:ext uri="{FF2B5EF4-FFF2-40B4-BE49-F238E27FC236}">
                <a16:creationId xmlns:a16="http://schemas.microsoft.com/office/drawing/2014/main" id="{9B599D32-25E3-F203-C6F4-4D3FFA9559EB}"/>
              </a:ext>
            </a:extLst>
          </p:cNvPr>
          <p:cNvSpPr/>
          <p:nvPr/>
        </p:nvSpPr>
        <p:spPr>
          <a:xfrm rot="10800000">
            <a:off x="4427622" y="1915081"/>
            <a:ext cx="4656982" cy="4942919"/>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Freeform 5">
            <a:extLst>
              <a:ext uri="{FF2B5EF4-FFF2-40B4-BE49-F238E27FC236}">
                <a16:creationId xmlns:a16="http://schemas.microsoft.com/office/drawing/2014/main" id="{88789C1D-232A-0418-B297-2A19C72B5680}"/>
              </a:ext>
            </a:extLst>
          </p:cNvPr>
          <p:cNvSpPr/>
          <p:nvPr/>
        </p:nvSpPr>
        <p:spPr>
          <a:xfrm rot="10800000">
            <a:off x="6756113" y="1915081"/>
            <a:ext cx="4656982" cy="4942919"/>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C5B2EB56-61C6-02EB-02AA-7954DEA14388}"/>
              </a:ext>
            </a:extLst>
          </p:cNvPr>
          <p:cNvSpPr txBox="1">
            <a:spLocks/>
          </p:cNvSpPr>
          <p:nvPr/>
        </p:nvSpPr>
        <p:spPr>
          <a:xfrm>
            <a:off x="4632347" y="2190028"/>
            <a:ext cx="659712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lnSpc>
                <a:spcPts val="2340"/>
              </a:lnSpc>
              <a:spcBef>
                <a:spcPts val="0"/>
              </a:spcBef>
              <a:buFont typeface="Arial" panose="020B0604020202020204" pitchFamily="34" charset="0"/>
              <a:buChar char="•"/>
            </a:pPr>
            <a:r>
              <a:rPr lang="en-US" sz="2200" b="1" dirty="0"/>
              <a:t>Það er nauðsynlegt að skilja raunverulega fjárfestingu sem felst bak við tjöldin. </a:t>
            </a:r>
            <a:r>
              <a:rPr lang="en-US" sz="2200" dirty="0"/>
              <a:t>Þessi kafli hjálpar þér að sundurliðun </a:t>
            </a:r>
            <a:r>
              <a:rPr lang="en-US" sz="2200" b="1" dirty="0"/>
              <a:t>fjármagns-, áætlunar- og innviðakostnaðar </a:t>
            </a:r>
            <a:r>
              <a:rPr lang="en-US" sz="2200" dirty="0"/>
              <a:t>sem þarf til að breyta hugmyndinni þinni í sjálfbæran, langtíma rekstur.</a:t>
            </a:r>
          </a:p>
          <a:p>
            <a:pPr marL="342900" indent="-342900" algn="l">
              <a:lnSpc>
                <a:spcPts val="2340"/>
              </a:lnSpc>
              <a:spcBef>
                <a:spcPts val="0"/>
              </a:spcBef>
              <a:buFont typeface="Arial" panose="020B0604020202020204" pitchFamily="34" charset="0"/>
              <a:buChar char="•"/>
            </a:pPr>
            <a:r>
              <a:rPr lang="en-US" sz="2200" b="1" dirty="0"/>
              <a:t>Þú munt kanna helstu stofnkostnað</a:t>
            </a:r>
            <a:r>
              <a:rPr lang="en-US" sz="2200" dirty="0"/>
              <a:t>, svo sem ferðamannaskipulag á móti skipulagi óhefðbundinna gististaða, landakaup, endurbætur, byggingu og innréttingu, auk oft vanrækttra nauðsynlegra þátta eins og skipulagsleyfa, tenginga við veitukerfi, sólarsella, úrgangskerfa, skilti, trygginga og aðgengisumbóta</a:t>
            </a:r>
            <a:r>
              <a:rPr lang="en-US" sz="2200" b="1" dirty="0"/>
              <a:t>.</a:t>
            </a:r>
            <a:r>
              <a:rPr lang="en-US" sz="2200" dirty="0"/>
              <a:t> Án slíkrar skýrleika eru jafnvel sterkar hugmyndir í hættu á að mistakast vegna </a:t>
            </a:r>
            <a:r>
              <a:rPr lang="en-US" sz="2200" b="1" dirty="0"/>
              <a:t>falinna kostnaðarliða eða óraunhæfs fjárhagsáætlunar.</a:t>
            </a:r>
          </a:p>
        </p:txBody>
      </p:sp>
      <p:sp>
        <p:nvSpPr>
          <p:cNvPr id="13" name="Text Placeholder 5">
            <a:extLst>
              <a:ext uri="{FF2B5EF4-FFF2-40B4-BE49-F238E27FC236}">
                <a16:creationId xmlns:a16="http://schemas.microsoft.com/office/drawing/2014/main" id="{12F2F711-ED50-A48C-3862-7D0C5532C99D}"/>
              </a:ext>
            </a:extLst>
          </p:cNvPr>
          <p:cNvSpPr txBox="1">
            <a:spLocks/>
          </p:cNvSpPr>
          <p:nvPr/>
        </p:nvSpPr>
        <p:spPr>
          <a:xfrm>
            <a:off x="609625" y="2018509"/>
            <a:ext cx="3396902" cy="221655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b="0" dirty="0">
                <a:solidFill>
                  <a:srgbClr val="494949"/>
                </a:solidFill>
              </a:rPr>
              <a:t>Að hefja rekstur óhefðbundins gististaðar í ferðaþjónustu, hvort sem um er að ræða glamping-einingar, endurnýjaðar sveitahús eða vistvænar einingar, er spennandi, en árangur ræðst af fleiru en einungis sýn. </a:t>
            </a:r>
          </a:p>
          <a:p>
            <a:pPr>
              <a:lnSpc>
                <a:spcPts val="2900"/>
              </a:lnSpc>
            </a:pPr>
            <a:endParaRPr lang="en-US" dirty="0"/>
          </a:p>
        </p:txBody>
      </p:sp>
    </p:spTree>
    <p:extLst>
      <p:ext uri="{BB962C8B-B14F-4D97-AF65-F5344CB8AC3E}">
        <p14:creationId xmlns:p14="http://schemas.microsoft.com/office/powerpoint/2010/main" val="3442900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B8D2E-9C89-D53F-236B-541A2EF26652}"/>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F236BAD3-370C-F74C-8271-7C85D09D6853}"/>
              </a:ext>
            </a:extLst>
          </p:cNvPr>
          <p:cNvSpPr txBox="1">
            <a:spLocks/>
          </p:cNvSpPr>
          <p:nvPr/>
        </p:nvSpPr>
        <p:spPr>
          <a:xfrm>
            <a:off x="609624" y="49319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Inngangur </a:t>
            </a:r>
            <a:r>
              <a:rPr lang="en-US" dirty="0"/>
              <a:t>– stofnun og fjármögnun – hvað það raunverulega kostar að koma af stað</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F5AE9223-1206-60BE-9238-938B6133A51F}"/>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33E352F-9631-BEBC-DC67-02890551FA5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12</a:t>
            </a:fld>
            <a:endParaRPr lang="fr-CA" sz="1200" dirty="0"/>
          </a:p>
        </p:txBody>
      </p:sp>
      <p:sp>
        <p:nvSpPr>
          <p:cNvPr id="4" name="Text Placeholder 5">
            <a:extLst>
              <a:ext uri="{FF2B5EF4-FFF2-40B4-BE49-F238E27FC236}">
                <a16:creationId xmlns:a16="http://schemas.microsoft.com/office/drawing/2014/main" id="{A8A94B3A-6747-E64F-5AF5-8CA26290D982}"/>
              </a:ext>
            </a:extLst>
          </p:cNvPr>
          <p:cNvSpPr txBox="1">
            <a:spLocks/>
          </p:cNvSpPr>
          <p:nvPr/>
        </p:nvSpPr>
        <p:spPr>
          <a:xfrm>
            <a:off x="609624" y="2018510"/>
            <a:ext cx="452387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b="0" dirty="0">
                <a:solidFill>
                  <a:srgbClr val="494949"/>
                </a:solidFill>
              </a:rPr>
              <a:t>Að hefja rekstur á öðruvísi gistingu í ferðaþjónustu, hvort sem um er að ræða glamping-einingar, endurnýjaðar sveitabæi eða vistvænar einingar, er spennandi, en árangur ræðst af fleiru en einungis sýn. </a:t>
            </a:r>
          </a:p>
          <a:p>
            <a:pPr>
              <a:lnSpc>
                <a:spcPts val="2900"/>
              </a:lnSpc>
            </a:pPr>
            <a:endParaRPr lang="en-US" dirty="0"/>
          </a:p>
        </p:txBody>
      </p:sp>
      <p:pic>
        <p:nvPicPr>
          <p:cNvPr id="8" name="Picture 7">
            <a:extLst>
              <a:ext uri="{FF2B5EF4-FFF2-40B4-BE49-F238E27FC236}">
                <a16:creationId xmlns:a16="http://schemas.microsoft.com/office/drawing/2014/main" id="{376F0DFB-7C58-63D1-3B4E-2FC015A59A6A}"/>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2594061" y="5281209"/>
            <a:ext cx="3580276" cy="2659133"/>
          </a:xfrm>
          <a:prstGeom prst="rect">
            <a:avLst/>
          </a:prstGeom>
        </p:spPr>
      </p:pic>
      <p:sp>
        <p:nvSpPr>
          <p:cNvPr id="6" name="Freeform 5">
            <a:extLst>
              <a:ext uri="{FF2B5EF4-FFF2-40B4-BE49-F238E27FC236}">
                <a16:creationId xmlns:a16="http://schemas.microsoft.com/office/drawing/2014/main" id="{F6EB12AA-FBCE-A7FF-FA1B-5B4903786F13}"/>
              </a:ext>
            </a:extLst>
          </p:cNvPr>
          <p:cNvSpPr/>
          <p:nvPr/>
        </p:nvSpPr>
        <p:spPr>
          <a:xfrm rot="10800000">
            <a:off x="6384758" y="1915080"/>
            <a:ext cx="5260623" cy="5583623"/>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1092F0E2-4145-8600-BC94-C2A2A379E752}"/>
              </a:ext>
            </a:extLst>
          </p:cNvPr>
          <p:cNvSpPr txBox="1">
            <a:spLocks/>
          </p:cNvSpPr>
          <p:nvPr/>
        </p:nvSpPr>
        <p:spPr>
          <a:xfrm>
            <a:off x="7062921" y="2252263"/>
            <a:ext cx="399008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US" sz="2200" dirty="0"/>
              <a:t>Í lok þessa kafla munt þú vera búinn(n) að þróa </a:t>
            </a:r>
            <a:r>
              <a:rPr lang="en-US" sz="2200" b="1" dirty="0"/>
              <a:t>nákvæman, raunsæjan stofnkostnaðaráætlun</a:t>
            </a:r>
            <a:r>
              <a:rPr lang="en-US" sz="2200" dirty="0"/>
              <a:t>, forðast algengar gildrur og taka upplýstar fjárhagslegar ákvarðanir sem </a:t>
            </a:r>
            <a:r>
              <a:rPr lang="en-US" sz="2200" b="1" dirty="0"/>
              <a:t>leggja grunninn að langtíma sjálfbærni</a:t>
            </a:r>
            <a:r>
              <a:rPr lang="en-US" sz="2200" dirty="0"/>
              <a:t>. Hvort sem þú ert að byrja frá grunni eða aðlaga núverandi staðsetningu er þetta þekking lykillinn að því </a:t>
            </a:r>
            <a:r>
              <a:rPr lang="en-US" sz="2200" b="1" dirty="0"/>
              <a:t>að byggja upp sjálfstraust </a:t>
            </a:r>
            <a:r>
              <a:rPr lang="en-US" sz="2200" dirty="0"/>
              <a:t>og tryggja framtíð óhefðbundins gistirekstrar þíns.</a:t>
            </a:r>
          </a:p>
          <a:p>
            <a:pPr algn="l">
              <a:lnSpc>
                <a:spcPts val="2340"/>
              </a:lnSpc>
              <a:spcBef>
                <a:spcPts val="0"/>
              </a:spcBef>
            </a:pPr>
            <a:endParaRPr lang="en-US" sz="2200" dirty="0"/>
          </a:p>
        </p:txBody>
      </p:sp>
    </p:spTree>
    <p:extLst>
      <p:ext uri="{BB962C8B-B14F-4D97-AF65-F5344CB8AC3E}">
        <p14:creationId xmlns:p14="http://schemas.microsoft.com/office/powerpoint/2010/main" val="76036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3B945-97DF-81D7-5C89-732BD716619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A29A361-549A-0682-2B2E-C022B80CA123}"/>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Skilgreiningar - </a:t>
            </a:r>
            <a:r>
              <a:rPr lang="en-US" dirty="0"/>
              <a:t>Gistingar í óhefðbundnum ferðaþjónustu</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1BEC5E30-5D94-68D5-60A5-9049ABCD0591}"/>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D98DCBE-C70E-066F-1462-00ADD67F097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sp>
        <p:nvSpPr>
          <p:cNvPr id="4" name="Text Placeholder 5">
            <a:extLst>
              <a:ext uri="{FF2B5EF4-FFF2-40B4-BE49-F238E27FC236}">
                <a16:creationId xmlns:a16="http://schemas.microsoft.com/office/drawing/2014/main" id="{A7F2BAE9-F4B6-7C28-CBBE-0DC0F17901E4}"/>
              </a:ext>
            </a:extLst>
          </p:cNvPr>
          <p:cNvSpPr txBox="1">
            <a:spLocks/>
          </p:cNvSpPr>
          <p:nvPr/>
        </p:nvSpPr>
        <p:spPr>
          <a:xfrm>
            <a:off x="609623" y="1574996"/>
            <a:ext cx="518157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Skilgreining valkosta </a:t>
            </a:r>
          </a:p>
          <a:p>
            <a:pPr>
              <a:lnSpc>
                <a:spcPts val="2900"/>
              </a:lnSpc>
            </a:pPr>
            <a:r>
              <a:rPr lang="en-US" dirty="0"/>
              <a:t>Ferðaþjónusta</a:t>
            </a:r>
          </a:p>
          <a:p>
            <a:pPr>
              <a:lnSpc>
                <a:spcPts val="2900"/>
              </a:lnSpc>
            </a:pPr>
            <a:endParaRPr lang="en-US" dirty="0"/>
          </a:p>
          <a:p>
            <a:pPr>
              <a:lnSpc>
                <a:spcPts val="2900"/>
              </a:lnSpc>
            </a:pPr>
            <a:endParaRPr lang="en-US" dirty="0"/>
          </a:p>
        </p:txBody>
      </p:sp>
      <p:sp>
        <p:nvSpPr>
          <p:cNvPr id="5" name="Text Placeholder 4">
            <a:extLst>
              <a:ext uri="{FF2B5EF4-FFF2-40B4-BE49-F238E27FC236}">
                <a16:creationId xmlns:a16="http://schemas.microsoft.com/office/drawing/2014/main" id="{B808DA56-562F-B758-1AA8-4A0A3002A38F}"/>
              </a:ext>
            </a:extLst>
          </p:cNvPr>
          <p:cNvSpPr txBox="1">
            <a:spLocks/>
          </p:cNvSpPr>
          <p:nvPr/>
        </p:nvSpPr>
        <p:spPr>
          <a:xfrm>
            <a:off x="629644" y="2401751"/>
            <a:ext cx="5280666" cy="2305015"/>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US" sz="2200" dirty="0">
                <a:solidFill>
                  <a:srgbClr val="459597"/>
                </a:solidFill>
                <a:hlinkClick r:id="rId2">
                  <a:extLst>
                    <a:ext uri="{A12FA001-AC4F-418D-AE19-62706E023703}">
                      <ahyp:hlinkClr xmlns:ahyp="http://schemas.microsoft.com/office/drawing/2018/hyperlinkcolor" val="tx"/>
                    </a:ext>
                  </a:extLst>
                </a:hlinkClick>
              </a:rPr>
              <a:t>Óhefðbundin ferðaþjónusta </a:t>
            </a:r>
            <a:r>
              <a:rPr lang="en-US" sz="2200" dirty="0">
                <a:solidFill>
                  <a:srgbClr val="414141"/>
                </a:solidFill>
              </a:rPr>
              <a:t>nær yfir ýmsar ferðagerðir sem </a:t>
            </a:r>
            <a:r>
              <a:rPr lang="en-US" sz="2200" dirty="0" err="1">
                <a:solidFill>
                  <a:srgbClr val="414141"/>
                </a:solidFill>
              </a:rPr>
              <a:t>forgangsraða </a:t>
            </a:r>
            <a:r>
              <a:rPr lang="en-US" sz="2200" dirty="0">
                <a:solidFill>
                  <a:srgbClr val="414141"/>
                </a:solidFill>
              </a:rPr>
              <a:t>sjálfbærni, samfélagsábyrgð og menningarlega dýpt. Hún felur oft í sér vistferðaþjónustu, samfélagsmiðaða ferðaþjónustu og ævintýraferðir, með áherslu á </a:t>
            </a:r>
            <a:r>
              <a:rPr lang="en-US" sz="2200" dirty="0" err="1">
                <a:solidFill>
                  <a:srgbClr val="414141"/>
                </a:solidFill>
              </a:rPr>
              <a:t>að lágmarka </a:t>
            </a:r>
            <a:r>
              <a:rPr lang="en-US" sz="2200" dirty="0">
                <a:solidFill>
                  <a:srgbClr val="414141"/>
                </a:solidFill>
              </a:rPr>
              <a:t>umhverfisáhrif og styðja við heimamenn.  </a:t>
            </a:r>
          </a:p>
          <a:p>
            <a:pPr indent="0">
              <a:lnSpc>
                <a:spcPts val="2240"/>
              </a:lnSpc>
              <a:buClr>
                <a:srgbClr val="459597"/>
              </a:buClr>
            </a:pPr>
            <a:endParaRPr lang="en-US" sz="2200" dirty="0">
              <a:solidFill>
                <a:srgbClr val="414141"/>
              </a:solidFill>
            </a:endParaRPr>
          </a:p>
        </p:txBody>
      </p:sp>
      <p:sp>
        <p:nvSpPr>
          <p:cNvPr id="2" name="Text Placeholder 5">
            <a:extLst>
              <a:ext uri="{FF2B5EF4-FFF2-40B4-BE49-F238E27FC236}">
                <a16:creationId xmlns:a16="http://schemas.microsoft.com/office/drawing/2014/main" id="{C28E28B0-1EA6-ED41-24F9-B819740F60DA}"/>
              </a:ext>
            </a:extLst>
          </p:cNvPr>
          <p:cNvSpPr txBox="1">
            <a:spLocks/>
          </p:cNvSpPr>
          <p:nvPr/>
        </p:nvSpPr>
        <p:spPr>
          <a:xfrm>
            <a:off x="6380779" y="1574996"/>
            <a:ext cx="518157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Skilgreining á gistingu í ferðaþjónustu</a:t>
            </a:r>
          </a:p>
          <a:p>
            <a:pPr>
              <a:lnSpc>
                <a:spcPts val="2900"/>
              </a:lnSpc>
            </a:pPr>
            <a:endParaRPr lang="en-US" dirty="0"/>
          </a:p>
          <a:p>
            <a:pPr>
              <a:lnSpc>
                <a:spcPts val="2900"/>
              </a:lnSpc>
            </a:pPr>
            <a:endParaRPr lang="en-US" dirty="0"/>
          </a:p>
          <a:p>
            <a:pPr>
              <a:lnSpc>
                <a:spcPts val="2900"/>
              </a:lnSpc>
            </a:pPr>
            <a:endParaRPr lang="en-US" dirty="0"/>
          </a:p>
        </p:txBody>
      </p:sp>
      <p:sp>
        <p:nvSpPr>
          <p:cNvPr id="3" name="Text Placeholder 4">
            <a:extLst>
              <a:ext uri="{FF2B5EF4-FFF2-40B4-BE49-F238E27FC236}">
                <a16:creationId xmlns:a16="http://schemas.microsoft.com/office/drawing/2014/main" id="{48B8FFB0-A567-7106-E128-1F9ACF9EE1BB}"/>
              </a:ext>
            </a:extLst>
          </p:cNvPr>
          <p:cNvSpPr txBox="1">
            <a:spLocks/>
          </p:cNvSpPr>
          <p:nvPr/>
        </p:nvSpPr>
        <p:spPr>
          <a:xfrm>
            <a:off x="6400800" y="2401751"/>
            <a:ext cx="5280666" cy="2305015"/>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US" sz="2200" dirty="0">
                <a:solidFill>
                  <a:srgbClr val="414141"/>
                </a:solidFill>
              </a:rPr>
              <a:t>Gistingar í ferðaþjónustu eru einn af mikilvægustu undirstöðugeirum greinarinnar, sem nær yfir ýmis fyrirtæki sem bjóða ferðamönnum gistingu. Þetta vísar venjulega til tímabundinna gistinga, svo sem næturdvalar. </a:t>
            </a:r>
          </a:p>
          <a:p>
            <a:pPr indent="0">
              <a:lnSpc>
                <a:spcPts val="2240"/>
              </a:lnSpc>
              <a:buClr>
                <a:srgbClr val="459597"/>
              </a:buClr>
            </a:pPr>
            <a:endParaRPr lang="en-US" sz="2200" dirty="0">
              <a:solidFill>
                <a:srgbClr val="414141"/>
              </a:solidFill>
            </a:endParaRPr>
          </a:p>
          <a:p>
            <a:pPr indent="0">
              <a:lnSpc>
                <a:spcPts val="2240"/>
              </a:lnSpc>
              <a:buClr>
                <a:srgbClr val="459597"/>
              </a:buClr>
            </a:pPr>
            <a:r>
              <a:rPr lang="en-US" sz="2200" dirty="0">
                <a:solidFill>
                  <a:srgbClr val="414141"/>
                </a:solidFill>
              </a:rPr>
              <a:t>Í </a:t>
            </a:r>
            <a:r>
              <a:rPr lang="en-US" sz="2200" dirty="0">
                <a:solidFill>
                  <a:srgbClr val="459597"/>
                </a:solidFill>
                <a:hlinkClick r:id="rId3">
                  <a:extLst>
                    <a:ext uri="{A12FA001-AC4F-418D-AE19-62706E023703}">
                      <ahyp:hlinkClr xmlns:ahyp="http://schemas.microsoft.com/office/drawing/2018/hyperlinkcolor" val="tx"/>
                    </a:ext>
                  </a:extLst>
                </a:hlinkClick>
              </a:rPr>
              <a:t>ferðaþjónustugeiranum </a:t>
            </a:r>
            <a:r>
              <a:rPr lang="en-US" sz="2200" i="1" dirty="0">
                <a:solidFill>
                  <a:srgbClr val="414141"/>
                </a:solidFill>
              </a:rPr>
              <a:t>gerir gisting fólki kleift að heimsækja aðra staði og fá skjól. </a:t>
            </a:r>
            <a:r>
              <a:rPr lang="en-US" sz="2200" dirty="0">
                <a:solidFill>
                  <a:srgbClr val="414141"/>
                </a:solidFill>
              </a:rPr>
              <a:t>Gistiþjónustufyrirtæki geta einnig oft boðið upp á afþreyingu og aðrar þjónustur.</a:t>
            </a:r>
          </a:p>
          <a:p>
            <a:pPr indent="0">
              <a:lnSpc>
                <a:spcPts val="2240"/>
              </a:lnSpc>
              <a:buClr>
                <a:srgbClr val="459597"/>
              </a:buClr>
            </a:pPr>
            <a:endParaRPr lang="en-US" sz="2200" dirty="0">
              <a:solidFill>
                <a:srgbClr val="414141"/>
              </a:solidFill>
            </a:endParaRPr>
          </a:p>
        </p:txBody>
      </p:sp>
      <p:sp>
        <p:nvSpPr>
          <p:cNvPr id="14" name="TextBox 13">
            <a:extLst>
              <a:ext uri="{FF2B5EF4-FFF2-40B4-BE49-F238E27FC236}">
                <a16:creationId xmlns:a16="http://schemas.microsoft.com/office/drawing/2014/main" id="{F01302E9-A00D-9B44-8526-05F3BDCC5273}"/>
              </a:ext>
            </a:extLst>
          </p:cNvPr>
          <p:cNvSpPr txBox="1"/>
          <p:nvPr/>
        </p:nvSpPr>
        <p:spPr>
          <a:xfrm>
            <a:off x="1434392" y="5350005"/>
            <a:ext cx="4042549" cy="923330"/>
          </a:xfrm>
          <a:prstGeom prst="rect">
            <a:avLst/>
          </a:prstGeom>
          <a:noFill/>
        </p:spPr>
        <p:txBody>
          <a:bodyPr wrap="square" rtlCol="0">
            <a:spAutoFit/>
          </a:bodyPr>
          <a:lstStyle/>
          <a:p>
            <a:r>
              <a:rPr lang="en-IE" b="1" dirty="0">
                <a:solidFill>
                  <a:srgbClr val="414141"/>
                </a:solidFill>
              </a:rPr>
              <a:t>Mælt er með lestri</a:t>
            </a:r>
          </a:p>
          <a:p>
            <a:r>
              <a:rPr lang="en-IE" dirty="0">
                <a:solidFill>
                  <a:srgbClr val="459597"/>
                </a:solidFill>
                <a:hlinkClick r:id="rId4">
                  <a:extLst>
                    <a:ext uri="{A12FA001-AC4F-418D-AE19-62706E023703}">
                      <ahyp:hlinkClr xmlns:ahyp="http://schemas.microsoft.com/office/drawing/2018/hyperlinkcolor" val="tx"/>
                    </a:ext>
                  </a:extLst>
                </a:hlinkClick>
              </a:rPr>
              <a:t>Gisting í ferðaþjónustu: Allar gerðir gistingar útskýrtar</a:t>
            </a:r>
            <a:endParaRPr lang="en-IE" dirty="0">
              <a:solidFill>
                <a:srgbClr val="459597"/>
              </a:solidFill>
            </a:endParaRPr>
          </a:p>
        </p:txBody>
      </p:sp>
      <p:sp>
        <p:nvSpPr>
          <p:cNvPr id="19" name="Freeform 18">
            <a:extLst>
              <a:ext uri="{FF2B5EF4-FFF2-40B4-BE49-F238E27FC236}">
                <a16:creationId xmlns:a16="http://schemas.microsoft.com/office/drawing/2014/main" id="{874C9ABA-A3EA-1DA5-3141-6097068F1A5C}"/>
              </a:ext>
            </a:extLst>
          </p:cNvPr>
          <p:cNvSpPr/>
          <p:nvPr/>
        </p:nvSpPr>
        <p:spPr>
          <a:xfrm rot="5400000">
            <a:off x="2391018" y="3392343"/>
            <a:ext cx="2129299" cy="528066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pic>
        <p:nvPicPr>
          <p:cNvPr id="21" name="Picture 20">
            <a:extLst>
              <a:ext uri="{FF2B5EF4-FFF2-40B4-BE49-F238E27FC236}">
                <a16:creationId xmlns:a16="http://schemas.microsoft.com/office/drawing/2014/main" id="{692A3CE0-BA34-9C6B-E4A2-B52D73CC617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415220" y="5389757"/>
            <a:ext cx="793523" cy="789905"/>
          </a:xfrm>
          <a:prstGeom prst="ellipse">
            <a:avLst/>
          </a:prstGeom>
        </p:spPr>
      </p:pic>
    </p:spTree>
    <p:extLst>
      <p:ext uri="{BB962C8B-B14F-4D97-AF65-F5344CB8AC3E}">
        <p14:creationId xmlns:p14="http://schemas.microsoft.com/office/powerpoint/2010/main" val="3566762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F67E3-B8E3-1DB8-C7F3-D8E967C8049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DB3906D-672A-0E57-928B-DC0C88CBCD13}"/>
              </a:ext>
            </a:extLst>
          </p:cNvPr>
          <p:cNvSpPr txBox="1">
            <a:spLocks/>
          </p:cNvSpPr>
          <p:nvPr/>
        </p:nvSpPr>
        <p:spPr>
          <a:xfrm>
            <a:off x="609624" y="49319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Inngangur </a:t>
            </a:r>
            <a:r>
              <a:rPr lang="en-US" dirty="0"/>
              <a:t>– stofnun og fjármagnskostnaður – hvað það raunverulega krefst til að koma af stað</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BE05F89F-E800-10E7-F9D9-486DC8CACAA4}"/>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B28577BE-BAAF-C2BC-FE9B-AA7E828A5E3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sp>
        <p:nvSpPr>
          <p:cNvPr id="4" name="Text Placeholder 5">
            <a:extLst>
              <a:ext uri="{FF2B5EF4-FFF2-40B4-BE49-F238E27FC236}">
                <a16:creationId xmlns:a16="http://schemas.microsoft.com/office/drawing/2014/main" id="{A71E9071-373C-1749-E139-4ECDE4D40D95}"/>
              </a:ext>
            </a:extLst>
          </p:cNvPr>
          <p:cNvSpPr txBox="1">
            <a:spLocks/>
          </p:cNvSpPr>
          <p:nvPr/>
        </p:nvSpPr>
        <p:spPr>
          <a:xfrm>
            <a:off x="609624" y="2018510"/>
            <a:ext cx="452387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Skilgreining á valkostagistingu í ferðaþjónustu</a:t>
            </a:r>
          </a:p>
          <a:p>
            <a:pPr>
              <a:lnSpc>
                <a:spcPts val="2900"/>
              </a:lnSpc>
            </a:pPr>
            <a:endParaRPr lang="en-US" dirty="0"/>
          </a:p>
        </p:txBody>
      </p:sp>
      <p:sp>
        <p:nvSpPr>
          <p:cNvPr id="6" name="Freeform 5">
            <a:extLst>
              <a:ext uri="{FF2B5EF4-FFF2-40B4-BE49-F238E27FC236}">
                <a16:creationId xmlns:a16="http://schemas.microsoft.com/office/drawing/2014/main" id="{9EF3012D-80A0-3A77-7B60-AB22A23024A3}"/>
              </a:ext>
            </a:extLst>
          </p:cNvPr>
          <p:cNvSpPr/>
          <p:nvPr/>
        </p:nvSpPr>
        <p:spPr>
          <a:xfrm rot="10800000">
            <a:off x="6391031" y="2056362"/>
            <a:ext cx="4523873" cy="480163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B6250AF1-C635-D829-1542-EFC56748E9C9}"/>
              </a:ext>
            </a:extLst>
          </p:cNvPr>
          <p:cNvSpPr txBox="1"/>
          <p:nvPr/>
        </p:nvSpPr>
        <p:spPr>
          <a:xfrm>
            <a:off x="546619" y="3094860"/>
            <a:ext cx="5260622" cy="2747675"/>
          </a:xfrm>
          <a:prstGeom prst="rect">
            <a:avLst/>
          </a:prstGeom>
          <a:noFill/>
        </p:spPr>
        <p:txBody>
          <a:bodyPr wrap="square">
            <a:spAutoFit/>
          </a:bodyPr>
          <a:lstStyle/>
          <a:p>
            <a:pPr>
              <a:lnSpc>
                <a:spcPts val="2320"/>
              </a:lnSpc>
            </a:pPr>
            <a:r>
              <a:rPr lang="en-US" sz="2400" dirty="0">
                <a:solidFill>
                  <a:srgbClr val="414141"/>
                </a:solidFill>
              </a:rPr>
              <a:t>Óhefðbundin gistiaðstaða í ferðaþjónustu vísar til gistimöguleika sem eru ólíkir hefðbundnum hótelum og dvalarstöðum. </a:t>
            </a:r>
          </a:p>
          <a:p>
            <a:pPr>
              <a:lnSpc>
                <a:spcPts val="2320"/>
              </a:lnSpc>
            </a:pPr>
            <a:endParaRPr lang="en-US" sz="2400" dirty="0">
              <a:solidFill>
                <a:srgbClr val="414141"/>
              </a:solidFill>
            </a:endParaRPr>
          </a:p>
          <a:p>
            <a:pPr>
              <a:lnSpc>
                <a:spcPts val="2320"/>
              </a:lnSpc>
            </a:pPr>
            <a:r>
              <a:rPr lang="en-US" sz="2400" dirty="0">
                <a:solidFill>
                  <a:srgbClr val="414141"/>
                </a:solidFill>
              </a:rPr>
              <a:t>Þessi gistimöguleikar </a:t>
            </a:r>
            <a:r>
              <a:rPr lang="en-US" sz="2400" dirty="0" err="1">
                <a:solidFill>
                  <a:srgbClr val="414141"/>
                </a:solidFill>
              </a:rPr>
              <a:t>leggja áherslu á </a:t>
            </a:r>
            <a:r>
              <a:rPr lang="en-US" sz="2400" b="1" dirty="0">
                <a:solidFill>
                  <a:srgbClr val="414141"/>
                </a:solidFill>
              </a:rPr>
              <a:t>sjálfbærni, menningarlega ekta upplifun </a:t>
            </a:r>
            <a:r>
              <a:rPr lang="en-US" sz="2400" dirty="0">
                <a:solidFill>
                  <a:srgbClr val="414141"/>
                </a:solidFill>
              </a:rPr>
              <a:t>og </a:t>
            </a:r>
            <a:r>
              <a:rPr lang="en-US" sz="2400" b="1" dirty="0">
                <a:solidFill>
                  <a:srgbClr val="414141"/>
                </a:solidFill>
              </a:rPr>
              <a:t>einstaka gestaupplifanir</a:t>
            </a:r>
            <a:r>
              <a:rPr lang="en-US" sz="2400" dirty="0">
                <a:solidFill>
                  <a:srgbClr val="414141"/>
                </a:solidFill>
              </a:rPr>
              <a:t>, oft staðsettir í </a:t>
            </a:r>
            <a:r>
              <a:rPr lang="en-US" sz="2400" b="1" dirty="0">
                <a:solidFill>
                  <a:srgbClr val="414141"/>
                </a:solidFill>
              </a:rPr>
              <a:t>náttúrulegu, dreifbýlishæfðu </a:t>
            </a:r>
            <a:r>
              <a:rPr lang="en-US" sz="2400" dirty="0">
                <a:solidFill>
                  <a:srgbClr val="414141"/>
                </a:solidFill>
              </a:rPr>
              <a:t>eða </a:t>
            </a:r>
            <a:r>
              <a:rPr lang="en-US" sz="2400" b="1" dirty="0">
                <a:solidFill>
                  <a:srgbClr val="414141"/>
                </a:solidFill>
              </a:rPr>
              <a:t>samfélagsmiðaðu umhverfi</a:t>
            </a:r>
            <a:r>
              <a:rPr lang="en-US" sz="2400" dirty="0">
                <a:solidFill>
                  <a:srgbClr val="414141"/>
                </a:solidFill>
              </a:rPr>
              <a:t>. </a:t>
            </a:r>
          </a:p>
        </p:txBody>
      </p:sp>
      <p:sp>
        <p:nvSpPr>
          <p:cNvPr id="13" name="Text Placeholder 1">
            <a:extLst>
              <a:ext uri="{FF2B5EF4-FFF2-40B4-BE49-F238E27FC236}">
                <a16:creationId xmlns:a16="http://schemas.microsoft.com/office/drawing/2014/main" id="{53E0292C-5CC3-A32A-8D3D-A2BE1EAEA21D}"/>
              </a:ext>
            </a:extLst>
          </p:cNvPr>
          <p:cNvSpPr txBox="1">
            <a:spLocks/>
          </p:cNvSpPr>
          <p:nvPr/>
        </p:nvSpPr>
        <p:spPr>
          <a:xfrm>
            <a:off x="6736871" y="2563516"/>
            <a:ext cx="372414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80"/>
              </a:lnSpc>
              <a:spcBef>
                <a:spcPts val="0"/>
              </a:spcBef>
            </a:pPr>
            <a:r>
              <a:rPr lang="en-US" sz="2200" dirty="0"/>
              <a:t>Þau geta falið í sér:</a:t>
            </a:r>
          </a:p>
          <a:p>
            <a:pPr algn="l">
              <a:lnSpc>
                <a:spcPts val="2380"/>
              </a:lnSpc>
              <a:spcBef>
                <a:spcPts val="0"/>
              </a:spcBef>
            </a:pPr>
            <a:endParaRPr lang="en-US" sz="2200" dirty="0"/>
          </a:p>
          <a:p>
            <a:pPr marL="342900" indent="-342900" algn="l">
              <a:lnSpc>
                <a:spcPts val="2380"/>
              </a:lnSpc>
              <a:spcBef>
                <a:spcPts val="0"/>
              </a:spcBef>
              <a:buFont typeface="Arial" panose="020B0604020202020204" pitchFamily="34" charset="0"/>
              <a:buChar char="•"/>
            </a:pPr>
            <a:r>
              <a:rPr lang="en-US" sz="2200" b="1" dirty="0"/>
              <a:t>Glamping </a:t>
            </a:r>
            <a:r>
              <a:rPr lang="en-US" sz="2200" dirty="0"/>
              <a:t>(lúxus útilegur)</a:t>
            </a:r>
          </a:p>
          <a:p>
            <a:pPr marL="342900" indent="-342900" algn="l">
              <a:lnSpc>
                <a:spcPts val="2380"/>
              </a:lnSpc>
              <a:spcBef>
                <a:spcPts val="0"/>
              </a:spcBef>
              <a:buFont typeface="Arial" panose="020B0604020202020204" pitchFamily="34" charset="0"/>
              <a:buChar char="•"/>
            </a:pPr>
            <a:r>
              <a:rPr lang="en-US" sz="2200" b="1" dirty="0"/>
              <a:t>Vistgistingar</a:t>
            </a:r>
            <a:endParaRPr lang="en-US" sz="2200" dirty="0"/>
          </a:p>
          <a:p>
            <a:pPr marL="342900" indent="-342900" algn="l">
              <a:lnSpc>
                <a:spcPts val="2380"/>
              </a:lnSpc>
              <a:spcBef>
                <a:spcPts val="0"/>
              </a:spcBef>
              <a:buFont typeface="Arial" panose="020B0604020202020204" pitchFamily="34" charset="0"/>
              <a:buChar char="•"/>
            </a:pPr>
            <a:r>
              <a:rPr lang="en-US" sz="2200" b="1" dirty="0"/>
              <a:t>Búferðir eða landbúnaðarferðaþjónusta</a:t>
            </a:r>
            <a:endParaRPr lang="en-US" sz="2200" dirty="0"/>
          </a:p>
          <a:p>
            <a:pPr marL="342900" indent="-342900" algn="l">
              <a:lnSpc>
                <a:spcPts val="2380"/>
              </a:lnSpc>
              <a:spcBef>
                <a:spcPts val="0"/>
              </a:spcBef>
              <a:buFont typeface="Arial" panose="020B0604020202020204" pitchFamily="34" charset="0"/>
              <a:buChar char="•"/>
            </a:pPr>
            <a:r>
              <a:rPr lang="en-US" sz="2200" b="1" dirty="0"/>
              <a:t>Endurnýttar arfleifðarbyggingar</a:t>
            </a:r>
            <a:endParaRPr lang="en-US" sz="2200" dirty="0"/>
          </a:p>
          <a:p>
            <a:pPr marL="342900" indent="-342900" algn="l">
              <a:lnSpc>
                <a:spcPts val="2380"/>
              </a:lnSpc>
              <a:spcBef>
                <a:spcPts val="0"/>
              </a:spcBef>
              <a:buFont typeface="Arial" panose="020B0604020202020204" pitchFamily="34" charset="0"/>
              <a:buChar char="•"/>
            </a:pPr>
            <a:r>
              <a:rPr lang="en-US" sz="2200" b="1" dirty="0"/>
              <a:t>Smáhús eða sumarbústaðir</a:t>
            </a:r>
            <a:endParaRPr lang="en-US" sz="2200" dirty="0"/>
          </a:p>
          <a:p>
            <a:pPr marL="342900" indent="-342900" algn="l">
              <a:lnSpc>
                <a:spcPts val="2380"/>
              </a:lnSpc>
              <a:spcBef>
                <a:spcPts val="0"/>
              </a:spcBef>
              <a:buFont typeface="Arial" panose="020B0604020202020204" pitchFamily="34" charset="0"/>
              <a:buChar char="•"/>
            </a:pPr>
            <a:r>
              <a:rPr lang="en-US" sz="2200" b="1" dirty="0"/>
              <a:t>Gistihús eða heimagisting rekin af samfélaginu</a:t>
            </a:r>
          </a:p>
        </p:txBody>
      </p:sp>
      <p:pic>
        <p:nvPicPr>
          <p:cNvPr id="14" name="Picture 13">
            <a:extLst>
              <a:ext uri="{FF2B5EF4-FFF2-40B4-BE49-F238E27FC236}">
                <a16:creationId xmlns:a16="http://schemas.microsoft.com/office/drawing/2014/main" id="{A728A196-42F9-6E6F-BC67-7C29F3900646}"/>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4492842" y="5125426"/>
            <a:ext cx="3580276" cy="2659133"/>
          </a:xfrm>
          <a:prstGeom prst="rect">
            <a:avLst/>
          </a:prstGeom>
        </p:spPr>
      </p:pic>
    </p:spTree>
    <p:extLst>
      <p:ext uri="{BB962C8B-B14F-4D97-AF65-F5344CB8AC3E}">
        <p14:creationId xmlns:p14="http://schemas.microsoft.com/office/powerpoint/2010/main" val="3101997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B54A3-F0D5-C870-F7F1-DEC296F71CC5}"/>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6B5A5D5-CAE5-6811-15E8-DAA2BD50E165}"/>
              </a:ext>
            </a:extLst>
          </p:cNvPr>
          <p:cNvSpPr txBox="1">
            <a:spLocks/>
          </p:cNvSpPr>
          <p:nvPr/>
        </p:nvSpPr>
        <p:spPr>
          <a:xfrm>
            <a:off x="609624" y="49319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Inngangur </a:t>
            </a:r>
            <a:r>
              <a:rPr lang="en-US" dirty="0"/>
              <a:t>– stofnun og fjármögnunarkostnaður – hvað það raunverulega krefst til að koma af stað</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003E9EAE-448E-6EBC-7944-F5D4A42D89F8}"/>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F6C6B1BF-D2BD-4273-9BCD-56D4FB87ABB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
        <p:nvSpPr>
          <p:cNvPr id="4" name="Text Placeholder 5">
            <a:extLst>
              <a:ext uri="{FF2B5EF4-FFF2-40B4-BE49-F238E27FC236}">
                <a16:creationId xmlns:a16="http://schemas.microsoft.com/office/drawing/2014/main" id="{F1069A75-F4F0-8616-F2CA-7D572DF04EF2}"/>
              </a:ext>
            </a:extLst>
          </p:cNvPr>
          <p:cNvSpPr txBox="1">
            <a:spLocks/>
          </p:cNvSpPr>
          <p:nvPr/>
        </p:nvSpPr>
        <p:spPr>
          <a:xfrm>
            <a:off x="609624" y="2018510"/>
            <a:ext cx="452387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Skilgreining á valkostagistingu í ferðaþjónustu</a:t>
            </a:r>
          </a:p>
          <a:p>
            <a:pPr>
              <a:lnSpc>
                <a:spcPts val="2900"/>
              </a:lnSpc>
            </a:pPr>
            <a:endParaRPr lang="en-US" dirty="0"/>
          </a:p>
        </p:txBody>
      </p:sp>
      <p:sp>
        <p:nvSpPr>
          <p:cNvPr id="2" name="TextBox 1">
            <a:extLst>
              <a:ext uri="{FF2B5EF4-FFF2-40B4-BE49-F238E27FC236}">
                <a16:creationId xmlns:a16="http://schemas.microsoft.com/office/drawing/2014/main" id="{B72D6B1B-CCB9-9597-A2C9-61C117D012C3}"/>
              </a:ext>
            </a:extLst>
          </p:cNvPr>
          <p:cNvSpPr txBox="1"/>
          <p:nvPr/>
        </p:nvSpPr>
        <p:spPr>
          <a:xfrm>
            <a:off x="609625" y="2971510"/>
            <a:ext cx="5291114" cy="3639266"/>
          </a:xfrm>
          <a:prstGeom prst="rect">
            <a:avLst/>
          </a:prstGeom>
          <a:noFill/>
        </p:spPr>
        <p:txBody>
          <a:bodyPr wrap="square">
            <a:spAutoFit/>
          </a:bodyPr>
          <a:lstStyle/>
          <a:p>
            <a:pPr>
              <a:lnSpc>
                <a:spcPts val="2320"/>
              </a:lnSpc>
            </a:pPr>
            <a:r>
              <a:rPr lang="en-US" sz="2400" dirty="0">
                <a:solidFill>
                  <a:srgbClr val="414141"/>
                </a:solidFill>
              </a:rPr>
              <a:t>Þessar gerðir eru í nánu samræmi við gildi </a:t>
            </a:r>
            <a:r>
              <a:rPr lang="en-US" sz="2400" b="1" dirty="0">
                <a:solidFill>
                  <a:srgbClr val="414141"/>
                </a:solidFill>
              </a:rPr>
              <a:t>ábyrgra ferðalaga </a:t>
            </a:r>
            <a:r>
              <a:rPr lang="en-US" sz="2400" dirty="0">
                <a:solidFill>
                  <a:srgbClr val="414141"/>
                </a:solidFill>
              </a:rPr>
              <a:t>og höfða til gesta sem leita að </a:t>
            </a:r>
            <a:r>
              <a:rPr lang="en-US" sz="2400" b="1" dirty="0">
                <a:solidFill>
                  <a:srgbClr val="414141"/>
                </a:solidFill>
              </a:rPr>
              <a:t>merkingarbærum upplifunum með litlum umhverfisáhrifum </a:t>
            </a:r>
            <a:r>
              <a:rPr lang="en-US" sz="2400" dirty="0">
                <a:solidFill>
                  <a:srgbClr val="414141"/>
                </a:solidFill>
              </a:rPr>
              <a:t>sem styðja beint heimamenn og umhverfið. </a:t>
            </a:r>
          </a:p>
          <a:p>
            <a:pPr>
              <a:lnSpc>
                <a:spcPts val="2320"/>
              </a:lnSpc>
            </a:pPr>
            <a:endParaRPr lang="en-US" sz="2400" dirty="0">
              <a:solidFill>
                <a:srgbClr val="414141"/>
              </a:solidFill>
            </a:endParaRPr>
          </a:p>
          <a:p>
            <a:pPr>
              <a:lnSpc>
                <a:spcPts val="2320"/>
              </a:lnSpc>
            </a:pPr>
            <a:r>
              <a:rPr lang="en-US" sz="2400" dirty="0">
                <a:solidFill>
                  <a:srgbClr val="414141"/>
                </a:solidFill>
              </a:rPr>
              <a:t>Þau bjóða oft upp á </a:t>
            </a:r>
            <a:r>
              <a:rPr lang="en-US" sz="2400" b="1" dirty="0">
                <a:solidFill>
                  <a:srgbClr val="414141"/>
                </a:solidFill>
              </a:rPr>
              <a:t>dýptardvöl og upplifanir </a:t>
            </a:r>
            <a:r>
              <a:rPr lang="en-US" sz="2400" dirty="0">
                <a:solidFill>
                  <a:srgbClr val="414141"/>
                </a:solidFill>
              </a:rPr>
              <a:t>mótaðar af staðbundnum arfleifð, landslagi og hefðum, sem mæta vaxandi eftirspurn eftir dýpri og siðferðislega ábyrgari ferðalögum. </a:t>
            </a:r>
          </a:p>
        </p:txBody>
      </p:sp>
      <p:sp>
        <p:nvSpPr>
          <p:cNvPr id="3" name="Freeform 2">
            <a:extLst>
              <a:ext uri="{FF2B5EF4-FFF2-40B4-BE49-F238E27FC236}">
                <a16:creationId xmlns:a16="http://schemas.microsoft.com/office/drawing/2014/main" id="{959C05CB-772B-C101-353D-458A27636999}"/>
              </a:ext>
            </a:extLst>
          </p:cNvPr>
          <p:cNvSpPr/>
          <p:nvPr/>
        </p:nvSpPr>
        <p:spPr>
          <a:xfrm rot="10800000">
            <a:off x="6391031" y="2056362"/>
            <a:ext cx="4523873" cy="480163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83A8949C-4F25-2B71-6CEF-97E8AB0441DE}"/>
              </a:ext>
            </a:extLst>
          </p:cNvPr>
          <p:cNvSpPr txBox="1">
            <a:spLocks/>
          </p:cNvSpPr>
          <p:nvPr/>
        </p:nvSpPr>
        <p:spPr>
          <a:xfrm>
            <a:off x="6736871" y="2563516"/>
            <a:ext cx="372414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80"/>
              </a:lnSpc>
              <a:spcBef>
                <a:spcPts val="0"/>
              </a:spcBef>
            </a:pPr>
            <a:r>
              <a:rPr lang="en-US" sz="2200" dirty="0"/>
              <a:t>Þau geta falið í sér:</a:t>
            </a:r>
          </a:p>
          <a:p>
            <a:pPr algn="l">
              <a:lnSpc>
                <a:spcPts val="2380"/>
              </a:lnSpc>
              <a:spcBef>
                <a:spcPts val="0"/>
              </a:spcBef>
            </a:pPr>
            <a:endParaRPr lang="en-US" sz="2200" dirty="0"/>
          </a:p>
          <a:p>
            <a:pPr marL="342900" indent="-342900" algn="l">
              <a:lnSpc>
                <a:spcPts val="2380"/>
              </a:lnSpc>
              <a:spcBef>
                <a:spcPts val="0"/>
              </a:spcBef>
              <a:buFont typeface="Arial" panose="020B0604020202020204" pitchFamily="34" charset="0"/>
              <a:buChar char="•"/>
            </a:pPr>
            <a:r>
              <a:rPr lang="en-US" sz="2200" b="1" dirty="0"/>
              <a:t>Glamping </a:t>
            </a:r>
            <a:r>
              <a:rPr lang="en-US" sz="2200" dirty="0"/>
              <a:t>(lúxus útilegur)</a:t>
            </a:r>
          </a:p>
          <a:p>
            <a:pPr marL="342900" indent="-342900" algn="l">
              <a:lnSpc>
                <a:spcPts val="2380"/>
              </a:lnSpc>
              <a:spcBef>
                <a:spcPts val="0"/>
              </a:spcBef>
              <a:buFont typeface="Arial" panose="020B0604020202020204" pitchFamily="34" charset="0"/>
              <a:buChar char="•"/>
            </a:pPr>
            <a:r>
              <a:rPr lang="en-US" sz="2200" b="1" dirty="0"/>
              <a:t>Umhverfisvænar gistingar</a:t>
            </a:r>
            <a:endParaRPr lang="en-US" sz="2200" dirty="0"/>
          </a:p>
          <a:p>
            <a:pPr marL="342900" indent="-342900" algn="l">
              <a:lnSpc>
                <a:spcPts val="2380"/>
              </a:lnSpc>
              <a:spcBef>
                <a:spcPts val="0"/>
              </a:spcBef>
              <a:buFont typeface="Arial" panose="020B0604020202020204" pitchFamily="34" charset="0"/>
              <a:buChar char="•"/>
            </a:pPr>
            <a:r>
              <a:rPr lang="en-US" sz="2200" b="1" dirty="0"/>
              <a:t>Dvöl á býlum eða landbúnaðarferðaþjónusta</a:t>
            </a:r>
            <a:endParaRPr lang="en-US" sz="2200" dirty="0"/>
          </a:p>
          <a:p>
            <a:pPr marL="342900" indent="-342900" algn="l">
              <a:lnSpc>
                <a:spcPts val="2380"/>
              </a:lnSpc>
              <a:spcBef>
                <a:spcPts val="0"/>
              </a:spcBef>
              <a:buFont typeface="Arial" panose="020B0604020202020204" pitchFamily="34" charset="0"/>
              <a:buChar char="•"/>
            </a:pPr>
            <a:r>
              <a:rPr lang="en-US" sz="2200" b="1" dirty="0"/>
              <a:t>Endurnýttar arfleifðarbyggingar</a:t>
            </a:r>
            <a:endParaRPr lang="en-US" sz="2200" dirty="0"/>
          </a:p>
          <a:p>
            <a:pPr marL="342900" indent="-342900" algn="l">
              <a:lnSpc>
                <a:spcPts val="2380"/>
              </a:lnSpc>
              <a:spcBef>
                <a:spcPts val="0"/>
              </a:spcBef>
              <a:buFont typeface="Arial" panose="020B0604020202020204" pitchFamily="34" charset="0"/>
              <a:buChar char="•"/>
            </a:pPr>
            <a:r>
              <a:rPr lang="en-US" sz="2200" b="1" dirty="0"/>
              <a:t>Smáhús eða sumarbústaðir</a:t>
            </a:r>
            <a:endParaRPr lang="en-US" sz="2200" dirty="0"/>
          </a:p>
          <a:p>
            <a:pPr marL="342900" indent="-342900" algn="l">
              <a:lnSpc>
                <a:spcPts val="2380"/>
              </a:lnSpc>
              <a:spcBef>
                <a:spcPts val="0"/>
              </a:spcBef>
              <a:buFont typeface="Arial" panose="020B0604020202020204" pitchFamily="34" charset="0"/>
              <a:buChar char="•"/>
            </a:pPr>
            <a:r>
              <a:rPr lang="en-US" sz="2200" b="1" dirty="0"/>
              <a:t>Gistihús eða heimagisting rekin af samfélaginu</a:t>
            </a:r>
          </a:p>
        </p:txBody>
      </p:sp>
      <p:pic>
        <p:nvPicPr>
          <p:cNvPr id="14" name="Picture 13">
            <a:extLst>
              <a:ext uri="{FF2B5EF4-FFF2-40B4-BE49-F238E27FC236}">
                <a16:creationId xmlns:a16="http://schemas.microsoft.com/office/drawing/2014/main" id="{95A43DE2-3BCC-27C5-A843-23BBCC8062F6}"/>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4492842" y="5125426"/>
            <a:ext cx="3580276" cy="2659133"/>
          </a:xfrm>
          <a:prstGeom prst="rect">
            <a:avLst/>
          </a:prstGeom>
        </p:spPr>
      </p:pic>
    </p:spTree>
    <p:extLst>
      <p:ext uri="{BB962C8B-B14F-4D97-AF65-F5344CB8AC3E}">
        <p14:creationId xmlns:p14="http://schemas.microsoft.com/office/powerpoint/2010/main" val="509473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2DEB7-C061-2A07-6005-969DE7C5024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13736997-7310-1810-2F3B-487C7ADCCCC1}"/>
              </a:ext>
            </a:extLst>
          </p:cNvPr>
          <p:cNvSpPr txBox="1">
            <a:spLocks/>
          </p:cNvSpPr>
          <p:nvPr/>
        </p:nvSpPr>
        <p:spPr>
          <a:xfrm>
            <a:off x="609624" y="324337"/>
            <a:ext cx="612724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Skipulagning valfrjálsrar ferðaþjónustu í gistingu</a:t>
            </a:r>
          </a:p>
          <a:p>
            <a:pPr>
              <a:lnSpc>
                <a:spcPts val="3720"/>
              </a:lnSpc>
            </a:pPr>
            <a:endParaRPr lang="en-US" dirty="0"/>
          </a:p>
        </p:txBody>
      </p:sp>
      <p:sp>
        <p:nvSpPr>
          <p:cNvPr id="7" name="Slide Number Placeholder 5">
            <a:extLst>
              <a:ext uri="{FF2B5EF4-FFF2-40B4-BE49-F238E27FC236}">
                <a16:creationId xmlns:a16="http://schemas.microsoft.com/office/drawing/2014/main" id="{3351E873-C02C-CF65-8A2E-DF7EDB279F1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
        <p:nvSpPr>
          <p:cNvPr id="4" name="Text Placeholder 5">
            <a:extLst>
              <a:ext uri="{FF2B5EF4-FFF2-40B4-BE49-F238E27FC236}">
                <a16:creationId xmlns:a16="http://schemas.microsoft.com/office/drawing/2014/main" id="{E229F205-F254-BC3D-B73A-ACDBBF7115A5}"/>
              </a:ext>
            </a:extLst>
          </p:cNvPr>
          <p:cNvSpPr txBox="1">
            <a:spLocks/>
          </p:cNvSpPr>
          <p:nvPr/>
        </p:nvSpPr>
        <p:spPr>
          <a:xfrm>
            <a:off x="6609428" y="324337"/>
            <a:ext cx="4177635"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Ólíkt hefðbundinni ferðamannagistingu </a:t>
            </a:r>
          </a:p>
          <a:p>
            <a:pPr>
              <a:lnSpc>
                <a:spcPts val="2900"/>
              </a:lnSpc>
            </a:pPr>
            <a:endParaRPr lang="en-US" dirty="0"/>
          </a:p>
        </p:txBody>
      </p:sp>
      <p:sp>
        <p:nvSpPr>
          <p:cNvPr id="3" name="Freeform 2">
            <a:extLst>
              <a:ext uri="{FF2B5EF4-FFF2-40B4-BE49-F238E27FC236}">
                <a16:creationId xmlns:a16="http://schemas.microsoft.com/office/drawing/2014/main" id="{AA6C4C93-7E71-045C-6197-C281B70B552C}"/>
              </a:ext>
            </a:extLst>
          </p:cNvPr>
          <p:cNvSpPr/>
          <p:nvPr/>
        </p:nvSpPr>
        <p:spPr>
          <a:xfrm rot="10800000">
            <a:off x="469594" y="2063575"/>
            <a:ext cx="4523873" cy="480163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pic>
        <p:nvPicPr>
          <p:cNvPr id="14" name="Picture 13">
            <a:extLst>
              <a:ext uri="{FF2B5EF4-FFF2-40B4-BE49-F238E27FC236}">
                <a16:creationId xmlns:a16="http://schemas.microsoft.com/office/drawing/2014/main" id="{A997168D-BA84-5A68-C150-66AC1C2BA15E}"/>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4492842" y="5125426"/>
            <a:ext cx="3580276" cy="2659133"/>
          </a:xfrm>
          <a:prstGeom prst="rect">
            <a:avLst/>
          </a:prstGeom>
        </p:spPr>
      </p:pic>
      <p:sp>
        <p:nvSpPr>
          <p:cNvPr id="5" name="Freeform 4">
            <a:extLst>
              <a:ext uri="{FF2B5EF4-FFF2-40B4-BE49-F238E27FC236}">
                <a16:creationId xmlns:a16="http://schemas.microsoft.com/office/drawing/2014/main" id="{918F11F8-F8FD-2F72-D152-0323BBAD4BA9}"/>
              </a:ext>
            </a:extLst>
          </p:cNvPr>
          <p:cNvSpPr/>
          <p:nvPr/>
        </p:nvSpPr>
        <p:spPr>
          <a:xfrm rot="10800000">
            <a:off x="4535704" y="2063573"/>
            <a:ext cx="6794282" cy="480163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AA98F2B9-1CA9-3B6A-A683-7F01BFA4211D}"/>
              </a:ext>
            </a:extLst>
          </p:cNvPr>
          <p:cNvSpPr txBox="1">
            <a:spLocks/>
          </p:cNvSpPr>
          <p:nvPr/>
        </p:nvSpPr>
        <p:spPr>
          <a:xfrm>
            <a:off x="775053" y="2406450"/>
            <a:ext cx="3013616"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l">
              <a:lnSpc>
                <a:spcPts val="2340"/>
              </a:lnSpc>
              <a:spcBef>
                <a:spcPts val="0"/>
              </a:spcBef>
            </a:pPr>
            <a:r>
              <a:rPr lang="en-US" sz="2200" dirty="0"/>
              <a:t>Ólíkt hefðbundnum íbúðarhúsnæði eða atvinnuhúsnæði í ferðaþjónustu, t.d. hótelbyggingum, felur </a:t>
            </a:r>
            <a:r>
              <a:rPr lang="en-US" sz="2200" b="1" dirty="0"/>
              <a:t>valfrjálst gistihúsnæði í ferðaþjónustu (ATA) </a:t>
            </a:r>
            <a:r>
              <a:rPr lang="en-US" sz="2200" dirty="0"/>
              <a:t>yfirleitt í sér:</a:t>
            </a:r>
          </a:p>
        </p:txBody>
      </p:sp>
      <p:sp>
        <p:nvSpPr>
          <p:cNvPr id="8" name="Text Placeholder 1">
            <a:extLst>
              <a:ext uri="{FF2B5EF4-FFF2-40B4-BE49-F238E27FC236}">
                <a16:creationId xmlns:a16="http://schemas.microsoft.com/office/drawing/2014/main" id="{86CA1609-A147-5523-1A00-7C15C123F77A}"/>
              </a:ext>
            </a:extLst>
          </p:cNvPr>
          <p:cNvSpPr txBox="1">
            <a:spLocks/>
          </p:cNvSpPr>
          <p:nvPr/>
        </p:nvSpPr>
        <p:spPr>
          <a:xfrm>
            <a:off x="4100980" y="2406450"/>
            <a:ext cx="679428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lnSpc>
                <a:spcPts val="2340"/>
              </a:lnSpc>
              <a:spcBef>
                <a:spcPts val="0"/>
              </a:spcBef>
              <a:buFont typeface="Arial" panose="020B0604020202020204" pitchFamily="34" charset="0"/>
              <a:buChar char="•"/>
            </a:pPr>
            <a:r>
              <a:rPr lang="en-US" sz="2200" b="1" dirty="0"/>
              <a:t>Lágáhrifar </a:t>
            </a:r>
            <a:r>
              <a:rPr lang="en-US" sz="2200" dirty="0"/>
              <a:t>eða </a:t>
            </a:r>
            <a:r>
              <a:rPr lang="en-US" sz="2200" b="1" dirty="0"/>
              <a:t>árstíðabundnar </a:t>
            </a:r>
            <a:r>
              <a:rPr lang="en-US" sz="2200" dirty="0"/>
              <a:t>gestagerðir (t.d. kúlur, jurta, hirðishýsi).</a:t>
            </a:r>
          </a:p>
          <a:p>
            <a:pPr marL="342900" indent="-342900" algn="l">
              <a:lnSpc>
                <a:spcPts val="2340"/>
              </a:lnSpc>
              <a:spcBef>
                <a:spcPts val="0"/>
              </a:spcBef>
              <a:buFont typeface="Arial" panose="020B0604020202020204" pitchFamily="34" charset="0"/>
              <a:buChar char="•"/>
            </a:pPr>
            <a:r>
              <a:rPr lang="en-US" sz="2200" b="1" dirty="0"/>
              <a:t>Staðsetning </a:t>
            </a:r>
            <a:r>
              <a:rPr lang="en-US" sz="2200" dirty="0"/>
              <a:t>í </a:t>
            </a:r>
            <a:r>
              <a:rPr lang="en-US" sz="2200" b="1" dirty="0"/>
              <a:t>dreifbýli, á fallegum svæðum eða í svæðum sem eru viðkvæm fyrir menningararfi</a:t>
            </a:r>
            <a:r>
              <a:rPr lang="en-US" sz="2200" dirty="0"/>
              <a:t>.</a:t>
            </a:r>
          </a:p>
          <a:p>
            <a:pPr marL="342900" indent="-342900" algn="l">
              <a:lnSpc>
                <a:spcPts val="2340"/>
              </a:lnSpc>
              <a:spcBef>
                <a:spcPts val="0"/>
              </a:spcBef>
              <a:buFont typeface="Arial" panose="020B0604020202020204" pitchFamily="34" charset="0"/>
              <a:buChar char="•"/>
            </a:pPr>
            <a:r>
              <a:rPr lang="en-US" sz="2200" b="1" dirty="0"/>
              <a:t>Rekstur </a:t>
            </a:r>
            <a:r>
              <a:rPr lang="en-US" sz="2200" dirty="0"/>
              <a:t>sem </a:t>
            </a:r>
            <a:r>
              <a:rPr lang="en-US" sz="2200" b="1" dirty="0"/>
              <a:t>eflir náttúru, vellíðan og hagsæld heimamanna </a:t>
            </a:r>
          </a:p>
          <a:p>
            <a:pPr marL="342900" indent="-342900" algn="l">
              <a:lnSpc>
                <a:spcPts val="2340"/>
              </a:lnSpc>
              <a:spcBef>
                <a:spcPts val="0"/>
              </a:spcBef>
              <a:buFont typeface="Arial" panose="020B0604020202020204" pitchFamily="34" charset="0"/>
              <a:buChar char="•"/>
            </a:pPr>
            <a:r>
              <a:rPr lang="en-US" sz="2200" dirty="0"/>
              <a:t>eru tegund </a:t>
            </a:r>
            <a:r>
              <a:rPr lang="en-US" sz="2200" b="1" dirty="0"/>
              <a:t>sjálfbærrar ferðaþjónustu </a:t>
            </a:r>
            <a:r>
              <a:rPr lang="en-US" sz="2200" dirty="0"/>
              <a:t>sem </a:t>
            </a:r>
            <a:r>
              <a:rPr lang="en-US" sz="2200" b="1" dirty="0"/>
              <a:t>eflir staðbundna efnahag </a:t>
            </a:r>
            <a:r>
              <a:rPr lang="en-US" sz="2200" dirty="0"/>
              <a:t>með því að skapa störf, styðja staðbundna framleiðendur og handverksfólk og laða að gesti. Hún hjálpar til við </a:t>
            </a:r>
            <a:r>
              <a:rPr lang="en-US" sz="2200" b="1" dirty="0" err="1"/>
              <a:t>að endurvekja </a:t>
            </a:r>
            <a:r>
              <a:rPr lang="en-US" sz="2200" b="1" dirty="0"/>
              <a:t>dreifbýli </a:t>
            </a:r>
            <a:r>
              <a:rPr lang="en-US" sz="2200" dirty="0"/>
              <a:t>og </a:t>
            </a:r>
            <a:r>
              <a:rPr lang="en-US" sz="2200" b="1" dirty="0"/>
              <a:t>bæta innviði</a:t>
            </a:r>
            <a:r>
              <a:rPr lang="en-US" sz="2200" dirty="0"/>
              <a:t>, eins og gönguleiðir, </a:t>
            </a:r>
            <a:r>
              <a:rPr lang="en-US" sz="2200" dirty="0" err="1"/>
              <a:t>miðbæi </a:t>
            </a:r>
            <a:r>
              <a:rPr lang="en-US" sz="2200" dirty="0"/>
              <a:t>og veitingastaði, sem nýtast einnig íbúum, t.d. </a:t>
            </a:r>
            <a:r>
              <a:rPr lang="en-IE" sz="2200" dirty="0">
                <a:hlinkClick r:id="rId4">
                  <a:extLst>
                    <a:ext uri="{A12FA001-AC4F-418D-AE19-62706E023703}">
                      <ahyp:hlinkClr xmlns:ahyp="http://schemas.microsoft.com/office/drawing/2018/hyperlinkcolor" val="tx"/>
                    </a:ext>
                  </a:extLst>
                </a:hlinkClick>
              </a:rPr>
              <a:t>Hubertus Mountain Refugio Allgäu, Þýskaland </a:t>
            </a:r>
            <a:endParaRPr lang="en-IE" sz="2200" dirty="0"/>
          </a:p>
          <a:p>
            <a:pPr marL="342900" indent="-342900" algn="l">
              <a:lnSpc>
                <a:spcPts val="2340"/>
              </a:lnSpc>
              <a:spcBef>
                <a:spcPts val="0"/>
              </a:spcBef>
              <a:buFont typeface="Arial" panose="020B0604020202020204" pitchFamily="34" charset="0"/>
              <a:buChar char="•"/>
            </a:pPr>
            <a:r>
              <a:rPr lang="en-US" sz="2200" b="1" dirty="0"/>
              <a:t>Viðskiptalíkön </a:t>
            </a:r>
            <a:r>
              <a:rPr lang="en-US" sz="2200" dirty="0"/>
              <a:t>sem oft samræmast </a:t>
            </a:r>
            <a:r>
              <a:rPr lang="en-US" sz="2200" b="1" dirty="0"/>
              <a:t>vistferðamennsku</a:t>
            </a:r>
            <a:r>
              <a:rPr lang="en-US" sz="2200" dirty="0"/>
              <a:t>, </a:t>
            </a:r>
            <a:r>
              <a:rPr lang="en-US" sz="2200" b="1" dirty="0"/>
              <a:t>endurheimtarferðamennsku </a:t>
            </a:r>
            <a:r>
              <a:rPr lang="en-US" sz="2200" dirty="0"/>
              <a:t>eða </a:t>
            </a:r>
            <a:r>
              <a:rPr lang="en-US" sz="2200" b="1" dirty="0"/>
              <a:t>hægum ferðalögum</a:t>
            </a:r>
            <a:r>
              <a:rPr lang="en-US" sz="2200" dirty="0">
                <a:solidFill>
                  <a:srgbClr val="414141"/>
                </a:solidFill>
              </a:rPr>
              <a:t>.</a:t>
            </a:r>
          </a:p>
          <a:p>
            <a:pPr marL="342900" indent="-342900" algn="l">
              <a:lnSpc>
                <a:spcPts val="2340"/>
              </a:lnSpc>
              <a:spcBef>
                <a:spcPts val="0"/>
              </a:spcBef>
              <a:buFont typeface="Arial" panose="020B0604020202020204" pitchFamily="34" charset="0"/>
              <a:buChar char="•"/>
            </a:pPr>
            <a:endParaRPr lang="en-US" sz="2200" dirty="0">
              <a:solidFill>
                <a:srgbClr val="414141"/>
              </a:solidFill>
            </a:endParaRPr>
          </a:p>
          <a:p>
            <a:pPr marL="342900" indent="-342900" algn="l">
              <a:lnSpc>
                <a:spcPts val="2340"/>
              </a:lnSpc>
              <a:spcBef>
                <a:spcPts val="0"/>
              </a:spcBef>
              <a:buFont typeface="Arial" panose="020B0604020202020204" pitchFamily="34" charset="0"/>
              <a:buChar char="•"/>
            </a:pPr>
            <a:endParaRPr lang="en-US" sz="2200" dirty="0">
              <a:solidFill>
                <a:srgbClr val="414141"/>
              </a:solidFill>
            </a:endParaRPr>
          </a:p>
        </p:txBody>
      </p:sp>
      <p:pic>
        <p:nvPicPr>
          <p:cNvPr id="12" name="Picture 11">
            <a:extLst>
              <a:ext uri="{FF2B5EF4-FFF2-40B4-BE49-F238E27FC236}">
                <a16:creationId xmlns:a16="http://schemas.microsoft.com/office/drawing/2014/main" id="{CB280CAF-9A35-F7B2-B0A7-CEEE15A570D3}"/>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655421" y="5158085"/>
            <a:ext cx="3580276" cy="2659133"/>
          </a:xfrm>
          <a:prstGeom prst="rect">
            <a:avLst/>
          </a:prstGeom>
        </p:spPr>
      </p:pic>
      <p:cxnSp>
        <p:nvCxnSpPr>
          <p:cNvPr id="15" name="Straight Connector 14">
            <a:extLst>
              <a:ext uri="{FF2B5EF4-FFF2-40B4-BE49-F238E27FC236}">
                <a16:creationId xmlns:a16="http://schemas.microsoft.com/office/drawing/2014/main" id="{D169ADE6-6C72-389C-DAE8-D79F9D7BDB54}"/>
              </a:ext>
            </a:extLst>
          </p:cNvPr>
          <p:cNvCxnSpPr>
            <a:cxnSpLocks/>
          </p:cNvCxnSpPr>
          <p:nvPr/>
        </p:nvCxnSpPr>
        <p:spPr>
          <a:xfrm>
            <a:off x="6553201" y="152400"/>
            <a:ext cx="0" cy="153614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FB1A84-5451-B92F-380D-1F29CF7D3EF3}"/>
              </a:ext>
            </a:extLst>
          </p:cNvPr>
          <p:cNvCxnSpPr>
            <a:cxnSpLocks/>
          </p:cNvCxnSpPr>
          <p:nvPr/>
        </p:nvCxnSpPr>
        <p:spPr>
          <a:xfrm>
            <a:off x="3671889" y="2063573"/>
            <a:ext cx="0" cy="4565827"/>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293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6A96B-E497-1DA6-6BA9-1788A978AAC1}"/>
            </a:ext>
          </a:extLst>
        </p:cNvPr>
        <p:cNvGrpSpPr/>
        <p:nvPr/>
      </p:nvGrpSpPr>
      <p:grpSpPr>
        <a:xfrm>
          <a:off x="0" y="0"/>
          <a:ext cx="0" cy="0"/>
          <a:chOff x="0" y="0"/>
          <a:chExt cx="0" cy="0"/>
        </a:xfrm>
      </p:grpSpPr>
      <p:sp>
        <p:nvSpPr>
          <p:cNvPr id="27" name="Freeform 26">
            <a:extLst>
              <a:ext uri="{FF2B5EF4-FFF2-40B4-BE49-F238E27FC236}">
                <a16:creationId xmlns:a16="http://schemas.microsoft.com/office/drawing/2014/main" id="{8602243A-A8E5-D728-1D5C-8669FAB7A978}"/>
              </a:ext>
            </a:extLst>
          </p:cNvPr>
          <p:cNvSpPr/>
          <p:nvPr/>
        </p:nvSpPr>
        <p:spPr>
          <a:xfrm>
            <a:off x="4686300" y="-9524"/>
            <a:ext cx="7505702" cy="6559350"/>
          </a:xfrm>
          <a:custGeom>
            <a:avLst/>
            <a:gdLst>
              <a:gd name="connsiteX0" fmla="*/ 100484 w 6747166"/>
              <a:gd name="connsiteY0" fmla="*/ 0 h 5896454"/>
              <a:gd name="connsiteX1" fmla="*/ 6747165 w 6747166"/>
              <a:gd name="connsiteY1" fmla="*/ 0 h 5896454"/>
              <a:gd name="connsiteX2" fmla="*/ 6747166 w 6747166"/>
              <a:gd name="connsiteY2" fmla="*/ 4370799 h 5896454"/>
              <a:gd name="connsiteX3" fmla="*/ 6701832 w 6747166"/>
              <a:gd name="connsiteY3" fmla="*/ 4426118 h 5896454"/>
              <a:gd name="connsiteX4" fmla="*/ 3980302 w 6747166"/>
              <a:gd name="connsiteY4" fmla="*/ 5895522 h 5896454"/>
              <a:gd name="connsiteX5" fmla="*/ 3891611 w 6747166"/>
              <a:gd name="connsiteY5" fmla="*/ 5664719 h 5896454"/>
              <a:gd name="connsiteX6" fmla="*/ 4734676 w 6747166"/>
              <a:gd name="connsiteY6" fmla="*/ 4870808 h 5896454"/>
              <a:gd name="connsiteX7" fmla="*/ 4576536 w 6747166"/>
              <a:gd name="connsiteY7" fmla="*/ 4607950 h 5896454"/>
              <a:gd name="connsiteX8" fmla="*/ 3526179 w 6747166"/>
              <a:gd name="connsiteY8" fmla="*/ 4670991 h 5896454"/>
              <a:gd name="connsiteX9" fmla="*/ 11799 w 6747166"/>
              <a:gd name="connsiteY9" fmla="*/ 564654 h 5896454"/>
              <a:gd name="connsiteX10" fmla="*/ 12868 w 6747166"/>
              <a:gd name="connsiteY10" fmla="*/ 564654 h 5896454"/>
              <a:gd name="connsiteX11" fmla="*/ 96749 w 6747166"/>
              <a:gd name="connsiteY11" fmla="*/ 14098 h 58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7166" h="5896454">
                <a:moveTo>
                  <a:pt x="100484" y="0"/>
                </a:moveTo>
                <a:lnTo>
                  <a:pt x="6747165" y="0"/>
                </a:lnTo>
                <a:lnTo>
                  <a:pt x="6747166" y="4370799"/>
                </a:lnTo>
                <a:lnTo>
                  <a:pt x="6701832" y="4426118"/>
                </a:lnTo>
                <a:cubicBezTo>
                  <a:pt x="5982782" y="5252804"/>
                  <a:pt x="5010092" y="5783327"/>
                  <a:pt x="3980302" y="5895522"/>
                </a:cubicBezTo>
                <a:cubicBezTo>
                  <a:pt x="3848870" y="5910480"/>
                  <a:pt x="3784758" y="5741655"/>
                  <a:pt x="3891611" y="5664719"/>
                </a:cubicBezTo>
                <a:cubicBezTo>
                  <a:pt x="4200414" y="5441398"/>
                  <a:pt x="4484642" y="5174268"/>
                  <a:pt x="4734676" y="4870808"/>
                </a:cubicBezTo>
                <a:cubicBezTo>
                  <a:pt x="4831912" y="4753270"/>
                  <a:pt x="4727200" y="4578033"/>
                  <a:pt x="4576536" y="4607950"/>
                </a:cubicBezTo>
                <a:cubicBezTo>
                  <a:pt x="4238882" y="4675270"/>
                  <a:pt x="3886268" y="4698775"/>
                  <a:pt x="3526179" y="4670991"/>
                </a:cubicBezTo>
                <a:cubicBezTo>
                  <a:pt x="1423320" y="4508579"/>
                  <a:pt x="-152753" y="2667512"/>
                  <a:pt x="11799" y="564654"/>
                </a:cubicBezTo>
                <a:lnTo>
                  <a:pt x="12868" y="564654"/>
                </a:lnTo>
                <a:cubicBezTo>
                  <a:pt x="27829" y="376595"/>
                  <a:pt x="56145" y="192808"/>
                  <a:pt x="96749" y="14098"/>
                </a:cubicBezTo>
                <a:close/>
              </a:path>
            </a:pathLst>
          </a:custGeom>
          <a:solidFill>
            <a:srgbClr val="EC7C69"/>
          </a:solidFill>
          <a:ln w="9534" cap="flat">
            <a:noFill/>
            <a:prstDash val="solid"/>
            <a:miter/>
          </a:ln>
        </p:spPr>
        <p:txBody>
          <a:bodyPr wrap="square" rtlCol="0" anchor="ctr">
            <a:noAutofit/>
          </a:bodyPr>
          <a:lstStyle/>
          <a:p>
            <a:endParaRPr lang="en-US"/>
          </a:p>
        </p:txBody>
      </p:sp>
      <p:sp>
        <p:nvSpPr>
          <p:cNvPr id="15" name="Text Placeholder 4">
            <a:extLst>
              <a:ext uri="{FF2B5EF4-FFF2-40B4-BE49-F238E27FC236}">
                <a16:creationId xmlns:a16="http://schemas.microsoft.com/office/drawing/2014/main" id="{FCA4B01C-1D93-BC60-1D18-469926E7EE02}"/>
              </a:ext>
            </a:extLst>
          </p:cNvPr>
          <p:cNvSpPr txBox="1">
            <a:spLocks/>
          </p:cNvSpPr>
          <p:nvPr/>
        </p:nvSpPr>
        <p:spPr>
          <a:xfrm>
            <a:off x="5727660" y="531880"/>
            <a:ext cx="5840450" cy="120219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ts val="3240"/>
              </a:lnSpc>
              <a:buClr>
                <a:srgbClr val="459597"/>
              </a:buClr>
            </a:pPr>
            <a:r>
              <a:rPr lang="en-GB" sz="3200" i="1" dirty="0">
                <a:solidFill>
                  <a:schemeClr val="bg1"/>
                </a:solidFill>
              </a:rPr>
              <a:t> Glamping er meira en bara að reisa glæsilegt tjald. Það snýst um að skapa upplifanir, tengjast náttúrunni og búa til rými sem fólk getur varla beðið eftir að snúa aftur til. </a:t>
            </a:r>
          </a:p>
          <a:p>
            <a:pPr indent="0" algn="ctr">
              <a:lnSpc>
                <a:spcPts val="3240"/>
              </a:lnSpc>
              <a:buClr>
                <a:srgbClr val="459597"/>
              </a:buClr>
            </a:pPr>
            <a:r>
              <a:rPr lang="en-GB" sz="3200" i="1" dirty="0">
                <a:solidFill>
                  <a:schemeClr val="bg1"/>
                </a:solidFill>
                <a:hlinkClick r:id="rId2">
                  <a:extLst>
                    <a:ext uri="{A12FA001-AC4F-418D-AE19-62706E023703}">
                      <ahyp:hlinkClr xmlns:ahyp="http://schemas.microsoft.com/office/drawing/2018/hyperlinkcolor" val="tx"/>
                    </a:ext>
                  </a:extLst>
                </a:hlinkClick>
              </a:rPr>
              <a:t>Crossover Lodge</a:t>
            </a:r>
            <a:endParaRPr lang="en-GB" sz="3200" i="1" dirty="0">
              <a:solidFill>
                <a:schemeClr val="bg1"/>
              </a:solidFill>
            </a:endParaRPr>
          </a:p>
          <a:p>
            <a:pPr indent="0" algn="ctr">
              <a:lnSpc>
                <a:spcPts val="3240"/>
              </a:lnSpc>
              <a:buClr>
                <a:srgbClr val="459597"/>
              </a:buClr>
            </a:pPr>
            <a:endParaRPr lang="en-GB" sz="3200" i="1" dirty="0">
              <a:solidFill>
                <a:schemeClr val="bg1"/>
              </a:solidFill>
            </a:endParaRPr>
          </a:p>
        </p:txBody>
      </p:sp>
      <p:sp>
        <p:nvSpPr>
          <p:cNvPr id="34" name="Slide Number Placeholder 5">
            <a:extLst>
              <a:ext uri="{FF2B5EF4-FFF2-40B4-BE49-F238E27FC236}">
                <a16:creationId xmlns:a16="http://schemas.microsoft.com/office/drawing/2014/main" id="{7B940AD4-3A79-0CC8-DF56-8F4601B85E7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pic>
        <p:nvPicPr>
          <p:cNvPr id="36" name="Picture 35">
            <a:extLst>
              <a:ext uri="{FF2B5EF4-FFF2-40B4-BE49-F238E27FC236}">
                <a16:creationId xmlns:a16="http://schemas.microsoft.com/office/drawing/2014/main" id="{B825F0D6-00B9-3C8C-7BF6-6101BA770E21}"/>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r="5047" b="59990"/>
          <a:stretch/>
        </p:blipFill>
        <p:spPr>
          <a:xfrm>
            <a:off x="4958489" y="3126544"/>
            <a:ext cx="3689396" cy="2188406"/>
          </a:xfrm>
          <a:prstGeom prst="rect">
            <a:avLst/>
          </a:prstGeom>
        </p:spPr>
      </p:pic>
      <p:pic>
        <p:nvPicPr>
          <p:cNvPr id="2" name="Picture 1">
            <a:extLst>
              <a:ext uri="{FF2B5EF4-FFF2-40B4-BE49-F238E27FC236}">
                <a16:creationId xmlns:a16="http://schemas.microsoft.com/office/drawing/2014/main" id="{B9A13765-4539-D825-D4ED-B2987781BF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3669" y="2609981"/>
            <a:ext cx="5840450" cy="3845012"/>
          </a:xfrm>
          <a:prstGeom prst="rect">
            <a:avLst/>
          </a:prstGeom>
          <a:noFill/>
        </p:spPr>
      </p:pic>
      <p:pic>
        <p:nvPicPr>
          <p:cNvPr id="7" name="Picture 6" descr="A group of tents in a field&#10;&#10;AI-generated content may be incorrect.">
            <a:extLst>
              <a:ext uri="{FF2B5EF4-FFF2-40B4-BE49-F238E27FC236}">
                <a16:creationId xmlns:a16="http://schemas.microsoft.com/office/drawing/2014/main" id="{4DF95F09-1910-7C88-5C9B-3EBD133FD06E}"/>
              </a:ext>
            </a:extLst>
          </p:cNvPr>
          <p:cNvPicPr>
            <a:picLocks noChangeAspect="1"/>
          </p:cNvPicPr>
          <p:nvPr/>
        </p:nvPicPr>
        <p:blipFill rotWithShape="1">
          <a:blip r:embed="rId5"/>
          <a:srcRect l="1272" r="1272"/>
          <a:stretch/>
        </p:blipFill>
        <p:spPr>
          <a:xfrm>
            <a:off x="1888795" y="2980279"/>
            <a:ext cx="4130197" cy="2526675"/>
          </a:xfrm>
          <a:prstGeom prst="rect">
            <a:avLst/>
          </a:prstGeom>
        </p:spPr>
      </p:pic>
      <p:sp>
        <p:nvSpPr>
          <p:cNvPr id="8" name="Oval 7">
            <a:extLst>
              <a:ext uri="{FF2B5EF4-FFF2-40B4-BE49-F238E27FC236}">
                <a16:creationId xmlns:a16="http://schemas.microsoft.com/office/drawing/2014/main" id="{32B23342-917E-0276-F369-3087876DD06E}"/>
              </a:ext>
            </a:extLst>
          </p:cNvPr>
          <p:cNvSpPr/>
          <p:nvPr/>
        </p:nvSpPr>
        <p:spPr>
          <a:xfrm>
            <a:off x="416221" y="339782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21">
            <a:extLst>
              <a:ext uri="{FF2B5EF4-FFF2-40B4-BE49-F238E27FC236}">
                <a16:creationId xmlns:a16="http://schemas.microsoft.com/office/drawing/2014/main" id="{B19FD876-414C-3E53-D004-C80943B560A2}"/>
              </a:ext>
            </a:extLst>
          </p:cNvPr>
          <p:cNvSpPr/>
          <p:nvPr/>
        </p:nvSpPr>
        <p:spPr>
          <a:xfrm>
            <a:off x="414337" y="3383274"/>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Smelltu til að </a:t>
            </a:r>
            <a:r>
              <a:rPr lang="en-IE" sz="2800" b="1" dirty="0">
                <a:solidFill>
                  <a:schemeClr val="bg1"/>
                </a:solidFill>
                <a:hlinkClick r:id="rId6">
                  <a:extLst>
                    <a:ext uri="{A12FA001-AC4F-418D-AE19-62706E023703}">
                      <ahyp:hlinkClr xmlns:ahyp="http://schemas.microsoft.com/office/drawing/2018/hyperlinkcolor" val="tx"/>
                    </a:ext>
                  </a:extLst>
                </a:hlinkClick>
              </a:rPr>
              <a:t>heimsækja</a:t>
            </a:r>
            <a:endParaRPr lang="en-IE" sz="2800" b="1" dirty="0">
              <a:solidFill>
                <a:schemeClr val="bg1"/>
              </a:solidFill>
            </a:endParaRPr>
          </a:p>
        </p:txBody>
      </p:sp>
    </p:spTree>
    <p:extLst>
      <p:ext uri="{BB962C8B-B14F-4D97-AF65-F5344CB8AC3E}">
        <p14:creationId xmlns:p14="http://schemas.microsoft.com/office/powerpoint/2010/main" val="3446781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44F0-CD05-6C3B-96A9-0A58F51C8112}"/>
            </a:ext>
          </a:extLst>
        </p:cNvPr>
        <p:cNvGrpSpPr/>
        <p:nvPr/>
      </p:nvGrpSpPr>
      <p:grpSpPr>
        <a:xfrm>
          <a:off x="0" y="0"/>
          <a:ext cx="0" cy="0"/>
          <a:chOff x="0" y="0"/>
          <a:chExt cx="0" cy="0"/>
        </a:xfrm>
      </p:grpSpPr>
      <p:sp>
        <p:nvSpPr>
          <p:cNvPr id="15" name="Text Placeholder 3">
            <a:extLst>
              <a:ext uri="{FF2B5EF4-FFF2-40B4-BE49-F238E27FC236}">
                <a16:creationId xmlns:a16="http://schemas.microsoft.com/office/drawing/2014/main" id="{77562066-0E0E-569C-1A48-D1F50B1B5D70}"/>
              </a:ext>
            </a:extLst>
          </p:cNvPr>
          <p:cNvSpPr>
            <a:spLocks noGrp="1"/>
          </p:cNvSpPr>
          <p:nvPr>
            <p:ph type="body" sz="quarter" idx="19"/>
          </p:nvPr>
        </p:nvSpPr>
        <p:spPr>
          <a:xfrm>
            <a:off x="632136" y="613375"/>
            <a:ext cx="2958765" cy="385564"/>
          </a:xfrm>
          <a:prstGeom prst="rect">
            <a:avLst/>
          </a:prstGeom>
        </p:spPr>
        <p:txBody>
          <a:bodyPr/>
          <a:lstStyle/>
          <a:p>
            <a:r>
              <a:rPr lang="en-GB" dirty="0"/>
              <a:t>Tilfellisrannsókn</a:t>
            </a:r>
          </a:p>
        </p:txBody>
      </p:sp>
      <p:sp>
        <p:nvSpPr>
          <p:cNvPr id="16" name="Text Placeholder 4">
            <a:extLst>
              <a:ext uri="{FF2B5EF4-FFF2-40B4-BE49-F238E27FC236}">
                <a16:creationId xmlns:a16="http://schemas.microsoft.com/office/drawing/2014/main" id="{10534C82-2F3E-4773-473E-CF376F87C680}"/>
              </a:ext>
            </a:extLst>
          </p:cNvPr>
          <p:cNvSpPr txBox="1">
            <a:spLocks/>
          </p:cNvSpPr>
          <p:nvPr/>
        </p:nvSpPr>
        <p:spPr>
          <a:xfrm>
            <a:off x="5581527" y="2107006"/>
            <a:ext cx="6099939"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US" sz="2400" dirty="0">
                <a:solidFill>
                  <a:srgbClr val="EC7C69"/>
                </a:solidFill>
                <a:hlinkClick r:id="rId2">
                  <a:extLst>
                    <a:ext uri="{A12FA001-AC4F-418D-AE19-62706E023703}">
                      <ahyp:hlinkClr xmlns:ahyp="http://schemas.microsoft.com/office/drawing/2018/hyperlinkcolor" val="tx"/>
                    </a:ext>
                  </a:extLst>
                </a:hlinkClick>
              </a:rPr>
              <a:t>Hubertus Mountain Refugio Allgäu í Þýskalandi </a:t>
            </a:r>
            <a:r>
              <a:rPr lang="en-US" sz="2400" dirty="0">
                <a:solidFill>
                  <a:srgbClr val="494949"/>
                </a:solidFill>
              </a:rPr>
              <a:t>hefur ekki aðeins stuðlað að aðdráttarafli svæðisins fyrir ferðamenn heldur einnig </a:t>
            </a:r>
            <a:r>
              <a:rPr lang="en-US" sz="2400" dirty="0" err="1">
                <a:solidFill>
                  <a:srgbClr val="494949"/>
                </a:solidFill>
              </a:rPr>
              <a:t>endurvakið </a:t>
            </a:r>
            <a:r>
              <a:rPr lang="en-US" sz="2400" dirty="0">
                <a:solidFill>
                  <a:srgbClr val="494949"/>
                </a:solidFill>
              </a:rPr>
              <a:t>landbúnaðarhagkerfið.  Meir en</a:t>
            </a:r>
            <a:r>
              <a:rPr lang="en-US" sz="2400" b="1" dirty="0">
                <a:solidFill>
                  <a:srgbClr val="494949"/>
                </a:solidFill>
              </a:rPr>
              <a:t> 70% starfsmanna búa innan tveggja </a:t>
            </a:r>
            <a:r>
              <a:rPr lang="en-US" sz="2400" b="1" dirty="0" err="1">
                <a:solidFill>
                  <a:srgbClr val="494949"/>
                </a:solidFill>
              </a:rPr>
              <a:t>kílómetra </a:t>
            </a:r>
            <a:r>
              <a:rPr lang="en-US" sz="2400" dirty="0">
                <a:solidFill>
                  <a:srgbClr val="494949"/>
                </a:solidFill>
              </a:rPr>
              <a:t>frá hótelinu. Veruleg viðvera hótelsins </a:t>
            </a:r>
            <a:r>
              <a:rPr lang="en-US" sz="2400" b="1" dirty="0">
                <a:solidFill>
                  <a:srgbClr val="494949"/>
                </a:solidFill>
              </a:rPr>
              <a:t>styður </a:t>
            </a:r>
            <a:r>
              <a:rPr lang="en-US" sz="2400" dirty="0">
                <a:solidFill>
                  <a:srgbClr val="494949"/>
                </a:solidFill>
              </a:rPr>
              <a:t>við</a:t>
            </a:r>
            <a:r>
              <a:rPr lang="en-US" sz="2400" b="1" dirty="0">
                <a:solidFill>
                  <a:srgbClr val="494949"/>
                </a:solidFill>
              </a:rPr>
              <a:t> staðbundna efnahagslífið </a:t>
            </a:r>
            <a:r>
              <a:rPr lang="en-US" sz="2400" dirty="0">
                <a:solidFill>
                  <a:srgbClr val="494949"/>
                </a:solidFill>
              </a:rPr>
              <a:t>og eflir </a:t>
            </a:r>
            <a:r>
              <a:rPr lang="en-US" sz="2400" b="1" dirty="0">
                <a:solidFill>
                  <a:srgbClr val="494949"/>
                </a:solidFill>
              </a:rPr>
              <a:t>lífskraft þorpsins. </a:t>
            </a:r>
            <a:r>
              <a:rPr lang="en-US" sz="2400" dirty="0">
                <a:solidFill>
                  <a:srgbClr val="494949"/>
                </a:solidFill>
              </a:rPr>
              <a:t>Þorpið lifir aðallega á ferðaþjónustu. </a:t>
            </a:r>
          </a:p>
          <a:p>
            <a:pPr>
              <a:lnSpc>
                <a:spcPts val="2340"/>
              </a:lnSpc>
            </a:pPr>
            <a:endParaRPr lang="en-US" sz="2400" dirty="0">
              <a:solidFill>
                <a:srgbClr val="494949"/>
              </a:solidFill>
            </a:endParaRPr>
          </a:p>
          <a:p>
            <a:pPr>
              <a:lnSpc>
                <a:spcPts val="2340"/>
              </a:lnSpc>
            </a:pPr>
            <a:r>
              <a:rPr lang="en-US" sz="2400" dirty="0">
                <a:solidFill>
                  <a:srgbClr val="494949"/>
                </a:solidFill>
              </a:rPr>
              <a:t>Það skiptir </a:t>
            </a:r>
            <a:r>
              <a:rPr lang="en-US" sz="2400" dirty="0" err="1">
                <a:solidFill>
                  <a:srgbClr val="494949"/>
                </a:solidFill>
              </a:rPr>
              <a:t>Balderschwang</a:t>
            </a:r>
            <a:r>
              <a:rPr lang="en-US" sz="2400" dirty="0">
                <a:solidFill>
                  <a:srgbClr val="494949"/>
                </a:solidFill>
              </a:rPr>
              <a:t> samfélagið tilverulega miklu máli. Fjölskyldurekinn HUBERTUS miðlar reynslu sinni til staðbundinnar efnahagslífs og býður gestum tækifæri til að upplifa Allgäu-þorpið og náttúruna, hvort sem um er að ræða gönguferðir, fjallgöngur eða vetraríþróttir. </a:t>
            </a:r>
          </a:p>
        </p:txBody>
      </p:sp>
      <p:sp>
        <p:nvSpPr>
          <p:cNvPr id="19" name="Slide Number Placeholder 5">
            <a:extLst>
              <a:ext uri="{FF2B5EF4-FFF2-40B4-BE49-F238E27FC236}">
                <a16:creationId xmlns:a16="http://schemas.microsoft.com/office/drawing/2014/main" id="{81659B8D-91AE-D478-B036-0ABFA9EADD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
        <p:nvSpPr>
          <p:cNvPr id="3" name="Text Placeholder 3">
            <a:extLst>
              <a:ext uri="{FF2B5EF4-FFF2-40B4-BE49-F238E27FC236}">
                <a16:creationId xmlns:a16="http://schemas.microsoft.com/office/drawing/2014/main" id="{D50FF910-5D09-1811-E7B0-A60829C46129}"/>
              </a:ext>
            </a:extLst>
          </p:cNvPr>
          <p:cNvSpPr txBox="1">
            <a:spLocks/>
          </p:cNvSpPr>
          <p:nvPr/>
        </p:nvSpPr>
        <p:spPr>
          <a:xfrm>
            <a:off x="5631843" y="313338"/>
            <a:ext cx="518736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err="1"/>
              <a:t>Endurreisn </a:t>
            </a:r>
            <a:r>
              <a:rPr lang="en-US" dirty="0"/>
              <a:t>staðbundinnar efnahagslífs og aukin aðdráttarafl áfangastaðarins</a:t>
            </a:r>
          </a:p>
        </p:txBody>
      </p:sp>
      <p:cxnSp>
        <p:nvCxnSpPr>
          <p:cNvPr id="4" name="Straight Connector 3">
            <a:extLst>
              <a:ext uri="{FF2B5EF4-FFF2-40B4-BE49-F238E27FC236}">
                <a16:creationId xmlns:a16="http://schemas.microsoft.com/office/drawing/2014/main" id="{DDABB471-8DD3-3379-4D63-79BEF4321646}"/>
              </a:ext>
            </a:extLst>
          </p:cNvPr>
          <p:cNvCxnSpPr>
            <a:cxnSpLocks/>
          </p:cNvCxnSpPr>
          <p:nvPr/>
        </p:nvCxnSpPr>
        <p:spPr>
          <a:xfrm>
            <a:off x="5451865" y="1848551"/>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676F76-5E63-A447-53FB-0A662313F305}"/>
              </a:ext>
            </a:extLst>
          </p:cNvPr>
          <p:cNvPicPr>
            <a:picLocks noChangeAspect="1"/>
          </p:cNvPicPr>
          <p:nvPr/>
        </p:nvPicPr>
        <p:blipFill>
          <a:blip r:embed="rId3">
            <a:biLevel thresh="25000"/>
            <a:alphaModFix amt="35000"/>
            <a:extLst>
              <a:ext uri="{28A0092B-C50C-407E-A947-70E740481C1C}">
                <a14:useLocalDpi xmlns:a14="http://schemas.microsoft.com/office/drawing/2010/main" val="0"/>
              </a:ext>
            </a:extLst>
          </a:blip>
          <a:srcRect l="53155" t="-1" r="5047" b="49903"/>
          <a:stretch/>
        </p:blipFill>
        <p:spPr>
          <a:xfrm>
            <a:off x="-1964792" y="1805688"/>
            <a:ext cx="4246690" cy="3154091"/>
          </a:xfrm>
          <a:prstGeom prst="rect">
            <a:avLst/>
          </a:prstGeom>
        </p:spPr>
      </p:pic>
      <p:pic>
        <p:nvPicPr>
          <p:cNvPr id="13" name="Picture 12">
            <a:extLst>
              <a:ext uri="{FF2B5EF4-FFF2-40B4-BE49-F238E27FC236}">
                <a16:creationId xmlns:a16="http://schemas.microsoft.com/office/drawing/2014/main" id="{EEB828AB-23C4-A29E-6CCD-38CAD49CD2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055" y="2857204"/>
            <a:ext cx="5840450" cy="3845012"/>
          </a:xfrm>
          <a:prstGeom prst="rect">
            <a:avLst/>
          </a:prstGeom>
          <a:noFill/>
        </p:spPr>
      </p:pic>
      <p:sp>
        <p:nvSpPr>
          <p:cNvPr id="6" name="Text Placeholder 2">
            <a:extLst>
              <a:ext uri="{FF2B5EF4-FFF2-40B4-BE49-F238E27FC236}">
                <a16:creationId xmlns:a16="http://schemas.microsoft.com/office/drawing/2014/main" id="{D46C2835-90DC-4A66-AC2A-793F7A063C1E}"/>
              </a:ext>
            </a:extLst>
          </p:cNvPr>
          <p:cNvSpPr txBox="1">
            <a:spLocks/>
          </p:cNvSpPr>
          <p:nvPr/>
        </p:nvSpPr>
        <p:spPr>
          <a:xfrm>
            <a:off x="615337" y="1548294"/>
            <a:ext cx="2975564"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Hubertus Mountain Refugio </a:t>
            </a:r>
            <a:r>
              <a:rPr lang="en-US" dirty="0" err="1"/>
              <a:t>Allgäu</a:t>
            </a:r>
            <a:r>
              <a:rPr lang="en-US" dirty="0"/>
              <a:t>, Þýskaland </a:t>
            </a:r>
          </a:p>
          <a:p>
            <a:endParaRPr lang="en-US" dirty="0"/>
          </a:p>
        </p:txBody>
      </p:sp>
      <p:pic>
        <p:nvPicPr>
          <p:cNvPr id="7" name="Picture 2" descr="a wooden building on the water next to some buildings at HUBERTUS Mountain Refugio Allgäu in Balderschwang">
            <a:extLst>
              <a:ext uri="{FF2B5EF4-FFF2-40B4-BE49-F238E27FC236}">
                <a16:creationId xmlns:a16="http://schemas.microsoft.com/office/drawing/2014/main" id="{DFF45901-E588-30D3-F7A5-4EC7CFAEF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818" y="3250385"/>
            <a:ext cx="4134704" cy="2486130"/>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C7E30FA6-E4C8-3EB0-9C86-C92907D80A7E}"/>
              </a:ext>
            </a:extLst>
          </p:cNvPr>
          <p:cNvSpPr/>
          <p:nvPr/>
        </p:nvSpPr>
        <p:spPr>
          <a:xfrm>
            <a:off x="3789145" y="4707005"/>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21">
            <a:extLst>
              <a:ext uri="{FF2B5EF4-FFF2-40B4-BE49-F238E27FC236}">
                <a16:creationId xmlns:a16="http://schemas.microsoft.com/office/drawing/2014/main" id="{338DCEC3-5F23-DB1E-25D6-70F2A3521F36}"/>
              </a:ext>
            </a:extLst>
          </p:cNvPr>
          <p:cNvSpPr/>
          <p:nvPr/>
        </p:nvSpPr>
        <p:spPr>
          <a:xfrm>
            <a:off x="3787261" y="4692458"/>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Smelltu til að </a:t>
            </a:r>
            <a:r>
              <a:rPr lang="en-IE" sz="2800" b="1" dirty="0">
                <a:solidFill>
                  <a:schemeClr val="bg1"/>
                </a:solidFill>
                <a:hlinkClick r:id="rId6">
                  <a:extLst>
                    <a:ext uri="{A12FA001-AC4F-418D-AE19-62706E023703}">
                      <ahyp:hlinkClr xmlns:ahyp="http://schemas.microsoft.com/office/drawing/2018/hyperlinkcolor" val="tx"/>
                    </a:ext>
                  </a:extLst>
                </a:hlinkClick>
              </a:rPr>
              <a:t>heimsækja</a:t>
            </a:r>
            <a:endParaRPr lang="en-IE" sz="2800" b="1" dirty="0">
              <a:solidFill>
                <a:schemeClr val="bg1"/>
              </a:solidFill>
            </a:endParaRPr>
          </a:p>
        </p:txBody>
      </p:sp>
    </p:spTree>
    <p:extLst>
      <p:ext uri="{BB962C8B-B14F-4D97-AF65-F5344CB8AC3E}">
        <p14:creationId xmlns:p14="http://schemas.microsoft.com/office/powerpoint/2010/main" val="1458162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78DA0-30B7-6170-70FF-86CBC9D76C65}"/>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968C80B8-4F33-9BEE-A512-56FD8101DD80}"/>
              </a:ext>
            </a:extLst>
          </p:cNvPr>
          <p:cNvSpPr/>
          <p:nvPr/>
        </p:nvSpPr>
        <p:spPr>
          <a:xfrm>
            <a:off x="-54509" y="2983124"/>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sp>
        <p:nvSpPr>
          <p:cNvPr id="3" name="Freeform 2">
            <a:extLst>
              <a:ext uri="{FF2B5EF4-FFF2-40B4-BE49-F238E27FC236}">
                <a16:creationId xmlns:a16="http://schemas.microsoft.com/office/drawing/2014/main" id="{864480F3-F80F-B854-2735-1B8EF3603013}"/>
              </a:ext>
            </a:extLst>
          </p:cNvPr>
          <p:cNvSpPr/>
          <p:nvPr/>
        </p:nvSpPr>
        <p:spPr>
          <a:xfrm>
            <a:off x="-54509" y="0"/>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6A646C48-67A9-3A5C-2C31-B969C9101048}"/>
              </a:ext>
            </a:extLst>
          </p:cNvPr>
          <p:cNvCxnSpPr>
            <a:cxnSpLocks/>
          </p:cNvCxnSpPr>
          <p:nvPr/>
        </p:nvCxnSpPr>
        <p:spPr>
          <a:xfrm>
            <a:off x="2376279" y="1069598"/>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7978D17-93E6-A02B-5947-8AF3CC7A13B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sp>
        <p:nvSpPr>
          <p:cNvPr id="2" name="TextBox 1">
            <a:extLst>
              <a:ext uri="{FF2B5EF4-FFF2-40B4-BE49-F238E27FC236}">
                <a16:creationId xmlns:a16="http://schemas.microsoft.com/office/drawing/2014/main" id="{359A3AF6-4F0D-51D9-E246-46EA89925FC9}"/>
              </a:ext>
            </a:extLst>
          </p:cNvPr>
          <p:cNvSpPr txBox="1"/>
          <p:nvPr/>
        </p:nvSpPr>
        <p:spPr>
          <a:xfrm>
            <a:off x="2576242" y="1273473"/>
            <a:ext cx="8701358" cy="6278642"/>
          </a:xfrm>
          <a:prstGeom prst="rect">
            <a:avLst/>
          </a:prstGeom>
          <a:noFill/>
        </p:spPr>
        <p:txBody>
          <a:bodyPr wrap="square">
            <a:spAutoFit/>
          </a:bodyPr>
          <a:lstStyle/>
          <a:p>
            <a:pPr marL="457200" indent="-457200">
              <a:buClr>
                <a:srgbClr val="EC7C69"/>
              </a:buClr>
              <a:buFont typeface="+mj-lt"/>
              <a:buAutoNum type="arabicPeriod"/>
            </a:pPr>
            <a:r>
              <a:rPr lang="en-IE" sz="2400" b="1" dirty="0">
                <a:solidFill>
                  <a:srgbClr val="EC7C69"/>
                </a:solidFill>
              </a:rPr>
              <a:t>Skilgreindu viðskiptalíkanið þitt: </a:t>
            </a:r>
            <a:r>
              <a:rPr lang="en-IE" sz="2400" dirty="0">
                <a:solidFill>
                  <a:srgbClr val="494949"/>
                </a:solidFill>
              </a:rPr>
              <a:t>Ákveððu hvort þú munir reka fyrirtækið sem eigandi, bjóða upp á </a:t>
            </a:r>
            <a:r>
              <a:rPr lang="en-IE" sz="2400" dirty="0" err="1">
                <a:solidFill>
                  <a:srgbClr val="494949"/>
                </a:solidFill>
              </a:rPr>
              <a:t>búferðar dvöl/agrítúrismu</a:t>
            </a:r>
            <a:r>
              <a:rPr lang="en-IE" sz="2400" dirty="0">
                <a:solidFill>
                  <a:srgbClr val="494949"/>
                </a:solidFill>
              </a:rPr>
              <a:t>, vera árstíðabundið tímabundið op eða vistfræðilegt dvalarstað. </a:t>
            </a:r>
            <a:r>
              <a:rPr lang="en-IE" sz="2400" b="1" dirty="0">
                <a:solidFill>
                  <a:srgbClr val="494949"/>
                </a:solidFill>
              </a:rPr>
              <a:t>Viðskiptalíkanið þitt hefur áhrif á kostnaðinn, </a:t>
            </a:r>
            <a:r>
              <a:rPr lang="en-IE" sz="2400" dirty="0">
                <a:solidFill>
                  <a:srgbClr val="494949"/>
                </a:solidFill>
              </a:rPr>
              <a:t>t.d. val á staðsetningu, fjárfestingarfjárhæð, lagalegar þarfir og markaðsstefnu. </a:t>
            </a:r>
          </a:p>
          <a:p>
            <a:pPr marL="457200" indent="-457200">
              <a:buClr>
                <a:srgbClr val="EC7C69"/>
              </a:buClr>
              <a:buFont typeface="+mj-lt"/>
              <a:buAutoNum type="arabicPeriod"/>
            </a:pPr>
            <a:endParaRPr lang="en-IE" sz="2400" dirty="0">
              <a:solidFill>
                <a:srgbClr val="494949"/>
              </a:solidFill>
            </a:endParaRPr>
          </a:p>
          <a:p>
            <a:pPr marL="457200" indent="-457200">
              <a:buClr>
                <a:srgbClr val="EC7C69"/>
              </a:buClr>
              <a:buFont typeface="+mj-lt"/>
              <a:buAutoNum type="arabicPeriod"/>
            </a:pPr>
            <a:r>
              <a:rPr lang="en-IE" sz="2400" b="1" dirty="0">
                <a:solidFill>
                  <a:srgbClr val="EC7C69"/>
                </a:solidFill>
              </a:rPr>
              <a:t>Skiljðu að þú ert að byggja upp atvinnutengda ferðaþjónustustarfsemi: </a:t>
            </a:r>
            <a:r>
              <a:rPr lang="en-IE" sz="2400" dirty="0">
                <a:solidFill>
                  <a:srgbClr val="494949"/>
                </a:solidFill>
              </a:rPr>
              <a:t>Ekki gera ráð fyrir að þetta sé "bara tjaldstæði" eða hlutatímanotkun—yfirvöld telja þetta atvinnuþróun.</a:t>
            </a:r>
          </a:p>
          <a:p>
            <a:pPr marL="457200" indent="-457200">
              <a:buClr>
                <a:srgbClr val="EC7C69"/>
              </a:buClr>
              <a:buFont typeface="+mj-lt"/>
              <a:buAutoNum type="arabicPeriod"/>
            </a:pPr>
            <a:endParaRPr lang="en-IE" sz="2400" dirty="0">
              <a:solidFill>
                <a:srgbClr val="494949"/>
              </a:solidFill>
            </a:endParaRPr>
          </a:p>
          <a:p>
            <a:pPr marL="457200" indent="-457200">
              <a:buClr>
                <a:srgbClr val="EC7C69"/>
              </a:buClr>
              <a:buFont typeface="+mj-lt"/>
              <a:buAutoNum type="arabicPeriod"/>
            </a:pPr>
            <a:r>
              <a:rPr lang="en-IE" sz="2400" b="1" dirty="0">
                <a:solidFill>
                  <a:srgbClr val="EC7C69"/>
                </a:solidFill>
              </a:rPr>
              <a:t>Athuga </a:t>
            </a:r>
            <a:r>
              <a:rPr lang="en-US" sz="2400" b="1" dirty="0">
                <a:solidFill>
                  <a:srgbClr val="EC7C69"/>
                </a:solidFill>
              </a:rPr>
              <a:t>skipulagsáætlun og hentugleika </a:t>
            </a:r>
            <a:r>
              <a:rPr lang="en-US" sz="2400" b="1" dirty="0">
                <a:solidFill>
                  <a:srgbClr val="494949"/>
                </a:solidFill>
              </a:rPr>
              <a:t>(á hvaða landi má byggja): </a:t>
            </a:r>
            <a:r>
              <a:rPr lang="en-US" sz="2400" dirty="0">
                <a:solidFill>
                  <a:srgbClr val="494949"/>
                </a:solidFill>
              </a:rPr>
              <a:t>Lögmætni – landið og ATA verða að vera í samræmi við skipulagslög um gistingu, ferðamannaskipulag, byggingareftirlit og skilgreiningu á ferðamannanotkun. Að kaupa landbúnaðarland án viðeigandi endurskipulagningar getur tafið verulega, hækkað kostnað eða hindrað þróun.</a:t>
            </a:r>
          </a:p>
          <a:p>
            <a:pPr>
              <a:buClr>
                <a:srgbClr val="EC7C69"/>
              </a:buClr>
            </a:pPr>
            <a:r>
              <a:rPr lang="en-IE" sz="2200" dirty="0">
                <a:solidFill>
                  <a:srgbClr val="494949"/>
                </a:solidFill>
              </a:rPr>
              <a:t> </a:t>
            </a:r>
          </a:p>
          <a:p>
            <a:pPr marL="457200" indent="-457200">
              <a:buClr>
                <a:srgbClr val="EC7C69"/>
              </a:buClr>
              <a:buFont typeface="+mj-lt"/>
              <a:buAutoNum type="arabicPeriod"/>
            </a:pPr>
            <a:endParaRPr lang="en-IE" sz="2200" b="1" dirty="0">
              <a:solidFill>
                <a:srgbClr val="494949"/>
              </a:solidFill>
            </a:endParaRPr>
          </a:p>
          <a:p>
            <a:pPr marL="457200" indent="-457200">
              <a:buClr>
                <a:srgbClr val="EC7C69"/>
              </a:buClr>
              <a:buFont typeface="+mj-lt"/>
              <a:buAutoNum type="arabicPeriod"/>
            </a:pPr>
            <a:endParaRPr lang="en-US" sz="2200" dirty="0">
              <a:solidFill>
                <a:srgbClr val="494949"/>
              </a:solidFill>
            </a:endParaRPr>
          </a:p>
        </p:txBody>
      </p:sp>
      <p:pic>
        <p:nvPicPr>
          <p:cNvPr id="14" name="Picture 13">
            <a:extLst>
              <a:ext uri="{FF2B5EF4-FFF2-40B4-BE49-F238E27FC236}">
                <a16:creationId xmlns:a16="http://schemas.microsoft.com/office/drawing/2014/main" id="{160FF025-D682-25A7-9F1F-DDA34EC455F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004034" y="4198867"/>
            <a:ext cx="3580276" cy="2659133"/>
          </a:xfrm>
          <a:prstGeom prst="rect">
            <a:avLst/>
          </a:prstGeom>
        </p:spPr>
      </p:pic>
      <p:sp>
        <p:nvSpPr>
          <p:cNvPr id="5" name="Text Placeholder 5">
            <a:extLst>
              <a:ext uri="{FF2B5EF4-FFF2-40B4-BE49-F238E27FC236}">
                <a16:creationId xmlns:a16="http://schemas.microsoft.com/office/drawing/2014/main" id="{0A46FCA9-D456-1762-4FB3-287FB3127F6E}"/>
              </a:ext>
            </a:extLst>
          </p:cNvPr>
          <p:cNvSpPr txBox="1">
            <a:spLocks/>
          </p:cNvSpPr>
          <p:nvPr/>
        </p:nvSpPr>
        <p:spPr>
          <a:xfrm>
            <a:off x="2576242" y="442669"/>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Yfirlit og lykilatriði varðandi kostnað við uppsetningu</a:t>
            </a:r>
          </a:p>
          <a:p>
            <a:pPr>
              <a:lnSpc>
                <a:spcPts val="2900"/>
              </a:lnSpc>
            </a:pPr>
            <a:endParaRPr lang="en-US" dirty="0"/>
          </a:p>
        </p:txBody>
      </p:sp>
      <p:sp>
        <p:nvSpPr>
          <p:cNvPr id="6" name="Text Placeholder 3">
            <a:extLst>
              <a:ext uri="{FF2B5EF4-FFF2-40B4-BE49-F238E27FC236}">
                <a16:creationId xmlns:a16="http://schemas.microsoft.com/office/drawing/2014/main" id="{16FB1D71-1B99-8395-EC67-ADF82A213BA6}"/>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Óhefðbundin gistiaðstaða í ferðaþjónustu </a:t>
            </a:r>
          </a:p>
        </p:txBody>
      </p:sp>
    </p:spTree>
    <p:extLst>
      <p:ext uri="{BB962C8B-B14F-4D97-AF65-F5344CB8AC3E}">
        <p14:creationId xmlns:p14="http://schemas.microsoft.com/office/powerpoint/2010/main" val="85077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6999" y="819396"/>
            <a:ext cx="4561589" cy="689519"/>
          </a:xfrm>
        </p:spPr>
        <p:txBody>
          <a:bodyPr anchor="t"/>
          <a:lstStyle/>
          <a:p>
            <a:pPr>
              <a:lnSpc>
                <a:spcPts val="2240"/>
              </a:lnSpc>
            </a:pPr>
            <a:r>
              <a:rPr lang="en-US" sz="2800" b="1" kern="1200" dirty="0">
                <a:solidFill>
                  <a:srgbClr val="EC7C69"/>
                </a:solidFill>
                <a:latin typeface="+mn-lt"/>
                <a:ea typeface="+mn-ea"/>
                <a:cs typeface="+mn-cs"/>
              </a:rPr>
              <a:t>Að byrja </a:t>
            </a:r>
            <a:r>
              <a:rPr lang="en-US" sz="2800" kern="1200" dirty="0">
                <a:solidFill>
                  <a:srgbClr val="EC7C69"/>
                </a:solidFill>
                <a:latin typeface="+mn-lt"/>
                <a:ea typeface="+mn-ea"/>
                <a:cs typeface="+mn-cs"/>
              </a:rPr>
              <a:t>– leggja fjárhagslegan grunn að fyrirtækinu þínu og markaðinum þínum</a:t>
            </a:r>
          </a:p>
          <a:p>
            <a:pPr>
              <a:lnSpc>
                <a:spcPts val="2240"/>
              </a:lnSpc>
            </a:pPr>
            <a:endParaRPr lang="en-US" sz="2800"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305618"/>
            <a:ext cx="5636567" cy="4246763"/>
          </a:xfrm>
        </p:spPr>
        <p:txBody>
          <a:bodyPr/>
          <a:lstStyle/>
          <a:p>
            <a:pPr marL="0" indent="0">
              <a:lnSpc>
                <a:spcPts val="2180"/>
              </a:lnSpc>
            </a:pPr>
            <a:r>
              <a:rPr lang="en-US" sz="2200" dirty="0"/>
              <a:t>Áður en þú leggur grunninn í jörðina þarftu að byggja upp sterkan grunn í viðskiptalíkani þínu. </a:t>
            </a:r>
            <a:r>
              <a:rPr lang="en-US" sz="2200" b="0" dirty="0"/>
              <a:t>Þessi hluti kynnir þér heiminn sem býðst í óhefðbundnum gistimöguleikum í ferðaþjónustu og hjálpar þér að taka nauðsynlegar fyrstu ákvarðanir – hvaða </a:t>
            </a:r>
            <a:r>
              <a:rPr lang="en-US" sz="2200" dirty="0"/>
              <a:t>tegund gistingar þú vilt bjóða</a:t>
            </a:r>
            <a:r>
              <a:rPr lang="en-US" sz="2200" b="0" dirty="0"/>
              <a:t>, hversu mikið þú </a:t>
            </a:r>
            <a:r>
              <a:rPr lang="en-US" sz="2200" dirty="0"/>
              <a:t>getur fjárfest </a:t>
            </a:r>
            <a:r>
              <a:rPr lang="en-US" sz="2200" b="0" dirty="0"/>
              <a:t>og hverjir </a:t>
            </a:r>
            <a:r>
              <a:rPr lang="en-US" sz="2200" dirty="0"/>
              <a:t>eru draumagestir</a:t>
            </a:r>
            <a:r>
              <a:rPr lang="en-US" sz="2200" b="0" dirty="0"/>
              <a:t> þínir</a:t>
            </a:r>
            <a:r>
              <a:rPr lang="en-US" sz="2200" dirty="0"/>
              <a:t>. </a:t>
            </a:r>
          </a:p>
          <a:p>
            <a:pPr marL="0" indent="0">
              <a:lnSpc>
                <a:spcPts val="2180"/>
              </a:lnSpc>
            </a:pPr>
            <a:endParaRPr lang="en-US" sz="2200" b="0" dirty="0"/>
          </a:p>
          <a:p>
            <a:pPr marL="0" indent="0">
              <a:lnSpc>
                <a:spcPts val="2180"/>
              </a:lnSpc>
            </a:pPr>
            <a:r>
              <a:rPr lang="en-US" sz="2200" b="0" dirty="0"/>
              <a:t>Hvort sem þú ert að dreyma um skógar-glamping-hýsi eða endurreist fornbæ, þá byrjar árangur með því að skilja </a:t>
            </a:r>
            <a:r>
              <a:rPr lang="en-US" sz="2200" dirty="0"/>
              <a:t>einstakar væntingar markhópsins og samræma tilboðið þitt </a:t>
            </a:r>
            <a:r>
              <a:rPr lang="en-US" sz="2200" b="0" dirty="0"/>
              <a:t>við það sem fólk er tilbúið að borga fyrir. Þú munt einnig kanna hvernig á að </a:t>
            </a:r>
            <a:r>
              <a:rPr lang="en-US" sz="2200" dirty="0"/>
              <a:t>gera fjárhagsáætlun, stækka skynsamlega og velja viðskiptalíkan </a:t>
            </a:r>
            <a:r>
              <a:rPr lang="en-US" sz="2200" b="0" dirty="0"/>
              <a:t>sem tryggir að rekstur þinn sé bæði fjárhagslega og umhverfislega sjálfbær frá fyrsta degi.</a:t>
            </a:r>
          </a:p>
          <a:p>
            <a:pPr marL="0" indent="0">
              <a:lnSpc>
                <a:spcPts val="2180"/>
              </a:lnSpc>
            </a:pPr>
            <a:endParaRPr lang="en-US" sz="2200" b="0" dirty="0"/>
          </a:p>
          <a:p>
            <a:pPr marL="0" indent="0">
              <a:lnSpc>
                <a:spcPts val="2180"/>
              </a:lnSpc>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2136039"/>
            <a:ext cx="4472729" cy="570200"/>
          </a:xfrm>
        </p:spPr>
        <p:txBody>
          <a:bodyPr anchor="t"/>
          <a:lstStyle/>
          <a:p>
            <a:pPr marL="342900" indent="-342900">
              <a:buFont typeface="Arial" panose="020B0604020202020204" pitchFamily="34" charset="0"/>
              <a:buChar char="•"/>
            </a:pPr>
            <a:r>
              <a:rPr lang="en-US" sz="2200" dirty="0">
                <a:solidFill>
                  <a:srgbClr val="414141"/>
                </a:solidFill>
              </a:rPr>
              <a:t>Greindu mismunandi tegundir óhefðbundinna gististaða í ferðaþjónustu og skiljðu </a:t>
            </a:r>
            <a:r>
              <a:rPr lang="en-US" sz="2200" b="1" dirty="0">
                <a:solidFill>
                  <a:srgbClr val="414141"/>
                </a:solidFill>
              </a:rPr>
              <a:t>hvað einkennir þær frá hefðbundnum líkönum.</a:t>
            </a:r>
          </a:p>
          <a:p>
            <a:pPr marL="342900" indent="-342900">
              <a:buFont typeface="Arial" panose="020B0604020202020204" pitchFamily="34" charset="0"/>
              <a:buChar char="•"/>
            </a:pPr>
            <a:endParaRPr lang="en-US" sz="2200" b="1" dirty="0">
              <a:solidFill>
                <a:srgbClr val="414141"/>
              </a:solidFill>
            </a:endParaRPr>
          </a:p>
          <a:p>
            <a:pPr marL="342900" indent="-342900">
              <a:buFont typeface="Arial" panose="020B0604020202020204" pitchFamily="34" charset="0"/>
              <a:buChar char="•"/>
            </a:pPr>
            <a:r>
              <a:rPr lang="en-US" sz="2200" b="1" dirty="0">
                <a:solidFill>
                  <a:srgbClr val="414141"/>
                </a:solidFill>
              </a:rPr>
              <a:t>Skilgreindu fjárhagsmörk þín</a:t>
            </a:r>
            <a:r>
              <a:rPr lang="en-US" sz="2200" dirty="0">
                <a:solidFill>
                  <a:srgbClr val="414141"/>
                </a:solidFill>
              </a:rPr>
              <a:t>, stofnfjárhagsáætlun og valinn viðskiptalíkan (t.d. einyrki, sameignarfélag, hlutafélag).</a:t>
            </a:r>
          </a:p>
          <a:p>
            <a:pPr marL="342900" indent="-342900">
              <a:buFont typeface="Arial" panose="020B0604020202020204" pitchFamily="34" charset="0"/>
              <a:buChar char="•"/>
            </a:pPr>
            <a:endParaRPr lang="en-GB" sz="22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Kafli 6 (hluti 1) Yfirlit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sp>
        <p:nvSpPr>
          <p:cNvPr id="19" name="Text Placeholder 11">
            <a:extLst>
              <a:ext uri="{FF2B5EF4-FFF2-40B4-BE49-F238E27FC236}">
                <a16:creationId xmlns:a16="http://schemas.microsoft.com/office/drawing/2014/main" id="{B330C397-05ED-4034-18C2-325E0A7AA1FD}"/>
              </a:ext>
            </a:extLst>
          </p:cNvPr>
          <p:cNvSpPr txBox="1">
            <a:spLocks/>
          </p:cNvSpPr>
          <p:nvPr/>
        </p:nvSpPr>
        <p:spPr>
          <a:xfrm>
            <a:off x="4718920" y="1139416"/>
            <a:ext cx="2289688" cy="626835"/>
          </a:xfrm>
          <a:prstGeom prst="rect">
            <a:avLst/>
          </a:prstGeom>
          <a:noFill/>
        </p:spPr>
        <p:txBody>
          <a:bodyPr anchor="b">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dirty="0"/>
              <a:t>1. hluti</a:t>
            </a:r>
          </a:p>
        </p:txBody>
      </p:sp>
      <p:sp>
        <p:nvSpPr>
          <p:cNvPr id="18" name="TextBox 17">
            <a:extLst>
              <a:ext uri="{FF2B5EF4-FFF2-40B4-BE49-F238E27FC236}">
                <a16:creationId xmlns:a16="http://schemas.microsoft.com/office/drawing/2014/main" id="{9B61029F-166A-BF4A-2B28-52ED1C3CA449}"/>
              </a:ext>
            </a:extLst>
          </p:cNvPr>
          <p:cNvSpPr txBox="1"/>
          <p:nvPr/>
        </p:nvSpPr>
        <p:spPr>
          <a:xfrm>
            <a:off x="7227000" y="224118"/>
            <a:ext cx="3523130" cy="523220"/>
          </a:xfrm>
          <a:prstGeom prst="rect">
            <a:avLst/>
          </a:prstGeom>
          <a:noFill/>
        </p:spPr>
        <p:txBody>
          <a:bodyPr wrap="square" rtlCol="0">
            <a:spAutoFit/>
          </a:bodyPr>
          <a:lstStyle/>
          <a:p>
            <a:r>
              <a:rPr lang="en-IE" sz="2800" b="1" dirty="0">
                <a:solidFill>
                  <a:srgbClr val="459597"/>
                </a:solidFill>
              </a:rPr>
              <a:t>Námsárangur</a:t>
            </a:r>
          </a:p>
        </p:txBody>
      </p:sp>
      <p:sp>
        <p:nvSpPr>
          <p:cNvPr id="20" name="TextBox 19">
            <a:extLst>
              <a:ext uri="{FF2B5EF4-FFF2-40B4-BE49-F238E27FC236}">
                <a16:creationId xmlns:a16="http://schemas.microsoft.com/office/drawing/2014/main" id="{7A883677-0E96-F934-6583-BEDD0FE46558}"/>
              </a:ext>
            </a:extLst>
          </p:cNvPr>
          <p:cNvSpPr txBox="1"/>
          <p:nvPr/>
        </p:nvSpPr>
        <p:spPr>
          <a:xfrm>
            <a:off x="180637" y="6464605"/>
            <a:ext cx="7457765" cy="338554"/>
          </a:xfrm>
          <a:prstGeom prst="rect">
            <a:avLst/>
          </a:prstGeom>
          <a:noFill/>
        </p:spPr>
        <p:txBody>
          <a:bodyPr wrap="square" rtlCol="0">
            <a:spAutoFit/>
          </a:bodyPr>
          <a:lstStyle/>
          <a:p>
            <a:r>
              <a:rPr lang="en-IE" sz="1600" b="1" dirty="0">
                <a:solidFill>
                  <a:srgbClr val="494949"/>
                </a:solidFill>
              </a:rPr>
              <a:t>Heimild: </a:t>
            </a:r>
            <a:r>
              <a:rPr lang="en-US" sz="1600" dirty="0">
                <a:solidFill>
                  <a:srgbClr val="494949"/>
                </a:solidFill>
                <a:hlinkClick r:id="rId2">
                  <a:extLst>
                    <a:ext uri="{A12FA001-AC4F-418D-AE19-62706E023703}">
                      <ahyp:hlinkClr xmlns:ahyp="http://schemas.microsoft.com/office/drawing/2018/hyperlinkcolor" val="tx"/>
                    </a:ext>
                  </a:extLst>
                </a:hlinkClick>
              </a:rPr>
              <a:t>Að koma glamping-rekstri af stað: ráð og innsýn fyrir farsælan upphaf</a:t>
            </a:r>
            <a:endParaRPr lang="en-IE" sz="1600" dirty="0">
              <a:solidFill>
                <a:srgbClr val="494949"/>
              </a:solidFill>
            </a:endParaRP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B73E5-90BF-FF38-087C-F4A3EF73D5B5}"/>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F9735950-9530-2FE5-88D2-285734DFB607}"/>
              </a:ext>
            </a:extLst>
          </p:cNvPr>
          <p:cNvSpPr/>
          <p:nvPr/>
        </p:nvSpPr>
        <p:spPr>
          <a:xfrm>
            <a:off x="-54509" y="2983124"/>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sp>
        <p:nvSpPr>
          <p:cNvPr id="3" name="Freeform 2">
            <a:extLst>
              <a:ext uri="{FF2B5EF4-FFF2-40B4-BE49-F238E27FC236}">
                <a16:creationId xmlns:a16="http://schemas.microsoft.com/office/drawing/2014/main" id="{D4394EA9-E895-0365-EFFF-EC5DD8134590}"/>
              </a:ext>
            </a:extLst>
          </p:cNvPr>
          <p:cNvSpPr/>
          <p:nvPr/>
        </p:nvSpPr>
        <p:spPr>
          <a:xfrm>
            <a:off x="-54509" y="0"/>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8F6EC462-1111-7441-DE48-702592E8BA81}"/>
              </a:ext>
            </a:extLst>
          </p:cNvPr>
          <p:cNvCxnSpPr>
            <a:cxnSpLocks/>
          </p:cNvCxnSpPr>
          <p:nvPr/>
        </p:nvCxnSpPr>
        <p:spPr>
          <a:xfrm>
            <a:off x="2376279" y="1069598"/>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9C17B57-7B89-55E6-15BA-76C05FEB9BB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20</a:t>
            </a:fld>
            <a:endParaRPr lang="fr-CA" sz="1200" dirty="0"/>
          </a:p>
        </p:txBody>
      </p:sp>
      <p:sp>
        <p:nvSpPr>
          <p:cNvPr id="2" name="TextBox 1">
            <a:extLst>
              <a:ext uri="{FF2B5EF4-FFF2-40B4-BE49-F238E27FC236}">
                <a16:creationId xmlns:a16="http://schemas.microsoft.com/office/drawing/2014/main" id="{6F1C5B04-92A4-010C-FDA7-D656DDF83B9A}"/>
              </a:ext>
            </a:extLst>
          </p:cNvPr>
          <p:cNvSpPr txBox="1"/>
          <p:nvPr/>
        </p:nvSpPr>
        <p:spPr>
          <a:xfrm>
            <a:off x="2576242" y="1273473"/>
            <a:ext cx="8544192" cy="6309420"/>
          </a:xfrm>
          <a:prstGeom prst="rect">
            <a:avLst/>
          </a:prstGeom>
          <a:noFill/>
        </p:spPr>
        <p:txBody>
          <a:bodyPr wrap="square">
            <a:spAutoFit/>
          </a:bodyPr>
          <a:lstStyle/>
          <a:p>
            <a:pPr marL="457200" indent="-457200">
              <a:buClr>
                <a:srgbClr val="EC7C69"/>
              </a:buClr>
              <a:buFont typeface="+mj-lt"/>
              <a:buAutoNum type="arabicPeriod" startAt="4"/>
            </a:pPr>
            <a:r>
              <a:rPr lang="en-US" sz="2400" b="1" dirty="0">
                <a:solidFill>
                  <a:srgbClr val="EC7C69"/>
                </a:solidFill>
              </a:rPr>
              <a:t>Skipulagsleyfi </a:t>
            </a:r>
            <a:r>
              <a:rPr lang="en-IE" sz="2400" b="1" dirty="0">
                <a:solidFill>
                  <a:srgbClr val="EC7C69"/>
                </a:solidFill>
              </a:rPr>
              <a:t>og þróunarkvaðir </a:t>
            </a:r>
            <a:r>
              <a:rPr lang="en-US" sz="2400" b="1" dirty="0">
                <a:solidFill>
                  <a:srgbClr val="494949"/>
                </a:solidFill>
              </a:rPr>
              <a:t>(hvað þú mátt byggja)</a:t>
            </a:r>
            <a:r>
              <a:rPr lang="en-US" sz="2400" dirty="0">
                <a:solidFill>
                  <a:srgbClr val="494949"/>
                </a:solidFill>
              </a:rPr>
              <a:t>: Að fá skipulagsleyfi er mikilvægt skref áður en nokkur þróun getur hafist. </a:t>
            </a:r>
            <a:r>
              <a:rPr lang="en-IE" sz="2400" dirty="0">
                <a:solidFill>
                  <a:srgbClr val="494949"/>
                </a:solidFill>
              </a:rPr>
              <a:t>Kannaðu staðbundin skipulagslög, stefnur um dreifða ferðaþjónustu, verndunarsvæði Natura 2000 og þróunaráætlanir áður en þú kaupir eða leigir. </a:t>
            </a:r>
          </a:p>
          <a:p>
            <a:pPr marL="457200" indent="-457200">
              <a:buClr>
                <a:srgbClr val="EC7C69"/>
              </a:buClr>
              <a:buFont typeface="+mj-lt"/>
              <a:buAutoNum type="arabicPeriod" startAt="4"/>
            </a:pPr>
            <a:endParaRPr lang="en-IE" sz="2400" dirty="0">
              <a:solidFill>
                <a:srgbClr val="494949"/>
              </a:solidFill>
            </a:endParaRPr>
          </a:p>
          <a:p>
            <a:pPr marL="457200" indent="-457200">
              <a:buClr>
                <a:srgbClr val="EC7C69"/>
              </a:buClr>
              <a:buFont typeface="+mj-lt"/>
              <a:buAutoNum type="arabicPeriod" startAt="4"/>
            </a:pPr>
            <a:r>
              <a:rPr lang="en-IE" sz="2400" b="1" dirty="0">
                <a:solidFill>
                  <a:srgbClr val="EC7C69"/>
                </a:solidFill>
              </a:rPr>
              <a:t>Val á landi: </a:t>
            </a:r>
            <a:r>
              <a:rPr lang="en-IE" sz="2400" dirty="0">
                <a:solidFill>
                  <a:srgbClr val="494949"/>
                </a:solidFill>
              </a:rPr>
              <a:t>Að tryggja land sem hentar þróun ferðaþjónustu getur verið </a:t>
            </a:r>
            <a:r>
              <a:rPr lang="en-IE" sz="2400" b="1" dirty="0">
                <a:solidFill>
                  <a:srgbClr val="494949"/>
                </a:solidFill>
              </a:rPr>
              <a:t>veruleg upphafsfjárfesting. </a:t>
            </a:r>
            <a:r>
              <a:rPr lang="en-IE" sz="2400" dirty="0">
                <a:solidFill>
                  <a:srgbClr val="494949"/>
                </a:solidFill>
              </a:rPr>
              <a:t>Þetta felur í sér kaupverð landsins, hugsanleg útgjöld vegna endurskipulagningar lóða (ef landið er ekki þegar skilgreint sem ferðamannaland eða blandað notkunarsvæði) og kostnað við undirbúning lóðar. </a:t>
            </a:r>
          </a:p>
          <a:p>
            <a:pPr marL="457200" indent="-457200">
              <a:buClr>
                <a:srgbClr val="EC7C69"/>
              </a:buClr>
              <a:buFont typeface="+mj-lt"/>
              <a:buAutoNum type="arabicPeriod" startAt="4"/>
            </a:pPr>
            <a:endParaRPr lang="en-IE" sz="2400" dirty="0">
              <a:solidFill>
                <a:srgbClr val="494949"/>
              </a:solidFill>
            </a:endParaRPr>
          </a:p>
          <a:p>
            <a:pPr lvl="1">
              <a:buClr>
                <a:srgbClr val="EC7C69"/>
              </a:buClr>
            </a:pPr>
            <a:r>
              <a:rPr lang="en-IE" sz="2400" i="1" dirty="0">
                <a:solidFill>
                  <a:srgbClr val="494949"/>
                </a:solidFill>
              </a:rPr>
              <a:t>Passar það við þarfir og væntingar markhópsins, t.d. vellíðunar-, náttúru- eða rómantískra para? </a:t>
            </a:r>
          </a:p>
          <a:p>
            <a:pPr marL="457200" indent="-457200">
              <a:buClr>
                <a:srgbClr val="EC7C69"/>
              </a:buClr>
              <a:buFont typeface="+mj-lt"/>
              <a:buAutoNum type="arabicPeriod" startAt="4"/>
            </a:pPr>
            <a:endParaRPr lang="en-IE" sz="2400" dirty="0">
              <a:solidFill>
                <a:srgbClr val="494949"/>
              </a:solidFill>
            </a:endParaRPr>
          </a:p>
          <a:p>
            <a:pPr marL="457200" indent="-457200">
              <a:buClr>
                <a:srgbClr val="EC7C69"/>
              </a:buClr>
              <a:buFont typeface="+mj-lt"/>
              <a:buAutoNum type="arabicPeriod" startAt="4"/>
            </a:pPr>
            <a:endParaRPr lang="en-IE" sz="2200" b="1" dirty="0">
              <a:solidFill>
                <a:srgbClr val="494949"/>
              </a:solidFill>
            </a:endParaRPr>
          </a:p>
          <a:p>
            <a:pPr marL="457200" indent="-457200">
              <a:buClr>
                <a:srgbClr val="EC7C69"/>
              </a:buClr>
              <a:buFont typeface="+mj-lt"/>
              <a:buAutoNum type="arabicPeriod" startAt="4"/>
            </a:pPr>
            <a:endParaRPr lang="en-US" sz="2200" dirty="0">
              <a:solidFill>
                <a:srgbClr val="494949"/>
              </a:solidFill>
            </a:endParaRPr>
          </a:p>
        </p:txBody>
      </p:sp>
      <p:pic>
        <p:nvPicPr>
          <p:cNvPr id="14" name="Picture 13">
            <a:extLst>
              <a:ext uri="{FF2B5EF4-FFF2-40B4-BE49-F238E27FC236}">
                <a16:creationId xmlns:a16="http://schemas.microsoft.com/office/drawing/2014/main" id="{11B44A39-4A3F-678C-A521-C92BFCBF633A}"/>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004034" y="4198867"/>
            <a:ext cx="3580276" cy="2659133"/>
          </a:xfrm>
          <a:prstGeom prst="rect">
            <a:avLst/>
          </a:prstGeom>
        </p:spPr>
      </p:pic>
      <p:sp>
        <p:nvSpPr>
          <p:cNvPr id="5" name="Text Placeholder 5">
            <a:extLst>
              <a:ext uri="{FF2B5EF4-FFF2-40B4-BE49-F238E27FC236}">
                <a16:creationId xmlns:a16="http://schemas.microsoft.com/office/drawing/2014/main" id="{AF0ABD27-AA7E-9029-6D4D-A8F326DA5125}"/>
              </a:ext>
            </a:extLst>
          </p:cNvPr>
          <p:cNvSpPr txBox="1">
            <a:spLocks/>
          </p:cNvSpPr>
          <p:nvPr/>
        </p:nvSpPr>
        <p:spPr>
          <a:xfrm>
            <a:off x="2576242" y="442669"/>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Yfirlit og lykilatriði varðandi kostnað við uppsetningu</a:t>
            </a:r>
          </a:p>
          <a:p>
            <a:pPr>
              <a:lnSpc>
                <a:spcPts val="2900"/>
              </a:lnSpc>
            </a:pPr>
            <a:endParaRPr lang="en-US" dirty="0"/>
          </a:p>
        </p:txBody>
      </p:sp>
      <p:sp>
        <p:nvSpPr>
          <p:cNvPr id="6" name="Text Placeholder 3">
            <a:extLst>
              <a:ext uri="{FF2B5EF4-FFF2-40B4-BE49-F238E27FC236}">
                <a16:creationId xmlns:a16="http://schemas.microsoft.com/office/drawing/2014/main" id="{3A7E7557-8792-4C22-86E7-E16B4B71652C}"/>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Valmöguleikar gistingar í ferðaþjónustu </a:t>
            </a:r>
          </a:p>
        </p:txBody>
      </p:sp>
    </p:spTree>
    <p:extLst>
      <p:ext uri="{BB962C8B-B14F-4D97-AF65-F5344CB8AC3E}">
        <p14:creationId xmlns:p14="http://schemas.microsoft.com/office/powerpoint/2010/main" val="4281961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46E32-B0CD-61C9-74DE-EF0D4867B39B}"/>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6A3A22B0-16CD-3F43-CD38-7E46776A8FBC}"/>
              </a:ext>
            </a:extLst>
          </p:cNvPr>
          <p:cNvSpPr/>
          <p:nvPr/>
        </p:nvSpPr>
        <p:spPr>
          <a:xfrm>
            <a:off x="-54509" y="2983124"/>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sp>
        <p:nvSpPr>
          <p:cNvPr id="3" name="Freeform 2">
            <a:extLst>
              <a:ext uri="{FF2B5EF4-FFF2-40B4-BE49-F238E27FC236}">
                <a16:creationId xmlns:a16="http://schemas.microsoft.com/office/drawing/2014/main" id="{E53BA4F2-06B8-E8FE-A4FA-05634D187FBD}"/>
              </a:ext>
            </a:extLst>
          </p:cNvPr>
          <p:cNvSpPr/>
          <p:nvPr/>
        </p:nvSpPr>
        <p:spPr>
          <a:xfrm>
            <a:off x="-54509" y="0"/>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E447157C-A1C2-2B2F-0B16-87DAB00E18CA}"/>
              </a:ext>
            </a:extLst>
          </p:cNvPr>
          <p:cNvCxnSpPr>
            <a:cxnSpLocks/>
          </p:cNvCxnSpPr>
          <p:nvPr/>
        </p:nvCxnSpPr>
        <p:spPr>
          <a:xfrm>
            <a:off x="2376279" y="1069598"/>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9AA9755-A16B-C39A-8A14-5AAC30BB736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21</a:t>
            </a:fld>
            <a:endParaRPr lang="fr-CA" sz="1200" dirty="0"/>
          </a:p>
        </p:txBody>
      </p:sp>
      <p:sp>
        <p:nvSpPr>
          <p:cNvPr id="2" name="TextBox 1">
            <a:extLst>
              <a:ext uri="{FF2B5EF4-FFF2-40B4-BE49-F238E27FC236}">
                <a16:creationId xmlns:a16="http://schemas.microsoft.com/office/drawing/2014/main" id="{D8F91E6B-7272-3269-0175-2E918B44D1BF}"/>
              </a:ext>
            </a:extLst>
          </p:cNvPr>
          <p:cNvSpPr txBox="1"/>
          <p:nvPr/>
        </p:nvSpPr>
        <p:spPr>
          <a:xfrm>
            <a:off x="2576242" y="1273473"/>
            <a:ext cx="8544192" cy="6278642"/>
          </a:xfrm>
          <a:prstGeom prst="rect">
            <a:avLst/>
          </a:prstGeom>
          <a:noFill/>
        </p:spPr>
        <p:txBody>
          <a:bodyPr wrap="square">
            <a:spAutoFit/>
          </a:bodyPr>
          <a:lstStyle/>
          <a:p>
            <a:pPr marL="457200" indent="-457200">
              <a:buClr>
                <a:srgbClr val="EC7C69"/>
              </a:buClr>
              <a:buFont typeface="+mj-lt"/>
              <a:buAutoNum type="arabicPeriod" startAt="6"/>
            </a:pPr>
            <a:r>
              <a:rPr lang="en-IE" sz="2400" b="1" dirty="0">
                <a:solidFill>
                  <a:srgbClr val="EC7C69"/>
                </a:solidFill>
              </a:rPr>
              <a:t>Innviðir og undirbúningur lóðar </a:t>
            </a:r>
            <a:r>
              <a:rPr lang="en-IE" sz="2400" b="1" dirty="0">
                <a:solidFill>
                  <a:srgbClr val="494949"/>
                </a:solidFill>
              </a:rPr>
              <a:t>(hvernig gestir munu ná til þín og hvaða þjónusta er í boði): </a:t>
            </a:r>
            <a:r>
              <a:rPr lang="en-IE" sz="2400" dirty="0">
                <a:solidFill>
                  <a:srgbClr val="494949"/>
                </a:solidFill>
              </a:rPr>
              <a:t>Jafnvel þótt land sé ódýrt getur verið dýrt að uppfylla nauðsynlega staðla fyrir gistingu. Grunninnviðir, svo sem aðkomuleiðir, rafmagn, vatn og fráveitutengingar, geta verið nauðsynlegir, og kostnaðurinn getur stundum farið fram úr upphaflega kaupverði landsins. Fjarlæg og dreifbýl land vantar oft slíka innviðaþjónustu</a:t>
            </a:r>
          </a:p>
          <a:p>
            <a:pPr marL="457200" indent="-457200">
              <a:buClr>
                <a:srgbClr val="EC7C69"/>
              </a:buClr>
              <a:buFont typeface="+mj-lt"/>
              <a:buAutoNum type="arabicPeriod" startAt="6"/>
            </a:pPr>
            <a:endParaRPr lang="en-IE" sz="2400" dirty="0">
              <a:solidFill>
                <a:srgbClr val="494949"/>
              </a:solidFill>
            </a:endParaRPr>
          </a:p>
          <a:p>
            <a:pPr marL="457200" indent="-457200">
              <a:buClr>
                <a:srgbClr val="EC7C69"/>
              </a:buClr>
              <a:buFont typeface="+mj-lt"/>
              <a:buAutoNum type="arabicPeriod" startAt="6"/>
            </a:pPr>
            <a:r>
              <a:rPr lang="en-IE" sz="2400" b="1" dirty="0">
                <a:solidFill>
                  <a:srgbClr val="EC7C69"/>
                </a:solidFill>
              </a:rPr>
              <a:t>Fjármálaplön </a:t>
            </a:r>
            <a:r>
              <a:rPr lang="en-IE" sz="2400" b="1" dirty="0">
                <a:solidFill>
                  <a:srgbClr val="494949"/>
                </a:solidFill>
              </a:rPr>
              <a:t>eru tilgangslaus án fjárhagsáætlunar</a:t>
            </a:r>
            <a:r>
              <a:rPr lang="en-IE" sz="2400" dirty="0">
                <a:solidFill>
                  <a:srgbClr val="494949"/>
                </a:solidFill>
              </a:rPr>
              <a:t>. Skráðu alla kostnaðarliði og gerðu raunsæja fjárhagsáætlun til að hjálpa þér að meta hvort áætlunin þín sé framkvæmanleg og hvar þú gætir þurft fjármögnun eða styrki. Til dæmis, þegar þú tryggir hentugt land, mun kostnaðurinn breytast eftir tegund lands, staðsetningu og öðrum kostnaði, svo sem lögfræðigjöldum, hönnunargjöldum og byggingarkostnaði. </a:t>
            </a:r>
          </a:p>
          <a:p>
            <a:pPr marL="457200" indent="-457200">
              <a:buClr>
                <a:srgbClr val="EC7C69"/>
              </a:buClr>
              <a:buFont typeface="+mj-lt"/>
              <a:buAutoNum type="arabicPeriod" startAt="6"/>
            </a:pPr>
            <a:endParaRPr lang="en-IE" sz="2200" dirty="0">
              <a:solidFill>
                <a:srgbClr val="494949"/>
              </a:solidFill>
            </a:endParaRPr>
          </a:p>
          <a:p>
            <a:pPr marL="457200" indent="-457200">
              <a:buClr>
                <a:srgbClr val="EC7C69"/>
              </a:buClr>
              <a:buFont typeface="+mj-lt"/>
              <a:buAutoNum type="arabicPeriod" startAt="6"/>
            </a:pPr>
            <a:endParaRPr lang="en-IE" sz="2200" b="1" dirty="0">
              <a:solidFill>
                <a:srgbClr val="494949"/>
              </a:solidFill>
            </a:endParaRPr>
          </a:p>
          <a:p>
            <a:pPr marL="457200" indent="-457200">
              <a:buClr>
                <a:srgbClr val="EC7C69"/>
              </a:buClr>
              <a:buFont typeface="+mj-lt"/>
              <a:buAutoNum type="arabicPeriod" startAt="6"/>
            </a:pPr>
            <a:endParaRPr lang="en-US" sz="2200" dirty="0">
              <a:solidFill>
                <a:srgbClr val="494949"/>
              </a:solidFill>
            </a:endParaRPr>
          </a:p>
        </p:txBody>
      </p:sp>
      <p:pic>
        <p:nvPicPr>
          <p:cNvPr id="14" name="Picture 13">
            <a:extLst>
              <a:ext uri="{FF2B5EF4-FFF2-40B4-BE49-F238E27FC236}">
                <a16:creationId xmlns:a16="http://schemas.microsoft.com/office/drawing/2014/main" id="{275D95FB-801A-9BC0-5459-83859C623F8A}"/>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004034" y="4198867"/>
            <a:ext cx="3580276" cy="2659133"/>
          </a:xfrm>
          <a:prstGeom prst="rect">
            <a:avLst/>
          </a:prstGeom>
        </p:spPr>
      </p:pic>
      <p:sp>
        <p:nvSpPr>
          <p:cNvPr id="5" name="Text Placeholder 5">
            <a:extLst>
              <a:ext uri="{FF2B5EF4-FFF2-40B4-BE49-F238E27FC236}">
                <a16:creationId xmlns:a16="http://schemas.microsoft.com/office/drawing/2014/main" id="{9F9ECB0E-B1F9-CAE9-D01B-4A9A8F6DFB1F}"/>
              </a:ext>
            </a:extLst>
          </p:cNvPr>
          <p:cNvSpPr txBox="1">
            <a:spLocks/>
          </p:cNvSpPr>
          <p:nvPr/>
        </p:nvSpPr>
        <p:spPr>
          <a:xfrm>
            <a:off x="2576242" y="442669"/>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Yfirlit og helstu kostnaðarsjónarmið við uppsetningu</a:t>
            </a:r>
          </a:p>
          <a:p>
            <a:pPr>
              <a:lnSpc>
                <a:spcPts val="2900"/>
              </a:lnSpc>
            </a:pPr>
            <a:endParaRPr lang="en-US" dirty="0"/>
          </a:p>
        </p:txBody>
      </p:sp>
      <p:sp>
        <p:nvSpPr>
          <p:cNvPr id="6" name="Text Placeholder 3">
            <a:extLst>
              <a:ext uri="{FF2B5EF4-FFF2-40B4-BE49-F238E27FC236}">
                <a16:creationId xmlns:a16="http://schemas.microsoft.com/office/drawing/2014/main" id="{EFE0813B-E71F-CA51-9C4B-2EBF9B585AD8}"/>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Óhefðbundin gistiaðstaða í ferðaþjónustu </a:t>
            </a:r>
          </a:p>
        </p:txBody>
      </p:sp>
    </p:spTree>
    <p:extLst>
      <p:ext uri="{BB962C8B-B14F-4D97-AF65-F5344CB8AC3E}">
        <p14:creationId xmlns:p14="http://schemas.microsoft.com/office/powerpoint/2010/main" val="1145675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020387E-6375-1191-B189-37DFAF780D65}"/>
              </a:ext>
            </a:extLst>
          </p:cNvPr>
          <p:cNvPicPr>
            <a:picLocks noGrp="1" noChangeAspect="1"/>
          </p:cNvPicPr>
          <p:nvPr>
            <p:ph type="pic" sz="quarter" idx="73"/>
          </p:nvPr>
        </p:nvPicPr>
        <p:blipFill>
          <a:blip r:embed="rId2"/>
          <a:srcRect l="2003" r="2003"/>
          <a:stretch>
            <a:fillRect/>
          </a:stretch>
        </p:blipFill>
        <p:spPr/>
      </p:pic>
      <p:sp>
        <p:nvSpPr>
          <p:cNvPr id="3" name="Text Placeholder 2">
            <a:extLst>
              <a:ext uri="{FF2B5EF4-FFF2-40B4-BE49-F238E27FC236}">
                <a16:creationId xmlns:a16="http://schemas.microsoft.com/office/drawing/2014/main" id="{CE38E276-227A-63EC-D34E-B71F75ECED97}"/>
              </a:ext>
            </a:extLst>
          </p:cNvPr>
          <p:cNvSpPr>
            <a:spLocks noGrp="1"/>
          </p:cNvSpPr>
          <p:nvPr>
            <p:ph type="body" sz="quarter" idx="42"/>
          </p:nvPr>
        </p:nvSpPr>
        <p:spPr/>
        <p:txBody>
          <a:bodyPr/>
          <a:lstStyle/>
          <a:p>
            <a:r>
              <a:rPr lang="en-GB"/>
              <a:t>Írland</a:t>
            </a:r>
          </a:p>
        </p:txBody>
      </p:sp>
      <p:pic>
        <p:nvPicPr>
          <p:cNvPr id="14" name="Picture Placeholder 13">
            <a:extLst>
              <a:ext uri="{FF2B5EF4-FFF2-40B4-BE49-F238E27FC236}">
                <a16:creationId xmlns:a16="http://schemas.microsoft.com/office/drawing/2014/main" id="{4733009B-E30C-1EA3-E81B-946269E44388}"/>
              </a:ext>
            </a:extLst>
          </p:cNvPr>
          <p:cNvPicPr>
            <a:picLocks noGrp="1" noChangeAspect="1"/>
          </p:cNvPicPr>
          <p:nvPr>
            <p:ph type="pic" sz="quarter" idx="74"/>
          </p:nvPr>
        </p:nvPicPr>
        <p:blipFill>
          <a:blip r:embed="rId3"/>
          <a:srcRect t="27993" b="27993"/>
          <a:stretch>
            <a:fillRect/>
          </a:stretch>
        </p:blipFill>
        <p:spPr/>
      </p:pic>
      <p:pic>
        <p:nvPicPr>
          <p:cNvPr id="12" name="Picture Placeholder 11">
            <a:extLst>
              <a:ext uri="{FF2B5EF4-FFF2-40B4-BE49-F238E27FC236}">
                <a16:creationId xmlns:a16="http://schemas.microsoft.com/office/drawing/2014/main" id="{5600C4CC-171F-A309-671E-23A4A96279AA}"/>
              </a:ext>
            </a:extLst>
          </p:cNvPr>
          <p:cNvPicPr>
            <a:picLocks noGrp="1" noChangeAspect="1"/>
          </p:cNvPicPr>
          <p:nvPr>
            <p:ph type="pic" sz="quarter" idx="75"/>
          </p:nvPr>
        </p:nvPicPr>
        <p:blipFill>
          <a:blip r:embed="rId4"/>
          <a:srcRect t="5987" b="5987"/>
          <a:stretch>
            <a:fillRect/>
          </a:stretch>
        </p:blipFill>
        <p:spPr/>
      </p:pic>
      <p:pic>
        <p:nvPicPr>
          <p:cNvPr id="16" name="Picture Placeholder 15">
            <a:extLst>
              <a:ext uri="{FF2B5EF4-FFF2-40B4-BE49-F238E27FC236}">
                <a16:creationId xmlns:a16="http://schemas.microsoft.com/office/drawing/2014/main" id="{7D8A4C86-E964-C3A2-9D3D-1CB9AE200AF8}"/>
              </a:ext>
            </a:extLst>
          </p:cNvPr>
          <p:cNvPicPr>
            <a:picLocks noGrp="1" noChangeAspect="1"/>
          </p:cNvPicPr>
          <p:nvPr>
            <p:ph type="pic" sz="quarter" idx="76"/>
          </p:nvPr>
        </p:nvPicPr>
        <p:blipFill>
          <a:blip r:embed="rId5"/>
          <a:srcRect t="4235" b="4235"/>
          <a:stretch>
            <a:fillRect/>
          </a:stretch>
        </p:blipFill>
        <p:spPr/>
      </p:pic>
      <p:sp>
        <p:nvSpPr>
          <p:cNvPr id="7" name="Text Placeholder 6">
            <a:extLst>
              <a:ext uri="{FF2B5EF4-FFF2-40B4-BE49-F238E27FC236}">
                <a16:creationId xmlns:a16="http://schemas.microsoft.com/office/drawing/2014/main" id="{08D4CCFB-FA02-EF18-8CC4-1EB777E89F4F}"/>
              </a:ext>
            </a:extLst>
          </p:cNvPr>
          <p:cNvSpPr>
            <a:spLocks noGrp="1"/>
          </p:cNvSpPr>
          <p:nvPr>
            <p:ph type="body" sz="quarter" idx="65"/>
          </p:nvPr>
        </p:nvSpPr>
        <p:spPr/>
        <p:txBody>
          <a:bodyPr/>
          <a:lstStyle/>
          <a:p>
            <a:r>
              <a:rPr lang="en-GB"/>
              <a:t>Ljósmynd: </a:t>
            </a:r>
            <a:r>
              <a:rPr lang="en-US" dirty="0"/>
              <a:t>The Hidden Haven, Cork, Írland</a:t>
            </a:r>
            <a:endParaRPr lang="en-GB"/>
          </a:p>
        </p:txBody>
      </p:sp>
      <p:pic>
        <p:nvPicPr>
          <p:cNvPr id="8" name="Picture 7">
            <a:extLst>
              <a:ext uri="{FF2B5EF4-FFF2-40B4-BE49-F238E27FC236}">
                <a16:creationId xmlns:a16="http://schemas.microsoft.com/office/drawing/2014/main" id="{031FBDE8-6344-ED4D-6DF3-A71162B24FE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6982" y="2958192"/>
            <a:ext cx="665018" cy="399011"/>
          </a:xfrm>
          <a:prstGeom prst="rect">
            <a:avLst/>
          </a:prstGeom>
        </p:spPr>
      </p:pic>
      <p:sp>
        <p:nvSpPr>
          <p:cNvPr id="2" name="Slide Number Placeholder 5">
            <a:extLst>
              <a:ext uri="{FF2B5EF4-FFF2-40B4-BE49-F238E27FC236}">
                <a16:creationId xmlns:a16="http://schemas.microsoft.com/office/drawing/2014/main" id="{8668702D-FDEB-6201-57CA-430E5F781C2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spTree>
    <p:extLst>
      <p:ext uri="{BB962C8B-B14F-4D97-AF65-F5344CB8AC3E}">
        <p14:creationId xmlns:p14="http://schemas.microsoft.com/office/powerpoint/2010/main" val="2579746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B831E-5C03-96E9-6759-163EE4E2BF2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BA8ABE3-4D86-6F4A-D202-F42EAD9383BC}"/>
              </a:ext>
            </a:extLst>
          </p:cNvPr>
          <p:cNvSpPr>
            <a:spLocks noGrp="1"/>
          </p:cNvSpPr>
          <p:nvPr>
            <p:ph type="body" sz="quarter" idx="18"/>
          </p:nvPr>
        </p:nvSpPr>
        <p:spPr>
          <a:xfrm>
            <a:off x="7892715" y="1618150"/>
            <a:ext cx="3628115" cy="870198"/>
          </a:xfrm>
        </p:spPr>
        <p:txBody>
          <a:bodyPr/>
          <a:lstStyle/>
          <a:p>
            <a:pPr>
              <a:lnSpc>
                <a:spcPts val="3240"/>
              </a:lnSpc>
            </a:pPr>
            <a:r>
              <a:rPr lang="en-GB" sz="3200" b="1" dirty="0"/>
              <a:t> Byrja snjallt: fjárhagsáætlun, umfang og viðskiptalíkan</a:t>
            </a:r>
          </a:p>
          <a:p>
            <a:pPr>
              <a:lnSpc>
                <a:spcPts val="3240"/>
              </a:lnSpc>
            </a:pPr>
            <a:endParaRPr lang="en-GB" sz="3200" dirty="0"/>
          </a:p>
        </p:txBody>
      </p:sp>
      <p:sp>
        <p:nvSpPr>
          <p:cNvPr id="3" name="Text Placeholder 2">
            <a:extLst>
              <a:ext uri="{FF2B5EF4-FFF2-40B4-BE49-F238E27FC236}">
                <a16:creationId xmlns:a16="http://schemas.microsoft.com/office/drawing/2014/main" id="{0B48868B-7620-1B88-D2D1-B2F025037BDA}"/>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02</a:t>
            </a:r>
          </a:p>
        </p:txBody>
      </p:sp>
      <p:sp>
        <p:nvSpPr>
          <p:cNvPr id="29" name="Slide Number Placeholder 5">
            <a:extLst>
              <a:ext uri="{FF2B5EF4-FFF2-40B4-BE49-F238E27FC236}">
                <a16:creationId xmlns:a16="http://schemas.microsoft.com/office/drawing/2014/main" id="{2584FDA2-F337-ECC4-A569-8348E6A0578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sp>
        <p:nvSpPr>
          <p:cNvPr id="5" name="Text Placeholder 4">
            <a:extLst>
              <a:ext uri="{FF2B5EF4-FFF2-40B4-BE49-F238E27FC236}">
                <a16:creationId xmlns:a16="http://schemas.microsoft.com/office/drawing/2014/main" id="{7D521869-D179-F522-50C8-C06B4D5FD213}"/>
              </a:ext>
            </a:extLst>
          </p:cNvPr>
          <p:cNvSpPr txBox="1">
            <a:spLocks/>
          </p:cNvSpPr>
          <p:nvPr/>
        </p:nvSpPr>
        <p:spPr>
          <a:xfrm>
            <a:off x="3700463" y="3990914"/>
            <a:ext cx="7820367"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Áður en þú gerir neitt annað þarftu að skilja </a:t>
            </a:r>
            <a:r>
              <a:rPr lang="en-IE" b="1" dirty="0"/>
              <a:t>hversu mikið þú hefur efni á að eyða</a:t>
            </a:r>
            <a:r>
              <a:rPr lang="en-IE" dirty="0"/>
              <a:t>, hversu stórt þú vilt hefja reksturinn og hvaða tegund fyrirtækis þú ert að byggja upp. </a:t>
            </a:r>
            <a:r>
              <a:rPr lang="en-IE" i="1" dirty="0"/>
              <a:t>Mun rekstrinum verða haldið uppi í fullu starfi eða árstíðabundið? Ein eining eða tíu? </a:t>
            </a:r>
            <a:r>
              <a:rPr lang="en-IE" dirty="0"/>
              <a:t>Allar ákvarðanir hafa áhrif á fjárhagsáætlun þína, sjóðstreymi og getu til vaxtar. Skýr fjárhagsáætlun gerir þér kleift að áætla stofnkostnað, rekstrarkostnað og hvenær þú getur búist við arði. Að byrja smátt og stækka smám saman er oft snjallasta leiðin til að prófa markaðinn á meðan kostnaður er haldinn í skefjum.</a:t>
            </a:r>
          </a:p>
          <a:p>
            <a:pPr>
              <a:lnSpc>
                <a:spcPts val="2360"/>
              </a:lnSpc>
            </a:pPr>
            <a:endParaRPr lang="en-IE" dirty="0"/>
          </a:p>
        </p:txBody>
      </p:sp>
      <p:sp>
        <p:nvSpPr>
          <p:cNvPr id="6" name="Text Placeholder 4">
            <a:extLst>
              <a:ext uri="{FF2B5EF4-FFF2-40B4-BE49-F238E27FC236}">
                <a16:creationId xmlns:a16="http://schemas.microsoft.com/office/drawing/2014/main" id="{9B149699-BFF7-06DE-10B5-6FC4E058C115}"/>
              </a:ext>
            </a:extLst>
          </p:cNvPr>
          <p:cNvSpPr txBox="1">
            <a:spLocks/>
          </p:cNvSpPr>
          <p:nvPr/>
        </p:nvSpPr>
        <p:spPr>
          <a:xfrm>
            <a:off x="473839" y="3990914"/>
            <a:ext cx="285515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sz="2400" b="1" dirty="0">
                <a:solidFill>
                  <a:srgbClr val="459597"/>
                </a:solidFill>
              </a:rPr>
              <a:t>Ákveðið og skilgreinið fjárhagsleg mörk ykkar, upphafsfasann og hvernig þið munið starfa til að vera fjárhagslega sjálfbær.</a:t>
            </a:r>
          </a:p>
          <a:p>
            <a:pPr>
              <a:lnSpc>
                <a:spcPts val="2360"/>
              </a:lnSpc>
            </a:pPr>
            <a:endParaRPr lang="en-IE" dirty="0">
              <a:solidFill>
                <a:srgbClr val="EC7C69"/>
              </a:solidFill>
            </a:endParaRPr>
          </a:p>
        </p:txBody>
      </p:sp>
      <p:pic>
        <p:nvPicPr>
          <p:cNvPr id="13" name="Picture Placeholder 12" descr="A close-up of hands holding a pen and a calculator&#10;&#10;AI-generated content may be incorrect.">
            <a:extLst>
              <a:ext uri="{FF2B5EF4-FFF2-40B4-BE49-F238E27FC236}">
                <a16:creationId xmlns:a16="http://schemas.microsoft.com/office/drawing/2014/main" id="{B3CD465B-24D6-06E3-8F9F-CCF703B1BF53}"/>
              </a:ext>
            </a:extLst>
          </p:cNvPr>
          <p:cNvPicPr>
            <a:picLocks noGrp="1" noChangeAspect="1"/>
          </p:cNvPicPr>
          <p:nvPr>
            <p:ph type="pic" sz="quarter" idx="67"/>
          </p:nvPr>
        </p:nvPicPr>
        <p:blipFill>
          <a:blip r:embed="rId2"/>
          <a:srcRect t="2488" b="2488"/>
          <a:stretch>
            <a:fillRect/>
          </a:stretch>
        </p:blipFill>
        <p:spPr/>
      </p:pic>
    </p:spTree>
    <p:extLst>
      <p:ext uri="{BB962C8B-B14F-4D97-AF65-F5344CB8AC3E}">
        <p14:creationId xmlns:p14="http://schemas.microsoft.com/office/powerpoint/2010/main" val="2592957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94CD-F0F2-AA62-AB88-F5979EC711D7}"/>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2080C4C5-E7C4-DD18-499E-BB113EF90D90}"/>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1F1ED84B-36F2-95F5-DF51-9645B526B496}"/>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0D5CDB8-F5DD-7A15-C58F-F674B4548C1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24</a:t>
            </a:fld>
            <a:endParaRPr lang="fr-CA" sz="1200" dirty="0"/>
          </a:p>
        </p:txBody>
      </p:sp>
      <p:sp>
        <p:nvSpPr>
          <p:cNvPr id="2" name="TextBox 1">
            <a:extLst>
              <a:ext uri="{FF2B5EF4-FFF2-40B4-BE49-F238E27FC236}">
                <a16:creationId xmlns:a16="http://schemas.microsoft.com/office/drawing/2014/main" id="{5219DDD9-D19D-DE21-E234-5772FB9B9B43}"/>
              </a:ext>
            </a:extLst>
          </p:cNvPr>
          <p:cNvSpPr txBox="1"/>
          <p:nvPr/>
        </p:nvSpPr>
        <p:spPr>
          <a:xfrm>
            <a:off x="2039426" y="1231046"/>
            <a:ext cx="9105901" cy="5476627"/>
          </a:xfrm>
          <a:prstGeom prst="rect">
            <a:avLst/>
          </a:prstGeom>
          <a:noFill/>
        </p:spPr>
        <p:txBody>
          <a:bodyPr wrap="square">
            <a:spAutoFit/>
          </a:bodyPr>
          <a:lstStyle/>
          <a:p>
            <a:pPr>
              <a:lnSpc>
                <a:spcPts val="2340"/>
              </a:lnSpc>
            </a:pPr>
            <a:r>
              <a:rPr lang="en-US" sz="2200" b="1" i="1" dirty="0">
                <a:solidFill>
                  <a:srgbClr val="494949"/>
                </a:solidFill>
              </a:rPr>
              <a:t>Epic </a:t>
            </a:r>
            <a:r>
              <a:rPr lang="en-US" sz="2400" b="1" i="1" dirty="0">
                <a:solidFill>
                  <a:srgbClr val="494949"/>
                </a:solidFill>
              </a:rPr>
              <a:t>Stays valkostagistingar í ferðaþjónustu (ATA) eru meira en bara tíska og snúast um merkingarbærar upplifanir—þær eru sönnuð, stækkanleg og framtíðaröryggis fjárfesting.</a:t>
            </a:r>
          </a:p>
          <a:p>
            <a:pPr>
              <a:lnSpc>
                <a:spcPts val="2340"/>
              </a:lnSpc>
            </a:pPr>
            <a:endParaRPr lang="en-US" sz="2400" b="1" dirty="0">
              <a:solidFill>
                <a:srgbClr val="494949"/>
              </a:solidFill>
            </a:endParaRPr>
          </a:p>
          <a:p>
            <a:pPr>
              <a:lnSpc>
                <a:spcPts val="2340"/>
              </a:lnSpc>
            </a:pPr>
            <a:r>
              <a:rPr lang="en-US" sz="2400" b="1" dirty="0">
                <a:solidFill>
                  <a:srgbClr val="EC7C69"/>
                </a:solidFill>
              </a:rPr>
              <a:t>Hraðvaxandi markaður sem leitar að sérhæfðum gististöðum </a:t>
            </a:r>
          </a:p>
          <a:p>
            <a:pPr>
              <a:lnSpc>
                <a:spcPts val="2340"/>
              </a:lnSpc>
            </a:pPr>
            <a:r>
              <a:rPr lang="en-US" sz="2400" b="1" dirty="0">
                <a:solidFill>
                  <a:srgbClr val="EC7C69"/>
                </a:solidFill>
              </a:rPr>
              <a:t>og einstakar upplifanir.</a:t>
            </a:r>
          </a:p>
          <a:p>
            <a:endParaRPr lang="en-US" sz="2400" b="1" dirty="0">
              <a:solidFill>
                <a:srgbClr val="EC7C69"/>
              </a:solidFill>
            </a:endParaRPr>
          </a:p>
          <a:p>
            <a:pPr>
              <a:lnSpc>
                <a:spcPts val="2340"/>
              </a:lnSpc>
            </a:pPr>
            <a:r>
              <a:rPr lang="en-US" sz="2400" dirty="0">
                <a:solidFill>
                  <a:srgbClr val="494949"/>
                </a:solidFill>
              </a:rPr>
              <a:t>Þessar gerðir nýta sér ört vaxandi markað meðvitaðra </a:t>
            </a:r>
            <a:r>
              <a:rPr lang="en-US" sz="2400" dirty="0" err="1">
                <a:solidFill>
                  <a:srgbClr val="494949"/>
                </a:solidFill>
              </a:rPr>
              <a:t>ferðalanga</a:t>
            </a:r>
            <a:r>
              <a:rPr lang="en-US" sz="2400" dirty="0">
                <a:solidFill>
                  <a:srgbClr val="494949"/>
                </a:solidFill>
              </a:rPr>
              <a:t> sem eru tilbúnir að eyða meira í dvöl sem samræmist gildum þeirra. </a:t>
            </a:r>
          </a:p>
          <a:p>
            <a:pPr>
              <a:lnSpc>
                <a:spcPts val="2340"/>
              </a:lnSpc>
            </a:pPr>
            <a:endParaRPr lang="en-US" sz="2400" dirty="0">
              <a:solidFill>
                <a:srgbClr val="494949"/>
              </a:solidFill>
            </a:endParaRPr>
          </a:p>
          <a:p>
            <a:pPr>
              <a:lnSpc>
                <a:spcPts val="2340"/>
              </a:lnSpc>
            </a:pPr>
            <a:r>
              <a:rPr lang="en-US" sz="2400" dirty="0">
                <a:solidFill>
                  <a:srgbClr val="494949"/>
                </a:solidFill>
              </a:rPr>
              <a:t>Þar sem </a:t>
            </a:r>
            <a:r>
              <a:rPr lang="en-US" sz="2400" dirty="0" err="1">
                <a:solidFill>
                  <a:srgbClr val="494949"/>
                </a:solidFill>
              </a:rPr>
              <a:t>ferðavenjur </a:t>
            </a:r>
            <a:r>
              <a:rPr lang="en-US" sz="2400" dirty="0">
                <a:solidFill>
                  <a:srgbClr val="494949"/>
                </a:solidFill>
              </a:rPr>
              <a:t>færast í átt að sjálfbærni og ekta upplifunum, leita meðvitaðir neytendur virkt að gististöðum sem endurspegla gildi þeirra. </a:t>
            </a:r>
          </a:p>
          <a:p>
            <a:pPr>
              <a:lnSpc>
                <a:spcPts val="2340"/>
              </a:lnSpc>
            </a:pPr>
            <a:endParaRPr lang="en-US" sz="2400" dirty="0">
              <a:solidFill>
                <a:srgbClr val="494949"/>
              </a:solidFill>
            </a:endParaRPr>
          </a:p>
          <a:p>
            <a:pPr>
              <a:lnSpc>
                <a:spcPts val="2340"/>
              </a:lnSpc>
            </a:pPr>
            <a:r>
              <a:rPr lang="en-US" sz="2400" dirty="0">
                <a:solidFill>
                  <a:srgbClr val="494949"/>
                </a:solidFill>
              </a:rPr>
              <a:t>Í raun og veru, samkvæmt Skýrslu </a:t>
            </a:r>
            <a:r>
              <a:rPr lang="en-US" sz="2400" dirty="0" err="1">
                <a:solidFill>
                  <a:srgbClr val="494949"/>
                </a:solidFill>
              </a:rPr>
              <a:t>Booking.com </a:t>
            </a:r>
            <a:r>
              <a:rPr lang="en-US" sz="2400" dirty="0">
                <a:solidFill>
                  <a:srgbClr val="494949"/>
                </a:solidFill>
              </a:rPr>
              <a:t>um sjálfbærar ferðir 2024, </a:t>
            </a:r>
            <a:r>
              <a:rPr lang="en-US" sz="2400" b="1" dirty="0">
                <a:solidFill>
                  <a:srgbClr val="494949"/>
                </a:solidFill>
              </a:rPr>
              <a:t>segjast 76% </a:t>
            </a:r>
            <a:r>
              <a:rPr lang="en-US" sz="2400" b="1" dirty="0" err="1">
                <a:solidFill>
                  <a:srgbClr val="494949"/>
                </a:solidFill>
              </a:rPr>
              <a:t>ferðalanga</a:t>
            </a:r>
            <a:r>
              <a:rPr lang="en-US" sz="2400" b="1" dirty="0">
                <a:solidFill>
                  <a:srgbClr val="494949"/>
                </a:solidFill>
              </a:rPr>
              <a:t> um allan heim vilja ferðast á sjálfbærari hátt og yfir 60% eru reiðubúnir að borga meira fyrir vistvottaðar gistingar.</a:t>
            </a:r>
          </a:p>
          <a:p>
            <a:pPr>
              <a:lnSpc>
                <a:spcPts val="2340"/>
              </a:lnSpc>
            </a:pPr>
            <a:endParaRPr lang="en-US" sz="2200" b="1" dirty="0">
              <a:solidFill>
                <a:srgbClr val="494949"/>
              </a:solidFill>
            </a:endParaRPr>
          </a:p>
        </p:txBody>
      </p:sp>
      <p:pic>
        <p:nvPicPr>
          <p:cNvPr id="14" name="Picture 13">
            <a:extLst>
              <a:ext uri="{FF2B5EF4-FFF2-40B4-BE49-F238E27FC236}">
                <a16:creationId xmlns:a16="http://schemas.microsoft.com/office/drawing/2014/main" id="{4537485D-331D-3C4D-DF2A-2C4745EFE181}"/>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59B8A699-110F-6519-9047-18042D3F3B81}"/>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Nauðsynlegur rekstur, há arðsemi fjárfestingar</a:t>
            </a:r>
          </a:p>
        </p:txBody>
      </p:sp>
      <p:sp>
        <p:nvSpPr>
          <p:cNvPr id="6" name="Text Placeholder 3">
            <a:extLst>
              <a:ext uri="{FF2B5EF4-FFF2-40B4-BE49-F238E27FC236}">
                <a16:creationId xmlns:a16="http://schemas.microsoft.com/office/drawing/2014/main" id="{404319CC-5D99-9FA5-BEDC-84F52D7B2840}"/>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Arðbær rekstur </a:t>
            </a:r>
          </a:p>
        </p:txBody>
      </p:sp>
    </p:spTree>
    <p:extLst>
      <p:ext uri="{BB962C8B-B14F-4D97-AF65-F5344CB8AC3E}">
        <p14:creationId xmlns:p14="http://schemas.microsoft.com/office/powerpoint/2010/main" val="1745516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A841A-DB60-EB6A-516D-056171857A33}"/>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16CDD6C-3B24-80A0-8486-3311E8F3E3AE}"/>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F0E079F8-EC57-B497-8469-09D48AFF8C70}"/>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CF63FEE-FE08-A1DF-EDB4-E35AAE8B897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25</a:t>
            </a:fld>
            <a:endParaRPr lang="fr-CA" sz="1200" dirty="0"/>
          </a:p>
        </p:txBody>
      </p:sp>
      <p:sp>
        <p:nvSpPr>
          <p:cNvPr id="2" name="TextBox 1">
            <a:extLst>
              <a:ext uri="{FF2B5EF4-FFF2-40B4-BE49-F238E27FC236}">
                <a16:creationId xmlns:a16="http://schemas.microsoft.com/office/drawing/2014/main" id="{5167B274-B71D-A2B9-FFE4-9544B164975A}"/>
              </a:ext>
            </a:extLst>
          </p:cNvPr>
          <p:cNvSpPr txBox="1"/>
          <p:nvPr/>
        </p:nvSpPr>
        <p:spPr>
          <a:xfrm>
            <a:off x="2039426" y="1231046"/>
            <a:ext cx="9642040" cy="3706912"/>
          </a:xfrm>
          <a:prstGeom prst="rect">
            <a:avLst/>
          </a:prstGeom>
          <a:noFill/>
        </p:spPr>
        <p:txBody>
          <a:bodyPr wrap="square">
            <a:spAutoFit/>
          </a:bodyPr>
          <a:lstStyle/>
          <a:p>
            <a:pPr>
              <a:lnSpc>
                <a:spcPts val="2340"/>
              </a:lnSpc>
            </a:pPr>
            <a:r>
              <a:rPr lang="en-US" sz="2400" b="1" dirty="0">
                <a:solidFill>
                  <a:srgbClr val="EC7C69"/>
                </a:solidFill>
              </a:rPr>
              <a:t>Býður upp á hnitmiðaða, áhrifamikla leið til frumkvöðlastarfsemi</a:t>
            </a:r>
          </a:p>
          <a:p>
            <a:r>
              <a:rPr lang="en-US" sz="2400" b="1" dirty="0">
                <a:solidFill>
                  <a:srgbClr val="EC7C69"/>
                </a:solidFill>
              </a:rPr>
              <a:t> </a:t>
            </a:r>
            <a:r>
              <a:rPr lang="en-US" sz="2400" dirty="0">
                <a:solidFill>
                  <a:srgbClr val="494949"/>
                </a:solidFill>
              </a:rPr>
              <a:t>Frá vistgististöðum til smáhýsa, ATA býður upp á </a:t>
            </a:r>
          </a:p>
          <a:p>
            <a:pPr marL="342900" indent="-342900">
              <a:lnSpc>
                <a:spcPts val="2340"/>
              </a:lnSpc>
              <a:buFont typeface="Calibri" panose="020F0502020204030204" pitchFamily="34" charset="0"/>
              <a:buChar char="→"/>
            </a:pPr>
            <a:endParaRPr lang="en-US" sz="2400" dirty="0">
              <a:solidFill>
                <a:srgbClr val="494949"/>
              </a:solidFill>
            </a:endParaRPr>
          </a:p>
          <a:p>
            <a:pPr marL="342900" indent="-342900">
              <a:lnSpc>
                <a:spcPts val="2340"/>
              </a:lnSpc>
              <a:buFont typeface="Calibri" panose="020F0502020204030204" pitchFamily="34" charset="0"/>
              <a:buChar char="→"/>
            </a:pPr>
            <a:r>
              <a:rPr lang="en-US" sz="2400" b="1" dirty="0">
                <a:solidFill>
                  <a:srgbClr val="494949"/>
                </a:solidFill>
              </a:rPr>
              <a:t>hár arðsemi fjárfestingar </a:t>
            </a:r>
            <a:r>
              <a:rPr lang="en-US" sz="2400" dirty="0">
                <a:solidFill>
                  <a:srgbClr val="494949"/>
                </a:solidFill>
              </a:rPr>
              <a:t>með því að sameina </a:t>
            </a:r>
            <a:r>
              <a:rPr lang="en-US" sz="2400" b="1" dirty="0">
                <a:solidFill>
                  <a:srgbClr val="494949"/>
                </a:solidFill>
              </a:rPr>
              <a:t>lágan uppsetningarkostnað </a:t>
            </a:r>
            <a:r>
              <a:rPr lang="en-US" sz="2400" dirty="0">
                <a:solidFill>
                  <a:srgbClr val="494949"/>
                </a:solidFill>
              </a:rPr>
              <a:t>(t.d. endurnýtt byggingar) </a:t>
            </a:r>
          </a:p>
          <a:p>
            <a:pPr marL="342900" indent="-342900">
              <a:lnSpc>
                <a:spcPts val="2340"/>
              </a:lnSpc>
              <a:buFont typeface="Calibri" panose="020F0502020204030204" pitchFamily="34" charset="0"/>
              <a:buChar char="→"/>
            </a:pPr>
            <a:r>
              <a:rPr lang="en-US" sz="2400" dirty="0">
                <a:solidFill>
                  <a:srgbClr val="494949"/>
                </a:solidFill>
              </a:rPr>
              <a:t>með </a:t>
            </a:r>
            <a:r>
              <a:rPr lang="en-US" sz="2400" b="1" dirty="0">
                <a:solidFill>
                  <a:srgbClr val="494949"/>
                </a:solidFill>
              </a:rPr>
              <a:t>litlum rekstrarkostnaði </a:t>
            </a:r>
            <a:r>
              <a:rPr lang="en-US" sz="2400" dirty="0">
                <a:solidFill>
                  <a:srgbClr val="494949"/>
                </a:solidFill>
              </a:rPr>
              <a:t>og einingaskiptum innviðum í ferðamannalandslagi, (eins og einingum), </a:t>
            </a:r>
          </a:p>
          <a:p>
            <a:pPr marL="342900" indent="-342900">
              <a:lnSpc>
                <a:spcPts val="2340"/>
              </a:lnSpc>
              <a:buFont typeface="Calibri" panose="020F0502020204030204" pitchFamily="34" charset="0"/>
              <a:buChar char="→"/>
            </a:pPr>
            <a:r>
              <a:rPr lang="en-US" sz="2400" dirty="0">
                <a:solidFill>
                  <a:srgbClr val="494949"/>
                </a:solidFill>
              </a:rPr>
              <a:t>sveigjanlega stigvöxt (byrja með 1–2 einingum og stækka), </a:t>
            </a:r>
          </a:p>
          <a:p>
            <a:pPr marL="342900" indent="-342900">
              <a:lnSpc>
                <a:spcPts val="2340"/>
              </a:lnSpc>
              <a:buFont typeface="Calibri" panose="020F0502020204030204" pitchFamily="34" charset="0"/>
              <a:buChar char="→"/>
            </a:pPr>
            <a:r>
              <a:rPr lang="en-US" sz="2400" dirty="0">
                <a:solidFill>
                  <a:srgbClr val="494949"/>
                </a:solidFill>
              </a:rPr>
              <a:t>ásamt </a:t>
            </a:r>
            <a:r>
              <a:rPr lang="en-US" sz="2400" b="1" dirty="0">
                <a:solidFill>
                  <a:srgbClr val="494949"/>
                </a:solidFill>
              </a:rPr>
              <a:t>sterku verðlagningarvaldi </a:t>
            </a:r>
            <a:r>
              <a:rPr lang="en-US" sz="2400" dirty="0">
                <a:solidFill>
                  <a:srgbClr val="494949"/>
                </a:solidFill>
              </a:rPr>
              <a:t>og </a:t>
            </a:r>
          </a:p>
          <a:p>
            <a:pPr marL="342900" indent="-342900">
              <a:lnSpc>
                <a:spcPts val="2340"/>
              </a:lnSpc>
              <a:buFont typeface="Calibri" panose="020F0502020204030204" pitchFamily="34" charset="0"/>
              <a:buChar char="→"/>
            </a:pPr>
            <a:r>
              <a:rPr lang="en-US" sz="2400" dirty="0">
                <a:solidFill>
                  <a:srgbClr val="494949"/>
                </a:solidFill>
              </a:rPr>
              <a:t>Árstíðarlaus séráhugi byggður á mikilli eftirspurn eftir dýrmætum upplifunum, Epic Stays-líkön geta skilað </a:t>
            </a:r>
            <a:r>
              <a:rPr lang="en-US" sz="2400" b="1" dirty="0">
                <a:solidFill>
                  <a:srgbClr val="494949"/>
                </a:solidFill>
              </a:rPr>
              <a:t>áhrifamiklum hagnaði</a:t>
            </a:r>
            <a:r>
              <a:rPr lang="en-US" sz="2400" b="1" dirty="0"/>
              <a:t>. </a:t>
            </a:r>
          </a:p>
          <a:p>
            <a:pPr>
              <a:lnSpc>
                <a:spcPts val="2340"/>
              </a:lnSpc>
            </a:pPr>
            <a:endParaRPr lang="en-US" sz="2200" b="1" dirty="0">
              <a:solidFill>
                <a:srgbClr val="494949"/>
              </a:solidFill>
            </a:endParaRPr>
          </a:p>
        </p:txBody>
      </p:sp>
      <p:pic>
        <p:nvPicPr>
          <p:cNvPr id="14" name="Picture 13">
            <a:extLst>
              <a:ext uri="{FF2B5EF4-FFF2-40B4-BE49-F238E27FC236}">
                <a16:creationId xmlns:a16="http://schemas.microsoft.com/office/drawing/2014/main" id="{134B1636-DFC8-3F5E-D129-38A03CCC9172}"/>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27AC23E7-B904-0EA3-E5E3-929ECB2ABB24}"/>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Nýtni, há arðsemi</a:t>
            </a:r>
          </a:p>
        </p:txBody>
      </p:sp>
      <p:sp>
        <p:nvSpPr>
          <p:cNvPr id="6" name="Text Placeholder 3">
            <a:extLst>
              <a:ext uri="{FF2B5EF4-FFF2-40B4-BE49-F238E27FC236}">
                <a16:creationId xmlns:a16="http://schemas.microsoft.com/office/drawing/2014/main" id="{061627D8-9F83-F471-530E-5E7F90030F74}"/>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Arðbær rekstur </a:t>
            </a:r>
          </a:p>
        </p:txBody>
      </p:sp>
      <p:sp>
        <p:nvSpPr>
          <p:cNvPr id="11" name="Freeform 10">
            <a:extLst>
              <a:ext uri="{FF2B5EF4-FFF2-40B4-BE49-F238E27FC236}">
                <a16:creationId xmlns:a16="http://schemas.microsoft.com/office/drawing/2014/main" id="{6A7618CD-8A29-9644-11D2-6848B1028B64}"/>
              </a:ext>
            </a:extLst>
          </p:cNvPr>
          <p:cNvSpPr/>
          <p:nvPr/>
        </p:nvSpPr>
        <p:spPr>
          <a:xfrm rot="5400000">
            <a:off x="7332069" y="3482906"/>
            <a:ext cx="2129299" cy="5423397"/>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sp>
        <p:nvSpPr>
          <p:cNvPr id="15" name="TextBox 14">
            <a:extLst>
              <a:ext uri="{FF2B5EF4-FFF2-40B4-BE49-F238E27FC236}">
                <a16:creationId xmlns:a16="http://schemas.microsoft.com/office/drawing/2014/main" id="{8D71B738-CD21-74E1-0D7C-4370E5857016}"/>
              </a:ext>
            </a:extLst>
          </p:cNvPr>
          <p:cNvSpPr txBox="1"/>
          <p:nvPr/>
        </p:nvSpPr>
        <p:spPr>
          <a:xfrm>
            <a:off x="6307388" y="5462027"/>
            <a:ext cx="4601068" cy="977896"/>
          </a:xfrm>
          <a:prstGeom prst="rect">
            <a:avLst/>
          </a:prstGeom>
          <a:noFill/>
        </p:spPr>
        <p:txBody>
          <a:bodyPr wrap="square">
            <a:spAutoFit/>
          </a:bodyPr>
          <a:lstStyle/>
          <a:p>
            <a:pPr>
              <a:lnSpc>
                <a:spcPts val="2260"/>
              </a:lnSpc>
            </a:pPr>
            <a:r>
              <a:rPr lang="en-GB" sz="2200" b="1" dirty="0">
                <a:solidFill>
                  <a:srgbClr val="494949"/>
                </a:solidFill>
              </a:rPr>
              <a:t>EINING 1: Inngangur að öðrum gistimöguleikum í ferðaþjónustu </a:t>
            </a:r>
            <a:r>
              <a:rPr lang="en-GB" sz="2200" dirty="0">
                <a:solidFill>
                  <a:srgbClr val="494949"/>
                </a:solidFill>
              </a:rPr>
              <a:t>fjallar nánar um viðskiptalíkön</a:t>
            </a:r>
            <a:endParaRPr lang="en-US" sz="2200" dirty="0">
              <a:solidFill>
                <a:srgbClr val="494949"/>
              </a:solidFill>
            </a:endParaRPr>
          </a:p>
        </p:txBody>
      </p:sp>
      <p:grpSp>
        <p:nvGrpSpPr>
          <p:cNvPr id="16" name="Group 15">
            <a:extLst>
              <a:ext uri="{FF2B5EF4-FFF2-40B4-BE49-F238E27FC236}">
                <a16:creationId xmlns:a16="http://schemas.microsoft.com/office/drawing/2014/main" id="{C6E03D87-7F5A-1AB9-9659-AB61F8122174}"/>
              </a:ext>
            </a:extLst>
          </p:cNvPr>
          <p:cNvGrpSpPr/>
          <p:nvPr/>
        </p:nvGrpSpPr>
        <p:grpSpPr>
          <a:xfrm>
            <a:off x="5306231" y="5349661"/>
            <a:ext cx="800038" cy="800448"/>
            <a:chOff x="-636058" y="4638347"/>
            <a:chExt cx="347616" cy="347794"/>
          </a:xfrm>
        </p:grpSpPr>
        <p:sp>
          <p:nvSpPr>
            <p:cNvPr id="17" name="Freeform 16">
              <a:extLst>
                <a:ext uri="{FF2B5EF4-FFF2-40B4-BE49-F238E27FC236}">
                  <a16:creationId xmlns:a16="http://schemas.microsoft.com/office/drawing/2014/main" id="{513949CE-5DD0-699E-F661-20D338A8516A}"/>
                </a:ext>
              </a:extLst>
            </p:cNvPr>
            <p:cNvSpPr/>
            <p:nvPr/>
          </p:nvSpPr>
          <p:spPr>
            <a:xfrm>
              <a:off x="-636058" y="4638347"/>
              <a:ext cx="347616" cy="347794"/>
            </a:xfrm>
            <a:custGeom>
              <a:avLst/>
              <a:gdLst>
                <a:gd name="connsiteX0" fmla="*/ 347616 w 347616"/>
                <a:gd name="connsiteY0" fmla="*/ 173897 h 347794"/>
                <a:gd name="connsiteX1" fmla="*/ 173808 w 347616"/>
                <a:gd name="connsiteY1" fmla="*/ 347795 h 347794"/>
                <a:gd name="connsiteX2" fmla="*/ 0 w 347616"/>
                <a:gd name="connsiteY2" fmla="*/ 173897 h 347794"/>
                <a:gd name="connsiteX3" fmla="*/ 173808 w 347616"/>
                <a:gd name="connsiteY3" fmla="*/ 0 h 347794"/>
                <a:gd name="connsiteX4" fmla="*/ 347616 w 347616"/>
                <a:gd name="connsiteY4" fmla="*/ 173897 h 34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16" h="347794">
                  <a:moveTo>
                    <a:pt x="347616" y="173897"/>
                  </a:moveTo>
                  <a:cubicBezTo>
                    <a:pt x="347616" y="269938"/>
                    <a:pt x="269800" y="347795"/>
                    <a:pt x="173808" y="347795"/>
                  </a:cubicBezTo>
                  <a:cubicBezTo>
                    <a:pt x="77817" y="347795"/>
                    <a:pt x="0" y="269938"/>
                    <a:pt x="0" y="173897"/>
                  </a:cubicBezTo>
                  <a:cubicBezTo>
                    <a:pt x="0" y="77856"/>
                    <a:pt x="77817" y="0"/>
                    <a:pt x="173808" y="0"/>
                  </a:cubicBezTo>
                  <a:cubicBezTo>
                    <a:pt x="269800" y="0"/>
                    <a:pt x="347616" y="77856"/>
                    <a:pt x="347616" y="173897"/>
                  </a:cubicBezTo>
                  <a:close/>
                </a:path>
              </a:pathLst>
            </a:custGeom>
            <a:solidFill>
              <a:srgbClr val="00979B"/>
            </a:solidFill>
            <a:ln w="574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CBDFF7A-0E6F-20B2-2830-0EBBE49820C9}"/>
                </a:ext>
              </a:extLst>
            </p:cNvPr>
            <p:cNvSpPr/>
            <p:nvPr/>
          </p:nvSpPr>
          <p:spPr>
            <a:xfrm>
              <a:off x="-445634" y="4709029"/>
              <a:ext cx="10020" cy="8205"/>
            </a:xfrm>
            <a:custGeom>
              <a:avLst/>
              <a:gdLst>
                <a:gd name="connsiteX0" fmla="*/ 74 w 10020"/>
                <a:gd name="connsiteY0" fmla="*/ 8206 h 8205"/>
                <a:gd name="connsiteX1" fmla="*/ 9858 w 10020"/>
                <a:gd name="connsiteY1" fmla="*/ 8206 h 8205"/>
                <a:gd name="connsiteX2" fmla="*/ 74 w 10020"/>
                <a:gd name="connsiteY2" fmla="*/ 8206 h 8205"/>
              </a:gdLst>
              <a:ahLst/>
              <a:cxnLst>
                <a:cxn ang="0">
                  <a:pos x="connsiteX0" y="connsiteY0"/>
                </a:cxn>
                <a:cxn ang="0">
                  <a:pos x="connsiteX1" y="connsiteY1"/>
                </a:cxn>
                <a:cxn ang="0">
                  <a:pos x="connsiteX2" y="connsiteY2"/>
                </a:cxn>
              </a:cxnLst>
              <a:rect l="l" t="t" r="r" b="b"/>
              <a:pathLst>
                <a:path w="10020" h="8205">
                  <a:moveTo>
                    <a:pt x="74" y="8206"/>
                  </a:moveTo>
                  <a:lnTo>
                    <a:pt x="9858" y="8206"/>
                  </a:lnTo>
                  <a:cubicBezTo>
                    <a:pt x="11585" y="-2735"/>
                    <a:pt x="-1077" y="-2735"/>
                    <a:pt x="74" y="8206"/>
                  </a:cubicBezTo>
                  <a:close/>
                </a:path>
              </a:pathLst>
            </a:custGeom>
            <a:solidFill>
              <a:srgbClr val="00979B"/>
            </a:solidFill>
            <a:ln w="574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B97334D-8DF2-3CC0-0586-BABEBF7FB52B}"/>
                </a:ext>
              </a:extLst>
            </p:cNvPr>
            <p:cNvSpPr/>
            <p:nvPr/>
          </p:nvSpPr>
          <p:spPr>
            <a:xfrm>
              <a:off x="-480165" y="4709029"/>
              <a:ext cx="10020" cy="8205"/>
            </a:xfrm>
            <a:custGeom>
              <a:avLst/>
              <a:gdLst>
                <a:gd name="connsiteX0" fmla="*/ 74 w 10020"/>
                <a:gd name="connsiteY0" fmla="*/ 8206 h 8205"/>
                <a:gd name="connsiteX1" fmla="*/ 9858 w 10020"/>
                <a:gd name="connsiteY1" fmla="*/ 8206 h 8205"/>
                <a:gd name="connsiteX2" fmla="*/ 74 w 10020"/>
                <a:gd name="connsiteY2" fmla="*/ 8206 h 8205"/>
              </a:gdLst>
              <a:ahLst/>
              <a:cxnLst>
                <a:cxn ang="0">
                  <a:pos x="connsiteX0" y="connsiteY0"/>
                </a:cxn>
                <a:cxn ang="0">
                  <a:pos x="connsiteX1" y="connsiteY1"/>
                </a:cxn>
                <a:cxn ang="0">
                  <a:pos x="connsiteX2" y="connsiteY2"/>
                </a:cxn>
              </a:cxnLst>
              <a:rect l="l" t="t" r="r" b="b"/>
              <a:pathLst>
                <a:path w="10020" h="8205">
                  <a:moveTo>
                    <a:pt x="74" y="8206"/>
                  </a:moveTo>
                  <a:lnTo>
                    <a:pt x="9858" y="8206"/>
                  </a:lnTo>
                  <a:cubicBezTo>
                    <a:pt x="11585" y="-2735"/>
                    <a:pt x="-1077" y="-2735"/>
                    <a:pt x="74" y="8206"/>
                  </a:cubicBezTo>
                  <a:close/>
                </a:path>
              </a:pathLst>
            </a:custGeom>
            <a:solidFill>
              <a:srgbClr val="00979B"/>
            </a:solidFill>
            <a:ln w="574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886FB59-F7BF-C4AD-0762-87CBC08D449E}"/>
                </a:ext>
              </a:extLst>
            </p:cNvPr>
            <p:cNvSpPr/>
            <p:nvPr/>
          </p:nvSpPr>
          <p:spPr>
            <a:xfrm>
              <a:off x="-545701" y="4700774"/>
              <a:ext cx="250928" cy="281912"/>
            </a:xfrm>
            <a:custGeom>
              <a:avLst/>
              <a:gdLst>
                <a:gd name="connsiteX0" fmla="*/ 250928 w 250928"/>
                <a:gd name="connsiteY0" fmla="*/ 148323 h 281912"/>
                <a:gd name="connsiteX1" fmla="*/ 208340 w 250928"/>
                <a:gd name="connsiteY1" fmla="*/ 70587 h 281912"/>
                <a:gd name="connsiteX2" fmla="*/ 208340 w 250928"/>
                <a:gd name="connsiteY2" fmla="*/ 65981 h 281912"/>
                <a:gd name="connsiteX3" fmla="*/ 206613 w 250928"/>
                <a:gd name="connsiteY3" fmla="*/ 61374 h 281912"/>
                <a:gd name="connsiteX4" fmla="*/ 181290 w 250928"/>
                <a:gd name="connsiteY4" fmla="*/ 54465 h 281912"/>
                <a:gd name="connsiteX5" fmla="*/ 172657 w 250928"/>
                <a:gd name="connsiteY5" fmla="*/ 66557 h 281912"/>
                <a:gd name="connsiteX6" fmla="*/ 139277 w 250928"/>
                <a:gd name="connsiteY6" fmla="*/ 124138 h 281912"/>
                <a:gd name="connsiteX7" fmla="*/ 139277 w 250928"/>
                <a:gd name="connsiteY7" fmla="*/ 89589 h 281912"/>
                <a:gd name="connsiteX8" fmla="*/ 139852 w 250928"/>
                <a:gd name="connsiteY8" fmla="*/ 87862 h 281912"/>
                <a:gd name="connsiteX9" fmla="*/ 139852 w 250928"/>
                <a:gd name="connsiteY9" fmla="*/ 26825 h 281912"/>
                <a:gd name="connsiteX10" fmla="*/ 117982 w 250928"/>
                <a:gd name="connsiteY10" fmla="*/ 16461 h 281912"/>
                <a:gd name="connsiteX11" fmla="*/ 92084 w 250928"/>
                <a:gd name="connsiteY11" fmla="*/ 16461 h 281912"/>
                <a:gd name="connsiteX12" fmla="*/ 82875 w 250928"/>
                <a:gd name="connsiteY12" fmla="*/ 16461 h 281912"/>
                <a:gd name="connsiteX13" fmla="*/ 56977 w 250928"/>
                <a:gd name="connsiteY13" fmla="*/ 16461 h 281912"/>
                <a:gd name="connsiteX14" fmla="*/ 48344 w 250928"/>
                <a:gd name="connsiteY14" fmla="*/ 16461 h 281912"/>
                <a:gd name="connsiteX15" fmla="*/ 42013 w 250928"/>
                <a:gd name="connsiteY15" fmla="*/ 2065 h 281912"/>
                <a:gd name="connsiteX16" fmla="*/ 21870 w 250928"/>
                <a:gd name="connsiteY16" fmla="*/ 16461 h 281912"/>
                <a:gd name="connsiteX17" fmla="*/ 0 w 250928"/>
                <a:gd name="connsiteY17" fmla="*/ 26825 h 281912"/>
                <a:gd name="connsiteX18" fmla="*/ 0 w 250928"/>
                <a:gd name="connsiteY18" fmla="*/ 167901 h 281912"/>
                <a:gd name="connsiteX19" fmla="*/ 107623 w 250928"/>
                <a:gd name="connsiteY19" fmla="*/ 281913 h 281912"/>
                <a:gd name="connsiteX20" fmla="*/ 250353 w 250928"/>
                <a:gd name="connsiteY20" fmla="*/ 148323 h 281912"/>
                <a:gd name="connsiteX21" fmla="*/ 40287 w 250928"/>
                <a:gd name="connsiteY21" fmla="*/ 16461 h 281912"/>
                <a:gd name="connsiteX22" fmla="*/ 30503 w 250928"/>
                <a:gd name="connsiteY22" fmla="*/ 16461 h 281912"/>
                <a:gd name="connsiteX23" fmla="*/ 40287 w 250928"/>
                <a:gd name="connsiteY23" fmla="*/ 16461 h 281912"/>
                <a:gd name="connsiteX24" fmla="*/ 75394 w 250928"/>
                <a:gd name="connsiteY24" fmla="*/ 16461 h 281912"/>
                <a:gd name="connsiteX25" fmla="*/ 65610 w 250928"/>
                <a:gd name="connsiteY25" fmla="*/ 16461 h 281912"/>
                <a:gd name="connsiteX26" fmla="*/ 75394 w 250928"/>
                <a:gd name="connsiteY26" fmla="*/ 16461 h 281912"/>
                <a:gd name="connsiteX27" fmla="*/ 109925 w 250928"/>
                <a:gd name="connsiteY27" fmla="*/ 16461 h 281912"/>
                <a:gd name="connsiteX28" fmla="*/ 100141 w 250928"/>
                <a:gd name="connsiteY28" fmla="*/ 16461 h 281912"/>
                <a:gd name="connsiteX29" fmla="*/ 109925 w 250928"/>
                <a:gd name="connsiteY29" fmla="*/ 16461 h 28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0928" h="281912">
                  <a:moveTo>
                    <a:pt x="250928" y="148323"/>
                  </a:moveTo>
                  <a:lnTo>
                    <a:pt x="208340" y="70587"/>
                  </a:lnTo>
                  <a:lnTo>
                    <a:pt x="208340" y="65981"/>
                  </a:lnTo>
                  <a:lnTo>
                    <a:pt x="206613" y="61374"/>
                  </a:lnTo>
                  <a:cubicBezTo>
                    <a:pt x="202009" y="51585"/>
                    <a:pt x="189923" y="48131"/>
                    <a:pt x="181290" y="54465"/>
                  </a:cubicBezTo>
                  <a:cubicBezTo>
                    <a:pt x="177261" y="57344"/>
                    <a:pt x="174959" y="62526"/>
                    <a:pt x="172657" y="66557"/>
                  </a:cubicBezTo>
                  <a:cubicBezTo>
                    <a:pt x="161147" y="85559"/>
                    <a:pt x="150212" y="105137"/>
                    <a:pt x="139277" y="124138"/>
                  </a:cubicBezTo>
                  <a:lnTo>
                    <a:pt x="139277" y="89589"/>
                  </a:lnTo>
                  <a:cubicBezTo>
                    <a:pt x="139277" y="89589"/>
                    <a:pt x="139852" y="88438"/>
                    <a:pt x="139852" y="87862"/>
                  </a:cubicBezTo>
                  <a:lnTo>
                    <a:pt x="139852" y="26825"/>
                  </a:lnTo>
                  <a:cubicBezTo>
                    <a:pt x="137550" y="15885"/>
                    <a:pt x="127191" y="16461"/>
                    <a:pt x="117982" y="16461"/>
                  </a:cubicBezTo>
                  <a:cubicBezTo>
                    <a:pt x="119709" y="-4845"/>
                    <a:pt x="89782" y="-4845"/>
                    <a:pt x="92084" y="16461"/>
                  </a:cubicBezTo>
                  <a:lnTo>
                    <a:pt x="82875" y="16461"/>
                  </a:lnTo>
                  <a:cubicBezTo>
                    <a:pt x="84602" y="-4845"/>
                    <a:pt x="55250" y="-4845"/>
                    <a:pt x="56977" y="16461"/>
                  </a:cubicBezTo>
                  <a:lnTo>
                    <a:pt x="48344" y="16461"/>
                  </a:lnTo>
                  <a:cubicBezTo>
                    <a:pt x="48344" y="10702"/>
                    <a:pt x="47193" y="5520"/>
                    <a:pt x="42013" y="2065"/>
                  </a:cubicBezTo>
                  <a:cubicBezTo>
                    <a:pt x="31654" y="-4269"/>
                    <a:pt x="20143" y="4944"/>
                    <a:pt x="21870" y="16461"/>
                  </a:cubicBezTo>
                  <a:cubicBezTo>
                    <a:pt x="12662" y="16461"/>
                    <a:pt x="2878" y="15309"/>
                    <a:pt x="0" y="26825"/>
                  </a:cubicBezTo>
                  <a:lnTo>
                    <a:pt x="0" y="167901"/>
                  </a:lnTo>
                  <a:lnTo>
                    <a:pt x="107623" y="281913"/>
                  </a:lnTo>
                  <a:cubicBezTo>
                    <a:pt x="178412" y="270972"/>
                    <a:pt x="234814" y="217421"/>
                    <a:pt x="250353" y="148323"/>
                  </a:cubicBezTo>
                  <a:close/>
                  <a:moveTo>
                    <a:pt x="40287" y="16461"/>
                  </a:moveTo>
                  <a:lnTo>
                    <a:pt x="30503" y="16461"/>
                  </a:lnTo>
                  <a:cubicBezTo>
                    <a:pt x="29352" y="5520"/>
                    <a:pt x="41438" y="5520"/>
                    <a:pt x="40287" y="16461"/>
                  </a:cubicBezTo>
                  <a:close/>
                  <a:moveTo>
                    <a:pt x="75394" y="16461"/>
                  </a:moveTo>
                  <a:lnTo>
                    <a:pt x="65610" y="16461"/>
                  </a:lnTo>
                  <a:cubicBezTo>
                    <a:pt x="64459" y="5520"/>
                    <a:pt x="76545" y="5520"/>
                    <a:pt x="75394" y="16461"/>
                  </a:cubicBezTo>
                  <a:close/>
                  <a:moveTo>
                    <a:pt x="109925" y="16461"/>
                  </a:moveTo>
                  <a:lnTo>
                    <a:pt x="100141" y="16461"/>
                  </a:lnTo>
                  <a:cubicBezTo>
                    <a:pt x="98990" y="5520"/>
                    <a:pt x="111076" y="5520"/>
                    <a:pt x="109925" y="16461"/>
                  </a:cubicBezTo>
                  <a:close/>
                </a:path>
              </a:pathLst>
            </a:custGeom>
            <a:solidFill>
              <a:srgbClr val="087377"/>
            </a:solidFill>
            <a:ln w="5747" cap="flat">
              <a:noFill/>
              <a:prstDash val="solid"/>
              <a:miter/>
            </a:ln>
          </p:spPr>
          <p:txBody>
            <a:bodyPr rtlCol="0" anchor="ctr"/>
            <a:lstStyle/>
            <a:p>
              <a:endParaRPr lang="en-US"/>
            </a:p>
          </p:txBody>
        </p:sp>
        <p:grpSp>
          <p:nvGrpSpPr>
            <p:cNvPr id="21" name="Graphic 41">
              <a:extLst>
                <a:ext uri="{FF2B5EF4-FFF2-40B4-BE49-F238E27FC236}">
                  <a16:creationId xmlns:a16="http://schemas.microsoft.com/office/drawing/2014/main" id="{A92DB88A-1F4E-E75A-B7C4-738D434E9E39}"/>
                </a:ext>
              </a:extLst>
            </p:cNvPr>
            <p:cNvGrpSpPr/>
            <p:nvPr/>
          </p:nvGrpSpPr>
          <p:grpSpPr>
            <a:xfrm>
              <a:off x="-545701" y="4702501"/>
              <a:ext cx="207764" cy="208208"/>
              <a:chOff x="268115" y="4716008"/>
              <a:chExt cx="207764" cy="208208"/>
            </a:xfrm>
            <a:solidFill>
              <a:srgbClr val="FFFFFF"/>
            </a:solidFill>
          </p:grpSpPr>
          <p:sp>
            <p:nvSpPr>
              <p:cNvPr id="22" name="Freeform 21">
                <a:extLst>
                  <a:ext uri="{FF2B5EF4-FFF2-40B4-BE49-F238E27FC236}">
                    <a16:creationId xmlns:a16="http://schemas.microsoft.com/office/drawing/2014/main" id="{53A3A39D-FA55-DA52-AF22-894042AC0208}"/>
                  </a:ext>
                </a:extLst>
              </p:cNvPr>
              <p:cNvSpPr/>
              <p:nvPr/>
            </p:nvSpPr>
            <p:spPr>
              <a:xfrm>
                <a:off x="268115" y="4716008"/>
                <a:ext cx="140683" cy="208208"/>
              </a:xfrm>
              <a:custGeom>
                <a:avLst/>
                <a:gdLst>
                  <a:gd name="connsiteX0" fmla="*/ 0 w 140683"/>
                  <a:gd name="connsiteY0" fmla="*/ 26825 h 208208"/>
                  <a:gd name="connsiteX1" fmla="*/ 21870 w 140683"/>
                  <a:gd name="connsiteY1" fmla="*/ 16461 h 208208"/>
                  <a:gd name="connsiteX2" fmla="*/ 42013 w 140683"/>
                  <a:gd name="connsiteY2" fmla="*/ 2065 h 208208"/>
                  <a:gd name="connsiteX3" fmla="*/ 48344 w 140683"/>
                  <a:gd name="connsiteY3" fmla="*/ 16461 h 208208"/>
                  <a:gd name="connsiteX4" fmla="*/ 56977 w 140683"/>
                  <a:gd name="connsiteY4" fmla="*/ 16461 h 208208"/>
                  <a:gd name="connsiteX5" fmla="*/ 82875 w 140683"/>
                  <a:gd name="connsiteY5" fmla="*/ 16461 h 208208"/>
                  <a:gd name="connsiteX6" fmla="*/ 92084 w 140683"/>
                  <a:gd name="connsiteY6" fmla="*/ 16461 h 208208"/>
                  <a:gd name="connsiteX7" fmla="*/ 117982 w 140683"/>
                  <a:gd name="connsiteY7" fmla="*/ 16461 h 208208"/>
                  <a:gd name="connsiteX8" fmla="*/ 139852 w 140683"/>
                  <a:gd name="connsiteY8" fmla="*/ 26825 h 208208"/>
                  <a:gd name="connsiteX9" fmla="*/ 139852 w 140683"/>
                  <a:gd name="connsiteY9" fmla="*/ 87862 h 208208"/>
                  <a:gd name="connsiteX10" fmla="*/ 132946 w 140683"/>
                  <a:gd name="connsiteY10" fmla="*/ 90165 h 208208"/>
                  <a:gd name="connsiteX11" fmla="*/ 131795 w 140683"/>
                  <a:gd name="connsiteY11" fmla="*/ 88438 h 208208"/>
                  <a:gd name="connsiteX12" fmla="*/ 131795 w 140683"/>
                  <a:gd name="connsiteY12" fmla="*/ 56768 h 208208"/>
                  <a:gd name="connsiteX13" fmla="*/ 8633 w 140683"/>
                  <a:gd name="connsiteY13" fmla="*/ 56768 h 208208"/>
                  <a:gd name="connsiteX14" fmla="*/ 8633 w 140683"/>
                  <a:gd name="connsiteY14" fmla="*/ 162718 h 208208"/>
                  <a:gd name="connsiteX15" fmla="*/ 35107 w 140683"/>
                  <a:gd name="connsiteY15" fmla="*/ 162718 h 208208"/>
                  <a:gd name="connsiteX16" fmla="*/ 46042 w 140683"/>
                  <a:gd name="connsiteY16" fmla="*/ 173659 h 208208"/>
                  <a:gd name="connsiteX17" fmla="*/ 46042 w 140683"/>
                  <a:gd name="connsiteY17" fmla="*/ 200147 h 208208"/>
                  <a:gd name="connsiteX18" fmla="*/ 128917 w 140683"/>
                  <a:gd name="connsiteY18" fmla="*/ 200147 h 208208"/>
                  <a:gd name="connsiteX19" fmla="*/ 130644 w 140683"/>
                  <a:gd name="connsiteY19" fmla="*/ 198995 h 208208"/>
                  <a:gd name="connsiteX20" fmla="*/ 135248 w 140683"/>
                  <a:gd name="connsiteY20" fmla="*/ 184600 h 208208"/>
                  <a:gd name="connsiteX21" fmla="*/ 140428 w 140683"/>
                  <a:gd name="connsiteY21" fmla="*/ 188055 h 208208"/>
                  <a:gd name="connsiteX22" fmla="*/ 140428 w 140683"/>
                  <a:gd name="connsiteY22" fmla="*/ 197267 h 208208"/>
                  <a:gd name="connsiteX23" fmla="*/ 130068 w 140683"/>
                  <a:gd name="connsiteY23" fmla="*/ 208208 h 208208"/>
                  <a:gd name="connsiteX24" fmla="*/ 40862 w 140683"/>
                  <a:gd name="connsiteY24" fmla="*/ 208208 h 208208"/>
                  <a:gd name="connsiteX25" fmla="*/ 576 w 140683"/>
                  <a:gd name="connsiteY25" fmla="*/ 167901 h 208208"/>
                  <a:gd name="connsiteX26" fmla="*/ 576 w 140683"/>
                  <a:gd name="connsiteY26" fmla="*/ 26825 h 208208"/>
                  <a:gd name="connsiteX27" fmla="*/ 39711 w 140683"/>
                  <a:gd name="connsiteY27" fmla="*/ 16461 h 208208"/>
                  <a:gd name="connsiteX28" fmla="*/ 29927 w 140683"/>
                  <a:gd name="connsiteY28" fmla="*/ 16461 h 208208"/>
                  <a:gd name="connsiteX29" fmla="*/ 39711 w 140683"/>
                  <a:gd name="connsiteY29" fmla="*/ 16461 h 208208"/>
                  <a:gd name="connsiteX30" fmla="*/ 74818 w 140683"/>
                  <a:gd name="connsiteY30" fmla="*/ 16461 h 208208"/>
                  <a:gd name="connsiteX31" fmla="*/ 65034 w 140683"/>
                  <a:gd name="connsiteY31" fmla="*/ 16461 h 208208"/>
                  <a:gd name="connsiteX32" fmla="*/ 74818 w 140683"/>
                  <a:gd name="connsiteY32" fmla="*/ 16461 h 208208"/>
                  <a:gd name="connsiteX33" fmla="*/ 109925 w 140683"/>
                  <a:gd name="connsiteY33" fmla="*/ 16461 h 208208"/>
                  <a:gd name="connsiteX34" fmla="*/ 100141 w 140683"/>
                  <a:gd name="connsiteY34" fmla="*/ 16461 h 208208"/>
                  <a:gd name="connsiteX35" fmla="*/ 109925 w 140683"/>
                  <a:gd name="connsiteY35" fmla="*/ 16461 h 208208"/>
                  <a:gd name="connsiteX36" fmla="*/ 39711 w 140683"/>
                  <a:gd name="connsiteY36" fmla="*/ 24522 h 208208"/>
                  <a:gd name="connsiteX37" fmla="*/ 11510 w 140683"/>
                  <a:gd name="connsiteY37" fmla="*/ 24522 h 208208"/>
                  <a:gd name="connsiteX38" fmla="*/ 8057 w 140683"/>
                  <a:gd name="connsiteY38" fmla="*/ 27977 h 208208"/>
                  <a:gd name="connsiteX39" fmla="*/ 8057 w 140683"/>
                  <a:gd name="connsiteY39" fmla="*/ 48131 h 208208"/>
                  <a:gd name="connsiteX40" fmla="*/ 131219 w 140683"/>
                  <a:gd name="connsiteY40" fmla="*/ 48131 h 208208"/>
                  <a:gd name="connsiteX41" fmla="*/ 131219 w 140683"/>
                  <a:gd name="connsiteY41" fmla="*/ 27977 h 208208"/>
                  <a:gd name="connsiteX42" fmla="*/ 130068 w 140683"/>
                  <a:gd name="connsiteY42" fmla="*/ 25674 h 208208"/>
                  <a:gd name="connsiteX43" fmla="*/ 117407 w 140683"/>
                  <a:gd name="connsiteY43" fmla="*/ 24522 h 208208"/>
                  <a:gd name="connsiteX44" fmla="*/ 105896 w 140683"/>
                  <a:gd name="connsiteY44" fmla="*/ 40645 h 208208"/>
                  <a:gd name="connsiteX45" fmla="*/ 102443 w 140683"/>
                  <a:gd name="connsiteY45" fmla="*/ 33159 h 208208"/>
                  <a:gd name="connsiteX46" fmla="*/ 108198 w 140683"/>
                  <a:gd name="connsiteY46" fmla="*/ 30280 h 208208"/>
                  <a:gd name="connsiteX47" fmla="*/ 109350 w 140683"/>
                  <a:gd name="connsiteY47" fmla="*/ 23946 h 208208"/>
                  <a:gd name="connsiteX48" fmla="*/ 82300 w 140683"/>
                  <a:gd name="connsiteY48" fmla="*/ 23946 h 208208"/>
                  <a:gd name="connsiteX49" fmla="*/ 74243 w 140683"/>
                  <a:gd name="connsiteY49" fmla="*/ 38917 h 208208"/>
                  <a:gd name="connsiteX50" fmla="*/ 65034 w 140683"/>
                  <a:gd name="connsiteY50" fmla="*/ 37190 h 208208"/>
                  <a:gd name="connsiteX51" fmla="*/ 73092 w 140683"/>
                  <a:gd name="connsiteY51" fmla="*/ 30280 h 208208"/>
                  <a:gd name="connsiteX52" fmla="*/ 74243 w 140683"/>
                  <a:gd name="connsiteY52" fmla="*/ 23946 h 208208"/>
                  <a:gd name="connsiteX53" fmla="*/ 47193 w 140683"/>
                  <a:gd name="connsiteY53" fmla="*/ 23946 h 208208"/>
                  <a:gd name="connsiteX54" fmla="*/ 39136 w 140683"/>
                  <a:gd name="connsiteY54" fmla="*/ 38917 h 208208"/>
                  <a:gd name="connsiteX55" fmla="*/ 29927 w 140683"/>
                  <a:gd name="connsiteY55" fmla="*/ 37190 h 208208"/>
                  <a:gd name="connsiteX56" fmla="*/ 37985 w 140683"/>
                  <a:gd name="connsiteY56" fmla="*/ 30280 h 208208"/>
                  <a:gd name="connsiteX57" fmla="*/ 39136 w 140683"/>
                  <a:gd name="connsiteY57" fmla="*/ 23946 h 208208"/>
                  <a:gd name="connsiteX58" fmla="*/ 37409 w 140683"/>
                  <a:gd name="connsiteY58" fmla="*/ 193813 h 208208"/>
                  <a:gd name="connsiteX59" fmla="*/ 37409 w 140683"/>
                  <a:gd name="connsiteY59" fmla="*/ 174235 h 208208"/>
                  <a:gd name="connsiteX60" fmla="*/ 33956 w 140683"/>
                  <a:gd name="connsiteY60" fmla="*/ 170780 h 208208"/>
                  <a:gd name="connsiteX61" fmla="*/ 14388 w 140683"/>
                  <a:gd name="connsiteY61" fmla="*/ 170780 h 208208"/>
                  <a:gd name="connsiteX62" fmla="*/ 37409 w 140683"/>
                  <a:gd name="connsiteY62" fmla="*/ 193813 h 20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0683" h="208208">
                    <a:moveTo>
                      <a:pt x="0" y="26825"/>
                    </a:moveTo>
                    <a:cubicBezTo>
                      <a:pt x="2878" y="15885"/>
                      <a:pt x="12662" y="16461"/>
                      <a:pt x="21870" y="16461"/>
                    </a:cubicBezTo>
                    <a:cubicBezTo>
                      <a:pt x="20143" y="4944"/>
                      <a:pt x="31654" y="-4269"/>
                      <a:pt x="42013" y="2065"/>
                    </a:cubicBezTo>
                    <a:cubicBezTo>
                      <a:pt x="52373" y="8399"/>
                      <a:pt x="48344" y="10702"/>
                      <a:pt x="48344" y="16461"/>
                    </a:cubicBezTo>
                    <a:lnTo>
                      <a:pt x="56977" y="16461"/>
                    </a:lnTo>
                    <a:cubicBezTo>
                      <a:pt x="55250" y="-4845"/>
                      <a:pt x="85178" y="-4845"/>
                      <a:pt x="82875" y="16461"/>
                    </a:cubicBezTo>
                    <a:lnTo>
                      <a:pt x="92084" y="16461"/>
                    </a:lnTo>
                    <a:cubicBezTo>
                      <a:pt x="90357" y="-4845"/>
                      <a:pt x="119709" y="-4845"/>
                      <a:pt x="117982" y="16461"/>
                    </a:cubicBezTo>
                    <a:cubicBezTo>
                      <a:pt x="127191" y="16461"/>
                      <a:pt x="137550" y="15309"/>
                      <a:pt x="139852" y="26825"/>
                    </a:cubicBezTo>
                    <a:lnTo>
                      <a:pt x="139852" y="87862"/>
                    </a:lnTo>
                    <a:cubicBezTo>
                      <a:pt x="139852" y="91317"/>
                      <a:pt x="135248" y="92469"/>
                      <a:pt x="132946" y="90165"/>
                    </a:cubicBezTo>
                    <a:cubicBezTo>
                      <a:pt x="130644" y="87862"/>
                      <a:pt x="131795" y="88438"/>
                      <a:pt x="131795" y="88438"/>
                    </a:cubicBezTo>
                    <a:lnTo>
                      <a:pt x="131795" y="56768"/>
                    </a:lnTo>
                    <a:lnTo>
                      <a:pt x="8633" y="56768"/>
                    </a:lnTo>
                    <a:lnTo>
                      <a:pt x="8633" y="162718"/>
                    </a:lnTo>
                    <a:lnTo>
                      <a:pt x="35107" y="162718"/>
                    </a:lnTo>
                    <a:cubicBezTo>
                      <a:pt x="39711" y="162718"/>
                      <a:pt x="46042" y="169053"/>
                      <a:pt x="46042" y="173659"/>
                    </a:cubicBezTo>
                    <a:lnTo>
                      <a:pt x="46042" y="200147"/>
                    </a:lnTo>
                    <a:lnTo>
                      <a:pt x="128917" y="200147"/>
                    </a:lnTo>
                    <a:cubicBezTo>
                      <a:pt x="128917" y="200147"/>
                      <a:pt x="130644" y="199571"/>
                      <a:pt x="130644" y="198995"/>
                    </a:cubicBezTo>
                    <a:cubicBezTo>
                      <a:pt x="134673" y="195540"/>
                      <a:pt x="129493" y="186327"/>
                      <a:pt x="135248" y="184600"/>
                    </a:cubicBezTo>
                    <a:cubicBezTo>
                      <a:pt x="141003" y="182872"/>
                      <a:pt x="139852" y="185751"/>
                      <a:pt x="140428" y="188055"/>
                    </a:cubicBezTo>
                    <a:cubicBezTo>
                      <a:pt x="141003" y="190358"/>
                      <a:pt x="140428" y="195540"/>
                      <a:pt x="140428" y="197267"/>
                    </a:cubicBezTo>
                    <a:cubicBezTo>
                      <a:pt x="140428" y="203026"/>
                      <a:pt x="135824" y="207056"/>
                      <a:pt x="130068" y="208208"/>
                    </a:cubicBezTo>
                    <a:lnTo>
                      <a:pt x="40862" y="208208"/>
                    </a:lnTo>
                    <a:lnTo>
                      <a:pt x="576" y="167901"/>
                    </a:lnTo>
                    <a:lnTo>
                      <a:pt x="576" y="26825"/>
                    </a:lnTo>
                    <a:close/>
                    <a:moveTo>
                      <a:pt x="39711" y="16461"/>
                    </a:moveTo>
                    <a:cubicBezTo>
                      <a:pt x="41438" y="5520"/>
                      <a:pt x="28776" y="5520"/>
                      <a:pt x="29927" y="16461"/>
                    </a:cubicBezTo>
                    <a:lnTo>
                      <a:pt x="39711" y="16461"/>
                    </a:lnTo>
                    <a:close/>
                    <a:moveTo>
                      <a:pt x="74818" y="16461"/>
                    </a:moveTo>
                    <a:cubicBezTo>
                      <a:pt x="76545" y="5520"/>
                      <a:pt x="63883" y="5520"/>
                      <a:pt x="65034" y="16461"/>
                    </a:cubicBezTo>
                    <a:lnTo>
                      <a:pt x="74818" y="16461"/>
                    </a:lnTo>
                    <a:close/>
                    <a:moveTo>
                      <a:pt x="109925" y="16461"/>
                    </a:moveTo>
                    <a:cubicBezTo>
                      <a:pt x="111652" y="5520"/>
                      <a:pt x="98990" y="5520"/>
                      <a:pt x="100141" y="16461"/>
                    </a:cubicBezTo>
                    <a:lnTo>
                      <a:pt x="109925" y="16461"/>
                    </a:lnTo>
                    <a:close/>
                    <a:moveTo>
                      <a:pt x="39711" y="24522"/>
                    </a:moveTo>
                    <a:lnTo>
                      <a:pt x="11510" y="24522"/>
                    </a:lnTo>
                    <a:cubicBezTo>
                      <a:pt x="10359" y="24522"/>
                      <a:pt x="8057" y="26825"/>
                      <a:pt x="8057" y="27977"/>
                    </a:cubicBezTo>
                    <a:lnTo>
                      <a:pt x="8057" y="48131"/>
                    </a:lnTo>
                    <a:lnTo>
                      <a:pt x="131219" y="48131"/>
                    </a:lnTo>
                    <a:lnTo>
                      <a:pt x="131219" y="27977"/>
                    </a:lnTo>
                    <a:cubicBezTo>
                      <a:pt x="131219" y="27977"/>
                      <a:pt x="130644" y="26250"/>
                      <a:pt x="130068" y="25674"/>
                    </a:cubicBezTo>
                    <a:cubicBezTo>
                      <a:pt x="127766" y="22795"/>
                      <a:pt x="120860" y="24522"/>
                      <a:pt x="117407" y="24522"/>
                    </a:cubicBezTo>
                    <a:cubicBezTo>
                      <a:pt x="118558" y="32008"/>
                      <a:pt x="113954" y="40069"/>
                      <a:pt x="105896" y="40645"/>
                    </a:cubicBezTo>
                    <a:cubicBezTo>
                      <a:pt x="97839" y="41221"/>
                      <a:pt x="98415" y="35463"/>
                      <a:pt x="102443" y="33159"/>
                    </a:cubicBezTo>
                    <a:cubicBezTo>
                      <a:pt x="106472" y="30856"/>
                      <a:pt x="106472" y="33159"/>
                      <a:pt x="108198" y="30280"/>
                    </a:cubicBezTo>
                    <a:cubicBezTo>
                      <a:pt x="109925" y="27401"/>
                      <a:pt x="109350" y="26250"/>
                      <a:pt x="109350" y="23946"/>
                    </a:cubicBezTo>
                    <a:lnTo>
                      <a:pt x="82300" y="23946"/>
                    </a:lnTo>
                    <a:cubicBezTo>
                      <a:pt x="82875" y="30280"/>
                      <a:pt x="80573" y="36614"/>
                      <a:pt x="74243" y="38917"/>
                    </a:cubicBezTo>
                    <a:cubicBezTo>
                      <a:pt x="67912" y="41221"/>
                      <a:pt x="66185" y="41221"/>
                      <a:pt x="65034" y="37190"/>
                    </a:cubicBezTo>
                    <a:cubicBezTo>
                      <a:pt x="63883" y="33159"/>
                      <a:pt x="70789" y="33159"/>
                      <a:pt x="73092" y="30280"/>
                    </a:cubicBezTo>
                    <a:cubicBezTo>
                      <a:pt x="75394" y="27401"/>
                      <a:pt x="74243" y="26250"/>
                      <a:pt x="74243" y="23946"/>
                    </a:cubicBezTo>
                    <a:lnTo>
                      <a:pt x="47193" y="23946"/>
                    </a:lnTo>
                    <a:cubicBezTo>
                      <a:pt x="47768" y="30280"/>
                      <a:pt x="45466" y="36614"/>
                      <a:pt x="39136" y="38917"/>
                    </a:cubicBezTo>
                    <a:cubicBezTo>
                      <a:pt x="32805" y="41221"/>
                      <a:pt x="31078" y="41221"/>
                      <a:pt x="29927" y="37190"/>
                    </a:cubicBezTo>
                    <a:cubicBezTo>
                      <a:pt x="28776" y="33159"/>
                      <a:pt x="35683" y="33159"/>
                      <a:pt x="37985" y="30280"/>
                    </a:cubicBezTo>
                    <a:cubicBezTo>
                      <a:pt x="40287" y="27401"/>
                      <a:pt x="39136" y="26250"/>
                      <a:pt x="39136" y="23946"/>
                    </a:cubicBezTo>
                    <a:close/>
                    <a:moveTo>
                      <a:pt x="37409" y="193813"/>
                    </a:moveTo>
                    <a:lnTo>
                      <a:pt x="37409" y="174235"/>
                    </a:lnTo>
                    <a:cubicBezTo>
                      <a:pt x="37409" y="173083"/>
                      <a:pt x="35107" y="170780"/>
                      <a:pt x="33956" y="170780"/>
                    </a:cubicBezTo>
                    <a:lnTo>
                      <a:pt x="14388" y="170780"/>
                    </a:lnTo>
                    <a:lnTo>
                      <a:pt x="37409" y="193813"/>
                    </a:lnTo>
                    <a:close/>
                  </a:path>
                </a:pathLst>
              </a:custGeom>
              <a:solidFill>
                <a:srgbClr val="FFFFFF"/>
              </a:solidFill>
              <a:ln w="574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628E2F4-46D1-8F19-C216-F5B9D72E6FFD}"/>
                  </a:ext>
                </a:extLst>
              </p:cNvPr>
              <p:cNvSpPr/>
              <p:nvPr/>
            </p:nvSpPr>
            <p:spPr>
              <a:xfrm>
                <a:off x="388399" y="4765944"/>
                <a:ext cx="87479" cy="135326"/>
              </a:xfrm>
              <a:custGeom>
                <a:avLst/>
                <a:gdLst>
                  <a:gd name="connsiteX0" fmla="*/ 87480 w 87479"/>
                  <a:gd name="connsiteY0" fmla="*/ 15469 h 135326"/>
                  <a:gd name="connsiteX1" fmla="*/ 87480 w 87479"/>
                  <a:gd name="connsiteY1" fmla="*/ 20075 h 135326"/>
                  <a:gd name="connsiteX2" fmla="*/ 84027 w 87479"/>
                  <a:gd name="connsiteY2" fmla="*/ 27561 h 135326"/>
                  <a:gd name="connsiteX3" fmla="*/ 33380 w 87479"/>
                  <a:gd name="connsiteY3" fmla="*/ 114510 h 135326"/>
                  <a:gd name="connsiteX4" fmla="*/ 5180 w 87479"/>
                  <a:gd name="connsiteY4" fmla="*/ 135239 h 135326"/>
                  <a:gd name="connsiteX5" fmla="*/ 0 w 87479"/>
                  <a:gd name="connsiteY5" fmla="*/ 129481 h 135326"/>
                  <a:gd name="connsiteX6" fmla="*/ 3453 w 87479"/>
                  <a:gd name="connsiteY6" fmla="*/ 99538 h 135326"/>
                  <a:gd name="connsiteX7" fmla="*/ 51222 w 87479"/>
                  <a:gd name="connsiteY7" fmla="*/ 15469 h 135326"/>
                  <a:gd name="connsiteX8" fmla="*/ 59854 w 87479"/>
                  <a:gd name="connsiteY8" fmla="*/ 3377 h 135326"/>
                  <a:gd name="connsiteX9" fmla="*/ 85178 w 87479"/>
                  <a:gd name="connsiteY9" fmla="*/ 10286 h 135326"/>
                  <a:gd name="connsiteX10" fmla="*/ 86904 w 87479"/>
                  <a:gd name="connsiteY10" fmla="*/ 14893 h 135326"/>
                  <a:gd name="connsiteX11" fmla="*/ 68487 w 87479"/>
                  <a:gd name="connsiteY11" fmla="*/ 9135 h 135326"/>
                  <a:gd name="connsiteX12" fmla="*/ 58703 w 87479"/>
                  <a:gd name="connsiteY12" fmla="*/ 20075 h 135326"/>
                  <a:gd name="connsiteX13" fmla="*/ 74243 w 87479"/>
                  <a:gd name="connsiteY13" fmla="*/ 28713 h 135326"/>
                  <a:gd name="connsiteX14" fmla="*/ 78847 w 87479"/>
                  <a:gd name="connsiteY14" fmla="*/ 21227 h 135326"/>
                  <a:gd name="connsiteX15" fmla="*/ 68487 w 87479"/>
                  <a:gd name="connsiteY15" fmla="*/ 9135 h 135326"/>
                  <a:gd name="connsiteX16" fmla="*/ 55250 w 87479"/>
                  <a:gd name="connsiteY16" fmla="*/ 27561 h 135326"/>
                  <a:gd name="connsiteX17" fmla="*/ 13813 w 87479"/>
                  <a:gd name="connsiteY17" fmla="*/ 98387 h 135326"/>
                  <a:gd name="connsiteX18" fmla="*/ 28776 w 87479"/>
                  <a:gd name="connsiteY18" fmla="*/ 107600 h 135326"/>
                  <a:gd name="connsiteX19" fmla="*/ 70214 w 87479"/>
                  <a:gd name="connsiteY19" fmla="*/ 36774 h 135326"/>
                  <a:gd name="connsiteX20" fmla="*/ 55250 w 87479"/>
                  <a:gd name="connsiteY20" fmla="*/ 27561 h 135326"/>
                  <a:gd name="connsiteX21" fmla="*/ 23021 w 87479"/>
                  <a:gd name="connsiteY21" fmla="*/ 113934 h 135326"/>
                  <a:gd name="connsiteX22" fmla="*/ 23021 w 87479"/>
                  <a:gd name="connsiteY22" fmla="*/ 112782 h 135326"/>
                  <a:gd name="connsiteX23" fmla="*/ 11510 w 87479"/>
                  <a:gd name="connsiteY23" fmla="*/ 106448 h 135326"/>
                  <a:gd name="connsiteX24" fmla="*/ 9208 w 87479"/>
                  <a:gd name="connsiteY24" fmla="*/ 123147 h 135326"/>
                  <a:gd name="connsiteX25" fmla="*/ 22445 w 87479"/>
                  <a:gd name="connsiteY25" fmla="*/ 113934 h 13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479" h="135326">
                    <a:moveTo>
                      <a:pt x="87480" y="15469"/>
                    </a:moveTo>
                    <a:lnTo>
                      <a:pt x="87480" y="20075"/>
                    </a:lnTo>
                    <a:cubicBezTo>
                      <a:pt x="86329" y="22955"/>
                      <a:pt x="85753" y="25258"/>
                      <a:pt x="84027" y="27561"/>
                    </a:cubicBezTo>
                    <a:lnTo>
                      <a:pt x="33380" y="114510"/>
                    </a:lnTo>
                    <a:lnTo>
                      <a:pt x="5180" y="135239"/>
                    </a:lnTo>
                    <a:cubicBezTo>
                      <a:pt x="576" y="135815"/>
                      <a:pt x="0" y="133512"/>
                      <a:pt x="0" y="129481"/>
                    </a:cubicBezTo>
                    <a:cubicBezTo>
                      <a:pt x="0" y="119692"/>
                      <a:pt x="2878" y="109327"/>
                      <a:pt x="3453" y="99538"/>
                    </a:cubicBezTo>
                    <a:cubicBezTo>
                      <a:pt x="18992" y="71323"/>
                      <a:pt x="34531" y="43108"/>
                      <a:pt x="51222" y="15469"/>
                    </a:cubicBezTo>
                    <a:cubicBezTo>
                      <a:pt x="67912" y="-12170"/>
                      <a:pt x="55826" y="6256"/>
                      <a:pt x="59854" y="3377"/>
                    </a:cubicBezTo>
                    <a:cubicBezTo>
                      <a:pt x="68487" y="-2957"/>
                      <a:pt x="80573" y="497"/>
                      <a:pt x="85178" y="10286"/>
                    </a:cubicBezTo>
                    <a:lnTo>
                      <a:pt x="86904" y="14893"/>
                    </a:lnTo>
                    <a:close/>
                    <a:moveTo>
                      <a:pt x="68487" y="9135"/>
                    </a:moveTo>
                    <a:cubicBezTo>
                      <a:pt x="63308" y="10286"/>
                      <a:pt x="61581" y="16621"/>
                      <a:pt x="58703" y="20075"/>
                    </a:cubicBezTo>
                    <a:lnTo>
                      <a:pt x="74243" y="28713"/>
                    </a:lnTo>
                    <a:cubicBezTo>
                      <a:pt x="74243" y="28713"/>
                      <a:pt x="78271" y="21803"/>
                      <a:pt x="78847" y="21227"/>
                    </a:cubicBezTo>
                    <a:cubicBezTo>
                      <a:pt x="81149" y="14317"/>
                      <a:pt x="75969" y="7983"/>
                      <a:pt x="68487" y="9135"/>
                    </a:cubicBezTo>
                    <a:close/>
                    <a:moveTo>
                      <a:pt x="55250" y="27561"/>
                    </a:moveTo>
                    <a:lnTo>
                      <a:pt x="13813" y="98387"/>
                    </a:lnTo>
                    <a:lnTo>
                      <a:pt x="28776" y="107600"/>
                    </a:lnTo>
                    <a:lnTo>
                      <a:pt x="70214" y="36774"/>
                    </a:lnTo>
                    <a:lnTo>
                      <a:pt x="55250" y="27561"/>
                    </a:lnTo>
                    <a:close/>
                    <a:moveTo>
                      <a:pt x="23021" y="113934"/>
                    </a:moveTo>
                    <a:lnTo>
                      <a:pt x="23021" y="112782"/>
                    </a:lnTo>
                    <a:cubicBezTo>
                      <a:pt x="23021" y="112782"/>
                      <a:pt x="11510" y="106448"/>
                      <a:pt x="11510" y="106448"/>
                    </a:cubicBezTo>
                    <a:lnTo>
                      <a:pt x="9208" y="123147"/>
                    </a:lnTo>
                    <a:lnTo>
                      <a:pt x="22445" y="113934"/>
                    </a:lnTo>
                    <a:close/>
                  </a:path>
                </a:pathLst>
              </a:custGeom>
              <a:solidFill>
                <a:srgbClr val="FFFFFF"/>
              </a:solidFill>
              <a:ln w="574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3D05D5B-467A-0B2C-05FE-908264798260}"/>
                  </a:ext>
                </a:extLst>
              </p:cNvPr>
              <p:cNvSpPr/>
              <p:nvPr/>
            </p:nvSpPr>
            <p:spPr>
              <a:xfrm>
                <a:off x="294288" y="4809628"/>
                <a:ext cx="87636" cy="8061"/>
              </a:xfrm>
              <a:custGeom>
                <a:avLst/>
                <a:gdLst>
                  <a:gd name="connsiteX0" fmla="*/ 3179 w 87636"/>
                  <a:gd name="connsiteY0" fmla="*/ 0 h 8061"/>
                  <a:gd name="connsiteX1" fmla="*/ 83752 w 87636"/>
                  <a:gd name="connsiteY1" fmla="*/ 0 h 8061"/>
                  <a:gd name="connsiteX2" fmla="*/ 83752 w 87636"/>
                  <a:gd name="connsiteY2" fmla="*/ 8062 h 8061"/>
                  <a:gd name="connsiteX3" fmla="*/ 3754 w 87636"/>
                  <a:gd name="connsiteY3" fmla="*/ 8062 h 8061"/>
                  <a:gd name="connsiteX4" fmla="*/ 3179 w 87636"/>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6" h="8061">
                    <a:moveTo>
                      <a:pt x="3179" y="0"/>
                    </a:moveTo>
                    <a:lnTo>
                      <a:pt x="83752" y="0"/>
                    </a:lnTo>
                    <a:cubicBezTo>
                      <a:pt x="88932" y="0"/>
                      <a:pt x="88932" y="7486"/>
                      <a:pt x="83752" y="8062"/>
                    </a:cubicBezTo>
                    <a:lnTo>
                      <a:pt x="3754" y="8062"/>
                    </a:lnTo>
                    <a:cubicBezTo>
                      <a:pt x="-850" y="8062"/>
                      <a:pt x="-1425" y="1152"/>
                      <a:pt x="3179" y="0"/>
                    </a:cubicBezTo>
                    <a:close/>
                  </a:path>
                </a:pathLst>
              </a:custGeom>
              <a:solidFill>
                <a:srgbClr val="FFFFFF"/>
              </a:solidFill>
              <a:ln w="574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31536E1-12A9-3F09-34DE-3F35D057F884}"/>
                  </a:ext>
                </a:extLst>
              </p:cNvPr>
              <p:cNvSpPr/>
              <p:nvPr/>
            </p:nvSpPr>
            <p:spPr>
              <a:xfrm>
                <a:off x="294288" y="4832085"/>
                <a:ext cx="87636" cy="8061"/>
              </a:xfrm>
              <a:custGeom>
                <a:avLst/>
                <a:gdLst>
                  <a:gd name="connsiteX0" fmla="*/ 3179 w 87636"/>
                  <a:gd name="connsiteY0" fmla="*/ 0 h 8061"/>
                  <a:gd name="connsiteX1" fmla="*/ 83752 w 87636"/>
                  <a:gd name="connsiteY1" fmla="*/ 0 h 8061"/>
                  <a:gd name="connsiteX2" fmla="*/ 83752 w 87636"/>
                  <a:gd name="connsiteY2" fmla="*/ 8062 h 8061"/>
                  <a:gd name="connsiteX3" fmla="*/ 3754 w 87636"/>
                  <a:gd name="connsiteY3" fmla="*/ 8062 h 8061"/>
                  <a:gd name="connsiteX4" fmla="*/ 3179 w 87636"/>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6" h="8061">
                    <a:moveTo>
                      <a:pt x="3179" y="0"/>
                    </a:moveTo>
                    <a:lnTo>
                      <a:pt x="83752" y="0"/>
                    </a:lnTo>
                    <a:cubicBezTo>
                      <a:pt x="88932" y="0"/>
                      <a:pt x="88932" y="7486"/>
                      <a:pt x="83752" y="8062"/>
                    </a:cubicBezTo>
                    <a:lnTo>
                      <a:pt x="3754" y="8062"/>
                    </a:lnTo>
                    <a:cubicBezTo>
                      <a:pt x="-850" y="8062"/>
                      <a:pt x="-1425" y="1152"/>
                      <a:pt x="3179" y="0"/>
                    </a:cubicBezTo>
                    <a:close/>
                  </a:path>
                </a:pathLst>
              </a:custGeom>
              <a:solidFill>
                <a:srgbClr val="FFFFFF"/>
              </a:solidFill>
              <a:ln w="574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11EE634-1D8D-A1A2-C916-BBB3A315C27B}"/>
                  </a:ext>
                </a:extLst>
              </p:cNvPr>
              <p:cNvSpPr/>
              <p:nvPr/>
            </p:nvSpPr>
            <p:spPr>
              <a:xfrm>
                <a:off x="294288" y="4855118"/>
                <a:ext cx="87636" cy="8061"/>
              </a:xfrm>
              <a:custGeom>
                <a:avLst/>
                <a:gdLst>
                  <a:gd name="connsiteX0" fmla="*/ 3179 w 87636"/>
                  <a:gd name="connsiteY0" fmla="*/ 0 h 8061"/>
                  <a:gd name="connsiteX1" fmla="*/ 83752 w 87636"/>
                  <a:gd name="connsiteY1" fmla="*/ 0 h 8061"/>
                  <a:gd name="connsiteX2" fmla="*/ 83752 w 87636"/>
                  <a:gd name="connsiteY2" fmla="*/ 8062 h 8061"/>
                  <a:gd name="connsiteX3" fmla="*/ 3754 w 87636"/>
                  <a:gd name="connsiteY3" fmla="*/ 8062 h 8061"/>
                  <a:gd name="connsiteX4" fmla="*/ 3179 w 87636"/>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6" h="8061">
                    <a:moveTo>
                      <a:pt x="3179" y="0"/>
                    </a:moveTo>
                    <a:lnTo>
                      <a:pt x="83752" y="0"/>
                    </a:lnTo>
                    <a:cubicBezTo>
                      <a:pt x="88932" y="0"/>
                      <a:pt x="88932" y="7486"/>
                      <a:pt x="83752" y="8062"/>
                    </a:cubicBezTo>
                    <a:lnTo>
                      <a:pt x="3754" y="8062"/>
                    </a:lnTo>
                    <a:cubicBezTo>
                      <a:pt x="-850" y="8062"/>
                      <a:pt x="-1425" y="1152"/>
                      <a:pt x="3179" y="0"/>
                    </a:cubicBezTo>
                    <a:close/>
                  </a:path>
                </a:pathLst>
              </a:custGeom>
              <a:solidFill>
                <a:srgbClr val="FFFFFF"/>
              </a:solidFill>
              <a:ln w="574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B5DD0D0-D8D5-B01E-B184-9EBA6CE71149}"/>
                  </a:ext>
                </a:extLst>
              </p:cNvPr>
              <p:cNvSpPr/>
              <p:nvPr/>
            </p:nvSpPr>
            <p:spPr>
              <a:xfrm>
                <a:off x="311924" y="4787171"/>
                <a:ext cx="70001" cy="8061"/>
              </a:xfrm>
              <a:custGeom>
                <a:avLst/>
                <a:gdLst>
                  <a:gd name="connsiteX0" fmla="*/ 3384 w 70001"/>
                  <a:gd name="connsiteY0" fmla="*/ 0 h 8061"/>
                  <a:gd name="connsiteX1" fmla="*/ 66116 w 70001"/>
                  <a:gd name="connsiteY1" fmla="*/ 0 h 8061"/>
                  <a:gd name="connsiteX2" fmla="*/ 66116 w 70001"/>
                  <a:gd name="connsiteY2" fmla="*/ 8061 h 8061"/>
                  <a:gd name="connsiteX3" fmla="*/ 3960 w 70001"/>
                  <a:gd name="connsiteY3" fmla="*/ 8061 h 8061"/>
                  <a:gd name="connsiteX4" fmla="*/ 3384 w 70001"/>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1" h="8061">
                    <a:moveTo>
                      <a:pt x="3384" y="0"/>
                    </a:moveTo>
                    <a:lnTo>
                      <a:pt x="66116" y="0"/>
                    </a:lnTo>
                    <a:cubicBezTo>
                      <a:pt x="71296" y="0"/>
                      <a:pt x="71296" y="7486"/>
                      <a:pt x="66116" y="8061"/>
                    </a:cubicBezTo>
                    <a:lnTo>
                      <a:pt x="3960" y="8061"/>
                    </a:lnTo>
                    <a:cubicBezTo>
                      <a:pt x="-1220" y="7486"/>
                      <a:pt x="-1220" y="1152"/>
                      <a:pt x="3384" y="0"/>
                    </a:cubicBezTo>
                    <a:close/>
                  </a:path>
                </a:pathLst>
              </a:custGeom>
              <a:solidFill>
                <a:srgbClr val="FFFFFF"/>
              </a:solidFill>
              <a:ln w="574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A2754D1-3629-850B-8613-63E4CE6EFDE3}"/>
                  </a:ext>
                </a:extLst>
              </p:cNvPr>
              <p:cNvSpPr/>
              <p:nvPr/>
            </p:nvSpPr>
            <p:spPr>
              <a:xfrm>
                <a:off x="295015" y="4787135"/>
                <a:ext cx="7406" cy="7764"/>
              </a:xfrm>
              <a:custGeom>
                <a:avLst/>
                <a:gdLst>
                  <a:gd name="connsiteX0" fmla="*/ 2452 w 7406"/>
                  <a:gd name="connsiteY0" fmla="*/ 37 h 7764"/>
                  <a:gd name="connsiteX1" fmla="*/ 5329 w 7406"/>
                  <a:gd name="connsiteY1" fmla="*/ 7522 h 7764"/>
                  <a:gd name="connsiteX2" fmla="*/ 2452 w 7406"/>
                  <a:gd name="connsiteY2" fmla="*/ 37 h 7764"/>
                </a:gdLst>
                <a:ahLst/>
                <a:cxnLst>
                  <a:cxn ang="0">
                    <a:pos x="connsiteX0" y="connsiteY0"/>
                  </a:cxn>
                  <a:cxn ang="0">
                    <a:pos x="connsiteX1" y="connsiteY1"/>
                  </a:cxn>
                  <a:cxn ang="0">
                    <a:pos x="connsiteX2" y="connsiteY2"/>
                  </a:cxn>
                </a:cxnLst>
                <a:rect l="l" t="t" r="r" b="b"/>
                <a:pathLst>
                  <a:path w="7406" h="7764">
                    <a:moveTo>
                      <a:pt x="2452" y="37"/>
                    </a:moveTo>
                    <a:cubicBezTo>
                      <a:pt x="7056" y="-539"/>
                      <a:pt x="9358" y="5795"/>
                      <a:pt x="5329" y="7522"/>
                    </a:cubicBezTo>
                    <a:cubicBezTo>
                      <a:pt x="1301" y="9250"/>
                      <a:pt x="-2728" y="1189"/>
                      <a:pt x="2452" y="37"/>
                    </a:cubicBezTo>
                    <a:close/>
                  </a:path>
                </a:pathLst>
              </a:custGeom>
              <a:solidFill>
                <a:srgbClr val="FFFFFF"/>
              </a:solidFill>
              <a:ln w="574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B9BE2AC-C100-5352-1D29-9032124FAF79}"/>
                  </a:ext>
                </a:extLst>
              </p:cNvPr>
              <p:cNvSpPr/>
              <p:nvPr/>
            </p:nvSpPr>
            <p:spPr>
              <a:xfrm>
                <a:off x="400241" y="4815933"/>
                <a:ext cx="7629" cy="8120"/>
              </a:xfrm>
              <a:custGeom>
                <a:avLst/>
                <a:gdLst>
                  <a:gd name="connsiteX0" fmla="*/ 3122 w 7629"/>
                  <a:gd name="connsiteY0" fmla="*/ 29 h 8120"/>
                  <a:gd name="connsiteX1" fmla="*/ 4273 w 7629"/>
                  <a:gd name="connsiteY1" fmla="*/ 8091 h 8120"/>
                  <a:gd name="connsiteX2" fmla="*/ 3122 w 7629"/>
                  <a:gd name="connsiteY2" fmla="*/ 29 h 8120"/>
                </a:gdLst>
                <a:ahLst/>
                <a:cxnLst>
                  <a:cxn ang="0">
                    <a:pos x="connsiteX0" y="connsiteY0"/>
                  </a:cxn>
                  <a:cxn ang="0">
                    <a:pos x="connsiteX1" y="connsiteY1"/>
                  </a:cxn>
                  <a:cxn ang="0">
                    <a:pos x="connsiteX2" y="connsiteY2"/>
                  </a:cxn>
                </a:cxnLst>
                <a:rect l="l" t="t" r="r" b="b"/>
                <a:pathLst>
                  <a:path w="7629" h="8120">
                    <a:moveTo>
                      <a:pt x="3122" y="29"/>
                    </a:moveTo>
                    <a:cubicBezTo>
                      <a:pt x="8302" y="-547"/>
                      <a:pt x="9453" y="7515"/>
                      <a:pt x="4273" y="8091"/>
                    </a:cubicBezTo>
                    <a:cubicBezTo>
                      <a:pt x="-907" y="8667"/>
                      <a:pt x="-1482" y="605"/>
                      <a:pt x="3122" y="29"/>
                    </a:cubicBezTo>
                    <a:close/>
                  </a:path>
                </a:pathLst>
              </a:custGeom>
              <a:solidFill>
                <a:srgbClr val="FFFFFF"/>
              </a:solidFill>
              <a:ln w="574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34627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F6795-6041-6CD1-9730-1375D85934C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A7BDB301-A6F0-18DE-7471-044F86242709}"/>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BA67887D-CDFC-B3B7-6555-ACCF863D1F2E}"/>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45C9A45-5C14-BAFA-FF18-9B928751C11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26</a:t>
            </a:fld>
            <a:endParaRPr lang="fr-CA" sz="1200" dirty="0"/>
          </a:p>
        </p:txBody>
      </p:sp>
      <p:sp>
        <p:nvSpPr>
          <p:cNvPr id="2" name="TextBox 1">
            <a:extLst>
              <a:ext uri="{FF2B5EF4-FFF2-40B4-BE49-F238E27FC236}">
                <a16:creationId xmlns:a16="http://schemas.microsoft.com/office/drawing/2014/main" id="{BEA8E4C5-0CDB-A5BE-A799-53363057AC67}"/>
              </a:ext>
            </a:extLst>
          </p:cNvPr>
          <p:cNvSpPr txBox="1"/>
          <p:nvPr/>
        </p:nvSpPr>
        <p:spPr>
          <a:xfrm>
            <a:off x="2039426" y="1231046"/>
            <a:ext cx="9105901" cy="5107296"/>
          </a:xfrm>
          <a:prstGeom prst="rect">
            <a:avLst/>
          </a:prstGeom>
          <a:noFill/>
        </p:spPr>
        <p:txBody>
          <a:bodyPr wrap="square">
            <a:spAutoFit/>
          </a:bodyPr>
          <a:lstStyle/>
          <a:p>
            <a:pPr>
              <a:lnSpc>
                <a:spcPts val="2340"/>
              </a:lnSpc>
            </a:pPr>
            <a:r>
              <a:rPr lang="en-US" sz="2400" b="1" dirty="0">
                <a:solidFill>
                  <a:srgbClr val="EC7C69"/>
                </a:solidFill>
              </a:rPr>
              <a:t>Dæmi um árlega arðsemi: </a:t>
            </a:r>
            <a:r>
              <a:rPr lang="en-US" sz="2400" dirty="0">
                <a:solidFill>
                  <a:srgbClr val="494949"/>
                </a:solidFill>
              </a:rPr>
              <a:t>Staðir sem leggja áherslu á gæði frekar en magn – </a:t>
            </a:r>
            <a:r>
              <a:rPr lang="en-US" sz="2400" b="1" dirty="0">
                <a:solidFill>
                  <a:srgbClr val="494949"/>
                </a:solidFill>
              </a:rPr>
              <a:t>bjóða 5 til 10 einingar – geta skilað 40.000 til 120.000 evrum á ári eða meira, </a:t>
            </a:r>
            <a:r>
              <a:rPr lang="en-US" sz="2400" dirty="0">
                <a:solidFill>
                  <a:srgbClr val="494949"/>
                </a:solidFill>
              </a:rPr>
              <a:t>allt eftir staðsetningu, árstíðabundnum sveiflum og aukþjónustu eins og staðbundnum mat, vellíðan eða útivist.</a:t>
            </a:r>
          </a:p>
          <a:p>
            <a:pPr>
              <a:lnSpc>
                <a:spcPts val="2340"/>
              </a:lnSpc>
            </a:pPr>
            <a:endParaRPr lang="en-US" sz="2400" dirty="0">
              <a:solidFill>
                <a:srgbClr val="494949"/>
              </a:solidFill>
            </a:endParaRPr>
          </a:p>
          <a:p>
            <a:pPr>
              <a:lnSpc>
                <a:spcPts val="2340"/>
              </a:lnSpc>
            </a:pPr>
            <a:r>
              <a:rPr lang="en-US" sz="2400" b="1" dirty="0">
                <a:solidFill>
                  <a:srgbClr val="EC7C69"/>
                </a:solidFill>
              </a:rPr>
              <a:t>Byggt á meginreglum sjálfbærrar ferðaþjónustu: </a:t>
            </a:r>
            <a:r>
              <a:rPr lang="en-US" sz="2400" b="1" dirty="0">
                <a:solidFill>
                  <a:srgbClr val="494949"/>
                </a:solidFill>
              </a:rPr>
              <a:t>Með því að blanda hagnaði og tilgangi saman og </a:t>
            </a:r>
            <a:r>
              <a:rPr lang="en-US" sz="2400" dirty="0">
                <a:solidFill>
                  <a:srgbClr val="494949"/>
                </a:solidFill>
              </a:rPr>
              <a:t>samræma rekstur þinn meginreglum sjálfbærrar ferðaþjónustu opnast margvíslegar </a:t>
            </a:r>
            <a:r>
              <a:rPr lang="en-US" sz="2400" b="1" dirty="0">
                <a:solidFill>
                  <a:srgbClr val="494949"/>
                </a:solidFill>
              </a:rPr>
              <a:t>tekjulindir.</a:t>
            </a:r>
          </a:p>
          <a:p>
            <a:pPr>
              <a:lnSpc>
                <a:spcPts val="2340"/>
              </a:lnSpc>
            </a:pPr>
            <a:endParaRPr lang="en-US" sz="2400" b="1" dirty="0">
              <a:solidFill>
                <a:srgbClr val="494949"/>
              </a:solidFill>
            </a:endParaRPr>
          </a:p>
          <a:p>
            <a:pPr>
              <a:lnSpc>
                <a:spcPts val="2340"/>
              </a:lnSpc>
            </a:pPr>
            <a:r>
              <a:rPr lang="en-US" sz="2400" b="1" dirty="0">
                <a:solidFill>
                  <a:srgbClr val="EC7C69"/>
                </a:solidFill>
              </a:rPr>
              <a:t>Dæmi um tekjulindir: </a:t>
            </a:r>
            <a:r>
              <a:rPr lang="en-US" sz="2400" dirty="0">
                <a:solidFill>
                  <a:srgbClr val="494949"/>
                </a:solidFill>
              </a:rPr>
              <a:t>Þar á meðal styrki (t.d. LEADER eða Green Transition-sjóðir ESB), samstarf við staðbundna birgja og úrvalspakka fyrir vellíðan, hægför eða menningarlegar helgar. </a:t>
            </a:r>
          </a:p>
          <a:p>
            <a:pPr>
              <a:lnSpc>
                <a:spcPts val="2340"/>
              </a:lnSpc>
            </a:pPr>
            <a:endParaRPr lang="en-US" sz="2400" dirty="0">
              <a:solidFill>
                <a:srgbClr val="494949"/>
              </a:solidFill>
            </a:endParaRPr>
          </a:p>
          <a:p>
            <a:pPr>
              <a:lnSpc>
                <a:spcPts val="2340"/>
              </a:lnSpc>
            </a:pPr>
            <a:r>
              <a:rPr lang="en-US" sz="2400" dirty="0">
                <a:solidFill>
                  <a:srgbClr val="494949"/>
                </a:solidFill>
              </a:rPr>
              <a:t>Þau sameina tilgang og hagnað og sveigjanleika og framtíðarsýn, sem gerir þau að einum af hagkvæmustu rekstrarlíkönum í dreifbýli á nútíma þróandi ferðamarkaði.</a:t>
            </a:r>
          </a:p>
          <a:p>
            <a:pPr>
              <a:lnSpc>
                <a:spcPts val="2340"/>
              </a:lnSpc>
            </a:pPr>
            <a:endParaRPr lang="en-US" sz="2400" dirty="0">
              <a:solidFill>
                <a:srgbClr val="494949"/>
              </a:solidFill>
            </a:endParaRPr>
          </a:p>
        </p:txBody>
      </p:sp>
      <p:pic>
        <p:nvPicPr>
          <p:cNvPr id="14" name="Picture 13">
            <a:extLst>
              <a:ext uri="{FF2B5EF4-FFF2-40B4-BE49-F238E27FC236}">
                <a16:creationId xmlns:a16="http://schemas.microsoft.com/office/drawing/2014/main" id="{5D3EC4F3-BA54-74D4-A87D-DCDBB99B94B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50B6E845-3941-B752-2565-C8F79CF4DA16}"/>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Byggt á grundvallarreglum sjálfbærrar ferðaþjónustu</a:t>
            </a:r>
          </a:p>
          <a:p>
            <a:pPr>
              <a:lnSpc>
                <a:spcPts val="2900"/>
              </a:lnSpc>
            </a:pPr>
            <a:endParaRPr lang="en-US" dirty="0"/>
          </a:p>
        </p:txBody>
      </p:sp>
      <p:sp>
        <p:nvSpPr>
          <p:cNvPr id="6" name="Text Placeholder 3">
            <a:extLst>
              <a:ext uri="{FF2B5EF4-FFF2-40B4-BE49-F238E27FC236}">
                <a16:creationId xmlns:a16="http://schemas.microsoft.com/office/drawing/2014/main" id="{E7149FCB-8B3E-AFDE-65F3-7C80F4FF568A}"/>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Arðbær rekstur </a:t>
            </a:r>
          </a:p>
        </p:txBody>
      </p:sp>
    </p:spTree>
    <p:extLst>
      <p:ext uri="{BB962C8B-B14F-4D97-AF65-F5344CB8AC3E}">
        <p14:creationId xmlns:p14="http://schemas.microsoft.com/office/powerpoint/2010/main" val="2347235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A3938-DE71-4091-D542-89A16E5B404B}"/>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F4526E92-036F-EB05-1237-C70564A28DE8}"/>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E4E52B5C-B600-78E7-C49A-3A91733E715F}"/>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7717A93-EA2F-FB8A-74D5-9D1505E65DA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27</a:t>
            </a:fld>
            <a:endParaRPr lang="fr-CA" sz="1200" dirty="0"/>
          </a:p>
        </p:txBody>
      </p:sp>
      <p:sp>
        <p:nvSpPr>
          <p:cNvPr id="2" name="TextBox 1">
            <a:extLst>
              <a:ext uri="{FF2B5EF4-FFF2-40B4-BE49-F238E27FC236}">
                <a16:creationId xmlns:a16="http://schemas.microsoft.com/office/drawing/2014/main" id="{72822FF5-0686-1BBB-80BE-A66B8AA05208}"/>
              </a:ext>
            </a:extLst>
          </p:cNvPr>
          <p:cNvSpPr txBox="1"/>
          <p:nvPr/>
        </p:nvSpPr>
        <p:spPr>
          <a:xfrm>
            <a:off x="2039427" y="1231046"/>
            <a:ext cx="7002974" cy="3288785"/>
          </a:xfrm>
          <a:prstGeom prst="rect">
            <a:avLst/>
          </a:prstGeom>
          <a:noFill/>
        </p:spPr>
        <p:txBody>
          <a:bodyPr wrap="square">
            <a:spAutoFit/>
          </a:bodyPr>
          <a:lstStyle/>
          <a:p>
            <a:pPr>
              <a:lnSpc>
                <a:spcPts val="2340"/>
              </a:lnSpc>
            </a:pPr>
            <a:r>
              <a:rPr lang="en-US" sz="2400" b="1" dirty="0">
                <a:solidFill>
                  <a:srgbClr val="EC7C69"/>
                </a:solidFill>
              </a:rPr>
              <a:t>Fjármálalegur ölduáhrif af vel elskaðri dvöl</a:t>
            </a:r>
          </a:p>
          <a:p>
            <a:endParaRPr lang="en-US" sz="800" b="1" dirty="0">
              <a:solidFill>
                <a:srgbClr val="EC7C69"/>
              </a:solidFill>
            </a:endParaRPr>
          </a:p>
          <a:p>
            <a:pPr>
              <a:lnSpc>
                <a:spcPts val="2340"/>
              </a:lnSpc>
            </a:pPr>
            <a:r>
              <a:rPr lang="en-US" sz="2200" dirty="0">
                <a:solidFill>
                  <a:srgbClr val="494949"/>
                </a:solidFill>
              </a:rPr>
              <a:t>Enn fremur njóta fyrirtæki sem starfa samkvæmt Epic Stays-líkaninu </a:t>
            </a:r>
            <a:r>
              <a:rPr lang="en-US" sz="2200" b="1" dirty="0">
                <a:solidFill>
                  <a:srgbClr val="494949"/>
                </a:solidFill>
              </a:rPr>
              <a:t>lægri markaðskostnaðar </a:t>
            </a:r>
            <a:r>
              <a:rPr lang="en-US" sz="2200" dirty="0">
                <a:solidFill>
                  <a:srgbClr val="494949"/>
                </a:solidFill>
              </a:rPr>
              <a:t>vegna sterkrar munnmælamiðlunar, jákvæðra umsagna á netinu og samfélagsmiðaðrar vörumerkjauppbyggingar.</a:t>
            </a:r>
          </a:p>
          <a:p>
            <a:endParaRPr lang="en-US" sz="800" dirty="0">
              <a:solidFill>
                <a:srgbClr val="494949"/>
              </a:solidFill>
            </a:endParaRPr>
          </a:p>
          <a:p>
            <a:pPr>
              <a:lnSpc>
                <a:spcPts val="2340"/>
              </a:lnSpc>
            </a:pPr>
            <a:r>
              <a:rPr lang="en-US" sz="2200" dirty="0">
                <a:solidFill>
                  <a:srgbClr val="459597"/>
                </a:solidFill>
                <a:hlinkClick r:id="rId2">
                  <a:extLst>
                    <a:ext uri="{A12FA001-AC4F-418D-AE19-62706E023703}">
                      <ahyp:hlinkClr xmlns:ahyp="http://schemas.microsoft.com/office/drawing/2018/hyperlinkcolor" val="tx"/>
                    </a:ext>
                  </a:extLst>
                </a:hlinkClick>
              </a:rPr>
              <a:t>Samkvæmt HostPapa </a:t>
            </a:r>
            <a:r>
              <a:rPr lang="en-US" sz="2200" dirty="0">
                <a:solidFill>
                  <a:srgbClr val="494949"/>
                </a:solidFill>
              </a:rPr>
              <a:t>byggja þessi fyrirtæki einnig upp traust viðskiptavina hraðar—sem leiðir til </a:t>
            </a:r>
            <a:r>
              <a:rPr lang="en-US" sz="2200" b="1" dirty="0">
                <a:solidFill>
                  <a:srgbClr val="494949"/>
                </a:solidFill>
              </a:rPr>
              <a:t>endurbóka, lengri meðal dvala og hærri nýtingarhlutfalli</a:t>
            </a:r>
            <a:r>
              <a:rPr lang="en-US" sz="2200" dirty="0">
                <a:solidFill>
                  <a:srgbClr val="494949"/>
                </a:solidFill>
              </a:rPr>
              <a:t>. Þetta eru lykilárangursvísar sem knýja </a:t>
            </a:r>
            <a:r>
              <a:rPr lang="en-US" sz="2200" b="1" dirty="0">
                <a:solidFill>
                  <a:srgbClr val="494949"/>
                </a:solidFill>
              </a:rPr>
              <a:t>langtíma arðsemi </a:t>
            </a:r>
            <a:r>
              <a:rPr lang="en-US" sz="2200" dirty="0">
                <a:solidFill>
                  <a:srgbClr val="494949"/>
                </a:solidFill>
              </a:rPr>
              <a:t>í valkostatúrisma.</a:t>
            </a:r>
          </a:p>
        </p:txBody>
      </p:sp>
      <p:pic>
        <p:nvPicPr>
          <p:cNvPr id="14" name="Picture 13">
            <a:extLst>
              <a:ext uri="{FF2B5EF4-FFF2-40B4-BE49-F238E27FC236}">
                <a16:creationId xmlns:a16="http://schemas.microsoft.com/office/drawing/2014/main" id="{AA14962D-27F7-2C6A-01C3-F11E6D032384}"/>
              </a:ext>
            </a:extLst>
          </p:cNvPr>
          <p:cNvPicPr>
            <a:picLocks noChangeAspect="1"/>
          </p:cNvPicPr>
          <p:nvPr/>
        </p:nvPicPr>
        <p:blipFill>
          <a:blip r:embed="rId3">
            <a:alphaModFix amt="33000"/>
            <a:biLevel thresh="25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AAF9F806-6D00-0673-DC88-E9E7C3E07DBB}"/>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Langtíma hagkvæmni og arðsemi</a:t>
            </a:r>
          </a:p>
          <a:p>
            <a:pPr>
              <a:lnSpc>
                <a:spcPts val="2900"/>
              </a:lnSpc>
            </a:pPr>
            <a:endParaRPr lang="en-US" dirty="0"/>
          </a:p>
        </p:txBody>
      </p:sp>
      <p:sp>
        <p:nvSpPr>
          <p:cNvPr id="6" name="Text Placeholder 3">
            <a:extLst>
              <a:ext uri="{FF2B5EF4-FFF2-40B4-BE49-F238E27FC236}">
                <a16:creationId xmlns:a16="http://schemas.microsoft.com/office/drawing/2014/main" id="{70109F3C-82AC-3327-C107-34F32F621701}"/>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Arðbær rekstur </a:t>
            </a:r>
          </a:p>
        </p:txBody>
      </p:sp>
      <p:sp>
        <p:nvSpPr>
          <p:cNvPr id="3" name="Freeform 2">
            <a:extLst>
              <a:ext uri="{FF2B5EF4-FFF2-40B4-BE49-F238E27FC236}">
                <a16:creationId xmlns:a16="http://schemas.microsoft.com/office/drawing/2014/main" id="{C3B320DD-6552-4914-FC6F-F219B65F55B7}"/>
              </a:ext>
            </a:extLst>
          </p:cNvPr>
          <p:cNvSpPr/>
          <p:nvPr/>
        </p:nvSpPr>
        <p:spPr>
          <a:xfrm rot="12802219">
            <a:off x="8529751" y="3100393"/>
            <a:ext cx="3064633" cy="3460854"/>
          </a:xfrm>
          <a:custGeom>
            <a:avLst/>
            <a:gdLst>
              <a:gd name="connsiteX0" fmla="*/ 3618309 w 5411373"/>
              <a:gd name="connsiteY0" fmla="*/ 5935901 h 6111001"/>
              <a:gd name="connsiteX1" fmla="*/ 1967854 w 5411373"/>
              <a:gd name="connsiteY1" fmla="*/ 6011224 h 6111001"/>
              <a:gd name="connsiteX2" fmla="*/ 132427 w 5411373"/>
              <a:gd name="connsiteY2" fmla="*/ 2275534 h 6111001"/>
              <a:gd name="connsiteX3" fmla="*/ 2682956 w 5411373"/>
              <a:gd name="connsiteY3" fmla="*/ 557 h 6111001"/>
              <a:gd name="connsiteX4" fmla="*/ 2743022 w 5411373"/>
              <a:gd name="connsiteY4" fmla="*/ 158834 h 6111001"/>
              <a:gd name="connsiteX5" fmla="*/ 2165219 w 5411373"/>
              <a:gd name="connsiteY5" fmla="*/ 703265 h 6111001"/>
              <a:gd name="connsiteX6" fmla="*/ 2273919 w 5411373"/>
              <a:gd name="connsiteY6" fmla="*/ 883470 h 6111001"/>
              <a:gd name="connsiteX7" fmla="*/ 2993787 w 5411373"/>
              <a:gd name="connsiteY7" fmla="*/ 839609 h 6111001"/>
              <a:gd name="connsiteX8" fmla="*/ 5403200 w 5411373"/>
              <a:gd name="connsiteY8" fmla="*/ 3655206 h 6111001"/>
              <a:gd name="connsiteX9" fmla="*/ 3617355 w 5411373"/>
              <a:gd name="connsiteY9" fmla="*/ 5935901 h 61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1373" h="6111001">
                <a:moveTo>
                  <a:pt x="3618309" y="5935901"/>
                </a:moveTo>
                <a:cubicBezTo>
                  <a:pt x="3096760" y="6133270"/>
                  <a:pt x="2525633" y="6171409"/>
                  <a:pt x="1967854" y="6011224"/>
                </a:cubicBezTo>
                <a:cubicBezTo>
                  <a:pt x="483301" y="5584071"/>
                  <a:pt x="-337636" y="3911688"/>
                  <a:pt x="132427" y="2275534"/>
                </a:cubicBezTo>
                <a:cubicBezTo>
                  <a:pt x="498558" y="1001699"/>
                  <a:pt x="1539748" y="125462"/>
                  <a:pt x="2682956" y="557"/>
                </a:cubicBezTo>
                <a:cubicBezTo>
                  <a:pt x="2772581" y="-8978"/>
                  <a:pt x="2816441" y="106393"/>
                  <a:pt x="2743022" y="158834"/>
                </a:cubicBezTo>
                <a:cubicBezTo>
                  <a:pt x="2531355" y="312343"/>
                  <a:pt x="2336844" y="494454"/>
                  <a:pt x="2165219" y="703265"/>
                </a:cubicBezTo>
                <a:cubicBezTo>
                  <a:pt x="2098477" y="784310"/>
                  <a:pt x="2169987" y="904446"/>
                  <a:pt x="2273919" y="883470"/>
                </a:cubicBezTo>
                <a:cubicBezTo>
                  <a:pt x="2505610" y="836751"/>
                  <a:pt x="2746835" y="820540"/>
                  <a:pt x="2993787" y="839609"/>
                </a:cubicBezTo>
                <a:cubicBezTo>
                  <a:pt x="4435430" y="950213"/>
                  <a:pt x="5516662" y="2213559"/>
                  <a:pt x="5403200" y="3655206"/>
                </a:cubicBezTo>
                <a:cubicBezTo>
                  <a:pt x="5318343" y="4737393"/>
                  <a:pt x="4587030" y="5614584"/>
                  <a:pt x="3617355" y="5935901"/>
                </a:cubicBezTo>
                <a:close/>
              </a:path>
            </a:pathLst>
          </a:custGeom>
          <a:solidFill>
            <a:srgbClr val="EC7C69"/>
          </a:solidFill>
          <a:ln w="9534" cap="flat">
            <a:noFill/>
            <a:prstDash val="solid"/>
            <a:miter/>
          </a:ln>
        </p:spPr>
        <p:txBody>
          <a:bodyPr rtlCol="0" anchor="ctr"/>
          <a:lstStyle/>
          <a:p>
            <a:endParaRPr lang="en-US"/>
          </a:p>
        </p:txBody>
      </p:sp>
      <p:sp>
        <p:nvSpPr>
          <p:cNvPr id="4" name="Text Placeholder 5">
            <a:extLst>
              <a:ext uri="{FF2B5EF4-FFF2-40B4-BE49-F238E27FC236}">
                <a16:creationId xmlns:a16="http://schemas.microsoft.com/office/drawing/2014/main" id="{9057592F-7819-CCD7-9DD8-409115FDA61C}"/>
              </a:ext>
            </a:extLst>
          </p:cNvPr>
          <p:cNvSpPr txBox="1">
            <a:spLocks/>
          </p:cNvSpPr>
          <p:nvPr/>
        </p:nvSpPr>
        <p:spPr>
          <a:xfrm>
            <a:off x="8985056" y="3739989"/>
            <a:ext cx="2485710" cy="53641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500"/>
              </a:lnSpc>
            </a:pPr>
            <a:r>
              <a:rPr lang="en-US" sz="2600" b="0" i="1" dirty="0">
                <a:solidFill>
                  <a:schemeClr val="bg1"/>
                </a:solidFill>
              </a:rPr>
              <a:t>Niðurstaðan er sú að sjálfbær ferðaþjónusta er ekki kostnaður – hún er vaxtarstefna.</a:t>
            </a:r>
          </a:p>
          <a:p>
            <a:pPr algn="ctr">
              <a:lnSpc>
                <a:spcPts val="2500"/>
              </a:lnSpc>
            </a:pPr>
            <a:endParaRPr lang="en-US" sz="2600" b="0" i="1" dirty="0">
              <a:solidFill>
                <a:schemeClr val="bg1"/>
              </a:solidFill>
            </a:endParaRPr>
          </a:p>
        </p:txBody>
      </p:sp>
      <p:sp>
        <p:nvSpPr>
          <p:cNvPr id="8" name="TextBox 7">
            <a:extLst>
              <a:ext uri="{FF2B5EF4-FFF2-40B4-BE49-F238E27FC236}">
                <a16:creationId xmlns:a16="http://schemas.microsoft.com/office/drawing/2014/main" id="{CA563796-75FD-D78B-94D3-AB487E8A89C7}"/>
              </a:ext>
            </a:extLst>
          </p:cNvPr>
          <p:cNvSpPr txBox="1"/>
          <p:nvPr/>
        </p:nvSpPr>
        <p:spPr>
          <a:xfrm>
            <a:off x="2943303" y="5523788"/>
            <a:ext cx="4042549" cy="1200329"/>
          </a:xfrm>
          <a:prstGeom prst="rect">
            <a:avLst/>
          </a:prstGeom>
          <a:noFill/>
        </p:spPr>
        <p:txBody>
          <a:bodyPr wrap="square" rtlCol="0">
            <a:spAutoFit/>
          </a:bodyPr>
          <a:lstStyle/>
          <a:p>
            <a:r>
              <a:rPr lang="en-US" b="1" dirty="0">
                <a:solidFill>
                  <a:srgbClr val="494949"/>
                </a:solidFill>
                <a:latin typeface="Calibri" panose="020F0502020204030204" pitchFamily="34" charset="0"/>
                <a:cs typeface="Calibri" panose="020F0502020204030204" pitchFamily="34" charset="0"/>
              </a:rPr>
              <a:t>Mælt er með lestri</a:t>
            </a:r>
            <a:endParaRPr lang="en-US" b="1" dirty="0">
              <a:solidFill>
                <a:srgbClr val="494949"/>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endParaRPr>
          </a:p>
          <a:p>
            <a:pPr fontAlgn="base"/>
            <a:r>
              <a:rPr lang="en-US" dirty="0">
                <a:solidFill>
                  <a:srgbClr val="459597"/>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Þættir sem þarf að hafa í huga þegar metnar eru hugsanlegar glamping-staðsetningar</a:t>
            </a:r>
            <a:endParaRPr lang="en-US" dirty="0">
              <a:solidFill>
                <a:srgbClr val="459597"/>
              </a:solidFill>
              <a:latin typeface="Calibri" panose="020F0502020204030204" pitchFamily="34" charset="0"/>
              <a:cs typeface="Calibri" panose="020F0502020204030204" pitchFamily="34" charset="0"/>
            </a:endParaRPr>
          </a:p>
          <a:p>
            <a:pPr fontAlgn="base"/>
            <a:endParaRPr lang="en-US" dirty="0">
              <a:solidFill>
                <a:srgbClr val="494949"/>
              </a:solidFill>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9CBB3F2C-3C81-E9A8-8CCF-1572599082B8}"/>
              </a:ext>
            </a:extLst>
          </p:cNvPr>
          <p:cNvSpPr/>
          <p:nvPr/>
        </p:nvSpPr>
        <p:spPr>
          <a:xfrm rot="5400000">
            <a:off x="3899929" y="3566126"/>
            <a:ext cx="2129299" cy="528066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pic>
        <p:nvPicPr>
          <p:cNvPr id="12" name="Picture 11">
            <a:extLst>
              <a:ext uri="{FF2B5EF4-FFF2-40B4-BE49-F238E27FC236}">
                <a16:creationId xmlns:a16="http://schemas.microsoft.com/office/drawing/2014/main" id="{2DDB353D-2BCC-52FD-E27C-8689795A6B4E}"/>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1924131" y="5563540"/>
            <a:ext cx="793523" cy="789905"/>
          </a:xfrm>
          <a:prstGeom prst="ellipse">
            <a:avLst/>
          </a:prstGeom>
        </p:spPr>
      </p:pic>
    </p:spTree>
    <p:extLst>
      <p:ext uri="{BB962C8B-B14F-4D97-AF65-F5344CB8AC3E}">
        <p14:creationId xmlns:p14="http://schemas.microsoft.com/office/powerpoint/2010/main" val="884417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B9004-CCDB-71BC-838C-A71E8F342AE8}"/>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7631BD6D-FEA5-FA56-18A9-FBE846F3BEB0}"/>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DB5323A5-48BF-D397-B7DF-6E8840FB546E}"/>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B1F0D8A-AF0F-88D9-61DF-22DBFF1089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28</a:t>
            </a:fld>
            <a:endParaRPr lang="fr-CA" sz="1200" dirty="0"/>
          </a:p>
        </p:txBody>
      </p:sp>
      <p:sp>
        <p:nvSpPr>
          <p:cNvPr id="2" name="TextBox 1">
            <a:extLst>
              <a:ext uri="{FF2B5EF4-FFF2-40B4-BE49-F238E27FC236}">
                <a16:creationId xmlns:a16="http://schemas.microsoft.com/office/drawing/2014/main" id="{8703E7DC-0207-2F23-0ADB-022891D7043B}"/>
              </a:ext>
            </a:extLst>
          </p:cNvPr>
          <p:cNvSpPr txBox="1"/>
          <p:nvPr/>
        </p:nvSpPr>
        <p:spPr>
          <a:xfrm>
            <a:off x="2039427" y="1231046"/>
            <a:ext cx="8201854" cy="5078313"/>
          </a:xfrm>
          <a:prstGeom prst="rect">
            <a:avLst/>
          </a:prstGeom>
          <a:noFill/>
        </p:spPr>
        <p:txBody>
          <a:bodyPr wrap="square">
            <a:spAutoFit/>
          </a:bodyPr>
          <a:lstStyle/>
          <a:p>
            <a:pPr>
              <a:lnSpc>
                <a:spcPts val="2380"/>
              </a:lnSpc>
              <a:buClr>
                <a:srgbClr val="E54C33"/>
              </a:buClr>
            </a:pPr>
            <a:r>
              <a:rPr lang="en-US" sz="2400" b="1" dirty="0">
                <a:solidFill>
                  <a:srgbClr val="494949"/>
                </a:solidFill>
              </a:rPr>
              <a:t>Þú þarft að hafa ástríðu fyrir þessu fyrirtæki, því það krefst mikillar hollustu og fyrirhafnar að sækja um og setja upp ATA og halda því gangandi. Þess vegna verður þú virkilega að elska það sem þú gerir. </a:t>
            </a:r>
          </a:p>
          <a:p>
            <a:pPr>
              <a:lnSpc>
                <a:spcPts val="2380"/>
              </a:lnSpc>
              <a:buClr>
                <a:srgbClr val="E54C33"/>
              </a:buClr>
            </a:pPr>
            <a:endParaRPr lang="en-US" sz="2400" b="1" dirty="0">
              <a:solidFill>
                <a:srgbClr val="494949"/>
              </a:solidFill>
            </a:endParaRPr>
          </a:p>
          <a:p>
            <a:pPr>
              <a:lnSpc>
                <a:spcPts val="2380"/>
              </a:lnSpc>
              <a:buClr>
                <a:srgbClr val="E54C33"/>
              </a:buClr>
            </a:pPr>
            <a:r>
              <a:rPr lang="en-US" sz="2400" b="1" dirty="0">
                <a:solidFill>
                  <a:srgbClr val="EC7C69"/>
                </a:solidFill>
              </a:rPr>
              <a:t>Ástríða fyrir óhefðbundnum gistimöguleikum í ferðaþjónustu getur verið öflugur hvati til að skapa farsælt, merkingarbært og áhrifaríkt viðskiptaverkefni. </a:t>
            </a:r>
          </a:p>
          <a:p>
            <a:pPr>
              <a:buClr>
                <a:srgbClr val="E54C33"/>
              </a:buClr>
            </a:pPr>
            <a:endParaRPr lang="en-US" sz="2400" b="1" dirty="0">
              <a:solidFill>
                <a:srgbClr val="EC7C69"/>
              </a:solidFill>
            </a:endParaRPr>
          </a:p>
          <a:p>
            <a:pPr>
              <a:lnSpc>
                <a:spcPts val="2380"/>
              </a:lnSpc>
              <a:buClr>
                <a:srgbClr val="E54C33"/>
              </a:buClr>
            </a:pPr>
            <a:r>
              <a:rPr lang="en-US" sz="2400" dirty="0">
                <a:solidFill>
                  <a:srgbClr val="494949"/>
                </a:solidFill>
              </a:rPr>
              <a:t>Með því að einbeita sér að sjálfbærum, umhverfisvænum og samfélagsmiðuðum ferðaþjónustu geturðu stuðlað að ábyrgari og ríkari ferðaupplifun fyrir gesti, á sama tíma og þú styður við umhverfi og efnahag svæðisins, </a:t>
            </a:r>
            <a:r>
              <a:rPr lang="en-US" sz="2400" dirty="0">
                <a:solidFill>
                  <a:srgbClr val="459597"/>
                </a:solidFill>
                <a:hlinkClick r:id="rId2">
                  <a:extLst>
                    <a:ext uri="{A12FA001-AC4F-418D-AE19-62706E023703}">
                      <ahyp:hlinkClr xmlns:ahyp="http://schemas.microsoft.com/office/drawing/2018/hyperlinkcolor" val="tx"/>
                    </a:ext>
                  </a:extLst>
                </a:hlinkClick>
              </a:rPr>
              <a:t>samkvæmt Global Sustainable Tourism Council (GSTC) </a:t>
            </a:r>
            <a:r>
              <a:rPr lang="en-US" sz="2400" dirty="0">
                <a:solidFill>
                  <a:srgbClr val="494949"/>
                </a:solidFill>
              </a:rPr>
              <a:t>og </a:t>
            </a:r>
            <a:r>
              <a:rPr lang="en-US" sz="2400" dirty="0">
                <a:solidFill>
                  <a:srgbClr val="459597"/>
                </a:solidFill>
                <a:hlinkClick r:id="rId3">
                  <a:extLst>
                    <a:ext uri="{A12FA001-AC4F-418D-AE19-62706E023703}">
                      <ahyp:hlinkClr xmlns:ahyp="http://schemas.microsoft.com/office/drawing/2018/hyperlinkcolor" val="tx"/>
                    </a:ext>
                  </a:extLst>
                </a:hlinkClick>
              </a:rPr>
              <a:t>Failte Ireland</a:t>
            </a:r>
            <a:r>
              <a:rPr lang="en-US" sz="2400" dirty="0">
                <a:solidFill>
                  <a:srgbClr val="459597"/>
                </a:solidFill>
              </a:rPr>
              <a:t>. </a:t>
            </a: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EF76430B-E0C5-9BFD-7E3F-0C4B999717DB}"/>
              </a:ext>
            </a:extLst>
          </p:cNvPr>
          <p:cNvPicPr>
            <a:picLocks noChangeAspect="1"/>
          </p:cNvPicPr>
          <p:nvPr/>
        </p:nvPicPr>
        <p:blipFill>
          <a:blip r:embed="rId4">
            <a:alphaModFix amt="33000"/>
            <a:biLevel thresh="25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BCA11527-A002-7BD2-8D12-95124BA85638}"/>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Þú verður að hafa ástríðu fyrir fyrirtækinu!</a:t>
            </a:r>
          </a:p>
          <a:p>
            <a:pPr>
              <a:lnSpc>
                <a:spcPts val="2900"/>
              </a:lnSpc>
            </a:pPr>
            <a:endParaRPr lang="en-US" dirty="0"/>
          </a:p>
        </p:txBody>
      </p:sp>
      <p:sp>
        <p:nvSpPr>
          <p:cNvPr id="6" name="Text Placeholder 3">
            <a:extLst>
              <a:ext uri="{FF2B5EF4-FFF2-40B4-BE49-F238E27FC236}">
                <a16:creationId xmlns:a16="http://schemas.microsoft.com/office/drawing/2014/main" id="{03B31614-6DE4-86BD-4987-DB14938F29A8}"/>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Ástríða!</a:t>
            </a:r>
          </a:p>
          <a:p>
            <a:pPr algn="r">
              <a:lnSpc>
                <a:spcPts val="3620"/>
              </a:lnSpc>
            </a:pPr>
            <a:endParaRPr lang="en-US" dirty="0">
              <a:solidFill>
                <a:schemeClr val="bg1"/>
              </a:solidFill>
            </a:endParaRPr>
          </a:p>
        </p:txBody>
      </p:sp>
    </p:spTree>
    <p:extLst>
      <p:ext uri="{BB962C8B-B14F-4D97-AF65-F5344CB8AC3E}">
        <p14:creationId xmlns:p14="http://schemas.microsoft.com/office/powerpoint/2010/main" val="2934659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757A7-7957-F9E7-26A3-D3F15A962631}"/>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D700BF0E-3DFA-93A4-FBE8-86CE4B2C190C}"/>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2ACC5402-131F-2893-5B2B-A553DC183A2E}"/>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BB8BEE8-DE3C-F955-3A8A-8C28A417107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29</a:t>
            </a:fld>
            <a:endParaRPr lang="fr-CA" sz="1200" dirty="0"/>
          </a:p>
        </p:txBody>
      </p:sp>
      <p:sp>
        <p:nvSpPr>
          <p:cNvPr id="2" name="TextBox 1">
            <a:extLst>
              <a:ext uri="{FF2B5EF4-FFF2-40B4-BE49-F238E27FC236}">
                <a16:creationId xmlns:a16="http://schemas.microsoft.com/office/drawing/2014/main" id="{86C4C843-39CA-45AC-8117-A5D12F2DC84E}"/>
              </a:ext>
            </a:extLst>
          </p:cNvPr>
          <p:cNvSpPr txBox="1"/>
          <p:nvPr/>
        </p:nvSpPr>
        <p:spPr>
          <a:xfrm>
            <a:off x="2039426" y="1231046"/>
            <a:ext cx="8113147" cy="4462760"/>
          </a:xfrm>
          <a:prstGeom prst="rect">
            <a:avLst/>
          </a:prstGeom>
          <a:noFill/>
        </p:spPr>
        <p:txBody>
          <a:bodyPr wrap="square">
            <a:spAutoFit/>
          </a:bodyPr>
          <a:lstStyle/>
          <a:p>
            <a:pPr>
              <a:lnSpc>
                <a:spcPts val="2380"/>
              </a:lnSpc>
              <a:buClr>
                <a:srgbClr val="E54C33"/>
              </a:buClr>
            </a:pPr>
            <a:r>
              <a:rPr lang="en-US" sz="2400" b="1" dirty="0">
                <a:solidFill>
                  <a:srgbClr val="EC7C69"/>
                </a:solidFill>
              </a:rPr>
              <a:t>Leyfir frumkvöðlum að tjá ástríðu, markmið og gildi sín með staðbundinni hönnun í samspili við þjónustu og gestrisni. </a:t>
            </a:r>
          </a:p>
          <a:p>
            <a:pPr>
              <a:buClr>
                <a:srgbClr val="E54C33"/>
              </a:buClr>
            </a:pPr>
            <a:endParaRPr lang="en-US" sz="2400" b="1" dirty="0">
              <a:solidFill>
                <a:srgbClr val="EC7C69"/>
              </a:solidFill>
            </a:endParaRPr>
          </a:p>
          <a:p>
            <a:pPr>
              <a:lnSpc>
                <a:spcPts val="2380"/>
              </a:lnSpc>
              <a:buClr>
                <a:srgbClr val="E54C33"/>
              </a:buClr>
            </a:pPr>
            <a:r>
              <a:rPr lang="en-US" sz="2400" dirty="0">
                <a:solidFill>
                  <a:srgbClr val="494949"/>
                </a:solidFill>
              </a:rPr>
              <a:t>Það er nauðsynlegt að muna að þetta er þjónustugrein og þú þarft að eiga regluleg samskipti við viðskiptavini þína. Gakktu úr skugga um að þér finnist það þægilegt. </a:t>
            </a:r>
          </a:p>
          <a:p>
            <a:pPr>
              <a:lnSpc>
                <a:spcPts val="2380"/>
              </a:lnSpc>
              <a:buClr>
                <a:srgbClr val="E54C33"/>
              </a:buClr>
            </a:pPr>
            <a:endParaRPr lang="en-US" sz="2400" dirty="0">
              <a:solidFill>
                <a:srgbClr val="494949"/>
              </a:solidFill>
            </a:endParaRPr>
          </a:p>
          <a:p>
            <a:pPr>
              <a:lnSpc>
                <a:spcPts val="2380"/>
              </a:lnSpc>
              <a:buClr>
                <a:srgbClr val="E54C33"/>
              </a:buClr>
            </a:pPr>
            <a:r>
              <a:rPr lang="en-US" sz="2400" dirty="0">
                <a:solidFill>
                  <a:srgbClr val="494949"/>
                </a:solidFill>
              </a:rPr>
              <a:t>Eins og Tourism Notes bendir á getur einlægt áhugi þinn á ábyrgð í ferðamennsku og umhverfisvernd hvatt bæði teymið þitt og gesti þína. </a:t>
            </a: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F3558C13-D9A9-B850-F0DF-9BD5CB8DE96F}"/>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C65CE465-F811-541F-1336-CFFB571ABD04}"/>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Þú verður að hafa ástríðu fyrir fyrirtækinu!</a:t>
            </a:r>
          </a:p>
          <a:p>
            <a:pPr>
              <a:lnSpc>
                <a:spcPts val="2900"/>
              </a:lnSpc>
            </a:pPr>
            <a:endParaRPr lang="en-US" dirty="0"/>
          </a:p>
        </p:txBody>
      </p:sp>
      <p:sp>
        <p:nvSpPr>
          <p:cNvPr id="6" name="Text Placeholder 3">
            <a:extLst>
              <a:ext uri="{FF2B5EF4-FFF2-40B4-BE49-F238E27FC236}">
                <a16:creationId xmlns:a16="http://schemas.microsoft.com/office/drawing/2014/main" id="{A6C127F2-8F52-CAE7-99FF-46EFA71CB1AB}"/>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Ástríða!</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481A4440-9746-09ED-E8D5-1086C794D7C4}"/>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1709489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535EBF-5907-1F5D-A29A-4553FF9A441F}"/>
              </a:ext>
            </a:extLst>
          </p:cNvPr>
          <p:cNvSpPr>
            <a:spLocks noGrp="1"/>
          </p:cNvSpPr>
          <p:nvPr>
            <p:ph type="body" sz="quarter" idx="18"/>
          </p:nvPr>
        </p:nvSpPr>
        <p:spPr>
          <a:prstGeom prst="rect">
            <a:avLst/>
          </a:prstGeom>
        </p:spPr>
        <p:txBody>
          <a:bodyPr lIns="91440" tIns="45720" rIns="91440" bIns="45720" anchor="t">
            <a:noAutofit/>
          </a:bodyPr>
          <a:lstStyle/>
          <a:p>
            <a:r>
              <a:rPr lang="it-IT" b="1" dirty="0" err="1">
                <a:latin typeface="Calibri"/>
                <a:ea typeface="Calibri"/>
                <a:cs typeface="Calibri"/>
              </a:rPr>
              <a:t>Kafli</a:t>
            </a:r>
            <a:r>
              <a:rPr lang="it-IT" b="1" dirty="0">
                <a:latin typeface="Calibri"/>
                <a:ea typeface="Calibri"/>
                <a:cs typeface="Calibri"/>
              </a:rPr>
              <a:t> 1</a:t>
            </a:r>
          </a:p>
          <a:p>
            <a:endParaRPr lang="it-IT" dirty="0">
              <a:latin typeface="Calibri"/>
              <a:ea typeface="Calibri"/>
              <a:cs typeface="Calibri"/>
            </a:endParaRPr>
          </a:p>
          <a:p>
            <a:r>
              <a:rPr lang="it-IT" dirty="0" err="1">
                <a:latin typeface="Calibri"/>
                <a:ea typeface="Calibri"/>
                <a:cs typeface="Calibri"/>
              </a:rPr>
              <a:t>Inngangur </a:t>
            </a:r>
            <a:r>
              <a:rPr lang="it-IT" dirty="0">
                <a:latin typeface="Calibri"/>
                <a:ea typeface="Calibri"/>
                <a:cs typeface="Calibri"/>
              </a:rPr>
              <a:t>að valkostum </a:t>
            </a:r>
            <a:r>
              <a:rPr lang="it-IT" dirty="0" err="1">
                <a:latin typeface="Calibri"/>
                <a:ea typeface="Calibri"/>
                <a:cs typeface="Calibri"/>
              </a:rPr>
              <a:t>í gistingu í ferðaþjónustu</a:t>
            </a:r>
            <a:endParaRPr lang="it-IT" dirty="0">
              <a:latin typeface="Calibri"/>
              <a:ea typeface="Calibri"/>
              <a:cs typeface="Calibri"/>
            </a:endParaRPr>
          </a:p>
        </p:txBody>
      </p:sp>
      <p:sp>
        <p:nvSpPr>
          <p:cNvPr id="3" name="Text Placeholder 2">
            <a:extLst>
              <a:ext uri="{FF2B5EF4-FFF2-40B4-BE49-F238E27FC236}">
                <a16:creationId xmlns:a16="http://schemas.microsoft.com/office/drawing/2014/main" id="{F90966E1-4BE9-9608-4EF8-2C09E54A2ABB}"/>
              </a:ext>
            </a:extLst>
          </p:cNvPr>
          <p:cNvSpPr>
            <a:spLocks noGrp="1"/>
          </p:cNvSpPr>
          <p:nvPr>
            <p:ph type="body" sz="quarter" idx="19"/>
          </p:nvPr>
        </p:nvSpPr>
        <p:spPr>
          <a:prstGeom prst="rect">
            <a:avLst/>
          </a:prstGeom>
        </p:spPr>
        <p:txBody>
          <a:bodyPr/>
          <a:lstStyle/>
          <a:p>
            <a:r>
              <a:rPr lang="en-GB"/>
              <a:t>01</a:t>
            </a:r>
          </a:p>
        </p:txBody>
      </p:sp>
      <p:sp>
        <p:nvSpPr>
          <p:cNvPr id="9" name="Text Placeholder 8">
            <a:extLst>
              <a:ext uri="{FF2B5EF4-FFF2-40B4-BE49-F238E27FC236}">
                <a16:creationId xmlns:a16="http://schemas.microsoft.com/office/drawing/2014/main" id="{C9D4329C-9EF4-F127-2FDA-A1827A5B7F0E}"/>
              </a:ext>
            </a:extLst>
          </p:cNvPr>
          <p:cNvSpPr>
            <a:spLocks noGrp="1"/>
          </p:cNvSpPr>
          <p:nvPr>
            <p:ph type="body" sz="quarter" idx="86"/>
          </p:nvPr>
        </p:nvSpPr>
        <p:spPr>
          <a:prstGeom prst="rect">
            <a:avLst/>
          </a:prstGeom>
        </p:spPr>
        <p:txBody>
          <a:bodyPr lIns="91440" tIns="45720" rIns="91440" bIns="45720" anchor="t">
            <a:noAutofit/>
          </a:bodyPr>
          <a:lstStyle/>
          <a:p>
            <a:r>
              <a:rPr lang="it-IT" b="1" dirty="0" err="1">
                <a:latin typeface="Calibri"/>
                <a:ea typeface="Calibri"/>
                <a:cs typeface="Calibri"/>
              </a:rPr>
              <a:t>Kafli</a:t>
            </a:r>
            <a:r>
              <a:rPr lang="it-IT" b="1" dirty="0">
                <a:latin typeface="Calibri"/>
                <a:ea typeface="Calibri"/>
                <a:cs typeface="Calibri"/>
              </a:rPr>
              <a:t> 2 </a:t>
            </a:r>
          </a:p>
          <a:p>
            <a:endParaRPr lang="it-IT" dirty="0">
              <a:latin typeface="Calibri"/>
              <a:ea typeface="Calibri"/>
              <a:cs typeface="Calibri"/>
            </a:endParaRPr>
          </a:p>
          <a:p>
            <a:r>
              <a:rPr lang="en-US" dirty="0">
                <a:latin typeface="Calibri"/>
                <a:ea typeface="Calibri"/>
                <a:cs typeface="Calibri"/>
              </a:rPr>
              <a:t>Byrja snjallt: fjárhagsáætlun, umfang og viðskiptalíkön</a:t>
            </a:r>
          </a:p>
          <a:p>
            <a:endParaRPr lang="en-US" dirty="0">
              <a:latin typeface="Calibri"/>
              <a:ea typeface="Calibri"/>
              <a:cs typeface="Calibri"/>
            </a:endParaRPr>
          </a:p>
          <a:p>
            <a:endParaRPr lang="it-IT" dirty="0">
              <a:ea typeface="Calibri"/>
            </a:endParaRPr>
          </a:p>
        </p:txBody>
      </p:sp>
      <p:sp>
        <p:nvSpPr>
          <p:cNvPr id="10" name="Text Placeholder 9">
            <a:extLst>
              <a:ext uri="{FF2B5EF4-FFF2-40B4-BE49-F238E27FC236}">
                <a16:creationId xmlns:a16="http://schemas.microsoft.com/office/drawing/2014/main" id="{40883007-CBC2-5CDB-78BC-C6E1514892E0}"/>
              </a:ext>
            </a:extLst>
          </p:cNvPr>
          <p:cNvSpPr>
            <a:spLocks noGrp="1"/>
          </p:cNvSpPr>
          <p:nvPr>
            <p:ph type="body" sz="quarter" idx="87"/>
          </p:nvPr>
        </p:nvSpPr>
        <p:spPr>
          <a:prstGeom prst="rect">
            <a:avLst/>
          </a:prstGeom>
        </p:spPr>
        <p:txBody>
          <a:bodyPr/>
          <a:lstStyle/>
          <a:p>
            <a:r>
              <a:rPr lang="en-GB"/>
              <a:t>02</a:t>
            </a:r>
          </a:p>
        </p:txBody>
      </p:sp>
      <p:sp>
        <p:nvSpPr>
          <p:cNvPr id="11" name="Text Placeholder 10">
            <a:extLst>
              <a:ext uri="{FF2B5EF4-FFF2-40B4-BE49-F238E27FC236}">
                <a16:creationId xmlns:a16="http://schemas.microsoft.com/office/drawing/2014/main" id="{342C4B37-D47B-4822-F467-9DCC88A0FA09}"/>
              </a:ext>
            </a:extLst>
          </p:cNvPr>
          <p:cNvSpPr>
            <a:spLocks noGrp="1"/>
          </p:cNvSpPr>
          <p:nvPr>
            <p:ph type="body" sz="quarter" idx="88"/>
          </p:nvPr>
        </p:nvSpPr>
        <p:spPr>
          <a:prstGeom prst="rect">
            <a:avLst/>
          </a:prstGeom>
        </p:spPr>
        <p:txBody>
          <a:bodyPr lIns="91440" tIns="45720" rIns="91440" bIns="45720" anchor="t">
            <a:noAutofit/>
          </a:bodyPr>
          <a:lstStyle/>
          <a:p>
            <a:r>
              <a:rPr lang="en-GB" dirty="0">
                <a:latin typeface="Calibri"/>
                <a:ea typeface="Open Sans"/>
                <a:cs typeface="Calibri"/>
              </a:rPr>
              <a:t>Síða 23</a:t>
            </a:r>
            <a:endParaRPr lang="en-GB" dirty="0"/>
          </a:p>
          <a:p>
            <a:pPr marL="0" indent="0" defTabSz="914400" rtl="0" eaLnBrk="1" latinLnBrk="0" hangingPunct="1">
              <a:lnSpc>
                <a:spcPts val="1220"/>
              </a:lnSpc>
              <a:spcBef>
                <a:spcPts val="0"/>
              </a:spcBef>
              <a:buFont typeface="Arial" panose="020B0604020202020204" pitchFamily="34" charset="0"/>
              <a:buNone/>
            </a:pPr>
            <a:endParaRPr lang="en-GB" dirty="0"/>
          </a:p>
        </p:txBody>
      </p:sp>
      <p:pic>
        <p:nvPicPr>
          <p:cNvPr id="24" name="Picture Placeholder 18">
            <a:extLst>
              <a:ext uri="{FF2B5EF4-FFF2-40B4-BE49-F238E27FC236}">
                <a16:creationId xmlns:a16="http://schemas.microsoft.com/office/drawing/2014/main" id="{8C7E7D0A-CFAA-3119-192E-7625A0F5330B}"/>
              </a:ext>
            </a:extLst>
          </p:cNvPr>
          <p:cNvPicPr>
            <a:picLocks noGrp="1" noChangeAspect="1"/>
          </p:cNvPicPr>
          <p:nvPr>
            <p:ph type="pic" sz="quarter" idx="67"/>
          </p:nvPr>
        </p:nvPicPr>
        <p:blipFill rotWithShape="1">
          <a:blip r:embed="rId2"/>
          <a:srcRect l="26804" r="26804"/>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pic>
        <p:nvPicPr>
          <p:cNvPr id="35" name="Picture Placeholder 34">
            <a:extLst>
              <a:ext uri="{FF2B5EF4-FFF2-40B4-BE49-F238E27FC236}">
                <a16:creationId xmlns:a16="http://schemas.microsoft.com/office/drawing/2014/main" id="{5A44E425-BD85-C20F-F6ED-5B631ACB808F}"/>
              </a:ext>
            </a:extLst>
          </p:cNvPr>
          <p:cNvPicPr>
            <a:picLocks noGrp="1" noChangeAspect="1"/>
          </p:cNvPicPr>
          <p:nvPr>
            <p:ph type="pic" sz="quarter" idx="85"/>
          </p:nvPr>
        </p:nvPicPr>
        <p:blipFill>
          <a:blip r:embed="rId3"/>
          <a:srcRect t="1446" b="1446"/>
          <a:stretch>
            <a:fillRect/>
          </a:stretch>
        </p:blipFill>
        <p:spPr/>
      </p:pic>
      <p:sp>
        <p:nvSpPr>
          <p:cNvPr id="39" name="Text Placeholder 3">
            <a:extLst>
              <a:ext uri="{FF2B5EF4-FFF2-40B4-BE49-F238E27FC236}">
                <a16:creationId xmlns:a16="http://schemas.microsoft.com/office/drawing/2014/main" id="{D1EF11CD-7A0D-2513-8D92-C86950A87DE3}"/>
              </a:ext>
            </a:extLst>
          </p:cNvPr>
          <p:cNvSpPr txBox="1">
            <a:spLocks/>
          </p:cNvSpPr>
          <p:nvPr/>
        </p:nvSpPr>
        <p:spPr>
          <a:xfrm>
            <a:off x="629646" y="731760"/>
            <a:ext cx="208147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sz="4800" dirty="0"/>
              <a:t>Þáttur 1</a:t>
            </a:r>
          </a:p>
          <a:p>
            <a:pPr>
              <a:lnSpc>
                <a:spcPts val="3720"/>
              </a:lnSpc>
            </a:pPr>
            <a:endParaRPr lang="en-US" sz="4800" dirty="0"/>
          </a:p>
        </p:txBody>
      </p:sp>
      <p:cxnSp>
        <p:nvCxnSpPr>
          <p:cNvPr id="40" name="Straight Connector 39">
            <a:extLst>
              <a:ext uri="{FF2B5EF4-FFF2-40B4-BE49-F238E27FC236}">
                <a16:creationId xmlns:a16="http://schemas.microsoft.com/office/drawing/2014/main" id="{7BA350F1-45DA-FEDD-7040-D91562A90E53}"/>
              </a:ext>
            </a:extLst>
          </p:cNvPr>
          <p:cNvCxnSpPr>
            <a:cxnSpLocks/>
          </p:cNvCxnSpPr>
          <p:nvPr/>
        </p:nvCxnSpPr>
        <p:spPr>
          <a:xfrm>
            <a:off x="0" y="1312456"/>
            <a:ext cx="250828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41" name="Text Placeholder 5">
            <a:extLst>
              <a:ext uri="{FF2B5EF4-FFF2-40B4-BE49-F238E27FC236}">
                <a16:creationId xmlns:a16="http://schemas.microsoft.com/office/drawing/2014/main" id="{A595A7D2-FAAC-336D-F71A-BC02E78C2445}"/>
              </a:ext>
            </a:extLst>
          </p:cNvPr>
          <p:cNvSpPr txBox="1">
            <a:spLocks/>
          </p:cNvSpPr>
          <p:nvPr/>
        </p:nvSpPr>
        <p:spPr>
          <a:xfrm>
            <a:off x="629644" y="1634711"/>
            <a:ext cx="28149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14141"/>
                </a:solidFill>
              </a:rPr>
              <a:t>Að byrja </a:t>
            </a:r>
            <a:r>
              <a:rPr lang="en-US" b="0" dirty="0">
                <a:solidFill>
                  <a:srgbClr val="414141"/>
                </a:solidFill>
              </a:rPr>
              <a:t>– fjárhagslegir grunnstoðir fyrirtækis þíns og markaðarins</a:t>
            </a:r>
          </a:p>
        </p:txBody>
      </p:sp>
      <p:pic>
        <p:nvPicPr>
          <p:cNvPr id="43" name="Picture 42">
            <a:extLst>
              <a:ext uri="{FF2B5EF4-FFF2-40B4-BE49-F238E27FC236}">
                <a16:creationId xmlns:a16="http://schemas.microsoft.com/office/drawing/2014/main" id="{03CFB390-1A6C-5464-973E-159B734D3A3C}"/>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70083" y="4559031"/>
            <a:ext cx="3580276" cy="2659133"/>
          </a:xfrm>
          <a:prstGeom prst="rect">
            <a:avLst/>
          </a:prstGeom>
        </p:spPr>
      </p:pic>
      <p:sp>
        <p:nvSpPr>
          <p:cNvPr id="5" name="Slide Number Placeholder 5">
            <a:extLst>
              <a:ext uri="{FF2B5EF4-FFF2-40B4-BE49-F238E27FC236}">
                <a16:creationId xmlns:a16="http://schemas.microsoft.com/office/drawing/2014/main" id="{83C90BCA-28A2-6D18-0728-995A67453940}"/>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a:t>
            </a:fld>
            <a:endParaRPr lang="fr-CA" sz="1200" dirty="0"/>
          </a:p>
        </p:txBody>
      </p:sp>
    </p:spTree>
    <p:extLst>
      <p:ext uri="{BB962C8B-B14F-4D97-AF65-F5344CB8AC3E}">
        <p14:creationId xmlns:p14="http://schemas.microsoft.com/office/powerpoint/2010/main" val="1951910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37CE3-4760-454C-9C9B-DEC02C0097E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ACDC7BD6-B66D-686A-A7C8-955DCD347E61}"/>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9C0367AD-573B-B72A-E5AB-B05FD5C39A3D}"/>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680C8DE-5E47-1D89-11B1-1281EEE82E2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30</a:t>
            </a:fld>
            <a:endParaRPr lang="fr-CA" sz="1200" dirty="0"/>
          </a:p>
        </p:txBody>
      </p:sp>
      <p:sp>
        <p:nvSpPr>
          <p:cNvPr id="2" name="TextBox 1">
            <a:extLst>
              <a:ext uri="{FF2B5EF4-FFF2-40B4-BE49-F238E27FC236}">
                <a16:creationId xmlns:a16="http://schemas.microsoft.com/office/drawing/2014/main" id="{986E2594-921A-2A7B-F416-9D529720CD07}"/>
              </a:ext>
            </a:extLst>
          </p:cNvPr>
          <p:cNvSpPr txBox="1"/>
          <p:nvPr/>
        </p:nvSpPr>
        <p:spPr>
          <a:xfrm>
            <a:off x="2039426" y="1231046"/>
            <a:ext cx="8113147" cy="7017306"/>
          </a:xfrm>
          <a:prstGeom prst="rect">
            <a:avLst/>
          </a:prstGeom>
          <a:noFill/>
        </p:spPr>
        <p:txBody>
          <a:bodyPr wrap="square">
            <a:spAutoFit/>
          </a:bodyPr>
          <a:lstStyle/>
          <a:p>
            <a:pPr>
              <a:lnSpc>
                <a:spcPts val="2360"/>
              </a:lnSpc>
              <a:spcAft>
                <a:spcPts val="1200"/>
              </a:spcAft>
            </a:pPr>
            <a:r>
              <a:rPr lang="en-US" sz="2400" b="1" dirty="0">
                <a:solidFill>
                  <a:srgbClr val="EC7C69"/>
                </a:solidFill>
              </a:rPr>
              <a:t>Fjárhagsáætlun þín leggur grunninn. Að þekkja fjárhagsáætlunina kemur í veg fyrir offjárfestingu og hjálpar þér </a:t>
            </a:r>
            <a:r>
              <a:rPr lang="en-US" sz="2400" b="1" dirty="0" err="1">
                <a:solidFill>
                  <a:srgbClr val="EC7C69"/>
                </a:solidFill>
              </a:rPr>
              <a:t>að forgangsraða </a:t>
            </a:r>
            <a:r>
              <a:rPr lang="en-US" sz="2400" b="1" dirty="0">
                <a:solidFill>
                  <a:srgbClr val="EC7C69"/>
                </a:solidFill>
              </a:rPr>
              <a:t>útgjöldum þínum. </a:t>
            </a:r>
          </a:p>
          <a:p>
            <a:pPr>
              <a:lnSpc>
                <a:spcPts val="2360"/>
              </a:lnSpc>
              <a:spcAft>
                <a:spcPts val="1200"/>
              </a:spcAft>
            </a:pPr>
            <a:r>
              <a:rPr lang="en-US" sz="2400" dirty="0">
                <a:solidFill>
                  <a:srgbClr val="494949"/>
                </a:solidFill>
              </a:rPr>
              <a:t>Áður en þú velur staðsetningu eða hönnar glamping-hýsi er nauðsynlegt að ákvarða hvað þú getur raunhæft leyft þér. </a:t>
            </a:r>
          </a:p>
          <a:p>
            <a:pPr>
              <a:lnSpc>
                <a:spcPts val="2360"/>
              </a:lnSpc>
              <a:spcAft>
                <a:spcPts val="1200"/>
              </a:spcAft>
            </a:pPr>
            <a:r>
              <a:rPr lang="en-US" sz="2400" dirty="0">
                <a:solidFill>
                  <a:srgbClr val="494949"/>
                </a:solidFill>
              </a:rPr>
              <a:t>Fjárhagsáætlun þín er undirstaða alls – hún mótar viðskiptalíkan þitt, hefur áhrif á ákvarðanir um skipulag og lóðaskipulag og skilgreinir gestaupplifunina sem þú getur boðið upp á. </a:t>
            </a:r>
          </a:p>
          <a:p>
            <a:pPr>
              <a:lnSpc>
                <a:spcPts val="2360"/>
              </a:lnSpc>
              <a:spcAft>
                <a:spcPts val="1200"/>
              </a:spcAft>
            </a:pPr>
            <a:r>
              <a:rPr lang="en-US" sz="2400" b="1" dirty="0">
                <a:solidFill>
                  <a:srgbClr val="494949"/>
                </a:solidFill>
              </a:rPr>
              <a:t>Af hverju þetta skiptir máli:</a:t>
            </a:r>
          </a:p>
          <a:p>
            <a:pPr marL="342900" indent="-342900">
              <a:lnSpc>
                <a:spcPts val="2360"/>
              </a:lnSpc>
              <a:buClr>
                <a:srgbClr val="459597"/>
              </a:buClr>
              <a:buFont typeface="Arial" panose="020B0604020202020204" pitchFamily="34" charset="0"/>
              <a:buChar char="•"/>
            </a:pPr>
            <a:r>
              <a:rPr lang="en-US" sz="2400" dirty="0">
                <a:solidFill>
                  <a:srgbClr val="494949"/>
                </a:solidFill>
              </a:rPr>
              <a:t>Það ákvarðar </a:t>
            </a:r>
            <a:r>
              <a:rPr lang="en-US" sz="2400" b="1" dirty="0">
                <a:solidFill>
                  <a:srgbClr val="494949"/>
                </a:solidFill>
              </a:rPr>
              <a:t>gerð</a:t>
            </a:r>
            <a:r>
              <a:rPr lang="en-US" sz="2400" dirty="0">
                <a:solidFill>
                  <a:srgbClr val="494949"/>
                </a:solidFill>
              </a:rPr>
              <a:t> gistingar þinnar (t.d. tjöld vs. kofa)</a:t>
            </a:r>
          </a:p>
          <a:p>
            <a:pPr marL="342900" indent="-342900">
              <a:lnSpc>
                <a:spcPts val="2360"/>
              </a:lnSpc>
              <a:buClr>
                <a:srgbClr val="459597"/>
              </a:buClr>
              <a:buFont typeface="Arial" panose="020B0604020202020204" pitchFamily="34" charset="0"/>
              <a:buChar char="•"/>
            </a:pPr>
            <a:r>
              <a:rPr lang="en-US" sz="2400" dirty="0">
                <a:solidFill>
                  <a:srgbClr val="494949"/>
                </a:solidFill>
              </a:rPr>
              <a:t>Áhrif á þróunarhraða þinn (t.d. áföngum skipt vs. fullbyggt)</a:t>
            </a:r>
          </a:p>
          <a:p>
            <a:pPr marL="342900" indent="-342900">
              <a:lnSpc>
                <a:spcPts val="2360"/>
              </a:lnSpc>
              <a:buClr>
                <a:srgbClr val="459597"/>
              </a:buClr>
              <a:buFont typeface="Arial" panose="020B0604020202020204" pitchFamily="34" charset="0"/>
              <a:buChar char="•"/>
            </a:pPr>
            <a:r>
              <a:rPr lang="en-US" sz="2400" dirty="0">
                <a:solidFill>
                  <a:srgbClr val="494949"/>
                </a:solidFill>
              </a:rPr>
              <a:t>Það </a:t>
            </a:r>
            <a:r>
              <a:rPr lang="en-US" sz="2400" b="1" dirty="0">
                <a:solidFill>
                  <a:srgbClr val="494949"/>
                </a:solidFill>
              </a:rPr>
              <a:t>setur væntingar </a:t>
            </a:r>
            <a:r>
              <a:rPr lang="en-US" sz="2400" dirty="0">
                <a:solidFill>
                  <a:srgbClr val="494949"/>
                </a:solidFill>
              </a:rPr>
              <a:t>gagnvart styrktaraðilum, fjárfestum og skipulagsyfirvöldum</a:t>
            </a:r>
          </a:p>
          <a:p>
            <a:pPr marL="342900" indent="-342900">
              <a:lnSpc>
                <a:spcPts val="2360"/>
              </a:lnSpc>
              <a:buFont typeface="Arial" panose="020B0604020202020204" pitchFamily="34" charset="0"/>
              <a:buChar char="•"/>
            </a:pPr>
            <a:endParaRPr lang="en-US" sz="24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a:lnSpc>
                <a:spcPts val="2360"/>
              </a:lnSpc>
              <a:spcAft>
                <a:spcPts val="1200"/>
              </a:spcAft>
            </a:pPr>
            <a:endParaRPr lang="en-US" sz="2200" dirty="0">
              <a:solidFill>
                <a:srgbClr val="494949"/>
              </a:solidFill>
            </a:endParaRPr>
          </a:p>
          <a:p>
            <a:pPr>
              <a:lnSpc>
                <a:spcPts val="2360"/>
              </a:lnSpc>
              <a:spcAft>
                <a:spcPts val="1200"/>
              </a:spcAft>
            </a:pPr>
            <a:endParaRPr lang="en-US" sz="2200" dirty="0">
              <a:solidFill>
                <a:srgbClr val="494949"/>
              </a:solidFill>
            </a:endParaRPr>
          </a:p>
        </p:txBody>
      </p:sp>
      <p:pic>
        <p:nvPicPr>
          <p:cNvPr id="14" name="Picture 13">
            <a:extLst>
              <a:ext uri="{FF2B5EF4-FFF2-40B4-BE49-F238E27FC236}">
                <a16:creationId xmlns:a16="http://schemas.microsoft.com/office/drawing/2014/main" id="{46CADB33-C7C5-1659-EFFC-C807EA9E7A9A}"/>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57F50E21-B9A5-1B04-2DFA-57182E7C955C}"/>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Hvert er fjárhagsáætlun þín? Hvernig á að ákveða hana</a:t>
            </a:r>
          </a:p>
          <a:p>
            <a:pPr>
              <a:lnSpc>
                <a:spcPts val="2900"/>
              </a:lnSpc>
            </a:pPr>
            <a:endParaRPr lang="en-US" dirty="0"/>
          </a:p>
        </p:txBody>
      </p:sp>
      <p:sp>
        <p:nvSpPr>
          <p:cNvPr id="6" name="Text Placeholder 3">
            <a:extLst>
              <a:ext uri="{FF2B5EF4-FFF2-40B4-BE49-F238E27FC236}">
                <a16:creationId xmlns:a16="http://schemas.microsoft.com/office/drawing/2014/main" id="{009796E5-EED3-E124-FA3E-FF075CF92C31}"/>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Fjárhagsáætlun þín</a:t>
            </a:r>
          </a:p>
          <a:p>
            <a:pPr algn="r">
              <a:lnSpc>
                <a:spcPts val="3620"/>
              </a:lnSpc>
            </a:pPr>
            <a:endParaRPr lang="en-US" dirty="0">
              <a:solidFill>
                <a:schemeClr val="bg1"/>
              </a:solidFill>
            </a:endParaRPr>
          </a:p>
        </p:txBody>
      </p:sp>
    </p:spTree>
    <p:extLst>
      <p:ext uri="{BB962C8B-B14F-4D97-AF65-F5344CB8AC3E}">
        <p14:creationId xmlns:p14="http://schemas.microsoft.com/office/powerpoint/2010/main" val="3538801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7D099-0A29-6840-DDDC-048C9D2FF8F1}"/>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926A2B3F-07C7-4DC8-06F4-1A45F59E13CF}"/>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60C410EB-4989-D453-C232-D0FC35C40741}"/>
              </a:ext>
            </a:extLst>
          </p:cNvPr>
          <p:cNvCxnSpPr>
            <a:cxnSpLocks/>
          </p:cNvCxnSpPr>
          <p:nvPr/>
        </p:nvCxnSpPr>
        <p:spPr>
          <a:xfrm>
            <a:off x="1819846" y="2470320"/>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9B04564-BAF8-4CCF-6CD9-02BC907CFF6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dirty="0"/>
          </a:p>
        </p:txBody>
      </p:sp>
      <p:sp>
        <p:nvSpPr>
          <p:cNvPr id="2" name="TextBox 1">
            <a:extLst>
              <a:ext uri="{FF2B5EF4-FFF2-40B4-BE49-F238E27FC236}">
                <a16:creationId xmlns:a16="http://schemas.microsoft.com/office/drawing/2014/main" id="{0D979962-8F3D-3A37-FCC3-3A2022F5F0D9}"/>
              </a:ext>
            </a:extLst>
          </p:cNvPr>
          <p:cNvSpPr txBox="1"/>
          <p:nvPr/>
        </p:nvSpPr>
        <p:spPr>
          <a:xfrm>
            <a:off x="2019808" y="2571934"/>
            <a:ext cx="8900381" cy="5170646"/>
          </a:xfrm>
          <a:prstGeom prst="rect">
            <a:avLst/>
          </a:prstGeom>
          <a:noFill/>
        </p:spPr>
        <p:txBody>
          <a:bodyPr wrap="square">
            <a:spAutoFit/>
          </a:bodyPr>
          <a:lstStyle/>
          <a:p>
            <a:pPr>
              <a:lnSpc>
                <a:spcPts val="2360"/>
              </a:lnSpc>
            </a:pPr>
            <a:r>
              <a:rPr lang="en-US" sz="2400" b="1" dirty="0">
                <a:solidFill>
                  <a:srgbClr val="EC7C69"/>
                </a:solidFill>
              </a:rPr>
              <a:t>Hvernig á að setja fjárhagsáætlun þína:</a:t>
            </a:r>
          </a:p>
          <a:p>
            <a:pPr>
              <a:lnSpc>
                <a:spcPts val="2360"/>
              </a:lnSpc>
            </a:pPr>
            <a:endParaRPr lang="en-US" sz="2400" b="1" dirty="0">
              <a:solidFill>
                <a:srgbClr val="EC7C69"/>
              </a:solidFill>
            </a:endParaRPr>
          </a:p>
          <a:p>
            <a:pPr marL="457200" indent="-457200">
              <a:lnSpc>
                <a:spcPts val="2360"/>
              </a:lnSpc>
              <a:buClr>
                <a:srgbClr val="459597"/>
              </a:buClr>
              <a:buFont typeface="+mj-lt"/>
              <a:buAutoNum type="arabicPeriod"/>
            </a:pPr>
            <a:r>
              <a:rPr lang="en-US" sz="2200" b="1" dirty="0">
                <a:solidFill>
                  <a:srgbClr val="494949"/>
                </a:solidFill>
              </a:rPr>
              <a:t>Skilgreindu fjármálalegt þak þitt </a:t>
            </a:r>
            <a:r>
              <a:rPr lang="en-US" sz="2200" dirty="0">
                <a:solidFill>
                  <a:srgbClr val="494949"/>
                </a:solidFill>
              </a:rPr>
              <a:t>– Hvað geturðu fjárfest núna án utanaðkomandi aðstoðar?</a:t>
            </a:r>
          </a:p>
          <a:p>
            <a:pPr marL="457200" indent="-457200">
              <a:lnSpc>
                <a:spcPts val="2360"/>
              </a:lnSpc>
              <a:buClr>
                <a:srgbClr val="459597"/>
              </a:buClr>
              <a:buFont typeface="+mj-lt"/>
              <a:buAutoNum type="arabicPeriod"/>
            </a:pPr>
            <a:r>
              <a:rPr lang="en-US" sz="2200" b="1" dirty="0">
                <a:solidFill>
                  <a:srgbClr val="494949"/>
                </a:solidFill>
              </a:rPr>
              <a:t>Áætla helstu flokka </a:t>
            </a:r>
            <a:r>
              <a:rPr lang="en-US" sz="2200" dirty="0">
                <a:solidFill>
                  <a:srgbClr val="494949"/>
                </a:solidFill>
              </a:rPr>
              <a:t>– land, skipulag, bygging, innviðir, innréttingar, vefsíða og rekstur</a:t>
            </a:r>
          </a:p>
          <a:p>
            <a:pPr marL="457200" indent="-457200">
              <a:lnSpc>
                <a:spcPts val="2360"/>
              </a:lnSpc>
              <a:buClr>
                <a:srgbClr val="459597"/>
              </a:buClr>
              <a:buFont typeface="+mj-lt"/>
              <a:buAutoNum type="arabicPeriod"/>
            </a:pPr>
            <a:r>
              <a:rPr lang="en-US" sz="2200" b="1" dirty="0">
                <a:solidFill>
                  <a:srgbClr val="494949"/>
                </a:solidFill>
              </a:rPr>
              <a:t>Veldu umfang þitt </a:t>
            </a:r>
            <a:r>
              <a:rPr lang="en-US" sz="2200" dirty="0">
                <a:solidFill>
                  <a:srgbClr val="494949"/>
                </a:solidFill>
              </a:rPr>
              <a:t>– Að byrja með 1–2 einingum gerir þér kleift að prófa hugmyndina þína; áætlanagerð fyrir 5–10 krefst meiri fjármagns en stuðlar að vexti.</a:t>
            </a:r>
          </a:p>
          <a:p>
            <a:pPr marL="457200" indent="-457200">
              <a:lnSpc>
                <a:spcPts val="2360"/>
              </a:lnSpc>
              <a:buClr>
                <a:srgbClr val="459597"/>
              </a:buClr>
              <a:buFont typeface="+mj-lt"/>
              <a:buAutoNum type="arabicPeriod"/>
            </a:pPr>
            <a:r>
              <a:rPr lang="en-US" sz="2200" b="1" dirty="0">
                <a:solidFill>
                  <a:srgbClr val="494949"/>
                </a:solidFill>
              </a:rPr>
              <a:t>Takið rekstrarkostnað með í reikninginn </a:t>
            </a:r>
            <a:r>
              <a:rPr lang="en-US" sz="2200" dirty="0">
                <a:solidFill>
                  <a:srgbClr val="494949"/>
                </a:solidFill>
              </a:rPr>
              <a:t>– þrif, tryggingar, bókunargjöld, viðhald, þjónustugjöld og árstíðabundið starfslið</a:t>
            </a:r>
          </a:p>
          <a:p>
            <a:pPr marL="457200" indent="-457200">
              <a:lnSpc>
                <a:spcPts val="2360"/>
              </a:lnSpc>
              <a:buClr>
                <a:srgbClr val="459597"/>
              </a:buClr>
              <a:buFont typeface="+mj-lt"/>
              <a:buAutoNum type="arabicPeriod"/>
            </a:pPr>
            <a:r>
              <a:rPr lang="en-US" sz="2200" b="1" dirty="0">
                <a:solidFill>
                  <a:srgbClr val="494949"/>
                </a:solidFill>
              </a:rPr>
              <a:t>Bættu við varasjóði </a:t>
            </a:r>
            <a:r>
              <a:rPr lang="en-US" sz="2200" dirty="0">
                <a:solidFill>
                  <a:srgbClr val="494949"/>
                </a:solidFill>
              </a:rPr>
              <a:t>– Vertu alltaf með</a:t>
            </a:r>
            <a:r>
              <a:rPr lang="en-US" sz="2200" b="1" dirty="0">
                <a:solidFill>
                  <a:srgbClr val="494949"/>
                </a:solidFill>
              </a:rPr>
              <a:t> 10–20%</a:t>
            </a:r>
            <a:r>
              <a:rPr lang="en-US" sz="2200" dirty="0">
                <a:solidFill>
                  <a:srgbClr val="494949"/>
                </a:solidFill>
              </a:rPr>
              <a:t> viðbót fyrir óvæntan kostnað</a:t>
            </a: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a:lnSpc>
                <a:spcPts val="2360"/>
              </a:lnSpc>
              <a:spcAft>
                <a:spcPts val="1200"/>
              </a:spcAft>
            </a:pPr>
            <a:endParaRPr lang="en-US" sz="2200" dirty="0">
              <a:solidFill>
                <a:srgbClr val="494949"/>
              </a:solidFill>
            </a:endParaRPr>
          </a:p>
          <a:p>
            <a:pPr>
              <a:lnSpc>
                <a:spcPts val="2360"/>
              </a:lnSpc>
              <a:spcAft>
                <a:spcPts val="1200"/>
              </a:spcAft>
            </a:pPr>
            <a:endParaRPr lang="en-US" sz="2200" dirty="0">
              <a:solidFill>
                <a:srgbClr val="494949"/>
              </a:solidFill>
            </a:endParaRPr>
          </a:p>
        </p:txBody>
      </p:sp>
      <p:pic>
        <p:nvPicPr>
          <p:cNvPr id="14" name="Picture 13">
            <a:extLst>
              <a:ext uri="{FF2B5EF4-FFF2-40B4-BE49-F238E27FC236}">
                <a16:creationId xmlns:a16="http://schemas.microsoft.com/office/drawing/2014/main" id="{C74303AB-2134-24C5-6F0F-3F35D2BA4D51}"/>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43C76774-02F2-9E40-6609-AF1F7A7A6AB1}"/>
              </a:ext>
            </a:extLst>
          </p:cNvPr>
          <p:cNvSpPr txBox="1">
            <a:spLocks/>
          </p:cNvSpPr>
          <p:nvPr/>
        </p:nvSpPr>
        <p:spPr>
          <a:xfrm>
            <a:off x="2019809" y="1843391"/>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Hvert er fjárhagsáætlun þín? Hvernig á að ákveða hana</a:t>
            </a:r>
          </a:p>
          <a:p>
            <a:pPr>
              <a:lnSpc>
                <a:spcPts val="2900"/>
              </a:lnSpc>
            </a:pPr>
            <a:endParaRPr lang="en-US" dirty="0"/>
          </a:p>
        </p:txBody>
      </p:sp>
      <p:sp>
        <p:nvSpPr>
          <p:cNvPr id="6" name="Text Placeholder 3">
            <a:extLst>
              <a:ext uri="{FF2B5EF4-FFF2-40B4-BE49-F238E27FC236}">
                <a16:creationId xmlns:a16="http://schemas.microsoft.com/office/drawing/2014/main" id="{B7BE1BD2-E0E8-23FF-33E8-568B1EDADD95}"/>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Fjárhagsáætlun þín</a:t>
            </a:r>
          </a:p>
          <a:p>
            <a:pPr algn="r">
              <a:lnSpc>
                <a:spcPts val="3620"/>
              </a:lnSpc>
            </a:pPr>
            <a:endParaRPr lang="en-US" dirty="0">
              <a:solidFill>
                <a:schemeClr val="bg1"/>
              </a:solidFill>
            </a:endParaRPr>
          </a:p>
        </p:txBody>
      </p:sp>
      <p:sp>
        <p:nvSpPr>
          <p:cNvPr id="8" name="TextBox 7">
            <a:extLst>
              <a:ext uri="{FF2B5EF4-FFF2-40B4-BE49-F238E27FC236}">
                <a16:creationId xmlns:a16="http://schemas.microsoft.com/office/drawing/2014/main" id="{35F735B8-FF68-8AD2-3533-940165760D01}"/>
              </a:ext>
            </a:extLst>
          </p:cNvPr>
          <p:cNvSpPr txBox="1"/>
          <p:nvPr/>
        </p:nvSpPr>
        <p:spPr>
          <a:xfrm>
            <a:off x="2649158" y="467905"/>
            <a:ext cx="4042549" cy="1033488"/>
          </a:xfrm>
          <a:prstGeom prst="rect">
            <a:avLst/>
          </a:prstGeom>
          <a:noFill/>
        </p:spPr>
        <p:txBody>
          <a:bodyPr wrap="square" rtlCol="0">
            <a:spAutoFit/>
          </a:bodyPr>
          <a:lstStyle/>
          <a:p>
            <a:pPr>
              <a:lnSpc>
                <a:spcPts val="2360"/>
              </a:lnSpc>
            </a:pPr>
            <a:r>
              <a:rPr lang="en-US" sz="2800" b="1" dirty="0">
                <a:solidFill>
                  <a:srgbClr val="EC7C69"/>
                </a:solidFill>
                <a:latin typeface="Calibri" panose="020F0502020204030204" pitchFamily="34" charset="0"/>
                <a:cs typeface="Calibri" panose="020F0502020204030204" pitchFamily="34" charset="0"/>
              </a:rPr>
              <a:t>Forysta 1 (€)</a:t>
            </a:r>
          </a:p>
          <a:p>
            <a:pPr>
              <a:lnSpc>
                <a:spcPts val="2360"/>
              </a:lnSpc>
            </a:pPr>
            <a:r>
              <a:rPr lang="en-US" sz="2800" b="1" dirty="0">
                <a:solidFill>
                  <a:srgbClr val="494949"/>
                </a:solidFill>
                <a:latin typeface="Calibri" panose="020F0502020204030204" pitchFamily="34" charset="0"/>
                <a:cs typeface="Calibri" panose="020F0502020204030204" pitchFamily="34" charset="0"/>
              </a:rPr>
              <a:t>Ákveðið fjárhagsáætlunina ykkar!</a:t>
            </a:r>
          </a:p>
          <a:p>
            <a:pPr>
              <a:lnSpc>
                <a:spcPts val="2360"/>
              </a:lnSpc>
            </a:pPr>
            <a:endParaRPr lang="en-US" sz="2800" dirty="0">
              <a:solidFill>
                <a:srgbClr val="494949"/>
              </a:solidFill>
              <a:latin typeface="Calibri" panose="020F0502020204030204" pitchFamily="34" charset="0"/>
              <a:cs typeface="Calibri" panose="020F0502020204030204" pitchFamily="34" charset="0"/>
            </a:endParaRPr>
          </a:p>
        </p:txBody>
      </p:sp>
      <p:sp>
        <p:nvSpPr>
          <p:cNvPr id="11" name="Freeform 3">
            <a:extLst>
              <a:ext uri="{FF2B5EF4-FFF2-40B4-BE49-F238E27FC236}">
                <a16:creationId xmlns:a16="http://schemas.microsoft.com/office/drawing/2014/main" id="{385A6A51-21EB-1BE6-D0CE-4D8A0625ADAA}"/>
              </a:ext>
            </a:extLst>
          </p:cNvPr>
          <p:cNvSpPr/>
          <p:nvPr/>
        </p:nvSpPr>
        <p:spPr>
          <a:xfrm rot="5400000">
            <a:off x="3716506" y="-1488691"/>
            <a:ext cx="1318562" cy="4661606"/>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12" name="Group 11">
            <a:extLst>
              <a:ext uri="{FF2B5EF4-FFF2-40B4-BE49-F238E27FC236}">
                <a16:creationId xmlns:a16="http://schemas.microsoft.com/office/drawing/2014/main" id="{45A111C0-5B0E-79F6-A294-32BAB0FB7F63}"/>
              </a:ext>
            </a:extLst>
          </p:cNvPr>
          <p:cNvGrpSpPr/>
          <p:nvPr/>
        </p:nvGrpSpPr>
        <p:grpSpPr>
          <a:xfrm>
            <a:off x="1650426" y="195724"/>
            <a:ext cx="793524" cy="801083"/>
            <a:chOff x="4897755" y="3322320"/>
            <a:chExt cx="600074" cy="605790"/>
          </a:xfrm>
        </p:grpSpPr>
        <p:sp>
          <p:nvSpPr>
            <p:cNvPr id="13" name="Freeform 23">
              <a:extLst>
                <a:ext uri="{FF2B5EF4-FFF2-40B4-BE49-F238E27FC236}">
                  <a16:creationId xmlns:a16="http://schemas.microsoft.com/office/drawing/2014/main" id="{09051E66-1B8D-B97C-A955-438EBDE89A1E}"/>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15" name="Freeform 24">
              <a:extLst>
                <a:ext uri="{FF2B5EF4-FFF2-40B4-BE49-F238E27FC236}">
                  <a16:creationId xmlns:a16="http://schemas.microsoft.com/office/drawing/2014/main" id="{74FF7D10-775E-8DC2-DBF0-9FAE4B648E4F}"/>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16" name="Graphic 14">
              <a:extLst>
                <a:ext uri="{FF2B5EF4-FFF2-40B4-BE49-F238E27FC236}">
                  <a16:creationId xmlns:a16="http://schemas.microsoft.com/office/drawing/2014/main" id="{72AF882E-8B1B-1CAD-FD27-D56231AC9842}"/>
                </a:ext>
              </a:extLst>
            </p:cNvPr>
            <p:cNvGrpSpPr/>
            <p:nvPr/>
          </p:nvGrpSpPr>
          <p:grpSpPr>
            <a:xfrm>
              <a:off x="5040867" y="3443287"/>
              <a:ext cx="290185" cy="367426"/>
              <a:chOff x="5040867" y="3443287"/>
              <a:chExt cx="290185" cy="367426"/>
            </a:xfrm>
            <a:solidFill>
              <a:srgbClr val="FFFFFF"/>
            </a:solidFill>
          </p:grpSpPr>
          <p:sp>
            <p:nvSpPr>
              <p:cNvPr id="17" name="Freeform 26">
                <a:extLst>
                  <a:ext uri="{FF2B5EF4-FFF2-40B4-BE49-F238E27FC236}">
                    <a16:creationId xmlns:a16="http://schemas.microsoft.com/office/drawing/2014/main" id="{CF30B0F1-220A-9728-A0D1-980E97C99D14}"/>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18" name="Freeform 27">
                <a:extLst>
                  <a:ext uri="{FF2B5EF4-FFF2-40B4-BE49-F238E27FC236}">
                    <a16:creationId xmlns:a16="http://schemas.microsoft.com/office/drawing/2014/main" id="{20F4D720-B10C-A9F2-43D5-A58B11D7958F}"/>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63820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A4A8C-CFE9-76BF-0D4B-C5E9F61C871C}"/>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E6F9EDA9-3861-8260-0E9D-7EE4EF0A3996}"/>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73795E78-AB6C-A3B8-2076-5E0051335F4B}"/>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FB890AA-5C4C-EC1F-0517-8F37D0202E2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32</a:t>
            </a:fld>
            <a:endParaRPr lang="fr-CA" sz="1200" dirty="0"/>
          </a:p>
        </p:txBody>
      </p:sp>
      <p:sp>
        <p:nvSpPr>
          <p:cNvPr id="2" name="TextBox 1">
            <a:extLst>
              <a:ext uri="{FF2B5EF4-FFF2-40B4-BE49-F238E27FC236}">
                <a16:creationId xmlns:a16="http://schemas.microsoft.com/office/drawing/2014/main" id="{357C5CD7-DE5B-367A-A230-F12DAFFB7D57}"/>
              </a:ext>
            </a:extLst>
          </p:cNvPr>
          <p:cNvSpPr txBox="1"/>
          <p:nvPr/>
        </p:nvSpPr>
        <p:spPr>
          <a:xfrm>
            <a:off x="2039426" y="1231046"/>
            <a:ext cx="8113147" cy="3568413"/>
          </a:xfrm>
          <a:prstGeom prst="rect">
            <a:avLst/>
          </a:prstGeom>
          <a:noFill/>
        </p:spPr>
        <p:txBody>
          <a:bodyPr wrap="square">
            <a:spAutoFit/>
          </a:bodyPr>
          <a:lstStyle/>
          <a:p>
            <a:pPr marL="342900" indent="-342900">
              <a:lnSpc>
                <a:spcPts val="2340"/>
              </a:lnSpc>
              <a:spcAft>
                <a:spcPts val="600"/>
              </a:spcAft>
              <a:buClr>
                <a:srgbClr val="E96751"/>
              </a:buClr>
              <a:buFont typeface="Wingdings" panose="05000000000000000000" pitchFamily="2" charset="2"/>
              <a:buChar char="ü"/>
            </a:pPr>
            <a:r>
              <a:rPr lang="en-US" sz="2400" b="1" dirty="0">
                <a:solidFill>
                  <a:srgbClr val="459597"/>
                </a:solidFill>
              </a:rPr>
              <a:t>Búðu til fjárhagsáætlun sem samræmist lífsstigi þínu</a:t>
            </a:r>
            <a:r>
              <a:rPr lang="en-US" sz="2400" b="1" dirty="0">
                <a:solidFill>
                  <a:srgbClr val="494949"/>
                </a:solidFill>
              </a:rPr>
              <a:t>, </a:t>
            </a:r>
            <a:r>
              <a:rPr lang="en-US" sz="2400" dirty="0">
                <a:solidFill>
                  <a:srgbClr val="494949"/>
                </a:solidFill>
              </a:rPr>
              <a:t>áhættusækni og langtíma markmiðum. </a:t>
            </a:r>
            <a:r>
              <a:rPr lang="en-US" sz="2400" b="1" dirty="0">
                <a:solidFill>
                  <a:srgbClr val="494949"/>
                </a:solidFill>
              </a:rPr>
              <a:t>Lean startup </a:t>
            </a:r>
            <a:r>
              <a:rPr lang="en-US" sz="2400" dirty="0">
                <a:solidFill>
                  <a:srgbClr val="494949"/>
                </a:solidFill>
              </a:rPr>
              <a:t>nálgun (með færri einingum og einfaldari aðstöðu) gerir þér kleift </a:t>
            </a:r>
            <a:r>
              <a:rPr lang="en-US" sz="2400" b="1" dirty="0">
                <a:solidFill>
                  <a:srgbClr val="494949"/>
                </a:solidFill>
              </a:rPr>
              <a:t>að sanna eftirspurn </a:t>
            </a:r>
            <a:r>
              <a:rPr lang="en-US" sz="2400" dirty="0">
                <a:solidFill>
                  <a:srgbClr val="494949"/>
                </a:solidFill>
              </a:rPr>
              <a:t>og vaxa á sjálfbæran hátt án þess að ofgera þér fjárhagslega. </a:t>
            </a:r>
          </a:p>
          <a:p>
            <a:pPr marL="342900" indent="-342900">
              <a:lnSpc>
                <a:spcPts val="2340"/>
              </a:lnSpc>
              <a:spcAft>
                <a:spcPts val="600"/>
              </a:spcAft>
              <a:buClr>
                <a:srgbClr val="E96751"/>
              </a:buClr>
              <a:buFont typeface="Wingdings" panose="05000000000000000000" pitchFamily="2" charset="2"/>
              <a:buChar char="ü"/>
            </a:pPr>
            <a:endParaRPr lang="en-US" sz="2400" dirty="0">
              <a:solidFill>
                <a:srgbClr val="494949"/>
              </a:solidFill>
            </a:endParaRPr>
          </a:p>
          <a:p>
            <a:pPr marL="342900" indent="-342900">
              <a:lnSpc>
                <a:spcPts val="2340"/>
              </a:lnSpc>
              <a:spcAft>
                <a:spcPts val="600"/>
              </a:spcAft>
              <a:buClr>
                <a:srgbClr val="E96751"/>
              </a:buClr>
              <a:buFont typeface="Wingdings" panose="05000000000000000000" pitchFamily="2" charset="2"/>
              <a:buChar char="ü"/>
            </a:pPr>
            <a:r>
              <a:rPr lang="en-US" sz="2400" b="1" dirty="0">
                <a:solidFill>
                  <a:srgbClr val="459597"/>
                </a:solidFill>
              </a:rPr>
              <a:t>Íhugaðu tekjutímalínur </a:t>
            </a:r>
            <a:r>
              <a:rPr lang="en-US" sz="2400" dirty="0">
                <a:solidFill>
                  <a:srgbClr val="494949"/>
                </a:solidFill>
              </a:rPr>
              <a:t>– flestar síður ná ekki rekstrarafgangi fyrr en eftir 18–36 mánuði. Áætlanagerð er tilgangslaus án fjárhagsáætlunar. Búðu til fjárhagsáætlun sem nær yfir land, leyfi, einingar, innviði, falinn kostnað og rekstrarfé fyrir 1–2 ára tímabil.</a:t>
            </a:r>
          </a:p>
          <a:p>
            <a:pPr>
              <a:lnSpc>
                <a:spcPts val="2340"/>
              </a:lnSpc>
              <a:spcAft>
                <a:spcPts val="600"/>
              </a:spcAft>
            </a:pPr>
            <a:endParaRPr lang="en-US" sz="2200" i="1" dirty="0">
              <a:solidFill>
                <a:srgbClr val="494949"/>
              </a:solidFill>
            </a:endParaRPr>
          </a:p>
        </p:txBody>
      </p:sp>
      <p:pic>
        <p:nvPicPr>
          <p:cNvPr id="14" name="Picture 13">
            <a:extLst>
              <a:ext uri="{FF2B5EF4-FFF2-40B4-BE49-F238E27FC236}">
                <a16:creationId xmlns:a16="http://schemas.microsoft.com/office/drawing/2014/main" id="{DB023CAB-70D1-A2FA-D3D5-EE1526940C3E}"/>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4B4941A6-A8FA-BC51-0D3F-5A4E2539FFD7}"/>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Nokkur fjármálaráð um gerð trausts fjárhagsáætlunar</a:t>
            </a:r>
          </a:p>
          <a:p>
            <a:pPr>
              <a:lnSpc>
                <a:spcPts val="2900"/>
              </a:lnSpc>
            </a:pPr>
            <a:endParaRPr lang="en-US" dirty="0"/>
          </a:p>
        </p:txBody>
      </p:sp>
      <p:sp>
        <p:nvSpPr>
          <p:cNvPr id="6" name="Text Placeholder 3">
            <a:extLst>
              <a:ext uri="{FF2B5EF4-FFF2-40B4-BE49-F238E27FC236}">
                <a16:creationId xmlns:a16="http://schemas.microsoft.com/office/drawing/2014/main" id="{691D2E44-D8E1-89E7-EAAB-651268CBF67A}"/>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Fjárhagsáætlun þín</a:t>
            </a:r>
          </a:p>
          <a:p>
            <a:pPr algn="r">
              <a:lnSpc>
                <a:spcPts val="3620"/>
              </a:lnSpc>
            </a:pPr>
            <a:endParaRPr lang="en-US" dirty="0">
              <a:solidFill>
                <a:schemeClr val="bg1"/>
              </a:solidFill>
            </a:endParaRPr>
          </a:p>
        </p:txBody>
      </p:sp>
    </p:spTree>
    <p:extLst>
      <p:ext uri="{BB962C8B-B14F-4D97-AF65-F5344CB8AC3E}">
        <p14:creationId xmlns:p14="http://schemas.microsoft.com/office/powerpoint/2010/main" val="3059531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F88A4-579F-36B3-F15A-C226A8239CDD}"/>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D8F68224-9495-9E41-A5BF-D32083E24750}"/>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8DA6EB52-B6CB-0C9A-B657-DCCD2C0FCA28}"/>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72DAA63-8826-629F-E845-C57367AF4DC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dirty="0"/>
          </a:p>
        </p:txBody>
      </p:sp>
      <p:sp>
        <p:nvSpPr>
          <p:cNvPr id="2" name="TextBox 1">
            <a:extLst>
              <a:ext uri="{FF2B5EF4-FFF2-40B4-BE49-F238E27FC236}">
                <a16:creationId xmlns:a16="http://schemas.microsoft.com/office/drawing/2014/main" id="{7DACA519-84A6-35B0-1948-DB68EF8CB38B}"/>
              </a:ext>
            </a:extLst>
          </p:cNvPr>
          <p:cNvSpPr txBox="1"/>
          <p:nvPr/>
        </p:nvSpPr>
        <p:spPr>
          <a:xfrm>
            <a:off x="2039426" y="1231046"/>
            <a:ext cx="8113147" cy="3273460"/>
          </a:xfrm>
          <a:prstGeom prst="rect">
            <a:avLst/>
          </a:prstGeom>
          <a:noFill/>
        </p:spPr>
        <p:txBody>
          <a:bodyPr wrap="square">
            <a:spAutoFit/>
          </a:bodyPr>
          <a:lstStyle/>
          <a:p>
            <a:pPr marL="342900" indent="-342900">
              <a:lnSpc>
                <a:spcPts val="2340"/>
              </a:lnSpc>
              <a:spcAft>
                <a:spcPts val="600"/>
              </a:spcAft>
              <a:buClr>
                <a:srgbClr val="E96751"/>
              </a:buClr>
              <a:buFont typeface="Wingdings" panose="05000000000000000000" pitchFamily="2" charset="2"/>
              <a:buChar char="ü"/>
            </a:pPr>
            <a:r>
              <a:rPr lang="en-US" sz="2400" b="1" dirty="0">
                <a:solidFill>
                  <a:srgbClr val="459597"/>
                </a:solidFill>
              </a:rPr>
              <a:t>Áætlanagerð er tilgangslaus án fjárhagsáætlunar. </a:t>
            </a:r>
            <a:r>
              <a:rPr lang="en-US" sz="2400" dirty="0">
                <a:solidFill>
                  <a:srgbClr val="494949"/>
                </a:solidFill>
              </a:rPr>
              <a:t>Skráðu alla kostnaðarliði – frá landkaupum og uppsetningu podda til trygginga, skilti, bókunarhugbúnaðar og hreinsiefna. </a:t>
            </a:r>
            <a:r>
              <a:rPr lang="en-US" sz="2400" b="1" dirty="0">
                <a:solidFill>
                  <a:srgbClr val="494949"/>
                </a:solidFill>
              </a:rPr>
              <a:t>Raunsæ fjárhagsáætlun </a:t>
            </a:r>
            <a:r>
              <a:rPr lang="en-US" sz="2400" dirty="0">
                <a:solidFill>
                  <a:srgbClr val="494949"/>
                </a:solidFill>
              </a:rPr>
              <a:t>hjálpar þér að meta hvort áætlunin þín sé framkvæmanleg og greina svið þar sem þú gætir þurft fjármögnun eða styrki.</a:t>
            </a:r>
          </a:p>
          <a:p>
            <a:pPr>
              <a:lnSpc>
                <a:spcPts val="2340"/>
              </a:lnSpc>
              <a:spcAft>
                <a:spcPts val="600"/>
              </a:spcAft>
              <a:buClr>
                <a:srgbClr val="E96751"/>
              </a:buClr>
            </a:pPr>
            <a:endParaRPr lang="en-US" sz="2400" dirty="0">
              <a:solidFill>
                <a:srgbClr val="494949"/>
              </a:solidFill>
            </a:endParaRPr>
          </a:p>
          <a:p>
            <a:pPr marL="342900" indent="-342900">
              <a:lnSpc>
                <a:spcPts val="2340"/>
              </a:lnSpc>
              <a:spcAft>
                <a:spcPts val="600"/>
              </a:spcAft>
              <a:buClr>
                <a:srgbClr val="E96751"/>
              </a:buClr>
              <a:buFont typeface="Wingdings" panose="05000000000000000000" pitchFamily="2" charset="2"/>
              <a:buChar char="ü"/>
            </a:pPr>
            <a:r>
              <a:rPr lang="en-US" sz="2400" b="1" dirty="0">
                <a:solidFill>
                  <a:srgbClr val="459597"/>
                </a:solidFill>
              </a:rPr>
              <a:t>Kannaðu staðbundin styrki eða styrki til sveitaþróunar </a:t>
            </a:r>
            <a:r>
              <a:rPr lang="en-US" sz="2400" dirty="0">
                <a:solidFill>
                  <a:srgbClr val="494949"/>
                </a:solidFill>
              </a:rPr>
              <a:t>(t.d. </a:t>
            </a:r>
            <a:r>
              <a:rPr lang="en-US" sz="2400" dirty="0">
                <a:solidFill>
                  <a:srgbClr val="459597"/>
                </a:solidFill>
                <a:hlinkClick r:id="rId2">
                  <a:extLst>
                    <a:ext uri="{A12FA001-AC4F-418D-AE19-62706E023703}">
                      <ahyp:hlinkClr xmlns:ahyp="http://schemas.microsoft.com/office/drawing/2018/hyperlinkcolor" val="tx"/>
                    </a:ext>
                  </a:extLst>
                </a:hlinkClick>
              </a:rPr>
              <a:t>LEADER-fjármögnun </a:t>
            </a:r>
            <a:r>
              <a:rPr lang="en-US" sz="2400" dirty="0">
                <a:solidFill>
                  <a:srgbClr val="494949"/>
                </a:solidFill>
              </a:rPr>
              <a:t>á Írlandi, </a:t>
            </a:r>
            <a:r>
              <a:rPr lang="en-US" sz="2400" dirty="0">
                <a:solidFill>
                  <a:srgbClr val="459597"/>
                </a:solidFill>
                <a:hlinkClick r:id="rId3">
                  <a:extLst>
                    <a:ext uri="{A12FA001-AC4F-418D-AE19-62706E023703}">
                      <ahyp:hlinkClr xmlns:ahyp="http://schemas.microsoft.com/office/drawing/2018/hyperlinkcolor" val="tx"/>
                    </a:ext>
                  </a:extLst>
                </a:hlinkClick>
              </a:rPr>
              <a:t>Rural Development Programme í Slóveníu</a:t>
            </a:r>
            <a:r>
              <a:rPr lang="en-US" sz="2400" dirty="0">
                <a:solidFill>
                  <a:srgbClr val="494949"/>
                </a:solidFill>
              </a:rPr>
              <a:t>) </a:t>
            </a:r>
            <a:r>
              <a:rPr lang="en-US" sz="2400" i="1" dirty="0">
                <a:solidFill>
                  <a:srgbClr val="494949"/>
                </a:solidFill>
              </a:rPr>
              <a:t>(fjallað um í eining 7)</a:t>
            </a:r>
          </a:p>
          <a:p>
            <a:pPr>
              <a:lnSpc>
                <a:spcPts val="2340"/>
              </a:lnSpc>
              <a:spcAft>
                <a:spcPts val="600"/>
              </a:spcAft>
            </a:pPr>
            <a:endParaRPr lang="en-US" sz="2200" i="1" dirty="0">
              <a:solidFill>
                <a:srgbClr val="494949"/>
              </a:solidFill>
            </a:endParaRPr>
          </a:p>
        </p:txBody>
      </p:sp>
      <p:pic>
        <p:nvPicPr>
          <p:cNvPr id="14" name="Picture 13">
            <a:extLst>
              <a:ext uri="{FF2B5EF4-FFF2-40B4-BE49-F238E27FC236}">
                <a16:creationId xmlns:a16="http://schemas.microsoft.com/office/drawing/2014/main" id="{82F80E55-890F-2A8D-33AC-A67114B82475}"/>
              </a:ext>
            </a:extLst>
          </p:cNvPr>
          <p:cNvPicPr>
            <a:picLocks noChangeAspect="1"/>
          </p:cNvPicPr>
          <p:nvPr/>
        </p:nvPicPr>
        <p:blipFill>
          <a:blip r:embed="rId4">
            <a:alphaModFix amt="33000"/>
            <a:biLevel thresh="25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F83769E6-F713-ACC9-F096-38142C6C67DC}"/>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Nokkur fjármálaráð um gerð trausts fjárhagsáætlunar</a:t>
            </a:r>
          </a:p>
          <a:p>
            <a:pPr>
              <a:lnSpc>
                <a:spcPts val="2900"/>
              </a:lnSpc>
            </a:pPr>
            <a:endParaRPr lang="en-US" dirty="0"/>
          </a:p>
        </p:txBody>
      </p:sp>
      <p:sp>
        <p:nvSpPr>
          <p:cNvPr id="6" name="Text Placeholder 3">
            <a:extLst>
              <a:ext uri="{FF2B5EF4-FFF2-40B4-BE49-F238E27FC236}">
                <a16:creationId xmlns:a16="http://schemas.microsoft.com/office/drawing/2014/main" id="{0A1FB031-2256-F27C-8ABE-E38E4B50355D}"/>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Fjárhagsáætlun þín</a:t>
            </a:r>
          </a:p>
          <a:p>
            <a:pPr algn="r">
              <a:lnSpc>
                <a:spcPts val="3620"/>
              </a:lnSpc>
            </a:pPr>
            <a:endParaRPr lang="en-US" dirty="0">
              <a:solidFill>
                <a:schemeClr val="bg1"/>
              </a:solidFill>
            </a:endParaRPr>
          </a:p>
        </p:txBody>
      </p:sp>
    </p:spTree>
    <p:extLst>
      <p:ext uri="{BB962C8B-B14F-4D97-AF65-F5344CB8AC3E}">
        <p14:creationId xmlns:p14="http://schemas.microsoft.com/office/powerpoint/2010/main" val="3846638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A3631-A7BF-8629-A2B0-EA60B3CD5A36}"/>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15796623-7A5A-387F-D2D7-C5C62F338C3C}"/>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3A416031-8FAF-54E7-E1AE-F4A4DBF4A2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dirty="0"/>
          </a:p>
        </p:txBody>
      </p:sp>
      <p:pic>
        <p:nvPicPr>
          <p:cNvPr id="14" name="Picture 13">
            <a:extLst>
              <a:ext uri="{FF2B5EF4-FFF2-40B4-BE49-F238E27FC236}">
                <a16:creationId xmlns:a16="http://schemas.microsoft.com/office/drawing/2014/main" id="{A3004960-158F-0FA8-56DB-BC7D559DE3FF}"/>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5D6A425F-A760-C5FF-AF4E-F2CDD4B8E663}"/>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Fjárhagsáætlun þín</a:t>
            </a:r>
          </a:p>
          <a:p>
            <a:pPr algn="r">
              <a:lnSpc>
                <a:spcPts val="3620"/>
              </a:lnSpc>
            </a:pPr>
            <a:endParaRPr lang="en-US" dirty="0">
              <a:solidFill>
                <a:schemeClr val="bg1"/>
              </a:solidFill>
            </a:endParaRPr>
          </a:p>
        </p:txBody>
      </p:sp>
      <p:sp>
        <p:nvSpPr>
          <p:cNvPr id="13" name="TextBox 12">
            <a:extLst>
              <a:ext uri="{FF2B5EF4-FFF2-40B4-BE49-F238E27FC236}">
                <a16:creationId xmlns:a16="http://schemas.microsoft.com/office/drawing/2014/main" id="{C46BF315-EECA-E416-4E6F-6F4F3D5E03D2}"/>
              </a:ext>
            </a:extLst>
          </p:cNvPr>
          <p:cNvSpPr txBox="1"/>
          <p:nvPr/>
        </p:nvSpPr>
        <p:spPr>
          <a:xfrm>
            <a:off x="5947502" y="5916384"/>
            <a:ext cx="5097686" cy="1077218"/>
          </a:xfrm>
          <a:prstGeom prst="rect">
            <a:avLst/>
          </a:prstGeom>
          <a:noFill/>
        </p:spPr>
        <p:txBody>
          <a:bodyPr wrap="square" rtlCol="0">
            <a:spAutoFit/>
          </a:bodyPr>
          <a:lstStyle/>
          <a:p>
            <a:pPr>
              <a:buNone/>
            </a:pPr>
            <a:r>
              <a:rPr lang="en-US" sz="2200" b="1" dirty="0">
                <a:solidFill>
                  <a:srgbClr val="3B7F81"/>
                </a:solidFill>
              </a:rPr>
              <a:t>Heildarfjárhagsáætlun (án virðisaukaskatts):</a:t>
            </a:r>
          </a:p>
          <a:p>
            <a:r>
              <a:rPr lang="en-US" sz="2200" b="1" dirty="0">
                <a:solidFill>
                  <a:srgbClr val="494949"/>
                </a:solidFill>
              </a:rPr>
              <a:t>Lágmark: </a:t>
            </a:r>
            <a:r>
              <a:rPr lang="en-US" sz="2200" dirty="0">
                <a:solidFill>
                  <a:srgbClr val="494949"/>
                </a:solidFill>
              </a:rPr>
              <a:t>€81,100 </a:t>
            </a:r>
            <a:r>
              <a:rPr lang="en-US" sz="2200" b="1" dirty="0">
                <a:solidFill>
                  <a:srgbClr val="494949"/>
                </a:solidFill>
              </a:rPr>
              <a:t> Hámark: </a:t>
            </a:r>
            <a:r>
              <a:rPr lang="en-US" sz="2200" dirty="0">
                <a:solidFill>
                  <a:srgbClr val="494949"/>
                </a:solidFill>
              </a:rPr>
              <a:t>€387,200+</a:t>
            </a: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381AB860-65DB-8476-C677-2914E7C50C4B}"/>
              </a:ext>
            </a:extLst>
          </p:cNvPr>
          <p:cNvGrpSpPr/>
          <p:nvPr/>
        </p:nvGrpSpPr>
        <p:grpSpPr>
          <a:xfrm>
            <a:off x="4928329" y="5931698"/>
            <a:ext cx="793524" cy="801083"/>
            <a:chOff x="4897755" y="3322320"/>
            <a:chExt cx="600074" cy="605790"/>
          </a:xfrm>
        </p:grpSpPr>
        <p:sp>
          <p:nvSpPr>
            <p:cNvPr id="17" name="Freeform 16">
              <a:extLst>
                <a:ext uri="{FF2B5EF4-FFF2-40B4-BE49-F238E27FC236}">
                  <a16:creationId xmlns:a16="http://schemas.microsoft.com/office/drawing/2014/main" id="{C61C17C1-0F3A-4ABA-26BB-6C88E9F0BD0D}"/>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551C850-6CA8-C353-D1AE-5FADD0A4D808}"/>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19" name="Graphic 14">
              <a:extLst>
                <a:ext uri="{FF2B5EF4-FFF2-40B4-BE49-F238E27FC236}">
                  <a16:creationId xmlns:a16="http://schemas.microsoft.com/office/drawing/2014/main" id="{9298B41A-93AB-CA81-4A55-9BFD5273CEA7}"/>
                </a:ext>
              </a:extLst>
            </p:cNvPr>
            <p:cNvGrpSpPr/>
            <p:nvPr/>
          </p:nvGrpSpPr>
          <p:grpSpPr>
            <a:xfrm>
              <a:off x="5040867" y="3443287"/>
              <a:ext cx="290185" cy="367426"/>
              <a:chOff x="5040867" y="3443287"/>
              <a:chExt cx="290185" cy="367426"/>
            </a:xfrm>
            <a:solidFill>
              <a:srgbClr val="FFFFFF"/>
            </a:solidFill>
          </p:grpSpPr>
          <p:sp>
            <p:nvSpPr>
              <p:cNvPr id="20" name="Freeform 19">
                <a:extLst>
                  <a:ext uri="{FF2B5EF4-FFF2-40B4-BE49-F238E27FC236}">
                    <a16:creationId xmlns:a16="http://schemas.microsoft.com/office/drawing/2014/main" id="{A20BCBD8-626B-2760-82E8-B4D099E3A2DE}"/>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39AFEBA-CB01-2F93-DDB7-2FB15C493601}"/>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
        <p:nvSpPr>
          <p:cNvPr id="22" name="Text Placeholder 5">
            <a:extLst>
              <a:ext uri="{FF2B5EF4-FFF2-40B4-BE49-F238E27FC236}">
                <a16:creationId xmlns:a16="http://schemas.microsoft.com/office/drawing/2014/main" id="{E6B72534-7D8A-92DC-E577-D2396D1B3F9F}"/>
              </a:ext>
            </a:extLst>
          </p:cNvPr>
          <p:cNvSpPr txBox="1">
            <a:spLocks/>
          </p:cNvSpPr>
          <p:nvPr/>
        </p:nvSpPr>
        <p:spPr>
          <a:xfrm>
            <a:off x="2039427" y="400242"/>
            <a:ext cx="9005761"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Kostnaðarlisti fyrir ATA-upphafskostnað (áætlaðar upphæðir) án virðisaukaskatts</a:t>
            </a:r>
          </a:p>
          <a:p>
            <a:pPr>
              <a:lnSpc>
                <a:spcPts val="2900"/>
              </a:lnSpc>
            </a:pPr>
            <a:endParaRPr lang="en-US" dirty="0"/>
          </a:p>
        </p:txBody>
      </p:sp>
      <p:graphicFrame>
        <p:nvGraphicFramePr>
          <p:cNvPr id="23" name="Table 22">
            <a:extLst>
              <a:ext uri="{FF2B5EF4-FFF2-40B4-BE49-F238E27FC236}">
                <a16:creationId xmlns:a16="http://schemas.microsoft.com/office/drawing/2014/main" id="{D8854BD3-8B12-9B2E-DBEB-C35793A7DE65}"/>
              </a:ext>
            </a:extLst>
          </p:cNvPr>
          <p:cNvGraphicFramePr>
            <a:graphicFrameLocks noGrp="1"/>
          </p:cNvGraphicFramePr>
          <p:nvPr>
            <p:extLst>
              <p:ext uri="{D42A27DB-BD31-4B8C-83A1-F6EECF244321}">
                <p14:modId xmlns:p14="http://schemas.microsoft.com/office/powerpoint/2010/main" val="989514213"/>
              </p:ext>
            </p:extLst>
          </p:nvPr>
        </p:nvGraphicFramePr>
        <p:xfrm>
          <a:off x="2039427" y="991457"/>
          <a:ext cx="9462732" cy="4654000"/>
        </p:xfrm>
        <a:graphic>
          <a:graphicData uri="http://schemas.openxmlformats.org/drawingml/2006/table">
            <a:tbl>
              <a:tblPr/>
              <a:tblGrid>
                <a:gridCol w="4731366">
                  <a:extLst>
                    <a:ext uri="{9D8B030D-6E8A-4147-A177-3AD203B41FA5}">
                      <a16:colId xmlns:a16="http://schemas.microsoft.com/office/drawing/2014/main" val="3837619928"/>
                    </a:ext>
                  </a:extLst>
                </a:gridCol>
                <a:gridCol w="4731366">
                  <a:extLst>
                    <a:ext uri="{9D8B030D-6E8A-4147-A177-3AD203B41FA5}">
                      <a16:colId xmlns:a16="http://schemas.microsoft.com/office/drawing/2014/main" val="2755885704"/>
                    </a:ext>
                  </a:extLst>
                </a:gridCol>
              </a:tblGrid>
              <a:tr h="0">
                <a:tc>
                  <a:txBody>
                    <a:bodyPr/>
                    <a:lstStyle/>
                    <a:p>
                      <a:r>
                        <a:rPr lang="en-IE" sz="1800" b="1" dirty="0">
                          <a:solidFill>
                            <a:schemeClr val="bg1"/>
                          </a:solidFill>
                        </a:rPr>
                        <a:t>Kostnaðarliður</a:t>
                      </a:r>
                      <a:endParaRPr lang="en-IE" sz="1800" dirty="0">
                        <a:solidFill>
                          <a:schemeClr val="bg1"/>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b="1" dirty="0">
                          <a:solidFill>
                            <a:schemeClr val="bg1"/>
                          </a:solidFill>
                        </a:rPr>
                        <a:t>Áætlað kostnaðarbili (€)</a:t>
                      </a:r>
                      <a:endParaRPr lang="en-IE" sz="1800" dirty="0">
                        <a:solidFill>
                          <a:schemeClr val="bg1"/>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264610940"/>
                  </a:ext>
                </a:extLst>
              </a:tr>
              <a:tr h="356400">
                <a:tc>
                  <a:txBody>
                    <a:bodyPr/>
                    <a:lstStyle/>
                    <a:p>
                      <a:r>
                        <a:rPr lang="en-IE" sz="1800" dirty="0">
                          <a:solidFill>
                            <a:srgbClr val="494949"/>
                          </a:solidFill>
                        </a:rPr>
                        <a:t>Landskaup</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a:solidFill>
                            <a:srgbClr val="494949"/>
                          </a:solidFill>
                        </a:rPr>
                        <a:t>€5.000–€120.000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7238498"/>
                  </a:ext>
                </a:extLst>
              </a:tr>
              <a:tr h="356400">
                <a:tc>
                  <a:txBody>
                    <a:bodyPr/>
                    <a:lstStyle/>
                    <a:p>
                      <a:r>
                        <a:rPr lang="en-IE" sz="1800">
                          <a:solidFill>
                            <a:srgbClr val="494949"/>
                          </a:solidFill>
                        </a:rPr>
                        <a:t>Skipulagsumsókn</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€1,000–€10,000+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7740798"/>
                  </a:ext>
                </a:extLst>
              </a:tr>
              <a:tr h="356400">
                <a:tc>
                  <a:txBody>
                    <a:bodyPr/>
                    <a:lstStyle/>
                    <a:p>
                      <a:r>
                        <a:rPr lang="en-US" sz="1800">
                          <a:solidFill>
                            <a:srgbClr val="494949"/>
                          </a:solidFill>
                        </a:rPr>
                        <a:t>Tryggingar og ábyrgðarvernd (árleg)</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€500–€2,000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202558"/>
                  </a:ext>
                </a:extLst>
              </a:tr>
              <a:tr h="356400">
                <a:tc>
                  <a:txBody>
                    <a:bodyPr/>
                    <a:lstStyle/>
                    <a:p>
                      <a:r>
                        <a:rPr lang="en-US" sz="1800">
                          <a:solidFill>
                            <a:srgbClr val="494949"/>
                          </a:solidFill>
                        </a:rPr>
                        <a:t>Kostnaður fyrir pod/jurt/kofa einingu (á hverja einingu)</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€10.000–€80.000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5874638"/>
                  </a:ext>
                </a:extLst>
              </a:tr>
              <a:tr h="356400">
                <a:tc>
                  <a:txBody>
                    <a:bodyPr/>
                    <a:lstStyle/>
                    <a:p>
                      <a:r>
                        <a:rPr lang="en-IE" sz="1800">
                          <a:solidFill>
                            <a:srgbClr val="494949"/>
                          </a:solidFill>
                        </a:rPr>
                        <a:t>Innviðir (vegir, fráveitur, rafmagn)</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€50.000–€120.000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0452736"/>
                  </a:ext>
                </a:extLst>
              </a:tr>
              <a:tr h="356400">
                <a:tc>
                  <a:txBody>
                    <a:bodyPr/>
                    <a:lstStyle/>
                    <a:p>
                      <a:r>
                        <a:rPr lang="en-IE" sz="1800">
                          <a:solidFill>
                            <a:srgbClr val="494949"/>
                          </a:solidFill>
                        </a:rPr>
                        <a:t>Flutningskostnaður (afhending einingar)</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a:solidFill>
                            <a:srgbClr val="494949"/>
                          </a:solidFill>
                        </a:rPr>
                        <a:t>€2,000–€5,000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099299"/>
                  </a:ext>
                </a:extLst>
              </a:tr>
              <a:tr h="356400">
                <a:tc>
                  <a:txBody>
                    <a:bodyPr/>
                    <a:lstStyle/>
                    <a:p>
                      <a:r>
                        <a:rPr lang="en-IE" sz="1800" dirty="0">
                          <a:solidFill>
                            <a:srgbClr val="494949"/>
                          </a:solidFill>
                        </a:rPr>
                        <a:t>Þóknanir skipulagsráðgjafa</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€1,500–€4,000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5033829"/>
                  </a:ext>
                </a:extLst>
              </a:tr>
              <a:tr h="356400">
                <a:tc>
                  <a:txBody>
                    <a:bodyPr/>
                    <a:lstStyle/>
                    <a:p>
                      <a:r>
                        <a:rPr lang="en-IE" sz="1800">
                          <a:solidFill>
                            <a:srgbClr val="494949"/>
                          </a:solidFill>
                        </a:rPr>
                        <a:t>Lögfræðigjöld/fasteignamatgjöld</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€1,500–€3,000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5604665"/>
                  </a:ext>
                </a:extLst>
              </a:tr>
              <a:tr h="356400">
                <a:tc>
                  <a:txBody>
                    <a:bodyPr/>
                    <a:lstStyle/>
                    <a:p>
                      <a:r>
                        <a:rPr lang="en-IE" sz="1800">
                          <a:solidFill>
                            <a:srgbClr val="494949"/>
                          </a:solidFill>
                        </a:rPr>
                        <a:t>Tryggingar, markaðssetning og uppsetning</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€5,000–€10,000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2567164"/>
                  </a:ext>
                </a:extLst>
              </a:tr>
              <a:tr h="356400">
                <a:tc>
                  <a:txBody>
                    <a:bodyPr/>
                    <a:lstStyle/>
                    <a:p>
                      <a:r>
                        <a:rPr lang="en-US" sz="1800" dirty="0">
                          <a:solidFill>
                            <a:srgbClr val="494949"/>
                          </a:solidFill>
                        </a:rPr>
                        <a:t>Markaðssetningar- og bókunarhugbúnaður (árlegur)</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€600–€1,200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7836026"/>
                  </a:ext>
                </a:extLst>
              </a:tr>
              <a:tr h="356400">
                <a:tc>
                  <a:txBody>
                    <a:bodyPr/>
                    <a:lstStyle/>
                    <a:p>
                      <a:r>
                        <a:rPr lang="en-IE" sz="1800">
                          <a:solidFill>
                            <a:srgbClr val="494949"/>
                          </a:solidFill>
                        </a:rPr>
                        <a:t>Vefsíða og vörumerkjauppbygging</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€1,000–€5,000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8272008"/>
                  </a:ext>
                </a:extLst>
              </a:tr>
              <a:tr h="356400">
                <a:tc>
                  <a:txBody>
                    <a:bodyPr/>
                    <a:lstStyle/>
                    <a:p>
                      <a:r>
                        <a:rPr lang="en-IE" sz="1800" dirty="0">
                          <a:solidFill>
                            <a:srgbClr val="494949"/>
                          </a:solidFill>
                        </a:rPr>
                        <a:t>Gjöld fyrir faglega/lögfræðilega/ráðgjafarþjónustu</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€2,000–€7,000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5058113"/>
                  </a:ext>
                </a:extLst>
              </a:tr>
            </a:tbl>
          </a:graphicData>
        </a:graphic>
      </p:graphicFrame>
      <p:sp>
        <p:nvSpPr>
          <p:cNvPr id="25" name="Freeform 24">
            <a:extLst>
              <a:ext uri="{FF2B5EF4-FFF2-40B4-BE49-F238E27FC236}">
                <a16:creationId xmlns:a16="http://schemas.microsoft.com/office/drawing/2014/main" id="{6F41DEC6-74DF-1D97-A4DC-1AA7A454EA44}"/>
              </a:ext>
            </a:extLst>
          </p:cNvPr>
          <p:cNvSpPr/>
          <p:nvPr/>
        </p:nvSpPr>
        <p:spPr>
          <a:xfrm rot="5400000">
            <a:off x="7477193" y="3682409"/>
            <a:ext cx="1879679" cy="6093188"/>
          </a:xfrm>
          <a:custGeom>
            <a:avLst/>
            <a:gdLst>
              <a:gd name="connsiteX0" fmla="*/ 0 w 1879679"/>
              <a:gd name="connsiteY0" fmla="*/ 5744895 h 6093188"/>
              <a:gd name="connsiteX1" fmla="*/ 0 w 1879679"/>
              <a:gd name="connsiteY1" fmla="*/ 5355644 h 6093188"/>
              <a:gd name="connsiteX2" fmla="*/ 0 w 1879679"/>
              <a:gd name="connsiteY2" fmla="*/ 5255611 h 6093188"/>
              <a:gd name="connsiteX3" fmla="*/ 0 w 1879679"/>
              <a:gd name="connsiteY3" fmla="*/ 5099223 h 6093188"/>
              <a:gd name="connsiteX4" fmla="*/ 0 w 1879679"/>
              <a:gd name="connsiteY4" fmla="*/ 4866362 h 6093188"/>
              <a:gd name="connsiteX5" fmla="*/ 0 w 1879679"/>
              <a:gd name="connsiteY5" fmla="*/ 4709972 h 6093188"/>
              <a:gd name="connsiteX6" fmla="*/ 0 w 1879679"/>
              <a:gd name="connsiteY6" fmla="*/ 4609940 h 6093188"/>
              <a:gd name="connsiteX7" fmla="*/ 0 w 1879679"/>
              <a:gd name="connsiteY7" fmla="*/ 4220689 h 6093188"/>
              <a:gd name="connsiteX8" fmla="*/ 0 w 1879679"/>
              <a:gd name="connsiteY8" fmla="*/ 3998134 h 6093188"/>
              <a:gd name="connsiteX9" fmla="*/ 0 w 1879679"/>
              <a:gd name="connsiteY9" fmla="*/ 3848911 h 6093188"/>
              <a:gd name="connsiteX10" fmla="*/ 0 w 1879679"/>
              <a:gd name="connsiteY10" fmla="*/ 3848910 h 6093188"/>
              <a:gd name="connsiteX11" fmla="*/ 0 w 1879679"/>
              <a:gd name="connsiteY11" fmla="*/ 3651805 h 6093188"/>
              <a:gd name="connsiteX12" fmla="*/ 0 w 1879679"/>
              <a:gd name="connsiteY12" fmla="*/ 3608883 h 6093188"/>
              <a:gd name="connsiteX13" fmla="*/ 0 w 1879679"/>
              <a:gd name="connsiteY13" fmla="*/ 3508850 h 6093188"/>
              <a:gd name="connsiteX14" fmla="*/ 0 w 1879679"/>
              <a:gd name="connsiteY14" fmla="*/ 3459662 h 6093188"/>
              <a:gd name="connsiteX15" fmla="*/ 0 w 1879679"/>
              <a:gd name="connsiteY15" fmla="*/ 3459658 h 6093188"/>
              <a:gd name="connsiteX16" fmla="*/ 0 w 1879679"/>
              <a:gd name="connsiteY16" fmla="*/ 3359630 h 6093188"/>
              <a:gd name="connsiteX17" fmla="*/ 0 w 1879679"/>
              <a:gd name="connsiteY17" fmla="*/ 3359629 h 6093188"/>
              <a:gd name="connsiteX18" fmla="*/ 0 w 1879679"/>
              <a:gd name="connsiteY18" fmla="*/ 3352462 h 6093188"/>
              <a:gd name="connsiteX19" fmla="*/ 0 w 1879679"/>
              <a:gd name="connsiteY19" fmla="*/ 3262554 h 6093188"/>
              <a:gd name="connsiteX20" fmla="*/ 0 w 1879679"/>
              <a:gd name="connsiteY20" fmla="*/ 3203241 h 6093188"/>
              <a:gd name="connsiteX21" fmla="*/ 0 w 1879679"/>
              <a:gd name="connsiteY21" fmla="*/ 3203239 h 6093188"/>
              <a:gd name="connsiteX22" fmla="*/ 0 w 1879679"/>
              <a:gd name="connsiteY22" fmla="*/ 3162521 h 6093188"/>
              <a:gd name="connsiteX23" fmla="*/ 0 w 1879679"/>
              <a:gd name="connsiteY23" fmla="*/ 3119601 h 6093188"/>
              <a:gd name="connsiteX24" fmla="*/ 0 w 1879679"/>
              <a:gd name="connsiteY24" fmla="*/ 3006133 h 6093188"/>
              <a:gd name="connsiteX25" fmla="*/ 0 w 1879679"/>
              <a:gd name="connsiteY25" fmla="*/ 2970379 h 6093188"/>
              <a:gd name="connsiteX26" fmla="*/ 0 w 1879679"/>
              <a:gd name="connsiteY26" fmla="*/ 2970378 h 6093188"/>
              <a:gd name="connsiteX27" fmla="*/ 0 w 1879679"/>
              <a:gd name="connsiteY27" fmla="*/ 2963211 h 6093188"/>
              <a:gd name="connsiteX28" fmla="*/ 0 w 1879679"/>
              <a:gd name="connsiteY28" fmla="*/ 2863179 h 6093188"/>
              <a:gd name="connsiteX29" fmla="*/ 0 w 1879679"/>
              <a:gd name="connsiteY29" fmla="*/ 2813990 h 6093188"/>
              <a:gd name="connsiteX30" fmla="*/ 0 w 1879679"/>
              <a:gd name="connsiteY30" fmla="*/ 2813988 h 6093188"/>
              <a:gd name="connsiteX31" fmla="*/ 0 w 1879679"/>
              <a:gd name="connsiteY31" fmla="*/ 2773271 h 6093188"/>
              <a:gd name="connsiteX32" fmla="*/ 0 w 1879679"/>
              <a:gd name="connsiteY32" fmla="*/ 2713959 h 6093188"/>
              <a:gd name="connsiteX33" fmla="*/ 0 w 1879679"/>
              <a:gd name="connsiteY33" fmla="*/ 2713957 h 6093188"/>
              <a:gd name="connsiteX34" fmla="*/ 0 w 1879679"/>
              <a:gd name="connsiteY34" fmla="*/ 2616882 h 6093188"/>
              <a:gd name="connsiteX35" fmla="*/ 0 w 1879679"/>
              <a:gd name="connsiteY35" fmla="*/ 2516851 h 6093188"/>
              <a:gd name="connsiteX36" fmla="*/ 0 w 1879679"/>
              <a:gd name="connsiteY36" fmla="*/ 2515611 h 6093188"/>
              <a:gd name="connsiteX37" fmla="*/ 0 w 1879679"/>
              <a:gd name="connsiteY37" fmla="*/ 2473928 h 6093188"/>
              <a:gd name="connsiteX38" fmla="*/ 0 w 1879679"/>
              <a:gd name="connsiteY38" fmla="*/ 2324708 h 6093188"/>
              <a:gd name="connsiteX39" fmla="*/ 0 w 1879679"/>
              <a:gd name="connsiteY39" fmla="*/ 2324707 h 6093188"/>
              <a:gd name="connsiteX40" fmla="*/ 0 w 1879679"/>
              <a:gd name="connsiteY40" fmla="*/ 2283018 h 6093188"/>
              <a:gd name="connsiteX41" fmla="*/ 0 w 1879679"/>
              <a:gd name="connsiteY41" fmla="*/ 2127600 h 6093188"/>
              <a:gd name="connsiteX42" fmla="*/ 0 w 1879679"/>
              <a:gd name="connsiteY42" fmla="*/ 2102150 h 6093188"/>
              <a:gd name="connsiteX43" fmla="*/ 0 w 1879679"/>
              <a:gd name="connsiteY43" fmla="*/ 2102149 h 6093188"/>
              <a:gd name="connsiteX44" fmla="*/ 0 w 1879679"/>
              <a:gd name="connsiteY44" fmla="*/ 1905044 h 6093188"/>
              <a:gd name="connsiteX45" fmla="*/ 0 w 1879679"/>
              <a:gd name="connsiteY45" fmla="*/ 1755823 h 6093188"/>
              <a:gd name="connsiteX46" fmla="*/ 0 w 1879679"/>
              <a:gd name="connsiteY46" fmla="*/ 1755821 h 6093188"/>
              <a:gd name="connsiteX47" fmla="*/ 0 w 1879679"/>
              <a:gd name="connsiteY47" fmla="*/ 1746760 h 6093188"/>
              <a:gd name="connsiteX48" fmla="*/ 0 w 1879679"/>
              <a:gd name="connsiteY48" fmla="*/ 1712901 h 6093188"/>
              <a:gd name="connsiteX49" fmla="*/ 0 w 1879679"/>
              <a:gd name="connsiteY49" fmla="*/ 1712897 h 6093188"/>
              <a:gd name="connsiteX50" fmla="*/ 0 w 1879679"/>
              <a:gd name="connsiteY50" fmla="*/ 1612869 h 6093188"/>
              <a:gd name="connsiteX51" fmla="*/ 0 w 1879679"/>
              <a:gd name="connsiteY51" fmla="*/ 1612868 h 6093188"/>
              <a:gd name="connsiteX52" fmla="*/ 0 w 1879679"/>
              <a:gd name="connsiteY52" fmla="*/ 1515793 h 6093188"/>
              <a:gd name="connsiteX53" fmla="*/ 0 w 1879679"/>
              <a:gd name="connsiteY53" fmla="*/ 1456480 h 6093188"/>
              <a:gd name="connsiteX54" fmla="*/ 0 w 1879679"/>
              <a:gd name="connsiteY54" fmla="*/ 1456478 h 6093188"/>
              <a:gd name="connsiteX55" fmla="*/ 0 w 1879679"/>
              <a:gd name="connsiteY55" fmla="*/ 1415761 h 6093188"/>
              <a:gd name="connsiteX56" fmla="*/ 0 w 1879679"/>
              <a:gd name="connsiteY56" fmla="*/ 1259372 h 6093188"/>
              <a:gd name="connsiteX57" fmla="*/ 0 w 1879679"/>
              <a:gd name="connsiteY57" fmla="*/ 1223618 h 6093188"/>
              <a:gd name="connsiteX58" fmla="*/ 0 w 1879679"/>
              <a:gd name="connsiteY58" fmla="*/ 1223617 h 6093188"/>
              <a:gd name="connsiteX59" fmla="*/ 0 w 1879679"/>
              <a:gd name="connsiteY59" fmla="*/ 1067229 h 6093188"/>
              <a:gd name="connsiteX60" fmla="*/ 0 w 1879679"/>
              <a:gd name="connsiteY60" fmla="*/ 1067228 h 6093188"/>
              <a:gd name="connsiteX61" fmla="*/ 0 w 1879679"/>
              <a:gd name="connsiteY61" fmla="*/ 1026510 h 6093188"/>
              <a:gd name="connsiteX62" fmla="*/ 0 w 1879679"/>
              <a:gd name="connsiteY62" fmla="*/ 967198 h 6093188"/>
              <a:gd name="connsiteX63" fmla="*/ 0 w 1879679"/>
              <a:gd name="connsiteY63" fmla="*/ 967196 h 6093188"/>
              <a:gd name="connsiteX64" fmla="*/ 0 w 1879679"/>
              <a:gd name="connsiteY64" fmla="*/ 870121 h 6093188"/>
              <a:gd name="connsiteX65" fmla="*/ 0 w 1879679"/>
              <a:gd name="connsiteY65" fmla="*/ 770090 h 6093188"/>
              <a:gd name="connsiteX66" fmla="*/ 0 w 1879679"/>
              <a:gd name="connsiteY66" fmla="*/ 768850 h 6093188"/>
              <a:gd name="connsiteX67" fmla="*/ 0 w 1879679"/>
              <a:gd name="connsiteY67" fmla="*/ 577947 h 6093188"/>
              <a:gd name="connsiteX68" fmla="*/ 0 w 1879679"/>
              <a:gd name="connsiteY68" fmla="*/ 577946 h 6093188"/>
              <a:gd name="connsiteX69" fmla="*/ 0 w 1879679"/>
              <a:gd name="connsiteY69" fmla="*/ 536256 h 6093188"/>
              <a:gd name="connsiteX70" fmla="*/ 0 w 1879679"/>
              <a:gd name="connsiteY70" fmla="*/ 380839 h 6093188"/>
              <a:gd name="connsiteX71" fmla="*/ 0 w 1879679"/>
              <a:gd name="connsiteY71" fmla="*/ 9062 h 6093188"/>
              <a:gd name="connsiteX72" fmla="*/ 0 w 1879679"/>
              <a:gd name="connsiteY72" fmla="*/ 9060 h 6093188"/>
              <a:gd name="connsiteX73" fmla="*/ 0 w 1879679"/>
              <a:gd name="connsiteY73" fmla="*/ 0 h 6093188"/>
              <a:gd name="connsiteX74" fmla="*/ 455215 w 1879679"/>
              <a:gd name="connsiteY74" fmla="*/ 0 h 6093188"/>
              <a:gd name="connsiteX75" fmla="*/ 548216 w 1879679"/>
              <a:gd name="connsiteY75" fmla="*/ 0 h 6093188"/>
              <a:gd name="connsiteX76" fmla="*/ 1065514 w 1879679"/>
              <a:gd name="connsiteY76" fmla="*/ 0 h 6093188"/>
              <a:gd name="connsiteX77" fmla="*/ 1159590 w 1879679"/>
              <a:gd name="connsiteY77" fmla="*/ 0 h 6093188"/>
              <a:gd name="connsiteX78" fmla="*/ 1520728 w 1879679"/>
              <a:gd name="connsiteY78" fmla="*/ 0 h 6093188"/>
              <a:gd name="connsiteX79" fmla="*/ 1613728 w 1879679"/>
              <a:gd name="connsiteY79" fmla="*/ 0 h 6093188"/>
              <a:gd name="connsiteX80" fmla="*/ 1879679 w 1879679"/>
              <a:gd name="connsiteY80" fmla="*/ 0 h 6093188"/>
              <a:gd name="connsiteX81" fmla="*/ 1879679 w 1879679"/>
              <a:gd name="connsiteY81" fmla="*/ 69475 h 6093188"/>
              <a:gd name="connsiteX82" fmla="*/ 1879679 w 1879679"/>
              <a:gd name="connsiteY82" fmla="*/ 484769 h 6093188"/>
              <a:gd name="connsiteX83" fmla="*/ 1879679 w 1879679"/>
              <a:gd name="connsiteY83" fmla="*/ 1746760 h 6093188"/>
              <a:gd name="connsiteX84" fmla="*/ 1879679 w 1879679"/>
              <a:gd name="connsiteY84" fmla="*/ 1816236 h 6093188"/>
              <a:gd name="connsiteX85" fmla="*/ 1879679 w 1879679"/>
              <a:gd name="connsiteY85" fmla="*/ 2224844 h 6093188"/>
              <a:gd name="connsiteX86" fmla="*/ 1879679 w 1879679"/>
              <a:gd name="connsiteY86" fmla="*/ 2231530 h 6093188"/>
              <a:gd name="connsiteX87" fmla="*/ 1879679 w 1879679"/>
              <a:gd name="connsiteY87" fmla="*/ 3019997 h 6093188"/>
              <a:gd name="connsiteX88" fmla="*/ 1879679 w 1879679"/>
              <a:gd name="connsiteY88" fmla="*/ 3140953 h 6093188"/>
              <a:gd name="connsiteX89" fmla="*/ 1879679 w 1879679"/>
              <a:gd name="connsiteY89" fmla="*/ 3610650 h 6093188"/>
              <a:gd name="connsiteX90" fmla="*/ 1879679 w 1879679"/>
              <a:gd name="connsiteY90" fmla="*/ 3733005 h 6093188"/>
              <a:gd name="connsiteX91" fmla="*/ 1879679 w 1879679"/>
              <a:gd name="connsiteY91" fmla="*/ 3971605 h 6093188"/>
              <a:gd name="connsiteX92" fmla="*/ 1879679 w 1879679"/>
              <a:gd name="connsiteY92" fmla="*/ 4346427 h 6093188"/>
              <a:gd name="connsiteX93" fmla="*/ 1879679 w 1879679"/>
              <a:gd name="connsiteY93" fmla="*/ 4766758 h 6093188"/>
              <a:gd name="connsiteX94" fmla="*/ 1879679 w 1879679"/>
              <a:gd name="connsiteY94" fmla="*/ 4887714 h 6093188"/>
              <a:gd name="connsiteX95" fmla="*/ 1879679 w 1879679"/>
              <a:gd name="connsiteY95" fmla="*/ 5357411 h 6093188"/>
              <a:gd name="connsiteX96" fmla="*/ 1879679 w 1879679"/>
              <a:gd name="connsiteY96" fmla="*/ 5479766 h 6093188"/>
              <a:gd name="connsiteX97" fmla="*/ 1879679 w 1879679"/>
              <a:gd name="connsiteY97" fmla="*/ 6093188 h 6093188"/>
              <a:gd name="connsiteX98" fmla="*/ 1820360 w 1879679"/>
              <a:gd name="connsiteY98" fmla="*/ 6093188 h 6093188"/>
              <a:gd name="connsiteX99" fmla="*/ 1388114 w 1879679"/>
              <a:gd name="connsiteY99" fmla="*/ 6093188 h 6093188"/>
              <a:gd name="connsiteX100" fmla="*/ 1252844 w 1879679"/>
              <a:gd name="connsiteY100" fmla="*/ 6093188 h 6093188"/>
              <a:gd name="connsiteX101" fmla="*/ 820598 w 1879679"/>
              <a:gd name="connsiteY101" fmla="*/ 6093188 h 6093188"/>
              <a:gd name="connsiteX102" fmla="*/ 754847 w 1879679"/>
              <a:gd name="connsiteY102" fmla="*/ 6093188 h 6093188"/>
              <a:gd name="connsiteX103" fmla="*/ 322601 w 1879679"/>
              <a:gd name="connsiteY103" fmla="*/ 6093188 h 6093188"/>
              <a:gd name="connsiteX104" fmla="*/ 0 w 1879679"/>
              <a:gd name="connsiteY104" fmla="*/ 5744895 h 609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879679" h="6093188">
                <a:moveTo>
                  <a:pt x="0" y="5744895"/>
                </a:moveTo>
                <a:lnTo>
                  <a:pt x="0" y="5355644"/>
                </a:lnTo>
                <a:lnTo>
                  <a:pt x="0" y="5255611"/>
                </a:lnTo>
                <a:lnTo>
                  <a:pt x="0" y="5099223"/>
                </a:lnTo>
                <a:lnTo>
                  <a:pt x="0" y="4866362"/>
                </a:lnTo>
                <a:lnTo>
                  <a:pt x="0" y="4709972"/>
                </a:lnTo>
                <a:lnTo>
                  <a:pt x="0" y="4609940"/>
                </a:lnTo>
                <a:lnTo>
                  <a:pt x="0" y="4220689"/>
                </a:lnTo>
                <a:lnTo>
                  <a:pt x="0" y="3998134"/>
                </a:lnTo>
                <a:lnTo>
                  <a:pt x="0" y="3848911"/>
                </a:lnTo>
                <a:lnTo>
                  <a:pt x="0" y="3848910"/>
                </a:lnTo>
                <a:lnTo>
                  <a:pt x="0" y="3651805"/>
                </a:lnTo>
                <a:lnTo>
                  <a:pt x="0" y="3608883"/>
                </a:lnTo>
                <a:lnTo>
                  <a:pt x="0" y="3508850"/>
                </a:lnTo>
                <a:lnTo>
                  <a:pt x="0" y="3459662"/>
                </a:lnTo>
                <a:lnTo>
                  <a:pt x="0" y="3459658"/>
                </a:lnTo>
                <a:lnTo>
                  <a:pt x="0" y="3359630"/>
                </a:lnTo>
                <a:lnTo>
                  <a:pt x="0" y="3359629"/>
                </a:lnTo>
                <a:lnTo>
                  <a:pt x="0" y="3352462"/>
                </a:lnTo>
                <a:lnTo>
                  <a:pt x="0" y="3262554"/>
                </a:lnTo>
                <a:lnTo>
                  <a:pt x="0" y="3203241"/>
                </a:lnTo>
                <a:lnTo>
                  <a:pt x="0" y="3203239"/>
                </a:lnTo>
                <a:lnTo>
                  <a:pt x="0" y="3162521"/>
                </a:lnTo>
                <a:lnTo>
                  <a:pt x="0" y="3119601"/>
                </a:lnTo>
                <a:lnTo>
                  <a:pt x="0" y="3006133"/>
                </a:lnTo>
                <a:lnTo>
                  <a:pt x="0" y="2970379"/>
                </a:lnTo>
                <a:lnTo>
                  <a:pt x="0" y="2970378"/>
                </a:lnTo>
                <a:lnTo>
                  <a:pt x="0" y="2963211"/>
                </a:lnTo>
                <a:lnTo>
                  <a:pt x="0" y="2863179"/>
                </a:lnTo>
                <a:lnTo>
                  <a:pt x="0" y="2813990"/>
                </a:lnTo>
                <a:lnTo>
                  <a:pt x="0" y="2813988"/>
                </a:lnTo>
                <a:lnTo>
                  <a:pt x="0" y="2773271"/>
                </a:lnTo>
                <a:lnTo>
                  <a:pt x="0" y="2713959"/>
                </a:lnTo>
                <a:lnTo>
                  <a:pt x="0" y="2713957"/>
                </a:lnTo>
                <a:lnTo>
                  <a:pt x="0" y="2616882"/>
                </a:lnTo>
                <a:lnTo>
                  <a:pt x="0" y="2516851"/>
                </a:lnTo>
                <a:lnTo>
                  <a:pt x="0" y="2515611"/>
                </a:lnTo>
                <a:lnTo>
                  <a:pt x="0" y="2473928"/>
                </a:lnTo>
                <a:lnTo>
                  <a:pt x="0" y="2324708"/>
                </a:lnTo>
                <a:lnTo>
                  <a:pt x="0" y="2324707"/>
                </a:lnTo>
                <a:lnTo>
                  <a:pt x="0" y="2283018"/>
                </a:lnTo>
                <a:lnTo>
                  <a:pt x="0" y="2127600"/>
                </a:lnTo>
                <a:lnTo>
                  <a:pt x="0" y="2102150"/>
                </a:lnTo>
                <a:lnTo>
                  <a:pt x="0" y="2102149"/>
                </a:lnTo>
                <a:lnTo>
                  <a:pt x="0" y="1905044"/>
                </a:lnTo>
                <a:lnTo>
                  <a:pt x="0" y="1755823"/>
                </a:lnTo>
                <a:lnTo>
                  <a:pt x="0" y="1755821"/>
                </a:lnTo>
                <a:lnTo>
                  <a:pt x="0" y="1746760"/>
                </a:lnTo>
                <a:lnTo>
                  <a:pt x="0" y="1712901"/>
                </a:lnTo>
                <a:lnTo>
                  <a:pt x="0" y="1712897"/>
                </a:lnTo>
                <a:lnTo>
                  <a:pt x="0" y="1612869"/>
                </a:lnTo>
                <a:lnTo>
                  <a:pt x="0" y="1612868"/>
                </a:lnTo>
                <a:lnTo>
                  <a:pt x="0" y="1515793"/>
                </a:lnTo>
                <a:lnTo>
                  <a:pt x="0" y="1456480"/>
                </a:lnTo>
                <a:lnTo>
                  <a:pt x="0" y="1456478"/>
                </a:lnTo>
                <a:lnTo>
                  <a:pt x="0" y="1415761"/>
                </a:lnTo>
                <a:lnTo>
                  <a:pt x="0" y="1259372"/>
                </a:lnTo>
                <a:lnTo>
                  <a:pt x="0" y="1223618"/>
                </a:lnTo>
                <a:lnTo>
                  <a:pt x="0" y="1223617"/>
                </a:lnTo>
                <a:lnTo>
                  <a:pt x="0" y="1067229"/>
                </a:lnTo>
                <a:lnTo>
                  <a:pt x="0" y="1067228"/>
                </a:lnTo>
                <a:lnTo>
                  <a:pt x="0" y="1026510"/>
                </a:lnTo>
                <a:lnTo>
                  <a:pt x="0" y="967198"/>
                </a:lnTo>
                <a:lnTo>
                  <a:pt x="0" y="967196"/>
                </a:lnTo>
                <a:lnTo>
                  <a:pt x="0" y="870121"/>
                </a:lnTo>
                <a:lnTo>
                  <a:pt x="0" y="770090"/>
                </a:lnTo>
                <a:lnTo>
                  <a:pt x="0" y="768850"/>
                </a:lnTo>
                <a:lnTo>
                  <a:pt x="0" y="577947"/>
                </a:lnTo>
                <a:lnTo>
                  <a:pt x="0" y="577946"/>
                </a:lnTo>
                <a:lnTo>
                  <a:pt x="0" y="536256"/>
                </a:lnTo>
                <a:lnTo>
                  <a:pt x="0" y="380839"/>
                </a:lnTo>
                <a:lnTo>
                  <a:pt x="0" y="9062"/>
                </a:lnTo>
                <a:lnTo>
                  <a:pt x="0" y="9060"/>
                </a:lnTo>
                <a:lnTo>
                  <a:pt x="0" y="0"/>
                </a:lnTo>
                <a:lnTo>
                  <a:pt x="455215" y="0"/>
                </a:lnTo>
                <a:lnTo>
                  <a:pt x="548216" y="0"/>
                </a:lnTo>
                <a:lnTo>
                  <a:pt x="1065514" y="0"/>
                </a:lnTo>
                <a:lnTo>
                  <a:pt x="1159590" y="0"/>
                </a:lnTo>
                <a:lnTo>
                  <a:pt x="1520728" y="0"/>
                </a:lnTo>
                <a:lnTo>
                  <a:pt x="1613728" y="0"/>
                </a:lnTo>
                <a:lnTo>
                  <a:pt x="1879679" y="0"/>
                </a:lnTo>
                <a:lnTo>
                  <a:pt x="1879679" y="69475"/>
                </a:lnTo>
                <a:lnTo>
                  <a:pt x="1879679" y="484769"/>
                </a:lnTo>
                <a:lnTo>
                  <a:pt x="1879679" y="1746760"/>
                </a:lnTo>
                <a:lnTo>
                  <a:pt x="1879679" y="1816236"/>
                </a:lnTo>
                <a:lnTo>
                  <a:pt x="1879679" y="2224844"/>
                </a:lnTo>
                <a:lnTo>
                  <a:pt x="1879679" y="2231530"/>
                </a:lnTo>
                <a:lnTo>
                  <a:pt x="1879679" y="3019997"/>
                </a:lnTo>
                <a:lnTo>
                  <a:pt x="1879679" y="3140953"/>
                </a:lnTo>
                <a:lnTo>
                  <a:pt x="1879679" y="3610650"/>
                </a:lnTo>
                <a:lnTo>
                  <a:pt x="1879679" y="3733005"/>
                </a:lnTo>
                <a:lnTo>
                  <a:pt x="1879679" y="3971605"/>
                </a:lnTo>
                <a:lnTo>
                  <a:pt x="1879679" y="4346427"/>
                </a:lnTo>
                <a:lnTo>
                  <a:pt x="1879679" y="4766758"/>
                </a:lnTo>
                <a:lnTo>
                  <a:pt x="1879679" y="4887714"/>
                </a:lnTo>
                <a:lnTo>
                  <a:pt x="1879679" y="5357411"/>
                </a:lnTo>
                <a:lnTo>
                  <a:pt x="1879679" y="5479766"/>
                </a:lnTo>
                <a:lnTo>
                  <a:pt x="1879679" y="6093188"/>
                </a:lnTo>
                <a:lnTo>
                  <a:pt x="1820360" y="6093188"/>
                </a:lnTo>
                <a:lnTo>
                  <a:pt x="1388114" y="6093188"/>
                </a:lnTo>
                <a:lnTo>
                  <a:pt x="1252844" y="6093188"/>
                </a:lnTo>
                <a:lnTo>
                  <a:pt x="820598" y="6093188"/>
                </a:lnTo>
                <a:lnTo>
                  <a:pt x="754847" y="6093188"/>
                </a:lnTo>
                <a:lnTo>
                  <a:pt x="322601" y="6093188"/>
                </a:lnTo>
                <a:cubicBezTo>
                  <a:pt x="144908" y="6093188"/>
                  <a:pt x="0" y="5937882"/>
                  <a:pt x="0" y="5744895"/>
                </a:cubicBezTo>
                <a:close/>
              </a:path>
            </a:pathLst>
          </a:custGeom>
          <a:noFill/>
          <a:ln w="24491" cap="flat">
            <a:solidFill>
              <a:srgbClr val="EC7C69"/>
            </a:solid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613891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42702-FD97-20B2-D9C7-4A839B79B7A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1C93D493-2E16-2D35-0615-7F30743D7B4D}"/>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776A04E9-9EF1-AF12-79D9-A3BBB82BAB5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pic>
        <p:nvPicPr>
          <p:cNvPr id="14" name="Picture 13">
            <a:extLst>
              <a:ext uri="{FF2B5EF4-FFF2-40B4-BE49-F238E27FC236}">
                <a16:creationId xmlns:a16="http://schemas.microsoft.com/office/drawing/2014/main" id="{F50E0ADC-1482-0518-2347-63D21E3B1F6D}"/>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00AC2E25-2773-B2F7-428D-5CBC951845C7}"/>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Fjárhagsáætlun þín</a:t>
            </a:r>
          </a:p>
          <a:p>
            <a:pPr algn="r">
              <a:lnSpc>
                <a:spcPts val="3620"/>
              </a:lnSpc>
            </a:pPr>
            <a:endParaRPr lang="en-US" dirty="0">
              <a:solidFill>
                <a:schemeClr val="bg1"/>
              </a:solidFill>
            </a:endParaRPr>
          </a:p>
        </p:txBody>
      </p:sp>
      <p:cxnSp>
        <p:nvCxnSpPr>
          <p:cNvPr id="2" name="Straight Connector 1">
            <a:extLst>
              <a:ext uri="{FF2B5EF4-FFF2-40B4-BE49-F238E27FC236}">
                <a16:creationId xmlns:a16="http://schemas.microsoft.com/office/drawing/2014/main" id="{9F718F35-F513-52DD-9553-0D0DA10CB5C4}"/>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0E19312-D834-B5B9-6FE3-1E7A37D7E9B3}"/>
              </a:ext>
            </a:extLst>
          </p:cNvPr>
          <p:cNvSpPr txBox="1"/>
          <p:nvPr/>
        </p:nvSpPr>
        <p:spPr>
          <a:xfrm>
            <a:off x="2039426" y="1231046"/>
            <a:ext cx="8900381" cy="5147563"/>
          </a:xfrm>
          <a:prstGeom prst="rect">
            <a:avLst/>
          </a:prstGeom>
          <a:noFill/>
        </p:spPr>
        <p:txBody>
          <a:bodyPr wrap="square">
            <a:spAutoFit/>
          </a:bodyPr>
          <a:lstStyle/>
          <a:p>
            <a:pPr>
              <a:lnSpc>
                <a:spcPts val="2480"/>
              </a:lnSpc>
            </a:pPr>
            <a:r>
              <a:rPr lang="en-US" sz="2400" b="1" dirty="0">
                <a:solidFill>
                  <a:srgbClr val="EC7C69"/>
                </a:solidFill>
              </a:rPr>
              <a:t>Hvert er fjárhagsáætlun þín? </a:t>
            </a:r>
          </a:p>
          <a:p>
            <a:endParaRPr lang="en-US" sz="800" b="1" dirty="0">
              <a:solidFill>
                <a:srgbClr val="EC7C69"/>
              </a:solidFill>
            </a:endParaRPr>
          </a:p>
          <a:p>
            <a:pPr>
              <a:lnSpc>
                <a:spcPts val="2480"/>
              </a:lnSpc>
            </a:pPr>
            <a:r>
              <a:rPr lang="en-US" sz="2400" dirty="0">
                <a:solidFill>
                  <a:srgbClr val="494949"/>
                </a:solidFill>
              </a:rPr>
              <a:t>(Ef fjárhagsáætlun þín er þröng, eru fjármögnunarmöguleikar, eða þú getur dregið verkefnið fram í áföngum og skipulagt þróunina) </a:t>
            </a:r>
          </a:p>
          <a:p>
            <a:pPr>
              <a:lnSpc>
                <a:spcPts val="2480"/>
              </a:lnSpc>
            </a:pPr>
            <a:r>
              <a:rPr lang="en-US" sz="2400" b="1" dirty="0">
                <a:solidFill>
                  <a:srgbClr val="494949"/>
                </a:solidFill>
              </a:rPr>
              <a:t>Hversu mörg einingar viltu byggja: 1, 5, 10 eða fleiri en 10? </a:t>
            </a:r>
            <a:r>
              <a:rPr lang="en-US" sz="2400" dirty="0">
                <a:solidFill>
                  <a:srgbClr val="494949"/>
                </a:solidFill>
              </a:rPr>
              <a:t>(Þú þarft að taka tillit til stærðar og lóðarstærðar.) </a:t>
            </a:r>
          </a:p>
          <a:p>
            <a:pPr>
              <a:lnSpc>
                <a:spcPts val="2480"/>
              </a:lnSpc>
            </a:pPr>
            <a:endParaRPr lang="en-US" sz="2200" b="1" dirty="0">
              <a:solidFill>
                <a:srgbClr val="494949"/>
              </a:solidFill>
            </a:endParaRPr>
          </a:p>
          <a:p>
            <a:pPr>
              <a:lnSpc>
                <a:spcPts val="2480"/>
              </a:lnSpc>
            </a:pPr>
            <a:r>
              <a:rPr lang="en-US" sz="2400" b="1" dirty="0">
                <a:solidFill>
                  <a:srgbClr val="EC7C69"/>
                </a:solidFill>
              </a:rPr>
              <a:t>Viltu velja grunnstig eða lúxusstig? </a:t>
            </a:r>
          </a:p>
          <a:p>
            <a:endParaRPr lang="en-US" sz="800" b="1" dirty="0">
              <a:solidFill>
                <a:srgbClr val="EC7C69"/>
              </a:solidFill>
            </a:endParaRPr>
          </a:p>
          <a:p>
            <a:pPr>
              <a:lnSpc>
                <a:spcPts val="2480"/>
              </a:lnSpc>
            </a:pPr>
            <a:r>
              <a:rPr lang="en-US" sz="2400" dirty="0">
                <a:solidFill>
                  <a:srgbClr val="494949"/>
                </a:solidFill>
              </a:rPr>
              <a:t>(Augljóslega ódýrara fyrir grunnstig en meiri arðsemi möguleg með lúxusstigi, en það krefst meiri fjárfestingar). Einnig ber að hafa í huga að stofnkostnaður er mjög mismunandi eftir löndum og umfangi. </a:t>
            </a:r>
          </a:p>
          <a:p>
            <a:pPr>
              <a:lnSpc>
                <a:spcPts val="2480"/>
              </a:lnSpc>
            </a:pPr>
            <a:endParaRPr lang="en-US" sz="2400" dirty="0">
              <a:solidFill>
                <a:srgbClr val="494949"/>
              </a:solidFill>
            </a:endParaRPr>
          </a:p>
          <a:p>
            <a:pPr>
              <a:lnSpc>
                <a:spcPts val="2480"/>
              </a:lnSpc>
            </a:pPr>
            <a:r>
              <a:rPr lang="en-US" sz="2400" dirty="0">
                <a:solidFill>
                  <a:srgbClr val="494949"/>
                </a:solidFill>
              </a:rPr>
              <a:t>Til að sýna þetta skulum við skoða þrjú dæmi. Taflan á næstu glærum inniheldur ekki fráveitur, rafmagn, sorp, tryggingar, varasjóð né aðrar viðbótarútgjöld. Nánari útskýringar má sjá á næstu glærum.</a:t>
            </a:r>
          </a:p>
          <a:p>
            <a:pPr>
              <a:lnSpc>
                <a:spcPts val="2480"/>
              </a:lnSpc>
            </a:pPr>
            <a:endParaRPr lang="en-IE" sz="2200" dirty="0">
              <a:solidFill>
                <a:srgbClr val="494949"/>
              </a:solidFill>
            </a:endParaRPr>
          </a:p>
        </p:txBody>
      </p:sp>
      <p:sp>
        <p:nvSpPr>
          <p:cNvPr id="4" name="Text Placeholder 5">
            <a:extLst>
              <a:ext uri="{FF2B5EF4-FFF2-40B4-BE49-F238E27FC236}">
                <a16:creationId xmlns:a16="http://schemas.microsoft.com/office/drawing/2014/main" id="{6D8EC274-8054-0688-9E30-532C78F52B53}"/>
              </a:ext>
            </a:extLst>
          </p:cNvPr>
          <p:cNvSpPr txBox="1">
            <a:spLocks/>
          </p:cNvSpPr>
          <p:nvPr/>
        </p:nvSpPr>
        <p:spPr>
          <a:xfrm>
            <a:off x="2039427" y="400242"/>
            <a:ext cx="9523308" cy="830800"/>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Hvert er fjárhagsáætlun þín: </a:t>
            </a:r>
            <a:r>
              <a:rPr lang="en-US" dirty="0">
                <a:solidFill>
                  <a:srgbClr val="494949"/>
                </a:solidFill>
              </a:rPr>
              <a:t>Áætlað sundurliðun grunnkostnaðar</a:t>
            </a:r>
          </a:p>
          <a:p>
            <a:pPr>
              <a:lnSpc>
                <a:spcPts val="2900"/>
              </a:lnSpc>
            </a:pPr>
            <a:endParaRPr lang="en-US" dirty="0"/>
          </a:p>
        </p:txBody>
      </p:sp>
    </p:spTree>
    <p:extLst>
      <p:ext uri="{BB962C8B-B14F-4D97-AF65-F5344CB8AC3E}">
        <p14:creationId xmlns:p14="http://schemas.microsoft.com/office/powerpoint/2010/main" val="2751922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7705-A5F9-BBB9-7C24-169F584A348D}"/>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4FF32870-297F-0B18-7461-A47882C8D53C}"/>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F695C247-AFFE-6BE4-A416-15FE28D45B9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pic>
        <p:nvPicPr>
          <p:cNvPr id="14" name="Picture 13">
            <a:extLst>
              <a:ext uri="{FF2B5EF4-FFF2-40B4-BE49-F238E27FC236}">
                <a16:creationId xmlns:a16="http://schemas.microsoft.com/office/drawing/2014/main" id="{06A0C393-3D2B-5410-55BB-1FC0A0A5942C}"/>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B5E13305-8B9A-03C9-8312-9BE9E44AA37B}"/>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Fjárhagsáætlun þín</a:t>
            </a:r>
          </a:p>
          <a:p>
            <a:pPr algn="r">
              <a:lnSpc>
                <a:spcPts val="3620"/>
              </a:lnSpc>
            </a:pPr>
            <a:endParaRPr lang="en-US" dirty="0">
              <a:solidFill>
                <a:schemeClr val="bg1"/>
              </a:solidFill>
            </a:endParaRPr>
          </a:p>
        </p:txBody>
      </p:sp>
      <p:cxnSp>
        <p:nvCxnSpPr>
          <p:cNvPr id="2" name="Straight Connector 1">
            <a:extLst>
              <a:ext uri="{FF2B5EF4-FFF2-40B4-BE49-F238E27FC236}">
                <a16:creationId xmlns:a16="http://schemas.microsoft.com/office/drawing/2014/main" id="{F3E78E26-8678-9A6E-2CC7-C31DD5D86B54}"/>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2A616DF5-D2CC-D28E-5C04-B89C17AB98BA}"/>
              </a:ext>
            </a:extLst>
          </p:cNvPr>
          <p:cNvSpPr txBox="1">
            <a:spLocks/>
          </p:cNvSpPr>
          <p:nvPr/>
        </p:nvSpPr>
        <p:spPr>
          <a:xfrm>
            <a:off x="2039427" y="400242"/>
            <a:ext cx="9523308" cy="830800"/>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Hvað er fjárhagsáætlun þín: </a:t>
            </a:r>
            <a:r>
              <a:rPr lang="en-US" dirty="0">
                <a:solidFill>
                  <a:srgbClr val="494949"/>
                </a:solidFill>
              </a:rPr>
              <a:t>Áætlað yfirlit yfir grunnkostnað</a:t>
            </a:r>
          </a:p>
          <a:p>
            <a:pPr>
              <a:lnSpc>
                <a:spcPts val="2900"/>
              </a:lnSpc>
            </a:pPr>
            <a:endParaRPr lang="en-US" dirty="0"/>
          </a:p>
        </p:txBody>
      </p:sp>
      <p:graphicFrame>
        <p:nvGraphicFramePr>
          <p:cNvPr id="5" name="Table 4">
            <a:extLst>
              <a:ext uri="{FF2B5EF4-FFF2-40B4-BE49-F238E27FC236}">
                <a16:creationId xmlns:a16="http://schemas.microsoft.com/office/drawing/2014/main" id="{D2DC1675-C174-A679-7794-D4E028252107}"/>
              </a:ext>
            </a:extLst>
          </p:cNvPr>
          <p:cNvGraphicFramePr>
            <a:graphicFrameLocks noGrp="1"/>
          </p:cNvGraphicFramePr>
          <p:nvPr>
            <p:extLst>
              <p:ext uri="{D42A27DB-BD31-4B8C-83A1-F6EECF244321}">
                <p14:modId xmlns:p14="http://schemas.microsoft.com/office/powerpoint/2010/main" val="1531183446"/>
              </p:ext>
            </p:extLst>
          </p:nvPr>
        </p:nvGraphicFramePr>
        <p:xfrm>
          <a:off x="2039427" y="1463756"/>
          <a:ext cx="9424200" cy="4063160"/>
        </p:xfrm>
        <a:graphic>
          <a:graphicData uri="http://schemas.openxmlformats.org/drawingml/2006/table">
            <a:tbl>
              <a:tblPr/>
              <a:tblGrid>
                <a:gridCol w="2356050">
                  <a:extLst>
                    <a:ext uri="{9D8B030D-6E8A-4147-A177-3AD203B41FA5}">
                      <a16:colId xmlns:a16="http://schemas.microsoft.com/office/drawing/2014/main" val="3993057242"/>
                    </a:ext>
                  </a:extLst>
                </a:gridCol>
                <a:gridCol w="2356050">
                  <a:extLst>
                    <a:ext uri="{9D8B030D-6E8A-4147-A177-3AD203B41FA5}">
                      <a16:colId xmlns:a16="http://schemas.microsoft.com/office/drawing/2014/main" val="371853711"/>
                    </a:ext>
                  </a:extLst>
                </a:gridCol>
                <a:gridCol w="2356050">
                  <a:extLst>
                    <a:ext uri="{9D8B030D-6E8A-4147-A177-3AD203B41FA5}">
                      <a16:colId xmlns:a16="http://schemas.microsoft.com/office/drawing/2014/main" val="417883279"/>
                    </a:ext>
                  </a:extLst>
                </a:gridCol>
                <a:gridCol w="2356050">
                  <a:extLst>
                    <a:ext uri="{9D8B030D-6E8A-4147-A177-3AD203B41FA5}">
                      <a16:colId xmlns:a16="http://schemas.microsoft.com/office/drawing/2014/main" val="3929924165"/>
                    </a:ext>
                  </a:extLst>
                </a:gridCol>
              </a:tblGrid>
              <a:tr h="507832">
                <a:tc>
                  <a:txBody>
                    <a:bodyPr/>
                    <a:lstStyle/>
                    <a:p>
                      <a:r>
                        <a:rPr lang="en-IE" sz="2200" b="1" dirty="0">
                          <a:solidFill>
                            <a:schemeClr val="bg1"/>
                          </a:solidFill>
                        </a:rPr>
                        <a:t>Útgjöld</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tc>
                  <a:txBody>
                    <a:bodyPr/>
                    <a:lstStyle/>
                    <a:p>
                      <a:r>
                        <a:rPr lang="en-IE" sz="2200" b="1" dirty="0">
                          <a:solidFill>
                            <a:schemeClr val="bg1"/>
                          </a:solidFill>
                        </a:rPr>
                        <a:t>Ein eining</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tc>
                  <a:txBody>
                    <a:bodyPr/>
                    <a:lstStyle/>
                    <a:p>
                      <a:r>
                        <a:rPr lang="en-IE" sz="2200" b="1" dirty="0">
                          <a:solidFill>
                            <a:schemeClr val="bg1"/>
                          </a:solidFill>
                        </a:rPr>
                        <a:t>5 einingar</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tc>
                  <a:txBody>
                    <a:bodyPr/>
                    <a:lstStyle/>
                    <a:p>
                      <a:r>
                        <a:rPr lang="en-IE" sz="2200" b="1" dirty="0">
                          <a:solidFill>
                            <a:schemeClr val="bg1"/>
                          </a:solidFill>
                        </a:rPr>
                        <a:t>10 einingar</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extLst>
                  <a:ext uri="{0D108BD9-81ED-4DB2-BD59-A6C34878D82A}">
                    <a16:rowId xmlns:a16="http://schemas.microsoft.com/office/drawing/2014/main" val="966223624"/>
                  </a:ext>
                </a:extLst>
              </a:tr>
              <a:tr h="507832">
                <a:tc>
                  <a:txBody>
                    <a:bodyPr/>
                    <a:lstStyle/>
                    <a:p>
                      <a:r>
                        <a:rPr lang="en-IE" sz="2200" b="1" dirty="0">
                          <a:solidFill>
                            <a:srgbClr val="459597"/>
                          </a:solidFill>
                        </a:rPr>
                        <a:t>Lóð (</a:t>
                      </a:r>
                      <a:r>
                        <a:rPr lang="en-IE" sz="2200" b="1" dirty="0" err="1">
                          <a:solidFill>
                            <a:srgbClr val="459597"/>
                          </a:solidFill>
                        </a:rPr>
                        <a:t>áætlað</a:t>
                      </a:r>
                      <a:r>
                        <a:rPr lang="en-IE" sz="2200" b="1" dirty="0">
                          <a:solidFill>
                            <a:srgbClr val="459597"/>
                          </a:solidFill>
                        </a:rPr>
                        <a:t>)</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€5,000–€10,000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€20,000–€30,000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€45,000–€60,000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1828708979"/>
                  </a:ext>
                </a:extLst>
              </a:tr>
              <a:tr h="507832">
                <a:tc>
                  <a:txBody>
                    <a:bodyPr/>
                    <a:lstStyle/>
                    <a:p>
                      <a:r>
                        <a:rPr lang="en-IE" sz="2200" b="1" dirty="0">
                          <a:solidFill>
                            <a:srgbClr val="459597"/>
                          </a:solidFill>
                        </a:rPr>
                        <a:t>Skipulag / Leyfi</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€1,000–€3,000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10.000 €+</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3802195883"/>
                  </a:ext>
                </a:extLst>
              </a:tr>
              <a:tr h="507832">
                <a:tc>
                  <a:txBody>
                    <a:bodyPr/>
                    <a:lstStyle/>
                    <a:p>
                      <a:r>
                        <a:rPr lang="en-IE" sz="2200" b="1" dirty="0">
                          <a:solidFill>
                            <a:srgbClr val="459597"/>
                          </a:solidFill>
                        </a:rPr>
                        <a:t>Innviðir</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€20,000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€100,000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€200,000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3204225823"/>
                  </a:ext>
                </a:extLst>
              </a:tr>
              <a:tr h="507832">
                <a:tc>
                  <a:txBody>
                    <a:bodyPr/>
                    <a:lstStyle/>
                    <a:p>
                      <a:r>
                        <a:rPr lang="en-IE" sz="2200" b="1" dirty="0">
                          <a:solidFill>
                            <a:srgbClr val="459597"/>
                          </a:solidFill>
                        </a:rPr>
                        <a:t>Einingar (</a:t>
                      </a:r>
                      <a:r>
                        <a:rPr lang="en-IE" sz="2200" b="1" dirty="0" err="1">
                          <a:solidFill>
                            <a:srgbClr val="459597"/>
                          </a:solidFill>
                        </a:rPr>
                        <a:t>meðalkostnaður</a:t>
                      </a:r>
                      <a:r>
                        <a:rPr lang="en-IE" sz="2200" b="1" dirty="0">
                          <a:solidFill>
                            <a:srgbClr val="459597"/>
                          </a:solidFill>
                        </a:rPr>
                        <a:t>)</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€12,000–€25,000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€125,000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€250,000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2631644322"/>
                  </a:ext>
                </a:extLst>
              </a:tr>
              <a:tr h="507832">
                <a:tc>
                  <a:txBody>
                    <a:bodyPr/>
                    <a:lstStyle/>
                    <a:p>
                      <a:r>
                        <a:rPr lang="en-IE" sz="2200" b="1" dirty="0">
                          <a:solidFill>
                            <a:srgbClr val="459597"/>
                          </a:solidFill>
                        </a:rPr>
                        <a:t>Innrétting og innrétting</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€3,000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€15,000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€30,000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2718541304"/>
                  </a:ext>
                </a:extLst>
              </a:tr>
              <a:tr h="507832">
                <a:tc>
                  <a:txBody>
                    <a:bodyPr/>
                    <a:lstStyle/>
                    <a:p>
                      <a:r>
                        <a:rPr lang="en-IE" sz="2200" b="1" dirty="0">
                          <a:solidFill>
                            <a:srgbClr val="459597"/>
                          </a:solidFill>
                        </a:rPr>
                        <a:t>Samtals (</a:t>
                      </a:r>
                      <a:r>
                        <a:rPr lang="en-IE" sz="2200" b="1" dirty="0" err="1">
                          <a:solidFill>
                            <a:srgbClr val="459597"/>
                          </a:solidFill>
                        </a:rPr>
                        <a:t>áætlað</a:t>
                      </a:r>
                      <a:r>
                        <a:rPr lang="en-IE" sz="2200" b="1" dirty="0">
                          <a:solidFill>
                            <a:srgbClr val="459597"/>
                          </a:solidFill>
                        </a:rPr>
                        <a:t>)</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b="1">
                          <a:solidFill>
                            <a:srgbClr val="494949"/>
                          </a:solidFill>
                        </a:rPr>
                        <a:t>€41,000–€55,000</a:t>
                      </a:r>
                      <a:endParaRPr lang="en-IE" sz="2200">
                        <a:solidFill>
                          <a:srgbClr val="494949"/>
                        </a:solidFill>
                      </a:endParaRP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b="1" dirty="0">
                          <a:solidFill>
                            <a:srgbClr val="494949"/>
                          </a:solidFill>
                        </a:rPr>
                        <a:t>€165,000–€195,000</a:t>
                      </a:r>
                      <a:endParaRPr lang="en-IE" sz="2200" dirty="0">
                        <a:solidFill>
                          <a:srgbClr val="494949"/>
                        </a:solidFill>
                      </a:endParaRP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b="1" dirty="0">
                          <a:solidFill>
                            <a:srgbClr val="494949"/>
                          </a:solidFill>
                        </a:rPr>
                        <a:t>€540,000–€580,000</a:t>
                      </a:r>
                      <a:endParaRPr lang="en-IE" sz="2200" dirty="0">
                        <a:solidFill>
                          <a:srgbClr val="494949"/>
                        </a:solidFill>
                      </a:endParaRP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1214601503"/>
                  </a:ext>
                </a:extLst>
              </a:tr>
            </a:tbl>
          </a:graphicData>
        </a:graphic>
      </p:graphicFrame>
    </p:spTree>
    <p:extLst>
      <p:ext uri="{BB962C8B-B14F-4D97-AF65-F5344CB8AC3E}">
        <p14:creationId xmlns:p14="http://schemas.microsoft.com/office/powerpoint/2010/main" val="2279360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5E2EB-94E7-519C-3001-9B1051F699C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2E204C9A-6E7E-835E-2EB4-56237A47E426}"/>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57E874BC-02EA-A9AF-5D2B-9E70B4B7EC3B}"/>
              </a:ext>
            </a:extLst>
          </p:cNvPr>
          <p:cNvCxnSpPr>
            <a:cxnSpLocks/>
          </p:cNvCxnSpPr>
          <p:nvPr/>
        </p:nvCxnSpPr>
        <p:spPr>
          <a:xfrm>
            <a:off x="1812792" y="3467443"/>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82D574D-A5CF-2ED0-7734-A561E5B6D5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37</a:t>
            </a:fld>
            <a:endParaRPr lang="fr-CA" sz="1200" dirty="0"/>
          </a:p>
        </p:txBody>
      </p:sp>
      <p:sp>
        <p:nvSpPr>
          <p:cNvPr id="2" name="TextBox 1">
            <a:extLst>
              <a:ext uri="{FF2B5EF4-FFF2-40B4-BE49-F238E27FC236}">
                <a16:creationId xmlns:a16="http://schemas.microsoft.com/office/drawing/2014/main" id="{2D377043-073D-628A-D5EE-D479A8B3A3CF}"/>
              </a:ext>
            </a:extLst>
          </p:cNvPr>
          <p:cNvSpPr txBox="1"/>
          <p:nvPr/>
        </p:nvSpPr>
        <p:spPr>
          <a:xfrm>
            <a:off x="2112580" y="3803650"/>
            <a:ext cx="7494087" cy="2760499"/>
          </a:xfrm>
          <a:prstGeom prst="rect">
            <a:avLst/>
          </a:prstGeom>
          <a:noFill/>
        </p:spPr>
        <p:txBody>
          <a:bodyPr wrap="square">
            <a:spAutoFit/>
          </a:bodyPr>
          <a:lstStyle/>
          <a:p>
            <a:pPr>
              <a:lnSpc>
                <a:spcPts val="2340"/>
              </a:lnSpc>
              <a:spcAft>
                <a:spcPts val="1200"/>
              </a:spcAft>
            </a:pPr>
            <a:r>
              <a:rPr lang="en-US" sz="2400" b="1" dirty="0">
                <a:solidFill>
                  <a:srgbClr val="EC7C69"/>
                </a:solidFill>
              </a:rPr>
              <a:t>Viðskiptalíkanið þitt (t.d. árstíðabundið, í fullu starfi, byggt á dvalarstað) hefur áhrif á fasta og breytilega kostnað og arðsemi (ROI).</a:t>
            </a:r>
          </a:p>
          <a:p>
            <a:pPr>
              <a:lnSpc>
                <a:spcPts val="2340"/>
              </a:lnSpc>
              <a:spcAft>
                <a:spcPts val="1200"/>
              </a:spcAft>
            </a:pPr>
            <a:r>
              <a:rPr lang="en-US" sz="2200" dirty="0">
                <a:solidFill>
                  <a:srgbClr val="494949"/>
                </a:solidFill>
              </a:rPr>
              <a:t>Að skilja viðskiptalíkanið þitt snemma hjálpar til við að leiðbeina öllum framtíðarákvörðunum. Munstu reka glamping-svæði, </a:t>
            </a:r>
            <a:r>
              <a:rPr lang="en-US" sz="2200" dirty="0" err="1">
                <a:solidFill>
                  <a:srgbClr val="494949"/>
                </a:solidFill>
              </a:rPr>
              <a:t>bústað</a:t>
            </a:r>
            <a:r>
              <a:rPr lang="en-US" sz="2200" dirty="0">
                <a:solidFill>
                  <a:srgbClr val="494949"/>
                </a:solidFill>
              </a:rPr>
              <a:t>, vistfræðilegan friðarstað eða flytjanlegan pop-up? </a:t>
            </a:r>
          </a:p>
          <a:p>
            <a:pPr>
              <a:lnSpc>
                <a:spcPts val="2340"/>
              </a:lnSpc>
              <a:spcAft>
                <a:spcPts val="1200"/>
              </a:spcAft>
            </a:pPr>
            <a:r>
              <a:rPr lang="en-US" sz="2200" dirty="0">
                <a:solidFill>
                  <a:srgbClr val="494949"/>
                </a:solidFill>
              </a:rPr>
              <a:t>Hver og einn hefur mismunandi innviði, árstíðabundna starfsemi, mannafla og væntingar gesta. Þetta hefur einnig áhrif á fjármögnunarmöguleika og reglugerðir sem gilda. </a:t>
            </a:r>
          </a:p>
        </p:txBody>
      </p:sp>
      <p:pic>
        <p:nvPicPr>
          <p:cNvPr id="14" name="Picture 13">
            <a:extLst>
              <a:ext uri="{FF2B5EF4-FFF2-40B4-BE49-F238E27FC236}">
                <a16:creationId xmlns:a16="http://schemas.microsoft.com/office/drawing/2014/main" id="{3B312A56-0927-FCEB-5031-FFBD2203E3C0}"/>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0654E884-2380-E7BE-53CD-6FDF2D617293}"/>
              </a:ext>
            </a:extLst>
          </p:cNvPr>
          <p:cNvSpPr txBox="1">
            <a:spLocks/>
          </p:cNvSpPr>
          <p:nvPr/>
        </p:nvSpPr>
        <p:spPr>
          <a:xfrm>
            <a:off x="2112580" y="1924242"/>
            <a:ext cx="7296301"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Að skilja kostnaðinn á bak við mismunandi viðskiptalíkön </a:t>
            </a:r>
          </a:p>
          <a:p>
            <a:pPr>
              <a:lnSpc>
                <a:spcPts val="2900"/>
              </a:lnSpc>
            </a:pPr>
            <a:r>
              <a:rPr lang="en-US" b="0" dirty="0">
                <a:solidFill>
                  <a:srgbClr val="494949"/>
                </a:solidFill>
              </a:rPr>
              <a:t>Hvað er viðskiptalíkan þitt: Kostnaðarhliðin</a:t>
            </a:r>
          </a:p>
          <a:p>
            <a:pPr>
              <a:lnSpc>
                <a:spcPts val="2900"/>
              </a:lnSpc>
            </a:pPr>
            <a:r>
              <a:rPr lang="en-US" dirty="0">
                <a:solidFill>
                  <a:srgbClr val="459597"/>
                </a:solidFill>
              </a:rPr>
              <a:t> </a:t>
            </a:r>
          </a:p>
          <a:p>
            <a:pPr>
              <a:lnSpc>
                <a:spcPts val="2900"/>
              </a:lnSpc>
            </a:pPr>
            <a:endParaRPr lang="en-US" dirty="0"/>
          </a:p>
        </p:txBody>
      </p:sp>
      <p:sp>
        <p:nvSpPr>
          <p:cNvPr id="6" name="Text Placeholder 3">
            <a:extLst>
              <a:ext uri="{FF2B5EF4-FFF2-40B4-BE49-F238E27FC236}">
                <a16:creationId xmlns:a16="http://schemas.microsoft.com/office/drawing/2014/main" id="{58FF5683-CF01-BBF7-AF7C-3916C13B92C6}"/>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Viðskiptalíkön</a:t>
            </a:r>
          </a:p>
          <a:p>
            <a:pPr algn="r">
              <a:lnSpc>
                <a:spcPts val="3620"/>
              </a:lnSpc>
            </a:pPr>
            <a:endParaRPr lang="en-US" dirty="0">
              <a:solidFill>
                <a:schemeClr val="bg1"/>
              </a:solidFill>
            </a:endParaRPr>
          </a:p>
        </p:txBody>
      </p:sp>
      <p:sp>
        <p:nvSpPr>
          <p:cNvPr id="3" name="TextBox 2">
            <a:extLst>
              <a:ext uri="{FF2B5EF4-FFF2-40B4-BE49-F238E27FC236}">
                <a16:creationId xmlns:a16="http://schemas.microsoft.com/office/drawing/2014/main" id="{D01F40D8-6D7A-0052-4B19-4AA22FC2D271}"/>
              </a:ext>
            </a:extLst>
          </p:cNvPr>
          <p:cNvSpPr txBox="1"/>
          <p:nvPr/>
        </p:nvSpPr>
        <p:spPr>
          <a:xfrm>
            <a:off x="2783103" y="830065"/>
            <a:ext cx="4042549" cy="1015663"/>
          </a:xfrm>
          <a:prstGeom prst="rect">
            <a:avLst/>
          </a:prstGeom>
          <a:noFill/>
        </p:spPr>
        <p:txBody>
          <a:bodyPr wrap="square" rtlCol="0">
            <a:spAutoFit/>
          </a:bodyPr>
          <a:lstStyle/>
          <a:p>
            <a:pPr>
              <a:lnSpc>
                <a:spcPts val="2360"/>
              </a:lnSpc>
            </a:pPr>
            <a:r>
              <a:rPr lang="en-US" sz="2600" b="1" dirty="0">
                <a:solidFill>
                  <a:srgbClr val="EC7C69"/>
                </a:solidFill>
                <a:latin typeface="Calibri" panose="020F0502020204030204" pitchFamily="34" charset="0"/>
                <a:cs typeface="Calibri" panose="020F0502020204030204" pitchFamily="34" charset="0"/>
              </a:rPr>
              <a:t>Forysta 2 (€)</a:t>
            </a:r>
          </a:p>
          <a:p>
            <a:pPr>
              <a:lnSpc>
                <a:spcPts val="2360"/>
              </a:lnSpc>
            </a:pPr>
            <a:r>
              <a:rPr lang="en-US" sz="2200" b="1" dirty="0">
                <a:solidFill>
                  <a:srgbClr val="494949"/>
                </a:solidFill>
                <a:latin typeface="Calibri" panose="020F0502020204030204" pitchFamily="34" charset="0"/>
                <a:cs typeface="Calibri" panose="020F0502020204030204" pitchFamily="34" charset="0"/>
              </a:rPr>
              <a:t>Ákveðið viðskiptalíkanið ykkar</a:t>
            </a: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sp>
        <p:nvSpPr>
          <p:cNvPr id="4" name="Freeform 12">
            <a:extLst>
              <a:ext uri="{FF2B5EF4-FFF2-40B4-BE49-F238E27FC236}">
                <a16:creationId xmlns:a16="http://schemas.microsoft.com/office/drawing/2014/main" id="{0B5CB33C-5127-85C9-4BC2-F300960800E3}"/>
              </a:ext>
            </a:extLst>
          </p:cNvPr>
          <p:cNvSpPr/>
          <p:nvPr/>
        </p:nvSpPr>
        <p:spPr>
          <a:xfrm rot="5400000">
            <a:off x="3840595" y="-1213104"/>
            <a:ext cx="1308507" cy="4661606"/>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8" name="Group 7">
            <a:extLst>
              <a:ext uri="{FF2B5EF4-FFF2-40B4-BE49-F238E27FC236}">
                <a16:creationId xmlns:a16="http://schemas.microsoft.com/office/drawing/2014/main" id="{B749B192-2F9F-770A-1153-0A88626A8D75}"/>
              </a:ext>
            </a:extLst>
          </p:cNvPr>
          <p:cNvGrpSpPr/>
          <p:nvPr/>
        </p:nvGrpSpPr>
        <p:grpSpPr>
          <a:xfrm>
            <a:off x="1763930" y="845379"/>
            <a:ext cx="793524" cy="801083"/>
            <a:chOff x="4897755" y="3322320"/>
            <a:chExt cx="600074" cy="605790"/>
          </a:xfrm>
        </p:grpSpPr>
        <p:sp>
          <p:nvSpPr>
            <p:cNvPr id="11" name="Freeform 15">
              <a:extLst>
                <a:ext uri="{FF2B5EF4-FFF2-40B4-BE49-F238E27FC236}">
                  <a16:creationId xmlns:a16="http://schemas.microsoft.com/office/drawing/2014/main" id="{029DD9D8-9BAD-95DB-130C-3D7F03622BA1}"/>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21" name="Freeform 16">
              <a:extLst>
                <a:ext uri="{FF2B5EF4-FFF2-40B4-BE49-F238E27FC236}">
                  <a16:creationId xmlns:a16="http://schemas.microsoft.com/office/drawing/2014/main" id="{D32D0699-7196-EF54-B36C-7C0E05D64475}"/>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22" name="Graphic 14">
              <a:extLst>
                <a:ext uri="{FF2B5EF4-FFF2-40B4-BE49-F238E27FC236}">
                  <a16:creationId xmlns:a16="http://schemas.microsoft.com/office/drawing/2014/main" id="{392A84A4-3393-EF31-7425-C959B2520BDE}"/>
                </a:ext>
              </a:extLst>
            </p:cNvPr>
            <p:cNvGrpSpPr/>
            <p:nvPr/>
          </p:nvGrpSpPr>
          <p:grpSpPr>
            <a:xfrm>
              <a:off x="5040867" y="3443287"/>
              <a:ext cx="290185" cy="367426"/>
              <a:chOff x="5040867" y="3443287"/>
              <a:chExt cx="290185" cy="367426"/>
            </a:xfrm>
            <a:solidFill>
              <a:srgbClr val="FFFFFF"/>
            </a:solidFill>
          </p:grpSpPr>
          <p:sp>
            <p:nvSpPr>
              <p:cNvPr id="23" name="Freeform 18">
                <a:extLst>
                  <a:ext uri="{FF2B5EF4-FFF2-40B4-BE49-F238E27FC236}">
                    <a16:creationId xmlns:a16="http://schemas.microsoft.com/office/drawing/2014/main" id="{F56E17B1-EF08-9006-5C4C-262C9C35AE35}"/>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24" name="Freeform 19">
                <a:extLst>
                  <a:ext uri="{FF2B5EF4-FFF2-40B4-BE49-F238E27FC236}">
                    <a16:creationId xmlns:a16="http://schemas.microsoft.com/office/drawing/2014/main" id="{379362EF-1420-DCB7-C0EF-085A775FE1D8}"/>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78557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3B3BF-2451-D03E-FDD2-E51FBC36BEC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A54BE240-27ED-1631-4D86-DF11C1541712}"/>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38CB9CA7-009B-3EB4-8AFE-A76B9B4BD3A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38</a:t>
            </a:fld>
            <a:endParaRPr lang="fr-CA" sz="1200" dirty="0"/>
          </a:p>
        </p:txBody>
      </p:sp>
      <p:sp>
        <p:nvSpPr>
          <p:cNvPr id="2" name="TextBox 1">
            <a:extLst>
              <a:ext uri="{FF2B5EF4-FFF2-40B4-BE49-F238E27FC236}">
                <a16:creationId xmlns:a16="http://schemas.microsoft.com/office/drawing/2014/main" id="{A0E20347-144D-AFC6-0515-3C43520EE09E}"/>
              </a:ext>
            </a:extLst>
          </p:cNvPr>
          <p:cNvSpPr txBox="1"/>
          <p:nvPr/>
        </p:nvSpPr>
        <p:spPr>
          <a:xfrm>
            <a:off x="2039429" y="2132361"/>
            <a:ext cx="8494460" cy="3196516"/>
          </a:xfrm>
          <a:prstGeom prst="rect">
            <a:avLst/>
          </a:prstGeom>
          <a:noFill/>
        </p:spPr>
        <p:txBody>
          <a:bodyPr wrap="square">
            <a:spAutoFit/>
          </a:bodyPr>
          <a:lstStyle/>
          <a:p>
            <a:pPr>
              <a:lnSpc>
                <a:spcPts val="2340"/>
              </a:lnSpc>
              <a:spcAft>
                <a:spcPts val="1200"/>
              </a:spcAft>
            </a:pPr>
            <a:r>
              <a:rPr lang="en-US" sz="2400" b="1" dirty="0">
                <a:solidFill>
                  <a:srgbClr val="EC7C69"/>
                </a:solidFill>
              </a:rPr>
              <a:t>Staðlaðar viðskiptalíkön og kostnaðarsjónarmið þeirra: </a:t>
            </a:r>
          </a:p>
          <a:p>
            <a:pPr marL="342900" indent="-342900">
              <a:lnSpc>
                <a:spcPts val="2340"/>
              </a:lnSpc>
              <a:buClr>
                <a:srgbClr val="459597"/>
              </a:buClr>
              <a:buFont typeface="Arial" panose="020B0604020202020204" pitchFamily="34" charset="0"/>
              <a:buChar char="•"/>
            </a:pPr>
            <a:r>
              <a:rPr lang="en-US" sz="2400" b="1" dirty="0">
                <a:solidFill>
                  <a:srgbClr val="494949"/>
                </a:solidFill>
              </a:rPr>
              <a:t>Glamping-svæði í rekstri eiganda</a:t>
            </a:r>
            <a:r>
              <a:rPr lang="en-US" sz="2400" dirty="0">
                <a:solidFill>
                  <a:srgbClr val="494949"/>
                </a:solidFill>
              </a:rPr>
              <a:t>: Bein stjórnun þýðir fullkomna stjórn en krefst tímafjárfestingar. Miðlungs upphafsfjárfesting </a:t>
            </a:r>
            <a:r>
              <a:rPr lang="en-US" sz="2400" b="1" dirty="0">
                <a:solidFill>
                  <a:srgbClr val="494949"/>
                </a:solidFill>
              </a:rPr>
              <a:t>(€60.000–€150.000 fyrir 3–5 einingar).</a:t>
            </a:r>
          </a:p>
          <a:p>
            <a:pPr marL="342900" indent="-342900">
              <a:lnSpc>
                <a:spcPts val="2340"/>
              </a:lnSpc>
              <a:buClr>
                <a:srgbClr val="459597"/>
              </a:buClr>
              <a:buFont typeface="Arial" panose="020B0604020202020204" pitchFamily="34" charset="0"/>
              <a:buChar char="•"/>
            </a:pPr>
            <a:endParaRPr lang="en-US" sz="2400" b="1" dirty="0">
              <a:solidFill>
                <a:srgbClr val="494949"/>
              </a:solidFill>
            </a:endParaRPr>
          </a:p>
          <a:p>
            <a:pPr marL="342900" indent="-342900">
              <a:lnSpc>
                <a:spcPts val="2340"/>
              </a:lnSpc>
              <a:buClr>
                <a:srgbClr val="459597"/>
              </a:buClr>
              <a:buFont typeface="Arial" panose="020B0604020202020204" pitchFamily="34" charset="0"/>
              <a:buChar char="•"/>
            </a:pPr>
            <a:r>
              <a:rPr lang="en-US" sz="2400" b="1" dirty="0" err="1">
                <a:solidFill>
                  <a:srgbClr val="494949"/>
                </a:solidFill>
              </a:rPr>
              <a:t>Bændagisti </a:t>
            </a:r>
            <a:r>
              <a:rPr lang="en-US" sz="2400" b="1" dirty="0">
                <a:solidFill>
                  <a:srgbClr val="494949"/>
                </a:solidFill>
              </a:rPr>
              <a:t>/ </a:t>
            </a:r>
            <a:r>
              <a:rPr lang="en-US" sz="2400" b="1" dirty="0" err="1">
                <a:solidFill>
                  <a:srgbClr val="494949"/>
                </a:solidFill>
              </a:rPr>
              <a:t>Agriturismo</a:t>
            </a:r>
            <a:r>
              <a:rPr lang="en-US" sz="2400" dirty="0">
                <a:solidFill>
                  <a:srgbClr val="494949"/>
                </a:solidFill>
              </a:rPr>
              <a:t>: Sameinar gistingu og landbúnað. Algengt á Ítalíu og Slóveníu. Getur krafist vottunar fyrir landbúnaðarferðaþjónustu. Hægt er að sækja um fjármagn úr sveitþróunarsjóði. Miðlungs til há fjárfesting eftir uppfærslum á staðnum</a:t>
            </a:r>
          </a:p>
          <a:p>
            <a:pPr marL="342900" indent="-342900">
              <a:lnSpc>
                <a:spcPts val="2340"/>
              </a:lnSpc>
              <a:spcAft>
                <a:spcPts val="1200"/>
              </a:spcAft>
              <a:buClr>
                <a:srgbClr val="459597"/>
              </a:buClr>
              <a:buFont typeface="Arial" panose="020B0604020202020204" pitchFamily="34" charset="0"/>
              <a:buChar char="•"/>
            </a:pPr>
            <a:endParaRPr lang="en-US" sz="2200" dirty="0">
              <a:solidFill>
                <a:srgbClr val="494949"/>
              </a:solidFill>
            </a:endParaRPr>
          </a:p>
        </p:txBody>
      </p:sp>
      <p:pic>
        <p:nvPicPr>
          <p:cNvPr id="14" name="Picture 13">
            <a:extLst>
              <a:ext uri="{FF2B5EF4-FFF2-40B4-BE49-F238E27FC236}">
                <a16:creationId xmlns:a16="http://schemas.microsoft.com/office/drawing/2014/main" id="{67A80C05-561E-30A9-B704-C344EE8FD55D}"/>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E79932EF-1A5D-950C-A90F-5EBD9D000433}"/>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Viðskiptalíkön</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9E604234-B695-6D3D-8D90-2ACE03DF8250}"/>
              </a:ext>
            </a:extLst>
          </p:cNvPr>
          <p:cNvCxnSpPr>
            <a:cxnSpLocks/>
          </p:cNvCxnSpPr>
          <p:nvPr/>
        </p:nvCxnSpPr>
        <p:spPr>
          <a:xfrm>
            <a:off x="1739640" y="1765739"/>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394DC7B2-2D38-3BA9-54FA-9C5EFBF316D7}"/>
              </a:ext>
            </a:extLst>
          </p:cNvPr>
          <p:cNvSpPr txBox="1">
            <a:spLocks/>
          </p:cNvSpPr>
          <p:nvPr/>
        </p:nvSpPr>
        <p:spPr>
          <a:xfrm>
            <a:off x="2039428" y="400242"/>
            <a:ext cx="8796212"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Að skilja kostnaðinn á bak við mismunandi viðskiptalíkön </a:t>
            </a:r>
          </a:p>
          <a:p>
            <a:pPr>
              <a:lnSpc>
                <a:spcPts val="2900"/>
              </a:lnSpc>
            </a:pPr>
            <a:r>
              <a:rPr lang="en-US" b="0" dirty="0">
                <a:solidFill>
                  <a:srgbClr val="494949"/>
                </a:solidFill>
              </a:rPr>
              <a:t>Hvaða viðskiptalíkan er þitt: Kostnaðarsjónarmið</a:t>
            </a:r>
          </a:p>
          <a:p>
            <a:pPr>
              <a:lnSpc>
                <a:spcPts val="2900"/>
              </a:lnSpc>
            </a:pPr>
            <a:r>
              <a:rPr lang="en-US" dirty="0">
                <a:solidFill>
                  <a:srgbClr val="459597"/>
                </a:solidFill>
              </a:rPr>
              <a:t> </a:t>
            </a:r>
          </a:p>
          <a:p>
            <a:pPr>
              <a:lnSpc>
                <a:spcPts val="2900"/>
              </a:lnSpc>
            </a:pPr>
            <a:endParaRPr lang="en-US" dirty="0"/>
          </a:p>
        </p:txBody>
      </p:sp>
    </p:spTree>
    <p:extLst>
      <p:ext uri="{BB962C8B-B14F-4D97-AF65-F5344CB8AC3E}">
        <p14:creationId xmlns:p14="http://schemas.microsoft.com/office/powerpoint/2010/main" val="804354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2FE63-BD5A-46DD-DABC-F67FFF7665C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0C677AE8-ED83-2CC6-CCE2-B4A9BE2205B3}"/>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94E2506D-B139-B3EF-A7F8-0BAAF7F1A26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39</a:t>
            </a:fld>
            <a:endParaRPr lang="fr-CA" sz="1200" dirty="0"/>
          </a:p>
        </p:txBody>
      </p:sp>
      <p:sp>
        <p:nvSpPr>
          <p:cNvPr id="2" name="TextBox 1">
            <a:extLst>
              <a:ext uri="{FF2B5EF4-FFF2-40B4-BE49-F238E27FC236}">
                <a16:creationId xmlns:a16="http://schemas.microsoft.com/office/drawing/2014/main" id="{6BBC2D2D-BF55-27E4-0B5A-85BB75C45C1B}"/>
              </a:ext>
            </a:extLst>
          </p:cNvPr>
          <p:cNvSpPr txBox="1"/>
          <p:nvPr/>
        </p:nvSpPr>
        <p:spPr>
          <a:xfrm>
            <a:off x="2039429" y="2132361"/>
            <a:ext cx="8494460" cy="3196516"/>
          </a:xfrm>
          <a:prstGeom prst="rect">
            <a:avLst/>
          </a:prstGeom>
          <a:noFill/>
        </p:spPr>
        <p:txBody>
          <a:bodyPr wrap="square">
            <a:spAutoFit/>
          </a:bodyPr>
          <a:lstStyle/>
          <a:p>
            <a:pPr>
              <a:lnSpc>
                <a:spcPts val="2340"/>
              </a:lnSpc>
              <a:spcAft>
                <a:spcPts val="1200"/>
              </a:spcAft>
            </a:pPr>
            <a:r>
              <a:rPr lang="en-US" sz="2400" b="1" dirty="0">
                <a:solidFill>
                  <a:srgbClr val="EC7C69"/>
                </a:solidFill>
              </a:rPr>
              <a:t>Staðlaðar viðskiptalíkön og kostnaðarsjónarmið þeirra: </a:t>
            </a:r>
          </a:p>
          <a:p>
            <a:pPr marL="342900" indent="-342900">
              <a:lnSpc>
                <a:spcPts val="2340"/>
              </a:lnSpc>
              <a:buClr>
                <a:srgbClr val="459597"/>
              </a:buClr>
              <a:buFont typeface="Arial" panose="020B0604020202020204" pitchFamily="34" charset="0"/>
              <a:buChar char="•"/>
            </a:pPr>
            <a:r>
              <a:rPr lang="en-US" sz="2400" b="1" dirty="0">
                <a:solidFill>
                  <a:srgbClr val="494949"/>
                </a:solidFill>
              </a:rPr>
              <a:t>Tímabundin leiga á poddum/jurtum</a:t>
            </a:r>
            <a:r>
              <a:rPr lang="en-US" sz="2400" dirty="0">
                <a:solidFill>
                  <a:srgbClr val="494949"/>
                </a:solidFill>
              </a:rPr>
              <a:t>: Lægri upphafskostnaður (frá </a:t>
            </a:r>
            <a:r>
              <a:rPr lang="en-US" sz="2400" b="1" dirty="0">
                <a:solidFill>
                  <a:srgbClr val="494949"/>
                </a:solidFill>
              </a:rPr>
              <a:t>€10.000 á einingu), </a:t>
            </a:r>
            <a:r>
              <a:rPr lang="en-US" sz="2400" dirty="0">
                <a:solidFill>
                  <a:srgbClr val="494949"/>
                </a:solidFill>
              </a:rPr>
              <a:t>en þú þarft samt salerni, verönd og tryggingar. Tímabundnar takmarkanir gilda nema </a:t>
            </a:r>
            <a:r>
              <a:rPr lang="en-US" sz="2400" dirty="0" err="1">
                <a:solidFill>
                  <a:srgbClr val="494949"/>
                </a:solidFill>
              </a:rPr>
              <a:t>einingarnar séu vetrarvæddar</a:t>
            </a:r>
            <a:r>
              <a:rPr lang="en-US" sz="2400" dirty="0">
                <a:solidFill>
                  <a:srgbClr val="494949"/>
                </a:solidFill>
              </a:rPr>
              <a:t>.</a:t>
            </a:r>
          </a:p>
          <a:p>
            <a:pPr marL="342900" indent="-342900">
              <a:lnSpc>
                <a:spcPts val="2340"/>
              </a:lnSpc>
              <a:buClr>
                <a:srgbClr val="459597"/>
              </a:buClr>
              <a:buFont typeface="Arial" panose="020B0604020202020204" pitchFamily="34" charset="0"/>
              <a:buChar char="•"/>
            </a:pPr>
            <a:endParaRPr lang="en-US" sz="2400" dirty="0">
              <a:solidFill>
                <a:srgbClr val="494949"/>
              </a:solidFill>
            </a:endParaRPr>
          </a:p>
          <a:p>
            <a:pPr marL="342900" indent="-342900">
              <a:lnSpc>
                <a:spcPts val="2340"/>
              </a:lnSpc>
              <a:buClr>
                <a:srgbClr val="459597"/>
              </a:buClr>
              <a:buFont typeface="Arial" panose="020B0604020202020204" pitchFamily="34" charset="0"/>
              <a:buChar char="•"/>
            </a:pPr>
            <a:r>
              <a:rPr lang="en-US" sz="2400" b="1" dirty="0">
                <a:solidFill>
                  <a:srgbClr val="494949"/>
                </a:solidFill>
              </a:rPr>
              <a:t>Umhverfisvænt slökunarsvæði eða vellíðunarbúðir</a:t>
            </a:r>
            <a:r>
              <a:rPr lang="en-US" sz="2400" dirty="0">
                <a:solidFill>
                  <a:srgbClr val="494949"/>
                </a:solidFill>
              </a:rPr>
              <a:t>: Hágæða markaður með háum stöðlum. Krefst löggiltra meðferðaraðila og sameiginlegs rýmis. Miklar fjárfestingar (oft </a:t>
            </a:r>
            <a:r>
              <a:rPr lang="en-US" sz="2400" b="1" dirty="0">
                <a:solidFill>
                  <a:srgbClr val="494949"/>
                </a:solidFill>
              </a:rPr>
              <a:t>€150.000–€500.000 fyrir 5–10 einingar </a:t>
            </a:r>
            <a:r>
              <a:rPr lang="en-US" sz="2400" dirty="0">
                <a:solidFill>
                  <a:srgbClr val="494949"/>
                </a:solidFill>
              </a:rPr>
              <a:t>og slökunaraðstöðu).</a:t>
            </a:r>
          </a:p>
          <a:p>
            <a:pPr marL="342900" indent="-342900">
              <a:lnSpc>
                <a:spcPts val="2340"/>
              </a:lnSpc>
              <a:spcAft>
                <a:spcPts val="1200"/>
              </a:spcAft>
              <a:buClr>
                <a:srgbClr val="459597"/>
              </a:buClr>
              <a:buFont typeface="Arial" panose="020B0604020202020204" pitchFamily="34" charset="0"/>
              <a:buChar char="•"/>
            </a:pPr>
            <a:endParaRPr lang="en-US" sz="2200" dirty="0">
              <a:solidFill>
                <a:srgbClr val="494949"/>
              </a:solidFill>
            </a:endParaRPr>
          </a:p>
        </p:txBody>
      </p:sp>
      <p:pic>
        <p:nvPicPr>
          <p:cNvPr id="14" name="Picture 13">
            <a:extLst>
              <a:ext uri="{FF2B5EF4-FFF2-40B4-BE49-F238E27FC236}">
                <a16:creationId xmlns:a16="http://schemas.microsoft.com/office/drawing/2014/main" id="{75A73168-0513-CBDC-C869-AAE36894C5A7}"/>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47DF512A-EBAC-B0A5-61EC-FE02294E9278}"/>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Viðskiptalíkön</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D1EC62ED-EB1D-D662-80FE-43A0DE112338}"/>
              </a:ext>
            </a:extLst>
          </p:cNvPr>
          <p:cNvCxnSpPr>
            <a:cxnSpLocks/>
          </p:cNvCxnSpPr>
          <p:nvPr/>
        </p:nvCxnSpPr>
        <p:spPr>
          <a:xfrm>
            <a:off x="1739640" y="1765739"/>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B27AF033-0AC0-0874-31C4-18B260280BAC}"/>
              </a:ext>
            </a:extLst>
          </p:cNvPr>
          <p:cNvSpPr txBox="1">
            <a:spLocks/>
          </p:cNvSpPr>
          <p:nvPr/>
        </p:nvSpPr>
        <p:spPr>
          <a:xfrm>
            <a:off x="2039428" y="400242"/>
            <a:ext cx="8796212"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Að skilja kostnaðinn á bak við mismunandi viðskiptalíkön </a:t>
            </a:r>
          </a:p>
          <a:p>
            <a:pPr>
              <a:lnSpc>
                <a:spcPts val="2900"/>
              </a:lnSpc>
            </a:pPr>
            <a:r>
              <a:rPr lang="en-US" b="0" dirty="0">
                <a:solidFill>
                  <a:srgbClr val="494949"/>
                </a:solidFill>
              </a:rPr>
              <a:t>Hvað er viðskiptalíkan þitt: Kostnaðarhugsanir</a:t>
            </a:r>
          </a:p>
          <a:p>
            <a:pPr>
              <a:lnSpc>
                <a:spcPts val="2900"/>
              </a:lnSpc>
            </a:pPr>
            <a:r>
              <a:rPr lang="en-US" dirty="0">
                <a:solidFill>
                  <a:srgbClr val="459597"/>
                </a:solidFill>
              </a:rPr>
              <a:t> </a:t>
            </a:r>
          </a:p>
          <a:p>
            <a:pPr>
              <a:lnSpc>
                <a:spcPts val="2900"/>
              </a:lnSpc>
            </a:pPr>
            <a:endParaRPr lang="en-US" dirty="0"/>
          </a:p>
        </p:txBody>
      </p:sp>
    </p:spTree>
    <p:extLst>
      <p:ext uri="{BB962C8B-B14F-4D97-AF65-F5344CB8AC3E}">
        <p14:creationId xmlns:p14="http://schemas.microsoft.com/office/powerpoint/2010/main" val="2007524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7253207" y="1618150"/>
            <a:ext cx="4267624" cy="870198"/>
          </a:xfrm>
        </p:spPr>
        <p:txBody>
          <a:bodyPr/>
          <a:lstStyle/>
          <a:p>
            <a:pPr>
              <a:lnSpc>
                <a:spcPts val="3240"/>
              </a:lnSpc>
            </a:pPr>
            <a:r>
              <a:rPr lang="en-GB" sz="3200" dirty="0"/>
              <a:t>Uppsetning og gangsetning Smart </a:t>
            </a:r>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Modúl 6</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55462" y="3682738"/>
            <a:ext cx="3130702" cy="1373830"/>
          </a:xfrm>
        </p:spPr>
        <p:txBody>
          <a:bodyPr lIns="91440" tIns="45720" rIns="91440" bIns="45720" anchor="t"/>
          <a:lstStyle/>
          <a:p>
            <a:pPr>
              <a:buNone/>
            </a:pPr>
            <a:r>
              <a:rPr lang="en-US" sz="4000" b="1" dirty="0">
                <a:solidFill>
                  <a:srgbClr val="EC7C69"/>
                </a:solidFill>
              </a:rPr>
              <a:t>Yfirlit:</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4813539" y="4455381"/>
            <a:ext cx="6707291"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Þessi eining kynnir hvað einkennir þessa gistimöguleika miðað við hefðbundnar ferðamannalíkön og fjallar um lykilviðskiptahugtök, fjármál og staðsetningarhönnun til að koma eigin verkefni af stað. Þú færð grunnþekkingu sem þarf til að móta farsælt, tilgangstrýnt fyrirtæki sem samræmist bæði markaðsþróun og persónulegum gildum þínum.</a:t>
            </a:r>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73838" y="4455381"/>
            <a:ext cx="4149919"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Óhefðbundin gistiaðstaða í ferðaþjónustu – eins og vistgistingar, glamping-einingar og dvalir á menningar- og arfleifðarsvæðum – er að blómstra þar sem ferðalangar leita sífellt að ekta og sjálfbærum upplifunum.</a:t>
            </a:r>
            <a:endParaRPr lang="en-IE" dirty="0"/>
          </a:p>
        </p:txBody>
      </p:sp>
      <p:pic>
        <p:nvPicPr>
          <p:cNvPr id="10" name="Picture Placeholder 9" descr="A group of kids drawing on a large screen&#10;&#10;AI-generated content may be incorrect.">
            <a:extLst>
              <a:ext uri="{FF2B5EF4-FFF2-40B4-BE49-F238E27FC236}">
                <a16:creationId xmlns:a16="http://schemas.microsoft.com/office/drawing/2014/main" id="{5A1F078E-E173-7B74-2357-E88D097464BD}"/>
              </a:ext>
            </a:extLst>
          </p:cNvPr>
          <p:cNvPicPr>
            <a:picLocks noGrp="1" noChangeAspect="1"/>
          </p:cNvPicPr>
          <p:nvPr>
            <p:ph type="pic" sz="quarter" idx="67"/>
          </p:nvPr>
        </p:nvPicPr>
        <p:blipFill>
          <a:blip r:embed="rId2"/>
          <a:srcRect t="1389" b="1389"/>
          <a:stretch>
            <a:fillRect/>
          </a:stretch>
        </p:blipFill>
        <p:spPr/>
      </p:pic>
    </p:spTree>
    <p:extLst>
      <p:ext uri="{BB962C8B-B14F-4D97-AF65-F5344CB8AC3E}">
        <p14:creationId xmlns:p14="http://schemas.microsoft.com/office/powerpoint/2010/main" val="1164802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B16C5-579E-E54D-CBF3-B7BAE815F840}"/>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91AB927F-1A0E-2B4E-B26D-026D3B5780BB}"/>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FDB39AB1-AE19-1C0B-CF40-FEDEBA17819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40</a:t>
            </a:fld>
            <a:endParaRPr lang="fr-CA" sz="1200" dirty="0"/>
          </a:p>
        </p:txBody>
      </p:sp>
      <p:sp>
        <p:nvSpPr>
          <p:cNvPr id="2" name="TextBox 1">
            <a:extLst>
              <a:ext uri="{FF2B5EF4-FFF2-40B4-BE49-F238E27FC236}">
                <a16:creationId xmlns:a16="http://schemas.microsoft.com/office/drawing/2014/main" id="{601EDC24-4EA9-3AEA-2F5F-CDAA83475B0A}"/>
              </a:ext>
            </a:extLst>
          </p:cNvPr>
          <p:cNvSpPr txBox="1"/>
          <p:nvPr/>
        </p:nvSpPr>
        <p:spPr>
          <a:xfrm>
            <a:off x="2039428" y="2132361"/>
            <a:ext cx="9287333" cy="4339650"/>
          </a:xfrm>
          <a:prstGeom prst="rect">
            <a:avLst/>
          </a:prstGeom>
          <a:noFill/>
        </p:spPr>
        <p:txBody>
          <a:bodyPr wrap="square">
            <a:spAutoFit/>
          </a:bodyPr>
          <a:lstStyle/>
          <a:p>
            <a:pPr>
              <a:lnSpc>
                <a:spcPts val="2380"/>
              </a:lnSpc>
            </a:pPr>
            <a:r>
              <a:rPr lang="en-US" sz="2400" b="1" dirty="0">
                <a:solidFill>
                  <a:srgbClr val="EC7C69"/>
                </a:solidFill>
              </a:rPr>
              <a:t>Fjármálaráð: </a:t>
            </a:r>
            <a:r>
              <a:rPr lang="en-US" sz="2400" b="1" dirty="0">
                <a:solidFill>
                  <a:srgbClr val="459597"/>
                </a:solidFill>
              </a:rPr>
              <a:t>Byrjaðu með lágmarksauðlindir en hannaðu fyrir stærðarhagkvæmni. </a:t>
            </a:r>
          </a:p>
          <a:p>
            <a:endParaRPr lang="en-US" sz="800" b="1" dirty="0">
              <a:solidFill>
                <a:srgbClr val="EC7C69"/>
              </a:solidFill>
            </a:endParaRPr>
          </a:p>
          <a:p>
            <a:pPr>
              <a:lnSpc>
                <a:spcPts val="2380"/>
              </a:lnSpc>
            </a:pPr>
            <a:r>
              <a:rPr lang="en-US" sz="2200" b="1" dirty="0">
                <a:solidFill>
                  <a:srgbClr val="494949"/>
                </a:solidFill>
              </a:rPr>
              <a:t>Dæmi: </a:t>
            </a:r>
            <a:r>
              <a:rPr lang="en-US" sz="2200" dirty="0">
                <a:solidFill>
                  <a:srgbClr val="494949"/>
                </a:solidFill>
              </a:rPr>
              <a:t>Setjið upp innviði fyrir 10 einingar eða byrjið með 2–3 einingar. Þetta gerir staðinn þinn framtíðarþolinn og sparar langtímakostnað. Að skilja viðskiptalíkanið snemma hjálpar til við að leiða allar framtíðarákvarðanir. </a:t>
            </a:r>
          </a:p>
          <a:p>
            <a:pPr>
              <a:lnSpc>
                <a:spcPts val="2380"/>
              </a:lnSpc>
            </a:pPr>
            <a:endParaRPr lang="en-US" sz="2200" dirty="0">
              <a:solidFill>
                <a:srgbClr val="494949"/>
              </a:solidFill>
            </a:endParaRPr>
          </a:p>
          <a:p>
            <a:pPr>
              <a:lnSpc>
                <a:spcPts val="2380"/>
              </a:lnSpc>
            </a:pPr>
            <a:r>
              <a:rPr lang="en-US" sz="2200" i="1" dirty="0">
                <a:solidFill>
                  <a:srgbClr val="459597"/>
                </a:solidFill>
              </a:rPr>
              <a:t>Munðu reka glamping-svæði, </a:t>
            </a:r>
            <a:r>
              <a:rPr lang="en-US" sz="2200" i="1" dirty="0" err="1">
                <a:solidFill>
                  <a:srgbClr val="459597"/>
                </a:solidFill>
              </a:rPr>
              <a:t>búgarðsgesti</a:t>
            </a:r>
            <a:r>
              <a:rPr lang="en-US" sz="2200" i="1" dirty="0">
                <a:solidFill>
                  <a:srgbClr val="459597"/>
                </a:solidFill>
              </a:rPr>
              <a:t>, vistfræðilegan friðarstað eða flytjanlegan pop-up? </a:t>
            </a:r>
            <a:r>
              <a:rPr lang="en-US" sz="2200" dirty="0">
                <a:solidFill>
                  <a:srgbClr val="494949"/>
                </a:solidFill>
              </a:rPr>
              <a:t>Hvert þeirra krefst mismunandi innviða, árstíðabundinna sveiflna, mannauðs og væntinga gesta. Þetta hefur einnig áhrif á fjármögnunarmöguleika og gildandi reglugerðir.</a:t>
            </a:r>
          </a:p>
          <a:p>
            <a:pPr>
              <a:lnSpc>
                <a:spcPts val="2380"/>
              </a:lnSpc>
            </a:pPr>
            <a:endParaRPr lang="en-US" sz="2200" dirty="0">
              <a:solidFill>
                <a:srgbClr val="494949"/>
              </a:solidFill>
            </a:endParaRPr>
          </a:p>
          <a:p>
            <a:pPr>
              <a:lnSpc>
                <a:spcPts val="2380"/>
              </a:lnSpc>
            </a:pPr>
            <a:r>
              <a:rPr lang="en-US" sz="2400" b="1" dirty="0">
                <a:solidFill>
                  <a:srgbClr val="EC7C69"/>
                </a:solidFill>
              </a:rPr>
              <a:t>Fjármálaráð: </a:t>
            </a:r>
            <a:r>
              <a:rPr lang="en-US" sz="2400" b="1" dirty="0">
                <a:solidFill>
                  <a:srgbClr val="459597"/>
                </a:solidFill>
              </a:rPr>
              <a:t>Kostnaðaráætlanir eru mjög breytilegar</a:t>
            </a:r>
            <a:r>
              <a:rPr lang="en-US" sz="2400" b="1" dirty="0">
                <a:solidFill>
                  <a:srgbClr val="EC7C69"/>
                </a:solidFill>
              </a:rPr>
              <a:t>. </a:t>
            </a:r>
          </a:p>
          <a:p>
            <a:endParaRPr lang="en-US" sz="800" b="1" dirty="0">
              <a:solidFill>
                <a:srgbClr val="EC7C69"/>
              </a:solidFill>
            </a:endParaRPr>
          </a:p>
          <a:p>
            <a:pPr>
              <a:lnSpc>
                <a:spcPts val="2380"/>
              </a:lnSpc>
            </a:pPr>
            <a:r>
              <a:rPr lang="en-US" sz="2200" dirty="0">
                <a:solidFill>
                  <a:srgbClr val="494949"/>
                </a:solidFill>
              </a:rPr>
              <a:t>Tímabundnar jurta- eða safarítjaldar kosta </a:t>
            </a:r>
            <a:r>
              <a:rPr lang="en-US" sz="2200" b="1" dirty="0">
                <a:solidFill>
                  <a:srgbClr val="494949"/>
                </a:solidFill>
              </a:rPr>
              <a:t>€10.000–€20.000 í uppsetningu, </a:t>
            </a:r>
            <a:r>
              <a:rPr lang="en-US" sz="2200" dirty="0">
                <a:solidFill>
                  <a:srgbClr val="494949"/>
                </a:solidFill>
              </a:rPr>
              <a:t>en varanlegar vistgistingar og vellíðunarbúðir geta farið yfir </a:t>
            </a:r>
            <a:r>
              <a:rPr lang="en-US" sz="2200" b="1" dirty="0">
                <a:solidFill>
                  <a:srgbClr val="494949"/>
                </a:solidFill>
              </a:rPr>
              <a:t>€200.000. </a:t>
            </a:r>
            <a:r>
              <a:rPr lang="en-US" sz="2200" dirty="0">
                <a:solidFill>
                  <a:srgbClr val="494949"/>
                </a:solidFill>
              </a:rPr>
              <a:t>Byrjaðu einfalt og stækkaðu smám saman.</a:t>
            </a:r>
          </a:p>
        </p:txBody>
      </p:sp>
      <p:pic>
        <p:nvPicPr>
          <p:cNvPr id="14" name="Picture 13">
            <a:extLst>
              <a:ext uri="{FF2B5EF4-FFF2-40B4-BE49-F238E27FC236}">
                <a16:creationId xmlns:a16="http://schemas.microsoft.com/office/drawing/2014/main" id="{034CCE56-7CFB-5BAD-4A23-21CA0D0502BB}"/>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33E6F4D0-F666-C775-7B09-CE1733859CEA}"/>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Viðskiptalíkön</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0A1ADAF6-1744-6354-E969-DD2823DBFB66}"/>
              </a:ext>
            </a:extLst>
          </p:cNvPr>
          <p:cNvCxnSpPr>
            <a:cxnSpLocks/>
          </p:cNvCxnSpPr>
          <p:nvPr/>
        </p:nvCxnSpPr>
        <p:spPr>
          <a:xfrm>
            <a:off x="1739640" y="1765739"/>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79B0293C-9E74-8D4B-0DE0-F44E20105950}"/>
              </a:ext>
            </a:extLst>
          </p:cNvPr>
          <p:cNvSpPr txBox="1">
            <a:spLocks/>
          </p:cNvSpPr>
          <p:nvPr/>
        </p:nvSpPr>
        <p:spPr>
          <a:xfrm>
            <a:off x="2039428" y="184213"/>
            <a:ext cx="7296301"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Að skilja kostnaðinn á bak við mismunandi viðskiptalíkön </a:t>
            </a:r>
          </a:p>
          <a:p>
            <a:pPr>
              <a:lnSpc>
                <a:spcPts val="2900"/>
              </a:lnSpc>
            </a:pPr>
            <a:r>
              <a:rPr lang="en-US" b="0" dirty="0">
                <a:solidFill>
                  <a:srgbClr val="494949"/>
                </a:solidFill>
              </a:rPr>
              <a:t>Hvað er viðskiptalíkan þitt: Kostnaðarhugsanir</a:t>
            </a:r>
          </a:p>
          <a:p>
            <a:pPr>
              <a:lnSpc>
                <a:spcPts val="2900"/>
              </a:lnSpc>
            </a:pPr>
            <a:r>
              <a:rPr lang="en-US" dirty="0">
                <a:solidFill>
                  <a:srgbClr val="459597"/>
                </a:solidFill>
              </a:rPr>
              <a:t> </a:t>
            </a:r>
          </a:p>
          <a:p>
            <a:pPr>
              <a:lnSpc>
                <a:spcPts val="2900"/>
              </a:lnSpc>
            </a:pPr>
            <a:endParaRPr lang="en-US" dirty="0"/>
          </a:p>
        </p:txBody>
      </p:sp>
    </p:spTree>
    <p:extLst>
      <p:ext uri="{BB962C8B-B14F-4D97-AF65-F5344CB8AC3E}">
        <p14:creationId xmlns:p14="http://schemas.microsoft.com/office/powerpoint/2010/main" val="2626915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311C0-4618-5A49-F44C-731E4DDD604D}"/>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BC0A8E7-15DA-133F-B920-5D5EBD4F00DB}"/>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D302E45B-B278-AF1F-694B-2424381972E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41</a:t>
            </a:fld>
            <a:endParaRPr lang="fr-CA" sz="1200" dirty="0"/>
          </a:p>
        </p:txBody>
      </p:sp>
      <p:sp>
        <p:nvSpPr>
          <p:cNvPr id="2" name="TextBox 1">
            <a:extLst>
              <a:ext uri="{FF2B5EF4-FFF2-40B4-BE49-F238E27FC236}">
                <a16:creationId xmlns:a16="http://schemas.microsoft.com/office/drawing/2014/main" id="{5F3F048F-DC96-CBC8-AC69-E1C448FD7C9B}"/>
              </a:ext>
            </a:extLst>
          </p:cNvPr>
          <p:cNvSpPr txBox="1"/>
          <p:nvPr/>
        </p:nvSpPr>
        <p:spPr>
          <a:xfrm>
            <a:off x="2039428" y="1579089"/>
            <a:ext cx="9287333" cy="4339650"/>
          </a:xfrm>
          <a:prstGeom prst="rect">
            <a:avLst/>
          </a:prstGeom>
          <a:noFill/>
        </p:spPr>
        <p:txBody>
          <a:bodyPr wrap="square">
            <a:spAutoFit/>
          </a:bodyPr>
          <a:lstStyle/>
          <a:p>
            <a:pPr>
              <a:lnSpc>
                <a:spcPts val="2440"/>
              </a:lnSpc>
            </a:pPr>
            <a:r>
              <a:rPr lang="en-US" sz="2400" b="1" dirty="0">
                <a:solidFill>
                  <a:srgbClr val="EC7C69"/>
                </a:solidFill>
              </a:rPr>
              <a:t>Skildu að þú ert að byggja upp atvinnutúrismafyrirtæki</a:t>
            </a:r>
          </a:p>
          <a:p>
            <a:endParaRPr lang="en-US" sz="800" b="1" dirty="0">
              <a:solidFill>
                <a:srgbClr val="EC7C69"/>
              </a:solidFill>
            </a:endParaRPr>
          </a:p>
          <a:p>
            <a:pPr>
              <a:lnSpc>
                <a:spcPts val="2440"/>
              </a:lnSpc>
            </a:pPr>
            <a:r>
              <a:rPr lang="en-US" sz="2200" dirty="0">
                <a:solidFill>
                  <a:srgbClr val="494949"/>
                </a:solidFill>
              </a:rPr>
              <a:t>Að stofna glamping-svæði, vistdvalarhús eða svipaða valkosti í gistingu getur verið spennandi sveitaatvinnutækifæri. Hins vegar er þetta ekki það sama og að byggja einbýlishús eða setja upp tímabundið tjald á túninu þínu. Þú ert að reka </a:t>
            </a:r>
            <a:r>
              <a:rPr lang="en-US" sz="2200" b="1" dirty="0">
                <a:solidFill>
                  <a:srgbClr val="494949"/>
                </a:solidFill>
              </a:rPr>
              <a:t>ferðaþjónustufyrirtæki</a:t>
            </a:r>
            <a:r>
              <a:rPr lang="en-US" sz="2200" dirty="0">
                <a:solidFill>
                  <a:srgbClr val="494949"/>
                </a:solidFill>
              </a:rPr>
              <a:t>, svo önnur skipulagsreglur gilda.</a:t>
            </a:r>
          </a:p>
          <a:p>
            <a:pPr>
              <a:lnSpc>
                <a:spcPts val="2440"/>
              </a:lnSpc>
            </a:pPr>
            <a:endParaRPr lang="en-US" sz="2200" dirty="0">
              <a:solidFill>
                <a:srgbClr val="494949"/>
              </a:solidFill>
            </a:endParaRPr>
          </a:p>
          <a:p>
            <a:pPr>
              <a:lnSpc>
                <a:spcPts val="2440"/>
              </a:lnSpc>
            </a:pPr>
            <a:r>
              <a:rPr lang="en-US" sz="2400" b="1" dirty="0">
                <a:solidFill>
                  <a:srgbClr val="EC7C69"/>
                </a:solidFill>
              </a:rPr>
              <a:t>Þetta er atvinnustarfsemi – ekki bara útilega! </a:t>
            </a:r>
          </a:p>
          <a:p>
            <a:endParaRPr lang="en-US" sz="800" b="1" dirty="0">
              <a:solidFill>
                <a:srgbClr val="EC7C69"/>
              </a:solidFill>
            </a:endParaRPr>
          </a:p>
          <a:p>
            <a:pPr>
              <a:lnSpc>
                <a:spcPts val="2440"/>
              </a:lnSpc>
            </a:pPr>
            <a:r>
              <a:rPr lang="en-US" sz="2200" dirty="0">
                <a:solidFill>
                  <a:srgbClr val="494949"/>
                </a:solidFill>
              </a:rPr>
              <a:t>Jafnvel þótt þú sért að setja upp "bráðabirgðabyggingar" eins og kassa, jurta eða bjöllutjöld, ert þú að bjóða greiddar skammtímadvöl. Þetta er flokkað sem </a:t>
            </a:r>
            <a:r>
              <a:rPr lang="en-US" sz="2200" b="1" dirty="0">
                <a:solidFill>
                  <a:srgbClr val="494949"/>
                </a:solidFill>
              </a:rPr>
              <a:t>viðskiptaleg breyting á landnotkun</a:t>
            </a:r>
            <a:r>
              <a:rPr lang="en-US" sz="2200" dirty="0">
                <a:solidFill>
                  <a:srgbClr val="494949"/>
                </a:solidFill>
              </a:rPr>
              <a:t>. Það þýðir að þú þarft yfirleitt </a:t>
            </a:r>
            <a:r>
              <a:rPr lang="en-US" sz="2200" b="1" dirty="0">
                <a:solidFill>
                  <a:srgbClr val="494949"/>
                </a:solidFill>
              </a:rPr>
              <a:t>fullt skipulagsleyfi</a:t>
            </a:r>
            <a:r>
              <a:rPr lang="en-US" sz="2200" dirty="0">
                <a:solidFill>
                  <a:srgbClr val="494949"/>
                </a:solidFill>
              </a:rPr>
              <a:t>, jafnvel þótt þú sért á eigin landi.</a:t>
            </a:r>
          </a:p>
          <a:p>
            <a:pPr>
              <a:lnSpc>
                <a:spcPts val="2440"/>
              </a:lnSpc>
            </a:pPr>
            <a:endParaRPr lang="en-US" sz="2200" dirty="0">
              <a:solidFill>
                <a:srgbClr val="494949"/>
              </a:solidFill>
            </a:endParaRPr>
          </a:p>
          <a:p>
            <a:pPr>
              <a:lnSpc>
                <a:spcPts val="2440"/>
              </a:lnSpc>
            </a:pPr>
            <a:r>
              <a:rPr lang="en-US" sz="2200" dirty="0">
                <a:solidFill>
                  <a:srgbClr val="494949"/>
                </a:solidFill>
              </a:rPr>
              <a:t>.</a:t>
            </a:r>
          </a:p>
        </p:txBody>
      </p:sp>
      <p:pic>
        <p:nvPicPr>
          <p:cNvPr id="14" name="Picture 13">
            <a:extLst>
              <a:ext uri="{FF2B5EF4-FFF2-40B4-BE49-F238E27FC236}">
                <a16:creationId xmlns:a16="http://schemas.microsoft.com/office/drawing/2014/main" id="{1FD0D2B0-B36B-2B50-A1B3-48E142E3CBC1}"/>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099636B4-D2D0-3B02-90FC-EE4EF1695F34}"/>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Viðskiptalíkön</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2BECE090-B243-3391-DEB7-D028BB6C1E89}"/>
              </a:ext>
            </a:extLst>
          </p:cNvPr>
          <p:cNvCxnSpPr>
            <a:cxnSpLocks/>
          </p:cNvCxnSpPr>
          <p:nvPr/>
        </p:nvCxnSpPr>
        <p:spPr>
          <a:xfrm>
            <a:off x="1744556" y="1330454"/>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F958B398-1164-3F93-3A0C-12ECDEB5305E}"/>
              </a:ext>
            </a:extLst>
          </p:cNvPr>
          <p:cNvSpPr txBox="1">
            <a:spLocks/>
          </p:cNvSpPr>
          <p:nvPr/>
        </p:nvSpPr>
        <p:spPr>
          <a:xfrm>
            <a:off x="2039428" y="400242"/>
            <a:ext cx="7699278" cy="9988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Þetta er </a:t>
            </a:r>
            <a:r>
              <a:rPr lang="en-US" i="1" dirty="0"/>
              <a:t>"viðskiptaferðaþjónustufyrirtæki"</a:t>
            </a:r>
            <a:r>
              <a:rPr lang="en-US" dirty="0"/>
              <a:t>. </a:t>
            </a:r>
          </a:p>
          <a:p>
            <a:pPr>
              <a:lnSpc>
                <a:spcPts val="2900"/>
              </a:lnSpc>
            </a:pPr>
            <a:r>
              <a:rPr lang="en-US" dirty="0">
                <a:solidFill>
                  <a:srgbClr val="459597"/>
                </a:solidFill>
              </a:rPr>
              <a:t>Þetta þýðir aukakostnað</a:t>
            </a:r>
          </a:p>
        </p:txBody>
      </p:sp>
    </p:spTree>
    <p:extLst>
      <p:ext uri="{BB962C8B-B14F-4D97-AF65-F5344CB8AC3E}">
        <p14:creationId xmlns:p14="http://schemas.microsoft.com/office/powerpoint/2010/main" val="3196777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14D9A-3EDF-559D-7BAE-325B227B8936}"/>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60A206B2-5F66-DB22-ADEF-3ECA2964F7CE}"/>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CC540A78-AF1E-937B-7BA7-1AA5B755F6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42</a:t>
            </a:fld>
            <a:endParaRPr lang="fr-CA" sz="1200" dirty="0"/>
          </a:p>
        </p:txBody>
      </p:sp>
      <p:sp>
        <p:nvSpPr>
          <p:cNvPr id="2" name="TextBox 1">
            <a:extLst>
              <a:ext uri="{FF2B5EF4-FFF2-40B4-BE49-F238E27FC236}">
                <a16:creationId xmlns:a16="http://schemas.microsoft.com/office/drawing/2014/main" id="{8C9FA8B0-2B62-BE16-9CFD-DB1089CDD72C}"/>
              </a:ext>
            </a:extLst>
          </p:cNvPr>
          <p:cNvSpPr txBox="1"/>
          <p:nvPr/>
        </p:nvSpPr>
        <p:spPr>
          <a:xfrm>
            <a:off x="2039428" y="1783487"/>
            <a:ext cx="9287333" cy="1446550"/>
          </a:xfrm>
          <a:prstGeom prst="rect">
            <a:avLst/>
          </a:prstGeom>
          <a:noFill/>
        </p:spPr>
        <p:txBody>
          <a:bodyPr wrap="square">
            <a:spAutoFit/>
          </a:bodyPr>
          <a:lstStyle/>
          <a:p>
            <a:pPr>
              <a:lnSpc>
                <a:spcPts val="2440"/>
              </a:lnSpc>
            </a:pPr>
            <a:r>
              <a:rPr lang="en-US" sz="2400" b="1" dirty="0">
                <a:solidFill>
                  <a:srgbClr val="EC7C69"/>
                </a:solidFill>
              </a:rPr>
              <a:t>Hvernig þetta hefur áhrif á þig fjárhagslega: </a:t>
            </a:r>
          </a:p>
          <a:p>
            <a:endParaRPr lang="en-US" sz="800" b="1" dirty="0">
              <a:solidFill>
                <a:srgbClr val="EC7C69"/>
              </a:solidFill>
            </a:endParaRPr>
          </a:p>
          <a:p>
            <a:pPr>
              <a:lnSpc>
                <a:spcPts val="2440"/>
              </a:lnSpc>
            </a:pPr>
            <a:r>
              <a:rPr lang="en-US" sz="2400" dirty="0">
                <a:solidFill>
                  <a:srgbClr val="494949"/>
                </a:solidFill>
              </a:rPr>
              <a:t>Vegna þess að ATA-ið þitt er talið vera </a:t>
            </a:r>
            <a:r>
              <a:rPr lang="en-US" sz="2400" b="1" dirty="0">
                <a:solidFill>
                  <a:srgbClr val="494949"/>
                </a:solidFill>
              </a:rPr>
              <a:t>atvinnutúrismafyrirtæki </a:t>
            </a:r>
            <a:r>
              <a:rPr lang="en-US" sz="2400" dirty="0">
                <a:solidFill>
                  <a:srgbClr val="494949"/>
                </a:solidFill>
              </a:rPr>
              <a:t>þarf fjárhagsáætlun þín að endurspegla viðskiptalega staðla – </a:t>
            </a:r>
            <a:r>
              <a:rPr lang="en-US" sz="2400" b="1" dirty="0">
                <a:solidFill>
                  <a:srgbClr val="494949"/>
                </a:solidFill>
              </a:rPr>
              <a:t>ekki persónulegar eða íbúðarlegar forsendur</a:t>
            </a:r>
            <a:r>
              <a:rPr lang="en-US" sz="2400" dirty="0">
                <a:solidFill>
                  <a:srgbClr val="494949"/>
                </a:solidFill>
              </a:rPr>
              <a:t>.</a:t>
            </a:r>
          </a:p>
        </p:txBody>
      </p:sp>
      <p:pic>
        <p:nvPicPr>
          <p:cNvPr id="14" name="Picture 13">
            <a:extLst>
              <a:ext uri="{FF2B5EF4-FFF2-40B4-BE49-F238E27FC236}">
                <a16:creationId xmlns:a16="http://schemas.microsoft.com/office/drawing/2014/main" id="{70FDC627-4761-239A-CF1A-1716CE494677}"/>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6F24B394-7665-EA7E-CB62-B08CC3E28209}"/>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Viðskiptalíkön</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8E0419F9-B875-12C0-1395-71ABA99646C2}"/>
              </a:ext>
            </a:extLst>
          </p:cNvPr>
          <p:cNvCxnSpPr>
            <a:cxnSpLocks/>
          </p:cNvCxnSpPr>
          <p:nvPr/>
        </p:nvCxnSpPr>
        <p:spPr>
          <a:xfrm>
            <a:off x="1744556" y="1330454"/>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28AB2D68-8286-5591-A517-5439EAA877C5}"/>
              </a:ext>
            </a:extLst>
          </p:cNvPr>
          <p:cNvSpPr txBox="1">
            <a:spLocks/>
          </p:cNvSpPr>
          <p:nvPr/>
        </p:nvSpPr>
        <p:spPr>
          <a:xfrm>
            <a:off x="2039428" y="400242"/>
            <a:ext cx="7699278" cy="9988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Þetta er </a:t>
            </a:r>
            <a:r>
              <a:rPr lang="en-US" i="1" dirty="0"/>
              <a:t>'viðskiptaferða</a:t>
            </a:r>
            <a:r>
              <a:rPr lang="en-US" dirty="0">
                <a:solidFill>
                  <a:srgbClr val="459597"/>
                </a:solidFill>
              </a:rPr>
              <a:t>þjónustufyrirtæki</a:t>
            </a:r>
            <a:r>
              <a:rPr lang="en-US" dirty="0"/>
              <a:t>'. </a:t>
            </a:r>
          </a:p>
          <a:p>
            <a:pPr>
              <a:lnSpc>
                <a:spcPts val="2900"/>
              </a:lnSpc>
            </a:pPr>
            <a:r>
              <a:rPr lang="en-US" dirty="0">
                <a:solidFill>
                  <a:srgbClr val="459597"/>
                </a:solidFill>
              </a:rPr>
              <a:t>Þetta þýðir aukakostnað</a:t>
            </a:r>
          </a:p>
        </p:txBody>
      </p:sp>
      <p:pic>
        <p:nvPicPr>
          <p:cNvPr id="3" name="Picture 2">
            <a:extLst>
              <a:ext uri="{FF2B5EF4-FFF2-40B4-BE49-F238E27FC236}">
                <a16:creationId xmlns:a16="http://schemas.microsoft.com/office/drawing/2014/main" id="{5945BFAB-D5B1-A7E2-A708-6BE7A2675E1B}"/>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14492913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B7A33-632F-2AE0-D527-DCE55E3A2D49}"/>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8AFA337-18A6-D6DE-4B36-FA359595DEED}"/>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761D5BDE-EB1D-934C-6F65-9E32B8970143}"/>
              </a:ext>
            </a:extLst>
          </p:cNvPr>
          <p:cNvSpPr txBox="1"/>
          <p:nvPr/>
        </p:nvSpPr>
        <p:spPr>
          <a:xfrm>
            <a:off x="2039428" y="1221512"/>
            <a:ext cx="9287333" cy="5016758"/>
          </a:xfrm>
          <a:prstGeom prst="rect">
            <a:avLst/>
          </a:prstGeom>
          <a:noFill/>
        </p:spPr>
        <p:txBody>
          <a:bodyPr wrap="square">
            <a:spAutoFit/>
          </a:bodyPr>
          <a:lstStyle/>
          <a:p>
            <a:pPr>
              <a:lnSpc>
                <a:spcPts val="2380"/>
              </a:lnSpc>
            </a:pPr>
            <a:r>
              <a:rPr lang="en-US" sz="2400" b="1" dirty="0">
                <a:solidFill>
                  <a:srgbClr val="EC7C69"/>
                </a:solidFill>
              </a:rPr>
              <a:t>Dæmi um aukaútgjöld: Skipulagsleyfisgjöld og ráðgjafargjöld </a:t>
            </a:r>
          </a:p>
          <a:p>
            <a:pPr>
              <a:lnSpc>
                <a:spcPts val="2380"/>
              </a:lnSpc>
            </a:pPr>
            <a:r>
              <a:rPr lang="en-US" sz="2400" b="1" dirty="0">
                <a:solidFill>
                  <a:srgbClr val="EC7C69"/>
                </a:solidFill>
              </a:rPr>
              <a:t>(venjulega €5.000–€15.000). </a:t>
            </a:r>
          </a:p>
          <a:p>
            <a:pPr>
              <a:lnSpc>
                <a:spcPts val="2380"/>
              </a:lnSpc>
            </a:pPr>
            <a:endParaRPr lang="en-US" sz="2200" b="1" dirty="0">
              <a:solidFill>
                <a:srgbClr val="494949"/>
              </a:solidFill>
            </a:endParaRPr>
          </a:p>
          <a:p>
            <a:pPr>
              <a:lnSpc>
                <a:spcPts val="2380"/>
              </a:lnSpc>
            </a:pPr>
            <a:r>
              <a:rPr lang="en-US" sz="2400" b="1" dirty="0">
                <a:solidFill>
                  <a:srgbClr val="494949"/>
                </a:solidFill>
              </a:rPr>
              <a:t>Viðskiptatryggingar og rekstrargjöld </a:t>
            </a:r>
            <a:r>
              <a:rPr lang="en-US" sz="2400" dirty="0">
                <a:solidFill>
                  <a:srgbClr val="494949"/>
                </a:solidFill>
              </a:rPr>
              <a:t>eru hærri en fyrir einkaeignir eða heimili. </a:t>
            </a:r>
          </a:p>
          <a:p>
            <a:pPr>
              <a:lnSpc>
                <a:spcPts val="2380"/>
              </a:lnSpc>
            </a:pPr>
            <a:endParaRPr lang="en-US" sz="2400" b="1" dirty="0">
              <a:solidFill>
                <a:srgbClr val="494949"/>
              </a:solidFill>
            </a:endParaRPr>
          </a:p>
          <a:p>
            <a:pPr>
              <a:lnSpc>
                <a:spcPts val="2380"/>
              </a:lnSpc>
            </a:pPr>
            <a:r>
              <a:rPr lang="en-US" sz="2400" b="1" dirty="0">
                <a:solidFill>
                  <a:srgbClr val="494949"/>
                </a:solidFill>
              </a:rPr>
              <a:t>Kostnaður vegna reglufylgni </a:t>
            </a:r>
            <a:r>
              <a:rPr lang="en-US" sz="2400" dirty="0">
                <a:solidFill>
                  <a:srgbClr val="494949"/>
                </a:solidFill>
              </a:rPr>
              <a:t>(t.d. heilbrigðis- og öryggiskröfur, brunavarnareglugerðir, vatnsprófanir). </a:t>
            </a:r>
            <a:r>
              <a:rPr lang="en-US" sz="2400" b="1" dirty="0">
                <a:solidFill>
                  <a:srgbClr val="494949"/>
                </a:solidFill>
              </a:rPr>
              <a:t>Markaðs- og rekstrarkostnaður </a:t>
            </a:r>
            <a:r>
              <a:rPr lang="en-US" sz="2400" dirty="0">
                <a:solidFill>
                  <a:srgbClr val="494949"/>
                </a:solidFill>
              </a:rPr>
              <a:t>(bókunarpallar, gestaþjónusta, viðhald).</a:t>
            </a:r>
          </a:p>
          <a:p>
            <a:pPr>
              <a:lnSpc>
                <a:spcPts val="2380"/>
              </a:lnSpc>
            </a:pPr>
            <a:endParaRPr lang="en-US" sz="2400" dirty="0">
              <a:solidFill>
                <a:srgbClr val="494949"/>
              </a:solidFill>
            </a:endParaRPr>
          </a:p>
          <a:p>
            <a:pPr>
              <a:lnSpc>
                <a:spcPts val="2380"/>
              </a:lnSpc>
            </a:pPr>
            <a:r>
              <a:rPr lang="en-US" sz="2400" b="1" i="1" dirty="0">
                <a:solidFill>
                  <a:srgbClr val="459597"/>
                </a:solidFill>
              </a:rPr>
              <a:t>Þú ert ekki bara að taka á móti gestum – þú ert að stofna reglugerðarbundið fyrirtæki sem skapar tekjur. Meðhöndlaðu það sem slíkt og þú munt byggja upp eitthvað sem er bæði löglegt og fjárhagslega sjálfbært.</a:t>
            </a:r>
          </a:p>
          <a:p>
            <a:pPr>
              <a:lnSpc>
                <a:spcPts val="2380"/>
              </a:lnSpc>
            </a:pPr>
            <a:endParaRPr lang="en-US" sz="2400" b="1" i="1" dirty="0">
              <a:solidFill>
                <a:srgbClr val="494949"/>
              </a:solidFill>
            </a:endParaRP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1D1F879F-1EBE-C1C7-6050-CD697845D266}"/>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1780170D-F0A6-C803-6B4F-EE9690BCBFC9}"/>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Viðskiptalíkön</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E47B42E4-210A-0D28-FA79-6A9527D4EEC1}"/>
              </a:ext>
            </a:extLst>
          </p:cNvPr>
          <p:cNvCxnSpPr>
            <a:cxnSpLocks/>
          </p:cNvCxnSpPr>
          <p:nvPr/>
        </p:nvCxnSpPr>
        <p:spPr>
          <a:xfrm>
            <a:off x="1744556" y="972877"/>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BB530F46-B7BE-4940-E719-5A0DBD23ECCC}"/>
              </a:ext>
            </a:extLst>
          </p:cNvPr>
          <p:cNvSpPr txBox="1">
            <a:spLocks/>
          </p:cNvSpPr>
          <p:nvPr/>
        </p:nvSpPr>
        <p:spPr>
          <a:xfrm>
            <a:off x="2039428" y="400242"/>
            <a:ext cx="7699278" cy="681577"/>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Viðbótarkostnað við atvinnurekstur</a:t>
            </a:r>
          </a:p>
        </p:txBody>
      </p:sp>
      <p:sp>
        <p:nvSpPr>
          <p:cNvPr id="3" name="Slide Number Placeholder 5">
            <a:extLst>
              <a:ext uri="{FF2B5EF4-FFF2-40B4-BE49-F238E27FC236}">
                <a16:creationId xmlns:a16="http://schemas.microsoft.com/office/drawing/2014/main" id="{F0FC04F6-FD0B-07A6-A552-C84D5394BBC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43</a:t>
            </a:fld>
            <a:endParaRPr lang="fr-CA" sz="1200" dirty="0"/>
          </a:p>
        </p:txBody>
      </p:sp>
    </p:spTree>
    <p:extLst>
      <p:ext uri="{BB962C8B-B14F-4D97-AF65-F5344CB8AC3E}">
        <p14:creationId xmlns:p14="http://schemas.microsoft.com/office/powerpoint/2010/main" val="4188417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70826-9849-5544-F7D9-1DDAC7B4CF92}"/>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EC63A6C8-EF27-2BDA-0749-CD9D5811BD6D}"/>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124079F0-B01E-2DFC-3BE3-064DFC0D6D90}"/>
              </a:ext>
            </a:extLst>
          </p:cNvPr>
          <p:cNvSpPr txBox="1"/>
          <p:nvPr/>
        </p:nvSpPr>
        <p:spPr>
          <a:xfrm>
            <a:off x="2039428" y="1221512"/>
            <a:ext cx="9287333" cy="3785652"/>
          </a:xfrm>
          <a:prstGeom prst="rect">
            <a:avLst/>
          </a:prstGeom>
          <a:noFill/>
        </p:spPr>
        <p:txBody>
          <a:bodyPr wrap="square">
            <a:spAutoFit/>
          </a:bodyPr>
          <a:lstStyle/>
          <a:p>
            <a:pPr>
              <a:lnSpc>
                <a:spcPts val="2380"/>
              </a:lnSpc>
            </a:pPr>
            <a:r>
              <a:rPr lang="en-US" sz="2400" b="1" dirty="0">
                <a:solidFill>
                  <a:srgbClr val="EC7C69"/>
                </a:solidFill>
              </a:rPr>
              <a:t>Fjármálaráð: </a:t>
            </a:r>
            <a:r>
              <a:rPr lang="en-US" sz="2200" dirty="0">
                <a:solidFill>
                  <a:srgbClr val="494949"/>
                </a:solidFill>
              </a:rPr>
              <a:t>Meðhöndlaðu alltaf gistingu fyrir gesti sem rekstur í skipulagslegu tilliti, sama hversu tímabundin mannvirkjunum kann að virðast.</a:t>
            </a:r>
          </a:p>
          <a:p>
            <a:pPr>
              <a:lnSpc>
                <a:spcPts val="2380"/>
              </a:lnSpc>
            </a:pPr>
            <a:endParaRPr lang="en-US" sz="2200" dirty="0">
              <a:solidFill>
                <a:srgbClr val="494949"/>
              </a:solidFill>
            </a:endParaRPr>
          </a:p>
          <a:p>
            <a:pPr>
              <a:lnSpc>
                <a:spcPts val="2380"/>
              </a:lnSpc>
            </a:pPr>
            <a:endParaRPr lang="en-US" sz="2200" dirty="0">
              <a:solidFill>
                <a:srgbClr val="494949"/>
              </a:solidFill>
            </a:endParaRPr>
          </a:p>
          <a:p>
            <a:pPr>
              <a:lnSpc>
                <a:spcPts val="2380"/>
              </a:lnSpc>
            </a:pPr>
            <a:r>
              <a:rPr lang="en-US" sz="2400" b="1" dirty="0">
                <a:solidFill>
                  <a:srgbClr val="EC7C69"/>
                </a:solidFill>
              </a:rPr>
              <a:t>Fjármálaráð: </a:t>
            </a:r>
            <a:r>
              <a:rPr lang="en-US" sz="2200" dirty="0">
                <a:solidFill>
                  <a:srgbClr val="494949"/>
                </a:solidFill>
              </a:rPr>
              <a:t>Jafnvel þó þú byrjir smátt (1–2 einingar), verður þú að gera ráð fyrir fullri lóðarskipulagningu, því flestar skipulagsyfirvöld krefjast langtímaþróunaráætlunar til að samþykkja umsókn þína.</a:t>
            </a:r>
          </a:p>
          <a:p>
            <a:pPr>
              <a:lnSpc>
                <a:spcPts val="2380"/>
              </a:lnSpc>
            </a:pPr>
            <a:endParaRPr lang="en-US" sz="2200" b="1" dirty="0">
              <a:solidFill>
                <a:srgbClr val="494949"/>
              </a:solidFill>
            </a:endParaRPr>
          </a:p>
          <a:p>
            <a:pPr>
              <a:lnSpc>
                <a:spcPts val="2380"/>
              </a:lnSpc>
            </a:pPr>
            <a:r>
              <a:rPr lang="en-US" sz="2200" b="1" dirty="0">
                <a:solidFill>
                  <a:srgbClr val="459597"/>
                </a:solidFill>
              </a:rPr>
              <a:t>Dæmi: </a:t>
            </a:r>
            <a:r>
              <a:rPr lang="en-US" sz="2200" b="1" dirty="0">
                <a:solidFill>
                  <a:srgbClr val="494949"/>
                </a:solidFill>
              </a:rPr>
              <a:t>Írska </a:t>
            </a:r>
            <a:r>
              <a:rPr lang="en-US" sz="2200" u="sng" dirty="0">
                <a:solidFill>
                  <a:srgbClr val="494949"/>
                </a:solidFill>
              </a:rPr>
              <a:t>landbúnaðarráðuneytið </a:t>
            </a:r>
            <a:r>
              <a:rPr lang="en-US" sz="2200" dirty="0">
                <a:solidFill>
                  <a:srgbClr val="494949"/>
                </a:solidFill>
              </a:rPr>
              <a:t>mælir </a:t>
            </a:r>
            <a:r>
              <a:rPr lang="en-US" sz="2200" i="1" dirty="0">
                <a:solidFill>
                  <a:srgbClr val="494949"/>
                </a:solidFill>
              </a:rPr>
              <a:t>með</a:t>
            </a:r>
            <a:r>
              <a:rPr lang="en-US" sz="2200" dirty="0">
                <a:solidFill>
                  <a:srgbClr val="494949"/>
                </a:solidFill>
              </a:rPr>
              <a:t> að umbreyting á akri í glamping krefjist leyfis (jafnvel þó gámar séu tæknilega tímabundnir). </a:t>
            </a: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4328B1D2-50AF-791A-730C-10E8737987B8}"/>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D0A91422-C00E-B7E1-4F1B-8BA41F4E95AF}"/>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Viðskiptalíkön</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69ADA6E0-BDC2-5FAC-EEA9-CA02E5C1E6C1}"/>
              </a:ext>
            </a:extLst>
          </p:cNvPr>
          <p:cNvCxnSpPr>
            <a:cxnSpLocks/>
          </p:cNvCxnSpPr>
          <p:nvPr/>
        </p:nvCxnSpPr>
        <p:spPr>
          <a:xfrm>
            <a:off x="1744556" y="972877"/>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873EE413-743B-35B4-5DFF-D6C9A80C6936}"/>
              </a:ext>
            </a:extLst>
          </p:cNvPr>
          <p:cNvSpPr txBox="1">
            <a:spLocks/>
          </p:cNvSpPr>
          <p:nvPr/>
        </p:nvSpPr>
        <p:spPr>
          <a:xfrm>
            <a:off x="2039428" y="400242"/>
            <a:ext cx="7699278" cy="681577"/>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Viðbótarkostnað við atvinnurekstur</a:t>
            </a:r>
          </a:p>
        </p:txBody>
      </p:sp>
      <p:sp>
        <p:nvSpPr>
          <p:cNvPr id="3" name="Slide Number Placeholder 5">
            <a:extLst>
              <a:ext uri="{FF2B5EF4-FFF2-40B4-BE49-F238E27FC236}">
                <a16:creationId xmlns:a16="http://schemas.microsoft.com/office/drawing/2014/main" id="{D6E471E3-53B5-2BA7-5BAF-370371E6440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44</a:t>
            </a:fld>
            <a:endParaRPr lang="fr-CA" sz="1200" dirty="0"/>
          </a:p>
        </p:txBody>
      </p:sp>
    </p:spTree>
    <p:extLst>
      <p:ext uri="{BB962C8B-B14F-4D97-AF65-F5344CB8AC3E}">
        <p14:creationId xmlns:p14="http://schemas.microsoft.com/office/powerpoint/2010/main" val="4076615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90E37-946D-FC8C-86DD-79EF1C45E01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3C500DF0-DDEA-3FC1-347B-D3C2CD3CA42A}"/>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76D74F47-0FE1-3141-C26D-1F78C1808815}"/>
              </a:ext>
            </a:extLst>
          </p:cNvPr>
          <p:cNvSpPr txBox="1"/>
          <p:nvPr/>
        </p:nvSpPr>
        <p:spPr>
          <a:xfrm>
            <a:off x="2039429" y="1221512"/>
            <a:ext cx="8421308" cy="5402248"/>
          </a:xfrm>
          <a:prstGeom prst="rect">
            <a:avLst/>
          </a:prstGeom>
          <a:noFill/>
        </p:spPr>
        <p:txBody>
          <a:bodyPr wrap="square">
            <a:spAutoFit/>
          </a:bodyPr>
          <a:lstStyle/>
          <a:p>
            <a:pPr>
              <a:lnSpc>
                <a:spcPts val="2340"/>
              </a:lnSpc>
            </a:pPr>
            <a:r>
              <a:rPr lang="en-US" sz="2400" b="1" dirty="0">
                <a:solidFill>
                  <a:srgbClr val="EC7C69"/>
                </a:solidFill>
              </a:rPr>
              <a:t>Ekki gera ráð fyrir að undanþágur gildi: </a:t>
            </a:r>
            <a:r>
              <a:rPr lang="en-US" sz="2400" dirty="0">
                <a:solidFill>
                  <a:srgbClr val="494949"/>
                </a:solidFill>
              </a:rPr>
              <a:t>Það er algeng goðsögn að því að tjöld eða kúlur séu flytjanleg eða árstíðabundin þurfi ekki skipulagsleyfi. Í flestum Evrópulöndum </a:t>
            </a:r>
            <a:r>
              <a:rPr lang="en-US" sz="2400" b="1" dirty="0">
                <a:solidFill>
                  <a:srgbClr val="494949"/>
                </a:solidFill>
              </a:rPr>
              <a:t>þarftu samt leyfi</a:t>
            </a:r>
            <a:r>
              <a:rPr lang="en-US" sz="2400" dirty="0">
                <a:solidFill>
                  <a:srgbClr val="494949"/>
                </a:solidFill>
              </a:rPr>
              <a:t>. Þetta er vegna þess að þú ert að byggja upp innviði og auka mannfarir.</a:t>
            </a:r>
          </a:p>
          <a:p>
            <a:pPr>
              <a:lnSpc>
                <a:spcPts val="2340"/>
              </a:lnSpc>
            </a:pPr>
            <a:endParaRPr lang="en-US" sz="2400" dirty="0">
              <a:solidFill>
                <a:srgbClr val="494949"/>
              </a:solidFill>
            </a:endParaRPr>
          </a:p>
          <a:p>
            <a:pPr>
              <a:lnSpc>
                <a:spcPts val="2340"/>
              </a:lnSpc>
            </a:pPr>
            <a:r>
              <a:rPr lang="en-US" sz="2400" b="1" dirty="0">
                <a:solidFill>
                  <a:srgbClr val="459597"/>
                </a:solidFill>
              </a:rPr>
              <a:t>Lykilregla: </a:t>
            </a:r>
            <a:r>
              <a:rPr lang="en-US" sz="2400" dirty="0">
                <a:solidFill>
                  <a:srgbClr val="494949"/>
                </a:solidFill>
              </a:rPr>
              <a:t>Ef þú tekur á móti greiðandi gestum telst það líklega sem veruleg breyting á notkun.</a:t>
            </a:r>
          </a:p>
          <a:p>
            <a:pPr>
              <a:lnSpc>
                <a:spcPts val="2340"/>
              </a:lnSpc>
            </a:pPr>
            <a:endParaRPr lang="en-US" sz="2400" dirty="0">
              <a:solidFill>
                <a:srgbClr val="494949"/>
              </a:solidFill>
            </a:endParaRPr>
          </a:p>
          <a:p>
            <a:pPr>
              <a:lnSpc>
                <a:spcPts val="2340"/>
              </a:lnSpc>
            </a:pPr>
            <a:r>
              <a:rPr lang="en-US" sz="2400" b="1" dirty="0">
                <a:solidFill>
                  <a:srgbClr val="EC7C69"/>
                </a:solidFill>
              </a:rPr>
              <a:t>Fjármálaráð: </a:t>
            </a:r>
            <a:r>
              <a:rPr lang="en-US" sz="2400" b="1" dirty="0">
                <a:solidFill>
                  <a:srgbClr val="494949"/>
                </a:solidFill>
              </a:rPr>
              <a:t>Að vanrækja að fylgja reglum getur reynst dýrt, </a:t>
            </a:r>
            <a:r>
              <a:rPr lang="en-US" sz="2400" dirty="0">
                <a:solidFill>
                  <a:srgbClr val="494949"/>
                </a:solidFill>
              </a:rPr>
              <a:t>leitt til sekta, lagalegra aðgerða eða nauðungarloka. En að gera þetta rétt frá upphafi veitir fyrirtækinu þínu trúverðugleika, aðgang að fjármagni og stuðning samfélagsins.</a:t>
            </a:r>
          </a:p>
          <a:p>
            <a:pPr>
              <a:lnSpc>
                <a:spcPts val="2340"/>
              </a:lnSpc>
            </a:pPr>
            <a:endParaRPr lang="en-US" sz="2400" dirty="0">
              <a:solidFill>
                <a:srgbClr val="494949"/>
              </a:solidFill>
            </a:endParaRPr>
          </a:p>
          <a:p>
            <a:pPr>
              <a:lnSpc>
                <a:spcPts val="2340"/>
              </a:lnSpc>
            </a:pPr>
            <a:r>
              <a:rPr lang="en-US" sz="2400" b="1" i="1" dirty="0">
                <a:solidFill>
                  <a:srgbClr val="494949"/>
                </a:solidFill>
              </a:rPr>
              <a:t>Í stuttu máli, geri ekki ráð fyrir að tjöld eða kúlur séu undanþegin – athugaðu alltaf staðbundna skipulagsskilgreiningu. </a:t>
            </a:r>
          </a:p>
          <a:p>
            <a:pPr>
              <a:lnSpc>
                <a:spcPts val="2340"/>
              </a:lnSpc>
            </a:pPr>
            <a:endParaRPr lang="en-US" sz="2200" dirty="0">
              <a:solidFill>
                <a:srgbClr val="494949"/>
              </a:solidFill>
            </a:endParaRPr>
          </a:p>
          <a:p>
            <a:pPr>
              <a:lnSpc>
                <a:spcPts val="2340"/>
              </a:lnSpc>
            </a:pPr>
            <a:endParaRPr lang="en-US" sz="2200" dirty="0">
              <a:solidFill>
                <a:srgbClr val="494949"/>
              </a:solidFill>
            </a:endParaRPr>
          </a:p>
        </p:txBody>
      </p:sp>
      <p:pic>
        <p:nvPicPr>
          <p:cNvPr id="14" name="Picture 13">
            <a:extLst>
              <a:ext uri="{FF2B5EF4-FFF2-40B4-BE49-F238E27FC236}">
                <a16:creationId xmlns:a16="http://schemas.microsoft.com/office/drawing/2014/main" id="{D095D166-C965-B895-5A83-29A158857AE8}"/>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62373A4B-79A9-DEE2-DA4B-1BFE36B296B0}"/>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Viðskiptalíkön</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B091A532-3106-B344-A375-93455C5F788A}"/>
              </a:ext>
            </a:extLst>
          </p:cNvPr>
          <p:cNvCxnSpPr>
            <a:cxnSpLocks/>
          </p:cNvCxnSpPr>
          <p:nvPr/>
        </p:nvCxnSpPr>
        <p:spPr>
          <a:xfrm>
            <a:off x="1744556" y="972877"/>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1288B044-EC8B-1ACC-7851-52BD06206D64}"/>
              </a:ext>
            </a:extLst>
          </p:cNvPr>
          <p:cNvSpPr txBox="1">
            <a:spLocks/>
          </p:cNvSpPr>
          <p:nvPr/>
        </p:nvSpPr>
        <p:spPr>
          <a:xfrm>
            <a:off x="2039428" y="400242"/>
            <a:ext cx="7699278" cy="681577"/>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Vanræksla á að fylgja reglum getur reynst dýr</a:t>
            </a:r>
          </a:p>
          <a:p>
            <a:pPr>
              <a:lnSpc>
                <a:spcPts val="2900"/>
              </a:lnSpc>
            </a:pPr>
            <a:endParaRPr lang="en-US" dirty="0">
              <a:solidFill>
                <a:srgbClr val="459597"/>
              </a:solidFill>
            </a:endParaRPr>
          </a:p>
        </p:txBody>
      </p:sp>
      <p:sp>
        <p:nvSpPr>
          <p:cNvPr id="3" name="Slide Number Placeholder 5">
            <a:extLst>
              <a:ext uri="{FF2B5EF4-FFF2-40B4-BE49-F238E27FC236}">
                <a16:creationId xmlns:a16="http://schemas.microsoft.com/office/drawing/2014/main" id="{F3322804-0159-1DA9-99D7-F6D8064DDAA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45</a:t>
            </a:fld>
            <a:endParaRPr lang="fr-CA" sz="1200" dirty="0"/>
          </a:p>
        </p:txBody>
      </p:sp>
    </p:spTree>
    <p:extLst>
      <p:ext uri="{BB962C8B-B14F-4D97-AF65-F5344CB8AC3E}">
        <p14:creationId xmlns:p14="http://schemas.microsoft.com/office/powerpoint/2010/main" val="38555352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CC9B2-257E-33F0-13A5-4E5B686148E7}"/>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0DD45751-85E1-EBC1-B560-DFEDBCA713B1}"/>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D971B7E9-8BA2-37F3-4CBE-1AC53CC12A88}"/>
              </a:ext>
            </a:extLst>
          </p:cNvPr>
          <p:cNvCxnSpPr>
            <a:cxnSpLocks/>
          </p:cNvCxnSpPr>
          <p:nvPr/>
        </p:nvCxnSpPr>
        <p:spPr>
          <a:xfrm>
            <a:off x="1819845" y="2326620"/>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327529E-195E-DFCE-6710-A05C27831E0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46</a:t>
            </a:fld>
            <a:endParaRPr lang="fr-CA" sz="1200" dirty="0"/>
          </a:p>
        </p:txBody>
      </p:sp>
      <p:sp>
        <p:nvSpPr>
          <p:cNvPr id="2" name="TextBox 1">
            <a:extLst>
              <a:ext uri="{FF2B5EF4-FFF2-40B4-BE49-F238E27FC236}">
                <a16:creationId xmlns:a16="http://schemas.microsoft.com/office/drawing/2014/main" id="{E31DA445-918F-956E-94ED-168363B1AD50}"/>
              </a:ext>
            </a:extLst>
          </p:cNvPr>
          <p:cNvSpPr txBox="1"/>
          <p:nvPr/>
        </p:nvSpPr>
        <p:spPr>
          <a:xfrm>
            <a:off x="2019807" y="2530495"/>
            <a:ext cx="8900382" cy="3986412"/>
          </a:xfrm>
          <a:prstGeom prst="rect">
            <a:avLst/>
          </a:prstGeom>
          <a:noFill/>
        </p:spPr>
        <p:txBody>
          <a:bodyPr wrap="square">
            <a:spAutoFit/>
          </a:bodyPr>
          <a:lstStyle/>
          <a:p>
            <a:pPr>
              <a:lnSpc>
                <a:spcPts val="2340"/>
              </a:lnSpc>
              <a:spcAft>
                <a:spcPts val="300"/>
              </a:spcAft>
            </a:pPr>
            <a:r>
              <a:rPr lang="en-US" sz="2400" b="1" dirty="0">
                <a:solidFill>
                  <a:srgbClr val="EC7C69"/>
                </a:solidFill>
              </a:rPr>
              <a:t>Þetta hefur áhrif á skipulagsleyfi, skatta og upphaflegan fjármuni, </a:t>
            </a:r>
          </a:p>
          <a:p>
            <a:pPr>
              <a:lnSpc>
                <a:spcPts val="2340"/>
              </a:lnSpc>
              <a:spcAft>
                <a:spcPts val="300"/>
              </a:spcAft>
            </a:pPr>
            <a:r>
              <a:rPr lang="en-US" sz="2400" b="1" dirty="0">
                <a:solidFill>
                  <a:srgbClr val="EC7C69"/>
                </a:solidFill>
              </a:rPr>
              <a:t>og langtíma sveigjanleika.</a:t>
            </a:r>
          </a:p>
          <a:p>
            <a:pPr>
              <a:spcAft>
                <a:spcPts val="300"/>
              </a:spcAft>
            </a:pPr>
            <a:endParaRPr lang="en-US" sz="800" b="1" dirty="0">
              <a:solidFill>
                <a:srgbClr val="494949"/>
              </a:solidFill>
            </a:endParaRPr>
          </a:p>
          <a:p>
            <a:pPr>
              <a:lnSpc>
                <a:spcPts val="2340"/>
              </a:lnSpc>
              <a:spcAft>
                <a:spcPts val="300"/>
              </a:spcAft>
            </a:pPr>
            <a:r>
              <a:rPr lang="en-US" sz="2400" dirty="0">
                <a:solidFill>
                  <a:srgbClr val="494949"/>
                </a:solidFill>
              </a:rPr>
              <a:t>ATAs koma í ýmsum myndum, hver með mismunandi fjárfestingarstig, skipulagsskilyrði og arðsemi. Þær falla yfirleitt í tvo víðtæka flokka:</a:t>
            </a:r>
          </a:p>
          <a:p>
            <a:pPr marL="342900" indent="-342900">
              <a:lnSpc>
                <a:spcPts val="2340"/>
              </a:lnSpc>
              <a:spcAft>
                <a:spcPts val="300"/>
              </a:spcAft>
              <a:buClr>
                <a:srgbClr val="459597"/>
              </a:buClr>
              <a:buFont typeface="Arial" panose="020B0604020202020204" pitchFamily="34" charset="0"/>
              <a:buChar char="•"/>
            </a:pPr>
            <a:r>
              <a:rPr lang="en-US" sz="2400" b="1" dirty="0">
                <a:solidFill>
                  <a:srgbClr val="459597"/>
                </a:solidFill>
              </a:rPr>
              <a:t>Varanleg mannvirki </a:t>
            </a:r>
            <a:r>
              <a:rPr lang="en-US" sz="2400" dirty="0">
                <a:solidFill>
                  <a:srgbClr val="494949"/>
                </a:solidFill>
              </a:rPr>
              <a:t>– byggð með undirstöðum eða tengd varanlegum innviðum, venjulega til ársrekstrar, krefjast alltaf fullrar skipulagsáætlunar.</a:t>
            </a:r>
          </a:p>
          <a:p>
            <a:pPr marL="342900" indent="-342900">
              <a:lnSpc>
                <a:spcPts val="2340"/>
              </a:lnSpc>
              <a:spcAft>
                <a:spcPts val="300"/>
              </a:spcAft>
              <a:buClr>
                <a:srgbClr val="459597"/>
              </a:buClr>
              <a:buFont typeface="Arial" panose="020B0604020202020204" pitchFamily="34" charset="0"/>
              <a:buChar char="•"/>
            </a:pPr>
            <a:r>
              <a:rPr lang="en-US" sz="2400" b="1" dirty="0">
                <a:solidFill>
                  <a:srgbClr val="459597"/>
                </a:solidFill>
              </a:rPr>
              <a:t>Tímabundnar eða hálf-varanlegar einingar </a:t>
            </a:r>
            <a:r>
              <a:rPr lang="en-US" sz="2400" dirty="0">
                <a:solidFill>
                  <a:srgbClr val="494949"/>
                </a:solidFill>
              </a:rPr>
              <a:t>– Oft módular eða flytjanlegar, hannaðar fyrir árstíðabundna notkun eða uppsetningar með litlum umhverfisáhrifum. Getur þó enn krafist skipulags.</a:t>
            </a:r>
          </a:p>
          <a:p>
            <a:pPr>
              <a:lnSpc>
                <a:spcPts val="2340"/>
              </a:lnSpc>
              <a:spcAft>
                <a:spcPts val="300"/>
              </a:spcAft>
            </a:pPr>
            <a:endParaRPr lang="en-US" sz="2200" dirty="0">
              <a:solidFill>
                <a:srgbClr val="494949"/>
              </a:solidFill>
            </a:endParaRPr>
          </a:p>
        </p:txBody>
      </p:sp>
      <p:pic>
        <p:nvPicPr>
          <p:cNvPr id="14" name="Picture 13">
            <a:extLst>
              <a:ext uri="{FF2B5EF4-FFF2-40B4-BE49-F238E27FC236}">
                <a16:creationId xmlns:a16="http://schemas.microsoft.com/office/drawing/2014/main" id="{66D6272F-857E-C0D6-2A3F-85EB96A02A04}"/>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37EF490F-1AD8-5C1D-EDE5-0A632587BC0C}"/>
              </a:ext>
            </a:extLst>
          </p:cNvPr>
          <p:cNvSpPr txBox="1">
            <a:spLocks/>
          </p:cNvSpPr>
          <p:nvPr/>
        </p:nvSpPr>
        <p:spPr>
          <a:xfrm>
            <a:off x="2019808" y="1699691"/>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Fjármálakostnaður og íhugsanir</a:t>
            </a:r>
          </a:p>
          <a:p>
            <a:pPr>
              <a:lnSpc>
                <a:spcPts val="2900"/>
              </a:lnSpc>
            </a:pPr>
            <a:endParaRPr lang="en-US" dirty="0"/>
          </a:p>
        </p:txBody>
      </p:sp>
      <p:sp>
        <p:nvSpPr>
          <p:cNvPr id="6" name="Text Placeholder 3">
            <a:extLst>
              <a:ext uri="{FF2B5EF4-FFF2-40B4-BE49-F238E27FC236}">
                <a16:creationId xmlns:a16="http://schemas.microsoft.com/office/drawing/2014/main" id="{E7C2015B-2639-A5BA-A749-2FAB054E5EC5}"/>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Föstar einingar vs. tímabundnar einingar</a:t>
            </a:r>
          </a:p>
          <a:p>
            <a:pPr algn="r">
              <a:lnSpc>
                <a:spcPts val="3620"/>
              </a:lnSpc>
            </a:pPr>
            <a:endParaRPr lang="en-US" dirty="0">
              <a:solidFill>
                <a:schemeClr val="bg1"/>
              </a:solidFill>
            </a:endParaRPr>
          </a:p>
        </p:txBody>
      </p:sp>
      <p:sp>
        <p:nvSpPr>
          <p:cNvPr id="3" name="TextBox 2">
            <a:extLst>
              <a:ext uri="{FF2B5EF4-FFF2-40B4-BE49-F238E27FC236}">
                <a16:creationId xmlns:a16="http://schemas.microsoft.com/office/drawing/2014/main" id="{1CCB516C-AC30-71CD-829F-412D0807D8AC}"/>
              </a:ext>
            </a:extLst>
          </p:cNvPr>
          <p:cNvSpPr txBox="1"/>
          <p:nvPr/>
        </p:nvSpPr>
        <p:spPr>
          <a:xfrm>
            <a:off x="2753586" y="504699"/>
            <a:ext cx="3775230" cy="1631216"/>
          </a:xfrm>
          <a:prstGeom prst="rect">
            <a:avLst/>
          </a:prstGeom>
          <a:noFill/>
        </p:spPr>
        <p:txBody>
          <a:bodyPr wrap="square" rtlCol="0">
            <a:spAutoFit/>
          </a:bodyPr>
          <a:lstStyle/>
          <a:p>
            <a:pPr>
              <a:lnSpc>
                <a:spcPts val="2360"/>
              </a:lnSpc>
            </a:pPr>
            <a:r>
              <a:rPr lang="en-US" sz="2800" b="1" dirty="0">
                <a:solidFill>
                  <a:srgbClr val="EC7C69"/>
                </a:solidFill>
                <a:latin typeface="Calibri" panose="020F0502020204030204" pitchFamily="34" charset="0"/>
                <a:cs typeface="Calibri" panose="020F0502020204030204" pitchFamily="34" charset="0"/>
              </a:rPr>
              <a:t>Forysta 3 (€)</a:t>
            </a:r>
          </a:p>
          <a:p>
            <a:pPr>
              <a:lnSpc>
                <a:spcPts val="2360"/>
              </a:lnSpc>
            </a:pPr>
            <a:r>
              <a:rPr lang="en-US" sz="2800" b="1" dirty="0">
                <a:solidFill>
                  <a:srgbClr val="494949"/>
                </a:solidFill>
                <a:latin typeface="Calibri" panose="020F0502020204030204" pitchFamily="34" charset="0"/>
                <a:cs typeface="Calibri" panose="020F0502020204030204" pitchFamily="34" charset="0"/>
              </a:rPr>
              <a:t>Ákvörðun: Fastur eða tímabundinn byggingareining?</a:t>
            </a:r>
          </a:p>
          <a:p>
            <a:pPr>
              <a:lnSpc>
                <a:spcPts val="2360"/>
              </a:lnSpc>
            </a:pPr>
            <a:endParaRPr lang="en-US" sz="2800" b="1" dirty="0">
              <a:solidFill>
                <a:srgbClr val="494949"/>
              </a:solidFill>
              <a:latin typeface="Calibri" panose="020F0502020204030204" pitchFamily="34" charset="0"/>
              <a:cs typeface="Calibri" panose="020F0502020204030204" pitchFamily="34" charset="0"/>
            </a:endParaRP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sp>
        <p:nvSpPr>
          <p:cNvPr id="18" name="Freeform 7">
            <a:extLst>
              <a:ext uri="{FF2B5EF4-FFF2-40B4-BE49-F238E27FC236}">
                <a16:creationId xmlns:a16="http://schemas.microsoft.com/office/drawing/2014/main" id="{4DC4FD2C-30C5-D49F-2007-FEF9003F0E9A}"/>
              </a:ext>
            </a:extLst>
          </p:cNvPr>
          <p:cNvSpPr/>
          <p:nvPr/>
        </p:nvSpPr>
        <p:spPr>
          <a:xfrm rot="5400000">
            <a:off x="3732987" y="-1460379"/>
            <a:ext cx="1464688" cy="4661606"/>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19" name="Group 18">
            <a:extLst>
              <a:ext uri="{FF2B5EF4-FFF2-40B4-BE49-F238E27FC236}">
                <a16:creationId xmlns:a16="http://schemas.microsoft.com/office/drawing/2014/main" id="{BF2172BD-3144-B0C8-F4BC-18A496C5D24B}"/>
              </a:ext>
            </a:extLst>
          </p:cNvPr>
          <p:cNvGrpSpPr/>
          <p:nvPr/>
        </p:nvGrpSpPr>
        <p:grpSpPr>
          <a:xfrm>
            <a:off x="1734412" y="520013"/>
            <a:ext cx="793524" cy="801083"/>
            <a:chOff x="4897755" y="3322320"/>
            <a:chExt cx="600074" cy="605790"/>
          </a:xfrm>
        </p:grpSpPr>
        <p:sp>
          <p:nvSpPr>
            <p:cNvPr id="20" name="Freeform 11">
              <a:extLst>
                <a:ext uri="{FF2B5EF4-FFF2-40B4-BE49-F238E27FC236}">
                  <a16:creationId xmlns:a16="http://schemas.microsoft.com/office/drawing/2014/main" id="{07A84D20-47F5-3BE3-46F0-88EE416C33DB}"/>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21" name="Freeform 12">
              <a:extLst>
                <a:ext uri="{FF2B5EF4-FFF2-40B4-BE49-F238E27FC236}">
                  <a16:creationId xmlns:a16="http://schemas.microsoft.com/office/drawing/2014/main" id="{F316D5A0-A1F6-AAA4-4BE5-00910E6E2E34}"/>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22" name="Graphic 14">
              <a:extLst>
                <a:ext uri="{FF2B5EF4-FFF2-40B4-BE49-F238E27FC236}">
                  <a16:creationId xmlns:a16="http://schemas.microsoft.com/office/drawing/2014/main" id="{011848EB-4949-92AD-4352-5BCEC694E895}"/>
                </a:ext>
              </a:extLst>
            </p:cNvPr>
            <p:cNvGrpSpPr/>
            <p:nvPr/>
          </p:nvGrpSpPr>
          <p:grpSpPr>
            <a:xfrm>
              <a:off x="5040867" y="3443287"/>
              <a:ext cx="290185" cy="367426"/>
              <a:chOff x="5040867" y="3443287"/>
              <a:chExt cx="290185" cy="367426"/>
            </a:xfrm>
            <a:solidFill>
              <a:srgbClr val="FFFFFF"/>
            </a:solidFill>
          </p:grpSpPr>
          <p:sp>
            <p:nvSpPr>
              <p:cNvPr id="23" name="Freeform 15">
                <a:extLst>
                  <a:ext uri="{FF2B5EF4-FFF2-40B4-BE49-F238E27FC236}">
                    <a16:creationId xmlns:a16="http://schemas.microsoft.com/office/drawing/2014/main" id="{714BBBF7-CDB0-5E18-33CA-5F0E1F7B25A2}"/>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24" name="Freeform 16">
                <a:extLst>
                  <a:ext uri="{FF2B5EF4-FFF2-40B4-BE49-F238E27FC236}">
                    <a16:creationId xmlns:a16="http://schemas.microsoft.com/office/drawing/2014/main" id="{D029928B-7ED6-304B-8412-A48E069363C7}"/>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58786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AF276-122D-233A-2815-C9B6D225A05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83A17C6E-731E-4EBE-5B6A-8135EC2EE242}"/>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22FD77D7-1FFA-327B-A594-E198316C3A18}"/>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FFF4528-B0F1-24A9-6CA6-F58C865FA7D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47</a:t>
            </a:fld>
            <a:endParaRPr lang="fr-CA" sz="1200" dirty="0"/>
          </a:p>
        </p:txBody>
      </p:sp>
      <p:sp>
        <p:nvSpPr>
          <p:cNvPr id="2" name="TextBox 1">
            <a:extLst>
              <a:ext uri="{FF2B5EF4-FFF2-40B4-BE49-F238E27FC236}">
                <a16:creationId xmlns:a16="http://schemas.microsoft.com/office/drawing/2014/main" id="{4A98CDB9-86BF-332F-0427-711CFE96DC92}"/>
              </a:ext>
            </a:extLst>
          </p:cNvPr>
          <p:cNvSpPr txBox="1"/>
          <p:nvPr/>
        </p:nvSpPr>
        <p:spPr>
          <a:xfrm>
            <a:off x="2039426" y="1231046"/>
            <a:ext cx="8900381" cy="4063420"/>
          </a:xfrm>
          <a:prstGeom prst="rect">
            <a:avLst/>
          </a:prstGeom>
          <a:noFill/>
        </p:spPr>
        <p:txBody>
          <a:bodyPr wrap="square">
            <a:spAutoFit/>
          </a:bodyPr>
          <a:lstStyle/>
          <a:p>
            <a:pPr>
              <a:lnSpc>
                <a:spcPts val="2340"/>
              </a:lnSpc>
              <a:spcAft>
                <a:spcPts val="300"/>
              </a:spcAft>
            </a:pPr>
            <a:r>
              <a:rPr lang="en-US" sz="2400" b="1" dirty="0">
                <a:solidFill>
                  <a:srgbClr val="EC7C69"/>
                </a:solidFill>
              </a:rPr>
              <a:t>Val á milli varanlegra og tímabundinna valkosta hefur áhrif á skipulag og fjárhagsáætlun. </a:t>
            </a:r>
          </a:p>
          <a:p>
            <a:pPr>
              <a:spcAft>
                <a:spcPts val="300"/>
              </a:spcAft>
            </a:pPr>
            <a:endParaRPr lang="en-US" sz="800" b="1" dirty="0">
              <a:solidFill>
                <a:srgbClr val="EC7C69"/>
              </a:solidFill>
            </a:endParaRPr>
          </a:p>
          <a:p>
            <a:pPr>
              <a:lnSpc>
                <a:spcPts val="2340"/>
              </a:lnSpc>
              <a:spcAft>
                <a:spcPts val="300"/>
              </a:spcAft>
            </a:pPr>
            <a:r>
              <a:rPr lang="en-US" sz="2400" dirty="0">
                <a:solidFill>
                  <a:srgbClr val="494949"/>
                </a:solidFill>
              </a:rPr>
              <a:t>Tímabundnar einingar (tjöld, jurta) geta sparað byggingarreglugerðir en krefjast samt pallanna og takmarka tekjur utan háannatímabils. </a:t>
            </a:r>
          </a:p>
          <a:p>
            <a:pPr>
              <a:lnSpc>
                <a:spcPts val="2340"/>
              </a:lnSpc>
              <a:spcAft>
                <a:spcPts val="300"/>
              </a:spcAft>
            </a:pPr>
            <a:endParaRPr lang="en-US" sz="2400" dirty="0">
              <a:solidFill>
                <a:srgbClr val="494949"/>
              </a:solidFill>
            </a:endParaRPr>
          </a:p>
          <a:p>
            <a:pPr>
              <a:lnSpc>
                <a:spcPts val="2340"/>
              </a:lnSpc>
              <a:spcAft>
                <a:spcPts val="300"/>
              </a:spcAft>
            </a:pPr>
            <a:r>
              <a:rPr lang="en-US" sz="2400" dirty="0">
                <a:solidFill>
                  <a:srgbClr val="494949"/>
                </a:solidFill>
              </a:rPr>
              <a:t>Þau fela í sér breytilega og viðbótarkostnað, gjöld og álagningu, með mismunandi </a:t>
            </a:r>
            <a:r>
              <a:rPr lang="en-US" sz="2400" b="1" dirty="0">
                <a:solidFill>
                  <a:srgbClr val="494949"/>
                </a:solidFill>
              </a:rPr>
              <a:t>arðsemi (ROI) </a:t>
            </a:r>
            <a:r>
              <a:rPr lang="en-US" sz="2400" dirty="0">
                <a:solidFill>
                  <a:srgbClr val="494949"/>
                </a:solidFill>
              </a:rPr>
              <a:t>og </a:t>
            </a:r>
            <a:r>
              <a:rPr lang="en-US" sz="2400" b="1" dirty="0">
                <a:solidFill>
                  <a:srgbClr val="494949"/>
                </a:solidFill>
              </a:rPr>
              <a:t>kvöldsávöxtun</a:t>
            </a:r>
            <a:r>
              <a:rPr lang="en-US" sz="2400" dirty="0">
                <a:solidFill>
                  <a:srgbClr val="494949"/>
                </a:solidFill>
              </a:rPr>
              <a:t>. </a:t>
            </a:r>
          </a:p>
          <a:p>
            <a:pPr>
              <a:lnSpc>
                <a:spcPts val="2340"/>
              </a:lnSpc>
              <a:spcAft>
                <a:spcPts val="300"/>
              </a:spcAft>
            </a:pPr>
            <a:endParaRPr lang="en-US" sz="2400" dirty="0">
              <a:solidFill>
                <a:srgbClr val="494949"/>
              </a:solidFill>
            </a:endParaRPr>
          </a:p>
          <a:p>
            <a:pPr>
              <a:lnSpc>
                <a:spcPts val="2340"/>
              </a:lnSpc>
              <a:spcAft>
                <a:spcPts val="300"/>
              </a:spcAft>
            </a:pPr>
            <a:r>
              <a:rPr lang="en-US" sz="2400" dirty="0">
                <a:solidFill>
                  <a:srgbClr val="494949"/>
                </a:solidFill>
              </a:rPr>
              <a:t>Gerð og stig lúxus sem þú fjárfestir í mun ráðast af markhópnum þínum og því </a:t>
            </a:r>
            <a:r>
              <a:rPr lang="en-US" sz="2400" b="1" dirty="0">
                <a:solidFill>
                  <a:srgbClr val="494949"/>
                </a:solidFill>
              </a:rPr>
              <a:t>verðspili </a:t>
            </a:r>
            <a:r>
              <a:rPr lang="en-US" sz="2400" dirty="0">
                <a:solidFill>
                  <a:srgbClr val="494949"/>
                </a:solidFill>
              </a:rPr>
              <a:t>sem þú vilt rukka</a:t>
            </a:r>
            <a:r>
              <a:rPr lang="en-US" sz="2400" b="1" dirty="0">
                <a:solidFill>
                  <a:srgbClr val="494949"/>
                </a:solidFill>
              </a:rPr>
              <a:t>.</a:t>
            </a:r>
            <a:r>
              <a:rPr lang="en-US" sz="2400" dirty="0">
                <a:solidFill>
                  <a:srgbClr val="494949"/>
                </a:solidFill>
              </a:rPr>
              <a:t> </a:t>
            </a:r>
          </a:p>
          <a:p>
            <a:pPr>
              <a:lnSpc>
                <a:spcPts val="2340"/>
              </a:lnSpc>
              <a:spcAft>
                <a:spcPts val="300"/>
              </a:spcAft>
            </a:pPr>
            <a:endParaRPr lang="en-US" sz="2200" dirty="0">
              <a:solidFill>
                <a:srgbClr val="494949"/>
              </a:solidFill>
            </a:endParaRPr>
          </a:p>
          <a:p>
            <a:pPr>
              <a:lnSpc>
                <a:spcPts val="2340"/>
              </a:lnSpc>
              <a:spcAft>
                <a:spcPts val="300"/>
              </a:spcAft>
            </a:pPr>
            <a:endParaRPr lang="en-US" sz="2200" dirty="0">
              <a:solidFill>
                <a:srgbClr val="494949"/>
              </a:solidFill>
            </a:endParaRPr>
          </a:p>
        </p:txBody>
      </p:sp>
      <p:pic>
        <p:nvPicPr>
          <p:cNvPr id="14" name="Picture 13">
            <a:extLst>
              <a:ext uri="{FF2B5EF4-FFF2-40B4-BE49-F238E27FC236}">
                <a16:creationId xmlns:a16="http://schemas.microsoft.com/office/drawing/2014/main" id="{9AAA8230-E2C7-2A88-5B71-DD12D0691E1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01B9C9C5-8EEA-F96A-799C-9AC3FFE43976}"/>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Fjármálakostnaður og íhugsanir</a:t>
            </a:r>
          </a:p>
          <a:p>
            <a:pPr>
              <a:lnSpc>
                <a:spcPts val="2900"/>
              </a:lnSpc>
            </a:pPr>
            <a:endParaRPr lang="en-US" dirty="0"/>
          </a:p>
        </p:txBody>
      </p:sp>
      <p:sp>
        <p:nvSpPr>
          <p:cNvPr id="6" name="Text Placeholder 3">
            <a:extLst>
              <a:ext uri="{FF2B5EF4-FFF2-40B4-BE49-F238E27FC236}">
                <a16:creationId xmlns:a16="http://schemas.microsoft.com/office/drawing/2014/main" id="{D298F4AB-EDE1-3346-47AC-9152DDEA3535}"/>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Föstar einingar vs. tímabundnar einingar</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04F3EDB5-BDE1-AC19-E338-35CE3B00487D}"/>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687873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CCDC0-A8FE-AB38-2AF9-688D3A646B37}"/>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EB35619D-5C6E-1CEF-C6A7-C363E090B984}"/>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86807F44-9ECE-5B1A-47DF-A286D712E41F}"/>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361715C-D59C-4475-4A3C-07142758518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48</a:t>
            </a:fld>
            <a:endParaRPr lang="fr-CA" sz="1200" dirty="0"/>
          </a:p>
        </p:txBody>
      </p:sp>
      <p:sp>
        <p:nvSpPr>
          <p:cNvPr id="2" name="TextBox 1">
            <a:extLst>
              <a:ext uri="{FF2B5EF4-FFF2-40B4-BE49-F238E27FC236}">
                <a16:creationId xmlns:a16="http://schemas.microsoft.com/office/drawing/2014/main" id="{0C2AE3EA-FFF1-B7AB-F871-ADD79FCC08C7}"/>
              </a:ext>
            </a:extLst>
          </p:cNvPr>
          <p:cNvSpPr txBox="1"/>
          <p:nvPr/>
        </p:nvSpPr>
        <p:spPr>
          <a:xfrm>
            <a:off x="2039426" y="1231046"/>
            <a:ext cx="8113147" cy="4581832"/>
          </a:xfrm>
          <a:prstGeom prst="rect">
            <a:avLst/>
          </a:prstGeom>
          <a:noFill/>
        </p:spPr>
        <p:txBody>
          <a:bodyPr wrap="square">
            <a:spAutoFit/>
          </a:bodyPr>
          <a:lstStyle/>
          <a:p>
            <a:pPr>
              <a:lnSpc>
                <a:spcPts val="2480"/>
              </a:lnSpc>
            </a:pPr>
            <a:r>
              <a:rPr lang="en-US" sz="2400" b="1" dirty="0">
                <a:solidFill>
                  <a:srgbClr val="EC7C69"/>
                </a:solidFill>
              </a:rPr>
              <a:t>Dæmi: </a:t>
            </a:r>
            <a:r>
              <a:rPr lang="en-US" sz="2400" dirty="0">
                <a:solidFill>
                  <a:srgbClr val="494949"/>
                </a:solidFill>
              </a:rPr>
              <a:t>Varanlegar hýbýli eða einingar geta kostað meira upphaflega, en þær geta tekið á móti gestum allt árið um kring og krefjast oft hærri gjalda. Mörg fyrirtæki blanda saman mismunandi gerðum (t.d. nokkrar kofa + nokkur tjöld). </a:t>
            </a:r>
          </a:p>
          <a:p>
            <a:pPr>
              <a:lnSpc>
                <a:spcPts val="2480"/>
              </a:lnSpc>
            </a:pPr>
            <a:endParaRPr lang="en-US" sz="2400" b="1" dirty="0">
              <a:solidFill>
                <a:srgbClr val="494949"/>
              </a:solidFill>
            </a:endParaRPr>
          </a:p>
          <a:p>
            <a:pPr>
              <a:lnSpc>
                <a:spcPts val="2480"/>
              </a:lnSpc>
            </a:pPr>
            <a:r>
              <a:rPr lang="en-US" sz="2400" b="1" dirty="0">
                <a:solidFill>
                  <a:srgbClr val="459597"/>
                </a:solidFill>
              </a:rPr>
              <a:t>Landleg gistingarstaðir </a:t>
            </a:r>
            <a:r>
              <a:rPr lang="en-US" sz="2400" dirty="0">
                <a:solidFill>
                  <a:srgbClr val="494949"/>
                </a:solidFill>
              </a:rPr>
              <a:t>koma í mörgum stílum, hver með mismunandi kostnað, varanleika og áhrif á skipulagsmál. Hér eru nokkur dæmi í þessum kafla.</a:t>
            </a:r>
          </a:p>
          <a:p>
            <a:pPr>
              <a:lnSpc>
                <a:spcPts val="2480"/>
              </a:lnSpc>
            </a:pPr>
            <a:endParaRPr lang="en-US" sz="2400" b="1" dirty="0">
              <a:solidFill>
                <a:srgbClr val="EC7C69"/>
              </a:solidFill>
            </a:endParaRPr>
          </a:p>
          <a:p>
            <a:pPr>
              <a:lnSpc>
                <a:spcPts val="2480"/>
              </a:lnSpc>
            </a:pPr>
            <a:r>
              <a:rPr lang="en-US" sz="2400" b="1" dirty="0">
                <a:solidFill>
                  <a:srgbClr val="EC7C69"/>
                </a:solidFill>
              </a:rPr>
              <a:t>Upphafsfjárfesting</a:t>
            </a:r>
            <a:r>
              <a:rPr lang="en-US" sz="2400" dirty="0">
                <a:solidFill>
                  <a:srgbClr val="EC7C69"/>
                </a:solidFill>
              </a:rPr>
              <a:t>: </a:t>
            </a:r>
          </a:p>
          <a:p>
            <a:pPr marL="342900" indent="-342900">
              <a:lnSpc>
                <a:spcPts val="2480"/>
              </a:lnSpc>
              <a:buClr>
                <a:srgbClr val="459597"/>
              </a:buClr>
              <a:buFont typeface="Arial" panose="020B0604020202020204" pitchFamily="34" charset="0"/>
              <a:buChar char="•"/>
            </a:pPr>
            <a:r>
              <a:rPr lang="en-US" sz="2400" b="1" dirty="0">
                <a:solidFill>
                  <a:srgbClr val="459597"/>
                </a:solidFill>
              </a:rPr>
              <a:t>Varanleg mannvirki </a:t>
            </a:r>
            <a:r>
              <a:rPr lang="en-US" sz="2400" dirty="0">
                <a:solidFill>
                  <a:srgbClr val="494949"/>
                </a:solidFill>
              </a:rPr>
              <a:t>krefjast meiri fjármagns upphaflega (undirstöður, lagnir, skipulagsferli).</a:t>
            </a:r>
          </a:p>
          <a:p>
            <a:pPr marL="342900" indent="-342900">
              <a:lnSpc>
                <a:spcPts val="2480"/>
              </a:lnSpc>
              <a:buClr>
                <a:srgbClr val="459597"/>
              </a:buClr>
              <a:buFont typeface="Arial" panose="020B0604020202020204" pitchFamily="34" charset="0"/>
              <a:buChar char="•"/>
            </a:pPr>
            <a:r>
              <a:rPr lang="en-US" sz="2400" b="1" dirty="0">
                <a:solidFill>
                  <a:srgbClr val="459597"/>
                </a:solidFill>
              </a:rPr>
              <a:t>Tímabundnar einingar </a:t>
            </a:r>
            <a:r>
              <a:rPr lang="en-US" sz="2400" dirty="0">
                <a:solidFill>
                  <a:srgbClr val="494949"/>
                </a:solidFill>
              </a:rPr>
              <a:t>gera kleift </a:t>
            </a:r>
            <a:r>
              <a:rPr lang="en-US" sz="2400" b="1" dirty="0">
                <a:solidFill>
                  <a:srgbClr val="494949"/>
                </a:solidFill>
              </a:rPr>
              <a:t>að komast inn á markaðinn með lægri kostnaði </a:t>
            </a:r>
            <a:r>
              <a:rPr lang="en-US" sz="2400" dirty="0">
                <a:solidFill>
                  <a:srgbClr val="494949"/>
                </a:solidFill>
              </a:rPr>
              <a:t>og vaxa í áföngum (prófaðu fyrst 1–2 einingar).</a:t>
            </a:r>
          </a:p>
        </p:txBody>
      </p:sp>
      <p:pic>
        <p:nvPicPr>
          <p:cNvPr id="14" name="Picture 13">
            <a:extLst>
              <a:ext uri="{FF2B5EF4-FFF2-40B4-BE49-F238E27FC236}">
                <a16:creationId xmlns:a16="http://schemas.microsoft.com/office/drawing/2014/main" id="{07850273-6E1A-9669-74A8-FF3FDAE407F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9D2E5EBC-29C6-21E1-CC3C-0AD0690AD9B3}"/>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Fjármálakostnaður og atriði til skoðunar</a:t>
            </a:r>
          </a:p>
          <a:p>
            <a:pPr>
              <a:lnSpc>
                <a:spcPts val="2900"/>
              </a:lnSpc>
            </a:pPr>
            <a:endParaRPr lang="en-US" dirty="0"/>
          </a:p>
        </p:txBody>
      </p:sp>
      <p:sp>
        <p:nvSpPr>
          <p:cNvPr id="6" name="Text Placeholder 3">
            <a:extLst>
              <a:ext uri="{FF2B5EF4-FFF2-40B4-BE49-F238E27FC236}">
                <a16:creationId xmlns:a16="http://schemas.microsoft.com/office/drawing/2014/main" id="{14430281-6201-83D1-32C8-3B136DE756C8}"/>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Föstar einingar vs. tímabundnar einingar</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ACFDD839-5B3F-B3B4-9421-763FD5290B3F}"/>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8867412" y="3951643"/>
            <a:ext cx="3580276" cy="2659133"/>
          </a:xfrm>
          <a:prstGeom prst="rect">
            <a:avLst/>
          </a:prstGeom>
        </p:spPr>
      </p:pic>
    </p:spTree>
    <p:extLst>
      <p:ext uri="{BB962C8B-B14F-4D97-AF65-F5344CB8AC3E}">
        <p14:creationId xmlns:p14="http://schemas.microsoft.com/office/powerpoint/2010/main" val="3076640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B14E3-C202-7279-33E2-B2465AB85CA6}"/>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1AC09BB-0CC8-5593-C238-01E4E9B53887}"/>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7B3297E9-7DCB-92AD-AC0A-71F1F4288DC4}"/>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E1496CD-8E40-A511-8315-8EFDC043EA2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49</a:t>
            </a:fld>
            <a:endParaRPr lang="fr-CA" sz="1200" dirty="0"/>
          </a:p>
        </p:txBody>
      </p:sp>
      <p:sp>
        <p:nvSpPr>
          <p:cNvPr id="2" name="TextBox 1">
            <a:extLst>
              <a:ext uri="{FF2B5EF4-FFF2-40B4-BE49-F238E27FC236}">
                <a16:creationId xmlns:a16="http://schemas.microsoft.com/office/drawing/2014/main" id="{7EC84AEA-519D-1F1E-9E19-F20C1790027B}"/>
              </a:ext>
            </a:extLst>
          </p:cNvPr>
          <p:cNvSpPr txBox="1"/>
          <p:nvPr/>
        </p:nvSpPr>
        <p:spPr>
          <a:xfrm>
            <a:off x="2039426" y="1231046"/>
            <a:ext cx="8900381" cy="4405501"/>
          </a:xfrm>
          <a:prstGeom prst="rect">
            <a:avLst/>
          </a:prstGeom>
          <a:noFill/>
        </p:spPr>
        <p:txBody>
          <a:bodyPr wrap="square">
            <a:spAutoFit/>
          </a:bodyPr>
          <a:lstStyle/>
          <a:p>
            <a:pPr>
              <a:lnSpc>
                <a:spcPts val="2380"/>
              </a:lnSpc>
            </a:pPr>
            <a:r>
              <a:rPr lang="en-US" sz="2400" b="1" dirty="0">
                <a:solidFill>
                  <a:srgbClr val="EC7C69"/>
                </a:solidFill>
              </a:rPr>
              <a:t>Skipulags- og lögfræðikostnaður</a:t>
            </a:r>
            <a:r>
              <a:rPr lang="en-US" sz="2400" dirty="0">
                <a:solidFill>
                  <a:srgbClr val="EC7C69"/>
                </a:solidFill>
              </a:rPr>
              <a:t>: </a:t>
            </a:r>
            <a:r>
              <a:rPr lang="en-US" sz="2400" dirty="0">
                <a:solidFill>
                  <a:srgbClr val="494949"/>
                </a:solidFill>
              </a:rPr>
              <a:t>Ekki gera ráð fyrir að "tímabundið" þýði undanþágu – </a:t>
            </a:r>
            <a:r>
              <a:rPr lang="en-US" sz="2400" b="1" dirty="0">
                <a:solidFill>
                  <a:srgbClr val="494949"/>
                </a:solidFill>
              </a:rPr>
              <a:t>margir staðir krefjast enn fullrar skipulagsgerðar</a:t>
            </a:r>
            <a:r>
              <a:rPr lang="en-US" sz="2400" dirty="0">
                <a:solidFill>
                  <a:srgbClr val="494949"/>
                </a:solidFill>
              </a:rPr>
              <a:t>, samræmis við skipulagsreglur eða breytinga á landnotkun.</a:t>
            </a:r>
          </a:p>
          <a:p>
            <a:pPr>
              <a:lnSpc>
                <a:spcPts val="2380"/>
              </a:lnSpc>
            </a:pPr>
            <a:endParaRPr lang="en-US" sz="2400" dirty="0">
              <a:solidFill>
                <a:srgbClr val="494949"/>
              </a:solidFill>
            </a:endParaRPr>
          </a:p>
          <a:p>
            <a:pPr marL="342900" indent="-342900">
              <a:lnSpc>
                <a:spcPts val="2380"/>
              </a:lnSpc>
              <a:buClr>
                <a:srgbClr val="459597"/>
              </a:buClr>
              <a:buFont typeface="Arial" panose="020B0604020202020204" pitchFamily="34" charset="0"/>
              <a:buChar char="•"/>
            </a:pPr>
            <a:r>
              <a:rPr lang="en-US" sz="2400" dirty="0">
                <a:solidFill>
                  <a:srgbClr val="494949"/>
                </a:solidFill>
              </a:rPr>
              <a:t>Áætlaðu</a:t>
            </a:r>
            <a:r>
              <a:rPr lang="en-US" sz="2400" b="1" dirty="0">
                <a:solidFill>
                  <a:srgbClr val="494949"/>
                </a:solidFill>
              </a:rPr>
              <a:t> 3.000–15.000 evrur </a:t>
            </a:r>
            <a:r>
              <a:rPr lang="en-US" sz="2400" dirty="0">
                <a:solidFill>
                  <a:srgbClr val="494949"/>
                </a:solidFill>
              </a:rPr>
              <a:t>fyrir ráðgjafarþjónustu, svæðisáætlanir og leyfi, jafnvel fyrir smærri uppsetningar.</a:t>
            </a:r>
          </a:p>
          <a:p>
            <a:pPr marL="342900" indent="-342900">
              <a:lnSpc>
                <a:spcPts val="2380"/>
              </a:lnSpc>
              <a:buClr>
                <a:srgbClr val="459597"/>
              </a:buClr>
              <a:buFont typeface="Arial" panose="020B0604020202020204" pitchFamily="34" charset="0"/>
              <a:buChar char="•"/>
            </a:pPr>
            <a:endParaRPr lang="en-US" sz="2400" dirty="0">
              <a:solidFill>
                <a:srgbClr val="494949"/>
              </a:solidFill>
            </a:endParaRPr>
          </a:p>
          <a:p>
            <a:pPr>
              <a:lnSpc>
                <a:spcPts val="2380"/>
              </a:lnSpc>
            </a:pPr>
            <a:r>
              <a:rPr lang="en-US" sz="2400" b="1" dirty="0">
                <a:solidFill>
                  <a:srgbClr val="EC7C69"/>
                </a:solidFill>
              </a:rPr>
              <a:t>Rekstrarkostnaður</a:t>
            </a:r>
            <a:r>
              <a:rPr lang="en-US" sz="2400" dirty="0">
                <a:solidFill>
                  <a:srgbClr val="EC7C69"/>
                </a:solidFill>
              </a:rPr>
              <a:t>: </a:t>
            </a:r>
          </a:p>
          <a:p>
            <a:pPr>
              <a:lnSpc>
                <a:spcPts val="2380"/>
              </a:lnSpc>
            </a:pPr>
            <a:endParaRPr lang="en-US" sz="2400" dirty="0">
              <a:solidFill>
                <a:srgbClr val="EC7C69"/>
              </a:solidFill>
            </a:endParaRPr>
          </a:p>
          <a:p>
            <a:pPr marL="342900" indent="-342900">
              <a:lnSpc>
                <a:spcPts val="2380"/>
              </a:lnSpc>
              <a:buClr>
                <a:srgbClr val="459597"/>
              </a:buClr>
              <a:buFont typeface="Arial" panose="020B0604020202020204" pitchFamily="34" charset="0"/>
              <a:buChar char="•"/>
            </a:pPr>
            <a:r>
              <a:rPr lang="en-US" sz="2400" b="1" dirty="0">
                <a:solidFill>
                  <a:srgbClr val="459597"/>
                </a:solidFill>
              </a:rPr>
              <a:t>Varanlegar byggingar: </a:t>
            </a:r>
            <a:r>
              <a:rPr lang="en-US" sz="2400" dirty="0">
                <a:solidFill>
                  <a:srgbClr val="494949"/>
                </a:solidFill>
              </a:rPr>
              <a:t>hærri kostnaður við þjónustu, tryggingar og reglugerðarfylgni.</a:t>
            </a:r>
          </a:p>
          <a:p>
            <a:pPr marL="342900" indent="-342900">
              <a:lnSpc>
                <a:spcPts val="2380"/>
              </a:lnSpc>
              <a:buClr>
                <a:srgbClr val="459597"/>
              </a:buClr>
              <a:buFont typeface="Arial" panose="020B0604020202020204" pitchFamily="34" charset="0"/>
              <a:buChar char="•"/>
            </a:pPr>
            <a:r>
              <a:rPr lang="en-US" sz="2400" b="1" dirty="0">
                <a:solidFill>
                  <a:srgbClr val="459597"/>
                </a:solidFill>
              </a:rPr>
              <a:t>Tímabundnar einingar: </a:t>
            </a:r>
            <a:r>
              <a:rPr lang="en-US" sz="2400" dirty="0">
                <a:solidFill>
                  <a:srgbClr val="494949"/>
                </a:solidFill>
              </a:rPr>
              <a:t>minni orkunotkun en </a:t>
            </a:r>
            <a:r>
              <a:rPr lang="en-US" sz="2400" b="1" dirty="0">
                <a:solidFill>
                  <a:srgbClr val="494949"/>
                </a:solidFill>
              </a:rPr>
              <a:t>kunna að krefjast tímabundinnar niðurrifs, endurnýjunar eða uppfærslu.</a:t>
            </a:r>
          </a:p>
          <a:p>
            <a:pPr marL="342900" indent="-342900">
              <a:lnSpc>
                <a:spcPts val="2380"/>
              </a:lnSpc>
              <a:buClr>
                <a:srgbClr val="459597"/>
              </a:buClr>
              <a:buFont typeface="Arial" panose="020B0604020202020204" pitchFamily="34" charset="0"/>
              <a:buChar char="•"/>
            </a:pPr>
            <a:endParaRPr lang="en-US" sz="2400" dirty="0">
              <a:solidFill>
                <a:srgbClr val="494949"/>
              </a:solidFill>
            </a:endParaRPr>
          </a:p>
        </p:txBody>
      </p:sp>
      <p:pic>
        <p:nvPicPr>
          <p:cNvPr id="14" name="Picture 13">
            <a:extLst>
              <a:ext uri="{FF2B5EF4-FFF2-40B4-BE49-F238E27FC236}">
                <a16:creationId xmlns:a16="http://schemas.microsoft.com/office/drawing/2014/main" id="{783C7DA9-56FE-5BC9-6221-67A92539B284}"/>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8F16828D-3A46-D840-7861-5F332FE328B6}"/>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Fjármálakostnaður og íhugsanir</a:t>
            </a:r>
          </a:p>
          <a:p>
            <a:pPr>
              <a:lnSpc>
                <a:spcPts val="2900"/>
              </a:lnSpc>
            </a:pPr>
            <a:endParaRPr lang="en-US" dirty="0"/>
          </a:p>
        </p:txBody>
      </p:sp>
      <p:sp>
        <p:nvSpPr>
          <p:cNvPr id="6" name="Text Placeholder 3">
            <a:extLst>
              <a:ext uri="{FF2B5EF4-FFF2-40B4-BE49-F238E27FC236}">
                <a16:creationId xmlns:a16="http://schemas.microsoft.com/office/drawing/2014/main" id="{FC2492E8-54DB-18CA-5661-BE59DAB3BD42}"/>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Föstar einingar vs. tímabundnar einingar</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22111798-A884-3BA1-C7D2-B454089AAE30}"/>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8337934" y="3951643"/>
            <a:ext cx="3580276" cy="2659133"/>
          </a:xfrm>
          <a:prstGeom prst="rect">
            <a:avLst/>
          </a:prstGeom>
        </p:spPr>
      </p:pic>
    </p:spTree>
    <p:extLst>
      <p:ext uri="{BB962C8B-B14F-4D97-AF65-F5344CB8AC3E}">
        <p14:creationId xmlns:p14="http://schemas.microsoft.com/office/powerpoint/2010/main" val="402143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779518" y="2227953"/>
            <a:ext cx="519879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3200" b="1" dirty="0"/>
              <a:t>Inngangur að valkostagistingu í ferðaþjónustu </a:t>
            </a:r>
          </a:p>
          <a:p>
            <a:pPr>
              <a:lnSpc>
                <a:spcPts val="2480"/>
              </a:lnSpc>
            </a:pPr>
            <a:endParaRPr lang="en-GB" sz="2400" b="1" dirty="0"/>
          </a:p>
          <a:p>
            <a:pPr>
              <a:lnSpc>
                <a:spcPts val="2380"/>
              </a:lnSpc>
            </a:pPr>
            <a:r>
              <a:rPr lang="en-IE" sz="2400" dirty="0"/>
              <a:t>Eins og vistgistingar, glamping-hýsi og menningarlegar gistingar – er að vaxa ört vegna aukinnar eftirspurnar eftir ekta, sjálfbærum ferðaupplifunum. Í þessum kafla er kannað hvað einkennir þessa tegund gistingar miðað við hefðbundinn ferðamannaiðnað, skilgreind helstu hugtök og dregin upp helstu fjárhags- og skipulagsatriði sem þarf að huga að við opnun gististaðarins þíns.</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851DAEE-662E-D633-49E5-97A7B63F4368}"/>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582787" y="3360636"/>
            <a:ext cx="4246690" cy="3154091"/>
          </a:xfrm>
          <a:prstGeom prst="rect">
            <a:avLst/>
          </a:prstGeom>
        </p:spPr>
      </p:pic>
      <p:grpSp>
        <p:nvGrpSpPr>
          <p:cNvPr id="5" name="Group 4">
            <a:extLst>
              <a:ext uri="{FF2B5EF4-FFF2-40B4-BE49-F238E27FC236}">
                <a16:creationId xmlns:a16="http://schemas.microsoft.com/office/drawing/2014/main" id="{CCABD0F3-7A9F-FAAA-DC92-69AA48E8C159}"/>
              </a:ext>
            </a:extLst>
          </p:cNvPr>
          <p:cNvGrpSpPr/>
          <p:nvPr/>
        </p:nvGrpSpPr>
        <p:grpSpPr>
          <a:xfrm>
            <a:off x="3882647" y="640374"/>
            <a:ext cx="8320434" cy="835348"/>
            <a:chOff x="3882647" y="640374"/>
            <a:chExt cx="8320434" cy="835348"/>
          </a:xfrm>
        </p:grpSpPr>
        <p:sp>
          <p:nvSpPr>
            <p:cNvPr id="11" name="Freeform 10">
              <a:extLst>
                <a:ext uri="{FF2B5EF4-FFF2-40B4-BE49-F238E27FC236}">
                  <a16:creationId xmlns:a16="http://schemas.microsoft.com/office/drawing/2014/main" id="{6B14956A-4F2E-99B5-AB95-F513417A9178}"/>
                </a:ext>
              </a:extLst>
            </p:cNvPr>
            <p:cNvSpPr/>
            <p:nvPr/>
          </p:nvSpPr>
          <p:spPr>
            <a:xfrm flipH="1">
              <a:off x="3882647"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Freeform 2">
              <a:extLst>
                <a:ext uri="{FF2B5EF4-FFF2-40B4-BE49-F238E27FC236}">
                  <a16:creationId xmlns:a16="http://schemas.microsoft.com/office/drawing/2014/main" id="{82E739CB-4DBC-DE87-D458-1340147D4549}"/>
                </a:ext>
              </a:extLst>
            </p:cNvPr>
            <p:cNvSpPr/>
            <p:nvPr/>
          </p:nvSpPr>
          <p:spPr>
            <a:xfrm flipH="1">
              <a:off x="5209184"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grpSp>
      <p:sp>
        <p:nvSpPr>
          <p:cNvPr id="4" name="Text Placeholder 23">
            <a:extLst>
              <a:ext uri="{FF2B5EF4-FFF2-40B4-BE49-F238E27FC236}">
                <a16:creationId xmlns:a16="http://schemas.microsoft.com/office/drawing/2014/main" id="{6173F274-7915-1851-200E-1A0970B9CA29}"/>
              </a:ext>
            </a:extLst>
          </p:cNvPr>
          <p:cNvSpPr txBox="1">
            <a:spLocks/>
          </p:cNvSpPr>
          <p:nvPr/>
        </p:nvSpPr>
        <p:spPr>
          <a:xfrm>
            <a:off x="3673644" y="754970"/>
            <a:ext cx="817761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dirty="0"/>
              <a:t>Modúl 6 (hluti 1): </a:t>
            </a:r>
            <a:r>
              <a:rPr lang="en-US" dirty="0"/>
              <a:t> Helstu námsþættir</a:t>
            </a:r>
          </a:p>
        </p:txBody>
      </p:sp>
    </p:spTree>
    <p:extLst>
      <p:ext uri="{BB962C8B-B14F-4D97-AF65-F5344CB8AC3E}">
        <p14:creationId xmlns:p14="http://schemas.microsoft.com/office/powerpoint/2010/main" val="461981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B4331-941C-59C8-EC23-085DBC287449}"/>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3298016B-E36C-6956-2CF3-DEA74916D6A9}"/>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E13252AE-D279-A1F3-B928-4064B807BDA5}"/>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E04655C-BEEA-92A8-21D4-F637F99CE4A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50</a:t>
            </a:fld>
            <a:endParaRPr lang="fr-CA" sz="1200" dirty="0"/>
          </a:p>
        </p:txBody>
      </p:sp>
      <p:sp>
        <p:nvSpPr>
          <p:cNvPr id="2" name="TextBox 1">
            <a:extLst>
              <a:ext uri="{FF2B5EF4-FFF2-40B4-BE49-F238E27FC236}">
                <a16:creationId xmlns:a16="http://schemas.microsoft.com/office/drawing/2014/main" id="{8B341876-74C9-946E-87B1-2ED23E77B36E}"/>
              </a:ext>
            </a:extLst>
          </p:cNvPr>
          <p:cNvSpPr txBox="1"/>
          <p:nvPr/>
        </p:nvSpPr>
        <p:spPr>
          <a:xfrm>
            <a:off x="2039426" y="1231046"/>
            <a:ext cx="8900381" cy="3789948"/>
          </a:xfrm>
          <a:prstGeom prst="rect">
            <a:avLst/>
          </a:prstGeom>
          <a:noFill/>
        </p:spPr>
        <p:txBody>
          <a:bodyPr wrap="square">
            <a:spAutoFit/>
          </a:bodyPr>
          <a:lstStyle/>
          <a:p>
            <a:pPr>
              <a:lnSpc>
                <a:spcPts val="2380"/>
              </a:lnSpc>
            </a:pPr>
            <a:r>
              <a:rPr lang="en-US" sz="2400" b="1" dirty="0">
                <a:solidFill>
                  <a:srgbClr val="EC7C69"/>
                </a:solidFill>
              </a:rPr>
              <a:t>Fjármögnun og styrkir</a:t>
            </a:r>
            <a:r>
              <a:rPr lang="en-US" sz="2400" dirty="0">
                <a:solidFill>
                  <a:srgbClr val="EC7C69"/>
                </a:solidFill>
              </a:rPr>
              <a:t>: </a:t>
            </a:r>
            <a:r>
              <a:rPr lang="en-US" sz="2400" dirty="0">
                <a:solidFill>
                  <a:srgbClr val="494949"/>
                </a:solidFill>
              </a:rPr>
              <a:t>Flestir styrkir ESB til dreifbýlis (LEADER, EAFRD) krefjast sönnunar á skipulagsleyfi.</a:t>
            </a:r>
          </a:p>
          <a:p>
            <a:pPr>
              <a:lnSpc>
                <a:spcPts val="2380"/>
              </a:lnSpc>
            </a:pPr>
            <a:endParaRPr lang="en-US" sz="2400" dirty="0">
              <a:solidFill>
                <a:srgbClr val="494949"/>
              </a:solidFill>
            </a:endParaRPr>
          </a:p>
          <a:p>
            <a:pPr marL="342900" indent="-342900">
              <a:lnSpc>
                <a:spcPts val="2380"/>
              </a:lnSpc>
              <a:buClr>
                <a:srgbClr val="459597"/>
              </a:buClr>
              <a:buFont typeface="Arial" panose="020B0604020202020204" pitchFamily="34" charset="0"/>
              <a:buChar char="•"/>
            </a:pPr>
            <a:r>
              <a:rPr lang="en-US" sz="2400" b="1" dirty="0">
                <a:solidFill>
                  <a:srgbClr val="459597"/>
                </a:solidFill>
              </a:rPr>
              <a:t>Umhverfisvænt hönnun </a:t>
            </a:r>
            <a:r>
              <a:rPr lang="en-US" sz="2400" dirty="0">
                <a:solidFill>
                  <a:srgbClr val="494949"/>
                </a:solidFill>
              </a:rPr>
              <a:t>og byggingar með litlum umhverfisáhrifum geta opnað fyrir </a:t>
            </a:r>
            <a:r>
              <a:rPr lang="en-US" sz="2400" b="1" dirty="0">
                <a:solidFill>
                  <a:srgbClr val="494949"/>
                </a:solidFill>
              </a:rPr>
              <a:t>grænar ferðaþjónustustyrki</a:t>
            </a:r>
            <a:r>
              <a:rPr lang="en-US" sz="2400" dirty="0">
                <a:solidFill>
                  <a:srgbClr val="494949"/>
                </a:solidFill>
              </a:rPr>
              <a:t>.</a:t>
            </a:r>
          </a:p>
          <a:p>
            <a:pPr>
              <a:lnSpc>
                <a:spcPts val="2380"/>
              </a:lnSpc>
            </a:pPr>
            <a:endParaRPr lang="en-US" sz="2400" dirty="0">
              <a:solidFill>
                <a:srgbClr val="494949"/>
              </a:solidFill>
            </a:endParaRPr>
          </a:p>
          <a:p>
            <a:pPr>
              <a:lnSpc>
                <a:spcPts val="2380"/>
              </a:lnSpc>
              <a:buClr>
                <a:srgbClr val="459597"/>
              </a:buClr>
            </a:pPr>
            <a:r>
              <a:rPr lang="en-US" sz="2400" b="1" dirty="0">
                <a:solidFill>
                  <a:srgbClr val="EC7C69"/>
                </a:solidFill>
              </a:rPr>
              <a:t>Ávöxtun fjárfestingar (ROI)</a:t>
            </a:r>
            <a:r>
              <a:rPr lang="en-US" sz="2400" dirty="0">
                <a:solidFill>
                  <a:srgbClr val="EC7C69"/>
                </a:solidFill>
              </a:rPr>
              <a:t>: </a:t>
            </a:r>
            <a:r>
              <a:rPr lang="en-US" sz="2400" dirty="0">
                <a:solidFill>
                  <a:srgbClr val="494949"/>
                </a:solidFill>
              </a:rPr>
              <a:t>Meðalverð á </a:t>
            </a:r>
            <a:r>
              <a:rPr lang="en-US" sz="2400" b="1" dirty="0">
                <a:solidFill>
                  <a:srgbClr val="494949"/>
                </a:solidFill>
              </a:rPr>
              <a:t>nótt</a:t>
            </a:r>
            <a:r>
              <a:rPr lang="en-US" sz="2400" dirty="0">
                <a:solidFill>
                  <a:srgbClr val="494949"/>
                </a:solidFill>
              </a:rPr>
              <a:t> er á bilinu</a:t>
            </a:r>
            <a:r>
              <a:rPr lang="en-US" sz="2400" b="1" dirty="0">
                <a:solidFill>
                  <a:srgbClr val="494949"/>
                </a:solidFill>
              </a:rPr>
              <a:t> 90–200 evrur, </a:t>
            </a:r>
            <a:r>
              <a:rPr lang="en-US" sz="2400" dirty="0">
                <a:solidFill>
                  <a:srgbClr val="494949"/>
                </a:solidFill>
              </a:rPr>
              <a:t>fer eftir einingu og staðsetningu.</a:t>
            </a:r>
          </a:p>
          <a:p>
            <a:pPr>
              <a:lnSpc>
                <a:spcPts val="2380"/>
              </a:lnSpc>
              <a:buClr>
                <a:srgbClr val="459597"/>
              </a:buClr>
            </a:pPr>
            <a:endParaRPr lang="en-US" sz="2400" dirty="0">
              <a:solidFill>
                <a:srgbClr val="494949"/>
              </a:solidFill>
            </a:endParaRPr>
          </a:p>
          <a:p>
            <a:pPr marL="342900" indent="-342900">
              <a:lnSpc>
                <a:spcPts val="2380"/>
              </a:lnSpc>
              <a:buClr>
                <a:srgbClr val="459597"/>
              </a:buClr>
              <a:buFont typeface="Arial" panose="020B0604020202020204" pitchFamily="34" charset="0"/>
              <a:buChar char="•"/>
            </a:pPr>
            <a:r>
              <a:rPr lang="en-US" sz="2400" dirty="0">
                <a:solidFill>
                  <a:srgbClr val="494949"/>
                </a:solidFill>
              </a:rPr>
              <a:t>Hár nýtingarhlutfall + virðisaukandi þjónusta (morgunverðir, vinnustofur, náttúrutúrar) flýta fyrir endurgreiðslu.</a:t>
            </a:r>
          </a:p>
          <a:p>
            <a:pPr marL="342900" indent="-342900">
              <a:lnSpc>
                <a:spcPts val="2380"/>
              </a:lnSpc>
              <a:buClr>
                <a:srgbClr val="459597"/>
              </a:buClr>
              <a:buFont typeface="Arial" panose="020B0604020202020204" pitchFamily="34" charset="0"/>
              <a:buChar char="•"/>
            </a:pPr>
            <a:endParaRPr lang="en-US" sz="2400" dirty="0">
              <a:solidFill>
                <a:srgbClr val="494949"/>
              </a:solidFill>
            </a:endParaRPr>
          </a:p>
        </p:txBody>
      </p:sp>
      <p:pic>
        <p:nvPicPr>
          <p:cNvPr id="14" name="Picture 13">
            <a:extLst>
              <a:ext uri="{FF2B5EF4-FFF2-40B4-BE49-F238E27FC236}">
                <a16:creationId xmlns:a16="http://schemas.microsoft.com/office/drawing/2014/main" id="{4AA9260E-832D-64D1-8F60-C824433F11F4}"/>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1418F5F2-8D4F-1473-D77B-2C0F971DFBF9}"/>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Fjármálakostnaður og íhugunarefni</a:t>
            </a:r>
          </a:p>
          <a:p>
            <a:pPr>
              <a:lnSpc>
                <a:spcPts val="2900"/>
              </a:lnSpc>
            </a:pPr>
            <a:endParaRPr lang="en-US" dirty="0"/>
          </a:p>
        </p:txBody>
      </p:sp>
      <p:sp>
        <p:nvSpPr>
          <p:cNvPr id="6" name="Text Placeholder 3">
            <a:extLst>
              <a:ext uri="{FF2B5EF4-FFF2-40B4-BE49-F238E27FC236}">
                <a16:creationId xmlns:a16="http://schemas.microsoft.com/office/drawing/2014/main" id="{60153473-F17B-0326-ED9D-67D0D2C6BB52}"/>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Föstar einingar vs. tímabundnar einingar</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BCB36FEA-C503-97E9-F338-5BA49487743D}"/>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30222535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F2800-C45A-359B-81FF-8107477D1F6F}"/>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9B34363E-EFEA-5F47-F22A-61CFC3D02F19}"/>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4624CD0A-8DBF-81CB-D9A9-0D5AC34D3EB8}"/>
              </a:ext>
            </a:extLst>
          </p:cNvPr>
          <p:cNvCxnSpPr>
            <a:cxnSpLocks/>
          </p:cNvCxnSpPr>
          <p:nvPr/>
        </p:nvCxnSpPr>
        <p:spPr>
          <a:xfrm>
            <a:off x="1845021" y="2023867"/>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7577033-5132-94DD-C274-6BEDBE26774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51</a:t>
            </a:fld>
            <a:endParaRPr lang="fr-CA" sz="1200" dirty="0"/>
          </a:p>
        </p:txBody>
      </p:sp>
      <p:sp>
        <p:nvSpPr>
          <p:cNvPr id="2" name="TextBox 1">
            <a:extLst>
              <a:ext uri="{FF2B5EF4-FFF2-40B4-BE49-F238E27FC236}">
                <a16:creationId xmlns:a16="http://schemas.microsoft.com/office/drawing/2014/main" id="{711276BA-989B-FC1A-FD0D-4F8EB0BC1687}"/>
              </a:ext>
            </a:extLst>
          </p:cNvPr>
          <p:cNvSpPr txBox="1"/>
          <p:nvPr/>
        </p:nvSpPr>
        <p:spPr>
          <a:xfrm>
            <a:off x="2044983" y="2227742"/>
            <a:ext cx="8900381" cy="5170646"/>
          </a:xfrm>
          <a:prstGeom prst="rect">
            <a:avLst/>
          </a:prstGeom>
          <a:noFill/>
        </p:spPr>
        <p:txBody>
          <a:bodyPr wrap="square">
            <a:spAutoFit/>
          </a:bodyPr>
          <a:lstStyle/>
          <a:p>
            <a:pPr>
              <a:lnSpc>
                <a:spcPts val="2380"/>
              </a:lnSpc>
            </a:pPr>
            <a:r>
              <a:rPr lang="en-US" sz="2400" b="1" dirty="0">
                <a:solidFill>
                  <a:srgbClr val="EC7C69"/>
                </a:solidFill>
              </a:rPr>
              <a:t>Gistihús, poddar, jurta og skálar eru misjafnlega metin hvað varðar kostnað, líftíma og tekjumöguleika.</a:t>
            </a:r>
          </a:p>
          <a:p>
            <a:pPr>
              <a:lnSpc>
                <a:spcPts val="2380"/>
              </a:lnSpc>
            </a:pPr>
            <a:endParaRPr lang="en-US" sz="2200" dirty="0">
              <a:solidFill>
                <a:srgbClr val="494949"/>
              </a:solidFill>
            </a:endParaRPr>
          </a:p>
          <a:p>
            <a:pPr marL="342900" indent="-342900">
              <a:lnSpc>
                <a:spcPts val="2380"/>
              </a:lnSpc>
              <a:buClr>
                <a:srgbClr val="459597"/>
              </a:buClr>
              <a:buFont typeface="Arial" panose="020B0604020202020204" pitchFamily="34" charset="0"/>
              <a:buChar char="•"/>
            </a:pPr>
            <a:r>
              <a:rPr lang="en-IE" sz="2200" b="1" dirty="0">
                <a:solidFill>
                  <a:srgbClr val="459597"/>
                </a:solidFill>
              </a:rPr>
              <a:t>Bell/Safari) </a:t>
            </a:r>
            <a:r>
              <a:rPr lang="en-IE" sz="2200" dirty="0">
                <a:solidFill>
                  <a:srgbClr val="494949"/>
                </a:solidFill>
              </a:rPr>
              <a:t>(Tímabundið): ódýrt, árstíðabundið (skúrar/belltjöld €1.000; stór safari-tjöld €20.000).</a:t>
            </a:r>
          </a:p>
          <a:p>
            <a:pPr marL="342900" indent="-342900">
              <a:lnSpc>
                <a:spcPts val="2380"/>
              </a:lnSpc>
              <a:buClr>
                <a:srgbClr val="459597"/>
              </a:buClr>
              <a:buFont typeface="Arial" panose="020B0604020202020204" pitchFamily="34" charset="0"/>
              <a:buChar char="•"/>
            </a:pPr>
            <a:r>
              <a:rPr lang="en-IE" sz="2200" b="1" dirty="0">
                <a:solidFill>
                  <a:srgbClr val="459597"/>
                </a:solidFill>
              </a:rPr>
              <a:t>Jurtur &amp; Típi </a:t>
            </a:r>
            <a:r>
              <a:rPr lang="en-IE" sz="2200" dirty="0">
                <a:solidFill>
                  <a:srgbClr val="494949"/>
                </a:solidFill>
              </a:rPr>
              <a:t>(hálf-varanleg): hringlaga glamping-tjöld á pallum (€9,000–€14,000 stykkið fyrir 16–35 m² gerðir).</a:t>
            </a:r>
          </a:p>
          <a:p>
            <a:pPr marL="342900" indent="-342900">
              <a:lnSpc>
                <a:spcPts val="2380"/>
              </a:lnSpc>
              <a:buClr>
                <a:srgbClr val="459597"/>
              </a:buClr>
              <a:buFont typeface="Arial" panose="020B0604020202020204" pitchFamily="34" charset="0"/>
              <a:buChar char="•"/>
            </a:pPr>
            <a:r>
              <a:rPr lang="en-IE" sz="2200" b="1" dirty="0">
                <a:solidFill>
                  <a:srgbClr val="459597"/>
                </a:solidFill>
              </a:rPr>
              <a:t>Glamping-einingar/kofar </a:t>
            </a:r>
            <a:r>
              <a:rPr lang="en-IE" sz="2200" dirty="0">
                <a:solidFill>
                  <a:srgbClr val="494949"/>
                </a:solidFill>
              </a:rPr>
              <a:t>(varanlegar eða föstar byggingar): timbur-/málmkofar (verð frá €27.000 hver; 1-rúma kofa €80.000).</a:t>
            </a:r>
          </a:p>
          <a:p>
            <a:pPr marL="342900" indent="-342900">
              <a:lnSpc>
                <a:spcPts val="2380"/>
              </a:lnSpc>
              <a:buClr>
                <a:srgbClr val="459597"/>
              </a:buClr>
              <a:buFont typeface="Arial" panose="020B0604020202020204" pitchFamily="34" charset="0"/>
              <a:buChar char="•"/>
            </a:pPr>
            <a:r>
              <a:rPr lang="en-IE" sz="2200" b="1" dirty="0">
                <a:solidFill>
                  <a:srgbClr val="459597"/>
                </a:solidFill>
              </a:rPr>
              <a:t>Hirðishýsi </a:t>
            </a:r>
            <a:r>
              <a:rPr lang="en-IE" sz="2200" dirty="0">
                <a:solidFill>
                  <a:srgbClr val="494949"/>
                </a:solidFill>
              </a:rPr>
              <a:t>(varanlegar eða föstar byggingar): lítil tréhýsi á hjólum (€35,000–50,000).</a:t>
            </a:r>
          </a:p>
          <a:p>
            <a:pPr marL="342900" indent="-342900">
              <a:lnSpc>
                <a:spcPts val="2380"/>
              </a:lnSpc>
              <a:buClr>
                <a:srgbClr val="459597"/>
              </a:buClr>
              <a:buFont typeface="Arial" panose="020B0604020202020204" pitchFamily="34" charset="0"/>
              <a:buChar char="•"/>
            </a:pPr>
            <a:r>
              <a:rPr lang="en-IE" sz="2200" b="1" dirty="0">
                <a:solidFill>
                  <a:srgbClr val="459597"/>
                </a:solidFill>
              </a:rPr>
              <a:t>Tréhús/örgistihús </a:t>
            </a:r>
            <a:r>
              <a:rPr lang="en-IE" sz="2200" dirty="0">
                <a:solidFill>
                  <a:srgbClr val="494949"/>
                </a:solidFill>
              </a:rPr>
              <a:t>(varanlegar eða föstar byggingar): úrvals margra herbergja einingar (&gt; €100,000).</a:t>
            </a:r>
          </a:p>
          <a:p>
            <a:pPr>
              <a:lnSpc>
                <a:spcPts val="2380"/>
              </a:lnSpc>
              <a:spcAft>
                <a:spcPts val="1200"/>
              </a:spcAft>
            </a:pPr>
            <a:endParaRPr lang="en-IE" sz="2200" dirty="0">
              <a:solidFill>
                <a:srgbClr val="494949"/>
              </a:solidFill>
            </a:endParaRPr>
          </a:p>
          <a:p>
            <a:pPr>
              <a:lnSpc>
                <a:spcPts val="2380"/>
              </a:lnSpc>
            </a:pPr>
            <a:endParaRPr lang="en-US" sz="2200" dirty="0">
              <a:solidFill>
                <a:srgbClr val="494949"/>
              </a:solidFill>
            </a:endParaRPr>
          </a:p>
          <a:p>
            <a:pPr>
              <a:lnSpc>
                <a:spcPts val="2380"/>
              </a:lnSpc>
            </a:pPr>
            <a:endParaRPr lang="en-US" sz="2200" b="0" dirty="0">
              <a:solidFill>
                <a:srgbClr val="494949"/>
              </a:solidFill>
            </a:endParaRPr>
          </a:p>
        </p:txBody>
      </p:sp>
      <p:pic>
        <p:nvPicPr>
          <p:cNvPr id="14" name="Picture 13">
            <a:extLst>
              <a:ext uri="{FF2B5EF4-FFF2-40B4-BE49-F238E27FC236}">
                <a16:creationId xmlns:a16="http://schemas.microsoft.com/office/drawing/2014/main" id="{D6CB8FF6-6C65-0904-64FD-9AB4A39975CE}"/>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FC0052C6-1ED1-3408-5988-074B180BC6E7}"/>
              </a:ext>
            </a:extLst>
          </p:cNvPr>
          <p:cNvSpPr txBox="1">
            <a:spLocks/>
          </p:cNvSpPr>
          <p:nvPr/>
        </p:nvSpPr>
        <p:spPr>
          <a:xfrm>
            <a:off x="2044984" y="1449569"/>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Fjármálakostnaður og íhugunarefni</a:t>
            </a:r>
          </a:p>
          <a:p>
            <a:pPr>
              <a:lnSpc>
                <a:spcPts val="2900"/>
              </a:lnSpc>
            </a:pPr>
            <a:endParaRPr lang="en-US" dirty="0"/>
          </a:p>
        </p:txBody>
      </p:sp>
      <p:sp>
        <p:nvSpPr>
          <p:cNvPr id="6" name="Text Placeholder 3">
            <a:extLst>
              <a:ext uri="{FF2B5EF4-FFF2-40B4-BE49-F238E27FC236}">
                <a16:creationId xmlns:a16="http://schemas.microsoft.com/office/drawing/2014/main" id="{A43C908E-8178-96AD-6293-F68CBD282777}"/>
              </a:ext>
            </a:extLst>
          </p:cNvPr>
          <p:cNvSpPr txBox="1">
            <a:spLocks/>
          </p:cNvSpPr>
          <p:nvPr/>
        </p:nvSpPr>
        <p:spPr>
          <a:xfrm rot="16200000">
            <a:off x="-983297" y="1835609"/>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Gerðir ATAs</a:t>
            </a:r>
          </a:p>
          <a:p>
            <a:pPr algn="r">
              <a:lnSpc>
                <a:spcPts val="3620"/>
              </a:lnSpc>
            </a:pPr>
            <a:endParaRPr lang="en-US" dirty="0">
              <a:solidFill>
                <a:schemeClr val="bg1"/>
              </a:solidFill>
            </a:endParaRPr>
          </a:p>
        </p:txBody>
      </p:sp>
      <p:sp>
        <p:nvSpPr>
          <p:cNvPr id="3" name="TextBox 2">
            <a:extLst>
              <a:ext uri="{FF2B5EF4-FFF2-40B4-BE49-F238E27FC236}">
                <a16:creationId xmlns:a16="http://schemas.microsoft.com/office/drawing/2014/main" id="{B1266935-3035-FDE3-12A4-AE8F02204DE3}"/>
              </a:ext>
            </a:extLst>
          </p:cNvPr>
          <p:cNvSpPr txBox="1"/>
          <p:nvPr/>
        </p:nvSpPr>
        <p:spPr>
          <a:xfrm>
            <a:off x="2777970" y="465844"/>
            <a:ext cx="6207848" cy="1015663"/>
          </a:xfrm>
          <a:prstGeom prst="rect">
            <a:avLst/>
          </a:prstGeom>
          <a:noFill/>
        </p:spPr>
        <p:txBody>
          <a:bodyPr wrap="square" rtlCol="0">
            <a:spAutoFit/>
          </a:bodyPr>
          <a:lstStyle/>
          <a:p>
            <a:pPr>
              <a:lnSpc>
                <a:spcPts val="2360"/>
              </a:lnSpc>
            </a:pPr>
            <a:r>
              <a:rPr lang="en-US" sz="2800" b="1" dirty="0">
                <a:solidFill>
                  <a:srgbClr val="EC7C69"/>
                </a:solidFill>
                <a:latin typeface="Calibri" panose="020F0502020204030204" pitchFamily="34" charset="0"/>
                <a:cs typeface="Calibri" panose="020F0502020204030204" pitchFamily="34" charset="0"/>
              </a:rPr>
              <a:t>Forysta 4 (€)</a:t>
            </a:r>
          </a:p>
          <a:p>
            <a:pPr>
              <a:lnSpc>
                <a:spcPts val="2360"/>
              </a:lnSpc>
            </a:pPr>
            <a:r>
              <a:rPr lang="en-US" sz="2800" b="1" dirty="0">
                <a:solidFill>
                  <a:srgbClr val="494949"/>
                </a:solidFill>
                <a:latin typeface="Calibri" panose="020F0502020204030204" pitchFamily="34" charset="0"/>
                <a:cs typeface="Calibri" panose="020F0502020204030204" pitchFamily="34" charset="0"/>
              </a:rPr>
              <a:t>Veldu tegund ATA sem þú ætlar að fjárfesta í</a:t>
            </a: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sp>
        <p:nvSpPr>
          <p:cNvPr id="8" name="Freeform 18">
            <a:extLst>
              <a:ext uri="{FF2B5EF4-FFF2-40B4-BE49-F238E27FC236}">
                <a16:creationId xmlns:a16="http://schemas.microsoft.com/office/drawing/2014/main" id="{F63B6F8C-F156-B7E7-FF00-5CA7D8CFCA04}"/>
              </a:ext>
            </a:extLst>
          </p:cNvPr>
          <p:cNvSpPr/>
          <p:nvPr/>
        </p:nvSpPr>
        <p:spPr>
          <a:xfrm rot="5400000">
            <a:off x="4833433" y="-2575300"/>
            <a:ext cx="1297713" cy="6646762"/>
          </a:xfrm>
          <a:custGeom>
            <a:avLst/>
            <a:gdLst>
              <a:gd name="connsiteX0" fmla="*/ 0 w 1879679"/>
              <a:gd name="connsiteY0" fmla="*/ 5261425 h 5634975"/>
              <a:gd name="connsiteX1" fmla="*/ 0 w 1879679"/>
              <a:gd name="connsiteY1" fmla="*/ 4843948 h 5634975"/>
              <a:gd name="connsiteX2" fmla="*/ 0 w 1879679"/>
              <a:gd name="connsiteY2" fmla="*/ 4736662 h 5634975"/>
              <a:gd name="connsiteX3" fmla="*/ 0 w 1879679"/>
              <a:gd name="connsiteY3" fmla="*/ 4568933 h 5634975"/>
              <a:gd name="connsiteX4" fmla="*/ 0 w 1879679"/>
              <a:gd name="connsiteY4" fmla="*/ 4319186 h 5634975"/>
              <a:gd name="connsiteX5" fmla="*/ 0 w 1879679"/>
              <a:gd name="connsiteY5" fmla="*/ 4288055 h 5634975"/>
              <a:gd name="connsiteX6" fmla="*/ 0 w 1879679"/>
              <a:gd name="connsiteY6" fmla="*/ 4151456 h 5634975"/>
              <a:gd name="connsiteX7" fmla="*/ 0 w 1879679"/>
              <a:gd name="connsiteY7" fmla="*/ 4044170 h 5634975"/>
              <a:gd name="connsiteX8" fmla="*/ 0 w 1879679"/>
              <a:gd name="connsiteY8" fmla="*/ 3870578 h 5634975"/>
              <a:gd name="connsiteX9" fmla="*/ 0 w 1879679"/>
              <a:gd name="connsiteY9" fmla="*/ 3763292 h 5634975"/>
              <a:gd name="connsiteX10" fmla="*/ 0 w 1879679"/>
              <a:gd name="connsiteY10" fmla="*/ 3626693 h 5634975"/>
              <a:gd name="connsiteX11" fmla="*/ 0 w 1879679"/>
              <a:gd name="connsiteY11" fmla="*/ 3595563 h 5634975"/>
              <a:gd name="connsiteX12" fmla="*/ 0 w 1879679"/>
              <a:gd name="connsiteY12" fmla="*/ 3345816 h 5634975"/>
              <a:gd name="connsiteX13" fmla="*/ 0 w 1879679"/>
              <a:gd name="connsiteY13" fmla="*/ 3227956 h 5634975"/>
              <a:gd name="connsiteX14" fmla="*/ 0 w 1879679"/>
              <a:gd name="connsiteY14" fmla="*/ 3227955 h 5634975"/>
              <a:gd name="connsiteX15" fmla="*/ 0 w 1879679"/>
              <a:gd name="connsiteY15" fmla="*/ 3178086 h 5634975"/>
              <a:gd name="connsiteX16" fmla="*/ 0 w 1879679"/>
              <a:gd name="connsiteY16" fmla="*/ 3070800 h 5634975"/>
              <a:gd name="connsiteX17" fmla="*/ 0 w 1879679"/>
              <a:gd name="connsiteY17" fmla="*/ 3016557 h 5634975"/>
              <a:gd name="connsiteX18" fmla="*/ 0 w 1879679"/>
              <a:gd name="connsiteY18" fmla="*/ 2810481 h 5634975"/>
              <a:gd name="connsiteX19" fmla="*/ 0 w 1879679"/>
              <a:gd name="connsiteY19" fmla="*/ 2810476 h 5634975"/>
              <a:gd name="connsiteX20" fmla="*/ 0 w 1879679"/>
              <a:gd name="connsiteY20" fmla="*/ 2703195 h 5634975"/>
              <a:gd name="connsiteX21" fmla="*/ 0 w 1879679"/>
              <a:gd name="connsiteY21" fmla="*/ 2703194 h 5634975"/>
              <a:gd name="connsiteX22" fmla="*/ 0 w 1879679"/>
              <a:gd name="connsiteY22" fmla="*/ 2653323 h 5634975"/>
              <a:gd name="connsiteX23" fmla="*/ 0 w 1879679"/>
              <a:gd name="connsiteY23" fmla="*/ 2599080 h 5634975"/>
              <a:gd name="connsiteX24" fmla="*/ 0 w 1879679"/>
              <a:gd name="connsiteY24" fmla="*/ 2535466 h 5634975"/>
              <a:gd name="connsiteX25" fmla="*/ 0 w 1879679"/>
              <a:gd name="connsiteY25" fmla="*/ 2535463 h 5634975"/>
              <a:gd name="connsiteX26" fmla="*/ 0 w 1879679"/>
              <a:gd name="connsiteY26" fmla="*/ 2491793 h 5634975"/>
              <a:gd name="connsiteX27" fmla="*/ 0 w 1879679"/>
              <a:gd name="connsiteY27" fmla="*/ 2324065 h 5634975"/>
              <a:gd name="connsiteX28" fmla="*/ 0 w 1879679"/>
              <a:gd name="connsiteY28" fmla="*/ 2285718 h 5634975"/>
              <a:gd name="connsiteX29" fmla="*/ 0 w 1879679"/>
              <a:gd name="connsiteY29" fmla="*/ 2285716 h 5634975"/>
              <a:gd name="connsiteX30" fmla="*/ 0 w 1879679"/>
              <a:gd name="connsiteY30" fmla="*/ 2254586 h 5634975"/>
              <a:gd name="connsiteX31" fmla="*/ 0 w 1879679"/>
              <a:gd name="connsiteY31" fmla="*/ 2254585 h 5634975"/>
              <a:gd name="connsiteX32" fmla="*/ 0 w 1879679"/>
              <a:gd name="connsiteY32" fmla="*/ 2117989 h 5634975"/>
              <a:gd name="connsiteX33" fmla="*/ 0 w 1879679"/>
              <a:gd name="connsiteY33" fmla="*/ 2117987 h 5634975"/>
              <a:gd name="connsiteX34" fmla="*/ 0 w 1879679"/>
              <a:gd name="connsiteY34" fmla="*/ 2074317 h 5634975"/>
              <a:gd name="connsiteX35" fmla="*/ 0 w 1879679"/>
              <a:gd name="connsiteY35" fmla="*/ 2043187 h 5634975"/>
              <a:gd name="connsiteX36" fmla="*/ 0 w 1879679"/>
              <a:gd name="connsiteY36" fmla="*/ 2010704 h 5634975"/>
              <a:gd name="connsiteX37" fmla="*/ 0 w 1879679"/>
              <a:gd name="connsiteY37" fmla="*/ 2010701 h 5634975"/>
              <a:gd name="connsiteX38" fmla="*/ 0 w 1879679"/>
              <a:gd name="connsiteY38" fmla="*/ 1906588 h 5634975"/>
              <a:gd name="connsiteX39" fmla="*/ 0 w 1879679"/>
              <a:gd name="connsiteY39" fmla="*/ 1837111 h 5634975"/>
              <a:gd name="connsiteX40" fmla="*/ 0 w 1879679"/>
              <a:gd name="connsiteY40" fmla="*/ 1837107 h 5634975"/>
              <a:gd name="connsiteX41" fmla="*/ 0 w 1879679"/>
              <a:gd name="connsiteY41" fmla="*/ 1799303 h 5634975"/>
              <a:gd name="connsiteX42" fmla="*/ 0 w 1879679"/>
              <a:gd name="connsiteY42" fmla="*/ 1797973 h 5634975"/>
              <a:gd name="connsiteX43" fmla="*/ 0 w 1879679"/>
              <a:gd name="connsiteY43" fmla="*/ 1729826 h 5634975"/>
              <a:gd name="connsiteX44" fmla="*/ 0 w 1879679"/>
              <a:gd name="connsiteY44" fmla="*/ 1729824 h 5634975"/>
              <a:gd name="connsiteX45" fmla="*/ 0 w 1879679"/>
              <a:gd name="connsiteY45" fmla="*/ 1625710 h 5634975"/>
              <a:gd name="connsiteX46" fmla="*/ 0 w 1879679"/>
              <a:gd name="connsiteY46" fmla="*/ 1593227 h 5634975"/>
              <a:gd name="connsiteX47" fmla="*/ 0 w 1879679"/>
              <a:gd name="connsiteY47" fmla="*/ 1593225 h 5634975"/>
              <a:gd name="connsiteX48" fmla="*/ 0 w 1879679"/>
              <a:gd name="connsiteY48" fmla="*/ 1562096 h 5634975"/>
              <a:gd name="connsiteX49" fmla="*/ 0 w 1879679"/>
              <a:gd name="connsiteY49" fmla="*/ 1562093 h 5634975"/>
              <a:gd name="connsiteX50" fmla="*/ 0 w 1879679"/>
              <a:gd name="connsiteY50" fmla="*/ 1548513 h 5634975"/>
              <a:gd name="connsiteX51" fmla="*/ 0 w 1879679"/>
              <a:gd name="connsiteY51" fmla="*/ 1518424 h 5634975"/>
              <a:gd name="connsiteX52" fmla="*/ 0 w 1879679"/>
              <a:gd name="connsiteY52" fmla="*/ 1381826 h 5634975"/>
              <a:gd name="connsiteX53" fmla="*/ 0 w 1879679"/>
              <a:gd name="connsiteY53" fmla="*/ 1350695 h 5634975"/>
              <a:gd name="connsiteX54" fmla="*/ 0 w 1879679"/>
              <a:gd name="connsiteY54" fmla="*/ 1312348 h 5634975"/>
              <a:gd name="connsiteX55" fmla="*/ 0 w 1879679"/>
              <a:gd name="connsiteY55" fmla="*/ 1312346 h 5634975"/>
              <a:gd name="connsiteX56" fmla="*/ 0 w 1879679"/>
              <a:gd name="connsiteY56" fmla="*/ 1144619 h 5634975"/>
              <a:gd name="connsiteX57" fmla="*/ 0 w 1879679"/>
              <a:gd name="connsiteY57" fmla="*/ 1144617 h 5634975"/>
              <a:gd name="connsiteX58" fmla="*/ 0 w 1879679"/>
              <a:gd name="connsiteY58" fmla="*/ 1100947 h 5634975"/>
              <a:gd name="connsiteX59" fmla="*/ 0 w 1879679"/>
              <a:gd name="connsiteY59" fmla="*/ 1037334 h 5634975"/>
              <a:gd name="connsiteX60" fmla="*/ 0 w 1879679"/>
              <a:gd name="connsiteY60" fmla="*/ 1037331 h 5634975"/>
              <a:gd name="connsiteX61" fmla="*/ 0 w 1879679"/>
              <a:gd name="connsiteY61" fmla="*/ 983089 h 5634975"/>
              <a:gd name="connsiteX62" fmla="*/ 0 w 1879679"/>
              <a:gd name="connsiteY62" fmla="*/ 983087 h 5634975"/>
              <a:gd name="connsiteX63" fmla="*/ 0 w 1879679"/>
              <a:gd name="connsiteY63" fmla="*/ 973370 h 5634975"/>
              <a:gd name="connsiteX64" fmla="*/ 0 w 1879679"/>
              <a:gd name="connsiteY64" fmla="*/ 933218 h 5634975"/>
              <a:gd name="connsiteX65" fmla="*/ 0 w 1879679"/>
              <a:gd name="connsiteY65" fmla="*/ 825933 h 5634975"/>
              <a:gd name="connsiteX66" fmla="*/ 0 w 1879679"/>
              <a:gd name="connsiteY66" fmla="*/ 824603 h 5634975"/>
              <a:gd name="connsiteX67" fmla="*/ 0 w 1879679"/>
              <a:gd name="connsiteY67" fmla="*/ 619857 h 5634975"/>
              <a:gd name="connsiteX68" fmla="*/ 0 w 1879679"/>
              <a:gd name="connsiteY68" fmla="*/ 619855 h 5634975"/>
              <a:gd name="connsiteX69" fmla="*/ 0 w 1879679"/>
              <a:gd name="connsiteY69" fmla="*/ 575143 h 5634975"/>
              <a:gd name="connsiteX70" fmla="*/ 0 w 1879679"/>
              <a:gd name="connsiteY70" fmla="*/ 408456 h 5634975"/>
              <a:gd name="connsiteX71" fmla="*/ 0 w 1879679"/>
              <a:gd name="connsiteY71" fmla="*/ 9719 h 5634975"/>
              <a:gd name="connsiteX72" fmla="*/ 0 w 1879679"/>
              <a:gd name="connsiteY72" fmla="*/ 9717 h 5634975"/>
              <a:gd name="connsiteX73" fmla="*/ 0 w 1879679"/>
              <a:gd name="connsiteY73" fmla="*/ 0 h 5634975"/>
              <a:gd name="connsiteX74" fmla="*/ 455215 w 1879679"/>
              <a:gd name="connsiteY74" fmla="*/ 0 h 5634975"/>
              <a:gd name="connsiteX75" fmla="*/ 548216 w 1879679"/>
              <a:gd name="connsiteY75" fmla="*/ 0 h 5634975"/>
              <a:gd name="connsiteX76" fmla="*/ 1065514 w 1879679"/>
              <a:gd name="connsiteY76" fmla="*/ 0 h 5634975"/>
              <a:gd name="connsiteX77" fmla="*/ 1159590 w 1879679"/>
              <a:gd name="connsiteY77" fmla="*/ 0 h 5634975"/>
              <a:gd name="connsiteX78" fmla="*/ 1520728 w 1879679"/>
              <a:gd name="connsiteY78" fmla="*/ 0 h 5634975"/>
              <a:gd name="connsiteX79" fmla="*/ 1613728 w 1879679"/>
              <a:gd name="connsiteY79" fmla="*/ 0 h 5634975"/>
              <a:gd name="connsiteX80" fmla="*/ 1879679 w 1879679"/>
              <a:gd name="connsiteY80" fmla="*/ 0 h 5634975"/>
              <a:gd name="connsiteX81" fmla="*/ 1879679 w 1879679"/>
              <a:gd name="connsiteY81" fmla="*/ 74513 h 5634975"/>
              <a:gd name="connsiteX82" fmla="*/ 1879679 w 1879679"/>
              <a:gd name="connsiteY82" fmla="*/ 519922 h 5634975"/>
              <a:gd name="connsiteX83" fmla="*/ 1879679 w 1879679"/>
              <a:gd name="connsiteY83" fmla="*/ 973370 h 5634975"/>
              <a:gd name="connsiteX84" fmla="*/ 1879679 w 1879679"/>
              <a:gd name="connsiteY84" fmla="*/ 1047883 h 5634975"/>
              <a:gd name="connsiteX85" fmla="*/ 1879679 w 1879679"/>
              <a:gd name="connsiteY85" fmla="*/ 1493292 h 5634975"/>
              <a:gd name="connsiteX86" fmla="*/ 1879679 w 1879679"/>
              <a:gd name="connsiteY86" fmla="*/ 2386177 h 5634975"/>
              <a:gd name="connsiteX87" fmla="*/ 1879679 w 1879679"/>
              <a:gd name="connsiteY87" fmla="*/ 3238990 h 5634975"/>
              <a:gd name="connsiteX88" fmla="*/ 1879679 w 1879679"/>
              <a:gd name="connsiteY88" fmla="*/ 3359547 h 5634975"/>
              <a:gd name="connsiteX89" fmla="*/ 1879679 w 1879679"/>
              <a:gd name="connsiteY89" fmla="*/ 3368717 h 5634975"/>
              <a:gd name="connsiteX90" fmla="*/ 1879679 w 1879679"/>
              <a:gd name="connsiteY90" fmla="*/ 3872474 h 5634975"/>
              <a:gd name="connsiteX91" fmla="*/ 1879679 w 1879679"/>
              <a:gd name="connsiteY91" fmla="*/ 4003702 h 5634975"/>
              <a:gd name="connsiteX92" fmla="*/ 1879679 w 1879679"/>
              <a:gd name="connsiteY92" fmla="*/ 4212360 h 5634975"/>
              <a:gd name="connsiteX93" fmla="*/ 1879679 w 1879679"/>
              <a:gd name="connsiteY93" fmla="*/ 4342087 h 5634975"/>
              <a:gd name="connsiteX94" fmla="*/ 1879679 w 1879679"/>
              <a:gd name="connsiteY94" fmla="*/ 4661605 h 5634975"/>
              <a:gd name="connsiteX95" fmla="*/ 1879679 w 1879679"/>
              <a:gd name="connsiteY95" fmla="*/ 4845844 h 5634975"/>
              <a:gd name="connsiteX96" fmla="*/ 1879679 w 1879679"/>
              <a:gd name="connsiteY96" fmla="*/ 4977072 h 5634975"/>
              <a:gd name="connsiteX97" fmla="*/ 1879679 w 1879679"/>
              <a:gd name="connsiteY97" fmla="*/ 5634975 h 5634975"/>
              <a:gd name="connsiteX98" fmla="*/ 1820360 w 1879679"/>
              <a:gd name="connsiteY98" fmla="*/ 5634975 h 5634975"/>
              <a:gd name="connsiteX99" fmla="*/ 1388114 w 1879679"/>
              <a:gd name="connsiteY99" fmla="*/ 5634975 h 5634975"/>
              <a:gd name="connsiteX100" fmla="*/ 1252844 w 1879679"/>
              <a:gd name="connsiteY100" fmla="*/ 5634975 h 5634975"/>
              <a:gd name="connsiteX101" fmla="*/ 820598 w 1879679"/>
              <a:gd name="connsiteY101" fmla="*/ 5634975 h 5634975"/>
              <a:gd name="connsiteX102" fmla="*/ 754847 w 1879679"/>
              <a:gd name="connsiteY102" fmla="*/ 5634975 h 5634975"/>
              <a:gd name="connsiteX103" fmla="*/ 322601 w 1879679"/>
              <a:gd name="connsiteY103" fmla="*/ 5634975 h 5634975"/>
              <a:gd name="connsiteX104" fmla="*/ 0 w 1879679"/>
              <a:gd name="connsiteY104" fmla="*/ 5261425 h 56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879679" h="5634975">
                <a:moveTo>
                  <a:pt x="0" y="5261425"/>
                </a:moveTo>
                <a:lnTo>
                  <a:pt x="0" y="4843948"/>
                </a:lnTo>
                <a:lnTo>
                  <a:pt x="0" y="4736662"/>
                </a:lnTo>
                <a:lnTo>
                  <a:pt x="0" y="4568933"/>
                </a:lnTo>
                <a:lnTo>
                  <a:pt x="0" y="4319186"/>
                </a:lnTo>
                <a:lnTo>
                  <a:pt x="0" y="4288055"/>
                </a:lnTo>
                <a:lnTo>
                  <a:pt x="0" y="4151456"/>
                </a:lnTo>
                <a:lnTo>
                  <a:pt x="0" y="4044170"/>
                </a:lnTo>
                <a:lnTo>
                  <a:pt x="0" y="3870578"/>
                </a:lnTo>
                <a:lnTo>
                  <a:pt x="0" y="3763292"/>
                </a:lnTo>
                <a:lnTo>
                  <a:pt x="0" y="3626693"/>
                </a:lnTo>
                <a:lnTo>
                  <a:pt x="0" y="3595563"/>
                </a:lnTo>
                <a:lnTo>
                  <a:pt x="0" y="3345816"/>
                </a:lnTo>
                <a:lnTo>
                  <a:pt x="0" y="3227956"/>
                </a:lnTo>
                <a:lnTo>
                  <a:pt x="0" y="3227955"/>
                </a:lnTo>
                <a:lnTo>
                  <a:pt x="0" y="3178086"/>
                </a:lnTo>
                <a:lnTo>
                  <a:pt x="0" y="3070800"/>
                </a:lnTo>
                <a:lnTo>
                  <a:pt x="0" y="3016557"/>
                </a:lnTo>
                <a:lnTo>
                  <a:pt x="0" y="2810481"/>
                </a:lnTo>
                <a:lnTo>
                  <a:pt x="0" y="2810476"/>
                </a:lnTo>
                <a:lnTo>
                  <a:pt x="0" y="2703195"/>
                </a:lnTo>
                <a:lnTo>
                  <a:pt x="0" y="2703194"/>
                </a:lnTo>
                <a:lnTo>
                  <a:pt x="0" y="2653323"/>
                </a:lnTo>
                <a:lnTo>
                  <a:pt x="0" y="2599080"/>
                </a:lnTo>
                <a:lnTo>
                  <a:pt x="0" y="2535466"/>
                </a:lnTo>
                <a:lnTo>
                  <a:pt x="0" y="2535463"/>
                </a:lnTo>
                <a:lnTo>
                  <a:pt x="0" y="2491793"/>
                </a:lnTo>
                <a:lnTo>
                  <a:pt x="0" y="2324065"/>
                </a:lnTo>
                <a:lnTo>
                  <a:pt x="0" y="2285718"/>
                </a:lnTo>
                <a:lnTo>
                  <a:pt x="0" y="2285716"/>
                </a:lnTo>
                <a:lnTo>
                  <a:pt x="0" y="2254586"/>
                </a:lnTo>
                <a:lnTo>
                  <a:pt x="0" y="2254585"/>
                </a:lnTo>
                <a:lnTo>
                  <a:pt x="0" y="2117989"/>
                </a:lnTo>
                <a:lnTo>
                  <a:pt x="0" y="2117987"/>
                </a:lnTo>
                <a:lnTo>
                  <a:pt x="0" y="2074317"/>
                </a:lnTo>
                <a:lnTo>
                  <a:pt x="0" y="2043187"/>
                </a:lnTo>
                <a:lnTo>
                  <a:pt x="0" y="2010704"/>
                </a:lnTo>
                <a:lnTo>
                  <a:pt x="0" y="2010701"/>
                </a:lnTo>
                <a:lnTo>
                  <a:pt x="0" y="1906588"/>
                </a:lnTo>
                <a:lnTo>
                  <a:pt x="0" y="1837111"/>
                </a:lnTo>
                <a:lnTo>
                  <a:pt x="0" y="1837107"/>
                </a:lnTo>
                <a:lnTo>
                  <a:pt x="0" y="1799303"/>
                </a:lnTo>
                <a:lnTo>
                  <a:pt x="0" y="1797973"/>
                </a:lnTo>
                <a:lnTo>
                  <a:pt x="0" y="1729826"/>
                </a:lnTo>
                <a:lnTo>
                  <a:pt x="0" y="1729824"/>
                </a:lnTo>
                <a:lnTo>
                  <a:pt x="0" y="1625710"/>
                </a:lnTo>
                <a:lnTo>
                  <a:pt x="0" y="1593227"/>
                </a:lnTo>
                <a:lnTo>
                  <a:pt x="0" y="1593225"/>
                </a:lnTo>
                <a:lnTo>
                  <a:pt x="0" y="1562096"/>
                </a:lnTo>
                <a:lnTo>
                  <a:pt x="0" y="1562093"/>
                </a:lnTo>
                <a:lnTo>
                  <a:pt x="0" y="1548513"/>
                </a:lnTo>
                <a:lnTo>
                  <a:pt x="0" y="1518424"/>
                </a:lnTo>
                <a:lnTo>
                  <a:pt x="0" y="1381826"/>
                </a:lnTo>
                <a:lnTo>
                  <a:pt x="0" y="1350695"/>
                </a:lnTo>
                <a:lnTo>
                  <a:pt x="0" y="1312348"/>
                </a:lnTo>
                <a:lnTo>
                  <a:pt x="0" y="1312346"/>
                </a:lnTo>
                <a:lnTo>
                  <a:pt x="0" y="1144619"/>
                </a:lnTo>
                <a:lnTo>
                  <a:pt x="0" y="1144617"/>
                </a:lnTo>
                <a:lnTo>
                  <a:pt x="0" y="1100947"/>
                </a:lnTo>
                <a:lnTo>
                  <a:pt x="0" y="1037334"/>
                </a:lnTo>
                <a:lnTo>
                  <a:pt x="0" y="1037331"/>
                </a:lnTo>
                <a:lnTo>
                  <a:pt x="0" y="983089"/>
                </a:lnTo>
                <a:lnTo>
                  <a:pt x="0" y="983087"/>
                </a:lnTo>
                <a:lnTo>
                  <a:pt x="0" y="973370"/>
                </a:lnTo>
                <a:lnTo>
                  <a:pt x="0" y="933218"/>
                </a:lnTo>
                <a:lnTo>
                  <a:pt x="0" y="825933"/>
                </a:lnTo>
                <a:lnTo>
                  <a:pt x="0" y="824603"/>
                </a:lnTo>
                <a:lnTo>
                  <a:pt x="0" y="619857"/>
                </a:lnTo>
                <a:lnTo>
                  <a:pt x="0" y="619855"/>
                </a:lnTo>
                <a:lnTo>
                  <a:pt x="0" y="575143"/>
                </a:lnTo>
                <a:lnTo>
                  <a:pt x="0" y="408456"/>
                </a:lnTo>
                <a:lnTo>
                  <a:pt x="0" y="9719"/>
                </a:lnTo>
                <a:lnTo>
                  <a:pt x="0" y="9717"/>
                </a:lnTo>
                <a:lnTo>
                  <a:pt x="0" y="0"/>
                </a:lnTo>
                <a:lnTo>
                  <a:pt x="455215" y="0"/>
                </a:lnTo>
                <a:lnTo>
                  <a:pt x="548216" y="0"/>
                </a:lnTo>
                <a:lnTo>
                  <a:pt x="1065514" y="0"/>
                </a:lnTo>
                <a:lnTo>
                  <a:pt x="1159590" y="0"/>
                </a:lnTo>
                <a:lnTo>
                  <a:pt x="1520728" y="0"/>
                </a:lnTo>
                <a:lnTo>
                  <a:pt x="1613728" y="0"/>
                </a:lnTo>
                <a:lnTo>
                  <a:pt x="1879679" y="0"/>
                </a:lnTo>
                <a:lnTo>
                  <a:pt x="1879679" y="74513"/>
                </a:lnTo>
                <a:lnTo>
                  <a:pt x="1879679" y="519922"/>
                </a:lnTo>
                <a:lnTo>
                  <a:pt x="1879679" y="973370"/>
                </a:lnTo>
                <a:lnTo>
                  <a:pt x="1879679" y="1047883"/>
                </a:lnTo>
                <a:lnTo>
                  <a:pt x="1879679" y="1493292"/>
                </a:lnTo>
                <a:lnTo>
                  <a:pt x="1879679" y="2386177"/>
                </a:lnTo>
                <a:lnTo>
                  <a:pt x="1879679" y="3238990"/>
                </a:lnTo>
                <a:lnTo>
                  <a:pt x="1879679" y="3359547"/>
                </a:lnTo>
                <a:lnTo>
                  <a:pt x="1879679" y="3368717"/>
                </a:lnTo>
                <a:lnTo>
                  <a:pt x="1879679" y="3872474"/>
                </a:lnTo>
                <a:lnTo>
                  <a:pt x="1879679" y="4003702"/>
                </a:lnTo>
                <a:lnTo>
                  <a:pt x="1879679" y="4212360"/>
                </a:lnTo>
                <a:lnTo>
                  <a:pt x="1879679" y="4342087"/>
                </a:lnTo>
                <a:lnTo>
                  <a:pt x="1879679" y="4661605"/>
                </a:lnTo>
                <a:lnTo>
                  <a:pt x="1879679" y="4845844"/>
                </a:lnTo>
                <a:lnTo>
                  <a:pt x="1879679" y="4977072"/>
                </a:lnTo>
                <a:lnTo>
                  <a:pt x="1879679" y="5634975"/>
                </a:lnTo>
                <a:lnTo>
                  <a:pt x="1820360" y="5634975"/>
                </a:lnTo>
                <a:lnTo>
                  <a:pt x="1388114" y="5634975"/>
                </a:lnTo>
                <a:lnTo>
                  <a:pt x="1252844" y="5634975"/>
                </a:lnTo>
                <a:lnTo>
                  <a:pt x="820598" y="5634975"/>
                </a:lnTo>
                <a:lnTo>
                  <a:pt x="754847" y="5634975"/>
                </a:lnTo>
                <a:lnTo>
                  <a:pt x="322601" y="5634975"/>
                </a:lnTo>
                <a:cubicBezTo>
                  <a:pt x="144908" y="5634975"/>
                  <a:pt x="0" y="5468406"/>
                  <a:pt x="0" y="5261425"/>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11" name="Group 10">
            <a:extLst>
              <a:ext uri="{FF2B5EF4-FFF2-40B4-BE49-F238E27FC236}">
                <a16:creationId xmlns:a16="http://schemas.microsoft.com/office/drawing/2014/main" id="{7A2FC3A1-C2F1-B6E7-FDBE-4D58C2613998}"/>
              </a:ext>
            </a:extLst>
          </p:cNvPr>
          <p:cNvGrpSpPr/>
          <p:nvPr/>
        </p:nvGrpSpPr>
        <p:grpSpPr>
          <a:xfrm>
            <a:off x="1758796" y="481158"/>
            <a:ext cx="793524" cy="801083"/>
            <a:chOff x="4897755" y="3322320"/>
            <a:chExt cx="600074" cy="605790"/>
          </a:xfrm>
        </p:grpSpPr>
        <p:sp>
          <p:nvSpPr>
            <p:cNvPr id="12" name="Freeform 20">
              <a:extLst>
                <a:ext uri="{FF2B5EF4-FFF2-40B4-BE49-F238E27FC236}">
                  <a16:creationId xmlns:a16="http://schemas.microsoft.com/office/drawing/2014/main" id="{DD0419DE-C89A-B799-61A8-874D5BDBFFA8}"/>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13" name="Freeform 21">
              <a:extLst>
                <a:ext uri="{FF2B5EF4-FFF2-40B4-BE49-F238E27FC236}">
                  <a16:creationId xmlns:a16="http://schemas.microsoft.com/office/drawing/2014/main" id="{E4E41BA4-D805-986C-C6E5-743E6DEE56EA}"/>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15" name="Graphic 14">
              <a:extLst>
                <a:ext uri="{FF2B5EF4-FFF2-40B4-BE49-F238E27FC236}">
                  <a16:creationId xmlns:a16="http://schemas.microsoft.com/office/drawing/2014/main" id="{B6FDD9AD-82E7-F037-7CEE-082217D660C3}"/>
                </a:ext>
              </a:extLst>
            </p:cNvPr>
            <p:cNvGrpSpPr/>
            <p:nvPr/>
          </p:nvGrpSpPr>
          <p:grpSpPr>
            <a:xfrm>
              <a:off x="5040867" y="3443287"/>
              <a:ext cx="290185" cy="367426"/>
              <a:chOff x="5040867" y="3443287"/>
              <a:chExt cx="290185" cy="367426"/>
            </a:xfrm>
            <a:solidFill>
              <a:srgbClr val="FFFFFF"/>
            </a:solidFill>
          </p:grpSpPr>
          <p:sp>
            <p:nvSpPr>
              <p:cNvPr id="16" name="Freeform 23">
                <a:extLst>
                  <a:ext uri="{FF2B5EF4-FFF2-40B4-BE49-F238E27FC236}">
                    <a16:creationId xmlns:a16="http://schemas.microsoft.com/office/drawing/2014/main" id="{1709C050-6CF5-F505-4C45-6B120DE7076D}"/>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17" name="Freeform 24">
                <a:extLst>
                  <a:ext uri="{FF2B5EF4-FFF2-40B4-BE49-F238E27FC236}">
                    <a16:creationId xmlns:a16="http://schemas.microsoft.com/office/drawing/2014/main" id="{3187B872-9D6D-FE41-FA9A-CBF92F1EFCFD}"/>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454210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3AF5E-6216-6822-2C64-C661804B76C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086796F9-8B2E-CD2D-C725-D287BE8EB5E3}"/>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F4748ACE-CFF3-3E5F-25D4-694F0013754D}"/>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CBB881E8-D2DA-02B3-15CD-8AE9E32B34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52</a:t>
            </a:fld>
            <a:endParaRPr lang="fr-CA" sz="1200" dirty="0"/>
          </a:p>
        </p:txBody>
      </p:sp>
      <p:sp>
        <p:nvSpPr>
          <p:cNvPr id="2" name="TextBox 1">
            <a:extLst>
              <a:ext uri="{FF2B5EF4-FFF2-40B4-BE49-F238E27FC236}">
                <a16:creationId xmlns:a16="http://schemas.microsoft.com/office/drawing/2014/main" id="{98F9E3C3-3E67-3D0C-1014-7C3624DAD5FD}"/>
              </a:ext>
            </a:extLst>
          </p:cNvPr>
          <p:cNvSpPr txBox="1"/>
          <p:nvPr/>
        </p:nvSpPr>
        <p:spPr>
          <a:xfrm>
            <a:off x="2039426" y="1231046"/>
            <a:ext cx="8900381" cy="2246769"/>
          </a:xfrm>
          <a:prstGeom prst="rect">
            <a:avLst/>
          </a:prstGeom>
          <a:noFill/>
        </p:spPr>
        <p:txBody>
          <a:bodyPr wrap="square">
            <a:spAutoFit/>
          </a:bodyPr>
          <a:lstStyle/>
          <a:p>
            <a:pPr>
              <a:lnSpc>
                <a:spcPts val="2380"/>
              </a:lnSpc>
              <a:spcAft>
                <a:spcPts val="1200"/>
              </a:spcAft>
            </a:pPr>
            <a:r>
              <a:rPr lang="en-IE" sz="2200" dirty="0">
                <a:solidFill>
                  <a:srgbClr val="494949"/>
                </a:solidFill>
              </a:rPr>
              <a:t>Þessar glærur útskýra ofangreint nánar og sýna áætlaðan kostnað, verð og arðsemi (ROI) sem þú getur búist við samkvæmt nokkrum vinsælum valkostum gististaða í ferðaþjónustu</a:t>
            </a:r>
          </a:p>
          <a:p>
            <a:pPr>
              <a:lnSpc>
                <a:spcPts val="2380"/>
              </a:lnSpc>
              <a:spcAft>
                <a:spcPts val="1200"/>
              </a:spcAft>
            </a:pPr>
            <a:endParaRPr lang="en-IE" sz="2200" dirty="0">
              <a:solidFill>
                <a:srgbClr val="494949"/>
              </a:solidFill>
            </a:endParaRPr>
          </a:p>
          <a:p>
            <a:pPr>
              <a:lnSpc>
                <a:spcPts val="2380"/>
              </a:lnSpc>
            </a:pPr>
            <a:endParaRPr lang="en-US" sz="2200" dirty="0">
              <a:solidFill>
                <a:srgbClr val="494949"/>
              </a:solidFill>
            </a:endParaRPr>
          </a:p>
          <a:p>
            <a:pPr>
              <a:lnSpc>
                <a:spcPts val="2380"/>
              </a:lnSpc>
            </a:pPr>
            <a:endParaRPr lang="en-US" sz="2200" b="0" dirty="0">
              <a:solidFill>
                <a:srgbClr val="494949"/>
              </a:solidFill>
            </a:endParaRPr>
          </a:p>
        </p:txBody>
      </p:sp>
      <p:pic>
        <p:nvPicPr>
          <p:cNvPr id="14" name="Picture 13">
            <a:extLst>
              <a:ext uri="{FF2B5EF4-FFF2-40B4-BE49-F238E27FC236}">
                <a16:creationId xmlns:a16="http://schemas.microsoft.com/office/drawing/2014/main" id="{BACD75D3-D935-99A8-2E96-532EF5F24156}"/>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DEF03917-2F7A-4FCA-C104-24A09E7FEAAE}"/>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Hugmynd og gistirýmategundir</a:t>
            </a:r>
          </a:p>
          <a:p>
            <a:pPr>
              <a:lnSpc>
                <a:spcPts val="2900"/>
              </a:lnSpc>
            </a:pPr>
            <a:endParaRPr lang="en-US" dirty="0">
              <a:solidFill>
                <a:srgbClr val="459597"/>
              </a:solidFill>
            </a:endParaRPr>
          </a:p>
          <a:p>
            <a:pPr>
              <a:lnSpc>
                <a:spcPts val="2900"/>
              </a:lnSpc>
            </a:pPr>
            <a:endParaRPr lang="en-US" dirty="0"/>
          </a:p>
        </p:txBody>
      </p:sp>
      <p:sp>
        <p:nvSpPr>
          <p:cNvPr id="6" name="Text Placeholder 3">
            <a:extLst>
              <a:ext uri="{FF2B5EF4-FFF2-40B4-BE49-F238E27FC236}">
                <a16:creationId xmlns:a16="http://schemas.microsoft.com/office/drawing/2014/main" id="{CD7B4574-AEDD-0C7F-6967-DA58B25D82C5}"/>
              </a:ext>
            </a:extLst>
          </p:cNvPr>
          <p:cNvSpPr txBox="1">
            <a:spLocks/>
          </p:cNvSpPr>
          <p:nvPr/>
        </p:nvSpPr>
        <p:spPr>
          <a:xfrm rot="16200000">
            <a:off x="-983297" y="1835609"/>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Gerðir ATA</a:t>
            </a:r>
          </a:p>
          <a:p>
            <a:pPr algn="r">
              <a:lnSpc>
                <a:spcPts val="3620"/>
              </a:lnSpc>
            </a:pPr>
            <a:endParaRPr lang="en-US" dirty="0">
              <a:solidFill>
                <a:schemeClr val="bg1"/>
              </a:solidFill>
            </a:endParaRPr>
          </a:p>
        </p:txBody>
      </p:sp>
      <p:sp>
        <p:nvSpPr>
          <p:cNvPr id="11" name="TextBox 10">
            <a:extLst>
              <a:ext uri="{FF2B5EF4-FFF2-40B4-BE49-F238E27FC236}">
                <a16:creationId xmlns:a16="http://schemas.microsoft.com/office/drawing/2014/main" id="{26DC3575-58B2-80EE-6244-9DD434BFAFE9}"/>
              </a:ext>
            </a:extLst>
          </p:cNvPr>
          <p:cNvSpPr txBox="1"/>
          <p:nvPr/>
        </p:nvSpPr>
        <p:spPr>
          <a:xfrm>
            <a:off x="2039426" y="5915642"/>
            <a:ext cx="6311152" cy="369332"/>
          </a:xfrm>
          <a:prstGeom prst="rect">
            <a:avLst/>
          </a:prstGeom>
          <a:noFill/>
        </p:spPr>
        <p:txBody>
          <a:bodyPr wrap="square" rtlCol="0">
            <a:spAutoFit/>
          </a:bodyPr>
          <a:lstStyle/>
          <a:p>
            <a:r>
              <a:rPr lang="en-US" dirty="0">
                <a:solidFill>
                  <a:srgbClr val="459597"/>
                </a:solidFill>
                <a:hlinkClick r:id="rId4">
                  <a:extLst>
                    <a:ext uri="{A12FA001-AC4F-418D-AE19-62706E023703}">
                      <ahyp:hlinkClr xmlns:ahyp="http://schemas.microsoft.com/office/drawing/2018/hyperlinkcolor" val="tx"/>
                    </a:ext>
                  </a:extLst>
                </a:hlinkClick>
              </a:rPr>
              <a:t>Hvernig á að hefja, setja upp og byggja arðbæran glamping-rekstur</a:t>
            </a:r>
            <a:endParaRPr lang="en-IE" dirty="0">
              <a:solidFill>
                <a:srgbClr val="459597"/>
              </a:solidFill>
            </a:endParaRPr>
          </a:p>
        </p:txBody>
      </p:sp>
      <p:graphicFrame>
        <p:nvGraphicFramePr>
          <p:cNvPr id="13" name="Table 12">
            <a:extLst>
              <a:ext uri="{FF2B5EF4-FFF2-40B4-BE49-F238E27FC236}">
                <a16:creationId xmlns:a16="http://schemas.microsoft.com/office/drawing/2014/main" id="{C61FA31E-7E74-6F4E-4C9B-2C552FA73420}"/>
              </a:ext>
            </a:extLst>
          </p:cNvPr>
          <p:cNvGraphicFramePr>
            <a:graphicFrameLocks noGrp="1"/>
          </p:cNvGraphicFramePr>
          <p:nvPr>
            <p:extLst>
              <p:ext uri="{D42A27DB-BD31-4B8C-83A1-F6EECF244321}">
                <p14:modId xmlns:p14="http://schemas.microsoft.com/office/powerpoint/2010/main" val="3123918390"/>
              </p:ext>
            </p:extLst>
          </p:nvPr>
        </p:nvGraphicFramePr>
        <p:xfrm>
          <a:off x="2071513" y="2533486"/>
          <a:ext cx="9424200" cy="3322320"/>
        </p:xfrm>
        <a:graphic>
          <a:graphicData uri="http://schemas.openxmlformats.org/drawingml/2006/table">
            <a:tbl>
              <a:tblPr firstRow="1" bandRow="1">
                <a:tableStyleId>{5C22544A-7EE6-4342-B048-85BDC9FD1C3A}</a:tableStyleId>
              </a:tblPr>
              <a:tblGrid>
                <a:gridCol w="3141400">
                  <a:extLst>
                    <a:ext uri="{9D8B030D-6E8A-4147-A177-3AD203B41FA5}">
                      <a16:colId xmlns:a16="http://schemas.microsoft.com/office/drawing/2014/main" val="1315654808"/>
                    </a:ext>
                  </a:extLst>
                </a:gridCol>
                <a:gridCol w="3141400">
                  <a:extLst>
                    <a:ext uri="{9D8B030D-6E8A-4147-A177-3AD203B41FA5}">
                      <a16:colId xmlns:a16="http://schemas.microsoft.com/office/drawing/2014/main" val="2964838693"/>
                    </a:ext>
                  </a:extLst>
                </a:gridCol>
                <a:gridCol w="3141400">
                  <a:extLst>
                    <a:ext uri="{9D8B030D-6E8A-4147-A177-3AD203B41FA5}">
                      <a16:colId xmlns:a16="http://schemas.microsoft.com/office/drawing/2014/main" val="573140853"/>
                    </a:ext>
                  </a:extLst>
                </a:gridCol>
              </a:tblGrid>
              <a:tr h="370840">
                <a:tc>
                  <a:txBody>
                    <a:bodyPr/>
                    <a:lstStyle/>
                    <a:p>
                      <a:r>
                        <a:rPr lang="en-IE" sz="2200" b="1" dirty="0">
                          <a:effectLst/>
                        </a:rPr>
                        <a:t>Gistingarform</a:t>
                      </a:r>
                    </a:p>
                  </a:txBody>
                  <a:tcPr anchor="ctr">
                    <a:lnB w="12700" cap="flat" cmpd="sng" algn="ctr">
                      <a:solidFill>
                        <a:srgbClr val="459597"/>
                      </a:solidFill>
                      <a:prstDash val="solid"/>
                      <a:round/>
                      <a:headEnd type="none" w="med" len="med"/>
                      <a:tailEnd type="none" w="med" len="med"/>
                    </a:lnB>
                    <a:solidFill>
                      <a:srgbClr val="EC7C69"/>
                    </a:solidFill>
                  </a:tcPr>
                </a:tc>
                <a:tc>
                  <a:txBody>
                    <a:bodyPr/>
                    <a:lstStyle/>
                    <a:p>
                      <a:r>
                        <a:rPr lang="en-IE" sz="2200" b="1" dirty="0">
                          <a:effectLst/>
                        </a:rPr>
                        <a:t>Kostir</a:t>
                      </a:r>
                    </a:p>
                  </a:txBody>
                  <a:tcPr anchor="ctr">
                    <a:lnB w="12700" cap="flat" cmpd="sng" algn="ctr">
                      <a:solidFill>
                        <a:srgbClr val="459597"/>
                      </a:solidFill>
                      <a:prstDash val="solid"/>
                      <a:round/>
                      <a:headEnd type="none" w="med" len="med"/>
                      <a:tailEnd type="none" w="med" len="med"/>
                    </a:lnB>
                    <a:solidFill>
                      <a:srgbClr val="EC7C69"/>
                    </a:solidFill>
                  </a:tcPr>
                </a:tc>
                <a:tc>
                  <a:txBody>
                    <a:bodyPr/>
                    <a:lstStyle/>
                    <a:p>
                      <a:r>
                        <a:rPr lang="en-IE" sz="2200" b="1" dirty="0">
                          <a:effectLst/>
                        </a:rPr>
                        <a:t>Ókostir</a:t>
                      </a:r>
                    </a:p>
                  </a:txBody>
                  <a:tcPr anchor="ctr">
                    <a:lnB w="12700" cap="flat" cmpd="sng" algn="ctr">
                      <a:solidFill>
                        <a:srgbClr val="459597"/>
                      </a:solidFill>
                      <a:prstDash val="solid"/>
                      <a:round/>
                      <a:headEnd type="none" w="med" len="med"/>
                      <a:tailEnd type="none" w="med" len="med"/>
                    </a:lnB>
                    <a:solidFill>
                      <a:srgbClr val="EC7C69"/>
                    </a:solidFill>
                  </a:tcPr>
                </a:tc>
                <a:extLst>
                  <a:ext uri="{0D108BD9-81ED-4DB2-BD59-A6C34878D82A}">
                    <a16:rowId xmlns:a16="http://schemas.microsoft.com/office/drawing/2014/main" val="3641832468"/>
                  </a:ext>
                </a:extLst>
              </a:tr>
              <a:tr h="370840">
                <a:tc>
                  <a:txBody>
                    <a:bodyPr/>
                    <a:lstStyle/>
                    <a:p>
                      <a:r>
                        <a:rPr lang="en-IE" sz="2000" b="1" dirty="0">
                          <a:solidFill>
                            <a:srgbClr val="459597"/>
                          </a:solidFill>
                          <a:effectLst/>
                        </a:rPr>
                        <a:t>Safarítjöld</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Rúmgott, fjölskylduvænt</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Minni einangrun</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436756021"/>
                  </a:ext>
                </a:extLst>
              </a:tr>
              <a:tr h="370840">
                <a:tc>
                  <a:txBody>
                    <a:bodyPr/>
                    <a:lstStyle/>
                    <a:p>
                      <a:r>
                        <a:rPr lang="en-IE" sz="2000" b="1" dirty="0">
                          <a:solidFill>
                            <a:srgbClr val="459597"/>
                          </a:solidFill>
                          <a:effectLst/>
                        </a:rPr>
                        <a:t>Glamping-kúpar</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US" sz="2000" dirty="0">
                          <a:solidFill>
                            <a:srgbClr val="494949"/>
                          </a:solidFill>
                          <a:effectLst/>
                        </a:rPr>
                        <a:t>Framtíðarhönnun, vel einangruð, hentar öllum</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Getur orðið heitt</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2119150372"/>
                  </a:ext>
                </a:extLst>
              </a:tr>
              <a:tr h="370840">
                <a:tc>
                  <a:txBody>
                    <a:bodyPr/>
                    <a:lstStyle/>
                    <a:p>
                      <a:r>
                        <a:rPr lang="en-IE" sz="2000" b="1" dirty="0">
                          <a:solidFill>
                            <a:srgbClr val="459597"/>
                          </a:solidFill>
                          <a:effectLst/>
                        </a:rPr>
                        <a:t>Smáhús</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Fullbúin, nothæf allt árið</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Minni</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1324824433"/>
                  </a:ext>
                </a:extLst>
              </a:tr>
              <a:tr h="370840">
                <a:tc>
                  <a:txBody>
                    <a:bodyPr/>
                    <a:lstStyle/>
                    <a:p>
                      <a:r>
                        <a:rPr lang="en-IE" sz="2000" b="1" dirty="0">
                          <a:solidFill>
                            <a:srgbClr val="459597"/>
                          </a:solidFill>
                          <a:effectLst/>
                        </a:rPr>
                        <a:t>Tréhús</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Einstakt, dýptartengd í eðli</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Ekki alltaf aðgengilegt</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1847260058"/>
                  </a:ext>
                </a:extLst>
              </a:tr>
              <a:tr h="0">
                <a:tc>
                  <a:txBody>
                    <a:bodyPr/>
                    <a:lstStyle/>
                    <a:p>
                      <a:r>
                        <a:rPr lang="en-IE" sz="2000" b="1" dirty="0">
                          <a:solidFill>
                            <a:srgbClr val="459597"/>
                          </a:solidFill>
                          <a:effectLst/>
                        </a:rPr>
                        <a:t>Jurtur</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Notalegt, andrúmsloftsríkt</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Mjóir veggir = minni næði</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1360181461"/>
                  </a:ext>
                </a:extLst>
              </a:tr>
            </a:tbl>
          </a:graphicData>
        </a:graphic>
      </p:graphicFrame>
    </p:spTree>
    <p:extLst>
      <p:ext uri="{BB962C8B-B14F-4D97-AF65-F5344CB8AC3E}">
        <p14:creationId xmlns:p14="http://schemas.microsoft.com/office/powerpoint/2010/main" val="10669766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027F6-6059-A605-6167-9E6DA576DC6C}"/>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293329F3-26C2-6FC3-750D-042FAFD54A5C}"/>
              </a:ext>
            </a:extLst>
          </p:cNvPr>
          <p:cNvSpPr txBox="1">
            <a:spLocks/>
          </p:cNvSpPr>
          <p:nvPr/>
        </p:nvSpPr>
        <p:spPr>
          <a:xfrm>
            <a:off x="638570" y="46098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Kofa</a:t>
            </a:r>
          </a:p>
        </p:txBody>
      </p:sp>
      <p:cxnSp>
        <p:nvCxnSpPr>
          <p:cNvPr id="3" name="Straight Connector 2">
            <a:extLst>
              <a:ext uri="{FF2B5EF4-FFF2-40B4-BE49-F238E27FC236}">
                <a16:creationId xmlns:a16="http://schemas.microsoft.com/office/drawing/2014/main" id="{4445B15F-DF04-88BC-E95F-FAF059374D53}"/>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8F47BE2-4C13-E3CA-3D13-6A26FE9B946E}"/>
              </a:ext>
            </a:extLst>
          </p:cNvPr>
          <p:cNvSpPr txBox="1"/>
          <p:nvPr/>
        </p:nvSpPr>
        <p:spPr>
          <a:xfrm>
            <a:off x="605790" y="1404147"/>
            <a:ext cx="4630825" cy="3481787"/>
          </a:xfrm>
          <a:prstGeom prst="rect">
            <a:avLst/>
          </a:prstGeom>
          <a:noFill/>
        </p:spPr>
        <p:txBody>
          <a:bodyPr wrap="square">
            <a:spAutoFit/>
          </a:bodyPr>
          <a:lstStyle/>
          <a:p>
            <a:pPr marL="457200" indent="-457200">
              <a:lnSpc>
                <a:spcPts val="2240"/>
              </a:lnSpc>
              <a:buClr>
                <a:srgbClr val="EC7C69"/>
              </a:buClr>
              <a:buFont typeface="Arial" panose="020B0604020202020204" pitchFamily="34" charset="0"/>
              <a:buChar char="•"/>
            </a:pPr>
            <a:r>
              <a:rPr lang="en-US" sz="2200" dirty="0">
                <a:solidFill>
                  <a:srgbClr val="494949"/>
                </a:solidFill>
              </a:rPr>
              <a:t>Kofa verða </a:t>
            </a:r>
            <a:r>
              <a:rPr lang="en-US" sz="2200" b="1" dirty="0">
                <a:solidFill>
                  <a:srgbClr val="494949"/>
                </a:solidFill>
              </a:rPr>
              <a:t>sífellt vinsælli </a:t>
            </a:r>
            <a:r>
              <a:rPr lang="en-US" sz="2200" dirty="0">
                <a:solidFill>
                  <a:srgbClr val="494949"/>
                </a:solidFill>
              </a:rPr>
              <a:t>þar sem ferðalangar leita til að </a:t>
            </a:r>
            <a:r>
              <a:rPr lang="en-US" sz="2200" b="1" dirty="0">
                <a:solidFill>
                  <a:srgbClr val="494949"/>
                </a:solidFill>
              </a:rPr>
              <a:t>tengjast náttúrunni á ný </a:t>
            </a:r>
            <a:r>
              <a:rPr lang="en-US" sz="2200" dirty="0">
                <a:solidFill>
                  <a:srgbClr val="494949"/>
                </a:solidFill>
              </a:rPr>
              <a:t>og flýja annríkt líferni sitt. </a:t>
            </a:r>
          </a:p>
          <a:p>
            <a:pPr marL="457200" indent="-457200">
              <a:lnSpc>
                <a:spcPts val="2240"/>
              </a:lnSpc>
              <a:buClr>
                <a:srgbClr val="EC7C69"/>
              </a:buClr>
              <a:buFont typeface="Arial" panose="020B0604020202020204" pitchFamily="34" charset="0"/>
              <a:buChar char="•"/>
            </a:pPr>
            <a:r>
              <a:rPr lang="en-US" sz="2200" dirty="0">
                <a:solidFill>
                  <a:srgbClr val="494949"/>
                </a:solidFill>
              </a:rPr>
              <a:t>Kofa geta verið allt frá einföldum upp í lúxus, sérsniðnar hönnanir. </a:t>
            </a:r>
          </a:p>
          <a:p>
            <a:pPr marL="457200" indent="-457200">
              <a:lnSpc>
                <a:spcPts val="2240"/>
              </a:lnSpc>
              <a:buClr>
                <a:srgbClr val="EC7C69"/>
              </a:buClr>
              <a:buFont typeface="Arial" panose="020B0604020202020204" pitchFamily="34" charset="0"/>
              <a:buChar char="•"/>
            </a:pPr>
            <a:r>
              <a:rPr lang="en-US" sz="2200" dirty="0">
                <a:solidFill>
                  <a:srgbClr val="494949"/>
                </a:solidFill>
              </a:rPr>
              <a:t>Kofa með </a:t>
            </a:r>
            <a:r>
              <a:rPr lang="en-US" sz="2200" b="1" dirty="0">
                <a:solidFill>
                  <a:srgbClr val="494949"/>
                </a:solidFill>
              </a:rPr>
              <a:t>sérbaðherbergi </a:t>
            </a:r>
            <a:r>
              <a:rPr lang="en-US" sz="2200" dirty="0">
                <a:solidFill>
                  <a:srgbClr val="494949"/>
                </a:solidFill>
              </a:rPr>
              <a:t>eru vinsælust. </a:t>
            </a:r>
          </a:p>
          <a:p>
            <a:pPr marL="457200" indent="-457200">
              <a:lnSpc>
                <a:spcPts val="2240"/>
              </a:lnSpc>
              <a:buClr>
                <a:srgbClr val="EC7C69"/>
              </a:buClr>
              <a:buFont typeface="Arial" panose="020B0604020202020204" pitchFamily="34" charset="0"/>
              <a:buChar char="•"/>
            </a:pPr>
            <a:r>
              <a:rPr lang="en-US" sz="2200" dirty="0">
                <a:solidFill>
                  <a:srgbClr val="494949"/>
                </a:solidFill>
              </a:rPr>
              <a:t>Með réttri staðsetningu geta þær skilað </a:t>
            </a:r>
            <a:r>
              <a:rPr lang="en-US" sz="2200" b="1" dirty="0">
                <a:solidFill>
                  <a:srgbClr val="494949"/>
                </a:solidFill>
              </a:rPr>
              <a:t>verulegum arði á fjárfestingu (ROI) </a:t>
            </a:r>
            <a:r>
              <a:rPr lang="en-US" sz="2200" dirty="0">
                <a:solidFill>
                  <a:srgbClr val="494949"/>
                </a:solidFill>
              </a:rPr>
              <a:t>og gert kleift að </a:t>
            </a:r>
            <a:r>
              <a:rPr lang="en-US" sz="2200" b="1" dirty="0">
                <a:solidFill>
                  <a:srgbClr val="494949"/>
                </a:solidFill>
              </a:rPr>
              <a:t>nýta þær allt árið um kring. </a:t>
            </a:r>
            <a:endParaRPr lang="en-IE" sz="2200" b="1" dirty="0">
              <a:solidFill>
                <a:srgbClr val="494949"/>
              </a:solidFill>
            </a:endParaRPr>
          </a:p>
        </p:txBody>
      </p:sp>
      <p:sp>
        <p:nvSpPr>
          <p:cNvPr id="36" name="TextBox 35">
            <a:extLst>
              <a:ext uri="{FF2B5EF4-FFF2-40B4-BE49-F238E27FC236}">
                <a16:creationId xmlns:a16="http://schemas.microsoft.com/office/drawing/2014/main" id="{22130658-B58A-E3C6-614F-188DBF03A73F}"/>
              </a:ext>
            </a:extLst>
          </p:cNvPr>
          <p:cNvSpPr txBox="1"/>
          <p:nvPr/>
        </p:nvSpPr>
        <p:spPr>
          <a:xfrm>
            <a:off x="1158274" y="5494819"/>
            <a:ext cx="3850106" cy="646331"/>
          </a:xfrm>
          <a:prstGeom prst="rect">
            <a:avLst/>
          </a:prstGeom>
          <a:noFill/>
        </p:spPr>
        <p:txBody>
          <a:bodyPr wrap="square" rtlCol="0">
            <a:spAutoFit/>
          </a:bodyPr>
          <a:lstStyle/>
          <a:p>
            <a:pPr>
              <a:tabLst>
                <a:tab pos="2130425" algn="l"/>
                <a:tab pos="2166938" algn="l"/>
                <a:tab pos="2260600" algn="l"/>
              </a:tabLst>
            </a:pPr>
            <a:r>
              <a:rPr lang="en-US" sz="1800" b="1" dirty="0">
                <a:solidFill>
                  <a:srgbClr val="494949"/>
                </a:solidFill>
              </a:rPr>
              <a:t>Dæmigerður einingarkostnaður</a:t>
            </a:r>
            <a:r>
              <a:rPr lang="en-US" sz="1800" dirty="0">
                <a:solidFill>
                  <a:srgbClr val="494949"/>
                </a:solidFill>
              </a:rPr>
              <a:t>	€30,000-50,000</a:t>
            </a:r>
          </a:p>
          <a:p>
            <a:pPr>
              <a:tabLst>
                <a:tab pos="2130425" algn="l"/>
                <a:tab pos="2166938" algn="l"/>
                <a:tab pos="2260600" algn="l"/>
              </a:tabLst>
            </a:pPr>
            <a:r>
              <a:rPr lang="en-US" sz="1800" b="1" dirty="0">
                <a:solidFill>
                  <a:srgbClr val="494949"/>
                </a:solidFill>
              </a:rPr>
              <a:t>Dæmigerð næturleiga</a:t>
            </a:r>
            <a:r>
              <a:rPr lang="en-US" sz="1800" dirty="0">
                <a:solidFill>
                  <a:srgbClr val="494949"/>
                </a:solidFill>
              </a:rPr>
              <a:t>	€100-200</a:t>
            </a:r>
            <a:endParaRPr lang="en-IE" sz="1800" dirty="0">
              <a:solidFill>
                <a:srgbClr val="494949"/>
              </a:solidFill>
            </a:endParaRPr>
          </a:p>
        </p:txBody>
      </p:sp>
      <p:sp>
        <p:nvSpPr>
          <p:cNvPr id="37" name="Freeform 36">
            <a:extLst>
              <a:ext uri="{FF2B5EF4-FFF2-40B4-BE49-F238E27FC236}">
                <a16:creationId xmlns:a16="http://schemas.microsoft.com/office/drawing/2014/main" id="{34640E4A-153E-7655-BDB6-CF8C534B9949}"/>
              </a:ext>
            </a:extLst>
          </p:cNvPr>
          <p:cNvSpPr/>
          <p:nvPr/>
        </p:nvSpPr>
        <p:spPr>
          <a:xfrm rot="5400000">
            <a:off x="2414302" y="336931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grpSp>
        <p:nvGrpSpPr>
          <p:cNvPr id="60" name="Group 59">
            <a:extLst>
              <a:ext uri="{FF2B5EF4-FFF2-40B4-BE49-F238E27FC236}">
                <a16:creationId xmlns:a16="http://schemas.microsoft.com/office/drawing/2014/main" id="{2872573A-97C8-2BED-A783-52D4E8190778}"/>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6445B084-EC88-E4B3-F0CA-510CB711EF8F}"/>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5086876-7C45-9C21-C941-C055487BE6D4}"/>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D6361233-098C-D323-98BA-0433F857BF36}"/>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44128059-2E60-6F38-B673-BBE87B2AF508}"/>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913D535-5061-3422-54E6-683CDB327E6E}"/>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108C767-89D9-2D56-CF2B-766FE538E900}"/>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CCDD0AD-D4A2-E7BE-C231-73025999E3C5}"/>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C8A9927-DECF-13F2-380A-A6C262A28F4A}"/>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7EA1481-3584-077C-126D-C5EACEE2EA5D}"/>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1530AEB-7B57-5C9E-65B0-0CA85B8CA077}"/>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1C95B249-D0A9-F3C2-DC3E-0A628719B135}"/>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FA1CE31-B293-3F1C-E3D8-D6B2619F20EF}"/>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ADF1B14-B04B-8058-6D7B-D2E9E4A8370E}"/>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51999D08-F9A5-EC1D-80D5-AE809188012E}"/>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B013C646-A867-6B4C-848B-86CEF6B6E228}"/>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CD4845E2-CB71-1B98-A675-575EFB360624}"/>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511D092F-1CB1-5C6D-3C48-59FDC9B70A64}"/>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9851C96F-0522-9027-7B81-B5236EE928BB}"/>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53</a:t>
            </a:fld>
            <a:endParaRPr lang="fr-CA" sz="1200" dirty="0"/>
          </a:p>
        </p:txBody>
      </p:sp>
      <p:pic>
        <p:nvPicPr>
          <p:cNvPr id="8" name="Picture 7">
            <a:extLst>
              <a:ext uri="{FF2B5EF4-FFF2-40B4-BE49-F238E27FC236}">
                <a16:creationId xmlns:a16="http://schemas.microsoft.com/office/drawing/2014/main" id="{6FBB066B-360F-FED5-A78D-57F3CEB68DB4}"/>
              </a:ext>
            </a:extLst>
          </p:cNvPr>
          <p:cNvPicPr>
            <a:picLocks noChangeAspect="1"/>
          </p:cNvPicPr>
          <p:nvPr/>
        </p:nvPicPr>
        <p:blipFill>
          <a:blip r:embed="rId2"/>
          <a:stretch>
            <a:fillRect/>
          </a:stretch>
        </p:blipFill>
        <p:spPr>
          <a:xfrm>
            <a:off x="5741919" y="582884"/>
            <a:ext cx="5897926" cy="5696041"/>
          </a:xfrm>
          <a:prstGeom prst="rect">
            <a:avLst/>
          </a:prstGeom>
        </p:spPr>
      </p:pic>
      <p:sp>
        <p:nvSpPr>
          <p:cNvPr id="9" name="TextBox 8">
            <a:extLst>
              <a:ext uri="{FF2B5EF4-FFF2-40B4-BE49-F238E27FC236}">
                <a16:creationId xmlns:a16="http://schemas.microsoft.com/office/drawing/2014/main" id="{D2B944B6-AD04-0030-586A-83D509507B91}"/>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Upplýsingar veittar af</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2437589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4121-0D34-1B3E-D2F6-03CAC9F84C8D}"/>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A8715546-D37B-F786-84EA-915D3C273638}"/>
              </a:ext>
            </a:extLst>
          </p:cNvPr>
          <p:cNvSpPr txBox="1">
            <a:spLocks/>
          </p:cNvSpPr>
          <p:nvPr/>
        </p:nvSpPr>
        <p:spPr>
          <a:xfrm>
            <a:off x="638570" y="46098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Shepard Huts</a:t>
            </a:r>
          </a:p>
        </p:txBody>
      </p:sp>
      <p:cxnSp>
        <p:nvCxnSpPr>
          <p:cNvPr id="3" name="Straight Connector 2">
            <a:extLst>
              <a:ext uri="{FF2B5EF4-FFF2-40B4-BE49-F238E27FC236}">
                <a16:creationId xmlns:a16="http://schemas.microsoft.com/office/drawing/2014/main" id="{CD569DAC-D253-D69D-BB68-536D8C480A0F}"/>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D1001E-4EC0-350C-D9B7-2D011C23E7B4}"/>
              </a:ext>
            </a:extLst>
          </p:cNvPr>
          <p:cNvSpPr txBox="1"/>
          <p:nvPr/>
        </p:nvSpPr>
        <p:spPr>
          <a:xfrm>
            <a:off x="605790" y="1404147"/>
            <a:ext cx="4691276" cy="3042564"/>
          </a:xfrm>
          <a:prstGeom prst="rect">
            <a:avLst/>
          </a:prstGeom>
          <a:noFill/>
        </p:spPr>
        <p:txBody>
          <a:bodyPr wrap="square">
            <a:spAutoFit/>
          </a:bodyPr>
          <a:lstStyle/>
          <a:p>
            <a:pPr marL="457200" indent="-457200">
              <a:lnSpc>
                <a:spcPts val="2340"/>
              </a:lnSpc>
              <a:buClr>
                <a:srgbClr val="EC7C69"/>
              </a:buClr>
              <a:buFont typeface="Arial" panose="020B0604020202020204" pitchFamily="34" charset="0"/>
              <a:buChar char="•"/>
            </a:pPr>
            <a:r>
              <a:rPr lang="en-US" sz="2200" dirty="0">
                <a:solidFill>
                  <a:srgbClr val="494949"/>
                </a:solidFill>
              </a:rPr>
              <a:t>Shepherd-kofar eru sífellt vinsælli og hafa nýlega fengið góða umfjöllun í landspressunni. </a:t>
            </a:r>
          </a:p>
          <a:p>
            <a:pPr marL="457200" indent="-457200">
              <a:lnSpc>
                <a:spcPts val="2340"/>
              </a:lnSpc>
              <a:buClr>
                <a:srgbClr val="EC7C69"/>
              </a:buClr>
              <a:buFont typeface="Arial" panose="020B0604020202020204" pitchFamily="34" charset="0"/>
              <a:buChar char="•"/>
            </a:pPr>
            <a:r>
              <a:rPr lang="en-US" sz="2200" b="1" dirty="0">
                <a:solidFill>
                  <a:srgbClr val="494949"/>
                </a:solidFill>
              </a:rPr>
              <a:t> Ávöxtun fjárfestingar er góð, allt eftir forskriftum, staðsetningu og leiguverði</a:t>
            </a:r>
            <a:r>
              <a:rPr lang="en-US" sz="2200" dirty="0">
                <a:solidFill>
                  <a:srgbClr val="494949"/>
                </a:solidFill>
              </a:rPr>
              <a:t>. </a:t>
            </a:r>
          </a:p>
          <a:p>
            <a:pPr marL="457200" indent="-457200">
              <a:lnSpc>
                <a:spcPts val="2340"/>
              </a:lnSpc>
              <a:buClr>
                <a:srgbClr val="EC7C69"/>
              </a:buClr>
              <a:buFont typeface="Arial" panose="020B0604020202020204" pitchFamily="34" charset="0"/>
              <a:buChar char="•"/>
            </a:pPr>
            <a:r>
              <a:rPr lang="en-US" sz="2200" dirty="0">
                <a:solidFill>
                  <a:srgbClr val="494949"/>
                </a:solidFill>
              </a:rPr>
              <a:t>Þær eru oftar notaðar sem </a:t>
            </a:r>
            <a:r>
              <a:rPr lang="en-US" sz="2200" b="1" dirty="0">
                <a:solidFill>
                  <a:srgbClr val="494949"/>
                </a:solidFill>
              </a:rPr>
              <a:t>allt árið íbúðarhúsnæði, </a:t>
            </a:r>
            <a:r>
              <a:rPr lang="en-US" sz="2200" dirty="0">
                <a:solidFill>
                  <a:srgbClr val="494949"/>
                </a:solidFill>
              </a:rPr>
              <a:t>og vaxandi sönnunargögn benda til þess að þær séu notaðar í </a:t>
            </a:r>
            <a:r>
              <a:rPr lang="en-US" sz="2200" b="1" dirty="0">
                <a:solidFill>
                  <a:srgbClr val="494949"/>
                </a:solidFill>
              </a:rPr>
              <a:t>görðum </a:t>
            </a:r>
            <a:r>
              <a:rPr lang="en-US" sz="2200" dirty="0">
                <a:solidFill>
                  <a:srgbClr val="494949"/>
                </a:solidFill>
              </a:rPr>
              <a:t>sem </a:t>
            </a:r>
            <a:r>
              <a:rPr lang="en-US" sz="2200" b="1" dirty="0">
                <a:solidFill>
                  <a:srgbClr val="494949"/>
                </a:solidFill>
              </a:rPr>
              <a:t>skrifstofurými </a:t>
            </a:r>
            <a:r>
              <a:rPr lang="en-US" sz="2200" dirty="0">
                <a:solidFill>
                  <a:srgbClr val="494949"/>
                </a:solidFill>
              </a:rPr>
              <a:t>eða </a:t>
            </a:r>
            <a:r>
              <a:rPr lang="en-US" sz="2200" b="1" dirty="0">
                <a:solidFill>
                  <a:srgbClr val="494949"/>
                </a:solidFill>
              </a:rPr>
              <a:t>"setustofa".</a:t>
            </a:r>
            <a:endParaRPr lang="en-IE" sz="2200" b="1" dirty="0">
              <a:solidFill>
                <a:srgbClr val="494949"/>
              </a:solidFill>
            </a:endParaRPr>
          </a:p>
        </p:txBody>
      </p:sp>
      <p:sp>
        <p:nvSpPr>
          <p:cNvPr id="36" name="TextBox 35">
            <a:extLst>
              <a:ext uri="{FF2B5EF4-FFF2-40B4-BE49-F238E27FC236}">
                <a16:creationId xmlns:a16="http://schemas.microsoft.com/office/drawing/2014/main" id="{C74901A9-268E-A7BB-8F87-06D6EDEA13A3}"/>
              </a:ext>
            </a:extLst>
          </p:cNvPr>
          <p:cNvSpPr txBox="1"/>
          <p:nvPr/>
        </p:nvSpPr>
        <p:spPr>
          <a:xfrm>
            <a:off x="1158273" y="5494819"/>
            <a:ext cx="4078341" cy="646331"/>
          </a:xfrm>
          <a:prstGeom prst="rect">
            <a:avLst/>
          </a:prstGeom>
          <a:noFill/>
        </p:spPr>
        <p:txBody>
          <a:bodyPr wrap="square" rtlCol="0">
            <a:spAutoFit/>
          </a:bodyPr>
          <a:lstStyle/>
          <a:p>
            <a:pPr>
              <a:tabLst>
                <a:tab pos="2133600" algn="l"/>
              </a:tabLst>
            </a:pPr>
            <a:r>
              <a:rPr lang="en-US" sz="1800" b="1" dirty="0">
                <a:solidFill>
                  <a:srgbClr val="494949"/>
                </a:solidFill>
              </a:rPr>
              <a:t>Dæmigerð einingarkostnaður </a:t>
            </a:r>
            <a:r>
              <a:rPr lang="en-US" sz="1800" dirty="0">
                <a:solidFill>
                  <a:srgbClr val="494949"/>
                </a:solidFill>
              </a:rPr>
              <a:t>	€18.000-50.000</a:t>
            </a:r>
          </a:p>
          <a:p>
            <a:pPr>
              <a:tabLst>
                <a:tab pos="2133600" algn="l"/>
              </a:tabLst>
            </a:pPr>
            <a:r>
              <a:rPr lang="en-US" sz="1800" b="1" dirty="0">
                <a:solidFill>
                  <a:srgbClr val="494949"/>
                </a:solidFill>
              </a:rPr>
              <a:t>Dæmigerð næturleiga </a:t>
            </a:r>
            <a:r>
              <a:rPr lang="en-US" sz="1800" dirty="0">
                <a:solidFill>
                  <a:srgbClr val="494949"/>
                </a:solidFill>
              </a:rPr>
              <a:t>	€75-125</a:t>
            </a:r>
            <a:endParaRPr lang="en-IE" sz="1800" dirty="0">
              <a:solidFill>
                <a:srgbClr val="494949"/>
              </a:solidFill>
            </a:endParaRPr>
          </a:p>
        </p:txBody>
      </p:sp>
      <p:sp>
        <p:nvSpPr>
          <p:cNvPr id="37" name="Freeform 36">
            <a:extLst>
              <a:ext uri="{FF2B5EF4-FFF2-40B4-BE49-F238E27FC236}">
                <a16:creationId xmlns:a16="http://schemas.microsoft.com/office/drawing/2014/main" id="{816B8B41-0182-53E1-154D-88E46EE9C751}"/>
              </a:ext>
            </a:extLst>
          </p:cNvPr>
          <p:cNvSpPr/>
          <p:nvPr/>
        </p:nvSpPr>
        <p:spPr>
          <a:xfrm rot="5400000">
            <a:off x="2414302" y="336931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grpSp>
        <p:nvGrpSpPr>
          <p:cNvPr id="60" name="Group 59">
            <a:extLst>
              <a:ext uri="{FF2B5EF4-FFF2-40B4-BE49-F238E27FC236}">
                <a16:creationId xmlns:a16="http://schemas.microsoft.com/office/drawing/2014/main" id="{03E7FB91-BC84-7686-1825-DDD65A515D85}"/>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4769A3F8-3EAE-CE87-21F5-8E3C001769AB}"/>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32DCDE4-480C-B8F1-3516-54F63B710697}"/>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C0AABA3D-ECF6-BBDF-AEC7-5468A6382D43}"/>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D76F31E0-988F-7D84-EF86-A45644B5F5CF}"/>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547307D7-6865-BA45-2A90-22BBA405FFA3}"/>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E5CA777-7782-D0C9-670D-2CF9452D3B69}"/>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79F45C3-19BB-9A42-D9D6-6D6623B06A9F}"/>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AE3E2E8A-358D-4574-5B2D-5660AFAC40D9}"/>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39B2568-B02F-F64C-A2F8-645DB9AD5769}"/>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EA6CBF58-BA9D-C6A0-98AC-4186938A3678}"/>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3E9B534C-B298-D444-0B08-526E5C3EAF9F}"/>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2A82CFCA-9CA3-3600-6710-899161F363CF}"/>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C292524F-789F-B0BE-8E1D-1340F494C089}"/>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F51286D-AB3D-473E-C9EB-7BA27CB1C5C1}"/>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6901143-0665-D215-C345-23A100AFAA6E}"/>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ECB6ECF8-9A79-1E55-F921-07264234FD09}"/>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1339E73-B685-FF79-1150-88CD10A46F60}"/>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2199584E-288E-8C26-25B3-472DDE7A30A1}"/>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54</a:t>
            </a:fld>
            <a:endParaRPr lang="fr-CA" sz="1200" dirty="0"/>
          </a:p>
        </p:txBody>
      </p:sp>
      <p:pic>
        <p:nvPicPr>
          <p:cNvPr id="5" name="Picture 4">
            <a:extLst>
              <a:ext uri="{FF2B5EF4-FFF2-40B4-BE49-F238E27FC236}">
                <a16:creationId xmlns:a16="http://schemas.microsoft.com/office/drawing/2014/main" id="{7C80EEAB-DC09-3B8E-8F4E-3300CAFBAF2F}"/>
              </a:ext>
            </a:extLst>
          </p:cNvPr>
          <p:cNvPicPr>
            <a:picLocks noChangeAspect="1"/>
          </p:cNvPicPr>
          <p:nvPr/>
        </p:nvPicPr>
        <p:blipFill>
          <a:blip r:embed="rId2"/>
          <a:stretch>
            <a:fillRect/>
          </a:stretch>
        </p:blipFill>
        <p:spPr>
          <a:xfrm>
            <a:off x="5654542" y="579075"/>
            <a:ext cx="6044516" cy="5817938"/>
          </a:xfrm>
          <a:prstGeom prst="rect">
            <a:avLst/>
          </a:prstGeom>
        </p:spPr>
      </p:pic>
      <p:sp>
        <p:nvSpPr>
          <p:cNvPr id="6" name="TextBox 5">
            <a:extLst>
              <a:ext uri="{FF2B5EF4-FFF2-40B4-BE49-F238E27FC236}">
                <a16:creationId xmlns:a16="http://schemas.microsoft.com/office/drawing/2014/main" id="{3A3FD8E9-E70F-4490-041D-017ED3A0A9AF}"/>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Upplýsingar veittar af</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2748671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7EFC4-154A-D758-E118-3E0BF246DCFE}"/>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C14A0E85-6CB1-3230-F9C8-233BB242B6A0}"/>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Bjöllutjöld</a:t>
            </a:r>
          </a:p>
        </p:txBody>
      </p:sp>
      <p:cxnSp>
        <p:nvCxnSpPr>
          <p:cNvPr id="3" name="Straight Connector 2">
            <a:extLst>
              <a:ext uri="{FF2B5EF4-FFF2-40B4-BE49-F238E27FC236}">
                <a16:creationId xmlns:a16="http://schemas.microsoft.com/office/drawing/2014/main" id="{BDF29E18-E8D7-A038-CAD1-1A9EEDF89B89}"/>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D625427-961B-4F4E-F0D0-F0A62AE05C07}"/>
              </a:ext>
            </a:extLst>
          </p:cNvPr>
          <p:cNvSpPr txBox="1"/>
          <p:nvPr/>
        </p:nvSpPr>
        <p:spPr>
          <a:xfrm>
            <a:off x="605790" y="1404147"/>
            <a:ext cx="4691276" cy="3927422"/>
          </a:xfrm>
          <a:prstGeom prst="rect">
            <a:avLst/>
          </a:prstGeom>
          <a:noFill/>
        </p:spPr>
        <p:txBody>
          <a:bodyPr wrap="square">
            <a:spAutoFit/>
          </a:bodyPr>
          <a:lstStyle/>
          <a:p>
            <a:pPr marL="457200" indent="-457200">
              <a:lnSpc>
                <a:spcPts val="2340"/>
              </a:lnSpc>
              <a:buClr>
                <a:srgbClr val="EC7C69"/>
              </a:buClr>
              <a:buFont typeface="Arial" panose="020B0604020202020204" pitchFamily="34" charset="0"/>
              <a:buChar char="•"/>
            </a:pPr>
            <a:r>
              <a:rPr lang="en-US" sz="2200" dirty="0">
                <a:solidFill>
                  <a:srgbClr val="494949"/>
                </a:solidFill>
              </a:rPr>
              <a:t>Grunntjaldagerð er venjulega boðin sem </a:t>
            </a:r>
            <a:r>
              <a:rPr lang="en-US" sz="2200" b="1" dirty="0">
                <a:solidFill>
                  <a:srgbClr val="494949"/>
                </a:solidFill>
              </a:rPr>
              <a:t>pop-up-tjald </a:t>
            </a:r>
            <a:r>
              <a:rPr lang="en-US" sz="2200" dirty="0">
                <a:solidFill>
                  <a:srgbClr val="494949"/>
                </a:solidFill>
              </a:rPr>
              <a:t>eða sem tímabundin aðstaða á háannatíma sumarsins. </a:t>
            </a:r>
          </a:p>
          <a:p>
            <a:pPr marL="457200" indent="-457200">
              <a:lnSpc>
                <a:spcPts val="2340"/>
              </a:lnSpc>
              <a:buClr>
                <a:srgbClr val="EC7C69"/>
              </a:buClr>
              <a:buFont typeface="Arial" panose="020B0604020202020204" pitchFamily="34" charset="0"/>
              <a:buChar char="•"/>
            </a:pPr>
            <a:r>
              <a:rPr lang="en-US" sz="2200" dirty="0">
                <a:solidFill>
                  <a:srgbClr val="494949"/>
                </a:solidFill>
              </a:rPr>
              <a:t>Þau bjóða upp á </a:t>
            </a:r>
            <a:r>
              <a:rPr lang="en-US" sz="2200" b="1" dirty="0">
                <a:solidFill>
                  <a:srgbClr val="494949"/>
                </a:solidFill>
              </a:rPr>
              <a:t>grunnþjónustu</a:t>
            </a:r>
            <a:r>
              <a:rPr lang="en-US" sz="2200" dirty="0">
                <a:solidFill>
                  <a:srgbClr val="494949"/>
                </a:solidFill>
              </a:rPr>
              <a:t>, þó að sum hágæða bjöllutjöld séu vel útbúin húsgögnum. </a:t>
            </a:r>
          </a:p>
          <a:p>
            <a:pPr marL="457200" indent="-457200">
              <a:lnSpc>
                <a:spcPts val="2340"/>
              </a:lnSpc>
              <a:buClr>
                <a:srgbClr val="EC7C69"/>
              </a:buClr>
              <a:buFont typeface="Arial" panose="020B0604020202020204" pitchFamily="34" charset="0"/>
              <a:buChar char="•"/>
            </a:pPr>
            <a:r>
              <a:rPr lang="en-US" sz="2200" dirty="0">
                <a:solidFill>
                  <a:srgbClr val="494949"/>
                </a:solidFill>
              </a:rPr>
              <a:t>Mögulegt er að útvega þessa uppbyggingu samkvæmt</a:t>
            </a:r>
            <a:r>
              <a:rPr lang="en-US" sz="2200" b="1" dirty="0">
                <a:solidFill>
                  <a:srgbClr val="494949"/>
                </a:solidFill>
              </a:rPr>
              <a:t> 28 daga tjaldrétti</a:t>
            </a:r>
            <a:r>
              <a:rPr lang="en-US" sz="2200" dirty="0">
                <a:solidFill>
                  <a:srgbClr val="494949"/>
                </a:solidFill>
              </a:rPr>
              <a:t>. Athugaðu réttindi í þínu landi.</a:t>
            </a:r>
          </a:p>
          <a:p>
            <a:pPr marL="457200" indent="-457200">
              <a:lnSpc>
                <a:spcPts val="2340"/>
              </a:lnSpc>
              <a:buClr>
                <a:srgbClr val="EC7C69"/>
              </a:buClr>
              <a:buFont typeface="Arial" panose="020B0604020202020204" pitchFamily="34" charset="0"/>
              <a:buChar char="•"/>
            </a:pPr>
            <a:endParaRPr lang="en-US" sz="2200" dirty="0">
              <a:solidFill>
                <a:srgbClr val="494949"/>
              </a:solidFill>
            </a:endParaRPr>
          </a:p>
          <a:p>
            <a:pPr marL="457200" indent="-457200">
              <a:lnSpc>
                <a:spcPts val="2340"/>
              </a:lnSpc>
              <a:buClr>
                <a:srgbClr val="EC7C69"/>
              </a:buClr>
              <a:buFont typeface="Arial" panose="020B0604020202020204" pitchFamily="34" charset="0"/>
              <a:buChar char="•"/>
            </a:pPr>
            <a:endParaRPr lang="en-US" sz="2200" dirty="0">
              <a:solidFill>
                <a:srgbClr val="494949"/>
              </a:solidFill>
            </a:endParaRPr>
          </a:p>
          <a:p>
            <a:pPr marL="457200" indent="-457200">
              <a:lnSpc>
                <a:spcPts val="2340"/>
              </a:lnSpc>
              <a:buClr>
                <a:srgbClr val="EC7C69"/>
              </a:buClr>
              <a:buFont typeface="Arial" panose="020B0604020202020204" pitchFamily="34" charset="0"/>
              <a:buChar char="•"/>
            </a:pPr>
            <a:endParaRPr lang="en-IE" sz="2200" b="1" dirty="0">
              <a:solidFill>
                <a:srgbClr val="494949"/>
              </a:solidFill>
            </a:endParaRPr>
          </a:p>
        </p:txBody>
      </p:sp>
      <p:sp>
        <p:nvSpPr>
          <p:cNvPr id="36" name="TextBox 35">
            <a:extLst>
              <a:ext uri="{FF2B5EF4-FFF2-40B4-BE49-F238E27FC236}">
                <a16:creationId xmlns:a16="http://schemas.microsoft.com/office/drawing/2014/main" id="{1004C282-5A60-72E7-34BF-6EEEDBCEC1FF}"/>
              </a:ext>
            </a:extLst>
          </p:cNvPr>
          <p:cNvSpPr txBox="1"/>
          <p:nvPr/>
        </p:nvSpPr>
        <p:spPr>
          <a:xfrm>
            <a:off x="1158273" y="5494819"/>
            <a:ext cx="4078341" cy="646331"/>
          </a:xfrm>
          <a:prstGeom prst="rect">
            <a:avLst/>
          </a:prstGeom>
          <a:noFill/>
        </p:spPr>
        <p:txBody>
          <a:bodyPr wrap="square" rtlCol="0">
            <a:spAutoFit/>
          </a:bodyPr>
          <a:lstStyle/>
          <a:p>
            <a:pPr>
              <a:tabLst>
                <a:tab pos="2127250" algn="l"/>
              </a:tabLst>
            </a:pPr>
            <a:r>
              <a:rPr lang="en-US" sz="1800" b="1" dirty="0">
                <a:solidFill>
                  <a:srgbClr val="494949"/>
                </a:solidFill>
              </a:rPr>
              <a:t>Dæmigerður einingarkostnaður </a:t>
            </a:r>
            <a:r>
              <a:rPr lang="en-US" sz="1800" dirty="0">
                <a:solidFill>
                  <a:srgbClr val="494949"/>
                </a:solidFill>
              </a:rPr>
              <a:t>	€500-2000</a:t>
            </a:r>
          </a:p>
          <a:p>
            <a:pPr>
              <a:tabLst>
                <a:tab pos="2127250" algn="l"/>
              </a:tabLst>
            </a:pPr>
            <a:r>
              <a:rPr lang="en-US" sz="1800" b="1" dirty="0">
                <a:solidFill>
                  <a:srgbClr val="494949"/>
                </a:solidFill>
              </a:rPr>
              <a:t>Dæmigerð næturleiga </a:t>
            </a:r>
            <a:r>
              <a:rPr lang="en-US" sz="1800" dirty="0">
                <a:solidFill>
                  <a:srgbClr val="494949"/>
                </a:solidFill>
              </a:rPr>
              <a:t>	€50-100</a:t>
            </a:r>
            <a:endParaRPr lang="en-IE" sz="1800" dirty="0">
              <a:solidFill>
                <a:srgbClr val="494949"/>
              </a:solidFill>
            </a:endParaRPr>
          </a:p>
        </p:txBody>
      </p:sp>
      <p:sp>
        <p:nvSpPr>
          <p:cNvPr id="37" name="Freeform 36">
            <a:extLst>
              <a:ext uri="{FF2B5EF4-FFF2-40B4-BE49-F238E27FC236}">
                <a16:creationId xmlns:a16="http://schemas.microsoft.com/office/drawing/2014/main" id="{751562DB-1DC9-DD12-3315-70CD12CBB465}"/>
              </a:ext>
            </a:extLst>
          </p:cNvPr>
          <p:cNvSpPr/>
          <p:nvPr/>
        </p:nvSpPr>
        <p:spPr>
          <a:xfrm rot="5400000">
            <a:off x="2414302" y="336931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grpSp>
        <p:nvGrpSpPr>
          <p:cNvPr id="60" name="Group 59">
            <a:extLst>
              <a:ext uri="{FF2B5EF4-FFF2-40B4-BE49-F238E27FC236}">
                <a16:creationId xmlns:a16="http://schemas.microsoft.com/office/drawing/2014/main" id="{6CBC2B35-85A9-A962-F725-465810C6D320}"/>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313D09C1-F98F-F911-B358-C2A5C5F4C137}"/>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E71DF15-767C-06BC-CB81-26972482BC96}"/>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B694A316-01E8-B0C1-9456-93E6256A9562}"/>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5903FDEE-B0DF-2866-4883-35CBB1EFF931}"/>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1E01A564-9981-1392-47AB-0C37642A8A7B}"/>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C44C218-0950-47A1-D27B-5D7B431E5FA9}"/>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E7257E9-620C-B917-2402-073493ECCBF5}"/>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70B575F-BD26-D07C-E07E-49EA83900035}"/>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B016865A-60AF-CED4-59B7-53B8CB7E4F48}"/>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E0B5652-B0E1-1391-D378-2CE6298000F5}"/>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DD08475-5D08-5B34-E3FD-97B9CD740599}"/>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F2DA5ED-50CA-D549-B640-36649594DD51}"/>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C66905E-B62D-19B8-940D-B00EBB0B8DAA}"/>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3619404-CE6C-93E4-E3E4-A946191615E7}"/>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5D49FE0-D700-25A3-203F-41128CBDB82C}"/>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B9284AB7-5E9D-96BF-CAF1-66830C6EA102}"/>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997A384-E83B-3CA6-DF7D-9AFD7F0B96E8}"/>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C165F99E-E993-87EF-2D21-B3113DD0F309}"/>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55</a:t>
            </a:fld>
            <a:endParaRPr lang="fr-CA" sz="1200" dirty="0"/>
          </a:p>
        </p:txBody>
      </p:sp>
      <p:pic>
        <p:nvPicPr>
          <p:cNvPr id="9" name="Picture 8">
            <a:extLst>
              <a:ext uri="{FF2B5EF4-FFF2-40B4-BE49-F238E27FC236}">
                <a16:creationId xmlns:a16="http://schemas.microsoft.com/office/drawing/2014/main" id="{9D3D9001-923F-54C3-131D-0B1A7288E4F1}"/>
              </a:ext>
            </a:extLst>
          </p:cNvPr>
          <p:cNvPicPr>
            <a:picLocks noChangeAspect="1"/>
          </p:cNvPicPr>
          <p:nvPr/>
        </p:nvPicPr>
        <p:blipFill>
          <a:blip r:embed="rId2"/>
          <a:stretch>
            <a:fillRect/>
          </a:stretch>
        </p:blipFill>
        <p:spPr>
          <a:xfrm>
            <a:off x="5636093" y="579075"/>
            <a:ext cx="6045373" cy="5817938"/>
          </a:xfrm>
          <a:prstGeom prst="rect">
            <a:avLst/>
          </a:prstGeom>
        </p:spPr>
      </p:pic>
      <p:sp>
        <p:nvSpPr>
          <p:cNvPr id="10" name="TextBox 9">
            <a:extLst>
              <a:ext uri="{FF2B5EF4-FFF2-40B4-BE49-F238E27FC236}">
                <a16:creationId xmlns:a16="http://schemas.microsoft.com/office/drawing/2014/main" id="{C9073449-D1FB-9B27-BBCD-C6DE3100610F}"/>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Upplýsingar veittar af</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10607340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23669-69EF-E655-1EEE-D3FD2FDA9ADD}"/>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4AE99CAC-7291-CD52-DC94-53A25BA14610}"/>
              </a:ext>
            </a:extLst>
          </p:cNvPr>
          <p:cNvSpPr/>
          <p:nvPr/>
        </p:nvSpPr>
        <p:spPr>
          <a:xfrm rot="5400000">
            <a:off x="2414302" y="336931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pic>
        <p:nvPicPr>
          <p:cNvPr id="4" name="Picture 3">
            <a:extLst>
              <a:ext uri="{FF2B5EF4-FFF2-40B4-BE49-F238E27FC236}">
                <a16:creationId xmlns:a16="http://schemas.microsoft.com/office/drawing/2014/main" id="{E0998E05-3762-1967-A2B4-0E40C03B328B}"/>
              </a:ext>
            </a:extLst>
          </p:cNvPr>
          <p:cNvPicPr>
            <a:picLocks noChangeAspect="1"/>
          </p:cNvPicPr>
          <p:nvPr/>
        </p:nvPicPr>
        <p:blipFill>
          <a:blip r:embed="rId2"/>
          <a:stretch>
            <a:fillRect/>
          </a:stretch>
        </p:blipFill>
        <p:spPr>
          <a:xfrm>
            <a:off x="5611042" y="552509"/>
            <a:ext cx="6094267" cy="5844504"/>
          </a:xfrm>
          <a:prstGeom prst="rect">
            <a:avLst/>
          </a:prstGeom>
        </p:spPr>
      </p:pic>
      <p:sp>
        <p:nvSpPr>
          <p:cNvPr id="2" name="Text Placeholder 3">
            <a:extLst>
              <a:ext uri="{FF2B5EF4-FFF2-40B4-BE49-F238E27FC236}">
                <a16:creationId xmlns:a16="http://schemas.microsoft.com/office/drawing/2014/main" id="{ECE8B0D9-396D-9568-5E76-8A99C231ABD7}"/>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Jurtur</a:t>
            </a:r>
          </a:p>
        </p:txBody>
      </p:sp>
      <p:cxnSp>
        <p:nvCxnSpPr>
          <p:cNvPr id="3" name="Straight Connector 2">
            <a:extLst>
              <a:ext uri="{FF2B5EF4-FFF2-40B4-BE49-F238E27FC236}">
                <a16:creationId xmlns:a16="http://schemas.microsoft.com/office/drawing/2014/main" id="{86195A9D-3F65-3D44-C24D-45FD746C505D}"/>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258B68F-6384-73A8-077D-B642C68FD540}"/>
              </a:ext>
            </a:extLst>
          </p:cNvPr>
          <p:cNvSpPr txBox="1"/>
          <p:nvPr/>
        </p:nvSpPr>
        <p:spPr>
          <a:xfrm>
            <a:off x="605790" y="1404147"/>
            <a:ext cx="4691276" cy="3337517"/>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Þar sem jurta eru </a:t>
            </a:r>
            <a:r>
              <a:rPr lang="en-US" sz="2200" b="1" dirty="0">
                <a:solidFill>
                  <a:srgbClr val="494949"/>
                </a:solidFill>
              </a:rPr>
              <a:t>stöðugri bygging </a:t>
            </a:r>
            <a:r>
              <a:rPr lang="en-US" sz="2200" dirty="0">
                <a:solidFill>
                  <a:srgbClr val="494949"/>
                </a:solidFill>
              </a:rPr>
              <a:t>en bjöllutjald henta þau best á háannatíma. </a:t>
            </a:r>
          </a:p>
          <a:p>
            <a:pPr marL="342900" indent="-342900">
              <a:lnSpc>
                <a:spcPts val="2340"/>
              </a:lnSpc>
              <a:buClr>
                <a:srgbClr val="EC7C69"/>
              </a:buClr>
              <a:buFont typeface="Arial" panose="020B0604020202020204" pitchFamily="34" charset="0"/>
              <a:buChar char="•"/>
            </a:pPr>
            <a:r>
              <a:rPr lang="en-US" sz="2200" b="1" dirty="0">
                <a:solidFill>
                  <a:srgbClr val="494949"/>
                </a:solidFill>
              </a:rPr>
              <a:t>ROI er sterkara </a:t>
            </a:r>
            <a:r>
              <a:rPr lang="en-US" sz="2200" dirty="0">
                <a:solidFill>
                  <a:srgbClr val="494949"/>
                </a:solidFill>
              </a:rPr>
              <a:t>eftir því sem kröfur og staðsetning krefjast. </a:t>
            </a:r>
          </a:p>
          <a:p>
            <a:pPr marL="342900" indent="-342900">
              <a:lnSpc>
                <a:spcPts val="2340"/>
              </a:lnSpc>
              <a:buClr>
                <a:srgbClr val="EC7C69"/>
              </a:buClr>
              <a:buFont typeface="Arial" panose="020B0604020202020204" pitchFamily="34" charset="0"/>
              <a:buChar char="•"/>
            </a:pPr>
            <a:r>
              <a:rPr lang="en-US" sz="2200" dirty="0">
                <a:solidFill>
                  <a:srgbClr val="494949"/>
                </a:solidFill>
              </a:rPr>
              <a:t>Ábyrgðin hvílir á landeiganda að útvega hágæða </a:t>
            </a:r>
            <a:r>
              <a:rPr lang="en-US" sz="2200" b="1" dirty="0">
                <a:solidFill>
                  <a:srgbClr val="494949"/>
                </a:solidFill>
              </a:rPr>
              <a:t>innréttingar, þar með talið upphitun. </a:t>
            </a:r>
          </a:p>
          <a:p>
            <a:pPr marL="342900" indent="-342900">
              <a:lnSpc>
                <a:spcPts val="2340"/>
              </a:lnSpc>
              <a:buClr>
                <a:srgbClr val="EC7C69"/>
              </a:buClr>
              <a:buFont typeface="Arial" panose="020B0604020202020204" pitchFamily="34" charset="0"/>
              <a:buChar char="•"/>
            </a:pPr>
            <a:r>
              <a:rPr lang="en-US" sz="2200" b="1" dirty="0">
                <a:solidFill>
                  <a:srgbClr val="494949"/>
                </a:solidFill>
              </a:rPr>
              <a:t>Mjög vinsælt </a:t>
            </a:r>
            <a:r>
              <a:rPr lang="en-US" sz="2200" dirty="0">
                <a:solidFill>
                  <a:srgbClr val="494949"/>
                </a:solidFill>
              </a:rPr>
              <a:t>hjá hópum fjölskyldna á núverandi sumarhúsasvæðum og sumarhúsakomplexum</a:t>
            </a:r>
            <a:endParaRPr lang="en-IE" sz="2200" dirty="0">
              <a:solidFill>
                <a:srgbClr val="494949"/>
              </a:solidFill>
            </a:endParaRPr>
          </a:p>
        </p:txBody>
      </p:sp>
      <p:sp>
        <p:nvSpPr>
          <p:cNvPr id="36" name="TextBox 35">
            <a:extLst>
              <a:ext uri="{FF2B5EF4-FFF2-40B4-BE49-F238E27FC236}">
                <a16:creationId xmlns:a16="http://schemas.microsoft.com/office/drawing/2014/main" id="{9F43F010-4BC3-7239-24B8-B8E42F32808C}"/>
              </a:ext>
            </a:extLst>
          </p:cNvPr>
          <p:cNvSpPr txBox="1"/>
          <p:nvPr/>
        </p:nvSpPr>
        <p:spPr>
          <a:xfrm>
            <a:off x="1158273" y="5494819"/>
            <a:ext cx="4078341" cy="646331"/>
          </a:xfrm>
          <a:prstGeom prst="rect">
            <a:avLst/>
          </a:prstGeom>
          <a:noFill/>
        </p:spPr>
        <p:txBody>
          <a:bodyPr wrap="square" rtlCol="0">
            <a:spAutoFit/>
          </a:bodyPr>
          <a:lstStyle/>
          <a:p>
            <a:pPr>
              <a:tabLst>
                <a:tab pos="2127250" algn="l"/>
              </a:tabLst>
            </a:pPr>
            <a:r>
              <a:rPr lang="en-US" sz="1800" b="1" dirty="0">
                <a:solidFill>
                  <a:srgbClr val="494949"/>
                </a:solidFill>
              </a:rPr>
              <a:t>Dæmigerður einingarkostnaður </a:t>
            </a:r>
            <a:r>
              <a:rPr lang="en-US" sz="1800" dirty="0">
                <a:solidFill>
                  <a:srgbClr val="494949"/>
                </a:solidFill>
              </a:rPr>
              <a:t>	€3.500-10.000</a:t>
            </a:r>
          </a:p>
          <a:p>
            <a:pPr>
              <a:tabLst>
                <a:tab pos="2127250" algn="l"/>
              </a:tabLst>
            </a:pPr>
            <a:r>
              <a:rPr lang="en-US" sz="1800" b="1" dirty="0">
                <a:solidFill>
                  <a:srgbClr val="494949"/>
                </a:solidFill>
              </a:rPr>
              <a:t>Dæmigerð næturleiga</a:t>
            </a:r>
            <a:r>
              <a:rPr lang="en-US" sz="1800" dirty="0">
                <a:solidFill>
                  <a:srgbClr val="494949"/>
                </a:solidFill>
              </a:rPr>
              <a:t>	€50-150</a:t>
            </a:r>
            <a:endParaRPr lang="en-IE" sz="1800" dirty="0">
              <a:solidFill>
                <a:srgbClr val="494949"/>
              </a:solidFill>
            </a:endParaRPr>
          </a:p>
        </p:txBody>
      </p:sp>
      <p:grpSp>
        <p:nvGrpSpPr>
          <p:cNvPr id="60" name="Group 59">
            <a:extLst>
              <a:ext uri="{FF2B5EF4-FFF2-40B4-BE49-F238E27FC236}">
                <a16:creationId xmlns:a16="http://schemas.microsoft.com/office/drawing/2014/main" id="{1392B0A8-0915-651A-61C7-E8F5D0C414D3}"/>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40F62BB4-4A67-41F2-B7CC-465614F24162}"/>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703FDA57-C064-487C-A4C2-9A6B0EA43D1D}"/>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BF8D4AEF-2336-B401-1497-CA1A8B2EC588}"/>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DF1907E2-62D5-6226-D882-13EA157778E3}"/>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41E8CDF-D8C8-B2ED-6425-985464F47BFC}"/>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D9E55B9-8E24-5EF5-76FE-1505BA95E745}"/>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79BB690-B3B5-F0C2-D68C-D4208140B3D4}"/>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7B3C0F8E-DAD1-2D15-6EAB-C3419BFEF771}"/>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7B38928-DE52-88D4-976C-5D16EA04D335}"/>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5D59675-5E22-5274-9033-36BE9EF8A4CE}"/>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97BCF7-BF08-06AB-CFAB-053397E6E898}"/>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19589AE4-1271-188C-8D9A-39B740C71576}"/>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4F03DC0-8FD5-3D69-1B3A-8179F4D18463}"/>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E67C806-17EC-13A9-AC8E-893F48D392BD}"/>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2FBE547D-440C-0143-F9DA-779C4BB322F9}"/>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0C892EA-5CEE-824A-3394-E5990BBAF899}"/>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5DA50646-4EBB-B275-F2BC-07FAB20F4070}"/>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EC105BA6-8F58-7D6D-A593-0AC05D62FD28}"/>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56</a:t>
            </a:fld>
            <a:endParaRPr lang="fr-CA" sz="1200" dirty="0"/>
          </a:p>
        </p:txBody>
      </p:sp>
      <p:sp>
        <p:nvSpPr>
          <p:cNvPr id="10" name="TextBox 9">
            <a:extLst>
              <a:ext uri="{FF2B5EF4-FFF2-40B4-BE49-F238E27FC236}">
                <a16:creationId xmlns:a16="http://schemas.microsoft.com/office/drawing/2014/main" id="{AA354A9E-CC44-66B7-47D7-764AF19B2437}"/>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Upplýsingar veittar af</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2288482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AF33A-9BB5-AC51-0B4F-464B7E83F773}"/>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300070B6-6CD7-E911-5350-7E7B2BF0B993}"/>
              </a:ext>
            </a:extLst>
          </p:cNvPr>
          <p:cNvSpPr/>
          <p:nvPr/>
        </p:nvSpPr>
        <p:spPr>
          <a:xfrm rot="5400000">
            <a:off x="2431599" y="371412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A7C71E1B-311E-1A09-531D-2701766C8937}"/>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Safarítjöld</a:t>
            </a:r>
          </a:p>
          <a:p>
            <a:pPr>
              <a:lnSpc>
                <a:spcPts val="3720"/>
              </a:lnSpc>
            </a:pPr>
            <a:endParaRPr lang="en-IE" sz="3600" dirty="0"/>
          </a:p>
        </p:txBody>
      </p:sp>
      <p:cxnSp>
        <p:nvCxnSpPr>
          <p:cNvPr id="3" name="Straight Connector 2">
            <a:extLst>
              <a:ext uri="{FF2B5EF4-FFF2-40B4-BE49-F238E27FC236}">
                <a16:creationId xmlns:a16="http://schemas.microsoft.com/office/drawing/2014/main" id="{61E2AFB3-DE68-B940-CB1F-B7D45C90351F}"/>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3909F81-448A-75A8-6482-0CA61A2694C1}"/>
              </a:ext>
            </a:extLst>
          </p:cNvPr>
          <p:cNvSpPr txBox="1"/>
          <p:nvPr/>
        </p:nvSpPr>
        <p:spPr>
          <a:xfrm>
            <a:off x="605790" y="1404147"/>
            <a:ext cx="4691276" cy="3927422"/>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Safarítjöld eru frekar </a:t>
            </a:r>
            <a:r>
              <a:rPr lang="en-US" sz="2200" b="1" dirty="0">
                <a:solidFill>
                  <a:srgbClr val="494949"/>
                </a:solidFill>
              </a:rPr>
              <a:t>varanleg mannvirki </a:t>
            </a:r>
            <a:r>
              <a:rPr lang="en-US" sz="2200" dirty="0">
                <a:solidFill>
                  <a:srgbClr val="494949"/>
                </a:solidFill>
              </a:rPr>
              <a:t>og krefjast styrkts, harðs undirlags. </a:t>
            </a:r>
          </a:p>
          <a:p>
            <a:pPr marL="342900" indent="-342900">
              <a:lnSpc>
                <a:spcPts val="2340"/>
              </a:lnSpc>
              <a:buClr>
                <a:srgbClr val="EC7C69"/>
              </a:buClr>
              <a:buFont typeface="Arial" panose="020B0604020202020204" pitchFamily="34" charset="0"/>
              <a:buChar char="•"/>
            </a:pPr>
            <a:r>
              <a:rPr lang="en-US" sz="2200" dirty="0">
                <a:solidFill>
                  <a:srgbClr val="494949"/>
                </a:solidFill>
              </a:rPr>
              <a:t>Þau geta </a:t>
            </a:r>
            <a:r>
              <a:rPr lang="en-US" sz="2200" dirty="0" err="1">
                <a:solidFill>
                  <a:srgbClr val="494949"/>
                </a:solidFill>
              </a:rPr>
              <a:t>nýtt sér </a:t>
            </a:r>
            <a:r>
              <a:rPr lang="en-US" sz="2200" dirty="0">
                <a:solidFill>
                  <a:srgbClr val="494949"/>
                </a:solidFill>
              </a:rPr>
              <a:t>meira ytra rými, og landeigandi ber yfirleitt ábyrgð á innanhússinnréttingum, sem stýrir gæðum gistingarinnar sem boðið er upp á.</a:t>
            </a:r>
          </a:p>
          <a:p>
            <a:pPr marL="342900" indent="-342900">
              <a:lnSpc>
                <a:spcPts val="2340"/>
              </a:lnSpc>
              <a:buClr>
                <a:srgbClr val="EC7C69"/>
              </a:buClr>
              <a:buFont typeface="Arial" panose="020B0604020202020204" pitchFamily="34" charset="0"/>
              <a:buChar char="•"/>
            </a:pPr>
            <a:r>
              <a:rPr lang="en-US" sz="2200" dirty="0">
                <a:solidFill>
                  <a:srgbClr val="494949"/>
                </a:solidFill>
              </a:rPr>
              <a:t>Aðallega ætluð notkun á </a:t>
            </a:r>
            <a:r>
              <a:rPr lang="en-US" sz="2200" b="1" dirty="0">
                <a:solidFill>
                  <a:srgbClr val="494949"/>
                </a:solidFill>
              </a:rPr>
              <a:t>hlýrri árstíð</a:t>
            </a:r>
            <a:r>
              <a:rPr lang="en-US" sz="2200" dirty="0">
                <a:solidFill>
                  <a:srgbClr val="494949"/>
                </a:solidFill>
              </a:rPr>
              <a:t>.</a:t>
            </a:r>
          </a:p>
          <a:p>
            <a:pPr marL="342900" indent="-342900">
              <a:lnSpc>
                <a:spcPts val="2340"/>
              </a:lnSpc>
              <a:buClr>
                <a:srgbClr val="EC7C69"/>
              </a:buClr>
              <a:buFont typeface="Arial" panose="020B0604020202020204" pitchFamily="34" charset="0"/>
              <a:buChar char="•"/>
            </a:pPr>
            <a:r>
              <a:rPr lang="en-US" sz="2200" dirty="0">
                <a:solidFill>
                  <a:srgbClr val="494949"/>
                </a:solidFill>
              </a:rPr>
              <a:t>Getur skilað </a:t>
            </a:r>
            <a:r>
              <a:rPr lang="en-US" sz="2200" b="1" dirty="0">
                <a:solidFill>
                  <a:srgbClr val="494949"/>
                </a:solidFill>
              </a:rPr>
              <a:t>háum nýtingarhlutföllum </a:t>
            </a:r>
            <a:r>
              <a:rPr lang="en-US" sz="2200" dirty="0">
                <a:solidFill>
                  <a:srgbClr val="494949"/>
                </a:solidFill>
              </a:rPr>
              <a:t>fyrir stuttar fríar þegar veðrið batnar skyndilega. </a:t>
            </a:r>
          </a:p>
          <a:p>
            <a:pPr marL="342900" indent="-342900">
              <a:lnSpc>
                <a:spcPts val="2340"/>
              </a:lnSpc>
              <a:buClr>
                <a:srgbClr val="EC7C69"/>
              </a:buClr>
              <a:buFont typeface="Arial" panose="020B0604020202020204" pitchFamily="34" charset="0"/>
              <a:buChar char="•"/>
            </a:pPr>
            <a:r>
              <a:rPr lang="en-US" sz="2200" b="1" dirty="0">
                <a:solidFill>
                  <a:srgbClr val="494949"/>
                </a:solidFill>
              </a:rPr>
              <a:t>Vinsælt meðal fjölskyldna.</a:t>
            </a:r>
            <a:endParaRPr lang="en-IE" sz="2200" dirty="0">
              <a:solidFill>
                <a:srgbClr val="494949"/>
              </a:solidFill>
            </a:endParaRPr>
          </a:p>
        </p:txBody>
      </p:sp>
      <p:sp>
        <p:nvSpPr>
          <p:cNvPr id="36" name="TextBox 35">
            <a:extLst>
              <a:ext uri="{FF2B5EF4-FFF2-40B4-BE49-F238E27FC236}">
                <a16:creationId xmlns:a16="http://schemas.microsoft.com/office/drawing/2014/main" id="{6D3000FF-41CB-DD80-AA89-3C93AFA3CCCF}"/>
              </a:ext>
            </a:extLst>
          </p:cNvPr>
          <p:cNvSpPr txBox="1"/>
          <p:nvPr/>
        </p:nvSpPr>
        <p:spPr>
          <a:xfrm>
            <a:off x="1191053" y="5612659"/>
            <a:ext cx="4078341" cy="646331"/>
          </a:xfrm>
          <a:prstGeom prst="rect">
            <a:avLst/>
          </a:prstGeom>
          <a:noFill/>
        </p:spPr>
        <p:txBody>
          <a:bodyPr wrap="square" rtlCol="0">
            <a:spAutoFit/>
          </a:bodyPr>
          <a:lstStyle/>
          <a:p>
            <a:r>
              <a:rPr lang="en-US" sz="1800" b="1" dirty="0">
                <a:solidFill>
                  <a:srgbClr val="494949"/>
                </a:solidFill>
              </a:rPr>
              <a:t>Dæmigerður einingarkostnaður </a:t>
            </a:r>
            <a:r>
              <a:rPr lang="en-US" sz="1800" dirty="0">
                <a:solidFill>
                  <a:srgbClr val="494949"/>
                </a:solidFill>
              </a:rPr>
              <a:t>€7.500-50.000</a:t>
            </a:r>
          </a:p>
          <a:p>
            <a:r>
              <a:rPr lang="en-US" sz="1800" b="1" dirty="0">
                <a:solidFill>
                  <a:srgbClr val="494949"/>
                </a:solidFill>
              </a:rPr>
              <a:t>Dæmigerð næturleiga </a:t>
            </a:r>
            <a:r>
              <a:rPr lang="en-US" sz="1800" dirty="0">
                <a:solidFill>
                  <a:srgbClr val="494949"/>
                </a:solidFill>
              </a:rPr>
              <a:t>€125-175</a:t>
            </a:r>
            <a:endParaRPr lang="en-IE" sz="1800" dirty="0">
              <a:solidFill>
                <a:srgbClr val="494949"/>
              </a:solidFill>
            </a:endParaRPr>
          </a:p>
        </p:txBody>
      </p:sp>
      <p:grpSp>
        <p:nvGrpSpPr>
          <p:cNvPr id="60" name="Group 59">
            <a:extLst>
              <a:ext uri="{FF2B5EF4-FFF2-40B4-BE49-F238E27FC236}">
                <a16:creationId xmlns:a16="http://schemas.microsoft.com/office/drawing/2014/main" id="{6EC89606-6076-EE1D-D0AD-B91397D11112}"/>
              </a:ext>
            </a:extLst>
          </p:cNvPr>
          <p:cNvGrpSpPr/>
          <p:nvPr/>
        </p:nvGrpSpPr>
        <p:grpSpPr>
          <a:xfrm>
            <a:off x="245827" y="5520962"/>
            <a:ext cx="790813" cy="789906"/>
            <a:chOff x="4979483" y="3025351"/>
            <a:chExt cx="347616" cy="347217"/>
          </a:xfrm>
        </p:grpSpPr>
        <p:sp>
          <p:nvSpPr>
            <p:cNvPr id="61" name="Freeform 60">
              <a:extLst>
                <a:ext uri="{FF2B5EF4-FFF2-40B4-BE49-F238E27FC236}">
                  <a16:creationId xmlns:a16="http://schemas.microsoft.com/office/drawing/2014/main" id="{46BF374F-48A2-BAB5-79BD-2E5F9ED5927E}"/>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60B6FB6-799D-909A-95DC-F2BBC6FEB5C2}"/>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2595805D-A29A-ACBC-B0A1-CBDCDFCD033C}"/>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1DC88C47-C76E-D252-F5F3-5B1DC37FB306}"/>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88EA37A-0B28-2981-60F5-514885C3DBB5}"/>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312160A2-A5E8-15F4-CAB5-F01081AF10AE}"/>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29FB2E4-5F7B-7B08-BCCD-7A50A1F9BE7C}"/>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039057E-73E8-6F95-83AA-4DB987F54E74}"/>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CA0569D-6C3D-8848-1B6C-1A564389785B}"/>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F836ADBD-7FF8-118A-B92B-4F2755A672C3}"/>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3517AE0-F7F0-9CC3-8737-7299A2479468}"/>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00A80BA6-5EE2-2426-65C8-4F18C9576247}"/>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00D3992E-6CF8-A646-BE23-6E09FAB590EE}"/>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CE7E5AB-A942-402A-D2B1-6163F90DC889}"/>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264CC8AB-82A3-82F4-A266-0C0CD7F2D6A8}"/>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00BEADF-61D9-C4DA-1B61-7DFDCFC0BEAF}"/>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5ED68C1D-08E5-1A42-CA17-B26E75E0BED2}"/>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FE7ABDC5-48EC-2137-8C2C-8920FCB92970}"/>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57</a:t>
            </a:fld>
            <a:endParaRPr lang="fr-CA" sz="1200" dirty="0"/>
          </a:p>
        </p:txBody>
      </p:sp>
      <p:pic>
        <p:nvPicPr>
          <p:cNvPr id="6" name="Picture 5">
            <a:extLst>
              <a:ext uri="{FF2B5EF4-FFF2-40B4-BE49-F238E27FC236}">
                <a16:creationId xmlns:a16="http://schemas.microsoft.com/office/drawing/2014/main" id="{6394677F-621C-CD1F-12BF-9356DAE162A3}"/>
              </a:ext>
            </a:extLst>
          </p:cNvPr>
          <p:cNvPicPr>
            <a:picLocks noChangeAspect="1"/>
          </p:cNvPicPr>
          <p:nvPr/>
        </p:nvPicPr>
        <p:blipFill>
          <a:blip r:embed="rId2"/>
          <a:stretch>
            <a:fillRect/>
          </a:stretch>
        </p:blipFill>
        <p:spPr>
          <a:xfrm>
            <a:off x="5611042" y="604269"/>
            <a:ext cx="6078762" cy="5752982"/>
          </a:xfrm>
          <a:prstGeom prst="rect">
            <a:avLst/>
          </a:prstGeom>
        </p:spPr>
      </p:pic>
      <p:sp>
        <p:nvSpPr>
          <p:cNvPr id="8" name="TextBox 7">
            <a:extLst>
              <a:ext uri="{FF2B5EF4-FFF2-40B4-BE49-F238E27FC236}">
                <a16:creationId xmlns:a16="http://schemas.microsoft.com/office/drawing/2014/main" id="{51C101F8-85AE-56ED-9DCA-E8FF61057929}"/>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Upplýsingar veittar af</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22981124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02DFD-1E84-CAD2-B913-86E88D6EBEBA}"/>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1AB66399-2193-E5B4-91CE-CB556ED1AEAB}"/>
              </a:ext>
            </a:extLst>
          </p:cNvPr>
          <p:cNvSpPr/>
          <p:nvPr/>
        </p:nvSpPr>
        <p:spPr>
          <a:xfrm rot="5400000">
            <a:off x="2431599" y="351746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18DABA2B-B162-653D-FAD0-C264483BD049}"/>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Tjaldkassar</a:t>
            </a:r>
          </a:p>
          <a:p>
            <a:pPr>
              <a:lnSpc>
                <a:spcPts val="3720"/>
              </a:lnSpc>
            </a:pPr>
            <a:endParaRPr lang="en-IE" sz="3600" dirty="0"/>
          </a:p>
        </p:txBody>
      </p:sp>
      <p:cxnSp>
        <p:nvCxnSpPr>
          <p:cNvPr id="3" name="Straight Connector 2">
            <a:extLst>
              <a:ext uri="{FF2B5EF4-FFF2-40B4-BE49-F238E27FC236}">
                <a16:creationId xmlns:a16="http://schemas.microsoft.com/office/drawing/2014/main" id="{275938AC-A1AE-95E1-99CA-A5F76A47109F}"/>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38DC205-396B-DF4C-F9FF-B4F426527F65}"/>
              </a:ext>
            </a:extLst>
          </p:cNvPr>
          <p:cNvSpPr txBox="1"/>
          <p:nvPr/>
        </p:nvSpPr>
        <p:spPr>
          <a:xfrm>
            <a:off x="605790" y="1404147"/>
            <a:ext cx="4691276" cy="3927422"/>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b="1" dirty="0">
                <a:solidFill>
                  <a:srgbClr val="494949"/>
                </a:solidFill>
              </a:rPr>
              <a:t>Mjög vinsælt </a:t>
            </a:r>
            <a:r>
              <a:rPr lang="en-US" sz="2200" dirty="0">
                <a:solidFill>
                  <a:srgbClr val="494949"/>
                </a:solidFill>
              </a:rPr>
              <a:t>á mörgum ferðabúða-svæðum sem annar gistimöguleiki til viðbótar ferðavögnum og tjöldum. </a:t>
            </a:r>
          </a:p>
          <a:p>
            <a:pPr marL="342900" indent="-342900">
              <a:lnSpc>
                <a:spcPts val="2340"/>
              </a:lnSpc>
              <a:buClr>
                <a:srgbClr val="EC7C69"/>
              </a:buClr>
              <a:buFont typeface="Arial" panose="020B0604020202020204" pitchFamily="34" charset="0"/>
              <a:buChar char="•"/>
            </a:pPr>
            <a:r>
              <a:rPr lang="en-US" sz="2200" dirty="0">
                <a:solidFill>
                  <a:srgbClr val="494949"/>
                </a:solidFill>
              </a:rPr>
              <a:t>Lands eigendur á réttum stöðum státa af því að </a:t>
            </a:r>
            <a:r>
              <a:rPr lang="en-US" sz="2200" b="1" dirty="0">
                <a:solidFill>
                  <a:srgbClr val="494949"/>
                </a:solidFill>
              </a:rPr>
              <a:t>arðsemi fjárfestingar (ROI) </a:t>
            </a:r>
            <a:r>
              <a:rPr lang="en-US" sz="2200" dirty="0">
                <a:solidFill>
                  <a:srgbClr val="494949"/>
                </a:solidFill>
              </a:rPr>
              <a:t>er yfirleitt um 2–3 ár. </a:t>
            </a:r>
          </a:p>
          <a:p>
            <a:pPr marL="342900" indent="-342900">
              <a:lnSpc>
                <a:spcPts val="2340"/>
              </a:lnSpc>
              <a:buClr>
                <a:srgbClr val="EC7C69"/>
              </a:buClr>
              <a:buFont typeface="Arial" panose="020B0604020202020204" pitchFamily="34" charset="0"/>
              <a:buChar char="•"/>
            </a:pPr>
            <a:r>
              <a:rPr lang="en-US" sz="2200" b="1" dirty="0">
                <a:solidFill>
                  <a:srgbClr val="494949"/>
                </a:solidFill>
              </a:rPr>
              <a:t> Inngangsgerðir podda </a:t>
            </a:r>
            <a:r>
              <a:rPr lang="en-US" sz="2200" dirty="0">
                <a:solidFill>
                  <a:srgbClr val="494949"/>
                </a:solidFill>
              </a:rPr>
              <a:t>geta verið mjög einfaldar og, eins og með flestar glamping-vörur, krefjast poddar venjulega sérbaðaðstöðu.</a:t>
            </a:r>
            <a:endParaRPr lang="en-IE" sz="2200" b="1" dirty="0">
              <a:solidFill>
                <a:srgbClr val="494949"/>
              </a:solidFill>
            </a:endParaRPr>
          </a:p>
          <a:p>
            <a:pPr marL="342900" indent="-342900">
              <a:lnSpc>
                <a:spcPts val="2340"/>
              </a:lnSpc>
              <a:buClr>
                <a:srgbClr val="EC7C69"/>
              </a:buClr>
              <a:buFont typeface="Arial" panose="020B0604020202020204" pitchFamily="34" charset="0"/>
              <a:buChar char="•"/>
            </a:pPr>
            <a:endParaRPr lang="en-IE" sz="2200" dirty="0">
              <a:solidFill>
                <a:srgbClr val="494949"/>
              </a:solidFill>
            </a:endParaRPr>
          </a:p>
        </p:txBody>
      </p:sp>
      <p:sp>
        <p:nvSpPr>
          <p:cNvPr id="36" name="TextBox 35">
            <a:extLst>
              <a:ext uri="{FF2B5EF4-FFF2-40B4-BE49-F238E27FC236}">
                <a16:creationId xmlns:a16="http://schemas.microsoft.com/office/drawing/2014/main" id="{671BD274-F96C-3D70-C20D-F80018B8234A}"/>
              </a:ext>
            </a:extLst>
          </p:cNvPr>
          <p:cNvSpPr txBox="1"/>
          <p:nvPr/>
        </p:nvSpPr>
        <p:spPr>
          <a:xfrm>
            <a:off x="1191053" y="5467758"/>
            <a:ext cx="4078341" cy="923330"/>
          </a:xfrm>
          <a:prstGeom prst="rect">
            <a:avLst/>
          </a:prstGeom>
          <a:noFill/>
        </p:spPr>
        <p:txBody>
          <a:bodyPr wrap="square" rtlCol="0">
            <a:spAutoFit/>
          </a:bodyPr>
          <a:lstStyle/>
          <a:p>
            <a:pPr>
              <a:tabLst>
                <a:tab pos="2162175" algn="l"/>
              </a:tabLst>
            </a:pPr>
            <a:r>
              <a:rPr lang="en-US" sz="1800" b="1" dirty="0">
                <a:solidFill>
                  <a:srgbClr val="494949"/>
                </a:solidFill>
              </a:rPr>
              <a:t>Dæmigerð verð á einingu</a:t>
            </a:r>
            <a:r>
              <a:rPr lang="en-US" sz="1800" dirty="0">
                <a:solidFill>
                  <a:srgbClr val="494949"/>
                </a:solidFill>
              </a:rPr>
              <a:t>	 €6,000-15,000</a:t>
            </a:r>
          </a:p>
          <a:p>
            <a:pPr>
              <a:tabLst>
                <a:tab pos="2162175" algn="l"/>
              </a:tabLst>
            </a:pPr>
            <a:r>
              <a:rPr lang="en-US" sz="1800" b="1" dirty="0">
                <a:solidFill>
                  <a:srgbClr val="494949"/>
                </a:solidFill>
              </a:rPr>
              <a:t>Dæmigerð næturleiga </a:t>
            </a:r>
            <a:r>
              <a:rPr lang="en-US" sz="1800" dirty="0">
                <a:solidFill>
                  <a:srgbClr val="494949"/>
                </a:solidFill>
              </a:rPr>
              <a:t>	€50-100</a:t>
            </a:r>
            <a:endParaRPr lang="en-IE" sz="1800" dirty="0">
              <a:solidFill>
                <a:srgbClr val="494949"/>
              </a:solidFill>
            </a:endParaRPr>
          </a:p>
          <a:p>
            <a:pPr>
              <a:tabLst>
                <a:tab pos="2162175" algn="l"/>
              </a:tabLst>
            </a:pPr>
            <a:endParaRPr lang="en-IE" sz="1800" dirty="0">
              <a:solidFill>
                <a:srgbClr val="494949"/>
              </a:solidFill>
            </a:endParaRPr>
          </a:p>
        </p:txBody>
      </p:sp>
      <p:grpSp>
        <p:nvGrpSpPr>
          <p:cNvPr id="60" name="Group 59">
            <a:extLst>
              <a:ext uri="{FF2B5EF4-FFF2-40B4-BE49-F238E27FC236}">
                <a16:creationId xmlns:a16="http://schemas.microsoft.com/office/drawing/2014/main" id="{8FFBC606-F30E-EF55-5226-16B91A956462}"/>
              </a:ext>
            </a:extLst>
          </p:cNvPr>
          <p:cNvGrpSpPr/>
          <p:nvPr/>
        </p:nvGrpSpPr>
        <p:grpSpPr>
          <a:xfrm>
            <a:off x="245827" y="5376061"/>
            <a:ext cx="790813" cy="789906"/>
            <a:chOff x="4979483" y="3025351"/>
            <a:chExt cx="347616" cy="347217"/>
          </a:xfrm>
        </p:grpSpPr>
        <p:sp>
          <p:nvSpPr>
            <p:cNvPr id="61" name="Freeform 60">
              <a:extLst>
                <a:ext uri="{FF2B5EF4-FFF2-40B4-BE49-F238E27FC236}">
                  <a16:creationId xmlns:a16="http://schemas.microsoft.com/office/drawing/2014/main" id="{59DF8319-7713-2CD2-2759-E5B0329B97AE}"/>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0A20685-E176-A60F-1C72-76D0EF47914F}"/>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AC9F5299-85C0-6D78-13CF-9142C5D1AF7D}"/>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F12D994E-3886-D1AB-1556-3AE0C5916676}"/>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90E2A06-D4B7-AA08-831A-B9F4FF3CDE14}"/>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DC7A4BF-AAB7-D66D-A320-D1540F1BA046}"/>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65397815-D4F9-9EFE-7084-58E070206410}"/>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671F6FE6-733D-29DB-C37D-38E2750ADFEB}"/>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8324B71-5CEA-2C38-F995-70EAAC2635E9}"/>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71513F24-C676-EF2E-1C6B-060F47CB16C0}"/>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964AAA35-5CE7-F3AC-74E9-F11E477A3001}"/>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02E6E3FD-3597-3885-57D0-5C7530DB8268}"/>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88BAA05-AFE8-0097-48D7-EFFE8BA85B7B}"/>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36A244B0-7F27-BE2D-02E5-563076C8F10D}"/>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EFC69CF-0A71-EDC3-7762-579B9D523D2B}"/>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17B41D4-FE9F-5343-C441-08395953E230}"/>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363DFC2-61ED-A26B-0EC4-2EB9A9BEBED9}"/>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68D7C090-F2A1-0B27-8FDE-C6569543CC89}"/>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58</a:t>
            </a:fld>
            <a:endParaRPr lang="fr-CA" sz="1200" dirty="0"/>
          </a:p>
        </p:txBody>
      </p:sp>
      <p:pic>
        <p:nvPicPr>
          <p:cNvPr id="5" name="Picture 4">
            <a:extLst>
              <a:ext uri="{FF2B5EF4-FFF2-40B4-BE49-F238E27FC236}">
                <a16:creationId xmlns:a16="http://schemas.microsoft.com/office/drawing/2014/main" id="{7AF2BB54-A9C5-FEC9-D918-704968FD00DF}"/>
              </a:ext>
            </a:extLst>
          </p:cNvPr>
          <p:cNvPicPr>
            <a:picLocks noChangeAspect="1"/>
          </p:cNvPicPr>
          <p:nvPr/>
        </p:nvPicPr>
        <p:blipFill>
          <a:blip r:embed="rId2"/>
          <a:stretch>
            <a:fillRect/>
          </a:stretch>
        </p:blipFill>
        <p:spPr>
          <a:xfrm>
            <a:off x="5595502" y="604269"/>
            <a:ext cx="6146514" cy="5916113"/>
          </a:xfrm>
          <a:prstGeom prst="rect">
            <a:avLst/>
          </a:prstGeom>
        </p:spPr>
      </p:pic>
      <p:sp>
        <p:nvSpPr>
          <p:cNvPr id="9" name="TextBox 8">
            <a:extLst>
              <a:ext uri="{FF2B5EF4-FFF2-40B4-BE49-F238E27FC236}">
                <a16:creationId xmlns:a16="http://schemas.microsoft.com/office/drawing/2014/main" id="{6E5D9D31-1E66-02A2-48B2-746D47B7AFF3}"/>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Upplýsingar veittar af</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3603586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EF7AB-06A5-999B-4985-488E2501CB63}"/>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D5160D9B-5307-530E-6261-82EDD160B250}"/>
              </a:ext>
            </a:extLst>
          </p:cNvPr>
          <p:cNvSpPr/>
          <p:nvPr/>
        </p:nvSpPr>
        <p:spPr>
          <a:xfrm rot="5400000">
            <a:off x="2431599" y="351746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9E5E4AC3-83B4-5304-D301-7D089ED6C07D}"/>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Geodesískar kúpur</a:t>
            </a:r>
          </a:p>
          <a:p>
            <a:pPr>
              <a:lnSpc>
                <a:spcPts val="3720"/>
              </a:lnSpc>
            </a:pPr>
            <a:endParaRPr lang="en-IE" sz="3600" dirty="0"/>
          </a:p>
        </p:txBody>
      </p:sp>
      <p:cxnSp>
        <p:nvCxnSpPr>
          <p:cNvPr id="3" name="Straight Connector 2">
            <a:extLst>
              <a:ext uri="{FF2B5EF4-FFF2-40B4-BE49-F238E27FC236}">
                <a16:creationId xmlns:a16="http://schemas.microsoft.com/office/drawing/2014/main" id="{0408B6F4-6EB4-D6CC-D788-8FAA930FB6CE}"/>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0E2C192-AD24-EAB1-280F-21B80FBFF63C}"/>
              </a:ext>
            </a:extLst>
          </p:cNvPr>
          <p:cNvSpPr txBox="1"/>
          <p:nvPr/>
        </p:nvSpPr>
        <p:spPr>
          <a:xfrm>
            <a:off x="605790" y="1404147"/>
            <a:ext cx="4663604" cy="3337517"/>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Einföld mannvirki í uppbyggingu og getur hentað til </a:t>
            </a:r>
            <a:r>
              <a:rPr lang="en-US" sz="2200" b="1" dirty="0">
                <a:solidFill>
                  <a:srgbClr val="494949"/>
                </a:solidFill>
              </a:rPr>
              <a:t>notkunar allt árið um kring</a:t>
            </a:r>
            <a:r>
              <a:rPr lang="en-US" sz="2200" dirty="0">
                <a:solidFill>
                  <a:srgbClr val="494949"/>
                </a:solidFill>
              </a:rPr>
              <a:t>, allt eftir tæknilýsingum. </a:t>
            </a:r>
          </a:p>
          <a:p>
            <a:pPr marL="342900" indent="-342900">
              <a:lnSpc>
                <a:spcPts val="2340"/>
              </a:lnSpc>
              <a:buClr>
                <a:srgbClr val="EC7C69"/>
              </a:buClr>
              <a:buFont typeface="Arial" panose="020B0604020202020204" pitchFamily="34" charset="0"/>
              <a:buChar char="•"/>
            </a:pPr>
            <a:r>
              <a:rPr lang="en-US" sz="2200" dirty="0">
                <a:solidFill>
                  <a:srgbClr val="494949"/>
                </a:solidFill>
              </a:rPr>
              <a:t>Ytra útlit og </a:t>
            </a:r>
            <a:r>
              <a:rPr lang="en-US" sz="2200" b="1" dirty="0">
                <a:solidFill>
                  <a:srgbClr val="494949"/>
                </a:solidFill>
              </a:rPr>
              <a:t>kvöldljósaútbreiðsla getur valdið vandræðum við að fá skipulagsleyfi</a:t>
            </a:r>
            <a:r>
              <a:rPr lang="en-US" sz="2200" dirty="0">
                <a:solidFill>
                  <a:srgbClr val="494949"/>
                </a:solidFill>
              </a:rPr>
              <a:t>, þó framleiðendur séu farnir að bjóða upp á fjölbreytt úrval dempaðra </a:t>
            </a:r>
            <a:r>
              <a:rPr lang="en-US" sz="2200" dirty="0" err="1">
                <a:solidFill>
                  <a:srgbClr val="494949"/>
                </a:solidFill>
              </a:rPr>
              <a:t>utanhússlita</a:t>
            </a:r>
            <a:r>
              <a:rPr lang="en-US" sz="2200" dirty="0">
                <a:solidFill>
                  <a:srgbClr val="494949"/>
                </a:solidFill>
              </a:rPr>
              <a:t>. </a:t>
            </a:r>
          </a:p>
          <a:p>
            <a:pPr marL="342900" indent="-342900">
              <a:lnSpc>
                <a:spcPts val="2340"/>
              </a:lnSpc>
              <a:buClr>
                <a:srgbClr val="EC7C69"/>
              </a:buClr>
              <a:buFont typeface="Arial" panose="020B0604020202020204" pitchFamily="34" charset="0"/>
              <a:buChar char="•"/>
            </a:pPr>
            <a:r>
              <a:rPr lang="en-US" sz="2200" b="1" dirty="0">
                <a:solidFill>
                  <a:srgbClr val="494949"/>
                </a:solidFill>
              </a:rPr>
              <a:t>Góður arðsemi </a:t>
            </a:r>
            <a:r>
              <a:rPr lang="en-US" sz="2200" dirty="0">
                <a:solidFill>
                  <a:srgbClr val="494949"/>
                </a:solidFill>
              </a:rPr>
              <a:t>á réttum stað. Tilvalinn fyrir sumarstjörnuskoðunarfrí.</a:t>
            </a:r>
            <a:endParaRPr lang="en-IE" sz="2200" b="1" dirty="0">
              <a:solidFill>
                <a:srgbClr val="494949"/>
              </a:solidFill>
            </a:endParaRPr>
          </a:p>
        </p:txBody>
      </p:sp>
      <p:sp>
        <p:nvSpPr>
          <p:cNvPr id="36" name="TextBox 35">
            <a:extLst>
              <a:ext uri="{FF2B5EF4-FFF2-40B4-BE49-F238E27FC236}">
                <a16:creationId xmlns:a16="http://schemas.microsoft.com/office/drawing/2014/main" id="{0BA8A049-C935-6A3A-455E-A1111E5675CC}"/>
              </a:ext>
            </a:extLst>
          </p:cNvPr>
          <p:cNvSpPr txBox="1"/>
          <p:nvPr/>
        </p:nvSpPr>
        <p:spPr>
          <a:xfrm>
            <a:off x="1191053" y="5467758"/>
            <a:ext cx="4078341" cy="646331"/>
          </a:xfrm>
          <a:prstGeom prst="rect">
            <a:avLst/>
          </a:prstGeom>
          <a:noFill/>
        </p:spPr>
        <p:txBody>
          <a:bodyPr wrap="square" rtlCol="0">
            <a:spAutoFit/>
          </a:bodyPr>
          <a:lstStyle/>
          <a:p>
            <a:pPr>
              <a:tabLst>
                <a:tab pos="2265363" algn="l"/>
              </a:tabLst>
            </a:pPr>
            <a:r>
              <a:rPr lang="en-US" sz="1800" b="1" dirty="0">
                <a:solidFill>
                  <a:srgbClr val="494949"/>
                </a:solidFill>
              </a:rPr>
              <a:t>Dæmigerð einingarkostnaður </a:t>
            </a:r>
            <a:r>
              <a:rPr lang="en-US" sz="1800" dirty="0">
                <a:solidFill>
                  <a:srgbClr val="494949"/>
                </a:solidFill>
              </a:rPr>
              <a:t>	€6.000-15.000</a:t>
            </a:r>
          </a:p>
          <a:p>
            <a:pPr>
              <a:tabLst>
                <a:tab pos="2265363" algn="l"/>
              </a:tabLst>
            </a:pPr>
            <a:r>
              <a:rPr lang="en-US" sz="1800" b="1" dirty="0">
                <a:solidFill>
                  <a:srgbClr val="494949"/>
                </a:solidFill>
              </a:rPr>
              <a:t>Dæmigerð nóttarleiga </a:t>
            </a:r>
            <a:r>
              <a:rPr lang="en-US" sz="1800" dirty="0">
                <a:solidFill>
                  <a:srgbClr val="494949"/>
                </a:solidFill>
              </a:rPr>
              <a:t>	€95-150</a:t>
            </a:r>
            <a:endParaRPr lang="en-IE" sz="1800" dirty="0">
              <a:solidFill>
                <a:srgbClr val="494949"/>
              </a:solidFill>
            </a:endParaRPr>
          </a:p>
        </p:txBody>
      </p:sp>
      <p:grpSp>
        <p:nvGrpSpPr>
          <p:cNvPr id="60" name="Group 59">
            <a:extLst>
              <a:ext uri="{FF2B5EF4-FFF2-40B4-BE49-F238E27FC236}">
                <a16:creationId xmlns:a16="http://schemas.microsoft.com/office/drawing/2014/main" id="{A221AB4B-48D1-ED6D-EC95-47AF074A54AD}"/>
              </a:ext>
            </a:extLst>
          </p:cNvPr>
          <p:cNvGrpSpPr/>
          <p:nvPr/>
        </p:nvGrpSpPr>
        <p:grpSpPr>
          <a:xfrm>
            <a:off x="245827" y="5376061"/>
            <a:ext cx="790813" cy="789906"/>
            <a:chOff x="4979483" y="3025351"/>
            <a:chExt cx="347616" cy="347217"/>
          </a:xfrm>
        </p:grpSpPr>
        <p:sp>
          <p:nvSpPr>
            <p:cNvPr id="61" name="Freeform 60">
              <a:extLst>
                <a:ext uri="{FF2B5EF4-FFF2-40B4-BE49-F238E27FC236}">
                  <a16:creationId xmlns:a16="http://schemas.microsoft.com/office/drawing/2014/main" id="{92AAA8A3-BEF5-764D-647E-0AC3709A19E2}"/>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46297EE-BF48-C204-FAC6-992FBCF95116}"/>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8DC750B2-672A-8D99-7E7A-5746BB69C146}"/>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7C5AA441-21DA-9AA4-DEAC-61801AFA47B9}"/>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53170BE-0DBA-DA67-6425-399210334C96}"/>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39F62A2D-016D-375E-0E7A-59326F721C45}"/>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914D56E-D35B-CAE7-9490-AA5187E68CDD}"/>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4351E386-FA46-74C9-7C0F-B324F20D7991}"/>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BC02511-2AB8-9DDB-9C05-422315C52D90}"/>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BA30F3F9-70CD-2B93-3E2E-CA5F9036B0E6}"/>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2D6A1B24-A951-A37E-CEAE-1ED1666DB1A6}"/>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FC8B52C-451E-A2EF-E1EC-83E1C5E33725}"/>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029E061-861E-8BEE-D109-340E82A5AD9A}"/>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9A11273-D392-7D71-F0F5-6E01766D40A7}"/>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526BC8F8-D10F-9EC8-9AAC-4D34571B1B8B}"/>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659E89D-2A0D-A225-3DDA-DA05529BDB90}"/>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B3DCFBF-020C-5BFB-B314-A4E34E49CDA8}"/>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A76E8779-83F1-7FC0-1D96-B17A93806AAC}"/>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59</a:t>
            </a:fld>
            <a:endParaRPr lang="fr-CA" sz="1200" dirty="0"/>
          </a:p>
        </p:txBody>
      </p:sp>
      <p:pic>
        <p:nvPicPr>
          <p:cNvPr id="6" name="Picture 5">
            <a:extLst>
              <a:ext uri="{FF2B5EF4-FFF2-40B4-BE49-F238E27FC236}">
                <a16:creationId xmlns:a16="http://schemas.microsoft.com/office/drawing/2014/main" id="{EAB2F640-EA67-B2CF-7301-1FA6BF967D5D}"/>
              </a:ext>
            </a:extLst>
          </p:cNvPr>
          <p:cNvPicPr>
            <a:picLocks noChangeAspect="1"/>
          </p:cNvPicPr>
          <p:nvPr/>
        </p:nvPicPr>
        <p:blipFill rotWithShape="1">
          <a:blip r:embed="rId2"/>
          <a:srcRect l="3032" r="3032"/>
          <a:stretch/>
        </p:blipFill>
        <p:spPr>
          <a:xfrm>
            <a:off x="5422629" y="550653"/>
            <a:ext cx="6294428" cy="5939503"/>
          </a:xfrm>
          <a:prstGeom prst="rect">
            <a:avLst/>
          </a:prstGeom>
        </p:spPr>
      </p:pic>
      <p:sp>
        <p:nvSpPr>
          <p:cNvPr id="8" name="TextBox 7">
            <a:extLst>
              <a:ext uri="{FF2B5EF4-FFF2-40B4-BE49-F238E27FC236}">
                <a16:creationId xmlns:a16="http://schemas.microsoft.com/office/drawing/2014/main" id="{9E80B675-0B2C-B5A7-E170-2375E4333B68}"/>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Upplýsingar veittar af</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751269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3D856-8562-9180-CFF5-44B87F1DB739}"/>
            </a:ext>
          </a:extLst>
        </p:cNvPr>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D4A7F916-7D85-CB90-C270-0D8360BE4172}"/>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6</a:t>
            </a:fld>
            <a:endParaRPr lang="fr-CA" sz="1200" dirty="0"/>
          </a:p>
        </p:txBody>
      </p:sp>
      <p:sp>
        <p:nvSpPr>
          <p:cNvPr id="8" name="Text Placeholder 1">
            <a:extLst>
              <a:ext uri="{FF2B5EF4-FFF2-40B4-BE49-F238E27FC236}">
                <a16:creationId xmlns:a16="http://schemas.microsoft.com/office/drawing/2014/main" id="{A21192D3-1A5A-CD5C-3FF4-420E373DC2A6}"/>
              </a:ext>
            </a:extLst>
          </p:cNvPr>
          <p:cNvSpPr txBox="1">
            <a:spLocks/>
          </p:cNvSpPr>
          <p:nvPr/>
        </p:nvSpPr>
        <p:spPr>
          <a:xfrm>
            <a:off x="1779517" y="2227953"/>
            <a:ext cx="5042623" cy="291972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3200" b="1" dirty="0"/>
              <a:t>Byggðu snjallt: fjárhagsáætlun, stærðargráða og viðskiptalíkön: </a:t>
            </a:r>
          </a:p>
          <a:p>
            <a:pPr>
              <a:lnSpc>
                <a:spcPts val="2480"/>
              </a:lnSpc>
            </a:pPr>
            <a:endParaRPr lang="en-GB" sz="2400" b="1" dirty="0"/>
          </a:p>
          <a:p>
            <a:pPr>
              <a:lnSpc>
                <a:spcPts val="2380"/>
              </a:lnSpc>
            </a:pPr>
            <a:r>
              <a:rPr lang="en-IE" sz="2400" dirty="0"/>
              <a:t>Ákveðið og skilgreinið fjárhagsleg mörk ykkar, upphafsfasann og hvernig þið munið starfa til að tryggja fjárhagslega sjálfbærni. </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7E4A5FFB-F1AE-8DCC-617E-B24923B96D72}"/>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7B9DE442-6BDC-7219-2030-3083F3B2140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B276689D-D11A-423B-3718-B9E8AD50F555}"/>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582787" y="3360636"/>
            <a:ext cx="4246690" cy="3154091"/>
          </a:xfrm>
          <a:prstGeom prst="rect">
            <a:avLst/>
          </a:prstGeom>
        </p:spPr>
      </p:pic>
      <p:grpSp>
        <p:nvGrpSpPr>
          <p:cNvPr id="5" name="Group 4">
            <a:extLst>
              <a:ext uri="{FF2B5EF4-FFF2-40B4-BE49-F238E27FC236}">
                <a16:creationId xmlns:a16="http://schemas.microsoft.com/office/drawing/2014/main" id="{8000ED58-601B-4D6B-EAF0-5973C5F2EA65}"/>
              </a:ext>
            </a:extLst>
          </p:cNvPr>
          <p:cNvGrpSpPr/>
          <p:nvPr/>
        </p:nvGrpSpPr>
        <p:grpSpPr>
          <a:xfrm>
            <a:off x="3882647" y="640374"/>
            <a:ext cx="8320434" cy="835348"/>
            <a:chOff x="3882647" y="640374"/>
            <a:chExt cx="8320434" cy="835348"/>
          </a:xfrm>
        </p:grpSpPr>
        <p:sp>
          <p:nvSpPr>
            <p:cNvPr id="11" name="Freeform 10">
              <a:extLst>
                <a:ext uri="{FF2B5EF4-FFF2-40B4-BE49-F238E27FC236}">
                  <a16:creationId xmlns:a16="http://schemas.microsoft.com/office/drawing/2014/main" id="{BD85B54C-1898-47DC-6E34-D9752BC286DD}"/>
                </a:ext>
              </a:extLst>
            </p:cNvPr>
            <p:cNvSpPr/>
            <p:nvPr/>
          </p:nvSpPr>
          <p:spPr>
            <a:xfrm flipH="1">
              <a:off x="3882647"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Freeform 2">
              <a:extLst>
                <a:ext uri="{FF2B5EF4-FFF2-40B4-BE49-F238E27FC236}">
                  <a16:creationId xmlns:a16="http://schemas.microsoft.com/office/drawing/2014/main" id="{2BBF039A-F6CF-BF7E-3220-129A16B0A081}"/>
                </a:ext>
              </a:extLst>
            </p:cNvPr>
            <p:cNvSpPr/>
            <p:nvPr/>
          </p:nvSpPr>
          <p:spPr>
            <a:xfrm flipH="1">
              <a:off x="5209184"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grpSp>
      <p:sp>
        <p:nvSpPr>
          <p:cNvPr id="4" name="Text Placeholder 23">
            <a:extLst>
              <a:ext uri="{FF2B5EF4-FFF2-40B4-BE49-F238E27FC236}">
                <a16:creationId xmlns:a16="http://schemas.microsoft.com/office/drawing/2014/main" id="{E84D4388-288D-EE6D-2E11-9CA738887BE4}"/>
              </a:ext>
            </a:extLst>
          </p:cNvPr>
          <p:cNvSpPr txBox="1">
            <a:spLocks/>
          </p:cNvSpPr>
          <p:nvPr/>
        </p:nvSpPr>
        <p:spPr>
          <a:xfrm>
            <a:off x="3673644" y="754970"/>
            <a:ext cx="817761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dirty="0"/>
              <a:t>Eining 6 (hluti 1): </a:t>
            </a:r>
            <a:r>
              <a:rPr lang="en-US" dirty="0"/>
              <a:t> Helstu námsþættir</a:t>
            </a:r>
          </a:p>
        </p:txBody>
      </p:sp>
    </p:spTree>
    <p:extLst>
      <p:ext uri="{BB962C8B-B14F-4D97-AF65-F5344CB8AC3E}">
        <p14:creationId xmlns:p14="http://schemas.microsoft.com/office/powerpoint/2010/main" val="39769318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93F6-D301-D26F-9AEB-753B6464123E}"/>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B0624F46-17FC-DFBE-D56B-6EF6D57EEE2D}"/>
              </a:ext>
            </a:extLst>
          </p:cNvPr>
          <p:cNvSpPr/>
          <p:nvPr/>
        </p:nvSpPr>
        <p:spPr>
          <a:xfrm rot="5400000">
            <a:off x="2431599" y="351746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440F56AE-D4DD-F874-E125-460B6F88532A}"/>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Tréhús</a:t>
            </a:r>
          </a:p>
          <a:p>
            <a:pPr>
              <a:lnSpc>
                <a:spcPts val="3720"/>
              </a:lnSpc>
            </a:pPr>
            <a:endParaRPr lang="en-IE" sz="3600" dirty="0"/>
          </a:p>
        </p:txBody>
      </p:sp>
      <p:cxnSp>
        <p:nvCxnSpPr>
          <p:cNvPr id="3" name="Straight Connector 2">
            <a:extLst>
              <a:ext uri="{FF2B5EF4-FFF2-40B4-BE49-F238E27FC236}">
                <a16:creationId xmlns:a16="http://schemas.microsoft.com/office/drawing/2014/main" id="{AFE125A1-413D-C3D5-238A-1D522F982EAB}"/>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7C4F0D2-8888-A428-A38A-E42EFE2CB2EF}"/>
              </a:ext>
            </a:extLst>
          </p:cNvPr>
          <p:cNvSpPr txBox="1"/>
          <p:nvPr/>
        </p:nvSpPr>
        <p:spPr>
          <a:xfrm>
            <a:off x="605790" y="1404147"/>
            <a:ext cx="4341896" cy="2747612"/>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Tréhús gera kleift að hanna hugmyndaríkar og nýstárlegar lausnir sem hægt er að nota </a:t>
            </a:r>
            <a:r>
              <a:rPr lang="en-US" sz="2200" b="1" dirty="0">
                <a:solidFill>
                  <a:srgbClr val="494949"/>
                </a:solidFill>
              </a:rPr>
              <a:t>allt árið. </a:t>
            </a:r>
          </a:p>
          <a:p>
            <a:pPr marL="342900" indent="-342900">
              <a:lnSpc>
                <a:spcPts val="2340"/>
              </a:lnSpc>
              <a:buClr>
                <a:srgbClr val="EC7C69"/>
              </a:buClr>
              <a:buFont typeface="Arial" panose="020B0604020202020204" pitchFamily="34" charset="0"/>
              <a:buChar char="•"/>
            </a:pPr>
            <a:r>
              <a:rPr lang="en-US" sz="2200" b="1" dirty="0">
                <a:solidFill>
                  <a:srgbClr val="494949"/>
                </a:solidFill>
              </a:rPr>
              <a:t>Meðalbókunarhlutfall </a:t>
            </a:r>
            <a:r>
              <a:rPr lang="en-US" sz="2200" dirty="0">
                <a:solidFill>
                  <a:srgbClr val="494949"/>
                </a:solidFill>
              </a:rPr>
              <a:t>og næturverð eru bæði há fyrir einstakar hönnanir. </a:t>
            </a:r>
          </a:p>
          <a:p>
            <a:pPr marL="342900" indent="-342900">
              <a:lnSpc>
                <a:spcPts val="2340"/>
              </a:lnSpc>
              <a:buClr>
                <a:srgbClr val="EC7C69"/>
              </a:buClr>
              <a:buFont typeface="Arial" panose="020B0604020202020204" pitchFamily="34" charset="0"/>
              <a:buChar char="•"/>
            </a:pPr>
            <a:r>
              <a:rPr lang="en-US" sz="2200" dirty="0">
                <a:solidFill>
                  <a:srgbClr val="494949"/>
                </a:solidFill>
              </a:rPr>
              <a:t>Mjög </a:t>
            </a:r>
            <a:r>
              <a:rPr lang="en-US" sz="2200" b="1" dirty="0">
                <a:solidFill>
                  <a:srgbClr val="494949"/>
                </a:solidFill>
              </a:rPr>
              <a:t>vinsælt meðal para </a:t>
            </a:r>
            <a:r>
              <a:rPr lang="en-US" sz="2200" dirty="0">
                <a:solidFill>
                  <a:srgbClr val="494949"/>
                </a:solidFill>
              </a:rPr>
              <a:t>sem leita að rómantískri og myndrænni upplifun</a:t>
            </a:r>
            <a:endParaRPr lang="en-IE" sz="2200" b="1" dirty="0">
              <a:solidFill>
                <a:srgbClr val="494949"/>
              </a:solidFill>
            </a:endParaRPr>
          </a:p>
        </p:txBody>
      </p:sp>
      <p:sp>
        <p:nvSpPr>
          <p:cNvPr id="36" name="TextBox 35">
            <a:extLst>
              <a:ext uri="{FF2B5EF4-FFF2-40B4-BE49-F238E27FC236}">
                <a16:creationId xmlns:a16="http://schemas.microsoft.com/office/drawing/2014/main" id="{34C8AF94-F544-88ED-2A0B-C68A19341D14}"/>
              </a:ext>
            </a:extLst>
          </p:cNvPr>
          <p:cNvSpPr txBox="1"/>
          <p:nvPr/>
        </p:nvSpPr>
        <p:spPr>
          <a:xfrm>
            <a:off x="1191053" y="5467758"/>
            <a:ext cx="4231576" cy="646331"/>
          </a:xfrm>
          <a:prstGeom prst="rect">
            <a:avLst/>
          </a:prstGeom>
          <a:noFill/>
        </p:spPr>
        <p:txBody>
          <a:bodyPr wrap="square" rtlCol="0">
            <a:spAutoFit/>
          </a:bodyPr>
          <a:lstStyle/>
          <a:p>
            <a:pPr>
              <a:tabLst>
                <a:tab pos="2298700" algn="l"/>
              </a:tabLst>
            </a:pPr>
            <a:r>
              <a:rPr lang="en-US" sz="1800" b="1" dirty="0">
                <a:solidFill>
                  <a:srgbClr val="494949"/>
                </a:solidFill>
              </a:rPr>
              <a:t>Dæmigerð einingarkostnaður</a:t>
            </a:r>
            <a:r>
              <a:rPr lang="en-US" sz="1800" dirty="0">
                <a:solidFill>
                  <a:srgbClr val="494949"/>
                </a:solidFill>
              </a:rPr>
              <a:t>	 €50,000-120,000</a:t>
            </a:r>
          </a:p>
          <a:p>
            <a:pPr>
              <a:tabLst>
                <a:tab pos="2298700" algn="l"/>
              </a:tabLst>
            </a:pPr>
            <a:r>
              <a:rPr lang="en-US" sz="1800" b="1" dirty="0">
                <a:solidFill>
                  <a:srgbClr val="494949"/>
                </a:solidFill>
              </a:rPr>
              <a:t>Dæmigerð næturleiga </a:t>
            </a:r>
            <a:r>
              <a:rPr lang="en-US" sz="1800" dirty="0">
                <a:solidFill>
                  <a:srgbClr val="494949"/>
                </a:solidFill>
              </a:rPr>
              <a:t>	€125-250</a:t>
            </a:r>
            <a:endParaRPr lang="en-IE" sz="1800" dirty="0">
              <a:solidFill>
                <a:srgbClr val="494949"/>
              </a:solidFill>
            </a:endParaRPr>
          </a:p>
        </p:txBody>
      </p:sp>
      <p:grpSp>
        <p:nvGrpSpPr>
          <p:cNvPr id="60" name="Group 59">
            <a:extLst>
              <a:ext uri="{FF2B5EF4-FFF2-40B4-BE49-F238E27FC236}">
                <a16:creationId xmlns:a16="http://schemas.microsoft.com/office/drawing/2014/main" id="{CA436BAD-2A83-14D1-CE36-5DE976D830FB}"/>
              </a:ext>
            </a:extLst>
          </p:cNvPr>
          <p:cNvGrpSpPr/>
          <p:nvPr/>
        </p:nvGrpSpPr>
        <p:grpSpPr>
          <a:xfrm>
            <a:off x="245827" y="5376061"/>
            <a:ext cx="790813" cy="789906"/>
            <a:chOff x="4979483" y="3025351"/>
            <a:chExt cx="347616" cy="347217"/>
          </a:xfrm>
        </p:grpSpPr>
        <p:sp>
          <p:nvSpPr>
            <p:cNvPr id="61" name="Freeform 60">
              <a:extLst>
                <a:ext uri="{FF2B5EF4-FFF2-40B4-BE49-F238E27FC236}">
                  <a16:creationId xmlns:a16="http://schemas.microsoft.com/office/drawing/2014/main" id="{DA6D0A2F-46EA-AC5D-0321-5D8CB8C8A933}"/>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74B60A3A-A93F-B9A4-1F33-C5E065286328}"/>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7778FF5F-AF57-6E3E-4769-8FC356222255}"/>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0EB4A371-9DDA-891D-C161-291E043CB0FA}"/>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DD797B8-1454-8772-A10F-7142541D8871}"/>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56AF62C-6751-2DB1-9672-7E927A7EC84D}"/>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4A3B2C8D-3C69-9842-6E39-98EDB8A81543}"/>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69AA2CC9-A3E4-41C7-4D2F-818E392AEC06}"/>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2BA30C7-35EA-891B-EB6C-6B88FD070BBD}"/>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CEDB0DE-600C-5FFC-CD26-3A6B717102FA}"/>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A14CDA1-BF32-D4E0-9DB2-7531477FF436}"/>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E4283541-18CF-71CF-8F09-1DD3FDAAB114}"/>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6DAC889-F876-F58A-8253-5E2CA89EBB0D}"/>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5012D4F-E6B2-C9E0-4D9A-0A9207345F7D}"/>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E4F24073-2742-1CDF-799C-D25E2935B855}"/>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ADBD9150-5FA2-0AC0-2EA1-8D3185C30A40}"/>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66DC2412-ABE6-8905-1B2B-00A7747A44DE}"/>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8940E1EE-156A-3676-2EB9-BF5C6A0B36CB}"/>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60</a:t>
            </a:fld>
            <a:endParaRPr lang="fr-CA" sz="1200" dirty="0"/>
          </a:p>
        </p:txBody>
      </p:sp>
      <p:pic>
        <p:nvPicPr>
          <p:cNvPr id="9" name="Picture 8">
            <a:extLst>
              <a:ext uri="{FF2B5EF4-FFF2-40B4-BE49-F238E27FC236}">
                <a16:creationId xmlns:a16="http://schemas.microsoft.com/office/drawing/2014/main" id="{AA109F05-2D11-D6A6-49EA-8764AA2393F3}"/>
              </a:ext>
            </a:extLst>
          </p:cNvPr>
          <p:cNvPicPr>
            <a:picLocks noChangeAspect="1"/>
          </p:cNvPicPr>
          <p:nvPr/>
        </p:nvPicPr>
        <p:blipFill rotWithShape="1">
          <a:blip r:embed="rId2"/>
          <a:srcRect t="1356" b="1356"/>
          <a:stretch/>
        </p:blipFill>
        <p:spPr>
          <a:xfrm>
            <a:off x="5441006" y="586611"/>
            <a:ext cx="6272862" cy="5903546"/>
          </a:xfrm>
          <a:prstGeom prst="rect">
            <a:avLst/>
          </a:prstGeom>
        </p:spPr>
      </p:pic>
      <p:sp>
        <p:nvSpPr>
          <p:cNvPr id="10" name="TextBox 9">
            <a:extLst>
              <a:ext uri="{FF2B5EF4-FFF2-40B4-BE49-F238E27FC236}">
                <a16:creationId xmlns:a16="http://schemas.microsoft.com/office/drawing/2014/main" id="{28A199F2-5D4D-1BE4-6CE1-03EF86C4B078}"/>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Upplýsingar veittar af</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5463819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C5306-F23B-43B8-5D4F-0263955777D1}"/>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1523E179-7D1A-22D5-CB9E-8C648E829EDC}"/>
              </a:ext>
            </a:extLst>
          </p:cNvPr>
          <p:cNvSpPr/>
          <p:nvPr/>
        </p:nvSpPr>
        <p:spPr>
          <a:xfrm rot="5400000">
            <a:off x="2431599" y="3757308"/>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B6455309-B732-7EF6-AB1F-CED7AF3ED4E4}"/>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Kofa</a:t>
            </a:r>
          </a:p>
        </p:txBody>
      </p:sp>
      <p:cxnSp>
        <p:nvCxnSpPr>
          <p:cNvPr id="3" name="Straight Connector 2">
            <a:extLst>
              <a:ext uri="{FF2B5EF4-FFF2-40B4-BE49-F238E27FC236}">
                <a16:creationId xmlns:a16="http://schemas.microsoft.com/office/drawing/2014/main" id="{CD0C1EEC-E9ED-F001-2311-F1E471CAD38A}"/>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7948DD1-C208-071F-C083-FA5E5513E8E3}"/>
              </a:ext>
            </a:extLst>
          </p:cNvPr>
          <p:cNvSpPr txBox="1"/>
          <p:nvPr/>
        </p:nvSpPr>
        <p:spPr>
          <a:xfrm>
            <a:off x="605790" y="1404147"/>
            <a:ext cx="4341896" cy="3927422"/>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Gistihús eru </a:t>
            </a:r>
            <a:r>
              <a:rPr lang="en-US" sz="2200" b="1" dirty="0">
                <a:solidFill>
                  <a:srgbClr val="494949"/>
                </a:solidFill>
              </a:rPr>
              <a:t>vinsæl á hágæða sumarhúsasvæðum </a:t>
            </a:r>
            <a:r>
              <a:rPr lang="en-US" sz="2200" dirty="0">
                <a:solidFill>
                  <a:srgbClr val="494949"/>
                </a:solidFill>
              </a:rPr>
              <a:t>(bæði eldri og nýjum) og koma á svæðið forsmíðuð og fullbúin húsgögnum. </a:t>
            </a:r>
          </a:p>
          <a:p>
            <a:pPr marL="342900" indent="-342900">
              <a:lnSpc>
                <a:spcPts val="2340"/>
              </a:lnSpc>
              <a:buClr>
                <a:srgbClr val="EC7C69"/>
              </a:buClr>
              <a:buFont typeface="Arial" panose="020B0604020202020204" pitchFamily="34" charset="0"/>
              <a:buChar char="•"/>
            </a:pPr>
            <a:r>
              <a:rPr lang="en-US" sz="2200" dirty="0">
                <a:solidFill>
                  <a:srgbClr val="494949"/>
                </a:solidFill>
              </a:rPr>
              <a:t>Þær </a:t>
            </a:r>
            <a:r>
              <a:rPr lang="en-US" sz="2200" b="1" dirty="0">
                <a:solidFill>
                  <a:srgbClr val="494949"/>
                </a:solidFill>
              </a:rPr>
              <a:t>rúma</a:t>
            </a:r>
            <a:r>
              <a:rPr lang="en-US" sz="2200" dirty="0">
                <a:solidFill>
                  <a:srgbClr val="494949"/>
                </a:solidFill>
              </a:rPr>
              <a:t> yfirleitt</a:t>
            </a:r>
            <a:r>
              <a:rPr lang="en-US" sz="2200" b="1" dirty="0">
                <a:solidFill>
                  <a:srgbClr val="494949"/>
                </a:solidFill>
              </a:rPr>
              <a:t> 4–6 manns </a:t>
            </a:r>
            <a:r>
              <a:rPr lang="en-US" sz="2200" dirty="0">
                <a:solidFill>
                  <a:srgbClr val="494949"/>
                </a:solidFill>
              </a:rPr>
              <a:t>og uppfylla lagalegu skilgreininguna á "hýsi á hjólum". </a:t>
            </a:r>
          </a:p>
          <a:p>
            <a:pPr marL="342900" indent="-342900">
              <a:lnSpc>
                <a:spcPts val="2340"/>
              </a:lnSpc>
              <a:buClr>
                <a:srgbClr val="EC7C69"/>
              </a:buClr>
              <a:buFont typeface="Arial" panose="020B0604020202020204" pitchFamily="34" charset="0"/>
              <a:buChar char="•"/>
            </a:pPr>
            <a:r>
              <a:rPr lang="en-US" sz="2200" dirty="0">
                <a:solidFill>
                  <a:srgbClr val="494949"/>
                </a:solidFill>
              </a:rPr>
              <a:t>Á réttum stað geta þær skilað </a:t>
            </a:r>
            <a:r>
              <a:rPr lang="en-US" sz="2200" b="1" dirty="0">
                <a:solidFill>
                  <a:srgbClr val="494949"/>
                </a:solidFill>
              </a:rPr>
              <a:t>mjög háum arðsemi</a:t>
            </a:r>
            <a:r>
              <a:rPr lang="en-US" sz="2200" dirty="0">
                <a:solidFill>
                  <a:srgbClr val="494949"/>
                </a:solidFill>
              </a:rPr>
              <a:t>. </a:t>
            </a:r>
          </a:p>
          <a:p>
            <a:pPr marL="342900" indent="-342900">
              <a:lnSpc>
                <a:spcPts val="2340"/>
              </a:lnSpc>
              <a:buClr>
                <a:srgbClr val="EC7C69"/>
              </a:buClr>
              <a:buFont typeface="Arial" panose="020B0604020202020204" pitchFamily="34" charset="0"/>
              <a:buChar char="•"/>
            </a:pPr>
            <a:r>
              <a:rPr lang="en-US" sz="2200" dirty="0">
                <a:solidFill>
                  <a:srgbClr val="494949"/>
                </a:solidFill>
              </a:rPr>
              <a:t>Gistihúsin eru yfirleitt seld með 25 ára leyfissamningi, sem gerir kleift enduruppbyggingu og frekari framtíðar sölu.</a:t>
            </a:r>
            <a:endParaRPr lang="en-IE" sz="2200" b="1" dirty="0">
              <a:solidFill>
                <a:srgbClr val="494949"/>
              </a:solidFill>
            </a:endParaRPr>
          </a:p>
        </p:txBody>
      </p:sp>
      <p:sp>
        <p:nvSpPr>
          <p:cNvPr id="36" name="TextBox 35">
            <a:extLst>
              <a:ext uri="{FF2B5EF4-FFF2-40B4-BE49-F238E27FC236}">
                <a16:creationId xmlns:a16="http://schemas.microsoft.com/office/drawing/2014/main" id="{44BA917D-9B39-10E3-0D6A-D6DD31216718}"/>
              </a:ext>
            </a:extLst>
          </p:cNvPr>
          <p:cNvSpPr txBox="1"/>
          <p:nvPr/>
        </p:nvSpPr>
        <p:spPr>
          <a:xfrm>
            <a:off x="1191053" y="5707602"/>
            <a:ext cx="4231576" cy="646331"/>
          </a:xfrm>
          <a:prstGeom prst="rect">
            <a:avLst/>
          </a:prstGeom>
          <a:noFill/>
        </p:spPr>
        <p:txBody>
          <a:bodyPr wrap="square" rtlCol="0">
            <a:spAutoFit/>
          </a:bodyPr>
          <a:lstStyle/>
          <a:p>
            <a:pPr>
              <a:tabLst>
                <a:tab pos="2222500" algn="l"/>
              </a:tabLst>
            </a:pPr>
            <a:r>
              <a:rPr lang="en-US" sz="1800" b="1" dirty="0">
                <a:solidFill>
                  <a:srgbClr val="494949"/>
                </a:solidFill>
              </a:rPr>
              <a:t>Dæmigerður einingarkostnaður </a:t>
            </a:r>
            <a:r>
              <a:rPr lang="en-US" sz="1800" dirty="0">
                <a:solidFill>
                  <a:srgbClr val="494949"/>
                </a:solidFill>
              </a:rPr>
              <a:t>	€60.000-120.000</a:t>
            </a:r>
          </a:p>
          <a:p>
            <a:pPr>
              <a:tabLst>
                <a:tab pos="2222500" algn="l"/>
              </a:tabLst>
            </a:pPr>
            <a:r>
              <a:rPr lang="en-US" sz="1800" b="1" dirty="0">
                <a:solidFill>
                  <a:srgbClr val="494949"/>
                </a:solidFill>
              </a:rPr>
              <a:t>Dæmigerð nóttargjald </a:t>
            </a:r>
            <a:r>
              <a:rPr lang="en-US" sz="1800" dirty="0">
                <a:solidFill>
                  <a:srgbClr val="494949"/>
                </a:solidFill>
              </a:rPr>
              <a:t>	€200-450</a:t>
            </a:r>
            <a:endParaRPr lang="en-IE" sz="1800" dirty="0">
              <a:solidFill>
                <a:srgbClr val="494949"/>
              </a:solidFill>
            </a:endParaRPr>
          </a:p>
        </p:txBody>
      </p:sp>
      <p:grpSp>
        <p:nvGrpSpPr>
          <p:cNvPr id="60" name="Group 59">
            <a:extLst>
              <a:ext uri="{FF2B5EF4-FFF2-40B4-BE49-F238E27FC236}">
                <a16:creationId xmlns:a16="http://schemas.microsoft.com/office/drawing/2014/main" id="{031BF39B-2577-0D1A-B56F-4A3130159035}"/>
              </a:ext>
            </a:extLst>
          </p:cNvPr>
          <p:cNvGrpSpPr/>
          <p:nvPr/>
        </p:nvGrpSpPr>
        <p:grpSpPr>
          <a:xfrm>
            <a:off x="245827" y="5615905"/>
            <a:ext cx="790813" cy="789906"/>
            <a:chOff x="4979483" y="3025351"/>
            <a:chExt cx="347616" cy="347217"/>
          </a:xfrm>
        </p:grpSpPr>
        <p:sp>
          <p:nvSpPr>
            <p:cNvPr id="61" name="Freeform 60">
              <a:extLst>
                <a:ext uri="{FF2B5EF4-FFF2-40B4-BE49-F238E27FC236}">
                  <a16:creationId xmlns:a16="http://schemas.microsoft.com/office/drawing/2014/main" id="{C76E78E0-695F-F8FF-D341-0185FED40B4C}"/>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02B39C8-61D6-4479-4B21-39FB48F65155}"/>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E39B6FAD-29B3-2A6F-75A5-80160D080C06}"/>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EBF351B4-16B4-3734-010B-3819966A3FD7}"/>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EC3D50F-83FB-D9E9-61AC-3A71D11621F7}"/>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F71459A-922F-A188-953E-1CF6C9730614}"/>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A603BE2-E03E-4B4D-8E93-F2113501F007}"/>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31548FD0-4C55-02F2-BD4B-AC1FC1B02AE1}"/>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D9256313-9FEA-B62A-AA85-AE46B8016179}"/>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68464B4A-B01A-0B76-1679-6FDF708BCC3A}"/>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10D23497-86B2-3DBB-E1FD-4A59D8E4A8FD}"/>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4B5516B0-46F7-64DC-30CC-2CDECA79ED52}"/>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3BFC26B1-C1A7-97C7-7CDC-49EE62EAFF3E}"/>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0FA4EE2A-D880-67A2-A30D-7FFCDE298B4B}"/>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3B48731F-CD56-AFB0-7CB9-C44003498B2F}"/>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18A1C8F-5BB8-90D6-4A78-DB4B5D6C1E5F}"/>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471D9F0-3DF4-68D4-5173-503E3344CCEC}"/>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160ED4F2-078A-5E1F-BCF4-C8F0CFBCF56A}"/>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61</a:t>
            </a:fld>
            <a:endParaRPr lang="fr-CA" sz="1200" dirty="0"/>
          </a:p>
        </p:txBody>
      </p:sp>
      <p:pic>
        <p:nvPicPr>
          <p:cNvPr id="5" name="Picture 4">
            <a:extLst>
              <a:ext uri="{FF2B5EF4-FFF2-40B4-BE49-F238E27FC236}">
                <a16:creationId xmlns:a16="http://schemas.microsoft.com/office/drawing/2014/main" id="{44FE48E9-0993-1209-C421-7263EC236452}"/>
              </a:ext>
            </a:extLst>
          </p:cNvPr>
          <p:cNvPicPr>
            <a:picLocks noChangeAspect="1"/>
          </p:cNvPicPr>
          <p:nvPr/>
        </p:nvPicPr>
        <p:blipFill rotWithShape="1">
          <a:blip r:embed="rId2"/>
          <a:srcRect l="4051" r="4051"/>
          <a:stretch/>
        </p:blipFill>
        <p:spPr>
          <a:xfrm>
            <a:off x="5438389" y="586611"/>
            <a:ext cx="6275480" cy="5903546"/>
          </a:xfrm>
          <a:prstGeom prst="rect">
            <a:avLst/>
          </a:prstGeom>
        </p:spPr>
      </p:pic>
      <p:sp>
        <p:nvSpPr>
          <p:cNvPr id="6" name="TextBox 5">
            <a:extLst>
              <a:ext uri="{FF2B5EF4-FFF2-40B4-BE49-F238E27FC236}">
                <a16:creationId xmlns:a16="http://schemas.microsoft.com/office/drawing/2014/main" id="{13129044-8BA5-4D45-E19F-918D25BC5D0B}"/>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Upplýsingar veittar af</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13502007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FDD26-0746-6F07-541C-75C98E398608}"/>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7389A04A-828C-E4B4-1155-8802A0E393ED}"/>
              </a:ext>
            </a:extLst>
          </p:cNvPr>
          <p:cNvSpPr/>
          <p:nvPr/>
        </p:nvSpPr>
        <p:spPr>
          <a:xfrm rot="5400000">
            <a:off x="2431599" y="3757308"/>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AB03293C-E9B2-F45A-FFC7-7F45F63A37C0}"/>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Modúlhús  Modular Cottages</a:t>
            </a:r>
          </a:p>
          <a:p>
            <a:pPr>
              <a:lnSpc>
                <a:spcPts val="3720"/>
              </a:lnSpc>
            </a:pPr>
            <a:endParaRPr lang="en-IE" sz="3600" dirty="0"/>
          </a:p>
        </p:txBody>
      </p:sp>
      <p:cxnSp>
        <p:nvCxnSpPr>
          <p:cNvPr id="3" name="Straight Connector 2">
            <a:extLst>
              <a:ext uri="{FF2B5EF4-FFF2-40B4-BE49-F238E27FC236}">
                <a16:creationId xmlns:a16="http://schemas.microsoft.com/office/drawing/2014/main" id="{60EA7362-C900-8DC4-074D-10A33A506BBB}"/>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FBDA156-9217-C970-A906-BEA5035C02F4}"/>
              </a:ext>
            </a:extLst>
          </p:cNvPr>
          <p:cNvSpPr txBox="1"/>
          <p:nvPr/>
        </p:nvSpPr>
        <p:spPr>
          <a:xfrm>
            <a:off x="605790" y="1404147"/>
            <a:ext cx="4341896" cy="3927422"/>
          </a:xfrm>
          <a:prstGeom prst="rect">
            <a:avLst/>
          </a:prstGeom>
          <a:noFill/>
        </p:spPr>
        <p:txBody>
          <a:bodyPr wrap="square">
            <a:spAutoFit/>
          </a:bodyPr>
          <a:lstStyle/>
          <a:p>
            <a:pPr marL="342900" indent="-342900">
              <a:lnSpc>
                <a:spcPts val="2340"/>
              </a:lnSpc>
              <a:buFont typeface="Arial" panose="020B0604020202020204" pitchFamily="34" charset="0"/>
              <a:buChar char="•"/>
            </a:pPr>
            <a:r>
              <a:rPr lang="en-US" sz="2200" dirty="0">
                <a:solidFill>
                  <a:srgbClr val="494949"/>
                </a:solidFill>
              </a:rPr>
              <a:t>Samsett sumarhúsnæði (og raunar samsett íbúðarhúsnæði) er sífellt eftirsóttara vegna stuttrar byggingarferlis á verkstað og verksmiðjustýrðrar hönnunar og smíði. </a:t>
            </a:r>
          </a:p>
          <a:p>
            <a:pPr marL="342900" indent="-342900">
              <a:lnSpc>
                <a:spcPts val="2340"/>
              </a:lnSpc>
              <a:buFont typeface="Arial" panose="020B0604020202020204" pitchFamily="34" charset="0"/>
              <a:buChar char="•"/>
            </a:pPr>
            <a:r>
              <a:rPr lang="en-US" sz="2200" b="1" dirty="0">
                <a:solidFill>
                  <a:srgbClr val="494949"/>
                </a:solidFill>
              </a:rPr>
              <a:t>Kostnaðarhagkvæmur valkostur við hefðbundnar nýbyggðar sumarhús. </a:t>
            </a:r>
          </a:p>
          <a:p>
            <a:pPr marL="342900" indent="-342900">
              <a:lnSpc>
                <a:spcPts val="2340"/>
              </a:lnSpc>
              <a:buFont typeface="Arial" panose="020B0604020202020204" pitchFamily="34" charset="0"/>
              <a:buChar char="•"/>
            </a:pPr>
            <a:r>
              <a:rPr lang="en-US" sz="2200" dirty="0">
                <a:solidFill>
                  <a:srgbClr val="494949"/>
                </a:solidFill>
              </a:rPr>
              <a:t>Íbúðir úr modulum eru nú algengar sem </a:t>
            </a:r>
            <a:r>
              <a:rPr lang="en-US" sz="2200" b="1" dirty="0">
                <a:solidFill>
                  <a:srgbClr val="494949"/>
                </a:solidFill>
              </a:rPr>
              <a:t>sérsniðin gistiaðstaða </a:t>
            </a:r>
            <a:r>
              <a:rPr lang="en-US" sz="2200" dirty="0">
                <a:solidFill>
                  <a:srgbClr val="494949"/>
                </a:solidFill>
              </a:rPr>
              <a:t>í</a:t>
            </a:r>
            <a:r>
              <a:rPr lang="en-US" sz="2200" b="1" dirty="0">
                <a:solidFill>
                  <a:srgbClr val="494949"/>
                </a:solidFill>
              </a:rPr>
              <a:t> garðherbergjum </a:t>
            </a:r>
            <a:r>
              <a:rPr lang="en-US" sz="2200" dirty="0">
                <a:solidFill>
                  <a:srgbClr val="494949"/>
                </a:solidFill>
              </a:rPr>
              <a:t>á ferðamannastöðum eða áfangastöðum.</a:t>
            </a:r>
            <a:endParaRPr lang="en-IE" sz="2200" b="1" dirty="0">
              <a:solidFill>
                <a:srgbClr val="494949"/>
              </a:solidFill>
            </a:endParaRPr>
          </a:p>
        </p:txBody>
      </p:sp>
      <p:sp>
        <p:nvSpPr>
          <p:cNvPr id="36" name="TextBox 35">
            <a:extLst>
              <a:ext uri="{FF2B5EF4-FFF2-40B4-BE49-F238E27FC236}">
                <a16:creationId xmlns:a16="http://schemas.microsoft.com/office/drawing/2014/main" id="{46AC0427-D5AC-F4DD-5136-908A429AB3FD}"/>
              </a:ext>
            </a:extLst>
          </p:cNvPr>
          <p:cNvSpPr txBox="1"/>
          <p:nvPr/>
        </p:nvSpPr>
        <p:spPr>
          <a:xfrm>
            <a:off x="1191053" y="5707602"/>
            <a:ext cx="4231576" cy="646331"/>
          </a:xfrm>
          <a:prstGeom prst="rect">
            <a:avLst/>
          </a:prstGeom>
          <a:noFill/>
        </p:spPr>
        <p:txBody>
          <a:bodyPr wrap="square" rtlCol="0">
            <a:spAutoFit/>
          </a:bodyPr>
          <a:lstStyle/>
          <a:p>
            <a:pPr>
              <a:tabLst>
                <a:tab pos="2166938" algn="l"/>
              </a:tabLst>
            </a:pPr>
            <a:r>
              <a:rPr lang="en-US" sz="1800" b="1" dirty="0">
                <a:solidFill>
                  <a:srgbClr val="494949"/>
                </a:solidFill>
              </a:rPr>
              <a:t>Dæmigerð einingarkostnaður </a:t>
            </a:r>
            <a:r>
              <a:rPr lang="en-US" sz="1800" dirty="0">
                <a:solidFill>
                  <a:srgbClr val="494949"/>
                </a:solidFill>
              </a:rPr>
              <a:t>	€80,000-100,000</a:t>
            </a:r>
          </a:p>
          <a:p>
            <a:pPr>
              <a:tabLst>
                <a:tab pos="2166938" algn="l"/>
              </a:tabLst>
            </a:pPr>
            <a:r>
              <a:rPr lang="en-US" sz="1800" b="1" dirty="0">
                <a:solidFill>
                  <a:srgbClr val="494949"/>
                </a:solidFill>
              </a:rPr>
              <a:t>Dæmigerð næturleiga </a:t>
            </a:r>
            <a:r>
              <a:rPr lang="en-US" sz="1800" dirty="0">
                <a:solidFill>
                  <a:srgbClr val="494949"/>
                </a:solidFill>
              </a:rPr>
              <a:t>	€125-350</a:t>
            </a:r>
            <a:endParaRPr lang="en-IE" sz="1800" dirty="0">
              <a:solidFill>
                <a:srgbClr val="494949"/>
              </a:solidFill>
            </a:endParaRPr>
          </a:p>
        </p:txBody>
      </p:sp>
      <p:grpSp>
        <p:nvGrpSpPr>
          <p:cNvPr id="60" name="Group 59">
            <a:extLst>
              <a:ext uri="{FF2B5EF4-FFF2-40B4-BE49-F238E27FC236}">
                <a16:creationId xmlns:a16="http://schemas.microsoft.com/office/drawing/2014/main" id="{C807FE76-77DC-27A7-5899-E923A2F19DD4}"/>
              </a:ext>
            </a:extLst>
          </p:cNvPr>
          <p:cNvGrpSpPr/>
          <p:nvPr/>
        </p:nvGrpSpPr>
        <p:grpSpPr>
          <a:xfrm>
            <a:off x="245827" y="5615905"/>
            <a:ext cx="790813" cy="789906"/>
            <a:chOff x="4979483" y="3025351"/>
            <a:chExt cx="347616" cy="347217"/>
          </a:xfrm>
        </p:grpSpPr>
        <p:sp>
          <p:nvSpPr>
            <p:cNvPr id="61" name="Freeform 60">
              <a:extLst>
                <a:ext uri="{FF2B5EF4-FFF2-40B4-BE49-F238E27FC236}">
                  <a16:creationId xmlns:a16="http://schemas.microsoft.com/office/drawing/2014/main" id="{A4BF7ACD-5B28-8CB9-A700-D317A605FE3A}"/>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137A7BC-E6DB-51DF-0F8C-CBF7E4DDDC55}"/>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858A0717-A552-BF2C-6ACD-101AEA599345}"/>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319DE83A-83C4-1A07-5399-C105E4408BC1}"/>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656FD14-1288-DBA1-5DAD-80AB5FDE6B7D}"/>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254D942-2D2A-41DB-F067-8FCA0F23C317}"/>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C606310-B5B6-0D33-7387-50EDD0032626}"/>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04AA04C-8163-31DB-E82E-44D538030CF6}"/>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B524BA7C-1D7D-669B-5E1A-A4E8A469937B}"/>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4359F65-EF8B-4436-AC12-BB062ECE763D}"/>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30C8475F-006F-0C44-6F59-396459894E7F}"/>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8F9151E7-2CBF-0E6C-2CDE-916A9F5D7B31}"/>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CA1D909-70DA-5030-54FB-285C6C74D02D}"/>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5E6297D-32B4-6CC5-D193-F35C96434593}"/>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0C92123-54B5-81DF-9CDF-A529ACFB9D5D}"/>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32C8B4C-93F9-87CB-7AE5-D5B4A6D36C2C}"/>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3D302652-50D7-AC92-7895-3E0158F8CA81}"/>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608ED080-5D62-194A-296B-CBB39B6564A3}"/>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62</a:t>
            </a:fld>
            <a:endParaRPr lang="fr-CA" sz="1200" dirty="0"/>
          </a:p>
        </p:txBody>
      </p:sp>
      <p:pic>
        <p:nvPicPr>
          <p:cNvPr id="9" name="Picture 8">
            <a:extLst>
              <a:ext uri="{FF2B5EF4-FFF2-40B4-BE49-F238E27FC236}">
                <a16:creationId xmlns:a16="http://schemas.microsoft.com/office/drawing/2014/main" id="{ECF34665-3437-18C2-E138-2A170CE996D1}"/>
              </a:ext>
            </a:extLst>
          </p:cNvPr>
          <p:cNvPicPr>
            <a:picLocks noChangeAspect="1"/>
          </p:cNvPicPr>
          <p:nvPr/>
        </p:nvPicPr>
        <p:blipFill rotWithShape="1">
          <a:blip r:embed="rId2"/>
          <a:srcRect l="22" r="22"/>
          <a:stretch/>
        </p:blipFill>
        <p:spPr>
          <a:xfrm>
            <a:off x="5422629" y="584615"/>
            <a:ext cx="6275480" cy="5903546"/>
          </a:xfrm>
          <a:prstGeom prst="rect">
            <a:avLst/>
          </a:prstGeom>
        </p:spPr>
      </p:pic>
      <p:sp>
        <p:nvSpPr>
          <p:cNvPr id="10" name="TextBox 9">
            <a:extLst>
              <a:ext uri="{FF2B5EF4-FFF2-40B4-BE49-F238E27FC236}">
                <a16:creationId xmlns:a16="http://schemas.microsoft.com/office/drawing/2014/main" id="{05644DCD-67B2-AE82-723E-D69569C1810A}"/>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Upplýsingar veittar af</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738522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41E03-C8FB-DE2B-A783-3C8861098691}"/>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2769C53-06C8-C9A1-3670-7BFA1149D892}"/>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2AD8C0AC-C9BC-4D1F-1AD3-1682F2A3F6CE}"/>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Þú hefur lokið…             Modúl 6 (hluti 1)</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7669AFD1-7C0A-814E-4589-22C57C0FCBEB}"/>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Inngangur: Byrjaðu snjallt, gerðu fjárhagsáætlun, stækkaðu og viðskiptalíkön</a:t>
            </a: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004F7D75-0B8B-E3E9-8ABC-3697E2D4F340}"/>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Modúl 6 (hluti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96C93DDA-6E63-5125-6E2A-A388161DE3CE}"/>
              </a:ext>
            </a:extLst>
          </p:cNvPr>
          <p:cNvSpPr txBox="1"/>
          <p:nvPr/>
        </p:nvSpPr>
        <p:spPr>
          <a:xfrm>
            <a:off x="7915839" y="2232022"/>
            <a:ext cx="3369875" cy="1696426"/>
          </a:xfrm>
          <a:prstGeom prst="rect">
            <a:avLst/>
          </a:prstGeom>
          <a:noFill/>
        </p:spPr>
        <p:txBody>
          <a:bodyPr wrap="square" rtlCol="0">
            <a:spAutoFit/>
          </a:bodyPr>
          <a:lstStyle/>
          <a:p>
            <a:pPr algn="ctr">
              <a:lnSpc>
                <a:spcPts val="2520"/>
              </a:lnSpc>
            </a:pPr>
            <a:r>
              <a:rPr lang="en-US" sz="2400" dirty="0">
                <a:solidFill>
                  <a:srgbClr val="414141"/>
                </a:solidFill>
              </a:rPr>
              <a:t>Skildu gestina þína og hvað þeir eru tilbúnir að borga </a:t>
            </a:r>
          </a:p>
          <a:p>
            <a:pPr algn="ctr">
              <a:lnSpc>
                <a:spcPts val="2520"/>
              </a:lnSpc>
            </a:pPr>
            <a:endParaRPr lang="en-US" sz="2400" dirty="0">
              <a:solidFill>
                <a:srgbClr val="414141"/>
              </a:solidFill>
            </a:endParaRP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B1481BA-8505-3FAB-60CA-9D372E6E64A1}"/>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8304CAA4-9618-EB87-C086-B964F2C2A9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B6ED819B-98F8-AC9A-4D90-B1809047E271}"/>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0BC582D2-55AF-12E7-7B43-135F05457584}"/>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9DE80189-B861-B21A-373E-E397D49CFFA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Næst er…</a:t>
            </a:r>
            <a:endParaRPr lang="en-US" sz="3200" dirty="0">
              <a:solidFill>
                <a:schemeClr val="bg1"/>
              </a:solidFill>
            </a:endParaRPr>
          </a:p>
        </p:txBody>
      </p:sp>
      <p:sp>
        <p:nvSpPr>
          <p:cNvPr id="55" name="Speech Bubble: Oval 68">
            <a:extLst>
              <a:ext uri="{FF2B5EF4-FFF2-40B4-BE49-F238E27FC236}">
                <a16:creationId xmlns:a16="http://schemas.microsoft.com/office/drawing/2014/main" id="{511BC9E4-683A-37DB-BE7A-3D8FD59B4053}"/>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ECF519FD-082E-53DB-D077-C3996532256D}"/>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44042A50-D399-EA2C-4D63-85FD44DAD84A}"/>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40FA39F0-C0A0-B2BC-0C6A-48C0BECD168B}"/>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B0456ABD-388F-060F-C648-87EE3F2EE524}"/>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5508BD34-401C-CB7D-1111-962B686AB59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66B3C782-FEB1-F049-F43C-FE76F062451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24BF5995-82D9-2416-0D18-82D8CE0148F5}"/>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BB25524F-C580-4F8D-0200-4A8F397D024A}"/>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C354E322-195A-364B-FAF7-3BF16896411A}"/>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DCD5838D-9100-5D14-7DE6-DE2BEAD9C43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4B13A7AD-1578-65B6-A932-EADA7DA493EB}"/>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Vel gert </a:t>
            </a:r>
            <a:endParaRPr lang="en-US" sz="3200" dirty="0">
              <a:solidFill>
                <a:schemeClr val="bg1"/>
              </a:solidFill>
            </a:endParaRPr>
          </a:p>
        </p:txBody>
      </p:sp>
      <p:sp>
        <p:nvSpPr>
          <p:cNvPr id="16" name="Rectangle 15">
            <a:extLst>
              <a:ext uri="{FF2B5EF4-FFF2-40B4-BE49-F238E27FC236}">
                <a16:creationId xmlns:a16="http://schemas.microsoft.com/office/drawing/2014/main" id="{16BF3E8A-0378-F5FB-2754-D8F8048178B6}"/>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AF779E8-F789-DDB1-D94D-99C212ACB04C}"/>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9616DC6E-08B7-AC23-D003-80FD1BB3A35A}"/>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EAEE9ED8-3EB0-4AD5-6B3C-299B0F851CBD}"/>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71F8677E-682C-457A-4DEF-EA4A9CC33C79}"/>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98820932-F601-57EF-05AC-08E6E1245222}"/>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B3EDD23D-261E-377B-5483-A20A18617ED3}"/>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A9CA9A7A-8403-CDAB-1632-021302880A23}"/>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A2A93B7A-06AD-067F-2461-E22C5A0BEE9F}"/>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8A60BD87-BC89-F929-9B3C-AFF9BA528EAA}"/>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817524D1-3322-8EA0-1B9A-D72B439BD066}"/>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9505725A-9005-27BA-79A6-6AECBB07A0B0}"/>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882D7062-D634-74A4-4FF3-D866798F0755}"/>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8D262B42-D5BA-BA7B-95DE-40C328C36A2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0A3EE472-0377-4CE4-320D-48ADCF29A2BB}"/>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3B9FFA35-2569-AF87-84EB-E0E9833A772E}"/>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1D5697C-A496-18B9-ACD7-623F9D940E63}"/>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8ECA77BA-C092-474F-8501-8045B9FA1AC4}"/>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803A95A8-E9FF-D424-05F6-F7960C167096}"/>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D0D9C515-643A-FDA0-D1D4-A21BF23A6426}"/>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E97D6C1-8287-76A7-36AF-3398C46C1A85}"/>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D02A08A5-14E3-4B38-D8E3-EC9269C20848}"/>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1F369E8A-94CF-1099-769D-ECD237A4ACFF}"/>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06B455A0-AB02-A2CF-018B-5F8FBA001BBB}"/>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0FBF0239-AA14-CF60-12F0-ADEF14FB16C6}"/>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D1E0B764-476E-886C-9ACA-33F79935E2CB}"/>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0DEC0A0A-F85E-318F-CF8D-D7FB364AA0BE}"/>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E47F1A0-A7A1-146C-E732-0FEEA6AE6CB4}"/>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614832B1-D211-C6F2-A415-CE177345951F}"/>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6E134673-D41A-3D77-BD17-83CA84B93495}"/>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521721D0-ABB0-8995-1C26-B6319BC11E36}"/>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6C355E89-1736-6556-81C9-33F5CADFDBFD}"/>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BB3D5E41-85C8-C65A-8CDE-DBE7569ED02A}"/>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280D4022-EEB7-E821-9968-88F41C011ECC}"/>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43BEB552-20F9-C204-69A6-9A0EB750F0CE}"/>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821FC648-EF5C-34F0-C18C-7A110D0ADB50}"/>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752FB88B-988F-06DC-6A3B-B2C76CC7E288}"/>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7FFDE00F-84A8-0583-266B-084D06755A6C}"/>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1A81280-39C8-B1D7-DBE2-D37D4B1AEF9F}"/>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B2C33C9-F304-10BF-BC0F-AE405A8B5559}"/>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FCE3372B-348D-24CA-1348-8597D411F6A5}"/>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43C3887D-26A5-0CE2-A896-D90D083AFE72}"/>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24D7A6CB-FBF1-6F16-84AF-A0D19420C6A8}"/>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CC744C31-5624-1A86-4D4D-A73C96BD4A8F}"/>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1435F908-8D81-8E3E-DB02-537201057798}"/>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84C70BAB-C724-6A6B-72AF-82ED192CA9AA}"/>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7B74C635-E6D2-C07C-B681-DAD577415956}"/>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45417A6E-5CC2-5AA1-7CE4-D7C70EB6289F}"/>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21898639-22D3-4ED1-8F49-76DEFEF11B4D}"/>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6F7B4F9A-177F-C6AF-C7CA-69E9CC7A5123}"/>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9F9A12F0-580F-804A-6C0D-2062137CFE32}"/>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E2AFCFE5-C614-E3D8-8AB7-A5185933BBA4}"/>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1D3A952D-2128-A154-3974-2EBA374D46E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B08FCBF7-ADC8-2743-0FD3-CF8286E97183}"/>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866F022B-86AA-931E-9214-F08246C6D864}"/>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F3D7121F-ED82-BCC5-E785-7BEEA2C7F6CF}"/>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F6FF2B75-33D6-7C8B-7F21-7C3394EB62E4}"/>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EAA12AEF-E8D6-56B7-BD3E-A83EA527DFA4}"/>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E17A6215-B2F7-A97D-676A-647791FF26BC}"/>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576653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8FF6C-36A0-26A8-D98B-3E46055DCADA}"/>
            </a:ext>
          </a:extLst>
        </p:cNvPr>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556F550A-F7CB-87B1-AE64-96A5E7E1ECA9}"/>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7</a:t>
            </a:fld>
            <a:endParaRPr lang="fr-CA" sz="1200" dirty="0"/>
          </a:p>
        </p:txBody>
      </p:sp>
      <p:sp>
        <p:nvSpPr>
          <p:cNvPr id="8" name="Text Placeholder 1">
            <a:extLst>
              <a:ext uri="{FF2B5EF4-FFF2-40B4-BE49-F238E27FC236}">
                <a16:creationId xmlns:a16="http://schemas.microsoft.com/office/drawing/2014/main" id="{1E0A9CED-5A0F-50C0-EED9-814A0B1AEE3A}"/>
              </a:ext>
            </a:extLst>
          </p:cNvPr>
          <p:cNvSpPr txBox="1">
            <a:spLocks/>
          </p:cNvSpPr>
          <p:nvPr/>
        </p:nvSpPr>
        <p:spPr>
          <a:xfrm>
            <a:off x="1779517" y="2227953"/>
            <a:ext cx="5118587" cy="291972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3200" b="1" dirty="0"/>
              <a:t>Vitið hvað viðskiptavinir munu borga fyrir: aðdráttarafl og væntingar gesta: </a:t>
            </a:r>
          </a:p>
          <a:p>
            <a:pPr>
              <a:lnSpc>
                <a:spcPts val="2480"/>
              </a:lnSpc>
            </a:pPr>
            <a:endParaRPr lang="en-GB" sz="2400" b="1" dirty="0"/>
          </a:p>
          <a:p>
            <a:pPr>
              <a:lnSpc>
                <a:spcPts val="2380"/>
              </a:lnSpc>
            </a:pPr>
            <a:r>
              <a:rPr lang="en-IE" sz="2400" dirty="0"/>
              <a:t>Skiljðu hverjir gestir þínir eru og hvað þeir munu greiða aukalega fyrir, svo þú getir samræmt tilboðið þitt við eftirspurn og hámarkað tekjur</a:t>
            </a:r>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98AA2D9C-0100-5B8D-39D9-07991063A8DE}"/>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0" name="Freeform 9">
            <a:extLst>
              <a:ext uri="{FF2B5EF4-FFF2-40B4-BE49-F238E27FC236}">
                <a16:creationId xmlns:a16="http://schemas.microsoft.com/office/drawing/2014/main" id="{055E83DF-307A-373A-ACD0-4BD4CC6F6447}"/>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4830019-0D0D-1E88-2F9A-291488476082}"/>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582787" y="3360636"/>
            <a:ext cx="4246690" cy="3154091"/>
          </a:xfrm>
          <a:prstGeom prst="rect">
            <a:avLst/>
          </a:prstGeom>
        </p:spPr>
      </p:pic>
      <p:grpSp>
        <p:nvGrpSpPr>
          <p:cNvPr id="5" name="Group 4">
            <a:extLst>
              <a:ext uri="{FF2B5EF4-FFF2-40B4-BE49-F238E27FC236}">
                <a16:creationId xmlns:a16="http://schemas.microsoft.com/office/drawing/2014/main" id="{8B36F7E6-4DE2-5C83-BC0B-495562DBA355}"/>
              </a:ext>
            </a:extLst>
          </p:cNvPr>
          <p:cNvGrpSpPr/>
          <p:nvPr/>
        </p:nvGrpSpPr>
        <p:grpSpPr>
          <a:xfrm>
            <a:off x="3882647" y="640374"/>
            <a:ext cx="8320434" cy="835348"/>
            <a:chOff x="3882647" y="640374"/>
            <a:chExt cx="8320434" cy="835348"/>
          </a:xfrm>
        </p:grpSpPr>
        <p:sp>
          <p:nvSpPr>
            <p:cNvPr id="11" name="Freeform 10">
              <a:extLst>
                <a:ext uri="{FF2B5EF4-FFF2-40B4-BE49-F238E27FC236}">
                  <a16:creationId xmlns:a16="http://schemas.microsoft.com/office/drawing/2014/main" id="{9FF0142E-66C5-2D61-D382-6ABCFA032A6F}"/>
                </a:ext>
              </a:extLst>
            </p:cNvPr>
            <p:cNvSpPr/>
            <p:nvPr/>
          </p:nvSpPr>
          <p:spPr>
            <a:xfrm flipH="1">
              <a:off x="3882647"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Freeform 2">
              <a:extLst>
                <a:ext uri="{FF2B5EF4-FFF2-40B4-BE49-F238E27FC236}">
                  <a16:creationId xmlns:a16="http://schemas.microsoft.com/office/drawing/2014/main" id="{9742394D-F1FE-D888-28C8-52780AE8F0C5}"/>
                </a:ext>
              </a:extLst>
            </p:cNvPr>
            <p:cNvSpPr/>
            <p:nvPr/>
          </p:nvSpPr>
          <p:spPr>
            <a:xfrm flipH="1">
              <a:off x="5209184"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grpSp>
      <p:sp>
        <p:nvSpPr>
          <p:cNvPr id="4" name="Text Placeholder 23">
            <a:extLst>
              <a:ext uri="{FF2B5EF4-FFF2-40B4-BE49-F238E27FC236}">
                <a16:creationId xmlns:a16="http://schemas.microsoft.com/office/drawing/2014/main" id="{C20DAD34-2BD8-8AF8-5AA4-4CAF18FD1548}"/>
              </a:ext>
            </a:extLst>
          </p:cNvPr>
          <p:cNvSpPr txBox="1">
            <a:spLocks/>
          </p:cNvSpPr>
          <p:nvPr/>
        </p:nvSpPr>
        <p:spPr>
          <a:xfrm>
            <a:off x="3673644" y="754970"/>
            <a:ext cx="817761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dirty="0"/>
              <a:t>Modúl 6 (hluti 1): </a:t>
            </a:r>
            <a:r>
              <a:rPr lang="en-US" dirty="0"/>
              <a:t> Helstu námsþættir</a:t>
            </a:r>
          </a:p>
        </p:txBody>
      </p:sp>
    </p:spTree>
    <p:extLst>
      <p:ext uri="{BB962C8B-B14F-4D97-AF65-F5344CB8AC3E}">
        <p14:creationId xmlns:p14="http://schemas.microsoft.com/office/powerpoint/2010/main" val="3161020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69AD8-88D8-683A-42AA-FA823B71A6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7F83FB3-9B0E-A952-1CED-0CC09693B8E7}"/>
              </a:ext>
            </a:extLst>
          </p:cNvPr>
          <p:cNvSpPr>
            <a:spLocks noGrp="1"/>
          </p:cNvSpPr>
          <p:nvPr>
            <p:ph type="body" sz="quarter" idx="18"/>
          </p:nvPr>
        </p:nvSpPr>
        <p:spPr>
          <a:xfrm>
            <a:off x="7892715" y="1618150"/>
            <a:ext cx="3628115" cy="870198"/>
          </a:xfrm>
        </p:spPr>
        <p:txBody>
          <a:bodyPr/>
          <a:lstStyle/>
          <a:p>
            <a:pPr>
              <a:lnSpc>
                <a:spcPts val="3240"/>
              </a:lnSpc>
            </a:pPr>
            <a:r>
              <a:rPr lang="en-GB" sz="3200" dirty="0"/>
              <a:t>Inngangur   Valmöguleikar í ferðaþjónustu   Gistimöguleikar</a:t>
            </a:r>
          </a:p>
          <a:p>
            <a:pPr>
              <a:lnSpc>
                <a:spcPts val="3240"/>
              </a:lnSpc>
            </a:pPr>
            <a:endParaRPr lang="en-GB" sz="3200" dirty="0"/>
          </a:p>
          <a:p>
            <a:pPr>
              <a:lnSpc>
                <a:spcPts val="3240"/>
              </a:lnSpc>
            </a:pPr>
            <a:endParaRPr lang="en-GB" sz="3200" dirty="0"/>
          </a:p>
        </p:txBody>
      </p:sp>
      <p:sp>
        <p:nvSpPr>
          <p:cNvPr id="3" name="Text Placeholder 2">
            <a:extLst>
              <a:ext uri="{FF2B5EF4-FFF2-40B4-BE49-F238E27FC236}">
                <a16:creationId xmlns:a16="http://schemas.microsoft.com/office/drawing/2014/main" id="{093ABC77-6F68-968B-2B40-06F16CB4290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01</a:t>
            </a:r>
          </a:p>
        </p:txBody>
      </p:sp>
      <p:sp>
        <p:nvSpPr>
          <p:cNvPr id="29" name="Slide Number Placeholder 5">
            <a:extLst>
              <a:ext uri="{FF2B5EF4-FFF2-40B4-BE49-F238E27FC236}">
                <a16:creationId xmlns:a16="http://schemas.microsoft.com/office/drawing/2014/main" id="{CC34126F-B2AD-8BDC-BF4B-E6D213AAE67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sp>
        <p:nvSpPr>
          <p:cNvPr id="26" name="Text Placeholder 4">
            <a:extLst>
              <a:ext uri="{FF2B5EF4-FFF2-40B4-BE49-F238E27FC236}">
                <a16:creationId xmlns:a16="http://schemas.microsoft.com/office/drawing/2014/main" id="{BE44EB2D-7999-BFB9-D500-76723B185506}"/>
              </a:ext>
            </a:extLst>
          </p:cNvPr>
          <p:cNvSpPr txBox="1">
            <a:spLocks/>
          </p:cNvSpPr>
          <p:nvPr/>
        </p:nvSpPr>
        <p:spPr>
          <a:xfrm>
            <a:off x="513347" y="3896888"/>
            <a:ext cx="11007483" cy="1262699"/>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Óhefðbundin gististaðir í ferðaþjónustu—svo sem vistgistingar, glamping-einingar og menningararfsgisting—bjóða upp á einstakar, staðbundnar upplifanir sem endurspegla kröfur samtímans um ekta upplifun, einstaka upplifanir </a:t>
            </a:r>
            <a:r>
              <a:rPr lang="en-IE" b="1" dirty="0"/>
              <a:t>og sjálfbærni</a:t>
            </a:r>
            <a:r>
              <a:rPr lang="en-IE" dirty="0"/>
              <a:t>. Ólíkt hefðbundnum hótelum gera þessir gististaðir gestgjafum kleift að miðla gildum sínum og tengja gesti við menningu, samfélag og náttúruna. </a:t>
            </a:r>
            <a:r>
              <a:rPr lang="en-IE" b="1" dirty="0"/>
              <a:t>Spáð</a:t>
            </a:r>
            <a:r>
              <a:rPr lang="en-IE" dirty="0"/>
              <a:t> er </a:t>
            </a:r>
            <a:r>
              <a:rPr lang="en-IE" b="1" dirty="0"/>
              <a:t>að</a:t>
            </a:r>
            <a:r>
              <a:rPr lang="en-IE" dirty="0"/>
              <a:t> markaðurinn </a:t>
            </a:r>
            <a:r>
              <a:rPr lang="en-IE" b="1" dirty="0"/>
              <a:t>muni vaxa úr 216,5 milljörðum evra árið 2024 í yfir 715 milljarða evra árið 2032 </a:t>
            </a:r>
            <a:r>
              <a:rPr lang="en-IE" dirty="0">
                <a:solidFill>
                  <a:srgbClr val="459597"/>
                </a:solidFill>
                <a:hlinkClick r:id="rId2">
                  <a:extLst>
                    <a:ext uri="{A12FA001-AC4F-418D-AE19-62706E023703}">
                      <ahyp:hlinkClr xmlns:ahyp="http://schemas.microsoft.com/office/drawing/2018/hyperlinkcolor" val="tx"/>
                    </a:ext>
                  </a:extLst>
                </a:hlinkClick>
              </a:rPr>
              <a:t>(Fortune Business Insights 2025–2032)</a:t>
            </a:r>
            <a:r>
              <a:rPr lang="en-IE" dirty="0"/>
              <a:t>. Geirinn óhefðbundinna gististaða í ferðaþjónustu gegnir lykilhlutverki í að fjölbreyta ferðaþjónustu, styðja staðbundna efnahag og efla ástríðufullt og markvissatengt frumkvöðlastarf.</a:t>
            </a:r>
          </a:p>
          <a:p>
            <a:pPr>
              <a:lnSpc>
                <a:spcPts val="2360"/>
              </a:lnSpc>
            </a:pPr>
            <a:endParaRPr lang="en-IE" dirty="0"/>
          </a:p>
        </p:txBody>
      </p:sp>
      <p:pic>
        <p:nvPicPr>
          <p:cNvPr id="9" name="Picture Placeholder 8" descr="A group of people working on a project&#10;&#10;AI-generated content may be incorrect.">
            <a:extLst>
              <a:ext uri="{FF2B5EF4-FFF2-40B4-BE49-F238E27FC236}">
                <a16:creationId xmlns:a16="http://schemas.microsoft.com/office/drawing/2014/main" id="{229D3FBF-F517-4682-11E3-9DF82D72E6E6}"/>
              </a:ext>
            </a:extLst>
          </p:cNvPr>
          <p:cNvPicPr>
            <a:picLocks noGrp="1" noChangeAspect="1"/>
          </p:cNvPicPr>
          <p:nvPr>
            <p:ph type="pic" sz="quarter" idx="67"/>
          </p:nvPr>
        </p:nvPicPr>
        <p:blipFill>
          <a:blip r:embed="rId3"/>
          <a:srcRect t="2294" b="2294"/>
          <a:stretch>
            <a:fillRect/>
          </a:stretch>
        </p:blipFill>
        <p:spPr/>
      </p:pic>
    </p:spTree>
    <p:extLst>
      <p:ext uri="{BB962C8B-B14F-4D97-AF65-F5344CB8AC3E}">
        <p14:creationId xmlns:p14="http://schemas.microsoft.com/office/powerpoint/2010/main" val="669471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6FBB-3898-2B18-8377-74D0956D69A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E8F26C47-9360-3366-556F-D340BDF1AC91}"/>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Inngangur </a:t>
            </a:r>
            <a:r>
              <a:rPr lang="en-US" dirty="0"/>
              <a:t>- Óhefðbundin gistiaðstaða í ferðaþjónustu</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D7243FF7-F3EB-E622-1510-6CF4BD4B8276}"/>
              </a:ext>
            </a:extLst>
          </p:cNvPr>
          <p:cNvCxnSpPr>
            <a:cxnSpLocks/>
          </p:cNvCxnSpPr>
          <p:nvPr/>
        </p:nvCxnSpPr>
        <p:spPr>
          <a:xfrm>
            <a:off x="0" y="1111427"/>
            <a:ext cx="1130968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FD8B64E-5E04-5D54-AC01-7725BE9A18B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sp>
        <p:nvSpPr>
          <p:cNvPr id="4" name="Text Placeholder 5">
            <a:extLst>
              <a:ext uri="{FF2B5EF4-FFF2-40B4-BE49-F238E27FC236}">
                <a16:creationId xmlns:a16="http://schemas.microsoft.com/office/drawing/2014/main" id="{AD9510A4-8EE2-778B-45FD-D535050A50FF}"/>
              </a:ext>
            </a:extLst>
          </p:cNvPr>
          <p:cNvSpPr txBox="1">
            <a:spLocks/>
          </p:cNvSpPr>
          <p:nvPr/>
        </p:nvSpPr>
        <p:spPr>
          <a:xfrm>
            <a:off x="629644" y="1487061"/>
            <a:ext cx="3412967"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Óhefðbundin gistimöguleikar í ferðaþjónustu eru að endurskipuleggja ferðalandslagið</a:t>
            </a:r>
          </a:p>
          <a:p>
            <a:pPr>
              <a:lnSpc>
                <a:spcPts val="2900"/>
              </a:lnSpc>
            </a:pPr>
            <a:endParaRPr lang="en-US" dirty="0"/>
          </a:p>
        </p:txBody>
      </p:sp>
      <p:sp>
        <p:nvSpPr>
          <p:cNvPr id="2" name="TextBox 1">
            <a:extLst>
              <a:ext uri="{FF2B5EF4-FFF2-40B4-BE49-F238E27FC236}">
                <a16:creationId xmlns:a16="http://schemas.microsoft.com/office/drawing/2014/main" id="{4B57C7B9-1888-EA40-62F3-77D08FC57AD9}"/>
              </a:ext>
            </a:extLst>
          </p:cNvPr>
          <p:cNvSpPr txBox="1"/>
          <p:nvPr/>
        </p:nvSpPr>
        <p:spPr>
          <a:xfrm>
            <a:off x="4163785" y="1487061"/>
            <a:ext cx="6828586" cy="5114029"/>
          </a:xfrm>
          <a:prstGeom prst="rect">
            <a:avLst/>
          </a:prstGeom>
          <a:noFill/>
        </p:spPr>
        <p:txBody>
          <a:bodyPr wrap="square">
            <a:spAutoFit/>
          </a:bodyPr>
          <a:lstStyle/>
          <a:p>
            <a:pPr>
              <a:lnSpc>
                <a:spcPts val="2340"/>
              </a:lnSpc>
            </a:pPr>
            <a:r>
              <a:rPr lang="en-US" sz="2400" dirty="0">
                <a:solidFill>
                  <a:srgbClr val="414141"/>
                </a:solidFill>
              </a:rPr>
              <a:t>Óhefðbundin gistimöguleikar í ferðaþjónustu eru að endurskipuleggja ferðalandslagið. </a:t>
            </a:r>
            <a:r>
              <a:rPr lang="en-US" sz="2400" i="1" dirty="0">
                <a:solidFill>
                  <a:srgbClr val="414141"/>
                </a:solidFill>
              </a:rPr>
              <a:t>Ferðamenn eru ekki lengur sáttir við almenn, eins-stærðar-allra upplifanir. </a:t>
            </a:r>
          </a:p>
          <a:p>
            <a:pPr>
              <a:lnSpc>
                <a:spcPts val="2340"/>
              </a:lnSpc>
            </a:pPr>
            <a:endParaRPr lang="en-US" sz="2400" i="1" dirty="0">
              <a:solidFill>
                <a:srgbClr val="414141"/>
              </a:solidFill>
            </a:endParaRPr>
          </a:p>
          <a:p>
            <a:pPr>
              <a:lnSpc>
                <a:spcPts val="2340"/>
              </a:lnSpc>
            </a:pPr>
            <a:r>
              <a:rPr lang="en-US" sz="2400" dirty="0">
                <a:solidFill>
                  <a:srgbClr val="414141"/>
                </a:solidFill>
              </a:rPr>
              <a:t>Gestir nútímans leita virkt eftir </a:t>
            </a:r>
            <a:r>
              <a:rPr lang="en-US" sz="2400" b="1" dirty="0">
                <a:solidFill>
                  <a:srgbClr val="414141"/>
                </a:solidFill>
              </a:rPr>
              <a:t>merkingarbærum dvölum </a:t>
            </a:r>
            <a:r>
              <a:rPr lang="en-US" sz="2400" dirty="0">
                <a:solidFill>
                  <a:srgbClr val="414141"/>
                </a:solidFill>
              </a:rPr>
              <a:t>sem endurspegla staðbundna menningu, </a:t>
            </a:r>
            <a:r>
              <a:rPr lang="en-US" sz="2400" dirty="0" err="1">
                <a:solidFill>
                  <a:srgbClr val="414141"/>
                </a:solidFill>
              </a:rPr>
              <a:t>forgangsraða </a:t>
            </a:r>
            <a:r>
              <a:rPr lang="en-US" sz="2400" dirty="0">
                <a:solidFill>
                  <a:srgbClr val="414141"/>
                </a:solidFill>
              </a:rPr>
              <a:t>sjálfbærni og bjóða upp á eitthvað einstakt.  </a:t>
            </a:r>
          </a:p>
          <a:p>
            <a:pPr>
              <a:lnSpc>
                <a:spcPts val="2340"/>
              </a:lnSpc>
            </a:pPr>
            <a:endParaRPr lang="en-US" sz="2400" dirty="0">
              <a:solidFill>
                <a:srgbClr val="414141"/>
              </a:solidFill>
            </a:endParaRPr>
          </a:p>
          <a:p>
            <a:pPr>
              <a:lnSpc>
                <a:spcPts val="2340"/>
              </a:lnSpc>
            </a:pPr>
            <a:r>
              <a:rPr lang="en-US" sz="2400" dirty="0">
                <a:solidFill>
                  <a:srgbClr val="414141"/>
                </a:solidFill>
              </a:rPr>
              <a:t>Færslan í gistingu innan ferðaþjónustunnar yfir í valfrjálsa ferðagistingu samræmist alþjóðlegum ferðaþróunarstefnum sem </a:t>
            </a:r>
            <a:r>
              <a:rPr lang="en-US" sz="2400" b="1" dirty="0" err="1">
                <a:solidFill>
                  <a:srgbClr val="414141"/>
                </a:solidFill>
              </a:rPr>
              <a:t>leggja áherslu á </a:t>
            </a:r>
            <a:r>
              <a:rPr lang="en-US" sz="2400" b="1" dirty="0">
                <a:solidFill>
                  <a:srgbClr val="414141"/>
                </a:solidFill>
              </a:rPr>
              <a:t>ekta upplifun, umhverfisábyrgð og dýrmæta þátttöku í staðbundnu samhengi </a:t>
            </a:r>
            <a:r>
              <a:rPr lang="en-US" sz="2400" dirty="0">
                <a:solidFill>
                  <a:srgbClr val="414141"/>
                </a:solidFill>
              </a:rPr>
              <a:t>– stefnur sem UNWTO, European </a:t>
            </a:r>
          </a:p>
          <a:p>
            <a:pPr>
              <a:lnSpc>
                <a:spcPts val="2340"/>
              </a:lnSpc>
            </a:pPr>
            <a:r>
              <a:rPr lang="en-US" sz="2400" dirty="0">
                <a:solidFill>
                  <a:srgbClr val="414141"/>
                </a:solidFill>
              </a:rPr>
              <a:t>Ferðanefnd og þjóðlegum ferðamálastofnunum um alla Evrópu.</a:t>
            </a:r>
          </a:p>
          <a:p>
            <a:pPr>
              <a:lnSpc>
                <a:spcPts val="2340"/>
              </a:lnSpc>
            </a:pPr>
            <a:endParaRPr lang="en-US" sz="2400" dirty="0">
              <a:solidFill>
                <a:srgbClr val="414141"/>
              </a:solidFill>
            </a:endParaRPr>
          </a:p>
          <a:p>
            <a:pPr>
              <a:lnSpc>
                <a:spcPts val="2340"/>
              </a:lnSpc>
            </a:pPr>
            <a:endParaRPr lang="en-US" sz="2400" dirty="0">
              <a:solidFill>
                <a:srgbClr val="414141"/>
              </a:solidFill>
            </a:endParaRPr>
          </a:p>
        </p:txBody>
      </p:sp>
      <p:pic>
        <p:nvPicPr>
          <p:cNvPr id="8" name="Picture 7">
            <a:extLst>
              <a:ext uri="{FF2B5EF4-FFF2-40B4-BE49-F238E27FC236}">
                <a16:creationId xmlns:a16="http://schemas.microsoft.com/office/drawing/2014/main" id="{6C72E243-0B53-C392-DCCB-27D048B80AEE}"/>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176390" y="4198867"/>
            <a:ext cx="3580276" cy="2659133"/>
          </a:xfrm>
          <a:prstGeom prst="rect">
            <a:avLst/>
          </a:prstGeom>
        </p:spPr>
      </p:pic>
    </p:spTree>
    <p:extLst>
      <p:ext uri="{BB962C8B-B14F-4D97-AF65-F5344CB8AC3E}">
        <p14:creationId xmlns:p14="http://schemas.microsoft.com/office/powerpoint/2010/main" val="63605995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B4B82F3-F538-47C1-943E-42A4B6264BA6}"/>
</file>

<file path=customXml/itemProps2.xml><?xml version="1.0" encoding="utf-8"?>
<ds:datastoreItem xmlns:ds="http://schemas.openxmlformats.org/officeDocument/2006/customXml" ds:itemID="{AEC7E518-90FD-46D9-9F8C-F9ED8CA30273}"/>
</file>

<file path=customXml/itemProps3.xml><?xml version="1.0" encoding="utf-8"?>
<ds:datastoreItem xmlns:ds="http://schemas.openxmlformats.org/officeDocument/2006/customXml" ds:itemID="{634E17DE-1790-445C-93D9-5A1D30348CF7}"/>
</file>

<file path=docProps/app.xml><?xml version="1.0" encoding="utf-8"?>
<Properties xmlns="http://schemas.openxmlformats.org/officeDocument/2006/extended-properties" xmlns:vt="http://schemas.openxmlformats.org/officeDocument/2006/docPropsVTypes">
  <TotalTime>15315</TotalTime>
  <Words>6047</Words>
  <Application>Microsoft Office PowerPoint</Application>
  <PresentationFormat>Widescreen</PresentationFormat>
  <Paragraphs>632</Paragraphs>
  <Slides>63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Aptos</vt:lpstr>
      <vt:lpstr>Arial</vt:lpstr>
      <vt:lpstr>Calibri</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docId:8758683D31CAB329C4A276BCE1BDD8A0</cp:keywords>
  <cp:lastModifiedBy>Kjartan Bollason</cp:lastModifiedBy>
  <cp:revision>474</cp:revision>
  <dcterms:created xsi:type="dcterms:W3CDTF">2020-10-14T13:32:04Z</dcterms:created>
  <dcterms:modified xsi:type="dcterms:W3CDTF">2026-01-23T14:54:55Z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