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3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7"/>
  </p:notesMasterIdLst>
  <p:handoutMasterIdLst>
    <p:handoutMasterId r:id="rId28"/>
  </p:handoutMasterIdLst>
  <p:sldIdLst>
    <p:sldId id="7877" r:id="rId2"/>
    <p:sldId id="7878" r:id="rId3"/>
    <p:sldId id="7881" r:id="rId4"/>
    <p:sldId id="7853" r:id="rId5"/>
    <p:sldId id="7854" r:id="rId6"/>
    <p:sldId id="7855" r:id="rId7"/>
    <p:sldId id="7856" r:id="rId8"/>
    <p:sldId id="7857" r:id="rId9"/>
    <p:sldId id="7874" r:id="rId10"/>
    <p:sldId id="7858" r:id="rId11"/>
    <p:sldId id="7875" r:id="rId12"/>
    <p:sldId id="7859" r:id="rId13"/>
    <p:sldId id="7860" r:id="rId14"/>
    <p:sldId id="7876" r:id="rId15"/>
    <p:sldId id="7861" r:id="rId16"/>
    <p:sldId id="7862" r:id="rId17"/>
    <p:sldId id="7863" r:id="rId18"/>
    <p:sldId id="7864" r:id="rId19"/>
    <p:sldId id="7865" r:id="rId20"/>
    <p:sldId id="7866" r:id="rId21"/>
    <p:sldId id="7867" r:id="rId22"/>
    <p:sldId id="7868" r:id="rId23"/>
    <p:sldId id="7869" r:id="rId24"/>
    <p:sldId id="7001" r:id="rId25"/>
    <p:sldId id="77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494949"/>
    <a:srgbClr val="EC7C69"/>
    <a:srgbClr val="459597"/>
    <a:srgbClr val="FBA63B"/>
    <a:srgbClr val="414141"/>
    <a:srgbClr val="ECECEC"/>
    <a:srgbClr val="E96751"/>
    <a:srgbClr val="3B7F8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9" autoAdjust="0"/>
    <p:restoredTop sz="94963"/>
  </p:normalViewPr>
  <p:slideViewPr>
    <p:cSldViewPr snapToGrid="0" snapToObjects="1">
      <p:cViewPr varScale="1">
        <p:scale>
          <a:sx n="44" d="100"/>
          <a:sy n="44" d="100"/>
        </p:scale>
        <p:origin x="48" y="4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1" d="100"/>
        <a:sy n="51"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23/01/2026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Smelltu til að breyta aðaltextastílum</a:t>
            </a:r>
          </a:p>
          <a:p>
            <a:pPr lvl="1"/>
            <a:r>
              <a:rPr lang="en-GB"/>
              <a:t>Annar stigi</a:t>
            </a:r>
          </a:p>
          <a:p>
            <a:pPr lvl="2"/>
            <a:r>
              <a:rPr lang="en-GB"/>
              <a:t>Þriðja stig</a:t>
            </a:r>
          </a:p>
          <a:p>
            <a:pPr lvl="3"/>
            <a:r>
              <a:rPr lang="en-GB"/>
              <a:t>Fjórða stig</a:t>
            </a:r>
          </a:p>
          <a:p>
            <a:pPr lvl="4"/>
            <a:r>
              <a:rPr lang="en-GB"/>
              <a:t>Fimmta stig</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B27CC-E251-C463-3FBB-C4F07E52C535}"/>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3">
            <a:extLst>
              <a:ext uri="{FF2B5EF4-FFF2-40B4-BE49-F238E27FC236}">
                <a16:creationId xmlns:a16="http://schemas.microsoft.com/office/drawing/2014/main" id="{1B99A274-F707-10C9-9E84-6F781F5C5AC1}"/>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a:t>Divider Title</a:t>
            </a:r>
          </a:p>
        </p:txBody>
      </p:sp>
      <p:sp>
        <p:nvSpPr>
          <p:cNvPr id="6" name="Freeform 5">
            <a:extLst>
              <a:ext uri="{FF2B5EF4-FFF2-40B4-BE49-F238E27FC236}">
                <a16:creationId xmlns:a16="http://schemas.microsoft.com/office/drawing/2014/main" id="{B3CA82C6-6627-7BC7-B7E4-D1ABC487E001}"/>
              </a:ext>
            </a:extLst>
          </p:cNvPr>
          <p:cNvSpPr/>
          <p:nvPr userDrawn="1"/>
        </p:nvSpPr>
        <p:spPr>
          <a:xfrm rot="16200000">
            <a:off x="2292718" y="-1255664"/>
            <a:ext cx="5365386" cy="9950822"/>
          </a:xfrm>
          <a:custGeom>
            <a:avLst/>
            <a:gdLst>
              <a:gd name="connsiteX0" fmla="*/ 6169486 w 6169486"/>
              <a:gd name="connsiteY0" fmla="*/ 2360940 h 11442131"/>
              <a:gd name="connsiteX1" fmla="*/ 6169486 w 6169486"/>
              <a:gd name="connsiteY1" fmla="*/ 3979283 h 11442131"/>
              <a:gd name="connsiteX2" fmla="*/ 6169486 w 6169486"/>
              <a:gd name="connsiteY2" fmla="*/ 6173285 h 11442131"/>
              <a:gd name="connsiteX3" fmla="*/ 6169486 w 6169486"/>
              <a:gd name="connsiteY3" fmla="*/ 6368076 h 11442131"/>
              <a:gd name="connsiteX4" fmla="*/ 6169486 w 6169486"/>
              <a:gd name="connsiteY4" fmla="*/ 7791628 h 11442131"/>
              <a:gd name="connsiteX5" fmla="*/ 6163048 w 6169486"/>
              <a:gd name="connsiteY5" fmla="*/ 7791628 h 11442131"/>
              <a:gd name="connsiteX6" fmla="*/ 6169486 w 6169486"/>
              <a:gd name="connsiteY6" fmla="*/ 7986419 h 11442131"/>
              <a:gd name="connsiteX7" fmla="*/ 3084743 w 6169486"/>
              <a:gd name="connsiteY7" fmla="*/ 11442131 h 11442131"/>
              <a:gd name="connsiteX8" fmla="*/ 1 w 6169486"/>
              <a:gd name="connsiteY8" fmla="*/ 7986419 h 11442131"/>
              <a:gd name="connsiteX9" fmla="*/ 6440 w 6169486"/>
              <a:gd name="connsiteY9" fmla="*/ 7791628 h 11442131"/>
              <a:gd name="connsiteX10" fmla="*/ 1 w 6169486"/>
              <a:gd name="connsiteY10" fmla="*/ 7791628 h 11442131"/>
              <a:gd name="connsiteX11" fmla="*/ 1 w 6169486"/>
              <a:gd name="connsiteY11" fmla="*/ 6368076 h 11442131"/>
              <a:gd name="connsiteX12" fmla="*/ 1 w 6169486"/>
              <a:gd name="connsiteY12" fmla="*/ 6173285 h 11442131"/>
              <a:gd name="connsiteX13" fmla="*/ 1 w 6169486"/>
              <a:gd name="connsiteY13" fmla="*/ 5625507 h 11442131"/>
              <a:gd name="connsiteX14" fmla="*/ 0 w 6169486"/>
              <a:gd name="connsiteY14" fmla="*/ 5625479 h 11442131"/>
              <a:gd name="connsiteX15" fmla="*/ 1 w 6169486"/>
              <a:gd name="connsiteY15" fmla="*/ 5625330 h 11442131"/>
              <a:gd name="connsiteX16" fmla="*/ 1 w 6169486"/>
              <a:gd name="connsiteY16" fmla="*/ 5430689 h 11442131"/>
              <a:gd name="connsiteX17" fmla="*/ 0 w 6169486"/>
              <a:gd name="connsiteY17" fmla="*/ 5430689 h 11442131"/>
              <a:gd name="connsiteX18" fmla="*/ 0 w 6169486"/>
              <a:gd name="connsiteY18" fmla="*/ 4007136 h 11442131"/>
              <a:gd name="connsiteX19" fmla="*/ 0 w 6169486"/>
              <a:gd name="connsiteY19" fmla="*/ 3812346 h 11442131"/>
              <a:gd name="connsiteX20" fmla="*/ 0 w 6169486"/>
              <a:gd name="connsiteY20" fmla="*/ 1618343 h 11442131"/>
              <a:gd name="connsiteX21" fmla="*/ 0 w 6169486"/>
              <a:gd name="connsiteY21" fmla="*/ 0 h 11442131"/>
              <a:gd name="connsiteX22" fmla="*/ 6169485 w 6169486"/>
              <a:gd name="connsiteY22" fmla="*/ 0 h 11442131"/>
              <a:gd name="connsiteX23" fmla="*/ 6169485 w 6169486"/>
              <a:gd name="connsiteY23" fmla="*/ 1618343 h 11442131"/>
              <a:gd name="connsiteX24" fmla="*/ 6169485 w 6169486"/>
              <a:gd name="connsiteY24" fmla="*/ 2360940 h 1144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9486" h="11442131">
                <a:moveTo>
                  <a:pt x="6169486" y="2360940"/>
                </a:moveTo>
                <a:lnTo>
                  <a:pt x="6169486" y="3979283"/>
                </a:lnTo>
                <a:lnTo>
                  <a:pt x="6169486" y="6173285"/>
                </a:lnTo>
                <a:lnTo>
                  <a:pt x="6169486" y="6368076"/>
                </a:lnTo>
                <a:lnTo>
                  <a:pt x="6169486" y="7791628"/>
                </a:lnTo>
                <a:lnTo>
                  <a:pt x="6163048" y="7791628"/>
                </a:lnTo>
                <a:cubicBezTo>
                  <a:pt x="6169486" y="7856559"/>
                  <a:pt x="6169486" y="7921492"/>
                  <a:pt x="6169486" y="7986419"/>
                </a:cubicBezTo>
                <a:cubicBezTo>
                  <a:pt x="6169486" y="9898246"/>
                  <a:pt x="4791336" y="11442131"/>
                  <a:pt x="3084743" y="11442131"/>
                </a:cubicBezTo>
                <a:cubicBezTo>
                  <a:pt x="1378155" y="11442131"/>
                  <a:pt x="1" y="9891026"/>
                  <a:pt x="1" y="7986419"/>
                </a:cubicBezTo>
                <a:cubicBezTo>
                  <a:pt x="1" y="7921491"/>
                  <a:pt x="1" y="7849343"/>
                  <a:pt x="6440" y="7791628"/>
                </a:cubicBezTo>
                <a:lnTo>
                  <a:pt x="1" y="7791628"/>
                </a:lnTo>
                <a:lnTo>
                  <a:pt x="1" y="6368076"/>
                </a:lnTo>
                <a:lnTo>
                  <a:pt x="1" y="6173285"/>
                </a:lnTo>
                <a:lnTo>
                  <a:pt x="1" y="5625507"/>
                </a:lnTo>
                <a:lnTo>
                  <a:pt x="0" y="5625479"/>
                </a:lnTo>
                <a:lnTo>
                  <a:pt x="1" y="5625330"/>
                </a:lnTo>
                <a:lnTo>
                  <a:pt x="1" y="5430689"/>
                </a:lnTo>
                <a:lnTo>
                  <a:pt x="0" y="5430689"/>
                </a:lnTo>
                <a:lnTo>
                  <a:pt x="0" y="4007136"/>
                </a:lnTo>
                <a:lnTo>
                  <a:pt x="0" y="3812346"/>
                </a:lnTo>
                <a:lnTo>
                  <a:pt x="0" y="1618343"/>
                </a:lnTo>
                <a:lnTo>
                  <a:pt x="0" y="0"/>
                </a:lnTo>
                <a:lnTo>
                  <a:pt x="6169485" y="0"/>
                </a:lnTo>
                <a:lnTo>
                  <a:pt x="6169485" y="1618343"/>
                </a:lnTo>
                <a:lnTo>
                  <a:pt x="6169485" y="236094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AD74044-CDEC-2B10-CA3C-B4BA67A7F58B}"/>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569DE0-63DD-151D-BA34-D5995FD5FBD5}"/>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
        <p:nvSpPr>
          <p:cNvPr id="10" name="Slide Number Placeholder 5">
            <a:extLst>
              <a:ext uri="{FF2B5EF4-FFF2-40B4-BE49-F238E27FC236}">
                <a16:creationId xmlns:a16="http://schemas.microsoft.com/office/drawing/2014/main" id="{2E9DC701-54FF-0696-25C3-6499102B7D79}"/>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6" name="Picture Placeholder 5">
            <a:extLst>
              <a:ext uri="{FF2B5EF4-FFF2-40B4-BE49-F238E27FC236}">
                <a16:creationId xmlns:a16="http://schemas.microsoft.com/office/drawing/2014/main" id="{E54A686E-5C2D-F25D-9D17-4A87246A70F5}"/>
              </a:ext>
            </a:extLst>
          </p:cNvPr>
          <p:cNvSpPr>
            <a:spLocks noGrp="1"/>
          </p:cNvSpPr>
          <p:nvPr>
            <p:ph type="pic" sz="quarter" idx="19"/>
          </p:nvPr>
        </p:nvSpPr>
        <p:spPr>
          <a:xfrm>
            <a:off x="5725016" y="1795230"/>
            <a:ext cx="6455044" cy="4540273"/>
          </a:xfrm>
          <a:custGeom>
            <a:avLst/>
            <a:gdLst>
              <a:gd name="connsiteX0" fmla="*/ 3943697 w 6660541"/>
              <a:gd name="connsiteY0" fmla="*/ 0 h 4684813"/>
              <a:gd name="connsiteX1" fmla="*/ 3943798 w 6660541"/>
              <a:gd name="connsiteY1" fmla="*/ 0 h 4684813"/>
              <a:gd name="connsiteX2" fmla="*/ 4075766 w 6660541"/>
              <a:gd name="connsiteY2" fmla="*/ 0 h 4684813"/>
              <a:gd name="connsiteX3" fmla="*/ 4075766 w 6660541"/>
              <a:gd name="connsiteY3" fmla="*/ 0 h 4684813"/>
              <a:gd name="connsiteX4" fmla="*/ 6660541 w 6660541"/>
              <a:gd name="connsiteY4" fmla="*/ 0 h 4684813"/>
              <a:gd name="connsiteX5" fmla="*/ 6660541 w 6660541"/>
              <a:gd name="connsiteY5" fmla="*/ 4684812 h 4684813"/>
              <a:gd name="connsiteX6" fmla="*/ 5059821 w 6660541"/>
              <a:gd name="connsiteY6" fmla="*/ 4684812 h 4684813"/>
              <a:gd name="connsiteX7" fmla="*/ 5059821 w 6660541"/>
              <a:gd name="connsiteY7" fmla="*/ 4684813 h 4684813"/>
              <a:gd name="connsiteX8" fmla="*/ 2475046 w 6660541"/>
              <a:gd name="connsiteY8" fmla="*/ 4684813 h 4684813"/>
              <a:gd name="connsiteX9" fmla="*/ 2475046 w 6660541"/>
              <a:gd name="connsiteY9" fmla="*/ 4679925 h 4684813"/>
              <a:gd name="connsiteX10" fmla="*/ 2342978 w 6660541"/>
              <a:gd name="connsiteY10" fmla="*/ 4684813 h 4684813"/>
              <a:gd name="connsiteX11" fmla="*/ 0 w 6660541"/>
              <a:gd name="connsiteY11" fmla="*/ 2342407 h 4684813"/>
              <a:gd name="connsiteX12" fmla="*/ 2342978 w 6660541"/>
              <a:gd name="connsiteY12" fmla="*/ 0 h 4684813"/>
              <a:gd name="connsiteX13" fmla="*/ 2475046 w 6660541"/>
              <a:gd name="connsiteY13" fmla="*/ 4890 h 4684813"/>
              <a:gd name="connsiteX14" fmla="*/ 2475046 w 6660541"/>
              <a:gd name="connsiteY14" fmla="*/ 0 h 4684813"/>
              <a:gd name="connsiteX15" fmla="*/ 3943679 w 6660541"/>
              <a:gd name="connsiteY15" fmla="*/ 0 h 46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0541" h="4684813">
                <a:moveTo>
                  <a:pt x="3943697" y="0"/>
                </a:moveTo>
                <a:lnTo>
                  <a:pt x="3943798" y="0"/>
                </a:lnTo>
                <a:lnTo>
                  <a:pt x="4075766" y="0"/>
                </a:lnTo>
                <a:lnTo>
                  <a:pt x="4075766" y="0"/>
                </a:lnTo>
                <a:lnTo>
                  <a:pt x="6660541" y="0"/>
                </a:lnTo>
                <a:lnTo>
                  <a:pt x="6660541" y="4684812"/>
                </a:lnTo>
                <a:lnTo>
                  <a:pt x="5059821" y="4684812"/>
                </a:lnTo>
                <a:lnTo>
                  <a:pt x="5059821" y="4684813"/>
                </a:lnTo>
                <a:lnTo>
                  <a:pt x="2475046" y="4684813"/>
                </a:lnTo>
                <a:lnTo>
                  <a:pt x="2475046" y="4679925"/>
                </a:lnTo>
                <a:cubicBezTo>
                  <a:pt x="2431023" y="4684813"/>
                  <a:pt x="2386999" y="4684813"/>
                  <a:pt x="2342978" y="4684813"/>
                </a:cubicBezTo>
                <a:cubicBezTo>
                  <a:pt x="1046756" y="4684813"/>
                  <a:pt x="0" y="3638311"/>
                  <a:pt x="0" y="2342407"/>
                </a:cubicBezTo>
                <a:cubicBezTo>
                  <a:pt x="0" y="1046504"/>
                  <a:pt x="1051651" y="0"/>
                  <a:pt x="2342978" y="0"/>
                </a:cubicBezTo>
                <a:cubicBezTo>
                  <a:pt x="2386999" y="0"/>
                  <a:pt x="2435915" y="0"/>
                  <a:pt x="2475046" y="4890"/>
                </a:cubicBezTo>
                <a:lnTo>
                  <a:pt x="2475046" y="0"/>
                </a:lnTo>
                <a:lnTo>
                  <a:pt x="3943679" y="0"/>
                </a:ln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EB7BEF0-FA94-5115-FA25-42C165F78608}"/>
              </a:ext>
            </a:extLst>
          </p:cNvPr>
          <p:cNvSpPr/>
          <p:nvPr userDrawn="1"/>
        </p:nvSpPr>
        <p:spPr>
          <a:xfrm rot="5400000">
            <a:off x="8063787" y="-823539"/>
            <a:ext cx="2914257" cy="534216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6A302A67-654B-7AC2-9C64-4510E667B6DA}"/>
              </a:ext>
            </a:extLst>
          </p:cNvPr>
          <p:cNvSpPr>
            <a:spLocks noGrp="1"/>
          </p:cNvSpPr>
          <p:nvPr>
            <p:ph type="body" sz="quarter" idx="18" hasCustomPrompt="1"/>
          </p:nvPr>
        </p:nvSpPr>
        <p:spPr>
          <a:xfrm>
            <a:off x="8206817" y="1606273"/>
            <a:ext cx="3314013"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91D11006-8889-5EC8-DEC2-F21EE24ECE46}"/>
              </a:ext>
            </a:extLst>
          </p:cNvPr>
          <p:cNvSpPr>
            <a:spLocks noGrp="1"/>
          </p:cNvSpPr>
          <p:nvPr>
            <p:ph type="body" sz="quarter" idx="19" hasCustomPrompt="1"/>
          </p:nvPr>
        </p:nvSpPr>
        <p:spPr>
          <a:xfrm>
            <a:off x="8569889" y="671353"/>
            <a:ext cx="2950942" cy="582540"/>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Slide Number Placeholder 5">
            <a:extLst>
              <a:ext uri="{FF2B5EF4-FFF2-40B4-BE49-F238E27FC236}">
                <a16:creationId xmlns:a16="http://schemas.microsoft.com/office/drawing/2014/main" id="{41F265C6-CB12-C229-E7A9-04CCAF942DF5}"/>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5" name="Text Placeholder 17">
            <a:extLst>
              <a:ext uri="{FF2B5EF4-FFF2-40B4-BE49-F238E27FC236}">
                <a16:creationId xmlns:a16="http://schemas.microsoft.com/office/drawing/2014/main" id="{127551CF-E1D6-B8A8-859C-DA21788C436F}"/>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a:t>Click to type…</a:t>
            </a:r>
            <a:endParaRPr lang="en-US"/>
          </a:p>
        </p:txBody>
      </p:sp>
      <p:sp>
        <p:nvSpPr>
          <p:cNvPr id="16" name="Text Placeholder 23">
            <a:extLst>
              <a:ext uri="{FF2B5EF4-FFF2-40B4-BE49-F238E27FC236}">
                <a16:creationId xmlns:a16="http://schemas.microsoft.com/office/drawing/2014/main" id="{A4C741C7-BC25-F095-214E-626E7ED5BAE3}"/>
              </a:ext>
            </a:extLst>
          </p:cNvPr>
          <p:cNvSpPr>
            <a:spLocks noGrp="1"/>
          </p:cNvSpPr>
          <p:nvPr>
            <p:ph type="body" sz="quarter" idx="66" hasCustomPrompt="1"/>
          </p:nvPr>
        </p:nvSpPr>
        <p:spPr>
          <a:xfrm rot="16200000">
            <a:off x="-995641" y="844621"/>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a:t>Photo Credit: </a:t>
            </a:r>
          </a:p>
        </p:txBody>
      </p:sp>
      <p:cxnSp>
        <p:nvCxnSpPr>
          <p:cNvPr id="17" name="Straight Connector 16">
            <a:extLst>
              <a:ext uri="{FF2B5EF4-FFF2-40B4-BE49-F238E27FC236}">
                <a16:creationId xmlns:a16="http://schemas.microsoft.com/office/drawing/2014/main" id="{17C99E55-31E9-61C5-1267-020BFD12619A}"/>
              </a:ext>
            </a:extLst>
          </p:cNvPr>
          <p:cNvCxnSpPr>
            <a:cxnSpLocks/>
          </p:cNvCxnSpPr>
          <p:nvPr userDrawn="1"/>
        </p:nvCxnSpPr>
        <p:spPr>
          <a:xfrm>
            <a:off x="7924166" y="1430093"/>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20">
            <a:extLst>
              <a:ext uri="{FF2B5EF4-FFF2-40B4-BE49-F238E27FC236}">
                <a16:creationId xmlns:a16="http://schemas.microsoft.com/office/drawing/2014/main" id="{564D7438-5DBC-93FB-05BE-D902A63FF53D}"/>
              </a:ext>
            </a:extLst>
          </p:cNvPr>
          <p:cNvSpPr>
            <a:spLocks noGrp="1"/>
          </p:cNvSpPr>
          <p:nvPr>
            <p:ph type="pic" sz="quarter" idx="67"/>
          </p:nvPr>
        </p:nvSpPr>
        <p:spPr>
          <a:xfrm>
            <a:off x="-1" y="178005"/>
            <a:ext cx="7607445" cy="3354626"/>
          </a:xfrm>
          <a:custGeom>
            <a:avLst/>
            <a:gdLst>
              <a:gd name="connsiteX0" fmla="*/ 0 w 7607445"/>
              <a:gd name="connsiteY0" fmla="*/ 0 h 3354626"/>
              <a:gd name="connsiteX1" fmla="*/ 2057401 w 7607445"/>
              <a:gd name="connsiteY1" fmla="*/ 0 h 3354626"/>
              <a:gd name="connsiteX2" fmla="*/ 4013534 w 7607445"/>
              <a:gd name="connsiteY2" fmla="*/ 0 h 3354626"/>
              <a:gd name="connsiteX3" fmla="*/ 4127503 w 7607445"/>
              <a:gd name="connsiteY3" fmla="*/ 0 h 3354626"/>
              <a:gd name="connsiteX4" fmla="*/ 6070935 w 7607445"/>
              <a:gd name="connsiteY4" fmla="*/ 0 h 3354626"/>
              <a:gd name="connsiteX5" fmla="*/ 6070935 w 7607445"/>
              <a:gd name="connsiteY5" fmla="*/ 3501 h 3354626"/>
              <a:gd name="connsiteX6" fmla="*/ 6184905 w 7607445"/>
              <a:gd name="connsiteY6" fmla="*/ 0 h 3354626"/>
              <a:gd name="connsiteX7" fmla="*/ 7471829 w 7607445"/>
              <a:gd name="connsiteY7" fmla="*/ 382501 h 3354626"/>
              <a:gd name="connsiteX8" fmla="*/ 7598074 w 7607445"/>
              <a:gd name="connsiteY8" fmla="*/ 477664 h 3354626"/>
              <a:gd name="connsiteX9" fmla="*/ 7489864 w 7607445"/>
              <a:gd name="connsiteY9" fmla="*/ 544701 h 3354626"/>
              <a:gd name="connsiteX10" fmla="*/ 6849834 w 7607445"/>
              <a:gd name="connsiteY10" fmla="*/ 1669539 h 3354626"/>
              <a:gd name="connsiteX11" fmla="*/ 7488340 w 7607445"/>
              <a:gd name="connsiteY11" fmla="*/ 2794379 h 3354626"/>
              <a:gd name="connsiteX12" fmla="*/ 7607445 w 7607445"/>
              <a:gd name="connsiteY12" fmla="*/ 2868214 h 3354626"/>
              <a:gd name="connsiteX13" fmla="*/ 7596485 w 7607445"/>
              <a:gd name="connsiteY13" fmla="*/ 2878084 h 3354626"/>
              <a:gd name="connsiteX14" fmla="*/ 6184904 w 7607445"/>
              <a:gd name="connsiteY14" fmla="*/ 3354626 h 3354626"/>
              <a:gd name="connsiteX15" fmla="*/ 6070933 w 7607445"/>
              <a:gd name="connsiteY15" fmla="*/ 3351125 h 3354626"/>
              <a:gd name="connsiteX16" fmla="*/ 6070933 w 7607445"/>
              <a:gd name="connsiteY16" fmla="*/ 3354626 h 3354626"/>
              <a:gd name="connsiteX17" fmla="*/ 4127503 w 7607445"/>
              <a:gd name="connsiteY17" fmla="*/ 3354626 h 3354626"/>
              <a:gd name="connsiteX18" fmla="*/ 4013532 w 7607445"/>
              <a:gd name="connsiteY18" fmla="*/ 3354626 h 3354626"/>
              <a:gd name="connsiteX19" fmla="*/ 2057401 w 7607445"/>
              <a:gd name="connsiteY19" fmla="*/ 3354626 h 3354626"/>
              <a:gd name="connsiteX20" fmla="*/ 0 w 7607445"/>
              <a:gd name="connsiteY20" fmla="*/ 3354626 h 335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7445" h="3354626">
                <a:moveTo>
                  <a:pt x="0" y="0"/>
                </a:moveTo>
                <a:lnTo>
                  <a:pt x="2057401" y="0"/>
                </a:lnTo>
                <a:lnTo>
                  <a:pt x="4013534" y="0"/>
                </a:lnTo>
                <a:lnTo>
                  <a:pt x="4127503" y="0"/>
                </a:lnTo>
                <a:lnTo>
                  <a:pt x="6070935" y="0"/>
                </a:lnTo>
                <a:lnTo>
                  <a:pt x="6070935" y="3501"/>
                </a:lnTo>
                <a:cubicBezTo>
                  <a:pt x="6108924" y="0"/>
                  <a:pt x="6146915" y="0"/>
                  <a:pt x="6184905" y="0"/>
                </a:cubicBezTo>
                <a:cubicBezTo>
                  <a:pt x="6674291" y="0"/>
                  <a:pt x="7122472" y="143433"/>
                  <a:pt x="7471829" y="382501"/>
                </a:cubicBezTo>
                <a:lnTo>
                  <a:pt x="7598074" y="477664"/>
                </a:lnTo>
                <a:lnTo>
                  <a:pt x="7489864" y="544701"/>
                </a:lnTo>
                <a:cubicBezTo>
                  <a:pt x="7099290" y="811726"/>
                  <a:pt x="6849834" y="1216089"/>
                  <a:pt x="6849834" y="1669539"/>
                </a:cubicBezTo>
                <a:cubicBezTo>
                  <a:pt x="6849834" y="2122992"/>
                  <a:pt x="7098129" y="2527355"/>
                  <a:pt x="7488340" y="2794379"/>
                </a:cubicBezTo>
                <a:lnTo>
                  <a:pt x="7607445" y="2868214"/>
                </a:lnTo>
                <a:lnTo>
                  <a:pt x="7596485" y="2878084"/>
                </a:lnTo>
                <a:cubicBezTo>
                  <a:pt x="7231761" y="3173094"/>
                  <a:pt x="6733385" y="3354626"/>
                  <a:pt x="6184904" y="3354626"/>
                </a:cubicBezTo>
                <a:cubicBezTo>
                  <a:pt x="6146915" y="3354626"/>
                  <a:pt x="6104701" y="3354626"/>
                  <a:pt x="6070933" y="3351125"/>
                </a:cubicBezTo>
                <a:lnTo>
                  <a:pt x="6070933" y="3354626"/>
                </a:lnTo>
                <a:lnTo>
                  <a:pt x="4127503" y="3354626"/>
                </a:lnTo>
                <a:lnTo>
                  <a:pt x="4013532" y="3354626"/>
                </a:lnTo>
                <a:lnTo>
                  <a:pt x="2057401" y="3354626"/>
                </a:lnTo>
                <a:lnTo>
                  <a:pt x="0" y="33546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Picture Placeholder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277598"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ontents Slide 0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F850265-4D38-0D9F-4AC2-90E998EA2EB0}"/>
              </a:ext>
            </a:extLst>
          </p:cNvPr>
          <p:cNvSpPr/>
          <p:nvPr userDrawn="1"/>
        </p:nvSpPr>
        <p:spPr>
          <a:xfrm rot="16200000">
            <a:off x="5054547" y="1282615"/>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4" name="Freeform 3">
            <a:extLst>
              <a:ext uri="{FF2B5EF4-FFF2-40B4-BE49-F238E27FC236}">
                <a16:creationId xmlns:a16="http://schemas.microsoft.com/office/drawing/2014/main" id="{664597B8-8B75-6618-4F2C-C6DBD668D76B}"/>
              </a:ext>
            </a:extLst>
          </p:cNvPr>
          <p:cNvSpPr/>
          <p:nvPr userDrawn="1"/>
        </p:nvSpPr>
        <p:spPr>
          <a:xfrm>
            <a:off x="4214886" y="2517395"/>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0B935CD4-5A25-39F8-A013-F1CF1D4A86E5}"/>
              </a:ext>
            </a:extLst>
          </p:cNvPr>
          <p:cNvSpPr>
            <a:spLocks noGrp="1"/>
          </p:cNvSpPr>
          <p:nvPr>
            <p:ph type="pic" sz="quarter" idx="67"/>
          </p:nvPr>
        </p:nvSpPr>
        <p:spPr>
          <a:xfrm>
            <a:off x="4214886" y="-3775"/>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EBBCF701-2E93-4A52-53A9-C308ABEA2E91}"/>
              </a:ext>
            </a:extLst>
          </p:cNvPr>
          <p:cNvSpPr>
            <a:spLocks noGrp="1"/>
          </p:cNvSpPr>
          <p:nvPr>
            <p:ph type="body" sz="quarter" idx="18" hasCustomPrompt="1"/>
          </p:nvPr>
        </p:nvSpPr>
        <p:spPr>
          <a:xfrm>
            <a:off x="4314004" y="4379702"/>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A3AE5DF3-E508-A79E-FC19-B5A341DA97F3}"/>
              </a:ext>
            </a:extLst>
          </p:cNvPr>
          <p:cNvSpPr>
            <a:spLocks noGrp="1"/>
          </p:cNvSpPr>
          <p:nvPr>
            <p:ph type="body" sz="quarter" idx="19" hasCustomPrompt="1"/>
          </p:nvPr>
        </p:nvSpPr>
        <p:spPr>
          <a:xfrm>
            <a:off x="4256379" y="3501620"/>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Text Placeholder 32">
            <a:extLst>
              <a:ext uri="{FF2B5EF4-FFF2-40B4-BE49-F238E27FC236}">
                <a16:creationId xmlns:a16="http://schemas.microsoft.com/office/drawing/2014/main" id="{1ADE3756-3F36-B74B-3278-C3112CCBCE8F}"/>
              </a:ext>
            </a:extLst>
          </p:cNvPr>
          <p:cNvSpPr>
            <a:spLocks noGrp="1"/>
          </p:cNvSpPr>
          <p:nvPr>
            <p:ph type="body" sz="quarter" idx="20" hasCustomPrompt="1"/>
          </p:nvPr>
        </p:nvSpPr>
        <p:spPr>
          <a:xfrm>
            <a:off x="5291594" y="3913544"/>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23" name="Text Placeholder 23">
            <a:extLst>
              <a:ext uri="{FF2B5EF4-FFF2-40B4-BE49-F238E27FC236}">
                <a16:creationId xmlns:a16="http://schemas.microsoft.com/office/drawing/2014/main" id="{81535683-02A9-FB84-F1E1-097F0D4999E2}"/>
              </a:ext>
            </a:extLst>
          </p:cNvPr>
          <p:cNvSpPr>
            <a:spLocks noGrp="1"/>
          </p:cNvSpPr>
          <p:nvPr>
            <p:ph type="body" sz="quarter" idx="66" hasCustomPrompt="1"/>
          </p:nvPr>
        </p:nvSpPr>
        <p:spPr>
          <a:xfrm rot="16200000">
            <a:off x="5066646" y="1296010"/>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28" name="Straight Connector 27">
            <a:extLst>
              <a:ext uri="{FF2B5EF4-FFF2-40B4-BE49-F238E27FC236}">
                <a16:creationId xmlns:a16="http://schemas.microsoft.com/office/drawing/2014/main" id="{53E37450-F11B-9870-F66E-A910DAC1689E}"/>
              </a:ext>
            </a:extLst>
          </p:cNvPr>
          <p:cNvCxnSpPr>
            <a:cxnSpLocks/>
          </p:cNvCxnSpPr>
          <p:nvPr userDrawn="1"/>
        </p:nvCxnSpPr>
        <p:spPr>
          <a:xfrm flipV="1">
            <a:off x="4217889" y="4136541"/>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34">
            <a:extLst>
              <a:ext uri="{FF2B5EF4-FFF2-40B4-BE49-F238E27FC236}">
                <a16:creationId xmlns:a16="http://schemas.microsoft.com/office/drawing/2014/main" id="{C110313C-1EEA-FA8E-232D-51F8416E82F8}"/>
              </a:ext>
            </a:extLst>
          </p:cNvPr>
          <p:cNvSpPr/>
          <p:nvPr userDrawn="1"/>
        </p:nvSpPr>
        <p:spPr>
          <a:xfrm rot="10800000">
            <a:off x="6870094" y="309363"/>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object 3">
            <a:extLst>
              <a:ext uri="{FF2B5EF4-FFF2-40B4-BE49-F238E27FC236}">
                <a16:creationId xmlns:a16="http://schemas.microsoft.com/office/drawing/2014/main" id="{0492FBBC-78A0-7458-A89C-4C86142C5E9F}"/>
              </a:ext>
            </a:extLst>
          </p:cNvPr>
          <p:cNvSpPr/>
          <p:nvPr userDrawn="1"/>
        </p:nvSpPr>
        <p:spPr>
          <a:xfrm rot="5400000">
            <a:off x="7711887" y="516646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37" name="Picture Placeholder 63">
            <a:extLst>
              <a:ext uri="{FF2B5EF4-FFF2-40B4-BE49-F238E27FC236}">
                <a16:creationId xmlns:a16="http://schemas.microsoft.com/office/drawing/2014/main" id="{781B90E7-3814-5805-EFF0-F9CE57638F61}"/>
              </a:ext>
            </a:extLst>
          </p:cNvPr>
          <p:cNvSpPr>
            <a:spLocks noGrp="1"/>
          </p:cNvSpPr>
          <p:nvPr>
            <p:ph type="pic" sz="quarter" idx="85"/>
          </p:nvPr>
        </p:nvSpPr>
        <p:spPr>
          <a:xfrm>
            <a:off x="6867666" y="3503003"/>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38" name="Text Placeholder 32">
            <a:extLst>
              <a:ext uri="{FF2B5EF4-FFF2-40B4-BE49-F238E27FC236}">
                <a16:creationId xmlns:a16="http://schemas.microsoft.com/office/drawing/2014/main" id="{9C922EBA-0C15-91F4-DA57-20C8B3EE1C77}"/>
              </a:ext>
            </a:extLst>
          </p:cNvPr>
          <p:cNvSpPr>
            <a:spLocks noGrp="1"/>
          </p:cNvSpPr>
          <p:nvPr>
            <p:ph type="body" sz="quarter" idx="86" hasCustomPrompt="1"/>
          </p:nvPr>
        </p:nvSpPr>
        <p:spPr>
          <a:xfrm>
            <a:off x="6974493" y="179741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BDADA95E-1B78-6FDB-6315-7380B92DE865}"/>
              </a:ext>
            </a:extLst>
          </p:cNvPr>
          <p:cNvSpPr>
            <a:spLocks noGrp="1"/>
          </p:cNvSpPr>
          <p:nvPr>
            <p:ph type="body" sz="quarter" idx="87" hasCustomPrompt="1"/>
          </p:nvPr>
        </p:nvSpPr>
        <p:spPr>
          <a:xfrm>
            <a:off x="6916868" y="91933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A7CF21B5-42A0-AD84-A15E-D307EC6CD6B0}"/>
              </a:ext>
            </a:extLst>
          </p:cNvPr>
          <p:cNvSpPr>
            <a:spLocks noGrp="1"/>
          </p:cNvSpPr>
          <p:nvPr>
            <p:ph type="body" sz="quarter" idx="88" hasCustomPrompt="1"/>
          </p:nvPr>
        </p:nvSpPr>
        <p:spPr>
          <a:xfrm>
            <a:off x="7952083" y="133125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0D60B0ED-9E30-C0A3-A225-F39EB410E86D}"/>
              </a:ext>
            </a:extLst>
          </p:cNvPr>
          <p:cNvCxnSpPr>
            <a:cxnSpLocks/>
          </p:cNvCxnSpPr>
          <p:nvPr userDrawn="1"/>
        </p:nvCxnSpPr>
        <p:spPr>
          <a:xfrm flipV="1">
            <a:off x="6878378" y="155425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 Placeholder 23">
            <a:extLst>
              <a:ext uri="{FF2B5EF4-FFF2-40B4-BE49-F238E27FC236}">
                <a16:creationId xmlns:a16="http://schemas.microsoft.com/office/drawing/2014/main" id="{28BB3BC0-F643-6C4F-6672-7CA33DF5268D}"/>
              </a:ext>
            </a:extLst>
          </p:cNvPr>
          <p:cNvSpPr>
            <a:spLocks noGrp="1"/>
          </p:cNvSpPr>
          <p:nvPr>
            <p:ph type="body" sz="quarter" idx="98" hasCustomPrompt="1"/>
          </p:nvPr>
        </p:nvSpPr>
        <p:spPr>
          <a:xfrm rot="16200000">
            <a:off x="7717895" y="5139128"/>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6405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Contents Slide 02">
    <p:spTree>
      <p:nvGrpSpPr>
        <p:cNvPr id="1" name=""/>
        <p:cNvGrpSpPr/>
        <p:nvPr/>
      </p:nvGrpSpPr>
      <p:grpSpPr>
        <a:xfrm>
          <a:off x="0" y="0"/>
          <a:ext cx="0" cy="0"/>
          <a:chOff x="0" y="0"/>
          <a:chExt cx="0" cy="0"/>
        </a:xfrm>
      </p:grpSpPr>
      <p:sp>
        <p:nvSpPr>
          <p:cNvPr id="42" name="object 3">
            <a:extLst>
              <a:ext uri="{FF2B5EF4-FFF2-40B4-BE49-F238E27FC236}">
                <a16:creationId xmlns:a16="http://schemas.microsoft.com/office/drawing/2014/main" id="{CE71875B-0621-A53D-1ADD-0F8875DCBA41}"/>
              </a:ext>
            </a:extLst>
          </p:cNvPr>
          <p:cNvSpPr/>
          <p:nvPr userDrawn="1"/>
        </p:nvSpPr>
        <p:spPr>
          <a:xfrm rot="16200000">
            <a:off x="10379583" y="1286390"/>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43" name="Freeform 42">
            <a:extLst>
              <a:ext uri="{FF2B5EF4-FFF2-40B4-BE49-F238E27FC236}">
                <a16:creationId xmlns:a16="http://schemas.microsoft.com/office/drawing/2014/main" id="{17944735-5817-61CF-ABC3-AE38609ABB4D}"/>
              </a:ext>
            </a:extLst>
          </p:cNvPr>
          <p:cNvSpPr/>
          <p:nvPr userDrawn="1"/>
        </p:nvSpPr>
        <p:spPr>
          <a:xfrm>
            <a:off x="9539922" y="2521170"/>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Picture Placeholder 26">
            <a:extLst>
              <a:ext uri="{FF2B5EF4-FFF2-40B4-BE49-F238E27FC236}">
                <a16:creationId xmlns:a16="http://schemas.microsoft.com/office/drawing/2014/main" id="{B0C71FA6-0C00-BA68-0E70-D3CE31E78745}"/>
              </a:ext>
            </a:extLst>
          </p:cNvPr>
          <p:cNvSpPr>
            <a:spLocks noGrp="1"/>
          </p:cNvSpPr>
          <p:nvPr>
            <p:ph type="pic" sz="quarter" idx="89"/>
          </p:nvPr>
        </p:nvSpPr>
        <p:spPr>
          <a:xfrm>
            <a:off x="9539922" y="0"/>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45" name="Text Placeholder 32">
            <a:extLst>
              <a:ext uri="{FF2B5EF4-FFF2-40B4-BE49-F238E27FC236}">
                <a16:creationId xmlns:a16="http://schemas.microsoft.com/office/drawing/2014/main" id="{BB898A30-90C4-FDC7-707E-A21EE8AE8F08}"/>
              </a:ext>
            </a:extLst>
          </p:cNvPr>
          <p:cNvSpPr>
            <a:spLocks noGrp="1"/>
          </p:cNvSpPr>
          <p:nvPr>
            <p:ph type="body" sz="quarter" idx="90" hasCustomPrompt="1"/>
          </p:nvPr>
        </p:nvSpPr>
        <p:spPr>
          <a:xfrm>
            <a:off x="9639040" y="438347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E3376CA6-1F5A-2B2E-F9D5-9B5493D94AB9}"/>
              </a:ext>
            </a:extLst>
          </p:cNvPr>
          <p:cNvSpPr>
            <a:spLocks noGrp="1"/>
          </p:cNvSpPr>
          <p:nvPr>
            <p:ph type="body" sz="quarter" idx="91" hasCustomPrompt="1"/>
          </p:nvPr>
        </p:nvSpPr>
        <p:spPr>
          <a:xfrm>
            <a:off x="9581415" y="350539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47" name="Text Placeholder 32">
            <a:extLst>
              <a:ext uri="{FF2B5EF4-FFF2-40B4-BE49-F238E27FC236}">
                <a16:creationId xmlns:a16="http://schemas.microsoft.com/office/drawing/2014/main" id="{0F28EBB4-EE7D-0C65-6E62-FBC896577FE0}"/>
              </a:ext>
            </a:extLst>
          </p:cNvPr>
          <p:cNvSpPr>
            <a:spLocks noGrp="1"/>
          </p:cNvSpPr>
          <p:nvPr>
            <p:ph type="body" sz="quarter" idx="92" hasCustomPrompt="1"/>
          </p:nvPr>
        </p:nvSpPr>
        <p:spPr>
          <a:xfrm>
            <a:off x="10616630" y="391731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8" name="Text Placeholder 23">
            <a:extLst>
              <a:ext uri="{FF2B5EF4-FFF2-40B4-BE49-F238E27FC236}">
                <a16:creationId xmlns:a16="http://schemas.microsoft.com/office/drawing/2014/main" id="{BB5D5B20-3121-0F0F-2E4C-3D9B554CEB7A}"/>
              </a:ext>
            </a:extLst>
          </p:cNvPr>
          <p:cNvSpPr>
            <a:spLocks noGrp="1"/>
          </p:cNvSpPr>
          <p:nvPr>
            <p:ph type="body" sz="quarter" idx="93" hasCustomPrompt="1"/>
          </p:nvPr>
        </p:nvSpPr>
        <p:spPr>
          <a:xfrm rot="16200000">
            <a:off x="10391682" y="1299785"/>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49" name="Straight Connector 48">
            <a:extLst>
              <a:ext uri="{FF2B5EF4-FFF2-40B4-BE49-F238E27FC236}">
                <a16:creationId xmlns:a16="http://schemas.microsoft.com/office/drawing/2014/main" id="{6916D2A9-8858-7FC7-7432-BF37A909CC8C}"/>
              </a:ext>
            </a:extLst>
          </p:cNvPr>
          <p:cNvCxnSpPr>
            <a:cxnSpLocks/>
          </p:cNvCxnSpPr>
          <p:nvPr userDrawn="1"/>
        </p:nvCxnSpPr>
        <p:spPr>
          <a:xfrm flipV="1">
            <a:off x="9542925"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163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Cover Slide ">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4BDF266-AD07-951C-0FC5-D2A80F4FB6EA}"/>
              </a:ext>
            </a:extLst>
          </p:cNvPr>
          <p:cNvSpPr/>
          <p:nvPr userDrawn="1"/>
        </p:nvSpPr>
        <p:spPr>
          <a:xfrm>
            <a:off x="0" y="323082"/>
            <a:ext cx="7397280" cy="4704736"/>
          </a:xfrm>
          <a:custGeom>
            <a:avLst/>
            <a:gdLst>
              <a:gd name="connsiteX0" fmla="*/ 3 w 7397280"/>
              <a:gd name="connsiteY0" fmla="*/ 0 h 4704736"/>
              <a:gd name="connsiteX1" fmla="*/ 5047027 w 7397280"/>
              <a:gd name="connsiteY1" fmla="*/ 0 h 4704736"/>
              <a:gd name="connsiteX2" fmla="*/ 5047027 w 7397280"/>
              <a:gd name="connsiteY2" fmla="*/ 112 h 4704736"/>
              <a:gd name="connsiteX3" fmla="*/ 5285737 w 7397280"/>
              <a:gd name="connsiteY3" fmla="*/ 12122 h 4704736"/>
              <a:gd name="connsiteX4" fmla="*/ 7397280 w 7397280"/>
              <a:gd name="connsiteY4" fmla="*/ 2352370 h 4704736"/>
              <a:gd name="connsiteX5" fmla="*/ 5284928 w 7397280"/>
              <a:gd name="connsiteY5" fmla="*/ 4692617 h 4704736"/>
              <a:gd name="connsiteX6" fmla="*/ 5047027 w 7397280"/>
              <a:gd name="connsiteY6" fmla="*/ 4704626 h 4704736"/>
              <a:gd name="connsiteX7" fmla="*/ 5047027 w 7397280"/>
              <a:gd name="connsiteY7" fmla="*/ 4704732 h 4704736"/>
              <a:gd name="connsiteX8" fmla="*/ 5044930 w 7397280"/>
              <a:gd name="connsiteY8" fmla="*/ 4704732 h 4704736"/>
              <a:gd name="connsiteX9" fmla="*/ 5044846 w 7397280"/>
              <a:gd name="connsiteY9" fmla="*/ 4704736 h 4704736"/>
              <a:gd name="connsiteX10" fmla="*/ 5044730 w 7397280"/>
              <a:gd name="connsiteY10" fmla="*/ 4704732 h 4704736"/>
              <a:gd name="connsiteX11" fmla="*/ 4912245 w 7397280"/>
              <a:gd name="connsiteY11" fmla="*/ 4704732 h 4704736"/>
              <a:gd name="connsiteX12" fmla="*/ 4912245 w 7397280"/>
              <a:gd name="connsiteY12" fmla="*/ 4704736 h 4704736"/>
              <a:gd name="connsiteX13" fmla="*/ 2317036 w 7397280"/>
              <a:gd name="connsiteY13" fmla="*/ 4704736 h 4704736"/>
              <a:gd name="connsiteX14" fmla="*/ 2317036 w 7397280"/>
              <a:gd name="connsiteY14" fmla="*/ 4704732 h 4704736"/>
              <a:gd name="connsiteX15" fmla="*/ 0 w 7397280"/>
              <a:gd name="connsiteY15" fmla="*/ 4704732 h 4704736"/>
              <a:gd name="connsiteX16" fmla="*/ 0 w 7397280"/>
              <a:gd name="connsiteY16" fmla="*/ 1655235 h 4704736"/>
              <a:gd name="connsiteX17" fmla="*/ 3 w 7397280"/>
              <a:gd name="connsiteY17" fmla="*/ 1655235 h 470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97280" h="4704736">
                <a:moveTo>
                  <a:pt x="3" y="0"/>
                </a:moveTo>
                <a:lnTo>
                  <a:pt x="5047027" y="0"/>
                </a:lnTo>
                <a:lnTo>
                  <a:pt x="5047027" y="112"/>
                </a:lnTo>
                <a:lnTo>
                  <a:pt x="5285737" y="12122"/>
                </a:lnTo>
                <a:cubicBezTo>
                  <a:pt x="6473566" y="132349"/>
                  <a:pt x="7397280" y="1132293"/>
                  <a:pt x="7397280" y="2352370"/>
                </a:cubicBezTo>
                <a:cubicBezTo>
                  <a:pt x="7397280" y="3572444"/>
                  <a:pt x="6469247" y="4572389"/>
                  <a:pt x="5284928" y="4692617"/>
                </a:cubicBezTo>
                <a:lnTo>
                  <a:pt x="5047027" y="4704626"/>
                </a:lnTo>
                <a:lnTo>
                  <a:pt x="5047027" y="4704732"/>
                </a:lnTo>
                <a:lnTo>
                  <a:pt x="5044930" y="4704732"/>
                </a:lnTo>
                <a:lnTo>
                  <a:pt x="5044846" y="4704736"/>
                </a:lnTo>
                <a:lnTo>
                  <a:pt x="5044730" y="4704732"/>
                </a:lnTo>
                <a:lnTo>
                  <a:pt x="4912245" y="4704732"/>
                </a:lnTo>
                <a:lnTo>
                  <a:pt x="4912245" y="4704736"/>
                </a:lnTo>
                <a:lnTo>
                  <a:pt x="2317036" y="4704736"/>
                </a:lnTo>
                <a:lnTo>
                  <a:pt x="2317036" y="4704732"/>
                </a:lnTo>
                <a:lnTo>
                  <a:pt x="0" y="4704732"/>
                </a:lnTo>
                <a:lnTo>
                  <a:pt x="0" y="1655235"/>
                </a:lnTo>
                <a:lnTo>
                  <a:pt x="3" y="1655235"/>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2">
            <a:extLst>
              <a:ext uri="{FF2B5EF4-FFF2-40B4-BE49-F238E27FC236}">
                <a16:creationId xmlns:a16="http://schemas.microsoft.com/office/drawing/2014/main" id="{41D050F8-31AB-9FE2-1F96-1C312E675290}"/>
              </a:ext>
            </a:extLst>
          </p:cNvPr>
          <p:cNvSpPr/>
          <p:nvPr userDrawn="1"/>
        </p:nvSpPr>
        <p:spPr>
          <a:xfrm rot="10800000">
            <a:off x="5815699" y="2780706"/>
            <a:ext cx="6376301" cy="30148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DD21705C-7FA8-BA02-3A02-4AEB6B8A6FA5}"/>
              </a:ext>
            </a:extLst>
          </p:cNvPr>
          <p:cNvSpPr/>
          <p:nvPr userDrawn="1"/>
        </p:nvSpPr>
        <p:spPr>
          <a:xfrm>
            <a:off x="0" y="4748524"/>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23">
            <a:extLst>
              <a:ext uri="{FF2B5EF4-FFF2-40B4-BE49-F238E27FC236}">
                <a16:creationId xmlns:a16="http://schemas.microsoft.com/office/drawing/2014/main" id="{DB9C673F-75B9-3C64-B354-B97F6B5B3B7D}"/>
              </a:ext>
            </a:extLst>
          </p:cNvPr>
          <p:cNvSpPr>
            <a:spLocks noGrp="1"/>
          </p:cNvSpPr>
          <p:nvPr>
            <p:ph type="body" sz="quarter" idx="15" hasCustomPrompt="1"/>
          </p:nvPr>
        </p:nvSpPr>
        <p:spPr>
          <a:xfrm>
            <a:off x="553654" y="3403432"/>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35" name="Text Placeholder 23">
            <a:extLst>
              <a:ext uri="{FF2B5EF4-FFF2-40B4-BE49-F238E27FC236}">
                <a16:creationId xmlns:a16="http://schemas.microsoft.com/office/drawing/2014/main" id="{B6B55F79-6219-8770-AA75-46A8FCA7993C}"/>
              </a:ext>
            </a:extLst>
          </p:cNvPr>
          <p:cNvSpPr>
            <a:spLocks noGrp="1"/>
          </p:cNvSpPr>
          <p:nvPr>
            <p:ph type="body" sz="quarter" idx="16" hasCustomPrompt="1"/>
          </p:nvPr>
        </p:nvSpPr>
        <p:spPr>
          <a:xfrm>
            <a:off x="553654" y="2780706"/>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a:t>Your guide to</a:t>
            </a:r>
          </a:p>
        </p:txBody>
      </p:sp>
      <p:sp>
        <p:nvSpPr>
          <p:cNvPr id="46" name="Text Placeholder 23">
            <a:extLst>
              <a:ext uri="{FF2B5EF4-FFF2-40B4-BE49-F238E27FC236}">
                <a16:creationId xmlns:a16="http://schemas.microsoft.com/office/drawing/2014/main" id="{20689DDF-9FE1-3230-DCC6-2F50B15342A4}"/>
              </a:ext>
            </a:extLst>
          </p:cNvPr>
          <p:cNvSpPr>
            <a:spLocks noGrp="1"/>
          </p:cNvSpPr>
          <p:nvPr>
            <p:ph type="body" sz="quarter" idx="17" hasCustomPrompt="1"/>
          </p:nvPr>
        </p:nvSpPr>
        <p:spPr>
          <a:xfrm>
            <a:off x="0" y="4782197"/>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err="1"/>
              <a:t>www.epicstays.eu</a:t>
            </a:r>
            <a:endParaRPr lang="en-US"/>
          </a:p>
        </p:txBody>
      </p:sp>
      <p:grpSp>
        <p:nvGrpSpPr>
          <p:cNvPr id="7" name="Group 6">
            <a:extLst>
              <a:ext uri="{FF2B5EF4-FFF2-40B4-BE49-F238E27FC236}">
                <a16:creationId xmlns:a16="http://schemas.microsoft.com/office/drawing/2014/main" id="{5D593706-4C85-5920-F70F-0CE6F883ED35}"/>
              </a:ext>
            </a:extLst>
          </p:cNvPr>
          <p:cNvGrpSpPr/>
          <p:nvPr userDrawn="1"/>
        </p:nvGrpSpPr>
        <p:grpSpPr>
          <a:xfrm>
            <a:off x="494660" y="5658757"/>
            <a:ext cx="6932341" cy="851642"/>
            <a:chOff x="441852" y="5691396"/>
            <a:chExt cx="6932341" cy="851642"/>
          </a:xfrm>
        </p:grpSpPr>
        <p:pic>
          <p:nvPicPr>
            <p:cNvPr id="8" name="Picture 7" descr="Co-funded by the European Union logo in png for web usage">
              <a:extLst>
                <a:ext uri="{FF2B5EF4-FFF2-40B4-BE49-F238E27FC236}">
                  <a16:creationId xmlns:a16="http://schemas.microsoft.com/office/drawing/2014/main" id="{F3C18A2F-CC39-28BC-FB5E-6EE3BED856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5DA2DED4-8C74-4729-B1AC-D8D3B61225E9}"/>
                </a:ext>
              </a:extLst>
            </p:cNvPr>
            <p:cNvSpPr/>
            <p:nvPr userDrawn="1"/>
          </p:nvSpPr>
          <p:spPr>
            <a:xfrm>
              <a:off x="3179504" y="6104456"/>
              <a:ext cx="4194689"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93D0D581-B07B-F3E7-2386-BE30D2C37512}"/>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99B1BE01-0A0D-D523-D299-F20147CC3628}"/>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0A7BFF38-7E2B-C318-5B01-3FD416F801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pic>
        <p:nvPicPr>
          <p:cNvPr id="13" name="Picture 12">
            <a:extLst>
              <a:ext uri="{FF2B5EF4-FFF2-40B4-BE49-F238E27FC236}">
                <a16:creationId xmlns:a16="http://schemas.microsoft.com/office/drawing/2014/main" id="{60C7197D-FB01-0C61-00CF-88F6AC6562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15806" y="508982"/>
            <a:ext cx="3201549" cy="1983866"/>
          </a:xfrm>
          <a:prstGeom prst="rect">
            <a:avLst/>
          </a:prstGeom>
        </p:spPr>
      </p:pic>
    </p:spTree>
    <p:extLst>
      <p:ext uri="{BB962C8B-B14F-4D97-AF65-F5344CB8AC3E}">
        <p14:creationId xmlns:p14="http://schemas.microsoft.com/office/powerpoint/2010/main" val="3580894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93709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Contents Slide 0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B58B100-F3B0-9F75-BCD6-CD01355380E3}"/>
              </a:ext>
            </a:extLst>
          </p:cNvPr>
          <p:cNvSpPr/>
          <p:nvPr userDrawn="1"/>
        </p:nvSpPr>
        <p:spPr>
          <a:xfrm rot="16200000">
            <a:off x="1049881" y="128639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3" name="Freeform 2">
            <a:extLst>
              <a:ext uri="{FF2B5EF4-FFF2-40B4-BE49-F238E27FC236}">
                <a16:creationId xmlns:a16="http://schemas.microsoft.com/office/drawing/2014/main" id="{5A6BB997-596E-4786-2F55-208C130FA1A6}"/>
              </a:ext>
            </a:extLst>
          </p:cNvPr>
          <p:cNvSpPr/>
          <p:nvPr userDrawn="1"/>
        </p:nvSpPr>
        <p:spPr>
          <a:xfrm>
            <a:off x="210220" y="2521176"/>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222A47AC-E8AE-56CC-DCEC-85D7067A0FBE}"/>
              </a:ext>
            </a:extLst>
          </p:cNvPr>
          <p:cNvSpPr>
            <a:spLocks noGrp="1"/>
          </p:cNvSpPr>
          <p:nvPr>
            <p:ph type="pic" sz="quarter" idx="67"/>
          </p:nvPr>
        </p:nvSpPr>
        <p:spPr>
          <a:xfrm>
            <a:off x="210220" y="6"/>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4001BD79-7C1D-4AEA-28DD-B4D32AD5877B}"/>
              </a:ext>
            </a:extLst>
          </p:cNvPr>
          <p:cNvSpPr>
            <a:spLocks noGrp="1"/>
          </p:cNvSpPr>
          <p:nvPr>
            <p:ph type="body" sz="quarter" idx="18" hasCustomPrompt="1"/>
          </p:nvPr>
        </p:nvSpPr>
        <p:spPr>
          <a:xfrm>
            <a:off x="309338" y="4383483"/>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 name="Text Placeholder 32">
            <a:extLst>
              <a:ext uri="{FF2B5EF4-FFF2-40B4-BE49-F238E27FC236}">
                <a16:creationId xmlns:a16="http://schemas.microsoft.com/office/drawing/2014/main" id="{67491A92-E816-1D3A-E5D6-EBF192255845}"/>
              </a:ext>
            </a:extLst>
          </p:cNvPr>
          <p:cNvSpPr>
            <a:spLocks noGrp="1"/>
          </p:cNvSpPr>
          <p:nvPr>
            <p:ph type="body" sz="quarter" idx="19" hasCustomPrompt="1"/>
          </p:nvPr>
        </p:nvSpPr>
        <p:spPr>
          <a:xfrm>
            <a:off x="251713" y="3505401"/>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2" name="Text Placeholder 32">
            <a:extLst>
              <a:ext uri="{FF2B5EF4-FFF2-40B4-BE49-F238E27FC236}">
                <a16:creationId xmlns:a16="http://schemas.microsoft.com/office/drawing/2014/main" id="{987EFA9A-2ED0-56D1-40B3-419FC3851D77}"/>
              </a:ext>
            </a:extLst>
          </p:cNvPr>
          <p:cNvSpPr>
            <a:spLocks noGrp="1"/>
          </p:cNvSpPr>
          <p:nvPr>
            <p:ph type="body" sz="quarter" idx="20" hasCustomPrompt="1"/>
          </p:nvPr>
        </p:nvSpPr>
        <p:spPr>
          <a:xfrm>
            <a:off x="1286928" y="3917325"/>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 name="Text Placeholder 23">
            <a:extLst>
              <a:ext uri="{FF2B5EF4-FFF2-40B4-BE49-F238E27FC236}">
                <a16:creationId xmlns:a16="http://schemas.microsoft.com/office/drawing/2014/main" id="{03661970-41DC-FEFA-3751-A94EF54BBECA}"/>
              </a:ext>
            </a:extLst>
          </p:cNvPr>
          <p:cNvSpPr>
            <a:spLocks noGrp="1"/>
          </p:cNvSpPr>
          <p:nvPr>
            <p:ph type="body" sz="quarter" idx="66" hasCustomPrompt="1"/>
          </p:nvPr>
        </p:nvSpPr>
        <p:spPr>
          <a:xfrm rot="16200000">
            <a:off x="1061980" y="1299791"/>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4" name="Straight Connector 13">
            <a:extLst>
              <a:ext uri="{FF2B5EF4-FFF2-40B4-BE49-F238E27FC236}">
                <a16:creationId xmlns:a16="http://schemas.microsoft.com/office/drawing/2014/main" id="{97B18728-F186-A8AC-4AD7-600B58C667B4}"/>
              </a:ext>
            </a:extLst>
          </p:cNvPr>
          <p:cNvCxnSpPr>
            <a:cxnSpLocks/>
          </p:cNvCxnSpPr>
          <p:nvPr userDrawn="1"/>
        </p:nvCxnSpPr>
        <p:spPr>
          <a:xfrm flipV="1">
            <a:off x="213223" y="4140322"/>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56BC89A4-DD24-2C25-BFA4-C7F92035029F}"/>
              </a:ext>
            </a:extLst>
          </p:cNvPr>
          <p:cNvSpPr/>
          <p:nvPr userDrawn="1"/>
        </p:nvSpPr>
        <p:spPr>
          <a:xfrm rot="10800000">
            <a:off x="3009806" y="313144"/>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object 3">
            <a:extLst>
              <a:ext uri="{FF2B5EF4-FFF2-40B4-BE49-F238E27FC236}">
                <a16:creationId xmlns:a16="http://schemas.microsoft.com/office/drawing/2014/main" id="{13DEC2A7-8A35-A10B-354E-B48ACD1AC720}"/>
              </a:ext>
            </a:extLst>
          </p:cNvPr>
          <p:cNvSpPr/>
          <p:nvPr userDrawn="1"/>
        </p:nvSpPr>
        <p:spPr>
          <a:xfrm rot="5400000">
            <a:off x="3851599" y="5170247"/>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17" name="Picture Placeholder 63">
            <a:extLst>
              <a:ext uri="{FF2B5EF4-FFF2-40B4-BE49-F238E27FC236}">
                <a16:creationId xmlns:a16="http://schemas.microsoft.com/office/drawing/2014/main" id="{3F69ECB2-5E5E-6F96-31CC-D27D9FAE69FD}"/>
              </a:ext>
            </a:extLst>
          </p:cNvPr>
          <p:cNvSpPr>
            <a:spLocks noGrp="1"/>
          </p:cNvSpPr>
          <p:nvPr>
            <p:ph type="pic" sz="quarter" idx="85"/>
          </p:nvPr>
        </p:nvSpPr>
        <p:spPr>
          <a:xfrm>
            <a:off x="3007378" y="3506784"/>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18" name="Text Placeholder 32">
            <a:extLst>
              <a:ext uri="{FF2B5EF4-FFF2-40B4-BE49-F238E27FC236}">
                <a16:creationId xmlns:a16="http://schemas.microsoft.com/office/drawing/2014/main" id="{76079F84-B306-F7E7-A066-B14BCD193490}"/>
              </a:ext>
            </a:extLst>
          </p:cNvPr>
          <p:cNvSpPr>
            <a:spLocks noGrp="1"/>
          </p:cNvSpPr>
          <p:nvPr>
            <p:ph type="body" sz="quarter" idx="86" hasCustomPrompt="1"/>
          </p:nvPr>
        </p:nvSpPr>
        <p:spPr>
          <a:xfrm>
            <a:off x="3114205" y="180119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A4012D8B-03FF-7AB7-2352-50B881B6772F}"/>
              </a:ext>
            </a:extLst>
          </p:cNvPr>
          <p:cNvSpPr>
            <a:spLocks noGrp="1"/>
          </p:cNvSpPr>
          <p:nvPr>
            <p:ph type="body" sz="quarter" idx="87" hasCustomPrompt="1"/>
          </p:nvPr>
        </p:nvSpPr>
        <p:spPr>
          <a:xfrm>
            <a:off x="3056580" y="92311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20" name="Text Placeholder 32">
            <a:extLst>
              <a:ext uri="{FF2B5EF4-FFF2-40B4-BE49-F238E27FC236}">
                <a16:creationId xmlns:a16="http://schemas.microsoft.com/office/drawing/2014/main" id="{9576CC2E-339A-8170-905A-A21C9CAE4146}"/>
              </a:ext>
            </a:extLst>
          </p:cNvPr>
          <p:cNvSpPr>
            <a:spLocks noGrp="1"/>
          </p:cNvSpPr>
          <p:nvPr>
            <p:ph type="body" sz="quarter" idx="88" hasCustomPrompt="1"/>
          </p:nvPr>
        </p:nvSpPr>
        <p:spPr>
          <a:xfrm>
            <a:off x="4091795" y="133504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1" name="Straight Connector 20">
            <a:extLst>
              <a:ext uri="{FF2B5EF4-FFF2-40B4-BE49-F238E27FC236}">
                <a16:creationId xmlns:a16="http://schemas.microsoft.com/office/drawing/2014/main" id="{FE694A44-1BDC-AFDB-FF67-66ADDE7DB91A}"/>
              </a:ext>
            </a:extLst>
          </p:cNvPr>
          <p:cNvCxnSpPr>
            <a:cxnSpLocks/>
          </p:cNvCxnSpPr>
          <p:nvPr userDrawn="1"/>
        </p:nvCxnSpPr>
        <p:spPr>
          <a:xfrm flipV="1">
            <a:off x="3018090" y="155803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bject 3">
            <a:extLst>
              <a:ext uri="{FF2B5EF4-FFF2-40B4-BE49-F238E27FC236}">
                <a16:creationId xmlns:a16="http://schemas.microsoft.com/office/drawing/2014/main" id="{75BA7323-31AB-B9AD-9AF6-A0EE0CE9268B}"/>
              </a:ext>
            </a:extLst>
          </p:cNvPr>
          <p:cNvSpPr/>
          <p:nvPr userDrawn="1"/>
        </p:nvSpPr>
        <p:spPr>
          <a:xfrm rot="16200000">
            <a:off x="6631589" y="1290171"/>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24" name="Freeform 23">
            <a:extLst>
              <a:ext uri="{FF2B5EF4-FFF2-40B4-BE49-F238E27FC236}">
                <a16:creationId xmlns:a16="http://schemas.microsoft.com/office/drawing/2014/main" id="{B48294FA-6206-DC27-6E44-D4BB7C2C8DC7}"/>
              </a:ext>
            </a:extLst>
          </p:cNvPr>
          <p:cNvSpPr/>
          <p:nvPr userDrawn="1"/>
        </p:nvSpPr>
        <p:spPr>
          <a:xfrm>
            <a:off x="5791928" y="2524951"/>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Picture Placeholder 26">
            <a:extLst>
              <a:ext uri="{FF2B5EF4-FFF2-40B4-BE49-F238E27FC236}">
                <a16:creationId xmlns:a16="http://schemas.microsoft.com/office/drawing/2014/main" id="{DBFAC1F1-D0E5-BCB9-86E9-2EA24562BF8D}"/>
              </a:ext>
            </a:extLst>
          </p:cNvPr>
          <p:cNvSpPr>
            <a:spLocks noGrp="1"/>
          </p:cNvSpPr>
          <p:nvPr>
            <p:ph type="pic" sz="quarter" idx="89"/>
          </p:nvPr>
        </p:nvSpPr>
        <p:spPr>
          <a:xfrm>
            <a:off x="5791928" y="3781"/>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6" name="Text Placeholder 32">
            <a:extLst>
              <a:ext uri="{FF2B5EF4-FFF2-40B4-BE49-F238E27FC236}">
                <a16:creationId xmlns:a16="http://schemas.microsoft.com/office/drawing/2014/main" id="{56C07F70-6842-66F8-7253-081C5AFCB97F}"/>
              </a:ext>
            </a:extLst>
          </p:cNvPr>
          <p:cNvSpPr>
            <a:spLocks noGrp="1"/>
          </p:cNvSpPr>
          <p:nvPr>
            <p:ph type="body" sz="quarter" idx="90" hasCustomPrompt="1"/>
          </p:nvPr>
        </p:nvSpPr>
        <p:spPr>
          <a:xfrm>
            <a:off x="5891046" y="438725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3" name="Text Placeholder 32">
            <a:extLst>
              <a:ext uri="{FF2B5EF4-FFF2-40B4-BE49-F238E27FC236}">
                <a16:creationId xmlns:a16="http://schemas.microsoft.com/office/drawing/2014/main" id="{40168223-E82F-C581-CD6C-819F083C284A}"/>
              </a:ext>
            </a:extLst>
          </p:cNvPr>
          <p:cNvSpPr>
            <a:spLocks noGrp="1"/>
          </p:cNvSpPr>
          <p:nvPr>
            <p:ph type="body" sz="quarter" idx="91" hasCustomPrompt="1"/>
          </p:nvPr>
        </p:nvSpPr>
        <p:spPr>
          <a:xfrm>
            <a:off x="5833421" y="350917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35" name="Text Placeholder 32">
            <a:extLst>
              <a:ext uri="{FF2B5EF4-FFF2-40B4-BE49-F238E27FC236}">
                <a16:creationId xmlns:a16="http://schemas.microsoft.com/office/drawing/2014/main" id="{6965A4F2-CFB5-597B-B1A4-DD256D8297E7}"/>
              </a:ext>
            </a:extLst>
          </p:cNvPr>
          <p:cNvSpPr>
            <a:spLocks noGrp="1"/>
          </p:cNvSpPr>
          <p:nvPr>
            <p:ph type="body" sz="quarter" idx="92" hasCustomPrompt="1"/>
          </p:nvPr>
        </p:nvSpPr>
        <p:spPr>
          <a:xfrm>
            <a:off x="6868636" y="392110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7" name="Text Placeholder 23">
            <a:extLst>
              <a:ext uri="{FF2B5EF4-FFF2-40B4-BE49-F238E27FC236}">
                <a16:creationId xmlns:a16="http://schemas.microsoft.com/office/drawing/2014/main" id="{0058FE08-A56A-1DCA-7467-6DC169387395}"/>
              </a:ext>
            </a:extLst>
          </p:cNvPr>
          <p:cNvSpPr>
            <a:spLocks noGrp="1"/>
          </p:cNvSpPr>
          <p:nvPr>
            <p:ph type="body" sz="quarter" idx="93" hasCustomPrompt="1"/>
          </p:nvPr>
        </p:nvSpPr>
        <p:spPr>
          <a:xfrm rot="16200000">
            <a:off x="6643688" y="1303566"/>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8" name="Straight Connector 37">
            <a:extLst>
              <a:ext uri="{FF2B5EF4-FFF2-40B4-BE49-F238E27FC236}">
                <a16:creationId xmlns:a16="http://schemas.microsoft.com/office/drawing/2014/main" id="{AE696F87-EAE8-55E7-10A1-B3B87338CB68}"/>
              </a:ext>
            </a:extLst>
          </p:cNvPr>
          <p:cNvCxnSpPr>
            <a:cxnSpLocks/>
          </p:cNvCxnSpPr>
          <p:nvPr userDrawn="1"/>
        </p:nvCxnSpPr>
        <p:spPr>
          <a:xfrm flipV="1">
            <a:off x="5794931" y="414409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23">
            <a:extLst>
              <a:ext uri="{FF2B5EF4-FFF2-40B4-BE49-F238E27FC236}">
                <a16:creationId xmlns:a16="http://schemas.microsoft.com/office/drawing/2014/main" id="{78F1EF78-9AD9-0FCA-90D3-30D5C9A8CED2}"/>
              </a:ext>
            </a:extLst>
          </p:cNvPr>
          <p:cNvSpPr>
            <a:spLocks noGrp="1"/>
          </p:cNvSpPr>
          <p:nvPr>
            <p:ph type="body" sz="quarter" idx="98" hasCustomPrompt="1"/>
          </p:nvPr>
        </p:nvSpPr>
        <p:spPr>
          <a:xfrm rot="16200000">
            <a:off x="3857607" y="5142909"/>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42" name="Text Placeholder 32">
            <a:extLst>
              <a:ext uri="{FF2B5EF4-FFF2-40B4-BE49-F238E27FC236}">
                <a16:creationId xmlns:a16="http://schemas.microsoft.com/office/drawing/2014/main" id="{44EE4033-E818-4E58-A69F-F073C9036957}"/>
              </a:ext>
            </a:extLst>
          </p:cNvPr>
          <p:cNvSpPr>
            <a:spLocks noGrp="1"/>
          </p:cNvSpPr>
          <p:nvPr>
            <p:ph type="body" sz="quarter" idx="42" hasCustomPrompt="1"/>
          </p:nvPr>
        </p:nvSpPr>
        <p:spPr>
          <a:xfrm rot="16200000">
            <a:off x="8464222" y="3119182"/>
            <a:ext cx="6840061" cy="637571"/>
          </a:xfrm>
          <a:prstGeom prst="rect">
            <a:avLst/>
          </a:prstGeom>
        </p:spPr>
        <p:txBody>
          <a:bodyPr anchor="t">
            <a:noAutofit/>
          </a:bodyPr>
          <a:lstStyle>
            <a:lvl1pPr marL="0" indent="0" algn="ct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320977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F04BAB3-BE64-3894-E661-DD3DC6B9AC28}"/>
              </a:ext>
            </a:extLst>
          </p:cNvPr>
          <p:cNvSpPr/>
          <p:nvPr userDrawn="1"/>
        </p:nvSpPr>
        <p:spPr>
          <a:xfrm>
            <a:off x="9747" y="0"/>
            <a:ext cx="6957098" cy="6858002"/>
          </a:xfrm>
          <a:custGeom>
            <a:avLst/>
            <a:gdLst>
              <a:gd name="connsiteX0" fmla="*/ 0 w 6503537"/>
              <a:gd name="connsiteY0" fmla="*/ 0 h 6838017"/>
              <a:gd name="connsiteX1" fmla="*/ 6503537 w 6503537"/>
              <a:gd name="connsiteY1" fmla="*/ 0 h 6838017"/>
              <a:gd name="connsiteX2" fmla="*/ 6503537 w 6503537"/>
              <a:gd name="connsiteY2" fmla="*/ 3800463 h 6838017"/>
              <a:gd name="connsiteX3" fmla="*/ 6496220 w 6503537"/>
              <a:gd name="connsiteY3" fmla="*/ 3800463 h 6838017"/>
              <a:gd name="connsiteX4" fmla="*/ 6503537 w 6503537"/>
              <a:gd name="connsiteY4" fmla="*/ 3994646 h 6838017"/>
              <a:gd name="connsiteX5" fmla="*/ 5228852 w 6503537"/>
              <a:gd name="connsiteY5" fmla="*/ 6653989 h 6838017"/>
              <a:gd name="connsiteX6" fmla="*/ 4978182 w 6503537"/>
              <a:gd name="connsiteY6" fmla="*/ 6838017 h 6838017"/>
              <a:gd name="connsiteX7" fmla="*/ 1019075 w 6503537"/>
              <a:gd name="connsiteY7" fmla="*/ 6838017 h 6838017"/>
              <a:gd name="connsiteX8" fmla="*/ 965583 w 6503537"/>
              <a:gd name="connsiteY8" fmla="*/ 6802921 h 6838017"/>
              <a:gd name="connsiteX9" fmla="*/ 88357 w 6503537"/>
              <a:gd name="connsiteY9" fmla="*/ 5919024 h 6838017"/>
              <a:gd name="connsiteX10" fmla="*/ 0 w 6503537"/>
              <a:gd name="connsiteY10" fmla="*/ 5775966 h 68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3537" h="6838017">
                <a:moveTo>
                  <a:pt x="0" y="0"/>
                </a:moveTo>
                <a:lnTo>
                  <a:pt x="6503537" y="0"/>
                </a:lnTo>
                <a:lnTo>
                  <a:pt x="6503537" y="3800463"/>
                </a:lnTo>
                <a:lnTo>
                  <a:pt x="6496220" y="3800463"/>
                </a:lnTo>
                <a:cubicBezTo>
                  <a:pt x="6503537" y="3865190"/>
                  <a:pt x="6503537" y="3929921"/>
                  <a:pt x="6503537" y="3994646"/>
                </a:cubicBezTo>
                <a:cubicBezTo>
                  <a:pt x="6503537" y="5066697"/>
                  <a:pt x="6007851" y="6022691"/>
                  <a:pt x="5228852" y="6653989"/>
                </a:cubicBezTo>
                <a:lnTo>
                  <a:pt x="4978182" y="6838017"/>
                </a:lnTo>
                <a:lnTo>
                  <a:pt x="1019075" y="6838017"/>
                </a:lnTo>
                <a:lnTo>
                  <a:pt x="965583" y="6802921"/>
                </a:lnTo>
                <a:cubicBezTo>
                  <a:pt x="621940" y="6562487"/>
                  <a:pt x="324410" y="6262731"/>
                  <a:pt x="88357" y="5919024"/>
                </a:cubicBezTo>
                <a:lnTo>
                  <a:pt x="0" y="5775966"/>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FA54864F-1BF9-7C3B-EC61-E9CDBB542643}"/>
              </a:ext>
            </a:extLst>
          </p:cNvPr>
          <p:cNvSpPr/>
          <p:nvPr userDrawn="1"/>
        </p:nvSpPr>
        <p:spPr>
          <a:xfrm>
            <a:off x="-21232" y="222984"/>
            <a:ext cx="5489343"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5">
            <a:extLst>
              <a:ext uri="{FF2B5EF4-FFF2-40B4-BE49-F238E27FC236}">
                <a16:creationId xmlns:a16="http://schemas.microsoft.com/office/drawing/2014/main" id="{5839F62A-5EC4-5317-C1EA-AF4DC9776CAB}"/>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8" name="Text Placeholder 25">
            <a:extLst>
              <a:ext uri="{FF2B5EF4-FFF2-40B4-BE49-F238E27FC236}">
                <a16:creationId xmlns:a16="http://schemas.microsoft.com/office/drawing/2014/main" id="{B04458DE-9730-B610-F533-5146C234CB37}"/>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17">
            <a:extLst>
              <a:ext uri="{FF2B5EF4-FFF2-40B4-BE49-F238E27FC236}">
                <a16:creationId xmlns:a16="http://schemas.microsoft.com/office/drawing/2014/main" id="{CA23520B-D11B-4872-3182-B59687CF2AA6}"/>
              </a:ext>
            </a:extLst>
          </p:cNvPr>
          <p:cNvSpPr>
            <a:spLocks noGrp="1"/>
          </p:cNvSpPr>
          <p:nvPr>
            <p:ph type="body" sz="quarter" idx="28" hasCustomPrompt="1"/>
          </p:nvPr>
        </p:nvSpPr>
        <p:spPr>
          <a:xfrm>
            <a:off x="979124" y="1714696"/>
            <a:ext cx="4198618" cy="4476077"/>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5">
            <a:extLst>
              <a:ext uri="{FF2B5EF4-FFF2-40B4-BE49-F238E27FC236}">
                <a16:creationId xmlns:a16="http://schemas.microsoft.com/office/drawing/2014/main" id="{96ED7FC3-9754-E873-52FB-C4C561D0121E}"/>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1" name="Text Placeholder 25">
            <a:extLst>
              <a:ext uri="{FF2B5EF4-FFF2-40B4-BE49-F238E27FC236}">
                <a16:creationId xmlns:a16="http://schemas.microsoft.com/office/drawing/2014/main" id="{05AF0DE1-1B4E-DAC7-D9E1-B97E374BB618}"/>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Text Placeholder 25">
            <a:extLst>
              <a:ext uri="{FF2B5EF4-FFF2-40B4-BE49-F238E27FC236}">
                <a16:creationId xmlns:a16="http://schemas.microsoft.com/office/drawing/2014/main" id="{1993BA1F-94EE-5A82-3F41-56DDAE86FD03}"/>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13" name="Text Placeholder 25">
            <a:extLst>
              <a:ext uri="{FF2B5EF4-FFF2-40B4-BE49-F238E27FC236}">
                <a16:creationId xmlns:a16="http://schemas.microsoft.com/office/drawing/2014/main" id="{7C3B6A5C-142A-95FF-DBD0-2699D0D3F2D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Text Placeholder 25">
            <a:extLst>
              <a:ext uri="{FF2B5EF4-FFF2-40B4-BE49-F238E27FC236}">
                <a16:creationId xmlns:a16="http://schemas.microsoft.com/office/drawing/2014/main" id="{2DB4815A-612B-3FAA-2A89-845DDC7CDABD}"/>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15" name="Text Placeholder 25">
            <a:extLst>
              <a:ext uri="{FF2B5EF4-FFF2-40B4-BE49-F238E27FC236}">
                <a16:creationId xmlns:a16="http://schemas.microsoft.com/office/drawing/2014/main" id="{3D2349A5-05B8-A07F-211B-2CB19D5A3B3B}"/>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5">
            <a:extLst>
              <a:ext uri="{FF2B5EF4-FFF2-40B4-BE49-F238E27FC236}">
                <a16:creationId xmlns:a16="http://schemas.microsoft.com/office/drawing/2014/main" id="{378F4CA5-A728-2C52-A8FC-2AB8CEAA2075}"/>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7" name="Text Placeholder 25">
            <a:extLst>
              <a:ext uri="{FF2B5EF4-FFF2-40B4-BE49-F238E27FC236}">
                <a16:creationId xmlns:a16="http://schemas.microsoft.com/office/drawing/2014/main" id="{8519A2E5-013A-73D6-486B-8091F7E11F62}"/>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8" name="Text Placeholder 23">
            <a:extLst>
              <a:ext uri="{FF2B5EF4-FFF2-40B4-BE49-F238E27FC236}">
                <a16:creationId xmlns:a16="http://schemas.microsoft.com/office/drawing/2014/main" id="{3FE01BEF-03F0-F5E6-338F-050F43E417A4}"/>
              </a:ext>
            </a:extLst>
          </p:cNvPr>
          <p:cNvSpPr>
            <a:spLocks noGrp="1"/>
          </p:cNvSpPr>
          <p:nvPr>
            <p:ph type="body" sz="quarter" idx="27" hasCustomPrompt="1"/>
          </p:nvPr>
        </p:nvSpPr>
        <p:spPr>
          <a:xfrm>
            <a:off x="864755" y="321248"/>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0" name="Straight Connector 19">
            <a:extLst>
              <a:ext uri="{FF2B5EF4-FFF2-40B4-BE49-F238E27FC236}">
                <a16:creationId xmlns:a16="http://schemas.microsoft.com/office/drawing/2014/main" id="{24DAFF96-05ED-3E14-48DD-BC1B724BFFB7}"/>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C93EBFEB-D84A-0F41-D452-26A8A9D3281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23" name="Rectangle 22">
            <a:extLst>
              <a:ext uri="{FF2B5EF4-FFF2-40B4-BE49-F238E27FC236}">
                <a16:creationId xmlns:a16="http://schemas.microsoft.com/office/drawing/2014/main" id="{6C04C232-43ED-1E3F-E682-1283135DD51E}"/>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23C05-43DC-8545-01C0-65A5F89F8B4F}"/>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4A8DFA9-2C7E-AC0D-4F08-B6C71702C4B9}"/>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dirty="0">
                <a:solidFill>
                  <a:srgbClr val="459597"/>
                </a:solidFill>
                <a:latin typeface="Calibri" panose="020F0502020204030204" pitchFamily="34" charset="0"/>
                <a:ea typeface="+mn-ea"/>
                <a:cs typeface="Calibri" panose="020F0502020204030204" pitchFamily="34" charset="0"/>
              </a:rPr>
              <a:t>HÖNNUN NÝSTÁRLEGRA GISTINGA Í FERÐAMENNSKU</a:t>
            </a:r>
          </a:p>
        </p:txBody>
      </p:sp>
      <p:sp>
        <p:nvSpPr>
          <p:cNvPr id="7" name="Slide Number Placeholder 5">
            <a:extLst>
              <a:ext uri="{FF2B5EF4-FFF2-40B4-BE49-F238E27FC236}">
                <a16:creationId xmlns:a16="http://schemas.microsoft.com/office/drawing/2014/main" id="{94521030-FD8A-C141-318C-BDD7DEFBC6A2}"/>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 id="2147483931" r:id="rId44"/>
    <p:sldLayoutId id="2147483934" r:id="rId45"/>
    <p:sldLayoutId id="2147483929" r:id="rId46"/>
    <p:sldLayoutId id="2147483930" r:id="rId47"/>
    <p:sldLayoutId id="214748393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s://www.gstc.org/booking-com-2023-sustainable-travel-report/#:~:text=Nearly%20half%20(49%25)%20want,qualify%20accommodations%20to%20receive%20it."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Wellness_tourism.com"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travel/2025/jan/15/a-break-from-the-accommodation-mega-sites-the-best-alternative-booking-platforms.com" TargetMode="External"/><Relationship Id="rId2" Type="http://schemas.openxmlformats.org/officeDocument/2006/relationships/hyperlink" Target="https://www.cbi.eu/market-information/tourism/community-based-tourism/market-potential.com" TargetMode="External"/><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thraenhart.medium.com/the-power-of-balanced-tourism-growth-fueling-sustainable-development-7991eb165a0e" TargetMode="External"/><Relationship Id="rId2" Type="http://schemas.openxmlformats.org/officeDocument/2006/relationships/hyperlink" Target="https://www.failteireland.ie/FailteIreland/media/WebsiteStructure/Documents/2_Develop_Your_Business/1_StartGrow_Your_Business/Ecotourism_Handbook-2.pdf" TargetMode="Externa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hyperlink" Target="https://www.abchospitality.pt/2025-a-pivotal-year-for-transformation-in-hospitality-and-wellness/#:~:text=This%20trend%20not%20only%20enriches%20the%20guest,extra%20layer%20of%20authenticity%20to%20luxury%20trav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crrhospitality.com/blog/launching-your-glamping-business-tips-and-insights-for-a-successful-star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www.interregeurope.eu/good-practices/eco-certification-promoting-sustainable-tourism-through-eco-friendly-practices-in-hotels#:~:text=Evidence%20of%20success,aligning%20with%20global%20sustainability%20goals." TargetMode="External"/><Relationship Id="rId4" Type="http://schemas.openxmlformats.org/officeDocument/2006/relationships/hyperlink" Target="https://www.failteireland.ie/FailteIreland/media/WebsiteStructure/Documents/2_Develop_Your_Business/1_StartGrow_Your_Business/Ecotourism_Handbook-2.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hyperlink" Target="https://greenhospitality.ie/72-of-global-travellers-put-sustainability-as-a-priority-2/" TargetMode="Externa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s://www.gstc.org/booking-com-2023-sustainable-travel-report/#:~:text=At%20a%20time%20of%20general,the%20demands%20of%20everyday%20life."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hyperlink" Target="https://www.myjournalcourier.com/features/article/hotels-give-way-castles-caves-cranes-20181729.php.com"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09D2F-D77E-6B78-8183-F058E28FC2A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4F4EE6-135F-E9A9-3912-1618EFD7AE5E}"/>
              </a:ext>
            </a:extLst>
          </p:cNvPr>
          <p:cNvSpPr>
            <a:spLocks noGrp="1"/>
          </p:cNvSpPr>
          <p:nvPr>
            <p:ph type="body" sz="quarter" idx="17"/>
          </p:nvPr>
        </p:nvSpPr>
        <p:spPr/>
        <p:txBody>
          <a:bodyPr/>
          <a:lstStyle/>
          <a:p>
            <a:endParaRPr lang="en-IE"/>
          </a:p>
        </p:txBody>
      </p:sp>
      <p:sp>
        <p:nvSpPr>
          <p:cNvPr id="10" name="Text Placeholder 2">
            <a:extLst>
              <a:ext uri="{FF2B5EF4-FFF2-40B4-BE49-F238E27FC236}">
                <a16:creationId xmlns:a16="http://schemas.microsoft.com/office/drawing/2014/main" id="{835E84A7-0488-1162-D1FB-783BD18719BA}"/>
              </a:ext>
            </a:extLst>
          </p:cNvPr>
          <p:cNvSpPr>
            <a:spLocks noGrp="1"/>
          </p:cNvSpPr>
          <p:nvPr>
            <p:ph type="body" sz="quarter" idx="15"/>
          </p:nvPr>
        </p:nvSpPr>
        <p:spPr>
          <a:xfrm>
            <a:off x="374360" y="2557127"/>
            <a:ext cx="5089964" cy="697353"/>
          </a:xfrm>
        </p:spPr>
        <p:txBody>
          <a:bodyPr/>
          <a:lstStyle/>
          <a:p>
            <a:r>
              <a:rPr lang="en-GB" dirty="0"/>
              <a:t>Modúl 6 </a:t>
            </a:r>
            <a:r>
              <a:rPr lang="en-GB" sz="4400" b="0" dirty="0"/>
              <a:t>(hluti 2)</a:t>
            </a:r>
          </a:p>
        </p:txBody>
      </p:sp>
      <p:sp>
        <p:nvSpPr>
          <p:cNvPr id="11" name="Text Placeholder 3">
            <a:extLst>
              <a:ext uri="{FF2B5EF4-FFF2-40B4-BE49-F238E27FC236}">
                <a16:creationId xmlns:a16="http://schemas.microsoft.com/office/drawing/2014/main" id="{563CB7B8-6B26-21AB-1DBA-1A99277EE6FC}"/>
              </a:ext>
            </a:extLst>
          </p:cNvPr>
          <p:cNvSpPr>
            <a:spLocks noGrp="1"/>
          </p:cNvSpPr>
          <p:nvPr>
            <p:ph type="body" sz="quarter" idx="16"/>
          </p:nvPr>
        </p:nvSpPr>
        <p:spPr>
          <a:xfrm>
            <a:off x="374360" y="3289874"/>
            <a:ext cx="4296252" cy="697353"/>
          </a:xfrm>
        </p:spPr>
        <p:txBody>
          <a:bodyPr>
            <a:noAutofit/>
          </a:bodyPr>
          <a:lstStyle/>
          <a:p>
            <a:pPr defTabSz="777514">
              <a:lnSpc>
                <a:spcPct val="100000"/>
              </a:lnSpc>
              <a:spcBef>
                <a:spcPts val="0"/>
              </a:spcBef>
              <a:spcAft>
                <a:spcPts val="1200"/>
              </a:spcAft>
              <a:defRPr/>
            </a:pPr>
            <a:r>
              <a:rPr lang="en-US" sz="3200" dirty="0"/>
              <a:t>Skildu gestina þína og hvað þeir eru reiðubúnir að borga</a:t>
            </a:r>
            <a:r>
              <a:rPr lang="en-GB" sz="2800" i="1" dirty="0"/>
              <a:t> </a:t>
            </a:r>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5" name="Picture Placeholder 4">
            <a:extLst>
              <a:ext uri="{FF2B5EF4-FFF2-40B4-BE49-F238E27FC236}">
                <a16:creationId xmlns:a16="http://schemas.microsoft.com/office/drawing/2014/main" id="{D473069F-6703-6B3F-395E-0B3DA703C1F6}"/>
              </a:ext>
            </a:extLst>
          </p:cNvPr>
          <p:cNvPicPr>
            <a:picLocks noGrp="1" noChangeAspect="1"/>
          </p:cNvPicPr>
          <p:nvPr>
            <p:ph type="pic" sz="quarter" idx="19"/>
          </p:nvPr>
        </p:nvPicPr>
        <p:blipFill>
          <a:blip r:embed="rId2"/>
          <a:srcRect t="5109" b="5109"/>
          <a:stretch>
            <a:fillRect/>
          </a:stretch>
        </p:blipFill>
        <p:spPr/>
      </p:pic>
    </p:spTree>
    <p:extLst>
      <p:ext uri="{BB962C8B-B14F-4D97-AF65-F5344CB8AC3E}">
        <p14:creationId xmlns:p14="http://schemas.microsoft.com/office/powerpoint/2010/main" val="242555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FCBF4-3D97-2FF8-F467-5DBDD214FDDD}"/>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093DD3C4-E495-D570-11FD-5D14F7E1B372}"/>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6018A78B-DE44-9938-BA1F-973997AB3F0C}"/>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8E5051E8-07A2-3CB8-B1D2-6832015C00F4}"/>
              </a:ext>
            </a:extLst>
          </p:cNvPr>
          <p:cNvSpPr>
            <a:spLocks noGrp="1"/>
          </p:cNvSpPr>
          <p:nvPr>
            <p:ph type="body" sz="quarter" idx="16"/>
          </p:nvPr>
        </p:nvSpPr>
        <p:spPr>
          <a:xfrm>
            <a:off x="4232942" y="219291"/>
            <a:ext cx="5107832" cy="803654"/>
          </a:xfrm>
          <a:prstGeom prst="rect">
            <a:avLst/>
          </a:prstGeom>
        </p:spPr>
        <p:txBody>
          <a:bodyPr/>
          <a:lstStyle/>
          <a:p>
            <a:pPr>
              <a:lnSpc>
                <a:spcPts val="2960"/>
              </a:lnSpc>
            </a:pPr>
            <a:r>
              <a:rPr lang="en-GB" sz="3600" dirty="0">
                <a:solidFill>
                  <a:srgbClr val="EC7C69"/>
                </a:solidFill>
              </a:rPr>
              <a:t>Ábyrð og endurheimt í ferðalögum</a:t>
            </a:r>
          </a:p>
        </p:txBody>
      </p:sp>
      <p:sp>
        <p:nvSpPr>
          <p:cNvPr id="21" name="Text Placeholder 3">
            <a:extLst>
              <a:ext uri="{FF2B5EF4-FFF2-40B4-BE49-F238E27FC236}">
                <a16:creationId xmlns:a16="http://schemas.microsoft.com/office/drawing/2014/main" id="{9360E393-9573-6FFC-5B9F-3B2C3F5F5B02}"/>
              </a:ext>
            </a:extLst>
          </p:cNvPr>
          <p:cNvSpPr>
            <a:spLocks noGrp="1"/>
          </p:cNvSpPr>
          <p:nvPr>
            <p:ph type="body" sz="quarter" idx="21"/>
          </p:nvPr>
        </p:nvSpPr>
        <p:spPr>
          <a:xfrm>
            <a:off x="4232942" y="1337396"/>
            <a:ext cx="6562819" cy="3773184"/>
          </a:xfrm>
          <a:prstGeom prst="rect">
            <a:avLst/>
          </a:prstGeom>
        </p:spPr>
        <p:txBody>
          <a:bodyPr lIns="91440" tIns="45720" rIns="91440" bIns="45720" anchor="t"/>
          <a:lstStyle/>
          <a:p>
            <a:pPr>
              <a:lnSpc>
                <a:spcPts val="2340"/>
              </a:lnSpc>
            </a:pPr>
            <a:endParaRPr lang="en-US" sz="2400" b="1" dirty="0">
              <a:solidFill>
                <a:srgbClr val="459597"/>
              </a:solidFill>
            </a:endParaRPr>
          </a:p>
          <a:p>
            <a:pPr>
              <a:lnSpc>
                <a:spcPts val="2340"/>
              </a:lnSpc>
            </a:pPr>
            <a:r>
              <a:rPr lang="en-US" sz="3200" b="1" dirty="0">
                <a:solidFill>
                  <a:srgbClr val="459597"/>
                </a:solidFill>
              </a:rPr>
              <a:t>Hagkvæmni, umhverfisvernd og félagsleg ábyrgð</a:t>
            </a:r>
            <a:r>
              <a:rPr lang="en-US" sz="3200" dirty="0">
                <a:solidFill>
                  <a:srgbClr val="459597"/>
                </a:solidFill>
              </a:rPr>
              <a:t> </a:t>
            </a:r>
          </a:p>
          <a:p>
            <a:pPr>
              <a:lnSpc>
                <a:spcPts val="2340"/>
              </a:lnSpc>
            </a:pPr>
            <a:endParaRPr lang="en-US" sz="2400" dirty="0">
              <a:solidFill>
                <a:srgbClr val="5F5F5F"/>
              </a:solidFill>
            </a:endParaRPr>
          </a:p>
          <a:p>
            <a:pPr>
              <a:lnSpc>
                <a:spcPts val="2340"/>
              </a:lnSpc>
            </a:pPr>
            <a:r>
              <a:rPr lang="en-US" sz="2400" b="1" dirty="0">
                <a:solidFill>
                  <a:srgbClr val="5F5F5F"/>
                </a:solidFill>
              </a:rPr>
              <a:t>Hagkvæmni </a:t>
            </a:r>
            <a:r>
              <a:rPr lang="en-US" sz="2400" dirty="0">
                <a:solidFill>
                  <a:srgbClr val="5F5F5F"/>
                </a:solidFill>
              </a:rPr>
              <a:t>hefur orðið lágmarkskrafa í ferðaþjónustu, og </a:t>
            </a:r>
            <a:r>
              <a:rPr lang="en-US" sz="2400" b="1" dirty="0">
                <a:solidFill>
                  <a:srgbClr val="5F5F5F"/>
                </a:solidFill>
              </a:rPr>
              <a:t>sífellt fleiri gestir </a:t>
            </a:r>
            <a:r>
              <a:rPr lang="en-US" sz="2400" b="1" dirty="0" err="1">
                <a:solidFill>
                  <a:srgbClr val="5F5F5F"/>
                </a:solidFill>
              </a:rPr>
              <a:t>kjósa </a:t>
            </a:r>
            <a:r>
              <a:rPr lang="en-US" sz="2400" b="1" dirty="0">
                <a:solidFill>
                  <a:srgbClr val="5F5F5F"/>
                </a:solidFill>
              </a:rPr>
              <a:t>vistvæn vörumerki. </a:t>
            </a:r>
          </a:p>
          <a:p>
            <a:pPr>
              <a:lnSpc>
                <a:spcPts val="2340"/>
              </a:lnSpc>
            </a:pPr>
            <a:endParaRPr lang="en-US" sz="2400" b="1" dirty="0">
              <a:solidFill>
                <a:srgbClr val="5F5F5F"/>
              </a:solidFill>
            </a:endParaRPr>
          </a:p>
          <a:p>
            <a:pPr>
              <a:lnSpc>
                <a:spcPts val="2340"/>
              </a:lnSpc>
            </a:pPr>
            <a:r>
              <a:rPr lang="en-US" sz="2400" dirty="0">
                <a:solidFill>
                  <a:srgbClr val="5F5F5F"/>
                </a:solidFill>
              </a:rPr>
              <a:t>Frá lúxusdvalarstöðum til </a:t>
            </a:r>
            <a:r>
              <a:rPr lang="en-US" sz="2400" dirty="0" err="1">
                <a:solidFill>
                  <a:srgbClr val="5F5F5F"/>
                </a:solidFill>
              </a:rPr>
              <a:t>sveitardvalar á býlum </a:t>
            </a:r>
            <a:r>
              <a:rPr lang="en-US" sz="2400" dirty="0">
                <a:solidFill>
                  <a:srgbClr val="5F5F5F"/>
                </a:solidFill>
              </a:rPr>
              <a:t>eru gististaðirnir </a:t>
            </a:r>
            <a:r>
              <a:rPr lang="en-US" sz="2400" dirty="0" err="1">
                <a:solidFill>
                  <a:srgbClr val="5F5F5F"/>
                </a:solidFill>
              </a:rPr>
              <a:t>að gera sér grein fyrir </a:t>
            </a:r>
            <a:r>
              <a:rPr lang="en-US" sz="2400" b="1" dirty="0">
                <a:solidFill>
                  <a:srgbClr val="5F5F5F"/>
                </a:solidFill>
              </a:rPr>
              <a:t>efnahagslegu gildi þess að fjárfesta í sjálfbærni</a:t>
            </a:r>
            <a:r>
              <a:rPr lang="en-US" sz="2400" dirty="0">
                <a:solidFill>
                  <a:srgbClr val="5F5F5F"/>
                </a:solidFill>
              </a:rPr>
              <a:t>, þar á meðal kolefnishlutlausri starfsemi, úrgangsminnkun og endurheimtarbúskap.</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8454AC1B-E6D7-6BB0-52C5-785AC4902E8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10</a:t>
            </a:fld>
            <a:endParaRPr lang="fr-CA" sz="1200" dirty="0"/>
          </a:p>
        </p:txBody>
      </p:sp>
      <p:grpSp>
        <p:nvGrpSpPr>
          <p:cNvPr id="40" name="Graphic 503">
            <a:extLst>
              <a:ext uri="{FF2B5EF4-FFF2-40B4-BE49-F238E27FC236}">
                <a16:creationId xmlns:a16="http://schemas.microsoft.com/office/drawing/2014/main" id="{40D8B00C-9BAB-85B4-42AB-CA3F306754A2}"/>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5A3BD459-CA2B-4180-E6C3-A9776CAD7B99}"/>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8200D7F5-E6A3-CA76-CCFC-5D2E1C4A93A2}"/>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A414E060-A1B5-7A4B-C646-25C0ADECBB78}"/>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059283D3-1F0B-6549-9142-E8BA3AAD156D}"/>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18FC3E3E-2307-12A8-1CD0-141A57685FF4}"/>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F2A4113C-D65A-F68C-1D5B-575FC2D74395}"/>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57EAC05B-AC11-D674-0995-C8E42D760EAA}"/>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EAFC81F0-E28D-B6E0-FE3D-EA7FE0985365}"/>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EE246F73-6E0A-543D-0890-B4574CF87107}"/>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87A945A0-80FF-1B7D-D6DD-E92448A4EF43}"/>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5A1A68DF-4E77-3444-DD90-AED5F92E2C3A}"/>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2D0F07A9-7512-B176-C5E7-59A56A5B9934}"/>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45C3AFB8-5C36-AF71-F635-9FFEB7B3B962}"/>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2E3562ED-5ECF-16A3-6890-DA347D58850E}"/>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52F5B5F7-61B8-944F-4BC6-9F6AE1AA69D4}"/>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474F58CB-D3C4-1BDD-DADC-783BC0E44856}"/>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1E78CC33-9DAF-905C-E527-060EC2CF8990}"/>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A0DE632A-AFBB-3E31-7A0C-B61770980236}"/>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60D4868D-58F7-4D46-0FC5-84120BEC2E08}"/>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A3F4BEE1-8F11-0105-5625-16D00EF69FD5}"/>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E26A41D2-5BB3-B74E-DB0D-7124877D0D3D}"/>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6D255448-D191-B57C-1638-120CD8FFA84F}"/>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8F0C57D1-94C5-20E1-ED0B-69C49DB25472}"/>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8C9F46E3-808E-C218-CD5E-E16ED7326FA7}"/>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636C09C4-838B-DBEA-AAA3-1CFE23EF72B3}"/>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05335EF1-8D36-4FC3-3542-3DCFA476BFC5}"/>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6A214CF8-1CEC-AC94-5CED-C811840B0371}"/>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A5B3BE67-E352-8F8D-95EF-CCCAD4BF3C3B}"/>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66E3CF36-DCE6-1EE0-6FEF-68DE34D79768}"/>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B25B1543-8475-E3C5-BE8F-FEF3A54E2673}"/>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44E994A9-80A2-E1C0-A161-E576067B0222}"/>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67086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A0C6B-1922-4F4A-5947-B36B8C41D997}"/>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595CD378-232A-8987-BEEC-6BB2F7C704BA}"/>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ACE4F616-3013-6C08-258E-887774704531}"/>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128DACFC-9DA8-A05E-DA6E-5A81706ABC93}"/>
              </a:ext>
            </a:extLst>
          </p:cNvPr>
          <p:cNvSpPr>
            <a:spLocks noGrp="1"/>
          </p:cNvSpPr>
          <p:nvPr>
            <p:ph type="body" sz="quarter" idx="16"/>
          </p:nvPr>
        </p:nvSpPr>
        <p:spPr>
          <a:xfrm>
            <a:off x="4232942" y="219291"/>
            <a:ext cx="5107832" cy="803654"/>
          </a:xfrm>
          <a:prstGeom prst="rect">
            <a:avLst/>
          </a:prstGeom>
        </p:spPr>
        <p:txBody>
          <a:bodyPr/>
          <a:lstStyle/>
          <a:p>
            <a:pPr>
              <a:lnSpc>
                <a:spcPts val="2960"/>
              </a:lnSpc>
            </a:pPr>
            <a:r>
              <a:rPr lang="en-GB" sz="3600" dirty="0">
                <a:solidFill>
                  <a:srgbClr val="EC7C69"/>
                </a:solidFill>
              </a:rPr>
              <a:t>Ábyrð og endurheimt í ferðalögum</a:t>
            </a:r>
          </a:p>
        </p:txBody>
      </p:sp>
      <p:sp>
        <p:nvSpPr>
          <p:cNvPr id="21" name="Text Placeholder 3">
            <a:extLst>
              <a:ext uri="{FF2B5EF4-FFF2-40B4-BE49-F238E27FC236}">
                <a16:creationId xmlns:a16="http://schemas.microsoft.com/office/drawing/2014/main" id="{60DC687A-AECF-6B54-BF1A-339F6D7A3884}"/>
              </a:ext>
            </a:extLst>
          </p:cNvPr>
          <p:cNvSpPr>
            <a:spLocks noGrp="1"/>
          </p:cNvSpPr>
          <p:nvPr>
            <p:ph type="body" sz="quarter" idx="21"/>
          </p:nvPr>
        </p:nvSpPr>
        <p:spPr>
          <a:xfrm>
            <a:off x="4232942" y="1148571"/>
            <a:ext cx="6545248" cy="3773184"/>
          </a:xfrm>
          <a:prstGeom prst="rect">
            <a:avLst/>
          </a:prstGeom>
        </p:spPr>
        <p:txBody>
          <a:bodyPr lIns="91440" tIns="45720" rIns="91440" bIns="45720" anchor="t"/>
          <a:lstStyle/>
          <a:p>
            <a:pPr>
              <a:lnSpc>
                <a:spcPts val="2340"/>
              </a:lnSpc>
            </a:pPr>
            <a:endParaRPr lang="en-US" sz="2400" dirty="0">
              <a:solidFill>
                <a:srgbClr val="414141"/>
              </a:solidFill>
            </a:endParaRPr>
          </a:p>
          <a:p>
            <a:pPr>
              <a:lnSpc>
                <a:spcPts val="2340"/>
              </a:lnSpc>
            </a:pPr>
            <a:r>
              <a:rPr lang="en-US" sz="2800" b="1" dirty="0">
                <a:solidFill>
                  <a:srgbClr val="459597"/>
                </a:solidFill>
              </a:rPr>
              <a:t>Öll fyrirtæki (þar á meðal lúxusstaðir) </a:t>
            </a:r>
            <a:r>
              <a:rPr lang="en-US" sz="2400" dirty="0">
                <a:solidFill>
                  <a:srgbClr val="5F5F5F"/>
                </a:solidFill>
              </a:rPr>
              <a:t>sjá gildið og eru nú að fjárfesta í verkefnum </a:t>
            </a:r>
            <a:r>
              <a:rPr lang="en-US" sz="2400" b="1" dirty="0">
                <a:solidFill>
                  <a:srgbClr val="5F5F5F"/>
                </a:solidFill>
              </a:rPr>
              <a:t>sem gefa til baka til staðbundinna samfélaga, endurheimta náttúruleg landsvæði og varðveita líffræðilega fjölbreytni. </a:t>
            </a:r>
          </a:p>
          <a:p>
            <a:pPr>
              <a:lnSpc>
                <a:spcPts val="2340"/>
              </a:lnSpc>
            </a:pPr>
            <a:endParaRPr lang="en-US" sz="2400" b="1" dirty="0">
              <a:solidFill>
                <a:srgbClr val="5F5F5F"/>
              </a:solidFill>
            </a:endParaRPr>
          </a:p>
          <a:p>
            <a:pPr>
              <a:lnSpc>
                <a:spcPts val="2340"/>
              </a:lnSpc>
            </a:pPr>
            <a:r>
              <a:rPr lang="en-US" sz="2400" dirty="0">
                <a:solidFill>
                  <a:srgbClr val="5F5F5F"/>
                </a:solidFill>
              </a:rPr>
              <a:t>Hótel og gististaðir sem styðja kolefnishlutleysi, draga úr úrgangi og stunda endurheimtarbúskap njóta sífellt meiri vinsælda meðal meðvitaðra </a:t>
            </a:r>
            <a:r>
              <a:rPr lang="en-US" sz="2400" dirty="0" err="1">
                <a:solidFill>
                  <a:srgbClr val="5F5F5F"/>
                </a:solidFill>
              </a:rPr>
              <a:t>ferðalanga</a:t>
            </a:r>
            <a:r>
              <a:rPr lang="en-US" sz="2400" dirty="0">
                <a:solidFill>
                  <a:srgbClr val="5F5F5F"/>
                </a:solidFill>
              </a:rPr>
              <a:t>.</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A1ABCF3A-D82D-3E9B-E06B-6F0B7F2CF67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11</a:t>
            </a:fld>
            <a:endParaRPr lang="fr-CA" sz="1200" dirty="0"/>
          </a:p>
        </p:txBody>
      </p:sp>
      <p:grpSp>
        <p:nvGrpSpPr>
          <p:cNvPr id="40" name="Graphic 503">
            <a:extLst>
              <a:ext uri="{FF2B5EF4-FFF2-40B4-BE49-F238E27FC236}">
                <a16:creationId xmlns:a16="http://schemas.microsoft.com/office/drawing/2014/main" id="{06E4D541-8815-E150-E35E-A2ECADFABDDB}"/>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9A6E2196-188A-7005-AFDD-23886562C983}"/>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C9297BAF-6F4F-DADD-15C9-AADAA946BC42}"/>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E28C8764-9CFC-B1BB-4AA5-11BC55184BA2}"/>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8BB1ACC9-1ED4-A629-58B1-2F127EFEBADD}"/>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B1AE599D-328A-F43C-C083-0DB25AB48C04}"/>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93D8C212-FDAF-DFCE-9500-AB6D430F4DCD}"/>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58F2483F-B124-5682-3AC0-AE117A1214C1}"/>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2799BD02-7739-46EF-111C-E3BEF12283C0}"/>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5C3E3A56-C9E3-2AFD-2BFE-6E13B3788D08}"/>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17C74579-848E-1433-517A-9BA024E25E15}"/>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4312F86B-52D3-893C-AC92-D6C8A5A8C2F7}"/>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72971399-662E-BC43-E9E9-87931BAF726F}"/>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6569234A-CD83-179A-9380-867D91150CFE}"/>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B1E14412-C2CD-71D2-2162-4F13476FCEAF}"/>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F58982EE-757F-9E6D-F701-90FE759F4389}"/>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5EAF88D8-4404-B74C-2D48-EA3CD1EC9DB2}"/>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6F0F0A55-B0CF-A7E6-CB38-5A10D3232666}"/>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7F6A629C-54C4-CEE3-EC0B-E34C89E09A3A}"/>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045AC30E-A9C1-4EC3-F0DC-507FC5BDE4FF}"/>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65FABF7C-6359-51D5-D6C5-5CC5D6996434}"/>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6EB4D857-5D07-F449-F96C-2886FF467BB8}"/>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5AD6323E-9B4A-2354-FF55-2D03437F98EF}"/>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D00CD01B-9F2C-E77F-3FD3-8EFF43B71457}"/>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031C78B0-DD74-1DEA-9D42-E0122F4684A1}"/>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36301E30-4517-A6D8-E320-0FB8C3467816}"/>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8DBC891C-8851-621A-204E-7F4F63C69276}"/>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1D02963F-34DE-C77B-55E6-FB599B1EF782}"/>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C18E124D-F7A0-69EF-9BAF-6B4F2B1002F4}"/>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0FF79AC1-9FD9-149F-0A31-C1A4B9AC4647}"/>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9DE3B955-4CED-384D-7856-482CB605FF00}"/>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9C36A1A2-3887-17A2-3B3E-12009FBF73CF}"/>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290849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974E-0CBC-9EE2-FC3F-16D933F69E4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4C86B563-93B4-ACE2-E4AD-815B4816196D}"/>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4D6DBCB3-60C1-F330-C4ED-E678F0594601}"/>
              </a:ext>
            </a:extLst>
          </p:cNvPr>
          <p:cNvSpPr>
            <a:spLocks noGrp="1"/>
          </p:cNvSpPr>
          <p:nvPr>
            <p:ph type="body" sz="quarter" idx="19"/>
          </p:nvPr>
        </p:nvSpPr>
        <p:spPr>
          <a:xfrm>
            <a:off x="423358" y="941779"/>
            <a:ext cx="1197303" cy="385564"/>
          </a:xfrm>
        </p:spPr>
        <p:txBody>
          <a:bodyPr/>
          <a:lstStyle/>
          <a:p>
            <a:r>
              <a:rPr lang="en-US" dirty="0"/>
              <a:t>02</a:t>
            </a:r>
          </a:p>
        </p:txBody>
      </p:sp>
      <p:sp>
        <p:nvSpPr>
          <p:cNvPr id="20" name="Text Placeholder 6">
            <a:extLst>
              <a:ext uri="{FF2B5EF4-FFF2-40B4-BE49-F238E27FC236}">
                <a16:creationId xmlns:a16="http://schemas.microsoft.com/office/drawing/2014/main" id="{42A1BDA6-0EF9-F599-5C64-CA0374662BEC}"/>
              </a:ext>
            </a:extLst>
          </p:cNvPr>
          <p:cNvSpPr>
            <a:spLocks noGrp="1"/>
          </p:cNvSpPr>
          <p:nvPr>
            <p:ph type="body" sz="quarter" idx="16"/>
          </p:nvPr>
        </p:nvSpPr>
        <p:spPr>
          <a:xfrm>
            <a:off x="4055218" y="539952"/>
            <a:ext cx="5107832" cy="803654"/>
          </a:xfrm>
          <a:prstGeom prst="rect">
            <a:avLst/>
          </a:prstGeom>
        </p:spPr>
        <p:txBody>
          <a:bodyPr/>
          <a:lstStyle/>
          <a:p>
            <a:pPr>
              <a:lnSpc>
                <a:spcPts val="2960"/>
              </a:lnSpc>
            </a:pPr>
            <a:r>
              <a:rPr lang="en-GB" sz="3600" dirty="0">
                <a:solidFill>
                  <a:srgbClr val="EC7C69"/>
                </a:solidFill>
              </a:rPr>
              <a:t>Ábyrð og endurheimt í ferðalögum</a:t>
            </a:r>
          </a:p>
        </p:txBody>
      </p:sp>
      <p:sp>
        <p:nvSpPr>
          <p:cNvPr id="21" name="Text Placeholder 3">
            <a:extLst>
              <a:ext uri="{FF2B5EF4-FFF2-40B4-BE49-F238E27FC236}">
                <a16:creationId xmlns:a16="http://schemas.microsoft.com/office/drawing/2014/main" id="{3BB775F5-64CA-562D-CCDC-EBF27179BA65}"/>
              </a:ext>
            </a:extLst>
          </p:cNvPr>
          <p:cNvSpPr>
            <a:spLocks noGrp="1"/>
          </p:cNvSpPr>
          <p:nvPr>
            <p:ph type="body" sz="quarter" idx="21"/>
          </p:nvPr>
        </p:nvSpPr>
        <p:spPr>
          <a:xfrm>
            <a:off x="4055218" y="1542408"/>
            <a:ext cx="7448524" cy="3773184"/>
          </a:xfrm>
          <a:prstGeom prst="rect">
            <a:avLst/>
          </a:prstGeom>
        </p:spPr>
        <p:txBody>
          <a:bodyPr lIns="91440" tIns="45720" rIns="91440" bIns="45720" anchor="t"/>
          <a:lstStyle/>
          <a:p>
            <a:pPr>
              <a:lnSpc>
                <a:spcPts val="2340"/>
              </a:lnSpc>
            </a:pPr>
            <a:r>
              <a:rPr lang="en-US" sz="2800" b="1" dirty="0">
                <a:solidFill>
                  <a:srgbClr val="459597"/>
                </a:solidFill>
              </a:rPr>
              <a:t>Umhverfisvænar gistingar:</a:t>
            </a:r>
          </a:p>
          <a:p>
            <a:pPr>
              <a:lnSpc>
                <a:spcPts val="2340"/>
              </a:lnSpc>
            </a:pPr>
            <a:r>
              <a:rPr lang="en-US" sz="2400" dirty="0">
                <a:solidFill>
                  <a:srgbClr val="5F5F5F"/>
                </a:solidFill>
              </a:rPr>
              <a:t>Talsvert margir </a:t>
            </a:r>
            <a:r>
              <a:rPr lang="en-US" sz="2400" dirty="0" err="1">
                <a:solidFill>
                  <a:srgbClr val="5F5F5F"/>
                </a:solidFill>
              </a:rPr>
              <a:t>ferðalangar forgangsraða </a:t>
            </a:r>
            <a:r>
              <a:rPr lang="en-US" sz="2400" dirty="0">
                <a:solidFill>
                  <a:srgbClr val="5F5F5F"/>
                </a:solidFill>
              </a:rPr>
              <a:t>vistvænum gististöðum. </a:t>
            </a:r>
          </a:p>
          <a:p>
            <a:pPr>
              <a:lnSpc>
                <a:spcPts val="2340"/>
              </a:lnSpc>
            </a:pPr>
            <a:endParaRPr lang="en-US" sz="2400" dirty="0">
              <a:solidFill>
                <a:srgbClr val="414141"/>
              </a:solidFill>
            </a:endParaRPr>
          </a:p>
          <a:p>
            <a:pPr>
              <a:lnSpc>
                <a:spcPts val="2340"/>
              </a:lnSpc>
            </a:pPr>
            <a:r>
              <a:rPr lang="en-US" sz="2400" dirty="0">
                <a:solidFill>
                  <a:srgbClr val="414141"/>
                </a:solidFill>
              </a:rPr>
              <a:t>Samkvæmt </a:t>
            </a:r>
            <a:r>
              <a:rPr lang="en-US" sz="2400" dirty="0">
                <a:solidFill>
                  <a:srgbClr val="E96751"/>
                </a:solidFill>
                <a:hlinkClick r:id="rId2">
                  <a:extLst>
                    <a:ext uri="{A12FA001-AC4F-418D-AE19-62706E023703}">
                      <ahyp:hlinkClr xmlns:ahyp="http://schemas.microsoft.com/office/drawing/2018/hyperlinkcolor" val="tx"/>
                    </a:ext>
                  </a:extLst>
                </a:hlinkClick>
              </a:rPr>
              <a:t>skýrslu Booking.com um sjálfbær ferðalög árið 2023 </a:t>
            </a:r>
            <a:r>
              <a:rPr lang="en-US" sz="2400" dirty="0">
                <a:solidFill>
                  <a:srgbClr val="5F5F5F"/>
                </a:solidFill>
              </a:rPr>
              <a:t>hyggjast</a:t>
            </a:r>
            <a:r>
              <a:rPr lang="en-US" sz="2400" b="1" dirty="0">
                <a:solidFill>
                  <a:srgbClr val="5F5F5F"/>
                </a:solidFill>
              </a:rPr>
              <a:t> 76% </a:t>
            </a:r>
            <a:r>
              <a:rPr lang="en-US" sz="2400" b="1" dirty="0" err="1">
                <a:solidFill>
                  <a:srgbClr val="5F5F5F"/>
                </a:solidFill>
              </a:rPr>
              <a:t>ferðalanga</a:t>
            </a:r>
            <a:r>
              <a:rPr lang="en-US" sz="2400" b="1" dirty="0">
                <a:solidFill>
                  <a:srgbClr val="5F5F5F"/>
                </a:solidFill>
              </a:rPr>
              <a:t> um allan heim </a:t>
            </a:r>
            <a:r>
              <a:rPr lang="en-US" sz="2400" dirty="0">
                <a:solidFill>
                  <a:srgbClr val="5F5F5F"/>
                </a:solidFill>
              </a:rPr>
              <a:t>tileinka sér sjálfbærar ferðáætlanir á komandi ári. </a:t>
            </a:r>
          </a:p>
          <a:p>
            <a:pPr>
              <a:lnSpc>
                <a:spcPts val="2340"/>
              </a:lnSpc>
            </a:pPr>
            <a:endParaRPr lang="en-US" sz="2400" dirty="0">
              <a:solidFill>
                <a:srgbClr val="5F5F5F"/>
              </a:solidFill>
            </a:endParaRPr>
          </a:p>
          <a:p>
            <a:pPr>
              <a:lnSpc>
                <a:spcPts val="2340"/>
              </a:lnSpc>
            </a:pPr>
            <a:r>
              <a:rPr lang="en-US" sz="2400" dirty="0">
                <a:solidFill>
                  <a:srgbClr val="5F5F5F"/>
                </a:solidFill>
              </a:rPr>
              <a:t>Hins vegar </a:t>
            </a:r>
            <a:r>
              <a:rPr lang="en-US" sz="2400" b="1" dirty="0">
                <a:solidFill>
                  <a:srgbClr val="5F5F5F"/>
                </a:solidFill>
              </a:rPr>
              <a:t>telja 49% að sjálfbærar ferðamöguleikar séu of dýrir</a:t>
            </a:r>
            <a:r>
              <a:rPr lang="en-US" sz="2400" dirty="0">
                <a:solidFill>
                  <a:srgbClr val="5F5F5F"/>
                </a:solidFill>
              </a:rPr>
              <a:t>, sem bendir til bilunar milli áhuga og greiðslugetu, en gera samt sem áður kröfu um sjálfbærni. </a:t>
            </a:r>
          </a:p>
          <a:p>
            <a:pPr>
              <a:lnSpc>
                <a:spcPts val="2340"/>
              </a:lnSpc>
            </a:pPr>
            <a:endParaRPr lang="en-US" sz="2400" dirty="0">
              <a:solidFill>
                <a:srgbClr val="414141"/>
              </a:solidFill>
            </a:endParaRPr>
          </a:p>
          <a:p>
            <a:pPr>
              <a:lnSpc>
                <a:spcPts val="2340"/>
              </a:lnSpc>
            </a:pPr>
            <a:r>
              <a:rPr lang="en-US" sz="2400" b="1" dirty="0">
                <a:solidFill>
                  <a:srgbClr val="E96751"/>
                </a:solidFill>
              </a:rPr>
              <a:t>Í Ítalíu </a:t>
            </a:r>
            <a:r>
              <a:rPr lang="en-US" sz="2400" dirty="0">
                <a:solidFill>
                  <a:srgbClr val="5F5F5F"/>
                </a:solidFill>
              </a:rPr>
              <a:t>benda rannsóknir til þess að </a:t>
            </a:r>
            <a:r>
              <a:rPr lang="en-US" sz="2400" b="1" dirty="0">
                <a:solidFill>
                  <a:srgbClr val="5F5F5F"/>
                </a:solidFill>
              </a:rPr>
              <a:t>vistvottanir og umhverfisstefnur </a:t>
            </a:r>
            <a:r>
              <a:rPr lang="en-US" sz="2400" dirty="0">
                <a:solidFill>
                  <a:srgbClr val="5F5F5F"/>
                </a:solidFill>
              </a:rPr>
              <a:t>hafi jákvæð áhrif á áfangastaða- og gistival ferðamanna, sem gefur til kynna að vottanir um sjálfbærni geti verið </a:t>
            </a:r>
            <a:r>
              <a:rPr lang="en-US" sz="2400" b="1" dirty="0">
                <a:solidFill>
                  <a:srgbClr val="5F5F5F"/>
                </a:solidFill>
              </a:rPr>
              <a:t>samkeppnisforskot.</a:t>
            </a:r>
          </a:p>
          <a:p>
            <a:pPr>
              <a:lnSpc>
                <a:spcPts val="2340"/>
              </a:lnSpc>
            </a:pPr>
            <a:endParaRPr lang="en-IE" sz="2400" dirty="0">
              <a:solidFill>
                <a:srgbClr val="414141"/>
              </a:solidFill>
            </a:endParaRPr>
          </a:p>
        </p:txBody>
      </p:sp>
      <p:sp>
        <p:nvSpPr>
          <p:cNvPr id="22" name="Slide Number Placeholder 5">
            <a:extLst>
              <a:ext uri="{FF2B5EF4-FFF2-40B4-BE49-F238E27FC236}">
                <a16:creationId xmlns:a16="http://schemas.microsoft.com/office/drawing/2014/main" id="{BB86A95D-F488-44BC-1756-A28EA4CE2B3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12</a:t>
            </a:fld>
            <a:endParaRPr lang="fr-CA" sz="1200" dirty="0"/>
          </a:p>
        </p:txBody>
      </p:sp>
      <p:grpSp>
        <p:nvGrpSpPr>
          <p:cNvPr id="40" name="Graphic 503">
            <a:extLst>
              <a:ext uri="{FF2B5EF4-FFF2-40B4-BE49-F238E27FC236}">
                <a16:creationId xmlns:a16="http://schemas.microsoft.com/office/drawing/2014/main" id="{50F7E71E-68EC-5CAB-B72D-97D6A929FAD0}"/>
              </a:ext>
            </a:extLst>
          </p:cNvPr>
          <p:cNvGrpSpPr/>
          <p:nvPr/>
        </p:nvGrpSpPr>
        <p:grpSpPr>
          <a:xfrm>
            <a:off x="823424" y="4580431"/>
            <a:ext cx="1145628" cy="1335790"/>
            <a:chOff x="9311065" y="2256452"/>
            <a:chExt cx="1076195" cy="1132427"/>
          </a:xfrm>
          <a:noFill/>
        </p:grpSpPr>
        <p:sp>
          <p:nvSpPr>
            <p:cNvPr id="41" name="Freeform 2725">
              <a:extLst>
                <a:ext uri="{FF2B5EF4-FFF2-40B4-BE49-F238E27FC236}">
                  <a16:creationId xmlns:a16="http://schemas.microsoft.com/office/drawing/2014/main" id="{AAF4A050-03F4-E9DC-A523-06F2EC564700}"/>
                </a:ext>
              </a:extLst>
            </p:cNvPr>
            <p:cNvSpPr/>
            <p:nvPr/>
          </p:nvSpPr>
          <p:spPr>
            <a:xfrm>
              <a:off x="9311065" y="2821841"/>
              <a:ext cx="186519" cy="567037"/>
            </a:xfrm>
            <a:custGeom>
              <a:avLst/>
              <a:gdLst>
                <a:gd name="connsiteX0" fmla="*/ 186519 w 186519"/>
                <a:gd name="connsiteY0" fmla="*/ 567038 h 567037"/>
                <a:gd name="connsiteX1" fmla="*/ 186519 w 186519"/>
                <a:gd name="connsiteY1" fmla="*/ 515939 h 567037"/>
                <a:gd name="connsiteX2" fmla="*/ 168362 w 186519"/>
                <a:gd name="connsiteY2" fmla="*/ 466488 h 567037"/>
                <a:gd name="connsiteX3" fmla="*/ 18157 w 186519"/>
                <a:gd name="connsiteY3" fmla="*/ 300003 h 567037"/>
                <a:gd name="connsiteX4" fmla="*/ 0 w 186519"/>
                <a:gd name="connsiteY4" fmla="*/ 252200 h 567037"/>
                <a:gd name="connsiteX5" fmla="*/ 0 w 186519"/>
                <a:gd name="connsiteY5" fmla="*/ 60990 h 567037"/>
                <a:gd name="connsiteX6" fmla="*/ 61073 w 186519"/>
                <a:gd name="connsiteY6" fmla="*/ 0 h 567037"/>
                <a:gd name="connsiteX7" fmla="*/ 61073 w 186519"/>
                <a:gd name="connsiteY7" fmla="*/ 0 h 567037"/>
                <a:gd name="connsiteX8" fmla="*/ 122145 w 186519"/>
                <a:gd name="connsiteY8" fmla="*/ 60990 h 567037"/>
                <a:gd name="connsiteX9" fmla="*/ 122145 w 186519"/>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9" h="567037">
                  <a:moveTo>
                    <a:pt x="186519" y="567038"/>
                  </a:moveTo>
                  <a:lnTo>
                    <a:pt x="186519" y="515939"/>
                  </a:lnTo>
                  <a:cubicBezTo>
                    <a:pt x="186519" y="497807"/>
                    <a:pt x="179916" y="479675"/>
                    <a:pt x="168362" y="466488"/>
                  </a:cubicBezTo>
                  <a:lnTo>
                    <a:pt x="18157" y="300003"/>
                  </a:lnTo>
                  <a:cubicBezTo>
                    <a:pt x="6603" y="286816"/>
                    <a:pt x="0" y="270332"/>
                    <a:pt x="0" y="252200"/>
                  </a:cubicBezTo>
                  <a:lnTo>
                    <a:pt x="0" y="60990"/>
                  </a:lnTo>
                  <a:cubicBezTo>
                    <a:pt x="0" y="28022"/>
                    <a:pt x="26410" y="0"/>
                    <a:pt x="61073" y="0"/>
                  </a:cubicBezTo>
                  <a:lnTo>
                    <a:pt x="61073" y="0"/>
                  </a:lnTo>
                  <a:cubicBezTo>
                    <a:pt x="94085" y="0"/>
                    <a:pt x="122145" y="26374"/>
                    <a:pt x="122145" y="60990"/>
                  </a:cubicBezTo>
                  <a:lnTo>
                    <a:pt x="122145" y="197804"/>
                  </a:lnTo>
                </a:path>
              </a:pathLst>
            </a:custGeom>
            <a:noFill/>
            <a:ln w="16501" cap="rnd">
              <a:solidFill>
                <a:srgbClr val="494949"/>
              </a:solidFill>
              <a:prstDash val="solid"/>
              <a:miter/>
            </a:ln>
          </p:spPr>
          <p:txBody>
            <a:bodyPr rtlCol="0" anchor="ctr"/>
            <a:lstStyle/>
            <a:p>
              <a:endParaRPr lang="en-US" sz="1799"/>
            </a:p>
          </p:txBody>
        </p:sp>
        <p:sp>
          <p:nvSpPr>
            <p:cNvPr id="42" name="Freeform 2726">
              <a:extLst>
                <a:ext uri="{FF2B5EF4-FFF2-40B4-BE49-F238E27FC236}">
                  <a16:creationId xmlns:a16="http://schemas.microsoft.com/office/drawing/2014/main" id="{213FB652-AF5D-EBC2-91A8-9D788993241B}"/>
                </a:ext>
              </a:extLst>
            </p:cNvPr>
            <p:cNvSpPr/>
            <p:nvPr/>
          </p:nvSpPr>
          <p:spPr>
            <a:xfrm>
              <a:off x="9431560" y="2508652"/>
              <a:ext cx="122144" cy="384069"/>
            </a:xfrm>
            <a:custGeom>
              <a:avLst/>
              <a:gdLst>
                <a:gd name="connsiteX0" fmla="*/ 0 w 122144"/>
                <a:gd name="connsiteY0" fmla="*/ 369234 h 384069"/>
                <a:gd name="connsiteX1" fmla="*/ 0 w 122144"/>
                <a:gd name="connsiteY1" fmla="*/ 60990 h 384069"/>
                <a:gd name="connsiteX2" fmla="*/ 61072 w 122144"/>
                <a:gd name="connsiteY2" fmla="*/ 0 h 384069"/>
                <a:gd name="connsiteX3" fmla="*/ 61072 w 122144"/>
                <a:gd name="connsiteY3" fmla="*/ 0 h 384069"/>
                <a:gd name="connsiteX4" fmla="*/ 122144 w 122144"/>
                <a:gd name="connsiteY4" fmla="*/ 60990 h 384069"/>
                <a:gd name="connsiteX5" fmla="*/ 122144 w 122144"/>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4" h="384069">
                  <a:moveTo>
                    <a:pt x="0" y="369234"/>
                  </a:moveTo>
                  <a:lnTo>
                    <a:pt x="0" y="60990"/>
                  </a:lnTo>
                  <a:cubicBezTo>
                    <a:pt x="0" y="28022"/>
                    <a:pt x="26409" y="0"/>
                    <a:pt x="61072" y="0"/>
                  </a:cubicBezTo>
                  <a:lnTo>
                    <a:pt x="61072" y="0"/>
                  </a:lnTo>
                  <a:cubicBezTo>
                    <a:pt x="94084" y="0"/>
                    <a:pt x="122144" y="26374"/>
                    <a:pt x="122144" y="60990"/>
                  </a:cubicBezTo>
                  <a:lnTo>
                    <a:pt x="122144" y="384070"/>
                  </a:lnTo>
                </a:path>
              </a:pathLst>
            </a:custGeom>
            <a:noFill/>
            <a:ln w="16501" cap="rnd">
              <a:solidFill>
                <a:srgbClr val="494949"/>
              </a:solidFill>
              <a:prstDash val="solid"/>
              <a:miter/>
            </a:ln>
          </p:spPr>
          <p:txBody>
            <a:bodyPr rtlCol="0" anchor="ctr"/>
            <a:lstStyle/>
            <a:p>
              <a:endParaRPr lang="en-US" sz="1799"/>
            </a:p>
          </p:txBody>
        </p:sp>
        <p:sp>
          <p:nvSpPr>
            <p:cNvPr id="43" name="Freeform 2727">
              <a:extLst>
                <a:ext uri="{FF2B5EF4-FFF2-40B4-BE49-F238E27FC236}">
                  <a16:creationId xmlns:a16="http://schemas.microsoft.com/office/drawing/2014/main" id="{AD48EBA5-AFF4-CFF2-8D05-0E54F8E9497D}"/>
                </a:ext>
              </a:extLst>
            </p:cNvPr>
            <p:cNvSpPr/>
            <p:nvPr/>
          </p:nvSpPr>
          <p:spPr>
            <a:xfrm>
              <a:off x="9552054" y="2446014"/>
              <a:ext cx="117192" cy="369233"/>
            </a:xfrm>
            <a:custGeom>
              <a:avLst/>
              <a:gdLst>
                <a:gd name="connsiteX0" fmla="*/ 0 w 117192"/>
                <a:gd name="connsiteY0" fmla="*/ 369234 h 369233"/>
                <a:gd name="connsiteX1" fmla="*/ 0 w 117192"/>
                <a:gd name="connsiteY1" fmla="*/ 60989 h 369233"/>
                <a:gd name="connsiteX2" fmla="*/ 61073 w 117192"/>
                <a:gd name="connsiteY2" fmla="*/ 0 h 369233"/>
                <a:gd name="connsiteX3" fmla="*/ 61073 w 117192"/>
                <a:gd name="connsiteY3" fmla="*/ 0 h 369233"/>
                <a:gd name="connsiteX4" fmla="*/ 117193 w 117192"/>
                <a:gd name="connsiteY4" fmla="*/ 39561 h 36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2" h="369233">
                  <a:moveTo>
                    <a:pt x="0" y="369234"/>
                  </a:moveTo>
                  <a:lnTo>
                    <a:pt x="0" y="60989"/>
                  </a:lnTo>
                  <a:cubicBezTo>
                    <a:pt x="0" y="28022"/>
                    <a:pt x="26409" y="0"/>
                    <a:pt x="61073" y="0"/>
                  </a:cubicBezTo>
                  <a:lnTo>
                    <a:pt x="61073" y="0"/>
                  </a:lnTo>
                  <a:cubicBezTo>
                    <a:pt x="87482" y="0"/>
                    <a:pt x="108940" y="16484"/>
                    <a:pt x="117193" y="39561"/>
                  </a:cubicBezTo>
                </a:path>
              </a:pathLst>
            </a:custGeom>
            <a:noFill/>
            <a:ln w="16501" cap="rnd">
              <a:solidFill>
                <a:srgbClr val="494949"/>
              </a:solidFill>
              <a:prstDash val="solid"/>
              <a:miter/>
            </a:ln>
          </p:spPr>
          <p:txBody>
            <a:bodyPr rtlCol="0" anchor="ctr"/>
            <a:lstStyle/>
            <a:p>
              <a:endParaRPr lang="en-US" sz="1799"/>
            </a:p>
          </p:txBody>
        </p:sp>
        <p:sp>
          <p:nvSpPr>
            <p:cNvPr id="44" name="Freeform 2728">
              <a:extLst>
                <a:ext uri="{FF2B5EF4-FFF2-40B4-BE49-F238E27FC236}">
                  <a16:creationId xmlns:a16="http://schemas.microsoft.com/office/drawing/2014/main" id="{7063EC52-EAE7-78A8-83AD-25007EEA7EFB}"/>
                </a:ext>
              </a:extLst>
            </p:cNvPr>
            <p:cNvSpPr/>
            <p:nvPr/>
          </p:nvSpPr>
          <p:spPr>
            <a:xfrm>
              <a:off x="10200742" y="2821841"/>
              <a:ext cx="186518" cy="567037"/>
            </a:xfrm>
            <a:custGeom>
              <a:avLst/>
              <a:gdLst>
                <a:gd name="connsiteX0" fmla="*/ 0 w 186518"/>
                <a:gd name="connsiteY0" fmla="*/ 567038 h 567037"/>
                <a:gd name="connsiteX1" fmla="*/ 0 w 186518"/>
                <a:gd name="connsiteY1" fmla="*/ 515939 h 567037"/>
                <a:gd name="connsiteX2" fmla="*/ 18156 w 186518"/>
                <a:gd name="connsiteY2" fmla="*/ 466488 h 567037"/>
                <a:gd name="connsiteX3" fmla="*/ 168362 w 186518"/>
                <a:gd name="connsiteY3" fmla="*/ 300003 h 567037"/>
                <a:gd name="connsiteX4" fmla="*/ 186518 w 186518"/>
                <a:gd name="connsiteY4" fmla="*/ 252200 h 567037"/>
                <a:gd name="connsiteX5" fmla="*/ 186518 w 186518"/>
                <a:gd name="connsiteY5" fmla="*/ 60990 h 567037"/>
                <a:gd name="connsiteX6" fmla="*/ 125446 w 186518"/>
                <a:gd name="connsiteY6" fmla="*/ 0 h 567037"/>
                <a:gd name="connsiteX7" fmla="*/ 125446 w 186518"/>
                <a:gd name="connsiteY7" fmla="*/ 0 h 567037"/>
                <a:gd name="connsiteX8" fmla="*/ 64374 w 186518"/>
                <a:gd name="connsiteY8" fmla="*/ 60990 h 567037"/>
                <a:gd name="connsiteX9" fmla="*/ 64374 w 186518"/>
                <a:gd name="connsiteY9" fmla="*/ 197804 h 5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18" h="567037">
                  <a:moveTo>
                    <a:pt x="0" y="567038"/>
                  </a:moveTo>
                  <a:lnTo>
                    <a:pt x="0" y="515939"/>
                  </a:lnTo>
                  <a:cubicBezTo>
                    <a:pt x="0" y="497807"/>
                    <a:pt x="6603" y="479675"/>
                    <a:pt x="18156" y="466488"/>
                  </a:cubicBezTo>
                  <a:lnTo>
                    <a:pt x="168362" y="300003"/>
                  </a:lnTo>
                  <a:cubicBezTo>
                    <a:pt x="179916" y="286816"/>
                    <a:pt x="186518" y="270332"/>
                    <a:pt x="186518" y="252200"/>
                  </a:cubicBezTo>
                  <a:lnTo>
                    <a:pt x="186518" y="60990"/>
                  </a:lnTo>
                  <a:cubicBezTo>
                    <a:pt x="186518" y="28022"/>
                    <a:pt x="160109" y="0"/>
                    <a:pt x="125446" y="0"/>
                  </a:cubicBezTo>
                  <a:lnTo>
                    <a:pt x="125446" y="0"/>
                  </a:lnTo>
                  <a:cubicBezTo>
                    <a:pt x="92434" y="0"/>
                    <a:pt x="64374" y="26374"/>
                    <a:pt x="64374" y="60990"/>
                  </a:cubicBezTo>
                  <a:lnTo>
                    <a:pt x="64374" y="197804"/>
                  </a:lnTo>
                </a:path>
              </a:pathLst>
            </a:custGeom>
            <a:noFill/>
            <a:ln w="16501" cap="rnd">
              <a:solidFill>
                <a:srgbClr val="494949"/>
              </a:solidFill>
              <a:prstDash val="solid"/>
              <a:miter/>
            </a:ln>
          </p:spPr>
          <p:txBody>
            <a:bodyPr rtlCol="0" anchor="ctr"/>
            <a:lstStyle/>
            <a:p>
              <a:endParaRPr lang="en-US" sz="1799"/>
            </a:p>
          </p:txBody>
        </p:sp>
        <p:sp>
          <p:nvSpPr>
            <p:cNvPr id="45" name="Freeform 2729">
              <a:extLst>
                <a:ext uri="{FF2B5EF4-FFF2-40B4-BE49-F238E27FC236}">
                  <a16:creationId xmlns:a16="http://schemas.microsoft.com/office/drawing/2014/main" id="{6A868EB3-B190-E1AB-178E-B06D5FEECACA}"/>
                </a:ext>
              </a:extLst>
            </p:cNvPr>
            <p:cNvSpPr/>
            <p:nvPr/>
          </p:nvSpPr>
          <p:spPr>
            <a:xfrm>
              <a:off x="10144621" y="2508652"/>
              <a:ext cx="122145" cy="384069"/>
            </a:xfrm>
            <a:custGeom>
              <a:avLst/>
              <a:gdLst>
                <a:gd name="connsiteX0" fmla="*/ 122145 w 122145"/>
                <a:gd name="connsiteY0" fmla="*/ 369234 h 384069"/>
                <a:gd name="connsiteX1" fmla="*/ 122145 w 122145"/>
                <a:gd name="connsiteY1" fmla="*/ 60990 h 384069"/>
                <a:gd name="connsiteX2" fmla="*/ 61073 w 122145"/>
                <a:gd name="connsiteY2" fmla="*/ 0 h 384069"/>
                <a:gd name="connsiteX3" fmla="*/ 61073 w 122145"/>
                <a:gd name="connsiteY3" fmla="*/ 0 h 384069"/>
                <a:gd name="connsiteX4" fmla="*/ 0 w 122145"/>
                <a:gd name="connsiteY4" fmla="*/ 60990 h 384069"/>
                <a:gd name="connsiteX5" fmla="*/ 0 w 122145"/>
                <a:gd name="connsiteY5" fmla="*/ 384070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45" h="384069">
                  <a:moveTo>
                    <a:pt x="122145" y="369234"/>
                  </a:moveTo>
                  <a:lnTo>
                    <a:pt x="122145" y="60990"/>
                  </a:lnTo>
                  <a:cubicBezTo>
                    <a:pt x="122145" y="28022"/>
                    <a:pt x="95736" y="0"/>
                    <a:pt x="61073" y="0"/>
                  </a:cubicBezTo>
                  <a:lnTo>
                    <a:pt x="61073" y="0"/>
                  </a:lnTo>
                  <a:cubicBezTo>
                    <a:pt x="28060" y="0"/>
                    <a:pt x="0" y="26374"/>
                    <a:pt x="0" y="60990"/>
                  </a:cubicBezTo>
                  <a:lnTo>
                    <a:pt x="0" y="384070"/>
                  </a:lnTo>
                </a:path>
              </a:pathLst>
            </a:custGeom>
            <a:noFill/>
            <a:ln w="16501" cap="rnd">
              <a:solidFill>
                <a:srgbClr val="494949"/>
              </a:solidFill>
              <a:prstDash val="solid"/>
              <a:miter/>
            </a:ln>
          </p:spPr>
          <p:txBody>
            <a:bodyPr rtlCol="0" anchor="ctr"/>
            <a:lstStyle/>
            <a:p>
              <a:endParaRPr lang="en-US" sz="1799"/>
            </a:p>
          </p:txBody>
        </p:sp>
        <p:sp>
          <p:nvSpPr>
            <p:cNvPr id="46" name="Freeform 2730">
              <a:extLst>
                <a:ext uri="{FF2B5EF4-FFF2-40B4-BE49-F238E27FC236}">
                  <a16:creationId xmlns:a16="http://schemas.microsoft.com/office/drawing/2014/main" id="{1CA79525-09C7-116F-C6BB-8530D53D75C5}"/>
                </a:ext>
              </a:extLst>
            </p:cNvPr>
            <p:cNvSpPr/>
            <p:nvPr/>
          </p:nvSpPr>
          <p:spPr>
            <a:xfrm>
              <a:off x="10029079" y="2444366"/>
              <a:ext cx="117193" cy="417036"/>
            </a:xfrm>
            <a:custGeom>
              <a:avLst/>
              <a:gdLst>
                <a:gd name="connsiteX0" fmla="*/ 117194 w 117193"/>
                <a:gd name="connsiteY0" fmla="*/ 417036 h 417036"/>
                <a:gd name="connsiteX1" fmla="*/ 117194 w 117193"/>
                <a:gd name="connsiteY1" fmla="*/ 60989 h 417036"/>
                <a:gd name="connsiteX2" fmla="*/ 56121 w 117193"/>
                <a:gd name="connsiteY2" fmla="*/ 0 h 417036"/>
                <a:gd name="connsiteX3" fmla="*/ 56121 w 117193"/>
                <a:gd name="connsiteY3" fmla="*/ 0 h 417036"/>
                <a:gd name="connsiteX4" fmla="*/ 0 w 117193"/>
                <a:gd name="connsiteY4" fmla="*/ 39561 h 41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3" h="417036">
                  <a:moveTo>
                    <a:pt x="117194" y="417036"/>
                  </a:moveTo>
                  <a:lnTo>
                    <a:pt x="117194" y="60989"/>
                  </a:lnTo>
                  <a:cubicBezTo>
                    <a:pt x="117194" y="28022"/>
                    <a:pt x="90783" y="0"/>
                    <a:pt x="56121" y="0"/>
                  </a:cubicBezTo>
                  <a:lnTo>
                    <a:pt x="56121" y="0"/>
                  </a:lnTo>
                  <a:cubicBezTo>
                    <a:pt x="29712" y="0"/>
                    <a:pt x="8253" y="16484"/>
                    <a:pt x="0" y="39561"/>
                  </a:cubicBezTo>
                </a:path>
              </a:pathLst>
            </a:custGeom>
            <a:noFill/>
            <a:ln w="16501" cap="rnd">
              <a:solidFill>
                <a:srgbClr val="494949"/>
              </a:solidFill>
              <a:prstDash val="solid"/>
              <a:miter/>
            </a:ln>
          </p:spPr>
          <p:txBody>
            <a:bodyPr rtlCol="0" anchor="ctr"/>
            <a:lstStyle/>
            <a:p>
              <a:endParaRPr lang="en-US" sz="1799"/>
            </a:p>
          </p:txBody>
        </p:sp>
        <p:sp>
          <p:nvSpPr>
            <p:cNvPr id="47" name="Freeform 2731">
              <a:extLst>
                <a:ext uri="{FF2B5EF4-FFF2-40B4-BE49-F238E27FC236}">
                  <a16:creationId xmlns:a16="http://schemas.microsoft.com/office/drawing/2014/main" id="{94BCD994-4828-801F-B4A3-293317E83CB1}"/>
                </a:ext>
              </a:extLst>
            </p:cNvPr>
            <p:cNvSpPr/>
            <p:nvPr/>
          </p:nvSpPr>
          <p:spPr>
            <a:xfrm>
              <a:off x="9627982" y="2256452"/>
              <a:ext cx="442362" cy="867040"/>
            </a:xfrm>
            <a:custGeom>
              <a:avLst/>
              <a:gdLst>
                <a:gd name="connsiteX0" fmla="*/ 0 w 442362"/>
                <a:gd name="connsiteY0" fmla="*/ 433520 h 867040"/>
                <a:gd name="connsiteX1" fmla="*/ 221182 w 442362"/>
                <a:gd name="connsiteY1" fmla="*/ 867041 h 867040"/>
                <a:gd name="connsiteX2" fmla="*/ 442362 w 442362"/>
                <a:gd name="connsiteY2" fmla="*/ 433520 h 867040"/>
                <a:gd name="connsiteX3" fmla="*/ 221182 w 442362"/>
                <a:gd name="connsiteY3" fmla="*/ 0 h 867040"/>
                <a:gd name="connsiteX4" fmla="*/ 0 w 442362"/>
                <a:gd name="connsiteY4" fmla="*/ 433520 h 86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362" h="867040">
                  <a:moveTo>
                    <a:pt x="0" y="433520"/>
                  </a:moveTo>
                  <a:cubicBezTo>
                    <a:pt x="0" y="611544"/>
                    <a:pt x="87482" y="769787"/>
                    <a:pt x="221182" y="867041"/>
                  </a:cubicBezTo>
                  <a:cubicBezTo>
                    <a:pt x="354880" y="769787"/>
                    <a:pt x="442362" y="611544"/>
                    <a:pt x="442362" y="433520"/>
                  </a:cubicBezTo>
                  <a:cubicBezTo>
                    <a:pt x="442362" y="255497"/>
                    <a:pt x="354880" y="97253"/>
                    <a:pt x="221182" y="0"/>
                  </a:cubicBezTo>
                  <a:cubicBezTo>
                    <a:pt x="87482" y="97253"/>
                    <a:pt x="0" y="255497"/>
                    <a:pt x="0" y="433520"/>
                  </a:cubicBezTo>
                  <a:close/>
                </a:path>
              </a:pathLst>
            </a:custGeom>
            <a:solidFill>
              <a:srgbClr val="EC7C69"/>
            </a:solidFill>
            <a:ln w="16501" cap="rnd">
              <a:solidFill>
                <a:srgbClr val="494949"/>
              </a:solidFill>
              <a:prstDash val="solid"/>
              <a:miter/>
            </a:ln>
          </p:spPr>
          <p:txBody>
            <a:bodyPr rtlCol="0" anchor="ctr"/>
            <a:lstStyle/>
            <a:p>
              <a:endParaRPr lang="en-US" sz="1799">
                <a:solidFill>
                  <a:srgbClr val="92D050"/>
                </a:solidFill>
              </a:endParaRPr>
            </a:p>
          </p:txBody>
        </p:sp>
        <p:sp>
          <p:nvSpPr>
            <p:cNvPr id="48" name="Freeform 2732">
              <a:extLst>
                <a:ext uri="{FF2B5EF4-FFF2-40B4-BE49-F238E27FC236}">
                  <a16:creationId xmlns:a16="http://schemas.microsoft.com/office/drawing/2014/main" id="{F653F6D7-3315-5087-4D05-B366EBE0BE62}"/>
                </a:ext>
              </a:extLst>
            </p:cNvPr>
            <p:cNvSpPr/>
            <p:nvPr/>
          </p:nvSpPr>
          <p:spPr>
            <a:xfrm>
              <a:off x="9849163" y="2256452"/>
              <a:ext cx="16506" cy="1132427"/>
            </a:xfrm>
            <a:custGeom>
              <a:avLst/>
              <a:gdLst>
                <a:gd name="connsiteX0" fmla="*/ 0 w 16506"/>
                <a:gd name="connsiteY0" fmla="*/ 0 h 1132427"/>
                <a:gd name="connsiteX1" fmla="*/ 0 w 16506"/>
                <a:gd name="connsiteY1" fmla="*/ 1132427 h 1132427"/>
              </a:gdLst>
              <a:ahLst/>
              <a:cxnLst>
                <a:cxn ang="0">
                  <a:pos x="connsiteX0" y="connsiteY0"/>
                </a:cxn>
                <a:cxn ang="0">
                  <a:pos x="connsiteX1" y="connsiteY1"/>
                </a:cxn>
              </a:cxnLst>
              <a:rect l="l" t="t" r="r" b="b"/>
              <a:pathLst>
                <a:path w="16506" h="1132427">
                  <a:moveTo>
                    <a:pt x="0" y="0"/>
                  </a:moveTo>
                  <a:lnTo>
                    <a:pt x="0" y="1132427"/>
                  </a:lnTo>
                </a:path>
              </a:pathLst>
            </a:custGeom>
            <a:ln w="16501" cap="rnd">
              <a:solidFill>
                <a:srgbClr val="494949"/>
              </a:solidFill>
              <a:prstDash val="solid"/>
              <a:miter/>
            </a:ln>
          </p:spPr>
          <p:txBody>
            <a:bodyPr rtlCol="0" anchor="ctr"/>
            <a:lstStyle/>
            <a:p>
              <a:endParaRPr lang="en-US" sz="1799"/>
            </a:p>
          </p:txBody>
        </p:sp>
        <p:grpSp>
          <p:nvGrpSpPr>
            <p:cNvPr id="49" name="Graphic 503">
              <a:extLst>
                <a:ext uri="{FF2B5EF4-FFF2-40B4-BE49-F238E27FC236}">
                  <a16:creationId xmlns:a16="http://schemas.microsoft.com/office/drawing/2014/main" id="{C4550988-52BB-9BA1-420C-810E837A1937}"/>
                </a:ext>
              </a:extLst>
            </p:cNvPr>
            <p:cNvGrpSpPr/>
            <p:nvPr/>
          </p:nvGrpSpPr>
          <p:grpSpPr>
            <a:xfrm>
              <a:off x="9707211" y="2413047"/>
              <a:ext cx="283904" cy="108792"/>
              <a:chOff x="9707211" y="2413047"/>
              <a:chExt cx="283904" cy="108792"/>
            </a:xfrm>
          </p:grpSpPr>
          <p:sp>
            <p:nvSpPr>
              <p:cNvPr id="70" name="Freeform 2754">
                <a:extLst>
                  <a:ext uri="{FF2B5EF4-FFF2-40B4-BE49-F238E27FC236}">
                    <a16:creationId xmlns:a16="http://schemas.microsoft.com/office/drawing/2014/main" id="{AB2E2493-693E-9CFB-B827-83F65CD23E87}"/>
                  </a:ext>
                </a:extLst>
              </p:cNvPr>
              <p:cNvSpPr/>
              <p:nvPr/>
            </p:nvSpPr>
            <p:spPr>
              <a:xfrm>
                <a:off x="9707211" y="2413047"/>
                <a:ext cx="141952" cy="108792"/>
              </a:xfrm>
              <a:custGeom>
                <a:avLst/>
                <a:gdLst>
                  <a:gd name="connsiteX0" fmla="*/ 0 w 141952"/>
                  <a:gd name="connsiteY0" fmla="*/ 0 h 108792"/>
                  <a:gd name="connsiteX1" fmla="*/ 141952 w 141952"/>
                  <a:gd name="connsiteY1" fmla="*/ 108792 h 108792"/>
                </a:gdLst>
                <a:ahLst/>
                <a:cxnLst>
                  <a:cxn ang="0">
                    <a:pos x="connsiteX0" y="connsiteY0"/>
                  </a:cxn>
                  <a:cxn ang="0">
                    <a:pos x="connsiteX1" y="connsiteY1"/>
                  </a:cxn>
                </a:cxnLst>
                <a:rect l="l" t="t" r="r" b="b"/>
                <a:pathLst>
                  <a:path w="141952" h="108792">
                    <a:moveTo>
                      <a:pt x="0" y="0"/>
                    </a:moveTo>
                    <a:lnTo>
                      <a:pt x="141952" y="108792"/>
                    </a:lnTo>
                  </a:path>
                </a:pathLst>
              </a:custGeom>
              <a:ln w="16501" cap="rnd">
                <a:solidFill>
                  <a:srgbClr val="494949"/>
                </a:solidFill>
                <a:prstDash val="solid"/>
                <a:miter/>
              </a:ln>
            </p:spPr>
            <p:txBody>
              <a:bodyPr rtlCol="0" anchor="ctr"/>
              <a:lstStyle/>
              <a:p>
                <a:endParaRPr lang="en-US" sz="1799"/>
              </a:p>
            </p:txBody>
          </p:sp>
          <p:sp>
            <p:nvSpPr>
              <p:cNvPr id="71" name="Freeform 2755">
                <a:extLst>
                  <a:ext uri="{FF2B5EF4-FFF2-40B4-BE49-F238E27FC236}">
                    <a16:creationId xmlns:a16="http://schemas.microsoft.com/office/drawing/2014/main" id="{8091B5DA-B865-2FA2-6DF0-42F6541A6717}"/>
                  </a:ext>
                </a:extLst>
              </p:cNvPr>
              <p:cNvSpPr/>
              <p:nvPr/>
            </p:nvSpPr>
            <p:spPr>
              <a:xfrm>
                <a:off x="9849163" y="2413047"/>
                <a:ext cx="141952" cy="108792"/>
              </a:xfrm>
              <a:custGeom>
                <a:avLst/>
                <a:gdLst>
                  <a:gd name="connsiteX0" fmla="*/ 141952 w 141952"/>
                  <a:gd name="connsiteY0" fmla="*/ 0 h 108792"/>
                  <a:gd name="connsiteX1" fmla="*/ 0 w 141952"/>
                  <a:gd name="connsiteY1" fmla="*/ 108792 h 108792"/>
                </a:gdLst>
                <a:ahLst/>
                <a:cxnLst>
                  <a:cxn ang="0">
                    <a:pos x="connsiteX0" y="connsiteY0"/>
                  </a:cxn>
                  <a:cxn ang="0">
                    <a:pos x="connsiteX1" y="connsiteY1"/>
                  </a:cxn>
                </a:cxnLst>
                <a:rect l="l" t="t" r="r" b="b"/>
                <a:pathLst>
                  <a:path w="141952" h="108792">
                    <a:moveTo>
                      <a:pt x="141952" y="0"/>
                    </a:moveTo>
                    <a:lnTo>
                      <a:pt x="0" y="108792"/>
                    </a:lnTo>
                  </a:path>
                </a:pathLst>
              </a:custGeom>
              <a:ln w="16501" cap="rnd">
                <a:solidFill>
                  <a:srgbClr val="494949"/>
                </a:solidFill>
                <a:prstDash val="solid"/>
                <a:miter/>
              </a:ln>
            </p:spPr>
            <p:txBody>
              <a:bodyPr rtlCol="0" anchor="ctr"/>
              <a:lstStyle/>
              <a:p>
                <a:endParaRPr lang="en-US" sz="1799"/>
              </a:p>
            </p:txBody>
          </p:sp>
        </p:grpSp>
        <p:grpSp>
          <p:nvGrpSpPr>
            <p:cNvPr id="50" name="Graphic 503">
              <a:extLst>
                <a:ext uri="{FF2B5EF4-FFF2-40B4-BE49-F238E27FC236}">
                  <a16:creationId xmlns:a16="http://schemas.microsoft.com/office/drawing/2014/main" id="{4EEEAF2E-D25E-EFE8-805E-055B923E98BE}"/>
                </a:ext>
              </a:extLst>
            </p:cNvPr>
            <p:cNvGrpSpPr/>
            <p:nvPr/>
          </p:nvGrpSpPr>
          <p:grpSpPr>
            <a:xfrm>
              <a:off x="9755079" y="2345464"/>
              <a:ext cx="186518" cy="72528"/>
              <a:chOff x="9755079" y="2345464"/>
              <a:chExt cx="186518" cy="72528"/>
            </a:xfrm>
          </p:grpSpPr>
          <p:sp>
            <p:nvSpPr>
              <p:cNvPr id="68" name="Freeform 2752">
                <a:extLst>
                  <a:ext uri="{FF2B5EF4-FFF2-40B4-BE49-F238E27FC236}">
                    <a16:creationId xmlns:a16="http://schemas.microsoft.com/office/drawing/2014/main" id="{0F235F67-DBFD-E1FC-F0D8-8427A9344FDB}"/>
                  </a:ext>
                </a:extLst>
              </p:cNvPr>
              <p:cNvSpPr/>
              <p:nvPr/>
            </p:nvSpPr>
            <p:spPr>
              <a:xfrm>
                <a:off x="9849163" y="2345464"/>
                <a:ext cx="92433" cy="72528"/>
              </a:xfrm>
              <a:custGeom>
                <a:avLst/>
                <a:gdLst>
                  <a:gd name="connsiteX0" fmla="*/ 92434 w 92433"/>
                  <a:gd name="connsiteY0" fmla="*/ 0 h 72528"/>
                  <a:gd name="connsiteX1" fmla="*/ 0 w 92433"/>
                  <a:gd name="connsiteY1" fmla="*/ 72528 h 72528"/>
                </a:gdLst>
                <a:ahLst/>
                <a:cxnLst>
                  <a:cxn ang="0">
                    <a:pos x="connsiteX0" y="connsiteY0"/>
                  </a:cxn>
                  <a:cxn ang="0">
                    <a:pos x="connsiteX1" y="connsiteY1"/>
                  </a:cxn>
                </a:cxnLst>
                <a:rect l="l" t="t" r="r" b="b"/>
                <a:pathLst>
                  <a:path w="92433" h="72528">
                    <a:moveTo>
                      <a:pt x="92434" y="0"/>
                    </a:moveTo>
                    <a:lnTo>
                      <a:pt x="0" y="72528"/>
                    </a:lnTo>
                  </a:path>
                </a:pathLst>
              </a:custGeom>
              <a:ln w="16501" cap="rnd">
                <a:solidFill>
                  <a:srgbClr val="494949"/>
                </a:solidFill>
                <a:prstDash val="solid"/>
                <a:miter/>
              </a:ln>
            </p:spPr>
            <p:txBody>
              <a:bodyPr rtlCol="0" anchor="ctr"/>
              <a:lstStyle/>
              <a:p>
                <a:endParaRPr lang="en-US" sz="1799"/>
              </a:p>
            </p:txBody>
          </p:sp>
          <p:sp>
            <p:nvSpPr>
              <p:cNvPr id="69" name="Freeform 2753">
                <a:extLst>
                  <a:ext uri="{FF2B5EF4-FFF2-40B4-BE49-F238E27FC236}">
                    <a16:creationId xmlns:a16="http://schemas.microsoft.com/office/drawing/2014/main" id="{AD36E19F-D6E9-962E-2E74-D5681C5AB2C8}"/>
                  </a:ext>
                </a:extLst>
              </p:cNvPr>
              <p:cNvSpPr/>
              <p:nvPr/>
            </p:nvSpPr>
            <p:spPr>
              <a:xfrm>
                <a:off x="9755079" y="2345464"/>
                <a:ext cx="94084" cy="72528"/>
              </a:xfrm>
              <a:custGeom>
                <a:avLst/>
                <a:gdLst>
                  <a:gd name="connsiteX0" fmla="*/ 0 w 94084"/>
                  <a:gd name="connsiteY0" fmla="*/ 0 h 72528"/>
                  <a:gd name="connsiteX1" fmla="*/ 94085 w 94084"/>
                  <a:gd name="connsiteY1" fmla="*/ 72528 h 72528"/>
                </a:gdLst>
                <a:ahLst/>
                <a:cxnLst>
                  <a:cxn ang="0">
                    <a:pos x="connsiteX0" y="connsiteY0"/>
                  </a:cxn>
                  <a:cxn ang="0">
                    <a:pos x="connsiteX1" y="connsiteY1"/>
                  </a:cxn>
                </a:cxnLst>
                <a:rect l="l" t="t" r="r" b="b"/>
                <a:pathLst>
                  <a:path w="94084" h="72528">
                    <a:moveTo>
                      <a:pt x="0" y="0"/>
                    </a:moveTo>
                    <a:lnTo>
                      <a:pt x="94085" y="72528"/>
                    </a:lnTo>
                  </a:path>
                </a:pathLst>
              </a:custGeom>
              <a:ln w="16501" cap="rnd">
                <a:solidFill>
                  <a:srgbClr val="494949"/>
                </a:solidFill>
                <a:prstDash val="solid"/>
                <a:miter/>
              </a:ln>
            </p:spPr>
            <p:txBody>
              <a:bodyPr rtlCol="0" anchor="ctr"/>
              <a:lstStyle/>
              <a:p>
                <a:endParaRPr lang="en-US" sz="1799"/>
              </a:p>
            </p:txBody>
          </p:sp>
        </p:grpSp>
        <p:grpSp>
          <p:nvGrpSpPr>
            <p:cNvPr id="51" name="Graphic 503">
              <a:extLst>
                <a:ext uri="{FF2B5EF4-FFF2-40B4-BE49-F238E27FC236}">
                  <a16:creationId xmlns:a16="http://schemas.microsoft.com/office/drawing/2014/main" id="{ECD33D0D-8D8A-E96B-7C1E-9D718D0102A2}"/>
                </a:ext>
              </a:extLst>
            </p:cNvPr>
            <p:cNvGrpSpPr/>
            <p:nvPr/>
          </p:nvGrpSpPr>
          <p:grpSpPr>
            <a:xfrm>
              <a:off x="9667596" y="2487223"/>
              <a:ext cx="363133" cy="138462"/>
              <a:chOff x="9667596" y="2487223"/>
              <a:chExt cx="363133" cy="138462"/>
            </a:xfrm>
          </p:grpSpPr>
          <p:sp>
            <p:nvSpPr>
              <p:cNvPr id="66" name="Freeform 2750">
                <a:extLst>
                  <a:ext uri="{FF2B5EF4-FFF2-40B4-BE49-F238E27FC236}">
                    <a16:creationId xmlns:a16="http://schemas.microsoft.com/office/drawing/2014/main" id="{70DC5DB8-B538-448A-C5FC-27CB57ED88CC}"/>
                  </a:ext>
                </a:extLst>
              </p:cNvPr>
              <p:cNvSpPr/>
              <p:nvPr/>
            </p:nvSpPr>
            <p:spPr>
              <a:xfrm>
                <a:off x="9667596" y="2487223"/>
                <a:ext cx="181566" cy="138462"/>
              </a:xfrm>
              <a:custGeom>
                <a:avLst/>
                <a:gdLst>
                  <a:gd name="connsiteX0" fmla="*/ 0 w 181566"/>
                  <a:gd name="connsiteY0" fmla="*/ 0 h 138462"/>
                  <a:gd name="connsiteX1" fmla="*/ 181567 w 181566"/>
                  <a:gd name="connsiteY1" fmla="*/ 138463 h 138462"/>
                </a:gdLst>
                <a:ahLst/>
                <a:cxnLst>
                  <a:cxn ang="0">
                    <a:pos x="connsiteX0" y="connsiteY0"/>
                  </a:cxn>
                  <a:cxn ang="0">
                    <a:pos x="connsiteX1" y="connsiteY1"/>
                  </a:cxn>
                </a:cxnLst>
                <a:rect l="l" t="t" r="r" b="b"/>
                <a:pathLst>
                  <a:path w="181566" h="138462">
                    <a:moveTo>
                      <a:pt x="0" y="0"/>
                    </a:moveTo>
                    <a:lnTo>
                      <a:pt x="181567" y="138463"/>
                    </a:lnTo>
                  </a:path>
                </a:pathLst>
              </a:custGeom>
              <a:ln w="16501" cap="rnd">
                <a:solidFill>
                  <a:srgbClr val="494949"/>
                </a:solidFill>
                <a:prstDash val="solid"/>
                <a:miter/>
              </a:ln>
            </p:spPr>
            <p:txBody>
              <a:bodyPr rtlCol="0" anchor="ctr"/>
              <a:lstStyle/>
              <a:p>
                <a:endParaRPr lang="en-US" sz="1799"/>
              </a:p>
            </p:txBody>
          </p:sp>
          <p:sp>
            <p:nvSpPr>
              <p:cNvPr id="67" name="Freeform 2751">
                <a:extLst>
                  <a:ext uri="{FF2B5EF4-FFF2-40B4-BE49-F238E27FC236}">
                    <a16:creationId xmlns:a16="http://schemas.microsoft.com/office/drawing/2014/main" id="{22A3B48B-98DA-44A5-A11C-81B89707E171}"/>
                  </a:ext>
                </a:extLst>
              </p:cNvPr>
              <p:cNvSpPr/>
              <p:nvPr/>
            </p:nvSpPr>
            <p:spPr>
              <a:xfrm>
                <a:off x="9849163" y="2487223"/>
                <a:ext cx="181566" cy="138462"/>
              </a:xfrm>
              <a:custGeom>
                <a:avLst/>
                <a:gdLst>
                  <a:gd name="connsiteX0" fmla="*/ 181567 w 181566"/>
                  <a:gd name="connsiteY0" fmla="*/ 0 h 138462"/>
                  <a:gd name="connsiteX1" fmla="*/ 0 w 181566"/>
                  <a:gd name="connsiteY1" fmla="*/ 138463 h 138462"/>
                </a:gdLst>
                <a:ahLst/>
                <a:cxnLst>
                  <a:cxn ang="0">
                    <a:pos x="connsiteX0" y="connsiteY0"/>
                  </a:cxn>
                  <a:cxn ang="0">
                    <a:pos x="connsiteX1" y="connsiteY1"/>
                  </a:cxn>
                </a:cxnLst>
                <a:rect l="l" t="t" r="r" b="b"/>
                <a:pathLst>
                  <a:path w="181566" h="138462">
                    <a:moveTo>
                      <a:pt x="181567" y="0"/>
                    </a:moveTo>
                    <a:lnTo>
                      <a:pt x="0" y="138463"/>
                    </a:lnTo>
                  </a:path>
                </a:pathLst>
              </a:custGeom>
              <a:ln w="16501" cap="rnd">
                <a:solidFill>
                  <a:srgbClr val="494949"/>
                </a:solidFill>
                <a:prstDash val="solid"/>
                <a:miter/>
              </a:ln>
            </p:spPr>
            <p:txBody>
              <a:bodyPr rtlCol="0" anchor="ctr"/>
              <a:lstStyle/>
              <a:p>
                <a:endParaRPr lang="en-US" sz="1799"/>
              </a:p>
            </p:txBody>
          </p:sp>
        </p:grpSp>
        <p:grpSp>
          <p:nvGrpSpPr>
            <p:cNvPr id="52" name="Graphic 503">
              <a:extLst>
                <a:ext uri="{FF2B5EF4-FFF2-40B4-BE49-F238E27FC236}">
                  <a16:creationId xmlns:a16="http://schemas.microsoft.com/office/drawing/2014/main" id="{68784323-6A48-2A8C-3BA6-979768096718}"/>
                </a:ext>
              </a:extLst>
            </p:cNvPr>
            <p:cNvGrpSpPr/>
            <p:nvPr/>
          </p:nvGrpSpPr>
          <p:grpSpPr>
            <a:xfrm>
              <a:off x="9646139" y="2564696"/>
              <a:ext cx="406048" cy="156594"/>
              <a:chOff x="9646139" y="2564696"/>
              <a:chExt cx="406048" cy="156594"/>
            </a:xfrm>
          </p:grpSpPr>
          <p:sp>
            <p:nvSpPr>
              <p:cNvPr id="64" name="Freeform 2748">
                <a:extLst>
                  <a:ext uri="{FF2B5EF4-FFF2-40B4-BE49-F238E27FC236}">
                    <a16:creationId xmlns:a16="http://schemas.microsoft.com/office/drawing/2014/main" id="{B845D5AF-F1BD-EDA4-70FC-6F90CE1CCA1E}"/>
                  </a:ext>
                </a:extLst>
              </p:cNvPr>
              <p:cNvSpPr/>
              <p:nvPr/>
            </p:nvSpPr>
            <p:spPr>
              <a:xfrm>
                <a:off x="9646139" y="2564696"/>
                <a:ext cx="203024" cy="156594"/>
              </a:xfrm>
              <a:custGeom>
                <a:avLst/>
                <a:gdLst>
                  <a:gd name="connsiteX0" fmla="*/ 0 w 203024"/>
                  <a:gd name="connsiteY0" fmla="*/ 0 h 156594"/>
                  <a:gd name="connsiteX1" fmla="*/ 203025 w 203024"/>
                  <a:gd name="connsiteY1" fmla="*/ 156595 h 156594"/>
                </a:gdLst>
                <a:ahLst/>
                <a:cxnLst>
                  <a:cxn ang="0">
                    <a:pos x="connsiteX0" y="connsiteY0"/>
                  </a:cxn>
                  <a:cxn ang="0">
                    <a:pos x="connsiteX1" y="connsiteY1"/>
                  </a:cxn>
                </a:cxnLst>
                <a:rect l="l" t="t" r="r" b="b"/>
                <a:pathLst>
                  <a:path w="203024" h="156594">
                    <a:moveTo>
                      <a:pt x="0" y="0"/>
                    </a:moveTo>
                    <a:lnTo>
                      <a:pt x="203025" y="156595"/>
                    </a:lnTo>
                  </a:path>
                </a:pathLst>
              </a:custGeom>
              <a:ln w="16501" cap="rnd">
                <a:solidFill>
                  <a:srgbClr val="494949"/>
                </a:solidFill>
                <a:prstDash val="solid"/>
                <a:miter/>
              </a:ln>
            </p:spPr>
            <p:txBody>
              <a:bodyPr rtlCol="0" anchor="ctr"/>
              <a:lstStyle/>
              <a:p>
                <a:endParaRPr lang="en-US" sz="1799"/>
              </a:p>
            </p:txBody>
          </p:sp>
          <p:sp>
            <p:nvSpPr>
              <p:cNvPr id="65" name="Freeform 2749">
                <a:extLst>
                  <a:ext uri="{FF2B5EF4-FFF2-40B4-BE49-F238E27FC236}">
                    <a16:creationId xmlns:a16="http://schemas.microsoft.com/office/drawing/2014/main" id="{51988F30-34B9-3524-8157-81112E8A7C5B}"/>
                  </a:ext>
                </a:extLst>
              </p:cNvPr>
              <p:cNvSpPr/>
              <p:nvPr/>
            </p:nvSpPr>
            <p:spPr>
              <a:xfrm>
                <a:off x="9849163" y="2564696"/>
                <a:ext cx="203024" cy="156594"/>
              </a:xfrm>
              <a:custGeom>
                <a:avLst/>
                <a:gdLst>
                  <a:gd name="connsiteX0" fmla="*/ 203024 w 203024"/>
                  <a:gd name="connsiteY0" fmla="*/ 0 h 156594"/>
                  <a:gd name="connsiteX1" fmla="*/ 0 w 203024"/>
                  <a:gd name="connsiteY1" fmla="*/ 156595 h 156594"/>
                </a:gdLst>
                <a:ahLst/>
                <a:cxnLst>
                  <a:cxn ang="0">
                    <a:pos x="connsiteX0" y="connsiteY0"/>
                  </a:cxn>
                  <a:cxn ang="0">
                    <a:pos x="connsiteX1" y="connsiteY1"/>
                  </a:cxn>
                </a:cxnLst>
                <a:rect l="l" t="t" r="r" b="b"/>
                <a:pathLst>
                  <a:path w="203024" h="156594">
                    <a:moveTo>
                      <a:pt x="203024" y="0"/>
                    </a:moveTo>
                    <a:lnTo>
                      <a:pt x="0" y="156595"/>
                    </a:lnTo>
                  </a:path>
                </a:pathLst>
              </a:custGeom>
              <a:ln w="16501" cap="rnd">
                <a:solidFill>
                  <a:srgbClr val="494949"/>
                </a:solidFill>
                <a:prstDash val="solid"/>
                <a:miter/>
              </a:ln>
            </p:spPr>
            <p:txBody>
              <a:bodyPr rtlCol="0" anchor="ctr"/>
              <a:lstStyle/>
              <a:p>
                <a:endParaRPr lang="en-US" sz="1799"/>
              </a:p>
            </p:txBody>
          </p:sp>
        </p:grpSp>
        <p:grpSp>
          <p:nvGrpSpPr>
            <p:cNvPr id="53" name="Graphic 503">
              <a:extLst>
                <a:ext uri="{FF2B5EF4-FFF2-40B4-BE49-F238E27FC236}">
                  <a16:creationId xmlns:a16="http://schemas.microsoft.com/office/drawing/2014/main" id="{6EDF7624-6F7A-8EE0-9E76-3BAD03700594}"/>
                </a:ext>
              </a:extLst>
            </p:cNvPr>
            <p:cNvGrpSpPr/>
            <p:nvPr/>
          </p:nvGrpSpPr>
          <p:grpSpPr>
            <a:xfrm>
              <a:off x="9631283" y="2655356"/>
              <a:ext cx="435759" cy="163188"/>
              <a:chOff x="9631283" y="2655356"/>
              <a:chExt cx="435759" cy="163188"/>
            </a:xfrm>
          </p:grpSpPr>
          <p:sp>
            <p:nvSpPr>
              <p:cNvPr id="62" name="Freeform 2746">
                <a:extLst>
                  <a:ext uri="{FF2B5EF4-FFF2-40B4-BE49-F238E27FC236}">
                    <a16:creationId xmlns:a16="http://schemas.microsoft.com/office/drawing/2014/main" id="{4DC8B572-578C-0D6C-F329-744002E550FC}"/>
                  </a:ext>
                </a:extLst>
              </p:cNvPr>
              <p:cNvSpPr/>
              <p:nvPr/>
            </p:nvSpPr>
            <p:spPr>
              <a:xfrm>
                <a:off x="9849163" y="2655356"/>
                <a:ext cx="217879" cy="163188"/>
              </a:xfrm>
              <a:custGeom>
                <a:avLst/>
                <a:gdLst>
                  <a:gd name="connsiteX0" fmla="*/ 217880 w 217879"/>
                  <a:gd name="connsiteY0" fmla="*/ 0 h 163188"/>
                  <a:gd name="connsiteX1" fmla="*/ 0 w 217879"/>
                  <a:gd name="connsiteY1" fmla="*/ 163188 h 163188"/>
                </a:gdLst>
                <a:ahLst/>
                <a:cxnLst>
                  <a:cxn ang="0">
                    <a:pos x="connsiteX0" y="connsiteY0"/>
                  </a:cxn>
                  <a:cxn ang="0">
                    <a:pos x="connsiteX1" y="connsiteY1"/>
                  </a:cxn>
                </a:cxnLst>
                <a:rect l="l" t="t" r="r" b="b"/>
                <a:pathLst>
                  <a:path w="217879" h="163188">
                    <a:moveTo>
                      <a:pt x="217880" y="0"/>
                    </a:moveTo>
                    <a:lnTo>
                      <a:pt x="0" y="163188"/>
                    </a:lnTo>
                  </a:path>
                </a:pathLst>
              </a:custGeom>
              <a:ln w="16501" cap="rnd">
                <a:solidFill>
                  <a:srgbClr val="494949"/>
                </a:solidFill>
                <a:prstDash val="solid"/>
                <a:miter/>
              </a:ln>
            </p:spPr>
            <p:txBody>
              <a:bodyPr rtlCol="0" anchor="ctr"/>
              <a:lstStyle/>
              <a:p>
                <a:endParaRPr lang="en-US" sz="1799"/>
              </a:p>
            </p:txBody>
          </p:sp>
          <p:sp>
            <p:nvSpPr>
              <p:cNvPr id="63" name="Freeform 2747">
                <a:extLst>
                  <a:ext uri="{FF2B5EF4-FFF2-40B4-BE49-F238E27FC236}">
                    <a16:creationId xmlns:a16="http://schemas.microsoft.com/office/drawing/2014/main" id="{9980C3CE-4968-3A62-0E71-D065B7651D96}"/>
                  </a:ext>
                </a:extLst>
              </p:cNvPr>
              <p:cNvSpPr/>
              <p:nvPr/>
            </p:nvSpPr>
            <p:spPr>
              <a:xfrm>
                <a:off x="9631283" y="2655356"/>
                <a:ext cx="217879" cy="163188"/>
              </a:xfrm>
              <a:custGeom>
                <a:avLst/>
                <a:gdLst>
                  <a:gd name="connsiteX0" fmla="*/ 0 w 217879"/>
                  <a:gd name="connsiteY0" fmla="*/ 0 h 163188"/>
                  <a:gd name="connsiteX1" fmla="*/ 217880 w 217879"/>
                  <a:gd name="connsiteY1" fmla="*/ 163188 h 163188"/>
                </a:gdLst>
                <a:ahLst/>
                <a:cxnLst>
                  <a:cxn ang="0">
                    <a:pos x="connsiteX0" y="connsiteY0"/>
                  </a:cxn>
                  <a:cxn ang="0">
                    <a:pos x="connsiteX1" y="connsiteY1"/>
                  </a:cxn>
                </a:cxnLst>
                <a:rect l="l" t="t" r="r" b="b"/>
                <a:pathLst>
                  <a:path w="217879" h="163188">
                    <a:moveTo>
                      <a:pt x="0" y="0"/>
                    </a:moveTo>
                    <a:lnTo>
                      <a:pt x="217880" y="163188"/>
                    </a:lnTo>
                  </a:path>
                </a:pathLst>
              </a:custGeom>
              <a:ln w="16501" cap="rnd">
                <a:solidFill>
                  <a:srgbClr val="494949"/>
                </a:solidFill>
                <a:prstDash val="solid"/>
                <a:miter/>
              </a:ln>
            </p:spPr>
            <p:txBody>
              <a:bodyPr rtlCol="0" anchor="ctr"/>
              <a:lstStyle/>
              <a:p>
                <a:endParaRPr lang="en-US" sz="1799"/>
              </a:p>
            </p:txBody>
          </p:sp>
        </p:grpSp>
        <p:grpSp>
          <p:nvGrpSpPr>
            <p:cNvPr id="54" name="Graphic 503">
              <a:extLst>
                <a:ext uri="{FF2B5EF4-FFF2-40B4-BE49-F238E27FC236}">
                  <a16:creationId xmlns:a16="http://schemas.microsoft.com/office/drawing/2014/main" id="{DB55DB77-EB58-EF2B-1257-B8933E1CC928}"/>
                </a:ext>
              </a:extLst>
            </p:cNvPr>
            <p:cNvGrpSpPr/>
            <p:nvPr/>
          </p:nvGrpSpPr>
          <p:grpSpPr>
            <a:xfrm>
              <a:off x="9634584" y="2764149"/>
              <a:ext cx="429157" cy="164836"/>
              <a:chOff x="9634584" y="2764149"/>
              <a:chExt cx="429157" cy="164836"/>
            </a:xfrm>
          </p:grpSpPr>
          <p:sp>
            <p:nvSpPr>
              <p:cNvPr id="60" name="Freeform 2744">
                <a:extLst>
                  <a:ext uri="{FF2B5EF4-FFF2-40B4-BE49-F238E27FC236}">
                    <a16:creationId xmlns:a16="http://schemas.microsoft.com/office/drawing/2014/main" id="{778953AB-5A62-B410-5057-BFAFF77E2D1F}"/>
                  </a:ext>
                </a:extLst>
              </p:cNvPr>
              <p:cNvSpPr/>
              <p:nvPr/>
            </p:nvSpPr>
            <p:spPr>
              <a:xfrm>
                <a:off x="9634584" y="2764149"/>
                <a:ext cx="214578" cy="164836"/>
              </a:xfrm>
              <a:custGeom>
                <a:avLst/>
                <a:gdLst>
                  <a:gd name="connsiteX0" fmla="*/ 0 w 214578"/>
                  <a:gd name="connsiteY0" fmla="*/ 0 h 164836"/>
                  <a:gd name="connsiteX1" fmla="*/ 214579 w 214578"/>
                  <a:gd name="connsiteY1" fmla="*/ 164837 h 164836"/>
                </a:gdLst>
                <a:ahLst/>
                <a:cxnLst>
                  <a:cxn ang="0">
                    <a:pos x="connsiteX0" y="connsiteY0"/>
                  </a:cxn>
                  <a:cxn ang="0">
                    <a:pos x="connsiteX1" y="connsiteY1"/>
                  </a:cxn>
                </a:cxnLst>
                <a:rect l="l" t="t" r="r" b="b"/>
                <a:pathLst>
                  <a:path w="214578" h="164836">
                    <a:moveTo>
                      <a:pt x="0" y="0"/>
                    </a:moveTo>
                    <a:lnTo>
                      <a:pt x="214579" y="164837"/>
                    </a:lnTo>
                  </a:path>
                </a:pathLst>
              </a:custGeom>
              <a:ln w="16501" cap="rnd">
                <a:solidFill>
                  <a:srgbClr val="494949"/>
                </a:solidFill>
                <a:prstDash val="solid"/>
                <a:miter/>
              </a:ln>
            </p:spPr>
            <p:txBody>
              <a:bodyPr rtlCol="0" anchor="ctr"/>
              <a:lstStyle/>
              <a:p>
                <a:endParaRPr lang="en-US" sz="1799"/>
              </a:p>
            </p:txBody>
          </p:sp>
          <p:sp>
            <p:nvSpPr>
              <p:cNvPr id="61" name="Freeform 2745">
                <a:extLst>
                  <a:ext uri="{FF2B5EF4-FFF2-40B4-BE49-F238E27FC236}">
                    <a16:creationId xmlns:a16="http://schemas.microsoft.com/office/drawing/2014/main" id="{E828AC68-C1D6-C67B-D03C-F809929A77FF}"/>
                  </a:ext>
                </a:extLst>
              </p:cNvPr>
              <p:cNvSpPr/>
              <p:nvPr/>
            </p:nvSpPr>
            <p:spPr>
              <a:xfrm>
                <a:off x="9849163" y="2764149"/>
                <a:ext cx="214578" cy="164836"/>
              </a:xfrm>
              <a:custGeom>
                <a:avLst/>
                <a:gdLst>
                  <a:gd name="connsiteX0" fmla="*/ 214579 w 214578"/>
                  <a:gd name="connsiteY0" fmla="*/ 0 h 164836"/>
                  <a:gd name="connsiteX1" fmla="*/ 0 w 214578"/>
                  <a:gd name="connsiteY1" fmla="*/ 164837 h 164836"/>
                </a:gdLst>
                <a:ahLst/>
                <a:cxnLst>
                  <a:cxn ang="0">
                    <a:pos x="connsiteX0" y="connsiteY0"/>
                  </a:cxn>
                  <a:cxn ang="0">
                    <a:pos x="connsiteX1" y="connsiteY1"/>
                  </a:cxn>
                </a:cxnLst>
                <a:rect l="l" t="t" r="r" b="b"/>
                <a:pathLst>
                  <a:path w="214578" h="164836">
                    <a:moveTo>
                      <a:pt x="214579" y="0"/>
                    </a:moveTo>
                    <a:lnTo>
                      <a:pt x="0" y="164837"/>
                    </a:lnTo>
                  </a:path>
                </a:pathLst>
              </a:custGeom>
              <a:ln w="16501" cap="rnd">
                <a:solidFill>
                  <a:srgbClr val="494949"/>
                </a:solidFill>
                <a:prstDash val="solid"/>
                <a:miter/>
              </a:ln>
            </p:spPr>
            <p:txBody>
              <a:bodyPr rtlCol="0" anchor="ctr"/>
              <a:lstStyle/>
              <a:p>
                <a:endParaRPr lang="en-US" sz="1799"/>
              </a:p>
            </p:txBody>
          </p:sp>
        </p:grpSp>
        <p:grpSp>
          <p:nvGrpSpPr>
            <p:cNvPr id="55" name="Graphic 503">
              <a:extLst>
                <a:ext uri="{FF2B5EF4-FFF2-40B4-BE49-F238E27FC236}">
                  <a16:creationId xmlns:a16="http://schemas.microsoft.com/office/drawing/2014/main" id="{29DFA22D-F180-2372-C659-4869F2DBFDF6}"/>
                </a:ext>
              </a:extLst>
            </p:cNvPr>
            <p:cNvGrpSpPr/>
            <p:nvPr/>
          </p:nvGrpSpPr>
          <p:grpSpPr>
            <a:xfrm>
              <a:off x="9662645" y="2877886"/>
              <a:ext cx="373036" cy="141759"/>
              <a:chOff x="9662645" y="2877886"/>
              <a:chExt cx="373036" cy="141759"/>
            </a:xfrm>
          </p:grpSpPr>
          <p:sp>
            <p:nvSpPr>
              <p:cNvPr id="58" name="Freeform 2742">
                <a:extLst>
                  <a:ext uri="{FF2B5EF4-FFF2-40B4-BE49-F238E27FC236}">
                    <a16:creationId xmlns:a16="http://schemas.microsoft.com/office/drawing/2014/main" id="{A5EEC569-5879-B995-1517-DFE15EC2FE62}"/>
                  </a:ext>
                </a:extLst>
              </p:cNvPr>
              <p:cNvSpPr/>
              <p:nvPr/>
            </p:nvSpPr>
            <p:spPr>
              <a:xfrm>
                <a:off x="9849163" y="2877886"/>
                <a:ext cx="186518" cy="141759"/>
              </a:xfrm>
              <a:custGeom>
                <a:avLst/>
                <a:gdLst>
                  <a:gd name="connsiteX0" fmla="*/ 186518 w 186518"/>
                  <a:gd name="connsiteY0" fmla="*/ 0 h 141759"/>
                  <a:gd name="connsiteX1" fmla="*/ 0 w 186518"/>
                  <a:gd name="connsiteY1" fmla="*/ 141759 h 141759"/>
                </a:gdLst>
                <a:ahLst/>
                <a:cxnLst>
                  <a:cxn ang="0">
                    <a:pos x="connsiteX0" y="connsiteY0"/>
                  </a:cxn>
                  <a:cxn ang="0">
                    <a:pos x="connsiteX1" y="connsiteY1"/>
                  </a:cxn>
                </a:cxnLst>
                <a:rect l="l" t="t" r="r" b="b"/>
                <a:pathLst>
                  <a:path w="186518" h="141759">
                    <a:moveTo>
                      <a:pt x="186518" y="0"/>
                    </a:moveTo>
                    <a:lnTo>
                      <a:pt x="0" y="141759"/>
                    </a:lnTo>
                  </a:path>
                </a:pathLst>
              </a:custGeom>
              <a:ln w="16501" cap="rnd">
                <a:solidFill>
                  <a:srgbClr val="494949"/>
                </a:solidFill>
                <a:prstDash val="solid"/>
                <a:miter/>
              </a:ln>
            </p:spPr>
            <p:txBody>
              <a:bodyPr rtlCol="0" anchor="ctr"/>
              <a:lstStyle/>
              <a:p>
                <a:endParaRPr lang="en-US" sz="1799"/>
              </a:p>
            </p:txBody>
          </p:sp>
          <p:sp>
            <p:nvSpPr>
              <p:cNvPr id="59" name="Freeform 2743">
                <a:extLst>
                  <a:ext uri="{FF2B5EF4-FFF2-40B4-BE49-F238E27FC236}">
                    <a16:creationId xmlns:a16="http://schemas.microsoft.com/office/drawing/2014/main" id="{2923D44D-19EE-91A7-1454-1D74C97C3CF4}"/>
                  </a:ext>
                </a:extLst>
              </p:cNvPr>
              <p:cNvSpPr/>
              <p:nvPr/>
            </p:nvSpPr>
            <p:spPr>
              <a:xfrm>
                <a:off x="9662645" y="2877886"/>
                <a:ext cx="186518" cy="141759"/>
              </a:xfrm>
              <a:custGeom>
                <a:avLst/>
                <a:gdLst>
                  <a:gd name="connsiteX0" fmla="*/ 0 w 186518"/>
                  <a:gd name="connsiteY0" fmla="*/ 0 h 141759"/>
                  <a:gd name="connsiteX1" fmla="*/ 186519 w 186518"/>
                  <a:gd name="connsiteY1" fmla="*/ 141759 h 141759"/>
                </a:gdLst>
                <a:ahLst/>
                <a:cxnLst>
                  <a:cxn ang="0">
                    <a:pos x="connsiteX0" y="connsiteY0"/>
                  </a:cxn>
                  <a:cxn ang="0">
                    <a:pos x="connsiteX1" y="connsiteY1"/>
                  </a:cxn>
                </a:cxnLst>
                <a:rect l="l" t="t" r="r" b="b"/>
                <a:pathLst>
                  <a:path w="186518" h="141759">
                    <a:moveTo>
                      <a:pt x="0" y="0"/>
                    </a:moveTo>
                    <a:lnTo>
                      <a:pt x="186519" y="141759"/>
                    </a:lnTo>
                  </a:path>
                </a:pathLst>
              </a:custGeom>
              <a:ln w="16501" cap="rnd">
                <a:solidFill>
                  <a:srgbClr val="494949"/>
                </a:solidFill>
                <a:prstDash val="solid"/>
                <a:miter/>
              </a:ln>
            </p:spPr>
            <p:txBody>
              <a:bodyPr rtlCol="0" anchor="ctr"/>
              <a:lstStyle/>
              <a:p>
                <a:endParaRPr lang="en-US" sz="1799"/>
              </a:p>
            </p:txBody>
          </p:sp>
        </p:grpSp>
        <p:sp>
          <p:nvSpPr>
            <p:cNvPr id="56" name="Freeform 2740">
              <a:extLst>
                <a:ext uri="{FF2B5EF4-FFF2-40B4-BE49-F238E27FC236}">
                  <a16:creationId xmlns:a16="http://schemas.microsoft.com/office/drawing/2014/main" id="{B47F9816-250E-56FB-EFB5-F09D1279F8C8}"/>
                </a:ext>
              </a:extLst>
            </p:cNvPr>
            <p:cNvSpPr/>
            <p:nvPr/>
          </p:nvSpPr>
          <p:spPr>
            <a:xfrm>
              <a:off x="9431560" y="3022942"/>
              <a:ext cx="163409" cy="108792"/>
            </a:xfrm>
            <a:custGeom>
              <a:avLst/>
              <a:gdLst>
                <a:gd name="connsiteX0" fmla="*/ 0 w 163409"/>
                <a:gd name="connsiteY0" fmla="*/ 0 h 108792"/>
                <a:gd name="connsiteX1" fmla="*/ 163409 w 163409"/>
                <a:gd name="connsiteY1" fmla="*/ 108792 h 108792"/>
              </a:gdLst>
              <a:ahLst/>
              <a:cxnLst>
                <a:cxn ang="0">
                  <a:pos x="connsiteX0" y="connsiteY0"/>
                </a:cxn>
                <a:cxn ang="0">
                  <a:pos x="connsiteX1" y="connsiteY1"/>
                </a:cxn>
              </a:cxnLst>
              <a:rect l="l" t="t" r="r" b="b"/>
              <a:pathLst>
                <a:path w="163409" h="108792">
                  <a:moveTo>
                    <a:pt x="0" y="0"/>
                  </a:moveTo>
                  <a:cubicBezTo>
                    <a:pt x="74277" y="0"/>
                    <a:pt x="137000" y="44506"/>
                    <a:pt x="163409" y="108792"/>
                  </a:cubicBezTo>
                </a:path>
              </a:pathLst>
            </a:custGeom>
            <a:noFill/>
            <a:ln w="16501" cap="rnd">
              <a:solidFill>
                <a:srgbClr val="494949"/>
              </a:solidFill>
              <a:prstDash val="solid"/>
              <a:miter/>
            </a:ln>
          </p:spPr>
          <p:txBody>
            <a:bodyPr rtlCol="0" anchor="ctr"/>
            <a:lstStyle/>
            <a:p>
              <a:endParaRPr lang="en-US" sz="1799"/>
            </a:p>
          </p:txBody>
        </p:sp>
        <p:sp>
          <p:nvSpPr>
            <p:cNvPr id="57" name="Freeform 2741">
              <a:extLst>
                <a:ext uri="{FF2B5EF4-FFF2-40B4-BE49-F238E27FC236}">
                  <a16:creationId xmlns:a16="http://schemas.microsoft.com/office/drawing/2014/main" id="{E6C9EF7E-1762-A6A3-3EC8-D7F3E6E7F21C}"/>
                </a:ext>
              </a:extLst>
            </p:cNvPr>
            <p:cNvSpPr/>
            <p:nvPr/>
          </p:nvSpPr>
          <p:spPr>
            <a:xfrm>
              <a:off x="10103356" y="3022942"/>
              <a:ext cx="163410" cy="108792"/>
            </a:xfrm>
            <a:custGeom>
              <a:avLst/>
              <a:gdLst>
                <a:gd name="connsiteX0" fmla="*/ 163410 w 163410"/>
                <a:gd name="connsiteY0" fmla="*/ 0 h 108792"/>
                <a:gd name="connsiteX1" fmla="*/ 0 w 163410"/>
                <a:gd name="connsiteY1" fmla="*/ 108792 h 108792"/>
              </a:gdLst>
              <a:ahLst/>
              <a:cxnLst>
                <a:cxn ang="0">
                  <a:pos x="connsiteX0" y="connsiteY0"/>
                </a:cxn>
                <a:cxn ang="0">
                  <a:pos x="connsiteX1" y="connsiteY1"/>
                </a:cxn>
              </a:cxnLst>
              <a:rect l="l" t="t" r="r" b="b"/>
              <a:pathLst>
                <a:path w="163410" h="108792">
                  <a:moveTo>
                    <a:pt x="163410" y="0"/>
                  </a:moveTo>
                  <a:cubicBezTo>
                    <a:pt x="89133" y="0"/>
                    <a:pt x="26410" y="44506"/>
                    <a:pt x="0" y="108792"/>
                  </a:cubicBezTo>
                </a:path>
              </a:pathLst>
            </a:custGeom>
            <a:noFill/>
            <a:ln w="16501" cap="rnd">
              <a:solidFill>
                <a:srgbClr val="494949"/>
              </a:solidFill>
              <a:prstDash val="solid"/>
              <a:miter/>
            </a:ln>
          </p:spPr>
          <p:txBody>
            <a:bodyPr rtlCol="0" anchor="ctr"/>
            <a:lstStyle/>
            <a:p>
              <a:endParaRPr lang="en-US" sz="1799"/>
            </a:p>
          </p:txBody>
        </p:sp>
      </p:grpSp>
    </p:spTree>
    <p:extLst>
      <p:ext uri="{BB962C8B-B14F-4D97-AF65-F5344CB8AC3E}">
        <p14:creationId xmlns:p14="http://schemas.microsoft.com/office/powerpoint/2010/main" val="25785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D7374-C587-9A8E-8715-231E0D5A2BBD}"/>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2C813AEB-BA9D-4752-FBEB-A05FCD1EB1F6}"/>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A81B241C-BD0B-1DFF-56B0-88D271BEA7AB}"/>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41F42D2C-BC4B-56EA-E670-9358175F529C}"/>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Heilsulind, endurtenging og upplifanir í náttúrunni</a:t>
            </a:r>
          </a:p>
        </p:txBody>
      </p:sp>
      <p:sp>
        <p:nvSpPr>
          <p:cNvPr id="21" name="Text Placeholder 3">
            <a:extLst>
              <a:ext uri="{FF2B5EF4-FFF2-40B4-BE49-F238E27FC236}">
                <a16:creationId xmlns:a16="http://schemas.microsoft.com/office/drawing/2014/main" id="{E6F439B1-A3CF-C8B2-EDDF-486A9AE06E37}"/>
              </a:ext>
            </a:extLst>
          </p:cNvPr>
          <p:cNvSpPr>
            <a:spLocks noGrp="1"/>
          </p:cNvSpPr>
          <p:nvPr>
            <p:ph type="body" sz="quarter" idx="21"/>
          </p:nvPr>
        </p:nvSpPr>
        <p:spPr>
          <a:xfrm>
            <a:off x="4055218" y="1634589"/>
            <a:ext cx="7096876" cy="3773184"/>
          </a:xfrm>
          <a:prstGeom prst="rect">
            <a:avLst/>
          </a:prstGeom>
        </p:spPr>
        <p:txBody>
          <a:bodyPr lIns="91440" tIns="45720" rIns="91440" bIns="45720" anchor="t"/>
          <a:lstStyle/>
          <a:p>
            <a:pPr>
              <a:lnSpc>
                <a:spcPts val="2480"/>
              </a:lnSpc>
            </a:pPr>
            <a:r>
              <a:rPr lang="en-US" sz="2800" b="1" dirty="0">
                <a:solidFill>
                  <a:srgbClr val="459597"/>
                </a:solidFill>
              </a:rPr>
              <a:t>Heilsutúrisminn </a:t>
            </a:r>
          </a:p>
          <a:p>
            <a:pPr>
              <a:lnSpc>
                <a:spcPts val="2480"/>
              </a:lnSpc>
            </a:pPr>
            <a:endParaRPr lang="en-US" sz="2400" b="1" dirty="0">
              <a:solidFill>
                <a:srgbClr val="5F5F5F"/>
              </a:solidFill>
              <a:hlinkClick r:id="rId2">
                <a:extLst>
                  <a:ext uri="{A12FA001-AC4F-418D-AE19-62706E023703}">
                    <ahyp:hlinkClr xmlns:ahyp="http://schemas.microsoft.com/office/drawing/2018/hyperlinkcolor" val="tx"/>
                  </a:ext>
                </a:extLst>
              </a:hlinkClick>
            </a:endParaRPr>
          </a:p>
          <a:p>
            <a:pPr>
              <a:lnSpc>
                <a:spcPts val="2480"/>
              </a:lnSpc>
            </a:pPr>
            <a:r>
              <a:rPr lang="en-US" sz="2400" b="1" dirty="0">
                <a:solidFill>
                  <a:srgbClr val="5F5F5F"/>
                </a:solidFill>
                <a:hlinkClick r:id="rId2">
                  <a:extLst>
                    <a:ext uri="{A12FA001-AC4F-418D-AE19-62706E023703}">
                      <ahyp:hlinkClr xmlns:ahyp="http://schemas.microsoft.com/office/drawing/2018/hyperlinkcolor" val="tx"/>
                    </a:ext>
                  </a:extLst>
                </a:hlinkClick>
              </a:rPr>
              <a:t>Heilsutúrisminn </a:t>
            </a:r>
            <a:r>
              <a:rPr lang="en-US" sz="2400" dirty="0">
                <a:solidFill>
                  <a:srgbClr val="5F5F5F"/>
                </a:solidFill>
              </a:rPr>
              <a:t>er í vexti, þar sem </a:t>
            </a:r>
            <a:r>
              <a:rPr lang="en-US" sz="2400" dirty="0" err="1">
                <a:solidFill>
                  <a:srgbClr val="5F5F5F"/>
                </a:solidFill>
              </a:rPr>
              <a:t>ferðalangar </a:t>
            </a:r>
            <a:r>
              <a:rPr lang="en-US" sz="2400" dirty="0">
                <a:solidFill>
                  <a:srgbClr val="5F5F5F"/>
                </a:solidFill>
              </a:rPr>
              <a:t>leita að gististöðum sem bjóða upp á heilsutengdar upplifanir. </a:t>
            </a:r>
          </a:p>
          <a:p>
            <a:pPr>
              <a:lnSpc>
                <a:spcPts val="2480"/>
              </a:lnSpc>
            </a:pPr>
            <a:endParaRPr lang="en-US" sz="2400" dirty="0">
              <a:solidFill>
                <a:srgbClr val="5F5F5F"/>
              </a:solidFill>
            </a:endParaRPr>
          </a:p>
          <a:p>
            <a:pPr>
              <a:lnSpc>
                <a:spcPts val="2480"/>
              </a:lnSpc>
            </a:pPr>
            <a:r>
              <a:rPr lang="en-US" sz="2400" dirty="0">
                <a:solidFill>
                  <a:srgbClr val="5F5F5F"/>
                </a:solidFill>
              </a:rPr>
              <a:t>Alþjóðlegi vellíðunarferðaþjónustuiðnaðurinn var metinn á</a:t>
            </a:r>
            <a:r>
              <a:rPr lang="en-US" sz="2400" b="1" dirty="0">
                <a:solidFill>
                  <a:srgbClr val="5F5F5F"/>
                </a:solidFill>
              </a:rPr>
              <a:t> 850,55 milljarða Bandaríkjadala árið 2021 </a:t>
            </a:r>
            <a:r>
              <a:rPr lang="en-US" sz="2400" dirty="0">
                <a:solidFill>
                  <a:srgbClr val="5F5F5F"/>
                </a:solidFill>
              </a:rPr>
              <a:t>og spáð er að hann muni vaxa verulega. </a:t>
            </a:r>
          </a:p>
          <a:p>
            <a:pPr>
              <a:lnSpc>
                <a:spcPts val="2480"/>
              </a:lnSpc>
            </a:pPr>
            <a:endParaRPr lang="en-US" sz="2400" dirty="0">
              <a:solidFill>
                <a:srgbClr val="5F5F5F"/>
              </a:solidFill>
            </a:endParaRPr>
          </a:p>
          <a:p>
            <a:pPr>
              <a:lnSpc>
                <a:spcPts val="2480"/>
              </a:lnSpc>
            </a:pPr>
            <a:r>
              <a:rPr lang="en-US" sz="2400" dirty="0">
                <a:solidFill>
                  <a:srgbClr val="5F5F5F"/>
                </a:solidFill>
              </a:rPr>
              <a:t>Óhefðbundin gististaðir bjóða oft upp á aðgang að náttúru, </a:t>
            </a:r>
            <a:r>
              <a:rPr lang="en-US" sz="2400" dirty="0" err="1">
                <a:solidFill>
                  <a:srgbClr val="5F5F5F"/>
                </a:solidFill>
              </a:rPr>
              <a:t>kyrrð </a:t>
            </a:r>
            <a:r>
              <a:rPr lang="en-US" sz="2400" dirty="0">
                <a:solidFill>
                  <a:srgbClr val="5F5F5F"/>
                </a:solidFill>
              </a:rPr>
              <a:t>og vellíðunarstarfsemi, sem samræmist óskum </a:t>
            </a:r>
            <a:r>
              <a:rPr lang="en-US" sz="2400" dirty="0" err="1">
                <a:solidFill>
                  <a:srgbClr val="5F5F5F"/>
                </a:solidFill>
              </a:rPr>
              <a:t>ferðalanga</a:t>
            </a:r>
            <a:r>
              <a:rPr lang="en-US" sz="2400" dirty="0">
                <a:solidFill>
                  <a:srgbClr val="5F5F5F"/>
                </a:solidFill>
              </a:rPr>
              <a:t> sem einblína á vellíðan.</a:t>
            </a:r>
          </a:p>
          <a:p>
            <a:pPr>
              <a:lnSpc>
                <a:spcPts val="2480"/>
              </a:lnSpc>
            </a:pPr>
            <a:endParaRPr lang="en-US" sz="2400" dirty="0">
              <a:solidFill>
                <a:srgbClr val="5F5F5F"/>
              </a:solidFill>
            </a:endParaRPr>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6D9A57E5-4647-F8B9-D302-5DBD0BEEC6D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13</a:t>
            </a:fld>
            <a:endParaRPr lang="fr-CA" sz="1200" dirty="0"/>
          </a:p>
        </p:txBody>
      </p:sp>
      <p:grpSp>
        <p:nvGrpSpPr>
          <p:cNvPr id="23" name="Graphic 503">
            <a:extLst>
              <a:ext uri="{FF2B5EF4-FFF2-40B4-BE49-F238E27FC236}">
                <a16:creationId xmlns:a16="http://schemas.microsoft.com/office/drawing/2014/main" id="{9AA4F8B3-98EE-C2A7-B2DC-05989723D8E4}"/>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D4931029-D4DB-B945-E487-37211A46E5E6}"/>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38E0D92C-2E26-ACEA-E204-A60E3CCD310B}"/>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E15FD76B-9A02-CA3B-4A63-6AF02B162EF5}"/>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47080722-6952-4D62-0A42-CB410E3FCE84}"/>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FCFF637B-AA9C-861C-44A7-8A515CDF1960}"/>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3FEB3A16-1D0C-F66B-AB4F-E6DAC43B9737}"/>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B22D8AC7-E197-C416-3442-1B5779C8C172}"/>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E902A555-C379-27B7-C8E5-AB4C5D4F430D}"/>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512334D3-8444-946C-88D7-3DEE2049BFC6}"/>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BE07D176-FD9C-0449-3937-A365AED18510}"/>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7DC34816-0178-7088-B255-FDF65D4A4846}"/>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98E617EB-429B-BD52-57DD-CD95185B1F79}"/>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D2A9812C-D559-BB61-7589-89632802FEA2}"/>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602D1BD6-AE5A-8EEB-866C-8C93F6BA1E86}"/>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F9A4D8F4-C2AD-ADF3-F638-E9B964B86041}"/>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337206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36516-9083-7413-D15C-7BED8A8B2B03}"/>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3D895800-9B05-C52E-6D7F-90C2ECD8DA49}"/>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4C72C35F-1B6B-AD13-8322-3927C79AD7B3}"/>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D2E25CC6-3694-F664-9FB3-76169BECE569}"/>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Heilsulind, endurtenging og upplifanir í náttúrunni</a:t>
            </a:r>
          </a:p>
        </p:txBody>
      </p:sp>
      <p:sp>
        <p:nvSpPr>
          <p:cNvPr id="21" name="Text Placeholder 3">
            <a:extLst>
              <a:ext uri="{FF2B5EF4-FFF2-40B4-BE49-F238E27FC236}">
                <a16:creationId xmlns:a16="http://schemas.microsoft.com/office/drawing/2014/main" id="{C822AD37-13A2-F626-8C15-27FE76B21174}"/>
              </a:ext>
            </a:extLst>
          </p:cNvPr>
          <p:cNvSpPr>
            <a:spLocks noGrp="1"/>
          </p:cNvSpPr>
          <p:nvPr>
            <p:ph type="body" sz="quarter" idx="21"/>
          </p:nvPr>
        </p:nvSpPr>
        <p:spPr>
          <a:xfrm>
            <a:off x="4055218" y="1634589"/>
            <a:ext cx="7096876" cy="3773184"/>
          </a:xfrm>
          <a:prstGeom prst="rect">
            <a:avLst/>
          </a:prstGeom>
        </p:spPr>
        <p:txBody>
          <a:bodyPr lIns="91440" tIns="45720" rIns="91440" bIns="45720" anchor="t"/>
          <a:lstStyle/>
          <a:p>
            <a:pPr>
              <a:lnSpc>
                <a:spcPts val="2480"/>
              </a:lnSpc>
            </a:pPr>
            <a:r>
              <a:rPr lang="en-US" sz="2800" b="1" dirty="0">
                <a:solidFill>
                  <a:srgbClr val="459597"/>
                </a:solidFill>
              </a:rPr>
              <a:t>Nútíma lúxus og ferðalög </a:t>
            </a:r>
          </a:p>
          <a:p>
            <a:pPr>
              <a:lnSpc>
                <a:spcPts val="2480"/>
              </a:lnSpc>
            </a:pPr>
            <a:endParaRPr lang="en-US" sz="2400" b="1" dirty="0">
              <a:solidFill>
                <a:srgbClr val="459597"/>
              </a:solidFill>
            </a:endParaRPr>
          </a:p>
          <a:p>
            <a:pPr>
              <a:lnSpc>
                <a:spcPts val="2480"/>
              </a:lnSpc>
            </a:pPr>
            <a:r>
              <a:rPr lang="en-US" sz="2400" dirty="0">
                <a:solidFill>
                  <a:srgbClr val="5F5F5F"/>
                </a:solidFill>
              </a:rPr>
              <a:t>Oft merkir nú nánd við náttúruna og merkingarbær samskipti við umhverfið. </a:t>
            </a:r>
          </a:p>
          <a:p>
            <a:pPr>
              <a:lnSpc>
                <a:spcPts val="2480"/>
              </a:lnSpc>
            </a:pPr>
            <a:endParaRPr lang="en-US" sz="2400" dirty="0">
              <a:solidFill>
                <a:srgbClr val="5F5F5F"/>
              </a:solidFill>
            </a:endParaRPr>
          </a:p>
          <a:p>
            <a:pPr>
              <a:lnSpc>
                <a:spcPts val="2480"/>
              </a:lnSpc>
            </a:pPr>
            <a:r>
              <a:rPr lang="en-US" sz="2400" dirty="0">
                <a:solidFill>
                  <a:srgbClr val="5F5F5F"/>
                </a:solidFill>
              </a:rPr>
              <a:t>Hótel bjóða upp á </a:t>
            </a:r>
            <a:r>
              <a:rPr lang="en-US" sz="2400" b="1" dirty="0">
                <a:solidFill>
                  <a:srgbClr val="5F5F5F"/>
                </a:solidFill>
              </a:rPr>
              <a:t>dýptartengdar, náttúru­bundnar </a:t>
            </a:r>
            <a:r>
              <a:rPr lang="en-US" sz="2400" dirty="0">
                <a:solidFill>
                  <a:srgbClr val="5F5F5F"/>
                </a:solidFill>
              </a:rPr>
              <a:t>upplifanir sem hvetja gesti til að losa sig við tækni og tengjast aftur heiminum í kringum sig. </a:t>
            </a:r>
          </a:p>
          <a:p>
            <a:pPr>
              <a:lnSpc>
                <a:spcPts val="2480"/>
              </a:lnSpc>
            </a:pPr>
            <a:endParaRPr lang="en-US" sz="2400" dirty="0"/>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2C9FB427-391A-7514-3CC1-49F0AF6A193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14</a:t>
            </a:fld>
            <a:endParaRPr lang="fr-CA" sz="1200" dirty="0"/>
          </a:p>
        </p:txBody>
      </p:sp>
      <p:grpSp>
        <p:nvGrpSpPr>
          <p:cNvPr id="23" name="Graphic 503">
            <a:extLst>
              <a:ext uri="{FF2B5EF4-FFF2-40B4-BE49-F238E27FC236}">
                <a16:creationId xmlns:a16="http://schemas.microsoft.com/office/drawing/2014/main" id="{412B3E50-D45D-1AF9-E877-93F3BDB2C841}"/>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00F8E442-1D0A-16B2-C490-33483C04C4AA}"/>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964C9DBA-F084-F279-0073-312B5C2A6A54}"/>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3F9809AA-470D-8B2F-801E-20CE76E12B89}"/>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1ED0E72F-BCDD-8108-F334-6537BB752943}"/>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D9417CC4-6A4A-5755-7FE6-DCF178D2C570}"/>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BCB28C25-3A8A-52B6-B615-F708D3E6090E}"/>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C393BAB7-73D4-35AD-9DEB-E80A8CD905F2}"/>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179D99D3-B92D-C468-6ADE-C5FEDE7155B9}"/>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B87A0664-79F3-AE78-01AC-C03EB5873AD1}"/>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C0D3B26C-65E2-0FAE-3224-73CCBDEA9AE3}"/>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36C4D729-5F1A-0C0E-A815-CCBC08437BBB}"/>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5674315B-8E67-097A-6819-42D0EB7A8BDC}"/>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EAE9E997-2542-C6FE-BB51-3B25E7C2D75B}"/>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3294650C-2FA9-02E8-EDAE-07227EFF5A5A}"/>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2DA0A380-A1DE-BB2C-4B1F-01C46B36CE1F}"/>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2115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5DAD-1FEA-60D5-1D02-0772842CB599}"/>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E8445479-295C-A321-14C3-5911A2BCB878}"/>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0D1B61B8-4FCF-7815-9340-69DDE9C1FE5C}"/>
              </a:ext>
            </a:extLst>
          </p:cNvPr>
          <p:cNvSpPr>
            <a:spLocks noGrp="1"/>
          </p:cNvSpPr>
          <p:nvPr>
            <p:ph type="body" sz="quarter" idx="19"/>
          </p:nvPr>
        </p:nvSpPr>
        <p:spPr>
          <a:xfrm>
            <a:off x="423358" y="941779"/>
            <a:ext cx="1197303" cy="385564"/>
          </a:xfrm>
        </p:spPr>
        <p:txBody>
          <a:bodyPr/>
          <a:lstStyle/>
          <a:p>
            <a:r>
              <a:rPr lang="en-US" dirty="0"/>
              <a:t>03</a:t>
            </a:r>
          </a:p>
        </p:txBody>
      </p:sp>
      <p:sp>
        <p:nvSpPr>
          <p:cNvPr id="20" name="Text Placeholder 6">
            <a:extLst>
              <a:ext uri="{FF2B5EF4-FFF2-40B4-BE49-F238E27FC236}">
                <a16:creationId xmlns:a16="http://schemas.microsoft.com/office/drawing/2014/main" id="{025CF260-B5F8-6659-020B-F82E6A3DD464}"/>
              </a:ext>
            </a:extLst>
          </p:cNvPr>
          <p:cNvSpPr>
            <a:spLocks noGrp="1"/>
          </p:cNvSpPr>
          <p:nvPr>
            <p:ph type="body" sz="quarter" idx="16"/>
          </p:nvPr>
        </p:nvSpPr>
        <p:spPr>
          <a:xfrm>
            <a:off x="4055218" y="539952"/>
            <a:ext cx="6312464" cy="803654"/>
          </a:xfrm>
          <a:prstGeom prst="rect">
            <a:avLst/>
          </a:prstGeom>
        </p:spPr>
        <p:txBody>
          <a:bodyPr/>
          <a:lstStyle/>
          <a:p>
            <a:pPr>
              <a:lnSpc>
                <a:spcPts val="2960"/>
              </a:lnSpc>
            </a:pPr>
            <a:r>
              <a:rPr lang="en-GB" sz="3600" dirty="0">
                <a:solidFill>
                  <a:srgbClr val="EC7C69"/>
                </a:solidFill>
              </a:rPr>
              <a:t>Heilsulind, endurtenging og upplifanir í náttúrunni</a:t>
            </a:r>
          </a:p>
        </p:txBody>
      </p:sp>
      <p:sp>
        <p:nvSpPr>
          <p:cNvPr id="21" name="Text Placeholder 3">
            <a:extLst>
              <a:ext uri="{FF2B5EF4-FFF2-40B4-BE49-F238E27FC236}">
                <a16:creationId xmlns:a16="http://schemas.microsoft.com/office/drawing/2014/main" id="{574CAE32-11BF-D526-21CC-96CEA03FD6FB}"/>
              </a:ext>
            </a:extLst>
          </p:cNvPr>
          <p:cNvSpPr>
            <a:spLocks noGrp="1"/>
          </p:cNvSpPr>
          <p:nvPr>
            <p:ph type="body" sz="quarter" idx="21"/>
          </p:nvPr>
        </p:nvSpPr>
        <p:spPr>
          <a:xfrm>
            <a:off x="4055218" y="2016882"/>
            <a:ext cx="7032802" cy="3773184"/>
          </a:xfrm>
          <a:prstGeom prst="rect">
            <a:avLst/>
          </a:prstGeom>
        </p:spPr>
        <p:txBody>
          <a:bodyPr lIns="91440" tIns="45720" rIns="91440" bIns="45720" anchor="t"/>
          <a:lstStyle/>
          <a:p>
            <a:pPr>
              <a:lnSpc>
                <a:spcPts val="2480"/>
              </a:lnSpc>
            </a:pPr>
            <a:r>
              <a:rPr lang="en-US" sz="2800" b="1" dirty="0">
                <a:solidFill>
                  <a:srgbClr val="459597"/>
                </a:solidFill>
              </a:rPr>
              <a:t>Athafnir </a:t>
            </a:r>
          </a:p>
          <a:p>
            <a:pPr>
              <a:lnSpc>
                <a:spcPts val="2480"/>
              </a:lnSpc>
            </a:pPr>
            <a:endParaRPr lang="en-US" sz="2400" b="1" dirty="0">
              <a:solidFill>
                <a:srgbClr val="459597"/>
              </a:solidFill>
            </a:endParaRPr>
          </a:p>
          <a:p>
            <a:pPr>
              <a:lnSpc>
                <a:spcPts val="2480"/>
              </a:lnSpc>
            </a:pPr>
            <a:r>
              <a:rPr lang="en-US" sz="2400" dirty="0">
                <a:solidFill>
                  <a:srgbClr val="5F5F5F"/>
                </a:solidFill>
              </a:rPr>
              <a:t>Athafnir eins og </a:t>
            </a:r>
            <a:r>
              <a:rPr lang="en-US" sz="2400" b="1" dirty="0">
                <a:solidFill>
                  <a:srgbClr val="5F5F5F"/>
                </a:solidFill>
              </a:rPr>
              <a:t>skógarbað, vistfræðiferðir og vellíðunar gönguferðir </a:t>
            </a:r>
            <a:r>
              <a:rPr lang="en-US" sz="2400" dirty="0">
                <a:solidFill>
                  <a:srgbClr val="5F5F5F"/>
                </a:solidFill>
              </a:rPr>
              <a:t>eru vinsælar meðal þeirra sem leita að friðsælum stað til að komast frá borgarhryllingnum. </a:t>
            </a:r>
          </a:p>
          <a:p>
            <a:pPr>
              <a:lnSpc>
                <a:spcPts val="2480"/>
              </a:lnSpc>
            </a:pPr>
            <a:endParaRPr lang="en-US" sz="2400" dirty="0">
              <a:solidFill>
                <a:srgbClr val="5F5F5F"/>
              </a:solidFill>
            </a:endParaRPr>
          </a:p>
          <a:p>
            <a:pPr>
              <a:lnSpc>
                <a:spcPts val="2480"/>
              </a:lnSpc>
            </a:pPr>
            <a:r>
              <a:rPr lang="en-US" sz="2400" dirty="0">
                <a:solidFill>
                  <a:srgbClr val="5F5F5F"/>
                </a:solidFill>
              </a:rPr>
              <a:t>Þessar upplifanir </a:t>
            </a:r>
            <a:r>
              <a:rPr lang="en-US" sz="2400" b="1" dirty="0">
                <a:solidFill>
                  <a:srgbClr val="5F5F5F"/>
                </a:solidFill>
              </a:rPr>
              <a:t>stuðla að vellíðan </a:t>
            </a:r>
            <a:r>
              <a:rPr lang="en-US" sz="2400" dirty="0">
                <a:solidFill>
                  <a:srgbClr val="5F5F5F"/>
                </a:solidFill>
              </a:rPr>
              <a:t>með því að nýta </a:t>
            </a:r>
            <a:r>
              <a:rPr lang="en-US" sz="2400" b="1" dirty="0">
                <a:solidFill>
                  <a:srgbClr val="5F5F5F"/>
                </a:solidFill>
              </a:rPr>
              <a:t>náttúrulega </a:t>
            </a:r>
            <a:r>
              <a:rPr lang="en-US" sz="2400" dirty="0">
                <a:solidFill>
                  <a:srgbClr val="5F5F5F"/>
                </a:solidFill>
              </a:rPr>
              <a:t>lækningamátt kyrrlátra umhverfis og bjóða upp á djúpa </a:t>
            </a:r>
            <a:r>
              <a:rPr lang="en-US" sz="2400" b="1" dirty="0">
                <a:solidFill>
                  <a:srgbClr val="5F5F5F"/>
                </a:solidFill>
              </a:rPr>
              <a:t>tilfinningu fyrir ró og </a:t>
            </a:r>
            <a:r>
              <a:rPr lang="en-US" sz="2400" b="1" dirty="0" err="1">
                <a:solidFill>
                  <a:srgbClr val="5F5F5F"/>
                </a:solidFill>
              </a:rPr>
              <a:t>endurnæringu</a:t>
            </a:r>
            <a:r>
              <a:rPr lang="en-US" sz="2400" dirty="0">
                <a:solidFill>
                  <a:srgbClr val="5F5F5F"/>
                </a:solidFill>
              </a:rPr>
              <a:t>. Þetta er fjallað um nánar síðar í þessum eining. </a:t>
            </a:r>
          </a:p>
          <a:p>
            <a:pPr>
              <a:lnSpc>
                <a:spcPts val="2480"/>
              </a:lnSpc>
            </a:pPr>
            <a:endParaRPr lang="en-US" sz="2400" dirty="0">
              <a:solidFill>
                <a:srgbClr val="5F5F5F"/>
              </a:solidFill>
            </a:endParaRPr>
          </a:p>
          <a:p>
            <a:pPr>
              <a:lnSpc>
                <a:spcPts val="2480"/>
              </a:lnSpc>
            </a:pPr>
            <a:endParaRPr lang="en-US" sz="2400" dirty="0"/>
          </a:p>
          <a:p>
            <a:pPr>
              <a:lnSpc>
                <a:spcPts val="2480"/>
              </a:lnSpc>
            </a:pPr>
            <a:r>
              <a:rPr lang="en-IE" sz="2400" dirty="0"/>
              <a:t> </a:t>
            </a:r>
          </a:p>
        </p:txBody>
      </p:sp>
      <p:sp>
        <p:nvSpPr>
          <p:cNvPr id="22" name="Slide Number Placeholder 5">
            <a:extLst>
              <a:ext uri="{FF2B5EF4-FFF2-40B4-BE49-F238E27FC236}">
                <a16:creationId xmlns:a16="http://schemas.microsoft.com/office/drawing/2014/main" id="{01E760BC-2A9D-97D5-6A6E-1145A0E811F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15</a:t>
            </a:fld>
            <a:endParaRPr lang="fr-CA" sz="1200" dirty="0"/>
          </a:p>
        </p:txBody>
      </p:sp>
      <p:grpSp>
        <p:nvGrpSpPr>
          <p:cNvPr id="23" name="Graphic 503">
            <a:extLst>
              <a:ext uri="{FF2B5EF4-FFF2-40B4-BE49-F238E27FC236}">
                <a16:creationId xmlns:a16="http://schemas.microsoft.com/office/drawing/2014/main" id="{658A623C-1E0F-BDF4-787A-A926BCD16F51}"/>
              </a:ext>
            </a:extLst>
          </p:cNvPr>
          <p:cNvGrpSpPr/>
          <p:nvPr/>
        </p:nvGrpSpPr>
        <p:grpSpPr>
          <a:xfrm>
            <a:off x="813180" y="4580431"/>
            <a:ext cx="1177845" cy="1372635"/>
            <a:chOff x="2307546" y="2307551"/>
            <a:chExt cx="929291" cy="1082976"/>
          </a:xfrm>
          <a:noFill/>
        </p:grpSpPr>
        <p:grpSp>
          <p:nvGrpSpPr>
            <p:cNvPr id="24" name="Graphic 503">
              <a:extLst>
                <a:ext uri="{FF2B5EF4-FFF2-40B4-BE49-F238E27FC236}">
                  <a16:creationId xmlns:a16="http://schemas.microsoft.com/office/drawing/2014/main" id="{3B295937-685E-E3CC-D17A-837ADD8D9A23}"/>
                </a:ext>
              </a:extLst>
            </p:cNvPr>
            <p:cNvGrpSpPr/>
            <p:nvPr/>
          </p:nvGrpSpPr>
          <p:grpSpPr>
            <a:xfrm>
              <a:off x="2536980" y="2723928"/>
              <a:ext cx="470422" cy="276595"/>
              <a:chOff x="2536980" y="2723928"/>
              <a:chExt cx="470422" cy="276595"/>
            </a:xfrm>
            <a:grpFill/>
          </p:grpSpPr>
          <p:sp>
            <p:nvSpPr>
              <p:cNvPr id="37" name="Freeform 2819">
                <a:extLst>
                  <a:ext uri="{FF2B5EF4-FFF2-40B4-BE49-F238E27FC236}">
                    <a16:creationId xmlns:a16="http://schemas.microsoft.com/office/drawing/2014/main" id="{FD119D47-4300-073E-5C6A-83C30084A815}"/>
                  </a:ext>
                </a:extLst>
              </p:cNvPr>
              <p:cNvSpPr/>
              <p:nvPr/>
            </p:nvSpPr>
            <p:spPr>
              <a:xfrm>
                <a:off x="2536980" y="2924040"/>
                <a:ext cx="145253" cy="72528"/>
              </a:xfrm>
              <a:custGeom>
                <a:avLst/>
                <a:gdLst>
                  <a:gd name="connsiteX0" fmla="*/ 145253 w 145253"/>
                  <a:gd name="connsiteY0" fmla="*/ 72528 h 72528"/>
                  <a:gd name="connsiteX1" fmla="*/ 0 w 145253"/>
                  <a:gd name="connsiteY1" fmla="*/ 0 h 72528"/>
                </a:gdLst>
                <a:ahLst/>
                <a:cxnLst>
                  <a:cxn ang="0">
                    <a:pos x="connsiteX0" y="connsiteY0"/>
                  </a:cxn>
                  <a:cxn ang="0">
                    <a:pos x="connsiteX1" y="connsiteY1"/>
                  </a:cxn>
                </a:cxnLst>
                <a:rect l="l" t="t" r="r" b="b"/>
                <a:pathLst>
                  <a:path w="145253" h="72528">
                    <a:moveTo>
                      <a:pt x="145253" y="72528"/>
                    </a:moveTo>
                    <a:cubicBezTo>
                      <a:pt x="92434" y="64286"/>
                      <a:pt x="41265" y="39561"/>
                      <a:pt x="0" y="0"/>
                    </a:cubicBezTo>
                  </a:path>
                </a:pathLst>
              </a:custGeom>
              <a:grpFill/>
              <a:ln w="16501" cap="rnd">
                <a:solidFill>
                  <a:srgbClr val="000000"/>
                </a:solidFill>
                <a:prstDash val="solid"/>
                <a:round/>
              </a:ln>
            </p:spPr>
            <p:txBody>
              <a:bodyPr rtlCol="0" anchor="ctr"/>
              <a:lstStyle/>
              <a:p>
                <a:endParaRPr lang="en-US" sz="1799"/>
              </a:p>
            </p:txBody>
          </p:sp>
          <p:sp>
            <p:nvSpPr>
              <p:cNvPr id="38" name="Freeform 2820">
                <a:extLst>
                  <a:ext uri="{FF2B5EF4-FFF2-40B4-BE49-F238E27FC236}">
                    <a16:creationId xmlns:a16="http://schemas.microsoft.com/office/drawing/2014/main" id="{710BB438-36AF-1FCC-AF1F-9A513C6044A9}"/>
                  </a:ext>
                </a:extLst>
              </p:cNvPr>
              <p:cNvSpPr/>
              <p:nvPr/>
            </p:nvSpPr>
            <p:spPr>
              <a:xfrm>
                <a:off x="2682234" y="2723928"/>
                <a:ext cx="325169" cy="276595"/>
              </a:xfrm>
              <a:custGeom>
                <a:avLst/>
                <a:gdLst>
                  <a:gd name="connsiteX0" fmla="*/ 100687 w 325169"/>
                  <a:gd name="connsiteY0" fmla="*/ 63297 h 276595"/>
                  <a:gd name="connsiteX1" fmla="*/ 0 w 325169"/>
                  <a:gd name="connsiteY1" fmla="*/ 272640 h 276595"/>
                  <a:gd name="connsiteX2" fmla="*/ 224482 w 325169"/>
                  <a:gd name="connsiteY2" fmla="*/ 213299 h 276595"/>
                  <a:gd name="connsiteX3" fmla="*/ 325169 w 325169"/>
                  <a:gd name="connsiteY3" fmla="*/ 3956 h 276595"/>
                  <a:gd name="connsiteX4" fmla="*/ 100687 w 325169"/>
                  <a:gd name="connsiteY4" fmla="*/ 63297 h 27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9" h="276595">
                    <a:moveTo>
                      <a:pt x="100687" y="63297"/>
                    </a:moveTo>
                    <a:cubicBezTo>
                      <a:pt x="36313" y="117693"/>
                      <a:pt x="1651" y="195166"/>
                      <a:pt x="0" y="272640"/>
                    </a:cubicBezTo>
                    <a:cubicBezTo>
                      <a:pt x="77578" y="285827"/>
                      <a:pt x="160109" y="266046"/>
                      <a:pt x="224482" y="213299"/>
                    </a:cubicBezTo>
                    <a:cubicBezTo>
                      <a:pt x="288856" y="158903"/>
                      <a:pt x="323519" y="81429"/>
                      <a:pt x="325169" y="3956"/>
                    </a:cubicBezTo>
                    <a:cubicBezTo>
                      <a:pt x="247591" y="-9231"/>
                      <a:pt x="165061" y="10550"/>
                      <a:pt x="100687" y="63297"/>
                    </a:cubicBezTo>
                    <a:close/>
                  </a:path>
                </a:pathLst>
              </a:custGeom>
              <a:solidFill>
                <a:srgbClr val="EC7C69"/>
              </a:solidFill>
              <a:ln w="16501" cap="rnd">
                <a:solidFill>
                  <a:srgbClr val="000000"/>
                </a:solidFill>
                <a:prstDash val="solid"/>
                <a:round/>
              </a:ln>
            </p:spPr>
            <p:txBody>
              <a:bodyPr rtlCol="0" anchor="ctr"/>
              <a:lstStyle/>
              <a:p>
                <a:endParaRPr lang="en-US" sz="1799"/>
              </a:p>
            </p:txBody>
          </p:sp>
        </p:grpSp>
        <p:sp>
          <p:nvSpPr>
            <p:cNvPr id="25" name="Freeform 2807">
              <a:extLst>
                <a:ext uri="{FF2B5EF4-FFF2-40B4-BE49-F238E27FC236}">
                  <a16:creationId xmlns:a16="http://schemas.microsoft.com/office/drawing/2014/main" id="{25BF8F0A-4267-2FA4-4989-9A394717FB8F}"/>
                </a:ext>
              </a:extLst>
            </p:cNvPr>
            <p:cNvSpPr/>
            <p:nvPr/>
          </p:nvSpPr>
          <p:spPr>
            <a:xfrm>
              <a:off x="2682234" y="2727885"/>
              <a:ext cx="323518" cy="268683"/>
            </a:xfrm>
            <a:custGeom>
              <a:avLst/>
              <a:gdLst>
                <a:gd name="connsiteX0" fmla="*/ 0 w 323518"/>
                <a:gd name="connsiteY0" fmla="*/ 268684 h 268683"/>
                <a:gd name="connsiteX1" fmla="*/ 323519 w 323518"/>
                <a:gd name="connsiteY1" fmla="*/ 0 h 268683"/>
              </a:gdLst>
              <a:ahLst/>
              <a:cxnLst>
                <a:cxn ang="0">
                  <a:pos x="connsiteX0" y="connsiteY0"/>
                </a:cxn>
                <a:cxn ang="0">
                  <a:pos x="connsiteX1" y="connsiteY1"/>
                </a:cxn>
              </a:cxnLst>
              <a:rect l="l" t="t" r="r" b="b"/>
              <a:pathLst>
                <a:path w="323518" h="268683">
                  <a:moveTo>
                    <a:pt x="0" y="268684"/>
                  </a:moveTo>
                  <a:lnTo>
                    <a:pt x="323519" y="0"/>
                  </a:lnTo>
                </a:path>
              </a:pathLst>
            </a:custGeom>
            <a:grpFill/>
            <a:ln w="16501" cap="rnd">
              <a:solidFill>
                <a:srgbClr val="000000"/>
              </a:solidFill>
              <a:prstDash val="solid"/>
              <a:round/>
            </a:ln>
          </p:spPr>
          <p:txBody>
            <a:bodyPr rtlCol="0" anchor="ctr"/>
            <a:lstStyle/>
            <a:p>
              <a:endParaRPr lang="en-US" sz="1799" dirty="0"/>
            </a:p>
          </p:txBody>
        </p:sp>
        <p:grpSp>
          <p:nvGrpSpPr>
            <p:cNvPr id="26" name="Graphic 503">
              <a:extLst>
                <a:ext uri="{FF2B5EF4-FFF2-40B4-BE49-F238E27FC236}">
                  <a16:creationId xmlns:a16="http://schemas.microsoft.com/office/drawing/2014/main" id="{EDD2A50F-FFCB-1B08-FD2F-AD1867512989}"/>
                </a:ext>
              </a:extLst>
            </p:cNvPr>
            <p:cNvGrpSpPr/>
            <p:nvPr/>
          </p:nvGrpSpPr>
          <p:grpSpPr>
            <a:xfrm>
              <a:off x="2307546" y="2307551"/>
              <a:ext cx="929291" cy="1082976"/>
              <a:chOff x="2307546" y="2307551"/>
              <a:chExt cx="929291" cy="1082976"/>
            </a:xfrm>
            <a:grpFill/>
          </p:grpSpPr>
          <p:sp>
            <p:nvSpPr>
              <p:cNvPr id="27" name="Freeform 2809">
                <a:extLst>
                  <a:ext uri="{FF2B5EF4-FFF2-40B4-BE49-F238E27FC236}">
                    <a16:creationId xmlns:a16="http://schemas.microsoft.com/office/drawing/2014/main" id="{7ED02746-696C-B423-5366-A95B6C7D112B}"/>
                  </a:ext>
                </a:extLst>
              </p:cNvPr>
              <p:cNvSpPr/>
              <p:nvPr/>
            </p:nvSpPr>
            <p:spPr>
              <a:xfrm>
                <a:off x="2307546" y="2307551"/>
                <a:ext cx="929291" cy="384069"/>
              </a:xfrm>
              <a:custGeom>
                <a:avLst/>
                <a:gdLst>
                  <a:gd name="connsiteX0" fmla="*/ 0 w 929291"/>
                  <a:gd name="connsiteY0" fmla="*/ 384069 h 384069"/>
                  <a:gd name="connsiteX1" fmla="*/ 463820 w 929291"/>
                  <a:gd name="connsiteY1" fmla="*/ 0 h 384069"/>
                  <a:gd name="connsiteX2" fmla="*/ 929291 w 929291"/>
                  <a:gd name="connsiteY2" fmla="*/ 384069 h 384069"/>
                  <a:gd name="connsiteX3" fmla="*/ 784038 w 929291"/>
                  <a:gd name="connsiteY3" fmla="*/ 384069 h 384069"/>
                  <a:gd name="connsiteX4" fmla="*/ 462170 w 929291"/>
                  <a:gd name="connsiteY4" fmla="*/ 121979 h 384069"/>
                  <a:gd name="connsiteX5" fmla="*/ 145253 w 929291"/>
                  <a:gd name="connsiteY5" fmla="*/ 384069 h 384069"/>
                  <a:gd name="connsiteX6" fmla="*/ 0 w 929291"/>
                  <a:gd name="connsiteY6" fmla="*/ 384069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91" h="384069">
                    <a:moveTo>
                      <a:pt x="0" y="384069"/>
                    </a:moveTo>
                    <a:lnTo>
                      <a:pt x="463820" y="0"/>
                    </a:lnTo>
                    <a:lnTo>
                      <a:pt x="929291" y="384069"/>
                    </a:lnTo>
                    <a:lnTo>
                      <a:pt x="784038" y="384069"/>
                    </a:lnTo>
                    <a:lnTo>
                      <a:pt x="462170" y="121979"/>
                    </a:lnTo>
                    <a:lnTo>
                      <a:pt x="145253" y="384069"/>
                    </a:lnTo>
                    <a:lnTo>
                      <a:pt x="0" y="384069"/>
                    </a:lnTo>
                    <a:close/>
                  </a:path>
                </a:pathLst>
              </a:custGeom>
              <a:grpFill/>
              <a:ln w="16501" cap="rnd">
                <a:solidFill>
                  <a:srgbClr val="000000"/>
                </a:solidFill>
                <a:prstDash val="solid"/>
                <a:round/>
              </a:ln>
            </p:spPr>
            <p:txBody>
              <a:bodyPr rtlCol="0" anchor="ctr"/>
              <a:lstStyle/>
              <a:p>
                <a:endParaRPr lang="en-US" sz="1799"/>
              </a:p>
            </p:txBody>
          </p:sp>
          <p:grpSp>
            <p:nvGrpSpPr>
              <p:cNvPr id="28" name="Graphic 503">
                <a:extLst>
                  <a:ext uri="{FF2B5EF4-FFF2-40B4-BE49-F238E27FC236}">
                    <a16:creationId xmlns:a16="http://schemas.microsoft.com/office/drawing/2014/main" id="{BBBA2597-C914-5F84-DD2D-0AEAF5F2763D}"/>
                  </a:ext>
                </a:extLst>
              </p:cNvPr>
              <p:cNvGrpSpPr/>
              <p:nvPr/>
            </p:nvGrpSpPr>
            <p:grpSpPr>
              <a:xfrm>
                <a:off x="2362016" y="2746017"/>
                <a:ext cx="820350" cy="644511"/>
                <a:chOff x="2362016" y="2746017"/>
                <a:chExt cx="820350" cy="644511"/>
              </a:xfrm>
              <a:grpFill/>
            </p:grpSpPr>
            <p:grpSp>
              <p:nvGrpSpPr>
                <p:cNvPr id="29" name="Graphic 503">
                  <a:extLst>
                    <a:ext uri="{FF2B5EF4-FFF2-40B4-BE49-F238E27FC236}">
                      <a16:creationId xmlns:a16="http://schemas.microsoft.com/office/drawing/2014/main" id="{42D10D4D-E42F-EF7F-E788-28E482779099}"/>
                    </a:ext>
                  </a:extLst>
                </p:cNvPr>
                <p:cNvGrpSpPr/>
                <p:nvPr/>
              </p:nvGrpSpPr>
              <p:grpSpPr>
                <a:xfrm>
                  <a:off x="2810981" y="2747665"/>
                  <a:ext cx="371386" cy="642862"/>
                  <a:chOff x="2810981" y="2747665"/>
                  <a:chExt cx="371386" cy="642862"/>
                </a:xfrm>
                <a:grpFill/>
              </p:grpSpPr>
              <p:sp>
                <p:nvSpPr>
                  <p:cNvPr id="34" name="Freeform 2816">
                    <a:extLst>
                      <a:ext uri="{FF2B5EF4-FFF2-40B4-BE49-F238E27FC236}">
                        <a16:creationId xmlns:a16="http://schemas.microsoft.com/office/drawing/2014/main" id="{E7C9C50E-07B2-1BEF-8FE6-6BBF8753212F}"/>
                      </a:ext>
                    </a:extLst>
                  </p:cNvPr>
                  <p:cNvSpPr/>
                  <p:nvPr/>
                </p:nvSpPr>
                <p:spPr>
                  <a:xfrm>
                    <a:off x="2826079" y="2747665"/>
                    <a:ext cx="356288" cy="543960"/>
                  </a:xfrm>
                  <a:custGeom>
                    <a:avLst/>
                    <a:gdLst>
                      <a:gd name="connsiteX0" fmla="*/ 174722 w 356288"/>
                      <a:gd name="connsiteY0" fmla="*/ 542312 h 543960"/>
                      <a:gd name="connsiteX1" fmla="*/ 343083 w 356288"/>
                      <a:gd name="connsiteY1" fmla="*/ 374179 h 543960"/>
                      <a:gd name="connsiteX2" fmla="*/ 356288 w 356288"/>
                      <a:gd name="connsiteY2" fmla="*/ 342860 h 543960"/>
                      <a:gd name="connsiteX3" fmla="*/ 356288 w 356288"/>
                      <a:gd name="connsiteY3" fmla="*/ 24725 h 543960"/>
                      <a:gd name="connsiteX4" fmla="*/ 331529 w 356288"/>
                      <a:gd name="connsiteY4" fmla="*/ 0 h 543960"/>
                      <a:gd name="connsiteX5" fmla="*/ 267155 w 356288"/>
                      <a:gd name="connsiteY5" fmla="*/ 90660 h 543960"/>
                      <a:gd name="connsiteX6" fmla="*/ 244047 w 356288"/>
                      <a:gd name="connsiteY6" fmla="*/ 267035 h 543960"/>
                      <a:gd name="connsiteX7" fmla="*/ 191228 w 356288"/>
                      <a:gd name="connsiteY7" fmla="*/ 281871 h 543960"/>
                      <a:gd name="connsiteX8" fmla="*/ 131806 w 356288"/>
                      <a:gd name="connsiteY8" fmla="*/ 341212 h 543960"/>
                      <a:gd name="connsiteX9" fmla="*/ 29468 w 356288"/>
                      <a:gd name="connsiteY9" fmla="*/ 389014 h 543960"/>
                      <a:gd name="connsiteX10" fmla="*/ 3058 w 356288"/>
                      <a:gd name="connsiteY10" fmla="*/ 543961 h 5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3960">
                        <a:moveTo>
                          <a:pt x="174722" y="542312"/>
                        </a:moveTo>
                        <a:lnTo>
                          <a:pt x="343083" y="374179"/>
                        </a:lnTo>
                        <a:cubicBezTo>
                          <a:pt x="351336" y="365937"/>
                          <a:pt x="356288" y="354399"/>
                          <a:pt x="356288" y="342860"/>
                        </a:cubicBezTo>
                        <a:lnTo>
                          <a:pt x="356288" y="24725"/>
                        </a:lnTo>
                        <a:cubicBezTo>
                          <a:pt x="356288" y="11539"/>
                          <a:pt x="344734" y="0"/>
                          <a:pt x="331529" y="0"/>
                        </a:cubicBezTo>
                        <a:cubicBezTo>
                          <a:pt x="303469" y="1648"/>
                          <a:pt x="277059" y="31319"/>
                          <a:pt x="267155" y="90660"/>
                        </a:cubicBezTo>
                        <a:lnTo>
                          <a:pt x="244047" y="267035"/>
                        </a:lnTo>
                        <a:cubicBezTo>
                          <a:pt x="224240" y="265387"/>
                          <a:pt x="202782" y="270332"/>
                          <a:pt x="191228" y="281871"/>
                        </a:cubicBezTo>
                        <a:lnTo>
                          <a:pt x="131806" y="341212"/>
                        </a:lnTo>
                        <a:cubicBezTo>
                          <a:pt x="77336" y="352750"/>
                          <a:pt x="57528" y="359344"/>
                          <a:pt x="29468" y="389014"/>
                        </a:cubicBezTo>
                        <a:cubicBezTo>
                          <a:pt x="-5195" y="423630"/>
                          <a:pt x="-1893" y="473081"/>
                          <a:pt x="3058" y="543961"/>
                        </a:cubicBezTo>
                      </a:path>
                    </a:pathLst>
                  </a:custGeom>
                  <a:grpFill/>
                  <a:ln w="16501" cap="rnd">
                    <a:solidFill>
                      <a:srgbClr val="000000"/>
                    </a:solidFill>
                    <a:prstDash val="solid"/>
                    <a:round/>
                  </a:ln>
                </p:spPr>
                <p:txBody>
                  <a:bodyPr rtlCol="0" anchor="ctr"/>
                  <a:lstStyle/>
                  <a:p>
                    <a:endParaRPr lang="en-US" sz="1799"/>
                  </a:p>
                </p:txBody>
              </p:sp>
              <p:sp>
                <p:nvSpPr>
                  <p:cNvPr id="35" name="Freeform 2817">
                    <a:extLst>
                      <a:ext uri="{FF2B5EF4-FFF2-40B4-BE49-F238E27FC236}">
                        <a16:creationId xmlns:a16="http://schemas.microsoft.com/office/drawing/2014/main" id="{5616DDC8-DF1A-D250-8A29-609BB153DCC3}"/>
                      </a:ext>
                    </a:extLst>
                  </p:cNvPr>
                  <p:cNvSpPr/>
                  <p:nvPr/>
                </p:nvSpPr>
                <p:spPr>
                  <a:xfrm>
                    <a:off x="2810981"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6" name="Freeform 2818">
                    <a:extLst>
                      <a:ext uri="{FF2B5EF4-FFF2-40B4-BE49-F238E27FC236}">
                        <a16:creationId xmlns:a16="http://schemas.microsoft.com/office/drawing/2014/main" id="{6AC943F0-2169-3433-FF61-C008E19A5DF3}"/>
                      </a:ext>
                    </a:extLst>
                  </p:cNvPr>
                  <p:cNvSpPr/>
                  <p:nvPr/>
                </p:nvSpPr>
                <p:spPr>
                  <a:xfrm>
                    <a:off x="3000801" y="3014700"/>
                    <a:ext cx="108049" cy="140111"/>
                  </a:xfrm>
                  <a:custGeom>
                    <a:avLst/>
                    <a:gdLst>
                      <a:gd name="connsiteX0" fmla="*/ 70976 w 108049"/>
                      <a:gd name="connsiteY0" fmla="*/ 0 h 140111"/>
                      <a:gd name="connsiteX1" fmla="*/ 92434 w 108049"/>
                      <a:gd name="connsiteY1" fmla="*/ 6593 h 140111"/>
                      <a:gd name="connsiteX2" fmla="*/ 103988 w 108049"/>
                      <a:gd name="connsiteY2" fmla="*/ 36264 h 140111"/>
                      <a:gd name="connsiteX3" fmla="*/ 0 w 108049"/>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49" h="140111">
                        <a:moveTo>
                          <a:pt x="70976" y="0"/>
                        </a:moveTo>
                        <a:cubicBezTo>
                          <a:pt x="79229" y="0"/>
                          <a:pt x="85831" y="3296"/>
                          <a:pt x="92434" y="6593"/>
                        </a:cubicBezTo>
                        <a:cubicBezTo>
                          <a:pt x="103988" y="11538"/>
                          <a:pt x="113892" y="24725"/>
                          <a:pt x="103988" y="36264"/>
                        </a:cubicBezTo>
                        <a:lnTo>
                          <a:pt x="0" y="140111"/>
                        </a:lnTo>
                      </a:path>
                    </a:pathLst>
                  </a:custGeom>
                  <a:grpFill/>
                  <a:ln w="16501" cap="rnd">
                    <a:solidFill>
                      <a:srgbClr val="000000"/>
                    </a:solidFill>
                    <a:prstDash val="solid"/>
                    <a:round/>
                  </a:ln>
                </p:spPr>
                <p:txBody>
                  <a:bodyPr rtlCol="0" anchor="ctr"/>
                  <a:lstStyle/>
                  <a:p>
                    <a:endParaRPr lang="en-US" sz="1799"/>
                  </a:p>
                </p:txBody>
              </p:sp>
            </p:grpSp>
            <p:grpSp>
              <p:nvGrpSpPr>
                <p:cNvPr id="30" name="Graphic 503">
                  <a:extLst>
                    <a:ext uri="{FF2B5EF4-FFF2-40B4-BE49-F238E27FC236}">
                      <a16:creationId xmlns:a16="http://schemas.microsoft.com/office/drawing/2014/main" id="{7B5FD314-AA5C-C70B-0CA0-5045454F0156}"/>
                    </a:ext>
                  </a:extLst>
                </p:cNvPr>
                <p:cNvGrpSpPr/>
                <p:nvPr/>
              </p:nvGrpSpPr>
              <p:grpSpPr>
                <a:xfrm>
                  <a:off x="2362016" y="2746017"/>
                  <a:ext cx="369735" cy="644511"/>
                  <a:chOff x="2362016" y="2746017"/>
                  <a:chExt cx="369735" cy="644511"/>
                </a:xfrm>
                <a:grpFill/>
              </p:grpSpPr>
              <p:sp>
                <p:nvSpPr>
                  <p:cNvPr id="31" name="Freeform 2813">
                    <a:extLst>
                      <a:ext uri="{FF2B5EF4-FFF2-40B4-BE49-F238E27FC236}">
                        <a16:creationId xmlns:a16="http://schemas.microsoft.com/office/drawing/2014/main" id="{92D272A7-6DD8-BB4D-659C-E2F8145F47ED}"/>
                      </a:ext>
                    </a:extLst>
                  </p:cNvPr>
                  <p:cNvSpPr/>
                  <p:nvPr/>
                </p:nvSpPr>
                <p:spPr>
                  <a:xfrm>
                    <a:off x="2362016" y="2746017"/>
                    <a:ext cx="356288" cy="542312"/>
                  </a:xfrm>
                  <a:custGeom>
                    <a:avLst/>
                    <a:gdLst>
                      <a:gd name="connsiteX0" fmla="*/ 353230 w 356288"/>
                      <a:gd name="connsiteY0" fmla="*/ 540664 h 542312"/>
                      <a:gd name="connsiteX1" fmla="*/ 326820 w 356288"/>
                      <a:gd name="connsiteY1" fmla="*/ 389014 h 542312"/>
                      <a:gd name="connsiteX2" fmla="*/ 224482 w 356288"/>
                      <a:gd name="connsiteY2" fmla="*/ 341212 h 542312"/>
                      <a:gd name="connsiteX3" fmla="*/ 165061 w 356288"/>
                      <a:gd name="connsiteY3" fmla="*/ 281870 h 542312"/>
                      <a:gd name="connsiteX4" fmla="*/ 112241 w 356288"/>
                      <a:gd name="connsiteY4" fmla="*/ 267035 h 542312"/>
                      <a:gd name="connsiteX5" fmla="*/ 89133 w 356288"/>
                      <a:gd name="connsiteY5" fmla="*/ 90660 h 542312"/>
                      <a:gd name="connsiteX6" fmla="*/ 24759 w 356288"/>
                      <a:gd name="connsiteY6" fmla="*/ 0 h 542312"/>
                      <a:gd name="connsiteX7" fmla="*/ 0 w 356288"/>
                      <a:gd name="connsiteY7" fmla="*/ 24725 h 542312"/>
                      <a:gd name="connsiteX8" fmla="*/ 0 w 356288"/>
                      <a:gd name="connsiteY8" fmla="*/ 342860 h 542312"/>
                      <a:gd name="connsiteX9" fmla="*/ 13205 w 356288"/>
                      <a:gd name="connsiteY9" fmla="*/ 374179 h 542312"/>
                      <a:gd name="connsiteX10" fmla="*/ 181567 w 356288"/>
                      <a:gd name="connsiteY10" fmla="*/ 542313 h 5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288" h="542312">
                        <a:moveTo>
                          <a:pt x="353230" y="540664"/>
                        </a:moveTo>
                        <a:cubicBezTo>
                          <a:pt x="358181" y="471433"/>
                          <a:pt x="361483" y="423630"/>
                          <a:pt x="326820" y="389014"/>
                        </a:cubicBezTo>
                        <a:cubicBezTo>
                          <a:pt x="297109" y="359344"/>
                          <a:pt x="277302" y="352750"/>
                          <a:pt x="224482" y="341212"/>
                        </a:cubicBezTo>
                        <a:lnTo>
                          <a:pt x="165061" y="281870"/>
                        </a:lnTo>
                        <a:cubicBezTo>
                          <a:pt x="153506" y="270332"/>
                          <a:pt x="132048" y="265387"/>
                          <a:pt x="112241" y="267035"/>
                        </a:cubicBezTo>
                        <a:lnTo>
                          <a:pt x="89133" y="90660"/>
                        </a:lnTo>
                        <a:cubicBezTo>
                          <a:pt x="79229" y="32967"/>
                          <a:pt x="52819" y="1648"/>
                          <a:pt x="24759" y="0"/>
                        </a:cubicBezTo>
                        <a:cubicBezTo>
                          <a:pt x="11554" y="0"/>
                          <a:pt x="0" y="9890"/>
                          <a:pt x="0" y="24725"/>
                        </a:cubicBezTo>
                        <a:lnTo>
                          <a:pt x="0" y="342860"/>
                        </a:lnTo>
                        <a:cubicBezTo>
                          <a:pt x="0" y="354398"/>
                          <a:pt x="4952" y="365937"/>
                          <a:pt x="13205" y="374179"/>
                        </a:cubicBezTo>
                        <a:lnTo>
                          <a:pt x="181567" y="542313"/>
                        </a:lnTo>
                      </a:path>
                    </a:pathLst>
                  </a:custGeom>
                  <a:grpFill/>
                  <a:ln w="16501" cap="rnd">
                    <a:solidFill>
                      <a:srgbClr val="000000"/>
                    </a:solidFill>
                    <a:prstDash val="solid"/>
                    <a:round/>
                  </a:ln>
                </p:spPr>
                <p:txBody>
                  <a:bodyPr rtlCol="0" anchor="ctr"/>
                  <a:lstStyle/>
                  <a:p>
                    <a:endParaRPr lang="en-US" sz="1799"/>
                  </a:p>
                </p:txBody>
              </p:sp>
              <p:sp>
                <p:nvSpPr>
                  <p:cNvPr id="32" name="Freeform 2814">
                    <a:extLst>
                      <a:ext uri="{FF2B5EF4-FFF2-40B4-BE49-F238E27FC236}">
                        <a16:creationId xmlns:a16="http://schemas.microsoft.com/office/drawing/2014/main" id="{74405168-3B2D-4348-60B7-ABBBF41BC8A1}"/>
                      </a:ext>
                    </a:extLst>
                  </p:cNvPr>
                  <p:cNvSpPr/>
                  <p:nvPr/>
                </p:nvSpPr>
                <p:spPr>
                  <a:xfrm>
                    <a:off x="2497366" y="3289977"/>
                    <a:ext cx="234385" cy="100550"/>
                  </a:xfrm>
                  <a:custGeom>
                    <a:avLst/>
                    <a:gdLst>
                      <a:gd name="connsiteX0" fmla="*/ 0 w 234385"/>
                      <a:gd name="connsiteY0" fmla="*/ 0 h 100550"/>
                      <a:gd name="connsiteX1" fmla="*/ 234386 w 234385"/>
                      <a:gd name="connsiteY1" fmla="*/ 0 h 100550"/>
                      <a:gd name="connsiteX2" fmla="*/ 234386 w 234385"/>
                      <a:gd name="connsiteY2" fmla="*/ 100550 h 100550"/>
                      <a:gd name="connsiteX3" fmla="*/ 0 w 234385"/>
                      <a:gd name="connsiteY3" fmla="*/ 100550 h 100550"/>
                    </a:gdLst>
                    <a:ahLst/>
                    <a:cxnLst>
                      <a:cxn ang="0">
                        <a:pos x="connsiteX0" y="connsiteY0"/>
                      </a:cxn>
                      <a:cxn ang="0">
                        <a:pos x="connsiteX1" y="connsiteY1"/>
                      </a:cxn>
                      <a:cxn ang="0">
                        <a:pos x="connsiteX2" y="connsiteY2"/>
                      </a:cxn>
                      <a:cxn ang="0">
                        <a:pos x="connsiteX3" y="connsiteY3"/>
                      </a:cxn>
                    </a:cxnLst>
                    <a:rect l="l" t="t" r="r" b="b"/>
                    <a:pathLst>
                      <a:path w="234385" h="100550">
                        <a:moveTo>
                          <a:pt x="0" y="0"/>
                        </a:moveTo>
                        <a:lnTo>
                          <a:pt x="234386" y="0"/>
                        </a:lnTo>
                        <a:lnTo>
                          <a:pt x="234386" y="100550"/>
                        </a:lnTo>
                        <a:lnTo>
                          <a:pt x="0" y="100550"/>
                        </a:lnTo>
                        <a:close/>
                      </a:path>
                    </a:pathLst>
                  </a:custGeom>
                  <a:grpFill/>
                  <a:ln w="16501" cap="rnd">
                    <a:solidFill>
                      <a:srgbClr val="000000"/>
                    </a:solidFill>
                    <a:prstDash val="solid"/>
                    <a:round/>
                  </a:ln>
                </p:spPr>
                <p:txBody>
                  <a:bodyPr rtlCol="0" anchor="ctr"/>
                  <a:lstStyle/>
                  <a:p>
                    <a:endParaRPr lang="en-US" sz="1799"/>
                  </a:p>
                </p:txBody>
              </p:sp>
              <p:sp>
                <p:nvSpPr>
                  <p:cNvPr id="33" name="Freeform 2815">
                    <a:extLst>
                      <a:ext uri="{FF2B5EF4-FFF2-40B4-BE49-F238E27FC236}">
                        <a16:creationId xmlns:a16="http://schemas.microsoft.com/office/drawing/2014/main" id="{52D2B16A-C8F3-C8E2-FF36-CE70379A7A16}"/>
                      </a:ext>
                    </a:extLst>
                  </p:cNvPr>
                  <p:cNvSpPr/>
                  <p:nvPr/>
                </p:nvSpPr>
                <p:spPr>
                  <a:xfrm>
                    <a:off x="2435533" y="3014700"/>
                    <a:ext cx="108050" cy="140111"/>
                  </a:xfrm>
                  <a:custGeom>
                    <a:avLst/>
                    <a:gdLst>
                      <a:gd name="connsiteX0" fmla="*/ 37074 w 108050"/>
                      <a:gd name="connsiteY0" fmla="*/ 0 h 140111"/>
                      <a:gd name="connsiteX1" fmla="*/ 15616 w 108050"/>
                      <a:gd name="connsiteY1" fmla="*/ 6593 h 140111"/>
                      <a:gd name="connsiteX2" fmla="*/ 4062 w 108050"/>
                      <a:gd name="connsiteY2" fmla="*/ 36264 h 140111"/>
                      <a:gd name="connsiteX3" fmla="*/ 108050 w 108050"/>
                      <a:gd name="connsiteY3" fmla="*/ 140111 h 140111"/>
                    </a:gdLst>
                    <a:ahLst/>
                    <a:cxnLst>
                      <a:cxn ang="0">
                        <a:pos x="connsiteX0" y="connsiteY0"/>
                      </a:cxn>
                      <a:cxn ang="0">
                        <a:pos x="connsiteX1" y="connsiteY1"/>
                      </a:cxn>
                      <a:cxn ang="0">
                        <a:pos x="connsiteX2" y="connsiteY2"/>
                      </a:cxn>
                      <a:cxn ang="0">
                        <a:pos x="connsiteX3" y="connsiteY3"/>
                      </a:cxn>
                    </a:cxnLst>
                    <a:rect l="l" t="t" r="r" b="b"/>
                    <a:pathLst>
                      <a:path w="108050" h="140111">
                        <a:moveTo>
                          <a:pt x="37074" y="0"/>
                        </a:moveTo>
                        <a:cubicBezTo>
                          <a:pt x="28821" y="0"/>
                          <a:pt x="22218" y="3296"/>
                          <a:pt x="15616" y="6593"/>
                        </a:cubicBezTo>
                        <a:cubicBezTo>
                          <a:pt x="4062" y="11538"/>
                          <a:pt x="-5842" y="24725"/>
                          <a:pt x="4062" y="36264"/>
                        </a:cubicBezTo>
                        <a:lnTo>
                          <a:pt x="108050" y="140111"/>
                        </a:lnTo>
                      </a:path>
                    </a:pathLst>
                  </a:custGeom>
                  <a:grpFill/>
                  <a:ln w="16501" cap="rnd">
                    <a:solidFill>
                      <a:srgbClr val="000000"/>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194410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1BC9-AB27-1D17-9BDE-A5359B09D531}"/>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2B7601A2-C743-6C8E-FE33-5E1BD5634064}"/>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D50B3FAA-F479-2298-6E90-113B12977229}"/>
              </a:ext>
            </a:extLst>
          </p:cNvPr>
          <p:cNvSpPr>
            <a:spLocks noGrp="1"/>
          </p:cNvSpPr>
          <p:nvPr>
            <p:ph type="body" sz="quarter" idx="19"/>
          </p:nvPr>
        </p:nvSpPr>
        <p:spPr>
          <a:xfrm>
            <a:off x="423358" y="941779"/>
            <a:ext cx="1197303" cy="385564"/>
          </a:xfrm>
        </p:spPr>
        <p:txBody>
          <a:bodyPr/>
          <a:lstStyle/>
          <a:p>
            <a:r>
              <a:rPr lang="en-US" dirty="0"/>
              <a:t>04</a:t>
            </a:r>
          </a:p>
        </p:txBody>
      </p:sp>
      <p:sp>
        <p:nvSpPr>
          <p:cNvPr id="20" name="Text Placeholder 6">
            <a:extLst>
              <a:ext uri="{FF2B5EF4-FFF2-40B4-BE49-F238E27FC236}">
                <a16:creationId xmlns:a16="http://schemas.microsoft.com/office/drawing/2014/main" id="{EC41DCF8-E2D2-2C88-07E3-D8BA666B627B}"/>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Menningarleg dýfing, ekta upplifun og staðbundnar upplifanir</a:t>
            </a:r>
          </a:p>
        </p:txBody>
      </p:sp>
      <p:sp>
        <p:nvSpPr>
          <p:cNvPr id="21" name="Text Placeholder 3">
            <a:extLst>
              <a:ext uri="{FF2B5EF4-FFF2-40B4-BE49-F238E27FC236}">
                <a16:creationId xmlns:a16="http://schemas.microsoft.com/office/drawing/2014/main" id="{32DD4D1C-111F-CBEA-B28A-353B5C990560}"/>
              </a:ext>
            </a:extLst>
          </p:cNvPr>
          <p:cNvSpPr>
            <a:spLocks noGrp="1"/>
          </p:cNvSpPr>
          <p:nvPr>
            <p:ph type="body" sz="quarter" idx="21"/>
          </p:nvPr>
        </p:nvSpPr>
        <p:spPr>
          <a:xfrm>
            <a:off x="4055218" y="1613168"/>
            <a:ext cx="7032802" cy="3773184"/>
          </a:xfrm>
          <a:prstGeom prst="rect">
            <a:avLst/>
          </a:prstGeom>
        </p:spPr>
        <p:txBody>
          <a:bodyPr lIns="91440" tIns="45720" rIns="91440" bIns="45720" anchor="t"/>
          <a:lstStyle/>
          <a:p>
            <a:pPr>
              <a:lnSpc>
                <a:spcPts val="2380"/>
              </a:lnSpc>
            </a:pPr>
            <a:r>
              <a:rPr lang="en-US" sz="2400" dirty="0" err="1">
                <a:solidFill>
                  <a:srgbClr val="5F5F5F"/>
                </a:solidFill>
              </a:rPr>
              <a:t>Ferðamenn </a:t>
            </a:r>
            <a:r>
              <a:rPr lang="en-US" sz="2400" dirty="0">
                <a:solidFill>
                  <a:srgbClr val="5F5F5F"/>
                </a:solidFill>
              </a:rPr>
              <a:t>laðast sífellt meira að áfangastöðum sem bjóða upp á </a:t>
            </a:r>
            <a:r>
              <a:rPr lang="en-US" sz="2400" b="1" dirty="0">
                <a:solidFill>
                  <a:srgbClr val="5F5F5F"/>
                </a:solidFill>
              </a:rPr>
              <a:t>menningarlega auðug upplifanir, </a:t>
            </a:r>
            <a:r>
              <a:rPr lang="en-US" sz="2400" dirty="0">
                <a:solidFill>
                  <a:srgbClr val="5F5F5F"/>
                </a:solidFill>
              </a:rPr>
              <a:t>þar sem þeir leita dýpri tengsla við staðbundnar hefðir og samfélög.</a:t>
            </a:r>
          </a:p>
          <a:p>
            <a:pPr>
              <a:lnSpc>
                <a:spcPts val="2380"/>
              </a:lnSpc>
            </a:pPr>
            <a:r>
              <a:rPr lang="en-US" sz="2400" dirty="0"/>
              <a:t> </a:t>
            </a:r>
          </a:p>
          <a:p>
            <a:pPr>
              <a:lnSpc>
                <a:spcPts val="2380"/>
              </a:lnSpc>
            </a:pPr>
            <a:r>
              <a:rPr lang="en-US" sz="2800" b="1" dirty="0">
                <a:solidFill>
                  <a:srgbClr val="459597"/>
                </a:solidFill>
              </a:rPr>
              <a:t>Menningarleg dýfa og staðbundnar upplifanir: </a:t>
            </a:r>
          </a:p>
          <a:p>
            <a:pPr>
              <a:lnSpc>
                <a:spcPts val="2380"/>
              </a:lnSpc>
            </a:pPr>
            <a:r>
              <a:rPr lang="en-US" sz="2400" dirty="0">
                <a:solidFill>
                  <a:srgbClr val="5F5F5F"/>
                </a:solidFill>
              </a:rPr>
              <a:t>Í kjölfarið eru hótel og gististaðir að efla tilboð sín með menningarlega dýpandi upplifunum sem spanna frá </a:t>
            </a:r>
            <a:r>
              <a:rPr lang="en-US" sz="2400" b="1" dirty="0">
                <a:solidFill>
                  <a:srgbClr val="5F5F5F"/>
                </a:solidFill>
              </a:rPr>
              <a:t>hefðbundnum matreiðslunámskeiðum </a:t>
            </a:r>
            <a:r>
              <a:rPr lang="en-US" sz="2400" dirty="0">
                <a:solidFill>
                  <a:srgbClr val="5F5F5F"/>
                </a:solidFill>
              </a:rPr>
              <a:t>til </a:t>
            </a:r>
            <a:r>
              <a:rPr lang="en-US" sz="2400" b="1" dirty="0">
                <a:solidFill>
                  <a:srgbClr val="5F5F5F"/>
                </a:solidFill>
              </a:rPr>
              <a:t>handverks </a:t>
            </a:r>
            <a:r>
              <a:rPr lang="en-US" sz="2400" dirty="0">
                <a:solidFill>
                  <a:srgbClr val="5F5F5F"/>
                </a:solidFill>
              </a:rPr>
              <a:t>og </a:t>
            </a:r>
            <a:r>
              <a:rPr lang="en-US" sz="2400" b="1" dirty="0">
                <a:solidFill>
                  <a:srgbClr val="5F5F5F"/>
                </a:solidFill>
              </a:rPr>
              <a:t>staðbundinna frásagna. </a:t>
            </a:r>
          </a:p>
          <a:p>
            <a:pPr>
              <a:lnSpc>
                <a:spcPts val="2380"/>
              </a:lnSpc>
            </a:pPr>
            <a:endParaRPr lang="en-US" sz="2400" b="1" dirty="0">
              <a:solidFill>
                <a:srgbClr val="5F5F5F"/>
              </a:solidFill>
            </a:endParaRPr>
          </a:p>
          <a:p>
            <a:pPr>
              <a:lnSpc>
                <a:spcPts val="2380"/>
              </a:lnSpc>
            </a:pPr>
            <a:r>
              <a:rPr lang="en-US" sz="2400" dirty="0">
                <a:solidFill>
                  <a:srgbClr val="5F5F5F"/>
                </a:solidFill>
              </a:rPr>
              <a:t>Þessi þróun bætir ekki aðeins upplifun gesta heldur styður hún einnig við varðveislu menningar og fagnar einstöku arfleifð hvers áfangastaðar, sem bætir við aukalagi raunsæis í lúxusferðir.</a:t>
            </a:r>
          </a:p>
          <a:p>
            <a:pPr>
              <a:lnSpc>
                <a:spcPts val="2380"/>
              </a:lnSpc>
            </a:pPr>
            <a:endParaRPr lang="en-US" sz="2400" dirty="0"/>
          </a:p>
          <a:p>
            <a:pPr>
              <a:lnSpc>
                <a:spcPts val="2380"/>
              </a:lnSpc>
            </a:pPr>
            <a:r>
              <a:rPr lang="en-US" sz="2400" dirty="0"/>
              <a:t> </a:t>
            </a:r>
          </a:p>
          <a:p>
            <a:pPr>
              <a:lnSpc>
                <a:spcPts val="2380"/>
              </a:lnSpc>
            </a:pPr>
            <a:endParaRPr lang="en-IE" sz="2400" dirty="0"/>
          </a:p>
        </p:txBody>
      </p:sp>
      <p:sp>
        <p:nvSpPr>
          <p:cNvPr id="22" name="Slide Number Placeholder 5">
            <a:extLst>
              <a:ext uri="{FF2B5EF4-FFF2-40B4-BE49-F238E27FC236}">
                <a16:creationId xmlns:a16="http://schemas.microsoft.com/office/drawing/2014/main" id="{5AF95DDF-456A-FC2B-2DB4-3B7AA83CFFE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16</a:t>
            </a:fld>
            <a:endParaRPr lang="fr-CA" sz="1200" dirty="0"/>
          </a:p>
        </p:txBody>
      </p:sp>
      <p:grpSp>
        <p:nvGrpSpPr>
          <p:cNvPr id="56" name="Graphic 503">
            <a:extLst>
              <a:ext uri="{FF2B5EF4-FFF2-40B4-BE49-F238E27FC236}">
                <a16:creationId xmlns:a16="http://schemas.microsoft.com/office/drawing/2014/main" id="{8CC2A79C-CE03-85AC-866B-86B8D58CDA96}"/>
              </a:ext>
            </a:extLst>
          </p:cNvPr>
          <p:cNvGrpSpPr/>
          <p:nvPr/>
        </p:nvGrpSpPr>
        <p:grpSpPr>
          <a:xfrm>
            <a:off x="707292" y="4757964"/>
            <a:ext cx="1571631" cy="1195103"/>
            <a:chOff x="9213680" y="7302100"/>
            <a:chExt cx="1308930" cy="1069788"/>
          </a:xfrm>
          <a:noFill/>
        </p:grpSpPr>
        <p:grpSp>
          <p:nvGrpSpPr>
            <p:cNvPr id="57" name="Graphic 503">
              <a:extLst>
                <a:ext uri="{FF2B5EF4-FFF2-40B4-BE49-F238E27FC236}">
                  <a16:creationId xmlns:a16="http://schemas.microsoft.com/office/drawing/2014/main" id="{7CC8B70D-F66D-3E4B-64A0-4E983ED28817}"/>
                </a:ext>
              </a:extLst>
            </p:cNvPr>
            <p:cNvGrpSpPr/>
            <p:nvPr/>
          </p:nvGrpSpPr>
          <p:grpSpPr>
            <a:xfrm>
              <a:off x="9517391" y="7846061"/>
              <a:ext cx="311964" cy="525828"/>
              <a:chOff x="9517391" y="7846061"/>
              <a:chExt cx="311964" cy="525828"/>
            </a:xfrm>
            <a:grpFill/>
          </p:grpSpPr>
          <p:sp>
            <p:nvSpPr>
              <p:cNvPr id="83" name="Freeform 2935">
                <a:extLst>
                  <a:ext uri="{FF2B5EF4-FFF2-40B4-BE49-F238E27FC236}">
                    <a16:creationId xmlns:a16="http://schemas.microsoft.com/office/drawing/2014/main" id="{74F2E9D1-8455-D897-3F92-1C08ECFF0B1E}"/>
                  </a:ext>
                </a:extLst>
              </p:cNvPr>
              <p:cNvSpPr/>
              <p:nvPr/>
            </p:nvSpPr>
            <p:spPr>
              <a:xfrm>
                <a:off x="9535548" y="8040568"/>
                <a:ext cx="36313" cy="331321"/>
              </a:xfrm>
              <a:custGeom>
                <a:avLst/>
                <a:gdLst>
                  <a:gd name="connsiteX0" fmla="*/ 0 w 36313"/>
                  <a:gd name="connsiteY0" fmla="*/ 0 h 331321"/>
                  <a:gd name="connsiteX1" fmla="*/ 0 w 36313"/>
                  <a:gd name="connsiteY1" fmla="*/ 108792 h 331321"/>
                  <a:gd name="connsiteX2" fmla="*/ 14855 w 36313"/>
                  <a:gd name="connsiteY2" fmla="*/ 151650 h 331321"/>
                  <a:gd name="connsiteX3" fmla="*/ 33012 w 36313"/>
                  <a:gd name="connsiteY3" fmla="*/ 173078 h 331321"/>
                  <a:gd name="connsiteX4" fmla="*/ 36314 w 36313"/>
                  <a:gd name="connsiteY4" fmla="*/ 184617 h 331321"/>
                  <a:gd name="connsiteX5" fmla="*/ 36314 w 36313"/>
                  <a:gd name="connsiteY5" fmla="*/ 331321 h 3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3" h="331321">
                    <a:moveTo>
                      <a:pt x="0" y="0"/>
                    </a:moveTo>
                    <a:lnTo>
                      <a:pt x="0" y="108792"/>
                    </a:lnTo>
                    <a:cubicBezTo>
                      <a:pt x="0" y="123627"/>
                      <a:pt x="4952" y="138463"/>
                      <a:pt x="14855" y="151650"/>
                    </a:cubicBezTo>
                    <a:lnTo>
                      <a:pt x="33012" y="173078"/>
                    </a:lnTo>
                    <a:cubicBezTo>
                      <a:pt x="36314" y="176375"/>
                      <a:pt x="36314" y="179672"/>
                      <a:pt x="36314" y="184617"/>
                    </a:cubicBezTo>
                    <a:lnTo>
                      <a:pt x="36314" y="331321"/>
                    </a:lnTo>
                  </a:path>
                </a:pathLst>
              </a:custGeom>
              <a:grpFill/>
              <a:ln w="16501" cap="rnd">
                <a:solidFill>
                  <a:srgbClr val="494949"/>
                </a:solidFill>
                <a:prstDash val="solid"/>
                <a:miter/>
              </a:ln>
            </p:spPr>
            <p:txBody>
              <a:bodyPr rtlCol="0" anchor="ctr"/>
              <a:lstStyle/>
              <a:p>
                <a:endParaRPr lang="en-US" sz="1799"/>
              </a:p>
            </p:txBody>
          </p:sp>
          <p:sp>
            <p:nvSpPr>
              <p:cNvPr id="84" name="Freeform 2936">
                <a:extLst>
                  <a:ext uri="{FF2B5EF4-FFF2-40B4-BE49-F238E27FC236}">
                    <a16:creationId xmlns:a16="http://schemas.microsoft.com/office/drawing/2014/main" id="{B67C3B12-6731-4795-713A-1FAC22D5246A}"/>
                  </a:ext>
                </a:extLst>
              </p:cNvPr>
              <p:cNvSpPr/>
              <p:nvPr/>
            </p:nvSpPr>
            <p:spPr>
              <a:xfrm>
                <a:off x="9652741" y="7972985"/>
                <a:ext cx="176615" cy="395607"/>
              </a:xfrm>
              <a:custGeom>
                <a:avLst/>
                <a:gdLst>
                  <a:gd name="connsiteX0" fmla="*/ 112241 w 176615"/>
                  <a:gd name="connsiteY0" fmla="*/ 395608 h 395607"/>
                  <a:gd name="connsiteX1" fmla="*/ 112241 w 176615"/>
                  <a:gd name="connsiteY1" fmla="*/ 253848 h 395607"/>
                  <a:gd name="connsiteX2" fmla="*/ 115542 w 176615"/>
                  <a:gd name="connsiteY2" fmla="*/ 242309 h 395607"/>
                  <a:gd name="connsiteX3" fmla="*/ 150206 w 176615"/>
                  <a:gd name="connsiteY3" fmla="*/ 194507 h 395607"/>
                  <a:gd name="connsiteX4" fmla="*/ 176615 w 176615"/>
                  <a:gd name="connsiteY4" fmla="*/ 136814 h 395607"/>
                  <a:gd name="connsiteX5" fmla="*/ 176615 w 176615"/>
                  <a:gd name="connsiteY5" fmla="*/ 74176 h 395607"/>
                  <a:gd name="connsiteX6" fmla="*/ 176615 w 176615"/>
                  <a:gd name="connsiteY6" fmla="*/ 74176 h 395607"/>
                  <a:gd name="connsiteX7" fmla="*/ 176615 w 176615"/>
                  <a:gd name="connsiteY7" fmla="*/ 39560 h 395607"/>
                  <a:gd name="connsiteX8" fmla="*/ 176615 w 176615"/>
                  <a:gd name="connsiteY8" fmla="*/ 39560 h 395607"/>
                  <a:gd name="connsiteX9" fmla="*/ 137000 w 176615"/>
                  <a:gd name="connsiteY9" fmla="*/ 0 h 395607"/>
                  <a:gd name="connsiteX10" fmla="*/ 36314 w 176615"/>
                  <a:gd name="connsiteY10" fmla="*/ 0 h 395607"/>
                  <a:gd name="connsiteX11" fmla="*/ 0 w 176615"/>
                  <a:gd name="connsiteY11" fmla="*/ 36263 h 395607"/>
                  <a:gd name="connsiteX12" fmla="*/ 36314 w 176615"/>
                  <a:gd name="connsiteY12" fmla="*/ 72528 h 395607"/>
                  <a:gd name="connsiteX13" fmla="*/ 103988 w 176615"/>
                  <a:gd name="connsiteY13" fmla="*/ 72528 h 395607"/>
                  <a:gd name="connsiteX14" fmla="*/ 103988 w 176615"/>
                  <a:gd name="connsiteY14" fmla="*/ 85714 h 395607"/>
                  <a:gd name="connsiteX15" fmla="*/ 9904 w 176615"/>
                  <a:gd name="connsiteY15" fmla="*/ 184616 h 39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615" h="395607">
                    <a:moveTo>
                      <a:pt x="112241" y="395608"/>
                    </a:moveTo>
                    <a:lnTo>
                      <a:pt x="112241" y="253848"/>
                    </a:lnTo>
                    <a:cubicBezTo>
                      <a:pt x="112241" y="250551"/>
                      <a:pt x="112241" y="245606"/>
                      <a:pt x="115542" y="242309"/>
                    </a:cubicBezTo>
                    <a:lnTo>
                      <a:pt x="150206" y="194507"/>
                    </a:lnTo>
                    <a:cubicBezTo>
                      <a:pt x="166712" y="174726"/>
                      <a:pt x="176615" y="163188"/>
                      <a:pt x="176615" y="136814"/>
                    </a:cubicBezTo>
                    <a:lnTo>
                      <a:pt x="176615" y="74176"/>
                    </a:lnTo>
                    <a:lnTo>
                      <a:pt x="176615" y="74176"/>
                    </a:lnTo>
                    <a:lnTo>
                      <a:pt x="176615" y="39560"/>
                    </a:lnTo>
                    <a:lnTo>
                      <a:pt x="176615" y="39560"/>
                    </a:lnTo>
                    <a:cubicBezTo>
                      <a:pt x="176615" y="18132"/>
                      <a:pt x="158459" y="0"/>
                      <a:pt x="137000" y="0"/>
                    </a:cubicBezTo>
                    <a:lnTo>
                      <a:pt x="36314" y="0"/>
                    </a:lnTo>
                    <a:cubicBezTo>
                      <a:pt x="16506" y="0"/>
                      <a:pt x="0" y="16484"/>
                      <a:pt x="0" y="36263"/>
                    </a:cubicBezTo>
                    <a:cubicBezTo>
                      <a:pt x="0" y="56044"/>
                      <a:pt x="16506" y="72528"/>
                      <a:pt x="36314" y="72528"/>
                    </a:cubicBezTo>
                    <a:lnTo>
                      <a:pt x="103988" y="72528"/>
                    </a:lnTo>
                    <a:lnTo>
                      <a:pt x="103988" y="85714"/>
                    </a:lnTo>
                    <a:cubicBezTo>
                      <a:pt x="103988" y="85714"/>
                      <a:pt x="9904" y="87363"/>
                      <a:pt x="9904" y="184616"/>
                    </a:cubicBezTo>
                  </a:path>
                </a:pathLst>
              </a:custGeom>
              <a:grpFill/>
              <a:ln w="16501" cap="rnd">
                <a:solidFill>
                  <a:srgbClr val="494949"/>
                </a:solidFill>
                <a:prstDash val="solid"/>
                <a:miter/>
              </a:ln>
            </p:spPr>
            <p:txBody>
              <a:bodyPr rtlCol="0" anchor="ctr"/>
              <a:lstStyle/>
              <a:p>
                <a:endParaRPr lang="en-US" sz="1799"/>
              </a:p>
            </p:txBody>
          </p:sp>
          <p:sp>
            <p:nvSpPr>
              <p:cNvPr id="85" name="Freeform 2937">
                <a:extLst>
                  <a:ext uri="{FF2B5EF4-FFF2-40B4-BE49-F238E27FC236}">
                    <a16:creationId xmlns:a16="http://schemas.microsoft.com/office/drawing/2014/main" id="{12E14F89-EECE-9E6A-3E5E-DEC624D83121}"/>
                  </a:ext>
                </a:extLst>
              </p:cNvPr>
              <p:cNvSpPr/>
              <p:nvPr/>
            </p:nvSpPr>
            <p:spPr>
              <a:xfrm>
                <a:off x="9733621" y="7865842"/>
                <a:ext cx="72626" cy="110439"/>
              </a:xfrm>
              <a:custGeom>
                <a:avLst/>
                <a:gdLst>
                  <a:gd name="connsiteX0" fmla="*/ 72626 w 72626"/>
                  <a:gd name="connsiteY0" fmla="*/ 110440 h 110439"/>
                  <a:gd name="connsiteX1" fmla="*/ 72626 w 72626"/>
                  <a:gd name="connsiteY1" fmla="*/ 36263 h 110439"/>
                  <a:gd name="connsiteX2" fmla="*/ 36314 w 72626"/>
                  <a:gd name="connsiteY2" fmla="*/ 0 h 110439"/>
                  <a:gd name="connsiteX3" fmla="*/ 36314 w 72626"/>
                  <a:gd name="connsiteY3" fmla="*/ 0 h 110439"/>
                  <a:gd name="connsiteX4" fmla="*/ 0 w 72626"/>
                  <a:gd name="connsiteY4" fmla="*/ 36263 h 110439"/>
                  <a:gd name="connsiteX5" fmla="*/ 0 w 72626"/>
                  <a:gd name="connsiteY5" fmla="*/ 110440 h 1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6" h="110439">
                    <a:moveTo>
                      <a:pt x="72626" y="110440"/>
                    </a:moveTo>
                    <a:lnTo>
                      <a:pt x="72626" y="36263"/>
                    </a:lnTo>
                    <a:cubicBezTo>
                      <a:pt x="72626" y="16484"/>
                      <a:pt x="56120" y="0"/>
                      <a:pt x="36314" y="0"/>
                    </a:cubicBezTo>
                    <a:lnTo>
                      <a:pt x="36314" y="0"/>
                    </a:lnTo>
                    <a:cubicBezTo>
                      <a:pt x="16506" y="0"/>
                      <a:pt x="0" y="16484"/>
                      <a:pt x="0" y="36263"/>
                    </a:cubicBezTo>
                    <a:lnTo>
                      <a:pt x="0" y="110440"/>
                    </a:lnTo>
                  </a:path>
                </a:pathLst>
              </a:custGeom>
              <a:grpFill/>
              <a:ln w="16501" cap="rnd">
                <a:solidFill>
                  <a:srgbClr val="494949"/>
                </a:solidFill>
                <a:prstDash val="solid"/>
                <a:miter/>
              </a:ln>
            </p:spPr>
            <p:txBody>
              <a:bodyPr rtlCol="0" anchor="ctr"/>
              <a:lstStyle/>
              <a:p>
                <a:endParaRPr lang="en-US" sz="1799"/>
              </a:p>
            </p:txBody>
          </p:sp>
          <p:sp>
            <p:nvSpPr>
              <p:cNvPr id="86" name="Freeform 2938">
                <a:extLst>
                  <a:ext uri="{FF2B5EF4-FFF2-40B4-BE49-F238E27FC236}">
                    <a16:creationId xmlns:a16="http://schemas.microsoft.com/office/drawing/2014/main" id="{8CFF5B6D-BABC-5760-D6F9-1415E9682CF7}"/>
                  </a:ext>
                </a:extLst>
              </p:cNvPr>
              <p:cNvSpPr/>
              <p:nvPr/>
            </p:nvSpPr>
            <p:spPr>
              <a:xfrm>
                <a:off x="9659344" y="7846061"/>
                <a:ext cx="75927" cy="143408"/>
              </a:xfrm>
              <a:custGeom>
                <a:avLst/>
                <a:gdLst>
                  <a:gd name="connsiteX0" fmla="*/ 75927 w 75927"/>
                  <a:gd name="connsiteY0" fmla="*/ 128572 h 143408"/>
                  <a:gd name="connsiteX1" fmla="*/ 75927 w 75927"/>
                  <a:gd name="connsiteY1" fmla="*/ 37912 h 143408"/>
                  <a:gd name="connsiteX2" fmla="*/ 37964 w 75927"/>
                  <a:gd name="connsiteY2" fmla="*/ 0 h 143408"/>
                  <a:gd name="connsiteX3" fmla="*/ 37964 w 75927"/>
                  <a:gd name="connsiteY3" fmla="*/ 0 h 143408"/>
                  <a:gd name="connsiteX4" fmla="*/ 0 w 75927"/>
                  <a:gd name="connsiteY4" fmla="*/ 37912 h 143408"/>
                  <a:gd name="connsiteX5" fmla="*/ 0 w 75927"/>
                  <a:gd name="connsiteY5" fmla="*/ 143408 h 14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43408">
                    <a:moveTo>
                      <a:pt x="75927" y="128572"/>
                    </a:moveTo>
                    <a:lnTo>
                      <a:pt x="75927" y="37912"/>
                    </a:lnTo>
                    <a:cubicBezTo>
                      <a:pt x="75927" y="16484"/>
                      <a:pt x="59421" y="0"/>
                      <a:pt x="37964" y="0"/>
                    </a:cubicBezTo>
                    <a:lnTo>
                      <a:pt x="37964" y="0"/>
                    </a:lnTo>
                    <a:cubicBezTo>
                      <a:pt x="16506" y="0"/>
                      <a:pt x="0" y="16484"/>
                      <a:pt x="0" y="37912"/>
                    </a:cubicBezTo>
                    <a:lnTo>
                      <a:pt x="0" y="143408"/>
                    </a:lnTo>
                  </a:path>
                </a:pathLst>
              </a:custGeom>
              <a:grpFill/>
              <a:ln w="16501" cap="rnd">
                <a:solidFill>
                  <a:srgbClr val="494949"/>
                </a:solidFill>
                <a:prstDash val="solid"/>
                <a:miter/>
              </a:ln>
            </p:spPr>
            <p:txBody>
              <a:bodyPr rtlCol="0" anchor="ctr"/>
              <a:lstStyle/>
              <a:p>
                <a:endParaRPr lang="en-US" sz="1799"/>
              </a:p>
            </p:txBody>
          </p:sp>
          <p:sp>
            <p:nvSpPr>
              <p:cNvPr id="87" name="Freeform 2939">
                <a:extLst>
                  <a:ext uri="{FF2B5EF4-FFF2-40B4-BE49-F238E27FC236}">
                    <a16:creationId xmlns:a16="http://schemas.microsoft.com/office/drawing/2014/main" id="{E19E0054-2614-CB71-9718-8C031B06F91B}"/>
                  </a:ext>
                </a:extLst>
              </p:cNvPr>
              <p:cNvSpPr/>
              <p:nvPr/>
            </p:nvSpPr>
            <p:spPr>
              <a:xfrm>
                <a:off x="9583415" y="7855951"/>
                <a:ext cx="75928" cy="197803"/>
              </a:xfrm>
              <a:custGeom>
                <a:avLst/>
                <a:gdLst>
                  <a:gd name="connsiteX0" fmla="*/ 75928 w 75928"/>
                  <a:gd name="connsiteY0" fmla="*/ 133518 h 197803"/>
                  <a:gd name="connsiteX1" fmla="*/ 75928 w 75928"/>
                  <a:gd name="connsiteY1" fmla="*/ 37912 h 197803"/>
                  <a:gd name="connsiteX2" fmla="*/ 37965 w 75928"/>
                  <a:gd name="connsiteY2" fmla="*/ 0 h 197803"/>
                  <a:gd name="connsiteX3" fmla="*/ 37965 w 75928"/>
                  <a:gd name="connsiteY3" fmla="*/ 0 h 197803"/>
                  <a:gd name="connsiteX4" fmla="*/ 0 w 75928"/>
                  <a:gd name="connsiteY4" fmla="*/ 37912 h 197803"/>
                  <a:gd name="connsiteX5" fmla="*/ 0 w 75928"/>
                  <a:gd name="connsiteY5" fmla="*/ 159892 h 197803"/>
                  <a:gd name="connsiteX6" fmla="*/ 37965 w 75928"/>
                  <a:gd name="connsiteY6" fmla="*/ 197804 h 197803"/>
                  <a:gd name="connsiteX7" fmla="*/ 37965 w 75928"/>
                  <a:gd name="connsiteY7" fmla="*/ 197804 h 197803"/>
                  <a:gd name="connsiteX8" fmla="*/ 72627 w 75928"/>
                  <a:gd name="connsiteY8" fmla="*/ 174727 h 1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28" h="197803">
                    <a:moveTo>
                      <a:pt x="75928" y="133518"/>
                    </a:moveTo>
                    <a:lnTo>
                      <a:pt x="75928" y="37912"/>
                    </a:lnTo>
                    <a:cubicBezTo>
                      <a:pt x="75928" y="16484"/>
                      <a:pt x="59422" y="0"/>
                      <a:pt x="37965" y="0"/>
                    </a:cubicBezTo>
                    <a:lnTo>
                      <a:pt x="37965" y="0"/>
                    </a:lnTo>
                    <a:cubicBezTo>
                      <a:pt x="16506" y="0"/>
                      <a:pt x="0" y="16484"/>
                      <a:pt x="0" y="37912"/>
                    </a:cubicBezTo>
                    <a:lnTo>
                      <a:pt x="0" y="159892"/>
                    </a:lnTo>
                    <a:cubicBezTo>
                      <a:pt x="0" y="181320"/>
                      <a:pt x="16506" y="197804"/>
                      <a:pt x="37965" y="197804"/>
                    </a:cubicBezTo>
                    <a:lnTo>
                      <a:pt x="37965" y="197804"/>
                    </a:lnTo>
                    <a:cubicBezTo>
                      <a:pt x="52820" y="197804"/>
                      <a:pt x="67675" y="187914"/>
                      <a:pt x="72627" y="174727"/>
                    </a:cubicBezTo>
                  </a:path>
                </a:pathLst>
              </a:custGeom>
              <a:grpFill/>
              <a:ln w="16501" cap="rnd">
                <a:solidFill>
                  <a:srgbClr val="494949"/>
                </a:solidFill>
                <a:prstDash val="solid"/>
                <a:miter/>
              </a:ln>
            </p:spPr>
            <p:txBody>
              <a:bodyPr rtlCol="0" anchor="ctr"/>
              <a:lstStyle/>
              <a:p>
                <a:endParaRPr lang="en-US" sz="1799"/>
              </a:p>
            </p:txBody>
          </p:sp>
          <p:sp>
            <p:nvSpPr>
              <p:cNvPr id="88" name="Freeform 2940">
                <a:extLst>
                  <a:ext uri="{FF2B5EF4-FFF2-40B4-BE49-F238E27FC236}">
                    <a16:creationId xmlns:a16="http://schemas.microsoft.com/office/drawing/2014/main" id="{2CD7AEFB-F47E-A9EC-50F8-762E7337B7A4}"/>
                  </a:ext>
                </a:extLst>
              </p:cNvPr>
              <p:cNvSpPr/>
              <p:nvPr/>
            </p:nvSpPr>
            <p:spPr>
              <a:xfrm>
                <a:off x="9517391" y="7877379"/>
                <a:ext cx="66024" cy="166485"/>
              </a:xfrm>
              <a:custGeom>
                <a:avLst/>
                <a:gdLst>
                  <a:gd name="connsiteX0" fmla="*/ 33012 w 66024"/>
                  <a:gd name="connsiteY0" fmla="*/ 166486 h 166485"/>
                  <a:gd name="connsiteX1" fmla="*/ 33012 w 66024"/>
                  <a:gd name="connsiteY1" fmla="*/ 166486 h 166485"/>
                  <a:gd name="connsiteX2" fmla="*/ 66024 w 66024"/>
                  <a:gd name="connsiteY2" fmla="*/ 133518 h 166485"/>
                  <a:gd name="connsiteX3" fmla="*/ 66024 w 66024"/>
                  <a:gd name="connsiteY3" fmla="*/ 32967 h 166485"/>
                  <a:gd name="connsiteX4" fmla="*/ 33012 w 66024"/>
                  <a:gd name="connsiteY4" fmla="*/ 0 h 166485"/>
                  <a:gd name="connsiteX5" fmla="*/ 33012 w 66024"/>
                  <a:gd name="connsiteY5" fmla="*/ 0 h 166485"/>
                  <a:gd name="connsiteX6" fmla="*/ 0 w 66024"/>
                  <a:gd name="connsiteY6" fmla="*/ 32967 h 166485"/>
                  <a:gd name="connsiteX7" fmla="*/ 0 w 66024"/>
                  <a:gd name="connsiteY7" fmla="*/ 133518 h 166485"/>
                  <a:gd name="connsiteX8" fmla="*/ 33012 w 66024"/>
                  <a:gd name="connsiteY8" fmla="*/ 166486 h 16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166485">
                    <a:moveTo>
                      <a:pt x="33012" y="166486"/>
                    </a:moveTo>
                    <a:lnTo>
                      <a:pt x="33012" y="166486"/>
                    </a:lnTo>
                    <a:cubicBezTo>
                      <a:pt x="51169" y="166486"/>
                      <a:pt x="66024" y="151650"/>
                      <a:pt x="66024" y="133518"/>
                    </a:cubicBezTo>
                    <a:lnTo>
                      <a:pt x="66024" y="32967"/>
                    </a:lnTo>
                    <a:cubicBezTo>
                      <a:pt x="66024" y="14836"/>
                      <a:pt x="51169" y="0"/>
                      <a:pt x="33012" y="0"/>
                    </a:cubicBezTo>
                    <a:lnTo>
                      <a:pt x="33012" y="0"/>
                    </a:lnTo>
                    <a:cubicBezTo>
                      <a:pt x="14856" y="0"/>
                      <a:pt x="0" y="14836"/>
                      <a:pt x="0" y="32967"/>
                    </a:cubicBezTo>
                    <a:lnTo>
                      <a:pt x="0" y="133518"/>
                    </a:lnTo>
                    <a:cubicBezTo>
                      <a:pt x="0" y="151650"/>
                      <a:pt x="14856" y="166486"/>
                      <a:pt x="33012" y="166486"/>
                    </a:cubicBezTo>
                    <a:close/>
                  </a:path>
                </a:pathLst>
              </a:custGeom>
              <a:grpFill/>
              <a:ln w="16501" cap="rnd">
                <a:solidFill>
                  <a:srgbClr val="494949"/>
                </a:solidFill>
                <a:prstDash val="solid"/>
                <a:miter/>
              </a:ln>
            </p:spPr>
            <p:txBody>
              <a:bodyPr rtlCol="0" anchor="ctr"/>
              <a:lstStyle/>
              <a:p>
                <a:endParaRPr lang="en-US" sz="1799"/>
              </a:p>
            </p:txBody>
          </p:sp>
        </p:grpSp>
        <p:grpSp>
          <p:nvGrpSpPr>
            <p:cNvPr id="58" name="Graphic 503">
              <a:extLst>
                <a:ext uri="{FF2B5EF4-FFF2-40B4-BE49-F238E27FC236}">
                  <a16:creationId xmlns:a16="http://schemas.microsoft.com/office/drawing/2014/main" id="{6C696DCC-34DC-44B4-1BDD-A99783DC7961}"/>
                </a:ext>
              </a:extLst>
            </p:cNvPr>
            <p:cNvGrpSpPr/>
            <p:nvPr/>
          </p:nvGrpSpPr>
          <p:grpSpPr>
            <a:xfrm>
              <a:off x="9213680" y="7302100"/>
              <a:ext cx="1308930" cy="1068140"/>
              <a:chOff x="9213680" y="7302100"/>
              <a:chExt cx="1308930" cy="1068140"/>
            </a:xfrm>
            <a:grpFill/>
          </p:grpSpPr>
          <p:grpSp>
            <p:nvGrpSpPr>
              <p:cNvPr id="59" name="Graphic 503">
                <a:extLst>
                  <a:ext uri="{FF2B5EF4-FFF2-40B4-BE49-F238E27FC236}">
                    <a16:creationId xmlns:a16="http://schemas.microsoft.com/office/drawing/2014/main" id="{8A6B893B-8170-BCBD-3072-DC6A5AF477DF}"/>
                  </a:ext>
                </a:extLst>
              </p:cNvPr>
              <p:cNvGrpSpPr/>
              <p:nvPr/>
            </p:nvGrpSpPr>
            <p:grpSpPr>
              <a:xfrm>
                <a:off x="9715464" y="7302100"/>
                <a:ext cx="807146" cy="1068140"/>
                <a:chOff x="9715464" y="7302100"/>
                <a:chExt cx="807146" cy="1068140"/>
              </a:xfrm>
              <a:grpFill/>
            </p:grpSpPr>
            <p:sp>
              <p:nvSpPr>
                <p:cNvPr id="75" name="Freeform 2927">
                  <a:extLst>
                    <a:ext uri="{FF2B5EF4-FFF2-40B4-BE49-F238E27FC236}">
                      <a16:creationId xmlns:a16="http://schemas.microsoft.com/office/drawing/2014/main" id="{BC092CCC-B0E6-A4FE-412B-122F52BA895C}"/>
                    </a:ext>
                  </a:extLst>
                </p:cNvPr>
                <p:cNvSpPr/>
                <p:nvPr/>
              </p:nvSpPr>
              <p:spPr>
                <a:xfrm>
                  <a:off x="10218898" y="7611993"/>
                  <a:ext cx="59422" cy="758248"/>
                </a:xfrm>
                <a:custGeom>
                  <a:avLst/>
                  <a:gdLst>
                    <a:gd name="connsiteX0" fmla="*/ 59422 w 59422"/>
                    <a:gd name="connsiteY0" fmla="*/ 0 h 758248"/>
                    <a:gd name="connsiteX1" fmla="*/ 59422 w 59422"/>
                    <a:gd name="connsiteY1" fmla="*/ 174726 h 758248"/>
                    <a:gd name="connsiteX2" fmla="*/ 34663 w 59422"/>
                    <a:gd name="connsiteY2" fmla="*/ 242310 h 758248"/>
                    <a:gd name="connsiteX3" fmla="*/ 6603 w 59422"/>
                    <a:gd name="connsiteY3" fmla="*/ 275277 h 758248"/>
                    <a:gd name="connsiteX4" fmla="*/ 0 w 59422"/>
                    <a:gd name="connsiteY4" fmla="*/ 293409 h 758248"/>
                    <a:gd name="connsiteX5" fmla="*/ 0 w 59422"/>
                    <a:gd name="connsiteY5" fmla="*/ 758248 h 75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22" h="758248">
                      <a:moveTo>
                        <a:pt x="59422" y="0"/>
                      </a:moveTo>
                      <a:lnTo>
                        <a:pt x="59422" y="174726"/>
                      </a:lnTo>
                      <a:cubicBezTo>
                        <a:pt x="59422" y="199452"/>
                        <a:pt x="51169" y="222529"/>
                        <a:pt x="34663" y="242310"/>
                      </a:cubicBezTo>
                      <a:lnTo>
                        <a:pt x="6603" y="275277"/>
                      </a:lnTo>
                      <a:cubicBezTo>
                        <a:pt x="1651" y="280222"/>
                        <a:pt x="0" y="286816"/>
                        <a:pt x="0" y="293409"/>
                      </a:cubicBezTo>
                      <a:lnTo>
                        <a:pt x="0" y="758248"/>
                      </a:lnTo>
                    </a:path>
                  </a:pathLst>
                </a:custGeom>
                <a:grpFill/>
                <a:ln w="16501" cap="rnd">
                  <a:solidFill>
                    <a:srgbClr val="494949"/>
                  </a:solidFill>
                  <a:prstDash val="solid"/>
                  <a:miter/>
                </a:ln>
              </p:spPr>
              <p:txBody>
                <a:bodyPr rtlCol="0" anchor="ctr"/>
                <a:lstStyle/>
                <a:p>
                  <a:endParaRPr lang="en-US" sz="1799"/>
                </a:p>
              </p:txBody>
            </p:sp>
            <p:sp>
              <p:nvSpPr>
                <p:cNvPr id="76" name="Freeform 2928">
                  <a:extLst>
                    <a:ext uri="{FF2B5EF4-FFF2-40B4-BE49-F238E27FC236}">
                      <a16:creationId xmlns:a16="http://schemas.microsoft.com/office/drawing/2014/main" id="{9182B30F-05A0-8D30-D70C-DA9925A9BF52}"/>
                    </a:ext>
                  </a:extLst>
                </p:cNvPr>
                <p:cNvSpPr/>
                <p:nvPr/>
              </p:nvSpPr>
              <p:spPr>
                <a:xfrm>
                  <a:off x="9809548" y="7506497"/>
                  <a:ext cx="283904" cy="862096"/>
                </a:xfrm>
                <a:custGeom>
                  <a:avLst/>
                  <a:gdLst>
                    <a:gd name="connsiteX0" fmla="*/ 102338 w 283904"/>
                    <a:gd name="connsiteY0" fmla="*/ 862096 h 862096"/>
                    <a:gd name="connsiteX1" fmla="*/ 102338 w 283904"/>
                    <a:gd name="connsiteY1" fmla="*/ 403850 h 862096"/>
                    <a:gd name="connsiteX2" fmla="*/ 95735 w 283904"/>
                    <a:gd name="connsiteY2" fmla="*/ 385718 h 862096"/>
                    <a:gd name="connsiteX3" fmla="*/ 41265 w 283904"/>
                    <a:gd name="connsiteY3" fmla="*/ 308245 h 862096"/>
                    <a:gd name="connsiteX4" fmla="*/ 0 w 283904"/>
                    <a:gd name="connsiteY4" fmla="*/ 217585 h 862096"/>
                    <a:gd name="connsiteX5" fmla="*/ 0 w 283904"/>
                    <a:gd name="connsiteY5" fmla="*/ 117035 h 862096"/>
                    <a:gd name="connsiteX6" fmla="*/ 0 w 283904"/>
                    <a:gd name="connsiteY6" fmla="*/ 117035 h 862096"/>
                    <a:gd name="connsiteX7" fmla="*/ 0 w 283904"/>
                    <a:gd name="connsiteY7" fmla="*/ 62639 h 862096"/>
                    <a:gd name="connsiteX8" fmla="*/ 0 w 283904"/>
                    <a:gd name="connsiteY8" fmla="*/ 62639 h 862096"/>
                    <a:gd name="connsiteX9" fmla="*/ 62723 w 283904"/>
                    <a:gd name="connsiteY9" fmla="*/ 0 h 862096"/>
                    <a:gd name="connsiteX10" fmla="*/ 224483 w 283904"/>
                    <a:gd name="connsiteY10" fmla="*/ 0 h 862096"/>
                    <a:gd name="connsiteX11" fmla="*/ 283904 w 283904"/>
                    <a:gd name="connsiteY11" fmla="*/ 59342 h 862096"/>
                    <a:gd name="connsiteX12" fmla="*/ 224483 w 283904"/>
                    <a:gd name="connsiteY12" fmla="*/ 118683 h 862096"/>
                    <a:gd name="connsiteX13" fmla="*/ 117194 w 283904"/>
                    <a:gd name="connsiteY13" fmla="*/ 118683 h 862096"/>
                    <a:gd name="connsiteX14" fmla="*/ 117194 w 283904"/>
                    <a:gd name="connsiteY14" fmla="*/ 140111 h 862096"/>
                    <a:gd name="connsiteX15" fmla="*/ 267398 w 283904"/>
                    <a:gd name="connsiteY15" fmla="*/ 296706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904" h="862096">
                      <a:moveTo>
                        <a:pt x="102338" y="862096"/>
                      </a:moveTo>
                      <a:lnTo>
                        <a:pt x="102338" y="403850"/>
                      </a:lnTo>
                      <a:cubicBezTo>
                        <a:pt x="102338" y="397257"/>
                        <a:pt x="100688" y="390663"/>
                        <a:pt x="95735" y="385718"/>
                      </a:cubicBezTo>
                      <a:lnTo>
                        <a:pt x="41265" y="308245"/>
                      </a:lnTo>
                      <a:cubicBezTo>
                        <a:pt x="14856" y="275277"/>
                        <a:pt x="0" y="258794"/>
                        <a:pt x="0" y="217585"/>
                      </a:cubicBezTo>
                      <a:lnTo>
                        <a:pt x="0" y="117035"/>
                      </a:lnTo>
                      <a:lnTo>
                        <a:pt x="0" y="117035"/>
                      </a:lnTo>
                      <a:lnTo>
                        <a:pt x="0" y="62639"/>
                      </a:lnTo>
                      <a:lnTo>
                        <a:pt x="0" y="62639"/>
                      </a:lnTo>
                      <a:cubicBezTo>
                        <a:pt x="0" y="28022"/>
                        <a:pt x="28060" y="0"/>
                        <a:pt x="62723" y="0"/>
                      </a:cubicBezTo>
                      <a:lnTo>
                        <a:pt x="224483" y="0"/>
                      </a:lnTo>
                      <a:cubicBezTo>
                        <a:pt x="257495" y="0"/>
                        <a:pt x="283904" y="26374"/>
                        <a:pt x="283904" y="59342"/>
                      </a:cubicBezTo>
                      <a:cubicBezTo>
                        <a:pt x="283904" y="92309"/>
                        <a:pt x="257495" y="118683"/>
                        <a:pt x="224483" y="118683"/>
                      </a:cubicBezTo>
                      <a:lnTo>
                        <a:pt x="117194" y="118683"/>
                      </a:lnTo>
                      <a:lnTo>
                        <a:pt x="117194" y="140111"/>
                      </a:lnTo>
                      <a:cubicBezTo>
                        <a:pt x="117194" y="140111"/>
                        <a:pt x="267398" y="143408"/>
                        <a:pt x="267398" y="296706"/>
                      </a:cubicBezTo>
                    </a:path>
                  </a:pathLst>
                </a:custGeom>
                <a:grpFill/>
                <a:ln w="16501" cap="rnd">
                  <a:solidFill>
                    <a:srgbClr val="494949"/>
                  </a:solidFill>
                  <a:prstDash val="solid"/>
                  <a:miter/>
                </a:ln>
              </p:spPr>
              <p:txBody>
                <a:bodyPr rtlCol="0" anchor="ctr"/>
                <a:lstStyle/>
                <a:p>
                  <a:endParaRPr lang="en-US" sz="1799"/>
                </a:p>
              </p:txBody>
            </p:sp>
            <p:sp>
              <p:nvSpPr>
                <p:cNvPr id="77" name="Freeform 2929">
                  <a:extLst>
                    <a:ext uri="{FF2B5EF4-FFF2-40B4-BE49-F238E27FC236}">
                      <a16:creationId xmlns:a16="http://schemas.microsoft.com/office/drawing/2014/main" id="{B8A962C9-4273-E915-715B-8890CE49F34D}"/>
                    </a:ext>
                  </a:extLst>
                </p:cNvPr>
                <p:cNvSpPr/>
                <p:nvPr/>
              </p:nvSpPr>
              <p:spPr>
                <a:xfrm>
                  <a:off x="9845862" y="7331771"/>
                  <a:ext cx="115542" cy="178023"/>
                </a:xfrm>
                <a:custGeom>
                  <a:avLst/>
                  <a:gdLst>
                    <a:gd name="connsiteX0" fmla="*/ 0 w 115542"/>
                    <a:gd name="connsiteY0" fmla="*/ 178023 h 178023"/>
                    <a:gd name="connsiteX1" fmla="*/ 0 w 115542"/>
                    <a:gd name="connsiteY1" fmla="*/ 57693 h 178023"/>
                    <a:gd name="connsiteX2" fmla="*/ 57771 w 115542"/>
                    <a:gd name="connsiteY2" fmla="*/ 0 h 178023"/>
                    <a:gd name="connsiteX3" fmla="*/ 57771 w 115542"/>
                    <a:gd name="connsiteY3" fmla="*/ 0 h 178023"/>
                    <a:gd name="connsiteX4" fmla="*/ 115542 w 115542"/>
                    <a:gd name="connsiteY4" fmla="*/ 57693 h 178023"/>
                    <a:gd name="connsiteX5" fmla="*/ 115542 w 115542"/>
                    <a:gd name="connsiteY5" fmla="*/ 174726 h 1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42" h="178023">
                      <a:moveTo>
                        <a:pt x="0" y="178023"/>
                      </a:moveTo>
                      <a:lnTo>
                        <a:pt x="0" y="57693"/>
                      </a:lnTo>
                      <a:cubicBezTo>
                        <a:pt x="0" y="26373"/>
                        <a:pt x="26409" y="0"/>
                        <a:pt x="57771" y="0"/>
                      </a:cubicBezTo>
                      <a:lnTo>
                        <a:pt x="57771" y="0"/>
                      </a:lnTo>
                      <a:cubicBezTo>
                        <a:pt x="89133" y="0"/>
                        <a:pt x="115542" y="26373"/>
                        <a:pt x="115542" y="57693"/>
                      </a:cubicBezTo>
                      <a:lnTo>
                        <a:pt x="115542" y="174726"/>
                      </a:lnTo>
                    </a:path>
                  </a:pathLst>
                </a:custGeom>
                <a:grpFill/>
                <a:ln w="16501" cap="rnd">
                  <a:solidFill>
                    <a:srgbClr val="494949"/>
                  </a:solidFill>
                  <a:prstDash val="solid"/>
                  <a:miter/>
                </a:ln>
              </p:spPr>
              <p:txBody>
                <a:bodyPr rtlCol="0" anchor="ctr"/>
                <a:lstStyle/>
                <a:p>
                  <a:endParaRPr lang="en-US" sz="1799"/>
                </a:p>
              </p:txBody>
            </p:sp>
            <p:sp>
              <p:nvSpPr>
                <p:cNvPr id="78" name="Freeform 2930">
                  <a:extLst>
                    <a:ext uri="{FF2B5EF4-FFF2-40B4-BE49-F238E27FC236}">
                      <a16:creationId xmlns:a16="http://schemas.microsoft.com/office/drawing/2014/main" id="{2F603203-B00F-28CF-B38C-658D6CAE0C83}"/>
                    </a:ext>
                  </a:extLst>
                </p:cNvPr>
                <p:cNvSpPr/>
                <p:nvPr/>
              </p:nvSpPr>
              <p:spPr>
                <a:xfrm>
                  <a:off x="9961404" y="7302100"/>
                  <a:ext cx="118843" cy="229122"/>
                </a:xfrm>
                <a:custGeom>
                  <a:avLst/>
                  <a:gdLst>
                    <a:gd name="connsiteX0" fmla="*/ 0 w 118843"/>
                    <a:gd name="connsiteY0" fmla="*/ 204397 h 229122"/>
                    <a:gd name="connsiteX1" fmla="*/ 0 w 118843"/>
                    <a:gd name="connsiteY1" fmla="*/ 59341 h 229122"/>
                    <a:gd name="connsiteX2" fmla="*/ 59421 w 118843"/>
                    <a:gd name="connsiteY2" fmla="*/ 0 h 229122"/>
                    <a:gd name="connsiteX3" fmla="*/ 59421 w 118843"/>
                    <a:gd name="connsiteY3" fmla="*/ 0 h 229122"/>
                    <a:gd name="connsiteX4" fmla="*/ 118844 w 118843"/>
                    <a:gd name="connsiteY4" fmla="*/ 59341 h 229122"/>
                    <a:gd name="connsiteX5" fmla="*/ 118844 w 118843"/>
                    <a:gd name="connsiteY5" fmla="*/ 229122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43" h="229122">
                      <a:moveTo>
                        <a:pt x="0" y="204397"/>
                      </a:moveTo>
                      <a:lnTo>
                        <a:pt x="0" y="59341"/>
                      </a:lnTo>
                      <a:cubicBezTo>
                        <a:pt x="0" y="26373"/>
                        <a:pt x="26409" y="0"/>
                        <a:pt x="59421" y="0"/>
                      </a:cubicBezTo>
                      <a:lnTo>
                        <a:pt x="59421" y="0"/>
                      </a:lnTo>
                      <a:cubicBezTo>
                        <a:pt x="92434" y="0"/>
                        <a:pt x="118844" y="26373"/>
                        <a:pt x="118844" y="59341"/>
                      </a:cubicBezTo>
                      <a:lnTo>
                        <a:pt x="118844" y="229122"/>
                      </a:lnTo>
                    </a:path>
                  </a:pathLst>
                </a:custGeom>
                <a:grpFill/>
                <a:ln w="16501" cap="rnd">
                  <a:solidFill>
                    <a:srgbClr val="494949"/>
                  </a:solidFill>
                  <a:prstDash val="solid"/>
                  <a:miter/>
                </a:ln>
              </p:spPr>
              <p:txBody>
                <a:bodyPr rtlCol="0" anchor="ctr"/>
                <a:lstStyle/>
                <a:p>
                  <a:endParaRPr lang="en-US" sz="1799"/>
                </a:p>
              </p:txBody>
            </p:sp>
            <p:sp>
              <p:nvSpPr>
                <p:cNvPr id="79" name="Freeform 2931">
                  <a:extLst>
                    <a:ext uri="{FF2B5EF4-FFF2-40B4-BE49-F238E27FC236}">
                      <a16:creationId xmlns:a16="http://schemas.microsoft.com/office/drawing/2014/main" id="{D9175758-232E-6120-E334-05606B0329E1}"/>
                    </a:ext>
                  </a:extLst>
                </p:cNvPr>
                <p:cNvSpPr/>
                <p:nvPr/>
              </p:nvSpPr>
              <p:spPr>
                <a:xfrm>
                  <a:off x="10081898" y="7320232"/>
                  <a:ext cx="118843" cy="313189"/>
                </a:xfrm>
                <a:custGeom>
                  <a:avLst/>
                  <a:gdLst>
                    <a:gd name="connsiteX0" fmla="*/ 0 w 118843"/>
                    <a:gd name="connsiteY0" fmla="*/ 210991 h 313189"/>
                    <a:gd name="connsiteX1" fmla="*/ 0 w 118843"/>
                    <a:gd name="connsiteY1" fmla="*/ 59342 h 313189"/>
                    <a:gd name="connsiteX2" fmla="*/ 59422 w 118843"/>
                    <a:gd name="connsiteY2" fmla="*/ 0 h 313189"/>
                    <a:gd name="connsiteX3" fmla="*/ 59422 w 118843"/>
                    <a:gd name="connsiteY3" fmla="*/ 0 h 313189"/>
                    <a:gd name="connsiteX4" fmla="*/ 118844 w 118843"/>
                    <a:gd name="connsiteY4" fmla="*/ 59342 h 313189"/>
                    <a:gd name="connsiteX5" fmla="*/ 118844 w 118843"/>
                    <a:gd name="connsiteY5" fmla="*/ 253849 h 313189"/>
                    <a:gd name="connsiteX6" fmla="*/ 59422 w 118843"/>
                    <a:gd name="connsiteY6" fmla="*/ 313190 h 313189"/>
                    <a:gd name="connsiteX7" fmla="*/ 59422 w 118843"/>
                    <a:gd name="connsiteY7" fmla="*/ 313190 h 313189"/>
                    <a:gd name="connsiteX8" fmla="*/ 4952 w 118843"/>
                    <a:gd name="connsiteY8" fmla="*/ 276925 h 31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43" h="313189">
                      <a:moveTo>
                        <a:pt x="0" y="210991"/>
                      </a:moveTo>
                      <a:lnTo>
                        <a:pt x="0" y="59342"/>
                      </a:lnTo>
                      <a:cubicBezTo>
                        <a:pt x="0" y="26374"/>
                        <a:pt x="26410" y="0"/>
                        <a:pt x="59422" y="0"/>
                      </a:cubicBezTo>
                      <a:lnTo>
                        <a:pt x="59422" y="0"/>
                      </a:lnTo>
                      <a:cubicBezTo>
                        <a:pt x="92435" y="0"/>
                        <a:pt x="118844" y="26374"/>
                        <a:pt x="118844" y="59342"/>
                      </a:cubicBezTo>
                      <a:lnTo>
                        <a:pt x="118844" y="253849"/>
                      </a:lnTo>
                      <a:cubicBezTo>
                        <a:pt x="118844" y="286816"/>
                        <a:pt x="92435" y="313190"/>
                        <a:pt x="59422" y="313190"/>
                      </a:cubicBezTo>
                      <a:lnTo>
                        <a:pt x="59422" y="313190"/>
                      </a:lnTo>
                      <a:cubicBezTo>
                        <a:pt x="34663" y="313190"/>
                        <a:pt x="13205" y="298355"/>
                        <a:pt x="4952" y="276925"/>
                      </a:cubicBezTo>
                    </a:path>
                  </a:pathLst>
                </a:custGeom>
                <a:grpFill/>
                <a:ln w="16501" cap="rnd">
                  <a:solidFill>
                    <a:srgbClr val="494949"/>
                  </a:solidFill>
                  <a:prstDash val="solid"/>
                  <a:miter/>
                </a:ln>
              </p:spPr>
              <p:txBody>
                <a:bodyPr rtlCol="0" anchor="ctr"/>
                <a:lstStyle/>
                <a:p>
                  <a:endParaRPr lang="en-US" sz="1799"/>
                </a:p>
              </p:txBody>
            </p:sp>
            <p:sp>
              <p:nvSpPr>
                <p:cNvPr id="80" name="Freeform 2932">
                  <a:extLst>
                    <a:ext uri="{FF2B5EF4-FFF2-40B4-BE49-F238E27FC236}">
                      <a16:creationId xmlns:a16="http://schemas.microsoft.com/office/drawing/2014/main" id="{8E3152B1-9F27-3D1F-0889-A7A9323736D0}"/>
                    </a:ext>
                  </a:extLst>
                </p:cNvPr>
                <p:cNvSpPr/>
                <p:nvPr/>
              </p:nvSpPr>
              <p:spPr>
                <a:xfrm>
                  <a:off x="10200742" y="7348254"/>
                  <a:ext cx="108939" cy="270332"/>
                </a:xfrm>
                <a:custGeom>
                  <a:avLst/>
                  <a:gdLst>
                    <a:gd name="connsiteX0" fmla="*/ 54470 w 108939"/>
                    <a:gd name="connsiteY0" fmla="*/ 270332 h 270332"/>
                    <a:gd name="connsiteX1" fmla="*/ 54470 w 108939"/>
                    <a:gd name="connsiteY1" fmla="*/ 270332 h 270332"/>
                    <a:gd name="connsiteX2" fmla="*/ 0 w 108939"/>
                    <a:gd name="connsiteY2" fmla="*/ 215936 h 270332"/>
                    <a:gd name="connsiteX3" fmla="*/ 0 w 108939"/>
                    <a:gd name="connsiteY3" fmla="*/ 54396 h 270332"/>
                    <a:gd name="connsiteX4" fmla="*/ 54470 w 108939"/>
                    <a:gd name="connsiteY4" fmla="*/ 0 h 270332"/>
                    <a:gd name="connsiteX5" fmla="*/ 54470 w 108939"/>
                    <a:gd name="connsiteY5" fmla="*/ 0 h 270332"/>
                    <a:gd name="connsiteX6" fmla="*/ 108940 w 108939"/>
                    <a:gd name="connsiteY6" fmla="*/ 54396 h 270332"/>
                    <a:gd name="connsiteX7" fmla="*/ 108940 w 108939"/>
                    <a:gd name="connsiteY7" fmla="*/ 215936 h 270332"/>
                    <a:gd name="connsiteX8" fmla="*/ 54470 w 108939"/>
                    <a:gd name="connsiteY8" fmla="*/ 270332 h 2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9" h="270332">
                      <a:moveTo>
                        <a:pt x="54470" y="270332"/>
                      </a:moveTo>
                      <a:lnTo>
                        <a:pt x="54470" y="270332"/>
                      </a:lnTo>
                      <a:cubicBezTo>
                        <a:pt x="24759" y="270332"/>
                        <a:pt x="0" y="245607"/>
                        <a:pt x="0" y="215936"/>
                      </a:cubicBezTo>
                      <a:lnTo>
                        <a:pt x="0" y="54396"/>
                      </a:lnTo>
                      <a:cubicBezTo>
                        <a:pt x="0" y="24725"/>
                        <a:pt x="24759" y="0"/>
                        <a:pt x="54470" y="0"/>
                      </a:cubicBezTo>
                      <a:lnTo>
                        <a:pt x="54470" y="0"/>
                      </a:lnTo>
                      <a:cubicBezTo>
                        <a:pt x="84180" y="0"/>
                        <a:pt x="108940" y="24725"/>
                        <a:pt x="108940" y="54396"/>
                      </a:cubicBezTo>
                      <a:lnTo>
                        <a:pt x="108940" y="215936"/>
                      </a:lnTo>
                      <a:cubicBezTo>
                        <a:pt x="108940" y="245607"/>
                        <a:pt x="84180" y="270332"/>
                        <a:pt x="54470" y="270332"/>
                      </a:cubicBezTo>
                      <a:close/>
                    </a:path>
                  </a:pathLst>
                </a:custGeom>
                <a:grpFill/>
                <a:ln w="16501" cap="rnd">
                  <a:solidFill>
                    <a:srgbClr val="494949"/>
                  </a:solidFill>
                  <a:prstDash val="solid"/>
                  <a:miter/>
                </a:ln>
              </p:spPr>
              <p:txBody>
                <a:bodyPr rtlCol="0" anchor="ctr"/>
                <a:lstStyle/>
                <a:p>
                  <a:endParaRPr lang="en-US" sz="1799"/>
                </a:p>
              </p:txBody>
            </p:sp>
            <p:sp>
              <p:nvSpPr>
                <p:cNvPr id="81" name="Freeform 2933">
                  <a:extLst>
                    <a:ext uri="{FF2B5EF4-FFF2-40B4-BE49-F238E27FC236}">
                      <a16:creationId xmlns:a16="http://schemas.microsoft.com/office/drawing/2014/main" id="{DDDBA690-B017-DF93-72E9-EE1D6A32D1E6}"/>
                    </a:ext>
                  </a:extLst>
                </p:cNvPr>
                <p:cNvSpPr/>
                <p:nvPr/>
              </p:nvSpPr>
              <p:spPr>
                <a:xfrm>
                  <a:off x="9715464" y="7574080"/>
                  <a:ext cx="94084" cy="16483"/>
                </a:xfrm>
                <a:custGeom>
                  <a:avLst/>
                  <a:gdLst>
                    <a:gd name="connsiteX0" fmla="*/ 0 w 94084"/>
                    <a:gd name="connsiteY0" fmla="*/ 0 h 16483"/>
                    <a:gd name="connsiteX1" fmla="*/ 94084 w 94084"/>
                    <a:gd name="connsiteY1" fmla="*/ 0 h 16483"/>
                  </a:gdLst>
                  <a:ahLst/>
                  <a:cxnLst>
                    <a:cxn ang="0">
                      <a:pos x="connsiteX0" y="connsiteY0"/>
                    </a:cxn>
                    <a:cxn ang="0">
                      <a:pos x="connsiteX1" y="connsiteY1"/>
                    </a:cxn>
                  </a:cxnLst>
                  <a:rect l="l" t="t" r="r" b="b"/>
                  <a:pathLst>
                    <a:path w="94084" h="16483">
                      <a:moveTo>
                        <a:pt x="0" y="0"/>
                      </a:moveTo>
                      <a:lnTo>
                        <a:pt x="94084" y="0"/>
                      </a:lnTo>
                    </a:path>
                  </a:pathLst>
                </a:custGeom>
                <a:grpFill/>
                <a:ln w="16501" cap="rnd">
                  <a:solidFill>
                    <a:srgbClr val="494949"/>
                  </a:solidFill>
                  <a:prstDash val="solid"/>
                  <a:miter/>
                </a:ln>
              </p:spPr>
              <p:txBody>
                <a:bodyPr rtlCol="0" anchor="ctr"/>
                <a:lstStyle/>
                <a:p>
                  <a:endParaRPr lang="en-US" sz="1799"/>
                </a:p>
              </p:txBody>
            </p:sp>
            <p:sp>
              <p:nvSpPr>
                <p:cNvPr id="82" name="Freeform 2934">
                  <a:extLst>
                    <a:ext uri="{FF2B5EF4-FFF2-40B4-BE49-F238E27FC236}">
                      <a16:creationId xmlns:a16="http://schemas.microsoft.com/office/drawing/2014/main" id="{C6E5D31B-BA0F-0930-ACDC-351B74AB66D5}"/>
                    </a:ext>
                  </a:extLst>
                </p:cNvPr>
                <p:cNvSpPr/>
                <p:nvPr/>
              </p:nvSpPr>
              <p:spPr>
                <a:xfrm>
                  <a:off x="10311333" y="7574080"/>
                  <a:ext cx="211277" cy="16483"/>
                </a:xfrm>
                <a:custGeom>
                  <a:avLst/>
                  <a:gdLst>
                    <a:gd name="connsiteX0" fmla="*/ 0 w 211277"/>
                    <a:gd name="connsiteY0" fmla="*/ 0 h 16483"/>
                    <a:gd name="connsiteX1" fmla="*/ 211278 w 211277"/>
                    <a:gd name="connsiteY1" fmla="*/ 0 h 16483"/>
                  </a:gdLst>
                  <a:ahLst/>
                  <a:cxnLst>
                    <a:cxn ang="0">
                      <a:pos x="connsiteX0" y="connsiteY0"/>
                    </a:cxn>
                    <a:cxn ang="0">
                      <a:pos x="connsiteX1" y="connsiteY1"/>
                    </a:cxn>
                  </a:cxnLst>
                  <a:rect l="l" t="t" r="r" b="b"/>
                  <a:pathLst>
                    <a:path w="211277" h="16483">
                      <a:moveTo>
                        <a:pt x="0" y="0"/>
                      </a:moveTo>
                      <a:lnTo>
                        <a:pt x="211278" y="0"/>
                      </a:lnTo>
                    </a:path>
                  </a:pathLst>
                </a:custGeom>
                <a:grpFill/>
                <a:ln w="16501" cap="rnd">
                  <a:solidFill>
                    <a:srgbClr val="494949"/>
                  </a:solidFill>
                  <a:prstDash val="solid"/>
                  <a:miter/>
                </a:ln>
              </p:spPr>
              <p:txBody>
                <a:bodyPr rtlCol="0" anchor="ctr"/>
                <a:lstStyle/>
                <a:p>
                  <a:endParaRPr lang="en-US" sz="1799"/>
                </a:p>
              </p:txBody>
            </p:sp>
          </p:grpSp>
          <p:grpSp>
            <p:nvGrpSpPr>
              <p:cNvPr id="60" name="Graphic 503">
                <a:extLst>
                  <a:ext uri="{FF2B5EF4-FFF2-40B4-BE49-F238E27FC236}">
                    <a16:creationId xmlns:a16="http://schemas.microsoft.com/office/drawing/2014/main" id="{0768DF99-3F2F-CF48-BA81-4CC06C59FBB4}"/>
                  </a:ext>
                </a:extLst>
              </p:cNvPr>
              <p:cNvGrpSpPr/>
              <p:nvPr/>
            </p:nvGrpSpPr>
            <p:grpSpPr>
              <a:xfrm>
                <a:off x="9213680" y="7323529"/>
                <a:ext cx="501783" cy="501103"/>
                <a:chOff x="9213680" y="7323529"/>
                <a:chExt cx="501783" cy="501103"/>
              </a:xfrm>
              <a:grpFill/>
            </p:grpSpPr>
            <p:sp>
              <p:nvSpPr>
                <p:cNvPr id="61" name="Freeform 2913">
                  <a:extLst>
                    <a:ext uri="{FF2B5EF4-FFF2-40B4-BE49-F238E27FC236}">
                      <a16:creationId xmlns:a16="http://schemas.microsoft.com/office/drawing/2014/main" id="{72E0CF52-C6F5-DFC0-FF86-8D98FFE96C9C}"/>
                    </a:ext>
                  </a:extLst>
                </p:cNvPr>
                <p:cNvSpPr/>
                <p:nvPr/>
              </p:nvSpPr>
              <p:spPr>
                <a:xfrm>
                  <a:off x="9213680" y="7323529"/>
                  <a:ext cx="501783" cy="501103"/>
                </a:xfrm>
                <a:custGeom>
                  <a:avLst/>
                  <a:gdLst>
                    <a:gd name="connsiteX0" fmla="*/ 501784 w 501783"/>
                    <a:gd name="connsiteY0" fmla="*/ 250552 h 501103"/>
                    <a:gd name="connsiteX1" fmla="*/ 435759 w 501783"/>
                    <a:gd name="connsiteY1" fmla="*/ 173078 h 501103"/>
                    <a:gd name="connsiteX2" fmla="*/ 424206 w 501783"/>
                    <a:gd name="connsiteY2" fmla="*/ 77473 h 501103"/>
                    <a:gd name="connsiteX3" fmla="*/ 328470 w 501783"/>
                    <a:gd name="connsiteY3" fmla="*/ 65935 h 501103"/>
                    <a:gd name="connsiteX4" fmla="*/ 250892 w 501783"/>
                    <a:gd name="connsiteY4" fmla="*/ 0 h 501103"/>
                    <a:gd name="connsiteX5" fmla="*/ 173314 w 501783"/>
                    <a:gd name="connsiteY5" fmla="*/ 65935 h 501103"/>
                    <a:gd name="connsiteX6" fmla="*/ 77579 w 501783"/>
                    <a:gd name="connsiteY6" fmla="*/ 77473 h 501103"/>
                    <a:gd name="connsiteX7" fmla="*/ 66024 w 501783"/>
                    <a:gd name="connsiteY7" fmla="*/ 173078 h 501103"/>
                    <a:gd name="connsiteX8" fmla="*/ 0 w 501783"/>
                    <a:gd name="connsiteY8" fmla="*/ 250552 h 501103"/>
                    <a:gd name="connsiteX9" fmla="*/ 66024 w 501783"/>
                    <a:gd name="connsiteY9" fmla="*/ 328025 h 501103"/>
                    <a:gd name="connsiteX10" fmla="*/ 77579 w 501783"/>
                    <a:gd name="connsiteY10" fmla="*/ 423630 h 501103"/>
                    <a:gd name="connsiteX11" fmla="*/ 173314 w 501783"/>
                    <a:gd name="connsiteY11" fmla="*/ 435169 h 501103"/>
                    <a:gd name="connsiteX12" fmla="*/ 250892 w 501783"/>
                    <a:gd name="connsiteY12" fmla="*/ 501104 h 501103"/>
                    <a:gd name="connsiteX13" fmla="*/ 328470 w 501783"/>
                    <a:gd name="connsiteY13" fmla="*/ 435169 h 501103"/>
                    <a:gd name="connsiteX14" fmla="*/ 424206 w 501783"/>
                    <a:gd name="connsiteY14" fmla="*/ 423630 h 501103"/>
                    <a:gd name="connsiteX15" fmla="*/ 435759 w 501783"/>
                    <a:gd name="connsiteY15" fmla="*/ 328025 h 501103"/>
                    <a:gd name="connsiteX16" fmla="*/ 501784 w 501783"/>
                    <a:gd name="connsiteY16" fmla="*/ 250552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783" h="501103">
                      <a:moveTo>
                        <a:pt x="501784" y="250552"/>
                      </a:moveTo>
                      <a:cubicBezTo>
                        <a:pt x="501784" y="210991"/>
                        <a:pt x="473724" y="179672"/>
                        <a:pt x="435759" y="173078"/>
                      </a:cubicBezTo>
                      <a:cubicBezTo>
                        <a:pt x="453917" y="143408"/>
                        <a:pt x="450615" y="103847"/>
                        <a:pt x="424206" y="77473"/>
                      </a:cubicBezTo>
                      <a:cubicBezTo>
                        <a:pt x="397796" y="51099"/>
                        <a:pt x="358182" y="47803"/>
                        <a:pt x="328470" y="65935"/>
                      </a:cubicBezTo>
                      <a:cubicBezTo>
                        <a:pt x="321868" y="28022"/>
                        <a:pt x="290506" y="0"/>
                        <a:pt x="250892" y="0"/>
                      </a:cubicBezTo>
                      <a:cubicBezTo>
                        <a:pt x="211277" y="0"/>
                        <a:pt x="179915" y="28022"/>
                        <a:pt x="173314" y="65935"/>
                      </a:cubicBezTo>
                      <a:cubicBezTo>
                        <a:pt x="143603" y="47803"/>
                        <a:pt x="103988" y="51099"/>
                        <a:pt x="77579" y="77473"/>
                      </a:cubicBezTo>
                      <a:cubicBezTo>
                        <a:pt x="51168" y="103847"/>
                        <a:pt x="47867" y="143408"/>
                        <a:pt x="66024" y="173078"/>
                      </a:cubicBezTo>
                      <a:cubicBezTo>
                        <a:pt x="28060" y="179672"/>
                        <a:pt x="0" y="210991"/>
                        <a:pt x="0" y="250552"/>
                      </a:cubicBezTo>
                      <a:cubicBezTo>
                        <a:pt x="0" y="290112"/>
                        <a:pt x="28060" y="321431"/>
                        <a:pt x="66024" y="328025"/>
                      </a:cubicBezTo>
                      <a:cubicBezTo>
                        <a:pt x="47867" y="357696"/>
                        <a:pt x="51168" y="397256"/>
                        <a:pt x="77579" y="423630"/>
                      </a:cubicBezTo>
                      <a:cubicBezTo>
                        <a:pt x="103988" y="450004"/>
                        <a:pt x="143603" y="453301"/>
                        <a:pt x="173314" y="435169"/>
                      </a:cubicBezTo>
                      <a:cubicBezTo>
                        <a:pt x="179915" y="473081"/>
                        <a:pt x="211277" y="501104"/>
                        <a:pt x="250892" y="501104"/>
                      </a:cubicBezTo>
                      <a:cubicBezTo>
                        <a:pt x="290506" y="501104"/>
                        <a:pt x="321868" y="473081"/>
                        <a:pt x="328470" y="435169"/>
                      </a:cubicBezTo>
                      <a:cubicBezTo>
                        <a:pt x="358182" y="453301"/>
                        <a:pt x="397796" y="450004"/>
                        <a:pt x="424206" y="423630"/>
                      </a:cubicBezTo>
                      <a:cubicBezTo>
                        <a:pt x="450615" y="397256"/>
                        <a:pt x="453917" y="357696"/>
                        <a:pt x="435759" y="328025"/>
                      </a:cubicBezTo>
                      <a:cubicBezTo>
                        <a:pt x="473724" y="321431"/>
                        <a:pt x="501784" y="290112"/>
                        <a:pt x="501784" y="250552"/>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62" name="Freeform 2914">
                  <a:extLst>
                    <a:ext uri="{FF2B5EF4-FFF2-40B4-BE49-F238E27FC236}">
                      <a16:creationId xmlns:a16="http://schemas.microsoft.com/office/drawing/2014/main" id="{656E418A-BC26-4CE9-5107-AA58BC86A105}"/>
                    </a:ext>
                  </a:extLst>
                </p:cNvPr>
                <p:cNvSpPr/>
                <p:nvPr/>
              </p:nvSpPr>
              <p:spPr>
                <a:xfrm>
                  <a:off x="9380391" y="7488365"/>
                  <a:ext cx="171662" cy="171430"/>
                </a:xfrm>
                <a:custGeom>
                  <a:avLst/>
                  <a:gdLst>
                    <a:gd name="connsiteX0" fmla="*/ 171663 w 171662"/>
                    <a:gd name="connsiteY0" fmla="*/ 85715 h 171430"/>
                    <a:gd name="connsiteX1" fmla="*/ 85831 w 171662"/>
                    <a:gd name="connsiteY1" fmla="*/ 171430 h 171430"/>
                    <a:gd name="connsiteX2" fmla="*/ 0 w 171662"/>
                    <a:gd name="connsiteY2" fmla="*/ 85715 h 171430"/>
                    <a:gd name="connsiteX3" fmla="*/ 85831 w 171662"/>
                    <a:gd name="connsiteY3" fmla="*/ 0 h 171430"/>
                    <a:gd name="connsiteX4" fmla="*/ 171663 w 171662"/>
                    <a:gd name="connsiteY4" fmla="*/ 85715 h 17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62" h="171430">
                      <a:moveTo>
                        <a:pt x="171663" y="85715"/>
                      </a:moveTo>
                      <a:cubicBezTo>
                        <a:pt x="171663" y="133054"/>
                        <a:pt x="133235" y="171430"/>
                        <a:pt x="85831" y="171430"/>
                      </a:cubicBezTo>
                      <a:cubicBezTo>
                        <a:pt x="38428" y="171430"/>
                        <a:pt x="0" y="133054"/>
                        <a:pt x="0" y="85715"/>
                      </a:cubicBezTo>
                      <a:cubicBezTo>
                        <a:pt x="0" y="38376"/>
                        <a:pt x="38428" y="0"/>
                        <a:pt x="85831" y="0"/>
                      </a:cubicBezTo>
                      <a:cubicBezTo>
                        <a:pt x="133235" y="0"/>
                        <a:pt x="171663" y="38376"/>
                        <a:pt x="171663" y="85715"/>
                      </a:cubicBezTo>
                      <a:close/>
                    </a:path>
                  </a:pathLst>
                </a:custGeom>
                <a:grpFill/>
                <a:ln w="16501" cap="rnd">
                  <a:solidFill>
                    <a:srgbClr val="494949"/>
                  </a:solidFill>
                  <a:prstDash val="solid"/>
                  <a:round/>
                </a:ln>
              </p:spPr>
              <p:txBody>
                <a:bodyPr rtlCol="0" anchor="ctr"/>
                <a:lstStyle/>
                <a:p>
                  <a:endParaRPr lang="en-US" sz="1799"/>
                </a:p>
              </p:txBody>
            </p:sp>
            <p:grpSp>
              <p:nvGrpSpPr>
                <p:cNvPr id="63" name="Graphic 503">
                  <a:extLst>
                    <a:ext uri="{FF2B5EF4-FFF2-40B4-BE49-F238E27FC236}">
                      <a16:creationId xmlns:a16="http://schemas.microsoft.com/office/drawing/2014/main" id="{29E99ED5-5CFC-00A2-A701-276A6EECA9CE}"/>
                    </a:ext>
                  </a:extLst>
                </p:cNvPr>
                <p:cNvGrpSpPr/>
                <p:nvPr/>
              </p:nvGrpSpPr>
              <p:grpSpPr>
                <a:xfrm>
                  <a:off x="9466223" y="7420783"/>
                  <a:ext cx="16506" cy="311540"/>
                  <a:chOff x="9466223" y="7420783"/>
                  <a:chExt cx="16506" cy="311540"/>
                </a:xfrm>
                <a:grpFill/>
              </p:grpSpPr>
              <p:sp>
                <p:nvSpPr>
                  <p:cNvPr id="73" name="Freeform 2925">
                    <a:extLst>
                      <a:ext uri="{FF2B5EF4-FFF2-40B4-BE49-F238E27FC236}">
                        <a16:creationId xmlns:a16="http://schemas.microsoft.com/office/drawing/2014/main" id="{FEBE03F4-AA23-8B9E-964E-3B2D3D3970AE}"/>
                      </a:ext>
                    </a:extLst>
                  </p:cNvPr>
                  <p:cNvSpPr/>
                  <p:nvPr/>
                </p:nvSpPr>
                <p:spPr>
                  <a:xfrm>
                    <a:off x="9466223" y="7420783"/>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sp>
                <p:nvSpPr>
                  <p:cNvPr id="74" name="Freeform 2926">
                    <a:extLst>
                      <a:ext uri="{FF2B5EF4-FFF2-40B4-BE49-F238E27FC236}">
                        <a16:creationId xmlns:a16="http://schemas.microsoft.com/office/drawing/2014/main" id="{D0B32EF4-5706-018E-B580-CE629B6EDAF7}"/>
                      </a:ext>
                    </a:extLst>
                  </p:cNvPr>
                  <p:cNvSpPr/>
                  <p:nvPr/>
                </p:nvSpPr>
                <p:spPr>
                  <a:xfrm>
                    <a:off x="9466223" y="7664741"/>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grpSp>
            <p:grpSp>
              <p:nvGrpSpPr>
                <p:cNvPr id="64" name="Graphic 503">
                  <a:extLst>
                    <a:ext uri="{FF2B5EF4-FFF2-40B4-BE49-F238E27FC236}">
                      <a16:creationId xmlns:a16="http://schemas.microsoft.com/office/drawing/2014/main" id="{677BF428-9DF0-A075-44F9-B8B3D3EB44E9}"/>
                    </a:ext>
                  </a:extLst>
                </p:cNvPr>
                <p:cNvGrpSpPr/>
                <p:nvPr/>
              </p:nvGrpSpPr>
              <p:grpSpPr>
                <a:xfrm>
                  <a:off x="9309415" y="7577378"/>
                  <a:ext cx="311964" cy="16483"/>
                  <a:chOff x="9309415" y="7577378"/>
                  <a:chExt cx="311964" cy="16483"/>
                </a:xfrm>
                <a:grpFill/>
              </p:grpSpPr>
              <p:sp>
                <p:nvSpPr>
                  <p:cNvPr id="71" name="Freeform 2923">
                    <a:extLst>
                      <a:ext uri="{FF2B5EF4-FFF2-40B4-BE49-F238E27FC236}">
                        <a16:creationId xmlns:a16="http://schemas.microsoft.com/office/drawing/2014/main" id="{0254F9BD-EE4D-74A7-2524-A1B577E8D0C7}"/>
                      </a:ext>
                    </a:extLst>
                  </p:cNvPr>
                  <p:cNvSpPr/>
                  <p:nvPr/>
                </p:nvSpPr>
                <p:spPr>
                  <a:xfrm>
                    <a:off x="9309415" y="7577378"/>
                    <a:ext cx="67674" cy="16483"/>
                  </a:xfrm>
                  <a:custGeom>
                    <a:avLst/>
                    <a:gdLst>
                      <a:gd name="connsiteX0" fmla="*/ 34662 w 67674"/>
                      <a:gd name="connsiteY0" fmla="*/ 0 h 16483"/>
                      <a:gd name="connsiteX1" fmla="*/ 67674 w 67674"/>
                      <a:gd name="connsiteY1" fmla="*/ 0 h 16483"/>
                      <a:gd name="connsiteX2" fmla="*/ 0 w 67674"/>
                      <a:gd name="connsiteY2" fmla="*/ 0 h 16483"/>
                      <a:gd name="connsiteX3" fmla="*/ 33012 w 67674"/>
                      <a:gd name="connsiteY3" fmla="*/ 0 h 16483"/>
                    </a:gdLst>
                    <a:ahLst/>
                    <a:cxnLst>
                      <a:cxn ang="0">
                        <a:pos x="connsiteX0" y="connsiteY0"/>
                      </a:cxn>
                      <a:cxn ang="0">
                        <a:pos x="connsiteX1" y="connsiteY1"/>
                      </a:cxn>
                      <a:cxn ang="0">
                        <a:pos x="connsiteX2" y="connsiteY2"/>
                      </a:cxn>
                      <a:cxn ang="0">
                        <a:pos x="connsiteX3" y="connsiteY3"/>
                      </a:cxn>
                    </a:cxnLst>
                    <a:rect l="l" t="t" r="r" b="b"/>
                    <a:pathLst>
                      <a:path w="67674" h="16483">
                        <a:moveTo>
                          <a:pt x="34662" y="0"/>
                        </a:moveTo>
                        <a:lnTo>
                          <a:pt x="67674"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sp>
                <p:nvSpPr>
                  <p:cNvPr id="72" name="Freeform 2924">
                    <a:extLst>
                      <a:ext uri="{FF2B5EF4-FFF2-40B4-BE49-F238E27FC236}">
                        <a16:creationId xmlns:a16="http://schemas.microsoft.com/office/drawing/2014/main" id="{6C462313-93FD-0CC1-0AFC-9157D4A9AF6C}"/>
                      </a:ext>
                    </a:extLst>
                  </p:cNvPr>
                  <p:cNvSpPr/>
                  <p:nvPr/>
                </p:nvSpPr>
                <p:spPr>
                  <a:xfrm>
                    <a:off x="9553705" y="7577378"/>
                    <a:ext cx="67675" cy="16483"/>
                  </a:xfrm>
                  <a:custGeom>
                    <a:avLst/>
                    <a:gdLst>
                      <a:gd name="connsiteX0" fmla="*/ 34663 w 67675"/>
                      <a:gd name="connsiteY0" fmla="*/ 0 h 16483"/>
                      <a:gd name="connsiteX1" fmla="*/ 67675 w 67675"/>
                      <a:gd name="connsiteY1" fmla="*/ 0 h 16483"/>
                      <a:gd name="connsiteX2" fmla="*/ 0 w 67675"/>
                      <a:gd name="connsiteY2" fmla="*/ 0 h 16483"/>
                      <a:gd name="connsiteX3" fmla="*/ 33012 w 67675"/>
                      <a:gd name="connsiteY3" fmla="*/ 0 h 16483"/>
                    </a:gdLst>
                    <a:ahLst/>
                    <a:cxnLst>
                      <a:cxn ang="0">
                        <a:pos x="connsiteX0" y="connsiteY0"/>
                      </a:cxn>
                      <a:cxn ang="0">
                        <a:pos x="connsiteX1" y="connsiteY1"/>
                      </a:cxn>
                      <a:cxn ang="0">
                        <a:pos x="connsiteX2" y="connsiteY2"/>
                      </a:cxn>
                      <a:cxn ang="0">
                        <a:pos x="connsiteX3" y="connsiteY3"/>
                      </a:cxn>
                    </a:cxnLst>
                    <a:rect l="l" t="t" r="r" b="b"/>
                    <a:pathLst>
                      <a:path w="67675" h="16483">
                        <a:moveTo>
                          <a:pt x="34663" y="0"/>
                        </a:moveTo>
                        <a:lnTo>
                          <a:pt x="67675"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grpSp>
            <p:grpSp>
              <p:nvGrpSpPr>
                <p:cNvPr id="65" name="Graphic 503">
                  <a:extLst>
                    <a:ext uri="{FF2B5EF4-FFF2-40B4-BE49-F238E27FC236}">
                      <a16:creationId xmlns:a16="http://schemas.microsoft.com/office/drawing/2014/main" id="{DB8DC09B-AD8E-0AD0-3F33-4EE3DF6ABE4A}"/>
                    </a:ext>
                  </a:extLst>
                </p:cNvPr>
                <p:cNvGrpSpPr/>
                <p:nvPr/>
              </p:nvGrpSpPr>
              <p:grpSpPr>
                <a:xfrm>
                  <a:off x="9355632" y="7466937"/>
                  <a:ext cx="219530" cy="219232"/>
                  <a:chOff x="9355632" y="7466937"/>
                  <a:chExt cx="219530" cy="219232"/>
                </a:xfrm>
                <a:grpFill/>
              </p:grpSpPr>
              <p:sp>
                <p:nvSpPr>
                  <p:cNvPr id="69" name="Freeform 2921">
                    <a:extLst>
                      <a:ext uri="{FF2B5EF4-FFF2-40B4-BE49-F238E27FC236}">
                        <a16:creationId xmlns:a16="http://schemas.microsoft.com/office/drawing/2014/main" id="{E6FB7C26-98FF-AC5D-2BF4-D4C10715F73F}"/>
                      </a:ext>
                    </a:extLst>
                  </p:cNvPr>
                  <p:cNvSpPr/>
                  <p:nvPr/>
                </p:nvSpPr>
                <p:spPr>
                  <a:xfrm>
                    <a:off x="9355632" y="7466937"/>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sp>
                <p:nvSpPr>
                  <p:cNvPr id="70" name="Freeform 2922">
                    <a:extLst>
                      <a:ext uri="{FF2B5EF4-FFF2-40B4-BE49-F238E27FC236}">
                        <a16:creationId xmlns:a16="http://schemas.microsoft.com/office/drawing/2014/main" id="{323DBBF2-18D6-13B1-5EE2-D02701B422EE}"/>
                      </a:ext>
                    </a:extLst>
                  </p:cNvPr>
                  <p:cNvSpPr/>
                  <p:nvPr/>
                </p:nvSpPr>
                <p:spPr>
                  <a:xfrm>
                    <a:off x="9528945" y="7640015"/>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grpSp>
            <p:grpSp>
              <p:nvGrpSpPr>
                <p:cNvPr id="66" name="Graphic 503">
                  <a:extLst>
                    <a:ext uri="{FF2B5EF4-FFF2-40B4-BE49-F238E27FC236}">
                      <a16:creationId xmlns:a16="http://schemas.microsoft.com/office/drawing/2014/main" id="{99FB824F-3F3A-B8BA-F397-5E9CF2F0D112}"/>
                    </a:ext>
                  </a:extLst>
                </p:cNvPr>
                <p:cNvGrpSpPr/>
                <p:nvPr/>
              </p:nvGrpSpPr>
              <p:grpSpPr>
                <a:xfrm>
                  <a:off x="9355632" y="7466937"/>
                  <a:ext cx="219530" cy="219232"/>
                  <a:chOff x="9355632" y="7466937"/>
                  <a:chExt cx="219530" cy="219232"/>
                </a:xfrm>
                <a:grpFill/>
              </p:grpSpPr>
              <p:sp>
                <p:nvSpPr>
                  <p:cNvPr id="67" name="Freeform 2919">
                    <a:extLst>
                      <a:ext uri="{FF2B5EF4-FFF2-40B4-BE49-F238E27FC236}">
                        <a16:creationId xmlns:a16="http://schemas.microsoft.com/office/drawing/2014/main" id="{278C9013-9103-F512-6EF4-E5D75D610249}"/>
                      </a:ext>
                    </a:extLst>
                  </p:cNvPr>
                  <p:cNvSpPr/>
                  <p:nvPr/>
                </p:nvSpPr>
                <p:spPr>
                  <a:xfrm>
                    <a:off x="9355632" y="7640015"/>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sp>
                <p:nvSpPr>
                  <p:cNvPr id="68" name="Freeform 2920">
                    <a:extLst>
                      <a:ext uri="{FF2B5EF4-FFF2-40B4-BE49-F238E27FC236}">
                        <a16:creationId xmlns:a16="http://schemas.microsoft.com/office/drawing/2014/main" id="{2906C8EA-3525-32F5-58F5-0593E89BAE50}"/>
                      </a:ext>
                    </a:extLst>
                  </p:cNvPr>
                  <p:cNvSpPr/>
                  <p:nvPr/>
                </p:nvSpPr>
                <p:spPr>
                  <a:xfrm>
                    <a:off x="9528945" y="7466937"/>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grpSp>
          </p:grpSp>
        </p:grpSp>
      </p:grpSp>
    </p:spTree>
    <p:extLst>
      <p:ext uri="{BB962C8B-B14F-4D97-AF65-F5344CB8AC3E}">
        <p14:creationId xmlns:p14="http://schemas.microsoft.com/office/powerpoint/2010/main" val="185596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20EB-5468-9456-27AE-DF5ADB3EF819}"/>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D9F70B24-E0B9-428F-6DB4-AA79BCCCAFBC}"/>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F1C3B833-E008-3C74-E2E9-0F7B8F347F06}"/>
              </a:ext>
            </a:extLst>
          </p:cNvPr>
          <p:cNvSpPr>
            <a:spLocks noGrp="1"/>
          </p:cNvSpPr>
          <p:nvPr>
            <p:ph type="body" sz="quarter" idx="19"/>
          </p:nvPr>
        </p:nvSpPr>
        <p:spPr>
          <a:xfrm>
            <a:off x="423358" y="941779"/>
            <a:ext cx="1197303" cy="385564"/>
          </a:xfrm>
        </p:spPr>
        <p:txBody>
          <a:bodyPr/>
          <a:lstStyle/>
          <a:p>
            <a:r>
              <a:rPr lang="en-US" dirty="0"/>
              <a:t>04</a:t>
            </a:r>
          </a:p>
        </p:txBody>
      </p:sp>
      <p:sp>
        <p:nvSpPr>
          <p:cNvPr id="20" name="Text Placeholder 6">
            <a:extLst>
              <a:ext uri="{FF2B5EF4-FFF2-40B4-BE49-F238E27FC236}">
                <a16:creationId xmlns:a16="http://schemas.microsoft.com/office/drawing/2014/main" id="{E8FCF2A3-BA68-7ADA-D935-1A2F8C3FACC7}"/>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Menningarleg dýfing, ekta upplifun og staðbundnar upplifanir</a:t>
            </a:r>
          </a:p>
        </p:txBody>
      </p:sp>
      <p:sp>
        <p:nvSpPr>
          <p:cNvPr id="21" name="Text Placeholder 3">
            <a:extLst>
              <a:ext uri="{FF2B5EF4-FFF2-40B4-BE49-F238E27FC236}">
                <a16:creationId xmlns:a16="http://schemas.microsoft.com/office/drawing/2014/main" id="{D1819636-ABAF-FFA6-3F72-A3A311EE055D}"/>
              </a:ext>
            </a:extLst>
          </p:cNvPr>
          <p:cNvSpPr>
            <a:spLocks noGrp="1"/>
          </p:cNvSpPr>
          <p:nvPr>
            <p:ph type="body" sz="quarter" idx="21"/>
          </p:nvPr>
        </p:nvSpPr>
        <p:spPr>
          <a:xfrm>
            <a:off x="4067719" y="1559797"/>
            <a:ext cx="7032802" cy="3773184"/>
          </a:xfrm>
          <a:prstGeom prst="rect">
            <a:avLst/>
          </a:prstGeom>
        </p:spPr>
        <p:txBody>
          <a:bodyPr lIns="91440" tIns="45720" rIns="91440" bIns="45720" anchor="t"/>
          <a:lstStyle/>
          <a:p>
            <a:pPr>
              <a:lnSpc>
                <a:spcPts val="2380"/>
              </a:lnSpc>
            </a:pPr>
            <a:r>
              <a:rPr lang="en-US" sz="2800" b="1" dirty="0">
                <a:solidFill>
                  <a:srgbClr val="459597"/>
                </a:solidFill>
              </a:rPr>
              <a:t>Evrópskir ferðamenn: </a:t>
            </a:r>
          </a:p>
          <a:p>
            <a:pPr>
              <a:lnSpc>
                <a:spcPts val="2380"/>
              </a:lnSpc>
            </a:pPr>
            <a:r>
              <a:rPr lang="en-US" sz="2400" dirty="0">
                <a:solidFill>
                  <a:srgbClr val="5F5F5F"/>
                </a:solidFill>
              </a:rPr>
              <a:t>Evrópskir ferðamenn eru sífellt meira hvattir af ekta og dýrmætum upplifunum. Þeir vilja </a:t>
            </a:r>
            <a:r>
              <a:rPr lang="en-US" sz="2400" b="1" dirty="0">
                <a:solidFill>
                  <a:srgbClr val="5F5F5F"/>
                </a:solidFill>
              </a:rPr>
              <a:t>forðast neikvæð áhrif ferðalaga </a:t>
            </a:r>
            <a:r>
              <a:rPr lang="en-US" sz="2400" dirty="0">
                <a:solidFill>
                  <a:srgbClr val="5F5F5F"/>
                </a:solidFill>
              </a:rPr>
              <a:t>og óska eftir tryggingu um að eyðslur þeirra gagnist beint samfélögum sem þeir heimsækja. </a:t>
            </a:r>
          </a:p>
          <a:p>
            <a:pPr>
              <a:lnSpc>
                <a:spcPts val="2380"/>
              </a:lnSpc>
            </a:pPr>
            <a:endParaRPr lang="en-US" sz="2400" b="1" dirty="0">
              <a:solidFill>
                <a:srgbClr val="459597"/>
              </a:solidFill>
            </a:endParaRPr>
          </a:p>
          <a:p>
            <a:pPr>
              <a:lnSpc>
                <a:spcPts val="2380"/>
              </a:lnSpc>
            </a:pPr>
            <a:r>
              <a:rPr lang="en-US" sz="2800" b="1" dirty="0">
                <a:solidFill>
                  <a:srgbClr val="459597"/>
                </a:solidFill>
              </a:rPr>
              <a:t>Vettvangar:</a:t>
            </a:r>
          </a:p>
          <a:p>
            <a:pPr>
              <a:lnSpc>
                <a:spcPts val="2380"/>
              </a:lnSpc>
            </a:pPr>
            <a:r>
              <a:rPr lang="en-US" sz="2400" dirty="0">
                <a:solidFill>
                  <a:srgbClr val="5F5F5F"/>
                </a:solidFill>
              </a:rPr>
              <a:t>Vettvangar eins og </a:t>
            </a:r>
            <a:r>
              <a:rPr lang="en-US" sz="2400" b="1" dirty="0" err="1">
                <a:solidFill>
                  <a:srgbClr val="5F5F5F"/>
                </a:solidFill>
              </a:rPr>
              <a:t>Fairbnb </a:t>
            </a:r>
            <a:r>
              <a:rPr lang="en-US" sz="2400" b="1" dirty="0">
                <a:solidFill>
                  <a:srgbClr val="5F5F5F"/>
                </a:solidFill>
              </a:rPr>
              <a:t>og </a:t>
            </a:r>
            <a:r>
              <a:rPr lang="en-US" sz="2400" b="1" dirty="0" err="1">
                <a:solidFill>
                  <a:srgbClr val="5F5F5F"/>
                </a:solidFill>
              </a:rPr>
              <a:t>Ecobnb </a:t>
            </a:r>
            <a:r>
              <a:rPr lang="en-US" sz="2400" dirty="0">
                <a:solidFill>
                  <a:srgbClr val="5F5F5F"/>
                </a:solidFill>
              </a:rPr>
              <a:t>mæta þessari eftirspurn með því að bjóða upp á gistingu sem styður við staðbundin samfélög og fylgir sjálfbærum starfsháttum. </a:t>
            </a:r>
          </a:p>
          <a:p>
            <a:pPr>
              <a:lnSpc>
                <a:spcPts val="2380"/>
              </a:lnSpc>
            </a:pPr>
            <a:endParaRPr lang="en-IE" sz="2400" dirty="0"/>
          </a:p>
        </p:txBody>
      </p:sp>
      <p:sp>
        <p:nvSpPr>
          <p:cNvPr id="22" name="Slide Number Placeholder 5">
            <a:extLst>
              <a:ext uri="{FF2B5EF4-FFF2-40B4-BE49-F238E27FC236}">
                <a16:creationId xmlns:a16="http://schemas.microsoft.com/office/drawing/2014/main" id="{B01ACC34-BC8D-1B4B-E901-06532053BF7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17</a:t>
            </a:fld>
            <a:endParaRPr lang="fr-CA" sz="1200" dirty="0"/>
          </a:p>
        </p:txBody>
      </p:sp>
      <p:grpSp>
        <p:nvGrpSpPr>
          <p:cNvPr id="56" name="Graphic 503">
            <a:extLst>
              <a:ext uri="{FF2B5EF4-FFF2-40B4-BE49-F238E27FC236}">
                <a16:creationId xmlns:a16="http://schemas.microsoft.com/office/drawing/2014/main" id="{28250D9A-5CE5-47A5-0703-365710189EEE}"/>
              </a:ext>
            </a:extLst>
          </p:cNvPr>
          <p:cNvGrpSpPr/>
          <p:nvPr/>
        </p:nvGrpSpPr>
        <p:grpSpPr>
          <a:xfrm>
            <a:off x="707292" y="4757964"/>
            <a:ext cx="1571631" cy="1195103"/>
            <a:chOff x="9213680" y="7302100"/>
            <a:chExt cx="1308930" cy="1069788"/>
          </a:xfrm>
          <a:noFill/>
        </p:grpSpPr>
        <p:grpSp>
          <p:nvGrpSpPr>
            <p:cNvPr id="57" name="Graphic 503">
              <a:extLst>
                <a:ext uri="{FF2B5EF4-FFF2-40B4-BE49-F238E27FC236}">
                  <a16:creationId xmlns:a16="http://schemas.microsoft.com/office/drawing/2014/main" id="{69858931-C6DC-8000-2610-B8B347E1C529}"/>
                </a:ext>
              </a:extLst>
            </p:cNvPr>
            <p:cNvGrpSpPr/>
            <p:nvPr/>
          </p:nvGrpSpPr>
          <p:grpSpPr>
            <a:xfrm>
              <a:off x="9517391" y="7846061"/>
              <a:ext cx="311964" cy="525828"/>
              <a:chOff x="9517391" y="7846061"/>
              <a:chExt cx="311964" cy="525828"/>
            </a:xfrm>
            <a:grpFill/>
          </p:grpSpPr>
          <p:sp>
            <p:nvSpPr>
              <p:cNvPr id="83" name="Freeform 2935">
                <a:extLst>
                  <a:ext uri="{FF2B5EF4-FFF2-40B4-BE49-F238E27FC236}">
                    <a16:creationId xmlns:a16="http://schemas.microsoft.com/office/drawing/2014/main" id="{FB78DF7B-D1FF-CB1B-1911-E215799F1A68}"/>
                  </a:ext>
                </a:extLst>
              </p:cNvPr>
              <p:cNvSpPr/>
              <p:nvPr/>
            </p:nvSpPr>
            <p:spPr>
              <a:xfrm>
                <a:off x="9535548" y="8040568"/>
                <a:ext cx="36313" cy="331321"/>
              </a:xfrm>
              <a:custGeom>
                <a:avLst/>
                <a:gdLst>
                  <a:gd name="connsiteX0" fmla="*/ 0 w 36313"/>
                  <a:gd name="connsiteY0" fmla="*/ 0 h 331321"/>
                  <a:gd name="connsiteX1" fmla="*/ 0 w 36313"/>
                  <a:gd name="connsiteY1" fmla="*/ 108792 h 331321"/>
                  <a:gd name="connsiteX2" fmla="*/ 14855 w 36313"/>
                  <a:gd name="connsiteY2" fmla="*/ 151650 h 331321"/>
                  <a:gd name="connsiteX3" fmla="*/ 33012 w 36313"/>
                  <a:gd name="connsiteY3" fmla="*/ 173078 h 331321"/>
                  <a:gd name="connsiteX4" fmla="*/ 36314 w 36313"/>
                  <a:gd name="connsiteY4" fmla="*/ 184617 h 331321"/>
                  <a:gd name="connsiteX5" fmla="*/ 36314 w 36313"/>
                  <a:gd name="connsiteY5" fmla="*/ 331321 h 3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3" h="331321">
                    <a:moveTo>
                      <a:pt x="0" y="0"/>
                    </a:moveTo>
                    <a:lnTo>
                      <a:pt x="0" y="108792"/>
                    </a:lnTo>
                    <a:cubicBezTo>
                      <a:pt x="0" y="123627"/>
                      <a:pt x="4952" y="138463"/>
                      <a:pt x="14855" y="151650"/>
                    </a:cubicBezTo>
                    <a:lnTo>
                      <a:pt x="33012" y="173078"/>
                    </a:lnTo>
                    <a:cubicBezTo>
                      <a:pt x="36314" y="176375"/>
                      <a:pt x="36314" y="179672"/>
                      <a:pt x="36314" y="184617"/>
                    </a:cubicBezTo>
                    <a:lnTo>
                      <a:pt x="36314" y="331321"/>
                    </a:lnTo>
                  </a:path>
                </a:pathLst>
              </a:custGeom>
              <a:grpFill/>
              <a:ln w="16501" cap="rnd">
                <a:solidFill>
                  <a:srgbClr val="494949"/>
                </a:solidFill>
                <a:prstDash val="solid"/>
                <a:miter/>
              </a:ln>
            </p:spPr>
            <p:txBody>
              <a:bodyPr rtlCol="0" anchor="ctr"/>
              <a:lstStyle/>
              <a:p>
                <a:endParaRPr lang="en-US" sz="1799"/>
              </a:p>
            </p:txBody>
          </p:sp>
          <p:sp>
            <p:nvSpPr>
              <p:cNvPr id="84" name="Freeform 2936">
                <a:extLst>
                  <a:ext uri="{FF2B5EF4-FFF2-40B4-BE49-F238E27FC236}">
                    <a16:creationId xmlns:a16="http://schemas.microsoft.com/office/drawing/2014/main" id="{C1C937D5-BA18-AD5F-21A5-CE310B275466}"/>
                  </a:ext>
                </a:extLst>
              </p:cNvPr>
              <p:cNvSpPr/>
              <p:nvPr/>
            </p:nvSpPr>
            <p:spPr>
              <a:xfrm>
                <a:off x="9652741" y="7972985"/>
                <a:ext cx="176615" cy="395607"/>
              </a:xfrm>
              <a:custGeom>
                <a:avLst/>
                <a:gdLst>
                  <a:gd name="connsiteX0" fmla="*/ 112241 w 176615"/>
                  <a:gd name="connsiteY0" fmla="*/ 395608 h 395607"/>
                  <a:gd name="connsiteX1" fmla="*/ 112241 w 176615"/>
                  <a:gd name="connsiteY1" fmla="*/ 253848 h 395607"/>
                  <a:gd name="connsiteX2" fmla="*/ 115542 w 176615"/>
                  <a:gd name="connsiteY2" fmla="*/ 242309 h 395607"/>
                  <a:gd name="connsiteX3" fmla="*/ 150206 w 176615"/>
                  <a:gd name="connsiteY3" fmla="*/ 194507 h 395607"/>
                  <a:gd name="connsiteX4" fmla="*/ 176615 w 176615"/>
                  <a:gd name="connsiteY4" fmla="*/ 136814 h 395607"/>
                  <a:gd name="connsiteX5" fmla="*/ 176615 w 176615"/>
                  <a:gd name="connsiteY5" fmla="*/ 74176 h 395607"/>
                  <a:gd name="connsiteX6" fmla="*/ 176615 w 176615"/>
                  <a:gd name="connsiteY6" fmla="*/ 74176 h 395607"/>
                  <a:gd name="connsiteX7" fmla="*/ 176615 w 176615"/>
                  <a:gd name="connsiteY7" fmla="*/ 39560 h 395607"/>
                  <a:gd name="connsiteX8" fmla="*/ 176615 w 176615"/>
                  <a:gd name="connsiteY8" fmla="*/ 39560 h 395607"/>
                  <a:gd name="connsiteX9" fmla="*/ 137000 w 176615"/>
                  <a:gd name="connsiteY9" fmla="*/ 0 h 395607"/>
                  <a:gd name="connsiteX10" fmla="*/ 36314 w 176615"/>
                  <a:gd name="connsiteY10" fmla="*/ 0 h 395607"/>
                  <a:gd name="connsiteX11" fmla="*/ 0 w 176615"/>
                  <a:gd name="connsiteY11" fmla="*/ 36263 h 395607"/>
                  <a:gd name="connsiteX12" fmla="*/ 36314 w 176615"/>
                  <a:gd name="connsiteY12" fmla="*/ 72528 h 395607"/>
                  <a:gd name="connsiteX13" fmla="*/ 103988 w 176615"/>
                  <a:gd name="connsiteY13" fmla="*/ 72528 h 395607"/>
                  <a:gd name="connsiteX14" fmla="*/ 103988 w 176615"/>
                  <a:gd name="connsiteY14" fmla="*/ 85714 h 395607"/>
                  <a:gd name="connsiteX15" fmla="*/ 9904 w 176615"/>
                  <a:gd name="connsiteY15" fmla="*/ 184616 h 39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615" h="395607">
                    <a:moveTo>
                      <a:pt x="112241" y="395608"/>
                    </a:moveTo>
                    <a:lnTo>
                      <a:pt x="112241" y="253848"/>
                    </a:lnTo>
                    <a:cubicBezTo>
                      <a:pt x="112241" y="250551"/>
                      <a:pt x="112241" y="245606"/>
                      <a:pt x="115542" y="242309"/>
                    </a:cubicBezTo>
                    <a:lnTo>
                      <a:pt x="150206" y="194507"/>
                    </a:lnTo>
                    <a:cubicBezTo>
                      <a:pt x="166712" y="174726"/>
                      <a:pt x="176615" y="163188"/>
                      <a:pt x="176615" y="136814"/>
                    </a:cubicBezTo>
                    <a:lnTo>
                      <a:pt x="176615" y="74176"/>
                    </a:lnTo>
                    <a:lnTo>
                      <a:pt x="176615" y="74176"/>
                    </a:lnTo>
                    <a:lnTo>
                      <a:pt x="176615" y="39560"/>
                    </a:lnTo>
                    <a:lnTo>
                      <a:pt x="176615" y="39560"/>
                    </a:lnTo>
                    <a:cubicBezTo>
                      <a:pt x="176615" y="18132"/>
                      <a:pt x="158459" y="0"/>
                      <a:pt x="137000" y="0"/>
                    </a:cubicBezTo>
                    <a:lnTo>
                      <a:pt x="36314" y="0"/>
                    </a:lnTo>
                    <a:cubicBezTo>
                      <a:pt x="16506" y="0"/>
                      <a:pt x="0" y="16484"/>
                      <a:pt x="0" y="36263"/>
                    </a:cubicBezTo>
                    <a:cubicBezTo>
                      <a:pt x="0" y="56044"/>
                      <a:pt x="16506" y="72528"/>
                      <a:pt x="36314" y="72528"/>
                    </a:cubicBezTo>
                    <a:lnTo>
                      <a:pt x="103988" y="72528"/>
                    </a:lnTo>
                    <a:lnTo>
                      <a:pt x="103988" y="85714"/>
                    </a:lnTo>
                    <a:cubicBezTo>
                      <a:pt x="103988" y="85714"/>
                      <a:pt x="9904" y="87363"/>
                      <a:pt x="9904" y="184616"/>
                    </a:cubicBezTo>
                  </a:path>
                </a:pathLst>
              </a:custGeom>
              <a:grpFill/>
              <a:ln w="16501" cap="rnd">
                <a:solidFill>
                  <a:srgbClr val="494949"/>
                </a:solidFill>
                <a:prstDash val="solid"/>
                <a:miter/>
              </a:ln>
            </p:spPr>
            <p:txBody>
              <a:bodyPr rtlCol="0" anchor="ctr"/>
              <a:lstStyle/>
              <a:p>
                <a:endParaRPr lang="en-US" sz="1799"/>
              </a:p>
            </p:txBody>
          </p:sp>
          <p:sp>
            <p:nvSpPr>
              <p:cNvPr id="85" name="Freeform 2937">
                <a:extLst>
                  <a:ext uri="{FF2B5EF4-FFF2-40B4-BE49-F238E27FC236}">
                    <a16:creationId xmlns:a16="http://schemas.microsoft.com/office/drawing/2014/main" id="{3547D453-1599-49D8-D865-ECD116F25560}"/>
                  </a:ext>
                </a:extLst>
              </p:cNvPr>
              <p:cNvSpPr/>
              <p:nvPr/>
            </p:nvSpPr>
            <p:spPr>
              <a:xfrm>
                <a:off x="9733621" y="7865842"/>
                <a:ext cx="72626" cy="110439"/>
              </a:xfrm>
              <a:custGeom>
                <a:avLst/>
                <a:gdLst>
                  <a:gd name="connsiteX0" fmla="*/ 72626 w 72626"/>
                  <a:gd name="connsiteY0" fmla="*/ 110440 h 110439"/>
                  <a:gd name="connsiteX1" fmla="*/ 72626 w 72626"/>
                  <a:gd name="connsiteY1" fmla="*/ 36263 h 110439"/>
                  <a:gd name="connsiteX2" fmla="*/ 36314 w 72626"/>
                  <a:gd name="connsiteY2" fmla="*/ 0 h 110439"/>
                  <a:gd name="connsiteX3" fmla="*/ 36314 w 72626"/>
                  <a:gd name="connsiteY3" fmla="*/ 0 h 110439"/>
                  <a:gd name="connsiteX4" fmla="*/ 0 w 72626"/>
                  <a:gd name="connsiteY4" fmla="*/ 36263 h 110439"/>
                  <a:gd name="connsiteX5" fmla="*/ 0 w 72626"/>
                  <a:gd name="connsiteY5" fmla="*/ 110440 h 1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6" h="110439">
                    <a:moveTo>
                      <a:pt x="72626" y="110440"/>
                    </a:moveTo>
                    <a:lnTo>
                      <a:pt x="72626" y="36263"/>
                    </a:lnTo>
                    <a:cubicBezTo>
                      <a:pt x="72626" y="16484"/>
                      <a:pt x="56120" y="0"/>
                      <a:pt x="36314" y="0"/>
                    </a:cubicBezTo>
                    <a:lnTo>
                      <a:pt x="36314" y="0"/>
                    </a:lnTo>
                    <a:cubicBezTo>
                      <a:pt x="16506" y="0"/>
                      <a:pt x="0" y="16484"/>
                      <a:pt x="0" y="36263"/>
                    </a:cubicBezTo>
                    <a:lnTo>
                      <a:pt x="0" y="110440"/>
                    </a:lnTo>
                  </a:path>
                </a:pathLst>
              </a:custGeom>
              <a:grpFill/>
              <a:ln w="16501" cap="rnd">
                <a:solidFill>
                  <a:srgbClr val="494949"/>
                </a:solidFill>
                <a:prstDash val="solid"/>
                <a:miter/>
              </a:ln>
            </p:spPr>
            <p:txBody>
              <a:bodyPr rtlCol="0" anchor="ctr"/>
              <a:lstStyle/>
              <a:p>
                <a:endParaRPr lang="en-US" sz="1799"/>
              </a:p>
            </p:txBody>
          </p:sp>
          <p:sp>
            <p:nvSpPr>
              <p:cNvPr id="86" name="Freeform 2938">
                <a:extLst>
                  <a:ext uri="{FF2B5EF4-FFF2-40B4-BE49-F238E27FC236}">
                    <a16:creationId xmlns:a16="http://schemas.microsoft.com/office/drawing/2014/main" id="{3D5494BE-30EA-81F6-2F2C-2FFDB29419AC}"/>
                  </a:ext>
                </a:extLst>
              </p:cNvPr>
              <p:cNvSpPr/>
              <p:nvPr/>
            </p:nvSpPr>
            <p:spPr>
              <a:xfrm>
                <a:off x="9659344" y="7846061"/>
                <a:ext cx="75927" cy="143408"/>
              </a:xfrm>
              <a:custGeom>
                <a:avLst/>
                <a:gdLst>
                  <a:gd name="connsiteX0" fmla="*/ 75927 w 75927"/>
                  <a:gd name="connsiteY0" fmla="*/ 128572 h 143408"/>
                  <a:gd name="connsiteX1" fmla="*/ 75927 w 75927"/>
                  <a:gd name="connsiteY1" fmla="*/ 37912 h 143408"/>
                  <a:gd name="connsiteX2" fmla="*/ 37964 w 75927"/>
                  <a:gd name="connsiteY2" fmla="*/ 0 h 143408"/>
                  <a:gd name="connsiteX3" fmla="*/ 37964 w 75927"/>
                  <a:gd name="connsiteY3" fmla="*/ 0 h 143408"/>
                  <a:gd name="connsiteX4" fmla="*/ 0 w 75927"/>
                  <a:gd name="connsiteY4" fmla="*/ 37912 h 143408"/>
                  <a:gd name="connsiteX5" fmla="*/ 0 w 75927"/>
                  <a:gd name="connsiteY5" fmla="*/ 143408 h 14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43408">
                    <a:moveTo>
                      <a:pt x="75927" y="128572"/>
                    </a:moveTo>
                    <a:lnTo>
                      <a:pt x="75927" y="37912"/>
                    </a:lnTo>
                    <a:cubicBezTo>
                      <a:pt x="75927" y="16484"/>
                      <a:pt x="59421" y="0"/>
                      <a:pt x="37964" y="0"/>
                    </a:cubicBezTo>
                    <a:lnTo>
                      <a:pt x="37964" y="0"/>
                    </a:lnTo>
                    <a:cubicBezTo>
                      <a:pt x="16506" y="0"/>
                      <a:pt x="0" y="16484"/>
                      <a:pt x="0" y="37912"/>
                    </a:cubicBezTo>
                    <a:lnTo>
                      <a:pt x="0" y="143408"/>
                    </a:lnTo>
                  </a:path>
                </a:pathLst>
              </a:custGeom>
              <a:grpFill/>
              <a:ln w="16501" cap="rnd">
                <a:solidFill>
                  <a:srgbClr val="494949"/>
                </a:solidFill>
                <a:prstDash val="solid"/>
                <a:miter/>
              </a:ln>
            </p:spPr>
            <p:txBody>
              <a:bodyPr rtlCol="0" anchor="ctr"/>
              <a:lstStyle/>
              <a:p>
                <a:endParaRPr lang="en-US" sz="1799"/>
              </a:p>
            </p:txBody>
          </p:sp>
          <p:sp>
            <p:nvSpPr>
              <p:cNvPr id="87" name="Freeform 2939">
                <a:extLst>
                  <a:ext uri="{FF2B5EF4-FFF2-40B4-BE49-F238E27FC236}">
                    <a16:creationId xmlns:a16="http://schemas.microsoft.com/office/drawing/2014/main" id="{9EB235E6-F771-0C30-A347-8871C31B5D82}"/>
                  </a:ext>
                </a:extLst>
              </p:cNvPr>
              <p:cNvSpPr/>
              <p:nvPr/>
            </p:nvSpPr>
            <p:spPr>
              <a:xfrm>
                <a:off x="9583415" y="7855951"/>
                <a:ext cx="75928" cy="197803"/>
              </a:xfrm>
              <a:custGeom>
                <a:avLst/>
                <a:gdLst>
                  <a:gd name="connsiteX0" fmla="*/ 75928 w 75928"/>
                  <a:gd name="connsiteY0" fmla="*/ 133518 h 197803"/>
                  <a:gd name="connsiteX1" fmla="*/ 75928 w 75928"/>
                  <a:gd name="connsiteY1" fmla="*/ 37912 h 197803"/>
                  <a:gd name="connsiteX2" fmla="*/ 37965 w 75928"/>
                  <a:gd name="connsiteY2" fmla="*/ 0 h 197803"/>
                  <a:gd name="connsiteX3" fmla="*/ 37965 w 75928"/>
                  <a:gd name="connsiteY3" fmla="*/ 0 h 197803"/>
                  <a:gd name="connsiteX4" fmla="*/ 0 w 75928"/>
                  <a:gd name="connsiteY4" fmla="*/ 37912 h 197803"/>
                  <a:gd name="connsiteX5" fmla="*/ 0 w 75928"/>
                  <a:gd name="connsiteY5" fmla="*/ 159892 h 197803"/>
                  <a:gd name="connsiteX6" fmla="*/ 37965 w 75928"/>
                  <a:gd name="connsiteY6" fmla="*/ 197804 h 197803"/>
                  <a:gd name="connsiteX7" fmla="*/ 37965 w 75928"/>
                  <a:gd name="connsiteY7" fmla="*/ 197804 h 197803"/>
                  <a:gd name="connsiteX8" fmla="*/ 72627 w 75928"/>
                  <a:gd name="connsiteY8" fmla="*/ 174727 h 1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28" h="197803">
                    <a:moveTo>
                      <a:pt x="75928" y="133518"/>
                    </a:moveTo>
                    <a:lnTo>
                      <a:pt x="75928" y="37912"/>
                    </a:lnTo>
                    <a:cubicBezTo>
                      <a:pt x="75928" y="16484"/>
                      <a:pt x="59422" y="0"/>
                      <a:pt x="37965" y="0"/>
                    </a:cubicBezTo>
                    <a:lnTo>
                      <a:pt x="37965" y="0"/>
                    </a:lnTo>
                    <a:cubicBezTo>
                      <a:pt x="16506" y="0"/>
                      <a:pt x="0" y="16484"/>
                      <a:pt x="0" y="37912"/>
                    </a:cubicBezTo>
                    <a:lnTo>
                      <a:pt x="0" y="159892"/>
                    </a:lnTo>
                    <a:cubicBezTo>
                      <a:pt x="0" y="181320"/>
                      <a:pt x="16506" y="197804"/>
                      <a:pt x="37965" y="197804"/>
                    </a:cubicBezTo>
                    <a:lnTo>
                      <a:pt x="37965" y="197804"/>
                    </a:lnTo>
                    <a:cubicBezTo>
                      <a:pt x="52820" y="197804"/>
                      <a:pt x="67675" y="187914"/>
                      <a:pt x="72627" y="174727"/>
                    </a:cubicBezTo>
                  </a:path>
                </a:pathLst>
              </a:custGeom>
              <a:grpFill/>
              <a:ln w="16501" cap="rnd">
                <a:solidFill>
                  <a:srgbClr val="494949"/>
                </a:solidFill>
                <a:prstDash val="solid"/>
                <a:miter/>
              </a:ln>
            </p:spPr>
            <p:txBody>
              <a:bodyPr rtlCol="0" anchor="ctr"/>
              <a:lstStyle/>
              <a:p>
                <a:endParaRPr lang="en-US" sz="1799"/>
              </a:p>
            </p:txBody>
          </p:sp>
          <p:sp>
            <p:nvSpPr>
              <p:cNvPr id="88" name="Freeform 2940">
                <a:extLst>
                  <a:ext uri="{FF2B5EF4-FFF2-40B4-BE49-F238E27FC236}">
                    <a16:creationId xmlns:a16="http://schemas.microsoft.com/office/drawing/2014/main" id="{E0870536-542E-B559-DD9E-73165D40A0E3}"/>
                  </a:ext>
                </a:extLst>
              </p:cNvPr>
              <p:cNvSpPr/>
              <p:nvPr/>
            </p:nvSpPr>
            <p:spPr>
              <a:xfrm>
                <a:off x="9517391" y="7877379"/>
                <a:ext cx="66024" cy="166485"/>
              </a:xfrm>
              <a:custGeom>
                <a:avLst/>
                <a:gdLst>
                  <a:gd name="connsiteX0" fmla="*/ 33012 w 66024"/>
                  <a:gd name="connsiteY0" fmla="*/ 166486 h 166485"/>
                  <a:gd name="connsiteX1" fmla="*/ 33012 w 66024"/>
                  <a:gd name="connsiteY1" fmla="*/ 166486 h 166485"/>
                  <a:gd name="connsiteX2" fmla="*/ 66024 w 66024"/>
                  <a:gd name="connsiteY2" fmla="*/ 133518 h 166485"/>
                  <a:gd name="connsiteX3" fmla="*/ 66024 w 66024"/>
                  <a:gd name="connsiteY3" fmla="*/ 32967 h 166485"/>
                  <a:gd name="connsiteX4" fmla="*/ 33012 w 66024"/>
                  <a:gd name="connsiteY4" fmla="*/ 0 h 166485"/>
                  <a:gd name="connsiteX5" fmla="*/ 33012 w 66024"/>
                  <a:gd name="connsiteY5" fmla="*/ 0 h 166485"/>
                  <a:gd name="connsiteX6" fmla="*/ 0 w 66024"/>
                  <a:gd name="connsiteY6" fmla="*/ 32967 h 166485"/>
                  <a:gd name="connsiteX7" fmla="*/ 0 w 66024"/>
                  <a:gd name="connsiteY7" fmla="*/ 133518 h 166485"/>
                  <a:gd name="connsiteX8" fmla="*/ 33012 w 66024"/>
                  <a:gd name="connsiteY8" fmla="*/ 166486 h 16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166485">
                    <a:moveTo>
                      <a:pt x="33012" y="166486"/>
                    </a:moveTo>
                    <a:lnTo>
                      <a:pt x="33012" y="166486"/>
                    </a:lnTo>
                    <a:cubicBezTo>
                      <a:pt x="51169" y="166486"/>
                      <a:pt x="66024" y="151650"/>
                      <a:pt x="66024" y="133518"/>
                    </a:cubicBezTo>
                    <a:lnTo>
                      <a:pt x="66024" y="32967"/>
                    </a:lnTo>
                    <a:cubicBezTo>
                      <a:pt x="66024" y="14836"/>
                      <a:pt x="51169" y="0"/>
                      <a:pt x="33012" y="0"/>
                    </a:cubicBezTo>
                    <a:lnTo>
                      <a:pt x="33012" y="0"/>
                    </a:lnTo>
                    <a:cubicBezTo>
                      <a:pt x="14856" y="0"/>
                      <a:pt x="0" y="14836"/>
                      <a:pt x="0" y="32967"/>
                    </a:cubicBezTo>
                    <a:lnTo>
                      <a:pt x="0" y="133518"/>
                    </a:lnTo>
                    <a:cubicBezTo>
                      <a:pt x="0" y="151650"/>
                      <a:pt x="14856" y="166486"/>
                      <a:pt x="33012" y="166486"/>
                    </a:cubicBezTo>
                    <a:close/>
                  </a:path>
                </a:pathLst>
              </a:custGeom>
              <a:grpFill/>
              <a:ln w="16501" cap="rnd">
                <a:solidFill>
                  <a:srgbClr val="494949"/>
                </a:solidFill>
                <a:prstDash val="solid"/>
                <a:miter/>
              </a:ln>
            </p:spPr>
            <p:txBody>
              <a:bodyPr rtlCol="0" anchor="ctr"/>
              <a:lstStyle/>
              <a:p>
                <a:endParaRPr lang="en-US" sz="1799"/>
              </a:p>
            </p:txBody>
          </p:sp>
        </p:grpSp>
        <p:grpSp>
          <p:nvGrpSpPr>
            <p:cNvPr id="58" name="Graphic 503">
              <a:extLst>
                <a:ext uri="{FF2B5EF4-FFF2-40B4-BE49-F238E27FC236}">
                  <a16:creationId xmlns:a16="http://schemas.microsoft.com/office/drawing/2014/main" id="{6CEECAE6-B00C-7729-9AF6-75A3C29CF12A}"/>
                </a:ext>
              </a:extLst>
            </p:cNvPr>
            <p:cNvGrpSpPr/>
            <p:nvPr/>
          </p:nvGrpSpPr>
          <p:grpSpPr>
            <a:xfrm>
              <a:off x="9213680" y="7302100"/>
              <a:ext cx="1308930" cy="1068140"/>
              <a:chOff x="9213680" y="7302100"/>
              <a:chExt cx="1308930" cy="1068140"/>
            </a:xfrm>
            <a:grpFill/>
          </p:grpSpPr>
          <p:grpSp>
            <p:nvGrpSpPr>
              <p:cNvPr id="59" name="Graphic 503">
                <a:extLst>
                  <a:ext uri="{FF2B5EF4-FFF2-40B4-BE49-F238E27FC236}">
                    <a16:creationId xmlns:a16="http://schemas.microsoft.com/office/drawing/2014/main" id="{B8DAF1BD-D565-4E32-7A9E-12B5BB4D8EBE}"/>
                  </a:ext>
                </a:extLst>
              </p:cNvPr>
              <p:cNvGrpSpPr/>
              <p:nvPr/>
            </p:nvGrpSpPr>
            <p:grpSpPr>
              <a:xfrm>
                <a:off x="9715464" y="7302100"/>
                <a:ext cx="807146" cy="1068140"/>
                <a:chOff x="9715464" y="7302100"/>
                <a:chExt cx="807146" cy="1068140"/>
              </a:xfrm>
              <a:grpFill/>
            </p:grpSpPr>
            <p:sp>
              <p:nvSpPr>
                <p:cNvPr id="75" name="Freeform 2927">
                  <a:extLst>
                    <a:ext uri="{FF2B5EF4-FFF2-40B4-BE49-F238E27FC236}">
                      <a16:creationId xmlns:a16="http://schemas.microsoft.com/office/drawing/2014/main" id="{87750D0F-F220-7CBB-241E-16A026AF3B29}"/>
                    </a:ext>
                  </a:extLst>
                </p:cNvPr>
                <p:cNvSpPr/>
                <p:nvPr/>
              </p:nvSpPr>
              <p:spPr>
                <a:xfrm>
                  <a:off x="10218898" y="7611993"/>
                  <a:ext cx="59422" cy="758248"/>
                </a:xfrm>
                <a:custGeom>
                  <a:avLst/>
                  <a:gdLst>
                    <a:gd name="connsiteX0" fmla="*/ 59422 w 59422"/>
                    <a:gd name="connsiteY0" fmla="*/ 0 h 758248"/>
                    <a:gd name="connsiteX1" fmla="*/ 59422 w 59422"/>
                    <a:gd name="connsiteY1" fmla="*/ 174726 h 758248"/>
                    <a:gd name="connsiteX2" fmla="*/ 34663 w 59422"/>
                    <a:gd name="connsiteY2" fmla="*/ 242310 h 758248"/>
                    <a:gd name="connsiteX3" fmla="*/ 6603 w 59422"/>
                    <a:gd name="connsiteY3" fmla="*/ 275277 h 758248"/>
                    <a:gd name="connsiteX4" fmla="*/ 0 w 59422"/>
                    <a:gd name="connsiteY4" fmla="*/ 293409 h 758248"/>
                    <a:gd name="connsiteX5" fmla="*/ 0 w 59422"/>
                    <a:gd name="connsiteY5" fmla="*/ 758248 h 75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22" h="758248">
                      <a:moveTo>
                        <a:pt x="59422" y="0"/>
                      </a:moveTo>
                      <a:lnTo>
                        <a:pt x="59422" y="174726"/>
                      </a:lnTo>
                      <a:cubicBezTo>
                        <a:pt x="59422" y="199452"/>
                        <a:pt x="51169" y="222529"/>
                        <a:pt x="34663" y="242310"/>
                      </a:cubicBezTo>
                      <a:lnTo>
                        <a:pt x="6603" y="275277"/>
                      </a:lnTo>
                      <a:cubicBezTo>
                        <a:pt x="1651" y="280222"/>
                        <a:pt x="0" y="286816"/>
                        <a:pt x="0" y="293409"/>
                      </a:cubicBezTo>
                      <a:lnTo>
                        <a:pt x="0" y="758248"/>
                      </a:lnTo>
                    </a:path>
                  </a:pathLst>
                </a:custGeom>
                <a:grpFill/>
                <a:ln w="16501" cap="rnd">
                  <a:solidFill>
                    <a:srgbClr val="494949"/>
                  </a:solidFill>
                  <a:prstDash val="solid"/>
                  <a:miter/>
                </a:ln>
              </p:spPr>
              <p:txBody>
                <a:bodyPr rtlCol="0" anchor="ctr"/>
                <a:lstStyle/>
                <a:p>
                  <a:endParaRPr lang="en-US" sz="1799"/>
                </a:p>
              </p:txBody>
            </p:sp>
            <p:sp>
              <p:nvSpPr>
                <p:cNvPr id="76" name="Freeform 2928">
                  <a:extLst>
                    <a:ext uri="{FF2B5EF4-FFF2-40B4-BE49-F238E27FC236}">
                      <a16:creationId xmlns:a16="http://schemas.microsoft.com/office/drawing/2014/main" id="{B28ACD31-CF25-273B-565B-F2D677206A5B}"/>
                    </a:ext>
                  </a:extLst>
                </p:cNvPr>
                <p:cNvSpPr/>
                <p:nvPr/>
              </p:nvSpPr>
              <p:spPr>
                <a:xfrm>
                  <a:off x="9809548" y="7506497"/>
                  <a:ext cx="283904" cy="862096"/>
                </a:xfrm>
                <a:custGeom>
                  <a:avLst/>
                  <a:gdLst>
                    <a:gd name="connsiteX0" fmla="*/ 102338 w 283904"/>
                    <a:gd name="connsiteY0" fmla="*/ 862096 h 862096"/>
                    <a:gd name="connsiteX1" fmla="*/ 102338 w 283904"/>
                    <a:gd name="connsiteY1" fmla="*/ 403850 h 862096"/>
                    <a:gd name="connsiteX2" fmla="*/ 95735 w 283904"/>
                    <a:gd name="connsiteY2" fmla="*/ 385718 h 862096"/>
                    <a:gd name="connsiteX3" fmla="*/ 41265 w 283904"/>
                    <a:gd name="connsiteY3" fmla="*/ 308245 h 862096"/>
                    <a:gd name="connsiteX4" fmla="*/ 0 w 283904"/>
                    <a:gd name="connsiteY4" fmla="*/ 217585 h 862096"/>
                    <a:gd name="connsiteX5" fmla="*/ 0 w 283904"/>
                    <a:gd name="connsiteY5" fmla="*/ 117035 h 862096"/>
                    <a:gd name="connsiteX6" fmla="*/ 0 w 283904"/>
                    <a:gd name="connsiteY6" fmla="*/ 117035 h 862096"/>
                    <a:gd name="connsiteX7" fmla="*/ 0 w 283904"/>
                    <a:gd name="connsiteY7" fmla="*/ 62639 h 862096"/>
                    <a:gd name="connsiteX8" fmla="*/ 0 w 283904"/>
                    <a:gd name="connsiteY8" fmla="*/ 62639 h 862096"/>
                    <a:gd name="connsiteX9" fmla="*/ 62723 w 283904"/>
                    <a:gd name="connsiteY9" fmla="*/ 0 h 862096"/>
                    <a:gd name="connsiteX10" fmla="*/ 224483 w 283904"/>
                    <a:gd name="connsiteY10" fmla="*/ 0 h 862096"/>
                    <a:gd name="connsiteX11" fmla="*/ 283904 w 283904"/>
                    <a:gd name="connsiteY11" fmla="*/ 59342 h 862096"/>
                    <a:gd name="connsiteX12" fmla="*/ 224483 w 283904"/>
                    <a:gd name="connsiteY12" fmla="*/ 118683 h 862096"/>
                    <a:gd name="connsiteX13" fmla="*/ 117194 w 283904"/>
                    <a:gd name="connsiteY13" fmla="*/ 118683 h 862096"/>
                    <a:gd name="connsiteX14" fmla="*/ 117194 w 283904"/>
                    <a:gd name="connsiteY14" fmla="*/ 140111 h 862096"/>
                    <a:gd name="connsiteX15" fmla="*/ 267398 w 283904"/>
                    <a:gd name="connsiteY15" fmla="*/ 296706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904" h="862096">
                      <a:moveTo>
                        <a:pt x="102338" y="862096"/>
                      </a:moveTo>
                      <a:lnTo>
                        <a:pt x="102338" y="403850"/>
                      </a:lnTo>
                      <a:cubicBezTo>
                        <a:pt x="102338" y="397257"/>
                        <a:pt x="100688" y="390663"/>
                        <a:pt x="95735" y="385718"/>
                      </a:cubicBezTo>
                      <a:lnTo>
                        <a:pt x="41265" y="308245"/>
                      </a:lnTo>
                      <a:cubicBezTo>
                        <a:pt x="14856" y="275277"/>
                        <a:pt x="0" y="258794"/>
                        <a:pt x="0" y="217585"/>
                      </a:cubicBezTo>
                      <a:lnTo>
                        <a:pt x="0" y="117035"/>
                      </a:lnTo>
                      <a:lnTo>
                        <a:pt x="0" y="117035"/>
                      </a:lnTo>
                      <a:lnTo>
                        <a:pt x="0" y="62639"/>
                      </a:lnTo>
                      <a:lnTo>
                        <a:pt x="0" y="62639"/>
                      </a:lnTo>
                      <a:cubicBezTo>
                        <a:pt x="0" y="28022"/>
                        <a:pt x="28060" y="0"/>
                        <a:pt x="62723" y="0"/>
                      </a:cubicBezTo>
                      <a:lnTo>
                        <a:pt x="224483" y="0"/>
                      </a:lnTo>
                      <a:cubicBezTo>
                        <a:pt x="257495" y="0"/>
                        <a:pt x="283904" y="26374"/>
                        <a:pt x="283904" y="59342"/>
                      </a:cubicBezTo>
                      <a:cubicBezTo>
                        <a:pt x="283904" y="92309"/>
                        <a:pt x="257495" y="118683"/>
                        <a:pt x="224483" y="118683"/>
                      </a:cubicBezTo>
                      <a:lnTo>
                        <a:pt x="117194" y="118683"/>
                      </a:lnTo>
                      <a:lnTo>
                        <a:pt x="117194" y="140111"/>
                      </a:lnTo>
                      <a:cubicBezTo>
                        <a:pt x="117194" y="140111"/>
                        <a:pt x="267398" y="143408"/>
                        <a:pt x="267398" y="296706"/>
                      </a:cubicBezTo>
                    </a:path>
                  </a:pathLst>
                </a:custGeom>
                <a:grpFill/>
                <a:ln w="16501" cap="rnd">
                  <a:solidFill>
                    <a:srgbClr val="494949"/>
                  </a:solidFill>
                  <a:prstDash val="solid"/>
                  <a:miter/>
                </a:ln>
              </p:spPr>
              <p:txBody>
                <a:bodyPr rtlCol="0" anchor="ctr"/>
                <a:lstStyle/>
                <a:p>
                  <a:endParaRPr lang="en-US" sz="1799"/>
                </a:p>
              </p:txBody>
            </p:sp>
            <p:sp>
              <p:nvSpPr>
                <p:cNvPr id="77" name="Freeform 2929">
                  <a:extLst>
                    <a:ext uri="{FF2B5EF4-FFF2-40B4-BE49-F238E27FC236}">
                      <a16:creationId xmlns:a16="http://schemas.microsoft.com/office/drawing/2014/main" id="{E677D255-D95B-1009-B74E-0289EE45E357}"/>
                    </a:ext>
                  </a:extLst>
                </p:cNvPr>
                <p:cNvSpPr/>
                <p:nvPr/>
              </p:nvSpPr>
              <p:spPr>
                <a:xfrm>
                  <a:off x="9845862" y="7331771"/>
                  <a:ext cx="115542" cy="178023"/>
                </a:xfrm>
                <a:custGeom>
                  <a:avLst/>
                  <a:gdLst>
                    <a:gd name="connsiteX0" fmla="*/ 0 w 115542"/>
                    <a:gd name="connsiteY0" fmla="*/ 178023 h 178023"/>
                    <a:gd name="connsiteX1" fmla="*/ 0 w 115542"/>
                    <a:gd name="connsiteY1" fmla="*/ 57693 h 178023"/>
                    <a:gd name="connsiteX2" fmla="*/ 57771 w 115542"/>
                    <a:gd name="connsiteY2" fmla="*/ 0 h 178023"/>
                    <a:gd name="connsiteX3" fmla="*/ 57771 w 115542"/>
                    <a:gd name="connsiteY3" fmla="*/ 0 h 178023"/>
                    <a:gd name="connsiteX4" fmla="*/ 115542 w 115542"/>
                    <a:gd name="connsiteY4" fmla="*/ 57693 h 178023"/>
                    <a:gd name="connsiteX5" fmla="*/ 115542 w 115542"/>
                    <a:gd name="connsiteY5" fmla="*/ 174726 h 1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42" h="178023">
                      <a:moveTo>
                        <a:pt x="0" y="178023"/>
                      </a:moveTo>
                      <a:lnTo>
                        <a:pt x="0" y="57693"/>
                      </a:lnTo>
                      <a:cubicBezTo>
                        <a:pt x="0" y="26373"/>
                        <a:pt x="26409" y="0"/>
                        <a:pt x="57771" y="0"/>
                      </a:cubicBezTo>
                      <a:lnTo>
                        <a:pt x="57771" y="0"/>
                      </a:lnTo>
                      <a:cubicBezTo>
                        <a:pt x="89133" y="0"/>
                        <a:pt x="115542" y="26373"/>
                        <a:pt x="115542" y="57693"/>
                      </a:cubicBezTo>
                      <a:lnTo>
                        <a:pt x="115542" y="174726"/>
                      </a:lnTo>
                    </a:path>
                  </a:pathLst>
                </a:custGeom>
                <a:grpFill/>
                <a:ln w="16501" cap="rnd">
                  <a:solidFill>
                    <a:srgbClr val="494949"/>
                  </a:solidFill>
                  <a:prstDash val="solid"/>
                  <a:miter/>
                </a:ln>
              </p:spPr>
              <p:txBody>
                <a:bodyPr rtlCol="0" anchor="ctr"/>
                <a:lstStyle/>
                <a:p>
                  <a:endParaRPr lang="en-US" sz="1799"/>
                </a:p>
              </p:txBody>
            </p:sp>
            <p:sp>
              <p:nvSpPr>
                <p:cNvPr id="78" name="Freeform 2930">
                  <a:extLst>
                    <a:ext uri="{FF2B5EF4-FFF2-40B4-BE49-F238E27FC236}">
                      <a16:creationId xmlns:a16="http://schemas.microsoft.com/office/drawing/2014/main" id="{FEAB05E3-4DC4-4ACB-8334-5CD3B4DC2FF7}"/>
                    </a:ext>
                  </a:extLst>
                </p:cNvPr>
                <p:cNvSpPr/>
                <p:nvPr/>
              </p:nvSpPr>
              <p:spPr>
                <a:xfrm>
                  <a:off x="9961404" y="7302100"/>
                  <a:ext cx="118843" cy="229122"/>
                </a:xfrm>
                <a:custGeom>
                  <a:avLst/>
                  <a:gdLst>
                    <a:gd name="connsiteX0" fmla="*/ 0 w 118843"/>
                    <a:gd name="connsiteY0" fmla="*/ 204397 h 229122"/>
                    <a:gd name="connsiteX1" fmla="*/ 0 w 118843"/>
                    <a:gd name="connsiteY1" fmla="*/ 59341 h 229122"/>
                    <a:gd name="connsiteX2" fmla="*/ 59421 w 118843"/>
                    <a:gd name="connsiteY2" fmla="*/ 0 h 229122"/>
                    <a:gd name="connsiteX3" fmla="*/ 59421 w 118843"/>
                    <a:gd name="connsiteY3" fmla="*/ 0 h 229122"/>
                    <a:gd name="connsiteX4" fmla="*/ 118844 w 118843"/>
                    <a:gd name="connsiteY4" fmla="*/ 59341 h 229122"/>
                    <a:gd name="connsiteX5" fmla="*/ 118844 w 118843"/>
                    <a:gd name="connsiteY5" fmla="*/ 229122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43" h="229122">
                      <a:moveTo>
                        <a:pt x="0" y="204397"/>
                      </a:moveTo>
                      <a:lnTo>
                        <a:pt x="0" y="59341"/>
                      </a:lnTo>
                      <a:cubicBezTo>
                        <a:pt x="0" y="26373"/>
                        <a:pt x="26409" y="0"/>
                        <a:pt x="59421" y="0"/>
                      </a:cubicBezTo>
                      <a:lnTo>
                        <a:pt x="59421" y="0"/>
                      </a:lnTo>
                      <a:cubicBezTo>
                        <a:pt x="92434" y="0"/>
                        <a:pt x="118844" y="26373"/>
                        <a:pt x="118844" y="59341"/>
                      </a:cubicBezTo>
                      <a:lnTo>
                        <a:pt x="118844" y="229122"/>
                      </a:lnTo>
                    </a:path>
                  </a:pathLst>
                </a:custGeom>
                <a:grpFill/>
                <a:ln w="16501" cap="rnd">
                  <a:solidFill>
                    <a:srgbClr val="494949"/>
                  </a:solidFill>
                  <a:prstDash val="solid"/>
                  <a:miter/>
                </a:ln>
              </p:spPr>
              <p:txBody>
                <a:bodyPr rtlCol="0" anchor="ctr"/>
                <a:lstStyle/>
                <a:p>
                  <a:endParaRPr lang="en-US" sz="1799"/>
                </a:p>
              </p:txBody>
            </p:sp>
            <p:sp>
              <p:nvSpPr>
                <p:cNvPr id="79" name="Freeform 2931">
                  <a:extLst>
                    <a:ext uri="{FF2B5EF4-FFF2-40B4-BE49-F238E27FC236}">
                      <a16:creationId xmlns:a16="http://schemas.microsoft.com/office/drawing/2014/main" id="{423004F3-2CA2-5859-9341-5AAA1FF3E0A2}"/>
                    </a:ext>
                  </a:extLst>
                </p:cNvPr>
                <p:cNvSpPr/>
                <p:nvPr/>
              </p:nvSpPr>
              <p:spPr>
                <a:xfrm>
                  <a:off x="10081898" y="7320232"/>
                  <a:ext cx="118843" cy="313189"/>
                </a:xfrm>
                <a:custGeom>
                  <a:avLst/>
                  <a:gdLst>
                    <a:gd name="connsiteX0" fmla="*/ 0 w 118843"/>
                    <a:gd name="connsiteY0" fmla="*/ 210991 h 313189"/>
                    <a:gd name="connsiteX1" fmla="*/ 0 w 118843"/>
                    <a:gd name="connsiteY1" fmla="*/ 59342 h 313189"/>
                    <a:gd name="connsiteX2" fmla="*/ 59422 w 118843"/>
                    <a:gd name="connsiteY2" fmla="*/ 0 h 313189"/>
                    <a:gd name="connsiteX3" fmla="*/ 59422 w 118843"/>
                    <a:gd name="connsiteY3" fmla="*/ 0 h 313189"/>
                    <a:gd name="connsiteX4" fmla="*/ 118844 w 118843"/>
                    <a:gd name="connsiteY4" fmla="*/ 59342 h 313189"/>
                    <a:gd name="connsiteX5" fmla="*/ 118844 w 118843"/>
                    <a:gd name="connsiteY5" fmla="*/ 253849 h 313189"/>
                    <a:gd name="connsiteX6" fmla="*/ 59422 w 118843"/>
                    <a:gd name="connsiteY6" fmla="*/ 313190 h 313189"/>
                    <a:gd name="connsiteX7" fmla="*/ 59422 w 118843"/>
                    <a:gd name="connsiteY7" fmla="*/ 313190 h 313189"/>
                    <a:gd name="connsiteX8" fmla="*/ 4952 w 118843"/>
                    <a:gd name="connsiteY8" fmla="*/ 276925 h 31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43" h="313189">
                      <a:moveTo>
                        <a:pt x="0" y="210991"/>
                      </a:moveTo>
                      <a:lnTo>
                        <a:pt x="0" y="59342"/>
                      </a:lnTo>
                      <a:cubicBezTo>
                        <a:pt x="0" y="26374"/>
                        <a:pt x="26410" y="0"/>
                        <a:pt x="59422" y="0"/>
                      </a:cubicBezTo>
                      <a:lnTo>
                        <a:pt x="59422" y="0"/>
                      </a:lnTo>
                      <a:cubicBezTo>
                        <a:pt x="92435" y="0"/>
                        <a:pt x="118844" y="26374"/>
                        <a:pt x="118844" y="59342"/>
                      </a:cubicBezTo>
                      <a:lnTo>
                        <a:pt x="118844" y="253849"/>
                      </a:lnTo>
                      <a:cubicBezTo>
                        <a:pt x="118844" y="286816"/>
                        <a:pt x="92435" y="313190"/>
                        <a:pt x="59422" y="313190"/>
                      </a:cubicBezTo>
                      <a:lnTo>
                        <a:pt x="59422" y="313190"/>
                      </a:lnTo>
                      <a:cubicBezTo>
                        <a:pt x="34663" y="313190"/>
                        <a:pt x="13205" y="298355"/>
                        <a:pt x="4952" y="276925"/>
                      </a:cubicBezTo>
                    </a:path>
                  </a:pathLst>
                </a:custGeom>
                <a:grpFill/>
                <a:ln w="16501" cap="rnd">
                  <a:solidFill>
                    <a:srgbClr val="494949"/>
                  </a:solidFill>
                  <a:prstDash val="solid"/>
                  <a:miter/>
                </a:ln>
              </p:spPr>
              <p:txBody>
                <a:bodyPr rtlCol="0" anchor="ctr"/>
                <a:lstStyle/>
                <a:p>
                  <a:endParaRPr lang="en-US" sz="1799"/>
                </a:p>
              </p:txBody>
            </p:sp>
            <p:sp>
              <p:nvSpPr>
                <p:cNvPr id="80" name="Freeform 2932">
                  <a:extLst>
                    <a:ext uri="{FF2B5EF4-FFF2-40B4-BE49-F238E27FC236}">
                      <a16:creationId xmlns:a16="http://schemas.microsoft.com/office/drawing/2014/main" id="{1CBB81B4-6E7D-A352-0DC2-85226964BABF}"/>
                    </a:ext>
                  </a:extLst>
                </p:cNvPr>
                <p:cNvSpPr/>
                <p:nvPr/>
              </p:nvSpPr>
              <p:spPr>
                <a:xfrm>
                  <a:off x="10200742" y="7348254"/>
                  <a:ext cx="108939" cy="270332"/>
                </a:xfrm>
                <a:custGeom>
                  <a:avLst/>
                  <a:gdLst>
                    <a:gd name="connsiteX0" fmla="*/ 54470 w 108939"/>
                    <a:gd name="connsiteY0" fmla="*/ 270332 h 270332"/>
                    <a:gd name="connsiteX1" fmla="*/ 54470 w 108939"/>
                    <a:gd name="connsiteY1" fmla="*/ 270332 h 270332"/>
                    <a:gd name="connsiteX2" fmla="*/ 0 w 108939"/>
                    <a:gd name="connsiteY2" fmla="*/ 215936 h 270332"/>
                    <a:gd name="connsiteX3" fmla="*/ 0 w 108939"/>
                    <a:gd name="connsiteY3" fmla="*/ 54396 h 270332"/>
                    <a:gd name="connsiteX4" fmla="*/ 54470 w 108939"/>
                    <a:gd name="connsiteY4" fmla="*/ 0 h 270332"/>
                    <a:gd name="connsiteX5" fmla="*/ 54470 w 108939"/>
                    <a:gd name="connsiteY5" fmla="*/ 0 h 270332"/>
                    <a:gd name="connsiteX6" fmla="*/ 108940 w 108939"/>
                    <a:gd name="connsiteY6" fmla="*/ 54396 h 270332"/>
                    <a:gd name="connsiteX7" fmla="*/ 108940 w 108939"/>
                    <a:gd name="connsiteY7" fmla="*/ 215936 h 270332"/>
                    <a:gd name="connsiteX8" fmla="*/ 54470 w 108939"/>
                    <a:gd name="connsiteY8" fmla="*/ 270332 h 2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9" h="270332">
                      <a:moveTo>
                        <a:pt x="54470" y="270332"/>
                      </a:moveTo>
                      <a:lnTo>
                        <a:pt x="54470" y="270332"/>
                      </a:lnTo>
                      <a:cubicBezTo>
                        <a:pt x="24759" y="270332"/>
                        <a:pt x="0" y="245607"/>
                        <a:pt x="0" y="215936"/>
                      </a:cubicBezTo>
                      <a:lnTo>
                        <a:pt x="0" y="54396"/>
                      </a:lnTo>
                      <a:cubicBezTo>
                        <a:pt x="0" y="24725"/>
                        <a:pt x="24759" y="0"/>
                        <a:pt x="54470" y="0"/>
                      </a:cubicBezTo>
                      <a:lnTo>
                        <a:pt x="54470" y="0"/>
                      </a:lnTo>
                      <a:cubicBezTo>
                        <a:pt x="84180" y="0"/>
                        <a:pt x="108940" y="24725"/>
                        <a:pt x="108940" y="54396"/>
                      </a:cubicBezTo>
                      <a:lnTo>
                        <a:pt x="108940" y="215936"/>
                      </a:lnTo>
                      <a:cubicBezTo>
                        <a:pt x="108940" y="245607"/>
                        <a:pt x="84180" y="270332"/>
                        <a:pt x="54470" y="270332"/>
                      </a:cubicBezTo>
                      <a:close/>
                    </a:path>
                  </a:pathLst>
                </a:custGeom>
                <a:grpFill/>
                <a:ln w="16501" cap="rnd">
                  <a:solidFill>
                    <a:srgbClr val="494949"/>
                  </a:solidFill>
                  <a:prstDash val="solid"/>
                  <a:miter/>
                </a:ln>
              </p:spPr>
              <p:txBody>
                <a:bodyPr rtlCol="0" anchor="ctr"/>
                <a:lstStyle/>
                <a:p>
                  <a:endParaRPr lang="en-US" sz="1799"/>
                </a:p>
              </p:txBody>
            </p:sp>
            <p:sp>
              <p:nvSpPr>
                <p:cNvPr id="81" name="Freeform 2933">
                  <a:extLst>
                    <a:ext uri="{FF2B5EF4-FFF2-40B4-BE49-F238E27FC236}">
                      <a16:creationId xmlns:a16="http://schemas.microsoft.com/office/drawing/2014/main" id="{F3DD66F7-A079-8DEB-5F72-8A54D44829F0}"/>
                    </a:ext>
                  </a:extLst>
                </p:cNvPr>
                <p:cNvSpPr/>
                <p:nvPr/>
              </p:nvSpPr>
              <p:spPr>
                <a:xfrm>
                  <a:off x="9715464" y="7574080"/>
                  <a:ext cx="94084" cy="16483"/>
                </a:xfrm>
                <a:custGeom>
                  <a:avLst/>
                  <a:gdLst>
                    <a:gd name="connsiteX0" fmla="*/ 0 w 94084"/>
                    <a:gd name="connsiteY0" fmla="*/ 0 h 16483"/>
                    <a:gd name="connsiteX1" fmla="*/ 94084 w 94084"/>
                    <a:gd name="connsiteY1" fmla="*/ 0 h 16483"/>
                  </a:gdLst>
                  <a:ahLst/>
                  <a:cxnLst>
                    <a:cxn ang="0">
                      <a:pos x="connsiteX0" y="connsiteY0"/>
                    </a:cxn>
                    <a:cxn ang="0">
                      <a:pos x="connsiteX1" y="connsiteY1"/>
                    </a:cxn>
                  </a:cxnLst>
                  <a:rect l="l" t="t" r="r" b="b"/>
                  <a:pathLst>
                    <a:path w="94084" h="16483">
                      <a:moveTo>
                        <a:pt x="0" y="0"/>
                      </a:moveTo>
                      <a:lnTo>
                        <a:pt x="94084" y="0"/>
                      </a:lnTo>
                    </a:path>
                  </a:pathLst>
                </a:custGeom>
                <a:grpFill/>
                <a:ln w="16501" cap="rnd">
                  <a:solidFill>
                    <a:srgbClr val="494949"/>
                  </a:solidFill>
                  <a:prstDash val="solid"/>
                  <a:miter/>
                </a:ln>
              </p:spPr>
              <p:txBody>
                <a:bodyPr rtlCol="0" anchor="ctr"/>
                <a:lstStyle/>
                <a:p>
                  <a:endParaRPr lang="en-US" sz="1799"/>
                </a:p>
              </p:txBody>
            </p:sp>
            <p:sp>
              <p:nvSpPr>
                <p:cNvPr id="82" name="Freeform 2934">
                  <a:extLst>
                    <a:ext uri="{FF2B5EF4-FFF2-40B4-BE49-F238E27FC236}">
                      <a16:creationId xmlns:a16="http://schemas.microsoft.com/office/drawing/2014/main" id="{BF559FC5-763D-481D-8FF1-8ACB8BB95D7B}"/>
                    </a:ext>
                  </a:extLst>
                </p:cNvPr>
                <p:cNvSpPr/>
                <p:nvPr/>
              </p:nvSpPr>
              <p:spPr>
                <a:xfrm>
                  <a:off x="10311333" y="7574080"/>
                  <a:ext cx="211277" cy="16483"/>
                </a:xfrm>
                <a:custGeom>
                  <a:avLst/>
                  <a:gdLst>
                    <a:gd name="connsiteX0" fmla="*/ 0 w 211277"/>
                    <a:gd name="connsiteY0" fmla="*/ 0 h 16483"/>
                    <a:gd name="connsiteX1" fmla="*/ 211278 w 211277"/>
                    <a:gd name="connsiteY1" fmla="*/ 0 h 16483"/>
                  </a:gdLst>
                  <a:ahLst/>
                  <a:cxnLst>
                    <a:cxn ang="0">
                      <a:pos x="connsiteX0" y="connsiteY0"/>
                    </a:cxn>
                    <a:cxn ang="0">
                      <a:pos x="connsiteX1" y="connsiteY1"/>
                    </a:cxn>
                  </a:cxnLst>
                  <a:rect l="l" t="t" r="r" b="b"/>
                  <a:pathLst>
                    <a:path w="211277" h="16483">
                      <a:moveTo>
                        <a:pt x="0" y="0"/>
                      </a:moveTo>
                      <a:lnTo>
                        <a:pt x="211278" y="0"/>
                      </a:lnTo>
                    </a:path>
                  </a:pathLst>
                </a:custGeom>
                <a:grpFill/>
                <a:ln w="16501" cap="rnd">
                  <a:solidFill>
                    <a:srgbClr val="494949"/>
                  </a:solidFill>
                  <a:prstDash val="solid"/>
                  <a:miter/>
                </a:ln>
              </p:spPr>
              <p:txBody>
                <a:bodyPr rtlCol="0" anchor="ctr"/>
                <a:lstStyle/>
                <a:p>
                  <a:endParaRPr lang="en-US" sz="1799"/>
                </a:p>
              </p:txBody>
            </p:sp>
          </p:grpSp>
          <p:grpSp>
            <p:nvGrpSpPr>
              <p:cNvPr id="60" name="Graphic 503">
                <a:extLst>
                  <a:ext uri="{FF2B5EF4-FFF2-40B4-BE49-F238E27FC236}">
                    <a16:creationId xmlns:a16="http://schemas.microsoft.com/office/drawing/2014/main" id="{63EC0202-4BD5-3777-51F7-36A188F602B2}"/>
                  </a:ext>
                </a:extLst>
              </p:cNvPr>
              <p:cNvGrpSpPr/>
              <p:nvPr/>
            </p:nvGrpSpPr>
            <p:grpSpPr>
              <a:xfrm>
                <a:off x="9213680" y="7323529"/>
                <a:ext cx="501783" cy="501103"/>
                <a:chOff x="9213680" y="7323529"/>
                <a:chExt cx="501783" cy="501103"/>
              </a:xfrm>
              <a:grpFill/>
            </p:grpSpPr>
            <p:sp>
              <p:nvSpPr>
                <p:cNvPr id="61" name="Freeform 2913">
                  <a:extLst>
                    <a:ext uri="{FF2B5EF4-FFF2-40B4-BE49-F238E27FC236}">
                      <a16:creationId xmlns:a16="http://schemas.microsoft.com/office/drawing/2014/main" id="{58256A60-C6BE-3756-27AC-AE63B2A48ED2}"/>
                    </a:ext>
                  </a:extLst>
                </p:cNvPr>
                <p:cNvSpPr/>
                <p:nvPr/>
              </p:nvSpPr>
              <p:spPr>
                <a:xfrm>
                  <a:off x="9213680" y="7323529"/>
                  <a:ext cx="501783" cy="501103"/>
                </a:xfrm>
                <a:custGeom>
                  <a:avLst/>
                  <a:gdLst>
                    <a:gd name="connsiteX0" fmla="*/ 501784 w 501783"/>
                    <a:gd name="connsiteY0" fmla="*/ 250552 h 501103"/>
                    <a:gd name="connsiteX1" fmla="*/ 435759 w 501783"/>
                    <a:gd name="connsiteY1" fmla="*/ 173078 h 501103"/>
                    <a:gd name="connsiteX2" fmla="*/ 424206 w 501783"/>
                    <a:gd name="connsiteY2" fmla="*/ 77473 h 501103"/>
                    <a:gd name="connsiteX3" fmla="*/ 328470 w 501783"/>
                    <a:gd name="connsiteY3" fmla="*/ 65935 h 501103"/>
                    <a:gd name="connsiteX4" fmla="*/ 250892 w 501783"/>
                    <a:gd name="connsiteY4" fmla="*/ 0 h 501103"/>
                    <a:gd name="connsiteX5" fmla="*/ 173314 w 501783"/>
                    <a:gd name="connsiteY5" fmla="*/ 65935 h 501103"/>
                    <a:gd name="connsiteX6" fmla="*/ 77579 w 501783"/>
                    <a:gd name="connsiteY6" fmla="*/ 77473 h 501103"/>
                    <a:gd name="connsiteX7" fmla="*/ 66024 w 501783"/>
                    <a:gd name="connsiteY7" fmla="*/ 173078 h 501103"/>
                    <a:gd name="connsiteX8" fmla="*/ 0 w 501783"/>
                    <a:gd name="connsiteY8" fmla="*/ 250552 h 501103"/>
                    <a:gd name="connsiteX9" fmla="*/ 66024 w 501783"/>
                    <a:gd name="connsiteY9" fmla="*/ 328025 h 501103"/>
                    <a:gd name="connsiteX10" fmla="*/ 77579 w 501783"/>
                    <a:gd name="connsiteY10" fmla="*/ 423630 h 501103"/>
                    <a:gd name="connsiteX11" fmla="*/ 173314 w 501783"/>
                    <a:gd name="connsiteY11" fmla="*/ 435169 h 501103"/>
                    <a:gd name="connsiteX12" fmla="*/ 250892 w 501783"/>
                    <a:gd name="connsiteY12" fmla="*/ 501104 h 501103"/>
                    <a:gd name="connsiteX13" fmla="*/ 328470 w 501783"/>
                    <a:gd name="connsiteY13" fmla="*/ 435169 h 501103"/>
                    <a:gd name="connsiteX14" fmla="*/ 424206 w 501783"/>
                    <a:gd name="connsiteY14" fmla="*/ 423630 h 501103"/>
                    <a:gd name="connsiteX15" fmla="*/ 435759 w 501783"/>
                    <a:gd name="connsiteY15" fmla="*/ 328025 h 501103"/>
                    <a:gd name="connsiteX16" fmla="*/ 501784 w 501783"/>
                    <a:gd name="connsiteY16" fmla="*/ 250552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783" h="501103">
                      <a:moveTo>
                        <a:pt x="501784" y="250552"/>
                      </a:moveTo>
                      <a:cubicBezTo>
                        <a:pt x="501784" y="210991"/>
                        <a:pt x="473724" y="179672"/>
                        <a:pt x="435759" y="173078"/>
                      </a:cubicBezTo>
                      <a:cubicBezTo>
                        <a:pt x="453917" y="143408"/>
                        <a:pt x="450615" y="103847"/>
                        <a:pt x="424206" y="77473"/>
                      </a:cubicBezTo>
                      <a:cubicBezTo>
                        <a:pt x="397796" y="51099"/>
                        <a:pt x="358182" y="47803"/>
                        <a:pt x="328470" y="65935"/>
                      </a:cubicBezTo>
                      <a:cubicBezTo>
                        <a:pt x="321868" y="28022"/>
                        <a:pt x="290506" y="0"/>
                        <a:pt x="250892" y="0"/>
                      </a:cubicBezTo>
                      <a:cubicBezTo>
                        <a:pt x="211277" y="0"/>
                        <a:pt x="179915" y="28022"/>
                        <a:pt x="173314" y="65935"/>
                      </a:cubicBezTo>
                      <a:cubicBezTo>
                        <a:pt x="143603" y="47803"/>
                        <a:pt x="103988" y="51099"/>
                        <a:pt x="77579" y="77473"/>
                      </a:cubicBezTo>
                      <a:cubicBezTo>
                        <a:pt x="51168" y="103847"/>
                        <a:pt x="47867" y="143408"/>
                        <a:pt x="66024" y="173078"/>
                      </a:cubicBezTo>
                      <a:cubicBezTo>
                        <a:pt x="28060" y="179672"/>
                        <a:pt x="0" y="210991"/>
                        <a:pt x="0" y="250552"/>
                      </a:cubicBezTo>
                      <a:cubicBezTo>
                        <a:pt x="0" y="290112"/>
                        <a:pt x="28060" y="321431"/>
                        <a:pt x="66024" y="328025"/>
                      </a:cubicBezTo>
                      <a:cubicBezTo>
                        <a:pt x="47867" y="357696"/>
                        <a:pt x="51168" y="397256"/>
                        <a:pt x="77579" y="423630"/>
                      </a:cubicBezTo>
                      <a:cubicBezTo>
                        <a:pt x="103988" y="450004"/>
                        <a:pt x="143603" y="453301"/>
                        <a:pt x="173314" y="435169"/>
                      </a:cubicBezTo>
                      <a:cubicBezTo>
                        <a:pt x="179915" y="473081"/>
                        <a:pt x="211277" y="501104"/>
                        <a:pt x="250892" y="501104"/>
                      </a:cubicBezTo>
                      <a:cubicBezTo>
                        <a:pt x="290506" y="501104"/>
                        <a:pt x="321868" y="473081"/>
                        <a:pt x="328470" y="435169"/>
                      </a:cubicBezTo>
                      <a:cubicBezTo>
                        <a:pt x="358182" y="453301"/>
                        <a:pt x="397796" y="450004"/>
                        <a:pt x="424206" y="423630"/>
                      </a:cubicBezTo>
                      <a:cubicBezTo>
                        <a:pt x="450615" y="397256"/>
                        <a:pt x="453917" y="357696"/>
                        <a:pt x="435759" y="328025"/>
                      </a:cubicBezTo>
                      <a:cubicBezTo>
                        <a:pt x="473724" y="321431"/>
                        <a:pt x="501784" y="290112"/>
                        <a:pt x="501784" y="250552"/>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62" name="Freeform 2914">
                  <a:extLst>
                    <a:ext uri="{FF2B5EF4-FFF2-40B4-BE49-F238E27FC236}">
                      <a16:creationId xmlns:a16="http://schemas.microsoft.com/office/drawing/2014/main" id="{9744D746-0C9E-1F7D-78EA-D03CEF5F27DF}"/>
                    </a:ext>
                  </a:extLst>
                </p:cNvPr>
                <p:cNvSpPr/>
                <p:nvPr/>
              </p:nvSpPr>
              <p:spPr>
                <a:xfrm>
                  <a:off x="9380391" y="7488365"/>
                  <a:ext cx="171662" cy="171430"/>
                </a:xfrm>
                <a:custGeom>
                  <a:avLst/>
                  <a:gdLst>
                    <a:gd name="connsiteX0" fmla="*/ 171663 w 171662"/>
                    <a:gd name="connsiteY0" fmla="*/ 85715 h 171430"/>
                    <a:gd name="connsiteX1" fmla="*/ 85831 w 171662"/>
                    <a:gd name="connsiteY1" fmla="*/ 171430 h 171430"/>
                    <a:gd name="connsiteX2" fmla="*/ 0 w 171662"/>
                    <a:gd name="connsiteY2" fmla="*/ 85715 h 171430"/>
                    <a:gd name="connsiteX3" fmla="*/ 85831 w 171662"/>
                    <a:gd name="connsiteY3" fmla="*/ 0 h 171430"/>
                    <a:gd name="connsiteX4" fmla="*/ 171663 w 171662"/>
                    <a:gd name="connsiteY4" fmla="*/ 85715 h 17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62" h="171430">
                      <a:moveTo>
                        <a:pt x="171663" y="85715"/>
                      </a:moveTo>
                      <a:cubicBezTo>
                        <a:pt x="171663" y="133054"/>
                        <a:pt x="133235" y="171430"/>
                        <a:pt x="85831" y="171430"/>
                      </a:cubicBezTo>
                      <a:cubicBezTo>
                        <a:pt x="38428" y="171430"/>
                        <a:pt x="0" y="133054"/>
                        <a:pt x="0" y="85715"/>
                      </a:cubicBezTo>
                      <a:cubicBezTo>
                        <a:pt x="0" y="38376"/>
                        <a:pt x="38428" y="0"/>
                        <a:pt x="85831" y="0"/>
                      </a:cubicBezTo>
                      <a:cubicBezTo>
                        <a:pt x="133235" y="0"/>
                        <a:pt x="171663" y="38376"/>
                        <a:pt x="171663" y="85715"/>
                      </a:cubicBezTo>
                      <a:close/>
                    </a:path>
                  </a:pathLst>
                </a:custGeom>
                <a:grpFill/>
                <a:ln w="16501" cap="rnd">
                  <a:solidFill>
                    <a:srgbClr val="494949"/>
                  </a:solidFill>
                  <a:prstDash val="solid"/>
                  <a:round/>
                </a:ln>
              </p:spPr>
              <p:txBody>
                <a:bodyPr rtlCol="0" anchor="ctr"/>
                <a:lstStyle/>
                <a:p>
                  <a:endParaRPr lang="en-US" sz="1799"/>
                </a:p>
              </p:txBody>
            </p:sp>
            <p:grpSp>
              <p:nvGrpSpPr>
                <p:cNvPr id="63" name="Graphic 503">
                  <a:extLst>
                    <a:ext uri="{FF2B5EF4-FFF2-40B4-BE49-F238E27FC236}">
                      <a16:creationId xmlns:a16="http://schemas.microsoft.com/office/drawing/2014/main" id="{58816689-E173-C1B8-131A-A59E769C7596}"/>
                    </a:ext>
                  </a:extLst>
                </p:cNvPr>
                <p:cNvGrpSpPr/>
                <p:nvPr/>
              </p:nvGrpSpPr>
              <p:grpSpPr>
                <a:xfrm>
                  <a:off x="9466223" y="7420783"/>
                  <a:ext cx="16506" cy="311540"/>
                  <a:chOff x="9466223" y="7420783"/>
                  <a:chExt cx="16506" cy="311540"/>
                </a:xfrm>
                <a:grpFill/>
              </p:grpSpPr>
              <p:sp>
                <p:nvSpPr>
                  <p:cNvPr id="73" name="Freeform 2925">
                    <a:extLst>
                      <a:ext uri="{FF2B5EF4-FFF2-40B4-BE49-F238E27FC236}">
                        <a16:creationId xmlns:a16="http://schemas.microsoft.com/office/drawing/2014/main" id="{0DF513B7-47E3-90CA-EF14-6F04BFBD4EC0}"/>
                      </a:ext>
                    </a:extLst>
                  </p:cNvPr>
                  <p:cNvSpPr/>
                  <p:nvPr/>
                </p:nvSpPr>
                <p:spPr>
                  <a:xfrm>
                    <a:off x="9466223" y="7420783"/>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sp>
                <p:nvSpPr>
                  <p:cNvPr id="74" name="Freeform 2926">
                    <a:extLst>
                      <a:ext uri="{FF2B5EF4-FFF2-40B4-BE49-F238E27FC236}">
                        <a16:creationId xmlns:a16="http://schemas.microsoft.com/office/drawing/2014/main" id="{46D81DFF-5E49-4313-DAC1-B6CB704B35DA}"/>
                      </a:ext>
                    </a:extLst>
                  </p:cNvPr>
                  <p:cNvSpPr/>
                  <p:nvPr/>
                </p:nvSpPr>
                <p:spPr>
                  <a:xfrm>
                    <a:off x="9466223" y="7664741"/>
                    <a:ext cx="16506" cy="67582"/>
                  </a:xfrm>
                  <a:custGeom>
                    <a:avLst/>
                    <a:gdLst>
                      <a:gd name="connsiteX0" fmla="*/ 0 w 16506"/>
                      <a:gd name="connsiteY0" fmla="*/ 34615 h 67582"/>
                      <a:gd name="connsiteX1" fmla="*/ 0 w 16506"/>
                      <a:gd name="connsiteY1" fmla="*/ 67583 h 67582"/>
                      <a:gd name="connsiteX2" fmla="*/ 0 w 16506"/>
                      <a:gd name="connsiteY2" fmla="*/ 0 h 67582"/>
                      <a:gd name="connsiteX3" fmla="*/ 0 w 16506"/>
                      <a:gd name="connsiteY3" fmla="*/ 32967 h 67582"/>
                    </a:gdLst>
                    <a:ahLst/>
                    <a:cxnLst>
                      <a:cxn ang="0">
                        <a:pos x="connsiteX0" y="connsiteY0"/>
                      </a:cxn>
                      <a:cxn ang="0">
                        <a:pos x="connsiteX1" y="connsiteY1"/>
                      </a:cxn>
                      <a:cxn ang="0">
                        <a:pos x="connsiteX2" y="connsiteY2"/>
                      </a:cxn>
                      <a:cxn ang="0">
                        <a:pos x="connsiteX3" y="connsiteY3"/>
                      </a:cxn>
                    </a:cxnLst>
                    <a:rect l="l" t="t" r="r" b="b"/>
                    <a:pathLst>
                      <a:path w="16506" h="67582">
                        <a:moveTo>
                          <a:pt x="0" y="34615"/>
                        </a:moveTo>
                        <a:lnTo>
                          <a:pt x="0" y="67583"/>
                        </a:lnTo>
                        <a:lnTo>
                          <a:pt x="0" y="0"/>
                        </a:lnTo>
                        <a:lnTo>
                          <a:pt x="0" y="32967"/>
                        </a:lnTo>
                        <a:close/>
                      </a:path>
                    </a:pathLst>
                  </a:custGeom>
                  <a:grpFill/>
                  <a:ln w="16501" cap="rnd">
                    <a:solidFill>
                      <a:srgbClr val="494949"/>
                    </a:solidFill>
                    <a:prstDash val="solid"/>
                    <a:round/>
                  </a:ln>
                </p:spPr>
                <p:txBody>
                  <a:bodyPr rtlCol="0" anchor="ctr"/>
                  <a:lstStyle/>
                  <a:p>
                    <a:endParaRPr lang="en-US" sz="1799"/>
                  </a:p>
                </p:txBody>
              </p:sp>
            </p:grpSp>
            <p:grpSp>
              <p:nvGrpSpPr>
                <p:cNvPr id="64" name="Graphic 503">
                  <a:extLst>
                    <a:ext uri="{FF2B5EF4-FFF2-40B4-BE49-F238E27FC236}">
                      <a16:creationId xmlns:a16="http://schemas.microsoft.com/office/drawing/2014/main" id="{EAE143B9-7278-322F-9628-30AF3A919EC8}"/>
                    </a:ext>
                  </a:extLst>
                </p:cNvPr>
                <p:cNvGrpSpPr/>
                <p:nvPr/>
              </p:nvGrpSpPr>
              <p:grpSpPr>
                <a:xfrm>
                  <a:off x="9309415" y="7577378"/>
                  <a:ext cx="311964" cy="16483"/>
                  <a:chOff x="9309415" y="7577378"/>
                  <a:chExt cx="311964" cy="16483"/>
                </a:xfrm>
                <a:grpFill/>
              </p:grpSpPr>
              <p:sp>
                <p:nvSpPr>
                  <p:cNvPr id="71" name="Freeform 2923">
                    <a:extLst>
                      <a:ext uri="{FF2B5EF4-FFF2-40B4-BE49-F238E27FC236}">
                        <a16:creationId xmlns:a16="http://schemas.microsoft.com/office/drawing/2014/main" id="{162BFC36-ED82-C898-0D96-A47735222BE8}"/>
                      </a:ext>
                    </a:extLst>
                  </p:cNvPr>
                  <p:cNvSpPr/>
                  <p:nvPr/>
                </p:nvSpPr>
                <p:spPr>
                  <a:xfrm>
                    <a:off x="9309415" y="7577378"/>
                    <a:ext cx="67674" cy="16483"/>
                  </a:xfrm>
                  <a:custGeom>
                    <a:avLst/>
                    <a:gdLst>
                      <a:gd name="connsiteX0" fmla="*/ 34662 w 67674"/>
                      <a:gd name="connsiteY0" fmla="*/ 0 h 16483"/>
                      <a:gd name="connsiteX1" fmla="*/ 67674 w 67674"/>
                      <a:gd name="connsiteY1" fmla="*/ 0 h 16483"/>
                      <a:gd name="connsiteX2" fmla="*/ 0 w 67674"/>
                      <a:gd name="connsiteY2" fmla="*/ 0 h 16483"/>
                      <a:gd name="connsiteX3" fmla="*/ 33012 w 67674"/>
                      <a:gd name="connsiteY3" fmla="*/ 0 h 16483"/>
                    </a:gdLst>
                    <a:ahLst/>
                    <a:cxnLst>
                      <a:cxn ang="0">
                        <a:pos x="connsiteX0" y="connsiteY0"/>
                      </a:cxn>
                      <a:cxn ang="0">
                        <a:pos x="connsiteX1" y="connsiteY1"/>
                      </a:cxn>
                      <a:cxn ang="0">
                        <a:pos x="connsiteX2" y="connsiteY2"/>
                      </a:cxn>
                      <a:cxn ang="0">
                        <a:pos x="connsiteX3" y="connsiteY3"/>
                      </a:cxn>
                    </a:cxnLst>
                    <a:rect l="l" t="t" r="r" b="b"/>
                    <a:pathLst>
                      <a:path w="67674" h="16483">
                        <a:moveTo>
                          <a:pt x="34662" y="0"/>
                        </a:moveTo>
                        <a:lnTo>
                          <a:pt x="67674"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sp>
                <p:nvSpPr>
                  <p:cNvPr id="72" name="Freeform 2924">
                    <a:extLst>
                      <a:ext uri="{FF2B5EF4-FFF2-40B4-BE49-F238E27FC236}">
                        <a16:creationId xmlns:a16="http://schemas.microsoft.com/office/drawing/2014/main" id="{9B39CD9B-33B3-41D8-1D4B-8B8F2EE21893}"/>
                      </a:ext>
                    </a:extLst>
                  </p:cNvPr>
                  <p:cNvSpPr/>
                  <p:nvPr/>
                </p:nvSpPr>
                <p:spPr>
                  <a:xfrm>
                    <a:off x="9553705" y="7577378"/>
                    <a:ext cx="67675" cy="16483"/>
                  </a:xfrm>
                  <a:custGeom>
                    <a:avLst/>
                    <a:gdLst>
                      <a:gd name="connsiteX0" fmla="*/ 34663 w 67675"/>
                      <a:gd name="connsiteY0" fmla="*/ 0 h 16483"/>
                      <a:gd name="connsiteX1" fmla="*/ 67675 w 67675"/>
                      <a:gd name="connsiteY1" fmla="*/ 0 h 16483"/>
                      <a:gd name="connsiteX2" fmla="*/ 0 w 67675"/>
                      <a:gd name="connsiteY2" fmla="*/ 0 h 16483"/>
                      <a:gd name="connsiteX3" fmla="*/ 33012 w 67675"/>
                      <a:gd name="connsiteY3" fmla="*/ 0 h 16483"/>
                    </a:gdLst>
                    <a:ahLst/>
                    <a:cxnLst>
                      <a:cxn ang="0">
                        <a:pos x="connsiteX0" y="connsiteY0"/>
                      </a:cxn>
                      <a:cxn ang="0">
                        <a:pos x="connsiteX1" y="connsiteY1"/>
                      </a:cxn>
                      <a:cxn ang="0">
                        <a:pos x="connsiteX2" y="connsiteY2"/>
                      </a:cxn>
                      <a:cxn ang="0">
                        <a:pos x="connsiteX3" y="connsiteY3"/>
                      </a:cxn>
                    </a:cxnLst>
                    <a:rect l="l" t="t" r="r" b="b"/>
                    <a:pathLst>
                      <a:path w="67675" h="16483">
                        <a:moveTo>
                          <a:pt x="34663" y="0"/>
                        </a:moveTo>
                        <a:lnTo>
                          <a:pt x="67675" y="0"/>
                        </a:lnTo>
                        <a:lnTo>
                          <a:pt x="0" y="0"/>
                        </a:lnTo>
                        <a:lnTo>
                          <a:pt x="33012" y="0"/>
                        </a:lnTo>
                        <a:close/>
                      </a:path>
                    </a:pathLst>
                  </a:custGeom>
                  <a:grpFill/>
                  <a:ln w="16501" cap="rnd">
                    <a:solidFill>
                      <a:srgbClr val="494949"/>
                    </a:solidFill>
                    <a:prstDash val="solid"/>
                    <a:round/>
                  </a:ln>
                </p:spPr>
                <p:txBody>
                  <a:bodyPr rtlCol="0" anchor="ctr"/>
                  <a:lstStyle/>
                  <a:p>
                    <a:endParaRPr lang="en-US" sz="1799"/>
                  </a:p>
                </p:txBody>
              </p:sp>
            </p:grpSp>
            <p:grpSp>
              <p:nvGrpSpPr>
                <p:cNvPr id="65" name="Graphic 503">
                  <a:extLst>
                    <a:ext uri="{FF2B5EF4-FFF2-40B4-BE49-F238E27FC236}">
                      <a16:creationId xmlns:a16="http://schemas.microsoft.com/office/drawing/2014/main" id="{F2F1E9D9-62C1-84B7-9995-F6D2B40B9F5B}"/>
                    </a:ext>
                  </a:extLst>
                </p:cNvPr>
                <p:cNvGrpSpPr/>
                <p:nvPr/>
              </p:nvGrpSpPr>
              <p:grpSpPr>
                <a:xfrm>
                  <a:off x="9355632" y="7466937"/>
                  <a:ext cx="219530" cy="219232"/>
                  <a:chOff x="9355632" y="7466937"/>
                  <a:chExt cx="219530" cy="219232"/>
                </a:xfrm>
                <a:grpFill/>
              </p:grpSpPr>
              <p:sp>
                <p:nvSpPr>
                  <p:cNvPr id="69" name="Freeform 2921">
                    <a:extLst>
                      <a:ext uri="{FF2B5EF4-FFF2-40B4-BE49-F238E27FC236}">
                        <a16:creationId xmlns:a16="http://schemas.microsoft.com/office/drawing/2014/main" id="{81124A1D-EAB5-EE38-B622-AA18FF9F682C}"/>
                      </a:ext>
                    </a:extLst>
                  </p:cNvPr>
                  <p:cNvSpPr/>
                  <p:nvPr/>
                </p:nvSpPr>
                <p:spPr>
                  <a:xfrm>
                    <a:off x="9355632" y="7466937"/>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sp>
                <p:nvSpPr>
                  <p:cNvPr id="70" name="Freeform 2922">
                    <a:extLst>
                      <a:ext uri="{FF2B5EF4-FFF2-40B4-BE49-F238E27FC236}">
                        <a16:creationId xmlns:a16="http://schemas.microsoft.com/office/drawing/2014/main" id="{875E8A49-E73C-7C0F-54CD-5E6E31CBF055}"/>
                      </a:ext>
                    </a:extLst>
                  </p:cNvPr>
                  <p:cNvSpPr/>
                  <p:nvPr/>
                </p:nvSpPr>
                <p:spPr>
                  <a:xfrm>
                    <a:off x="9528945" y="7640015"/>
                    <a:ext cx="46216" cy="46154"/>
                  </a:xfrm>
                  <a:custGeom>
                    <a:avLst/>
                    <a:gdLst>
                      <a:gd name="connsiteX0" fmla="*/ 23109 w 46216"/>
                      <a:gd name="connsiteY0" fmla="*/ 23077 h 46154"/>
                      <a:gd name="connsiteX1" fmla="*/ 46217 w 46216"/>
                      <a:gd name="connsiteY1" fmla="*/ 46154 h 46154"/>
                      <a:gd name="connsiteX2" fmla="*/ 23109 w 46216"/>
                      <a:gd name="connsiteY2" fmla="*/ 23077 h 46154"/>
                      <a:gd name="connsiteX3" fmla="*/ 0 w 46216"/>
                      <a:gd name="connsiteY3" fmla="*/ 0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lnTo>
                          <a:pt x="46217" y="46154"/>
                        </a:lnTo>
                        <a:lnTo>
                          <a:pt x="23109" y="23077"/>
                        </a:lnTo>
                        <a:lnTo>
                          <a:pt x="0" y="0"/>
                        </a:lnTo>
                        <a:lnTo>
                          <a:pt x="23109" y="23077"/>
                        </a:lnTo>
                        <a:close/>
                      </a:path>
                    </a:pathLst>
                  </a:custGeom>
                  <a:grpFill/>
                  <a:ln w="16501" cap="rnd">
                    <a:solidFill>
                      <a:srgbClr val="494949"/>
                    </a:solidFill>
                    <a:prstDash val="solid"/>
                    <a:round/>
                  </a:ln>
                </p:spPr>
                <p:txBody>
                  <a:bodyPr rtlCol="0" anchor="ctr"/>
                  <a:lstStyle/>
                  <a:p>
                    <a:endParaRPr lang="en-US" sz="1799"/>
                  </a:p>
                </p:txBody>
              </p:sp>
            </p:grpSp>
            <p:grpSp>
              <p:nvGrpSpPr>
                <p:cNvPr id="66" name="Graphic 503">
                  <a:extLst>
                    <a:ext uri="{FF2B5EF4-FFF2-40B4-BE49-F238E27FC236}">
                      <a16:creationId xmlns:a16="http://schemas.microsoft.com/office/drawing/2014/main" id="{EFD7C5AD-332C-48D3-5EB7-A25309AD8373}"/>
                    </a:ext>
                  </a:extLst>
                </p:cNvPr>
                <p:cNvGrpSpPr/>
                <p:nvPr/>
              </p:nvGrpSpPr>
              <p:grpSpPr>
                <a:xfrm>
                  <a:off x="9355632" y="7466937"/>
                  <a:ext cx="219530" cy="219232"/>
                  <a:chOff x="9355632" y="7466937"/>
                  <a:chExt cx="219530" cy="219232"/>
                </a:xfrm>
                <a:grpFill/>
              </p:grpSpPr>
              <p:sp>
                <p:nvSpPr>
                  <p:cNvPr id="67" name="Freeform 2919">
                    <a:extLst>
                      <a:ext uri="{FF2B5EF4-FFF2-40B4-BE49-F238E27FC236}">
                        <a16:creationId xmlns:a16="http://schemas.microsoft.com/office/drawing/2014/main" id="{204BB7B7-9E6C-F2C7-2DC9-B66C30A071DA}"/>
                      </a:ext>
                    </a:extLst>
                  </p:cNvPr>
                  <p:cNvSpPr/>
                  <p:nvPr/>
                </p:nvSpPr>
                <p:spPr>
                  <a:xfrm>
                    <a:off x="9355632" y="7640015"/>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sp>
                <p:nvSpPr>
                  <p:cNvPr id="68" name="Freeform 2920">
                    <a:extLst>
                      <a:ext uri="{FF2B5EF4-FFF2-40B4-BE49-F238E27FC236}">
                        <a16:creationId xmlns:a16="http://schemas.microsoft.com/office/drawing/2014/main" id="{F682A97A-44D6-AB8B-CF91-B9467F2021E2}"/>
                      </a:ext>
                    </a:extLst>
                  </p:cNvPr>
                  <p:cNvSpPr/>
                  <p:nvPr/>
                </p:nvSpPr>
                <p:spPr>
                  <a:xfrm>
                    <a:off x="9528945" y="7466937"/>
                    <a:ext cx="46216" cy="46154"/>
                  </a:xfrm>
                  <a:custGeom>
                    <a:avLst/>
                    <a:gdLst>
                      <a:gd name="connsiteX0" fmla="*/ 23109 w 46216"/>
                      <a:gd name="connsiteY0" fmla="*/ 23077 h 46154"/>
                      <a:gd name="connsiteX1" fmla="*/ 46217 w 46216"/>
                      <a:gd name="connsiteY1" fmla="*/ 0 h 46154"/>
                      <a:gd name="connsiteX2" fmla="*/ 23109 w 46216"/>
                      <a:gd name="connsiteY2" fmla="*/ 23077 h 46154"/>
                      <a:gd name="connsiteX3" fmla="*/ 0 w 46216"/>
                      <a:gd name="connsiteY3" fmla="*/ 46154 h 46154"/>
                      <a:gd name="connsiteX4" fmla="*/ 23109 w 46216"/>
                      <a:gd name="connsiteY4" fmla="*/ 23077 h 4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6" h="46154">
                        <a:moveTo>
                          <a:pt x="23109" y="23077"/>
                        </a:moveTo>
                        <a:cubicBezTo>
                          <a:pt x="36314" y="9890"/>
                          <a:pt x="46217" y="0"/>
                          <a:pt x="46217" y="0"/>
                        </a:cubicBezTo>
                        <a:cubicBezTo>
                          <a:pt x="46217" y="0"/>
                          <a:pt x="36314" y="9890"/>
                          <a:pt x="23109" y="23077"/>
                        </a:cubicBezTo>
                        <a:cubicBezTo>
                          <a:pt x="9904" y="36264"/>
                          <a:pt x="0" y="46154"/>
                          <a:pt x="0" y="46154"/>
                        </a:cubicBezTo>
                        <a:cubicBezTo>
                          <a:pt x="0" y="46154"/>
                          <a:pt x="9904" y="36264"/>
                          <a:pt x="23109" y="23077"/>
                        </a:cubicBezTo>
                        <a:close/>
                      </a:path>
                    </a:pathLst>
                  </a:custGeom>
                  <a:grpFill/>
                  <a:ln w="16501" cap="rnd">
                    <a:solidFill>
                      <a:srgbClr val="494949"/>
                    </a:solidFill>
                    <a:prstDash val="solid"/>
                    <a:round/>
                  </a:ln>
                </p:spPr>
                <p:txBody>
                  <a:bodyPr rtlCol="0" anchor="ctr"/>
                  <a:lstStyle/>
                  <a:p>
                    <a:endParaRPr lang="en-US" sz="1799"/>
                  </a:p>
                </p:txBody>
              </p:sp>
            </p:grpSp>
          </p:grpSp>
        </p:grpSp>
      </p:grpSp>
      <p:sp>
        <p:nvSpPr>
          <p:cNvPr id="2" name="TextBox 1">
            <a:extLst>
              <a:ext uri="{FF2B5EF4-FFF2-40B4-BE49-F238E27FC236}">
                <a16:creationId xmlns:a16="http://schemas.microsoft.com/office/drawing/2014/main" id="{B008EC16-1B10-279C-2446-55DEE5EE4F64}"/>
              </a:ext>
            </a:extLst>
          </p:cNvPr>
          <p:cNvSpPr txBox="1"/>
          <p:nvPr/>
        </p:nvSpPr>
        <p:spPr>
          <a:xfrm>
            <a:off x="4690130" y="5635377"/>
            <a:ext cx="6591952" cy="1200329"/>
          </a:xfrm>
          <a:prstGeom prst="rect">
            <a:avLst/>
          </a:prstGeom>
          <a:noFill/>
        </p:spPr>
        <p:txBody>
          <a:bodyPr wrap="square" rtlCol="0">
            <a:spAutoFit/>
          </a:bodyPr>
          <a:lstStyle/>
          <a:p>
            <a:r>
              <a:rPr lang="en-IE" b="1" dirty="0">
                <a:solidFill>
                  <a:srgbClr val="494949"/>
                </a:solidFill>
              </a:rPr>
              <a:t>Mælt er með lestri</a:t>
            </a:r>
          </a:p>
          <a:p>
            <a:r>
              <a:rPr lang="en-US" dirty="0">
                <a:solidFill>
                  <a:srgbClr val="459597"/>
                </a:solidFill>
                <a:hlinkClick r:id="rId2">
                  <a:extLst>
                    <a:ext uri="{A12FA001-AC4F-418D-AE19-62706E023703}">
                      <ahyp:hlinkClr xmlns:ahyp="http://schemas.microsoft.com/office/drawing/2018/hyperlinkcolor" val="tx"/>
                    </a:ext>
                  </a:extLst>
                </a:hlinkClick>
              </a:rPr>
              <a:t>Evrópskt markaðsmöguleiki fyrir samfélagsmiðaða ferðaþjónustu 2023</a:t>
            </a:r>
            <a:endParaRPr lang="en-US" dirty="0">
              <a:solidFill>
                <a:srgbClr val="459597"/>
              </a:solidFill>
            </a:endParaRPr>
          </a:p>
          <a:p>
            <a:r>
              <a:rPr lang="en-US" dirty="0">
                <a:solidFill>
                  <a:srgbClr val="459597"/>
                </a:solidFill>
                <a:hlinkClick r:id="rId3">
                  <a:extLst>
                    <a:ext uri="{A12FA001-AC4F-418D-AE19-62706E023703}">
                      <ahyp:hlinkClr xmlns:ahyp="http://schemas.microsoft.com/office/drawing/2018/hyperlinkcolor" val="tx"/>
                    </a:ext>
                  </a:extLst>
                </a:hlinkClick>
              </a:rPr>
              <a:t>The Guardian: Hlé frá gistimegasíðum</a:t>
            </a:r>
            <a:endParaRPr lang="en-US" dirty="0">
              <a:solidFill>
                <a:srgbClr val="459597"/>
              </a:solidFill>
            </a:endParaRPr>
          </a:p>
          <a:p>
            <a:endParaRPr lang="en-US" dirty="0">
              <a:solidFill>
                <a:srgbClr val="494949"/>
              </a:solidFill>
            </a:endParaRPr>
          </a:p>
        </p:txBody>
      </p:sp>
      <p:sp>
        <p:nvSpPr>
          <p:cNvPr id="6" name="Freeform 5">
            <a:extLst>
              <a:ext uri="{FF2B5EF4-FFF2-40B4-BE49-F238E27FC236}">
                <a16:creationId xmlns:a16="http://schemas.microsoft.com/office/drawing/2014/main" id="{2E93A807-3131-265F-9DFA-52B1FD89FEB1}"/>
              </a:ext>
            </a:extLst>
          </p:cNvPr>
          <p:cNvSpPr/>
          <p:nvPr/>
        </p:nvSpPr>
        <p:spPr>
          <a:xfrm rot="5400000">
            <a:off x="6611928" y="2792126"/>
            <a:ext cx="2129299" cy="7211009"/>
          </a:xfrm>
          <a:custGeom>
            <a:avLst/>
            <a:gdLst>
              <a:gd name="connsiteX0" fmla="*/ 0 w 2129299"/>
              <a:gd name="connsiteY0" fmla="*/ 6787852 h 7211009"/>
              <a:gd name="connsiteX1" fmla="*/ 0 w 2129299"/>
              <a:gd name="connsiteY1" fmla="*/ 6314934 h 7211009"/>
              <a:gd name="connsiteX2" fmla="*/ 0 w 2129299"/>
              <a:gd name="connsiteY2" fmla="*/ 6193400 h 7211009"/>
              <a:gd name="connsiteX3" fmla="*/ 0 w 2129299"/>
              <a:gd name="connsiteY3" fmla="*/ 6003397 h 7211009"/>
              <a:gd name="connsiteX4" fmla="*/ 0 w 2129299"/>
              <a:gd name="connsiteY4" fmla="*/ 5720484 h 7211009"/>
              <a:gd name="connsiteX5" fmla="*/ 0 w 2129299"/>
              <a:gd name="connsiteY5" fmla="*/ 5530479 h 7211009"/>
              <a:gd name="connsiteX6" fmla="*/ 0 w 2129299"/>
              <a:gd name="connsiteY6" fmla="*/ 5408946 h 7211009"/>
              <a:gd name="connsiteX7" fmla="*/ 0 w 2129299"/>
              <a:gd name="connsiteY7" fmla="*/ 4936028 h 7211009"/>
              <a:gd name="connsiteX8" fmla="*/ 0 w 2129299"/>
              <a:gd name="connsiteY8" fmla="*/ 4857508 h 7211009"/>
              <a:gd name="connsiteX9" fmla="*/ 0 w 2129299"/>
              <a:gd name="connsiteY9" fmla="*/ 4484339 h 7211009"/>
              <a:gd name="connsiteX10" fmla="*/ 0 w 2129299"/>
              <a:gd name="connsiteY10" fmla="*/ 4484337 h 7211009"/>
              <a:gd name="connsiteX11" fmla="*/ 0 w 2129299"/>
              <a:gd name="connsiteY11" fmla="*/ 4384590 h 7211009"/>
              <a:gd name="connsiteX12" fmla="*/ 0 w 2129299"/>
              <a:gd name="connsiteY12" fmla="*/ 4263056 h 7211009"/>
              <a:gd name="connsiteX13" fmla="*/ 0 w 2129299"/>
              <a:gd name="connsiteY13" fmla="*/ 4244866 h 7211009"/>
              <a:gd name="connsiteX14" fmla="*/ 0 w 2129299"/>
              <a:gd name="connsiteY14" fmla="*/ 4073053 h 7211009"/>
              <a:gd name="connsiteX15" fmla="*/ 0 w 2129299"/>
              <a:gd name="connsiteY15" fmla="*/ 4011423 h 7211009"/>
              <a:gd name="connsiteX16" fmla="*/ 0 w 2129299"/>
              <a:gd name="connsiteY16" fmla="*/ 4011418 h 7211009"/>
              <a:gd name="connsiteX17" fmla="*/ 0 w 2129299"/>
              <a:gd name="connsiteY17" fmla="*/ 3889890 h 7211009"/>
              <a:gd name="connsiteX18" fmla="*/ 0 w 2129299"/>
              <a:gd name="connsiteY18" fmla="*/ 3889888 h 7211009"/>
              <a:gd name="connsiteX19" fmla="*/ 0 w 2129299"/>
              <a:gd name="connsiteY19" fmla="*/ 3790140 h 7211009"/>
              <a:gd name="connsiteX20" fmla="*/ 0 w 2129299"/>
              <a:gd name="connsiteY20" fmla="*/ 3771948 h 7211009"/>
              <a:gd name="connsiteX21" fmla="*/ 0 w 2129299"/>
              <a:gd name="connsiteY21" fmla="*/ 3699886 h 7211009"/>
              <a:gd name="connsiteX22" fmla="*/ 0 w 2129299"/>
              <a:gd name="connsiteY22" fmla="*/ 3699883 h 7211009"/>
              <a:gd name="connsiteX23" fmla="*/ 0 w 2129299"/>
              <a:gd name="connsiteY23" fmla="*/ 3650414 h 7211009"/>
              <a:gd name="connsiteX24" fmla="*/ 0 w 2129299"/>
              <a:gd name="connsiteY24" fmla="*/ 3600135 h 7211009"/>
              <a:gd name="connsiteX25" fmla="*/ 0 w 2129299"/>
              <a:gd name="connsiteY25" fmla="*/ 3478602 h 7211009"/>
              <a:gd name="connsiteX26" fmla="*/ 0 w 2129299"/>
              <a:gd name="connsiteY26" fmla="*/ 3460411 h 7211009"/>
              <a:gd name="connsiteX27" fmla="*/ 0 w 2129299"/>
              <a:gd name="connsiteY27" fmla="*/ 3416972 h 7211009"/>
              <a:gd name="connsiteX28" fmla="*/ 0 w 2129299"/>
              <a:gd name="connsiteY28" fmla="*/ 3416970 h 7211009"/>
              <a:gd name="connsiteX29" fmla="*/ 0 w 2129299"/>
              <a:gd name="connsiteY29" fmla="*/ 3226968 h 7211009"/>
              <a:gd name="connsiteX30" fmla="*/ 0 w 2129299"/>
              <a:gd name="connsiteY30" fmla="*/ 3226966 h 7211009"/>
              <a:gd name="connsiteX31" fmla="*/ 0 w 2129299"/>
              <a:gd name="connsiteY31" fmla="*/ 3177497 h 7211009"/>
              <a:gd name="connsiteX32" fmla="*/ 0 w 2129299"/>
              <a:gd name="connsiteY32" fmla="*/ 3105436 h 7211009"/>
              <a:gd name="connsiteX33" fmla="*/ 0 w 2129299"/>
              <a:gd name="connsiteY33" fmla="*/ 3105433 h 7211009"/>
              <a:gd name="connsiteX34" fmla="*/ 0 w 2129299"/>
              <a:gd name="connsiteY34" fmla="*/ 3005684 h 7211009"/>
              <a:gd name="connsiteX35" fmla="*/ 0 w 2129299"/>
              <a:gd name="connsiteY35" fmla="*/ 2987493 h 7211009"/>
              <a:gd name="connsiteX36" fmla="*/ 0 w 2129299"/>
              <a:gd name="connsiteY36" fmla="*/ 2865961 h 7211009"/>
              <a:gd name="connsiteX37" fmla="*/ 0 w 2129299"/>
              <a:gd name="connsiteY37" fmla="*/ 2864454 h 7211009"/>
              <a:gd name="connsiteX38" fmla="*/ 0 w 2129299"/>
              <a:gd name="connsiteY38" fmla="*/ 2632518 h 7211009"/>
              <a:gd name="connsiteX39" fmla="*/ 0 w 2129299"/>
              <a:gd name="connsiteY39" fmla="*/ 2632516 h 7211009"/>
              <a:gd name="connsiteX40" fmla="*/ 0 w 2129299"/>
              <a:gd name="connsiteY40" fmla="*/ 2581866 h 7211009"/>
              <a:gd name="connsiteX41" fmla="*/ 0 w 2129299"/>
              <a:gd name="connsiteY41" fmla="*/ 2553995 h 7211009"/>
              <a:gd name="connsiteX42" fmla="*/ 0 w 2129299"/>
              <a:gd name="connsiteY42" fmla="*/ 2553993 h 7211009"/>
              <a:gd name="connsiteX43" fmla="*/ 0 w 2129299"/>
              <a:gd name="connsiteY43" fmla="*/ 2393043 h 7211009"/>
              <a:gd name="connsiteX44" fmla="*/ 0 w 2129299"/>
              <a:gd name="connsiteY44" fmla="*/ 2314522 h 7211009"/>
              <a:gd name="connsiteX45" fmla="*/ 0 w 2129299"/>
              <a:gd name="connsiteY45" fmla="*/ 2081079 h 7211009"/>
              <a:gd name="connsiteX46" fmla="*/ 0 w 2129299"/>
              <a:gd name="connsiteY46" fmla="*/ 2081074 h 7211009"/>
              <a:gd name="connsiteX47" fmla="*/ 0 w 2129299"/>
              <a:gd name="connsiteY47" fmla="*/ 1959546 h 7211009"/>
              <a:gd name="connsiteX48" fmla="*/ 0 w 2129299"/>
              <a:gd name="connsiteY48" fmla="*/ 1959544 h 7211009"/>
              <a:gd name="connsiteX49" fmla="*/ 0 w 2129299"/>
              <a:gd name="connsiteY49" fmla="*/ 1941354 h 7211009"/>
              <a:gd name="connsiteX50" fmla="*/ 0 w 2129299"/>
              <a:gd name="connsiteY50" fmla="*/ 1941352 h 7211009"/>
              <a:gd name="connsiteX51" fmla="*/ 0 w 2129299"/>
              <a:gd name="connsiteY51" fmla="*/ 1930344 h 7211009"/>
              <a:gd name="connsiteX52" fmla="*/ 0 w 2129299"/>
              <a:gd name="connsiteY52" fmla="*/ 1841604 h 7211009"/>
              <a:gd name="connsiteX53" fmla="*/ 0 w 2129299"/>
              <a:gd name="connsiteY53" fmla="*/ 1769542 h 7211009"/>
              <a:gd name="connsiteX54" fmla="*/ 0 w 2129299"/>
              <a:gd name="connsiteY54" fmla="*/ 1769539 h 7211009"/>
              <a:gd name="connsiteX55" fmla="*/ 0 w 2129299"/>
              <a:gd name="connsiteY55" fmla="*/ 1720070 h 7211009"/>
              <a:gd name="connsiteX56" fmla="*/ 0 w 2129299"/>
              <a:gd name="connsiteY56" fmla="*/ 1530067 h 7211009"/>
              <a:gd name="connsiteX57" fmla="*/ 0 w 2129299"/>
              <a:gd name="connsiteY57" fmla="*/ 1486628 h 7211009"/>
              <a:gd name="connsiteX58" fmla="*/ 0 w 2129299"/>
              <a:gd name="connsiteY58" fmla="*/ 1486626 h 7211009"/>
              <a:gd name="connsiteX59" fmla="*/ 0 w 2129299"/>
              <a:gd name="connsiteY59" fmla="*/ 1296624 h 7211009"/>
              <a:gd name="connsiteX60" fmla="*/ 0 w 2129299"/>
              <a:gd name="connsiteY60" fmla="*/ 1296622 h 7211009"/>
              <a:gd name="connsiteX61" fmla="*/ 0 w 2129299"/>
              <a:gd name="connsiteY61" fmla="*/ 1247153 h 7211009"/>
              <a:gd name="connsiteX62" fmla="*/ 0 w 2129299"/>
              <a:gd name="connsiteY62" fmla="*/ 1175092 h 7211009"/>
              <a:gd name="connsiteX63" fmla="*/ 0 w 2129299"/>
              <a:gd name="connsiteY63" fmla="*/ 1175089 h 7211009"/>
              <a:gd name="connsiteX64" fmla="*/ 0 w 2129299"/>
              <a:gd name="connsiteY64" fmla="*/ 1057149 h 7211009"/>
              <a:gd name="connsiteX65" fmla="*/ 0 w 2129299"/>
              <a:gd name="connsiteY65" fmla="*/ 935617 h 7211009"/>
              <a:gd name="connsiteX66" fmla="*/ 0 w 2129299"/>
              <a:gd name="connsiteY66" fmla="*/ 934110 h 7211009"/>
              <a:gd name="connsiteX67" fmla="*/ 0 w 2129299"/>
              <a:gd name="connsiteY67" fmla="*/ 702174 h 7211009"/>
              <a:gd name="connsiteX68" fmla="*/ 0 w 2129299"/>
              <a:gd name="connsiteY68" fmla="*/ 702172 h 7211009"/>
              <a:gd name="connsiteX69" fmla="*/ 0 w 2129299"/>
              <a:gd name="connsiteY69" fmla="*/ 651522 h 7211009"/>
              <a:gd name="connsiteX70" fmla="*/ 0 w 2129299"/>
              <a:gd name="connsiteY70" fmla="*/ 462699 h 7211009"/>
              <a:gd name="connsiteX71" fmla="*/ 0 w 2129299"/>
              <a:gd name="connsiteY71" fmla="*/ 11010 h 7211009"/>
              <a:gd name="connsiteX72" fmla="*/ 0 w 2129299"/>
              <a:gd name="connsiteY72" fmla="*/ 11008 h 7211009"/>
              <a:gd name="connsiteX73" fmla="*/ 0 w 2129299"/>
              <a:gd name="connsiteY73" fmla="*/ 0 h 7211009"/>
              <a:gd name="connsiteX74" fmla="*/ 515667 w 2129299"/>
              <a:gd name="connsiteY74" fmla="*/ 0 h 7211009"/>
              <a:gd name="connsiteX75" fmla="*/ 621018 w 2129299"/>
              <a:gd name="connsiteY75" fmla="*/ 0 h 7211009"/>
              <a:gd name="connsiteX76" fmla="*/ 1207013 w 2129299"/>
              <a:gd name="connsiteY76" fmla="*/ 0 h 7211009"/>
              <a:gd name="connsiteX77" fmla="*/ 1313582 w 2129299"/>
              <a:gd name="connsiteY77" fmla="*/ 0 h 7211009"/>
              <a:gd name="connsiteX78" fmla="*/ 1722679 w 2129299"/>
              <a:gd name="connsiteY78" fmla="*/ 0 h 7211009"/>
              <a:gd name="connsiteX79" fmla="*/ 1828030 w 2129299"/>
              <a:gd name="connsiteY79" fmla="*/ 0 h 7211009"/>
              <a:gd name="connsiteX80" fmla="*/ 2129299 w 2129299"/>
              <a:gd name="connsiteY80" fmla="*/ 0 h 7211009"/>
              <a:gd name="connsiteX81" fmla="*/ 2129299 w 2129299"/>
              <a:gd name="connsiteY81" fmla="*/ 84409 h 7211009"/>
              <a:gd name="connsiteX82" fmla="*/ 2129299 w 2129299"/>
              <a:gd name="connsiteY82" fmla="*/ 588968 h 7211009"/>
              <a:gd name="connsiteX83" fmla="*/ 2129299 w 2129299"/>
              <a:gd name="connsiteY83" fmla="*/ 1930344 h 7211009"/>
              <a:gd name="connsiteX84" fmla="*/ 2129299 w 2129299"/>
              <a:gd name="connsiteY84" fmla="*/ 2014753 h 7211009"/>
              <a:gd name="connsiteX85" fmla="*/ 2129299 w 2129299"/>
              <a:gd name="connsiteY85" fmla="*/ 2519312 h 7211009"/>
              <a:gd name="connsiteX86" fmla="*/ 2129299 w 2129299"/>
              <a:gd name="connsiteY86" fmla="*/ 2703061 h 7211009"/>
              <a:gd name="connsiteX87" fmla="*/ 2129299 w 2129299"/>
              <a:gd name="connsiteY87" fmla="*/ 3669127 h 7211009"/>
              <a:gd name="connsiteX88" fmla="*/ 2129299 w 2129299"/>
              <a:gd name="connsiteY88" fmla="*/ 3816082 h 7211009"/>
              <a:gd name="connsiteX89" fmla="*/ 2129299 w 2129299"/>
              <a:gd name="connsiteY89" fmla="*/ 4386737 h 7211009"/>
              <a:gd name="connsiteX90" fmla="*/ 2129299 w 2129299"/>
              <a:gd name="connsiteY90" fmla="*/ 4535392 h 7211009"/>
              <a:gd name="connsiteX91" fmla="*/ 2129299 w 2129299"/>
              <a:gd name="connsiteY91" fmla="*/ 4633405 h 7211009"/>
              <a:gd name="connsiteX92" fmla="*/ 2129299 w 2129299"/>
              <a:gd name="connsiteY92" fmla="*/ 5280665 h 7211009"/>
              <a:gd name="connsiteX93" fmla="*/ 2129299 w 2129299"/>
              <a:gd name="connsiteY93" fmla="*/ 5599471 h 7211009"/>
              <a:gd name="connsiteX94" fmla="*/ 2129299 w 2129299"/>
              <a:gd name="connsiteY94" fmla="*/ 5746426 h 7211009"/>
              <a:gd name="connsiteX95" fmla="*/ 2129299 w 2129299"/>
              <a:gd name="connsiteY95" fmla="*/ 6317081 h 7211009"/>
              <a:gd name="connsiteX96" fmla="*/ 2129299 w 2129299"/>
              <a:gd name="connsiteY96" fmla="*/ 6465736 h 7211009"/>
              <a:gd name="connsiteX97" fmla="*/ 2129299 w 2129299"/>
              <a:gd name="connsiteY97" fmla="*/ 7211009 h 7211009"/>
              <a:gd name="connsiteX98" fmla="*/ 2062103 w 2129299"/>
              <a:gd name="connsiteY98" fmla="*/ 7211009 h 7211009"/>
              <a:gd name="connsiteX99" fmla="*/ 1572455 w 2129299"/>
              <a:gd name="connsiteY99" fmla="*/ 7211009 h 7211009"/>
              <a:gd name="connsiteX100" fmla="*/ 1419221 w 2129299"/>
              <a:gd name="connsiteY100" fmla="*/ 7211009 h 7211009"/>
              <a:gd name="connsiteX101" fmla="*/ 929573 w 2129299"/>
              <a:gd name="connsiteY101" fmla="*/ 7211009 h 7211009"/>
              <a:gd name="connsiteX102" fmla="*/ 855090 w 2129299"/>
              <a:gd name="connsiteY102" fmla="*/ 7211009 h 7211009"/>
              <a:gd name="connsiteX103" fmla="*/ 365443 w 2129299"/>
              <a:gd name="connsiteY103" fmla="*/ 7211009 h 7211009"/>
              <a:gd name="connsiteX104" fmla="*/ 0 w 2129299"/>
              <a:gd name="connsiteY104" fmla="*/ 6787852 h 721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29299" h="7211009">
                <a:moveTo>
                  <a:pt x="0" y="6787852"/>
                </a:moveTo>
                <a:lnTo>
                  <a:pt x="0" y="6314934"/>
                </a:lnTo>
                <a:lnTo>
                  <a:pt x="0" y="6193400"/>
                </a:lnTo>
                <a:lnTo>
                  <a:pt x="0" y="6003397"/>
                </a:lnTo>
                <a:lnTo>
                  <a:pt x="0" y="5720484"/>
                </a:lnTo>
                <a:lnTo>
                  <a:pt x="0" y="5530479"/>
                </a:lnTo>
                <a:lnTo>
                  <a:pt x="0" y="5408946"/>
                </a:lnTo>
                <a:lnTo>
                  <a:pt x="0" y="4936028"/>
                </a:lnTo>
                <a:lnTo>
                  <a:pt x="0" y="4857508"/>
                </a:lnTo>
                <a:lnTo>
                  <a:pt x="0" y="4484339"/>
                </a:lnTo>
                <a:lnTo>
                  <a:pt x="0" y="4484337"/>
                </a:lnTo>
                <a:lnTo>
                  <a:pt x="0" y="4384590"/>
                </a:lnTo>
                <a:lnTo>
                  <a:pt x="0" y="4263056"/>
                </a:lnTo>
                <a:lnTo>
                  <a:pt x="0" y="4244866"/>
                </a:lnTo>
                <a:lnTo>
                  <a:pt x="0" y="4073053"/>
                </a:lnTo>
                <a:lnTo>
                  <a:pt x="0" y="4011423"/>
                </a:lnTo>
                <a:lnTo>
                  <a:pt x="0" y="4011418"/>
                </a:lnTo>
                <a:lnTo>
                  <a:pt x="0" y="3889890"/>
                </a:lnTo>
                <a:lnTo>
                  <a:pt x="0" y="3889888"/>
                </a:lnTo>
                <a:lnTo>
                  <a:pt x="0" y="3790140"/>
                </a:lnTo>
                <a:lnTo>
                  <a:pt x="0" y="3771948"/>
                </a:lnTo>
                <a:lnTo>
                  <a:pt x="0" y="3699886"/>
                </a:lnTo>
                <a:lnTo>
                  <a:pt x="0" y="3699883"/>
                </a:lnTo>
                <a:lnTo>
                  <a:pt x="0" y="3650414"/>
                </a:lnTo>
                <a:lnTo>
                  <a:pt x="0" y="3600135"/>
                </a:lnTo>
                <a:lnTo>
                  <a:pt x="0" y="3478602"/>
                </a:lnTo>
                <a:lnTo>
                  <a:pt x="0" y="3460411"/>
                </a:lnTo>
                <a:lnTo>
                  <a:pt x="0" y="3416972"/>
                </a:lnTo>
                <a:lnTo>
                  <a:pt x="0" y="3416970"/>
                </a:lnTo>
                <a:lnTo>
                  <a:pt x="0" y="3226968"/>
                </a:lnTo>
                <a:lnTo>
                  <a:pt x="0" y="3226966"/>
                </a:lnTo>
                <a:lnTo>
                  <a:pt x="0" y="3177497"/>
                </a:lnTo>
                <a:lnTo>
                  <a:pt x="0" y="3105436"/>
                </a:lnTo>
                <a:lnTo>
                  <a:pt x="0" y="3105433"/>
                </a:lnTo>
                <a:lnTo>
                  <a:pt x="0" y="3005684"/>
                </a:lnTo>
                <a:lnTo>
                  <a:pt x="0" y="2987493"/>
                </a:lnTo>
                <a:lnTo>
                  <a:pt x="0" y="2865961"/>
                </a:lnTo>
                <a:lnTo>
                  <a:pt x="0" y="2864454"/>
                </a:lnTo>
                <a:lnTo>
                  <a:pt x="0" y="2632518"/>
                </a:lnTo>
                <a:lnTo>
                  <a:pt x="0" y="2632516"/>
                </a:lnTo>
                <a:lnTo>
                  <a:pt x="0" y="2581866"/>
                </a:lnTo>
                <a:lnTo>
                  <a:pt x="0" y="2553995"/>
                </a:lnTo>
                <a:lnTo>
                  <a:pt x="0" y="2553993"/>
                </a:lnTo>
                <a:lnTo>
                  <a:pt x="0" y="2393043"/>
                </a:lnTo>
                <a:lnTo>
                  <a:pt x="0" y="2314522"/>
                </a:lnTo>
                <a:lnTo>
                  <a:pt x="0" y="2081079"/>
                </a:lnTo>
                <a:lnTo>
                  <a:pt x="0" y="2081074"/>
                </a:lnTo>
                <a:lnTo>
                  <a:pt x="0" y="1959546"/>
                </a:lnTo>
                <a:lnTo>
                  <a:pt x="0" y="1959544"/>
                </a:lnTo>
                <a:lnTo>
                  <a:pt x="0" y="1941354"/>
                </a:lnTo>
                <a:lnTo>
                  <a:pt x="0" y="1941352"/>
                </a:lnTo>
                <a:lnTo>
                  <a:pt x="0" y="19303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1930344"/>
                </a:lnTo>
                <a:lnTo>
                  <a:pt x="2129299" y="2014753"/>
                </a:lnTo>
                <a:lnTo>
                  <a:pt x="2129299" y="2519312"/>
                </a:lnTo>
                <a:lnTo>
                  <a:pt x="2129299" y="2703061"/>
                </a:lnTo>
                <a:lnTo>
                  <a:pt x="2129299" y="3669127"/>
                </a:lnTo>
                <a:lnTo>
                  <a:pt x="2129299" y="3816082"/>
                </a:lnTo>
                <a:lnTo>
                  <a:pt x="2129299" y="4386737"/>
                </a:lnTo>
                <a:lnTo>
                  <a:pt x="2129299" y="4535392"/>
                </a:lnTo>
                <a:lnTo>
                  <a:pt x="2129299" y="4633405"/>
                </a:lnTo>
                <a:lnTo>
                  <a:pt x="2129299" y="5280665"/>
                </a:lnTo>
                <a:lnTo>
                  <a:pt x="2129299" y="5599471"/>
                </a:lnTo>
                <a:lnTo>
                  <a:pt x="2129299" y="5746426"/>
                </a:lnTo>
                <a:lnTo>
                  <a:pt x="2129299" y="6317081"/>
                </a:lnTo>
                <a:lnTo>
                  <a:pt x="2129299" y="6465736"/>
                </a:lnTo>
                <a:lnTo>
                  <a:pt x="2129299" y="7211009"/>
                </a:lnTo>
                <a:lnTo>
                  <a:pt x="2062103" y="7211009"/>
                </a:lnTo>
                <a:lnTo>
                  <a:pt x="1572455" y="7211009"/>
                </a:lnTo>
                <a:lnTo>
                  <a:pt x="1419221" y="7211009"/>
                </a:lnTo>
                <a:lnTo>
                  <a:pt x="929573" y="7211009"/>
                </a:lnTo>
                <a:lnTo>
                  <a:pt x="855090" y="7211009"/>
                </a:lnTo>
                <a:lnTo>
                  <a:pt x="365443" y="7211009"/>
                </a:lnTo>
                <a:cubicBezTo>
                  <a:pt x="164152" y="7211009"/>
                  <a:pt x="0" y="7022320"/>
                  <a:pt x="0" y="6787852"/>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7" name="Picture 6">
            <a:extLst>
              <a:ext uri="{FF2B5EF4-FFF2-40B4-BE49-F238E27FC236}">
                <a16:creationId xmlns:a16="http://schemas.microsoft.com/office/drawing/2014/main" id="{A4D38BA8-9BDE-3834-44CA-07EBF21EEDD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3670958" y="5675129"/>
            <a:ext cx="793523" cy="789905"/>
          </a:xfrm>
          <a:prstGeom prst="ellipse">
            <a:avLst/>
          </a:prstGeom>
        </p:spPr>
      </p:pic>
    </p:spTree>
    <p:extLst>
      <p:ext uri="{BB962C8B-B14F-4D97-AF65-F5344CB8AC3E}">
        <p14:creationId xmlns:p14="http://schemas.microsoft.com/office/powerpoint/2010/main" val="164367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DAAB-A61E-1E2C-A349-F009CC75BE6C}"/>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42A46E0C-DA65-C5C9-58C0-C2ADE2886278}"/>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04EB162B-4C14-4228-6C58-938CA53843A6}"/>
              </a:ext>
            </a:extLst>
          </p:cNvPr>
          <p:cNvSpPr>
            <a:spLocks noGrp="1"/>
          </p:cNvSpPr>
          <p:nvPr>
            <p:ph type="body" sz="quarter" idx="19"/>
          </p:nvPr>
        </p:nvSpPr>
        <p:spPr>
          <a:xfrm>
            <a:off x="423358" y="941779"/>
            <a:ext cx="1197303" cy="385564"/>
          </a:xfrm>
        </p:spPr>
        <p:txBody>
          <a:bodyPr/>
          <a:lstStyle/>
          <a:p>
            <a:r>
              <a:rPr lang="en-US" dirty="0"/>
              <a:t>05</a:t>
            </a:r>
          </a:p>
        </p:txBody>
      </p:sp>
      <p:sp>
        <p:nvSpPr>
          <p:cNvPr id="20" name="Text Placeholder 6">
            <a:extLst>
              <a:ext uri="{FF2B5EF4-FFF2-40B4-BE49-F238E27FC236}">
                <a16:creationId xmlns:a16="http://schemas.microsoft.com/office/drawing/2014/main" id="{47DAD2E2-C8BD-D73A-F68F-19563FDE2E60}"/>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Jákvæð áhrif á staðbundið samfélag og efnahag</a:t>
            </a:r>
          </a:p>
          <a:p>
            <a:pPr>
              <a:lnSpc>
                <a:spcPts val="2960"/>
              </a:lnSpc>
            </a:pPr>
            <a:endParaRPr lang="en-GB" sz="3600" dirty="0">
              <a:solidFill>
                <a:srgbClr val="EC7C69"/>
              </a:solidFill>
            </a:endParaRPr>
          </a:p>
        </p:txBody>
      </p:sp>
      <p:sp>
        <p:nvSpPr>
          <p:cNvPr id="21" name="Text Placeholder 3">
            <a:extLst>
              <a:ext uri="{FF2B5EF4-FFF2-40B4-BE49-F238E27FC236}">
                <a16:creationId xmlns:a16="http://schemas.microsoft.com/office/drawing/2014/main" id="{9C5A6C5D-1760-FF1D-5240-9A4797E7E054}"/>
              </a:ext>
            </a:extLst>
          </p:cNvPr>
          <p:cNvSpPr>
            <a:spLocks noGrp="1"/>
          </p:cNvSpPr>
          <p:nvPr>
            <p:ph type="body" sz="quarter" idx="21"/>
          </p:nvPr>
        </p:nvSpPr>
        <p:spPr>
          <a:xfrm>
            <a:off x="4055218" y="1643536"/>
            <a:ext cx="7032802" cy="3773184"/>
          </a:xfrm>
          <a:prstGeom prst="rect">
            <a:avLst/>
          </a:prstGeom>
        </p:spPr>
        <p:txBody>
          <a:bodyPr lIns="91440" tIns="45720" rIns="91440" bIns="45720" anchor="t"/>
          <a:lstStyle/>
          <a:p>
            <a:pPr>
              <a:lnSpc>
                <a:spcPts val="2380"/>
              </a:lnSpc>
            </a:pPr>
            <a:r>
              <a:rPr lang="en-US" sz="2400" dirty="0">
                <a:solidFill>
                  <a:srgbClr val="5F5F5F"/>
                </a:solidFill>
              </a:rPr>
              <a:t>Annað ferðaþjónusta og gistingar gegna lykilhlutverki við </a:t>
            </a:r>
            <a:r>
              <a:rPr lang="en-US" sz="2400" b="1" dirty="0">
                <a:solidFill>
                  <a:srgbClr val="5F5F5F"/>
                </a:solidFill>
              </a:rPr>
              <a:t>að efla samfélög á staðnum </a:t>
            </a:r>
            <a:r>
              <a:rPr lang="en-US" sz="2400" dirty="0">
                <a:solidFill>
                  <a:srgbClr val="5F5F5F"/>
                </a:solidFill>
              </a:rPr>
              <a:t>með því að skapa störf, </a:t>
            </a:r>
            <a:r>
              <a:rPr lang="en-US" sz="2400" b="1" dirty="0">
                <a:solidFill>
                  <a:srgbClr val="5F5F5F"/>
                </a:solidFill>
              </a:rPr>
              <a:t>styðja sjálfstæð og staðbundin fyrirtæki </a:t>
            </a:r>
            <a:r>
              <a:rPr lang="en-US" sz="2400" dirty="0">
                <a:solidFill>
                  <a:srgbClr val="5F5F5F"/>
                </a:solidFill>
              </a:rPr>
              <a:t>og varðveita menningararfleifð. </a:t>
            </a:r>
          </a:p>
          <a:p>
            <a:pPr>
              <a:lnSpc>
                <a:spcPts val="2380"/>
              </a:lnSpc>
            </a:pPr>
            <a:endParaRPr lang="en-US" sz="2400" dirty="0">
              <a:solidFill>
                <a:srgbClr val="5F5F5F"/>
              </a:solidFill>
            </a:endParaRPr>
          </a:p>
          <a:p>
            <a:pPr>
              <a:lnSpc>
                <a:spcPts val="2380"/>
              </a:lnSpc>
            </a:pPr>
            <a:r>
              <a:rPr lang="en-US" sz="2400" dirty="0">
                <a:solidFill>
                  <a:srgbClr val="5F5F5F"/>
                </a:solidFill>
              </a:rPr>
              <a:t>Með samstarfi við </a:t>
            </a:r>
            <a:r>
              <a:rPr lang="en-US" sz="2400" b="1" dirty="0">
                <a:solidFill>
                  <a:srgbClr val="5F5F5F"/>
                </a:solidFill>
              </a:rPr>
              <a:t>staðbundna handverksmenn, bændur og leiðsögumenn </a:t>
            </a:r>
            <a:r>
              <a:rPr lang="en-US" sz="2400" dirty="0">
                <a:solidFill>
                  <a:srgbClr val="5F5F5F"/>
                </a:solidFill>
              </a:rPr>
              <a:t>getur fyrirtækið þitt beint stuðlað að efnahagslegri seiglu svæðisins og félagslegri velferð, á sama tíma og þú byggir langtíma sjálfbærni, hagkvæmni og ekta yfirbragð inn í starfsemi þína.</a:t>
            </a:r>
          </a:p>
        </p:txBody>
      </p:sp>
      <p:sp>
        <p:nvSpPr>
          <p:cNvPr id="22" name="Slide Number Placeholder 5">
            <a:extLst>
              <a:ext uri="{FF2B5EF4-FFF2-40B4-BE49-F238E27FC236}">
                <a16:creationId xmlns:a16="http://schemas.microsoft.com/office/drawing/2014/main" id="{889525BB-D0EF-A84F-882B-082F681EBB5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18</a:t>
            </a:fld>
            <a:endParaRPr lang="fr-CA" sz="1200" dirty="0"/>
          </a:p>
        </p:txBody>
      </p:sp>
      <p:sp>
        <p:nvSpPr>
          <p:cNvPr id="2" name="TextBox 1">
            <a:extLst>
              <a:ext uri="{FF2B5EF4-FFF2-40B4-BE49-F238E27FC236}">
                <a16:creationId xmlns:a16="http://schemas.microsoft.com/office/drawing/2014/main" id="{1E62F25B-7206-F48F-AC37-C65002FC66A1}"/>
              </a:ext>
            </a:extLst>
          </p:cNvPr>
          <p:cNvSpPr txBox="1"/>
          <p:nvPr/>
        </p:nvSpPr>
        <p:spPr>
          <a:xfrm>
            <a:off x="4237475" y="5258806"/>
            <a:ext cx="7211009" cy="1200329"/>
          </a:xfrm>
          <a:prstGeom prst="rect">
            <a:avLst/>
          </a:prstGeom>
          <a:noFill/>
        </p:spPr>
        <p:txBody>
          <a:bodyPr wrap="square" rtlCol="0">
            <a:spAutoFit/>
          </a:bodyPr>
          <a:lstStyle/>
          <a:p>
            <a:r>
              <a:rPr lang="en-IE" sz="1800" b="1" dirty="0">
                <a:solidFill>
                  <a:srgbClr val="494949"/>
                </a:solidFill>
              </a:rPr>
              <a:t>Mælt er með lestri</a:t>
            </a:r>
          </a:p>
          <a:p>
            <a:r>
              <a:rPr lang="en-US" sz="1800" dirty="0">
                <a:solidFill>
                  <a:srgbClr val="459597"/>
                </a:solidFill>
                <a:hlinkClick r:id="rId2">
                  <a:extLst>
                    <a:ext uri="{A12FA001-AC4F-418D-AE19-62706E023703}">
                      <ahyp:hlinkClr xmlns:ahyp="http://schemas.microsoft.com/office/drawing/2018/hyperlinkcolor" val="tx"/>
                    </a:ext>
                  </a:extLst>
                </a:hlinkClick>
              </a:rPr>
              <a:t>Handbók um vistferðafræði í ferðaþjónustu. </a:t>
            </a:r>
            <a:r>
              <a:rPr lang="en-US" sz="1800" dirty="0">
                <a:solidFill>
                  <a:srgbClr val="459597"/>
                </a:solidFill>
              </a:rPr>
              <a:t> </a:t>
            </a:r>
          </a:p>
          <a:p>
            <a:r>
              <a:rPr lang="en-US" sz="1800" dirty="0">
                <a:solidFill>
                  <a:srgbClr val="459597"/>
                </a:solidFill>
                <a:hlinkClick r:id="rId3">
                  <a:extLst>
                    <a:ext uri="{A12FA001-AC4F-418D-AE19-62706E023703}">
                      <ahyp:hlinkClr xmlns:ahyp="http://schemas.microsoft.com/office/drawing/2018/hyperlinkcolor" val="tx"/>
                    </a:ext>
                  </a:extLst>
                </a:hlinkClick>
              </a:rPr>
              <a:t>Kraftur jafnvægiðs ferðavöxtar: Að knýja sjálfbæra þróun áfram</a:t>
            </a:r>
            <a:endParaRPr lang="en-US" sz="1800" dirty="0">
              <a:solidFill>
                <a:srgbClr val="459597"/>
              </a:solidFill>
            </a:endParaRPr>
          </a:p>
          <a:p>
            <a:r>
              <a:rPr lang="en-US" sz="1800" dirty="0">
                <a:solidFill>
                  <a:srgbClr val="459597"/>
                </a:solidFill>
                <a:hlinkClick r:id="rId4">
                  <a:extLst>
                    <a:ext uri="{A12FA001-AC4F-418D-AE19-62706E023703}">
                      <ahyp:hlinkClr xmlns:ahyp="http://schemas.microsoft.com/office/drawing/2018/hyperlinkcolor" val="tx"/>
                    </a:ext>
                  </a:extLst>
                </a:hlinkClick>
              </a:rPr>
              <a:t>2025: Mikilvægt ár fyrir umbreytingu í gestamennsku og vellíðan</a:t>
            </a:r>
            <a:endParaRPr lang="en-US" sz="1800" dirty="0">
              <a:solidFill>
                <a:srgbClr val="459597"/>
              </a:solidFill>
            </a:endParaRPr>
          </a:p>
        </p:txBody>
      </p:sp>
      <p:grpSp>
        <p:nvGrpSpPr>
          <p:cNvPr id="30" name="Graphic 503">
            <a:extLst>
              <a:ext uri="{FF2B5EF4-FFF2-40B4-BE49-F238E27FC236}">
                <a16:creationId xmlns:a16="http://schemas.microsoft.com/office/drawing/2014/main" id="{2070103A-A90A-B66E-E215-0CAB302E0702}"/>
              </a:ext>
            </a:extLst>
          </p:cNvPr>
          <p:cNvGrpSpPr/>
          <p:nvPr/>
        </p:nvGrpSpPr>
        <p:grpSpPr>
          <a:xfrm>
            <a:off x="926821" y="4718516"/>
            <a:ext cx="1174633" cy="1297913"/>
            <a:chOff x="12846663" y="3911411"/>
            <a:chExt cx="1023375" cy="1130779"/>
          </a:xfrm>
          <a:noFill/>
        </p:grpSpPr>
        <p:grpSp>
          <p:nvGrpSpPr>
            <p:cNvPr id="31" name="Graphic 503">
              <a:extLst>
                <a:ext uri="{FF2B5EF4-FFF2-40B4-BE49-F238E27FC236}">
                  <a16:creationId xmlns:a16="http://schemas.microsoft.com/office/drawing/2014/main" id="{025A28CB-2077-3444-F251-08F9F2C72BB8}"/>
                </a:ext>
              </a:extLst>
            </p:cNvPr>
            <p:cNvGrpSpPr/>
            <p:nvPr/>
          </p:nvGrpSpPr>
          <p:grpSpPr>
            <a:xfrm>
              <a:off x="12846663" y="4242607"/>
              <a:ext cx="1023375" cy="799582"/>
              <a:chOff x="12846663" y="4242607"/>
              <a:chExt cx="1023375" cy="799582"/>
            </a:xfrm>
            <a:grpFill/>
          </p:grpSpPr>
          <p:grpSp>
            <p:nvGrpSpPr>
              <p:cNvPr id="42" name="Graphic 503">
                <a:extLst>
                  <a:ext uri="{FF2B5EF4-FFF2-40B4-BE49-F238E27FC236}">
                    <a16:creationId xmlns:a16="http://schemas.microsoft.com/office/drawing/2014/main" id="{03AF9F5F-3BF3-73E3-AD32-36ED9667C58C}"/>
                  </a:ext>
                </a:extLst>
              </p:cNvPr>
              <p:cNvGrpSpPr/>
              <p:nvPr/>
            </p:nvGrpSpPr>
            <p:grpSpPr>
              <a:xfrm>
                <a:off x="13409519" y="4242607"/>
                <a:ext cx="460518" cy="799582"/>
                <a:chOff x="13409519" y="4242607"/>
                <a:chExt cx="460518" cy="799582"/>
              </a:xfrm>
              <a:grpFill/>
            </p:grpSpPr>
            <p:sp>
              <p:nvSpPr>
                <p:cNvPr id="47" name="Freeform 1185">
                  <a:extLst>
                    <a:ext uri="{FF2B5EF4-FFF2-40B4-BE49-F238E27FC236}">
                      <a16:creationId xmlns:a16="http://schemas.microsoft.com/office/drawing/2014/main" id="{56B92C91-9B6A-DA18-2F18-18D25C81BE43}"/>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grpFill/>
                <a:ln w="16501" cap="rnd">
                  <a:solidFill>
                    <a:srgbClr val="494949"/>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7F5D3B52-1113-6ED2-B0AC-81AED8F89133}"/>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8CAA5CB0-D4EB-8543-BD57-845167298E2F}"/>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grpFill/>
                <a:ln w="16501" cap="rnd">
                  <a:solidFill>
                    <a:srgbClr val="494949"/>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3AF0C666-C17A-B1C6-CB31-C2C49D1FC3FA}"/>
                  </a:ext>
                </a:extLst>
              </p:cNvPr>
              <p:cNvGrpSpPr/>
              <p:nvPr/>
            </p:nvGrpSpPr>
            <p:grpSpPr>
              <a:xfrm>
                <a:off x="12846663" y="4242733"/>
                <a:ext cx="462169" cy="799457"/>
                <a:chOff x="12846663" y="4242733"/>
                <a:chExt cx="462169" cy="799457"/>
              </a:xfrm>
              <a:grpFill/>
            </p:grpSpPr>
            <p:sp>
              <p:nvSpPr>
                <p:cNvPr id="44" name="Freeform 1189">
                  <a:extLst>
                    <a:ext uri="{FF2B5EF4-FFF2-40B4-BE49-F238E27FC236}">
                      <a16:creationId xmlns:a16="http://schemas.microsoft.com/office/drawing/2014/main" id="{9C9707CB-58E7-C80A-471B-0453B839483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grpFill/>
                <a:ln w="16501" cap="rnd">
                  <a:solidFill>
                    <a:srgbClr val="494949"/>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36CB39AD-A74B-139B-2A39-F9998FE5C214}"/>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0196C59F-82EA-4DC3-C11B-159896EDB4D1}"/>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grpFill/>
                <a:ln w="16501" cap="rnd">
                  <a:solidFill>
                    <a:srgbClr val="494949"/>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43AC7F44-3450-3A0B-8BC9-8FFC839F22AA}"/>
                </a:ext>
              </a:extLst>
            </p:cNvPr>
            <p:cNvGrpSpPr/>
            <p:nvPr/>
          </p:nvGrpSpPr>
          <p:grpSpPr>
            <a:xfrm>
              <a:off x="13086001" y="3911411"/>
              <a:ext cx="602471" cy="728577"/>
              <a:chOff x="13086001" y="3911411"/>
              <a:chExt cx="602471" cy="728577"/>
            </a:xfrm>
            <a:grpFill/>
          </p:grpSpPr>
          <p:sp>
            <p:nvSpPr>
              <p:cNvPr id="33" name="Freeform 1193">
                <a:extLst>
                  <a:ext uri="{FF2B5EF4-FFF2-40B4-BE49-F238E27FC236}">
                    <a16:creationId xmlns:a16="http://schemas.microsoft.com/office/drawing/2014/main" id="{BCEAC9FA-DCB8-B184-BD34-60BEAC71D62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grpFill/>
              <a:ln w="16501" cap="rnd">
                <a:solidFill>
                  <a:srgbClr val="494949"/>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AC089AEE-B3BE-3EC5-5FEC-3BC310C87B2D}"/>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35" name="Freeform 1195">
                <a:extLst>
                  <a:ext uri="{FF2B5EF4-FFF2-40B4-BE49-F238E27FC236}">
                    <a16:creationId xmlns:a16="http://schemas.microsoft.com/office/drawing/2014/main" id="{C62A7982-1A4B-B8F6-1F72-83C0EB966A5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grpFill/>
              <a:ln w="16501" cap="rnd">
                <a:solidFill>
                  <a:srgbClr val="494949"/>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727682A1-3AD3-C8AE-A270-B8755DAEEDAD}"/>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grpFill/>
              <a:ln w="16501" cap="rnd">
                <a:solidFill>
                  <a:srgbClr val="494949"/>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8199B4A3-B27A-B2D0-1DE2-D5275F09A42C}"/>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grpFill/>
              <a:ln w="16501" cap="rnd">
                <a:solidFill>
                  <a:srgbClr val="494949"/>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42BE4632-A550-7A85-B39B-8317F161839B}"/>
                  </a:ext>
                </a:extLst>
              </p:cNvPr>
              <p:cNvGrpSpPr/>
              <p:nvPr/>
            </p:nvGrpSpPr>
            <p:grpSpPr>
              <a:xfrm>
                <a:off x="13185037" y="4244381"/>
                <a:ext cx="260795" cy="257144"/>
                <a:chOff x="13185037" y="4244381"/>
                <a:chExt cx="260795" cy="257144"/>
              </a:xfrm>
              <a:grpFill/>
            </p:grpSpPr>
            <p:sp>
              <p:nvSpPr>
                <p:cNvPr id="39" name="Freeform 1199">
                  <a:extLst>
                    <a:ext uri="{FF2B5EF4-FFF2-40B4-BE49-F238E27FC236}">
                      <a16:creationId xmlns:a16="http://schemas.microsoft.com/office/drawing/2014/main" id="{6B9FA7E9-C84B-8BCF-60E8-C4EC825544B4}"/>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grpFill/>
                <a:ln w="16501" cap="rnd">
                  <a:solidFill>
                    <a:srgbClr val="494949"/>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A300122C-A71F-5DE6-39D9-88FC2ED81E6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5B7E0472-4A25-1C26-4603-F95853480B10}"/>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grpSp>
        </p:grpSp>
      </p:grpSp>
      <p:sp>
        <p:nvSpPr>
          <p:cNvPr id="51" name="Freeform 50">
            <a:extLst>
              <a:ext uri="{FF2B5EF4-FFF2-40B4-BE49-F238E27FC236}">
                <a16:creationId xmlns:a16="http://schemas.microsoft.com/office/drawing/2014/main" id="{888025A7-B764-F148-114C-913A1710B940}"/>
              </a:ext>
            </a:extLst>
          </p:cNvPr>
          <p:cNvSpPr/>
          <p:nvPr/>
        </p:nvSpPr>
        <p:spPr>
          <a:xfrm rot="5400000">
            <a:off x="6545343" y="2029486"/>
            <a:ext cx="2129299" cy="7983147"/>
          </a:xfrm>
          <a:custGeom>
            <a:avLst/>
            <a:gdLst>
              <a:gd name="connsiteX0" fmla="*/ 0 w 2129299"/>
              <a:gd name="connsiteY0" fmla="*/ 7559990 h 7983147"/>
              <a:gd name="connsiteX1" fmla="*/ 0 w 2129299"/>
              <a:gd name="connsiteY1" fmla="*/ 7087072 h 7983147"/>
              <a:gd name="connsiteX2" fmla="*/ 0 w 2129299"/>
              <a:gd name="connsiteY2" fmla="*/ 6965538 h 7983147"/>
              <a:gd name="connsiteX3" fmla="*/ 0 w 2129299"/>
              <a:gd name="connsiteY3" fmla="*/ 6787852 h 7983147"/>
              <a:gd name="connsiteX4" fmla="*/ 0 w 2129299"/>
              <a:gd name="connsiteY4" fmla="*/ 6775535 h 7983147"/>
              <a:gd name="connsiteX5" fmla="*/ 0 w 2129299"/>
              <a:gd name="connsiteY5" fmla="*/ 6492622 h 7983147"/>
              <a:gd name="connsiteX6" fmla="*/ 0 w 2129299"/>
              <a:gd name="connsiteY6" fmla="*/ 6314934 h 7983147"/>
              <a:gd name="connsiteX7" fmla="*/ 0 w 2129299"/>
              <a:gd name="connsiteY7" fmla="*/ 6302617 h 7983147"/>
              <a:gd name="connsiteX8" fmla="*/ 0 w 2129299"/>
              <a:gd name="connsiteY8" fmla="*/ 6193400 h 7983147"/>
              <a:gd name="connsiteX9" fmla="*/ 0 w 2129299"/>
              <a:gd name="connsiteY9" fmla="*/ 6181084 h 7983147"/>
              <a:gd name="connsiteX10" fmla="*/ 0 w 2129299"/>
              <a:gd name="connsiteY10" fmla="*/ 6003397 h 7983147"/>
              <a:gd name="connsiteX11" fmla="*/ 0 w 2129299"/>
              <a:gd name="connsiteY11" fmla="*/ 5720484 h 7983147"/>
              <a:gd name="connsiteX12" fmla="*/ 0 w 2129299"/>
              <a:gd name="connsiteY12" fmla="*/ 5708166 h 7983147"/>
              <a:gd name="connsiteX13" fmla="*/ 0 w 2129299"/>
              <a:gd name="connsiteY13" fmla="*/ 5629646 h 7983147"/>
              <a:gd name="connsiteX14" fmla="*/ 0 w 2129299"/>
              <a:gd name="connsiteY14" fmla="*/ 5530479 h 7983147"/>
              <a:gd name="connsiteX15" fmla="*/ 0 w 2129299"/>
              <a:gd name="connsiteY15" fmla="*/ 5408946 h 7983147"/>
              <a:gd name="connsiteX16" fmla="*/ 0 w 2129299"/>
              <a:gd name="connsiteY16" fmla="*/ 5256477 h 7983147"/>
              <a:gd name="connsiteX17" fmla="*/ 0 w 2129299"/>
              <a:gd name="connsiteY17" fmla="*/ 5256475 h 7983147"/>
              <a:gd name="connsiteX18" fmla="*/ 0 w 2129299"/>
              <a:gd name="connsiteY18" fmla="*/ 5156728 h 7983147"/>
              <a:gd name="connsiteX19" fmla="*/ 0 w 2129299"/>
              <a:gd name="connsiteY19" fmla="*/ 5035194 h 7983147"/>
              <a:gd name="connsiteX20" fmla="*/ 0 w 2129299"/>
              <a:gd name="connsiteY20" fmla="*/ 5017004 h 7983147"/>
              <a:gd name="connsiteX21" fmla="*/ 0 w 2129299"/>
              <a:gd name="connsiteY21" fmla="*/ 4936028 h 7983147"/>
              <a:gd name="connsiteX22" fmla="*/ 0 w 2129299"/>
              <a:gd name="connsiteY22" fmla="*/ 4857508 h 7983147"/>
              <a:gd name="connsiteX23" fmla="*/ 0 w 2129299"/>
              <a:gd name="connsiteY23" fmla="*/ 4845191 h 7983147"/>
              <a:gd name="connsiteX24" fmla="*/ 0 w 2129299"/>
              <a:gd name="connsiteY24" fmla="*/ 4783561 h 7983147"/>
              <a:gd name="connsiteX25" fmla="*/ 0 w 2129299"/>
              <a:gd name="connsiteY25" fmla="*/ 4783556 h 7983147"/>
              <a:gd name="connsiteX26" fmla="*/ 0 w 2129299"/>
              <a:gd name="connsiteY26" fmla="*/ 4662028 h 7983147"/>
              <a:gd name="connsiteX27" fmla="*/ 0 w 2129299"/>
              <a:gd name="connsiteY27" fmla="*/ 4662026 h 7983147"/>
              <a:gd name="connsiteX28" fmla="*/ 0 w 2129299"/>
              <a:gd name="connsiteY28" fmla="*/ 4562278 h 7983147"/>
              <a:gd name="connsiteX29" fmla="*/ 0 w 2129299"/>
              <a:gd name="connsiteY29" fmla="*/ 4544086 h 7983147"/>
              <a:gd name="connsiteX30" fmla="*/ 0 w 2129299"/>
              <a:gd name="connsiteY30" fmla="*/ 4484339 h 7983147"/>
              <a:gd name="connsiteX31" fmla="*/ 0 w 2129299"/>
              <a:gd name="connsiteY31" fmla="*/ 4484337 h 7983147"/>
              <a:gd name="connsiteX32" fmla="*/ 0 w 2129299"/>
              <a:gd name="connsiteY32" fmla="*/ 4472024 h 7983147"/>
              <a:gd name="connsiteX33" fmla="*/ 0 w 2129299"/>
              <a:gd name="connsiteY33" fmla="*/ 4472021 h 7983147"/>
              <a:gd name="connsiteX34" fmla="*/ 0 w 2129299"/>
              <a:gd name="connsiteY34" fmla="*/ 4422552 h 7983147"/>
              <a:gd name="connsiteX35" fmla="*/ 0 w 2129299"/>
              <a:gd name="connsiteY35" fmla="*/ 4384590 h 7983147"/>
              <a:gd name="connsiteX36" fmla="*/ 0 w 2129299"/>
              <a:gd name="connsiteY36" fmla="*/ 4372273 h 7983147"/>
              <a:gd name="connsiteX37" fmla="*/ 0 w 2129299"/>
              <a:gd name="connsiteY37" fmla="*/ 4263056 h 7983147"/>
              <a:gd name="connsiteX38" fmla="*/ 0 w 2129299"/>
              <a:gd name="connsiteY38" fmla="*/ 4250740 h 7983147"/>
              <a:gd name="connsiteX39" fmla="*/ 0 w 2129299"/>
              <a:gd name="connsiteY39" fmla="*/ 4244866 h 7983147"/>
              <a:gd name="connsiteX40" fmla="*/ 0 w 2129299"/>
              <a:gd name="connsiteY40" fmla="*/ 4232549 h 7983147"/>
              <a:gd name="connsiteX41" fmla="*/ 0 w 2129299"/>
              <a:gd name="connsiteY41" fmla="*/ 4189110 h 7983147"/>
              <a:gd name="connsiteX42" fmla="*/ 0 w 2129299"/>
              <a:gd name="connsiteY42" fmla="*/ 4189108 h 7983147"/>
              <a:gd name="connsiteX43" fmla="*/ 0 w 2129299"/>
              <a:gd name="connsiteY43" fmla="*/ 4073053 h 7983147"/>
              <a:gd name="connsiteX44" fmla="*/ 0 w 2129299"/>
              <a:gd name="connsiteY44" fmla="*/ 4011423 h 7983147"/>
              <a:gd name="connsiteX45" fmla="*/ 0 w 2129299"/>
              <a:gd name="connsiteY45" fmla="*/ 4011418 h 7983147"/>
              <a:gd name="connsiteX46" fmla="*/ 0 w 2129299"/>
              <a:gd name="connsiteY46" fmla="*/ 3999106 h 7983147"/>
              <a:gd name="connsiteX47" fmla="*/ 0 w 2129299"/>
              <a:gd name="connsiteY47" fmla="*/ 3999104 h 7983147"/>
              <a:gd name="connsiteX48" fmla="*/ 0 w 2129299"/>
              <a:gd name="connsiteY48" fmla="*/ 3949635 h 7983147"/>
              <a:gd name="connsiteX49" fmla="*/ 0 w 2129299"/>
              <a:gd name="connsiteY49" fmla="*/ 3889890 h 7983147"/>
              <a:gd name="connsiteX50" fmla="*/ 0 w 2129299"/>
              <a:gd name="connsiteY50" fmla="*/ 3889888 h 7983147"/>
              <a:gd name="connsiteX51" fmla="*/ 0 w 2129299"/>
              <a:gd name="connsiteY51" fmla="*/ 3877574 h 7983147"/>
              <a:gd name="connsiteX52" fmla="*/ 0 w 2129299"/>
              <a:gd name="connsiteY52" fmla="*/ 3877571 h 7983147"/>
              <a:gd name="connsiteX53" fmla="*/ 0 w 2129299"/>
              <a:gd name="connsiteY53" fmla="*/ 3790140 h 7983147"/>
              <a:gd name="connsiteX54" fmla="*/ 0 w 2129299"/>
              <a:gd name="connsiteY54" fmla="*/ 3777822 h 7983147"/>
              <a:gd name="connsiteX55" fmla="*/ 0 w 2129299"/>
              <a:gd name="connsiteY55" fmla="*/ 3771948 h 7983147"/>
              <a:gd name="connsiteX56" fmla="*/ 0 w 2129299"/>
              <a:gd name="connsiteY56" fmla="*/ 3759631 h 7983147"/>
              <a:gd name="connsiteX57" fmla="*/ 0 w 2129299"/>
              <a:gd name="connsiteY57" fmla="*/ 3699886 h 7983147"/>
              <a:gd name="connsiteX58" fmla="*/ 0 w 2129299"/>
              <a:gd name="connsiteY58" fmla="*/ 3699883 h 7983147"/>
              <a:gd name="connsiteX59" fmla="*/ 0 w 2129299"/>
              <a:gd name="connsiteY59" fmla="*/ 3650414 h 7983147"/>
              <a:gd name="connsiteX60" fmla="*/ 0 w 2129299"/>
              <a:gd name="connsiteY60" fmla="*/ 3638099 h 7983147"/>
              <a:gd name="connsiteX61" fmla="*/ 0 w 2129299"/>
              <a:gd name="connsiteY61" fmla="*/ 3636592 h 7983147"/>
              <a:gd name="connsiteX62" fmla="*/ 0 w 2129299"/>
              <a:gd name="connsiteY62" fmla="*/ 3600135 h 7983147"/>
              <a:gd name="connsiteX63" fmla="*/ 0 w 2129299"/>
              <a:gd name="connsiteY63" fmla="*/ 3478602 h 7983147"/>
              <a:gd name="connsiteX64" fmla="*/ 0 w 2129299"/>
              <a:gd name="connsiteY64" fmla="*/ 3460411 h 7983147"/>
              <a:gd name="connsiteX65" fmla="*/ 0 w 2129299"/>
              <a:gd name="connsiteY65" fmla="*/ 3416972 h 7983147"/>
              <a:gd name="connsiteX66" fmla="*/ 0 w 2129299"/>
              <a:gd name="connsiteY66" fmla="*/ 3416970 h 7983147"/>
              <a:gd name="connsiteX67" fmla="*/ 0 w 2129299"/>
              <a:gd name="connsiteY67" fmla="*/ 3404656 h 7983147"/>
              <a:gd name="connsiteX68" fmla="*/ 0 w 2129299"/>
              <a:gd name="connsiteY68" fmla="*/ 3404654 h 7983147"/>
              <a:gd name="connsiteX69" fmla="*/ 0 w 2129299"/>
              <a:gd name="connsiteY69" fmla="*/ 3354004 h 7983147"/>
              <a:gd name="connsiteX70" fmla="*/ 0 w 2129299"/>
              <a:gd name="connsiteY70" fmla="*/ 3326133 h 7983147"/>
              <a:gd name="connsiteX71" fmla="*/ 0 w 2129299"/>
              <a:gd name="connsiteY71" fmla="*/ 3326131 h 7983147"/>
              <a:gd name="connsiteX72" fmla="*/ 0 w 2129299"/>
              <a:gd name="connsiteY72" fmla="*/ 3226968 h 7983147"/>
              <a:gd name="connsiteX73" fmla="*/ 0 w 2129299"/>
              <a:gd name="connsiteY73" fmla="*/ 3226966 h 7983147"/>
              <a:gd name="connsiteX74" fmla="*/ 0 w 2129299"/>
              <a:gd name="connsiteY74" fmla="*/ 3177497 h 7983147"/>
              <a:gd name="connsiteX75" fmla="*/ 0 w 2129299"/>
              <a:gd name="connsiteY75" fmla="*/ 3165181 h 7983147"/>
              <a:gd name="connsiteX76" fmla="*/ 0 w 2129299"/>
              <a:gd name="connsiteY76" fmla="*/ 3105436 h 7983147"/>
              <a:gd name="connsiteX77" fmla="*/ 0 w 2129299"/>
              <a:gd name="connsiteY77" fmla="*/ 3105433 h 7983147"/>
              <a:gd name="connsiteX78" fmla="*/ 0 w 2129299"/>
              <a:gd name="connsiteY78" fmla="*/ 3086660 h 7983147"/>
              <a:gd name="connsiteX79" fmla="*/ 0 w 2129299"/>
              <a:gd name="connsiteY79" fmla="*/ 3005684 h 7983147"/>
              <a:gd name="connsiteX80" fmla="*/ 0 w 2129299"/>
              <a:gd name="connsiteY80" fmla="*/ 2987493 h 7983147"/>
              <a:gd name="connsiteX81" fmla="*/ 0 w 2129299"/>
              <a:gd name="connsiteY81" fmla="*/ 2865961 h 7983147"/>
              <a:gd name="connsiteX82" fmla="*/ 0 w 2129299"/>
              <a:gd name="connsiteY82" fmla="*/ 2864454 h 7983147"/>
              <a:gd name="connsiteX83" fmla="*/ 0 w 2129299"/>
              <a:gd name="connsiteY83" fmla="*/ 2853217 h 7983147"/>
              <a:gd name="connsiteX84" fmla="*/ 0 w 2129299"/>
              <a:gd name="connsiteY84" fmla="*/ 2853212 h 7983147"/>
              <a:gd name="connsiteX85" fmla="*/ 0 w 2129299"/>
              <a:gd name="connsiteY85" fmla="*/ 2731684 h 7983147"/>
              <a:gd name="connsiteX86" fmla="*/ 0 w 2129299"/>
              <a:gd name="connsiteY86" fmla="*/ 2731682 h 7983147"/>
              <a:gd name="connsiteX87" fmla="*/ 0 w 2129299"/>
              <a:gd name="connsiteY87" fmla="*/ 2713492 h 7983147"/>
              <a:gd name="connsiteX88" fmla="*/ 0 w 2129299"/>
              <a:gd name="connsiteY88" fmla="*/ 2713490 h 7983147"/>
              <a:gd name="connsiteX89" fmla="*/ 0 w 2129299"/>
              <a:gd name="connsiteY89" fmla="*/ 2702482 h 7983147"/>
              <a:gd name="connsiteX90" fmla="*/ 0 w 2129299"/>
              <a:gd name="connsiteY90" fmla="*/ 2632518 h 7983147"/>
              <a:gd name="connsiteX91" fmla="*/ 0 w 2129299"/>
              <a:gd name="connsiteY91" fmla="*/ 2632516 h 7983147"/>
              <a:gd name="connsiteX92" fmla="*/ 0 w 2129299"/>
              <a:gd name="connsiteY92" fmla="*/ 2613742 h 7983147"/>
              <a:gd name="connsiteX93" fmla="*/ 0 w 2129299"/>
              <a:gd name="connsiteY93" fmla="*/ 2581866 h 7983147"/>
              <a:gd name="connsiteX94" fmla="*/ 0 w 2129299"/>
              <a:gd name="connsiteY94" fmla="*/ 2553995 h 7983147"/>
              <a:gd name="connsiteX95" fmla="*/ 0 w 2129299"/>
              <a:gd name="connsiteY95" fmla="*/ 2553993 h 7983147"/>
              <a:gd name="connsiteX96" fmla="*/ 0 w 2129299"/>
              <a:gd name="connsiteY96" fmla="*/ 2541680 h 7983147"/>
              <a:gd name="connsiteX97" fmla="*/ 0 w 2129299"/>
              <a:gd name="connsiteY97" fmla="*/ 2541677 h 7983147"/>
              <a:gd name="connsiteX98" fmla="*/ 0 w 2129299"/>
              <a:gd name="connsiteY98" fmla="*/ 2492208 h 7983147"/>
              <a:gd name="connsiteX99" fmla="*/ 0 w 2129299"/>
              <a:gd name="connsiteY99" fmla="*/ 2393043 h 7983147"/>
              <a:gd name="connsiteX100" fmla="*/ 0 w 2129299"/>
              <a:gd name="connsiteY100" fmla="*/ 2314522 h 7983147"/>
              <a:gd name="connsiteX101" fmla="*/ 0 w 2129299"/>
              <a:gd name="connsiteY101" fmla="*/ 2302205 h 7983147"/>
              <a:gd name="connsiteX102" fmla="*/ 0 w 2129299"/>
              <a:gd name="connsiteY102" fmla="*/ 2258766 h 7983147"/>
              <a:gd name="connsiteX103" fmla="*/ 0 w 2129299"/>
              <a:gd name="connsiteY103" fmla="*/ 2258764 h 7983147"/>
              <a:gd name="connsiteX104" fmla="*/ 0 w 2129299"/>
              <a:gd name="connsiteY104" fmla="*/ 2081079 h 7983147"/>
              <a:gd name="connsiteX105" fmla="*/ 0 w 2129299"/>
              <a:gd name="connsiteY105" fmla="*/ 2081074 h 7983147"/>
              <a:gd name="connsiteX106" fmla="*/ 0 w 2129299"/>
              <a:gd name="connsiteY106" fmla="*/ 2068762 h 7983147"/>
              <a:gd name="connsiteX107" fmla="*/ 0 w 2129299"/>
              <a:gd name="connsiteY107" fmla="*/ 2068760 h 7983147"/>
              <a:gd name="connsiteX108" fmla="*/ 0 w 2129299"/>
              <a:gd name="connsiteY108" fmla="*/ 2019291 h 7983147"/>
              <a:gd name="connsiteX109" fmla="*/ 0 w 2129299"/>
              <a:gd name="connsiteY109" fmla="*/ 1959546 h 7983147"/>
              <a:gd name="connsiteX110" fmla="*/ 0 w 2129299"/>
              <a:gd name="connsiteY110" fmla="*/ 1959544 h 7983147"/>
              <a:gd name="connsiteX111" fmla="*/ 0 w 2129299"/>
              <a:gd name="connsiteY111" fmla="*/ 1947230 h 7983147"/>
              <a:gd name="connsiteX112" fmla="*/ 0 w 2129299"/>
              <a:gd name="connsiteY112" fmla="*/ 1947227 h 7983147"/>
              <a:gd name="connsiteX113" fmla="*/ 0 w 2129299"/>
              <a:gd name="connsiteY113" fmla="*/ 1941354 h 7983147"/>
              <a:gd name="connsiteX114" fmla="*/ 0 w 2129299"/>
              <a:gd name="connsiteY114" fmla="*/ 1941352 h 7983147"/>
              <a:gd name="connsiteX115" fmla="*/ 0 w 2129299"/>
              <a:gd name="connsiteY115" fmla="*/ 1930344 h 7983147"/>
              <a:gd name="connsiteX116" fmla="*/ 0 w 2129299"/>
              <a:gd name="connsiteY116" fmla="*/ 1841604 h 7983147"/>
              <a:gd name="connsiteX117" fmla="*/ 0 w 2129299"/>
              <a:gd name="connsiteY117" fmla="*/ 1829287 h 7983147"/>
              <a:gd name="connsiteX118" fmla="*/ 0 w 2129299"/>
              <a:gd name="connsiteY118" fmla="*/ 1769542 h 7983147"/>
              <a:gd name="connsiteX119" fmla="*/ 0 w 2129299"/>
              <a:gd name="connsiteY119" fmla="*/ 1769539 h 7983147"/>
              <a:gd name="connsiteX120" fmla="*/ 0 w 2129299"/>
              <a:gd name="connsiteY120" fmla="*/ 1720070 h 7983147"/>
              <a:gd name="connsiteX121" fmla="*/ 0 w 2129299"/>
              <a:gd name="connsiteY121" fmla="*/ 1707755 h 7983147"/>
              <a:gd name="connsiteX122" fmla="*/ 0 w 2129299"/>
              <a:gd name="connsiteY122" fmla="*/ 1706248 h 7983147"/>
              <a:gd name="connsiteX123" fmla="*/ 0 w 2129299"/>
              <a:gd name="connsiteY123" fmla="*/ 1530067 h 7983147"/>
              <a:gd name="connsiteX124" fmla="*/ 0 w 2129299"/>
              <a:gd name="connsiteY124" fmla="*/ 1486628 h 7983147"/>
              <a:gd name="connsiteX125" fmla="*/ 0 w 2129299"/>
              <a:gd name="connsiteY125" fmla="*/ 1486626 h 7983147"/>
              <a:gd name="connsiteX126" fmla="*/ 0 w 2129299"/>
              <a:gd name="connsiteY126" fmla="*/ 1474312 h 7983147"/>
              <a:gd name="connsiteX127" fmla="*/ 0 w 2129299"/>
              <a:gd name="connsiteY127" fmla="*/ 1474310 h 7983147"/>
              <a:gd name="connsiteX128" fmla="*/ 0 w 2129299"/>
              <a:gd name="connsiteY128" fmla="*/ 1423660 h 7983147"/>
              <a:gd name="connsiteX129" fmla="*/ 0 w 2129299"/>
              <a:gd name="connsiteY129" fmla="*/ 1296624 h 7983147"/>
              <a:gd name="connsiteX130" fmla="*/ 0 w 2129299"/>
              <a:gd name="connsiteY130" fmla="*/ 1296622 h 7983147"/>
              <a:gd name="connsiteX131" fmla="*/ 0 w 2129299"/>
              <a:gd name="connsiteY131" fmla="*/ 1247153 h 7983147"/>
              <a:gd name="connsiteX132" fmla="*/ 0 w 2129299"/>
              <a:gd name="connsiteY132" fmla="*/ 1234837 h 7983147"/>
              <a:gd name="connsiteX133" fmla="*/ 0 w 2129299"/>
              <a:gd name="connsiteY133" fmla="*/ 1175092 h 7983147"/>
              <a:gd name="connsiteX134" fmla="*/ 0 w 2129299"/>
              <a:gd name="connsiteY134" fmla="*/ 1175089 h 7983147"/>
              <a:gd name="connsiteX135" fmla="*/ 0 w 2129299"/>
              <a:gd name="connsiteY135" fmla="*/ 1057149 h 7983147"/>
              <a:gd name="connsiteX136" fmla="*/ 0 w 2129299"/>
              <a:gd name="connsiteY136" fmla="*/ 935617 h 7983147"/>
              <a:gd name="connsiteX137" fmla="*/ 0 w 2129299"/>
              <a:gd name="connsiteY137" fmla="*/ 934110 h 7983147"/>
              <a:gd name="connsiteX138" fmla="*/ 0 w 2129299"/>
              <a:gd name="connsiteY138" fmla="*/ 783148 h 7983147"/>
              <a:gd name="connsiteX139" fmla="*/ 0 w 2129299"/>
              <a:gd name="connsiteY139" fmla="*/ 783146 h 7983147"/>
              <a:gd name="connsiteX140" fmla="*/ 0 w 2129299"/>
              <a:gd name="connsiteY140" fmla="*/ 772138 h 7983147"/>
              <a:gd name="connsiteX141" fmla="*/ 0 w 2129299"/>
              <a:gd name="connsiteY141" fmla="*/ 702174 h 7983147"/>
              <a:gd name="connsiteX142" fmla="*/ 0 w 2129299"/>
              <a:gd name="connsiteY142" fmla="*/ 702172 h 7983147"/>
              <a:gd name="connsiteX143" fmla="*/ 0 w 2129299"/>
              <a:gd name="connsiteY143" fmla="*/ 651522 h 7983147"/>
              <a:gd name="connsiteX144" fmla="*/ 0 w 2129299"/>
              <a:gd name="connsiteY144" fmla="*/ 462699 h 7983147"/>
              <a:gd name="connsiteX145" fmla="*/ 0 w 2129299"/>
              <a:gd name="connsiteY145" fmla="*/ 11010 h 7983147"/>
              <a:gd name="connsiteX146" fmla="*/ 0 w 2129299"/>
              <a:gd name="connsiteY146" fmla="*/ 11008 h 7983147"/>
              <a:gd name="connsiteX147" fmla="*/ 0 w 2129299"/>
              <a:gd name="connsiteY147" fmla="*/ 0 h 7983147"/>
              <a:gd name="connsiteX148" fmla="*/ 515667 w 2129299"/>
              <a:gd name="connsiteY148" fmla="*/ 0 h 7983147"/>
              <a:gd name="connsiteX149" fmla="*/ 621018 w 2129299"/>
              <a:gd name="connsiteY149" fmla="*/ 0 h 7983147"/>
              <a:gd name="connsiteX150" fmla="*/ 1207013 w 2129299"/>
              <a:gd name="connsiteY150" fmla="*/ 0 h 7983147"/>
              <a:gd name="connsiteX151" fmla="*/ 1313582 w 2129299"/>
              <a:gd name="connsiteY151" fmla="*/ 0 h 7983147"/>
              <a:gd name="connsiteX152" fmla="*/ 1722679 w 2129299"/>
              <a:gd name="connsiteY152" fmla="*/ 0 h 7983147"/>
              <a:gd name="connsiteX153" fmla="*/ 1828030 w 2129299"/>
              <a:gd name="connsiteY153" fmla="*/ 0 h 7983147"/>
              <a:gd name="connsiteX154" fmla="*/ 2129299 w 2129299"/>
              <a:gd name="connsiteY154" fmla="*/ 0 h 7983147"/>
              <a:gd name="connsiteX155" fmla="*/ 2129299 w 2129299"/>
              <a:gd name="connsiteY155" fmla="*/ 84409 h 7983147"/>
              <a:gd name="connsiteX156" fmla="*/ 2129299 w 2129299"/>
              <a:gd name="connsiteY156" fmla="*/ 588968 h 7983147"/>
              <a:gd name="connsiteX157" fmla="*/ 2129299 w 2129299"/>
              <a:gd name="connsiteY157" fmla="*/ 772138 h 7983147"/>
              <a:gd name="connsiteX158" fmla="*/ 2129299 w 2129299"/>
              <a:gd name="connsiteY158" fmla="*/ 856547 h 7983147"/>
              <a:gd name="connsiteX159" fmla="*/ 2129299 w 2129299"/>
              <a:gd name="connsiteY159" fmla="*/ 1361106 h 7983147"/>
              <a:gd name="connsiteX160" fmla="*/ 2129299 w 2129299"/>
              <a:gd name="connsiteY160" fmla="*/ 1930344 h 7983147"/>
              <a:gd name="connsiteX161" fmla="*/ 2129299 w 2129299"/>
              <a:gd name="connsiteY161" fmla="*/ 2014753 h 7983147"/>
              <a:gd name="connsiteX162" fmla="*/ 2129299 w 2129299"/>
              <a:gd name="connsiteY162" fmla="*/ 2519312 h 7983147"/>
              <a:gd name="connsiteX163" fmla="*/ 2129299 w 2129299"/>
              <a:gd name="connsiteY163" fmla="*/ 2702482 h 7983147"/>
              <a:gd name="connsiteX164" fmla="*/ 2129299 w 2129299"/>
              <a:gd name="connsiteY164" fmla="*/ 2703061 h 7983147"/>
              <a:gd name="connsiteX165" fmla="*/ 2129299 w 2129299"/>
              <a:gd name="connsiteY165" fmla="*/ 2786891 h 7983147"/>
              <a:gd name="connsiteX166" fmla="*/ 2129299 w 2129299"/>
              <a:gd name="connsiteY166" fmla="*/ 3291450 h 7983147"/>
              <a:gd name="connsiteX167" fmla="*/ 2129299 w 2129299"/>
              <a:gd name="connsiteY167" fmla="*/ 3475199 h 7983147"/>
              <a:gd name="connsiteX168" fmla="*/ 2129299 w 2129299"/>
              <a:gd name="connsiteY168" fmla="*/ 3669127 h 7983147"/>
              <a:gd name="connsiteX169" fmla="*/ 2129299 w 2129299"/>
              <a:gd name="connsiteY169" fmla="*/ 3816082 h 7983147"/>
              <a:gd name="connsiteX170" fmla="*/ 2129299 w 2129299"/>
              <a:gd name="connsiteY170" fmla="*/ 4386737 h 7983147"/>
              <a:gd name="connsiteX171" fmla="*/ 2129299 w 2129299"/>
              <a:gd name="connsiteY171" fmla="*/ 4441265 h 7983147"/>
              <a:gd name="connsiteX172" fmla="*/ 2129299 w 2129299"/>
              <a:gd name="connsiteY172" fmla="*/ 4535392 h 7983147"/>
              <a:gd name="connsiteX173" fmla="*/ 2129299 w 2129299"/>
              <a:gd name="connsiteY173" fmla="*/ 4588220 h 7983147"/>
              <a:gd name="connsiteX174" fmla="*/ 2129299 w 2129299"/>
              <a:gd name="connsiteY174" fmla="*/ 4633405 h 7983147"/>
              <a:gd name="connsiteX175" fmla="*/ 2129299 w 2129299"/>
              <a:gd name="connsiteY175" fmla="*/ 5158875 h 7983147"/>
              <a:gd name="connsiteX176" fmla="*/ 2129299 w 2129299"/>
              <a:gd name="connsiteY176" fmla="*/ 5280665 h 7983147"/>
              <a:gd name="connsiteX177" fmla="*/ 2129299 w 2129299"/>
              <a:gd name="connsiteY177" fmla="*/ 5307530 h 7983147"/>
              <a:gd name="connsiteX178" fmla="*/ 2129299 w 2129299"/>
              <a:gd name="connsiteY178" fmla="*/ 5405543 h 7983147"/>
              <a:gd name="connsiteX179" fmla="*/ 2129299 w 2129299"/>
              <a:gd name="connsiteY179" fmla="*/ 5599471 h 7983147"/>
              <a:gd name="connsiteX180" fmla="*/ 2129299 w 2129299"/>
              <a:gd name="connsiteY180" fmla="*/ 5746426 h 7983147"/>
              <a:gd name="connsiteX181" fmla="*/ 2129299 w 2129299"/>
              <a:gd name="connsiteY181" fmla="*/ 6052803 h 7983147"/>
              <a:gd name="connsiteX182" fmla="*/ 2129299 w 2129299"/>
              <a:gd name="connsiteY182" fmla="*/ 6317081 h 7983147"/>
              <a:gd name="connsiteX183" fmla="*/ 2129299 w 2129299"/>
              <a:gd name="connsiteY183" fmla="*/ 6371609 h 7983147"/>
              <a:gd name="connsiteX184" fmla="*/ 2129299 w 2129299"/>
              <a:gd name="connsiteY184" fmla="*/ 6465736 h 7983147"/>
              <a:gd name="connsiteX185" fmla="*/ 2129299 w 2129299"/>
              <a:gd name="connsiteY185" fmla="*/ 6518564 h 7983147"/>
              <a:gd name="connsiteX186" fmla="*/ 2129299 w 2129299"/>
              <a:gd name="connsiteY186" fmla="*/ 7089219 h 7983147"/>
              <a:gd name="connsiteX187" fmla="*/ 2129299 w 2129299"/>
              <a:gd name="connsiteY187" fmla="*/ 7211009 h 7983147"/>
              <a:gd name="connsiteX188" fmla="*/ 2129299 w 2129299"/>
              <a:gd name="connsiteY188" fmla="*/ 7237874 h 7983147"/>
              <a:gd name="connsiteX189" fmla="*/ 2129299 w 2129299"/>
              <a:gd name="connsiteY189" fmla="*/ 7983147 h 7983147"/>
              <a:gd name="connsiteX190" fmla="*/ 2062103 w 2129299"/>
              <a:gd name="connsiteY190" fmla="*/ 7983147 h 7983147"/>
              <a:gd name="connsiteX191" fmla="*/ 1572455 w 2129299"/>
              <a:gd name="connsiteY191" fmla="*/ 7983147 h 7983147"/>
              <a:gd name="connsiteX192" fmla="*/ 1419221 w 2129299"/>
              <a:gd name="connsiteY192" fmla="*/ 7983147 h 7983147"/>
              <a:gd name="connsiteX193" fmla="*/ 929573 w 2129299"/>
              <a:gd name="connsiteY193" fmla="*/ 7983147 h 7983147"/>
              <a:gd name="connsiteX194" fmla="*/ 855090 w 2129299"/>
              <a:gd name="connsiteY194" fmla="*/ 7983147 h 7983147"/>
              <a:gd name="connsiteX195" fmla="*/ 365443 w 2129299"/>
              <a:gd name="connsiteY195" fmla="*/ 7983147 h 7983147"/>
              <a:gd name="connsiteX196" fmla="*/ 0 w 2129299"/>
              <a:gd name="connsiteY196" fmla="*/ 7559990 h 798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129299" h="7983147">
                <a:moveTo>
                  <a:pt x="0" y="7559990"/>
                </a:moveTo>
                <a:lnTo>
                  <a:pt x="0" y="7087072"/>
                </a:lnTo>
                <a:lnTo>
                  <a:pt x="0" y="6965538"/>
                </a:lnTo>
                <a:lnTo>
                  <a:pt x="0" y="6787852"/>
                </a:lnTo>
                <a:lnTo>
                  <a:pt x="0" y="6775535"/>
                </a:lnTo>
                <a:lnTo>
                  <a:pt x="0" y="6492622"/>
                </a:lnTo>
                <a:lnTo>
                  <a:pt x="0" y="6314934"/>
                </a:lnTo>
                <a:lnTo>
                  <a:pt x="0" y="6302617"/>
                </a:lnTo>
                <a:lnTo>
                  <a:pt x="0" y="6193400"/>
                </a:lnTo>
                <a:lnTo>
                  <a:pt x="0" y="6181084"/>
                </a:lnTo>
                <a:lnTo>
                  <a:pt x="0" y="6003397"/>
                </a:lnTo>
                <a:lnTo>
                  <a:pt x="0" y="5720484"/>
                </a:lnTo>
                <a:lnTo>
                  <a:pt x="0" y="5708166"/>
                </a:lnTo>
                <a:lnTo>
                  <a:pt x="0" y="5629646"/>
                </a:lnTo>
                <a:lnTo>
                  <a:pt x="0" y="5530479"/>
                </a:lnTo>
                <a:lnTo>
                  <a:pt x="0" y="5408946"/>
                </a:lnTo>
                <a:lnTo>
                  <a:pt x="0" y="5256477"/>
                </a:lnTo>
                <a:lnTo>
                  <a:pt x="0" y="5256475"/>
                </a:lnTo>
                <a:lnTo>
                  <a:pt x="0" y="5156728"/>
                </a:lnTo>
                <a:lnTo>
                  <a:pt x="0" y="5035194"/>
                </a:lnTo>
                <a:lnTo>
                  <a:pt x="0" y="5017004"/>
                </a:lnTo>
                <a:lnTo>
                  <a:pt x="0" y="4936028"/>
                </a:lnTo>
                <a:lnTo>
                  <a:pt x="0" y="4857508"/>
                </a:lnTo>
                <a:lnTo>
                  <a:pt x="0" y="4845191"/>
                </a:lnTo>
                <a:lnTo>
                  <a:pt x="0" y="4783561"/>
                </a:lnTo>
                <a:lnTo>
                  <a:pt x="0" y="4783556"/>
                </a:lnTo>
                <a:lnTo>
                  <a:pt x="0" y="4662028"/>
                </a:lnTo>
                <a:lnTo>
                  <a:pt x="0" y="4662026"/>
                </a:lnTo>
                <a:lnTo>
                  <a:pt x="0" y="4562278"/>
                </a:lnTo>
                <a:lnTo>
                  <a:pt x="0" y="4544086"/>
                </a:lnTo>
                <a:lnTo>
                  <a:pt x="0" y="4484339"/>
                </a:lnTo>
                <a:lnTo>
                  <a:pt x="0" y="4484337"/>
                </a:lnTo>
                <a:lnTo>
                  <a:pt x="0" y="4472024"/>
                </a:lnTo>
                <a:lnTo>
                  <a:pt x="0" y="4472021"/>
                </a:lnTo>
                <a:lnTo>
                  <a:pt x="0" y="4422552"/>
                </a:lnTo>
                <a:lnTo>
                  <a:pt x="0" y="4384590"/>
                </a:lnTo>
                <a:lnTo>
                  <a:pt x="0" y="4372273"/>
                </a:lnTo>
                <a:lnTo>
                  <a:pt x="0" y="4263056"/>
                </a:lnTo>
                <a:lnTo>
                  <a:pt x="0" y="4250740"/>
                </a:lnTo>
                <a:lnTo>
                  <a:pt x="0" y="4244866"/>
                </a:lnTo>
                <a:lnTo>
                  <a:pt x="0" y="4232549"/>
                </a:lnTo>
                <a:lnTo>
                  <a:pt x="0" y="4189110"/>
                </a:lnTo>
                <a:lnTo>
                  <a:pt x="0" y="4189108"/>
                </a:lnTo>
                <a:lnTo>
                  <a:pt x="0" y="4073053"/>
                </a:lnTo>
                <a:lnTo>
                  <a:pt x="0" y="4011423"/>
                </a:lnTo>
                <a:lnTo>
                  <a:pt x="0" y="4011418"/>
                </a:lnTo>
                <a:lnTo>
                  <a:pt x="0" y="3999106"/>
                </a:lnTo>
                <a:lnTo>
                  <a:pt x="0" y="3999104"/>
                </a:lnTo>
                <a:lnTo>
                  <a:pt x="0" y="3949635"/>
                </a:lnTo>
                <a:lnTo>
                  <a:pt x="0" y="3889890"/>
                </a:lnTo>
                <a:lnTo>
                  <a:pt x="0" y="3889888"/>
                </a:lnTo>
                <a:lnTo>
                  <a:pt x="0" y="3877574"/>
                </a:lnTo>
                <a:lnTo>
                  <a:pt x="0" y="3877571"/>
                </a:lnTo>
                <a:lnTo>
                  <a:pt x="0" y="3790140"/>
                </a:lnTo>
                <a:lnTo>
                  <a:pt x="0" y="3777822"/>
                </a:lnTo>
                <a:lnTo>
                  <a:pt x="0" y="3771948"/>
                </a:lnTo>
                <a:lnTo>
                  <a:pt x="0" y="3759631"/>
                </a:lnTo>
                <a:lnTo>
                  <a:pt x="0" y="3699886"/>
                </a:lnTo>
                <a:lnTo>
                  <a:pt x="0" y="3699883"/>
                </a:lnTo>
                <a:lnTo>
                  <a:pt x="0" y="3650414"/>
                </a:lnTo>
                <a:lnTo>
                  <a:pt x="0" y="3638099"/>
                </a:lnTo>
                <a:lnTo>
                  <a:pt x="0" y="3636592"/>
                </a:lnTo>
                <a:lnTo>
                  <a:pt x="0" y="3600135"/>
                </a:lnTo>
                <a:lnTo>
                  <a:pt x="0" y="3478602"/>
                </a:lnTo>
                <a:lnTo>
                  <a:pt x="0" y="3460411"/>
                </a:lnTo>
                <a:lnTo>
                  <a:pt x="0" y="3416972"/>
                </a:lnTo>
                <a:lnTo>
                  <a:pt x="0" y="3416970"/>
                </a:lnTo>
                <a:lnTo>
                  <a:pt x="0" y="3404656"/>
                </a:lnTo>
                <a:lnTo>
                  <a:pt x="0" y="3404654"/>
                </a:lnTo>
                <a:lnTo>
                  <a:pt x="0" y="3354004"/>
                </a:lnTo>
                <a:lnTo>
                  <a:pt x="0" y="3326133"/>
                </a:lnTo>
                <a:lnTo>
                  <a:pt x="0" y="3326131"/>
                </a:lnTo>
                <a:lnTo>
                  <a:pt x="0" y="3226968"/>
                </a:lnTo>
                <a:lnTo>
                  <a:pt x="0" y="3226966"/>
                </a:lnTo>
                <a:lnTo>
                  <a:pt x="0" y="3177497"/>
                </a:lnTo>
                <a:lnTo>
                  <a:pt x="0" y="3165181"/>
                </a:lnTo>
                <a:lnTo>
                  <a:pt x="0" y="3105436"/>
                </a:lnTo>
                <a:lnTo>
                  <a:pt x="0" y="3105433"/>
                </a:lnTo>
                <a:lnTo>
                  <a:pt x="0" y="3086660"/>
                </a:lnTo>
                <a:lnTo>
                  <a:pt x="0" y="3005684"/>
                </a:lnTo>
                <a:lnTo>
                  <a:pt x="0" y="2987493"/>
                </a:lnTo>
                <a:lnTo>
                  <a:pt x="0" y="2865961"/>
                </a:lnTo>
                <a:lnTo>
                  <a:pt x="0" y="2864454"/>
                </a:lnTo>
                <a:lnTo>
                  <a:pt x="0" y="2853217"/>
                </a:lnTo>
                <a:lnTo>
                  <a:pt x="0" y="2853212"/>
                </a:lnTo>
                <a:lnTo>
                  <a:pt x="0" y="2731684"/>
                </a:lnTo>
                <a:lnTo>
                  <a:pt x="0" y="2731682"/>
                </a:lnTo>
                <a:lnTo>
                  <a:pt x="0" y="2713492"/>
                </a:lnTo>
                <a:lnTo>
                  <a:pt x="0" y="2713490"/>
                </a:lnTo>
                <a:lnTo>
                  <a:pt x="0" y="2702482"/>
                </a:lnTo>
                <a:lnTo>
                  <a:pt x="0" y="2632518"/>
                </a:lnTo>
                <a:lnTo>
                  <a:pt x="0" y="2632516"/>
                </a:lnTo>
                <a:lnTo>
                  <a:pt x="0" y="2613742"/>
                </a:lnTo>
                <a:lnTo>
                  <a:pt x="0" y="2581866"/>
                </a:lnTo>
                <a:lnTo>
                  <a:pt x="0" y="2553995"/>
                </a:lnTo>
                <a:lnTo>
                  <a:pt x="0" y="2553993"/>
                </a:lnTo>
                <a:lnTo>
                  <a:pt x="0" y="2541680"/>
                </a:lnTo>
                <a:lnTo>
                  <a:pt x="0" y="2541677"/>
                </a:lnTo>
                <a:lnTo>
                  <a:pt x="0" y="2492208"/>
                </a:lnTo>
                <a:lnTo>
                  <a:pt x="0" y="2393043"/>
                </a:lnTo>
                <a:lnTo>
                  <a:pt x="0" y="2314522"/>
                </a:lnTo>
                <a:lnTo>
                  <a:pt x="0" y="2302205"/>
                </a:lnTo>
                <a:lnTo>
                  <a:pt x="0" y="2258766"/>
                </a:lnTo>
                <a:lnTo>
                  <a:pt x="0" y="2258764"/>
                </a:lnTo>
                <a:lnTo>
                  <a:pt x="0" y="2081079"/>
                </a:lnTo>
                <a:lnTo>
                  <a:pt x="0" y="2081074"/>
                </a:lnTo>
                <a:lnTo>
                  <a:pt x="0" y="2068762"/>
                </a:lnTo>
                <a:lnTo>
                  <a:pt x="0" y="2068760"/>
                </a:lnTo>
                <a:lnTo>
                  <a:pt x="0" y="2019291"/>
                </a:lnTo>
                <a:lnTo>
                  <a:pt x="0" y="1959546"/>
                </a:lnTo>
                <a:lnTo>
                  <a:pt x="0" y="1959544"/>
                </a:lnTo>
                <a:lnTo>
                  <a:pt x="0" y="1947230"/>
                </a:lnTo>
                <a:lnTo>
                  <a:pt x="0" y="1947227"/>
                </a:lnTo>
                <a:lnTo>
                  <a:pt x="0" y="1941354"/>
                </a:lnTo>
                <a:lnTo>
                  <a:pt x="0" y="1941352"/>
                </a:lnTo>
                <a:lnTo>
                  <a:pt x="0" y="1930344"/>
                </a:lnTo>
                <a:lnTo>
                  <a:pt x="0" y="1841604"/>
                </a:lnTo>
                <a:lnTo>
                  <a:pt x="0" y="1829287"/>
                </a:lnTo>
                <a:lnTo>
                  <a:pt x="0" y="1769542"/>
                </a:lnTo>
                <a:lnTo>
                  <a:pt x="0" y="1769539"/>
                </a:lnTo>
                <a:lnTo>
                  <a:pt x="0" y="1720070"/>
                </a:lnTo>
                <a:lnTo>
                  <a:pt x="0" y="1707755"/>
                </a:lnTo>
                <a:lnTo>
                  <a:pt x="0" y="1706248"/>
                </a:lnTo>
                <a:lnTo>
                  <a:pt x="0" y="1530067"/>
                </a:lnTo>
                <a:lnTo>
                  <a:pt x="0" y="1486628"/>
                </a:lnTo>
                <a:lnTo>
                  <a:pt x="0" y="1486626"/>
                </a:lnTo>
                <a:lnTo>
                  <a:pt x="0" y="1474312"/>
                </a:lnTo>
                <a:lnTo>
                  <a:pt x="0" y="1474310"/>
                </a:lnTo>
                <a:lnTo>
                  <a:pt x="0" y="1423660"/>
                </a:lnTo>
                <a:lnTo>
                  <a:pt x="0" y="1296624"/>
                </a:lnTo>
                <a:lnTo>
                  <a:pt x="0" y="1296622"/>
                </a:lnTo>
                <a:lnTo>
                  <a:pt x="0" y="1247153"/>
                </a:lnTo>
                <a:lnTo>
                  <a:pt x="0" y="1234837"/>
                </a:lnTo>
                <a:lnTo>
                  <a:pt x="0" y="1175092"/>
                </a:lnTo>
                <a:lnTo>
                  <a:pt x="0" y="1175089"/>
                </a:lnTo>
                <a:lnTo>
                  <a:pt x="0" y="1057149"/>
                </a:lnTo>
                <a:lnTo>
                  <a:pt x="0" y="935617"/>
                </a:lnTo>
                <a:lnTo>
                  <a:pt x="0" y="934110"/>
                </a:lnTo>
                <a:lnTo>
                  <a:pt x="0" y="783148"/>
                </a:lnTo>
                <a:lnTo>
                  <a:pt x="0" y="783146"/>
                </a:lnTo>
                <a:lnTo>
                  <a:pt x="0" y="772138"/>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772138"/>
                </a:lnTo>
                <a:lnTo>
                  <a:pt x="2129299" y="856547"/>
                </a:lnTo>
                <a:lnTo>
                  <a:pt x="2129299" y="1361106"/>
                </a:lnTo>
                <a:lnTo>
                  <a:pt x="2129299" y="1930344"/>
                </a:lnTo>
                <a:lnTo>
                  <a:pt x="2129299" y="2014753"/>
                </a:lnTo>
                <a:lnTo>
                  <a:pt x="2129299" y="2519312"/>
                </a:lnTo>
                <a:lnTo>
                  <a:pt x="2129299" y="2702482"/>
                </a:lnTo>
                <a:lnTo>
                  <a:pt x="2129299" y="2703061"/>
                </a:lnTo>
                <a:lnTo>
                  <a:pt x="2129299" y="2786891"/>
                </a:lnTo>
                <a:lnTo>
                  <a:pt x="2129299" y="3291450"/>
                </a:lnTo>
                <a:lnTo>
                  <a:pt x="2129299" y="3475199"/>
                </a:lnTo>
                <a:lnTo>
                  <a:pt x="2129299" y="3669127"/>
                </a:lnTo>
                <a:lnTo>
                  <a:pt x="2129299" y="3816082"/>
                </a:lnTo>
                <a:lnTo>
                  <a:pt x="2129299" y="4386737"/>
                </a:lnTo>
                <a:lnTo>
                  <a:pt x="2129299" y="4441265"/>
                </a:lnTo>
                <a:lnTo>
                  <a:pt x="2129299" y="4535392"/>
                </a:lnTo>
                <a:lnTo>
                  <a:pt x="2129299" y="4588220"/>
                </a:lnTo>
                <a:lnTo>
                  <a:pt x="2129299" y="4633405"/>
                </a:lnTo>
                <a:lnTo>
                  <a:pt x="2129299" y="5158875"/>
                </a:lnTo>
                <a:lnTo>
                  <a:pt x="2129299" y="5280665"/>
                </a:lnTo>
                <a:lnTo>
                  <a:pt x="2129299" y="5307530"/>
                </a:lnTo>
                <a:lnTo>
                  <a:pt x="2129299" y="5405543"/>
                </a:lnTo>
                <a:lnTo>
                  <a:pt x="2129299" y="5599471"/>
                </a:lnTo>
                <a:lnTo>
                  <a:pt x="2129299" y="5746426"/>
                </a:lnTo>
                <a:lnTo>
                  <a:pt x="2129299" y="6052803"/>
                </a:lnTo>
                <a:lnTo>
                  <a:pt x="2129299" y="6317081"/>
                </a:lnTo>
                <a:lnTo>
                  <a:pt x="2129299" y="6371609"/>
                </a:lnTo>
                <a:lnTo>
                  <a:pt x="2129299" y="6465736"/>
                </a:lnTo>
                <a:lnTo>
                  <a:pt x="2129299" y="6518564"/>
                </a:lnTo>
                <a:lnTo>
                  <a:pt x="2129299" y="7089219"/>
                </a:lnTo>
                <a:lnTo>
                  <a:pt x="2129299" y="7211009"/>
                </a:lnTo>
                <a:lnTo>
                  <a:pt x="2129299" y="7237874"/>
                </a:lnTo>
                <a:lnTo>
                  <a:pt x="2129299" y="7983147"/>
                </a:lnTo>
                <a:lnTo>
                  <a:pt x="2062103" y="7983147"/>
                </a:lnTo>
                <a:lnTo>
                  <a:pt x="1572455" y="7983147"/>
                </a:lnTo>
                <a:lnTo>
                  <a:pt x="1419221" y="7983147"/>
                </a:lnTo>
                <a:lnTo>
                  <a:pt x="929573" y="7983147"/>
                </a:lnTo>
                <a:lnTo>
                  <a:pt x="855090" y="7983147"/>
                </a:lnTo>
                <a:lnTo>
                  <a:pt x="365443" y="7983147"/>
                </a:lnTo>
                <a:cubicBezTo>
                  <a:pt x="164152" y="7983147"/>
                  <a:pt x="0" y="7794458"/>
                  <a:pt x="0" y="7559990"/>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52" name="Picture 51">
            <a:extLst>
              <a:ext uri="{FF2B5EF4-FFF2-40B4-BE49-F238E27FC236}">
                <a16:creationId xmlns:a16="http://schemas.microsoft.com/office/drawing/2014/main" id="{87ED6E45-24DE-AB93-B73E-AB4EAECFAE4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3218304" y="5298558"/>
            <a:ext cx="793523" cy="789905"/>
          </a:xfrm>
          <a:prstGeom prst="ellipse">
            <a:avLst/>
          </a:prstGeom>
        </p:spPr>
      </p:pic>
    </p:spTree>
    <p:extLst>
      <p:ext uri="{BB962C8B-B14F-4D97-AF65-F5344CB8AC3E}">
        <p14:creationId xmlns:p14="http://schemas.microsoft.com/office/powerpoint/2010/main" val="2297837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F235-CA2C-905D-DAE9-B03ECF83A20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79644100-54C6-6B20-6BB8-07149FE3520A}"/>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tilhneiging</a:t>
            </a:r>
          </a:p>
        </p:txBody>
      </p:sp>
      <p:sp>
        <p:nvSpPr>
          <p:cNvPr id="19" name="Text Placeholder 5">
            <a:extLst>
              <a:ext uri="{FF2B5EF4-FFF2-40B4-BE49-F238E27FC236}">
                <a16:creationId xmlns:a16="http://schemas.microsoft.com/office/drawing/2014/main" id="{9FDB3AB2-E31B-0BB5-BC7F-208BEF915898}"/>
              </a:ext>
            </a:extLst>
          </p:cNvPr>
          <p:cNvSpPr>
            <a:spLocks noGrp="1"/>
          </p:cNvSpPr>
          <p:nvPr>
            <p:ph type="body" sz="quarter" idx="19"/>
          </p:nvPr>
        </p:nvSpPr>
        <p:spPr>
          <a:xfrm>
            <a:off x="423358" y="941779"/>
            <a:ext cx="1197303" cy="385564"/>
          </a:xfrm>
        </p:spPr>
        <p:txBody>
          <a:bodyPr/>
          <a:lstStyle/>
          <a:p>
            <a:r>
              <a:rPr lang="en-US" dirty="0"/>
              <a:t>05</a:t>
            </a:r>
          </a:p>
        </p:txBody>
      </p:sp>
      <p:sp>
        <p:nvSpPr>
          <p:cNvPr id="20" name="Text Placeholder 6">
            <a:extLst>
              <a:ext uri="{FF2B5EF4-FFF2-40B4-BE49-F238E27FC236}">
                <a16:creationId xmlns:a16="http://schemas.microsoft.com/office/drawing/2014/main" id="{350AC600-2B40-FA24-0D7D-02BBC3457F13}"/>
              </a:ext>
            </a:extLst>
          </p:cNvPr>
          <p:cNvSpPr>
            <a:spLocks noGrp="1"/>
          </p:cNvSpPr>
          <p:nvPr>
            <p:ph type="body" sz="quarter" idx="16"/>
          </p:nvPr>
        </p:nvSpPr>
        <p:spPr>
          <a:xfrm>
            <a:off x="4055218" y="539952"/>
            <a:ext cx="6688982" cy="803654"/>
          </a:xfrm>
          <a:prstGeom prst="rect">
            <a:avLst/>
          </a:prstGeom>
        </p:spPr>
        <p:txBody>
          <a:bodyPr/>
          <a:lstStyle/>
          <a:p>
            <a:pPr>
              <a:lnSpc>
                <a:spcPts val="2960"/>
              </a:lnSpc>
            </a:pPr>
            <a:r>
              <a:rPr lang="en-GB" sz="3600" dirty="0">
                <a:solidFill>
                  <a:srgbClr val="EC7C69"/>
                </a:solidFill>
              </a:rPr>
              <a:t>Jákvæð áhrif á samfélag og efnahag svæðisins</a:t>
            </a:r>
          </a:p>
          <a:p>
            <a:pPr>
              <a:lnSpc>
                <a:spcPts val="2960"/>
              </a:lnSpc>
            </a:pPr>
            <a:endParaRPr lang="en-GB" sz="3600" dirty="0">
              <a:solidFill>
                <a:srgbClr val="EC7C69"/>
              </a:solidFill>
            </a:endParaRPr>
          </a:p>
        </p:txBody>
      </p:sp>
      <p:sp>
        <p:nvSpPr>
          <p:cNvPr id="21" name="Text Placeholder 3">
            <a:extLst>
              <a:ext uri="{FF2B5EF4-FFF2-40B4-BE49-F238E27FC236}">
                <a16:creationId xmlns:a16="http://schemas.microsoft.com/office/drawing/2014/main" id="{92A5E1F1-29A4-A1F6-EF88-489AA2950C35}"/>
              </a:ext>
            </a:extLst>
          </p:cNvPr>
          <p:cNvSpPr>
            <a:spLocks noGrp="1"/>
          </p:cNvSpPr>
          <p:nvPr>
            <p:ph type="body" sz="quarter" idx="21"/>
          </p:nvPr>
        </p:nvSpPr>
        <p:spPr>
          <a:xfrm>
            <a:off x="4055218" y="1783666"/>
            <a:ext cx="7032802" cy="3773184"/>
          </a:xfrm>
          <a:prstGeom prst="rect">
            <a:avLst/>
          </a:prstGeom>
        </p:spPr>
        <p:txBody>
          <a:bodyPr lIns="91440" tIns="45720" rIns="91440" bIns="45720" anchor="t"/>
          <a:lstStyle/>
          <a:p>
            <a:pPr>
              <a:lnSpc>
                <a:spcPts val="2380"/>
              </a:lnSpc>
            </a:pPr>
            <a:r>
              <a:rPr lang="en-US" sz="2400" dirty="0">
                <a:solidFill>
                  <a:srgbClr val="5F5F5F"/>
                </a:solidFill>
              </a:rPr>
              <a:t>Til að leggja raunverulegt af mörkum til </a:t>
            </a:r>
            <a:r>
              <a:rPr lang="en-US" sz="2400" b="1" dirty="0">
                <a:solidFill>
                  <a:srgbClr val="5F5F5F"/>
                </a:solidFill>
              </a:rPr>
              <a:t>efnahagslegrar þróunar á staðnum </a:t>
            </a:r>
            <a:r>
              <a:rPr lang="en-US" sz="2400" dirty="0">
                <a:solidFill>
                  <a:srgbClr val="5F5F5F"/>
                </a:solidFill>
              </a:rPr>
              <a:t>ætti fyrirtækið þitt að tileinka sér meginreglur um </a:t>
            </a:r>
            <a:r>
              <a:rPr lang="en-US" sz="2400" b="1" dirty="0">
                <a:solidFill>
                  <a:srgbClr val="5F5F5F"/>
                </a:solidFill>
              </a:rPr>
              <a:t>jafnvægi í ferðaþjónustuvöxt</a:t>
            </a:r>
            <a:r>
              <a:rPr lang="en-US" sz="2400" dirty="0">
                <a:solidFill>
                  <a:srgbClr val="5F5F5F"/>
                </a:solidFill>
              </a:rPr>
              <a:t>. </a:t>
            </a:r>
          </a:p>
          <a:p>
            <a:pPr>
              <a:lnSpc>
                <a:spcPts val="2380"/>
              </a:lnSpc>
            </a:pPr>
            <a:endParaRPr lang="en-US" sz="2400" dirty="0">
              <a:solidFill>
                <a:srgbClr val="5F5F5F"/>
              </a:solidFill>
            </a:endParaRPr>
          </a:p>
          <a:p>
            <a:pPr>
              <a:lnSpc>
                <a:spcPts val="2380"/>
              </a:lnSpc>
            </a:pPr>
            <a:r>
              <a:rPr lang="en-US" sz="2400" dirty="0">
                <a:solidFill>
                  <a:srgbClr val="5F5F5F"/>
                </a:solidFill>
              </a:rPr>
              <a:t>Þetta felur í sér </a:t>
            </a:r>
            <a:r>
              <a:rPr lang="en-US" sz="2400" b="1" dirty="0">
                <a:solidFill>
                  <a:srgbClr val="5F5F5F"/>
                </a:solidFill>
              </a:rPr>
              <a:t>að styðja</a:t>
            </a:r>
            <a:r>
              <a:rPr lang="en-US" sz="2400" dirty="0">
                <a:solidFill>
                  <a:srgbClr val="5F5F5F"/>
                </a:solidFill>
              </a:rPr>
              <a:t> virkt </a:t>
            </a:r>
            <a:r>
              <a:rPr lang="en-US" sz="2400" b="1" dirty="0">
                <a:solidFill>
                  <a:srgbClr val="5F5F5F"/>
                </a:solidFill>
              </a:rPr>
              <a:t>frumkvöðlastarfsemi</a:t>
            </a:r>
            <a:r>
              <a:rPr lang="en-US" sz="2400" dirty="0">
                <a:solidFill>
                  <a:srgbClr val="5F5F5F"/>
                </a:solidFill>
              </a:rPr>
              <a:t>, lítil og meðalstór fyrirtæki (SMEs) og </a:t>
            </a:r>
            <a:r>
              <a:rPr lang="en-US" sz="2400" b="1" dirty="0">
                <a:solidFill>
                  <a:srgbClr val="5F5F5F"/>
                </a:solidFill>
              </a:rPr>
              <a:t>atvinnusköpun </a:t>
            </a:r>
            <a:r>
              <a:rPr lang="en-US" sz="2400" dirty="0">
                <a:solidFill>
                  <a:srgbClr val="5F5F5F"/>
                </a:solidFill>
              </a:rPr>
              <a:t>innan samfélagsins. </a:t>
            </a:r>
          </a:p>
          <a:p>
            <a:pPr>
              <a:lnSpc>
                <a:spcPts val="2380"/>
              </a:lnSpc>
            </a:pPr>
            <a:endParaRPr lang="en-US" sz="2400" dirty="0">
              <a:solidFill>
                <a:srgbClr val="5F5F5F"/>
              </a:solidFill>
            </a:endParaRPr>
          </a:p>
          <a:p>
            <a:pPr>
              <a:lnSpc>
                <a:spcPts val="2380"/>
              </a:lnSpc>
            </a:pPr>
            <a:r>
              <a:rPr lang="en-US" sz="2400" dirty="0">
                <a:solidFill>
                  <a:srgbClr val="5F5F5F"/>
                </a:solidFill>
              </a:rPr>
              <a:t>Þegar </a:t>
            </a:r>
            <a:r>
              <a:rPr lang="en-US" sz="2400" b="1" dirty="0">
                <a:solidFill>
                  <a:srgbClr val="5F5F5F"/>
                </a:solidFill>
              </a:rPr>
              <a:t>tekjur af ferðaþjónustu eru endurfjárfestar </a:t>
            </a:r>
            <a:r>
              <a:rPr lang="en-US" sz="2400" dirty="0">
                <a:solidFill>
                  <a:srgbClr val="5F5F5F"/>
                </a:solidFill>
              </a:rPr>
              <a:t>í innviðum samfélagsins, samfélagsverkefnum og varðveislu menningarminja tryggir það að ávinningur ferðaþjónustunnar sé dreiftur á sanngjarnan og sjálfbæran hátt.</a:t>
            </a:r>
          </a:p>
        </p:txBody>
      </p:sp>
      <p:sp>
        <p:nvSpPr>
          <p:cNvPr id="22" name="Slide Number Placeholder 5">
            <a:extLst>
              <a:ext uri="{FF2B5EF4-FFF2-40B4-BE49-F238E27FC236}">
                <a16:creationId xmlns:a16="http://schemas.microsoft.com/office/drawing/2014/main" id="{95862D53-5996-510D-8558-07876794C32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19</a:t>
            </a:fld>
            <a:endParaRPr lang="fr-CA" sz="1200" dirty="0"/>
          </a:p>
        </p:txBody>
      </p:sp>
      <p:grpSp>
        <p:nvGrpSpPr>
          <p:cNvPr id="30" name="Graphic 503">
            <a:extLst>
              <a:ext uri="{FF2B5EF4-FFF2-40B4-BE49-F238E27FC236}">
                <a16:creationId xmlns:a16="http://schemas.microsoft.com/office/drawing/2014/main" id="{B60AB263-26D2-4529-1B7D-4117E8172A83}"/>
              </a:ext>
            </a:extLst>
          </p:cNvPr>
          <p:cNvGrpSpPr/>
          <p:nvPr/>
        </p:nvGrpSpPr>
        <p:grpSpPr>
          <a:xfrm>
            <a:off x="926821" y="4718516"/>
            <a:ext cx="1174633" cy="1297913"/>
            <a:chOff x="12846663" y="3911411"/>
            <a:chExt cx="1023375" cy="1130779"/>
          </a:xfrm>
          <a:noFill/>
        </p:grpSpPr>
        <p:grpSp>
          <p:nvGrpSpPr>
            <p:cNvPr id="31" name="Graphic 503">
              <a:extLst>
                <a:ext uri="{FF2B5EF4-FFF2-40B4-BE49-F238E27FC236}">
                  <a16:creationId xmlns:a16="http://schemas.microsoft.com/office/drawing/2014/main" id="{42783156-CED1-6145-A8AC-5DD99DC48B5B}"/>
                </a:ext>
              </a:extLst>
            </p:cNvPr>
            <p:cNvGrpSpPr/>
            <p:nvPr/>
          </p:nvGrpSpPr>
          <p:grpSpPr>
            <a:xfrm>
              <a:off x="12846663" y="4242607"/>
              <a:ext cx="1023375" cy="799582"/>
              <a:chOff x="12846663" y="4242607"/>
              <a:chExt cx="1023375" cy="799582"/>
            </a:xfrm>
            <a:grpFill/>
          </p:grpSpPr>
          <p:grpSp>
            <p:nvGrpSpPr>
              <p:cNvPr id="42" name="Graphic 503">
                <a:extLst>
                  <a:ext uri="{FF2B5EF4-FFF2-40B4-BE49-F238E27FC236}">
                    <a16:creationId xmlns:a16="http://schemas.microsoft.com/office/drawing/2014/main" id="{72219A11-8DFB-DFAD-5728-2C6396E5D952}"/>
                  </a:ext>
                </a:extLst>
              </p:cNvPr>
              <p:cNvGrpSpPr/>
              <p:nvPr/>
            </p:nvGrpSpPr>
            <p:grpSpPr>
              <a:xfrm>
                <a:off x="13409519" y="4242607"/>
                <a:ext cx="460518" cy="799582"/>
                <a:chOff x="13409519" y="4242607"/>
                <a:chExt cx="460518" cy="799582"/>
              </a:xfrm>
              <a:grpFill/>
            </p:grpSpPr>
            <p:sp>
              <p:nvSpPr>
                <p:cNvPr id="47" name="Freeform 1185">
                  <a:extLst>
                    <a:ext uri="{FF2B5EF4-FFF2-40B4-BE49-F238E27FC236}">
                      <a16:creationId xmlns:a16="http://schemas.microsoft.com/office/drawing/2014/main" id="{E5B78678-10F5-E9C9-6586-1D11AFDD9AD7}"/>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grpFill/>
                <a:ln w="16501" cap="rnd">
                  <a:solidFill>
                    <a:srgbClr val="494949"/>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402DC8BE-BDC3-467D-7094-C291CEBF4275}"/>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FFD4D808-003A-BBB8-0C0B-4EB4F8CF2005}"/>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grpFill/>
                <a:ln w="16501" cap="rnd">
                  <a:solidFill>
                    <a:srgbClr val="494949"/>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5E6C2E25-6EBC-7BDE-CE07-3209EA0C886D}"/>
                  </a:ext>
                </a:extLst>
              </p:cNvPr>
              <p:cNvGrpSpPr/>
              <p:nvPr/>
            </p:nvGrpSpPr>
            <p:grpSpPr>
              <a:xfrm>
                <a:off x="12846663" y="4242733"/>
                <a:ext cx="462169" cy="799457"/>
                <a:chOff x="12846663" y="4242733"/>
                <a:chExt cx="462169" cy="799457"/>
              </a:xfrm>
              <a:grpFill/>
            </p:grpSpPr>
            <p:sp>
              <p:nvSpPr>
                <p:cNvPr id="44" name="Freeform 1189">
                  <a:extLst>
                    <a:ext uri="{FF2B5EF4-FFF2-40B4-BE49-F238E27FC236}">
                      <a16:creationId xmlns:a16="http://schemas.microsoft.com/office/drawing/2014/main" id="{CCFC3CE7-79AB-49A4-58D6-8B9F43DF3638}"/>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grpFill/>
                <a:ln w="16501" cap="rnd">
                  <a:solidFill>
                    <a:srgbClr val="494949"/>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18741B2B-CFC4-E1DC-41DD-82CD7949F298}"/>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grpFill/>
                <a:ln w="16501" cap="rnd">
                  <a:solidFill>
                    <a:srgbClr val="494949"/>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B9EDB2C8-2093-9373-EB56-E71492BAE316}"/>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grpFill/>
                <a:ln w="16501" cap="rnd">
                  <a:solidFill>
                    <a:srgbClr val="494949"/>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5F944A24-63D4-F9C5-6C78-1571F5BF2CA0}"/>
                </a:ext>
              </a:extLst>
            </p:cNvPr>
            <p:cNvGrpSpPr/>
            <p:nvPr/>
          </p:nvGrpSpPr>
          <p:grpSpPr>
            <a:xfrm>
              <a:off x="13086001" y="3911411"/>
              <a:ext cx="602471" cy="728577"/>
              <a:chOff x="13086001" y="3911411"/>
              <a:chExt cx="602471" cy="728577"/>
            </a:xfrm>
            <a:grpFill/>
          </p:grpSpPr>
          <p:sp>
            <p:nvSpPr>
              <p:cNvPr id="33" name="Freeform 1193">
                <a:extLst>
                  <a:ext uri="{FF2B5EF4-FFF2-40B4-BE49-F238E27FC236}">
                    <a16:creationId xmlns:a16="http://schemas.microsoft.com/office/drawing/2014/main" id="{4DFA3221-B508-E771-F39B-89377DCDDDF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grpFill/>
              <a:ln w="16501" cap="rnd">
                <a:solidFill>
                  <a:srgbClr val="494949"/>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409406B8-C47F-7667-35F5-7CD3C09177BB}"/>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EC7C69"/>
              </a:solidFill>
              <a:ln w="16501" cap="rnd">
                <a:solidFill>
                  <a:srgbClr val="494949"/>
                </a:solidFill>
                <a:prstDash val="solid"/>
                <a:round/>
              </a:ln>
            </p:spPr>
            <p:txBody>
              <a:bodyPr rtlCol="0" anchor="ctr"/>
              <a:lstStyle/>
              <a:p>
                <a:endParaRPr lang="en-US" sz="1799"/>
              </a:p>
            </p:txBody>
          </p:sp>
          <p:sp>
            <p:nvSpPr>
              <p:cNvPr id="35" name="Freeform 1195">
                <a:extLst>
                  <a:ext uri="{FF2B5EF4-FFF2-40B4-BE49-F238E27FC236}">
                    <a16:creationId xmlns:a16="http://schemas.microsoft.com/office/drawing/2014/main" id="{B448C4FA-F38C-D07D-6771-1D5A44B494C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grpFill/>
              <a:ln w="16501" cap="rnd">
                <a:solidFill>
                  <a:srgbClr val="494949"/>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94EDA00B-F7CD-D85B-D43F-CFD0AB1591C3}"/>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grpFill/>
              <a:ln w="16501" cap="rnd">
                <a:solidFill>
                  <a:srgbClr val="494949"/>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EA2DD357-49EB-3C8F-A460-87C6771F6DBF}"/>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grpFill/>
              <a:ln w="16501" cap="rnd">
                <a:solidFill>
                  <a:srgbClr val="494949"/>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4E083E23-64CA-08FD-3C4C-113642D20BC8}"/>
                  </a:ext>
                </a:extLst>
              </p:cNvPr>
              <p:cNvGrpSpPr/>
              <p:nvPr/>
            </p:nvGrpSpPr>
            <p:grpSpPr>
              <a:xfrm>
                <a:off x="13185037" y="4244381"/>
                <a:ext cx="260795" cy="257144"/>
                <a:chOff x="13185037" y="4244381"/>
                <a:chExt cx="260795" cy="257144"/>
              </a:xfrm>
              <a:grpFill/>
            </p:grpSpPr>
            <p:sp>
              <p:nvSpPr>
                <p:cNvPr id="39" name="Freeform 1199">
                  <a:extLst>
                    <a:ext uri="{FF2B5EF4-FFF2-40B4-BE49-F238E27FC236}">
                      <a16:creationId xmlns:a16="http://schemas.microsoft.com/office/drawing/2014/main" id="{7F48DCB5-985B-6BE4-631A-86F31FCAC005}"/>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grpFill/>
                <a:ln w="16501" cap="rnd">
                  <a:solidFill>
                    <a:srgbClr val="494949"/>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0194A995-C20A-9E47-62FB-FD159E7E1FAE}"/>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6003BE63-1744-61FA-2783-F64E9F4B8829}"/>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grpFill/>
                <a:ln w="16501" cap="rnd">
                  <a:solidFill>
                    <a:srgbClr val="494949"/>
                  </a:solidFill>
                  <a:prstDash val="solid"/>
                  <a:round/>
                </a:ln>
              </p:spPr>
              <p:txBody>
                <a:bodyPr rtlCol="0" anchor="ctr"/>
                <a:lstStyle/>
                <a:p>
                  <a:endParaRPr lang="en-US" sz="1799"/>
                </a:p>
              </p:txBody>
            </p:sp>
          </p:grpSp>
        </p:grpSp>
      </p:grpSp>
    </p:spTree>
    <p:extLst>
      <p:ext uri="{BB962C8B-B14F-4D97-AF65-F5344CB8AC3E}">
        <p14:creationId xmlns:p14="http://schemas.microsoft.com/office/powerpoint/2010/main" val="275793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2DF94-01CF-6A02-2C35-64BC2F4FFDE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E6B14DE-D336-CA4D-8FD8-10328476B0A7}"/>
              </a:ext>
            </a:extLst>
          </p:cNvPr>
          <p:cNvSpPr>
            <a:spLocks noGrp="1"/>
          </p:cNvSpPr>
          <p:nvPr>
            <p:ph type="body" sz="quarter" idx="14"/>
          </p:nvPr>
        </p:nvSpPr>
        <p:spPr>
          <a:xfrm>
            <a:off x="7226999" y="819396"/>
            <a:ext cx="4561589" cy="689519"/>
          </a:xfrm>
        </p:spPr>
        <p:txBody>
          <a:bodyPr anchor="t"/>
          <a:lstStyle/>
          <a:p>
            <a:pPr>
              <a:lnSpc>
                <a:spcPts val="2240"/>
              </a:lnSpc>
            </a:pPr>
            <a:r>
              <a:rPr lang="en-US" sz="2800" kern="1200" dirty="0">
                <a:solidFill>
                  <a:srgbClr val="EC7C69"/>
                </a:solidFill>
                <a:latin typeface="+mn-lt"/>
                <a:ea typeface="+mn-ea"/>
                <a:cs typeface="+mn-cs"/>
              </a:rPr>
              <a:t>Skildu gestina þína og hvað þeir eru reiðubúnir að borga </a:t>
            </a:r>
          </a:p>
          <a:p>
            <a:pPr>
              <a:lnSpc>
                <a:spcPts val="2240"/>
              </a:lnSpc>
            </a:pPr>
            <a:endParaRPr lang="en-US" sz="2800" kern="1200" dirty="0">
              <a:solidFill>
                <a:srgbClr val="EC7C69"/>
              </a:solidFill>
              <a:latin typeface="+mn-lt"/>
              <a:ea typeface="+mn-ea"/>
              <a:cs typeface="+mn-cs"/>
            </a:endParaRPr>
          </a:p>
          <a:p>
            <a:pPr>
              <a:lnSpc>
                <a:spcPts val="2240"/>
              </a:lnSpc>
            </a:pPr>
            <a:endParaRPr lang="en-US" sz="2800" b="1" kern="1200" dirty="0">
              <a:solidFill>
                <a:srgbClr val="EC7C69"/>
              </a:solidFill>
              <a:latin typeface="+mn-lt"/>
              <a:ea typeface="+mn-ea"/>
              <a:cs typeface="+mn-cs"/>
            </a:endParaRPr>
          </a:p>
        </p:txBody>
      </p:sp>
      <p:sp>
        <p:nvSpPr>
          <p:cNvPr id="9" name="Text Placeholder 8">
            <a:extLst>
              <a:ext uri="{FF2B5EF4-FFF2-40B4-BE49-F238E27FC236}">
                <a16:creationId xmlns:a16="http://schemas.microsoft.com/office/drawing/2014/main" id="{75A26178-3321-614A-18F8-440D5B367271}"/>
              </a:ext>
            </a:extLst>
          </p:cNvPr>
          <p:cNvSpPr>
            <a:spLocks noGrp="1"/>
          </p:cNvSpPr>
          <p:nvPr>
            <p:ph type="body" sz="quarter" idx="28"/>
          </p:nvPr>
        </p:nvSpPr>
        <p:spPr>
          <a:xfrm>
            <a:off x="629762" y="1305618"/>
            <a:ext cx="5636567" cy="4246763"/>
          </a:xfrm>
        </p:spPr>
        <p:txBody>
          <a:bodyPr/>
          <a:lstStyle/>
          <a:p>
            <a:pPr marL="0" indent="0">
              <a:lnSpc>
                <a:spcPts val="2180"/>
              </a:lnSpc>
            </a:pPr>
            <a:r>
              <a:rPr lang="en-US" sz="2200" dirty="0"/>
              <a:t>Áður en þú leggur grunn í jörðina þarftu að byggja upp traustan grunn í viðskiptalíkani þínu. </a:t>
            </a:r>
            <a:r>
              <a:rPr lang="en-US" sz="2200" b="0" dirty="0"/>
              <a:t>Þessi hluti kynnir þér gesti þína og hvernig á að skilja hvað þeir eru tilbúnir að borga </a:t>
            </a:r>
          </a:p>
          <a:p>
            <a:pPr marL="0" indent="0">
              <a:lnSpc>
                <a:spcPts val="2180"/>
              </a:lnSpc>
            </a:pPr>
            <a:endParaRPr lang="en-US" sz="2200" b="0" dirty="0"/>
          </a:p>
          <a:p>
            <a:pPr marL="0" indent="0">
              <a:lnSpc>
                <a:spcPts val="2180"/>
              </a:lnSpc>
            </a:pPr>
            <a:r>
              <a:rPr lang="en-US" sz="2200" b="0" dirty="0"/>
              <a:t>Hvort sem þú ert að dreyma um skógar-glamping-hýsi eða endurreist fornbæ, þá byrjar árangur með því að skilja </a:t>
            </a:r>
            <a:r>
              <a:rPr lang="en-US" sz="2200" dirty="0"/>
              <a:t>einstakar væntingar markhópsins og samræma tilboðið þitt </a:t>
            </a:r>
            <a:r>
              <a:rPr lang="en-US" sz="2200" b="0" dirty="0"/>
              <a:t>við það sem fólk er tilbúið að borga fyrir. </a:t>
            </a:r>
          </a:p>
          <a:p>
            <a:pPr marL="0" indent="0">
              <a:lnSpc>
                <a:spcPts val="2180"/>
              </a:lnSpc>
            </a:pPr>
            <a:endParaRPr lang="en-US" sz="2200" b="0" dirty="0"/>
          </a:p>
          <a:p>
            <a:pPr marL="0" indent="0">
              <a:lnSpc>
                <a:spcPts val="2180"/>
              </a:lnSpc>
            </a:pPr>
            <a:r>
              <a:rPr lang="en-US" sz="2200" b="0" dirty="0"/>
              <a:t>Þú munt einnig kanna hvernig á að </a:t>
            </a:r>
            <a:r>
              <a:rPr lang="en-US" sz="2200" dirty="0"/>
              <a:t>setja fjárhagsáætlun, stækka skynsamlega og velja viðskiptalíkan </a:t>
            </a:r>
            <a:r>
              <a:rPr lang="en-US" sz="2200" b="0" dirty="0"/>
              <a:t>sem tryggir að starfsemin sé fjárhagslega og umhverfislega sjálfbær frá fyrsta degi.</a:t>
            </a:r>
          </a:p>
          <a:p>
            <a:pPr marL="0" indent="0">
              <a:lnSpc>
                <a:spcPts val="2180"/>
              </a:lnSpc>
            </a:pPr>
            <a:endParaRPr lang="en-US" sz="2200" b="0" dirty="0"/>
          </a:p>
          <a:p>
            <a:pPr marL="0" indent="0">
              <a:lnSpc>
                <a:spcPts val="2180"/>
              </a:lnSpc>
            </a:pPr>
            <a:endParaRPr lang="en-US" sz="2200" b="0" dirty="0"/>
          </a:p>
        </p:txBody>
      </p:sp>
      <p:sp>
        <p:nvSpPr>
          <p:cNvPr id="11" name="Text Placeholder 10">
            <a:extLst>
              <a:ext uri="{FF2B5EF4-FFF2-40B4-BE49-F238E27FC236}">
                <a16:creationId xmlns:a16="http://schemas.microsoft.com/office/drawing/2014/main" id="{5C3972D2-BECB-4612-38A9-3634A1F4599C}"/>
              </a:ext>
            </a:extLst>
          </p:cNvPr>
          <p:cNvSpPr>
            <a:spLocks noGrp="1"/>
          </p:cNvSpPr>
          <p:nvPr>
            <p:ph type="body" sz="quarter" idx="30"/>
          </p:nvPr>
        </p:nvSpPr>
        <p:spPr>
          <a:xfrm>
            <a:off x="7202616" y="1815730"/>
            <a:ext cx="4472729" cy="570200"/>
          </a:xfrm>
        </p:spPr>
        <p:txBody>
          <a:bodyPr anchor="t"/>
          <a:lstStyle/>
          <a:p>
            <a:pPr marL="342900" indent="-342900">
              <a:buFont typeface="Arial" panose="020B0604020202020204" pitchFamily="34" charset="0"/>
              <a:buChar char="•"/>
            </a:pPr>
            <a:r>
              <a:rPr lang="en-US" sz="2000" b="1" dirty="0">
                <a:solidFill>
                  <a:srgbClr val="414141"/>
                </a:solidFill>
              </a:rPr>
              <a:t>Metið hvernig væntingar gesta og vilji þeirra til að greiða hafa áhrif á verðlagningu, </a:t>
            </a:r>
            <a:r>
              <a:rPr lang="en-US" sz="2000" dirty="0">
                <a:solidFill>
                  <a:srgbClr val="414141"/>
                </a:solidFill>
              </a:rPr>
              <a:t>hönnun og skipulag upplifunar.</a:t>
            </a:r>
          </a:p>
          <a:p>
            <a:pPr marL="342900" indent="-342900">
              <a:buFont typeface="Arial" panose="020B0604020202020204" pitchFamily="34" charset="0"/>
              <a:buChar char="•"/>
            </a:pPr>
            <a:r>
              <a:rPr lang="en-US" sz="2000" b="1" dirty="0">
                <a:solidFill>
                  <a:srgbClr val="414141"/>
                </a:solidFill>
              </a:rPr>
              <a:t>Samsæmdu tilboð þitt réttri markhóp </a:t>
            </a:r>
            <a:r>
              <a:rPr lang="en-US" sz="2000" dirty="0">
                <a:solidFill>
                  <a:srgbClr val="414141"/>
                </a:solidFill>
              </a:rPr>
              <a:t>og staðsettu gistingu þína til árangurs á samkeppnismarkaði sem knúinn er áfram af gildum.</a:t>
            </a:r>
          </a:p>
          <a:p>
            <a:pPr marL="342900" indent="-342900">
              <a:buFont typeface="Arial" panose="020B0604020202020204" pitchFamily="34" charset="0"/>
              <a:buChar char="•"/>
            </a:pPr>
            <a:endParaRPr lang="en-GB" sz="2000" dirty="0">
              <a:solidFill>
                <a:srgbClr val="414141"/>
              </a:solidFill>
            </a:endParaRPr>
          </a:p>
        </p:txBody>
      </p:sp>
      <p:sp>
        <p:nvSpPr>
          <p:cNvPr id="8" name="Text Placeholder 7">
            <a:extLst>
              <a:ext uri="{FF2B5EF4-FFF2-40B4-BE49-F238E27FC236}">
                <a16:creationId xmlns:a16="http://schemas.microsoft.com/office/drawing/2014/main" id="{C29F3345-80A3-D29F-693F-87305ABD788D}"/>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Modúl 6 (hluti 2) yfirlit </a:t>
            </a:r>
          </a:p>
        </p:txBody>
      </p:sp>
      <p:cxnSp>
        <p:nvCxnSpPr>
          <p:cNvPr id="34" name="Straight Connector 33">
            <a:extLst>
              <a:ext uri="{FF2B5EF4-FFF2-40B4-BE49-F238E27FC236}">
                <a16:creationId xmlns:a16="http://schemas.microsoft.com/office/drawing/2014/main" id="{59570D66-7994-DFCA-09B7-61EABD7FF22F}"/>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CFEF137-C990-C707-55D2-3E53CB6E58B5}"/>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2</a:t>
            </a:fld>
            <a:endParaRPr lang="fr-CA" sz="1200" dirty="0"/>
          </a:p>
        </p:txBody>
      </p:sp>
      <p:pic>
        <p:nvPicPr>
          <p:cNvPr id="16" name="Picture 15">
            <a:extLst>
              <a:ext uri="{FF2B5EF4-FFF2-40B4-BE49-F238E27FC236}">
                <a16:creationId xmlns:a16="http://schemas.microsoft.com/office/drawing/2014/main" id="{0A376CD3-C71F-21A8-0EA8-F69761B67AE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BC30D916-C3FC-4213-B83B-E211023308A2}"/>
              </a:ext>
            </a:extLst>
          </p:cNvPr>
          <p:cNvSpPr txBox="1"/>
          <p:nvPr/>
        </p:nvSpPr>
        <p:spPr>
          <a:xfrm>
            <a:off x="7227000" y="224118"/>
            <a:ext cx="3523130" cy="523220"/>
          </a:xfrm>
          <a:prstGeom prst="rect">
            <a:avLst/>
          </a:prstGeom>
          <a:noFill/>
        </p:spPr>
        <p:txBody>
          <a:bodyPr wrap="square" rtlCol="0">
            <a:spAutoFit/>
          </a:bodyPr>
          <a:lstStyle/>
          <a:p>
            <a:r>
              <a:rPr lang="en-IE" sz="2800" b="1" dirty="0">
                <a:solidFill>
                  <a:srgbClr val="459597"/>
                </a:solidFill>
              </a:rPr>
              <a:t>Námsárangur</a:t>
            </a:r>
          </a:p>
        </p:txBody>
      </p:sp>
      <p:sp>
        <p:nvSpPr>
          <p:cNvPr id="20" name="TextBox 19">
            <a:extLst>
              <a:ext uri="{FF2B5EF4-FFF2-40B4-BE49-F238E27FC236}">
                <a16:creationId xmlns:a16="http://schemas.microsoft.com/office/drawing/2014/main" id="{EFB3B0DD-BCDE-CD91-DA00-A6CA226F0E36}"/>
              </a:ext>
            </a:extLst>
          </p:cNvPr>
          <p:cNvSpPr txBox="1"/>
          <p:nvPr/>
        </p:nvSpPr>
        <p:spPr>
          <a:xfrm>
            <a:off x="180637" y="6464605"/>
            <a:ext cx="7457765" cy="338554"/>
          </a:xfrm>
          <a:prstGeom prst="rect">
            <a:avLst/>
          </a:prstGeom>
          <a:noFill/>
        </p:spPr>
        <p:txBody>
          <a:bodyPr wrap="square" rtlCol="0">
            <a:spAutoFit/>
          </a:bodyPr>
          <a:lstStyle/>
          <a:p>
            <a:r>
              <a:rPr lang="en-IE" sz="1600" b="1" dirty="0">
                <a:solidFill>
                  <a:srgbClr val="494949"/>
                </a:solidFill>
              </a:rPr>
              <a:t>Heimild: </a:t>
            </a:r>
            <a:r>
              <a:rPr lang="en-US" sz="1600" dirty="0">
                <a:solidFill>
                  <a:srgbClr val="494949"/>
                </a:solidFill>
                <a:hlinkClick r:id="rId3">
                  <a:extLst>
                    <a:ext uri="{A12FA001-AC4F-418D-AE19-62706E023703}">
                      <ahyp:hlinkClr xmlns:ahyp="http://schemas.microsoft.com/office/drawing/2018/hyperlinkcolor" val="tx"/>
                    </a:ext>
                  </a:extLst>
                </a:hlinkClick>
              </a:rPr>
              <a:t>Að koma glamping-rekstri af stað: ráð og innsýn fyrir farsælan upphaf</a:t>
            </a:r>
            <a:endParaRPr lang="en-IE" sz="1600" dirty="0">
              <a:solidFill>
                <a:srgbClr val="494949"/>
              </a:solidFill>
            </a:endParaRPr>
          </a:p>
        </p:txBody>
      </p:sp>
    </p:spTree>
    <p:extLst>
      <p:ext uri="{BB962C8B-B14F-4D97-AF65-F5344CB8AC3E}">
        <p14:creationId xmlns:p14="http://schemas.microsoft.com/office/powerpoint/2010/main" val="92984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DA71-0ECF-5796-E117-8DDB883A6557}"/>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9D957549-5CB1-7E66-7FB8-7ADD47544E5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20</a:t>
            </a:fld>
            <a:endParaRPr lang="fr-CA" sz="1200" dirty="0"/>
          </a:p>
        </p:txBody>
      </p:sp>
      <p:sp>
        <p:nvSpPr>
          <p:cNvPr id="6" name="Freeform 5">
            <a:extLst>
              <a:ext uri="{FF2B5EF4-FFF2-40B4-BE49-F238E27FC236}">
                <a16:creationId xmlns:a16="http://schemas.microsoft.com/office/drawing/2014/main" id="{01E4603A-50A4-9710-6CCA-A2B908E8923E}"/>
              </a:ext>
            </a:extLst>
          </p:cNvPr>
          <p:cNvSpPr/>
          <p:nvPr/>
        </p:nvSpPr>
        <p:spPr>
          <a:xfrm rot="16200000">
            <a:off x="7489168" y="-333468"/>
            <a:ext cx="4089343" cy="5316321"/>
          </a:xfrm>
          <a:custGeom>
            <a:avLst/>
            <a:gdLst>
              <a:gd name="connsiteX0" fmla="*/ 1788957 w 3577914"/>
              <a:gd name="connsiteY0" fmla="*/ 0 h 4651442"/>
              <a:gd name="connsiteX1" fmla="*/ 3577914 w 3577914"/>
              <a:gd name="connsiteY1" fmla="*/ 2004096 h 4651442"/>
              <a:gd name="connsiteX2" fmla="*/ 3574180 w 3577914"/>
              <a:gd name="connsiteY2" fmla="*/ 2117062 h 4651442"/>
              <a:gd name="connsiteX3" fmla="*/ 3577914 w 3577914"/>
              <a:gd name="connsiteY3" fmla="*/ 2117062 h 4651442"/>
              <a:gd name="connsiteX4" fmla="*/ 3577914 w 3577914"/>
              <a:gd name="connsiteY4" fmla="*/ 2942634 h 4651442"/>
              <a:gd name="connsiteX5" fmla="*/ 3577914 w 3577914"/>
              <a:gd name="connsiteY5" fmla="*/ 3055601 h 4651442"/>
              <a:gd name="connsiteX6" fmla="*/ 3577914 w 3577914"/>
              <a:gd name="connsiteY6" fmla="*/ 3135426 h 4651442"/>
              <a:gd name="connsiteX7" fmla="*/ 3572198 w 3577914"/>
              <a:gd name="connsiteY7" fmla="*/ 3135169 h 4651442"/>
              <a:gd name="connsiteX8" fmla="*/ 3571629 w 3577914"/>
              <a:gd name="connsiteY8" fmla="*/ 3135188 h 4651442"/>
              <a:gd name="connsiteX9" fmla="*/ 3577914 w 3577914"/>
              <a:gd name="connsiteY9" fmla="*/ 3301223 h 4651442"/>
              <a:gd name="connsiteX10" fmla="*/ 3574180 w 3577914"/>
              <a:gd name="connsiteY10" fmla="*/ 3435711 h 4651442"/>
              <a:gd name="connsiteX11" fmla="*/ 3577914 w 3577914"/>
              <a:gd name="connsiteY11" fmla="*/ 3435711 h 4651442"/>
              <a:gd name="connsiteX12" fmla="*/ 3577914 w 3577914"/>
              <a:gd name="connsiteY12" fmla="*/ 4418566 h 4651442"/>
              <a:gd name="connsiteX13" fmla="*/ 3577914 w 3577914"/>
              <a:gd name="connsiteY13" fmla="*/ 4553054 h 4651442"/>
              <a:gd name="connsiteX14" fmla="*/ 3577914 w 3577914"/>
              <a:gd name="connsiteY14" fmla="*/ 4648087 h 4651442"/>
              <a:gd name="connsiteX15" fmla="*/ 3572198 w 3577914"/>
              <a:gd name="connsiteY15" fmla="*/ 4647781 h 4651442"/>
              <a:gd name="connsiteX16" fmla="*/ 3479169 w 3577914"/>
              <a:gd name="connsiteY16" fmla="*/ 4651442 h 4651442"/>
              <a:gd name="connsiteX17" fmla="*/ 3479169 w 3577914"/>
              <a:gd name="connsiteY17" fmla="*/ 4647781 h 4651442"/>
              <a:gd name="connsiteX18" fmla="*/ 2799298 w 3577914"/>
              <a:gd name="connsiteY18" fmla="*/ 4647781 h 4651442"/>
              <a:gd name="connsiteX19" fmla="*/ 2706269 w 3577914"/>
              <a:gd name="connsiteY19" fmla="*/ 4647781 h 4651442"/>
              <a:gd name="connsiteX20" fmla="*/ 1658442 w 3577914"/>
              <a:gd name="connsiteY20" fmla="*/ 4647781 h 4651442"/>
              <a:gd name="connsiteX21" fmla="*/ 885543 w 3577914"/>
              <a:gd name="connsiteY21" fmla="*/ 4647781 h 4651442"/>
              <a:gd name="connsiteX22" fmla="*/ 885543 w 3577914"/>
              <a:gd name="connsiteY22" fmla="*/ 4647782 h 4651442"/>
              <a:gd name="connsiteX23" fmla="*/ 530889 w 3577914"/>
              <a:gd name="connsiteY23" fmla="*/ 4647782 h 4651442"/>
              <a:gd name="connsiteX24" fmla="*/ 0 w 3577914"/>
              <a:gd name="connsiteY24" fmla="*/ 4647782 h 4651442"/>
              <a:gd name="connsiteX25" fmla="*/ 0 w 3577914"/>
              <a:gd name="connsiteY25" fmla="*/ 4553054 h 4651442"/>
              <a:gd name="connsiteX26" fmla="*/ 0 w 3577914"/>
              <a:gd name="connsiteY26" fmla="*/ 4418566 h 4651442"/>
              <a:gd name="connsiteX27" fmla="*/ 0 w 3577914"/>
              <a:gd name="connsiteY27" fmla="*/ 3435711 h 4651442"/>
              <a:gd name="connsiteX28" fmla="*/ 3734 w 3577914"/>
              <a:gd name="connsiteY28" fmla="*/ 3435711 h 4651442"/>
              <a:gd name="connsiteX29" fmla="*/ 0 w 3577914"/>
              <a:gd name="connsiteY29" fmla="*/ 3301223 h 4651442"/>
              <a:gd name="connsiteX30" fmla="*/ 6265 w 3577914"/>
              <a:gd name="connsiteY30" fmla="*/ 3135170 h 4651442"/>
              <a:gd name="connsiteX31" fmla="*/ 0 w 3577914"/>
              <a:gd name="connsiteY31" fmla="*/ 3135170 h 4651442"/>
              <a:gd name="connsiteX32" fmla="*/ 0 w 3577914"/>
              <a:gd name="connsiteY32" fmla="*/ 3055601 h 4651442"/>
              <a:gd name="connsiteX33" fmla="*/ 0 w 3577914"/>
              <a:gd name="connsiteY33" fmla="*/ 2942634 h 4651442"/>
              <a:gd name="connsiteX34" fmla="*/ 0 w 3577914"/>
              <a:gd name="connsiteY34" fmla="*/ 2117062 h 4651442"/>
              <a:gd name="connsiteX35" fmla="*/ 3734 w 3577914"/>
              <a:gd name="connsiteY35" fmla="*/ 2117062 h 4651442"/>
              <a:gd name="connsiteX36" fmla="*/ 0 w 3577914"/>
              <a:gd name="connsiteY36" fmla="*/ 2004096 h 4651442"/>
              <a:gd name="connsiteX37" fmla="*/ 1788957 w 3577914"/>
              <a:gd name="connsiteY37" fmla="*/ 0 h 465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77914" h="4651442">
                <a:moveTo>
                  <a:pt x="1788957" y="0"/>
                </a:moveTo>
                <a:cubicBezTo>
                  <a:pt x="2778672" y="0"/>
                  <a:pt x="3577914" y="899543"/>
                  <a:pt x="3577914" y="2004096"/>
                </a:cubicBezTo>
                <a:cubicBezTo>
                  <a:pt x="3577914" y="2041750"/>
                  <a:pt x="3577914" y="2083592"/>
                  <a:pt x="3574180" y="2117062"/>
                </a:cubicBezTo>
                <a:lnTo>
                  <a:pt x="3577914" y="2117062"/>
                </a:lnTo>
                <a:lnTo>
                  <a:pt x="3577914" y="2942634"/>
                </a:lnTo>
                <a:lnTo>
                  <a:pt x="3577914" y="3055601"/>
                </a:lnTo>
                <a:lnTo>
                  <a:pt x="3577914" y="3135426"/>
                </a:lnTo>
                <a:lnTo>
                  <a:pt x="3572198" y="3135169"/>
                </a:lnTo>
                <a:lnTo>
                  <a:pt x="3571629" y="3135188"/>
                </a:lnTo>
                <a:lnTo>
                  <a:pt x="3577914" y="3301223"/>
                </a:lnTo>
                <a:cubicBezTo>
                  <a:pt x="3577914" y="3346051"/>
                  <a:pt x="3577914" y="3395864"/>
                  <a:pt x="3574180" y="3435711"/>
                </a:cubicBezTo>
                <a:lnTo>
                  <a:pt x="3577914" y="3435711"/>
                </a:lnTo>
                <a:lnTo>
                  <a:pt x="3577914" y="4418566"/>
                </a:lnTo>
                <a:lnTo>
                  <a:pt x="3577914" y="4553054"/>
                </a:lnTo>
                <a:lnTo>
                  <a:pt x="3577914" y="4648087"/>
                </a:lnTo>
                <a:lnTo>
                  <a:pt x="3572198" y="4647781"/>
                </a:lnTo>
                <a:cubicBezTo>
                  <a:pt x="3541189" y="4647781"/>
                  <a:pt x="3510179" y="4647781"/>
                  <a:pt x="3479169" y="4651442"/>
                </a:cubicBezTo>
                <a:lnTo>
                  <a:pt x="3479169" y="4647781"/>
                </a:lnTo>
                <a:lnTo>
                  <a:pt x="2799298" y="4647781"/>
                </a:lnTo>
                <a:lnTo>
                  <a:pt x="2706269" y="4647781"/>
                </a:lnTo>
                <a:lnTo>
                  <a:pt x="1658442" y="4647781"/>
                </a:lnTo>
                <a:lnTo>
                  <a:pt x="885543" y="4647781"/>
                </a:lnTo>
                <a:lnTo>
                  <a:pt x="885543" y="4647782"/>
                </a:lnTo>
                <a:lnTo>
                  <a:pt x="530889" y="4647782"/>
                </a:lnTo>
                <a:lnTo>
                  <a:pt x="0" y="4647782"/>
                </a:lnTo>
                <a:lnTo>
                  <a:pt x="0" y="4553054"/>
                </a:lnTo>
                <a:lnTo>
                  <a:pt x="0" y="4418566"/>
                </a:lnTo>
                <a:lnTo>
                  <a:pt x="0" y="3435711"/>
                </a:lnTo>
                <a:lnTo>
                  <a:pt x="3734" y="3435711"/>
                </a:lnTo>
                <a:cubicBezTo>
                  <a:pt x="0" y="3390881"/>
                  <a:pt x="0" y="3346050"/>
                  <a:pt x="0" y="3301223"/>
                </a:cubicBezTo>
                <a:lnTo>
                  <a:pt x="6265" y="3135170"/>
                </a:lnTo>
                <a:lnTo>
                  <a:pt x="0" y="3135170"/>
                </a:lnTo>
                <a:lnTo>
                  <a:pt x="0" y="3055601"/>
                </a:lnTo>
                <a:lnTo>
                  <a:pt x="0" y="2942634"/>
                </a:lnTo>
                <a:lnTo>
                  <a:pt x="0" y="2117062"/>
                </a:lnTo>
                <a:lnTo>
                  <a:pt x="3734" y="2117062"/>
                </a:lnTo>
                <a:cubicBezTo>
                  <a:pt x="0" y="2079407"/>
                  <a:pt x="0" y="2041749"/>
                  <a:pt x="0" y="2004096"/>
                </a:cubicBezTo>
                <a:cubicBezTo>
                  <a:pt x="0" y="895356"/>
                  <a:pt x="799240" y="0"/>
                  <a:pt x="1788957" y="0"/>
                </a:cubicBezTo>
                <a:close/>
              </a:path>
            </a:pathLst>
          </a:custGeom>
          <a:blipFill dpi="0" rotWithShape="0">
            <a:blip r:embed="rId2"/>
            <a:srcRect/>
            <a:stretch>
              <a:fillRect t="-6610" b="-6610"/>
            </a:stretch>
          </a:blipFill>
        </p:spPr>
        <p:txBody>
          <a:bodyPr wrap="square" lIns="0" tIns="0" rIns="0" bIns="0" rtlCol="0">
            <a:noAutofit/>
          </a:bodyPr>
          <a:lstStyle/>
          <a:p>
            <a:endParaRPr>
              <a:solidFill>
                <a:srgbClr val="459597"/>
              </a:solidFill>
            </a:endParaRPr>
          </a:p>
        </p:txBody>
      </p:sp>
      <p:pic>
        <p:nvPicPr>
          <p:cNvPr id="13" name="Picture 12">
            <a:extLst>
              <a:ext uri="{FF2B5EF4-FFF2-40B4-BE49-F238E27FC236}">
                <a16:creationId xmlns:a16="http://schemas.microsoft.com/office/drawing/2014/main" id="{064DC545-CBF4-D7E5-A6A1-447587F7BE96}"/>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2856258" y="4198867"/>
            <a:ext cx="3580276" cy="2659133"/>
          </a:xfrm>
          <a:prstGeom prst="rect">
            <a:avLst/>
          </a:prstGeom>
        </p:spPr>
      </p:pic>
      <p:sp>
        <p:nvSpPr>
          <p:cNvPr id="2" name="Text Placeholder 3">
            <a:extLst>
              <a:ext uri="{FF2B5EF4-FFF2-40B4-BE49-F238E27FC236}">
                <a16:creationId xmlns:a16="http://schemas.microsoft.com/office/drawing/2014/main" id="{EFC7F127-34C5-9565-FBFE-71E39E962FF6}"/>
              </a:ext>
            </a:extLst>
          </p:cNvPr>
          <p:cNvSpPr txBox="1">
            <a:spLocks/>
          </p:cNvSpPr>
          <p:nvPr/>
        </p:nvSpPr>
        <p:spPr>
          <a:xfrm>
            <a:off x="629646" y="460753"/>
            <a:ext cx="5940488"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Áætlun um gistingu í valkostatúrisma</a:t>
            </a:r>
          </a:p>
          <a:p>
            <a:pPr>
              <a:lnSpc>
                <a:spcPts val="3720"/>
              </a:lnSpc>
            </a:pPr>
            <a:endParaRPr lang="en-US" dirty="0"/>
          </a:p>
        </p:txBody>
      </p:sp>
      <p:cxnSp>
        <p:nvCxnSpPr>
          <p:cNvPr id="3" name="Straight Connector 2">
            <a:extLst>
              <a:ext uri="{FF2B5EF4-FFF2-40B4-BE49-F238E27FC236}">
                <a16:creationId xmlns:a16="http://schemas.microsoft.com/office/drawing/2014/main" id="{682AC21E-CD69-8A6C-AAD8-885EA41D1A14}"/>
              </a:ext>
            </a:extLst>
          </p:cNvPr>
          <p:cNvCxnSpPr>
            <a:cxnSpLocks/>
          </p:cNvCxnSpPr>
          <p:nvPr/>
        </p:nvCxnSpPr>
        <p:spPr>
          <a:xfrm>
            <a:off x="0" y="1498649"/>
            <a:ext cx="5997388"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FDD53C6B-D0EB-B5C1-FC02-4297F12795BF}"/>
              </a:ext>
            </a:extLst>
          </p:cNvPr>
          <p:cNvSpPr txBox="1">
            <a:spLocks/>
          </p:cNvSpPr>
          <p:nvPr/>
        </p:nvSpPr>
        <p:spPr>
          <a:xfrm>
            <a:off x="629645" y="1758596"/>
            <a:ext cx="4989490"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Innlimun aðdráttar og væntinga gesta</a:t>
            </a:r>
          </a:p>
          <a:p>
            <a:pPr>
              <a:lnSpc>
                <a:spcPts val="2900"/>
              </a:lnSpc>
            </a:pPr>
            <a:endParaRPr lang="en-US" dirty="0"/>
          </a:p>
        </p:txBody>
      </p:sp>
      <p:sp>
        <p:nvSpPr>
          <p:cNvPr id="15" name="Text Placeholder 4">
            <a:extLst>
              <a:ext uri="{FF2B5EF4-FFF2-40B4-BE49-F238E27FC236}">
                <a16:creationId xmlns:a16="http://schemas.microsoft.com/office/drawing/2014/main" id="{D80316DC-D3D7-7804-6E4D-DFBE86FD1539}"/>
              </a:ext>
            </a:extLst>
          </p:cNvPr>
          <p:cNvSpPr>
            <a:spLocks noGrp="1"/>
          </p:cNvSpPr>
          <p:nvPr>
            <p:ph type="body" sz="quarter" idx="18"/>
          </p:nvPr>
        </p:nvSpPr>
        <p:spPr>
          <a:xfrm>
            <a:off x="629643" y="2683518"/>
            <a:ext cx="5940490" cy="3499183"/>
          </a:xfrm>
        </p:spPr>
        <p:txBody>
          <a:bodyPr lIns="91440" tIns="45720" rIns="91440" bIns="45720" anchor="t"/>
          <a:lstStyle/>
          <a:p>
            <a:pPr>
              <a:lnSpc>
                <a:spcPts val="2340"/>
              </a:lnSpc>
            </a:pPr>
            <a:r>
              <a:rPr lang="en-US" b="1" i="1" dirty="0">
                <a:solidFill>
                  <a:srgbClr val="5F5F5F"/>
                </a:solidFill>
              </a:rPr>
              <a:t>Það er nauðsynlegt að taka gestinn með í allar ákvarðanatökur þegar ATA er sett upp. Þessi kafli er mikilvægt fyrsta skref, </a:t>
            </a:r>
          </a:p>
          <a:p>
            <a:pPr>
              <a:lnSpc>
                <a:spcPts val="2340"/>
              </a:lnSpc>
            </a:pPr>
            <a:endParaRPr lang="en-US" b="1" i="1" dirty="0">
              <a:solidFill>
                <a:srgbClr val="5F5F5F"/>
              </a:solidFill>
            </a:endParaRPr>
          </a:p>
          <a:p>
            <a:pPr>
              <a:lnSpc>
                <a:spcPts val="2340"/>
              </a:lnSpc>
            </a:pPr>
            <a:r>
              <a:rPr lang="en-US" b="1" i="1" dirty="0">
                <a:solidFill>
                  <a:srgbClr val="5F5F5F"/>
                </a:solidFill>
              </a:rPr>
              <a:t>— </a:t>
            </a:r>
            <a:r>
              <a:rPr lang="en-US" i="1" dirty="0" err="1">
                <a:solidFill>
                  <a:srgbClr val="5F5F5F"/>
                </a:solidFill>
              </a:rPr>
              <a:t>undirstrikar </a:t>
            </a:r>
            <a:r>
              <a:rPr lang="en-US" i="1" dirty="0">
                <a:solidFill>
                  <a:srgbClr val="5F5F5F"/>
                </a:solidFill>
              </a:rPr>
              <a:t>mikilvægi </a:t>
            </a:r>
            <a:r>
              <a:rPr lang="en-US" i="1" dirty="0" err="1">
                <a:solidFill>
                  <a:srgbClr val="5F5F5F"/>
                </a:solidFill>
              </a:rPr>
              <a:t>gestamiðaðrar</a:t>
            </a:r>
            <a:r>
              <a:rPr lang="en-US" i="1" dirty="0">
                <a:solidFill>
                  <a:srgbClr val="5F5F5F"/>
                </a:solidFill>
              </a:rPr>
              <a:t> </a:t>
            </a:r>
            <a:r>
              <a:rPr lang="en-US" dirty="0">
                <a:solidFill>
                  <a:srgbClr val="5F5F5F"/>
                </a:solidFill>
              </a:rPr>
              <a:t>áætlanagerðar við þróun valkostagistingar í ferðaþjónustu (ATA). </a:t>
            </a:r>
          </a:p>
          <a:p>
            <a:pPr>
              <a:lnSpc>
                <a:spcPts val="2340"/>
              </a:lnSpc>
            </a:pPr>
            <a:endParaRPr lang="en-US" dirty="0"/>
          </a:p>
        </p:txBody>
      </p:sp>
      <p:sp>
        <p:nvSpPr>
          <p:cNvPr id="5" name="Freeform 4">
            <a:extLst>
              <a:ext uri="{FF2B5EF4-FFF2-40B4-BE49-F238E27FC236}">
                <a16:creationId xmlns:a16="http://schemas.microsoft.com/office/drawing/2014/main" id="{AAADEB1C-3641-AEA8-EECA-3A8AB93F08A0}"/>
              </a:ext>
            </a:extLst>
          </p:cNvPr>
          <p:cNvSpPr/>
          <p:nvPr/>
        </p:nvSpPr>
        <p:spPr>
          <a:xfrm rot="12802219">
            <a:off x="6862300" y="3216689"/>
            <a:ext cx="3064633" cy="3460854"/>
          </a:xfrm>
          <a:custGeom>
            <a:avLst/>
            <a:gdLst>
              <a:gd name="connsiteX0" fmla="*/ 3618309 w 5411373"/>
              <a:gd name="connsiteY0" fmla="*/ 5935901 h 6111001"/>
              <a:gd name="connsiteX1" fmla="*/ 1967854 w 5411373"/>
              <a:gd name="connsiteY1" fmla="*/ 6011224 h 6111001"/>
              <a:gd name="connsiteX2" fmla="*/ 132427 w 5411373"/>
              <a:gd name="connsiteY2" fmla="*/ 2275534 h 6111001"/>
              <a:gd name="connsiteX3" fmla="*/ 2682956 w 5411373"/>
              <a:gd name="connsiteY3" fmla="*/ 557 h 6111001"/>
              <a:gd name="connsiteX4" fmla="*/ 2743022 w 5411373"/>
              <a:gd name="connsiteY4" fmla="*/ 158834 h 6111001"/>
              <a:gd name="connsiteX5" fmla="*/ 2165219 w 5411373"/>
              <a:gd name="connsiteY5" fmla="*/ 703265 h 6111001"/>
              <a:gd name="connsiteX6" fmla="*/ 2273919 w 5411373"/>
              <a:gd name="connsiteY6" fmla="*/ 883470 h 6111001"/>
              <a:gd name="connsiteX7" fmla="*/ 2993787 w 5411373"/>
              <a:gd name="connsiteY7" fmla="*/ 839609 h 6111001"/>
              <a:gd name="connsiteX8" fmla="*/ 5403200 w 5411373"/>
              <a:gd name="connsiteY8" fmla="*/ 3655206 h 6111001"/>
              <a:gd name="connsiteX9" fmla="*/ 3617355 w 5411373"/>
              <a:gd name="connsiteY9" fmla="*/ 5935901 h 6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1373" h="6111001">
                <a:moveTo>
                  <a:pt x="3618309" y="5935901"/>
                </a:moveTo>
                <a:cubicBezTo>
                  <a:pt x="3096760" y="6133270"/>
                  <a:pt x="2525633" y="6171409"/>
                  <a:pt x="1967854" y="6011224"/>
                </a:cubicBezTo>
                <a:cubicBezTo>
                  <a:pt x="483301" y="5584071"/>
                  <a:pt x="-337636" y="3911688"/>
                  <a:pt x="132427" y="2275534"/>
                </a:cubicBezTo>
                <a:cubicBezTo>
                  <a:pt x="498558" y="1001699"/>
                  <a:pt x="1539748" y="125462"/>
                  <a:pt x="2682956" y="557"/>
                </a:cubicBezTo>
                <a:cubicBezTo>
                  <a:pt x="2772581" y="-8978"/>
                  <a:pt x="2816441" y="106393"/>
                  <a:pt x="2743022" y="158834"/>
                </a:cubicBezTo>
                <a:cubicBezTo>
                  <a:pt x="2531355" y="312343"/>
                  <a:pt x="2336844" y="494454"/>
                  <a:pt x="2165219" y="703265"/>
                </a:cubicBezTo>
                <a:cubicBezTo>
                  <a:pt x="2098477" y="784310"/>
                  <a:pt x="2169987" y="904446"/>
                  <a:pt x="2273919" y="883470"/>
                </a:cubicBezTo>
                <a:cubicBezTo>
                  <a:pt x="2505610" y="836751"/>
                  <a:pt x="2746835" y="820540"/>
                  <a:pt x="2993787" y="839609"/>
                </a:cubicBezTo>
                <a:cubicBezTo>
                  <a:pt x="4435430" y="950213"/>
                  <a:pt x="5516662" y="2213559"/>
                  <a:pt x="5403200" y="3655206"/>
                </a:cubicBezTo>
                <a:cubicBezTo>
                  <a:pt x="5318343" y="4737393"/>
                  <a:pt x="4587030" y="5614584"/>
                  <a:pt x="3617355" y="5935901"/>
                </a:cubicBezTo>
                <a:close/>
              </a:path>
            </a:pathLst>
          </a:custGeom>
          <a:solidFill>
            <a:srgbClr val="EC7C69"/>
          </a:solidFill>
          <a:ln w="9534" cap="flat">
            <a:noFill/>
            <a:prstDash val="solid"/>
            <a:miter/>
          </a:ln>
        </p:spPr>
        <p:txBody>
          <a:bodyPr rtlCol="0" anchor="ctr"/>
          <a:lstStyle/>
          <a:p>
            <a:endParaRPr lang="en-US"/>
          </a:p>
        </p:txBody>
      </p:sp>
      <p:sp>
        <p:nvSpPr>
          <p:cNvPr id="9" name="Text Placeholder 5">
            <a:extLst>
              <a:ext uri="{FF2B5EF4-FFF2-40B4-BE49-F238E27FC236}">
                <a16:creationId xmlns:a16="http://schemas.microsoft.com/office/drawing/2014/main" id="{F0643A26-11E3-63B8-BB1F-CD8EBA5D00C3}"/>
              </a:ext>
            </a:extLst>
          </p:cNvPr>
          <p:cNvSpPr txBox="1">
            <a:spLocks/>
          </p:cNvSpPr>
          <p:nvPr/>
        </p:nvSpPr>
        <p:spPr>
          <a:xfrm>
            <a:off x="7409778" y="3993214"/>
            <a:ext cx="2255660" cy="190780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00"/>
              </a:lnSpc>
            </a:pPr>
            <a:r>
              <a:rPr lang="en-US" sz="2600" b="0" i="1" dirty="0">
                <a:solidFill>
                  <a:schemeClr val="bg1"/>
                </a:solidFill>
              </a:rPr>
              <a:t>Sjáðu næstu glósu til að sjá </a:t>
            </a:r>
            <a:r>
              <a:rPr lang="en-US" sz="2600" i="1" dirty="0">
                <a:solidFill>
                  <a:schemeClr val="bg1"/>
                </a:solidFill>
              </a:rPr>
              <a:t>hvers vegna þetta er mikilvægt fyrsta skref</a:t>
            </a:r>
          </a:p>
          <a:p>
            <a:pPr algn="ctr">
              <a:lnSpc>
                <a:spcPts val="2500"/>
              </a:lnSpc>
            </a:pPr>
            <a:endParaRPr lang="en-US" sz="2600" b="0" i="1" dirty="0">
              <a:solidFill>
                <a:schemeClr val="bg1"/>
              </a:solidFill>
            </a:endParaRPr>
          </a:p>
        </p:txBody>
      </p:sp>
    </p:spTree>
    <p:extLst>
      <p:ext uri="{BB962C8B-B14F-4D97-AF65-F5344CB8AC3E}">
        <p14:creationId xmlns:p14="http://schemas.microsoft.com/office/powerpoint/2010/main" val="400871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60DA-9F6D-FA8C-9D4C-86A4A98DF01E}"/>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45B0C72A-7683-04E7-F4F8-4A4F5E4213E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21</a:t>
            </a:fld>
            <a:endParaRPr lang="fr-CA" sz="1200" dirty="0"/>
          </a:p>
        </p:txBody>
      </p:sp>
      <p:sp>
        <p:nvSpPr>
          <p:cNvPr id="2" name="Text Placeholder 3">
            <a:extLst>
              <a:ext uri="{FF2B5EF4-FFF2-40B4-BE49-F238E27FC236}">
                <a16:creationId xmlns:a16="http://schemas.microsoft.com/office/drawing/2014/main" id="{CD37E0F9-5FF8-27F1-72EB-59D4B8DF0647}"/>
              </a:ext>
            </a:extLst>
          </p:cNvPr>
          <p:cNvSpPr txBox="1">
            <a:spLocks/>
          </p:cNvSpPr>
          <p:nvPr/>
        </p:nvSpPr>
        <p:spPr>
          <a:xfrm>
            <a:off x="629645" y="205449"/>
            <a:ext cx="8998449"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Innleiðing aðdráttar og væntinga gesta</a:t>
            </a:r>
          </a:p>
          <a:p>
            <a:pPr>
              <a:lnSpc>
                <a:spcPts val="3720"/>
              </a:lnSpc>
            </a:pPr>
            <a:r>
              <a:rPr lang="en-US" sz="2800" dirty="0"/>
              <a:t>Hér er ástæðan fyrir því að þetta er mikilvægt fyrsta skref:</a:t>
            </a:r>
          </a:p>
          <a:p>
            <a:pPr>
              <a:lnSpc>
                <a:spcPts val="3720"/>
              </a:lnSpc>
            </a:pPr>
            <a:endParaRPr lang="en-US" dirty="0"/>
          </a:p>
        </p:txBody>
      </p:sp>
      <p:cxnSp>
        <p:nvCxnSpPr>
          <p:cNvPr id="3" name="Straight Connector 2">
            <a:extLst>
              <a:ext uri="{FF2B5EF4-FFF2-40B4-BE49-F238E27FC236}">
                <a16:creationId xmlns:a16="http://schemas.microsoft.com/office/drawing/2014/main" id="{C21B6518-B1E5-2DF8-D6B2-608DFF050E0A}"/>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4763791-14F2-F026-56BC-3064BF127B23}"/>
              </a:ext>
            </a:extLst>
          </p:cNvPr>
          <p:cNvSpPr>
            <a:spLocks noGrp="1"/>
          </p:cNvSpPr>
          <p:nvPr>
            <p:ph type="body" sz="quarter" idx="18"/>
          </p:nvPr>
        </p:nvSpPr>
        <p:spPr>
          <a:xfrm>
            <a:off x="629645" y="1519712"/>
            <a:ext cx="10060770" cy="4324016"/>
          </a:xfrm>
        </p:spPr>
        <p:txBody>
          <a:bodyPr lIns="91440" tIns="45720" rIns="91440" bIns="45720" anchor="t"/>
          <a:lstStyle/>
          <a:p>
            <a:pPr marL="457200" indent="-457200">
              <a:lnSpc>
                <a:spcPts val="2340"/>
              </a:lnSpc>
              <a:buClr>
                <a:srgbClr val="459597"/>
              </a:buClr>
              <a:buFont typeface="+mj-lt"/>
              <a:buAutoNum type="arabicPeriod"/>
            </a:pPr>
            <a:r>
              <a:rPr lang="en-US" sz="2400" b="1" dirty="0">
                <a:solidFill>
                  <a:srgbClr val="E96751"/>
                </a:solidFill>
              </a:rPr>
              <a:t>Byggir tilgangsmikla hönnun: </a:t>
            </a:r>
          </a:p>
          <a:p>
            <a:pPr marL="454025">
              <a:lnSpc>
                <a:spcPts val="2340"/>
              </a:lnSpc>
              <a:buClr>
                <a:srgbClr val="459597"/>
              </a:buClr>
            </a:pPr>
            <a:r>
              <a:rPr lang="en-US" sz="2400" dirty="0">
                <a:solidFill>
                  <a:srgbClr val="5F5F5F"/>
                </a:solidFill>
              </a:rPr>
              <a:t>Að láta framtíðar gesti taka þátt tryggir að gististaðurinn þinn </a:t>
            </a:r>
            <a:r>
              <a:rPr lang="en-US" sz="2400" b="1" dirty="0">
                <a:solidFill>
                  <a:srgbClr val="5F5F5F"/>
                </a:solidFill>
              </a:rPr>
              <a:t>endurspegli þarfir þeirra, gildi og væntingar </a:t>
            </a:r>
            <a:r>
              <a:rPr lang="en-US" sz="2400" dirty="0">
                <a:solidFill>
                  <a:srgbClr val="5F5F5F"/>
                </a:solidFill>
              </a:rPr>
              <a:t>— hvort sem um er að ræða sjálfbærni, aðgengi, ekta upplifun eða þægindi. Þetta hjálpar til við að móta hugmynd sem hefur raunverulegan eftirspurn.</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startAt="2"/>
            </a:pPr>
            <a:r>
              <a:rPr lang="en-US" sz="2400" b="1" dirty="0">
                <a:solidFill>
                  <a:srgbClr val="E96751"/>
                </a:solidFill>
              </a:rPr>
              <a:t>Bætir ánægju gesta: </a:t>
            </a:r>
          </a:p>
          <a:p>
            <a:pPr marL="454025">
              <a:lnSpc>
                <a:spcPts val="2340"/>
              </a:lnSpc>
              <a:buClr>
                <a:srgbClr val="459597"/>
              </a:buClr>
            </a:pPr>
            <a:r>
              <a:rPr lang="en-US" sz="2400" dirty="0">
                <a:solidFill>
                  <a:srgbClr val="5F5F5F"/>
                </a:solidFill>
              </a:rPr>
              <a:t>Þegar gestir eru hafðir í huga frá upphafi </a:t>
            </a:r>
            <a:r>
              <a:rPr lang="en-US" sz="2400" b="1" dirty="0">
                <a:solidFill>
                  <a:srgbClr val="5F5F5F"/>
                </a:solidFill>
              </a:rPr>
              <a:t>forðast</a:t>
            </a:r>
            <a:r>
              <a:rPr lang="en-US" sz="2400" dirty="0">
                <a:solidFill>
                  <a:srgbClr val="5F5F5F"/>
                </a:solidFill>
              </a:rPr>
              <a:t> þú </a:t>
            </a:r>
            <a:r>
              <a:rPr lang="en-US" sz="2400" b="1" dirty="0">
                <a:solidFill>
                  <a:srgbClr val="5F5F5F"/>
                </a:solidFill>
              </a:rPr>
              <a:t>dýrar mistök </a:t>
            </a:r>
            <a:r>
              <a:rPr lang="en-US" sz="2400" dirty="0">
                <a:solidFill>
                  <a:srgbClr val="5F5F5F"/>
                </a:solidFill>
              </a:rPr>
              <a:t>síðar (t.d. að byggja á svæði sem erfitt er að komast að, eða að skorta eftirsóknarverða eiginleika eins og dvalarupplifun í náttúrunni, heilsulindarmöguleika eða sameiginlegt rými).</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startAt="3"/>
            </a:pPr>
            <a:r>
              <a:rPr lang="en-US" sz="2400" b="1" dirty="0">
                <a:solidFill>
                  <a:srgbClr val="EC7C69"/>
                </a:solidFill>
              </a:rPr>
              <a:t>Styrkir verðmætastöðu þína: </a:t>
            </a:r>
          </a:p>
          <a:p>
            <a:pPr marL="454025">
              <a:lnSpc>
                <a:spcPts val="2340"/>
              </a:lnSpc>
              <a:buClr>
                <a:srgbClr val="459597"/>
              </a:buClr>
            </a:pPr>
            <a:r>
              <a:rPr lang="en-US" sz="2400" dirty="0">
                <a:solidFill>
                  <a:srgbClr val="5F5F5F"/>
                </a:solidFill>
              </a:rPr>
              <a:t>Ferðaþjónusta sem býður upp á óhefðbundna gistingu og byggir á innsýn gesta er </a:t>
            </a:r>
            <a:r>
              <a:rPr lang="en-US" sz="2400" b="1" dirty="0">
                <a:solidFill>
                  <a:srgbClr val="5F5F5F"/>
                </a:solidFill>
              </a:rPr>
              <a:t>líklegri til að skera sig úr. </a:t>
            </a:r>
            <a:r>
              <a:rPr lang="en-US" sz="2400" dirty="0">
                <a:solidFill>
                  <a:srgbClr val="5F5F5F"/>
                </a:solidFill>
              </a:rPr>
              <a:t>Ferðamenn sem sækjast eftir óhefðbundnum upplifunum leita gjarnan einstakra upplifana, merkingarbærrar tengingar við heimamenn og umhverfisábyrgðar. Með því að fella þá inn í ákvarðanatöku snemma í ferlinu skaparðu vöru sem er betur samstillt og eftirsóknarverðari.</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p:txBody>
      </p:sp>
    </p:spTree>
    <p:extLst>
      <p:ext uri="{BB962C8B-B14F-4D97-AF65-F5344CB8AC3E}">
        <p14:creationId xmlns:p14="http://schemas.microsoft.com/office/powerpoint/2010/main" val="370062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8190-C64F-BFDC-7C99-7DC7CB9CF4BF}"/>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D64B9F8F-7BAB-B561-7B2A-7337051AAE32}"/>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22</a:t>
            </a:fld>
            <a:endParaRPr lang="fr-CA" sz="1200" dirty="0"/>
          </a:p>
        </p:txBody>
      </p:sp>
      <p:sp>
        <p:nvSpPr>
          <p:cNvPr id="2" name="Text Placeholder 3">
            <a:extLst>
              <a:ext uri="{FF2B5EF4-FFF2-40B4-BE49-F238E27FC236}">
                <a16:creationId xmlns:a16="http://schemas.microsoft.com/office/drawing/2014/main" id="{9BCB1F86-BEAE-FD75-9FB1-7DEBC8D7EBA2}"/>
              </a:ext>
            </a:extLst>
          </p:cNvPr>
          <p:cNvSpPr txBox="1">
            <a:spLocks/>
          </p:cNvSpPr>
          <p:nvPr/>
        </p:nvSpPr>
        <p:spPr>
          <a:xfrm>
            <a:off x="629645" y="226727"/>
            <a:ext cx="10128002"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Innleiðing aðdráttar og væntinga gesta</a:t>
            </a:r>
          </a:p>
          <a:p>
            <a:pPr>
              <a:lnSpc>
                <a:spcPts val="3720"/>
              </a:lnSpc>
            </a:pPr>
            <a:r>
              <a:rPr lang="en-US" sz="2800" dirty="0"/>
              <a:t>Hér er ástæðan fyrir því að þetta er mikilvægt fyrsta skref:</a:t>
            </a:r>
          </a:p>
          <a:p>
            <a:pPr>
              <a:lnSpc>
                <a:spcPts val="3720"/>
              </a:lnSpc>
            </a:pPr>
            <a:endParaRPr lang="en-US" dirty="0"/>
          </a:p>
        </p:txBody>
      </p:sp>
      <p:cxnSp>
        <p:nvCxnSpPr>
          <p:cNvPr id="3" name="Straight Connector 2">
            <a:extLst>
              <a:ext uri="{FF2B5EF4-FFF2-40B4-BE49-F238E27FC236}">
                <a16:creationId xmlns:a16="http://schemas.microsoft.com/office/drawing/2014/main" id="{09C4CDB2-09B9-C057-8D52-D3344CE89CB6}"/>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988C67D7-A830-40A8-49D8-A2AD430F7152}"/>
              </a:ext>
            </a:extLst>
          </p:cNvPr>
          <p:cNvSpPr>
            <a:spLocks noGrp="1"/>
          </p:cNvSpPr>
          <p:nvPr>
            <p:ph type="body" sz="quarter" idx="18"/>
          </p:nvPr>
        </p:nvSpPr>
        <p:spPr>
          <a:xfrm>
            <a:off x="629645" y="1775016"/>
            <a:ext cx="9549779" cy="1653982"/>
          </a:xfrm>
        </p:spPr>
        <p:txBody>
          <a:bodyPr lIns="91440" tIns="45720" rIns="91440" bIns="45720" anchor="t"/>
          <a:lstStyle/>
          <a:p>
            <a:pPr marL="457200" indent="-457200">
              <a:lnSpc>
                <a:spcPts val="2340"/>
              </a:lnSpc>
              <a:buClr>
                <a:srgbClr val="459597"/>
              </a:buClr>
              <a:buFont typeface="+mj-lt"/>
              <a:buAutoNum type="arabicPeriod" startAt="4"/>
            </a:pPr>
            <a:r>
              <a:rPr lang="en-US" sz="2400" b="1" dirty="0">
                <a:solidFill>
                  <a:srgbClr val="E96751"/>
                </a:solidFill>
              </a:rPr>
              <a:t>Hvetur til munnmæla og tryggðar: </a:t>
            </a:r>
          </a:p>
          <a:p>
            <a:pPr marL="454025">
              <a:lnSpc>
                <a:spcPts val="2340"/>
              </a:lnSpc>
              <a:buClr>
                <a:srgbClr val="459597"/>
              </a:buClr>
            </a:pPr>
            <a:r>
              <a:rPr lang="en-US" sz="2400" dirty="0"/>
              <a:t>Gestir sem finna að rýmið hafi verið skapað með þá í huga eru líklegri til að verða talsmenn, koma aftur sem gestir eða styðja þig á samfélagsmiðlum og umsagnavefjum.</a:t>
            </a:r>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a:p>
            <a:pPr marL="457200" indent="-457200">
              <a:lnSpc>
                <a:spcPts val="2340"/>
              </a:lnSpc>
              <a:buClr>
                <a:srgbClr val="459597"/>
              </a:buClr>
              <a:buFont typeface="+mj-lt"/>
              <a:buAutoNum type="arabicPeriod"/>
            </a:pPr>
            <a:endParaRPr lang="en-US" sz="2400" dirty="0"/>
          </a:p>
        </p:txBody>
      </p:sp>
      <p:sp>
        <p:nvSpPr>
          <p:cNvPr id="9" name="Freeform 8">
            <a:extLst>
              <a:ext uri="{FF2B5EF4-FFF2-40B4-BE49-F238E27FC236}">
                <a16:creationId xmlns:a16="http://schemas.microsoft.com/office/drawing/2014/main" id="{7EAFC2E4-0E72-794B-6FCB-8ECA97C46B88}"/>
              </a:ext>
            </a:extLst>
          </p:cNvPr>
          <p:cNvSpPr/>
          <p:nvPr/>
        </p:nvSpPr>
        <p:spPr>
          <a:xfrm rot="10800000">
            <a:off x="548962" y="3375208"/>
            <a:ext cx="10772145" cy="3507479"/>
          </a:xfrm>
          <a:custGeom>
            <a:avLst/>
            <a:gdLst>
              <a:gd name="connsiteX0" fmla="*/ 7477254 w 10772145"/>
              <a:gd name="connsiteY0" fmla="*/ 3507479 h 3507479"/>
              <a:gd name="connsiteX1" fmla="*/ 6749283 w 10772145"/>
              <a:gd name="connsiteY1" fmla="*/ 3507479 h 3507479"/>
              <a:gd name="connsiteX2" fmla="*/ 6562203 w 10772145"/>
              <a:gd name="connsiteY2" fmla="*/ 3507479 h 3507479"/>
              <a:gd name="connsiteX3" fmla="*/ 6269727 w 10772145"/>
              <a:gd name="connsiteY3" fmla="*/ 3507479 h 3507479"/>
              <a:gd name="connsiteX4" fmla="*/ 5834234 w 10772145"/>
              <a:gd name="connsiteY4" fmla="*/ 3507479 h 3507479"/>
              <a:gd name="connsiteX5" fmla="*/ 5541755 w 10772145"/>
              <a:gd name="connsiteY5" fmla="*/ 3507479 h 3507479"/>
              <a:gd name="connsiteX6" fmla="*/ 5354678 w 10772145"/>
              <a:gd name="connsiteY6" fmla="*/ 3507479 h 3507479"/>
              <a:gd name="connsiteX7" fmla="*/ 4626706 w 10772145"/>
              <a:gd name="connsiteY7" fmla="*/ 3507479 h 3507479"/>
              <a:gd name="connsiteX8" fmla="*/ 3931413 w 10772145"/>
              <a:gd name="connsiteY8" fmla="*/ 3507479 h 3507479"/>
              <a:gd name="connsiteX9" fmla="*/ 3931410 w 10772145"/>
              <a:gd name="connsiteY9" fmla="*/ 3507479 h 3507479"/>
              <a:gd name="connsiteX10" fmla="*/ 3562787 w 10772145"/>
              <a:gd name="connsiteY10" fmla="*/ 3507479 h 3507479"/>
              <a:gd name="connsiteX11" fmla="*/ 3203444 w 10772145"/>
              <a:gd name="connsiteY11" fmla="*/ 3507479 h 3507479"/>
              <a:gd name="connsiteX12" fmla="*/ 3203437 w 10772145"/>
              <a:gd name="connsiteY12" fmla="*/ 3507479 h 3507479"/>
              <a:gd name="connsiteX13" fmla="*/ 3016366 w 10772145"/>
              <a:gd name="connsiteY13" fmla="*/ 3507479 h 3507479"/>
              <a:gd name="connsiteX14" fmla="*/ 3016363 w 10772145"/>
              <a:gd name="connsiteY14" fmla="*/ 3507479 h 3507479"/>
              <a:gd name="connsiteX15" fmla="*/ 2834816 w 10772145"/>
              <a:gd name="connsiteY15" fmla="*/ 3507479 h 3507479"/>
              <a:gd name="connsiteX16" fmla="*/ 2723889 w 10772145"/>
              <a:gd name="connsiteY16" fmla="*/ 3507479 h 3507479"/>
              <a:gd name="connsiteX17" fmla="*/ 2723884 w 10772145"/>
              <a:gd name="connsiteY17" fmla="*/ 3507479 h 3507479"/>
              <a:gd name="connsiteX18" fmla="*/ 2647736 w 10772145"/>
              <a:gd name="connsiteY18" fmla="*/ 3507479 h 3507479"/>
              <a:gd name="connsiteX19" fmla="*/ 2355262 w 10772145"/>
              <a:gd name="connsiteY19" fmla="*/ 3507479 h 3507479"/>
              <a:gd name="connsiteX20" fmla="*/ 2288395 w 10772145"/>
              <a:gd name="connsiteY20" fmla="*/ 3507479 h 3507479"/>
              <a:gd name="connsiteX21" fmla="*/ 2288391 w 10772145"/>
              <a:gd name="connsiteY21" fmla="*/ 3507479 h 3507479"/>
              <a:gd name="connsiteX22" fmla="*/ 1995918 w 10772145"/>
              <a:gd name="connsiteY22" fmla="*/ 3507479 h 3507479"/>
              <a:gd name="connsiteX23" fmla="*/ 1995915 w 10772145"/>
              <a:gd name="connsiteY23" fmla="*/ 3507479 h 3507479"/>
              <a:gd name="connsiteX24" fmla="*/ 1919767 w 10772145"/>
              <a:gd name="connsiteY24" fmla="*/ 3507479 h 3507479"/>
              <a:gd name="connsiteX25" fmla="*/ 1808842 w 10772145"/>
              <a:gd name="connsiteY25" fmla="*/ 3507479 h 3507479"/>
              <a:gd name="connsiteX26" fmla="*/ 1808837 w 10772145"/>
              <a:gd name="connsiteY26" fmla="*/ 3507479 h 3507479"/>
              <a:gd name="connsiteX27" fmla="*/ 1627290 w 10772145"/>
              <a:gd name="connsiteY27" fmla="*/ 3507479 h 3507479"/>
              <a:gd name="connsiteX28" fmla="*/ 1440213 w 10772145"/>
              <a:gd name="connsiteY28" fmla="*/ 3507479 h 3507479"/>
              <a:gd name="connsiteX29" fmla="*/ 1437893 w 10772145"/>
              <a:gd name="connsiteY29" fmla="*/ 3507479 h 3507479"/>
              <a:gd name="connsiteX30" fmla="*/ 1080871 w 10772145"/>
              <a:gd name="connsiteY30" fmla="*/ 3507479 h 3507479"/>
              <a:gd name="connsiteX31" fmla="*/ 1080867 w 10772145"/>
              <a:gd name="connsiteY31" fmla="*/ 3507479 h 3507479"/>
              <a:gd name="connsiteX32" fmla="*/ 1002901 w 10772145"/>
              <a:gd name="connsiteY32" fmla="*/ 3507479 h 3507479"/>
              <a:gd name="connsiteX33" fmla="*/ 712241 w 10772145"/>
              <a:gd name="connsiteY33" fmla="*/ 3507479 h 3507479"/>
              <a:gd name="connsiteX34" fmla="*/ 16949 w 10772145"/>
              <a:gd name="connsiteY34" fmla="*/ 3507479 h 3507479"/>
              <a:gd name="connsiteX35" fmla="*/ 16945 w 10772145"/>
              <a:gd name="connsiteY35" fmla="*/ 3507479 h 3507479"/>
              <a:gd name="connsiteX36" fmla="*/ 0 w 10772145"/>
              <a:gd name="connsiteY36" fmla="*/ 3507479 h 3507479"/>
              <a:gd name="connsiteX37" fmla="*/ 0 w 10772145"/>
              <a:gd name="connsiteY37" fmla="*/ 3185869 h 3507479"/>
              <a:gd name="connsiteX38" fmla="*/ 0 w 10772145"/>
              <a:gd name="connsiteY38" fmla="*/ 3120164 h 3507479"/>
              <a:gd name="connsiteX39" fmla="*/ 0 w 10772145"/>
              <a:gd name="connsiteY39" fmla="*/ 2754692 h 3507479"/>
              <a:gd name="connsiteX40" fmla="*/ 0 w 10772145"/>
              <a:gd name="connsiteY40" fmla="*/ 2688228 h 3507479"/>
              <a:gd name="connsiteX41" fmla="*/ 0 w 10772145"/>
              <a:gd name="connsiteY41" fmla="*/ 2433083 h 3507479"/>
              <a:gd name="connsiteX42" fmla="*/ 0 w 10772145"/>
              <a:gd name="connsiteY42" fmla="*/ 2367378 h 3507479"/>
              <a:gd name="connsiteX43" fmla="*/ 0 w 10772145"/>
              <a:gd name="connsiteY43" fmla="*/ 1935441 h 3507479"/>
              <a:gd name="connsiteX44" fmla="*/ 0 w 10772145"/>
              <a:gd name="connsiteY44" fmla="*/ 990211 h 3507479"/>
              <a:gd name="connsiteX45" fmla="*/ 0 w 10772145"/>
              <a:gd name="connsiteY45" fmla="*/ 764619 h 3507479"/>
              <a:gd name="connsiteX46" fmla="*/ 0 w 10772145"/>
              <a:gd name="connsiteY46" fmla="*/ 237425 h 3507479"/>
              <a:gd name="connsiteX47" fmla="*/ 0 w 10772145"/>
              <a:gd name="connsiteY47" fmla="*/ 11832 h 3507479"/>
              <a:gd name="connsiteX48" fmla="*/ 668316 w 10772145"/>
              <a:gd name="connsiteY48" fmla="*/ 11832 h 3507479"/>
              <a:gd name="connsiteX49" fmla="*/ 668316 w 10772145"/>
              <a:gd name="connsiteY49" fmla="*/ 11833 h 3507479"/>
              <a:gd name="connsiteX50" fmla="*/ 1002902 w 10772145"/>
              <a:gd name="connsiteY50" fmla="*/ 11833 h 3507479"/>
              <a:gd name="connsiteX51" fmla="*/ 1002902 w 10772145"/>
              <a:gd name="connsiteY51" fmla="*/ 11832 h 3507479"/>
              <a:gd name="connsiteX52" fmla="*/ 1437893 w 10772145"/>
              <a:gd name="connsiteY52" fmla="*/ 11832 h 3507479"/>
              <a:gd name="connsiteX53" fmla="*/ 1732239 w 10772145"/>
              <a:gd name="connsiteY53" fmla="*/ 11832 h 3507479"/>
              <a:gd name="connsiteX54" fmla="*/ 2460208 w 10772145"/>
              <a:gd name="connsiteY54" fmla="*/ 11832 h 3507479"/>
              <a:gd name="connsiteX55" fmla="*/ 2647286 w 10772145"/>
              <a:gd name="connsiteY55" fmla="*/ 11832 h 3507479"/>
              <a:gd name="connsiteX56" fmla="*/ 2939763 w 10772145"/>
              <a:gd name="connsiteY56" fmla="*/ 11832 h 3507479"/>
              <a:gd name="connsiteX57" fmla="*/ 3375258 w 10772145"/>
              <a:gd name="connsiteY57" fmla="*/ 11832 h 3507479"/>
              <a:gd name="connsiteX58" fmla="*/ 3667736 w 10772145"/>
              <a:gd name="connsiteY58" fmla="*/ 11832 h 3507479"/>
              <a:gd name="connsiteX59" fmla="*/ 3854810 w 10772145"/>
              <a:gd name="connsiteY59" fmla="*/ 11832 h 3507479"/>
              <a:gd name="connsiteX60" fmla="*/ 4582781 w 10772145"/>
              <a:gd name="connsiteY60" fmla="*/ 11832 h 3507479"/>
              <a:gd name="connsiteX61" fmla="*/ 4582781 w 10772145"/>
              <a:gd name="connsiteY61" fmla="*/ 11833 h 3507479"/>
              <a:gd name="connsiteX62" fmla="*/ 5278081 w 10772145"/>
              <a:gd name="connsiteY62" fmla="*/ 11833 h 3507479"/>
              <a:gd name="connsiteX63" fmla="*/ 6006054 w 10772145"/>
              <a:gd name="connsiteY63" fmla="*/ 11833 h 3507479"/>
              <a:gd name="connsiteX64" fmla="*/ 6193129 w 10772145"/>
              <a:gd name="connsiteY64" fmla="*/ 11833 h 3507479"/>
              <a:gd name="connsiteX65" fmla="*/ 6485608 w 10772145"/>
              <a:gd name="connsiteY65" fmla="*/ 11833 h 3507479"/>
              <a:gd name="connsiteX66" fmla="*/ 6921102 w 10772145"/>
              <a:gd name="connsiteY66" fmla="*/ 11833 h 3507479"/>
              <a:gd name="connsiteX67" fmla="*/ 7213579 w 10772145"/>
              <a:gd name="connsiteY67" fmla="*/ 11833 h 3507479"/>
              <a:gd name="connsiteX68" fmla="*/ 7400655 w 10772145"/>
              <a:gd name="connsiteY68" fmla="*/ 11833 h 3507479"/>
              <a:gd name="connsiteX69" fmla="*/ 7467935 w 10772145"/>
              <a:gd name="connsiteY69" fmla="*/ 11833 h 3507479"/>
              <a:gd name="connsiteX70" fmla="*/ 7467935 w 10772145"/>
              <a:gd name="connsiteY70" fmla="*/ 0 h 3507479"/>
              <a:gd name="connsiteX71" fmla="*/ 7739599 w 10772145"/>
              <a:gd name="connsiteY71" fmla="*/ 0 h 3507479"/>
              <a:gd name="connsiteX72" fmla="*/ 7739599 w 10772145"/>
              <a:gd name="connsiteY72" fmla="*/ 1 h 3507479"/>
              <a:gd name="connsiteX73" fmla="*/ 7875605 w 10772145"/>
              <a:gd name="connsiteY73" fmla="*/ 1 h 3507479"/>
              <a:gd name="connsiteX74" fmla="*/ 7875605 w 10772145"/>
              <a:gd name="connsiteY74" fmla="*/ 0 h 3507479"/>
              <a:gd name="connsiteX75" fmla="*/ 8052425 w 10772145"/>
              <a:gd name="connsiteY75" fmla="*/ 0 h 3507479"/>
              <a:gd name="connsiteX76" fmla="*/ 8172074 w 10772145"/>
              <a:gd name="connsiteY76" fmla="*/ 0 h 3507479"/>
              <a:gd name="connsiteX77" fmla="*/ 8467987 w 10772145"/>
              <a:gd name="connsiteY77" fmla="*/ 0 h 3507479"/>
              <a:gd name="connsiteX78" fmla="*/ 8544032 w 10772145"/>
              <a:gd name="connsiteY78" fmla="*/ 0 h 3507479"/>
              <a:gd name="connsiteX79" fmla="*/ 8662921 w 10772145"/>
              <a:gd name="connsiteY79" fmla="*/ 0 h 3507479"/>
              <a:gd name="connsiteX80" fmla="*/ 8839945 w 10772145"/>
              <a:gd name="connsiteY80" fmla="*/ 0 h 3507479"/>
              <a:gd name="connsiteX81" fmla="*/ 8958835 w 10772145"/>
              <a:gd name="connsiteY81" fmla="*/ 0 h 3507479"/>
              <a:gd name="connsiteX82" fmla="*/ 9034879 w 10772145"/>
              <a:gd name="connsiteY82" fmla="*/ 0 h 3507479"/>
              <a:gd name="connsiteX83" fmla="*/ 9330792 w 10772145"/>
              <a:gd name="connsiteY83" fmla="*/ 0 h 3507479"/>
              <a:gd name="connsiteX84" fmla="*/ 9330792 w 10772145"/>
              <a:gd name="connsiteY84" fmla="*/ 1 h 3507479"/>
              <a:gd name="connsiteX85" fmla="*/ 9613425 w 10772145"/>
              <a:gd name="connsiteY85" fmla="*/ 1 h 3507479"/>
              <a:gd name="connsiteX86" fmla="*/ 9909339 w 10772145"/>
              <a:gd name="connsiteY86" fmla="*/ 1 h 3507479"/>
              <a:gd name="connsiteX87" fmla="*/ 9985383 w 10772145"/>
              <a:gd name="connsiteY87" fmla="*/ 1 h 3507479"/>
              <a:gd name="connsiteX88" fmla="*/ 10104273 w 10772145"/>
              <a:gd name="connsiteY88" fmla="*/ 1 h 3507479"/>
              <a:gd name="connsiteX89" fmla="*/ 10281297 w 10772145"/>
              <a:gd name="connsiteY89" fmla="*/ 1 h 3507479"/>
              <a:gd name="connsiteX90" fmla="*/ 10400187 w 10772145"/>
              <a:gd name="connsiteY90" fmla="*/ 1 h 3507479"/>
              <a:gd name="connsiteX91" fmla="*/ 10476231 w 10772145"/>
              <a:gd name="connsiteY91" fmla="*/ 1 h 3507479"/>
              <a:gd name="connsiteX92" fmla="*/ 10772145 w 10772145"/>
              <a:gd name="connsiteY92" fmla="*/ 1 h 3507479"/>
              <a:gd name="connsiteX93" fmla="*/ 10772145 w 10772145"/>
              <a:gd name="connsiteY93" fmla="*/ 306383 h 3507479"/>
              <a:gd name="connsiteX94" fmla="*/ 10772145 w 10772145"/>
              <a:gd name="connsiteY94" fmla="*/ 352987 h 3507479"/>
              <a:gd name="connsiteX95" fmla="*/ 10772145 w 10772145"/>
              <a:gd name="connsiteY95" fmla="*/ 659369 h 3507479"/>
              <a:gd name="connsiteX96" fmla="*/ 10772145 w 10772145"/>
              <a:gd name="connsiteY96" fmla="*/ 755251 h 3507479"/>
              <a:gd name="connsiteX97" fmla="*/ 10772145 w 10772145"/>
              <a:gd name="connsiteY97" fmla="*/ 1061633 h 3507479"/>
              <a:gd name="connsiteX98" fmla="*/ 10772145 w 10772145"/>
              <a:gd name="connsiteY98" fmla="*/ 1108237 h 3507479"/>
              <a:gd name="connsiteX99" fmla="*/ 10772145 w 10772145"/>
              <a:gd name="connsiteY99" fmla="*/ 1414619 h 3507479"/>
              <a:gd name="connsiteX100" fmla="*/ 10772145 w 10772145"/>
              <a:gd name="connsiteY100" fmla="*/ 1863804 h 3507479"/>
              <a:gd name="connsiteX101" fmla="*/ 10772145 w 10772145"/>
              <a:gd name="connsiteY101" fmla="*/ 2170186 h 3507479"/>
              <a:gd name="connsiteX102" fmla="*/ 10772145 w 10772145"/>
              <a:gd name="connsiteY102" fmla="*/ 2216791 h 3507479"/>
              <a:gd name="connsiteX103" fmla="*/ 10772145 w 10772145"/>
              <a:gd name="connsiteY103" fmla="*/ 2523173 h 3507479"/>
              <a:gd name="connsiteX104" fmla="*/ 10772145 w 10772145"/>
              <a:gd name="connsiteY104" fmla="*/ 2619054 h 3507479"/>
              <a:gd name="connsiteX105" fmla="*/ 10772145 w 10772145"/>
              <a:gd name="connsiteY105" fmla="*/ 2925436 h 3507479"/>
              <a:gd name="connsiteX106" fmla="*/ 10772145 w 10772145"/>
              <a:gd name="connsiteY106" fmla="*/ 2972041 h 3507479"/>
              <a:gd name="connsiteX107" fmla="*/ 10772145 w 10772145"/>
              <a:gd name="connsiteY107" fmla="*/ 3278423 h 3507479"/>
              <a:gd name="connsiteX108" fmla="*/ 10507368 w 10772145"/>
              <a:gd name="connsiteY108" fmla="*/ 3507087 h 3507479"/>
              <a:gd name="connsiteX109" fmla="*/ 10211454 w 10772145"/>
              <a:gd name="connsiteY109" fmla="*/ 3507087 h 3507479"/>
              <a:gd name="connsiteX110" fmla="*/ 10135408 w 10772145"/>
              <a:gd name="connsiteY110" fmla="*/ 3507087 h 3507479"/>
              <a:gd name="connsiteX111" fmla="*/ 10016519 w 10772145"/>
              <a:gd name="connsiteY111" fmla="*/ 3507087 h 3507479"/>
              <a:gd name="connsiteX112" fmla="*/ 9839496 w 10772145"/>
              <a:gd name="connsiteY112" fmla="*/ 3507087 h 3507479"/>
              <a:gd name="connsiteX113" fmla="*/ 9720606 w 10772145"/>
              <a:gd name="connsiteY113" fmla="*/ 3507087 h 3507479"/>
              <a:gd name="connsiteX114" fmla="*/ 9644561 w 10772145"/>
              <a:gd name="connsiteY114" fmla="*/ 3507087 h 3507479"/>
              <a:gd name="connsiteX115" fmla="*/ 9348647 w 10772145"/>
              <a:gd name="connsiteY115" fmla="*/ 3507087 h 3507479"/>
              <a:gd name="connsiteX116" fmla="*/ 9066017 w 10772145"/>
              <a:gd name="connsiteY116" fmla="*/ 3507087 h 3507479"/>
              <a:gd name="connsiteX117" fmla="*/ 9066016 w 10772145"/>
              <a:gd name="connsiteY117" fmla="*/ 3507087 h 3507479"/>
              <a:gd name="connsiteX118" fmla="*/ 8916174 w 10772145"/>
              <a:gd name="connsiteY118" fmla="*/ 3507087 h 3507479"/>
              <a:gd name="connsiteX119" fmla="*/ 8770105 w 10772145"/>
              <a:gd name="connsiteY119" fmla="*/ 3507087 h 3507479"/>
              <a:gd name="connsiteX120" fmla="*/ 8770102 w 10772145"/>
              <a:gd name="connsiteY120" fmla="*/ 3507087 h 3507479"/>
              <a:gd name="connsiteX121" fmla="*/ 8694059 w 10772145"/>
              <a:gd name="connsiteY121" fmla="*/ 3507087 h 3507479"/>
              <a:gd name="connsiteX122" fmla="*/ 8694058 w 10772145"/>
              <a:gd name="connsiteY122" fmla="*/ 3507087 h 3507479"/>
              <a:gd name="connsiteX123" fmla="*/ 8620261 w 10772145"/>
              <a:gd name="connsiteY123" fmla="*/ 3507087 h 3507479"/>
              <a:gd name="connsiteX124" fmla="*/ 8575170 w 10772145"/>
              <a:gd name="connsiteY124" fmla="*/ 3507087 h 3507479"/>
              <a:gd name="connsiteX125" fmla="*/ 8575168 w 10772145"/>
              <a:gd name="connsiteY125" fmla="*/ 3507087 h 3507479"/>
              <a:gd name="connsiteX126" fmla="*/ 8544215 w 10772145"/>
              <a:gd name="connsiteY126" fmla="*/ 3507087 h 3507479"/>
              <a:gd name="connsiteX127" fmla="*/ 8425327 w 10772145"/>
              <a:gd name="connsiteY127" fmla="*/ 3507087 h 3507479"/>
              <a:gd name="connsiteX128" fmla="*/ 8398146 w 10772145"/>
              <a:gd name="connsiteY128" fmla="*/ 3507087 h 3507479"/>
              <a:gd name="connsiteX129" fmla="*/ 8398144 w 10772145"/>
              <a:gd name="connsiteY129" fmla="*/ 3507087 h 3507479"/>
              <a:gd name="connsiteX130" fmla="*/ 8279257 w 10772145"/>
              <a:gd name="connsiteY130" fmla="*/ 3507087 h 3507479"/>
              <a:gd name="connsiteX131" fmla="*/ 8279256 w 10772145"/>
              <a:gd name="connsiteY131" fmla="*/ 3507087 h 3507479"/>
              <a:gd name="connsiteX132" fmla="*/ 8248302 w 10772145"/>
              <a:gd name="connsiteY132" fmla="*/ 3507087 h 3507479"/>
              <a:gd name="connsiteX133" fmla="*/ 8203212 w 10772145"/>
              <a:gd name="connsiteY133" fmla="*/ 3507087 h 3507479"/>
              <a:gd name="connsiteX134" fmla="*/ 8203210 w 10772145"/>
              <a:gd name="connsiteY134" fmla="*/ 3507087 h 3507479"/>
              <a:gd name="connsiteX135" fmla="*/ 8129413 w 10772145"/>
              <a:gd name="connsiteY135" fmla="*/ 3507087 h 3507479"/>
              <a:gd name="connsiteX136" fmla="*/ 8053368 w 10772145"/>
              <a:gd name="connsiteY136" fmla="*/ 3507087 h 3507479"/>
              <a:gd name="connsiteX137" fmla="*/ 8052425 w 10772145"/>
              <a:gd name="connsiteY137" fmla="*/ 3507087 h 3507479"/>
              <a:gd name="connsiteX138" fmla="*/ 7907299 w 10772145"/>
              <a:gd name="connsiteY138" fmla="*/ 3507087 h 3507479"/>
              <a:gd name="connsiteX139" fmla="*/ 7907297 w 10772145"/>
              <a:gd name="connsiteY139" fmla="*/ 3507087 h 3507479"/>
              <a:gd name="connsiteX140" fmla="*/ 7875604 w 10772145"/>
              <a:gd name="connsiteY140" fmla="*/ 3507087 h 3507479"/>
              <a:gd name="connsiteX141" fmla="*/ 7757454 w 10772145"/>
              <a:gd name="connsiteY141" fmla="*/ 3507087 h 3507479"/>
              <a:gd name="connsiteX142" fmla="*/ 7488363 w 10772145"/>
              <a:gd name="connsiteY142" fmla="*/ 3507087 h 3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772145" h="3507479">
                <a:moveTo>
                  <a:pt x="7477254" y="3507479"/>
                </a:moveTo>
                <a:lnTo>
                  <a:pt x="6749283" y="3507479"/>
                </a:lnTo>
                <a:lnTo>
                  <a:pt x="6562203" y="3507479"/>
                </a:lnTo>
                <a:lnTo>
                  <a:pt x="6269727" y="3507479"/>
                </a:lnTo>
                <a:lnTo>
                  <a:pt x="5834234" y="3507479"/>
                </a:lnTo>
                <a:lnTo>
                  <a:pt x="5541755" y="3507479"/>
                </a:lnTo>
                <a:lnTo>
                  <a:pt x="5354678" y="3507479"/>
                </a:lnTo>
                <a:lnTo>
                  <a:pt x="4626706" y="3507479"/>
                </a:lnTo>
                <a:lnTo>
                  <a:pt x="3931413" y="3507479"/>
                </a:lnTo>
                <a:lnTo>
                  <a:pt x="3931410" y="3507479"/>
                </a:lnTo>
                <a:lnTo>
                  <a:pt x="3562787" y="3507479"/>
                </a:lnTo>
                <a:lnTo>
                  <a:pt x="3203444" y="3507479"/>
                </a:lnTo>
                <a:lnTo>
                  <a:pt x="3203437" y="3507479"/>
                </a:lnTo>
                <a:lnTo>
                  <a:pt x="3016366" y="3507479"/>
                </a:lnTo>
                <a:lnTo>
                  <a:pt x="3016363" y="3507479"/>
                </a:lnTo>
                <a:lnTo>
                  <a:pt x="2834816" y="3507479"/>
                </a:lnTo>
                <a:lnTo>
                  <a:pt x="2723889" y="3507479"/>
                </a:lnTo>
                <a:lnTo>
                  <a:pt x="2723884" y="3507479"/>
                </a:lnTo>
                <a:lnTo>
                  <a:pt x="2647736" y="3507479"/>
                </a:lnTo>
                <a:lnTo>
                  <a:pt x="2355262" y="3507479"/>
                </a:lnTo>
                <a:lnTo>
                  <a:pt x="2288395" y="3507479"/>
                </a:lnTo>
                <a:lnTo>
                  <a:pt x="2288391" y="3507479"/>
                </a:lnTo>
                <a:lnTo>
                  <a:pt x="1995918" y="3507479"/>
                </a:lnTo>
                <a:lnTo>
                  <a:pt x="1995915" y="3507479"/>
                </a:lnTo>
                <a:lnTo>
                  <a:pt x="1919767" y="3507479"/>
                </a:lnTo>
                <a:lnTo>
                  <a:pt x="1808842" y="3507479"/>
                </a:lnTo>
                <a:lnTo>
                  <a:pt x="1808837" y="3507479"/>
                </a:lnTo>
                <a:lnTo>
                  <a:pt x="1627290" y="3507479"/>
                </a:lnTo>
                <a:lnTo>
                  <a:pt x="1440213" y="3507479"/>
                </a:lnTo>
                <a:lnTo>
                  <a:pt x="1437893" y="3507479"/>
                </a:lnTo>
                <a:lnTo>
                  <a:pt x="1080871" y="3507479"/>
                </a:lnTo>
                <a:lnTo>
                  <a:pt x="1080867" y="3507479"/>
                </a:lnTo>
                <a:lnTo>
                  <a:pt x="1002901" y="3507479"/>
                </a:lnTo>
                <a:lnTo>
                  <a:pt x="712241" y="3507479"/>
                </a:lnTo>
                <a:lnTo>
                  <a:pt x="16949" y="3507479"/>
                </a:lnTo>
                <a:lnTo>
                  <a:pt x="16945" y="3507479"/>
                </a:lnTo>
                <a:lnTo>
                  <a:pt x="0" y="3507479"/>
                </a:lnTo>
                <a:lnTo>
                  <a:pt x="0" y="3185869"/>
                </a:lnTo>
                <a:lnTo>
                  <a:pt x="0" y="3120164"/>
                </a:lnTo>
                <a:lnTo>
                  <a:pt x="0" y="2754692"/>
                </a:lnTo>
                <a:lnTo>
                  <a:pt x="0" y="2688228"/>
                </a:lnTo>
                <a:lnTo>
                  <a:pt x="0" y="2433083"/>
                </a:lnTo>
                <a:lnTo>
                  <a:pt x="0" y="2367378"/>
                </a:lnTo>
                <a:lnTo>
                  <a:pt x="0" y="1935441"/>
                </a:lnTo>
                <a:lnTo>
                  <a:pt x="0" y="990211"/>
                </a:lnTo>
                <a:lnTo>
                  <a:pt x="0" y="764619"/>
                </a:lnTo>
                <a:lnTo>
                  <a:pt x="0" y="237425"/>
                </a:lnTo>
                <a:lnTo>
                  <a:pt x="0" y="11832"/>
                </a:lnTo>
                <a:lnTo>
                  <a:pt x="668316" y="11832"/>
                </a:lnTo>
                <a:lnTo>
                  <a:pt x="668316" y="11833"/>
                </a:lnTo>
                <a:lnTo>
                  <a:pt x="1002902" y="11833"/>
                </a:lnTo>
                <a:lnTo>
                  <a:pt x="1002902" y="11832"/>
                </a:lnTo>
                <a:lnTo>
                  <a:pt x="1437893" y="11832"/>
                </a:lnTo>
                <a:lnTo>
                  <a:pt x="1732239" y="11832"/>
                </a:lnTo>
                <a:lnTo>
                  <a:pt x="2460208" y="11832"/>
                </a:lnTo>
                <a:lnTo>
                  <a:pt x="2647286" y="11832"/>
                </a:lnTo>
                <a:lnTo>
                  <a:pt x="2939763" y="11832"/>
                </a:lnTo>
                <a:lnTo>
                  <a:pt x="3375258" y="11832"/>
                </a:lnTo>
                <a:lnTo>
                  <a:pt x="3667736" y="11832"/>
                </a:lnTo>
                <a:lnTo>
                  <a:pt x="3854810" y="11832"/>
                </a:lnTo>
                <a:lnTo>
                  <a:pt x="4582781" y="11832"/>
                </a:lnTo>
                <a:lnTo>
                  <a:pt x="4582781" y="11833"/>
                </a:lnTo>
                <a:lnTo>
                  <a:pt x="5278081" y="11833"/>
                </a:lnTo>
                <a:lnTo>
                  <a:pt x="6006054" y="11833"/>
                </a:lnTo>
                <a:lnTo>
                  <a:pt x="6193129" y="11833"/>
                </a:lnTo>
                <a:lnTo>
                  <a:pt x="6485608" y="11833"/>
                </a:lnTo>
                <a:lnTo>
                  <a:pt x="6921102" y="11833"/>
                </a:lnTo>
                <a:lnTo>
                  <a:pt x="7213579" y="11833"/>
                </a:lnTo>
                <a:lnTo>
                  <a:pt x="7400655" y="11833"/>
                </a:lnTo>
                <a:lnTo>
                  <a:pt x="7467935" y="11833"/>
                </a:lnTo>
                <a:lnTo>
                  <a:pt x="7467935" y="0"/>
                </a:lnTo>
                <a:lnTo>
                  <a:pt x="7739599" y="0"/>
                </a:lnTo>
                <a:lnTo>
                  <a:pt x="7739599" y="1"/>
                </a:lnTo>
                <a:lnTo>
                  <a:pt x="7875605" y="1"/>
                </a:lnTo>
                <a:lnTo>
                  <a:pt x="7875605" y="0"/>
                </a:lnTo>
                <a:lnTo>
                  <a:pt x="8052425" y="0"/>
                </a:lnTo>
                <a:lnTo>
                  <a:pt x="8172074" y="0"/>
                </a:lnTo>
                <a:lnTo>
                  <a:pt x="8467987" y="0"/>
                </a:lnTo>
                <a:lnTo>
                  <a:pt x="8544032" y="0"/>
                </a:lnTo>
                <a:lnTo>
                  <a:pt x="8662921" y="0"/>
                </a:lnTo>
                <a:lnTo>
                  <a:pt x="8839945" y="0"/>
                </a:lnTo>
                <a:lnTo>
                  <a:pt x="8958835" y="0"/>
                </a:lnTo>
                <a:lnTo>
                  <a:pt x="9034879" y="0"/>
                </a:lnTo>
                <a:lnTo>
                  <a:pt x="9330792" y="0"/>
                </a:lnTo>
                <a:lnTo>
                  <a:pt x="9330792" y="1"/>
                </a:lnTo>
                <a:lnTo>
                  <a:pt x="9613425" y="1"/>
                </a:lnTo>
                <a:lnTo>
                  <a:pt x="9909339" y="1"/>
                </a:lnTo>
                <a:lnTo>
                  <a:pt x="9985383" y="1"/>
                </a:lnTo>
                <a:lnTo>
                  <a:pt x="10104273" y="1"/>
                </a:lnTo>
                <a:lnTo>
                  <a:pt x="10281297" y="1"/>
                </a:lnTo>
                <a:lnTo>
                  <a:pt x="10400187" y="1"/>
                </a:lnTo>
                <a:lnTo>
                  <a:pt x="10476231" y="1"/>
                </a:lnTo>
                <a:lnTo>
                  <a:pt x="10772145" y="1"/>
                </a:lnTo>
                <a:lnTo>
                  <a:pt x="10772145" y="306383"/>
                </a:lnTo>
                <a:lnTo>
                  <a:pt x="10772145" y="352987"/>
                </a:lnTo>
                <a:lnTo>
                  <a:pt x="10772145" y="659369"/>
                </a:lnTo>
                <a:lnTo>
                  <a:pt x="10772145" y="755251"/>
                </a:lnTo>
                <a:lnTo>
                  <a:pt x="10772145" y="1061633"/>
                </a:lnTo>
                <a:lnTo>
                  <a:pt x="10772145" y="1108237"/>
                </a:lnTo>
                <a:lnTo>
                  <a:pt x="10772145" y="1414619"/>
                </a:lnTo>
                <a:lnTo>
                  <a:pt x="10772145" y="1863804"/>
                </a:lnTo>
                <a:lnTo>
                  <a:pt x="10772145" y="2170186"/>
                </a:lnTo>
                <a:lnTo>
                  <a:pt x="10772145" y="2216791"/>
                </a:lnTo>
                <a:lnTo>
                  <a:pt x="10772145" y="2523173"/>
                </a:lnTo>
                <a:lnTo>
                  <a:pt x="10772145" y="2619054"/>
                </a:lnTo>
                <a:lnTo>
                  <a:pt x="10772145" y="2925436"/>
                </a:lnTo>
                <a:lnTo>
                  <a:pt x="10772145" y="2972041"/>
                </a:lnTo>
                <a:lnTo>
                  <a:pt x="10772145" y="3278423"/>
                </a:lnTo>
                <a:cubicBezTo>
                  <a:pt x="10772145" y="3404375"/>
                  <a:pt x="10654079" y="3507087"/>
                  <a:pt x="10507368" y="3507087"/>
                </a:cubicBezTo>
                <a:lnTo>
                  <a:pt x="10211454" y="3507087"/>
                </a:lnTo>
                <a:lnTo>
                  <a:pt x="10135408" y="3507087"/>
                </a:lnTo>
                <a:lnTo>
                  <a:pt x="10016519" y="3507087"/>
                </a:lnTo>
                <a:lnTo>
                  <a:pt x="9839496" y="3507087"/>
                </a:lnTo>
                <a:lnTo>
                  <a:pt x="9720606" y="3507087"/>
                </a:lnTo>
                <a:lnTo>
                  <a:pt x="9644561" y="3507087"/>
                </a:lnTo>
                <a:lnTo>
                  <a:pt x="9348647" y="3507087"/>
                </a:lnTo>
                <a:lnTo>
                  <a:pt x="9066017" y="3507087"/>
                </a:lnTo>
                <a:lnTo>
                  <a:pt x="9066016" y="3507087"/>
                </a:lnTo>
                <a:lnTo>
                  <a:pt x="8916174" y="3507087"/>
                </a:lnTo>
                <a:lnTo>
                  <a:pt x="8770105" y="3507087"/>
                </a:lnTo>
                <a:lnTo>
                  <a:pt x="8770102" y="3507087"/>
                </a:lnTo>
                <a:lnTo>
                  <a:pt x="8694059" y="3507087"/>
                </a:lnTo>
                <a:lnTo>
                  <a:pt x="8694058" y="3507087"/>
                </a:lnTo>
                <a:lnTo>
                  <a:pt x="8620261" y="3507087"/>
                </a:lnTo>
                <a:lnTo>
                  <a:pt x="8575170" y="3507087"/>
                </a:lnTo>
                <a:lnTo>
                  <a:pt x="8575168" y="3507087"/>
                </a:lnTo>
                <a:lnTo>
                  <a:pt x="8544215" y="3507087"/>
                </a:lnTo>
                <a:lnTo>
                  <a:pt x="8425327" y="3507087"/>
                </a:lnTo>
                <a:lnTo>
                  <a:pt x="8398146" y="3507087"/>
                </a:lnTo>
                <a:lnTo>
                  <a:pt x="8398144" y="3507087"/>
                </a:lnTo>
                <a:lnTo>
                  <a:pt x="8279257" y="3507087"/>
                </a:lnTo>
                <a:lnTo>
                  <a:pt x="8279256" y="3507087"/>
                </a:lnTo>
                <a:lnTo>
                  <a:pt x="8248302" y="3507087"/>
                </a:lnTo>
                <a:lnTo>
                  <a:pt x="8203212" y="3507087"/>
                </a:lnTo>
                <a:lnTo>
                  <a:pt x="8203210" y="3507087"/>
                </a:lnTo>
                <a:lnTo>
                  <a:pt x="8129413" y="3507087"/>
                </a:lnTo>
                <a:lnTo>
                  <a:pt x="8053368" y="3507087"/>
                </a:lnTo>
                <a:lnTo>
                  <a:pt x="8052425" y="3507087"/>
                </a:lnTo>
                <a:lnTo>
                  <a:pt x="7907299" y="3507087"/>
                </a:lnTo>
                <a:lnTo>
                  <a:pt x="7907297" y="3507087"/>
                </a:lnTo>
                <a:lnTo>
                  <a:pt x="7875604" y="3507087"/>
                </a:lnTo>
                <a:lnTo>
                  <a:pt x="7757454" y="3507087"/>
                </a:lnTo>
                <a:lnTo>
                  <a:pt x="7488363" y="3507087"/>
                </a:lnTo>
                <a:close/>
              </a:path>
            </a:pathLst>
          </a:custGeom>
          <a:solidFill>
            <a:srgbClr val="EC7C69"/>
          </a:solidFill>
          <a:ln w="24491" cap="flat">
            <a:noFill/>
            <a:prstDash val="solid"/>
            <a:miter/>
          </a:ln>
        </p:spPr>
        <p:txBody>
          <a:bodyPr wrap="square" rtlCol="0" anchor="ctr">
            <a:noAutofit/>
          </a:bodyPr>
          <a:lstStyle/>
          <a:p>
            <a:endParaRPr lang="en-US"/>
          </a:p>
        </p:txBody>
      </p:sp>
      <p:sp>
        <p:nvSpPr>
          <p:cNvPr id="6" name="Text Placeholder 1">
            <a:extLst>
              <a:ext uri="{FF2B5EF4-FFF2-40B4-BE49-F238E27FC236}">
                <a16:creationId xmlns:a16="http://schemas.microsoft.com/office/drawing/2014/main" id="{9A7548B2-F641-DF3D-1911-B0F32F4E571D}"/>
              </a:ext>
            </a:extLst>
          </p:cNvPr>
          <p:cNvSpPr txBox="1">
            <a:spLocks/>
          </p:cNvSpPr>
          <p:nvPr/>
        </p:nvSpPr>
        <p:spPr>
          <a:xfrm>
            <a:off x="854420" y="3939332"/>
            <a:ext cx="3013616"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Þegar þú tekur hvaða viðskiptaákvörðun sem er, verður þú fyrst að setja þig í spor þeirra</a:t>
            </a:r>
          </a:p>
        </p:txBody>
      </p:sp>
      <p:pic>
        <p:nvPicPr>
          <p:cNvPr id="7" name="Picture 6">
            <a:extLst>
              <a:ext uri="{FF2B5EF4-FFF2-40B4-BE49-F238E27FC236}">
                <a16:creationId xmlns:a16="http://schemas.microsoft.com/office/drawing/2014/main" id="{928C5676-B09F-0821-11E3-04943E626EB1}"/>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20849" y="4941237"/>
            <a:ext cx="3580276" cy="2659133"/>
          </a:xfrm>
          <a:prstGeom prst="rect">
            <a:avLst/>
          </a:prstGeom>
        </p:spPr>
      </p:pic>
      <p:sp>
        <p:nvSpPr>
          <p:cNvPr id="8" name="Text Placeholder 1">
            <a:extLst>
              <a:ext uri="{FF2B5EF4-FFF2-40B4-BE49-F238E27FC236}">
                <a16:creationId xmlns:a16="http://schemas.microsoft.com/office/drawing/2014/main" id="{7BB85538-40EA-F058-C669-0438CF119E1F}"/>
              </a:ext>
            </a:extLst>
          </p:cNvPr>
          <p:cNvSpPr txBox="1">
            <a:spLocks/>
          </p:cNvSpPr>
          <p:nvPr/>
        </p:nvSpPr>
        <p:spPr>
          <a:xfrm>
            <a:off x="4129237" y="3939332"/>
            <a:ext cx="6869142"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Dæmi: </a:t>
            </a:r>
            <a:r>
              <a:rPr lang="en-US" sz="2200" dirty="0"/>
              <a:t>Þegar tekin eru ákvörðun um skipulagningu, byggingu og opnun, skal huga að hverju smáatriði og hvort það muni bæta eða hafa áhrif á upplifun þeirra, t.d. hvernig þeim mun líða við þátttöku í þeim upplifunum sem þú býður upp á (glamping, vellíðunarmeðferðir, þátttaka í nánasta umhverfi), rýmisskipulagi (næði, aðgengi) til umhverfissjónarmiða (gerð byggingar og úrgangskerfa).</a:t>
            </a:r>
          </a:p>
          <a:p>
            <a:pPr algn="l">
              <a:lnSpc>
                <a:spcPts val="2340"/>
              </a:lnSpc>
              <a:spcBef>
                <a:spcPts val="0"/>
              </a:spcBef>
            </a:pPr>
            <a:endParaRPr lang="en-US" sz="2200" dirty="0"/>
          </a:p>
        </p:txBody>
      </p:sp>
    </p:spTree>
    <p:extLst>
      <p:ext uri="{BB962C8B-B14F-4D97-AF65-F5344CB8AC3E}">
        <p14:creationId xmlns:p14="http://schemas.microsoft.com/office/powerpoint/2010/main" val="245470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5BC5-A215-8D9C-6781-F1C26CECFB30}"/>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A2D6B574-D724-DDE1-2378-8E7A23270548}"/>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23</a:t>
            </a:fld>
            <a:endParaRPr lang="fr-CA" sz="1200" dirty="0"/>
          </a:p>
        </p:txBody>
      </p:sp>
      <p:sp>
        <p:nvSpPr>
          <p:cNvPr id="15" name="Text Placeholder 4">
            <a:extLst>
              <a:ext uri="{FF2B5EF4-FFF2-40B4-BE49-F238E27FC236}">
                <a16:creationId xmlns:a16="http://schemas.microsoft.com/office/drawing/2014/main" id="{57E91B09-7D56-734C-9F89-4FAE351804E1}"/>
              </a:ext>
            </a:extLst>
          </p:cNvPr>
          <p:cNvSpPr>
            <a:spLocks noGrp="1"/>
          </p:cNvSpPr>
          <p:nvPr>
            <p:ph type="body" sz="quarter" idx="18"/>
          </p:nvPr>
        </p:nvSpPr>
        <p:spPr>
          <a:xfrm>
            <a:off x="538313" y="1799766"/>
            <a:ext cx="7149329" cy="1653982"/>
          </a:xfrm>
        </p:spPr>
        <p:txBody>
          <a:bodyPr lIns="91440" tIns="45720" rIns="91440" bIns="45720" anchor="t"/>
          <a:lstStyle/>
          <a:p>
            <a:pPr>
              <a:lnSpc>
                <a:spcPts val="2340"/>
              </a:lnSpc>
            </a:pPr>
            <a:r>
              <a:rPr lang="en-US" b="1" i="1" dirty="0">
                <a:solidFill>
                  <a:srgbClr val="5F5F5F"/>
                </a:solidFill>
              </a:rPr>
              <a:t>Við höfum komist að því að það er ómissandi að hafa gesti með í öllum ákvörðunum þegar ATA er sett upp. </a:t>
            </a:r>
            <a:r>
              <a:rPr lang="en-US" dirty="0">
                <a:solidFill>
                  <a:srgbClr val="5F5F5F"/>
                </a:solidFill>
              </a:rPr>
              <a:t>Þessi kafli fjallar um og </a:t>
            </a:r>
            <a:r>
              <a:rPr lang="en-US" dirty="0" err="1">
                <a:solidFill>
                  <a:srgbClr val="5F5F5F"/>
                </a:solidFill>
              </a:rPr>
              <a:t>leggur áherslu </a:t>
            </a:r>
            <a:r>
              <a:rPr lang="en-US" dirty="0">
                <a:solidFill>
                  <a:srgbClr val="5F5F5F"/>
                </a:solidFill>
              </a:rPr>
              <a:t>á mikilvægi </a:t>
            </a:r>
            <a:r>
              <a:rPr lang="en-US" dirty="0" err="1">
                <a:solidFill>
                  <a:srgbClr val="5F5F5F"/>
                </a:solidFill>
              </a:rPr>
              <a:t>gestamiðaðrar </a:t>
            </a:r>
            <a:r>
              <a:rPr lang="en-US" dirty="0">
                <a:solidFill>
                  <a:srgbClr val="5F5F5F"/>
                </a:solidFill>
              </a:rPr>
              <a:t>áætlanagerðar í þróun valkostilegra gistimöguleika í ferðaþjónustu (ATA). </a:t>
            </a:r>
          </a:p>
          <a:p>
            <a:pPr>
              <a:lnSpc>
                <a:spcPts val="2340"/>
              </a:lnSpc>
            </a:pPr>
            <a:endParaRPr lang="en-US" dirty="0">
              <a:solidFill>
                <a:srgbClr val="5F5F5F"/>
              </a:solidFill>
            </a:endParaRPr>
          </a:p>
          <a:p>
            <a:pPr>
              <a:lnSpc>
                <a:spcPts val="2340"/>
              </a:lnSpc>
            </a:pPr>
            <a:r>
              <a:rPr lang="en-US" b="1" dirty="0">
                <a:solidFill>
                  <a:srgbClr val="5F5F5F"/>
                </a:solidFill>
              </a:rPr>
              <a:t>Fyrst skulum við skoða helstu hvata, óskir og væntingar gesta þegar þeir velja ATA. </a:t>
            </a:r>
            <a:r>
              <a:rPr lang="en-US" dirty="0">
                <a:solidFill>
                  <a:srgbClr val="5F5F5F"/>
                </a:solidFill>
              </a:rPr>
              <a:t>Ferðamenn um alla Evrópu kjósa sífellt frekar dvalarstaði í óhefðbundinni ferðaþjónustu, svo sem vistgistingar, bændagistingar, glamping-svæði og dvalir í menningar- og arfleifðargistingu, frekar en hefðbundin hótel. </a:t>
            </a:r>
          </a:p>
        </p:txBody>
      </p:sp>
      <p:sp>
        <p:nvSpPr>
          <p:cNvPr id="13" name="Text Placeholder 3">
            <a:extLst>
              <a:ext uri="{FF2B5EF4-FFF2-40B4-BE49-F238E27FC236}">
                <a16:creationId xmlns:a16="http://schemas.microsoft.com/office/drawing/2014/main" id="{D47AD024-347C-76BD-538F-0030243DAA68}"/>
              </a:ext>
            </a:extLst>
          </p:cNvPr>
          <p:cNvSpPr txBox="1">
            <a:spLocks/>
          </p:cNvSpPr>
          <p:nvPr/>
        </p:nvSpPr>
        <p:spPr>
          <a:xfrm>
            <a:off x="538313" y="323153"/>
            <a:ext cx="612724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Skipulagning valfrjálsrar ferðamannagistingar</a:t>
            </a:r>
          </a:p>
          <a:p>
            <a:pPr>
              <a:lnSpc>
                <a:spcPts val="3720"/>
              </a:lnSpc>
            </a:pPr>
            <a:endParaRPr lang="en-US" dirty="0"/>
          </a:p>
        </p:txBody>
      </p:sp>
      <p:sp>
        <p:nvSpPr>
          <p:cNvPr id="14" name="Text Placeholder 5">
            <a:extLst>
              <a:ext uri="{FF2B5EF4-FFF2-40B4-BE49-F238E27FC236}">
                <a16:creationId xmlns:a16="http://schemas.microsoft.com/office/drawing/2014/main" id="{1C29A404-D78E-2278-94DE-7A461D17B742}"/>
              </a:ext>
            </a:extLst>
          </p:cNvPr>
          <p:cNvSpPr txBox="1">
            <a:spLocks/>
          </p:cNvSpPr>
          <p:nvPr/>
        </p:nvSpPr>
        <p:spPr>
          <a:xfrm>
            <a:off x="6024689" y="394464"/>
            <a:ext cx="5893521"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Að skilja helstu hvata gesta við val á ATA</a:t>
            </a:r>
          </a:p>
        </p:txBody>
      </p:sp>
      <p:cxnSp>
        <p:nvCxnSpPr>
          <p:cNvPr id="16" name="Straight Connector 15">
            <a:extLst>
              <a:ext uri="{FF2B5EF4-FFF2-40B4-BE49-F238E27FC236}">
                <a16:creationId xmlns:a16="http://schemas.microsoft.com/office/drawing/2014/main" id="{634CA710-7BE0-7EA4-634A-18D9B1DBA1C7}"/>
              </a:ext>
            </a:extLst>
          </p:cNvPr>
          <p:cNvCxnSpPr>
            <a:cxnSpLocks/>
          </p:cNvCxnSpPr>
          <p:nvPr/>
        </p:nvCxnSpPr>
        <p:spPr>
          <a:xfrm>
            <a:off x="5849881" y="151216"/>
            <a:ext cx="0" cy="1232647"/>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30FC7336-5A8F-B07B-6A58-942DDB53B959}"/>
              </a:ext>
            </a:extLst>
          </p:cNvPr>
          <p:cNvSpPr/>
          <p:nvPr/>
        </p:nvSpPr>
        <p:spPr>
          <a:xfrm rot="5400000">
            <a:off x="4252975" y="1730101"/>
            <a:ext cx="2129299" cy="9308673"/>
          </a:xfrm>
          <a:custGeom>
            <a:avLst/>
            <a:gdLst>
              <a:gd name="connsiteX0" fmla="*/ 0 w 2129299"/>
              <a:gd name="connsiteY0" fmla="*/ 8885516 h 9308673"/>
              <a:gd name="connsiteX1" fmla="*/ 0 w 2129299"/>
              <a:gd name="connsiteY1" fmla="*/ 8412598 h 9308673"/>
              <a:gd name="connsiteX2" fmla="*/ 0 w 2129299"/>
              <a:gd name="connsiteY2" fmla="*/ 8291064 h 9308673"/>
              <a:gd name="connsiteX3" fmla="*/ 0 w 2129299"/>
              <a:gd name="connsiteY3" fmla="*/ 8101061 h 9308673"/>
              <a:gd name="connsiteX4" fmla="*/ 0 w 2129299"/>
              <a:gd name="connsiteY4" fmla="*/ 7818148 h 9308673"/>
              <a:gd name="connsiteX5" fmla="*/ 0 w 2129299"/>
              <a:gd name="connsiteY5" fmla="*/ 7628143 h 9308673"/>
              <a:gd name="connsiteX6" fmla="*/ 0 w 2129299"/>
              <a:gd name="connsiteY6" fmla="*/ 7506610 h 9308673"/>
              <a:gd name="connsiteX7" fmla="*/ 0 w 2129299"/>
              <a:gd name="connsiteY7" fmla="*/ 7033692 h 9308673"/>
              <a:gd name="connsiteX8" fmla="*/ 0 w 2129299"/>
              <a:gd name="connsiteY8" fmla="*/ 6582003 h 9308673"/>
              <a:gd name="connsiteX9" fmla="*/ 0 w 2129299"/>
              <a:gd name="connsiteY9" fmla="*/ 6582001 h 9308673"/>
              <a:gd name="connsiteX10" fmla="*/ 0 w 2129299"/>
              <a:gd name="connsiteY10" fmla="*/ 6342530 h 9308673"/>
              <a:gd name="connsiteX11" fmla="*/ 0 w 2129299"/>
              <a:gd name="connsiteY11" fmla="*/ 6109087 h 9308673"/>
              <a:gd name="connsiteX12" fmla="*/ 0 w 2129299"/>
              <a:gd name="connsiteY12" fmla="*/ 6109082 h 9308673"/>
              <a:gd name="connsiteX13" fmla="*/ 0 w 2129299"/>
              <a:gd name="connsiteY13" fmla="*/ 5987554 h 9308673"/>
              <a:gd name="connsiteX14" fmla="*/ 0 w 2129299"/>
              <a:gd name="connsiteY14" fmla="*/ 5987552 h 9308673"/>
              <a:gd name="connsiteX15" fmla="*/ 0 w 2129299"/>
              <a:gd name="connsiteY15" fmla="*/ 5869612 h 9308673"/>
              <a:gd name="connsiteX16" fmla="*/ 0 w 2129299"/>
              <a:gd name="connsiteY16" fmla="*/ 5797550 h 9308673"/>
              <a:gd name="connsiteX17" fmla="*/ 0 w 2129299"/>
              <a:gd name="connsiteY17" fmla="*/ 5797547 h 9308673"/>
              <a:gd name="connsiteX18" fmla="*/ 0 w 2129299"/>
              <a:gd name="connsiteY18" fmla="*/ 5748078 h 9308673"/>
              <a:gd name="connsiteX19" fmla="*/ 0 w 2129299"/>
              <a:gd name="connsiteY19" fmla="*/ 5558075 h 9308673"/>
              <a:gd name="connsiteX20" fmla="*/ 0 w 2129299"/>
              <a:gd name="connsiteY20" fmla="*/ 5514636 h 9308673"/>
              <a:gd name="connsiteX21" fmla="*/ 0 w 2129299"/>
              <a:gd name="connsiteY21" fmla="*/ 5514634 h 9308673"/>
              <a:gd name="connsiteX22" fmla="*/ 0 w 2129299"/>
              <a:gd name="connsiteY22" fmla="*/ 5324632 h 9308673"/>
              <a:gd name="connsiteX23" fmla="*/ 0 w 2129299"/>
              <a:gd name="connsiteY23" fmla="*/ 5324630 h 9308673"/>
              <a:gd name="connsiteX24" fmla="*/ 0 w 2129299"/>
              <a:gd name="connsiteY24" fmla="*/ 5275161 h 9308673"/>
              <a:gd name="connsiteX25" fmla="*/ 0 w 2129299"/>
              <a:gd name="connsiteY25" fmla="*/ 5203100 h 9308673"/>
              <a:gd name="connsiteX26" fmla="*/ 0 w 2129299"/>
              <a:gd name="connsiteY26" fmla="*/ 5203097 h 9308673"/>
              <a:gd name="connsiteX27" fmla="*/ 0 w 2129299"/>
              <a:gd name="connsiteY27" fmla="*/ 5085157 h 9308673"/>
              <a:gd name="connsiteX28" fmla="*/ 0 w 2129299"/>
              <a:gd name="connsiteY28" fmla="*/ 4963625 h 9308673"/>
              <a:gd name="connsiteX29" fmla="*/ 0 w 2129299"/>
              <a:gd name="connsiteY29" fmla="*/ 4962118 h 9308673"/>
              <a:gd name="connsiteX30" fmla="*/ 0 w 2129299"/>
              <a:gd name="connsiteY30" fmla="*/ 4857508 h 9308673"/>
              <a:gd name="connsiteX31" fmla="*/ 0 w 2129299"/>
              <a:gd name="connsiteY31" fmla="*/ 4730182 h 9308673"/>
              <a:gd name="connsiteX32" fmla="*/ 0 w 2129299"/>
              <a:gd name="connsiteY32" fmla="*/ 4730180 h 9308673"/>
              <a:gd name="connsiteX33" fmla="*/ 0 w 2129299"/>
              <a:gd name="connsiteY33" fmla="*/ 4679530 h 9308673"/>
              <a:gd name="connsiteX34" fmla="*/ 0 w 2129299"/>
              <a:gd name="connsiteY34" fmla="*/ 4490707 h 9308673"/>
              <a:gd name="connsiteX35" fmla="*/ 0 w 2129299"/>
              <a:gd name="connsiteY35" fmla="*/ 4384590 h 9308673"/>
              <a:gd name="connsiteX36" fmla="*/ 0 w 2129299"/>
              <a:gd name="connsiteY36" fmla="*/ 4263056 h 9308673"/>
              <a:gd name="connsiteX37" fmla="*/ 0 w 2129299"/>
              <a:gd name="connsiteY37" fmla="*/ 4073053 h 9308673"/>
              <a:gd name="connsiteX38" fmla="*/ 0 w 2129299"/>
              <a:gd name="connsiteY38" fmla="*/ 4039018 h 9308673"/>
              <a:gd name="connsiteX39" fmla="*/ 0 w 2129299"/>
              <a:gd name="connsiteY39" fmla="*/ 4039016 h 9308673"/>
              <a:gd name="connsiteX40" fmla="*/ 0 w 2129299"/>
              <a:gd name="connsiteY40" fmla="*/ 4028008 h 9308673"/>
              <a:gd name="connsiteX41" fmla="*/ 0 w 2129299"/>
              <a:gd name="connsiteY41" fmla="*/ 3790140 h 9308673"/>
              <a:gd name="connsiteX42" fmla="*/ 0 w 2129299"/>
              <a:gd name="connsiteY42" fmla="*/ 3600135 h 9308673"/>
              <a:gd name="connsiteX43" fmla="*/ 0 w 2129299"/>
              <a:gd name="connsiteY43" fmla="*/ 3478602 h 9308673"/>
              <a:gd name="connsiteX44" fmla="*/ 0 w 2129299"/>
              <a:gd name="connsiteY44" fmla="*/ 3005684 h 9308673"/>
              <a:gd name="connsiteX45" fmla="*/ 0 w 2129299"/>
              <a:gd name="connsiteY45" fmla="*/ 2553995 h 9308673"/>
              <a:gd name="connsiteX46" fmla="*/ 0 w 2129299"/>
              <a:gd name="connsiteY46" fmla="*/ 2553993 h 9308673"/>
              <a:gd name="connsiteX47" fmla="*/ 0 w 2129299"/>
              <a:gd name="connsiteY47" fmla="*/ 2314522 h 9308673"/>
              <a:gd name="connsiteX48" fmla="*/ 0 w 2129299"/>
              <a:gd name="connsiteY48" fmla="*/ 2081079 h 9308673"/>
              <a:gd name="connsiteX49" fmla="*/ 0 w 2129299"/>
              <a:gd name="connsiteY49" fmla="*/ 2081074 h 9308673"/>
              <a:gd name="connsiteX50" fmla="*/ 0 w 2129299"/>
              <a:gd name="connsiteY50" fmla="*/ 1959546 h 9308673"/>
              <a:gd name="connsiteX51" fmla="*/ 0 w 2129299"/>
              <a:gd name="connsiteY51" fmla="*/ 1959544 h 9308673"/>
              <a:gd name="connsiteX52" fmla="*/ 0 w 2129299"/>
              <a:gd name="connsiteY52" fmla="*/ 1841604 h 9308673"/>
              <a:gd name="connsiteX53" fmla="*/ 0 w 2129299"/>
              <a:gd name="connsiteY53" fmla="*/ 1769542 h 9308673"/>
              <a:gd name="connsiteX54" fmla="*/ 0 w 2129299"/>
              <a:gd name="connsiteY54" fmla="*/ 1769539 h 9308673"/>
              <a:gd name="connsiteX55" fmla="*/ 0 w 2129299"/>
              <a:gd name="connsiteY55" fmla="*/ 1720070 h 9308673"/>
              <a:gd name="connsiteX56" fmla="*/ 0 w 2129299"/>
              <a:gd name="connsiteY56" fmla="*/ 1530067 h 9308673"/>
              <a:gd name="connsiteX57" fmla="*/ 0 w 2129299"/>
              <a:gd name="connsiteY57" fmla="*/ 1486628 h 9308673"/>
              <a:gd name="connsiteX58" fmla="*/ 0 w 2129299"/>
              <a:gd name="connsiteY58" fmla="*/ 1486626 h 9308673"/>
              <a:gd name="connsiteX59" fmla="*/ 0 w 2129299"/>
              <a:gd name="connsiteY59" fmla="*/ 1296624 h 9308673"/>
              <a:gd name="connsiteX60" fmla="*/ 0 w 2129299"/>
              <a:gd name="connsiteY60" fmla="*/ 1296622 h 9308673"/>
              <a:gd name="connsiteX61" fmla="*/ 0 w 2129299"/>
              <a:gd name="connsiteY61" fmla="*/ 1247153 h 9308673"/>
              <a:gd name="connsiteX62" fmla="*/ 0 w 2129299"/>
              <a:gd name="connsiteY62" fmla="*/ 1175092 h 9308673"/>
              <a:gd name="connsiteX63" fmla="*/ 0 w 2129299"/>
              <a:gd name="connsiteY63" fmla="*/ 1175089 h 9308673"/>
              <a:gd name="connsiteX64" fmla="*/ 0 w 2129299"/>
              <a:gd name="connsiteY64" fmla="*/ 1057149 h 9308673"/>
              <a:gd name="connsiteX65" fmla="*/ 0 w 2129299"/>
              <a:gd name="connsiteY65" fmla="*/ 935617 h 9308673"/>
              <a:gd name="connsiteX66" fmla="*/ 0 w 2129299"/>
              <a:gd name="connsiteY66" fmla="*/ 934110 h 9308673"/>
              <a:gd name="connsiteX67" fmla="*/ 0 w 2129299"/>
              <a:gd name="connsiteY67" fmla="*/ 702174 h 9308673"/>
              <a:gd name="connsiteX68" fmla="*/ 0 w 2129299"/>
              <a:gd name="connsiteY68" fmla="*/ 702172 h 9308673"/>
              <a:gd name="connsiteX69" fmla="*/ 0 w 2129299"/>
              <a:gd name="connsiteY69" fmla="*/ 651522 h 9308673"/>
              <a:gd name="connsiteX70" fmla="*/ 0 w 2129299"/>
              <a:gd name="connsiteY70" fmla="*/ 462699 h 9308673"/>
              <a:gd name="connsiteX71" fmla="*/ 0 w 2129299"/>
              <a:gd name="connsiteY71" fmla="*/ 11010 h 9308673"/>
              <a:gd name="connsiteX72" fmla="*/ 0 w 2129299"/>
              <a:gd name="connsiteY72" fmla="*/ 11008 h 9308673"/>
              <a:gd name="connsiteX73" fmla="*/ 0 w 2129299"/>
              <a:gd name="connsiteY73" fmla="*/ 0 h 9308673"/>
              <a:gd name="connsiteX74" fmla="*/ 515667 w 2129299"/>
              <a:gd name="connsiteY74" fmla="*/ 0 h 9308673"/>
              <a:gd name="connsiteX75" fmla="*/ 621018 w 2129299"/>
              <a:gd name="connsiteY75" fmla="*/ 0 h 9308673"/>
              <a:gd name="connsiteX76" fmla="*/ 1207013 w 2129299"/>
              <a:gd name="connsiteY76" fmla="*/ 0 h 9308673"/>
              <a:gd name="connsiteX77" fmla="*/ 1313582 w 2129299"/>
              <a:gd name="connsiteY77" fmla="*/ 0 h 9308673"/>
              <a:gd name="connsiteX78" fmla="*/ 1722679 w 2129299"/>
              <a:gd name="connsiteY78" fmla="*/ 0 h 9308673"/>
              <a:gd name="connsiteX79" fmla="*/ 1828030 w 2129299"/>
              <a:gd name="connsiteY79" fmla="*/ 0 h 9308673"/>
              <a:gd name="connsiteX80" fmla="*/ 2129299 w 2129299"/>
              <a:gd name="connsiteY80" fmla="*/ 0 h 9308673"/>
              <a:gd name="connsiteX81" fmla="*/ 2129299 w 2129299"/>
              <a:gd name="connsiteY81" fmla="*/ 84409 h 9308673"/>
              <a:gd name="connsiteX82" fmla="*/ 2129299 w 2129299"/>
              <a:gd name="connsiteY82" fmla="*/ 588968 h 9308673"/>
              <a:gd name="connsiteX83" fmla="*/ 2129299 w 2129299"/>
              <a:gd name="connsiteY83" fmla="*/ 2703061 h 9308673"/>
              <a:gd name="connsiteX84" fmla="*/ 2129299 w 2129299"/>
              <a:gd name="connsiteY84" fmla="*/ 3669127 h 9308673"/>
              <a:gd name="connsiteX85" fmla="*/ 2129299 w 2129299"/>
              <a:gd name="connsiteY85" fmla="*/ 3816082 h 9308673"/>
              <a:gd name="connsiteX86" fmla="*/ 2129299 w 2129299"/>
              <a:gd name="connsiteY86" fmla="*/ 4028008 h 9308673"/>
              <a:gd name="connsiteX87" fmla="*/ 2129299 w 2129299"/>
              <a:gd name="connsiteY87" fmla="*/ 4112417 h 9308673"/>
              <a:gd name="connsiteX88" fmla="*/ 2129299 w 2129299"/>
              <a:gd name="connsiteY88" fmla="*/ 4386737 h 9308673"/>
              <a:gd name="connsiteX89" fmla="*/ 2129299 w 2129299"/>
              <a:gd name="connsiteY89" fmla="*/ 4535392 h 9308673"/>
              <a:gd name="connsiteX90" fmla="*/ 2129299 w 2129299"/>
              <a:gd name="connsiteY90" fmla="*/ 4616976 h 9308673"/>
              <a:gd name="connsiteX91" fmla="*/ 2129299 w 2129299"/>
              <a:gd name="connsiteY91" fmla="*/ 5280665 h 9308673"/>
              <a:gd name="connsiteX92" fmla="*/ 2129299 w 2129299"/>
              <a:gd name="connsiteY92" fmla="*/ 6731069 h 9308673"/>
              <a:gd name="connsiteX93" fmla="*/ 2129299 w 2129299"/>
              <a:gd name="connsiteY93" fmla="*/ 7697135 h 9308673"/>
              <a:gd name="connsiteX94" fmla="*/ 2129299 w 2129299"/>
              <a:gd name="connsiteY94" fmla="*/ 7844090 h 9308673"/>
              <a:gd name="connsiteX95" fmla="*/ 2129299 w 2129299"/>
              <a:gd name="connsiteY95" fmla="*/ 8414745 h 9308673"/>
              <a:gd name="connsiteX96" fmla="*/ 2129299 w 2129299"/>
              <a:gd name="connsiteY96" fmla="*/ 8563400 h 9308673"/>
              <a:gd name="connsiteX97" fmla="*/ 2129299 w 2129299"/>
              <a:gd name="connsiteY97" fmla="*/ 9308673 h 9308673"/>
              <a:gd name="connsiteX98" fmla="*/ 2062103 w 2129299"/>
              <a:gd name="connsiteY98" fmla="*/ 9308673 h 9308673"/>
              <a:gd name="connsiteX99" fmla="*/ 1572455 w 2129299"/>
              <a:gd name="connsiteY99" fmla="*/ 9308673 h 9308673"/>
              <a:gd name="connsiteX100" fmla="*/ 1419221 w 2129299"/>
              <a:gd name="connsiteY100" fmla="*/ 9308673 h 9308673"/>
              <a:gd name="connsiteX101" fmla="*/ 929573 w 2129299"/>
              <a:gd name="connsiteY101" fmla="*/ 9308673 h 9308673"/>
              <a:gd name="connsiteX102" fmla="*/ 855090 w 2129299"/>
              <a:gd name="connsiteY102" fmla="*/ 9308673 h 9308673"/>
              <a:gd name="connsiteX103" fmla="*/ 365443 w 2129299"/>
              <a:gd name="connsiteY103" fmla="*/ 9308673 h 9308673"/>
              <a:gd name="connsiteX104" fmla="*/ 0 w 2129299"/>
              <a:gd name="connsiteY104" fmla="*/ 8885516 h 930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129299" h="9308673">
                <a:moveTo>
                  <a:pt x="0" y="8885516"/>
                </a:moveTo>
                <a:lnTo>
                  <a:pt x="0" y="8412598"/>
                </a:lnTo>
                <a:lnTo>
                  <a:pt x="0" y="8291064"/>
                </a:lnTo>
                <a:lnTo>
                  <a:pt x="0" y="8101061"/>
                </a:lnTo>
                <a:lnTo>
                  <a:pt x="0" y="7818148"/>
                </a:lnTo>
                <a:lnTo>
                  <a:pt x="0" y="7628143"/>
                </a:lnTo>
                <a:lnTo>
                  <a:pt x="0" y="7506610"/>
                </a:lnTo>
                <a:lnTo>
                  <a:pt x="0" y="7033692"/>
                </a:lnTo>
                <a:lnTo>
                  <a:pt x="0" y="6582003"/>
                </a:lnTo>
                <a:lnTo>
                  <a:pt x="0" y="6582001"/>
                </a:lnTo>
                <a:lnTo>
                  <a:pt x="0" y="6342530"/>
                </a:lnTo>
                <a:lnTo>
                  <a:pt x="0" y="6109087"/>
                </a:lnTo>
                <a:lnTo>
                  <a:pt x="0" y="6109082"/>
                </a:lnTo>
                <a:lnTo>
                  <a:pt x="0" y="5987554"/>
                </a:lnTo>
                <a:lnTo>
                  <a:pt x="0" y="5987552"/>
                </a:lnTo>
                <a:lnTo>
                  <a:pt x="0" y="5869612"/>
                </a:lnTo>
                <a:lnTo>
                  <a:pt x="0" y="5797550"/>
                </a:lnTo>
                <a:lnTo>
                  <a:pt x="0" y="5797547"/>
                </a:lnTo>
                <a:lnTo>
                  <a:pt x="0" y="5748078"/>
                </a:lnTo>
                <a:lnTo>
                  <a:pt x="0" y="5558075"/>
                </a:lnTo>
                <a:lnTo>
                  <a:pt x="0" y="5514636"/>
                </a:lnTo>
                <a:lnTo>
                  <a:pt x="0" y="5514634"/>
                </a:lnTo>
                <a:lnTo>
                  <a:pt x="0" y="5324632"/>
                </a:lnTo>
                <a:lnTo>
                  <a:pt x="0" y="5324630"/>
                </a:lnTo>
                <a:lnTo>
                  <a:pt x="0" y="5275161"/>
                </a:lnTo>
                <a:lnTo>
                  <a:pt x="0" y="5203100"/>
                </a:lnTo>
                <a:lnTo>
                  <a:pt x="0" y="5203097"/>
                </a:lnTo>
                <a:lnTo>
                  <a:pt x="0" y="5085157"/>
                </a:lnTo>
                <a:lnTo>
                  <a:pt x="0" y="4963625"/>
                </a:lnTo>
                <a:lnTo>
                  <a:pt x="0" y="4962118"/>
                </a:lnTo>
                <a:lnTo>
                  <a:pt x="0" y="4857508"/>
                </a:lnTo>
                <a:lnTo>
                  <a:pt x="0" y="4730182"/>
                </a:lnTo>
                <a:lnTo>
                  <a:pt x="0" y="4730180"/>
                </a:lnTo>
                <a:lnTo>
                  <a:pt x="0" y="4679530"/>
                </a:lnTo>
                <a:lnTo>
                  <a:pt x="0" y="4490707"/>
                </a:lnTo>
                <a:lnTo>
                  <a:pt x="0" y="4384590"/>
                </a:lnTo>
                <a:lnTo>
                  <a:pt x="0" y="4263056"/>
                </a:lnTo>
                <a:lnTo>
                  <a:pt x="0" y="4073053"/>
                </a:lnTo>
                <a:lnTo>
                  <a:pt x="0" y="4039018"/>
                </a:lnTo>
                <a:lnTo>
                  <a:pt x="0" y="4039016"/>
                </a:lnTo>
                <a:lnTo>
                  <a:pt x="0" y="4028008"/>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028008"/>
                </a:lnTo>
                <a:lnTo>
                  <a:pt x="2129299" y="4112417"/>
                </a:lnTo>
                <a:lnTo>
                  <a:pt x="2129299" y="4386737"/>
                </a:lnTo>
                <a:lnTo>
                  <a:pt x="2129299" y="4535392"/>
                </a:lnTo>
                <a:lnTo>
                  <a:pt x="2129299" y="4616976"/>
                </a:lnTo>
                <a:lnTo>
                  <a:pt x="2129299" y="5280665"/>
                </a:lnTo>
                <a:lnTo>
                  <a:pt x="2129299" y="6731069"/>
                </a:lnTo>
                <a:lnTo>
                  <a:pt x="2129299" y="7697135"/>
                </a:lnTo>
                <a:lnTo>
                  <a:pt x="2129299" y="7844090"/>
                </a:lnTo>
                <a:lnTo>
                  <a:pt x="2129299" y="8414745"/>
                </a:lnTo>
                <a:lnTo>
                  <a:pt x="2129299" y="8563400"/>
                </a:lnTo>
                <a:lnTo>
                  <a:pt x="2129299" y="9308673"/>
                </a:lnTo>
                <a:lnTo>
                  <a:pt x="2062103" y="9308673"/>
                </a:lnTo>
                <a:lnTo>
                  <a:pt x="1572455" y="9308673"/>
                </a:lnTo>
                <a:lnTo>
                  <a:pt x="1419221" y="9308673"/>
                </a:lnTo>
                <a:lnTo>
                  <a:pt x="929573" y="9308673"/>
                </a:lnTo>
                <a:lnTo>
                  <a:pt x="855090" y="9308673"/>
                </a:lnTo>
                <a:lnTo>
                  <a:pt x="365443" y="9308673"/>
                </a:lnTo>
                <a:cubicBezTo>
                  <a:pt x="164152" y="9308673"/>
                  <a:pt x="0" y="9119984"/>
                  <a:pt x="0" y="8885516"/>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24" name="Freeform 23">
            <a:extLst>
              <a:ext uri="{FF2B5EF4-FFF2-40B4-BE49-F238E27FC236}">
                <a16:creationId xmlns:a16="http://schemas.microsoft.com/office/drawing/2014/main" id="{6F36DD8D-3F50-70A8-4C00-6EB0203B28D4}"/>
              </a:ext>
            </a:extLst>
          </p:cNvPr>
          <p:cNvSpPr/>
          <p:nvPr/>
        </p:nvSpPr>
        <p:spPr>
          <a:xfrm rot="5400000">
            <a:off x="7949230" y="1499679"/>
            <a:ext cx="3981182" cy="4504357"/>
          </a:xfrm>
          <a:custGeom>
            <a:avLst/>
            <a:gdLst>
              <a:gd name="connsiteX0" fmla="*/ 4283803 w 4656982"/>
              <a:gd name="connsiteY0" fmla="*/ 4942919 h 4942919"/>
              <a:gd name="connsiteX1" fmla="*/ 3866740 w 4656982"/>
              <a:gd name="connsiteY1" fmla="*/ 4942919 h 4942919"/>
              <a:gd name="connsiteX2" fmla="*/ 3759560 w 4656982"/>
              <a:gd name="connsiteY2" fmla="*/ 4942919 h 4942919"/>
              <a:gd name="connsiteX3" fmla="*/ 3591997 w 4656982"/>
              <a:gd name="connsiteY3" fmla="*/ 4942919 h 4942919"/>
              <a:gd name="connsiteX4" fmla="*/ 3342498 w 4656982"/>
              <a:gd name="connsiteY4" fmla="*/ 4942919 h 4942919"/>
              <a:gd name="connsiteX5" fmla="*/ 3174934 w 4656982"/>
              <a:gd name="connsiteY5" fmla="*/ 4942919 h 4942919"/>
              <a:gd name="connsiteX6" fmla="*/ 3067755 w 4656982"/>
              <a:gd name="connsiteY6" fmla="*/ 4942919 h 4942919"/>
              <a:gd name="connsiteX7" fmla="*/ 2650692 w 4656982"/>
              <a:gd name="connsiteY7" fmla="*/ 4942919 h 4942919"/>
              <a:gd name="connsiteX8" fmla="*/ 2252351 w 4656982"/>
              <a:gd name="connsiteY8" fmla="*/ 4942919 h 4942919"/>
              <a:gd name="connsiteX9" fmla="*/ 2252349 w 4656982"/>
              <a:gd name="connsiteY9" fmla="*/ 4942919 h 4942919"/>
              <a:gd name="connsiteX10" fmla="*/ 2041161 w 4656982"/>
              <a:gd name="connsiteY10" fmla="*/ 4942919 h 4942919"/>
              <a:gd name="connsiteX11" fmla="*/ 1835289 w 4656982"/>
              <a:gd name="connsiteY11" fmla="*/ 4942919 h 4942919"/>
              <a:gd name="connsiteX12" fmla="*/ 1835285 w 4656982"/>
              <a:gd name="connsiteY12" fmla="*/ 4942919 h 4942919"/>
              <a:gd name="connsiteX13" fmla="*/ 1728110 w 4656982"/>
              <a:gd name="connsiteY13" fmla="*/ 4942919 h 4942919"/>
              <a:gd name="connsiteX14" fmla="*/ 1728108 w 4656982"/>
              <a:gd name="connsiteY14" fmla="*/ 4942919 h 4942919"/>
              <a:gd name="connsiteX15" fmla="*/ 1624098 w 4656982"/>
              <a:gd name="connsiteY15" fmla="*/ 4942919 h 4942919"/>
              <a:gd name="connsiteX16" fmla="*/ 1560547 w 4656982"/>
              <a:gd name="connsiteY16" fmla="*/ 4942919 h 4942919"/>
              <a:gd name="connsiteX17" fmla="*/ 1560544 w 4656982"/>
              <a:gd name="connsiteY17" fmla="*/ 4942919 h 4942919"/>
              <a:gd name="connsiteX18" fmla="*/ 1516918 w 4656982"/>
              <a:gd name="connsiteY18" fmla="*/ 4942919 h 4942919"/>
              <a:gd name="connsiteX19" fmla="*/ 1349356 w 4656982"/>
              <a:gd name="connsiteY19" fmla="*/ 4942919 h 4942919"/>
              <a:gd name="connsiteX20" fmla="*/ 1311047 w 4656982"/>
              <a:gd name="connsiteY20" fmla="*/ 4942919 h 4942919"/>
              <a:gd name="connsiteX21" fmla="*/ 1311045 w 4656982"/>
              <a:gd name="connsiteY21" fmla="*/ 4942919 h 4942919"/>
              <a:gd name="connsiteX22" fmla="*/ 1143484 w 4656982"/>
              <a:gd name="connsiteY22" fmla="*/ 4942919 h 4942919"/>
              <a:gd name="connsiteX23" fmla="*/ 1143482 w 4656982"/>
              <a:gd name="connsiteY23" fmla="*/ 4942919 h 4942919"/>
              <a:gd name="connsiteX24" fmla="*/ 1099856 w 4656982"/>
              <a:gd name="connsiteY24" fmla="*/ 4942919 h 4942919"/>
              <a:gd name="connsiteX25" fmla="*/ 1036306 w 4656982"/>
              <a:gd name="connsiteY25" fmla="*/ 4942919 h 4942919"/>
              <a:gd name="connsiteX26" fmla="*/ 1036303 w 4656982"/>
              <a:gd name="connsiteY26" fmla="*/ 4942919 h 4942919"/>
              <a:gd name="connsiteX27" fmla="*/ 932293 w 4656982"/>
              <a:gd name="connsiteY27" fmla="*/ 4942919 h 4942919"/>
              <a:gd name="connsiteX28" fmla="*/ 825114 w 4656982"/>
              <a:gd name="connsiteY28" fmla="*/ 4942919 h 4942919"/>
              <a:gd name="connsiteX29" fmla="*/ 823785 w 4656982"/>
              <a:gd name="connsiteY29" fmla="*/ 4942919 h 4942919"/>
              <a:gd name="connsiteX30" fmla="*/ 619243 w 4656982"/>
              <a:gd name="connsiteY30" fmla="*/ 4942919 h 4942919"/>
              <a:gd name="connsiteX31" fmla="*/ 619241 w 4656982"/>
              <a:gd name="connsiteY31" fmla="*/ 4942919 h 4942919"/>
              <a:gd name="connsiteX32" fmla="*/ 574573 w 4656982"/>
              <a:gd name="connsiteY32" fmla="*/ 4942919 h 4942919"/>
              <a:gd name="connsiteX33" fmla="*/ 408051 w 4656982"/>
              <a:gd name="connsiteY33" fmla="*/ 4942919 h 4942919"/>
              <a:gd name="connsiteX34" fmla="*/ 9710 w 4656982"/>
              <a:gd name="connsiteY34" fmla="*/ 4942919 h 4942919"/>
              <a:gd name="connsiteX35" fmla="*/ 9708 w 4656982"/>
              <a:gd name="connsiteY35" fmla="*/ 4942919 h 4942919"/>
              <a:gd name="connsiteX36" fmla="*/ 0 w 4656982"/>
              <a:gd name="connsiteY36" fmla="*/ 4942919 h 4942919"/>
              <a:gd name="connsiteX37" fmla="*/ 0 w 4656982"/>
              <a:gd name="connsiteY37" fmla="*/ 4488156 h 4942919"/>
              <a:gd name="connsiteX38" fmla="*/ 0 w 4656982"/>
              <a:gd name="connsiteY38" fmla="*/ 4395248 h 4942919"/>
              <a:gd name="connsiteX39" fmla="*/ 0 w 4656982"/>
              <a:gd name="connsiteY39" fmla="*/ 3878463 h 4942919"/>
              <a:gd name="connsiteX40" fmla="*/ 0 w 4656982"/>
              <a:gd name="connsiteY40" fmla="*/ 3784480 h 4942919"/>
              <a:gd name="connsiteX41" fmla="*/ 0 w 4656982"/>
              <a:gd name="connsiteY41" fmla="*/ 3423700 h 4942919"/>
              <a:gd name="connsiteX42" fmla="*/ 0 w 4656982"/>
              <a:gd name="connsiteY42" fmla="*/ 3330792 h 4942919"/>
              <a:gd name="connsiteX43" fmla="*/ 0 w 4656982"/>
              <a:gd name="connsiteY43" fmla="*/ 2720024 h 4942919"/>
              <a:gd name="connsiteX44" fmla="*/ 0 w 4656982"/>
              <a:gd name="connsiteY44" fmla="*/ 1383449 h 4942919"/>
              <a:gd name="connsiteX45" fmla="*/ 0 w 4656982"/>
              <a:gd name="connsiteY45" fmla="*/ 1064456 h 4942919"/>
              <a:gd name="connsiteX46" fmla="*/ 0 w 4656982"/>
              <a:gd name="connsiteY46" fmla="*/ 318993 h 4942919"/>
              <a:gd name="connsiteX47" fmla="*/ 0 w 4656982"/>
              <a:gd name="connsiteY47" fmla="*/ 0 h 4942919"/>
              <a:gd name="connsiteX48" fmla="*/ 382886 w 4656982"/>
              <a:gd name="connsiteY48" fmla="*/ 0 h 4942919"/>
              <a:gd name="connsiteX49" fmla="*/ 382886 w 4656982"/>
              <a:gd name="connsiteY49" fmla="*/ 1 h 4942919"/>
              <a:gd name="connsiteX50" fmla="*/ 574574 w 4656982"/>
              <a:gd name="connsiteY50" fmla="*/ 1 h 4942919"/>
              <a:gd name="connsiteX51" fmla="*/ 574574 w 4656982"/>
              <a:gd name="connsiteY51" fmla="*/ 0 h 4942919"/>
              <a:gd name="connsiteX52" fmla="*/ 823785 w 4656982"/>
              <a:gd name="connsiteY52" fmla="*/ 0 h 4942919"/>
              <a:gd name="connsiteX53" fmla="*/ 992419 w 4656982"/>
              <a:gd name="connsiteY53" fmla="*/ 0 h 4942919"/>
              <a:gd name="connsiteX54" fmla="*/ 1409481 w 4656982"/>
              <a:gd name="connsiteY54" fmla="*/ 0 h 4942919"/>
              <a:gd name="connsiteX55" fmla="*/ 1516660 w 4656982"/>
              <a:gd name="connsiteY55" fmla="*/ 0 h 4942919"/>
              <a:gd name="connsiteX56" fmla="*/ 1684223 w 4656982"/>
              <a:gd name="connsiteY56" fmla="*/ 0 h 4942919"/>
              <a:gd name="connsiteX57" fmla="*/ 1933723 w 4656982"/>
              <a:gd name="connsiteY57" fmla="*/ 0 h 4942919"/>
              <a:gd name="connsiteX58" fmla="*/ 2101287 w 4656982"/>
              <a:gd name="connsiteY58" fmla="*/ 0 h 4942919"/>
              <a:gd name="connsiteX59" fmla="*/ 2208464 w 4656982"/>
              <a:gd name="connsiteY59" fmla="*/ 0 h 4942919"/>
              <a:gd name="connsiteX60" fmla="*/ 2625527 w 4656982"/>
              <a:gd name="connsiteY60" fmla="*/ 0 h 4942919"/>
              <a:gd name="connsiteX61" fmla="*/ 2625527 w 4656982"/>
              <a:gd name="connsiteY61" fmla="*/ 1 h 4942919"/>
              <a:gd name="connsiteX62" fmla="*/ 3023872 w 4656982"/>
              <a:gd name="connsiteY62" fmla="*/ 1 h 4942919"/>
              <a:gd name="connsiteX63" fmla="*/ 3440936 w 4656982"/>
              <a:gd name="connsiteY63" fmla="*/ 1 h 4942919"/>
              <a:gd name="connsiteX64" fmla="*/ 3548113 w 4656982"/>
              <a:gd name="connsiteY64" fmla="*/ 1 h 4942919"/>
              <a:gd name="connsiteX65" fmla="*/ 3715678 w 4656982"/>
              <a:gd name="connsiteY65" fmla="*/ 1 h 4942919"/>
              <a:gd name="connsiteX66" fmla="*/ 3965177 w 4656982"/>
              <a:gd name="connsiteY66" fmla="*/ 1 h 4942919"/>
              <a:gd name="connsiteX67" fmla="*/ 4132741 w 4656982"/>
              <a:gd name="connsiteY67" fmla="*/ 1 h 4942919"/>
              <a:gd name="connsiteX68" fmla="*/ 4239919 w 4656982"/>
              <a:gd name="connsiteY68" fmla="*/ 1 h 4942919"/>
              <a:gd name="connsiteX69" fmla="*/ 4656982 w 4656982"/>
              <a:gd name="connsiteY69" fmla="*/ 1 h 4942919"/>
              <a:gd name="connsiteX70" fmla="*/ 4656982 w 4656982"/>
              <a:gd name="connsiteY70" fmla="*/ 431818 h 4942919"/>
              <a:gd name="connsiteX71" fmla="*/ 4656982 w 4656982"/>
              <a:gd name="connsiteY71" fmla="*/ 497503 h 4942919"/>
              <a:gd name="connsiteX72" fmla="*/ 4656982 w 4656982"/>
              <a:gd name="connsiteY72" fmla="*/ 929320 h 4942919"/>
              <a:gd name="connsiteX73" fmla="*/ 4656982 w 4656982"/>
              <a:gd name="connsiteY73" fmla="*/ 1064457 h 4942919"/>
              <a:gd name="connsiteX74" fmla="*/ 4656982 w 4656982"/>
              <a:gd name="connsiteY74" fmla="*/ 1496274 h 4942919"/>
              <a:gd name="connsiteX75" fmla="*/ 4656982 w 4656982"/>
              <a:gd name="connsiteY75" fmla="*/ 1561959 h 4942919"/>
              <a:gd name="connsiteX76" fmla="*/ 4656982 w 4656982"/>
              <a:gd name="connsiteY76" fmla="*/ 1993776 h 4942919"/>
              <a:gd name="connsiteX77" fmla="*/ 4656982 w 4656982"/>
              <a:gd name="connsiteY77" fmla="*/ 2626862 h 4942919"/>
              <a:gd name="connsiteX78" fmla="*/ 4656982 w 4656982"/>
              <a:gd name="connsiteY78" fmla="*/ 3058679 h 4942919"/>
              <a:gd name="connsiteX79" fmla="*/ 4656982 w 4656982"/>
              <a:gd name="connsiteY79" fmla="*/ 3124365 h 4942919"/>
              <a:gd name="connsiteX80" fmla="*/ 4656982 w 4656982"/>
              <a:gd name="connsiteY80" fmla="*/ 3556182 h 4942919"/>
              <a:gd name="connsiteX81" fmla="*/ 4656982 w 4656982"/>
              <a:gd name="connsiteY81" fmla="*/ 3691318 h 4942919"/>
              <a:gd name="connsiteX82" fmla="*/ 4656982 w 4656982"/>
              <a:gd name="connsiteY82" fmla="*/ 4123135 h 4942919"/>
              <a:gd name="connsiteX83" fmla="*/ 4656982 w 4656982"/>
              <a:gd name="connsiteY83" fmla="*/ 4188821 h 4942919"/>
              <a:gd name="connsiteX84" fmla="*/ 4656982 w 4656982"/>
              <a:gd name="connsiteY84" fmla="*/ 4620638 h 4942919"/>
              <a:gd name="connsiteX85" fmla="*/ 4283803 w 4656982"/>
              <a:gd name="connsiteY85" fmla="*/ 4942919 h 494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656982" h="4942919">
                <a:moveTo>
                  <a:pt x="4283803" y="4942919"/>
                </a:moveTo>
                <a:lnTo>
                  <a:pt x="3866740" y="4942919"/>
                </a:lnTo>
                <a:lnTo>
                  <a:pt x="3759560" y="4942919"/>
                </a:lnTo>
                <a:lnTo>
                  <a:pt x="3591997" y="4942919"/>
                </a:lnTo>
                <a:lnTo>
                  <a:pt x="3342498" y="4942919"/>
                </a:lnTo>
                <a:lnTo>
                  <a:pt x="3174934" y="4942919"/>
                </a:lnTo>
                <a:lnTo>
                  <a:pt x="3067755" y="4942919"/>
                </a:lnTo>
                <a:lnTo>
                  <a:pt x="2650692" y="4942919"/>
                </a:lnTo>
                <a:lnTo>
                  <a:pt x="2252351" y="4942919"/>
                </a:lnTo>
                <a:lnTo>
                  <a:pt x="2252349" y="4942919"/>
                </a:lnTo>
                <a:lnTo>
                  <a:pt x="2041161" y="4942919"/>
                </a:lnTo>
                <a:lnTo>
                  <a:pt x="1835289" y="4942919"/>
                </a:lnTo>
                <a:lnTo>
                  <a:pt x="1835285" y="4942919"/>
                </a:lnTo>
                <a:lnTo>
                  <a:pt x="1728110" y="4942919"/>
                </a:lnTo>
                <a:lnTo>
                  <a:pt x="1728108" y="4942919"/>
                </a:lnTo>
                <a:lnTo>
                  <a:pt x="1624098" y="4942919"/>
                </a:lnTo>
                <a:lnTo>
                  <a:pt x="1560547" y="4942919"/>
                </a:lnTo>
                <a:lnTo>
                  <a:pt x="1560544" y="4942919"/>
                </a:lnTo>
                <a:lnTo>
                  <a:pt x="1516918" y="4942919"/>
                </a:lnTo>
                <a:lnTo>
                  <a:pt x="1349356" y="4942919"/>
                </a:lnTo>
                <a:lnTo>
                  <a:pt x="1311047" y="4942919"/>
                </a:lnTo>
                <a:lnTo>
                  <a:pt x="1311045" y="4942919"/>
                </a:lnTo>
                <a:lnTo>
                  <a:pt x="1143484" y="4942919"/>
                </a:lnTo>
                <a:lnTo>
                  <a:pt x="1143482" y="4942919"/>
                </a:lnTo>
                <a:lnTo>
                  <a:pt x="1099856" y="4942919"/>
                </a:lnTo>
                <a:lnTo>
                  <a:pt x="1036306" y="4942919"/>
                </a:lnTo>
                <a:lnTo>
                  <a:pt x="1036303" y="4942919"/>
                </a:lnTo>
                <a:lnTo>
                  <a:pt x="932293" y="4942919"/>
                </a:lnTo>
                <a:lnTo>
                  <a:pt x="825114" y="4942919"/>
                </a:lnTo>
                <a:lnTo>
                  <a:pt x="823785" y="4942919"/>
                </a:lnTo>
                <a:lnTo>
                  <a:pt x="619243" y="4942919"/>
                </a:lnTo>
                <a:lnTo>
                  <a:pt x="619241" y="4942919"/>
                </a:lnTo>
                <a:lnTo>
                  <a:pt x="574573" y="4942919"/>
                </a:lnTo>
                <a:lnTo>
                  <a:pt x="408051" y="4942919"/>
                </a:lnTo>
                <a:lnTo>
                  <a:pt x="9710" y="4942919"/>
                </a:lnTo>
                <a:lnTo>
                  <a:pt x="9708" y="4942919"/>
                </a:lnTo>
                <a:lnTo>
                  <a:pt x="0" y="4942919"/>
                </a:lnTo>
                <a:lnTo>
                  <a:pt x="0" y="4488156"/>
                </a:lnTo>
                <a:lnTo>
                  <a:pt x="0" y="4395248"/>
                </a:lnTo>
                <a:lnTo>
                  <a:pt x="0" y="3878463"/>
                </a:lnTo>
                <a:lnTo>
                  <a:pt x="0" y="3784480"/>
                </a:lnTo>
                <a:lnTo>
                  <a:pt x="0" y="3423700"/>
                </a:lnTo>
                <a:lnTo>
                  <a:pt x="0" y="3330792"/>
                </a:lnTo>
                <a:lnTo>
                  <a:pt x="0" y="2720024"/>
                </a:lnTo>
                <a:lnTo>
                  <a:pt x="0" y="1383449"/>
                </a:lnTo>
                <a:lnTo>
                  <a:pt x="0" y="1064456"/>
                </a:lnTo>
                <a:lnTo>
                  <a:pt x="0" y="318993"/>
                </a:lnTo>
                <a:lnTo>
                  <a:pt x="0" y="0"/>
                </a:lnTo>
                <a:lnTo>
                  <a:pt x="382886" y="0"/>
                </a:lnTo>
                <a:lnTo>
                  <a:pt x="382886" y="1"/>
                </a:lnTo>
                <a:lnTo>
                  <a:pt x="574574" y="1"/>
                </a:lnTo>
                <a:lnTo>
                  <a:pt x="574574" y="0"/>
                </a:lnTo>
                <a:lnTo>
                  <a:pt x="823785" y="0"/>
                </a:lnTo>
                <a:lnTo>
                  <a:pt x="992419" y="0"/>
                </a:lnTo>
                <a:lnTo>
                  <a:pt x="1409481" y="0"/>
                </a:lnTo>
                <a:lnTo>
                  <a:pt x="1516660" y="0"/>
                </a:lnTo>
                <a:lnTo>
                  <a:pt x="1684223" y="0"/>
                </a:lnTo>
                <a:lnTo>
                  <a:pt x="1933723" y="0"/>
                </a:lnTo>
                <a:lnTo>
                  <a:pt x="2101287" y="0"/>
                </a:lnTo>
                <a:lnTo>
                  <a:pt x="2208464" y="0"/>
                </a:lnTo>
                <a:lnTo>
                  <a:pt x="2625527" y="0"/>
                </a:lnTo>
                <a:lnTo>
                  <a:pt x="2625527" y="1"/>
                </a:lnTo>
                <a:lnTo>
                  <a:pt x="3023872" y="1"/>
                </a:lnTo>
                <a:lnTo>
                  <a:pt x="3440936" y="1"/>
                </a:lnTo>
                <a:lnTo>
                  <a:pt x="3548113" y="1"/>
                </a:lnTo>
                <a:lnTo>
                  <a:pt x="3715678" y="1"/>
                </a:lnTo>
                <a:lnTo>
                  <a:pt x="3965177" y="1"/>
                </a:lnTo>
                <a:lnTo>
                  <a:pt x="4132741" y="1"/>
                </a:lnTo>
                <a:lnTo>
                  <a:pt x="4239919" y="1"/>
                </a:lnTo>
                <a:lnTo>
                  <a:pt x="4656982" y="1"/>
                </a:lnTo>
                <a:lnTo>
                  <a:pt x="4656982" y="431818"/>
                </a:lnTo>
                <a:lnTo>
                  <a:pt x="4656982" y="497503"/>
                </a:lnTo>
                <a:lnTo>
                  <a:pt x="4656982" y="929320"/>
                </a:lnTo>
                <a:lnTo>
                  <a:pt x="4656982" y="1064457"/>
                </a:lnTo>
                <a:lnTo>
                  <a:pt x="4656982" y="1496274"/>
                </a:lnTo>
                <a:lnTo>
                  <a:pt x="4656982" y="1561959"/>
                </a:lnTo>
                <a:lnTo>
                  <a:pt x="4656982" y="1993776"/>
                </a:lnTo>
                <a:lnTo>
                  <a:pt x="4656982" y="2626862"/>
                </a:lnTo>
                <a:lnTo>
                  <a:pt x="4656982" y="3058679"/>
                </a:lnTo>
                <a:lnTo>
                  <a:pt x="4656982" y="3124365"/>
                </a:lnTo>
                <a:lnTo>
                  <a:pt x="4656982" y="3556182"/>
                </a:lnTo>
                <a:lnTo>
                  <a:pt x="4656982" y="3691318"/>
                </a:lnTo>
                <a:lnTo>
                  <a:pt x="4656982" y="4123135"/>
                </a:lnTo>
                <a:lnTo>
                  <a:pt x="4656982" y="4188821"/>
                </a:lnTo>
                <a:lnTo>
                  <a:pt x="4656982" y="4620638"/>
                </a:lnTo>
                <a:cubicBezTo>
                  <a:pt x="4656982" y="4798155"/>
                  <a:pt x="4490579" y="4942919"/>
                  <a:pt x="4283803" y="4942919"/>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25" name="Text Placeholder 1">
            <a:extLst>
              <a:ext uri="{FF2B5EF4-FFF2-40B4-BE49-F238E27FC236}">
                <a16:creationId xmlns:a16="http://schemas.microsoft.com/office/drawing/2014/main" id="{D61E681A-ABBE-43B0-EA74-640D75B5D83B}"/>
              </a:ext>
            </a:extLst>
          </p:cNvPr>
          <p:cNvSpPr txBox="1">
            <a:spLocks/>
          </p:cNvSpPr>
          <p:nvPr/>
        </p:nvSpPr>
        <p:spPr>
          <a:xfrm>
            <a:off x="8041063" y="2112379"/>
            <a:ext cx="3797516"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800" b="1" dirty="0"/>
              <a:t>Af hverju? </a:t>
            </a:r>
          </a:p>
          <a:p>
            <a:pPr algn="l">
              <a:lnSpc>
                <a:spcPts val="2340"/>
              </a:lnSpc>
              <a:spcBef>
                <a:spcPts val="0"/>
              </a:spcBef>
            </a:pPr>
            <a:endParaRPr lang="en-US" sz="2200" dirty="0"/>
          </a:p>
          <a:p>
            <a:pPr algn="l">
              <a:lnSpc>
                <a:spcPts val="2340"/>
              </a:lnSpc>
              <a:spcBef>
                <a:spcPts val="0"/>
              </a:spcBef>
            </a:pPr>
            <a:r>
              <a:rPr lang="en-US" sz="2200" dirty="0"/>
              <a:t>Þessi breyting er knúin áfram af löngun til sjálfbærni, ekta upplifunar, vellíðunar og dýpri upplifana. Næst munum við skoða helstu hvata gesta og þróanir sem knýja þennan geira áfram, studd nýjustu gögnum og rannsóknum. </a:t>
            </a:r>
          </a:p>
          <a:p>
            <a:pPr algn="l">
              <a:lnSpc>
                <a:spcPts val="2340"/>
              </a:lnSpc>
              <a:spcBef>
                <a:spcPts val="0"/>
              </a:spcBef>
            </a:pPr>
            <a:endParaRPr lang="en-US" sz="2200" dirty="0"/>
          </a:p>
        </p:txBody>
      </p:sp>
      <p:pic>
        <p:nvPicPr>
          <p:cNvPr id="26" name="Picture 25">
            <a:extLst>
              <a:ext uri="{FF2B5EF4-FFF2-40B4-BE49-F238E27FC236}">
                <a16:creationId xmlns:a16="http://schemas.microsoft.com/office/drawing/2014/main" id="{1F0CB32F-33AB-6F0B-8925-917944EBB842}"/>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9738574" y="4237326"/>
            <a:ext cx="3580276" cy="2659133"/>
          </a:xfrm>
          <a:prstGeom prst="rect">
            <a:avLst/>
          </a:prstGeom>
        </p:spPr>
      </p:pic>
      <p:sp>
        <p:nvSpPr>
          <p:cNvPr id="27" name="TextBox 26">
            <a:extLst>
              <a:ext uri="{FF2B5EF4-FFF2-40B4-BE49-F238E27FC236}">
                <a16:creationId xmlns:a16="http://schemas.microsoft.com/office/drawing/2014/main" id="{44125C1C-D0B3-A248-CE30-6D84AC80B0F0}"/>
              </a:ext>
            </a:extLst>
          </p:cNvPr>
          <p:cNvSpPr txBox="1"/>
          <p:nvPr/>
        </p:nvSpPr>
        <p:spPr>
          <a:xfrm>
            <a:off x="1306833" y="5554781"/>
            <a:ext cx="8806123" cy="1200329"/>
          </a:xfrm>
          <a:prstGeom prst="rect">
            <a:avLst/>
          </a:prstGeom>
          <a:noFill/>
        </p:spPr>
        <p:txBody>
          <a:bodyPr wrap="square" rtlCol="0">
            <a:spAutoFit/>
          </a:bodyPr>
          <a:lstStyle/>
          <a:p>
            <a:r>
              <a:rPr lang="en-IE" b="1" dirty="0">
                <a:solidFill>
                  <a:srgbClr val="494949"/>
                </a:solidFill>
              </a:rPr>
              <a:t>Mælt er með lestri</a:t>
            </a:r>
          </a:p>
          <a:p>
            <a:r>
              <a:rPr lang="en-US" dirty="0">
                <a:solidFill>
                  <a:srgbClr val="459597"/>
                </a:solidFill>
                <a:hlinkClick r:id="rId4">
                  <a:extLst>
                    <a:ext uri="{A12FA001-AC4F-418D-AE19-62706E023703}">
                      <ahyp:hlinkClr xmlns:ahyp="http://schemas.microsoft.com/office/drawing/2018/hyperlinkcolor" val="tx"/>
                    </a:ext>
                  </a:extLst>
                </a:hlinkClick>
              </a:rPr>
              <a:t>Failte Ireland Handbók um vistferðaferðaþjónustu </a:t>
            </a:r>
            <a:endParaRPr lang="en-US" dirty="0">
              <a:solidFill>
                <a:srgbClr val="459597"/>
              </a:solidFill>
            </a:endParaRPr>
          </a:p>
          <a:p>
            <a:r>
              <a:rPr lang="en-US" dirty="0">
                <a:solidFill>
                  <a:srgbClr val="459597"/>
                </a:solidFill>
                <a:hlinkClick r:id="rId5">
                  <a:extLst>
                    <a:ext uri="{A12FA001-AC4F-418D-AE19-62706E023703}">
                      <ahyp:hlinkClr xmlns:ahyp="http://schemas.microsoft.com/office/drawing/2018/hyperlinkcolor" val="tx"/>
                    </a:ext>
                  </a:extLst>
                </a:hlinkClick>
              </a:rPr>
              <a:t>Vistvottun: Að stuðla að sjálfbærum ferðaþjónustu með umhverfisvænum starfsháttum á hótelum</a:t>
            </a:r>
            <a:endParaRPr lang="en-US" dirty="0">
              <a:solidFill>
                <a:srgbClr val="459597"/>
              </a:solidFill>
            </a:endParaRPr>
          </a:p>
          <a:p>
            <a:endParaRPr lang="en-US" dirty="0">
              <a:solidFill>
                <a:srgbClr val="494949"/>
              </a:solidFill>
            </a:endParaRPr>
          </a:p>
        </p:txBody>
      </p:sp>
      <p:pic>
        <p:nvPicPr>
          <p:cNvPr id="28" name="Picture 27">
            <a:extLst>
              <a:ext uri="{FF2B5EF4-FFF2-40B4-BE49-F238E27FC236}">
                <a16:creationId xmlns:a16="http://schemas.microsoft.com/office/drawing/2014/main" id="{B6ED52D2-F427-E19C-8D4C-E2F400F7C7D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287662" y="5594533"/>
            <a:ext cx="793523" cy="789905"/>
          </a:xfrm>
          <a:prstGeom prst="ellipse">
            <a:avLst/>
          </a:prstGeom>
        </p:spPr>
      </p:pic>
    </p:spTree>
    <p:extLst>
      <p:ext uri="{BB962C8B-B14F-4D97-AF65-F5344CB8AC3E}">
        <p14:creationId xmlns:p14="http://schemas.microsoft.com/office/powerpoint/2010/main" val="9289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A64C-1A1C-AEA0-FA29-99C1A81A41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8E79417-16CF-7DD3-8445-D28975F25434}"/>
              </a:ext>
            </a:extLst>
          </p:cNvPr>
          <p:cNvSpPr>
            <a:spLocks noGrp="1"/>
          </p:cNvSpPr>
          <p:nvPr>
            <p:ph type="body" sz="quarter" idx="65"/>
          </p:nvPr>
        </p:nvSpPr>
        <p:spPr/>
        <p:txBody>
          <a:bodyPr/>
          <a:lstStyle/>
          <a:p>
            <a:pPr algn="ctr"/>
            <a:r>
              <a:rPr lang="en-GB" sz="1200" dirty="0"/>
              <a:t>Ljósmynd: Fitz af Inch, Írlandi</a:t>
            </a:r>
          </a:p>
        </p:txBody>
      </p:sp>
      <p:pic>
        <p:nvPicPr>
          <p:cNvPr id="40" name="Picture Placeholder 39" descr="A house with a pond and a building with ivy on the wall&#10;&#10;AI-generated content may be incorrect.">
            <a:extLst>
              <a:ext uri="{FF2B5EF4-FFF2-40B4-BE49-F238E27FC236}">
                <a16:creationId xmlns:a16="http://schemas.microsoft.com/office/drawing/2014/main" id="{859D1828-0B2F-10F2-9949-706AE27EBCDE}"/>
              </a:ext>
            </a:extLst>
          </p:cNvPr>
          <p:cNvPicPr>
            <a:picLocks noGrp="1" noChangeAspect="1"/>
          </p:cNvPicPr>
          <p:nvPr>
            <p:ph type="pic" sz="quarter" idx="75"/>
          </p:nvPr>
        </p:nvPicPr>
        <p:blipFill>
          <a:blip r:embed="rId2"/>
          <a:srcRect t="6706" b="6706"/>
          <a:stretch>
            <a:fillRect/>
          </a:stretch>
        </p:blipFill>
        <p:spPr/>
      </p:pic>
      <p:pic>
        <p:nvPicPr>
          <p:cNvPr id="46" name="Picture Placeholder 45" descr="A room with a table and fireplace&#10;&#10;AI-generated content may be incorrect.">
            <a:extLst>
              <a:ext uri="{FF2B5EF4-FFF2-40B4-BE49-F238E27FC236}">
                <a16:creationId xmlns:a16="http://schemas.microsoft.com/office/drawing/2014/main" id="{752B3EB8-8122-B425-8460-FEEF2598439B}"/>
              </a:ext>
            </a:extLst>
          </p:cNvPr>
          <p:cNvPicPr>
            <a:picLocks noGrp="1" noChangeAspect="1"/>
          </p:cNvPicPr>
          <p:nvPr>
            <p:ph type="pic" sz="quarter" idx="77"/>
          </p:nvPr>
        </p:nvPicPr>
        <p:blipFill>
          <a:blip r:embed="rId3"/>
          <a:srcRect t="20067" b="20067"/>
          <a:stretch>
            <a:fillRect/>
          </a:stretch>
        </p:blipFill>
        <p:spPr/>
      </p:pic>
      <p:pic>
        <p:nvPicPr>
          <p:cNvPr id="27" name="Picture Placeholder 26" descr="A tent with a table and chairs in the grass&#10;&#10;AI-generated content may be incorrect.">
            <a:extLst>
              <a:ext uri="{FF2B5EF4-FFF2-40B4-BE49-F238E27FC236}">
                <a16:creationId xmlns:a16="http://schemas.microsoft.com/office/drawing/2014/main" id="{99D5EE10-54A8-DE0B-B384-2A3930AAC758}"/>
              </a:ext>
            </a:extLst>
          </p:cNvPr>
          <p:cNvPicPr>
            <a:picLocks noGrp="1" noChangeAspect="1"/>
          </p:cNvPicPr>
          <p:nvPr>
            <p:ph type="pic" sz="quarter" idx="73"/>
          </p:nvPr>
        </p:nvPicPr>
        <p:blipFill>
          <a:blip r:embed="rId4"/>
          <a:srcRect t="13322" b="13322"/>
          <a:stretch>
            <a:fillRect/>
          </a:stretch>
        </p:blipFill>
        <p:spPr/>
      </p:pic>
      <p:pic>
        <p:nvPicPr>
          <p:cNvPr id="34" name="Picture Placeholder 33" descr="A kitchen with a table and chairs&#10;&#10;AI-generated content may be incorrect.">
            <a:extLst>
              <a:ext uri="{FF2B5EF4-FFF2-40B4-BE49-F238E27FC236}">
                <a16:creationId xmlns:a16="http://schemas.microsoft.com/office/drawing/2014/main" id="{E12B73CC-E89B-5C8A-3914-C8B6215501B0}"/>
              </a:ext>
            </a:extLst>
          </p:cNvPr>
          <p:cNvPicPr>
            <a:picLocks noGrp="1" noChangeAspect="1"/>
          </p:cNvPicPr>
          <p:nvPr>
            <p:ph type="pic" sz="quarter" idx="74"/>
          </p:nvPr>
        </p:nvPicPr>
        <p:blipFill>
          <a:blip r:embed="rId5"/>
          <a:srcRect t="21306" b="21306"/>
          <a:stretch>
            <a:fillRect/>
          </a:stretch>
        </p:blipFill>
        <p:spPr/>
      </p:pic>
      <p:pic>
        <p:nvPicPr>
          <p:cNvPr id="42" name="Picture Placeholder 41" descr="A table and chairs in a room with a glass wall&#10;&#10;AI-generated content may be incorrect.">
            <a:extLst>
              <a:ext uri="{FF2B5EF4-FFF2-40B4-BE49-F238E27FC236}">
                <a16:creationId xmlns:a16="http://schemas.microsoft.com/office/drawing/2014/main" id="{5A240C57-7579-05E3-F465-56E7F222787C}"/>
              </a:ext>
            </a:extLst>
          </p:cNvPr>
          <p:cNvPicPr>
            <a:picLocks noGrp="1" noChangeAspect="1"/>
          </p:cNvPicPr>
          <p:nvPr>
            <p:ph type="pic" sz="quarter" idx="76"/>
          </p:nvPr>
        </p:nvPicPr>
        <p:blipFill>
          <a:blip r:embed="rId6"/>
          <a:srcRect t="24501" b="24501"/>
          <a:stretch>
            <a:fillRect/>
          </a:stretch>
        </p:blipFill>
        <p:spPr/>
      </p:pic>
      <p:sp>
        <p:nvSpPr>
          <p:cNvPr id="2" name="Rectangle 1">
            <a:extLst>
              <a:ext uri="{FF2B5EF4-FFF2-40B4-BE49-F238E27FC236}">
                <a16:creationId xmlns:a16="http://schemas.microsoft.com/office/drawing/2014/main" id="{EC12C082-CA73-37D7-5C7A-59B67F6FF364}"/>
              </a:ext>
            </a:extLst>
          </p:cNvPr>
          <p:cNvSpPr/>
          <p:nvPr/>
        </p:nvSpPr>
        <p:spPr>
          <a:xfrm>
            <a:off x="11527914" y="0"/>
            <a:ext cx="654339" cy="3749576"/>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2950EA1A-6FF9-A225-7B8A-9DBD3E6CB9D3}"/>
              </a:ext>
            </a:extLst>
          </p:cNvPr>
          <p:cNvSpPr txBox="1">
            <a:spLocks/>
          </p:cNvSpPr>
          <p:nvPr/>
        </p:nvSpPr>
        <p:spPr>
          <a:xfrm rot="16200000">
            <a:off x="9690110" y="2118135"/>
            <a:ext cx="4329947" cy="452458"/>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t>Náttúra og </a:t>
            </a:r>
            <a:r>
              <a:rPr lang="en-GB" dirty="0" err="1"/>
              <a:t>umhverfi</a:t>
            </a:r>
            <a:endParaRPr lang="en-GB" dirty="0"/>
          </a:p>
        </p:txBody>
      </p:sp>
      <p:sp>
        <p:nvSpPr>
          <p:cNvPr id="8" name="Slide Number Placeholder 5">
            <a:extLst>
              <a:ext uri="{FF2B5EF4-FFF2-40B4-BE49-F238E27FC236}">
                <a16:creationId xmlns:a16="http://schemas.microsoft.com/office/drawing/2014/main" id="{A2B30A11-61B1-E96B-9F7B-E5A10446F5B9}"/>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24</a:t>
            </a:fld>
            <a:endParaRPr lang="fr-CA" sz="1200" dirty="0"/>
          </a:p>
        </p:txBody>
      </p:sp>
    </p:spTree>
    <p:extLst>
      <p:ext uri="{BB962C8B-B14F-4D97-AF65-F5344CB8AC3E}">
        <p14:creationId xmlns:p14="http://schemas.microsoft.com/office/powerpoint/2010/main" val="368674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Þú hefur lokið…             Modúl 6 (hluti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Skiljðu gestina þína og hvað þeir eru tilbúnir að borga </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Modúl 6 (hluti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696426"/>
          </a:xfrm>
          <a:prstGeom prst="rect">
            <a:avLst/>
          </a:prstGeom>
          <a:noFill/>
        </p:spPr>
        <p:txBody>
          <a:bodyPr wrap="square" rtlCol="0">
            <a:spAutoFit/>
          </a:bodyPr>
          <a:lstStyle/>
          <a:p>
            <a:pPr algn="ctr">
              <a:lnSpc>
                <a:spcPts val="2520"/>
              </a:lnSpc>
            </a:pPr>
            <a:r>
              <a:rPr lang="en-US" sz="2400" dirty="0">
                <a:solidFill>
                  <a:srgbClr val="414141"/>
                </a:solidFill>
              </a:rPr>
              <a:t>Staðsetning, land og flutningur – áætlun um arðbæran stað</a:t>
            </a:r>
          </a:p>
          <a:p>
            <a:pPr algn="ctr">
              <a:lnSpc>
                <a:spcPts val="2520"/>
              </a:lnSpc>
            </a:pPr>
            <a:endParaRPr lang="en-US" sz="2400" dirty="0">
              <a:solidFill>
                <a:srgbClr val="414141"/>
              </a:solidFill>
            </a:endParaRP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Næst er…</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Vel gert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5A2D442-1024-77DF-889C-2E58FD97AC54}"/>
              </a:ext>
            </a:extLst>
          </p:cNvPr>
          <p:cNvSpPr>
            <a:spLocks noGrp="1"/>
          </p:cNvSpPr>
          <p:nvPr>
            <p:ph type="body" sz="quarter" idx="90"/>
          </p:nvPr>
        </p:nvSpPr>
        <p:spPr>
          <a:prstGeom prst="rect">
            <a:avLst/>
          </a:prstGeom>
        </p:spPr>
        <p:txBody>
          <a:bodyPr lIns="91440" tIns="45720" rIns="91440" bIns="45720" anchor="t">
            <a:noAutofit/>
          </a:bodyPr>
          <a:lstStyle/>
          <a:p>
            <a:r>
              <a:rPr lang="en-GB" b="1" dirty="0">
                <a:latin typeface="Calibri"/>
                <a:ea typeface="Calibri"/>
                <a:cs typeface="Calibri"/>
              </a:rPr>
              <a:t>Þriðji hluti</a:t>
            </a:r>
          </a:p>
          <a:p>
            <a:endParaRPr lang="en-GB" dirty="0">
              <a:latin typeface="Calibri"/>
              <a:cs typeface="Calibri"/>
            </a:endParaRPr>
          </a:p>
          <a:p>
            <a:r>
              <a:rPr lang="it-IT" dirty="0"/>
              <a:t>Vitið </a:t>
            </a:r>
            <a:r>
              <a:rPr lang="it-IT" dirty="0" err="1"/>
              <a:t>hvað </a:t>
            </a:r>
            <a:r>
              <a:rPr lang="it-IT" dirty="0"/>
              <a:t>viðskiptavinir munu </a:t>
            </a:r>
          </a:p>
          <a:p>
            <a:r>
              <a:rPr lang="it-IT" dirty="0" err="1"/>
              <a:t>Greiða </a:t>
            </a:r>
            <a:r>
              <a:rPr lang="it-IT" dirty="0"/>
              <a:t>fyrir: Aðdráttarafl og </a:t>
            </a:r>
            <a:r>
              <a:rPr lang="it-IT" dirty="0" err="1"/>
              <a:t>væntingar</a:t>
            </a:r>
            <a:r>
              <a:rPr lang="it-IT" dirty="0"/>
              <a:t> gesta</a:t>
            </a:r>
          </a:p>
          <a:p>
            <a:r>
              <a:rPr lang="it-IT" dirty="0"/>
              <a:t> </a:t>
            </a:r>
          </a:p>
          <a:p>
            <a:endParaRPr lang="it-IT" dirty="0"/>
          </a:p>
        </p:txBody>
      </p:sp>
      <p:sp>
        <p:nvSpPr>
          <p:cNvPr id="13" name="Text Placeholder 12">
            <a:extLst>
              <a:ext uri="{FF2B5EF4-FFF2-40B4-BE49-F238E27FC236}">
                <a16:creationId xmlns:a16="http://schemas.microsoft.com/office/drawing/2014/main" id="{E4DD4660-4F75-2CA5-0BA4-ACE113B1C7A1}"/>
              </a:ext>
            </a:extLst>
          </p:cNvPr>
          <p:cNvSpPr>
            <a:spLocks noGrp="1"/>
          </p:cNvSpPr>
          <p:nvPr>
            <p:ph type="body" sz="quarter" idx="91"/>
          </p:nvPr>
        </p:nvSpPr>
        <p:spPr>
          <a:prstGeom prst="rect">
            <a:avLst/>
          </a:prstGeom>
        </p:spPr>
        <p:txBody>
          <a:bodyPr/>
          <a:lstStyle/>
          <a:p>
            <a:r>
              <a:rPr lang="en-GB"/>
              <a:t>03</a:t>
            </a:r>
          </a:p>
        </p:txBody>
      </p:sp>
      <p:sp>
        <p:nvSpPr>
          <p:cNvPr id="16" name="Text Placeholder 15">
            <a:extLst>
              <a:ext uri="{FF2B5EF4-FFF2-40B4-BE49-F238E27FC236}">
                <a16:creationId xmlns:a16="http://schemas.microsoft.com/office/drawing/2014/main" id="{79B1E2F9-EB0F-6D33-9100-0BCA85272062}"/>
              </a:ext>
            </a:extLst>
          </p:cNvPr>
          <p:cNvSpPr>
            <a:spLocks noGrp="1"/>
          </p:cNvSpPr>
          <p:nvPr>
            <p:ph type="body" sz="quarter" idx="93"/>
          </p:nvPr>
        </p:nvSpPr>
        <p:spPr>
          <a:prstGeom prst="rect">
            <a:avLst/>
          </a:prstGeom>
        </p:spPr>
        <p:txBody>
          <a:bodyPr lIns="91440" tIns="45720" rIns="91440" bIns="45720" anchor="ctr">
            <a:noAutofit/>
          </a:bodyPr>
          <a:lstStyle/>
          <a:p>
            <a:r>
              <a:rPr lang="en-GB" dirty="0">
                <a:latin typeface="Calibri"/>
                <a:ea typeface="Calibri"/>
                <a:cs typeface="Calibri"/>
              </a:rPr>
              <a:t>Ljósmynd: </a:t>
            </a:r>
            <a:r>
              <a:rPr lang="en-GB" dirty="0" err="1">
                <a:latin typeface="Calibri"/>
                <a:ea typeface="Calibri"/>
                <a:cs typeface="Calibri"/>
              </a:rPr>
              <a:t>Daunia Avventura</a:t>
            </a:r>
            <a:r>
              <a:rPr lang="en-GB" dirty="0">
                <a:latin typeface="Calibri"/>
                <a:ea typeface="Calibri"/>
                <a:cs typeface="Calibri"/>
              </a:rPr>
              <a:t>, </a:t>
            </a:r>
            <a:r>
              <a:rPr lang="en-GB" dirty="0" err="1">
                <a:latin typeface="Calibri"/>
                <a:ea typeface="Calibri"/>
                <a:cs typeface="Calibri"/>
              </a:rPr>
              <a:t>Biccari</a:t>
            </a:r>
            <a:endParaRPr lang="it-IT" dirty="0" err="1"/>
          </a:p>
        </p:txBody>
      </p:sp>
      <p:pic>
        <p:nvPicPr>
          <p:cNvPr id="27" name="Segnaposto immagine 17" descr="Immagine che contiene aria aperta, nuvola, erba, paesaggio&#10;&#10;Il contenuto generato dall&amp;#39;IA potrebbe non essere corretto.">
            <a:extLst>
              <a:ext uri="{FF2B5EF4-FFF2-40B4-BE49-F238E27FC236}">
                <a16:creationId xmlns:a16="http://schemas.microsoft.com/office/drawing/2014/main" id="{9BBD3021-A2C9-6538-5960-F4BA99AF0B42}"/>
              </a:ext>
            </a:extLst>
          </p:cNvPr>
          <p:cNvPicPr>
            <a:picLocks noGrp="1" noChangeAspect="1"/>
          </p:cNvPicPr>
          <p:nvPr>
            <p:ph type="pic" sz="quarter" idx="89"/>
          </p:nvPr>
        </p:nvPicPr>
        <p:blipFill>
          <a:blip r:embed="rId2"/>
          <a:srcRect l="3608" r="3608"/>
          <a:stretch/>
        </p:blipFill>
        <p:spPr>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p:spPr>
      </p:pic>
      <p:sp>
        <p:nvSpPr>
          <p:cNvPr id="39" name="Text Placeholder 3">
            <a:extLst>
              <a:ext uri="{FF2B5EF4-FFF2-40B4-BE49-F238E27FC236}">
                <a16:creationId xmlns:a16="http://schemas.microsoft.com/office/drawing/2014/main" id="{D1EF11CD-7A0D-2513-8D92-C86950A87DE3}"/>
              </a:ext>
            </a:extLst>
          </p:cNvPr>
          <p:cNvSpPr txBox="1">
            <a:spLocks/>
          </p:cNvSpPr>
          <p:nvPr/>
        </p:nvSpPr>
        <p:spPr>
          <a:xfrm>
            <a:off x="629646" y="731760"/>
            <a:ext cx="2081470"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sz="4800" dirty="0"/>
              <a:t>2. hluti</a:t>
            </a:r>
          </a:p>
          <a:p>
            <a:pPr>
              <a:lnSpc>
                <a:spcPts val="3720"/>
              </a:lnSpc>
            </a:pPr>
            <a:endParaRPr lang="en-US" sz="4800" dirty="0"/>
          </a:p>
        </p:txBody>
      </p:sp>
      <p:cxnSp>
        <p:nvCxnSpPr>
          <p:cNvPr id="40" name="Straight Connector 39">
            <a:extLst>
              <a:ext uri="{FF2B5EF4-FFF2-40B4-BE49-F238E27FC236}">
                <a16:creationId xmlns:a16="http://schemas.microsoft.com/office/drawing/2014/main" id="{7BA350F1-45DA-FEDD-7040-D91562A90E53}"/>
              </a:ext>
            </a:extLst>
          </p:cNvPr>
          <p:cNvCxnSpPr>
            <a:cxnSpLocks/>
          </p:cNvCxnSpPr>
          <p:nvPr/>
        </p:nvCxnSpPr>
        <p:spPr>
          <a:xfrm>
            <a:off x="0" y="1312456"/>
            <a:ext cx="250828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a16="http://schemas.microsoft.com/office/drawing/2014/main" id="{A595A7D2-FAAC-336D-F71A-BC02E78C2445}"/>
              </a:ext>
            </a:extLst>
          </p:cNvPr>
          <p:cNvSpPr txBox="1">
            <a:spLocks/>
          </p:cNvSpPr>
          <p:nvPr/>
        </p:nvSpPr>
        <p:spPr>
          <a:xfrm>
            <a:off x="629644" y="1634711"/>
            <a:ext cx="4085791"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14141"/>
                </a:solidFill>
              </a:rPr>
              <a:t>Skiljðu gesti þína og hvað þeir eru reiðubúnir að borga </a:t>
            </a:r>
          </a:p>
        </p:txBody>
      </p:sp>
      <p:pic>
        <p:nvPicPr>
          <p:cNvPr id="43" name="Picture 42">
            <a:extLst>
              <a:ext uri="{FF2B5EF4-FFF2-40B4-BE49-F238E27FC236}">
                <a16:creationId xmlns:a16="http://schemas.microsoft.com/office/drawing/2014/main" id="{03CFB390-1A6C-5464-973E-159B734D3A3C}"/>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670083" y="4559031"/>
            <a:ext cx="3580276" cy="2659133"/>
          </a:xfrm>
          <a:prstGeom prst="rect">
            <a:avLst/>
          </a:prstGeom>
        </p:spPr>
      </p:pic>
      <p:sp>
        <p:nvSpPr>
          <p:cNvPr id="5" name="Slide Number Placeholder 5">
            <a:extLst>
              <a:ext uri="{FF2B5EF4-FFF2-40B4-BE49-F238E27FC236}">
                <a16:creationId xmlns:a16="http://schemas.microsoft.com/office/drawing/2014/main" id="{83C90BCA-28A2-6D18-0728-995A67453940}"/>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a:t>
            </a:fld>
            <a:endParaRPr lang="fr-CA" sz="1200" dirty="0"/>
          </a:p>
        </p:txBody>
      </p:sp>
    </p:spTree>
    <p:extLst>
      <p:ext uri="{BB962C8B-B14F-4D97-AF65-F5344CB8AC3E}">
        <p14:creationId xmlns:p14="http://schemas.microsoft.com/office/powerpoint/2010/main" val="361234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B15E9-2781-D778-239E-4B9D0BFBA9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996558-0989-E634-F5C0-48A21DAA1E0F}"/>
              </a:ext>
            </a:extLst>
          </p:cNvPr>
          <p:cNvSpPr>
            <a:spLocks noGrp="1"/>
          </p:cNvSpPr>
          <p:nvPr>
            <p:ph type="body" sz="quarter" idx="18"/>
          </p:nvPr>
        </p:nvSpPr>
        <p:spPr>
          <a:xfrm>
            <a:off x="7270955" y="1618150"/>
            <a:ext cx="4249875" cy="870198"/>
          </a:xfrm>
        </p:spPr>
        <p:txBody>
          <a:bodyPr/>
          <a:lstStyle/>
          <a:p>
            <a:pPr>
              <a:lnSpc>
                <a:spcPts val="3240"/>
              </a:lnSpc>
            </a:pPr>
            <a:r>
              <a:rPr lang="en-GB" sz="3200" dirty="0"/>
              <a:t>Vitið hvað viðskiptavinir munu borga fyrir: aðdráttarafl og væntingar gesta</a:t>
            </a:r>
          </a:p>
          <a:p>
            <a:pPr>
              <a:lnSpc>
                <a:spcPts val="3240"/>
              </a:lnSpc>
            </a:pPr>
            <a:endParaRPr lang="en-GB" sz="3200" dirty="0"/>
          </a:p>
        </p:txBody>
      </p:sp>
      <p:sp>
        <p:nvSpPr>
          <p:cNvPr id="3" name="Text Placeholder 2">
            <a:extLst>
              <a:ext uri="{FF2B5EF4-FFF2-40B4-BE49-F238E27FC236}">
                <a16:creationId xmlns:a16="http://schemas.microsoft.com/office/drawing/2014/main" id="{94E0326C-A6F3-F01B-35EC-C4CC0164AACF}"/>
              </a:ext>
            </a:extLst>
          </p:cNvPr>
          <p:cNvSpPr>
            <a:spLocks noGrp="1"/>
          </p:cNvSpPr>
          <p:nvPr>
            <p:ph type="body" sz="quarter" idx="19"/>
          </p:nvPr>
        </p:nvSpPr>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03</a:t>
            </a:r>
          </a:p>
        </p:txBody>
      </p:sp>
      <p:sp>
        <p:nvSpPr>
          <p:cNvPr id="29" name="Slide Number Placeholder 5">
            <a:extLst>
              <a:ext uri="{FF2B5EF4-FFF2-40B4-BE49-F238E27FC236}">
                <a16:creationId xmlns:a16="http://schemas.microsoft.com/office/drawing/2014/main" id="{1B2A848A-FADA-3B55-A6E8-A07D382C4FB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4</a:t>
            </a:fld>
            <a:endParaRPr lang="fr-CA" sz="1200" dirty="0"/>
          </a:p>
        </p:txBody>
      </p:sp>
      <p:sp>
        <p:nvSpPr>
          <p:cNvPr id="4" name="Text Placeholder 4">
            <a:extLst>
              <a:ext uri="{FF2B5EF4-FFF2-40B4-BE49-F238E27FC236}">
                <a16:creationId xmlns:a16="http://schemas.microsoft.com/office/drawing/2014/main" id="{97D80A89-1767-F8D7-E588-DA1F81286F8B}"/>
              </a:ext>
            </a:extLst>
          </p:cNvPr>
          <p:cNvSpPr txBox="1">
            <a:spLocks/>
          </p:cNvSpPr>
          <p:nvPr/>
        </p:nvSpPr>
        <p:spPr>
          <a:xfrm>
            <a:off x="3700463" y="3990914"/>
            <a:ext cx="7820367" cy="70420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pPr>
            <a:r>
              <a:rPr lang="en-US" dirty="0">
                <a:solidFill>
                  <a:srgbClr val="494949"/>
                </a:solidFill>
              </a:rPr>
              <a:t>Gestir þínir munu knýja fram tekjur þínar, svo það er nauðsynlegt að skilja </a:t>
            </a:r>
            <a:r>
              <a:rPr lang="en-US" b="1" dirty="0">
                <a:solidFill>
                  <a:srgbClr val="494949"/>
                </a:solidFill>
              </a:rPr>
              <a:t>hvað þeir meta og eru tilbúnir að borga fyrir</a:t>
            </a:r>
            <a:r>
              <a:rPr lang="en-US" dirty="0">
                <a:solidFill>
                  <a:srgbClr val="494949"/>
                </a:solidFill>
              </a:rPr>
              <a:t>. Hvort sem um er að ræða næði, umhverfisvæna eiginleika, menningarlega frásögn eða vellíðunarviðbætur, þá þýðir aðdráttarafl beint í bókunarhlutfall og verðlagningarvald. Að sleppa þessu skrefi leiðir til kostnaðarsamrar misræmingar milli þess sem þú býður upp á og þess sem gestir vilja. Rannsóknir á markhópnum hjálpa þér að taka arðbærar ákvarðanir um hönnun og þjónustu frá upphafi.</a:t>
            </a:r>
            <a:endParaRPr lang="en-IE" dirty="0">
              <a:solidFill>
                <a:srgbClr val="494949"/>
              </a:solidFill>
            </a:endParaRPr>
          </a:p>
        </p:txBody>
      </p:sp>
      <p:sp>
        <p:nvSpPr>
          <p:cNvPr id="5" name="Text Placeholder 4">
            <a:extLst>
              <a:ext uri="{FF2B5EF4-FFF2-40B4-BE49-F238E27FC236}">
                <a16:creationId xmlns:a16="http://schemas.microsoft.com/office/drawing/2014/main" id="{9BCBBA66-40C7-E724-197A-CB0312A39D8A}"/>
              </a:ext>
            </a:extLst>
          </p:cNvPr>
          <p:cNvSpPr txBox="1">
            <a:spLocks/>
          </p:cNvSpPr>
          <p:nvPr/>
        </p:nvSpPr>
        <p:spPr>
          <a:xfrm>
            <a:off x="473839" y="3990914"/>
            <a:ext cx="2855150"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b="1" dirty="0">
                <a:solidFill>
                  <a:srgbClr val="EC7C69"/>
                </a:solidFill>
              </a:rPr>
              <a:t>Skiljið hverjir gestir ykkar eru og hvað þeir munu greiða aukalega fyrir, svo þið getið samræmt tilboð ykkar við eftirspurn og hámarkað tekjur.</a:t>
            </a:r>
          </a:p>
          <a:p>
            <a:pPr>
              <a:lnSpc>
                <a:spcPts val="2360"/>
              </a:lnSpc>
            </a:pPr>
            <a:endParaRPr lang="en-IE" dirty="0">
              <a:solidFill>
                <a:srgbClr val="EC7C69"/>
              </a:solidFill>
            </a:endParaRPr>
          </a:p>
        </p:txBody>
      </p:sp>
      <p:pic>
        <p:nvPicPr>
          <p:cNvPr id="10" name="Picture Placeholder 9" descr="A person and person sitting at a table&#10;&#10;AI-generated content may be incorrect.">
            <a:extLst>
              <a:ext uri="{FF2B5EF4-FFF2-40B4-BE49-F238E27FC236}">
                <a16:creationId xmlns:a16="http://schemas.microsoft.com/office/drawing/2014/main" id="{6BB767E3-2691-E9AE-7435-C611AD397FBE}"/>
              </a:ext>
            </a:extLst>
          </p:cNvPr>
          <p:cNvPicPr>
            <a:picLocks noGrp="1" noChangeAspect="1"/>
          </p:cNvPicPr>
          <p:nvPr>
            <p:ph type="pic" sz="quarter" idx="67"/>
          </p:nvPr>
        </p:nvPicPr>
        <p:blipFill>
          <a:blip r:embed="rId2"/>
          <a:srcRect t="734" b="734"/>
          <a:stretch>
            <a:fillRect/>
          </a:stretch>
        </p:blipFill>
        <p:spPr/>
      </p:pic>
    </p:spTree>
    <p:extLst>
      <p:ext uri="{BB962C8B-B14F-4D97-AF65-F5344CB8AC3E}">
        <p14:creationId xmlns:p14="http://schemas.microsoft.com/office/powerpoint/2010/main" val="22264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77CB-D421-DDFB-DA4B-2D9ABAE8DDB2}"/>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CB82386F-A9CB-4AB7-8BCB-9BB17EEB8C72}"/>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EAA62DD-4602-F9FC-55EF-7F71A978FA07}"/>
              </a:ext>
            </a:extLst>
          </p:cNvPr>
          <p:cNvCxnSpPr>
            <a:cxnSpLocks/>
          </p:cNvCxnSpPr>
          <p:nvPr/>
        </p:nvCxnSpPr>
        <p:spPr>
          <a:xfrm>
            <a:off x="1769513" y="2733699"/>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FEBFAA7-9E72-FB2F-8066-FCA0EDFD6A5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5</a:t>
            </a:fld>
            <a:endParaRPr lang="fr-CA" sz="1200" dirty="0"/>
          </a:p>
        </p:txBody>
      </p:sp>
      <p:sp>
        <p:nvSpPr>
          <p:cNvPr id="2" name="TextBox 1">
            <a:extLst>
              <a:ext uri="{FF2B5EF4-FFF2-40B4-BE49-F238E27FC236}">
                <a16:creationId xmlns:a16="http://schemas.microsoft.com/office/drawing/2014/main" id="{79178EAF-5C80-3413-A2D4-E0BEB79380CA}"/>
              </a:ext>
            </a:extLst>
          </p:cNvPr>
          <p:cNvSpPr txBox="1"/>
          <p:nvPr/>
        </p:nvSpPr>
        <p:spPr>
          <a:xfrm>
            <a:off x="1969475" y="2937574"/>
            <a:ext cx="8900381" cy="3632533"/>
          </a:xfrm>
          <a:prstGeom prst="rect">
            <a:avLst/>
          </a:prstGeom>
          <a:noFill/>
        </p:spPr>
        <p:txBody>
          <a:bodyPr wrap="square">
            <a:spAutoFit/>
          </a:bodyPr>
          <a:lstStyle/>
          <a:p>
            <a:pPr>
              <a:lnSpc>
                <a:spcPts val="2340"/>
              </a:lnSpc>
            </a:pPr>
            <a:r>
              <a:rPr lang="en-US" sz="2400" b="1" dirty="0">
                <a:solidFill>
                  <a:srgbClr val="E96751"/>
                </a:solidFill>
              </a:rPr>
              <a:t>Forðast kostnaðarsamann misræmingu; að vita hverjum þú þjónar = betri markaðssetning og fleiri bókanir.</a:t>
            </a:r>
          </a:p>
          <a:p>
            <a:pPr>
              <a:lnSpc>
                <a:spcPts val="2340"/>
              </a:lnSpc>
            </a:pPr>
            <a:endParaRPr lang="en-US" sz="2200" b="1" dirty="0">
              <a:solidFill>
                <a:srgbClr val="494949"/>
              </a:solidFill>
            </a:endParaRPr>
          </a:p>
          <a:p>
            <a:pPr>
              <a:lnSpc>
                <a:spcPts val="2340"/>
              </a:lnSpc>
            </a:pPr>
            <a:r>
              <a:rPr lang="en-US" sz="2400" b="1" dirty="0">
                <a:solidFill>
                  <a:srgbClr val="5F5F5F"/>
                </a:solidFill>
              </a:rPr>
              <a:t>Nýjustu gögn undirstrika vaxandi þróun í óhefðbundnum gistimöguleikum í ferðaþjónustu. </a:t>
            </a:r>
            <a:r>
              <a:rPr lang="en-US" sz="2400" dirty="0">
                <a:solidFill>
                  <a:srgbClr val="5F5F5F"/>
                </a:solidFill>
              </a:rPr>
              <a:t>Heimsmarkaðurinn fyrir óhefðbundna gistingu var metinn á um</a:t>
            </a:r>
            <a:r>
              <a:rPr lang="en-US" sz="2400" b="1" dirty="0">
                <a:solidFill>
                  <a:srgbClr val="5F5F5F"/>
                </a:solidFill>
              </a:rPr>
              <a:t> 216,5 milljarða evra árið 2024 </a:t>
            </a:r>
            <a:r>
              <a:rPr lang="en-US" sz="2400" dirty="0">
                <a:solidFill>
                  <a:srgbClr val="5F5F5F"/>
                </a:solidFill>
              </a:rPr>
              <a:t>og er spáð að hann nái</a:t>
            </a:r>
            <a:r>
              <a:rPr lang="en-US" sz="2400" b="1" dirty="0">
                <a:solidFill>
                  <a:srgbClr val="5F5F5F"/>
                </a:solidFill>
              </a:rPr>
              <a:t> 715 milljörðum evra árið 2032</a:t>
            </a:r>
            <a:r>
              <a:rPr lang="en-US" sz="2400" dirty="0">
                <a:solidFill>
                  <a:srgbClr val="5F5F5F"/>
                </a:solidFill>
              </a:rPr>
              <a:t>, með samsettan árlegan vaxtarhraða (CAGR) upp á 16,19%. </a:t>
            </a:r>
          </a:p>
          <a:p>
            <a:pPr>
              <a:lnSpc>
                <a:spcPts val="2340"/>
              </a:lnSpc>
            </a:pPr>
            <a:endParaRPr lang="en-US" sz="2400" dirty="0">
              <a:solidFill>
                <a:srgbClr val="5F5F5F"/>
              </a:solidFill>
            </a:endParaRPr>
          </a:p>
          <a:p>
            <a:pPr>
              <a:lnSpc>
                <a:spcPts val="2340"/>
              </a:lnSpc>
            </a:pPr>
            <a:r>
              <a:rPr lang="en-US" sz="2400" dirty="0">
                <a:solidFill>
                  <a:srgbClr val="5F5F5F"/>
                </a:solidFill>
              </a:rPr>
              <a:t>Þessi aukning er knúin áfram af </a:t>
            </a:r>
            <a:r>
              <a:rPr lang="en-US" sz="2400" dirty="0" err="1">
                <a:solidFill>
                  <a:srgbClr val="5F5F5F"/>
                </a:solidFill>
              </a:rPr>
              <a:t>ferðalöngum </a:t>
            </a:r>
            <a:r>
              <a:rPr lang="en-US" sz="2400" dirty="0">
                <a:solidFill>
                  <a:srgbClr val="5F5F5F"/>
                </a:solidFill>
              </a:rPr>
              <a:t>sem leita að </a:t>
            </a:r>
            <a:r>
              <a:rPr lang="en-US" sz="2400" dirty="0" err="1">
                <a:solidFill>
                  <a:srgbClr val="5F5F5F"/>
                </a:solidFill>
              </a:rPr>
              <a:t>sérsniðnum </a:t>
            </a:r>
            <a:r>
              <a:rPr lang="en-US" sz="2400" dirty="0">
                <a:solidFill>
                  <a:srgbClr val="5F5F5F"/>
                </a:solidFill>
              </a:rPr>
              <a:t>og sveigjanlegum gistimöguleikum sem hefðbundin gististaðir bjóða oft ekki upp á.</a:t>
            </a:r>
          </a:p>
          <a:p>
            <a:pPr>
              <a:lnSpc>
                <a:spcPts val="2340"/>
              </a:lnSpc>
              <a:spcAft>
                <a:spcPts val="600"/>
              </a:spcAft>
            </a:pPr>
            <a:endParaRPr lang="en-US" sz="2200" dirty="0"/>
          </a:p>
        </p:txBody>
      </p:sp>
      <p:pic>
        <p:nvPicPr>
          <p:cNvPr id="14" name="Picture 13">
            <a:extLst>
              <a:ext uri="{FF2B5EF4-FFF2-40B4-BE49-F238E27FC236}">
                <a16:creationId xmlns:a16="http://schemas.microsoft.com/office/drawing/2014/main" id="{92830AEC-8A28-1DD8-2ED4-AA30D0E67065}"/>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7A5ED7DF-EC88-F33A-303A-692C3E91BFC6}"/>
              </a:ext>
            </a:extLst>
          </p:cNvPr>
          <p:cNvSpPr txBox="1">
            <a:spLocks/>
          </p:cNvSpPr>
          <p:nvPr/>
        </p:nvSpPr>
        <p:spPr>
          <a:xfrm>
            <a:off x="1969476" y="2106770"/>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Að skilja helstu hvata gesta!</a:t>
            </a:r>
          </a:p>
          <a:p>
            <a:pPr>
              <a:lnSpc>
                <a:spcPts val="2900"/>
              </a:lnSpc>
            </a:pPr>
            <a:endParaRPr lang="en-US" dirty="0"/>
          </a:p>
        </p:txBody>
      </p:sp>
      <p:sp>
        <p:nvSpPr>
          <p:cNvPr id="6" name="Text Placeholder 3">
            <a:extLst>
              <a:ext uri="{FF2B5EF4-FFF2-40B4-BE49-F238E27FC236}">
                <a16:creationId xmlns:a16="http://schemas.microsoft.com/office/drawing/2014/main" id="{58C6E737-1B1E-464D-ABCC-64875B17285A}"/>
              </a:ext>
            </a:extLst>
          </p:cNvPr>
          <p:cNvSpPr txBox="1">
            <a:spLocks/>
          </p:cNvSpPr>
          <p:nvPr/>
        </p:nvSpPr>
        <p:spPr>
          <a:xfrm rot="16200000">
            <a:off x="-983297" y="1835609"/>
            <a:ext cx="4099836"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Gildi ATA</a:t>
            </a:r>
          </a:p>
          <a:p>
            <a:pPr algn="r">
              <a:lnSpc>
                <a:spcPts val="3620"/>
              </a:lnSpc>
            </a:pPr>
            <a:endParaRPr lang="en-US" dirty="0">
              <a:solidFill>
                <a:schemeClr val="bg1"/>
              </a:solidFill>
            </a:endParaRPr>
          </a:p>
        </p:txBody>
      </p:sp>
      <p:sp>
        <p:nvSpPr>
          <p:cNvPr id="11" name="Freeform 18">
            <a:extLst>
              <a:ext uri="{FF2B5EF4-FFF2-40B4-BE49-F238E27FC236}">
                <a16:creationId xmlns:a16="http://schemas.microsoft.com/office/drawing/2014/main" id="{BD3FBA09-97F1-61E1-E353-B9A83D8F6406}"/>
              </a:ext>
            </a:extLst>
          </p:cNvPr>
          <p:cNvSpPr/>
          <p:nvPr/>
        </p:nvSpPr>
        <p:spPr>
          <a:xfrm rot="5400000">
            <a:off x="4161563" y="-1646357"/>
            <a:ext cx="1464686" cy="5634975"/>
          </a:xfrm>
          <a:custGeom>
            <a:avLst/>
            <a:gdLst>
              <a:gd name="connsiteX0" fmla="*/ 0 w 1879679"/>
              <a:gd name="connsiteY0" fmla="*/ 5261425 h 5634975"/>
              <a:gd name="connsiteX1" fmla="*/ 0 w 1879679"/>
              <a:gd name="connsiteY1" fmla="*/ 4843948 h 5634975"/>
              <a:gd name="connsiteX2" fmla="*/ 0 w 1879679"/>
              <a:gd name="connsiteY2" fmla="*/ 4736662 h 5634975"/>
              <a:gd name="connsiteX3" fmla="*/ 0 w 1879679"/>
              <a:gd name="connsiteY3" fmla="*/ 4568933 h 5634975"/>
              <a:gd name="connsiteX4" fmla="*/ 0 w 1879679"/>
              <a:gd name="connsiteY4" fmla="*/ 4319186 h 5634975"/>
              <a:gd name="connsiteX5" fmla="*/ 0 w 1879679"/>
              <a:gd name="connsiteY5" fmla="*/ 4288055 h 5634975"/>
              <a:gd name="connsiteX6" fmla="*/ 0 w 1879679"/>
              <a:gd name="connsiteY6" fmla="*/ 4151456 h 5634975"/>
              <a:gd name="connsiteX7" fmla="*/ 0 w 1879679"/>
              <a:gd name="connsiteY7" fmla="*/ 4044170 h 5634975"/>
              <a:gd name="connsiteX8" fmla="*/ 0 w 1879679"/>
              <a:gd name="connsiteY8" fmla="*/ 3870578 h 5634975"/>
              <a:gd name="connsiteX9" fmla="*/ 0 w 1879679"/>
              <a:gd name="connsiteY9" fmla="*/ 3763292 h 5634975"/>
              <a:gd name="connsiteX10" fmla="*/ 0 w 1879679"/>
              <a:gd name="connsiteY10" fmla="*/ 3626693 h 5634975"/>
              <a:gd name="connsiteX11" fmla="*/ 0 w 1879679"/>
              <a:gd name="connsiteY11" fmla="*/ 3595563 h 5634975"/>
              <a:gd name="connsiteX12" fmla="*/ 0 w 1879679"/>
              <a:gd name="connsiteY12" fmla="*/ 3345816 h 5634975"/>
              <a:gd name="connsiteX13" fmla="*/ 0 w 1879679"/>
              <a:gd name="connsiteY13" fmla="*/ 3227956 h 5634975"/>
              <a:gd name="connsiteX14" fmla="*/ 0 w 1879679"/>
              <a:gd name="connsiteY14" fmla="*/ 3227955 h 5634975"/>
              <a:gd name="connsiteX15" fmla="*/ 0 w 1879679"/>
              <a:gd name="connsiteY15" fmla="*/ 3178086 h 5634975"/>
              <a:gd name="connsiteX16" fmla="*/ 0 w 1879679"/>
              <a:gd name="connsiteY16" fmla="*/ 3070800 h 5634975"/>
              <a:gd name="connsiteX17" fmla="*/ 0 w 1879679"/>
              <a:gd name="connsiteY17" fmla="*/ 3016557 h 5634975"/>
              <a:gd name="connsiteX18" fmla="*/ 0 w 1879679"/>
              <a:gd name="connsiteY18" fmla="*/ 2810481 h 5634975"/>
              <a:gd name="connsiteX19" fmla="*/ 0 w 1879679"/>
              <a:gd name="connsiteY19" fmla="*/ 2810476 h 5634975"/>
              <a:gd name="connsiteX20" fmla="*/ 0 w 1879679"/>
              <a:gd name="connsiteY20" fmla="*/ 2703195 h 5634975"/>
              <a:gd name="connsiteX21" fmla="*/ 0 w 1879679"/>
              <a:gd name="connsiteY21" fmla="*/ 2703194 h 5634975"/>
              <a:gd name="connsiteX22" fmla="*/ 0 w 1879679"/>
              <a:gd name="connsiteY22" fmla="*/ 2653323 h 5634975"/>
              <a:gd name="connsiteX23" fmla="*/ 0 w 1879679"/>
              <a:gd name="connsiteY23" fmla="*/ 2599080 h 5634975"/>
              <a:gd name="connsiteX24" fmla="*/ 0 w 1879679"/>
              <a:gd name="connsiteY24" fmla="*/ 2535466 h 5634975"/>
              <a:gd name="connsiteX25" fmla="*/ 0 w 1879679"/>
              <a:gd name="connsiteY25" fmla="*/ 2535463 h 5634975"/>
              <a:gd name="connsiteX26" fmla="*/ 0 w 1879679"/>
              <a:gd name="connsiteY26" fmla="*/ 2491793 h 5634975"/>
              <a:gd name="connsiteX27" fmla="*/ 0 w 1879679"/>
              <a:gd name="connsiteY27" fmla="*/ 2324065 h 5634975"/>
              <a:gd name="connsiteX28" fmla="*/ 0 w 1879679"/>
              <a:gd name="connsiteY28" fmla="*/ 2285718 h 5634975"/>
              <a:gd name="connsiteX29" fmla="*/ 0 w 1879679"/>
              <a:gd name="connsiteY29" fmla="*/ 2285716 h 5634975"/>
              <a:gd name="connsiteX30" fmla="*/ 0 w 1879679"/>
              <a:gd name="connsiteY30" fmla="*/ 2254586 h 5634975"/>
              <a:gd name="connsiteX31" fmla="*/ 0 w 1879679"/>
              <a:gd name="connsiteY31" fmla="*/ 2254585 h 5634975"/>
              <a:gd name="connsiteX32" fmla="*/ 0 w 1879679"/>
              <a:gd name="connsiteY32" fmla="*/ 2117989 h 5634975"/>
              <a:gd name="connsiteX33" fmla="*/ 0 w 1879679"/>
              <a:gd name="connsiteY33" fmla="*/ 2117987 h 5634975"/>
              <a:gd name="connsiteX34" fmla="*/ 0 w 1879679"/>
              <a:gd name="connsiteY34" fmla="*/ 2074317 h 5634975"/>
              <a:gd name="connsiteX35" fmla="*/ 0 w 1879679"/>
              <a:gd name="connsiteY35" fmla="*/ 2043187 h 5634975"/>
              <a:gd name="connsiteX36" fmla="*/ 0 w 1879679"/>
              <a:gd name="connsiteY36" fmla="*/ 2010704 h 5634975"/>
              <a:gd name="connsiteX37" fmla="*/ 0 w 1879679"/>
              <a:gd name="connsiteY37" fmla="*/ 2010701 h 5634975"/>
              <a:gd name="connsiteX38" fmla="*/ 0 w 1879679"/>
              <a:gd name="connsiteY38" fmla="*/ 1906588 h 5634975"/>
              <a:gd name="connsiteX39" fmla="*/ 0 w 1879679"/>
              <a:gd name="connsiteY39" fmla="*/ 1837111 h 5634975"/>
              <a:gd name="connsiteX40" fmla="*/ 0 w 1879679"/>
              <a:gd name="connsiteY40" fmla="*/ 1837107 h 5634975"/>
              <a:gd name="connsiteX41" fmla="*/ 0 w 1879679"/>
              <a:gd name="connsiteY41" fmla="*/ 1799303 h 5634975"/>
              <a:gd name="connsiteX42" fmla="*/ 0 w 1879679"/>
              <a:gd name="connsiteY42" fmla="*/ 1797973 h 5634975"/>
              <a:gd name="connsiteX43" fmla="*/ 0 w 1879679"/>
              <a:gd name="connsiteY43" fmla="*/ 1729826 h 5634975"/>
              <a:gd name="connsiteX44" fmla="*/ 0 w 1879679"/>
              <a:gd name="connsiteY44" fmla="*/ 1729824 h 5634975"/>
              <a:gd name="connsiteX45" fmla="*/ 0 w 1879679"/>
              <a:gd name="connsiteY45" fmla="*/ 1625710 h 5634975"/>
              <a:gd name="connsiteX46" fmla="*/ 0 w 1879679"/>
              <a:gd name="connsiteY46" fmla="*/ 1593227 h 5634975"/>
              <a:gd name="connsiteX47" fmla="*/ 0 w 1879679"/>
              <a:gd name="connsiteY47" fmla="*/ 1593225 h 5634975"/>
              <a:gd name="connsiteX48" fmla="*/ 0 w 1879679"/>
              <a:gd name="connsiteY48" fmla="*/ 1562096 h 5634975"/>
              <a:gd name="connsiteX49" fmla="*/ 0 w 1879679"/>
              <a:gd name="connsiteY49" fmla="*/ 1562093 h 5634975"/>
              <a:gd name="connsiteX50" fmla="*/ 0 w 1879679"/>
              <a:gd name="connsiteY50" fmla="*/ 1548513 h 5634975"/>
              <a:gd name="connsiteX51" fmla="*/ 0 w 1879679"/>
              <a:gd name="connsiteY51" fmla="*/ 1518424 h 5634975"/>
              <a:gd name="connsiteX52" fmla="*/ 0 w 1879679"/>
              <a:gd name="connsiteY52" fmla="*/ 1381826 h 5634975"/>
              <a:gd name="connsiteX53" fmla="*/ 0 w 1879679"/>
              <a:gd name="connsiteY53" fmla="*/ 1350695 h 5634975"/>
              <a:gd name="connsiteX54" fmla="*/ 0 w 1879679"/>
              <a:gd name="connsiteY54" fmla="*/ 1312348 h 5634975"/>
              <a:gd name="connsiteX55" fmla="*/ 0 w 1879679"/>
              <a:gd name="connsiteY55" fmla="*/ 1312346 h 5634975"/>
              <a:gd name="connsiteX56" fmla="*/ 0 w 1879679"/>
              <a:gd name="connsiteY56" fmla="*/ 1144619 h 5634975"/>
              <a:gd name="connsiteX57" fmla="*/ 0 w 1879679"/>
              <a:gd name="connsiteY57" fmla="*/ 1144617 h 5634975"/>
              <a:gd name="connsiteX58" fmla="*/ 0 w 1879679"/>
              <a:gd name="connsiteY58" fmla="*/ 1100947 h 5634975"/>
              <a:gd name="connsiteX59" fmla="*/ 0 w 1879679"/>
              <a:gd name="connsiteY59" fmla="*/ 1037334 h 5634975"/>
              <a:gd name="connsiteX60" fmla="*/ 0 w 1879679"/>
              <a:gd name="connsiteY60" fmla="*/ 1037331 h 5634975"/>
              <a:gd name="connsiteX61" fmla="*/ 0 w 1879679"/>
              <a:gd name="connsiteY61" fmla="*/ 983089 h 5634975"/>
              <a:gd name="connsiteX62" fmla="*/ 0 w 1879679"/>
              <a:gd name="connsiteY62" fmla="*/ 983087 h 5634975"/>
              <a:gd name="connsiteX63" fmla="*/ 0 w 1879679"/>
              <a:gd name="connsiteY63" fmla="*/ 973370 h 5634975"/>
              <a:gd name="connsiteX64" fmla="*/ 0 w 1879679"/>
              <a:gd name="connsiteY64" fmla="*/ 933218 h 5634975"/>
              <a:gd name="connsiteX65" fmla="*/ 0 w 1879679"/>
              <a:gd name="connsiteY65" fmla="*/ 825933 h 5634975"/>
              <a:gd name="connsiteX66" fmla="*/ 0 w 1879679"/>
              <a:gd name="connsiteY66" fmla="*/ 824603 h 5634975"/>
              <a:gd name="connsiteX67" fmla="*/ 0 w 1879679"/>
              <a:gd name="connsiteY67" fmla="*/ 619857 h 5634975"/>
              <a:gd name="connsiteX68" fmla="*/ 0 w 1879679"/>
              <a:gd name="connsiteY68" fmla="*/ 619855 h 5634975"/>
              <a:gd name="connsiteX69" fmla="*/ 0 w 1879679"/>
              <a:gd name="connsiteY69" fmla="*/ 575143 h 5634975"/>
              <a:gd name="connsiteX70" fmla="*/ 0 w 1879679"/>
              <a:gd name="connsiteY70" fmla="*/ 408456 h 5634975"/>
              <a:gd name="connsiteX71" fmla="*/ 0 w 1879679"/>
              <a:gd name="connsiteY71" fmla="*/ 9719 h 5634975"/>
              <a:gd name="connsiteX72" fmla="*/ 0 w 1879679"/>
              <a:gd name="connsiteY72" fmla="*/ 9717 h 5634975"/>
              <a:gd name="connsiteX73" fmla="*/ 0 w 1879679"/>
              <a:gd name="connsiteY73" fmla="*/ 0 h 5634975"/>
              <a:gd name="connsiteX74" fmla="*/ 455215 w 1879679"/>
              <a:gd name="connsiteY74" fmla="*/ 0 h 5634975"/>
              <a:gd name="connsiteX75" fmla="*/ 548216 w 1879679"/>
              <a:gd name="connsiteY75" fmla="*/ 0 h 5634975"/>
              <a:gd name="connsiteX76" fmla="*/ 1065514 w 1879679"/>
              <a:gd name="connsiteY76" fmla="*/ 0 h 5634975"/>
              <a:gd name="connsiteX77" fmla="*/ 1159590 w 1879679"/>
              <a:gd name="connsiteY77" fmla="*/ 0 h 5634975"/>
              <a:gd name="connsiteX78" fmla="*/ 1520728 w 1879679"/>
              <a:gd name="connsiteY78" fmla="*/ 0 h 5634975"/>
              <a:gd name="connsiteX79" fmla="*/ 1613728 w 1879679"/>
              <a:gd name="connsiteY79" fmla="*/ 0 h 5634975"/>
              <a:gd name="connsiteX80" fmla="*/ 1879679 w 1879679"/>
              <a:gd name="connsiteY80" fmla="*/ 0 h 5634975"/>
              <a:gd name="connsiteX81" fmla="*/ 1879679 w 1879679"/>
              <a:gd name="connsiteY81" fmla="*/ 74513 h 5634975"/>
              <a:gd name="connsiteX82" fmla="*/ 1879679 w 1879679"/>
              <a:gd name="connsiteY82" fmla="*/ 519922 h 5634975"/>
              <a:gd name="connsiteX83" fmla="*/ 1879679 w 1879679"/>
              <a:gd name="connsiteY83" fmla="*/ 973370 h 5634975"/>
              <a:gd name="connsiteX84" fmla="*/ 1879679 w 1879679"/>
              <a:gd name="connsiteY84" fmla="*/ 1047883 h 5634975"/>
              <a:gd name="connsiteX85" fmla="*/ 1879679 w 1879679"/>
              <a:gd name="connsiteY85" fmla="*/ 1493292 h 5634975"/>
              <a:gd name="connsiteX86" fmla="*/ 1879679 w 1879679"/>
              <a:gd name="connsiteY86" fmla="*/ 2386177 h 5634975"/>
              <a:gd name="connsiteX87" fmla="*/ 1879679 w 1879679"/>
              <a:gd name="connsiteY87" fmla="*/ 3238990 h 5634975"/>
              <a:gd name="connsiteX88" fmla="*/ 1879679 w 1879679"/>
              <a:gd name="connsiteY88" fmla="*/ 3359547 h 5634975"/>
              <a:gd name="connsiteX89" fmla="*/ 1879679 w 1879679"/>
              <a:gd name="connsiteY89" fmla="*/ 3368717 h 5634975"/>
              <a:gd name="connsiteX90" fmla="*/ 1879679 w 1879679"/>
              <a:gd name="connsiteY90" fmla="*/ 3872474 h 5634975"/>
              <a:gd name="connsiteX91" fmla="*/ 1879679 w 1879679"/>
              <a:gd name="connsiteY91" fmla="*/ 4003702 h 5634975"/>
              <a:gd name="connsiteX92" fmla="*/ 1879679 w 1879679"/>
              <a:gd name="connsiteY92" fmla="*/ 4212360 h 5634975"/>
              <a:gd name="connsiteX93" fmla="*/ 1879679 w 1879679"/>
              <a:gd name="connsiteY93" fmla="*/ 4342087 h 5634975"/>
              <a:gd name="connsiteX94" fmla="*/ 1879679 w 1879679"/>
              <a:gd name="connsiteY94" fmla="*/ 4661605 h 5634975"/>
              <a:gd name="connsiteX95" fmla="*/ 1879679 w 1879679"/>
              <a:gd name="connsiteY95" fmla="*/ 4845844 h 5634975"/>
              <a:gd name="connsiteX96" fmla="*/ 1879679 w 1879679"/>
              <a:gd name="connsiteY96" fmla="*/ 4977072 h 5634975"/>
              <a:gd name="connsiteX97" fmla="*/ 1879679 w 1879679"/>
              <a:gd name="connsiteY97" fmla="*/ 5634975 h 5634975"/>
              <a:gd name="connsiteX98" fmla="*/ 1820360 w 1879679"/>
              <a:gd name="connsiteY98" fmla="*/ 5634975 h 5634975"/>
              <a:gd name="connsiteX99" fmla="*/ 1388114 w 1879679"/>
              <a:gd name="connsiteY99" fmla="*/ 5634975 h 5634975"/>
              <a:gd name="connsiteX100" fmla="*/ 1252844 w 1879679"/>
              <a:gd name="connsiteY100" fmla="*/ 5634975 h 5634975"/>
              <a:gd name="connsiteX101" fmla="*/ 820598 w 1879679"/>
              <a:gd name="connsiteY101" fmla="*/ 5634975 h 5634975"/>
              <a:gd name="connsiteX102" fmla="*/ 754847 w 1879679"/>
              <a:gd name="connsiteY102" fmla="*/ 5634975 h 5634975"/>
              <a:gd name="connsiteX103" fmla="*/ 322601 w 1879679"/>
              <a:gd name="connsiteY103" fmla="*/ 5634975 h 5634975"/>
              <a:gd name="connsiteX104" fmla="*/ 0 w 1879679"/>
              <a:gd name="connsiteY104" fmla="*/ 5261425 h 56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79679" h="5634975">
                <a:moveTo>
                  <a:pt x="0" y="5261425"/>
                </a:moveTo>
                <a:lnTo>
                  <a:pt x="0" y="4843948"/>
                </a:lnTo>
                <a:lnTo>
                  <a:pt x="0" y="4736662"/>
                </a:lnTo>
                <a:lnTo>
                  <a:pt x="0" y="4568933"/>
                </a:lnTo>
                <a:lnTo>
                  <a:pt x="0" y="4319186"/>
                </a:lnTo>
                <a:lnTo>
                  <a:pt x="0" y="4288055"/>
                </a:lnTo>
                <a:lnTo>
                  <a:pt x="0" y="4151456"/>
                </a:lnTo>
                <a:lnTo>
                  <a:pt x="0" y="4044170"/>
                </a:lnTo>
                <a:lnTo>
                  <a:pt x="0" y="3870578"/>
                </a:lnTo>
                <a:lnTo>
                  <a:pt x="0" y="3763292"/>
                </a:lnTo>
                <a:lnTo>
                  <a:pt x="0" y="3626693"/>
                </a:lnTo>
                <a:lnTo>
                  <a:pt x="0" y="3595563"/>
                </a:lnTo>
                <a:lnTo>
                  <a:pt x="0" y="3345816"/>
                </a:lnTo>
                <a:lnTo>
                  <a:pt x="0" y="3227956"/>
                </a:lnTo>
                <a:lnTo>
                  <a:pt x="0" y="3227955"/>
                </a:lnTo>
                <a:lnTo>
                  <a:pt x="0" y="3178086"/>
                </a:lnTo>
                <a:lnTo>
                  <a:pt x="0" y="3070800"/>
                </a:lnTo>
                <a:lnTo>
                  <a:pt x="0" y="3016557"/>
                </a:lnTo>
                <a:lnTo>
                  <a:pt x="0" y="2810481"/>
                </a:lnTo>
                <a:lnTo>
                  <a:pt x="0" y="2810476"/>
                </a:lnTo>
                <a:lnTo>
                  <a:pt x="0" y="2703195"/>
                </a:lnTo>
                <a:lnTo>
                  <a:pt x="0" y="2703194"/>
                </a:lnTo>
                <a:lnTo>
                  <a:pt x="0" y="2653323"/>
                </a:lnTo>
                <a:lnTo>
                  <a:pt x="0" y="2599080"/>
                </a:lnTo>
                <a:lnTo>
                  <a:pt x="0" y="2535466"/>
                </a:lnTo>
                <a:lnTo>
                  <a:pt x="0" y="2535463"/>
                </a:lnTo>
                <a:lnTo>
                  <a:pt x="0" y="2491793"/>
                </a:lnTo>
                <a:lnTo>
                  <a:pt x="0" y="2324065"/>
                </a:lnTo>
                <a:lnTo>
                  <a:pt x="0" y="2285718"/>
                </a:lnTo>
                <a:lnTo>
                  <a:pt x="0" y="2285716"/>
                </a:lnTo>
                <a:lnTo>
                  <a:pt x="0" y="2254586"/>
                </a:lnTo>
                <a:lnTo>
                  <a:pt x="0" y="2254585"/>
                </a:lnTo>
                <a:lnTo>
                  <a:pt x="0" y="2117989"/>
                </a:lnTo>
                <a:lnTo>
                  <a:pt x="0" y="2117987"/>
                </a:lnTo>
                <a:lnTo>
                  <a:pt x="0" y="2074317"/>
                </a:lnTo>
                <a:lnTo>
                  <a:pt x="0" y="2043187"/>
                </a:lnTo>
                <a:lnTo>
                  <a:pt x="0" y="2010704"/>
                </a:lnTo>
                <a:lnTo>
                  <a:pt x="0" y="2010701"/>
                </a:lnTo>
                <a:lnTo>
                  <a:pt x="0" y="1906588"/>
                </a:lnTo>
                <a:lnTo>
                  <a:pt x="0" y="1837111"/>
                </a:lnTo>
                <a:lnTo>
                  <a:pt x="0" y="1837107"/>
                </a:lnTo>
                <a:lnTo>
                  <a:pt x="0" y="1799303"/>
                </a:lnTo>
                <a:lnTo>
                  <a:pt x="0" y="1797973"/>
                </a:lnTo>
                <a:lnTo>
                  <a:pt x="0" y="1729826"/>
                </a:lnTo>
                <a:lnTo>
                  <a:pt x="0" y="1729824"/>
                </a:lnTo>
                <a:lnTo>
                  <a:pt x="0" y="1625710"/>
                </a:lnTo>
                <a:lnTo>
                  <a:pt x="0" y="1593227"/>
                </a:lnTo>
                <a:lnTo>
                  <a:pt x="0" y="1593225"/>
                </a:lnTo>
                <a:lnTo>
                  <a:pt x="0" y="1562096"/>
                </a:lnTo>
                <a:lnTo>
                  <a:pt x="0" y="1562093"/>
                </a:lnTo>
                <a:lnTo>
                  <a:pt x="0" y="1548513"/>
                </a:lnTo>
                <a:lnTo>
                  <a:pt x="0" y="1518424"/>
                </a:lnTo>
                <a:lnTo>
                  <a:pt x="0" y="1381826"/>
                </a:lnTo>
                <a:lnTo>
                  <a:pt x="0" y="1350695"/>
                </a:lnTo>
                <a:lnTo>
                  <a:pt x="0" y="1312348"/>
                </a:lnTo>
                <a:lnTo>
                  <a:pt x="0" y="1312346"/>
                </a:lnTo>
                <a:lnTo>
                  <a:pt x="0" y="1144619"/>
                </a:lnTo>
                <a:lnTo>
                  <a:pt x="0" y="1144617"/>
                </a:lnTo>
                <a:lnTo>
                  <a:pt x="0" y="1100947"/>
                </a:lnTo>
                <a:lnTo>
                  <a:pt x="0" y="1037334"/>
                </a:lnTo>
                <a:lnTo>
                  <a:pt x="0" y="1037331"/>
                </a:lnTo>
                <a:lnTo>
                  <a:pt x="0" y="983089"/>
                </a:lnTo>
                <a:lnTo>
                  <a:pt x="0" y="983087"/>
                </a:lnTo>
                <a:lnTo>
                  <a:pt x="0" y="973370"/>
                </a:lnTo>
                <a:lnTo>
                  <a:pt x="0" y="933218"/>
                </a:lnTo>
                <a:lnTo>
                  <a:pt x="0" y="825933"/>
                </a:lnTo>
                <a:lnTo>
                  <a:pt x="0" y="824603"/>
                </a:lnTo>
                <a:lnTo>
                  <a:pt x="0" y="619857"/>
                </a:lnTo>
                <a:lnTo>
                  <a:pt x="0" y="619855"/>
                </a:lnTo>
                <a:lnTo>
                  <a:pt x="0" y="575143"/>
                </a:lnTo>
                <a:lnTo>
                  <a:pt x="0" y="408456"/>
                </a:lnTo>
                <a:lnTo>
                  <a:pt x="0" y="9719"/>
                </a:lnTo>
                <a:lnTo>
                  <a:pt x="0" y="9717"/>
                </a:lnTo>
                <a:lnTo>
                  <a:pt x="0" y="0"/>
                </a:lnTo>
                <a:lnTo>
                  <a:pt x="455215" y="0"/>
                </a:lnTo>
                <a:lnTo>
                  <a:pt x="548216" y="0"/>
                </a:lnTo>
                <a:lnTo>
                  <a:pt x="1065514" y="0"/>
                </a:lnTo>
                <a:lnTo>
                  <a:pt x="1159590" y="0"/>
                </a:lnTo>
                <a:lnTo>
                  <a:pt x="1520728" y="0"/>
                </a:lnTo>
                <a:lnTo>
                  <a:pt x="1613728" y="0"/>
                </a:lnTo>
                <a:lnTo>
                  <a:pt x="1879679" y="0"/>
                </a:lnTo>
                <a:lnTo>
                  <a:pt x="1879679" y="74513"/>
                </a:lnTo>
                <a:lnTo>
                  <a:pt x="1879679" y="519922"/>
                </a:lnTo>
                <a:lnTo>
                  <a:pt x="1879679" y="973370"/>
                </a:lnTo>
                <a:lnTo>
                  <a:pt x="1879679" y="1047883"/>
                </a:lnTo>
                <a:lnTo>
                  <a:pt x="1879679" y="1493292"/>
                </a:lnTo>
                <a:lnTo>
                  <a:pt x="1879679" y="2386177"/>
                </a:lnTo>
                <a:lnTo>
                  <a:pt x="1879679" y="3238990"/>
                </a:lnTo>
                <a:lnTo>
                  <a:pt x="1879679" y="3359547"/>
                </a:lnTo>
                <a:lnTo>
                  <a:pt x="1879679" y="3368717"/>
                </a:lnTo>
                <a:lnTo>
                  <a:pt x="1879679" y="3872474"/>
                </a:lnTo>
                <a:lnTo>
                  <a:pt x="1879679" y="4003702"/>
                </a:lnTo>
                <a:lnTo>
                  <a:pt x="1879679" y="4212360"/>
                </a:lnTo>
                <a:lnTo>
                  <a:pt x="1879679" y="4342087"/>
                </a:lnTo>
                <a:lnTo>
                  <a:pt x="1879679" y="4661605"/>
                </a:lnTo>
                <a:lnTo>
                  <a:pt x="1879679" y="4845844"/>
                </a:lnTo>
                <a:lnTo>
                  <a:pt x="1879679" y="4977072"/>
                </a:lnTo>
                <a:lnTo>
                  <a:pt x="1879679" y="5634975"/>
                </a:lnTo>
                <a:lnTo>
                  <a:pt x="1820360" y="5634975"/>
                </a:lnTo>
                <a:lnTo>
                  <a:pt x="1388114" y="5634975"/>
                </a:lnTo>
                <a:lnTo>
                  <a:pt x="1252844" y="5634975"/>
                </a:lnTo>
                <a:lnTo>
                  <a:pt x="820598" y="5634975"/>
                </a:lnTo>
                <a:lnTo>
                  <a:pt x="754847" y="5634975"/>
                </a:lnTo>
                <a:lnTo>
                  <a:pt x="322601" y="5634975"/>
                </a:lnTo>
                <a:cubicBezTo>
                  <a:pt x="144908" y="5634975"/>
                  <a:pt x="0" y="5468406"/>
                  <a:pt x="0" y="5261425"/>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12" name="TextBox 11">
            <a:extLst>
              <a:ext uri="{FF2B5EF4-FFF2-40B4-BE49-F238E27FC236}">
                <a16:creationId xmlns:a16="http://schemas.microsoft.com/office/drawing/2014/main" id="{637687D2-8F65-70D8-3B1C-8A687AE02002}"/>
              </a:ext>
            </a:extLst>
          </p:cNvPr>
          <p:cNvSpPr txBox="1"/>
          <p:nvPr/>
        </p:nvSpPr>
        <p:spPr>
          <a:xfrm>
            <a:off x="2695477" y="823342"/>
            <a:ext cx="4661606" cy="1631216"/>
          </a:xfrm>
          <a:prstGeom prst="rect">
            <a:avLst/>
          </a:prstGeom>
          <a:noFill/>
        </p:spPr>
        <p:txBody>
          <a:bodyPr wrap="square" rtlCol="0">
            <a:spAutoFit/>
          </a:bodyPr>
          <a:lstStyle/>
          <a:p>
            <a:pPr>
              <a:lnSpc>
                <a:spcPts val="2360"/>
              </a:lnSpc>
            </a:pPr>
            <a:r>
              <a:rPr lang="en-US" sz="2600" b="1" dirty="0">
                <a:solidFill>
                  <a:srgbClr val="EC7C69"/>
                </a:solidFill>
                <a:latin typeface="Calibri" panose="020F0502020204030204" pitchFamily="34" charset="0"/>
                <a:cs typeface="Calibri" panose="020F0502020204030204" pitchFamily="34" charset="0"/>
              </a:rPr>
              <a:t>Forysta 5 (€)</a:t>
            </a:r>
          </a:p>
          <a:p>
            <a:pPr>
              <a:lnSpc>
                <a:spcPts val="2360"/>
              </a:lnSpc>
            </a:pPr>
            <a:r>
              <a:rPr lang="en-US" sz="2200" b="1" dirty="0">
                <a:solidFill>
                  <a:srgbClr val="494949"/>
                </a:solidFill>
                <a:latin typeface="Calibri" panose="020F0502020204030204" pitchFamily="34" charset="0"/>
                <a:cs typeface="Calibri" panose="020F0502020204030204" pitchFamily="34" charset="0"/>
              </a:rPr>
              <a:t>Skiljið þarfir og hvata markhópsins ykkar.</a:t>
            </a:r>
          </a:p>
          <a:p>
            <a:pPr>
              <a:lnSpc>
                <a:spcPts val="2360"/>
              </a:lnSpc>
            </a:pPr>
            <a:endParaRPr lang="en-US" sz="2200" b="1" dirty="0">
              <a:solidFill>
                <a:srgbClr val="494949"/>
              </a:solidFill>
              <a:latin typeface="Calibri" panose="020F0502020204030204" pitchFamily="34" charset="0"/>
              <a:cs typeface="Calibri" panose="020F0502020204030204" pitchFamily="34" charset="0"/>
            </a:endParaRPr>
          </a:p>
          <a:p>
            <a:pPr>
              <a:lnSpc>
                <a:spcPts val="2360"/>
              </a:lnSpc>
            </a:pPr>
            <a:endParaRPr lang="en-US" sz="2200" dirty="0">
              <a:solidFill>
                <a:srgbClr val="494949"/>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002381D6-DF12-AF7B-3626-68DE6C889BFE}"/>
              </a:ext>
            </a:extLst>
          </p:cNvPr>
          <p:cNvGrpSpPr/>
          <p:nvPr/>
        </p:nvGrpSpPr>
        <p:grpSpPr>
          <a:xfrm>
            <a:off x="1676303" y="820721"/>
            <a:ext cx="793524" cy="801083"/>
            <a:chOff x="4897755" y="3322320"/>
            <a:chExt cx="600074" cy="605790"/>
          </a:xfrm>
        </p:grpSpPr>
        <p:sp>
          <p:nvSpPr>
            <p:cNvPr id="15" name="Freeform 7">
              <a:extLst>
                <a:ext uri="{FF2B5EF4-FFF2-40B4-BE49-F238E27FC236}">
                  <a16:creationId xmlns:a16="http://schemas.microsoft.com/office/drawing/2014/main" id="{F4F7FA58-09F5-BD10-1C3E-7892CEDC1FF0}"/>
                </a:ext>
              </a:extLst>
            </p:cNvPr>
            <p:cNvSpPr/>
            <p:nvPr/>
          </p:nvSpPr>
          <p:spPr>
            <a:xfrm>
              <a:off x="4897755" y="3322320"/>
              <a:ext cx="600074" cy="605790"/>
            </a:xfrm>
            <a:custGeom>
              <a:avLst/>
              <a:gdLst>
                <a:gd name="connsiteX0" fmla="*/ 600075 w 600074"/>
                <a:gd name="connsiteY0" fmla="*/ 302895 h 605790"/>
                <a:gd name="connsiteX1" fmla="*/ 300037 w 600074"/>
                <a:gd name="connsiteY1" fmla="*/ 605790 h 605790"/>
                <a:gd name="connsiteX2" fmla="*/ 0 w 600074"/>
                <a:gd name="connsiteY2" fmla="*/ 302895 h 605790"/>
                <a:gd name="connsiteX3" fmla="*/ 300037 w 600074"/>
                <a:gd name="connsiteY3" fmla="*/ 0 h 605790"/>
                <a:gd name="connsiteX4" fmla="*/ 600075 w 600074"/>
                <a:gd name="connsiteY4" fmla="*/ 302895 h 6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4" h="605790">
                  <a:moveTo>
                    <a:pt x="600075" y="302895"/>
                  </a:moveTo>
                  <a:cubicBezTo>
                    <a:pt x="600075" y="470179"/>
                    <a:pt x="465744" y="605790"/>
                    <a:pt x="300037" y="605790"/>
                  </a:cubicBezTo>
                  <a:cubicBezTo>
                    <a:pt x="134331" y="605790"/>
                    <a:pt x="0" y="470179"/>
                    <a:pt x="0" y="302895"/>
                  </a:cubicBezTo>
                  <a:cubicBezTo>
                    <a:pt x="0" y="135611"/>
                    <a:pt x="134331" y="0"/>
                    <a:pt x="300037" y="0"/>
                  </a:cubicBezTo>
                  <a:cubicBezTo>
                    <a:pt x="465744" y="0"/>
                    <a:pt x="600075" y="135611"/>
                    <a:pt x="600075" y="302895"/>
                  </a:cubicBezTo>
                  <a:close/>
                </a:path>
              </a:pathLst>
            </a:custGeom>
            <a:solidFill>
              <a:srgbClr val="00979B"/>
            </a:solidFill>
            <a:ln w="952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681A9385-E44C-9908-8EAE-123C07999596}"/>
                </a:ext>
              </a:extLst>
            </p:cNvPr>
            <p:cNvSpPr/>
            <p:nvPr/>
          </p:nvSpPr>
          <p:spPr>
            <a:xfrm>
              <a:off x="5040944" y="3439468"/>
              <a:ext cx="383543" cy="485784"/>
            </a:xfrm>
            <a:custGeom>
              <a:avLst/>
              <a:gdLst>
                <a:gd name="connsiteX0" fmla="*/ 383543 w 383543"/>
                <a:gd name="connsiteY0" fmla="*/ 383867 h 485784"/>
                <a:gd name="connsiteX1" fmla="*/ 289246 w 383543"/>
                <a:gd name="connsiteY1" fmla="*/ 229562 h 485784"/>
                <a:gd name="connsiteX2" fmla="*/ 205426 w 383543"/>
                <a:gd name="connsiteY2" fmla="*/ 122882 h 485784"/>
                <a:gd name="connsiteX3" fmla="*/ 205426 w 383543"/>
                <a:gd name="connsiteY3" fmla="*/ 111452 h 485784"/>
                <a:gd name="connsiteX4" fmla="*/ 248288 w 383543"/>
                <a:gd name="connsiteY4" fmla="*/ 127644 h 485784"/>
                <a:gd name="connsiteX5" fmla="*/ 254956 w 383543"/>
                <a:gd name="connsiteY5" fmla="*/ 107642 h 485784"/>
                <a:gd name="connsiteX6" fmla="*/ 206378 w 383543"/>
                <a:gd name="connsiteY6" fmla="*/ 87640 h 485784"/>
                <a:gd name="connsiteX7" fmla="*/ 198758 w 383543"/>
                <a:gd name="connsiteY7" fmla="*/ 63827 h 485784"/>
                <a:gd name="connsiteX8" fmla="*/ 198758 w 383543"/>
                <a:gd name="connsiteY8" fmla="*/ 63827 h 485784"/>
                <a:gd name="connsiteX9" fmla="*/ 221618 w 383543"/>
                <a:gd name="connsiteY9" fmla="*/ 18107 h 485784"/>
                <a:gd name="connsiteX10" fmla="*/ 213046 w 383543"/>
                <a:gd name="connsiteY10" fmla="*/ 2867 h 485784"/>
                <a:gd name="connsiteX11" fmla="*/ 193043 w 383543"/>
                <a:gd name="connsiteY11" fmla="*/ 4772 h 485784"/>
                <a:gd name="connsiteX12" fmla="*/ 128273 w 383543"/>
                <a:gd name="connsiteY12" fmla="*/ 10 h 485784"/>
                <a:gd name="connsiteX13" fmla="*/ 103508 w 383543"/>
                <a:gd name="connsiteY13" fmla="*/ 10 h 485784"/>
                <a:gd name="connsiteX14" fmla="*/ 101603 w 383543"/>
                <a:gd name="connsiteY14" fmla="*/ 10 h 485784"/>
                <a:gd name="connsiteX15" fmla="*/ 70171 w 383543"/>
                <a:gd name="connsiteY15" fmla="*/ 16202 h 485784"/>
                <a:gd name="connsiteX16" fmla="*/ 93031 w 383543"/>
                <a:gd name="connsiteY16" fmla="*/ 62874 h 485784"/>
                <a:gd name="connsiteX17" fmla="*/ 86363 w 383543"/>
                <a:gd name="connsiteY17" fmla="*/ 86687 h 485784"/>
                <a:gd name="connsiteX18" fmla="*/ 42548 w 383543"/>
                <a:gd name="connsiteY18" fmla="*/ 106690 h 485784"/>
                <a:gd name="connsiteX19" fmla="*/ 49216 w 383543"/>
                <a:gd name="connsiteY19" fmla="*/ 126692 h 485784"/>
                <a:gd name="connsiteX20" fmla="*/ 86363 w 383543"/>
                <a:gd name="connsiteY20" fmla="*/ 111452 h 485784"/>
                <a:gd name="connsiteX21" fmla="*/ 87316 w 383543"/>
                <a:gd name="connsiteY21" fmla="*/ 121929 h 485784"/>
                <a:gd name="connsiteX22" fmla="*/ 34928 w 383543"/>
                <a:gd name="connsiteY22" fmla="*/ 171460 h 485784"/>
                <a:gd name="connsiteX23" fmla="*/ 4448 w 383543"/>
                <a:gd name="connsiteY23" fmla="*/ 220990 h 485784"/>
                <a:gd name="connsiteX24" fmla="*/ 29213 w 383543"/>
                <a:gd name="connsiteY24" fmla="*/ 329574 h 485784"/>
                <a:gd name="connsiteX25" fmla="*/ 27308 w 383543"/>
                <a:gd name="connsiteY25" fmla="*/ 329574 h 485784"/>
                <a:gd name="connsiteX26" fmla="*/ 138751 w 383543"/>
                <a:gd name="connsiteY26" fmla="*/ 485785 h 485784"/>
                <a:gd name="connsiteX27" fmla="*/ 156848 w 383543"/>
                <a:gd name="connsiteY27" fmla="*/ 485785 h 485784"/>
                <a:gd name="connsiteX28" fmla="*/ 381638 w 383543"/>
                <a:gd name="connsiteY28" fmla="*/ 383867 h 4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3543" h="485784">
                  <a:moveTo>
                    <a:pt x="383543" y="383867"/>
                  </a:moveTo>
                  <a:lnTo>
                    <a:pt x="289246" y="229562"/>
                  </a:lnTo>
                  <a:cubicBezTo>
                    <a:pt x="278768" y="182890"/>
                    <a:pt x="237811" y="154315"/>
                    <a:pt x="205426" y="122882"/>
                  </a:cubicBezTo>
                  <a:lnTo>
                    <a:pt x="205426" y="111452"/>
                  </a:lnTo>
                  <a:cubicBezTo>
                    <a:pt x="206378" y="111452"/>
                    <a:pt x="248288" y="127644"/>
                    <a:pt x="248288" y="127644"/>
                  </a:cubicBezTo>
                  <a:cubicBezTo>
                    <a:pt x="259718" y="127644"/>
                    <a:pt x="264481" y="114310"/>
                    <a:pt x="254956" y="107642"/>
                  </a:cubicBezTo>
                  <a:lnTo>
                    <a:pt x="206378" y="87640"/>
                  </a:lnTo>
                  <a:cubicBezTo>
                    <a:pt x="206378" y="79067"/>
                    <a:pt x="209236" y="66685"/>
                    <a:pt x="198758" y="63827"/>
                  </a:cubicBezTo>
                  <a:lnTo>
                    <a:pt x="198758" y="63827"/>
                  </a:lnTo>
                  <a:cubicBezTo>
                    <a:pt x="198758" y="62874"/>
                    <a:pt x="221618" y="18107"/>
                    <a:pt x="221618" y="18107"/>
                  </a:cubicBezTo>
                  <a:cubicBezTo>
                    <a:pt x="224476" y="12392"/>
                    <a:pt x="219713" y="3819"/>
                    <a:pt x="213046" y="2867"/>
                  </a:cubicBezTo>
                  <a:cubicBezTo>
                    <a:pt x="207331" y="2867"/>
                    <a:pt x="198758" y="4772"/>
                    <a:pt x="193043" y="4772"/>
                  </a:cubicBezTo>
                  <a:cubicBezTo>
                    <a:pt x="170183" y="6677"/>
                    <a:pt x="150181" y="2867"/>
                    <a:pt x="128273" y="10"/>
                  </a:cubicBezTo>
                  <a:lnTo>
                    <a:pt x="103508" y="10"/>
                  </a:lnTo>
                  <a:cubicBezTo>
                    <a:pt x="103508" y="10"/>
                    <a:pt x="103508" y="10"/>
                    <a:pt x="101603" y="10"/>
                  </a:cubicBezTo>
                  <a:cubicBezTo>
                    <a:pt x="91126" y="10"/>
                    <a:pt x="65408" y="-943"/>
                    <a:pt x="70171" y="16202"/>
                  </a:cubicBezTo>
                  <a:lnTo>
                    <a:pt x="93031" y="62874"/>
                  </a:lnTo>
                  <a:cubicBezTo>
                    <a:pt x="83506" y="67637"/>
                    <a:pt x="88268" y="78115"/>
                    <a:pt x="86363" y="86687"/>
                  </a:cubicBezTo>
                  <a:lnTo>
                    <a:pt x="42548" y="106690"/>
                  </a:lnTo>
                  <a:cubicBezTo>
                    <a:pt x="33023" y="113357"/>
                    <a:pt x="37786" y="126692"/>
                    <a:pt x="49216" y="126692"/>
                  </a:cubicBezTo>
                  <a:lnTo>
                    <a:pt x="86363" y="111452"/>
                  </a:lnTo>
                  <a:cubicBezTo>
                    <a:pt x="86363" y="115262"/>
                    <a:pt x="86363" y="118119"/>
                    <a:pt x="87316" y="121929"/>
                  </a:cubicBezTo>
                  <a:cubicBezTo>
                    <a:pt x="70171" y="139074"/>
                    <a:pt x="51121" y="153362"/>
                    <a:pt x="34928" y="171460"/>
                  </a:cubicBezTo>
                  <a:cubicBezTo>
                    <a:pt x="21593" y="185747"/>
                    <a:pt x="11116" y="200987"/>
                    <a:pt x="4448" y="220990"/>
                  </a:cubicBezTo>
                  <a:cubicBezTo>
                    <a:pt x="-6982" y="260994"/>
                    <a:pt x="4448" y="300999"/>
                    <a:pt x="29213" y="329574"/>
                  </a:cubicBezTo>
                  <a:lnTo>
                    <a:pt x="27308" y="329574"/>
                  </a:lnTo>
                  <a:cubicBezTo>
                    <a:pt x="27308" y="329574"/>
                    <a:pt x="138751" y="485785"/>
                    <a:pt x="138751" y="485785"/>
                  </a:cubicBezTo>
                  <a:cubicBezTo>
                    <a:pt x="144466" y="485785"/>
                    <a:pt x="151133" y="485785"/>
                    <a:pt x="156848" y="485785"/>
                  </a:cubicBezTo>
                  <a:cubicBezTo>
                    <a:pt x="246383" y="485785"/>
                    <a:pt x="326393" y="445779"/>
                    <a:pt x="381638" y="383867"/>
                  </a:cubicBezTo>
                  <a:close/>
                </a:path>
              </a:pathLst>
            </a:custGeom>
            <a:solidFill>
              <a:srgbClr val="087377"/>
            </a:solidFill>
            <a:ln w="9525" cap="flat">
              <a:noFill/>
              <a:prstDash val="solid"/>
              <a:miter/>
            </a:ln>
          </p:spPr>
          <p:txBody>
            <a:bodyPr rtlCol="0" anchor="ctr"/>
            <a:lstStyle/>
            <a:p>
              <a:endParaRPr lang="en-US"/>
            </a:p>
          </p:txBody>
        </p:sp>
        <p:grpSp>
          <p:nvGrpSpPr>
            <p:cNvPr id="17" name="Graphic 14">
              <a:extLst>
                <a:ext uri="{FF2B5EF4-FFF2-40B4-BE49-F238E27FC236}">
                  <a16:creationId xmlns:a16="http://schemas.microsoft.com/office/drawing/2014/main" id="{7F00FD7E-4654-53DE-9236-E5FB8F49A030}"/>
                </a:ext>
              </a:extLst>
            </p:cNvPr>
            <p:cNvGrpSpPr/>
            <p:nvPr/>
          </p:nvGrpSpPr>
          <p:grpSpPr>
            <a:xfrm>
              <a:off x="5040867" y="3443287"/>
              <a:ext cx="290185" cy="367426"/>
              <a:chOff x="5040867" y="3443287"/>
              <a:chExt cx="290185" cy="367426"/>
            </a:xfrm>
            <a:solidFill>
              <a:srgbClr val="FFFFFF"/>
            </a:solidFill>
          </p:grpSpPr>
          <p:sp>
            <p:nvSpPr>
              <p:cNvPr id="23" name="Freeform 20">
                <a:extLst>
                  <a:ext uri="{FF2B5EF4-FFF2-40B4-BE49-F238E27FC236}">
                    <a16:creationId xmlns:a16="http://schemas.microsoft.com/office/drawing/2014/main" id="{C19E2E68-2E11-E905-45D0-6DBE0A7810CF}"/>
                  </a:ext>
                </a:extLst>
              </p:cNvPr>
              <p:cNvSpPr/>
              <p:nvPr/>
            </p:nvSpPr>
            <p:spPr>
              <a:xfrm>
                <a:off x="5040867" y="3443287"/>
                <a:ext cx="290185" cy="367426"/>
              </a:xfrm>
              <a:custGeom>
                <a:avLst/>
                <a:gdLst>
                  <a:gd name="connsiteX0" fmla="*/ 125493 w 290185"/>
                  <a:gd name="connsiteY0" fmla="*/ 0 h 367426"/>
                  <a:gd name="connsiteX1" fmla="*/ 190263 w 290185"/>
                  <a:gd name="connsiteY1" fmla="*/ 4763 h 367426"/>
                  <a:gd name="connsiteX2" fmla="*/ 210265 w 290185"/>
                  <a:gd name="connsiteY2" fmla="*/ 2858 h 367426"/>
                  <a:gd name="connsiteX3" fmla="*/ 218838 w 290185"/>
                  <a:gd name="connsiteY3" fmla="*/ 18097 h 367426"/>
                  <a:gd name="connsiteX4" fmla="*/ 195978 w 290185"/>
                  <a:gd name="connsiteY4" fmla="*/ 62865 h 367426"/>
                  <a:gd name="connsiteX5" fmla="*/ 195978 w 290185"/>
                  <a:gd name="connsiteY5" fmla="*/ 62865 h 367426"/>
                  <a:gd name="connsiteX6" fmla="*/ 203598 w 290185"/>
                  <a:gd name="connsiteY6" fmla="*/ 87630 h 367426"/>
                  <a:gd name="connsiteX7" fmla="*/ 252175 w 290185"/>
                  <a:gd name="connsiteY7" fmla="*/ 107633 h 367426"/>
                  <a:gd name="connsiteX8" fmla="*/ 245508 w 290185"/>
                  <a:gd name="connsiteY8" fmla="*/ 127635 h 367426"/>
                  <a:gd name="connsiteX9" fmla="*/ 204550 w 290185"/>
                  <a:gd name="connsiteY9" fmla="*/ 111442 h 367426"/>
                  <a:gd name="connsiteX10" fmla="*/ 204550 w 290185"/>
                  <a:gd name="connsiteY10" fmla="*/ 122872 h 367426"/>
                  <a:gd name="connsiteX11" fmla="*/ 287418 w 290185"/>
                  <a:gd name="connsiteY11" fmla="*/ 229553 h 367426"/>
                  <a:gd name="connsiteX12" fmla="*/ 183595 w 290185"/>
                  <a:gd name="connsiteY12" fmla="*/ 366713 h 367426"/>
                  <a:gd name="connsiteX13" fmla="*/ 105490 w 290185"/>
                  <a:gd name="connsiteY13" fmla="*/ 366713 h 367426"/>
                  <a:gd name="connsiteX14" fmla="*/ 4525 w 290185"/>
                  <a:gd name="connsiteY14" fmla="*/ 221933 h 367426"/>
                  <a:gd name="connsiteX15" fmla="*/ 35005 w 290185"/>
                  <a:gd name="connsiteY15" fmla="*/ 172403 h 367426"/>
                  <a:gd name="connsiteX16" fmla="*/ 87393 w 290185"/>
                  <a:gd name="connsiteY16" fmla="*/ 122872 h 367426"/>
                  <a:gd name="connsiteX17" fmla="*/ 86440 w 290185"/>
                  <a:gd name="connsiteY17" fmla="*/ 112395 h 367426"/>
                  <a:gd name="connsiteX18" fmla="*/ 49293 w 290185"/>
                  <a:gd name="connsiteY18" fmla="*/ 127635 h 367426"/>
                  <a:gd name="connsiteX19" fmla="*/ 42625 w 290185"/>
                  <a:gd name="connsiteY19" fmla="*/ 107633 h 367426"/>
                  <a:gd name="connsiteX20" fmla="*/ 86440 w 290185"/>
                  <a:gd name="connsiteY20" fmla="*/ 87630 h 367426"/>
                  <a:gd name="connsiteX21" fmla="*/ 93108 w 290185"/>
                  <a:gd name="connsiteY21" fmla="*/ 63817 h 367426"/>
                  <a:gd name="connsiteX22" fmla="*/ 70248 w 290185"/>
                  <a:gd name="connsiteY22" fmla="*/ 17145 h 367426"/>
                  <a:gd name="connsiteX23" fmla="*/ 101680 w 290185"/>
                  <a:gd name="connsiteY23" fmla="*/ 953 h 367426"/>
                  <a:gd name="connsiteX24" fmla="*/ 103585 w 290185"/>
                  <a:gd name="connsiteY24" fmla="*/ 953 h 367426"/>
                  <a:gd name="connsiteX25" fmla="*/ 128350 w 290185"/>
                  <a:gd name="connsiteY25" fmla="*/ 953 h 367426"/>
                  <a:gd name="connsiteX26" fmla="*/ 190263 w 290185"/>
                  <a:gd name="connsiteY26" fmla="*/ 26670 h 367426"/>
                  <a:gd name="connsiteX27" fmla="*/ 158830 w 290185"/>
                  <a:gd name="connsiteY27" fmla="*/ 26670 h 367426"/>
                  <a:gd name="connsiteX28" fmla="*/ 122635 w 290185"/>
                  <a:gd name="connsiteY28" fmla="*/ 21908 h 367426"/>
                  <a:gd name="connsiteX29" fmla="*/ 94060 w 290185"/>
                  <a:gd name="connsiteY29" fmla="*/ 21908 h 367426"/>
                  <a:gd name="connsiteX30" fmla="*/ 114063 w 290185"/>
                  <a:gd name="connsiteY30" fmla="*/ 60960 h 367426"/>
                  <a:gd name="connsiteX31" fmla="*/ 116920 w 290185"/>
                  <a:gd name="connsiteY31" fmla="*/ 60960 h 367426"/>
                  <a:gd name="connsiteX32" fmla="*/ 171213 w 290185"/>
                  <a:gd name="connsiteY32" fmla="*/ 61913 h 367426"/>
                  <a:gd name="connsiteX33" fmla="*/ 190263 w 290185"/>
                  <a:gd name="connsiteY33" fmla="*/ 25717 h 367426"/>
                  <a:gd name="connsiteX34" fmla="*/ 182643 w 290185"/>
                  <a:gd name="connsiteY34" fmla="*/ 84772 h 367426"/>
                  <a:gd name="connsiteX35" fmla="*/ 106443 w 290185"/>
                  <a:gd name="connsiteY35" fmla="*/ 84772 h 367426"/>
                  <a:gd name="connsiteX36" fmla="*/ 106443 w 290185"/>
                  <a:gd name="connsiteY36" fmla="*/ 105728 h 367426"/>
                  <a:gd name="connsiteX37" fmla="*/ 182643 w 290185"/>
                  <a:gd name="connsiteY37" fmla="*/ 105728 h 367426"/>
                  <a:gd name="connsiteX38" fmla="*/ 182643 w 290185"/>
                  <a:gd name="connsiteY38" fmla="*/ 84772 h 367426"/>
                  <a:gd name="connsiteX39" fmla="*/ 112158 w 290185"/>
                  <a:gd name="connsiteY39" fmla="*/ 127635 h 367426"/>
                  <a:gd name="connsiteX40" fmla="*/ 39768 w 290185"/>
                  <a:gd name="connsiteY40" fmla="*/ 196215 h 367426"/>
                  <a:gd name="connsiteX41" fmla="*/ 105490 w 290185"/>
                  <a:gd name="connsiteY41" fmla="*/ 343853 h 367426"/>
                  <a:gd name="connsiteX42" fmla="*/ 181690 w 290185"/>
                  <a:gd name="connsiteY42" fmla="*/ 343853 h 367426"/>
                  <a:gd name="connsiteX43" fmla="*/ 246460 w 290185"/>
                  <a:gd name="connsiteY43" fmla="*/ 195263 h 367426"/>
                  <a:gd name="connsiteX44" fmla="*/ 175975 w 290185"/>
                  <a:gd name="connsiteY44" fmla="*/ 127635 h 367426"/>
                  <a:gd name="connsiteX45" fmla="*/ 111205 w 290185"/>
                  <a:gd name="connsiteY45" fmla="*/ 127635 h 3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185" h="367426">
                    <a:moveTo>
                      <a:pt x="125493" y="0"/>
                    </a:moveTo>
                    <a:cubicBezTo>
                      <a:pt x="147400" y="3810"/>
                      <a:pt x="167403" y="6667"/>
                      <a:pt x="190263" y="4763"/>
                    </a:cubicBezTo>
                    <a:cubicBezTo>
                      <a:pt x="213123" y="2858"/>
                      <a:pt x="204550" y="1905"/>
                      <a:pt x="210265" y="2858"/>
                    </a:cubicBezTo>
                    <a:cubicBezTo>
                      <a:pt x="215980" y="3810"/>
                      <a:pt x="221695" y="11430"/>
                      <a:pt x="218838" y="18097"/>
                    </a:cubicBezTo>
                    <a:lnTo>
                      <a:pt x="195978" y="62865"/>
                    </a:lnTo>
                    <a:lnTo>
                      <a:pt x="195978" y="62865"/>
                    </a:lnTo>
                    <a:cubicBezTo>
                      <a:pt x="206455" y="66675"/>
                      <a:pt x="203598" y="79058"/>
                      <a:pt x="203598" y="87630"/>
                    </a:cubicBezTo>
                    <a:lnTo>
                      <a:pt x="252175" y="107633"/>
                    </a:lnTo>
                    <a:cubicBezTo>
                      <a:pt x="261700" y="114300"/>
                      <a:pt x="256938" y="127635"/>
                      <a:pt x="245508" y="127635"/>
                    </a:cubicBezTo>
                    <a:lnTo>
                      <a:pt x="204550" y="111442"/>
                    </a:lnTo>
                    <a:lnTo>
                      <a:pt x="204550" y="122872"/>
                    </a:lnTo>
                    <a:cubicBezTo>
                      <a:pt x="235030" y="154305"/>
                      <a:pt x="276940" y="182880"/>
                      <a:pt x="287418" y="229553"/>
                    </a:cubicBezTo>
                    <a:cubicBezTo>
                      <a:pt x="302658" y="297180"/>
                      <a:pt x="253128" y="362903"/>
                      <a:pt x="183595" y="366713"/>
                    </a:cubicBezTo>
                    <a:cubicBezTo>
                      <a:pt x="160735" y="367665"/>
                      <a:pt x="128350" y="367665"/>
                      <a:pt x="105490" y="366713"/>
                    </a:cubicBezTo>
                    <a:cubicBezTo>
                      <a:pt x="33100" y="361950"/>
                      <a:pt x="-15477" y="290513"/>
                      <a:pt x="4525" y="221933"/>
                    </a:cubicBezTo>
                    <a:cubicBezTo>
                      <a:pt x="24528" y="153353"/>
                      <a:pt x="20718" y="187642"/>
                      <a:pt x="35005" y="172403"/>
                    </a:cubicBezTo>
                    <a:cubicBezTo>
                      <a:pt x="49293" y="157163"/>
                      <a:pt x="70248" y="140017"/>
                      <a:pt x="87393" y="122872"/>
                    </a:cubicBezTo>
                    <a:cubicBezTo>
                      <a:pt x="85488" y="119063"/>
                      <a:pt x="86440" y="116205"/>
                      <a:pt x="86440" y="112395"/>
                    </a:cubicBezTo>
                    <a:lnTo>
                      <a:pt x="49293" y="127635"/>
                    </a:lnTo>
                    <a:cubicBezTo>
                      <a:pt x="37863" y="127635"/>
                      <a:pt x="33100" y="114300"/>
                      <a:pt x="42625" y="107633"/>
                    </a:cubicBezTo>
                    <a:lnTo>
                      <a:pt x="86440" y="87630"/>
                    </a:lnTo>
                    <a:cubicBezTo>
                      <a:pt x="87393" y="79058"/>
                      <a:pt x="83583" y="68580"/>
                      <a:pt x="93108" y="63817"/>
                    </a:cubicBezTo>
                    <a:lnTo>
                      <a:pt x="70248" y="17145"/>
                    </a:lnTo>
                    <a:cubicBezTo>
                      <a:pt x="65485" y="-953"/>
                      <a:pt x="91203" y="953"/>
                      <a:pt x="101680" y="953"/>
                    </a:cubicBezTo>
                    <a:cubicBezTo>
                      <a:pt x="112158" y="953"/>
                      <a:pt x="103585" y="953"/>
                      <a:pt x="103585" y="953"/>
                    </a:cubicBezTo>
                    <a:lnTo>
                      <a:pt x="128350" y="953"/>
                    </a:lnTo>
                    <a:close/>
                    <a:moveTo>
                      <a:pt x="190263" y="26670"/>
                    </a:moveTo>
                    <a:cubicBezTo>
                      <a:pt x="179785" y="26670"/>
                      <a:pt x="169308" y="27622"/>
                      <a:pt x="158830" y="26670"/>
                    </a:cubicBezTo>
                    <a:cubicBezTo>
                      <a:pt x="148353" y="25717"/>
                      <a:pt x="135018" y="21908"/>
                      <a:pt x="122635" y="21908"/>
                    </a:cubicBezTo>
                    <a:cubicBezTo>
                      <a:pt x="110253" y="21908"/>
                      <a:pt x="103585" y="21908"/>
                      <a:pt x="94060" y="21908"/>
                    </a:cubicBezTo>
                    <a:lnTo>
                      <a:pt x="114063" y="60960"/>
                    </a:lnTo>
                    <a:lnTo>
                      <a:pt x="116920" y="60960"/>
                    </a:lnTo>
                    <a:cubicBezTo>
                      <a:pt x="116920" y="61913"/>
                      <a:pt x="171213" y="61913"/>
                      <a:pt x="171213" y="61913"/>
                    </a:cubicBezTo>
                    <a:lnTo>
                      <a:pt x="190263" y="25717"/>
                    </a:lnTo>
                    <a:close/>
                    <a:moveTo>
                      <a:pt x="182643" y="84772"/>
                    </a:moveTo>
                    <a:lnTo>
                      <a:pt x="106443" y="84772"/>
                    </a:lnTo>
                    <a:lnTo>
                      <a:pt x="106443" y="105728"/>
                    </a:lnTo>
                    <a:lnTo>
                      <a:pt x="182643" y="105728"/>
                    </a:lnTo>
                    <a:lnTo>
                      <a:pt x="182643" y="84772"/>
                    </a:lnTo>
                    <a:close/>
                    <a:moveTo>
                      <a:pt x="112158" y="127635"/>
                    </a:moveTo>
                    <a:cubicBezTo>
                      <a:pt x="89298" y="150495"/>
                      <a:pt x="60723" y="171450"/>
                      <a:pt x="39768" y="196215"/>
                    </a:cubicBezTo>
                    <a:cubicBezTo>
                      <a:pt x="-5952" y="253365"/>
                      <a:pt x="31195" y="340042"/>
                      <a:pt x="105490" y="343853"/>
                    </a:cubicBezTo>
                    <a:cubicBezTo>
                      <a:pt x="127398" y="344805"/>
                      <a:pt x="159783" y="344805"/>
                      <a:pt x="181690" y="343853"/>
                    </a:cubicBezTo>
                    <a:cubicBezTo>
                      <a:pt x="255985" y="339090"/>
                      <a:pt x="293133" y="253365"/>
                      <a:pt x="246460" y="195263"/>
                    </a:cubicBezTo>
                    <a:cubicBezTo>
                      <a:pt x="226458" y="170497"/>
                      <a:pt x="199788" y="149542"/>
                      <a:pt x="175975" y="127635"/>
                    </a:cubicBezTo>
                    <a:lnTo>
                      <a:pt x="111205" y="127635"/>
                    </a:lnTo>
                    <a:close/>
                  </a:path>
                </a:pathLst>
              </a:custGeom>
              <a:solidFill>
                <a:srgbClr val="FFFFFF"/>
              </a:solidFill>
              <a:ln w="9525" cap="flat">
                <a:noFill/>
                <a:prstDash val="solid"/>
                <a:miter/>
              </a:ln>
            </p:spPr>
            <p:txBody>
              <a:bodyPr rtlCol="0" anchor="ctr"/>
              <a:lstStyle/>
              <a:p>
                <a:endParaRPr lang="en-US"/>
              </a:p>
            </p:txBody>
          </p:sp>
          <p:sp>
            <p:nvSpPr>
              <p:cNvPr id="24" name="Freeform 21">
                <a:extLst>
                  <a:ext uri="{FF2B5EF4-FFF2-40B4-BE49-F238E27FC236}">
                    <a16:creationId xmlns:a16="http://schemas.microsoft.com/office/drawing/2014/main" id="{8EDDCA20-6DD3-570B-1C87-3C7AF4C5CD64}"/>
                  </a:ext>
                </a:extLst>
              </p:cNvPr>
              <p:cNvSpPr/>
              <p:nvPr/>
            </p:nvSpPr>
            <p:spPr>
              <a:xfrm>
                <a:off x="5119456" y="3615073"/>
                <a:ext cx="112629" cy="129142"/>
              </a:xfrm>
              <a:custGeom>
                <a:avLst/>
                <a:gdLst>
                  <a:gd name="connsiteX0" fmla="*/ 44046 w 112629"/>
                  <a:gd name="connsiteY0" fmla="*/ 37764 h 129142"/>
                  <a:gd name="connsiteX1" fmla="*/ 71668 w 112629"/>
                  <a:gd name="connsiteY1" fmla="*/ 37764 h 129142"/>
                  <a:gd name="connsiteX2" fmla="*/ 79288 w 112629"/>
                  <a:gd name="connsiteY2" fmla="*/ 45384 h 129142"/>
                  <a:gd name="connsiteX3" fmla="*/ 69763 w 112629"/>
                  <a:gd name="connsiteY3" fmla="*/ 58719 h 129142"/>
                  <a:gd name="connsiteX4" fmla="*/ 34521 w 112629"/>
                  <a:gd name="connsiteY4" fmla="*/ 58719 h 129142"/>
                  <a:gd name="connsiteX5" fmla="*/ 34521 w 112629"/>
                  <a:gd name="connsiteY5" fmla="*/ 73959 h 129142"/>
                  <a:gd name="connsiteX6" fmla="*/ 65001 w 112629"/>
                  <a:gd name="connsiteY6" fmla="*/ 73959 h 129142"/>
                  <a:gd name="connsiteX7" fmla="*/ 68811 w 112629"/>
                  <a:gd name="connsiteY7" fmla="*/ 75864 h 129142"/>
                  <a:gd name="connsiteX8" fmla="*/ 70716 w 112629"/>
                  <a:gd name="connsiteY8" fmla="*/ 92056 h 129142"/>
                  <a:gd name="connsiteX9" fmla="*/ 65001 w 112629"/>
                  <a:gd name="connsiteY9" fmla="*/ 94914 h 129142"/>
                  <a:gd name="connsiteX10" fmla="*/ 44998 w 112629"/>
                  <a:gd name="connsiteY10" fmla="*/ 94914 h 129142"/>
                  <a:gd name="connsiteX11" fmla="*/ 79288 w 112629"/>
                  <a:gd name="connsiteY11" fmla="*/ 107296 h 129142"/>
                  <a:gd name="connsiteX12" fmla="*/ 105006 w 112629"/>
                  <a:gd name="connsiteY12" fmla="*/ 103486 h 129142"/>
                  <a:gd name="connsiteX13" fmla="*/ 97386 w 112629"/>
                  <a:gd name="connsiteY13" fmla="*/ 122536 h 129142"/>
                  <a:gd name="connsiteX14" fmla="*/ 19281 w 112629"/>
                  <a:gd name="connsiteY14" fmla="*/ 94914 h 129142"/>
                  <a:gd name="connsiteX15" fmla="*/ 4993 w 112629"/>
                  <a:gd name="connsiteY15" fmla="*/ 92056 h 129142"/>
                  <a:gd name="connsiteX16" fmla="*/ 13566 w 112629"/>
                  <a:gd name="connsiteY16" fmla="*/ 72054 h 129142"/>
                  <a:gd name="connsiteX17" fmla="*/ 13566 w 112629"/>
                  <a:gd name="connsiteY17" fmla="*/ 56814 h 129142"/>
                  <a:gd name="connsiteX18" fmla="*/ 3088 w 112629"/>
                  <a:gd name="connsiteY18" fmla="*/ 38716 h 129142"/>
                  <a:gd name="connsiteX19" fmla="*/ 19281 w 112629"/>
                  <a:gd name="connsiteY19" fmla="*/ 34906 h 129142"/>
                  <a:gd name="connsiteX20" fmla="*/ 85003 w 112629"/>
                  <a:gd name="connsiteY20" fmla="*/ 1569 h 129142"/>
                  <a:gd name="connsiteX21" fmla="*/ 112626 w 112629"/>
                  <a:gd name="connsiteY21" fmla="*/ 22524 h 129142"/>
                  <a:gd name="connsiteX22" fmla="*/ 102148 w 112629"/>
                  <a:gd name="connsiteY22" fmla="*/ 33001 h 129142"/>
                  <a:gd name="connsiteX23" fmla="*/ 88813 w 112629"/>
                  <a:gd name="connsiteY23" fmla="*/ 25381 h 129142"/>
                  <a:gd name="connsiteX24" fmla="*/ 54523 w 112629"/>
                  <a:gd name="connsiteY24" fmla="*/ 25381 h 129142"/>
                  <a:gd name="connsiteX25" fmla="*/ 45951 w 112629"/>
                  <a:gd name="connsiteY25" fmla="*/ 33954 h 1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29" h="129142">
                    <a:moveTo>
                      <a:pt x="44046" y="37764"/>
                    </a:moveTo>
                    <a:lnTo>
                      <a:pt x="71668" y="37764"/>
                    </a:lnTo>
                    <a:cubicBezTo>
                      <a:pt x="74526" y="37764"/>
                      <a:pt x="78336" y="42526"/>
                      <a:pt x="79288" y="45384"/>
                    </a:cubicBezTo>
                    <a:cubicBezTo>
                      <a:pt x="80241" y="51099"/>
                      <a:pt x="76431" y="58719"/>
                      <a:pt x="69763" y="58719"/>
                    </a:cubicBezTo>
                    <a:lnTo>
                      <a:pt x="34521" y="58719"/>
                    </a:lnTo>
                    <a:cubicBezTo>
                      <a:pt x="33568" y="64434"/>
                      <a:pt x="33568" y="69196"/>
                      <a:pt x="34521" y="73959"/>
                    </a:cubicBezTo>
                    <a:lnTo>
                      <a:pt x="65001" y="73959"/>
                    </a:lnTo>
                    <a:cubicBezTo>
                      <a:pt x="65001" y="73959"/>
                      <a:pt x="68811" y="75864"/>
                      <a:pt x="68811" y="75864"/>
                    </a:cubicBezTo>
                    <a:cubicBezTo>
                      <a:pt x="74526" y="79674"/>
                      <a:pt x="74526" y="87294"/>
                      <a:pt x="70716" y="92056"/>
                    </a:cubicBezTo>
                    <a:cubicBezTo>
                      <a:pt x="66906" y="96819"/>
                      <a:pt x="65001" y="94914"/>
                      <a:pt x="65001" y="94914"/>
                    </a:cubicBezTo>
                    <a:lnTo>
                      <a:pt x="44998" y="94914"/>
                    </a:lnTo>
                    <a:cubicBezTo>
                      <a:pt x="52618" y="105391"/>
                      <a:pt x="65953" y="110154"/>
                      <a:pt x="79288" y="107296"/>
                    </a:cubicBezTo>
                    <a:cubicBezTo>
                      <a:pt x="92623" y="104439"/>
                      <a:pt x="97386" y="94914"/>
                      <a:pt x="105006" y="103486"/>
                    </a:cubicBezTo>
                    <a:cubicBezTo>
                      <a:pt x="112626" y="112059"/>
                      <a:pt x="105006" y="118726"/>
                      <a:pt x="97386" y="122536"/>
                    </a:cubicBezTo>
                    <a:cubicBezTo>
                      <a:pt x="67858" y="138729"/>
                      <a:pt x="33568" y="123489"/>
                      <a:pt x="19281" y="94914"/>
                    </a:cubicBezTo>
                    <a:cubicBezTo>
                      <a:pt x="13566" y="93961"/>
                      <a:pt x="9756" y="94914"/>
                      <a:pt x="4993" y="92056"/>
                    </a:cubicBezTo>
                    <a:cubicBezTo>
                      <a:pt x="-4532" y="85389"/>
                      <a:pt x="3088" y="71101"/>
                      <a:pt x="13566" y="72054"/>
                    </a:cubicBezTo>
                    <a:cubicBezTo>
                      <a:pt x="12613" y="67291"/>
                      <a:pt x="12613" y="61576"/>
                      <a:pt x="13566" y="56814"/>
                    </a:cubicBezTo>
                    <a:cubicBezTo>
                      <a:pt x="3088" y="57766"/>
                      <a:pt x="-4532" y="46336"/>
                      <a:pt x="3088" y="38716"/>
                    </a:cubicBezTo>
                    <a:cubicBezTo>
                      <a:pt x="10708" y="31096"/>
                      <a:pt x="13566" y="36811"/>
                      <a:pt x="19281" y="34906"/>
                    </a:cubicBezTo>
                    <a:cubicBezTo>
                      <a:pt x="31663" y="10141"/>
                      <a:pt x="56428" y="-5099"/>
                      <a:pt x="85003" y="1569"/>
                    </a:cubicBezTo>
                    <a:cubicBezTo>
                      <a:pt x="113578" y="8236"/>
                      <a:pt x="112626" y="12999"/>
                      <a:pt x="112626" y="22524"/>
                    </a:cubicBezTo>
                    <a:cubicBezTo>
                      <a:pt x="112626" y="32049"/>
                      <a:pt x="107863" y="33001"/>
                      <a:pt x="102148" y="33001"/>
                    </a:cubicBezTo>
                    <a:cubicBezTo>
                      <a:pt x="96433" y="33001"/>
                      <a:pt x="93576" y="28239"/>
                      <a:pt x="88813" y="25381"/>
                    </a:cubicBezTo>
                    <a:cubicBezTo>
                      <a:pt x="78336" y="18714"/>
                      <a:pt x="65001" y="19666"/>
                      <a:pt x="54523" y="25381"/>
                    </a:cubicBezTo>
                    <a:cubicBezTo>
                      <a:pt x="44046" y="31096"/>
                      <a:pt x="47856" y="30144"/>
                      <a:pt x="45951" y="33954"/>
                    </a:cubicBezTo>
                    <a:close/>
                  </a:path>
                </a:pathLst>
              </a:custGeom>
              <a:solidFill>
                <a:srgbClr val="FFFFFF"/>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9728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3ECA0-F54A-2BE1-B03B-9CE2AC23957D}"/>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9CD95EFD-FA33-6CF4-10DB-238675A1AEB0}"/>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68FE330-5778-6292-C016-2A209DE2DB1B}"/>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8F601594-BE46-0212-50F2-33EDB3719A1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6</a:t>
            </a:fld>
            <a:endParaRPr lang="fr-CA" sz="1200" dirty="0"/>
          </a:p>
        </p:txBody>
      </p:sp>
      <p:sp>
        <p:nvSpPr>
          <p:cNvPr id="2" name="TextBox 1">
            <a:extLst>
              <a:ext uri="{FF2B5EF4-FFF2-40B4-BE49-F238E27FC236}">
                <a16:creationId xmlns:a16="http://schemas.microsoft.com/office/drawing/2014/main" id="{0FD02E7B-AE0C-319A-2DA9-6589B4448237}"/>
              </a:ext>
            </a:extLst>
          </p:cNvPr>
          <p:cNvSpPr txBox="1"/>
          <p:nvPr/>
        </p:nvSpPr>
        <p:spPr>
          <a:xfrm>
            <a:off x="2039426" y="1231046"/>
            <a:ext cx="8900381" cy="3927485"/>
          </a:xfrm>
          <a:prstGeom prst="rect">
            <a:avLst/>
          </a:prstGeom>
          <a:noFill/>
        </p:spPr>
        <p:txBody>
          <a:bodyPr wrap="square">
            <a:spAutoFit/>
          </a:bodyPr>
          <a:lstStyle/>
          <a:p>
            <a:pPr>
              <a:lnSpc>
                <a:spcPts val="2340"/>
              </a:lnSpc>
            </a:pPr>
            <a:endParaRPr lang="en-US" sz="2400" dirty="0">
              <a:solidFill>
                <a:srgbClr val="494949"/>
              </a:solidFill>
            </a:endParaRPr>
          </a:p>
          <a:p>
            <a:pPr>
              <a:lnSpc>
                <a:spcPts val="2340"/>
              </a:lnSpc>
            </a:pPr>
            <a:r>
              <a:rPr lang="en-US" sz="2400" b="1" dirty="0">
                <a:solidFill>
                  <a:srgbClr val="494949"/>
                </a:solidFill>
              </a:rPr>
              <a:t>Ennfremur hefur sjálfbærni orðið lykilatriði í vali á gististöðum. </a:t>
            </a:r>
          </a:p>
          <a:p>
            <a:pPr>
              <a:lnSpc>
                <a:spcPts val="2340"/>
              </a:lnSpc>
            </a:pPr>
            <a:endParaRPr lang="en-US" sz="2400" b="1" dirty="0">
              <a:solidFill>
                <a:srgbClr val="494949"/>
              </a:solidFill>
            </a:endParaRPr>
          </a:p>
          <a:p>
            <a:pPr>
              <a:lnSpc>
                <a:spcPts val="2340"/>
              </a:lnSpc>
            </a:pPr>
            <a:r>
              <a:rPr lang="en-US" sz="2400" dirty="0">
                <a:solidFill>
                  <a:srgbClr val="494949"/>
                </a:solidFill>
              </a:rPr>
              <a:t>Skýrsla frá 2023 hjá </a:t>
            </a:r>
            <a:r>
              <a:rPr lang="en-US" sz="2400" dirty="0">
                <a:solidFill>
                  <a:srgbClr val="E96751"/>
                </a:solidFill>
                <a:hlinkClick r:id="rId2">
                  <a:extLst>
                    <a:ext uri="{A12FA001-AC4F-418D-AE19-62706E023703}">
                      <ahyp:hlinkClr xmlns:ahyp="http://schemas.microsoft.com/office/drawing/2018/hyperlinkcolor" val="tx"/>
                    </a:ext>
                  </a:extLst>
                </a:hlinkClick>
              </a:rPr>
              <a:t>Ferðamálastofu Sameinuðu þjóðanna (UNWTO) </a:t>
            </a:r>
            <a:r>
              <a:rPr lang="en-US" sz="2400" dirty="0"/>
              <a:t>leiddi í ljós að</a:t>
            </a:r>
            <a:r>
              <a:rPr lang="en-US" sz="2400" b="1" i="1" dirty="0">
                <a:solidFill>
                  <a:srgbClr val="E54C33"/>
                </a:solidFill>
              </a:rPr>
              <a:t> 73% </a:t>
            </a:r>
            <a:r>
              <a:rPr lang="en-US" sz="2400" i="1" dirty="0">
                <a:solidFill>
                  <a:srgbClr val="E54C33"/>
                </a:solidFill>
              </a:rPr>
              <a:t>ferðamanna á heimsvísu kjósa að dvelja á stöðum sem innleiða sjálfbærar aðferðir</a:t>
            </a:r>
            <a:r>
              <a:rPr lang="en-US" sz="2400" dirty="0">
                <a:solidFill>
                  <a:srgbClr val="E54C33"/>
                </a:solidFill>
              </a:rPr>
              <a:t>. </a:t>
            </a:r>
          </a:p>
          <a:p>
            <a:pPr>
              <a:lnSpc>
                <a:spcPts val="2340"/>
              </a:lnSpc>
            </a:pPr>
            <a:endParaRPr lang="en-US" sz="2400" dirty="0"/>
          </a:p>
          <a:p>
            <a:pPr>
              <a:lnSpc>
                <a:spcPts val="2340"/>
              </a:lnSpc>
            </a:pPr>
            <a:r>
              <a:rPr lang="en-US" sz="2400" dirty="0"/>
              <a:t>Þessi ósk endurspeglast í vexti vistferðamarkaðarins, sem gert er ráð fyrir að nemi</a:t>
            </a:r>
            <a:r>
              <a:rPr lang="en-US" sz="2400" b="1" dirty="0">
                <a:solidFill>
                  <a:srgbClr val="459597"/>
                </a:solidFill>
              </a:rPr>
              <a:t> 245,41 milljörðum evra árið 2025, sem er 13,1% aukning frá fyrra ári</a:t>
            </a:r>
            <a:r>
              <a:rPr lang="en-US" sz="2400" b="1" i="1" dirty="0">
                <a:solidFill>
                  <a:srgbClr val="459597"/>
                </a:solidFill>
              </a:rPr>
              <a:t>.</a:t>
            </a:r>
          </a:p>
          <a:p>
            <a:pPr>
              <a:lnSpc>
                <a:spcPts val="2340"/>
              </a:lnSpc>
            </a:pPr>
            <a:endParaRPr lang="en-US" sz="2400" dirty="0"/>
          </a:p>
          <a:p>
            <a:pPr>
              <a:lnSpc>
                <a:spcPts val="2340"/>
              </a:lnSpc>
              <a:spcAft>
                <a:spcPts val="600"/>
              </a:spcAft>
            </a:pPr>
            <a:endParaRPr lang="en-US" sz="2400" dirty="0"/>
          </a:p>
        </p:txBody>
      </p:sp>
      <p:pic>
        <p:nvPicPr>
          <p:cNvPr id="14" name="Picture 13">
            <a:extLst>
              <a:ext uri="{FF2B5EF4-FFF2-40B4-BE49-F238E27FC236}">
                <a16:creationId xmlns:a16="http://schemas.microsoft.com/office/drawing/2014/main" id="{1C19C6E3-2226-5219-002B-194882F2FEE0}"/>
              </a:ext>
            </a:extLst>
          </p:cNvPr>
          <p:cNvPicPr>
            <a:picLocks noChangeAspect="1"/>
          </p:cNvPicPr>
          <p:nvPr/>
        </p:nvPicPr>
        <p:blipFill>
          <a:blip r:embed="rId3">
            <a:alphaModFix amt="33000"/>
            <a:biLevel thresh="2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CE66AA0E-DBB7-10E7-9AF4-8B48487E5C6F}"/>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Að skilja helstu hvata gesta!</a:t>
            </a:r>
          </a:p>
          <a:p>
            <a:pPr>
              <a:lnSpc>
                <a:spcPts val="2900"/>
              </a:lnSpc>
            </a:pPr>
            <a:endParaRPr lang="en-US" dirty="0"/>
          </a:p>
        </p:txBody>
      </p:sp>
      <p:sp>
        <p:nvSpPr>
          <p:cNvPr id="6" name="Text Placeholder 3">
            <a:extLst>
              <a:ext uri="{FF2B5EF4-FFF2-40B4-BE49-F238E27FC236}">
                <a16:creationId xmlns:a16="http://schemas.microsoft.com/office/drawing/2014/main" id="{4301612D-74CB-87BC-2F88-05894E4BF5CA}"/>
              </a:ext>
            </a:extLst>
          </p:cNvPr>
          <p:cNvSpPr txBox="1">
            <a:spLocks/>
          </p:cNvSpPr>
          <p:nvPr/>
        </p:nvSpPr>
        <p:spPr>
          <a:xfrm rot="16200000">
            <a:off x="-983297" y="1835609"/>
            <a:ext cx="4099836"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Gildi ATA</a:t>
            </a:r>
          </a:p>
          <a:p>
            <a:pPr algn="r">
              <a:lnSpc>
                <a:spcPts val="3620"/>
              </a:lnSpc>
            </a:pPr>
            <a:endParaRPr lang="en-US" dirty="0">
              <a:solidFill>
                <a:schemeClr val="bg1"/>
              </a:solidFill>
            </a:endParaRPr>
          </a:p>
        </p:txBody>
      </p:sp>
      <p:sp>
        <p:nvSpPr>
          <p:cNvPr id="18" name="TextBox 17">
            <a:extLst>
              <a:ext uri="{FF2B5EF4-FFF2-40B4-BE49-F238E27FC236}">
                <a16:creationId xmlns:a16="http://schemas.microsoft.com/office/drawing/2014/main" id="{EDABDB28-5194-DA97-A12C-3BCC1D702DC8}"/>
              </a:ext>
            </a:extLst>
          </p:cNvPr>
          <p:cNvSpPr txBox="1"/>
          <p:nvPr/>
        </p:nvSpPr>
        <p:spPr>
          <a:xfrm>
            <a:off x="2914783" y="5379607"/>
            <a:ext cx="4357149" cy="923330"/>
          </a:xfrm>
          <a:prstGeom prst="rect">
            <a:avLst/>
          </a:prstGeom>
          <a:noFill/>
        </p:spPr>
        <p:txBody>
          <a:bodyPr wrap="square" rtlCol="0">
            <a:spAutoFit/>
          </a:bodyPr>
          <a:lstStyle/>
          <a:p>
            <a:r>
              <a:rPr lang="en-IE" b="1" dirty="0">
                <a:solidFill>
                  <a:srgbClr val="494949"/>
                </a:solidFill>
              </a:rPr>
              <a:t>Mælt er með lestri</a:t>
            </a:r>
          </a:p>
          <a:p>
            <a:r>
              <a:rPr lang="en-US" dirty="0">
                <a:solidFill>
                  <a:srgbClr val="459597"/>
                </a:solidFill>
                <a:hlinkClick r:id="rId5">
                  <a:extLst>
                    <a:ext uri="{A12FA001-AC4F-418D-AE19-62706E023703}">
                      <ahyp:hlinkClr xmlns:ahyp="http://schemas.microsoft.com/office/drawing/2018/hyperlinkcolor" val="tx"/>
                    </a:ext>
                  </a:extLst>
                </a:hlinkClick>
              </a:rPr>
              <a:t>Kostnaður vs. samviska: Booking.com kafaði í vandan sem skerðir sjálfbæra ferðaþjónustu</a:t>
            </a:r>
            <a:endParaRPr lang="en-US" dirty="0">
              <a:solidFill>
                <a:srgbClr val="459597"/>
              </a:solidFill>
            </a:endParaRPr>
          </a:p>
        </p:txBody>
      </p:sp>
      <p:sp>
        <p:nvSpPr>
          <p:cNvPr id="20" name="Freeform 19">
            <a:extLst>
              <a:ext uri="{FF2B5EF4-FFF2-40B4-BE49-F238E27FC236}">
                <a16:creationId xmlns:a16="http://schemas.microsoft.com/office/drawing/2014/main" id="{4792C973-759D-D5C4-423D-139D042ACCC5}"/>
              </a:ext>
            </a:extLst>
          </p:cNvPr>
          <p:cNvSpPr/>
          <p:nvPr/>
        </p:nvSpPr>
        <p:spPr>
          <a:xfrm rot="5400000">
            <a:off x="3871409" y="3421945"/>
            <a:ext cx="2129299" cy="5280665"/>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21" name="Picture 20">
            <a:extLst>
              <a:ext uri="{FF2B5EF4-FFF2-40B4-BE49-F238E27FC236}">
                <a16:creationId xmlns:a16="http://schemas.microsoft.com/office/drawing/2014/main" id="{399CAA84-DF6C-054F-37DF-3C36DD60D589}"/>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1895611" y="5419359"/>
            <a:ext cx="793523" cy="789905"/>
          </a:xfrm>
          <a:prstGeom prst="ellipse">
            <a:avLst/>
          </a:prstGeom>
        </p:spPr>
      </p:pic>
    </p:spTree>
    <p:extLst>
      <p:ext uri="{BB962C8B-B14F-4D97-AF65-F5344CB8AC3E}">
        <p14:creationId xmlns:p14="http://schemas.microsoft.com/office/powerpoint/2010/main" val="57646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7857-67B5-0C6E-BC24-EECAEB325084}"/>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BF18B231-8957-6A7E-965C-9318B0C2CD27}"/>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þróun</a:t>
            </a:r>
          </a:p>
        </p:txBody>
      </p:sp>
      <p:sp>
        <p:nvSpPr>
          <p:cNvPr id="19" name="Text Placeholder 5">
            <a:extLst>
              <a:ext uri="{FF2B5EF4-FFF2-40B4-BE49-F238E27FC236}">
                <a16:creationId xmlns:a16="http://schemas.microsoft.com/office/drawing/2014/main" id="{6CD91D32-2BB4-AA89-BE18-47883ED04EA8}"/>
              </a:ext>
            </a:extLst>
          </p:cNvPr>
          <p:cNvSpPr>
            <a:spLocks noGrp="1"/>
          </p:cNvSpPr>
          <p:nvPr>
            <p:ph type="body" sz="quarter" idx="19"/>
          </p:nvPr>
        </p:nvSpPr>
        <p:spPr>
          <a:xfrm>
            <a:off x="423358" y="941779"/>
            <a:ext cx="1197303" cy="385564"/>
          </a:xfrm>
        </p:spPr>
        <p:txBody>
          <a:bodyPr/>
          <a:lstStyle/>
          <a:p>
            <a:r>
              <a:rPr lang="en-US" dirty="0"/>
              <a:t>01</a:t>
            </a:r>
          </a:p>
        </p:txBody>
      </p:sp>
      <p:sp>
        <p:nvSpPr>
          <p:cNvPr id="21" name="Text Placeholder 3">
            <a:extLst>
              <a:ext uri="{FF2B5EF4-FFF2-40B4-BE49-F238E27FC236}">
                <a16:creationId xmlns:a16="http://schemas.microsoft.com/office/drawing/2014/main" id="{95C4CB60-7769-FD84-C7B2-A7F9D95ECABC}"/>
              </a:ext>
            </a:extLst>
          </p:cNvPr>
          <p:cNvSpPr>
            <a:spLocks noGrp="1"/>
          </p:cNvSpPr>
          <p:nvPr>
            <p:ph type="body" sz="quarter" idx="21"/>
          </p:nvPr>
        </p:nvSpPr>
        <p:spPr>
          <a:xfrm>
            <a:off x="4048492" y="1708484"/>
            <a:ext cx="6799595" cy="3773184"/>
          </a:xfrm>
          <a:prstGeom prst="rect">
            <a:avLst/>
          </a:prstGeom>
        </p:spPr>
        <p:txBody>
          <a:bodyPr lIns="91440" tIns="45720" rIns="91440" bIns="45720" anchor="t"/>
          <a:lstStyle/>
          <a:p>
            <a:pPr>
              <a:lnSpc>
                <a:spcPts val="2340"/>
              </a:lnSpc>
              <a:spcAft>
                <a:spcPts val="1200"/>
              </a:spcAft>
            </a:pPr>
            <a:r>
              <a:rPr lang="en-US" sz="2400" dirty="0">
                <a:solidFill>
                  <a:srgbClr val="5F5F5F"/>
                </a:solidFill>
              </a:rPr>
              <a:t>Sameining </a:t>
            </a:r>
            <a:r>
              <a:rPr lang="en-US" sz="2400" b="1" dirty="0">
                <a:solidFill>
                  <a:srgbClr val="5F5F5F"/>
                </a:solidFill>
              </a:rPr>
              <a:t>vellíðunar, sjálfbærni og </a:t>
            </a:r>
            <a:r>
              <a:rPr lang="en-US" sz="2400" b="1" dirty="0" err="1">
                <a:solidFill>
                  <a:srgbClr val="5F5F5F"/>
                </a:solidFill>
              </a:rPr>
              <a:t>persónugerðar </a:t>
            </a:r>
            <a:r>
              <a:rPr lang="en-US" sz="2400" dirty="0">
                <a:solidFill>
                  <a:srgbClr val="5F5F5F"/>
                </a:solidFill>
              </a:rPr>
              <a:t>mótar árið 2025 sem vendipunkt í ferðaþjónustu – og þetta er ekki bara menningarleg breyting, heldur einnig efnahagsleg. </a:t>
            </a:r>
          </a:p>
          <a:p>
            <a:pPr>
              <a:lnSpc>
                <a:spcPts val="2340"/>
              </a:lnSpc>
              <a:spcAft>
                <a:spcPts val="1200"/>
              </a:spcAft>
            </a:pPr>
            <a:r>
              <a:rPr lang="en-US" sz="2400" dirty="0">
                <a:solidFill>
                  <a:srgbClr val="5F5F5F"/>
                </a:solidFill>
              </a:rPr>
              <a:t>Þar sem </a:t>
            </a:r>
            <a:r>
              <a:rPr lang="en-US" sz="2400" dirty="0" err="1">
                <a:solidFill>
                  <a:srgbClr val="5F5F5F"/>
                </a:solidFill>
              </a:rPr>
              <a:t>ferðalangar </a:t>
            </a:r>
            <a:r>
              <a:rPr lang="en-US" sz="2400" dirty="0">
                <a:solidFill>
                  <a:srgbClr val="5F5F5F"/>
                </a:solidFill>
              </a:rPr>
              <a:t>færast frá þéttbýlum áfangastöðum og að </a:t>
            </a:r>
            <a:r>
              <a:rPr lang="en-US" sz="2400" b="1" dirty="0">
                <a:solidFill>
                  <a:srgbClr val="5F5F5F"/>
                </a:solidFill>
              </a:rPr>
              <a:t>einstökum, gildisdrifnum dvölum</a:t>
            </a:r>
            <a:r>
              <a:rPr lang="en-US" sz="2400" dirty="0">
                <a:solidFill>
                  <a:srgbClr val="5F5F5F"/>
                </a:solidFill>
              </a:rPr>
              <a:t>, eykst eftirspurnin eftir </a:t>
            </a:r>
            <a:r>
              <a:rPr lang="en-US" sz="2400" b="1" dirty="0">
                <a:solidFill>
                  <a:srgbClr val="5F5F5F"/>
                </a:solidFill>
              </a:rPr>
              <a:t>óhefðbundnum gististöðum </a:t>
            </a:r>
            <a:r>
              <a:rPr lang="en-US" sz="2400" dirty="0">
                <a:solidFill>
                  <a:srgbClr val="5F5F5F"/>
                </a:solidFill>
              </a:rPr>
              <a:t>á landsbyggðinni og utan rafmagnskerfa hratt. </a:t>
            </a:r>
          </a:p>
          <a:p>
            <a:pPr>
              <a:lnSpc>
                <a:spcPts val="2340"/>
              </a:lnSpc>
              <a:spcAft>
                <a:spcPts val="1200"/>
              </a:spcAft>
            </a:pPr>
            <a:r>
              <a:rPr lang="en-US" sz="2400" dirty="0">
                <a:solidFill>
                  <a:srgbClr val="5F5F5F"/>
                </a:solidFill>
              </a:rPr>
              <a:t>Þessi breyting skapar ný viðskiptatækifæri fyrir þá sem eru tilbúnir að bjóða upp á dýrmætar, lágáhrifar og verðmætar upplifanir.</a:t>
            </a:r>
          </a:p>
          <a:p>
            <a:pPr>
              <a:lnSpc>
                <a:spcPts val="2340"/>
              </a:lnSpc>
              <a:spcAft>
                <a:spcPts val="1200"/>
              </a:spcAft>
            </a:pPr>
            <a:endParaRPr lang="en-US" sz="2400" b="1" dirty="0">
              <a:solidFill>
                <a:srgbClr val="5F5F5F"/>
              </a:solidFill>
            </a:endParaRPr>
          </a:p>
        </p:txBody>
      </p:sp>
      <p:sp>
        <p:nvSpPr>
          <p:cNvPr id="22" name="Slide Number Placeholder 5">
            <a:extLst>
              <a:ext uri="{FF2B5EF4-FFF2-40B4-BE49-F238E27FC236}">
                <a16:creationId xmlns:a16="http://schemas.microsoft.com/office/drawing/2014/main" id="{F84B5370-BA07-E031-B498-14832F33184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7</a:t>
            </a:fld>
            <a:endParaRPr lang="fr-CA" sz="1200" dirty="0"/>
          </a:p>
        </p:txBody>
      </p:sp>
      <p:sp>
        <p:nvSpPr>
          <p:cNvPr id="24" name="TextBox 23">
            <a:extLst>
              <a:ext uri="{FF2B5EF4-FFF2-40B4-BE49-F238E27FC236}">
                <a16:creationId xmlns:a16="http://schemas.microsoft.com/office/drawing/2014/main" id="{9C64A209-5942-EB2E-8F11-F5ABA3AA137F}"/>
              </a:ext>
            </a:extLst>
          </p:cNvPr>
          <p:cNvSpPr txBox="1"/>
          <p:nvPr/>
        </p:nvSpPr>
        <p:spPr>
          <a:xfrm>
            <a:off x="4055218" y="5862809"/>
            <a:ext cx="9300847" cy="369332"/>
          </a:xfrm>
          <a:prstGeom prst="rect">
            <a:avLst/>
          </a:prstGeom>
          <a:noFill/>
        </p:spPr>
        <p:txBody>
          <a:bodyPr wrap="square" rtlCol="0">
            <a:spAutoFit/>
          </a:bodyPr>
          <a:lstStyle/>
          <a:p>
            <a:r>
              <a:rPr lang="en-US" dirty="0">
                <a:solidFill>
                  <a:srgbClr val="459597"/>
                </a:solidFill>
                <a:hlinkClick r:id="rId2">
                  <a:extLst>
                    <a:ext uri="{A12FA001-AC4F-418D-AE19-62706E023703}">
                      <ahyp:hlinkClr xmlns:ahyp="http://schemas.microsoft.com/office/drawing/2018/hyperlinkcolor" val="tx"/>
                    </a:ext>
                  </a:extLst>
                </a:hlinkClick>
              </a:rPr>
              <a:t>Hótel eru svo úrelt, af hverju allir velja kastala, helli, krana…2025</a:t>
            </a:r>
            <a:endParaRPr lang="en-US" dirty="0">
              <a:solidFill>
                <a:srgbClr val="459597"/>
              </a:solidFill>
            </a:endParaRPr>
          </a:p>
        </p:txBody>
      </p:sp>
      <p:grpSp>
        <p:nvGrpSpPr>
          <p:cNvPr id="25" name="Group 24">
            <a:extLst>
              <a:ext uri="{FF2B5EF4-FFF2-40B4-BE49-F238E27FC236}">
                <a16:creationId xmlns:a16="http://schemas.microsoft.com/office/drawing/2014/main" id="{51E7267A-9C49-0EFC-2240-B1E07A99732E}"/>
              </a:ext>
            </a:extLst>
          </p:cNvPr>
          <p:cNvGrpSpPr/>
          <p:nvPr/>
        </p:nvGrpSpPr>
        <p:grpSpPr>
          <a:xfrm>
            <a:off x="694984" y="4548570"/>
            <a:ext cx="1404339" cy="1154840"/>
            <a:chOff x="793949" y="4205670"/>
            <a:chExt cx="1404339" cy="1154840"/>
          </a:xfrm>
        </p:grpSpPr>
        <p:sp>
          <p:nvSpPr>
            <p:cNvPr id="26" name="Freeform 25">
              <a:extLst>
                <a:ext uri="{FF2B5EF4-FFF2-40B4-BE49-F238E27FC236}">
                  <a16:creationId xmlns:a16="http://schemas.microsoft.com/office/drawing/2014/main" id="{55CBD8FC-8318-7F3B-94DF-A8D8D02040CC}"/>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6D9731A-B83C-1B3A-6AA7-7D6FBBB361B5}"/>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803BA34-9763-503B-7109-1E3219AAF61C}"/>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352A06C-8F84-B075-E556-311F6E6ABC6B}"/>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
        <p:nvSpPr>
          <p:cNvPr id="32" name="Text Placeholder 6">
            <a:extLst>
              <a:ext uri="{FF2B5EF4-FFF2-40B4-BE49-F238E27FC236}">
                <a16:creationId xmlns:a16="http://schemas.microsoft.com/office/drawing/2014/main" id="{75132028-186E-BEB4-23EA-9CFF0EA51D35}"/>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Árið ferðalaga sem eftir minni og með tilgang </a:t>
            </a:r>
          </a:p>
        </p:txBody>
      </p:sp>
    </p:spTree>
    <p:extLst>
      <p:ext uri="{BB962C8B-B14F-4D97-AF65-F5344CB8AC3E}">
        <p14:creationId xmlns:p14="http://schemas.microsoft.com/office/powerpoint/2010/main" val="132647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403B-2C89-06DC-1121-D44440820AC2}"/>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97D901EE-0BA9-4692-8B5E-D9640829ED63}"/>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þróun</a:t>
            </a:r>
          </a:p>
        </p:txBody>
      </p:sp>
      <p:sp>
        <p:nvSpPr>
          <p:cNvPr id="19" name="Text Placeholder 5">
            <a:extLst>
              <a:ext uri="{FF2B5EF4-FFF2-40B4-BE49-F238E27FC236}">
                <a16:creationId xmlns:a16="http://schemas.microsoft.com/office/drawing/2014/main" id="{39EE501B-0719-DC6C-CD15-7D4D53FDB6DF}"/>
              </a:ext>
            </a:extLst>
          </p:cNvPr>
          <p:cNvSpPr>
            <a:spLocks noGrp="1"/>
          </p:cNvSpPr>
          <p:nvPr>
            <p:ph type="body" sz="quarter" idx="19"/>
          </p:nvPr>
        </p:nvSpPr>
        <p:spPr>
          <a:xfrm>
            <a:off x="423358" y="941779"/>
            <a:ext cx="1197303" cy="385564"/>
          </a:xfrm>
        </p:spPr>
        <p:txBody>
          <a:bodyPr/>
          <a:lstStyle/>
          <a:p>
            <a:r>
              <a:rPr lang="en-US" dirty="0"/>
              <a:t>01</a:t>
            </a:r>
          </a:p>
        </p:txBody>
      </p:sp>
      <p:sp>
        <p:nvSpPr>
          <p:cNvPr id="20" name="Text Placeholder 6">
            <a:extLst>
              <a:ext uri="{FF2B5EF4-FFF2-40B4-BE49-F238E27FC236}">
                <a16:creationId xmlns:a16="http://schemas.microsoft.com/office/drawing/2014/main" id="{00DFBEC5-DF13-A701-E91B-C3865E3065F2}"/>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Árið um eftirminnilegar og tilgangsmiklar ferðir </a:t>
            </a:r>
          </a:p>
        </p:txBody>
      </p:sp>
      <p:sp>
        <p:nvSpPr>
          <p:cNvPr id="21" name="Text Placeholder 3">
            <a:extLst>
              <a:ext uri="{FF2B5EF4-FFF2-40B4-BE49-F238E27FC236}">
                <a16:creationId xmlns:a16="http://schemas.microsoft.com/office/drawing/2014/main" id="{6986C300-534B-BD0C-9161-4A224B5C21EE}"/>
              </a:ext>
            </a:extLst>
          </p:cNvPr>
          <p:cNvSpPr>
            <a:spLocks noGrp="1"/>
          </p:cNvSpPr>
          <p:nvPr>
            <p:ph type="body" sz="quarter" idx="21"/>
          </p:nvPr>
        </p:nvSpPr>
        <p:spPr>
          <a:xfrm>
            <a:off x="4048492" y="1642641"/>
            <a:ext cx="6403100" cy="3773184"/>
          </a:xfrm>
          <a:prstGeom prst="rect">
            <a:avLst/>
          </a:prstGeom>
        </p:spPr>
        <p:txBody>
          <a:bodyPr lIns="91440" tIns="45720" rIns="91440" bIns="45720" anchor="t"/>
          <a:lstStyle/>
          <a:p>
            <a:pPr>
              <a:lnSpc>
                <a:spcPts val="2340"/>
              </a:lnSpc>
            </a:pPr>
            <a:r>
              <a:rPr lang="en-US" sz="2800" b="1" dirty="0">
                <a:solidFill>
                  <a:srgbClr val="459597"/>
                </a:solidFill>
              </a:rPr>
              <a:t>Vörumerki með tilgang og gildi:</a:t>
            </a:r>
          </a:p>
          <a:p>
            <a:pPr>
              <a:lnSpc>
                <a:spcPts val="2340"/>
              </a:lnSpc>
            </a:pPr>
            <a:r>
              <a:rPr lang="en-US" sz="2400" dirty="0">
                <a:solidFill>
                  <a:srgbClr val="5F5F5F"/>
                </a:solidFill>
              </a:rPr>
              <a:t>Fyrir ferðaþjónustuna markaði 2025 ekki bara þróun heldur umbreytingu í átt að </a:t>
            </a:r>
            <a:r>
              <a:rPr lang="en-US" sz="2400" b="1" dirty="0">
                <a:solidFill>
                  <a:srgbClr val="5F5F5F"/>
                </a:solidFill>
              </a:rPr>
              <a:t>meðvitaðri, merkingarbærri og áhrifaríkari ferðalögum. </a:t>
            </a:r>
          </a:p>
          <a:p>
            <a:pPr>
              <a:lnSpc>
                <a:spcPts val="2340"/>
              </a:lnSpc>
            </a:pPr>
            <a:endParaRPr lang="en-US" sz="2400" b="1" dirty="0">
              <a:solidFill>
                <a:srgbClr val="5F5F5F"/>
              </a:solidFill>
            </a:endParaRPr>
          </a:p>
          <a:p>
            <a:pPr>
              <a:lnSpc>
                <a:spcPts val="2340"/>
              </a:lnSpc>
            </a:pPr>
            <a:r>
              <a:rPr lang="en-US" sz="2400" dirty="0">
                <a:solidFill>
                  <a:srgbClr val="5F5F5F"/>
                </a:solidFill>
              </a:rPr>
              <a:t>Ferðamenn leita ekki lengur einungis eftir slökun—þeir sækjast eftir </a:t>
            </a:r>
            <a:r>
              <a:rPr lang="en-US" sz="2400" b="1" dirty="0">
                <a:solidFill>
                  <a:srgbClr val="5F5F5F"/>
                </a:solidFill>
              </a:rPr>
              <a:t>umbreytandi upplifunum</a:t>
            </a:r>
            <a:r>
              <a:rPr lang="en-US" sz="2400" dirty="0">
                <a:solidFill>
                  <a:srgbClr val="5F5F5F"/>
                </a:solidFill>
              </a:rPr>
              <a:t>. </a:t>
            </a:r>
          </a:p>
          <a:p>
            <a:pPr>
              <a:lnSpc>
                <a:spcPts val="2340"/>
              </a:lnSpc>
            </a:pPr>
            <a:endParaRPr lang="en-US" sz="2400" dirty="0">
              <a:solidFill>
                <a:srgbClr val="5F5F5F"/>
              </a:solidFill>
            </a:endParaRPr>
          </a:p>
          <a:p>
            <a:pPr>
              <a:lnSpc>
                <a:spcPts val="2340"/>
              </a:lnSpc>
            </a:pPr>
            <a:r>
              <a:rPr lang="en-US" sz="2400" dirty="0">
                <a:solidFill>
                  <a:srgbClr val="5F5F5F"/>
                </a:solidFill>
              </a:rPr>
              <a:t>Í kjölfarið sýna </a:t>
            </a:r>
            <a:r>
              <a:rPr lang="en-US" sz="2400" dirty="0" err="1">
                <a:solidFill>
                  <a:srgbClr val="5F5F5F"/>
                </a:solidFill>
              </a:rPr>
              <a:t>ferðalangar </a:t>
            </a:r>
            <a:r>
              <a:rPr lang="en-US" sz="2400" dirty="0">
                <a:solidFill>
                  <a:srgbClr val="5F5F5F"/>
                </a:solidFill>
              </a:rPr>
              <a:t>sterka </a:t>
            </a:r>
            <a:r>
              <a:rPr lang="en-US" sz="2400" b="1" dirty="0">
                <a:solidFill>
                  <a:srgbClr val="5F5F5F"/>
                </a:solidFill>
              </a:rPr>
              <a:t>vilja til að greiða hærri verð </a:t>
            </a:r>
            <a:r>
              <a:rPr lang="en-US" sz="2400" dirty="0">
                <a:solidFill>
                  <a:srgbClr val="5F5F5F"/>
                </a:solidFill>
              </a:rPr>
              <a:t>fyrir dvöl sem endurspeglar ekta upplifun, umhyggju fyrir umhverfinu og persónulega þróun. </a:t>
            </a:r>
          </a:p>
          <a:p>
            <a:pPr>
              <a:lnSpc>
                <a:spcPts val="2340"/>
              </a:lnSpc>
            </a:pPr>
            <a:endParaRPr lang="en-US" sz="2400" dirty="0">
              <a:solidFill>
                <a:srgbClr val="5F5F5F"/>
              </a:solidFill>
            </a:endParaRPr>
          </a:p>
          <a:p>
            <a:pPr>
              <a:lnSpc>
                <a:spcPts val="2340"/>
              </a:lnSpc>
            </a:pPr>
            <a:r>
              <a:rPr lang="en-US" sz="2400" dirty="0">
                <a:solidFill>
                  <a:srgbClr val="5F5F5F"/>
                </a:solidFill>
              </a:rPr>
              <a:t>Vörumerki sem byggja á tilgangi og uppfylla væntingar sjá </a:t>
            </a:r>
            <a:r>
              <a:rPr lang="en-US" sz="2400" b="1" dirty="0">
                <a:solidFill>
                  <a:srgbClr val="5F5F5F"/>
                </a:solidFill>
              </a:rPr>
              <a:t>hærri nýtingu, sterkari tryggð við vörumerkið og meiri hagnað á hverri bókun</a:t>
            </a:r>
            <a:r>
              <a:rPr lang="en-US" sz="2400" dirty="0">
                <a:solidFill>
                  <a:srgbClr val="5F5F5F"/>
                </a:solidFill>
              </a:rPr>
              <a:t>. </a:t>
            </a:r>
            <a:endParaRPr lang="en-IE" sz="2400" b="1" dirty="0">
              <a:solidFill>
                <a:srgbClr val="5F5F5F"/>
              </a:solidFill>
            </a:endParaRPr>
          </a:p>
        </p:txBody>
      </p:sp>
      <p:sp>
        <p:nvSpPr>
          <p:cNvPr id="22" name="Slide Number Placeholder 5">
            <a:extLst>
              <a:ext uri="{FF2B5EF4-FFF2-40B4-BE49-F238E27FC236}">
                <a16:creationId xmlns:a16="http://schemas.microsoft.com/office/drawing/2014/main" id="{D3A1206B-A06D-56BF-EB29-07D4EBD45FB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8</a:t>
            </a:fld>
            <a:endParaRPr lang="fr-CA" sz="1200" dirty="0"/>
          </a:p>
        </p:txBody>
      </p:sp>
      <p:grpSp>
        <p:nvGrpSpPr>
          <p:cNvPr id="17" name="Group 16">
            <a:extLst>
              <a:ext uri="{FF2B5EF4-FFF2-40B4-BE49-F238E27FC236}">
                <a16:creationId xmlns:a16="http://schemas.microsoft.com/office/drawing/2014/main" id="{50B36878-DF3C-AD85-CBC8-3DD1772A42D1}"/>
              </a:ext>
            </a:extLst>
          </p:cNvPr>
          <p:cNvGrpSpPr/>
          <p:nvPr/>
        </p:nvGrpSpPr>
        <p:grpSpPr>
          <a:xfrm>
            <a:off x="694984" y="4548570"/>
            <a:ext cx="1404339" cy="1154840"/>
            <a:chOff x="793949" y="4205670"/>
            <a:chExt cx="1404339" cy="1154840"/>
          </a:xfrm>
        </p:grpSpPr>
        <p:sp>
          <p:nvSpPr>
            <p:cNvPr id="13" name="Freeform 12">
              <a:extLst>
                <a:ext uri="{FF2B5EF4-FFF2-40B4-BE49-F238E27FC236}">
                  <a16:creationId xmlns:a16="http://schemas.microsoft.com/office/drawing/2014/main" id="{143AB0CE-425A-0D70-EAA3-5C23D239799E}"/>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7F16A0A-0E92-792F-F4CE-0F2E2BE394D5}"/>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17DC749-F824-0F3C-4F5E-20A3CB2878B1}"/>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FDA3019-F37C-C2A2-6909-4F6C422FA6B6}"/>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Tree>
    <p:extLst>
      <p:ext uri="{BB962C8B-B14F-4D97-AF65-F5344CB8AC3E}">
        <p14:creationId xmlns:p14="http://schemas.microsoft.com/office/powerpoint/2010/main" val="69410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DECC-2050-4733-2D5E-3F86ECB02170}"/>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7BDE01CB-6758-E85A-A0B6-B319DA6E0297}"/>
              </a:ext>
            </a:extLst>
          </p:cNvPr>
          <p:cNvSpPr>
            <a:spLocks noGrp="1"/>
          </p:cNvSpPr>
          <p:nvPr>
            <p:ph type="body" sz="quarter" idx="18"/>
          </p:nvPr>
        </p:nvSpPr>
        <p:spPr>
          <a:xfrm>
            <a:off x="423359" y="2016882"/>
            <a:ext cx="2467326" cy="1049221"/>
          </a:xfrm>
        </p:spPr>
        <p:txBody>
          <a:bodyPr/>
          <a:lstStyle/>
          <a:p>
            <a:pPr>
              <a:lnSpc>
                <a:spcPts val="3740"/>
              </a:lnSpc>
            </a:pPr>
            <a:r>
              <a:rPr lang="en-US" sz="4400" b="1" dirty="0"/>
              <a:t>Vaxandi þróun</a:t>
            </a:r>
          </a:p>
        </p:txBody>
      </p:sp>
      <p:sp>
        <p:nvSpPr>
          <p:cNvPr id="19" name="Text Placeholder 5">
            <a:extLst>
              <a:ext uri="{FF2B5EF4-FFF2-40B4-BE49-F238E27FC236}">
                <a16:creationId xmlns:a16="http://schemas.microsoft.com/office/drawing/2014/main" id="{88BD48BA-1E92-2ED8-C95F-F6C585E7515B}"/>
              </a:ext>
            </a:extLst>
          </p:cNvPr>
          <p:cNvSpPr>
            <a:spLocks noGrp="1"/>
          </p:cNvSpPr>
          <p:nvPr>
            <p:ph type="body" sz="quarter" idx="19"/>
          </p:nvPr>
        </p:nvSpPr>
        <p:spPr>
          <a:xfrm>
            <a:off x="423358" y="941779"/>
            <a:ext cx="1197303" cy="385564"/>
          </a:xfrm>
        </p:spPr>
        <p:txBody>
          <a:bodyPr/>
          <a:lstStyle/>
          <a:p>
            <a:r>
              <a:rPr lang="en-US" dirty="0"/>
              <a:t>01</a:t>
            </a:r>
          </a:p>
        </p:txBody>
      </p:sp>
      <p:sp>
        <p:nvSpPr>
          <p:cNvPr id="20" name="Text Placeholder 6">
            <a:extLst>
              <a:ext uri="{FF2B5EF4-FFF2-40B4-BE49-F238E27FC236}">
                <a16:creationId xmlns:a16="http://schemas.microsoft.com/office/drawing/2014/main" id="{028FEF25-228D-B959-2D32-A17D925440CD}"/>
              </a:ext>
            </a:extLst>
          </p:cNvPr>
          <p:cNvSpPr>
            <a:spLocks noGrp="1"/>
          </p:cNvSpPr>
          <p:nvPr>
            <p:ph type="body" sz="quarter" idx="16"/>
          </p:nvPr>
        </p:nvSpPr>
        <p:spPr>
          <a:xfrm>
            <a:off x="4055218" y="539952"/>
            <a:ext cx="5831732" cy="803654"/>
          </a:xfrm>
          <a:prstGeom prst="rect">
            <a:avLst/>
          </a:prstGeom>
        </p:spPr>
        <p:txBody>
          <a:bodyPr/>
          <a:lstStyle/>
          <a:p>
            <a:pPr>
              <a:lnSpc>
                <a:spcPts val="2960"/>
              </a:lnSpc>
            </a:pPr>
            <a:r>
              <a:rPr lang="en-GB" sz="3600" dirty="0">
                <a:solidFill>
                  <a:srgbClr val="EC7C69"/>
                </a:solidFill>
              </a:rPr>
              <a:t>2025 Árið um eftirminnilegar og markvissar ferðir </a:t>
            </a:r>
          </a:p>
        </p:txBody>
      </p:sp>
      <p:sp>
        <p:nvSpPr>
          <p:cNvPr id="21" name="Text Placeholder 3">
            <a:extLst>
              <a:ext uri="{FF2B5EF4-FFF2-40B4-BE49-F238E27FC236}">
                <a16:creationId xmlns:a16="http://schemas.microsoft.com/office/drawing/2014/main" id="{606ADB1A-864E-E9AA-0D16-B8BBA00C1F10}"/>
              </a:ext>
            </a:extLst>
          </p:cNvPr>
          <p:cNvSpPr>
            <a:spLocks noGrp="1"/>
          </p:cNvSpPr>
          <p:nvPr>
            <p:ph type="body" sz="quarter" idx="21"/>
          </p:nvPr>
        </p:nvSpPr>
        <p:spPr>
          <a:xfrm>
            <a:off x="4048492" y="1642641"/>
            <a:ext cx="6403100" cy="3773184"/>
          </a:xfrm>
          <a:prstGeom prst="rect">
            <a:avLst/>
          </a:prstGeom>
        </p:spPr>
        <p:txBody>
          <a:bodyPr lIns="91440" tIns="45720" rIns="91440" bIns="45720" anchor="t"/>
          <a:lstStyle/>
          <a:p>
            <a:pPr>
              <a:lnSpc>
                <a:spcPts val="2340"/>
              </a:lnSpc>
            </a:pPr>
            <a:r>
              <a:rPr lang="en-US" sz="2800" b="1" dirty="0">
                <a:solidFill>
                  <a:srgbClr val="459597"/>
                </a:solidFill>
              </a:rPr>
              <a:t>Einstök, eftirminnileg dvöl:</a:t>
            </a:r>
          </a:p>
          <a:p>
            <a:pPr>
              <a:lnSpc>
                <a:spcPts val="2340"/>
              </a:lnSpc>
            </a:pPr>
            <a:r>
              <a:rPr lang="en-US" sz="2400" b="1" dirty="0">
                <a:solidFill>
                  <a:srgbClr val="459597"/>
                </a:solidFill>
              </a:rPr>
              <a:t> </a:t>
            </a:r>
          </a:p>
          <a:p>
            <a:pPr>
              <a:lnSpc>
                <a:spcPts val="2340"/>
              </a:lnSpc>
            </a:pPr>
            <a:r>
              <a:rPr lang="en-US" sz="2400" b="1" dirty="0">
                <a:solidFill>
                  <a:srgbClr val="5F5F5F"/>
                </a:solidFill>
              </a:rPr>
              <a:t>Frá tréhúsum til umbreyttra búgarðsbygginga og náttúrulegra glamping-búða eru óhefðbundnar gistingar að blómstra</a:t>
            </a:r>
            <a:r>
              <a:rPr lang="en-US" sz="2400" dirty="0">
                <a:solidFill>
                  <a:srgbClr val="5F5F5F"/>
                </a:solidFill>
              </a:rPr>
              <a:t>. </a:t>
            </a:r>
          </a:p>
          <a:p>
            <a:pPr>
              <a:lnSpc>
                <a:spcPts val="2340"/>
              </a:lnSpc>
            </a:pPr>
            <a:endParaRPr lang="en-US" sz="2400" dirty="0">
              <a:solidFill>
                <a:srgbClr val="5F5F5F"/>
              </a:solidFill>
            </a:endParaRPr>
          </a:p>
          <a:p>
            <a:pPr>
              <a:lnSpc>
                <a:spcPts val="2340"/>
              </a:lnSpc>
            </a:pPr>
            <a:r>
              <a:rPr lang="en-US" sz="2400" dirty="0">
                <a:solidFill>
                  <a:srgbClr val="5F5F5F"/>
                </a:solidFill>
              </a:rPr>
              <a:t>Samkvæmt spám í greininni er gert ráð fyrir að heimsútgjöld til einstaka dvóla nái</a:t>
            </a:r>
            <a:r>
              <a:rPr lang="en-US" sz="2400" b="1" dirty="0">
                <a:solidFill>
                  <a:srgbClr val="5F5F5F"/>
                </a:solidFill>
              </a:rPr>
              <a:t> 924 milljörðum dala árið 2034</a:t>
            </a:r>
            <a:r>
              <a:rPr lang="en-US" sz="2400" dirty="0">
                <a:solidFill>
                  <a:srgbClr val="5F5F5F"/>
                </a:solidFill>
              </a:rPr>
              <a:t>. </a:t>
            </a:r>
            <a:endParaRPr lang="en-IE" sz="2400" b="1" dirty="0">
              <a:solidFill>
                <a:srgbClr val="5F5F5F"/>
              </a:solidFill>
            </a:endParaRPr>
          </a:p>
        </p:txBody>
      </p:sp>
      <p:sp>
        <p:nvSpPr>
          <p:cNvPr id="22" name="Slide Number Placeholder 5">
            <a:extLst>
              <a:ext uri="{FF2B5EF4-FFF2-40B4-BE49-F238E27FC236}">
                <a16:creationId xmlns:a16="http://schemas.microsoft.com/office/drawing/2014/main" id="{2CB84103-ADC1-8F2D-2BFE-E39D0F91AE7A}"/>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9</a:t>
            </a:fld>
            <a:endParaRPr lang="fr-CA" sz="1200" dirty="0"/>
          </a:p>
        </p:txBody>
      </p:sp>
      <p:grpSp>
        <p:nvGrpSpPr>
          <p:cNvPr id="17" name="Group 16">
            <a:extLst>
              <a:ext uri="{FF2B5EF4-FFF2-40B4-BE49-F238E27FC236}">
                <a16:creationId xmlns:a16="http://schemas.microsoft.com/office/drawing/2014/main" id="{61ED9985-6A03-C547-9893-6DD49D9719C6}"/>
              </a:ext>
            </a:extLst>
          </p:cNvPr>
          <p:cNvGrpSpPr/>
          <p:nvPr/>
        </p:nvGrpSpPr>
        <p:grpSpPr>
          <a:xfrm>
            <a:off x="694984" y="4548570"/>
            <a:ext cx="1404339" cy="1154840"/>
            <a:chOff x="793949" y="4205670"/>
            <a:chExt cx="1404339" cy="1154840"/>
          </a:xfrm>
        </p:grpSpPr>
        <p:sp>
          <p:nvSpPr>
            <p:cNvPr id="13" name="Freeform 12">
              <a:extLst>
                <a:ext uri="{FF2B5EF4-FFF2-40B4-BE49-F238E27FC236}">
                  <a16:creationId xmlns:a16="http://schemas.microsoft.com/office/drawing/2014/main" id="{3C9952C5-49F7-8F02-2948-83C4A6AEBE21}"/>
                </a:ext>
              </a:extLst>
            </p:cNvPr>
            <p:cNvSpPr/>
            <p:nvPr/>
          </p:nvSpPr>
          <p:spPr>
            <a:xfrm>
              <a:off x="1207380" y="4277747"/>
              <a:ext cx="983522" cy="836123"/>
            </a:xfrm>
            <a:custGeom>
              <a:avLst/>
              <a:gdLst>
                <a:gd name="connsiteX0" fmla="*/ 979417 w 983522"/>
                <a:gd name="connsiteY0" fmla="*/ 163975 h 836123"/>
                <a:gd name="connsiteX1" fmla="*/ 914418 w 983522"/>
                <a:gd name="connsiteY1" fmla="*/ 135907 h 836123"/>
                <a:gd name="connsiteX2" fmla="*/ 844987 w 983522"/>
                <a:gd name="connsiteY2" fmla="*/ 149202 h 836123"/>
                <a:gd name="connsiteX3" fmla="*/ 642604 w 983522"/>
                <a:gd name="connsiteY3" fmla="*/ 233406 h 836123"/>
                <a:gd name="connsiteX4" fmla="*/ 262951 w 983522"/>
                <a:gd name="connsiteY4" fmla="*/ 0 h 836123"/>
                <a:gd name="connsiteX5" fmla="*/ 155111 w 983522"/>
                <a:gd name="connsiteY5" fmla="*/ 45795 h 836123"/>
                <a:gd name="connsiteX6" fmla="*/ 463857 w 983522"/>
                <a:gd name="connsiteY6" fmla="*/ 310223 h 836123"/>
                <a:gd name="connsiteX7" fmla="*/ 203861 w 983522"/>
                <a:gd name="connsiteY7" fmla="*/ 418062 h 836123"/>
                <a:gd name="connsiteX8" fmla="*/ 57613 w 983522"/>
                <a:gd name="connsiteY8" fmla="*/ 348631 h 836123"/>
                <a:gd name="connsiteX9" fmla="*/ 0 w 983522"/>
                <a:gd name="connsiteY9" fmla="*/ 375222 h 836123"/>
                <a:gd name="connsiteX10" fmla="*/ 138862 w 983522"/>
                <a:gd name="connsiteY10" fmla="*/ 518515 h 836123"/>
                <a:gd name="connsiteX11" fmla="*/ 147725 w 983522"/>
                <a:gd name="connsiteY11" fmla="*/ 723853 h 836123"/>
                <a:gd name="connsiteX12" fmla="*/ 205338 w 983522"/>
                <a:gd name="connsiteY12" fmla="*/ 697262 h 836123"/>
                <a:gd name="connsiteX13" fmla="*/ 255564 w 983522"/>
                <a:gd name="connsiteY13" fmla="*/ 539196 h 836123"/>
                <a:gd name="connsiteX14" fmla="*/ 515560 w 983522"/>
                <a:gd name="connsiteY14" fmla="*/ 431357 h 836123"/>
                <a:gd name="connsiteX15" fmla="*/ 487493 w 983522"/>
                <a:gd name="connsiteY15" fmla="*/ 836124 h 836123"/>
                <a:gd name="connsiteX16" fmla="*/ 595332 w 983522"/>
                <a:gd name="connsiteY16" fmla="*/ 790329 h 836123"/>
                <a:gd name="connsiteX17" fmla="*/ 695785 w 983522"/>
                <a:gd name="connsiteY17" fmla="*/ 354540 h 836123"/>
                <a:gd name="connsiteX18" fmla="*/ 898168 w 983522"/>
                <a:gd name="connsiteY18" fmla="*/ 270337 h 836123"/>
                <a:gd name="connsiteX19" fmla="*/ 980894 w 983522"/>
                <a:gd name="connsiteY19"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3522" h="836123">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EC7C69"/>
            </a:solidFill>
            <a:ln w="1475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E5912CD-3A56-3D76-0A75-8609A717A791}"/>
                </a:ext>
              </a:extLst>
            </p:cNvPr>
            <p:cNvSpPr/>
            <p:nvPr/>
          </p:nvSpPr>
          <p:spPr>
            <a:xfrm>
              <a:off x="830681" y="4348963"/>
              <a:ext cx="709080" cy="613058"/>
            </a:xfrm>
            <a:custGeom>
              <a:avLst/>
              <a:gdLst>
                <a:gd name="connsiteX0" fmla="*/ 373744 w 709080"/>
                <a:gd name="connsiteY0" fmla="*/ 50227 h 613058"/>
                <a:gd name="connsiteX1" fmla="*/ 251133 w 709080"/>
                <a:gd name="connsiteY1" fmla="*/ 252610 h 613058"/>
                <a:gd name="connsiteX2" fmla="*/ 103408 w 709080"/>
                <a:gd name="connsiteY2" fmla="*/ 252610 h 613058"/>
                <a:gd name="connsiteX3" fmla="*/ 372267 w 709080"/>
                <a:gd name="connsiteY3" fmla="*/ 50227 h 613058"/>
                <a:gd name="connsiteX4" fmla="*/ 372267 w 709080"/>
                <a:gd name="connsiteY4" fmla="*/ 50227 h 613058"/>
                <a:gd name="connsiteX5" fmla="*/ 39886 w 709080"/>
                <a:gd name="connsiteY5" fmla="*/ 580560 h 613058"/>
                <a:gd name="connsiteX6" fmla="*/ 33977 w 709080"/>
                <a:gd name="connsiteY6" fmla="*/ 521469 h 613058"/>
                <a:gd name="connsiteX7" fmla="*/ 103408 w 709080"/>
                <a:gd name="connsiteY7" fmla="*/ 521469 h 613058"/>
                <a:gd name="connsiteX8" fmla="*/ 146248 w 709080"/>
                <a:gd name="connsiteY8" fmla="*/ 487493 h 613058"/>
                <a:gd name="connsiteX9" fmla="*/ 32500 w 709080"/>
                <a:gd name="connsiteY9" fmla="*/ 487493 h 613058"/>
                <a:gd name="connsiteX10" fmla="*/ 85681 w 709080"/>
                <a:gd name="connsiteY10" fmla="*/ 286587 h 613058"/>
                <a:gd name="connsiteX11" fmla="*/ 242269 w 709080"/>
                <a:gd name="connsiteY11" fmla="*/ 286587 h 613058"/>
                <a:gd name="connsiteX12" fmla="*/ 217156 w 709080"/>
                <a:gd name="connsiteY12" fmla="*/ 440221 h 613058"/>
                <a:gd name="connsiteX13" fmla="*/ 252610 w 709080"/>
                <a:gd name="connsiteY13" fmla="*/ 419539 h 613058"/>
                <a:gd name="connsiteX14" fmla="*/ 276246 w 709080"/>
                <a:gd name="connsiteY14" fmla="*/ 288064 h 613058"/>
                <a:gd name="connsiteX15" fmla="*/ 286587 w 709080"/>
                <a:gd name="connsiteY15" fmla="*/ 254087 h 613058"/>
                <a:gd name="connsiteX16" fmla="*/ 484538 w 709080"/>
                <a:gd name="connsiteY16" fmla="*/ 35454 h 613058"/>
                <a:gd name="connsiteX17" fmla="*/ 484538 w 709080"/>
                <a:gd name="connsiteY17" fmla="*/ 152157 h 613058"/>
                <a:gd name="connsiteX18" fmla="*/ 518515 w 709080"/>
                <a:gd name="connsiteY18" fmla="*/ 168407 h 613058"/>
                <a:gd name="connsiteX19" fmla="*/ 518515 w 709080"/>
                <a:gd name="connsiteY19" fmla="*/ 35454 h 613058"/>
                <a:gd name="connsiteX20" fmla="*/ 679535 w 709080"/>
                <a:gd name="connsiteY20" fmla="*/ 166929 h 613058"/>
                <a:gd name="connsiteX21" fmla="*/ 709080 w 709080"/>
                <a:gd name="connsiteY21" fmla="*/ 155111 h 613058"/>
                <a:gd name="connsiteX22" fmla="*/ 629309 w 709080"/>
                <a:gd name="connsiteY22" fmla="*/ 51704 h 613058"/>
                <a:gd name="connsiteX23" fmla="*/ 582037 w 709080"/>
                <a:gd name="connsiteY23" fmla="*/ 7386 h 613058"/>
                <a:gd name="connsiteX24" fmla="*/ 502265 w 709080"/>
                <a:gd name="connsiteY24" fmla="*/ 0 h 613058"/>
                <a:gd name="connsiteX25" fmla="*/ 0 w 709080"/>
                <a:gd name="connsiteY25" fmla="*/ 505220 h 613058"/>
                <a:gd name="connsiteX26" fmla="*/ 11818 w 709080"/>
                <a:gd name="connsiteY26" fmla="*/ 613059 h 613058"/>
                <a:gd name="connsiteX27" fmla="*/ 39886 w 709080"/>
                <a:gd name="connsiteY27" fmla="*/ 582037 h 61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9080" h="613058">
                  <a:moveTo>
                    <a:pt x="373744" y="50227"/>
                  </a:moveTo>
                  <a:cubicBezTo>
                    <a:pt x="322041" y="94544"/>
                    <a:pt x="279200" y="165452"/>
                    <a:pt x="251133" y="252610"/>
                  </a:cubicBezTo>
                  <a:lnTo>
                    <a:pt x="103408" y="252610"/>
                  </a:lnTo>
                  <a:cubicBezTo>
                    <a:pt x="165452" y="153634"/>
                    <a:pt x="261473" y="81249"/>
                    <a:pt x="372267" y="50227"/>
                  </a:cubicBezTo>
                  <a:cubicBezTo>
                    <a:pt x="372267" y="50227"/>
                    <a:pt x="372267" y="50227"/>
                    <a:pt x="372267" y="50227"/>
                  </a:cubicBezTo>
                  <a:close/>
                  <a:moveTo>
                    <a:pt x="39886" y="580560"/>
                  </a:moveTo>
                  <a:cubicBezTo>
                    <a:pt x="36931" y="561355"/>
                    <a:pt x="33977" y="540674"/>
                    <a:pt x="33977" y="521469"/>
                  </a:cubicBezTo>
                  <a:lnTo>
                    <a:pt x="103408" y="521469"/>
                  </a:lnTo>
                  <a:cubicBezTo>
                    <a:pt x="116703" y="509651"/>
                    <a:pt x="131475" y="499311"/>
                    <a:pt x="146248" y="487493"/>
                  </a:cubicBezTo>
                  <a:lnTo>
                    <a:pt x="32500" y="487493"/>
                  </a:lnTo>
                  <a:cubicBezTo>
                    <a:pt x="35454" y="416585"/>
                    <a:pt x="53181" y="348631"/>
                    <a:pt x="85681" y="286587"/>
                  </a:cubicBezTo>
                  <a:lnTo>
                    <a:pt x="242269" y="286587"/>
                  </a:lnTo>
                  <a:cubicBezTo>
                    <a:pt x="228974" y="336813"/>
                    <a:pt x="221588" y="388517"/>
                    <a:pt x="217156" y="440221"/>
                  </a:cubicBezTo>
                  <a:cubicBezTo>
                    <a:pt x="228974" y="432834"/>
                    <a:pt x="240792" y="425448"/>
                    <a:pt x="252610" y="419539"/>
                  </a:cubicBezTo>
                  <a:cubicBezTo>
                    <a:pt x="257042" y="375222"/>
                    <a:pt x="264428" y="330904"/>
                    <a:pt x="276246" y="288064"/>
                  </a:cubicBezTo>
                  <a:lnTo>
                    <a:pt x="286587" y="254087"/>
                  </a:lnTo>
                  <a:cubicBezTo>
                    <a:pt x="327950" y="129998"/>
                    <a:pt x="400335" y="45795"/>
                    <a:pt x="484538" y="35454"/>
                  </a:cubicBezTo>
                  <a:lnTo>
                    <a:pt x="484538" y="152157"/>
                  </a:lnTo>
                  <a:lnTo>
                    <a:pt x="518515" y="168407"/>
                  </a:lnTo>
                  <a:lnTo>
                    <a:pt x="518515" y="35454"/>
                  </a:lnTo>
                  <a:cubicBezTo>
                    <a:pt x="582037" y="42840"/>
                    <a:pt x="636695" y="91589"/>
                    <a:pt x="679535" y="166929"/>
                  </a:cubicBezTo>
                  <a:lnTo>
                    <a:pt x="709080" y="155111"/>
                  </a:lnTo>
                  <a:cubicBezTo>
                    <a:pt x="688399" y="116703"/>
                    <a:pt x="661808" y="81249"/>
                    <a:pt x="629309" y="51704"/>
                  </a:cubicBezTo>
                  <a:lnTo>
                    <a:pt x="582037" y="7386"/>
                  </a:lnTo>
                  <a:cubicBezTo>
                    <a:pt x="555446" y="2954"/>
                    <a:pt x="528856" y="0"/>
                    <a:pt x="502265" y="0"/>
                  </a:cubicBezTo>
                  <a:cubicBezTo>
                    <a:pt x="224542" y="0"/>
                    <a:pt x="0" y="226019"/>
                    <a:pt x="0" y="505220"/>
                  </a:cubicBezTo>
                  <a:cubicBezTo>
                    <a:pt x="0" y="542151"/>
                    <a:pt x="4432" y="577605"/>
                    <a:pt x="11818" y="613059"/>
                  </a:cubicBezTo>
                  <a:cubicBezTo>
                    <a:pt x="20682" y="602718"/>
                    <a:pt x="29545" y="592378"/>
                    <a:pt x="39886" y="582037"/>
                  </a:cubicBezTo>
                  <a:close/>
                </a:path>
              </a:pathLst>
            </a:custGeom>
            <a:solidFill>
              <a:srgbClr val="494949"/>
            </a:solidFill>
            <a:ln w="1475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6BC7645-7921-75E4-2909-FEE8079DD9D6}"/>
                </a:ext>
              </a:extLst>
            </p:cNvPr>
            <p:cNvSpPr/>
            <p:nvPr/>
          </p:nvSpPr>
          <p:spPr>
            <a:xfrm>
              <a:off x="793949" y="4732787"/>
              <a:ext cx="989558" cy="627723"/>
            </a:xfrm>
            <a:custGeom>
              <a:avLst/>
              <a:gdLst>
                <a:gd name="connsiteX0" fmla="*/ 754676 w 989558"/>
                <a:gd name="connsiteY0" fmla="*/ 372528 h 627723"/>
                <a:gd name="connsiteX1" fmla="*/ 555247 w 989558"/>
                <a:gd name="connsiteY1" fmla="*/ 592639 h 627723"/>
                <a:gd name="connsiteX2" fmla="*/ 555247 w 989558"/>
                <a:gd name="connsiteY2" fmla="*/ 372528 h 627723"/>
                <a:gd name="connsiteX3" fmla="*/ 754676 w 989558"/>
                <a:gd name="connsiteY3" fmla="*/ 372528 h 627723"/>
                <a:gd name="connsiteX4" fmla="*/ 521270 w 989558"/>
                <a:gd name="connsiteY4" fmla="*/ 372528 h 627723"/>
                <a:gd name="connsiteX5" fmla="*/ 521270 w 989558"/>
                <a:gd name="connsiteY5" fmla="*/ 592639 h 627723"/>
                <a:gd name="connsiteX6" fmla="*/ 321841 w 989558"/>
                <a:gd name="connsiteY6" fmla="*/ 372528 h 627723"/>
                <a:gd name="connsiteX7" fmla="*/ 521270 w 989558"/>
                <a:gd name="connsiteY7" fmla="*/ 372528 h 627723"/>
                <a:gd name="connsiteX8" fmla="*/ 140140 w 989558"/>
                <a:gd name="connsiteY8" fmla="*/ 372528 h 627723"/>
                <a:gd name="connsiteX9" fmla="*/ 286387 w 989558"/>
                <a:gd name="connsiteY9" fmla="*/ 372528 h 627723"/>
                <a:gd name="connsiteX10" fmla="*/ 406045 w 989558"/>
                <a:gd name="connsiteY10" fmla="*/ 573435 h 627723"/>
                <a:gd name="connsiteX11" fmla="*/ 406045 w 989558"/>
                <a:gd name="connsiteY11" fmla="*/ 573435 h 627723"/>
                <a:gd name="connsiteX12" fmla="*/ 138662 w 989558"/>
                <a:gd name="connsiteY12" fmla="*/ 372528 h 627723"/>
                <a:gd name="connsiteX13" fmla="*/ 138662 w 989558"/>
                <a:gd name="connsiteY13" fmla="*/ 372528 h 627723"/>
                <a:gd name="connsiteX14" fmla="*/ 670473 w 989558"/>
                <a:gd name="connsiteY14" fmla="*/ 573435 h 627723"/>
                <a:gd name="connsiteX15" fmla="*/ 670473 w 989558"/>
                <a:gd name="connsiteY15" fmla="*/ 573435 h 627723"/>
                <a:gd name="connsiteX16" fmla="*/ 790130 w 989558"/>
                <a:gd name="connsiteY16" fmla="*/ 372528 h 627723"/>
                <a:gd name="connsiteX17" fmla="*/ 800471 w 989558"/>
                <a:gd name="connsiteY17" fmla="*/ 338552 h 627723"/>
                <a:gd name="connsiteX18" fmla="*/ 827061 w 989558"/>
                <a:gd name="connsiteY18" fmla="*/ 136168 h 627723"/>
                <a:gd name="connsiteX19" fmla="*/ 827061 w 989558"/>
                <a:gd name="connsiteY19" fmla="*/ 102192 h 627723"/>
                <a:gd name="connsiteX20" fmla="*/ 821152 w 989558"/>
                <a:gd name="connsiteY20" fmla="*/ 19466 h 627723"/>
                <a:gd name="connsiteX21" fmla="*/ 788653 w 989558"/>
                <a:gd name="connsiteY21" fmla="*/ 32761 h 627723"/>
                <a:gd name="connsiteX22" fmla="*/ 793084 w 989558"/>
                <a:gd name="connsiteY22" fmla="*/ 102192 h 627723"/>
                <a:gd name="connsiteX23" fmla="*/ 793084 w 989558"/>
                <a:gd name="connsiteY23" fmla="*/ 136168 h 627723"/>
                <a:gd name="connsiteX24" fmla="*/ 765017 w 989558"/>
                <a:gd name="connsiteY24" fmla="*/ 338552 h 627723"/>
                <a:gd name="connsiteX25" fmla="*/ 555247 w 989558"/>
                <a:gd name="connsiteY25" fmla="*/ 338552 h 627723"/>
                <a:gd name="connsiteX26" fmla="*/ 555247 w 989558"/>
                <a:gd name="connsiteY26" fmla="*/ 241053 h 627723"/>
                <a:gd name="connsiteX27" fmla="*/ 521270 w 989558"/>
                <a:gd name="connsiteY27" fmla="*/ 246962 h 627723"/>
                <a:gd name="connsiteX28" fmla="*/ 521270 w 989558"/>
                <a:gd name="connsiteY28" fmla="*/ 338552 h 627723"/>
                <a:gd name="connsiteX29" fmla="*/ 311501 w 989558"/>
                <a:gd name="connsiteY29" fmla="*/ 338552 h 627723"/>
                <a:gd name="connsiteX30" fmla="*/ 286387 w 989558"/>
                <a:gd name="connsiteY30" fmla="*/ 193781 h 627723"/>
                <a:gd name="connsiteX31" fmla="*/ 255365 w 989558"/>
                <a:gd name="connsiteY31" fmla="*/ 215940 h 627723"/>
                <a:gd name="connsiteX32" fmla="*/ 277524 w 989558"/>
                <a:gd name="connsiteY32" fmla="*/ 338552 h 627723"/>
                <a:gd name="connsiteX33" fmla="*/ 129799 w 989558"/>
                <a:gd name="connsiteY33" fmla="*/ 338552 h 627723"/>
                <a:gd name="connsiteX34" fmla="*/ 104686 w 989558"/>
                <a:gd name="connsiteY34" fmla="*/ 379915 h 627723"/>
                <a:gd name="connsiteX35" fmla="*/ 301160 w 989558"/>
                <a:gd name="connsiteY35" fmla="*/ 567526 h 627723"/>
                <a:gd name="connsiteX36" fmla="*/ 41164 w 989558"/>
                <a:gd name="connsiteY36" fmla="*/ 498095 h 627723"/>
                <a:gd name="connsiteX37" fmla="*/ 478430 w 989558"/>
                <a:gd name="connsiteY37" fmla="*/ 32761 h 627723"/>
                <a:gd name="connsiteX38" fmla="*/ 487293 w 989558"/>
                <a:gd name="connsiteY38" fmla="*/ 10602 h 627723"/>
                <a:gd name="connsiteX39" fmla="*/ 465135 w 989558"/>
                <a:gd name="connsiteY39" fmla="*/ 1739 h 627723"/>
                <a:gd name="connsiteX40" fmla="*/ 465135 w 989558"/>
                <a:gd name="connsiteY40" fmla="*/ 1739 h 627723"/>
                <a:gd name="connsiteX41" fmla="*/ 8664 w 989558"/>
                <a:gd name="connsiteY41" fmla="*/ 508436 h 627723"/>
                <a:gd name="connsiteX42" fmla="*/ 190366 w 989558"/>
                <a:gd name="connsiteY42" fmla="*/ 611843 h 627723"/>
                <a:gd name="connsiteX43" fmla="*/ 292296 w 989558"/>
                <a:gd name="connsiteY43" fmla="*/ 602980 h 627723"/>
                <a:gd name="connsiteX44" fmla="*/ 336614 w 989558"/>
                <a:gd name="connsiteY44" fmla="*/ 585253 h 627723"/>
                <a:gd name="connsiteX45" fmla="*/ 516838 w 989558"/>
                <a:gd name="connsiteY45" fmla="*/ 626616 h 627723"/>
                <a:gd name="connsiteX46" fmla="*/ 561156 w 989558"/>
                <a:gd name="connsiteY46" fmla="*/ 626616 h 627723"/>
                <a:gd name="connsiteX47" fmla="*/ 989559 w 989558"/>
                <a:gd name="connsiteY47" fmla="*/ 351847 h 627723"/>
                <a:gd name="connsiteX48" fmla="*/ 934900 w 989558"/>
                <a:gd name="connsiteY48" fmla="*/ 376960 h 627723"/>
                <a:gd name="connsiteX49" fmla="*/ 670473 w 989558"/>
                <a:gd name="connsiteY49" fmla="*/ 573435 h 62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9558" h="627723">
                  <a:moveTo>
                    <a:pt x="754676" y="372528"/>
                  </a:moveTo>
                  <a:cubicBezTo>
                    <a:pt x="713313" y="498095"/>
                    <a:pt x="639450" y="582298"/>
                    <a:pt x="555247" y="592639"/>
                  </a:cubicBezTo>
                  <a:lnTo>
                    <a:pt x="555247" y="372528"/>
                  </a:lnTo>
                  <a:lnTo>
                    <a:pt x="754676" y="372528"/>
                  </a:lnTo>
                  <a:close/>
                  <a:moveTo>
                    <a:pt x="521270" y="372528"/>
                  </a:moveTo>
                  <a:lnTo>
                    <a:pt x="521270" y="592639"/>
                  </a:lnTo>
                  <a:cubicBezTo>
                    <a:pt x="435590" y="582298"/>
                    <a:pt x="363204" y="498095"/>
                    <a:pt x="321841" y="372528"/>
                  </a:cubicBezTo>
                  <a:lnTo>
                    <a:pt x="521270" y="372528"/>
                  </a:lnTo>
                  <a:close/>
                  <a:moveTo>
                    <a:pt x="140140" y="372528"/>
                  </a:moveTo>
                  <a:lnTo>
                    <a:pt x="286387" y="372528"/>
                  </a:lnTo>
                  <a:cubicBezTo>
                    <a:pt x="314455" y="458209"/>
                    <a:pt x="355818" y="529117"/>
                    <a:pt x="406045" y="573435"/>
                  </a:cubicBezTo>
                  <a:cubicBezTo>
                    <a:pt x="406045" y="573435"/>
                    <a:pt x="406045" y="573435"/>
                    <a:pt x="406045" y="573435"/>
                  </a:cubicBezTo>
                  <a:cubicBezTo>
                    <a:pt x="295251" y="540935"/>
                    <a:pt x="200707" y="470027"/>
                    <a:pt x="138662" y="372528"/>
                  </a:cubicBezTo>
                  <a:cubicBezTo>
                    <a:pt x="138662" y="372528"/>
                    <a:pt x="138662" y="372528"/>
                    <a:pt x="138662" y="372528"/>
                  </a:cubicBezTo>
                  <a:close/>
                  <a:moveTo>
                    <a:pt x="670473" y="573435"/>
                  </a:moveTo>
                  <a:cubicBezTo>
                    <a:pt x="670473" y="573435"/>
                    <a:pt x="670473" y="573435"/>
                    <a:pt x="670473" y="573435"/>
                  </a:cubicBezTo>
                  <a:cubicBezTo>
                    <a:pt x="720699" y="529117"/>
                    <a:pt x="762062" y="459686"/>
                    <a:pt x="790130" y="372528"/>
                  </a:cubicBezTo>
                  <a:lnTo>
                    <a:pt x="800471" y="338552"/>
                  </a:lnTo>
                  <a:cubicBezTo>
                    <a:pt x="818198" y="272076"/>
                    <a:pt x="827061" y="204122"/>
                    <a:pt x="827061" y="136168"/>
                  </a:cubicBezTo>
                  <a:lnTo>
                    <a:pt x="827061" y="102192"/>
                  </a:lnTo>
                  <a:cubicBezTo>
                    <a:pt x="827061" y="74124"/>
                    <a:pt x="824107" y="46056"/>
                    <a:pt x="821152" y="19466"/>
                  </a:cubicBezTo>
                  <a:lnTo>
                    <a:pt x="788653" y="32761"/>
                  </a:lnTo>
                  <a:cubicBezTo>
                    <a:pt x="790130" y="54920"/>
                    <a:pt x="793084" y="78556"/>
                    <a:pt x="793084" y="102192"/>
                  </a:cubicBezTo>
                  <a:lnTo>
                    <a:pt x="793084" y="136168"/>
                  </a:lnTo>
                  <a:cubicBezTo>
                    <a:pt x="793084" y="204122"/>
                    <a:pt x="782744" y="272076"/>
                    <a:pt x="765017" y="338552"/>
                  </a:cubicBezTo>
                  <a:lnTo>
                    <a:pt x="555247" y="338552"/>
                  </a:lnTo>
                  <a:lnTo>
                    <a:pt x="555247" y="241053"/>
                  </a:lnTo>
                  <a:lnTo>
                    <a:pt x="521270" y="246962"/>
                  </a:lnTo>
                  <a:lnTo>
                    <a:pt x="521270" y="338552"/>
                  </a:lnTo>
                  <a:lnTo>
                    <a:pt x="311501" y="338552"/>
                  </a:lnTo>
                  <a:cubicBezTo>
                    <a:pt x="298205" y="291280"/>
                    <a:pt x="290819" y="242531"/>
                    <a:pt x="286387" y="193781"/>
                  </a:cubicBezTo>
                  <a:cubicBezTo>
                    <a:pt x="276047" y="201167"/>
                    <a:pt x="265706" y="208554"/>
                    <a:pt x="255365" y="215940"/>
                  </a:cubicBezTo>
                  <a:cubicBezTo>
                    <a:pt x="259797" y="257303"/>
                    <a:pt x="267183" y="298666"/>
                    <a:pt x="277524" y="338552"/>
                  </a:cubicBezTo>
                  <a:lnTo>
                    <a:pt x="129799" y="338552"/>
                  </a:lnTo>
                  <a:cubicBezTo>
                    <a:pt x="120935" y="351847"/>
                    <a:pt x="112072" y="365142"/>
                    <a:pt x="104686" y="379915"/>
                  </a:cubicBezTo>
                  <a:cubicBezTo>
                    <a:pt x="151958" y="458209"/>
                    <a:pt x="219911" y="523208"/>
                    <a:pt x="301160" y="567526"/>
                  </a:cubicBezTo>
                  <a:cubicBezTo>
                    <a:pt x="101731" y="600025"/>
                    <a:pt x="57414" y="549798"/>
                    <a:pt x="41164" y="498095"/>
                  </a:cubicBezTo>
                  <a:cubicBezTo>
                    <a:pt x="-4631" y="356279"/>
                    <a:pt x="175594" y="164236"/>
                    <a:pt x="478430" y="32761"/>
                  </a:cubicBezTo>
                  <a:cubicBezTo>
                    <a:pt x="487293" y="29806"/>
                    <a:pt x="491725" y="19466"/>
                    <a:pt x="487293" y="10602"/>
                  </a:cubicBezTo>
                  <a:cubicBezTo>
                    <a:pt x="484339" y="1739"/>
                    <a:pt x="473998" y="-2693"/>
                    <a:pt x="465135" y="1739"/>
                  </a:cubicBezTo>
                  <a:cubicBezTo>
                    <a:pt x="465135" y="1739"/>
                    <a:pt x="465135" y="1739"/>
                    <a:pt x="465135" y="1739"/>
                  </a:cubicBezTo>
                  <a:cubicBezTo>
                    <a:pt x="140140" y="142077"/>
                    <a:pt x="-43039" y="345938"/>
                    <a:pt x="8664" y="508436"/>
                  </a:cubicBezTo>
                  <a:cubicBezTo>
                    <a:pt x="30823" y="577866"/>
                    <a:pt x="88436" y="611843"/>
                    <a:pt x="190366" y="611843"/>
                  </a:cubicBezTo>
                  <a:cubicBezTo>
                    <a:pt x="224343" y="611843"/>
                    <a:pt x="258320" y="608888"/>
                    <a:pt x="292296" y="602980"/>
                  </a:cubicBezTo>
                  <a:cubicBezTo>
                    <a:pt x="308546" y="601502"/>
                    <a:pt x="323319" y="595593"/>
                    <a:pt x="336614" y="585253"/>
                  </a:cubicBezTo>
                  <a:cubicBezTo>
                    <a:pt x="394227" y="610366"/>
                    <a:pt x="454794" y="625138"/>
                    <a:pt x="516838" y="626616"/>
                  </a:cubicBezTo>
                  <a:cubicBezTo>
                    <a:pt x="531611" y="628093"/>
                    <a:pt x="546384" y="628093"/>
                    <a:pt x="561156" y="626616"/>
                  </a:cubicBezTo>
                  <a:cubicBezTo>
                    <a:pt x="742858" y="619229"/>
                    <a:pt x="905355" y="514345"/>
                    <a:pt x="989559" y="351847"/>
                  </a:cubicBezTo>
                  <a:lnTo>
                    <a:pt x="934900" y="376960"/>
                  </a:lnTo>
                  <a:cubicBezTo>
                    <a:pt x="872856" y="471504"/>
                    <a:pt x="779789" y="542412"/>
                    <a:pt x="670473" y="573435"/>
                  </a:cubicBezTo>
                  <a:close/>
                </a:path>
              </a:pathLst>
            </a:custGeom>
            <a:solidFill>
              <a:srgbClr val="494949"/>
            </a:solidFill>
            <a:ln w="1475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9718C43-C732-D80B-9633-256BF9A5D7F4}"/>
                </a:ext>
              </a:extLst>
            </p:cNvPr>
            <p:cNvSpPr/>
            <p:nvPr/>
          </p:nvSpPr>
          <p:spPr>
            <a:xfrm>
              <a:off x="1214766" y="4205670"/>
              <a:ext cx="983522" cy="836123"/>
            </a:xfrm>
            <a:custGeom>
              <a:avLst/>
              <a:gdLst>
                <a:gd name="connsiteX0" fmla="*/ 935100 w 983522"/>
                <a:gd name="connsiteY0" fmla="*/ 202383 h 836123"/>
                <a:gd name="connsiteX1" fmla="*/ 883396 w 983522"/>
                <a:gd name="connsiteY1" fmla="*/ 240792 h 836123"/>
                <a:gd name="connsiteX2" fmla="*/ 681012 w 983522"/>
                <a:gd name="connsiteY2" fmla="*/ 324995 h 836123"/>
                <a:gd name="connsiteX3" fmla="*/ 664763 w 983522"/>
                <a:gd name="connsiteY3" fmla="*/ 330904 h 836123"/>
                <a:gd name="connsiteX4" fmla="*/ 660331 w 983522"/>
                <a:gd name="connsiteY4" fmla="*/ 347154 h 836123"/>
                <a:gd name="connsiteX5" fmla="*/ 564310 w 983522"/>
                <a:gd name="connsiteY5" fmla="*/ 766693 h 836123"/>
                <a:gd name="connsiteX6" fmla="*/ 521469 w 983522"/>
                <a:gd name="connsiteY6" fmla="*/ 784420 h 836123"/>
                <a:gd name="connsiteX7" fmla="*/ 546583 w 983522"/>
                <a:gd name="connsiteY7" fmla="*/ 434312 h 836123"/>
                <a:gd name="connsiteX8" fmla="*/ 551015 w 983522"/>
                <a:gd name="connsiteY8" fmla="*/ 381131 h 836123"/>
                <a:gd name="connsiteX9" fmla="*/ 500788 w 983522"/>
                <a:gd name="connsiteY9" fmla="*/ 401812 h 836123"/>
                <a:gd name="connsiteX10" fmla="*/ 240792 w 983522"/>
                <a:gd name="connsiteY10" fmla="*/ 509651 h 836123"/>
                <a:gd name="connsiteX11" fmla="*/ 226019 w 983522"/>
                <a:gd name="connsiteY11" fmla="*/ 515560 h 836123"/>
                <a:gd name="connsiteX12" fmla="*/ 221588 w 983522"/>
                <a:gd name="connsiteY12" fmla="*/ 530333 h 836123"/>
                <a:gd name="connsiteX13" fmla="*/ 178747 w 983522"/>
                <a:gd name="connsiteY13" fmla="*/ 667717 h 836123"/>
                <a:gd name="connsiteX14" fmla="*/ 178747 w 983522"/>
                <a:gd name="connsiteY14" fmla="*/ 667717 h 836123"/>
                <a:gd name="connsiteX15" fmla="*/ 172838 w 983522"/>
                <a:gd name="connsiteY15" fmla="*/ 518515 h 836123"/>
                <a:gd name="connsiteX16" fmla="*/ 172838 w 983522"/>
                <a:gd name="connsiteY16" fmla="*/ 505220 h 836123"/>
                <a:gd name="connsiteX17" fmla="*/ 163975 w 983522"/>
                <a:gd name="connsiteY17" fmla="*/ 496356 h 836123"/>
                <a:gd name="connsiteX18" fmla="*/ 59090 w 983522"/>
                <a:gd name="connsiteY18" fmla="*/ 387040 h 836123"/>
                <a:gd name="connsiteX19" fmla="*/ 59090 w 983522"/>
                <a:gd name="connsiteY19" fmla="*/ 387040 h 836123"/>
                <a:gd name="connsiteX20" fmla="*/ 189088 w 983522"/>
                <a:gd name="connsiteY20" fmla="*/ 449084 h 836123"/>
                <a:gd name="connsiteX21" fmla="*/ 202383 w 983522"/>
                <a:gd name="connsiteY21" fmla="*/ 454993 h 836123"/>
                <a:gd name="connsiteX22" fmla="*/ 215679 w 983522"/>
                <a:gd name="connsiteY22" fmla="*/ 449084 h 836123"/>
                <a:gd name="connsiteX23" fmla="*/ 475675 w 983522"/>
                <a:gd name="connsiteY23" fmla="*/ 341245 h 836123"/>
                <a:gd name="connsiteX24" fmla="*/ 525901 w 983522"/>
                <a:gd name="connsiteY24" fmla="*/ 320563 h 836123"/>
                <a:gd name="connsiteX25" fmla="*/ 484538 w 983522"/>
                <a:gd name="connsiteY25" fmla="*/ 285109 h 836123"/>
                <a:gd name="connsiteX26" fmla="*/ 217156 w 983522"/>
                <a:gd name="connsiteY26" fmla="*/ 56136 h 836123"/>
                <a:gd name="connsiteX27" fmla="*/ 259996 w 983522"/>
                <a:gd name="connsiteY27" fmla="*/ 38409 h 836123"/>
                <a:gd name="connsiteX28" fmla="*/ 624877 w 983522"/>
                <a:gd name="connsiteY28" fmla="*/ 262951 h 836123"/>
                <a:gd name="connsiteX29" fmla="*/ 639650 w 983522"/>
                <a:gd name="connsiteY29" fmla="*/ 271814 h 836123"/>
                <a:gd name="connsiteX30" fmla="*/ 655899 w 983522"/>
                <a:gd name="connsiteY30" fmla="*/ 264428 h 836123"/>
                <a:gd name="connsiteX31" fmla="*/ 858283 w 983522"/>
                <a:gd name="connsiteY31" fmla="*/ 180225 h 836123"/>
                <a:gd name="connsiteX32" fmla="*/ 914418 w 983522"/>
                <a:gd name="connsiteY32" fmla="*/ 168406 h 836123"/>
                <a:gd name="connsiteX33" fmla="*/ 948395 w 983522"/>
                <a:gd name="connsiteY33" fmla="*/ 175793 h 836123"/>
                <a:gd name="connsiteX34" fmla="*/ 935100 w 983522"/>
                <a:gd name="connsiteY34" fmla="*/ 199429 h 836123"/>
                <a:gd name="connsiteX35" fmla="*/ 979417 w 983522"/>
                <a:gd name="connsiteY35" fmla="*/ 163975 h 836123"/>
                <a:gd name="connsiteX36" fmla="*/ 914418 w 983522"/>
                <a:gd name="connsiteY36" fmla="*/ 135907 h 836123"/>
                <a:gd name="connsiteX37" fmla="*/ 844987 w 983522"/>
                <a:gd name="connsiteY37" fmla="*/ 149202 h 836123"/>
                <a:gd name="connsiteX38" fmla="*/ 642604 w 983522"/>
                <a:gd name="connsiteY38" fmla="*/ 233406 h 836123"/>
                <a:gd name="connsiteX39" fmla="*/ 262951 w 983522"/>
                <a:gd name="connsiteY39" fmla="*/ 0 h 836123"/>
                <a:gd name="connsiteX40" fmla="*/ 155111 w 983522"/>
                <a:gd name="connsiteY40" fmla="*/ 45795 h 836123"/>
                <a:gd name="connsiteX41" fmla="*/ 463857 w 983522"/>
                <a:gd name="connsiteY41" fmla="*/ 310223 h 836123"/>
                <a:gd name="connsiteX42" fmla="*/ 203861 w 983522"/>
                <a:gd name="connsiteY42" fmla="*/ 418062 h 836123"/>
                <a:gd name="connsiteX43" fmla="*/ 57613 w 983522"/>
                <a:gd name="connsiteY43" fmla="*/ 348631 h 836123"/>
                <a:gd name="connsiteX44" fmla="*/ 0 w 983522"/>
                <a:gd name="connsiteY44" fmla="*/ 375222 h 836123"/>
                <a:gd name="connsiteX45" fmla="*/ 138862 w 983522"/>
                <a:gd name="connsiteY45" fmla="*/ 518515 h 836123"/>
                <a:gd name="connsiteX46" fmla="*/ 147725 w 983522"/>
                <a:gd name="connsiteY46" fmla="*/ 723853 h 836123"/>
                <a:gd name="connsiteX47" fmla="*/ 205338 w 983522"/>
                <a:gd name="connsiteY47" fmla="*/ 697262 h 836123"/>
                <a:gd name="connsiteX48" fmla="*/ 255564 w 983522"/>
                <a:gd name="connsiteY48" fmla="*/ 539196 h 836123"/>
                <a:gd name="connsiteX49" fmla="*/ 515560 w 983522"/>
                <a:gd name="connsiteY49" fmla="*/ 431357 h 836123"/>
                <a:gd name="connsiteX50" fmla="*/ 487493 w 983522"/>
                <a:gd name="connsiteY50" fmla="*/ 836124 h 836123"/>
                <a:gd name="connsiteX51" fmla="*/ 595332 w 983522"/>
                <a:gd name="connsiteY51" fmla="*/ 790329 h 836123"/>
                <a:gd name="connsiteX52" fmla="*/ 695785 w 983522"/>
                <a:gd name="connsiteY52" fmla="*/ 354540 h 836123"/>
                <a:gd name="connsiteX53" fmla="*/ 898168 w 983522"/>
                <a:gd name="connsiteY53" fmla="*/ 270337 h 836123"/>
                <a:gd name="connsiteX54" fmla="*/ 980894 w 983522"/>
                <a:gd name="connsiteY54" fmla="*/ 163975 h 8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83522" h="836123">
                  <a:moveTo>
                    <a:pt x="935100" y="202383"/>
                  </a:moveTo>
                  <a:cubicBezTo>
                    <a:pt x="920327" y="218633"/>
                    <a:pt x="902600" y="231928"/>
                    <a:pt x="883396" y="240792"/>
                  </a:cubicBezTo>
                  <a:lnTo>
                    <a:pt x="681012" y="324995"/>
                  </a:lnTo>
                  <a:lnTo>
                    <a:pt x="664763" y="330904"/>
                  </a:lnTo>
                  <a:lnTo>
                    <a:pt x="660331" y="347154"/>
                  </a:lnTo>
                  <a:lnTo>
                    <a:pt x="564310" y="766693"/>
                  </a:lnTo>
                  <a:lnTo>
                    <a:pt x="521469" y="784420"/>
                  </a:lnTo>
                  <a:lnTo>
                    <a:pt x="546583" y="434312"/>
                  </a:lnTo>
                  <a:lnTo>
                    <a:pt x="551015" y="381131"/>
                  </a:lnTo>
                  <a:lnTo>
                    <a:pt x="500788" y="401812"/>
                  </a:lnTo>
                  <a:lnTo>
                    <a:pt x="240792" y="509651"/>
                  </a:lnTo>
                  <a:lnTo>
                    <a:pt x="226019" y="515560"/>
                  </a:lnTo>
                  <a:lnTo>
                    <a:pt x="221588" y="530333"/>
                  </a:lnTo>
                  <a:lnTo>
                    <a:pt x="178747" y="667717"/>
                  </a:lnTo>
                  <a:cubicBezTo>
                    <a:pt x="178747" y="667717"/>
                    <a:pt x="178747" y="667717"/>
                    <a:pt x="178747" y="667717"/>
                  </a:cubicBezTo>
                  <a:lnTo>
                    <a:pt x="172838" y="518515"/>
                  </a:lnTo>
                  <a:lnTo>
                    <a:pt x="172838" y="505220"/>
                  </a:lnTo>
                  <a:cubicBezTo>
                    <a:pt x="172838" y="505220"/>
                    <a:pt x="163975" y="496356"/>
                    <a:pt x="163975" y="496356"/>
                  </a:cubicBezTo>
                  <a:lnTo>
                    <a:pt x="59090" y="387040"/>
                  </a:lnTo>
                  <a:cubicBezTo>
                    <a:pt x="59090" y="387040"/>
                    <a:pt x="59090" y="387040"/>
                    <a:pt x="59090" y="387040"/>
                  </a:cubicBezTo>
                  <a:lnTo>
                    <a:pt x="189088" y="449084"/>
                  </a:lnTo>
                  <a:lnTo>
                    <a:pt x="202383" y="454993"/>
                  </a:lnTo>
                  <a:lnTo>
                    <a:pt x="215679" y="449084"/>
                  </a:lnTo>
                  <a:lnTo>
                    <a:pt x="475675" y="341245"/>
                  </a:lnTo>
                  <a:lnTo>
                    <a:pt x="525901" y="320563"/>
                  </a:lnTo>
                  <a:lnTo>
                    <a:pt x="484538" y="285109"/>
                  </a:lnTo>
                  <a:lnTo>
                    <a:pt x="217156" y="56136"/>
                  </a:lnTo>
                  <a:lnTo>
                    <a:pt x="259996" y="38409"/>
                  </a:lnTo>
                  <a:lnTo>
                    <a:pt x="624877" y="262951"/>
                  </a:lnTo>
                  <a:lnTo>
                    <a:pt x="639650" y="271814"/>
                  </a:lnTo>
                  <a:lnTo>
                    <a:pt x="655899" y="264428"/>
                  </a:lnTo>
                  <a:lnTo>
                    <a:pt x="858283" y="180225"/>
                  </a:lnTo>
                  <a:cubicBezTo>
                    <a:pt x="876010" y="172838"/>
                    <a:pt x="895214" y="169884"/>
                    <a:pt x="914418" y="168406"/>
                  </a:cubicBezTo>
                  <a:cubicBezTo>
                    <a:pt x="926236" y="168406"/>
                    <a:pt x="938054" y="168406"/>
                    <a:pt x="948395" y="175793"/>
                  </a:cubicBezTo>
                  <a:cubicBezTo>
                    <a:pt x="948395" y="177270"/>
                    <a:pt x="948395" y="186134"/>
                    <a:pt x="935100" y="199429"/>
                  </a:cubicBezTo>
                  <a:close/>
                  <a:moveTo>
                    <a:pt x="979417" y="163975"/>
                  </a:moveTo>
                  <a:cubicBezTo>
                    <a:pt x="970554" y="144771"/>
                    <a:pt x="943963" y="135907"/>
                    <a:pt x="914418" y="135907"/>
                  </a:cubicBezTo>
                  <a:cubicBezTo>
                    <a:pt x="890782" y="135907"/>
                    <a:pt x="867146" y="140339"/>
                    <a:pt x="844987" y="149202"/>
                  </a:cubicBezTo>
                  <a:lnTo>
                    <a:pt x="642604" y="233406"/>
                  </a:lnTo>
                  <a:lnTo>
                    <a:pt x="262951" y="0"/>
                  </a:lnTo>
                  <a:lnTo>
                    <a:pt x="155111" y="45795"/>
                  </a:lnTo>
                  <a:lnTo>
                    <a:pt x="463857" y="310223"/>
                  </a:lnTo>
                  <a:lnTo>
                    <a:pt x="203861" y="418062"/>
                  </a:lnTo>
                  <a:lnTo>
                    <a:pt x="57613" y="348631"/>
                  </a:lnTo>
                  <a:lnTo>
                    <a:pt x="0" y="375222"/>
                  </a:lnTo>
                  <a:lnTo>
                    <a:pt x="138862" y="518515"/>
                  </a:lnTo>
                  <a:lnTo>
                    <a:pt x="147725" y="723853"/>
                  </a:lnTo>
                  <a:lnTo>
                    <a:pt x="205338" y="697262"/>
                  </a:lnTo>
                  <a:lnTo>
                    <a:pt x="255564" y="539196"/>
                  </a:lnTo>
                  <a:lnTo>
                    <a:pt x="515560" y="431357"/>
                  </a:lnTo>
                  <a:lnTo>
                    <a:pt x="487493" y="836124"/>
                  </a:lnTo>
                  <a:lnTo>
                    <a:pt x="595332" y="790329"/>
                  </a:lnTo>
                  <a:lnTo>
                    <a:pt x="695785" y="354540"/>
                  </a:lnTo>
                  <a:lnTo>
                    <a:pt x="898168" y="270337"/>
                  </a:lnTo>
                  <a:cubicBezTo>
                    <a:pt x="945440" y="251133"/>
                    <a:pt x="995667" y="200906"/>
                    <a:pt x="980894" y="163975"/>
                  </a:cubicBezTo>
                  <a:close/>
                </a:path>
              </a:pathLst>
            </a:custGeom>
            <a:solidFill>
              <a:srgbClr val="494949"/>
            </a:solidFill>
            <a:ln w="14759" cap="flat">
              <a:noFill/>
              <a:prstDash val="solid"/>
              <a:miter/>
            </a:ln>
          </p:spPr>
          <p:txBody>
            <a:bodyPr rtlCol="0" anchor="ctr"/>
            <a:lstStyle/>
            <a:p>
              <a:endParaRPr lang="en-US"/>
            </a:p>
          </p:txBody>
        </p:sp>
      </p:grpSp>
    </p:spTree>
    <p:extLst>
      <p:ext uri="{BB962C8B-B14F-4D97-AF65-F5344CB8AC3E}">
        <p14:creationId xmlns:p14="http://schemas.microsoft.com/office/powerpoint/2010/main" val="351875343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6" ma:contentTypeDescription="Create a new document." ma:contentTypeScope="" ma:versionID="9419557d0d05647896247c76f8082c84">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8bb00514f3168b1377ce5798e928eabc"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9FA49A-6E68-45C7-8BF0-D7E8341B3A9B}"/>
</file>

<file path=customXml/itemProps2.xml><?xml version="1.0" encoding="utf-8"?>
<ds:datastoreItem xmlns:ds="http://schemas.openxmlformats.org/officeDocument/2006/customXml" ds:itemID="{8EA171A4-BF07-47D8-8E7A-4FA6BA1FBC2E}"/>
</file>

<file path=customXml/itemProps3.xml><?xml version="1.0" encoding="utf-8"?>
<ds:datastoreItem xmlns:ds="http://schemas.openxmlformats.org/officeDocument/2006/customXml" ds:itemID="{DADD8151-5916-4B6D-B33D-AF7A2ED1AC8F}"/>
</file>

<file path=docProps/app.xml><?xml version="1.0" encoding="utf-8"?>
<Properties xmlns="http://schemas.openxmlformats.org/officeDocument/2006/extended-properties" xmlns:vt="http://schemas.openxmlformats.org/officeDocument/2006/docPropsVTypes">
  <TotalTime>15316</TotalTime>
  <Words>2208</Words>
  <Application>Microsoft Office PowerPoint</Application>
  <PresentationFormat>Widescreen</PresentationFormat>
  <Paragraphs>239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docId:FB59CCF9D0138B0667C93CBB20BB62C8</cp:keywords>
  <cp:lastModifiedBy>Kjartan Bollason</cp:lastModifiedBy>
  <cp:revision>475</cp:revision>
  <dcterms:created xsi:type="dcterms:W3CDTF">2020-10-14T13:32:04Z</dcterms:created>
  <dcterms:modified xsi:type="dcterms:W3CDTF">2026-01-23T15:07:07Z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