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0"/>
  </p:notesMasterIdLst>
  <p:handoutMasterIdLst>
    <p:handoutMasterId r:id="rId41"/>
  </p:handoutMasterIdLst>
  <p:sldIdLst>
    <p:sldId id="7830" r:id="rId2"/>
    <p:sldId id="7696" r:id="rId3"/>
    <p:sldId id="6822" r:id="rId4"/>
    <p:sldId id="7151" r:id="rId5"/>
    <p:sldId id="7750" r:id="rId6"/>
    <p:sldId id="7709" r:id="rId7"/>
    <p:sldId id="7751" r:id="rId8"/>
    <p:sldId id="7752" r:id="rId9"/>
    <p:sldId id="7710" r:id="rId10"/>
    <p:sldId id="7753" r:id="rId11"/>
    <p:sldId id="7754" r:id="rId12"/>
    <p:sldId id="7756" r:id="rId13"/>
    <p:sldId id="7757" r:id="rId14"/>
    <p:sldId id="7758" r:id="rId15"/>
    <p:sldId id="7683" r:id="rId16"/>
    <p:sldId id="7686" r:id="rId17"/>
    <p:sldId id="7784" r:id="rId18"/>
    <p:sldId id="7785" r:id="rId19"/>
    <p:sldId id="7786" r:id="rId20"/>
    <p:sldId id="7787" r:id="rId21"/>
    <p:sldId id="7788" r:id="rId22"/>
    <p:sldId id="7789" r:id="rId23"/>
    <p:sldId id="7790" r:id="rId24"/>
    <p:sldId id="7791" r:id="rId25"/>
    <p:sldId id="7793" r:id="rId26"/>
    <p:sldId id="7794" r:id="rId27"/>
    <p:sldId id="7795" r:id="rId28"/>
    <p:sldId id="6839" r:id="rId29"/>
    <p:sldId id="7651" r:id="rId30"/>
    <p:sldId id="6946" r:id="rId31"/>
    <p:sldId id="7831" r:id="rId32"/>
    <p:sldId id="6913" r:id="rId33"/>
    <p:sldId id="7832" r:id="rId34"/>
    <p:sldId id="7833" r:id="rId35"/>
    <p:sldId id="6926" r:id="rId36"/>
    <p:sldId id="6807" r:id="rId37"/>
    <p:sldId id="6853" r:id="rId38"/>
    <p:sldId id="77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E2D0F0"/>
    <a:srgbClr val="0D9390"/>
    <a:srgbClr val="E96751"/>
    <a:srgbClr val="494949"/>
    <a:srgbClr val="F2A158"/>
    <a:srgbClr val="DCC5ED"/>
    <a:srgbClr val="3FB5A1"/>
    <a:srgbClr val="E1FFE1"/>
    <a:srgbClr val="CE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63" d="100"/>
          <a:sy n="63" d="100"/>
        </p:scale>
        <p:origin x="64"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23/01/2026</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Smelltu til að breyta aðaltextastílum</a:t>
            </a:r>
          </a:p>
          <a:p>
            <a:pPr lvl="1"/>
            <a:r>
              <a:rPr lang="en-GB"/>
              <a:t>Annar stigi</a:t>
            </a:r>
          </a:p>
          <a:p>
            <a:pPr lvl="2"/>
            <a:r>
              <a:rPr lang="en-GB"/>
              <a:t>Þriðja stig</a:t>
            </a:r>
          </a:p>
          <a:p>
            <a:pPr lvl="3"/>
            <a:r>
              <a:rPr lang="en-GB"/>
              <a:t>Fjórða stig</a:t>
            </a:r>
          </a:p>
          <a:p>
            <a:pPr lvl="4"/>
            <a:r>
              <a:rPr lang="en-GB"/>
              <a:t>Fimmta stig</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A4C5-E14C-0B79-0F84-B5A35C012F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20D8C-946B-7BF1-A9A5-68DD0E91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1D41C-4D87-853C-75F3-57A30676EE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09321E-CD5D-BEE8-4CFE-A35DD3AB981A}"/>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67842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15D9-4FB3-FDE2-6CCB-504A95CA2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B2FA7-8ABF-4C3D-13DA-AE1DDF9E1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B4D03-3BFF-AF9C-29A8-38D769EFF9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1BD9C7-126A-C2D6-81F5-D6E03386ADD3}"/>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387748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C0925-5EF0-A6C5-1252-88396E06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6A792-247B-877C-C13E-4E4569711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65C99-C468-DA8C-B610-6E473D80932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41C495-8C02-1D0C-25F8-A69CBCDD2D7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23270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A53A-D925-9992-CC32-AC8643830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0A218-C6BD-1CE3-92CF-9DF04EF30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CA0F5-FDC5-B84C-C75B-19008F3074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BE4F8-036E-AED5-986C-3B6233F8977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412638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A565-BAFA-F4EC-62C7-6A3CDD417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B24EC-E43D-1833-772F-0F4C03678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70ED6-E29B-D5D1-E298-0D406C033C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0268C4-3E7A-B012-706C-30150686F010}"/>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7015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5E93-7F89-6392-D946-CB55B98A5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18BB6-7FB6-9D3A-13F6-918812E10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0A514-CB8E-2C0D-D8EE-A4840D5ACC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84E998-DC37-2113-700B-E2A860A21322}"/>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0838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5EEF-2AA6-DECA-78B9-96ED6B138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938B3-67D9-0FF0-0E33-6880E7C7B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0655-9C24-D3B9-0CB5-E0AA53B254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A7E297-511D-AEAE-0BDE-38A7EAA6651D}"/>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76529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31628-4900-3423-DE1B-530177F27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E97A-31A3-5633-3502-D941275BD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262B6-840D-A052-9892-9C521414E1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3C6F9D-B541-919D-0B05-454CF492ACDD}"/>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88667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3A06-E66C-8D23-6E0C-1A50F2834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8F422-BE58-8742-E0B9-90548AD0C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91DD-F089-EC23-E173-B059556955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7CC68F-B055-BEDF-F44D-F7C192E37F52}"/>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9922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780E3-2B0A-FB64-911A-011E773E3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4AC4-9B13-7104-9BC8-793CEC39F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16CD8-BD23-AA81-D92E-7E8589E142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AC7786-BBC9-DE81-2D39-BEDEA4AF0DD6}"/>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51806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81B1-8984-FE80-4A56-036ABD842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C4E66-6E82-D5BB-7D2F-8A8CD755C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D28E7-6678-4C8D-D518-58A327FC04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0AE5C9-320D-D1BA-CD58-3C44A32EBA7A}"/>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6247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789F-8ED5-A412-FC81-D8360976F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BD197-7CE1-9E82-D41E-9ACB7207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EB8EB-864F-1CEB-EB3C-8E23CD7EF0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1BC9AF2-C2BE-018F-7D34-3234AA630A25}"/>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2014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BFB9-28A6-89A1-42BC-4D9CB4F80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6CD6A-AB41-CDE6-BD9C-93C632475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50CAC-93BE-BE8E-C4ED-F1DC6C228C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E7BE95-BA91-632A-5CBA-BFCD1ECCEA25}"/>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162411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D0DCE-8BA1-7F83-BB7C-C653C8E3E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C1D4B-9A21-D186-6A2B-CE2C66C95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B4178-BA5F-C730-E504-81CE554376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890EA1-92F3-7D91-95A0-69155C28EC21}"/>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23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EE51-A17D-B8BB-F44F-8D62CAA54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472E5-25CC-1ADC-E2A0-BF732E95C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39019-9863-10F1-79F4-9595CF5043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8D93BF-9514-C63B-444E-932F23907896}"/>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96805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D634-B4BC-AC8C-69BC-1E3146519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03AE4-94E4-E5DB-87F1-F46E084C3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EDFCF-6141-3B54-0E0A-B21FED907C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5D7422-EE5C-FDA0-C228-0C659FC3EB72}"/>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77418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75DF-E724-240F-25D5-E8AAE41DC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13219-7AE1-9B10-895C-D109117C8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7C734-0364-9E95-E411-78D566C084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978961-8338-B81A-6ACE-731255361784}"/>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9485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618615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Tree>
    <p:extLst>
      <p:ext uri="{BB962C8B-B14F-4D97-AF65-F5344CB8AC3E}">
        <p14:creationId xmlns:p14="http://schemas.microsoft.com/office/powerpoint/2010/main" val="2063177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396051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FRÁBÆR DVALARSTAÐIR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HÖNNUN NÝSTÁRLEGRA DVALARSTAÐA Í FERÐAMENNSKU</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10" r:id="rId44"/>
    <p:sldLayoutId id="2147483930" r:id="rId45"/>
    <p:sldLayoutId id="214748393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hyperlink" Target="https://www.agriturismi.it/it/calabria/cropani/agriturismo_acqua_di_friso.html"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hyperlink" Target="http://www.acquadifriso.it/en/" TargetMode="External"/><Relationship Id="rId5" Type="http://schemas.openxmlformats.org/officeDocument/2006/relationships/hyperlink" Target="https://www.invitalia.it/"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ministeroturismo.gov.it/fondo-rotativo-imprese/" TargetMode="Externa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hyperlink" Target="https://www.cdp.it/" TargetMode="External"/><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0.jpeg"/><Relationship Id="rId4" Type="http://schemas.openxmlformats.org/officeDocument/2006/relationships/image" Target="../media/image18.svg"/><Relationship Id="rId9" Type="http://schemas.openxmlformats.org/officeDocument/2006/relationships/hyperlink" Target="https://www.ministeroturismo.gov.it/fondo-rotativo-impre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inisteroturismo.gov.it/fondo-rotativo-imprese/"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hyperlink" Target="https://www.reterurale.it/flex/cm/pages/ServeBLOB.php/L/IT/IDPagina/1" TargetMode="External"/><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26.png"/><Relationship Id="rId5" Type="http://schemas.openxmlformats.org/officeDocument/2006/relationships/hyperlink" Target="https://www.discoverterradeimessapi.it/en/informazioni" TargetMode="External"/><Relationship Id="rId10" Type="http://schemas.openxmlformats.org/officeDocument/2006/relationships/image" Target="../media/image15.svg"/><Relationship Id="rId4" Type="http://schemas.openxmlformats.org/officeDocument/2006/relationships/image" Target="../media/image18.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https://www.reterurale.it/flex/cm/pages/ServeBLOB.php/L/IT/IDPagina/1" TargetMode="External"/><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16.png"/><Relationship Id="rId5" Type="http://schemas.openxmlformats.org/officeDocument/2006/relationships/hyperlink" Target="https://www.lcinternational.it/en/news/what-gals-are-and-how-they-works/" TargetMode="External"/><Relationship Id="rId10" Type="http://schemas.openxmlformats.org/officeDocument/2006/relationships/image" Target="../media/image32.svg"/><Relationship Id="rId4" Type="http://schemas.openxmlformats.org/officeDocument/2006/relationships/hyperlink" Target="https://www.meridaunia.it/" TargetMode="Externa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psr.regione.puglia.it/en/il-programma"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hyperlink" Target="https://psr.regione.puglia.it/" TargetMode="External"/><Relationship Id="rId10" Type="http://schemas.openxmlformats.org/officeDocument/2006/relationships/image" Target="../media/image16.png"/><Relationship Id="rId4" Type="http://schemas.openxmlformats.org/officeDocument/2006/relationships/image" Target="../media/image18.svg"/><Relationship Id="rId9" Type="http://schemas.openxmlformats.org/officeDocument/2006/relationships/hyperlink" Target="https://psr.regione.puglia.it/en/-/csr-2023-2027-in-tervento-srd01.01a.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psr.regione.puglia.it/" TargetMode="External"/><Relationship Id="rId3" Type="http://schemas.openxmlformats.org/officeDocument/2006/relationships/image" Target="../media/image17.png"/><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35.png"/><Relationship Id="rId10" Type="http://schemas.openxmlformats.org/officeDocument/2006/relationships/hyperlink" Target="https://www.meridaunia.it/" TargetMode="External"/><Relationship Id="rId4" Type="http://schemas.openxmlformats.org/officeDocument/2006/relationships/image" Target="../media/image18.svg"/><Relationship Id="rId9" Type="http://schemas.openxmlformats.org/officeDocument/2006/relationships/hyperlink" Target="https://www.regione.toscana.it/sviluppo-rurale-2023-202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credito.gov.it/"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genziaentrate.gov.it/portale/aree-tematiche/casa/agevolazioni/agevolazioni-per-le-ristrutturazioni-edilizie" TargetMode="External"/><Relationship Id="rId2" Type="http://schemas.openxmlformats.org/officeDocument/2006/relationships/hyperlink" Target="https://www.bancaditalia.it/compiti/vigilanza/intermediari/index.html?com.dotmarketing.htmlpage.language=1" TargetMode="External"/><Relationship Id="rId1" Type="http://schemas.openxmlformats.org/officeDocument/2006/relationships/slideLayout" Target="../slideLayouts/slideLayout45.xml"/><Relationship Id="rId6" Type="http://schemas.openxmlformats.org/officeDocument/2006/relationships/hyperlink" Target="https://www.theflorentine.net/2020/11/10/superbonus-110-non-italian-citizens.com" TargetMode="External"/><Relationship Id="rId5" Type="http://schemas.openxmlformats.org/officeDocument/2006/relationships/hyperlink" Target="https://www.agenziaentrate.gov.it/portale/schede/agevolazioni/detrazione-riqualificazione-energetica-55-2016/cosa-riqualificazione-55-2016.com" TargetMode="External"/><Relationship Id="rId4" Type="http://schemas.openxmlformats.org/officeDocument/2006/relationships/hyperlink" Target="https://www.agenziaentrate.gov.it/portale/aree-tematiche/casa/agevolazioni/agevolazioni-risparmio-energeti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lberghidiffusi.it/the-albergo-diffuso-model/?lang=en" TargetMode="External"/><Relationship Id="rId1" Type="http://schemas.openxmlformats.org/officeDocument/2006/relationships/slideLayout" Target="../slideLayouts/slideLayout45.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2" Type="http://schemas.openxmlformats.org/officeDocument/2006/relationships/hyperlink" Target="https://www.vivicalascio.it/" TargetMode="Externa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s://www.gov.ie/en/department-of-public-expenditure-infrastructure-public-service-reform-and-digitalisation/publications/european-agricultural-fund-for-rural-development/#:~:text=Programme%20Focus,economic%20development%20in%20rural%20areas" TargetMode="External"/><Relationship Id="rId2" Type="http://schemas.openxmlformats.org/officeDocument/2006/relationships/hyperlink" Target="https://www.ministeroturismo.gov.it/concessione-voucher-avviso-pubblico-n-2-di-cui-al-fondo-per-il-turismo-sostenibile-3.com" TargetMode="Externa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hyperlink" Target="https://commission.europa.eu/funding-tenders/find-funding/eu-funding-programmes/european-agricultural-fund-rural-development-eafrd_en#:~:text=The%20European%20agricultural%20fund%20for,improving%20the%20competitiveness%20of%20agricultur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c.europa.eu/environment/emas/index_en.htm" TargetMode="External"/><Relationship Id="rId2" Type="http://schemas.openxmlformats.org/officeDocument/2006/relationships/image" Target="../media/image40.png"/><Relationship Id="rId1" Type="http://schemas.openxmlformats.org/officeDocument/2006/relationships/slideLayout" Target="../slideLayouts/slideLayout43.xml"/><Relationship Id="rId6" Type="http://schemas.openxmlformats.org/officeDocument/2006/relationships/hyperlink" Target="https://documenti.camera.it/leg18/dossier/testi/D21152.htm?_1636979632296.com" TargetMode="External"/><Relationship Id="rId5" Type="http://schemas.openxmlformats.org/officeDocument/2006/relationships/hyperlink" Target="https://www.ministeroturismo.gov.it/concessione-voucher-avviso-pubblico-n-2-di-cui-al-fondo-per-il-turismo-sostenibile-3.com" TargetMode="External"/><Relationship Id="rId4" Type="http://schemas.openxmlformats.org/officeDocument/2006/relationships/hyperlink" Target="https://www.ministeroturismo.gov.it/wp-content/uploads/2023/05/Mitur_Avviso_2_certificazioni-sostenibilita_v0.6_signed.pdf.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cumenti.camera.it/leg18/dossier/testi/D21152.htm?_1636979632296.com" TargetMode="External"/><Relationship Id="rId2" Type="http://schemas.openxmlformats.org/officeDocument/2006/relationships/hyperlink" Target="https://calabriaeuropa.regione.calabria.it/wp-content/uploads/2023/02/PRSTS.2019-2021.pdf.com" TargetMode="External"/><Relationship Id="rId1" Type="http://schemas.openxmlformats.org/officeDocument/2006/relationships/slideLayout" Target="../slideLayouts/slideLayout43.xml"/><Relationship Id="rId5" Type="http://schemas.openxmlformats.org/officeDocument/2006/relationships/image" Target="../media/image40.png"/><Relationship Id="rId4" Type="http://schemas.openxmlformats.org/officeDocument/2006/relationships/hyperlink" Target="https://bandi.contributiregione.it/settore-attivita/agricoltura?archived=true.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www.forniturealberghiereonline.it/blog-hotel/111-contributi-a-fondo-perduto-per-il-turismo-tutti-i-bandi-aperti-di-invitalia#:~:text=Promosso%20e%20gestito%20da%C2%A0Invitalia%2C%20questo,i%2035%20anni%20e%20le"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www.invitalia.it/en/incentives-and-tools/development-contract#:~:text=THE%20FINANCIAL%20BENEFITS,interest%20subsidy"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vitalia.it/en"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4" Type="http://schemas.openxmlformats.org/officeDocument/2006/relationships/hyperlink" Target="http://www.invitalia.it/" TargetMode="External"/><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s://www.forniturealberghiereonline.it/blog-hotel/111-contributi-a-fondo-perduto-per-il-turismo-tutti-i-bandi-aperti-di-invitalia#:~:text=strutture%20ricettive%20Un%20incentivo%20attivo,di%20euro%20di%20agevolazioni%20concesse"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hyperlink" Target="https://www.invitalia.it/incentivi-e-strumenti/resto-al-sud" TargetMode="External"/><Relationship Id="rId10" Type="http://schemas.openxmlformats.org/officeDocument/2006/relationships/image" Target="../media/image19.jpeg"/><Relationship Id="rId4" Type="http://schemas.openxmlformats.org/officeDocument/2006/relationships/image" Target="../media/image18.sv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FABA94-C94B-C9C5-D5DE-64EDBEF603D1}"/>
              </a:ext>
            </a:extLst>
          </p:cNvPr>
          <p:cNvSpPr>
            <a:spLocks noGrp="1"/>
          </p:cNvSpPr>
          <p:nvPr>
            <p:ph type="body" sz="quarter" idx="15"/>
          </p:nvPr>
        </p:nvSpPr>
        <p:spPr>
          <a:xfrm>
            <a:off x="374360" y="2557127"/>
            <a:ext cx="5582642" cy="697353"/>
          </a:xfrm>
        </p:spPr>
        <p:txBody>
          <a:bodyPr/>
          <a:lstStyle/>
          <a:p>
            <a:r>
              <a:rPr lang="en-GB" dirty="0"/>
              <a:t>Modúl 7 </a:t>
            </a:r>
            <a:r>
              <a:rPr lang="en-GB" sz="4000" b="0" dirty="0"/>
              <a:t>(hluti 2)</a:t>
            </a:r>
          </a:p>
        </p:txBody>
      </p:sp>
      <p:sp>
        <p:nvSpPr>
          <p:cNvPr id="4" name="Text Placeholder 3">
            <a:extLst>
              <a:ext uri="{FF2B5EF4-FFF2-40B4-BE49-F238E27FC236}">
                <a16:creationId xmlns:a16="http://schemas.microsoft.com/office/drawing/2014/main" id="{DBE7B35A-8005-C91E-5654-96A2A0BFA34E}"/>
              </a:ext>
            </a:extLst>
          </p:cNvPr>
          <p:cNvSpPr>
            <a:spLocks noGrp="1"/>
          </p:cNvSpPr>
          <p:nvPr>
            <p:ph type="body" sz="quarter" idx="16"/>
          </p:nvPr>
        </p:nvSpPr>
        <p:spPr>
          <a:xfrm>
            <a:off x="374359" y="3251774"/>
            <a:ext cx="5464465" cy="697353"/>
          </a:xfrm>
        </p:spPr>
        <p:txBody>
          <a:bodyPr>
            <a:noAutofit/>
          </a:bodyPr>
          <a:lstStyle/>
          <a:p>
            <a:pPr defTabSz="777514">
              <a:lnSpc>
                <a:spcPct val="100000"/>
              </a:lnSpc>
              <a:spcBef>
                <a:spcPts val="0"/>
              </a:spcBef>
              <a:spcAft>
                <a:spcPts val="600"/>
              </a:spcAft>
              <a:defRPr/>
            </a:pPr>
            <a:r>
              <a:rPr lang="en-US" b="1" dirty="0">
                <a:ln w="6600">
                  <a:solidFill>
                    <a:schemeClr val="accent2"/>
                  </a:solidFill>
                  <a:prstDash val="solid"/>
                </a:ln>
                <a:solidFill>
                  <a:srgbClr val="FFFFFF"/>
                </a:solidFill>
                <a:effectLst>
                  <a:outerShdw dist="38100" dir="2700000" algn="tl" rotWithShape="0">
                    <a:schemeClr val="accent2"/>
                  </a:outerShdw>
                </a:effectLst>
              </a:rPr>
              <a:t>Finndu fjármögnun sem hentar þér – fjármögnunar- og fjármálavalkostir</a:t>
            </a:r>
          </a:p>
          <a:p>
            <a:pPr defTabSz="777514">
              <a:lnSpc>
                <a:spcPct val="100000"/>
              </a:lnSpc>
              <a:spcBef>
                <a:spcPts val="0"/>
              </a:spcBef>
              <a:spcAft>
                <a:spcPts val="600"/>
              </a:spcAft>
              <a:defRPr/>
            </a:pPr>
            <a:r>
              <a:rPr lang="en-GB" sz="2800" i="1" dirty="0"/>
              <a:t>Fjármálaplanagerð og fjármögnun </a:t>
            </a:r>
          </a:p>
          <a:p>
            <a:pPr defTabSz="777514">
              <a:lnSpc>
                <a:spcPct val="100000"/>
              </a:lnSpc>
              <a:spcBef>
                <a:spcPts val="0"/>
              </a:spcBef>
              <a:spcAft>
                <a:spcPts val="600"/>
              </a:spcAft>
              <a:defRPr/>
            </a:pPr>
            <a:r>
              <a:rPr lang="en-US" sz="2800" i="1" dirty="0"/>
              <a:t>Ítalía </a:t>
            </a:r>
          </a:p>
          <a:p>
            <a:pPr defTabSz="777514">
              <a:lnSpc>
                <a:spcPct val="100000"/>
              </a:lnSpc>
              <a:spcBef>
                <a:spcPts val="0"/>
              </a:spcBef>
              <a:spcAft>
                <a:spcPts val="600"/>
              </a:spcAft>
              <a:defRPr/>
            </a:pPr>
            <a:endParaRPr lang="en-IE" sz="2800" i="1" dirty="0"/>
          </a:p>
        </p:txBody>
      </p:sp>
      <p:sp>
        <p:nvSpPr>
          <p:cNvPr id="5" name="Text Placeholder 4">
            <a:extLst>
              <a:ext uri="{FF2B5EF4-FFF2-40B4-BE49-F238E27FC236}">
                <a16:creationId xmlns:a16="http://schemas.microsoft.com/office/drawing/2014/main" id="{0E34608A-CBF1-0E94-37E7-59C119A8D0A4}"/>
              </a:ext>
            </a:extLst>
          </p:cNvPr>
          <p:cNvSpPr>
            <a:spLocks noGrp="1"/>
          </p:cNvSpPr>
          <p:nvPr>
            <p:ph type="body" sz="quarter" idx="17"/>
          </p:nvPr>
        </p:nvSpPr>
        <p:spPr/>
        <p:txBody>
          <a:bodyPr/>
          <a:lstStyle/>
          <a:p>
            <a:r>
              <a:rPr lang="en-GB"/>
              <a:t>www.epicstays.eu</a:t>
            </a:r>
          </a:p>
        </p:txBody>
      </p:sp>
      <p:pic>
        <p:nvPicPr>
          <p:cNvPr id="9" name="Picture Placeholder 8" descr="A flag of italy with red white and green stripes&#10;&#10;AI-generated content may be incorrect.">
            <a:extLst>
              <a:ext uri="{FF2B5EF4-FFF2-40B4-BE49-F238E27FC236}">
                <a16:creationId xmlns:a16="http://schemas.microsoft.com/office/drawing/2014/main" id="{1FB81EC6-A39E-077A-F934-55D4787D2E9B}"/>
              </a:ext>
            </a:extLst>
          </p:cNvPr>
          <p:cNvPicPr>
            <a:picLocks noGrp="1" noChangeAspect="1"/>
          </p:cNvPicPr>
          <p:nvPr>
            <p:ph type="pic" sz="quarter" idx="19"/>
          </p:nvPr>
        </p:nvPicPr>
        <p:blipFill>
          <a:blip r:embed="rId2"/>
          <a:srcRect l="488" r="488"/>
          <a:stretch>
            <a:fillRect/>
          </a:stretch>
        </p:blipFill>
        <p:spPr/>
      </p:pic>
    </p:spTree>
    <p:extLst>
      <p:ext uri="{BB962C8B-B14F-4D97-AF65-F5344CB8AC3E}">
        <p14:creationId xmlns:p14="http://schemas.microsoft.com/office/powerpoint/2010/main" val="29997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69173-0FE6-68D6-7A5A-CABA6F4E8E89}"/>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1EEFC16-B95C-A322-F268-90A377170ABF}"/>
              </a:ext>
            </a:extLst>
          </p:cNvPr>
          <p:cNvSpPr/>
          <p:nvPr/>
        </p:nvSpPr>
        <p:spPr>
          <a:xfrm>
            <a:off x="1188304" y="1423756"/>
            <a:ext cx="10136921" cy="320168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51176CC-3CB0-3C18-485A-C16E47119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52E637FB-7C6C-AE7C-913D-78AF48205F08}"/>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Markmið: </a:t>
            </a:r>
            <a:r>
              <a:rPr lang="en-US" sz="2200" dirty="0">
                <a:solidFill>
                  <a:srgbClr val="494949"/>
                </a:solidFill>
              </a:rPr>
              <a:t>Áætlunin býður upp á blöndu styrkja og vaxtalausra lána fyrir ný fyrirtæki í suðurhluta Ítalíu (Abruzzo, Basilicata, Calabria, Campania, Molise, Puglia, Sardínía og Sikiley). Fyrir frumkvöðla sem búa í suðri (eða eru tilbúnir að flytja þangað) og vilja stofna fyrirtæki í geirum eins og ferðaþjónustu.</a:t>
            </a:r>
          </a:p>
          <a:p>
            <a:pPr marL="0" indent="0">
              <a:spcAft>
                <a:spcPts val="1200"/>
              </a:spcAft>
            </a:pPr>
            <a:r>
              <a:rPr lang="en-US" sz="2200" dirty="0">
                <a:solidFill>
                  <a:srgbClr val="494949"/>
                </a:solidFill>
              </a:rPr>
              <a:t>Markhópurinn er ungir frumkvöðlar á aldrinum 18–55 ára (nýlega stækkaður).</a:t>
            </a:r>
          </a:p>
          <a:p>
            <a:pPr marL="0" indent="0">
              <a:spcAft>
                <a:spcPts val="1200"/>
              </a:spcAft>
            </a:pPr>
            <a:r>
              <a:rPr lang="en-US" sz="2200" dirty="0">
                <a:solidFill>
                  <a:srgbClr val="494949"/>
                </a:solidFill>
              </a:rPr>
              <a:t>Þeir veita </a:t>
            </a:r>
            <a:r>
              <a:rPr lang="en-US" sz="2200" b="1" dirty="0">
                <a:solidFill>
                  <a:srgbClr val="494949"/>
                </a:solidFill>
              </a:rPr>
              <a:t>óafturkræfar styrki sem nema um 50% af fjármögnuninni, en eftirstandandi 50% þarf að endurgreiða á 8 árum, svipað og </a:t>
            </a:r>
            <a:r>
              <a:rPr lang="en-US" sz="2200" dirty="0">
                <a:solidFill>
                  <a:srgbClr val="494949"/>
                </a:solidFill>
              </a:rPr>
              <a:t>láni (með greiðslufresti). Margir hafa þegar nýtt sér þetta til að opna gistiheimili eða smáhýsi.</a:t>
            </a:r>
          </a:p>
          <a:p>
            <a:pPr marL="0" indent="0">
              <a:spcAft>
                <a:spcPts val="1200"/>
              </a:spcAft>
            </a:pPr>
            <a:endParaRPr lang="en-US" sz="2200" dirty="0">
              <a:solidFill>
                <a:srgbClr val="494949"/>
              </a:solidFill>
            </a:endParaRPr>
          </a:p>
        </p:txBody>
      </p:sp>
      <p:cxnSp>
        <p:nvCxnSpPr>
          <p:cNvPr id="15" name="Connector: Elbow 14">
            <a:extLst>
              <a:ext uri="{FF2B5EF4-FFF2-40B4-BE49-F238E27FC236}">
                <a16:creationId xmlns:a16="http://schemas.microsoft.com/office/drawing/2014/main" id="{973E0EDE-7317-72CC-D37B-C554F22A9D00}"/>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173BCBC-8E70-1EA0-152A-B2BD4E5D8E93}"/>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675508-F548-3D34-4705-C0652FD14B6F}"/>
              </a:ext>
            </a:extLst>
          </p:cNvPr>
          <p:cNvSpPr txBox="1">
            <a:spLocks/>
          </p:cNvSpPr>
          <p:nvPr/>
        </p:nvSpPr>
        <p:spPr>
          <a:xfrm>
            <a:off x="380792"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(Dvöl í Suðri) áætlun</a:t>
            </a:r>
          </a:p>
        </p:txBody>
      </p:sp>
      <p:pic>
        <p:nvPicPr>
          <p:cNvPr id="32" name="Graphic 31" descr="Target with solid fill">
            <a:extLst>
              <a:ext uri="{FF2B5EF4-FFF2-40B4-BE49-F238E27FC236}">
                <a16:creationId xmlns:a16="http://schemas.microsoft.com/office/drawing/2014/main" id="{2CCB4A6A-8CD2-0411-5E43-FDBA173E5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CCC78AAE-1829-CDDE-72E8-5BA791CCC176}"/>
              </a:ext>
            </a:extLst>
          </p:cNvPr>
          <p:cNvSpPr/>
          <p:nvPr/>
        </p:nvSpPr>
        <p:spPr>
          <a:xfrm>
            <a:off x="1826168" y="4820050"/>
            <a:ext cx="10029647" cy="1907927"/>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21F6BFB9-913A-C614-D061-B4B66FE9D07D}"/>
              </a:ext>
            </a:extLst>
          </p:cNvPr>
          <p:cNvSpPr txBox="1">
            <a:spLocks/>
          </p:cNvSpPr>
          <p:nvPr/>
        </p:nvSpPr>
        <p:spPr>
          <a:xfrm>
            <a:off x="2483933" y="4944185"/>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Hvernig þeir geta hjálpað</a:t>
            </a:r>
          </a:p>
          <a:p>
            <a:pPr marL="342900" indent="-342900">
              <a:buFont typeface="Arial" panose="020B0604020202020204" pitchFamily="34" charset="0"/>
              <a:buChar char="•"/>
            </a:pPr>
            <a:r>
              <a:rPr lang="en-US" sz="2200" b="1" dirty="0">
                <a:solidFill>
                  <a:srgbClr val="494949"/>
                </a:solidFill>
              </a:rPr>
              <a:t>Endurbætur og uppsetning á öðrum gistimöguleikum </a:t>
            </a:r>
            <a:r>
              <a:rPr lang="en-US" sz="2200" dirty="0">
                <a:solidFill>
                  <a:srgbClr val="494949"/>
                </a:solidFill>
              </a:rPr>
              <a:t>(glamping, gistihús með morgunverði, búgarðsgestun)</a:t>
            </a:r>
          </a:p>
          <a:p>
            <a:pPr marL="342900" indent="-342900">
              <a:buFont typeface="Arial" panose="020B0604020202020204" pitchFamily="34" charset="0"/>
              <a:buChar char="•"/>
            </a:pPr>
            <a:r>
              <a:rPr lang="en-US" sz="2200" b="1" dirty="0">
                <a:solidFill>
                  <a:srgbClr val="494949"/>
                </a:solidFill>
              </a:rPr>
              <a:t>Kaup fasteigna </a:t>
            </a:r>
            <a:r>
              <a:rPr lang="en-US" sz="2200" dirty="0">
                <a:solidFill>
                  <a:srgbClr val="494949"/>
                </a:solidFill>
              </a:rPr>
              <a:t>(allt að 40% af heildarfjárhagsáætlun)</a:t>
            </a:r>
          </a:p>
          <a:p>
            <a:pPr marL="342900" indent="-342900">
              <a:buFont typeface="Arial" panose="020B0604020202020204" pitchFamily="34" charset="0"/>
              <a:buChar char="•"/>
            </a:pPr>
            <a:r>
              <a:rPr lang="en-US" sz="2200" dirty="0">
                <a:solidFill>
                  <a:srgbClr val="494949"/>
                </a:solidFill>
              </a:rPr>
              <a:t>Búnaður, lóðagerð, markaðssetning, stafræn verkfæri, innréttingar </a:t>
            </a:r>
            <a:r>
              <a:rPr lang="en-US" sz="2200" dirty="0" err="1">
                <a:solidFill>
                  <a:srgbClr val="494949"/>
                </a:solidFill>
              </a:rPr>
              <a:t>o.s.frv.</a:t>
            </a:r>
            <a:endParaRPr lang="en-US" sz="2200" dirty="0">
              <a:solidFill>
                <a:srgbClr val="494949"/>
              </a:solidFill>
            </a:endParaRPr>
          </a:p>
          <a:p>
            <a:pPr marL="342900" indent="-342900">
              <a:buFont typeface="Wingdings" panose="05000000000000000000" pitchFamily="2" charset="2"/>
              <a:buChar char="v"/>
            </a:pPr>
            <a:endParaRPr lang="en-US" sz="20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5B656343-9146-F25E-9384-D073D7A96F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6168" y="4919138"/>
            <a:ext cx="749373" cy="749373"/>
          </a:xfrm>
          <a:prstGeom prst="rect">
            <a:avLst/>
          </a:prstGeom>
        </p:spPr>
      </p:pic>
      <p:pic>
        <p:nvPicPr>
          <p:cNvPr id="30722" name="Picture 2" descr="Resto al sud">
            <a:extLst>
              <a:ext uri="{FF2B5EF4-FFF2-40B4-BE49-F238E27FC236}">
                <a16:creationId xmlns:a16="http://schemas.microsoft.com/office/drawing/2014/main" id="{98A2F81C-16D8-6CAA-46A6-CE6470D82F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92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32481-E07D-9D2B-6445-4BCE36C6313D}"/>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30C2C116-196E-E1E0-1987-8315B66F0852}"/>
              </a:ext>
            </a:extLst>
          </p:cNvPr>
          <p:cNvSpPr/>
          <p:nvPr/>
        </p:nvSpPr>
        <p:spPr>
          <a:xfrm>
            <a:off x="1188304" y="1423756"/>
            <a:ext cx="10136921" cy="178616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8F35CD98-42C5-F1E9-67F5-6F25A61173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A9D33063-EE1A-E005-AAB6-C857988C2F15}"/>
              </a:ext>
            </a:extLst>
          </p:cNvPr>
          <p:cNvSpPr txBox="1">
            <a:spLocks/>
          </p:cNvSpPr>
          <p:nvPr/>
        </p:nvSpPr>
        <p:spPr>
          <a:xfrm>
            <a:off x="1945920" y="1623250"/>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Dæmi: </a:t>
            </a:r>
            <a:r>
              <a:rPr lang="en-US" sz="2200" dirty="0">
                <a:solidFill>
                  <a:srgbClr val="494949"/>
                </a:solidFill>
              </a:rPr>
              <a:t>Getur fjármagnað kostnað við landakaup, </a:t>
            </a:r>
            <a:r>
              <a:rPr lang="en-US" sz="2200" b="1" dirty="0">
                <a:solidFill>
                  <a:srgbClr val="494949"/>
                </a:solidFill>
              </a:rPr>
              <a:t>allt að 10% </a:t>
            </a:r>
            <a:r>
              <a:rPr lang="en-US" sz="2200" dirty="0">
                <a:solidFill>
                  <a:srgbClr val="494949"/>
                </a:solidFill>
              </a:rPr>
              <a:t>af heildarfjárfestingunni. </a:t>
            </a:r>
            <a:r>
              <a:rPr lang="en-US" sz="2200" b="1" dirty="0">
                <a:solidFill>
                  <a:srgbClr val="494949"/>
                </a:solidFill>
              </a:rPr>
              <a:t>Kaup fasteigna, byggingar og uppsetningar mannvirkja</a:t>
            </a:r>
            <a:r>
              <a:rPr lang="en-US" sz="2200" dirty="0">
                <a:solidFill>
                  <a:srgbClr val="494949"/>
                </a:solidFill>
              </a:rPr>
              <a:t>: felur í sér kaup á eignum, byggingu nýrra mannvirkja og uppsetningu nauðsynlegra kerfa, </a:t>
            </a:r>
            <a:r>
              <a:rPr lang="en-US" sz="2200" b="1" dirty="0">
                <a:solidFill>
                  <a:srgbClr val="494949"/>
                </a:solidFill>
              </a:rPr>
              <a:t>allt að 70</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691F9A72-BE9C-4ACD-0A16-3ED4E7FC435E}"/>
              </a:ext>
            </a:extLst>
          </p:cNvPr>
          <p:cNvCxnSpPr>
            <a:cxnSpLocks/>
          </p:cNvCxnSpPr>
          <p:nvPr/>
        </p:nvCxnSpPr>
        <p:spPr>
          <a:xfrm rot="10800000" flipH="1" flipV="1">
            <a:off x="1204076" y="295491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E9341B53-4CAE-5A52-7BD4-819838D7623D}"/>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FFB7A384-D39A-9644-0BF0-481C09D68CB4}"/>
              </a:ext>
            </a:extLst>
          </p:cNvPr>
          <p:cNvSpPr txBox="1">
            <a:spLocks/>
          </p:cNvSpPr>
          <p:nvPr/>
        </p:nvSpPr>
        <p:spPr>
          <a:xfrm>
            <a:off x="457200" y="235153"/>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(Dvöl í suðri) áætlun</a:t>
            </a:r>
          </a:p>
        </p:txBody>
      </p:sp>
      <p:sp>
        <p:nvSpPr>
          <p:cNvPr id="18" name="Flowchart: Alternate Process 17">
            <a:extLst>
              <a:ext uri="{FF2B5EF4-FFF2-40B4-BE49-F238E27FC236}">
                <a16:creationId xmlns:a16="http://schemas.microsoft.com/office/drawing/2014/main" id="{CD0EA24F-FEA4-D890-5827-095E249C7CF5}"/>
              </a:ext>
            </a:extLst>
          </p:cNvPr>
          <p:cNvSpPr/>
          <p:nvPr/>
        </p:nvSpPr>
        <p:spPr>
          <a:xfrm>
            <a:off x="1945921" y="3380318"/>
            <a:ext cx="7045680" cy="275401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74AFFF90-9827-CF17-2520-3FC66A2E8E7C}"/>
              </a:ext>
            </a:extLst>
          </p:cNvPr>
          <p:cNvSpPr txBox="1">
            <a:spLocks/>
          </p:cNvSpPr>
          <p:nvPr/>
        </p:nvSpPr>
        <p:spPr>
          <a:xfrm>
            <a:off x="2729503" y="3635616"/>
            <a:ext cx="569059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Ábending: </a:t>
            </a:r>
            <a:r>
              <a:rPr lang="en-US" sz="2200" dirty="0"/>
              <a:t>Sækja um á</a:t>
            </a:r>
            <a:r>
              <a:rPr lang="en-US" sz="2200" dirty="0">
                <a:solidFill>
                  <a:srgbClr val="E96751"/>
                </a:solidFill>
                <a:hlinkClick r:id="rId5">
                  <a:extLst>
                    <a:ext uri="{A12FA001-AC4F-418D-AE19-62706E023703}">
                      <ahyp:hlinkClr xmlns:ahyp="http://schemas.microsoft.com/office/drawing/2018/hyperlinkcolor" val="tx"/>
                    </a:ext>
                  </a:extLst>
                </a:hlinkClick>
              </a:rPr>
              <a:t> www.invitalia.it </a:t>
            </a:r>
            <a:r>
              <a:rPr lang="en-US" sz="2200" dirty="0"/>
              <a:t>með viðskiptaáætlun, staðsetningu í suðurhluta landsins og áherslu á sjálfbærni, t.d. vistvænni tjaldstæði, sveitargestahús eða vistvæn dvalarstaði</a:t>
            </a:r>
          </a:p>
          <a:p>
            <a:pPr marL="0" indent="0"/>
            <a:r>
              <a:rPr lang="it-IT" sz="2200" dirty="0">
                <a:hlinkClick r:id="rId6">
                  <a:extLst>
                    <a:ext uri="{A12FA001-AC4F-418D-AE19-62706E023703}">
                      <ahyp:hlinkClr xmlns:ahyp="http://schemas.microsoft.com/office/drawing/2018/hyperlinkcolor" val="tx"/>
                    </a:ext>
                  </a:extLst>
                </a:hlinkClick>
              </a:rPr>
              <a:t>Sjáðu Agricampeggio Acqua di Friso </a:t>
            </a:r>
            <a:r>
              <a:rPr lang="it-IT" sz="2200" dirty="0"/>
              <a:t>– Eco-Glamping </a:t>
            </a:r>
            <a:r>
              <a:rPr lang="it-IT" sz="2200" dirty="0">
                <a:hlinkClick r:id="rId7">
                  <a:extLst>
                    <a:ext uri="{A12FA001-AC4F-418D-AE19-62706E023703}">
                      <ahyp:hlinkClr xmlns:ahyp="http://schemas.microsoft.com/office/drawing/2018/hyperlinkcolor" val="tx"/>
                    </a:ext>
                  </a:extLst>
                </a:hlinkClick>
              </a:rPr>
              <a:t>agri camping </a:t>
            </a:r>
            <a:r>
              <a:rPr lang="it-IT" sz="2200" dirty="0"/>
              <a:t>og glamping í Kalabríu í næsta kafla sem dæmi.</a:t>
            </a:r>
          </a:p>
          <a:p>
            <a:pPr marL="342900" indent="-342900">
              <a:buFont typeface="Wingdings" panose="05000000000000000000" pitchFamily="2" charset="2"/>
              <a:buChar char="v"/>
            </a:pPr>
            <a:endParaRPr lang="en-US" sz="2200" dirty="0"/>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24866F41-B276-5B2A-ABAB-C284CCCFC3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9853" y="3649892"/>
            <a:ext cx="749373" cy="749373"/>
          </a:xfrm>
          <a:prstGeom prst="rect">
            <a:avLst/>
          </a:prstGeom>
        </p:spPr>
      </p:pic>
      <p:pic>
        <p:nvPicPr>
          <p:cNvPr id="30722" name="Picture 2" descr="Resto al sud">
            <a:extLst>
              <a:ext uri="{FF2B5EF4-FFF2-40B4-BE49-F238E27FC236}">
                <a16:creationId xmlns:a16="http://schemas.microsoft.com/office/drawing/2014/main" id="{20C09F6A-4482-75B9-1AE5-1F7C77472D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Graphic 4" descr="Excellent with solid fill">
            <a:extLst>
              <a:ext uri="{FF2B5EF4-FFF2-40B4-BE49-F238E27FC236}">
                <a16:creationId xmlns:a16="http://schemas.microsoft.com/office/drawing/2014/main" id="{D8FEA311-FBCB-899B-E274-86031D9283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3826" y="1570594"/>
            <a:ext cx="749373" cy="749373"/>
          </a:xfrm>
          <a:prstGeom prst="rect">
            <a:avLst/>
          </a:prstGeom>
        </p:spPr>
      </p:pic>
    </p:spTree>
    <p:extLst>
      <p:ext uri="{BB962C8B-B14F-4D97-AF65-F5344CB8AC3E}">
        <p14:creationId xmlns:p14="http://schemas.microsoft.com/office/powerpoint/2010/main" val="33327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7B2D-5DA7-3D41-E497-35171C491ED1}"/>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A32F1CF1-38A9-C35E-BA9B-9B149751E2AD}"/>
              </a:ext>
            </a:extLst>
          </p:cNvPr>
          <p:cNvSpPr/>
          <p:nvPr/>
        </p:nvSpPr>
        <p:spPr>
          <a:xfrm>
            <a:off x="1846674" y="3207840"/>
            <a:ext cx="9573801" cy="314533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02DDDBE3-E58F-C82E-CE85-6527DBA0A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61F4AA31-45B6-9036-934C-546658CB14BB}"/>
              </a:ext>
            </a:extLst>
          </p:cNvPr>
          <p:cNvSpPr txBox="1">
            <a:spLocks/>
          </p:cNvSpPr>
          <p:nvPr/>
        </p:nvSpPr>
        <p:spPr>
          <a:xfrm>
            <a:off x="2402937" y="3555569"/>
            <a:ext cx="9108026"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Markmið</a:t>
            </a:r>
            <a:r>
              <a:rPr lang="en-US" sz="2200" b="1" dirty="0">
                <a:solidFill>
                  <a:srgbClr val="494949"/>
                </a:solidFill>
              </a:rPr>
              <a:t>: </a:t>
            </a:r>
            <a:r>
              <a:rPr lang="en-US" sz="2200" b="1" dirty="0">
                <a:solidFill>
                  <a:srgbClr val="494949"/>
                </a:solidFill>
                <a:hlinkClick r:id="rId5">
                  <a:extLst>
                    <a:ext uri="{A12FA001-AC4F-418D-AE19-62706E023703}">
                      <ahyp:hlinkClr xmlns:ahyp="http://schemas.microsoft.com/office/drawing/2018/hyperlinkcolor" val="tx"/>
                    </a:ext>
                  </a:extLst>
                </a:hlinkClick>
              </a:rPr>
              <a:t>Fondo </a:t>
            </a:r>
            <a:r>
              <a:rPr lang="en-US" sz="2200" b="1" dirty="0" err="1">
                <a:solidFill>
                  <a:srgbClr val="494949"/>
                </a:solidFill>
                <a:hlinkClick r:id="rId5">
                  <a:extLst>
                    <a:ext uri="{A12FA001-AC4F-418D-AE19-62706E023703}">
                      <ahyp:hlinkClr xmlns:ahyp="http://schemas.microsoft.com/office/drawing/2018/hyperlinkcolor" val="tx"/>
                    </a:ext>
                  </a:extLst>
                </a:hlinkClick>
              </a:rPr>
              <a:t>Rotativo </a:t>
            </a:r>
            <a:r>
              <a:rPr lang="en-US" sz="2200" b="1" dirty="0">
                <a:solidFill>
                  <a:srgbClr val="494949"/>
                </a:solidFill>
                <a:hlinkClick r:id="rId5">
                  <a:extLst>
                    <a:ext uri="{A12FA001-AC4F-418D-AE19-62706E023703}">
                      <ahyp:hlinkClr xmlns:ahyp="http://schemas.microsoft.com/office/drawing/2018/hyperlinkcolor" val="tx"/>
                    </a:ext>
                  </a:extLst>
                </a:hlinkClick>
              </a:rPr>
              <a:t>Turismo </a:t>
            </a:r>
            <a:r>
              <a:rPr lang="en-US" sz="2200" b="1" dirty="0">
                <a:solidFill>
                  <a:srgbClr val="494949"/>
                </a:solidFill>
              </a:rPr>
              <a:t>(FRI-TUR) </a:t>
            </a:r>
            <a:r>
              <a:rPr lang="en-US" sz="2200" dirty="0">
                <a:solidFill>
                  <a:srgbClr val="494949"/>
                </a:solidFill>
              </a:rPr>
              <a:t>er ítalskur þjóðlegur sjóður sem fer með stjórn og umsjón Ferðamálaráðuneytið (</a:t>
            </a:r>
            <a:r>
              <a:rPr lang="en-US" sz="2200" i="1" dirty="0" err="1">
                <a:solidFill>
                  <a:srgbClr val="494949"/>
                </a:solidFill>
              </a:rPr>
              <a:t>Ministero </a:t>
            </a:r>
            <a:r>
              <a:rPr lang="en-US" sz="2200" i="1" dirty="0">
                <a:solidFill>
                  <a:srgbClr val="494949"/>
                </a:solidFill>
              </a:rPr>
              <a:t>del Turismo</a:t>
            </a:r>
            <a:r>
              <a:rPr lang="en-US" sz="2200" dirty="0">
                <a:solidFill>
                  <a:srgbClr val="494949"/>
                </a:solidFill>
              </a:rPr>
              <a:t>) og Cassa </a:t>
            </a:r>
            <a:r>
              <a:rPr lang="en-US" sz="2200" dirty="0" err="1">
                <a:solidFill>
                  <a:srgbClr val="494949"/>
                </a:solidFill>
              </a:rPr>
              <a:t>Depositi </a:t>
            </a:r>
            <a:r>
              <a:rPr lang="en-US" sz="2200" dirty="0">
                <a:solidFill>
                  <a:srgbClr val="494949"/>
                </a:solidFill>
              </a:rPr>
              <a:t>e </a:t>
            </a:r>
            <a:r>
              <a:rPr lang="en-US" sz="2200" dirty="0" err="1">
                <a:solidFill>
                  <a:srgbClr val="494949"/>
                </a:solidFill>
              </a:rPr>
              <a:t>Prestiti </a:t>
            </a:r>
            <a:r>
              <a:rPr lang="en-US" sz="2200" dirty="0">
                <a:solidFill>
                  <a:srgbClr val="494949"/>
                </a:solidFill>
              </a:rPr>
              <a:t>(CDP). Sjóðurinn veitir veruleg fjárfestingartækifæri (</a:t>
            </a:r>
            <a:r>
              <a:rPr lang="en-IE" sz="2200" dirty="0">
                <a:solidFill>
                  <a:srgbClr val="494949"/>
                </a:solidFill>
              </a:rPr>
              <a:t>€500.000 til €10 milljóna með </a:t>
            </a:r>
            <a:r>
              <a:rPr lang="en-US" sz="2200" dirty="0">
                <a:solidFill>
                  <a:srgbClr val="494949"/>
                </a:solidFill>
              </a:rPr>
              <a:t>blöndu af </a:t>
            </a:r>
            <a:r>
              <a:rPr lang="en-US" sz="2200" b="1" dirty="0">
                <a:solidFill>
                  <a:srgbClr val="494949"/>
                </a:solidFill>
              </a:rPr>
              <a:t>lágvöxtulánum og allt að 35% styrk). </a:t>
            </a:r>
          </a:p>
          <a:p>
            <a:pPr marL="0" indent="0">
              <a:spcAft>
                <a:spcPts val="600"/>
              </a:spcAft>
            </a:pPr>
            <a:r>
              <a:rPr lang="en-US" sz="2200" dirty="0">
                <a:solidFill>
                  <a:srgbClr val="494949"/>
                </a:solidFill>
              </a:rPr>
              <a:t>Styður sjálfbæran ferðaþjónustu og er ætlaður til fjárfestinga í ferðaþjónustugeiranum, einkum í </a:t>
            </a:r>
            <a:r>
              <a:rPr lang="en-US" sz="2200" b="1" dirty="0" err="1">
                <a:solidFill>
                  <a:srgbClr val="494949"/>
                </a:solidFill>
              </a:rPr>
              <a:t>nútímavæðingu</a:t>
            </a:r>
            <a:r>
              <a:rPr lang="en-US" sz="2200" b="1" dirty="0">
                <a:solidFill>
                  <a:srgbClr val="494949"/>
                </a:solidFill>
              </a:rPr>
              <a:t>, orkunýtni, aðgengi og sjálfbærni</a:t>
            </a:r>
            <a:r>
              <a:rPr lang="en-US" sz="2200" dirty="0">
                <a:solidFill>
                  <a:srgbClr val="494949"/>
                </a:solidFill>
              </a:rPr>
              <a:t>. </a:t>
            </a:r>
          </a:p>
        </p:txBody>
      </p:sp>
      <p:sp>
        <p:nvSpPr>
          <p:cNvPr id="33" name="Freeform 28">
            <a:extLst>
              <a:ext uri="{FF2B5EF4-FFF2-40B4-BE49-F238E27FC236}">
                <a16:creationId xmlns:a16="http://schemas.microsoft.com/office/drawing/2014/main" id="{64C8ECD6-C602-EB32-01D5-25C6E5314019}"/>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D654FB82-4A2F-B032-92F4-EF23EE3C24C7}"/>
              </a:ext>
            </a:extLst>
          </p:cNvPr>
          <p:cNvSpPr txBox="1">
            <a:spLocks/>
          </p:cNvSpPr>
          <p:nvPr/>
        </p:nvSpPr>
        <p:spPr>
          <a:xfrm>
            <a:off x="1508015" y="26303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Hvatakerfi til endurheimtar og sjálfbærni í ferðaþjónustu </a:t>
            </a:r>
          </a:p>
          <a:p>
            <a:pPr>
              <a:spcBef>
                <a:spcPts val="0"/>
              </a:spcBef>
            </a:pPr>
            <a:r>
              <a:rPr lang="en-US" sz="2800" dirty="0"/>
              <a:t>(PNRR/Ferðamálaráðuneytið)</a:t>
            </a:r>
            <a:endParaRPr lang="en-IE" sz="2800" dirty="0"/>
          </a:p>
        </p:txBody>
      </p:sp>
      <p:pic>
        <p:nvPicPr>
          <p:cNvPr id="32" name="Graphic 31" descr="Target with solid fill">
            <a:extLst>
              <a:ext uri="{FF2B5EF4-FFF2-40B4-BE49-F238E27FC236}">
                <a16:creationId xmlns:a16="http://schemas.microsoft.com/office/drawing/2014/main" id="{B95D1B40-0A7D-DD9B-F9FA-C867A78BD9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328" y="1596308"/>
            <a:ext cx="633914" cy="633914"/>
          </a:xfrm>
          <a:prstGeom prst="rect">
            <a:avLst/>
          </a:prstGeom>
        </p:spPr>
      </p:pic>
      <p:grpSp>
        <p:nvGrpSpPr>
          <p:cNvPr id="5" name="Group 4">
            <a:extLst>
              <a:ext uri="{FF2B5EF4-FFF2-40B4-BE49-F238E27FC236}">
                <a16:creationId xmlns:a16="http://schemas.microsoft.com/office/drawing/2014/main" id="{81EA4D11-0140-EBE0-2F54-183195F6328E}"/>
              </a:ext>
            </a:extLst>
          </p:cNvPr>
          <p:cNvGrpSpPr/>
          <p:nvPr/>
        </p:nvGrpSpPr>
        <p:grpSpPr>
          <a:xfrm>
            <a:off x="274432" y="85433"/>
            <a:ext cx="1047896" cy="1049846"/>
            <a:chOff x="1016000" y="1137920"/>
            <a:chExt cx="1016000" cy="1016000"/>
          </a:xfrm>
        </p:grpSpPr>
        <p:sp>
          <p:nvSpPr>
            <p:cNvPr id="6" name="Oval 5">
              <a:extLst>
                <a:ext uri="{FF2B5EF4-FFF2-40B4-BE49-F238E27FC236}">
                  <a16:creationId xmlns:a16="http://schemas.microsoft.com/office/drawing/2014/main" id="{539F22DC-2E40-C73C-7C83-A11079BF637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7D3AD9C-629B-A357-3EA9-D4E3FB91536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sp>
        <p:nvSpPr>
          <p:cNvPr id="2" name="Flowchart: Alternate Process 1">
            <a:extLst>
              <a:ext uri="{FF2B5EF4-FFF2-40B4-BE49-F238E27FC236}">
                <a16:creationId xmlns:a16="http://schemas.microsoft.com/office/drawing/2014/main" id="{3C6FC388-F714-6AEB-91B3-E3DEC0359CC8}"/>
              </a:ext>
            </a:extLst>
          </p:cNvPr>
          <p:cNvSpPr/>
          <p:nvPr/>
        </p:nvSpPr>
        <p:spPr>
          <a:xfrm>
            <a:off x="1005292" y="1366722"/>
            <a:ext cx="10131080" cy="1617635"/>
          </a:xfrm>
          <a:prstGeom prst="flowChartAlternateProcess">
            <a:avLst/>
          </a:prstGeom>
          <a:solidFill>
            <a:srgbClr val="0D9390"/>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 name="Text Placeholder 5">
            <a:extLst>
              <a:ext uri="{FF2B5EF4-FFF2-40B4-BE49-F238E27FC236}">
                <a16:creationId xmlns:a16="http://schemas.microsoft.com/office/drawing/2014/main" id="{893A137F-236C-6E02-1CE7-CF2F1C11EB0B}"/>
              </a:ext>
            </a:extLst>
          </p:cNvPr>
          <p:cNvSpPr txBox="1">
            <a:spLocks/>
          </p:cNvSpPr>
          <p:nvPr/>
        </p:nvSpPr>
        <p:spPr>
          <a:xfrm>
            <a:off x="1481530" y="1490573"/>
            <a:ext cx="9388142" cy="130615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bg1"/>
                </a:solidFill>
              </a:rPr>
              <a:t>Stímulur til endurheimtar og sjálfbærni í ferðaþjónustu (PNRR/Ferðamálaráðuneytið og aðrir) </a:t>
            </a:r>
            <a:r>
              <a:rPr lang="en-US" sz="2400" dirty="0">
                <a:solidFill>
                  <a:schemeClr val="bg1"/>
                </a:solidFill>
              </a:rPr>
              <a:t>er hluti af áætlun Ítalíu um EES-endurheimtar­sjóðinn (PNRR). Hann nýtir þessa EES-endurheimtarsjóði til ferðaþjónustu, svo sem uppfærslu ferðaþjónustu og grænnar nýsköpunar, einkum á landsbyggðinni.</a:t>
            </a:r>
          </a:p>
        </p:txBody>
      </p:sp>
      <p:pic>
        <p:nvPicPr>
          <p:cNvPr id="13" name="Graphic 12" descr="Target with solid fill">
            <a:extLst>
              <a:ext uri="{FF2B5EF4-FFF2-40B4-BE49-F238E27FC236}">
                <a16:creationId xmlns:a16="http://schemas.microsoft.com/office/drawing/2014/main" id="{94576A22-BAA9-E9D6-947B-9DC7B571E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8928" y="3446531"/>
            <a:ext cx="633914" cy="633914"/>
          </a:xfrm>
          <a:prstGeom prst="rect">
            <a:avLst/>
          </a:prstGeom>
        </p:spPr>
      </p:pic>
      <p:cxnSp>
        <p:nvCxnSpPr>
          <p:cNvPr id="17" name="Connector: Elbow 16">
            <a:extLst>
              <a:ext uri="{FF2B5EF4-FFF2-40B4-BE49-F238E27FC236}">
                <a16:creationId xmlns:a16="http://schemas.microsoft.com/office/drawing/2014/main" id="{382A65EA-85BC-4719-DD16-A1D99F443158}"/>
              </a:ext>
            </a:extLst>
          </p:cNvPr>
          <p:cNvCxnSpPr>
            <a:cxnSpLocks/>
          </p:cNvCxnSpPr>
          <p:nvPr/>
        </p:nvCxnSpPr>
        <p:spPr>
          <a:xfrm rot="10800000" flipH="1" flipV="1">
            <a:off x="1016452" y="2382780"/>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2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0EAF-7B1A-3EC0-4540-468CABAF386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98CB6EB9-444F-8331-2679-F2818ACE9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2EA71E6F-4FA3-BC4F-BC1F-7D46B75AE42A}"/>
              </a:ext>
            </a:extLst>
          </p:cNvPr>
          <p:cNvSpPr txBox="1">
            <a:spLocks/>
          </p:cNvSpPr>
          <p:nvPr/>
        </p:nvSpPr>
        <p:spPr>
          <a:xfrm>
            <a:off x="1741690" y="1603139"/>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33" name="Freeform 28">
            <a:extLst>
              <a:ext uri="{FF2B5EF4-FFF2-40B4-BE49-F238E27FC236}">
                <a16:creationId xmlns:a16="http://schemas.microsoft.com/office/drawing/2014/main" id="{ACD2A3FA-A0F4-51EB-2A59-993669C62EED}"/>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8685F88-0978-AAA8-1716-F18C273DFA50}"/>
              </a:ext>
            </a:extLst>
          </p:cNvPr>
          <p:cNvSpPr txBox="1">
            <a:spLocks/>
          </p:cNvSpPr>
          <p:nvPr/>
        </p:nvSpPr>
        <p:spPr>
          <a:xfrm>
            <a:off x="412257" y="277161"/>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Hvatningar til endurheimtar og sjálfbærni í ferðaþjónustu </a:t>
            </a:r>
          </a:p>
          <a:p>
            <a:pPr>
              <a:spcBef>
                <a:spcPts val="0"/>
              </a:spcBef>
            </a:pPr>
            <a:r>
              <a:rPr lang="en-US" sz="2800" dirty="0"/>
              <a:t>(PNRR/Ferðamálaráðuneytið)</a:t>
            </a:r>
            <a:endParaRPr lang="en-IE" sz="2800" dirty="0"/>
          </a:p>
        </p:txBody>
      </p:sp>
      <p:sp>
        <p:nvSpPr>
          <p:cNvPr id="4" name="Flowchart: Alternate Process 3">
            <a:extLst>
              <a:ext uri="{FF2B5EF4-FFF2-40B4-BE49-F238E27FC236}">
                <a16:creationId xmlns:a16="http://schemas.microsoft.com/office/drawing/2014/main" id="{E4C21E07-D60B-B90C-E935-34C7294EACDC}"/>
              </a:ext>
            </a:extLst>
          </p:cNvPr>
          <p:cNvSpPr/>
          <p:nvPr/>
        </p:nvSpPr>
        <p:spPr>
          <a:xfrm>
            <a:off x="1357195" y="1593244"/>
            <a:ext cx="9027456" cy="374852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72A06C83-2F83-6336-9F5A-00F28E4DE55C}"/>
              </a:ext>
            </a:extLst>
          </p:cNvPr>
          <p:cNvSpPr txBox="1">
            <a:spLocks/>
          </p:cNvSpPr>
          <p:nvPr/>
        </p:nvSpPr>
        <p:spPr>
          <a:xfrm>
            <a:off x="2015217" y="1752200"/>
            <a:ext cx="805346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Markmið</a:t>
            </a:r>
            <a:r>
              <a:rPr lang="en-US" sz="2200" b="1" dirty="0">
                <a:solidFill>
                  <a:srgbClr val="494949"/>
                </a:solidFill>
              </a:rPr>
              <a:t>: </a:t>
            </a:r>
            <a:r>
              <a:rPr lang="en-US" sz="2200" dirty="0">
                <a:solidFill>
                  <a:srgbClr val="494949"/>
                </a:solidFill>
              </a:rPr>
              <a:t>Veitir lán og styrki til að auðvelda aðgang smáfyrirtækja í ferðaþjónustu að lánsfé, með</a:t>
            </a:r>
            <a:r>
              <a:rPr lang="en-US" sz="2200" b="1" dirty="0">
                <a:solidFill>
                  <a:srgbClr val="494949"/>
                </a:solidFill>
              </a:rPr>
              <a:t> 50% af fjármunum varið grænum fjárfestingum</a:t>
            </a:r>
            <a:r>
              <a:rPr lang="en-US" sz="2200" dirty="0">
                <a:solidFill>
                  <a:srgbClr val="494949"/>
                </a:solidFill>
              </a:rPr>
              <a:t>. </a:t>
            </a:r>
            <a:r>
              <a:rPr lang="en-US" sz="2200" b="1" dirty="0">
                <a:solidFill>
                  <a:srgbClr val="494949"/>
                </a:solidFill>
              </a:rPr>
              <a:t>Hentar vel fyrir: </a:t>
            </a:r>
          </a:p>
          <a:p>
            <a:pPr marL="342900" indent="-342900">
              <a:spcBef>
                <a:spcPts val="0"/>
              </a:spcBef>
              <a:spcAft>
                <a:spcPts val="600"/>
              </a:spcAft>
              <a:buFont typeface="Wingdings" panose="05000000000000000000" pitchFamily="2" charset="2"/>
              <a:buChar char="Ø"/>
            </a:pPr>
            <a:r>
              <a:rPr lang="en-US" sz="2200" b="1" dirty="0">
                <a:solidFill>
                  <a:srgbClr val="494949"/>
                </a:solidFill>
              </a:rPr>
              <a:t>Umhverfisvænar dvalarstaðir og glamping utan rafmagnskerfa </a:t>
            </a:r>
            <a:r>
              <a:rPr lang="en-US" sz="2200" dirty="0">
                <a:solidFill>
                  <a:srgbClr val="494949"/>
                </a:solidFill>
              </a:rPr>
              <a:t>sem uppfæra í endurnýjanlega orku</a:t>
            </a:r>
          </a:p>
          <a:p>
            <a:pPr marL="342900" indent="-342900">
              <a:spcBef>
                <a:spcPts val="0"/>
              </a:spcBef>
              <a:spcAft>
                <a:spcPts val="600"/>
              </a:spcAft>
              <a:buFont typeface="Wingdings" panose="05000000000000000000" pitchFamily="2" charset="2"/>
              <a:buChar char="Ø"/>
            </a:pPr>
            <a:r>
              <a:rPr lang="en-US" sz="2200" b="1" dirty="0">
                <a:solidFill>
                  <a:srgbClr val="494949"/>
                </a:solidFill>
              </a:rPr>
              <a:t>Umbreyting menningarminjabygginga í búðihótel</a:t>
            </a:r>
            <a:r>
              <a:rPr lang="en-US" sz="2200" dirty="0">
                <a:solidFill>
                  <a:srgbClr val="494949"/>
                </a:solidFill>
              </a:rPr>
              <a:t>, bætt orkunýtni og endurreisn menningarminjabygginga </a:t>
            </a:r>
          </a:p>
          <a:p>
            <a:pPr marL="342900" indent="-342900">
              <a:spcBef>
                <a:spcPts val="0"/>
              </a:spcBef>
              <a:spcAft>
                <a:spcPts val="600"/>
              </a:spcAft>
              <a:buFont typeface="Wingdings" panose="05000000000000000000" pitchFamily="2" charset="2"/>
              <a:buChar char="Ø"/>
            </a:pPr>
            <a:r>
              <a:rPr lang="en-US" sz="2200" b="1" dirty="0">
                <a:solidFill>
                  <a:srgbClr val="494949"/>
                </a:solidFill>
              </a:rPr>
              <a:t>Gististaðir byggðir á náttúrunni </a:t>
            </a:r>
            <a:r>
              <a:rPr lang="en-US" sz="2200" dirty="0">
                <a:solidFill>
                  <a:srgbClr val="494949"/>
                </a:solidFill>
              </a:rPr>
              <a:t>sem stækka til að uppfylla aðgengis- og grænna byggingastaðla</a:t>
            </a:r>
          </a:p>
          <a:p>
            <a:pPr marL="342900" indent="-342900">
              <a:spcBef>
                <a:spcPts val="0"/>
              </a:spcBef>
              <a:spcAft>
                <a:spcPts val="600"/>
              </a:spcAft>
              <a:buFont typeface="Wingdings" panose="05000000000000000000" pitchFamily="2" charset="2"/>
              <a:buChar char="Ø"/>
            </a:pPr>
            <a:r>
              <a:rPr lang="en-US" sz="2200" dirty="0">
                <a:solidFill>
                  <a:srgbClr val="494949"/>
                </a:solidFill>
              </a:rPr>
              <a:t>Verkefni sem fela í sér aðlögun nýtingar yfirgefinna sveitasvæða</a:t>
            </a:r>
          </a:p>
        </p:txBody>
      </p:sp>
      <p:pic>
        <p:nvPicPr>
          <p:cNvPr id="8" name="Graphic 7" descr="Target with solid fill">
            <a:extLst>
              <a:ext uri="{FF2B5EF4-FFF2-40B4-BE49-F238E27FC236}">
                <a16:creationId xmlns:a16="http://schemas.microsoft.com/office/drawing/2014/main" id="{602DE1D7-F2AA-CEEF-2571-82D122B0C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4733" y="1796073"/>
            <a:ext cx="633914" cy="633914"/>
          </a:xfrm>
          <a:prstGeom prst="rect">
            <a:avLst/>
          </a:prstGeom>
        </p:spPr>
      </p:pic>
      <p:pic>
        <p:nvPicPr>
          <p:cNvPr id="13" name="Picture 12">
            <a:extLst>
              <a:ext uri="{FF2B5EF4-FFF2-40B4-BE49-F238E27FC236}">
                <a16:creationId xmlns:a16="http://schemas.microsoft.com/office/drawing/2014/main" id="{3A208561-4948-E6E6-A64E-7E7392C9EA5C}"/>
              </a:ext>
            </a:extLst>
          </p:cNvPr>
          <p:cNvPicPr>
            <a:picLocks noChangeAspect="1"/>
          </p:cNvPicPr>
          <p:nvPr/>
        </p:nvPicPr>
        <p:blipFill>
          <a:blip r:embed="rId7"/>
          <a:stretch>
            <a:fillRect/>
          </a:stretch>
        </p:blipFill>
        <p:spPr>
          <a:xfrm>
            <a:off x="1508015" y="5621665"/>
            <a:ext cx="850589" cy="846711"/>
          </a:xfrm>
          <a:prstGeom prst="rect">
            <a:avLst/>
          </a:prstGeom>
        </p:spPr>
      </p:pic>
      <p:sp>
        <p:nvSpPr>
          <p:cNvPr id="14" name="TextBox 13">
            <a:extLst>
              <a:ext uri="{FF2B5EF4-FFF2-40B4-BE49-F238E27FC236}">
                <a16:creationId xmlns:a16="http://schemas.microsoft.com/office/drawing/2014/main" id="{3D6D2380-F376-9F62-15C5-52DED7BE362B}"/>
              </a:ext>
            </a:extLst>
          </p:cNvPr>
          <p:cNvSpPr txBox="1"/>
          <p:nvPr/>
        </p:nvSpPr>
        <p:spPr>
          <a:xfrm>
            <a:off x="2415048" y="5387552"/>
            <a:ext cx="8017863" cy="1631216"/>
          </a:xfrm>
          <a:prstGeom prst="rect">
            <a:avLst/>
          </a:prstGeom>
          <a:noFill/>
        </p:spPr>
        <p:txBody>
          <a:bodyPr wrap="square">
            <a:spAutoFit/>
          </a:bodyPr>
          <a:lstStyle/>
          <a:p>
            <a:r>
              <a:rPr lang="en-US" b="1" i="1" dirty="0">
                <a:solidFill>
                  <a:srgbClr val="494949"/>
                </a:solidFill>
              </a:rPr>
              <a:t>Mælt er með lestri</a:t>
            </a:r>
          </a:p>
          <a:p>
            <a:pPr>
              <a:spcAft>
                <a:spcPts val="600"/>
              </a:spcAft>
            </a:pPr>
            <a:r>
              <a:rPr lang="en-US" dirty="0">
                <a:solidFill>
                  <a:srgbClr val="494949"/>
                </a:solidFill>
              </a:rPr>
              <a:t>Umsóknir eru gerðar í gegnum </a:t>
            </a:r>
            <a:r>
              <a:rPr lang="en-US" b="1" dirty="0">
                <a:solidFill>
                  <a:srgbClr val="494949"/>
                </a:solidFill>
              </a:rPr>
              <a:t>CDP-vettvanginn</a:t>
            </a:r>
            <a:r>
              <a:rPr lang="en-US" dirty="0">
                <a:solidFill>
                  <a:srgbClr val="494949"/>
                </a:solidFill>
              </a:rPr>
              <a:t>:</a:t>
            </a:r>
            <a:r>
              <a:rPr lang="en-US" dirty="0">
                <a:solidFill>
                  <a:srgbClr val="494949"/>
                </a:solidFill>
                <a:hlinkClick r:id="rId8">
                  <a:extLst>
                    <a:ext uri="{A12FA001-AC4F-418D-AE19-62706E023703}">
                      <ahyp:hlinkClr xmlns:ahyp="http://schemas.microsoft.com/office/drawing/2018/hyperlinkcolor" val="tx"/>
                    </a:ext>
                  </a:extLst>
                </a:hlinkClick>
              </a:rPr>
              <a:t> https://www.cdp.it</a:t>
            </a:r>
            <a:endParaRPr lang="en-US" dirty="0">
              <a:solidFill>
                <a:srgbClr val="494949"/>
              </a:solidFill>
            </a:endParaRPr>
          </a:p>
          <a:p>
            <a:pPr>
              <a:spcAft>
                <a:spcPts val="600"/>
              </a:spcAft>
            </a:pPr>
            <a:r>
              <a:rPr lang="en-US" dirty="0">
                <a:solidFill>
                  <a:srgbClr val="00B0F0"/>
                </a:solidFill>
                <a:hlinkClick r:id="rId9">
                  <a:extLst>
                    <a:ext uri="{A12FA001-AC4F-418D-AE19-62706E023703}">
                      <ahyp:hlinkClr xmlns:ahyp="http://schemas.microsoft.com/office/drawing/2018/hyperlinkcolor" val="tx"/>
                    </a:ext>
                  </a:extLst>
                </a:hlinkClick>
              </a:rPr>
              <a:t>M1C3 fjárfesting 4.2.5: Endurnýjanlegur sjóður fyrir fyrirtæki (FRI) til að styðja við fyrirtæki og þróunarverkefni</a:t>
            </a:r>
            <a:endParaRPr lang="en-US" dirty="0">
              <a:solidFill>
                <a:srgbClr val="00B0F0"/>
              </a:solidFill>
            </a:endParaRPr>
          </a:p>
          <a:p>
            <a:pPr>
              <a:spcAft>
                <a:spcPts val="600"/>
              </a:spcAft>
            </a:pPr>
            <a:endParaRPr lang="en-US" i="0" dirty="0">
              <a:solidFill>
                <a:srgbClr val="494949"/>
              </a:solidFill>
              <a:effectLst/>
            </a:endParaRPr>
          </a:p>
        </p:txBody>
      </p:sp>
      <p:pic>
        <p:nvPicPr>
          <p:cNvPr id="15" name="Picture 2" descr="a woman standing in front of a tent at Nordisk Village Puglia in Manduria">
            <a:extLst>
              <a:ext uri="{FF2B5EF4-FFF2-40B4-BE49-F238E27FC236}">
                <a16:creationId xmlns:a16="http://schemas.microsoft.com/office/drawing/2014/main" id="{A3AF0852-2E80-7F43-3E81-512474C186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8975" y="109727"/>
            <a:ext cx="3207872" cy="180442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4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4C5C-AD8E-BC1B-C503-389631BD8BF7}"/>
            </a:ext>
          </a:extLst>
        </p:cNvPr>
        <p:cNvGrpSpPr/>
        <p:nvPr/>
      </p:nvGrpSpPr>
      <p:grpSpPr>
        <a:xfrm>
          <a:off x="0" y="0"/>
          <a:ext cx="0" cy="0"/>
          <a:chOff x="0" y="0"/>
          <a:chExt cx="0" cy="0"/>
        </a:xfrm>
      </p:grpSpPr>
      <p:sp>
        <p:nvSpPr>
          <p:cNvPr id="9" name="Text Placeholder 5">
            <a:extLst>
              <a:ext uri="{FF2B5EF4-FFF2-40B4-BE49-F238E27FC236}">
                <a16:creationId xmlns:a16="http://schemas.microsoft.com/office/drawing/2014/main" id="{ADC623C5-90F9-4356-3ADA-52E1E765ECDF}"/>
              </a:ext>
            </a:extLst>
          </p:cNvPr>
          <p:cNvSpPr txBox="1">
            <a:spLocks/>
          </p:cNvSpPr>
          <p:nvPr/>
        </p:nvSpPr>
        <p:spPr>
          <a:xfrm>
            <a:off x="2226711" y="521148"/>
            <a:ext cx="8804812"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solidFill>
                <a:srgbClr val="494949"/>
              </a:solidFill>
            </a:endParaRPr>
          </a:p>
        </p:txBody>
      </p:sp>
      <p:sp>
        <p:nvSpPr>
          <p:cNvPr id="4" name="Flowchart: Alternate Process 3">
            <a:extLst>
              <a:ext uri="{FF2B5EF4-FFF2-40B4-BE49-F238E27FC236}">
                <a16:creationId xmlns:a16="http://schemas.microsoft.com/office/drawing/2014/main" id="{4918E0D6-CF65-370C-E552-9F19DF6C22B8}"/>
              </a:ext>
            </a:extLst>
          </p:cNvPr>
          <p:cNvSpPr/>
          <p:nvPr/>
        </p:nvSpPr>
        <p:spPr>
          <a:xfrm>
            <a:off x="733426" y="109726"/>
            <a:ext cx="11049000" cy="656729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5">
            <a:extLst>
              <a:ext uri="{FF2B5EF4-FFF2-40B4-BE49-F238E27FC236}">
                <a16:creationId xmlns:a16="http://schemas.microsoft.com/office/drawing/2014/main" id="{FBA212C5-FE4A-BCF9-F9CC-648430B51769}"/>
              </a:ext>
            </a:extLst>
          </p:cNvPr>
          <p:cNvSpPr txBox="1">
            <a:spLocks/>
          </p:cNvSpPr>
          <p:nvPr/>
        </p:nvSpPr>
        <p:spPr>
          <a:xfrm>
            <a:off x="2009775" y="303506"/>
            <a:ext cx="9573979"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Fjármögnun fyrir</a:t>
            </a:r>
            <a:r>
              <a:rPr lang="en-US" sz="2200" b="1" dirty="0">
                <a:solidFill>
                  <a:srgbClr val="494949"/>
                </a:solidFill>
              </a:rPr>
              <a:t>: </a:t>
            </a:r>
          </a:p>
          <a:p>
            <a:pPr marL="342900" indent="-342900">
              <a:spcBef>
                <a:spcPts val="0"/>
              </a:spcBef>
              <a:spcAft>
                <a:spcPts val="600"/>
              </a:spcAft>
              <a:buFont typeface="Wingdings" panose="05000000000000000000" pitchFamily="2" charset="2"/>
              <a:buChar char="v"/>
            </a:pPr>
            <a:r>
              <a:rPr lang="en-US" sz="2200" b="1" dirty="0">
                <a:solidFill>
                  <a:srgbClr val="494949"/>
                </a:solidFill>
              </a:rPr>
              <a:t>Græn uppfærsla á ferðamannaaðstöðu </a:t>
            </a:r>
            <a:r>
              <a:rPr lang="en-US" sz="2200" dirty="0">
                <a:solidFill>
                  <a:srgbClr val="494949"/>
                </a:solidFill>
              </a:rPr>
              <a:t>(t.d. sólarsellur, varmadælur, einangrun)</a:t>
            </a:r>
          </a:p>
          <a:p>
            <a:pPr marL="342900" indent="-342900">
              <a:spcBef>
                <a:spcPts val="0"/>
              </a:spcBef>
              <a:spcAft>
                <a:spcPts val="600"/>
              </a:spcAft>
              <a:buFont typeface="Wingdings" panose="05000000000000000000" pitchFamily="2" charset="2"/>
              <a:buChar char="v"/>
            </a:pPr>
            <a:r>
              <a:rPr lang="en-US" sz="2200" b="1" dirty="0">
                <a:solidFill>
                  <a:srgbClr val="494949"/>
                </a:solidFill>
              </a:rPr>
              <a:t>Stafræn nýsköpun </a:t>
            </a:r>
            <a:r>
              <a:rPr lang="en-US" sz="2200" dirty="0">
                <a:solidFill>
                  <a:srgbClr val="494949"/>
                </a:solidFill>
              </a:rPr>
              <a:t>(t.d. </a:t>
            </a:r>
            <a:r>
              <a:rPr lang="en-IE" sz="2200" dirty="0">
                <a:solidFill>
                  <a:srgbClr val="494949"/>
                </a:solidFill>
              </a:rPr>
              <a:t>snjallaðgangur, rafrænar bókunarkerfi)</a:t>
            </a:r>
            <a:endParaRPr lang="en-US" sz="2200" b="1" dirty="0">
              <a:solidFill>
                <a:srgbClr val="494949"/>
              </a:solidFill>
            </a:endParaRPr>
          </a:p>
          <a:p>
            <a:pPr marL="342900" indent="-342900">
              <a:spcBef>
                <a:spcPts val="0"/>
              </a:spcBef>
              <a:spcAft>
                <a:spcPts val="600"/>
              </a:spcAft>
              <a:buFont typeface="Wingdings" panose="05000000000000000000" pitchFamily="2" charset="2"/>
              <a:buChar char="v"/>
            </a:pPr>
            <a:r>
              <a:rPr lang="en-IE" sz="2200" b="1" dirty="0">
                <a:solidFill>
                  <a:srgbClr val="494949"/>
                </a:solidFill>
              </a:rPr>
              <a:t>Græn umbreyting </a:t>
            </a:r>
            <a:r>
              <a:rPr lang="en-IE" sz="2200" dirty="0">
                <a:solidFill>
                  <a:srgbClr val="494949"/>
                </a:solidFill>
              </a:rPr>
              <a:t>(t.d. sjálfbærir byggingarefni, endurnýting vatns)</a:t>
            </a:r>
          </a:p>
          <a:p>
            <a:pPr marL="342900" indent="-342900">
              <a:spcBef>
                <a:spcPts val="0"/>
              </a:spcBef>
              <a:spcAft>
                <a:spcPts val="600"/>
              </a:spcAft>
              <a:buFont typeface="Wingdings" panose="05000000000000000000" pitchFamily="2" charset="2"/>
              <a:buChar char="v"/>
            </a:pPr>
            <a:r>
              <a:rPr lang="en-IE" sz="2200" b="1" dirty="0">
                <a:solidFill>
                  <a:srgbClr val="494949"/>
                </a:solidFill>
              </a:rPr>
              <a:t>Burðarvirkisvinna </a:t>
            </a:r>
            <a:r>
              <a:rPr lang="en-IE" sz="2200" dirty="0">
                <a:solidFill>
                  <a:srgbClr val="494949"/>
                </a:solidFill>
              </a:rPr>
              <a:t>(t.d. endurbætur, endurreisn, jarðskjálftavörn)</a:t>
            </a:r>
          </a:p>
          <a:p>
            <a:pPr marL="342900" indent="-342900">
              <a:spcBef>
                <a:spcPts val="0"/>
              </a:spcBef>
              <a:spcAft>
                <a:spcPts val="600"/>
              </a:spcAft>
              <a:buFont typeface="Wingdings" panose="05000000000000000000" pitchFamily="2" charset="2"/>
              <a:buChar char="v"/>
            </a:pPr>
            <a:r>
              <a:rPr lang="en-IE" sz="2200" b="1" dirty="0">
                <a:solidFill>
                  <a:srgbClr val="494949"/>
                </a:solidFill>
              </a:rPr>
              <a:t>Aðgengi </a:t>
            </a:r>
            <a:r>
              <a:rPr lang="en-IE" sz="2200" dirty="0">
                <a:solidFill>
                  <a:srgbClr val="494949"/>
                </a:solidFill>
              </a:rPr>
              <a:t>(t.d. aðgengisumbætur, skynfæristæki)</a:t>
            </a:r>
          </a:p>
          <a:p>
            <a:pPr marL="342900" indent="-342900">
              <a:spcBef>
                <a:spcPts val="0"/>
              </a:spcBef>
              <a:spcAft>
                <a:spcPts val="600"/>
              </a:spcAft>
              <a:buFont typeface="Wingdings" panose="05000000000000000000" pitchFamily="2" charset="2"/>
              <a:buChar char="v"/>
            </a:pPr>
            <a:r>
              <a:rPr lang="en-IE" sz="2200" b="1" dirty="0">
                <a:solidFill>
                  <a:srgbClr val="494949"/>
                </a:solidFill>
              </a:rPr>
              <a:t>Hringrásarhönnun </a:t>
            </a:r>
            <a:r>
              <a:rPr lang="en-IE" sz="2200" dirty="0">
                <a:solidFill>
                  <a:srgbClr val="494949"/>
                </a:solidFill>
              </a:rPr>
              <a:t>(t.d. </a:t>
            </a:r>
            <a:r>
              <a:rPr lang="en-US" sz="2200" dirty="0">
                <a:solidFill>
                  <a:srgbClr val="494949"/>
                </a:solidFill>
              </a:rPr>
              <a:t>moltuðarkerfi, græn þök, endurnýtt efni)</a:t>
            </a:r>
          </a:p>
          <a:p>
            <a:pPr marL="342900" indent="-342900">
              <a:spcBef>
                <a:spcPts val="0"/>
              </a:spcBef>
              <a:spcAft>
                <a:spcPts val="600"/>
              </a:spcAft>
              <a:buFont typeface="Wingdings" panose="05000000000000000000" pitchFamily="2" charset="2"/>
              <a:buChar char="v"/>
            </a:pPr>
            <a:r>
              <a:rPr lang="en-US" sz="2200" b="1" dirty="0">
                <a:solidFill>
                  <a:srgbClr val="494949"/>
                </a:solidFill>
              </a:rPr>
              <a:t>Heilsulind </a:t>
            </a:r>
            <a:r>
              <a:rPr lang="en-US" sz="2200" dirty="0">
                <a:solidFill>
                  <a:srgbClr val="494949"/>
                </a:solidFill>
              </a:rPr>
              <a:t>(t.d. bygging heitapolla)</a:t>
            </a:r>
          </a:p>
          <a:p>
            <a:pPr marL="342900" indent="-342900">
              <a:spcBef>
                <a:spcPts val="0"/>
              </a:spcBef>
              <a:spcAft>
                <a:spcPts val="600"/>
              </a:spcAft>
              <a:buFont typeface="Wingdings" panose="05000000000000000000" pitchFamily="2" charset="2"/>
              <a:buChar char="v"/>
            </a:pPr>
            <a:r>
              <a:rPr lang="en-US" sz="2200" b="1" dirty="0">
                <a:solidFill>
                  <a:srgbClr val="494949"/>
                </a:solidFill>
              </a:rPr>
              <a:t>Innréttingar </a:t>
            </a:r>
            <a:r>
              <a:rPr lang="en-US" sz="2200" dirty="0">
                <a:solidFill>
                  <a:srgbClr val="494949"/>
                </a:solidFill>
              </a:rPr>
              <a:t>(t.d. kaup og endurnýjun innréttinga)</a:t>
            </a:r>
          </a:p>
          <a:p>
            <a:pPr marL="342900" indent="-342900">
              <a:spcBef>
                <a:spcPts val="0"/>
              </a:spcBef>
              <a:spcAft>
                <a:spcPts val="600"/>
              </a:spcAft>
              <a:buFont typeface="Wingdings" panose="05000000000000000000" pitchFamily="2" charset="2"/>
              <a:buChar char="v"/>
            </a:pPr>
            <a:r>
              <a:rPr lang="en-US" sz="2200" b="1" dirty="0">
                <a:solidFill>
                  <a:srgbClr val="494949"/>
                </a:solidFill>
              </a:rPr>
              <a:t>Hönnunarþjónusta </a:t>
            </a:r>
            <a:r>
              <a:rPr lang="en-US" sz="2200" dirty="0">
                <a:solidFill>
                  <a:srgbClr val="494949"/>
                </a:solidFill>
              </a:rPr>
              <a:t>(t.d. kaup og endurnýjun innréttinga)</a:t>
            </a:r>
          </a:p>
          <a:p>
            <a:pPr marL="342900" indent="-342900">
              <a:spcBef>
                <a:spcPts val="0"/>
              </a:spcBef>
              <a:spcAft>
                <a:spcPts val="600"/>
              </a:spcAft>
              <a:buFont typeface="Wingdings" panose="05000000000000000000" pitchFamily="2" charset="2"/>
              <a:buChar char="v"/>
            </a:pPr>
            <a:r>
              <a:rPr lang="en-US" sz="2200" b="1" dirty="0">
                <a:solidFill>
                  <a:srgbClr val="494949"/>
                </a:solidFill>
              </a:rPr>
              <a:t>Landkaup </a:t>
            </a:r>
            <a:r>
              <a:rPr lang="en-US" sz="2200" dirty="0">
                <a:solidFill>
                  <a:srgbClr val="494949"/>
                </a:solidFill>
              </a:rPr>
              <a:t>og </a:t>
            </a:r>
            <a:r>
              <a:rPr lang="en-US" sz="2200" dirty="0">
                <a:solidFill>
                  <a:srgbClr val="494949"/>
                </a:solidFill>
                <a:hlinkClick r:id="rId3">
                  <a:extLst>
                    <a:ext uri="{A12FA001-AC4F-418D-AE19-62706E023703}">
                      <ahyp:hlinkClr xmlns:ahyp="http://schemas.microsoft.com/office/drawing/2018/hyperlinkcolor" val="tx"/>
                    </a:ext>
                  </a:extLst>
                </a:hlinkClick>
              </a:rPr>
              <a:t>fleira</a:t>
            </a:r>
            <a:r>
              <a:rPr lang="en-US" sz="2200" dirty="0">
                <a:solidFill>
                  <a:srgbClr val="494949"/>
                </a:solidFill>
              </a:rPr>
              <a:t>. </a:t>
            </a:r>
          </a:p>
          <a:p>
            <a:pPr marL="0" indent="0"/>
            <a:r>
              <a:rPr lang="en-US" sz="2200" dirty="0">
                <a:solidFill>
                  <a:srgbClr val="494949"/>
                </a:solidFill>
              </a:rPr>
              <a:t>Þetta er ætlað fyrirtækjum sem þegar starfa og þeim sem vilja uppfæra. Óendurgreiðanleg framlög geta náð </a:t>
            </a:r>
            <a:r>
              <a:rPr lang="en-US" sz="2200" b="1" dirty="0">
                <a:solidFill>
                  <a:srgbClr val="494949"/>
                </a:solidFill>
              </a:rPr>
              <a:t>allt að 35% af heildarkostnaði verkefnisins</a:t>
            </a:r>
            <a:r>
              <a:rPr lang="en-US" sz="2200" dirty="0">
                <a:solidFill>
                  <a:srgbClr val="494949"/>
                </a:solidFill>
              </a:rPr>
              <a:t>, en </a:t>
            </a:r>
            <a:r>
              <a:rPr lang="en-US" sz="2200" b="1" dirty="0">
                <a:solidFill>
                  <a:srgbClr val="494949"/>
                </a:solidFill>
              </a:rPr>
              <a:t>krafist er samfjármögnunar </a:t>
            </a:r>
            <a:r>
              <a:rPr lang="en-US" sz="2200" dirty="0">
                <a:solidFill>
                  <a:srgbClr val="494949"/>
                </a:solidFill>
              </a:rPr>
              <a:t>með CDP-lánum og einkafjármagni.</a:t>
            </a:r>
          </a:p>
          <a:p>
            <a:pPr marL="0" indent="0"/>
            <a:r>
              <a:rPr lang="en-US" sz="2100" b="1" dirty="0">
                <a:solidFill>
                  <a:srgbClr val="E96751"/>
                </a:solidFill>
              </a:rPr>
              <a:t>Athugið: </a:t>
            </a:r>
            <a:r>
              <a:rPr lang="en-US" sz="2100" dirty="0">
                <a:solidFill>
                  <a:srgbClr val="494949"/>
                </a:solidFill>
              </a:rPr>
              <a:t>Þetta er frekar ætlað núverandi fyrirtækjum sem eru að uppfæra hótel o.s.frv., en fylgist með tilkynningum frá Ferðamálaráðuneytinu, sérstaklega ef þið ætlið að innleiða umhverfis- og sjálfbærnielement.</a:t>
            </a:r>
          </a:p>
          <a:p>
            <a:pPr marL="0" indent="0"/>
            <a:endParaRPr lang="en-US" sz="2200" dirty="0">
              <a:solidFill>
                <a:srgbClr val="494949"/>
              </a:solidFill>
            </a:endParaRPr>
          </a:p>
        </p:txBody>
      </p:sp>
      <p:pic>
        <p:nvPicPr>
          <p:cNvPr id="3" name="Graphic 2" descr="Piggy Bank with solid fill">
            <a:extLst>
              <a:ext uri="{FF2B5EF4-FFF2-40B4-BE49-F238E27FC236}">
                <a16:creationId xmlns:a16="http://schemas.microsoft.com/office/drawing/2014/main" id="{AC8517BD-1976-2D80-9754-41C5214CE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742" y="303506"/>
            <a:ext cx="758931" cy="758931"/>
          </a:xfrm>
          <a:prstGeom prst="rect">
            <a:avLst/>
          </a:prstGeom>
        </p:spPr>
      </p:pic>
    </p:spTree>
    <p:extLst>
      <p:ext uri="{BB962C8B-B14F-4D97-AF65-F5344CB8AC3E}">
        <p14:creationId xmlns:p14="http://schemas.microsoft.com/office/powerpoint/2010/main" val="96719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62C37-9519-259A-84E9-2CC681BCA06A}"/>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1E0DC082-FD6B-779C-46A5-79028537ECC0}"/>
              </a:ext>
            </a:extLst>
          </p:cNvPr>
          <p:cNvSpPr/>
          <p:nvPr/>
        </p:nvSpPr>
        <p:spPr>
          <a:xfrm>
            <a:off x="1419695" y="1245372"/>
            <a:ext cx="10029648" cy="161243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a:extLst>
              <a:ext uri="{FF2B5EF4-FFF2-40B4-BE49-F238E27FC236}">
                <a16:creationId xmlns:a16="http://schemas.microsoft.com/office/drawing/2014/main" id="{3C7D6D6D-EDE1-2246-E052-1CB3B3EF7BA2}"/>
              </a:ext>
            </a:extLst>
          </p:cNvPr>
          <p:cNvSpPr txBox="1">
            <a:spLocks/>
          </p:cNvSpPr>
          <p:nvPr/>
        </p:nvSpPr>
        <p:spPr>
          <a:xfrm>
            <a:off x="2219643" y="1472360"/>
            <a:ext cx="880205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75" indent="0">
              <a:spcBef>
                <a:spcPts val="600"/>
              </a:spcBef>
            </a:pPr>
            <a:r>
              <a:rPr lang="en-US" sz="2200" b="1" dirty="0">
                <a:solidFill>
                  <a:srgbClr val="E96751"/>
                </a:solidFill>
              </a:rPr>
              <a:t>Hagsmunþegar: </a:t>
            </a:r>
            <a:r>
              <a:rPr lang="en-US" sz="2200" dirty="0">
                <a:solidFill>
                  <a:srgbClr val="494949"/>
                </a:solidFill>
              </a:rPr>
              <a:t>eru núverandi hótelrekstur, mannvirki sem stunda bændatúrisma, útisvæðagistingar, sem og fyrirtæki í ferðaþjónustu, afþreyingu, strandbúðum, heilsulindum og fleira.</a:t>
            </a:r>
          </a:p>
          <a:p>
            <a:pPr marL="104775" indent="0">
              <a:spcBef>
                <a:spcPts val="600"/>
              </a:spcBef>
            </a:pPr>
            <a:endParaRPr lang="en-US" sz="2200" dirty="0">
              <a:solidFill>
                <a:srgbClr val="494949"/>
              </a:solidFill>
            </a:endParaRPr>
          </a:p>
        </p:txBody>
      </p:sp>
      <p:sp>
        <p:nvSpPr>
          <p:cNvPr id="18" name="Flowchart: Alternate Process 17">
            <a:extLst>
              <a:ext uri="{FF2B5EF4-FFF2-40B4-BE49-F238E27FC236}">
                <a16:creationId xmlns:a16="http://schemas.microsoft.com/office/drawing/2014/main" id="{DCBB1151-8666-73B8-D359-FD25146E257E}"/>
              </a:ext>
            </a:extLst>
          </p:cNvPr>
          <p:cNvSpPr/>
          <p:nvPr/>
        </p:nvSpPr>
        <p:spPr>
          <a:xfrm>
            <a:off x="1450681" y="3084794"/>
            <a:ext cx="10029647" cy="140620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538C4659-2B37-86C2-FB57-AF9C7E2944B4}"/>
              </a:ext>
            </a:extLst>
          </p:cNvPr>
          <p:cNvSpPr txBox="1">
            <a:spLocks/>
          </p:cNvSpPr>
          <p:nvPr/>
        </p:nvSpPr>
        <p:spPr>
          <a:xfrm>
            <a:off x="1824095" y="316454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Dæmi: </a:t>
            </a:r>
            <a:r>
              <a:rPr lang="en-IE" sz="2200" b="1" dirty="0">
                <a:solidFill>
                  <a:srgbClr val="494949"/>
                </a:solidFill>
              </a:rPr>
              <a:t>Bein framlög til útgjalda (35%) </a:t>
            </a:r>
            <a:r>
              <a:rPr lang="en-IE" sz="2200" dirty="0">
                <a:solidFill>
                  <a:srgbClr val="494949"/>
                </a:solidFill>
              </a:rPr>
              <a:t>vegna aðgerða (lágmark </a:t>
            </a:r>
            <a:r>
              <a:rPr lang="en-US" sz="2200" b="1" dirty="0">
                <a:solidFill>
                  <a:srgbClr val="494949"/>
                </a:solidFill>
              </a:rPr>
              <a:t>€500.000 </a:t>
            </a:r>
            <a:r>
              <a:rPr lang="en-IE" sz="2200" dirty="0">
                <a:solidFill>
                  <a:srgbClr val="494949"/>
                </a:solidFill>
              </a:rPr>
              <a:t>– </a:t>
            </a:r>
            <a:r>
              <a:rPr lang="en-IE" sz="2200" b="1" dirty="0">
                <a:solidFill>
                  <a:srgbClr val="494949"/>
                </a:solidFill>
              </a:rPr>
              <a:t>hámark €10.000.000</a:t>
            </a:r>
            <a:r>
              <a:rPr lang="en-IE" sz="2200" dirty="0">
                <a:solidFill>
                  <a:srgbClr val="494949"/>
                </a:solidFill>
              </a:rPr>
              <a:t>) í umhverfisendurbótum, umhverfis sjálfbærni og stafrænni nýsköpun. Styrkt fjármögnun endurgreiðanleg innan 15 ára.</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F87FA537-7DB8-E323-D7FA-FC343C633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06519" y="3211547"/>
            <a:ext cx="658720" cy="658720"/>
          </a:xfrm>
          <a:prstGeom prst="rect">
            <a:avLst/>
          </a:prstGeom>
        </p:spPr>
      </p:pic>
      <p:cxnSp>
        <p:nvCxnSpPr>
          <p:cNvPr id="6" name="Connector: Elbow 5">
            <a:extLst>
              <a:ext uri="{FF2B5EF4-FFF2-40B4-BE49-F238E27FC236}">
                <a16:creationId xmlns:a16="http://schemas.microsoft.com/office/drawing/2014/main" id="{1816F32F-19E9-2796-6079-ACCFBEE6A93F}"/>
              </a:ext>
            </a:extLst>
          </p:cNvPr>
          <p:cNvCxnSpPr>
            <a:cxnSpLocks/>
          </p:cNvCxnSpPr>
          <p:nvPr/>
        </p:nvCxnSpPr>
        <p:spPr>
          <a:xfrm rot="16200000" flipH="1">
            <a:off x="87851" y="2442810"/>
            <a:ext cx="2086628" cy="640366"/>
          </a:xfrm>
          <a:prstGeom prst="bentConnector3">
            <a:avLst>
              <a:gd name="adj1" fmla="val 79215"/>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BFDAF9F-CE3A-AA20-8C24-DD882A3876CF}"/>
              </a:ext>
            </a:extLst>
          </p:cNvPr>
          <p:cNvCxnSpPr>
            <a:cxnSpLocks/>
          </p:cNvCxnSpPr>
          <p:nvPr/>
        </p:nvCxnSpPr>
        <p:spPr>
          <a:xfrm rot="16200000" flipH="1">
            <a:off x="482160" y="1439551"/>
            <a:ext cx="1265687" cy="633253"/>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AFAEBC2F-A821-8E05-ACB2-4B426F6505D8}"/>
              </a:ext>
            </a:extLst>
          </p:cNvPr>
          <p:cNvCxnSpPr>
            <a:cxnSpLocks/>
          </p:cNvCxnSpPr>
          <p:nvPr/>
        </p:nvCxnSpPr>
        <p:spPr>
          <a:xfrm rot="10800000" flipH="1" flipV="1">
            <a:off x="798378" y="3035077"/>
            <a:ext cx="640367" cy="2679624"/>
          </a:xfrm>
          <a:prstGeom prst="bentConnector3">
            <a:avLst>
              <a:gd name="adj1" fmla="val 223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EC0406A7-6E19-0732-07AE-D3D1B3CE83BB}"/>
              </a:ext>
            </a:extLst>
          </p:cNvPr>
          <p:cNvSpPr/>
          <p:nvPr/>
        </p:nvSpPr>
        <p:spPr>
          <a:xfrm>
            <a:off x="1431631" y="4668267"/>
            <a:ext cx="10029647" cy="192669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5">
            <a:extLst>
              <a:ext uri="{FF2B5EF4-FFF2-40B4-BE49-F238E27FC236}">
                <a16:creationId xmlns:a16="http://schemas.microsoft.com/office/drawing/2014/main" id="{4AD19483-F395-9018-C301-7DDEBE7164F6}"/>
              </a:ext>
            </a:extLst>
          </p:cNvPr>
          <p:cNvSpPr txBox="1">
            <a:spLocks/>
          </p:cNvSpPr>
          <p:nvPr/>
        </p:nvSpPr>
        <p:spPr>
          <a:xfrm>
            <a:off x="1775331" y="485254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sz="2200" b="1" dirty="0">
                <a:solidFill>
                  <a:srgbClr val="E96751"/>
                </a:solidFill>
              </a:rPr>
              <a:t>Ábending: </a:t>
            </a:r>
            <a:r>
              <a:rPr lang="en-US" sz="2200" dirty="0">
                <a:solidFill>
                  <a:srgbClr val="494949"/>
                </a:solidFill>
              </a:rPr>
              <a:t>Útivistargististaðir sem eru skipulagðir sem tjaldsvæði og ferðamannabæir geta notað önnur viðskiptanöfn, svo sem "tjaldbær" og "glamping", ef þeir uppfylla tæknilegar kröfur sem skilgreindar eru í Reglugerð nr. 11/22 (viðauki A) um tjaldsvæði; enn fremur er þeim heimilt að bera nafnið "tjaldsvæði" eða "tjaldsvæði og gistiheimili".</a:t>
            </a:r>
          </a:p>
          <a:p>
            <a:pPr marL="447675" indent="0"/>
            <a:endParaRPr lang="en-US" sz="2200" i="1" dirty="0"/>
          </a:p>
        </p:txBody>
      </p:sp>
      <p:pic>
        <p:nvPicPr>
          <p:cNvPr id="28" name="Graphic 27" descr="Excellent with solid fill">
            <a:extLst>
              <a:ext uri="{FF2B5EF4-FFF2-40B4-BE49-F238E27FC236}">
                <a16:creationId xmlns:a16="http://schemas.microsoft.com/office/drawing/2014/main" id="{F6C4FB48-06EF-BFB2-2B6E-5FC76931A6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735" y="4738575"/>
            <a:ext cx="658720" cy="658720"/>
          </a:xfrm>
          <a:prstGeom prst="rect">
            <a:avLst/>
          </a:prstGeom>
        </p:spPr>
      </p:pic>
      <p:pic>
        <p:nvPicPr>
          <p:cNvPr id="3" name="Graphic 2" descr="Group of women with solid fill">
            <a:extLst>
              <a:ext uri="{FF2B5EF4-FFF2-40B4-BE49-F238E27FC236}">
                <a16:creationId xmlns:a16="http://schemas.microsoft.com/office/drawing/2014/main" id="{CCD98EC1-0F8E-C04F-1952-968938867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1000" y="1579762"/>
            <a:ext cx="804290" cy="804290"/>
          </a:xfrm>
          <a:prstGeom prst="rect">
            <a:avLst/>
          </a:prstGeom>
        </p:spPr>
      </p:pic>
      <p:pic>
        <p:nvPicPr>
          <p:cNvPr id="5" name="Graphic 4" descr="Signature with solid fill">
            <a:extLst>
              <a:ext uri="{FF2B5EF4-FFF2-40B4-BE49-F238E27FC236}">
                <a16:creationId xmlns:a16="http://schemas.microsoft.com/office/drawing/2014/main" id="{9AE43994-B6E7-0175-3122-5A12E062E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236167"/>
            <a:ext cx="914400" cy="914400"/>
          </a:xfrm>
          <a:prstGeom prst="rect">
            <a:avLst/>
          </a:prstGeom>
        </p:spPr>
      </p:pic>
      <p:sp>
        <p:nvSpPr>
          <p:cNvPr id="7" name="Freeform 28">
            <a:extLst>
              <a:ext uri="{FF2B5EF4-FFF2-40B4-BE49-F238E27FC236}">
                <a16:creationId xmlns:a16="http://schemas.microsoft.com/office/drawing/2014/main" id="{CF150FFB-C2A1-1A0F-B054-3DBA9239852A}"/>
              </a:ext>
            </a:extLst>
          </p:cNvPr>
          <p:cNvSpPr/>
          <p:nvPr/>
        </p:nvSpPr>
        <p:spPr>
          <a:xfrm>
            <a:off x="-15513" y="109727"/>
            <a:ext cx="1173012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Text Placeholder 5">
            <a:extLst>
              <a:ext uri="{FF2B5EF4-FFF2-40B4-BE49-F238E27FC236}">
                <a16:creationId xmlns:a16="http://schemas.microsoft.com/office/drawing/2014/main" id="{4E5D7CB2-4B3C-8F13-0167-80C7A32A553C}"/>
              </a:ext>
            </a:extLst>
          </p:cNvPr>
          <p:cNvSpPr txBox="1">
            <a:spLocks/>
          </p:cNvSpPr>
          <p:nvPr/>
        </p:nvSpPr>
        <p:spPr>
          <a:xfrm>
            <a:off x="725446" y="273907"/>
            <a:ext cx="936165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t>Hvatagreiðslur til endurheimtar og sjálfbærni í ferðaþjónustu </a:t>
            </a:r>
          </a:p>
          <a:p>
            <a:pPr>
              <a:spcBef>
                <a:spcPts val="0"/>
              </a:spcBef>
            </a:pPr>
            <a:r>
              <a:rPr lang="en-US" sz="2800" dirty="0"/>
              <a:t>(PNRR/Ferðamálaráðuneytið)</a:t>
            </a:r>
            <a:endParaRPr lang="en-IE" sz="2800" dirty="0"/>
          </a:p>
        </p:txBody>
      </p:sp>
      <p:pic>
        <p:nvPicPr>
          <p:cNvPr id="4" name="Picture 2" descr="a group of vases and tables with a field in the background at Nordisk Village Puglia in Manduria">
            <a:extLst>
              <a:ext uri="{FF2B5EF4-FFF2-40B4-BE49-F238E27FC236}">
                <a16:creationId xmlns:a16="http://schemas.microsoft.com/office/drawing/2014/main" id="{E19E53EC-0B09-7736-8AF4-D854210D06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274"/>
          <a:stretch>
            <a:fillRect/>
          </a:stretch>
        </p:blipFill>
        <p:spPr bwMode="auto">
          <a:xfrm>
            <a:off x="9402263" y="110407"/>
            <a:ext cx="2431108" cy="15679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9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C99B7-DE0C-266A-837E-5D03D9C9016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2973C2AC-6E5E-9DA8-E483-8FEC406B8253}"/>
              </a:ext>
            </a:extLst>
          </p:cNvPr>
          <p:cNvSpPr/>
          <p:nvPr/>
        </p:nvSpPr>
        <p:spPr>
          <a:xfrm>
            <a:off x="1247775" y="1150567"/>
            <a:ext cx="10145845" cy="4688258"/>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98F7A509-F866-61EA-6F10-95483C506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4A8ED736-2144-A4DF-7685-BA891F46F913}"/>
              </a:ext>
            </a:extLst>
          </p:cNvPr>
          <p:cNvSpPr txBox="1">
            <a:spLocks/>
          </p:cNvSpPr>
          <p:nvPr/>
        </p:nvSpPr>
        <p:spPr>
          <a:xfrm>
            <a:off x="2002564" y="1439680"/>
            <a:ext cx="949497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Markmið: </a:t>
            </a:r>
            <a:r>
              <a:rPr lang="en-US" sz="2200" b="1" dirty="0">
                <a:solidFill>
                  <a:srgbClr val="494949"/>
                </a:solidFill>
              </a:rPr>
              <a:t>GALS </a:t>
            </a:r>
            <a:r>
              <a:rPr lang="it-IT" sz="2200" b="1" dirty="0">
                <a:solidFill>
                  <a:srgbClr val="494949"/>
                </a:solidFill>
              </a:rPr>
              <a:t>Gruppi di Azione Locale </a:t>
            </a:r>
            <a:r>
              <a:rPr lang="it-IT" sz="2200" dirty="0">
                <a:solidFill>
                  <a:srgbClr val="494949"/>
                </a:solidFill>
              </a:rPr>
              <a:t>(staðbundnir aðgerðahópar) </a:t>
            </a:r>
            <a:r>
              <a:rPr lang="en-US" sz="2200" dirty="0">
                <a:solidFill>
                  <a:srgbClr val="494949"/>
                </a:solidFill>
              </a:rPr>
              <a:t>gegna lykilhlutverki í dreifbýlisþróun um allt Ítalíu (og Evrópu), einkum innan LEADER-nálgunar ESB. </a:t>
            </a:r>
            <a:r>
              <a:rPr lang="en-US" sz="2200" b="1" dirty="0">
                <a:solidFill>
                  <a:srgbClr val="494949"/>
                </a:solidFill>
              </a:rPr>
              <a:t>GAL </a:t>
            </a:r>
            <a:r>
              <a:rPr lang="en-US" sz="2200" dirty="0">
                <a:solidFill>
                  <a:srgbClr val="494949"/>
                </a:solidFill>
              </a:rPr>
              <a:t>er </a:t>
            </a:r>
            <a:r>
              <a:rPr lang="en-US" sz="2200" b="1" dirty="0">
                <a:solidFill>
                  <a:srgbClr val="494949"/>
                </a:solidFill>
              </a:rPr>
              <a:t>staðbundið opinbert-einkageð samstarf </a:t>
            </a:r>
            <a:r>
              <a:rPr lang="en-US" sz="2200" dirty="0">
                <a:solidFill>
                  <a:srgbClr val="494949"/>
                </a:solidFill>
              </a:rPr>
              <a:t>sem sameinar sveitarfélög, fyrirtæki, frjáls félagasamtök og íbúa til að styðja sjálfbæra þróun í dreifbýli.</a:t>
            </a:r>
          </a:p>
          <a:p>
            <a:pPr marL="342900" indent="-342900">
              <a:spcBef>
                <a:spcPts val="600"/>
              </a:spcBef>
              <a:buFont typeface="Wingdings" panose="05000000000000000000" pitchFamily="2" charset="2"/>
              <a:buChar char="v"/>
            </a:pPr>
            <a:r>
              <a:rPr lang="en-US" sz="2200" dirty="0">
                <a:solidFill>
                  <a:srgbClr val="494949"/>
                </a:solidFill>
              </a:rPr>
              <a:t>Fjármagnað aðallega af </a:t>
            </a:r>
            <a:r>
              <a:rPr lang="en-US" sz="2200" b="1" dirty="0">
                <a:solidFill>
                  <a:srgbClr val="494949"/>
                </a:solidFill>
              </a:rPr>
              <a:t>Evrópska landbúnaðarjóri fyrir dreifbýlisþróun (EAFRD) </a:t>
            </a:r>
            <a:r>
              <a:rPr lang="en-US" sz="2200" dirty="0">
                <a:solidFill>
                  <a:srgbClr val="494949"/>
                </a:solidFill>
              </a:rPr>
              <a:t>(t.d. nýsköpun í dreifbýli, ferðaþjónusta, landbúnaðar- og matvælaiðnaður)</a:t>
            </a:r>
          </a:p>
          <a:p>
            <a:pPr marL="342900" indent="-342900">
              <a:spcBef>
                <a:spcPts val="600"/>
              </a:spcBef>
              <a:buFont typeface="Wingdings" panose="05000000000000000000" pitchFamily="2" charset="2"/>
              <a:buChar char="v"/>
            </a:pPr>
            <a:r>
              <a:rPr lang="en-US" sz="2200" dirty="0">
                <a:solidFill>
                  <a:srgbClr val="494949"/>
                </a:solidFill>
              </a:rPr>
              <a:t>Stundum samfjármagnað af svæðisstjórnum með </a:t>
            </a:r>
            <a:r>
              <a:rPr lang="en-IE" sz="2200" dirty="0" err="1">
                <a:solidFill>
                  <a:srgbClr val="494949"/>
                </a:solidFill>
              </a:rPr>
              <a:t>viðbótar </a:t>
            </a:r>
            <a:r>
              <a:rPr lang="en-IE" sz="2200" dirty="0">
                <a:solidFill>
                  <a:srgbClr val="494949"/>
                </a:solidFill>
              </a:rPr>
              <a:t>þjóðlegum/svæðisbundnum sjóðum </a:t>
            </a:r>
            <a:r>
              <a:rPr lang="en-US" sz="2200" dirty="0">
                <a:solidFill>
                  <a:srgbClr val="494949"/>
                </a:solidFill>
              </a:rPr>
              <a:t>(t.d. </a:t>
            </a:r>
            <a:r>
              <a:rPr lang="en-IE" sz="2200" dirty="0">
                <a:solidFill>
                  <a:srgbClr val="494949"/>
                </a:solidFill>
              </a:rPr>
              <a:t>innviði, stafræn umbreyting, græn umskipti)</a:t>
            </a:r>
            <a:endParaRPr lang="en-US" sz="2200" dirty="0">
              <a:solidFill>
                <a:srgbClr val="494949"/>
              </a:solidFill>
            </a:endParaRPr>
          </a:p>
          <a:p>
            <a:pPr marL="342900" indent="-342900">
              <a:spcBef>
                <a:spcPts val="600"/>
              </a:spcBef>
              <a:buFont typeface="Wingdings" panose="05000000000000000000" pitchFamily="2" charset="2"/>
              <a:buChar char="v"/>
            </a:pPr>
            <a:r>
              <a:rPr lang="en-US" sz="2200" dirty="0">
                <a:solidFill>
                  <a:srgbClr val="494949"/>
                </a:solidFill>
              </a:rPr>
              <a:t>Starfar innan </a:t>
            </a:r>
            <a:r>
              <a:rPr lang="en-US" sz="2200" b="1" dirty="0">
                <a:solidFill>
                  <a:srgbClr val="494949"/>
                </a:solidFill>
              </a:rPr>
              <a:t>staðbundinnar þróunarstefnu (LDS) </a:t>
            </a:r>
            <a:r>
              <a:rPr lang="en-US" sz="2200" dirty="0">
                <a:solidFill>
                  <a:srgbClr val="494949"/>
                </a:solidFill>
              </a:rPr>
              <a:t>sem er sniðin að þörfum viðkomandi svæðis (t.d., </a:t>
            </a:r>
          </a:p>
          <a:p>
            <a:pPr marL="342900" indent="-342900">
              <a:spcBef>
                <a:spcPts val="600"/>
              </a:spcBef>
              <a:buFont typeface="Wingdings" panose="05000000000000000000" pitchFamily="2" charset="2"/>
              <a:buChar char="v"/>
            </a:pPr>
            <a:r>
              <a:rPr lang="en-US" sz="2200" dirty="0">
                <a:solidFill>
                  <a:srgbClr val="494949"/>
                </a:solidFill>
              </a:rPr>
              <a:t>Hver GAL er einstök, með sinn </a:t>
            </a:r>
            <a:r>
              <a:rPr lang="en-US" sz="2200" b="1" dirty="0">
                <a:solidFill>
                  <a:srgbClr val="494949"/>
                </a:solidFill>
              </a:rPr>
              <a:t>landfræðilega fókus</a:t>
            </a:r>
            <a:r>
              <a:rPr lang="en-US" sz="2200" dirty="0">
                <a:solidFill>
                  <a:srgbClr val="494949"/>
                </a:solidFill>
              </a:rPr>
              <a:t>, </a:t>
            </a:r>
            <a:r>
              <a:rPr lang="en-US" sz="2200" b="1" dirty="0">
                <a:solidFill>
                  <a:srgbClr val="494949"/>
                </a:solidFill>
              </a:rPr>
              <a:t>forgangsgeira </a:t>
            </a:r>
            <a:r>
              <a:rPr lang="en-US" sz="2200" dirty="0">
                <a:solidFill>
                  <a:srgbClr val="494949"/>
                </a:solidFill>
              </a:rPr>
              <a:t>og </a:t>
            </a:r>
            <a:r>
              <a:rPr lang="en-US" sz="2200" b="1" dirty="0">
                <a:solidFill>
                  <a:srgbClr val="494949"/>
                </a:solidFill>
              </a:rPr>
              <a:t>verkefnaútboð</a:t>
            </a:r>
            <a:r>
              <a:rPr lang="en-US" sz="2200" dirty="0">
                <a:solidFill>
                  <a:srgbClr val="494949"/>
                </a:solidFill>
              </a:rPr>
              <a:t>.</a:t>
            </a:r>
          </a:p>
        </p:txBody>
      </p:sp>
      <p:sp>
        <p:nvSpPr>
          <p:cNvPr id="33" name="Freeform 28">
            <a:extLst>
              <a:ext uri="{FF2B5EF4-FFF2-40B4-BE49-F238E27FC236}">
                <a16:creationId xmlns:a16="http://schemas.microsoft.com/office/drawing/2014/main" id="{3CFF6796-08BD-1006-E666-0202C0BA0CAD}"/>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2A7EDA5A-8C8D-121F-96B8-0BC809F62918}"/>
              </a:ext>
            </a:extLst>
          </p:cNvPr>
          <p:cNvSpPr txBox="1">
            <a:spLocks/>
          </p:cNvSpPr>
          <p:nvPr/>
        </p:nvSpPr>
        <p:spPr>
          <a:xfrm>
            <a:off x="1512183" y="23616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Hópar staðbundinna aðgerða </a:t>
            </a:r>
          </a:p>
          <a:p>
            <a:pPr>
              <a:spcBef>
                <a:spcPts val="0"/>
              </a:spcBef>
            </a:pPr>
            <a:r>
              <a:rPr lang="it-IT" sz="2800" dirty="0"/>
              <a:t>(Staðbundnar aðgerðahópar)</a:t>
            </a:r>
            <a:endParaRPr lang="en-US" sz="2800" dirty="0"/>
          </a:p>
        </p:txBody>
      </p:sp>
      <p:pic>
        <p:nvPicPr>
          <p:cNvPr id="32" name="Graphic 31" descr="Target with solid fill">
            <a:extLst>
              <a:ext uri="{FF2B5EF4-FFF2-40B4-BE49-F238E27FC236}">
                <a16:creationId xmlns:a16="http://schemas.microsoft.com/office/drawing/2014/main" id="{0EEA341E-E586-8F9C-3862-ED04A323F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6914" y="1447527"/>
            <a:ext cx="633914" cy="633914"/>
          </a:xfrm>
          <a:prstGeom prst="rect">
            <a:avLst/>
          </a:prstGeom>
        </p:spPr>
      </p:pic>
      <p:pic>
        <p:nvPicPr>
          <p:cNvPr id="4098" name="Picture 2" descr="GAL MERIDAUNIA | Bovino">
            <a:extLst>
              <a:ext uri="{FF2B5EF4-FFF2-40B4-BE49-F238E27FC236}">
                <a16:creationId xmlns:a16="http://schemas.microsoft.com/office/drawing/2014/main" id="{F59F023D-8026-6609-7C44-FF37A826D6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886" y="0"/>
            <a:ext cx="1503660" cy="1496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1C4E91-258E-54B9-1503-875F94740B53}"/>
              </a:ext>
            </a:extLst>
          </p:cNvPr>
          <p:cNvSpPr txBox="1"/>
          <p:nvPr/>
        </p:nvSpPr>
        <p:spPr>
          <a:xfrm>
            <a:off x="1383582" y="5986961"/>
            <a:ext cx="2911252" cy="646331"/>
          </a:xfrm>
          <a:prstGeom prst="rect">
            <a:avLst/>
          </a:prstGeom>
          <a:noFill/>
        </p:spPr>
        <p:txBody>
          <a:bodyPr wrap="square" rtlCol="0">
            <a:spAutoFit/>
          </a:bodyPr>
          <a:lstStyle/>
          <a:p>
            <a:r>
              <a:rPr lang="en-US" b="1" i="1" dirty="0">
                <a:solidFill>
                  <a:srgbClr val="494949"/>
                </a:solidFill>
              </a:rPr>
              <a:t>Mælt er með lestri</a:t>
            </a:r>
          </a:p>
          <a:p>
            <a:r>
              <a:rPr lang="en-IE" dirty="0">
                <a:solidFill>
                  <a:srgbClr val="00B0F0"/>
                </a:solidFill>
                <a:hlinkClick r:id="rId8">
                  <a:extLst>
                    <a:ext uri="{A12FA001-AC4F-418D-AE19-62706E023703}">
                      <ahyp:hlinkClr xmlns:ahyp="http://schemas.microsoft.com/office/drawing/2018/hyperlinkcolor" val="tx"/>
                    </a:ext>
                  </a:extLst>
                </a:hlinkClick>
              </a:rPr>
              <a:t>Ríkisnet landbúnaðar </a:t>
            </a:r>
            <a:endParaRPr lang="en-IE" dirty="0">
              <a:solidFill>
                <a:srgbClr val="00B0F0"/>
              </a:solidFill>
            </a:endParaRPr>
          </a:p>
        </p:txBody>
      </p:sp>
      <p:pic>
        <p:nvPicPr>
          <p:cNvPr id="6" name="Picture 5">
            <a:extLst>
              <a:ext uri="{FF2B5EF4-FFF2-40B4-BE49-F238E27FC236}">
                <a16:creationId xmlns:a16="http://schemas.microsoft.com/office/drawing/2014/main" id="{1F5699B2-00DB-7DC9-2F0F-EB0A151FB0C2}"/>
              </a:ext>
            </a:extLst>
          </p:cNvPr>
          <p:cNvPicPr>
            <a:picLocks noChangeAspect="1"/>
          </p:cNvPicPr>
          <p:nvPr/>
        </p:nvPicPr>
        <p:blipFill>
          <a:blip r:embed="rId9"/>
          <a:stretch>
            <a:fillRect/>
          </a:stretch>
        </p:blipFill>
        <p:spPr>
          <a:xfrm>
            <a:off x="477386" y="5840535"/>
            <a:ext cx="850589" cy="846711"/>
          </a:xfrm>
          <a:prstGeom prst="rect">
            <a:avLst/>
          </a:prstGeom>
        </p:spPr>
      </p:pic>
      <p:grpSp>
        <p:nvGrpSpPr>
          <p:cNvPr id="16" name="Group 15">
            <a:extLst>
              <a:ext uri="{FF2B5EF4-FFF2-40B4-BE49-F238E27FC236}">
                <a16:creationId xmlns:a16="http://schemas.microsoft.com/office/drawing/2014/main" id="{95BC7587-9B68-379E-C2C3-A4AF6FBAE67B}"/>
              </a:ext>
            </a:extLst>
          </p:cNvPr>
          <p:cNvGrpSpPr/>
          <p:nvPr/>
        </p:nvGrpSpPr>
        <p:grpSpPr>
          <a:xfrm>
            <a:off x="274432" y="85433"/>
            <a:ext cx="1047896" cy="1049846"/>
            <a:chOff x="1016000" y="1137920"/>
            <a:chExt cx="1016000" cy="1016000"/>
          </a:xfrm>
        </p:grpSpPr>
        <p:sp>
          <p:nvSpPr>
            <p:cNvPr id="18" name="Oval 17">
              <a:extLst>
                <a:ext uri="{FF2B5EF4-FFF2-40B4-BE49-F238E27FC236}">
                  <a16:creationId xmlns:a16="http://schemas.microsoft.com/office/drawing/2014/main" id="{5ED79C6E-9BC6-4DD1-7B53-50F884750AF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TextBox 18">
              <a:extLst>
                <a:ext uri="{FF2B5EF4-FFF2-40B4-BE49-F238E27FC236}">
                  <a16:creationId xmlns:a16="http://schemas.microsoft.com/office/drawing/2014/main" id="{A5604EBC-7AB0-201A-349D-D16BB959488C}"/>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153781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6842-33A1-5BE5-F08E-C1E90A34A93C}"/>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2E5998BA-D742-0532-7B1D-A21777D9B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7" name="Flowchart: Alternate Process 6">
            <a:extLst>
              <a:ext uri="{FF2B5EF4-FFF2-40B4-BE49-F238E27FC236}">
                <a16:creationId xmlns:a16="http://schemas.microsoft.com/office/drawing/2014/main" id="{06A9EFE4-AE52-ACC4-DA93-0092BAC2CD9E}"/>
              </a:ext>
            </a:extLst>
          </p:cNvPr>
          <p:cNvSpPr/>
          <p:nvPr/>
        </p:nvSpPr>
        <p:spPr>
          <a:xfrm>
            <a:off x="1179886" y="1383215"/>
            <a:ext cx="10131080" cy="3217549"/>
          </a:xfrm>
          <a:prstGeom prst="flowChartAlternateProcess">
            <a:avLst/>
          </a:prstGeom>
          <a:solidFill>
            <a:srgbClr val="459597"/>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5384B86F-8681-B69D-FC6D-C04C6C2D831A}"/>
              </a:ext>
            </a:extLst>
          </p:cNvPr>
          <p:cNvSpPr txBox="1">
            <a:spLocks/>
          </p:cNvSpPr>
          <p:nvPr/>
        </p:nvSpPr>
        <p:spPr>
          <a:xfrm>
            <a:off x="2147256" y="2679099"/>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bg1"/>
                </a:solidFill>
              </a:rPr>
              <a:t>Hvernig þau hjálpa þér: </a:t>
            </a:r>
            <a:r>
              <a:rPr lang="en-US" sz="2400" dirty="0">
                <a:solidFill>
                  <a:schemeClr val="bg1"/>
                </a:solidFill>
              </a:rPr>
              <a:t>GAL-ar henta best fyrir smá- og staðbundin verkefni á dreifbýlissvæðum — kjörin fyrir óhefðbundna gistingu í ferðaþjónustu, svo sem búgarðsgistingu, náttúrubúðir eða samfélagsreknu gistiheimili.</a:t>
            </a:r>
          </a:p>
          <a:p>
            <a:pPr marL="0" indent="0">
              <a:spcAft>
                <a:spcPts val="600"/>
              </a:spcAft>
              <a:buNone/>
            </a:pPr>
            <a:r>
              <a:rPr lang="en-US" sz="2400" b="1" dirty="0">
                <a:solidFill>
                  <a:schemeClr val="bg1"/>
                </a:solidFill>
              </a:rPr>
              <a:t>Hvernig geta þær hjálpað þér?</a:t>
            </a:r>
          </a:p>
          <a:p>
            <a:pPr marL="342900" indent="-342900">
              <a:spcBef>
                <a:spcPts val="0"/>
              </a:spcBef>
            </a:pPr>
            <a:r>
              <a:rPr lang="en-US" sz="2400" dirty="0">
                <a:solidFill>
                  <a:schemeClr val="bg1"/>
                </a:solidFill>
              </a:rPr>
              <a:t>Endurnýja sveita byggingar í vistvænar gistiheimili</a:t>
            </a:r>
          </a:p>
          <a:p>
            <a:pPr marL="342900" indent="-342900">
              <a:spcBef>
                <a:spcPts val="0"/>
              </a:spcBef>
            </a:pPr>
            <a:r>
              <a:rPr lang="en-US" sz="2400" dirty="0">
                <a:solidFill>
                  <a:schemeClr val="bg1"/>
                </a:solidFill>
              </a:rPr>
              <a:t>Að búa til glamping-/bændatjaldsvæði</a:t>
            </a:r>
          </a:p>
          <a:p>
            <a:pPr marL="342900" indent="-342900">
              <a:spcBef>
                <a:spcPts val="0"/>
              </a:spcBef>
            </a:pPr>
            <a:r>
              <a:rPr lang="en-US" sz="2400" dirty="0">
                <a:solidFill>
                  <a:schemeClr val="bg1"/>
                </a:solidFill>
              </a:rPr>
              <a:t>Menningar- eða vellíðunarferðaleiðir</a:t>
            </a:r>
          </a:p>
          <a:p>
            <a:pPr marL="342900" indent="-342900">
              <a:spcBef>
                <a:spcPts val="0"/>
              </a:spcBef>
            </a:pPr>
            <a:r>
              <a:rPr lang="en-US" sz="2400" dirty="0">
                <a:solidFill>
                  <a:schemeClr val="bg1"/>
                </a:solidFill>
              </a:rPr>
              <a:t>Samfélagsstýrð þróun ferðaþjónustu</a:t>
            </a:r>
          </a:p>
        </p:txBody>
      </p:sp>
      <p:cxnSp>
        <p:nvCxnSpPr>
          <p:cNvPr id="15" name="Connector: Elbow 14">
            <a:extLst>
              <a:ext uri="{FF2B5EF4-FFF2-40B4-BE49-F238E27FC236}">
                <a16:creationId xmlns:a16="http://schemas.microsoft.com/office/drawing/2014/main" id="{DCC2F0F2-51C6-409C-8E3B-363DEA9451C9}"/>
              </a:ext>
            </a:extLst>
          </p:cNvPr>
          <p:cNvCxnSpPr>
            <a:cxnSpLocks/>
            <a:stCxn id="7" idx="1"/>
          </p:cNvCxnSpPr>
          <p:nvPr/>
        </p:nvCxnSpPr>
        <p:spPr>
          <a:xfrm rot="10800000" flipH="1">
            <a:off x="1179885" y="109726"/>
            <a:ext cx="254233" cy="2882264"/>
          </a:xfrm>
          <a:prstGeom prst="bentConnector4">
            <a:avLst>
              <a:gd name="adj1" fmla="val -89918"/>
              <a:gd name="adj2" fmla="val 7790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B78B5D1B-B02F-0C6D-8CB7-D27594C28138}"/>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6A01BD8A-F8B7-166B-DE58-67D0B14FF604}"/>
              </a:ext>
            </a:extLst>
          </p:cNvPr>
          <p:cNvSpPr txBox="1">
            <a:spLocks/>
          </p:cNvSpPr>
          <p:nvPr/>
        </p:nvSpPr>
        <p:spPr>
          <a:xfrm>
            <a:off x="115290" y="247276"/>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it-IT" sz="3000" b="1" dirty="0"/>
              <a:t>GALS staðbundinn aðgerðahópur </a:t>
            </a:r>
          </a:p>
          <a:p>
            <a:pPr>
              <a:spcBef>
                <a:spcPts val="0"/>
              </a:spcBef>
            </a:pPr>
            <a:r>
              <a:rPr lang="it-IT" sz="2800" dirty="0"/>
              <a:t>(Staðbundnar aðgerðahópar)</a:t>
            </a:r>
            <a:endParaRPr lang="en-US" sz="2800" dirty="0"/>
          </a:p>
        </p:txBody>
      </p:sp>
      <p:sp>
        <p:nvSpPr>
          <p:cNvPr id="12" name="Flowchart: Alternate Process 11">
            <a:extLst>
              <a:ext uri="{FF2B5EF4-FFF2-40B4-BE49-F238E27FC236}">
                <a16:creationId xmlns:a16="http://schemas.microsoft.com/office/drawing/2014/main" id="{06210F7D-0698-9A85-DE51-CD53B4BECEFD}"/>
              </a:ext>
            </a:extLst>
          </p:cNvPr>
          <p:cNvSpPr/>
          <p:nvPr/>
        </p:nvSpPr>
        <p:spPr>
          <a:xfrm>
            <a:off x="1363972" y="4724884"/>
            <a:ext cx="10029647" cy="200309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6CD57B1B-FADC-0FA1-2948-AFB8EB93E32C}"/>
              </a:ext>
            </a:extLst>
          </p:cNvPr>
          <p:cNvSpPr txBox="1">
            <a:spLocks/>
          </p:cNvSpPr>
          <p:nvPr/>
        </p:nvSpPr>
        <p:spPr>
          <a:xfrm>
            <a:off x="2241419" y="4838280"/>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Dæmi: </a:t>
            </a:r>
            <a:r>
              <a:rPr lang="en-IE" sz="2200" b="1" dirty="0">
                <a:solidFill>
                  <a:srgbClr val="494949"/>
                </a:solidFill>
              </a:rPr>
              <a:t>GAL-fjármagnað verkefni um valfrjálsan ferðamannaiðnað </a:t>
            </a:r>
            <a:r>
              <a:rPr lang="en-IE" sz="2200" dirty="0">
                <a:solidFill>
                  <a:srgbClr val="494949"/>
                </a:solidFill>
              </a:rPr>
              <a:t>– </a:t>
            </a:r>
            <a:r>
              <a:rPr lang="it-IT" sz="2200" dirty="0">
                <a:solidFill>
                  <a:srgbClr val="E96751"/>
                </a:solidFill>
                <a:hlinkClick r:id="rId5">
                  <a:extLst>
                    <a:ext uri="{A12FA001-AC4F-418D-AE19-62706E023703}">
                      <ahyp:hlinkClr xmlns:ahyp="http://schemas.microsoft.com/office/drawing/2018/hyperlinkcolor" val="tx"/>
                    </a:ext>
                  </a:extLst>
                </a:hlinkClick>
              </a:rPr>
              <a:t>GAL Terra dei Messapi (Puglia) </a:t>
            </a:r>
            <a:r>
              <a:rPr lang="en-US" sz="2200" dirty="0">
                <a:solidFill>
                  <a:srgbClr val="494949"/>
                </a:solidFill>
              </a:rPr>
              <a:t>gaf út útboð um vistferða- og bændatúrismustart-ups til að umbreyta sveita byggingum í gistiheimili, búa til hjólabrautir og hanna skilti fyrir menningarferðaþjónustu. Styrkirnir náðu allt að</a:t>
            </a:r>
            <a:r>
              <a:rPr lang="en-US" sz="2200" b="1" dirty="0">
                <a:solidFill>
                  <a:srgbClr val="494949"/>
                </a:solidFill>
              </a:rPr>
              <a:t> 70% af hæfum kostnaði </a:t>
            </a:r>
            <a:r>
              <a:rPr lang="en-US" sz="2200" dirty="0">
                <a:solidFill>
                  <a:srgbClr val="494949"/>
                </a:solidFill>
              </a:rPr>
              <a:t>verkefna sem samrýmdust staðbundinni stefnu þeirra, </a:t>
            </a:r>
            <a:r>
              <a:rPr lang="en-IE" sz="2200" dirty="0">
                <a:solidFill>
                  <a:srgbClr val="494949"/>
                </a:solidFill>
              </a:rPr>
              <a:t>frá </a:t>
            </a:r>
            <a:r>
              <a:rPr lang="en-IE" sz="2200" b="1" dirty="0">
                <a:solidFill>
                  <a:srgbClr val="494949"/>
                </a:solidFill>
              </a:rPr>
              <a:t>€5.000 til €200.000</a:t>
            </a:r>
            <a:r>
              <a:rPr lang="en-IE" sz="2200" dirty="0">
                <a:solidFill>
                  <a:srgbClr val="494949"/>
                </a:solidFill>
              </a:rPr>
              <a:t>.</a:t>
            </a:r>
            <a:endParaRPr lang="en-US" sz="2200" dirty="0">
              <a:solidFill>
                <a:srgbClr val="494949"/>
              </a:solidFill>
            </a:endParaRPr>
          </a:p>
        </p:txBody>
      </p:sp>
      <p:pic>
        <p:nvPicPr>
          <p:cNvPr id="2" name="Picture 2" descr="GAL MERIDAUNIA | Bovino">
            <a:extLst>
              <a:ext uri="{FF2B5EF4-FFF2-40B4-BE49-F238E27FC236}">
                <a16:creationId xmlns:a16="http://schemas.microsoft.com/office/drawing/2014/main" id="{F6D51A7E-9B1A-A8DF-5B65-08C26FAF85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886" y="0"/>
            <a:ext cx="1503660" cy="149697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usiness Growth with solid fill">
            <a:extLst>
              <a:ext uri="{FF2B5EF4-FFF2-40B4-BE49-F238E27FC236}">
                <a16:creationId xmlns:a16="http://schemas.microsoft.com/office/drawing/2014/main" id="{D537C896-5B61-F939-1752-7D903CCE9C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7985" y="1640579"/>
            <a:ext cx="914400" cy="914400"/>
          </a:xfrm>
          <a:prstGeom prst="rect">
            <a:avLst/>
          </a:prstGeom>
        </p:spPr>
      </p:pic>
      <p:pic>
        <p:nvPicPr>
          <p:cNvPr id="13" name="Graphic 12" descr="Excellent with solid fill">
            <a:extLst>
              <a:ext uri="{FF2B5EF4-FFF2-40B4-BE49-F238E27FC236}">
                <a16:creationId xmlns:a16="http://schemas.microsoft.com/office/drawing/2014/main" id="{100D7A09-4299-1109-F5EC-E94269C757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8135" y="4860646"/>
            <a:ext cx="846388" cy="892767"/>
          </a:xfrm>
          <a:prstGeom prst="rect">
            <a:avLst/>
          </a:prstGeom>
        </p:spPr>
      </p:pic>
      <p:cxnSp>
        <p:nvCxnSpPr>
          <p:cNvPr id="16" name="Connector: Elbow 15">
            <a:extLst>
              <a:ext uri="{FF2B5EF4-FFF2-40B4-BE49-F238E27FC236}">
                <a16:creationId xmlns:a16="http://schemas.microsoft.com/office/drawing/2014/main" id="{BF4F8C96-64DE-CE07-9F1E-CC8100461713}"/>
              </a:ext>
            </a:extLst>
          </p:cNvPr>
          <p:cNvCxnSpPr>
            <a:cxnSpLocks/>
          </p:cNvCxnSpPr>
          <p:nvPr/>
        </p:nvCxnSpPr>
        <p:spPr>
          <a:xfrm rot="16200000" flipH="1">
            <a:off x="-466282"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4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9AD1-E215-E1CA-5070-28A8C87BCA32}"/>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82436CD7-A053-1A79-C73E-6C58A33ED4FA}"/>
              </a:ext>
            </a:extLst>
          </p:cNvPr>
          <p:cNvSpPr/>
          <p:nvPr/>
        </p:nvSpPr>
        <p:spPr>
          <a:xfrm>
            <a:off x="1075970" y="314325"/>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E3ED0788-2D3B-354F-56E3-A07786449052}"/>
              </a:ext>
            </a:extLst>
          </p:cNvPr>
          <p:cNvSpPr txBox="1">
            <a:spLocks/>
          </p:cNvSpPr>
          <p:nvPr/>
        </p:nvSpPr>
        <p:spPr>
          <a:xfrm>
            <a:off x="2109392" y="2399676"/>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rgbClr val="494949"/>
                </a:solidFill>
              </a:rPr>
              <a:t>Hvernig þau virka:</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Finndu staðbundna GAL-ið þitt</a:t>
            </a:r>
            <a:r>
              <a:rPr lang="en-US" sz="2200" dirty="0">
                <a:solidFill>
                  <a:srgbClr val="494949"/>
                </a:solidFill>
              </a:rPr>
              <a:t>: Notaðu þessa </a:t>
            </a:r>
            <a:r>
              <a:rPr lang="en-US" sz="2200" dirty="0">
                <a:solidFill>
                  <a:srgbClr val="494949"/>
                </a:solidFill>
                <a:hlinkClick r:id="rId3">
                  <a:extLst>
                    <a:ext uri="{A12FA001-AC4F-418D-AE19-62706E023703}">
                      <ahyp:hlinkClr xmlns:ahyp="http://schemas.microsoft.com/office/drawing/2018/hyperlinkcolor" val="tx"/>
                    </a:ext>
                  </a:extLst>
                </a:hlinkClick>
              </a:rPr>
              <a:t>gagnvirku kort (Ítalía) </a:t>
            </a:r>
            <a:r>
              <a:rPr lang="en-US" sz="2200" dirty="0">
                <a:solidFill>
                  <a:srgbClr val="494949"/>
                </a:solidFill>
              </a:rPr>
              <a:t>til að finna GAL-ið sem starfar á þínu svæði.</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Skoðaðu staðbundnu þróunarstefnu þeirra</a:t>
            </a:r>
            <a:r>
              <a:rPr lang="en-US" sz="2200" dirty="0">
                <a:solidFill>
                  <a:srgbClr val="494949"/>
                </a:solidFill>
              </a:rPr>
              <a:t>: Hver GAL hefur sín forgangsverkefni—sumir leggja áherslu á ferðaþjónustu, aðrir á matarkeðjur, handverk eða líffræðilega fjölbreytni.</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Svaraðu útboði</a:t>
            </a:r>
            <a:r>
              <a:rPr lang="en-US" sz="2200" dirty="0">
                <a:solidFill>
                  <a:srgbClr val="494949"/>
                </a:solidFill>
              </a:rPr>
              <a:t>: Þau opna regluleg útboð þar sem þú getur sótt um styrki með einfaldri umsóknarferli.</a:t>
            </a:r>
          </a:p>
          <a:p>
            <a:pPr marL="342900" indent="-342900">
              <a:lnSpc>
                <a:spcPct val="100000"/>
              </a:lnSpc>
              <a:spcBef>
                <a:spcPts val="600"/>
              </a:spcBef>
              <a:spcAft>
                <a:spcPts val="600"/>
              </a:spcAft>
              <a:buFont typeface="Wingdings" panose="05000000000000000000" pitchFamily="2" charset="2"/>
              <a:buChar char="v"/>
            </a:pPr>
            <a:r>
              <a:rPr lang="en-US" sz="2200" b="1" dirty="0">
                <a:solidFill>
                  <a:srgbClr val="494949"/>
                </a:solidFill>
              </a:rPr>
              <a:t>Fáðu stuðning á staðnum</a:t>
            </a:r>
            <a:r>
              <a:rPr lang="en-US" sz="2200" dirty="0">
                <a:solidFill>
                  <a:srgbClr val="494949"/>
                </a:solidFill>
              </a:rPr>
              <a:t>: GAL-samtökin bjóða oft aðstoð við gerð umsókna, tengingu við staðbundna samstarfsaðila og leiðsögn um leyfisveitingar.</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49B4AE00-C8F0-35DD-19DC-2F949B792725}"/>
              </a:ext>
            </a:extLst>
          </p:cNvPr>
          <p:cNvCxnSpPr>
            <a:cxnSpLocks/>
          </p:cNvCxnSpPr>
          <p:nvPr/>
        </p:nvCxnSpPr>
        <p:spPr>
          <a:xfrm rot="10800000">
            <a:off x="777118" y="0"/>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0DB9C7E2-D547-0460-AE13-2251CB543713}"/>
              </a:ext>
            </a:extLst>
          </p:cNvPr>
          <p:cNvSpPr/>
          <p:nvPr/>
        </p:nvSpPr>
        <p:spPr>
          <a:xfrm>
            <a:off x="1275563" y="4336798"/>
            <a:ext cx="10029647" cy="128352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5802994C-871E-953F-948C-E78837E82DF9}"/>
              </a:ext>
            </a:extLst>
          </p:cNvPr>
          <p:cNvSpPr txBox="1">
            <a:spLocks/>
          </p:cNvSpPr>
          <p:nvPr/>
        </p:nvSpPr>
        <p:spPr>
          <a:xfrm>
            <a:off x="2153010" y="4043552"/>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endParaRPr lang="en-US" sz="2200" dirty="0"/>
          </a:p>
          <a:p>
            <a:pPr marL="0" indent="0">
              <a:spcAft>
                <a:spcPts val="600"/>
              </a:spcAft>
            </a:pPr>
            <a:r>
              <a:rPr lang="en-US" sz="2200" b="1" dirty="0">
                <a:solidFill>
                  <a:srgbClr val="E96751"/>
                </a:solidFill>
              </a:rPr>
              <a:t>Ábending: </a:t>
            </a:r>
            <a:r>
              <a:rPr lang="en-US" sz="2200" dirty="0">
                <a:solidFill>
                  <a:srgbClr val="494949"/>
                </a:solidFill>
              </a:rPr>
              <a:t>ef þú ert ekki viss hvar þú átt að byrja, farðu til </a:t>
            </a:r>
            <a:r>
              <a:rPr lang="en-IE" sz="2200" dirty="0">
                <a:solidFill>
                  <a:srgbClr val="494949"/>
                </a:solidFill>
              </a:rPr>
              <a:t>GAL-skrifstofu</a:t>
            </a:r>
            <a:r>
              <a:rPr lang="en-US" sz="2200" dirty="0">
                <a:solidFill>
                  <a:srgbClr val="494949"/>
                </a:solidFill>
              </a:rPr>
              <a:t> þinnar </a:t>
            </a:r>
            <a:r>
              <a:rPr lang="en-IE" sz="2200" dirty="0">
                <a:solidFill>
                  <a:srgbClr val="494949"/>
                </a:solidFill>
              </a:rPr>
              <a:t>eða staðbundinnar Confcommercio/Confartigianato-skrifstofu, og </a:t>
            </a:r>
            <a:r>
              <a:rPr lang="en-US" sz="2200" dirty="0">
                <a:solidFill>
                  <a:srgbClr val="494949"/>
                </a:solidFill>
              </a:rPr>
              <a:t>þau munu leiðbeina þér og aðstoða þig við næstu skref.</a:t>
            </a:r>
          </a:p>
        </p:txBody>
      </p:sp>
      <p:sp>
        <p:nvSpPr>
          <p:cNvPr id="6" name="TextBox 5">
            <a:extLst>
              <a:ext uri="{FF2B5EF4-FFF2-40B4-BE49-F238E27FC236}">
                <a16:creationId xmlns:a16="http://schemas.microsoft.com/office/drawing/2014/main" id="{2C869AC3-702E-0D1E-D858-7DC0F9A09FF4}"/>
              </a:ext>
            </a:extLst>
          </p:cNvPr>
          <p:cNvSpPr txBox="1"/>
          <p:nvPr/>
        </p:nvSpPr>
        <p:spPr>
          <a:xfrm>
            <a:off x="1142461" y="5792670"/>
            <a:ext cx="6858000" cy="923330"/>
          </a:xfrm>
          <a:prstGeom prst="rect">
            <a:avLst/>
          </a:prstGeom>
          <a:noFill/>
        </p:spPr>
        <p:txBody>
          <a:bodyPr wrap="square">
            <a:spAutoFit/>
          </a:bodyPr>
          <a:lstStyle/>
          <a:p>
            <a:r>
              <a:rPr lang="en-US" b="1" i="1" dirty="0">
                <a:solidFill>
                  <a:srgbClr val="494949"/>
                </a:solidFill>
              </a:rPr>
              <a:t>Mælt er með lestri</a:t>
            </a:r>
          </a:p>
          <a:p>
            <a:r>
              <a:rPr lang="en-US" dirty="0">
                <a:solidFill>
                  <a:srgbClr val="00B0F0"/>
                </a:solidFill>
                <a:hlinkClick r:id="rId4">
                  <a:extLst>
                    <a:ext uri="{A12FA001-AC4F-418D-AE19-62706E023703}">
                      <ahyp:hlinkClr xmlns:ahyp="http://schemas.microsoft.com/office/drawing/2018/hyperlinkcolor" val="tx"/>
                    </a:ext>
                  </a:extLst>
                </a:hlinkClick>
              </a:rPr>
              <a:t>GAL </a:t>
            </a:r>
            <a:r>
              <a:rPr lang="en-US" dirty="0" err="1">
                <a:solidFill>
                  <a:srgbClr val="00B0F0"/>
                </a:solidFill>
                <a:hlinkClick r:id="rId4">
                  <a:extLst>
                    <a:ext uri="{A12FA001-AC4F-418D-AE19-62706E023703}">
                      <ahyp:hlinkClr xmlns:ahyp="http://schemas.microsoft.com/office/drawing/2018/hyperlinkcolor" val="tx"/>
                    </a:ext>
                  </a:extLst>
                </a:hlinkClick>
              </a:rPr>
              <a:t>Meridaunia</a:t>
            </a:r>
            <a:endParaRPr lang="en-US" dirty="0">
              <a:solidFill>
                <a:srgbClr val="00B0F0"/>
              </a:solidFill>
            </a:endParaRPr>
          </a:p>
          <a:p>
            <a:pPr algn="l"/>
            <a:r>
              <a:rPr lang="en-US" i="0" dirty="0">
                <a:solidFill>
                  <a:srgbClr val="00B0F0"/>
                </a:solidFill>
                <a:effectLst/>
                <a:latin typeface="var(--h2_typography-font-family)"/>
                <a:hlinkClick r:id="rId5">
                  <a:extLst>
                    <a:ext uri="{A12FA001-AC4F-418D-AE19-62706E023703}">
                      <ahyp:hlinkClr xmlns:ahyp="http://schemas.microsoft.com/office/drawing/2018/hyperlinkcolor" val="tx"/>
                    </a:ext>
                  </a:extLst>
                </a:hlinkClick>
              </a:rPr>
              <a:t>Gal-útboð; frábært tækifæri fyrir dreifbýli – hvernig þau virka!</a:t>
            </a:r>
            <a:endParaRPr lang="en-US" i="0" dirty="0">
              <a:solidFill>
                <a:srgbClr val="00B0F0"/>
              </a:solidFill>
              <a:effectLst/>
              <a:latin typeface="var(--h2_typography-font-family)"/>
            </a:endParaRPr>
          </a:p>
        </p:txBody>
      </p:sp>
      <p:pic>
        <p:nvPicPr>
          <p:cNvPr id="9" name="Picture 8">
            <a:extLst>
              <a:ext uri="{FF2B5EF4-FFF2-40B4-BE49-F238E27FC236}">
                <a16:creationId xmlns:a16="http://schemas.microsoft.com/office/drawing/2014/main" id="{B2DB516F-6DAD-BD42-7607-546671AFA9AB}"/>
              </a:ext>
            </a:extLst>
          </p:cNvPr>
          <p:cNvPicPr>
            <a:picLocks noChangeAspect="1"/>
          </p:cNvPicPr>
          <p:nvPr/>
        </p:nvPicPr>
        <p:blipFill>
          <a:blip r:embed="rId6"/>
          <a:stretch>
            <a:fillRect/>
          </a:stretch>
        </p:blipFill>
        <p:spPr>
          <a:xfrm>
            <a:off x="210520" y="5869289"/>
            <a:ext cx="850589" cy="846711"/>
          </a:xfrm>
          <a:prstGeom prst="rect">
            <a:avLst/>
          </a:prstGeom>
        </p:spPr>
      </p:pic>
      <p:cxnSp>
        <p:nvCxnSpPr>
          <p:cNvPr id="11" name="Connector: Elbow 10">
            <a:extLst>
              <a:ext uri="{FF2B5EF4-FFF2-40B4-BE49-F238E27FC236}">
                <a16:creationId xmlns:a16="http://schemas.microsoft.com/office/drawing/2014/main" id="{3BCD8BE2-4CED-F0D8-2861-A77E4CE310F4}"/>
              </a:ext>
            </a:extLst>
          </p:cNvPr>
          <p:cNvCxnSpPr>
            <a:cxnSpLocks/>
          </p:cNvCxnSpPr>
          <p:nvPr/>
        </p:nvCxnSpPr>
        <p:spPr>
          <a:xfrm rot="16200000" flipH="1">
            <a:off x="-628599" y="4236992"/>
            <a:ext cx="3187578" cy="358987"/>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Information with solid fill">
            <a:extLst>
              <a:ext uri="{FF2B5EF4-FFF2-40B4-BE49-F238E27FC236}">
                <a16:creationId xmlns:a16="http://schemas.microsoft.com/office/drawing/2014/main" id="{AAE55E80-7D23-2606-825D-2550C403F4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72756" y="432958"/>
            <a:ext cx="752475" cy="752475"/>
          </a:xfrm>
          <a:prstGeom prst="rect">
            <a:avLst/>
          </a:prstGeom>
        </p:spPr>
      </p:pic>
      <p:pic>
        <p:nvPicPr>
          <p:cNvPr id="18" name="Graphic 17" descr="Lights On with solid fill">
            <a:extLst>
              <a:ext uri="{FF2B5EF4-FFF2-40B4-BE49-F238E27FC236}">
                <a16:creationId xmlns:a16="http://schemas.microsoft.com/office/drawing/2014/main" id="{54F8D721-68C6-73E3-D81B-C6A02705DE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1793" y="4432971"/>
            <a:ext cx="914400" cy="914400"/>
          </a:xfrm>
          <a:prstGeom prst="rect">
            <a:avLst/>
          </a:prstGeom>
        </p:spPr>
      </p:pic>
    </p:spTree>
    <p:extLst>
      <p:ext uri="{BB962C8B-B14F-4D97-AF65-F5344CB8AC3E}">
        <p14:creationId xmlns:p14="http://schemas.microsoft.com/office/powerpoint/2010/main" val="213923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85C8-15F9-F39B-A3C3-9460C22B071D}"/>
            </a:ext>
          </a:extLst>
        </p:cNvPr>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DAA2D6C0-B65B-008F-B5A0-E5CC60671B04}"/>
              </a:ext>
            </a:extLst>
          </p:cNvPr>
          <p:cNvSpPr/>
          <p:nvPr/>
        </p:nvSpPr>
        <p:spPr>
          <a:xfrm>
            <a:off x="1049982" y="109139"/>
            <a:ext cx="10131080" cy="218018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 Placeholder 5">
            <a:extLst>
              <a:ext uri="{FF2B5EF4-FFF2-40B4-BE49-F238E27FC236}">
                <a16:creationId xmlns:a16="http://schemas.microsoft.com/office/drawing/2014/main" id="{F41C8FEC-9DB1-50BE-9EBA-65FCB0EAB489}"/>
              </a:ext>
            </a:extLst>
          </p:cNvPr>
          <p:cNvSpPr txBox="1">
            <a:spLocks/>
          </p:cNvSpPr>
          <p:nvPr/>
        </p:nvSpPr>
        <p:spPr>
          <a:xfrm>
            <a:off x="1792920" y="1263434"/>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200" b="1" dirty="0">
                <a:solidFill>
                  <a:srgbClr val="494949"/>
                </a:solidFill>
              </a:rPr>
              <a:t>Til að skýra GALS-stjórnanda: </a:t>
            </a:r>
          </a:p>
          <a:p>
            <a:pPr marL="342900" indent="-342900">
              <a:spcAft>
                <a:spcPts val="600"/>
              </a:spcAft>
            </a:pPr>
            <a:r>
              <a:rPr lang="en-US" sz="2200" b="1" dirty="0">
                <a:solidFill>
                  <a:srgbClr val="494949"/>
                </a:solidFill>
              </a:rPr>
              <a:t>LEADER </a:t>
            </a:r>
            <a:r>
              <a:rPr lang="en-US" sz="2200" dirty="0">
                <a:solidFill>
                  <a:srgbClr val="494949"/>
                </a:solidFill>
              </a:rPr>
              <a:t>– sjóður um dreifbýlisþróun (EAFRD) – styrkir fyrir litla dreifbýlisferðaþjónustu, bændatúrisma og menningararfleifð</a:t>
            </a:r>
          </a:p>
          <a:p>
            <a:pPr marL="342900" indent="-342900">
              <a:spcAft>
                <a:spcPts val="600"/>
              </a:spcAft>
            </a:pPr>
            <a:r>
              <a:rPr lang="en-IE" sz="2200" b="1" dirty="0">
                <a:solidFill>
                  <a:srgbClr val="494949"/>
                </a:solidFill>
              </a:rPr>
              <a:t>Staðbundin þróunarstefna (PSL) </a:t>
            </a:r>
            <a:r>
              <a:rPr lang="en-IE" sz="2200" dirty="0">
                <a:solidFill>
                  <a:srgbClr val="494949"/>
                </a:solidFill>
              </a:rPr>
              <a:t>- </a:t>
            </a:r>
            <a:r>
              <a:rPr lang="en-US" sz="2200" dirty="0">
                <a:solidFill>
                  <a:srgbClr val="494949"/>
                </a:solidFill>
              </a:rPr>
              <a:t>svæðisbundin útboð (t.d. búðardvöl, glamping, gönguleiðir, handverk)</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15" name="Connector: Elbow 14">
            <a:extLst>
              <a:ext uri="{FF2B5EF4-FFF2-40B4-BE49-F238E27FC236}">
                <a16:creationId xmlns:a16="http://schemas.microsoft.com/office/drawing/2014/main" id="{7A78AD72-E6EF-E6CB-865C-98926C8BE14F}"/>
              </a:ext>
            </a:extLst>
          </p:cNvPr>
          <p:cNvCxnSpPr>
            <a:cxnSpLocks/>
          </p:cNvCxnSpPr>
          <p:nvPr/>
        </p:nvCxnSpPr>
        <p:spPr>
          <a:xfrm rot="10800000">
            <a:off x="751130" y="-1372888"/>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Alternate Process 11">
            <a:extLst>
              <a:ext uri="{FF2B5EF4-FFF2-40B4-BE49-F238E27FC236}">
                <a16:creationId xmlns:a16="http://schemas.microsoft.com/office/drawing/2014/main" id="{865193C3-F652-3352-EC53-C964FBB44927}"/>
              </a:ext>
            </a:extLst>
          </p:cNvPr>
          <p:cNvSpPr/>
          <p:nvPr/>
        </p:nvSpPr>
        <p:spPr>
          <a:xfrm>
            <a:off x="1249575" y="2428875"/>
            <a:ext cx="10029647" cy="423862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5">
            <a:extLst>
              <a:ext uri="{FF2B5EF4-FFF2-40B4-BE49-F238E27FC236}">
                <a16:creationId xmlns:a16="http://schemas.microsoft.com/office/drawing/2014/main" id="{91074C2F-7505-AF76-3E3D-A98991901317}"/>
              </a:ext>
            </a:extLst>
          </p:cNvPr>
          <p:cNvSpPr txBox="1">
            <a:spLocks/>
          </p:cNvSpPr>
          <p:nvPr/>
        </p:nvSpPr>
        <p:spPr>
          <a:xfrm>
            <a:off x="2126698" y="2512535"/>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200" b="1" dirty="0">
                <a:solidFill>
                  <a:srgbClr val="E96751"/>
                </a:solidFill>
              </a:rPr>
              <a:t>Athugið: </a:t>
            </a:r>
            <a:r>
              <a:rPr lang="en-IE" sz="2200" b="1" dirty="0">
                <a:solidFill>
                  <a:srgbClr val="494949"/>
                </a:solidFill>
              </a:rPr>
              <a:t>GAL-ar annast </a:t>
            </a:r>
            <a:r>
              <a:rPr lang="en-IE" sz="2200" b="1" i="1" dirty="0">
                <a:solidFill>
                  <a:srgbClr val="494949"/>
                </a:solidFill>
              </a:rPr>
              <a:t>ekki</a:t>
            </a:r>
            <a:r>
              <a:rPr lang="en-IE" sz="2200" b="1" dirty="0">
                <a:solidFill>
                  <a:srgbClr val="494949"/>
                </a:solidFill>
              </a:rPr>
              <a:t> </a:t>
            </a:r>
          </a:p>
          <a:p>
            <a:pPr marL="342900" indent="-342900">
              <a:spcBef>
                <a:spcPts val="600"/>
              </a:spcBef>
              <a:spcAft>
                <a:spcPts val="600"/>
              </a:spcAft>
              <a:buFont typeface="Arial" panose="020B0604020202020204" pitchFamily="34" charset="0"/>
              <a:buChar char="•"/>
            </a:pPr>
            <a:r>
              <a:rPr lang="en-IE" sz="2200" dirty="0">
                <a:solidFill>
                  <a:srgbClr val="494949"/>
                </a:solidFill>
              </a:rPr>
              <a:t>Invitalia-áætlanir eins og </a:t>
            </a:r>
            <a:r>
              <a:rPr lang="en-IE" sz="2200" b="1" dirty="0">
                <a:solidFill>
                  <a:srgbClr val="494949"/>
                </a:solidFill>
              </a:rPr>
              <a:t>Resto al Sud </a:t>
            </a:r>
            <a:r>
              <a:rPr lang="en-IE" sz="2200" dirty="0">
                <a:solidFill>
                  <a:srgbClr val="494949"/>
                </a:solidFill>
              </a:rPr>
              <a:t>eða </a:t>
            </a:r>
            <a:r>
              <a:rPr lang="en-IE" sz="2200" b="1" dirty="0">
                <a:solidFill>
                  <a:srgbClr val="494949"/>
                </a:solidFill>
              </a:rPr>
              <a:t>ON - </a:t>
            </a:r>
            <a:r>
              <a:rPr lang="en-IE" sz="2200" b="1" dirty="0" err="1">
                <a:solidFill>
                  <a:srgbClr val="494949"/>
                </a:solidFill>
              </a:rPr>
              <a:t>Oltre Nuove Imprese </a:t>
            </a:r>
            <a:r>
              <a:rPr lang="en-IE" sz="2200" b="1" dirty="0">
                <a:solidFill>
                  <a:srgbClr val="494949"/>
                </a:solidFill>
              </a:rPr>
              <a:t>a Tasso Zero</a:t>
            </a:r>
            <a:r>
              <a:rPr lang="en-IE" sz="2200" dirty="0">
                <a:solidFill>
                  <a:srgbClr val="494949"/>
                </a:solidFill>
              </a:rPr>
              <a:t>. (</a:t>
            </a:r>
            <a:r>
              <a:rPr lang="en-US" sz="2200" dirty="0">
                <a:solidFill>
                  <a:srgbClr val="494949"/>
                </a:solidFill>
              </a:rPr>
              <a:t>Styður ungmenni/konur sem stofna fyrirtæki á suðurhluta Ítalíu)</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Ferðamálaráðuneytið og CDP - </a:t>
            </a:r>
            <a:r>
              <a:rPr lang="en-IE" sz="2200" b="1" dirty="0">
                <a:solidFill>
                  <a:srgbClr val="494949"/>
                </a:solidFill>
              </a:rPr>
              <a:t>Fondo </a:t>
            </a:r>
            <a:r>
              <a:rPr lang="en-IE" sz="2200" b="1" dirty="0" err="1">
                <a:solidFill>
                  <a:srgbClr val="494949"/>
                </a:solidFill>
              </a:rPr>
              <a:t>Rotativo </a:t>
            </a:r>
            <a:r>
              <a:rPr lang="en-IE" sz="2200" b="1" dirty="0">
                <a:solidFill>
                  <a:srgbClr val="494949"/>
                </a:solidFill>
              </a:rPr>
              <a:t>Turismo (FRI-Tur) </a:t>
            </a:r>
            <a:r>
              <a:rPr lang="en-IE" sz="2200" dirty="0">
                <a:solidFill>
                  <a:srgbClr val="494949"/>
                </a:solidFill>
              </a:rPr>
              <a:t>(</a:t>
            </a:r>
            <a:r>
              <a:rPr lang="en-US" sz="2200" dirty="0">
                <a:solidFill>
                  <a:srgbClr val="494949"/>
                </a:solidFill>
              </a:rPr>
              <a:t>Stórar fjárfestingar í sjálfbærum ferðamennsku)</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Ýmsir ráðuneytir - </a:t>
            </a:r>
            <a:r>
              <a:rPr lang="en-IE" sz="2200" b="1" dirty="0">
                <a:solidFill>
                  <a:srgbClr val="494949"/>
                </a:solidFill>
              </a:rPr>
              <a:t>PNRR styrkir </a:t>
            </a:r>
            <a:r>
              <a:rPr lang="en-IE" sz="2200" dirty="0">
                <a:solidFill>
                  <a:srgbClr val="494949"/>
                </a:solidFill>
              </a:rPr>
              <a:t>(NextGen EU) (</a:t>
            </a:r>
            <a:r>
              <a:rPr lang="en-US" sz="2200" dirty="0">
                <a:solidFill>
                  <a:srgbClr val="494949"/>
                </a:solidFill>
              </a:rPr>
              <a:t>Græn og stafræn umbreyting, þar á meðal ferðaþjónusta)</a:t>
            </a:r>
            <a:endParaRPr lang="en-IE" sz="2200" dirty="0">
              <a:solidFill>
                <a:srgbClr val="494949"/>
              </a:solidFill>
            </a:endParaRPr>
          </a:p>
          <a:p>
            <a:pPr marL="342900" indent="-342900">
              <a:spcBef>
                <a:spcPts val="600"/>
              </a:spcBef>
              <a:spcAft>
                <a:spcPts val="600"/>
              </a:spcAft>
              <a:buFont typeface="Arial" panose="020B0604020202020204" pitchFamily="34" charset="0"/>
              <a:buChar char="•"/>
            </a:pPr>
            <a:r>
              <a:rPr lang="en-IE" sz="2200" dirty="0">
                <a:solidFill>
                  <a:srgbClr val="494949"/>
                </a:solidFill>
              </a:rPr>
              <a:t>CDP - </a:t>
            </a:r>
            <a:r>
              <a:rPr lang="it-IT" sz="2200" b="1" dirty="0">
                <a:solidFill>
                  <a:srgbClr val="494949"/>
                </a:solidFill>
              </a:rPr>
              <a:t>Fondo Turismo 1 (CDP Immobiliare SGR) </a:t>
            </a:r>
            <a:r>
              <a:rPr lang="it-IT" sz="2200" dirty="0">
                <a:solidFill>
                  <a:srgbClr val="494949"/>
                </a:solidFill>
              </a:rPr>
              <a:t>(</a:t>
            </a:r>
            <a:r>
              <a:rPr lang="en-US" sz="2200" dirty="0">
                <a:solidFill>
                  <a:srgbClr val="494949"/>
                </a:solidFill>
              </a:rPr>
              <a:t>Fasteigna fjárfesting í ferðaþjónustueignum)</a:t>
            </a:r>
          </a:p>
          <a:p>
            <a:pPr marL="0" indent="0">
              <a:spcBef>
                <a:spcPts val="600"/>
              </a:spcBef>
              <a:spcAft>
                <a:spcPts val="600"/>
              </a:spcAft>
            </a:pPr>
            <a:r>
              <a:rPr lang="en-IE" sz="2200" dirty="0">
                <a:solidFill>
                  <a:srgbClr val="494949"/>
                </a:solidFill>
              </a:rPr>
              <a:t>Þetta eru fjármögnunaráætlanir á landsvísu sem </a:t>
            </a:r>
            <a:r>
              <a:rPr lang="en-IE" sz="2200" b="1" dirty="0">
                <a:solidFill>
                  <a:srgbClr val="494949"/>
                </a:solidFill>
              </a:rPr>
              <a:t>Invitalia</a:t>
            </a:r>
            <a:r>
              <a:rPr lang="en-IE" sz="2200" dirty="0">
                <a:solidFill>
                  <a:srgbClr val="494949"/>
                </a:solidFill>
              </a:rPr>
              <a:t>, ítalska þjóðstofnunin fyrir beinar fjárfestingar og efnahagsþróun, sér beint um.</a:t>
            </a:r>
          </a:p>
          <a:p>
            <a:pPr marL="342900" indent="-342900">
              <a:spcBef>
                <a:spcPts val="600"/>
              </a:spcBef>
              <a:spcAft>
                <a:spcPts val="600"/>
              </a:spcAft>
              <a:buFont typeface="Arial" panose="020B0604020202020204" pitchFamily="34" charset="0"/>
              <a:buChar char="•"/>
            </a:pPr>
            <a:endParaRPr lang="en-IE" sz="2200" dirty="0">
              <a:solidFill>
                <a:srgbClr val="494949"/>
              </a:solidFill>
            </a:endParaRPr>
          </a:p>
          <a:p>
            <a:pPr marL="0" indent="0">
              <a:spcAft>
                <a:spcPts val="600"/>
              </a:spcAft>
            </a:pPr>
            <a:endParaRPr lang="en-US" sz="2200" dirty="0">
              <a:solidFill>
                <a:srgbClr val="494949"/>
              </a:solidFill>
            </a:endParaRPr>
          </a:p>
        </p:txBody>
      </p:sp>
      <p:pic>
        <p:nvPicPr>
          <p:cNvPr id="4" name="Graphic 3" descr="Postit Notes with solid fill">
            <a:extLst>
              <a:ext uri="{FF2B5EF4-FFF2-40B4-BE49-F238E27FC236}">
                <a16:creationId xmlns:a16="http://schemas.microsoft.com/office/drawing/2014/main" id="{AE757197-C0FB-3450-EC75-3C3C1F428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20" y="2786393"/>
            <a:ext cx="914400" cy="914400"/>
          </a:xfrm>
          <a:prstGeom prst="rect">
            <a:avLst/>
          </a:prstGeom>
        </p:spPr>
      </p:pic>
      <p:cxnSp>
        <p:nvCxnSpPr>
          <p:cNvPr id="5" name="Connector: Elbow 4">
            <a:extLst>
              <a:ext uri="{FF2B5EF4-FFF2-40B4-BE49-F238E27FC236}">
                <a16:creationId xmlns:a16="http://schemas.microsoft.com/office/drawing/2014/main" id="{D922F417-1459-2BC7-F5E4-ABFF53CCE68F}"/>
              </a:ext>
            </a:extLst>
          </p:cNvPr>
          <p:cNvCxnSpPr>
            <a:cxnSpLocks/>
          </p:cNvCxnSpPr>
          <p:nvPr/>
        </p:nvCxnSpPr>
        <p:spPr>
          <a:xfrm rot="16200000" flipH="1">
            <a:off x="-977961" y="3600316"/>
            <a:ext cx="3917477" cy="459296"/>
          </a:xfrm>
          <a:prstGeom prst="bentConnector3">
            <a:avLst>
              <a:gd name="adj1" fmla="val 50000"/>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Information with solid fill">
            <a:extLst>
              <a:ext uri="{FF2B5EF4-FFF2-40B4-BE49-F238E27FC236}">
                <a16:creationId xmlns:a16="http://schemas.microsoft.com/office/drawing/2014/main" id="{4680DE90-4D97-0517-BB9D-126C626EE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464" y="234967"/>
            <a:ext cx="752475" cy="752475"/>
          </a:xfrm>
          <a:prstGeom prst="rect">
            <a:avLst/>
          </a:prstGeom>
        </p:spPr>
      </p:pic>
    </p:spTree>
    <p:extLst>
      <p:ext uri="{BB962C8B-B14F-4D97-AF65-F5344CB8AC3E}">
        <p14:creationId xmlns:p14="http://schemas.microsoft.com/office/powerpoint/2010/main" val="112073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63E27-25D9-4919-8DFB-F33F333C3548}"/>
              </a:ext>
            </a:extLst>
          </p:cNvPr>
          <p:cNvSpPr>
            <a:spLocks noGrp="1"/>
          </p:cNvSpPr>
          <p:nvPr>
            <p:ph type="body" sz="quarter" idx="14"/>
          </p:nvPr>
        </p:nvSpPr>
        <p:spPr>
          <a:xfrm>
            <a:off x="7000649" y="1028466"/>
            <a:ext cx="4561589" cy="689519"/>
          </a:xfrm>
        </p:spPr>
        <p:txBody>
          <a:bodyPr anchor="t"/>
          <a:lstStyle/>
          <a:p>
            <a:pPr>
              <a:lnSpc>
                <a:spcPts val="2240"/>
              </a:lnSpc>
            </a:pPr>
            <a:r>
              <a:rPr lang="en-US" sz="2800" b="1" kern="1200" dirty="0">
                <a:solidFill>
                  <a:srgbClr val="EC7C69"/>
                </a:solidFill>
                <a:latin typeface="+mn-lt"/>
                <a:ea typeface="+mn-ea"/>
                <a:cs typeface="+mn-cs"/>
              </a:rPr>
              <a:t>Landsértækar fjármögnunarmöguleikar</a:t>
            </a:r>
          </a:p>
        </p:txBody>
      </p:sp>
      <p:sp>
        <p:nvSpPr>
          <p:cNvPr id="9" name="Text Placeholder 8">
            <a:extLst>
              <a:ext uri="{FF2B5EF4-FFF2-40B4-BE49-F238E27FC236}">
                <a16:creationId xmlns:a16="http://schemas.microsoft.com/office/drawing/2014/main" id="{4F1B31DF-1CFE-D018-6B75-87CD9C17B018}"/>
              </a:ext>
            </a:extLst>
          </p:cNvPr>
          <p:cNvSpPr>
            <a:spLocks noGrp="1"/>
          </p:cNvSpPr>
          <p:nvPr>
            <p:ph type="body" sz="quarter" idx="28"/>
          </p:nvPr>
        </p:nvSpPr>
        <p:spPr>
          <a:xfrm>
            <a:off x="629762" y="1210368"/>
            <a:ext cx="5636567" cy="4246763"/>
          </a:xfrm>
        </p:spPr>
        <p:txBody>
          <a:bodyPr/>
          <a:lstStyle/>
          <a:p>
            <a:pPr marL="0" indent="0"/>
            <a:r>
              <a:rPr lang="en-US" sz="2300" dirty="0"/>
              <a:t>Finndu fjármögnun sem hentar þér – fjármögnunar- og fjármálavalkostir. </a:t>
            </a:r>
            <a:r>
              <a:rPr lang="en-US" sz="2300" b="0" dirty="0"/>
              <a:t>Í 2. hluta einingarinnar er fjallað um sérsniðna fjármögnunarmöguleika fyrir óhefðbundna gistingu í ferðaþjónustu um alla Írland, Slóveníu, Ísland, Ítalíu og Niðurlönd. Þessi hluti beinist að Ítalíu. Lærðu hvernig á að bera kennsl á, bera saman og meta fjármögnunarleiðir sem henta best viðskiptalíkani þínu og markmiðum. Áherslan er á samræmingu við lykilforgangsröðun, svo sem endurvakningu, lágkolefnisvöxt og samfélagslegt gildi. Að lokum munt þú geta metið hæfi, vafrað um þjóðleg og ESB-kerfi og valið réttu fjármögnunarleiðirnar fyrir árangur sjálfbærrar ferðaþjónustu.</a:t>
            </a:r>
          </a:p>
          <a:p>
            <a:pPr marL="0" indent="0">
              <a:lnSpc>
                <a:spcPts val="2180"/>
              </a:lnSpc>
            </a:pPr>
            <a:endParaRPr lang="en-US" sz="2300" b="0" dirty="0"/>
          </a:p>
        </p:txBody>
      </p:sp>
      <p:sp>
        <p:nvSpPr>
          <p:cNvPr id="11" name="Text Placeholder 10">
            <a:extLst>
              <a:ext uri="{FF2B5EF4-FFF2-40B4-BE49-F238E27FC236}">
                <a16:creationId xmlns:a16="http://schemas.microsoft.com/office/drawing/2014/main" id="{0D4384D8-C9BE-3A21-3637-568A04D30488}"/>
              </a:ext>
            </a:extLst>
          </p:cNvPr>
          <p:cNvSpPr>
            <a:spLocks noGrp="1"/>
          </p:cNvSpPr>
          <p:nvPr>
            <p:ph type="body" sz="quarter" idx="30"/>
          </p:nvPr>
        </p:nvSpPr>
        <p:spPr>
          <a:xfrm>
            <a:off x="6924675" y="1815730"/>
            <a:ext cx="5082159" cy="570200"/>
          </a:xfrm>
        </p:spPr>
        <p:txBody>
          <a:bodyPr anchor="t"/>
          <a:lstStyle/>
          <a:p>
            <a:pPr marL="342900" indent="-342900">
              <a:buFont typeface="Arial" panose="020B0604020202020204" pitchFamily="34" charset="0"/>
              <a:buChar char="•"/>
            </a:pPr>
            <a:r>
              <a:rPr lang="en-US" sz="2000" dirty="0">
                <a:solidFill>
                  <a:srgbClr val="494949"/>
                </a:solidFill>
              </a:rPr>
              <a:t>Auðkenna </a:t>
            </a:r>
            <a:r>
              <a:rPr lang="en-US" sz="2000" b="1" dirty="0">
                <a:solidFill>
                  <a:srgbClr val="494949"/>
                </a:solidFill>
              </a:rPr>
              <a:t>helstu fjármögnunarleiðir </a:t>
            </a:r>
            <a:r>
              <a:rPr lang="en-US" sz="2000" dirty="0">
                <a:solidFill>
                  <a:srgbClr val="494949"/>
                </a:solidFill>
              </a:rPr>
              <a:t>Ítalíu fyrir óhefðbundna gistingu, þar á meðal þróun landbúnaðarferðaþjónustu, aðgerðir til fjölbreytni og vottun um sjálfbærni.</a:t>
            </a:r>
          </a:p>
          <a:p>
            <a:pPr marL="342900" indent="-342900">
              <a:buFont typeface="Arial" panose="020B0604020202020204" pitchFamily="34" charset="0"/>
              <a:buChar char="•"/>
            </a:pPr>
            <a:r>
              <a:rPr lang="en-US" sz="2000" dirty="0">
                <a:solidFill>
                  <a:srgbClr val="494949"/>
                </a:solidFill>
              </a:rPr>
              <a:t>Þekkja </a:t>
            </a:r>
            <a:r>
              <a:rPr lang="en-US" sz="2000" b="1" dirty="0">
                <a:solidFill>
                  <a:srgbClr val="494949"/>
                </a:solidFill>
              </a:rPr>
              <a:t>þjóðleg og svæðisbundin </a:t>
            </a:r>
            <a:r>
              <a:rPr lang="en-US" sz="2000" b="1" dirty="0" err="1">
                <a:solidFill>
                  <a:srgbClr val="494949"/>
                </a:solidFill>
              </a:rPr>
              <a:t>verkefni, </a:t>
            </a:r>
            <a:r>
              <a:rPr lang="en-US" sz="2000" dirty="0">
                <a:solidFill>
                  <a:srgbClr val="494949"/>
                </a:solidFill>
              </a:rPr>
              <a:t>svo sem RDP/EAFRD-sjóði, Conto </a:t>
            </a:r>
            <a:r>
              <a:rPr lang="en-US" sz="2000" dirty="0" err="1">
                <a:solidFill>
                  <a:srgbClr val="494949"/>
                </a:solidFill>
              </a:rPr>
              <a:t>Termico</a:t>
            </a:r>
            <a:r>
              <a:rPr lang="en-US" sz="2000" dirty="0">
                <a:solidFill>
                  <a:srgbClr val="494949"/>
                </a:solidFill>
              </a:rPr>
              <a:t>, Ecobonus/Bonus Hotel og umhverfisvottunar-gjafabréfaátak.</a:t>
            </a:r>
          </a:p>
          <a:p>
            <a:pPr marL="342900" indent="-342900">
              <a:buFont typeface="Arial" panose="020B0604020202020204" pitchFamily="34" charset="0"/>
              <a:buChar char="•"/>
            </a:pPr>
            <a:r>
              <a:rPr lang="en-US" sz="2000" dirty="0">
                <a:solidFill>
                  <a:srgbClr val="494949"/>
                </a:solidFill>
              </a:rPr>
              <a:t>Skilja hvernig </a:t>
            </a:r>
            <a:r>
              <a:rPr lang="en-US" sz="2000" b="1" dirty="0">
                <a:solidFill>
                  <a:srgbClr val="494949"/>
                </a:solidFill>
              </a:rPr>
              <a:t>nýta</a:t>
            </a:r>
            <a:r>
              <a:rPr lang="en-US" sz="2000" dirty="0">
                <a:solidFill>
                  <a:srgbClr val="494949"/>
                </a:solidFill>
              </a:rPr>
              <a:t> megi </a:t>
            </a:r>
            <a:r>
              <a:rPr lang="en-US" sz="2000" b="1" dirty="0">
                <a:solidFill>
                  <a:srgbClr val="494949"/>
                </a:solidFill>
              </a:rPr>
              <a:t>vottun </a:t>
            </a:r>
            <a:r>
              <a:rPr lang="en-US" sz="2000" dirty="0">
                <a:solidFill>
                  <a:srgbClr val="494949"/>
                </a:solidFill>
              </a:rPr>
              <a:t>(EMAS, EU Ecolabel, ISO) til að opna fyrir styrki.</a:t>
            </a:r>
          </a:p>
          <a:p>
            <a:pPr marL="342900" indent="-342900">
              <a:buFont typeface="Arial" panose="020B0604020202020204" pitchFamily="34" charset="0"/>
              <a:buChar char="•"/>
            </a:pPr>
            <a:r>
              <a:rPr lang="en-US" sz="2000" dirty="0">
                <a:solidFill>
                  <a:srgbClr val="494949"/>
                </a:solidFill>
              </a:rPr>
              <a:t>Metið hvernig tillögur geta sýnt loftslagsáhrifaminnkun og sterka umhverfisvernd.</a:t>
            </a:r>
          </a:p>
          <a:p>
            <a:pPr marL="342900" indent="-342900">
              <a:buFont typeface="Arial" panose="020B0604020202020204" pitchFamily="34" charset="0"/>
              <a:buChar char="•"/>
            </a:pPr>
            <a:r>
              <a:rPr lang="en-US" sz="2000" dirty="0">
                <a:solidFill>
                  <a:srgbClr val="494949"/>
                </a:solidFill>
              </a:rPr>
              <a:t>Samræma verkefni við styrkleika Ítalíu—bændatúrisma, matvæla- og menningararfleifð—til að höfða til styrktaraðila og stefnumótunarforgangs.</a:t>
            </a:r>
          </a:p>
        </p:txBody>
      </p:sp>
      <p:sp>
        <p:nvSpPr>
          <p:cNvPr id="8" name="Text Placeholder 7">
            <a:extLst>
              <a:ext uri="{FF2B5EF4-FFF2-40B4-BE49-F238E27FC236}">
                <a16:creationId xmlns:a16="http://schemas.microsoft.com/office/drawing/2014/main" id="{9E008C6E-21CE-8F0D-9175-2244D18D2709}"/>
              </a:ext>
            </a:extLst>
          </p:cNvPr>
          <p:cNvSpPr>
            <a:spLocks noGrp="1"/>
          </p:cNvSpPr>
          <p:nvPr>
            <p:ph type="body" sz="quarter" idx="27"/>
          </p:nvPr>
        </p:nvSpPr>
        <p:spPr>
          <a:xfrm>
            <a:off x="470315" y="352593"/>
            <a:ext cx="5041923" cy="720752"/>
          </a:xfrm>
        </p:spPr>
        <p:txBody>
          <a:bodyPr lIns="91440" tIns="45720" rIns="91440" bIns="45720" anchor="ctr">
            <a:noAutofit/>
          </a:bodyPr>
          <a:lstStyle/>
          <a:p>
            <a:r>
              <a:rPr lang="en-US" sz="3200" b="1" dirty="0"/>
              <a:t>Kafli 7 (hluti 2) Yfirlit </a:t>
            </a:r>
          </a:p>
        </p:txBody>
      </p:sp>
      <p:cxnSp>
        <p:nvCxnSpPr>
          <p:cNvPr id="34" name="Straight Connector 33">
            <a:extLst>
              <a:ext uri="{FF2B5EF4-FFF2-40B4-BE49-F238E27FC236}">
                <a16:creationId xmlns:a16="http://schemas.microsoft.com/office/drawing/2014/main" id="{AE91B2BC-7D76-4B4D-B897-64B7D14505D7}"/>
              </a:ext>
            </a:extLst>
          </p:cNvPr>
          <p:cNvCxnSpPr>
            <a:cxnSpLocks/>
          </p:cNvCxnSpPr>
          <p:nvPr/>
        </p:nvCxnSpPr>
        <p:spPr>
          <a:xfrm flipH="1">
            <a:off x="5863764" y="1754567"/>
            <a:ext cx="5550517" cy="11684"/>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FB0E8D8A-89C8-479B-851C-E0591AE7D7EB}"/>
              </a:ext>
            </a:extLst>
          </p:cNvPr>
          <p:cNvSpPr>
            <a:spLocks noGrp="1"/>
          </p:cNvSpPr>
          <p:nvPr>
            <p:ph type="sldNum" sz="quarter" idx="4"/>
          </p:nvPr>
        </p:nvSpPr>
        <p:spPr>
          <a:xfrm>
            <a:off x="11681466" y="6526113"/>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z="1200" smtClean="0"/>
              <a:t>2</a:t>
            </a:fld>
            <a:endParaRPr lang="fr-CA" sz="1200" dirty="0"/>
          </a:p>
        </p:txBody>
      </p:sp>
      <p:pic>
        <p:nvPicPr>
          <p:cNvPr id="16" name="Picture 15">
            <a:extLst>
              <a:ext uri="{FF2B5EF4-FFF2-40B4-BE49-F238E27FC236}">
                <a16:creationId xmlns:a16="http://schemas.microsoft.com/office/drawing/2014/main" id="{DCA9F3E8-C2BE-ABB8-F726-1FD6A11DF63F}"/>
              </a:ext>
            </a:extLst>
          </p:cNvPr>
          <p:cNvPicPr>
            <a:picLocks noChangeAspect="1"/>
          </p:cNvPicPr>
          <p:nvPr/>
        </p:nvPicPr>
        <p:blipFill>
          <a:blip r:embed="rId2">
            <a:biLevel thresh="25000"/>
            <a:alphaModFix amt="45000"/>
            <a:extLst>
              <a:ext uri="{28A0092B-C50C-407E-A947-70E740481C1C}">
                <a14:useLocalDpi xmlns:a14="http://schemas.microsoft.com/office/drawing/2010/main" val="0"/>
              </a:ext>
            </a:extLst>
          </a:blip>
          <a:srcRect l="53155" r="5047" b="59990"/>
          <a:stretch/>
        </p:blipFill>
        <p:spPr>
          <a:xfrm>
            <a:off x="3069343" y="5313985"/>
            <a:ext cx="3580276" cy="2123680"/>
          </a:xfrm>
          <a:prstGeom prst="rect">
            <a:avLst/>
          </a:prstGeom>
        </p:spPr>
      </p:pic>
      <p:sp>
        <p:nvSpPr>
          <p:cNvPr id="18" name="TextBox 17">
            <a:extLst>
              <a:ext uri="{FF2B5EF4-FFF2-40B4-BE49-F238E27FC236}">
                <a16:creationId xmlns:a16="http://schemas.microsoft.com/office/drawing/2014/main" id="{9B61029F-166A-BF4A-2B28-52ED1C3CA449}"/>
              </a:ext>
            </a:extLst>
          </p:cNvPr>
          <p:cNvSpPr txBox="1"/>
          <p:nvPr/>
        </p:nvSpPr>
        <p:spPr>
          <a:xfrm>
            <a:off x="7000649" y="363844"/>
            <a:ext cx="4335238" cy="646331"/>
          </a:xfrm>
          <a:prstGeom prst="rect">
            <a:avLst/>
          </a:prstGeom>
          <a:noFill/>
        </p:spPr>
        <p:txBody>
          <a:bodyPr wrap="square" rtlCol="0">
            <a:spAutoFit/>
          </a:bodyPr>
          <a:lstStyle/>
          <a:p>
            <a:r>
              <a:rPr lang="en-IE" sz="3600" b="1" dirty="0">
                <a:solidFill>
                  <a:srgbClr val="459597"/>
                </a:solidFill>
              </a:rPr>
              <a:t>Námsárangur</a:t>
            </a:r>
          </a:p>
        </p:txBody>
      </p:sp>
    </p:spTree>
    <p:extLst>
      <p:ext uri="{BB962C8B-B14F-4D97-AF65-F5344CB8AC3E}">
        <p14:creationId xmlns:p14="http://schemas.microsoft.com/office/powerpoint/2010/main" val="6481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7"/>
            <a:ext cx="10136921" cy="517120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Markmið: </a:t>
            </a:r>
            <a:r>
              <a:rPr lang="en-US" sz="2200" b="1" dirty="0">
                <a:solidFill>
                  <a:srgbClr val="494949"/>
                </a:solidFill>
              </a:rPr>
              <a:t>Svæðisbundin styrkir til dreifbýlisþróunar (PSR): </a:t>
            </a:r>
            <a:r>
              <a:rPr lang="en-US" sz="2200" dirty="0">
                <a:solidFill>
                  <a:srgbClr val="494949"/>
                </a:solidFill>
              </a:rPr>
              <a:t>Verulegur hluti fjármögnunar dreifbýlisverkefna er úthlutaður í gegnum PSR (Piano di </a:t>
            </a:r>
            <a:r>
              <a:rPr lang="en-US" sz="2200" dirty="0" err="1">
                <a:solidFill>
                  <a:srgbClr val="494949"/>
                </a:solidFill>
              </a:rPr>
              <a:t>Sviluppo Rurale</a:t>
            </a:r>
            <a:r>
              <a:rPr lang="en-US" sz="2200" dirty="0">
                <a:solidFill>
                  <a:srgbClr val="494949"/>
                </a:solidFill>
              </a:rPr>
              <a:t>) hvers héraðs, sem EAFRD fjármagnar. </a:t>
            </a:r>
          </a:p>
          <a:p>
            <a:pPr marL="0" indent="0">
              <a:spcAft>
                <a:spcPts val="600"/>
              </a:spcAft>
            </a:pPr>
            <a:r>
              <a:rPr lang="en-US" sz="2200" dirty="0">
                <a:solidFill>
                  <a:srgbClr val="494949"/>
                </a:solidFill>
              </a:rPr>
              <a:t>Þau eru fjármögnuð í gegnum </a:t>
            </a:r>
            <a:r>
              <a:rPr lang="en-US" sz="2200" b="1" dirty="0">
                <a:solidFill>
                  <a:srgbClr val="494949"/>
                </a:solidFill>
              </a:rPr>
              <a:t>sameiginlegu landbúnaðarstefnu ESB (CAP) </a:t>
            </a:r>
            <a:r>
              <a:rPr lang="en-US" sz="2200" dirty="0">
                <a:solidFill>
                  <a:srgbClr val="494949"/>
                </a:solidFill>
              </a:rPr>
              <a:t>með </a:t>
            </a:r>
            <a:r>
              <a:rPr lang="en-US" sz="2200" b="1" dirty="0">
                <a:solidFill>
                  <a:srgbClr val="494949"/>
                </a:solidFill>
              </a:rPr>
              <a:t>Evrópska landbúnaðarsjóðnum fyrir dreifbýlisþróun (EAFRD). </a:t>
            </a:r>
            <a:r>
              <a:rPr lang="en-IE" sz="2200" dirty="0">
                <a:solidFill>
                  <a:srgbClr val="494949"/>
                </a:solidFill>
              </a:rPr>
              <a:t>Þau eru stjórnuð af hverju </a:t>
            </a:r>
            <a:r>
              <a:rPr lang="en-IE" sz="2200" b="1" dirty="0">
                <a:solidFill>
                  <a:srgbClr val="494949"/>
                </a:solidFill>
              </a:rPr>
              <a:t>ítalsku héraði </a:t>
            </a:r>
            <a:r>
              <a:rPr lang="en-IE" sz="2200" dirty="0">
                <a:solidFill>
                  <a:srgbClr val="494949"/>
                </a:solidFill>
              </a:rPr>
              <a:t>(t.d. </a:t>
            </a:r>
            <a:r>
              <a:rPr lang="en-IE" sz="2200" dirty="0">
                <a:solidFill>
                  <a:srgbClr val="494949"/>
                </a:solidFill>
                <a:hlinkClick r:id="rId5">
                  <a:extLst>
                    <a:ext uri="{A12FA001-AC4F-418D-AE19-62706E023703}">
                      <ahyp:hlinkClr xmlns:ahyp="http://schemas.microsoft.com/office/drawing/2018/hyperlinkcolor" val="tx"/>
                    </a:ext>
                  </a:extLst>
                </a:hlinkClick>
              </a:rPr>
              <a:t>PSR Puglia</a:t>
            </a:r>
            <a:r>
              <a:rPr lang="en-IE" sz="2200" dirty="0">
                <a:solidFill>
                  <a:srgbClr val="494949"/>
                </a:solidFill>
              </a:rPr>
              <a:t>, PSR Sicilia). </a:t>
            </a:r>
            <a:r>
              <a:rPr lang="en-US" sz="2200" dirty="0">
                <a:solidFill>
                  <a:srgbClr val="494949"/>
                </a:solidFill>
              </a:rPr>
              <a:t>Markmiðið er að bæta </a:t>
            </a:r>
            <a:r>
              <a:rPr lang="en-US" sz="2200" b="1" dirty="0">
                <a:solidFill>
                  <a:srgbClr val="494949"/>
                </a:solidFill>
              </a:rPr>
              <a:t>efnahagslega, umhverfislega og félagslega sjálfbærni dreifbýlis.</a:t>
            </a:r>
          </a:p>
          <a:p>
            <a:pPr marL="0" indent="0">
              <a:spcAft>
                <a:spcPts val="600"/>
              </a:spcAft>
            </a:pPr>
            <a:r>
              <a:rPr lang="en-US" sz="2200" b="1" dirty="0">
                <a:solidFill>
                  <a:srgbClr val="494949"/>
                </a:solidFill>
              </a:rPr>
              <a:t>PSR-fjármögnun </a:t>
            </a:r>
            <a:r>
              <a:rPr lang="en-US" sz="2200" dirty="0">
                <a:solidFill>
                  <a:srgbClr val="494949"/>
                </a:solidFill>
              </a:rPr>
              <a:t>er lykilfjármögnunarás fyrir nýsköpun og ferðaþjónustu í dreifbýli og hún bætir við GAL-styrki, sem eru yfirleitt </a:t>
            </a:r>
            <a:r>
              <a:rPr lang="en-US" sz="2200" b="1" dirty="0">
                <a:solidFill>
                  <a:srgbClr val="494949"/>
                </a:solidFill>
              </a:rPr>
              <a:t>stærri, svæðisbundnir </a:t>
            </a:r>
            <a:r>
              <a:rPr lang="en-US" sz="2200" dirty="0">
                <a:solidFill>
                  <a:srgbClr val="494949"/>
                </a:solidFill>
              </a:rPr>
              <a:t>og </a:t>
            </a:r>
            <a:r>
              <a:rPr lang="en-US" sz="2200" b="1" dirty="0">
                <a:solidFill>
                  <a:srgbClr val="494949"/>
                </a:solidFill>
              </a:rPr>
              <a:t>geirabundnir</a:t>
            </a:r>
            <a:r>
              <a:rPr lang="en-US" sz="2200" dirty="0">
                <a:solidFill>
                  <a:srgbClr val="494949"/>
                </a:solidFill>
              </a:rPr>
              <a:t>. Fyrir </a:t>
            </a:r>
            <a:r>
              <a:rPr lang="en-US" sz="2200" b="1" dirty="0">
                <a:solidFill>
                  <a:srgbClr val="494949"/>
                </a:solidFill>
              </a:rPr>
              <a:t>PSR-styrki </a:t>
            </a:r>
            <a:r>
              <a:rPr lang="en-US" sz="2200" dirty="0">
                <a:solidFill>
                  <a:srgbClr val="494949"/>
                </a:solidFill>
              </a:rPr>
              <a:t>gefa ítölsku héraðin stundum út eigin </a:t>
            </a:r>
            <a:r>
              <a:rPr lang="en-US" sz="2200" i="1" dirty="0">
                <a:solidFill>
                  <a:srgbClr val="494949"/>
                </a:solidFill>
              </a:rPr>
              <a:t>bando </a:t>
            </a:r>
            <a:r>
              <a:rPr lang="en-US" sz="2200" dirty="0">
                <a:solidFill>
                  <a:srgbClr val="494949"/>
                </a:solidFill>
              </a:rPr>
              <a:t>(útboð) fyrir ferðaþjónustu og landbúnaðarferðaþjónustu eða sveitahótel (B&amp;B). </a:t>
            </a:r>
          </a:p>
          <a:p>
            <a:pPr marL="0" indent="0">
              <a:spcAft>
                <a:spcPts val="600"/>
              </a:spcAft>
            </a:pPr>
            <a:r>
              <a:rPr lang="en-US" sz="2200" dirty="0">
                <a:solidFill>
                  <a:srgbClr val="494949"/>
                </a:solidFill>
              </a:rPr>
              <a:t>Getur náð </a:t>
            </a:r>
            <a:r>
              <a:rPr lang="en-IE" sz="2200" b="1" dirty="0">
                <a:solidFill>
                  <a:srgbClr val="494949"/>
                </a:solidFill>
              </a:rPr>
              <a:t>til 40–70% af hæfum kostnaði</a:t>
            </a:r>
            <a:r>
              <a:rPr lang="en-IE" sz="2200" dirty="0">
                <a:solidFill>
                  <a:srgbClr val="494949"/>
                </a:solidFill>
              </a:rPr>
              <a:t>, </a:t>
            </a:r>
            <a:r>
              <a:rPr lang="en-US" sz="2200" dirty="0">
                <a:solidFill>
                  <a:srgbClr val="494949"/>
                </a:solidFill>
              </a:rPr>
              <a:t>með fjárhæðum á bilinu 10.000 </a:t>
            </a:r>
            <a:r>
              <a:rPr lang="en-US" sz="2200" b="1" dirty="0">
                <a:solidFill>
                  <a:srgbClr val="494949"/>
                </a:solidFill>
              </a:rPr>
              <a:t>til 500.000 evra og meira. </a:t>
            </a:r>
            <a:r>
              <a:rPr lang="en-US" sz="2200" dirty="0">
                <a:solidFill>
                  <a:srgbClr val="494949"/>
                </a:solidFill>
              </a:rPr>
              <a:t>Verður að fylgja </a:t>
            </a:r>
            <a:r>
              <a:rPr lang="en-US" sz="2200" b="1" dirty="0">
                <a:solidFill>
                  <a:srgbClr val="494949"/>
                </a:solidFill>
              </a:rPr>
              <a:t>svæðisbundnum forgangsröðunum </a:t>
            </a:r>
            <a:r>
              <a:rPr lang="en-US" sz="2200" dirty="0">
                <a:solidFill>
                  <a:srgbClr val="494949"/>
                </a:solidFill>
              </a:rPr>
              <a:t>(oft innifalið vistferðamennska, </a:t>
            </a:r>
            <a:r>
              <a:rPr lang="en-US" sz="2200" dirty="0" err="1">
                <a:solidFill>
                  <a:srgbClr val="494949"/>
                </a:solidFill>
              </a:rPr>
              <a:t>stafræn umbreyting</a:t>
            </a:r>
            <a:r>
              <a:rPr lang="en-US" sz="2200" dirty="0">
                <a:solidFill>
                  <a:srgbClr val="494949"/>
                </a:solidFill>
              </a:rPr>
              <a:t>, græn orka)</a:t>
            </a:r>
          </a:p>
          <a:p>
            <a:pPr marL="104775" indent="0">
              <a:spcBef>
                <a:spcPts val="600"/>
              </a:spcBef>
            </a:pPr>
            <a:endParaRPr lang="en-US" sz="2200" dirty="0">
              <a:solidFill>
                <a:srgbClr val="494949"/>
              </a:solidFill>
            </a:endParaRPr>
          </a:p>
        </p:txBody>
      </p:sp>
      <p:sp>
        <p:nvSpPr>
          <p:cNvPr id="33" name="Freeform 28">
            <a:extLst>
              <a:ext uri="{FF2B5EF4-FFF2-40B4-BE49-F238E27FC236}">
                <a16:creationId xmlns:a16="http://schemas.microsoft.com/office/drawing/2014/main" id="{55C18809-0C1A-2FB5-38F5-1F8AC9F38D3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63587" y="263037"/>
            <a:ext cx="5760281"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Svæðisbundin styrkir til sveitaþróunar (PSR)</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5</a:t>
              </a:r>
            </a:p>
          </p:txBody>
        </p:sp>
      </p:grpSp>
      <p:pic>
        <p:nvPicPr>
          <p:cNvPr id="5" name="Picture 4">
            <a:extLst>
              <a:ext uri="{FF2B5EF4-FFF2-40B4-BE49-F238E27FC236}">
                <a16:creationId xmlns:a16="http://schemas.microsoft.com/office/drawing/2014/main" id="{A153110D-2088-B2BF-D6CD-1D12B1D1225A}"/>
              </a:ext>
            </a:extLst>
          </p:cNvPr>
          <p:cNvPicPr>
            <a:picLocks noChangeAspect="1"/>
          </p:cNvPicPr>
          <p:nvPr/>
        </p:nvPicPr>
        <p:blipFill>
          <a:blip r:embed="rId8"/>
          <a:srcRect t="6812" r="71241" b="12013"/>
          <a:stretch>
            <a:fillRect/>
          </a:stretch>
        </p:blipFill>
        <p:spPr>
          <a:xfrm>
            <a:off x="8544066" y="-121206"/>
            <a:ext cx="1991541" cy="1730335"/>
          </a:xfrm>
          <a:prstGeom prst="rect">
            <a:avLst/>
          </a:prstGeom>
        </p:spPr>
      </p:pic>
    </p:spTree>
    <p:extLst>
      <p:ext uri="{BB962C8B-B14F-4D97-AF65-F5344CB8AC3E}">
        <p14:creationId xmlns:p14="http://schemas.microsoft.com/office/powerpoint/2010/main" val="142836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EE3C-6B1F-FF18-B9A0-4FD194480E6D}"/>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02D2C16C-4FEB-E0AB-960B-3AFC31153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cxnSp>
        <p:nvCxnSpPr>
          <p:cNvPr id="15" name="Connector: Elbow 14">
            <a:extLst>
              <a:ext uri="{FF2B5EF4-FFF2-40B4-BE49-F238E27FC236}">
                <a16:creationId xmlns:a16="http://schemas.microsoft.com/office/drawing/2014/main" id="{D277D2CD-F161-0058-67BD-CD33664CB0CD}"/>
              </a:ext>
            </a:extLst>
          </p:cNvPr>
          <p:cNvCxnSpPr>
            <a:cxnSpLocks/>
          </p:cNvCxnSpPr>
          <p:nvPr/>
        </p:nvCxnSpPr>
        <p:spPr>
          <a:xfrm rot="10800000" flipH="1" flipV="1">
            <a:off x="1405360" y="1968204"/>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CD1663E4-21E3-8C8B-BF71-7241B28BC32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910F8F2-FA8A-C321-D9B4-88F1178E4727}"/>
              </a:ext>
            </a:extLst>
          </p:cNvPr>
          <p:cNvSpPr txBox="1">
            <a:spLocks/>
          </p:cNvSpPr>
          <p:nvPr/>
        </p:nvSpPr>
        <p:spPr>
          <a:xfrm>
            <a:off x="498208" y="281865"/>
            <a:ext cx="6721742"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Svæðisbundin þróun í dreifbýli (PSR) styrkir</a:t>
            </a:r>
          </a:p>
        </p:txBody>
      </p:sp>
      <p:sp>
        <p:nvSpPr>
          <p:cNvPr id="18" name="Flowchart: Alternate Process 17">
            <a:extLst>
              <a:ext uri="{FF2B5EF4-FFF2-40B4-BE49-F238E27FC236}">
                <a16:creationId xmlns:a16="http://schemas.microsoft.com/office/drawing/2014/main" id="{B75A1817-7FD9-0A56-C471-D49EE26FBACE}"/>
              </a:ext>
            </a:extLst>
          </p:cNvPr>
          <p:cNvSpPr/>
          <p:nvPr/>
        </p:nvSpPr>
        <p:spPr>
          <a:xfrm>
            <a:off x="1405360" y="1556368"/>
            <a:ext cx="10029647" cy="1133519"/>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1B52EE9F-580C-9E35-D0F0-81B8BDA6A897}"/>
              </a:ext>
            </a:extLst>
          </p:cNvPr>
          <p:cNvSpPr txBox="1">
            <a:spLocks/>
          </p:cNvSpPr>
          <p:nvPr/>
        </p:nvSpPr>
        <p:spPr>
          <a:xfrm>
            <a:off x="1785161"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Dæmi: </a:t>
            </a:r>
            <a:r>
              <a:rPr lang="en-US" sz="2200" b="1" dirty="0">
                <a:solidFill>
                  <a:srgbClr val="494949"/>
                </a:solidFill>
              </a:rPr>
              <a:t>Sikiley </a:t>
            </a:r>
            <a:r>
              <a:rPr lang="en-US" sz="2200" dirty="0">
                <a:solidFill>
                  <a:srgbClr val="494949"/>
                </a:solidFill>
              </a:rPr>
              <a:t>tilkynnti um 2025–27 árakall sitt með stuðningi upp að 80% styrk fyrir vistferðaverkefni að hámarki 200.000 evra, sem felur í sér tjaldsvæði og aðstöðu.</a:t>
            </a:r>
          </a:p>
        </p:txBody>
      </p:sp>
      <p:pic>
        <p:nvPicPr>
          <p:cNvPr id="43" name="Graphic 42" descr="Excellent with solid fill">
            <a:extLst>
              <a:ext uri="{FF2B5EF4-FFF2-40B4-BE49-F238E27FC236}">
                <a16:creationId xmlns:a16="http://schemas.microsoft.com/office/drawing/2014/main" id="{BC379352-8BF0-05A0-08C6-5ADE23DC68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8852" y="1760696"/>
            <a:ext cx="749373" cy="749373"/>
          </a:xfrm>
          <a:prstGeom prst="rect">
            <a:avLst/>
          </a:prstGeom>
        </p:spPr>
      </p:pic>
      <p:pic>
        <p:nvPicPr>
          <p:cNvPr id="5" name="Picture 4">
            <a:extLst>
              <a:ext uri="{FF2B5EF4-FFF2-40B4-BE49-F238E27FC236}">
                <a16:creationId xmlns:a16="http://schemas.microsoft.com/office/drawing/2014/main" id="{2D2C4CFA-59F2-5282-8FEA-7C9B94DB0817}"/>
              </a:ext>
            </a:extLst>
          </p:cNvPr>
          <p:cNvPicPr>
            <a:picLocks noChangeAspect="1"/>
          </p:cNvPicPr>
          <p:nvPr/>
        </p:nvPicPr>
        <p:blipFill>
          <a:blip r:embed="rId7"/>
          <a:srcRect t="6812" r="71241" b="12013"/>
          <a:stretch>
            <a:fillRect/>
          </a:stretch>
        </p:blipFill>
        <p:spPr>
          <a:xfrm>
            <a:off x="8544066" y="-121206"/>
            <a:ext cx="1991541" cy="1730335"/>
          </a:xfrm>
          <a:prstGeom prst="rect">
            <a:avLst/>
          </a:prstGeom>
        </p:spPr>
      </p:pic>
      <p:sp>
        <p:nvSpPr>
          <p:cNvPr id="6" name="Flowchart: Alternate Process 5">
            <a:extLst>
              <a:ext uri="{FF2B5EF4-FFF2-40B4-BE49-F238E27FC236}">
                <a16:creationId xmlns:a16="http://schemas.microsoft.com/office/drawing/2014/main" id="{F9B44BAC-ADA8-C097-9DF0-8498E3A3E8AD}"/>
              </a:ext>
            </a:extLst>
          </p:cNvPr>
          <p:cNvSpPr/>
          <p:nvPr/>
        </p:nvSpPr>
        <p:spPr>
          <a:xfrm>
            <a:off x="1479263" y="2861438"/>
            <a:ext cx="10421564" cy="3897608"/>
          </a:xfrm>
          <a:prstGeom prst="flowChartAlternateProcess">
            <a:avLst/>
          </a:prstGeom>
          <a:solidFill>
            <a:schemeClr val="bg1"/>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Text Placeholder 5">
            <a:extLst>
              <a:ext uri="{FF2B5EF4-FFF2-40B4-BE49-F238E27FC236}">
                <a16:creationId xmlns:a16="http://schemas.microsoft.com/office/drawing/2014/main" id="{6230650C-7260-A1DB-01B3-38F4E36FAB9F}"/>
              </a:ext>
            </a:extLst>
          </p:cNvPr>
          <p:cNvSpPr txBox="1">
            <a:spLocks/>
          </p:cNvSpPr>
          <p:nvPr/>
        </p:nvSpPr>
        <p:spPr>
          <a:xfrm>
            <a:off x="2512685" y="4804031"/>
            <a:ext cx="9388142"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494949"/>
                </a:solidFill>
              </a:rPr>
              <a:t>Algengustu styrkir PSR:</a:t>
            </a:r>
          </a:p>
          <a:p>
            <a:pPr marL="342900" indent="-342900"/>
            <a:r>
              <a:rPr lang="en-IE" sz="2200" b="1" dirty="0">
                <a:solidFill>
                  <a:srgbClr val="494949"/>
                </a:solidFill>
              </a:rPr>
              <a:t>Þróun landbúnaðarferðaþjónustu </a:t>
            </a:r>
            <a:r>
              <a:rPr lang="en-IE" sz="2200" dirty="0">
                <a:solidFill>
                  <a:srgbClr val="494949"/>
                </a:solidFill>
              </a:rPr>
              <a:t>(t.d. </a:t>
            </a:r>
            <a:r>
              <a:rPr lang="en-US" sz="2200" dirty="0">
                <a:solidFill>
                  <a:srgbClr val="494949"/>
                </a:solidFill>
              </a:rPr>
              <a:t>að endurnýja býlishús í gististaði eða glamping)</a:t>
            </a:r>
          </a:p>
          <a:p>
            <a:pPr marL="342900" indent="-342900"/>
            <a:r>
              <a:rPr lang="en-IE" sz="2200" b="1" dirty="0">
                <a:solidFill>
                  <a:srgbClr val="494949"/>
                </a:solidFill>
              </a:rPr>
              <a:t>Búfjölbreytni </a:t>
            </a:r>
            <a:r>
              <a:rPr lang="en-IE" sz="2200" dirty="0">
                <a:solidFill>
                  <a:srgbClr val="494949"/>
                </a:solidFill>
              </a:rPr>
              <a:t>(t.d. </a:t>
            </a:r>
            <a:r>
              <a:rPr lang="en-US" sz="2200" dirty="0">
                <a:solidFill>
                  <a:srgbClr val="494949"/>
                </a:solidFill>
              </a:rPr>
              <a:t>að hefja náttúrudvalir, vinnustofur, sveitakaffihús)</a:t>
            </a:r>
          </a:p>
          <a:p>
            <a:pPr marL="342900" indent="-342900"/>
            <a:r>
              <a:rPr lang="en-IE" sz="2200" b="1" dirty="0">
                <a:solidFill>
                  <a:srgbClr val="494949"/>
                </a:solidFill>
              </a:rPr>
              <a:t>Holl innviði </a:t>
            </a:r>
            <a:r>
              <a:rPr lang="en-IE" sz="2200" dirty="0">
                <a:solidFill>
                  <a:srgbClr val="494949"/>
                </a:solidFill>
              </a:rPr>
              <a:t>(t.d. uppsetning sólarrafala, kompostsalerni)</a:t>
            </a:r>
          </a:p>
          <a:p>
            <a:pPr marL="342900" indent="-342900"/>
            <a:r>
              <a:rPr lang="en-IE" sz="2200" b="1" dirty="0">
                <a:solidFill>
                  <a:srgbClr val="494949"/>
                </a:solidFill>
              </a:rPr>
              <a:t>Menningar- og fræðslutúrisimi </a:t>
            </a:r>
            <a:r>
              <a:rPr lang="en-IE" sz="2200" dirty="0">
                <a:solidFill>
                  <a:srgbClr val="494949"/>
                </a:solidFill>
              </a:rPr>
              <a:t>(t.d. </a:t>
            </a:r>
            <a:r>
              <a:rPr lang="en-US" sz="2200" dirty="0">
                <a:solidFill>
                  <a:srgbClr val="494949"/>
                </a:solidFill>
              </a:rPr>
              <a:t>gönguleiðir, litlir safnar og </a:t>
            </a:r>
            <a:r>
              <a:rPr lang="en-US" sz="2200" dirty="0" err="1">
                <a:solidFill>
                  <a:srgbClr val="494949"/>
                </a:solidFill>
              </a:rPr>
              <a:t>vistfræðikennslumiðstöðvar</a:t>
            </a:r>
            <a:r>
              <a:rPr lang="en-US" sz="2200" dirty="0">
                <a:solidFill>
                  <a:srgbClr val="494949"/>
                </a:solidFill>
              </a:rPr>
              <a:t>)</a:t>
            </a:r>
          </a:p>
          <a:p>
            <a:pPr marL="342900" indent="-342900"/>
            <a:r>
              <a:rPr lang="en-IE" sz="2200" b="1" dirty="0">
                <a:solidFill>
                  <a:srgbClr val="494949"/>
                </a:solidFill>
              </a:rPr>
              <a:t>Smáhúsbyggingar </a:t>
            </a:r>
            <a:r>
              <a:rPr lang="en-IE" sz="2200" dirty="0">
                <a:solidFill>
                  <a:srgbClr val="494949"/>
                </a:solidFill>
              </a:rPr>
              <a:t>(t.d. </a:t>
            </a:r>
            <a:r>
              <a:rPr lang="en-US" sz="2200" dirty="0">
                <a:solidFill>
                  <a:srgbClr val="494949"/>
                </a:solidFill>
              </a:rPr>
              <a:t>nýjar búðaríbúðir og vellíðunarhús)</a:t>
            </a:r>
          </a:p>
          <a:p>
            <a:pPr marL="342900" indent="-342900">
              <a:spcAft>
                <a:spcPts val="600"/>
              </a:spcAft>
              <a:buFont typeface="Wingdings" panose="05000000000000000000" pitchFamily="2" charset="2"/>
              <a:buChar char="v"/>
            </a:pPr>
            <a:endParaRPr lang="en-US" sz="2200" dirty="0">
              <a:solidFill>
                <a:schemeClr val="bg1"/>
              </a:solidFill>
            </a:endParaRPr>
          </a:p>
          <a:p>
            <a:pPr marL="342900" indent="-342900">
              <a:spcBef>
                <a:spcPts val="0"/>
              </a:spcBef>
            </a:pPr>
            <a:endParaRPr lang="en-US" sz="2200" dirty="0">
              <a:solidFill>
                <a:schemeClr val="bg1"/>
              </a:solidFill>
            </a:endParaRPr>
          </a:p>
        </p:txBody>
      </p:sp>
      <p:cxnSp>
        <p:nvCxnSpPr>
          <p:cNvPr id="8" name="Connector: Elbow 7">
            <a:extLst>
              <a:ext uri="{FF2B5EF4-FFF2-40B4-BE49-F238E27FC236}">
                <a16:creationId xmlns:a16="http://schemas.microsoft.com/office/drawing/2014/main" id="{275C2B8D-4CA3-C8BC-70D3-119EA9C2A33A}"/>
              </a:ext>
            </a:extLst>
          </p:cNvPr>
          <p:cNvCxnSpPr>
            <a:cxnSpLocks/>
          </p:cNvCxnSpPr>
          <p:nvPr/>
        </p:nvCxnSpPr>
        <p:spPr>
          <a:xfrm rot="10800000">
            <a:off x="1180411" y="2547113"/>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Information with solid fill">
            <a:extLst>
              <a:ext uri="{FF2B5EF4-FFF2-40B4-BE49-F238E27FC236}">
                <a16:creationId xmlns:a16="http://schemas.microsoft.com/office/drawing/2014/main" id="{A6C5F7B2-4911-411B-320C-E26E23020D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76049" y="2980071"/>
            <a:ext cx="752475" cy="752475"/>
          </a:xfrm>
          <a:prstGeom prst="rect">
            <a:avLst/>
          </a:prstGeom>
        </p:spPr>
      </p:pic>
    </p:spTree>
    <p:extLst>
      <p:ext uri="{BB962C8B-B14F-4D97-AF65-F5344CB8AC3E}">
        <p14:creationId xmlns:p14="http://schemas.microsoft.com/office/powerpoint/2010/main" val="217072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01CE-3044-6AB2-E29F-AEDBF962ADEF}"/>
            </a:ext>
          </a:extLst>
        </p:cNvPr>
        <p:cNvGrpSpPr/>
        <p:nvPr/>
      </p:nvGrpSpPr>
      <p:grpSpPr>
        <a:xfrm>
          <a:off x="0" y="0"/>
          <a:ext cx="0" cy="0"/>
          <a:chOff x="0" y="0"/>
          <a:chExt cx="0" cy="0"/>
        </a:xfrm>
      </p:grpSpPr>
      <p:pic>
        <p:nvPicPr>
          <p:cNvPr id="10" name="Graphic 9" descr="Signature with solid fill">
            <a:extLst>
              <a:ext uri="{FF2B5EF4-FFF2-40B4-BE49-F238E27FC236}">
                <a16:creationId xmlns:a16="http://schemas.microsoft.com/office/drawing/2014/main" id="{B5840049-DA67-B51B-A096-D835ACCB9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33" name="Freeform 28">
            <a:extLst>
              <a:ext uri="{FF2B5EF4-FFF2-40B4-BE49-F238E27FC236}">
                <a16:creationId xmlns:a16="http://schemas.microsoft.com/office/drawing/2014/main" id="{7F67D1EF-278F-0759-4D0D-537B466A0EA6}"/>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08BB1839-7740-F76D-FAC8-0072BF65E4A8}"/>
              </a:ext>
            </a:extLst>
          </p:cNvPr>
          <p:cNvSpPr txBox="1">
            <a:spLocks/>
          </p:cNvSpPr>
          <p:nvPr/>
        </p:nvSpPr>
        <p:spPr>
          <a:xfrm>
            <a:off x="391138" y="290101"/>
            <a:ext cx="680023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Svæðisbundin landbyggingarþróun (PSR) styrkir</a:t>
            </a:r>
          </a:p>
        </p:txBody>
      </p:sp>
      <p:sp>
        <p:nvSpPr>
          <p:cNvPr id="18" name="Flowchart: Alternate Process 17">
            <a:extLst>
              <a:ext uri="{FF2B5EF4-FFF2-40B4-BE49-F238E27FC236}">
                <a16:creationId xmlns:a16="http://schemas.microsoft.com/office/drawing/2014/main" id="{1EC94589-6B82-7EF9-225F-A2CFE5E1A31B}"/>
              </a:ext>
            </a:extLst>
          </p:cNvPr>
          <p:cNvSpPr/>
          <p:nvPr/>
        </p:nvSpPr>
        <p:spPr>
          <a:xfrm>
            <a:off x="1329837" y="1556368"/>
            <a:ext cx="10029647" cy="347283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000A9B71-0414-B173-207B-9E267EB78C7C}"/>
              </a:ext>
            </a:extLst>
          </p:cNvPr>
          <p:cNvSpPr txBox="1">
            <a:spLocks/>
          </p:cNvSpPr>
          <p:nvPr/>
        </p:nvSpPr>
        <p:spPr>
          <a:xfrm>
            <a:off x="2166783" y="1652447"/>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b="1" dirty="0">
                <a:solidFill>
                  <a:srgbClr val="E96751"/>
                </a:solidFill>
              </a:rPr>
              <a:t>Athugið: </a:t>
            </a:r>
            <a:r>
              <a:rPr lang="en-US" b="1" dirty="0">
                <a:solidFill>
                  <a:srgbClr val="494949"/>
                </a:solidFill>
              </a:rPr>
              <a:t>CSR Puglia 2023–2027 </a:t>
            </a:r>
            <a:r>
              <a:rPr lang="en-US" dirty="0">
                <a:solidFill>
                  <a:srgbClr val="494949"/>
                </a:solidFill>
              </a:rPr>
              <a:t>var formlega samþykkt af svæðisráðinu, sem felur í sér </a:t>
            </a:r>
            <a:r>
              <a:rPr lang="en-US" b="1" dirty="0">
                <a:solidFill>
                  <a:srgbClr val="494949"/>
                </a:solidFill>
              </a:rPr>
              <a:t>íhlutanir fyrir</a:t>
            </a:r>
          </a:p>
          <a:p>
            <a:pPr marL="0" indent="0"/>
            <a:r>
              <a:rPr lang="en-US" dirty="0">
                <a:solidFill>
                  <a:srgbClr val="494949"/>
                </a:solidFill>
              </a:rPr>
              <a:t>Endurnýja sveitabyggingar í gististaði.</a:t>
            </a:r>
          </a:p>
          <a:p>
            <a:pPr marL="0" indent="0"/>
            <a:r>
              <a:rPr lang="en-US" dirty="0">
                <a:solidFill>
                  <a:srgbClr val="494949"/>
                </a:solidFill>
              </a:rPr>
              <a:t>Innleiðing sjálfbærra starfshátta í ferðaþjónusturekstri.</a:t>
            </a:r>
          </a:p>
          <a:p>
            <a:pPr marL="0" indent="0"/>
            <a:r>
              <a:rPr lang="en-US" dirty="0">
                <a:solidFill>
                  <a:srgbClr val="494949"/>
                </a:solidFill>
              </a:rPr>
              <a:t>Að auka samkeppnishæfni bændatúrismafyrirtækja.</a:t>
            </a:r>
          </a:p>
          <a:p>
            <a:pPr marL="0" indent="0"/>
            <a:endParaRPr lang="en-US" sz="1050" dirty="0">
              <a:solidFill>
                <a:srgbClr val="494949"/>
              </a:solidFill>
            </a:endParaRPr>
          </a:p>
          <a:p>
            <a:pPr marL="0" indent="0">
              <a:spcAft>
                <a:spcPts val="600"/>
              </a:spcAft>
            </a:pPr>
            <a:r>
              <a:rPr lang="en-US" b="1" dirty="0">
                <a:solidFill>
                  <a:srgbClr val="494949"/>
                </a:solidFill>
              </a:rPr>
              <a:t>Heimsækið opinbera vefgáttina</a:t>
            </a:r>
            <a:r>
              <a:rPr lang="en-US" dirty="0">
                <a:solidFill>
                  <a:srgbClr val="494949"/>
                </a:solidFill>
              </a:rPr>
              <a:t>: Fáðu aðgang að ítarlegum upplýsingum, þar á meðal um opnar umsóknarúthlutanir og umsóknarferla, á </a:t>
            </a:r>
            <a:r>
              <a:rPr lang="en-US" dirty="0">
                <a:solidFill>
                  <a:srgbClr val="494949"/>
                </a:solidFill>
                <a:hlinkClick r:id="rId5">
                  <a:extLst>
                    <a:ext uri="{A12FA001-AC4F-418D-AE19-62706E023703}">
                      <ahyp:hlinkClr xmlns:ahyp="http://schemas.microsoft.com/office/drawing/2018/hyperlinkcolor" val="tx"/>
                    </a:ext>
                  </a:extLst>
                </a:hlinkClick>
              </a:rPr>
              <a:t>psr.regione.puglia.it</a:t>
            </a:r>
            <a:r>
              <a:rPr lang="en-US" dirty="0">
                <a:solidFill>
                  <a:srgbClr val="494949"/>
                </a:solidFill>
              </a:rPr>
              <a:t>.</a:t>
            </a:r>
            <a:endParaRPr lang="en-IE" dirty="0">
              <a:solidFill>
                <a:srgbClr val="494949"/>
              </a:solidFill>
            </a:endParaRPr>
          </a:p>
        </p:txBody>
      </p:sp>
      <p:pic>
        <p:nvPicPr>
          <p:cNvPr id="5" name="Picture 4">
            <a:extLst>
              <a:ext uri="{FF2B5EF4-FFF2-40B4-BE49-F238E27FC236}">
                <a16:creationId xmlns:a16="http://schemas.microsoft.com/office/drawing/2014/main" id="{19C67627-205B-8B89-5CFE-F997D5E37376}"/>
              </a:ext>
            </a:extLst>
          </p:cNvPr>
          <p:cNvPicPr>
            <a:picLocks noChangeAspect="1"/>
          </p:cNvPicPr>
          <p:nvPr/>
        </p:nvPicPr>
        <p:blipFill>
          <a:blip r:embed="rId6"/>
          <a:srcRect t="6812" r="71241" b="12013"/>
          <a:stretch>
            <a:fillRect/>
          </a:stretch>
        </p:blipFill>
        <p:spPr>
          <a:xfrm>
            <a:off x="8544066" y="-121206"/>
            <a:ext cx="1991541" cy="1730335"/>
          </a:xfrm>
          <a:prstGeom prst="rect">
            <a:avLst/>
          </a:prstGeom>
        </p:spPr>
      </p:pic>
      <p:cxnSp>
        <p:nvCxnSpPr>
          <p:cNvPr id="8" name="Connector: Elbow 7">
            <a:extLst>
              <a:ext uri="{FF2B5EF4-FFF2-40B4-BE49-F238E27FC236}">
                <a16:creationId xmlns:a16="http://schemas.microsoft.com/office/drawing/2014/main" id="{9172CAF1-3CE0-677C-2EC4-813F3248EBC2}"/>
              </a:ext>
            </a:extLst>
          </p:cNvPr>
          <p:cNvCxnSpPr>
            <a:cxnSpLocks/>
          </p:cNvCxnSpPr>
          <p:nvPr/>
        </p:nvCxnSpPr>
        <p:spPr>
          <a:xfrm rot="10800000">
            <a:off x="1056061" y="1100856"/>
            <a:ext cx="298852" cy="3244112"/>
          </a:xfrm>
          <a:prstGeom prst="bentConnector2">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Postit Notes with solid fill">
            <a:extLst>
              <a:ext uri="{FF2B5EF4-FFF2-40B4-BE49-F238E27FC236}">
                <a16:creationId xmlns:a16="http://schemas.microsoft.com/office/drawing/2014/main" id="{13718949-1B2D-1C72-A66A-02A781C5DD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49" y="1678000"/>
            <a:ext cx="914400" cy="914400"/>
          </a:xfrm>
          <a:prstGeom prst="rect">
            <a:avLst/>
          </a:prstGeom>
        </p:spPr>
      </p:pic>
      <p:sp>
        <p:nvSpPr>
          <p:cNvPr id="4" name="TextBox 3">
            <a:extLst>
              <a:ext uri="{FF2B5EF4-FFF2-40B4-BE49-F238E27FC236}">
                <a16:creationId xmlns:a16="http://schemas.microsoft.com/office/drawing/2014/main" id="{9EE18205-B28F-0E8E-6D75-053B8DBDFB85}"/>
              </a:ext>
            </a:extLst>
          </p:cNvPr>
          <p:cNvSpPr txBox="1"/>
          <p:nvPr/>
        </p:nvSpPr>
        <p:spPr>
          <a:xfrm>
            <a:off x="1725734" y="5150832"/>
            <a:ext cx="9065509" cy="923330"/>
          </a:xfrm>
          <a:prstGeom prst="rect">
            <a:avLst/>
          </a:prstGeom>
          <a:noFill/>
        </p:spPr>
        <p:txBody>
          <a:bodyPr wrap="square" rtlCol="0">
            <a:spAutoFit/>
          </a:bodyPr>
          <a:lstStyle/>
          <a:p>
            <a:r>
              <a:rPr lang="en-US" b="1" i="1" dirty="0">
                <a:solidFill>
                  <a:srgbClr val="494949"/>
                </a:solidFill>
              </a:rPr>
              <a:t>Mælt er með lestri</a:t>
            </a:r>
          </a:p>
          <a:p>
            <a:r>
              <a:rPr lang="en-US" dirty="0">
                <a:solidFill>
                  <a:srgbClr val="00B0F0"/>
                </a:solidFill>
                <a:hlinkClick r:id="rId9">
                  <a:extLst>
                    <a:ext uri="{A12FA001-AC4F-418D-AE19-62706E023703}">
                      <ahyp:hlinkClr xmlns:ahyp="http://schemas.microsoft.com/office/drawing/2018/hyperlinkcolor" val="tx"/>
                    </a:ext>
                  </a:extLst>
                </a:hlinkClick>
              </a:rPr>
              <a:t>CSR 2023-2027 - Íhlutun Puglia SRD01.01A: Opin tilkynning um móttöku umsókna um stuðning</a:t>
            </a:r>
            <a:endParaRPr lang="en-US" dirty="0">
              <a:solidFill>
                <a:srgbClr val="00B0F0"/>
              </a:solidFill>
            </a:endParaRPr>
          </a:p>
        </p:txBody>
      </p:sp>
      <p:pic>
        <p:nvPicPr>
          <p:cNvPr id="9" name="Picture 8">
            <a:extLst>
              <a:ext uri="{FF2B5EF4-FFF2-40B4-BE49-F238E27FC236}">
                <a16:creationId xmlns:a16="http://schemas.microsoft.com/office/drawing/2014/main" id="{2096D2A5-AB46-C749-83BB-4D4FD4F4E589}"/>
              </a:ext>
            </a:extLst>
          </p:cNvPr>
          <p:cNvPicPr>
            <a:picLocks noChangeAspect="1"/>
          </p:cNvPicPr>
          <p:nvPr/>
        </p:nvPicPr>
        <p:blipFill>
          <a:blip r:embed="rId10"/>
          <a:stretch>
            <a:fillRect/>
          </a:stretch>
        </p:blipFill>
        <p:spPr>
          <a:xfrm>
            <a:off x="864734" y="5219782"/>
            <a:ext cx="850589" cy="846711"/>
          </a:xfrm>
          <a:prstGeom prst="rect">
            <a:avLst/>
          </a:prstGeom>
        </p:spPr>
      </p:pic>
    </p:spTree>
    <p:extLst>
      <p:ext uri="{BB962C8B-B14F-4D97-AF65-F5344CB8AC3E}">
        <p14:creationId xmlns:p14="http://schemas.microsoft.com/office/powerpoint/2010/main" val="167770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C4BC-58BB-B539-37D2-33AB4C17D2C8}"/>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7F90036A-3CC2-70BC-E076-98D5AF250515}"/>
              </a:ext>
            </a:extLst>
          </p:cNvPr>
          <p:cNvSpPr/>
          <p:nvPr/>
        </p:nvSpPr>
        <p:spPr>
          <a:xfrm>
            <a:off x="1188304" y="1423757"/>
            <a:ext cx="10136921" cy="34149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68617D3F-6736-1591-3092-2679C797A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779EF68C-455D-7869-3A85-8137EE002327}"/>
              </a:ext>
            </a:extLst>
          </p:cNvPr>
          <p:cNvSpPr txBox="1">
            <a:spLocks/>
          </p:cNvSpPr>
          <p:nvPr/>
        </p:nvSpPr>
        <p:spPr>
          <a:xfrm>
            <a:off x="2072177" y="1535965"/>
            <a:ext cx="9186291"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Dæmi: </a:t>
            </a:r>
            <a:r>
              <a:rPr lang="en-US" sz="2200" b="1" dirty="0">
                <a:solidFill>
                  <a:srgbClr val="494949"/>
                </a:solidFill>
              </a:rPr>
              <a:t>Bændatengd ferðaþjónusta með fjárveitingum PSR og GAL (aðgerð 6.4 og LEADER) </a:t>
            </a:r>
          </a:p>
          <a:p>
            <a:pPr marL="0" indent="0">
              <a:spcAft>
                <a:spcPts val="600"/>
              </a:spcAft>
            </a:pPr>
            <a:r>
              <a:rPr lang="en-US" sz="2200" dirty="0">
                <a:solidFill>
                  <a:srgbClr val="494949"/>
                </a:solidFill>
              </a:rPr>
              <a:t>Bændatúrisminn, þar sem sveitafyrirtakendur breyta landbúnaðarhúsnæði í gistingu eða sveitakaffihús með gistingu (B&amp;B), getur fengið styrki að upphæð</a:t>
            </a:r>
            <a:r>
              <a:rPr lang="en-US" sz="2200" b="1" dirty="0">
                <a:solidFill>
                  <a:srgbClr val="494949"/>
                </a:solidFill>
              </a:rPr>
              <a:t> 40–50% til að koma á fót </a:t>
            </a:r>
            <a:r>
              <a:rPr lang="en-US" sz="2200" dirty="0">
                <a:solidFill>
                  <a:srgbClr val="494949"/>
                </a:solidFill>
              </a:rPr>
              <a:t>gistingu eða öðrum bændatúrismaverkefnum samkvæmt aðgerðum til fjölbreytni í landbúnaði. </a:t>
            </a:r>
          </a:p>
          <a:p>
            <a:pPr marL="0" indent="0">
              <a:spcAft>
                <a:spcPts val="600"/>
              </a:spcAft>
            </a:pPr>
            <a:r>
              <a:rPr lang="en-US" sz="2200" b="1" dirty="0">
                <a:solidFill>
                  <a:srgbClr val="494949"/>
                </a:solidFill>
              </a:rPr>
              <a:t>Fjármögnun getur náð </a:t>
            </a:r>
            <a:r>
              <a:rPr lang="en-US" sz="2200" dirty="0">
                <a:solidFill>
                  <a:srgbClr val="494949"/>
                </a:solidFill>
              </a:rPr>
              <a:t>til endurbóta á sveita byggingum til gistingar, uppsetningar baðherbergja/eldhúsa/hitakerfa, stofnunar sameiginlegra svæða (t.d. litlar kaffistofur, sameiginlegir garðar) og þróunar ferðaleiða, fræðibúa eða vellíðunarsvæða. </a:t>
            </a:r>
          </a:p>
          <a:p>
            <a:pPr marL="104775" indent="0">
              <a:spcBef>
                <a:spcPts val="600"/>
              </a:spcBef>
            </a:pPr>
            <a:endParaRPr lang="en-US" sz="2200" dirty="0">
              <a:solidFill>
                <a:srgbClr val="494949"/>
              </a:solidFill>
            </a:endParaRPr>
          </a:p>
        </p:txBody>
      </p:sp>
      <p:sp>
        <p:nvSpPr>
          <p:cNvPr id="33" name="Freeform 28">
            <a:extLst>
              <a:ext uri="{FF2B5EF4-FFF2-40B4-BE49-F238E27FC236}">
                <a16:creationId xmlns:a16="http://schemas.microsoft.com/office/drawing/2014/main" id="{7F7BB8B5-CB92-1EA5-5E1A-4FFA70F275C7}"/>
              </a:ext>
            </a:extLst>
          </p:cNvPr>
          <p:cNvSpPr/>
          <p:nvPr/>
        </p:nvSpPr>
        <p:spPr>
          <a:xfrm>
            <a:off x="-15513" y="109727"/>
            <a:ext cx="7445013"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379B2737-DC1D-20D6-8A46-C692A07F2C9F}"/>
              </a:ext>
            </a:extLst>
          </p:cNvPr>
          <p:cNvSpPr txBox="1">
            <a:spLocks/>
          </p:cNvSpPr>
          <p:nvPr/>
        </p:nvSpPr>
        <p:spPr>
          <a:xfrm>
            <a:off x="421060" y="291321"/>
            <a:ext cx="673221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Stuðningsáætlun svæðisbundinnar þróunar í dreifbýli (PSR)</a:t>
            </a:r>
          </a:p>
        </p:txBody>
      </p:sp>
      <p:pic>
        <p:nvPicPr>
          <p:cNvPr id="5" name="Picture 4">
            <a:extLst>
              <a:ext uri="{FF2B5EF4-FFF2-40B4-BE49-F238E27FC236}">
                <a16:creationId xmlns:a16="http://schemas.microsoft.com/office/drawing/2014/main" id="{85A278D5-0335-C916-045E-ECBFB2BF8F40}"/>
              </a:ext>
            </a:extLst>
          </p:cNvPr>
          <p:cNvPicPr>
            <a:picLocks noChangeAspect="1"/>
          </p:cNvPicPr>
          <p:nvPr/>
        </p:nvPicPr>
        <p:blipFill>
          <a:blip r:embed="rId5"/>
          <a:srcRect t="12498" r="71241" b="15447"/>
          <a:stretch>
            <a:fillRect/>
          </a:stretch>
        </p:blipFill>
        <p:spPr>
          <a:xfrm>
            <a:off x="8544066" y="0"/>
            <a:ext cx="1991541" cy="1535965"/>
          </a:xfrm>
          <a:prstGeom prst="rect">
            <a:avLst/>
          </a:prstGeom>
        </p:spPr>
      </p:pic>
      <p:pic>
        <p:nvPicPr>
          <p:cNvPr id="6" name="Graphic 5" descr="Excellent with solid fill">
            <a:extLst>
              <a:ext uri="{FF2B5EF4-FFF2-40B4-BE49-F238E27FC236}">
                <a16:creationId xmlns:a16="http://schemas.microsoft.com/office/drawing/2014/main" id="{B20FA9F2-011B-F9A8-8ECC-705394C5CC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2804" y="1626866"/>
            <a:ext cx="749373" cy="749373"/>
          </a:xfrm>
          <a:prstGeom prst="rect">
            <a:avLst/>
          </a:prstGeom>
        </p:spPr>
      </p:pic>
      <p:sp>
        <p:nvSpPr>
          <p:cNvPr id="7" name="Flowchart: Alternate Process 6">
            <a:extLst>
              <a:ext uri="{FF2B5EF4-FFF2-40B4-BE49-F238E27FC236}">
                <a16:creationId xmlns:a16="http://schemas.microsoft.com/office/drawing/2014/main" id="{1A9E2A85-724B-7F1E-D64D-1BB6854251D2}"/>
              </a:ext>
            </a:extLst>
          </p:cNvPr>
          <p:cNvSpPr/>
          <p:nvPr/>
        </p:nvSpPr>
        <p:spPr>
          <a:xfrm>
            <a:off x="1058181" y="4986499"/>
            <a:ext cx="10270293" cy="1741478"/>
          </a:xfrm>
          <a:prstGeom prst="flowChartAlternateProcess">
            <a:avLst/>
          </a:prstGeom>
          <a:solidFill>
            <a:schemeClr val="accent2"/>
          </a:solidFill>
          <a:ln>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5">
            <a:extLst>
              <a:ext uri="{FF2B5EF4-FFF2-40B4-BE49-F238E27FC236}">
                <a16:creationId xmlns:a16="http://schemas.microsoft.com/office/drawing/2014/main" id="{415CE0AD-9202-2BE4-C255-8E35146F95DF}"/>
              </a:ext>
            </a:extLst>
          </p:cNvPr>
          <p:cNvSpPr txBox="1">
            <a:spLocks/>
          </p:cNvSpPr>
          <p:nvPr/>
        </p:nvSpPr>
        <p:spPr>
          <a:xfrm>
            <a:off x="1423201" y="5845047"/>
            <a:ext cx="9717074" cy="749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Ábending: </a:t>
            </a:r>
            <a:r>
              <a:rPr lang="en-US" sz="2200" dirty="0">
                <a:solidFill>
                  <a:schemeClr val="bg1"/>
                </a:solidFill>
              </a:rPr>
              <a:t>Ef þú rekur eða ert í samstarfi við búskap, skoðaðu PSR aðgerð 6.4 í þínu héraði eða sambærilega aðgerð. Munið að GAL (svæðisbundnir aðgerðahópar) í Ítalíu sjá um LEADER-sjóði á staðnum – leitið fyrst til þeirra ef þið hafið smátt ferðaþjónustuátak sem mun gagnast dreifbýli. Athugið hjá ykkar staðbundna GAL með því að fara á svæðisbundna PSR-vefsíðu </a:t>
            </a:r>
            <a:r>
              <a:rPr lang="en-IE" sz="2200" dirty="0">
                <a:solidFill>
                  <a:schemeClr val="bg1"/>
                </a:solidFill>
              </a:rPr>
              <a:t>(t.d. </a:t>
            </a:r>
            <a:r>
              <a:rPr lang="en-IE" sz="2200" dirty="0">
                <a:solidFill>
                  <a:schemeClr val="bg1"/>
                </a:solidFill>
                <a:hlinkClick r:id="rId8">
                  <a:extLst>
                    <a:ext uri="{A12FA001-AC4F-418D-AE19-62706E023703}">
                      <ahyp:hlinkClr xmlns:ahyp="http://schemas.microsoft.com/office/drawing/2018/hyperlinkcolor" val="tx"/>
                    </a:ext>
                  </a:extLst>
                </a:hlinkClick>
              </a:rPr>
              <a:t>PSR Puglia</a:t>
            </a:r>
            <a:r>
              <a:rPr lang="en-IE" sz="2200" dirty="0">
                <a:solidFill>
                  <a:schemeClr val="bg1"/>
                </a:solidFill>
              </a:rPr>
              <a:t>, </a:t>
            </a:r>
            <a:r>
              <a:rPr lang="en-IE" sz="2200" dirty="0">
                <a:solidFill>
                  <a:schemeClr val="bg1"/>
                </a:solidFill>
                <a:hlinkClick r:id="rId9">
                  <a:extLst>
                    <a:ext uri="{A12FA001-AC4F-418D-AE19-62706E023703}">
                      <ahyp:hlinkClr xmlns:ahyp="http://schemas.microsoft.com/office/drawing/2018/hyperlinkcolor" val="tx"/>
                    </a:ext>
                  </a:extLst>
                </a:hlinkClick>
              </a:rPr>
              <a:t>PSR Toscana</a:t>
            </a:r>
            <a:r>
              <a:rPr lang="en-IE" sz="2200" dirty="0">
                <a:solidFill>
                  <a:schemeClr val="bg1"/>
                </a:solidFill>
              </a:rPr>
              <a:t>) </a:t>
            </a:r>
            <a:r>
              <a:rPr lang="en-US" sz="2200" dirty="0">
                <a:solidFill>
                  <a:schemeClr val="bg1"/>
                </a:solidFill>
              </a:rPr>
              <a:t>til að skoða útboð. </a:t>
            </a:r>
            <a:r>
              <a:rPr lang="en-US" sz="2200" dirty="0">
                <a:solidFill>
                  <a:schemeClr val="bg1"/>
                </a:solidFill>
                <a:hlinkClick r:id="rId10">
                  <a:extLst>
                    <a:ext uri="{A12FA001-AC4F-418D-AE19-62706E023703}">
                      <ahyp:hlinkClr xmlns:ahyp="http://schemas.microsoft.com/office/drawing/2018/hyperlinkcolor" val="tx"/>
                    </a:ext>
                  </a:extLst>
                </a:hlinkClick>
              </a:rPr>
              <a:t>Sjá til dæmis GAL </a:t>
            </a:r>
            <a:r>
              <a:rPr lang="en-US" sz="2200" dirty="0" err="1">
                <a:solidFill>
                  <a:schemeClr val="bg1"/>
                </a:solidFill>
                <a:hlinkClick r:id="rId10">
                  <a:extLst>
                    <a:ext uri="{A12FA001-AC4F-418D-AE19-62706E023703}">
                      <ahyp:hlinkClr xmlns:ahyp="http://schemas.microsoft.com/office/drawing/2018/hyperlinkcolor" val="tx"/>
                    </a:ext>
                  </a:extLst>
                </a:hlinkClick>
              </a:rPr>
              <a:t>Meridaunia</a:t>
            </a:r>
            <a:r>
              <a:rPr lang="en-US" sz="2200" dirty="0">
                <a:solidFill>
                  <a:schemeClr val="bg1"/>
                </a:solidFill>
              </a:rPr>
              <a:t>.</a:t>
            </a:r>
          </a:p>
          <a:p>
            <a:pPr marL="0" indent="0">
              <a:buNone/>
            </a:pPr>
            <a:endParaRPr lang="en-US" sz="2200" dirty="0">
              <a:solidFill>
                <a:schemeClr val="bg1"/>
              </a:solidFill>
            </a:endParaRPr>
          </a:p>
          <a:p>
            <a:pPr marL="0" indent="0">
              <a:buNone/>
            </a:pPr>
            <a:endParaRPr lang="en-US" sz="2200" dirty="0">
              <a:solidFill>
                <a:schemeClr val="bg1"/>
              </a:solidFill>
            </a:endParaRPr>
          </a:p>
        </p:txBody>
      </p:sp>
      <p:cxnSp>
        <p:nvCxnSpPr>
          <p:cNvPr id="12" name="Connector: Elbow 11">
            <a:extLst>
              <a:ext uri="{FF2B5EF4-FFF2-40B4-BE49-F238E27FC236}">
                <a16:creationId xmlns:a16="http://schemas.microsoft.com/office/drawing/2014/main" id="{6E8CAAFC-B690-195A-5353-BC6B67AFD00D}"/>
              </a:ext>
            </a:extLst>
          </p:cNvPr>
          <p:cNvCxnSpPr>
            <a:cxnSpLocks/>
          </p:cNvCxnSpPr>
          <p:nvPr/>
        </p:nvCxnSpPr>
        <p:spPr>
          <a:xfrm rot="10800000" flipH="1">
            <a:off x="637918" y="3317579"/>
            <a:ext cx="583409" cy="2222226"/>
          </a:xfrm>
          <a:prstGeom prst="bentConnector3">
            <a:avLst>
              <a:gd name="adj1" fmla="val -39183"/>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0A2D6A-CD6F-A114-6BED-F02FB4B08A20}"/>
              </a:ext>
            </a:extLst>
          </p:cNvPr>
          <p:cNvCxnSpPr/>
          <p:nvPr/>
        </p:nvCxnSpPr>
        <p:spPr>
          <a:xfrm>
            <a:off x="637917" y="5530280"/>
            <a:ext cx="420264"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6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3F47-B108-68E4-B54C-9DA1D13DC10A}"/>
            </a:ext>
          </a:extLst>
        </p:cNvPr>
        <p:cNvGrpSpPr/>
        <p:nvPr/>
      </p:nvGrpSpPr>
      <p:grpSpPr>
        <a:xfrm>
          <a:off x="0" y="0"/>
          <a:ext cx="0" cy="0"/>
          <a:chOff x="0" y="0"/>
          <a:chExt cx="0" cy="0"/>
        </a:xfrm>
      </p:grpSpPr>
      <p:sp>
        <p:nvSpPr>
          <p:cNvPr id="21" name="Freeform 28">
            <a:extLst>
              <a:ext uri="{FF2B5EF4-FFF2-40B4-BE49-F238E27FC236}">
                <a16:creationId xmlns:a16="http://schemas.microsoft.com/office/drawing/2014/main" id="{7A3AA995-4689-259B-0D6E-6095B815032F}"/>
              </a:ext>
            </a:extLst>
          </p:cNvPr>
          <p:cNvSpPr/>
          <p:nvPr/>
        </p:nvSpPr>
        <p:spPr>
          <a:xfrm>
            <a:off x="-15513" y="109727"/>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B6BA9D86-EC66-D692-5EE2-39613EC5CA60}"/>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F27F769E-97ED-CB7C-3BFF-FD34DB2068A3}"/>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AB36822F-F3D8-CEB0-F0F5-DBB719BC35CA}"/>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grpSp>
      <p:sp>
        <p:nvSpPr>
          <p:cNvPr id="18" name="TextBox 17">
            <a:extLst>
              <a:ext uri="{FF2B5EF4-FFF2-40B4-BE49-F238E27FC236}">
                <a16:creationId xmlns:a16="http://schemas.microsoft.com/office/drawing/2014/main" id="{7CBFEB62-8645-04FA-1E75-116F377881B5}"/>
              </a:ext>
            </a:extLst>
          </p:cNvPr>
          <p:cNvSpPr txBox="1"/>
          <p:nvPr/>
        </p:nvSpPr>
        <p:spPr>
          <a:xfrm>
            <a:off x="498170" y="1503617"/>
            <a:ext cx="5739969" cy="4893647"/>
          </a:xfrm>
          <a:prstGeom prst="rect">
            <a:avLst/>
          </a:prstGeom>
          <a:noFill/>
        </p:spPr>
        <p:txBody>
          <a:bodyPr wrap="square" rtlCol="0">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it-IT" sz="2400" b="1" dirty="0">
                <a:solidFill>
                  <a:srgbClr val="494949"/>
                </a:solidFill>
                <a:hlinkClick r:id="rId2">
                  <a:extLst>
                    <a:ext uri="{A12FA001-AC4F-418D-AE19-62706E023703}">
                      <ahyp:hlinkClr xmlns:ahyp="http://schemas.microsoft.com/office/drawing/2018/hyperlinkcolor" val="tx"/>
                    </a:ext>
                  </a:extLst>
                </a:hlinkClick>
              </a:rPr>
              <a:t>Bankar og Confidi (tryggingarsamtök lántrygginga)</a:t>
            </a:r>
            <a:r>
              <a:rPr lang="it-IT" sz="2400" b="1" dirty="0">
                <a:solidFill>
                  <a:srgbClr val="494949"/>
                </a:solidFill>
              </a:rPr>
              <a:t> </a:t>
            </a:r>
          </a:p>
          <a:p>
            <a:pPr algn="ctr"/>
            <a:endParaRPr lang="en-US" sz="1000" dirty="0">
              <a:solidFill>
                <a:srgbClr val="494949"/>
              </a:solidFill>
            </a:endParaRPr>
          </a:p>
          <a:p>
            <a:pPr algn="ctr"/>
            <a:r>
              <a:rPr lang="en-US" sz="2200" dirty="0">
                <a:solidFill>
                  <a:srgbClr val="494949"/>
                </a:solidFill>
              </a:rPr>
              <a:t>Ítalskir bankar geta lánað ferðaþjónustufyrirtækjum en krefjast oft trygginga. Þá koma </a:t>
            </a:r>
            <a:r>
              <a:rPr lang="en-US" sz="2200" b="1" dirty="0" err="1">
                <a:solidFill>
                  <a:srgbClr val="494949"/>
                </a:solidFill>
              </a:rPr>
              <a:t>Confidi </a:t>
            </a:r>
            <a:r>
              <a:rPr lang="en-US" sz="2200" dirty="0">
                <a:solidFill>
                  <a:srgbClr val="494949"/>
                </a:solidFill>
              </a:rPr>
              <a:t>(sameiginleg ábyrgðarsamtök) til sögunnar – </a:t>
            </a:r>
            <a:r>
              <a:rPr lang="en-US" sz="2200" b="1" dirty="0">
                <a:solidFill>
                  <a:srgbClr val="494949"/>
                </a:solidFill>
              </a:rPr>
              <a:t>þau taka á sig hluta áhættunnar</a:t>
            </a:r>
            <a:r>
              <a:rPr lang="en-US" sz="2200" dirty="0">
                <a:solidFill>
                  <a:srgbClr val="494949"/>
                </a:solidFill>
              </a:rPr>
              <a:t>, sem gerir bankana líklegri til að samþykkja lánið þitt. Þau eru í boði fyrir sprotafyrirtæki, samvinnufélög, bændatúrismafyrirtæki og samfélagsleg ferðamannaverkefni.</a:t>
            </a:r>
          </a:p>
          <a:p>
            <a:pPr algn="ctr"/>
            <a:endParaRPr lang="en-US" sz="1000" b="1" dirty="0">
              <a:solidFill>
                <a:srgbClr val="494949"/>
              </a:solidFill>
            </a:endParaRPr>
          </a:p>
          <a:p>
            <a:pPr algn="ctr"/>
            <a:r>
              <a:rPr lang="en-US" sz="2200" b="1" dirty="0">
                <a:solidFill>
                  <a:srgbClr val="494949"/>
                </a:solidFill>
              </a:rPr>
              <a:t>Ábending: </a:t>
            </a:r>
            <a:r>
              <a:rPr lang="en-US" sz="2200" dirty="0">
                <a:solidFill>
                  <a:srgbClr val="494949"/>
                </a:solidFill>
              </a:rPr>
              <a:t>Þú þarft traustan </a:t>
            </a:r>
            <a:r>
              <a:rPr lang="en-US" sz="2200" b="1" dirty="0">
                <a:solidFill>
                  <a:srgbClr val="494949"/>
                </a:solidFill>
              </a:rPr>
              <a:t>viðskiptaáætlun</a:t>
            </a:r>
            <a:r>
              <a:rPr lang="en-US" sz="2200" dirty="0">
                <a:solidFill>
                  <a:srgbClr val="494949"/>
                </a:solidFill>
              </a:rPr>
              <a:t>, </a:t>
            </a:r>
            <a:r>
              <a:rPr lang="en-US" sz="2200" b="1" dirty="0">
                <a:solidFill>
                  <a:srgbClr val="494949"/>
                </a:solidFill>
              </a:rPr>
              <a:t>partita IVA (virðisaukaskattsnúmer), </a:t>
            </a:r>
            <a:r>
              <a:rPr lang="en-US" sz="2200" dirty="0">
                <a:solidFill>
                  <a:srgbClr val="494949"/>
                </a:solidFill>
              </a:rPr>
              <a:t>sjálfbærnimarkmið og svæðisbundinn ávinning til að auka trúverðugleika þinn.</a:t>
            </a:r>
          </a:p>
        </p:txBody>
      </p:sp>
      <p:sp>
        <p:nvSpPr>
          <p:cNvPr id="19" name="TextBox 18">
            <a:extLst>
              <a:ext uri="{FF2B5EF4-FFF2-40B4-BE49-F238E27FC236}">
                <a16:creationId xmlns:a16="http://schemas.microsoft.com/office/drawing/2014/main" id="{474EC140-6E96-6358-B4FF-4FCFB1B74E0D}"/>
              </a:ext>
            </a:extLst>
          </p:cNvPr>
          <p:cNvSpPr txBox="1"/>
          <p:nvPr/>
        </p:nvSpPr>
        <p:spPr>
          <a:xfrm>
            <a:off x="6855739" y="2193226"/>
            <a:ext cx="4521913" cy="4216539"/>
          </a:xfrm>
          <a:prstGeom prst="rect">
            <a:avLst/>
          </a:prstGeom>
          <a:noFill/>
        </p:spPr>
        <p:txBody>
          <a:bodyPr wrap="square" rtlCol="0">
            <a:spAutoFit/>
          </a:bodyPr>
          <a:lstStyle/>
          <a:p>
            <a:pPr algn="ctr"/>
            <a:endParaRPr lang="en-US" sz="2200" dirty="0">
              <a:solidFill>
                <a:srgbClr val="494949"/>
              </a:solidFill>
            </a:endParaRPr>
          </a:p>
          <a:p>
            <a:pPr algn="ctr"/>
            <a:r>
              <a:rPr lang="it-IT" sz="2600" b="1" dirty="0">
                <a:solidFill>
                  <a:srgbClr val="494949"/>
                </a:solidFill>
                <a:hlinkClick r:id="rId3">
                  <a:extLst>
                    <a:ext uri="{A12FA001-AC4F-418D-AE19-62706E023703}">
                      <ahyp:hlinkClr xmlns:ahyp="http://schemas.microsoft.com/office/drawing/2018/hyperlinkcolor" val="tx"/>
                    </a:ext>
                  </a:extLst>
                </a:hlinkClick>
              </a:rPr>
              <a:t>Microcredito (örlán) </a:t>
            </a:r>
            <a:endParaRPr lang="it-IT" sz="2600" b="1" dirty="0">
              <a:solidFill>
                <a:srgbClr val="494949"/>
              </a:solidFill>
            </a:endParaRPr>
          </a:p>
          <a:p>
            <a:pPr algn="ctr"/>
            <a:endParaRPr lang="it-IT" sz="2200" dirty="0">
              <a:solidFill>
                <a:srgbClr val="494949"/>
              </a:solidFill>
            </a:endParaRPr>
          </a:p>
          <a:p>
            <a:pPr algn="ctr"/>
            <a:r>
              <a:rPr lang="it-IT" sz="2200" dirty="0">
                <a:solidFill>
                  <a:srgbClr val="494949"/>
                </a:solidFill>
              </a:rPr>
              <a:t>Þetta eru </a:t>
            </a:r>
            <a:r>
              <a:rPr lang="en-US" sz="2200" dirty="0">
                <a:solidFill>
                  <a:srgbClr val="494949"/>
                </a:solidFill>
              </a:rPr>
              <a:t>lítil lán með ríkisstuðningi (allt að 50.000 evrum) fyrir örfyrirtæki, þar sem minni tryggingar eru krafðar. </a:t>
            </a:r>
            <a:r>
              <a:rPr lang="en-US" sz="2200" b="1" dirty="0">
                <a:solidFill>
                  <a:srgbClr val="494949"/>
                </a:solidFill>
              </a:rPr>
              <a:t>Dæmi: </a:t>
            </a:r>
            <a:r>
              <a:rPr lang="en-US" sz="2200" dirty="0">
                <a:solidFill>
                  <a:srgbClr val="494949"/>
                </a:solidFill>
              </a:rPr>
              <a:t>Að stofna lítið glamping-fyrirtæki, uppfæra sveitargestahús (B&amp;B). </a:t>
            </a:r>
            <a:r>
              <a:rPr lang="en-US" sz="2200" b="1" dirty="0">
                <a:solidFill>
                  <a:srgbClr val="494949"/>
                </a:solidFill>
              </a:rPr>
              <a:t>Ábending: </a:t>
            </a:r>
            <a:r>
              <a:rPr lang="en-US" sz="2200" dirty="0">
                <a:solidFill>
                  <a:srgbClr val="494949"/>
                </a:solidFill>
              </a:rPr>
              <a:t>Þú þarft traustan </a:t>
            </a:r>
            <a:r>
              <a:rPr lang="en-US" sz="2200" b="1" dirty="0">
                <a:solidFill>
                  <a:srgbClr val="494949"/>
                </a:solidFill>
              </a:rPr>
              <a:t>viðskiptaáætlun</a:t>
            </a:r>
            <a:r>
              <a:rPr lang="en-US" sz="2200" dirty="0">
                <a:solidFill>
                  <a:srgbClr val="494949"/>
                </a:solidFill>
              </a:rPr>
              <a:t>, </a:t>
            </a:r>
            <a:r>
              <a:rPr lang="en-US" sz="2200" b="1" dirty="0">
                <a:solidFill>
                  <a:srgbClr val="494949"/>
                </a:solidFill>
              </a:rPr>
              <a:t>partita IVA (virðisaukaskattsnúmer), </a:t>
            </a:r>
            <a:r>
              <a:rPr lang="en-US" sz="2200" dirty="0">
                <a:solidFill>
                  <a:srgbClr val="494949"/>
                </a:solidFill>
              </a:rPr>
              <a:t>sjálfbærnimarkmið og sýnileg áhrif á svæðið til að auka trúverðugleika þinn.</a:t>
            </a:r>
          </a:p>
        </p:txBody>
      </p:sp>
      <p:grpSp>
        <p:nvGrpSpPr>
          <p:cNvPr id="6" name="Group 5">
            <a:extLst>
              <a:ext uri="{FF2B5EF4-FFF2-40B4-BE49-F238E27FC236}">
                <a16:creationId xmlns:a16="http://schemas.microsoft.com/office/drawing/2014/main" id="{377E08C8-DC63-F269-7365-72937922F59D}"/>
              </a:ext>
            </a:extLst>
          </p:cNvPr>
          <p:cNvGrpSpPr/>
          <p:nvPr/>
        </p:nvGrpSpPr>
        <p:grpSpPr>
          <a:xfrm>
            <a:off x="2990850" y="1123333"/>
            <a:ext cx="826086" cy="794212"/>
            <a:chOff x="1016000" y="1087827"/>
            <a:chExt cx="1016000" cy="1066093"/>
          </a:xfrm>
        </p:grpSpPr>
        <p:sp>
          <p:nvSpPr>
            <p:cNvPr id="7" name="Oval 6">
              <a:extLst>
                <a:ext uri="{FF2B5EF4-FFF2-40B4-BE49-F238E27FC236}">
                  <a16:creationId xmlns:a16="http://schemas.microsoft.com/office/drawing/2014/main" id="{08BCBD52-83C1-C131-CB44-48A919AAF42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FDC06D5-3568-83ED-2382-B5B9D1B12E1A}"/>
                </a:ext>
              </a:extLst>
            </p:cNvPr>
            <p:cNvSpPr txBox="1"/>
            <p:nvPr/>
          </p:nvSpPr>
          <p:spPr>
            <a:xfrm>
              <a:off x="1028700" y="1087827"/>
              <a:ext cx="971551" cy="87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6</a:t>
              </a:r>
            </a:p>
          </p:txBody>
        </p:sp>
      </p:grpSp>
      <p:sp>
        <p:nvSpPr>
          <p:cNvPr id="20" name="TextBox 19">
            <a:extLst>
              <a:ext uri="{FF2B5EF4-FFF2-40B4-BE49-F238E27FC236}">
                <a16:creationId xmlns:a16="http://schemas.microsoft.com/office/drawing/2014/main" id="{31B37E67-A6D4-AEB6-48E7-BC0B6D52D36D}"/>
              </a:ext>
            </a:extLst>
          </p:cNvPr>
          <p:cNvSpPr txBox="1"/>
          <p:nvPr/>
        </p:nvSpPr>
        <p:spPr>
          <a:xfrm>
            <a:off x="425020" y="109727"/>
            <a:ext cx="8544811" cy="1415772"/>
          </a:xfrm>
          <a:prstGeom prst="rect">
            <a:avLst/>
          </a:prstGeom>
          <a:noFill/>
        </p:spPr>
        <p:txBody>
          <a:bodyPr wrap="square">
            <a:spAutoFit/>
          </a:bodyPr>
          <a:lstStyle/>
          <a:p>
            <a:pPr>
              <a:lnSpc>
                <a:spcPct val="100000"/>
              </a:lnSpc>
            </a:pPr>
            <a:r>
              <a:rPr lang="en-US" sz="2800" b="1" dirty="0">
                <a:solidFill>
                  <a:schemeClr val="bg1"/>
                </a:solidFill>
              </a:rPr>
              <a:t>Fjármálatól – bankar, lán og ábyrgðir</a:t>
            </a:r>
          </a:p>
          <a:p>
            <a:r>
              <a:rPr lang="en-US" sz="2800" dirty="0">
                <a:solidFill>
                  <a:schemeClr val="bg1"/>
                </a:solidFill>
              </a:rPr>
              <a:t>Bankar &amp; </a:t>
            </a:r>
            <a:r>
              <a:rPr lang="en-US" sz="2800" dirty="0" err="1">
                <a:solidFill>
                  <a:schemeClr val="bg1"/>
                </a:solidFill>
              </a:rPr>
              <a:t>Confidi </a:t>
            </a:r>
            <a:r>
              <a:rPr lang="en-US" sz="2800" dirty="0">
                <a:solidFill>
                  <a:schemeClr val="bg1"/>
                </a:solidFill>
              </a:rPr>
              <a:t>&amp; </a:t>
            </a:r>
            <a:r>
              <a:rPr lang="en-US" sz="2800" dirty="0" err="1">
                <a:solidFill>
                  <a:schemeClr val="bg1"/>
                </a:solidFill>
              </a:rPr>
              <a:t>örlán</a:t>
            </a:r>
            <a:endParaRPr lang="en-IE" sz="2800" dirty="0">
              <a:solidFill>
                <a:schemeClr val="bg1"/>
              </a:solidFill>
            </a:endParaRPr>
          </a:p>
          <a:p>
            <a:pPr>
              <a:lnSpc>
                <a:spcPct val="100000"/>
              </a:lnSpc>
            </a:pPr>
            <a:endParaRPr lang="en-US" sz="3000" dirty="0"/>
          </a:p>
        </p:txBody>
      </p:sp>
      <p:grpSp>
        <p:nvGrpSpPr>
          <p:cNvPr id="22" name="Group 21">
            <a:extLst>
              <a:ext uri="{FF2B5EF4-FFF2-40B4-BE49-F238E27FC236}">
                <a16:creationId xmlns:a16="http://schemas.microsoft.com/office/drawing/2014/main" id="{65CE3C40-AC7E-5101-9131-DDA467CF83C6}"/>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E9186146-EFEA-4DF8-6C82-8831CA7DC882}"/>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296B9757-8BD0-3E61-085E-665220874DCB}"/>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7</a:t>
              </a:r>
            </a:p>
          </p:txBody>
        </p:sp>
      </p:grpSp>
    </p:spTree>
    <p:extLst>
      <p:ext uri="{BB962C8B-B14F-4D97-AF65-F5344CB8AC3E}">
        <p14:creationId xmlns:p14="http://schemas.microsoft.com/office/powerpoint/2010/main" val="183781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54EC-FD23-A192-DB47-802ACD3C99B9}"/>
            </a:ext>
          </a:extLst>
        </p:cNvPr>
        <p:cNvGrpSpPr/>
        <p:nvPr/>
      </p:nvGrpSpPr>
      <p:grpSpPr>
        <a:xfrm>
          <a:off x="0" y="0"/>
          <a:ext cx="0" cy="0"/>
          <a:chOff x="0" y="0"/>
          <a:chExt cx="0" cy="0"/>
        </a:xfrm>
      </p:grpSpPr>
      <p:sp>
        <p:nvSpPr>
          <p:cNvPr id="3" name="Freeform 28">
            <a:extLst>
              <a:ext uri="{FF2B5EF4-FFF2-40B4-BE49-F238E27FC236}">
                <a16:creationId xmlns:a16="http://schemas.microsoft.com/office/drawing/2014/main" id="{DE76DEB3-BB71-4694-6B6E-96AE720E7C02}"/>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6" name="Group 15">
            <a:extLst>
              <a:ext uri="{FF2B5EF4-FFF2-40B4-BE49-F238E27FC236}">
                <a16:creationId xmlns:a16="http://schemas.microsoft.com/office/drawing/2014/main" id="{AE332AD5-39E0-2A40-7854-CEA950265705}"/>
              </a:ext>
            </a:extLst>
          </p:cNvPr>
          <p:cNvGrpSpPr/>
          <p:nvPr/>
        </p:nvGrpSpPr>
        <p:grpSpPr>
          <a:xfrm>
            <a:off x="498170" y="1160651"/>
            <a:ext cx="11058197" cy="5570755"/>
            <a:chOff x="471235" y="1900765"/>
            <a:chExt cx="5555409" cy="4854422"/>
          </a:xfrm>
          <a:solidFill>
            <a:schemeClr val="accent4">
              <a:lumMod val="40000"/>
              <a:lumOff val="60000"/>
            </a:schemeClr>
          </a:solidFill>
          <a:effectLst>
            <a:outerShdw blurRad="63500" sx="102000" sy="102000" algn="ctr" rotWithShape="0">
              <a:prstClr val="black">
                <a:alpha val="40000"/>
              </a:prstClr>
            </a:outerShdw>
          </a:effectLst>
        </p:grpSpPr>
        <p:sp>
          <p:nvSpPr>
            <p:cNvPr id="8" name="Freeform: Shape 7">
              <a:extLst>
                <a:ext uri="{FF2B5EF4-FFF2-40B4-BE49-F238E27FC236}">
                  <a16:creationId xmlns:a16="http://schemas.microsoft.com/office/drawing/2014/main" id="{C63EB499-F3AA-5D74-3F07-51DBC3E186C6}"/>
                </a:ext>
              </a:extLst>
            </p:cNvPr>
            <p:cNvSpPr/>
            <p:nvPr/>
          </p:nvSpPr>
          <p:spPr>
            <a:xfrm>
              <a:off x="471235" y="1900765"/>
              <a:ext cx="2952700" cy="485442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DCEF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a:p>
          </p:txBody>
        </p:sp>
        <p:sp>
          <p:nvSpPr>
            <p:cNvPr id="10" name="Freeform: Shape 9">
              <a:extLst>
                <a:ext uri="{FF2B5EF4-FFF2-40B4-BE49-F238E27FC236}">
                  <a16:creationId xmlns:a16="http://schemas.microsoft.com/office/drawing/2014/main" id="{F0617224-88C9-D7EA-770A-8330C9D9E1B6}"/>
                </a:ext>
              </a:extLst>
            </p:cNvPr>
            <p:cNvSpPr/>
            <p:nvPr/>
          </p:nvSpPr>
          <p:spPr>
            <a:xfrm>
              <a:off x="3575364" y="1900765"/>
              <a:ext cx="2451280" cy="4820772"/>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F6BD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152" tIns="2494618" rIns="327152" bIns="1410887" numCol="1" spcCol="1270" anchor="ctr" anchorCtr="0">
              <a:noAutofit/>
            </a:bodyPr>
            <a:lstStyle/>
            <a:p>
              <a:pPr marL="0" lvl="0" indent="0" algn="ctr" defTabSz="2044700">
                <a:lnSpc>
                  <a:spcPct val="90000"/>
                </a:lnSpc>
                <a:spcBef>
                  <a:spcPct val="0"/>
                </a:spcBef>
                <a:spcAft>
                  <a:spcPct val="35000"/>
                </a:spcAft>
                <a:buNone/>
              </a:pPr>
              <a:endParaRPr lang="en-GB" sz="4600" kern="1200" dirty="0"/>
            </a:p>
          </p:txBody>
        </p:sp>
      </p:grpSp>
      <p:sp>
        <p:nvSpPr>
          <p:cNvPr id="18" name="TextBox 17">
            <a:extLst>
              <a:ext uri="{FF2B5EF4-FFF2-40B4-BE49-F238E27FC236}">
                <a16:creationId xmlns:a16="http://schemas.microsoft.com/office/drawing/2014/main" id="{231748B2-14D7-EBEF-A0D9-6B35225AB9FA}"/>
              </a:ext>
            </a:extLst>
          </p:cNvPr>
          <p:cNvSpPr txBox="1"/>
          <p:nvPr/>
        </p:nvSpPr>
        <p:spPr>
          <a:xfrm>
            <a:off x="734157" y="1503617"/>
            <a:ext cx="5503982" cy="5047536"/>
          </a:xfrm>
          <a:prstGeom prst="rect">
            <a:avLst/>
          </a:prstGeom>
          <a:noFill/>
        </p:spPr>
        <p:txBody>
          <a:bodyPr wrap="square" rtlCol="0">
            <a:spAutoFit/>
          </a:bodyPr>
          <a:lstStyle/>
          <a:p>
            <a:pPr algn="ctr"/>
            <a:endParaRPr lang="it-IT" sz="2400" b="1" dirty="0">
              <a:solidFill>
                <a:srgbClr val="494949"/>
              </a:solidFill>
              <a:hlinkClick r:id="rId2">
                <a:extLst>
                  <a:ext uri="{A12FA001-AC4F-418D-AE19-62706E023703}">
                    <ahyp:hlinkClr xmlns:ahyp="http://schemas.microsoft.com/office/drawing/2018/hyperlinkcolor" val="tx"/>
                  </a:ext>
                </a:extLst>
              </a:hlinkClick>
            </a:endParaRPr>
          </a:p>
          <a:p>
            <a:pPr algn="ctr"/>
            <a:r>
              <a:rPr lang="en-IE" sz="2400" b="1" dirty="0" err="1">
                <a:solidFill>
                  <a:srgbClr val="494949"/>
                </a:solidFill>
                <a:hlinkClick r:id="rId3">
                  <a:extLst>
                    <a:ext uri="{A12FA001-AC4F-418D-AE19-62706E023703}">
                      <ahyp:hlinkClr xmlns:ahyp="http://schemas.microsoft.com/office/drawing/2018/hyperlinkcolor" val="tx"/>
                    </a:ext>
                  </a:extLst>
                </a:hlinkClick>
              </a:rPr>
              <a:t>Endurb</a:t>
            </a:r>
            <a:r>
              <a:rPr lang="en-IE" sz="2400" b="1" dirty="0">
                <a:solidFill>
                  <a:srgbClr val="494949"/>
                </a:solidFill>
                <a:hlinkClick r:id="rId3">
                  <a:extLst>
                    <a:ext uri="{A12FA001-AC4F-418D-AE19-62706E023703}">
                      <ahyp:hlinkClr xmlns:ahyp="http://schemas.microsoft.com/office/drawing/2018/hyperlinkcolor" val="tx"/>
                    </a:ext>
                  </a:extLst>
                </a:hlinkClick>
              </a:rPr>
              <a:t>ótabónus</a:t>
            </a:r>
            <a:endParaRPr lang="it-IT" sz="2400" b="1" dirty="0">
              <a:solidFill>
                <a:srgbClr val="494949"/>
              </a:solidFill>
            </a:endParaRPr>
          </a:p>
          <a:p>
            <a:pPr algn="ctr"/>
            <a:endParaRPr lang="en-US" sz="1000" dirty="0">
              <a:solidFill>
                <a:srgbClr val="494949"/>
              </a:solidFill>
            </a:endParaRPr>
          </a:p>
          <a:p>
            <a:pPr algn="ctr">
              <a:buClr>
                <a:srgbClr val="3B7F81"/>
              </a:buClr>
            </a:pPr>
            <a:r>
              <a:rPr lang="en-US" sz="2200" dirty="0">
                <a:solidFill>
                  <a:srgbClr val="494949"/>
                </a:solidFill>
              </a:rPr>
              <a:t>50% skattafrádráttur fyrir byggingarendurbætur, þar með talið endurnýtingu sveitahúsa, bóndabæja eða hlöða í ferðamannagistingu. Frádrátturinn er dreifður yfir tíu ára tímabil. Hann má flytja til þriðja aðila til að fá tafarlausa lausafé. Allir sem endurnýja hæfar byggingar geta nýtt hann og krafist skattaívilnunar yfir fimm ár eða selt hann til banka til að fá lausafé fyrirfram. </a:t>
            </a:r>
          </a:p>
          <a:p>
            <a:pPr algn="ctr">
              <a:buClr>
                <a:srgbClr val="3B7F81"/>
              </a:buClr>
            </a:pPr>
            <a:r>
              <a:rPr lang="en-US" sz="2200" b="1" dirty="0">
                <a:solidFill>
                  <a:srgbClr val="494949"/>
                </a:solidFill>
              </a:rPr>
              <a:t>Dæmi: </a:t>
            </a:r>
            <a:r>
              <a:rPr lang="en-US" sz="2200" dirty="0">
                <a:solidFill>
                  <a:srgbClr val="494949"/>
                </a:solidFill>
              </a:rPr>
              <a:t>Þú ert að breyta trullo í vistvænt gistiheimili (eco-B&amp;B). Þú getur krafist 50–65% af endurbóta- eða orkukostnaði sem skattaafslátt.</a:t>
            </a:r>
            <a:endParaRPr lang="en-US" sz="2200" dirty="0">
              <a:solidFill>
                <a:srgbClr val="494949"/>
              </a:solidFill>
              <a:hlinkClick r:id="rId2">
                <a:extLst>
                  <a:ext uri="{A12FA001-AC4F-418D-AE19-62706E023703}">
                    <ahyp:hlinkClr xmlns:ahyp="http://schemas.microsoft.com/office/drawing/2018/hyperlinkcolor" val="tx"/>
                  </a:ext>
                </a:extLst>
              </a:hlinkClick>
            </a:endParaRPr>
          </a:p>
        </p:txBody>
      </p:sp>
      <p:sp>
        <p:nvSpPr>
          <p:cNvPr id="19" name="TextBox 18">
            <a:extLst>
              <a:ext uri="{FF2B5EF4-FFF2-40B4-BE49-F238E27FC236}">
                <a16:creationId xmlns:a16="http://schemas.microsoft.com/office/drawing/2014/main" id="{19E63A4E-FC0D-8D06-D53D-27AA73D68E94}"/>
              </a:ext>
            </a:extLst>
          </p:cNvPr>
          <p:cNvSpPr txBox="1"/>
          <p:nvPr/>
        </p:nvSpPr>
        <p:spPr>
          <a:xfrm>
            <a:off x="6855739" y="1846190"/>
            <a:ext cx="4521913" cy="4862870"/>
          </a:xfrm>
          <a:prstGeom prst="rect">
            <a:avLst/>
          </a:prstGeom>
          <a:noFill/>
        </p:spPr>
        <p:txBody>
          <a:bodyPr wrap="square" rtlCol="0">
            <a:spAutoFit/>
          </a:bodyPr>
          <a:lstStyle/>
          <a:p>
            <a:pPr algn="ctr">
              <a:buClr>
                <a:srgbClr val="3B7F81"/>
              </a:buClr>
            </a:pPr>
            <a:r>
              <a:rPr lang="it-IT" sz="2400" b="1" dirty="0">
                <a:solidFill>
                  <a:srgbClr val="494949"/>
                </a:solidFill>
                <a:hlinkClick r:id="rId4">
                  <a:extLst>
                    <a:ext uri="{A12FA001-AC4F-418D-AE19-62706E023703}">
                      <ahyp:hlinkClr xmlns:ahyp="http://schemas.microsoft.com/office/drawing/2018/hyperlinkcolor" val="tx"/>
                    </a:ext>
                  </a:extLst>
                </a:hlinkClick>
              </a:rPr>
              <a:t>Ecobonus</a:t>
            </a:r>
            <a:r>
              <a:rPr lang="it-IT" sz="2400" b="1" dirty="0">
                <a:solidFill>
                  <a:srgbClr val="494949"/>
                </a:solidFill>
              </a:rPr>
              <a:t> </a:t>
            </a:r>
          </a:p>
          <a:p>
            <a:pPr algn="ctr">
              <a:buClr>
                <a:srgbClr val="3B7F81"/>
              </a:buClr>
            </a:pPr>
            <a:r>
              <a:rPr lang="en-US" sz="2200" dirty="0">
                <a:solidFill>
                  <a:srgbClr val="494949"/>
                </a:solidFill>
              </a:rPr>
              <a:t>65% skattafrádráttur fyrir umbætur eða uppfærslur á orkunýtingu, svo sem einangrun, sólarsellur og varmadælur. </a:t>
            </a:r>
            <a:r>
              <a:rPr lang="en-US" sz="2200" dirty="0">
                <a:solidFill>
                  <a:srgbClr val="494949"/>
                </a:solidFill>
                <a:hlinkClick r:id="rId5">
                  <a:extLst>
                    <a:ext uri="{A12FA001-AC4F-418D-AE19-62706E023703}">
                      <ahyp:hlinkClr xmlns:ahyp="http://schemas.microsoft.com/office/drawing/2018/hyperlinkcolor" val="tx"/>
                    </a:ext>
                  </a:extLst>
                </a:hlinkClick>
              </a:rPr>
              <a:t>Gildir </a:t>
            </a:r>
            <a:r>
              <a:rPr lang="en-US" sz="2200" dirty="0">
                <a:solidFill>
                  <a:srgbClr val="494949"/>
                </a:solidFill>
              </a:rPr>
              <a:t>bæði um einstaklinga og fyrirtæki sem ráðast í viðeigandi endurbætur. Frádrátturinn er dreifður yfir 10 ára tímabil. Hægt er að flytja hann til þriðja aðila (t.d. banka) til að fá tafarlausa lausafé. Einnig er til </a:t>
            </a:r>
            <a:r>
              <a:rPr lang="en-US" sz="2200" dirty="0" err="1">
                <a:solidFill>
                  <a:srgbClr val="494949"/>
                </a:solidFill>
                <a:hlinkClick r:id="rId6">
                  <a:extLst>
                    <a:ext uri="{A12FA001-AC4F-418D-AE19-62706E023703}">
                      <ahyp:hlinkClr xmlns:ahyp="http://schemas.microsoft.com/office/drawing/2018/hyperlinkcolor" val="tx"/>
                    </a:ext>
                  </a:extLst>
                </a:hlinkClick>
              </a:rPr>
              <a:t>Superbonus</a:t>
            </a:r>
            <a:r>
              <a:rPr lang="en-US" sz="2200" dirty="0">
                <a:solidFill>
                  <a:srgbClr val="494949"/>
                </a:solidFill>
                <a:hlinkClick r:id="rId6">
                  <a:extLst>
                    <a:ext uri="{A12FA001-AC4F-418D-AE19-62706E023703}">
                      <ahyp:hlinkClr xmlns:ahyp="http://schemas.microsoft.com/office/drawing/2018/hyperlinkcolor" val="tx"/>
                    </a:ext>
                  </a:extLst>
                </a:hlinkClick>
              </a:rPr>
              <a:t> 110%</a:t>
            </a:r>
            <a:r>
              <a:rPr lang="en-US" sz="2200" dirty="0">
                <a:solidFill>
                  <a:srgbClr val="494949"/>
                </a:solidFill>
              </a:rPr>
              <a:t>, sem er 110% skattaendurgreiðsla fyrir útgjöld sem bæta orkunýtingu.</a:t>
            </a:r>
          </a:p>
        </p:txBody>
      </p:sp>
      <p:sp>
        <p:nvSpPr>
          <p:cNvPr id="17" name="TextBox 16">
            <a:extLst>
              <a:ext uri="{FF2B5EF4-FFF2-40B4-BE49-F238E27FC236}">
                <a16:creationId xmlns:a16="http://schemas.microsoft.com/office/drawing/2014/main" id="{4D31AF95-EFB7-C777-2BFB-2352A1F93EE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Fjármálatól – Tól til skattaafsláttar og skattaívilnana</a:t>
            </a:r>
            <a:endParaRPr lang="en-US" sz="3000" dirty="0"/>
          </a:p>
        </p:txBody>
      </p:sp>
      <p:grpSp>
        <p:nvGrpSpPr>
          <p:cNvPr id="20" name="Group 19">
            <a:extLst>
              <a:ext uri="{FF2B5EF4-FFF2-40B4-BE49-F238E27FC236}">
                <a16:creationId xmlns:a16="http://schemas.microsoft.com/office/drawing/2014/main" id="{026C7E31-7387-935E-4EF4-736C14C0BCB3}"/>
              </a:ext>
            </a:extLst>
          </p:cNvPr>
          <p:cNvGrpSpPr/>
          <p:nvPr/>
        </p:nvGrpSpPr>
        <p:grpSpPr>
          <a:xfrm>
            <a:off x="2990850" y="1123333"/>
            <a:ext cx="826086" cy="861774"/>
            <a:chOff x="1016000" y="1087827"/>
            <a:chExt cx="1016000" cy="1156783"/>
          </a:xfrm>
        </p:grpSpPr>
        <p:sp>
          <p:nvSpPr>
            <p:cNvPr id="21" name="Oval 20">
              <a:extLst>
                <a:ext uri="{FF2B5EF4-FFF2-40B4-BE49-F238E27FC236}">
                  <a16:creationId xmlns:a16="http://schemas.microsoft.com/office/drawing/2014/main" id="{B3FA2262-C622-130E-DD1C-FBDB34902CA8}"/>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TextBox 21">
              <a:extLst>
                <a:ext uri="{FF2B5EF4-FFF2-40B4-BE49-F238E27FC236}">
                  <a16:creationId xmlns:a16="http://schemas.microsoft.com/office/drawing/2014/main" id="{9D077D31-6AF4-1386-7A1B-C10455E44C82}"/>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grpSp>
        <p:nvGrpSpPr>
          <p:cNvPr id="23" name="Group 22">
            <a:extLst>
              <a:ext uri="{FF2B5EF4-FFF2-40B4-BE49-F238E27FC236}">
                <a16:creationId xmlns:a16="http://schemas.microsoft.com/office/drawing/2014/main" id="{54ED26BC-2822-D1BD-CE78-814D8F9025EF}"/>
              </a:ext>
            </a:extLst>
          </p:cNvPr>
          <p:cNvGrpSpPr/>
          <p:nvPr/>
        </p:nvGrpSpPr>
        <p:grpSpPr>
          <a:xfrm>
            <a:off x="8777781" y="1172521"/>
            <a:ext cx="826086" cy="861774"/>
            <a:chOff x="1016000" y="1087827"/>
            <a:chExt cx="1016000" cy="1156783"/>
          </a:xfrm>
        </p:grpSpPr>
        <p:sp>
          <p:nvSpPr>
            <p:cNvPr id="24" name="Oval 23">
              <a:extLst>
                <a:ext uri="{FF2B5EF4-FFF2-40B4-BE49-F238E27FC236}">
                  <a16:creationId xmlns:a16="http://schemas.microsoft.com/office/drawing/2014/main" id="{26A9B460-A78E-042E-4F47-FD1B9C05B29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739428A7-1483-5889-A48A-151BD2992087}"/>
                </a:ext>
              </a:extLst>
            </p:cNvPr>
            <p:cNvSpPr txBox="1"/>
            <p:nvPr/>
          </p:nvSpPr>
          <p:spPr>
            <a:xfrm>
              <a:off x="1028700" y="1087827"/>
              <a:ext cx="971552" cy="115678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114394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B25C8-50E6-2C34-5284-73E5EBDF7029}"/>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DB5FCC36-5B68-0462-E16A-6DBD844DE5BB}"/>
              </a:ext>
            </a:extLst>
          </p:cNvPr>
          <p:cNvSpPr/>
          <p:nvPr/>
        </p:nvSpPr>
        <p:spPr>
          <a:xfrm>
            <a:off x="1076325" y="1160652"/>
            <a:ext cx="9486899" cy="5371754"/>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B540B1D4-F761-530E-DDAF-AC53E9DBDBB9}"/>
              </a:ext>
            </a:extLst>
          </p:cNvPr>
          <p:cNvSpPr txBox="1"/>
          <p:nvPr/>
        </p:nvSpPr>
        <p:spPr>
          <a:xfrm>
            <a:off x="2053061" y="1990144"/>
            <a:ext cx="7947640" cy="4493538"/>
          </a:xfrm>
          <a:prstGeom prst="rect">
            <a:avLst/>
          </a:prstGeom>
          <a:noFill/>
        </p:spPr>
        <p:txBody>
          <a:bodyPr wrap="square" rtlCol="0">
            <a:spAutoFit/>
          </a:bodyPr>
          <a:lstStyle/>
          <a:p>
            <a:pPr algn="ctr">
              <a:buClr>
                <a:srgbClr val="3B7F81"/>
              </a:buClr>
            </a:pPr>
            <a:r>
              <a:rPr lang="en-US" sz="2200" b="1" dirty="0">
                <a:solidFill>
                  <a:srgbClr val="494949"/>
                </a:solidFill>
              </a:rPr>
              <a:t>Styrkir til samfélagsþátttöku (staðbundnir/sveitarfélög)</a:t>
            </a:r>
          </a:p>
          <a:p>
            <a:pPr algn="ctr">
              <a:buClr>
                <a:srgbClr val="3B7F81"/>
              </a:buClr>
            </a:pPr>
            <a:r>
              <a:rPr lang="en-US" sz="2200" dirty="0">
                <a:solidFill>
                  <a:srgbClr val="494949"/>
                </a:solidFill>
              </a:rPr>
              <a:t>Sumir smábærir bjóða upp á táknræn styrki, ókeypis land eða skattaívilnanir ef þú byggir upp ferðaþjónustuinfrastrúktúr. </a:t>
            </a:r>
          </a:p>
          <a:p>
            <a:pPr algn="ctr">
              <a:buClr>
                <a:srgbClr val="3B7F81"/>
              </a:buClr>
            </a:pPr>
            <a:endParaRPr lang="en-US" sz="2200" dirty="0">
              <a:solidFill>
                <a:srgbClr val="494949"/>
              </a:solidFill>
            </a:endParaRPr>
          </a:p>
          <a:p>
            <a:pPr algn="ctr">
              <a:buClr>
                <a:srgbClr val="3B7F81"/>
              </a:buClr>
            </a:pPr>
            <a:r>
              <a:rPr lang="en-US" sz="2200" dirty="0">
                <a:solidFill>
                  <a:srgbClr val="494949"/>
                </a:solidFill>
              </a:rPr>
              <a:t>Þér gæti jafnvel verið boðið að nota yfirgefnar byggingar til endurreisnar í skiptum fyrir almannaheilla. Spyrðu sveitarfélagið þitt (</a:t>
            </a:r>
            <a:r>
              <a:rPr lang="en-US" sz="2200" dirty="0" err="1">
                <a:solidFill>
                  <a:srgbClr val="494949"/>
                </a:solidFill>
              </a:rPr>
              <a:t>Comune) </a:t>
            </a:r>
            <a:r>
              <a:rPr lang="en-US" sz="2200" dirty="0">
                <a:solidFill>
                  <a:srgbClr val="494949"/>
                </a:solidFill>
              </a:rPr>
              <a:t>eða </a:t>
            </a:r>
            <a:r>
              <a:rPr lang="en-US" sz="2200" dirty="0" err="1">
                <a:solidFill>
                  <a:srgbClr val="494949"/>
                </a:solidFill>
              </a:rPr>
              <a:t>samband sveitarfélaga (Unione dei Comuni) </a:t>
            </a:r>
            <a:r>
              <a:rPr lang="en-US" sz="2200" dirty="0">
                <a:solidFill>
                  <a:srgbClr val="494949"/>
                </a:solidFill>
              </a:rPr>
              <a:t>um stuðning við ferðaþróun.</a:t>
            </a:r>
          </a:p>
          <a:p>
            <a:pPr algn="ctr">
              <a:buClr>
                <a:srgbClr val="3B7F81"/>
              </a:buClr>
            </a:pPr>
            <a:endParaRPr lang="en-IE" sz="2200" b="1" dirty="0">
              <a:solidFill>
                <a:srgbClr val="494949"/>
              </a:solidFill>
              <a:hlinkClick r:id="rId2">
                <a:extLst>
                  <a:ext uri="{A12FA001-AC4F-418D-AE19-62706E023703}">
                    <ahyp:hlinkClr xmlns:ahyp="http://schemas.microsoft.com/office/drawing/2018/hyperlinkcolor" val="tx"/>
                  </a:ext>
                </a:extLst>
              </a:hlinkClick>
            </a:endParaRPr>
          </a:p>
          <a:p>
            <a:pPr algn="ctr">
              <a:buClr>
                <a:srgbClr val="3B7F81"/>
              </a:buClr>
            </a:pPr>
            <a:r>
              <a:rPr lang="en-IE" sz="2200" b="1" dirty="0">
                <a:solidFill>
                  <a:srgbClr val="494949"/>
                </a:solidFill>
              </a:rPr>
              <a:t>Dæmi: </a:t>
            </a:r>
            <a:r>
              <a:rPr lang="en-IE" sz="2200" dirty="0">
                <a:solidFill>
                  <a:srgbClr val="494949"/>
                </a:solidFill>
                <a:hlinkClick r:id="rId2">
                  <a:extLst>
                    <a:ext uri="{A12FA001-AC4F-418D-AE19-62706E023703}">
                      <ahyp:hlinkClr xmlns:ahyp="http://schemas.microsoft.com/office/drawing/2018/hyperlinkcolor" val="tx"/>
                    </a:ext>
                  </a:extLst>
                </a:hlinkClick>
              </a:rPr>
              <a:t>Albergo </a:t>
            </a:r>
            <a:r>
              <a:rPr lang="en-IE" sz="2200" dirty="0" err="1">
                <a:solidFill>
                  <a:srgbClr val="494949"/>
                </a:solidFill>
                <a:hlinkClick r:id="rId2">
                  <a:extLst>
                    <a:ext uri="{A12FA001-AC4F-418D-AE19-62706E023703}">
                      <ahyp:hlinkClr xmlns:ahyp="http://schemas.microsoft.com/office/drawing/2018/hyperlinkcolor" val="tx"/>
                    </a:ext>
                  </a:extLst>
                </a:hlinkClick>
              </a:rPr>
              <a:t>Diffuso </a:t>
            </a:r>
            <a:r>
              <a:rPr lang="en-IE" sz="2200" dirty="0">
                <a:solidFill>
                  <a:srgbClr val="494949"/>
                </a:solidFill>
                <a:hlinkClick r:id="rId2">
                  <a:extLst>
                    <a:ext uri="{A12FA001-AC4F-418D-AE19-62706E023703}">
                      <ahyp:hlinkClr xmlns:ahyp="http://schemas.microsoft.com/office/drawing/2018/hyperlinkcolor" val="tx"/>
                    </a:ext>
                  </a:extLst>
                </a:hlinkClick>
              </a:rPr>
              <a:t>(dreift hótel) </a:t>
            </a:r>
            <a:r>
              <a:rPr lang="en-US" sz="2200" dirty="0">
                <a:solidFill>
                  <a:srgbClr val="494949"/>
                </a:solidFill>
              </a:rPr>
              <a:t>er </a:t>
            </a:r>
            <a:r>
              <a:rPr lang="en-US" sz="2200" dirty="0" err="1">
                <a:solidFill>
                  <a:srgbClr val="494949"/>
                </a:solidFill>
              </a:rPr>
              <a:t>dreifður</a:t>
            </a:r>
            <a:r>
              <a:rPr lang="en-US" sz="2200" dirty="0">
                <a:solidFill>
                  <a:srgbClr val="494949"/>
                </a:solidFill>
              </a:rPr>
              <a:t> hótelmódel sem </a:t>
            </a:r>
            <a:r>
              <a:rPr lang="en-US" sz="2200" dirty="0" err="1">
                <a:solidFill>
                  <a:srgbClr val="494949"/>
                </a:solidFill>
              </a:rPr>
              <a:t>nýtir </a:t>
            </a:r>
            <a:r>
              <a:rPr lang="en-US" sz="2200" dirty="0">
                <a:solidFill>
                  <a:srgbClr val="494949"/>
                </a:solidFill>
              </a:rPr>
              <a:t>mörg endurbyggð hús í sögulegu þorpi og deilir móttöku/þjónustu. Það hentar sveitarfélögum, samvinnufélögum, hópum fasteignaeigenda og samfélagsstýrðum verkefnum með endurfjárfestingu í nærsamfélagi.</a:t>
            </a:r>
          </a:p>
        </p:txBody>
      </p:sp>
      <p:pic>
        <p:nvPicPr>
          <p:cNvPr id="30" name="Graphic 29" descr="Thumbs up sign with solid fill">
            <a:extLst>
              <a:ext uri="{FF2B5EF4-FFF2-40B4-BE49-F238E27FC236}">
                <a16:creationId xmlns:a16="http://schemas.microsoft.com/office/drawing/2014/main" id="{AB1F6B4B-15F0-C20A-7A91-60382567F6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8412" y="1227938"/>
            <a:ext cx="676937" cy="730802"/>
          </a:xfrm>
          <a:prstGeom prst="rect">
            <a:avLst/>
          </a:prstGeom>
        </p:spPr>
      </p:pic>
      <p:sp>
        <p:nvSpPr>
          <p:cNvPr id="6" name="Freeform 28">
            <a:extLst>
              <a:ext uri="{FF2B5EF4-FFF2-40B4-BE49-F238E27FC236}">
                <a16:creationId xmlns:a16="http://schemas.microsoft.com/office/drawing/2014/main" id="{3A40170C-EB6A-08B8-CC01-20AAA865BF63}"/>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404952AD-3ACD-832C-DB29-C0C208542A4A}"/>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Fjármálatól – Skattbótatól og úrræði til skattalækkunar</a:t>
            </a:r>
            <a:endParaRPr lang="en-US" sz="3000" dirty="0"/>
          </a:p>
        </p:txBody>
      </p:sp>
      <p:grpSp>
        <p:nvGrpSpPr>
          <p:cNvPr id="8" name="Group 7">
            <a:extLst>
              <a:ext uri="{FF2B5EF4-FFF2-40B4-BE49-F238E27FC236}">
                <a16:creationId xmlns:a16="http://schemas.microsoft.com/office/drawing/2014/main" id="{EB9F0596-D727-7449-6607-A7E844092C15}"/>
              </a:ext>
            </a:extLst>
          </p:cNvPr>
          <p:cNvGrpSpPr/>
          <p:nvPr/>
        </p:nvGrpSpPr>
        <p:grpSpPr>
          <a:xfrm>
            <a:off x="1305024" y="1354165"/>
            <a:ext cx="1015865" cy="1945368"/>
            <a:chOff x="1016000" y="1131776"/>
            <a:chExt cx="1016000" cy="2189626"/>
          </a:xfrm>
        </p:grpSpPr>
        <p:sp>
          <p:nvSpPr>
            <p:cNvPr id="9" name="Oval 8">
              <a:extLst>
                <a:ext uri="{FF2B5EF4-FFF2-40B4-BE49-F238E27FC236}">
                  <a16:creationId xmlns:a16="http://schemas.microsoft.com/office/drawing/2014/main" id="{7DD0FB55-481A-B4C9-2C8B-65DD3C4AD7D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47AEA379-86F4-E55E-E2C7-F1977180902A}"/>
                </a:ext>
              </a:extLst>
            </p:cNvPr>
            <p:cNvSpPr txBox="1"/>
            <p:nvPr/>
          </p:nvSpPr>
          <p:spPr>
            <a:xfrm>
              <a:off x="1028700" y="1131776"/>
              <a:ext cx="971552" cy="21896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10</a:t>
              </a:r>
            </a:p>
          </p:txBody>
        </p:sp>
      </p:grpSp>
    </p:spTree>
    <p:extLst>
      <p:ext uri="{BB962C8B-B14F-4D97-AF65-F5344CB8AC3E}">
        <p14:creationId xmlns:p14="http://schemas.microsoft.com/office/powerpoint/2010/main" val="278911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B161-E8ED-275B-605D-82D22B0C733D}"/>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F54E57DA-940C-C7F5-104F-D203DC127AA2}"/>
              </a:ext>
            </a:extLst>
          </p:cNvPr>
          <p:cNvSpPr/>
          <p:nvPr/>
        </p:nvSpPr>
        <p:spPr>
          <a:xfrm>
            <a:off x="1076325" y="1160652"/>
            <a:ext cx="9486899" cy="3792348"/>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E2D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280" tIns="2629746" rIns="462280" bIns="1546015"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sp>
        <p:nvSpPr>
          <p:cNvPr id="21" name="TextBox 20">
            <a:extLst>
              <a:ext uri="{FF2B5EF4-FFF2-40B4-BE49-F238E27FC236}">
                <a16:creationId xmlns:a16="http://schemas.microsoft.com/office/drawing/2014/main" id="{5CF161E0-F725-CE3B-6389-2DF996B62E71}"/>
              </a:ext>
            </a:extLst>
          </p:cNvPr>
          <p:cNvSpPr txBox="1"/>
          <p:nvPr/>
        </p:nvSpPr>
        <p:spPr>
          <a:xfrm>
            <a:off x="2053061" y="1666294"/>
            <a:ext cx="7947640" cy="2462213"/>
          </a:xfrm>
          <a:prstGeom prst="rect">
            <a:avLst/>
          </a:prstGeom>
          <a:noFill/>
        </p:spPr>
        <p:txBody>
          <a:bodyPr wrap="square" rtlCol="0">
            <a:spAutoFit/>
          </a:bodyPr>
          <a:lstStyle/>
          <a:p>
            <a:pPr algn="ctr">
              <a:buClr>
                <a:srgbClr val="3B7F81"/>
              </a:buClr>
            </a:pPr>
            <a:r>
              <a:rPr lang="en-US" sz="2200" b="1" dirty="0">
                <a:solidFill>
                  <a:srgbClr val="494949"/>
                </a:solidFill>
              </a:rPr>
              <a:t>Dæmi: </a:t>
            </a:r>
            <a:r>
              <a:rPr lang="en-US" sz="2200" dirty="0">
                <a:solidFill>
                  <a:srgbClr val="494949"/>
                </a:solidFill>
              </a:rPr>
              <a:t>Sjá kafla sem hefst hér – </a:t>
            </a:r>
            <a:r>
              <a:rPr lang="en-US" sz="2200" dirty="0">
                <a:solidFill>
                  <a:srgbClr val="494949"/>
                </a:solidFill>
                <a:hlinkClick r:id="rId2">
                  <a:extLst>
                    <a:ext uri="{A12FA001-AC4F-418D-AE19-62706E023703}">
                      <ahyp:hlinkClr xmlns:ahyp="http://schemas.microsoft.com/office/drawing/2018/hyperlinkcolor" val="tx"/>
                    </a:ext>
                  </a:extLst>
                </a:hlinkClick>
              </a:rPr>
              <a:t>Vivi </a:t>
            </a:r>
            <a:r>
              <a:rPr lang="en-US" sz="2200" dirty="0" err="1">
                <a:solidFill>
                  <a:srgbClr val="494949"/>
                </a:solidFill>
                <a:hlinkClick r:id="rId2">
                  <a:extLst>
                    <a:ext uri="{A12FA001-AC4F-418D-AE19-62706E023703}">
                      <ahyp:hlinkClr xmlns:ahyp="http://schemas.microsoft.com/office/drawing/2018/hyperlinkcolor" val="tx"/>
                    </a:ext>
                  </a:extLst>
                </a:hlinkClick>
              </a:rPr>
              <a:t>Calascio </a:t>
            </a:r>
            <a:r>
              <a:rPr lang="en-US" sz="2200" dirty="0">
                <a:solidFill>
                  <a:srgbClr val="494949"/>
                </a:solidFill>
                <a:hlinkClick r:id="rId2">
                  <a:extLst>
                    <a:ext uri="{A12FA001-AC4F-418D-AE19-62706E023703}">
                      <ahyp:hlinkClr xmlns:ahyp="http://schemas.microsoft.com/office/drawing/2018/hyperlinkcolor" val="tx"/>
                    </a:ext>
                  </a:extLst>
                </a:hlinkClick>
              </a:rPr>
              <a:t>í Abruzzo</a:t>
            </a:r>
            <a:r>
              <a:rPr lang="en-US" sz="2200" dirty="0">
                <a:solidFill>
                  <a:srgbClr val="494949"/>
                </a:solidFill>
              </a:rPr>
              <a:t>, </a:t>
            </a:r>
            <a:r>
              <a:rPr lang="en-US" sz="2200" dirty="0" err="1">
                <a:solidFill>
                  <a:srgbClr val="494949"/>
                </a:solidFill>
              </a:rPr>
              <a:t>endurvakti </a:t>
            </a:r>
            <a:r>
              <a:rPr lang="en-US" sz="2200" dirty="0">
                <a:solidFill>
                  <a:srgbClr val="494949"/>
                </a:solidFill>
              </a:rPr>
              <a:t>yfirgefin hús sem ferðamannagistingu, safnaði 1,5 milljónum evra með styrkjum, samvinnulánum og fjölfjármögnun.</a:t>
            </a:r>
          </a:p>
          <a:p>
            <a:pPr algn="ctr">
              <a:buClr>
                <a:srgbClr val="3B7F81"/>
              </a:buClr>
            </a:pPr>
            <a:endParaRPr lang="en-US" sz="2200" dirty="0">
              <a:solidFill>
                <a:srgbClr val="494949"/>
              </a:solidFill>
            </a:endParaRPr>
          </a:p>
          <a:p>
            <a:pPr algn="ctr">
              <a:buClr>
                <a:srgbClr val="3B7F81"/>
              </a:buClr>
            </a:pPr>
            <a:r>
              <a:rPr lang="en-US" sz="2200" b="1" dirty="0">
                <a:solidFill>
                  <a:srgbClr val="494949"/>
                </a:solidFill>
              </a:rPr>
              <a:t>Virkar vel vegna þess að </a:t>
            </a:r>
            <a:r>
              <a:rPr lang="en-US" sz="2200" dirty="0">
                <a:solidFill>
                  <a:srgbClr val="494949"/>
                </a:solidFill>
              </a:rPr>
              <a:t>verkefnið uppfyllir skilyrði fyrir svæðisbundna dreifbýlisþróun, sjóði ESB og sveitarstjórnarstuðning. Það hentar einnig til að endurreisa heila þorpa eða efla efnahag í bágstöðu í dreifbýli</a:t>
            </a:r>
          </a:p>
        </p:txBody>
      </p:sp>
      <p:sp>
        <p:nvSpPr>
          <p:cNvPr id="6" name="Freeform 28">
            <a:extLst>
              <a:ext uri="{FF2B5EF4-FFF2-40B4-BE49-F238E27FC236}">
                <a16:creationId xmlns:a16="http://schemas.microsoft.com/office/drawing/2014/main" id="{FB534E73-EE95-0780-A117-D9F8E0410FC5}"/>
              </a:ext>
            </a:extLst>
          </p:cNvPr>
          <p:cNvSpPr/>
          <p:nvPr/>
        </p:nvSpPr>
        <p:spPr>
          <a:xfrm>
            <a:off x="78709" y="63606"/>
            <a:ext cx="9576557"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0D9390"/>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Box 6">
            <a:extLst>
              <a:ext uri="{FF2B5EF4-FFF2-40B4-BE49-F238E27FC236}">
                <a16:creationId xmlns:a16="http://schemas.microsoft.com/office/drawing/2014/main" id="{9B405F1A-3F43-C123-6832-14559F9A51C9}"/>
              </a:ext>
            </a:extLst>
          </p:cNvPr>
          <p:cNvSpPr txBox="1"/>
          <p:nvPr/>
        </p:nvSpPr>
        <p:spPr>
          <a:xfrm>
            <a:off x="425020" y="340559"/>
            <a:ext cx="8544811" cy="523220"/>
          </a:xfrm>
          <a:prstGeom prst="rect">
            <a:avLst/>
          </a:prstGeom>
          <a:noFill/>
        </p:spPr>
        <p:txBody>
          <a:bodyPr wrap="square" anchor="ctr">
            <a:spAutoFit/>
          </a:bodyPr>
          <a:lstStyle/>
          <a:p>
            <a:pPr>
              <a:lnSpc>
                <a:spcPct val="100000"/>
              </a:lnSpc>
            </a:pPr>
            <a:r>
              <a:rPr lang="en-US" sz="2800" b="1" dirty="0">
                <a:solidFill>
                  <a:schemeClr val="bg1"/>
                </a:solidFill>
              </a:rPr>
              <a:t>Fjármálatól – Tól til skattaívilnana og skattalækkana</a:t>
            </a:r>
            <a:endParaRPr lang="en-US" sz="3000" dirty="0"/>
          </a:p>
        </p:txBody>
      </p:sp>
    </p:spTree>
    <p:extLst>
      <p:ext uri="{BB962C8B-B14F-4D97-AF65-F5344CB8AC3E}">
        <p14:creationId xmlns:p14="http://schemas.microsoft.com/office/powerpoint/2010/main" val="410469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3F567-13D8-81DA-AFAB-4831E2C3E3B8}"/>
              </a:ext>
            </a:extLst>
          </p:cNvPr>
          <p:cNvSpPr>
            <a:spLocks noGrp="1"/>
          </p:cNvSpPr>
          <p:nvPr>
            <p:ph type="body" sz="quarter" idx="18"/>
          </p:nvPr>
        </p:nvSpPr>
        <p:spPr>
          <a:xfrm>
            <a:off x="675020" y="2450308"/>
            <a:ext cx="2620629" cy="1049221"/>
          </a:xfrm>
        </p:spPr>
        <p:txBody>
          <a:bodyPr/>
          <a:lstStyle/>
          <a:p>
            <a:pPr algn="ctr"/>
            <a:r>
              <a:rPr lang="en-IE" sz="4800" dirty="0"/>
              <a:t>Lokaráð</a:t>
            </a:r>
          </a:p>
        </p:txBody>
      </p:sp>
      <p:pic>
        <p:nvPicPr>
          <p:cNvPr id="12" name="Picture Placeholder 11" descr="Close-up of several different currency bills&#10;&#10;AI-generated content may be incorrect.">
            <a:extLst>
              <a:ext uri="{FF2B5EF4-FFF2-40B4-BE49-F238E27FC236}">
                <a16:creationId xmlns:a16="http://schemas.microsoft.com/office/drawing/2014/main" id="{70D012F4-5AD3-2E5F-2CFC-21A8276E9A53}"/>
              </a:ext>
            </a:extLst>
          </p:cNvPr>
          <p:cNvPicPr>
            <a:picLocks noGrp="1" noChangeAspect="1"/>
          </p:cNvPicPr>
          <p:nvPr>
            <p:ph type="pic" sz="quarter" idx="10"/>
          </p:nvPr>
        </p:nvPicPr>
        <p:blipFill>
          <a:blip r:embed="rId2"/>
          <a:srcRect t="7352" b="7352"/>
          <a:stretch>
            <a:fillRect/>
          </a:stretch>
        </p:blipFill>
        <p:spPr/>
      </p:pic>
      <p:sp>
        <p:nvSpPr>
          <p:cNvPr id="6" name="Text Placeholder 5">
            <a:extLst>
              <a:ext uri="{FF2B5EF4-FFF2-40B4-BE49-F238E27FC236}">
                <a16:creationId xmlns:a16="http://schemas.microsoft.com/office/drawing/2014/main" id="{4693E07B-BCD7-B4B9-CE69-14492D1DAA2C}"/>
              </a:ext>
            </a:extLst>
          </p:cNvPr>
          <p:cNvSpPr>
            <a:spLocks noGrp="1"/>
          </p:cNvSpPr>
          <p:nvPr>
            <p:ph type="body" sz="quarter" idx="21"/>
          </p:nvPr>
        </p:nvSpPr>
        <p:spPr>
          <a:xfrm>
            <a:off x="4594468" y="281172"/>
            <a:ext cx="6922511" cy="3499183"/>
          </a:xfrm>
        </p:spPr>
        <p:txBody>
          <a:bodyPr/>
          <a:lstStyle/>
          <a:p>
            <a:pPr marL="342900" indent="-342900">
              <a:buFont typeface="Wingdings" panose="05000000000000000000" pitchFamily="2" charset="2"/>
              <a:buChar char="q"/>
            </a:pPr>
            <a:r>
              <a:rPr lang="en-US" b="1" dirty="0"/>
              <a:t>Sameinaðu margar fjármögnunarheimildir </a:t>
            </a:r>
            <a:r>
              <a:rPr lang="en-US" dirty="0"/>
              <a:t>(svæðisbundna + </a:t>
            </a:r>
            <a:r>
              <a:rPr lang="en-US" dirty="0" err="1"/>
              <a:t>Invitalia </a:t>
            </a:r>
            <a:r>
              <a:rPr lang="en-US" dirty="0"/>
              <a:t>+ skattaafslátt)</a:t>
            </a:r>
          </a:p>
          <a:p>
            <a:pPr marL="342900" indent="-342900">
              <a:buFont typeface="Wingdings" panose="05000000000000000000" pitchFamily="2" charset="2"/>
              <a:buChar char="q"/>
            </a:pPr>
            <a:r>
              <a:rPr lang="en-US" b="1" dirty="0"/>
              <a:t>Byggðu upp smám saman </a:t>
            </a:r>
            <a:r>
              <a:rPr lang="en-US" dirty="0"/>
              <a:t>og einbeittu þér að </a:t>
            </a:r>
            <a:r>
              <a:rPr lang="en-US" b="1" dirty="0"/>
              <a:t>lánalitlum módelum</a:t>
            </a:r>
          </a:p>
          <a:p>
            <a:pPr marL="342900" indent="-342900">
              <a:buFont typeface="Wingdings" panose="05000000000000000000" pitchFamily="2" charset="2"/>
              <a:buChar char="q"/>
            </a:pPr>
            <a:r>
              <a:rPr lang="en-US" dirty="0"/>
              <a:t> </a:t>
            </a:r>
            <a:r>
              <a:rPr lang="en-US" b="1" dirty="0" err="1"/>
              <a:t>Forgangsraðið </a:t>
            </a:r>
            <a:r>
              <a:rPr lang="en-US" b="1" dirty="0"/>
              <a:t>sjálfbærni </a:t>
            </a:r>
            <a:r>
              <a:rPr lang="en-US" dirty="0"/>
              <a:t>og </a:t>
            </a:r>
            <a:r>
              <a:rPr lang="en-US" b="1" dirty="0"/>
              <a:t>félagslegum áhrifum </a:t>
            </a:r>
            <a:r>
              <a:rPr lang="en-US" dirty="0"/>
              <a:t>í kynningu ykkar</a:t>
            </a:r>
          </a:p>
          <a:p>
            <a:pPr marL="342900" indent="-342900">
              <a:buFont typeface="Wingdings" panose="05000000000000000000" pitchFamily="2" charset="2"/>
              <a:buChar char="q"/>
            </a:pPr>
            <a:r>
              <a:rPr lang="en-US" b="1" dirty="0"/>
              <a:t>Leitaðu þér aðstoðar: </a:t>
            </a:r>
            <a:r>
              <a:rPr lang="en-US" dirty="0"/>
              <a:t>styrkjaskrifarar, GAL-ráðgjafar, staðbundin Confidi eða viðskiptaráðuneytið</a:t>
            </a:r>
          </a:p>
          <a:p>
            <a:pPr marL="342900" indent="-342900">
              <a:buFont typeface="Wingdings" panose="05000000000000000000" pitchFamily="2" charset="2"/>
              <a:buChar char="q"/>
            </a:pPr>
            <a:r>
              <a:rPr lang="en-US" dirty="0"/>
              <a:t>Vertu upplýst um útboð með því að </a:t>
            </a:r>
            <a:r>
              <a:rPr lang="en-US" b="1" dirty="0"/>
              <a:t>gerast áskrifandi </a:t>
            </a:r>
            <a:r>
              <a:rPr lang="en-US" dirty="0"/>
              <a:t>að fréttabréfum ráðuneytisins og héraðsins</a:t>
            </a:r>
          </a:p>
          <a:p>
            <a:pPr marL="342900" indent="-342900">
              <a:buFont typeface="Wingdings" panose="05000000000000000000" pitchFamily="2" charset="2"/>
              <a:buChar char="q"/>
            </a:pPr>
            <a:r>
              <a:rPr lang="en-IE" dirty="0"/>
              <a:t>Fyrir </a:t>
            </a:r>
            <a:r>
              <a:rPr lang="en-IE" b="1" dirty="0"/>
              <a:t>samfélagsverkefni, </a:t>
            </a:r>
            <a:r>
              <a:rPr lang="en-IE" dirty="0"/>
              <a:t>stofnið samvinnufélag, takið þátt með staðbundnum hagsmunaaðilum og leitið stuðnings hjá sveitarfélögum</a:t>
            </a:r>
          </a:p>
          <a:p>
            <a:pPr marL="342900" indent="-342900">
              <a:spcAft>
                <a:spcPts val="600"/>
              </a:spcAft>
              <a:buFont typeface="Wingdings" panose="05000000000000000000" pitchFamily="2" charset="2"/>
              <a:buChar char="q"/>
            </a:pPr>
            <a:r>
              <a:rPr lang="en-US" altLang="en-US" dirty="0"/>
              <a:t>Gakktu úr skugga um að þú hafir </a:t>
            </a:r>
            <a:r>
              <a:rPr lang="en-US" altLang="en-US" b="1" dirty="0"/>
              <a:t>partita IVA </a:t>
            </a:r>
            <a:r>
              <a:rPr lang="en-US" altLang="en-US" dirty="0"/>
              <a:t>(viðskiptaskattsnúmer) og viðskiptaáætlun þegar þú leitar til ítalskra banka eða lánasamtaka (</a:t>
            </a:r>
            <a:r>
              <a:rPr lang="en-US" altLang="en-US" i="1" dirty="0" err="1"/>
              <a:t>confidi</a:t>
            </a:r>
            <a:r>
              <a:rPr lang="en-US" altLang="en-US" dirty="0"/>
              <a:t>).</a:t>
            </a:r>
          </a:p>
          <a:p>
            <a:pPr marL="342900" indent="-342900">
              <a:spcAft>
                <a:spcPts val="600"/>
              </a:spcAft>
              <a:buFont typeface="Wingdings" panose="05000000000000000000" pitchFamily="2" charset="2"/>
              <a:buChar char="q"/>
            </a:pPr>
            <a:r>
              <a:rPr lang="en-US" b="1" dirty="0"/>
              <a:t>Að rata í gegnum ítalska kerfið </a:t>
            </a:r>
            <a:r>
              <a:rPr lang="en-US" dirty="0"/>
              <a:t>getur verið krefjandi – íhugaðu að ráða ráðgjafa fyrir styrkumsóknir (þóknun þeirra er oft hlutfall af styrknum sem fæst). Og lestu </a:t>
            </a:r>
            <a:r>
              <a:rPr lang="en-US" b="1" dirty="0"/>
              <a:t>Bandi</a:t>
            </a:r>
            <a:r>
              <a:rPr lang="en-US" dirty="0"/>
              <a:t> (auglýsingar um styrki) alltaf vandlega til að kynnast lokadagsetningum og nauðsynlegum gögnum.</a:t>
            </a:r>
            <a:endParaRPr lang="en-US" altLang="en-US" dirty="0"/>
          </a:p>
          <a:p>
            <a:pPr marL="342900" indent="-342900">
              <a:buFont typeface="Wingdings" panose="05000000000000000000" pitchFamily="2" charset="2"/>
              <a:buChar char="q"/>
            </a:pPr>
            <a:endParaRPr lang="en-IE"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IE" dirty="0"/>
          </a:p>
        </p:txBody>
      </p:sp>
      <p:sp>
        <p:nvSpPr>
          <p:cNvPr id="8" name="Text Placeholder 7">
            <a:extLst>
              <a:ext uri="{FF2B5EF4-FFF2-40B4-BE49-F238E27FC236}">
                <a16:creationId xmlns:a16="http://schemas.microsoft.com/office/drawing/2014/main" id="{BB172CAA-D025-E03C-DD06-40F5D91B0B95}"/>
              </a:ext>
            </a:extLst>
          </p:cNvPr>
          <p:cNvSpPr>
            <a:spLocks noGrp="1"/>
          </p:cNvSpPr>
          <p:nvPr>
            <p:ph type="body" sz="quarter" idx="66"/>
          </p:nvPr>
        </p:nvSpPr>
        <p:spPr/>
        <p:txBody>
          <a:bodyPr/>
          <a:lstStyle/>
          <a:p>
            <a:endParaRPr lang="en-IE"/>
          </a:p>
        </p:txBody>
      </p:sp>
    </p:spTree>
    <p:extLst>
      <p:ext uri="{BB962C8B-B14F-4D97-AF65-F5344CB8AC3E}">
        <p14:creationId xmlns:p14="http://schemas.microsoft.com/office/powerpoint/2010/main" val="24430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854C-A4EB-AAA6-4CA9-BEC249EE898C}"/>
            </a:ext>
          </a:extLst>
        </p:cNvPr>
        <p:cNvGrpSpPr/>
        <p:nvPr/>
      </p:nvGrpSpPr>
      <p:grpSpPr>
        <a:xfrm>
          <a:off x="0" y="0"/>
          <a:ext cx="0" cy="0"/>
          <a:chOff x="0" y="0"/>
          <a:chExt cx="0" cy="0"/>
        </a:xfrm>
      </p:grpSpPr>
      <p:pic>
        <p:nvPicPr>
          <p:cNvPr id="11" name="Picture 10" descr="A glass globe with a green planet inside&#10;&#10;AI-generated content may be incorrect.">
            <a:extLst>
              <a:ext uri="{FF2B5EF4-FFF2-40B4-BE49-F238E27FC236}">
                <a16:creationId xmlns:a16="http://schemas.microsoft.com/office/drawing/2014/main" id="{84BFD6B3-C18E-9EC6-4E9C-0B15D14A1EA0}"/>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137522" y="641801"/>
            <a:ext cx="9635253" cy="6111423"/>
          </a:xfrm>
          <a:prstGeom prst="flowChartAlternateProcess">
            <a:avLst/>
          </a:prstGeom>
        </p:spPr>
      </p:pic>
      <p:sp>
        <p:nvSpPr>
          <p:cNvPr id="8" name="Text Placeholder 4">
            <a:extLst>
              <a:ext uri="{FF2B5EF4-FFF2-40B4-BE49-F238E27FC236}">
                <a16:creationId xmlns:a16="http://schemas.microsoft.com/office/drawing/2014/main" id="{2FCF7235-9A50-CB0B-6CEF-AF3D01266068}"/>
              </a:ext>
            </a:extLst>
          </p:cNvPr>
          <p:cNvSpPr txBox="1">
            <a:spLocks/>
          </p:cNvSpPr>
          <p:nvPr/>
        </p:nvSpPr>
        <p:spPr>
          <a:xfrm>
            <a:off x="1419225" y="4038600"/>
            <a:ext cx="7848600" cy="3491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ln w="12700">
                  <a:solidFill>
                    <a:schemeClr val="accent1"/>
                  </a:solidFill>
                  <a:prstDash val="solid"/>
                </a:ln>
                <a:solidFill>
                  <a:schemeClr val="bg1"/>
                </a:solidFill>
                <a:effectLst>
                  <a:outerShdw dist="38100" dir="2640000" algn="bl" rotWithShape="0">
                    <a:schemeClr val="accent1"/>
                  </a:outerShdw>
                </a:effectLst>
              </a:rPr>
              <a:t>Græn fjármögnun fyrir gistingu í óhefðbundnum ferðaþjónustu í dreifbýli</a:t>
            </a:r>
            <a:endParaRPr lang="en-IE" sz="5400" b="1"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58343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7A3D2-081F-2F60-BE67-B244E19B278F}"/>
              </a:ext>
            </a:extLst>
          </p:cNvPr>
          <p:cNvSpPr>
            <a:spLocks noGrp="1"/>
          </p:cNvSpPr>
          <p:nvPr>
            <p:ph type="body" sz="quarter" idx="17"/>
          </p:nvPr>
        </p:nvSpPr>
        <p:spPr/>
        <p:txBody>
          <a:bodyPr/>
          <a:lstStyle/>
          <a:p>
            <a:r>
              <a:rPr lang="en-IE" dirty="0"/>
              <a:t>05</a:t>
            </a:r>
          </a:p>
        </p:txBody>
      </p:sp>
      <p:sp>
        <p:nvSpPr>
          <p:cNvPr id="12" name="Text Placeholder 8">
            <a:extLst>
              <a:ext uri="{FF2B5EF4-FFF2-40B4-BE49-F238E27FC236}">
                <a16:creationId xmlns:a16="http://schemas.microsoft.com/office/drawing/2014/main" id="{EBB67F02-9566-9A8A-D2E3-8861E27EEB21}"/>
              </a:ext>
            </a:extLst>
          </p:cNvPr>
          <p:cNvSpPr>
            <a:spLocks noGrp="1"/>
          </p:cNvSpPr>
          <p:nvPr>
            <p:ph type="body" sz="quarter" idx="16"/>
          </p:nvPr>
        </p:nvSpPr>
        <p:spPr>
          <a:xfrm>
            <a:off x="352931" y="2487978"/>
            <a:ext cx="5282339" cy="3066422"/>
          </a:xfrm>
        </p:spPr>
        <p:txBody>
          <a:bodyPr/>
          <a:lstStyle/>
          <a:p>
            <a:r>
              <a:rPr lang="en-IE" sz="4000" b="1" dirty="0"/>
              <a:t>Fjármögnunarmöguleikar Ítalíu</a:t>
            </a:r>
          </a:p>
          <a:p>
            <a:r>
              <a:rPr lang="en-IE" sz="2800" dirty="0"/>
              <a:t>Fyrir valfrjálsa gistingu í ferðaþjónustu</a:t>
            </a:r>
          </a:p>
          <a:p>
            <a:endParaRPr lang="en-IE" dirty="0"/>
          </a:p>
        </p:txBody>
      </p:sp>
      <p:sp>
        <p:nvSpPr>
          <p:cNvPr id="15" name="TextBox 14">
            <a:extLst>
              <a:ext uri="{FF2B5EF4-FFF2-40B4-BE49-F238E27FC236}">
                <a16:creationId xmlns:a16="http://schemas.microsoft.com/office/drawing/2014/main" id="{B430DDE6-B04B-770F-0DCB-279526F7830C}"/>
              </a:ext>
            </a:extLst>
          </p:cNvPr>
          <p:cNvSpPr txBox="1"/>
          <p:nvPr/>
        </p:nvSpPr>
        <p:spPr>
          <a:xfrm>
            <a:off x="457200" y="5238814"/>
            <a:ext cx="10782300" cy="1785104"/>
          </a:xfrm>
          <a:prstGeom prst="rect">
            <a:avLst/>
          </a:prstGeom>
          <a:noFill/>
        </p:spPr>
        <p:txBody>
          <a:bodyPr wrap="square" rtlCol="0">
            <a:spAutoFit/>
          </a:bodyPr>
          <a:lstStyle/>
          <a:p>
            <a:r>
              <a:rPr lang="en-US" sz="2200" dirty="0">
                <a:solidFill>
                  <a:srgbClr val="494949"/>
                </a:solidFill>
              </a:rPr>
              <a:t>Ítalía býður upp á ríkt vistkerfi fjármögnunarmöguleika fyrir frumkvöðla sem hefja umhverfisvæn, smá- eða nýstárleg verkefni í gistingu í ferðaþjónustu. Þó að stjórnsýslulegir hnökrar séu til staðar geta þeir sem skilja kerfið fengið aðgang að öflugum verkfærum til að fjármagna sjálfbær og endurheimtandi gestgjafaverkefni.</a:t>
            </a:r>
          </a:p>
          <a:p>
            <a:endParaRPr lang="en-IE" sz="2200" dirty="0">
              <a:solidFill>
                <a:srgbClr val="494949"/>
              </a:solidFill>
            </a:endParaRPr>
          </a:p>
        </p:txBody>
      </p:sp>
      <p:pic>
        <p:nvPicPr>
          <p:cNvPr id="14" name="Picture Placeholder 13" descr="A flag of italy with red white and green stripes&#10;&#10;AI-generated content may be incorrect.">
            <a:extLst>
              <a:ext uri="{FF2B5EF4-FFF2-40B4-BE49-F238E27FC236}">
                <a16:creationId xmlns:a16="http://schemas.microsoft.com/office/drawing/2014/main" id="{8BDD020D-B154-3986-C717-85D63DC4B4D9}"/>
              </a:ext>
            </a:extLst>
          </p:cNvPr>
          <p:cNvPicPr>
            <a:picLocks noGrp="1" noChangeAspect="1"/>
          </p:cNvPicPr>
          <p:nvPr>
            <p:ph type="pic" sz="quarter" idx="19"/>
          </p:nvPr>
        </p:nvPicPr>
        <p:blipFill>
          <a:blip r:embed="rId2"/>
          <a:srcRect l="1988" r="1988"/>
          <a:stretch>
            <a:fillRect/>
          </a:stretch>
        </p:blipFill>
        <p:spPr/>
      </p:pic>
    </p:spTree>
    <p:extLst>
      <p:ext uri="{BB962C8B-B14F-4D97-AF65-F5344CB8AC3E}">
        <p14:creationId xmlns:p14="http://schemas.microsoft.com/office/powerpoint/2010/main" val="394996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22DF-E0CF-1447-B582-FE26D013A3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09EF2AC-E286-FB96-C7AF-5DDCF0EF7AF5}"/>
              </a:ext>
            </a:extLst>
          </p:cNvPr>
          <p:cNvSpPr>
            <a:spLocks noGrp="1"/>
          </p:cNvSpPr>
          <p:nvPr>
            <p:ph type="body" sz="quarter" idx="18"/>
          </p:nvPr>
        </p:nvSpPr>
        <p:spPr>
          <a:xfrm>
            <a:off x="903157" y="1302754"/>
            <a:ext cx="9307644" cy="3849918"/>
          </a:xfrm>
        </p:spPr>
        <p:txBody>
          <a:bodyPr/>
          <a:lstStyle/>
          <a:p>
            <a:r>
              <a:rPr lang="en-US" sz="2400" b="1" dirty="0"/>
              <a:t>Ertu að hugsa um að gera ferðaþjónustufyrirtækið þitt í dreifbýli grænna?</a:t>
            </a:r>
            <a:r>
              <a:rPr lang="en-US" sz="2400" dirty="0"/>
              <a:t> </a:t>
            </a:r>
          </a:p>
          <a:p>
            <a:r>
              <a:rPr lang="en-US" sz="2400" dirty="0"/>
              <a:t>Hvort sem þú rekur glamping-svæði, vistvæn gistiheimili eða búgarðsgestagju, bjóða lönd eins og </a:t>
            </a:r>
            <a:r>
              <a:rPr lang="en-US" sz="2400" b="1" dirty="0"/>
              <a:t>Írland, Slóvenía, Ísland, Niðurlönd og Ítalía </a:t>
            </a:r>
            <a:r>
              <a:rPr lang="en-US" sz="2400" i="1" dirty="0"/>
              <a:t>grænar styrki og lán </a:t>
            </a:r>
            <a:r>
              <a:rPr lang="en-US" sz="2400" dirty="0"/>
              <a:t>til að hjálpa litlum ferðaþjónustufyrirtækjum að verða sjálfbærari.</a:t>
            </a:r>
          </a:p>
          <a:p>
            <a:r>
              <a:rPr lang="en-US" sz="2400" dirty="0"/>
              <a:t>Þú getur fengið fjármögnun fyrir uppfærslur eins og </a:t>
            </a:r>
            <a:r>
              <a:rPr lang="en-US" sz="2400" b="1" dirty="0"/>
              <a:t>sólarsellur, einangrun, varmadælur eða jafnvel vistvottanir</a:t>
            </a:r>
            <a:r>
              <a:rPr lang="en-US" sz="2400" dirty="0"/>
              <a:t>. </a:t>
            </a:r>
          </a:p>
          <a:p>
            <a:endParaRPr lang="en-US" sz="2400" dirty="0"/>
          </a:p>
          <a:p>
            <a:r>
              <a:rPr lang="en-US" sz="2400" b="1" dirty="0">
                <a:solidFill>
                  <a:srgbClr val="E96751"/>
                </a:solidFill>
              </a:rPr>
              <a:t>Til dæmis </a:t>
            </a:r>
            <a:r>
              <a:rPr lang="en-US" sz="2400" dirty="0"/>
              <a:t>býður SEAI á Írlandi styrki til orkubóta, Eco Fund í Slóveníu styður vistvænar endurbætur og Ítalía hefur 500 milljóna evra sjóð til að gera ferðaþjónustu sjálfbærari. </a:t>
            </a:r>
          </a:p>
          <a:p>
            <a:endParaRPr lang="en-IE" sz="2400" dirty="0"/>
          </a:p>
        </p:txBody>
      </p:sp>
      <p:sp>
        <p:nvSpPr>
          <p:cNvPr id="3" name="Text Placeholder 2">
            <a:extLst>
              <a:ext uri="{FF2B5EF4-FFF2-40B4-BE49-F238E27FC236}">
                <a16:creationId xmlns:a16="http://schemas.microsoft.com/office/drawing/2014/main" id="{50E44422-85B1-C508-EE2F-A7BED4B671B5}"/>
              </a:ext>
            </a:extLst>
          </p:cNvPr>
          <p:cNvSpPr>
            <a:spLocks noGrp="1"/>
          </p:cNvSpPr>
          <p:nvPr>
            <p:ph type="body" sz="quarter" idx="16"/>
          </p:nvPr>
        </p:nvSpPr>
        <p:spPr>
          <a:xfrm>
            <a:off x="798381" y="499100"/>
            <a:ext cx="10595237" cy="803654"/>
          </a:xfrm>
        </p:spPr>
        <p:txBody>
          <a:bodyPr/>
          <a:lstStyle/>
          <a:p>
            <a:r>
              <a:rPr lang="en-US" dirty="0"/>
              <a:t>Græn fjármögnun fyrir vistvæna gistingu í dreifbýli</a:t>
            </a:r>
            <a:endParaRPr lang="en-IE" dirty="0"/>
          </a:p>
          <a:p>
            <a:endParaRPr lang="en-IE" dirty="0"/>
          </a:p>
          <a:p>
            <a:endParaRPr lang="en-IE" dirty="0"/>
          </a:p>
        </p:txBody>
      </p:sp>
    </p:spTree>
    <p:extLst>
      <p:ext uri="{BB962C8B-B14F-4D97-AF65-F5344CB8AC3E}">
        <p14:creationId xmlns:p14="http://schemas.microsoft.com/office/powerpoint/2010/main" val="88061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023B-FE27-3E47-E9AF-547F16706E0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ADDF7A6-DBA7-137A-E190-89CE7A8BA6F2}"/>
              </a:ext>
            </a:extLst>
          </p:cNvPr>
          <p:cNvSpPr>
            <a:spLocks noGrp="1"/>
          </p:cNvSpPr>
          <p:nvPr>
            <p:ph type="body" sz="quarter" idx="18"/>
          </p:nvPr>
        </p:nvSpPr>
        <p:spPr>
          <a:xfrm>
            <a:off x="903157" y="1302754"/>
            <a:ext cx="9307644" cy="3849918"/>
          </a:xfrm>
        </p:spPr>
        <p:txBody>
          <a:bodyPr/>
          <a:lstStyle/>
          <a:p>
            <a:r>
              <a:rPr lang="en-US" sz="2400" dirty="0"/>
              <a:t>Á Íslandi geta sveitargesthús sótt um svæðisþróunar- eða nýsköpunarsjóði, en í Hollandi bjóðast ríkulegir skattaívilnanir og styrkir fyrir orkusparandi umbætur.</a:t>
            </a:r>
          </a:p>
          <a:p>
            <a:endParaRPr lang="en-US" sz="2400" dirty="0"/>
          </a:p>
          <a:p>
            <a:r>
              <a:rPr lang="en-US" sz="2400" dirty="0"/>
              <a:t>Að fara grænt er ekki bara gott fyrir plánetuna – það lækkar einnig orkuútgjöldin þín, eflir orðspor þitt hjá umhverfismeðvitaðri gestum og gerir fyrirtækið þitt framtíðaröryggara. Og það besta? Margar af þessum aðgerðum eru sérsniðnar að litlum, dreifbýlum gististöðum eins og þínum.</a:t>
            </a:r>
          </a:p>
          <a:p>
            <a:endParaRPr lang="en-US" sz="2400" dirty="0"/>
          </a:p>
          <a:p>
            <a:r>
              <a:rPr lang="en-US" sz="2400" dirty="0"/>
              <a:t>Skoðum hvað er í boði og hvernig þú getur nýtt þér þessar frábæru tækifæri!</a:t>
            </a:r>
          </a:p>
          <a:p>
            <a:endParaRPr lang="en-IE" sz="2400" dirty="0"/>
          </a:p>
        </p:txBody>
      </p:sp>
      <p:sp>
        <p:nvSpPr>
          <p:cNvPr id="3" name="Text Placeholder 2">
            <a:extLst>
              <a:ext uri="{FF2B5EF4-FFF2-40B4-BE49-F238E27FC236}">
                <a16:creationId xmlns:a16="http://schemas.microsoft.com/office/drawing/2014/main" id="{80C03941-A224-F033-B439-4BDFF188AA48}"/>
              </a:ext>
            </a:extLst>
          </p:cNvPr>
          <p:cNvSpPr>
            <a:spLocks noGrp="1"/>
          </p:cNvSpPr>
          <p:nvPr>
            <p:ph type="body" sz="quarter" idx="16"/>
          </p:nvPr>
        </p:nvSpPr>
        <p:spPr>
          <a:xfrm>
            <a:off x="798381" y="499100"/>
            <a:ext cx="10595237" cy="803654"/>
          </a:xfrm>
        </p:spPr>
        <p:txBody>
          <a:bodyPr/>
          <a:lstStyle/>
          <a:p>
            <a:r>
              <a:rPr lang="en-US" dirty="0"/>
              <a:t>Græn fjármögnun fyrir óhefðbundna gistingu í dreifbýli</a:t>
            </a:r>
            <a:endParaRPr lang="en-IE" dirty="0"/>
          </a:p>
          <a:p>
            <a:endParaRPr lang="en-IE" dirty="0"/>
          </a:p>
          <a:p>
            <a:endParaRPr lang="en-IE" dirty="0"/>
          </a:p>
        </p:txBody>
      </p:sp>
    </p:spTree>
    <p:extLst>
      <p:ext uri="{BB962C8B-B14F-4D97-AF65-F5344CB8AC3E}">
        <p14:creationId xmlns:p14="http://schemas.microsoft.com/office/powerpoint/2010/main" val="13153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C128-8745-2B86-703F-F79766712F5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EA400DB-E90F-6158-A5AD-943AB78884B1}"/>
              </a:ext>
            </a:extLst>
          </p:cNvPr>
          <p:cNvSpPr>
            <a:spLocks noGrp="1"/>
          </p:cNvSpPr>
          <p:nvPr>
            <p:ph type="body" sz="quarter" idx="18"/>
          </p:nvPr>
        </p:nvSpPr>
        <p:spPr>
          <a:xfrm>
            <a:off x="3447145" y="1234350"/>
            <a:ext cx="7706630" cy="3849918"/>
          </a:xfrm>
        </p:spPr>
        <p:txBody>
          <a:bodyPr/>
          <a:lstStyle/>
          <a:p>
            <a:r>
              <a:rPr lang="en-IE" sz="2800" b="1" dirty="0">
                <a:solidFill>
                  <a:srgbClr val="459597"/>
                </a:solidFill>
                <a:hlinkClick r:id="rId2">
                  <a:extLst>
                    <a:ext uri="{A12FA001-AC4F-418D-AE19-62706E023703}">
                      <ahyp:hlinkClr xmlns:ahyp="http://schemas.microsoft.com/office/drawing/2018/hyperlinkcolor" val="tx"/>
                    </a:ext>
                  </a:extLst>
                </a:hlinkClick>
              </a:rPr>
              <a:t>EES-áætlun um þróun sveita (RDP / EAFRD)</a:t>
            </a:r>
            <a:r>
              <a:rPr lang="en-IE" sz="2800" b="1" dirty="0">
                <a:solidFill>
                  <a:srgbClr val="459597"/>
                </a:solidFill>
              </a:rPr>
              <a:t>. </a:t>
            </a:r>
          </a:p>
          <a:p>
            <a:r>
              <a:rPr lang="en-IE" sz="2400" dirty="0"/>
              <a:t>EES-samfjármögnuð styrkir í gegnum ítalska </a:t>
            </a:r>
            <a:r>
              <a:rPr lang="en-IE" sz="2400" b="1" dirty="0"/>
              <a:t>þróunarverkefnið fyrir dreifbýli</a:t>
            </a:r>
            <a:r>
              <a:rPr lang="en-IE" sz="2400" dirty="0"/>
              <a:t>, sem bjóða stuðning við </a:t>
            </a:r>
            <a:r>
              <a:rPr lang="en-IE" sz="2400" b="1" dirty="0"/>
              <a:t>fjölbreytni í ferðaþjónustu, grænar uppfærslur og sjálfbæra landbúnaðarferðaþjónustu</a:t>
            </a:r>
            <a:r>
              <a:rPr lang="en-IE" sz="2400" dirty="0"/>
              <a:t>.</a:t>
            </a:r>
          </a:p>
          <a:p>
            <a:r>
              <a:rPr lang="en-IE" sz="2400" b="1" dirty="0"/>
              <a:t>Fyrir búskapartengda ferðaþjónustu </a:t>
            </a:r>
            <a:r>
              <a:rPr lang="en-IE" sz="2400" dirty="0"/>
              <a:t>(</a:t>
            </a:r>
            <a:r>
              <a:rPr lang="en-IE" sz="2400" dirty="0" err="1"/>
              <a:t>agriturismi</a:t>
            </a:r>
            <a:r>
              <a:rPr lang="en-IE" sz="2400" dirty="0"/>
              <a:t>) og smáfyrirtæki í dreifbýli, umbreytingu bygginga í vistvæna gistingu, t.d. </a:t>
            </a:r>
            <a:r>
              <a:rPr lang="en-US" sz="2400" dirty="0"/>
              <a:t>býli sem umbreytir hlöðu í gistiheimili með 60 þús. evrum</a:t>
            </a:r>
            <a:endParaRPr lang="en-IE" sz="2400" dirty="0"/>
          </a:p>
          <a:p>
            <a:r>
              <a:rPr lang="en-IE" sz="2400" dirty="0"/>
              <a:t>Styður umbreytingu búgarðsbygginga í gististaði fyrir ferðamenn. Uppsetning </a:t>
            </a:r>
            <a:r>
              <a:rPr lang="en-IE" sz="2400" b="1" dirty="0"/>
              <a:t>sólarrafhlaða</a:t>
            </a:r>
            <a:r>
              <a:rPr lang="en-IE" sz="2400" dirty="0"/>
              <a:t>, </a:t>
            </a:r>
            <a:r>
              <a:rPr lang="en-IE" sz="2400" b="1" dirty="0"/>
              <a:t>varmadæla</a:t>
            </a:r>
            <a:r>
              <a:rPr lang="en-IE" sz="2400" dirty="0"/>
              <a:t>, </a:t>
            </a:r>
            <a:r>
              <a:rPr lang="en-IE" sz="2400" b="1" dirty="0"/>
              <a:t>regnvatnskerfa eða </a:t>
            </a:r>
            <a:r>
              <a:rPr lang="en-IE" sz="2400" dirty="0"/>
              <a:t>mannvirkja sem byggja á náttúru (gönguleiðir, </a:t>
            </a:r>
            <a:r>
              <a:rPr lang="en-IE" sz="2400" dirty="0" err="1"/>
              <a:t>upplýsingamiðstöðvar</a:t>
            </a:r>
            <a:r>
              <a:rPr lang="en-IE" sz="2400" dirty="0"/>
              <a:t>)</a:t>
            </a:r>
          </a:p>
          <a:p>
            <a:pPr>
              <a:lnSpc>
                <a:spcPct val="100000"/>
              </a:lnSpc>
              <a:spcBef>
                <a:spcPts val="0"/>
              </a:spcBef>
              <a:spcAft>
                <a:spcPts val="600"/>
              </a:spcAft>
            </a:pPr>
            <a:endParaRPr lang="en-IE" dirty="0"/>
          </a:p>
        </p:txBody>
      </p:sp>
      <p:sp>
        <p:nvSpPr>
          <p:cNvPr id="5" name="Text Placeholder 4">
            <a:extLst>
              <a:ext uri="{FF2B5EF4-FFF2-40B4-BE49-F238E27FC236}">
                <a16:creationId xmlns:a16="http://schemas.microsoft.com/office/drawing/2014/main" id="{D140AE8E-1DA4-E679-45E8-C7E7C0469821}"/>
              </a:ext>
            </a:extLst>
          </p:cNvPr>
          <p:cNvSpPr>
            <a:spLocks noGrp="1"/>
          </p:cNvSpPr>
          <p:nvPr>
            <p:ph type="body" sz="quarter" idx="16"/>
          </p:nvPr>
        </p:nvSpPr>
        <p:spPr>
          <a:xfrm>
            <a:off x="2914650" y="514350"/>
            <a:ext cx="10595237" cy="803654"/>
          </a:xfrm>
        </p:spPr>
        <p:txBody>
          <a:bodyPr/>
          <a:lstStyle/>
          <a:p>
            <a:r>
              <a:rPr lang="en-IE" sz="4000" dirty="0">
                <a:solidFill>
                  <a:srgbClr val="00B050"/>
                </a:solidFill>
              </a:rPr>
              <a:t>Græn styrkir og fjármögnun (Ítalía)</a:t>
            </a:r>
          </a:p>
        </p:txBody>
      </p:sp>
      <p:pic>
        <p:nvPicPr>
          <p:cNvPr id="4" name="Picture 3">
            <a:extLst>
              <a:ext uri="{FF2B5EF4-FFF2-40B4-BE49-F238E27FC236}">
                <a16:creationId xmlns:a16="http://schemas.microsoft.com/office/drawing/2014/main" id="{87D13115-712B-312A-54C2-8F4C41520CEC}"/>
              </a:ext>
            </a:extLst>
          </p:cNvPr>
          <p:cNvPicPr>
            <a:picLocks noChangeAspect="1"/>
          </p:cNvPicPr>
          <p:nvPr/>
        </p:nvPicPr>
        <p:blipFill>
          <a:blip r:embed="rId3"/>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88E7F23A-2B76-5811-BEEA-BB4F461B7F83}"/>
              </a:ext>
            </a:extLst>
          </p:cNvPr>
          <p:cNvPicPr>
            <a:picLocks noChangeAspect="1"/>
          </p:cNvPicPr>
          <p:nvPr/>
        </p:nvPicPr>
        <p:blipFill>
          <a:blip r:embed="rId4"/>
          <a:stretch>
            <a:fillRect/>
          </a:stretch>
        </p:blipFill>
        <p:spPr>
          <a:xfrm>
            <a:off x="546427" y="514350"/>
            <a:ext cx="2159578" cy="1440000"/>
          </a:xfrm>
          <a:prstGeom prst="rect">
            <a:avLst/>
          </a:prstGeom>
        </p:spPr>
      </p:pic>
      <p:grpSp>
        <p:nvGrpSpPr>
          <p:cNvPr id="3" name="Group 2">
            <a:extLst>
              <a:ext uri="{FF2B5EF4-FFF2-40B4-BE49-F238E27FC236}">
                <a16:creationId xmlns:a16="http://schemas.microsoft.com/office/drawing/2014/main" id="{58AEA1D7-CB4E-0D20-8597-44FE393B41B0}"/>
              </a:ext>
            </a:extLst>
          </p:cNvPr>
          <p:cNvGrpSpPr/>
          <p:nvPr/>
        </p:nvGrpSpPr>
        <p:grpSpPr>
          <a:xfrm>
            <a:off x="2668045" y="1060972"/>
            <a:ext cx="720000" cy="861774"/>
            <a:chOff x="1016000" y="1024973"/>
            <a:chExt cx="1016000" cy="1216059"/>
          </a:xfrm>
        </p:grpSpPr>
        <p:sp>
          <p:nvSpPr>
            <p:cNvPr id="7" name="Oval 6">
              <a:extLst>
                <a:ext uri="{FF2B5EF4-FFF2-40B4-BE49-F238E27FC236}">
                  <a16:creationId xmlns:a16="http://schemas.microsoft.com/office/drawing/2014/main" id="{82A41D41-FE91-EE3A-00DE-B2F5639C6693}"/>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F10B5A23-3A0E-6A1D-1352-48DA9078B640}"/>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156563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1B41-EEDF-7E9C-DC16-5BF9DF9DA31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5FE6795-B762-A2BB-B84F-108E8FB80C86}"/>
              </a:ext>
            </a:extLst>
          </p:cNvPr>
          <p:cNvSpPr>
            <a:spLocks noGrp="1"/>
          </p:cNvSpPr>
          <p:nvPr>
            <p:ph type="body" sz="quarter" idx="18"/>
          </p:nvPr>
        </p:nvSpPr>
        <p:spPr>
          <a:xfrm>
            <a:off x="3447145" y="1234350"/>
            <a:ext cx="7706630" cy="3849918"/>
          </a:xfrm>
        </p:spPr>
        <p:txBody>
          <a:bodyPr/>
          <a:lstStyle/>
          <a:p>
            <a:r>
              <a:rPr lang="en-IE" sz="2800" b="1" dirty="0">
                <a:solidFill>
                  <a:srgbClr val="459597"/>
                </a:solidFill>
                <a:hlinkClick r:id="rId2">
                  <a:extLst>
                    <a:ext uri="{A12FA001-AC4F-418D-AE19-62706E023703}">
                      <ahyp:hlinkClr xmlns:ahyp="http://schemas.microsoft.com/office/drawing/2018/hyperlinkcolor" val="tx"/>
                    </a:ext>
                  </a:extLst>
                </a:hlinkClick>
              </a:rPr>
              <a:t>EES-áætlun um þróun dreifbýlis (RDP / EAFRD)</a:t>
            </a:r>
            <a:r>
              <a:rPr lang="en-IE" sz="2800" b="1" dirty="0">
                <a:solidFill>
                  <a:srgbClr val="459597"/>
                </a:solidFill>
              </a:rPr>
              <a:t>. </a:t>
            </a:r>
          </a:p>
          <a:p>
            <a:r>
              <a:rPr lang="en-IE" sz="2400" b="1" dirty="0">
                <a:solidFill>
                  <a:srgbClr val="E96751"/>
                </a:solidFill>
              </a:rPr>
              <a:t>Dæmi</a:t>
            </a:r>
            <a:r>
              <a:rPr lang="en-IE" sz="2400" dirty="0">
                <a:solidFill>
                  <a:srgbClr val="E96751"/>
                </a:solidFill>
              </a:rPr>
              <a:t>: </a:t>
            </a:r>
            <a:r>
              <a:rPr lang="en-IE" sz="2400" dirty="0"/>
              <a:t>Vínekrueign fær 60.000 evrur í </a:t>
            </a:r>
            <a:r>
              <a:rPr lang="en-IE" sz="2400" b="1" dirty="0"/>
              <a:t>EAFRD-fjármögnun </a:t>
            </a:r>
            <a:r>
              <a:rPr lang="en-IE" sz="2400" dirty="0"/>
              <a:t>til að setja upp sólarsellur og breyta ónotuðu fjós í vistvænar gestasvítur með grænu vottorði. </a:t>
            </a:r>
            <a:r>
              <a:rPr lang="en-IE" sz="2400" dirty="0">
                <a:solidFill>
                  <a:srgbClr val="E96751"/>
                </a:solidFill>
                <a:hlinkClick r:id="rId3">
                  <a:extLst>
                    <a:ext uri="{A12FA001-AC4F-418D-AE19-62706E023703}">
                      <ahyp:hlinkClr xmlns:ahyp="http://schemas.microsoft.com/office/drawing/2018/hyperlinkcolor" val="tx"/>
                    </a:ext>
                  </a:extLst>
                </a:hlinkClick>
              </a:rPr>
              <a:t>Yfirlit yfir RDP Ítalíu 2023–2027 </a:t>
            </a:r>
            <a:r>
              <a:rPr lang="en-IE" sz="2400" dirty="0">
                <a:solidFill>
                  <a:srgbClr val="E96751"/>
                </a:solidFill>
                <a:hlinkClick r:id="rId4">
                  <a:extLst>
                    <a:ext uri="{A12FA001-AC4F-418D-AE19-62706E023703}">
                      <ahyp:hlinkClr xmlns:ahyp="http://schemas.microsoft.com/office/drawing/2018/hyperlinkcolor" val="tx"/>
                    </a:ext>
                  </a:extLst>
                </a:hlinkClick>
              </a:rPr>
              <a:t>EAFRD-áætlun (ESB)</a:t>
            </a:r>
            <a:endParaRPr lang="en-IE" sz="2400" dirty="0">
              <a:solidFill>
                <a:srgbClr val="E96751"/>
              </a:solidFill>
            </a:endParaRPr>
          </a:p>
          <a:p>
            <a:pPr>
              <a:lnSpc>
                <a:spcPct val="100000"/>
              </a:lnSpc>
              <a:spcBef>
                <a:spcPts val="0"/>
              </a:spcBef>
              <a:spcAft>
                <a:spcPts val="600"/>
              </a:spcAft>
            </a:pPr>
            <a:endParaRPr lang="en-IE" dirty="0"/>
          </a:p>
        </p:txBody>
      </p:sp>
      <p:sp>
        <p:nvSpPr>
          <p:cNvPr id="5" name="Text Placeholder 4">
            <a:extLst>
              <a:ext uri="{FF2B5EF4-FFF2-40B4-BE49-F238E27FC236}">
                <a16:creationId xmlns:a16="http://schemas.microsoft.com/office/drawing/2014/main" id="{8DD9A71A-E793-C7E3-EB44-5E8DA9AD79DD}"/>
              </a:ext>
            </a:extLst>
          </p:cNvPr>
          <p:cNvSpPr>
            <a:spLocks noGrp="1"/>
          </p:cNvSpPr>
          <p:nvPr>
            <p:ph type="body" sz="quarter" idx="16"/>
          </p:nvPr>
        </p:nvSpPr>
        <p:spPr>
          <a:xfrm>
            <a:off x="3533775" y="514350"/>
            <a:ext cx="10595237" cy="803654"/>
          </a:xfrm>
        </p:spPr>
        <p:txBody>
          <a:bodyPr/>
          <a:lstStyle/>
          <a:p>
            <a:r>
              <a:rPr lang="en-IE" sz="4000" dirty="0">
                <a:solidFill>
                  <a:srgbClr val="00B050"/>
                </a:solidFill>
              </a:rPr>
              <a:t>Græn styrkir og fjármögnun (Ítalía)</a:t>
            </a:r>
          </a:p>
        </p:txBody>
      </p:sp>
      <p:pic>
        <p:nvPicPr>
          <p:cNvPr id="4" name="Picture 3">
            <a:extLst>
              <a:ext uri="{FF2B5EF4-FFF2-40B4-BE49-F238E27FC236}">
                <a16:creationId xmlns:a16="http://schemas.microsoft.com/office/drawing/2014/main" id="{DD142DB3-074D-AC98-EE26-3294792BAE3F}"/>
              </a:ext>
            </a:extLst>
          </p:cNvPr>
          <p:cNvPicPr>
            <a:picLocks noChangeAspect="1"/>
          </p:cNvPicPr>
          <p:nvPr/>
        </p:nvPicPr>
        <p:blipFill>
          <a:blip r:embed="rId5"/>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0CFD2E05-9AAF-4FA5-D66F-F63ACC3F6723}"/>
              </a:ext>
            </a:extLst>
          </p:cNvPr>
          <p:cNvPicPr>
            <a:picLocks noChangeAspect="1"/>
          </p:cNvPicPr>
          <p:nvPr/>
        </p:nvPicPr>
        <p:blipFill>
          <a:blip r:embed="rId6"/>
          <a:stretch>
            <a:fillRect/>
          </a:stretch>
        </p:blipFill>
        <p:spPr>
          <a:xfrm>
            <a:off x="546427" y="514350"/>
            <a:ext cx="2159578" cy="1440000"/>
          </a:xfrm>
          <a:prstGeom prst="rect">
            <a:avLst/>
          </a:prstGeom>
        </p:spPr>
      </p:pic>
      <p:sp>
        <p:nvSpPr>
          <p:cNvPr id="2" name="Text Placeholder 5">
            <a:extLst>
              <a:ext uri="{FF2B5EF4-FFF2-40B4-BE49-F238E27FC236}">
                <a16:creationId xmlns:a16="http://schemas.microsoft.com/office/drawing/2014/main" id="{A5715B4B-A3FF-882A-DD0D-47F7285B5B76}"/>
              </a:ext>
            </a:extLst>
          </p:cNvPr>
          <p:cNvSpPr txBox="1">
            <a:spLocks/>
          </p:cNvSpPr>
          <p:nvPr/>
        </p:nvSpPr>
        <p:spPr>
          <a:xfrm>
            <a:off x="3560540" y="3499516"/>
            <a:ext cx="7554230" cy="38499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200" b="0" i="0" kern="1200" spc="0" dirty="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800" b="1" dirty="0">
                <a:solidFill>
                  <a:srgbClr val="459597"/>
                </a:solidFill>
              </a:rPr>
              <a:t>Vottunarvottar um vistvottun </a:t>
            </a:r>
          </a:p>
          <a:p>
            <a:pPr>
              <a:lnSpc>
                <a:spcPct val="100000"/>
              </a:lnSpc>
              <a:spcBef>
                <a:spcPts val="0"/>
              </a:spcBef>
              <a:spcAft>
                <a:spcPts val="600"/>
              </a:spcAft>
            </a:pPr>
            <a:r>
              <a:rPr lang="en-US" sz="2400" b="1" dirty="0" err="1"/>
              <a:t>Decreto </a:t>
            </a:r>
            <a:r>
              <a:rPr lang="en-US" sz="2400" b="1" dirty="0"/>
              <a:t>MIPAAF (Opinber tilkynning nr. 2/2023). </a:t>
            </a:r>
          </a:p>
          <a:p>
            <a:pPr>
              <a:lnSpc>
                <a:spcPct val="100000"/>
              </a:lnSpc>
              <a:spcBef>
                <a:spcPts val="0"/>
              </a:spcBef>
              <a:spcAft>
                <a:spcPts val="600"/>
              </a:spcAft>
            </a:pPr>
            <a:r>
              <a:rPr lang="en-US" sz="2400" b="1" dirty="0"/>
              <a:t>Viðurkenningarkerfi</a:t>
            </a:r>
            <a:r>
              <a:rPr lang="en-US" sz="2400" dirty="0"/>
              <a:t> sem ítalska landbúnaðarráðuneytið (MIPAAF) hefur sett á fót, sem býður </a:t>
            </a:r>
            <a:r>
              <a:rPr lang="en-US" sz="2400" b="1" dirty="0"/>
              <a:t>allt að 2.000 evrum á hvern fyrirtæki </a:t>
            </a:r>
            <a:r>
              <a:rPr lang="en-US" sz="2400" dirty="0"/>
              <a:t>til að standa straum af kostnaði við að afla eða endurnýja </a:t>
            </a:r>
            <a:r>
              <a:rPr lang="en-US" sz="2400" b="1" dirty="0"/>
              <a:t>vottanir um sjálfbærni…</a:t>
            </a:r>
            <a:endParaRPr lang="en-US" dirty="0"/>
          </a:p>
        </p:txBody>
      </p:sp>
      <p:grpSp>
        <p:nvGrpSpPr>
          <p:cNvPr id="10" name="Group 9">
            <a:extLst>
              <a:ext uri="{FF2B5EF4-FFF2-40B4-BE49-F238E27FC236}">
                <a16:creationId xmlns:a16="http://schemas.microsoft.com/office/drawing/2014/main" id="{D9FD943B-A225-110F-B3F2-5045038BC2F9}"/>
              </a:ext>
            </a:extLst>
          </p:cNvPr>
          <p:cNvGrpSpPr/>
          <p:nvPr/>
        </p:nvGrpSpPr>
        <p:grpSpPr>
          <a:xfrm>
            <a:off x="2597585" y="3419475"/>
            <a:ext cx="720000" cy="861774"/>
            <a:chOff x="1016000" y="1024973"/>
            <a:chExt cx="1016000" cy="1216059"/>
          </a:xfrm>
        </p:grpSpPr>
        <p:sp>
          <p:nvSpPr>
            <p:cNvPr id="11" name="Oval 10">
              <a:extLst>
                <a:ext uri="{FF2B5EF4-FFF2-40B4-BE49-F238E27FC236}">
                  <a16:creationId xmlns:a16="http://schemas.microsoft.com/office/drawing/2014/main" id="{5916B14C-E5DB-8FF1-284E-C0E0E7279E6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21A6FF26-8A42-E363-E6BF-D27F6EB26F3B}"/>
                </a:ext>
              </a:extLst>
            </p:cNvPr>
            <p:cNvSpPr txBox="1"/>
            <p:nvPr/>
          </p:nvSpPr>
          <p:spPr>
            <a:xfrm>
              <a:off x="1028701" y="1024973"/>
              <a:ext cx="971550"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90740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1F9EE-4D7D-758B-AAEF-2F7AAE9BB1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D9FAD09-760B-3A7A-82BB-7327142C58DF}"/>
              </a:ext>
            </a:extLst>
          </p:cNvPr>
          <p:cNvPicPr>
            <a:picLocks noChangeAspect="1"/>
          </p:cNvPicPr>
          <p:nvPr/>
        </p:nvPicPr>
        <p:blipFill>
          <a:blip r:embed="rId2"/>
          <a:stretch>
            <a:fillRect/>
          </a:stretch>
        </p:blipFill>
        <p:spPr>
          <a:xfrm>
            <a:off x="433032" y="2302059"/>
            <a:ext cx="2386368" cy="2903786"/>
          </a:xfrm>
          <a:prstGeom prst="rect">
            <a:avLst/>
          </a:prstGeom>
        </p:spPr>
      </p:pic>
      <p:pic>
        <p:nvPicPr>
          <p:cNvPr id="8" name="Picture 7" descr="A flag of italy with red white and green stripes&#10;&#10;AI-generated content may be incorrect.">
            <a:extLst>
              <a:ext uri="{FF2B5EF4-FFF2-40B4-BE49-F238E27FC236}">
                <a16:creationId xmlns:a16="http://schemas.microsoft.com/office/drawing/2014/main" id="{3037BB1A-C7D6-F970-C9E5-6787D8ABCA15}"/>
              </a:ext>
            </a:extLst>
          </p:cNvPr>
          <p:cNvPicPr>
            <a:picLocks noChangeAspect="1"/>
          </p:cNvPicPr>
          <p:nvPr/>
        </p:nvPicPr>
        <p:blipFill>
          <a:blip r:embed="rId3"/>
          <a:stretch>
            <a:fillRect/>
          </a:stretch>
        </p:blipFill>
        <p:spPr>
          <a:xfrm>
            <a:off x="546427" y="514350"/>
            <a:ext cx="2159578" cy="1440000"/>
          </a:xfrm>
          <a:prstGeom prst="rect">
            <a:avLst/>
          </a:prstGeom>
        </p:spPr>
      </p:pic>
      <p:sp>
        <p:nvSpPr>
          <p:cNvPr id="2" name="Text Placeholder 5">
            <a:extLst>
              <a:ext uri="{FF2B5EF4-FFF2-40B4-BE49-F238E27FC236}">
                <a16:creationId xmlns:a16="http://schemas.microsoft.com/office/drawing/2014/main" id="{DE7F6B64-644B-80D0-5A73-68EFA4D6D5B4}"/>
              </a:ext>
            </a:extLst>
          </p:cNvPr>
          <p:cNvSpPr txBox="1">
            <a:spLocks/>
          </p:cNvSpPr>
          <p:nvPr/>
        </p:nvSpPr>
        <p:spPr>
          <a:xfrm>
            <a:off x="4047220" y="542866"/>
            <a:ext cx="7448550" cy="38499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200" b="0" i="0" kern="1200" spc="0" dirty="0">
                <a:solidFill>
                  <a:srgbClr val="4949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sérstaklega vegna vottunarkostnaðar fyrir </a:t>
            </a:r>
            <a:r>
              <a:rPr lang="en-US" sz="2400" dirty="0">
                <a:solidFill>
                  <a:srgbClr val="E96751"/>
                </a:solidFill>
                <a:hlinkClick r:id="rId4">
                  <a:extLst>
                    <a:ext uri="{A12FA001-AC4F-418D-AE19-62706E023703}">
                      <ahyp:hlinkClr xmlns:ahyp="http://schemas.microsoft.com/office/drawing/2018/hyperlinkcolor" val="tx"/>
                    </a:ext>
                  </a:extLst>
                </a:hlinkClick>
              </a:rPr>
              <a:t>EMAS, EU Ecolabel, ISO 14001 / ISO 21401 </a:t>
            </a:r>
            <a:r>
              <a:rPr lang="en-US" sz="2400" b="1" dirty="0"/>
              <a:t>og umhverfisúttekta og ráðgjafar.</a:t>
            </a:r>
          </a:p>
          <a:p>
            <a:r>
              <a:rPr lang="en-US" sz="2400" dirty="0"/>
              <a:t>Fyrir </a:t>
            </a:r>
            <a:r>
              <a:rPr lang="en-US" sz="2400" b="1" dirty="0"/>
              <a:t>gististaði í</a:t>
            </a:r>
            <a:r>
              <a:rPr lang="en-US" sz="2400" dirty="0">
                <a:solidFill>
                  <a:srgbClr val="E96751"/>
                </a:solidFill>
                <a:hlinkClick r:id="rId5">
                  <a:extLst>
                    <a:ext uri="{A12FA001-AC4F-418D-AE19-62706E023703}">
                      <ahyp:hlinkClr xmlns:ahyp="http://schemas.microsoft.com/office/drawing/2018/hyperlinkcolor" val="tx"/>
                    </a:ext>
                  </a:extLst>
                </a:hlinkClick>
              </a:rPr>
              <a:t> dreifbýli og borgum</a:t>
            </a:r>
            <a:r>
              <a:rPr lang="en-US" sz="2400" dirty="0"/>
              <a:t>, þar á meðal gistihús með morgunverði (B&amp;B), </a:t>
            </a:r>
            <a:r>
              <a:rPr lang="en-US" sz="2400" dirty="0" err="1"/>
              <a:t>agriturismi</a:t>
            </a:r>
            <a:r>
              <a:rPr lang="en-US" sz="2400" dirty="0"/>
              <a:t>, hótel og tjaldsvæði, er þetta sérstaklega gagnlegt fyrir lítil vistgistihús eða fjölskyldureknu gistihús sem eru að öðlast eða endurnýja </a:t>
            </a:r>
            <a:r>
              <a:rPr lang="en-US" sz="2400" b="1" dirty="0"/>
              <a:t>vottanir um sjálfbærni</a:t>
            </a:r>
            <a:r>
              <a:rPr lang="en-US" sz="2400" dirty="0"/>
              <a:t>.</a:t>
            </a:r>
          </a:p>
          <a:p>
            <a:r>
              <a:rPr lang="en-US" sz="2400" b="1" dirty="0">
                <a:solidFill>
                  <a:srgbClr val="E96751"/>
                </a:solidFill>
              </a:rPr>
              <a:t>Dæmi</a:t>
            </a:r>
            <a:r>
              <a:rPr lang="en-US" sz="2400" dirty="0">
                <a:solidFill>
                  <a:srgbClr val="E96751"/>
                </a:solidFill>
              </a:rPr>
              <a:t>: </a:t>
            </a:r>
            <a:r>
              <a:rPr lang="en-US" sz="2400" dirty="0"/>
              <a:t>Lítil búfjárgisting (</a:t>
            </a:r>
            <a:r>
              <a:rPr lang="en-US" sz="2400" dirty="0" err="1"/>
              <a:t>agriturismo</a:t>
            </a:r>
            <a:r>
              <a:rPr lang="en-US" sz="2400" dirty="0"/>
              <a:t>) notar</a:t>
            </a:r>
            <a:r>
              <a:rPr lang="en-US" sz="2400" dirty="0">
                <a:solidFill>
                  <a:srgbClr val="E96751"/>
                </a:solidFill>
                <a:hlinkClick r:id="rId6">
                  <a:extLst>
                    <a:ext uri="{A12FA001-AC4F-418D-AE19-62706E023703}">
                      <ahyp:hlinkClr xmlns:ahyp="http://schemas.microsoft.com/office/drawing/2018/hyperlinkcolor" val="tx"/>
                    </a:ext>
                  </a:extLst>
                </a:hlinkClick>
              </a:rPr>
              <a:t> 2.000 </a:t>
            </a:r>
            <a:r>
              <a:rPr lang="en-US" sz="2400" dirty="0"/>
              <a:t>evra gjafabréfið til að ráða ráðgjafa sem aðstoðar við að öðlast EU Ecolabel-vottun, sem eykur sýnileika þeirra á sjálfbærum bókunarvefjum.</a:t>
            </a:r>
          </a:p>
          <a:p>
            <a:pPr>
              <a:lnSpc>
                <a:spcPct val="100000"/>
              </a:lnSpc>
              <a:spcBef>
                <a:spcPts val="0"/>
              </a:spcBef>
              <a:spcAft>
                <a:spcPts val="600"/>
              </a:spcAft>
            </a:pPr>
            <a:r>
              <a:rPr lang="en-US" sz="2400" b="1" dirty="0">
                <a:solidFill>
                  <a:srgbClr val="E96751"/>
                </a:solidFill>
              </a:rPr>
              <a:t>Dæmi</a:t>
            </a:r>
            <a:r>
              <a:rPr lang="en-US" sz="2400" dirty="0">
                <a:solidFill>
                  <a:srgbClr val="E96751"/>
                </a:solidFill>
              </a:rPr>
              <a:t>: </a:t>
            </a:r>
            <a:r>
              <a:rPr lang="en-US" sz="2400" dirty="0"/>
              <a:t>Landlegur gististaður með morgunverði (B&amp;B) sækir um EMAS og fær hluta af kostnaði vegna ráðgjafar og umsóknargjalda endurgreiddan.</a:t>
            </a:r>
          </a:p>
          <a:p>
            <a:pPr>
              <a:lnSpc>
                <a:spcPct val="100000"/>
              </a:lnSpc>
              <a:spcBef>
                <a:spcPts val="0"/>
              </a:spcBef>
              <a:spcAft>
                <a:spcPts val="600"/>
              </a:spcAft>
            </a:pPr>
            <a:r>
              <a:rPr lang="en-US" sz="2400" b="1" dirty="0"/>
              <a:t>Meiri upplýsingar</a:t>
            </a:r>
            <a:r>
              <a:rPr lang="en-US" sz="2400" dirty="0"/>
              <a:t>: </a:t>
            </a:r>
            <a:r>
              <a:rPr lang="en-US" sz="2400" dirty="0">
                <a:solidFill>
                  <a:srgbClr val="EC7C69"/>
                </a:solidFill>
                <a:hlinkClick r:id="rId7">
                  <a:extLst>
                    <a:ext uri="{A12FA001-AC4F-418D-AE19-62706E023703}">
                      <ahyp:hlinkClr xmlns:ahyp="http://schemas.microsoft.com/office/drawing/2018/hyperlinkcolor" val="tx"/>
                    </a:ext>
                  </a:extLst>
                </a:hlinkClick>
              </a:rPr>
              <a:t>EMAS leiðarvísir ESB</a:t>
            </a:r>
            <a:endParaRPr lang="en-US" sz="2400" dirty="0">
              <a:solidFill>
                <a:srgbClr val="EC7C69"/>
              </a:solidFill>
            </a:endParaRPr>
          </a:p>
          <a:p>
            <a:pPr>
              <a:lnSpc>
                <a:spcPct val="100000"/>
              </a:lnSpc>
              <a:spcBef>
                <a:spcPts val="0"/>
              </a:spcBef>
              <a:spcAft>
                <a:spcPts val="600"/>
              </a:spcAft>
            </a:pPr>
            <a:endParaRPr lang="en-US" dirty="0"/>
          </a:p>
        </p:txBody>
      </p:sp>
      <p:grpSp>
        <p:nvGrpSpPr>
          <p:cNvPr id="10" name="Group 9">
            <a:extLst>
              <a:ext uri="{FF2B5EF4-FFF2-40B4-BE49-F238E27FC236}">
                <a16:creationId xmlns:a16="http://schemas.microsoft.com/office/drawing/2014/main" id="{4B3DE8C9-6A50-7C91-A8EB-DEDCAE45BCF4}"/>
              </a:ext>
            </a:extLst>
          </p:cNvPr>
          <p:cNvGrpSpPr/>
          <p:nvPr/>
        </p:nvGrpSpPr>
        <p:grpSpPr>
          <a:xfrm>
            <a:off x="3213825" y="542866"/>
            <a:ext cx="720000" cy="861774"/>
            <a:chOff x="1016000" y="1024973"/>
            <a:chExt cx="1016000" cy="1216059"/>
          </a:xfrm>
        </p:grpSpPr>
        <p:sp>
          <p:nvSpPr>
            <p:cNvPr id="11" name="Oval 10">
              <a:extLst>
                <a:ext uri="{FF2B5EF4-FFF2-40B4-BE49-F238E27FC236}">
                  <a16:creationId xmlns:a16="http://schemas.microsoft.com/office/drawing/2014/main" id="{0E66748B-12A8-81BD-89E3-74A0A5113D4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AED79BA0-917B-B625-BB8D-468F691214B4}"/>
                </a:ext>
              </a:extLst>
            </p:cNvPr>
            <p:cNvSpPr txBox="1"/>
            <p:nvPr/>
          </p:nvSpPr>
          <p:spPr>
            <a:xfrm>
              <a:off x="1028701" y="1024973"/>
              <a:ext cx="971550"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365070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C0E19-EC71-313C-A564-3A986787BB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5CBB51-B365-6923-D2DE-706AB088C7B4}"/>
              </a:ext>
            </a:extLst>
          </p:cNvPr>
          <p:cNvSpPr>
            <a:spLocks noGrp="1"/>
          </p:cNvSpPr>
          <p:nvPr>
            <p:ph type="body" sz="quarter" idx="18"/>
          </p:nvPr>
        </p:nvSpPr>
        <p:spPr>
          <a:xfrm>
            <a:off x="2861806" y="532491"/>
            <a:ext cx="8897162" cy="3849918"/>
          </a:xfrm>
        </p:spPr>
        <p:txBody>
          <a:bodyPr/>
          <a:lstStyle/>
          <a:p>
            <a:pPr>
              <a:lnSpc>
                <a:spcPct val="100000"/>
              </a:lnSpc>
              <a:spcBef>
                <a:spcPts val="0"/>
              </a:spcBef>
              <a:spcAft>
                <a:spcPts val="600"/>
              </a:spcAft>
            </a:pPr>
            <a:r>
              <a:rPr lang="en-IE" sz="2800" b="1" dirty="0">
                <a:solidFill>
                  <a:srgbClr val="459597"/>
                </a:solidFill>
                <a:hlinkClick r:id="rId2">
                  <a:extLst>
                    <a:ext uri="{A12FA001-AC4F-418D-AE19-62706E023703}">
                      <ahyp:hlinkClr xmlns:ahyp="http://schemas.microsoft.com/office/drawing/2018/hyperlinkcolor" val="tx"/>
                    </a:ext>
                  </a:extLst>
                </a:hlinkClick>
              </a:rPr>
              <a:t>Ecobonus &amp; Bonus Hotel (skattaívilnanir). </a:t>
            </a:r>
            <a:endParaRPr lang="en-IE" sz="2800" b="1" dirty="0">
              <a:solidFill>
                <a:srgbClr val="459597"/>
              </a:solidFill>
            </a:endParaRPr>
          </a:p>
          <a:p>
            <a:pPr>
              <a:lnSpc>
                <a:spcPct val="100000"/>
              </a:lnSpc>
              <a:spcBef>
                <a:spcPts val="0"/>
              </a:spcBef>
              <a:spcAft>
                <a:spcPts val="600"/>
              </a:spcAft>
            </a:pPr>
            <a:r>
              <a:rPr lang="en-IE" b="1" dirty="0"/>
              <a:t>65–75% skattaafsláttur </a:t>
            </a:r>
            <a:r>
              <a:rPr lang="en-IE" dirty="0"/>
              <a:t>vegna orkusparandi byggingarumbóta, í boði fyrir hótel, gistingu með morgunverði og smáfyrirtæki í gestamannaþjónustu. 65–75% fyrir einangrun, loftræstingu og hitunarkerfi, sólarorkukerfi; €50.000 verkefni → €37.500 afsláttur.</a:t>
            </a:r>
          </a:p>
          <a:p>
            <a:pPr>
              <a:lnSpc>
                <a:spcPct val="100000"/>
              </a:lnSpc>
              <a:spcBef>
                <a:spcPts val="0"/>
              </a:spcBef>
              <a:spcAft>
                <a:spcPts val="600"/>
              </a:spcAft>
            </a:pPr>
            <a:r>
              <a:rPr lang="en-IE" dirty="0"/>
              <a:t>Gildir um </a:t>
            </a:r>
            <a:r>
              <a:rPr lang="en-IE" b="1" dirty="0"/>
              <a:t>varmaræmi, skilvirka ketla/hitakerfi, sólarvarmaþil og uppfærslur á byggingarhúð. </a:t>
            </a:r>
            <a:r>
              <a:rPr lang="en-IE" b="1" dirty="0">
                <a:solidFill>
                  <a:srgbClr val="E96751"/>
                </a:solidFill>
              </a:rPr>
              <a:t>Dæmi</a:t>
            </a:r>
            <a:r>
              <a:rPr lang="en-IE" dirty="0">
                <a:solidFill>
                  <a:srgbClr val="E96751"/>
                </a:solidFill>
              </a:rPr>
              <a:t>: </a:t>
            </a:r>
            <a:r>
              <a:rPr lang="en-IE" dirty="0"/>
              <a:t>Gistihús (B&amp;B) fjárfestir €50.000 í grænum endurbótum (þakvarmaræmi, skilvirkt loftræstikerfi). Með Ecobonus endurheimta þau </a:t>
            </a:r>
            <a:r>
              <a:rPr lang="en-IE" b="1" dirty="0"/>
              <a:t>allt að €37.500 </a:t>
            </a:r>
            <a:r>
              <a:rPr lang="en-IE" dirty="0"/>
              <a:t>í skattaafslætti. </a:t>
            </a:r>
            <a:r>
              <a:rPr lang="en-IE" dirty="0">
                <a:solidFill>
                  <a:srgbClr val="E96751"/>
                </a:solidFill>
                <a:hlinkClick r:id="rId3">
                  <a:extLst>
                    <a:ext uri="{A12FA001-AC4F-418D-AE19-62706E023703}">
                      <ahyp:hlinkClr xmlns:ahyp="http://schemas.microsoft.com/office/drawing/2018/hyperlinkcolor" val="tx"/>
                    </a:ext>
                  </a:extLst>
                </a:hlinkClick>
              </a:rPr>
              <a:t>Agenzia </a:t>
            </a:r>
            <a:r>
              <a:rPr lang="en-IE" dirty="0" err="1">
                <a:solidFill>
                  <a:srgbClr val="E96751"/>
                </a:solidFill>
                <a:hlinkClick r:id="rId3">
                  <a:extLst>
                    <a:ext uri="{A12FA001-AC4F-418D-AE19-62706E023703}">
                      <ahyp:hlinkClr xmlns:ahyp="http://schemas.microsoft.com/office/drawing/2018/hyperlinkcolor" val="tx"/>
                    </a:ext>
                  </a:extLst>
                </a:hlinkClick>
              </a:rPr>
              <a:t>delle Entrate </a:t>
            </a:r>
            <a:r>
              <a:rPr lang="en-IE" dirty="0">
                <a:solidFill>
                  <a:srgbClr val="E96751"/>
                </a:solidFill>
                <a:hlinkClick r:id="rId3">
                  <a:extLst>
                    <a:ext uri="{A12FA001-AC4F-418D-AE19-62706E023703}">
                      <ahyp:hlinkClr xmlns:ahyp="http://schemas.microsoft.com/office/drawing/2018/hyperlinkcolor" val="tx"/>
                    </a:ext>
                  </a:extLst>
                </a:hlinkClick>
              </a:rPr>
              <a:t>– Ecobonus (IT)</a:t>
            </a:r>
            <a:endParaRPr lang="en-IE" dirty="0">
              <a:solidFill>
                <a:srgbClr val="E96751"/>
              </a:solidFill>
            </a:endParaRPr>
          </a:p>
          <a:p>
            <a:pPr>
              <a:lnSpc>
                <a:spcPct val="100000"/>
              </a:lnSpc>
              <a:spcBef>
                <a:spcPts val="0"/>
              </a:spcBef>
              <a:spcAft>
                <a:spcPts val="600"/>
              </a:spcAft>
            </a:pPr>
            <a:endParaRPr lang="en-IE" sz="1000" b="1" dirty="0">
              <a:solidFill>
                <a:srgbClr val="459597"/>
              </a:solidFill>
            </a:endParaRPr>
          </a:p>
          <a:p>
            <a:pPr>
              <a:lnSpc>
                <a:spcPct val="100000"/>
              </a:lnSpc>
              <a:spcBef>
                <a:spcPts val="0"/>
              </a:spcBef>
              <a:spcAft>
                <a:spcPts val="600"/>
              </a:spcAft>
            </a:pPr>
            <a:r>
              <a:rPr lang="en-IE" sz="2800" b="1" dirty="0">
                <a:solidFill>
                  <a:srgbClr val="459597"/>
                </a:solidFill>
                <a:hlinkClick r:id="rId4">
                  <a:extLst>
                    <a:ext uri="{A12FA001-AC4F-418D-AE19-62706E023703}">
                      <ahyp:hlinkClr xmlns:ahyp="http://schemas.microsoft.com/office/drawing/2018/hyperlinkcolor" val="tx"/>
                    </a:ext>
                  </a:extLst>
                </a:hlinkClick>
              </a:rPr>
              <a:t>Conto Termico (Varma-reikningsstyrkur). </a:t>
            </a:r>
            <a:r>
              <a:rPr lang="en-IE" dirty="0"/>
              <a:t>Ríkissjóður sem </a:t>
            </a:r>
            <a:r>
              <a:rPr lang="en-IE" b="1" dirty="0"/>
              <a:t>endurgreiðir beint 40–65% </a:t>
            </a:r>
            <a:r>
              <a:rPr lang="en-IE" dirty="0"/>
              <a:t>af kostnaði við uppsetningu </a:t>
            </a:r>
            <a:r>
              <a:rPr lang="en-IE" b="1" dirty="0"/>
              <a:t>vistvænna hita- og kælikerfa</a:t>
            </a:r>
            <a:r>
              <a:rPr lang="en-IE" dirty="0"/>
              <a:t>. 40–65% fyrir endurnýjanlega orku (varma, sólar) €8.000 sólarkerfi → €4.800 endurgreitt. Hæf kerfi eru varmadælur, sólarvarmaþotur og lífmassaofnar. Endurgreiðsla í reiðufé (ekki skattaafsláttur), yfirleitt innan 2 mánaða. </a:t>
            </a:r>
            <a:r>
              <a:rPr lang="en-IE" b="1" dirty="0">
                <a:solidFill>
                  <a:srgbClr val="E96751"/>
                </a:solidFill>
              </a:rPr>
              <a:t>Dæmi</a:t>
            </a:r>
            <a:r>
              <a:rPr lang="en-IE" dirty="0">
                <a:solidFill>
                  <a:srgbClr val="E96751"/>
                </a:solidFill>
              </a:rPr>
              <a:t>: </a:t>
            </a:r>
            <a:r>
              <a:rPr lang="en-IE" dirty="0"/>
              <a:t>B&amp;B á landsbyggðinni setur upp sólarvarmaþil (€8.000) og fær </a:t>
            </a:r>
            <a:r>
              <a:rPr lang="en-IE" b="1" dirty="0"/>
              <a:t>€4.800 til baka </a:t>
            </a:r>
            <a:r>
              <a:rPr lang="en-IE" dirty="0"/>
              <a:t>frá GSE Conto Termico-áætluninni.</a:t>
            </a:r>
          </a:p>
          <a:p>
            <a:pPr>
              <a:lnSpc>
                <a:spcPct val="100000"/>
              </a:lnSpc>
              <a:spcBef>
                <a:spcPts val="0"/>
              </a:spcBef>
              <a:spcAft>
                <a:spcPts val="600"/>
              </a:spcAft>
            </a:pPr>
            <a:endParaRPr lang="en-IE" dirty="0"/>
          </a:p>
          <a:p>
            <a:pPr>
              <a:lnSpc>
                <a:spcPct val="100000"/>
              </a:lnSpc>
              <a:spcBef>
                <a:spcPts val="0"/>
              </a:spcBef>
              <a:spcAft>
                <a:spcPts val="600"/>
              </a:spcAft>
            </a:pPr>
            <a:endParaRPr lang="en-IE" dirty="0"/>
          </a:p>
        </p:txBody>
      </p:sp>
      <p:pic>
        <p:nvPicPr>
          <p:cNvPr id="4" name="Picture 3">
            <a:extLst>
              <a:ext uri="{FF2B5EF4-FFF2-40B4-BE49-F238E27FC236}">
                <a16:creationId xmlns:a16="http://schemas.microsoft.com/office/drawing/2014/main" id="{7B06FD26-7203-0972-C014-7F980C55FD5B}"/>
              </a:ext>
            </a:extLst>
          </p:cNvPr>
          <p:cNvPicPr>
            <a:picLocks noChangeAspect="1"/>
          </p:cNvPicPr>
          <p:nvPr/>
        </p:nvPicPr>
        <p:blipFill>
          <a:blip r:embed="rId5"/>
          <a:stretch>
            <a:fillRect/>
          </a:stretch>
        </p:blipFill>
        <p:spPr>
          <a:xfrm>
            <a:off x="438684" y="1237567"/>
            <a:ext cx="2047316" cy="2491220"/>
          </a:xfrm>
          <a:prstGeom prst="rect">
            <a:avLst/>
          </a:prstGeom>
        </p:spPr>
      </p:pic>
      <p:grpSp>
        <p:nvGrpSpPr>
          <p:cNvPr id="9" name="Group 8">
            <a:extLst>
              <a:ext uri="{FF2B5EF4-FFF2-40B4-BE49-F238E27FC236}">
                <a16:creationId xmlns:a16="http://schemas.microsoft.com/office/drawing/2014/main" id="{BDB66FB7-F968-796D-AC1F-5B646EBD6A92}"/>
              </a:ext>
            </a:extLst>
          </p:cNvPr>
          <p:cNvGrpSpPr/>
          <p:nvPr/>
        </p:nvGrpSpPr>
        <p:grpSpPr>
          <a:xfrm>
            <a:off x="2113230" y="514350"/>
            <a:ext cx="745541" cy="861774"/>
            <a:chOff x="1016000" y="1024973"/>
            <a:chExt cx="1016000" cy="1216059"/>
          </a:xfrm>
        </p:grpSpPr>
        <p:sp>
          <p:nvSpPr>
            <p:cNvPr id="10" name="Oval 9">
              <a:extLst>
                <a:ext uri="{FF2B5EF4-FFF2-40B4-BE49-F238E27FC236}">
                  <a16:creationId xmlns:a16="http://schemas.microsoft.com/office/drawing/2014/main" id="{C63691C7-7140-FA3C-C7A9-5FF056FAD21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932954A8-26F4-8207-01E5-9ABA42B3D2A8}"/>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2" name="Group 11">
            <a:extLst>
              <a:ext uri="{FF2B5EF4-FFF2-40B4-BE49-F238E27FC236}">
                <a16:creationId xmlns:a16="http://schemas.microsoft.com/office/drawing/2014/main" id="{0977DCA7-1005-923E-CECE-594531CF5757}"/>
              </a:ext>
            </a:extLst>
          </p:cNvPr>
          <p:cNvGrpSpPr/>
          <p:nvPr/>
        </p:nvGrpSpPr>
        <p:grpSpPr>
          <a:xfrm>
            <a:off x="2113230" y="3648746"/>
            <a:ext cx="720000" cy="861774"/>
            <a:chOff x="1016000" y="1024973"/>
            <a:chExt cx="1016000" cy="1216059"/>
          </a:xfrm>
        </p:grpSpPr>
        <p:sp>
          <p:nvSpPr>
            <p:cNvPr id="13" name="Oval 12">
              <a:extLst>
                <a:ext uri="{FF2B5EF4-FFF2-40B4-BE49-F238E27FC236}">
                  <a16:creationId xmlns:a16="http://schemas.microsoft.com/office/drawing/2014/main" id="{1DE3812A-5A12-86DC-6936-E3491F84BE6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74D1D66C-C2A9-E2B7-D406-7FABD78E9F94}"/>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spTree>
    <p:extLst>
      <p:ext uri="{BB962C8B-B14F-4D97-AF65-F5344CB8AC3E}">
        <p14:creationId xmlns:p14="http://schemas.microsoft.com/office/powerpoint/2010/main" val="705136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02E0-5E04-DE84-F4E8-11D4AF2D56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D0191F-8744-A144-AD34-9EA3AF7AB073}"/>
              </a:ext>
            </a:extLst>
          </p:cNvPr>
          <p:cNvSpPr>
            <a:spLocks noGrp="1"/>
          </p:cNvSpPr>
          <p:nvPr>
            <p:ph type="body" sz="quarter" idx="18"/>
          </p:nvPr>
        </p:nvSpPr>
        <p:spPr>
          <a:xfrm>
            <a:off x="4029075" y="1021882"/>
            <a:ext cx="7580625" cy="2213420"/>
          </a:xfrm>
        </p:spPr>
        <p:txBody>
          <a:bodyPr/>
          <a:lstStyle/>
          <a:p>
            <a:r>
              <a:rPr lang="en-US" sz="2100" b="1" dirty="0"/>
              <a:t>Reglugerðir </a:t>
            </a:r>
            <a:r>
              <a:rPr lang="en-US" sz="2100" dirty="0"/>
              <a:t>um</a:t>
            </a:r>
            <a:r>
              <a:rPr lang="en-US" sz="2100" b="1" dirty="0"/>
              <a:t> ferðaþjónustu </a:t>
            </a:r>
            <a:r>
              <a:rPr lang="en-US" sz="2100" dirty="0"/>
              <a:t>á Ítalíu geta verið flóknar (flokkun, heilbrigðis- og öryggiskröfur o.s.frv.). Mikilvægt er að kanna </a:t>
            </a:r>
            <a:r>
              <a:rPr lang="en-US" sz="2100" b="1" dirty="0"/>
              <a:t>svæðisbundna ferðalöggjöf </a:t>
            </a:r>
            <a:r>
              <a:rPr lang="en-US" sz="2100" dirty="0"/>
              <a:t>fyrir þitt svæði, sem tilgreinir kröfur um "útiloftsgistingu" eða aðrar flokka sem verkefnið fellur undir. Fyrirtækjaskráning er oft undir </a:t>
            </a:r>
            <a:r>
              <a:rPr lang="en-US" sz="2100" i="1" dirty="0"/>
              <a:t>ATECO kóða</a:t>
            </a:r>
            <a:r>
              <a:rPr lang="en-US" sz="2100" dirty="0"/>
              <a:t> 55 (gistingar) eða 56 (ef matur er í boði). </a:t>
            </a:r>
            <a:r>
              <a:rPr lang="en-US" sz="2100" b="1" dirty="0"/>
              <a:t>Viðskiptaráð </a:t>
            </a:r>
            <a:r>
              <a:rPr lang="en-US" sz="2100" dirty="0"/>
              <a:t>eða staðbundnar </a:t>
            </a:r>
            <a:r>
              <a:rPr lang="en-US" sz="2100" b="1" dirty="0" err="1"/>
              <a:t>CNA/Confartigianato </a:t>
            </a:r>
            <a:r>
              <a:rPr lang="en-US" sz="2100" dirty="0"/>
              <a:t>(samtök handverksfólks) gefa stundum út leiðbeiningar um stofnun gistinga með morgunverði eða tjaldsvæða – þær geta þjónað sem athugunarlistar.</a:t>
            </a:r>
          </a:p>
        </p:txBody>
      </p:sp>
      <p:cxnSp>
        <p:nvCxnSpPr>
          <p:cNvPr id="7" name="Straight Connector 6">
            <a:extLst>
              <a:ext uri="{FF2B5EF4-FFF2-40B4-BE49-F238E27FC236}">
                <a16:creationId xmlns:a16="http://schemas.microsoft.com/office/drawing/2014/main" id="{29435915-3399-FA50-2AEE-FBCC6A4341D3}"/>
              </a:ext>
            </a:extLst>
          </p:cNvPr>
          <p:cNvCxnSpPr/>
          <p:nvPr/>
        </p:nvCxnSpPr>
        <p:spPr>
          <a:xfrm>
            <a:off x="1290918" y="3754326"/>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AD3CBF2F-46A6-C242-F8C8-3D1EC085BF50}"/>
              </a:ext>
            </a:extLst>
          </p:cNvPr>
          <p:cNvSpPr txBox="1">
            <a:spLocks/>
          </p:cNvSpPr>
          <p:nvPr/>
        </p:nvSpPr>
        <p:spPr>
          <a:xfrm>
            <a:off x="3761100" y="3845097"/>
            <a:ext cx="7848600" cy="2213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83F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solidFill>
                  <a:srgbClr val="494949"/>
                </a:solidFill>
              </a:rPr>
              <a:t>Ferðaþjónustufyrirtækjastofnun: </a:t>
            </a:r>
            <a:r>
              <a:rPr lang="en-US" sz="2000" dirty="0">
                <a:solidFill>
                  <a:srgbClr val="494949"/>
                </a:solidFill>
              </a:rPr>
              <a:t>Ítalska þjóðstjórnin fyrir ferðaþjónustu (ENIT) sinnir frekar kynningu en fjármögnun fyrirtækja. Hins vegar framkvæmir hún markaðsrannsóknir og getur stutt þig við markaðssetningu þegar þú opnar (með því að skrá fyrirtækið þitt á opinberum vefjum). </a:t>
            </a:r>
          </a:p>
          <a:p>
            <a:pPr marL="342900" indent="-342900">
              <a:buFont typeface="Arial" panose="020B0604020202020204" pitchFamily="34" charset="0"/>
              <a:buChar char="•"/>
            </a:pPr>
            <a:r>
              <a:rPr lang="en-US" sz="2000" b="1" dirty="0">
                <a:solidFill>
                  <a:srgbClr val="494949"/>
                </a:solidFill>
              </a:rPr>
              <a:t>DMC-fyrirtæki (áfangastaðarstjórnunarfyrirtæki) </a:t>
            </a:r>
            <a:r>
              <a:rPr lang="en-US" sz="2000" dirty="0">
                <a:solidFill>
                  <a:srgbClr val="494949"/>
                </a:solidFill>
              </a:rPr>
              <a:t>eða ferðamannasvæði sem fá stundum opinbera fjármögnun til að úthluta styrkjum til staðbundinna verkefna. Mynduðu tengslanet innan staðbundinna ferðaþjónustufélaga (t.d. </a:t>
            </a:r>
            <a:r>
              <a:rPr lang="en-US" sz="2000" dirty="0" err="1">
                <a:solidFill>
                  <a:srgbClr val="494949"/>
                </a:solidFill>
              </a:rPr>
              <a:t>Agriturist </a:t>
            </a:r>
            <a:r>
              <a:rPr lang="en-US" sz="2000" dirty="0">
                <a:solidFill>
                  <a:srgbClr val="494949"/>
                </a:solidFill>
              </a:rPr>
              <a:t>fyrir bændagistingu eða Glamping Association ef slíkt félag er til).</a:t>
            </a:r>
          </a:p>
        </p:txBody>
      </p:sp>
      <p:sp>
        <p:nvSpPr>
          <p:cNvPr id="13" name="Freeform 28">
            <a:extLst>
              <a:ext uri="{FF2B5EF4-FFF2-40B4-BE49-F238E27FC236}">
                <a16:creationId xmlns:a16="http://schemas.microsoft.com/office/drawing/2014/main" id="{4CE9B894-11A1-CB45-4BF9-C87312D5714C}"/>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A1E9C3FE-B400-2D74-1962-A867A88CA86F}"/>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Auðlindir og stuðningur</a:t>
            </a:r>
          </a:p>
        </p:txBody>
      </p:sp>
      <p:sp>
        <p:nvSpPr>
          <p:cNvPr id="5" name="TextBox 4">
            <a:extLst>
              <a:ext uri="{FF2B5EF4-FFF2-40B4-BE49-F238E27FC236}">
                <a16:creationId xmlns:a16="http://schemas.microsoft.com/office/drawing/2014/main" id="{A4899773-5F8A-AFCB-4E32-BDE153FFC12B}"/>
              </a:ext>
            </a:extLst>
          </p:cNvPr>
          <p:cNvSpPr txBox="1"/>
          <p:nvPr/>
        </p:nvSpPr>
        <p:spPr>
          <a:xfrm>
            <a:off x="353700" y="1889265"/>
            <a:ext cx="3675375" cy="1077218"/>
          </a:xfrm>
          <a:prstGeom prst="rect">
            <a:avLst/>
          </a:prstGeom>
          <a:noFill/>
        </p:spPr>
        <p:txBody>
          <a:bodyPr wrap="square">
            <a:spAutoFit/>
          </a:bodyPr>
          <a:lstStyle/>
          <a:p>
            <a:pPr algn="ctr"/>
            <a:r>
              <a:rPr lang="en-US" sz="3200" b="1" dirty="0">
                <a:solidFill>
                  <a:srgbClr val="E96751"/>
                </a:solidFill>
              </a:rPr>
              <a:t>Reglugerðarauðlindir</a:t>
            </a:r>
            <a:r>
              <a:rPr lang="en-US" sz="3200" dirty="0">
                <a:solidFill>
                  <a:srgbClr val="E96751"/>
                </a:solidFill>
              </a:rPr>
              <a:t> </a:t>
            </a:r>
            <a:endParaRPr lang="en-IE" sz="3200" dirty="0">
              <a:solidFill>
                <a:srgbClr val="E96751"/>
              </a:solidFill>
            </a:endParaRPr>
          </a:p>
        </p:txBody>
      </p:sp>
      <p:sp>
        <p:nvSpPr>
          <p:cNvPr id="8" name="TextBox 7">
            <a:extLst>
              <a:ext uri="{FF2B5EF4-FFF2-40B4-BE49-F238E27FC236}">
                <a16:creationId xmlns:a16="http://schemas.microsoft.com/office/drawing/2014/main" id="{3A54DBEB-F529-8A29-CA3B-F9D07619504F}"/>
              </a:ext>
            </a:extLst>
          </p:cNvPr>
          <p:cNvSpPr txBox="1"/>
          <p:nvPr/>
        </p:nvSpPr>
        <p:spPr>
          <a:xfrm>
            <a:off x="776569" y="3996415"/>
            <a:ext cx="3185831" cy="2062103"/>
          </a:xfrm>
          <a:prstGeom prst="rect">
            <a:avLst/>
          </a:prstGeom>
          <a:noFill/>
        </p:spPr>
        <p:txBody>
          <a:bodyPr wrap="square">
            <a:spAutoFit/>
          </a:bodyPr>
          <a:lstStyle/>
          <a:p>
            <a:pPr algn="ctr"/>
            <a:r>
              <a:rPr lang="en-US" sz="3200" b="1" dirty="0">
                <a:solidFill>
                  <a:srgbClr val="E96751"/>
                </a:solidFill>
              </a:rPr>
              <a:t>Ferðaþjónustufyrirtæki og DMC-fyrirtæki</a:t>
            </a:r>
            <a:endParaRPr lang="en-IE" sz="3200" dirty="0">
              <a:solidFill>
                <a:srgbClr val="E96751"/>
              </a:solidFill>
            </a:endParaRPr>
          </a:p>
        </p:txBody>
      </p:sp>
    </p:spTree>
    <p:extLst>
      <p:ext uri="{BB962C8B-B14F-4D97-AF65-F5344CB8AC3E}">
        <p14:creationId xmlns:p14="http://schemas.microsoft.com/office/powerpoint/2010/main" val="94241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95CC-D584-9341-199E-FC3C61857E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52B569-E558-0425-AED1-1D8591365878}"/>
              </a:ext>
            </a:extLst>
          </p:cNvPr>
          <p:cNvSpPr>
            <a:spLocks noGrp="1"/>
          </p:cNvSpPr>
          <p:nvPr>
            <p:ph type="body" sz="quarter" idx="18"/>
          </p:nvPr>
        </p:nvSpPr>
        <p:spPr>
          <a:xfrm>
            <a:off x="4530539" y="1041608"/>
            <a:ext cx="7258050" cy="2213420"/>
          </a:xfrm>
        </p:spPr>
        <p:txBody>
          <a:bodyPr/>
          <a:lstStyle/>
          <a:p>
            <a:r>
              <a:rPr lang="en-US" sz="2100" dirty="0"/>
              <a:t>Ef þú velur leið félagsfyrirtækis eða samvinnufélags, hafa </a:t>
            </a:r>
            <a:r>
              <a:rPr lang="en-US" sz="2100" b="1" dirty="0" err="1"/>
              <a:t>Legacoop </a:t>
            </a:r>
            <a:r>
              <a:rPr lang="en-US" sz="2100" b="1" dirty="0"/>
              <a:t>og </a:t>
            </a:r>
            <a:r>
              <a:rPr lang="en-US" sz="2100" b="1" dirty="0" err="1"/>
              <a:t>Confcooperative </a:t>
            </a:r>
            <a:r>
              <a:rPr lang="en-US" sz="2100" dirty="0"/>
              <a:t>(stór samvinnusamtök) eigin fjármögnunardeildir sem aðstoða við fjármögnun nýrra samvinnufyrirtækja. Auk þess er hugmyndin um Albergo </a:t>
            </a:r>
            <a:r>
              <a:rPr lang="en-US" sz="2100" dirty="0" err="1"/>
              <a:t>Diffuso </a:t>
            </a:r>
            <a:r>
              <a:rPr lang="en-US" sz="2100" dirty="0"/>
              <a:t>(dreifða hótelið) sýnd í Friuli Venezia Giulia, þar sem svæðislögin veita fjármagn og kynningaraðstoð fyrir </a:t>
            </a:r>
            <a:r>
              <a:rPr lang="en-US" sz="2100" dirty="0" err="1"/>
              <a:t>Albergo </a:t>
            </a:r>
            <a:r>
              <a:rPr lang="en-US" sz="2100" dirty="0"/>
              <a:t>Diffuso-verkefni. Ef líkan þitt felur í sér að nýta núverandi þorpsbyggingar sem gististaði, skoðaðu þá hugmynd og stuðningsnetið sem henni fylgir.</a:t>
            </a:r>
          </a:p>
        </p:txBody>
      </p:sp>
      <p:cxnSp>
        <p:nvCxnSpPr>
          <p:cNvPr id="7" name="Straight Connector 6">
            <a:extLst>
              <a:ext uri="{FF2B5EF4-FFF2-40B4-BE49-F238E27FC236}">
                <a16:creationId xmlns:a16="http://schemas.microsoft.com/office/drawing/2014/main" id="{F3B3D5E5-8EBC-3315-69DA-E536E9A30F82}"/>
              </a:ext>
            </a:extLst>
          </p:cNvPr>
          <p:cNvCxnSpPr/>
          <p:nvPr/>
        </p:nvCxnSpPr>
        <p:spPr>
          <a:xfrm>
            <a:off x="1290918" y="3859101"/>
            <a:ext cx="9475694" cy="0"/>
          </a:xfrm>
          <a:prstGeom prst="line">
            <a:avLst/>
          </a:prstGeom>
          <a:ln w="57150">
            <a:solidFill>
              <a:srgbClr val="ED028C"/>
            </a:solidFill>
          </a:ln>
        </p:spPr>
        <p:style>
          <a:lnRef idx="1">
            <a:schemeClr val="accent1"/>
          </a:lnRef>
          <a:fillRef idx="0">
            <a:schemeClr val="accent1"/>
          </a:fillRef>
          <a:effectRef idx="0">
            <a:schemeClr val="accent1"/>
          </a:effectRef>
          <a:fontRef idx="minor">
            <a:schemeClr val="tx1"/>
          </a:fontRef>
        </p:style>
      </p:cxnSp>
      <p:sp>
        <p:nvSpPr>
          <p:cNvPr id="13" name="Freeform 28">
            <a:extLst>
              <a:ext uri="{FF2B5EF4-FFF2-40B4-BE49-F238E27FC236}">
                <a16:creationId xmlns:a16="http://schemas.microsoft.com/office/drawing/2014/main" id="{AC772ED2-15D5-9ABD-DF9A-0E4B49799F42}"/>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150F7AB9-A7F7-D472-1225-E69E8FD748F0}"/>
              </a:ext>
            </a:extLst>
          </p:cNvPr>
          <p:cNvSpPr txBox="1">
            <a:spLocks/>
          </p:cNvSpPr>
          <p:nvPr/>
        </p:nvSpPr>
        <p:spPr>
          <a:xfrm>
            <a:off x="448950" y="260999"/>
            <a:ext cx="5041923"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Auðlindir og stuðningur</a:t>
            </a:r>
          </a:p>
        </p:txBody>
      </p:sp>
      <p:sp>
        <p:nvSpPr>
          <p:cNvPr id="4" name="TextBox 3">
            <a:extLst>
              <a:ext uri="{FF2B5EF4-FFF2-40B4-BE49-F238E27FC236}">
                <a16:creationId xmlns:a16="http://schemas.microsoft.com/office/drawing/2014/main" id="{C1D91957-35CB-ECE1-A564-7F44162A61C4}"/>
              </a:ext>
            </a:extLst>
          </p:cNvPr>
          <p:cNvSpPr txBox="1"/>
          <p:nvPr/>
        </p:nvSpPr>
        <p:spPr>
          <a:xfrm>
            <a:off x="631196" y="1823394"/>
            <a:ext cx="3675375" cy="584775"/>
          </a:xfrm>
          <a:prstGeom prst="rect">
            <a:avLst/>
          </a:prstGeom>
          <a:noFill/>
        </p:spPr>
        <p:txBody>
          <a:bodyPr wrap="square">
            <a:spAutoFit/>
          </a:bodyPr>
          <a:lstStyle/>
          <a:p>
            <a:pPr algn="ctr"/>
            <a:r>
              <a:rPr lang="en-US" sz="3200" b="1" dirty="0">
                <a:solidFill>
                  <a:srgbClr val="E96751"/>
                </a:solidFill>
              </a:rPr>
              <a:t>Sjóðir samvinnufélaga</a:t>
            </a:r>
            <a:endParaRPr lang="en-IE" sz="3200" dirty="0">
              <a:solidFill>
                <a:srgbClr val="E96751"/>
              </a:solidFill>
            </a:endParaRPr>
          </a:p>
        </p:txBody>
      </p:sp>
    </p:spTree>
    <p:extLst>
      <p:ext uri="{BB962C8B-B14F-4D97-AF65-F5344CB8AC3E}">
        <p14:creationId xmlns:p14="http://schemas.microsoft.com/office/powerpoint/2010/main" val="274031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Þú hefur lokið…             Modúl 7 (hluti 2)</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055225"/>
          </a:xfrm>
          <a:prstGeom prst="rect">
            <a:avLst/>
          </a:prstGeom>
          <a:noFill/>
        </p:spPr>
        <p:txBody>
          <a:bodyPr wrap="square" rtlCol="0">
            <a:spAutoFit/>
          </a:bodyPr>
          <a:lstStyle/>
          <a:p>
            <a:pPr algn="ctr">
              <a:lnSpc>
                <a:spcPts val="2520"/>
              </a:lnSpc>
            </a:pPr>
            <a:r>
              <a:rPr lang="en-US" sz="2400" dirty="0">
                <a:solidFill>
                  <a:srgbClr val="414141"/>
                </a:solidFill>
              </a:rPr>
              <a:t>Finndu fjármagn sem hentar</a:t>
            </a:r>
          </a:p>
          <a:p>
            <a:pPr algn="ctr">
              <a:lnSpc>
                <a:spcPts val="2520"/>
              </a:lnSpc>
            </a:pPr>
            <a:r>
              <a:rPr lang="en-IE" sz="2400" dirty="0">
                <a:solidFill>
                  <a:srgbClr val="414141"/>
                </a:solidFill>
              </a:rPr>
              <a:t>Ítalía</a:t>
            </a: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Modúl 7 (hluti 3)</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9" y="2232022"/>
            <a:ext cx="3369875" cy="1375826"/>
          </a:xfrm>
          <a:prstGeom prst="rect">
            <a:avLst/>
          </a:prstGeom>
          <a:noFill/>
        </p:spPr>
        <p:txBody>
          <a:bodyPr wrap="square" rtlCol="0">
            <a:spAutoFit/>
          </a:bodyPr>
          <a:lstStyle/>
          <a:p>
            <a:pPr algn="ctr">
              <a:lnSpc>
                <a:spcPts val="2520"/>
              </a:lnSpc>
            </a:pPr>
            <a:r>
              <a:rPr lang="en-US" sz="2400" dirty="0">
                <a:solidFill>
                  <a:srgbClr val="414141"/>
                </a:solidFill>
              </a:rPr>
              <a:t>Fjárfesting, styrkumsóknir og kynning hugmyndarinnar</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Næst er…</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Frábært starf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7EDD8-657D-B08D-ABE2-6E5407F5159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0267F59-6A1F-DF71-AB67-FB49A5DF8A50}"/>
              </a:ext>
            </a:extLst>
          </p:cNvPr>
          <p:cNvSpPr>
            <a:spLocks noGrp="1"/>
          </p:cNvSpPr>
          <p:nvPr>
            <p:ph type="body" sz="quarter" idx="18"/>
          </p:nvPr>
        </p:nvSpPr>
        <p:spPr>
          <a:xfrm>
            <a:off x="883906" y="2388288"/>
            <a:ext cx="10970390" cy="3499183"/>
          </a:xfrm>
        </p:spPr>
        <p:txBody>
          <a:bodyPr/>
          <a:lstStyle/>
          <a:p>
            <a:pPr>
              <a:spcAft>
                <a:spcPts val="600"/>
              </a:spcAft>
            </a:pPr>
            <a:r>
              <a:rPr lang="en-US" sz="2400" dirty="0"/>
              <a:t>Ítalía </a:t>
            </a:r>
            <a:r>
              <a:rPr lang="en-US" sz="2400" dirty="0" err="1"/>
              <a:t>beinir</a:t>
            </a:r>
            <a:r>
              <a:rPr lang="en-US" sz="2400" dirty="0"/>
              <a:t> fjármögnun sinni til ferðaþjónustugistingar að þróun bændatúrisma</a:t>
            </a:r>
            <a:r>
              <a:rPr lang="en-US" sz="2400" b="1" dirty="0"/>
              <a:t>, vottun um sjálfbærni og orkusparandi endurbótum</a:t>
            </a:r>
            <a:r>
              <a:rPr lang="en-US" sz="2400" dirty="0"/>
              <a:t>. Ríkisstjórnin hvetur til fjölbreytni í landbúnaði, einkum með RDP/EAFRD-sjóðum og svæðisbundnum </a:t>
            </a:r>
            <a:r>
              <a:rPr lang="en-US" sz="2400" dirty="0" err="1"/>
              <a:t>áætlunum</a:t>
            </a:r>
            <a:r>
              <a:rPr lang="en-US" sz="2400" dirty="0"/>
              <a:t>, sem gera bændum og sveitafyrirtækjum kleift að breyta landbúnaðarmannvirkjum í gistingu fyrir ferðamenn. </a:t>
            </a:r>
          </a:p>
          <a:p>
            <a:pPr>
              <a:spcAft>
                <a:spcPts val="600"/>
              </a:spcAft>
            </a:pPr>
            <a:endParaRPr lang="en-US" sz="1000" dirty="0"/>
          </a:p>
          <a:p>
            <a:pPr>
              <a:spcAft>
                <a:spcPts val="600"/>
              </a:spcAft>
            </a:pPr>
            <a:r>
              <a:rPr lang="en-US" sz="2400" dirty="0"/>
              <a:t>Á sama tíma styðja þjóðleg kerfi eins og </a:t>
            </a:r>
            <a:r>
              <a:rPr lang="en-US" sz="2400" b="1" dirty="0"/>
              <a:t>Conto Termico </a:t>
            </a:r>
            <a:r>
              <a:rPr lang="en-US" sz="2400" dirty="0"/>
              <a:t>og </a:t>
            </a:r>
            <a:r>
              <a:rPr lang="en-US" sz="2400" b="1" dirty="0"/>
              <a:t>Ecobonus/Bonus Hotel </a:t>
            </a:r>
            <a:r>
              <a:rPr lang="en-US" sz="2400" dirty="0"/>
              <a:t>endurbætur sem fela í sér sólarþil, einangrun og endurnýjanlega hitunarkerfi. Ítalía hóf €2.000 </a:t>
            </a:r>
            <a:r>
              <a:rPr lang="en-US" sz="2400" dirty="0" err="1"/>
              <a:t>vistvottunarvottorðskerfi </a:t>
            </a:r>
            <a:r>
              <a:rPr lang="en-US" sz="2400" dirty="0"/>
              <a:t>til að styðja EMAS, EU Ecolabel og ISO staðla.</a:t>
            </a:r>
          </a:p>
          <a:p>
            <a:pPr>
              <a:spcAft>
                <a:spcPts val="600"/>
              </a:spcAft>
            </a:pPr>
            <a:endParaRPr lang="en-IE" dirty="0"/>
          </a:p>
        </p:txBody>
      </p:sp>
      <p:sp>
        <p:nvSpPr>
          <p:cNvPr id="6" name="Text Placeholder 5">
            <a:extLst>
              <a:ext uri="{FF2B5EF4-FFF2-40B4-BE49-F238E27FC236}">
                <a16:creationId xmlns:a16="http://schemas.microsoft.com/office/drawing/2014/main" id="{23078239-FB74-DF4F-0966-A9CC7C932C15}"/>
              </a:ext>
            </a:extLst>
          </p:cNvPr>
          <p:cNvSpPr>
            <a:spLocks noGrp="1"/>
          </p:cNvSpPr>
          <p:nvPr>
            <p:ph type="body" sz="quarter" idx="16"/>
          </p:nvPr>
        </p:nvSpPr>
        <p:spPr>
          <a:xfrm>
            <a:off x="788656" y="158725"/>
            <a:ext cx="10614687" cy="803654"/>
          </a:xfrm>
        </p:spPr>
        <p:txBody>
          <a:bodyPr/>
          <a:lstStyle/>
          <a:p>
            <a:r>
              <a:rPr lang="en-IE" sz="3200" dirty="0"/>
              <a:t>Inngangur: </a:t>
            </a:r>
            <a:r>
              <a:rPr lang="en-IE" sz="3200" b="0" dirty="0"/>
              <a:t>Fjármögnunarforgangsröðun Ítalíu</a:t>
            </a:r>
          </a:p>
          <a:p>
            <a:endParaRPr lang="en-IE" sz="3200" dirty="0"/>
          </a:p>
        </p:txBody>
      </p:sp>
      <p:sp>
        <p:nvSpPr>
          <p:cNvPr id="8" name="Text Placeholder 7">
            <a:extLst>
              <a:ext uri="{FF2B5EF4-FFF2-40B4-BE49-F238E27FC236}">
                <a16:creationId xmlns:a16="http://schemas.microsoft.com/office/drawing/2014/main" id="{442B712A-D3BC-3DD3-A6BE-0A749C393F36}"/>
              </a:ext>
            </a:extLst>
          </p:cNvPr>
          <p:cNvSpPr>
            <a:spLocks noGrp="1"/>
          </p:cNvSpPr>
          <p:nvPr>
            <p:ph type="body" sz="quarter" idx="19"/>
          </p:nvPr>
        </p:nvSpPr>
        <p:spPr>
          <a:xfrm>
            <a:off x="802510" y="770435"/>
            <a:ext cx="10614687" cy="803654"/>
          </a:xfrm>
        </p:spPr>
        <p:txBody>
          <a:bodyPr/>
          <a:lstStyle/>
          <a:p>
            <a:r>
              <a:rPr lang="en-US" sz="2800" dirty="0"/>
              <a:t>Þróun landbúnaðarferðaþjónustu, fjölbreytni, vottun um sjálfbærni, orkusparandi endurbætur, umhverfisáhrif og staðbundin samfélagsmiðuð dreifbýlisferðaþjónusta</a:t>
            </a:r>
            <a:r>
              <a:rPr lang="en-IE" sz="2800" dirty="0"/>
              <a:t>.</a:t>
            </a:r>
          </a:p>
        </p:txBody>
      </p:sp>
    </p:spTree>
    <p:extLst>
      <p:ext uri="{BB962C8B-B14F-4D97-AF65-F5344CB8AC3E}">
        <p14:creationId xmlns:p14="http://schemas.microsoft.com/office/powerpoint/2010/main" val="63215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E66D-5FE9-6E89-8310-6AEC5BA6125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7A0D0ED-4421-70B9-3CDC-D7FC241C3832}"/>
              </a:ext>
            </a:extLst>
          </p:cNvPr>
          <p:cNvSpPr>
            <a:spLocks noGrp="1"/>
          </p:cNvSpPr>
          <p:nvPr>
            <p:ph type="body" sz="quarter" idx="18"/>
          </p:nvPr>
        </p:nvSpPr>
        <p:spPr>
          <a:xfrm>
            <a:off x="788656" y="962379"/>
            <a:ext cx="10970390" cy="3499183"/>
          </a:xfrm>
        </p:spPr>
        <p:txBody>
          <a:bodyPr/>
          <a:lstStyle/>
          <a:p>
            <a:pPr>
              <a:spcAft>
                <a:spcPts val="600"/>
              </a:spcAft>
            </a:pPr>
            <a:r>
              <a:rPr lang="en-US" sz="2400" dirty="0"/>
              <a:t>Til að ná árangri á Ítalíu ættu frumkvöðlar </a:t>
            </a:r>
            <a:r>
              <a:rPr lang="en-US" sz="2400" dirty="0" err="1"/>
              <a:t>að leggja áherslu á </a:t>
            </a:r>
            <a:r>
              <a:rPr lang="en-US" sz="2400" b="1" dirty="0"/>
              <a:t>landbúnaðarlegar rætur </a:t>
            </a:r>
            <a:r>
              <a:rPr lang="en-US" sz="2400" dirty="0"/>
              <a:t>sínar</a:t>
            </a:r>
            <a:r>
              <a:rPr lang="en-US" sz="2400" b="1" dirty="0"/>
              <a:t>, umhverfisáhrif og tengsl við staðbundið svæði</a:t>
            </a:r>
            <a:r>
              <a:rPr lang="en-US" sz="2400" dirty="0"/>
              <a:t>. </a:t>
            </a:r>
            <a:r>
              <a:rPr lang="en-US" sz="2400" dirty="0" err="1"/>
              <a:t>Agriturismi </a:t>
            </a:r>
            <a:r>
              <a:rPr lang="en-US" sz="2400" dirty="0"/>
              <a:t>og dvöl í náttúrunni sem stuðla að matarferðamennsku, vistfræðilegri landbúnaðarstarfsemi eða verklegum arfleifðaratriðum eru sérstaklega aðlaðandi fyrir fjárfesta. </a:t>
            </a:r>
          </a:p>
          <a:p>
            <a:pPr>
              <a:spcAft>
                <a:spcPts val="600"/>
              </a:spcAft>
            </a:pPr>
            <a:endParaRPr lang="en-US" sz="1000" dirty="0"/>
          </a:p>
          <a:p>
            <a:pPr>
              <a:spcAft>
                <a:spcPts val="600"/>
              </a:spcAft>
            </a:pPr>
            <a:r>
              <a:rPr lang="en-US" sz="2400" b="1" dirty="0"/>
              <a:t>Vottun </a:t>
            </a:r>
            <a:r>
              <a:rPr lang="en-US" sz="2400" dirty="0"/>
              <a:t>opnar ekki aðeins fyrir frekari styrki heldur eykur einnig trúverðugleika og bókanir. Tillögur ættu að sýna fram á </a:t>
            </a:r>
            <a:r>
              <a:rPr lang="en-US" sz="2400" b="1" dirty="0"/>
              <a:t>loftslagsáhrifaminnkun</a:t>
            </a:r>
            <a:r>
              <a:rPr lang="en-US" sz="2400" dirty="0"/>
              <a:t>, skilvirka </a:t>
            </a:r>
            <a:r>
              <a:rPr lang="en-US" sz="2400" dirty="0" err="1"/>
              <a:t>auðlindanýtingu </a:t>
            </a:r>
            <a:r>
              <a:rPr lang="en-US" sz="2400" dirty="0"/>
              <a:t>og möguleika á samfélagsmiðaðri ferðaþjónustu. </a:t>
            </a:r>
            <a:r>
              <a:rPr lang="en-US" sz="2400" b="1" dirty="0"/>
              <a:t>Ábyrgð </a:t>
            </a:r>
            <a:r>
              <a:rPr lang="en-US" sz="2400" dirty="0"/>
              <a:t>í Ítalíu er ekki einungis skilyrði fyrir fjármögnun – hún er einnig vaxandi vænting gesta og stefnumálaleg forgangsatriði.</a:t>
            </a:r>
          </a:p>
          <a:p>
            <a:pPr>
              <a:spcAft>
                <a:spcPts val="600"/>
              </a:spcAft>
            </a:pPr>
            <a:endParaRPr lang="en-IE" dirty="0"/>
          </a:p>
        </p:txBody>
      </p:sp>
      <p:sp>
        <p:nvSpPr>
          <p:cNvPr id="6" name="Text Placeholder 5">
            <a:extLst>
              <a:ext uri="{FF2B5EF4-FFF2-40B4-BE49-F238E27FC236}">
                <a16:creationId xmlns:a16="http://schemas.microsoft.com/office/drawing/2014/main" id="{DB3C15B7-B3CD-F26B-6C08-5893C3ECEA37}"/>
              </a:ext>
            </a:extLst>
          </p:cNvPr>
          <p:cNvSpPr>
            <a:spLocks noGrp="1"/>
          </p:cNvSpPr>
          <p:nvPr>
            <p:ph type="body" sz="quarter" idx="16"/>
          </p:nvPr>
        </p:nvSpPr>
        <p:spPr>
          <a:xfrm>
            <a:off x="788656" y="158725"/>
            <a:ext cx="10614687" cy="803654"/>
          </a:xfrm>
        </p:spPr>
        <p:txBody>
          <a:bodyPr/>
          <a:lstStyle/>
          <a:p>
            <a:r>
              <a:rPr lang="en-IE" sz="3200" dirty="0"/>
              <a:t>Inngangur: </a:t>
            </a:r>
            <a:r>
              <a:rPr lang="en-IE" sz="3200" b="0" dirty="0"/>
              <a:t>Fjárveitingaáherslur Ítalíu</a:t>
            </a:r>
          </a:p>
          <a:p>
            <a:endParaRPr lang="en-IE" sz="3200" dirty="0"/>
          </a:p>
        </p:txBody>
      </p:sp>
    </p:spTree>
    <p:extLst>
      <p:ext uri="{BB962C8B-B14F-4D97-AF65-F5344CB8AC3E}">
        <p14:creationId xmlns:p14="http://schemas.microsoft.com/office/powerpoint/2010/main" val="200195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93C8-3406-7DF5-196D-9F1620FE3780}"/>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4B290CC0-ABCD-DBA4-3C10-8DC38F939864}"/>
              </a:ext>
            </a:extLst>
          </p:cNvPr>
          <p:cNvSpPr/>
          <p:nvPr/>
        </p:nvSpPr>
        <p:spPr>
          <a:xfrm>
            <a:off x="1236438" y="1314194"/>
            <a:ext cx="10029647" cy="3279743"/>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8348BDD5-14E5-0952-2471-E6D9F88C20A4}"/>
              </a:ext>
            </a:extLst>
          </p:cNvPr>
          <p:cNvSpPr txBox="1">
            <a:spLocks/>
          </p:cNvSpPr>
          <p:nvPr/>
        </p:nvSpPr>
        <p:spPr>
          <a:xfrm>
            <a:off x="1709199" y="147019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Markmið </a:t>
            </a:r>
          </a:p>
          <a:p>
            <a:pPr marL="342900" indent="-342900">
              <a:spcAft>
                <a:spcPts val="600"/>
              </a:spcAft>
              <a:buFont typeface="Arial" panose="020B0604020202020204" pitchFamily="34" charset="0"/>
              <a:buChar char="•"/>
            </a:pPr>
            <a:r>
              <a:rPr lang="en-US" sz="2200" b="1" dirty="0">
                <a:solidFill>
                  <a:srgbClr val="494949"/>
                </a:solidFill>
              </a:rPr>
              <a:t>Ítalía </a:t>
            </a:r>
            <a:r>
              <a:rPr lang="en-US" sz="2200" dirty="0">
                <a:solidFill>
                  <a:srgbClr val="494949"/>
                </a:solidFill>
              </a:rPr>
              <a:t>býður upp á fjölda fjármögnunarátaks, þó að þau geti verið pappírsvinnaþung. Helstu leiðir fyrir ítalskan frumkvöðul:</a:t>
            </a:r>
          </a:p>
          <a:p>
            <a:pPr marL="342900" indent="-342900">
              <a:spcAft>
                <a:spcPts val="600"/>
              </a:spcAft>
              <a:buFont typeface="Arial" panose="020B0604020202020204" pitchFamily="34" charset="0"/>
              <a:buChar char="•"/>
            </a:pPr>
            <a:r>
              <a:rPr lang="en-US" sz="2200" b="1" dirty="0">
                <a:solidFill>
                  <a:srgbClr val="EC7C69"/>
                </a:solidFill>
                <a:hlinkClick r:id="rId3">
                  <a:extLst>
                    <a:ext uri="{A12FA001-AC4F-418D-AE19-62706E023703}">
                      <ahyp:hlinkClr xmlns:ahyp="http://schemas.microsoft.com/office/drawing/2018/hyperlinkcolor" val="tx"/>
                    </a:ext>
                  </a:extLst>
                </a:hlinkClick>
              </a:rPr>
              <a:t>Stímulun fyrir sprotafyrirtæki </a:t>
            </a:r>
            <a:r>
              <a:rPr lang="en-US" sz="2200" b="1" dirty="0" err="1">
                <a:solidFill>
                  <a:srgbClr val="EC7C69"/>
                </a:solidFill>
                <a:hlinkClick r:id="rId3">
                  <a:extLst>
                    <a:ext uri="{A12FA001-AC4F-418D-AE19-62706E023703}">
                      <ahyp:hlinkClr xmlns:ahyp="http://schemas.microsoft.com/office/drawing/2018/hyperlinkcolor" val="tx"/>
                    </a:ext>
                  </a:extLst>
                </a:hlinkClick>
              </a:rPr>
              <a:t>frá Invitalia</a:t>
            </a:r>
            <a:r>
              <a:rPr lang="en-US" sz="2200" b="1" dirty="0">
                <a:solidFill>
                  <a:srgbClr val="EC7C69"/>
                </a:solidFill>
              </a:rPr>
              <a:t>: </a:t>
            </a:r>
            <a:r>
              <a:rPr lang="en-US" sz="2200" dirty="0" err="1">
                <a:solidFill>
                  <a:srgbClr val="494949"/>
                </a:solidFill>
              </a:rPr>
              <a:t>Invitalia </a:t>
            </a:r>
            <a:r>
              <a:rPr lang="en-US" sz="2200" dirty="0"/>
              <a:t>býður upp á ýmsa hvata fyrir sprotafyrirtæki, þar á meðal </a:t>
            </a:r>
            <a:r>
              <a:rPr lang="en-US" sz="2200" dirty="0" err="1"/>
              <a:t>Smart&amp;Start </a:t>
            </a:r>
            <a:r>
              <a:rPr lang="en-US" sz="2200" dirty="0"/>
              <a:t>Italia og Rest in the South, sem styðja við stofnun og vöxt nýstárlegra og sjálfbærra fyrirtækja, einkum í Mið- og Suður-Ítalíu. Þessir </a:t>
            </a:r>
            <a:r>
              <a:rPr lang="en-US" sz="2200" dirty="0">
                <a:solidFill>
                  <a:srgbClr val="E96751"/>
                </a:solidFill>
                <a:hlinkClick r:id="rId4">
                  <a:extLst>
                    <a:ext uri="{A12FA001-AC4F-418D-AE19-62706E023703}">
                      <ahyp:hlinkClr xmlns:ahyp="http://schemas.microsoft.com/office/drawing/2018/hyperlinkcolor" val="tx"/>
                    </a:ext>
                  </a:extLst>
                </a:hlinkClick>
              </a:rPr>
              <a:t>hvatir </a:t>
            </a:r>
            <a:r>
              <a:rPr lang="en-US" sz="2200" dirty="0"/>
              <a:t>geta falið í sér vaxtalaust fjármagn, óendurgreiðanleg framlög og styrki fyrir tilteknar áætlanir. </a:t>
            </a:r>
          </a:p>
        </p:txBody>
      </p:sp>
      <p:sp>
        <p:nvSpPr>
          <p:cNvPr id="33" name="Freeform 28">
            <a:extLst>
              <a:ext uri="{FF2B5EF4-FFF2-40B4-BE49-F238E27FC236}">
                <a16:creationId xmlns:a16="http://schemas.microsoft.com/office/drawing/2014/main" id="{3EF1FDB9-23D3-D4CE-1625-16675343CAD5}"/>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5E0DEC83-0F92-ED3C-9075-0AD72671C30F}"/>
              </a:ext>
            </a:extLst>
          </p:cNvPr>
          <p:cNvSpPr txBox="1">
            <a:spLocks/>
          </p:cNvSpPr>
          <p:nvPr/>
        </p:nvSpPr>
        <p:spPr>
          <a:xfrm>
            <a:off x="1512183" y="26303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Ríkisstyrkir fyrir óhagnaðardrifin verkefni</a:t>
            </a:r>
          </a:p>
          <a:p>
            <a:pPr>
              <a:spcBef>
                <a:spcPts val="0"/>
              </a:spcBef>
              <a:spcAft>
                <a:spcPts val="600"/>
              </a:spcAft>
            </a:pPr>
            <a:r>
              <a:rPr lang="en-IE" sz="2800" dirty="0"/>
              <a:t>Þjóðlegir hvatningar fyrir sprotafyrirtæki frá Invitalia</a:t>
            </a:r>
            <a:endParaRPr lang="en-US" sz="2800" dirty="0"/>
          </a:p>
        </p:txBody>
      </p:sp>
      <p:sp>
        <p:nvSpPr>
          <p:cNvPr id="2" name="Flowchart: Alternate Process 1">
            <a:extLst>
              <a:ext uri="{FF2B5EF4-FFF2-40B4-BE49-F238E27FC236}">
                <a16:creationId xmlns:a16="http://schemas.microsoft.com/office/drawing/2014/main" id="{AE0D99E6-D9DB-F35F-1598-F33E6DB9B3C8}"/>
              </a:ext>
            </a:extLst>
          </p:cNvPr>
          <p:cNvSpPr/>
          <p:nvPr/>
        </p:nvSpPr>
        <p:spPr>
          <a:xfrm>
            <a:off x="1276359" y="4850764"/>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FCEDAF04-87BB-89DF-DA3F-6DB732CD693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C7C69"/>
                </a:solidFill>
              </a:rPr>
              <a:t>ON – Oltre Nuove Imprese a Tasso Zero: </a:t>
            </a:r>
            <a:r>
              <a:rPr lang="en-US" sz="2000" dirty="0">
                <a:solidFill>
                  <a:srgbClr val="494949"/>
                </a:solidFill>
              </a:rPr>
              <a:t>Þetta flaggskip þjóðlegra stuðningsáætlana, sem </a:t>
            </a:r>
            <a:r>
              <a:rPr lang="en-US" sz="2000" dirty="0" err="1">
                <a:solidFill>
                  <a:srgbClr val="494949"/>
                </a:solidFill>
              </a:rPr>
              <a:t>Invitalia</a:t>
            </a:r>
            <a:r>
              <a:rPr lang="en-US" sz="2000" dirty="0">
                <a:solidFill>
                  <a:srgbClr val="494949"/>
                </a:solidFill>
              </a:rPr>
              <a:t> rekur, styður fyrirtæki sem eru undir forystu kvenna eða einstaklinga yngri en 36 ára. Það býður upp á blöndu af </a:t>
            </a:r>
            <a:r>
              <a:rPr lang="en-US" sz="2000" b="1" dirty="0">
                <a:solidFill>
                  <a:srgbClr val="494949"/>
                </a:solidFill>
              </a:rPr>
              <a:t>vaxtalausum lánum </a:t>
            </a:r>
            <a:r>
              <a:rPr lang="en-US" sz="2000" dirty="0">
                <a:solidFill>
                  <a:srgbClr val="494949"/>
                </a:solidFill>
              </a:rPr>
              <a:t>og </a:t>
            </a:r>
            <a:r>
              <a:rPr lang="en-US" sz="2000" b="1" dirty="0">
                <a:solidFill>
                  <a:srgbClr val="494949"/>
                </a:solidFill>
              </a:rPr>
              <a:t>styrkjum sem ná allt að 90% af fjárfestingarkostnaði </a:t>
            </a:r>
            <a:r>
              <a:rPr lang="en-US" sz="2000" dirty="0">
                <a:solidFill>
                  <a:srgbClr val="494949"/>
                </a:solidFill>
              </a:rPr>
              <a:t>(fyrir verkefni allt að 3 milljónum evra).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6B66AF39-9777-5845-3FEE-976BEBA0C898}"/>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B9CC4D-7568-3363-6FBC-33CA215CC4A9}"/>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D7D558-90C5-61D2-96CC-A195F47076EE}"/>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70E77FE-3B7F-E7D4-432D-263FD03801D4}"/>
              </a:ext>
            </a:extLst>
          </p:cNvPr>
          <p:cNvGrpSpPr/>
          <p:nvPr/>
        </p:nvGrpSpPr>
        <p:grpSpPr>
          <a:xfrm>
            <a:off x="274432" y="85433"/>
            <a:ext cx="1047896" cy="1049846"/>
            <a:chOff x="1016000" y="1137920"/>
            <a:chExt cx="1016000" cy="1016000"/>
          </a:xfrm>
        </p:grpSpPr>
        <p:sp>
          <p:nvSpPr>
            <p:cNvPr id="28" name="Oval 27">
              <a:extLst>
                <a:ext uri="{FF2B5EF4-FFF2-40B4-BE49-F238E27FC236}">
                  <a16:creationId xmlns:a16="http://schemas.microsoft.com/office/drawing/2014/main" id="{87389D24-DE43-F77F-F871-5F28F8048264}"/>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TextBox 28">
              <a:extLst>
                <a:ext uri="{FF2B5EF4-FFF2-40B4-BE49-F238E27FC236}">
                  <a16:creationId xmlns:a16="http://schemas.microsoft.com/office/drawing/2014/main" id="{66B09E21-0CD6-7310-E3D8-8CCAB320A656}"/>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pic>
        <p:nvPicPr>
          <p:cNvPr id="4" name="Graphic 3" descr="Target with solid fill">
            <a:extLst>
              <a:ext uri="{FF2B5EF4-FFF2-40B4-BE49-F238E27FC236}">
                <a16:creationId xmlns:a16="http://schemas.microsoft.com/office/drawing/2014/main" id="{EF5897DB-5975-D481-A9E1-0652AD09C1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9" name="Graphic 8" descr="Female Profile with solid fill">
            <a:extLst>
              <a:ext uri="{FF2B5EF4-FFF2-40B4-BE49-F238E27FC236}">
                <a16:creationId xmlns:a16="http://schemas.microsoft.com/office/drawing/2014/main" id="{003A82FC-415A-4BF7-C453-8F45621DDB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8045" y="5185349"/>
            <a:ext cx="914400" cy="914400"/>
          </a:xfrm>
          <a:prstGeom prst="rect">
            <a:avLst/>
          </a:prstGeom>
        </p:spPr>
      </p:pic>
      <p:pic>
        <p:nvPicPr>
          <p:cNvPr id="10" name="Picture 9">
            <a:extLst>
              <a:ext uri="{FF2B5EF4-FFF2-40B4-BE49-F238E27FC236}">
                <a16:creationId xmlns:a16="http://schemas.microsoft.com/office/drawing/2014/main" id="{A0E83111-DCC7-65A5-C49E-83A0C36ED20A}"/>
              </a:ext>
            </a:extLst>
          </p:cNvPr>
          <p:cNvPicPr>
            <a:picLocks noChangeAspect="1"/>
          </p:cNvPicPr>
          <p:nvPr/>
        </p:nvPicPr>
        <p:blipFill>
          <a:blip r:embed="rId9"/>
          <a:stretch>
            <a:fillRect/>
          </a:stretch>
        </p:blipFill>
        <p:spPr>
          <a:xfrm>
            <a:off x="9291636" y="85433"/>
            <a:ext cx="2105026" cy="1097390"/>
          </a:xfrm>
          <a:prstGeom prst="rect">
            <a:avLst/>
          </a:prstGeom>
        </p:spPr>
      </p:pic>
    </p:spTree>
    <p:extLst>
      <p:ext uri="{BB962C8B-B14F-4D97-AF65-F5344CB8AC3E}">
        <p14:creationId xmlns:p14="http://schemas.microsoft.com/office/powerpoint/2010/main" val="155370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57CEE-A71F-ECE5-FDE7-AA10862C0727}"/>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DB4D27F0-42D8-EA84-EDA0-C114D47D8CF7}"/>
              </a:ext>
            </a:extLst>
          </p:cNvPr>
          <p:cNvSpPr/>
          <p:nvPr/>
        </p:nvSpPr>
        <p:spPr>
          <a:xfrm>
            <a:off x="1236438" y="1314195"/>
            <a:ext cx="10029647" cy="2745874"/>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35C59495-C769-D1DD-C6BA-779C4AB41832}"/>
              </a:ext>
            </a:extLst>
          </p:cNvPr>
          <p:cNvSpPr txBox="1">
            <a:spLocks/>
          </p:cNvSpPr>
          <p:nvPr/>
        </p:nvSpPr>
        <p:spPr>
          <a:xfrm>
            <a:off x="1709199" y="1470196"/>
            <a:ext cx="924636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266700">
              <a:buNone/>
            </a:pPr>
            <a:r>
              <a:rPr lang="en-US" b="1" dirty="0">
                <a:solidFill>
                  <a:srgbClr val="E96751"/>
                </a:solidFill>
              </a:rPr>
              <a:t>Markmið </a:t>
            </a:r>
          </a:p>
          <a:p>
            <a:pPr marL="342900" indent="-342900">
              <a:spcAft>
                <a:spcPts val="600"/>
              </a:spcAft>
              <a:buFont typeface="Arial" panose="020B0604020202020204" pitchFamily="34" charset="0"/>
              <a:buChar char="•"/>
            </a:pPr>
            <a:r>
              <a:rPr lang="en-US" sz="2200" dirty="0">
                <a:solidFill>
                  <a:srgbClr val="494949"/>
                </a:solidFill>
              </a:rPr>
              <a:t>Mikilvægt er að </a:t>
            </a:r>
            <a:r>
              <a:rPr lang="en-US" sz="2200" b="1" dirty="0">
                <a:solidFill>
                  <a:srgbClr val="494949"/>
                </a:solidFill>
              </a:rPr>
              <a:t>ferðaþjónusta, gistingar og vellíðan teljast gjaldgengar greinar </a:t>
            </a:r>
            <a:r>
              <a:rPr lang="en-US" sz="2200" dirty="0">
                <a:solidFill>
                  <a:srgbClr val="494949"/>
                </a:solidFill>
              </a:rPr>
              <a:t>(jafnvel er heimilt að kaupa fasteignir að hámarki</a:t>
            </a:r>
            <a:r>
              <a:rPr lang="en-US" sz="2200" dirty="0">
                <a:solidFill>
                  <a:srgbClr val="494949"/>
                </a:solidFill>
                <a:hlinkClick r:id="rId3">
                  <a:extLst>
                    <a:ext uri="{A12FA001-AC4F-418D-AE19-62706E023703}">
                      <ahyp:hlinkClr xmlns:ahyp="http://schemas.microsoft.com/office/drawing/2018/hyperlinkcolor" val="tx"/>
                    </a:ext>
                  </a:extLst>
                </a:hlinkClick>
              </a:rPr>
              <a:t> 40% af verkefninu</a:t>
            </a:r>
            <a:r>
              <a:rPr lang="en-US" sz="2200" dirty="0">
                <a:solidFill>
                  <a:srgbClr val="494949"/>
                </a:solidFill>
              </a:rPr>
              <a:t>) fyrir vistvæn glamping-svæði, sjálfbærar sumarhús og sjálfbærar búgarðsgestagistingar.</a:t>
            </a:r>
          </a:p>
          <a:p>
            <a:pPr marL="342900" indent="-342900">
              <a:spcAft>
                <a:spcPts val="600"/>
              </a:spcAft>
              <a:buFont typeface="Arial" panose="020B0604020202020204" pitchFamily="34" charset="0"/>
              <a:buChar char="•"/>
            </a:pPr>
            <a:r>
              <a:rPr lang="en-US" sz="2200" dirty="0">
                <a:solidFill>
                  <a:srgbClr val="494949"/>
                </a:solidFill>
              </a:rPr>
              <a:t>Ef þú uppfyllir skilyrðin (fyrirtæki undir forystu ungs fólks eða kvenna), er þetta frábært tækifæri – í raun nánast full fjármögnun á mjög hagstæðum kjörum. </a:t>
            </a:r>
            <a:r>
              <a:rPr lang="en-IE" sz="2200" dirty="0" err="1">
                <a:solidFill>
                  <a:srgbClr val="494949"/>
                </a:solidFill>
              </a:rPr>
              <a:t>Sækja um </a:t>
            </a:r>
            <a:r>
              <a:rPr lang="en-IE" sz="2200" dirty="0">
                <a:solidFill>
                  <a:srgbClr val="494949"/>
                </a:solidFill>
              </a:rPr>
              <a:t>á</a:t>
            </a:r>
            <a:r>
              <a:rPr lang="en-IE" sz="2200" dirty="0">
                <a:solidFill>
                  <a:srgbClr val="494949"/>
                </a:solidFill>
                <a:hlinkClick r:id="rId4">
                  <a:extLst>
                    <a:ext uri="{A12FA001-AC4F-418D-AE19-62706E023703}">
                      <ahyp:hlinkClr xmlns:ahyp="http://schemas.microsoft.com/office/drawing/2018/hyperlinkcolor" val="tx"/>
                    </a:ext>
                  </a:extLst>
                </a:hlinkClick>
              </a:rPr>
              <a:t> www.invitalia.it</a:t>
            </a:r>
            <a:endParaRPr lang="en-IE" sz="2200" dirty="0">
              <a:solidFill>
                <a:srgbClr val="494949"/>
              </a:solidFill>
            </a:endParaRPr>
          </a:p>
        </p:txBody>
      </p:sp>
      <p:sp>
        <p:nvSpPr>
          <p:cNvPr id="33" name="Freeform 28">
            <a:extLst>
              <a:ext uri="{FF2B5EF4-FFF2-40B4-BE49-F238E27FC236}">
                <a16:creationId xmlns:a16="http://schemas.microsoft.com/office/drawing/2014/main" id="{8343E12B-954C-CB4A-AC1E-CEEFBD7B88F4}"/>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E06C8B29-346C-2DD6-53D6-0B290CBE49D7}"/>
              </a:ext>
            </a:extLst>
          </p:cNvPr>
          <p:cNvSpPr txBox="1">
            <a:spLocks/>
          </p:cNvSpPr>
          <p:nvPr/>
        </p:nvSpPr>
        <p:spPr>
          <a:xfrm>
            <a:off x="470099" y="235223"/>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Ríkisstyrkir fyrir óhagnaðardrifin verkefni</a:t>
            </a:r>
          </a:p>
          <a:p>
            <a:pPr>
              <a:spcBef>
                <a:spcPts val="0"/>
              </a:spcBef>
              <a:spcAft>
                <a:spcPts val="600"/>
              </a:spcAft>
            </a:pPr>
            <a:r>
              <a:rPr lang="en-IE" sz="2800" dirty="0"/>
              <a:t>Ríkisstuðningur við sprotafyrirtæki frá Invitalia</a:t>
            </a:r>
            <a:endParaRPr lang="en-US" sz="2800" dirty="0"/>
          </a:p>
        </p:txBody>
      </p:sp>
      <p:sp>
        <p:nvSpPr>
          <p:cNvPr id="2" name="Flowchart: Alternate Process 1">
            <a:extLst>
              <a:ext uri="{FF2B5EF4-FFF2-40B4-BE49-F238E27FC236}">
                <a16:creationId xmlns:a16="http://schemas.microsoft.com/office/drawing/2014/main" id="{B66F57A3-D8A8-4B71-85F5-6403ACA341D7}"/>
              </a:ext>
            </a:extLst>
          </p:cNvPr>
          <p:cNvSpPr/>
          <p:nvPr/>
        </p:nvSpPr>
        <p:spPr>
          <a:xfrm>
            <a:off x="1289583" y="4229133"/>
            <a:ext cx="10029647" cy="1621652"/>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27801733-CC06-AB16-885E-AAB751DEF257}"/>
              </a:ext>
            </a:extLst>
          </p:cNvPr>
          <p:cNvSpPr txBox="1">
            <a:spLocks/>
          </p:cNvSpPr>
          <p:nvPr/>
        </p:nvSpPr>
        <p:spPr>
          <a:xfrm>
            <a:off x="2198427" y="4398198"/>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it-IT" b="1" dirty="0">
                <a:solidFill>
                  <a:srgbClr val="E96751"/>
                </a:solidFill>
              </a:rPr>
              <a:t>Dæmi: </a:t>
            </a:r>
            <a:r>
              <a:rPr lang="en-US" sz="2200" dirty="0">
                <a:solidFill>
                  <a:srgbClr val="494949"/>
                </a:solidFill>
              </a:rPr>
              <a:t>Þú getur fengið 75% </a:t>
            </a:r>
            <a:r>
              <a:rPr lang="en-US" sz="2200" b="1" dirty="0">
                <a:solidFill>
                  <a:srgbClr val="494949"/>
                </a:solidFill>
              </a:rPr>
              <a:t>fjármögnun </a:t>
            </a:r>
            <a:r>
              <a:rPr lang="en-US" sz="2200" dirty="0">
                <a:solidFill>
                  <a:srgbClr val="494949"/>
                </a:solidFill>
              </a:rPr>
              <a:t>(þar af er 50% vaxtalaust lán og 25% getur verið óendurgreiðanlegt ef um græn eða tækniverkefni er að ræða)</a:t>
            </a:r>
          </a:p>
          <a:p>
            <a:pPr marL="342900" indent="-342900">
              <a:spcBef>
                <a:spcPts val="0"/>
              </a:spcBef>
              <a:buFont typeface="Arial" panose="020B0604020202020204" pitchFamily="34" charset="0"/>
              <a:buChar char="•"/>
            </a:pPr>
            <a:r>
              <a:rPr lang="en-IE" sz="2200" dirty="0">
                <a:solidFill>
                  <a:srgbClr val="494949"/>
                </a:solidFill>
              </a:rPr>
              <a:t>Kaup eða endurbætur á fasteign</a:t>
            </a:r>
          </a:p>
          <a:p>
            <a:pPr marL="342900" indent="-342900">
              <a:spcBef>
                <a:spcPts val="0"/>
              </a:spcBef>
              <a:buFont typeface="Arial" panose="020B0604020202020204" pitchFamily="34" charset="0"/>
              <a:buChar char="•"/>
            </a:pPr>
            <a:r>
              <a:rPr lang="en-US" sz="2200" dirty="0">
                <a:solidFill>
                  <a:srgbClr val="494949"/>
                </a:solidFill>
              </a:rPr>
              <a:t>Uppsetning glamping-svæða, bændatúrisma og aðgengilegra gististaða í ferðaþjónustu</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1DA14E42-9AD7-ACCE-53F6-8B1F94D9C35B}"/>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A0D7A5-CBF5-7155-1AFB-E65AC268B5AB}"/>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CE2627-B0E9-8A25-6820-4F14EEB29CC5}"/>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3363DB68-1A0C-5A8F-F27C-D676C806DD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E3A31C37-4EC8-4670-4700-6BDA990F1729}"/>
              </a:ext>
            </a:extLst>
          </p:cNvPr>
          <p:cNvPicPr>
            <a:picLocks noChangeAspect="1"/>
          </p:cNvPicPr>
          <p:nvPr/>
        </p:nvPicPr>
        <p:blipFill>
          <a:blip r:embed="rId7"/>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C9CC1D6-78E7-FB6A-FEB9-469B489EE9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8375" y="4365874"/>
            <a:ext cx="749373" cy="749373"/>
          </a:xfrm>
          <a:prstGeom prst="rect">
            <a:avLst/>
          </a:prstGeom>
        </p:spPr>
      </p:pic>
      <p:sp>
        <p:nvSpPr>
          <p:cNvPr id="8" name="TextBox 7">
            <a:extLst>
              <a:ext uri="{FF2B5EF4-FFF2-40B4-BE49-F238E27FC236}">
                <a16:creationId xmlns:a16="http://schemas.microsoft.com/office/drawing/2014/main" id="{011573C3-43F4-14C5-A6F1-F958F36192D5}"/>
              </a:ext>
            </a:extLst>
          </p:cNvPr>
          <p:cNvSpPr txBox="1"/>
          <p:nvPr/>
        </p:nvSpPr>
        <p:spPr>
          <a:xfrm>
            <a:off x="4055463" y="5934670"/>
            <a:ext cx="7316912" cy="923330"/>
          </a:xfrm>
          <a:prstGeom prst="rect">
            <a:avLst/>
          </a:prstGeom>
          <a:noFill/>
        </p:spPr>
        <p:txBody>
          <a:bodyPr wrap="square">
            <a:spAutoFit/>
          </a:bodyPr>
          <a:lstStyle/>
          <a:p>
            <a:r>
              <a:rPr lang="en-US" b="1" i="1" dirty="0">
                <a:solidFill>
                  <a:srgbClr val="494949"/>
                </a:solidFill>
                <a:latin typeface="Google Sans"/>
              </a:rPr>
              <a:t>Mælt er með lestri</a:t>
            </a:r>
          </a:p>
          <a:p>
            <a:r>
              <a:rPr lang="en-US" dirty="0">
                <a:solidFill>
                  <a:srgbClr val="00B0F0"/>
                </a:solidFill>
                <a:latin typeface="Calibri "/>
                <a:hlinkClick r:id="rId10">
                  <a:extLst>
                    <a:ext uri="{A12FA001-AC4F-418D-AE19-62706E023703}">
                      <ahyp:hlinkClr xmlns:ahyp="http://schemas.microsoft.com/office/drawing/2018/hyperlinkcolor" val="tx"/>
                    </a:ext>
                  </a:extLst>
                </a:hlinkClick>
              </a:rPr>
              <a:t>Endurgreiðslulausir styrkir fyrir ferðaþjónustu: allar opnuðu útboðsáskoranir </a:t>
            </a:r>
            <a:r>
              <a:rPr lang="en-US" dirty="0" err="1">
                <a:solidFill>
                  <a:srgbClr val="00B0F0"/>
                </a:solidFill>
                <a:latin typeface="Calibri "/>
                <a:hlinkClick r:id="rId10">
                  <a:extLst>
                    <a:ext uri="{A12FA001-AC4F-418D-AE19-62706E023703}">
                      <ahyp:hlinkClr xmlns:ahyp="http://schemas.microsoft.com/office/drawing/2018/hyperlinkcolor" val="tx"/>
                    </a:ext>
                  </a:extLst>
                </a:hlinkClick>
              </a:rPr>
              <a:t>Invitalia </a:t>
            </a:r>
            <a:r>
              <a:rPr lang="en-US" dirty="0">
                <a:solidFill>
                  <a:srgbClr val="00B0F0"/>
                </a:solidFill>
                <a:latin typeface="Calibri "/>
                <a:hlinkClick r:id="rId10">
                  <a:extLst>
                    <a:ext uri="{A12FA001-AC4F-418D-AE19-62706E023703}">
                      <ahyp:hlinkClr xmlns:ahyp="http://schemas.microsoft.com/office/drawing/2018/hyperlinkcolor" val="tx"/>
                    </a:ext>
                  </a:extLst>
                </a:hlinkClick>
              </a:rPr>
              <a:t>fyrir 2025</a:t>
            </a:r>
            <a:endParaRPr lang="en-US" dirty="0">
              <a:solidFill>
                <a:srgbClr val="00B0F0"/>
              </a:solidFill>
              <a:latin typeface="Calibri "/>
            </a:endParaRPr>
          </a:p>
          <a:p>
            <a:endParaRPr lang="en-US" i="0" dirty="0">
              <a:solidFill>
                <a:srgbClr val="00B0F0"/>
              </a:solidFill>
              <a:effectLst/>
            </a:endParaRPr>
          </a:p>
        </p:txBody>
      </p:sp>
      <p:pic>
        <p:nvPicPr>
          <p:cNvPr id="11" name="Picture 10">
            <a:extLst>
              <a:ext uri="{FF2B5EF4-FFF2-40B4-BE49-F238E27FC236}">
                <a16:creationId xmlns:a16="http://schemas.microsoft.com/office/drawing/2014/main" id="{91AD7F91-E4C7-80D6-164A-36B82C3EDAE1}"/>
              </a:ext>
            </a:extLst>
          </p:cNvPr>
          <p:cNvPicPr>
            <a:picLocks noChangeAspect="1"/>
          </p:cNvPicPr>
          <p:nvPr/>
        </p:nvPicPr>
        <p:blipFill>
          <a:blip r:embed="rId11"/>
          <a:stretch>
            <a:fillRect/>
          </a:stretch>
        </p:blipFill>
        <p:spPr>
          <a:xfrm>
            <a:off x="3204874" y="5945105"/>
            <a:ext cx="850589" cy="846711"/>
          </a:xfrm>
          <a:prstGeom prst="rect">
            <a:avLst/>
          </a:prstGeom>
        </p:spPr>
      </p:pic>
    </p:spTree>
    <p:extLst>
      <p:ext uri="{BB962C8B-B14F-4D97-AF65-F5344CB8AC3E}">
        <p14:creationId xmlns:p14="http://schemas.microsoft.com/office/powerpoint/2010/main" val="281531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909C-F8B4-F6D7-4D49-D09F8CEA88CE}"/>
            </a:ext>
          </a:extLst>
        </p:cNvPr>
        <p:cNvGrpSpPr/>
        <p:nvPr/>
      </p:nvGrpSpPr>
      <p:grpSpPr>
        <a:xfrm>
          <a:off x="0" y="0"/>
          <a:ext cx="0" cy="0"/>
          <a:chOff x="0" y="0"/>
          <a:chExt cx="0" cy="0"/>
        </a:xfrm>
      </p:grpSpPr>
      <p:sp>
        <p:nvSpPr>
          <p:cNvPr id="18" name="Flowchart: Alternate Process 17">
            <a:extLst>
              <a:ext uri="{FF2B5EF4-FFF2-40B4-BE49-F238E27FC236}">
                <a16:creationId xmlns:a16="http://schemas.microsoft.com/office/drawing/2014/main" id="{72736F99-7C5E-201D-681A-03F1327BD1C2}"/>
              </a:ext>
            </a:extLst>
          </p:cNvPr>
          <p:cNvSpPr/>
          <p:nvPr/>
        </p:nvSpPr>
        <p:spPr>
          <a:xfrm>
            <a:off x="1243725" y="1314194"/>
            <a:ext cx="10029647" cy="3458656"/>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F56FCD4D-E83B-1E5C-A3B1-2775D0EA0560}"/>
              </a:ext>
            </a:extLst>
          </p:cNvPr>
          <p:cNvSpPr txBox="1">
            <a:spLocks/>
          </p:cNvSpPr>
          <p:nvPr/>
        </p:nvSpPr>
        <p:spPr>
          <a:xfrm>
            <a:off x="1635366" y="1507719"/>
            <a:ext cx="9518409"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Annað forrit: Smart&amp;Start 2025</a:t>
            </a:r>
          </a:p>
          <a:p>
            <a:pPr marL="0" indent="0">
              <a:spcAft>
                <a:spcPts val="600"/>
              </a:spcAft>
            </a:pPr>
            <a:r>
              <a:rPr lang="en-US" sz="2200" dirty="0">
                <a:solidFill>
                  <a:srgbClr val="494949"/>
                </a:solidFill>
              </a:rPr>
              <a:t>Annað </a:t>
            </a:r>
            <a:r>
              <a:rPr lang="en-US" sz="2200" dirty="0" err="1">
                <a:solidFill>
                  <a:srgbClr val="494949"/>
                </a:solidFill>
              </a:rPr>
              <a:t>Invitalia</a:t>
            </a:r>
            <a:r>
              <a:rPr lang="en-US" sz="2200" dirty="0">
                <a:solidFill>
                  <a:srgbClr val="494949"/>
                </a:solidFill>
              </a:rPr>
              <a:t>-forrit, </a:t>
            </a:r>
            <a:r>
              <a:rPr lang="en-US" sz="2200" b="1" dirty="0" err="1">
                <a:solidFill>
                  <a:srgbClr val="494949"/>
                </a:solidFill>
                <a:hlinkClick r:id="rId3">
                  <a:extLst>
                    <a:ext uri="{A12FA001-AC4F-418D-AE19-62706E023703}">
                      <ahyp:hlinkClr xmlns:ahyp="http://schemas.microsoft.com/office/drawing/2018/hyperlinkcolor" val="tx"/>
                    </a:ext>
                  </a:extLst>
                </a:hlinkClick>
              </a:rPr>
              <a:t>Smart&amp;Start</a:t>
            </a:r>
            <a:r>
              <a:rPr lang="en-US" sz="2200" b="1" dirty="0">
                <a:solidFill>
                  <a:srgbClr val="494949"/>
                </a:solidFill>
                <a:hlinkClick r:id="rId3">
                  <a:extLst>
                    <a:ext uri="{A12FA001-AC4F-418D-AE19-62706E023703}">
                      <ahyp:hlinkClr xmlns:ahyp="http://schemas.microsoft.com/office/drawing/2018/hyperlinkcolor" val="tx"/>
                    </a:ext>
                  </a:extLst>
                </a:hlinkClick>
              </a:rPr>
              <a:t> 2025</a:t>
            </a:r>
            <a:r>
              <a:rPr lang="en-US" sz="2200" dirty="0">
                <a:solidFill>
                  <a:srgbClr val="494949"/>
                </a:solidFill>
              </a:rPr>
              <a:t>, býður styrki/lán til "nýstárlegra sprotafyrirtækja" – aðallega tæknifyrirtækja, þar á meðal þeirra sem bjóða upp á stafrænar ferðaþjónustulausnir. </a:t>
            </a:r>
            <a:r>
              <a:rPr lang="en-US" sz="2200" b="1" dirty="0">
                <a:solidFill>
                  <a:srgbClr val="494949"/>
                </a:solidFill>
              </a:rPr>
              <a:t>Dæmi: </a:t>
            </a:r>
            <a:r>
              <a:rPr lang="en-US" sz="2200" dirty="0">
                <a:solidFill>
                  <a:srgbClr val="494949"/>
                </a:solidFill>
              </a:rPr>
              <a:t>einstakt ferðaþjónustukoncept með tækni-/vettvangsþætti gæti uppfyllt skilyrði, svo sem </a:t>
            </a:r>
            <a:r>
              <a:rPr lang="en-US" sz="2200" b="1" dirty="0">
                <a:solidFill>
                  <a:srgbClr val="494949"/>
                </a:solidFill>
              </a:rPr>
              <a:t>öpp </a:t>
            </a:r>
            <a:r>
              <a:rPr lang="en-US" sz="2200" dirty="0">
                <a:solidFill>
                  <a:srgbClr val="494949"/>
                </a:solidFill>
              </a:rPr>
              <a:t>fyrir bókanir í vistferðamennsku, snjallkofa-tækni og stafræn leiðsagnaröpp.</a:t>
            </a:r>
          </a:p>
          <a:p>
            <a:pPr marL="0" indent="0">
              <a:spcAft>
                <a:spcPts val="600"/>
              </a:spcAft>
            </a:pPr>
            <a:r>
              <a:rPr lang="en-US" sz="2200" dirty="0">
                <a:solidFill>
                  <a:srgbClr val="494949"/>
                </a:solidFill>
              </a:rPr>
              <a:t>Verkefni með kostnað </a:t>
            </a:r>
            <a:r>
              <a:rPr lang="en-US" sz="2200" b="1" dirty="0">
                <a:solidFill>
                  <a:srgbClr val="494949"/>
                </a:solidFill>
              </a:rPr>
              <a:t>á bilinu 100.000 til 1,5 milljónir evra er hægt að fjármagna</a:t>
            </a:r>
            <a:r>
              <a:rPr lang="en-US" sz="2200" dirty="0">
                <a:solidFill>
                  <a:srgbClr val="494949"/>
                </a:solidFill>
              </a:rPr>
              <a:t>. Frá og með 1. febrúar 2024 hafa 1.549 nýsköpunarfyrirtæki verið fjármögnuð, með 800 milljónum evra í fjárfestingum virkjuðum, sem hefur leitt til 618 milljóna evra í styrki.</a:t>
            </a:r>
          </a:p>
        </p:txBody>
      </p:sp>
      <p:sp>
        <p:nvSpPr>
          <p:cNvPr id="33" name="Freeform 28">
            <a:extLst>
              <a:ext uri="{FF2B5EF4-FFF2-40B4-BE49-F238E27FC236}">
                <a16:creationId xmlns:a16="http://schemas.microsoft.com/office/drawing/2014/main" id="{08DDEF3B-D007-7ED2-82FC-6FE28D97A123}"/>
              </a:ext>
            </a:extLst>
          </p:cNvPr>
          <p:cNvSpPr/>
          <p:nvPr/>
        </p:nvSpPr>
        <p:spPr>
          <a:xfrm>
            <a:off x="-15513" y="109727"/>
            <a:ext cx="8550967"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C19B62F8-2D75-E60B-9669-C1D362F2A537}"/>
              </a:ext>
            </a:extLst>
          </p:cNvPr>
          <p:cNvSpPr txBox="1">
            <a:spLocks/>
          </p:cNvSpPr>
          <p:nvPr/>
        </p:nvSpPr>
        <p:spPr>
          <a:xfrm>
            <a:off x="470099" y="253287"/>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Ríkisstyrkir fyrir óhagnaðardrifin fyrirtæki</a:t>
            </a:r>
          </a:p>
          <a:p>
            <a:pPr>
              <a:spcBef>
                <a:spcPts val="0"/>
              </a:spcBef>
              <a:spcAft>
                <a:spcPts val="600"/>
              </a:spcAft>
            </a:pPr>
            <a:r>
              <a:rPr lang="en-IE" sz="2800" dirty="0"/>
              <a:t>Ríkisstuðningur Invitalia við sprotafyrirtæki</a:t>
            </a:r>
            <a:endParaRPr lang="en-US" sz="2800" dirty="0"/>
          </a:p>
        </p:txBody>
      </p:sp>
      <p:sp>
        <p:nvSpPr>
          <p:cNvPr id="2" name="Flowchart: Alternate Process 1">
            <a:extLst>
              <a:ext uri="{FF2B5EF4-FFF2-40B4-BE49-F238E27FC236}">
                <a16:creationId xmlns:a16="http://schemas.microsoft.com/office/drawing/2014/main" id="{11782189-FA86-E6B6-4739-AFB5DD4095B7}"/>
              </a:ext>
            </a:extLst>
          </p:cNvPr>
          <p:cNvSpPr/>
          <p:nvPr/>
        </p:nvSpPr>
        <p:spPr>
          <a:xfrm>
            <a:off x="1276359" y="4850763"/>
            <a:ext cx="10029647" cy="187037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5">
            <a:extLst>
              <a:ext uri="{FF2B5EF4-FFF2-40B4-BE49-F238E27FC236}">
                <a16:creationId xmlns:a16="http://schemas.microsoft.com/office/drawing/2014/main" id="{AF3C8F10-0B52-F79C-1859-A3A461EBFAD0}"/>
              </a:ext>
            </a:extLst>
          </p:cNvPr>
          <p:cNvSpPr txBox="1">
            <a:spLocks/>
          </p:cNvSpPr>
          <p:nvPr/>
        </p:nvSpPr>
        <p:spPr>
          <a:xfrm>
            <a:off x="2185203" y="5019829"/>
            <a:ext cx="8620270"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pPr>
            <a:r>
              <a:rPr lang="en-US" sz="2200" b="1" dirty="0">
                <a:solidFill>
                  <a:srgbClr val="E96751"/>
                </a:solidFill>
              </a:rPr>
              <a:t>Ábending: </a:t>
            </a:r>
            <a:r>
              <a:rPr lang="en-US" sz="2200" dirty="0">
                <a:solidFill>
                  <a:srgbClr val="494949"/>
                </a:solidFill>
              </a:rPr>
              <a:t>Ferðaþjónustufyrirtæki sem vilja nýta sér þetta tæki verða að leggja fram viðskiptaáætlun þar sem þættir </a:t>
            </a:r>
            <a:r>
              <a:rPr lang="en-US" sz="2200" b="1" dirty="0">
                <a:solidFill>
                  <a:srgbClr val="494949"/>
                </a:solidFill>
              </a:rPr>
              <a:t>nýsköpunar </a:t>
            </a:r>
            <a:r>
              <a:rPr lang="en-US" sz="2200" dirty="0">
                <a:solidFill>
                  <a:srgbClr val="494949"/>
                </a:solidFill>
              </a:rPr>
              <a:t>og </a:t>
            </a:r>
            <a:r>
              <a:rPr lang="en-US" sz="2200" b="1" dirty="0">
                <a:solidFill>
                  <a:srgbClr val="494949"/>
                </a:solidFill>
              </a:rPr>
              <a:t>nýrrar tækni </a:t>
            </a:r>
            <a:r>
              <a:rPr lang="en-US" sz="2200" dirty="0">
                <a:solidFill>
                  <a:srgbClr val="494949"/>
                </a:solidFill>
              </a:rPr>
              <a:t>eru ráðandi (sjá upplýsingar um fjármögnun </a:t>
            </a:r>
            <a:r>
              <a:rPr lang="en-US" sz="2200" dirty="0" err="1">
                <a:solidFill>
                  <a:srgbClr val="494949"/>
                </a:solidFill>
              </a:rPr>
              <a:t>Smart&amp;Start </a:t>
            </a:r>
            <a:r>
              <a:rPr lang="en-US" sz="2200" dirty="0">
                <a:solidFill>
                  <a:srgbClr val="494949"/>
                </a:solidFill>
              </a:rPr>
              <a:t>Italia á vefsíðu </a:t>
            </a:r>
            <a:r>
              <a:rPr lang="en-US" sz="2200" dirty="0" err="1">
                <a:solidFill>
                  <a:srgbClr val="494949"/>
                </a:solidFill>
              </a:rPr>
              <a:t>Invitalia</a:t>
            </a:r>
            <a:r>
              <a:rPr lang="en-US" sz="2200" dirty="0">
                <a:solidFill>
                  <a:srgbClr val="494949"/>
                </a:solidFill>
              </a:rPr>
              <a:t>).  Þú þarft sterka tæknilega/stafræna sýn; kynntu einstöku nýsköpun þína skýrt og nýsköpunarmöguleika hennar. </a:t>
            </a:r>
          </a:p>
          <a:p>
            <a:pPr marL="104775" indent="0"/>
            <a:endParaRPr lang="en-US" sz="2200" dirty="0">
              <a:solidFill>
                <a:srgbClr val="494949"/>
              </a:solidFill>
            </a:endParaRPr>
          </a:p>
        </p:txBody>
      </p:sp>
      <p:cxnSp>
        <p:nvCxnSpPr>
          <p:cNvPr id="6" name="Straight Connector 5">
            <a:extLst>
              <a:ext uri="{FF2B5EF4-FFF2-40B4-BE49-F238E27FC236}">
                <a16:creationId xmlns:a16="http://schemas.microsoft.com/office/drawing/2014/main" id="{5AFEB836-1C3C-1960-0666-47F9A35D9C32}"/>
              </a:ext>
            </a:extLst>
          </p:cNvPr>
          <p:cNvCxnSpPr/>
          <p:nvPr/>
        </p:nvCxnSpPr>
        <p:spPr>
          <a:xfrm>
            <a:off x="495982" y="5033865"/>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E9F3DB-560E-8B6A-8B80-D3E9898CF42A}"/>
              </a:ext>
            </a:extLst>
          </p:cNvPr>
          <p:cNvCxnSpPr/>
          <p:nvPr/>
        </p:nvCxnSpPr>
        <p:spPr>
          <a:xfrm>
            <a:off x="470099" y="2537188"/>
            <a:ext cx="76633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931E16-FD02-30D7-B8B9-D985E0FF3B2B}"/>
              </a:ext>
            </a:extLst>
          </p:cNvPr>
          <p:cNvCxnSpPr>
            <a:cxnSpLocks/>
          </p:cNvCxnSpPr>
          <p:nvPr/>
        </p:nvCxnSpPr>
        <p:spPr>
          <a:xfrm flipH="1">
            <a:off x="477386" y="2510203"/>
            <a:ext cx="4558" cy="2529756"/>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4F89D474-6F57-1D0E-E1AF-5BCA631F85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288" y="1394351"/>
            <a:ext cx="633914" cy="633914"/>
          </a:xfrm>
          <a:prstGeom prst="rect">
            <a:avLst/>
          </a:prstGeom>
        </p:spPr>
      </p:pic>
      <p:pic>
        <p:nvPicPr>
          <p:cNvPr id="10" name="Picture 9">
            <a:extLst>
              <a:ext uri="{FF2B5EF4-FFF2-40B4-BE49-F238E27FC236}">
                <a16:creationId xmlns:a16="http://schemas.microsoft.com/office/drawing/2014/main" id="{D6AB86FA-8A99-9F51-1A1C-0C59718C357B}"/>
              </a:ext>
            </a:extLst>
          </p:cNvPr>
          <p:cNvPicPr>
            <a:picLocks noChangeAspect="1"/>
          </p:cNvPicPr>
          <p:nvPr/>
        </p:nvPicPr>
        <p:blipFill>
          <a:blip r:embed="rId6"/>
          <a:stretch>
            <a:fillRect/>
          </a:stretch>
        </p:blipFill>
        <p:spPr>
          <a:xfrm>
            <a:off x="9291636" y="85433"/>
            <a:ext cx="2105026" cy="1097390"/>
          </a:xfrm>
          <a:prstGeom prst="rect">
            <a:avLst/>
          </a:prstGeom>
        </p:spPr>
      </p:pic>
      <p:pic>
        <p:nvPicPr>
          <p:cNvPr id="7" name="Graphic 6" descr="Excellent with solid fill">
            <a:extLst>
              <a:ext uri="{FF2B5EF4-FFF2-40B4-BE49-F238E27FC236}">
                <a16:creationId xmlns:a16="http://schemas.microsoft.com/office/drawing/2014/main" id="{51D7CD56-96E8-8E6C-4D41-03CDCC704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5830" y="4987505"/>
            <a:ext cx="749373" cy="749373"/>
          </a:xfrm>
          <a:prstGeom prst="rect">
            <a:avLst/>
          </a:prstGeom>
        </p:spPr>
      </p:pic>
    </p:spTree>
    <p:extLst>
      <p:ext uri="{BB962C8B-B14F-4D97-AF65-F5344CB8AC3E}">
        <p14:creationId xmlns:p14="http://schemas.microsoft.com/office/powerpoint/2010/main" val="34819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CAC5-D2C7-0F93-6303-215A677B3190}"/>
            </a:ext>
          </a:extLst>
        </p:cNvPr>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4F465F40-5AD9-AEC3-FD90-C46DCABB0A34}"/>
              </a:ext>
            </a:extLst>
          </p:cNvPr>
          <p:cNvSpPr/>
          <p:nvPr/>
        </p:nvSpPr>
        <p:spPr>
          <a:xfrm>
            <a:off x="1188304" y="1423756"/>
            <a:ext cx="10136921" cy="3023065"/>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Signature with solid fill">
            <a:extLst>
              <a:ext uri="{FF2B5EF4-FFF2-40B4-BE49-F238E27FC236}">
                <a16:creationId xmlns:a16="http://schemas.microsoft.com/office/drawing/2014/main" id="{5EFC14FC-1CA4-580A-7017-C7473DB73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6167"/>
            <a:ext cx="914400" cy="914400"/>
          </a:xfrm>
          <a:prstGeom prst="rect">
            <a:avLst/>
          </a:prstGeom>
        </p:spPr>
      </p:pic>
      <p:sp>
        <p:nvSpPr>
          <p:cNvPr id="9" name="Text Placeholder 5">
            <a:extLst>
              <a:ext uri="{FF2B5EF4-FFF2-40B4-BE49-F238E27FC236}">
                <a16:creationId xmlns:a16="http://schemas.microsoft.com/office/drawing/2014/main" id="{30D5A46A-B8D1-E990-753D-1561A220296B}"/>
              </a:ext>
            </a:extLst>
          </p:cNvPr>
          <p:cNvSpPr txBox="1">
            <a:spLocks/>
          </p:cNvSpPr>
          <p:nvPr/>
        </p:nvSpPr>
        <p:spPr>
          <a:xfrm>
            <a:off x="1872878" y="1563301"/>
            <a:ext cx="937056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sz="2200" b="1" dirty="0">
                <a:solidFill>
                  <a:srgbClr val="E96751"/>
                </a:solidFill>
              </a:rPr>
              <a:t>Inngangur: </a:t>
            </a:r>
            <a:r>
              <a:rPr lang="en-US" sz="2200" b="1" dirty="0">
                <a:solidFill>
                  <a:srgbClr val="494949"/>
                </a:solidFill>
                <a:hlinkClick r:id="rId5">
                  <a:extLst>
                    <a:ext uri="{A12FA001-AC4F-418D-AE19-62706E023703}">
                      <ahyp:hlinkClr xmlns:ahyp="http://schemas.microsoft.com/office/drawing/2018/hyperlinkcolor" val="tx"/>
                    </a:ext>
                  </a:extLst>
                </a:hlinkClick>
              </a:rPr>
              <a:t>Resto al Sud (Dvöl í suðri) áætlunin </a:t>
            </a:r>
            <a:r>
              <a:rPr lang="en-US" sz="2200" dirty="0">
                <a:solidFill>
                  <a:srgbClr val="494949"/>
                </a:solidFill>
              </a:rPr>
              <a:t>er stórt hvatarverkefni ítalska ríkisstjórnarinnar sem miðar að því að styðja ungt frumkvöðlastarfsemi og efnahagsþróun í Suður-Ítalíu. v. </a:t>
            </a:r>
          </a:p>
          <a:p>
            <a:pPr marL="0" indent="0">
              <a:spcAft>
                <a:spcPts val="1200"/>
              </a:spcAft>
            </a:pPr>
            <a:r>
              <a:rPr lang="en-US" sz="2200" dirty="0">
                <a:solidFill>
                  <a:srgbClr val="494949"/>
                </a:solidFill>
              </a:rPr>
              <a:t>Margir hafa nýtt það til að opna gistihús með morgunverði, litla hótela eða glamping-svæði. Þetta er samsetning styrks og vaxtalausra lána. Þekur allt að</a:t>
            </a:r>
            <a:r>
              <a:rPr lang="en-US" sz="2200" b="1" dirty="0">
                <a:solidFill>
                  <a:srgbClr val="494949"/>
                </a:solidFill>
              </a:rPr>
              <a:t> 90% af kostnaði </a:t>
            </a:r>
            <a:r>
              <a:rPr lang="en-US" sz="2200" dirty="0">
                <a:solidFill>
                  <a:srgbClr val="494949"/>
                </a:solidFill>
              </a:rPr>
              <a:t>(50% vaxtalaust lán + 40% styrkur). Að hámarki</a:t>
            </a:r>
            <a:r>
              <a:rPr lang="en-US" sz="2200" b="1" dirty="0">
                <a:solidFill>
                  <a:srgbClr val="494949"/>
                </a:solidFill>
              </a:rPr>
              <a:t> 60.000 evrur (einstaklingur) </a:t>
            </a:r>
            <a:r>
              <a:rPr lang="en-US" sz="2200" dirty="0">
                <a:solidFill>
                  <a:srgbClr val="494949"/>
                </a:solidFill>
              </a:rPr>
              <a:t>eða</a:t>
            </a:r>
            <a:r>
              <a:rPr lang="en-US" sz="2200" b="1" dirty="0">
                <a:solidFill>
                  <a:srgbClr val="494949"/>
                </a:solidFill>
              </a:rPr>
              <a:t> 3 milljónir evra (hóverkefni). </a:t>
            </a:r>
            <a:endParaRPr lang="en-US" sz="2200" dirty="0">
              <a:solidFill>
                <a:srgbClr val="494949"/>
              </a:solidFill>
            </a:endParaRPr>
          </a:p>
        </p:txBody>
      </p:sp>
      <p:cxnSp>
        <p:nvCxnSpPr>
          <p:cNvPr id="15" name="Connector: Elbow 14">
            <a:extLst>
              <a:ext uri="{FF2B5EF4-FFF2-40B4-BE49-F238E27FC236}">
                <a16:creationId xmlns:a16="http://schemas.microsoft.com/office/drawing/2014/main" id="{DBC0FD44-08B3-4ACE-EBE8-19A64672BBED}"/>
              </a:ext>
            </a:extLst>
          </p:cNvPr>
          <p:cNvCxnSpPr>
            <a:cxnSpLocks/>
          </p:cNvCxnSpPr>
          <p:nvPr/>
        </p:nvCxnSpPr>
        <p:spPr>
          <a:xfrm rot="10800000" flipH="1" flipV="1">
            <a:off x="1160476" y="3465083"/>
            <a:ext cx="640368" cy="2376764"/>
          </a:xfrm>
          <a:prstGeom prst="bentConnector3">
            <a:avLst>
              <a:gd name="adj1" fmla="val -35698"/>
            </a:avLst>
          </a:prstGeom>
          <a:ln w="28575">
            <a:solidFill>
              <a:srgbClr val="3FB5A1"/>
            </a:solidFill>
            <a:tailEnd type="triangle"/>
          </a:ln>
        </p:spPr>
        <p:style>
          <a:lnRef idx="1">
            <a:schemeClr val="accent1"/>
          </a:lnRef>
          <a:fillRef idx="0">
            <a:schemeClr val="accent1"/>
          </a:fillRef>
          <a:effectRef idx="0">
            <a:schemeClr val="accent1"/>
          </a:effectRef>
          <a:fontRef idx="minor">
            <a:schemeClr val="tx1"/>
          </a:fontRef>
        </p:style>
      </p:cxnSp>
      <p:sp>
        <p:nvSpPr>
          <p:cNvPr id="33" name="Freeform 28">
            <a:extLst>
              <a:ext uri="{FF2B5EF4-FFF2-40B4-BE49-F238E27FC236}">
                <a16:creationId xmlns:a16="http://schemas.microsoft.com/office/drawing/2014/main" id="{55C18809-0C1A-2FB5-38F5-1F8AC9F38D37}"/>
              </a:ext>
            </a:extLst>
          </p:cNvPr>
          <p:cNvSpPr/>
          <p:nvPr/>
        </p:nvSpPr>
        <p:spPr>
          <a:xfrm>
            <a:off x="-15514" y="109727"/>
            <a:ext cx="7968249" cy="101360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B0BF9981-E5E0-21D4-AC61-76A5A8244DD1}"/>
              </a:ext>
            </a:extLst>
          </p:cNvPr>
          <p:cNvSpPr txBox="1">
            <a:spLocks/>
          </p:cNvSpPr>
          <p:nvPr/>
        </p:nvSpPr>
        <p:spPr>
          <a:xfrm>
            <a:off x="1492537" y="263037"/>
            <a:ext cx="646019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000" dirty="0"/>
              <a:t>Resto al Sud (Dvöl í suðri) áætlunin</a:t>
            </a:r>
          </a:p>
        </p:txBody>
      </p:sp>
      <p:pic>
        <p:nvPicPr>
          <p:cNvPr id="32" name="Graphic 31" descr="Target with solid fill">
            <a:extLst>
              <a:ext uri="{FF2B5EF4-FFF2-40B4-BE49-F238E27FC236}">
                <a16:creationId xmlns:a16="http://schemas.microsoft.com/office/drawing/2014/main" id="{254FEDC3-5AAD-1E99-7576-6AB95EA478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8965" y="1771222"/>
            <a:ext cx="633914" cy="633914"/>
          </a:xfrm>
          <a:prstGeom prst="rect">
            <a:avLst/>
          </a:prstGeom>
        </p:spPr>
      </p:pic>
      <p:sp>
        <p:nvSpPr>
          <p:cNvPr id="18" name="Flowchart: Alternate Process 17">
            <a:extLst>
              <a:ext uri="{FF2B5EF4-FFF2-40B4-BE49-F238E27FC236}">
                <a16:creationId xmlns:a16="http://schemas.microsoft.com/office/drawing/2014/main" id="{FF160E3B-93FD-0BF7-197E-4407BA19D6C4}"/>
              </a:ext>
            </a:extLst>
          </p:cNvPr>
          <p:cNvSpPr/>
          <p:nvPr/>
        </p:nvSpPr>
        <p:spPr>
          <a:xfrm>
            <a:off x="1826168" y="4673137"/>
            <a:ext cx="10029647" cy="145867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D27CCA1A-D94E-1F31-8634-9366F1AC0364}"/>
              </a:ext>
            </a:extLst>
          </p:cNvPr>
          <p:cNvSpPr txBox="1">
            <a:spLocks/>
          </p:cNvSpPr>
          <p:nvPr/>
        </p:nvSpPr>
        <p:spPr>
          <a:xfrm>
            <a:off x="2483933" y="4895980"/>
            <a:ext cx="9541737"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rgbClr val="E96751"/>
                </a:solidFill>
              </a:rPr>
              <a:t>Dæmi: </a:t>
            </a:r>
          </a:p>
          <a:p>
            <a:pPr marL="0" indent="0"/>
            <a:r>
              <a:rPr lang="en-US" sz="2200" dirty="0">
                <a:solidFill>
                  <a:srgbClr val="494949"/>
                </a:solidFill>
              </a:rPr>
              <a:t>Einstaklingar geta fengið allt að</a:t>
            </a:r>
            <a:r>
              <a:rPr lang="en-US" sz="2200" b="1" dirty="0">
                <a:solidFill>
                  <a:srgbClr val="494949"/>
                </a:solidFill>
              </a:rPr>
              <a:t> 60.000 € (eða allt að 200.000 € fyrir </a:t>
            </a:r>
            <a:r>
              <a:rPr lang="en-US" sz="2200" dirty="0">
                <a:solidFill>
                  <a:srgbClr val="494949"/>
                </a:solidFill>
              </a:rPr>
              <a:t>fyrirtæki</a:t>
            </a:r>
            <a:r>
              <a:rPr lang="en-US" sz="2200" b="1" dirty="0">
                <a:solidFill>
                  <a:srgbClr val="494949"/>
                </a:solidFill>
              </a:rPr>
              <a:t> með mörgum stofnendum</a:t>
            </a:r>
            <a:r>
              <a:rPr lang="en-US" sz="2200" dirty="0">
                <a:solidFill>
                  <a:srgbClr val="494949"/>
                </a:solidFill>
              </a:rPr>
              <a:t>), sem samanstendur af 50% styrk og 50% </a:t>
            </a:r>
            <a:r>
              <a:rPr lang="en-US" sz="2200" b="1" dirty="0">
                <a:solidFill>
                  <a:srgbClr val="494949"/>
                </a:solidFill>
              </a:rPr>
              <a:t>láni. </a:t>
            </a:r>
          </a:p>
          <a:p>
            <a:pPr marL="447675" indent="0"/>
            <a:endParaRPr lang="en-US" sz="2200" dirty="0">
              <a:solidFill>
                <a:srgbClr val="494949"/>
              </a:solidFill>
            </a:endParaRPr>
          </a:p>
        </p:txBody>
      </p:sp>
      <p:pic>
        <p:nvPicPr>
          <p:cNvPr id="43" name="Graphic 42" descr="Excellent with solid fill">
            <a:extLst>
              <a:ext uri="{FF2B5EF4-FFF2-40B4-BE49-F238E27FC236}">
                <a16:creationId xmlns:a16="http://schemas.microsoft.com/office/drawing/2014/main" id="{DE283728-8E65-9B6D-4696-610A90B84D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6168" y="4772225"/>
            <a:ext cx="749373" cy="749373"/>
          </a:xfrm>
          <a:prstGeom prst="rect">
            <a:avLst/>
          </a:prstGeom>
        </p:spPr>
      </p:pic>
      <p:grpSp>
        <p:nvGrpSpPr>
          <p:cNvPr id="2" name="Group 1">
            <a:extLst>
              <a:ext uri="{FF2B5EF4-FFF2-40B4-BE49-F238E27FC236}">
                <a16:creationId xmlns:a16="http://schemas.microsoft.com/office/drawing/2014/main" id="{8B14D7E9-5A33-9D06-41DB-F72FB1A5093C}"/>
              </a:ext>
            </a:extLst>
          </p:cNvPr>
          <p:cNvGrpSpPr/>
          <p:nvPr/>
        </p:nvGrpSpPr>
        <p:grpSpPr>
          <a:xfrm>
            <a:off x="274432" y="85433"/>
            <a:ext cx="1047896" cy="1049846"/>
            <a:chOff x="1016000" y="1137920"/>
            <a:chExt cx="1016000" cy="1016000"/>
          </a:xfrm>
        </p:grpSpPr>
        <p:sp>
          <p:nvSpPr>
            <p:cNvPr id="3" name="Oval 2">
              <a:extLst>
                <a:ext uri="{FF2B5EF4-FFF2-40B4-BE49-F238E27FC236}">
                  <a16:creationId xmlns:a16="http://schemas.microsoft.com/office/drawing/2014/main" id="{A354CD53-7E9D-1593-F50F-5E604D6AE38E}"/>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BF8FC4D-4622-B3C2-A307-E996C55E2133}"/>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pic>
        <p:nvPicPr>
          <p:cNvPr id="30722" name="Picture 2" descr="Resto al sud">
            <a:extLst>
              <a:ext uri="{FF2B5EF4-FFF2-40B4-BE49-F238E27FC236}">
                <a16:creationId xmlns:a16="http://schemas.microsoft.com/office/drawing/2014/main" id="{854270DF-939B-1A33-BB06-D6F05EA075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6522" y="88718"/>
            <a:ext cx="2109850" cy="15823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92298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6" ma:contentTypeDescription="Create a new document." ma:contentTypeScope="" ma:versionID="9419557d0d05647896247c76f8082c84">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8bb00514f3168b1377ce5798e928eabc"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08A59C-689D-43D6-BA66-B945A991BBC0}"/>
</file>

<file path=customXml/itemProps2.xml><?xml version="1.0" encoding="utf-8"?>
<ds:datastoreItem xmlns:ds="http://schemas.openxmlformats.org/officeDocument/2006/customXml" ds:itemID="{467931FB-1E80-4AFF-847C-212F16CE61B1}"/>
</file>

<file path=customXml/itemProps3.xml><?xml version="1.0" encoding="utf-8"?>
<ds:datastoreItem xmlns:ds="http://schemas.openxmlformats.org/officeDocument/2006/customXml" ds:itemID="{7211D767-D555-423B-9330-DD055AC613A6}"/>
</file>

<file path=docProps/app.xml><?xml version="1.0" encoding="utf-8"?>
<Properties xmlns="http://schemas.openxmlformats.org/officeDocument/2006/extended-properties" xmlns:vt="http://schemas.openxmlformats.org/officeDocument/2006/docPropsVTypes">
  <Template/>
  <TotalTime>13591</TotalTime>
  <Words>4726</Words>
  <Application>Microsoft Office PowerPoint</Application>
  <PresentationFormat>Widescreen</PresentationFormat>
  <Paragraphs>288</Paragraphs>
  <Slides>38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Aptos</vt:lpstr>
      <vt:lpstr>Arial</vt:lpstr>
      <vt:lpstr>Calibri</vt:lpstr>
      <vt:lpstr>Calibri </vt:lpstr>
      <vt:lpstr>Google Sans</vt:lpstr>
      <vt:lpstr>Montserrat</vt:lpstr>
      <vt:lpstr>Montserrat Light</vt:lpstr>
      <vt:lpstr>var(--h2_typography-font-family)</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docId:45BDA79794711532DDD90EDE9476BEC0</cp:keywords>
  <cp:lastModifiedBy>Kjartan Bollason</cp:lastModifiedBy>
  <cp:revision>566</cp:revision>
  <dcterms:created xsi:type="dcterms:W3CDTF">2020-10-14T13:32:04Z</dcterms:created>
  <dcterms:modified xsi:type="dcterms:W3CDTF">2026-01-23T15:28:41Z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