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31.xml" ContentType="application/vnd.openxmlformats-officedocument.presentationml.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3"/>
  </p:notesMasterIdLst>
  <p:handoutMasterIdLst>
    <p:handoutMasterId r:id="rId34"/>
  </p:handoutMasterIdLst>
  <p:sldIdLst>
    <p:sldId id="7830" r:id="rId2"/>
    <p:sldId id="7696" r:id="rId3"/>
    <p:sldId id="6857" r:id="rId4"/>
    <p:sldId id="7152" r:id="rId5"/>
    <p:sldId id="7796" r:id="rId6"/>
    <p:sldId id="7706" r:id="rId7"/>
    <p:sldId id="7707" r:id="rId8"/>
    <p:sldId id="7797" r:id="rId9"/>
    <p:sldId id="7798" r:id="rId10"/>
    <p:sldId id="7799" r:id="rId11"/>
    <p:sldId id="7800" r:id="rId12"/>
    <p:sldId id="7803" r:id="rId13"/>
    <p:sldId id="7801" r:id="rId14"/>
    <p:sldId id="7802" r:id="rId15"/>
    <p:sldId id="7804" r:id="rId16"/>
    <p:sldId id="7805" r:id="rId17"/>
    <p:sldId id="7806" r:id="rId18"/>
    <p:sldId id="7807" r:id="rId19"/>
    <p:sldId id="7809" r:id="rId20"/>
    <p:sldId id="7808" r:id="rId21"/>
    <p:sldId id="7652" r:id="rId22"/>
    <p:sldId id="6948" r:id="rId23"/>
    <p:sldId id="6927" r:id="rId24"/>
    <p:sldId id="6928" r:id="rId25"/>
    <p:sldId id="6930" r:id="rId26"/>
    <p:sldId id="6931" r:id="rId27"/>
    <p:sldId id="6933" r:id="rId28"/>
    <p:sldId id="6934" r:id="rId29"/>
    <p:sldId id="6808" r:id="rId30"/>
    <p:sldId id="6883" r:id="rId31"/>
    <p:sldId id="77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96751"/>
    <a:srgbClr val="0D9390"/>
    <a:srgbClr val="EC7C69"/>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63" d="100"/>
          <a:sy n="63" d="100"/>
        </p:scale>
        <p:origin x="64"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23/01/2026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F5A1B-1A88-B904-3901-D5447A08A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E815C-C798-FCBE-B5FC-AE2CAAED8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05934-2039-FEAE-DFA6-2AF2817DFC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FC74D2-04AF-6CA6-3BBE-6362F55A2243}"/>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542034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F72BF-D4FD-25F6-27FD-EF4768801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C5577-26EA-2B76-96BD-D35D48AC0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EF504-A81E-8893-09FC-3B19FD6B1A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39B1CC-A6E0-6738-3428-84A5A54258C4}"/>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2032536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F72BF-D4FD-25F6-27FD-EF4768801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C5577-26EA-2B76-96BD-D35D48AC0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EF504-A81E-8893-09FC-3B19FD6B1A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39B1CC-A6E0-6738-3428-84A5A54258C4}"/>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2032536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61ECD-40D9-6A3C-73DB-2C2AC5E94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6F890-CDA9-403C-2172-19F7AF0B8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2973A-2E54-9B9C-C0CF-3EE274A071D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03E5B7C-AEAE-7FB2-87E3-BFF8FAF27D31}"/>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2538727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EE51-A17D-B8BB-F44F-8D62CAA54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472E5-25CC-1ADC-E2A0-BF732E95C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39019-9863-10F1-79F4-9595CF5043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8D93BF-9514-C63B-444E-932F23907896}"/>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3968052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FF0BA-C7EB-091C-5F74-692FCBDB7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B9B91-18EF-84DF-E323-2F5AC8B05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6FCA2-AC05-EA26-69CE-5BDBF458462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BB65B4-0512-6065-0CDE-B28787933386}"/>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4275097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B636-351E-9EFE-93DF-B048E645E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AA1D0-B7CA-8D5C-43E5-5148E367D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B7D66-A35A-B80E-BEE0-721EDFBF8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6969B79-9759-CED9-EB48-3B712198F9F9}"/>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65105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B6298-FC55-24F4-46DE-695807D5C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B577B-74A7-09A5-FA4E-F1768F227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76866-C4EA-7611-F28F-58365FB31C8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922131-239F-60F0-B95D-27F41A3D8F9C}"/>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08786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3FAFB-4168-EED7-0E51-1C92B3B27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AEFA6-38DC-510D-0602-2B608D529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33876-A720-8DE3-C350-57EC7F4BBD0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E0ACA5-5B1E-EFAD-3AA3-A6F625A8E822}"/>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196522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8A4C5-E14C-0B79-0F84-B5A35C012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20D8C-946B-7BF1-A9A5-68DD0E918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1D41C-4D87-853C-75F3-57A30676EE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09321E-CD5D-BEE8-4CFE-A35DD3AB981A}"/>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267842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4258E-6BFB-76A3-3E34-EA5FB233A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EDFC3-5D54-5DCC-21DB-5F179DB57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31448-2D14-BE4D-EA20-6AEC75A7F5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9289B4B-7FE9-BA1D-9AD4-AEA344A5A49E}"/>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649092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43B1A-2A5B-3A5C-BA6A-4D2DB3F52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7DC22-057F-4076-5D0A-D6DAFA599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B35AE-54E9-ACB3-E5DE-E3FB953C36E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0074356-ABF9-4619-97DD-9DB66E89F942}"/>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56941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B5A9-4E85-CE3B-C052-DDDB71AF8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E2609-8D63-2E39-ABBD-BA132E4D2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35092-ADE3-ED76-F650-B5D159D0D82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2C903D-D902-07BF-3DFD-63B82B450E4B}"/>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2315171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F15D9-4FB3-FDE2-6CCB-504A95CA2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B2FA7-8ABF-4C3D-13DA-AE1DDF9E1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B4D03-3BFF-AF9C-29A8-38D769EFF9F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11BD9C7-126A-C2D6-81F5-D6E03386ADD3}"/>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87748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AC77-9785-B244-CEB4-353BDD045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97E35-C53B-6EDD-271D-3360894CB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BB379-ACD7-B37C-1DD4-06E88FAB6E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482FDB-2ED1-E1D6-6AB9-0333C66C1545}"/>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397389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03832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FRÁBÆR DVALARSTAÐIR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DVALARSTAÐA Í FERÐAMENNSKU</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3"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gov.si/en/news/2025-01-27-a-prosperous-year-for-slovenian-tourism-in-2024-optimistic-outlook-despite-challenges.com" TargetMode="External"/><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www.interregeurope.eu/good-practices/development-of-innovative-tourism-in-slovenia" TargetMode="External"/><Relationship Id="rId10" Type="http://schemas.openxmlformats.org/officeDocument/2006/relationships/image" Target="../media/image22.png"/><Relationship Id="rId4" Type="http://schemas.openxmlformats.org/officeDocument/2006/relationships/hyperlink" Target="https://www.gov.si/en/state-authorities/ministries/ministry-of-the-economy-tourism-and-sport/" TargetMode="External"/><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hyperlink" Target="https://www.podjetniskisklad.si/en/" TargetMode="External"/><Relationship Id="rId13" Type="http://schemas.openxmlformats.org/officeDocument/2006/relationships/hyperlink" Target="https://www.slovenia.info/en/business/innovative-projects/innovativeness" TargetMode="External"/><Relationship Id="rId3" Type="http://schemas.openxmlformats.org/officeDocument/2006/relationships/hyperlink" Target="https://www.ekosklad.si/english" TargetMode="External"/><Relationship Id="rId7" Type="http://schemas.openxmlformats.org/officeDocument/2006/relationships/image" Target="../media/image21.svg"/><Relationship Id="rId12" Type="http://schemas.openxmlformats.org/officeDocument/2006/relationships/hyperlink" Target="https://www.slovenia.info/en/business" TargetMode="External"/><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hyperlink" Target="https://www.facebook.com/story.php?id=149077228440738&amp;m_entstream_source=timeline&amp;story_fbid=6733885159959879&amp;com" TargetMode="External"/><Relationship Id="rId10" Type="http://schemas.openxmlformats.org/officeDocument/2006/relationships/hyperlink" Target="https://www.gov.si/assets/ministrstva/MGTS/Dokumenti/DTUR/Strategija-slovenskega-turizma-20222028-/SLOVENIAN-TOURISM-STRATEGY-2022-2028-v2.pdf" TargetMode="External"/><Relationship Id="rId4" Type="http://schemas.openxmlformats.org/officeDocument/2006/relationships/hyperlink" Target="https://www.feantsaresearch.org/public/user/Resources/reports/2023/Renovation_case_studies/Slovenia_Booklet.pdf.com" TargetMode="External"/><Relationship Id="rId9" Type="http://schemas.openxmlformats.org/officeDocument/2006/relationships/hyperlink" Target="https://www.slovenia-green.si/o-slovenia-green/#:~:text=The%20Green%20Scheme%20of%20Slovenian%20Tourism%20is%20a%20national%20tool,tourism%20principles%20into%20their%20operation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sloveniabusiness.eu/" TargetMode="External"/><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hyperlink" Target="https://www.spiritslovenia.si/" TargetMode="External"/><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www.srrs.si/" TargetMode="Externa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3" Type="http://schemas.openxmlformats.org/officeDocument/2006/relationships/image" Target="../media/image9.png"/><Relationship Id="rId7" Type="http://schemas.openxmlformats.org/officeDocument/2006/relationships/hyperlink" Target="https://www.gov.si/en/news/2024-10-25-planned-calls-for-proposals-in-the-field-of-regional-development-in-2024-and-2025/" TargetMode="External"/><Relationship Id="rId12"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15.svg"/><Relationship Id="rId11" Type="http://schemas.openxmlformats.org/officeDocument/2006/relationships/image" Target="../media/image25.jpg"/><Relationship Id="rId5" Type="http://schemas.openxmlformats.org/officeDocument/2006/relationships/image" Target="../media/image14.png"/><Relationship Id="rId10" Type="http://schemas.openxmlformats.org/officeDocument/2006/relationships/image" Target="../media/image24.jpg"/><Relationship Id="rId4" Type="http://schemas.openxmlformats.org/officeDocument/2006/relationships/image" Target="../media/image10.sv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ec.europa.eu/enrd/news-events/news/leaderclld-supporting-rural-tourism-slovenia_en.html" TargetMode="Externa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ec.europa.eu/enrd/news-events/news/discover-leader-lags-active-slovenia_en.html" TargetMode="External"/><Relationship Id="rId3" Type="http://schemas.openxmlformats.org/officeDocument/2006/relationships/hyperlink" Target="https://evropskasredstva.si/en/media-center/all-media/community-led-local-development-in-slovenia-a-success-story-at-european-level/" TargetMode="External"/><Relationship Id="rId7" Type="http://schemas.openxmlformats.org/officeDocument/2006/relationships/image" Target="../media/image15.svg"/><Relationship Id="rId12" Type="http://schemas.openxmlformats.org/officeDocument/2006/relationships/hyperlink" Target="https://elard.eu/leader-clld/" TargetMode="External"/><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14.png"/><Relationship Id="rId11" Type="http://schemas.openxmlformats.org/officeDocument/2006/relationships/hyperlink" Target="https://eu-cap-network.ec.europa.eu/news/slovenias-simplified-community-led-local-development_en" TargetMode="External"/><Relationship Id="rId5" Type="http://schemas.openxmlformats.org/officeDocument/2006/relationships/image" Target="../media/image10.svg"/><Relationship Id="rId10"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www.sid.si/en" TargetMode="External"/><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4.png"/><Relationship Id="rId7"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6.png"/><Relationship Id="rId5" Type="http://schemas.openxmlformats.org/officeDocument/2006/relationships/hyperlink" Target="https://sibiz.eu/an-overview-of-some-of-the-current-financing-and-lending-schemes-available-to-companies-in-the-republic-of-slovenia-through-sid-banka/" TargetMode="External"/><Relationship Id="rId4" Type="http://schemas.openxmlformats.org/officeDocument/2006/relationships/image" Target="../media/image31.svg"/><Relationship Id="rId9"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hyperlink" Target="https://www.interregeurope.eu/good-practices/the-green-scheme-of-slovenian-tourism-gsst" TargetMode="External"/><Relationship Id="rId2" Type="http://schemas.openxmlformats.org/officeDocument/2006/relationships/hyperlink" Target="https://www.slovenia.info/sl/novinarsko-sredisce/novice/31205-objavljen-je-javni-razpis-v-vrednosti-15-2-mio-eur-za-popolno-prenovo-ali-izgradnjo-novih-turisticnih-nastanitvenih-obratov#:~:text=Ministrstvo%20za%20gospodarstvo%2C%20turizem%20in,zgolj%20visoko%20okoljsko%20trajnostne%20investicije"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slovenia.info/sl/novinarsko-sredisce/novice/31205-objavljen-je-javni-razpis-v-vrednosti-15-2-mio-eur-za-popolno-prenovo-ali-izgradnjo-novih-turisticnih-nastanitvenih-obratov#:~:text=Ministrstvo%20za%20gospodarstvo%2C%20turizem%20in,zgolj%20visoko%20okoljsko%20trajnostne%20investicije" TargetMode="Externa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hyperlink" Target="https://www.srrs.si/dobre-prakse/" TargetMode="External"/><Relationship Id="rId2" Type="http://schemas.openxmlformats.org/officeDocument/2006/relationships/hyperlink" Target="https://www.srrs.si/" TargetMode="External"/><Relationship Id="rId1" Type="http://schemas.openxmlformats.org/officeDocument/2006/relationships/slideLayout" Target="../slideLayouts/slideLayout44.xml"/><Relationship Id="rId4" Type="http://schemas.openxmlformats.org/officeDocument/2006/relationships/hyperlink" Target="https://www.slovenia.info/en/business/about-slovenian-tourist-boar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www.chandlerinstitute.org/governancematters/slovenias-playbook-to-level-the-playing-field" TargetMode="External"/><Relationship Id="rId2" Type="http://schemas.openxmlformats.org/officeDocument/2006/relationships/hyperlink" Target="https://spot.gov.si/en/activities-and-professions/permits-and-declarations/" TargetMode="Externa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hyperlink" Target="https://digi-si.eu/en/event/incentives-for-the-launch-of-innovative-companies-p2-2025.com" TargetMode="External"/><Relationship Id="rId5" Type="http://schemas.openxmlformats.org/officeDocument/2006/relationships/hyperlink" Target="https://www.podjetniskisklad.si/en/" TargetMode="External"/><Relationship Id="rId4" Type="http://schemas.openxmlformats.org/officeDocument/2006/relationships/image" Target="../media/image10.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spot.gov.si/en/info/considering-doing-business-in-slovenia/enterprise-incentives.com" TargetMode="External"/><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hyperlink" Target="https://spot.gov.si/en/info/considering-doing-business-in-slovenia/enterprise-incentives.com" TargetMode="External"/><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14.png"/><Relationship Id="rId11" Type="http://schemas.openxmlformats.org/officeDocument/2006/relationships/hyperlink" Target="https://www.startup.si/en-us/startup-map/public-institutions/slovenski-podjetniski-sklad#:~:text=Slovene%20Enterprise%20Fund%20,euros%2C%20which%20enables%20young" TargetMode="External"/><Relationship Id="rId5" Type="http://schemas.openxmlformats.org/officeDocument/2006/relationships/image" Target="../media/image13.png"/><Relationship Id="rId10" Type="http://schemas.openxmlformats.org/officeDocument/2006/relationships/hyperlink" Target="https://www.podjetniskisklad.si/en/" TargetMode="External"/><Relationship Id="rId4" Type="http://schemas.openxmlformats.org/officeDocument/2006/relationships/image" Target="../media/image10.svg"/><Relationship Id="rId9" Type="http://schemas.openxmlformats.org/officeDocument/2006/relationships/hyperlink" Target="https://www.startup.si/en-u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hyperlink" Target="https://www.gov.si/en/state-authorities/ministries/ministry-of-the-economy-tourism-and-sport/" TargetMode="Externa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www.gov.si/en/news/2023-02-14-eur-634-4-million-for-economic-development-tourism-and-sport-this-year/#:~:text=match%20at%20L85%20,7%20per%20cent" TargetMode="Externa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Modúl 7 </a:t>
            </a:r>
            <a:r>
              <a:rPr lang="en-GB" sz="4000" b="0" dirty="0"/>
              <a:t>(hluti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Finndu fjármögnun sem hentar þér – fjármögnunar- og fjármálavalkostir</a:t>
            </a:r>
          </a:p>
          <a:p>
            <a:pPr defTabSz="777514">
              <a:lnSpc>
                <a:spcPct val="100000"/>
              </a:lnSpc>
              <a:spcBef>
                <a:spcPts val="0"/>
              </a:spcBef>
              <a:spcAft>
                <a:spcPts val="600"/>
              </a:spcAft>
              <a:defRPr/>
            </a:pPr>
            <a:r>
              <a:rPr lang="en-GB" sz="2800" i="1" dirty="0"/>
              <a:t>Fjármálaplanagerð og fjármögnun </a:t>
            </a:r>
          </a:p>
          <a:p>
            <a:pPr defTabSz="777514">
              <a:lnSpc>
                <a:spcPct val="100000"/>
              </a:lnSpc>
              <a:spcBef>
                <a:spcPts val="0"/>
              </a:spcBef>
              <a:spcAft>
                <a:spcPts val="600"/>
              </a:spcAft>
              <a:defRPr/>
            </a:pPr>
            <a:r>
              <a:rPr lang="en-US" sz="2800" i="1" dirty="0"/>
              <a:t>Slóvenía</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9" name="Picture Placeholder 8" descr="A flag with a blue and red stripe&#10;&#10;AI-generated content may be incorrect.">
            <a:extLst>
              <a:ext uri="{FF2B5EF4-FFF2-40B4-BE49-F238E27FC236}">
                <a16:creationId xmlns:a16="http://schemas.microsoft.com/office/drawing/2014/main" id="{56677300-B9A0-0A85-2AA6-D736E93C423B}"/>
              </a:ext>
            </a:extLst>
          </p:cNvPr>
          <p:cNvPicPr>
            <a:picLocks noGrp="1" noChangeAspect="1"/>
          </p:cNvPicPr>
          <p:nvPr>
            <p:ph type="pic" sz="quarter" idx="19"/>
          </p:nvPr>
        </p:nvPicPr>
        <p:blipFill>
          <a:blip r:embed="rId2"/>
          <a:srcRect l="12873" r="12873"/>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C577-E2C5-648F-9058-0A906D796834}"/>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1318C33C-FF5A-5B27-276A-58733B197E38}"/>
              </a:ext>
            </a:extLst>
          </p:cNvPr>
          <p:cNvSpPr/>
          <p:nvPr/>
        </p:nvSpPr>
        <p:spPr>
          <a:xfrm>
            <a:off x="1266401" y="1303356"/>
            <a:ext cx="10142774" cy="350676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E49E801-335B-5AA0-4AB8-7B3AF3C839AE}"/>
              </a:ext>
            </a:extLst>
          </p:cNvPr>
          <p:cNvSpPr txBox="1">
            <a:spLocks/>
          </p:cNvSpPr>
          <p:nvPr/>
        </p:nvSpPr>
        <p:spPr>
          <a:xfrm>
            <a:off x="1980012" y="1408893"/>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Markmið: </a:t>
            </a:r>
            <a:r>
              <a:rPr lang="en-US" sz="2200" b="1" dirty="0">
                <a:solidFill>
                  <a:srgbClr val="494949"/>
                </a:solidFill>
                <a:hlinkClick r:id="rId3">
                  <a:extLst>
                    <a:ext uri="{A12FA001-AC4F-418D-AE19-62706E023703}">
                      <ahyp:hlinkClr xmlns:ahyp="http://schemas.microsoft.com/office/drawing/2018/hyperlinkcolor" val="tx"/>
                    </a:ext>
                  </a:extLst>
                </a:hlinkClick>
              </a:rPr>
              <a:t>Að kynna sjálfbærar ferðamannavenjur</a:t>
            </a:r>
            <a:r>
              <a:rPr lang="en-US" sz="2200" dirty="0">
                <a:solidFill>
                  <a:srgbClr val="494949"/>
                </a:solidFill>
              </a:rPr>
              <a:t>. </a:t>
            </a:r>
            <a:r>
              <a:rPr lang="en-IE" sz="2200" dirty="0">
                <a:solidFill>
                  <a:srgbClr val="494949"/>
                </a:solidFill>
              </a:rPr>
              <a:t>Slóvenska ferðamálastofnunin (</a:t>
            </a:r>
            <a:r>
              <a:rPr lang="en-US" sz="2200" dirty="0">
                <a:solidFill>
                  <a:srgbClr val="494949"/>
                </a:solidFill>
              </a:rPr>
              <a:t>STB) kynir Slóveníu sem ferðamannastað og styður nýstárleg verkefni í ferðaþjónustu. Hún veitir verðlaun og viðurkenningar til þjónustuaðila fyrir skapandi og sjálfbærar ferðamannaaðgerðir. Hún stýrir ferðamannaverkefnum, stefnumótun eða áætlunum sem miða að því að hvetja til umhverfis-, félags- og efnahagslega ábyrgra ferðamála. </a:t>
            </a:r>
          </a:p>
          <a:p>
            <a:pPr marL="0" indent="0">
              <a:spcAft>
                <a:spcPts val="600"/>
              </a:spcAft>
            </a:pPr>
            <a:r>
              <a:rPr lang="en-US" sz="2200" dirty="0">
                <a:solidFill>
                  <a:srgbClr val="494949"/>
                </a:solidFill>
              </a:rPr>
              <a:t>Fyrir </a:t>
            </a:r>
            <a:r>
              <a:rPr lang="en-US" sz="2200" b="1" dirty="0">
                <a:solidFill>
                  <a:srgbClr val="494949"/>
                </a:solidFill>
              </a:rPr>
              <a:t>valfrjálsa gistingu í ferðaþjónustu (ATAs) </a:t>
            </a:r>
            <a:r>
              <a:rPr lang="en-US" sz="2200" dirty="0">
                <a:solidFill>
                  <a:srgbClr val="494949"/>
                </a:solidFill>
              </a:rPr>
              <a:t>getur þessi kynning boðið upp á </a:t>
            </a:r>
            <a:r>
              <a:rPr lang="en-US" sz="2200" b="1" dirty="0">
                <a:solidFill>
                  <a:srgbClr val="494949"/>
                </a:solidFill>
              </a:rPr>
              <a:t>verulega kosti</a:t>
            </a:r>
            <a:r>
              <a:rPr lang="en-US" sz="2200" dirty="0">
                <a:solidFill>
                  <a:srgbClr val="494949"/>
                </a:solidFill>
              </a:rPr>
              <a:t>, þar á meðal stuðning, sýnileika og aðgang að fjármagni. Ef ATA-gisting þín (t.d. glamping-svæði, vistfræðilegt fríhús, menningarleg heimagisting) uppfyllir skilyrðin, þá átt þú rétt á </a:t>
            </a:r>
            <a:r>
              <a:rPr lang="en-US" sz="2200" b="1" dirty="0">
                <a:solidFill>
                  <a:srgbClr val="494949"/>
                </a:solidFill>
              </a:rPr>
              <a:t>þjóðlegum og ESB-sértækum samfjármögnuðum stuðningi og verðlaunum</a:t>
            </a:r>
            <a:r>
              <a:rPr lang="en-US" sz="2200" dirty="0">
                <a:solidFill>
                  <a:srgbClr val="494949"/>
                </a:solidFill>
              </a:rPr>
              <a:t>, svo sem:</a:t>
            </a:r>
          </a:p>
          <a:p>
            <a:pPr marL="447675" indent="0"/>
            <a:endParaRPr lang="en-US" sz="2200" dirty="0">
              <a:solidFill>
                <a:srgbClr val="494949"/>
              </a:solidFill>
            </a:endParaRPr>
          </a:p>
        </p:txBody>
      </p:sp>
      <p:sp>
        <p:nvSpPr>
          <p:cNvPr id="33" name="Freeform 28">
            <a:extLst>
              <a:ext uri="{FF2B5EF4-FFF2-40B4-BE49-F238E27FC236}">
                <a16:creationId xmlns:a16="http://schemas.microsoft.com/office/drawing/2014/main" id="{F678BE75-42E5-B636-7CDD-776F6B84116F}"/>
              </a:ext>
            </a:extLst>
          </p:cNvPr>
          <p:cNvSpPr/>
          <p:nvPr/>
        </p:nvSpPr>
        <p:spPr>
          <a:xfrm>
            <a:off x="-15513" y="109727"/>
            <a:ext cx="92738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E2CC80F-A4E1-4205-CE5F-4A240182695B}"/>
              </a:ext>
            </a:extLst>
          </p:cNvPr>
          <p:cNvSpPr txBox="1">
            <a:spLocks/>
          </p:cNvSpPr>
          <p:nvPr/>
        </p:nvSpPr>
        <p:spPr>
          <a:xfrm>
            <a:off x="1512183" y="263037"/>
            <a:ext cx="734606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hlinkClick r:id="rId4">
                  <a:extLst>
                    <a:ext uri="{A12FA001-AC4F-418D-AE19-62706E023703}">
                      <ahyp:hlinkClr xmlns:ahyp="http://schemas.microsoft.com/office/drawing/2018/hyperlinkcolor" val="tx"/>
                    </a:ext>
                  </a:extLst>
                </a:hlinkClick>
              </a:rPr>
              <a:t>Fjármála- og efnahagsráðuneytið, ferðaþjónusturáðuneytið og íþróttaráðuneytið</a:t>
            </a:r>
            <a:endParaRPr lang="en-US" sz="3000" b="1" dirty="0"/>
          </a:p>
          <a:p>
            <a:pPr>
              <a:spcBef>
                <a:spcPts val="0"/>
              </a:spcBef>
            </a:pPr>
            <a:r>
              <a:rPr lang="en-US" sz="2400" dirty="0"/>
              <a:t>Samfjármögnun fyrir gæðabætingar í gistingu</a:t>
            </a:r>
          </a:p>
        </p:txBody>
      </p:sp>
      <p:sp>
        <p:nvSpPr>
          <p:cNvPr id="2" name="Flowchart: Alternate Process 1">
            <a:extLst>
              <a:ext uri="{FF2B5EF4-FFF2-40B4-BE49-F238E27FC236}">
                <a16:creationId xmlns:a16="http://schemas.microsoft.com/office/drawing/2014/main" id="{9191B80F-34A7-89FC-DFD2-817B87B30ECB}"/>
              </a:ext>
            </a:extLst>
          </p:cNvPr>
          <p:cNvSpPr/>
          <p:nvPr/>
        </p:nvSpPr>
        <p:spPr>
          <a:xfrm>
            <a:off x="1269608" y="5033865"/>
            <a:ext cx="10098684" cy="1677827"/>
          </a:xfrm>
          <a:prstGeom prst="flowChartAlternateProcess">
            <a:avLst/>
          </a:prstGeom>
          <a:solidFill>
            <a:srgbClr val="0D9390"/>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64886A89-29C8-2F2C-E37B-6379F067E66E}"/>
              </a:ext>
            </a:extLst>
          </p:cNvPr>
          <p:cNvSpPr txBox="1">
            <a:spLocks/>
          </p:cNvSpPr>
          <p:nvPr/>
        </p:nvSpPr>
        <p:spPr>
          <a:xfrm>
            <a:off x="2129980" y="5077266"/>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err="1">
                <a:solidFill>
                  <a:schemeClr val="bg1"/>
                </a:solidFill>
                <a:hlinkClick r:id="rId5">
                  <a:extLst>
                    <a:ext uri="{A12FA001-AC4F-418D-AE19-62706E023703}">
                      <ahyp:hlinkClr xmlns:ahyp="http://schemas.microsoft.com/office/drawing/2018/hyperlinkcolor" val="tx"/>
                    </a:ext>
                  </a:extLst>
                </a:hlinkClick>
              </a:rPr>
              <a:t>Snovalec </a:t>
            </a:r>
            <a:r>
              <a:rPr lang="en-US" sz="2200" b="1" dirty="0">
                <a:solidFill>
                  <a:schemeClr val="bg1"/>
                </a:solidFill>
                <a:hlinkClick r:id="rId5">
                  <a:extLst>
                    <a:ext uri="{A12FA001-AC4F-418D-AE19-62706E023703}">
                      <ahyp:hlinkClr xmlns:ahyp="http://schemas.microsoft.com/office/drawing/2018/hyperlinkcolor" val="tx"/>
                    </a:ext>
                  </a:extLst>
                </a:hlinkClick>
              </a:rPr>
              <a:t>nýsköpunaverðlaunin</a:t>
            </a:r>
            <a:r>
              <a:rPr lang="en-US" sz="2200" b="1" dirty="0">
                <a:solidFill>
                  <a:schemeClr val="bg1"/>
                </a:solidFill>
              </a:rPr>
              <a:t>. </a:t>
            </a:r>
            <a:r>
              <a:rPr lang="en-US" sz="2200" dirty="0">
                <a:solidFill>
                  <a:schemeClr val="bg1"/>
                </a:solidFill>
              </a:rPr>
              <a:t>Veitir frumfjármögnun og kynningu fyrir nýstárlegar hugmyndir í ferðaþjónustu, allt að 5.000 evrum, fyrir nýjar hugmyndir. Snovalec-verðlaunin styðja við framkvæmd skapandi og nýstárlegra hugmynda í ferðaþjónustu. Þau veita fjárhagslegan, kynningarlegan og faglegan stuðning til að hjálpa þér að láta nýstárlega hugmynd þína í ferðaþjónustu rætast. </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D0BE865A-F9FF-1360-1C1D-022B2C425F67}"/>
              </a:ext>
            </a:extLst>
          </p:cNvPr>
          <p:cNvCxnSpPr/>
          <p:nvPr/>
        </p:nvCxnSpPr>
        <p:spPr>
          <a:xfrm>
            <a:off x="523244" y="535926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EA139C1-B97A-81DE-677C-986D8A8E6D07}"/>
              </a:ext>
            </a:extLst>
          </p:cNvPr>
          <p:cNvCxnSpPr/>
          <p:nvPr/>
        </p:nvCxnSpPr>
        <p:spPr>
          <a:xfrm>
            <a:off x="503269" y="2847239"/>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051435-E5F3-8203-3941-6664AD4687B1}"/>
              </a:ext>
            </a:extLst>
          </p:cNvPr>
          <p:cNvCxnSpPr>
            <a:cxnSpLocks/>
          </p:cNvCxnSpPr>
          <p:nvPr/>
        </p:nvCxnSpPr>
        <p:spPr>
          <a:xfrm flipH="1">
            <a:off x="505330" y="2843701"/>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43D8821-FEBF-250F-6057-FDC589EA51C1}"/>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74BB7112-7EB7-BF34-3903-722EF9E286E3}"/>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0253AFF2-5945-2EC6-6ED3-60E87EA5D83E}"/>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4" name="Graphic 3" descr="Target with solid fill">
            <a:extLst>
              <a:ext uri="{FF2B5EF4-FFF2-40B4-BE49-F238E27FC236}">
                <a16:creationId xmlns:a16="http://schemas.microsoft.com/office/drawing/2014/main" id="{C0C9F8B7-C2F8-7B03-97B3-82493F128C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7026" y="1392608"/>
            <a:ext cx="633914" cy="633914"/>
          </a:xfrm>
          <a:prstGeom prst="rect">
            <a:avLst/>
          </a:prstGeom>
        </p:spPr>
      </p:pic>
      <p:pic>
        <p:nvPicPr>
          <p:cNvPr id="7" name="Graphic 6" descr="Share with solid fill">
            <a:extLst>
              <a:ext uri="{FF2B5EF4-FFF2-40B4-BE49-F238E27FC236}">
                <a16:creationId xmlns:a16="http://schemas.microsoft.com/office/drawing/2014/main" id="{BB2C7D7D-8330-E07A-C539-33B701CA91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7026" y="5033865"/>
            <a:ext cx="650804" cy="650804"/>
          </a:xfrm>
          <a:prstGeom prst="rect">
            <a:avLst/>
          </a:prstGeom>
        </p:spPr>
      </p:pic>
      <p:pic>
        <p:nvPicPr>
          <p:cNvPr id="21506" name="Picture 2" descr="Slovenian Tourist Board | One Planet network">
            <a:extLst>
              <a:ext uri="{FF2B5EF4-FFF2-40B4-BE49-F238E27FC236}">
                <a16:creationId xmlns:a16="http://schemas.microsoft.com/office/drawing/2014/main" id="{104B4DA3-7829-08DE-890E-4A2FCBB09B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7736" y="57871"/>
            <a:ext cx="3070207" cy="107740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FF8D45BA-3B27-0EC0-D012-97459BCD512F}"/>
              </a:ext>
            </a:extLst>
          </p:cNvPr>
          <p:cNvCxnSpPr>
            <a:cxnSpLocks/>
          </p:cNvCxnSpPr>
          <p:nvPr/>
        </p:nvCxnSpPr>
        <p:spPr>
          <a:xfrm flipV="1">
            <a:off x="503269" y="1123333"/>
            <a:ext cx="0" cy="187630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902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1CCF6-4843-0422-1AF3-2B97BE8C2D61}"/>
            </a:ext>
          </a:extLst>
        </p:cNvPr>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0AF9002E-9A7F-2461-1FB1-176BF979DCD2}"/>
              </a:ext>
            </a:extLst>
          </p:cNvPr>
          <p:cNvSpPr/>
          <p:nvPr/>
        </p:nvSpPr>
        <p:spPr>
          <a:xfrm>
            <a:off x="1435368" y="130023"/>
            <a:ext cx="10098684" cy="3390059"/>
          </a:xfrm>
          <a:prstGeom prst="flowChartAlternateProcess">
            <a:avLst/>
          </a:prstGeom>
          <a:solidFill>
            <a:srgbClr val="0D9390"/>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047FD47-673C-2FB1-2A9F-29E2472D5E7C}"/>
              </a:ext>
            </a:extLst>
          </p:cNvPr>
          <p:cNvSpPr txBox="1">
            <a:spLocks/>
          </p:cNvSpPr>
          <p:nvPr/>
        </p:nvSpPr>
        <p:spPr>
          <a:xfrm>
            <a:off x="2295740" y="173425"/>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chemeClr val="bg1"/>
                </a:solidFill>
                <a:hlinkClick r:id="rId3">
                  <a:extLst>
                    <a:ext uri="{A12FA001-AC4F-418D-AE19-62706E023703}">
                      <ahyp:hlinkClr xmlns:ahyp="http://schemas.microsoft.com/office/drawing/2018/hyperlinkcolor" val="tx"/>
                    </a:ext>
                  </a:extLst>
                </a:hlinkClick>
              </a:rPr>
              <a:t>Eko </a:t>
            </a:r>
            <a:r>
              <a:rPr lang="en-US" sz="2200" b="1" dirty="0" err="1">
                <a:solidFill>
                  <a:schemeClr val="bg1"/>
                </a:solidFill>
                <a:hlinkClick r:id="rId3">
                  <a:extLst>
                    <a:ext uri="{A12FA001-AC4F-418D-AE19-62706E023703}">
                      <ahyp:hlinkClr xmlns:ahyp="http://schemas.microsoft.com/office/drawing/2018/hyperlinkcolor" val="tx"/>
                    </a:ext>
                  </a:extLst>
                </a:hlinkClick>
              </a:rPr>
              <a:t>Sklad </a:t>
            </a:r>
            <a:r>
              <a:rPr lang="en-US" sz="2200" dirty="0">
                <a:solidFill>
                  <a:schemeClr val="bg1"/>
                </a:solidFill>
              </a:rPr>
              <a:t>er umhverfissjóður opinberra fjármuna í Slóveníu sem stuðlar að verndun umhverfisins með því að bjóða fjárhagslega hvata, þar á meðal mjúk lán og styrki, til ýmissa umhverfisverkefna</a:t>
            </a:r>
            <a:r>
              <a:rPr lang="en-IE" sz="2200" dirty="0">
                <a:solidFill>
                  <a:schemeClr val="bg1"/>
                </a:solidFill>
              </a:rPr>
              <a:t>.</a:t>
            </a:r>
            <a:r>
              <a:rPr lang="en-US" sz="2200" dirty="0">
                <a:solidFill>
                  <a:schemeClr val="bg1"/>
                </a:solidFill>
              </a:rPr>
              <a:t> </a:t>
            </a:r>
            <a:r>
              <a:rPr lang="en-US" sz="2200" dirty="0">
                <a:solidFill>
                  <a:schemeClr val="bg1"/>
                </a:solidFill>
                <a:hlinkClick r:id="rId4">
                  <a:extLst>
                    <a:ext uri="{A12FA001-AC4F-418D-AE19-62706E023703}">
                      <ahyp:hlinkClr xmlns:ahyp="http://schemas.microsoft.com/office/drawing/2018/hyperlinkcolor" val="tx"/>
                    </a:ext>
                  </a:extLst>
                </a:hlinkClick>
              </a:rPr>
              <a:t>Umhverfissjóðurinn </a:t>
            </a:r>
            <a:r>
              <a:rPr lang="en-US" sz="2200" dirty="0">
                <a:solidFill>
                  <a:schemeClr val="bg1"/>
                </a:solidFill>
              </a:rPr>
              <a:t>býður lán, styrki og niðurgreiðslur fyrir </a:t>
            </a:r>
            <a:r>
              <a:rPr lang="en-IE" sz="2200" dirty="0">
                <a:solidFill>
                  <a:schemeClr val="bg1"/>
                </a:solidFill>
              </a:rPr>
              <a:t>skilvirknibætur, uppsetningu endurnýjanlegrar orkuframleiðslu og sjálfbæra byggingu.</a:t>
            </a:r>
          </a:p>
          <a:p>
            <a:pPr marL="0" indent="0">
              <a:spcAft>
                <a:spcPts val="600"/>
              </a:spcAft>
            </a:pPr>
            <a:r>
              <a:rPr lang="en-IE" sz="2200" b="1" dirty="0">
                <a:solidFill>
                  <a:schemeClr val="bg1"/>
                </a:solidFill>
                <a:hlinkClick r:id="rId5">
                  <a:extLst>
                    <a:ext uri="{A12FA001-AC4F-418D-AE19-62706E023703}">
                      <ahyp:hlinkClr xmlns:ahyp="http://schemas.microsoft.com/office/drawing/2018/hyperlinkcolor" val="tx"/>
                    </a:ext>
                  </a:extLst>
                </a:hlinkClick>
              </a:rPr>
              <a:t>Dæmi: </a:t>
            </a:r>
            <a:r>
              <a:rPr lang="en-US" sz="2200" dirty="0">
                <a:solidFill>
                  <a:schemeClr val="bg1"/>
                </a:solidFill>
              </a:rPr>
              <a:t>Sjóðurinn hefur stutt orkufærslu gamalla bygginga, bætt orkunýtni og stuðlað að umhverfisábyrgð. Sækja um </a:t>
            </a:r>
            <a:r>
              <a:rPr lang="en-US" sz="2200" b="1" dirty="0">
                <a:solidFill>
                  <a:schemeClr val="bg1"/>
                </a:solidFill>
              </a:rPr>
              <a:t>LEADER- eða styrki úr þróun sveita </a:t>
            </a:r>
            <a:r>
              <a:rPr lang="en-US" sz="2200" dirty="0">
                <a:solidFill>
                  <a:schemeClr val="bg1"/>
                </a:solidFill>
              </a:rPr>
              <a:t>til samfjármögnunar ferðaþjónustu í dreifbýli eða samþættri náttúru.</a:t>
            </a:r>
          </a:p>
          <a:p>
            <a:pPr marL="104775" indent="0"/>
            <a:endParaRPr lang="en-US" sz="2200" dirty="0">
              <a:solidFill>
                <a:srgbClr val="494949"/>
              </a:solidFill>
            </a:endParaRPr>
          </a:p>
        </p:txBody>
      </p:sp>
      <p:cxnSp>
        <p:nvCxnSpPr>
          <p:cNvPr id="16" name="Straight Connector 15">
            <a:extLst>
              <a:ext uri="{FF2B5EF4-FFF2-40B4-BE49-F238E27FC236}">
                <a16:creationId xmlns:a16="http://schemas.microsoft.com/office/drawing/2014/main" id="{604C9882-3CBF-B22F-4F58-75970732EB91}"/>
              </a:ext>
            </a:extLst>
          </p:cNvPr>
          <p:cNvCxnSpPr>
            <a:cxnSpLocks/>
          </p:cNvCxnSpPr>
          <p:nvPr/>
        </p:nvCxnSpPr>
        <p:spPr>
          <a:xfrm>
            <a:off x="578157" y="973007"/>
            <a:ext cx="857211"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81797D-2E69-C03A-089B-FAD7C545D735}"/>
              </a:ext>
            </a:extLst>
          </p:cNvPr>
          <p:cNvCxnSpPr>
            <a:cxnSpLocks/>
          </p:cNvCxnSpPr>
          <p:nvPr/>
        </p:nvCxnSpPr>
        <p:spPr>
          <a:xfrm>
            <a:off x="594699" y="962845"/>
            <a:ext cx="63249" cy="3732661"/>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hare with solid fill">
            <a:extLst>
              <a:ext uri="{FF2B5EF4-FFF2-40B4-BE49-F238E27FC236}">
                <a16:creationId xmlns:a16="http://schemas.microsoft.com/office/drawing/2014/main" id="{B3277EFB-CA06-B55D-9B8C-2EC7DC07C4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5313" y="183866"/>
            <a:ext cx="650804" cy="650804"/>
          </a:xfrm>
          <a:prstGeom prst="rect">
            <a:avLst/>
          </a:prstGeom>
        </p:spPr>
      </p:pic>
      <p:cxnSp>
        <p:nvCxnSpPr>
          <p:cNvPr id="5" name="Straight Connector 4">
            <a:extLst>
              <a:ext uri="{FF2B5EF4-FFF2-40B4-BE49-F238E27FC236}">
                <a16:creationId xmlns:a16="http://schemas.microsoft.com/office/drawing/2014/main" id="{51AFDDF2-4015-88A1-C60F-FF947B9A3853}"/>
              </a:ext>
            </a:extLst>
          </p:cNvPr>
          <p:cNvCxnSpPr>
            <a:cxnSpLocks/>
          </p:cNvCxnSpPr>
          <p:nvPr/>
        </p:nvCxnSpPr>
        <p:spPr>
          <a:xfrm flipH="1" flipV="1">
            <a:off x="578157" y="0"/>
            <a:ext cx="9525" cy="96284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76FF4916-0096-8668-F1E1-388C04AF7745}"/>
              </a:ext>
            </a:extLst>
          </p:cNvPr>
          <p:cNvSpPr/>
          <p:nvPr/>
        </p:nvSpPr>
        <p:spPr>
          <a:xfrm>
            <a:off x="1430235" y="3668099"/>
            <a:ext cx="10098684" cy="2413526"/>
          </a:xfrm>
          <a:prstGeom prst="flowChartAlternateProcess">
            <a:avLst/>
          </a:prstGeom>
          <a:solidFill>
            <a:srgbClr val="0D9390"/>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5">
            <a:extLst>
              <a:ext uri="{FF2B5EF4-FFF2-40B4-BE49-F238E27FC236}">
                <a16:creationId xmlns:a16="http://schemas.microsoft.com/office/drawing/2014/main" id="{77ECB6CC-CA38-1B8E-751E-53193DF3019B}"/>
              </a:ext>
            </a:extLst>
          </p:cNvPr>
          <p:cNvSpPr txBox="1">
            <a:spLocks/>
          </p:cNvSpPr>
          <p:nvPr/>
        </p:nvSpPr>
        <p:spPr>
          <a:xfrm>
            <a:off x="2290607" y="3839348"/>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b="1" dirty="0" err="1">
                <a:solidFill>
                  <a:schemeClr val="bg1"/>
                </a:solidFill>
                <a:hlinkClick r:id="rId8">
                  <a:extLst>
                    <a:ext uri="{A12FA001-AC4F-418D-AE19-62706E023703}">
                      <ahyp:hlinkClr xmlns:ahyp="http://schemas.microsoft.com/office/drawing/2018/hyperlinkcolor" val="tx"/>
                    </a:ext>
                  </a:extLst>
                </a:hlinkClick>
              </a:rPr>
              <a:t>Podjetniški Sklad </a:t>
            </a:r>
            <a:r>
              <a:rPr lang="en-IE" sz="2200" b="1" dirty="0">
                <a:solidFill>
                  <a:schemeClr val="bg1"/>
                </a:solidFill>
                <a:hlinkClick r:id="rId8">
                  <a:extLst>
                    <a:ext uri="{A12FA001-AC4F-418D-AE19-62706E023703}">
                      <ahyp:hlinkClr xmlns:ahyp="http://schemas.microsoft.com/office/drawing/2018/hyperlinkcolor" val="tx"/>
                    </a:ext>
                  </a:extLst>
                </a:hlinkClick>
              </a:rPr>
              <a:t>(SEF) </a:t>
            </a:r>
            <a:r>
              <a:rPr lang="en-US" sz="2200" dirty="0">
                <a:solidFill>
                  <a:schemeClr val="bg1"/>
                </a:solidFill>
              </a:rPr>
              <a:t>veitir stofntilskot og örlán til smá- og meðalstórra fyrirtækja (SMÁF) og umhverfisvæna fyrirtækja.</a:t>
            </a:r>
          </a:p>
          <a:p>
            <a:pPr marL="0" indent="0">
              <a:spcAft>
                <a:spcPts val="600"/>
              </a:spcAft>
            </a:pPr>
            <a:r>
              <a:rPr lang="en-US" sz="2200" b="1" dirty="0">
                <a:solidFill>
                  <a:schemeClr val="bg1"/>
                </a:solidFill>
                <a:hlinkClick r:id="rId9">
                  <a:extLst>
                    <a:ext uri="{A12FA001-AC4F-418D-AE19-62706E023703}">
                      <ahyp:hlinkClr xmlns:ahyp="http://schemas.microsoft.com/office/drawing/2018/hyperlinkcolor" val="tx"/>
                    </a:ext>
                  </a:extLst>
                </a:hlinkClick>
              </a:rPr>
              <a:t>Græna kerfi slóvenskra ferðaþjónustu (ZSST). </a:t>
            </a:r>
            <a:r>
              <a:rPr lang="en-US" sz="2200" dirty="0">
                <a:solidFill>
                  <a:schemeClr val="bg1"/>
                </a:solidFill>
              </a:rPr>
              <a:t>GSST er þjóðlegt vottunarprógramm sem stuðlar að sjálfbærum ferðamennsku. Það veitir verkfæri og faglega aðstoð til að þróa áfangastaði og ferðaþjónustufyrirtæki, þar með talið </a:t>
            </a:r>
            <a:r>
              <a:rPr lang="en-US" sz="2000" dirty="0">
                <a:solidFill>
                  <a:schemeClr val="bg1"/>
                </a:solidFill>
              </a:rPr>
              <a:t>gististaði, til að meta og bæta sjálfbærniframmistöðu þeirra.</a:t>
            </a:r>
            <a:endParaRPr lang="en-US" sz="2000" b="1" dirty="0">
              <a:solidFill>
                <a:schemeClr val="bg1"/>
              </a:solidFill>
            </a:endParaRPr>
          </a:p>
          <a:p>
            <a:pPr marL="104775" indent="0"/>
            <a:endParaRPr lang="en-US" sz="2200" dirty="0">
              <a:solidFill>
                <a:schemeClr val="bg1"/>
              </a:solidFill>
            </a:endParaRPr>
          </a:p>
        </p:txBody>
      </p:sp>
      <p:pic>
        <p:nvPicPr>
          <p:cNvPr id="12" name="Graphic 11" descr="Share with solid fill">
            <a:extLst>
              <a:ext uri="{FF2B5EF4-FFF2-40B4-BE49-F238E27FC236}">
                <a16:creationId xmlns:a16="http://schemas.microsoft.com/office/drawing/2014/main" id="{7CBD28B3-1503-964B-76D9-060531065B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4936" y="3830305"/>
            <a:ext cx="650804" cy="650804"/>
          </a:xfrm>
          <a:prstGeom prst="rect">
            <a:avLst/>
          </a:prstGeom>
        </p:spPr>
      </p:pic>
      <p:pic>
        <p:nvPicPr>
          <p:cNvPr id="13" name="Graphic 12" descr="Share with solid fill">
            <a:extLst>
              <a:ext uri="{FF2B5EF4-FFF2-40B4-BE49-F238E27FC236}">
                <a16:creationId xmlns:a16="http://schemas.microsoft.com/office/drawing/2014/main" id="{37B680AB-BF63-A2BD-9DE7-039C0640F9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9803" y="4618212"/>
            <a:ext cx="650804" cy="650804"/>
          </a:xfrm>
          <a:prstGeom prst="rect">
            <a:avLst/>
          </a:prstGeom>
        </p:spPr>
      </p:pic>
      <p:cxnSp>
        <p:nvCxnSpPr>
          <p:cNvPr id="14" name="Straight Connector 13">
            <a:extLst>
              <a:ext uri="{FF2B5EF4-FFF2-40B4-BE49-F238E27FC236}">
                <a16:creationId xmlns:a16="http://schemas.microsoft.com/office/drawing/2014/main" id="{C932BF3D-0092-247F-D09F-7F2AE6985625}"/>
              </a:ext>
            </a:extLst>
          </p:cNvPr>
          <p:cNvCxnSpPr>
            <a:cxnSpLocks/>
          </p:cNvCxnSpPr>
          <p:nvPr/>
        </p:nvCxnSpPr>
        <p:spPr>
          <a:xfrm>
            <a:off x="657948" y="4695506"/>
            <a:ext cx="777420"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C131DA9-DA16-637E-7E77-F8CE366A5B8C}"/>
              </a:ext>
            </a:extLst>
          </p:cNvPr>
          <p:cNvSpPr txBox="1"/>
          <p:nvPr/>
        </p:nvSpPr>
        <p:spPr>
          <a:xfrm>
            <a:off x="1430235" y="6038244"/>
            <a:ext cx="5673067" cy="646331"/>
          </a:xfrm>
          <a:prstGeom prst="rect">
            <a:avLst/>
          </a:prstGeom>
          <a:noFill/>
        </p:spPr>
        <p:txBody>
          <a:bodyPr wrap="square">
            <a:spAutoFit/>
          </a:bodyPr>
          <a:lstStyle/>
          <a:p>
            <a:r>
              <a:rPr lang="en-US" b="1" i="1" dirty="0">
                <a:solidFill>
                  <a:srgbClr val="494949"/>
                </a:solidFill>
                <a:latin typeface="Google Sans"/>
              </a:rPr>
              <a:t>Mælt er með lestri</a:t>
            </a:r>
          </a:p>
          <a:p>
            <a:pPr marL="285750" indent="-285750">
              <a:buFont typeface="Arial" panose="020B0604020202020204" pitchFamily="34" charset="0"/>
              <a:buChar char="•"/>
            </a:pPr>
            <a:r>
              <a:rPr lang="en-US" dirty="0">
                <a:solidFill>
                  <a:srgbClr val="0D9390"/>
                </a:solidFill>
                <a:hlinkClick r:id="rId10">
                  <a:extLst>
                    <a:ext uri="{A12FA001-AC4F-418D-AE19-62706E023703}">
                      <ahyp:hlinkClr xmlns:ahyp="http://schemas.microsoft.com/office/drawing/2018/hyperlinkcolor" val="tx"/>
                    </a:ext>
                  </a:extLst>
                </a:hlinkClick>
              </a:rPr>
              <a:t>Ferðaþjónustustefna Slóveníu 2022-2028</a:t>
            </a:r>
            <a:endParaRPr lang="en-US" dirty="0">
              <a:solidFill>
                <a:srgbClr val="0D9390"/>
              </a:solidFill>
            </a:endParaRPr>
          </a:p>
        </p:txBody>
      </p:sp>
      <p:pic>
        <p:nvPicPr>
          <p:cNvPr id="22" name="Picture 21">
            <a:extLst>
              <a:ext uri="{FF2B5EF4-FFF2-40B4-BE49-F238E27FC236}">
                <a16:creationId xmlns:a16="http://schemas.microsoft.com/office/drawing/2014/main" id="{5E9B4794-691D-4F0F-DE48-E420DB6BCA6F}"/>
              </a:ext>
            </a:extLst>
          </p:cNvPr>
          <p:cNvPicPr>
            <a:picLocks noChangeAspect="1"/>
          </p:cNvPicPr>
          <p:nvPr/>
        </p:nvPicPr>
        <p:blipFill>
          <a:blip r:embed="rId11"/>
          <a:stretch>
            <a:fillRect/>
          </a:stretch>
        </p:blipFill>
        <p:spPr>
          <a:xfrm>
            <a:off x="507115" y="5825135"/>
            <a:ext cx="850589" cy="846711"/>
          </a:xfrm>
          <a:prstGeom prst="rect">
            <a:avLst/>
          </a:prstGeom>
        </p:spPr>
      </p:pic>
      <p:sp>
        <p:nvSpPr>
          <p:cNvPr id="23" name="TextBox 22">
            <a:extLst>
              <a:ext uri="{FF2B5EF4-FFF2-40B4-BE49-F238E27FC236}">
                <a16:creationId xmlns:a16="http://schemas.microsoft.com/office/drawing/2014/main" id="{28670937-450C-CB28-637E-C45FDEEA72A7}"/>
              </a:ext>
            </a:extLst>
          </p:cNvPr>
          <p:cNvSpPr txBox="1"/>
          <p:nvPr/>
        </p:nvSpPr>
        <p:spPr>
          <a:xfrm>
            <a:off x="5699256" y="6033674"/>
            <a:ext cx="7635744" cy="646331"/>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D9390"/>
                </a:solidFill>
                <a:hlinkClick r:id="rId12">
                  <a:extLst>
                    <a:ext uri="{A12FA001-AC4F-418D-AE19-62706E023703}">
                      <ahyp:hlinkClr xmlns:ahyp="http://schemas.microsoft.com/office/drawing/2018/hyperlinkcolor" val="tx"/>
                    </a:ext>
                  </a:extLst>
                </a:hlinkClick>
              </a:rPr>
              <a:t>Velkomin á viðskiptasíður Ferðamálastofu Slóveníu</a:t>
            </a:r>
            <a:endParaRPr lang="en-US" dirty="0">
              <a:solidFill>
                <a:srgbClr val="0D9390"/>
              </a:solidFill>
            </a:endParaRPr>
          </a:p>
          <a:p>
            <a:pPr marL="285750" indent="-285750">
              <a:buFont typeface="Arial" panose="020B0604020202020204" pitchFamily="34" charset="0"/>
              <a:buChar char="•"/>
            </a:pPr>
            <a:r>
              <a:rPr lang="en-IE" dirty="0">
                <a:solidFill>
                  <a:srgbClr val="0D9390"/>
                </a:solidFill>
                <a:hlinkClick r:id="rId13">
                  <a:extLst>
                    <a:ext uri="{A12FA001-AC4F-418D-AE19-62706E023703}">
                      <ahyp:hlinkClr xmlns:ahyp="http://schemas.microsoft.com/office/drawing/2018/hyperlinkcolor" val="tx"/>
                    </a:ext>
                  </a:extLst>
                </a:hlinkClick>
              </a:rPr>
              <a:t>SEJALEC – Nýsköpunarsigurvegarar 2024</a:t>
            </a:r>
            <a:endParaRPr lang="en-US" dirty="0">
              <a:solidFill>
                <a:srgbClr val="0D9390"/>
              </a:solidFill>
            </a:endParaRPr>
          </a:p>
        </p:txBody>
      </p:sp>
    </p:spTree>
    <p:extLst>
      <p:ext uri="{BB962C8B-B14F-4D97-AF65-F5344CB8AC3E}">
        <p14:creationId xmlns:p14="http://schemas.microsoft.com/office/powerpoint/2010/main" val="114456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6A0D9-1EE3-3A85-0FFF-210D788BDE8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4AB62EE-AEFF-2F56-BB74-3F6987659251}"/>
              </a:ext>
            </a:extLst>
          </p:cNvPr>
          <p:cNvSpPr/>
          <p:nvPr/>
        </p:nvSpPr>
        <p:spPr>
          <a:xfrm>
            <a:off x="1419695" y="1245371"/>
            <a:ext cx="10029648" cy="275443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3C510A0-FCC4-A7F3-5C30-C62389F104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A4AC598F-E2FF-FC9E-C17E-3D37E91BF5FF}"/>
              </a:ext>
            </a:extLst>
          </p:cNvPr>
          <p:cNvSpPr txBox="1">
            <a:spLocks/>
          </p:cNvSpPr>
          <p:nvPr/>
        </p:nvSpPr>
        <p:spPr>
          <a:xfrm>
            <a:off x="2182532" y="1372673"/>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Markmið: </a:t>
            </a:r>
            <a:r>
              <a:rPr lang="en-US" sz="2200" b="1" dirty="0">
                <a:solidFill>
                  <a:srgbClr val="494949"/>
                </a:solidFill>
                <a:hlinkClick r:id="rId5">
                  <a:extLst>
                    <a:ext uri="{A12FA001-AC4F-418D-AE19-62706E023703}">
                      <ahyp:hlinkClr xmlns:ahyp="http://schemas.microsoft.com/office/drawing/2018/hyperlinkcolor" val="tx"/>
                    </a:ext>
                  </a:extLst>
                </a:hlinkClick>
              </a:rPr>
              <a:t>SPIRIT Slovenia </a:t>
            </a:r>
            <a:r>
              <a:rPr lang="en-US" sz="2200" dirty="0">
                <a:solidFill>
                  <a:srgbClr val="494949"/>
                </a:solidFill>
              </a:rPr>
              <a:t>er opinber stofnun sem stuðlar að frumkvöðlastarfsemi, </a:t>
            </a:r>
            <a:r>
              <a:rPr lang="en-US" sz="2200" dirty="0" err="1">
                <a:solidFill>
                  <a:srgbClr val="494949"/>
                </a:solidFill>
              </a:rPr>
              <a:t>alþjóðavæðingu</a:t>
            </a:r>
            <a:r>
              <a:rPr lang="en-US" sz="2200" dirty="0">
                <a:solidFill>
                  <a:srgbClr val="494949"/>
                </a:solidFill>
              </a:rPr>
              <a:t>, erlendum fjárfestingum og tækni. Býður upp á aðstoð við að komast inn á erlenda markaði og tengjast fjárfestum. Frá 2023 hefur hún einnig tekið þátt í </a:t>
            </a:r>
            <a:r>
              <a:rPr lang="en-US" sz="2200" b="1" dirty="0">
                <a:solidFill>
                  <a:srgbClr val="494949"/>
                </a:solidFill>
              </a:rPr>
              <a:t>kynningu á ferðaþjónustu</a:t>
            </a:r>
            <a:r>
              <a:rPr lang="en-US" sz="2200" dirty="0">
                <a:solidFill>
                  <a:srgbClr val="494949"/>
                </a:solidFill>
              </a:rPr>
              <a:t>. Árið 2024 greiddi SPIRIT út</a:t>
            </a:r>
            <a:r>
              <a:rPr lang="en-US" sz="2200" b="1" dirty="0">
                <a:solidFill>
                  <a:srgbClr val="494949"/>
                </a:solidFill>
              </a:rPr>
              <a:t> 30 milljónum ev</a:t>
            </a:r>
            <a:r>
              <a:rPr lang="en-US" sz="2200" dirty="0">
                <a:solidFill>
                  <a:srgbClr val="494949"/>
                </a:solidFill>
              </a:rPr>
              <a:t>ra í hvata til fyrirtækja.</a:t>
            </a:r>
          </a:p>
          <a:p>
            <a:pPr marL="0" indent="0">
              <a:spcAft>
                <a:spcPts val="600"/>
              </a:spcAft>
            </a:pPr>
            <a:r>
              <a:rPr lang="en-US" sz="2200" dirty="0">
                <a:solidFill>
                  <a:srgbClr val="494949"/>
                </a:solidFill>
              </a:rPr>
              <a:t>Það veitir fyrirtækjum alhliða stuðning, þar á meðal fjárhagslega hvata, stefnumótandi leiðsögn og aðstoð við að stækka inn á erlenda markaði.</a:t>
            </a:r>
          </a:p>
          <a:p>
            <a:pPr marL="104775" indent="0">
              <a:spcBef>
                <a:spcPts val="600"/>
              </a:spcBef>
            </a:pPr>
            <a:endParaRPr lang="en-US" sz="2200" dirty="0">
              <a:solidFill>
                <a:srgbClr val="494949"/>
              </a:solidFill>
            </a:endParaRPr>
          </a:p>
        </p:txBody>
      </p:sp>
      <p:sp>
        <p:nvSpPr>
          <p:cNvPr id="33" name="Freeform 28">
            <a:extLst>
              <a:ext uri="{FF2B5EF4-FFF2-40B4-BE49-F238E27FC236}">
                <a16:creationId xmlns:a16="http://schemas.microsoft.com/office/drawing/2014/main" id="{69C77AED-3B85-3CE0-C419-2FC9522D7A35}"/>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239AFF3-283D-293B-6EBC-2F566BC6794B}"/>
              </a:ext>
            </a:extLst>
          </p:cNvPr>
          <p:cNvSpPr txBox="1">
            <a:spLocks/>
          </p:cNvSpPr>
          <p:nvPr/>
        </p:nvSpPr>
        <p:spPr>
          <a:xfrm>
            <a:off x="1428865" y="299929"/>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SPIRIT Slóvenía </a:t>
            </a:r>
          </a:p>
          <a:p>
            <a:pPr>
              <a:spcBef>
                <a:spcPts val="600"/>
              </a:spcBef>
            </a:pPr>
            <a:r>
              <a:rPr lang="en-US" sz="2800" dirty="0"/>
              <a:t>Fyrirtækjaþróunarsjóður</a:t>
            </a:r>
          </a:p>
        </p:txBody>
      </p:sp>
      <p:pic>
        <p:nvPicPr>
          <p:cNvPr id="32" name="Graphic 31" descr="Target with solid fill">
            <a:extLst>
              <a:ext uri="{FF2B5EF4-FFF2-40B4-BE49-F238E27FC236}">
                <a16:creationId xmlns:a16="http://schemas.microsoft.com/office/drawing/2014/main" id="{A1E46585-9654-34CA-9498-0CDF1E73C9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0355" y="1343419"/>
            <a:ext cx="633914" cy="633914"/>
          </a:xfrm>
          <a:prstGeom prst="rect">
            <a:avLst/>
          </a:prstGeom>
        </p:spPr>
      </p:pic>
      <p:sp>
        <p:nvSpPr>
          <p:cNvPr id="25" name="Flowchart: Alternate Process 24">
            <a:extLst>
              <a:ext uri="{FF2B5EF4-FFF2-40B4-BE49-F238E27FC236}">
                <a16:creationId xmlns:a16="http://schemas.microsoft.com/office/drawing/2014/main" id="{CF427875-BFD3-0DFB-43DD-27DFEEEA6186}"/>
              </a:ext>
            </a:extLst>
          </p:cNvPr>
          <p:cNvSpPr/>
          <p:nvPr/>
        </p:nvSpPr>
        <p:spPr>
          <a:xfrm>
            <a:off x="1955506" y="4146683"/>
            <a:ext cx="10029647" cy="241138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2F5297DE-3FDD-E8C1-A13D-2DA3C47E5E81}"/>
              </a:ext>
            </a:extLst>
          </p:cNvPr>
          <p:cNvSpPr txBox="1">
            <a:spLocks/>
          </p:cNvSpPr>
          <p:nvPr/>
        </p:nvSpPr>
        <p:spPr>
          <a:xfrm>
            <a:off x="2711930" y="4276405"/>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Dæmi: </a:t>
            </a:r>
            <a:r>
              <a:rPr lang="en-US" sz="2200" dirty="0">
                <a:solidFill>
                  <a:srgbClr val="494949"/>
                </a:solidFill>
              </a:rPr>
              <a:t>Umhverfisvænt dvalarstaður sem stefnir að því að laða að alþjóðlega ferðamenn gæti </a:t>
            </a:r>
            <a:r>
              <a:rPr lang="en-US" sz="2200" dirty="0" err="1">
                <a:solidFill>
                  <a:srgbClr val="494949"/>
                </a:solidFill>
              </a:rPr>
              <a:t>nýtt sér </a:t>
            </a:r>
            <a:r>
              <a:rPr lang="en-US" sz="2200" dirty="0">
                <a:solidFill>
                  <a:srgbClr val="494949"/>
                </a:solidFill>
              </a:rPr>
              <a:t>þjónustu SPIRIT til markaðsþróunar. Hann rekur áætlanir og birtir </a:t>
            </a:r>
            <a:r>
              <a:rPr lang="en-US" sz="2200" dirty="0" err="1">
                <a:solidFill>
                  <a:srgbClr val="494949"/>
                </a:solidFill>
              </a:rPr>
              <a:t>auglýsingar </a:t>
            </a:r>
            <a:r>
              <a:rPr lang="en-US" sz="2200" dirty="0">
                <a:solidFill>
                  <a:srgbClr val="494949"/>
                </a:solidFill>
              </a:rPr>
              <a:t>um</a:t>
            </a:r>
            <a:r>
              <a:rPr lang="en-US" sz="2200" dirty="0" err="1">
                <a:solidFill>
                  <a:srgbClr val="494949"/>
                </a:solidFill>
              </a:rPr>
              <a:t> styrki </a:t>
            </a:r>
            <a:r>
              <a:rPr lang="en-US" sz="2200" dirty="0">
                <a:solidFill>
                  <a:srgbClr val="494949"/>
                </a:solidFill>
              </a:rPr>
              <a:t>fyrir ferðaþjónustu (sérstaklega úr sjóðum Endurreisnaráætlunarinnar). </a:t>
            </a:r>
          </a:p>
          <a:p>
            <a:pPr marL="0" indent="0">
              <a:spcAft>
                <a:spcPts val="600"/>
              </a:spcAft>
            </a:pPr>
            <a:r>
              <a:rPr lang="en-US" sz="2200" dirty="0">
                <a:solidFill>
                  <a:srgbClr val="494949"/>
                </a:solidFill>
              </a:rPr>
              <a:t>Skoðið </a:t>
            </a:r>
            <a:r>
              <a:rPr lang="en-US" sz="2200" dirty="0">
                <a:solidFill>
                  <a:srgbClr val="494949"/>
                </a:solidFill>
                <a:hlinkClick r:id="rId8">
                  <a:extLst>
                    <a:ext uri="{A12FA001-AC4F-418D-AE19-62706E023703}">
                      <ahyp:hlinkClr xmlns:ahyp="http://schemas.microsoft.com/office/drawing/2018/hyperlinkcolor" val="tx"/>
                    </a:ext>
                  </a:extLst>
                </a:hlinkClick>
              </a:rPr>
              <a:t>viðskiptavef</a:t>
            </a:r>
            <a:r>
              <a:rPr lang="en-US" sz="2200" dirty="0">
                <a:solidFill>
                  <a:srgbClr val="494949"/>
                </a:solidFill>
              </a:rPr>
              <a:t> þeirra eða fréttahluta fyrir "útboð" eins og stafræna umbreytingu í ferðaþjónustu o.s.frv. Þeir hafa einnig oft lista yfir allar </a:t>
            </a:r>
            <a:r>
              <a:rPr lang="en-US" sz="2200" b="1" dirty="0">
                <a:solidFill>
                  <a:srgbClr val="494949"/>
                </a:solidFill>
              </a:rPr>
              <a:t>núverandi ívilnanir </a:t>
            </a:r>
            <a:r>
              <a:rPr lang="en-US" sz="2200" dirty="0">
                <a:solidFill>
                  <a:srgbClr val="494949"/>
                </a:solidFill>
              </a:rPr>
              <a:t>sem í boði eru hjá ráðuneytum.</a:t>
            </a:r>
          </a:p>
          <a:p>
            <a:pPr marL="447675" indent="0"/>
            <a:endParaRPr lang="en-US" sz="2200" i="1" dirty="0"/>
          </a:p>
        </p:txBody>
      </p:sp>
      <p:pic>
        <p:nvPicPr>
          <p:cNvPr id="28" name="Graphic 27" descr="Excellent with solid fill">
            <a:extLst>
              <a:ext uri="{FF2B5EF4-FFF2-40B4-BE49-F238E27FC236}">
                <a16:creationId xmlns:a16="http://schemas.microsoft.com/office/drawing/2014/main" id="{C09FF2CE-FDC4-E0D9-1722-6AABA3DCC5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8610" y="4216992"/>
            <a:ext cx="658720" cy="658720"/>
          </a:xfrm>
          <a:prstGeom prst="rect">
            <a:avLst/>
          </a:prstGeom>
        </p:spPr>
      </p:pic>
      <p:grpSp>
        <p:nvGrpSpPr>
          <p:cNvPr id="2" name="Group 1">
            <a:extLst>
              <a:ext uri="{FF2B5EF4-FFF2-40B4-BE49-F238E27FC236}">
                <a16:creationId xmlns:a16="http://schemas.microsoft.com/office/drawing/2014/main" id="{4C0FA60A-B80B-AD7F-49FB-4E32C285198B}"/>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C7B09269-A239-9682-FA1E-A34E6372155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184C39B8-D9E0-05B6-AA3C-BDA00671B73C}"/>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8" name="Picture 2" descr="Spirit Slovenia - European Commission">
            <a:extLst>
              <a:ext uri="{FF2B5EF4-FFF2-40B4-BE49-F238E27FC236}">
                <a16:creationId xmlns:a16="http://schemas.microsoft.com/office/drawing/2014/main" id="{F5756E7F-F695-0765-8EF1-F2F4A75185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2147" y="-698"/>
            <a:ext cx="3135191" cy="132200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30E515D6-C0BE-8F3C-CA39-8CEFBB6D880A}"/>
              </a:ext>
            </a:extLst>
          </p:cNvPr>
          <p:cNvCxnSpPr>
            <a:cxnSpLocks/>
          </p:cNvCxnSpPr>
          <p:nvPr/>
        </p:nvCxnSpPr>
        <p:spPr>
          <a:xfrm>
            <a:off x="824948" y="4573962"/>
            <a:ext cx="1130558" cy="12833"/>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AFF8FA6A-7F04-0C43-BBE6-19A1935CD9E5}"/>
              </a:ext>
            </a:extLst>
          </p:cNvPr>
          <p:cNvCxnSpPr>
            <a:cxnSpLocks/>
          </p:cNvCxnSpPr>
          <p:nvPr/>
        </p:nvCxnSpPr>
        <p:spPr>
          <a:xfrm rot="16200000" flipV="1">
            <a:off x="-1050236" y="2711611"/>
            <a:ext cx="3451516"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4A2269-7FB8-FEEA-1E68-8FA4D3B85252}"/>
              </a:ext>
            </a:extLst>
          </p:cNvPr>
          <p:cNvCxnSpPr>
            <a:cxnSpLocks/>
          </p:cNvCxnSpPr>
          <p:nvPr/>
        </p:nvCxnSpPr>
        <p:spPr>
          <a:xfrm>
            <a:off x="824948" y="2861427"/>
            <a:ext cx="594747"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029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62C37-9519-259A-84E9-2CC681BCA06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E0DC082-FD6B-779C-46A5-79028537ECC0}"/>
              </a:ext>
            </a:extLst>
          </p:cNvPr>
          <p:cNvSpPr/>
          <p:nvPr/>
        </p:nvSpPr>
        <p:spPr>
          <a:xfrm>
            <a:off x="1168453" y="1245812"/>
            <a:ext cx="10029648" cy="531270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5399B128-FE80-EB48-AD4B-BCD3A8254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3C7D6D6D-EDE1-2246-E052-1CB3B3EF7BA2}"/>
              </a:ext>
            </a:extLst>
          </p:cNvPr>
          <p:cNvSpPr txBox="1">
            <a:spLocks/>
          </p:cNvSpPr>
          <p:nvPr/>
        </p:nvSpPr>
        <p:spPr>
          <a:xfrm>
            <a:off x="2073206" y="1450978"/>
            <a:ext cx="874719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Markmið: </a:t>
            </a:r>
            <a:r>
              <a:rPr lang="en-US" sz="2200" b="1" dirty="0">
                <a:solidFill>
                  <a:srgbClr val="494949"/>
                </a:solidFill>
              </a:rPr>
              <a:t>Slóvenski sjóðurinn fyrir svæðisþróun (SRDF) – </a:t>
            </a:r>
            <a:r>
              <a:rPr lang="en-US" sz="2200" b="1" dirty="0">
                <a:solidFill>
                  <a:srgbClr val="494949"/>
                </a:solidFill>
                <a:hlinkClick r:id="rId5">
                  <a:extLst>
                    <a:ext uri="{A12FA001-AC4F-418D-AE19-62706E023703}">
                      <ahyp:hlinkClr xmlns:ahyp="http://schemas.microsoft.com/office/drawing/2018/hyperlinkcolor" val="tx"/>
                    </a:ext>
                  </a:extLst>
                </a:hlinkClick>
              </a:rPr>
              <a:t>Slovenski </a:t>
            </a:r>
            <a:r>
              <a:rPr lang="en-US" sz="2200" b="1" dirty="0" err="1">
                <a:solidFill>
                  <a:srgbClr val="494949"/>
                </a:solidFill>
                <a:hlinkClick r:id="rId5">
                  <a:extLst>
                    <a:ext uri="{A12FA001-AC4F-418D-AE19-62706E023703}">
                      <ahyp:hlinkClr xmlns:ahyp="http://schemas.microsoft.com/office/drawing/2018/hyperlinkcolor" val="tx"/>
                    </a:ext>
                  </a:extLst>
                </a:hlinkClick>
              </a:rPr>
              <a:t>regionalno razvojni sklad </a:t>
            </a:r>
            <a:r>
              <a:rPr lang="en-US" sz="2200" b="1" dirty="0">
                <a:solidFill>
                  <a:srgbClr val="494949"/>
                </a:solidFill>
                <a:hlinkClick r:id="rId5">
                  <a:extLst>
                    <a:ext uri="{A12FA001-AC4F-418D-AE19-62706E023703}">
                      <ahyp:hlinkClr xmlns:ahyp="http://schemas.microsoft.com/office/drawing/2018/hyperlinkcolor" val="tx"/>
                    </a:ext>
                  </a:extLst>
                </a:hlinkClick>
              </a:rPr>
              <a:t>(SRRS) </a:t>
            </a:r>
            <a:endParaRPr lang="en-US" sz="2200" b="1" dirty="0">
              <a:solidFill>
                <a:srgbClr val="494949"/>
              </a:solidFill>
            </a:endParaRPr>
          </a:p>
          <a:p>
            <a:pPr marL="0" indent="0">
              <a:spcAft>
                <a:spcPts val="600"/>
              </a:spcAft>
            </a:pPr>
            <a:r>
              <a:rPr lang="en-US" sz="2200" dirty="0">
                <a:solidFill>
                  <a:srgbClr val="494949"/>
                </a:solidFill>
              </a:rPr>
              <a:t>SRDF veitir fjárhagslega hvata fyrir fyrirtæki og sveitarfélög, með áherslu á jafna svæðisþróun, einkum í landamærissvæðum sem glíma við vandamál. </a:t>
            </a:r>
            <a:r>
              <a:rPr lang="en-US" sz="2200" b="1" dirty="0">
                <a:solidFill>
                  <a:srgbClr val="494949"/>
                </a:solidFill>
                <a:hlinkClick r:id="rId5">
                  <a:extLst>
                    <a:ext uri="{A12FA001-AC4F-418D-AE19-62706E023703}">
                      <ahyp:hlinkClr xmlns:ahyp="http://schemas.microsoft.com/office/drawing/2018/hyperlinkcolor" val="tx"/>
                    </a:ext>
                  </a:extLst>
                </a:hlinkClick>
              </a:rPr>
              <a:t>Slovenski </a:t>
            </a:r>
            <a:r>
              <a:rPr lang="en-US" sz="2200" b="1" dirty="0" err="1">
                <a:solidFill>
                  <a:srgbClr val="494949"/>
                </a:solidFill>
                <a:hlinkClick r:id="rId5">
                  <a:extLst>
                    <a:ext uri="{A12FA001-AC4F-418D-AE19-62706E023703}">
                      <ahyp:hlinkClr xmlns:ahyp="http://schemas.microsoft.com/office/drawing/2018/hyperlinkcolor" val="tx"/>
                    </a:ext>
                  </a:extLst>
                </a:hlinkClick>
              </a:rPr>
              <a:t>regionalno razvojni sklad </a:t>
            </a:r>
            <a:r>
              <a:rPr lang="en-US" sz="2200" b="1" dirty="0">
                <a:solidFill>
                  <a:srgbClr val="494949"/>
                </a:solidFill>
                <a:hlinkClick r:id="rId5">
                  <a:extLst>
                    <a:ext uri="{A12FA001-AC4F-418D-AE19-62706E023703}">
                      <ahyp:hlinkClr xmlns:ahyp="http://schemas.microsoft.com/office/drawing/2018/hyperlinkcolor" val="tx"/>
                    </a:ext>
                  </a:extLst>
                </a:hlinkClick>
              </a:rPr>
              <a:t>(SRRS) </a:t>
            </a:r>
            <a:r>
              <a:rPr lang="en-US" sz="2200" dirty="0">
                <a:solidFill>
                  <a:srgbClr val="494949"/>
                </a:solidFill>
              </a:rPr>
              <a:t>– svæðisþróunarsjóður Slóveníu – gefur oft út </a:t>
            </a:r>
            <a:r>
              <a:rPr lang="en-US" sz="2200" dirty="0" err="1">
                <a:solidFill>
                  <a:srgbClr val="494949"/>
                </a:solidFill>
              </a:rPr>
              <a:t>razpisi </a:t>
            </a:r>
            <a:r>
              <a:rPr lang="en-US" sz="2200" dirty="0">
                <a:solidFill>
                  <a:srgbClr val="494949"/>
                </a:solidFill>
              </a:rPr>
              <a:t>fyrir fjárfestingar í ferðaþjónustu, sérstaklega í minna þróuðum svæðum. Á </a:t>
            </a:r>
            <a:r>
              <a:rPr lang="en-US" sz="2200" b="1" dirty="0">
                <a:solidFill>
                  <a:srgbClr val="494949"/>
                </a:solidFill>
              </a:rPr>
              <a:t>árunum 2023–24 </a:t>
            </a:r>
            <a:r>
              <a:rPr lang="en-US" sz="2200" dirty="0">
                <a:solidFill>
                  <a:srgbClr val="494949"/>
                </a:solidFill>
              </a:rPr>
              <a:t>stóð SRRS fyrir </a:t>
            </a:r>
            <a:r>
              <a:rPr lang="en-US" sz="2200" dirty="0" err="1">
                <a:solidFill>
                  <a:srgbClr val="494949"/>
                </a:solidFill>
              </a:rPr>
              <a:t>úthlutun (razpisi) </a:t>
            </a:r>
            <a:r>
              <a:rPr lang="en-US" sz="2200" dirty="0">
                <a:solidFill>
                  <a:srgbClr val="494949"/>
                </a:solidFill>
              </a:rPr>
              <a:t>til ferðaþjónustu í landamærahéruðum með samfjármögnun fyrir gistiverkefni að hámarki</a:t>
            </a:r>
            <a:r>
              <a:rPr lang="en-US" sz="2200" b="1" dirty="0">
                <a:solidFill>
                  <a:srgbClr val="494949"/>
                </a:solidFill>
              </a:rPr>
              <a:t> 1,8 milljóna evra. </a:t>
            </a:r>
            <a:r>
              <a:rPr lang="en-US" sz="2200" dirty="0">
                <a:solidFill>
                  <a:srgbClr val="494949"/>
                </a:solidFill>
              </a:rPr>
              <a:t>Fjármögnunarúrræði:</a:t>
            </a:r>
          </a:p>
          <a:p>
            <a:pPr marL="342900" indent="-342900">
              <a:buFont typeface="Wingdings" panose="05000000000000000000" pitchFamily="2" charset="2"/>
              <a:buChar char="Ø"/>
            </a:pPr>
            <a:r>
              <a:rPr lang="en-US" sz="2200" b="1" dirty="0">
                <a:solidFill>
                  <a:srgbClr val="494949"/>
                </a:solidFill>
              </a:rPr>
              <a:t>Styrkir og lán: </a:t>
            </a:r>
            <a:r>
              <a:rPr lang="en-US" sz="2200" dirty="0">
                <a:solidFill>
                  <a:srgbClr val="494949"/>
                </a:solidFill>
              </a:rPr>
              <a:t>Árið</a:t>
            </a:r>
            <a:r>
              <a:rPr lang="en-US" sz="2200" b="1" dirty="0">
                <a:solidFill>
                  <a:srgbClr val="494949"/>
                </a:solidFill>
              </a:rPr>
              <a:t> 2025 </a:t>
            </a:r>
            <a:r>
              <a:rPr lang="en-US" sz="2200" dirty="0">
                <a:solidFill>
                  <a:srgbClr val="494949"/>
                </a:solidFill>
              </a:rPr>
              <a:t>er</a:t>
            </a:r>
            <a:r>
              <a:rPr lang="en-US" sz="2200" b="1" dirty="0">
                <a:solidFill>
                  <a:srgbClr val="494949"/>
                </a:solidFill>
              </a:rPr>
              <a:t> 49,3 milljónum evra </a:t>
            </a:r>
            <a:r>
              <a:rPr lang="en-US" sz="2200" dirty="0">
                <a:solidFill>
                  <a:srgbClr val="494949"/>
                </a:solidFill>
              </a:rPr>
              <a:t>varið til fyrirtækja, þar af</a:t>
            </a:r>
            <a:r>
              <a:rPr lang="en-US" sz="2200" b="1" dirty="0">
                <a:solidFill>
                  <a:srgbClr val="494949"/>
                </a:solidFill>
              </a:rPr>
              <a:t> 3,3 milljónir evra </a:t>
            </a:r>
            <a:r>
              <a:rPr lang="en-US" sz="2200" dirty="0">
                <a:solidFill>
                  <a:srgbClr val="494949"/>
                </a:solidFill>
              </a:rPr>
              <a:t>í styrki og</a:t>
            </a:r>
            <a:r>
              <a:rPr lang="en-US" sz="2200" b="1" dirty="0">
                <a:solidFill>
                  <a:srgbClr val="494949"/>
                </a:solidFill>
              </a:rPr>
              <a:t> 46 milljónir evra </a:t>
            </a:r>
            <a:r>
              <a:rPr lang="en-US" sz="2200" dirty="0">
                <a:solidFill>
                  <a:srgbClr val="494949"/>
                </a:solidFill>
              </a:rPr>
              <a:t>í endurgreiðanlegum fjárhagslegum hvata.</a:t>
            </a:r>
          </a:p>
          <a:p>
            <a:pPr marL="342900" indent="-342900">
              <a:buFont typeface="Wingdings" panose="05000000000000000000" pitchFamily="2" charset="2"/>
              <a:buChar char="Ø"/>
            </a:pPr>
            <a:r>
              <a:rPr lang="en-US" sz="2200" b="1" dirty="0">
                <a:solidFill>
                  <a:srgbClr val="494949"/>
                </a:solidFill>
              </a:rPr>
              <a:t>Ferðaþjónustuinfrastrúktúr: </a:t>
            </a:r>
            <a:r>
              <a:rPr lang="en-US" sz="2200" dirty="0">
                <a:solidFill>
                  <a:srgbClr val="494949"/>
                </a:solidFill>
              </a:rPr>
              <a:t>Styður uppbyggingu opinberrar ferðaþjónustuinfrastrúktúrar í landamærissvæðum.</a:t>
            </a:r>
          </a:p>
          <a:p>
            <a:pPr marL="104775" indent="0">
              <a:spcBef>
                <a:spcPts val="600"/>
              </a:spcBef>
            </a:pPr>
            <a:endParaRPr lang="en-US" sz="2200" dirty="0">
              <a:solidFill>
                <a:srgbClr val="494949"/>
              </a:solidFill>
            </a:endParaRPr>
          </a:p>
        </p:txBody>
      </p:sp>
      <p:sp>
        <p:nvSpPr>
          <p:cNvPr id="33" name="Freeform 28">
            <a:extLst>
              <a:ext uri="{FF2B5EF4-FFF2-40B4-BE49-F238E27FC236}">
                <a16:creationId xmlns:a16="http://schemas.microsoft.com/office/drawing/2014/main" id="{28A8C09F-D319-A047-3F6A-0CE3DB12CEC9}"/>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7B044777-7552-7A28-F457-F288901BD97F}"/>
              </a:ext>
            </a:extLst>
          </p:cNvPr>
          <p:cNvSpPr txBox="1">
            <a:spLocks/>
          </p:cNvSpPr>
          <p:nvPr/>
        </p:nvSpPr>
        <p:spPr>
          <a:xfrm>
            <a:off x="1470355" y="282536"/>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Slóvenski sjóðurinn fyrir svæðisþróun (SRDF) </a:t>
            </a:r>
          </a:p>
          <a:p>
            <a:pPr>
              <a:spcBef>
                <a:spcPts val="600"/>
              </a:spcBef>
            </a:pPr>
            <a:r>
              <a:rPr lang="en-US" sz="2800" i="1" dirty="0"/>
              <a:t>Slovenski </a:t>
            </a:r>
            <a:r>
              <a:rPr lang="en-US" sz="2800" i="1" dirty="0" err="1"/>
              <a:t>regionalno razvojni sklad </a:t>
            </a:r>
            <a:r>
              <a:rPr lang="en-US" sz="2800" i="1" dirty="0"/>
              <a:t>(SRRS)</a:t>
            </a:r>
            <a:endParaRPr lang="en-US" sz="3000" dirty="0"/>
          </a:p>
        </p:txBody>
      </p:sp>
      <p:pic>
        <p:nvPicPr>
          <p:cNvPr id="32" name="Graphic 31" descr="Target with solid fill">
            <a:extLst>
              <a:ext uri="{FF2B5EF4-FFF2-40B4-BE49-F238E27FC236}">
                <a16:creationId xmlns:a16="http://schemas.microsoft.com/office/drawing/2014/main" id="{DAB26AF5-5832-BC1E-8909-D7B442E41E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0355" y="1343419"/>
            <a:ext cx="633914" cy="633914"/>
          </a:xfrm>
          <a:prstGeom prst="rect">
            <a:avLst/>
          </a:prstGeom>
        </p:spPr>
      </p:pic>
      <p:cxnSp>
        <p:nvCxnSpPr>
          <p:cNvPr id="17" name="Connector: Elbow 16">
            <a:extLst>
              <a:ext uri="{FF2B5EF4-FFF2-40B4-BE49-F238E27FC236}">
                <a16:creationId xmlns:a16="http://schemas.microsoft.com/office/drawing/2014/main" id="{AFAEBC2F-A821-8E05-ACB2-4B426F6505D8}"/>
              </a:ext>
            </a:extLst>
          </p:cNvPr>
          <p:cNvCxnSpPr>
            <a:cxnSpLocks/>
          </p:cNvCxnSpPr>
          <p:nvPr/>
        </p:nvCxnSpPr>
        <p:spPr>
          <a:xfrm rot="10800000" flipH="1" flipV="1">
            <a:off x="517020" y="1150402"/>
            <a:ext cx="640367" cy="2679624"/>
          </a:xfrm>
          <a:prstGeom prst="bentConnector3">
            <a:avLst>
              <a:gd name="adj1" fmla="val 223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33C07A3-8EC1-E121-9EFF-D80E389D1A92}"/>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92C9B0F6-F3BB-04D5-659E-EC87F06C0DF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9539B45B-0317-F2CE-CD25-1573DCACE2C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3000554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58FE5-369D-651C-FA25-F7EEBAE45406}"/>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CF23E2F-8715-FBF7-77A7-C7A3D8D2BC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F0860238-2657-BDFD-90A0-EE2EB332484C}"/>
              </a:ext>
            </a:extLst>
          </p:cNvPr>
          <p:cNvSpPr/>
          <p:nvPr/>
        </p:nvSpPr>
        <p:spPr>
          <a:xfrm>
            <a:off x="1463952" y="1473290"/>
            <a:ext cx="10029647" cy="141324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FCB9C5F8-F29C-C64F-3854-7DE581C06A21}"/>
              </a:ext>
            </a:extLst>
          </p:cNvPr>
          <p:cNvSpPr txBox="1">
            <a:spLocks/>
          </p:cNvSpPr>
          <p:nvPr/>
        </p:nvSpPr>
        <p:spPr>
          <a:xfrm>
            <a:off x="1764549" y="1603012"/>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200" b="1" dirty="0">
                <a:solidFill>
                  <a:srgbClr val="E96751"/>
                </a:solidFill>
              </a:rPr>
              <a:t>Dæmi </a:t>
            </a:r>
          </a:p>
          <a:p>
            <a:pPr marL="447675" indent="0"/>
            <a:r>
              <a:rPr lang="en-US" sz="2200" dirty="0">
                <a:solidFill>
                  <a:srgbClr val="494949"/>
                </a:solidFill>
              </a:rPr>
              <a:t>Glamping-svæði í landamærahéraði sem vill bæta aðstöðu sína gæti sótt um samfjármögnun hjá SRDF.</a:t>
            </a:r>
          </a:p>
        </p:txBody>
      </p:sp>
      <p:sp>
        <p:nvSpPr>
          <p:cNvPr id="33" name="Freeform 28">
            <a:extLst>
              <a:ext uri="{FF2B5EF4-FFF2-40B4-BE49-F238E27FC236}">
                <a16:creationId xmlns:a16="http://schemas.microsoft.com/office/drawing/2014/main" id="{34F2C415-8FE5-E86E-EFBB-DA49E1AD684D}"/>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E3DCA1E-28DC-D5C6-B582-97B33817AF22}"/>
              </a:ext>
            </a:extLst>
          </p:cNvPr>
          <p:cNvSpPr txBox="1">
            <a:spLocks/>
          </p:cNvSpPr>
          <p:nvPr/>
        </p:nvSpPr>
        <p:spPr>
          <a:xfrm>
            <a:off x="392458" y="306893"/>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Slóvenski sjóðurinn fyrir svæðisþróun (SRDF) </a:t>
            </a:r>
          </a:p>
          <a:p>
            <a:pPr>
              <a:spcBef>
                <a:spcPts val="600"/>
              </a:spcBef>
            </a:pPr>
            <a:r>
              <a:rPr lang="en-US" sz="2800" i="1" dirty="0"/>
              <a:t>Slóvenski </a:t>
            </a:r>
            <a:r>
              <a:rPr lang="en-US" sz="2800" i="1" dirty="0" err="1"/>
              <a:t>sjóðurinn fyrir svæðisþróun </a:t>
            </a:r>
            <a:r>
              <a:rPr lang="en-US" sz="2800" i="1" dirty="0"/>
              <a:t>(SRDF)</a:t>
            </a:r>
            <a:endParaRPr lang="en-US" sz="3000" dirty="0"/>
          </a:p>
        </p:txBody>
      </p:sp>
      <p:pic>
        <p:nvPicPr>
          <p:cNvPr id="43" name="Graphic 42" descr="Excellent with solid fill">
            <a:extLst>
              <a:ext uri="{FF2B5EF4-FFF2-40B4-BE49-F238E27FC236}">
                <a16:creationId xmlns:a16="http://schemas.microsoft.com/office/drawing/2014/main" id="{34F54E9F-20A9-78AB-3459-F94FFF6D78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7056" y="1543599"/>
            <a:ext cx="658720" cy="658720"/>
          </a:xfrm>
          <a:prstGeom prst="rect">
            <a:avLst/>
          </a:prstGeom>
        </p:spPr>
      </p:pic>
      <p:cxnSp>
        <p:nvCxnSpPr>
          <p:cNvPr id="16" name="Connector: Elbow 15">
            <a:extLst>
              <a:ext uri="{FF2B5EF4-FFF2-40B4-BE49-F238E27FC236}">
                <a16:creationId xmlns:a16="http://schemas.microsoft.com/office/drawing/2014/main" id="{3899B552-CC32-24DD-C7FC-D6F193B8C74E}"/>
              </a:ext>
            </a:extLst>
          </p:cNvPr>
          <p:cNvCxnSpPr>
            <a:cxnSpLocks/>
          </p:cNvCxnSpPr>
          <p:nvPr/>
        </p:nvCxnSpPr>
        <p:spPr>
          <a:xfrm rot="16200000" flipH="1">
            <a:off x="612793" y="1331835"/>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A635A6F-08B0-E2B4-2080-C8FD31360AFF}"/>
              </a:ext>
            </a:extLst>
          </p:cNvPr>
          <p:cNvSpPr txBox="1"/>
          <p:nvPr/>
        </p:nvSpPr>
        <p:spPr>
          <a:xfrm>
            <a:off x="1050476" y="5659277"/>
            <a:ext cx="10760524" cy="1200329"/>
          </a:xfrm>
          <a:prstGeom prst="rect">
            <a:avLst/>
          </a:prstGeom>
          <a:noFill/>
        </p:spPr>
        <p:txBody>
          <a:bodyPr wrap="square">
            <a:spAutoFit/>
          </a:bodyPr>
          <a:lstStyle/>
          <a:p>
            <a:r>
              <a:rPr lang="en-US" b="1" i="1" dirty="0">
                <a:solidFill>
                  <a:srgbClr val="494949"/>
                </a:solidFill>
                <a:latin typeface="Google Sans"/>
              </a:rPr>
              <a:t>Mælt er með lestri</a:t>
            </a:r>
          </a:p>
          <a:p>
            <a:pPr marL="285750" indent="-285750" fontAlgn="base">
              <a:buFont typeface="Arial" panose="020B0604020202020204" pitchFamily="34" charset="0"/>
              <a:buChar char="•"/>
            </a:pPr>
            <a:r>
              <a:rPr lang="en-US" dirty="0">
                <a:solidFill>
                  <a:srgbClr val="00B0F0"/>
                </a:solidFill>
                <a:hlinkClick r:id="rId7">
                  <a:extLst>
                    <a:ext uri="{A12FA001-AC4F-418D-AE19-62706E023703}">
                      <ahyp:hlinkClr xmlns:ahyp="http://schemas.microsoft.com/office/drawing/2018/hyperlinkcolor" val="tx"/>
                    </a:ext>
                  </a:extLst>
                </a:hlinkClick>
              </a:rPr>
              <a:t>SSRS &amp; SSRDF Áætlaðar útboðsbeiðnir á sviði svæðisþróunar á árunum 2024 og 2025</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8">
                  <a:extLst>
                    <a:ext uri="{A12FA001-AC4F-418D-AE19-62706E023703}">
                      <ahyp:hlinkClr xmlns:ahyp="http://schemas.microsoft.com/office/drawing/2018/hyperlinkcolor" val="tx"/>
                    </a:ext>
                  </a:extLst>
                </a:hlinkClick>
              </a:rPr>
              <a:t>Opin útboðsmeðferð um heildarendurbætur eða byggingu nýrra ferðamannagististaða</a:t>
            </a:r>
            <a:endParaRPr lang="en-US" dirty="0">
              <a:solidFill>
                <a:srgbClr val="00B0F0"/>
              </a:solidFill>
            </a:endParaRPr>
          </a:p>
          <a:p>
            <a:pPr fontAlgn="base"/>
            <a:endParaRPr lang="en-US" dirty="0">
              <a:solidFill>
                <a:srgbClr val="00B0F0"/>
              </a:solidFill>
            </a:endParaRPr>
          </a:p>
        </p:txBody>
      </p:sp>
      <p:pic>
        <p:nvPicPr>
          <p:cNvPr id="3" name="Picture 2">
            <a:extLst>
              <a:ext uri="{FF2B5EF4-FFF2-40B4-BE49-F238E27FC236}">
                <a16:creationId xmlns:a16="http://schemas.microsoft.com/office/drawing/2014/main" id="{B0C8009E-F76D-AF7C-2E7F-DD429DA040E0}"/>
              </a:ext>
            </a:extLst>
          </p:cNvPr>
          <p:cNvPicPr>
            <a:picLocks noChangeAspect="1"/>
          </p:cNvPicPr>
          <p:nvPr/>
        </p:nvPicPr>
        <p:blipFill>
          <a:blip r:embed="rId9"/>
          <a:stretch>
            <a:fillRect/>
          </a:stretch>
        </p:blipFill>
        <p:spPr>
          <a:xfrm>
            <a:off x="168951" y="5659277"/>
            <a:ext cx="850589" cy="846711"/>
          </a:xfrm>
          <a:prstGeom prst="rect">
            <a:avLst/>
          </a:prstGeom>
        </p:spPr>
      </p:pic>
      <p:pic>
        <p:nvPicPr>
          <p:cNvPr id="5" name="Picture 4" descr="A room with a table and chairs&#10;&#10;AI-generated content may be incorrect.">
            <a:extLst>
              <a:ext uri="{FF2B5EF4-FFF2-40B4-BE49-F238E27FC236}">
                <a16:creationId xmlns:a16="http://schemas.microsoft.com/office/drawing/2014/main" id="{DD7135E9-647B-A1BC-A7FA-33D97AF295BF}"/>
              </a:ext>
            </a:extLst>
          </p:cNvPr>
          <p:cNvPicPr>
            <a:picLocks noChangeAspect="1"/>
          </p:cNvPicPr>
          <p:nvPr/>
        </p:nvPicPr>
        <p:blipFill>
          <a:blip r:embed="rId10"/>
          <a:stretch>
            <a:fillRect/>
          </a:stretch>
        </p:blipFill>
        <p:spPr>
          <a:xfrm>
            <a:off x="477384" y="3126726"/>
            <a:ext cx="3495675" cy="2332983"/>
          </a:xfrm>
          <a:prstGeom prst="rect">
            <a:avLst/>
          </a:prstGeom>
        </p:spPr>
      </p:pic>
      <p:pic>
        <p:nvPicPr>
          <p:cNvPr id="8" name="Picture 7">
            <a:extLst>
              <a:ext uri="{FF2B5EF4-FFF2-40B4-BE49-F238E27FC236}">
                <a16:creationId xmlns:a16="http://schemas.microsoft.com/office/drawing/2014/main" id="{BFCF523D-9C51-AF63-67FA-927CFA8664F4}"/>
              </a:ext>
            </a:extLst>
          </p:cNvPr>
          <p:cNvPicPr>
            <a:picLocks noChangeAspect="1"/>
          </p:cNvPicPr>
          <p:nvPr/>
        </p:nvPicPr>
        <p:blipFill>
          <a:blip r:embed="rId11"/>
          <a:stretch>
            <a:fillRect/>
          </a:stretch>
        </p:blipFill>
        <p:spPr>
          <a:xfrm>
            <a:off x="3971659" y="3126726"/>
            <a:ext cx="3110644" cy="2332983"/>
          </a:xfrm>
          <a:prstGeom prst="rect">
            <a:avLst/>
          </a:prstGeom>
        </p:spPr>
      </p:pic>
      <p:pic>
        <p:nvPicPr>
          <p:cNvPr id="15" name="Picture 14" descr="A pink bicycle parked in front of a brick building&#10;&#10;AI-generated content may be incorrect.">
            <a:extLst>
              <a:ext uri="{FF2B5EF4-FFF2-40B4-BE49-F238E27FC236}">
                <a16:creationId xmlns:a16="http://schemas.microsoft.com/office/drawing/2014/main" id="{DBB55528-5710-AE36-328C-D6426142F7AA}"/>
              </a:ext>
            </a:extLst>
          </p:cNvPr>
          <p:cNvPicPr>
            <a:picLocks noChangeAspect="1"/>
          </p:cNvPicPr>
          <p:nvPr/>
        </p:nvPicPr>
        <p:blipFill>
          <a:blip r:embed="rId12"/>
          <a:stretch>
            <a:fillRect/>
          </a:stretch>
        </p:blipFill>
        <p:spPr>
          <a:xfrm>
            <a:off x="7081436" y="3127190"/>
            <a:ext cx="4168723" cy="2344907"/>
          </a:xfrm>
          <a:prstGeom prst="rect">
            <a:avLst/>
          </a:prstGeom>
        </p:spPr>
      </p:pic>
    </p:spTree>
    <p:extLst>
      <p:ext uri="{BB962C8B-B14F-4D97-AF65-F5344CB8AC3E}">
        <p14:creationId xmlns:p14="http://schemas.microsoft.com/office/powerpoint/2010/main" val="2774752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87A6-0602-BAE9-F6BA-5BCA830C6FD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A406278-CF96-1972-6E31-EAB9A76E774F}"/>
              </a:ext>
            </a:extLst>
          </p:cNvPr>
          <p:cNvSpPr/>
          <p:nvPr/>
        </p:nvSpPr>
        <p:spPr>
          <a:xfrm>
            <a:off x="1419695" y="1245371"/>
            <a:ext cx="10029648" cy="50506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45E2216-D3E6-52B9-6475-D69295249B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7D414CFB-E378-DE5E-6FF4-3154895A6DFA}"/>
              </a:ext>
            </a:extLst>
          </p:cNvPr>
          <p:cNvSpPr txBox="1">
            <a:spLocks/>
          </p:cNvSpPr>
          <p:nvPr/>
        </p:nvSpPr>
        <p:spPr>
          <a:xfrm>
            <a:off x="2182533" y="1490202"/>
            <a:ext cx="903884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Markmið: </a:t>
            </a:r>
            <a:r>
              <a:rPr lang="en-US" sz="2200" b="1" dirty="0">
                <a:solidFill>
                  <a:srgbClr val="494949"/>
                </a:solidFill>
                <a:hlinkClick r:id="rId5">
                  <a:extLst>
                    <a:ext uri="{A12FA001-AC4F-418D-AE19-62706E023703}">
                      <ahyp:hlinkClr xmlns:ahyp="http://schemas.microsoft.com/office/drawing/2018/hyperlinkcolor" val="tx"/>
                    </a:ext>
                  </a:extLst>
                </a:hlinkClick>
              </a:rPr>
              <a:t>Þróunarverkefni sveita (PRP) og CLLD </a:t>
            </a:r>
            <a:r>
              <a:rPr lang="en-US" sz="2200" dirty="0">
                <a:solidFill>
                  <a:srgbClr val="494949"/>
                </a:solidFill>
              </a:rPr>
              <a:t>er rekið af landbúnaðar-, skógar- og matvælaráðuneytinu (MKGP). Auk þess er CLLD (samfélagsstýrð staðbundin þróun) svipað fyrri verkfæri. Í dreifbýli er notuð nálgun sem byggir á hugmyndum frá grasrótinni til að hrinda í framkvæmd smáum, staðbundnum verkefnum. Þetta er slóvenska þjóðlega útfærslan á sameiginlegu landbúnaðarstefnu ESB (CAP) til að styðja við þróun dreifbýlis. Verkefnið er samfjármagnað af </a:t>
            </a:r>
            <a:r>
              <a:rPr lang="en-US" sz="2200" b="1" dirty="0">
                <a:solidFill>
                  <a:srgbClr val="494949"/>
                </a:solidFill>
              </a:rPr>
              <a:t>Evrópska landbúnaðar- og dreifbýlisþróunarsjóðnum (EAFRD)</a:t>
            </a:r>
            <a:r>
              <a:rPr lang="en-US" sz="2200" dirty="0">
                <a:solidFill>
                  <a:srgbClr val="494949"/>
                </a:solidFill>
              </a:rPr>
              <a:t>.</a:t>
            </a:r>
          </a:p>
          <a:p>
            <a:pPr marL="0" indent="0">
              <a:spcAft>
                <a:spcPts val="600"/>
              </a:spcAft>
            </a:pPr>
            <a:r>
              <a:rPr lang="en-US" sz="2200" b="1" dirty="0">
                <a:solidFill>
                  <a:srgbClr val="494949"/>
                </a:solidFill>
              </a:rPr>
              <a:t>Aðaláherslur: </a:t>
            </a:r>
            <a:r>
              <a:rPr lang="en-US" sz="2200" dirty="0" err="1">
                <a:solidFill>
                  <a:srgbClr val="494949"/>
                </a:solidFill>
              </a:rPr>
              <a:t>Nútímavæðing</a:t>
            </a:r>
            <a:r>
              <a:rPr lang="en-US" sz="2200" dirty="0">
                <a:solidFill>
                  <a:srgbClr val="494949"/>
                </a:solidFill>
              </a:rPr>
              <a:t> landbúnaðar, sjálfbær landstjórnun, fjölbreytni í sveitaefnahagi – þar með talið </a:t>
            </a:r>
            <a:r>
              <a:rPr lang="en-US" sz="2200" b="1" dirty="0">
                <a:solidFill>
                  <a:srgbClr val="494949"/>
                </a:solidFill>
              </a:rPr>
              <a:t>bóndabærastúrisma og vistdvalarstaði</a:t>
            </a:r>
            <a:r>
              <a:rPr lang="en-US" sz="2200" dirty="0">
                <a:solidFill>
                  <a:srgbClr val="494949"/>
                </a:solidFill>
              </a:rPr>
              <a:t>. Hentar bændum, sveitafyrirtækjareigendum eða samfélögum</a:t>
            </a:r>
            <a:r>
              <a:rPr lang="fr-FR" sz="2200" dirty="0">
                <a:solidFill>
                  <a:srgbClr val="494949"/>
                </a:solidFill>
              </a:rPr>
              <a:t>.</a:t>
            </a:r>
            <a:endParaRPr lang="en-US" sz="2200" dirty="0">
              <a:solidFill>
                <a:srgbClr val="494949"/>
              </a:solidFill>
            </a:endParaRPr>
          </a:p>
          <a:p>
            <a:pPr marL="0" indent="0">
              <a:spcAft>
                <a:spcPts val="600"/>
              </a:spcAft>
            </a:pPr>
            <a:r>
              <a:rPr lang="en-US" sz="2200" b="1" dirty="0">
                <a:solidFill>
                  <a:srgbClr val="494949"/>
                </a:solidFill>
              </a:rPr>
              <a:t>Fjármögnun: </a:t>
            </a:r>
            <a:r>
              <a:rPr lang="en-US" sz="2200" dirty="0">
                <a:solidFill>
                  <a:srgbClr val="494949"/>
                </a:solidFill>
              </a:rPr>
              <a:t>PRP hefur sérstaka </a:t>
            </a:r>
            <a:r>
              <a:rPr lang="en-US" sz="2200" b="1" dirty="0">
                <a:solidFill>
                  <a:srgbClr val="494949"/>
                </a:solidFill>
              </a:rPr>
              <a:t>aðgerð 6.4 </a:t>
            </a:r>
            <a:r>
              <a:rPr lang="en-US" sz="2200" dirty="0">
                <a:solidFill>
                  <a:srgbClr val="494949"/>
                </a:solidFill>
              </a:rPr>
              <a:t>(Stuðningur við fjárfestingar í ólandbúnaðarstarfsemi) sem veitir bændum fjármagn til að breyta hluta af landi sínu í litla gististaði fyrir ferðamenn (t.d. glamping-hýsi, gisting í landbúnaði</a:t>
            </a:r>
            <a:r>
              <a:rPr lang="en-US" sz="2000" dirty="0">
                <a:solidFill>
                  <a:srgbClr val="494949"/>
                </a:solidFill>
              </a:rPr>
              <a:t>). </a:t>
            </a:r>
            <a:endParaRPr lang="en-US" sz="2000" b="1" dirty="0">
              <a:solidFill>
                <a:srgbClr val="494949"/>
              </a:solidFill>
            </a:endParaRPr>
          </a:p>
          <a:p>
            <a:pPr marL="104775" indent="0">
              <a:spcBef>
                <a:spcPts val="600"/>
              </a:spcBef>
            </a:pPr>
            <a:endParaRPr lang="en-US" sz="2200" dirty="0">
              <a:solidFill>
                <a:srgbClr val="494949"/>
              </a:solidFill>
            </a:endParaRPr>
          </a:p>
        </p:txBody>
      </p:sp>
      <p:sp>
        <p:nvSpPr>
          <p:cNvPr id="33" name="Freeform 28">
            <a:extLst>
              <a:ext uri="{FF2B5EF4-FFF2-40B4-BE49-F238E27FC236}">
                <a16:creationId xmlns:a16="http://schemas.microsoft.com/office/drawing/2014/main" id="{9448849E-1F30-8155-C8B9-189A4D839023}"/>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A74E075-CDA4-A737-8B4A-D165CADECE5E}"/>
              </a:ext>
            </a:extLst>
          </p:cNvPr>
          <p:cNvSpPr txBox="1">
            <a:spLocks/>
          </p:cNvSpPr>
          <p:nvPr/>
        </p:nvSpPr>
        <p:spPr>
          <a:xfrm>
            <a:off x="1428865" y="299929"/>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Þróunarverkefni dreifbýlis (PRP) &amp; CLLD </a:t>
            </a:r>
            <a:endParaRPr lang="en-US" sz="2800" dirty="0"/>
          </a:p>
        </p:txBody>
      </p:sp>
      <p:pic>
        <p:nvPicPr>
          <p:cNvPr id="32" name="Graphic 31" descr="Target with solid fill">
            <a:extLst>
              <a:ext uri="{FF2B5EF4-FFF2-40B4-BE49-F238E27FC236}">
                <a16:creationId xmlns:a16="http://schemas.microsoft.com/office/drawing/2014/main" id="{99666B27-B9E2-75F5-14B6-5D3BA47E0A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7035" y="1343419"/>
            <a:ext cx="633914" cy="633914"/>
          </a:xfrm>
          <a:prstGeom prst="rect">
            <a:avLst/>
          </a:prstGeom>
        </p:spPr>
      </p:pic>
      <p:grpSp>
        <p:nvGrpSpPr>
          <p:cNvPr id="2" name="Group 1">
            <a:extLst>
              <a:ext uri="{FF2B5EF4-FFF2-40B4-BE49-F238E27FC236}">
                <a16:creationId xmlns:a16="http://schemas.microsoft.com/office/drawing/2014/main" id="{6909DD09-1FF9-AD7C-F932-862150B14F7F}"/>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238DDF64-C317-C247-E178-6BF612F30BE3}"/>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357ECDDA-9CC9-24CE-CCCB-09BE5A08C68C}"/>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cxnSp>
        <p:nvCxnSpPr>
          <p:cNvPr id="5" name="Connector: Elbow 4">
            <a:extLst>
              <a:ext uri="{FF2B5EF4-FFF2-40B4-BE49-F238E27FC236}">
                <a16:creationId xmlns:a16="http://schemas.microsoft.com/office/drawing/2014/main" id="{6E4A643F-CB80-DC75-32BB-B9A16503A128}"/>
              </a:ext>
            </a:extLst>
          </p:cNvPr>
          <p:cNvCxnSpPr>
            <a:cxnSpLocks/>
          </p:cNvCxnSpPr>
          <p:nvPr/>
        </p:nvCxnSpPr>
        <p:spPr>
          <a:xfrm rot="16200000" flipH="1">
            <a:off x="-245660" y="2055320"/>
            <a:ext cx="2495573" cy="69302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167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87A6-0602-BAE9-F6BA-5BCA830C6FD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A406278-CF96-1972-6E31-EAB9A76E774F}"/>
              </a:ext>
            </a:extLst>
          </p:cNvPr>
          <p:cNvSpPr/>
          <p:nvPr/>
        </p:nvSpPr>
        <p:spPr>
          <a:xfrm>
            <a:off x="1428865" y="371475"/>
            <a:ext cx="10029648" cy="218362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7D414CFB-E378-DE5E-6FF4-3154895A6DFA}"/>
              </a:ext>
            </a:extLst>
          </p:cNvPr>
          <p:cNvSpPr txBox="1">
            <a:spLocks/>
          </p:cNvSpPr>
          <p:nvPr/>
        </p:nvSpPr>
        <p:spPr>
          <a:xfrm>
            <a:off x="1915096" y="513429"/>
            <a:ext cx="903884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PRP-fjármögnun: </a:t>
            </a:r>
            <a:r>
              <a:rPr lang="en-US" sz="2200" dirty="0">
                <a:solidFill>
                  <a:srgbClr val="494949"/>
                </a:solidFill>
              </a:rPr>
              <a:t>Styrkir geta numið allt að</a:t>
            </a:r>
            <a:r>
              <a:rPr lang="en-US" sz="2200" b="1" dirty="0">
                <a:solidFill>
                  <a:srgbClr val="494949"/>
                </a:solidFill>
              </a:rPr>
              <a:t> 70.000 </a:t>
            </a:r>
            <a:r>
              <a:rPr lang="en-US" sz="2200" dirty="0">
                <a:solidFill>
                  <a:srgbClr val="494949"/>
                </a:solidFill>
              </a:rPr>
              <a:t>evrum með</a:t>
            </a:r>
            <a:r>
              <a:rPr lang="en-US" sz="2200" b="1" dirty="0">
                <a:solidFill>
                  <a:srgbClr val="494949"/>
                </a:solidFill>
              </a:rPr>
              <a:t> 50% samfjármögnun. </a:t>
            </a:r>
            <a:r>
              <a:rPr lang="en-US" sz="2200" dirty="0">
                <a:solidFill>
                  <a:srgbClr val="494949"/>
                </a:solidFill>
              </a:rPr>
              <a:t>Oft er sótt um þá í gegnum </a:t>
            </a:r>
            <a:r>
              <a:rPr lang="en-US" sz="2200" dirty="0" err="1">
                <a:solidFill>
                  <a:srgbClr val="494949"/>
                </a:solidFill>
              </a:rPr>
              <a:t>ráðgjafarstöðvar </a:t>
            </a:r>
            <a:r>
              <a:rPr lang="en-US" sz="2200" b="1" dirty="0">
                <a:solidFill>
                  <a:srgbClr val="494949"/>
                </a:solidFill>
              </a:rPr>
              <a:t>SPOT eða KGZS</a:t>
            </a:r>
            <a:r>
              <a:rPr lang="en-US" sz="2200" dirty="0">
                <a:solidFill>
                  <a:srgbClr val="494949"/>
                </a:solidFill>
              </a:rPr>
              <a:t>. Upplýsingar má finna á vefsíðu landbúnaðarráðuneytisins eða hjá svæðisbundnum aðgerðahópum. Svæðisbundnu aðgerðahópar Slóveníu (LAS) innan CLLD kunna að hafa útboð sem skarast við ferðaþjónustu, menningu og menningararfleifð – athugaðu hjá LAS fyrir þitt svæði.</a:t>
            </a:r>
          </a:p>
          <a:p>
            <a:pPr marL="104775" indent="0">
              <a:spcBef>
                <a:spcPts val="600"/>
              </a:spcBef>
            </a:pPr>
            <a:endParaRPr lang="en-US" sz="2200" dirty="0">
              <a:solidFill>
                <a:srgbClr val="494949"/>
              </a:solidFill>
            </a:endParaRPr>
          </a:p>
        </p:txBody>
      </p:sp>
      <p:sp>
        <p:nvSpPr>
          <p:cNvPr id="6" name="Flowchart: Alternate Process 5">
            <a:extLst>
              <a:ext uri="{FF2B5EF4-FFF2-40B4-BE49-F238E27FC236}">
                <a16:creationId xmlns:a16="http://schemas.microsoft.com/office/drawing/2014/main" id="{422E8FAC-2522-571F-ADB3-F0208F896E81}"/>
              </a:ext>
            </a:extLst>
          </p:cNvPr>
          <p:cNvSpPr/>
          <p:nvPr/>
        </p:nvSpPr>
        <p:spPr>
          <a:xfrm>
            <a:off x="1428865" y="2706583"/>
            <a:ext cx="10029648" cy="391112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sz="2200" dirty="0">
              <a:solidFill>
                <a:srgbClr val="494949"/>
              </a:solidFill>
            </a:endParaRPr>
          </a:p>
        </p:txBody>
      </p:sp>
      <p:pic>
        <p:nvPicPr>
          <p:cNvPr id="13" name="Graphic 12" descr="Postit Notes with solid fill">
            <a:extLst>
              <a:ext uri="{FF2B5EF4-FFF2-40B4-BE49-F238E27FC236}">
                <a16:creationId xmlns:a16="http://schemas.microsoft.com/office/drawing/2014/main" id="{53EB9832-DF2A-25E2-38F4-AF0F7DE97F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8841" y="2907294"/>
            <a:ext cx="914400" cy="914400"/>
          </a:xfrm>
          <a:prstGeom prst="rect">
            <a:avLst/>
          </a:prstGeom>
        </p:spPr>
      </p:pic>
      <p:sp>
        <p:nvSpPr>
          <p:cNvPr id="14" name="TextBox 13">
            <a:extLst>
              <a:ext uri="{FF2B5EF4-FFF2-40B4-BE49-F238E27FC236}">
                <a16:creationId xmlns:a16="http://schemas.microsoft.com/office/drawing/2014/main" id="{EF1E7EB6-A6DA-DEB1-D574-E46DF29162AA}"/>
              </a:ext>
            </a:extLst>
          </p:cNvPr>
          <p:cNvSpPr txBox="1"/>
          <p:nvPr/>
        </p:nvSpPr>
        <p:spPr>
          <a:xfrm>
            <a:off x="2406793" y="2853246"/>
            <a:ext cx="8898566" cy="4047262"/>
          </a:xfrm>
          <a:prstGeom prst="rect">
            <a:avLst/>
          </a:prstGeom>
          <a:noFill/>
        </p:spPr>
        <p:txBody>
          <a:bodyPr wrap="square" rtlCol="0">
            <a:spAutoFit/>
          </a:bodyPr>
          <a:lstStyle/>
          <a:p>
            <a:pPr>
              <a:spcAft>
                <a:spcPts val="600"/>
              </a:spcAft>
            </a:pPr>
            <a:r>
              <a:rPr lang="en-US" sz="2200" b="1" dirty="0">
                <a:solidFill>
                  <a:srgbClr val="E96751"/>
                </a:solidFill>
              </a:rPr>
              <a:t>Athugasemd til skýringar: </a:t>
            </a:r>
            <a:r>
              <a:rPr lang="en-US" sz="2200" dirty="0">
                <a:solidFill>
                  <a:srgbClr val="494949"/>
                </a:solidFill>
              </a:rPr>
              <a:t>PRP er frekar </a:t>
            </a:r>
            <a:r>
              <a:rPr lang="en-US" sz="2200" b="1" dirty="0">
                <a:solidFill>
                  <a:srgbClr val="494949"/>
                </a:solidFill>
              </a:rPr>
              <a:t>ofan frá</a:t>
            </a:r>
            <a:r>
              <a:rPr lang="en-US" sz="2200" dirty="0">
                <a:solidFill>
                  <a:srgbClr val="494949"/>
                </a:solidFill>
              </a:rPr>
              <a:t>, stefnumótandi og þjóðlegt að umfangi. </a:t>
            </a:r>
            <a:r>
              <a:rPr lang="en-US" sz="2200" b="1" dirty="0">
                <a:solidFill>
                  <a:srgbClr val="494949"/>
                </a:solidFill>
              </a:rPr>
              <a:t>CLLD </a:t>
            </a:r>
            <a:r>
              <a:rPr lang="en-US" sz="2200" dirty="0">
                <a:solidFill>
                  <a:srgbClr val="494949"/>
                </a:solidFill>
              </a:rPr>
              <a:t>er </a:t>
            </a:r>
            <a:r>
              <a:rPr lang="en-US" sz="2200" b="1" dirty="0">
                <a:solidFill>
                  <a:srgbClr val="494949"/>
                </a:solidFill>
              </a:rPr>
              <a:t>neðan frá, samfélagsstýrt og verkefnamiðað framtak</a:t>
            </a:r>
            <a:r>
              <a:rPr lang="en-US" sz="2200" dirty="0">
                <a:solidFill>
                  <a:srgbClr val="494949"/>
                </a:solidFill>
              </a:rPr>
              <a:t>.</a:t>
            </a:r>
          </a:p>
          <a:p>
            <a:pPr marL="342900" indent="-342900">
              <a:spcAft>
                <a:spcPts val="600"/>
              </a:spcAft>
              <a:buFont typeface="Arial" panose="020B0604020202020204" pitchFamily="34" charset="0"/>
              <a:buChar char="•"/>
            </a:pPr>
            <a:r>
              <a:rPr lang="en-IE" sz="2200" b="1" dirty="0">
                <a:solidFill>
                  <a:srgbClr val="494949"/>
                </a:solidFill>
              </a:rPr>
              <a:t>Þróunarátak í dreifbýli </a:t>
            </a:r>
            <a:r>
              <a:rPr lang="en-US" sz="2200" b="1" dirty="0">
                <a:solidFill>
                  <a:srgbClr val="494949"/>
                </a:solidFill>
              </a:rPr>
              <a:t>PRP </a:t>
            </a:r>
            <a:r>
              <a:rPr lang="en-IE" sz="2200" dirty="0">
                <a:solidFill>
                  <a:srgbClr val="494949"/>
                </a:solidFill>
              </a:rPr>
              <a:t>(Program </a:t>
            </a:r>
            <a:r>
              <a:rPr lang="en-IE" sz="2200" dirty="0" err="1">
                <a:solidFill>
                  <a:srgbClr val="494949"/>
                </a:solidFill>
              </a:rPr>
              <a:t>razvoja podeželja</a:t>
            </a:r>
            <a:r>
              <a:rPr lang="en-IE" sz="2200" dirty="0">
                <a:solidFill>
                  <a:srgbClr val="494949"/>
                </a:solidFill>
              </a:rPr>
              <a:t>) </a:t>
            </a:r>
            <a:r>
              <a:rPr lang="en-US" sz="2200" b="1" dirty="0">
                <a:solidFill>
                  <a:srgbClr val="494949"/>
                </a:solidFill>
              </a:rPr>
              <a:t>(Aðgerð 6.4) </a:t>
            </a:r>
            <a:r>
              <a:rPr lang="en-IE" sz="2200" dirty="0">
                <a:solidFill>
                  <a:srgbClr val="494949"/>
                </a:solidFill>
              </a:rPr>
              <a:t>er rekið af landbúnaðarráðuneytinu. Hámark</a:t>
            </a:r>
            <a:r>
              <a:rPr lang="en-IE" sz="2200" b="1" dirty="0">
                <a:solidFill>
                  <a:srgbClr val="494949"/>
                </a:solidFill>
              </a:rPr>
              <a:t> 70.000 evra (50%) til stuðnings bændum</a:t>
            </a:r>
            <a:r>
              <a:rPr lang="en-IE" sz="2200" dirty="0">
                <a:solidFill>
                  <a:srgbClr val="494949"/>
                </a:solidFill>
              </a:rPr>
              <a:t>, </a:t>
            </a:r>
            <a:r>
              <a:rPr lang="en-US" sz="2200" dirty="0">
                <a:solidFill>
                  <a:srgbClr val="494949"/>
                </a:solidFill>
              </a:rPr>
              <a:t>búðardvölum, sveitakotum (B&amp;B) og glamping.</a:t>
            </a:r>
          </a:p>
          <a:p>
            <a:pPr marL="342900" indent="-342900">
              <a:spcAft>
                <a:spcPts val="600"/>
              </a:spcAft>
              <a:buFont typeface="Arial" panose="020B0604020202020204" pitchFamily="34" charset="0"/>
              <a:buChar char="•"/>
            </a:pPr>
            <a:r>
              <a:rPr lang="en-US" sz="2200" b="1" dirty="0">
                <a:solidFill>
                  <a:srgbClr val="494949"/>
                </a:solidFill>
              </a:rPr>
              <a:t>CLLD er hluti af PRP, </a:t>
            </a:r>
            <a:r>
              <a:rPr lang="en-US" sz="2200" dirty="0">
                <a:solidFill>
                  <a:srgbClr val="494949"/>
                </a:solidFill>
              </a:rPr>
              <a:t>og LEADER/CLLD er </a:t>
            </a:r>
            <a:r>
              <a:rPr lang="en-US" sz="2200" b="1" dirty="0">
                <a:solidFill>
                  <a:srgbClr val="494949"/>
                </a:solidFill>
              </a:rPr>
              <a:t>undirdagskrá innan </a:t>
            </a:r>
            <a:r>
              <a:rPr lang="en-US" sz="2200" b="1" dirty="0" err="1">
                <a:solidFill>
                  <a:srgbClr val="494949"/>
                </a:solidFill>
              </a:rPr>
              <a:t>Landbyggðaþróunaráætlunarinnar </a:t>
            </a:r>
            <a:r>
              <a:rPr lang="en-US" sz="2200" b="1" dirty="0">
                <a:solidFill>
                  <a:srgbClr val="494949"/>
                </a:solidFill>
              </a:rPr>
              <a:t>(PRP)</a:t>
            </a:r>
            <a:r>
              <a:rPr lang="en-US" sz="2200" dirty="0">
                <a:solidFill>
                  <a:srgbClr val="494949"/>
                </a:solidFill>
              </a:rPr>
              <a:t>. CLLD/LEADER er </a:t>
            </a:r>
            <a:r>
              <a:rPr lang="en-IE" sz="2200" dirty="0">
                <a:solidFill>
                  <a:srgbClr val="494949"/>
                </a:solidFill>
              </a:rPr>
              <a:t>staðbundinn aðgerðahópur (LAS) fyrir </a:t>
            </a:r>
            <a:r>
              <a:rPr lang="en-IE" sz="2200" b="1" dirty="0">
                <a:solidFill>
                  <a:srgbClr val="494949"/>
                </a:solidFill>
              </a:rPr>
              <a:t>staðbundna þróun</a:t>
            </a:r>
            <a:r>
              <a:rPr lang="en-IE" sz="2200" dirty="0">
                <a:solidFill>
                  <a:srgbClr val="494949"/>
                </a:solidFill>
              </a:rPr>
              <a:t>.  Frá </a:t>
            </a:r>
            <a:r>
              <a:rPr lang="en-US" sz="2200" dirty="0">
                <a:solidFill>
                  <a:srgbClr val="494949"/>
                </a:solidFill>
              </a:rPr>
              <a:t>€10.000–€50.000 (allt að 80%) til endurbóta á ferðaþjónustu í þorpum, samvinnufélögum og staðbundnum gönguleiðum. Hentar fyrir </a:t>
            </a:r>
            <a:r>
              <a:rPr lang="en-IE" sz="2200" dirty="0">
                <a:solidFill>
                  <a:srgbClr val="494949"/>
                </a:solidFill>
              </a:rPr>
              <a:t>sjálfseignarstofnanir, lítil fyrirtæki og samfélög</a:t>
            </a:r>
            <a:endParaRPr lang="en-US" sz="2200" dirty="0">
              <a:solidFill>
                <a:srgbClr val="494949"/>
              </a:solidFill>
            </a:endParaRPr>
          </a:p>
          <a:p>
            <a:endParaRPr lang="en-IE" sz="2200" dirty="0"/>
          </a:p>
        </p:txBody>
      </p:sp>
      <p:cxnSp>
        <p:nvCxnSpPr>
          <p:cNvPr id="2" name="Straight Connector 1">
            <a:extLst>
              <a:ext uri="{FF2B5EF4-FFF2-40B4-BE49-F238E27FC236}">
                <a16:creationId xmlns:a16="http://schemas.microsoft.com/office/drawing/2014/main" id="{45AE7D20-6E6D-DC55-7341-477801931F25}"/>
              </a:ext>
            </a:extLst>
          </p:cNvPr>
          <p:cNvCxnSpPr>
            <a:cxnSpLocks/>
          </p:cNvCxnSpPr>
          <p:nvPr/>
        </p:nvCxnSpPr>
        <p:spPr>
          <a:xfrm flipV="1">
            <a:off x="1135546" y="3411371"/>
            <a:ext cx="293319" cy="479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5A5CC792-71DA-933A-758F-6A59AF55C3B3}"/>
              </a:ext>
            </a:extLst>
          </p:cNvPr>
          <p:cNvCxnSpPr>
            <a:cxnSpLocks/>
          </p:cNvCxnSpPr>
          <p:nvPr/>
        </p:nvCxnSpPr>
        <p:spPr>
          <a:xfrm rot="16200000" flipV="1">
            <a:off x="-739639" y="1553816"/>
            <a:ext cx="3451516"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4D365E7-DAF2-0349-FCB3-CBE08D381111}"/>
              </a:ext>
            </a:extLst>
          </p:cNvPr>
          <p:cNvCxnSpPr>
            <a:cxnSpLocks/>
          </p:cNvCxnSpPr>
          <p:nvPr/>
        </p:nvCxnSpPr>
        <p:spPr>
          <a:xfrm>
            <a:off x="836692" y="1703632"/>
            <a:ext cx="594747"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967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2F33-ECC3-129C-33FD-673D8C3E7BA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9B46FC7B-0FA7-126F-4F00-B334BBE05006}"/>
              </a:ext>
            </a:extLst>
          </p:cNvPr>
          <p:cNvSpPr/>
          <p:nvPr/>
        </p:nvSpPr>
        <p:spPr>
          <a:xfrm>
            <a:off x="1539330" y="1308876"/>
            <a:ext cx="9910693" cy="284499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219E4D3B-3287-3782-EE67-712C735B5943}"/>
              </a:ext>
            </a:extLst>
          </p:cNvPr>
          <p:cNvSpPr txBox="1">
            <a:spLocks/>
          </p:cNvSpPr>
          <p:nvPr/>
        </p:nvSpPr>
        <p:spPr>
          <a:xfrm>
            <a:off x="2188240" y="137496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Markmið: </a:t>
            </a:r>
            <a:r>
              <a:rPr lang="en-US" sz="2200" b="1" dirty="0">
                <a:solidFill>
                  <a:srgbClr val="494949"/>
                </a:solidFill>
                <a:hlinkClick r:id="rId3">
                  <a:extLst>
                    <a:ext uri="{A12FA001-AC4F-418D-AE19-62706E023703}">
                      <ahyp:hlinkClr xmlns:ahyp="http://schemas.microsoft.com/office/drawing/2018/hyperlinkcolor" val="tx"/>
                    </a:ext>
                  </a:extLst>
                </a:hlinkClick>
              </a:rPr>
              <a:t>LEADER (CLLD) </a:t>
            </a:r>
            <a:r>
              <a:rPr lang="en-US" sz="2200" dirty="0">
                <a:solidFill>
                  <a:srgbClr val="494949"/>
                </a:solidFill>
              </a:rPr>
              <a:t>er þekkt sem samfélagsstýrð staðbundin þróun (CLLD) og er framkvæmd af staðbundnum aðgerðahópum (LAGs). LAS nær til ýmissa dreifbýlissvæða. Það styður staðbundna og dreifbýlisþróun sem og samfélagsstýrð frumkvæði. </a:t>
            </a:r>
          </a:p>
          <a:p>
            <a:pPr marL="0" indent="0">
              <a:spcAft>
                <a:spcPts val="600"/>
              </a:spcAft>
            </a:pPr>
            <a:r>
              <a:rPr lang="en-US" sz="2200" dirty="0">
                <a:solidFill>
                  <a:srgbClr val="494949"/>
                </a:solidFill>
              </a:rPr>
              <a:t>Það er </a:t>
            </a:r>
            <a:r>
              <a:rPr lang="en-US" sz="2200" b="1" dirty="0">
                <a:solidFill>
                  <a:srgbClr val="494949"/>
                </a:solidFill>
              </a:rPr>
              <a:t>undirdagskrá innan Þróunar </a:t>
            </a:r>
            <a:r>
              <a:rPr lang="en-US" sz="2200" b="1" dirty="0" err="1">
                <a:solidFill>
                  <a:srgbClr val="494949"/>
                </a:solidFill>
              </a:rPr>
              <a:t>sveitaáætlunarinnar </a:t>
            </a:r>
            <a:r>
              <a:rPr lang="en-US" sz="2200" b="1" dirty="0">
                <a:solidFill>
                  <a:srgbClr val="494949"/>
                </a:solidFill>
              </a:rPr>
              <a:t>(PRP)</a:t>
            </a:r>
            <a:r>
              <a:rPr lang="en-US" sz="2200" dirty="0">
                <a:solidFill>
                  <a:srgbClr val="494949"/>
                </a:solidFill>
              </a:rPr>
              <a:t>. Í Slóveníu styrkir LEADER verkefni í landbúnaði og ferðaþjónustu. Leitaðu að hentugum þemum í ferðaþjónustu. Verkefni geta fengið styrki frá </a:t>
            </a:r>
            <a:r>
              <a:rPr lang="en-US" sz="2200" b="1" dirty="0">
                <a:solidFill>
                  <a:srgbClr val="494949"/>
                </a:solidFill>
              </a:rPr>
              <a:t>€5.000 til €200.000, </a:t>
            </a:r>
            <a:r>
              <a:rPr lang="en-US" sz="2200" dirty="0">
                <a:solidFill>
                  <a:srgbClr val="494949"/>
                </a:solidFill>
              </a:rPr>
              <a:t>með samfjármögnunarhlutfalli allt að</a:t>
            </a:r>
            <a:r>
              <a:rPr lang="en-US" sz="2200" b="1" dirty="0">
                <a:solidFill>
                  <a:srgbClr val="494949"/>
                </a:solidFill>
              </a:rPr>
              <a:t> 75%.</a:t>
            </a:r>
          </a:p>
        </p:txBody>
      </p:sp>
      <p:pic>
        <p:nvPicPr>
          <p:cNvPr id="3" name="Graphic 2" descr="Signature with solid fill">
            <a:extLst>
              <a:ext uri="{FF2B5EF4-FFF2-40B4-BE49-F238E27FC236}">
                <a16:creationId xmlns:a16="http://schemas.microsoft.com/office/drawing/2014/main" id="{EB558DC5-FA16-B74B-B8C0-270228EDAE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6167"/>
            <a:ext cx="914400" cy="914400"/>
          </a:xfrm>
          <a:prstGeom prst="rect">
            <a:avLst/>
          </a:prstGeom>
        </p:spPr>
      </p:pic>
      <p:sp>
        <p:nvSpPr>
          <p:cNvPr id="6" name="Freeform 28">
            <a:extLst>
              <a:ext uri="{FF2B5EF4-FFF2-40B4-BE49-F238E27FC236}">
                <a16:creationId xmlns:a16="http://schemas.microsoft.com/office/drawing/2014/main" id="{6985ED41-F3CF-821F-1FD9-7F1B389D9D31}"/>
              </a:ext>
            </a:extLst>
          </p:cNvPr>
          <p:cNvSpPr/>
          <p:nvPr/>
        </p:nvSpPr>
        <p:spPr>
          <a:xfrm>
            <a:off x="-15513" y="109727"/>
            <a:ext cx="8073663" cy="110719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5">
            <a:extLst>
              <a:ext uri="{FF2B5EF4-FFF2-40B4-BE49-F238E27FC236}">
                <a16:creationId xmlns:a16="http://schemas.microsoft.com/office/drawing/2014/main" id="{1221D9B6-B7EF-2D7F-19B0-A5FAA4B18017}"/>
              </a:ext>
            </a:extLst>
          </p:cNvPr>
          <p:cNvSpPr txBox="1">
            <a:spLocks/>
          </p:cNvSpPr>
          <p:nvPr/>
        </p:nvSpPr>
        <p:spPr>
          <a:xfrm>
            <a:off x="411595" y="330032"/>
            <a:ext cx="773716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3200" b="1" dirty="0"/>
              <a:t>LEADER/CLLD – samfélagsstýrð staðbundin þróun</a:t>
            </a:r>
            <a:endParaRPr lang="en-IE" sz="2800" dirty="0"/>
          </a:p>
        </p:txBody>
      </p:sp>
      <p:sp>
        <p:nvSpPr>
          <p:cNvPr id="16" name="Flowchart: Alternate Process 15">
            <a:extLst>
              <a:ext uri="{FF2B5EF4-FFF2-40B4-BE49-F238E27FC236}">
                <a16:creationId xmlns:a16="http://schemas.microsoft.com/office/drawing/2014/main" id="{16BAE079-309B-4706-B773-1A79C554F646}"/>
              </a:ext>
            </a:extLst>
          </p:cNvPr>
          <p:cNvSpPr/>
          <p:nvPr/>
        </p:nvSpPr>
        <p:spPr>
          <a:xfrm>
            <a:off x="1439207" y="4300734"/>
            <a:ext cx="10046406" cy="153106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364268CE-4D86-815E-9E81-742240E99F7F}"/>
              </a:ext>
            </a:extLst>
          </p:cNvPr>
          <p:cNvSpPr txBox="1">
            <a:spLocks/>
          </p:cNvSpPr>
          <p:nvPr/>
        </p:nvSpPr>
        <p:spPr>
          <a:xfrm>
            <a:off x="2344050" y="4309503"/>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b="1" dirty="0">
                <a:solidFill>
                  <a:srgbClr val="EC7C69"/>
                </a:solidFill>
              </a:rPr>
              <a:t>Dæmi: </a:t>
            </a:r>
            <a:r>
              <a:rPr lang="en-US" sz="2200" dirty="0">
                <a:solidFill>
                  <a:srgbClr val="494949"/>
                </a:solidFill>
              </a:rPr>
              <a:t>Samvinnufélag í litlu þorpi gæti fengið CLLD-stuðning til að endurbyggja gömul hlöður í græn gistirými, í samvinnu við staðbundna matargerðartúrisma.</a:t>
            </a:r>
          </a:p>
          <a:p>
            <a:pPr marL="0" indent="0">
              <a:spcAft>
                <a:spcPts val="600"/>
              </a:spcAft>
            </a:pPr>
            <a:r>
              <a:rPr lang="en-US" sz="2200" b="1" dirty="0">
                <a:solidFill>
                  <a:srgbClr val="494949"/>
                </a:solidFill>
              </a:rPr>
              <a:t>Ábending: </a:t>
            </a:r>
            <a:r>
              <a:rPr lang="en-US" sz="2200" dirty="0">
                <a:solidFill>
                  <a:srgbClr val="494949"/>
                </a:solidFill>
              </a:rPr>
              <a:t>Hafðu samband við svæðisstjóra LAS í þínu héraði – hann getur sagt þér til um hvort úthlutun sé opin og veitt leiðbeiningar um umsóknarferlið.</a:t>
            </a:r>
          </a:p>
          <a:p>
            <a:pPr marL="0" indent="0">
              <a:spcAft>
                <a:spcPts val="600"/>
              </a:spcAft>
            </a:pPr>
            <a:endParaRPr lang="en-US" sz="2200" dirty="0">
              <a:solidFill>
                <a:srgbClr val="494949"/>
              </a:solidFill>
            </a:endParaRPr>
          </a:p>
        </p:txBody>
      </p:sp>
      <p:pic>
        <p:nvPicPr>
          <p:cNvPr id="20" name="Graphic 19" descr="Excellent with solid fill">
            <a:extLst>
              <a:ext uri="{FF2B5EF4-FFF2-40B4-BE49-F238E27FC236}">
                <a16:creationId xmlns:a16="http://schemas.microsoft.com/office/drawing/2014/main" id="{00B1F639-6D2A-DE87-26B1-E880440D76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7059" y="4425965"/>
            <a:ext cx="749373" cy="749373"/>
          </a:xfrm>
          <a:prstGeom prst="rect">
            <a:avLst/>
          </a:prstGeom>
        </p:spPr>
      </p:pic>
      <p:pic>
        <p:nvPicPr>
          <p:cNvPr id="2" name="Picture 1">
            <a:extLst>
              <a:ext uri="{FF2B5EF4-FFF2-40B4-BE49-F238E27FC236}">
                <a16:creationId xmlns:a16="http://schemas.microsoft.com/office/drawing/2014/main" id="{92AFAEE1-0F2D-3096-EFFC-5914B3811FA8}"/>
              </a:ext>
            </a:extLst>
          </p:cNvPr>
          <p:cNvPicPr>
            <a:picLocks noChangeAspect="1"/>
          </p:cNvPicPr>
          <p:nvPr/>
        </p:nvPicPr>
        <p:blipFill>
          <a:blip r:embed="rId8"/>
          <a:stretch>
            <a:fillRect/>
          </a:stretch>
        </p:blipFill>
        <p:spPr>
          <a:xfrm>
            <a:off x="8318351" y="55563"/>
            <a:ext cx="2800741" cy="1448002"/>
          </a:xfrm>
          <a:prstGeom prst="rect">
            <a:avLst/>
          </a:prstGeom>
        </p:spPr>
      </p:pic>
      <p:pic>
        <p:nvPicPr>
          <p:cNvPr id="4" name="Graphic 3" descr="Target with solid fill">
            <a:extLst>
              <a:ext uri="{FF2B5EF4-FFF2-40B4-BE49-F238E27FC236}">
                <a16:creationId xmlns:a16="http://schemas.microsoft.com/office/drawing/2014/main" id="{C870937E-FFEE-CE68-28DF-89B127762E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97059" y="1382807"/>
            <a:ext cx="633914" cy="633914"/>
          </a:xfrm>
          <a:prstGeom prst="rect">
            <a:avLst/>
          </a:prstGeom>
        </p:spPr>
      </p:pic>
      <p:sp>
        <p:nvSpPr>
          <p:cNvPr id="8" name="TextBox 7">
            <a:extLst>
              <a:ext uri="{FF2B5EF4-FFF2-40B4-BE49-F238E27FC236}">
                <a16:creationId xmlns:a16="http://schemas.microsoft.com/office/drawing/2014/main" id="{19D400C2-D571-B5B8-A786-BDFAFBF189B5}"/>
              </a:ext>
            </a:extLst>
          </p:cNvPr>
          <p:cNvSpPr txBox="1"/>
          <p:nvPr/>
        </p:nvSpPr>
        <p:spPr>
          <a:xfrm>
            <a:off x="1126899" y="5864598"/>
            <a:ext cx="7006567" cy="1200329"/>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D9390"/>
                </a:solidFill>
                <a:hlinkClick r:id="rId11">
                  <a:extLst>
                    <a:ext uri="{A12FA001-AC4F-418D-AE19-62706E023703}">
                      <ahyp:hlinkClr xmlns:ahyp="http://schemas.microsoft.com/office/drawing/2018/hyperlinkcolor" val="tx"/>
                    </a:ext>
                  </a:extLst>
                </a:hlinkClick>
              </a:rPr>
              <a:t>Einfölduð samfélagsstýrð staðbundin þróun í Slóveníu</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12">
                  <a:extLst>
                    <a:ext uri="{A12FA001-AC4F-418D-AE19-62706E023703}">
                      <ahyp:hlinkClr xmlns:ahyp="http://schemas.microsoft.com/office/drawing/2018/hyperlinkcolor" val="tx"/>
                    </a:ext>
                  </a:extLst>
                </a:hlinkClick>
              </a:rPr>
              <a:t>ELARD – Evrópsk LEADER-samtök um þróun sveita</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13">
                  <a:extLst>
                    <a:ext uri="{A12FA001-AC4F-418D-AE19-62706E023703}">
                      <ahyp:hlinkClr xmlns:ahyp="http://schemas.microsoft.com/office/drawing/2018/hyperlinkcolor" val="tx"/>
                    </a:ext>
                  </a:extLst>
                </a:hlinkClick>
              </a:rPr>
              <a:t>Kynntu þér LEADER LAG-hópana sem starfa í Slóveníu</a:t>
            </a:r>
            <a:endParaRPr lang="en-US" dirty="0">
              <a:solidFill>
                <a:srgbClr val="0D9390"/>
              </a:solidFill>
            </a:endParaRPr>
          </a:p>
          <a:p>
            <a:pPr marL="285750" indent="-285750">
              <a:buFont typeface="Arial" panose="020B0604020202020204" pitchFamily="34" charset="0"/>
              <a:buChar char="•"/>
            </a:pPr>
            <a:endParaRPr lang="en-US" dirty="0">
              <a:solidFill>
                <a:srgbClr val="0D9390"/>
              </a:solidFill>
            </a:endParaRPr>
          </a:p>
        </p:txBody>
      </p:sp>
      <p:pic>
        <p:nvPicPr>
          <p:cNvPr id="5" name="Picture 4">
            <a:extLst>
              <a:ext uri="{FF2B5EF4-FFF2-40B4-BE49-F238E27FC236}">
                <a16:creationId xmlns:a16="http://schemas.microsoft.com/office/drawing/2014/main" id="{84FF0E8C-1B5A-0245-BCE1-FE23E4C90CDB}"/>
              </a:ext>
            </a:extLst>
          </p:cNvPr>
          <p:cNvPicPr>
            <a:picLocks noChangeAspect="1"/>
          </p:cNvPicPr>
          <p:nvPr/>
        </p:nvPicPr>
        <p:blipFill>
          <a:blip r:embed="rId14"/>
          <a:stretch>
            <a:fillRect/>
          </a:stretch>
        </p:blipFill>
        <p:spPr>
          <a:xfrm>
            <a:off x="220296" y="5864598"/>
            <a:ext cx="850589" cy="846711"/>
          </a:xfrm>
          <a:prstGeom prst="rect">
            <a:avLst/>
          </a:prstGeom>
        </p:spPr>
      </p:pic>
      <p:cxnSp>
        <p:nvCxnSpPr>
          <p:cNvPr id="10" name="Straight Connector 9">
            <a:extLst>
              <a:ext uri="{FF2B5EF4-FFF2-40B4-BE49-F238E27FC236}">
                <a16:creationId xmlns:a16="http://schemas.microsoft.com/office/drawing/2014/main" id="{EF3EF51F-3D4B-CE30-ADA3-5B590230843F}"/>
              </a:ext>
            </a:extLst>
          </p:cNvPr>
          <p:cNvCxnSpPr>
            <a:cxnSpLocks/>
          </p:cNvCxnSpPr>
          <p:nvPr/>
        </p:nvCxnSpPr>
        <p:spPr>
          <a:xfrm flipV="1">
            <a:off x="1154810" y="4617251"/>
            <a:ext cx="293319" cy="479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AA0C16AD-0A05-F873-0F45-7A0542C461A2}"/>
              </a:ext>
            </a:extLst>
          </p:cNvPr>
          <p:cNvCxnSpPr>
            <a:cxnSpLocks/>
          </p:cNvCxnSpPr>
          <p:nvPr/>
        </p:nvCxnSpPr>
        <p:spPr>
          <a:xfrm rot="16200000" flipV="1">
            <a:off x="-720375" y="2759696"/>
            <a:ext cx="3451516"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1514A6-7068-F46F-E54E-63B2806D104A}"/>
              </a:ext>
            </a:extLst>
          </p:cNvPr>
          <p:cNvCxnSpPr>
            <a:cxnSpLocks/>
          </p:cNvCxnSpPr>
          <p:nvPr/>
        </p:nvCxnSpPr>
        <p:spPr>
          <a:xfrm>
            <a:off x="855956" y="2909512"/>
            <a:ext cx="711743"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172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7B2D-5DA7-3D41-E497-35171C491ED1}"/>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32F1CF1-38A9-C35E-BA9B-9B149751E2AD}"/>
              </a:ext>
            </a:extLst>
          </p:cNvPr>
          <p:cNvSpPr/>
          <p:nvPr/>
        </p:nvSpPr>
        <p:spPr>
          <a:xfrm>
            <a:off x="1018711" y="1784802"/>
            <a:ext cx="10154578" cy="470172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2DDDBE3-E58F-C82E-CE85-6527DBA0A8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1F4AA31-45B6-9036-934C-546658CB14BB}"/>
              </a:ext>
            </a:extLst>
          </p:cNvPr>
          <p:cNvSpPr txBox="1">
            <a:spLocks/>
          </p:cNvSpPr>
          <p:nvPr/>
        </p:nvSpPr>
        <p:spPr>
          <a:xfrm>
            <a:off x="1960932" y="1968096"/>
            <a:ext cx="907059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Markmið</a:t>
            </a:r>
            <a:r>
              <a:rPr lang="en-US" sz="2200" b="1" dirty="0">
                <a:solidFill>
                  <a:srgbClr val="E96751"/>
                </a:solidFill>
              </a:rPr>
              <a:t>: </a:t>
            </a:r>
            <a:r>
              <a:rPr lang="en-IE" sz="2200" b="1" dirty="0">
                <a:solidFill>
                  <a:srgbClr val="494949"/>
                </a:solidFill>
                <a:hlinkClick r:id="rId5">
                  <a:extLst>
                    <a:ext uri="{A12FA001-AC4F-418D-AE19-62706E023703}">
                      <ahyp:hlinkClr xmlns:ahyp="http://schemas.microsoft.com/office/drawing/2018/hyperlinkcolor" val="tx"/>
                    </a:ext>
                  </a:extLst>
                </a:hlinkClick>
              </a:rPr>
              <a:t>SID Bank </a:t>
            </a:r>
            <a:r>
              <a:rPr lang="en-IE" sz="2200" b="1" dirty="0">
                <a:solidFill>
                  <a:srgbClr val="494949"/>
                </a:solidFill>
              </a:rPr>
              <a:t>(</a:t>
            </a:r>
            <a:r>
              <a:rPr lang="en-IE" sz="2200" b="1" dirty="0" err="1">
                <a:solidFill>
                  <a:srgbClr val="494949"/>
                </a:solidFill>
              </a:rPr>
              <a:t>Slovenska izvozna </a:t>
            </a:r>
            <a:r>
              <a:rPr lang="en-IE" sz="2200" b="1" dirty="0">
                <a:solidFill>
                  <a:srgbClr val="494949"/>
                </a:solidFill>
              </a:rPr>
              <a:t>in </a:t>
            </a:r>
            <a:r>
              <a:rPr lang="en-IE" sz="2200" b="1" dirty="0" err="1">
                <a:solidFill>
                  <a:srgbClr val="494949"/>
                </a:solidFill>
              </a:rPr>
              <a:t>razvojna banka</a:t>
            </a:r>
            <a:r>
              <a:rPr lang="en-IE" sz="2200" b="1" dirty="0">
                <a:solidFill>
                  <a:srgbClr val="494949"/>
                </a:solidFill>
              </a:rPr>
              <a:t>) </a:t>
            </a:r>
            <a:r>
              <a:rPr lang="en-IE" sz="2200" dirty="0">
                <a:solidFill>
                  <a:srgbClr val="494949"/>
                </a:solidFill>
              </a:rPr>
              <a:t>er </a:t>
            </a:r>
            <a:r>
              <a:rPr lang="en-IE" sz="2200" b="1" dirty="0">
                <a:solidFill>
                  <a:srgbClr val="494949"/>
                </a:solidFill>
              </a:rPr>
              <a:t>ríkisrekinn, óhagnaðardrifs þróunarbanki</a:t>
            </a:r>
            <a:r>
              <a:rPr lang="en-IE" sz="2200" dirty="0">
                <a:solidFill>
                  <a:srgbClr val="494949"/>
                </a:solidFill>
              </a:rPr>
              <a:t>, ekki hagnaðardrifs viðskiptabanki. </a:t>
            </a:r>
            <a:r>
              <a:rPr lang="en-US" sz="2200" dirty="0">
                <a:solidFill>
                  <a:srgbClr val="494949"/>
                </a:solidFill>
              </a:rPr>
              <a:t>Hann gegnir </a:t>
            </a:r>
            <a:r>
              <a:rPr lang="en-US" sz="2200" b="1" dirty="0">
                <a:solidFill>
                  <a:srgbClr val="494949"/>
                </a:solidFill>
              </a:rPr>
              <a:t>stefnumótandi hlutverki við fjármögnun verkefna </a:t>
            </a:r>
            <a:r>
              <a:rPr lang="en-US" sz="2200" dirty="0">
                <a:solidFill>
                  <a:srgbClr val="494949"/>
                </a:solidFill>
              </a:rPr>
              <a:t>sem styrkja þjóðarbúskapinn. SID Bank er ekki ferðaþjónustusjóður, en hann fjármagnar </a:t>
            </a:r>
            <a:r>
              <a:rPr lang="en-US" sz="2200" b="1" dirty="0">
                <a:solidFill>
                  <a:srgbClr val="494949"/>
                </a:solidFill>
              </a:rPr>
              <a:t>verkefni sem samræmast þróunarforgangi þjóðarinnar</a:t>
            </a:r>
            <a:r>
              <a:rPr lang="en-US" sz="2200" dirty="0">
                <a:solidFill>
                  <a:srgbClr val="494949"/>
                </a:solidFill>
              </a:rPr>
              <a:t>, þar á meðal:</a:t>
            </a:r>
          </a:p>
          <a:p>
            <a:pPr marL="342900" indent="-342900">
              <a:spcBef>
                <a:spcPts val="0"/>
              </a:spcBef>
              <a:buFont typeface="Arial" panose="020B0604020202020204" pitchFamily="34" charset="0"/>
              <a:buChar char="•"/>
            </a:pPr>
            <a:r>
              <a:rPr lang="en-US" sz="2200" dirty="0">
                <a:solidFill>
                  <a:srgbClr val="494949"/>
                </a:solidFill>
              </a:rPr>
              <a:t>Bæranleg ferðamannainnviði</a:t>
            </a:r>
          </a:p>
          <a:p>
            <a:pPr marL="342900" indent="-342900">
              <a:spcBef>
                <a:spcPts val="0"/>
              </a:spcBef>
              <a:buFont typeface="Arial" panose="020B0604020202020204" pitchFamily="34" charset="0"/>
              <a:buChar char="•"/>
            </a:pPr>
            <a:r>
              <a:rPr lang="en-US" sz="2200" dirty="0">
                <a:solidFill>
                  <a:srgbClr val="494949"/>
                </a:solidFill>
              </a:rPr>
              <a:t>Umhverfisvæn innviði, endurbætur eða bygging</a:t>
            </a:r>
          </a:p>
          <a:p>
            <a:pPr marL="342900" indent="-342900">
              <a:spcBef>
                <a:spcPts val="0"/>
              </a:spcBef>
              <a:buFont typeface="Arial" panose="020B0604020202020204" pitchFamily="34" charset="0"/>
              <a:buChar char="•"/>
            </a:pPr>
            <a:r>
              <a:rPr lang="en-US" sz="2200" dirty="0">
                <a:solidFill>
                  <a:srgbClr val="494949"/>
                </a:solidFill>
              </a:rPr>
              <a:t>Samþætting grænnar orku (t.d. sólarsellur, varmadælur)</a:t>
            </a:r>
          </a:p>
          <a:p>
            <a:pPr marL="342900" indent="-342900">
              <a:spcBef>
                <a:spcPts val="0"/>
              </a:spcBef>
              <a:buFont typeface="Arial" panose="020B0604020202020204" pitchFamily="34" charset="0"/>
              <a:buChar char="•"/>
            </a:pPr>
            <a:r>
              <a:rPr lang="en-US" sz="2200" dirty="0" err="1">
                <a:solidFill>
                  <a:srgbClr val="494949"/>
                </a:solidFill>
              </a:rPr>
              <a:t>Stafræn umbreyting </a:t>
            </a:r>
            <a:r>
              <a:rPr lang="en-US" sz="2200" dirty="0">
                <a:solidFill>
                  <a:srgbClr val="494949"/>
                </a:solidFill>
              </a:rPr>
              <a:t>og </a:t>
            </a:r>
            <a:r>
              <a:rPr lang="en-US" sz="2200" dirty="0" err="1">
                <a:solidFill>
                  <a:srgbClr val="494949"/>
                </a:solidFill>
              </a:rPr>
              <a:t>nútímavæðing </a:t>
            </a:r>
            <a:r>
              <a:rPr lang="en-US" sz="2200" dirty="0">
                <a:solidFill>
                  <a:srgbClr val="494949"/>
                </a:solidFill>
              </a:rPr>
              <a:t>gististaða</a:t>
            </a:r>
          </a:p>
          <a:p>
            <a:pPr marL="342900" indent="-342900">
              <a:spcBef>
                <a:spcPts val="0"/>
              </a:spcBef>
              <a:buFont typeface="Arial" panose="020B0604020202020204" pitchFamily="34" charset="0"/>
              <a:buChar char="•"/>
            </a:pPr>
            <a:r>
              <a:rPr lang="en-US" sz="2200" dirty="0">
                <a:solidFill>
                  <a:srgbClr val="494949"/>
                </a:solidFill>
              </a:rPr>
              <a:t>Ferðaþjónusta og vöxtur smá- og meðalstórra fyrirtækja</a:t>
            </a:r>
          </a:p>
          <a:p>
            <a:pPr marL="0" indent="0">
              <a:spcAft>
                <a:spcPts val="600"/>
              </a:spcAft>
            </a:pPr>
            <a:r>
              <a:rPr lang="en-US" sz="2200" dirty="0">
                <a:solidFill>
                  <a:srgbClr val="494949"/>
                </a:solidFill>
              </a:rPr>
              <a:t>Hann veitir </a:t>
            </a:r>
            <a:r>
              <a:rPr lang="en-US" sz="2200" b="1" dirty="0">
                <a:solidFill>
                  <a:srgbClr val="494949"/>
                </a:solidFill>
              </a:rPr>
              <a:t>lán með lágum vöxtum eða </a:t>
            </a:r>
            <a:r>
              <a:rPr lang="en-US" sz="2200" b="1" dirty="0" err="1">
                <a:solidFill>
                  <a:srgbClr val="494949"/>
                </a:solidFill>
              </a:rPr>
              <a:t>styrkt </a:t>
            </a:r>
            <a:r>
              <a:rPr lang="en-US" sz="2200" b="1" dirty="0">
                <a:solidFill>
                  <a:srgbClr val="494949"/>
                </a:solidFill>
              </a:rPr>
              <a:t>lán, ábyrgðir og fjármálagerninga </a:t>
            </a:r>
            <a:r>
              <a:rPr lang="en-US" sz="2200" dirty="0">
                <a:solidFill>
                  <a:srgbClr val="494949"/>
                </a:solidFill>
              </a:rPr>
              <a:t>sem einkabankar bjóða yfirleitt ekki, sem gerir hann sérstaklega gagnlegan fyrir sprotafyrirtæki, umhverfisverkefni og þróun í dreifbýli. </a:t>
            </a:r>
          </a:p>
        </p:txBody>
      </p:sp>
      <p:sp>
        <p:nvSpPr>
          <p:cNvPr id="33" name="Freeform 28">
            <a:extLst>
              <a:ext uri="{FF2B5EF4-FFF2-40B4-BE49-F238E27FC236}">
                <a16:creationId xmlns:a16="http://schemas.microsoft.com/office/drawing/2014/main" id="{64C8ECD6-C602-EB32-01D5-25C6E5314019}"/>
              </a:ext>
            </a:extLst>
          </p:cNvPr>
          <p:cNvSpPr/>
          <p:nvPr/>
        </p:nvSpPr>
        <p:spPr>
          <a:xfrm>
            <a:off x="-15513" y="109726"/>
            <a:ext cx="8553207" cy="1507297"/>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654FB82-4A2F-B032-92F4-EF23EE3C24C7}"/>
              </a:ext>
            </a:extLst>
          </p:cNvPr>
          <p:cNvSpPr txBox="1">
            <a:spLocks/>
          </p:cNvSpPr>
          <p:nvPr/>
        </p:nvSpPr>
        <p:spPr>
          <a:xfrm>
            <a:off x="1512182" y="767362"/>
            <a:ext cx="7042778"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Ríkisrekinn þróunarbanki, ekki viðskiptabanki </a:t>
            </a:r>
          </a:p>
          <a:p>
            <a:r>
              <a:rPr lang="sv-SE" sz="2800" dirty="0"/>
              <a:t>SID Bank (Slovenska izvozna in razvojna banka)</a:t>
            </a:r>
            <a:endParaRPr lang="en-IE" sz="2800" dirty="0"/>
          </a:p>
          <a:p>
            <a:endParaRPr lang="en-IE" sz="2800" dirty="0"/>
          </a:p>
        </p:txBody>
      </p:sp>
      <p:pic>
        <p:nvPicPr>
          <p:cNvPr id="32" name="Graphic 31" descr="Target with solid fill">
            <a:extLst>
              <a:ext uri="{FF2B5EF4-FFF2-40B4-BE49-F238E27FC236}">
                <a16:creationId xmlns:a16="http://schemas.microsoft.com/office/drawing/2014/main" id="{B95D1B40-0A7D-DD9B-F9FA-C867A78BD9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8528" y="1815621"/>
            <a:ext cx="633914" cy="633914"/>
          </a:xfrm>
          <a:prstGeom prst="rect">
            <a:avLst/>
          </a:prstGeom>
        </p:spPr>
      </p:pic>
      <p:grpSp>
        <p:nvGrpSpPr>
          <p:cNvPr id="5" name="Group 4">
            <a:extLst>
              <a:ext uri="{FF2B5EF4-FFF2-40B4-BE49-F238E27FC236}">
                <a16:creationId xmlns:a16="http://schemas.microsoft.com/office/drawing/2014/main" id="{81EA4D11-0140-EBE0-2F54-183195F6328E}"/>
              </a:ext>
            </a:extLst>
          </p:cNvPr>
          <p:cNvGrpSpPr/>
          <p:nvPr/>
        </p:nvGrpSpPr>
        <p:grpSpPr>
          <a:xfrm>
            <a:off x="274432" y="333949"/>
            <a:ext cx="1047896" cy="1049846"/>
            <a:chOff x="1016000" y="1137920"/>
            <a:chExt cx="1016000" cy="1016000"/>
          </a:xfrm>
        </p:grpSpPr>
        <p:sp>
          <p:nvSpPr>
            <p:cNvPr id="6" name="Oval 5">
              <a:extLst>
                <a:ext uri="{FF2B5EF4-FFF2-40B4-BE49-F238E27FC236}">
                  <a16:creationId xmlns:a16="http://schemas.microsoft.com/office/drawing/2014/main" id="{539F22DC-2E40-C73C-7C83-A11079BF637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F7D3AD9C-629B-A357-3EA9-D4E3FB91536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pic>
        <p:nvPicPr>
          <p:cNvPr id="35842" name="Picture 2">
            <a:extLst>
              <a:ext uri="{FF2B5EF4-FFF2-40B4-BE49-F238E27FC236}">
                <a16:creationId xmlns:a16="http://schemas.microsoft.com/office/drawing/2014/main" id="{6BF95AE5-63C2-CB6C-B47B-E45E9E5485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890" b="16679"/>
          <a:stretch>
            <a:fillRect/>
          </a:stretch>
        </p:blipFill>
        <p:spPr bwMode="auto">
          <a:xfrm>
            <a:off x="8537694" y="136961"/>
            <a:ext cx="3176920" cy="101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218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01736-2FED-9648-182D-406888C731E3}"/>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85169A36-216F-767B-8087-0711A12FAC2B}"/>
              </a:ext>
            </a:extLst>
          </p:cNvPr>
          <p:cNvSpPr/>
          <p:nvPr/>
        </p:nvSpPr>
        <p:spPr>
          <a:xfrm>
            <a:off x="904661" y="432646"/>
            <a:ext cx="10136921" cy="4026779"/>
          </a:xfrm>
          <a:prstGeom prst="flowChartAlternateProcess">
            <a:avLst/>
          </a:prstGeom>
          <a:solidFill>
            <a:schemeClr val="bg1"/>
          </a:solidFill>
          <a:ln w="38100">
            <a:solidFill>
              <a:srgbClr val="0D9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185E184F-30FF-3390-139E-CF3FCD19A0D8}"/>
              </a:ext>
            </a:extLst>
          </p:cNvPr>
          <p:cNvSpPr txBox="1">
            <a:spLocks/>
          </p:cNvSpPr>
          <p:nvPr/>
        </p:nvSpPr>
        <p:spPr>
          <a:xfrm>
            <a:off x="1872877" y="506026"/>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SID Bank </a:t>
            </a:r>
            <a:r>
              <a:rPr lang="en-US" sz="2200" dirty="0">
                <a:solidFill>
                  <a:srgbClr val="494949"/>
                </a:solidFill>
              </a:rPr>
              <a:t>(þróunarbanki Slóveníu) býður upp á ábyrgðarkerfi og örlán. Til dæmis getur </a:t>
            </a:r>
            <a:r>
              <a:rPr lang="en-US" sz="2200" b="1" dirty="0">
                <a:solidFill>
                  <a:srgbClr val="494949"/>
                </a:solidFill>
              </a:rPr>
              <a:t>ábyrgðarkerfi Slóveníu </a:t>
            </a:r>
            <a:r>
              <a:rPr lang="en-US" sz="2200" dirty="0">
                <a:solidFill>
                  <a:srgbClr val="494949"/>
                </a:solidFill>
              </a:rPr>
              <a:t>tryggt hluta af láni til smá- og meðalstórra fyrirtækja, sem gerir banka fúsari til lánveitinga.</a:t>
            </a:r>
          </a:p>
          <a:p>
            <a:pPr marL="0" indent="0"/>
            <a:r>
              <a:rPr lang="en-US" b="1" dirty="0">
                <a:solidFill>
                  <a:srgbClr val="494949"/>
                </a:solidFill>
              </a:rPr>
              <a:t>Dæmi: </a:t>
            </a:r>
            <a:r>
              <a:rPr lang="en-US" sz="2200" dirty="0">
                <a:solidFill>
                  <a:srgbClr val="494949"/>
                </a:solidFill>
              </a:rPr>
              <a:t>Glamping-staður eða vistvæn dvalarstaður sem vill stækka þjónustu sína (t.d. byggja nýjar orkusparandi gistingar eða bæta við núll-úrgangsveitingastað) getur sótt til SID Bank um </a:t>
            </a:r>
            <a:r>
              <a:rPr lang="en-US" sz="2200" b="1" dirty="0">
                <a:solidFill>
                  <a:srgbClr val="494949"/>
                </a:solidFill>
              </a:rPr>
              <a:t>langtím fjárfestingarlán </a:t>
            </a:r>
            <a:r>
              <a:rPr lang="en-US" sz="2200" dirty="0">
                <a:solidFill>
                  <a:srgbClr val="494949"/>
                </a:solidFill>
              </a:rPr>
              <a:t>á lægri vöxtum en hefðbundin viðskiptalán.</a:t>
            </a:r>
          </a:p>
          <a:p>
            <a:pPr marL="0" indent="0"/>
            <a:r>
              <a:rPr lang="en-IE" sz="2200" b="1" dirty="0">
                <a:solidFill>
                  <a:srgbClr val="494949"/>
                </a:solidFill>
              </a:rPr>
              <a:t>Stefnumótandi áhersla </a:t>
            </a:r>
            <a:r>
              <a:rPr lang="en-IE" sz="2200" dirty="0">
                <a:solidFill>
                  <a:srgbClr val="494949"/>
                </a:solidFill>
              </a:rPr>
              <a:t>á </a:t>
            </a:r>
            <a:r>
              <a:rPr lang="en-US" sz="2200" dirty="0">
                <a:solidFill>
                  <a:srgbClr val="494949"/>
                </a:solidFill>
              </a:rPr>
              <a:t>græna umbreytingu, nýsköpunarstefnu og markmið sjálfbærrar ferðaþjónustu. </a:t>
            </a:r>
            <a:r>
              <a:rPr lang="en-US" sz="2200" b="1" dirty="0">
                <a:solidFill>
                  <a:srgbClr val="494949"/>
                </a:solidFill>
              </a:rPr>
              <a:t>Hentar umhverfisábyrgum fyrirtækjum</a:t>
            </a:r>
            <a:r>
              <a:rPr lang="en-US" sz="2200" dirty="0">
                <a:solidFill>
                  <a:srgbClr val="494949"/>
                </a:solidFill>
              </a:rPr>
              <a:t>, staðbundnum (t.d. fjölskyldureknuðum gististöðum, búgarðsgestum) eða </a:t>
            </a:r>
            <a:r>
              <a:rPr lang="en-US" sz="2200" b="1" dirty="0">
                <a:solidFill>
                  <a:srgbClr val="494949"/>
                </a:solidFill>
              </a:rPr>
              <a:t>þeim sem vilja </a:t>
            </a:r>
            <a:r>
              <a:rPr lang="en-US" sz="2200" dirty="0">
                <a:solidFill>
                  <a:srgbClr val="494949"/>
                </a:solidFill>
              </a:rPr>
              <a:t>stækka eða </a:t>
            </a:r>
            <a:r>
              <a:rPr lang="en-US" sz="2200" dirty="0" err="1">
                <a:solidFill>
                  <a:srgbClr val="494949"/>
                </a:solidFill>
              </a:rPr>
              <a:t>nútímavæða </a:t>
            </a:r>
            <a:r>
              <a:rPr lang="en-US" sz="2200" dirty="0">
                <a:solidFill>
                  <a:srgbClr val="494949"/>
                </a:solidFill>
              </a:rPr>
              <a:t>á sjálfbæran hátt</a:t>
            </a:r>
          </a:p>
          <a:p>
            <a:pPr marL="0" indent="0">
              <a:spcAft>
                <a:spcPts val="600"/>
              </a:spcAft>
            </a:pPr>
            <a:endParaRPr lang="en-US" sz="2200" dirty="0">
              <a:solidFill>
                <a:schemeClr val="bg1"/>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B4135419-A04E-F189-C26F-D19B7EC527E5}"/>
              </a:ext>
            </a:extLst>
          </p:cNvPr>
          <p:cNvCxnSpPr>
            <a:cxnSpLocks/>
          </p:cNvCxnSpPr>
          <p:nvPr/>
        </p:nvCxnSpPr>
        <p:spPr>
          <a:xfrm rot="10800000" flipH="1" flipV="1">
            <a:off x="883079" y="3193277"/>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95C3E176-D57B-547F-2ED0-1379B75561BA}"/>
              </a:ext>
            </a:extLst>
          </p:cNvPr>
          <p:cNvSpPr/>
          <p:nvPr/>
        </p:nvSpPr>
        <p:spPr>
          <a:xfrm>
            <a:off x="1872877" y="4532805"/>
            <a:ext cx="9178763" cy="2115645"/>
          </a:xfrm>
          <a:prstGeom prst="flowChartAlternateProcess">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FED20824-686A-E2D7-9BF2-5A4C0044B284}"/>
              </a:ext>
            </a:extLst>
          </p:cNvPr>
          <p:cNvSpPr txBox="1">
            <a:spLocks/>
          </p:cNvSpPr>
          <p:nvPr/>
        </p:nvSpPr>
        <p:spPr>
          <a:xfrm>
            <a:off x="2739236" y="4614126"/>
            <a:ext cx="806186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solidFill>
                  <a:srgbClr val="494949"/>
                </a:solidFill>
              </a:rPr>
              <a:t>Fjármálastuðningur felur í sér;</a:t>
            </a:r>
          </a:p>
          <a:p>
            <a:pPr marL="342900" indent="-342900">
              <a:buFont typeface="Arial" panose="020B0604020202020204" pitchFamily="34" charset="0"/>
              <a:buChar char="•"/>
            </a:pPr>
            <a:r>
              <a:rPr lang="en-US" sz="2200" b="1" dirty="0">
                <a:solidFill>
                  <a:srgbClr val="494949"/>
                </a:solidFill>
              </a:rPr>
              <a:t>Fjárfestingarlán</a:t>
            </a:r>
            <a:r>
              <a:rPr lang="en-US" sz="2200" dirty="0">
                <a:solidFill>
                  <a:srgbClr val="494949"/>
                </a:solidFill>
              </a:rPr>
              <a:t>: Til kaupa á landi, byggingum, búnaði eða til að reisa nýja sjálfbæra aðstöðu.</a:t>
            </a:r>
          </a:p>
          <a:p>
            <a:pPr marL="342900" indent="-342900">
              <a:buFont typeface="Arial" panose="020B0604020202020204" pitchFamily="34" charset="0"/>
              <a:buChar char="•"/>
            </a:pPr>
            <a:r>
              <a:rPr lang="en-US" sz="2200" b="1" dirty="0">
                <a:solidFill>
                  <a:srgbClr val="494949"/>
                </a:solidFill>
              </a:rPr>
              <a:t>Þróunarábyrgðir</a:t>
            </a:r>
            <a:r>
              <a:rPr lang="en-US" sz="2200" dirty="0">
                <a:solidFill>
                  <a:srgbClr val="494949"/>
                </a:solidFill>
              </a:rPr>
              <a:t>: Minnka áhættu þegar tekið er lán hjá viðskiptabönkum.</a:t>
            </a:r>
          </a:p>
        </p:txBody>
      </p:sp>
      <p:pic>
        <p:nvPicPr>
          <p:cNvPr id="43" name="Graphic 42" descr="Excellent with solid fill">
            <a:extLst>
              <a:ext uri="{FF2B5EF4-FFF2-40B4-BE49-F238E27FC236}">
                <a16:creationId xmlns:a16="http://schemas.microsoft.com/office/drawing/2014/main" id="{0B467214-163F-84D6-EDBE-539E34C4E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1370" y="4601148"/>
            <a:ext cx="749373" cy="749373"/>
          </a:xfrm>
          <a:prstGeom prst="rect">
            <a:avLst/>
          </a:prstGeom>
        </p:spPr>
      </p:pic>
      <p:pic>
        <p:nvPicPr>
          <p:cNvPr id="6" name="Graphic 5" descr="Excellent with solid fill">
            <a:extLst>
              <a:ext uri="{FF2B5EF4-FFF2-40B4-BE49-F238E27FC236}">
                <a16:creationId xmlns:a16="http://schemas.microsoft.com/office/drawing/2014/main" id="{E2536E27-501F-AFA3-1D67-F62F34ED82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1965" y="537070"/>
            <a:ext cx="749373" cy="749373"/>
          </a:xfrm>
          <a:prstGeom prst="rect">
            <a:avLst/>
          </a:prstGeom>
        </p:spPr>
      </p:pic>
      <p:cxnSp>
        <p:nvCxnSpPr>
          <p:cNvPr id="3" name="Straight Connector 2">
            <a:extLst>
              <a:ext uri="{FF2B5EF4-FFF2-40B4-BE49-F238E27FC236}">
                <a16:creationId xmlns:a16="http://schemas.microsoft.com/office/drawing/2014/main" id="{586A78BF-F7A9-F110-3869-6270F7ECBF61}"/>
              </a:ext>
            </a:extLst>
          </p:cNvPr>
          <p:cNvCxnSpPr/>
          <p:nvPr/>
        </p:nvCxnSpPr>
        <p:spPr>
          <a:xfrm>
            <a:off x="657225" y="0"/>
            <a:ext cx="0" cy="3193277"/>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553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Landsbundin fjármögnunartækifæri</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Finndu fjármögnun sem hentar – fjármögnunar- og fjárhagsvalkostir. </a:t>
            </a:r>
            <a:r>
              <a:rPr lang="en-US" sz="2300" b="0" dirty="0"/>
              <a:t>Í 2. hluta einingarinnar er fjallað um sérsniðnar fjármögnunarmöguleika fyrir óhefðbundna gistingu í ferðaþjónustu um allt Írland, Slóveníu, Ísland, Ítalíu og Niðurlönd. Þessi hluti fjallar um Slóveníu. Lærðu hvernig á að bera kennsl á, bera saman og meta fjármögnunarstreymi sem hentar best viðskiptalíkani þínu og markmiðum. Áherslan er lögð á að samræma við lykilforgangsröðun, svo sem enduruppbyggingu, kolefnislágan vöxt og samfélagslegt gildi. Að lokum munt þú geta metið hæfi, vafrað um þjóðleg og ESB-kerfi og valið réttu fjármögnunarleiðirnar fyrir árangur sjálfbærrar ferðaþjónustu.</a:t>
            </a:r>
          </a:p>
          <a:p>
            <a:pPr marL="0" indent="0">
              <a:lnSpc>
                <a:spcPts val="2180"/>
              </a:lnSpc>
            </a:pPr>
            <a:endParaRPr lang="en-US" sz="23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27000" y="1815730"/>
            <a:ext cx="4779834" cy="570200"/>
          </a:xfrm>
        </p:spPr>
        <p:txBody>
          <a:bodyPr anchor="t"/>
          <a:lstStyle/>
          <a:p>
            <a:pPr marL="342900" indent="-342900">
              <a:buFont typeface="Arial" panose="020B0604020202020204" pitchFamily="34" charset="0"/>
              <a:buChar char="•"/>
            </a:pPr>
            <a:r>
              <a:rPr lang="en-US" sz="2000" dirty="0">
                <a:solidFill>
                  <a:srgbClr val="494949"/>
                </a:solidFill>
              </a:rPr>
              <a:t>Kynntu þér </a:t>
            </a:r>
            <a:r>
              <a:rPr lang="en-US" sz="2000" b="1" dirty="0">
                <a:solidFill>
                  <a:srgbClr val="494949"/>
                </a:solidFill>
              </a:rPr>
              <a:t>helstu fjármögnunaruppsprettur </a:t>
            </a:r>
            <a:r>
              <a:rPr lang="en-US" sz="2000" dirty="0">
                <a:solidFill>
                  <a:srgbClr val="494949"/>
                </a:solidFill>
              </a:rPr>
              <a:t>Slóveníu, t.d. styrki, örlán og samfjármögnun frá þjóðlegum til svæðisbundinna kerfa.</a:t>
            </a:r>
          </a:p>
          <a:p>
            <a:pPr marL="342900" indent="-342900">
              <a:buFont typeface="Arial" panose="020B0604020202020204" pitchFamily="34" charset="0"/>
              <a:buChar char="•"/>
            </a:pPr>
            <a:r>
              <a:rPr lang="en-US" sz="2000" dirty="0">
                <a:solidFill>
                  <a:srgbClr val="494949"/>
                </a:solidFill>
              </a:rPr>
              <a:t>Skilja hlutverk </a:t>
            </a:r>
            <a:r>
              <a:rPr lang="en-US" sz="2000" b="1" dirty="0">
                <a:solidFill>
                  <a:srgbClr val="494949"/>
                </a:solidFill>
              </a:rPr>
              <a:t>Slovenia Green Scheme </a:t>
            </a:r>
            <a:r>
              <a:rPr lang="en-US" sz="2000" dirty="0">
                <a:solidFill>
                  <a:srgbClr val="494949"/>
                </a:solidFill>
              </a:rPr>
              <a:t>og hvernig vistvottun og sjálfbærnistaðlar hafa áhrif á rétt til fjármögnunar.</a:t>
            </a:r>
          </a:p>
          <a:p>
            <a:pPr marL="342900" indent="-342900">
              <a:buFont typeface="Arial" panose="020B0604020202020204" pitchFamily="34" charset="0"/>
              <a:buChar char="•"/>
            </a:pPr>
            <a:r>
              <a:rPr lang="en-US" sz="2000" b="1" dirty="0">
                <a:solidFill>
                  <a:srgbClr val="494949"/>
                </a:solidFill>
              </a:rPr>
              <a:t>Þekkja tækifæri </a:t>
            </a:r>
            <a:r>
              <a:rPr lang="en-US" sz="2000" dirty="0">
                <a:solidFill>
                  <a:srgbClr val="494949"/>
                </a:solidFill>
              </a:rPr>
              <a:t>til stuðnings, svo sem samfjármögnun vistmerkinga, lán til umhverfisuppfærslu og LEADER-styrki í dreifbýli fyrir verkefni eins og glamping eða vistgistingar.</a:t>
            </a:r>
          </a:p>
          <a:p>
            <a:pPr marL="342900" indent="-342900">
              <a:buFont typeface="Arial" panose="020B0604020202020204" pitchFamily="34" charset="0"/>
              <a:buChar char="•"/>
            </a:pPr>
            <a:r>
              <a:rPr lang="en-US" sz="2000" dirty="0">
                <a:solidFill>
                  <a:srgbClr val="494949"/>
                </a:solidFill>
              </a:rPr>
              <a:t>Metið hvernig samræming við forgangsröðun Slóveníu – vistvottun, staðbundin ekta og hefðbundin menning – eykur árangur verkefna.</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Eining 7 (hluti 2) Yfirlit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Námsárangur</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E4A7-9771-0FC9-3941-3D609ECE59E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4CD5640F-BC6E-094D-BB60-7C8FDC75C99D}"/>
              </a:ext>
            </a:extLst>
          </p:cNvPr>
          <p:cNvSpPr/>
          <p:nvPr/>
        </p:nvSpPr>
        <p:spPr>
          <a:xfrm>
            <a:off x="1188303" y="366482"/>
            <a:ext cx="10136921" cy="1650016"/>
          </a:xfrm>
          <a:prstGeom prst="flowChartAlternateProcess">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5D5F7FAE-F4F3-8A24-3398-12D3DBAE76C8}"/>
              </a:ext>
            </a:extLst>
          </p:cNvPr>
          <p:cNvSpPr txBox="1">
            <a:spLocks/>
          </p:cNvSpPr>
          <p:nvPr/>
        </p:nvSpPr>
        <p:spPr>
          <a:xfrm>
            <a:off x="1978798" y="644682"/>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200" b="1" dirty="0">
                <a:solidFill>
                  <a:srgbClr val="494949"/>
                </a:solidFill>
              </a:rPr>
              <a:t>Samfjármögnun</a:t>
            </a:r>
            <a:r>
              <a:rPr lang="en-US" sz="2200" dirty="0">
                <a:solidFill>
                  <a:srgbClr val="494949"/>
                </a:solidFill>
              </a:rPr>
              <a:t>: SID Bank getur gert samstarf við aðrar stofnanir eða ESB-stuðningsáætlanir til að fjármagna stærri ferðaþjónustu- eða nýsköpunarverkefni.</a:t>
            </a:r>
          </a:p>
          <a:p>
            <a:pPr marL="0" indent="0">
              <a:spcAft>
                <a:spcPts val="600"/>
              </a:spcAft>
            </a:pPr>
            <a:endParaRPr lang="en-US" sz="2200" dirty="0">
              <a:solidFill>
                <a:srgbClr val="494949"/>
              </a:solidFill>
            </a:endParaRPr>
          </a:p>
          <a:p>
            <a:pPr marL="104775" indent="0">
              <a:spcBef>
                <a:spcPts val="600"/>
              </a:spcBef>
            </a:pPr>
            <a:endParaRPr lang="en-US" sz="2200" dirty="0">
              <a:solidFill>
                <a:srgbClr val="494949"/>
              </a:solidFill>
            </a:endParaRPr>
          </a:p>
        </p:txBody>
      </p:sp>
      <p:pic>
        <p:nvPicPr>
          <p:cNvPr id="6" name="Graphic 5" descr="Excellent with solid fill">
            <a:extLst>
              <a:ext uri="{FF2B5EF4-FFF2-40B4-BE49-F238E27FC236}">
                <a16:creationId xmlns:a16="http://schemas.microsoft.com/office/drawing/2014/main" id="{B4CCA101-9EAE-3BB1-1881-957DA6368F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1965" y="537070"/>
            <a:ext cx="749373" cy="749373"/>
          </a:xfrm>
          <a:prstGeom prst="rect">
            <a:avLst/>
          </a:prstGeom>
        </p:spPr>
      </p:pic>
      <p:sp>
        <p:nvSpPr>
          <p:cNvPr id="7" name="TextBox 6">
            <a:extLst>
              <a:ext uri="{FF2B5EF4-FFF2-40B4-BE49-F238E27FC236}">
                <a16:creationId xmlns:a16="http://schemas.microsoft.com/office/drawing/2014/main" id="{6C9727D1-7E3A-23A3-17B2-FBF7833BB320}"/>
              </a:ext>
            </a:extLst>
          </p:cNvPr>
          <p:cNvSpPr txBox="1"/>
          <p:nvPr/>
        </p:nvSpPr>
        <p:spPr>
          <a:xfrm>
            <a:off x="1596651" y="6126885"/>
            <a:ext cx="9752714" cy="369332"/>
          </a:xfrm>
          <a:prstGeom prst="rect">
            <a:avLst/>
          </a:prstGeom>
          <a:noFill/>
        </p:spPr>
        <p:txBody>
          <a:bodyPr wrap="square">
            <a:spAutoFit/>
          </a:bodyPr>
          <a:lstStyle/>
          <a:p>
            <a:pPr algn="l"/>
            <a:r>
              <a:rPr lang="en-US" i="0" dirty="0">
                <a:solidFill>
                  <a:srgbClr val="00B0F0"/>
                </a:solidFill>
                <a:effectLst/>
                <a:latin typeface="Plus Jakarta Sans"/>
                <a:hlinkClick r:id="rId5">
                  <a:extLst>
                    <a:ext uri="{A12FA001-AC4F-418D-AE19-62706E023703}">
                      <ahyp:hlinkClr xmlns:ahyp="http://schemas.microsoft.com/office/drawing/2018/hyperlinkcolor" val="tx"/>
                    </a:ext>
                  </a:extLst>
                </a:hlinkClick>
              </a:rPr>
              <a:t>Núverandi fjármögnunar- og lánveitingakerfi sem fyrirtækjum í Slóveníu standa til boða í gegnum SID </a:t>
            </a:r>
            <a:r>
              <a:rPr lang="en-US" i="0" dirty="0" err="1">
                <a:solidFill>
                  <a:srgbClr val="00B0F0"/>
                </a:solidFill>
                <a:effectLst/>
                <a:latin typeface="Plus Jakarta Sans"/>
                <a:hlinkClick r:id="rId5">
                  <a:extLst>
                    <a:ext uri="{A12FA001-AC4F-418D-AE19-62706E023703}">
                      <ahyp:hlinkClr xmlns:ahyp="http://schemas.microsoft.com/office/drawing/2018/hyperlinkcolor" val="tx"/>
                    </a:ext>
                  </a:extLst>
                </a:hlinkClick>
              </a:rPr>
              <a:t>banka</a:t>
            </a:r>
            <a:r>
              <a:rPr lang="en-US" i="0" dirty="0">
                <a:solidFill>
                  <a:srgbClr val="00B0F0"/>
                </a:solidFill>
                <a:effectLst/>
                <a:latin typeface="Plus Jakarta Sans"/>
                <a:hlinkClick r:id="rId5">
                  <a:extLst>
                    <a:ext uri="{A12FA001-AC4F-418D-AE19-62706E023703}">
                      <ahyp:hlinkClr xmlns:ahyp="http://schemas.microsoft.com/office/drawing/2018/hyperlinkcolor" val="tx"/>
                    </a:ext>
                  </a:extLst>
                </a:hlinkClick>
              </a:rPr>
              <a:t>.</a:t>
            </a:r>
            <a:endParaRPr lang="en-US" i="0" dirty="0">
              <a:solidFill>
                <a:srgbClr val="00B0F0"/>
              </a:solidFill>
              <a:effectLst/>
              <a:latin typeface="Plus Jakarta Sans"/>
            </a:endParaRPr>
          </a:p>
        </p:txBody>
      </p:sp>
      <p:pic>
        <p:nvPicPr>
          <p:cNvPr id="8" name="Picture 7">
            <a:extLst>
              <a:ext uri="{FF2B5EF4-FFF2-40B4-BE49-F238E27FC236}">
                <a16:creationId xmlns:a16="http://schemas.microsoft.com/office/drawing/2014/main" id="{DE35B6F8-FF0E-EA32-ADBA-AC6AB4CA9108}"/>
              </a:ext>
            </a:extLst>
          </p:cNvPr>
          <p:cNvPicPr>
            <a:picLocks noChangeAspect="1"/>
          </p:cNvPicPr>
          <p:nvPr/>
        </p:nvPicPr>
        <p:blipFill>
          <a:blip r:embed="rId6"/>
          <a:stretch>
            <a:fillRect/>
          </a:stretch>
        </p:blipFill>
        <p:spPr>
          <a:xfrm>
            <a:off x="735181" y="5897574"/>
            <a:ext cx="850589" cy="846711"/>
          </a:xfrm>
          <a:prstGeom prst="rect">
            <a:avLst/>
          </a:prstGeom>
        </p:spPr>
      </p:pic>
      <p:cxnSp>
        <p:nvCxnSpPr>
          <p:cNvPr id="14" name="Straight Connector 13">
            <a:extLst>
              <a:ext uri="{FF2B5EF4-FFF2-40B4-BE49-F238E27FC236}">
                <a16:creationId xmlns:a16="http://schemas.microsoft.com/office/drawing/2014/main" id="{6D8DFB11-0FEF-208E-022B-B18722B33F83}"/>
              </a:ext>
            </a:extLst>
          </p:cNvPr>
          <p:cNvCxnSpPr>
            <a:cxnSpLocks/>
          </p:cNvCxnSpPr>
          <p:nvPr/>
        </p:nvCxnSpPr>
        <p:spPr>
          <a:xfrm>
            <a:off x="657225" y="0"/>
            <a:ext cx="0" cy="114300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5E229-47C1-374B-26DB-3948188E0F4E}"/>
              </a:ext>
            </a:extLst>
          </p:cNvPr>
          <p:cNvCxnSpPr>
            <a:cxnSpLocks/>
          </p:cNvCxnSpPr>
          <p:nvPr/>
        </p:nvCxnSpPr>
        <p:spPr>
          <a:xfrm flipH="1">
            <a:off x="638175" y="1143000"/>
            <a:ext cx="550128"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3" name="Picture 22" descr="A living room with a view of the ocean&#10;&#10;AI-generated content may be incorrect.">
            <a:extLst>
              <a:ext uri="{FF2B5EF4-FFF2-40B4-BE49-F238E27FC236}">
                <a16:creationId xmlns:a16="http://schemas.microsoft.com/office/drawing/2014/main" id="{818A9DF2-B011-498D-B94A-41D583059EA3}"/>
              </a:ext>
            </a:extLst>
          </p:cNvPr>
          <p:cNvPicPr>
            <a:picLocks noChangeAspect="1"/>
          </p:cNvPicPr>
          <p:nvPr/>
        </p:nvPicPr>
        <p:blipFill>
          <a:blip r:embed="rId7"/>
          <a:srcRect l="15691"/>
          <a:stretch>
            <a:fillRect/>
          </a:stretch>
        </p:blipFill>
        <p:spPr>
          <a:xfrm>
            <a:off x="-3653" y="2503799"/>
            <a:ext cx="3949981" cy="2981325"/>
          </a:xfrm>
          <a:prstGeom prst="rect">
            <a:avLst/>
          </a:prstGeom>
        </p:spPr>
      </p:pic>
      <p:pic>
        <p:nvPicPr>
          <p:cNvPr id="27" name="Picture 26" descr="A room with a view of water and red couches&#10;&#10;AI-generated content may be incorrect.">
            <a:extLst>
              <a:ext uri="{FF2B5EF4-FFF2-40B4-BE49-F238E27FC236}">
                <a16:creationId xmlns:a16="http://schemas.microsoft.com/office/drawing/2014/main" id="{59CC135E-7A2A-C8EC-9C7D-420A077BB615}"/>
              </a:ext>
            </a:extLst>
          </p:cNvPr>
          <p:cNvPicPr>
            <a:picLocks noChangeAspect="1"/>
          </p:cNvPicPr>
          <p:nvPr/>
        </p:nvPicPr>
        <p:blipFill>
          <a:blip r:embed="rId8"/>
          <a:stretch>
            <a:fillRect/>
          </a:stretch>
        </p:blipFill>
        <p:spPr>
          <a:xfrm>
            <a:off x="3946328" y="2503799"/>
            <a:ext cx="4463749" cy="2981325"/>
          </a:xfrm>
          <a:prstGeom prst="rect">
            <a:avLst/>
          </a:prstGeom>
        </p:spPr>
      </p:pic>
      <p:pic>
        <p:nvPicPr>
          <p:cNvPr id="29" name="Picture 28" descr="A courtyard with plants and a door&#10;&#10;AI-generated content may be incorrect.">
            <a:extLst>
              <a:ext uri="{FF2B5EF4-FFF2-40B4-BE49-F238E27FC236}">
                <a16:creationId xmlns:a16="http://schemas.microsoft.com/office/drawing/2014/main" id="{ACA2672A-8C1B-F65F-4544-59D745C37ABD}"/>
              </a:ext>
            </a:extLst>
          </p:cNvPr>
          <p:cNvPicPr>
            <a:picLocks noChangeAspect="1"/>
          </p:cNvPicPr>
          <p:nvPr/>
        </p:nvPicPr>
        <p:blipFill>
          <a:blip r:embed="rId9"/>
          <a:srcRect t="2230" r="3366"/>
          <a:stretch>
            <a:fillRect/>
          </a:stretch>
        </p:blipFill>
        <p:spPr>
          <a:xfrm>
            <a:off x="7750561" y="2483502"/>
            <a:ext cx="4441440" cy="3001622"/>
          </a:xfrm>
          <a:prstGeom prst="rect">
            <a:avLst/>
          </a:prstGeom>
        </p:spPr>
      </p:pic>
    </p:spTree>
    <p:extLst>
      <p:ext uri="{BB962C8B-B14F-4D97-AF65-F5344CB8AC3E}">
        <p14:creationId xmlns:p14="http://schemas.microsoft.com/office/powerpoint/2010/main" val="3111423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41435-171E-4B07-CFD9-24271CC0627F}"/>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2D9AFF09-424F-A9C7-599F-090344F14787}"/>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6822D87A-F747-5D3F-F726-D77BC5DD63D6}"/>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Græn fjármögnun fyrir gistingu í óhefðbundnum ferðaþjónustu í dreifbýli</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3090659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D1A47-189D-EBFA-3D9D-3212A0C477F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E182FF8-A0B4-C993-191B-22317422108E}"/>
              </a:ext>
            </a:extLst>
          </p:cNvPr>
          <p:cNvSpPr>
            <a:spLocks noGrp="1"/>
          </p:cNvSpPr>
          <p:nvPr>
            <p:ph type="body" sz="quarter" idx="18"/>
          </p:nvPr>
        </p:nvSpPr>
        <p:spPr>
          <a:xfrm>
            <a:off x="903156" y="988429"/>
            <a:ext cx="10784019" cy="3849918"/>
          </a:xfrm>
        </p:spPr>
        <p:txBody>
          <a:bodyPr/>
          <a:lstStyle/>
          <a:p>
            <a:r>
              <a:rPr lang="en-US" b="1" dirty="0"/>
              <a:t>Ertu að hugsa um að gera ferðaþjónustufyrirtækið þitt í sveitum grænna? </a:t>
            </a:r>
            <a:r>
              <a:rPr lang="en-US" dirty="0"/>
              <a:t>Hvort sem þú rekur glamping-svæði, vistvæn gistiheimili eða búgarðsgestagetu, bjóða lönd eins og </a:t>
            </a:r>
            <a:r>
              <a:rPr lang="en-US" b="1" dirty="0"/>
              <a:t>Írland, Slóvenía, Ísland, Niðurlönd og Ítalía </a:t>
            </a:r>
            <a:r>
              <a:rPr lang="en-US" i="1" dirty="0"/>
              <a:t>grænar styrki og lán </a:t>
            </a:r>
            <a:r>
              <a:rPr lang="en-US" dirty="0"/>
              <a:t>til að hjálpa litlum ferðaþjónustufyrirtækjum að verða sjálfbærari.</a:t>
            </a:r>
          </a:p>
          <a:p>
            <a:r>
              <a:rPr lang="en-US" dirty="0"/>
              <a:t>Þú getur fengið fjármögnun fyrir uppfærslur eins og </a:t>
            </a:r>
            <a:r>
              <a:rPr lang="en-US" b="1" dirty="0"/>
              <a:t>sólarsellur, einangrun, varmadælur eða jafnvel vistvottanir</a:t>
            </a:r>
            <a:r>
              <a:rPr lang="en-US" dirty="0"/>
              <a:t>. </a:t>
            </a:r>
          </a:p>
          <a:p>
            <a:r>
              <a:rPr lang="en-US" b="1" dirty="0">
                <a:solidFill>
                  <a:srgbClr val="E96751"/>
                </a:solidFill>
              </a:rPr>
              <a:t>Til dæmis </a:t>
            </a:r>
            <a:r>
              <a:rPr lang="en-US" dirty="0"/>
              <a:t>býður SEAI á Írlandi upp á styrki til orkuframkvæmda, Eco Fund í Slóveníu styður vistvænar endurbætur og Ítalía hefur 500 milljóna evra sjóð til að gera ferðaþjónustu sjálfbærari. Á Íslandi geta gestahús á landsbyggðinni sótt um svæðisþróunar- eða nýsköpunarsjóði, en Holland býður upp á ríkuleg skattaívilnanir og styrki fyrir orkusparandi umbætur.</a:t>
            </a:r>
          </a:p>
          <a:p>
            <a:r>
              <a:rPr lang="en-US" dirty="0"/>
              <a:t>Að fara græna leiðina er ekki bara gott fyrir plánetuna – það lækkar líka orkuútgjöldin þín, eflir orðspor þitt hjá umhverfismeðvitaðri gestum og gerir fyrirtækið þitt framtíðaröryggara. Og það besta? Margir þessara sjóða eru sérsniðnir að litlum, dreifbýlum gististöðum eins og þínum.</a:t>
            </a:r>
          </a:p>
          <a:p>
            <a:r>
              <a:rPr lang="en-US" dirty="0"/>
              <a:t>Skoðum hvað er í boði og hvernig þú getur nýtt þér þessar frábæru tækifæri!</a:t>
            </a:r>
          </a:p>
          <a:p>
            <a:endParaRPr lang="en-IE" dirty="0"/>
          </a:p>
        </p:txBody>
      </p:sp>
      <p:sp>
        <p:nvSpPr>
          <p:cNvPr id="3" name="Text Placeholder 2">
            <a:extLst>
              <a:ext uri="{FF2B5EF4-FFF2-40B4-BE49-F238E27FC236}">
                <a16:creationId xmlns:a16="http://schemas.microsoft.com/office/drawing/2014/main" id="{7EB79B94-BEF8-C8E4-5271-E286095EC074}"/>
              </a:ext>
            </a:extLst>
          </p:cNvPr>
          <p:cNvSpPr>
            <a:spLocks noGrp="1"/>
          </p:cNvSpPr>
          <p:nvPr>
            <p:ph type="body" sz="quarter" idx="16"/>
          </p:nvPr>
        </p:nvSpPr>
        <p:spPr>
          <a:xfrm>
            <a:off x="798381" y="499100"/>
            <a:ext cx="10595237" cy="803654"/>
          </a:xfrm>
        </p:spPr>
        <p:txBody>
          <a:bodyPr/>
          <a:lstStyle/>
          <a:p>
            <a:r>
              <a:rPr lang="en-US" dirty="0"/>
              <a:t>Græn fjármögnun fyrir óhefðbundna gistingu í dreifbýli</a:t>
            </a:r>
            <a:endParaRPr lang="en-IE" dirty="0"/>
          </a:p>
          <a:p>
            <a:endParaRPr lang="en-IE" dirty="0"/>
          </a:p>
        </p:txBody>
      </p:sp>
    </p:spTree>
    <p:extLst>
      <p:ext uri="{BB962C8B-B14F-4D97-AF65-F5344CB8AC3E}">
        <p14:creationId xmlns:p14="http://schemas.microsoft.com/office/powerpoint/2010/main" val="3216671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5A3F6-D453-8A53-8E6B-65237D6DDDC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57ECEEC-82DA-DF78-80DB-4B2124AD7A49}"/>
              </a:ext>
            </a:extLst>
          </p:cNvPr>
          <p:cNvSpPr>
            <a:spLocks noGrp="1"/>
          </p:cNvSpPr>
          <p:nvPr>
            <p:ph type="body" sz="quarter" idx="18"/>
          </p:nvPr>
        </p:nvSpPr>
        <p:spPr>
          <a:xfrm>
            <a:off x="3093908" y="1028606"/>
            <a:ext cx="8717092" cy="3849918"/>
          </a:xfrm>
        </p:spPr>
        <p:txBody>
          <a:bodyPr/>
          <a:lstStyle/>
          <a:p>
            <a:pPr>
              <a:lnSpc>
                <a:spcPct val="100000"/>
              </a:lnSpc>
              <a:spcBef>
                <a:spcPts val="0"/>
              </a:spcBef>
              <a:spcAft>
                <a:spcPts val="600"/>
              </a:spcAft>
            </a:pPr>
            <a:r>
              <a:rPr lang="en-US" dirty="0"/>
              <a:t>Ríkisstjórn Slóveníu hefur hleypt af stokkunum stórum grænum styrkjum fyrir ferðaþjónustu. Í janúar 2025 tilkynnti Ferðamálaráðuneytið um</a:t>
            </a:r>
            <a:r>
              <a:rPr lang="en-US" dirty="0">
                <a:solidFill>
                  <a:srgbClr val="E96751"/>
                </a:solidFill>
                <a:hlinkClick r:id="rId2">
                  <a:extLst>
                    <a:ext uri="{A12FA001-AC4F-418D-AE19-62706E023703}">
                      <ahyp:hlinkClr xmlns:ahyp="http://schemas.microsoft.com/office/drawing/2018/hyperlinkcolor" val="tx"/>
                    </a:ext>
                  </a:extLst>
                </a:hlinkClick>
              </a:rPr>
              <a:t> 15,2 </a:t>
            </a:r>
            <a:r>
              <a:rPr lang="en-US" dirty="0">
                <a:solidFill>
                  <a:srgbClr val="E96751"/>
                </a:solidFill>
              </a:rPr>
              <a:t>milljóna evra útboð (fjármagn úr PNRR/Endurreisnarsjóði ESB) fyrir ný eða fullkomlega endurnýjuð gistihús á landsbyggðinni – hótel, gistiheimili, B&amp;B, ferðabúgarðar, tjaldsvæði </a:t>
            </a:r>
            <a:r>
              <a:rPr lang="en-US" dirty="0"/>
              <a:t>og glamping – samkvæmt ströngum umhverfisskilyrðum. Styrkirnir standa undir verulegum hluta kostnaðar </a:t>
            </a:r>
            <a:r>
              <a:rPr lang="en-US" b="1" dirty="0"/>
              <a:t>(10–60%, allt að 70% </a:t>
            </a:r>
            <a:r>
              <a:rPr lang="en-US" dirty="0"/>
              <a:t>samkvæmt de minimis-reglugerð ESB). Aðeins mjög sjálfbær verkefni koma til greina.</a:t>
            </a:r>
          </a:p>
          <a:p>
            <a:pPr>
              <a:lnSpc>
                <a:spcPct val="100000"/>
              </a:lnSpc>
              <a:spcBef>
                <a:spcPts val="0"/>
              </a:spcBef>
              <a:spcAft>
                <a:spcPts val="600"/>
              </a:spcAft>
            </a:pPr>
            <a:endParaRPr lang="en-US" sz="1000" dirty="0"/>
          </a:p>
          <a:p>
            <a:pPr>
              <a:lnSpc>
                <a:spcPct val="100000"/>
              </a:lnSpc>
              <a:spcBef>
                <a:spcPts val="0"/>
              </a:spcBef>
              <a:spcAft>
                <a:spcPts val="600"/>
              </a:spcAft>
            </a:pPr>
            <a:r>
              <a:rPr lang="en-IE" sz="2800" b="1" dirty="0">
                <a:solidFill>
                  <a:srgbClr val="459597"/>
                </a:solidFill>
                <a:hlinkClick r:id="rId3">
                  <a:extLst>
                    <a:ext uri="{A12FA001-AC4F-418D-AE19-62706E023703}">
                      <ahyp:hlinkClr xmlns:ahyp="http://schemas.microsoft.com/office/drawing/2018/hyperlinkcolor" val="tx"/>
                    </a:ext>
                  </a:extLst>
                </a:hlinkClick>
              </a:rPr>
              <a:t>Græna áætlun slóvenskra ferðaþjónustu (GSST): </a:t>
            </a:r>
            <a:r>
              <a:rPr lang="en-IE" sz="2400" dirty="0">
                <a:solidFill>
                  <a:srgbClr val="3B7F81"/>
                </a:solidFill>
              </a:rPr>
              <a:t>(Vottunarmerkiáætlun) </a:t>
            </a:r>
            <a:r>
              <a:rPr lang="en-IE" dirty="0"/>
              <a:t>er þjóðlegt vottunarmerki fyrir sjálfbæra gististaði. Þetta er </a:t>
            </a:r>
            <a:r>
              <a:rPr lang="en-US" dirty="0"/>
              <a:t>ekki stór innviðasjóður. Markmið hennar er að styðja við "Slovenia Green" vottunarmerkið, auka </a:t>
            </a:r>
            <a:r>
              <a:rPr lang="en-IE" dirty="0"/>
              <a:t>sýnileika og fjölga </a:t>
            </a:r>
            <a:r>
              <a:rPr lang="en-IE" b="1" dirty="0"/>
              <a:t>þeim sem uppfylla skilyrði fyrir styrki</a:t>
            </a:r>
            <a:r>
              <a:rPr lang="en-IE" dirty="0"/>
              <a:t>.</a:t>
            </a:r>
          </a:p>
        </p:txBody>
      </p:sp>
      <p:sp>
        <p:nvSpPr>
          <p:cNvPr id="5" name="Text Placeholder 4">
            <a:extLst>
              <a:ext uri="{FF2B5EF4-FFF2-40B4-BE49-F238E27FC236}">
                <a16:creationId xmlns:a16="http://schemas.microsoft.com/office/drawing/2014/main" id="{CFECEE4E-3B49-C5C1-EE17-4279DAA9A9F1}"/>
              </a:ext>
            </a:extLst>
          </p:cNvPr>
          <p:cNvSpPr>
            <a:spLocks noGrp="1"/>
          </p:cNvSpPr>
          <p:nvPr>
            <p:ph type="body" sz="quarter" idx="16"/>
          </p:nvPr>
        </p:nvSpPr>
        <p:spPr>
          <a:xfrm>
            <a:off x="3047507" y="454309"/>
            <a:ext cx="10595237" cy="803654"/>
          </a:xfrm>
        </p:spPr>
        <p:txBody>
          <a:bodyPr/>
          <a:lstStyle/>
          <a:p>
            <a:r>
              <a:rPr lang="en-IE" sz="4000" dirty="0">
                <a:solidFill>
                  <a:srgbClr val="00B050"/>
                </a:solidFill>
              </a:rPr>
              <a:t>Græn styrkir og fjármögnun</a:t>
            </a:r>
          </a:p>
        </p:txBody>
      </p:sp>
      <p:pic>
        <p:nvPicPr>
          <p:cNvPr id="4" name="Picture 3">
            <a:extLst>
              <a:ext uri="{FF2B5EF4-FFF2-40B4-BE49-F238E27FC236}">
                <a16:creationId xmlns:a16="http://schemas.microsoft.com/office/drawing/2014/main" id="{AC14A6D9-581B-45A7-596C-1CD3429D50FA}"/>
              </a:ext>
            </a:extLst>
          </p:cNvPr>
          <p:cNvPicPr>
            <a:picLocks noChangeAspect="1"/>
          </p:cNvPicPr>
          <p:nvPr/>
        </p:nvPicPr>
        <p:blipFill>
          <a:blip r:embed="rId4"/>
          <a:srcRect l="7390"/>
          <a:stretch>
            <a:fillRect/>
          </a:stretch>
        </p:blipFill>
        <p:spPr>
          <a:xfrm>
            <a:off x="381000" y="1885283"/>
            <a:ext cx="1900106" cy="3247516"/>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C027F618-25EA-2C99-84F4-CF7F62DF3264}"/>
              </a:ext>
            </a:extLst>
          </p:cNvPr>
          <p:cNvPicPr>
            <a:picLocks noChangeAspect="1"/>
          </p:cNvPicPr>
          <p:nvPr/>
        </p:nvPicPr>
        <p:blipFill>
          <a:blip r:embed="rId5"/>
          <a:stretch>
            <a:fillRect/>
          </a:stretch>
        </p:blipFill>
        <p:spPr>
          <a:xfrm>
            <a:off x="381000" y="629839"/>
            <a:ext cx="2439472" cy="1219736"/>
          </a:xfrm>
          <a:prstGeom prst="rect">
            <a:avLst/>
          </a:prstGeom>
        </p:spPr>
      </p:pic>
      <p:grpSp>
        <p:nvGrpSpPr>
          <p:cNvPr id="3" name="Group 2">
            <a:extLst>
              <a:ext uri="{FF2B5EF4-FFF2-40B4-BE49-F238E27FC236}">
                <a16:creationId xmlns:a16="http://schemas.microsoft.com/office/drawing/2014/main" id="{5A8F3035-FD7A-D147-AC0B-E900978FBAF1}"/>
              </a:ext>
            </a:extLst>
          </p:cNvPr>
          <p:cNvGrpSpPr/>
          <p:nvPr/>
        </p:nvGrpSpPr>
        <p:grpSpPr>
          <a:xfrm>
            <a:off x="2336507" y="3656714"/>
            <a:ext cx="720000" cy="861774"/>
            <a:chOff x="1016000" y="1024973"/>
            <a:chExt cx="1016000" cy="1216059"/>
          </a:xfrm>
        </p:grpSpPr>
        <p:sp>
          <p:nvSpPr>
            <p:cNvPr id="7" name="Oval 6">
              <a:extLst>
                <a:ext uri="{FF2B5EF4-FFF2-40B4-BE49-F238E27FC236}">
                  <a16:creationId xmlns:a16="http://schemas.microsoft.com/office/drawing/2014/main" id="{9BCF28A1-D98C-CDEC-5C1E-6C738F2D5BA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9D52FB5E-11C9-4B66-C61A-D84B1E7C1CC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3932377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E831-F90F-9E62-4E97-D7D4F72AADC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F05A066-E310-F18A-39F6-FBB410493F18}"/>
              </a:ext>
            </a:extLst>
          </p:cNvPr>
          <p:cNvSpPr>
            <a:spLocks noGrp="1"/>
          </p:cNvSpPr>
          <p:nvPr>
            <p:ph type="body" sz="quarter" idx="18"/>
          </p:nvPr>
        </p:nvSpPr>
        <p:spPr>
          <a:xfrm>
            <a:off x="3517660" y="391714"/>
            <a:ext cx="8055215" cy="3849918"/>
          </a:xfrm>
        </p:spPr>
        <p:txBody>
          <a:bodyPr/>
          <a:lstStyle/>
          <a:p>
            <a:pPr>
              <a:lnSpc>
                <a:spcPct val="100000"/>
              </a:lnSpc>
              <a:spcBef>
                <a:spcPts val="0"/>
              </a:spcBef>
              <a:spcAft>
                <a:spcPts val="600"/>
              </a:spcAft>
            </a:pPr>
            <a:r>
              <a:rPr lang="en-US" dirty="0"/>
              <a:t>Aðstoðar ferðaþjónustufyrirtæki við að uppfylla sjálfbærnistaðla. Þetta er samfjármögnunaraðgerð sem nær til kostnaðar við vottun (t.d. úttektir, merkingar) og er skilyrði fyrir hæfi í helstu styrkjum sem nefndir eru hér að neðan. </a:t>
            </a:r>
            <a:r>
              <a:rPr lang="en-IE" b="1" dirty="0">
                <a:solidFill>
                  <a:srgbClr val="E96751"/>
                </a:solidFill>
              </a:rPr>
              <a:t>Dæmi</a:t>
            </a:r>
            <a:r>
              <a:rPr lang="en-IE" dirty="0">
                <a:solidFill>
                  <a:srgbClr val="E96751"/>
                </a:solidFill>
              </a:rPr>
              <a:t>: </a:t>
            </a:r>
            <a:r>
              <a:rPr lang="en-IE" dirty="0"/>
              <a:t>Skógarhús öðlast GSST-stöðu og öðlast rétt til aukinnar staðbundinnar kynningaraðstoðar. </a:t>
            </a:r>
          </a:p>
          <a:p>
            <a:pPr>
              <a:lnSpc>
                <a:spcPct val="100000"/>
              </a:lnSpc>
              <a:spcBef>
                <a:spcPts val="0"/>
              </a:spcBef>
              <a:spcAft>
                <a:spcPts val="600"/>
              </a:spcAft>
            </a:pPr>
            <a:endParaRPr lang="en-IE" sz="1000" dirty="0"/>
          </a:p>
          <a:p>
            <a:pPr>
              <a:lnSpc>
                <a:spcPct val="100000"/>
              </a:lnSpc>
              <a:spcBef>
                <a:spcPts val="0"/>
              </a:spcBef>
              <a:spcAft>
                <a:spcPts val="600"/>
              </a:spcAft>
            </a:pPr>
            <a:r>
              <a:rPr lang="en-IE" sz="2800" b="1" dirty="0">
                <a:solidFill>
                  <a:srgbClr val="459597"/>
                </a:solidFill>
                <a:hlinkClick r:id="rId2">
                  <a:extLst>
                    <a:ext uri="{A12FA001-AC4F-418D-AE19-62706E023703}">
                      <ahyp:hlinkClr xmlns:ahyp="http://schemas.microsoft.com/office/drawing/2018/hyperlinkcolor" val="tx"/>
                    </a:ext>
                  </a:extLst>
                </a:hlinkClick>
              </a:rPr>
              <a:t>2025 RRP aðalstyrkúthlutun – útboð </a:t>
            </a:r>
            <a:r>
              <a:rPr lang="en-US" sz="2800" b="1" dirty="0">
                <a:solidFill>
                  <a:srgbClr val="459597"/>
                </a:solidFill>
                <a:hlinkClick r:id="rId2">
                  <a:extLst>
                    <a:ext uri="{A12FA001-AC4F-418D-AE19-62706E023703}">
                      <ahyp:hlinkClr xmlns:ahyp="http://schemas.microsoft.com/office/drawing/2018/hyperlinkcolor" val="tx"/>
                    </a:ext>
                  </a:extLst>
                </a:hlinkClick>
              </a:rPr>
              <a:t>fyrir orkusparandi ferðaverkefni</a:t>
            </a:r>
            <a:endParaRPr lang="en-IE" sz="2800" b="1" dirty="0">
              <a:solidFill>
                <a:srgbClr val="459597"/>
              </a:solidFill>
            </a:endParaRPr>
          </a:p>
          <a:p>
            <a:pPr>
              <a:lnSpc>
                <a:spcPct val="100000"/>
              </a:lnSpc>
              <a:spcBef>
                <a:spcPts val="0"/>
              </a:spcBef>
              <a:spcAft>
                <a:spcPts val="600"/>
              </a:spcAft>
            </a:pPr>
            <a:r>
              <a:rPr lang="en-US" dirty="0"/>
              <a:t>Til að fá aðgang að </a:t>
            </a:r>
            <a:r>
              <a:rPr lang="en-US" b="1" dirty="0"/>
              <a:t>stórum innviða- og byggingarstyrkjum hér að neðan </a:t>
            </a:r>
            <a:r>
              <a:rPr lang="en-US" dirty="0"/>
              <a:t>verða umsækjendur </a:t>
            </a:r>
            <a:r>
              <a:rPr lang="en-US" b="1" dirty="0"/>
              <a:t>fyrst að taka þátt í Slovenia Green-kerfinu </a:t>
            </a:r>
            <a:r>
              <a:rPr lang="en-US" dirty="0"/>
              <a:t>og uppfylla háar umhverfislegar byggingarstaðla – í raun gerir vottunin </a:t>
            </a:r>
            <a:r>
              <a:rPr lang="en-US" b="1" dirty="0"/>
              <a:t>að skilyrði </a:t>
            </a:r>
            <a:r>
              <a:rPr lang="en-US" dirty="0"/>
              <a:t>fyrir fjármögnun.</a:t>
            </a:r>
          </a:p>
          <a:p>
            <a:pPr>
              <a:lnSpc>
                <a:spcPct val="100000"/>
              </a:lnSpc>
              <a:spcBef>
                <a:spcPts val="0"/>
              </a:spcBef>
              <a:spcAft>
                <a:spcPts val="600"/>
              </a:spcAft>
            </a:pPr>
            <a:r>
              <a:rPr lang="en-US" dirty="0"/>
              <a:t>Verkefnin verða að verja að minnsta kosti 50% af fjárhagsáætlun sinni til </a:t>
            </a:r>
            <a:r>
              <a:rPr lang="en-US" b="1" dirty="0"/>
              <a:t>orkusparandi uppfærslna </a:t>
            </a:r>
            <a:r>
              <a:rPr lang="en-US" dirty="0"/>
              <a:t>(t.d. einangrun, sólarorka, jarðvarmaofnhitun, regnvatnsrennslan o.s.frv.). Styrkir geta náð til </a:t>
            </a:r>
            <a:r>
              <a:rPr lang="en-US" b="1" dirty="0"/>
              <a:t>byggingarkostnaðar og búnaðarkostnaðar</a:t>
            </a:r>
            <a:r>
              <a:rPr lang="en-US" dirty="0"/>
              <a:t>, sólarsellna og gjalds fyrir vistmerki.</a:t>
            </a:r>
          </a:p>
          <a:p>
            <a:pPr>
              <a:lnSpc>
                <a:spcPct val="100000"/>
              </a:lnSpc>
              <a:spcBef>
                <a:spcPts val="0"/>
              </a:spcBef>
              <a:spcAft>
                <a:spcPts val="600"/>
              </a:spcAft>
            </a:pPr>
            <a:endParaRPr lang="en-IE" dirty="0"/>
          </a:p>
        </p:txBody>
      </p:sp>
      <p:pic>
        <p:nvPicPr>
          <p:cNvPr id="4" name="Picture 3">
            <a:extLst>
              <a:ext uri="{FF2B5EF4-FFF2-40B4-BE49-F238E27FC236}">
                <a16:creationId xmlns:a16="http://schemas.microsoft.com/office/drawing/2014/main" id="{59B7A618-38E0-C688-2194-BF58510E3E09}"/>
              </a:ext>
            </a:extLst>
          </p:cNvPr>
          <p:cNvPicPr>
            <a:picLocks noChangeAspect="1"/>
          </p:cNvPicPr>
          <p:nvPr/>
        </p:nvPicPr>
        <p:blipFill>
          <a:blip r:embed="rId3"/>
          <a:srcRect l="7390"/>
          <a:stretch>
            <a:fillRect/>
          </a:stretch>
        </p:blipFill>
        <p:spPr>
          <a:xfrm>
            <a:off x="619125" y="1930629"/>
            <a:ext cx="2201347" cy="3762375"/>
          </a:xfrm>
          <a:prstGeom prst="rect">
            <a:avLst/>
          </a:prstGeom>
        </p:spPr>
      </p:pic>
      <p:grpSp>
        <p:nvGrpSpPr>
          <p:cNvPr id="11" name="Group 10">
            <a:extLst>
              <a:ext uri="{FF2B5EF4-FFF2-40B4-BE49-F238E27FC236}">
                <a16:creationId xmlns:a16="http://schemas.microsoft.com/office/drawing/2014/main" id="{A24D41A7-C9BD-56F7-4E19-842344BEC9CC}"/>
              </a:ext>
            </a:extLst>
          </p:cNvPr>
          <p:cNvGrpSpPr/>
          <p:nvPr/>
        </p:nvGrpSpPr>
        <p:grpSpPr>
          <a:xfrm>
            <a:off x="2666515" y="2473792"/>
            <a:ext cx="720000" cy="861774"/>
            <a:chOff x="1016000" y="1024973"/>
            <a:chExt cx="1016000" cy="1216059"/>
          </a:xfrm>
        </p:grpSpPr>
        <p:sp>
          <p:nvSpPr>
            <p:cNvPr id="12" name="Oval 11">
              <a:extLst>
                <a:ext uri="{FF2B5EF4-FFF2-40B4-BE49-F238E27FC236}">
                  <a16:creationId xmlns:a16="http://schemas.microsoft.com/office/drawing/2014/main" id="{D9E39E0A-D5B1-CA1B-61D7-5AB0D3DAC7A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7494F7E9-E104-71FE-E738-623FA669CD16}"/>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693009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E8597-0046-D0B0-A268-034B5DE6A69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EB34A57-A08C-1607-6F0A-2295EDB6F432}"/>
              </a:ext>
            </a:extLst>
          </p:cNvPr>
          <p:cNvSpPr>
            <a:spLocks noGrp="1"/>
          </p:cNvSpPr>
          <p:nvPr>
            <p:ph type="body" sz="quarter" idx="18"/>
          </p:nvPr>
        </p:nvSpPr>
        <p:spPr>
          <a:xfrm>
            <a:off x="3198683" y="629839"/>
            <a:ext cx="8612317" cy="3849918"/>
          </a:xfrm>
        </p:spPr>
        <p:txBody>
          <a:bodyPr/>
          <a:lstStyle/>
          <a:p>
            <a:pPr>
              <a:lnSpc>
                <a:spcPct val="100000"/>
              </a:lnSpc>
              <a:spcBef>
                <a:spcPts val="0"/>
              </a:spcBef>
              <a:spcAft>
                <a:spcPts val="600"/>
              </a:spcAft>
            </a:pPr>
            <a:r>
              <a:rPr lang="en-US" sz="2400" b="1" dirty="0">
                <a:solidFill>
                  <a:srgbClr val="E96751"/>
                </a:solidFill>
              </a:rPr>
              <a:t>Dæmi: </a:t>
            </a:r>
            <a:r>
              <a:rPr lang="en-US" dirty="0"/>
              <a:t>Umsækjendur (smá- og meðalstór fyrirtæki með </a:t>
            </a:r>
            <a:r>
              <a:rPr lang="en-IE" dirty="0"/>
              <a:t>að minnsta kosti tvo starfsmenn</a:t>
            </a:r>
            <a:r>
              <a:rPr lang="en-US" dirty="0"/>
              <a:t>) geta fengið allt að </a:t>
            </a:r>
          </a:p>
          <a:p>
            <a:pPr>
              <a:lnSpc>
                <a:spcPct val="100000"/>
              </a:lnSpc>
              <a:spcBef>
                <a:spcPts val="0"/>
              </a:spcBef>
              <a:spcAft>
                <a:spcPts val="600"/>
              </a:spcAft>
            </a:pPr>
            <a:r>
              <a:rPr lang="en-US" b="1" dirty="0"/>
              <a:t>1,1 milljón evra </a:t>
            </a:r>
            <a:r>
              <a:rPr lang="en-US" dirty="0"/>
              <a:t>fyrir endurnýjunarverkefni</a:t>
            </a:r>
          </a:p>
          <a:p>
            <a:pPr>
              <a:lnSpc>
                <a:spcPct val="100000"/>
              </a:lnSpc>
              <a:spcBef>
                <a:spcPts val="0"/>
              </a:spcBef>
              <a:spcAft>
                <a:spcPts val="600"/>
              </a:spcAft>
            </a:pPr>
            <a:r>
              <a:rPr lang="en-US" b="1" dirty="0"/>
              <a:t>€1,8 milljónir í stuðning við nýbyggingu vistværa gististaða og byggingu </a:t>
            </a:r>
            <a:r>
              <a:rPr lang="en-US" dirty="0"/>
              <a:t>(með fjögurra eða fimm stjörnu sjálfbærnivottun). </a:t>
            </a:r>
          </a:p>
          <a:p>
            <a:pPr>
              <a:lnSpc>
                <a:spcPct val="100000"/>
              </a:lnSpc>
              <a:spcBef>
                <a:spcPts val="0"/>
              </a:spcBef>
              <a:spcAft>
                <a:spcPts val="600"/>
              </a:spcAft>
            </a:pPr>
            <a:r>
              <a:rPr lang="en-US" dirty="0"/>
              <a:t>Þannig geta sveitargistingar í Slóveníu fengið mikla samfjármögnun fyrir grænar fjárfestingar.</a:t>
            </a:r>
          </a:p>
          <a:p>
            <a:pPr>
              <a:lnSpc>
                <a:spcPct val="100000"/>
              </a:lnSpc>
              <a:spcBef>
                <a:spcPts val="0"/>
              </a:spcBef>
              <a:spcAft>
                <a:spcPts val="600"/>
              </a:spcAft>
            </a:pPr>
            <a:r>
              <a:rPr lang="en-US" sz="2800" b="1" dirty="0">
                <a:solidFill>
                  <a:srgbClr val="459597"/>
                </a:solidFill>
              </a:rPr>
              <a:t>Eco Fund – Slóvenski opinberi umhverfissjóðurinn (Eko </a:t>
            </a:r>
            <a:r>
              <a:rPr lang="en-US" sz="2800" b="1" dirty="0" err="1">
                <a:solidFill>
                  <a:srgbClr val="459597"/>
                </a:solidFill>
              </a:rPr>
              <a:t>Sklad</a:t>
            </a:r>
            <a:r>
              <a:rPr lang="en-US" sz="2800" b="1" dirty="0">
                <a:solidFill>
                  <a:srgbClr val="459597"/>
                </a:solidFill>
              </a:rPr>
              <a:t>) </a:t>
            </a:r>
            <a:r>
              <a:rPr lang="en-US" dirty="0"/>
              <a:t>er þjóðlegur fjármálavettvangur Slóveníu til að stuðla að orkunýtni og umhverfisábyrgð. </a:t>
            </a:r>
          </a:p>
          <a:p>
            <a:pPr>
              <a:lnSpc>
                <a:spcPct val="100000"/>
              </a:lnSpc>
              <a:spcBef>
                <a:spcPts val="0"/>
              </a:spcBef>
              <a:spcAft>
                <a:spcPts val="600"/>
              </a:spcAft>
            </a:pPr>
            <a:r>
              <a:rPr lang="en-US" dirty="0"/>
              <a:t>Hann styður heimili, fyrirtæki og ferðaþjónustuaðila við að innleiða uppfærslur á grænni innviðum. </a:t>
            </a:r>
          </a:p>
          <a:p>
            <a:pPr>
              <a:lnSpc>
                <a:spcPct val="100000"/>
              </a:lnSpc>
              <a:spcBef>
                <a:spcPts val="0"/>
              </a:spcBef>
              <a:spcAft>
                <a:spcPts val="600"/>
              </a:spcAft>
            </a:pPr>
            <a:r>
              <a:rPr lang="en-US" dirty="0"/>
              <a:t>Þetta er sérstaklega viðeigandi fyrir gististaði í dreifbýli og í vistferðamennsku, einkum hvað varðar umhverfisáhrif.</a:t>
            </a:r>
            <a:endParaRPr lang="en-IE" dirty="0"/>
          </a:p>
        </p:txBody>
      </p:sp>
      <p:pic>
        <p:nvPicPr>
          <p:cNvPr id="4" name="Picture 3">
            <a:extLst>
              <a:ext uri="{FF2B5EF4-FFF2-40B4-BE49-F238E27FC236}">
                <a16:creationId xmlns:a16="http://schemas.microsoft.com/office/drawing/2014/main" id="{F56AC0C3-ACEC-BCF1-294F-F82BC6EFAD4D}"/>
              </a:ext>
            </a:extLst>
          </p:cNvPr>
          <p:cNvPicPr>
            <a:picLocks noChangeAspect="1"/>
          </p:cNvPicPr>
          <p:nvPr/>
        </p:nvPicPr>
        <p:blipFill>
          <a:blip r:embed="rId2"/>
          <a:srcRect l="7390"/>
          <a:stretch>
            <a:fillRect/>
          </a:stretch>
        </p:blipFill>
        <p:spPr>
          <a:xfrm>
            <a:off x="430864" y="1986606"/>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81060DB5-E579-E442-EC7C-C08F66220D46}"/>
              </a:ext>
            </a:extLst>
          </p:cNvPr>
          <p:cNvPicPr>
            <a:picLocks noChangeAspect="1"/>
          </p:cNvPicPr>
          <p:nvPr/>
        </p:nvPicPr>
        <p:blipFill>
          <a:blip r:embed="rId3"/>
          <a:stretch>
            <a:fillRect/>
          </a:stretch>
        </p:blipFill>
        <p:spPr>
          <a:xfrm>
            <a:off x="381000" y="629839"/>
            <a:ext cx="2439472" cy="1219736"/>
          </a:xfrm>
          <a:prstGeom prst="rect">
            <a:avLst/>
          </a:prstGeom>
        </p:spPr>
      </p:pic>
      <p:grpSp>
        <p:nvGrpSpPr>
          <p:cNvPr id="2" name="Group 1">
            <a:extLst>
              <a:ext uri="{FF2B5EF4-FFF2-40B4-BE49-F238E27FC236}">
                <a16:creationId xmlns:a16="http://schemas.microsoft.com/office/drawing/2014/main" id="{B0606140-AAC8-FE03-78EB-BBB180EA2DD5}"/>
              </a:ext>
            </a:extLst>
          </p:cNvPr>
          <p:cNvGrpSpPr/>
          <p:nvPr/>
        </p:nvGrpSpPr>
        <p:grpSpPr>
          <a:xfrm>
            <a:off x="2460472" y="2911288"/>
            <a:ext cx="720000" cy="861774"/>
            <a:chOff x="1016000" y="1024973"/>
            <a:chExt cx="1016000" cy="1216059"/>
          </a:xfrm>
        </p:grpSpPr>
        <p:sp>
          <p:nvSpPr>
            <p:cNvPr id="3" name="Oval 2">
              <a:extLst>
                <a:ext uri="{FF2B5EF4-FFF2-40B4-BE49-F238E27FC236}">
                  <a16:creationId xmlns:a16="http://schemas.microsoft.com/office/drawing/2014/main" id="{B01F3C54-979B-F839-6927-8A0435E1E93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1E3054C-824B-4AAB-C4BD-1548A24950D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3320402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CF1B-2E76-1178-4A4D-2B83ECB34F7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23EABF4-B929-AC71-C50E-65ED58A2F552}"/>
              </a:ext>
            </a:extLst>
          </p:cNvPr>
          <p:cNvSpPr>
            <a:spLocks noGrp="1"/>
          </p:cNvSpPr>
          <p:nvPr>
            <p:ph type="body" sz="quarter" idx="18"/>
          </p:nvPr>
        </p:nvSpPr>
        <p:spPr>
          <a:xfrm>
            <a:off x="3198683" y="523514"/>
            <a:ext cx="8612317" cy="3849918"/>
          </a:xfrm>
        </p:spPr>
        <p:txBody>
          <a:bodyPr/>
          <a:lstStyle/>
          <a:p>
            <a:pPr>
              <a:lnSpc>
                <a:spcPct val="100000"/>
              </a:lnSpc>
              <a:spcBef>
                <a:spcPts val="0"/>
              </a:spcBef>
              <a:spcAft>
                <a:spcPts val="1200"/>
              </a:spcAft>
            </a:pPr>
            <a:r>
              <a:rPr lang="en-US" sz="2400" b="1" dirty="0">
                <a:solidFill>
                  <a:srgbClr val="E96751"/>
                </a:solidFill>
              </a:rPr>
              <a:t>Fjármögnun: </a:t>
            </a:r>
            <a:r>
              <a:rPr lang="en-US" b="1" dirty="0"/>
              <a:t>Lágvaxnar "mjúkar" lán </a:t>
            </a:r>
            <a:r>
              <a:rPr lang="en-US" dirty="0"/>
              <a:t>með </a:t>
            </a:r>
            <a:r>
              <a:rPr lang="en-US" dirty="0" err="1"/>
              <a:t>hagstæðum </a:t>
            </a:r>
            <a:r>
              <a:rPr lang="en-US" dirty="0"/>
              <a:t>endurgreiðsluskilyrðum (venjulega með undir 2% vexti) eða hlutstyrkir sem þekja</a:t>
            </a:r>
            <a:r>
              <a:rPr lang="en-US" b="1" dirty="0"/>
              <a:t> 20%–50% af </a:t>
            </a:r>
            <a:r>
              <a:rPr lang="en-US" dirty="0"/>
              <a:t>heildarkostnaði verkefna sem uppfylla skilyrði.</a:t>
            </a:r>
          </a:p>
          <a:p>
            <a:pPr marL="342900" indent="-342900">
              <a:lnSpc>
                <a:spcPct val="100000"/>
              </a:lnSpc>
              <a:spcBef>
                <a:spcPts val="0"/>
              </a:spcBef>
              <a:spcAft>
                <a:spcPts val="1200"/>
              </a:spcAft>
              <a:buFont typeface="Wingdings" panose="05000000000000000000" pitchFamily="2" charset="2"/>
              <a:buChar char="v"/>
            </a:pPr>
            <a:r>
              <a:rPr lang="en-US" dirty="0"/>
              <a:t>Nákvæm meðfjármögnunarhlutfall ræðst af:</a:t>
            </a:r>
          </a:p>
          <a:p>
            <a:pPr marL="342900" indent="-342900">
              <a:lnSpc>
                <a:spcPct val="100000"/>
              </a:lnSpc>
              <a:spcBef>
                <a:spcPts val="0"/>
              </a:spcBef>
              <a:spcAft>
                <a:spcPts val="1200"/>
              </a:spcAft>
              <a:buFont typeface="Wingdings" panose="05000000000000000000" pitchFamily="2" charset="2"/>
              <a:buChar char="v"/>
            </a:pPr>
            <a:r>
              <a:rPr lang="en-US" dirty="0"/>
              <a:t>Gerð umsækjanda (fyrirtæki, smáfyrirtæki, frjáls félagasamtök o.s.frv.)</a:t>
            </a:r>
          </a:p>
          <a:p>
            <a:pPr marL="342900" indent="-342900">
              <a:lnSpc>
                <a:spcPct val="100000"/>
              </a:lnSpc>
              <a:spcBef>
                <a:spcPts val="0"/>
              </a:spcBef>
              <a:spcAft>
                <a:spcPts val="1200"/>
              </a:spcAft>
              <a:buFont typeface="Wingdings" panose="05000000000000000000" pitchFamily="2" charset="2"/>
              <a:buChar char="v"/>
            </a:pPr>
            <a:r>
              <a:rPr lang="en-US" dirty="0"/>
              <a:t>Umhverfisframmistaða fjárfestingarinnar</a:t>
            </a:r>
          </a:p>
          <a:p>
            <a:pPr marL="342900" indent="-342900">
              <a:lnSpc>
                <a:spcPct val="100000"/>
              </a:lnSpc>
              <a:spcBef>
                <a:spcPts val="0"/>
              </a:spcBef>
              <a:spcAft>
                <a:spcPts val="1200"/>
              </a:spcAft>
              <a:buFont typeface="Wingdings" panose="05000000000000000000" pitchFamily="2" charset="2"/>
              <a:buChar char="v"/>
            </a:pPr>
            <a:r>
              <a:rPr lang="en-US" dirty="0"/>
              <a:t>Staðsetning (dreifbýli/fjarlæg svæði geta fengið hærri stuðning)</a:t>
            </a:r>
          </a:p>
          <a:p>
            <a:pPr>
              <a:lnSpc>
                <a:spcPct val="100000"/>
              </a:lnSpc>
              <a:spcBef>
                <a:spcPts val="0"/>
              </a:spcBef>
              <a:spcAft>
                <a:spcPts val="1200"/>
              </a:spcAft>
            </a:pPr>
            <a:r>
              <a:rPr lang="en-US" sz="2400" b="1" dirty="0">
                <a:solidFill>
                  <a:srgbClr val="E96751"/>
                </a:solidFill>
              </a:rPr>
              <a:t>Hæfi: </a:t>
            </a:r>
            <a:r>
              <a:rPr lang="en-US" dirty="0"/>
              <a:t>Fjármögnun má nota til nýrra byggingarverkefna eða uppfærslna á núverandi gististöðum fyrir ferðamenn. Fjármögnun er í boði fyrir </a:t>
            </a:r>
            <a:r>
              <a:rPr lang="en-US" b="1" dirty="0"/>
              <a:t>orkusparandi endurbætur og uppsetningar á byggingum</a:t>
            </a:r>
            <a:r>
              <a:rPr lang="en-US" dirty="0"/>
              <a:t>, þar á meðal:</a:t>
            </a:r>
          </a:p>
          <a:p>
            <a:pPr marL="342900" lvl="0" indent="-342900" eaLnBrk="0" fontAlgn="base" hangingPunct="0">
              <a:lnSpc>
                <a:spcPct val="100000"/>
              </a:lnSpc>
              <a:spcBef>
                <a:spcPts val="0"/>
              </a:spcBef>
              <a:spcAft>
                <a:spcPts val="1200"/>
              </a:spcAft>
              <a:buFont typeface="Wingdings" panose="05000000000000000000" pitchFamily="2" charset="2"/>
              <a:buChar char="v"/>
            </a:pPr>
            <a:r>
              <a:rPr lang="en-US" altLang="en-US" b="1" dirty="0"/>
              <a:t>Varmadælur </a:t>
            </a:r>
            <a:r>
              <a:rPr lang="en-US" altLang="en-US" dirty="0"/>
              <a:t>(loft-til-vatns, jarðvarmadælur) fyrir lágeimingahita- og kælingu</a:t>
            </a:r>
          </a:p>
          <a:p>
            <a:pPr marL="342900" lvl="0" indent="-342900" eaLnBrk="0" fontAlgn="base" hangingPunct="0">
              <a:lnSpc>
                <a:spcPct val="100000"/>
              </a:lnSpc>
              <a:spcBef>
                <a:spcPts val="0"/>
              </a:spcBef>
              <a:spcAft>
                <a:spcPts val="1200"/>
              </a:spcAft>
              <a:buFont typeface="Wingdings" panose="05000000000000000000" pitchFamily="2" charset="2"/>
              <a:buChar char="v"/>
            </a:pPr>
            <a:r>
              <a:rPr lang="en-US" altLang="en-US" b="1" dirty="0"/>
              <a:t>Sólarkollektorar </a:t>
            </a:r>
            <a:r>
              <a:rPr lang="en-US" altLang="en-US" dirty="0"/>
              <a:t>(rafmagns- eða varmakerfi) til rafmagnsframleiðslu eða heitavatnsframleiðslu</a:t>
            </a:r>
          </a:p>
          <a:p>
            <a:pPr>
              <a:lnSpc>
                <a:spcPct val="100000"/>
              </a:lnSpc>
              <a:spcBef>
                <a:spcPts val="0"/>
              </a:spcBef>
              <a:spcAft>
                <a:spcPts val="1200"/>
              </a:spcAft>
            </a:pPr>
            <a:endParaRPr lang="en-US" dirty="0"/>
          </a:p>
          <a:p>
            <a:pPr>
              <a:lnSpc>
                <a:spcPct val="100000"/>
              </a:lnSpc>
              <a:spcBef>
                <a:spcPts val="0"/>
              </a:spcBef>
              <a:spcAft>
                <a:spcPts val="1200"/>
              </a:spcAft>
            </a:pPr>
            <a:endParaRPr lang="en-IE" dirty="0"/>
          </a:p>
        </p:txBody>
      </p:sp>
      <p:pic>
        <p:nvPicPr>
          <p:cNvPr id="4" name="Picture 3">
            <a:extLst>
              <a:ext uri="{FF2B5EF4-FFF2-40B4-BE49-F238E27FC236}">
                <a16:creationId xmlns:a16="http://schemas.microsoft.com/office/drawing/2014/main" id="{F1C3FACF-80C2-4482-CA60-F1DB8899E0EC}"/>
              </a:ext>
            </a:extLst>
          </p:cNvPr>
          <p:cNvPicPr>
            <a:picLocks noChangeAspect="1"/>
          </p:cNvPicPr>
          <p:nvPr/>
        </p:nvPicPr>
        <p:blipFill>
          <a:blip r:embed="rId2"/>
          <a:srcRect l="7390"/>
          <a:stretch>
            <a:fillRect/>
          </a:stretch>
        </p:blipFill>
        <p:spPr>
          <a:xfrm>
            <a:off x="564094" y="1930629"/>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A417A6E6-2D42-66B6-D626-8C3CB19030F7}"/>
              </a:ext>
            </a:extLst>
          </p:cNvPr>
          <p:cNvPicPr>
            <a:picLocks noChangeAspect="1"/>
          </p:cNvPicPr>
          <p:nvPr/>
        </p:nvPicPr>
        <p:blipFill>
          <a:blip r:embed="rId3"/>
          <a:stretch>
            <a:fillRect/>
          </a:stretch>
        </p:blipFill>
        <p:spPr>
          <a:xfrm>
            <a:off x="381000" y="629839"/>
            <a:ext cx="2439472" cy="1219736"/>
          </a:xfrm>
          <a:prstGeom prst="rect">
            <a:avLst/>
          </a:prstGeom>
        </p:spPr>
      </p:pic>
    </p:spTree>
    <p:extLst>
      <p:ext uri="{BB962C8B-B14F-4D97-AF65-F5344CB8AC3E}">
        <p14:creationId xmlns:p14="http://schemas.microsoft.com/office/powerpoint/2010/main" val="4189026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A5AF5-3562-CB31-16B1-97B7BE47940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420C0E9-F103-BA4C-39E2-C82CF25F7A58}"/>
              </a:ext>
            </a:extLst>
          </p:cNvPr>
          <p:cNvSpPr>
            <a:spLocks noGrp="1"/>
          </p:cNvSpPr>
          <p:nvPr>
            <p:ph type="body" sz="quarter" idx="18"/>
          </p:nvPr>
        </p:nvSpPr>
        <p:spPr>
          <a:xfrm>
            <a:off x="3198683" y="629839"/>
            <a:ext cx="8612317" cy="3849918"/>
          </a:xfrm>
        </p:spPr>
        <p:txBody>
          <a:bodyPr/>
          <a:lstStyle/>
          <a:p>
            <a:pPr marL="342900" lvl="0" indent="-342900" eaLnBrk="0" fontAlgn="base" hangingPunct="0">
              <a:lnSpc>
                <a:spcPct val="100000"/>
              </a:lnSpc>
              <a:spcBef>
                <a:spcPts val="0"/>
              </a:spcBef>
              <a:spcAft>
                <a:spcPts val="600"/>
              </a:spcAft>
              <a:buFont typeface="Wingdings" panose="05000000000000000000" pitchFamily="2" charset="2"/>
              <a:buChar char="v"/>
            </a:pPr>
            <a:r>
              <a:rPr lang="en-US" altLang="en-US" b="1" dirty="0"/>
              <a:t>Græn þök eða framhliðar </a:t>
            </a:r>
            <a:r>
              <a:rPr lang="en-US" altLang="en-US" dirty="0"/>
              <a:t>til einangrunar, líffræðilegrar fjölbreytni og stýringar regnvatns</a:t>
            </a:r>
          </a:p>
          <a:p>
            <a:pPr marL="342900" lvl="0" indent="-342900" eaLnBrk="0" fontAlgn="base" hangingPunct="0">
              <a:lnSpc>
                <a:spcPct val="100000"/>
              </a:lnSpc>
              <a:spcBef>
                <a:spcPts val="0"/>
              </a:spcBef>
              <a:spcAft>
                <a:spcPts val="600"/>
              </a:spcAft>
              <a:buFont typeface="Wingdings" panose="05000000000000000000" pitchFamily="2" charset="2"/>
              <a:buChar char="v"/>
            </a:pPr>
            <a:r>
              <a:rPr lang="en-US" altLang="en-US" dirty="0"/>
              <a:t>Kerfi </a:t>
            </a:r>
            <a:r>
              <a:rPr lang="en-US" altLang="en-US" b="1" dirty="0"/>
              <a:t>til frárennslis- </a:t>
            </a:r>
            <a:r>
              <a:rPr lang="en-US" altLang="en-US" dirty="0"/>
              <a:t>og </a:t>
            </a:r>
            <a:r>
              <a:rPr lang="en-US" altLang="en-US" b="1" dirty="0"/>
              <a:t>fráveituhreinsunar </a:t>
            </a:r>
            <a:r>
              <a:rPr lang="en-US" altLang="en-US" dirty="0"/>
              <a:t>og </a:t>
            </a:r>
            <a:r>
              <a:rPr lang="en-US" altLang="en-US" b="1" dirty="0"/>
              <a:t>regnvatnsuppsöfnunar </a:t>
            </a:r>
            <a:r>
              <a:rPr lang="en-US" altLang="en-US" dirty="0"/>
              <a:t>til endurnýtingar</a:t>
            </a:r>
          </a:p>
          <a:p>
            <a:pPr marL="342900" lvl="0" indent="-342900" eaLnBrk="0" fontAlgn="base" hangingPunct="0">
              <a:lnSpc>
                <a:spcPct val="100000"/>
              </a:lnSpc>
              <a:spcBef>
                <a:spcPts val="0"/>
              </a:spcBef>
              <a:spcAft>
                <a:spcPts val="600"/>
              </a:spcAft>
              <a:buFont typeface="Wingdings" panose="05000000000000000000" pitchFamily="2" charset="2"/>
              <a:buChar char="v"/>
            </a:pPr>
            <a:r>
              <a:rPr lang="en-US" altLang="en-US" dirty="0"/>
              <a:t>Orkugeymslukerfi (t.d. rafhlöður tengdar sólarsellum)</a:t>
            </a:r>
          </a:p>
          <a:p>
            <a:pPr marL="342900" lvl="0" indent="-342900" eaLnBrk="0" fontAlgn="base" hangingPunct="0">
              <a:lnSpc>
                <a:spcPct val="100000"/>
              </a:lnSpc>
              <a:spcBef>
                <a:spcPts val="0"/>
              </a:spcBef>
              <a:spcAft>
                <a:spcPts val="600"/>
              </a:spcAft>
              <a:buFont typeface="Wingdings" panose="05000000000000000000" pitchFamily="2" charset="2"/>
              <a:buChar char="v"/>
            </a:pPr>
            <a:endParaRPr lang="en-US" altLang="en-US" dirty="0"/>
          </a:p>
          <a:p>
            <a:r>
              <a:rPr lang="en-US" altLang="en-US" sz="2400" b="1" dirty="0">
                <a:solidFill>
                  <a:srgbClr val="E96751"/>
                </a:solidFill>
              </a:rPr>
              <a:t>Dæmi: </a:t>
            </a:r>
            <a:r>
              <a:rPr lang="en-US" b="1" dirty="0"/>
              <a:t>Glamping-svæði </a:t>
            </a:r>
            <a:r>
              <a:rPr lang="en-US" dirty="0"/>
              <a:t>í dreifbýli Slóveníu vill verða algerlega sjálfbært utan raforkukerfis og fá vistvottun. Það sækir um hjá Eco Fund </a:t>
            </a:r>
            <a:r>
              <a:rPr lang="en-IE" dirty="0"/>
              <a:t>um mjúkann lán til að setja upp:</a:t>
            </a:r>
          </a:p>
          <a:p>
            <a:endParaRPr lang="en-IE" sz="1000" dirty="0"/>
          </a:p>
          <a:p>
            <a:pPr marL="342900" indent="-342900">
              <a:buFont typeface="Wingdings" panose="05000000000000000000" pitchFamily="2" charset="2"/>
              <a:buChar char="v"/>
            </a:pPr>
            <a:r>
              <a:rPr lang="en-US" b="1" dirty="0"/>
              <a:t>Sólarsellauppsetning </a:t>
            </a:r>
            <a:r>
              <a:rPr lang="en-US" dirty="0"/>
              <a:t>til orkusjálfstæðis</a:t>
            </a:r>
          </a:p>
          <a:p>
            <a:pPr marL="342900" indent="-342900">
              <a:buFont typeface="Wingdings" panose="05000000000000000000" pitchFamily="2" charset="2"/>
              <a:buChar char="v"/>
            </a:pPr>
            <a:r>
              <a:rPr lang="en-US" b="1" dirty="0"/>
              <a:t>Kerfi </a:t>
            </a:r>
            <a:r>
              <a:rPr lang="en-US" dirty="0"/>
              <a:t>til</a:t>
            </a:r>
            <a:r>
              <a:rPr lang="en-US" b="1" dirty="0"/>
              <a:t> að safna regnvatni</a:t>
            </a:r>
            <a:r>
              <a:rPr lang="en-US" dirty="0"/>
              <a:t> sem tengist vistvænum sturtum og salernum</a:t>
            </a:r>
          </a:p>
          <a:p>
            <a:pPr marL="342900" indent="-342900">
              <a:buFont typeface="Wingdings" panose="05000000000000000000" pitchFamily="2" charset="2"/>
              <a:buChar char="v"/>
            </a:pPr>
            <a:r>
              <a:rPr lang="en-US" b="1" dirty="0"/>
              <a:t>Uppbyggt votlendi </a:t>
            </a:r>
            <a:r>
              <a:rPr lang="en-US" dirty="0"/>
              <a:t>til náttúrulegrar meðferðar grávatns</a:t>
            </a:r>
          </a:p>
          <a:p>
            <a:r>
              <a:rPr lang="en-US" dirty="0"/>
              <a:t>→ Fyrirtækið fær </a:t>
            </a:r>
            <a:r>
              <a:rPr lang="en-US" b="1" dirty="0"/>
              <a:t>mjúkann lán sem nær til 70% af upphafskostnaði </a:t>
            </a:r>
            <a:r>
              <a:rPr lang="en-US" dirty="0"/>
              <a:t>og</a:t>
            </a:r>
            <a:r>
              <a:rPr lang="en-US" b="1" dirty="0"/>
              <a:t> 30% styrk fyrir tiltekna umhverfisvæna tækniþætti</a:t>
            </a:r>
            <a:r>
              <a:rPr lang="en-US" dirty="0"/>
              <a:t>, sem dregur verulega úr langtíma rekstrarkostnaði þeirra og kolefnisspori.</a:t>
            </a:r>
          </a:p>
          <a:p>
            <a:pPr lvl="0" eaLnBrk="0" fontAlgn="base" hangingPunct="0">
              <a:lnSpc>
                <a:spcPct val="100000"/>
              </a:lnSpc>
              <a:spcBef>
                <a:spcPts val="0"/>
              </a:spcBef>
              <a:spcAft>
                <a:spcPts val="600"/>
              </a:spcAft>
            </a:pPr>
            <a:endParaRPr lang="en-US" altLang="en-US" dirty="0"/>
          </a:p>
          <a:p>
            <a:pPr>
              <a:lnSpc>
                <a:spcPct val="100000"/>
              </a:lnSpc>
              <a:spcBef>
                <a:spcPts val="0"/>
              </a:spcBef>
              <a:spcAft>
                <a:spcPts val="600"/>
              </a:spcAft>
            </a:pPr>
            <a:endParaRPr lang="en-US" dirty="0"/>
          </a:p>
          <a:p>
            <a:pPr>
              <a:lnSpc>
                <a:spcPct val="100000"/>
              </a:lnSpc>
              <a:spcBef>
                <a:spcPts val="0"/>
              </a:spcBef>
              <a:spcAft>
                <a:spcPts val="600"/>
              </a:spcAft>
            </a:pPr>
            <a:endParaRPr lang="en-IE" dirty="0"/>
          </a:p>
        </p:txBody>
      </p:sp>
      <p:pic>
        <p:nvPicPr>
          <p:cNvPr id="4" name="Picture 3">
            <a:extLst>
              <a:ext uri="{FF2B5EF4-FFF2-40B4-BE49-F238E27FC236}">
                <a16:creationId xmlns:a16="http://schemas.microsoft.com/office/drawing/2014/main" id="{CCDA4BC5-5161-AFA3-BDC3-D8A0AEB318D6}"/>
              </a:ext>
            </a:extLst>
          </p:cNvPr>
          <p:cNvPicPr>
            <a:picLocks noChangeAspect="1"/>
          </p:cNvPicPr>
          <p:nvPr/>
        </p:nvPicPr>
        <p:blipFill>
          <a:blip r:embed="rId2"/>
          <a:srcRect l="7390"/>
          <a:stretch>
            <a:fillRect/>
          </a:stretch>
        </p:blipFill>
        <p:spPr>
          <a:xfrm>
            <a:off x="564094" y="1930629"/>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5EF61C1F-B4F1-5499-D91A-6EBA50FF8651}"/>
              </a:ext>
            </a:extLst>
          </p:cNvPr>
          <p:cNvPicPr>
            <a:picLocks noChangeAspect="1"/>
          </p:cNvPicPr>
          <p:nvPr/>
        </p:nvPicPr>
        <p:blipFill>
          <a:blip r:embed="rId3"/>
          <a:stretch>
            <a:fillRect/>
          </a:stretch>
        </p:blipFill>
        <p:spPr>
          <a:xfrm>
            <a:off x="381000" y="629839"/>
            <a:ext cx="2439472" cy="1219736"/>
          </a:xfrm>
          <a:prstGeom prst="rect">
            <a:avLst/>
          </a:prstGeom>
        </p:spPr>
      </p:pic>
    </p:spTree>
    <p:extLst>
      <p:ext uri="{BB962C8B-B14F-4D97-AF65-F5344CB8AC3E}">
        <p14:creationId xmlns:p14="http://schemas.microsoft.com/office/powerpoint/2010/main" val="2792450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DCEDA-E6FB-4ACA-E4A8-E295386E6DB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4CDFB9D-C917-CD92-6BD6-0E7DA70C63F6}"/>
              </a:ext>
            </a:extLst>
          </p:cNvPr>
          <p:cNvSpPr>
            <a:spLocks noGrp="1"/>
          </p:cNvSpPr>
          <p:nvPr>
            <p:ph type="body" sz="quarter" idx="18"/>
          </p:nvPr>
        </p:nvSpPr>
        <p:spPr>
          <a:xfrm>
            <a:off x="3198683" y="629839"/>
            <a:ext cx="8612317" cy="3849918"/>
          </a:xfrm>
        </p:spPr>
        <p:txBody>
          <a:bodyPr/>
          <a:lstStyle/>
          <a:p>
            <a:r>
              <a:rPr lang="en-US" dirty="0"/>
              <a:t>Til að fá hámarksfjármögnun og aðgang að frekari ferðaþjónustutengdum styrkjum skulu umsækjendur einnig:</a:t>
            </a:r>
          </a:p>
          <a:p>
            <a:endParaRPr lang="en-US" dirty="0"/>
          </a:p>
          <a:p>
            <a:pPr marL="342900" indent="-342900">
              <a:buFont typeface="Wingdings" panose="05000000000000000000" pitchFamily="2" charset="2"/>
              <a:buChar char="v"/>
            </a:pPr>
            <a:r>
              <a:rPr lang="en-US" dirty="0"/>
              <a:t>Taktu þátt í </a:t>
            </a:r>
            <a:r>
              <a:rPr lang="en-US" b="1" dirty="0"/>
              <a:t>Slovenia Green Scheme</a:t>
            </a:r>
          </a:p>
          <a:p>
            <a:pPr marL="342900" indent="-342900">
              <a:buFont typeface="Wingdings" panose="05000000000000000000" pitchFamily="2" charset="2"/>
              <a:buChar char="v"/>
            </a:pPr>
            <a:r>
              <a:rPr lang="en-US" dirty="0"/>
              <a:t>Fá </a:t>
            </a:r>
            <a:r>
              <a:rPr lang="en-US" b="1" dirty="0"/>
              <a:t>staðinn vottaðan </a:t>
            </a:r>
            <a:r>
              <a:rPr lang="en-US" dirty="0"/>
              <a:t>samkvæmt </a:t>
            </a:r>
            <a:r>
              <a:rPr lang="en-US" b="1" dirty="0"/>
              <a:t>EU Ecolabel </a:t>
            </a:r>
            <a:r>
              <a:rPr lang="en-US" dirty="0"/>
              <a:t>eða sambærilegum kerfum</a:t>
            </a:r>
          </a:p>
          <a:p>
            <a:pPr marL="342900" indent="-342900">
              <a:buFont typeface="Wingdings" panose="05000000000000000000" pitchFamily="2" charset="2"/>
              <a:buChar char="v"/>
            </a:pPr>
            <a:r>
              <a:rPr lang="en-US" dirty="0"/>
              <a:t>Sýna samræmi við </a:t>
            </a:r>
            <a:r>
              <a:rPr lang="en-US" b="1" dirty="0"/>
              <a:t>Þjóðlega orku- og loftslagsáætlun Slóveníu (NECP) </a:t>
            </a:r>
            <a:r>
              <a:rPr lang="en-US" dirty="0"/>
              <a:t>og </a:t>
            </a:r>
            <a:r>
              <a:rPr lang="en-US" b="1" dirty="0"/>
              <a:t>markmið grænnar umbreytingar</a:t>
            </a:r>
          </a:p>
          <a:p>
            <a:pPr lvl="0" eaLnBrk="0" fontAlgn="base" hangingPunct="0">
              <a:lnSpc>
                <a:spcPct val="100000"/>
              </a:lnSpc>
              <a:spcBef>
                <a:spcPts val="0"/>
              </a:spcBef>
              <a:spcAft>
                <a:spcPts val="600"/>
              </a:spcAft>
            </a:pPr>
            <a:endParaRPr lang="en-US" altLang="en-US" dirty="0"/>
          </a:p>
          <a:p>
            <a:pPr>
              <a:lnSpc>
                <a:spcPct val="100000"/>
              </a:lnSpc>
              <a:spcBef>
                <a:spcPts val="0"/>
              </a:spcBef>
              <a:spcAft>
                <a:spcPts val="600"/>
              </a:spcAft>
            </a:pPr>
            <a:endParaRPr lang="en-US" dirty="0"/>
          </a:p>
          <a:p>
            <a:pPr>
              <a:lnSpc>
                <a:spcPct val="100000"/>
              </a:lnSpc>
              <a:spcBef>
                <a:spcPts val="0"/>
              </a:spcBef>
              <a:spcAft>
                <a:spcPts val="600"/>
              </a:spcAft>
            </a:pPr>
            <a:endParaRPr lang="en-IE" dirty="0"/>
          </a:p>
        </p:txBody>
      </p:sp>
      <p:pic>
        <p:nvPicPr>
          <p:cNvPr id="4" name="Picture 3">
            <a:extLst>
              <a:ext uri="{FF2B5EF4-FFF2-40B4-BE49-F238E27FC236}">
                <a16:creationId xmlns:a16="http://schemas.microsoft.com/office/drawing/2014/main" id="{2101EA29-4FA9-46A9-929E-DB7DDD940F02}"/>
              </a:ext>
            </a:extLst>
          </p:cNvPr>
          <p:cNvPicPr>
            <a:picLocks noChangeAspect="1"/>
          </p:cNvPicPr>
          <p:nvPr/>
        </p:nvPicPr>
        <p:blipFill>
          <a:blip r:embed="rId2"/>
          <a:srcRect l="7390"/>
          <a:stretch>
            <a:fillRect/>
          </a:stretch>
        </p:blipFill>
        <p:spPr>
          <a:xfrm>
            <a:off x="564094" y="1930629"/>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11847C93-E943-9C82-685F-5E1F22F8E656}"/>
              </a:ext>
            </a:extLst>
          </p:cNvPr>
          <p:cNvPicPr>
            <a:picLocks noChangeAspect="1"/>
          </p:cNvPicPr>
          <p:nvPr/>
        </p:nvPicPr>
        <p:blipFill>
          <a:blip r:embed="rId3"/>
          <a:stretch>
            <a:fillRect/>
          </a:stretch>
        </p:blipFill>
        <p:spPr>
          <a:xfrm>
            <a:off x="381000" y="629839"/>
            <a:ext cx="2439472" cy="1219736"/>
          </a:xfrm>
          <a:prstGeom prst="rect">
            <a:avLst/>
          </a:prstGeom>
        </p:spPr>
      </p:pic>
    </p:spTree>
    <p:extLst>
      <p:ext uri="{BB962C8B-B14F-4D97-AF65-F5344CB8AC3E}">
        <p14:creationId xmlns:p14="http://schemas.microsoft.com/office/powerpoint/2010/main" val="2309502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979E-6A6E-8298-0C5E-5B4B16DD01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C7E221-82F1-944F-FBFC-79BBE97B8150}"/>
              </a:ext>
            </a:extLst>
          </p:cNvPr>
          <p:cNvSpPr>
            <a:spLocks noGrp="1"/>
          </p:cNvSpPr>
          <p:nvPr>
            <p:ph type="body" sz="quarter" idx="18"/>
          </p:nvPr>
        </p:nvSpPr>
        <p:spPr>
          <a:xfrm>
            <a:off x="4298562" y="1345195"/>
            <a:ext cx="7490027" cy="2213420"/>
          </a:xfrm>
        </p:spPr>
        <p:txBody>
          <a:bodyPr/>
          <a:lstStyle/>
          <a:p>
            <a:r>
              <a:rPr lang="en-US" dirty="0">
                <a:solidFill>
                  <a:srgbClr val="E96751"/>
                </a:solidFill>
                <a:hlinkClick r:id="rId2">
                  <a:extLst>
                    <a:ext uri="{A12FA001-AC4F-418D-AE19-62706E023703}">
                      <ahyp:hlinkClr xmlns:ahyp="http://schemas.microsoft.com/office/drawing/2018/hyperlinkcolor" val="tx"/>
                    </a:ext>
                  </a:extLst>
                </a:hlinkClick>
              </a:rPr>
              <a:t>Ráðgjöf og stuðningur: </a:t>
            </a:r>
            <a:r>
              <a:rPr lang="en-US" dirty="0"/>
              <a:t>Í hverju landshluta Slóveníu eru </a:t>
            </a:r>
            <a:r>
              <a:rPr lang="en-US" dirty="0" err="1"/>
              <a:t>svæðisþróunarmiðstöðvar </a:t>
            </a:r>
            <a:r>
              <a:rPr lang="en-US" dirty="0"/>
              <a:t>(RRA – </a:t>
            </a:r>
            <a:r>
              <a:rPr lang="en-US" dirty="0" err="1"/>
              <a:t>regionalni razvojni agenciji</a:t>
            </a:r>
            <a:r>
              <a:rPr lang="en-US" dirty="0"/>
              <a:t>). Þær geta aðstoðað þig og stutt við ferðaþjónustuforrit og veitt ráðgjöf um fjármögnun. Til dæmis gæti svæðið boðið upp á lánábyrgðarkerfi eða keppni um nýsköpunarhugmyndir. </a:t>
            </a:r>
            <a:r>
              <a:rPr lang="en-US" b="1" dirty="0"/>
              <a:t>Stuðningsnet: </a:t>
            </a:r>
            <a:r>
              <a:rPr lang="en-US" dirty="0"/>
              <a:t>Að eiga samskipti við þær getur tengt þig við staðbundna stuðningsnetið. </a:t>
            </a:r>
            <a:r>
              <a:rPr lang="en-US" dirty="0">
                <a:solidFill>
                  <a:srgbClr val="E96751"/>
                </a:solidFill>
                <a:hlinkClick r:id="rId3">
                  <a:extLst>
                    <a:ext uri="{A12FA001-AC4F-418D-AE19-62706E023703}">
                      <ahyp:hlinkClr xmlns:ahyp="http://schemas.microsoft.com/office/drawing/2018/hyperlinkcolor" val="tx"/>
                    </a:ext>
                  </a:extLst>
                </a:hlinkClick>
              </a:rPr>
              <a:t>Dæmi um góða starfshætti </a:t>
            </a:r>
            <a:endParaRPr lang="en-US" dirty="0">
              <a:solidFill>
                <a:srgbClr val="E96751"/>
              </a:solidFill>
            </a:endParaRPr>
          </a:p>
        </p:txBody>
      </p:sp>
      <p:cxnSp>
        <p:nvCxnSpPr>
          <p:cNvPr id="7" name="Straight Connector 6">
            <a:extLst>
              <a:ext uri="{FF2B5EF4-FFF2-40B4-BE49-F238E27FC236}">
                <a16:creationId xmlns:a16="http://schemas.microsoft.com/office/drawing/2014/main" id="{C01DF11D-DCEF-4274-A17C-1A58468DFC4F}"/>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FB33CED5-BEE8-72FE-D366-514F6EFD36F0}"/>
              </a:ext>
            </a:extLst>
          </p:cNvPr>
          <p:cNvSpPr txBox="1">
            <a:spLocks/>
          </p:cNvSpPr>
          <p:nvPr/>
        </p:nvSpPr>
        <p:spPr>
          <a:xfrm>
            <a:off x="4262547" y="3882975"/>
            <a:ext cx="7526042"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hlinkClick r:id="rId4">
                  <a:extLst>
                    <a:ext uri="{A12FA001-AC4F-418D-AE19-62706E023703}">
                      <ahyp:hlinkClr xmlns:ahyp="http://schemas.microsoft.com/office/drawing/2018/hyperlinkcolor" val="tx"/>
                    </a:ext>
                  </a:extLst>
                </a:hlinkClick>
              </a:rPr>
              <a:t>Slóvenska ferðastofan (STO) </a:t>
            </a:r>
            <a:r>
              <a:rPr lang="en-US" sz="2200" dirty="0">
                <a:solidFill>
                  <a:srgbClr val="494949"/>
                </a:solidFill>
              </a:rPr>
              <a:t>einbeitir sér að markaðssetningu, en hún rekur einnig viðskiptavef sem býður upp á rannsóknir og stundum sameiginlegar markaðsátaksmöguleika fyrir þjónustuveitendur (t.d. getur hún styrkt þátttöku í sýningum eða tekið þátt í kynningum). Á svæðisbundnu stigi skaltu hafa samband við </a:t>
            </a:r>
            <a:r>
              <a:rPr lang="en-US" sz="2200" b="1" dirty="0">
                <a:solidFill>
                  <a:srgbClr val="494949"/>
                </a:solidFill>
              </a:rPr>
              <a:t>staðbundna ferðasamtök </a:t>
            </a:r>
            <a:r>
              <a:rPr lang="en-US" sz="2200" dirty="0">
                <a:solidFill>
                  <a:srgbClr val="494949"/>
                </a:solidFill>
              </a:rPr>
              <a:t>eða svæðisferðaskrifstofu – þær taka stundum þátt í verkefnum og geta stutt umsóknir um styrki með stuðningsbréfum eða gögnum.</a:t>
            </a:r>
          </a:p>
        </p:txBody>
      </p:sp>
      <p:sp>
        <p:nvSpPr>
          <p:cNvPr id="13" name="Freeform 28">
            <a:extLst>
              <a:ext uri="{FF2B5EF4-FFF2-40B4-BE49-F238E27FC236}">
                <a16:creationId xmlns:a16="http://schemas.microsoft.com/office/drawing/2014/main" id="{ED135481-F135-1D94-EAB9-ECB969620E6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8F81FC4-EC0D-B9A2-F21F-52DC42C71645}"/>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sp>
        <p:nvSpPr>
          <p:cNvPr id="4" name="TextBox 3">
            <a:extLst>
              <a:ext uri="{FF2B5EF4-FFF2-40B4-BE49-F238E27FC236}">
                <a16:creationId xmlns:a16="http://schemas.microsoft.com/office/drawing/2014/main" id="{E0017601-5D06-5AB1-2DC8-07D5AB9C6A91}"/>
              </a:ext>
            </a:extLst>
          </p:cNvPr>
          <p:cNvSpPr txBox="1"/>
          <p:nvPr/>
        </p:nvSpPr>
        <p:spPr>
          <a:xfrm>
            <a:off x="587173" y="1366897"/>
            <a:ext cx="3675375" cy="2062103"/>
          </a:xfrm>
          <a:prstGeom prst="rect">
            <a:avLst/>
          </a:prstGeom>
          <a:noFill/>
        </p:spPr>
        <p:txBody>
          <a:bodyPr wrap="square">
            <a:spAutoFit/>
          </a:bodyPr>
          <a:lstStyle/>
          <a:p>
            <a:pPr algn="ctr"/>
            <a:r>
              <a:rPr lang="en-US" sz="3200" b="1" dirty="0">
                <a:solidFill>
                  <a:srgbClr val="E96751"/>
                </a:solidFill>
              </a:rPr>
              <a:t>Slóvenska sjóðurinn fyrir svæðisþróun (SRDF)</a:t>
            </a:r>
            <a:r>
              <a:rPr lang="en-US" sz="3200" dirty="0">
                <a:solidFill>
                  <a:srgbClr val="E96751"/>
                </a:solidFill>
              </a:rPr>
              <a:t> </a:t>
            </a:r>
          </a:p>
          <a:p>
            <a:pPr algn="ctr"/>
            <a:r>
              <a:rPr lang="en-US" sz="3200" dirty="0">
                <a:solidFill>
                  <a:srgbClr val="E96751"/>
                </a:solidFill>
              </a:rPr>
              <a:t>Ráðgjöf og stuðningur</a:t>
            </a:r>
            <a:endParaRPr lang="en-IE" sz="3200" dirty="0">
              <a:solidFill>
                <a:srgbClr val="E96751"/>
              </a:solidFill>
            </a:endParaRPr>
          </a:p>
        </p:txBody>
      </p:sp>
      <p:sp>
        <p:nvSpPr>
          <p:cNvPr id="5" name="TextBox 4">
            <a:extLst>
              <a:ext uri="{FF2B5EF4-FFF2-40B4-BE49-F238E27FC236}">
                <a16:creationId xmlns:a16="http://schemas.microsoft.com/office/drawing/2014/main" id="{9C77E273-C405-CBF9-62FB-9AD12211E1F5}"/>
              </a:ext>
            </a:extLst>
          </p:cNvPr>
          <p:cNvSpPr txBox="1"/>
          <p:nvPr/>
        </p:nvSpPr>
        <p:spPr>
          <a:xfrm>
            <a:off x="587172" y="4264310"/>
            <a:ext cx="3675375" cy="1077218"/>
          </a:xfrm>
          <a:prstGeom prst="rect">
            <a:avLst/>
          </a:prstGeom>
          <a:noFill/>
        </p:spPr>
        <p:txBody>
          <a:bodyPr wrap="square">
            <a:spAutoFit/>
          </a:bodyPr>
          <a:lstStyle/>
          <a:p>
            <a:pPr algn="ctr"/>
            <a:r>
              <a:rPr lang="en-US" sz="3200" b="1" dirty="0">
                <a:solidFill>
                  <a:srgbClr val="E96751"/>
                </a:solidFill>
              </a:rPr>
              <a:t>Ferðaþjónusturáðgjöf og stuðningur</a:t>
            </a:r>
            <a:endParaRPr lang="en-IE" sz="3200" dirty="0">
              <a:solidFill>
                <a:srgbClr val="E96751"/>
              </a:solidFill>
            </a:endParaRPr>
          </a:p>
        </p:txBody>
      </p:sp>
    </p:spTree>
    <p:extLst>
      <p:ext uri="{BB962C8B-B14F-4D97-AF65-F5344CB8AC3E}">
        <p14:creationId xmlns:p14="http://schemas.microsoft.com/office/powerpoint/2010/main" val="3827109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16-EE6D-D41F-41D8-AB9259AE3FD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82DA7FD-4713-E375-048C-ECF1696D1CBE}"/>
              </a:ext>
            </a:extLst>
          </p:cNvPr>
          <p:cNvSpPr>
            <a:spLocks noGrp="1"/>
          </p:cNvSpPr>
          <p:nvPr>
            <p:ph type="body" sz="quarter" idx="17"/>
          </p:nvPr>
        </p:nvSpPr>
        <p:spPr/>
        <p:txBody>
          <a:bodyPr/>
          <a:lstStyle/>
          <a:p>
            <a:r>
              <a:rPr lang="en-IE" dirty="0"/>
              <a:t>06</a:t>
            </a:r>
          </a:p>
        </p:txBody>
      </p:sp>
      <p:sp>
        <p:nvSpPr>
          <p:cNvPr id="12" name="Text Placeholder 8">
            <a:extLst>
              <a:ext uri="{FF2B5EF4-FFF2-40B4-BE49-F238E27FC236}">
                <a16:creationId xmlns:a16="http://schemas.microsoft.com/office/drawing/2014/main" id="{BFFBC204-D644-3404-050C-89B83A24C22C}"/>
              </a:ext>
            </a:extLst>
          </p:cNvPr>
          <p:cNvSpPr>
            <a:spLocks noGrp="1"/>
          </p:cNvSpPr>
          <p:nvPr>
            <p:ph type="body" sz="quarter" idx="16"/>
          </p:nvPr>
        </p:nvSpPr>
        <p:spPr>
          <a:xfrm>
            <a:off x="352931" y="2487978"/>
            <a:ext cx="5282339" cy="3066422"/>
          </a:xfrm>
        </p:spPr>
        <p:txBody>
          <a:bodyPr/>
          <a:lstStyle/>
          <a:p>
            <a:r>
              <a:rPr lang="en-IE" sz="4000" b="1" dirty="0"/>
              <a:t>Fjármögnunarmöguleikar Slóveníu</a:t>
            </a:r>
          </a:p>
          <a:p>
            <a:r>
              <a:rPr lang="en-IE" sz="2800" dirty="0"/>
              <a:t>Fyrir óhefðbundna gistingu í ferðaþjónustu</a:t>
            </a:r>
          </a:p>
          <a:p>
            <a:endParaRPr lang="en-IE" dirty="0"/>
          </a:p>
        </p:txBody>
      </p:sp>
      <p:sp>
        <p:nvSpPr>
          <p:cNvPr id="15" name="TextBox 14">
            <a:extLst>
              <a:ext uri="{FF2B5EF4-FFF2-40B4-BE49-F238E27FC236}">
                <a16:creationId xmlns:a16="http://schemas.microsoft.com/office/drawing/2014/main" id="{D2548C70-43A8-5CD6-A992-6144619A1459}"/>
              </a:ext>
            </a:extLst>
          </p:cNvPr>
          <p:cNvSpPr txBox="1"/>
          <p:nvPr/>
        </p:nvSpPr>
        <p:spPr>
          <a:xfrm>
            <a:off x="352931" y="5147687"/>
            <a:ext cx="11486138" cy="1708160"/>
          </a:xfrm>
          <a:prstGeom prst="rect">
            <a:avLst/>
          </a:prstGeom>
          <a:noFill/>
        </p:spPr>
        <p:txBody>
          <a:bodyPr wrap="square" rtlCol="0">
            <a:spAutoFit/>
          </a:bodyPr>
          <a:lstStyle/>
          <a:p>
            <a:r>
              <a:rPr lang="en-US" sz="2100" dirty="0">
                <a:solidFill>
                  <a:srgbClr val="494949"/>
                </a:solidFill>
              </a:rPr>
              <a:t>Slóvenía er vel þekkt leiðandi í grænni ferðaþjónustu og býður upp á fjölbreytta fjármögnun fyrir óhefðbundna gistingu, svo sem vistgistingar og glamping. Frumkvöðlar geta fengið styrki, örlán og samfjármögnun í gegnum þjóðleg og svæðisbundin kerfi, þar á meðal Slovenian Enterprise Fund, SPIRIT Slovenia og þróunarverkefni í dreifbýli. Sérstaklega er hvatt til nýstárlegra og sjálfbærra verkefna, sem skapar kjöraðstæður til að stofna eða stækka markvissa ferðaþjónustufyrirtæki.</a:t>
            </a:r>
            <a:endParaRPr lang="en-IE" sz="2100" dirty="0">
              <a:solidFill>
                <a:srgbClr val="494949"/>
              </a:solidFill>
            </a:endParaRPr>
          </a:p>
        </p:txBody>
      </p:sp>
      <p:pic>
        <p:nvPicPr>
          <p:cNvPr id="5" name="Picture Placeholder 4" descr="A flag with a blue and red stripe&#10;&#10;AI-generated content may be incorrect.">
            <a:extLst>
              <a:ext uri="{FF2B5EF4-FFF2-40B4-BE49-F238E27FC236}">
                <a16:creationId xmlns:a16="http://schemas.microsoft.com/office/drawing/2014/main" id="{57A7D157-49B4-3DE3-FD59-8485EC7932FA}"/>
              </a:ext>
            </a:extLst>
          </p:cNvPr>
          <p:cNvPicPr>
            <a:picLocks noGrp="1" noChangeAspect="1"/>
          </p:cNvPicPr>
          <p:nvPr>
            <p:ph type="pic" sz="quarter" idx="19"/>
          </p:nvPr>
        </p:nvPicPr>
        <p:blipFill>
          <a:blip r:embed="rId2"/>
          <a:srcRect l="13998" r="13998"/>
          <a:stretch>
            <a:fillRect/>
          </a:stretch>
        </p:blipFill>
        <p:spPr/>
      </p:pic>
    </p:spTree>
    <p:extLst>
      <p:ext uri="{BB962C8B-B14F-4D97-AF65-F5344CB8AC3E}">
        <p14:creationId xmlns:p14="http://schemas.microsoft.com/office/powerpoint/2010/main" val="2046574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657B8-8A2B-473E-3ED2-0244C9D453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AF4F62-48E0-1FDF-1802-01BEDA9DA0CB}"/>
              </a:ext>
            </a:extLst>
          </p:cNvPr>
          <p:cNvSpPr>
            <a:spLocks noGrp="1"/>
          </p:cNvSpPr>
          <p:nvPr>
            <p:ph type="body" sz="quarter" idx="18"/>
          </p:nvPr>
        </p:nvSpPr>
        <p:spPr>
          <a:xfrm>
            <a:off x="4444410" y="1219136"/>
            <a:ext cx="6379534" cy="2213420"/>
          </a:xfrm>
        </p:spPr>
        <p:txBody>
          <a:bodyPr/>
          <a:lstStyle/>
          <a:p>
            <a:r>
              <a:rPr lang="en-US" b="1" dirty="0">
                <a:solidFill>
                  <a:srgbClr val="E96751"/>
                </a:solidFill>
                <a:hlinkClick r:id="rId2">
                  <a:extLst>
                    <a:ext uri="{A12FA001-AC4F-418D-AE19-62706E023703}">
                      <ahyp:hlinkClr xmlns:ahyp="http://schemas.microsoft.com/office/drawing/2018/hyperlinkcolor" val="tx"/>
                    </a:ext>
                  </a:extLst>
                </a:hlinkClick>
              </a:rPr>
              <a:t>Leyfi og reglugerðir: </a:t>
            </a:r>
            <a:r>
              <a:rPr lang="en-US" dirty="0"/>
              <a:t>Ein auðlind sem vert er að hafa í huga er SPOT-vefsvæðið, sem veitir leiðbeiningar um verklagsreglur. Til dæmis getur það leiðbeint þér um hvernig skrá á gististarfsemi (geirinn </a:t>
            </a:r>
            <a:r>
              <a:rPr lang="en-US" dirty="0" err="1"/>
              <a:t>Gostinstvo-Turizem</a:t>
            </a:r>
            <a:r>
              <a:rPr lang="en-US" dirty="0"/>
              <a:t>) og hvaða vottanir þú gætir þurft (svo sem flokkun gististaða).</a:t>
            </a:r>
          </a:p>
        </p:txBody>
      </p:sp>
      <p:cxnSp>
        <p:nvCxnSpPr>
          <p:cNvPr id="7" name="Straight Connector 6">
            <a:extLst>
              <a:ext uri="{FF2B5EF4-FFF2-40B4-BE49-F238E27FC236}">
                <a16:creationId xmlns:a16="http://schemas.microsoft.com/office/drawing/2014/main" id="{E43EB625-4CC1-B377-F841-BE8BA873084E}"/>
              </a:ext>
            </a:extLst>
          </p:cNvPr>
          <p:cNvCxnSpPr/>
          <p:nvPr/>
        </p:nvCxnSpPr>
        <p:spPr>
          <a:xfrm>
            <a:off x="1091116" y="3429000"/>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5B0385CD-1B47-E1CC-0F4B-97C1AA98679C}"/>
              </a:ext>
            </a:extLst>
          </p:cNvPr>
          <p:cNvSpPr txBox="1">
            <a:spLocks/>
          </p:cNvSpPr>
          <p:nvPr/>
        </p:nvSpPr>
        <p:spPr>
          <a:xfrm>
            <a:off x="4444410" y="3669941"/>
            <a:ext cx="7174058"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200" b="1" dirty="0">
                <a:solidFill>
                  <a:srgbClr val="E96751"/>
                </a:solidFill>
                <a:hlinkClick r:id="rId3">
                  <a:extLst>
                    <a:ext uri="{A12FA001-AC4F-418D-AE19-62706E023703}">
                      <ahyp:hlinkClr xmlns:ahyp="http://schemas.microsoft.com/office/drawing/2018/hyperlinkcolor" val="tx"/>
                    </a:ext>
                  </a:extLst>
                </a:hlinkClick>
              </a:rPr>
              <a:t>Leiðarvísir Slóveníu til að jafna samkeppnisaðstæður</a:t>
            </a:r>
            <a:endParaRPr lang="en-US" sz="2200" b="1" dirty="0">
              <a:solidFill>
                <a:srgbClr val="E96751"/>
              </a:solidFill>
            </a:endParaRPr>
          </a:p>
          <a:p>
            <a:pPr marL="0" indent="0">
              <a:spcAft>
                <a:spcPts val="600"/>
              </a:spcAft>
            </a:pPr>
            <a:r>
              <a:rPr lang="en-US" sz="2200" b="1" dirty="0">
                <a:solidFill>
                  <a:srgbClr val="494949"/>
                </a:solidFill>
              </a:rPr>
              <a:t>Mundu: </a:t>
            </a:r>
            <a:r>
              <a:rPr lang="en-US" sz="2200" dirty="0">
                <a:solidFill>
                  <a:srgbClr val="494949"/>
                </a:solidFill>
              </a:rPr>
              <a:t>Í Slóveníu skipta persónuleg tengsl og gott orðspor miklu máli. Taktu þátt í samfélaginu, ferðamálastofnunum og jafnvel öðrum glamping-rekstraraðilum (Slóvenía hefur marga vistvænna áfangastaði – tengstu þeim í gegnum samtök eða Facebook-hópa). Þeir gætu deilt ráðum um hvaða banki eða stuðningsáætlun hjálpaði þeim að koma af stað.</a:t>
            </a:r>
          </a:p>
        </p:txBody>
      </p:sp>
      <p:sp>
        <p:nvSpPr>
          <p:cNvPr id="13" name="Freeform 28">
            <a:extLst>
              <a:ext uri="{FF2B5EF4-FFF2-40B4-BE49-F238E27FC236}">
                <a16:creationId xmlns:a16="http://schemas.microsoft.com/office/drawing/2014/main" id="{290FCACF-8745-9451-043A-E3D338226124}"/>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F0BDADDE-E2D0-E37A-4636-FABF3DD43B46}"/>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sp>
        <p:nvSpPr>
          <p:cNvPr id="5" name="TextBox 4">
            <a:extLst>
              <a:ext uri="{FF2B5EF4-FFF2-40B4-BE49-F238E27FC236}">
                <a16:creationId xmlns:a16="http://schemas.microsoft.com/office/drawing/2014/main" id="{18A62E60-5E49-AC3A-3F39-3C4B16114870}"/>
              </a:ext>
            </a:extLst>
          </p:cNvPr>
          <p:cNvSpPr txBox="1"/>
          <p:nvPr/>
        </p:nvSpPr>
        <p:spPr>
          <a:xfrm>
            <a:off x="907533" y="3835508"/>
            <a:ext cx="3122701" cy="2062103"/>
          </a:xfrm>
          <a:prstGeom prst="rect">
            <a:avLst/>
          </a:prstGeom>
          <a:noFill/>
        </p:spPr>
        <p:txBody>
          <a:bodyPr wrap="square">
            <a:spAutoFit/>
          </a:bodyPr>
          <a:lstStyle/>
          <a:p>
            <a:pPr algn="ctr"/>
            <a:r>
              <a:rPr lang="en-US" sz="3200" b="1" dirty="0">
                <a:solidFill>
                  <a:srgbClr val="E96751"/>
                </a:solidFill>
              </a:rPr>
              <a:t>Leiðarvísir Slóveníu til að jafna samkeppnisaðstæður</a:t>
            </a:r>
            <a:endParaRPr lang="en-IE" sz="3200" b="1" dirty="0">
              <a:solidFill>
                <a:srgbClr val="E96751"/>
              </a:solidFill>
            </a:endParaRPr>
          </a:p>
        </p:txBody>
      </p:sp>
      <p:sp>
        <p:nvSpPr>
          <p:cNvPr id="8" name="TextBox 7">
            <a:extLst>
              <a:ext uri="{FF2B5EF4-FFF2-40B4-BE49-F238E27FC236}">
                <a16:creationId xmlns:a16="http://schemas.microsoft.com/office/drawing/2014/main" id="{F7961AAB-D1C7-0291-B10F-99C04B267801}"/>
              </a:ext>
            </a:extLst>
          </p:cNvPr>
          <p:cNvSpPr txBox="1"/>
          <p:nvPr/>
        </p:nvSpPr>
        <p:spPr>
          <a:xfrm>
            <a:off x="907533" y="1374845"/>
            <a:ext cx="3122701" cy="1569660"/>
          </a:xfrm>
          <a:prstGeom prst="rect">
            <a:avLst/>
          </a:prstGeom>
          <a:noFill/>
        </p:spPr>
        <p:txBody>
          <a:bodyPr wrap="square">
            <a:spAutoFit/>
          </a:bodyPr>
          <a:lstStyle/>
          <a:p>
            <a:pPr algn="ctr"/>
            <a:r>
              <a:rPr lang="en-US" sz="3200" b="1" dirty="0">
                <a:solidFill>
                  <a:srgbClr val="E96751"/>
                </a:solidFill>
              </a:rPr>
              <a:t>Gátt leyfa og reglugerða</a:t>
            </a:r>
            <a:endParaRPr lang="en-IE" sz="3200" b="1" dirty="0">
              <a:solidFill>
                <a:srgbClr val="E96751"/>
              </a:solidFill>
            </a:endParaRPr>
          </a:p>
        </p:txBody>
      </p:sp>
    </p:spTree>
    <p:extLst>
      <p:ext uri="{BB962C8B-B14F-4D97-AF65-F5344CB8AC3E}">
        <p14:creationId xmlns:p14="http://schemas.microsoft.com/office/powerpoint/2010/main" val="1688937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7 (hluti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Finndu fjármagn sem hentar</a:t>
            </a:r>
          </a:p>
          <a:p>
            <a:pPr algn="ctr">
              <a:lnSpc>
                <a:spcPts val="2520"/>
              </a:lnSpc>
            </a:pPr>
            <a:r>
              <a:rPr lang="en-IE" sz="2400" dirty="0">
                <a:solidFill>
                  <a:srgbClr val="414141"/>
                </a:solidFill>
              </a:rPr>
              <a:t>Slóvenía</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7 (hluti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Fjárfesting, styrkumsóknir og kynning hugmyndarinnar</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Frábært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7A37A-0D3C-516B-3968-CC4BFB5F0FF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862B7C2-3A16-652C-29CE-0A6D6414592A}"/>
              </a:ext>
            </a:extLst>
          </p:cNvPr>
          <p:cNvSpPr>
            <a:spLocks noGrp="1"/>
          </p:cNvSpPr>
          <p:nvPr>
            <p:ph type="body" sz="quarter" idx="18"/>
          </p:nvPr>
        </p:nvSpPr>
        <p:spPr>
          <a:xfrm>
            <a:off x="802510" y="1849960"/>
            <a:ext cx="9913115" cy="3499183"/>
          </a:xfrm>
        </p:spPr>
        <p:txBody>
          <a:bodyPr/>
          <a:lstStyle/>
          <a:p>
            <a:pPr>
              <a:spcAft>
                <a:spcPts val="600"/>
              </a:spcAft>
            </a:pPr>
            <a:r>
              <a:rPr lang="en-US" sz="2400" dirty="0"/>
              <a:t>Slóvenía stendur sig sem </a:t>
            </a:r>
            <a:r>
              <a:rPr lang="en-US" sz="2400" b="1" dirty="0"/>
              <a:t>grænt boutique-ferðamannaland</a:t>
            </a:r>
            <a:r>
              <a:rPr lang="en-US" sz="2400" dirty="0"/>
              <a:t>, og fjármögnun hennar endurspeglar þá metnað. Stuðningur ríkisstjórnarinnar er djúpt tengdur við </a:t>
            </a:r>
            <a:r>
              <a:rPr lang="en-US" sz="2400" b="1" dirty="0"/>
              <a:t>Slovenia Green-áætlunina</a:t>
            </a:r>
            <a:r>
              <a:rPr lang="en-US" sz="2400" dirty="0"/>
              <a:t>, sem hvetur ferðaþjónustufyrirtæki til að uppfylla </a:t>
            </a:r>
            <a:r>
              <a:rPr lang="en-US" sz="2400" b="1" dirty="0"/>
              <a:t>vottunarstaðla </a:t>
            </a:r>
            <a:r>
              <a:rPr lang="en-US" sz="2400" dirty="0"/>
              <a:t>og </a:t>
            </a:r>
            <a:r>
              <a:rPr lang="en-US" sz="2400" b="1" dirty="0"/>
              <a:t>innleiða sjálfbærni </a:t>
            </a:r>
            <a:r>
              <a:rPr lang="en-US" sz="2400" dirty="0"/>
              <a:t>í kjarnastarfsemi sína.</a:t>
            </a:r>
          </a:p>
          <a:p>
            <a:pPr>
              <a:spcAft>
                <a:spcPts val="600"/>
              </a:spcAft>
            </a:pPr>
            <a:r>
              <a:rPr lang="en-US" sz="2400" dirty="0"/>
              <a:t> </a:t>
            </a:r>
          </a:p>
          <a:p>
            <a:pPr>
              <a:spcAft>
                <a:spcPts val="600"/>
              </a:spcAft>
            </a:pPr>
            <a:r>
              <a:rPr lang="en-US" sz="2400" dirty="0"/>
              <a:t>Fjármálastuðningur felur í sér samfjármögnun vistmerkingarvottunar, mjúk lán og styrki til umhverfisuppfærslna í gegnum EKO </a:t>
            </a:r>
            <a:r>
              <a:rPr lang="en-US" sz="2400" dirty="0" err="1"/>
              <a:t>Sklad</a:t>
            </a:r>
            <a:r>
              <a:rPr lang="en-US" sz="2400" dirty="0"/>
              <a:t>, auk LEADER-fjármögnunar í dreifbýli fyrir fjölbreytt gistiverkefni, svo sem glamping, vistgistingar eða stafrænar frásagnarupplifanir.</a:t>
            </a:r>
          </a:p>
          <a:p>
            <a:pPr>
              <a:spcAft>
                <a:spcPts val="600"/>
              </a:spcAft>
            </a:pPr>
            <a:endParaRPr lang="en-IE" dirty="0"/>
          </a:p>
        </p:txBody>
      </p:sp>
      <p:sp>
        <p:nvSpPr>
          <p:cNvPr id="6" name="Text Placeholder 5">
            <a:extLst>
              <a:ext uri="{FF2B5EF4-FFF2-40B4-BE49-F238E27FC236}">
                <a16:creationId xmlns:a16="http://schemas.microsoft.com/office/drawing/2014/main" id="{8A9B637C-CA96-A786-9B11-758A30723E03}"/>
              </a:ext>
            </a:extLst>
          </p:cNvPr>
          <p:cNvSpPr>
            <a:spLocks noGrp="1"/>
          </p:cNvSpPr>
          <p:nvPr>
            <p:ph type="body" sz="quarter" idx="16"/>
          </p:nvPr>
        </p:nvSpPr>
        <p:spPr>
          <a:xfrm>
            <a:off x="788656" y="158725"/>
            <a:ext cx="10614687" cy="803654"/>
          </a:xfrm>
        </p:spPr>
        <p:txBody>
          <a:bodyPr/>
          <a:lstStyle/>
          <a:p>
            <a:r>
              <a:rPr lang="en-IE" sz="3200" dirty="0"/>
              <a:t>Inngangur: </a:t>
            </a:r>
            <a:r>
              <a:rPr lang="en-IE" sz="3200" b="0" dirty="0"/>
              <a:t>Fjárveitingarforgangsröðun Slóveníu</a:t>
            </a:r>
          </a:p>
          <a:p>
            <a:endParaRPr lang="en-IE" sz="3200" dirty="0"/>
          </a:p>
        </p:txBody>
      </p:sp>
      <p:sp>
        <p:nvSpPr>
          <p:cNvPr id="8" name="Text Placeholder 7">
            <a:extLst>
              <a:ext uri="{FF2B5EF4-FFF2-40B4-BE49-F238E27FC236}">
                <a16:creationId xmlns:a16="http://schemas.microsoft.com/office/drawing/2014/main" id="{CBC72C12-82AA-4BE8-85C4-51EE2D331EC4}"/>
              </a:ext>
            </a:extLst>
          </p:cNvPr>
          <p:cNvSpPr>
            <a:spLocks noGrp="1"/>
          </p:cNvSpPr>
          <p:nvPr>
            <p:ph type="body" sz="quarter" idx="19"/>
          </p:nvPr>
        </p:nvSpPr>
        <p:spPr>
          <a:xfrm>
            <a:off x="802510" y="770435"/>
            <a:ext cx="10970390" cy="803654"/>
          </a:xfrm>
        </p:spPr>
        <p:txBody>
          <a:bodyPr/>
          <a:lstStyle/>
          <a:p>
            <a:r>
              <a:rPr lang="en-IE" dirty="0"/>
              <a:t>Græn og hrein ferðaþjónusta, vottuð gæðastaðlar og sjálfbærni, umhverfisvernd, staðbundin ekta og staðbundin samstarf.</a:t>
            </a:r>
          </a:p>
        </p:txBody>
      </p:sp>
    </p:spTree>
    <p:extLst>
      <p:ext uri="{BB962C8B-B14F-4D97-AF65-F5344CB8AC3E}">
        <p14:creationId xmlns:p14="http://schemas.microsoft.com/office/powerpoint/2010/main" val="134337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89161-EBBF-B9FF-AB76-1BE7A33A6F8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8014912-1339-A3FE-E734-74948A9B199F}"/>
              </a:ext>
            </a:extLst>
          </p:cNvPr>
          <p:cNvSpPr>
            <a:spLocks noGrp="1"/>
          </p:cNvSpPr>
          <p:nvPr>
            <p:ph type="body" sz="quarter" idx="18"/>
          </p:nvPr>
        </p:nvSpPr>
        <p:spPr>
          <a:xfrm>
            <a:off x="802510" y="1907110"/>
            <a:ext cx="10436990" cy="3499183"/>
          </a:xfrm>
        </p:spPr>
        <p:txBody>
          <a:bodyPr/>
          <a:lstStyle/>
          <a:p>
            <a:pPr>
              <a:spcAft>
                <a:spcPts val="600"/>
              </a:spcAft>
            </a:pPr>
            <a:r>
              <a:rPr lang="en-US" sz="2400" dirty="0"/>
              <a:t>Til að laða að fjármögnun verða fyrirtæki að samræma sig sterku áherslu Slóveníu á </a:t>
            </a:r>
            <a:r>
              <a:rPr lang="en-US" sz="2400" b="1" dirty="0"/>
              <a:t>vistvottun, staðbundna ekta og umhverfisvernd</a:t>
            </a:r>
            <a:r>
              <a:rPr lang="en-US" sz="2400" dirty="0"/>
              <a:t>. Verkefni sem nota náttúruleg efni, efla hefðbundna slóvenska menningu eða samþætta vatns- og orkusparnaðarkerfi hafa yfirleitt góðan árangur. </a:t>
            </a:r>
            <a:r>
              <a:rPr lang="en-US" sz="2400" b="1" dirty="0"/>
              <a:t>Samstarf við staðbundna </a:t>
            </a:r>
            <a:r>
              <a:rPr lang="en-US" sz="2400" dirty="0"/>
              <a:t>handverksmenn, búgarða eða </a:t>
            </a:r>
            <a:r>
              <a:rPr lang="en-US" sz="2400" dirty="0" err="1"/>
              <a:t>verndarsamtök </a:t>
            </a:r>
            <a:r>
              <a:rPr lang="en-US" sz="2400" dirty="0"/>
              <a:t>er einnig gagnlegt. </a:t>
            </a:r>
          </a:p>
          <a:p>
            <a:pPr>
              <a:spcAft>
                <a:spcPts val="600"/>
              </a:spcAft>
            </a:pPr>
            <a:endParaRPr lang="en-US" sz="2400" dirty="0"/>
          </a:p>
          <a:p>
            <a:pPr>
              <a:spcAft>
                <a:spcPts val="600"/>
              </a:spcAft>
            </a:pPr>
            <a:r>
              <a:rPr lang="en-US" sz="2400" dirty="0"/>
              <a:t>Til að skera sig úr ætti hugmyndin þín um gistingu að fara lengra en að vera "vistvæn" – hún ætti að sýna </a:t>
            </a:r>
            <a:r>
              <a:rPr lang="en-US" sz="2400" b="1" dirty="0"/>
              <a:t>mælanleg áhrif </a:t>
            </a:r>
            <a:r>
              <a:rPr lang="en-US" sz="2400" dirty="0"/>
              <a:t>(t.d. endurnotkun vatns, orkusparnaður, kolefnislágt ferðalag) og stuðla verulega að sjálfbærri ferðamennsku í Slóveníu.</a:t>
            </a:r>
          </a:p>
          <a:p>
            <a:pPr>
              <a:spcAft>
                <a:spcPts val="600"/>
              </a:spcAft>
            </a:pPr>
            <a:endParaRPr lang="en-IE" sz="2400" dirty="0"/>
          </a:p>
        </p:txBody>
      </p:sp>
      <p:sp>
        <p:nvSpPr>
          <p:cNvPr id="6" name="Text Placeholder 5">
            <a:extLst>
              <a:ext uri="{FF2B5EF4-FFF2-40B4-BE49-F238E27FC236}">
                <a16:creationId xmlns:a16="http://schemas.microsoft.com/office/drawing/2014/main" id="{081488D1-98B7-24B4-336C-E7AE2FCCB907}"/>
              </a:ext>
            </a:extLst>
          </p:cNvPr>
          <p:cNvSpPr>
            <a:spLocks noGrp="1"/>
          </p:cNvSpPr>
          <p:nvPr>
            <p:ph type="body" sz="quarter" idx="16"/>
          </p:nvPr>
        </p:nvSpPr>
        <p:spPr>
          <a:xfrm>
            <a:off x="788656" y="158725"/>
            <a:ext cx="10614687" cy="803654"/>
          </a:xfrm>
        </p:spPr>
        <p:txBody>
          <a:bodyPr/>
          <a:lstStyle/>
          <a:p>
            <a:r>
              <a:rPr lang="en-IE" sz="3200" dirty="0"/>
              <a:t>Inngangur: </a:t>
            </a:r>
            <a:r>
              <a:rPr lang="en-IE" sz="3200" b="0" dirty="0"/>
              <a:t>Fjárveitingarforgangsröðun Slóveníu</a:t>
            </a:r>
          </a:p>
          <a:p>
            <a:endParaRPr lang="en-IE" sz="3200" dirty="0"/>
          </a:p>
        </p:txBody>
      </p:sp>
      <p:sp>
        <p:nvSpPr>
          <p:cNvPr id="8" name="Text Placeholder 7">
            <a:extLst>
              <a:ext uri="{FF2B5EF4-FFF2-40B4-BE49-F238E27FC236}">
                <a16:creationId xmlns:a16="http://schemas.microsoft.com/office/drawing/2014/main" id="{BC3BA64E-BE0E-CFB6-06EE-2AC24E6E4B99}"/>
              </a:ext>
            </a:extLst>
          </p:cNvPr>
          <p:cNvSpPr>
            <a:spLocks noGrp="1"/>
          </p:cNvSpPr>
          <p:nvPr>
            <p:ph type="body" sz="quarter" idx="19"/>
          </p:nvPr>
        </p:nvSpPr>
        <p:spPr>
          <a:xfrm>
            <a:off x="802510" y="770435"/>
            <a:ext cx="10970390" cy="803654"/>
          </a:xfrm>
        </p:spPr>
        <p:txBody>
          <a:bodyPr/>
          <a:lstStyle/>
          <a:p>
            <a:r>
              <a:rPr lang="en-IE" dirty="0"/>
              <a:t>Græn og hrein ferðaþjónusta, vottuð viðmið og sjálfbærni, umhverfisvernd, staðbundin ekta og staðbundin samstarf.</a:t>
            </a:r>
          </a:p>
        </p:txBody>
      </p:sp>
    </p:spTree>
    <p:extLst>
      <p:ext uri="{BB962C8B-B14F-4D97-AF65-F5344CB8AC3E}">
        <p14:creationId xmlns:p14="http://schemas.microsoft.com/office/powerpoint/2010/main" val="3582314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DDEE9-945E-C9B8-C147-2213132666E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0DEB7BB9-42EB-E1A3-6928-8B8256091F9B}"/>
              </a:ext>
            </a:extLst>
          </p:cNvPr>
          <p:cNvSpPr/>
          <p:nvPr/>
        </p:nvSpPr>
        <p:spPr>
          <a:xfrm>
            <a:off x="1393537" y="2917286"/>
            <a:ext cx="10029648" cy="370258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3BB6C0FC-0D28-EAF6-0D64-0B9BD1616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5A58D40C-BD3B-DEF6-A911-A60BE9A09EF7}"/>
              </a:ext>
            </a:extLst>
          </p:cNvPr>
          <p:cNvSpPr/>
          <p:nvPr/>
        </p:nvSpPr>
        <p:spPr>
          <a:xfrm>
            <a:off x="951086" y="1828721"/>
            <a:ext cx="10270293"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48F09F1-8E42-5B5B-6407-145CB6DA0DD6}"/>
              </a:ext>
            </a:extLst>
          </p:cNvPr>
          <p:cNvSpPr txBox="1">
            <a:spLocks/>
          </p:cNvSpPr>
          <p:nvPr/>
        </p:nvSpPr>
        <p:spPr>
          <a:xfrm>
            <a:off x="1227695" y="1882473"/>
            <a:ext cx="9717074"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Slóvenía kann að vera lítil, en hún er leiðandi í grænni ferðamennsku og býður upp á ýmsa fjármögnunarmöguleika:.</a:t>
            </a:r>
          </a:p>
        </p:txBody>
      </p:sp>
      <p:sp>
        <p:nvSpPr>
          <p:cNvPr id="9" name="Text Placeholder 5">
            <a:extLst>
              <a:ext uri="{FF2B5EF4-FFF2-40B4-BE49-F238E27FC236}">
                <a16:creationId xmlns:a16="http://schemas.microsoft.com/office/drawing/2014/main" id="{7EFAFE67-F8A3-77FA-65A2-89C2F36F3FF6}"/>
              </a:ext>
            </a:extLst>
          </p:cNvPr>
          <p:cNvSpPr txBox="1">
            <a:spLocks/>
          </p:cNvSpPr>
          <p:nvPr/>
        </p:nvSpPr>
        <p:spPr>
          <a:xfrm>
            <a:off x="2108283" y="311446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Markmið: </a:t>
            </a:r>
            <a:r>
              <a:rPr lang="en-US" sz="2200" b="1" dirty="0">
                <a:solidFill>
                  <a:srgbClr val="494949"/>
                </a:solidFill>
                <a:hlinkClick r:id="rId5">
                  <a:extLst>
                    <a:ext uri="{A12FA001-AC4F-418D-AE19-62706E023703}">
                      <ahyp:hlinkClr xmlns:ahyp="http://schemas.microsoft.com/office/drawing/2018/hyperlinkcolor" val="tx"/>
                    </a:ext>
                  </a:extLst>
                </a:hlinkClick>
              </a:rPr>
              <a:t>Slóvenski fyrirtækjasjóðurinn (SEF), </a:t>
            </a:r>
            <a:r>
              <a:rPr lang="en-US" sz="2200" dirty="0">
                <a:solidFill>
                  <a:srgbClr val="494949"/>
                </a:solidFill>
              </a:rPr>
              <a:t>sem er þekktur innanlands sem </a:t>
            </a:r>
            <a:r>
              <a:rPr lang="en-US" sz="2200" b="1" dirty="0" err="1">
                <a:solidFill>
                  <a:srgbClr val="494949"/>
                </a:solidFill>
              </a:rPr>
              <a:t>Podjetniški Sklad</a:t>
            </a:r>
            <a:r>
              <a:rPr lang="en-US" sz="2200" dirty="0">
                <a:solidFill>
                  <a:srgbClr val="494949"/>
                </a:solidFill>
              </a:rPr>
              <a:t>, er lykilstofnun sem styður sprotafyrirtæki og smá- og meðalstór fyrirtæki í Slóveníu. Hann býður upp á ýmsar fjármálalausnir, þar á meðal styrki, fræfjármögnun, örlán, samfjármögnun og ábyrgðir, til að stuðla að nýsköpun og frumkvöðlastarfsemi, </a:t>
            </a:r>
            <a:r>
              <a:rPr lang="en-IE" sz="2200" dirty="0">
                <a:solidFill>
                  <a:srgbClr val="494949"/>
                </a:solidFill>
              </a:rPr>
              <a:t>sem og nýskapandi verkefnum í ferðaþjónustu</a:t>
            </a:r>
            <a:r>
              <a:rPr lang="en-US" sz="2200" dirty="0">
                <a:solidFill>
                  <a:srgbClr val="494949"/>
                </a:solidFill>
              </a:rPr>
              <a:t>. </a:t>
            </a:r>
          </a:p>
          <a:p>
            <a:pPr marL="0" indent="0">
              <a:spcAft>
                <a:spcPts val="600"/>
              </a:spcAft>
            </a:pPr>
            <a:r>
              <a:rPr lang="en-IE" sz="2200" b="1" dirty="0">
                <a:solidFill>
                  <a:srgbClr val="494949"/>
                </a:solidFill>
              </a:rPr>
              <a:t>Kjörin </a:t>
            </a:r>
            <a:r>
              <a:rPr lang="en-IE" sz="2200" dirty="0">
                <a:solidFill>
                  <a:srgbClr val="494949"/>
                </a:solidFill>
              </a:rPr>
              <a:t>fyrir </a:t>
            </a:r>
            <a:r>
              <a:rPr lang="en-US" sz="2200" dirty="0">
                <a:solidFill>
                  <a:srgbClr val="494949"/>
                </a:solidFill>
              </a:rPr>
              <a:t>nýsköpunarfyrirtæki í ferðaþjónustu (t.d. vistferðaþjónustu, nýstárlega gistingu eða stafræna nýsköpun í ferðaþjónustu). Sjá fjármögnunarflæði:</a:t>
            </a:r>
            <a:r>
              <a:rPr lang="en-US" sz="2200" b="1" dirty="0">
                <a:solidFill>
                  <a:srgbClr val="494949"/>
                </a:solidFill>
              </a:rPr>
              <a:t> </a:t>
            </a:r>
          </a:p>
          <a:p>
            <a:pPr marL="457200" indent="-457200">
              <a:spcAft>
                <a:spcPts val="600"/>
              </a:spcAft>
              <a:buFont typeface="+mj-lt"/>
              <a:buAutoNum type="arabicPeriod"/>
            </a:pPr>
            <a:r>
              <a:rPr lang="en-US" sz="2200" b="1" dirty="0">
                <a:solidFill>
                  <a:srgbClr val="494949"/>
                </a:solidFill>
                <a:hlinkClick r:id="rId6">
                  <a:extLst>
                    <a:ext uri="{A12FA001-AC4F-418D-AE19-62706E023703}">
                      <ahyp:hlinkClr xmlns:ahyp="http://schemas.microsoft.com/office/drawing/2018/hyperlinkcolor" val="tx"/>
                    </a:ext>
                  </a:extLst>
                </a:hlinkClick>
              </a:rPr>
              <a:t>P2 styrkur 2025</a:t>
            </a:r>
            <a:r>
              <a:rPr lang="en-US" sz="2200" b="1" dirty="0">
                <a:solidFill>
                  <a:srgbClr val="494949"/>
                </a:solidFill>
              </a:rPr>
              <a:t>: </a:t>
            </a:r>
            <a:r>
              <a:rPr lang="en-US" sz="2200" dirty="0">
                <a:solidFill>
                  <a:srgbClr val="494949"/>
                </a:solidFill>
              </a:rPr>
              <a:t>Býður allt að</a:t>
            </a:r>
            <a:r>
              <a:rPr lang="en-US" sz="2200" b="1" dirty="0">
                <a:solidFill>
                  <a:srgbClr val="494949"/>
                </a:solidFill>
              </a:rPr>
              <a:t> 72.000 evrum </a:t>
            </a:r>
            <a:r>
              <a:rPr lang="en-US" sz="2200" dirty="0">
                <a:solidFill>
                  <a:srgbClr val="494949"/>
                </a:solidFill>
              </a:rPr>
              <a:t>í óendurgreiðanlegum styrkjum fyrir ungar nýskapandi fyrirtæki til að þróa og koma vörum á markað.</a:t>
            </a:r>
          </a:p>
        </p:txBody>
      </p:sp>
      <p:cxnSp>
        <p:nvCxnSpPr>
          <p:cNvPr id="15" name="Connector: Elbow 14">
            <a:extLst>
              <a:ext uri="{FF2B5EF4-FFF2-40B4-BE49-F238E27FC236}">
                <a16:creationId xmlns:a16="http://schemas.microsoft.com/office/drawing/2014/main" id="{B1DD39C8-52A0-5DFA-DECE-EAB57241E0DC}"/>
              </a:ext>
            </a:extLst>
          </p:cNvPr>
          <p:cNvCxnSpPr>
            <a:cxnSpLocks/>
            <a:stCxn id="7" idx="1"/>
            <a:endCxn id="11" idx="1"/>
          </p:cNvCxnSpPr>
          <p:nvPr/>
        </p:nvCxnSpPr>
        <p:spPr>
          <a:xfrm rot="10800000" flipH="1" flipV="1">
            <a:off x="951085" y="2230547"/>
            <a:ext cx="442451" cy="2538033"/>
          </a:xfrm>
          <a:prstGeom prst="bentConnector3">
            <a:avLst>
              <a:gd name="adj1" fmla="val -5166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86EEE03-A496-6F80-F786-FB43D06B39ED}"/>
              </a:ext>
            </a:extLst>
          </p:cNvPr>
          <p:cNvSpPr/>
          <p:nvPr/>
        </p:nvSpPr>
        <p:spPr>
          <a:xfrm>
            <a:off x="-15513" y="109727"/>
            <a:ext cx="8073663" cy="148618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109C11E4-74C2-E90E-6F90-9044799FD2E5}"/>
              </a:ext>
            </a:extLst>
          </p:cNvPr>
          <p:cNvSpPr txBox="1">
            <a:spLocks/>
          </p:cNvSpPr>
          <p:nvPr/>
        </p:nvSpPr>
        <p:spPr>
          <a:xfrm>
            <a:off x="1492537" y="702758"/>
            <a:ext cx="633701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200" b="1" dirty="0"/>
              <a:t>Ríkisstyrkir fyrir óhagnaðardrifin verkefni</a:t>
            </a:r>
          </a:p>
          <a:p>
            <a:pPr>
              <a:lnSpc>
                <a:spcPct val="100000"/>
              </a:lnSpc>
              <a:spcBef>
                <a:spcPts val="0"/>
              </a:spcBef>
            </a:pPr>
            <a:r>
              <a:rPr lang="en-IE" sz="2800" i="1" dirty="0"/>
              <a:t>Slóvenski fyrirtækjasjóðurinn (SEF) – </a:t>
            </a:r>
          </a:p>
          <a:p>
            <a:pPr>
              <a:lnSpc>
                <a:spcPct val="100000"/>
              </a:lnSpc>
              <a:spcBef>
                <a:spcPts val="0"/>
              </a:spcBef>
            </a:pPr>
            <a:r>
              <a:rPr lang="en-IE" sz="2800" i="1" dirty="0" err="1"/>
              <a:t>Podjetniški Sklad</a:t>
            </a:r>
            <a:endParaRPr lang="en-IE" sz="2800" i="1" dirty="0"/>
          </a:p>
          <a:p>
            <a:pPr>
              <a:lnSpc>
                <a:spcPct val="100000"/>
              </a:lnSpc>
              <a:spcBef>
                <a:spcPts val="600"/>
              </a:spcBef>
            </a:pPr>
            <a:endParaRPr lang="en-IE" sz="2800" dirty="0"/>
          </a:p>
        </p:txBody>
      </p:sp>
      <p:pic>
        <p:nvPicPr>
          <p:cNvPr id="32" name="Graphic 31" descr="Target with solid fill">
            <a:extLst>
              <a:ext uri="{FF2B5EF4-FFF2-40B4-BE49-F238E27FC236}">
                <a16:creationId xmlns:a16="http://schemas.microsoft.com/office/drawing/2014/main" id="{6B4BDF42-16BC-00F7-D26F-AE4F0FD48F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7739" y="3077330"/>
            <a:ext cx="633914" cy="633914"/>
          </a:xfrm>
          <a:prstGeom prst="rect">
            <a:avLst/>
          </a:prstGeom>
        </p:spPr>
      </p:pic>
      <p:grpSp>
        <p:nvGrpSpPr>
          <p:cNvPr id="2" name="Group 1">
            <a:extLst>
              <a:ext uri="{FF2B5EF4-FFF2-40B4-BE49-F238E27FC236}">
                <a16:creationId xmlns:a16="http://schemas.microsoft.com/office/drawing/2014/main" id="{137EBEFD-6AC4-C736-7F0B-C0FCFB81915B}"/>
              </a:ext>
            </a:extLst>
          </p:cNvPr>
          <p:cNvGrpSpPr/>
          <p:nvPr/>
        </p:nvGrpSpPr>
        <p:grpSpPr>
          <a:xfrm>
            <a:off x="274432" y="323391"/>
            <a:ext cx="1047896" cy="1049846"/>
            <a:chOff x="1016000" y="1137920"/>
            <a:chExt cx="1016000" cy="1016000"/>
          </a:xfrm>
        </p:grpSpPr>
        <p:sp>
          <p:nvSpPr>
            <p:cNvPr id="4" name="Oval 3">
              <a:extLst>
                <a:ext uri="{FF2B5EF4-FFF2-40B4-BE49-F238E27FC236}">
                  <a16:creationId xmlns:a16="http://schemas.microsoft.com/office/drawing/2014/main" id="{FCABFCD2-FCC9-1661-DDAA-0782FBCB8EC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89C23712-2FE1-E7F6-7789-BBFD4415715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3" name="Picture 2" descr="Slovenian Enterprise Fund – link to homepage">
            <a:extLst>
              <a:ext uri="{FF2B5EF4-FFF2-40B4-BE49-F238E27FC236}">
                <a16:creationId xmlns:a16="http://schemas.microsoft.com/office/drawing/2014/main" id="{8C65DA88-AE1A-A97E-A007-EEA9F82669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6987" y="109727"/>
            <a:ext cx="2992105" cy="157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592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6DC44-5007-1171-3236-5A413AB25B3E}"/>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C54F2DC-B650-E03D-0CF3-A1BB145D7EB4}"/>
              </a:ext>
            </a:extLst>
          </p:cNvPr>
          <p:cNvSpPr/>
          <p:nvPr/>
        </p:nvSpPr>
        <p:spPr>
          <a:xfrm>
            <a:off x="1529970" y="1896089"/>
            <a:ext cx="9676691"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7578517F-8261-5DB5-4B32-8B5750B408A9}"/>
              </a:ext>
            </a:extLst>
          </p:cNvPr>
          <p:cNvSpPr txBox="1">
            <a:spLocks/>
          </p:cNvSpPr>
          <p:nvPr/>
        </p:nvSpPr>
        <p:spPr>
          <a:xfrm>
            <a:off x="2080466" y="206965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600"/>
              </a:spcAft>
              <a:buFont typeface="+mj-lt"/>
              <a:buAutoNum type="arabicPeriod" startAt="2"/>
            </a:pPr>
            <a:r>
              <a:rPr lang="en-IE" sz="2200" b="1" dirty="0">
                <a:solidFill>
                  <a:srgbClr val="494949"/>
                </a:solidFill>
                <a:hlinkClick r:id="rId3">
                  <a:extLst>
                    <a:ext uri="{A12FA001-AC4F-418D-AE19-62706E023703}">
                      <ahyp:hlinkClr xmlns:ahyp="http://schemas.microsoft.com/office/drawing/2018/hyperlinkcolor" val="tx"/>
                    </a:ext>
                  </a:extLst>
                </a:hlinkClick>
              </a:rPr>
              <a:t>Smálán (P7, P7R, P7OR): </a:t>
            </a:r>
            <a:r>
              <a:rPr lang="en-IE" sz="2200" dirty="0">
                <a:solidFill>
                  <a:srgbClr val="494949"/>
                </a:solidFill>
              </a:rPr>
              <a:t>Bjóða hagstæð lán til minni fjárfestinga og rekstrarfjármögnunar. </a:t>
            </a:r>
          </a:p>
          <a:p>
            <a:pPr marL="457200" indent="-457200">
              <a:spcAft>
                <a:spcPts val="600"/>
              </a:spcAft>
              <a:buFont typeface="+mj-lt"/>
              <a:buAutoNum type="arabicPeriod" startAt="2"/>
            </a:pPr>
            <a:r>
              <a:rPr lang="en-IE" sz="2200" b="1" dirty="0">
                <a:solidFill>
                  <a:srgbClr val="494949"/>
                </a:solidFill>
                <a:hlinkClick r:id="rId3">
                  <a:extLst>
                    <a:ext uri="{A12FA001-AC4F-418D-AE19-62706E023703}">
                      <ahyp:hlinkClr xmlns:ahyp="http://schemas.microsoft.com/office/drawing/2018/hyperlinkcolor" val="tx"/>
                    </a:ext>
                  </a:extLst>
                </a:hlinkClick>
              </a:rPr>
              <a:t>Ábyrgðarkerfi (P1 og hærra): </a:t>
            </a:r>
            <a:r>
              <a:rPr lang="en-IE" sz="2200" dirty="0">
                <a:solidFill>
                  <a:srgbClr val="494949"/>
                </a:solidFill>
              </a:rPr>
              <a:t>Að auðvelda aðgang að bankalánum með vaxtastyrkjum. </a:t>
            </a:r>
            <a:endParaRPr lang="en-IE" sz="2200" b="1" dirty="0">
              <a:solidFill>
                <a:srgbClr val="494949"/>
              </a:solidFill>
            </a:endParaRPr>
          </a:p>
        </p:txBody>
      </p:sp>
      <p:pic>
        <p:nvPicPr>
          <p:cNvPr id="3" name="Graphic 2" descr="Signature with solid fill">
            <a:extLst>
              <a:ext uri="{FF2B5EF4-FFF2-40B4-BE49-F238E27FC236}">
                <a16:creationId xmlns:a16="http://schemas.microsoft.com/office/drawing/2014/main" id="{7C8A0C35-AD6A-CF0B-D011-1524BCB1EC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6167"/>
            <a:ext cx="914400" cy="914400"/>
          </a:xfrm>
          <a:prstGeom prst="rect">
            <a:avLst/>
          </a:prstGeom>
        </p:spPr>
      </p:pic>
      <p:sp>
        <p:nvSpPr>
          <p:cNvPr id="6" name="Freeform 28">
            <a:extLst>
              <a:ext uri="{FF2B5EF4-FFF2-40B4-BE49-F238E27FC236}">
                <a16:creationId xmlns:a16="http://schemas.microsoft.com/office/drawing/2014/main" id="{3BD95A69-E744-B2C0-27CF-405FFF6FB552}"/>
              </a:ext>
            </a:extLst>
          </p:cNvPr>
          <p:cNvSpPr/>
          <p:nvPr/>
        </p:nvSpPr>
        <p:spPr>
          <a:xfrm>
            <a:off x="-15513" y="109727"/>
            <a:ext cx="8073663" cy="1321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5">
            <a:extLst>
              <a:ext uri="{FF2B5EF4-FFF2-40B4-BE49-F238E27FC236}">
                <a16:creationId xmlns:a16="http://schemas.microsoft.com/office/drawing/2014/main" id="{7F29C5B0-8A31-425B-8F4D-4DDD1BB6D688}"/>
              </a:ext>
            </a:extLst>
          </p:cNvPr>
          <p:cNvSpPr txBox="1">
            <a:spLocks/>
          </p:cNvSpPr>
          <p:nvPr/>
        </p:nvSpPr>
        <p:spPr>
          <a:xfrm>
            <a:off x="389818" y="572477"/>
            <a:ext cx="773716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200" b="1" dirty="0"/>
              <a:t>Ríkisstyrkir til óhagnaðardrifinna verkefna</a:t>
            </a:r>
          </a:p>
          <a:p>
            <a:pPr>
              <a:lnSpc>
                <a:spcPct val="100000"/>
              </a:lnSpc>
              <a:spcBef>
                <a:spcPts val="0"/>
              </a:spcBef>
            </a:pPr>
            <a:r>
              <a:rPr lang="en-IE" sz="2800" i="1" dirty="0"/>
              <a:t>Slóvenski fyrirtækjasjóðurinn (SEF) – </a:t>
            </a:r>
            <a:r>
              <a:rPr lang="en-IE" sz="2800" i="1" dirty="0" err="1"/>
              <a:t>Podjetniški Sklad</a:t>
            </a:r>
            <a:endParaRPr lang="en-IE" sz="2800" i="1" dirty="0"/>
          </a:p>
          <a:p>
            <a:pPr>
              <a:lnSpc>
                <a:spcPct val="100000"/>
              </a:lnSpc>
              <a:spcBef>
                <a:spcPts val="600"/>
              </a:spcBef>
            </a:pPr>
            <a:endParaRPr lang="en-IE" sz="2800" dirty="0"/>
          </a:p>
        </p:txBody>
      </p:sp>
      <p:pic>
        <p:nvPicPr>
          <p:cNvPr id="15" name="Picture 14" descr="Slovenian Enterprise Fund – link to homepage">
            <a:extLst>
              <a:ext uri="{FF2B5EF4-FFF2-40B4-BE49-F238E27FC236}">
                <a16:creationId xmlns:a16="http://schemas.microsoft.com/office/drawing/2014/main" id="{C131138B-E7BB-C4E8-932C-DE1B9911A8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6987" y="109727"/>
            <a:ext cx="2992105" cy="1570466"/>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Alternate Process 15">
            <a:extLst>
              <a:ext uri="{FF2B5EF4-FFF2-40B4-BE49-F238E27FC236}">
                <a16:creationId xmlns:a16="http://schemas.microsoft.com/office/drawing/2014/main" id="{2FFE96D0-710B-7631-3B62-06190A6FD8AF}"/>
              </a:ext>
            </a:extLst>
          </p:cNvPr>
          <p:cNvSpPr/>
          <p:nvPr/>
        </p:nvSpPr>
        <p:spPr>
          <a:xfrm>
            <a:off x="1420624" y="4119479"/>
            <a:ext cx="9676691"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2FC45DBC-AF8B-E9BF-0F90-7311036D8966}"/>
              </a:ext>
            </a:extLst>
          </p:cNvPr>
          <p:cNvSpPr txBox="1">
            <a:spLocks/>
          </p:cNvSpPr>
          <p:nvPr/>
        </p:nvSpPr>
        <p:spPr>
          <a:xfrm>
            <a:off x="2246368" y="431822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b="1" dirty="0">
                <a:solidFill>
                  <a:srgbClr val="EC7C69"/>
                </a:solidFill>
              </a:rPr>
              <a:t>Dæmi</a:t>
            </a:r>
            <a:endParaRPr lang="en-IE" b="1" dirty="0">
              <a:solidFill>
                <a:srgbClr val="EC7C69"/>
              </a:solidFill>
              <a:hlinkClick r:id="rId3">
                <a:extLst>
                  <a:ext uri="{A12FA001-AC4F-418D-AE19-62706E023703}">
                    <ahyp:hlinkClr xmlns:ahyp="http://schemas.microsoft.com/office/drawing/2018/hyperlinkcolor" val="tx"/>
                  </a:ext>
                </a:extLst>
              </a:hlinkClick>
            </a:endParaRPr>
          </a:p>
          <a:p>
            <a:pPr marL="0" indent="0">
              <a:spcAft>
                <a:spcPts val="600"/>
              </a:spcAft>
            </a:pPr>
            <a:r>
              <a:rPr lang="en-US" sz="2200" dirty="0">
                <a:solidFill>
                  <a:srgbClr val="494949"/>
                </a:solidFill>
              </a:rPr>
              <a:t>Nýttu þér </a:t>
            </a:r>
            <a:r>
              <a:rPr lang="en-US" sz="2200" b="1" dirty="0">
                <a:solidFill>
                  <a:srgbClr val="494949"/>
                </a:solidFill>
              </a:rPr>
              <a:t>P2-styrk að fjárhæð 54 þús. evra </a:t>
            </a:r>
            <a:r>
              <a:rPr lang="en-US" sz="2200" dirty="0">
                <a:solidFill>
                  <a:srgbClr val="494949"/>
                </a:solidFill>
              </a:rPr>
              <a:t>fyrir nýskapandi gististaði í ferðaþjónustu sem </a:t>
            </a:r>
            <a:r>
              <a:rPr lang="en-US" sz="2200" b="1" dirty="0">
                <a:solidFill>
                  <a:srgbClr val="494949"/>
                </a:solidFill>
              </a:rPr>
              <a:t>eru tæknimiðaðir </a:t>
            </a:r>
            <a:r>
              <a:rPr lang="en-US" sz="2200" dirty="0">
                <a:solidFill>
                  <a:srgbClr val="494949"/>
                </a:solidFill>
              </a:rPr>
              <a:t>eða hafa stafræna tengingu. </a:t>
            </a:r>
            <a:r>
              <a:rPr lang="en-US" altLang="en-US" sz="2200" dirty="0">
                <a:solidFill>
                  <a:srgbClr val="494949"/>
                </a:solidFill>
              </a:rPr>
              <a:t>Þeir bjóða oft lága vexti og greiðslufrests.</a:t>
            </a:r>
          </a:p>
          <a:p>
            <a:pPr marL="0" indent="0">
              <a:spcAft>
                <a:spcPts val="600"/>
              </a:spcAft>
            </a:pPr>
            <a:endParaRPr lang="en-US" sz="2200" dirty="0">
              <a:solidFill>
                <a:srgbClr val="494949"/>
              </a:solidFill>
            </a:endParaRPr>
          </a:p>
        </p:txBody>
      </p:sp>
      <p:pic>
        <p:nvPicPr>
          <p:cNvPr id="20" name="Graphic 19" descr="Excellent with solid fill">
            <a:extLst>
              <a:ext uri="{FF2B5EF4-FFF2-40B4-BE49-F238E27FC236}">
                <a16:creationId xmlns:a16="http://schemas.microsoft.com/office/drawing/2014/main" id="{A602DE60-E2D4-CDEB-A3DC-1BA358E4DF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9970" y="4227232"/>
            <a:ext cx="749373" cy="749373"/>
          </a:xfrm>
          <a:prstGeom prst="rect">
            <a:avLst/>
          </a:prstGeom>
        </p:spPr>
      </p:pic>
      <p:cxnSp>
        <p:nvCxnSpPr>
          <p:cNvPr id="22" name="Connector: Elbow 21">
            <a:extLst>
              <a:ext uri="{FF2B5EF4-FFF2-40B4-BE49-F238E27FC236}">
                <a16:creationId xmlns:a16="http://schemas.microsoft.com/office/drawing/2014/main" id="{CF49CB73-EAAC-B1A9-3567-07F19394C3DC}"/>
              </a:ext>
            </a:extLst>
          </p:cNvPr>
          <p:cNvCxnSpPr>
            <a:cxnSpLocks/>
          </p:cNvCxnSpPr>
          <p:nvPr/>
        </p:nvCxnSpPr>
        <p:spPr>
          <a:xfrm rot="10800000">
            <a:off x="1107327" y="1357806"/>
            <a:ext cx="298852" cy="3244112"/>
          </a:xfrm>
          <a:prstGeom prst="bentConnector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77E1B69-4C5B-C181-BA73-20C467A8C8B3}"/>
              </a:ext>
            </a:extLst>
          </p:cNvPr>
          <p:cNvCxnSpPr/>
          <p:nvPr/>
        </p:nvCxnSpPr>
        <p:spPr>
          <a:xfrm>
            <a:off x="1107327" y="2514600"/>
            <a:ext cx="422643"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954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6F683-A84D-C235-6D8E-E2BA191EE8CE}"/>
            </a:ext>
          </a:extLst>
        </p:cNvPr>
        <p:cNvGrpSpPr/>
        <p:nvPr/>
      </p:nvGrpSpPr>
      <p:grpSpPr>
        <a:xfrm>
          <a:off x="0" y="0"/>
          <a:ext cx="0" cy="0"/>
          <a:chOff x="0" y="0"/>
          <a:chExt cx="0" cy="0"/>
        </a:xfrm>
      </p:grpSpPr>
      <p:pic>
        <p:nvPicPr>
          <p:cNvPr id="3" name="Graphic 2" descr="Signature with solid fill">
            <a:extLst>
              <a:ext uri="{FF2B5EF4-FFF2-40B4-BE49-F238E27FC236}">
                <a16:creationId xmlns:a16="http://schemas.microsoft.com/office/drawing/2014/main" id="{7F4937F3-2A7C-476D-C1C0-1D22051E7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6" name="Freeform 28">
            <a:extLst>
              <a:ext uri="{FF2B5EF4-FFF2-40B4-BE49-F238E27FC236}">
                <a16:creationId xmlns:a16="http://schemas.microsoft.com/office/drawing/2014/main" id="{28EE226D-7AE9-D8CB-A8CF-FCD5A055FBED}"/>
              </a:ext>
            </a:extLst>
          </p:cNvPr>
          <p:cNvSpPr/>
          <p:nvPr/>
        </p:nvSpPr>
        <p:spPr>
          <a:xfrm>
            <a:off x="-15513" y="109727"/>
            <a:ext cx="8073663" cy="1321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5">
            <a:extLst>
              <a:ext uri="{FF2B5EF4-FFF2-40B4-BE49-F238E27FC236}">
                <a16:creationId xmlns:a16="http://schemas.microsoft.com/office/drawing/2014/main" id="{AC1E787F-61E4-A19D-75F2-E09137625E9D}"/>
              </a:ext>
            </a:extLst>
          </p:cNvPr>
          <p:cNvSpPr txBox="1">
            <a:spLocks/>
          </p:cNvSpPr>
          <p:nvPr/>
        </p:nvSpPr>
        <p:spPr>
          <a:xfrm>
            <a:off x="389818" y="572477"/>
            <a:ext cx="773716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200" b="1" dirty="0"/>
              <a:t>Ríkisstyrkir fyrir óhagnaðardrifsamtök</a:t>
            </a:r>
          </a:p>
          <a:p>
            <a:pPr>
              <a:lnSpc>
                <a:spcPct val="100000"/>
              </a:lnSpc>
              <a:spcBef>
                <a:spcPts val="0"/>
              </a:spcBef>
            </a:pPr>
            <a:r>
              <a:rPr lang="en-IE" sz="2800" i="1" dirty="0"/>
              <a:t>Slóvenski fyrirtækjasjóðurinn (SEF) – </a:t>
            </a:r>
            <a:r>
              <a:rPr lang="en-IE" sz="2800" i="1" dirty="0" err="1"/>
              <a:t>Podjetniški Sklad</a:t>
            </a:r>
            <a:endParaRPr lang="en-IE" sz="2800" i="1" dirty="0"/>
          </a:p>
          <a:p>
            <a:pPr>
              <a:lnSpc>
                <a:spcPct val="100000"/>
              </a:lnSpc>
              <a:spcBef>
                <a:spcPts val="600"/>
              </a:spcBef>
            </a:pPr>
            <a:endParaRPr lang="en-IE" sz="2800" dirty="0"/>
          </a:p>
        </p:txBody>
      </p:sp>
      <p:pic>
        <p:nvPicPr>
          <p:cNvPr id="15" name="Picture 14" descr="Slovenian Enterprise Fund – link to homepage">
            <a:extLst>
              <a:ext uri="{FF2B5EF4-FFF2-40B4-BE49-F238E27FC236}">
                <a16:creationId xmlns:a16="http://schemas.microsoft.com/office/drawing/2014/main" id="{462A3EF6-81DD-14BF-5497-5AE9235BFA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6987" y="109727"/>
            <a:ext cx="2992105" cy="1570466"/>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Alternate Process 15">
            <a:extLst>
              <a:ext uri="{FF2B5EF4-FFF2-40B4-BE49-F238E27FC236}">
                <a16:creationId xmlns:a16="http://schemas.microsoft.com/office/drawing/2014/main" id="{2D40A6DF-FD9A-3ACD-DDCE-4F2D18113CD1}"/>
              </a:ext>
            </a:extLst>
          </p:cNvPr>
          <p:cNvSpPr/>
          <p:nvPr/>
        </p:nvSpPr>
        <p:spPr>
          <a:xfrm>
            <a:off x="1481232" y="1981627"/>
            <a:ext cx="9676691" cy="288564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56AA44AF-CA19-C9D7-37B8-A331FC6F59C8}"/>
              </a:ext>
            </a:extLst>
          </p:cNvPr>
          <p:cNvSpPr txBox="1">
            <a:spLocks/>
          </p:cNvSpPr>
          <p:nvPr/>
        </p:nvSpPr>
        <p:spPr>
          <a:xfrm>
            <a:off x="2306976" y="2180368"/>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b="1" dirty="0">
                <a:solidFill>
                  <a:srgbClr val="494949"/>
                </a:solidFill>
              </a:rPr>
              <a:t>P2 </a:t>
            </a:r>
            <a:r>
              <a:rPr lang="en-IE" sz="2200" dirty="0">
                <a:solidFill>
                  <a:srgbClr val="494949"/>
                </a:solidFill>
              </a:rPr>
              <a:t>gæti verið notað fyrir nýskapandi sprotafyrirtæki </a:t>
            </a:r>
            <a:r>
              <a:rPr lang="en-US" sz="2200" dirty="0">
                <a:solidFill>
                  <a:srgbClr val="494949"/>
                </a:solidFill>
              </a:rPr>
              <a:t>sem þróar hátæknilegt umhverfisvænt dvalarstað, </a:t>
            </a:r>
            <a:r>
              <a:rPr lang="en-IE" sz="2200" dirty="0">
                <a:solidFill>
                  <a:srgbClr val="494949"/>
                </a:solidFill>
              </a:rPr>
              <a:t>og </a:t>
            </a:r>
            <a:r>
              <a:rPr lang="en-IE" sz="2200" b="1" dirty="0">
                <a:solidFill>
                  <a:srgbClr val="494949"/>
                </a:solidFill>
              </a:rPr>
              <a:t>P1 Plus </a:t>
            </a:r>
            <a:r>
              <a:rPr lang="en-IE" sz="2200" dirty="0">
                <a:solidFill>
                  <a:srgbClr val="494949"/>
                </a:solidFill>
              </a:rPr>
              <a:t>til að stækka starfsemi. </a:t>
            </a:r>
            <a:r>
              <a:rPr lang="en-US" sz="2200" dirty="0">
                <a:solidFill>
                  <a:srgbClr val="494949"/>
                </a:solidFill>
              </a:rPr>
              <a:t>Jafnvel þó glamping-starfsemi þín sé ekki "sprotafyrirtæki" í hefðbundnum skilningi, ef þú hefur nýskapandi sýn (t.d. umhverfistækni eða stafrænan vettvang), gætirðu íhugað að reyna. </a:t>
            </a:r>
            <a:endParaRPr lang="en-IE" sz="2200" dirty="0">
              <a:solidFill>
                <a:srgbClr val="494949"/>
              </a:solidFill>
            </a:endParaRPr>
          </a:p>
          <a:p>
            <a:pPr marL="0" indent="0">
              <a:spcAft>
                <a:spcPts val="600"/>
              </a:spcAft>
            </a:pPr>
            <a:r>
              <a:rPr lang="en-US" sz="2200" dirty="0">
                <a:solidFill>
                  <a:srgbClr val="494949"/>
                </a:solidFill>
              </a:rPr>
              <a:t>Leitaðu að útboðum eins og </a:t>
            </a:r>
            <a:r>
              <a:rPr lang="en-US" sz="2200" b="1" dirty="0">
                <a:solidFill>
                  <a:srgbClr val="494949"/>
                </a:solidFill>
              </a:rPr>
              <a:t>P2 (upphafsstyrkur fyrir nýskapandi fyrirtæki) eða P7 (örlán), </a:t>
            </a:r>
            <a:r>
              <a:rPr lang="en-US" sz="2200" dirty="0">
                <a:solidFill>
                  <a:srgbClr val="494949"/>
                </a:solidFill>
              </a:rPr>
              <a:t>meðal annarra. Þeir bjóða einnig upp á </a:t>
            </a:r>
            <a:r>
              <a:rPr lang="en-US" sz="2200" b="1" dirty="0">
                <a:solidFill>
                  <a:srgbClr val="494949"/>
                </a:solidFill>
              </a:rPr>
              <a:t>inneignir </a:t>
            </a:r>
            <a:r>
              <a:rPr lang="en-US" sz="2200" dirty="0">
                <a:solidFill>
                  <a:srgbClr val="494949"/>
                </a:solidFill>
              </a:rPr>
              <a:t>fyrir þjónustu eins og stafræna markaðssetningu, sem ferðaþjónustufyrirtæki í upphafi gæti </a:t>
            </a:r>
            <a:r>
              <a:rPr lang="en-US" sz="2200" dirty="0" err="1">
                <a:solidFill>
                  <a:srgbClr val="494949"/>
                </a:solidFill>
              </a:rPr>
              <a:t>nýtt sér</a:t>
            </a:r>
            <a:r>
              <a:rPr lang="en-US" sz="2200" dirty="0">
                <a:solidFill>
                  <a:srgbClr val="494949"/>
                </a:solidFill>
              </a:rPr>
              <a:t>.</a:t>
            </a:r>
          </a:p>
        </p:txBody>
      </p:sp>
      <p:pic>
        <p:nvPicPr>
          <p:cNvPr id="20" name="Graphic 19" descr="Excellent with solid fill">
            <a:extLst>
              <a:ext uri="{FF2B5EF4-FFF2-40B4-BE49-F238E27FC236}">
                <a16:creationId xmlns:a16="http://schemas.microsoft.com/office/drawing/2014/main" id="{B58CB608-3E77-590D-6D12-439B6B1C40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0578" y="2089380"/>
            <a:ext cx="749373" cy="749373"/>
          </a:xfrm>
          <a:prstGeom prst="rect">
            <a:avLst/>
          </a:prstGeom>
        </p:spPr>
      </p:pic>
      <p:cxnSp>
        <p:nvCxnSpPr>
          <p:cNvPr id="4" name="Connector: Elbow 3">
            <a:extLst>
              <a:ext uri="{FF2B5EF4-FFF2-40B4-BE49-F238E27FC236}">
                <a16:creationId xmlns:a16="http://schemas.microsoft.com/office/drawing/2014/main" id="{BEBF2DD7-AAAE-D1FE-B2EE-4C7AA99B4C54}"/>
              </a:ext>
            </a:extLst>
          </p:cNvPr>
          <p:cNvCxnSpPr>
            <a:cxnSpLocks/>
          </p:cNvCxnSpPr>
          <p:nvPr/>
        </p:nvCxnSpPr>
        <p:spPr>
          <a:xfrm rot="16200000" flipV="1">
            <a:off x="198237" y="2421890"/>
            <a:ext cx="2280240"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FCBDAE-10D3-CBFB-B025-33A5FB6DF19E}"/>
              </a:ext>
            </a:extLst>
          </p:cNvPr>
          <p:cNvSpPr txBox="1"/>
          <p:nvPr/>
        </p:nvSpPr>
        <p:spPr>
          <a:xfrm>
            <a:off x="2306976" y="5093679"/>
            <a:ext cx="8812116" cy="1754326"/>
          </a:xfrm>
          <a:prstGeom prst="rect">
            <a:avLst/>
          </a:prstGeom>
          <a:noFill/>
        </p:spPr>
        <p:txBody>
          <a:bodyPr wrap="square">
            <a:spAutoFit/>
          </a:bodyPr>
          <a:lstStyle/>
          <a:p>
            <a:r>
              <a:rPr lang="en-US" b="1" i="1" dirty="0">
                <a:solidFill>
                  <a:srgbClr val="494949"/>
                </a:solidFill>
                <a:latin typeface="Google Sans"/>
              </a:rPr>
              <a:t>Mælt er með lestri</a:t>
            </a:r>
          </a:p>
          <a:p>
            <a:pPr marL="285750" indent="-285750">
              <a:buFont typeface="Arial" panose="020B0604020202020204" pitchFamily="34" charset="0"/>
              <a:buChar char="•"/>
            </a:pPr>
            <a:r>
              <a:rPr lang="en-US" dirty="0">
                <a:solidFill>
                  <a:srgbClr val="00B0F0"/>
                </a:solidFill>
                <a:hlinkClick r:id="rId8">
                  <a:extLst>
                    <a:ext uri="{A12FA001-AC4F-418D-AE19-62706E023703}">
                      <ahyp:hlinkClr xmlns:ahyp="http://schemas.microsoft.com/office/drawing/2018/hyperlinkcolor" val="tx"/>
                    </a:ext>
                  </a:extLst>
                </a:hlinkClick>
              </a:rPr>
              <a:t>Lýðveldi Slóveníu SPOT Slovenia Business Point</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9">
                  <a:extLst>
                    <a:ext uri="{A12FA001-AC4F-418D-AE19-62706E023703}">
                      <ahyp:hlinkClr xmlns:ahyp="http://schemas.microsoft.com/office/drawing/2018/hyperlinkcolor" val="tx"/>
                    </a:ext>
                  </a:extLst>
                </a:hlinkClick>
              </a:rPr>
              <a:t>Start Up Slovenia </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Slóvenski fyrirtækjasjóðurinn – ráðgjöf og stuðningur.</a:t>
            </a:r>
            <a:endParaRPr lang="en-US" dirty="0">
              <a:solidFill>
                <a:srgbClr val="00B0F0"/>
              </a:solidFill>
            </a:endParaRPr>
          </a:p>
          <a:p>
            <a:pPr marL="285750" indent="-285750">
              <a:buFont typeface="Arial" panose="020B0604020202020204" pitchFamily="34" charset="0"/>
              <a:buChar char="•"/>
            </a:pPr>
            <a:r>
              <a:rPr lang="en-IE" dirty="0">
                <a:solidFill>
                  <a:srgbClr val="00B0F0"/>
                </a:solidFill>
                <a:hlinkClick r:id="rId11">
                  <a:extLst>
                    <a:ext uri="{A12FA001-AC4F-418D-AE19-62706E023703}">
                      <ahyp:hlinkClr xmlns:ahyp="http://schemas.microsoft.com/office/drawing/2018/hyperlinkcolor" val="tx"/>
                    </a:ext>
                  </a:extLst>
                </a:hlinkClick>
              </a:rPr>
              <a:t>Slóvenski fyrirtækjasjóðurinn</a:t>
            </a:r>
            <a:endParaRPr lang="en-IE" dirty="0">
              <a:solidFill>
                <a:srgbClr val="00B0F0"/>
              </a:solidFill>
            </a:endParaRPr>
          </a:p>
          <a:p>
            <a:pPr marL="285750" indent="-285750">
              <a:buFont typeface="Arial" panose="020B0604020202020204" pitchFamily="34" charset="0"/>
              <a:buChar char="•"/>
            </a:pPr>
            <a:endParaRPr lang="en-US" i="0" dirty="0">
              <a:solidFill>
                <a:srgbClr val="00B0F0"/>
              </a:solidFill>
              <a:effectLst/>
            </a:endParaRPr>
          </a:p>
        </p:txBody>
      </p:sp>
      <p:pic>
        <p:nvPicPr>
          <p:cNvPr id="10" name="Picture 9">
            <a:extLst>
              <a:ext uri="{FF2B5EF4-FFF2-40B4-BE49-F238E27FC236}">
                <a16:creationId xmlns:a16="http://schemas.microsoft.com/office/drawing/2014/main" id="{22513C85-BEFF-739E-67F1-8DBEC3CCF2C9}"/>
              </a:ext>
            </a:extLst>
          </p:cNvPr>
          <p:cNvPicPr>
            <a:picLocks noChangeAspect="1"/>
          </p:cNvPicPr>
          <p:nvPr/>
        </p:nvPicPr>
        <p:blipFill>
          <a:blip r:embed="rId12"/>
          <a:stretch>
            <a:fillRect/>
          </a:stretch>
        </p:blipFill>
        <p:spPr>
          <a:xfrm>
            <a:off x="1456387" y="5544845"/>
            <a:ext cx="850589" cy="846711"/>
          </a:xfrm>
          <a:prstGeom prst="rect">
            <a:avLst/>
          </a:prstGeom>
        </p:spPr>
      </p:pic>
    </p:spTree>
    <p:extLst>
      <p:ext uri="{BB962C8B-B14F-4D97-AF65-F5344CB8AC3E}">
        <p14:creationId xmlns:p14="http://schemas.microsoft.com/office/powerpoint/2010/main" val="2694011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793C8-3406-7DF5-196D-9F1620FE3780}"/>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4B290CC0-ABCD-DBA4-3C10-8DC38F939864}"/>
              </a:ext>
            </a:extLst>
          </p:cNvPr>
          <p:cNvSpPr/>
          <p:nvPr/>
        </p:nvSpPr>
        <p:spPr>
          <a:xfrm>
            <a:off x="1225518" y="1303357"/>
            <a:ext cx="10142774" cy="21919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8348BDD5-14E5-0952-2471-E6D9F88C20A4}"/>
              </a:ext>
            </a:extLst>
          </p:cNvPr>
          <p:cNvSpPr txBox="1">
            <a:spLocks/>
          </p:cNvSpPr>
          <p:nvPr/>
        </p:nvSpPr>
        <p:spPr>
          <a:xfrm>
            <a:off x="1472818" y="1456144"/>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Markmið: </a:t>
            </a:r>
            <a:r>
              <a:rPr lang="en-US" sz="2200" b="1" dirty="0">
                <a:solidFill>
                  <a:srgbClr val="494949"/>
                </a:solidFill>
                <a:hlinkClick r:id="rId3">
                  <a:extLst>
                    <a:ext uri="{A12FA001-AC4F-418D-AE19-62706E023703}">
                      <ahyp:hlinkClr xmlns:ahyp="http://schemas.microsoft.com/office/drawing/2018/hyperlinkcolor" val="tx"/>
                    </a:ext>
                  </a:extLst>
                </a:hlinkClick>
              </a:rPr>
              <a:t>Efnahags-, ferða- og íþróttamálaráðuneytið</a:t>
            </a:r>
            <a:r>
              <a:rPr lang="en-US" sz="2200" b="1" dirty="0">
                <a:solidFill>
                  <a:srgbClr val="494949"/>
                </a:solidFill>
              </a:rPr>
              <a:t>: </a:t>
            </a:r>
            <a:r>
              <a:rPr lang="en-US" sz="2200" dirty="0">
                <a:solidFill>
                  <a:srgbClr val="494949"/>
                </a:solidFill>
              </a:rPr>
              <a:t>Ráðuneytið hefur umsjón með þróun ferðaþjónustunnar, þar á meðal lagasetningu og fjárfestingarhvatum. Það einbeitir sér að því að bæta gæði gististaða og stuðla að sjálfbærum verkefnum í ferðaþjónustu. Ráðuneytið gefur út </a:t>
            </a:r>
            <a:r>
              <a:rPr lang="en-US" sz="2200" dirty="0" err="1">
                <a:solidFill>
                  <a:srgbClr val="494949"/>
                </a:solidFill>
              </a:rPr>
              <a:t>razpisi </a:t>
            </a:r>
            <a:r>
              <a:rPr lang="en-US" sz="2200" dirty="0">
                <a:solidFill>
                  <a:srgbClr val="494949"/>
                </a:solidFill>
              </a:rPr>
              <a:t>(útboð) til þróunar ferðaþjónustunnar – til dæmis styrki til að bæta gæði gististaða eða til stafrænnar markaðssetningar. </a:t>
            </a:r>
          </a:p>
        </p:txBody>
      </p:sp>
      <p:sp>
        <p:nvSpPr>
          <p:cNvPr id="33" name="Freeform 28">
            <a:extLst>
              <a:ext uri="{FF2B5EF4-FFF2-40B4-BE49-F238E27FC236}">
                <a16:creationId xmlns:a16="http://schemas.microsoft.com/office/drawing/2014/main" id="{3EF1FDB9-23D3-D4CE-1625-16675343CAD5}"/>
              </a:ext>
            </a:extLst>
          </p:cNvPr>
          <p:cNvSpPr/>
          <p:nvPr/>
        </p:nvSpPr>
        <p:spPr>
          <a:xfrm>
            <a:off x="-15513" y="109727"/>
            <a:ext cx="92738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E0DEC83-0F92-ED3C-9075-0AD72671C30F}"/>
              </a:ext>
            </a:extLst>
          </p:cNvPr>
          <p:cNvSpPr txBox="1">
            <a:spLocks/>
          </p:cNvSpPr>
          <p:nvPr/>
        </p:nvSpPr>
        <p:spPr>
          <a:xfrm>
            <a:off x="1512183" y="263037"/>
            <a:ext cx="734606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hlinkClick r:id="rId3">
                  <a:extLst>
                    <a:ext uri="{A12FA001-AC4F-418D-AE19-62706E023703}">
                      <ahyp:hlinkClr xmlns:ahyp="http://schemas.microsoft.com/office/drawing/2018/hyperlinkcolor" val="tx"/>
                    </a:ext>
                  </a:extLst>
                </a:hlinkClick>
              </a:rPr>
              <a:t>Efnahags-, ferða- og íþróttamálaráðuneytið</a:t>
            </a:r>
            <a:endParaRPr lang="en-US" sz="3000" b="1" dirty="0"/>
          </a:p>
          <a:p>
            <a:pPr>
              <a:spcBef>
                <a:spcPts val="0"/>
              </a:spcBef>
            </a:pPr>
            <a:r>
              <a:rPr lang="en-US" sz="2400" dirty="0"/>
              <a:t>Samfjármögnun gæðabóta í gistingu</a:t>
            </a:r>
          </a:p>
        </p:txBody>
      </p:sp>
      <p:sp>
        <p:nvSpPr>
          <p:cNvPr id="2" name="Flowchart: Alternate Process 1">
            <a:extLst>
              <a:ext uri="{FF2B5EF4-FFF2-40B4-BE49-F238E27FC236}">
                <a16:creationId xmlns:a16="http://schemas.microsoft.com/office/drawing/2014/main" id="{AE0D99E6-D9DB-F35F-1598-F33E6DB9B3C8}"/>
              </a:ext>
            </a:extLst>
          </p:cNvPr>
          <p:cNvSpPr/>
          <p:nvPr/>
        </p:nvSpPr>
        <p:spPr>
          <a:xfrm>
            <a:off x="1269608" y="3663390"/>
            <a:ext cx="10098684" cy="286123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CEDAF04-87BB-89DF-DA3F-6DB732CD6930}"/>
              </a:ext>
            </a:extLst>
          </p:cNvPr>
          <p:cNvSpPr txBox="1">
            <a:spLocks/>
          </p:cNvSpPr>
          <p:nvPr/>
        </p:nvSpPr>
        <p:spPr>
          <a:xfrm>
            <a:off x="2057379" y="3845653"/>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Samfjármögnun gæðabóta í gistingu</a:t>
            </a:r>
            <a:r>
              <a:rPr lang="en-US" sz="2200" dirty="0">
                <a:solidFill>
                  <a:srgbClr val="494949"/>
                </a:solidFill>
              </a:rPr>
              <a:t>: Árið 2024 auglýsti ráðuneytið tillöguhaus um samfjármögnun fjárfestinga sem miða að því að bæta gæði gististaða fyrir ferðamenn, þar á meðal endurbætur og byggingu nýrra aðstöðu, auk uppfærslna á núverandi vörum, með úthlutun upp á </a:t>
            </a:r>
            <a:r>
              <a:rPr lang="en-US" sz="2200" dirty="0">
                <a:solidFill>
                  <a:srgbClr val="494949"/>
                </a:solidFill>
                <a:hlinkClick r:id="rId4">
                  <a:extLst>
                    <a:ext uri="{A12FA001-AC4F-418D-AE19-62706E023703}">
                      <ahyp:hlinkClr xmlns:ahyp="http://schemas.microsoft.com/office/drawing/2018/hyperlinkcolor" val="tx"/>
                    </a:ext>
                  </a:extLst>
                </a:hlinkClick>
              </a:rPr>
              <a:t>yfir 10 milljónir evra</a:t>
            </a:r>
            <a:r>
              <a:rPr lang="en-US" sz="2200" dirty="0">
                <a:solidFill>
                  <a:srgbClr val="494949"/>
                </a:solidFill>
              </a:rPr>
              <a:t>. 44 verkefni eru í gangi. Með þessum aðgerðum verður samtals 58 milljónum evra varið til fjárfestinga í gistigetu. Áætlað er að útboð um ný verkefni í sjálfbærum ferðaþjónustu verði sett á laggirnar árið</a:t>
            </a:r>
            <a:r>
              <a:rPr lang="en-US" sz="2200" b="1" dirty="0">
                <a:solidFill>
                  <a:srgbClr val="494949"/>
                </a:solidFill>
              </a:rPr>
              <a:t> 2025.</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6B66AF39-9777-5845-3FEE-976BEBA0C898}"/>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B9CC4D-7568-3363-6FBC-33CA215CC4A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D7D558-90C5-61D2-96CC-A195F47076EE}"/>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70E77FE-3B7F-E7D4-432D-263FD03801D4}"/>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87389D24-DE43-F77F-F871-5F28F804826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66B09E21-0CD6-7310-E3D8-8CCAB320A65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4" name="Graphic 3" descr="Target with solid fill">
            <a:extLst>
              <a:ext uri="{FF2B5EF4-FFF2-40B4-BE49-F238E27FC236}">
                <a16:creationId xmlns:a16="http://schemas.microsoft.com/office/drawing/2014/main" id="{92CA85FB-FF01-C608-10CD-71D4E6E12F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2701" y="1360048"/>
            <a:ext cx="633914" cy="633914"/>
          </a:xfrm>
          <a:prstGeom prst="rect">
            <a:avLst/>
          </a:prstGeom>
        </p:spPr>
      </p:pic>
      <p:pic>
        <p:nvPicPr>
          <p:cNvPr id="7" name="Graphic 6" descr="Share with solid fill">
            <a:extLst>
              <a:ext uri="{FF2B5EF4-FFF2-40B4-BE49-F238E27FC236}">
                <a16:creationId xmlns:a16="http://schemas.microsoft.com/office/drawing/2014/main" id="{9CF6FA6C-4459-E2A9-A2C1-9639AF3341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2818" y="3845653"/>
            <a:ext cx="650804" cy="650804"/>
          </a:xfrm>
          <a:prstGeom prst="rect">
            <a:avLst/>
          </a:prstGeom>
        </p:spPr>
      </p:pic>
      <p:pic>
        <p:nvPicPr>
          <p:cNvPr id="8" name="Picture 7">
            <a:extLst>
              <a:ext uri="{FF2B5EF4-FFF2-40B4-BE49-F238E27FC236}">
                <a16:creationId xmlns:a16="http://schemas.microsoft.com/office/drawing/2014/main" id="{BD5DB177-F339-46E2-4841-272ADB5A484C}"/>
              </a:ext>
            </a:extLst>
          </p:cNvPr>
          <p:cNvPicPr>
            <a:picLocks noChangeAspect="1"/>
          </p:cNvPicPr>
          <p:nvPr/>
        </p:nvPicPr>
        <p:blipFill>
          <a:blip r:embed="rId9"/>
          <a:stretch>
            <a:fillRect/>
          </a:stretch>
        </p:blipFill>
        <p:spPr>
          <a:xfrm>
            <a:off x="8619770" y="-26771"/>
            <a:ext cx="2099411" cy="1460117"/>
          </a:xfrm>
          <a:prstGeom prst="rect">
            <a:avLst/>
          </a:prstGeom>
        </p:spPr>
      </p:pic>
    </p:spTree>
    <p:extLst>
      <p:ext uri="{BB962C8B-B14F-4D97-AF65-F5344CB8AC3E}">
        <p14:creationId xmlns:p14="http://schemas.microsoft.com/office/powerpoint/2010/main" val="284502997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8F152D-82FA-4F53-ADE7-AA8060F01A11}"/>
</file>

<file path=customXml/itemProps2.xml><?xml version="1.0" encoding="utf-8"?>
<ds:datastoreItem xmlns:ds="http://schemas.openxmlformats.org/officeDocument/2006/customXml" ds:itemID="{A14457BE-5664-4135-991E-1147BDA82D18}"/>
</file>

<file path=customXml/itemProps3.xml><?xml version="1.0" encoding="utf-8"?>
<ds:datastoreItem xmlns:ds="http://schemas.openxmlformats.org/officeDocument/2006/customXml" ds:itemID="{0CC85123-A3E2-481D-A805-4A650B6005BA}"/>
</file>

<file path=docProps/app.xml><?xml version="1.0" encoding="utf-8"?>
<Properties xmlns="http://schemas.openxmlformats.org/officeDocument/2006/extended-properties" xmlns:vt="http://schemas.openxmlformats.org/officeDocument/2006/docPropsVTypes">
  <Template/>
  <TotalTime>13682</TotalTime>
  <Words>3743</Words>
  <Application>Microsoft Office PowerPoint</Application>
  <PresentationFormat>Widescreen</PresentationFormat>
  <Paragraphs>211</Paragraphs>
  <Slides>31</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Aptos</vt:lpstr>
      <vt:lpstr>Arial</vt:lpstr>
      <vt:lpstr>Calibri</vt:lpstr>
      <vt:lpstr>Google Sans</vt:lpstr>
      <vt:lpstr>Montserrat</vt:lpstr>
      <vt:lpstr>Montserrat Light</vt:lpstr>
      <vt:lpstr>Plus Jakarta Sans</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docId:EC7E6E7DC306FEC7582E1F2C47CE4020</cp:keywords>
  <cp:lastModifiedBy>Kjartan Bollason</cp:lastModifiedBy>
  <cp:revision>563</cp:revision>
  <dcterms:created xsi:type="dcterms:W3CDTF">2020-10-14T13:32:04Z</dcterms:created>
  <dcterms:modified xsi:type="dcterms:W3CDTF">2026-01-23T15:30:39Z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