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notesSlides/notesSlide1.xml" ContentType="application/vnd.openxmlformats-officedocument.presentationml.notesSlide+xml"/>
  <Override PartName="/ppt/slideLayouts/slideLayout55.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22"/>
  </p:notesMasterIdLst>
  <p:sldIdLst>
    <p:sldId id="7181" r:id="rId2"/>
    <p:sldId id="7182" r:id="rId3"/>
    <p:sldId id="7183" r:id="rId4"/>
    <p:sldId id="7179" r:id="rId5"/>
    <p:sldId id="7766" r:id="rId6"/>
    <p:sldId id="6998" r:id="rId7"/>
    <p:sldId id="7320" r:id="rId8"/>
    <p:sldId id="7051" r:id="rId9"/>
    <p:sldId id="7768" r:id="rId10"/>
    <p:sldId id="7052" r:id="rId11"/>
    <p:sldId id="7767" r:id="rId12"/>
    <p:sldId id="7053" r:id="rId13"/>
    <p:sldId id="7058" r:id="rId14"/>
    <p:sldId id="7769" r:id="rId15"/>
    <p:sldId id="7059" r:id="rId16"/>
    <p:sldId id="7056" r:id="rId17"/>
    <p:sldId id="7055" r:id="rId18"/>
    <p:sldId id="7530" r:id="rId19"/>
    <p:sldId id="7531" r:id="rId20"/>
    <p:sldId id="77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98C7F"/>
    <a:srgbClr val="418D8F"/>
    <a:srgbClr val="595959"/>
    <a:srgbClr val="F2A158"/>
    <a:srgbClr val="5FBDBB"/>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0"/>
    <p:restoredTop sz="94915" autoAdjust="0"/>
  </p:normalViewPr>
  <p:slideViewPr>
    <p:cSldViewPr snapToGrid="0" snapToObjects="1">
      <p:cViewPr varScale="1">
        <p:scale>
          <a:sx n="64" d="100"/>
          <a:sy n="64" d="100"/>
        </p:scale>
        <p:origin x="412"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D6399-9A45-4534-2D6E-1B0921E358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5988E4-7D35-D4C7-BD89-7308967A98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592E23-C00A-B33D-23E7-E6F387773C2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B2F4ED0-F2A1-DFA0-408B-DDC43095EB15}"/>
              </a:ext>
            </a:extLst>
          </p:cNvPr>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009905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E815D-E50E-C37B-03CF-553E95F1B6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F2712E-58D8-835D-1AF5-FEFCC97B62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75F3E5-14F2-98E6-F9A7-581FCE4DE4E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30BD6BF-AB9A-16CF-3750-977E8A20A28E}"/>
              </a:ext>
            </a:extLst>
          </p:cNvPr>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001795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ontents Slide 01">
    <p:spTree>
      <p:nvGrpSpPr>
        <p:cNvPr id="1" name=""/>
        <p:cNvGrpSpPr/>
        <p:nvPr/>
      </p:nvGrpSpPr>
      <p:grpSpPr>
        <a:xfrm>
          <a:off x="0" y="0"/>
          <a:ext cx="0" cy="0"/>
          <a:chOff x="0" y="0"/>
          <a:chExt cx="0" cy="0"/>
        </a:xfrm>
      </p:grpSpPr>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2569707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0C46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0C4659"/>
                </a:solidFill>
                <a:latin typeface="+mn-lt"/>
              </a:defRPr>
            </a:lvl1pPr>
          </a:lstStyle>
          <a:p>
            <a:pPr lvl="0"/>
            <a:r>
              <a:rPr lang="en-US"/>
              <a:t>Heading</a:t>
            </a:r>
          </a:p>
        </p:txBody>
      </p:sp>
    </p:spTree>
    <p:extLst>
      <p:ext uri="{BB962C8B-B14F-4D97-AF65-F5344CB8AC3E}">
        <p14:creationId xmlns:p14="http://schemas.microsoft.com/office/powerpoint/2010/main" val="12374981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13209558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1_Final Slide">
    <p:spTree>
      <p:nvGrpSpPr>
        <p:cNvPr id="1" name=""/>
        <p:cNvGrpSpPr/>
        <p:nvPr/>
      </p:nvGrpSpPr>
      <p:grpSpPr>
        <a:xfrm>
          <a:off x="0" y="0"/>
          <a:ext cx="0" cy="0"/>
          <a:chOff x="0" y="0"/>
          <a:chExt cx="0" cy="0"/>
        </a:xfrm>
      </p:grpSpPr>
      <p:sp>
        <p:nvSpPr>
          <p:cNvPr id="2" name="Text Placeholder 23">
            <a:extLst>
              <a:ext uri="{FF2B5EF4-FFF2-40B4-BE49-F238E27FC236}">
                <a16:creationId xmlns:a16="http://schemas.microsoft.com/office/drawing/2014/main" id="{22CEC74C-0CE3-4794-AF68-3DB0D2FBEFED}"/>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3" name="Group 2">
            <a:extLst>
              <a:ext uri="{FF2B5EF4-FFF2-40B4-BE49-F238E27FC236}">
                <a16:creationId xmlns:a16="http://schemas.microsoft.com/office/drawing/2014/main" id="{B12E813A-4B5A-A037-1771-89408093719C}"/>
              </a:ext>
            </a:extLst>
          </p:cNvPr>
          <p:cNvGrpSpPr/>
          <p:nvPr userDrawn="1"/>
        </p:nvGrpSpPr>
        <p:grpSpPr>
          <a:xfrm>
            <a:off x="441852" y="5691396"/>
            <a:ext cx="6969049" cy="851642"/>
            <a:chOff x="441852" y="5691396"/>
            <a:chExt cx="6969049" cy="851642"/>
          </a:xfrm>
        </p:grpSpPr>
        <p:pic>
          <p:nvPicPr>
            <p:cNvPr id="7" name="Picture 6" descr="Co-funded by the European Union logo in png for web usage">
              <a:extLst>
                <a:ext uri="{FF2B5EF4-FFF2-40B4-BE49-F238E27FC236}">
                  <a16:creationId xmlns:a16="http://schemas.microsoft.com/office/drawing/2014/main" id="{8A08515E-B498-AE59-22EA-DEEEFE5B92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9" name="Rectangle 8">
              <a:extLst>
                <a:ext uri="{FF2B5EF4-FFF2-40B4-BE49-F238E27FC236}">
                  <a16:creationId xmlns:a16="http://schemas.microsoft.com/office/drawing/2014/main" id="{ED1CCC7D-32DF-7678-8C87-6870AF26CB26}"/>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0" name="Group 9">
              <a:extLst>
                <a:ext uri="{FF2B5EF4-FFF2-40B4-BE49-F238E27FC236}">
                  <a16:creationId xmlns:a16="http://schemas.microsoft.com/office/drawing/2014/main" id="{CDF43C96-7197-7DB6-1E39-FC03EF8248FB}"/>
                </a:ext>
              </a:extLst>
            </p:cNvPr>
            <p:cNvGrpSpPr/>
            <p:nvPr userDrawn="1"/>
          </p:nvGrpSpPr>
          <p:grpSpPr>
            <a:xfrm>
              <a:off x="441852" y="5691396"/>
              <a:ext cx="1307461" cy="742180"/>
              <a:chOff x="340586" y="8789227"/>
              <a:chExt cx="1307461" cy="742180"/>
            </a:xfrm>
          </p:grpSpPr>
          <p:sp>
            <p:nvSpPr>
              <p:cNvPr id="11" name="Rectangle 10">
                <a:extLst>
                  <a:ext uri="{FF2B5EF4-FFF2-40B4-BE49-F238E27FC236}">
                    <a16:creationId xmlns:a16="http://schemas.microsoft.com/office/drawing/2014/main" id="{3E9351C3-A73F-CFD6-99E3-94889B433A22}"/>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2" name="Picture 11">
                <a:extLst>
                  <a:ext uri="{FF2B5EF4-FFF2-40B4-BE49-F238E27FC236}">
                    <a16:creationId xmlns:a16="http://schemas.microsoft.com/office/drawing/2014/main" id="{942A3A25-535E-38CC-3670-10A1377D8B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035397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70" r:id="rId5"/>
    <p:sldLayoutId id="2147483977" r:id="rId6"/>
    <p:sldLayoutId id="2147483888" r:id="rId7"/>
    <p:sldLayoutId id="2147483898" r:id="rId8"/>
    <p:sldLayoutId id="2147483974" r:id="rId9"/>
    <p:sldLayoutId id="2147483842" r:id="rId10"/>
    <p:sldLayoutId id="2147483960" r:id="rId11"/>
    <p:sldLayoutId id="2147483962" r:id="rId12"/>
    <p:sldLayoutId id="2147483961" r:id="rId13"/>
    <p:sldLayoutId id="2147483968" r:id="rId14"/>
    <p:sldLayoutId id="2147483840" r:id="rId15"/>
    <p:sldLayoutId id="2147483880" r:id="rId16"/>
    <p:sldLayoutId id="2147483889" r:id="rId17"/>
    <p:sldLayoutId id="2147483861" r:id="rId18"/>
    <p:sldLayoutId id="2147483890" r:id="rId19"/>
    <p:sldLayoutId id="2147483899" r:id="rId20"/>
    <p:sldLayoutId id="2147483884" r:id="rId21"/>
    <p:sldLayoutId id="2147483937" r:id="rId22"/>
    <p:sldLayoutId id="2147483935" r:id="rId23"/>
    <p:sldLayoutId id="2147483938" r:id="rId24"/>
    <p:sldLayoutId id="2147483939" r:id="rId25"/>
    <p:sldLayoutId id="2147483936" r:id="rId26"/>
    <p:sldLayoutId id="2147483841" r:id="rId27"/>
    <p:sldLayoutId id="2147483916" r:id="rId28"/>
    <p:sldLayoutId id="2147483913" r:id="rId29"/>
    <p:sldLayoutId id="2147483917" r:id="rId30"/>
    <p:sldLayoutId id="2147483914" r:id="rId31"/>
    <p:sldLayoutId id="2147483918" r:id="rId32"/>
    <p:sldLayoutId id="2147483948" r:id="rId33"/>
    <p:sldLayoutId id="2147483949" r:id="rId34"/>
    <p:sldLayoutId id="2147483950" r:id="rId35"/>
    <p:sldLayoutId id="2147483951" r:id="rId36"/>
    <p:sldLayoutId id="2147483952" r:id="rId37"/>
    <p:sldLayoutId id="2147483953" r:id="rId38"/>
    <p:sldLayoutId id="2147483921" r:id="rId39"/>
    <p:sldLayoutId id="2147483922" r:id="rId40"/>
    <p:sldLayoutId id="2147483879" r:id="rId41"/>
    <p:sldLayoutId id="2147483919" r:id="rId42"/>
    <p:sldLayoutId id="2147483915" r:id="rId43"/>
    <p:sldLayoutId id="2147483920" r:id="rId44"/>
    <p:sldLayoutId id="2147483942" r:id="rId45"/>
    <p:sldLayoutId id="2147483943" r:id="rId46"/>
    <p:sldLayoutId id="2147483944" r:id="rId47"/>
    <p:sldLayoutId id="2147483945" r:id="rId48"/>
    <p:sldLayoutId id="2147483946" r:id="rId49"/>
    <p:sldLayoutId id="2147483947" r:id="rId50"/>
    <p:sldLayoutId id="2147483878" r:id="rId51"/>
    <p:sldLayoutId id="2147483891" r:id="rId52"/>
    <p:sldLayoutId id="2147483940" r:id="rId53"/>
    <p:sldLayoutId id="2147483941" r:id="rId54"/>
    <p:sldLayoutId id="2147483894" r:id="rId55"/>
    <p:sldLayoutId id="2147483893" r:id="rId56"/>
    <p:sldLayoutId id="2147483895" r:id="rId57"/>
    <p:sldLayoutId id="2147483896" r:id="rId58"/>
    <p:sldLayoutId id="2147483900" r:id="rId59"/>
    <p:sldLayoutId id="2147483901" r:id="rId60"/>
    <p:sldLayoutId id="2147483902" r:id="rId61"/>
    <p:sldLayoutId id="2147483903" r:id="rId62"/>
    <p:sldLayoutId id="2147483904" r:id="rId63"/>
    <p:sldLayoutId id="2147483853" r:id="rId64"/>
    <p:sldLayoutId id="2147483934" r:id="rId65"/>
    <p:sldLayoutId id="2147483963" r:id="rId66"/>
    <p:sldLayoutId id="2147483964" r:id="rId67"/>
    <p:sldLayoutId id="2147483976" r:id="rId6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7.xml"/><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3" Type="http://schemas.openxmlformats.org/officeDocument/2006/relationships/hyperlink" Target="https://www.savills.ie/blog/article/220457/residential-property/how-to-set-up-a-glamping-business.aspx#:~:text=With%20so%20many%20options%20on,%C2%A320%2C000%20when%20furnished%20and%20equipped" TargetMode="External"/><Relationship Id="rId7" Type="http://schemas.openxmlformats.org/officeDocument/2006/relationships/image" Target="../media/image20.svg"/><Relationship Id="rId2" Type="http://schemas.openxmlformats.org/officeDocument/2006/relationships/hyperlink" Target="https://www.glampitect.com/blog/starting-a-glamping-business-uk#:~:text=We%20established%20earlier%20that%20glamping,many%20different%20unit%20types%2C%20including" TargetMode="External"/><Relationship Id="rId1" Type="http://schemas.openxmlformats.org/officeDocument/2006/relationships/slideLayout" Target="../slideLayouts/slideLayout66.xml"/><Relationship Id="rId6" Type="http://schemas.openxmlformats.org/officeDocument/2006/relationships/image" Target="../media/image19.png"/><Relationship Id="rId5" Type="http://schemas.openxmlformats.org/officeDocument/2006/relationships/hyperlink" Target="https://www.glampitect.com/blog/starting-a-glamping-business-uk#:~:text=The%20great%20thing%20about%20the,end%20shepherd%20huts" TargetMode="External"/><Relationship Id="rId4" Type="http://schemas.openxmlformats.org/officeDocument/2006/relationships/hyperlink" Target="https://hypedome.com/blog/starting-glamping-business/?srsltid=AfmBOooYlgOt4yVVAdowr3W4h-MlF633m9dhPWaopJUBytu8w5jGYPo6#:~:text=%2A%20A%20decent,you%20need%20to%20get%20started"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hyperlink" Target="https://www.savills.ie/blog/article/220457/residential-property/how-to-set-up-a-glamping-business.aspx#:~:text=YOU%20MAY%20NEED%20PLANNING%20PERMISSION" TargetMode="External"/><Relationship Id="rId2" Type="http://schemas.openxmlformats.org/officeDocument/2006/relationships/image" Target="../media/image21.jpg"/><Relationship Id="rId1" Type="http://schemas.openxmlformats.org/officeDocument/2006/relationships/slideLayout" Target="../slideLayouts/slideLayout34.xml"/><Relationship Id="rId4" Type="http://schemas.openxmlformats.org/officeDocument/2006/relationships/hyperlink" Target="https://www.savills.ie/blog/article/220457/residential-property/how-to-set-up-a-glamping-business.aspx#:~:text=A%20mains%20water%20supply%2C%20foul,of%20existing%20services%20and%20acces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crossoverlodge.com/calculator/" TargetMode="External"/><Relationship Id="rId2" Type="http://schemas.openxmlformats.org/officeDocument/2006/relationships/hyperlink" Target="https://crossoverlodge.com/2025/04/07/how-to-start-set-up-a-glamping-business/" TargetMode="Externa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hyperlink" Target="https://hypedome.com/blog/starting-glamping-business/?srsltid=AfmBOooYlgOt4yVVAdowr3W4h-MlF633m9dhPWaopJUBytu8w5jGYPo6#:~:text=%2A%20A%20decent,you%20need%20to%20get%20started" TargetMode="External"/><Relationship Id="rId2" Type="http://schemas.openxmlformats.org/officeDocument/2006/relationships/hyperlink" Target="https://www.savills.ie/blog/article/220457/residential-property/how-to-set-up-a-glamping-business.aspx#:~:text=With%20so%20many%20options%20on,%C2%A320%2C000%20when%20furnished%20and%20equipped" TargetMode="External"/><Relationship Id="rId1" Type="http://schemas.openxmlformats.org/officeDocument/2006/relationships/slideLayout" Target="../slideLayouts/slideLayout6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BC76-9BA3-F8FE-D5CD-68BA763723D5}"/>
            </a:ext>
          </a:extLst>
        </p:cNvPr>
        <p:cNvGrpSpPr/>
        <p:nvPr/>
      </p:nvGrpSpPr>
      <p:grpSpPr>
        <a:xfrm>
          <a:off x="0" y="0"/>
          <a:ext cx="0" cy="0"/>
          <a:chOff x="0" y="0"/>
          <a:chExt cx="0" cy="0"/>
        </a:xfrm>
      </p:grpSpPr>
      <p:sp>
        <p:nvSpPr>
          <p:cNvPr id="11" name="Flowchart: Alternate Process 10">
            <a:extLst>
              <a:ext uri="{FF2B5EF4-FFF2-40B4-BE49-F238E27FC236}">
                <a16:creationId xmlns:a16="http://schemas.microsoft.com/office/drawing/2014/main" id="{3A049973-E33B-B3E0-6C52-60A12BBAA742}"/>
              </a:ext>
            </a:extLst>
          </p:cNvPr>
          <p:cNvSpPr/>
          <p:nvPr/>
        </p:nvSpPr>
        <p:spPr>
          <a:xfrm>
            <a:off x="1438748" y="2579678"/>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reeform 28">
            <a:extLst>
              <a:ext uri="{FF2B5EF4-FFF2-40B4-BE49-F238E27FC236}">
                <a16:creationId xmlns:a16="http://schemas.microsoft.com/office/drawing/2014/main" id="{CD78F6F6-6E03-A70F-E3B4-6C932ADD7AEE}"/>
              </a:ext>
            </a:extLst>
          </p:cNvPr>
          <p:cNvSpPr/>
          <p:nvPr/>
        </p:nvSpPr>
        <p:spPr>
          <a:xfrm>
            <a:off x="-15513" y="268990"/>
            <a:ext cx="10828922"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2CB2D522-800A-F7BA-8FAC-92F75039CDE8}"/>
              </a:ext>
            </a:extLst>
          </p:cNvPr>
          <p:cNvSpPr>
            <a:spLocks noGrp="1"/>
          </p:cNvSpPr>
          <p:nvPr>
            <p:ph type="body" sz="quarter" idx="27"/>
          </p:nvPr>
        </p:nvSpPr>
        <p:spPr>
          <a:xfrm>
            <a:off x="849241" y="383586"/>
            <a:ext cx="10429526" cy="720752"/>
          </a:xfrm>
        </p:spPr>
        <p:txBody>
          <a:bodyPr/>
          <a:lstStyle/>
          <a:p>
            <a:r>
              <a:rPr lang="en-US" dirty="0">
                <a:solidFill>
                  <a:schemeClr val="bg1"/>
                </a:solidFill>
              </a:rPr>
              <a:t>Fjórir lykilþættir í fjármálastjórnun</a:t>
            </a:r>
            <a:endParaRPr lang="en-IE" dirty="0">
              <a:solidFill>
                <a:schemeClr val="bg1"/>
              </a:solidFill>
            </a:endParaRPr>
          </a:p>
        </p:txBody>
      </p:sp>
      <p:sp>
        <p:nvSpPr>
          <p:cNvPr id="7" name="Flowchart: Alternate Process 6">
            <a:extLst>
              <a:ext uri="{FF2B5EF4-FFF2-40B4-BE49-F238E27FC236}">
                <a16:creationId xmlns:a16="http://schemas.microsoft.com/office/drawing/2014/main" id="{9C5FF36B-E6BC-71F8-EF50-BD1607AC5E3F}"/>
              </a:ext>
            </a:extLst>
          </p:cNvPr>
          <p:cNvSpPr/>
          <p:nvPr/>
        </p:nvSpPr>
        <p:spPr>
          <a:xfrm>
            <a:off x="798380" y="1433371"/>
            <a:ext cx="10595240" cy="803653"/>
          </a:xfrm>
          <a:prstGeom prst="flowChartAlternateProcess">
            <a:avLst/>
          </a:prstGeom>
          <a:solidFill>
            <a:srgbClr val="459597"/>
          </a:solidFill>
          <a:ln>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5">
            <a:extLst>
              <a:ext uri="{FF2B5EF4-FFF2-40B4-BE49-F238E27FC236}">
                <a16:creationId xmlns:a16="http://schemas.microsoft.com/office/drawing/2014/main" id="{5D91AF68-76C1-A172-959C-647647B4268D}"/>
              </a:ext>
            </a:extLst>
          </p:cNvPr>
          <p:cNvSpPr txBox="1">
            <a:spLocks/>
          </p:cNvSpPr>
          <p:nvPr/>
        </p:nvSpPr>
        <p:spPr>
          <a:xfrm>
            <a:off x="1460732" y="1487123"/>
            <a:ext cx="9896965" cy="7499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bg1"/>
                </a:solidFill>
              </a:rPr>
              <a:t>Fjármálastjórnun felur almennt í sér </a:t>
            </a:r>
            <a:r>
              <a:rPr lang="en-US" sz="2000" b="1" dirty="0">
                <a:solidFill>
                  <a:schemeClr val="bg1"/>
                </a:solidFill>
              </a:rPr>
              <a:t>fjögur lykilatriði </a:t>
            </a:r>
            <a:r>
              <a:rPr lang="en-US" sz="2000" dirty="0">
                <a:solidFill>
                  <a:schemeClr val="bg1"/>
                </a:solidFill>
              </a:rPr>
              <a:t>sem vinna saman til að halda fyrirtækinu þínu fjárhagslega heilbrigðu:</a:t>
            </a:r>
            <a:endParaRPr lang="en-GB" sz="2000" i="1" dirty="0">
              <a:solidFill>
                <a:schemeClr val="bg1"/>
              </a:solidFill>
            </a:endParaRPr>
          </a:p>
        </p:txBody>
      </p:sp>
      <p:cxnSp>
        <p:nvCxnSpPr>
          <p:cNvPr id="14" name="Connector: Elbow 13">
            <a:extLst>
              <a:ext uri="{FF2B5EF4-FFF2-40B4-BE49-F238E27FC236}">
                <a16:creationId xmlns:a16="http://schemas.microsoft.com/office/drawing/2014/main" id="{17104C78-0183-F702-5D71-0EB0B0B03941}"/>
              </a:ext>
            </a:extLst>
          </p:cNvPr>
          <p:cNvCxnSpPr>
            <a:cxnSpLocks/>
            <a:stCxn id="7" idx="1"/>
            <a:endCxn id="11" idx="1"/>
          </p:cNvCxnSpPr>
          <p:nvPr/>
        </p:nvCxnSpPr>
        <p:spPr>
          <a:xfrm rot="10800000" flipH="1" flipV="1">
            <a:off x="798380" y="1835198"/>
            <a:ext cx="640368" cy="1341256"/>
          </a:xfrm>
          <a:prstGeom prst="bentConnector3">
            <a:avLst>
              <a:gd name="adj1" fmla="val -35698"/>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C6BAE755-F692-466C-EBAF-B87767D57D42}"/>
              </a:ext>
            </a:extLst>
          </p:cNvPr>
          <p:cNvCxnSpPr>
            <a:cxnSpLocks/>
          </p:cNvCxnSpPr>
          <p:nvPr/>
        </p:nvCxnSpPr>
        <p:spPr>
          <a:xfrm rot="16200000" flipH="1">
            <a:off x="-328895" y="4069022"/>
            <a:ext cx="2538246" cy="753109"/>
          </a:xfrm>
          <a:prstGeom prst="bentConnector3">
            <a:avLst>
              <a:gd name="adj1" fmla="val 50000"/>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pic>
        <p:nvPicPr>
          <p:cNvPr id="40" name="Graphic 39" descr="Magnifying glass with solid fill">
            <a:extLst>
              <a:ext uri="{FF2B5EF4-FFF2-40B4-BE49-F238E27FC236}">
                <a16:creationId xmlns:a16="http://schemas.microsoft.com/office/drawing/2014/main" id="{80182196-A052-1154-A22D-B51A8B80DE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3233" y="1546295"/>
            <a:ext cx="504943" cy="504943"/>
          </a:xfrm>
          <a:prstGeom prst="rect">
            <a:avLst/>
          </a:prstGeom>
        </p:spPr>
      </p:pic>
      <p:grpSp>
        <p:nvGrpSpPr>
          <p:cNvPr id="2" name="Graphic 4">
            <a:extLst>
              <a:ext uri="{FF2B5EF4-FFF2-40B4-BE49-F238E27FC236}">
                <a16:creationId xmlns:a16="http://schemas.microsoft.com/office/drawing/2014/main" id="{2E88001E-4C04-4F02-A2B8-6DD42CB49AE1}"/>
              </a:ext>
            </a:extLst>
          </p:cNvPr>
          <p:cNvGrpSpPr/>
          <p:nvPr/>
        </p:nvGrpSpPr>
        <p:grpSpPr>
          <a:xfrm>
            <a:off x="124359" y="297800"/>
            <a:ext cx="797602" cy="981708"/>
            <a:chOff x="8562576" y="840432"/>
            <a:chExt cx="1214370" cy="1473490"/>
          </a:xfrm>
        </p:grpSpPr>
        <p:sp>
          <p:nvSpPr>
            <p:cNvPr id="4" name="Freeform 160">
              <a:extLst>
                <a:ext uri="{FF2B5EF4-FFF2-40B4-BE49-F238E27FC236}">
                  <a16:creationId xmlns:a16="http://schemas.microsoft.com/office/drawing/2014/main" id="{1D6D4A87-9CEE-E30B-D5F9-126E70A54478}"/>
                </a:ext>
              </a:extLst>
            </p:cNvPr>
            <p:cNvSpPr/>
            <p:nvPr/>
          </p:nvSpPr>
          <p:spPr>
            <a:xfrm>
              <a:off x="9099575" y="911656"/>
              <a:ext cx="3429" cy="3429"/>
            </a:xfrm>
            <a:custGeom>
              <a:avLst/>
              <a:gdLst>
                <a:gd name="connsiteX0" fmla="*/ 0 w 3429"/>
                <a:gd name="connsiteY0" fmla="*/ 0 h 3429"/>
                <a:gd name="connsiteX1" fmla="*/ 3429 w 3429"/>
                <a:gd name="connsiteY1" fmla="*/ 3429 h 3429"/>
                <a:gd name="connsiteX2" fmla="*/ 0 w 3429"/>
                <a:gd name="connsiteY2" fmla="*/ 0 h 3429"/>
              </a:gdLst>
              <a:ahLst/>
              <a:cxnLst>
                <a:cxn ang="0">
                  <a:pos x="connsiteX0" y="connsiteY0"/>
                </a:cxn>
                <a:cxn ang="0">
                  <a:pos x="connsiteX1" y="connsiteY1"/>
                </a:cxn>
                <a:cxn ang="0">
                  <a:pos x="connsiteX2" y="connsiteY2"/>
                </a:cxn>
              </a:cxnLst>
              <a:rect l="l" t="t" r="r" b="b"/>
              <a:pathLst>
                <a:path w="3429" h="3429">
                  <a:moveTo>
                    <a:pt x="0" y="0"/>
                  </a:moveTo>
                  <a:cubicBezTo>
                    <a:pt x="1143" y="1143"/>
                    <a:pt x="2286" y="2286"/>
                    <a:pt x="3429" y="3429"/>
                  </a:cubicBezTo>
                  <a:cubicBezTo>
                    <a:pt x="2286"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5" name="Freeform 161">
              <a:extLst>
                <a:ext uri="{FF2B5EF4-FFF2-40B4-BE49-F238E27FC236}">
                  <a16:creationId xmlns:a16="http://schemas.microsoft.com/office/drawing/2014/main" id="{7EE04C5D-CCD6-0253-132B-25A14489951D}"/>
                </a:ext>
              </a:extLst>
            </p:cNvPr>
            <p:cNvSpPr/>
            <p:nvPr/>
          </p:nvSpPr>
          <p:spPr>
            <a:xfrm>
              <a:off x="9104833" y="917143"/>
              <a:ext cx="2971" cy="3429"/>
            </a:xfrm>
            <a:custGeom>
              <a:avLst/>
              <a:gdLst>
                <a:gd name="connsiteX0" fmla="*/ 0 w 2971"/>
                <a:gd name="connsiteY0" fmla="*/ 0 h 3429"/>
                <a:gd name="connsiteX1" fmla="*/ 2972 w 2971"/>
                <a:gd name="connsiteY1" fmla="*/ 3429 h 3429"/>
                <a:gd name="connsiteX2" fmla="*/ 0 w 2971"/>
                <a:gd name="connsiteY2" fmla="*/ 0 h 3429"/>
              </a:gdLst>
              <a:ahLst/>
              <a:cxnLst>
                <a:cxn ang="0">
                  <a:pos x="connsiteX0" y="connsiteY0"/>
                </a:cxn>
                <a:cxn ang="0">
                  <a:pos x="connsiteX1" y="connsiteY1"/>
                </a:cxn>
                <a:cxn ang="0">
                  <a:pos x="connsiteX2" y="connsiteY2"/>
                </a:cxn>
              </a:cxnLst>
              <a:rect l="l" t="t" r="r" b="b"/>
              <a:pathLst>
                <a:path w="2971" h="3429">
                  <a:moveTo>
                    <a:pt x="0" y="0"/>
                  </a:moveTo>
                  <a:cubicBezTo>
                    <a:pt x="1143" y="1143"/>
                    <a:pt x="2058" y="2286"/>
                    <a:pt x="2972" y="3429"/>
                  </a:cubicBezTo>
                  <a:cubicBezTo>
                    <a:pt x="2058" y="2286"/>
                    <a:pt x="1143" y="1143"/>
                    <a:pt x="0" y="0"/>
                  </a:cubicBezTo>
                  <a:close/>
                </a:path>
              </a:pathLst>
            </a:custGeom>
            <a:solidFill>
              <a:srgbClr val="FFFFFF"/>
            </a:solidFill>
            <a:ln w="2286" cap="flat">
              <a:noFill/>
              <a:prstDash val="solid"/>
              <a:miter/>
            </a:ln>
          </p:spPr>
          <p:txBody>
            <a:bodyPr rtlCol="0" anchor="ctr"/>
            <a:lstStyle/>
            <a:p>
              <a:endParaRPr lang="en-US"/>
            </a:p>
          </p:txBody>
        </p:sp>
        <p:sp>
          <p:nvSpPr>
            <p:cNvPr id="16" name="Freeform 162">
              <a:extLst>
                <a:ext uri="{FF2B5EF4-FFF2-40B4-BE49-F238E27FC236}">
                  <a16:creationId xmlns:a16="http://schemas.microsoft.com/office/drawing/2014/main" id="{AEBA8EE3-E2FA-E9E0-991A-425EC2D91228}"/>
                </a:ext>
              </a:extLst>
            </p:cNvPr>
            <p:cNvSpPr/>
            <p:nvPr/>
          </p:nvSpPr>
          <p:spPr>
            <a:xfrm>
              <a:off x="9093860" y="906627"/>
              <a:ext cx="3886" cy="3429"/>
            </a:xfrm>
            <a:custGeom>
              <a:avLst/>
              <a:gdLst>
                <a:gd name="connsiteX0" fmla="*/ 0 w 3886"/>
                <a:gd name="connsiteY0" fmla="*/ 0 h 3429"/>
                <a:gd name="connsiteX1" fmla="*/ 3887 w 3886"/>
                <a:gd name="connsiteY1" fmla="*/ 3429 h 3429"/>
                <a:gd name="connsiteX2" fmla="*/ 0 w 3886"/>
                <a:gd name="connsiteY2" fmla="*/ 0 h 3429"/>
              </a:gdLst>
              <a:ahLst/>
              <a:cxnLst>
                <a:cxn ang="0">
                  <a:pos x="connsiteX0" y="connsiteY0"/>
                </a:cxn>
                <a:cxn ang="0">
                  <a:pos x="connsiteX1" y="connsiteY1"/>
                </a:cxn>
                <a:cxn ang="0">
                  <a:pos x="connsiteX2" y="connsiteY2"/>
                </a:cxn>
              </a:cxnLst>
              <a:rect l="l" t="t" r="r" b="b"/>
              <a:pathLst>
                <a:path w="3886" h="3429">
                  <a:moveTo>
                    <a:pt x="0" y="0"/>
                  </a:moveTo>
                  <a:cubicBezTo>
                    <a:pt x="1372" y="1143"/>
                    <a:pt x="2515" y="2286"/>
                    <a:pt x="3887"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17" name="Freeform 163">
              <a:extLst>
                <a:ext uri="{FF2B5EF4-FFF2-40B4-BE49-F238E27FC236}">
                  <a16:creationId xmlns:a16="http://schemas.microsoft.com/office/drawing/2014/main" id="{58993E22-90C9-C934-BC41-F7417E9C4E9F}"/>
                </a:ext>
              </a:extLst>
            </p:cNvPr>
            <p:cNvSpPr/>
            <p:nvPr/>
          </p:nvSpPr>
          <p:spPr>
            <a:xfrm>
              <a:off x="9065056" y="1537792"/>
              <a:ext cx="914" cy="5257"/>
            </a:xfrm>
            <a:custGeom>
              <a:avLst/>
              <a:gdLst>
                <a:gd name="connsiteX0" fmla="*/ 0 w 914"/>
                <a:gd name="connsiteY0" fmla="*/ 0 h 5257"/>
                <a:gd name="connsiteX1" fmla="*/ 914 w 914"/>
                <a:gd name="connsiteY1" fmla="*/ 5258 h 5257"/>
                <a:gd name="connsiteX2" fmla="*/ 0 w 914"/>
                <a:gd name="connsiteY2" fmla="*/ 0 h 5257"/>
              </a:gdLst>
              <a:ahLst/>
              <a:cxnLst>
                <a:cxn ang="0">
                  <a:pos x="connsiteX0" y="connsiteY0"/>
                </a:cxn>
                <a:cxn ang="0">
                  <a:pos x="connsiteX1" y="connsiteY1"/>
                </a:cxn>
                <a:cxn ang="0">
                  <a:pos x="connsiteX2" y="connsiteY2"/>
                </a:cxn>
              </a:cxnLst>
              <a:rect l="l" t="t" r="r" b="b"/>
              <a:pathLst>
                <a:path w="914" h="5257">
                  <a:moveTo>
                    <a:pt x="0" y="0"/>
                  </a:moveTo>
                  <a:cubicBezTo>
                    <a:pt x="228" y="1829"/>
                    <a:pt x="686" y="3429"/>
                    <a:pt x="914" y="5258"/>
                  </a:cubicBezTo>
                  <a:cubicBezTo>
                    <a:pt x="686" y="3658"/>
                    <a:pt x="228" y="1829"/>
                    <a:pt x="0" y="0"/>
                  </a:cubicBezTo>
                  <a:close/>
                </a:path>
              </a:pathLst>
            </a:custGeom>
            <a:solidFill>
              <a:srgbClr val="FFFFFF"/>
            </a:solidFill>
            <a:ln w="2286" cap="flat">
              <a:noFill/>
              <a:prstDash val="solid"/>
              <a:miter/>
            </a:ln>
          </p:spPr>
          <p:txBody>
            <a:bodyPr rtlCol="0" anchor="ctr"/>
            <a:lstStyle/>
            <a:p>
              <a:endParaRPr lang="en-US"/>
            </a:p>
          </p:txBody>
        </p:sp>
        <p:sp>
          <p:nvSpPr>
            <p:cNvPr id="20" name="Freeform 164">
              <a:extLst>
                <a:ext uri="{FF2B5EF4-FFF2-40B4-BE49-F238E27FC236}">
                  <a16:creationId xmlns:a16="http://schemas.microsoft.com/office/drawing/2014/main" id="{FFB0E788-97C6-E79F-29D8-4F7CFC623E4D}"/>
                </a:ext>
              </a:extLst>
            </p:cNvPr>
            <p:cNvSpPr/>
            <p:nvPr/>
          </p:nvSpPr>
          <p:spPr>
            <a:xfrm>
              <a:off x="8810853" y="1728901"/>
              <a:ext cx="5715" cy="22402"/>
            </a:xfrm>
            <a:custGeom>
              <a:avLst/>
              <a:gdLst>
                <a:gd name="connsiteX0" fmla="*/ 5715 w 5715"/>
                <a:gd name="connsiteY0" fmla="*/ 22403 h 22402"/>
                <a:gd name="connsiteX1" fmla="*/ 0 w 5715"/>
                <a:gd name="connsiteY1" fmla="*/ 0 h 22402"/>
                <a:gd name="connsiteX2" fmla="*/ 5715 w 5715"/>
                <a:gd name="connsiteY2" fmla="*/ 22403 h 22402"/>
              </a:gdLst>
              <a:ahLst/>
              <a:cxnLst>
                <a:cxn ang="0">
                  <a:pos x="connsiteX0" y="connsiteY0"/>
                </a:cxn>
                <a:cxn ang="0">
                  <a:pos x="connsiteX1" y="connsiteY1"/>
                </a:cxn>
                <a:cxn ang="0">
                  <a:pos x="connsiteX2" y="connsiteY2"/>
                </a:cxn>
              </a:cxnLst>
              <a:rect l="l" t="t" r="r" b="b"/>
              <a:pathLst>
                <a:path w="5715" h="22402">
                  <a:moveTo>
                    <a:pt x="5715" y="22403"/>
                  </a:moveTo>
                  <a:cubicBezTo>
                    <a:pt x="3657" y="14859"/>
                    <a:pt x="1828" y="7315"/>
                    <a:pt x="0" y="0"/>
                  </a:cubicBezTo>
                  <a:cubicBezTo>
                    <a:pt x="1828" y="7315"/>
                    <a:pt x="3886" y="14859"/>
                    <a:pt x="5715" y="22403"/>
                  </a:cubicBezTo>
                  <a:close/>
                </a:path>
              </a:pathLst>
            </a:custGeom>
            <a:solidFill>
              <a:srgbClr val="FFFFFF"/>
            </a:solidFill>
            <a:ln w="2286" cap="flat">
              <a:noFill/>
              <a:prstDash val="solid"/>
              <a:miter/>
            </a:ln>
          </p:spPr>
          <p:txBody>
            <a:bodyPr rtlCol="0" anchor="ctr"/>
            <a:lstStyle/>
            <a:p>
              <a:endParaRPr lang="en-US"/>
            </a:p>
          </p:txBody>
        </p:sp>
        <p:sp>
          <p:nvSpPr>
            <p:cNvPr id="21" name="Freeform 165">
              <a:extLst>
                <a:ext uri="{FF2B5EF4-FFF2-40B4-BE49-F238E27FC236}">
                  <a16:creationId xmlns:a16="http://schemas.microsoft.com/office/drawing/2014/main" id="{C85D3D9E-47F9-1F70-5A24-76CC1CCB827B}"/>
                </a:ext>
              </a:extLst>
            </p:cNvPr>
            <p:cNvSpPr/>
            <p:nvPr/>
          </p:nvSpPr>
          <p:spPr>
            <a:xfrm>
              <a:off x="9088145" y="901827"/>
              <a:ext cx="4343" cy="3429"/>
            </a:xfrm>
            <a:custGeom>
              <a:avLst/>
              <a:gdLst>
                <a:gd name="connsiteX0" fmla="*/ 0 w 4343"/>
                <a:gd name="connsiteY0" fmla="*/ 0 h 3429"/>
                <a:gd name="connsiteX1" fmla="*/ 4344 w 4343"/>
                <a:gd name="connsiteY1" fmla="*/ 3429 h 3429"/>
                <a:gd name="connsiteX2" fmla="*/ 0 w 4343"/>
                <a:gd name="connsiteY2" fmla="*/ 0 h 3429"/>
              </a:gdLst>
              <a:ahLst/>
              <a:cxnLst>
                <a:cxn ang="0">
                  <a:pos x="connsiteX0" y="connsiteY0"/>
                </a:cxn>
                <a:cxn ang="0">
                  <a:pos x="connsiteX1" y="connsiteY1"/>
                </a:cxn>
                <a:cxn ang="0">
                  <a:pos x="connsiteX2" y="connsiteY2"/>
                </a:cxn>
              </a:cxnLst>
              <a:rect l="l" t="t" r="r" b="b"/>
              <a:pathLst>
                <a:path w="4343" h="3429">
                  <a:moveTo>
                    <a:pt x="0" y="0"/>
                  </a:moveTo>
                  <a:cubicBezTo>
                    <a:pt x="1372" y="1143"/>
                    <a:pt x="2972" y="2286"/>
                    <a:pt x="4344" y="3429"/>
                  </a:cubicBezTo>
                  <a:cubicBezTo>
                    <a:pt x="2744" y="2286"/>
                    <a:pt x="1372" y="1143"/>
                    <a:pt x="0" y="0"/>
                  </a:cubicBezTo>
                  <a:close/>
                </a:path>
              </a:pathLst>
            </a:custGeom>
            <a:solidFill>
              <a:srgbClr val="FFFFFF"/>
            </a:solidFill>
            <a:ln w="2286" cap="flat">
              <a:noFill/>
              <a:prstDash val="solid"/>
              <a:miter/>
            </a:ln>
          </p:spPr>
          <p:txBody>
            <a:bodyPr rtlCol="0" anchor="ctr"/>
            <a:lstStyle/>
            <a:p>
              <a:endParaRPr lang="en-US"/>
            </a:p>
          </p:txBody>
        </p:sp>
        <p:sp>
          <p:nvSpPr>
            <p:cNvPr id="22" name="Freeform 166">
              <a:extLst>
                <a:ext uri="{FF2B5EF4-FFF2-40B4-BE49-F238E27FC236}">
                  <a16:creationId xmlns:a16="http://schemas.microsoft.com/office/drawing/2014/main" id="{BC5E590B-D79F-237A-DDEA-58D5CE46D42B}"/>
                </a:ext>
              </a:extLst>
            </p:cNvPr>
            <p:cNvSpPr/>
            <p:nvPr/>
          </p:nvSpPr>
          <p:spPr>
            <a:xfrm>
              <a:off x="9114663" y="928801"/>
              <a:ext cx="2514" cy="3429"/>
            </a:xfrm>
            <a:custGeom>
              <a:avLst/>
              <a:gdLst>
                <a:gd name="connsiteX0" fmla="*/ 0 w 2514"/>
                <a:gd name="connsiteY0" fmla="*/ 0 h 3429"/>
                <a:gd name="connsiteX1" fmla="*/ 2515 w 2514"/>
                <a:gd name="connsiteY1" fmla="*/ 3429 h 3429"/>
                <a:gd name="connsiteX2" fmla="*/ 0 w 2514"/>
                <a:gd name="connsiteY2" fmla="*/ 0 h 3429"/>
              </a:gdLst>
              <a:ahLst/>
              <a:cxnLst>
                <a:cxn ang="0">
                  <a:pos x="connsiteX0" y="connsiteY0"/>
                </a:cxn>
                <a:cxn ang="0">
                  <a:pos x="connsiteX1" y="connsiteY1"/>
                </a:cxn>
                <a:cxn ang="0">
                  <a:pos x="connsiteX2" y="connsiteY2"/>
                </a:cxn>
              </a:cxnLst>
              <a:rect l="l" t="t" r="r" b="b"/>
              <a:pathLst>
                <a:path w="2514" h="3429">
                  <a:moveTo>
                    <a:pt x="0" y="0"/>
                  </a:moveTo>
                  <a:cubicBezTo>
                    <a:pt x="914" y="1143"/>
                    <a:pt x="1600" y="2286"/>
                    <a:pt x="2515" y="3429"/>
                  </a:cubicBezTo>
                  <a:cubicBezTo>
                    <a:pt x="1829"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23" name="Freeform 167">
              <a:extLst>
                <a:ext uri="{FF2B5EF4-FFF2-40B4-BE49-F238E27FC236}">
                  <a16:creationId xmlns:a16="http://schemas.microsoft.com/office/drawing/2014/main" id="{F802DBF0-620D-8E6C-E9CE-7A07D434A659}"/>
                </a:ext>
              </a:extLst>
            </p:cNvPr>
            <p:cNvSpPr/>
            <p:nvPr/>
          </p:nvSpPr>
          <p:spPr>
            <a:xfrm>
              <a:off x="9139580" y="974750"/>
              <a:ext cx="1143" cy="8686"/>
            </a:xfrm>
            <a:custGeom>
              <a:avLst/>
              <a:gdLst>
                <a:gd name="connsiteX0" fmla="*/ 0 w 1143"/>
                <a:gd name="connsiteY0" fmla="*/ 0 h 8686"/>
                <a:gd name="connsiteX1" fmla="*/ 1143 w 1143"/>
                <a:gd name="connsiteY1" fmla="*/ 8687 h 8686"/>
                <a:gd name="connsiteX2" fmla="*/ 0 w 1143"/>
                <a:gd name="connsiteY2" fmla="*/ 0 h 8686"/>
              </a:gdLst>
              <a:ahLst/>
              <a:cxnLst>
                <a:cxn ang="0">
                  <a:pos x="connsiteX0" y="connsiteY0"/>
                </a:cxn>
                <a:cxn ang="0">
                  <a:pos x="connsiteX1" y="connsiteY1"/>
                </a:cxn>
                <a:cxn ang="0">
                  <a:pos x="connsiteX2" y="connsiteY2"/>
                </a:cxn>
              </a:cxnLst>
              <a:rect l="l" t="t" r="r" b="b"/>
              <a:pathLst>
                <a:path w="1143" h="8686">
                  <a:moveTo>
                    <a:pt x="0" y="0"/>
                  </a:moveTo>
                  <a:cubicBezTo>
                    <a:pt x="686" y="2972"/>
                    <a:pt x="915" y="5715"/>
                    <a:pt x="1143" y="8687"/>
                  </a:cubicBezTo>
                  <a:cubicBezTo>
                    <a:pt x="915" y="5715"/>
                    <a:pt x="686" y="2743"/>
                    <a:pt x="0" y="0"/>
                  </a:cubicBezTo>
                  <a:close/>
                </a:path>
              </a:pathLst>
            </a:custGeom>
            <a:solidFill>
              <a:srgbClr val="FFFFFF"/>
            </a:solidFill>
            <a:ln w="2286" cap="flat">
              <a:noFill/>
              <a:prstDash val="solid"/>
              <a:miter/>
            </a:ln>
          </p:spPr>
          <p:txBody>
            <a:bodyPr rtlCol="0" anchor="ctr"/>
            <a:lstStyle/>
            <a:p>
              <a:endParaRPr lang="en-US"/>
            </a:p>
          </p:txBody>
        </p:sp>
        <p:sp>
          <p:nvSpPr>
            <p:cNvPr id="24" name="Freeform 168">
              <a:extLst>
                <a:ext uri="{FF2B5EF4-FFF2-40B4-BE49-F238E27FC236}">
                  <a16:creationId xmlns:a16="http://schemas.microsoft.com/office/drawing/2014/main" id="{28B082D4-FE27-36EA-17A2-901F2E041F60}"/>
                </a:ext>
              </a:extLst>
            </p:cNvPr>
            <p:cNvSpPr/>
            <p:nvPr/>
          </p:nvSpPr>
          <p:spPr>
            <a:xfrm>
              <a:off x="9140494" y="1003782"/>
              <a:ext cx="228" cy="5943"/>
            </a:xfrm>
            <a:custGeom>
              <a:avLst/>
              <a:gdLst>
                <a:gd name="connsiteX0" fmla="*/ 228 w 228"/>
                <a:gd name="connsiteY0" fmla="*/ 5944 h 5943"/>
                <a:gd name="connsiteX1" fmla="*/ 0 w 228"/>
                <a:gd name="connsiteY1" fmla="*/ 0 h 5943"/>
                <a:gd name="connsiteX2" fmla="*/ 228 w 228"/>
                <a:gd name="connsiteY2" fmla="*/ 5944 h 5943"/>
              </a:gdLst>
              <a:ahLst/>
              <a:cxnLst>
                <a:cxn ang="0">
                  <a:pos x="connsiteX0" y="connsiteY0"/>
                </a:cxn>
                <a:cxn ang="0">
                  <a:pos x="connsiteX1" y="connsiteY1"/>
                </a:cxn>
                <a:cxn ang="0">
                  <a:pos x="connsiteX2" y="connsiteY2"/>
                </a:cxn>
              </a:cxnLst>
              <a:rect l="l" t="t" r="r" b="b"/>
              <a:pathLst>
                <a:path w="228" h="5943">
                  <a:moveTo>
                    <a:pt x="228" y="5944"/>
                  </a:moveTo>
                  <a:cubicBezTo>
                    <a:pt x="0" y="3886"/>
                    <a:pt x="0" y="2057"/>
                    <a:pt x="0" y="0"/>
                  </a:cubicBezTo>
                  <a:cubicBezTo>
                    <a:pt x="0" y="2057"/>
                    <a:pt x="0" y="4115"/>
                    <a:pt x="228" y="5944"/>
                  </a:cubicBezTo>
                  <a:close/>
                </a:path>
              </a:pathLst>
            </a:custGeom>
            <a:solidFill>
              <a:srgbClr val="FFFFFF"/>
            </a:solidFill>
            <a:ln w="2286" cap="flat">
              <a:noFill/>
              <a:prstDash val="solid"/>
              <a:miter/>
            </a:ln>
          </p:spPr>
          <p:txBody>
            <a:bodyPr rtlCol="0" anchor="ctr"/>
            <a:lstStyle/>
            <a:p>
              <a:endParaRPr lang="en-US"/>
            </a:p>
          </p:txBody>
        </p:sp>
        <p:sp>
          <p:nvSpPr>
            <p:cNvPr id="25" name="Freeform 169">
              <a:extLst>
                <a:ext uri="{FF2B5EF4-FFF2-40B4-BE49-F238E27FC236}">
                  <a16:creationId xmlns:a16="http://schemas.microsoft.com/office/drawing/2014/main" id="{A090A148-2838-39D9-EAE8-6B25683392F2}"/>
                </a:ext>
              </a:extLst>
            </p:cNvPr>
            <p:cNvSpPr/>
            <p:nvPr/>
          </p:nvSpPr>
          <p:spPr>
            <a:xfrm>
              <a:off x="9140723" y="1009726"/>
              <a:ext cx="228" cy="2971"/>
            </a:xfrm>
            <a:custGeom>
              <a:avLst/>
              <a:gdLst>
                <a:gd name="connsiteX0" fmla="*/ 229 w 228"/>
                <a:gd name="connsiteY0" fmla="*/ 2972 h 2971"/>
                <a:gd name="connsiteX1" fmla="*/ 0 w 228"/>
                <a:gd name="connsiteY1" fmla="*/ 0 h 2971"/>
                <a:gd name="connsiteX2" fmla="*/ 229 w 228"/>
                <a:gd name="connsiteY2" fmla="*/ 2972 h 2971"/>
                <a:gd name="connsiteX3" fmla="*/ 229 w 228"/>
                <a:gd name="connsiteY3" fmla="*/ 2972 h 2971"/>
              </a:gdLst>
              <a:ahLst/>
              <a:cxnLst>
                <a:cxn ang="0">
                  <a:pos x="connsiteX0" y="connsiteY0"/>
                </a:cxn>
                <a:cxn ang="0">
                  <a:pos x="connsiteX1" y="connsiteY1"/>
                </a:cxn>
                <a:cxn ang="0">
                  <a:pos x="connsiteX2" y="connsiteY2"/>
                </a:cxn>
                <a:cxn ang="0">
                  <a:pos x="connsiteX3" y="connsiteY3"/>
                </a:cxn>
              </a:cxnLst>
              <a:rect l="l" t="t" r="r" b="b"/>
              <a:pathLst>
                <a:path w="228" h="2971">
                  <a:moveTo>
                    <a:pt x="229" y="2972"/>
                  </a:moveTo>
                  <a:cubicBezTo>
                    <a:pt x="229" y="2057"/>
                    <a:pt x="0" y="914"/>
                    <a:pt x="0" y="0"/>
                  </a:cubicBezTo>
                  <a:cubicBezTo>
                    <a:pt x="0" y="1143"/>
                    <a:pt x="0" y="2057"/>
                    <a:pt x="229" y="2972"/>
                  </a:cubicBezTo>
                  <a:lnTo>
                    <a:pt x="229" y="2972"/>
                  </a:lnTo>
                  <a:close/>
                </a:path>
              </a:pathLst>
            </a:custGeom>
            <a:solidFill>
              <a:srgbClr val="FFFFFF"/>
            </a:solidFill>
            <a:ln w="2286" cap="flat">
              <a:noFill/>
              <a:prstDash val="solid"/>
              <a:miter/>
            </a:ln>
          </p:spPr>
          <p:txBody>
            <a:bodyPr rtlCol="0" anchor="ctr"/>
            <a:lstStyle/>
            <a:p>
              <a:endParaRPr lang="en-US"/>
            </a:p>
          </p:txBody>
        </p:sp>
        <p:sp>
          <p:nvSpPr>
            <p:cNvPr id="26" name="Freeform 170">
              <a:extLst>
                <a:ext uri="{FF2B5EF4-FFF2-40B4-BE49-F238E27FC236}">
                  <a16:creationId xmlns:a16="http://schemas.microsoft.com/office/drawing/2014/main" id="{745DE509-24D6-25ED-1466-01F97BECE6D8}"/>
                </a:ext>
              </a:extLst>
            </p:cNvPr>
            <p:cNvSpPr/>
            <p:nvPr/>
          </p:nvSpPr>
          <p:spPr>
            <a:xfrm>
              <a:off x="8716613" y="864125"/>
              <a:ext cx="372089" cy="873615"/>
            </a:xfrm>
            <a:custGeom>
              <a:avLst/>
              <a:gdLst>
                <a:gd name="connsiteX0" fmla="*/ 172878 w 372089"/>
                <a:gd name="connsiteY0" fmla="*/ 871177 h 873615"/>
                <a:gd name="connsiteX1" fmla="*/ 277577 w 372089"/>
                <a:gd name="connsiteY1" fmla="*/ 781337 h 873615"/>
                <a:gd name="connsiteX2" fmla="*/ 318725 w 372089"/>
                <a:gd name="connsiteY2" fmla="*/ 652635 h 873615"/>
                <a:gd name="connsiteX3" fmla="*/ 344557 w 372089"/>
                <a:gd name="connsiteY3" fmla="*/ 429979 h 873615"/>
                <a:gd name="connsiteX4" fmla="*/ 346614 w 372089"/>
                <a:gd name="connsiteY4" fmla="*/ 411691 h 873615"/>
                <a:gd name="connsiteX5" fmla="*/ 338613 w 372089"/>
                <a:gd name="connsiteY5" fmla="*/ 19184 h 873615"/>
                <a:gd name="connsiteX6" fmla="*/ 370617 w 372089"/>
                <a:gd name="connsiteY6" fmla="*/ 36787 h 873615"/>
                <a:gd name="connsiteX7" fmla="*/ 329240 w 372089"/>
                <a:gd name="connsiteY7" fmla="*/ 15755 h 873615"/>
                <a:gd name="connsiteX8" fmla="*/ 260432 w 372089"/>
                <a:gd name="connsiteY8" fmla="*/ 2039 h 873615"/>
                <a:gd name="connsiteX9" fmla="*/ 52177 w 372089"/>
                <a:gd name="connsiteY9" fmla="*/ 57132 h 873615"/>
                <a:gd name="connsiteX10" fmla="*/ 56 w 372089"/>
                <a:gd name="connsiteY10" fmla="*/ 159316 h 873615"/>
                <a:gd name="connsiteX11" fmla="*/ 18116 w 372089"/>
                <a:gd name="connsiteY11" fmla="*/ 376029 h 873615"/>
                <a:gd name="connsiteX12" fmla="*/ 54920 w 372089"/>
                <a:gd name="connsiteY12" fmla="*/ 650120 h 873615"/>
                <a:gd name="connsiteX13" fmla="*/ 94697 w 372089"/>
                <a:gd name="connsiteY13" fmla="*/ 864319 h 873615"/>
                <a:gd name="connsiteX14" fmla="*/ 172878 w 372089"/>
                <a:gd name="connsiteY14" fmla="*/ 871177 h 87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089" h="873615">
                  <a:moveTo>
                    <a:pt x="172878" y="871177"/>
                  </a:moveTo>
                  <a:cubicBezTo>
                    <a:pt x="219741" y="862718"/>
                    <a:pt x="257231" y="822485"/>
                    <a:pt x="277577" y="781337"/>
                  </a:cubicBezTo>
                  <a:cubicBezTo>
                    <a:pt x="297694" y="740646"/>
                    <a:pt x="310267" y="697212"/>
                    <a:pt x="318725" y="652635"/>
                  </a:cubicBezTo>
                  <a:cubicBezTo>
                    <a:pt x="332669" y="579026"/>
                    <a:pt x="337470" y="504502"/>
                    <a:pt x="344557" y="429979"/>
                  </a:cubicBezTo>
                  <a:cubicBezTo>
                    <a:pt x="345242" y="423806"/>
                    <a:pt x="345928" y="417863"/>
                    <a:pt x="346614" y="411691"/>
                  </a:cubicBezTo>
                  <a:cubicBezTo>
                    <a:pt x="364902" y="283217"/>
                    <a:pt x="397135" y="141257"/>
                    <a:pt x="338613" y="19184"/>
                  </a:cubicBezTo>
                  <a:cubicBezTo>
                    <a:pt x="350500" y="23756"/>
                    <a:pt x="361016" y="29700"/>
                    <a:pt x="370617" y="36787"/>
                  </a:cubicBezTo>
                  <a:cubicBezTo>
                    <a:pt x="358730" y="27871"/>
                    <a:pt x="345014" y="20785"/>
                    <a:pt x="329240" y="15755"/>
                  </a:cubicBezTo>
                  <a:cubicBezTo>
                    <a:pt x="306609" y="8669"/>
                    <a:pt x="283749" y="4783"/>
                    <a:pt x="260432" y="2039"/>
                  </a:cubicBezTo>
                  <a:cubicBezTo>
                    <a:pt x="183622" y="-7105"/>
                    <a:pt x="115499" y="15070"/>
                    <a:pt x="52177" y="57132"/>
                  </a:cubicBezTo>
                  <a:cubicBezTo>
                    <a:pt x="15144" y="81592"/>
                    <a:pt x="-1087" y="115654"/>
                    <a:pt x="56" y="159316"/>
                  </a:cubicBezTo>
                  <a:cubicBezTo>
                    <a:pt x="1885" y="232011"/>
                    <a:pt x="9886" y="304020"/>
                    <a:pt x="18116" y="376029"/>
                  </a:cubicBezTo>
                  <a:cubicBezTo>
                    <a:pt x="28631" y="467698"/>
                    <a:pt x="41433" y="558909"/>
                    <a:pt x="54920" y="650120"/>
                  </a:cubicBezTo>
                  <a:cubicBezTo>
                    <a:pt x="65436" y="721901"/>
                    <a:pt x="77552" y="793681"/>
                    <a:pt x="94697" y="864319"/>
                  </a:cubicBezTo>
                  <a:cubicBezTo>
                    <a:pt x="118700" y="873234"/>
                    <a:pt x="144989" y="876206"/>
                    <a:pt x="172878" y="871177"/>
                  </a:cubicBezTo>
                  <a:close/>
                </a:path>
              </a:pathLst>
            </a:custGeom>
            <a:solidFill>
              <a:srgbClr val="FFFFFF"/>
            </a:solidFill>
            <a:ln w="2286" cap="flat">
              <a:noFill/>
              <a:prstDash val="solid"/>
              <a:miter/>
            </a:ln>
          </p:spPr>
          <p:txBody>
            <a:bodyPr rtlCol="0" anchor="ctr"/>
            <a:lstStyle/>
            <a:p>
              <a:endParaRPr lang="en-US"/>
            </a:p>
          </p:txBody>
        </p:sp>
        <p:sp>
          <p:nvSpPr>
            <p:cNvPr id="28" name="Freeform 171">
              <a:extLst>
                <a:ext uri="{FF2B5EF4-FFF2-40B4-BE49-F238E27FC236}">
                  <a16:creationId xmlns:a16="http://schemas.microsoft.com/office/drawing/2014/main" id="{7E79A006-8EEC-0359-BF85-437D15A9D5F5}"/>
                </a:ext>
              </a:extLst>
            </p:cNvPr>
            <p:cNvSpPr/>
            <p:nvPr/>
          </p:nvSpPr>
          <p:spPr>
            <a:xfrm>
              <a:off x="9123578" y="941832"/>
              <a:ext cx="2057" cy="3200"/>
            </a:xfrm>
            <a:custGeom>
              <a:avLst/>
              <a:gdLst>
                <a:gd name="connsiteX0" fmla="*/ 0 w 2057"/>
                <a:gd name="connsiteY0" fmla="*/ 0 h 3200"/>
                <a:gd name="connsiteX1" fmla="*/ 2058 w 2057"/>
                <a:gd name="connsiteY1" fmla="*/ 3200 h 3200"/>
                <a:gd name="connsiteX2" fmla="*/ 0 w 2057"/>
                <a:gd name="connsiteY2" fmla="*/ 0 h 3200"/>
              </a:gdLst>
              <a:ahLst/>
              <a:cxnLst>
                <a:cxn ang="0">
                  <a:pos x="connsiteX0" y="connsiteY0"/>
                </a:cxn>
                <a:cxn ang="0">
                  <a:pos x="connsiteX1" y="connsiteY1"/>
                </a:cxn>
                <a:cxn ang="0">
                  <a:pos x="connsiteX2" y="connsiteY2"/>
                </a:cxn>
              </a:cxnLst>
              <a:rect l="l" t="t" r="r" b="b"/>
              <a:pathLst>
                <a:path w="2057" h="3200">
                  <a:moveTo>
                    <a:pt x="0" y="0"/>
                  </a:moveTo>
                  <a:cubicBezTo>
                    <a:pt x="686" y="1143"/>
                    <a:pt x="1372" y="2057"/>
                    <a:pt x="2058" y="3200"/>
                  </a:cubicBezTo>
                  <a:cubicBezTo>
                    <a:pt x="1372"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0" name="Freeform 172">
              <a:extLst>
                <a:ext uri="{FF2B5EF4-FFF2-40B4-BE49-F238E27FC236}">
                  <a16:creationId xmlns:a16="http://schemas.microsoft.com/office/drawing/2014/main" id="{BC34658D-A8DB-6F4B-209D-290D6544A5ED}"/>
                </a:ext>
              </a:extLst>
            </p:cNvPr>
            <p:cNvSpPr/>
            <p:nvPr/>
          </p:nvSpPr>
          <p:spPr>
            <a:xfrm>
              <a:off x="9132036" y="956233"/>
              <a:ext cx="1371" cy="2514"/>
            </a:xfrm>
            <a:custGeom>
              <a:avLst/>
              <a:gdLst>
                <a:gd name="connsiteX0" fmla="*/ 0 w 1371"/>
                <a:gd name="connsiteY0" fmla="*/ 0 h 2514"/>
                <a:gd name="connsiteX1" fmla="*/ 1371 w 1371"/>
                <a:gd name="connsiteY1" fmla="*/ 2515 h 2514"/>
                <a:gd name="connsiteX2" fmla="*/ 0 w 1371"/>
                <a:gd name="connsiteY2" fmla="*/ 0 h 2514"/>
              </a:gdLst>
              <a:ahLst/>
              <a:cxnLst>
                <a:cxn ang="0">
                  <a:pos x="connsiteX0" y="connsiteY0"/>
                </a:cxn>
                <a:cxn ang="0">
                  <a:pos x="connsiteX1" y="connsiteY1"/>
                </a:cxn>
                <a:cxn ang="0">
                  <a:pos x="connsiteX2" y="connsiteY2"/>
                </a:cxn>
              </a:cxnLst>
              <a:rect l="l" t="t" r="r" b="b"/>
              <a:pathLst>
                <a:path w="1371" h="2514">
                  <a:moveTo>
                    <a:pt x="0" y="0"/>
                  </a:moveTo>
                  <a:cubicBezTo>
                    <a:pt x="457" y="914"/>
                    <a:pt x="914" y="1600"/>
                    <a:pt x="1371" y="2515"/>
                  </a:cubicBezTo>
                  <a:cubicBezTo>
                    <a:pt x="685"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1" name="Freeform 173">
              <a:extLst>
                <a:ext uri="{FF2B5EF4-FFF2-40B4-BE49-F238E27FC236}">
                  <a16:creationId xmlns:a16="http://schemas.microsoft.com/office/drawing/2014/main" id="{FE0D049F-7DA7-9B21-F5C7-995D44B7E98B}"/>
                </a:ext>
              </a:extLst>
            </p:cNvPr>
            <p:cNvSpPr/>
            <p:nvPr/>
          </p:nvSpPr>
          <p:spPr>
            <a:xfrm>
              <a:off x="9119235" y="935202"/>
              <a:ext cx="2286" cy="3429"/>
            </a:xfrm>
            <a:custGeom>
              <a:avLst/>
              <a:gdLst>
                <a:gd name="connsiteX0" fmla="*/ 0 w 2286"/>
                <a:gd name="connsiteY0" fmla="*/ 0 h 3429"/>
                <a:gd name="connsiteX1" fmla="*/ 2286 w 2286"/>
                <a:gd name="connsiteY1" fmla="*/ 3429 h 3429"/>
                <a:gd name="connsiteX2" fmla="*/ 0 w 2286"/>
                <a:gd name="connsiteY2" fmla="*/ 0 h 3429"/>
              </a:gdLst>
              <a:ahLst/>
              <a:cxnLst>
                <a:cxn ang="0">
                  <a:pos x="connsiteX0" y="connsiteY0"/>
                </a:cxn>
                <a:cxn ang="0">
                  <a:pos x="connsiteX1" y="connsiteY1"/>
                </a:cxn>
                <a:cxn ang="0">
                  <a:pos x="connsiteX2" y="connsiteY2"/>
                </a:cxn>
              </a:cxnLst>
              <a:rect l="l" t="t" r="r" b="b"/>
              <a:pathLst>
                <a:path w="2286" h="3429">
                  <a:moveTo>
                    <a:pt x="0" y="0"/>
                  </a:moveTo>
                  <a:cubicBezTo>
                    <a:pt x="686" y="1143"/>
                    <a:pt x="1600" y="2286"/>
                    <a:pt x="2286" y="3429"/>
                  </a:cubicBezTo>
                  <a:cubicBezTo>
                    <a:pt x="1600" y="2286"/>
                    <a:pt x="914" y="1143"/>
                    <a:pt x="0" y="0"/>
                  </a:cubicBezTo>
                  <a:close/>
                </a:path>
              </a:pathLst>
            </a:custGeom>
            <a:solidFill>
              <a:srgbClr val="FFFFFF"/>
            </a:solidFill>
            <a:ln w="2286" cap="flat">
              <a:noFill/>
              <a:prstDash val="solid"/>
              <a:miter/>
            </a:ln>
          </p:spPr>
          <p:txBody>
            <a:bodyPr rtlCol="0" anchor="ctr"/>
            <a:lstStyle/>
            <a:p>
              <a:endParaRPr lang="en-US"/>
            </a:p>
          </p:txBody>
        </p:sp>
        <p:sp>
          <p:nvSpPr>
            <p:cNvPr id="32" name="Freeform 174">
              <a:extLst>
                <a:ext uri="{FF2B5EF4-FFF2-40B4-BE49-F238E27FC236}">
                  <a16:creationId xmlns:a16="http://schemas.microsoft.com/office/drawing/2014/main" id="{0A0D27A9-BBB7-25AF-8C98-224E457F70A0}"/>
                </a:ext>
              </a:extLst>
            </p:cNvPr>
            <p:cNvSpPr/>
            <p:nvPr/>
          </p:nvSpPr>
          <p:spPr>
            <a:xfrm>
              <a:off x="9109862" y="922858"/>
              <a:ext cx="2743" cy="3429"/>
            </a:xfrm>
            <a:custGeom>
              <a:avLst/>
              <a:gdLst>
                <a:gd name="connsiteX0" fmla="*/ 0 w 2743"/>
                <a:gd name="connsiteY0" fmla="*/ 0 h 3429"/>
                <a:gd name="connsiteX1" fmla="*/ 2744 w 2743"/>
                <a:gd name="connsiteY1" fmla="*/ 3429 h 3429"/>
                <a:gd name="connsiteX2" fmla="*/ 0 w 2743"/>
                <a:gd name="connsiteY2" fmla="*/ 0 h 3429"/>
              </a:gdLst>
              <a:ahLst/>
              <a:cxnLst>
                <a:cxn ang="0">
                  <a:pos x="connsiteX0" y="connsiteY0"/>
                </a:cxn>
                <a:cxn ang="0">
                  <a:pos x="connsiteX1" y="connsiteY1"/>
                </a:cxn>
                <a:cxn ang="0">
                  <a:pos x="connsiteX2" y="connsiteY2"/>
                </a:cxn>
              </a:cxnLst>
              <a:rect l="l" t="t" r="r" b="b"/>
              <a:pathLst>
                <a:path w="2743" h="3429">
                  <a:moveTo>
                    <a:pt x="0" y="0"/>
                  </a:moveTo>
                  <a:cubicBezTo>
                    <a:pt x="915" y="1143"/>
                    <a:pt x="1829" y="2286"/>
                    <a:pt x="2744" y="3429"/>
                  </a:cubicBezTo>
                  <a:cubicBezTo>
                    <a:pt x="1829" y="2286"/>
                    <a:pt x="915" y="1143"/>
                    <a:pt x="0" y="0"/>
                  </a:cubicBezTo>
                  <a:close/>
                </a:path>
              </a:pathLst>
            </a:custGeom>
            <a:solidFill>
              <a:srgbClr val="FFFFFF"/>
            </a:solidFill>
            <a:ln w="2286" cap="flat">
              <a:noFill/>
              <a:prstDash val="solid"/>
              <a:miter/>
            </a:ln>
          </p:spPr>
          <p:txBody>
            <a:bodyPr rtlCol="0" anchor="ctr"/>
            <a:lstStyle/>
            <a:p>
              <a:endParaRPr lang="en-US"/>
            </a:p>
          </p:txBody>
        </p:sp>
        <p:sp>
          <p:nvSpPr>
            <p:cNvPr id="33" name="Freeform 175">
              <a:extLst>
                <a:ext uri="{FF2B5EF4-FFF2-40B4-BE49-F238E27FC236}">
                  <a16:creationId xmlns:a16="http://schemas.microsoft.com/office/drawing/2014/main" id="{5D7DCD1E-4A20-48AD-64D6-4C2B8AAFF4A0}"/>
                </a:ext>
              </a:extLst>
            </p:cNvPr>
            <p:cNvSpPr/>
            <p:nvPr/>
          </p:nvSpPr>
          <p:spPr>
            <a:xfrm>
              <a:off x="9127921" y="948690"/>
              <a:ext cx="1828" cy="2971"/>
            </a:xfrm>
            <a:custGeom>
              <a:avLst/>
              <a:gdLst>
                <a:gd name="connsiteX0" fmla="*/ 0 w 1828"/>
                <a:gd name="connsiteY0" fmla="*/ 0 h 2971"/>
                <a:gd name="connsiteX1" fmla="*/ 1829 w 1828"/>
                <a:gd name="connsiteY1" fmla="*/ 2972 h 2971"/>
                <a:gd name="connsiteX2" fmla="*/ 0 w 1828"/>
                <a:gd name="connsiteY2" fmla="*/ 0 h 2971"/>
              </a:gdLst>
              <a:ahLst/>
              <a:cxnLst>
                <a:cxn ang="0">
                  <a:pos x="connsiteX0" y="connsiteY0"/>
                </a:cxn>
                <a:cxn ang="0">
                  <a:pos x="connsiteX1" y="connsiteY1"/>
                </a:cxn>
                <a:cxn ang="0">
                  <a:pos x="connsiteX2" y="connsiteY2"/>
                </a:cxn>
              </a:cxnLst>
              <a:rect l="l" t="t" r="r" b="b"/>
              <a:pathLst>
                <a:path w="1828" h="2971">
                  <a:moveTo>
                    <a:pt x="0" y="0"/>
                  </a:moveTo>
                  <a:cubicBezTo>
                    <a:pt x="686" y="914"/>
                    <a:pt x="1143" y="2057"/>
                    <a:pt x="1829" y="2972"/>
                  </a:cubicBezTo>
                  <a:cubicBezTo>
                    <a:pt x="1143" y="2057"/>
                    <a:pt x="457" y="1143"/>
                    <a:pt x="0" y="0"/>
                  </a:cubicBezTo>
                  <a:close/>
                </a:path>
              </a:pathLst>
            </a:custGeom>
            <a:solidFill>
              <a:srgbClr val="FFFFFF"/>
            </a:solidFill>
            <a:ln w="2286" cap="flat">
              <a:noFill/>
              <a:prstDash val="solid"/>
              <a:miter/>
            </a:ln>
          </p:spPr>
          <p:txBody>
            <a:bodyPr rtlCol="0" anchor="ctr"/>
            <a:lstStyle/>
            <a:p>
              <a:endParaRPr lang="en-US"/>
            </a:p>
          </p:txBody>
        </p:sp>
        <p:sp>
          <p:nvSpPr>
            <p:cNvPr id="34" name="Freeform 176">
              <a:extLst>
                <a:ext uri="{FF2B5EF4-FFF2-40B4-BE49-F238E27FC236}">
                  <a16:creationId xmlns:a16="http://schemas.microsoft.com/office/drawing/2014/main" id="{7A73AB01-DFA6-BF67-520E-BA9AEB6CF3F0}"/>
                </a:ext>
              </a:extLst>
            </p:cNvPr>
            <p:cNvSpPr/>
            <p:nvPr/>
          </p:nvSpPr>
          <p:spPr>
            <a:xfrm>
              <a:off x="9140723" y="986180"/>
              <a:ext cx="2286" cy="2971"/>
            </a:xfrm>
            <a:custGeom>
              <a:avLst/>
              <a:gdLst>
                <a:gd name="connsiteX0" fmla="*/ 0 w 2286"/>
                <a:gd name="connsiteY0" fmla="*/ 0 h 2971"/>
                <a:gd name="connsiteX1" fmla="*/ 0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0" y="914"/>
                    <a:pt x="0" y="2057"/>
                    <a:pt x="0" y="2972"/>
                  </a:cubicBezTo>
                  <a:cubicBezTo>
                    <a:pt x="0" y="2057"/>
                    <a:pt x="0" y="1143"/>
                    <a:pt x="0" y="0"/>
                  </a:cubicBezTo>
                  <a:close/>
                </a:path>
              </a:pathLst>
            </a:custGeom>
            <a:solidFill>
              <a:srgbClr val="FFFFFF"/>
            </a:solidFill>
            <a:ln w="2286" cap="flat">
              <a:noFill/>
              <a:prstDash val="solid"/>
              <a:miter/>
            </a:ln>
          </p:spPr>
          <p:txBody>
            <a:bodyPr rtlCol="0" anchor="ctr"/>
            <a:lstStyle/>
            <a:p>
              <a:endParaRPr lang="en-US"/>
            </a:p>
          </p:txBody>
        </p:sp>
        <p:sp>
          <p:nvSpPr>
            <p:cNvPr id="35" name="Freeform 177">
              <a:extLst>
                <a:ext uri="{FF2B5EF4-FFF2-40B4-BE49-F238E27FC236}">
                  <a16:creationId xmlns:a16="http://schemas.microsoft.com/office/drawing/2014/main" id="{58B520BD-73B8-6703-B1AA-444229197400}"/>
                </a:ext>
              </a:extLst>
            </p:cNvPr>
            <p:cNvSpPr/>
            <p:nvPr/>
          </p:nvSpPr>
          <p:spPr>
            <a:xfrm>
              <a:off x="9075115" y="2014194"/>
              <a:ext cx="1600" cy="2514"/>
            </a:xfrm>
            <a:custGeom>
              <a:avLst/>
              <a:gdLst>
                <a:gd name="connsiteX0" fmla="*/ 0 w 1600"/>
                <a:gd name="connsiteY0" fmla="*/ 0 h 2514"/>
                <a:gd name="connsiteX1" fmla="*/ 1600 w 1600"/>
                <a:gd name="connsiteY1" fmla="*/ 2515 h 2514"/>
                <a:gd name="connsiteX2" fmla="*/ 0 w 1600"/>
                <a:gd name="connsiteY2" fmla="*/ 0 h 2514"/>
              </a:gdLst>
              <a:ahLst/>
              <a:cxnLst>
                <a:cxn ang="0">
                  <a:pos x="connsiteX0" y="connsiteY0"/>
                </a:cxn>
                <a:cxn ang="0">
                  <a:pos x="connsiteX1" y="connsiteY1"/>
                </a:cxn>
                <a:cxn ang="0">
                  <a:pos x="connsiteX2" y="connsiteY2"/>
                </a:cxn>
              </a:cxnLst>
              <a:rect l="l" t="t" r="r" b="b"/>
              <a:pathLst>
                <a:path w="1600" h="2514">
                  <a:moveTo>
                    <a:pt x="0" y="0"/>
                  </a:moveTo>
                  <a:cubicBezTo>
                    <a:pt x="457" y="914"/>
                    <a:pt x="1143" y="1600"/>
                    <a:pt x="1600" y="2515"/>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36" name="Freeform 178">
              <a:extLst>
                <a:ext uri="{FF2B5EF4-FFF2-40B4-BE49-F238E27FC236}">
                  <a16:creationId xmlns:a16="http://schemas.microsoft.com/office/drawing/2014/main" id="{73198B6E-7C2E-BB4A-23B3-087273E7BF74}"/>
                </a:ext>
              </a:extLst>
            </p:cNvPr>
            <p:cNvSpPr/>
            <p:nvPr/>
          </p:nvSpPr>
          <p:spPr>
            <a:xfrm>
              <a:off x="9078772" y="2020366"/>
              <a:ext cx="1600" cy="2971"/>
            </a:xfrm>
            <a:custGeom>
              <a:avLst/>
              <a:gdLst>
                <a:gd name="connsiteX0" fmla="*/ 0 w 1600"/>
                <a:gd name="connsiteY0" fmla="*/ 0 h 2971"/>
                <a:gd name="connsiteX1" fmla="*/ 1600 w 1600"/>
                <a:gd name="connsiteY1" fmla="*/ 2972 h 2971"/>
                <a:gd name="connsiteX2" fmla="*/ 0 w 1600"/>
                <a:gd name="connsiteY2" fmla="*/ 0 h 2971"/>
              </a:gdLst>
              <a:ahLst/>
              <a:cxnLst>
                <a:cxn ang="0">
                  <a:pos x="connsiteX0" y="connsiteY0"/>
                </a:cxn>
                <a:cxn ang="0">
                  <a:pos x="connsiteX1" y="connsiteY1"/>
                </a:cxn>
                <a:cxn ang="0">
                  <a:pos x="connsiteX2" y="connsiteY2"/>
                </a:cxn>
              </a:cxnLst>
              <a:rect l="l" t="t" r="r" b="b"/>
              <a:pathLst>
                <a:path w="1600" h="2971">
                  <a:moveTo>
                    <a:pt x="0" y="0"/>
                  </a:moveTo>
                  <a:cubicBezTo>
                    <a:pt x="457" y="914"/>
                    <a:pt x="1143" y="2057"/>
                    <a:pt x="1600" y="2972"/>
                  </a:cubicBezTo>
                  <a:cubicBezTo>
                    <a:pt x="1143" y="2057"/>
                    <a:pt x="686" y="1143"/>
                    <a:pt x="0" y="0"/>
                  </a:cubicBezTo>
                  <a:close/>
                </a:path>
              </a:pathLst>
            </a:custGeom>
            <a:solidFill>
              <a:srgbClr val="FFFFFF"/>
            </a:solidFill>
            <a:ln w="2286" cap="flat">
              <a:noFill/>
              <a:prstDash val="solid"/>
              <a:miter/>
            </a:ln>
          </p:spPr>
          <p:txBody>
            <a:bodyPr rtlCol="0" anchor="ctr"/>
            <a:lstStyle/>
            <a:p>
              <a:endParaRPr lang="en-US"/>
            </a:p>
          </p:txBody>
        </p:sp>
        <p:sp>
          <p:nvSpPr>
            <p:cNvPr id="37" name="Freeform 179">
              <a:extLst>
                <a:ext uri="{FF2B5EF4-FFF2-40B4-BE49-F238E27FC236}">
                  <a16:creationId xmlns:a16="http://schemas.microsoft.com/office/drawing/2014/main" id="{7432B9D1-631A-4A69-C13B-8271B7650EC6}"/>
                </a:ext>
              </a:extLst>
            </p:cNvPr>
            <p:cNvSpPr/>
            <p:nvPr/>
          </p:nvSpPr>
          <p:spPr>
            <a:xfrm>
              <a:off x="9082201" y="2026310"/>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7" y="686"/>
                    <a:pt x="686" y="1372"/>
                    <a:pt x="1143" y="2286"/>
                  </a:cubicBezTo>
                  <a:cubicBezTo>
                    <a:pt x="686"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39" name="Freeform 180">
              <a:extLst>
                <a:ext uri="{FF2B5EF4-FFF2-40B4-BE49-F238E27FC236}">
                  <a16:creationId xmlns:a16="http://schemas.microsoft.com/office/drawing/2014/main" id="{0E03958B-886D-ED74-C246-CDA7842B05E4}"/>
                </a:ext>
              </a:extLst>
            </p:cNvPr>
            <p:cNvSpPr/>
            <p:nvPr/>
          </p:nvSpPr>
          <p:spPr>
            <a:xfrm>
              <a:off x="9072143" y="2009394"/>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143" y="1829"/>
                    <a:pt x="1829" y="2743"/>
                  </a:cubicBezTo>
                  <a:cubicBezTo>
                    <a:pt x="1143" y="1829"/>
                    <a:pt x="458" y="914"/>
                    <a:pt x="0" y="0"/>
                  </a:cubicBezTo>
                  <a:close/>
                </a:path>
              </a:pathLst>
            </a:custGeom>
            <a:solidFill>
              <a:srgbClr val="FFFFFF"/>
            </a:solidFill>
            <a:ln w="2286" cap="flat">
              <a:noFill/>
              <a:prstDash val="solid"/>
              <a:miter/>
            </a:ln>
          </p:spPr>
          <p:txBody>
            <a:bodyPr rtlCol="0" anchor="ctr"/>
            <a:lstStyle/>
            <a:p>
              <a:endParaRPr lang="en-US"/>
            </a:p>
          </p:txBody>
        </p:sp>
        <p:sp>
          <p:nvSpPr>
            <p:cNvPr id="41" name="Freeform 181">
              <a:extLst>
                <a:ext uri="{FF2B5EF4-FFF2-40B4-BE49-F238E27FC236}">
                  <a16:creationId xmlns:a16="http://schemas.microsoft.com/office/drawing/2014/main" id="{2998EEFB-BED9-EF07-1FA2-C273736D39F1}"/>
                </a:ext>
              </a:extLst>
            </p:cNvPr>
            <p:cNvSpPr/>
            <p:nvPr/>
          </p:nvSpPr>
          <p:spPr>
            <a:xfrm>
              <a:off x="9065514" y="2000250"/>
              <a:ext cx="2057" cy="2743"/>
            </a:xfrm>
            <a:custGeom>
              <a:avLst/>
              <a:gdLst>
                <a:gd name="connsiteX0" fmla="*/ 0 w 2057"/>
                <a:gd name="connsiteY0" fmla="*/ 0 h 2743"/>
                <a:gd name="connsiteX1" fmla="*/ 2057 w 2057"/>
                <a:gd name="connsiteY1" fmla="*/ 2743 h 2743"/>
                <a:gd name="connsiteX2" fmla="*/ 0 w 2057"/>
                <a:gd name="connsiteY2" fmla="*/ 0 h 2743"/>
              </a:gdLst>
              <a:ahLst/>
              <a:cxnLst>
                <a:cxn ang="0">
                  <a:pos x="connsiteX0" y="connsiteY0"/>
                </a:cxn>
                <a:cxn ang="0">
                  <a:pos x="connsiteX1" y="connsiteY1"/>
                </a:cxn>
                <a:cxn ang="0">
                  <a:pos x="connsiteX2" y="connsiteY2"/>
                </a:cxn>
              </a:cxnLst>
              <a:rect l="l" t="t" r="r" b="b"/>
              <a:pathLst>
                <a:path w="2057" h="2743">
                  <a:moveTo>
                    <a:pt x="0" y="0"/>
                  </a:moveTo>
                  <a:cubicBezTo>
                    <a:pt x="686" y="914"/>
                    <a:pt x="1372" y="1829"/>
                    <a:pt x="2057" y="2743"/>
                  </a:cubicBezTo>
                  <a:cubicBezTo>
                    <a:pt x="1372"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3" name="Freeform 182">
              <a:extLst>
                <a:ext uri="{FF2B5EF4-FFF2-40B4-BE49-F238E27FC236}">
                  <a16:creationId xmlns:a16="http://schemas.microsoft.com/office/drawing/2014/main" id="{EB4BF137-F354-8B11-EA8B-82A12C3D8595}"/>
                </a:ext>
              </a:extLst>
            </p:cNvPr>
            <p:cNvSpPr/>
            <p:nvPr/>
          </p:nvSpPr>
          <p:spPr>
            <a:xfrm>
              <a:off x="9040596" y="1973732"/>
              <a:ext cx="3429" cy="2971"/>
            </a:xfrm>
            <a:custGeom>
              <a:avLst/>
              <a:gdLst>
                <a:gd name="connsiteX0" fmla="*/ 0 w 3429"/>
                <a:gd name="connsiteY0" fmla="*/ 0 h 2971"/>
                <a:gd name="connsiteX1" fmla="*/ 3429 w 3429"/>
                <a:gd name="connsiteY1" fmla="*/ 2972 h 2971"/>
                <a:gd name="connsiteX2" fmla="*/ 0 w 3429"/>
                <a:gd name="connsiteY2" fmla="*/ 0 h 2971"/>
              </a:gdLst>
              <a:ahLst/>
              <a:cxnLst>
                <a:cxn ang="0">
                  <a:pos x="connsiteX0" y="connsiteY0"/>
                </a:cxn>
                <a:cxn ang="0">
                  <a:pos x="connsiteX1" y="connsiteY1"/>
                </a:cxn>
                <a:cxn ang="0">
                  <a:pos x="connsiteX2" y="connsiteY2"/>
                </a:cxn>
              </a:cxnLst>
              <a:rect l="l" t="t" r="r" b="b"/>
              <a:pathLst>
                <a:path w="3429" h="2971">
                  <a:moveTo>
                    <a:pt x="0" y="0"/>
                  </a:moveTo>
                  <a:cubicBezTo>
                    <a:pt x="1143" y="914"/>
                    <a:pt x="2286" y="2057"/>
                    <a:pt x="3429" y="2972"/>
                  </a:cubicBezTo>
                  <a:cubicBezTo>
                    <a:pt x="2286" y="2057"/>
                    <a:pt x="1143" y="1143"/>
                    <a:pt x="0" y="0"/>
                  </a:cubicBezTo>
                  <a:close/>
                </a:path>
              </a:pathLst>
            </a:custGeom>
            <a:solidFill>
              <a:srgbClr val="FFFFFF"/>
            </a:solidFill>
            <a:ln w="2286" cap="flat">
              <a:noFill/>
              <a:prstDash val="solid"/>
              <a:miter/>
            </a:ln>
          </p:spPr>
          <p:txBody>
            <a:bodyPr rtlCol="0" anchor="ctr"/>
            <a:lstStyle/>
            <a:p>
              <a:endParaRPr lang="en-US"/>
            </a:p>
          </p:txBody>
        </p:sp>
        <p:sp>
          <p:nvSpPr>
            <p:cNvPr id="45" name="Freeform 183">
              <a:extLst>
                <a:ext uri="{FF2B5EF4-FFF2-40B4-BE49-F238E27FC236}">
                  <a16:creationId xmlns:a16="http://schemas.microsoft.com/office/drawing/2014/main" id="{DCCB0E60-DD9C-A8DD-37BD-1818AB098B09}"/>
                </a:ext>
              </a:extLst>
            </p:cNvPr>
            <p:cNvSpPr/>
            <p:nvPr/>
          </p:nvSpPr>
          <p:spPr>
            <a:xfrm>
              <a:off x="9062085" y="1995906"/>
              <a:ext cx="2286" cy="2971"/>
            </a:xfrm>
            <a:custGeom>
              <a:avLst/>
              <a:gdLst>
                <a:gd name="connsiteX0" fmla="*/ 0 w 2286"/>
                <a:gd name="connsiteY0" fmla="*/ 0 h 2971"/>
                <a:gd name="connsiteX1" fmla="*/ 2286 w 2286"/>
                <a:gd name="connsiteY1" fmla="*/ 2972 h 2971"/>
                <a:gd name="connsiteX2" fmla="*/ 0 w 2286"/>
                <a:gd name="connsiteY2" fmla="*/ 0 h 2971"/>
              </a:gdLst>
              <a:ahLst/>
              <a:cxnLst>
                <a:cxn ang="0">
                  <a:pos x="connsiteX0" y="connsiteY0"/>
                </a:cxn>
                <a:cxn ang="0">
                  <a:pos x="connsiteX1" y="connsiteY1"/>
                </a:cxn>
                <a:cxn ang="0">
                  <a:pos x="connsiteX2" y="connsiteY2"/>
                </a:cxn>
              </a:cxnLst>
              <a:rect l="l" t="t" r="r" b="b"/>
              <a:pathLst>
                <a:path w="2286" h="2971">
                  <a:moveTo>
                    <a:pt x="0" y="0"/>
                  </a:moveTo>
                  <a:cubicBezTo>
                    <a:pt x="686" y="914"/>
                    <a:pt x="1600" y="2057"/>
                    <a:pt x="2286" y="2972"/>
                  </a:cubicBezTo>
                  <a:cubicBezTo>
                    <a:pt x="1600" y="1829"/>
                    <a:pt x="686" y="914"/>
                    <a:pt x="0" y="0"/>
                  </a:cubicBezTo>
                  <a:close/>
                </a:path>
              </a:pathLst>
            </a:custGeom>
            <a:solidFill>
              <a:srgbClr val="FFFFFF"/>
            </a:solidFill>
            <a:ln w="2286" cap="flat">
              <a:noFill/>
              <a:prstDash val="solid"/>
              <a:miter/>
            </a:ln>
          </p:spPr>
          <p:txBody>
            <a:bodyPr rtlCol="0" anchor="ctr"/>
            <a:lstStyle/>
            <a:p>
              <a:endParaRPr lang="en-US"/>
            </a:p>
          </p:txBody>
        </p:sp>
        <p:sp>
          <p:nvSpPr>
            <p:cNvPr id="48" name="Freeform 184">
              <a:extLst>
                <a:ext uri="{FF2B5EF4-FFF2-40B4-BE49-F238E27FC236}">
                  <a16:creationId xmlns:a16="http://schemas.microsoft.com/office/drawing/2014/main" id="{4D4C454D-1987-DF4B-E906-BEC6718FFD09}"/>
                </a:ext>
              </a:extLst>
            </p:cNvPr>
            <p:cNvSpPr/>
            <p:nvPr/>
          </p:nvSpPr>
          <p:spPr>
            <a:xfrm>
              <a:off x="9044711" y="1977390"/>
              <a:ext cx="3200" cy="2971"/>
            </a:xfrm>
            <a:custGeom>
              <a:avLst/>
              <a:gdLst>
                <a:gd name="connsiteX0" fmla="*/ 0 w 3200"/>
                <a:gd name="connsiteY0" fmla="*/ 0 h 2971"/>
                <a:gd name="connsiteX1" fmla="*/ 3201 w 3200"/>
                <a:gd name="connsiteY1" fmla="*/ 2972 h 2971"/>
                <a:gd name="connsiteX2" fmla="*/ 0 w 3200"/>
                <a:gd name="connsiteY2" fmla="*/ 0 h 2971"/>
              </a:gdLst>
              <a:ahLst/>
              <a:cxnLst>
                <a:cxn ang="0">
                  <a:pos x="connsiteX0" y="connsiteY0"/>
                </a:cxn>
                <a:cxn ang="0">
                  <a:pos x="connsiteX1" y="connsiteY1"/>
                </a:cxn>
                <a:cxn ang="0">
                  <a:pos x="connsiteX2" y="connsiteY2"/>
                </a:cxn>
              </a:cxnLst>
              <a:rect l="l" t="t" r="r" b="b"/>
              <a:pathLst>
                <a:path w="3200" h="2971">
                  <a:moveTo>
                    <a:pt x="0" y="0"/>
                  </a:moveTo>
                  <a:cubicBezTo>
                    <a:pt x="1143" y="914"/>
                    <a:pt x="2286" y="2057"/>
                    <a:pt x="3201" y="2972"/>
                  </a:cubicBezTo>
                  <a:cubicBezTo>
                    <a:pt x="2058" y="2057"/>
                    <a:pt x="1143" y="914"/>
                    <a:pt x="0" y="0"/>
                  </a:cubicBezTo>
                  <a:close/>
                </a:path>
              </a:pathLst>
            </a:custGeom>
            <a:solidFill>
              <a:srgbClr val="FFFFFF"/>
            </a:solidFill>
            <a:ln w="2286" cap="flat">
              <a:noFill/>
              <a:prstDash val="solid"/>
              <a:miter/>
            </a:ln>
          </p:spPr>
          <p:txBody>
            <a:bodyPr rtlCol="0" anchor="ctr"/>
            <a:lstStyle/>
            <a:p>
              <a:endParaRPr lang="en-US"/>
            </a:p>
          </p:txBody>
        </p:sp>
        <p:sp>
          <p:nvSpPr>
            <p:cNvPr id="49" name="Freeform 185">
              <a:extLst>
                <a:ext uri="{FF2B5EF4-FFF2-40B4-BE49-F238E27FC236}">
                  <a16:creationId xmlns:a16="http://schemas.microsoft.com/office/drawing/2014/main" id="{2D6E07AA-1A29-5593-2CAE-6491B6F7D5FB}"/>
                </a:ext>
              </a:extLst>
            </p:cNvPr>
            <p:cNvSpPr/>
            <p:nvPr/>
          </p:nvSpPr>
          <p:spPr>
            <a:xfrm>
              <a:off x="8929954" y="2291257"/>
              <a:ext cx="15544" cy="378"/>
            </a:xfrm>
            <a:custGeom>
              <a:avLst/>
              <a:gdLst>
                <a:gd name="connsiteX0" fmla="*/ 0 w 15544"/>
                <a:gd name="connsiteY0" fmla="*/ 0 h 378"/>
                <a:gd name="connsiteX1" fmla="*/ 15545 w 15544"/>
                <a:gd name="connsiteY1" fmla="*/ 229 h 378"/>
                <a:gd name="connsiteX2" fmla="*/ 0 w 15544"/>
                <a:gd name="connsiteY2" fmla="*/ 0 h 378"/>
              </a:gdLst>
              <a:ahLst/>
              <a:cxnLst>
                <a:cxn ang="0">
                  <a:pos x="connsiteX0" y="connsiteY0"/>
                </a:cxn>
                <a:cxn ang="0">
                  <a:pos x="connsiteX1" y="connsiteY1"/>
                </a:cxn>
                <a:cxn ang="0">
                  <a:pos x="connsiteX2" y="connsiteY2"/>
                </a:cxn>
              </a:cxnLst>
              <a:rect l="l" t="t" r="r" b="b"/>
              <a:pathLst>
                <a:path w="15544" h="378">
                  <a:moveTo>
                    <a:pt x="0" y="0"/>
                  </a:moveTo>
                  <a:cubicBezTo>
                    <a:pt x="5029" y="457"/>
                    <a:pt x="10287" y="457"/>
                    <a:pt x="15545" y="229"/>
                  </a:cubicBezTo>
                  <a:cubicBezTo>
                    <a:pt x="10287" y="457"/>
                    <a:pt x="5258" y="457"/>
                    <a:pt x="0" y="0"/>
                  </a:cubicBezTo>
                  <a:close/>
                </a:path>
              </a:pathLst>
            </a:custGeom>
            <a:solidFill>
              <a:srgbClr val="FFFFFF"/>
            </a:solidFill>
            <a:ln w="2286" cap="flat">
              <a:noFill/>
              <a:prstDash val="solid"/>
              <a:miter/>
            </a:ln>
          </p:spPr>
          <p:txBody>
            <a:bodyPr rtlCol="0" anchor="ctr"/>
            <a:lstStyle/>
            <a:p>
              <a:endParaRPr lang="en-US"/>
            </a:p>
          </p:txBody>
        </p:sp>
        <p:sp>
          <p:nvSpPr>
            <p:cNvPr id="50" name="Freeform 186">
              <a:extLst>
                <a:ext uri="{FF2B5EF4-FFF2-40B4-BE49-F238E27FC236}">
                  <a16:creationId xmlns:a16="http://schemas.microsoft.com/office/drawing/2014/main" id="{BE78E5B0-7B2E-0A2C-9DA2-06330C39EAE9}"/>
                </a:ext>
              </a:extLst>
            </p:cNvPr>
            <p:cNvSpPr/>
            <p:nvPr/>
          </p:nvSpPr>
          <p:spPr>
            <a:xfrm>
              <a:off x="8765064" y="1941499"/>
              <a:ext cx="301609" cy="284154"/>
            </a:xfrm>
            <a:custGeom>
              <a:avLst/>
              <a:gdLst>
                <a:gd name="connsiteX0" fmla="*/ 96996 w 301609"/>
                <a:gd name="connsiteY0" fmla="*/ 278663 h 284154"/>
                <a:gd name="connsiteX1" fmla="*/ 193008 w 301609"/>
                <a:gd name="connsiteY1" fmla="*/ 275920 h 284154"/>
                <a:gd name="connsiteX2" fmla="*/ 284219 w 301609"/>
                <a:gd name="connsiteY2" fmla="*/ 206654 h 284154"/>
                <a:gd name="connsiteX3" fmla="*/ 250615 w 301609"/>
                <a:gd name="connsiteY3" fmla="*/ 27889 h 284154"/>
                <a:gd name="connsiteX4" fmla="*/ 214725 w 301609"/>
                <a:gd name="connsiteY4" fmla="*/ 2743 h 284154"/>
                <a:gd name="connsiteX5" fmla="*/ 185692 w 301609"/>
                <a:gd name="connsiteY5" fmla="*/ 0 h 284154"/>
                <a:gd name="connsiteX6" fmla="*/ 34359 w 301609"/>
                <a:gd name="connsiteY6" fmla="*/ 64008 h 284154"/>
                <a:gd name="connsiteX7" fmla="*/ 13557 w 301609"/>
                <a:gd name="connsiteY7" fmla="*/ 247574 h 284154"/>
                <a:gd name="connsiteX8" fmla="*/ 10356 w 301609"/>
                <a:gd name="connsiteY8" fmla="*/ 237287 h 284154"/>
                <a:gd name="connsiteX9" fmla="*/ 96996 w 301609"/>
                <a:gd name="connsiteY9" fmla="*/ 278663 h 28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09" h="284154">
                  <a:moveTo>
                    <a:pt x="96996" y="278663"/>
                  </a:moveTo>
                  <a:cubicBezTo>
                    <a:pt x="128085" y="285521"/>
                    <a:pt x="162604" y="287350"/>
                    <a:pt x="193008" y="275920"/>
                  </a:cubicBezTo>
                  <a:cubicBezTo>
                    <a:pt x="230041" y="262204"/>
                    <a:pt x="264102" y="241859"/>
                    <a:pt x="284219" y="206654"/>
                  </a:cubicBezTo>
                  <a:cubicBezTo>
                    <a:pt x="318052" y="147676"/>
                    <a:pt x="300221" y="72238"/>
                    <a:pt x="250615" y="27889"/>
                  </a:cubicBezTo>
                  <a:cubicBezTo>
                    <a:pt x="239642" y="18059"/>
                    <a:pt x="227526" y="9601"/>
                    <a:pt x="214725" y="2743"/>
                  </a:cubicBezTo>
                  <a:cubicBezTo>
                    <a:pt x="205581" y="914"/>
                    <a:pt x="195979" y="0"/>
                    <a:pt x="185692" y="0"/>
                  </a:cubicBezTo>
                  <a:cubicBezTo>
                    <a:pt x="90366" y="0"/>
                    <a:pt x="54476" y="35204"/>
                    <a:pt x="34359" y="64008"/>
                  </a:cubicBezTo>
                  <a:cubicBezTo>
                    <a:pt x="-6560" y="122530"/>
                    <a:pt x="-7475" y="183566"/>
                    <a:pt x="13557" y="247574"/>
                  </a:cubicBezTo>
                  <a:cubicBezTo>
                    <a:pt x="12414" y="244145"/>
                    <a:pt x="11271" y="240716"/>
                    <a:pt x="10356" y="237287"/>
                  </a:cubicBezTo>
                  <a:cubicBezTo>
                    <a:pt x="36645" y="257404"/>
                    <a:pt x="67278" y="272263"/>
                    <a:pt x="96996" y="278663"/>
                  </a:cubicBezTo>
                  <a:close/>
                </a:path>
              </a:pathLst>
            </a:custGeom>
            <a:solidFill>
              <a:srgbClr val="FFFFFF"/>
            </a:solidFill>
            <a:ln w="2286" cap="flat">
              <a:noFill/>
              <a:prstDash val="solid"/>
              <a:miter/>
            </a:ln>
          </p:spPr>
          <p:txBody>
            <a:bodyPr rtlCol="0" anchor="ctr"/>
            <a:lstStyle/>
            <a:p>
              <a:endParaRPr lang="en-US"/>
            </a:p>
          </p:txBody>
        </p:sp>
        <p:sp>
          <p:nvSpPr>
            <p:cNvPr id="51" name="Freeform 187">
              <a:extLst>
                <a:ext uri="{FF2B5EF4-FFF2-40B4-BE49-F238E27FC236}">
                  <a16:creationId xmlns:a16="http://schemas.microsoft.com/office/drawing/2014/main" id="{B1108E37-7FAC-27F5-BA41-81BCD1EFFAA4}"/>
                </a:ext>
              </a:extLst>
            </p:cNvPr>
            <p:cNvSpPr/>
            <p:nvPr/>
          </p:nvSpPr>
          <p:spPr>
            <a:xfrm>
              <a:off x="9084716" y="2031568"/>
              <a:ext cx="1143" cy="2286"/>
            </a:xfrm>
            <a:custGeom>
              <a:avLst/>
              <a:gdLst>
                <a:gd name="connsiteX0" fmla="*/ 0 w 1143"/>
                <a:gd name="connsiteY0" fmla="*/ 0 h 2286"/>
                <a:gd name="connsiteX1" fmla="*/ 1143 w 1143"/>
                <a:gd name="connsiteY1" fmla="*/ 2286 h 2286"/>
                <a:gd name="connsiteX2" fmla="*/ 0 w 1143"/>
                <a:gd name="connsiteY2" fmla="*/ 0 h 2286"/>
              </a:gdLst>
              <a:ahLst/>
              <a:cxnLst>
                <a:cxn ang="0">
                  <a:pos x="connsiteX0" y="connsiteY0"/>
                </a:cxn>
                <a:cxn ang="0">
                  <a:pos x="connsiteX1" y="connsiteY1"/>
                </a:cxn>
                <a:cxn ang="0">
                  <a:pos x="connsiteX2" y="connsiteY2"/>
                </a:cxn>
              </a:cxnLst>
              <a:rect l="l" t="t" r="r" b="b"/>
              <a:pathLst>
                <a:path w="1143" h="2286">
                  <a:moveTo>
                    <a:pt x="0" y="0"/>
                  </a:moveTo>
                  <a:cubicBezTo>
                    <a:pt x="458" y="686"/>
                    <a:pt x="686" y="1372"/>
                    <a:pt x="1143" y="2286"/>
                  </a:cubicBezTo>
                  <a:cubicBezTo>
                    <a:pt x="686" y="1372"/>
                    <a:pt x="458" y="686"/>
                    <a:pt x="0" y="0"/>
                  </a:cubicBezTo>
                  <a:close/>
                </a:path>
              </a:pathLst>
            </a:custGeom>
            <a:solidFill>
              <a:srgbClr val="FFFFFF"/>
            </a:solidFill>
            <a:ln w="2286" cap="flat">
              <a:noFill/>
              <a:prstDash val="solid"/>
              <a:miter/>
            </a:ln>
          </p:spPr>
          <p:txBody>
            <a:bodyPr rtlCol="0" anchor="ctr"/>
            <a:lstStyle/>
            <a:p>
              <a:endParaRPr lang="en-US"/>
            </a:p>
          </p:txBody>
        </p:sp>
        <p:sp>
          <p:nvSpPr>
            <p:cNvPr id="52" name="Freeform 188">
              <a:extLst>
                <a:ext uri="{FF2B5EF4-FFF2-40B4-BE49-F238E27FC236}">
                  <a16:creationId xmlns:a16="http://schemas.microsoft.com/office/drawing/2014/main" id="{D34F92B1-8FF7-F7A6-2973-9B5F15DFA607}"/>
                </a:ext>
              </a:extLst>
            </p:cNvPr>
            <p:cNvSpPr/>
            <p:nvPr/>
          </p:nvSpPr>
          <p:spPr>
            <a:xfrm>
              <a:off x="9048369" y="1980819"/>
              <a:ext cx="13030" cy="14173"/>
            </a:xfrm>
            <a:custGeom>
              <a:avLst/>
              <a:gdLst>
                <a:gd name="connsiteX0" fmla="*/ 13030 w 13030"/>
                <a:gd name="connsiteY0" fmla="*/ 14173 h 14173"/>
                <a:gd name="connsiteX1" fmla="*/ 0 w 13030"/>
                <a:gd name="connsiteY1" fmla="*/ 0 h 14173"/>
                <a:gd name="connsiteX2" fmla="*/ 13030 w 13030"/>
                <a:gd name="connsiteY2" fmla="*/ 14173 h 14173"/>
              </a:gdLst>
              <a:ahLst/>
              <a:cxnLst>
                <a:cxn ang="0">
                  <a:pos x="connsiteX0" y="connsiteY0"/>
                </a:cxn>
                <a:cxn ang="0">
                  <a:pos x="connsiteX1" y="connsiteY1"/>
                </a:cxn>
                <a:cxn ang="0">
                  <a:pos x="connsiteX2" y="connsiteY2"/>
                </a:cxn>
              </a:cxnLst>
              <a:rect l="l" t="t" r="r" b="b"/>
              <a:pathLst>
                <a:path w="13030" h="14173">
                  <a:moveTo>
                    <a:pt x="13030" y="14173"/>
                  </a:moveTo>
                  <a:cubicBezTo>
                    <a:pt x="8915" y="9144"/>
                    <a:pt x="4572" y="4572"/>
                    <a:pt x="0" y="0"/>
                  </a:cubicBezTo>
                  <a:cubicBezTo>
                    <a:pt x="4801" y="4572"/>
                    <a:pt x="8915" y="9144"/>
                    <a:pt x="13030" y="14173"/>
                  </a:cubicBezTo>
                  <a:close/>
                </a:path>
              </a:pathLst>
            </a:custGeom>
            <a:solidFill>
              <a:srgbClr val="FFFFFF"/>
            </a:solidFill>
            <a:ln w="2286" cap="flat">
              <a:noFill/>
              <a:prstDash val="solid"/>
              <a:miter/>
            </a:ln>
          </p:spPr>
          <p:txBody>
            <a:bodyPr rtlCol="0" anchor="ctr"/>
            <a:lstStyle/>
            <a:p>
              <a:endParaRPr lang="en-US"/>
            </a:p>
          </p:txBody>
        </p:sp>
        <p:sp>
          <p:nvSpPr>
            <p:cNvPr id="53" name="Freeform 189">
              <a:extLst>
                <a:ext uri="{FF2B5EF4-FFF2-40B4-BE49-F238E27FC236}">
                  <a16:creationId xmlns:a16="http://schemas.microsoft.com/office/drawing/2014/main" id="{4D3AD577-ECE8-8D5D-DC77-48B681F69F27}"/>
                </a:ext>
              </a:extLst>
            </p:cNvPr>
            <p:cNvSpPr/>
            <p:nvPr/>
          </p:nvSpPr>
          <p:spPr>
            <a:xfrm>
              <a:off x="9087231" y="2036597"/>
              <a:ext cx="914" cy="2286"/>
            </a:xfrm>
            <a:custGeom>
              <a:avLst/>
              <a:gdLst>
                <a:gd name="connsiteX0" fmla="*/ 0 w 914"/>
                <a:gd name="connsiteY0" fmla="*/ 0 h 2286"/>
                <a:gd name="connsiteX1" fmla="*/ 914 w 914"/>
                <a:gd name="connsiteY1" fmla="*/ 2286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686"/>
                    <a:pt x="686" y="1372"/>
                    <a:pt x="914" y="2286"/>
                  </a:cubicBezTo>
                  <a:cubicBezTo>
                    <a:pt x="686" y="1600"/>
                    <a:pt x="457" y="686"/>
                    <a:pt x="0" y="0"/>
                  </a:cubicBezTo>
                  <a:close/>
                </a:path>
              </a:pathLst>
            </a:custGeom>
            <a:solidFill>
              <a:srgbClr val="FFFFFF"/>
            </a:solidFill>
            <a:ln w="2286" cap="flat">
              <a:noFill/>
              <a:prstDash val="solid"/>
              <a:miter/>
            </a:ln>
          </p:spPr>
          <p:txBody>
            <a:bodyPr rtlCol="0" anchor="ctr"/>
            <a:lstStyle/>
            <a:p>
              <a:endParaRPr lang="en-US"/>
            </a:p>
          </p:txBody>
        </p:sp>
        <p:sp>
          <p:nvSpPr>
            <p:cNvPr id="54" name="Freeform 190">
              <a:extLst>
                <a:ext uri="{FF2B5EF4-FFF2-40B4-BE49-F238E27FC236}">
                  <a16:creationId xmlns:a16="http://schemas.microsoft.com/office/drawing/2014/main" id="{F5EEB44A-D663-54F2-6457-01ECA0337265}"/>
                </a:ext>
              </a:extLst>
            </p:cNvPr>
            <p:cNvSpPr/>
            <p:nvPr/>
          </p:nvSpPr>
          <p:spPr>
            <a:xfrm>
              <a:off x="9089745" y="2041855"/>
              <a:ext cx="914" cy="2057"/>
            </a:xfrm>
            <a:custGeom>
              <a:avLst/>
              <a:gdLst>
                <a:gd name="connsiteX0" fmla="*/ 0 w 914"/>
                <a:gd name="connsiteY0" fmla="*/ 0 h 2057"/>
                <a:gd name="connsiteX1" fmla="*/ 914 w 914"/>
                <a:gd name="connsiteY1" fmla="*/ 2057 h 2057"/>
                <a:gd name="connsiteX2" fmla="*/ 0 w 914"/>
                <a:gd name="connsiteY2" fmla="*/ 0 h 2057"/>
              </a:gdLst>
              <a:ahLst/>
              <a:cxnLst>
                <a:cxn ang="0">
                  <a:pos x="connsiteX0" y="connsiteY0"/>
                </a:cxn>
                <a:cxn ang="0">
                  <a:pos x="connsiteX1" y="connsiteY1"/>
                </a:cxn>
                <a:cxn ang="0">
                  <a:pos x="connsiteX2" y="connsiteY2"/>
                </a:cxn>
              </a:cxnLst>
              <a:rect l="l" t="t" r="r" b="b"/>
              <a:pathLst>
                <a:path w="914" h="2057">
                  <a:moveTo>
                    <a:pt x="0" y="0"/>
                  </a:moveTo>
                  <a:cubicBezTo>
                    <a:pt x="228" y="686"/>
                    <a:pt x="685" y="1372"/>
                    <a:pt x="914" y="2057"/>
                  </a:cubicBezTo>
                  <a:cubicBezTo>
                    <a:pt x="457" y="1600"/>
                    <a:pt x="228" y="686"/>
                    <a:pt x="0" y="0"/>
                  </a:cubicBezTo>
                  <a:close/>
                </a:path>
              </a:pathLst>
            </a:custGeom>
            <a:solidFill>
              <a:srgbClr val="FFFFFF"/>
            </a:solidFill>
            <a:ln w="2286" cap="flat">
              <a:noFill/>
              <a:prstDash val="solid"/>
              <a:miter/>
            </a:ln>
          </p:spPr>
          <p:txBody>
            <a:bodyPr rtlCol="0" anchor="ctr"/>
            <a:lstStyle/>
            <a:p>
              <a:endParaRPr lang="en-US"/>
            </a:p>
          </p:txBody>
        </p:sp>
        <p:sp>
          <p:nvSpPr>
            <p:cNvPr id="55" name="Freeform 191">
              <a:extLst>
                <a:ext uri="{FF2B5EF4-FFF2-40B4-BE49-F238E27FC236}">
                  <a16:creationId xmlns:a16="http://schemas.microsoft.com/office/drawing/2014/main" id="{D2288C8D-9F53-79A3-2D10-A4397527CFD5}"/>
                </a:ext>
              </a:extLst>
            </p:cNvPr>
            <p:cNvSpPr/>
            <p:nvPr/>
          </p:nvSpPr>
          <p:spPr>
            <a:xfrm>
              <a:off x="9068943" y="2004822"/>
              <a:ext cx="1828" cy="2743"/>
            </a:xfrm>
            <a:custGeom>
              <a:avLst/>
              <a:gdLst>
                <a:gd name="connsiteX0" fmla="*/ 0 w 1828"/>
                <a:gd name="connsiteY0" fmla="*/ 0 h 2743"/>
                <a:gd name="connsiteX1" fmla="*/ 1829 w 1828"/>
                <a:gd name="connsiteY1" fmla="*/ 2743 h 2743"/>
                <a:gd name="connsiteX2" fmla="*/ 0 w 1828"/>
                <a:gd name="connsiteY2" fmla="*/ 0 h 2743"/>
              </a:gdLst>
              <a:ahLst/>
              <a:cxnLst>
                <a:cxn ang="0">
                  <a:pos x="connsiteX0" y="connsiteY0"/>
                </a:cxn>
                <a:cxn ang="0">
                  <a:pos x="connsiteX1" y="connsiteY1"/>
                </a:cxn>
                <a:cxn ang="0">
                  <a:pos x="connsiteX2" y="connsiteY2"/>
                </a:cxn>
              </a:cxnLst>
              <a:rect l="l" t="t" r="r" b="b"/>
              <a:pathLst>
                <a:path w="1828" h="2743">
                  <a:moveTo>
                    <a:pt x="0" y="0"/>
                  </a:moveTo>
                  <a:cubicBezTo>
                    <a:pt x="686" y="914"/>
                    <a:pt x="1372" y="1829"/>
                    <a:pt x="1829" y="2743"/>
                  </a:cubicBezTo>
                  <a:cubicBezTo>
                    <a:pt x="1143" y="1829"/>
                    <a:pt x="457" y="914"/>
                    <a:pt x="0" y="0"/>
                  </a:cubicBezTo>
                  <a:close/>
                </a:path>
              </a:pathLst>
            </a:custGeom>
            <a:solidFill>
              <a:srgbClr val="FFFFFF"/>
            </a:solidFill>
            <a:ln w="2286" cap="flat">
              <a:noFill/>
              <a:prstDash val="solid"/>
              <a:miter/>
            </a:ln>
          </p:spPr>
          <p:txBody>
            <a:bodyPr rtlCol="0" anchor="ctr"/>
            <a:lstStyle/>
            <a:p>
              <a:endParaRPr lang="en-US"/>
            </a:p>
          </p:txBody>
        </p:sp>
        <p:sp>
          <p:nvSpPr>
            <p:cNvPr id="56" name="Freeform 192">
              <a:extLst>
                <a:ext uri="{FF2B5EF4-FFF2-40B4-BE49-F238E27FC236}">
                  <a16:creationId xmlns:a16="http://schemas.microsoft.com/office/drawing/2014/main" id="{EDA251E7-5DFC-BF79-630F-DFE585FC9991}"/>
                </a:ext>
              </a:extLst>
            </p:cNvPr>
            <p:cNvSpPr/>
            <p:nvPr/>
          </p:nvSpPr>
          <p:spPr>
            <a:xfrm>
              <a:off x="8956014" y="2289657"/>
              <a:ext cx="10744" cy="1371"/>
            </a:xfrm>
            <a:custGeom>
              <a:avLst/>
              <a:gdLst>
                <a:gd name="connsiteX0" fmla="*/ 10744 w 10744"/>
                <a:gd name="connsiteY0" fmla="*/ 0 h 1371"/>
                <a:gd name="connsiteX1" fmla="*/ 0 w 10744"/>
                <a:gd name="connsiteY1" fmla="*/ 1372 h 1371"/>
                <a:gd name="connsiteX2" fmla="*/ 10744 w 10744"/>
                <a:gd name="connsiteY2" fmla="*/ 0 h 1371"/>
              </a:gdLst>
              <a:ahLst/>
              <a:cxnLst>
                <a:cxn ang="0">
                  <a:pos x="connsiteX0" y="connsiteY0"/>
                </a:cxn>
                <a:cxn ang="0">
                  <a:pos x="connsiteX1" y="connsiteY1"/>
                </a:cxn>
                <a:cxn ang="0">
                  <a:pos x="connsiteX2" y="connsiteY2"/>
                </a:cxn>
              </a:cxnLst>
              <a:rect l="l" t="t" r="r" b="b"/>
              <a:pathLst>
                <a:path w="10744" h="1371">
                  <a:moveTo>
                    <a:pt x="10744" y="0"/>
                  </a:moveTo>
                  <a:cubicBezTo>
                    <a:pt x="7086" y="686"/>
                    <a:pt x="3657" y="1143"/>
                    <a:pt x="0" y="1372"/>
                  </a:cubicBezTo>
                  <a:cubicBezTo>
                    <a:pt x="3657" y="1143"/>
                    <a:pt x="7315" y="686"/>
                    <a:pt x="10744" y="0"/>
                  </a:cubicBezTo>
                  <a:close/>
                </a:path>
              </a:pathLst>
            </a:custGeom>
            <a:solidFill>
              <a:srgbClr val="FFFFFF"/>
            </a:solidFill>
            <a:ln w="2286" cap="flat">
              <a:noFill/>
              <a:prstDash val="solid"/>
              <a:miter/>
            </a:ln>
          </p:spPr>
          <p:txBody>
            <a:bodyPr rtlCol="0" anchor="ctr"/>
            <a:lstStyle/>
            <a:p>
              <a:endParaRPr lang="en-US"/>
            </a:p>
          </p:txBody>
        </p:sp>
        <p:sp>
          <p:nvSpPr>
            <p:cNvPr id="57" name="Freeform 193">
              <a:extLst>
                <a:ext uri="{FF2B5EF4-FFF2-40B4-BE49-F238E27FC236}">
                  <a16:creationId xmlns:a16="http://schemas.microsoft.com/office/drawing/2014/main" id="{BBACAD9C-55CF-C8A7-D137-6E02D327FC84}"/>
                </a:ext>
              </a:extLst>
            </p:cNvPr>
            <p:cNvSpPr/>
            <p:nvPr/>
          </p:nvSpPr>
          <p:spPr>
            <a:xfrm>
              <a:off x="8977731" y="2282799"/>
              <a:ext cx="16459" cy="4800"/>
            </a:xfrm>
            <a:custGeom>
              <a:avLst/>
              <a:gdLst>
                <a:gd name="connsiteX0" fmla="*/ 16459 w 16459"/>
                <a:gd name="connsiteY0" fmla="*/ 0 h 4800"/>
                <a:gd name="connsiteX1" fmla="*/ 0 w 16459"/>
                <a:gd name="connsiteY1" fmla="*/ 4801 h 4800"/>
                <a:gd name="connsiteX2" fmla="*/ 16459 w 16459"/>
                <a:gd name="connsiteY2" fmla="*/ 0 h 4800"/>
              </a:gdLst>
              <a:ahLst/>
              <a:cxnLst>
                <a:cxn ang="0">
                  <a:pos x="connsiteX0" y="connsiteY0"/>
                </a:cxn>
                <a:cxn ang="0">
                  <a:pos x="connsiteX1" y="connsiteY1"/>
                </a:cxn>
                <a:cxn ang="0">
                  <a:pos x="connsiteX2" y="connsiteY2"/>
                </a:cxn>
              </a:cxnLst>
              <a:rect l="l" t="t" r="r" b="b"/>
              <a:pathLst>
                <a:path w="16459" h="4800">
                  <a:moveTo>
                    <a:pt x="16459" y="0"/>
                  </a:moveTo>
                  <a:cubicBezTo>
                    <a:pt x="10972" y="1829"/>
                    <a:pt x="5486" y="3429"/>
                    <a:pt x="0" y="4801"/>
                  </a:cubicBezTo>
                  <a:cubicBezTo>
                    <a:pt x="5486" y="3429"/>
                    <a:pt x="10972" y="1829"/>
                    <a:pt x="16459" y="0"/>
                  </a:cubicBezTo>
                  <a:close/>
                </a:path>
              </a:pathLst>
            </a:custGeom>
            <a:solidFill>
              <a:srgbClr val="FFFFFF"/>
            </a:solidFill>
            <a:ln w="2286" cap="flat">
              <a:noFill/>
              <a:prstDash val="solid"/>
              <a:miter/>
            </a:ln>
          </p:spPr>
          <p:txBody>
            <a:bodyPr rtlCol="0" anchor="ctr"/>
            <a:lstStyle/>
            <a:p>
              <a:endParaRPr lang="en-US"/>
            </a:p>
          </p:txBody>
        </p:sp>
        <p:sp>
          <p:nvSpPr>
            <p:cNvPr id="58" name="Freeform 194">
              <a:extLst>
                <a:ext uri="{FF2B5EF4-FFF2-40B4-BE49-F238E27FC236}">
                  <a16:creationId xmlns:a16="http://schemas.microsoft.com/office/drawing/2014/main" id="{240A549A-A46F-B5D4-10BB-750A60D0AAAB}"/>
                </a:ext>
              </a:extLst>
            </p:cNvPr>
            <p:cNvSpPr/>
            <p:nvPr/>
          </p:nvSpPr>
          <p:spPr>
            <a:xfrm>
              <a:off x="8910066" y="2288743"/>
              <a:ext cx="9829" cy="1600"/>
            </a:xfrm>
            <a:custGeom>
              <a:avLst/>
              <a:gdLst>
                <a:gd name="connsiteX0" fmla="*/ 9830 w 9829"/>
                <a:gd name="connsiteY0" fmla="*/ 1600 h 1600"/>
                <a:gd name="connsiteX1" fmla="*/ 0 w 9829"/>
                <a:gd name="connsiteY1" fmla="*/ 0 h 1600"/>
                <a:gd name="connsiteX2" fmla="*/ 9830 w 9829"/>
                <a:gd name="connsiteY2" fmla="*/ 1600 h 1600"/>
              </a:gdLst>
              <a:ahLst/>
              <a:cxnLst>
                <a:cxn ang="0">
                  <a:pos x="connsiteX0" y="connsiteY0"/>
                </a:cxn>
                <a:cxn ang="0">
                  <a:pos x="connsiteX1" y="connsiteY1"/>
                </a:cxn>
                <a:cxn ang="0">
                  <a:pos x="connsiteX2" y="connsiteY2"/>
                </a:cxn>
              </a:cxnLst>
              <a:rect l="l" t="t" r="r" b="b"/>
              <a:pathLst>
                <a:path w="9829" h="1600">
                  <a:moveTo>
                    <a:pt x="9830" y="1600"/>
                  </a:moveTo>
                  <a:cubicBezTo>
                    <a:pt x="6401" y="1143"/>
                    <a:pt x="3200" y="686"/>
                    <a:pt x="0" y="0"/>
                  </a:cubicBezTo>
                  <a:cubicBezTo>
                    <a:pt x="3200" y="686"/>
                    <a:pt x="6629" y="1143"/>
                    <a:pt x="9830" y="1600"/>
                  </a:cubicBezTo>
                  <a:close/>
                </a:path>
              </a:pathLst>
            </a:custGeom>
            <a:solidFill>
              <a:srgbClr val="FFFFFF"/>
            </a:solidFill>
            <a:ln w="2286" cap="flat">
              <a:noFill/>
              <a:prstDash val="solid"/>
              <a:miter/>
            </a:ln>
          </p:spPr>
          <p:txBody>
            <a:bodyPr rtlCol="0" anchor="ctr"/>
            <a:lstStyle/>
            <a:p>
              <a:endParaRPr lang="en-US"/>
            </a:p>
          </p:txBody>
        </p:sp>
        <p:sp>
          <p:nvSpPr>
            <p:cNvPr id="59" name="Freeform 195">
              <a:extLst>
                <a:ext uri="{FF2B5EF4-FFF2-40B4-BE49-F238E27FC236}">
                  <a16:creationId xmlns:a16="http://schemas.microsoft.com/office/drawing/2014/main" id="{29AA3DBD-6C1D-9D9C-91C1-73B229BBA151}"/>
                </a:ext>
              </a:extLst>
            </p:cNvPr>
            <p:cNvSpPr/>
            <p:nvPr/>
          </p:nvSpPr>
          <p:spPr>
            <a:xfrm>
              <a:off x="8891092" y="2283942"/>
              <a:ext cx="9372" cy="2743"/>
            </a:xfrm>
            <a:custGeom>
              <a:avLst/>
              <a:gdLst>
                <a:gd name="connsiteX0" fmla="*/ 9373 w 9372"/>
                <a:gd name="connsiteY0" fmla="*/ 2743 h 2743"/>
                <a:gd name="connsiteX1" fmla="*/ 0 w 9372"/>
                <a:gd name="connsiteY1" fmla="*/ 0 h 2743"/>
                <a:gd name="connsiteX2" fmla="*/ 9373 w 9372"/>
                <a:gd name="connsiteY2" fmla="*/ 2743 h 2743"/>
              </a:gdLst>
              <a:ahLst/>
              <a:cxnLst>
                <a:cxn ang="0">
                  <a:pos x="connsiteX0" y="connsiteY0"/>
                </a:cxn>
                <a:cxn ang="0">
                  <a:pos x="connsiteX1" y="connsiteY1"/>
                </a:cxn>
                <a:cxn ang="0">
                  <a:pos x="connsiteX2" y="connsiteY2"/>
                </a:cxn>
              </a:cxnLst>
              <a:rect l="l" t="t" r="r" b="b"/>
              <a:pathLst>
                <a:path w="9372" h="2743">
                  <a:moveTo>
                    <a:pt x="9373" y="2743"/>
                  </a:moveTo>
                  <a:cubicBezTo>
                    <a:pt x="6172" y="1829"/>
                    <a:pt x="2972" y="1143"/>
                    <a:pt x="0" y="0"/>
                  </a:cubicBezTo>
                  <a:cubicBezTo>
                    <a:pt x="2972" y="914"/>
                    <a:pt x="6172" y="1829"/>
                    <a:pt x="9373" y="2743"/>
                  </a:cubicBezTo>
                  <a:close/>
                </a:path>
              </a:pathLst>
            </a:custGeom>
            <a:solidFill>
              <a:srgbClr val="FFFFFF"/>
            </a:solidFill>
            <a:ln w="2286" cap="flat">
              <a:noFill/>
              <a:prstDash val="solid"/>
              <a:miter/>
            </a:ln>
          </p:spPr>
          <p:txBody>
            <a:bodyPr rtlCol="0" anchor="ctr"/>
            <a:lstStyle/>
            <a:p>
              <a:endParaRPr lang="en-US"/>
            </a:p>
          </p:txBody>
        </p:sp>
        <p:sp>
          <p:nvSpPr>
            <p:cNvPr id="60" name="Freeform 196">
              <a:extLst>
                <a:ext uri="{FF2B5EF4-FFF2-40B4-BE49-F238E27FC236}">
                  <a16:creationId xmlns:a16="http://schemas.microsoft.com/office/drawing/2014/main" id="{DFECA47E-6BC9-917E-08EB-BB57B4707898}"/>
                </a:ext>
              </a:extLst>
            </p:cNvPr>
            <p:cNvSpPr/>
            <p:nvPr/>
          </p:nvSpPr>
          <p:spPr>
            <a:xfrm>
              <a:off x="9014993" y="1956587"/>
              <a:ext cx="25146" cy="16916"/>
            </a:xfrm>
            <a:custGeom>
              <a:avLst/>
              <a:gdLst>
                <a:gd name="connsiteX0" fmla="*/ 0 w 25146"/>
                <a:gd name="connsiteY0" fmla="*/ 0 h 16916"/>
                <a:gd name="connsiteX1" fmla="*/ 25146 w 25146"/>
                <a:gd name="connsiteY1" fmla="*/ 16916 h 16916"/>
                <a:gd name="connsiteX2" fmla="*/ 0 w 25146"/>
                <a:gd name="connsiteY2" fmla="*/ 0 h 16916"/>
              </a:gdLst>
              <a:ahLst/>
              <a:cxnLst>
                <a:cxn ang="0">
                  <a:pos x="connsiteX0" y="connsiteY0"/>
                </a:cxn>
                <a:cxn ang="0">
                  <a:pos x="connsiteX1" y="connsiteY1"/>
                </a:cxn>
                <a:cxn ang="0">
                  <a:pos x="connsiteX2" y="connsiteY2"/>
                </a:cxn>
              </a:cxnLst>
              <a:rect l="l" t="t" r="r" b="b"/>
              <a:pathLst>
                <a:path w="25146" h="16916">
                  <a:moveTo>
                    <a:pt x="0" y="0"/>
                  </a:moveTo>
                  <a:cubicBezTo>
                    <a:pt x="9144" y="4801"/>
                    <a:pt x="17603" y="10516"/>
                    <a:pt x="25146" y="16916"/>
                  </a:cubicBezTo>
                  <a:cubicBezTo>
                    <a:pt x="17603" y="10287"/>
                    <a:pt x="9144" y="4572"/>
                    <a:pt x="0" y="0"/>
                  </a:cubicBezTo>
                  <a:close/>
                </a:path>
              </a:pathLst>
            </a:custGeom>
            <a:solidFill>
              <a:srgbClr val="FFFFFF"/>
            </a:solidFill>
            <a:ln w="2286" cap="flat">
              <a:noFill/>
              <a:prstDash val="solid"/>
              <a:miter/>
            </a:ln>
          </p:spPr>
          <p:txBody>
            <a:bodyPr rtlCol="0" anchor="ctr"/>
            <a:lstStyle/>
            <a:p>
              <a:endParaRPr lang="en-US"/>
            </a:p>
          </p:txBody>
        </p:sp>
        <p:sp>
          <p:nvSpPr>
            <p:cNvPr id="61" name="Freeform 197">
              <a:extLst>
                <a:ext uri="{FF2B5EF4-FFF2-40B4-BE49-F238E27FC236}">
                  <a16:creationId xmlns:a16="http://schemas.microsoft.com/office/drawing/2014/main" id="{9152F27D-D4E0-73DC-F3E5-0C4780BAC494}"/>
                </a:ext>
              </a:extLst>
            </p:cNvPr>
            <p:cNvSpPr/>
            <p:nvPr/>
          </p:nvSpPr>
          <p:spPr>
            <a:xfrm>
              <a:off x="8999677" y="2273198"/>
              <a:ext cx="16687" cy="7543"/>
            </a:xfrm>
            <a:custGeom>
              <a:avLst/>
              <a:gdLst>
                <a:gd name="connsiteX0" fmla="*/ 16688 w 16687"/>
                <a:gd name="connsiteY0" fmla="*/ 0 h 7543"/>
                <a:gd name="connsiteX1" fmla="*/ 0 w 16687"/>
                <a:gd name="connsiteY1" fmla="*/ 7544 h 7543"/>
                <a:gd name="connsiteX2" fmla="*/ 16688 w 16687"/>
                <a:gd name="connsiteY2" fmla="*/ 0 h 7543"/>
              </a:gdLst>
              <a:ahLst/>
              <a:cxnLst>
                <a:cxn ang="0">
                  <a:pos x="connsiteX0" y="connsiteY0"/>
                </a:cxn>
                <a:cxn ang="0">
                  <a:pos x="connsiteX1" y="connsiteY1"/>
                </a:cxn>
                <a:cxn ang="0">
                  <a:pos x="connsiteX2" y="connsiteY2"/>
                </a:cxn>
              </a:cxnLst>
              <a:rect l="l" t="t" r="r" b="b"/>
              <a:pathLst>
                <a:path w="16687" h="7543">
                  <a:moveTo>
                    <a:pt x="16688" y="0"/>
                  </a:moveTo>
                  <a:cubicBezTo>
                    <a:pt x="11202" y="2972"/>
                    <a:pt x="5487" y="5258"/>
                    <a:pt x="0" y="7544"/>
                  </a:cubicBezTo>
                  <a:cubicBezTo>
                    <a:pt x="5487" y="5258"/>
                    <a:pt x="11202" y="2743"/>
                    <a:pt x="16688" y="0"/>
                  </a:cubicBezTo>
                  <a:close/>
                </a:path>
              </a:pathLst>
            </a:custGeom>
            <a:solidFill>
              <a:srgbClr val="FFFFFF"/>
            </a:solidFill>
            <a:ln w="2286" cap="flat">
              <a:noFill/>
              <a:prstDash val="solid"/>
              <a:miter/>
            </a:ln>
          </p:spPr>
          <p:txBody>
            <a:bodyPr rtlCol="0" anchor="ctr"/>
            <a:lstStyle/>
            <a:p>
              <a:endParaRPr lang="en-US"/>
            </a:p>
          </p:txBody>
        </p:sp>
        <p:sp>
          <p:nvSpPr>
            <p:cNvPr id="62" name="Freeform 198">
              <a:extLst>
                <a:ext uri="{FF2B5EF4-FFF2-40B4-BE49-F238E27FC236}">
                  <a16:creationId xmlns:a16="http://schemas.microsoft.com/office/drawing/2014/main" id="{B62200AF-460F-A1AE-77EB-634B98F0DF40}"/>
                </a:ext>
              </a:extLst>
            </p:cNvPr>
            <p:cNvSpPr/>
            <p:nvPr/>
          </p:nvSpPr>
          <p:spPr>
            <a:xfrm>
              <a:off x="8966987" y="2287600"/>
              <a:ext cx="10744" cy="2057"/>
            </a:xfrm>
            <a:custGeom>
              <a:avLst/>
              <a:gdLst>
                <a:gd name="connsiteX0" fmla="*/ 10745 w 10744"/>
                <a:gd name="connsiteY0" fmla="*/ 0 h 2057"/>
                <a:gd name="connsiteX1" fmla="*/ 0 w 10744"/>
                <a:gd name="connsiteY1" fmla="*/ 2057 h 2057"/>
                <a:gd name="connsiteX2" fmla="*/ 10745 w 10744"/>
                <a:gd name="connsiteY2" fmla="*/ 0 h 2057"/>
              </a:gdLst>
              <a:ahLst/>
              <a:cxnLst>
                <a:cxn ang="0">
                  <a:pos x="connsiteX0" y="connsiteY0"/>
                </a:cxn>
                <a:cxn ang="0">
                  <a:pos x="connsiteX1" y="connsiteY1"/>
                </a:cxn>
                <a:cxn ang="0">
                  <a:pos x="connsiteX2" y="connsiteY2"/>
                </a:cxn>
              </a:cxnLst>
              <a:rect l="l" t="t" r="r" b="b"/>
              <a:pathLst>
                <a:path w="10744" h="2057">
                  <a:moveTo>
                    <a:pt x="10745" y="0"/>
                  </a:moveTo>
                  <a:cubicBezTo>
                    <a:pt x="7087" y="914"/>
                    <a:pt x="3429" y="1600"/>
                    <a:pt x="0" y="2057"/>
                  </a:cubicBezTo>
                  <a:cubicBezTo>
                    <a:pt x="3429" y="1372"/>
                    <a:pt x="7087" y="686"/>
                    <a:pt x="10745" y="0"/>
                  </a:cubicBezTo>
                  <a:close/>
                </a:path>
              </a:pathLst>
            </a:custGeom>
            <a:solidFill>
              <a:srgbClr val="FFFFFF"/>
            </a:solidFill>
            <a:ln w="2286" cap="flat">
              <a:noFill/>
              <a:prstDash val="solid"/>
              <a:miter/>
            </a:ln>
          </p:spPr>
          <p:txBody>
            <a:bodyPr rtlCol="0" anchor="ctr"/>
            <a:lstStyle/>
            <a:p>
              <a:endParaRPr lang="en-US"/>
            </a:p>
          </p:txBody>
        </p:sp>
        <p:sp>
          <p:nvSpPr>
            <p:cNvPr id="63" name="Freeform 199">
              <a:extLst>
                <a:ext uri="{FF2B5EF4-FFF2-40B4-BE49-F238E27FC236}">
                  <a16:creationId xmlns:a16="http://schemas.microsoft.com/office/drawing/2014/main" id="{024FC189-0A37-4FEC-BFE4-85962C962D98}"/>
                </a:ext>
              </a:extLst>
            </p:cNvPr>
            <p:cNvSpPr/>
            <p:nvPr/>
          </p:nvSpPr>
          <p:spPr>
            <a:xfrm>
              <a:off x="9092031" y="2047570"/>
              <a:ext cx="685" cy="1828"/>
            </a:xfrm>
            <a:custGeom>
              <a:avLst/>
              <a:gdLst>
                <a:gd name="connsiteX0" fmla="*/ 0 w 685"/>
                <a:gd name="connsiteY0" fmla="*/ 0 h 1828"/>
                <a:gd name="connsiteX1" fmla="*/ 685 w 685"/>
                <a:gd name="connsiteY1" fmla="*/ 1829 h 1828"/>
                <a:gd name="connsiteX2" fmla="*/ 0 w 685"/>
                <a:gd name="connsiteY2" fmla="*/ 0 h 1828"/>
              </a:gdLst>
              <a:ahLst/>
              <a:cxnLst>
                <a:cxn ang="0">
                  <a:pos x="connsiteX0" y="connsiteY0"/>
                </a:cxn>
                <a:cxn ang="0">
                  <a:pos x="connsiteX1" y="connsiteY1"/>
                </a:cxn>
                <a:cxn ang="0">
                  <a:pos x="connsiteX2" y="connsiteY2"/>
                </a:cxn>
              </a:cxnLst>
              <a:rect l="l" t="t" r="r" b="b"/>
              <a:pathLst>
                <a:path w="685" h="1828">
                  <a:moveTo>
                    <a:pt x="0" y="0"/>
                  </a:moveTo>
                  <a:cubicBezTo>
                    <a:pt x="228" y="686"/>
                    <a:pt x="457" y="1143"/>
                    <a:pt x="685" y="1829"/>
                  </a:cubicBezTo>
                  <a:cubicBezTo>
                    <a:pt x="457" y="1143"/>
                    <a:pt x="228" y="457"/>
                    <a:pt x="0" y="0"/>
                  </a:cubicBezTo>
                  <a:close/>
                </a:path>
              </a:pathLst>
            </a:custGeom>
            <a:solidFill>
              <a:srgbClr val="FFFFFF"/>
            </a:solidFill>
            <a:ln w="2286" cap="flat">
              <a:noFill/>
              <a:prstDash val="solid"/>
              <a:miter/>
            </a:ln>
          </p:spPr>
          <p:txBody>
            <a:bodyPr rtlCol="0" anchor="ctr"/>
            <a:lstStyle/>
            <a:p>
              <a:endParaRPr lang="en-US"/>
            </a:p>
          </p:txBody>
        </p:sp>
        <p:sp>
          <p:nvSpPr>
            <p:cNvPr id="64" name="Freeform 200">
              <a:extLst>
                <a:ext uri="{FF2B5EF4-FFF2-40B4-BE49-F238E27FC236}">
                  <a16:creationId xmlns:a16="http://schemas.microsoft.com/office/drawing/2014/main" id="{0A21B386-4DFD-00FC-8280-605FAC6560CE}"/>
                </a:ext>
              </a:extLst>
            </p:cNvPr>
            <p:cNvSpPr/>
            <p:nvPr/>
          </p:nvSpPr>
          <p:spPr>
            <a:xfrm>
              <a:off x="8779535" y="2189759"/>
              <a:ext cx="3429" cy="10058"/>
            </a:xfrm>
            <a:custGeom>
              <a:avLst/>
              <a:gdLst>
                <a:gd name="connsiteX0" fmla="*/ 3429 w 3429"/>
                <a:gd name="connsiteY0" fmla="*/ 10058 h 10058"/>
                <a:gd name="connsiteX1" fmla="*/ 0 w 3429"/>
                <a:gd name="connsiteY1" fmla="*/ 0 h 10058"/>
                <a:gd name="connsiteX2" fmla="*/ 3429 w 3429"/>
                <a:gd name="connsiteY2" fmla="*/ 10058 h 10058"/>
              </a:gdLst>
              <a:ahLst/>
              <a:cxnLst>
                <a:cxn ang="0">
                  <a:pos x="connsiteX0" y="connsiteY0"/>
                </a:cxn>
                <a:cxn ang="0">
                  <a:pos x="connsiteX1" y="connsiteY1"/>
                </a:cxn>
                <a:cxn ang="0">
                  <a:pos x="connsiteX2" y="connsiteY2"/>
                </a:cxn>
              </a:cxnLst>
              <a:rect l="l" t="t" r="r" b="b"/>
              <a:pathLst>
                <a:path w="3429" h="10058">
                  <a:moveTo>
                    <a:pt x="3429" y="10058"/>
                  </a:moveTo>
                  <a:cubicBezTo>
                    <a:pt x="2286" y="6629"/>
                    <a:pt x="915" y="3200"/>
                    <a:pt x="0" y="0"/>
                  </a:cubicBezTo>
                  <a:cubicBezTo>
                    <a:pt x="915" y="3429"/>
                    <a:pt x="2058" y="6629"/>
                    <a:pt x="3429" y="10058"/>
                  </a:cubicBezTo>
                  <a:close/>
                </a:path>
              </a:pathLst>
            </a:custGeom>
            <a:solidFill>
              <a:srgbClr val="FFFFFF"/>
            </a:solidFill>
            <a:ln w="2286" cap="flat">
              <a:noFill/>
              <a:prstDash val="solid"/>
              <a:miter/>
            </a:ln>
          </p:spPr>
          <p:txBody>
            <a:bodyPr rtlCol="0" anchor="ctr"/>
            <a:lstStyle/>
            <a:p>
              <a:endParaRPr lang="en-US"/>
            </a:p>
          </p:txBody>
        </p:sp>
        <p:sp>
          <p:nvSpPr>
            <p:cNvPr id="65" name="Freeform 201">
              <a:extLst>
                <a:ext uri="{FF2B5EF4-FFF2-40B4-BE49-F238E27FC236}">
                  <a16:creationId xmlns:a16="http://schemas.microsoft.com/office/drawing/2014/main" id="{26465EE3-7371-3604-FFAF-93DFA15FD8B8}"/>
                </a:ext>
              </a:extLst>
            </p:cNvPr>
            <p:cNvSpPr/>
            <p:nvPr/>
          </p:nvSpPr>
          <p:spPr>
            <a:xfrm>
              <a:off x="8980017" y="1944243"/>
              <a:ext cx="34975" cy="12344"/>
            </a:xfrm>
            <a:custGeom>
              <a:avLst/>
              <a:gdLst>
                <a:gd name="connsiteX0" fmla="*/ 0 w 34975"/>
                <a:gd name="connsiteY0" fmla="*/ 0 h 12344"/>
                <a:gd name="connsiteX1" fmla="*/ 34975 w 34975"/>
                <a:gd name="connsiteY1" fmla="*/ 12344 h 12344"/>
                <a:gd name="connsiteX2" fmla="*/ 0 w 34975"/>
                <a:gd name="connsiteY2" fmla="*/ 0 h 12344"/>
              </a:gdLst>
              <a:ahLst/>
              <a:cxnLst>
                <a:cxn ang="0">
                  <a:pos x="connsiteX0" y="connsiteY0"/>
                </a:cxn>
                <a:cxn ang="0">
                  <a:pos x="connsiteX1" y="connsiteY1"/>
                </a:cxn>
                <a:cxn ang="0">
                  <a:pos x="connsiteX2" y="connsiteY2"/>
                </a:cxn>
              </a:cxnLst>
              <a:rect l="l" t="t" r="r" b="b"/>
              <a:pathLst>
                <a:path w="34975" h="12344">
                  <a:moveTo>
                    <a:pt x="0" y="0"/>
                  </a:moveTo>
                  <a:cubicBezTo>
                    <a:pt x="12573" y="2515"/>
                    <a:pt x="24231" y="6629"/>
                    <a:pt x="34975" y="12344"/>
                  </a:cubicBezTo>
                  <a:cubicBezTo>
                    <a:pt x="24231" y="6629"/>
                    <a:pt x="12573" y="2515"/>
                    <a:pt x="0" y="0"/>
                  </a:cubicBezTo>
                  <a:close/>
                </a:path>
              </a:pathLst>
            </a:custGeom>
            <a:solidFill>
              <a:srgbClr val="FFFFFF"/>
            </a:solidFill>
            <a:ln w="2286" cap="flat">
              <a:noFill/>
              <a:prstDash val="solid"/>
              <a:miter/>
            </a:ln>
          </p:spPr>
          <p:txBody>
            <a:bodyPr rtlCol="0" anchor="ctr"/>
            <a:lstStyle/>
            <a:p>
              <a:endParaRPr lang="en-US"/>
            </a:p>
          </p:txBody>
        </p:sp>
        <p:sp>
          <p:nvSpPr>
            <p:cNvPr id="66" name="Freeform 202">
              <a:extLst>
                <a:ext uri="{FF2B5EF4-FFF2-40B4-BE49-F238E27FC236}">
                  <a16:creationId xmlns:a16="http://schemas.microsoft.com/office/drawing/2014/main" id="{07921ADB-1A1C-F861-F090-DBE4E2CD1A2E}"/>
                </a:ext>
              </a:extLst>
            </p:cNvPr>
            <p:cNvSpPr/>
            <p:nvPr/>
          </p:nvSpPr>
          <p:spPr>
            <a:xfrm>
              <a:off x="9099118" y="2068372"/>
              <a:ext cx="3200" cy="13944"/>
            </a:xfrm>
            <a:custGeom>
              <a:avLst/>
              <a:gdLst>
                <a:gd name="connsiteX0" fmla="*/ 0 w 3200"/>
                <a:gd name="connsiteY0" fmla="*/ 0 h 13944"/>
                <a:gd name="connsiteX1" fmla="*/ 3201 w 3200"/>
                <a:gd name="connsiteY1" fmla="*/ 13945 h 13944"/>
                <a:gd name="connsiteX2" fmla="*/ 0 w 3200"/>
                <a:gd name="connsiteY2" fmla="*/ 0 h 13944"/>
              </a:gdLst>
              <a:ahLst/>
              <a:cxnLst>
                <a:cxn ang="0">
                  <a:pos x="connsiteX0" y="connsiteY0"/>
                </a:cxn>
                <a:cxn ang="0">
                  <a:pos x="connsiteX1" y="connsiteY1"/>
                </a:cxn>
                <a:cxn ang="0">
                  <a:pos x="connsiteX2" y="connsiteY2"/>
                </a:cxn>
              </a:cxnLst>
              <a:rect l="l" t="t" r="r" b="b"/>
              <a:pathLst>
                <a:path w="3200" h="13944">
                  <a:moveTo>
                    <a:pt x="0" y="0"/>
                  </a:moveTo>
                  <a:cubicBezTo>
                    <a:pt x="1372" y="4572"/>
                    <a:pt x="2286" y="9373"/>
                    <a:pt x="3201" y="13945"/>
                  </a:cubicBezTo>
                  <a:cubicBezTo>
                    <a:pt x="2286" y="9144"/>
                    <a:pt x="1372" y="4572"/>
                    <a:pt x="0" y="0"/>
                  </a:cubicBezTo>
                  <a:close/>
                </a:path>
              </a:pathLst>
            </a:custGeom>
            <a:solidFill>
              <a:srgbClr val="FFFFFF"/>
            </a:solidFill>
            <a:ln w="2286" cap="flat">
              <a:noFill/>
              <a:prstDash val="solid"/>
              <a:miter/>
            </a:ln>
          </p:spPr>
          <p:txBody>
            <a:bodyPr rtlCol="0" anchor="ctr"/>
            <a:lstStyle/>
            <a:p>
              <a:endParaRPr lang="en-US"/>
            </a:p>
          </p:txBody>
        </p:sp>
        <p:sp>
          <p:nvSpPr>
            <p:cNvPr id="67" name="Freeform 203">
              <a:extLst>
                <a:ext uri="{FF2B5EF4-FFF2-40B4-BE49-F238E27FC236}">
                  <a16:creationId xmlns:a16="http://schemas.microsoft.com/office/drawing/2014/main" id="{003F9C3E-FDB5-2DD3-0B29-767F43E457B3}"/>
                </a:ext>
              </a:extLst>
            </p:cNvPr>
            <p:cNvSpPr/>
            <p:nvPr/>
          </p:nvSpPr>
          <p:spPr>
            <a:xfrm>
              <a:off x="9104604" y="2096262"/>
              <a:ext cx="914" cy="14173"/>
            </a:xfrm>
            <a:custGeom>
              <a:avLst/>
              <a:gdLst>
                <a:gd name="connsiteX0" fmla="*/ 0 w 914"/>
                <a:gd name="connsiteY0" fmla="*/ 0 h 14173"/>
                <a:gd name="connsiteX1" fmla="*/ 914 w 914"/>
                <a:gd name="connsiteY1" fmla="*/ 14173 h 14173"/>
                <a:gd name="connsiteX2" fmla="*/ 0 w 914"/>
                <a:gd name="connsiteY2" fmla="*/ 0 h 14173"/>
              </a:gdLst>
              <a:ahLst/>
              <a:cxnLst>
                <a:cxn ang="0">
                  <a:pos x="connsiteX0" y="connsiteY0"/>
                </a:cxn>
                <a:cxn ang="0">
                  <a:pos x="connsiteX1" y="connsiteY1"/>
                </a:cxn>
                <a:cxn ang="0">
                  <a:pos x="connsiteX2" y="connsiteY2"/>
                </a:cxn>
              </a:cxnLst>
              <a:rect l="l" t="t" r="r" b="b"/>
              <a:pathLst>
                <a:path w="914" h="14173">
                  <a:moveTo>
                    <a:pt x="0" y="0"/>
                  </a:moveTo>
                  <a:cubicBezTo>
                    <a:pt x="457" y="4801"/>
                    <a:pt x="914" y="9373"/>
                    <a:pt x="914" y="14173"/>
                  </a:cubicBezTo>
                  <a:cubicBezTo>
                    <a:pt x="685" y="9373"/>
                    <a:pt x="457" y="4801"/>
                    <a:pt x="0" y="0"/>
                  </a:cubicBezTo>
                  <a:close/>
                </a:path>
              </a:pathLst>
            </a:custGeom>
            <a:solidFill>
              <a:srgbClr val="FFFFFF"/>
            </a:solidFill>
            <a:ln w="2286" cap="flat">
              <a:noFill/>
              <a:prstDash val="solid"/>
              <a:miter/>
            </a:ln>
          </p:spPr>
          <p:txBody>
            <a:bodyPr rtlCol="0" anchor="ctr"/>
            <a:lstStyle/>
            <a:p>
              <a:endParaRPr lang="en-US"/>
            </a:p>
          </p:txBody>
        </p:sp>
        <p:sp>
          <p:nvSpPr>
            <p:cNvPr id="68" name="Freeform 204">
              <a:extLst>
                <a:ext uri="{FF2B5EF4-FFF2-40B4-BE49-F238E27FC236}">
                  <a16:creationId xmlns:a16="http://schemas.microsoft.com/office/drawing/2014/main" id="{8E8ECC9C-48A7-CF76-870B-2C838EEBF965}"/>
                </a:ext>
              </a:extLst>
            </p:cNvPr>
            <p:cNvSpPr/>
            <p:nvPr/>
          </p:nvSpPr>
          <p:spPr>
            <a:xfrm>
              <a:off x="9420844" y="2219934"/>
              <a:ext cx="50860" cy="73385"/>
            </a:xfrm>
            <a:custGeom>
              <a:avLst/>
              <a:gdLst>
                <a:gd name="connsiteX0" fmla="*/ 1286 w 50860"/>
                <a:gd name="connsiteY0" fmla="*/ 0 h 73385"/>
                <a:gd name="connsiteX1" fmla="*/ 5401 w 50860"/>
                <a:gd name="connsiteY1" fmla="*/ 56007 h 73385"/>
                <a:gd name="connsiteX2" fmla="*/ 21860 w 50860"/>
                <a:gd name="connsiteY2" fmla="*/ 73381 h 73385"/>
                <a:gd name="connsiteX3" fmla="*/ 48378 w 50860"/>
                <a:gd name="connsiteY3" fmla="*/ 62408 h 73385"/>
                <a:gd name="connsiteX4" fmla="*/ 44034 w 50860"/>
                <a:gd name="connsiteY4" fmla="*/ 38633 h 73385"/>
                <a:gd name="connsiteX5" fmla="*/ 1286 w 50860"/>
                <a:gd name="connsiteY5" fmla="*/ 0 h 7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60" h="73385">
                  <a:moveTo>
                    <a:pt x="1286" y="0"/>
                  </a:moveTo>
                  <a:cubicBezTo>
                    <a:pt x="-2372" y="19431"/>
                    <a:pt x="2658" y="40005"/>
                    <a:pt x="5401" y="56007"/>
                  </a:cubicBezTo>
                  <a:cubicBezTo>
                    <a:pt x="7001" y="65380"/>
                    <a:pt x="13402" y="73609"/>
                    <a:pt x="21860" y="73381"/>
                  </a:cubicBezTo>
                  <a:cubicBezTo>
                    <a:pt x="31233" y="73152"/>
                    <a:pt x="42434" y="72466"/>
                    <a:pt x="48378" y="62408"/>
                  </a:cubicBezTo>
                  <a:cubicBezTo>
                    <a:pt x="53407" y="54178"/>
                    <a:pt x="50206" y="45720"/>
                    <a:pt x="44034" y="38633"/>
                  </a:cubicBezTo>
                  <a:cubicBezTo>
                    <a:pt x="32604" y="25603"/>
                    <a:pt x="20717" y="8458"/>
                    <a:pt x="1286" y="0"/>
                  </a:cubicBezTo>
                  <a:close/>
                </a:path>
              </a:pathLst>
            </a:custGeom>
            <a:solidFill>
              <a:srgbClr val="FFFFFF"/>
            </a:solidFill>
            <a:ln w="2286" cap="flat">
              <a:noFill/>
              <a:prstDash val="solid"/>
              <a:miter/>
            </a:ln>
          </p:spPr>
          <p:txBody>
            <a:bodyPr rtlCol="0" anchor="ctr"/>
            <a:lstStyle/>
            <a:p>
              <a:endParaRPr lang="en-US"/>
            </a:p>
          </p:txBody>
        </p:sp>
        <p:sp>
          <p:nvSpPr>
            <p:cNvPr id="69" name="Freeform 205">
              <a:extLst>
                <a:ext uri="{FF2B5EF4-FFF2-40B4-BE49-F238E27FC236}">
                  <a16:creationId xmlns:a16="http://schemas.microsoft.com/office/drawing/2014/main" id="{2777EEF5-DE48-6A37-AFAE-F01932577FD5}"/>
                </a:ext>
              </a:extLst>
            </p:cNvPr>
            <p:cNvSpPr/>
            <p:nvPr/>
          </p:nvSpPr>
          <p:spPr>
            <a:xfrm>
              <a:off x="8810396" y="883310"/>
              <a:ext cx="330555" cy="931773"/>
            </a:xfrm>
            <a:custGeom>
              <a:avLst/>
              <a:gdLst>
                <a:gd name="connsiteX0" fmla="*/ 279578 w 330555"/>
                <a:gd name="connsiteY0" fmla="*/ 591845 h 931773"/>
                <a:gd name="connsiteX1" fmla="*/ 282550 w 330555"/>
                <a:gd name="connsiteY1" fmla="*/ 586359 h 931773"/>
                <a:gd name="connsiteX2" fmla="*/ 283922 w 330555"/>
                <a:gd name="connsiteY2" fmla="*/ 583616 h 931773"/>
                <a:gd name="connsiteX3" fmla="*/ 286208 w 330555"/>
                <a:gd name="connsiteY3" fmla="*/ 578129 h 931773"/>
                <a:gd name="connsiteX4" fmla="*/ 287122 w 330555"/>
                <a:gd name="connsiteY4" fmla="*/ 575386 h 931773"/>
                <a:gd name="connsiteX5" fmla="*/ 290551 w 330555"/>
                <a:gd name="connsiteY5" fmla="*/ 557327 h 931773"/>
                <a:gd name="connsiteX6" fmla="*/ 290780 w 330555"/>
                <a:gd name="connsiteY6" fmla="*/ 554126 h 931773"/>
                <a:gd name="connsiteX7" fmla="*/ 314325 w 330555"/>
                <a:gd name="connsiteY7" fmla="*/ 311125 h 931773"/>
                <a:gd name="connsiteX8" fmla="*/ 323927 w 330555"/>
                <a:gd name="connsiteY8" fmla="*/ 197739 h 931773"/>
                <a:gd name="connsiteX9" fmla="*/ 330556 w 330555"/>
                <a:gd name="connsiteY9" fmla="*/ 129616 h 931773"/>
                <a:gd name="connsiteX10" fmla="*/ 330327 w 330555"/>
                <a:gd name="connsiteY10" fmla="*/ 126644 h 931773"/>
                <a:gd name="connsiteX11" fmla="*/ 330099 w 330555"/>
                <a:gd name="connsiteY11" fmla="*/ 120701 h 931773"/>
                <a:gd name="connsiteX12" fmla="*/ 330099 w 330555"/>
                <a:gd name="connsiteY12" fmla="*/ 114757 h 931773"/>
                <a:gd name="connsiteX13" fmla="*/ 330099 w 330555"/>
                <a:gd name="connsiteY13" fmla="*/ 111785 h 931773"/>
                <a:gd name="connsiteX14" fmla="*/ 330327 w 330555"/>
                <a:gd name="connsiteY14" fmla="*/ 105842 h 931773"/>
                <a:gd name="connsiteX15" fmla="*/ 330327 w 330555"/>
                <a:gd name="connsiteY15" fmla="*/ 102870 h 931773"/>
                <a:gd name="connsiteX16" fmla="*/ 330327 w 330555"/>
                <a:gd name="connsiteY16" fmla="*/ 99898 h 931773"/>
                <a:gd name="connsiteX17" fmla="*/ 329184 w 330555"/>
                <a:gd name="connsiteY17" fmla="*/ 91211 h 931773"/>
                <a:gd name="connsiteX18" fmla="*/ 326441 w 330555"/>
                <a:gd name="connsiteY18" fmla="*/ 82525 h 931773"/>
                <a:gd name="connsiteX19" fmla="*/ 323012 w 330555"/>
                <a:gd name="connsiteY19" fmla="*/ 75209 h 931773"/>
                <a:gd name="connsiteX20" fmla="*/ 321641 w 330555"/>
                <a:gd name="connsiteY20" fmla="*/ 72695 h 931773"/>
                <a:gd name="connsiteX21" fmla="*/ 319355 w 330555"/>
                <a:gd name="connsiteY21" fmla="*/ 68123 h 931773"/>
                <a:gd name="connsiteX22" fmla="*/ 317526 w 330555"/>
                <a:gd name="connsiteY22" fmla="*/ 65151 h 931773"/>
                <a:gd name="connsiteX23" fmla="*/ 315240 w 330555"/>
                <a:gd name="connsiteY23" fmla="*/ 61493 h 931773"/>
                <a:gd name="connsiteX24" fmla="*/ 313182 w 330555"/>
                <a:gd name="connsiteY24" fmla="*/ 58293 h 931773"/>
                <a:gd name="connsiteX25" fmla="*/ 311125 w 330555"/>
                <a:gd name="connsiteY25" fmla="*/ 55093 h 931773"/>
                <a:gd name="connsiteX26" fmla="*/ 308839 w 330555"/>
                <a:gd name="connsiteY26" fmla="*/ 51664 h 931773"/>
                <a:gd name="connsiteX27" fmla="*/ 306782 w 330555"/>
                <a:gd name="connsiteY27" fmla="*/ 48692 h 931773"/>
                <a:gd name="connsiteX28" fmla="*/ 304267 w 330555"/>
                <a:gd name="connsiteY28" fmla="*/ 45263 h 931773"/>
                <a:gd name="connsiteX29" fmla="*/ 302210 w 330555"/>
                <a:gd name="connsiteY29" fmla="*/ 42748 h 931773"/>
                <a:gd name="connsiteX30" fmla="*/ 299466 w 330555"/>
                <a:gd name="connsiteY30" fmla="*/ 39319 h 931773"/>
                <a:gd name="connsiteX31" fmla="*/ 297409 w 330555"/>
                <a:gd name="connsiteY31" fmla="*/ 37033 h 931773"/>
                <a:gd name="connsiteX32" fmla="*/ 294437 w 330555"/>
                <a:gd name="connsiteY32" fmla="*/ 33604 h 931773"/>
                <a:gd name="connsiteX33" fmla="*/ 292608 w 330555"/>
                <a:gd name="connsiteY33" fmla="*/ 31547 h 931773"/>
                <a:gd name="connsiteX34" fmla="*/ 289179 w 330555"/>
                <a:gd name="connsiteY34" fmla="*/ 28118 h 931773"/>
                <a:gd name="connsiteX35" fmla="*/ 287351 w 330555"/>
                <a:gd name="connsiteY35" fmla="*/ 26518 h 931773"/>
                <a:gd name="connsiteX36" fmla="*/ 283464 w 330555"/>
                <a:gd name="connsiteY36" fmla="*/ 23089 h 931773"/>
                <a:gd name="connsiteX37" fmla="*/ 281864 w 330555"/>
                <a:gd name="connsiteY37" fmla="*/ 21717 h 931773"/>
                <a:gd name="connsiteX38" fmla="*/ 277521 w 330555"/>
                <a:gd name="connsiteY38" fmla="*/ 18288 h 931773"/>
                <a:gd name="connsiteX39" fmla="*/ 276378 w 330555"/>
                <a:gd name="connsiteY39" fmla="*/ 17602 h 931773"/>
                <a:gd name="connsiteX40" fmla="*/ 244374 w 330555"/>
                <a:gd name="connsiteY40" fmla="*/ 0 h 931773"/>
                <a:gd name="connsiteX41" fmla="*/ 252375 w 330555"/>
                <a:gd name="connsiteY41" fmla="*/ 392506 h 931773"/>
                <a:gd name="connsiteX42" fmla="*/ 250317 w 330555"/>
                <a:gd name="connsiteY42" fmla="*/ 410794 h 931773"/>
                <a:gd name="connsiteX43" fmla="*/ 224486 w 330555"/>
                <a:gd name="connsiteY43" fmla="*/ 633451 h 931773"/>
                <a:gd name="connsiteX44" fmla="*/ 183338 w 330555"/>
                <a:gd name="connsiteY44" fmla="*/ 762152 h 931773"/>
                <a:gd name="connsiteX45" fmla="*/ 78639 w 330555"/>
                <a:gd name="connsiteY45" fmla="*/ 851992 h 931773"/>
                <a:gd name="connsiteX46" fmla="*/ 0 w 330555"/>
                <a:gd name="connsiteY46" fmla="*/ 845591 h 931773"/>
                <a:gd name="connsiteX47" fmla="*/ 0 w 330555"/>
                <a:gd name="connsiteY47" fmla="*/ 845591 h 931773"/>
                <a:gd name="connsiteX48" fmla="*/ 5715 w 330555"/>
                <a:gd name="connsiteY48" fmla="*/ 867994 h 931773"/>
                <a:gd name="connsiteX49" fmla="*/ 5715 w 330555"/>
                <a:gd name="connsiteY49" fmla="*/ 867994 h 931773"/>
                <a:gd name="connsiteX50" fmla="*/ 19203 w 330555"/>
                <a:gd name="connsiteY50" fmla="*/ 897941 h 931773"/>
                <a:gd name="connsiteX51" fmla="*/ 22860 w 330555"/>
                <a:gd name="connsiteY51" fmla="*/ 902513 h 931773"/>
                <a:gd name="connsiteX52" fmla="*/ 35662 w 330555"/>
                <a:gd name="connsiteY52" fmla="*/ 913943 h 931773"/>
                <a:gd name="connsiteX53" fmla="*/ 75896 w 330555"/>
                <a:gd name="connsiteY53" fmla="*/ 928573 h 931773"/>
                <a:gd name="connsiteX54" fmla="*/ 121158 w 330555"/>
                <a:gd name="connsiteY54" fmla="*/ 931774 h 931773"/>
                <a:gd name="connsiteX55" fmla="*/ 173736 w 330555"/>
                <a:gd name="connsiteY55" fmla="*/ 928573 h 931773"/>
                <a:gd name="connsiteX56" fmla="*/ 196139 w 330555"/>
                <a:gd name="connsiteY56" fmla="*/ 926287 h 931773"/>
                <a:gd name="connsiteX57" fmla="*/ 209398 w 330555"/>
                <a:gd name="connsiteY57" fmla="*/ 922858 h 931773"/>
                <a:gd name="connsiteX58" fmla="*/ 216256 w 330555"/>
                <a:gd name="connsiteY58" fmla="*/ 918972 h 931773"/>
                <a:gd name="connsiteX59" fmla="*/ 229972 w 330555"/>
                <a:gd name="connsiteY59" fmla="*/ 901827 h 931773"/>
                <a:gd name="connsiteX60" fmla="*/ 256261 w 330555"/>
                <a:gd name="connsiteY60" fmla="*/ 814959 h 931773"/>
                <a:gd name="connsiteX61" fmla="*/ 268605 w 330555"/>
                <a:gd name="connsiteY61" fmla="*/ 721690 h 931773"/>
                <a:gd name="connsiteX62" fmla="*/ 262433 w 330555"/>
                <a:gd name="connsiteY62" fmla="*/ 678942 h 931773"/>
                <a:gd name="connsiteX63" fmla="*/ 255118 w 330555"/>
                <a:gd name="connsiteY63" fmla="*/ 660197 h 931773"/>
                <a:gd name="connsiteX64" fmla="*/ 254204 w 330555"/>
                <a:gd name="connsiteY64" fmla="*/ 654939 h 931773"/>
                <a:gd name="connsiteX65" fmla="*/ 253746 w 330555"/>
                <a:gd name="connsiteY65" fmla="*/ 642137 h 931773"/>
                <a:gd name="connsiteX66" fmla="*/ 254432 w 330555"/>
                <a:gd name="connsiteY66" fmla="*/ 637108 h 931773"/>
                <a:gd name="connsiteX67" fmla="*/ 255347 w 330555"/>
                <a:gd name="connsiteY67" fmla="*/ 632308 h 931773"/>
                <a:gd name="connsiteX68" fmla="*/ 258547 w 330555"/>
                <a:gd name="connsiteY68" fmla="*/ 622706 h 931773"/>
                <a:gd name="connsiteX69" fmla="*/ 273177 w 330555"/>
                <a:gd name="connsiteY69" fmla="*/ 600075 h 931773"/>
                <a:gd name="connsiteX70" fmla="*/ 279578 w 330555"/>
                <a:gd name="connsiteY70" fmla="*/ 591845 h 93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0555" h="931773">
                  <a:moveTo>
                    <a:pt x="279578" y="591845"/>
                  </a:moveTo>
                  <a:cubicBezTo>
                    <a:pt x="280721" y="590017"/>
                    <a:pt x="281636" y="588188"/>
                    <a:pt x="282550" y="586359"/>
                  </a:cubicBezTo>
                  <a:cubicBezTo>
                    <a:pt x="283007" y="585445"/>
                    <a:pt x="283464" y="584530"/>
                    <a:pt x="283922" y="583616"/>
                  </a:cubicBezTo>
                  <a:cubicBezTo>
                    <a:pt x="284836" y="581787"/>
                    <a:pt x="285522" y="579958"/>
                    <a:pt x="286208" y="578129"/>
                  </a:cubicBezTo>
                  <a:cubicBezTo>
                    <a:pt x="286436" y="577215"/>
                    <a:pt x="286893" y="576301"/>
                    <a:pt x="287122" y="575386"/>
                  </a:cubicBezTo>
                  <a:cubicBezTo>
                    <a:pt x="288722" y="569671"/>
                    <a:pt x="289865" y="563728"/>
                    <a:pt x="290551" y="557327"/>
                  </a:cubicBezTo>
                  <a:cubicBezTo>
                    <a:pt x="290551" y="556184"/>
                    <a:pt x="290780" y="555269"/>
                    <a:pt x="290780" y="554126"/>
                  </a:cubicBezTo>
                  <a:cubicBezTo>
                    <a:pt x="297866" y="472973"/>
                    <a:pt x="309296" y="392278"/>
                    <a:pt x="314325" y="311125"/>
                  </a:cubicBezTo>
                  <a:cubicBezTo>
                    <a:pt x="316611" y="273177"/>
                    <a:pt x="320269" y="235458"/>
                    <a:pt x="323927" y="197739"/>
                  </a:cubicBezTo>
                  <a:cubicBezTo>
                    <a:pt x="326213" y="175108"/>
                    <a:pt x="328499" y="152476"/>
                    <a:pt x="330556" y="129616"/>
                  </a:cubicBezTo>
                  <a:cubicBezTo>
                    <a:pt x="330556" y="128702"/>
                    <a:pt x="330327" y="127559"/>
                    <a:pt x="330327" y="126644"/>
                  </a:cubicBezTo>
                  <a:cubicBezTo>
                    <a:pt x="330099" y="124587"/>
                    <a:pt x="330099" y="122758"/>
                    <a:pt x="330099" y="120701"/>
                  </a:cubicBezTo>
                  <a:cubicBezTo>
                    <a:pt x="330099" y="118643"/>
                    <a:pt x="330099" y="116815"/>
                    <a:pt x="330099" y="114757"/>
                  </a:cubicBezTo>
                  <a:cubicBezTo>
                    <a:pt x="330099" y="113843"/>
                    <a:pt x="330099" y="112700"/>
                    <a:pt x="330099" y="111785"/>
                  </a:cubicBezTo>
                  <a:cubicBezTo>
                    <a:pt x="330099" y="109728"/>
                    <a:pt x="330327" y="107899"/>
                    <a:pt x="330327" y="105842"/>
                  </a:cubicBezTo>
                  <a:cubicBezTo>
                    <a:pt x="330327" y="104927"/>
                    <a:pt x="330327" y="103784"/>
                    <a:pt x="330327" y="102870"/>
                  </a:cubicBezTo>
                  <a:cubicBezTo>
                    <a:pt x="330327" y="101956"/>
                    <a:pt x="330327" y="100813"/>
                    <a:pt x="330327" y="99898"/>
                  </a:cubicBezTo>
                  <a:cubicBezTo>
                    <a:pt x="330099" y="96926"/>
                    <a:pt x="329870" y="94183"/>
                    <a:pt x="329184" y="91211"/>
                  </a:cubicBezTo>
                  <a:cubicBezTo>
                    <a:pt x="328499" y="88240"/>
                    <a:pt x="327584" y="85496"/>
                    <a:pt x="326441" y="82525"/>
                  </a:cubicBezTo>
                  <a:cubicBezTo>
                    <a:pt x="325298" y="80010"/>
                    <a:pt x="324155" y="77724"/>
                    <a:pt x="323012" y="75209"/>
                  </a:cubicBezTo>
                  <a:cubicBezTo>
                    <a:pt x="322555" y="74295"/>
                    <a:pt x="322098" y="73609"/>
                    <a:pt x="321641" y="72695"/>
                  </a:cubicBezTo>
                  <a:cubicBezTo>
                    <a:pt x="320955" y="71095"/>
                    <a:pt x="320040" y="69723"/>
                    <a:pt x="319355" y="68123"/>
                  </a:cubicBezTo>
                  <a:cubicBezTo>
                    <a:pt x="318897" y="67208"/>
                    <a:pt x="318212" y="66065"/>
                    <a:pt x="317526" y="65151"/>
                  </a:cubicBezTo>
                  <a:cubicBezTo>
                    <a:pt x="316840" y="63779"/>
                    <a:pt x="316154" y="62636"/>
                    <a:pt x="315240" y="61493"/>
                  </a:cubicBezTo>
                  <a:cubicBezTo>
                    <a:pt x="314554" y="60350"/>
                    <a:pt x="313868" y="59436"/>
                    <a:pt x="313182" y="58293"/>
                  </a:cubicBezTo>
                  <a:cubicBezTo>
                    <a:pt x="312497" y="57150"/>
                    <a:pt x="311811" y="56007"/>
                    <a:pt x="311125" y="55093"/>
                  </a:cubicBezTo>
                  <a:cubicBezTo>
                    <a:pt x="310439" y="53950"/>
                    <a:pt x="309525" y="52807"/>
                    <a:pt x="308839" y="51664"/>
                  </a:cubicBezTo>
                  <a:cubicBezTo>
                    <a:pt x="308153" y="50749"/>
                    <a:pt x="307467" y="49606"/>
                    <a:pt x="306782" y="48692"/>
                  </a:cubicBezTo>
                  <a:cubicBezTo>
                    <a:pt x="305867" y="47549"/>
                    <a:pt x="305181" y="46406"/>
                    <a:pt x="304267" y="45263"/>
                  </a:cubicBezTo>
                  <a:cubicBezTo>
                    <a:pt x="303581" y="44348"/>
                    <a:pt x="302895" y="43434"/>
                    <a:pt x="302210" y="42748"/>
                  </a:cubicBezTo>
                  <a:cubicBezTo>
                    <a:pt x="301295" y="41605"/>
                    <a:pt x="300381" y="40462"/>
                    <a:pt x="299466" y="39319"/>
                  </a:cubicBezTo>
                  <a:cubicBezTo>
                    <a:pt x="298781" y="38633"/>
                    <a:pt x="298095" y="37719"/>
                    <a:pt x="297409" y="37033"/>
                  </a:cubicBezTo>
                  <a:cubicBezTo>
                    <a:pt x="296495" y="35890"/>
                    <a:pt x="295352" y="34747"/>
                    <a:pt x="294437" y="33604"/>
                  </a:cubicBezTo>
                  <a:cubicBezTo>
                    <a:pt x="293751" y="32918"/>
                    <a:pt x="293066" y="32233"/>
                    <a:pt x="292608" y="31547"/>
                  </a:cubicBezTo>
                  <a:cubicBezTo>
                    <a:pt x="291465" y="30404"/>
                    <a:pt x="290322" y="29261"/>
                    <a:pt x="289179" y="28118"/>
                  </a:cubicBezTo>
                  <a:cubicBezTo>
                    <a:pt x="288494" y="27661"/>
                    <a:pt x="288036" y="26975"/>
                    <a:pt x="287351" y="26518"/>
                  </a:cubicBezTo>
                  <a:cubicBezTo>
                    <a:pt x="286208" y="25375"/>
                    <a:pt x="284836" y="24232"/>
                    <a:pt x="283464" y="23089"/>
                  </a:cubicBezTo>
                  <a:cubicBezTo>
                    <a:pt x="283007" y="22631"/>
                    <a:pt x="282550" y="22174"/>
                    <a:pt x="281864" y="21717"/>
                  </a:cubicBezTo>
                  <a:cubicBezTo>
                    <a:pt x="280493" y="20574"/>
                    <a:pt x="279121" y="19431"/>
                    <a:pt x="277521" y="18288"/>
                  </a:cubicBezTo>
                  <a:cubicBezTo>
                    <a:pt x="277292" y="18059"/>
                    <a:pt x="276835" y="17831"/>
                    <a:pt x="276378" y="17602"/>
                  </a:cubicBezTo>
                  <a:cubicBezTo>
                    <a:pt x="267005" y="10516"/>
                    <a:pt x="256261" y="4572"/>
                    <a:pt x="244374" y="0"/>
                  </a:cubicBezTo>
                  <a:cubicBezTo>
                    <a:pt x="302895" y="121844"/>
                    <a:pt x="270663" y="264033"/>
                    <a:pt x="252375" y="392506"/>
                  </a:cubicBezTo>
                  <a:cubicBezTo>
                    <a:pt x="251689" y="398678"/>
                    <a:pt x="250775" y="404622"/>
                    <a:pt x="250317" y="410794"/>
                  </a:cubicBezTo>
                  <a:cubicBezTo>
                    <a:pt x="243231" y="485318"/>
                    <a:pt x="238430" y="559613"/>
                    <a:pt x="224486" y="633451"/>
                  </a:cubicBezTo>
                  <a:cubicBezTo>
                    <a:pt x="216027" y="678028"/>
                    <a:pt x="203454" y="721233"/>
                    <a:pt x="183338" y="762152"/>
                  </a:cubicBezTo>
                  <a:cubicBezTo>
                    <a:pt x="163221" y="803300"/>
                    <a:pt x="125502" y="843305"/>
                    <a:pt x="78639" y="851992"/>
                  </a:cubicBezTo>
                  <a:cubicBezTo>
                    <a:pt x="50978" y="857021"/>
                    <a:pt x="24461" y="854278"/>
                    <a:pt x="0" y="845591"/>
                  </a:cubicBezTo>
                  <a:cubicBezTo>
                    <a:pt x="0" y="845591"/>
                    <a:pt x="0" y="845591"/>
                    <a:pt x="0" y="845591"/>
                  </a:cubicBezTo>
                  <a:cubicBezTo>
                    <a:pt x="1829" y="853135"/>
                    <a:pt x="3658" y="860679"/>
                    <a:pt x="5715" y="867994"/>
                  </a:cubicBezTo>
                  <a:cubicBezTo>
                    <a:pt x="5715" y="867994"/>
                    <a:pt x="5715" y="867994"/>
                    <a:pt x="5715" y="867994"/>
                  </a:cubicBezTo>
                  <a:cubicBezTo>
                    <a:pt x="8916" y="879881"/>
                    <a:pt x="13259" y="889711"/>
                    <a:pt x="19203" y="897941"/>
                  </a:cubicBezTo>
                  <a:cubicBezTo>
                    <a:pt x="20346" y="899541"/>
                    <a:pt x="21489" y="901141"/>
                    <a:pt x="22860" y="902513"/>
                  </a:cubicBezTo>
                  <a:cubicBezTo>
                    <a:pt x="26747" y="906856"/>
                    <a:pt x="30861" y="910742"/>
                    <a:pt x="35662" y="913943"/>
                  </a:cubicBezTo>
                  <a:cubicBezTo>
                    <a:pt x="46635" y="921487"/>
                    <a:pt x="60122" y="926059"/>
                    <a:pt x="75896" y="928573"/>
                  </a:cubicBezTo>
                  <a:cubicBezTo>
                    <a:pt x="90983" y="931088"/>
                    <a:pt x="106071" y="931774"/>
                    <a:pt x="121158" y="931774"/>
                  </a:cubicBezTo>
                  <a:cubicBezTo>
                    <a:pt x="138761" y="931774"/>
                    <a:pt x="156134" y="930173"/>
                    <a:pt x="173736" y="928573"/>
                  </a:cubicBezTo>
                  <a:cubicBezTo>
                    <a:pt x="181280" y="927887"/>
                    <a:pt x="188824" y="926973"/>
                    <a:pt x="196139" y="926287"/>
                  </a:cubicBezTo>
                  <a:cubicBezTo>
                    <a:pt x="200940" y="925830"/>
                    <a:pt x="205512" y="924687"/>
                    <a:pt x="209398" y="922858"/>
                  </a:cubicBezTo>
                  <a:cubicBezTo>
                    <a:pt x="211913" y="921715"/>
                    <a:pt x="213970" y="920344"/>
                    <a:pt x="216256" y="918972"/>
                  </a:cubicBezTo>
                  <a:cubicBezTo>
                    <a:pt x="221971" y="914857"/>
                    <a:pt x="226314" y="909142"/>
                    <a:pt x="229972" y="901827"/>
                  </a:cubicBezTo>
                  <a:cubicBezTo>
                    <a:pt x="243688" y="874166"/>
                    <a:pt x="252146" y="845134"/>
                    <a:pt x="256261" y="814959"/>
                  </a:cubicBezTo>
                  <a:cubicBezTo>
                    <a:pt x="260604" y="783869"/>
                    <a:pt x="264033" y="752780"/>
                    <a:pt x="268605" y="721690"/>
                  </a:cubicBezTo>
                  <a:cubicBezTo>
                    <a:pt x="270891" y="706603"/>
                    <a:pt x="269977" y="692429"/>
                    <a:pt x="262433" y="678942"/>
                  </a:cubicBezTo>
                  <a:cubicBezTo>
                    <a:pt x="259004" y="672541"/>
                    <a:pt x="256490" y="666369"/>
                    <a:pt x="255118" y="660197"/>
                  </a:cubicBezTo>
                  <a:cubicBezTo>
                    <a:pt x="254661" y="658368"/>
                    <a:pt x="254432" y="656768"/>
                    <a:pt x="254204" y="654939"/>
                  </a:cubicBezTo>
                  <a:cubicBezTo>
                    <a:pt x="253518" y="650596"/>
                    <a:pt x="253518" y="646481"/>
                    <a:pt x="253746" y="642137"/>
                  </a:cubicBezTo>
                  <a:cubicBezTo>
                    <a:pt x="253975" y="640537"/>
                    <a:pt x="253975" y="638708"/>
                    <a:pt x="254432" y="637108"/>
                  </a:cubicBezTo>
                  <a:cubicBezTo>
                    <a:pt x="254661" y="635508"/>
                    <a:pt x="255118" y="633908"/>
                    <a:pt x="255347" y="632308"/>
                  </a:cubicBezTo>
                  <a:cubicBezTo>
                    <a:pt x="256261" y="629107"/>
                    <a:pt x="257175" y="625907"/>
                    <a:pt x="258547" y="622706"/>
                  </a:cubicBezTo>
                  <a:cubicBezTo>
                    <a:pt x="261976" y="614705"/>
                    <a:pt x="266777" y="607162"/>
                    <a:pt x="273177" y="600075"/>
                  </a:cubicBezTo>
                  <a:cubicBezTo>
                    <a:pt x="275921" y="597103"/>
                    <a:pt x="277749" y="594360"/>
                    <a:pt x="279578" y="591845"/>
                  </a:cubicBezTo>
                  <a:close/>
                </a:path>
              </a:pathLst>
            </a:custGeom>
            <a:solidFill>
              <a:srgbClr val="FFFFFF"/>
            </a:solidFill>
            <a:ln w="2286" cap="flat">
              <a:noFill/>
              <a:prstDash val="solid"/>
              <a:miter/>
            </a:ln>
          </p:spPr>
          <p:txBody>
            <a:bodyPr rtlCol="0" anchor="ctr"/>
            <a:lstStyle/>
            <a:p>
              <a:endParaRPr lang="en-US"/>
            </a:p>
          </p:txBody>
        </p:sp>
        <p:sp>
          <p:nvSpPr>
            <p:cNvPr id="70" name="Freeform 206">
              <a:extLst>
                <a:ext uri="{FF2B5EF4-FFF2-40B4-BE49-F238E27FC236}">
                  <a16:creationId xmlns:a16="http://schemas.microsoft.com/office/drawing/2014/main" id="{1393127A-06C1-F556-AB5D-D92B31D6F311}"/>
                </a:ext>
              </a:extLst>
            </p:cNvPr>
            <p:cNvSpPr/>
            <p:nvPr/>
          </p:nvSpPr>
          <p:spPr>
            <a:xfrm>
              <a:off x="9089696" y="1492616"/>
              <a:ext cx="487095" cy="790727"/>
            </a:xfrm>
            <a:custGeom>
              <a:avLst/>
              <a:gdLst>
                <a:gd name="connsiteX0" fmla="*/ 363524 w 487095"/>
                <a:gd name="connsiteY0" fmla="*/ 640678 h 790727"/>
                <a:gd name="connsiteX1" fmla="*/ 282599 w 487095"/>
                <a:gd name="connsiteY1" fmla="*/ 496889 h 790727"/>
                <a:gd name="connsiteX2" fmla="*/ 296772 w 487095"/>
                <a:gd name="connsiteY2" fmla="*/ 468542 h 790727"/>
                <a:gd name="connsiteX3" fmla="*/ 326033 w 487095"/>
                <a:gd name="connsiteY3" fmla="*/ 483630 h 790727"/>
                <a:gd name="connsiteX4" fmla="*/ 331062 w 487095"/>
                <a:gd name="connsiteY4" fmla="*/ 500318 h 790727"/>
                <a:gd name="connsiteX5" fmla="*/ 336549 w 487095"/>
                <a:gd name="connsiteY5" fmla="*/ 562040 h 790727"/>
                <a:gd name="connsiteX6" fmla="*/ 344321 w 487095"/>
                <a:gd name="connsiteY6" fmla="*/ 589929 h 790727"/>
                <a:gd name="connsiteX7" fmla="*/ 401014 w 487095"/>
                <a:gd name="connsiteY7" fmla="*/ 640221 h 790727"/>
                <a:gd name="connsiteX8" fmla="*/ 404900 w 487095"/>
                <a:gd name="connsiteY8" fmla="*/ 518149 h 790727"/>
                <a:gd name="connsiteX9" fmla="*/ 394842 w 487095"/>
                <a:gd name="connsiteY9" fmla="*/ 502604 h 790727"/>
                <a:gd name="connsiteX10" fmla="*/ 369239 w 487095"/>
                <a:gd name="connsiteY10" fmla="*/ 415279 h 790727"/>
                <a:gd name="connsiteX11" fmla="*/ 371296 w 487095"/>
                <a:gd name="connsiteY11" fmla="*/ 409792 h 790727"/>
                <a:gd name="connsiteX12" fmla="*/ 363981 w 487095"/>
                <a:gd name="connsiteY12" fmla="*/ 326125 h 790727"/>
                <a:gd name="connsiteX13" fmla="*/ 364209 w 487095"/>
                <a:gd name="connsiteY13" fmla="*/ 311037 h 790727"/>
                <a:gd name="connsiteX14" fmla="*/ 379983 w 487095"/>
                <a:gd name="connsiteY14" fmla="*/ 313552 h 790727"/>
                <a:gd name="connsiteX15" fmla="*/ 401471 w 487095"/>
                <a:gd name="connsiteY15" fmla="*/ 387161 h 790727"/>
                <a:gd name="connsiteX16" fmla="*/ 386841 w 487095"/>
                <a:gd name="connsiteY16" fmla="*/ 425566 h 790727"/>
                <a:gd name="connsiteX17" fmla="*/ 379526 w 487095"/>
                <a:gd name="connsiteY17" fmla="*/ 447968 h 790727"/>
                <a:gd name="connsiteX18" fmla="*/ 397814 w 487095"/>
                <a:gd name="connsiteY18" fmla="*/ 475629 h 790727"/>
                <a:gd name="connsiteX19" fmla="*/ 423188 w 487095"/>
                <a:gd name="connsiteY19" fmla="*/ 468771 h 790727"/>
                <a:gd name="connsiteX20" fmla="*/ 486968 w 487095"/>
                <a:gd name="connsiteY20" fmla="*/ 339155 h 790727"/>
                <a:gd name="connsiteX21" fmla="*/ 363981 w 487095"/>
                <a:gd name="connsiteY21" fmla="*/ 218225 h 790727"/>
                <a:gd name="connsiteX22" fmla="*/ 324890 w 487095"/>
                <a:gd name="connsiteY22" fmla="*/ 195365 h 790727"/>
                <a:gd name="connsiteX23" fmla="*/ 217448 w 487095"/>
                <a:gd name="connsiteY23" fmla="*/ 203824 h 790727"/>
                <a:gd name="connsiteX24" fmla="*/ 167613 w 487095"/>
                <a:gd name="connsiteY24" fmla="*/ 187593 h 790727"/>
                <a:gd name="connsiteX25" fmla="*/ 85089 w 487095"/>
                <a:gd name="connsiteY25" fmla="*/ 69635 h 790727"/>
                <a:gd name="connsiteX26" fmla="*/ 37997 w 487095"/>
                <a:gd name="connsiteY26" fmla="*/ 9514 h 790727"/>
                <a:gd name="connsiteX27" fmla="*/ 6222 w 487095"/>
                <a:gd name="connsiteY27" fmla="*/ 14314 h 790727"/>
                <a:gd name="connsiteX28" fmla="*/ 17195 w 487095"/>
                <a:gd name="connsiteY28" fmla="*/ 79922 h 790727"/>
                <a:gd name="connsiteX29" fmla="*/ 55371 w 487095"/>
                <a:gd name="connsiteY29" fmla="*/ 132043 h 790727"/>
                <a:gd name="connsiteX30" fmla="*/ 126694 w 487095"/>
                <a:gd name="connsiteY30" fmla="*/ 247258 h 790727"/>
                <a:gd name="connsiteX31" fmla="*/ 175386 w 487095"/>
                <a:gd name="connsiteY31" fmla="*/ 330468 h 790727"/>
                <a:gd name="connsiteX32" fmla="*/ 182244 w 487095"/>
                <a:gd name="connsiteY32" fmla="*/ 361786 h 790727"/>
                <a:gd name="connsiteX33" fmla="*/ 202818 w 487095"/>
                <a:gd name="connsiteY33" fmla="*/ 554953 h 790727"/>
                <a:gd name="connsiteX34" fmla="*/ 220191 w 487095"/>
                <a:gd name="connsiteY34" fmla="*/ 598159 h 790727"/>
                <a:gd name="connsiteX35" fmla="*/ 311631 w 487095"/>
                <a:gd name="connsiteY35" fmla="*/ 685027 h 790727"/>
                <a:gd name="connsiteX36" fmla="*/ 411758 w 487095"/>
                <a:gd name="connsiteY36" fmla="*/ 778981 h 790727"/>
                <a:gd name="connsiteX37" fmla="*/ 436447 w 487095"/>
                <a:gd name="connsiteY37" fmla="*/ 789726 h 790727"/>
                <a:gd name="connsiteX38" fmla="*/ 450163 w 487095"/>
                <a:gd name="connsiteY38" fmla="*/ 769152 h 790727"/>
                <a:gd name="connsiteX39" fmla="*/ 428217 w 487095"/>
                <a:gd name="connsiteY39" fmla="*/ 701257 h 790727"/>
                <a:gd name="connsiteX40" fmla="*/ 363524 w 487095"/>
                <a:gd name="connsiteY40" fmla="*/ 640678 h 79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7095" h="790727">
                  <a:moveTo>
                    <a:pt x="363524" y="640678"/>
                  </a:moveTo>
                  <a:cubicBezTo>
                    <a:pt x="319175" y="602959"/>
                    <a:pt x="283056" y="559983"/>
                    <a:pt x="282599" y="496889"/>
                  </a:cubicBezTo>
                  <a:cubicBezTo>
                    <a:pt x="282599" y="484087"/>
                    <a:pt x="282599" y="471971"/>
                    <a:pt x="296772" y="468542"/>
                  </a:cubicBezTo>
                  <a:cubicBezTo>
                    <a:pt x="309574" y="465342"/>
                    <a:pt x="319632" y="472886"/>
                    <a:pt x="326033" y="483630"/>
                  </a:cubicBezTo>
                  <a:cubicBezTo>
                    <a:pt x="329005" y="488431"/>
                    <a:pt x="330377" y="494603"/>
                    <a:pt x="331062" y="500318"/>
                  </a:cubicBezTo>
                  <a:cubicBezTo>
                    <a:pt x="333348" y="520892"/>
                    <a:pt x="334949" y="541466"/>
                    <a:pt x="336549" y="562040"/>
                  </a:cubicBezTo>
                  <a:cubicBezTo>
                    <a:pt x="337235" y="571870"/>
                    <a:pt x="337235" y="582157"/>
                    <a:pt x="344321" y="589929"/>
                  </a:cubicBezTo>
                  <a:cubicBezTo>
                    <a:pt x="359866" y="607303"/>
                    <a:pt x="374039" y="626277"/>
                    <a:pt x="401014" y="640221"/>
                  </a:cubicBezTo>
                  <a:cubicBezTo>
                    <a:pt x="402386" y="596330"/>
                    <a:pt x="403529" y="557239"/>
                    <a:pt x="404900" y="518149"/>
                  </a:cubicBezTo>
                  <a:cubicBezTo>
                    <a:pt x="405129" y="510605"/>
                    <a:pt x="401471" y="506947"/>
                    <a:pt x="394842" y="502604"/>
                  </a:cubicBezTo>
                  <a:cubicBezTo>
                    <a:pt x="352094" y="474029"/>
                    <a:pt x="349122" y="462827"/>
                    <a:pt x="369239" y="415279"/>
                  </a:cubicBezTo>
                  <a:cubicBezTo>
                    <a:pt x="369924" y="413450"/>
                    <a:pt x="370610" y="411621"/>
                    <a:pt x="371296" y="409792"/>
                  </a:cubicBezTo>
                  <a:cubicBezTo>
                    <a:pt x="383869" y="380531"/>
                    <a:pt x="391641" y="351956"/>
                    <a:pt x="363981" y="326125"/>
                  </a:cubicBezTo>
                  <a:cubicBezTo>
                    <a:pt x="359180" y="321553"/>
                    <a:pt x="358037" y="315838"/>
                    <a:pt x="364209" y="311037"/>
                  </a:cubicBezTo>
                  <a:cubicBezTo>
                    <a:pt x="369924" y="306694"/>
                    <a:pt x="376097" y="308751"/>
                    <a:pt x="379983" y="313552"/>
                  </a:cubicBezTo>
                  <a:cubicBezTo>
                    <a:pt x="397128" y="335040"/>
                    <a:pt x="416559" y="355385"/>
                    <a:pt x="401471" y="387161"/>
                  </a:cubicBezTo>
                  <a:cubicBezTo>
                    <a:pt x="395528" y="399277"/>
                    <a:pt x="393013" y="413221"/>
                    <a:pt x="386841" y="425566"/>
                  </a:cubicBezTo>
                  <a:cubicBezTo>
                    <a:pt x="383412" y="432652"/>
                    <a:pt x="380897" y="440196"/>
                    <a:pt x="379526" y="447968"/>
                  </a:cubicBezTo>
                  <a:cubicBezTo>
                    <a:pt x="376782" y="462599"/>
                    <a:pt x="389127" y="468771"/>
                    <a:pt x="397814" y="475629"/>
                  </a:cubicBezTo>
                  <a:cubicBezTo>
                    <a:pt x="407643" y="482944"/>
                    <a:pt x="416330" y="477001"/>
                    <a:pt x="423188" y="468771"/>
                  </a:cubicBezTo>
                  <a:cubicBezTo>
                    <a:pt x="452220" y="434252"/>
                    <a:pt x="472566" y="380760"/>
                    <a:pt x="486968" y="339155"/>
                  </a:cubicBezTo>
                  <a:cubicBezTo>
                    <a:pt x="491311" y="326810"/>
                    <a:pt x="383640" y="246572"/>
                    <a:pt x="363981" y="218225"/>
                  </a:cubicBezTo>
                  <a:cubicBezTo>
                    <a:pt x="354608" y="204509"/>
                    <a:pt x="341807" y="196966"/>
                    <a:pt x="324890" y="195365"/>
                  </a:cubicBezTo>
                  <a:cubicBezTo>
                    <a:pt x="288543" y="191708"/>
                    <a:pt x="253110" y="199709"/>
                    <a:pt x="217448" y="203824"/>
                  </a:cubicBezTo>
                  <a:cubicBezTo>
                    <a:pt x="197103" y="206110"/>
                    <a:pt x="182244" y="202681"/>
                    <a:pt x="167613" y="187593"/>
                  </a:cubicBezTo>
                  <a:cubicBezTo>
                    <a:pt x="133781" y="152389"/>
                    <a:pt x="111378" y="109640"/>
                    <a:pt x="85089" y="69635"/>
                  </a:cubicBezTo>
                  <a:cubicBezTo>
                    <a:pt x="70916" y="48147"/>
                    <a:pt x="54914" y="28259"/>
                    <a:pt x="37997" y="9514"/>
                  </a:cubicBezTo>
                  <a:cubicBezTo>
                    <a:pt x="24738" y="-5117"/>
                    <a:pt x="15594" y="-2374"/>
                    <a:pt x="6222" y="14314"/>
                  </a:cubicBezTo>
                  <a:cubicBezTo>
                    <a:pt x="-7951" y="39460"/>
                    <a:pt x="4850" y="59806"/>
                    <a:pt x="17195" y="79922"/>
                  </a:cubicBezTo>
                  <a:cubicBezTo>
                    <a:pt x="28396" y="98210"/>
                    <a:pt x="43026" y="114212"/>
                    <a:pt x="55371" y="132043"/>
                  </a:cubicBezTo>
                  <a:cubicBezTo>
                    <a:pt x="81203" y="169076"/>
                    <a:pt x="98576" y="211596"/>
                    <a:pt x="126694" y="247258"/>
                  </a:cubicBezTo>
                  <a:cubicBezTo>
                    <a:pt x="146811" y="272632"/>
                    <a:pt x="157784" y="303493"/>
                    <a:pt x="175386" y="330468"/>
                  </a:cubicBezTo>
                  <a:cubicBezTo>
                    <a:pt x="181329" y="339612"/>
                    <a:pt x="181558" y="350813"/>
                    <a:pt x="182244" y="361786"/>
                  </a:cubicBezTo>
                  <a:cubicBezTo>
                    <a:pt x="186359" y="426480"/>
                    <a:pt x="190245" y="491174"/>
                    <a:pt x="202818" y="554953"/>
                  </a:cubicBezTo>
                  <a:cubicBezTo>
                    <a:pt x="205790" y="570498"/>
                    <a:pt x="210590" y="584900"/>
                    <a:pt x="220191" y="598159"/>
                  </a:cubicBezTo>
                  <a:cubicBezTo>
                    <a:pt x="245337" y="632906"/>
                    <a:pt x="279399" y="658052"/>
                    <a:pt x="311631" y="685027"/>
                  </a:cubicBezTo>
                  <a:cubicBezTo>
                    <a:pt x="346836" y="714288"/>
                    <a:pt x="389355" y="736005"/>
                    <a:pt x="411758" y="778981"/>
                  </a:cubicBezTo>
                  <a:cubicBezTo>
                    <a:pt x="417016" y="789040"/>
                    <a:pt x="425474" y="792697"/>
                    <a:pt x="436447" y="789726"/>
                  </a:cubicBezTo>
                  <a:cubicBezTo>
                    <a:pt x="446734" y="786754"/>
                    <a:pt x="449706" y="777610"/>
                    <a:pt x="450163" y="769152"/>
                  </a:cubicBezTo>
                  <a:cubicBezTo>
                    <a:pt x="451763" y="743777"/>
                    <a:pt x="446277" y="720460"/>
                    <a:pt x="428217" y="701257"/>
                  </a:cubicBezTo>
                  <a:cubicBezTo>
                    <a:pt x="408558" y="678626"/>
                    <a:pt x="385926" y="659881"/>
                    <a:pt x="363524" y="640678"/>
                  </a:cubicBezTo>
                  <a:close/>
                </a:path>
              </a:pathLst>
            </a:custGeom>
            <a:solidFill>
              <a:srgbClr val="FFFFFF"/>
            </a:solidFill>
            <a:ln w="2286" cap="flat">
              <a:noFill/>
              <a:prstDash val="solid"/>
              <a:miter/>
            </a:ln>
          </p:spPr>
          <p:txBody>
            <a:bodyPr rtlCol="0" anchor="ctr"/>
            <a:lstStyle/>
            <a:p>
              <a:endParaRPr lang="en-US"/>
            </a:p>
          </p:txBody>
        </p:sp>
        <p:sp>
          <p:nvSpPr>
            <p:cNvPr id="71" name="Freeform 207">
              <a:extLst>
                <a:ext uri="{FF2B5EF4-FFF2-40B4-BE49-F238E27FC236}">
                  <a16:creationId xmlns:a16="http://schemas.microsoft.com/office/drawing/2014/main" id="{10D47B29-0831-900D-C594-5362D2BDE27C}"/>
                </a:ext>
              </a:extLst>
            </p:cNvPr>
            <p:cNvSpPr/>
            <p:nvPr/>
          </p:nvSpPr>
          <p:spPr>
            <a:xfrm>
              <a:off x="9262760" y="1473681"/>
              <a:ext cx="186636" cy="196663"/>
            </a:xfrm>
            <a:custGeom>
              <a:avLst/>
              <a:gdLst>
                <a:gd name="connsiteX0" fmla="*/ 70216 w 186636"/>
                <a:gd name="connsiteY0" fmla="*/ 194870 h 196663"/>
                <a:gd name="connsiteX1" fmla="*/ 167600 w 186636"/>
                <a:gd name="connsiteY1" fmla="*/ 160123 h 196663"/>
                <a:gd name="connsiteX2" fmla="*/ 149769 w 186636"/>
                <a:gd name="connsiteY2" fmla="*/ 18848 h 196663"/>
                <a:gd name="connsiteX3" fmla="*/ 72273 w 186636"/>
                <a:gd name="connsiteY3" fmla="*/ 3074 h 196663"/>
                <a:gd name="connsiteX4" fmla="*/ 36 w 186636"/>
                <a:gd name="connsiteY4" fmla="*/ 104116 h 196663"/>
                <a:gd name="connsiteX5" fmla="*/ 70216 w 186636"/>
                <a:gd name="connsiteY5" fmla="*/ 194870 h 19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36" h="196663">
                  <a:moveTo>
                    <a:pt x="70216" y="194870"/>
                  </a:moveTo>
                  <a:cubicBezTo>
                    <a:pt x="101991" y="202414"/>
                    <a:pt x="152283" y="185269"/>
                    <a:pt x="167600" y="160123"/>
                  </a:cubicBezTo>
                  <a:cubicBezTo>
                    <a:pt x="194803" y="115088"/>
                    <a:pt x="196175" y="61367"/>
                    <a:pt x="149769" y="18848"/>
                  </a:cubicBezTo>
                  <a:cubicBezTo>
                    <a:pt x="129881" y="560"/>
                    <a:pt x="97419" y="-3784"/>
                    <a:pt x="72273" y="3074"/>
                  </a:cubicBezTo>
                  <a:cubicBezTo>
                    <a:pt x="25182" y="15876"/>
                    <a:pt x="-1107" y="53138"/>
                    <a:pt x="36" y="104116"/>
                  </a:cubicBezTo>
                  <a:cubicBezTo>
                    <a:pt x="264" y="156008"/>
                    <a:pt x="42098" y="188241"/>
                    <a:pt x="70216" y="194870"/>
                  </a:cubicBezTo>
                  <a:close/>
                </a:path>
              </a:pathLst>
            </a:custGeom>
            <a:solidFill>
              <a:srgbClr val="FFFFFF"/>
            </a:solidFill>
            <a:ln w="2286" cap="flat">
              <a:noFill/>
              <a:prstDash val="solid"/>
              <a:miter/>
            </a:ln>
          </p:spPr>
          <p:txBody>
            <a:bodyPr rtlCol="0" anchor="ctr"/>
            <a:lstStyle/>
            <a:p>
              <a:endParaRPr lang="en-US"/>
            </a:p>
          </p:txBody>
        </p:sp>
        <p:sp>
          <p:nvSpPr>
            <p:cNvPr id="72" name="Freeform 208">
              <a:extLst>
                <a:ext uri="{FF2B5EF4-FFF2-40B4-BE49-F238E27FC236}">
                  <a16:creationId xmlns:a16="http://schemas.microsoft.com/office/drawing/2014/main" id="{CE57F07F-CDA8-7F99-ABAC-113AA9F49451}"/>
                </a:ext>
              </a:extLst>
            </p:cNvPr>
            <p:cNvSpPr/>
            <p:nvPr/>
          </p:nvSpPr>
          <p:spPr>
            <a:xfrm>
              <a:off x="8776563" y="1943785"/>
              <a:ext cx="328955" cy="347393"/>
            </a:xfrm>
            <a:custGeom>
              <a:avLst/>
              <a:gdLst>
                <a:gd name="connsiteX0" fmla="*/ 315468 w 328955"/>
                <a:gd name="connsiteY0" fmla="*/ 103784 h 347393"/>
                <a:gd name="connsiteX1" fmla="*/ 314096 w 328955"/>
                <a:gd name="connsiteY1" fmla="*/ 100355 h 347393"/>
                <a:gd name="connsiteX2" fmla="*/ 313182 w 328955"/>
                <a:gd name="connsiteY2" fmla="*/ 98298 h 347393"/>
                <a:gd name="connsiteX3" fmla="*/ 311810 w 328955"/>
                <a:gd name="connsiteY3" fmla="*/ 95098 h 347393"/>
                <a:gd name="connsiteX4" fmla="*/ 310896 w 328955"/>
                <a:gd name="connsiteY4" fmla="*/ 92812 h 347393"/>
                <a:gd name="connsiteX5" fmla="*/ 309524 w 328955"/>
                <a:gd name="connsiteY5" fmla="*/ 89840 h 347393"/>
                <a:gd name="connsiteX6" fmla="*/ 308381 w 328955"/>
                <a:gd name="connsiteY6" fmla="*/ 87554 h 347393"/>
                <a:gd name="connsiteX7" fmla="*/ 307009 w 328955"/>
                <a:gd name="connsiteY7" fmla="*/ 84582 h 347393"/>
                <a:gd name="connsiteX8" fmla="*/ 305866 w 328955"/>
                <a:gd name="connsiteY8" fmla="*/ 82296 h 347393"/>
                <a:gd name="connsiteX9" fmla="*/ 304266 w 328955"/>
                <a:gd name="connsiteY9" fmla="*/ 79324 h 347393"/>
                <a:gd name="connsiteX10" fmla="*/ 302666 w 328955"/>
                <a:gd name="connsiteY10" fmla="*/ 76352 h 347393"/>
                <a:gd name="connsiteX11" fmla="*/ 300609 w 328955"/>
                <a:gd name="connsiteY11" fmla="*/ 72695 h 347393"/>
                <a:gd name="connsiteX12" fmla="*/ 299008 w 328955"/>
                <a:gd name="connsiteY12" fmla="*/ 70180 h 347393"/>
                <a:gd name="connsiteX13" fmla="*/ 297637 w 328955"/>
                <a:gd name="connsiteY13" fmla="*/ 67894 h 347393"/>
                <a:gd name="connsiteX14" fmla="*/ 295808 w 328955"/>
                <a:gd name="connsiteY14" fmla="*/ 65151 h 347393"/>
                <a:gd name="connsiteX15" fmla="*/ 294436 w 328955"/>
                <a:gd name="connsiteY15" fmla="*/ 63094 h 347393"/>
                <a:gd name="connsiteX16" fmla="*/ 292608 w 328955"/>
                <a:gd name="connsiteY16" fmla="*/ 60350 h 347393"/>
                <a:gd name="connsiteX17" fmla="*/ 291465 w 328955"/>
                <a:gd name="connsiteY17" fmla="*/ 58522 h 347393"/>
                <a:gd name="connsiteX18" fmla="*/ 289407 w 328955"/>
                <a:gd name="connsiteY18" fmla="*/ 55778 h 347393"/>
                <a:gd name="connsiteX19" fmla="*/ 288264 w 328955"/>
                <a:gd name="connsiteY19" fmla="*/ 54407 h 347393"/>
                <a:gd name="connsiteX20" fmla="*/ 285978 w 328955"/>
                <a:gd name="connsiteY20" fmla="*/ 51435 h 347393"/>
                <a:gd name="connsiteX21" fmla="*/ 285292 w 328955"/>
                <a:gd name="connsiteY21" fmla="*/ 50749 h 347393"/>
                <a:gd name="connsiteX22" fmla="*/ 272262 w 328955"/>
                <a:gd name="connsiteY22" fmla="*/ 36576 h 347393"/>
                <a:gd name="connsiteX23" fmla="*/ 271805 w 328955"/>
                <a:gd name="connsiteY23" fmla="*/ 36119 h 347393"/>
                <a:gd name="connsiteX24" fmla="*/ 268605 w 328955"/>
                <a:gd name="connsiteY24" fmla="*/ 33147 h 347393"/>
                <a:gd name="connsiteX25" fmla="*/ 267919 w 328955"/>
                <a:gd name="connsiteY25" fmla="*/ 32690 h 347393"/>
                <a:gd name="connsiteX26" fmla="*/ 264490 w 328955"/>
                <a:gd name="connsiteY26" fmla="*/ 29718 h 347393"/>
                <a:gd name="connsiteX27" fmla="*/ 264033 w 328955"/>
                <a:gd name="connsiteY27" fmla="*/ 29261 h 347393"/>
                <a:gd name="connsiteX28" fmla="*/ 238887 w 328955"/>
                <a:gd name="connsiteY28" fmla="*/ 12344 h 347393"/>
                <a:gd name="connsiteX29" fmla="*/ 238887 w 328955"/>
                <a:gd name="connsiteY29" fmla="*/ 12344 h 347393"/>
                <a:gd name="connsiteX30" fmla="*/ 203911 w 328955"/>
                <a:gd name="connsiteY30" fmla="*/ 0 h 347393"/>
                <a:gd name="connsiteX31" fmla="*/ 203911 w 328955"/>
                <a:gd name="connsiteY31" fmla="*/ 0 h 347393"/>
                <a:gd name="connsiteX32" fmla="*/ 239801 w 328955"/>
                <a:gd name="connsiteY32" fmla="*/ 25146 h 347393"/>
                <a:gd name="connsiteX33" fmla="*/ 273405 w 328955"/>
                <a:gd name="connsiteY33" fmla="*/ 203911 h 347393"/>
                <a:gd name="connsiteX34" fmla="*/ 182194 w 328955"/>
                <a:gd name="connsiteY34" fmla="*/ 273177 h 347393"/>
                <a:gd name="connsiteX35" fmla="*/ 86182 w 328955"/>
                <a:gd name="connsiteY35" fmla="*/ 275920 h 347393"/>
                <a:gd name="connsiteX36" fmla="*/ 0 w 328955"/>
                <a:gd name="connsiteY36" fmla="*/ 234544 h 347393"/>
                <a:gd name="connsiteX37" fmla="*/ 3200 w 328955"/>
                <a:gd name="connsiteY37" fmla="*/ 244831 h 347393"/>
                <a:gd name="connsiteX38" fmla="*/ 3429 w 328955"/>
                <a:gd name="connsiteY38" fmla="*/ 245745 h 347393"/>
                <a:gd name="connsiteX39" fmla="*/ 6858 w 328955"/>
                <a:gd name="connsiteY39" fmla="*/ 255803 h 347393"/>
                <a:gd name="connsiteX40" fmla="*/ 6858 w 328955"/>
                <a:gd name="connsiteY40" fmla="*/ 255803 h 347393"/>
                <a:gd name="connsiteX41" fmla="*/ 18288 w 328955"/>
                <a:gd name="connsiteY41" fmla="*/ 274320 h 347393"/>
                <a:gd name="connsiteX42" fmla="*/ 20345 w 328955"/>
                <a:gd name="connsiteY42" fmla="*/ 276835 h 347393"/>
                <a:gd name="connsiteX43" fmla="*/ 32232 w 328955"/>
                <a:gd name="connsiteY43" fmla="*/ 289865 h 347393"/>
                <a:gd name="connsiteX44" fmla="*/ 37719 w 328955"/>
                <a:gd name="connsiteY44" fmla="*/ 295123 h 347393"/>
                <a:gd name="connsiteX45" fmla="*/ 50292 w 328955"/>
                <a:gd name="connsiteY45" fmla="*/ 305638 h 347393"/>
                <a:gd name="connsiteX46" fmla="*/ 114757 w 328955"/>
                <a:gd name="connsiteY46" fmla="*/ 339700 h 347393"/>
                <a:gd name="connsiteX47" fmla="*/ 124129 w 328955"/>
                <a:gd name="connsiteY47" fmla="*/ 342443 h 347393"/>
                <a:gd name="connsiteX48" fmla="*/ 133731 w 328955"/>
                <a:gd name="connsiteY48" fmla="*/ 344500 h 347393"/>
                <a:gd name="connsiteX49" fmla="*/ 143560 w 328955"/>
                <a:gd name="connsiteY49" fmla="*/ 346100 h 347393"/>
                <a:gd name="connsiteX50" fmla="*/ 153619 w 328955"/>
                <a:gd name="connsiteY50" fmla="*/ 347015 h 347393"/>
                <a:gd name="connsiteX51" fmla="*/ 169164 w 328955"/>
                <a:gd name="connsiteY51" fmla="*/ 347243 h 347393"/>
                <a:gd name="connsiteX52" fmla="*/ 179679 w 328955"/>
                <a:gd name="connsiteY52" fmla="*/ 346558 h 347393"/>
                <a:gd name="connsiteX53" fmla="*/ 190423 w 328955"/>
                <a:gd name="connsiteY53" fmla="*/ 345186 h 347393"/>
                <a:gd name="connsiteX54" fmla="*/ 201168 w 328955"/>
                <a:gd name="connsiteY54" fmla="*/ 343129 h 347393"/>
                <a:gd name="connsiteX55" fmla="*/ 217627 w 328955"/>
                <a:gd name="connsiteY55" fmla="*/ 338328 h 347393"/>
                <a:gd name="connsiteX56" fmla="*/ 223113 w 328955"/>
                <a:gd name="connsiteY56" fmla="*/ 336271 h 347393"/>
                <a:gd name="connsiteX57" fmla="*/ 239801 w 328955"/>
                <a:gd name="connsiteY57" fmla="*/ 328727 h 347393"/>
                <a:gd name="connsiteX58" fmla="*/ 262204 w 328955"/>
                <a:gd name="connsiteY58" fmla="*/ 315239 h 347393"/>
                <a:gd name="connsiteX59" fmla="*/ 306552 w 328955"/>
                <a:gd name="connsiteY59" fmla="*/ 260604 h 347393"/>
                <a:gd name="connsiteX60" fmla="*/ 312724 w 328955"/>
                <a:gd name="connsiteY60" fmla="*/ 248031 h 347393"/>
                <a:gd name="connsiteX61" fmla="*/ 327583 w 328955"/>
                <a:gd name="connsiteY61" fmla="*/ 194081 h 347393"/>
                <a:gd name="connsiteX62" fmla="*/ 328955 w 328955"/>
                <a:gd name="connsiteY62" fmla="*/ 173050 h 347393"/>
                <a:gd name="connsiteX63" fmla="*/ 328955 w 328955"/>
                <a:gd name="connsiteY63" fmla="*/ 165964 h 347393"/>
                <a:gd name="connsiteX64" fmla="*/ 328041 w 328955"/>
                <a:gd name="connsiteY64" fmla="*/ 151790 h 347393"/>
                <a:gd name="connsiteX65" fmla="*/ 325983 w 328955"/>
                <a:gd name="connsiteY65" fmla="*/ 137617 h 347393"/>
                <a:gd name="connsiteX66" fmla="*/ 322783 w 328955"/>
                <a:gd name="connsiteY66" fmla="*/ 123673 h 347393"/>
                <a:gd name="connsiteX67" fmla="*/ 318439 w 328955"/>
                <a:gd name="connsiteY67" fmla="*/ 109957 h 347393"/>
                <a:gd name="connsiteX68" fmla="*/ 316382 w 328955"/>
                <a:gd name="connsiteY68" fmla="*/ 104699 h 347393"/>
                <a:gd name="connsiteX69" fmla="*/ 315468 w 328955"/>
                <a:gd name="connsiteY69" fmla="*/ 103784 h 34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28955" h="347393">
                  <a:moveTo>
                    <a:pt x="315468" y="103784"/>
                  </a:moveTo>
                  <a:cubicBezTo>
                    <a:pt x="315010" y="102641"/>
                    <a:pt x="314553" y="101498"/>
                    <a:pt x="314096" y="100355"/>
                  </a:cubicBezTo>
                  <a:cubicBezTo>
                    <a:pt x="313867" y="99670"/>
                    <a:pt x="313410" y="98984"/>
                    <a:pt x="313182" y="98298"/>
                  </a:cubicBezTo>
                  <a:cubicBezTo>
                    <a:pt x="312724" y="97155"/>
                    <a:pt x="312267" y="96241"/>
                    <a:pt x="311810" y="95098"/>
                  </a:cubicBezTo>
                  <a:cubicBezTo>
                    <a:pt x="311581" y="94412"/>
                    <a:pt x="311124" y="93726"/>
                    <a:pt x="310896" y="92812"/>
                  </a:cubicBezTo>
                  <a:cubicBezTo>
                    <a:pt x="310438" y="91897"/>
                    <a:pt x="309981" y="90754"/>
                    <a:pt x="309524" y="89840"/>
                  </a:cubicBezTo>
                  <a:cubicBezTo>
                    <a:pt x="309067" y="89154"/>
                    <a:pt x="308838" y="88468"/>
                    <a:pt x="308381" y="87554"/>
                  </a:cubicBezTo>
                  <a:cubicBezTo>
                    <a:pt x="307924" y="86639"/>
                    <a:pt x="307467" y="85725"/>
                    <a:pt x="307009" y="84582"/>
                  </a:cubicBezTo>
                  <a:cubicBezTo>
                    <a:pt x="306552" y="83896"/>
                    <a:pt x="306324" y="83210"/>
                    <a:pt x="305866" y="82296"/>
                  </a:cubicBezTo>
                  <a:cubicBezTo>
                    <a:pt x="305409" y="81382"/>
                    <a:pt x="304723" y="80239"/>
                    <a:pt x="304266" y="79324"/>
                  </a:cubicBezTo>
                  <a:cubicBezTo>
                    <a:pt x="303809" y="78410"/>
                    <a:pt x="303123" y="77267"/>
                    <a:pt x="302666" y="76352"/>
                  </a:cubicBezTo>
                  <a:cubicBezTo>
                    <a:pt x="301980" y="75209"/>
                    <a:pt x="301294" y="73838"/>
                    <a:pt x="300609" y="72695"/>
                  </a:cubicBezTo>
                  <a:cubicBezTo>
                    <a:pt x="300151" y="71780"/>
                    <a:pt x="299466" y="71095"/>
                    <a:pt x="299008" y="70180"/>
                  </a:cubicBezTo>
                  <a:cubicBezTo>
                    <a:pt x="298551" y="69494"/>
                    <a:pt x="298094" y="68809"/>
                    <a:pt x="297637" y="67894"/>
                  </a:cubicBezTo>
                  <a:cubicBezTo>
                    <a:pt x="296951" y="66980"/>
                    <a:pt x="296494" y="66065"/>
                    <a:pt x="295808" y="65151"/>
                  </a:cubicBezTo>
                  <a:cubicBezTo>
                    <a:pt x="295351" y="64465"/>
                    <a:pt x="294894" y="63779"/>
                    <a:pt x="294436" y="63094"/>
                  </a:cubicBezTo>
                  <a:cubicBezTo>
                    <a:pt x="293751" y="62179"/>
                    <a:pt x="293293" y="61265"/>
                    <a:pt x="292608" y="60350"/>
                  </a:cubicBezTo>
                  <a:cubicBezTo>
                    <a:pt x="292150" y="59665"/>
                    <a:pt x="291693" y="59207"/>
                    <a:pt x="291465" y="58522"/>
                  </a:cubicBezTo>
                  <a:cubicBezTo>
                    <a:pt x="290779" y="57607"/>
                    <a:pt x="290093" y="56693"/>
                    <a:pt x="289407" y="55778"/>
                  </a:cubicBezTo>
                  <a:cubicBezTo>
                    <a:pt x="288950" y="55321"/>
                    <a:pt x="288721" y="54864"/>
                    <a:pt x="288264" y="54407"/>
                  </a:cubicBezTo>
                  <a:cubicBezTo>
                    <a:pt x="287578" y="53492"/>
                    <a:pt x="286664" y="52349"/>
                    <a:pt x="285978" y="51435"/>
                  </a:cubicBezTo>
                  <a:cubicBezTo>
                    <a:pt x="285750" y="51206"/>
                    <a:pt x="285521" y="50978"/>
                    <a:pt x="285292" y="50749"/>
                  </a:cubicBezTo>
                  <a:cubicBezTo>
                    <a:pt x="281178" y="45720"/>
                    <a:pt x="276834" y="41148"/>
                    <a:pt x="272262" y="36576"/>
                  </a:cubicBezTo>
                  <a:cubicBezTo>
                    <a:pt x="272034" y="36347"/>
                    <a:pt x="271805" y="36119"/>
                    <a:pt x="271805" y="36119"/>
                  </a:cubicBezTo>
                  <a:cubicBezTo>
                    <a:pt x="270662" y="35204"/>
                    <a:pt x="269748" y="34061"/>
                    <a:pt x="268605" y="33147"/>
                  </a:cubicBezTo>
                  <a:cubicBezTo>
                    <a:pt x="268376" y="32918"/>
                    <a:pt x="268147" y="32690"/>
                    <a:pt x="267919" y="32690"/>
                  </a:cubicBezTo>
                  <a:cubicBezTo>
                    <a:pt x="266776" y="31775"/>
                    <a:pt x="265633" y="30632"/>
                    <a:pt x="264490" y="29718"/>
                  </a:cubicBezTo>
                  <a:cubicBezTo>
                    <a:pt x="264261" y="29489"/>
                    <a:pt x="264261" y="29489"/>
                    <a:pt x="264033" y="29261"/>
                  </a:cubicBezTo>
                  <a:cubicBezTo>
                    <a:pt x="256260" y="22860"/>
                    <a:pt x="247802" y="17145"/>
                    <a:pt x="238887" y="12344"/>
                  </a:cubicBezTo>
                  <a:cubicBezTo>
                    <a:pt x="238887" y="12344"/>
                    <a:pt x="238887" y="12344"/>
                    <a:pt x="238887" y="12344"/>
                  </a:cubicBezTo>
                  <a:cubicBezTo>
                    <a:pt x="228142" y="6858"/>
                    <a:pt x="216484" y="2515"/>
                    <a:pt x="203911" y="0"/>
                  </a:cubicBezTo>
                  <a:cubicBezTo>
                    <a:pt x="203911" y="0"/>
                    <a:pt x="203911" y="0"/>
                    <a:pt x="203911" y="0"/>
                  </a:cubicBezTo>
                  <a:cubicBezTo>
                    <a:pt x="216712" y="6858"/>
                    <a:pt x="228828" y="15316"/>
                    <a:pt x="239801" y="25146"/>
                  </a:cubicBezTo>
                  <a:cubicBezTo>
                    <a:pt x="289407" y="69494"/>
                    <a:pt x="307238" y="144932"/>
                    <a:pt x="273405" y="203911"/>
                  </a:cubicBezTo>
                  <a:cubicBezTo>
                    <a:pt x="253060" y="239344"/>
                    <a:pt x="218998" y="259461"/>
                    <a:pt x="182194" y="273177"/>
                  </a:cubicBezTo>
                  <a:cubicBezTo>
                    <a:pt x="151790" y="284607"/>
                    <a:pt x="117271" y="282778"/>
                    <a:pt x="86182" y="275920"/>
                  </a:cubicBezTo>
                  <a:cubicBezTo>
                    <a:pt x="56235" y="269519"/>
                    <a:pt x="25603" y="254660"/>
                    <a:pt x="0" y="234544"/>
                  </a:cubicBezTo>
                  <a:cubicBezTo>
                    <a:pt x="914" y="237973"/>
                    <a:pt x="2057" y="241402"/>
                    <a:pt x="3200" y="244831"/>
                  </a:cubicBezTo>
                  <a:cubicBezTo>
                    <a:pt x="3200" y="245059"/>
                    <a:pt x="3429" y="245288"/>
                    <a:pt x="3429" y="245745"/>
                  </a:cubicBezTo>
                  <a:cubicBezTo>
                    <a:pt x="4572" y="249174"/>
                    <a:pt x="5715" y="252374"/>
                    <a:pt x="6858" y="255803"/>
                  </a:cubicBezTo>
                  <a:cubicBezTo>
                    <a:pt x="6858" y="255803"/>
                    <a:pt x="6858" y="255803"/>
                    <a:pt x="6858" y="255803"/>
                  </a:cubicBezTo>
                  <a:cubicBezTo>
                    <a:pt x="9144" y="261290"/>
                    <a:pt x="13030" y="267691"/>
                    <a:pt x="18288" y="274320"/>
                  </a:cubicBezTo>
                  <a:cubicBezTo>
                    <a:pt x="18973" y="275234"/>
                    <a:pt x="19659" y="275920"/>
                    <a:pt x="20345" y="276835"/>
                  </a:cubicBezTo>
                  <a:cubicBezTo>
                    <a:pt x="23774" y="281178"/>
                    <a:pt x="27889" y="285521"/>
                    <a:pt x="32232" y="289865"/>
                  </a:cubicBezTo>
                  <a:cubicBezTo>
                    <a:pt x="34061" y="291694"/>
                    <a:pt x="35890" y="293294"/>
                    <a:pt x="37719" y="295123"/>
                  </a:cubicBezTo>
                  <a:cubicBezTo>
                    <a:pt x="41605" y="298552"/>
                    <a:pt x="45720" y="302209"/>
                    <a:pt x="50292" y="305638"/>
                  </a:cubicBezTo>
                  <a:cubicBezTo>
                    <a:pt x="68122" y="319354"/>
                    <a:pt x="90068" y="331927"/>
                    <a:pt x="114757" y="339700"/>
                  </a:cubicBezTo>
                  <a:cubicBezTo>
                    <a:pt x="117957" y="340614"/>
                    <a:pt x="120929" y="341528"/>
                    <a:pt x="124129" y="342443"/>
                  </a:cubicBezTo>
                  <a:cubicBezTo>
                    <a:pt x="127330" y="343357"/>
                    <a:pt x="130530" y="344043"/>
                    <a:pt x="133731" y="344500"/>
                  </a:cubicBezTo>
                  <a:cubicBezTo>
                    <a:pt x="136931" y="345186"/>
                    <a:pt x="140360" y="345643"/>
                    <a:pt x="143560" y="346100"/>
                  </a:cubicBezTo>
                  <a:cubicBezTo>
                    <a:pt x="146761" y="346558"/>
                    <a:pt x="150190" y="346786"/>
                    <a:pt x="153619" y="347015"/>
                  </a:cubicBezTo>
                  <a:cubicBezTo>
                    <a:pt x="158648" y="347472"/>
                    <a:pt x="163906" y="347472"/>
                    <a:pt x="169164" y="347243"/>
                  </a:cubicBezTo>
                  <a:cubicBezTo>
                    <a:pt x="172593" y="347243"/>
                    <a:pt x="176250" y="347015"/>
                    <a:pt x="179679" y="346558"/>
                  </a:cubicBezTo>
                  <a:cubicBezTo>
                    <a:pt x="183337" y="346329"/>
                    <a:pt x="186766" y="345872"/>
                    <a:pt x="190423" y="345186"/>
                  </a:cubicBezTo>
                  <a:cubicBezTo>
                    <a:pt x="194081" y="344500"/>
                    <a:pt x="197739" y="343814"/>
                    <a:pt x="201168" y="343129"/>
                  </a:cubicBezTo>
                  <a:cubicBezTo>
                    <a:pt x="206654" y="341757"/>
                    <a:pt x="212140" y="340157"/>
                    <a:pt x="217627" y="338328"/>
                  </a:cubicBezTo>
                  <a:cubicBezTo>
                    <a:pt x="219456" y="337642"/>
                    <a:pt x="221284" y="336956"/>
                    <a:pt x="223113" y="336271"/>
                  </a:cubicBezTo>
                  <a:cubicBezTo>
                    <a:pt x="228600" y="334213"/>
                    <a:pt x="234315" y="331699"/>
                    <a:pt x="239801" y="328727"/>
                  </a:cubicBezTo>
                  <a:cubicBezTo>
                    <a:pt x="247345" y="324841"/>
                    <a:pt x="254660" y="320497"/>
                    <a:pt x="262204" y="315239"/>
                  </a:cubicBezTo>
                  <a:cubicBezTo>
                    <a:pt x="280492" y="299923"/>
                    <a:pt x="295579" y="281407"/>
                    <a:pt x="306552" y="260604"/>
                  </a:cubicBezTo>
                  <a:cubicBezTo>
                    <a:pt x="308838" y="256489"/>
                    <a:pt x="310896" y="252374"/>
                    <a:pt x="312724" y="248031"/>
                  </a:cubicBezTo>
                  <a:cubicBezTo>
                    <a:pt x="320268" y="230886"/>
                    <a:pt x="325297" y="212598"/>
                    <a:pt x="327583" y="194081"/>
                  </a:cubicBezTo>
                  <a:cubicBezTo>
                    <a:pt x="328498" y="186995"/>
                    <a:pt x="328955" y="180137"/>
                    <a:pt x="328955" y="173050"/>
                  </a:cubicBezTo>
                  <a:cubicBezTo>
                    <a:pt x="328955" y="170764"/>
                    <a:pt x="328955" y="168250"/>
                    <a:pt x="328955" y="165964"/>
                  </a:cubicBezTo>
                  <a:cubicBezTo>
                    <a:pt x="328726" y="161163"/>
                    <a:pt x="328498" y="156591"/>
                    <a:pt x="328041" y="151790"/>
                  </a:cubicBezTo>
                  <a:cubicBezTo>
                    <a:pt x="327583" y="146990"/>
                    <a:pt x="326898" y="142418"/>
                    <a:pt x="325983" y="137617"/>
                  </a:cubicBezTo>
                  <a:cubicBezTo>
                    <a:pt x="325069" y="133045"/>
                    <a:pt x="323926" y="128245"/>
                    <a:pt x="322783" y="123673"/>
                  </a:cubicBezTo>
                  <a:cubicBezTo>
                    <a:pt x="321411" y="119101"/>
                    <a:pt x="320040" y="114529"/>
                    <a:pt x="318439" y="109957"/>
                  </a:cubicBezTo>
                  <a:cubicBezTo>
                    <a:pt x="317754" y="108128"/>
                    <a:pt x="317068" y="106528"/>
                    <a:pt x="316382" y="104699"/>
                  </a:cubicBezTo>
                  <a:cubicBezTo>
                    <a:pt x="315925" y="104927"/>
                    <a:pt x="315696" y="104242"/>
                    <a:pt x="315468" y="103784"/>
                  </a:cubicBezTo>
                  <a:close/>
                </a:path>
              </a:pathLst>
            </a:custGeom>
            <a:solidFill>
              <a:srgbClr val="FFFFFF"/>
            </a:solidFill>
            <a:ln w="2286" cap="flat">
              <a:noFill/>
              <a:prstDash val="solid"/>
              <a:miter/>
            </a:ln>
          </p:spPr>
          <p:txBody>
            <a:bodyPr rtlCol="0" anchor="ctr"/>
            <a:lstStyle/>
            <a:p>
              <a:endParaRPr lang="en-US"/>
            </a:p>
          </p:txBody>
        </p:sp>
        <p:sp>
          <p:nvSpPr>
            <p:cNvPr id="73" name="Freeform 209">
              <a:extLst>
                <a:ext uri="{FF2B5EF4-FFF2-40B4-BE49-F238E27FC236}">
                  <a16:creationId xmlns:a16="http://schemas.microsoft.com/office/drawing/2014/main" id="{EC91D984-990F-908E-9CEA-48DF60D4908E}"/>
                </a:ext>
              </a:extLst>
            </p:cNvPr>
            <p:cNvSpPr/>
            <p:nvPr/>
          </p:nvSpPr>
          <p:spPr>
            <a:xfrm>
              <a:off x="8691734" y="840432"/>
              <a:ext cx="905406" cy="1471216"/>
            </a:xfrm>
            <a:custGeom>
              <a:avLst/>
              <a:gdLst>
                <a:gd name="connsiteX0" fmla="*/ 819320 w 905406"/>
                <a:gd name="connsiteY0" fmla="*/ 1306350 h 1471216"/>
                <a:gd name="connsiteX1" fmla="*/ 823207 w 905406"/>
                <a:gd name="connsiteY1" fmla="*/ 1176963 h 1471216"/>
                <a:gd name="connsiteX2" fmla="*/ 843323 w 905406"/>
                <a:gd name="connsiteY2" fmla="*/ 1123242 h 1471216"/>
                <a:gd name="connsiteX3" fmla="*/ 899330 w 905406"/>
                <a:gd name="connsiteY3" fmla="*/ 1010542 h 1471216"/>
                <a:gd name="connsiteX4" fmla="*/ 883557 w 905406"/>
                <a:gd name="connsiteY4" fmla="*/ 952706 h 1471216"/>
                <a:gd name="connsiteX5" fmla="*/ 800347 w 905406"/>
                <a:gd name="connsiteY5" fmla="*/ 874296 h 1471216"/>
                <a:gd name="connsiteX6" fmla="*/ 742054 w 905406"/>
                <a:gd name="connsiteY6" fmla="*/ 826748 h 1471216"/>
                <a:gd name="connsiteX7" fmla="*/ 755998 w 905406"/>
                <a:gd name="connsiteY7" fmla="*/ 803202 h 1471216"/>
                <a:gd name="connsiteX8" fmla="*/ 720108 w 905406"/>
                <a:gd name="connsiteY8" fmla="*/ 626951 h 1471216"/>
                <a:gd name="connsiteX9" fmla="*/ 603065 w 905406"/>
                <a:gd name="connsiteY9" fmla="*/ 629009 h 1471216"/>
                <a:gd name="connsiteX10" fmla="*/ 569232 w 905406"/>
                <a:gd name="connsiteY10" fmla="*/ 794286 h 1471216"/>
                <a:gd name="connsiteX11" fmla="*/ 593692 w 905406"/>
                <a:gd name="connsiteY11" fmla="*/ 831091 h 1471216"/>
                <a:gd name="connsiteX12" fmla="*/ 543400 w 905406"/>
                <a:gd name="connsiteY12" fmla="*/ 774398 h 1471216"/>
                <a:gd name="connsiteX13" fmla="*/ 436187 w 905406"/>
                <a:gd name="connsiteY13" fmla="*/ 627180 h 1471216"/>
                <a:gd name="connsiteX14" fmla="*/ 430243 w 905406"/>
                <a:gd name="connsiteY14" fmla="*/ 602491 h 1471216"/>
                <a:gd name="connsiteX15" fmla="*/ 437558 w 905406"/>
                <a:gd name="connsiteY15" fmla="*/ 523395 h 1471216"/>
                <a:gd name="connsiteX16" fmla="*/ 455389 w 905406"/>
                <a:gd name="connsiteY16" fmla="*/ 332972 h 1471216"/>
                <a:gd name="connsiteX17" fmla="*/ 468877 w 905406"/>
                <a:gd name="connsiteY17" fmla="*/ 153749 h 1471216"/>
                <a:gd name="connsiteX18" fmla="*/ 420871 w 905406"/>
                <a:gd name="connsiteY18" fmla="*/ 50651 h 1471216"/>
                <a:gd name="connsiteX19" fmla="*/ 223589 w 905406"/>
                <a:gd name="connsiteY19" fmla="*/ 2188 h 1471216"/>
                <a:gd name="connsiteX20" fmla="*/ 48024 w 905406"/>
                <a:gd name="connsiteY20" fmla="*/ 72139 h 1471216"/>
                <a:gd name="connsiteX21" fmla="*/ 6876 w 905406"/>
                <a:gd name="connsiteY21" fmla="*/ 130204 h 1471216"/>
                <a:gd name="connsiteX22" fmla="*/ 1847 w 905406"/>
                <a:gd name="connsiteY22" fmla="*/ 215243 h 1471216"/>
                <a:gd name="connsiteX23" fmla="*/ 28364 w 905406"/>
                <a:gd name="connsiteY23" fmla="*/ 455273 h 1471216"/>
                <a:gd name="connsiteX24" fmla="*/ 105631 w 905406"/>
                <a:gd name="connsiteY24" fmla="*/ 931904 h 1471216"/>
                <a:gd name="connsiteX25" fmla="*/ 150208 w 905406"/>
                <a:gd name="connsiteY25" fmla="*/ 980367 h 1471216"/>
                <a:gd name="connsiteX26" fmla="*/ 322115 w 905406"/>
                <a:gd name="connsiteY26" fmla="*/ 989739 h 1471216"/>
                <a:gd name="connsiteX27" fmla="*/ 372179 w 905406"/>
                <a:gd name="connsiteY27" fmla="*/ 949277 h 1471216"/>
                <a:gd name="connsiteX28" fmla="*/ 398925 w 905406"/>
                <a:gd name="connsiteY28" fmla="*/ 844121 h 1471216"/>
                <a:gd name="connsiteX29" fmla="*/ 410584 w 905406"/>
                <a:gd name="connsiteY29" fmla="*/ 771426 h 1471216"/>
                <a:gd name="connsiteX30" fmla="*/ 422014 w 905406"/>
                <a:gd name="connsiteY30" fmla="*/ 777370 h 1471216"/>
                <a:gd name="connsiteX31" fmla="*/ 471848 w 905406"/>
                <a:gd name="connsiteY31" fmla="*/ 857380 h 1471216"/>
                <a:gd name="connsiteX32" fmla="*/ 535399 w 905406"/>
                <a:gd name="connsiteY32" fmla="*/ 959336 h 1471216"/>
                <a:gd name="connsiteX33" fmla="*/ 559631 w 905406"/>
                <a:gd name="connsiteY33" fmla="*/ 1024258 h 1471216"/>
                <a:gd name="connsiteX34" fmla="*/ 579062 w 905406"/>
                <a:gd name="connsiteY34" fmla="*/ 1208738 h 1471216"/>
                <a:gd name="connsiteX35" fmla="*/ 617238 w 905406"/>
                <a:gd name="connsiteY35" fmla="*/ 1283033 h 1471216"/>
                <a:gd name="connsiteX36" fmla="*/ 686732 w 905406"/>
                <a:gd name="connsiteY36" fmla="*/ 1346584 h 1471216"/>
                <a:gd name="connsiteX37" fmla="*/ 707078 w 905406"/>
                <a:gd name="connsiteY37" fmla="*/ 1387275 h 1471216"/>
                <a:gd name="connsiteX38" fmla="*/ 708678 w 905406"/>
                <a:gd name="connsiteY38" fmla="*/ 1416764 h 1471216"/>
                <a:gd name="connsiteX39" fmla="*/ 768343 w 905406"/>
                <a:gd name="connsiteY39" fmla="*/ 1470942 h 1471216"/>
                <a:gd name="connsiteX40" fmla="*/ 780916 w 905406"/>
                <a:gd name="connsiteY40" fmla="*/ 1467285 h 1471216"/>
                <a:gd name="connsiteX41" fmla="*/ 814748 w 905406"/>
                <a:gd name="connsiteY41" fmla="*/ 1464542 h 1471216"/>
                <a:gd name="connsiteX42" fmla="*/ 866869 w 905406"/>
                <a:gd name="connsiteY42" fmla="*/ 1425680 h 1471216"/>
                <a:gd name="connsiteX43" fmla="*/ 836923 w 905406"/>
                <a:gd name="connsiteY43" fmla="*/ 1331496 h 1471216"/>
                <a:gd name="connsiteX44" fmla="*/ 819320 w 905406"/>
                <a:gd name="connsiteY44" fmla="*/ 1306350 h 1471216"/>
                <a:gd name="connsiteX45" fmla="*/ 571289 w 905406"/>
                <a:gd name="connsiteY45" fmla="*/ 737365 h 1471216"/>
                <a:gd name="connsiteX46" fmla="*/ 643527 w 905406"/>
                <a:gd name="connsiteY46" fmla="*/ 636324 h 1471216"/>
                <a:gd name="connsiteX47" fmla="*/ 721022 w 905406"/>
                <a:gd name="connsiteY47" fmla="*/ 652097 h 1471216"/>
                <a:gd name="connsiteX48" fmla="*/ 738853 w 905406"/>
                <a:gd name="connsiteY48" fmla="*/ 793372 h 1471216"/>
                <a:gd name="connsiteX49" fmla="*/ 641470 w 905406"/>
                <a:gd name="connsiteY49" fmla="*/ 828119 h 1471216"/>
                <a:gd name="connsiteX50" fmla="*/ 571289 w 905406"/>
                <a:gd name="connsiteY50" fmla="*/ 737365 h 1471216"/>
                <a:gd name="connsiteX51" fmla="*/ 374465 w 905406"/>
                <a:gd name="connsiteY51" fmla="*/ 674729 h 1471216"/>
                <a:gd name="connsiteX52" fmla="*/ 373550 w 905406"/>
                <a:gd name="connsiteY52" fmla="*/ 679529 h 1471216"/>
                <a:gd name="connsiteX53" fmla="*/ 372865 w 905406"/>
                <a:gd name="connsiteY53" fmla="*/ 684558 h 1471216"/>
                <a:gd name="connsiteX54" fmla="*/ 373322 w 905406"/>
                <a:gd name="connsiteY54" fmla="*/ 697360 h 1471216"/>
                <a:gd name="connsiteX55" fmla="*/ 374236 w 905406"/>
                <a:gd name="connsiteY55" fmla="*/ 702618 h 1471216"/>
                <a:gd name="connsiteX56" fmla="*/ 381551 w 905406"/>
                <a:gd name="connsiteY56" fmla="*/ 721363 h 1471216"/>
                <a:gd name="connsiteX57" fmla="*/ 387724 w 905406"/>
                <a:gd name="connsiteY57" fmla="*/ 764111 h 1471216"/>
                <a:gd name="connsiteX58" fmla="*/ 375379 w 905406"/>
                <a:gd name="connsiteY58" fmla="*/ 857380 h 1471216"/>
                <a:gd name="connsiteX59" fmla="*/ 349090 w 905406"/>
                <a:gd name="connsiteY59" fmla="*/ 944248 h 1471216"/>
                <a:gd name="connsiteX60" fmla="*/ 335374 w 905406"/>
                <a:gd name="connsiteY60" fmla="*/ 961393 h 1471216"/>
                <a:gd name="connsiteX61" fmla="*/ 328516 w 905406"/>
                <a:gd name="connsiteY61" fmla="*/ 965279 h 1471216"/>
                <a:gd name="connsiteX62" fmla="*/ 315257 w 905406"/>
                <a:gd name="connsiteY62" fmla="*/ 968708 h 1471216"/>
                <a:gd name="connsiteX63" fmla="*/ 292855 w 905406"/>
                <a:gd name="connsiteY63" fmla="*/ 970994 h 1471216"/>
                <a:gd name="connsiteX64" fmla="*/ 240277 w 905406"/>
                <a:gd name="connsiteY64" fmla="*/ 974195 h 1471216"/>
                <a:gd name="connsiteX65" fmla="*/ 195014 w 905406"/>
                <a:gd name="connsiteY65" fmla="*/ 970994 h 1471216"/>
                <a:gd name="connsiteX66" fmla="*/ 154780 w 905406"/>
                <a:gd name="connsiteY66" fmla="*/ 956364 h 1471216"/>
                <a:gd name="connsiteX67" fmla="*/ 141979 w 905406"/>
                <a:gd name="connsiteY67" fmla="*/ 944934 h 1471216"/>
                <a:gd name="connsiteX68" fmla="*/ 138321 w 905406"/>
                <a:gd name="connsiteY68" fmla="*/ 940362 h 1471216"/>
                <a:gd name="connsiteX69" fmla="*/ 124834 w 905406"/>
                <a:gd name="connsiteY69" fmla="*/ 910415 h 1471216"/>
                <a:gd name="connsiteX70" fmla="*/ 124834 w 905406"/>
                <a:gd name="connsiteY70" fmla="*/ 910415 h 1471216"/>
                <a:gd name="connsiteX71" fmla="*/ 119119 w 905406"/>
                <a:gd name="connsiteY71" fmla="*/ 888012 h 1471216"/>
                <a:gd name="connsiteX72" fmla="*/ 119119 w 905406"/>
                <a:gd name="connsiteY72" fmla="*/ 888012 h 1471216"/>
                <a:gd name="connsiteX73" fmla="*/ 79342 w 905406"/>
                <a:gd name="connsiteY73" fmla="*/ 673814 h 1471216"/>
                <a:gd name="connsiteX74" fmla="*/ 42538 w 905406"/>
                <a:gd name="connsiteY74" fmla="*/ 399723 h 1471216"/>
                <a:gd name="connsiteX75" fmla="*/ 24478 w 905406"/>
                <a:gd name="connsiteY75" fmla="*/ 183010 h 1471216"/>
                <a:gd name="connsiteX76" fmla="*/ 76599 w 905406"/>
                <a:gd name="connsiteY76" fmla="*/ 80826 h 1471216"/>
                <a:gd name="connsiteX77" fmla="*/ 284854 w 905406"/>
                <a:gd name="connsiteY77" fmla="*/ 25733 h 1471216"/>
                <a:gd name="connsiteX78" fmla="*/ 353662 w 905406"/>
                <a:gd name="connsiteY78" fmla="*/ 39449 h 1471216"/>
                <a:gd name="connsiteX79" fmla="*/ 395039 w 905406"/>
                <a:gd name="connsiteY79" fmla="*/ 60481 h 1471216"/>
                <a:gd name="connsiteX80" fmla="*/ 396182 w 905406"/>
                <a:gd name="connsiteY80" fmla="*/ 61166 h 1471216"/>
                <a:gd name="connsiteX81" fmla="*/ 400525 w 905406"/>
                <a:gd name="connsiteY81" fmla="*/ 64595 h 1471216"/>
                <a:gd name="connsiteX82" fmla="*/ 402125 w 905406"/>
                <a:gd name="connsiteY82" fmla="*/ 65967 h 1471216"/>
                <a:gd name="connsiteX83" fmla="*/ 406012 w 905406"/>
                <a:gd name="connsiteY83" fmla="*/ 69396 h 1471216"/>
                <a:gd name="connsiteX84" fmla="*/ 407840 w 905406"/>
                <a:gd name="connsiteY84" fmla="*/ 70996 h 1471216"/>
                <a:gd name="connsiteX85" fmla="*/ 411269 w 905406"/>
                <a:gd name="connsiteY85" fmla="*/ 74425 h 1471216"/>
                <a:gd name="connsiteX86" fmla="*/ 413098 w 905406"/>
                <a:gd name="connsiteY86" fmla="*/ 76483 h 1471216"/>
                <a:gd name="connsiteX87" fmla="*/ 416070 w 905406"/>
                <a:gd name="connsiteY87" fmla="*/ 79912 h 1471216"/>
                <a:gd name="connsiteX88" fmla="*/ 418127 w 905406"/>
                <a:gd name="connsiteY88" fmla="*/ 82198 h 1471216"/>
                <a:gd name="connsiteX89" fmla="*/ 420871 w 905406"/>
                <a:gd name="connsiteY89" fmla="*/ 85627 h 1471216"/>
                <a:gd name="connsiteX90" fmla="*/ 422928 w 905406"/>
                <a:gd name="connsiteY90" fmla="*/ 88141 h 1471216"/>
                <a:gd name="connsiteX91" fmla="*/ 425443 w 905406"/>
                <a:gd name="connsiteY91" fmla="*/ 91570 h 1471216"/>
                <a:gd name="connsiteX92" fmla="*/ 427500 w 905406"/>
                <a:gd name="connsiteY92" fmla="*/ 94542 h 1471216"/>
                <a:gd name="connsiteX93" fmla="*/ 429786 w 905406"/>
                <a:gd name="connsiteY93" fmla="*/ 97971 h 1471216"/>
                <a:gd name="connsiteX94" fmla="*/ 431843 w 905406"/>
                <a:gd name="connsiteY94" fmla="*/ 101171 h 1471216"/>
                <a:gd name="connsiteX95" fmla="*/ 433901 w 905406"/>
                <a:gd name="connsiteY95" fmla="*/ 104372 h 1471216"/>
                <a:gd name="connsiteX96" fmla="*/ 436187 w 905406"/>
                <a:gd name="connsiteY96" fmla="*/ 108029 h 1471216"/>
                <a:gd name="connsiteX97" fmla="*/ 438016 w 905406"/>
                <a:gd name="connsiteY97" fmla="*/ 111001 h 1471216"/>
                <a:gd name="connsiteX98" fmla="*/ 440302 w 905406"/>
                <a:gd name="connsiteY98" fmla="*/ 115573 h 1471216"/>
                <a:gd name="connsiteX99" fmla="*/ 441673 w 905406"/>
                <a:gd name="connsiteY99" fmla="*/ 118088 h 1471216"/>
                <a:gd name="connsiteX100" fmla="*/ 445102 w 905406"/>
                <a:gd name="connsiteY100" fmla="*/ 125403 h 1471216"/>
                <a:gd name="connsiteX101" fmla="*/ 447845 w 905406"/>
                <a:gd name="connsiteY101" fmla="*/ 134090 h 1471216"/>
                <a:gd name="connsiteX102" fmla="*/ 448988 w 905406"/>
                <a:gd name="connsiteY102" fmla="*/ 142777 h 1471216"/>
                <a:gd name="connsiteX103" fmla="*/ 448988 w 905406"/>
                <a:gd name="connsiteY103" fmla="*/ 145748 h 1471216"/>
                <a:gd name="connsiteX104" fmla="*/ 448988 w 905406"/>
                <a:gd name="connsiteY104" fmla="*/ 148720 h 1471216"/>
                <a:gd name="connsiteX105" fmla="*/ 448760 w 905406"/>
                <a:gd name="connsiteY105" fmla="*/ 154664 h 1471216"/>
                <a:gd name="connsiteX106" fmla="*/ 448760 w 905406"/>
                <a:gd name="connsiteY106" fmla="*/ 157636 h 1471216"/>
                <a:gd name="connsiteX107" fmla="*/ 448760 w 905406"/>
                <a:gd name="connsiteY107" fmla="*/ 163579 h 1471216"/>
                <a:gd name="connsiteX108" fmla="*/ 448988 w 905406"/>
                <a:gd name="connsiteY108" fmla="*/ 169523 h 1471216"/>
                <a:gd name="connsiteX109" fmla="*/ 449217 w 905406"/>
                <a:gd name="connsiteY109" fmla="*/ 172495 h 1471216"/>
                <a:gd name="connsiteX110" fmla="*/ 449217 w 905406"/>
                <a:gd name="connsiteY110" fmla="*/ 172495 h 1471216"/>
                <a:gd name="connsiteX111" fmla="*/ 442588 w 905406"/>
                <a:gd name="connsiteY111" fmla="*/ 240617 h 1471216"/>
                <a:gd name="connsiteX112" fmla="*/ 432986 w 905406"/>
                <a:gd name="connsiteY112" fmla="*/ 354003 h 1471216"/>
                <a:gd name="connsiteX113" fmla="*/ 409441 w 905406"/>
                <a:gd name="connsiteY113" fmla="*/ 597005 h 1471216"/>
                <a:gd name="connsiteX114" fmla="*/ 409212 w 905406"/>
                <a:gd name="connsiteY114" fmla="*/ 600205 h 1471216"/>
                <a:gd name="connsiteX115" fmla="*/ 405783 w 905406"/>
                <a:gd name="connsiteY115" fmla="*/ 618264 h 1471216"/>
                <a:gd name="connsiteX116" fmla="*/ 404869 w 905406"/>
                <a:gd name="connsiteY116" fmla="*/ 621008 h 1471216"/>
                <a:gd name="connsiteX117" fmla="*/ 402583 w 905406"/>
                <a:gd name="connsiteY117" fmla="*/ 626494 h 1471216"/>
                <a:gd name="connsiteX118" fmla="*/ 401211 w 905406"/>
                <a:gd name="connsiteY118" fmla="*/ 629237 h 1471216"/>
                <a:gd name="connsiteX119" fmla="*/ 398239 w 905406"/>
                <a:gd name="connsiteY119" fmla="*/ 634724 h 1471216"/>
                <a:gd name="connsiteX120" fmla="*/ 392296 w 905406"/>
                <a:gd name="connsiteY120" fmla="*/ 642496 h 1471216"/>
                <a:gd name="connsiteX121" fmla="*/ 377665 w 905406"/>
                <a:gd name="connsiteY121" fmla="*/ 665127 h 1471216"/>
                <a:gd name="connsiteX122" fmla="*/ 374465 w 905406"/>
                <a:gd name="connsiteY122" fmla="*/ 674729 h 1471216"/>
                <a:gd name="connsiteX123" fmla="*/ 777715 w 905406"/>
                <a:gd name="connsiteY123" fmla="*/ 1442139 h 1471216"/>
                <a:gd name="connsiteX124" fmla="*/ 751198 w 905406"/>
                <a:gd name="connsiteY124" fmla="*/ 1453112 h 1471216"/>
                <a:gd name="connsiteX125" fmla="*/ 734738 w 905406"/>
                <a:gd name="connsiteY125" fmla="*/ 1435738 h 1471216"/>
                <a:gd name="connsiteX126" fmla="*/ 730624 w 905406"/>
                <a:gd name="connsiteY126" fmla="*/ 1379731 h 1471216"/>
                <a:gd name="connsiteX127" fmla="*/ 773372 w 905406"/>
                <a:gd name="connsiteY127" fmla="*/ 1418364 h 1471216"/>
                <a:gd name="connsiteX128" fmla="*/ 777715 w 905406"/>
                <a:gd name="connsiteY128" fmla="*/ 1442139 h 1471216"/>
                <a:gd name="connsiteX129" fmla="*/ 848581 w 905406"/>
                <a:gd name="connsiteY129" fmla="*/ 1420422 h 1471216"/>
                <a:gd name="connsiteX130" fmla="*/ 834865 w 905406"/>
                <a:gd name="connsiteY130" fmla="*/ 1440996 h 1471216"/>
                <a:gd name="connsiteX131" fmla="*/ 810176 w 905406"/>
                <a:gd name="connsiteY131" fmla="*/ 1430252 h 1471216"/>
                <a:gd name="connsiteX132" fmla="*/ 710050 w 905406"/>
                <a:gd name="connsiteY132" fmla="*/ 1336297 h 1471216"/>
                <a:gd name="connsiteX133" fmla="*/ 618610 w 905406"/>
                <a:gd name="connsiteY133" fmla="*/ 1249429 h 1471216"/>
                <a:gd name="connsiteX134" fmla="*/ 601236 w 905406"/>
                <a:gd name="connsiteY134" fmla="*/ 1206224 h 1471216"/>
                <a:gd name="connsiteX135" fmla="*/ 580662 w 905406"/>
                <a:gd name="connsiteY135" fmla="*/ 1013057 h 1471216"/>
                <a:gd name="connsiteX136" fmla="*/ 573804 w 905406"/>
                <a:gd name="connsiteY136" fmla="*/ 981738 h 1471216"/>
                <a:gd name="connsiteX137" fmla="*/ 525112 w 905406"/>
                <a:gd name="connsiteY137" fmla="*/ 898528 h 1471216"/>
                <a:gd name="connsiteX138" fmla="*/ 453789 w 905406"/>
                <a:gd name="connsiteY138" fmla="*/ 783314 h 1471216"/>
                <a:gd name="connsiteX139" fmla="*/ 415613 w 905406"/>
                <a:gd name="connsiteY139" fmla="*/ 731193 h 1471216"/>
                <a:gd name="connsiteX140" fmla="*/ 404640 w 905406"/>
                <a:gd name="connsiteY140" fmla="*/ 665585 h 1471216"/>
                <a:gd name="connsiteX141" fmla="*/ 436415 w 905406"/>
                <a:gd name="connsiteY141" fmla="*/ 660784 h 1471216"/>
                <a:gd name="connsiteX142" fmla="*/ 483507 w 905406"/>
                <a:gd name="connsiteY142" fmla="*/ 720906 h 1471216"/>
                <a:gd name="connsiteX143" fmla="*/ 566032 w 905406"/>
                <a:gd name="connsiteY143" fmla="*/ 838863 h 1471216"/>
                <a:gd name="connsiteX144" fmla="*/ 615866 w 905406"/>
                <a:gd name="connsiteY144" fmla="*/ 855094 h 1471216"/>
                <a:gd name="connsiteX145" fmla="*/ 723308 w 905406"/>
                <a:gd name="connsiteY145" fmla="*/ 846636 h 1471216"/>
                <a:gd name="connsiteX146" fmla="*/ 762399 w 905406"/>
                <a:gd name="connsiteY146" fmla="*/ 869496 h 1471216"/>
                <a:gd name="connsiteX147" fmla="*/ 885386 w 905406"/>
                <a:gd name="connsiteY147" fmla="*/ 990425 h 1471216"/>
                <a:gd name="connsiteX148" fmla="*/ 821606 w 905406"/>
                <a:gd name="connsiteY148" fmla="*/ 1120041 h 1471216"/>
                <a:gd name="connsiteX149" fmla="*/ 796232 w 905406"/>
                <a:gd name="connsiteY149" fmla="*/ 1126899 h 1471216"/>
                <a:gd name="connsiteX150" fmla="*/ 777944 w 905406"/>
                <a:gd name="connsiteY150" fmla="*/ 1099239 h 1471216"/>
                <a:gd name="connsiteX151" fmla="*/ 785259 w 905406"/>
                <a:gd name="connsiteY151" fmla="*/ 1076836 h 1471216"/>
                <a:gd name="connsiteX152" fmla="*/ 799889 w 905406"/>
                <a:gd name="connsiteY152" fmla="*/ 1038431 h 1471216"/>
                <a:gd name="connsiteX153" fmla="*/ 778401 w 905406"/>
                <a:gd name="connsiteY153" fmla="*/ 964822 h 1471216"/>
                <a:gd name="connsiteX154" fmla="*/ 762628 w 905406"/>
                <a:gd name="connsiteY154" fmla="*/ 962307 h 1471216"/>
                <a:gd name="connsiteX155" fmla="*/ 762399 w 905406"/>
                <a:gd name="connsiteY155" fmla="*/ 977395 h 1471216"/>
                <a:gd name="connsiteX156" fmla="*/ 769714 w 905406"/>
                <a:gd name="connsiteY156" fmla="*/ 1061063 h 1471216"/>
                <a:gd name="connsiteX157" fmla="*/ 767657 w 905406"/>
                <a:gd name="connsiteY157" fmla="*/ 1066549 h 1471216"/>
                <a:gd name="connsiteX158" fmla="*/ 793260 w 905406"/>
                <a:gd name="connsiteY158" fmla="*/ 1153874 h 1471216"/>
                <a:gd name="connsiteX159" fmla="*/ 803318 w 905406"/>
                <a:gd name="connsiteY159" fmla="*/ 1169419 h 1471216"/>
                <a:gd name="connsiteX160" fmla="*/ 799432 w 905406"/>
                <a:gd name="connsiteY160" fmla="*/ 1291491 h 1471216"/>
                <a:gd name="connsiteX161" fmla="*/ 742739 w 905406"/>
                <a:gd name="connsiteY161" fmla="*/ 1241199 h 1471216"/>
                <a:gd name="connsiteX162" fmla="*/ 734967 w 905406"/>
                <a:gd name="connsiteY162" fmla="*/ 1213310 h 1471216"/>
                <a:gd name="connsiteX163" fmla="*/ 729481 w 905406"/>
                <a:gd name="connsiteY163" fmla="*/ 1151588 h 1471216"/>
                <a:gd name="connsiteX164" fmla="*/ 724451 w 905406"/>
                <a:gd name="connsiteY164" fmla="*/ 1134900 h 1471216"/>
                <a:gd name="connsiteX165" fmla="*/ 695191 w 905406"/>
                <a:gd name="connsiteY165" fmla="*/ 1119813 h 1471216"/>
                <a:gd name="connsiteX166" fmla="*/ 681017 w 905406"/>
                <a:gd name="connsiteY166" fmla="*/ 1148159 h 1471216"/>
                <a:gd name="connsiteX167" fmla="*/ 761942 w 905406"/>
                <a:gd name="connsiteY167" fmla="*/ 1291949 h 1471216"/>
                <a:gd name="connsiteX168" fmla="*/ 827093 w 905406"/>
                <a:gd name="connsiteY168" fmla="*/ 1351613 h 1471216"/>
                <a:gd name="connsiteX169" fmla="*/ 848581 w 905406"/>
                <a:gd name="connsiteY169" fmla="*/ 1420422 h 1471216"/>
                <a:gd name="connsiteX170" fmla="*/ 708449 w 905406"/>
                <a:gd name="connsiteY170" fmla="*/ 1193651 h 1471216"/>
                <a:gd name="connsiteX171" fmla="*/ 703420 w 905406"/>
                <a:gd name="connsiteY171" fmla="*/ 1145645 h 1471216"/>
                <a:gd name="connsiteX172" fmla="*/ 708449 w 905406"/>
                <a:gd name="connsiteY172" fmla="*/ 1193651 h 14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905406" h="1471216">
                  <a:moveTo>
                    <a:pt x="819320" y="1306350"/>
                  </a:moveTo>
                  <a:cubicBezTo>
                    <a:pt x="821149" y="1263374"/>
                    <a:pt x="822292" y="1220168"/>
                    <a:pt x="823207" y="1176963"/>
                  </a:cubicBezTo>
                  <a:cubicBezTo>
                    <a:pt x="823664" y="1156617"/>
                    <a:pt x="830750" y="1139701"/>
                    <a:pt x="843323" y="1123242"/>
                  </a:cubicBezTo>
                  <a:cubicBezTo>
                    <a:pt x="868927" y="1089409"/>
                    <a:pt x="886529" y="1050776"/>
                    <a:pt x="899330" y="1010542"/>
                  </a:cubicBezTo>
                  <a:cubicBezTo>
                    <a:pt x="906646" y="987911"/>
                    <a:pt x="912818" y="974652"/>
                    <a:pt x="883557" y="952706"/>
                  </a:cubicBezTo>
                  <a:cubicBezTo>
                    <a:pt x="839209" y="917730"/>
                    <a:pt x="828007" y="905615"/>
                    <a:pt x="800347" y="874296"/>
                  </a:cubicBezTo>
                  <a:cubicBezTo>
                    <a:pt x="784802" y="856694"/>
                    <a:pt x="763771" y="837949"/>
                    <a:pt x="742054" y="826748"/>
                  </a:cubicBezTo>
                  <a:cubicBezTo>
                    <a:pt x="744568" y="816689"/>
                    <a:pt x="751198" y="810517"/>
                    <a:pt x="755998" y="803202"/>
                  </a:cubicBezTo>
                  <a:cubicBezTo>
                    <a:pt x="794860" y="743080"/>
                    <a:pt x="780458" y="665127"/>
                    <a:pt x="720108" y="626951"/>
                  </a:cubicBezTo>
                  <a:cubicBezTo>
                    <a:pt x="688790" y="607063"/>
                    <a:pt x="635069" y="609349"/>
                    <a:pt x="603065" y="629009"/>
                  </a:cubicBezTo>
                  <a:cubicBezTo>
                    <a:pt x="543857" y="665585"/>
                    <a:pt x="538371" y="740337"/>
                    <a:pt x="569232" y="794286"/>
                  </a:cubicBezTo>
                  <a:cubicBezTo>
                    <a:pt x="576776" y="807317"/>
                    <a:pt x="587520" y="816918"/>
                    <a:pt x="593692" y="831091"/>
                  </a:cubicBezTo>
                  <a:cubicBezTo>
                    <a:pt x="574033" y="814860"/>
                    <a:pt x="557802" y="795429"/>
                    <a:pt x="543400" y="774398"/>
                  </a:cubicBezTo>
                  <a:cubicBezTo>
                    <a:pt x="509110" y="724335"/>
                    <a:pt x="480992" y="669699"/>
                    <a:pt x="436187" y="627180"/>
                  </a:cubicBezTo>
                  <a:cubicBezTo>
                    <a:pt x="428872" y="620322"/>
                    <a:pt x="429329" y="611635"/>
                    <a:pt x="430243" y="602491"/>
                  </a:cubicBezTo>
                  <a:cubicBezTo>
                    <a:pt x="432986" y="576202"/>
                    <a:pt x="435044" y="549684"/>
                    <a:pt x="437558" y="523395"/>
                  </a:cubicBezTo>
                  <a:cubicBezTo>
                    <a:pt x="443502" y="459845"/>
                    <a:pt x="450360" y="396522"/>
                    <a:pt x="455389" y="332972"/>
                  </a:cubicBezTo>
                  <a:cubicBezTo>
                    <a:pt x="459961" y="273307"/>
                    <a:pt x="467962" y="213871"/>
                    <a:pt x="468877" y="153749"/>
                  </a:cubicBezTo>
                  <a:cubicBezTo>
                    <a:pt x="469334" y="110773"/>
                    <a:pt x="451732" y="77626"/>
                    <a:pt x="420871" y="50651"/>
                  </a:cubicBezTo>
                  <a:cubicBezTo>
                    <a:pt x="363721" y="1045"/>
                    <a:pt x="293312" y="-4213"/>
                    <a:pt x="223589" y="2188"/>
                  </a:cubicBezTo>
                  <a:cubicBezTo>
                    <a:pt x="159809" y="8131"/>
                    <a:pt x="100602" y="32591"/>
                    <a:pt x="48024" y="72139"/>
                  </a:cubicBezTo>
                  <a:cubicBezTo>
                    <a:pt x="26993" y="87913"/>
                    <a:pt x="12591" y="105515"/>
                    <a:pt x="6876" y="130204"/>
                  </a:cubicBezTo>
                  <a:cubicBezTo>
                    <a:pt x="475" y="158093"/>
                    <a:pt x="-2039" y="186896"/>
                    <a:pt x="1847" y="215243"/>
                  </a:cubicBezTo>
                  <a:cubicBezTo>
                    <a:pt x="12591" y="295024"/>
                    <a:pt x="16934" y="375491"/>
                    <a:pt x="28364" y="455273"/>
                  </a:cubicBezTo>
                  <a:cubicBezTo>
                    <a:pt x="51453" y="614607"/>
                    <a:pt x="68598" y="774855"/>
                    <a:pt x="105631" y="931904"/>
                  </a:cubicBezTo>
                  <a:cubicBezTo>
                    <a:pt x="112032" y="958421"/>
                    <a:pt x="125748" y="971680"/>
                    <a:pt x="150208" y="980367"/>
                  </a:cubicBezTo>
                  <a:cubicBezTo>
                    <a:pt x="206901" y="1000484"/>
                    <a:pt x="264280" y="997055"/>
                    <a:pt x="322115" y="989739"/>
                  </a:cubicBezTo>
                  <a:cubicBezTo>
                    <a:pt x="347261" y="986539"/>
                    <a:pt x="363721" y="971223"/>
                    <a:pt x="372179" y="949277"/>
                  </a:cubicBezTo>
                  <a:cubicBezTo>
                    <a:pt x="385209" y="915444"/>
                    <a:pt x="396182" y="881154"/>
                    <a:pt x="398925" y="844121"/>
                  </a:cubicBezTo>
                  <a:cubicBezTo>
                    <a:pt x="400754" y="819432"/>
                    <a:pt x="400754" y="793829"/>
                    <a:pt x="410584" y="771426"/>
                  </a:cubicBezTo>
                  <a:cubicBezTo>
                    <a:pt x="417899" y="770512"/>
                    <a:pt x="419956" y="774398"/>
                    <a:pt x="422014" y="777370"/>
                  </a:cubicBezTo>
                  <a:cubicBezTo>
                    <a:pt x="438701" y="803888"/>
                    <a:pt x="455389" y="830634"/>
                    <a:pt x="471848" y="857380"/>
                  </a:cubicBezTo>
                  <a:cubicBezTo>
                    <a:pt x="492880" y="891441"/>
                    <a:pt x="512311" y="926646"/>
                    <a:pt x="535399" y="959336"/>
                  </a:cubicBezTo>
                  <a:cubicBezTo>
                    <a:pt x="549572" y="979452"/>
                    <a:pt x="558488" y="999798"/>
                    <a:pt x="559631" y="1024258"/>
                  </a:cubicBezTo>
                  <a:cubicBezTo>
                    <a:pt x="562145" y="1086209"/>
                    <a:pt x="568775" y="1147473"/>
                    <a:pt x="579062" y="1208738"/>
                  </a:cubicBezTo>
                  <a:cubicBezTo>
                    <a:pt x="583862" y="1238228"/>
                    <a:pt x="595521" y="1262916"/>
                    <a:pt x="617238" y="1283033"/>
                  </a:cubicBezTo>
                  <a:cubicBezTo>
                    <a:pt x="640098" y="1304522"/>
                    <a:pt x="662958" y="1326239"/>
                    <a:pt x="686732" y="1346584"/>
                  </a:cubicBezTo>
                  <a:cubicBezTo>
                    <a:pt x="699763" y="1357785"/>
                    <a:pt x="705935" y="1371044"/>
                    <a:pt x="707078" y="1387275"/>
                  </a:cubicBezTo>
                  <a:cubicBezTo>
                    <a:pt x="707764" y="1397105"/>
                    <a:pt x="707992" y="1406934"/>
                    <a:pt x="708678" y="1416764"/>
                  </a:cubicBezTo>
                  <a:cubicBezTo>
                    <a:pt x="712107" y="1473686"/>
                    <a:pt x="735424" y="1471857"/>
                    <a:pt x="768343" y="1470942"/>
                  </a:cubicBezTo>
                  <a:cubicBezTo>
                    <a:pt x="770171" y="1470942"/>
                    <a:pt x="779315" y="1468199"/>
                    <a:pt x="780916" y="1467285"/>
                  </a:cubicBezTo>
                  <a:cubicBezTo>
                    <a:pt x="791888" y="1461341"/>
                    <a:pt x="802861" y="1463170"/>
                    <a:pt x="814748" y="1464542"/>
                  </a:cubicBezTo>
                  <a:cubicBezTo>
                    <a:pt x="844466" y="1468199"/>
                    <a:pt x="860926" y="1455169"/>
                    <a:pt x="866869" y="1425680"/>
                  </a:cubicBezTo>
                  <a:cubicBezTo>
                    <a:pt x="874184" y="1388875"/>
                    <a:pt x="861840" y="1358243"/>
                    <a:pt x="836923" y="1331496"/>
                  </a:cubicBezTo>
                  <a:cubicBezTo>
                    <a:pt x="830065" y="1323953"/>
                    <a:pt x="818863" y="1320066"/>
                    <a:pt x="819320" y="1306350"/>
                  </a:cubicBezTo>
                  <a:close/>
                  <a:moveTo>
                    <a:pt x="571289" y="737365"/>
                  </a:moveTo>
                  <a:cubicBezTo>
                    <a:pt x="569918" y="686387"/>
                    <a:pt x="596435" y="648897"/>
                    <a:pt x="643527" y="636324"/>
                  </a:cubicBezTo>
                  <a:cubicBezTo>
                    <a:pt x="668673" y="629466"/>
                    <a:pt x="701134" y="633809"/>
                    <a:pt x="721022" y="652097"/>
                  </a:cubicBezTo>
                  <a:cubicBezTo>
                    <a:pt x="767200" y="694617"/>
                    <a:pt x="766057" y="748338"/>
                    <a:pt x="738853" y="793372"/>
                  </a:cubicBezTo>
                  <a:cubicBezTo>
                    <a:pt x="723537" y="818747"/>
                    <a:pt x="673245" y="835663"/>
                    <a:pt x="641470" y="828119"/>
                  </a:cubicBezTo>
                  <a:cubicBezTo>
                    <a:pt x="613123" y="821490"/>
                    <a:pt x="571289" y="789257"/>
                    <a:pt x="571289" y="737365"/>
                  </a:cubicBezTo>
                  <a:close/>
                  <a:moveTo>
                    <a:pt x="374465" y="674729"/>
                  </a:moveTo>
                  <a:cubicBezTo>
                    <a:pt x="374008" y="676329"/>
                    <a:pt x="373779" y="677929"/>
                    <a:pt x="373550" y="679529"/>
                  </a:cubicBezTo>
                  <a:cubicBezTo>
                    <a:pt x="373322" y="681129"/>
                    <a:pt x="373093" y="682730"/>
                    <a:pt x="372865" y="684558"/>
                  </a:cubicBezTo>
                  <a:cubicBezTo>
                    <a:pt x="372636" y="688673"/>
                    <a:pt x="372636" y="693017"/>
                    <a:pt x="373322" y="697360"/>
                  </a:cubicBezTo>
                  <a:cubicBezTo>
                    <a:pt x="373550" y="699189"/>
                    <a:pt x="374008" y="700789"/>
                    <a:pt x="374236" y="702618"/>
                  </a:cubicBezTo>
                  <a:cubicBezTo>
                    <a:pt x="375608" y="708790"/>
                    <a:pt x="378122" y="714962"/>
                    <a:pt x="381551" y="721363"/>
                  </a:cubicBezTo>
                  <a:cubicBezTo>
                    <a:pt x="389095" y="734850"/>
                    <a:pt x="389781" y="749024"/>
                    <a:pt x="387724" y="764111"/>
                  </a:cubicBezTo>
                  <a:cubicBezTo>
                    <a:pt x="383152" y="795201"/>
                    <a:pt x="379723" y="826290"/>
                    <a:pt x="375379" y="857380"/>
                  </a:cubicBezTo>
                  <a:cubicBezTo>
                    <a:pt x="371264" y="887784"/>
                    <a:pt x="362806" y="916587"/>
                    <a:pt x="349090" y="944248"/>
                  </a:cubicBezTo>
                  <a:cubicBezTo>
                    <a:pt x="345433" y="951563"/>
                    <a:pt x="340861" y="957278"/>
                    <a:pt x="335374" y="961393"/>
                  </a:cubicBezTo>
                  <a:cubicBezTo>
                    <a:pt x="333317" y="962993"/>
                    <a:pt x="331031" y="964365"/>
                    <a:pt x="328516" y="965279"/>
                  </a:cubicBezTo>
                  <a:cubicBezTo>
                    <a:pt x="324401" y="967108"/>
                    <a:pt x="320058" y="968251"/>
                    <a:pt x="315257" y="968708"/>
                  </a:cubicBezTo>
                  <a:cubicBezTo>
                    <a:pt x="307714" y="969394"/>
                    <a:pt x="300170" y="970308"/>
                    <a:pt x="292855" y="970994"/>
                  </a:cubicBezTo>
                  <a:cubicBezTo>
                    <a:pt x="275252" y="972823"/>
                    <a:pt x="257879" y="974195"/>
                    <a:pt x="240277" y="974195"/>
                  </a:cubicBezTo>
                  <a:cubicBezTo>
                    <a:pt x="225189" y="974195"/>
                    <a:pt x="210101" y="973509"/>
                    <a:pt x="195014" y="970994"/>
                  </a:cubicBezTo>
                  <a:cubicBezTo>
                    <a:pt x="179240" y="968480"/>
                    <a:pt x="165753" y="963908"/>
                    <a:pt x="154780" y="956364"/>
                  </a:cubicBezTo>
                  <a:cubicBezTo>
                    <a:pt x="149980" y="953163"/>
                    <a:pt x="145865" y="949277"/>
                    <a:pt x="141979" y="944934"/>
                  </a:cubicBezTo>
                  <a:cubicBezTo>
                    <a:pt x="140607" y="943562"/>
                    <a:pt x="139464" y="941962"/>
                    <a:pt x="138321" y="940362"/>
                  </a:cubicBezTo>
                  <a:cubicBezTo>
                    <a:pt x="132606" y="932361"/>
                    <a:pt x="128034" y="922531"/>
                    <a:pt x="124834" y="910415"/>
                  </a:cubicBezTo>
                  <a:cubicBezTo>
                    <a:pt x="124834" y="910415"/>
                    <a:pt x="124834" y="910415"/>
                    <a:pt x="124834" y="910415"/>
                  </a:cubicBezTo>
                  <a:cubicBezTo>
                    <a:pt x="122776" y="902871"/>
                    <a:pt x="120947" y="895328"/>
                    <a:pt x="119119" y="888012"/>
                  </a:cubicBezTo>
                  <a:cubicBezTo>
                    <a:pt x="119119" y="888012"/>
                    <a:pt x="119119" y="888012"/>
                    <a:pt x="119119" y="888012"/>
                  </a:cubicBezTo>
                  <a:cubicBezTo>
                    <a:pt x="101974" y="817375"/>
                    <a:pt x="89858" y="745595"/>
                    <a:pt x="79342" y="673814"/>
                  </a:cubicBezTo>
                  <a:cubicBezTo>
                    <a:pt x="65855" y="582603"/>
                    <a:pt x="53053" y="491391"/>
                    <a:pt x="42538" y="399723"/>
                  </a:cubicBezTo>
                  <a:cubicBezTo>
                    <a:pt x="34308" y="327714"/>
                    <a:pt x="26307" y="255705"/>
                    <a:pt x="24478" y="183010"/>
                  </a:cubicBezTo>
                  <a:cubicBezTo>
                    <a:pt x="23335" y="139348"/>
                    <a:pt x="39566" y="105286"/>
                    <a:pt x="76599" y="80826"/>
                  </a:cubicBezTo>
                  <a:cubicBezTo>
                    <a:pt x="139921" y="38992"/>
                    <a:pt x="208044" y="16589"/>
                    <a:pt x="284854" y="25733"/>
                  </a:cubicBezTo>
                  <a:cubicBezTo>
                    <a:pt x="308399" y="28477"/>
                    <a:pt x="331031" y="32363"/>
                    <a:pt x="353662" y="39449"/>
                  </a:cubicBezTo>
                  <a:cubicBezTo>
                    <a:pt x="369436" y="44479"/>
                    <a:pt x="383152" y="51565"/>
                    <a:pt x="395039" y="60481"/>
                  </a:cubicBezTo>
                  <a:cubicBezTo>
                    <a:pt x="395496" y="60709"/>
                    <a:pt x="395725" y="60938"/>
                    <a:pt x="396182" y="61166"/>
                  </a:cubicBezTo>
                  <a:cubicBezTo>
                    <a:pt x="397553" y="62309"/>
                    <a:pt x="399154" y="63452"/>
                    <a:pt x="400525" y="64595"/>
                  </a:cubicBezTo>
                  <a:cubicBezTo>
                    <a:pt x="400982" y="65053"/>
                    <a:pt x="401668" y="65510"/>
                    <a:pt x="402125" y="65967"/>
                  </a:cubicBezTo>
                  <a:cubicBezTo>
                    <a:pt x="403497" y="67110"/>
                    <a:pt x="404640" y="68253"/>
                    <a:pt x="406012" y="69396"/>
                  </a:cubicBezTo>
                  <a:cubicBezTo>
                    <a:pt x="406697" y="69853"/>
                    <a:pt x="407155" y="70539"/>
                    <a:pt x="407840" y="70996"/>
                  </a:cubicBezTo>
                  <a:cubicBezTo>
                    <a:pt x="408983" y="72139"/>
                    <a:pt x="410126" y="73282"/>
                    <a:pt x="411269" y="74425"/>
                  </a:cubicBezTo>
                  <a:cubicBezTo>
                    <a:pt x="411955" y="75111"/>
                    <a:pt x="412641" y="75797"/>
                    <a:pt x="413098" y="76483"/>
                  </a:cubicBezTo>
                  <a:cubicBezTo>
                    <a:pt x="414241" y="77626"/>
                    <a:pt x="415156" y="78769"/>
                    <a:pt x="416070" y="79912"/>
                  </a:cubicBezTo>
                  <a:cubicBezTo>
                    <a:pt x="416756" y="80597"/>
                    <a:pt x="417442" y="81512"/>
                    <a:pt x="418127" y="82198"/>
                  </a:cubicBezTo>
                  <a:cubicBezTo>
                    <a:pt x="419042" y="83341"/>
                    <a:pt x="419956" y="84484"/>
                    <a:pt x="420871" y="85627"/>
                  </a:cubicBezTo>
                  <a:cubicBezTo>
                    <a:pt x="421556" y="86541"/>
                    <a:pt x="422242" y="87455"/>
                    <a:pt x="422928" y="88141"/>
                  </a:cubicBezTo>
                  <a:cubicBezTo>
                    <a:pt x="423842" y="89284"/>
                    <a:pt x="424528" y="90427"/>
                    <a:pt x="425443" y="91570"/>
                  </a:cubicBezTo>
                  <a:cubicBezTo>
                    <a:pt x="426128" y="92485"/>
                    <a:pt x="426814" y="93399"/>
                    <a:pt x="427500" y="94542"/>
                  </a:cubicBezTo>
                  <a:cubicBezTo>
                    <a:pt x="428186" y="95685"/>
                    <a:pt x="429100" y="96828"/>
                    <a:pt x="429786" y="97971"/>
                  </a:cubicBezTo>
                  <a:cubicBezTo>
                    <a:pt x="430472" y="99114"/>
                    <a:pt x="431158" y="100257"/>
                    <a:pt x="431843" y="101171"/>
                  </a:cubicBezTo>
                  <a:cubicBezTo>
                    <a:pt x="432529" y="102314"/>
                    <a:pt x="433215" y="103229"/>
                    <a:pt x="433901" y="104372"/>
                  </a:cubicBezTo>
                  <a:cubicBezTo>
                    <a:pt x="434587" y="105515"/>
                    <a:pt x="435272" y="106886"/>
                    <a:pt x="436187" y="108029"/>
                  </a:cubicBezTo>
                  <a:cubicBezTo>
                    <a:pt x="436873" y="108944"/>
                    <a:pt x="437330" y="110087"/>
                    <a:pt x="438016" y="111001"/>
                  </a:cubicBezTo>
                  <a:cubicBezTo>
                    <a:pt x="438930" y="112373"/>
                    <a:pt x="439616" y="113973"/>
                    <a:pt x="440302" y="115573"/>
                  </a:cubicBezTo>
                  <a:cubicBezTo>
                    <a:pt x="440759" y="116488"/>
                    <a:pt x="441216" y="117173"/>
                    <a:pt x="441673" y="118088"/>
                  </a:cubicBezTo>
                  <a:cubicBezTo>
                    <a:pt x="442816" y="120374"/>
                    <a:pt x="443959" y="122888"/>
                    <a:pt x="445102" y="125403"/>
                  </a:cubicBezTo>
                  <a:cubicBezTo>
                    <a:pt x="446474" y="128146"/>
                    <a:pt x="447388" y="131118"/>
                    <a:pt x="447845" y="134090"/>
                  </a:cubicBezTo>
                  <a:cubicBezTo>
                    <a:pt x="448531" y="137062"/>
                    <a:pt x="448760" y="139805"/>
                    <a:pt x="448988" y="142777"/>
                  </a:cubicBezTo>
                  <a:cubicBezTo>
                    <a:pt x="448988" y="143691"/>
                    <a:pt x="448988" y="144834"/>
                    <a:pt x="448988" y="145748"/>
                  </a:cubicBezTo>
                  <a:cubicBezTo>
                    <a:pt x="448988" y="146663"/>
                    <a:pt x="448988" y="147806"/>
                    <a:pt x="448988" y="148720"/>
                  </a:cubicBezTo>
                  <a:cubicBezTo>
                    <a:pt x="448988" y="150778"/>
                    <a:pt x="448988" y="152606"/>
                    <a:pt x="448760" y="154664"/>
                  </a:cubicBezTo>
                  <a:cubicBezTo>
                    <a:pt x="448760" y="155578"/>
                    <a:pt x="448760" y="156721"/>
                    <a:pt x="448760" y="157636"/>
                  </a:cubicBezTo>
                  <a:cubicBezTo>
                    <a:pt x="448760" y="159693"/>
                    <a:pt x="448760" y="161522"/>
                    <a:pt x="448760" y="163579"/>
                  </a:cubicBezTo>
                  <a:cubicBezTo>
                    <a:pt x="448760" y="165637"/>
                    <a:pt x="448760" y="167465"/>
                    <a:pt x="448988" y="169523"/>
                  </a:cubicBezTo>
                  <a:cubicBezTo>
                    <a:pt x="448988" y="170437"/>
                    <a:pt x="449217" y="171580"/>
                    <a:pt x="449217" y="172495"/>
                  </a:cubicBezTo>
                  <a:lnTo>
                    <a:pt x="449217" y="172495"/>
                  </a:lnTo>
                  <a:cubicBezTo>
                    <a:pt x="447160" y="195126"/>
                    <a:pt x="444874" y="217757"/>
                    <a:pt x="442588" y="240617"/>
                  </a:cubicBezTo>
                  <a:cubicBezTo>
                    <a:pt x="438930" y="278336"/>
                    <a:pt x="435272" y="316284"/>
                    <a:pt x="432986" y="354003"/>
                  </a:cubicBezTo>
                  <a:cubicBezTo>
                    <a:pt x="427957" y="435384"/>
                    <a:pt x="416527" y="516080"/>
                    <a:pt x="409441" y="597005"/>
                  </a:cubicBezTo>
                  <a:cubicBezTo>
                    <a:pt x="409441" y="598148"/>
                    <a:pt x="409212" y="599062"/>
                    <a:pt x="409212" y="600205"/>
                  </a:cubicBezTo>
                  <a:cubicBezTo>
                    <a:pt x="408526" y="606377"/>
                    <a:pt x="407612" y="612549"/>
                    <a:pt x="405783" y="618264"/>
                  </a:cubicBezTo>
                  <a:cubicBezTo>
                    <a:pt x="405554" y="619179"/>
                    <a:pt x="405097" y="620093"/>
                    <a:pt x="404869" y="621008"/>
                  </a:cubicBezTo>
                  <a:cubicBezTo>
                    <a:pt x="404183" y="622836"/>
                    <a:pt x="403497" y="624665"/>
                    <a:pt x="402583" y="626494"/>
                  </a:cubicBezTo>
                  <a:cubicBezTo>
                    <a:pt x="402125" y="627408"/>
                    <a:pt x="401668" y="628323"/>
                    <a:pt x="401211" y="629237"/>
                  </a:cubicBezTo>
                  <a:cubicBezTo>
                    <a:pt x="400297" y="631066"/>
                    <a:pt x="399382" y="632895"/>
                    <a:pt x="398239" y="634724"/>
                  </a:cubicBezTo>
                  <a:cubicBezTo>
                    <a:pt x="396639" y="637467"/>
                    <a:pt x="394582" y="639981"/>
                    <a:pt x="392296" y="642496"/>
                  </a:cubicBezTo>
                  <a:cubicBezTo>
                    <a:pt x="386123" y="649811"/>
                    <a:pt x="381094" y="657355"/>
                    <a:pt x="377665" y="665127"/>
                  </a:cubicBezTo>
                  <a:cubicBezTo>
                    <a:pt x="376294" y="668328"/>
                    <a:pt x="375379" y="671528"/>
                    <a:pt x="374465" y="674729"/>
                  </a:cubicBezTo>
                  <a:close/>
                  <a:moveTo>
                    <a:pt x="777715" y="1442139"/>
                  </a:moveTo>
                  <a:cubicBezTo>
                    <a:pt x="771543" y="1451969"/>
                    <a:pt x="760342" y="1452883"/>
                    <a:pt x="751198" y="1453112"/>
                  </a:cubicBezTo>
                  <a:cubicBezTo>
                    <a:pt x="742739" y="1453340"/>
                    <a:pt x="736339" y="1445111"/>
                    <a:pt x="734738" y="1435738"/>
                  </a:cubicBezTo>
                  <a:cubicBezTo>
                    <a:pt x="731995" y="1419736"/>
                    <a:pt x="726966" y="1399162"/>
                    <a:pt x="730624" y="1379731"/>
                  </a:cubicBezTo>
                  <a:cubicBezTo>
                    <a:pt x="750055" y="1388189"/>
                    <a:pt x="761942" y="1405334"/>
                    <a:pt x="773372" y="1418364"/>
                  </a:cubicBezTo>
                  <a:cubicBezTo>
                    <a:pt x="779544" y="1425451"/>
                    <a:pt x="782744" y="1433909"/>
                    <a:pt x="777715" y="1442139"/>
                  </a:cubicBezTo>
                  <a:close/>
                  <a:moveTo>
                    <a:pt x="848581" y="1420422"/>
                  </a:moveTo>
                  <a:cubicBezTo>
                    <a:pt x="848124" y="1428880"/>
                    <a:pt x="845152" y="1438253"/>
                    <a:pt x="834865" y="1440996"/>
                  </a:cubicBezTo>
                  <a:cubicBezTo>
                    <a:pt x="823892" y="1443968"/>
                    <a:pt x="815434" y="1440310"/>
                    <a:pt x="810176" y="1430252"/>
                  </a:cubicBezTo>
                  <a:cubicBezTo>
                    <a:pt x="787774" y="1387275"/>
                    <a:pt x="745254" y="1365786"/>
                    <a:pt x="710050" y="1336297"/>
                  </a:cubicBezTo>
                  <a:cubicBezTo>
                    <a:pt x="677588" y="1309322"/>
                    <a:pt x="643756" y="1284176"/>
                    <a:pt x="618610" y="1249429"/>
                  </a:cubicBezTo>
                  <a:cubicBezTo>
                    <a:pt x="609008" y="1236170"/>
                    <a:pt x="604208" y="1221997"/>
                    <a:pt x="601236" y="1206224"/>
                  </a:cubicBezTo>
                  <a:cubicBezTo>
                    <a:pt x="588663" y="1142444"/>
                    <a:pt x="584777" y="1077750"/>
                    <a:pt x="580662" y="1013057"/>
                  </a:cubicBezTo>
                  <a:cubicBezTo>
                    <a:pt x="579976" y="1002084"/>
                    <a:pt x="579519" y="990882"/>
                    <a:pt x="573804" y="981738"/>
                  </a:cubicBezTo>
                  <a:cubicBezTo>
                    <a:pt x="556430" y="954764"/>
                    <a:pt x="545458" y="923903"/>
                    <a:pt x="525112" y="898528"/>
                  </a:cubicBezTo>
                  <a:cubicBezTo>
                    <a:pt x="496994" y="862866"/>
                    <a:pt x="479621" y="820575"/>
                    <a:pt x="453789" y="783314"/>
                  </a:cubicBezTo>
                  <a:cubicBezTo>
                    <a:pt x="441445" y="765483"/>
                    <a:pt x="426814" y="749481"/>
                    <a:pt x="415613" y="731193"/>
                  </a:cubicBezTo>
                  <a:cubicBezTo>
                    <a:pt x="403268" y="711076"/>
                    <a:pt x="390467" y="690502"/>
                    <a:pt x="404640" y="665585"/>
                  </a:cubicBezTo>
                  <a:cubicBezTo>
                    <a:pt x="414241" y="648668"/>
                    <a:pt x="423157" y="646154"/>
                    <a:pt x="436415" y="660784"/>
                  </a:cubicBezTo>
                  <a:cubicBezTo>
                    <a:pt x="453560" y="679529"/>
                    <a:pt x="469562" y="699417"/>
                    <a:pt x="483507" y="720906"/>
                  </a:cubicBezTo>
                  <a:cubicBezTo>
                    <a:pt x="509796" y="761139"/>
                    <a:pt x="532427" y="803659"/>
                    <a:pt x="566032" y="838863"/>
                  </a:cubicBezTo>
                  <a:cubicBezTo>
                    <a:pt x="580662" y="854180"/>
                    <a:pt x="595292" y="857380"/>
                    <a:pt x="615866" y="855094"/>
                  </a:cubicBezTo>
                  <a:cubicBezTo>
                    <a:pt x="651528" y="850979"/>
                    <a:pt x="686961" y="843207"/>
                    <a:pt x="723308" y="846636"/>
                  </a:cubicBezTo>
                  <a:cubicBezTo>
                    <a:pt x="740225" y="848236"/>
                    <a:pt x="753026" y="855780"/>
                    <a:pt x="762399" y="869496"/>
                  </a:cubicBezTo>
                  <a:cubicBezTo>
                    <a:pt x="781830" y="898071"/>
                    <a:pt x="889501" y="978081"/>
                    <a:pt x="885386" y="990425"/>
                  </a:cubicBezTo>
                  <a:cubicBezTo>
                    <a:pt x="870984" y="1032259"/>
                    <a:pt x="850639" y="1085751"/>
                    <a:pt x="821606" y="1120041"/>
                  </a:cubicBezTo>
                  <a:cubicBezTo>
                    <a:pt x="814748" y="1128271"/>
                    <a:pt x="806062" y="1134215"/>
                    <a:pt x="796232" y="1126899"/>
                  </a:cubicBezTo>
                  <a:cubicBezTo>
                    <a:pt x="787316" y="1120270"/>
                    <a:pt x="775201" y="1113869"/>
                    <a:pt x="777944" y="1099239"/>
                  </a:cubicBezTo>
                  <a:cubicBezTo>
                    <a:pt x="779315" y="1091695"/>
                    <a:pt x="781830" y="1083923"/>
                    <a:pt x="785259" y="1076836"/>
                  </a:cubicBezTo>
                  <a:cubicBezTo>
                    <a:pt x="791203" y="1064492"/>
                    <a:pt x="793946" y="1050547"/>
                    <a:pt x="799889" y="1038431"/>
                  </a:cubicBezTo>
                  <a:cubicBezTo>
                    <a:pt x="814977" y="1006884"/>
                    <a:pt x="795775" y="986310"/>
                    <a:pt x="778401" y="964822"/>
                  </a:cubicBezTo>
                  <a:cubicBezTo>
                    <a:pt x="774743" y="960250"/>
                    <a:pt x="768571" y="957964"/>
                    <a:pt x="762628" y="962307"/>
                  </a:cubicBezTo>
                  <a:cubicBezTo>
                    <a:pt x="756455" y="966879"/>
                    <a:pt x="757598" y="972823"/>
                    <a:pt x="762399" y="977395"/>
                  </a:cubicBezTo>
                  <a:cubicBezTo>
                    <a:pt x="790060" y="1003227"/>
                    <a:pt x="782287" y="1031802"/>
                    <a:pt x="769714" y="1061063"/>
                  </a:cubicBezTo>
                  <a:cubicBezTo>
                    <a:pt x="769028" y="1062891"/>
                    <a:pt x="768343" y="1064720"/>
                    <a:pt x="767657" y="1066549"/>
                  </a:cubicBezTo>
                  <a:cubicBezTo>
                    <a:pt x="747540" y="1114098"/>
                    <a:pt x="750283" y="1125299"/>
                    <a:pt x="793260" y="1153874"/>
                  </a:cubicBezTo>
                  <a:cubicBezTo>
                    <a:pt x="799889" y="1158218"/>
                    <a:pt x="803547" y="1161875"/>
                    <a:pt x="803318" y="1169419"/>
                  </a:cubicBezTo>
                  <a:cubicBezTo>
                    <a:pt x="801947" y="1208510"/>
                    <a:pt x="800804" y="1247600"/>
                    <a:pt x="799432" y="1291491"/>
                  </a:cubicBezTo>
                  <a:cubicBezTo>
                    <a:pt x="772457" y="1277318"/>
                    <a:pt x="758056" y="1258573"/>
                    <a:pt x="742739" y="1241199"/>
                  </a:cubicBezTo>
                  <a:cubicBezTo>
                    <a:pt x="735881" y="1233427"/>
                    <a:pt x="735653" y="1223369"/>
                    <a:pt x="734967" y="1213310"/>
                  </a:cubicBezTo>
                  <a:cubicBezTo>
                    <a:pt x="733367" y="1192736"/>
                    <a:pt x="731767" y="1172162"/>
                    <a:pt x="729481" y="1151588"/>
                  </a:cubicBezTo>
                  <a:cubicBezTo>
                    <a:pt x="728795" y="1145873"/>
                    <a:pt x="727423" y="1139701"/>
                    <a:pt x="724451" y="1134900"/>
                  </a:cubicBezTo>
                  <a:cubicBezTo>
                    <a:pt x="718051" y="1123928"/>
                    <a:pt x="707992" y="1116612"/>
                    <a:pt x="695191" y="1119813"/>
                  </a:cubicBezTo>
                  <a:cubicBezTo>
                    <a:pt x="681017" y="1123470"/>
                    <a:pt x="680789" y="1135358"/>
                    <a:pt x="681017" y="1148159"/>
                  </a:cubicBezTo>
                  <a:cubicBezTo>
                    <a:pt x="681475" y="1211253"/>
                    <a:pt x="717593" y="1254230"/>
                    <a:pt x="761942" y="1291949"/>
                  </a:cubicBezTo>
                  <a:cubicBezTo>
                    <a:pt x="784345" y="1311151"/>
                    <a:pt x="806976" y="1329896"/>
                    <a:pt x="827093" y="1351613"/>
                  </a:cubicBezTo>
                  <a:cubicBezTo>
                    <a:pt x="844695" y="1371730"/>
                    <a:pt x="850181" y="1395047"/>
                    <a:pt x="848581" y="1420422"/>
                  </a:cubicBezTo>
                  <a:close/>
                  <a:moveTo>
                    <a:pt x="708449" y="1193651"/>
                  </a:moveTo>
                  <a:cubicBezTo>
                    <a:pt x="706392" y="1183592"/>
                    <a:pt x="696334" y="1157760"/>
                    <a:pt x="703420" y="1145645"/>
                  </a:cubicBezTo>
                  <a:cubicBezTo>
                    <a:pt x="711878" y="1137872"/>
                    <a:pt x="727195" y="1235027"/>
                    <a:pt x="708449" y="1193651"/>
                  </a:cubicBezTo>
                  <a:close/>
                </a:path>
              </a:pathLst>
            </a:custGeom>
            <a:solidFill>
              <a:srgbClr val="000000"/>
            </a:solidFill>
            <a:ln w="2286" cap="flat">
              <a:noFill/>
              <a:prstDash val="solid"/>
              <a:miter/>
            </a:ln>
          </p:spPr>
          <p:txBody>
            <a:bodyPr rtlCol="0" anchor="ctr"/>
            <a:lstStyle/>
            <a:p>
              <a:endParaRPr lang="en-US"/>
            </a:p>
          </p:txBody>
        </p:sp>
        <p:sp>
          <p:nvSpPr>
            <p:cNvPr id="74" name="Freeform 210">
              <a:extLst>
                <a:ext uri="{FF2B5EF4-FFF2-40B4-BE49-F238E27FC236}">
                  <a16:creationId xmlns:a16="http://schemas.microsoft.com/office/drawing/2014/main" id="{D7542914-B4EF-FBC9-32AC-63D8E447A0ED}"/>
                </a:ext>
              </a:extLst>
            </p:cNvPr>
            <p:cNvSpPr/>
            <p:nvPr/>
          </p:nvSpPr>
          <p:spPr>
            <a:xfrm>
              <a:off x="8745373" y="1917583"/>
              <a:ext cx="382715" cy="395504"/>
            </a:xfrm>
            <a:custGeom>
              <a:avLst/>
              <a:gdLst>
                <a:gd name="connsiteX0" fmla="*/ 316941 w 382715"/>
                <a:gd name="connsiteY0" fmla="*/ 43576 h 395504"/>
                <a:gd name="connsiteX1" fmla="*/ 118516 w 382715"/>
                <a:gd name="connsiteY1" fmla="*/ 10429 h 395504"/>
                <a:gd name="connsiteX2" fmla="*/ 330 w 382715"/>
                <a:gd name="connsiteY2" fmla="*/ 203139 h 395504"/>
                <a:gd name="connsiteX3" fmla="*/ 164236 w 382715"/>
                <a:gd name="connsiteY3" fmla="*/ 392191 h 395504"/>
                <a:gd name="connsiteX4" fmla="*/ 357860 w 382715"/>
                <a:gd name="connsiteY4" fmla="*/ 302580 h 395504"/>
                <a:gd name="connsiteX5" fmla="*/ 382320 w 382715"/>
                <a:gd name="connsiteY5" fmla="*/ 203596 h 395504"/>
                <a:gd name="connsiteX6" fmla="*/ 316941 w 382715"/>
                <a:gd name="connsiteY6" fmla="*/ 43576 h 395504"/>
                <a:gd name="connsiteX7" fmla="*/ 353745 w 382715"/>
                <a:gd name="connsiteY7" fmla="*/ 150789 h 395504"/>
                <a:gd name="connsiteX8" fmla="*/ 356946 w 382715"/>
                <a:gd name="connsiteY8" fmla="*/ 164734 h 395504"/>
                <a:gd name="connsiteX9" fmla="*/ 359003 w 382715"/>
                <a:gd name="connsiteY9" fmla="*/ 178907 h 395504"/>
                <a:gd name="connsiteX10" fmla="*/ 359917 w 382715"/>
                <a:gd name="connsiteY10" fmla="*/ 193080 h 395504"/>
                <a:gd name="connsiteX11" fmla="*/ 359917 w 382715"/>
                <a:gd name="connsiteY11" fmla="*/ 200167 h 395504"/>
                <a:gd name="connsiteX12" fmla="*/ 358546 w 382715"/>
                <a:gd name="connsiteY12" fmla="*/ 221198 h 395504"/>
                <a:gd name="connsiteX13" fmla="*/ 343687 w 382715"/>
                <a:gd name="connsiteY13" fmla="*/ 275148 h 395504"/>
                <a:gd name="connsiteX14" fmla="*/ 337515 w 382715"/>
                <a:gd name="connsiteY14" fmla="*/ 287721 h 395504"/>
                <a:gd name="connsiteX15" fmla="*/ 293166 w 382715"/>
                <a:gd name="connsiteY15" fmla="*/ 342356 h 395504"/>
                <a:gd name="connsiteX16" fmla="*/ 270763 w 382715"/>
                <a:gd name="connsiteY16" fmla="*/ 355843 h 395504"/>
                <a:gd name="connsiteX17" fmla="*/ 254076 w 382715"/>
                <a:gd name="connsiteY17" fmla="*/ 363387 h 395504"/>
                <a:gd name="connsiteX18" fmla="*/ 248589 w 382715"/>
                <a:gd name="connsiteY18" fmla="*/ 365445 h 395504"/>
                <a:gd name="connsiteX19" fmla="*/ 232130 w 382715"/>
                <a:gd name="connsiteY19" fmla="*/ 370245 h 395504"/>
                <a:gd name="connsiteX20" fmla="*/ 221386 w 382715"/>
                <a:gd name="connsiteY20" fmla="*/ 372303 h 395504"/>
                <a:gd name="connsiteX21" fmla="*/ 210642 w 382715"/>
                <a:gd name="connsiteY21" fmla="*/ 373674 h 395504"/>
                <a:gd name="connsiteX22" fmla="*/ 200126 w 382715"/>
                <a:gd name="connsiteY22" fmla="*/ 374360 h 395504"/>
                <a:gd name="connsiteX23" fmla="*/ 184581 w 382715"/>
                <a:gd name="connsiteY23" fmla="*/ 374131 h 395504"/>
                <a:gd name="connsiteX24" fmla="*/ 174523 w 382715"/>
                <a:gd name="connsiteY24" fmla="*/ 373217 h 395504"/>
                <a:gd name="connsiteX25" fmla="*/ 164693 w 382715"/>
                <a:gd name="connsiteY25" fmla="*/ 371617 h 395504"/>
                <a:gd name="connsiteX26" fmla="*/ 155092 w 382715"/>
                <a:gd name="connsiteY26" fmla="*/ 369559 h 395504"/>
                <a:gd name="connsiteX27" fmla="*/ 145719 w 382715"/>
                <a:gd name="connsiteY27" fmla="*/ 366816 h 395504"/>
                <a:gd name="connsiteX28" fmla="*/ 81254 w 382715"/>
                <a:gd name="connsiteY28" fmla="*/ 332755 h 395504"/>
                <a:gd name="connsiteX29" fmla="*/ 68681 w 382715"/>
                <a:gd name="connsiteY29" fmla="*/ 322239 h 395504"/>
                <a:gd name="connsiteX30" fmla="*/ 63195 w 382715"/>
                <a:gd name="connsiteY30" fmla="*/ 316981 h 395504"/>
                <a:gd name="connsiteX31" fmla="*/ 51307 w 382715"/>
                <a:gd name="connsiteY31" fmla="*/ 303951 h 395504"/>
                <a:gd name="connsiteX32" fmla="*/ 49250 w 382715"/>
                <a:gd name="connsiteY32" fmla="*/ 301437 h 395504"/>
                <a:gd name="connsiteX33" fmla="*/ 37820 w 382715"/>
                <a:gd name="connsiteY33" fmla="*/ 282920 h 395504"/>
                <a:gd name="connsiteX34" fmla="*/ 37820 w 382715"/>
                <a:gd name="connsiteY34" fmla="*/ 282920 h 395504"/>
                <a:gd name="connsiteX35" fmla="*/ 34391 w 382715"/>
                <a:gd name="connsiteY35" fmla="*/ 272862 h 395504"/>
                <a:gd name="connsiteX36" fmla="*/ 34162 w 382715"/>
                <a:gd name="connsiteY36" fmla="*/ 271947 h 395504"/>
                <a:gd name="connsiteX37" fmla="*/ 54965 w 382715"/>
                <a:gd name="connsiteY37" fmla="*/ 88381 h 395504"/>
                <a:gd name="connsiteX38" fmla="*/ 206298 w 382715"/>
                <a:gd name="connsiteY38" fmla="*/ 24373 h 395504"/>
                <a:gd name="connsiteX39" fmla="*/ 235330 w 382715"/>
                <a:gd name="connsiteY39" fmla="*/ 27117 h 395504"/>
                <a:gd name="connsiteX40" fmla="*/ 235330 w 382715"/>
                <a:gd name="connsiteY40" fmla="*/ 27117 h 395504"/>
                <a:gd name="connsiteX41" fmla="*/ 270306 w 382715"/>
                <a:gd name="connsiteY41" fmla="*/ 39461 h 395504"/>
                <a:gd name="connsiteX42" fmla="*/ 270306 w 382715"/>
                <a:gd name="connsiteY42" fmla="*/ 39461 h 395504"/>
                <a:gd name="connsiteX43" fmla="*/ 295452 w 382715"/>
                <a:gd name="connsiteY43" fmla="*/ 56377 h 395504"/>
                <a:gd name="connsiteX44" fmla="*/ 295909 w 382715"/>
                <a:gd name="connsiteY44" fmla="*/ 56835 h 395504"/>
                <a:gd name="connsiteX45" fmla="*/ 299338 w 382715"/>
                <a:gd name="connsiteY45" fmla="*/ 59806 h 395504"/>
                <a:gd name="connsiteX46" fmla="*/ 300024 w 382715"/>
                <a:gd name="connsiteY46" fmla="*/ 60264 h 395504"/>
                <a:gd name="connsiteX47" fmla="*/ 303225 w 382715"/>
                <a:gd name="connsiteY47" fmla="*/ 63235 h 395504"/>
                <a:gd name="connsiteX48" fmla="*/ 303682 w 382715"/>
                <a:gd name="connsiteY48" fmla="*/ 63693 h 395504"/>
                <a:gd name="connsiteX49" fmla="*/ 316712 w 382715"/>
                <a:gd name="connsiteY49" fmla="*/ 77866 h 395504"/>
                <a:gd name="connsiteX50" fmla="*/ 317398 w 382715"/>
                <a:gd name="connsiteY50" fmla="*/ 78552 h 395504"/>
                <a:gd name="connsiteX51" fmla="*/ 319684 w 382715"/>
                <a:gd name="connsiteY51" fmla="*/ 81523 h 395504"/>
                <a:gd name="connsiteX52" fmla="*/ 320827 w 382715"/>
                <a:gd name="connsiteY52" fmla="*/ 82895 h 395504"/>
                <a:gd name="connsiteX53" fmla="*/ 322884 w 382715"/>
                <a:gd name="connsiteY53" fmla="*/ 85638 h 395504"/>
                <a:gd name="connsiteX54" fmla="*/ 324027 w 382715"/>
                <a:gd name="connsiteY54" fmla="*/ 87467 h 395504"/>
                <a:gd name="connsiteX55" fmla="*/ 325856 w 382715"/>
                <a:gd name="connsiteY55" fmla="*/ 90210 h 395504"/>
                <a:gd name="connsiteX56" fmla="*/ 327228 w 382715"/>
                <a:gd name="connsiteY56" fmla="*/ 92268 h 395504"/>
                <a:gd name="connsiteX57" fmla="*/ 329056 w 382715"/>
                <a:gd name="connsiteY57" fmla="*/ 95011 h 395504"/>
                <a:gd name="connsiteX58" fmla="*/ 330428 w 382715"/>
                <a:gd name="connsiteY58" fmla="*/ 97297 h 395504"/>
                <a:gd name="connsiteX59" fmla="*/ 332028 w 382715"/>
                <a:gd name="connsiteY59" fmla="*/ 99811 h 395504"/>
                <a:gd name="connsiteX60" fmla="*/ 334086 w 382715"/>
                <a:gd name="connsiteY60" fmla="*/ 103469 h 395504"/>
                <a:gd name="connsiteX61" fmla="*/ 335686 w 382715"/>
                <a:gd name="connsiteY61" fmla="*/ 106441 h 395504"/>
                <a:gd name="connsiteX62" fmla="*/ 337286 w 382715"/>
                <a:gd name="connsiteY62" fmla="*/ 109413 h 395504"/>
                <a:gd name="connsiteX63" fmla="*/ 338429 w 382715"/>
                <a:gd name="connsiteY63" fmla="*/ 111699 h 395504"/>
                <a:gd name="connsiteX64" fmla="*/ 339801 w 382715"/>
                <a:gd name="connsiteY64" fmla="*/ 114670 h 395504"/>
                <a:gd name="connsiteX65" fmla="*/ 340944 w 382715"/>
                <a:gd name="connsiteY65" fmla="*/ 116956 h 395504"/>
                <a:gd name="connsiteX66" fmla="*/ 342315 w 382715"/>
                <a:gd name="connsiteY66" fmla="*/ 119928 h 395504"/>
                <a:gd name="connsiteX67" fmla="*/ 343230 w 382715"/>
                <a:gd name="connsiteY67" fmla="*/ 122214 h 395504"/>
                <a:gd name="connsiteX68" fmla="*/ 344601 w 382715"/>
                <a:gd name="connsiteY68" fmla="*/ 125415 h 395504"/>
                <a:gd name="connsiteX69" fmla="*/ 345516 w 382715"/>
                <a:gd name="connsiteY69" fmla="*/ 127472 h 395504"/>
                <a:gd name="connsiteX70" fmla="*/ 346887 w 382715"/>
                <a:gd name="connsiteY70" fmla="*/ 130901 h 395504"/>
                <a:gd name="connsiteX71" fmla="*/ 347573 w 382715"/>
                <a:gd name="connsiteY71" fmla="*/ 132730 h 395504"/>
                <a:gd name="connsiteX72" fmla="*/ 349630 w 382715"/>
                <a:gd name="connsiteY72" fmla="*/ 137988 h 395504"/>
                <a:gd name="connsiteX73" fmla="*/ 353745 w 382715"/>
                <a:gd name="connsiteY73" fmla="*/ 150789 h 39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82715" h="395504">
                  <a:moveTo>
                    <a:pt x="316941" y="43576"/>
                  </a:moveTo>
                  <a:cubicBezTo>
                    <a:pt x="274878" y="2428"/>
                    <a:pt x="181152" y="-11745"/>
                    <a:pt x="118516" y="10429"/>
                  </a:cubicBezTo>
                  <a:cubicBezTo>
                    <a:pt x="40106" y="46776"/>
                    <a:pt x="-3557" y="108498"/>
                    <a:pt x="330" y="203139"/>
                  </a:cubicBezTo>
                  <a:cubicBezTo>
                    <a:pt x="-4471" y="299379"/>
                    <a:pt x="42849" y="371845"/>
                    <a:pt x="164236" y="392191"/>
                  </a:cubicBezTo>
                  <a:cubicBezTo>
                    <a:pt x="280593" y="411393"/>
                    <a:pt x="334543" y="342585"/>
                    <a:pt x="357860" y="302580"/>
                  </a:cubicBezTo>
                  <a:cubicBezTo>
                    <a:pt x="375462" y="272176"/>
                    <a:pt x="380263" y="238343"/>
                    <a:pt x="382320" y="203596"/>
                  </a:cubicBezTo>
                  <a:cubicBezTo>
                    <a:pt x="386206" y="139588"/>
                    <a:pt x="361289" y="86781"/>
                    <a:pt x="316941" y="43576"/>
                  </a:cubicBezTo>
                  <a:close/>
                  <a:moveTo>
                    <a:pt x="353745" y="150789"/>
                  </a:moveTo>
                  <a:cubicBezTo>
                    <a:pt x="355117" y="155361"/>
                    <a:pt x="356031" y="160162"/>
                    <a:pt x="356946" y="164734"/>
                  </a:cubicBezTo>
                  <a:cubicBezTo>
                    <a:pt x="357860" y="169306"/>
                    <a:pt x="358546" y="174106"/>
                    <a:pt x="359003" y="178907"/>
                  </a:cubicBezTo>
                  <a:cubicBezTo>
                    <a:pt x="359460" y="183708"/>
                    <a:pt x="359917" y="188280"/>
                    <a:pt x="359917" y="193080"/>
                  </a:cubicBezTo>
                  <a:cubicBezTo>
                    <a:pt x="359917" y="195366"/>
                    <a:pt x="359917" y="197881"/>
                    <a:pt x="359917" y="200167"/>
                  </a:cubicBezTo>
                  <a:cubicBezTo>
                    <a:pt x="359917" y="207253"/>
                    <a:pt x="359460" y="214340"/>
                    <a:pt x="358546" y="221198"/>
                  </a:cubicBezTo>
                  <a:cubicBezTo>
                    <a:pt x="356260" y="239715"/>
                    <a:pt x="351231" y="258003"/>
                    <a:pt x="343687" y="275148"/>
                  </a:cubicBezTo>
                  <a:cubicBezTo>
                    <a:pt x="341858" y="279491"/>
                    <a:pt x="339801" y="283606"/>
                    <a:pt x="337515" y="287721"/>
                  </a:cubicBezTo>
                  <a:cubicBezTo>
                    <a:pt x="326542" y="308295"/>
                    <a:pt x="311454" y="327040"/>
                    <a:pt x="293166" y="342356"/>
                  </a:cubicBezTo>
                  <a:cubicBezTo>
                    <a:pt x="285622" y="347614"/>
                    <a:pt x="278079" y="351957"/>
                    <a:pt x="270763" y="355843"/>
                  </a:cubicBezTo>
                  <a:cubicBezTo>
                    <a:pt x="265277" y="358815"/>
                    <a:pt x="259562" y="361101"/>
                    <a:pt x="254076" y="363387"/>
                  </a:cubicBezTo>
                  <a:cubicBezTo>
                    <a:pt x="252247" y="364073"/>
                    <a:pt x="250418" y="364759"/>
                    <a:pt x="248589" y="365445"/>
                  </a:cubicBezTo>
                  <a:cubicBezTo>
                    <a:pt x="243103" y="367273"/>
                    <a:pt x="237616" y="368874"/>
                    <a:pt x="232130" y="370245"/>
                  </a:cubicBezTo>
                  <a:cubicBezTo>
                    <a:pt x="228472" y="371160"/>
                    <a:pt x="224815" y="371845"/>
                    <a:pt x="221386" y="372303"/>
                  </a:cubicBezTo>
                  <a:cubicBezTo>
                    <a:pt x="217957" y="372760"/>
                    <a:pt x="214299" y="373446"/>
                    <a:pt x="210642" y="373674"/>
                  </a:cubicBezTo>
                  <a:cubicBezTo>
                    <a:pt x="206984" y="373903"/>
                    <a:pt x="203555" y="374131"/>
                    <a:pt x="200126" y="374360"/>
                  </a:cubicBezTo>
                  <a:cubicBezTo>
                    <a:pt x="194868" y="374589"/>
                    <a:pt x="189610" y="374360"/>
                    <a:pt x="184581" y="374131"/>
                  </a:cubicBezTo>
                  <a:cubicBezTo>
                    <a:pt x="181152" y="373903"/>
                    <a:pt x="177723" y="373446"/>
                    <a:pt x="174523" y="373217"/>
                  </a:cubicBezTo>
                  <a:cubicBezTo>
                    <a:pt x="171322" y="372988"/>
                    <a:pt x="167893" y="372303"/>
                    <a:pt x="164693" y="371617"/>
                  </a:cubicBezTo>
                  <a:cubicBezTo>
                    <a:pt x="161493" y="370931"/>
                    <a:pt x="158292" y="370245"/>
                    <a:pt x="155092" y="369559"/>
                  </a:cubicBezTo>
                  <a:cubicBezTo>
                    <a:pt x="151891" y="368645"/>
                    <a:pt x="148691" y="367959"/>
                    <a:pt x="145719" y="366816"/>
                  </a:cubicBezTo>
                  <a:cubicBezTo>
                    <a:pt x="121030" y="359044"/>
                    <a:pt x="98856" y="346471"/>
                    <a:pt x="81254" y="332755"/>
                  </a:cubicBezTo>
                  <a:cubicBezTo>
                    <a:pt x="76911" y="329326"/>
                    <a:pt x="72567" y="325897"/>
                    <a:pt x="68681" y="322239"/>
                  </a:cubicBezTo>
                  <a:cubicBezTo>
                    <a:pt x="66852" y="320410"/>
                    <a:pt x="64795" y="318810"/>
                    <a:pt x="63195" y="316981"/>
                  </a:cubicBezTo>
                  <a:cubicBezTo>
                    <a:pt x="58623" y="312638"/>
                    <a:pt x="54736" y="308066"/>
                    <a:pt x="51307" y="303951"/>
                  </a:cubicBezTo>
                  <a:cubicBezTo>
                    <a:pt x="50622" y="303037"/>
                    <a:pt x="49936" y="302351"/>
                    <a:pt x="49250" y="301437"/>
                  </a:cubicBezTo>
                  <a:cubicBezTo>
                    <a:pt x="43992" y="294579"/>
                    <a:pt x="40106" y="288406"/>
                    <a:pt x="37820" y="282920"/>
                  </a:cubicBezTo>
                  <a:cubicBezTo>
                    <a:pt x="37820" y="282920"/>
                    <a:pt x="37820" y="282920"/>
                    <a:pt x="37820" y="282920"/>
                  </a:cubicBezTo>
                  <a:cubicBezTo>
                    <a:pt x="36677" y="279491"/>
                    <a:pt x="35305" y="276062"/>
                    <a:pt x="34391" y="272862"/>
                  </a:cubicBezTo>
                  <a:cubicBezTo>
                    <a:pt x="34391" y="272633"/>
                    <a:pt x="34162" y="272404"/>
                    <a:pt x="34162" y="271947"/>
                  </a:cubicBezTo>
                  <a:cubicBezTo>
                    <a:pt x="13131" y="207939"/>
                    <a:pt x="14046" y="146903"/>
                    <a:pt x="54965" y="88381"/>
                  </a:cubicBezTo>
                  <a:cubicBezTo>
                    <a:pt x="75082" y="59578"/>
                    <a:pt x="110972" y="24373"/>
                    <a:pt x="206298" y="24373"/>
                  </a:cubicBezTo>
                  <a:cubicBezTo>
                    <a:pt x="216357" y="24373"/>
                    <a:pt x="226186" y="25288"/>
                    <a:pt x="235330" y="27117"/>
                  </a:cubicBezTo>
                  <a:cubicBezTo>
                    <a:pt x="235330" y="27117"/>
                    <a:pt x="235330" y="27117"/>
                    <a:pt x="235330" y="27117"/>
                  </a:cubicBezTo>
                  <a:cubicBezTo>
                    <a:pt x="247903" y="29631"/>
                    <a:pt x="259562" y="33746"/>
                    <a:pt x="270306" y="39461"/>
                  </a:cubicBezTo>
                  <a:cubicBezTo>
                    <a:pt x="270306" y="39461"/>
                    <a:pt x="270306" y="39461"/>
                    <a:pt x="270306" y="39461"/>
                  </a:cubicBezTo>
                  <a:cubicBezTo>
                    <a:pt x="279450" y="44262"/>
                    <a:pt x="287908" y="49977"/>
                    <a:pt x="295452" y="56377"/>
                  </a:cubicBezTo>
                  <a:cubicBezTo>
                    <a:pt x="295681" y="56606"/>
                    <a:pt x="295681" y="56606"/>
                    <a:pt x="295909" y="56835"/>
                  </a:cubicBezTo>
                  <a:cubicBezTo>
                    <a:pt x="297052" y="57749"/>
                    <a:pt x="298195" y="58892"/>
                    <a:pt x="299338" y="59806"/>
                  </a:cubicBezTo>
                  <a:cubicBezTo>
                    <a:pt x="299567" y="60035"/>
                    <a:pt x="299796" y="60264"/>
                    <a:pt x="300024" y="60264"/>
                  </a:cubicBezTo>
                  <a:cubicBezTo>
                    <a:pt x="301167" y="61178"/>
                    <a:pt x="302310" y="62321"/>
                    <a:pt x="303225" y="63235"/>
                  </a:cubicBezTo>
                  <a:cubicBezTo>
                    <a:pt x="303453" y="63464"/>
                    <a:pt x="303682" y="63693"/>
                    <a:pt x="303682" y="63693"/>
                  </a:cubicBezTo>
                  <a:cubicBezTo>
                    <a:pt x="308254" y="68036"/>
                    <a:pt x="312597" y="72837"/>
                    <a:pt x="316712" y="77866"/>
                  </a:cubicBezTo>
                  <a:cubicBezTo>
                    <a:pt x="316941" y="78094"/>
                    <a:pt x="317169" y="78323"/>
                    <a:pt x="317398" y="78552"/>
                  </a:cubicBezTo>
                  <a:cubicBezTo>
                    <a:pt x="318084" y="79466"/>
                    <a:pt x="318998" y="80609"/>
                    <a:pt x="319684" y="81523"/>
                  </a:cubicBezTo>
                  <a:cubicBezTo>
                    <a:pt x="320141" y="81981"/>
                    <a:pt x="320370" y="82438"/>
                    <a:pt x="320827" y="82895"/>
                  </a:cubicBezTo>
                  <a:cubicBezTo>
                    <a:pt x="321513" y="83809"/>
                    <a:pt x="322198" y="84724"/>
                    <a:pt x="322884" y="85638"/>
                  </a:cubicBezTo>
                  <a:cubicBezTo>
                    <a:pt x="323341" y="86324"/>
                    <a:pt x="323799" y="86781"/>
                    <a:pt x="324027" y="87467"/>
                  </a:cubicBezTo>
                  <a:cubicBezTo>
                    <a:pt x="324713" y="88381"/>
                    <a:pt x="325399" y="89296"/>
                    <a:pt x="325856" y="90210"/>
                  </a:cubicBezTo>
                  <a:cubicBezTo>
                    <a:pt x="326313" y="90896"/>
                    <a:pt x="326770" y="91582"/>
                    <a:pt x="327228" y="92268"/>
                  </a:cubicBezTo>
                  <a:cubicBezTo>
                    <a:pt x="327913" y="93182"/>
                    <a:pt x="328371" y="94096"/>
                    <a:pt x="329056" y="95011"/>
                  </a:cubicBezTo>
                  <a:cubicBezTo>
                    <a:pt x="329514" y="95697"/>
                    <a:pt x="329971" y="96382"/>
                    <a:pt x="330428" y="97297"/>
                  </a:cubicBezTo>
                  <a:cubicBezTo>
                    <a:pt x="330885" y="98211"/>
                    <a:pt x="331571" y="98897"/>
                    <a:pt x="332028" y="99811"/>
                  </a:cubicBezTo>
                  <a:cubicBezTo>
                    <a:pt x="332714" y="100954"/>
                    <a:pt x="333400" y="102097"/>
                    <a:pt x="334086" y="103469"/>
                  </a:cubicBezTo>
                  <a:cubicBezTo>
                    <a:pt x="334543" y="104383"/>
                    <a:pt x="335229" y="105526"/>
                    <a:pt x="335686" y="106441"/>
                  </a:cubicBezTo>
                  <a:cubicBezTo>
                    <a:pt x="336143" y="107355"/>
                    <a:pt x="336829" y="108498"/>
                    <a:pt x="337286" y="109413"/>
                  </a:cubicBezTo>
                  <a:cubicBezTo>
                    <a:pt x="337743" y="110098"/>
                    <a:pt x="337972" y="110784"/>
                    <a:pt x="338429" y="111699"/>
                  </a:cubicBezTo>
                  <a:cubicBezTo>
                    <a:pt x="338886" y="112613"/>
                    <a:pt x="339343" y="113527"/>
                    <a:pt x="339801" y="114670"/>
                  </a:cubicBezTo>
                  <a:cubicBezTo>
                    <a:pt x="340258" y="115356"/>
                    <a:pt x="340486" y="116042"/>
                    <a:pt x="340944" y="116956"/>
                  </a:cubicBezTo>
                  <a:cubicBezTo>
                    <a:pt x="341401" y="117871"/>
                    <a:pt x="341858" y="119014"/>
                    <a:pt x="342315" y="119928"/>
                  </a:cubicBezTo>
                  <a:cubicBezTo>
                    <a:pt x="342544" y="120614"/>
                    <a:pt x="343001" y="121300"/>
                    <a:pt x="343230" y="122214"/>
                  </a:cubicBezTo>
                  <a:cubicBezTo>
                    <a:pt x="343687" y="123357"/>
                    <a:pt x="344144" y="124272"/>
                    <a:pt x="344601" y="125415"/>
                  </a:cubicBezTo>
                  <a:cubicBezTo>
                    <a:pt x="344830" y="126100"/>
                    <a:pt x="345287" y="126786"/>
                    <a:pt x="345516" y="127472"/>
                  </a:cubicBezTo>
                  <a:cubicBezTo>
                    <a:pt x="345973" y="128615"/>
                    <a:pt x="346430" y="129758"/>
                    <a:pt x="346887" y="130901"/>
                  </a:cubicBezTo>
                  <a:cubicBezTo>
                    <a:pt x="347116" y="131587"/>
                    <a:pt x="347344" y="132044"/>
                    <a:pt x="347573" y="132730"/>
                  </a:cubicBezTo>
                  <a:cubicBezTo>
                    <a:pt x="348259" y="134559"/>
                    <a:pt x="348945" y="136159"/>
                    <a:pt x="349630" y="137988"/>
                  </a:cubicBezTo>
                  <a:cubicBezTo>
                    <a:pt x="351002" y="141645"/>
                    <a:pt x="352374" y="146217"/>
                    <a:pt x="353745" y="150789"/>
                  </a:cubicBezTo>
                  <a:close/>
                </a:path>
              </a:pathLst>
            </a:custGeom>
            <a:solidFill>
              <a:srgbClr val="000000"/>
            </a:solidFill>
            <a:ln w="2286" cap="flat">
              <a:noFill/>
              <a:prstDash val="solid"/>
              <a:miter/>
            </a:ln>
          </p:spPr>
          <p:txBody>
            <a:bodyPr rtlCol="0" anchor="ctr"/>
            <a:lstStyle/>
            <a:p>
              <a:endParaRPr lang="en-US"/>
            </a:p>
          </p:txBody>
        </p:sp>
        <p:sp>
          <p:nvSpPr>
            <p:cNvPr id="75" name="Freeform 211">
              <a:extLst>
                <a:ext uri="{FF2B5EF4-FFF2-40B4-BE49-F238E27FC236}">
                  <a16:creationId xmlns:a16="http://schemas.microsoft.com/office/drawing/2014/main" id="{F26E7817-7D85-F37D-DB43-BB9BEF5E8E56}"/>
                </a:ext>
              </a:extLst>
            </p:cNvPr>
            <p:cNvSpPr/>
            <p:nvPr/>
          </p:nvSpPr>
          <p:spPr>
            <a:xfrm>
              <a:off x="8562576" y="2274646"/>
              <a:ext cx="232984" cy="34086"/>
            </a:xfrm>
            <a:custGeom>
              <a:avLst/>
              <a:gdLst>
                <a:gd name="connsiteX0" fmla="*/ 205528 w 232984"/>
                <a:gd name="connsiteY0" fmla="*/ 1524 h 34086"/>
                <a:gd name="connsiteX1" fmla="*/ 77970 w 232984"/>
                <a:gd name="connsiteY1" fmla="*/ 9296 h 34086"/>
                <a:gd name="connsiteX2" fmla="*/ 17619 w 232984"/>
                <a:gd name="connsiteY2" fmla="*/ 9296 h 34086"/>
                <a:gd name="connsiteX3" fmla="*/ 17 w 232984"/>
                <a:gd name="connsiteY3" fmla="*/ 19583 h 34086"/>
                <a:gd name="connsiteX4" fmla="*/ 16248 w 232984"/>
                <a:gd name="connsiteY4" fmla="*/ 33070 h 34086"/>
                <a:gd name="connsiteX5" fmla="*/ 57396 w 232984"/>
                <a:gd name="connsiteY5" fmla="*/ 33756 h 34086"/>
                <a:gd name="connsiteX6" fmla="*/ 207129 w 232984"/>
                <a:gd name="connsiteY6" fmla="*/ 26898 h 34086"/>
                <a:gd name="connsiteX7" fmla="*/ 232960 w 232984"/>
                <a:gd name="connsiteY7" fmla="*/ 12954 h 34086"/>
                <a:gd name="connsiteX8" fmla="*/ 205528 w 232984"/>
                <a:gd name="connsiteY8" fmla="*/ 1524 h 3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984" h="34086">
                  <a:moveTo>
                    <a:pt x="205528" y="1524"/>
                  </a:moveTo>
                  <a:cubicBezTo>
                    <a:pt x="161409" y="4038"/>
                    <a:pt x="117517" y="6781"/>
                    <a:pt x="77970" y="9296"/>
                  </a:cubicBezTo>
                  <a:cubicBezTo>
                    <a:pt x="54881" y="9296"/>
                    <a:pt x="36364" y="9525"/>
                    <a:pt x="17619" y="9296"/>
                  </a:cubicBezTo>
                  <a:cubicBezTo>
                    <a:pt x="9390" y="9067"/>
                    <a:pt x="474" y="9067"/>
                    <a:pt x="17" y="19583"/>
                  </a:cubicBezTo>
                  <a:cubicBezTo>
                    <a:pt x="-440" y="29413"/>
                    <a:pt x="8247" y="32385"/>
                    <a:pt x="16248" y="33070"/>
                  </a:cubicBezTo>
                  <a:cubicBezTo>
                    <a:pt x="29964" y="33985"/>
                    <a:pt x="43680" y="34442"/>
                    <a:pt x="57396" y="33756"/>
                  </a:cubicBezTo>
                  <a:cubicBezTo>
                    <a:pt x="107230" y="31699"/>
                    <a:pt x="157065" y="28727"/>
                    <a:pt x="207129" y="26898"/>
                  </a:cubicBezTo>
                  <a:cubicBezTo>
                    <a:pt x="219244" y="26441"/>
                    <a:pt x="233646" y="30327"/>
                    <a:pt x="232960" y="12954"/>
                  </a:cubicBezTo>
                  <a:cubicBezTo>
                    <a:pt x="232275" y="-5563"/>
                    <a:pt x="216273" y="1066"/>
                    <a:pt x="205528" y="1524"/>
                  </a:cubicBezTo>
                  <a:close/>
                </a:path>
              </a:pathLst>
            </a:custGeom>
            <a:solidFill>
              <a:srgbClr val="000000"/>
            </a:solidFill>
            <a:ln w="2286" cap="flat">
              <a:noFill/>
              <a:prstDash val="solid"/>
              <a:miter/>
            </a:ln>
          </p:spPr>
          <p:txBody>
            <a:bodyPr rtlCol="0" anchor="ctr"/>
            <a:lstStyle/>
            <a:p>
              <a:endParaRPr lang="en-US"/>
            </a:p>
          </p:txBody>
        </p:sp>
        <p:sp>
          <p:nvSpPr>
            <p:cNvPr id="76" name="Freeform 212">
              <a:extLst>
                <a:ext uri="{FF2B5EF4-FFF2-40B4-BE49-F238E27FC236}">
                  <a16:creationId xmlns:a16="http://schemas.microsoft.com/office/drawing/2014/main" id="{AC386120-DC53-11EE-6630-0BE3AB4BEDE2}"/>
                </a:ext>
              </a:extLst>
            </p:cNvPr>
            <p:cNvSpPr/>
            <p:nvPr/>
          </p:nvSpPr>
          <p:spPr>
            <a:xfrm>
              <a:off x="8568251" y="899195"/>
              <a:ext cx="58445" cy="216989"/>
            </a:xfrm>
            <a:custGeom>
              <a:avLst/>
              <a:gdLst>
                <a:gd name="connsiteX0" fmla="*/ 54235 w 58445"/>
                <a:gd name="connsiteY0" fmla="*/ 1717 h 216989"/>
                <a:gd name="connsiteX1" fmla="*/ 31604 w 58445"/>
                <a:gd name="connsiteY1" fmla="*/ 14976 h 216989"/>
                <a:gd name="connsiteX2" fmla="*/ 25203 w 58445"/>
                <a:gd name="connsiteY2" fmla="*/ 205399 h 216989"/>
                <a:gd name="connsiteX3" fmla="*/ 40291 w 58445"/>
                <a:gd name="connsiteY3" fmla="*/ 216829 h 216989"/>
                <a:gd name="connsiteX4" fmla="*/ 40062 w 58445"/>
                <a:gd name="connsiteY4" fmla="*/ 203571 h 216989"/>
                <a:gd name="connsiteX5" fmla="*/ 48520 w 58445"/>
                <a:gd name="connsiteY5" fmla="*/ 27091 h 216989"/>
                <a:gd name="connsiteX6" fmla="*/ 54235 w 58445"/>
                <a:gd name="connsiteY6" fmla="*/ 1717 h 21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45" h="216989">
                  <a:moveTo>
                    <a:pt x="54235" y="1717"/>
                  </a:moveTo>
                  <a:cubicBezTo>
                    <a:pt x="45548" y="-4455"/>
                    <a:pt x="37776" y="7432"/>
                    <a:pt x="31604" y="14976"/>
                  </a:cubicBezTo>
                  <a:cubicBezTo>
                    <a:pt x="-7715" y="62296"/>
                    <a:pt x="-10916" y="155565"/>
                    <a:pt x="25203" y="205399"/>
                  </a:cubicBezTo>
                  <a:cubicBezTo>
                    <a:pt x="28861" y="210429"/>
                    <a:pt x="31375" y="218201"/>
                    <a:pt x="40291" y="216829"/>
                  </a:cubicBezTo>
                  <a:cubicBezTo>
                    <a:pt x="44405" y="212257"/>
                    <a:pt x="42119" y="207914"/>
                    <a:pt x="40062" y="203571"/>
                  </a:cubicBezTo>
                  <a:cubicBezTo>
                    <a:pt x="12401" y="143220"/>
                    <a:pt x="14687" y="84470"/>
                    <a:pt x="48520" y="27091"/>
                  </a:cubicBezTo>
                  <a:cubicBezTo>
                    <a:pt x="53321" y="19319"/>
                    <a:pt x="64522" y="8803"/>
                    <a:pt x="54235" y="1717"/>
                  </a:cubicBezTo>
                  <a:close/>
                </a:path>
              </a:pathLst>
            </a:custGeom>
            <a:solidFill>
              <a:srgbClr val="000000"/>
            </a:solidFill>
            <a:ln w="2286" cap="flat">
              <a:noFill/>
              <a:prstDash val="solid"/>
              <a:miter/>
            </a:ln>
          </p:spPr>
          <p:txBody>
            <a:bodyPr rtlCol="0" anchor="ctr"/>
            <a:lstStyle/>
            <a:p>
              <a:endParaRPr lang="en-US"/>
            </a:p>
          </p:txBody>
        </p:sp>
        <p:sp>
          <p:nvSpPr>
            <p:cNvPr id="77" name="Freeform 213">
              <a:extLst>
                <a:ext uri="{FF2B5EF4-FFF2-40B4-BE49-F238E27FC236}">
                  <a16:creationId xmlns:a16="http://schemas.microsoft.com/office/drawing/2014/main" id="{A0E5DDB0-133C-DE17-F4A8-46B6E79D2DA2}"/>
                </a:ext>
              </a:extLst>
            </p:cNvPr>
            <p:cNvSpPr/>
            <p:nvPr/>
          </p:nvSpPr>
          <p:spPr>
            <a:xfrm>
              <a:off x="9568873" y="2281702"/>
              <a:ext cx="208073" cy="25842"/>
            </a:xfrm>
            <a:custGeom>
              <a:avLst/>
              <a:gdLst>
                <a:gd name="connsiteX0" fmla="*/ 198442 w 208073"/>
                <a:gd name="connsiteY0" fmla="*/ 7498 h 25842"/>
                <a:gd name="connsiteX1" fmla="*/ 180840 w 208073"/>
                <a:gd name="connsiteY1" fmla="*/ 6126 h 25842"/>
                <a:gd name="connsiteX2" fmla="*/ 122090 w 208073"/>
                <a:gd name="connsiteY2" fmla="*/ 7040 h 25842"/>
                <a:gd name="connsiteX3" fmla="*/ 19448 w 208073"/>
                <a:gd name="connsiteY3" fmla="*/ 182 h 25842"/>
                <a:gd name="connsiteX4" fmla="*/ 17 w 208073"/>
                <a:gd name="connsiteY4" fmla="*/ 12527 h 25842"/>
                <a:gd name="connsiteX5" fmla="*/ 16705 w 208073"/>
                <a:gd name="connsiteY5" fmla="*/ 25100 h 25842"/>
                <a:gd name="connsiteX6" fmla="*/ 160266 w 208073"/>
                <a:gd name="connsiteY6" fmla="*/ 25100 h 25842"/>
                <a:gd name="connsiteX7" fmla="*/ 160266 w 208073"/>
                <a:gd name="connsiteY7" fmla="*/ 25786 h 25842"/>
                <a:gd name="connsiteX8" fmla="*/ 198442 w 208073"/>
                <a:gd name="connsiteY8" fmla="*/ 25557 h 25842"/>
                <a:gd name="connsiteX9" fmla="*/ 208043 w 208073"/>
                <a:gd name="connsiteY9" fmla="*/ 16184 h 25842"/>
                <a:gd name="connsiteX10" fmla="*/ 198442 w 208073"/>
                <a:gd name="connsiteY10" fmla="*/ 7498 h 2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073" h="25842">
                  <a:moveTo>
                    <a:pt x="198442" y="7498"/>
                  </a:moveTo>
                  <a:cubicBezTo>
                    <a:pt x="192727" y="6583"/>
                    <a:pt x="186783" y="6126"/>
                    <a:pt x="180840" y="6126"/>
                  </a:cubicBezTo>
                  <a:cubicBezTo>
                    <a:pt x="161180" y="6355"/>
                    <a:pt x="141749" y="7040"/>
                    <a:pt x="122090" y="7040"/>
                  </a:cubicBezTo>
                  <a:cubicBezTo>
                    <a:pt x="87800" y="7269"/>
                    <a:pt x="53738" y="3611"/>
                    <a:pt x="19448" y="182"/>
                  </a:cubicBezTo>
                  <a:cubicBezTo>
                    <a:pt x="9618" y="-732"/>
                    <a:pt x="474" y="1554"/>
                    <a:pt x="17" y="12527"/>
                  </a:cubicBezTo>
                  <a:cubicBezTo>
                    <a:pt x="-440" y="21899"/>
                    <a:pt x="8247" y="25100"/>
                    <a:pt x="16705" y="25100"/>
                  </a:cubicBezTo>
                  <a:cubicBezTo>
                    <a:pt x="64482" y="25328"/>
                    <a:pt x="112488" y="25100"/>
                    <a:pt x="160266" y="25100"/>
                  </a:cubicBezTo>
                  <a:cubicBezTo>
                    <a:pt x="160266" y="25328"/>
                    <a:pt x="160266" y="25557"/>
                    <a:pt x="160266" y="25786"/>
                  </a:cubicBezTo>
                  <a:cubicBezTo>
                    <a:pt x="173067" y="25786"/>
                    <a:pt x="185640" y="26014"/>
                    <a:pt x="198442" y="25557"/>
                  </a:cubicBezTo>
                  <a:cubicBezTo>
                    <a:pt x="203700" y="25328"/>
                    <a:pt x="208043" y="21442"/>
                    <a:pt x="208043" y="16184"/>
                  </a:cubicBezTo>
                  <a:cubicBezTo>
                    <a:pt x="208500" y="11155"/>
                    <a:pt x="203700" y="8183"/>
                    <a:pt x="198442" y="7498"/>
                  </a:cubicBezTo>
                  <a:close/>
                </a:path>
              </a:pathLst>
            </a:custGeom>
            <a:solidFill>
              <a:srgbClr val="000000"/>
            </a:solidFill>
            <a:ln w="2286" cap="flat">
              <a:noFill/>
              <a:prstDash val="solid"/>
              <a:miter/>
            </a:ln>
          </p:spPr>
          <p:txBody>
            <a:bodyPr rtlCol="0" anchor="ctr"/>
            <a:lstStyle/>
            <a:p>
              <a:endParaRPr lang="en-US"/>
            </a:p>
          </p:txBody>
        </p:sp>
        <p:sp>
          <p:nvSpPr>
            <p:cNvPr id="78" name="Freeform 214">
              <a:extLst>
                <a:ext uri="{FF2B5EF4-FFF2-40B4-BE49-F238E27FC236}">
                  <a16:creationId xmlns:a16="http://schemas.microsoft.com/office/drawing/2014/main" id="{6E0D61F4-11E5-1716-7FB6-1C2DAE5A87EE}"/>
                </a:ext>
              </a:extLst>
            </p:cNvPr>
            <p:cNvSpPr/>
            <p:nvPr/>
          </p:nvSpPr>
          <p:spPr>
            <a:xfrm>
              <a:off x="9620209" y="1731637"/>
              <a:ext cx="72630" cy="156598"/>
            </a:xfrm>
            <a:custGeom>
              <a:avLst/>
              <a:gdLst>
                <a:gd name="connsiteX0" fmla="*/ 54524 w 72630"/>
                <a:gd name="connsiteY0" fmla="*/ 156598 h 156598"/>
                <a:gd name="connsiteX1" fmla="*/ 68926 w 72630"/>
                <a:gd name="connsiteY1" fmla="*/ 137396 h 156598"/>
                <a:gd name="connsiteX2" fmla="*/ 36465 w 72630"/>
                <a:gd name="connsiteY2" fmla="*/ 18753 h 156598"/>
                <a:gd name="connsiteX3" fmla="*/ 16576 w 72630"/>
                <a:gd name="connsiteY3" fmla="*/ 1608 h 156598"/>
                <a:gd name="connsiteX4" fmla="*/ 3089 w 72630"/>
                <a:gd name="connsiteY4" fmla="*/ 3894 h 156598"/>
                <a:gd name="connsiteX5" fmla="*/ 2403 w 72630"/>
                <a:gd name="connsiteY5" fmla="*/ 17152 h 156598"/>
                <a:gd name="connsiteX6" fmla="*/ 16348 w 72630"/>
                <a:gd name="connsiteY6" fmla="*/ 32011 h 156598"/>
                <a:gd name="connsiteX7" fmla="*/ 52467 w 72630"/>
                <a:gd name="connsiteY7" fmla="*/ 124137 h 156598"/>
                <a:gd name="connsiteX8" fmla="*/ 54524 w 72630"/>
                <a:gd name="connsiteY8" fmla="*/ 156598 h 15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30" h="156598">
                  <a:moveTo>
                    <a:pt x="54524" y="156598"/>
                  </a:moveTo>
                  <a:cubicBezTo>
                    <a:pt x="66868" y="153398"/>
                    <a:pt x="67326" y="144483"/>
                    <a:pt x="68926" y="137396"/>
                  </a:cubicBezTo>
                  <a:cubicBezTo>
                    <a:pt x="78527" y="92362"/>
                    <a:pt x="70069" y="52128"/>
                    <a:pt x="36465" y="18753"/>
                  </a:cubicBezTo>
                  <a:cubicBezTo>
                    <a:pt x="30292" y="12580"/>
                    <a:pt x="23663" y="6637"/>
                    <a:pt x="16576" y="1608"/>
                  </a:cubicBezTo>
                  <a:cubicBezTo>
                    <a:pt x="12462" y="-1364"/>
                    <a:pt x="6975" y="7"/>
                    <a:pt x="3089" y="3894"/>
                  </a:cubicBezTo>
                  <a:cubicBezTo>
                    <a:pt x="-1026" y="8008"/>
                    <a:pt x="-797" y="13038"/>
                    <a:pt x="2403" y="17152"/>
                  </a:cubicBezTo>
                  <a:cubicBezTo>
                    <a:pt x="6518" y="22410"/>
                    <a:pt x="11547" y="27211"/>
                    <a:pt x="16348" y="32011"/>
                  </a:cubicBezTo>
                  <a:cubicBezTo>
                    <a:pt x="41951" y="57386"/>
                    <a:pt x="55667" y="87104"/>
                    <a:pt x="52467" y="124137"/>
                  </a:cubicBezTo>
                  <a:cubicBezTo>
                    <a:pt x="51781" y="134424"/>
                    <a:pt x="48580" y="145397"/>
                    <a:pt x="54524" y="156598"/>
                  </a:cubicBezTo>
                  <a:close/>
                </a:path>
              </a:pathLst>
            </a:custGeom>
            <a:solidFill>
              <a:srgbClr val="000000"/>
            </a:solidFill>
            <a:ln w="2286" cap="flat">
              <a:noFill/>
              <a:prstDash val="solid"/>
              <a:miter/>
            </a:ln>
          </p:spPr>
          <p:txBody>
            <a:bodyPr rtlCol="0" anchor="ctr"/>
            <a:lstStyle/>
            <a:p>
              <a:endParaRPr lang="en-US"/>
            </a:p>
          </p:txBody>
        </p:sp>
        <p:sp>
          <p:nvSpPr>
            <p:cNvPr id="79" name="Freeform 215">
              <a:extLst>
                <a:ext uri="{FF2B5EF4-FFF2-40B4-BE49-F238E27FC236}">
                  <a16:creationId xmlns:a16="http://schemas.microsoft.com/office/drawing/2014/main" id="{0CE3245D-ED9C-B5C2-4B35-C979660D05A0}"/>
                </a:ext>
              </a:extLst>
            </p:cNvPr>
            <p:cNvSpPr/>
            <p:nvPr/>
          </p:nvSpPr>
          <p:spPr>
            <a:xfrm>
              <a:off x="8648090" y="2002353"/>
              <a:ext cx="46708" cy="148520"/>
            </a:xfrm>
            <a:custGeom>
              <a:avLst/>
              <a:gdLst>
                <a:gd name="connsiteX0" fmla="*/ 43434 w 46708"/>
                <a:gd name="connsiteY0" fmla="*/ 19156 h 148520"/>
                <a:gd name="connsiteX1" fmla="*/ 42063 w 46708"/>
                <a:gd name="connsiteY1" fmla="*/ 1097 h 148520"/>
                <a:gd name="connsiteX2" fmla="*/ 25375 w 46708"/>
                <a:gd name="connsiteY2" fmla="*/ 9555 h 148520"/>
                <a:gd name="connsiteX3" fmla="*/ 14859 w 46708"/>
                <a:gd name="connsiteY3" fmla="*/ 27157 h 148520"/>
                <a:gd name="connsiteX4" fmla="*/ 0 w 46708"/>
                <a:gd name="connsiteY4" fmla="*/ 93909 h 148520"/>
                <a:gd name="connsiteX5" fmla="*/ 11888 w 46708"/>
                <a:gd name="connsiteY5" fmla="*/ 140543 h 148520"/>
                <a:gd name="connsiteX6" fmla="*/ 22860 w 46708"/>
                <a:gd name="connsiteY6" fmla="*/ 148087 h 148520"/>
                <a:gd name="connsiteX7" fmla="*/ 26747 w 46708"/>
                <a:gd name="connsiteY7" fmla="*/ 135742 h 148520"/>
                <a:gd name="connsiteX8" fmla="*/ 31776 w 46708"/>
                <a:gd name="connsiteY8" fmla="*/ 46131 h 148520"/>
                <a:gd name="connsiteX9" fmla="*/ 43434 w 46708"/>
                <a:gd name="connsiteY9" fmla="*/ 19156 h 14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08" h="148520">
                  <a:moveTo>
                    <a:pt x="43434" y="19156"/>
                  </a:moveTo>
                  <a:cubicBezTo>
                    <a:pt x="46635" y="12527"/>
                    <a:pt x="49378" y="4983"/>
                    <a:pt x="42063" y="1097"/>
                  </a:cubicBezTo>
                  <a:cubicBezTo>
                    <a:pt x="34976" y="-2561"/>
                    <a:pt x="29261" y="3612"/>
                    <a:pt x="25375" y="9555"/>
                  </a:cubicBezTo>
                  <a:cubicBezTo>
                    <a:pt x="21489" y="15270"/>
                    <a:pt x="17831" y="20985"/>
                    <a:pt x="14859" y="27157"/>
                  </a:cubicBezTo>
                  <a:cubicBezTo>
                    <a:pt x="5258" y="46817"/>
                    <a:pt x="1601" y="68077"/>
                    <a:pt x="0" y="93909"/>
                  </a:cubicBezTo>
                  <a:cubicBezTo>
                    <a:pt x="686" y="107396"/>
                    <a:pt x="2744" y="124770"/>
                    <a:pt x="11888" y="140543"/>
                  </a:cubicBezTo>
                  <a:cubicBezTo>
                    <a:pt x="14174" y="144429"/>
                    <a:pt x="16688" y="150144"/>
                    <a:pt x="22860" y="148087"/>
                  </a:cubicBezTo>
                  <a:cubicBezTo>
                    <a:pt x="29261" y="146029"/>
                    <a:pt x="27661" y="140314"/>
                    <a:pt x="26747" y="135742"/>
                  </a:cubicBezTo>
                  <a:cubicBezTo>
                    <a:pt x="20346" y="105339"/>
                    <a:pt x="20574" y="75392"/>
                    <a:pt x="31776" y="46131"/>
                  </a:cubicBezTo>
                  <a:cubicBezTo>
                    <a:pt x="34748" y="36759"/>
                    <a:pt x="39091" y="27843"/>
                    <a:pt x="43434" y="19156"/>
                  </a:cubicBezTo>
                  <a:close/>
                </a:path>
              </a:pathLst>
            </a:custGeom>
            <a:solidFill>
              <a:srgbClr val="000000"/>
            </a:solidFill>
            <a:ln w="2286" cap="flat">
              <a:noFill/>
              <a:prstDash val="solid"/>
              <a:miter/>
            </a:ln>
          </p:spPr>
          <p:txBody>
            <a:bodyPr rtlCol="0" anchor="ctr"/>
            <a:lstStyle/>
            <a:p>
              <a:endParaRPr lang="en-US"/>
            </a:p>
          </p:txBody>
        </p:sp>
        <p:sp>
          <p:nvSpPr>
            <p:cNvPr id="80" name="Freeform 216">
              <a:extLst>
                <a:ext uri="{FF2B5EF4-FFF2-40B4-BE49-F238E27FC236}">
                  <a16:creationId xmlns:a16="http://schemas.microsoft.com/office/drawing/2014/main" id="{8F716B94-5F6D-9270-4FD9-406DF933125B}"/>
                </a:ext>
              </a:extLst>
            </p:cNvPr>
            <p:cNvSpPr/>
            <p:nvPr/>
          </p:nvSpPr>
          <p:spPr>
            <a:xfrm>
              <a:off x="9243403" y="2287362"/>
              <a:ext cx="116775" cy="26560"/>
            </a:xfrm>
            <a:custGeom>
              <a:avLst/>
              <a:gdLst>
                <a:gd name="connsiteX0" fmla="*/ 107175 w 116775"/>
                <a:gd name="connsiteY0" fmla="*/ 5953 h 26560"/>
                <a:gd name="connsiteX1" fmla="*/ 48654 w 116775"/>
                <a:gd name="connsiteY1" fmla="*/ 9 h 26560"/>
                <a:gd name="connsiteX2" fmla="*/ 13449 w 116775"/>
                <a:gd name="connsiteY2" fmla="*/ 2524 h 26560"/>
                <a:gd name="connsiteX3" fmla="*/ 648 w 116775"/>
                <a:gd name="connsiteY3" fmla="*/ 18069 h 26560"/>
                <a:gd name="connsiteX4" fmla="*/ 17107 w 116775"/>
                <a:gd name="connsiteY4" fmla="*/ 25612 h 26560"/>
                <a:gd name="connsiteX5" fmla="*/ 84087 w 116775"/>
                <a:gd name="connsiteY5" fmla="*/ 25155 h 26560"/>
                <a:gd name="connsiteX6" fmla="*/ 107404 w 116775"/>
                <a:gd name="connsiteY6" fmla="*/ 24927 h 26560"/>
                <a:gd name="connsiteX7" fmla="*/ 116776 w 116775"/>
                <a:gd name="connsiteY7" fmla="*/ 15325 h 26560"/>
                <a:gd name="connsiteX8" fmla="*/ 107175 w 116775"/>
                <a:gd name="connsiteY8" fmla="*/ 5953 h 2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75" h="26560">
                  <a:moveTo>
                    <a:pt x="107175" y="5953"/>
                  </a:moveTo>
                  <a:cubicBezTo>
                    <a:pt x="87744" y="3895"/>
                    <a:pt x="68313" y="-219"/>
                    <a:pt x="48654" y="9"/>
                  </a:cubicBezTo>
                  <a:cubicBezTo>
                    <a:pt x="36995" y="695"/>
                    <a:pt x="25108" y="924"/>
                    <a:pt x="13449" y="2524"/>
                  </a:cubicBezTo>
                  <a:cubicBezTo>
                    <a:pt x="5448" y="3667"/>
                    <a:pt x="-2324" y="7553"/>
                    <a:pt x="648" y="18069"/>
                  </a:cubicBezTo>
                  <a:cubicBezTo>
                    <a:pt x="2934" y="26298"/>
                    <a:pt x="9792" y="27898"/>
                    <a:pt x="17107" y="25612"/>
                  </a:cubicBezTo>
                  <a:cubicBezTo>
                    <a:pt x="39510" y="18526"/>
                    <a:pt x="61684" y="21498"/>
                    <a:pt x="84087" y="25155"/>
                  </a:cubicBezTo>
                  <a:cubicBezTo>
                    <a:pt x="91630" y="26298"/>
                    <a:pt x="99631" y="25841"/>
                    <a:pt x="107404" y="24927"/>
                  </a:cubicBezTo>
                  <a:cubicBezTo>
                    <a:pt x="112433" y="24469"/>
                    <a:pt x="116548" y="21040"/>
                    <a:pt x="116776" y="15325"/>
                  </a:cubicBezTo>
                  <a:cubicBezTo>
                    <a:pt x="116776" y="9153"/>
                    <a:pt x="112204" y="6639"/>
                    <a:pt x="107175" y="5953"/>
                  </a:cubicBezTo>
                  <a:close/>
                </a:path>
              </a:pathLst>
            </a:custGeom>
            <a:solidFill>
              <a:srgbClr val="000000"/>
            </a:solidFill>
            <a:ln w="2286" cap="flat">
              <a:noFill/>
              <a:prstDash val="solid"/>
              <a:miter/>
            </a:ln>
          </p:spPr>
          <p:txBody>
            <a:bodyPr rtlCol="0" anchor="ctr"/>
            <a:lstStyle/>
            <a:p>
              <a:endParaRPr lang="en-US"/>
            </a:p>
          </p:txBody>
        </p:sp>
      </p:grpSp>
      <p:sp>
        <p:nvSpPr>
          <p:cNvPr id="10" name="Flowchart: Alternate Process 9">
            <a:extLst>
              <a:ext uri="{FF2B5EF4-FFF2-40B4-BE49-F238E27FC236}">
                <a16:creationId xmlns:a16="http://schemas.microsoft.com/office/drawing/2014/main" id="{35680CE5-5F20-6810-1F12-5AF1E601A15E}"/>
              </a:ext>
            </a:extLst>
          </p:cNvPr>
          <p:cNvSpPr/>
          <p:nvPr/>
        </p:nvSpPr>
        <p:spPr>
          <a:xfrm>
            <a:off x="1438748" y="2465492"/>
            <a:ext cx="9964593" cy="1407393"/>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 Placeholder 5">
            <a:extLst>
              <a:ext uri="{FF2B5EF4-FFF2-40B4-BE49-F238E27FC236}">
                <a16:creationId xmlns:a16="http://schemas.microsoft.com/office/drawing/2014/main" id="{51CAFD3B-9DE2-280B-23FF-5B53F05D7B23}"/>
              </a:ext>
            </a:extLst>
          </p:cNvPr>
          <p:cNvSpPr txBox="1">
            <a:spLocks/>
          </p:cNvSpPr>
          <p:nvPr/>
        </p:nvSpPr>
        <p:spPr>
          <a:xfrm>
            <a:off x="1557869" y="2572740"/>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solidFill>
                  <a:srgbClr val="595959"/>
                </a:solidFill>
              </a:rPr>
              <a:t>Áætlanagerð</a:t>
            </a:r>
          </a:p>
          <a:p>
            <a:pPr marL="342900" indent="-342900">
              <a:buFont typeface="Calibri" panose="020F0502020204030204" pitchFamily="34" charset="0"/>
              <a:buChar char="→"/>
            </a:pPr>
            <a:r>
              <a:rPr lang="en-US" sz="2000" dirty="0">
                <a:solidFill>
                  <a:srgbClr val="595959"/>
                </a:solidFill>
              </a:rPr>
              <a:t>Að setja </a:t>
            </a:r>
            <a:r>
              <a:rPr lang="en-US" sz="2000" b="1" dirty="0">
                <a:solidFill>
                  <a:srgbClr val="595959"/>
                </a:solidFill>
              </a:rPr>
              <a:t>fjárhagsleg markmið </a:t>
            </a:r>
            <a:r>
              <a:rPr lang="en-US" sz="2000" dirty="0">
                <a:solidFill>
                  <a:srgbClr val="595959"/>
                </a:solidFill>
              </a:rPr>
              <a:t>og finna út hvernig eigi að ná þeim. Þetta er yfirlitsáætlunin. </a:t>
            </a:r>
          </a:p>
        </p:txBody>
      </p:sp>
      <p:sp>
        <p:nvSpPr>
          <p:cNvPr id="29" name="Text Placeholder 5">
            <a:extLst>
              <a:ext uri="{FF2B5EF4-FFF2-40B4-BE49-F238E27FC236}">
                <a16:creationId xmlns:a16="http://schemas.microsoft.com/office/drawing/2014/main" id="{432271B9-E59A-9D2E-5E8C-097DD68D5826}"/>
              </a:ext>
            </a:extLst>
          </p:cNvPr>
          <p:cNvSpPr txBox="1">
            <a:spLocks/>
          </p:cNvSpPr>
          <p:nvPr/>
        </p:nvSpPr>
        <p:spPr>
          <a:xfrm>
            <a:off x="5870914" y="2568959"/>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Dæmi</a:t>
            </a:r>
          </a:p>
          <a:p>
            <a:pPr marL="342900" indent="-342900">
              <a:buFont typeface="Calibri" panose="020F0502020204030204" pitchFamily="34" charset="0"/>
              <a:buChar char="→"/>
            </a:pPr>
            <a:r>
              <a:rPr lang="en-US" sz="2000" dirty="0">
                <a:solidFill>
                  <a:srgbClr val="595959"/>
                </a:solidFill>
              </a:rPr>
              <a:t>Þú ætlar að </a:t>
            </a:r>
            <a:r>
              <a:rPr lang="en-US" sz="2000" b="1" dirty="0">
                <a:solidFill>
                  <a:srgbClr val="595959"/>
                </a:solidFill>
              </a:rPr>
              <a:t>auka tekjur um 15% á næsta ári </a:t>
            </a:r>
            <a:r>
              <a:rPr lang="en-US" sz="2000" dirty="0">
                <a:solidFill>
                  <a:srgbClr val="595959"/>
                </a:solidFill>
              </a:rPr>
              <a:t>með því að bæta við tveimur nýjum leiguyurtum – það er fjárhagsmarkmið með áætlun að baki.</a:t>
            </a:r>
          </a:p>
        </p:txBody>
      </p:sp>
      <p:grpSp>
        <p:nvGrpSpPr>
          <p:cNvPr id="85" name="Group 84">
            <a:extLst>
              <a:ext uri="{FF2B5EF4-FFF2-40B4-BE49-F238E27FC236}">
                <a16:creationId xmlns:a16="http://schemas.microsoft.com/office/drawing/2014/main" id="{3C468157-0E68-DA56-43DB-FA4C9BBF7844}"/>
              </a:ext>
            </a:extLst>
          </p:cNvPr>
          <p:cNvGrpSpPr/>
          <p:nvPr/>
        </p:nvGrpSpPr>
        <p:grpSpPr>
          <a:xfrm>
            <a:off x="1292885" y="2198887"/>
            <a:ext cx="720000" cy="861774"/>
            <a:chOff x="1016000" y="1013512"/>
            <a:chExt cx="1016000" cy="1216059"/>
          </a:xfrm>
        </p:grpSpPr>
        <p:sp>
          <p:nvSpPr>
            <p:cNvPr id="86" name="Oval 85">
              <a:extLst>
                <a:ext uri="{FF2B5EF4-FFF2-40B4-BE49-F238E27FC236}">
                  <a16:creationId xmlns:a16="http://schemas.microsoft.com/office/drawing/2014/main" id="{5B7866C5-CDBA-50C2-7594-13A13247E422}"/>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7" name="TextBox 86">
              <a:extLst>
                <a:ext uri="{FF2B5EF4-FFF2-40B4-BE49-F238E27FC236}">
                  <a16:creationId xmlns:a16="http://schemas.microsoft.com/office/drawing/2014/main" id="{7C3BE969-09CF-3886-8495-00FCBF732996}"/>
                </a:ext>
              </a:extLst>
            </p:cNvPr>
            <p:cNvSpPr txBox="1"/>
            <p:nvPr/>
          </p:nvSpPr>
          <p:spPr>
            <a:xfrm>
              <a:off x="1049723" y="1013512"/>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1</a:t>
              </a:r>
            </a:p>
          </p:txBody>
        </p:sp>
      </p:grpSp>
      <p:sp>
        <p:nvSpPr>
          <p:cNvPr id="82" name="Flowchart: Alternate Process 81">
            <a:extLst>
              <a:ext uri="{FF2B5EF4-FFF2-40B4-BE49-F238E27FC236}">
                <a16:creationId xmlns:a16="http://schemas.microsoft.com/office/drawing/2014/main" id="{49E24CA1-70E6-9FF0-5097-C598F5BE2AA0}"/>
              </a:ext>
            </a:extLst>
          </p:cNvPr>
          <p:cNvSpPr/>
          <p:nvPr/>
        </p:nvSpPr>
        <p:spPr>
          <a:xfrm>
            <a:off x="1429027" y="4309469"/>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Flowchart: Alternate Process 82">
            <a:extLst>
              <a:ext uri="{FF2B5EF4-FFF2-40B4-BE49-F238E27FC236}">
                <a16:creationId xmlns:a16="http://schemas.microsoft.com/office/drawing/2014/main" id="{4756722F-4822-6960-45A1-212B5142ACB4}"/>
              </a:ext>
            </a:extLst>
          </p:cNvPr>
          <p:cNvSpPr/>
          <p:nvPr/>
        </p:nvSpPr>
        <p:spPr>
          <a:xfrm>
            <a:off x="1429027" y="4195283"/>
            <a:ext cx="9964593" cy="2024542"/>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Text Placeholder 5">
            <a:extLst>
              <a:ext uri="{FF2B5EF4-FFF2-40B4-BE49-F238E27FC236}">
                <a16:creationId xmlns:a16="http://schemas.microsoft.com/office/drawing/2014/main" id="{15595884-B035-4FB2-EC48-6CAF1F8840E1}"/>
              </a:ext>
            </a:extLst>
          </p:cNvPr>
          <p:cNvSpPr txBox="1">
            <a:spLocks/>
          </p:cNvSpPr>
          <p:nvPr/>
        </p:nvSpPr>
        <p:spPr>
          <a:xfrm>
            <a:off x="1548148" y="4302531"/>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solidFill>
                  <a:srgbClr val="595959"/>
                </a:solidFill>
              </a:rPr>
              <a:t>Fjárhagsáætlunargerð</a:t>
            </a:r>
          </a:p>
          <a:p>
            <a:pPr marL="342900" indent="-342900">
              <a:buFont typeface="Calibri" panose="020F0502020204030204" pitchFamily="34" charset="0"/>
              <a:buChar char="→"/>
            </a:pPr>
            <a:r>
              <a:rPr lang="en-US" sz="2000" b="1" dirty="0">
                <a:solidFill>
                  <a:srgbClr val="595959"/>
                </a:solidFill>
              </a:rPr>
              <a:t>Úthlutun auðlinda </a:t>
            </a:r>
            <a:r>
              <a:rPr lang="en-US" sz="2000" dirty="0">
                <a:solidFill>
                  <a:srgbClr val="595959"/>
                </a:solidFill>
              </a:rPr>
              <a:t>(tekna og útgjalda) í samræmi við áætlun þína. Hér býrðu til ítarlega fjárhagsáætlun til að tryggja að útgjöld þín samræmist markmiðum þínum.</a:t>
            </a:r>
          </a:p>
        </p:txBody>
      </p:sp>
      <p:sp>
        <p:nvSpPr>
          <p:cNvPr id="91" name="Text Placeholder 5">
            <a:extLst>
              <a:ext uri="{FF2B5EF4-FFF2-40B4-BE49-F238E27FC236}">
                <a16:creationId xmlns:a16="http://schemas.microsoft.com/office/drawing/2014/main" id="{5485AF9A-70C2-B893-8874-CAF99551F379}"/>
              </a:ext>
            </a:extLst>
          </p:cNvPr>
          <p:cNvSpPr txBox="1">
            <a:spLocks/>
          </p:cNvSpPr>
          <p:nvPr/>
        </p:nvSpPr>
        <p:spPr>
          <a:xfrm>
            <a:off x="5861193" y="4298750"/>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Dæmi</a:t>
            </a:r>
          </a:p>
          <a:p>
            <a:pPr marL="342900" indent="-342900">
              <a:buFont typeface="Calibri" panose="020F0502020204030204" pitchFamily="34" charset="0"/>
              <a:buChar char="→"/>
            </a:pPr>
            <a:r>
              <a:rPr lang="en-US" sz="2000" dirty="0">
                <a:solidFill>
                  <a:srgbClr val="595959"/>
                </a:solidFill>
              </a:rPr>
              <a:t>Miðað við áætlun þína um að bæta við jurta áætlar þú </a:t>
            </a:r>
            <a:r>
              <a:rPr lang="en-US" sz="2000" b="1" dirty="0">
                <a:solidFill>
                  <a:srgbClr val="595959"/>
                </a:solidFill>
              </a:rPr>
              <a:t>kostnað við byggingu þeirra </a:t>
            </a:r>
            <a:r>
              <a:rPr lang="en-US" sz="2000" dirty="0">
                <a:solidFill>
                  <a:srgbClr val="595959"/>
                </a:solidFill>
              </a:rPr>
              <a:t>og áætlar </a:t>
            </a:r>
            <a:r>
              <a:rPr lang="en-US" sz="2000" b="1" dirty="0">
                <a:solidFill>
                  <a:srgbClr val="595959"/>
                </a:solidFill>
              </a:rPr>
              <a:t>aukatekjur </a:t>
            </a:r>
            <a:r>
              <a:rPr lang="en-US" sz="2000" dirty="0">
                <a:solidFill>
                  <a:srgbClr val="595959"/>
                </a:solidFill>
              </a:rPr>
              <a:t>af leigu þeirra, og stillir aðra </a:t>
            </a:r>
            <a:r>
              <a:rPr lang="en-US" sz="2000" b="1" dirty="0">
                <a:solidFill>
                  <a:srgbClr val="595959"/>
                </a:solidFill>
              </a:rPr>
              <a:t>útgjöld </a:t>
            </a:r>
            <a:r>
              <a:rPr lang="en-US" sz="2000" dirty="0">
                <a:solidFill>
                  <a:srgbClr val="595959"/>
                </a:solidFill>
              </a:rPr>
              <a:t>til að viðhalda hagnaði.</a:t>
            </a:r>
          </a:p>
        </p:txBody>
      </p:sp>
      <p:grpSp>
        <p:nvGrpSpPr>
          <p:cNvPr id="92" name="Group 91">
            <a:extLst>
              <a:ext uri="{FF2B5EF4-FFF2-40B4-BE49-F238E27FC236}">
                <a16:creationId xmlns:a16="http://schemas.microsoft.com/office/drawing/2014/main" id="{CF29C59F-672C-7F36-C303-E3C215FABF34}"/>
              </a:ext>
            </a:extLst>
          </p:cNvPr>
          <p:cNvGrpSpPr/>
          <p:nvPr/>
        </p:nvGrpSpPr>
        <p:grpSpPr>
          <a:xfrm>
            <a:off x="1283164" y="3928678"/>
            <a:ext cx="720000" cy="861774"/>
            <a:chOff x="1016000" y="1013512"/>
            <a:chExt cx="1016000" cy="1216059"/>
          </a:xfrm>
        </p:grpSpPr>
        <p:sp>
          <p:nvSpPr>
            <p:cNvPr id="93" name="Oval 92">
              <a:extLst>
                <a:ext uri="{FF2B5EF4-FFF2-40B4-BE49-F238E27FC236}">
                  <a16:creationId xmlns:a16="http://schemas.microsoft.com/office/drawing/2014/main" id="{BF1403D2-38E4-01B7-4957-28DC2F351A11}"/>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94" name="TextBox 93">
              <a:extLst>
                <a:ext uri="{FF2B5EF4-FFF2-40B4-BE49-F238E27FC236}">
                  <a16:creationId xmlns:a16="http://schemas.microsoft.com/office/drawing/2014/main" id="{D9DD8A6D-D4E9-C3C1-539C-2B7DB229EF3C}"/>
                </a:ext>
              </a:extLst>
            </p:cNvPr>
            <p:cNvSpPr txBox="1"/>
            <p:nvPr/>
          </p:nvSpPr>
          <p:spPr>
            <a:xfrm>
              <a:off x="1049723" y="1013512"/>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2</a:t>
              </a:r>
            </a:p>
          </p:txBody>
        </p:sp>
      </p:grpSp>
      <p:grpSp>
        <p:nvGrpSpPr>
          <p:cNvPr id="9" name="Group 8">
            <a:extLst>
              <a:ext uri="{FF2B5EF4-FFF2-40B4-BE49-F238E27FC236}">
                <a16:creationId xmlns:a16="http://schemas.microsoft.com/office/drawing/2014/main" id="{CB8E584B-777A-BD24-EC8F-81A462171D39}"/>
              </a:ext>
            </a:extLst>
          </p:cNvPr>
          <p:cNvGrpSpPr/>
          <p:nvPr/>
        </p:nvGrpSpPr>
        <p:grpSpPr>
          <a:xfrm>
            <a:off x="11081474" y="76852"/>
            <a:ext cx="720000" cy="861774"/>
            <a:chOff x="1016000" y="1024973"/>
            <a:chExt cx="1016000" cy="1216059"/>
          </a:xfrm>
        </p:grpSpPr>
        <p:sp>
          <p:nvSpPr>
            <p:cNvPr id="12" name="Oval 11">
              <a:extLst>
                <a:ext uri="{FF2B5EF4-FFF2-40B4-BE49-F238E27FC236}">
                  <a16:creationId xmlns:a16="http://schemas.microsoft.com/office/drawing/2014/main" id="{540BC537-72B6-B76D-0313-FA7115D5908F}"/>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3" name="TextBox 12">
              <a:extLst>
                <a:ext uri="{FF2B5EF4-FFF2-40B4-BE49-F238E27FC236}">
                  <a16:creationId xmlns:a16="http://schemas.microsoft.com/office/drawing/2014/main" id="{094E5926-4D75-F7BC-4E9C-BE5175248542}"/>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4</a:t>
              </a:r>
            </a:p>
          </p:txBody>
        </p:sp>
      </p:grpSp>
    </p:spTree>
    <p:extLst>
      <p:ext uri="{BB962C8B-B14F-4D97-AF65-F5344CB8AC3E}">
        <p14:creationId xmlns:p14="http://schemas.microsoft.com/office/powerpoint/2010/main" val="1339647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E4BEA-D21C-420C-09A2-56B3DC7E6EEE}"/>
            </a:ext>
          </a:extLst>
        </p:cNvPr>
        <p:cNvGrpSpPr/>
        <p:nvPr/>
      </p:nvGrpSpPr>
      <p:grpSpPr>
        <a:xfrm>
          <a:off x="0" y="0"/>
          <a:ext cx="0" cy="0"/>
          <a:chOff x="0" y="0"/>
          <a:chExt cx="0" cy="0"/>
        </a:xfrm>
      </p:grpSpPr>
      <p:sp>
        <p:nvSpPr>
          <p:cNvPr id="10" name="Freeform: Shape 9">
            <a:extLst>
              <a:ext uri="{FF2B5EF4-FFF2-40B4-BE49-F238E27FC236}">
                <a16:creationId xmlns:a16="http://schemas.microsoft.com/office/drawing/2014/main" id="{FDCC01F9-2849-0E15-DEDF-A0B161418DA2}"/>
              </a:ext>
            </a:extLst>
          </p:cNvPr>
          <p:cNvSpPr/>
          <p:nvPr/>
        </p:nvSpPr>
        <p:spPr>
          <a:xfrm>
            <a:off x="798380" y="950260"/>
            <a:ext cx="10521156" cy="4312022"/>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lvl="0" defTabSz="1066800">
              <a:spcBef>
                <a:spcPct val="0"/>
              </a:spcBef>
              <a:spcAft>
                <a:spcPts val="1200"/>
              </a:spcAft>
            </a:pPr>
            <a:r>
              <a:rPr lang="en-US" sz="2800" b="1" dirty="0"/>
              <a:t>Glamping-kúlur og hirðishýsi:</a:t>
            </a:r>
            <a:r>
              <a:rPr lang="en-US" sz="2800" dirty="0"/>
              <a:t> </a:t>
            </a:r>
          </a:p>
          <a:p>
            <a:pPr lvl="0" defTabSz="1066800">
              <a:spcBef>
                <a:spcPct val="0"/>
              </a:spcBef>
              <a:spcAft>
                <a:spcPts val="1200"/>
              </a:spcAft>
            </a:pPr>
            <a:r>
              <a:rPr lang="en-US" sz="2400" dirty="0"/>
              <a:t>Byggingar með massífum veggjum (viðarpöddur, örsmáar skálar, hýsi) sem bjóða upp á betri vörn gegn veðri. </a:t>
            </a:r>
          </a:p>
          <a:p>
            <a:pPr lvl="0" defTabSz="1066800">
              <a:spcBef>
                <a:spcPct val="0"/>
              </a:spcBef>
              <a:spcAft>
                <a:spcPts val="1200"/>
              </a:spcAft>
            </a:pPr>
            <a:r>
              <a:rPr lang="en-US" sz="2400" dirty="0"/>
              <a:t>Hágæða poddar/kofa bjóða upp á þægindi allt árið (einangrun, upphitun) en kosta meira (t.d. getur hágæða hirðiskofa kostað</a:t>
            </a:r>
            <a:r>
              <a:rPr lang="en-US" sz="2400" b="1" dirty="0"/>
              <a:t> 35–50 þúsund evrur </a:t>
            </a:r>
            <a:r>
              <a:rPr lang="en-US" sz="2400" dirty="0"/>
              <a:t>hver og örlítið gistiþili með einu rúmi</a:t>
            </a:r>
            <a:r>
              <a:rPr lang="en-US" sz="2400" b="1" dirty="0"/>
              <a:t> 80 þúsund evrur</a:t>
            </a:r>
            <a:r>
              <a:rPr lang="en-US" sz="2400" dirty="0"/>
              <a:t>). </a:t>
            </a:r>
          </a:p>
          <a:p>
            <a:pPr lvl="0" defTabSz="1066800">
              <a:spcBef>
                <a:spcPct val="0"/>
              </a:spcBef>
              <a:spcAft>
                <a:spcPts val="1200"/>
              </a:spcAft>
            </a:pPr>
            <a:r>
              <a:rPr lang="en-US" sz="2400" dirty="0"/>
              <a:t>Höldugleiki þeirra og þægindi geta laðað að sér hærri næturverð og betri nýtingu utan háannatíma.</a:t>
            </a:r>
            <a:endParaRPr lang="en-GB" sz="2400" b="1" kern="1200" dirty="0"/>
          </a:p>
        </p:txBody>
      </p:sp>
      <p:pic>
        <p:nvPicPr>
          <p:cNvPr id="26" name="Picture 25" descr="A house with a glass door&#10;&#10;AI-generated content may be incorrect.">
            <a:extLst>
              <a:ext uri="{FF2B5EF4-FFF2-40B4-BE49-F238E27FC236}">
                <a16:creationId xmlns:a16="http://schemas.microsoft.com/office/drawing/2014/main" id="{3C0709E3-E801-598C-B1AC-702337A3DCDF}"/>
              </a:ext>
            </a:extLst>
          </p:cNvPr>
          <p:cNvPicPr>
            <a:picLocks noChangeAspect="1"/>
          </p:cNvPicPr>
          <p:nvPr/>
        </p:nvPicPr>
        <p:blipFill>
          <a:blip r:embed="rId2"/>
          <a:stretch>
            <a:fillRect/>
          </a:stretch>
        </p:blipFill>
        <p:spPr>
          <a:xfrm>
            <a:off x="1000344" y="1500592"/>
            <a:ext cx="1503747" cy="2255620"/>
          </a:xfrm>
          <a:prstGeom prst="rect">
            <a:avLst/>
          </a:prstGeom>
        </p:spPr>
      </p:pic>
    </p:spTree>
    <p:extLst>
      <p:ext uri="{BB962C8B-B14F-4D97-AF65-F5344CB8AC3E}">
        <p14:creationId xmlns:p14="http://schemas.microsoft.com/office/powerpoint/2010/main" val="2351493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73101-E769-0732-8FA1-4960D5FF0AAE}"/>
            </a:ext>
          </a:extLst>
        </p:cNvPr>
        <p:cNvGrpSpPr/>
        <p:nvPr/>
      </p:nvGrpSpPr>
      <p:grpSpPr>
        <a:xfrm>
          <a:off x="0" y="0"/>
          <a:ext cx="0" cy="0"/>
          <a:chOff x="0" y="0"/>
          <a:chExt cx="0" cy="0"/>
        </a:xfrm>
      </p:grpSpPr>
      <p:sp>
        <p:nvSpPr>
          <p:cNvPr id="12" name="Freeform: Shape 11">
            <a:extLst>
              <a:ext uri="{FF2B5EF4-FFF2-40B4-BE49-F238E27FC236}">
                <a16:creationId xmlns:a16="http://schemas.microsoft.com/office/drawing/2014/main" id="{067E53E5-B08C-96D4-C3CD-8A22929E0527}"/>
              </a:ext>
            </a:extLst>
          </p:cNvPr>
          <p:cNvSpPr/>
          <p:nvPr/>
        </p:nvSpPr>
        <p:spPr>
          <a:xfrm>
            <a:off x="798380" y="180521"/>
            <a:ext cx="10521156" cy="3432256"/>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lvl="0" defTabSz="1066800">
              <a:spcBef>
                <a:spcPct val="0"/>
              </a:spcBef>
              <a:spcAft>
                <a:spcPts val="1200"/>
              </a:spcAft>
            </a:pPr>
            <a:r>
              <a:rPr lang="en-US" sz="2800" b="1" dirty="0"/>
              <a:t>Endurnýjaðar hlöður eða búgarðsbyggingar:</a:t>
            </a:r>
            <a:r>
              <a:rPr lang="en-US" sz="2800" dirty="0"/>
              <a:t> </a:t>
            </a:r>
          </a:p>
          <a:p>
            <a:pPr lvl="0" defTabSz="1066800">
              <a:spcBef>
                <a:spcPct val="0"/>
              </a:spcBef>
              <a:spcAft>
                <a:spcPts val="1200"/>
              </a:spcAft>
            </a:pPr>
            <a:r>
              <a:rPr lang="en-US" sz="2400" dirty="0"/>
              <a:t>Umbreyting núverandi mannvirkja getur sparað byggingu nýrra eininga, en þú munt fjárfesta í endurbótum (einangrun, lagnaverk, innrétting). </a:t>
            </a:r>
          </a:p>
          <a:p>
            <a:pPr lvl="0" defTabSz="1066800">
              <a:spcBef>
                <a:spcPct val="0"/>
              </a:spcBef>
              <a:spcAft>
                <a:spcPts val="1200"/>
              </a:spcAft>
            </a:pPr>
            <a:r>
              <a:rPr lang="en-US" sz="2400" dirty="0"/>
              <a:t>Kostnaður er mjög misjafn eftir ástandi byggingarinnar. </a:t>
            </a:r>
          </a:p>
          <a:p>
            <a:pPr lvl="0" defTabSz="1066800">
              <a:spcBef>
                <a:spcPct val="0"/>
              </a:spcBef>
              <a:spcAft>
                <a:spcPts val="1200"/>
              </a:spcAft>
            </a:pPr>
            <a:r>
              <a:rPr lang="en-US" sz="2400" dirty="0"/>
              <a:t>Þau verða oft </a:t>
            </a:r>
            <a:r>
              <a:rPr lang="en-US" sz="2400" b="1" dirty="0"/>
              <a:t>allt árið </a:t>
            </a:r>
            <a:r>
              <a:rPr lang="en-US" sz="2400" dirty="0"/>
              <a:t>íbúðir ef vel er einangrað (líkt smáhýsum eða gistihúsum með morgunverði).</a:t>
            </a:r>
            <a:endParaRPr lang="en-GB" sz="2400" b="0" kern="1200" dirty="0"/>
          </a:p>
        </p:txBody>
      </p:sp>
      <p:pic>
        <p:nvPicPr>
          <p:cNvPr id="28" name="Picture 27" descr="A sign on a building&#10;&#10;AI-generated content may be incorrect.">
            <a:extLst>
              <a:ext uri="{FF2B5EF4-FFF2-40B4-BE49-F238E27FC236}">
                <a16:creationId xmlns:a16="http://schemas.microsoft.com/office/drawing/2014/main" id="{29B1C58B-17C8-5AB3-AAE0-5FF8076F9942}"/>
              </a:ext>
            </a:extLst>
          </p:cNvPr>
          <p:cNvPicPr>
            <a:picLocks noChangeAspect="1"/>
          </p:cNvPicPr>
          <p:nvPr/>
        </p:nvPicPr>
        <p:blipFill>
          <a:blip r:embed="rId2"/>
          <a:stretch>
            <a:fillRect/>
          </a:stretch>
        </p:blipFill>
        <p:spPr>
          <a:xfrm>
            <a:off x="1054273" y="626182"/>
            <a:ext cx="1518598" cy="2025139"/>
          </a:xfrm>
          <a:prstGeom prst="rect">
            <a:avLst/>
          </a:prstGeom>
        </p:spPr>
      </p:pic>
      <p:sp>
        <p:nvSpPr>
          <p:cNvPr id="2" name="Freeform: Shape 1">
            <a:extLst>
              <a:ext uri="{FF2B5EF4-FFF2-40B4-BE49-F238E27FC236}">
                <a16:creationId xmlns:a16="http://schemas.microsoft.com/office/drawing/2014/main" id="{148CE55E-B0B5-6838-E73E-EEEA81D2DC0A}"/>
              </a:ext>
            </a:extLst>
          </p:cNvPr>
          <p:cNvSpPr/>
          <p:nvPr/>
        </p:nvSpPr>
        <p:spPr>
          <a:xfrm>
            <a:off x="727846" y="3717116"/>
            <a:ext cx="10521156" cy="2862978"/>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lvl="1" defTabSz="1066800">
              <a:lnSpc>
                <a:spcPct val="90000"/>
              </a:lnSpc>
              <a:spcBef>
                <a:spcPct val="0"/>
              </a:spcBef>
              <a:spcAft>
                <a:spcPct val="35000"/>
              </a:spcAft>
            </a:pPr>
            <a:r>
              <a:rPr lang="en-US" sz="2800" b="1" dirty="0"/>
              <a:t>Pop-up einingar (smáhús, gámar):</a:t>
            </a:r>
            <a:r>
              <a:rPr lang="en-US" sz="2800" dirty="0"/>
              <a:t> </a:t>
            </a:r>
          </a:p>
          <a:p>
            <a:pPr lvl="1" defTabSz="1066800">
              <a:lnSpc>
                <a:spcPct val="90000"/>
              </a:lnSpc>
              <a:spcBef>
                <a:spcPct val="0"/>
              </a:spcBef>
              <a:spcAft>
                <a:spcPct val="35000"/>
              </a:spcAft>
            </a:pPr>
            <a:r>
              <a:rPr lang="en-US" sz="2400" dirty="0"/>
              <a:t>Flytjanleg eða hálf-varanleg smáhús eða umbreyttir gámar. Kostnaður í meðallagi (grunnviðarpoki gæti kostað </a:t>
            </a:r>
            <a:r>
              <a:rPr lang="en-US" sz="2400" b="1" dirty="0"/>
              <a:t>um €16 þús.</a:t>
            </a:r>
            <a:r>
              <a:rPr lang="en-US" sz="2400" dirty="0"/>
              <a:t>) og sæmileg veðraþol. </a:t>
            </a:r>
          </a:p>
          <a:p>
            <a:pPr lvl="1" defTabSz="1066800">
              <a:lnSpc>
                <a:spcPct val="90000"/>
              </a:lnSpc>
              <a:spcBef>
                <a:spcPct val="0"/>
              </a:spcBef>
              <a:spcAft>
                <a:spcPct val="35000"/>
              </a:spcAft>
            </a:pPr>
            <a:r>
              <a:rPr lang="en-US" sz="2400" dirty="0"/>
              <a:t>Þau bjóða upp á sveigjanleika (þau má flytja eða fjarlægja) og hægt er að hanna þau stílhrein til að rukka hærra verð.</a:t>
            </a:r>
            <a:endParaRPr lang="en-GB" sz="2400" b="1" kern="1200" dirty="0">
              <a:solidFill>
                <a:schemeClr val="bg1"/>
              </a:solidFill>
            </a:endParaRPr>
          </a:p>
        </p:txBody>
      </p:sp>
      <p:pic>
        <p:nvPicPr>
          <p:cNvPr id="13" name="Picture 12" descr="A wooden structure with a door&#10;&#10;AI-generated content may be incorrect.">
            <a:extLst>
              <a:ext uri="{FF2B5EF4-FFF2-40B4-BE49-F238E27FC236}">
                <a16:creationId xmlns:a16="http://schemas.microsoft.com/office/drawing/2014/main" id="{720F1508-588A-F880-F05A-B4601D9D85E1}"/>
              </a:ext>
            </a:extLst>
          </p:cNvPr>
          <p:cNvPicPr>
            <a:picLocks noChangeAspect="1"/>
          </p:cNvPicPr>
          <p:nvPr/>
        </p:nvPicPr>
        <p:blipFill>
          <a:blip r:embed="rId3"/>
          <a:stretch>
            <a:fillRect/>
          </a:stretch>
        </p:blipFill>
        <p:spPr>
          <a:xfrm>
            <a:off x="878072" y="4058438"/>
            <a:ext cx="2084861" cy="1440000"/>
          </a:xfrm>
          <a:prstGeom prst="rect">
            <a:avLst/>
          </a:prstGeom>
        </p:spPr>
      </p:pic>
    </p:spTree>
    <p:extLst>
      <p:ext uri="{BB962C8B-B14F-4D97-AF65-F5344CB8AC3E}">
        <p14:creationId xmlns:p14="http://schemas.microsoft.com/office/powerpoint/2010/main" val="1969112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30540-2544-642F-691D-DB0315348A9D}"/>
            </a:ext>
          </a:extLst>
        </p:cNvPr>
        <p:cNvGrpSpPr/>
        <p:nvPr/>
      </p:nvGrpSpPr>
      <p:grpSpPr>
        <a:xfrm>
          <a:off x="0" y="0"/>
          <a:ext cx="0" cy="0"/>
          <a:chOff x="0" y="0"/>
          <a:chExt cx="0" cy="0"/>
        </a:xfrm>
      </p:grpSpPr>
      <p:sp>
        <p:nvSpPr>
          <p:cNvPr id="10" name="Freeform: Shape 9">
            <a:extLst>
              <a:ext uri="{FF2B5EF4-FFF2-40B4-BE49-F238E27FC236}">
                <a16:creationId xmlns:a16="http://schemas.microsoft.com/office/drawing/2014/main" id="{5810F0A0-537E-5D58-EBF2-D0707F987489}"/>
              </a:ext>
            </a:extLst>
          </p:cNvPr>
          <p:cNvSpPr/>
          <p:nvPr/>
        </p:nvSpPr>
        <p:spPr>
          <a:xfrm>
            <a:off x="798380" y="815789"/>
            <a:ext cx="10521156" cy="3794852"/>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EC7C6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lvl="0" defTabSz="1066800">
              <a:lnSpc>
                <a:spcPct val="90000"/>
              </a:lnSpc>
              <a:spcBef>
                <a:spcPct val="0"/>
              </a:spcBef>
              <a:spcAft>
                <a:spcPct val="35000"/>
              </a:spcAft>
            </a:pPr>
            <a:r>
              <a:rPr lang="en-US" sz="2400" i="1" dirty="0"/>
              <a:t>Fjárfestingin sem þarf er yfirleitt hæst í gistieiningunum sjálfum. </a:t>
            </a:r>
          </a:p>
          <a:p>
            <a:pPr lvl="0" defTabSz="1066800">
              <a:lnSpc>
                <a:spcPct val="90000"/>
              </a:lnSpc>
              <a:spcBef>
                <a:spcPct val="0"/>
              </a:spcBef>
              <a:spcAft>
                <a:spcPct val="35000"/>
              </a:spcAft>
            </a:pPr>
            <a:r>
              <a:rPr lang="en-US" sz="2400" i="1" dirty="0"/>
              <a:t>Ef þú átt þegar land, eru </a:t>
            </a:r>
            <a:r>
              <a:rPr lang="en-US" sz="2400" b="1" i="1" dirty="0"/>
              <a:t>glamping-einingarnar </a:t>
            </a:r>
            <a:r>
              <a:rPr lang="en-US" sz="2400" i="1" dirty="0"/>
              <a:t>helsta kostnaðarliðurinn, allt frá undir </a:t>
            </a:r>
            <a:r>
              <a:rPr lang="en-US" sz="2400" b="1" i="1" dirty="0"/>
              <a:t>€10.000 fyrir einföld tjöld til yfir €40.000 </a:t>
            </a:r>
            <a:r>
              <a:rPr lang="en-US" sz="2400" i="1" dirty="0"/>
              <a:t>fyrir lúxushýsi.</a:t>
            </a:r>
            <a:r>
              <a:rPr lang="en-US" sz="2400" dirty="0"/>
              <a:t> </a:t>
            </a:r>
          </a:p>
          <a:p>
            <a:pPr lvl="0" defTabSz="1066800">
              <a:lnSpc>
                <a:spcPct val="90000"/>
              </a:lnSpc>
              <a:spcBef>
                <a:spcPct val="0"/>
              </a:spcBef>
              <a:spcAft>
                <a:spcPct val="35000"/>
              </a:spcAft>
            </a:pPr>
            <a:r>
              <a:rPr lang="en-US" sz="2400" dirty="0"/>
              <a:t>Gerið einnig ráð fyrir innviðum (vatni, rafmagni, vegum) – til dæmis gæti uppsetning innviða fyrir lítinn stað með fjórum einingum kostað </a:t>
            </a:r>
            <a:r>
              <a:rPr lang="en-US" sz="2400" b="1" dirty="0"/>
              <a:t>€50–€100 þúsund</a:t>
            </a:r>
            <a:r>
              <a:rPr lang="en-US" sz="2400" dirty="0"/>
              <a:t>,</a:t>
            </a:r>
            <a:r>
              <a:rPr lang="en-US" sz="2400" b="1" dirty="0"/>
              <a:t> </a:t>
            </a:r>
            <a:r>
              <a:rPr lang="en-US" sz="2400" dirty="0"/>
              <a:t>allt eftir fyrirliggjandi þjónustu.</a:t>
            </a:r>
            <a:endParaRPr lang="en-GB" sz="2400" b="1" kern="1200" dirty="0"/>
          </a:p>
        </p:txBody>
      </p:sp>
      <p:sp>
        <p:nvSpPr>
          <p:cNvPr id="2" name="TextBox 1">
            <a:extLst>
              <a:ext uri="{FF2B5EF4-FFF2-40B4-BE49-F238E27FC236}">
                <a16:creationId xmlns:a16="http://schemas.microsoft.com/office/drawing/2014/main" id="{CD2B9ADD-7B1D-7D1A-0548-582FD710904D}"/>
              </a:ext>
            </a:extLst>
          </p:cNvPr>
          <p:cNvSpPr txBox="1"/>
          <p:nvPr/>
        </p:nvSpPr>
        <p:spPr>
          <a:xfrm>
            <a:off x="1471253" y="5249253"/>
            <a:ext cx="6096000" cy="369332"/>
          </a:xfrm>
          <a:prstGeom prst="rect">
            <a:avLst/>
          </a:prstGeom>
          <a:noFill/>
        </p:spPr>
        <p:txBody>
          <a:bodyPr wrap="square">
            <a:spAutoFit/>
          </a:bodyPr>
          <a:lstStyle/>
          <a:p>
            <a:pPr algn="l">
              <a:buNone/>
            </a:pPr>
            <a:r>
              <a:rPr lang="en-IE" i="0" dirty="0">
                <a:solidFill>
                  <a:srgbClr val="00B0F0"/>
                </a:solidFill>
                <a:effectLst/>
                <a:hlinkClick r:id="rId2">
                  <a:extLst>
                    <a:ext uri="{A12FA001-AC4F-418D-AE19-62706E023703}">
                      <ahyp:hlinkClr xmlns:ahyp="http://schemas.microsoft.com/office/drawing/2018/hyperlinkcolor" val="tx"/>
                    </a:ext>
                  </a:extLst>
                </a:hlinkClick>
              </a:rPr>
              <a:t>Val á glamping-einingum</a:t>
            </a:r>
            <a:endParaRPr lang="en-IE" i="0" dirty="0">
              <a:solidFill>
                <a:srgbClr val="00B0F0"/>
              </a:solidFill>
              <a:effectLst/>
            </a:endParaRPr>
          </a:p>
        </p:txBody>
      </p:sp>
      <p:sp>
        <p:nvSpPr>
          <p:cNvPr id="3" name="TextBox 2">
            <a:extLst>
              <a:ext uri="{FF2B5EF4-FFF2-40B4-BE49-F238E27FC236}">
                <a16:creationId xmlns:a16="http://schemas.microsoft.com/office/drawing/2014/main" id="{0E40A5C7-D7FD-ABBF-DB00-FBAA9EDCBF58}"/>
              </a:ext>
            </a:extLst>
          </p:cNvPr>
          <p:cNvSpPr txBox="1"/>
          <p:nvPr/>
        </p:nvSpPr>
        <p:spPr>
          <a:xfrm>
            <a:off x="1471253" y="5610867"/>
            <a:ext cx="6096000" cy="646331"/>
          </a:xfrm>
          <a:prstGeom prst="rect">
            <a:avLst/>
          </a:prstGeom>
          <a:noFill/>
        </p:spPr>
        <p:txBody>
          <a:bodyPr wrap="square">
            <a:spAutoFit/>
          </a:bodyPr>
          <a:lstStyle/>
          <a:p>
            <a:r>
              <a:rPr lang="en-US" dirty="0">
                <a:solidFill>
                  <a:srgbClr val="00B0F0"/>
                </a:solidFill>
                <a:hlinkClick r:id="rId3">
                  <a:extLst>
                    <a:ext uri="{A12FA001-AC4F-418D-AE19-62706E023703}">
                      <ahyp:hlinkClr xmlns:ahyp="http://schemas.microsoft.com/office/drawing/2018/hyperlinkcolor" val="tx"/>
                    </a:ext>
                  </a:extLst>
                </a:hlinkClick>
              </a:rPr>
              <a:t>Hvernig á að koma glamping-rekstri af stað </a:t>
            </a:r>
            <a:endParaRPr lang="en-US" dirty="0">
              <a:solidFill>
                <a:srgbClr val="00B0F0"/>
              </a:solidFill>
            </a:endParaRPr>
          </a:p>
          <a:p>
            <a:r>
              <a:rPr lang="en-US" dirty="0">
                <a:solidFill>
                  <a:srgbClr val="00B0F0"/>
                </a:solidFill>
                <a:hlinkClick r:id="rId4">
                  <a:extLst>
                    <a:ext uri="{A12FA001-AC4F-418D-AE19-62706E023703}">
                      <ahyp:hlinkClr xmlns:ahyp="http://schemas.microsoft.com/office/drawing/2018/hyperlinkcolor" val="tx"/>
                    </a:ext>
                  </a:extLst>
                </a:hlinkClick>
              </a:rPr>
              <a:t>Að stofna glamping-fyrirtæki: Fullkominn leiðarvísir </a:t>
            </a:r>
            <a:endParaRPr lang="en-IE" dirty="0">
              <a:solidFill>
                <a:srgbClr val="00B0F0"/>
              </a:solidFill>
            </a:endParaRPr>
          </a:p>
        </p:txBody>
      </p:sp>
      <p:sp>
        <p:nvSpPr>
          <p:cNvPr id="4" name="TextBox 3">
            <a:extLst>
              <a:ext uri="{FF2B5EF4-FFF2-40B4-BE49-F238E27FC236}">
                <a16:creationId xmlns:a16="http://schemas.microsoft.com/office/drawing/2014/main" id="{86A829B6-5BA2-3AF7-819C-05501DD96984}"/>
              </a:ext>
            </a:extLst>
          </p:cNvPr>
          <p:cNvSpPr txBox="1"/>
          <p:nvPr/>
        </p:nvSpPr>
        <p:spPr>
          <a:xfrm>
            <a:off x="1471253" y="4880163"/>
            <a:ext cx="6096000" cy="369332"/>
          </a:xfrm>
          <a:prstGeom prst="rect">
            <a:avLst/>
          </a:prstGeom>
          <a:noFill/>
        </p:spPr>
        <p:txBody>
          <a:bodyPr wrap="square">
            <a:spAutoFit/>
          </a:bodyPr>
          <a:lstStyle/>
          <a:p>
            <a:pPr algn="l">
              <a:buNone/>
            </a:pPr>
            <a:r>
              <a:rPr lang="en-US" i="0" dirty="0">
                <a:solidFill>
                  <a:srgbClr val="00B0F0"/>
                </a:solidFill>
                <a:effectLst/>
                <a:hlinkClick r:id="rId5">
                  <a:extLst>
                    <a:ext uri="{A12FA001-AC4F-418D-AE19-62706E023703}">
                      <ahyp:hlinkClr xmlns:ahyp="http://schemas.microsoft.com/office/drawing/2018/hyperlinkcolor" val="tx"/>
                    </a:ext>
                  </a:extLst>
                </a:hlinkClick>
              </a:rPr>
              <a:t>Reyndu að stofna glamping-rekstur árið 2025 </a:t>
            </a:r>
            <a:endParaRPr lang="en-US" i="0" dirty="0">
              <a:solidFill>
                <a:srgbClr val="00B0F0"/>
              </a:solidFill>
              <a:effectLst/>
            </a:endParaRPr>
          </a:p>
        </p:txBody>
      </p:sp>
      <p:sp>
        <p:nvSpPr>
          <p:cNvPr id="6" name="TextBox 5">
            <a:extLst>
              <a:ext uri="{FF2B5EF4-FFF2-40B4-BE49-F238E27FC236}">
                <a16:creationId xmlns:a16="http://schemas.microsoft.com/office/drawing/2014/main" id="{DC89D664-85EA-FBB2-78F0-C150701A16D6}"/>
              </a:ext>
            </a:extLst>
          </p:cNvPr>
          <p:cNvSpPr txBox="1"/>
          <p:nvPr/>
        </p:nvSpPr>
        <p:spPr>
          <a:xfrm>
            <a:off x="1277569" y="2016500"/>
            <a:ext cx="6096000" cy="769441"/>
          </a:xfrm>
          <a:prstGeom prst="rect">
            <a:avLst/>
          </a:prstGeom>
          <a:noFill/>
        </p:spPr>
        <p:txBody>
          <a:bodyPr wrap="square">
            <a:spAutoFit/>
          </a:bodyPr>
          <a:lstStyle/>
          <a:p>
            <a:r>
              <a:rPr lang="en-US" sz="4400" b="1" dirty="0">
                <a:solidFill>
                  <a:schemeClr val="bg1"/>
                </a:solidFill>
              </a:rPr>
              <a:t>Ábending</a:t>
            </a:r>
            <a:r>
              <a:rPr lang="en-US" sz="4400" dirty="0">
                <a:solidFill>
                  <a:schemeClr val="bg1"/>
                </a:solidFill>
              </a:rPr>
              <a:t> </a:t>
            </a:r>
            <a:endParaRPr lang="en-IE" sz="4400" dirty="0">
              <a:solidFill>
                <a:schemeClr val="bg1"/>
              </a:solidFill>
            </a:endParaRPr>
          </a:p>
        </p:txBody>
      </p:sp>
      <p:pic>
        <p:nvPicPr>
          <p:cNvPr id="9" name="Graphic 8" descr="Lightbulb and gear with solid fill">
            <a:extLst>
              <a:ext uri="{FF2B5EF4-FFF2-40B4-BE49-F238E27FC236}">
                <a16:creationId xmlns:a16="http://schemas.microsoft.com/office/drawing/2014/main" id="{A5FFFF0C-F73C-574D-1891-B899BAA5C05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77569" y="1151305"/>
            <a:ext cx="914400" cy="914400"/>
          </a:xfrm>
          <a:prstGeom prst="rect">
            <a:avLst/>
          </a:prstGeom>
        </p:spPr>
      </p:pic>
    </p:spTree>
    <p:extLst>
      <p:ext uri="{BB962C8B-B14F-4D97-AF65-F5344CB8AC3E}">
        <p14:creationId xmlns:p14="http://schemas.microsoft.com/office/powerpoint/2010/main" val="69991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6C34D-63F6-DE7C-73A8-AC3B14C245E2}"/>
            </a:ext>
          </a:extLst>
        </p:cNvPr>
        <p:cNvGrpSpPr/>
        <p:nvPr/>
      </p:nvGrpSpPr>
      <p:grpSpPr>
        <a:xfrm>
          <a:off x="0" y="0"/>
          <a:ext cx="0" cy="0"/>
          <a:chOff x="0" y="0"/>
          <a:chExt cx="0" cy="0"/>
        </a:xfrm>
      </p:grpSpPr>
      <p:pic>
        <p:nvPicPr>
          <p:cNvPr id="9" name="Picture Placeholder 8" descr="A person working on a solar panel&#10;&#10;AI-generated content may be incorrect.">
            <a:extLst>
              <a:ext uri="{FF2B5EF4-FFF2-40B4-BE49-F238E27FC236}">
                <a16:creationId xmlns:a16="http://schemas.microsoft.com/office/drawing/2014/main" id="{4EFC0E23-CF1C-A49B-AADC-AFCD3DFC1FE0}"/>
              </a:ext>
            </a:extLst>
          </p:cNvPr>
          <p:cNvPicPr>
            <a:picLocks noGrp="1" noChangeAspect="1"/>
          </p:cNvPicPr>
          <p:nvPr>
            <p:ph type="pic" sz="quarter" idx="10"/>
          </p:nvPr>
        </p:nvPicPr>
        <p:blipFill>
          <a:blip r:embed="rId2"/>
          <a:srcRect t="12090" b="12090"/>
          <a:stretch/>
        </p:blipFill>
        <p:spPr/>
      </p:pic>
      <p:sp>
        <p:nvSpPr>
          <p:cNvPr id="6" name="Text Placeholder 5">
            <a:extLst>
              <a:ext uri="{FF2B5EF4-FFF2-40B4-BE49-F238E27FC236}">
                <a16:creationId xmlns:a16="http://schemas.microsoft.com/office/drawing/2014/main" id="{1E2C0C71-875D-DBDB-EEB9-AE6B6860609C}"/>
              </a:ext>
            </a:extLst>
          </p:cNvPr>
          <p:cNvSpPr>
            <a:spLocks noGrp="1"/>
          </p:cNvSpPr>
          <p:nvPr>
            <p:ph type="body" sz="quarter" idx="21"/>
          </p:nvPr>
        </p:nvSpPr>
        <p:spPr>
          <a:xfrm>
            <a:off x="4362228" y="274747"/>
            <a:ext cx="6673325" cy="4530541"/>
          </a:xfrm>
        </p:spPr>
        <p:txBody>
          <a:bodyPr/>
          <a:lstStyle/>
          <a:p>
            <a:pPr>
              <a:spcAft>
                <a:spcPts val="1200"/>
              </a:spcAft>
            </a:pPr>
            <a:r>
              <a:rPr lang="en-US" sz="2400" dirty="0"/>
              <a:t>Þegar þú gerir fjárhagsáætlun fyrir stofnkostnað skaltu skrá allt sem þarf til að koma frá tómum reiti að starfandi glamping-svæði. Í einingu 6, kafla 1 er fjallað um þetta nánar. Gerðu drög að fræðilegri </a:t>
            </a:r>
            <a:r>
              <a:rPr lang="en-US" sz="2400" b="1" dirty="0"/>
              <a:t>stofnfjárhagsáætlun </a:t>
            </a:r>
            <a:r>
              <a:rPr lang="en-US" sz="2400" dirty="0"/>
              <a:t>fyrir valkostagististaðinn þinn (í evrum). </a:t>
            </a:r>
          </a:p>
          <a:p>
            <a:pPr>
              <a:spcAft>
                <a:spcPts val="1200"/>
              </a:spcAft>
            </a:pPr>
            <a:r>
              <a:rPr lang="en-US" sz="2400" b="1" dirty="0"/>
              <a:t>Kostnaður er misjafn, svo gerðu rannsóknir þínar! </a:t>
            </a:r>
            <a:r>
              <a:rPr lang="en-US" sz="2400" dirty="0"/>
              <a:t>Í raun og veru fer kostnaður eftir landi, staðsetningu og umfangi verkefnisins. </a:t>
            </a:r>
          </a:p>
          <a:p>
            <a:pPr>
              <a:spcAft>
                <a:spcPts val="1200"/>
              </a:spcAft>
            </a:pPr>
            <a:r>
              <a:rPr lang="en-US" sz="2400" b="1" dirty="0">
                <a:solidFill>
                  <a:srgbClr val="E96751"/>
                </a:solidFill>
              </a:rPr>
              <a:t>Dæmi: </a:t>
            </a:r>
            <a:r>
              <a:rPr lang="en-US" sz="2400" dirty="0"/>
              <a:t>Glamping-svæði með einum 4-pod einingum á Írlandi hafði heildarupphafskostnað upp á</a:t>
            </a:r>
            <a:r>
              <a:rPr lang="en-US" sz="2400" b="1" dirty="0"/>
              <a:t> 180 þús. evrur </a:t>
            </a:r>
            <a:r>
              <a:rPr lang="en-US" sz="2400" dirty="0"/>
              <a:t>(þar með talið pod-einingarnar og allan uppsetningarkostnað), á meðan lítil, sjálfgerð tjalduppsetning gæti kostað undir 50 þús. evrum. </a:t>
            </a:r>
          </a:p>
          <a:p>
            <a:pPr>
              <a:spcAft>
                <a:spcPts val="1200"/>
              </a:spcAft>
            </a:pPr>
            <a:r>
              <a:rPr lang="en-US" sz="2400" dirty="0"/>
              <a:t>Fáðu alltaf staðbundin tilboð í jarðvinnu og athugaðu hvort styrkir eða stuðningur sé í boði fyrir ferðaþjónustu í dreifbýli. </a:t>
            </a:r>
            <a:r>
              <a:rPr lang="en-US" sz="2400" i="1" dirty="0"/>
              <a:t>(Sjá einingu 7 fyrir frekari upplýsingar um sjóði og styrki).</a:t>
            </a:r>
            <a:endParaRPr lang="en-IE" sz="2400" i="1" dirty="0"/>
          </a:p>
        </p:txBody>
      </p:sp>
      <p:sp>
        <p:nvSpPr>
          <p:cNvPr id="3" name="Text Placeholder 2">
            <a:extLst>
              <a:ext uri="{FF2B5EF4-FFF2-40B4-BE49-F238E27FC236}">
                <a16:creationId xmlns:a16="http://schemas.microsoft.com/office/drawing/2014/main" id="{B195C999-CF69-DEA5-6095-57B050C62278}"/>
              </a:ext>
            </a:extLst>
          </p:cNvPr>
          <p:cNvSpPr>
            <a:spLocks noGrp="1"/>
          </p:cNvSpPr>
          <p:nvPr>
            <p:ph type="body" sz="quarter" idx="19"/>
          </p:nvPr>
        </p:nvSpPr>
        <p:spPr>
          <a:xfrm>
            <a:off x="697970" y="2540017"/>
            <a:ext cx="2810422" cy="385564"/>
          </a:xfrm>
        </p:spPr>
        <p:txBody>
          <a:bodyPr/>
          <a:lstStyle/>
          <a:p>
            <a:pPr algn="ctr"/>
            <a:r>
              <a:rPr lang="en-IE" sz="3000" dirty="0"/>
              <a:t>Upphafskostnaður og fyrstu fjárhagsáætlun</a:t>
            </a:r>
          </a:p>
        </p:txBody>
      </p:sp>
      <p:sp>
        <p:nvSpPr>
          <p:cNvPr id="11" name="TextBox 10">
            <a:extLst>
              <a:ext uri="{FF2B5EF4-FFF2-40B4-BE49-F238E27FC236}">
                <a16:creationId xmlns:a16="http://schemas.microsoft.com/office/drawing/2014/main" id="{BE1E2D9A-FEC3-D5CC-D7A1-081DFD5D3481}"/>
              </a:ext>
            </a:extLst>
          </p:cNvPr>
          <p:cNvSpPr txBox="1"/>
          <p:nvPr/>
        </p:nvSpPr>
        <p:spPr>
          <a:xfrm>
            <a:off x="236281" y="3661387"/>
            <a:ext cx="3733800" cy="769441"/>
          </a:xfrm>
          <a:prstGeom prst="rect">
            <a:avLst/>
          </a:prstGeom>
          <a:noFill/>
        </p:spPr>
        <p:txBody>
          <a:bodyPr wrap="square">
            <a:spAutoFit/>
          </a:bodyPr>
          <a:lstStyle/>
          <a:p>
            <a:pPr algn="ctr">
              <a:lnSpc>
                <a:spcPct val="100000"/>
              </a:lnSpc>
            </a:pPr>
            <a:r>
              <a:rPr lang="en-US" sz="2200" dirty="0">
                <a:solidFill>
                  <a:schemeClr val="bg1"/>
                </a:solidFill>
              </a:rPr>
              <a:t>Staðsetning og umfang hafa mikil áhrif á kostnað</a:t>
            </a:r>
            <a:endParaRPr lang="en-IE" sz="2200" dirty="0">
              <a:solidFill>
                <a:schemeClr val="bg1"/>
              </a:solidFill>
            </a:endParaRPr>
          </a:p>
        </p:txBody>
      </p:sp>
      <p:grpSp>
        <p:nvGrpSpPr>
          <p:cNvPr id="2" name="Group 1">
            <a:extLst>
              <a:ext uri="{FF2B5EF4-FFF2-40B4-BE49-F238E27FC236}">
                <a16:creationId xmlns:a16="http://schemas.microsoft.com/office/drawing/2014/main" id="{BA4E3F59-14C2-67FB-FF38-291BDD44C5B7}"/>
              </a:ext>
            </a:extLst>
          </p:cNvPr>
          <p:cNvGrpSpPr/>
          <p:nvPr/>
        </p:nvGrpSpPr>
        <p:grpSpPr>
          <a:xfrm>
            <a:off x="3446155" y="21197"/>
            <a:ext cx="720000" cy="861774"/>
            <a:chOff x="1016000" y="1024973"/>
            <a:chExt cx="1016000" cy="1216059"/>
          </a:xfrm>
        </p:grpSpPr>
        <p:sp>
          <p:nvSpPr>
            <p:cNvPr id="4" name="Oval 3">
              <a:extLst>
                <a:ext uri="{FF2B5EF4-FFF2-40B4-BE49-F238E27FC236}">
                  <a16:creationId xmlns:a16="http://schemas.microsoft.com/office/drawing/2014/main" id="{AC304674-0801-41BF-D242-D97A56AF8756}"/>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7" name="TextBox 6">
              <a:extLst>
                <a:ext uri="{FF2B5EF4-FFF2-40B4-BE49-F238E27FC236}">
                  <a16:creationId xmlns:a16="http://schemas.microsoft.com/office/drawing/2014/main" id="{8620739C-4C23-646E-4442-5649F67C7F25}"/>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7</a:t>
              </a:r>
            </a:p>
          </p:txBody>
        </p:sp>
      </p:grpSp>
    </p:spTree>
    <p:extLst>
      <p:ext uri="{BB962C8B-B14F-4D97-AF65-F5344CB8AC3E}">
        <p14:creationId xmlns:p14="http://schemas.microsoft.com/office/powerpoint/2010/main" val="1772764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0BB7C-7E93-0692-DFC3-E6269E4332F8}"/>
            </a:ext>
          </a:extLst>
        </p:cNvPr>
        <p:cNvGrpSpPr/>
        <p:nvPr/>
      </p:nvGrpSpPr>
      <p:grpSpPr>
        <a:xfrm>
          <a:off x="0" y="0"/>
          <a:ext cx="0" cy="0"/>
          <a:chOff x="0" y="0"/>
          <a:chExt cx="0" cy="0"/>
        </a:xfrm>
      </p:grpSpPr>
      <p:pic>
        <p:nvPicPr>
          <p:cNvPr id="9" name="Picture Placeholder 8" descr="A person working on a solar panel&#10;&#10;AI-generated content may be incorrect.">
            <a:extLst>
              <a:ext uri="{FF2B5EF4-FFF2-40B4-BE49-F238E27FC236}">
                <a16:creationId xmlns:a16="http://schemas.microsoft.com/office/drawing/2014/main" id="{69856AAF-0D38-BC6A-D9D3-77F1DD1716D3}"/>
              </a:ext>
            </a:extLst>
          </p:cNvPr>
          <p:cNvPicPr>
            <a:picLocks noGrp="1" noChangeAspect="1"/>
          </p:cNvPicPr>
          <p:nvPr>
            <p:ph type="pic" sz="quarter" idx="10"/>
          </p:nvPr>
        </p:nvPicPr>
        <p:blipFill>
          <a:blip r:embed="rId2"/>
          <a:srcRect t="12090" b="12090"/>
          <a:stretch/>
        </p:blipFill>
        <p:spPr/>
      </p:pic>
      <p:sp>
        <p:nvSpPr>
          <p:cNvPr id="6" name="Text Placeholder 5">
            <a:extLst>
              <a:ext uri="{FF2B5EF4-FFF2-40B4-BE49-F238E27FC236}">
                <a16:creationId xmlns:a16="http://schemas.microsoft.com/office/drawing/2014/main" id="{20A7F6D8-8163-D9BD-C6F2-2A5B2555F970}"/>
              </a:ext>
            </a:extLst>
          </p:cNvPr>
          <p:cNvSpPr>
            <a:spLocks noGrp="1"/>
          </p:cNvSpPr>
          <p:nvPr>
            <p:ph type="body" sz="quarter" idx="21"/>
          </p:nvPr>
        </p:nvSpPr>
        <p:spPr>
          <a:xfrm>
            <a:off x="4362228" y="274747"/>
            <a:ext cx="6673325" cy="4530541"/>
          </a:xfrm>
        </p:spPr>
        <p:txBody>
          <a:bodyPr/>
          <a:lstStyle/>
          <a:p>
            <a:pPr>
              <a:spcAft>
                <a:spcPts val="1200"/>
              </a:spcAft>
            </a:pPr>
            <a:r>
              <a:rPr lang="en-US" sz="2400" b="1" dirty="0">
                <a:solidFill>
                  <a:schemeClr val="bg1"/>
                </a:solidFill>
                <a:highlight>
                  <a:srgbClr val="459597"/>
                </a:highlight>
              </a:rPr>
              <a:t>Skipulags- og lögfræðikostnaður: </a:t>
            </a:r>
            <a:r>
              <a:rPr lang="en-US" sz="2400" dirty="0"/>
              <a:t>Ekki gleyma kostnaði vegna leyfisveitinga (skipulagsleyfi, skoðanir, leyfi). Þetta getur numið nokkrum þúsundum evra og ætti að vera innifalið í stofnfjárhagsáætluninni. </a:t>
            </a:r>
          </a:p>
          <a:p>
            <a:pPr>
              <a:spcAft>
                <a:spcPts val="1200"/>
              </a:spcAft>
            </a:pPr>
            <a:r>
              <a:rPr lang="en-US" sz="2400" b="1" dirty="0">
                <a:solidFill>
                  <a:srgbClr val="E96751"/>
                </a:solidFill>
              </a:rPr>
              <a:t>Dæmi: </a:t>
            </a:r>
            <a:r>
              <a:rPr lang="en-US" sz="2400" dirty="0"/>
              <a:t>Á Írlandi og víða í ESB krefst notkun lands til skammtímagistingar yfirleitt </a:t>
            </a:r>
            <a:r>
              <a:rPr lang="en-US" sz="2400" dirty="0">
                <a:solidFill>
                  <a:srgbClr val="E96751"/>
                </a:solidFill>
                <a:hlinkClick r:id="rId3">
                  <a:extLst>
                    <a:ext uri="{A12FA001-AC4F-418D-AE19-62706E023703}">
                      <ahyp:hlinkClr xmlns:ahyp="http://schemas.microsoft.com/office/drawing/2018/hyperlinkcolor" val="tx"/>
                    </a:ext>
                  </a:extLst>
                </a:hlinkClick>
              </a:rPr>
              <a:t>leyfis um breytingu á landnotkun </a:t>
            </a:r>
            <a:r>
              <a:rPr lang="en-US" sz="2400" dirty="0"/>
              <a:t>og mögulega leyfis til reksturs ferðmannagistingar.</a:t>
            </a:r>
          </a:p>
          <a:p>
            <a:pPr>
              <a:spcAft>
                <a:spcPts val="1200"/>
              </a:spcAft>
            </a:pPr>
            <a:r>
              <a:rPr lang="en-US" sz="2400" b="1" dirty="0">
                <a:solidFill>
                  <a:schemeClr val="bg1"/>
                </a:solidFill>
                <a:highlight>
                  <a:srgbClr val="459597"/>
                </a:highlight>
              </a:rPr>
              <a:t>Uppsetning innviða: </a:t>
            </a:r>
            <a:r>
              <a:rPr lang="en-US" sz="2400" dirty="0"/>
              <a:t>Að koma á grunnþjónustu er oft verulegur kostnaðarliður. Vatnsveita, rafmagn, fráveita/sorpurakerfi og aðkomuleiðir eða bílastæði geta </a:t>
            </a:r>
            <a:r>
              <a:rPr lang="en-US" sz="2400" dirty="0">
                <a:solidFill>
                  <a:srgbClr val="E96751"/>
                </a:solidFill>
                <a:hlinkClick r:id="rId4">
                  <a:extLst>
                    <a:ext uri="{A12FA001-AC4F-418D-AE19-62706E023703}">
                      <ahyp:hlinkClr xmlns:ahyp="http://schemas.microsoft.com/office/drawing/2018/hyperlinkcolor" val="tx"/>
                    </a:ext>
                  </a:extLst>
                </a:hlinkClick>
              </a:rPr>
              <a:t>samtals kostað tugþúsundir</a:t>
            </a:r>
            <a:r>
              <a:rPr lang="en-US" sz="2400" dirty="0"/>
              <a:t>. </a:t>
            </a:r>
          </a:p>
          <a:p>
            <a:pPr>
              <a:spcAft>
                <a:spcPts val="1200"/>
              </a:spcAft>
            </a:pPr>
            <a:r>
              <a:rPr lang="en-US" sz="2400" dirty="0"/>
              <a:t>Ef svæðið þitt er afskekkt eða utan rafmagnskerfis skaltu gera ráð fyrir öðrum valkostum (svo sem sólarsellum eða borholum) og taka þá með í upphafskostnaði.</a:t>
            </a:r>
          </a:p>
          <a:p>
            <a:pPr>
              <a:spcAft>
                <a:spcPts val="1200"/>
              </a:spcAft>
            </a:pPr>
            <a:endParaRPr lang="en-US" sz="2400" dirty="0"/>
          </a:p>
          <a:p>
            <a:pPr>
              <a:spcAft>
                <a:spcPts val="1200"/>
              </a:spcAft>
            </a:pPr>
            <a:endParaRPr lang="en-US" sz="2400" dirty="0"/>
          </a:p>
          <a:p>
            <a:pPr>
              <a:spcAft>
                <a:spcPts val="1200"/>
              </a:spcAft>
            </a:pPr>
            <a:endParaRPr lang="en-IE" sz="2400" dirty="0"/>
          </a:p>
        </p:txBody>
      </p:sp>
      <p:sp>
        <p:nvSpPr>
          <p:cNvPr id="3" name="Text Placeholder 2">
            <a:extLst>
              <a:ext uri="{FF2B5EF4-FFF2-40B4-BE49-F238E27FC236}">
                <a16:creationId xmlns:a16="http://schemas.microsoft.com/office/drawing/2014/main" id="{E25AD05C-99EF-BDEB-83CD-76CD65AE2BDB}"/>
              </a:ext>
            </a:extLst>
          </p:cNvPr>
          <p:cNvSpPr>
            <a:spLocks noGrp="1"/>
          </p:cNvSpPr>
          <p:nvPr>
            <p:ph type="body" sz="quarter" idx="19"/>
          </p:nvPr>
        </p:nvSpPr>
        <p:spPr>
          <a:xfrm>
            <a:off x="697970" y="2540017"/>
            <a:ext cx="2810422" cy="385564"/>
          </a:xfrm>
        </p:spPr>
        <p:txBody>
          <a:bodyPr/>
          <a:lstStyle/>
          <a:p>
            <a:pPr algn="ctr"/>
            <a:r>
              <a:rPr lang="en-IE" sz="3000" dirty="0"/>
              <a:t>Upphafskostnaður og frumáætlun</a:t>
            </a:r>
          </a:p>
        </p:txBody>
      </p:sp>
      <p:sp>
        <p:nvSpPr>
          <p:cNvPr id="11" name="TextBox 10">
            <a:extLst>
              <a:ext uri="{FF2B5EF4-FFF2-40B4-BE49-F238E27FC236}">
                <a16:creationId xmlns:a16="http://schemas.microsoft.com/office/drawing/2014/main" id="{8C342AA0-8381-6CD0-1E39-400712F4A464}"/>
              </a:ext>
            </a:extLst>
          </p:cNvPr>
          <p:cNvSpPr txBox="1"/>
          <p:nvPr/>
        </p:nvSpPr>
        <p:spPr>
          <a:xfrm>
            <a:off x="236281" y="3661387"/>
            <a:ext cx="3733800" cy="769441"/>
          </a:xfrm>
          <a:prstGeom prst="rect">
            <a:avLst/>
          </a:prstGeom>
          <a:noFill/>
        </p:spPr>
        <p:txBody>
          <a:bodyPr wrap="square">
            <a:spAutoFit/>
          </a:bodyPr>
          <a:lstStyle/>
          <a:p>
            <a:pPr algn="ctr">
              <a:lnSpc>
                <a:spcPct val="100000"/>
              </a:lnSpc>
            </a:pPr>
            <a:r>
              <a:rPr lang="en-US" sz="2200" dirty="0">
                <a:solidFill>
                  <a:schemeClr val="bg1"/>
                </a:solidFill>
              </a:rPr>
              <a:t>Staðsetning og umfang hafa mikil áhrif á kostnað</a:t>
            </a:r>
            <a:endParaRPr lang="en-IE" sz="2200" dirty="0">
              <a:solidFill>
                <a:schemeClr val="bg1"/>
              </a:solidFill>
            </a:endParaRPr>
          </a:p>
        </p:txBody>
      </p:sp>
      <p:grpSp>
        <p:nvGrpSpPr>
          <p:cNvPr id="2" name="Group 1">
            <a:extLst>
              <a:ext uri="{FF2B5EF4-FFF2-40B4-BE49-F238E27FC236}">
                <a16:creationId xmlns:a16="http://schemas.microsoft.com/office/drawing/2014/main" id="{8E18B0D7-5F24-A2EB-7D14-CF5CAE8F17CA}"/>
              </a:ext>
            </a:extLst>
          </p:cNvPr>
          <p:cNvGrpSpPr/>
          <p:nvPr/>
        </p:nvGrpSpPr>
        <p:grpSpPr>
          <a:xfrm>
            <a:off x="3446155" y="21197"/>
            <a:ext cx="720000" cy="861774"/>
            <a:chOff x="1016000" y="1024973"/>
            <a:chExt cx="1016000" cy="1216059"/>
          </a:xfrm>
        </p:grpSpPr>
        <p:sp>
          <p:nvSpPr>
            <p:cNvPr id="4" name="Oval 3">
              <a:extLst>
                <a:ext uri="{FF2B5EF4-FFF2-40B4-BE49-F238E27FC236}">
                  <a16:creationId xmlns:a16="http://schemas.microsoft.com/office/drawing/2014/main" id="{6EB6D2BF-4F18-C929-3172-D2A925574105}"/>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7" name="TextBox 6">
              <a:extLst>
                <a:ext uri="{FF2B5EF4-FFF2-40B4-BE49-F238E27FC236}">
                  <a16:creationId xmlns:a16="http://schemas.microsoft.com/office/drawing/2014/main" id="{0A79C968-BFE6-E372-F160-A095E51C26E9}"/>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7</a:t>
              </a:r>
            </a:p>
          </p:txBody>
        </p:sp>
      </p:grpSp>
    </p:spTree>
    <p:extLst>
      <p:ext uri="{BB962C8B-B14F-4D97-AF65-F5344CB8AC3E}">
        <p14:creationId xmlns:p14="http://schemas.microsoft.com/office/powerpoint/2010/main" val="13564396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AB6C2-9802-E6B5-748F-EDC0F624485D}"/>
            </a:ext>
          </a:extLst>
        </p:cNvPr>
        <p:cNvGrpSpPr/>
        <p:nvPr/>
      </p:nvGrpSpPr>
      <p:grpSpPr>
        <a:xfrm>
          <a:off x="0" y="0"/>
          <a:ext cx="0" cy="0"/>
          <a:chOff x="0" y="0"/>
          <a:chExt cx="0" cy="0"/>
        </a:xfrm>
      </p:grpSpPr>
      <p:pic>
        <p:nvPicPr>
          <p:cNvPr id="13" name="Picture Placeholder 12" descr="A person in a suit and helmet writing on a paper&#10;&#10;AI-generated content may be incorrect.">
            <a:extLst>
              <a:ext uri="{FF2B5EF4-FFF2-40B4-BE49-F238E27FC236}">
                <a16:creationId xmlns:a16="http://schemas.microsoft.com/office/drawing/2014/main" id="{5EE2FD1A-2171-BB5D-824E-6D3E0A0F9978}"/>
              </a:ext>
            </a:extLst>
          </p:cNvPr>
          <p:cNvPicPr>
            <a:picLocks noGrp="1" noChangeAspect="1"/>
          </p:cNvPicPr>
          <p:nvPr>
            <p:ph type="pic" sz="quarter" idx="10"/>
          </p:nvPr>
        </p:nvPicPr>
        <p:blipFill>
          <a:blip r:embed="rId2"/>
          <a:srcRect t="7352" b="7352"/>
          <a:stretch/>
        </p:blipFill>
        <p:spPr/>
      </p:pic>
      <p:sp>
        <p:nvSpPr>
          <p:cNvPr id="6" name="Text Placeholder 5">
            <a:extLst>
              <a:ext uri="{FF2B5EF4-FFF2-40B4-BE49-F238E27FC236}">
                <a16:creationId xmlns:a16="http://schemas.microsoft.com/office/drawing/2014/main" id="{216A7EC2-6D84-00CE-9F6D-631DDA1595DE}"/>
              </a:ext>
            </a:extLst>
          </p:cNvPr>
          <p:cNvSpPr>
            <a:spLocks noGrp="1"/>
          </p:cNvSpPr>
          <p:nvPr>
            <p:ph type="body" sz="quarter" idx="21"/>
          </p:nvPr>
        </p:nvSpPr>
        <p:spPr>
          <a:xfrm>
            <a:off x="4301562" y="387844"/>
            <a:ext cx="7221426" cy="4530541"/>
          </a:xfrm>
        </p:spPr>
        <p:txBody>
          <a:bodyPr/>
          <a:lstStyle/>
          <a:p>
            <a:pPr>
              <a:spcAft>
                <a:spcPts val="1200"/>
              </a:spcAft>
            </a:pPr>
            <a:r>
              <a:rPr lang="en-US" sz="2400" b="1" dirty="0">
                <a:solidFill>
                  <a:schemeClr val="bg1"/>
                </a:solidFill>
                <a:highlight>
                  <a:srgbClr val="459597"/>
                </a:highlight>
              </a:rPr>
              <a:t>Upphaflegur rekstrarsjóður: </a:t>
            </a:r>
            <a:r>
              <a:rPr lang="en-US" sz="2400" dirty="0"/>
              <a:t>Það er skynsamlegt að setja til hliðar nokkuð stofnfé fyrir fyrstu mánuði rekstrarins (til óvænts útgjalda eða einfaldlega til að standa straum af kostnaði þar til tekjur aukast).</a:t>
            </a:r>
          </a:p>
          <a:p>
            <a:pPr>
              <a:spcAft>
                <a:spcPts val="1200"/>
              </a:spcAft>
            </a:pPr>
            <a:r>
              <a:rPr lang="en-US" sz="2400" b="1" dirty="0">
                <a:solidFill>
                  <a:srgbClr val="E96751"/>
                </a:solidFill>
              </a:rPr>
              <a:t>Fjárhagsáætlunarráð: </a:t>
            </a:r>
            <a:r>
              <a:rPr lang="en-US" sz="2400" i="1" dirty="0"/>
              <a:t>Notaðu einfaldan töflureikni til að skrá allar áætlaðar stofnkostnað og notaðu varasjóðsformúlu (t.d. 10% af heildarkostnaði) til að taka tillit til kostnaðarútgjalda umfram áætlun.</a:t>
            </a:r>
            <a:r>
              <a:rPr lang="en-US" sz="2400" dirty="0"/>
              <a:t> </a:t>
            </a:r>
          </a:p>
          <a:p>
            <a:pPr>
              <a:spcAft>
                <a:spcPts val="1200"/>
              </a:spcAft>
            </a:pPr>
            <a:r>
              <a:rPr lang="en-US" sz="2400" dirty="0"/>
              <a:t>Þetta tryggir að þú hafir raunsæja sýn á þann reiðufjármagn sem þarf fyrir opnunardaginn. </a:t>
            </a:r>
          </a:p>
          <a:p>
            <a:pPr>
              <a:spcAft>
                <a:spcPts val="1200"/>
              </a:spcAft>
            </a:pPr>
            <a:r>
              <a:rPr lang="en-US" sz="2400" dirty="0">
                <a:solidFill>
                  <a:srgbClr val="E96751"/>
                </a:solidFill>
              </a:rPr>
              <a:t>Dæmi </a:t>
            </a:r>
            <a:r>
              <a:rPr lang="en-US" sz="2400" dirty="0"/>
              <a:t>um upphafsreikning fyrir glamping með 4 einingum er á næsta glærum. Hann byggir á verðmati frá Írlandi. </a:t>
            </a:r>
          </a:p>
          <a:p>
            <a:pPr>
              <a:spcAft>
                <a:spcPts val="1200"/>
              </a:spcAft>
            </a:pPr>
            <a:endParaRPr lang="en-US" sz="2400" dirty="0"/>
          </a:p>
          <a:p>
            <a:pPr>
              <a:spcAft>
                <a:spcPts val="1200"/>
              </a:spcAft>
            </a:pPr>
            <a:endParaRPr lang="en-US" sz="2400" dirty="0"/>
          </a:p>
          <a:p>
            <a:pPr>
              <a:spcAft>
                <a:spcPts val="1200"/>
              </a:spcAft>
            </a:pPr>
            <a:endParaRPr lang="en-IE" sz="2400" dirty="0"/>
          </a:p>
        </p:txBody>
      </p:sp>
      <p:sp>
        <p:nvSpPr>
          <p:cNvPr id="3" name="Text Placeholder 2">
            <a:extLst>
              <a:ext uri="{FF2B5EF4-FFF2-40B4-BE49-F238E27FC236}">
                <a16:creationId xmlns:a16="http://schemas.microsoft.com/office/drawing/2014/main" id="{BBB4C29B-3AAC-71BC-56C2-00CB05479F91}"/>
              </a:ext>
            </a:extLst>
          </p:cNvPr>
          <p:cNvSpPr>
            <a:spLocks noGrp="1"/>
          </p:cNvSpPr>
          <p:nvPr>
            <p:ph type="body" sz="quarter" idx="19"/>
          </p:nvPr>
        </p:nvSpPr>
        <p:spPr>
          <a:xfrm>
            <a:off x="691820" y="2267551"/>
            <a:ext cx="2597067" cy="385564"/>
          </a:xfrm>
        </p:spPr>
        <p:txBody>
          <a:bodyPr/>
          <a:lstStyle/>
          <a:p>
            <a:pPr algn="ctr"/>
            <a:r>
              <a:rPr lang="en-IE" dirty="0"/>
              <a:t>Upphafskostnaður og fjárhagsáætlun</a:t>
            </a:r>
          </a:p>
        </p:txBody>
      </p:sp>
      <p:sp>
        <p:nvSpPr>
          <p:cNvPr id="15" name="Text Placeholder 1">
            <a:extLst>
              <a:ext uri="{FF2B5EF4-FFF2-40B4-BE49-F238E27FC236}">
                <a16:creationId xmlns:a16="http://schemas.microsoft.com/office/drawing/2014/main" id="{E340E3FC-131D-A4BE-B752-B2834633B0B5}"/>
              </a:ext>
            </a:extLst>
          </p:cNvPr>
          <p:cNvSpPr txBox="1">
            <a:spLocks/>
          </p:cNvSpPr>
          <p:nvPr/>
        </p:nvSpPr>
        <p:spPr>
          <a:xfrm>
            <a:off x="691820" y="3404691"/>
            <a:ext cx="2722604" cy="1049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600" dirty="0">
                <a:solidFill>
                  <a:schemeClr val="bg1"/>
                </a:solidFill>
              </a:rPr>
              <a:t>Ekki gleyma upphaflegum gjöldum, kostnaði og fyrstu útgjöldum</a:t>
            </a:r>
            <a:endParaRPr lang="en-IE" sz="2600" dirty="0">
              <a:solidFill>
                <a:schemeClr val="bg1"/>
              </a:solidFill>
            </a:endParaRPr>
          </a:p>
        </p:txBody>
      </p:sp>
    </p:spTree>
    <p:extLst>
      <p:ext uri="{BB962C8B-B14F-4D97-AF65-F5344CB8AC3E}">
        <p14:creationId xmlns:p14="http://schemas.microsoft.com/office/powerpoint/2010/main" val="2646651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D73E2-0BD5-C890-9650-DADEA519390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38BD910-3276-F7F4-9E3F-DBD520690B68}"/>
              </a:ext>
            </a:extLst>
          </p:cNvPr>
          <p:cNvSpPr>
            <a:spLocks noGrp="1"/>
          </p:cNvSpPr>
          <p:nvPr>
            <p:ph type="body" sz="quarter" idx="16"/>
          </p:nvPr>
        </p:nvSpPr>
        <p:spPr>
          <a:xfrm>
            <a:off x="591432" y="218309"/>
            <a:ext cx="10614687" cy="803654"/>
          </a:xfrm>
        </p:spPr>
        <p:txBody>
          <a:bodyPr/>
          <a:lstStyle/>
          <a:p>
            <a:pPr fontAlgn="base"/>
            <a:r>
              <a:rPr lang="en-IE" sz="3200" dirty="0"/>
              <a:t>Upphafskostnaður og frumáætlun </a:t>
            </a:r>
          </a:p>
          <a:p>
            <a:pPr fontAlgn="base"/>
            <a:r>
              <a:rPr lang="en-US" sz="2800" b="0" dirty="0">
                <a:solidFill>
                  <a:srgbClr val="E96751"/>
                </a:solidFill>
              </a:rPr>
              <a:t>Glamping 4 Pods (Írland 2025)</a:t>
            </a:r>
            <a:endParaRPr lang="en-IE" sz="2800" b="0" dirty="0">
              <a:solidFill>
                <a:srgbClr val="E96751"/>
              </a:solidFill>
            </a:endParaRPr>
          </a:p>
          <a:p>
            <a:endParaRPr lang="en-IE" sz="2800" dirty="0"/>
          </a:p>
        </p:txBody>
      </p:sp>
      <p:graphicFrame>
        <p:nvGraphicFramePr>
          <p:cNvPr id="5" name="Table 4">
            <a:extLst>
              <a:ext uri="{FF2B5EF4-FFF2-40B4-BE49-F238E27FC236}">
                <a16:creationId xmlns:a16="http://schemas.microsoft.com/office/drawing/2014/main" id="{1BF4ED07-291A-FA49-8FA2-367BA95F68D2}"/>
              </a:ext>
            </a:extLst>
          </p:cNvPr>
          <p:cNvGraphicFramePr>
            <a:graphicFrameLocks noGrp="1"/>
          </p:cNvGraphicFramePr>
          <p:nvPr/>
        </p:nvGraphicFramePr>
        <p:xfrm>
          <a:off x="657410" y="1331778"/>
          <a:ext cx="11355296" cy="4853940"/>
        </p:xfrm>
        <a:graphic>
          <a:graphicData uri="http://schemas.openxmlformats.org/drawingml/2006/table">
            <a:tbl>
              <a:tblPr firstRow="1" bandRow="1">
                <a:tableStyleId>{5C22544A-7EE6-4342-B048-85BDC9FD1C3A}</a:tableStyleId>
              </a:tblPr>
              <a:tblGrid>
                <a:gridCol w="2704355">
                  <a:extLst>
                    <a:ext uri="{9D8B030D-6E8A-4147-A177-3AD203B41FA5}">
                      <a16:colId xmlns:a16="http://schemas.microsoft.com/office/drawing/2014/main" val="1315654808"/>
                    </a:ext>
                  </a:extLst>
                </a:gridCol>
                <a:gridCol w="5253318">
                  <a:extLst>
                    <a:ext uri="{9D8B030D-6E8A-4147-A177-3AD203B41FA5}">
                      <a16:colId xmlns:a16="http://schemas.microsoft.com/office/drawing/2014/main" val="2964838693"/>
                    </a:ext>
                  </a:extLst>
                </a:gridCol>
                <a:gridCol w="1589140">
                  <a:extLst>
                    <a:ext uri="{9D8B030D-6E8A-4147-A177-3AD203B41FA5}">
                      <a16:colId xmlns:a16="http://schemas.microsoft.com/office/drawing/2014/main" val="573140853"/>
                    </a:ext>
                  </a:extLst>
                </a:gridCol>
                <a:gridCol w="1808483">
                  <a:extLst>
                    <a:ext uri="{9D8B030D-6E8A-4147-A177-3AD203B41FA5}">
                      <a16:colId xmlns:a16="http://schemas.microsoft.com/office/drawing/2014/main" val="2284815295"/>
                    </a:ext>
                  </a:extLst>
                </a:gridCol>
              </a:tblGrid>
              <a:tr h="370840">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Flokkur</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Lýsing</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Lágmarkskostnaður (€)</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Hámarkskostnaður (€)</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641832468"/>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Landkaup</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Kaup á hentugu landi til ferðaþjónustu (skipulag, aðgengi, frárennsli).</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€50,000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€120,000</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36756021"/>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Undirbygging og innviðir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US" sz="1800" kern="1200" dirty="0">
                          <a:solidFill>
                            <a:srgbClr val="494949"/>
                          </a:solidFill>
                          <a:effectLst/>
                          <a:latin typeface="+mn-lt"/>
                          <a:ea typeface="MS Mincho" panose="02020609040205080304" pitchFamily="49" charset="-128"/>
                          <a:cs typeface="Times New Roman" panose="02020603050405020304" pitchFamily="18" charset="0"/>
                        </a:rPr>
                        <a:t>Innifelur hreinsun, jöfnun, frárennsliskerfi, aðkomuveg og mölupalla fyrir pods.</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€20,000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€35,000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69759737"/>
                  </a:ext>
                </a:extLst>
              </a:tr>
              <a:tr h="370840">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IE" sz="1800" kern="1200" dirty="0">
                          <a:solidFill>
                            <a:srgbClr val="494949"/>
                          </a:solidFill>
                          <a:effectLst/>
                          <a:latin typeface="+mn-lt"/>
                          <a:ea typeface="MS Mincho" panose="02020609040205080304" pitchFamily="49" charset="-128"/>
                          <a:cs typeface="Times New Roman" panose="02020603050405020304" pitchFamily="18" charset="0"/>
                        </a:rPr>
                        <a:t>Undirstöður fyrir 4 einingar</a:t>
                      </a:r>
                    </a:p>
                  </a:txBody>
                  <a:tcPr marL="68580" marR="68580" marT="0" marB="0" anchor="ctr"/>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US" sz="1800" kern="1200" dirty="0">
                          <a:solidFill>
                            <a:srgbClr val="494949"/>
                          </a:solidFill>
                          <a:effectLst/>
                          <a:latin typeface="+mn-lt"/>
                          <a:ea typeface="MS Mincho" panose="02020609040205080304" pitchFamily="49" charset="-128"/>
                          <a:cs typeface="Times New Roman" panose="02020603050405020304" pitchFamily="18" charset="0"/>
                        </a:rPr>
                        <a:t>Steypuplötur eða jarðskrúfur, fer eftir þyngd podsins.</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kern="1200" dirty="0">
                          <a:solidFill>
                            <a:srgbClr val="494949"/>
                          </a:solidFill>
                          <a:effectLst/>
                          <a:latin typeface="+mn-lt"/>
                          <a:ea typeface="MS Mincho" panose="02020609040205080304" pitchFamily="49" charset="-128"/>
                          <a:cs typeface="Times New Roman" panose="02020603050405020304" pitchFamily="18" charset="0"/>
                        </a:rPr>
                        <a:t>€6,000</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kern="1200" dirty="0">
                          <a:solidFill>
                            <a:srgbClr val="494949"/>
                          </a:solidFill>
                          <a:effectLst/>
                          <a:latin typeface="+mn-lt"/>
                          <a:ea typeface="MS Mincho" panose="02020609040205080304" pitchFamily="49" charset="-128"/>
                          <a:cs typeface="Times New Roman" panose="02020603050405020304" pitchFamily="18" charset="0"/>
                        </a:rPr>
                        <a:t>€10,000</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262743140"/>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Þjónustutengingar og nettengingar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US" sz="1800" dirty="0">
                          <a:solidFill>
                            <a:srgbClr val="494949"/>
                          </a:solidFill>
                          <a:effectLst/>
                          <a:latin typeface="+mn-lt"/>
                          <a:ea typeface="MS Mincho" panose="02020609040205080304" pitchFamily="49" charset="-128"/>
                          <a:cs typeface="Times New Roman" panose="02020603050405020304" pitchFamily="18" charset="0"/>
                        </a:rPr>
                        <a:t>Rafmagn - </a:t>
                      </a:r>
                      <a:r>
                        <a:rPr lang="en-US" sz="1800" kern="1200" dirty="0">
                          <a:solidFill>
                            <a:srgbClr val="494949"/>
                          </a:solidFill>
                          <a:effectLst/>
                          <a:latin typeface="+mn-lt"/>
                          <a:ea typeface="MS Mincho" panose="02020609040205080304" pitchFamily="49" charset="-128"/>
                          <a:cs typeface="Times New Roman" panose="02020603050405020304" pitchFamily="18" charset="0"/>
                        </a:rPr>
                        <a:t>lýsing, skilti og lagnir á svæðinu (lágspenna) og </a:t>
                      </a:r>
                      <a:r>
                        <a:rPr lang="en-US" sz="1800" dirty="0">
                          <a:solidFill>
                            <a:srgbClr val="494949"/>
                          </a:solidFill>
                          <a:effectLst/>
                          <a:latin typeface="+mn-lt"/>
                          <a:ea typeface="MS Mincho" panose="02020609040205080304" pitchFamily="49" charset="-128"/>
                          <a:cs typeface="Times New Roman" panose="02020603050405020304" pitchFamily="18" charset="0"/>
                        </a:rPr>
                        <a:t>uppsetning breiðbands (t.d. Starlink eða </a:t>
                      </a:r>
                      <a:r>
                        <a:rPr lang="en-US" sz="1800" dirty="0" err="1">
                          <a:solidFill>
                            <a:srgbClr val="494949"/>
                          </a:solidFill>
                          <a:effectLst/>
                          <a:latin typeface="+mn-lt"/>
                          <a:ea typeface="MS Mincho" panose="02020609040205080304" pitchFamily="49" charset="-128"/>
                          <a:cs typeface="Times New Roman" panose="02020603050405020304" pitchFamily="18" charset="0"/>
                        </a:rPr>
                        <a:t>ljósleiðara</a:t>
                      </a:r>
                      <a:r>
                        <a:rPr lang="en-US" sz="1800" dirty="0">
                          <a:solidFill>
                            <a:srgbClr val="494949"/>
                          </a:solidFill>
                          <a:effectLst/>
                          <a:latin typeface="+mn-lt"/>
                          <a:ea typeface="MS Mincho" panose="02020609040205080304" pitchFamily="49" charset="-128"/>
                          <a:cs typeface="Times New Roman" panose="02020603050405020304" pitchFamily="18" charset="0"/>
                        </a:rPr>
                        <a:t>). </a:t>
                      </a:r>
                      <a:r>
                        <a:rPr lang="en-US" sz="1800" kern="1200" dirty="0">
                          <a:solidFill>
                            <a:srgbClr val="494949"/>
                          </a:solidFill>
                          <a:effectLst/>
                          <a:latin typeface="+mn-lt"/>
                          <a:ea typeface="MS Mincho" panose="02020609040205080304" pitchFamily="49" charset="-128"/>
                          <a:cs typeface="Times New Roman" panose="02020603050405020304" pitchFamily="18" charset="0"/>
                        </a:rPr>
                        <a:t>Fer eftir fjarlægð frá rafkerfi; innifelur skurðgröft og öryggiskerfi</a:t>
                      </a:r>
                      <a:r>
                        <a:rPr lang="en-US" sz="1800" dirty="0"/>
                        <a:t>. </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€5,000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€10,000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19150372"/>
                  </a:ext>
                </a:extLst>
              </a:tr>
              <a:tr h="370840">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IE" sz="1800" kern="1200" dirty="0">
                          <a:solidFill>
                            <a:srgbClr val="494949"/>
                          </a:solidFill>
                          <a:effectLst/>
                          <a:latin typeface="+mn-lt"/>
                          <a:ea typeface="MS Mincho" panose="02020609040205080304" pitchFamily="49" charset="-128"/>
                          <a:cs typeface="Times New Roman" panose="02020603050405020304" pitchFamily="18" charset="0"/>
                        </a:rPr>
                        <a:t>Vatnsansamband og lagnakerfi</a:t>
                      </a:r>
                    </a:p>
                  </a:txBody>
                  <a:tcPr marL="68580" marR="68580" marT="0" marB="0" anchor="ctr"/>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US" sz="1800" dirty="0"/>
                        <a:t>Innifalið er tenging við vatnsveitu eða borholu, vatnsgeymsla og pípulagnir.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kern="1200" dirty="0">
                          <a:solidFill>
                            <a:srgbClr val="494949"/>
                          </a:solidFill>
                          <a:effectLst/>
                          <a:latin typeface="+mn-lt"/>
                          <a:ea typeface="MS Mincho" panose="02020609040205080304" pitchFamily="49" charset="-128"/>
                          <a:cs typeface="Times New Roman" panose="02020603050405020304" pitchFamily="18" charset="0"/>
                        </a:rPr>
                        <a:t>€4,000</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kern="1200" dirty="0">
                          <a:solidFill>
                            <a:srgbClr val="494949"/>
                          </a:solidFill>
                          <a:effectLst/>
                          <a:latin typeface="+mn-lt"/>
                          <a:ea typeface="MS Mincho" panose="02020609040205080304" pitchFamily="49" charset="-128"/>
                          <a:cs typeface="Times New Roman" panose="02020603050405020304" pitchFamily="18" charset="0"/>
                        </a:rPr>
                        <a:t>€8,000</a:t>
                      </a:r>
                      <a:endParaRPr lang="en-IE" sz="1800" kern="12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26049894"/>
                  </a:ext>
                </a:extLst>
              </a:tr>
              <a:tr h="370840">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Sorpíla</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buNone/>
                      </a:pPr>
                      <a:r>
                        <a:rPr lang="en-US" sz="1800" kern="1200" dirty="0">
                          <a:solidFill>
                            <a:srgbClr val="494949"/>
                          </a:solidFill>
                          <a:effectLst/>
                          <a:latin typeface="+mn-lt"/>
                          <a:ea typeface="MS Mincho" panose="02020609040205080304" pitchFamily="49" charset="-128"/>
                          <a:cs typeface="Times New Roman" panose="02020603050405020304" pitchFamily="18" charset="0"/>
                        </a:rPr>
                        <a:t>Sorpíla eða lítið hreinsistöð; krafist samkvæmt reglugerð.</a:t>
                      </a: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€10,000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€18,000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24824433"/>
                  </a:ext>
                </a:extLst>
              </a:tr>
            </a:tbl>
          </a:graphicData>
        </a:graphic>
      </p:graphicFrame>
      <p:sp>
        <p:nvSpPr>
          <p:cNvPr id="2" name="TextBox 1">
            <a:extLst>
              <a:ext uri="{FF2B5EF4-FFF2-40B4-BE49-F238E27FC236}">
                <a16:creationId xmlns:a16="http://schemas.microsoft.com/office/drawing/2014/main" id="{3493561B-F7E1-F88C-6DBD-79DF319A9697}"/>
              </a:ext>
            </a:extLst>
          </p:cNvPr>
          <p:cNvSpPr txBox="1"/>
          <p:nvPr/>
        </p:nvSpPr>
        <p:spPr>
          <a:xfrm>
            <a:off x="657410" y="6355976"/>
            <a:ext cx="2868944" cy="369332"/>
          </a:xfrm>
          <a:prstGeom prst="rect">
            <a:avLst/>
          </a:prstGeom>
          <a:noFill/>
        </p:spPr>
        <p:txBody>
          <a:bodyPr wrap="square" rtlCol="0">
            <a:spAutoFit/>
          </a:bodyPr>
          <a:lstStyle/>
          <a:p>
            <a:r>
              <a:rPr lang="en-IE" dirty="0">
                <a:solidFill>
                  <a:srgbClr val="E6533A"/>
                </a:solidFill>
              </a:rPr>
              <a:t>Fara áfram á næstu glósu:</a:t>
            </a:r>
          </a:p>
        </p:txBody>
      </p:sp>
    </p:spTree>
    <p:extLst>
      <p:ext uri="{BB962C8B-B14F-4D97-AF65-F5344CB8AC3E}">
        <p14:creationId xmlns:p14="http://schemas.microsoft.com/office/powerpoint/2010/main" val="2529206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3F5C9-DB7A-CF3A-C705-31E06C4ED74A}"/>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697B4F98-652A-EDF4-2454-CFE1C7DC3B38}"/>
              </a:ext>
            </a:extLst>
          </p:cNvPr>
          <p:cNvGraphicFramePr>
            <a:graphicFrameLocks noGrp="1"/>
          </p:cNvGraphicFramePr>
          <p:nvPr/>
        </p:nvGraphicFramePr>
        <p:xfrm>
          <a:off x="663150" y="109377"/>
          <a:ext cx="11355296" cy="5579618"/>
        </p:xfrm>
        <a:graphic>
          <a:graphicData uri="http://schemas.openxmlformats.org/drawingml/2006/table">
            <a:tbl>
              <a:tblPr firstRow="1" bandRow="1">
                <a:tableStyleId>{5C22544A-7EE6-4342-B048-85BDC9FD1C3A}</a:tableStyleId>
              </a:tblPr>
              <a:tblGrid>
                <a:gridCol w="2704355">
                  <a:extLst>
                    <a:ext uri="{9D8B030D-6E8A-4147-A177-3AD203B41FA5}">
                      <a16:colId xmlns:a16="http://schemas.microsoft.com/office/drawing/2014/main" val="1315654808"/>
                    </a:ext>
                  </a:extLst>
                </a:gridCol>
                <a:gridCol w="5253318">
                  <a:extLst>
                    <a:ext uri="{9D8B030D-6E8A-4147-A177-3AD203B41FA5}">
                      <a16:colId xmlns:a16="http://schemas.microsoft.com/office/drawing/2014/main" val="2964838693"/>
                    </a:ext>
                  </a:extLst>
                </a:gridCol>
                <a:gridCol w="1589140">
                  <a:extLst>
                    <a:ext uri="{9D8B030D-6E8A-4147-A177-3AD203B41FA5}">
                      <a16:colId xmlns:a16="http://schemas.microsoft.com/office/drawing/2014/main" val="573140853"/>
                    </a:ext>
                  </a:extLst>
                </a:gridCol>
                <a:gridCol w="1808483">
                  <a:extLst>
                    <a:ext uri="{9D8B030D-6E8A-4147-A177-3AD203B41FA5}">
                      <a16:colId xmlns:a16="http://schemas.microsoft.com/office/drawing/2014/main" val="2284815295"/>
                    </a:ext>
                  </a:extLst>
                </a:gridCol>
              </a:tblGrid>
              <a:tr h="370840">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Flokkur</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Lýsing</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Lágmarkskostnaður (€)</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effectLst/>
                          <a:latin typeface="+mn-lt"/>
                          <a:ea typeface="MS Mincho" panose="02020609040205080304" pitchFamily="49" charset="-128"/>
                          <a:cs typeface="Times New Roman" panose="02020603050405020304" pitchFamily="18" charset="0"/>
                        </a:rPr>
                        <a:t>Hámarkskostnaður (€)</a:t>
                      </a:r>
                      <a:endParaRPr lang="en-IE" sz="1800" dirty="0">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641832468"/>
                  </a:ext>
                </a:extLst>
              </a:tr>
              <a:tr h="370840">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Sólaraflið</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Valfrjáls afnetauppsetning með sólarsellum, inverter og rafhlöðubanka.</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€12,000</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€25,000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045823375"/>
                  </a:ext>
                </a:extLst>
              </a:tr>
              <a:tr h="370840">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Leyfi / Skipulagsráðgjöf</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Gjöld fyrir skipulagsumsóknir, vistfræðirannsóknir, ráðgjafarþjónusta.</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€3,000</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€8,000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647323374"/>
                  </a:ext>
                </a:extLst>
              </a:tr>
              <a:tr h="370840">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Aðkoma að bílastæði</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Mölubryggjur, snúningssvæði, malbikun vegar, lýsing fyrir 4 einingar.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€4,000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€8,000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07473532"/>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Vefsíða / Bókunarkerfi</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Lén, hýsing, dagatalstenging, greiðslukerfi (Lodgify/Wix).</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€1,200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€3,500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87594481"/>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Tryggingar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Ábyrgðartrygging, eldhættutrygging, innbútrygging og rekstrartruflunartrygging.</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€1,500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€3,000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13131980"/>
                  </a:ext>
                </a:extLst>
              </a:tr>
              <a:tr h="370840">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Markaðssetning og vörumerkjauppbygging</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Kynningarherferð, lógó, skilti, ljósmyndun, uppsetning samfélagsmiðla.</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€2,000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€5,000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09908443"/>
                  </a:ext>
                </a:extLst>
              </a:tr>
              <a:tr h="370840">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Varnaáætlunarsjóður</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Mælt er með 10–15% af fjárhagsáætlun fyrir töf eða ófyrirséða kostnað.</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a:solidFill>
                            <a:srgbClr val="494949"/>
                          </a:solidFill>
                          <a:effectLst/>
                          <a:latin typeface="+mn-lt"/>
                          <a:ea typeface="MS Mincho" panose="02020609040205080304" pitchFamily="49" charset="-128"/>
                          <a:cs typeface="Times New Roman" panose="02020603050405020304" pitchFamily="18" charset="0"/>
                        </a:rPr>
                        <a:t>€10,000</a:t>
                      </a:r>
                      <a:endParaRPr lang="en-IE" sz="180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en-US" sz="1800" dirty="0">
                          <a:solidFill>
                            <a:srgbClr val="494949"/>
                          </a:solidFill>
                          <a:effectLst/>
                          <a:latin typeface="+mn-lt"/>
                          <a:ea typeface="MS Mincho" panose="02020609040205080304" pitchFamily="49" charset="-128"/>
                          <a:cs typeface="Times New Roman" panose="02020603050405020304" pitchFamily="18" charset="0"/>
                        </a:rPr>
                        <a:t>€20,000</a:t>
                      </a:r>
                      <a:endParaRPr lang="en-IE" sz="1800" dirty="0">
                        <a:solidFill>
                          <a:srgbClr val="494949"/>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906796694"/>
                  </a:ext>
                </a:extLst>
              </a:tr>
              <a:tr h="370840">
                <a:tc>
                  <a:txBody>
                    <a:bodyPr/>
                    <a:lstStyle/>
                    <a:p>
                      <a:pPr>
                        <a:lnSpc>
                          <a:spcPct val="115000"/>
                        </a:lnSpc>
                        <a:spcAft>
                          <a:spcPts val="1000"/>
                        </a:spcAft>
                        <a:buNone/>
                      </a:pPr>
                      <a:r>
                        <a:rPr lang="en-US" sz="2000" b="1" dirty="0">
                          <a:solidFill>
                            <a:schemeClr val="bg1"/>
                          </a:solidFill>
                          <a:effectLst/>
                          <a:latin typeface="+mn-lt"/>
                          <a:ea typeface="MS Mincho" panose="02020609040205080304" pitchFamily="49" charset="-128"/>
                          <a:cs typeface="Times New Roman" panose="02020603050405020304" pitchFamily="18" charset="0"/>
                        </a:rPr>
                        <a:t>Samtals</a:t>
                      </a:r>
                      <a:endParaRPr lang="en-IE" sz="20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E6533A"/>
                    </a:solidFill>
                  </a:tcPr>
                </a:tc>
                <a:tc>
                  <a:txBody>
                    <a:bodyPr/>
                    <a:lstStyle/>
                    <a:p>
                      <a:pPr>
                        <a:lnSpc>
                          <a:spcPct val="115000"/>
                        </a:lnSpc>
                        <a:spcAft>
                          <a:spcPts val="1000"/>
                        </a:spcAft>
                        <a:buNone/>
                      </a:pPr>
                      <a:r>
                        <a:rPr lang="en-US" sz="2000" b="0" dirty="0">
                          <a:solidFill>
                            <a:schemeClr val="bg1"/>
                          </a:solidFill>
                          <a:effectLst/>
                          <a:latin typeface="+mn-lt"/>
                          <a:ea typeface="MS Mincho" panose="02020609040205080304" pitchFamily="49" charset="-128"/>
                          <a:cs typeface="Times New Roman" panose="02020603050405020304" pitchFamily="18" charset="0"/>
                        </a:rPr>
                        <a:t>Áætlað heildarkostnaðarbili fyrir fullkomna glamping-uppsetningu.</a:t>
                      </a:r>
                      <a:endParaRPr lang="en-IE" sz="2000" b="0"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E6533A"/>
                    </a:solidFill>
                  </a:tcPr>
                </a:tc>
                <a:tc>
                  <a:txBody>
                    <a:bodyPr/>
                    <a:lstStyle/>
                    <a:p>
                      <a:pPr>
                        <a:lnSpc>
                          <a:spcPct val="115000"/>
                        </a:lnSpc>
                        <a:spcAft>
                          <a:spcPts val="1000"/>
                        </a:spcAft>
                        <a:buNone/>
                      </a:pPr>
                      <a:r>
                        <a:rPr lang="en-US" sz="2000" b="1" dirty="0">
                          <a:solidFill>
                            <a:schemeClr val="bg1"/>
                          </a:solidFill>
                          <a:effectLst/>
                          <a:latin typeface="+mn-lt"/>
                          <a:ea typeface="MS Mincho" panose="02020609040205080304" pitchFamily="49" charset="-128"/>
                          <a:cs typeface="Times New Roman" panose="02020603050405020304" pitchFamily="18" charset="0"/>
                        </a:rPr>
                        <a:t>€128,700</a:t>
                      </a:r>
                      <a:endParaRPr lang="en-IE" sz="20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E6533A"/>
                    </a:solidFill>
                  </a:tcPr>
                </a:tc>
                <a:tc>
                  <a:txBody>
                    <a:bodyPr/>
                    <a:lstStyle/>
                    <a:p>
                      <a:pPr>
                        <a:lnSpc>
                          <a:spcPct val="115000"/>
                        </a:lnSpc>
                        <a:spcAft>
                          <a:spcPts val="1000"/>
                        </a:spcAft>
                        <a:buNone/>
                      </a:pPr>
                      <a:r>
                        <a:rPr lang="en-US" sz="2000" b="1" dirty="0">
                          <a:solidFill>
                            <a:schemeClr val="bg1"/>
                          </a:solidFill>
                          <a:effectLst/>
                          <a:latin typeface="+mn-lt"/>
                          <a:ea typeface="MS Mincho" panose="02020609040205080304" pitchFamily="49" charset="-128"/>
                          <a:cs typeface="Times New Roman" panose="02020603050405020304" pitchFamily="18" charset="0"/>
                        </a:rPr>
                        <a:t>€273,500</a:t>
                      </a:r>
                      <a:endParaRPr lang="en-IE" sz="2000" b="1" dirty="0">
                        <a:solidFill>
                          <a:schemeClr val="bg1"/>
                        </a:solidFill>
                        <a:effectLst/>
                        <a:latin typeface="+mn-lt"/>
                        <a:ea typeface="MS Mincho" panose="02020609040205080304" pitchFamily="49" charset="-128"/>
                        <a:cs typeface="Times New Roman" panose="02020603050405020304" pitchFamily="18" charset="0"/>
                      </a:endParaRPr>
                    </a:p>
                  </a:txBody>
                  <a:tcPr marL="68580" marR="68580" marT="0" marB="0">
                    <a:solidFill>
                      <a:srgbClr val="E6533A"/>
                    </a:solidFill>
                  </a:tcPr>
                </a:tc>
                <a:extLst>
                  <a:ext uri="{0D108BD9-81ED-4DB2-BD59-A6C34878D82A}">
                    <a16:rowId xmlns:a16="http://schemas.microsoft.com/office/drawing/2014/main" val="3812721185"/>
                  </a:ext>
                </a:extLst>
              </a:tr>
            </a:tbl>
          </a:graphicData>
        </a:graphic>
      </p:graphicFrame>
      <p:sp>
        <p:nvSpPr>
          <p:cNvPr id="6" name="TextBox 5">
            <a:extLst>
              <a:ext uri="{FF2B5EF4-FFF2-40B4-BE49-F238E27FC236}">
                <a16:creationId xmlns:a16="http://schemas.microsoft.com/office/drawing/2014/main" id="{A3138EC9-88F7-FCEB-3DFA-2358B9A9E859}"/>
              </a:ext>
            </a:extLst>
          </p:cNvPr>
          <p:cNvSpPr txBox="1"/>
          <p:nvPr/>
        </p:nvSpPr>
        <p:spPr>
          <a:xfrm>
            <a:off x="591432" y="6379291"/>
            <a:ext cx="6311152" cy="369332"/>
          </a:xfrm>
          <a:prstGeom prst="rect">
            <a:avLst/>
          </a:prstGeom>
          <a:noFill/>
        </p:spPr>
        <p:txBody>
          <a:bodyPr wrap="square" rtlCol="0">
            <a:spAutoFit/>
          </a:bodyPr>
          <a:lstStyle/>
          <a:p>
            <a:r>
              <a:rPr lang="en-US" dirty="0">
                <a:solidFill>
                  <a:srgbClr val="00B0F0"/>
                </a:solidFill>
                <a:hlinkClick r:id="rId2">
                  <a:extLst>
                    <a:ext uri="{A12FA001-AC4F-418D-AE19-62706E023703}">
                      <ahyp:hlinkClr xmlns:ahyp="http://schemas.microsoft.com/office/drawing/2018/hyperlinkcolor" val="tx"/>
                    </a:ext>
                  </a:extLst>
                </a:hlinkClick>
              </a:rPr>
              <a:t>Hvernig á að hefja, setja upp og byggja arðbæran glamping-rekstur</a:t>
            </a:r>
            <a:endParaRPr lang="en-IE" dirty="0">
              <a:solidFill>
                <a:srgbClr val="00B0F0"/>
              </a:solidFill>
            </a:endParaRPr>
          </a:p>
        </p:txBody>
      </p:sp>
      <p:sp>
        <p:nvSpPr>
          <p:cNvPr id="4" name="TextBox 3">
            <a:extLst>
              <a:ext uri="{FF2B5EF4-FFF2-40B4-BE49-F238E27FC236}">
                <a16:creationId xmlns:a16="http://schemas.microsoft.com/office/drawing/2014/main" id="{EC4C9500-0EF6-8F63-E238-9A099F3DCAA9}"/>
              </a:ext>
            </a:extLst>
          </p:cNvPr>
          <p:cNvSpPr txBox="1"/>
          <p:nvPr/>
        </p:nvSpPr>
        <p:spPr>
          <a:xfrm>
            <a:off x="591432" y="6009959"/>
            <a:ext cx="9601200" cy="369332"/>
          </a:xfrm>
          <a:prstGeom prst="rect">
            <a:avLst/>
          </a:prstGeom>
          <a:noFill/>
        </p:spPr>
        <p:txBody>
          <a:bodyPr wrap="square">
            <a:spAutoFit/>
          </a:bodyPr>
          <a:lstStyle/>
          <a:p>
            <a:r>
              <a:rPr lang="en-US" b="0" i="0" dirty="0">
                <a:solidFill>
                  <a:srgbClr val="00B0F0"/>
                </a:solidFill>
                <a:effectLst/>
              </a:rPr>
              <a:t>Notaðu </a:t>
            </a:r>
            <a:r>
              <a:rPr lang="en-US" b="0" i="0" u="none" strike="noStrike" dirty="0">
                <a:solidFill>
                  <a:srgbClr val="00B0F0"/>
                </a:solidFill>
                <a:effectLst/>
                <a:hlinkClick r:id="rId3">
                  <a:extLst>
                    <a:ext uri="{A12FA001-AC4F-418D-AE19-62706E023703}">
                      <ahyp:hlinkClr xmlns:ahyp="http://schemas.microsoft.com/office/drawing/2018/hyperlinkcolor" val="tx"/>
                    </a:ext>
                  </a:extLst>
                </a:hlinkClick>
              </a:rPr>
              <a:t>Crossover Lodge arðsemi reiknivél </a:t>
            </a:r>
            <a:r>
              <a:rPr lang="en-US" b="0" i="0" dirty="0">
                <a:solidFill>
                  <a:srgbClr val="00B0F0"/>
                </a:solidFill>
                <a:effectLst/>
              </a:rPr>
              <a:t>til að reikna arðsemi þína.</a:t>
            </a:r>
            <a:endParaRPr lang="en-IE" dirty="0">
              <a:solidFill>
                <a:srgbClr val="00B0F0"/>
              </a:solidFill>
            </a:endParaRPr>
          </a:p>
        </p:txBody>
      </p:sp>
    </p:spTree>
    <p:extLst>
      <p:ext uri="{BB962C8B-B14F-4D97-AF65-F5344CB8AC3E}">
        <p14:creationId xmlns:p14="http://schemas.microsoft.com/office/powerpoint/2010/main" val="2496452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A86B064-639A-0F14-9FC8-D734F7C7C01C}"/>
              </a:ext>
            </a:extLst>
          </p:cNvPr>
          <p:cNvSpPr>
            <a:spLocks noGrp="1"/>
          </p:cNvSpPr>
          <p:nvPr>
            <p:ph type="body" sz="quarter" idx="14"/>
          </p:nvPr>
        </p:nvSpPr>
        <p:spPr>
          <a:xfrm>
            <a:off x="6735158" y="3893915"/>
            <a:ext cx="5188120" cy="689519"/>
          </a:xfrm>
        </p:spPr>
        <p:txBody>
          <a:bodyPr/>
          <a:lstStyle/>
          <a:p>
            <a:r>
              <a:rPr lang="en-US" b="0" dirty="0"/>
              <a:t>Með fimm lykilnámsþáttum muntu sundurgreina kjarnfjármálastoðir fyrirtækisins: tekjulindir, kostnaðarskipulag, kostnað á nótt, jafnrekstrar greiningu og hagnaðarstefnur. Að loknum þessum áfanga munt þú skilja hvernig á að:</a:t>
            </a:r>
          </a:p>
          <a:p>
            <a:endParaRPr lang="en-US" b="0" dirty="0"/>
          </a:p>
          <a:p>
            <a:pPr marL="342900" indent="-342900">
              <a:buFont typeface="Arial" panose="020B0604020202020204" pitchFamily="34" charset="0"/>
              <a:buChar char="•"/>
            </a:pPr>
            <a:r>
              <a:rPr lang="en-US" b="0" dirty="0"/>
              <a:t>Greina hvaðan </a:t>
            </a:r>
            <a:r>
              <a:rPr lang="en-US" dirty="0"/>
              <a:t>tekjur</a:t>
            </a:r>
            <a:r>
              <a:rPr lang="en-US" b="0" dirty="0"/>
              <a:t> þínar </a:t>
            </a:r>
            <a:r>
              <a:rPr lang="en-US" dirty="0"/>
              <a:t>koma.</a:t>
            </a:r>
          </a:p>
          <a:p>
            <a:pPr marL="342900" indent="-342900">
              <a:buFont typeface="Arial" panose="020B0604020202020204" pitchFamily="34" charset="0"/>
              <a:buChar char="•"/>
            </a:pPr>
            <a:r>
              <a:rPr lang="en-US" b="0" dirty="0"/>
              <a:t>Vita nákvæmlega hvað </a:t>
            </a:r>
            <a:r>
              <a:rPr lang="en-US" dirty="0"/>
              <a:t>kostar að hýsa </a:t>
            </a:r>
            <a:r>
              <a:rPr lang="en-US" b="0" dirty="0"/>
              <a:t>gest.</a:t>
            </a:r>
          </a:p>
          <a:p>
            <a:pPr marL="342900" indent="-342900">
              <a:buFont typeface="Arial" panose="020B0604020202020204" pitchFamily="34" charset="0"/>
              <a:buChar char="•"/>
            </a:pPr>
            <a:r>
              <a:rPr lang="en-US" b="0" dirty="0"/>
              <a:t>Forðast of lágt verðlagningu með því að reikna út </a:t>
            </a:r>
            <a:r>
              <a:rPr lang="en-US" dirty="0"/>
              <a:t>raunverulegan kostnað á nótt</a:t>
            </a:r>
            <a:r>
              <a:rPr lang="en-US" b="0" dirty="0"/>
              <a:t>.</a:t>
            </a:r>
          </a:p>
          <a:p>
            <a:pPr marL="342900" indent="-342900">
              <a:buFont typeface="Arial" panose="020B0604020202020204" pitchFamily="34" charset="0"/>
              <a:buChar char="•"/>
            </a:pPr>
            <a:r>
              <a:rPr lang="en-US" b="0" dirty="0"/>
              <a:t>Settu raunhæfa verðlagningu byggða á </a:t>
            </a:r>
            <a:r>
              <a:rPr lang="en-US" dirty="0"/>
              <a:t>jafnreikningsgreiningu </a:t>
            </a:r>
            <a:r>
              <a:rPr lang="en-US" b="0" dirty="0"/>
              <a:t>og </a:t>
            </a:r>
            <a:r>
              <a:rPr lang="en-US" dirty="0"/>
              <a:t>æskilegum hagnaði.</a:t>
            </a:r>
          </a:p>
          <a:p>
            <a:pPr marL="342900" indent="-342900">
              <a:buFont typeface="Arial" panose="020B0604020202020204" pitchFamily="34" charset="0"/>
              <a:buChar char="•"/>
            </a:pPr>
            <a:r>
              <a:rPr lang="en-US" b="0" dirty="0"/>
              <a:t>Veldu </a:t>
            </a:r>
            <a:r>
              <a:rPr lang="en-US" dirty="0"/>
              <a:t>verðlagningarlíkan </a:t>
            </a:r>
            <a:r>
              <a:rPr lang="en-US" b="0" dirty="0"/>
              <a:t>sem endurspeglar gildi þín og viðskiptastig.</a:t>
            </a:r>
          </a:p>
          <a:p>
            <a:endParaRPr lang="en-US" b="0" dirty="0"/>
          </a:p>
          <a:p>
            <a:endParaRPr lang="en-IE" b="0" dirty="0"/>
          </a:p>
        </p:txBody>
      </p:sp>
      <p:sp>
        <p:nvSpPr>
          <p:cNvPr id="8" name="Text Placeholder 7">
            <a:extLst>
              <a:ext uri="{FF2B5EF4-FFF2-40B4-BE49-F238E27FC236}">
                <a16:creationId xmlns:a16="http://schemas.microsoft.com/office/drawing/2014/main" id="{E2290D88-CB1E-3E74-C105-09498621A6D7}"/>
              </a:ext>
            </a:extLst>
          </p:cNvPr>
          <p:cNvSpPr>
            <a:spLocks noGrp="1"/>
          </p:cNvSpPr>
          <p:nvPr>
            <p:ph type="body" sz="quarter" idx="28"/>
          </p:nvPr>
        </p:nvSpPr>
        <p:spPr>
          <a:xfrm>
            <a:off x="539853" y="1275237"/>
            <a:ext cx="5188120" cy="4671588"/>
          </a:xfrm>
        </p:spPr>
        <p:txBody>
          <a:bodyPr/>
          <a:lstStyle/>
          <a:p>
            <a:pPr marL="0" indent="0">
              <a:spcAft>
                <a:spcPts val="600"/>
              </a:spcAft>
            </a:pPr>
            <a:r>
              <a:rPr lang="en-US" dirty="0"/>
              <a:t>Að skilja fjármálalegan vélbúnað gistirekstrarins er nauðsynlegt til að taka upplýstar ákvarðanir og byggja upp langtíma sjálfbærni. </a:t>
            </a:r>
          </a:p>
          <a:p>
            <a:pPr marL="0" indent="0">
              <a:spcAft>
                <a:spcPts val="600"/>
              </a:spcAft>
            </a:pPr>
            <a:r>
              <a:rPr lang="en-US" dirty="0"/>
              <a:t>Kaflar 3 til 7 hjálpa frumkvöðlum og gestgjafum að uppgötva "hvers vegna" bak við tölurnar þeirra – ekki bara til að lifa af, heldur til að dafna. </a:t>
            </a:r>
          </a:p>
          <a:p>
            <a:pPr marL="0" indent="0">
              <a:spcAft>
                <a:spcPts val="600"/>
              </a:spcAft>
            </a:pPr>
            <a:r>
              <a:rPr lang="en-US" dirty="0"/>
              <a:t>Hvort sem þú rekur glamping-svæði, </a:t>
            </a:r>
            <a:r>
              <a:rPr lang="en-US" dirty="0" err="1"/>
              <a:t>búgarðsgestavinnu</a:t>
            </a:r>
            <a:r>
              <a:rPr lang="en-US" dirty="0"/>
              <a:t>, vistgistingu eða skammtímaleigu, veitir þessi hluti einingunnar þér verkfærin til að setja verð af sjálfstrausti, reikna rekstrarpunkta og móta verðstefnur sem samræmast markmiðum þínum og gildi fyrir gesti.</a:t>
            </a:r>
          </a:p>
          <a:p>
            <a:pPr marL="0" indent="0">
              <a:spcAft>
                <a:spcPts val="600"/>
              </a:spcAft>
            </a:pPr>
            <a:endParaRPr lang="en-IE" dirty="0"/>
          </a:p>
        </p:txBody>
      </p:sp>
      <p:sp>
        <p:nvSpPr>
          <p:cNvPr id="7" name="Text Placeholder 6">
            <a:extLst>
              <a:ext uri="{FF2B5EF4-FFF2-40B4-BE49-F238E27FC236}">
                <a16:creationId xmlns:a16="http://schemas.microsoft.com/office/drawing/2014/main" id="{44FFDA22-89CC-2DE2-BE6D-D015D595BA71}"/>
              </a:ext>
            </a:extLst>
          </p:cNvPr>
          <p:cNvSpPr>
            <a:spLocks noGrp="1"/>
          </p:cNvSpPr>
          <p:nvPr>
            <p:ph type="body" sz="quarter" idx="27"/>
          </p:nvPr>
        </p:nvSpPr>
        <p:spPr/>
        <p:txBody>
          <a:bodyPr/>
          <a:lstStyle/>
          <a:p>
            <a:r>
              <a:rPr lang="en-IE" dirty="0"/>
              <a:t>Fjármálaleg vinnubrögð</a:t>
            </a:r>
          </a:p>
        </p:txBody>
      </p:sp>
      <p:sp>
        <p:nvSpPr>
          <p:cNvPr id="12" name="TextBox 11">
            <a:extLst>
              <a:ext uri="{FF2B5EF4-FFF2-40B4-BE49-F238E27FC236}">
                <a16:creationId xmlns:a16="http://schemas.microsoft.com/office/drawing/2014/main" id="{6F8CE864-C2FA-B1F0-BC41-25066AFFEF69}"/>
              </a:ext>
            </a:extLst>
          </p:cNvPr>
          <p:cNvSpPr txBox="1"/>
          <p:nvPr/>
        </p:nvSpPr>
        <p:spPr>
          <a:xfrm>
            <a:off x="6735158" y="519563"/>
            <a:ext cx="6105524" cy="584775"/>
          </a:xfrm>
          <a:prstGeom prst="rect">
            <a:avLst/>
          </a:prstGeom>
          <a:noFill/>
        </p:spPr>
        <p:txBody>
          <a:bodyPr wrap="square">
            <a:spAutoFit/>
          </a:bodyPr>
          <a:lstStyle/>
          <a:p>
            <a:r>
              <a:rPr lang="en-US" sz="3200" b="1" dirty="0">
                <a:solidFill>
                  <a:srgbClr val="E96751"/>
                </a:solidFill>
              </a:rPr>
              <a:t>Kaflar 3 til 7 </a:t>
            </a:r>
            <a:endParaRPr lang="en-IE" sz="3200" b="1" dirty="0">
              <a:solidFill>
                <a:srgbClr val="E96751"/>
              </a:solidFill>
            </a:endParaRPr>
          </a:p>
        </p:txBody>
      </p:sp>
    </p:spTree>
    <p:extLst>
      <p:ext uri="{BB962C8B-B14F-4D97-AF65-F5344CB8AC3E}">
        <p14:creationId xmlns:p14="http://schemas.microsoft.com/office/powerpoint/2010/main" val="1594373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F265B36-5BAE-3539-7184-237D3A9545A8}"/>
              </a:ext>
            </a:extLst>
          </p:cNvPr>
          <p:cNvSpPr>
            <a:spLocks noGrp="1"/>
          </p:cNvSpPr>
          <p:nvPr>
            <p:ph type="body" sz="quarter" idx="16"/>
          </p:nvPr>
        </p:nvSpPr>
        <p:spPr>
          <a:xfrm>
            <a:off x="238125" y="130779"/>
            <a:ext cx="10984244" cy="803654"/>
          </a:xfrm>
        </p:spPr>
        <p:txBody>
          <a:bodyPr/>
          <a:lstStyle/>
          <a:p>
            <a:r>
              <a:rPr lang="en-US" sz="2800" dirty="0"/>
              <a:t>Fjármálalógík og áætlanagerð fyrir gistiþjónustufyrirtæki</a:t>
            </a:r>
            <a:endParaRPr lang="en-IE" sz="2800" dirty="0"/>
          </a:p>
        </p:txBody>
      </p:sp>
      <p:graphicFrame>
        <p:nvGraphicFramePr>
          <p:cNvPr id="9" name="Table 8">
            <a:extLst>
              <a:ext uri="{FF2B5EF4-FFF2-40B4-BE49-F238E27FC236}">
                <a16:creationId xmlns:a16="http://schemas.microsoft.com/office/drawing/2014/main" id="{56532DCB-EF80-37A1-22B7-B9E946C26904}"/>
              </a:ext>
            </a:extLst>
          </p:cNvPr>
          <p:cNvGraphicFramePr>
            <a:graphicFrameLocks noGrp="1"/>
          </p:cNvGraphicFramePr>
          <p:nvPr>
            <p:extLst>
              <p:ext uri="{D42A27DB-BD31-4B8C-83A1-F6EECF244321}">
                <p14:modId xmlns:p14="http://schemas.microsoft.com/office/powerpoint/2010/main" val="2610758944"/>
              </p:ext>
            </p:extLst>
          </p:nvPr>
        </p:nvGraphicFramePr>
        <p:xfrm>
          <a:off x="238125" y="869296"/>
          <a:ext cx="11620500" cy="5119407"/>
        </p:xfrm>
        <a:graphic>
          <a:graphicData uri="http://schemas.openxmlformats.org/drawingml/2006/table">
            <a:tbl>
              <a:tblPr/>
              <a:tblGrid>
                <a:gridCol w="990600">
                  <a:extLst>
                    <a:ext uri="{9D8B030D-6E8A-4147-A177-3AD203B41FA5}">
                      <a16:colId xmlns:a16="http://schemas.microsoft.com/office/drawing/2014/main" val="2849927846"/>
                    </a:ext>
                  </a:extLst>
                </a:gridCol>
                <a:gridCol w="2371725">
                  <a:extLst>
                    <a:ext uri="{9D8B030D-6E8A-4147-A177-3AD203B41FA5}">
                      <a16:colId xmlns:a16="http://schemas.microsoft.com/office/drawing/2014/main" val="1201256124"/>
                    </a:ext>
                  </a:extLst>
                </a:gridCol>
                <a:gridCol w="8258175">
                  <a:extLst>
                    <a:ext uri="{9D8B030D-6E8A-4147-A177-3AD203B41FA5}">
                      <a16:colId xmlns:a16="http://schemas.microsoft.com/office/drawing/2014/main" val="4165496528"/>
                    </a:ext>
                  </a:extLst>
                </a:gridCol>
              </a:tblGrid>
              <a:tr h="271959">
                <a:tc>
                  <a:txBody>
                    <a:bodyPr/>
                    <a:lstStyle/>
                    <a:p>
                      <a:pPr>
                        <a:buNone/>
                      </a:pPr>
                      <a:r>
                        <a:rPr lang="en-IE" sz="2000" b="1" dirty="0">
                          <a:solidFill>
                            <a:schemeClr val="bg1"/>
                          </a:solidFill>
                        </a:rPr>
                        <a:t>Kafli</a:t>
                      </a:r>
                      <a:endParaRPr lang="en-IE" sz="2000" dirty="0">
                        <a:solidFill>
                          <a:schemeClr val="bg1"/>
                        </a:solidFill>
                      </a:endParaRP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2200" b="1" dirty="0">
                          <a:solidFill>
                            <a:schemeClr val="bg1"/>
                          </a:solidFill>
                        </a:rPr>
                        <a:t>Kafli</a:t>
                      </a:r>
                      <a:endParaRPr lang="en-IE" sz="2200" dirty="0">
                        <a:solidFill>
                          <a:schemeClr val="bg1"/>
                        </a:solidFill>
                      </a:endParaRP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a:buNone/>
                      </a:pPr>
                      <a:r>
                        <a:rPr lang="en-IE" sz="2200" b="1" dirty="0">
                          <a:solidFill>
                            <a:schemeClr val="bg1"/>
                          </a:solidFill>
                        </a:rPr>
                        <a:t>Af hverju þetta kemur hingað</a:t>
                      </a:r>
                      <a:endParaRPr lang="en-IE" sz="2200" dirty="0">
                        <a:solidFill>
                          <a:schemeClr val="bg1"/>
                        </a:solidFill>
                      </a:endParaRP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737105866"/>
                  </a:ext>
                </a:extLst>
              </a:tr>
              <a:tr h="679897">
                <a:tc>
                  <a:txBody>
                    <a:bodyPr/>
                    <a:lstStyle/>
                    <a:p>
                      <a:pPr algn="ctr">
                        <a:buNone/>
                      </a:pPr>
                      <a:r>
                        <a:rPr lang="en-IE" sz="2000" b="1" dirty="0"/>
                        <a:t>3</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b="1" dirty="0">
                          <a:solidFill>
                            <a:schemeClr val="bg1"/>
                          </a:solidFill>
                        </a:rPr>
                        <a:t>Tekju- og afkastagrunnur</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US" sz="1900" b="0" i="1" dirty="0">
                          <a:solidFill>
                            <a:srgbClr val="E96751"/>
                          </a:solidFill>
                        </a:rPr>
                        <a:t>Þú byrjar á því að reikna út hvað þú þénar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solidFill>
                            <a:srgbClr val="595959"/>
                          </a:solidFill>
                        </a:rPr>
                        <a:t>Þú verður að vita hvað </a:t>
                      </a:r>
                      <a:r>
                        <a:rPr lang="en-US" sz="1900" b="1" dirty="0">
                          <a:solidFill>
                            <a:srgbClr val="595959"/>
                          </a:solidFill>
                        </a:rPr>
                        <a:t>þú ert að þéna </a:t>
                      </a:r>
                      <a:r>
                        <a:rPr lang="en-US" sz="1900" dirty="0">
                          <a:solidFill>
                            <a:srgbClr val="595959"/>
                          </a:solidFill>
                        </a:rPr>
                        <a:t>(aðal- og aukatekjulindir) og hversu margar </a:t>
                      </a:r>
                      <a:r>
                        <a:rPr lang="en-US" sz="1900" b="1" dirty="0">
                          <a:solidFill>
                            <a:srgbClr val="595959"/>
                          </a:solidFill>
                        </a:rPr>
                        <a:t>nætur þú getur selt.</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8511184"/>
                  </a:ext>
                </a:extLst>
              </a:tr>
              <a:tr h="679897">
                <a:tc>
                  <a:txBody>
                    <a:bodyPr/>
                    <a:lstStyle/>
                    <a:p>
                      <a:pPr algn="ctr">
                        <a:buNone/>
                      </a:pPr>
                      <a:r>
                        <a:rPr lang="en-IE" sz="2000" b="1" dirty="0"/>
                        <a:t>4</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b="1" dirty="0">
                          <a:solidFill>
                            <a:schemeClr val="bg1"/>
                          </a:solidFill>
                        </a:rPr>
                        <a:t>Kostnaðaruppbygging</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a:buNone/>
                      </a:pPr>
                      <a:r>
                        <a:rPr lang="en-US" sz="1900" b="0" i="1" kern="1200" dirty="0">
                          <a:solidFill>
                            <a:srgbClr val="E96751"/>
                          </a:solidFill>
                          <a:latin typeface="+mn-lt"/>
                          <a:ea typeface="+mn-ea"/>
                          <a:cs typeface="+mn-cs"/>
                        </a:rPr>
                        <a:t>Komdu að því hvað þú eyðir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solidFill>
                            <a:srgbClr val="595959"/>
                          </a:solidFill>
                        </a:rPr>
                        <a:t>Án þess að þekkja </a:t>
                      </a:r>
                      <a:r>
                        <a:rPr lang="en-US" sz="1900" b="1" dirty="0">
                          <a:solidFill>
                            <a:srgbClr val="595959"/>
                          </a:solidFill>
                        </a:rPr>
                        <a:t>fasta og breytilega kostnað </a:t>
                      </a:r>
                      <a:r>
                        <a:rPr lang="en-US" sz="1900" dirty="0">
                          <a:solidFill>
                            <a:srgbClr val="595959"/>
                          </a:solidFill>
                        </a:rPr>
                        <a:t>geturðu ekki sett verð eða reiknað hagnað. </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48506"/>
                  </a:ext>
                </a:extLst>
              </a:tr>
              <a:tr h="679897">
                <a:tc>
                  <a:txBody>
                    <a:bodyPr/>
                    <a:lstStyle/>
                    <a:p>
                      <a:pPr algn="ctr">
                        <a:buNone/>
                      </a:pPr>
                      <a:r>
                        <a:rPr lang="en-IE" sz="2000" b="1" dirty="0"/>
                        <a:t>5</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b="1" dirty="0">
                          <a:solidFill>
                            <a:schemeClr val="bg1"/>
                          </a:solidFill>
                        </a:rPr>
                        <a:t>Kynntu þér kostnað á nótt</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marL="0" algn="l" defTabSz="914400" rtl="0" eaLnBrk="1" latinLnBrk="0" hangingPunct="1">
                        <a:buNone/>
                      </a:pPr>
                      <a:r>
                        <a:rPr lang="en-US" sz="1900" b="0" i="1" kern="1200" dirty="0">
                          <a:solidFill>
                            <a:srgbClr val="E96751"/>
                          </a:solidFill>
                          <a:latin typeface="+mn-lt"/>
                          <a:ea typeface="+mn-ea"/>
                          <a:cs typeface="+mn-cs"/>
                        </a:rPr>
                        <a:t>Reiknaðu hvað hver nótt þarf að standa undir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solidFill>
                            <a:srgbClr val="595959"/>
                          </a:solidFill>
                        </a:rPr>
                        <a:t>Hjálpar til við að ákvarða </a:t>
                      </a:r>
                      <a:r>
                        <a:rPr lang="en-US" sz="1900" b="1" dirty="0">
                          <a:solidFill>
                            <a:srgbClr val="595959"/>
                          </a:solidFill>
                        </a:rPr>
                        <a:t>lágmarksgjald </a:t>
                      </a:r>
                      <a:r>
                        <a:rPr lang="en-US" sz="1900" dirty="0">
                          <a:solidFill>
                            <a:srgbClr val="595959"/>
                          </a:solidFill>
                        </a:rPr>
                        <a:t>til að ná jafnri stöðu. Þú reiknar </a:t>
                      </a:r>
                      <a:r>
                        <a:rPr lang="en-US" sz="1900" b="1" dirty="0">
                          <a:solidFill>
                            <a:srgbClr val="595959"/>
                          </a:solidFill>
                        </a:rPr>
                        <a:t>kostnað á nótt </a:t>
                      </a:r>
                      <a:r>
                        <a:rPr lang="en-US" sz="1900" dirty="0">
                          <a:solidFill>
                            <a:srgbClr val="595959"/>
                          </a:solidFill>
                        </a:rPr>
                        <a:t>með því að deila heildarkostnaði með áætluðum seldum nóttum.</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3859256"/>
                  </a:ext>
                </a:extLst>
              </a:tr>
              <a:tr h="679897">
                <a:tc>
                  <a:txBody>
                    <a:bodyPr/>
                    <a:lstStyle/>
                    <a:p>
                      <a:pPr algn="ctr">
                        <a:buNone/>
                      </a:pPr>
                      <a:r>
                        <a:rPr lang="en-IE" sz="2000" b="1" dirty="0"/>
                        <a:t>6</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b="1" dirty="0">
                          <a:solidFill>
                            <a:schemeClr val="bg1"/>
                          </a:solidFill>
                        </a:rPr>
                        <a:t>Greining á jafnvægi, nýtingu og tekjuáætlun</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marL="0" algn="l" defTabSz="914400" rtl="0" eaLnBrk="1" latinLnBrk="0" hangingPunct="1">
                        <a:buNone/>
                      </a:pPr>
                      <a:r>
                        <a:rPr lang="en-US" sz="1900" b="0" i="1" kern="1200" dirty="0">
                          <a:solidFill>
                            <a:srgbClr val="E96751"/>
                          </a:solidFill>
                          <a:latin typeface="+mn-lt"/>
                          <a:ea typeface="+mn-ea"/>
                          <a:cs typeface="+mn-cs"/>
                        </a:rPr>
                        <a:t>Ákvarða fjárhagslegt viðnámsstig þitt og spá fyrir um nýtingu og tekjumöguleika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solidFill>
                            <a:srgbClr val="595959"/>
                          </a:solidFill>
                        </a:rPr>
                        <a:t>Segir þér hvernig </a:t>
                      </a:r>
                      <a:r>
                        <a:rPr lang="en-US" sz="1900" b="1" dirty="0">
                          <a:solidFill>
                            <a:srgbClr val="595959"/>
                          </a:solidFill>
                        </a:rPr>
                        <a:t>þú hættir að tapa peningum</a:t>
                      </a:r>
                      <a:r>
                        <a:rPr lang="en-US" sz="1900" dirty="0">
                          <a:solidFill>
                            <a:srgbClr val="595959"/>
                          </a:solidFill>
                        </a:rPr>
                        <a:t>. Þegar kostnaður er þekktur, reiknaðu út hversu margar </a:t>
                      </a:r>
                      <a:r>
                        <a:rPr lang="en-US" sz="1900" b="1" dirty="0">
                          <a:solidFill>
                            <a:srgbClr val="595959"/>
                          </a:solidFill>
                        </a:rPr>
                        <a:t>bókanir þarf til að ná rekstrarjafnvægi</a:t>
                      </a:r>
                      <a:r>
                        <a:rPr lang="en-US" sz="1900" dirty="0">
                          <a:solidFill>
                            <a:srgbClr val="595959"/>
                          </a:solidFill>
                        </a:rPr>
                        <a:t>. Gakktu úr skugga um að verðlagning sé raunhæf með </a:t>
                      </a:r>
                      <a:r>
                        <a:rPr lang="en-US" sz="1900" b="1" dirty="0">
                          <a:solidFill>
                            <a:srgbClr val="595959"/>
                          </a:solidFill>
                        </a:rPr>
                        <a:t>raunsæjum bókunarmarkmiðum </a:t>
                      </a:r>
                      <a:r>
                        <a:rPr lang="en-US" sz="1900" dirty="0">
                          <a:solidFill>
                            <a:srgbClr val="595959"/>
                          </a:solidFill>
                        </a:rPr>
                        <a:t>og </a:t>
                      </a:r>
                      <a:r>
                        <a:rPr lang="en-US" sz="1900" b="1" dirty="0">
                          <a:solidFill>
                            <a:srgbClr val="595959"/>
                          </a:solidFill>
                        </a:rPr>
                        <a:t>markmiðum um fyllingaprósentu.</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471939"/>
                  </a:ext>
                </a:extLst>
              </a:tr>
              <a:tr h="679897">
                <a:tc>
                  <a:txBody>
                    <a:bodyPr/>
                    <a:lstStyle/>
                    <a:p>
                      <a:pPr algn="ctr">
                        <a:buNone/>
                      </a:pPr>
                      <a:r>
                        <a:rPr lang="en-IE" sz="2000" b="1" dirty="0"/>
                        <a:t>7</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b="1" dirty="0">
                          <a:solidFill>
                            <a:schemeClr val="bg1"/>
                          </a:solidFill>
                        </a:rPr>
                        <a:t>Hagnaður og verðlagningarstefnur</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marL="0" algn="l" defTabSz="914400" rtl="0" eaLnBrk="1" latinLnBrk="0" hangingPunct="1">
                        <a:buNone/>
                      </a:pPr>
                      <a:r>
                        <a:rPr lang="en-US" sz="1900" b="0" i="1" kern="1200" dirty="0">
                          <a:solidFill>
                            <a:srgbClr val="E96751"/>
                          </a:solidFill>
                          <a:latin typeface="+mn-lt"/>
                          <a:ea typeface="+mn-ea"/>
                          <a:cs typeface="+mn-cs"/>
                        </a:rPr>
                        <a:t>Veldu síðan verðlagningarstefnu sem samræmist markmiðum þínum</a:t>
                      </a:r>
                    </a:p>
                    <a:p>
                      <a:pPr>
                        <a:buNone/>
                      </a:pPr>
                      <a:r>
                        <a:rPr lang="en-US" sz="1900" dirty="0">
                          <a:solidFill>
                            <a:srgbClr val="595959"/>
                          </a:solidFill>
                        </a:rPr>
                        <a:t>Þegar allt þetta er komið á sinn stað geturðu með sjálfstrausti </a:t>
                      </a:r>
                      <a:r>
                        <a:rPr lang="en-US" sz="1900" b="1" dirty="0">
                          <a:solidFill>
                            <a:srgbClr val="595959"/>
                          </a:solidFill>
                        </a:rPr>
                        <a:t>sett verð </a:t>
                      </a:r>
                      <a:r>
                        <a:rPr lang="en-US" sz="1900" dirty="0">
                          <a:solidFill>
                            <a:srgbClr val="595959"/>
                          </a:solidFill>
                        </a:rPr>
                        <a:t>og </a:t>
                      </a:r>
                      <a:r>
                        <a:rPr lang="en-US" sz="1900" b="1" dirty="0">
                          <a:solidFill>
                            <a:srgbClr val="595959"/>
                          </a:solidFill>
                        </a:rPr>
                        <a:t>arðmörk.</a:t>
                      </a:r>
                    </a:p>
                  </a:txBody>
                  <a:tcPr marL="67990" marR="67990" marT="33995" marB="33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0225255"/>
                  </a:ext>
                </a:extLst>
              </a:tr>
            </a:tbl>
          </a:graphicData>
        </a:graphic>
      </p:graphicFrame>
    </p:spTree>
    <p:extLst>
      <p:ext uri="{BB962C8B-B14F-4D97-AF65-F5344CB8AC3E}">
        <p14:creationId xmlns:p14="http://schemas.microsoft.com/office/powerpoint/2010/main" val="2231452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BEB2E-420E-01C2-9A04-31CC8A6772BD}"/>
            </a:ext>
          </a:extLst>
        </p:cNvPr>
        <p:cNvGrpSpPr/>
        <p:nvPr/>
      </p:nvGrpSpPr>
      <p:grpSpPr>
        <a:xfrm>
          <a:off x="0" y="0"/>
          <a:ext cx="0" cy="0"/>
          <a:chOff x="0" y="0"/>
          <a:chExt cx="0" cy="0"/>
        </a:xfrm>
      </p:grpSpPr>
      <p:sp>
        <p:nvSpPr>
          <p:cNvPr id="11" name="Flowchart: Alternate Process 10">
            <a:extLst>
              <a:ext uri="{FF2B5EF4-FFF2-40B4-BE49-F238E27FC236}">
                <a16:creationId xmlns:a16="http://schemas.microsoft.com/office/drawing/2014/main" id="{1AA2A52B-8D02-E76E-C23F-466241C4B3F6}"/>
              </a:ext>
            </a:extLst>
          </p:cNvPr>
          <p:cNvSpPr/>
          <p:nvPr/>
        </p:nvSpPr>
        <p:spPr>
          <a:xfrm>
            <a:off x="1459384" y="515528"/>
            <a:ext cx="9964593" cy="119355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4" name="Connector: Elbow 13">
            <a:extLst>
              <a:ext uri="{FF2B5EF4-FFF2-40B4-BE49-F238E27FC236}">
                <a16:creationId xmlns:a16="http://schemas.microsoft.com/office/drawing/2014/main" id="{802DD5B9-1821-0851-075C-DA672971D067}"/>
              </a:ext>
            </a:extLst>
          </p:cNvPr>
          <p:cNvCxnSpPr>
            <a:cxnSpLocks/>
            <a:endCxn id="11" idx="1"/>
          </p:cNvCxnSpPr>
          <p:nvPr/>
        </p:nvCxnSpPr>
        <p:spPr>
          <a:xfrm rot="10800000" flipH="1" flipV="1">
            <a:off x="819016" y="-228952"/>
            <a:ext cx="640368" cy="1341256"/>
          </a:xfrm>
          <a:prstGeom prst="bentConnector3">
            <a:avLst>
              <a:gd name="adj1" fmla="val -35698"/>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BCC8248E-CD51-354B-D22F-0228DAD9BDE3}"/>
              </a:ext>
            </a:extLst>
          </p:cNvPr>
          <p:cNvCxnSpPr>
            <a:cxnSpLocks/>
          </p:cNvCxnSpPr>
          <p:nvPr/>
        </p:nvCxnSpPr>
        <p:spPr>
          <a:xfrm rot="16200000" flipH="1">
            <a:off x="-266339" y="1942841"/>
            <a:ext cx="2538248" cy="821911"/>
          </a:xfrm>
          <a:prstGeom prst="bentConnector3">
            <a:avLst>
              <a:gd name="adj1" fmla="val 50000"/>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sp>
        <p:nvSpPr>
          <p:cNvPr id="10" name="Flowchart: Alternate Process 9">
            <a:extLst>
              <a:ext uri="{FF2B5EF4-FFF2-40B4-BE49-F238E27FC236}">
                <a16:creationId xmlns:a16="http://schemas.microsoft.com/office/drawing/2014/main" id="{DC993F46-84A4-C5AB-F030-D1DA7C422AF5}"/>
              </a:ext>
            </a:extLst>
          </p:cNvPr>
          <p:cNvSpPr/>
          <p:nvPr/>
        </p:nvSpPr>
        <p:spPr>
          <a:xfrm>
            <a:off x="1459384" y="401342"/>
            <a:ext cx="9964593" cy="2070126"/>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Text Placeholder 5">
            <a:extLst>
              <a:ext uri="{FF2B5EF4-FFF2-40B4-BE49-F238E27FC236}">
                <a16:creationId xmlns:a16="http://schemas.microsoft.com/office/drawing/2014/main" id="{657EC55D-0135-70C4-70DF-A40C34E0247D}"/>
              </a:ext>
            </a:extLst>
          </p:cNvPr>
          <p:cNvSpPr txBox="1">
            <a:spLocks/>
          </p:cNvSpPr>
          <p:nvPr/>
        </p:nvSpPr>
        <p:spPr>
          <a:xfrm>
            <a:off x="1578505" y="508590"/>
            <a:ext cx="4420814"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t>Eftirlit</a:t>
            </a:r>
          </a:p>
          <a:p>
            <a:pPr marL="342900" indent="-342900">
              <a:buFont typeface="Calibri" panose="020F0502020204030204" pitchFamily="34" charset="0"/>
              <a:buChar char="→"/>
            </a:pPr>
            <a:r>
              <a:rPr lang="en-US" sz="2000" dirty="0"/>
              <a:t>Að fylgjast með </a:t>
            </a:r>
            <a:r>
              <a:rPr lang="en-US" sz="2000" b="1" dirty="0"/>
              <a:t>fjárhagslegri frammistöðu </a:t>
            </a:r>
            <a:r>
              <a:rPr lang="en-US" sz="2000" dirty="0"/>
              <a:t>þinni miðað við </a:t>
            </a:r>
            <a:r>
              <a:rPr lang="en-US" sz="2000" b="1" dirty="0"/>
              <a:t>áætlun og fjárhagsáætlun</a:t>
            </a:r>
            <a:r>
              <a:rPr lang="en-US" sz="2000" dirty="0"/>
              <a:t>. Þú skoðar reglulega skýrslur og raunverulega niðurstöður til að sjá hvort þú sért á réttri leið.</a:t>
            </a:r>
          </a:p>
        </p:txBody>
      </p:sp>
      <p:sp>
        <p:nvSpPr>
          <p:cNvPr id="29" name="Text Placeholder 5">
            <a:extLst>
              <a:ext uri="{FF2B5EF4-FFF2-40B4-BE49-F238E27FC236}">
                <a16:creationId xmlns:a16="http://schemas.microsoft.com/office/drawing/2014/main" id="{D7CFB82D-F41B-546D-F3F9-1BE1966D10A6}"/>
              </a:ext>
            </a:extLst>
          </p:cNvPr>
          <p:cNvSpPr txBox="1">
            <a:spLocks/>
          </p:cNvSpPr>
          <p:nvPr/>
        </p:nvSpPr>
        <p:spPr>
          <a:xfrm>
            <a:off x="5891550" y="504809"/>
            <a:ext cx="54867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Dæmi</a:t>
            </a:r>
          </a:p>
          <a:p>
            <a:pPr marL="342900" indent="-342900">
              <a:buFont typeface="Calibri" panose="020F0502020204030204" pitchFamily="34" charset="0"/>
              <a:buChar char="→"/>
            </a:pPr>
            <a:r>
              <a:rPr lang="en-US" sz="2000" dirty="0"/>
              <a:t>Á hverjum mánuði </a:t>
            </a:r>
            <a:r>
              <a:rPr lang="en-US" sz="2000" b="1" dirty="0"/>
              <a:t>berðu saman raunverulega nýtingu </a:t>
            </a:r>
            <a:r>
              <a:rPr lang="en-US" sz="2000" dirty="0"/>
              <a:t>og </a:t>
            </a:r>
            <a:r>
              <a:rPr lang="en-US" sz="2000" b="1" dirty="0"/>
              <a:t>tekjur </a:t>
            </a:r>
            <a:r>
              <a:rPr lang="en-US" sz="2000" dirty="0"/>
              <a:t>kothúsanna við áætlaðar tölur. Ef tekjurnar eru lægri en áætlað var, rannsakarðu af hverju (kannski var þetta hægur mánuður eða þörf á markaðssetningu).</a:t>
            </a:r>
          </a:p>
        </p:txBody>
      </p:sp>
      <p:grpSp>
        <p:nvGrpSpPr>
          <p:cNvPr id="85" name="Group 84">
            <a:extLst>
              <a:ext uri="{FF2B5EF4-FFF2-40B4-BE49-F238E27FC236}">
                <a16:creationId xmlns:a16="http://schemas.microsoft.com/office/drawing/2014/main" id="{14237D55-D826-7256-D56A-D10C1D46E8E3}"/>
              </a:ext>
            </a:extLst>
          </p:cNvPr>
          <p:cNvGrpSpPr/>
          <p:nvPr/>
        </p:nvGrpSpPr>
        <p:grpSpPr>
          <a:xfrm>
            <a:off x="1313521" y="134737"/>
            <a:ext cx="720000" cy="861774"/>
            <a:chOff x="1016000" y="1013512"/>
            <a:chExt cx="1016000" cy="1216059"/>
          </a:xfrm>
        </p:grpSpPr>
        <p:sp>
          <p:nvSpPr>
            <p:cNvPr id="86" name="Oval 85">
              <a:extLst>
                <a:ext uri="{FF2B5EF4-FFF2-40B4-BE49-F238E27FC236}">
                  <a16:creationId xmlns:a16="http://schemas.microsoft.com/office/drawing/2014/main" id="{7E5D103B-1F49-9139-FAFC-0293105FE9BE}"/>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7" name="TextBox 86">
              <a:extLst>
                <a:ext uri="{FF2B5EF4-FFF2-40B4-BE49-F238E27FC236}">
                  <a16:creationId xmlns:a16="http://schemas.microsoft.com/office/drawing/2014/main" id="{DCA25DA8-E91D-5922-4B70-F4BBE8726381}"/>
                </a:ext>
              </a:extLst>
            </p:cNvPr>
            <p:cNvSpPr txBox="1"/>
            <p:nvPr/>
          </p:nvSpPr>
          <p:spPr>
            <a:xfrm>
              <a:off x="1049723" y="1013512"/>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a:t>
              </a:r>
            </a:p>
          </p:txBody>
        </p:sp>
      </p:grpSp>
      <p:sp>
        <p:nvSpPr>
          <p:cNvPr id="83" name="Flowchart: Alternate Process 82">
            <a:extLst>
              <a:ext uri="{FF2B5EF4-FFF2-40B4-BE49-F238E27FC236}">
                <a16:creationId xmlns:a16="http://schemas.microsoft.com/office/drawing/2014/main" id="{A572FF46-E772-BAAF-93C2-3A35C8A76A7F}"/>
              </a:ext>
            </a:extLst>
          </p:cNvPr>
          <p:cNvSpPr/>
          <p:nvPr/>
        </p:nvSpPr>
        <p:spPr>
          <a:xfrm>
            <a:off x="1459384" y="2766457"/>
            <a:ext cx="9934236" cy="2945858"/>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Text Placeholder 5">
            <a:extLst>
              <a:ext uri="{FF2B5EF4-FFF2-40B4-BE49-F238E27FC236}">
                <a16:creationId xmlns:a16="http://schemas.microsoft.com/office/drawing/2014/main" id="{45F2A95B-42B7-2660-F8D4-98FE401E136D}"/>
              </a:ext>
            </a:extLst>
          </p:cNvPr>
          <p:cNvSpPr txBox="1">
            <a:spLocks/>
          </p:cNvSpPr>
          <p:nvPr/>
        </p:nvSpPr>
        <p:spPr>
          <a:xfrm>
            <a:off x="1548147" y="2889810"/>
            <a:ext cx="475938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2000"/>
            <a:r>
              <a:rPr lang="en-US" sz="2000" b="1" dirty="0"/>
              <a:t>Skýrslugerð</a:t>
            </a:r>
          </a:p>
          <a:p>
            <a:pPr marL="342900" indent="-342900">
              <a:buFont typeface="Calibri" panose="020F0502020204030204" pitchFamily="34" charset="0"/>
              <a:buChar char="→"/>
            </a:pPr>
            <a:r>
              <a:rPr lang="en-US" sz="2000" dirty="0"/>
              <a:t>Að búa til fjárhagslegar skýrslur sem </a:t>
            </a:r>
            <a:r>
              <a:rPr lang="en-US" sz="2000" b="1" dirty="0"/>
              <a:t>veita innsýn í fjárhagslega heilsu fyrirtækisins</a:t>
            </a:r>
            <a:r>
              <a:rPr lang="en-US" sz="2000" dirty="0"/>
              <a:t>, tryggja gagnsæi og ábyrgð. Góð skýrslugerð felur í sér að halda nákvæmar skrár og útbúa yfirlit, svo sem rekstrarreikninga eða sjóðstreymisyfirlit, sem </a:t>
            </a:r>
            <a:r>
              <a:rPr lang="en-US" sz="2000" dirty="0" err="1"/>
              <a:t>gefa yfirlit </a:t>
            </a:r>
            <a:r>
              <a:rPr lang="en-US" sz="2000" dirty="0"/>
              <a:t>um gang mála.</a:t>
            </a:r>
          </a:p>
        </p:txBody>
      </p:sp>
      <p:sp>
        <p:nvSpPr>
          <p:cNvPr id="91" name="Text Placeholder 5">
            <a:extLst>
              <a:ext uri="{FF2B5EF4-FFF2-40B4-BE49-F238E27FC236}">
                <a16:creationId xmlns:a16="http://schemas.microsoft.com/office/drawing/2014/main" id="{4B786748-86E3-7B05-3643-D37D4A24A4D3}"/>
              </a:ext>
            </a:extLst>
          </p:cNvPr>
          <p:cNvSpPr txBox="1">
            <a:spLocks/>
          </p:cNvSpPr>
          <p:nvPr/>
        </p:nvSpPr>
        <p:spPr>
          <a:xfrm>
            <a:off x="6353175" y="2886029"/>
            <a:ext cx="4994801"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1" dirty="0">
                <a:solidFill>
                  <a:srgbClr val="E96751"/>
                </a:solidFill>
              </a:rPr>
              <a:t>Dæmi</a:t>
            </a:r>
          </a:p>
          <a:p>
            <a:pPr marL="342900" indent="-342900">
              <a:buFont typeface="Calibri" panose="020F0502020204030204" pitchFamily="34" charset="0"/>
              <a:buChar char="→"/>
            </a:pPr>
            <a:r>
              <a:rPr lang="en-US" sz="2000" dirty="0"/>
              <a:t>Þú undirbýrð ársfjórðungsskýrslu sem sýnir tekjur, útgjöld og sjóðstreymi fyrir gistingu með morgunverði (B&amp;B). Þessi skýrsla hjálpar þér (og hagsmunaaðilum) </a:t>
            </a:r>
            <a:r>
              <a:rPr lang="en-US" sz="2000" b="1" dirty="0"/>
              <a:t>að skilja </a:t>
            </a:r>
            <a:r>
              <a:rPr lang="en-US" sz="2000" dirty="0"/>
              <a:t>hvort reksturinn sé heilbrigður eða hvort </a:t>
            </a:r>
            <a:r>
              <a:rPr lang="en-US" sz="2000" b="1" dirty="0"/>
              <a:t>þurfi að gera breytingar.</a:t>
            </a:r>
          </a:p>
        </p:txBody>
      </p:sp>
      <p:grpSp>
        <p:nvGrpSpPr>
          <p:cNvPr id="92" name="Group 91">
            <a:extLst>
              <a:ext uri="{FF2B5EF4-FFF2-40B4-BE49-F238E27FC236}">
                <a16:creationId xmlns:a16="http://schemas.microsoft.com/office/drawing/2014/main" id="{68FB847E-02E1-ACC4-0915-C2F98493CBF4}"/>
              </a:ext>
            </a:extLst>
          </p:cNvPr>
          <p:cNvGrpSpPr/>
          <p:nvPr/>
        </p:nvGrpSpPr>
        <p:grpSpPr>
          <a:xfrm>
            <a:off x="1283164" y="2515957"/>
            <a:ext cx="720000" cy="861774"/>
            <a:chOff x="1016000" y="1013512"/>
            <a:chExt cx="1016000" cy="1216059"/>
          </a:xfrm>
        </p:grpSpPr>
        <p:sp>
          <p:nvSpPr>
            <p:cNvPr id="93" name="Oval 92">
              <a:extLst>
                <a:ext uri="{FF2B5EF4-FFF2-40B4-BE49-F238E27FC236}">
                  <a16:creationId xmlns:a16="http://schemas.microsoft.com/office/drawing/2014/main" id="{54459EE6-76EC-F591-AD9E-D077DD830549}"/>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94" name="TextBox 93">
              <a:extLst>
                <a:ext uri="{FF2B5EF4-FFF2-40B4-BE49-F238E27FC236}">
                  <a16:creationId xmlns:a16="http://schemas.microsoft.com/office/drawing/2014/main" id="{83CD1FC7-D93A-D990-A65E-02332B249725}"/>
                </a:ext>
              </a:extLst>
            </p:cNvPr>
            <p:cNvSpPr txBox="1"/>
            <p:nvPr/>
          </p:nvSpPr>
          <p:spPr>
            <a:xfrm>
              <a:off x="1049723" y="1013512"/>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4</a:t>
              </a:r>
            </a:p>
          </p:txBody>
        </p:sp>
      </p:grpSp>
      <p:sp>
        <p:nvSpPr>
          <p:cNvPr id="15" name="TextBox 14">
            <a:extLst>
              <a:ext uri="{FF2B5EF4-FFF2-40B4-BE49-F238E27FC236}">
                <a16:creationId xmlns:a16="http://schemas.microsoft.com/office/drawing/2014/main" id="{D0CE683F-EA6A-EDC2-803C-53B0D4BAA6DC}"/>
              </a:ext>
            </a:extLst>
          </p:cNvPr>
          <p:cNvSpPr txBox="1"/>
          <p:nvPr/>
        </p:nvSpPr>
        <p:spPr>
          <a:xfrm>
            <a:off x="1548147" y="5723033"/>
            <a:ext cx="10010236" cy="1015663"/>
          </a:xfrm>
          <a:prstGeom prst="rect">
            <a:avLst/>
          </a:prstGeom>
          <a:noFill/>
        </p:spPr>
        <p:txBody>
          <a:bodyPr wrap="square">
            <a:spAutoFit/>
          </a:bodyPr>
          <a:lstStyle/>
          <a:p>
            <a:r>
              <a:rPr lang="en-US" sz="2000" b="1" dirty="0">
                <a:solidFill>
                  <a:srgbClr val="418D8F"/>
                </a:solidFill>
              </a:rPr>
              <a:t>Athugið: </a:t>
            </a:r>
            <a:r>
              <a:rPr lang="en-US" sz="2000" dirty="0">
                <a:solidFill>
                  <a:srgbClr val="595959"/>
                </a:solidFill>
              </a:rPr>
              <a:t>Þessir þættir fóðra hver annan. </a:t>
            </a:r>
            <a:r>
              <a:rPr lang="en-US" sz="2000" b="1" dirty="0">
                <a:solidFill>
                  <a:srgbClr val="595959"/>
                </a:solidFill>
              </a:rPr>
              <a:t>Áætlanagerð </a:t>
            </a:r>
            <a:r>
              <a:rPr lang="en-US" sz="2000" dirty="0">
                <a:solidFill>
                  <a:srgbClr val="595959"/>
                </a:solidFill>
              </a:rPr>
              <a:t>setur markmið, </a:t>
            </a:r>
            <a:r>
              <a:rPr lang="en-US" sz="2000" b="1" dirty="0">
                <a:solidFill>
                  <a:srgbClr val="595959"/>
                </a:solidFill>
              </a:rPr>
              <a:t>fjárhagsáætlun </a:t>
            </a:r>
            <a:r>
              <a:rPr lang="en-US" sz="2000" dirty="0">
                <a:solidFill>
                  <a:srgbClr val="595959"/>
                </a:solidFill>
              </a:rPr>
              <a:t>setur áætlunina í framkvæmd, </a:t>
            </a:r>
            <a:r>
              <a:rPr lang="en-US" sz="2000" b="1" dirty="0">
                <a:solidFill>
                  <a:srgbClr val="595959"/>
                </a:solidFill>
              </a:rPr>
              <a:t>eftirlit </a:t>
            </a:r>
            <a:r>
              <a:rPr lang="en-US" sz="2000" dirty="0">
                <a:solidFill>
                  <a:srgbClr val="595959"/>
                </a:solidFill>
              </a:rPr>
              <a:t>segir þér hvort áætlunin virki og </a:t>
            </a:r>
            <a:r>
              <a:rPr lang="en-US" sz="2000" b="1" dirty="0">
                <a:solidFill>
                  <a:srgbClr val="595959"/>
                </a:solidFill>
              </a:rPr>
              <a:t>skýrslugerð </a:t>
            </a:r>
            <a:r>
              <a:rPr lang="en-US" sz="2000" dirty="0">
                <a:solidFill>
                  <a:srgbClr val="595959"/>
                </a:solidFill>
              </a:rPr>
              <a:t>gefur þér gögnin til að taka upplýstar ákvarðanir.</a:t>
            </a:r>
            <a:endParaRPr lang="en-IE" sz="2000" dirty="0">
              <a:solidFill>
                <a:srgbClr val="595959"/>
              </a:solidFill>
            </a:endParaRPr>
          </a:p>
        </p:txBody>
      </p:sp>
    </p:spTree>
    <p:extLst>
      <p:ext uri="{BB962C8B-B14F-4D97-AF65-F5344CB8AC3E}">
        <p14:creationId xmlns:p14="http://schemas.microsoft.com/office/powerpoint/2010/main" val="10147915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9A1FA-68BE-F318-AD9D-A0C17B93D3C9}"/>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91822C1E-E7B7-591B-CF3B-0A475AA08185}"/>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A1E1FC3A-6913-8FAE-4C75-4C0D9B13CC5D}"/>
              </a:ext>
            </a:extLst>
          </p:cNvPr>
          <p:cNvSpPr txBox="1">
            <a:spLocks/>
          </p:cNvSpPr>
          <p:nvPr/>
        </p:nvSpPr>
        <p:spPr>
          <a:xfrm>
            <a:off x="710231" y="2955896"/>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Modúl 8 (hluti 1)</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3053E583-4853-A027-137C-92E04DE11ABF}"/>
              </a:ext>
            </a:extLst>
          </p:cNvPr>
          <p:cNvSpPr txBox="1"/>
          <p:nvPr/>
        </p:nvSpPr>
        <p:spPr>
          <a:xfrm>
            <a:off x="575238" y="4059291"/>
            <a:ext cx="4734298" cy="1375826"/>
          </a:xfrm>
          <a:prstGeom prst="rect">
            <a:avLst/>
          </a:prstGeom>
          <a:noFill/>
        </p:spPr>
        <p:txBody>
          <a:bodyPr wrap="square" rtlCol="0">
            <a:spAutoFit/>
          </a:bodyPr>
          <a:lstStyle/>
          <a:p>
            <a:pPr algn="ctr">
              <a:lnSpc>
                <a:spcPts val="2520"/>
              </a:lnSpc>
            </a:pPr>
            <a:r>
              <a:rPr lang="en-US" sz="2400" dirty="0">
                <a:solidFill>
                  <a:srgbClr val="414141"/>
                </a:solidFill>
              </a:rPr>
              <a:t>Lagning fjárhagslegra grunnstoða fyrir arðbæran gistiþjónusturekstur</a:t>
            </a:r>
          </a:p>
          <a:p>
            <a:pPr algn="ctr">
              <a:lnSpc>
                <a:spcPts val="2520"/>
              </a:lnSpc>
            </a:pPr>
            <a:endParaRPr lang="en-IE" sz="2400" dirty="0">
              <a:solidFill>
                <a:srgbClr val="414141"/>
              </a:solidFill>
            </a:endParaRP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6AAD9128-A545-5F09-587A-644F2C2ADE6B}"/>
              </a:ext>
            </a:extLst>
          </p:cNvPr>
          <p:cNvSpPr txBox="1">
            <a:spLocks/>
          </p:cNvSpPr>
          <p:nvPr/>
        </p:nvSpPr>
        <p:spPr>
          <a:xfrm>
            <a:off x="7283687" y="1600142"/>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Modúl 8 (hluti 2)</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62D9AE25-CEE0-D016-69BF-69FD0667D1E8}"/>
              </a:ext>
            </a:extLst>
          </p:cNvPr>
          <p:cNvSpPr txBox="1"/>
          <p:nvPr/>
        </p:nvSpPr>
        <p:spPr>
          <a:xfrm>
            <a:off x="7915838" y="2232022"/>
            <a:ext cx="3868711" cy="1522020"/>
          </a:xfrm>
          <a:prstGeom prst="rect">
            <a:avLst/>
          </a:prstGeom>
          <a:noFill/>
        </p:spPr>
        <p:txBody>
          <a:bodyPr wrap="square" rtlCol="0">
            <a:spAutoFit/>
          </a:bodyPr>
          <a:lstStyle/>
          <a:p>
            <a:r>
              <a:rPr lang="en-US" sz="2400" dirty="0">
                <a:solidFill>
                  <a:srgbClr val="494949"/>
                </a:solidFill>
              </a:rPr>
              <a:t>Að skilja tekjur þínar og útleigugetu</a:t>
            </a:r>
          </a:p>
          <a:p>
            <a:endParaRPr lang="en-US" sz="2400" dirty="0">
              <a:solidFill>
                <a:srgbClr val="494949"/>
              </a:solidFill>
            </a:endParaRPr>
          </a:p>
          <a:p>
            <a:pPr algn="ctr">
              <a:lnSpc>
                <a:spcPts val="2520"/>
              </a:lnSpc>
            </a:pPr>
            <a:endParaRPr lang="en-IE" sz="2400" dirty="0">
              <a:solidFill>
                <a:srgbClr val="414141"/>
              </a:solidFill>
            </a:endParaRPr>
          </a:p>
        </p:txBody>
      </p:sp>
      <p:sp>
        <p:nvSpPr>
          <p:cNvPr id="44" name="Rectangle 43">
            <a:extLst>
              <a:ext uri="{FF2B5EF4-FFF2-40B4-BE49-F238E27FC236}">
                <a16:creationId xmlns:a16="http://schemas.microsoft.com/office/drawing/2014/main" id="{814FF989-5396-4F14-373F-36E6D034D791}"/>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084A30F8-092F-CDAE-3BBB-232BEEAB8CF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8F527F23-4AC0-D9E3-5E10-0E4A3ED3FA39}"/>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F06266E2-6BDA-A716-31F8-4BB98DBF8BB1}"/>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AACBD359-B6ED-6A9B-F198-E3B3F155ED3A}"/>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55104EA7-51F5-258E-869E-F8F687B51106}"/>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4301B79B-A177-387C-0F02-86DB10274A2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A51241FA-630E-5008-504F-2DF60784E4B2}"/>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25B8EA7A-164C-4C7D-ADBB-BD0F6F24FBF4}"/>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ED03D27A-5F82-59DB-D91A-5361F3DD68B0}"/>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47A08D26-D9E7-7942-F5E4-B9C867CB2A17}"/>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095FA174-77F9-4A51-6537-D70FCBEAB79F}"/>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973020F8-E463-089D-761E-753800D54956}"/>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24C66F98-B057-BE1C-03C1-381D4EFF2806}"/>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1159538F-224B-F14A-65E9-80E1DB004A23}"/>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24EC9B96-D83B-2B05-3F20-E793D8D091A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5E13AE92-BB26-FFF7-73CC-73B1542E08E8}"/>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Vel gert </a:t>
            </a:r>
            <a:endParaRPr lang="en-US" sz="3200" dirty="0">
              <a:solidFill>
                <a:schemeClr val="bg1"/>
              </a:solidFill>
            </a:endParaRPr>
          </a:p>
        </p:txBody>
      </p:sp>
      <p:sp>
        <p:nvSpPr>
          <p:cNvPr id="16" name="Rectangle 15">
            <a:extLst>
              <a:ext uri="{FF2B5EF4-FFF2-40B4-BE49-F238E27FC236}">
                <a16:creationId xmlns:a16="http://schemas.microsoft.com/office/drawing/2014/main" id="{9EBE4172-6338-338E-1E61-89C63A907448}"/>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57CE2C8-A554-D5EF-083B-AA3759587B5C}"/>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00D0BED0-CBEF-54BC-ABC9-24B537ED2D97}"/>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BEF8942F-488F-A613-6B46-005ACEA0694B}"/>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22C25CC9-9551-1C8D-4293-8E223A61EAA7}"/>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F63BC78D-4BDA-43E7-0AF2-D452FFA779F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B1CE35C9-3E85-58A8-A51E-FAF411C68015}"/>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C9B5E7AB-3E6E-7454-35B6-8DB1186AA123}"/>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7A153334-17EF-02A9-DA5C-7A6EF0FA82B9}"/>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08CE8FC1-CF66-76C9-A3FD-76BFBA2C7B03}"/>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80040F79-A503-86CB-51CC-8587D5AE0A1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9EBE4F58-8B62-C5C0-B371-0BC348419521}"/>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3DDF7CB9-23A0-67EF-8927-FB092F1817A8}"/>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45AA2842-9723-29BA-07CA-3F58AFC3636A}"/>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37C24088-E8F3-CCAC-D18C-797E4B4496FD}"/>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C15B735D-42AB-B58B-6A4D-CA04E2B0D892}"/>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2D00F28F-1B0E-CEA3-343F-4D7897165823}"/>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652B8533-7EF7-F195-A64B-2F39816D339D}"/>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253202A1-5699-B41F-014E-C12043C1461D}"/>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75D740A9-6138-E360-B3A1-5CEF2852FDED}"/>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1D0DE52C-DFF4-2BB8-6270-AAF6F34AACB0}"/>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7C94ED3C-A4D1-E6B3-06CC-E188E804409C}"/>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4C042099-3E31-DB7F-8D8A-FCEB4F13A0B4}"/>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DFED80F2-65BD-6812-8A9E-93CD0B99047F}"/>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2CB8FACE-1AB5-0BC2-64F6-5E1FACF81886}"/>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82304EF3-1FE1-706F-3A4D-1A16A8E5F071}"/>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BE73C385-0683-A6AF-AB6F-12FB0E042A83}"/>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CD2F7CB-52B8-EC2D-77A9-3CF1D4949AC0}"/>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78EBAC58-F68B-0FE0-0CF5-8152AAF87BBC}"/>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385753DB-9B83-DF7A-FD43-B519AF2EAF6D}"/>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899BAD51-BB19-480B-9E23-E0AAE57AF11B}"/>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7D4CA89C-59F1-8CDE-BDDD-6073BD66576A}"/>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ACD4948-A7F3-1501-1411-33B6B0E12712}"/>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D766440C-7990-8189-3E4C-95457E5A1FA0}"/>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F95CF9BE-5755-C451-F55E-DC5E5ED97C2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1D286C5F-15A7-E830-A2CD-1F6ED91D5F36}"/>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776EFFD5-45B6-1EFF-DDE7-E749B245DBA7}"/>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A3285DB7-B652-1CF2-E28E-64C4347B42D2}"/>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6256068E-7199-0F49-EF21-9F3B561DCCDA}"/>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F5963AC5-6018-71D4-E0FF-F2F731A41456}"/>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839431C5-13F2-7D98-6864-98F74B4D8A28}"/>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B0D37681-7246-635B-FA0F-62258B435BBA}"/>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B6692B37-AD1B-23F0-C17C-FCAB96A3F9A8}"/>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53CB98B5-AB2F-C0D8-68D2-FCE4F3D62F06}"/>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3973E470-F21D-5757-3A75-FEA4327C73DC}"/>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6C344BBF-6058-762A-DA6F-0FB19DB4F557}"/>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5B8F2CA1-57F6-028F-5214-AD6A32F94738}"/>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E1C3193A-A2A3-8692-083D-C5CE03746BAE}"/>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27C509D6-CE07-1A63-CFFF-64244247052D}"/>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84F38E84-4F0E-E595-23E2-86BB45E03DD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36BCB368-0166-314B-194B-A461C0E48EFA}"/>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896AE1E4-F2E9-1BC4-04ED-5BD99C95B949}"/>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BE7FF30B-E2DA-04C9-41BB-A2988ECEB643}"/>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FAE1BC10-12BF-9749-A6DE-F4BAA49F2DD3}"/>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4C8343B8-385D-703A-3668-B15FCCA4F9CE}"/>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BDE2899F-ACBA-D4F8-42EB-A61181CA506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04F35D11-EAF6-C977-C316-6CA9F3E7B5D3}"/>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ECFB17A8-B755-52E5-D0FA-F1444F2EE5B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9CE9F7B4-6FFD-03CF-BB68-A4B372E77CAF}"/>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1167142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9F798-A108-3729-2752-6A6050202364}"/>
            </a:ext>
          </a:extLst>
        </p:cNvPr>
        <p:cNvGrpSpPr/>
        <p:nvPr/>
      </p:nvGrpSpPr>
      <p:grpSpPr>
        <a:xfrm>
          <a:off x="0" y="0"/>
          <a:ext cx="0" cy="0"/>
          <a:chOff x="0" y="0"/>
          <a:chExt cx="0" cy="0"/>
        </a:xfrm>
      </p:grpSpPr>
      <p:sp>
        <p:nvSpPr>
          <p:cNvPr id="24" name="Flowchart: Alternate Process 23">
            <a:extLst>
              <a:ext uri="{FF2B5EF4-FFF2-40B4-BE49-F238E27FC236}">
                <a16:creationId xmlns:a16="http://schemas.microsoft.com/office/drawing/2014/main" id="{9B7C3B3F-BB6E-ADE0-0A83-8D3113FFCC80}"/>
              </a:ext>
            </a:extLst>
          </p:cNvPr>
          <p:cNvSpPr/>
          <p:nvPr/>
        </p:nvSpPr>
        <p:spPr>
          <a:xfrm>
            <a:off x="798380" y="1087711"/>
            <a:ext cx="10595240" cy="1312587"/>
          </a:xfrm>
          <a:prstGeom prst="flowChartAlternateProcess">
            <a:avLst/>
          </a:prstGeom>
          <a:solidFill>
            <a:srgbClr val="459597"/>
          </a:solidFill>
          <a:ln>
            <a:solidFill>
              <a:srgbClr val="4174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851CBC83-2238-D2F7-959A-E3EFDC24E1CD}"/>
              </a:ext>
            </a:extLst>
          </p:cNvPr>
          <p:cNvSpPr>
            <a:spLocks noGrp="1"/>
          </p:cNvSpPr>
          <p:nvPr>
            <p:ph type="body" sz="quarter" idx="16"/>
          </p:nvPr>
        </p:nvSpPr>
        <p:spPr>
          <a:xfrm>
            <a:off x="810639" y="284058"/>
            <a:ext cx="10614687" cy="803654"/>
          </a:xfrm>
        </p:spPr>
        <p:txBody>
          <a:bodyPr/>
          <a:lstStyle/>
          <a:p>
            <a:r>
              <a:rPr lang="en-IE" sz="3200" dirty="0">
                <a:solidFill>
                  <a:srgbClr val="E96751"/>
                </a:solidFill>
              </a:rPr>
              <a:t>Fjármálaplanagerð vs. spágreining</a:t>
            </a:r>
            <a:endParaRPr lang="en-GB" sz="3200" dirty="0">
              <a:solidFill>
                <a:srgbClr val="E96751"/>
              </a:solidFill>
            </a:endParaRPr>
          </a:p>
        </p:txBody>
      </p:sp>
      <p:cxnSp>
        <p:nvCxnSpPr>
          <p:cNvPr id="2" name="Straight Connector 1">
            <a:extLst>
              <a:ext uri="{FF2B5EF4-FFF2-40B4-BE49-F238E27FC236}">
                <a16:creationId xmlns:a16="http://schemas.microsoft.com/office/drawing/2014/main" id="{063C3441-C464-90E0-16BF-E887BC53C8ED}"/>
              </a:ext>
            </a:extLst>
          </p:cNvPr>
          <p:cNvCxnSpPr>
            <a:cxnSpLocks/>
          </p:cNvCxnSpPr>
          <p:nvPr/>
        </p:nvCxnSpPr>
        <p:spPr>
          <a:xfrm>
            <a:off x="18525" y="1003282"/>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5EF76DFB-D46F-49D7-0AF6-D44E05755F1E}"/>
              </a:ext>
            </a:extLst>
          </p:cNvPr>
          <p:cNvSpPr>
            <a:spLocks noGrp="1"/>
          </p:cNvSpPr>
          <p:nvPr>
            <p:ph type="body" sz="quarter" idx="18"/>
          </p:nvPr>
        </p:nvSpPr>
        <p:spPr>
          <a:xfrm>
            <a:off x="992589" y="1215888"/>
            <a:ext cx="10614687" cy="803653"/>
          </a:xfrm>
        </p:spPr>
        <p:txBody>
          <a:bodyPr/>
          <a:lstStyle/>
          <a:p>
            <a:pPr marL="0" indent="0"/>
            <a:r>
              <a:rPr lang="en-US" dirty="0">
                <a:solidFill>
                  <a:schemeClr val="bg1"/>
                </a:solidFill>
              </a:rPr>
              <a:t>Fjármálaplanagerð og fjármálaspágerð tengjast en eru aðskilin hugtök:</a:t>
            </a:r>
          </a:p>
          <a:p>
            <a:pPr marL="0" indent="0"/>
            <a:r>
              <a:rPr lang="en-US" i="1" dirty="0">
                <a:solidFill>
                  <a:schemeClr val="bg1"/>
                </a:solidFill>
              </a:rPr>
              <a:t>"Spágerð er listin að segja hvað muni gerast og svo útskýra hvers vegna það gerðist ekki." </a:t>
            </a:r>
            <a:r>
              <a:rPr lang="en-US" dirty="0">
                <a:solidFill>
                  <a:schemeClr val="bg1"/>
                </a:solidFill>
              </a:rPr>
              <a:t>– Ónafngreindur</a:t>
            </a:r>
            <a:endParaRPr lang="en-GB" i="1" dirty="0">
              <a:solidFill>
                <a:schemeClr val="bg1"/>
              </a:solidFill>
            </a:endParaRPr>
          </a:p>
        </p:txBody>
      </p:sp>
      <p:sp>
        <p:nvSpPr>
          <p:cNvPr id="21" name="Text Placeholder 5">
            <a:extLst>
              <a:ext uri="{FF2B5EF4-FFF2-40B4-BE49-F238E27FC236}">
                <a16:creationId xmlns:a16="http://schemas.microsoft.com/office/drawing/2014/main" id="{20BE3507-BB05-EE5A-40C9-016A0A423748}"/>
              </a:ext>
            </a:extLst>
          </p:cNvPr>
          <p:cNvSpPr txBox="1">
            <a:spLocks/>
          </p:cNvSpPr>
          <p:nvPr/>
        </p:nvSpPr>
        <p:spPr>
          <a:xfrm>
            <a:off x="1577315" y="2742809"/>
            <a:ext cx="9719168" cy="8036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b="1" dirty="0">
                <a:solidFill>
                  <a:srgbClr val="E96751"/>
                </a:solidFill>
              </a:rPr>
              <a:t>Fjármálaplanagerð: </a:t>
            </a:r>
            <a:r>
              <a:rPr lang="en-US" sz="2200" b="1" dirty="0">
                <a:solidFill>
                  <a:srgbClr val="595959"/>
                </a:solidFill>
              </a:rPr>
              <a:t>Snýst um að setja upp verkáætlun til að ná viðskiptamarkmiðum þínum</a:t>
            </a:r>
            <a:r>
              <a:rPr lang="en-US" sz="2200" dirty="0">
                <a:solidFill>
                  <a:srgbClr val="595959"/>
                </a:solidFill>
              </a:rPr>
              <a:t>. Hún er forvísandi og markmiðastýrð. Þegar þú gerir fjármálaplanagerð skilgreinir þú hvað þú </a:t>
            </a:r>
            <a:r>
              <a:rPr lang="en-US" sz="2200" b="1" dirty="0">
                <a:solidFill>
                  <a:srgbClr val="595959"/>
                </a:solidFill>
              </a:rPr>
              <a:t>vilt ná fram </a:t>
            </a:r>
            <a:r>
              <a:rPr lang="en-US" sz="2200" dirty="0">
                <a:solidFill>
                  <a:srgbClr val="595959"/>
                </a:solidFill>
              </a:rPr>
              <a:t>(til dæmis að opna aðra verslun innan tveggja ára) og lýsir skrefunum og </a:t>
            </a:r>
            <a:r>
              <a:rPr lang="en-US" sz="2200" b="1" dirty="0">
                <a:solidFill>
                  <a:srgbClr val="595959"/>
                </a:solidFill>
              </a:rPr>
              <a:t>fjármálauppsprettunum </a:t>
            </a:r>
            <a:r>
              <a:rPr lang="en-US" sz="2200" dirty="0">
                <a:solidFill>
                  <a:srgbClr val="595959"/>
                </a:solidFill>
              </a:rPr>
              <a:t>sem þarf til að komast þangað. Þetta er eins og að skipuleggja bílferð – þú ákveður áfangastaðinn og leiðina.</a:t>
            </a:r>
            <a:endParaRPr lang="en-GB" sz="2200" dirty="0">
              <a:solidFill>
                <a:srgbClr val="595959"/>
              </a:solidFill>
            </a:endParaRPr>
          </a:p>
        </p:txBody>
      </p:sp>
      <p:sp>
        <p:nvSpPr>
          <p:cNvPr id="25" name="Flowchart: Alternate Process 24">
            <a:extLst>
              <a:ext uri="{FF2B5EF4-FFF2-40B4-BE49-F238E27FC236}">
                <a16:creationId xmlns:a16="http://schemas.microsoft.com/office/drawing/2014/main" id="{CDCFEAC8-FE55-11F4-9648-022424E2CEDD}"/>
              </a:ext>
            </a:extLst>
          </p:cNvPr>
          <p:cNvSpPr/>
          <p:nvPr/>
        </p:nvSpPr>
        <p:spPr>
          <a:xfrm>
            <a:off x="1448473" y="2622719"/>
            <a:ext cx="9964593" cy="1832552"/>
          </a:xfrm>
          <a:prstGeom prst="flowChartAlternateProcess">
            <a:avLst/>
          </a:prstGeom>
          <a:noFill/>
          <a:ln w="28575">
            <a:solidFill>
              <a:srgbClr val="E967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5">
            <a:extLst>
              <a:ext uri="{FF2B5EF4-FFF2-40B4-BE49-F238E27FC236}">
                <a16:creationId xmlns:a16="http://schemas.microsoft.com/office/drawing/2014/main" id="{B28B03F9-7143-CFC3-4CD9-F406110A8B17}"/>
              </a:ext>
            </a:extLst>
          </p:cNvPr>
          <p:cNvSpPr txBox="1">
            <a:spLocks/>
          </p:cNvSpPr>
          <p:nvPr/>
        </p:nvSpPr>
        <p:spPr>
          <a:xfrm>
            <a:off x="1674452" y="4782507"/>
            <a:ext cx="9719168" cy="8036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b="1" dirty="0">
                <a:solidFill>
                  <a:srgbClr val="E96751"/>
                </a:solidFill>
              </a:rPr>
              <a:t>Fjármálaspágerð: </a:t>
            </a:r>
            <a:r>
              <a:rPr lang="en-US" sz="2200" b="1" dirty="0">
                <a:solidFill>
                  <a:srgbClr val="595959"/>
                </a:solidFill>
              </a:rPr>
              <a:t>Snýst um að spá fyrir um framtíðar fjárhagslegar niðurstöður byggt á sögulegum gögnum og þróun. </a:t>
            </a:r>
            <a:r>
              <a:rPr lang="en-US" sz="2200" dirty="0">
                <a:solidFill>
                  <a:srgbClr val="595959"/>
                </a:solidFill>
              </a:rPr>
              <a:t>Þetta er áætlun um hvað </a:t>
            </a:r>
            <a:r>
              <a:rPr lang="en-US" sz="2200" b="1" i="1" dirty="0">
                <a:solidFill>
                  <a:srgbClr val="595959"/>
                </a:solidFill>
              </a:rPr>
              <a:t>mun </a:t>
            </a:r>
            <a:r>
              <a:rPr lang="en-US" sz="2200" b="1" dirty="0">
                <a:solidFill>
                  <a:srgbClr val="595959"/>
                </a:solidFill>
              </a:rPr>
              <a:t>líklega gerast </a:t>
            </a:r>
            <a:r>
              <a:rPr lang="en-US" sz="2200" dirty="0">
                <a:solidFill>
                  <a:srgbClr val="595959"/>
                </a:solidFill>
              </a:rPr>
              <a:t>fjárhagslega í framtíðinni. Spár gera ráð fyrir hlutum eins og tekjum, útgjöldum og sjóðstreymi fyrir komandi tímabil. Með vegferðarhliðstæðunni er spágerð eins og að athuga veðrið og umferðina framundan til að spá fyrir um hvernig ferðalagið gæti gengið.</a:t>
            </a:r>
            <a:endParaRPr lang="en-GB" sz="2200" dirty="0">
              <a:solidFill>
                <a:srgbClr val="595959"/>
              </a:solidFill>
            </a:endParaRPr>
          </a:p>
        </p:txBody>
      </p:sp>
      <p:sp>
        <p:nvSpPr>
          <p:cNvPr id="26" name="Flowchart: Alternate Process 25">
            <a:extLst>
              <a:ext uri="{FF2B5EF4-FFF2-40B4-BE49-F238E27FC236}">
                <a16:creationId xmlns:a16="http://schemas.microsoft.com/office/drawing/2014/main" id="{3CCE6253-9CA9-23C8-31F6-AF7A83089831}"/>
              </a:ext>
            </a:extLst>
          </p:cNvPr>
          <p:cNvSpPr/>
          <p:nvPr/>
        </p:nvSpPr>
        <p:spPr>
          <a:xfrm>
            <a:off x="1472994" y="4598380"/>
            <a:ext cx="9964593" cy="1975561"/>
          </a:xfrm>
          <a:prstGeom prst="flowChartAlternateProcess">
            <a:avLst/>
          </a:prstGeom>
          <a:noFill/>
          <a:ln w="28575">
            <a:solidFill>
              <a:srgbClr val="E967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3" name="Connector: Elbow 32">
            <a:extLst>
              <a:ext uri="{FF2B5EF4-FFF2-40B4-BE49-F238E27FC236}">
                <a16:creationId xmlns:a16="http://schemas.microsoft.com/office/drawing/2014/main" id="{2CBB92AC-463A-73A9-D980-5CA4F35027B1}"/>
              </a:ext>
            </a:extLst>
          </p:cNvPr>
          <p:cNvCxnSpPr>
            <a:cxnSpLocks/>
            <a:stCxn id="24" idx="1"/>
            <a:endCxn id="25" idx="1"/>
          </p:cNvCxnSpPr>
          <p:nvPr/>
        </p:nvCxnSpPr>
        <p:spPr>
          <a:xfrm rot="10800000" flipH="1" flipV="1">
            <a:off x="798379" y="1744005"/>
            <a:ext cx="650093" cy="1794990"/>
          </a:xfrm>
          <a:prstGeom prst="bentConnector3">
            <a:avLst>
              <a:gd name="adj1" fmla="val -35164"/>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AE8E5FA5-5544-1A8D-C8F6-30FF9BFDD57D}"/>
              </a:ext>
            </a:extLst>
          </p:cNvPr>
          <p:cNvCxnSpPr/>
          <p:nvPr/>
        </p:nvCxnSpPr>
        <p:spPr>
          <a:xfrm rot="10800000" flipH="1" flipV="1">
            <a:off x="810640" y="3542492"/>
            <a:ext cx="650093" cy="1535007"/>
          </a:xfrm>
          <a:prstGeom prst="bentConnector3">
            <a:avLst>
              <a:gd name="adj1" fmla="val -1067"/>
            </a:avLst>
          </a:prstGeom>
          <a:ln w="28575">
            <a:solidFill>
              <a:srgbClr val="E96751"/>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8C42348B-7CF9-2989-8825-AEAE6C29DF30}"/>
              </a:ext>
            </a:extLst>
          </p:cNvPr>
          <p:cNvGrpSpPr/>
          <p:nvPr/>
        </p:nvGrpSpPr>
        <p:grpSpPr>
          <a:xfrm>
            <a:off x="11081474" y="76852"/>
            <a:ext cx="720000" cy="861774"/>
            <a:chOff x="1016000" y="1024973"/>
            <a:chExt cx="1016000" cy="1216059"/>
          </a:xfrm>
        </p:grpSpPr>
        <p:sp>
          <p:nvSpPr>
            <p:cNvPr id="5" name="Oval 4">
              <a:extLst>
                <a:ext uri="{FF2B5EF4-FFF2-40B4-BE49-F238E27FC236}">
                  <a16:creationId xmlns:a16="http://schemas.microsoft.com/office/drawing/2014/main" id="{3ADE9B03-39D1-E6A5-6932-F5A01DA196F5}"/>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7" name="TextBox 6">
              <a:extLst>
                <a:ext uri="{FF2B5EF4-FFF2-40B4-BE49-F238E27FC236}">
                  <a16:creationId xmlns:a16="http://schemas.microsoft.com/office/drawing/2014/main" id="{F0E54E6E-7406-DB0E-2FC1-14527D39E788}"/>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5</a:t>
              </a:r>
            </a:p>
          </p:txBody>
        </p:sp>
      </p:grpSp>
    </p:spTree>
    <p:extLst>
      <p:ext uri="{BB962C8B-B14F-4D97-AF65-F5344CB8AC3E}">
        <p14:creationId xmlns:p14="http://schemas.microsoft.com/office/powerpoint/2010/main" val="828595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78F9F6-31B1-480B-A297-B4A26598C42A}"/>
              </a:ext>
            </a:extLst>
          </p:cNvPr>
          <p:cNvSpPr>
            <a:spLocks noGrp="1"/>
          </p:cNvSpPr>
          <p:nvPr>
            <p:ph type="body" sz="quarter" idx="18"/>
          </p:nvPr>
        </p:nvSpPr>
        <p:spPr>
          <a:xfrm>
            <a:off x="802511" y="1614318"/>
            <a:ext cx="7964972" cy="3499183"/>
          </a:xfrm>
        </p:spPr>
        <p:txBody>
          <a:bodyPr/>
          <a:lstStyle/>
          <a:p>
            <a:pPr>
              <a:spcAft>
                <a:spcPts val="1200"/>
              </a:spcAft>
            </a:pPr>
            <a:r>
              <a:rPr lang="en-US" sz="2400" b="1" dirty="0">
                <a:solidFill>
                  <a:srgbClr val="E96751"/>
                </a:solidFill>
              </a:rPr>
              <a:t>Áætlanagerð </a:t>
            </a:r>
            <a:r>
              <a:rPr lang="en-US" sz="2400" dirty="0"/>
              <a:t>setur markmiðin þín </a:t>
            </a:r>
            <a:r>
              <a:rPr lang="en-US" sz="2400" b="1" i="1" dirty="0"/>
              <a:t>(hvað og hvernig), </a:t>
            </a:r>
            <a:r>
              <a:rPr lang="en-US" sz="2400" dirty="0"/>
              <a:t>en </a:t>
            </a:r>
            <a:r>
              <a:rPr lang="en-US" sz="2400" b="1" dirty="0">
                <a:solidFill>
                  <a:srgbClr val="E96751"/>
                </a:solidFill>
              </a:rPr>
              <a:t>spágerð </a:t>
            </a:r>
            <a:r>
              <a:rPr lang="en-US" sz="2400" dirty="0"/>
              <a:t>upplýsir þig um væntanleg skilyrði </a:t>
            </a:r>
            <a:r>
              <a:rPr lang="en-US" sz="2400" b="1" i="1" dirty="0"/>
              <a:t>(hvað ef). </a:t>
            </a:r>
            <a:r>
              <a:rPr lang="en-US" sz="2400" dirty="0"/>
              <a:t>Saman leiða þær ákvarðanatöku. </a:t>
            </a:r>
          </a:p>
          <a:p>
            <a:pPr>
              <a:spcAft>
                <a:spcPts val="1200"/>
              </a:spcAft>
            </a:pPr>
            <a:r>
              <a:rPr lang="en-US" sz="2400" b="1" dirty="0">
                <a:solidFill>
                  <a:srgbClr val="E96751"/>
                </a:solidFill>
              </a:rPr>
              <a:t>Til dæmis </a:t>
            </a:r>
            <a:r>
              <a:rPr lang="en-US" sz="2400" dirty="0"/>
              <a:t>gæti </a:t>
            </a:r>
            <a:r>
              <a:rPr lang="en-US" sz="2400" b="1" dirty="0"/>
              <a:t>fjárhagsáætlun</a:t>
            </a:r>
            <a:r>
              <a:rPr lang="en-US" sz="2400" dirty="0"/>
              <a:t> þín falið í sér að auka nýtingu utan háannatíma um 20% með staðbundinni markaðssetningu. </a:t>
            </a:r>
          </a:p>
          <a:p>
            <a:pPr>
              <a:spcAft>
                <a:spcPts val="1200"/>
              </a:spcAft>
            </a:pPr>
            <a:r>
              <a:rPr lang="en-US" sz="2400" b="1" dirty="0"/>
              <a:t>Spágerð </a:t>
            </a:r>
            <a:r>
              <a:rPr lang="en-US" sz="2400" dirty="0"/>
              <a:t>gæti notað gögn síðasta árs til að spá því að, jafnvel með markaðssetningu, verði tekjur utan háannatímabils líklega €8.000 á mánuði í stað €6.000. </a:t>
            </a:r>
          </a:p>
          <a:p>
            <a:pPr>
              <a:spcAft>
                <a:spcPts val="1200"/>
              </a:spcAft>
            </a:pPr>
            <a:r>
              <a:rPr lang="en-US" sz="2400" dirty="0"/>
              <a:t>Ef spáin sýnir skort á reiðufé geturðu aðlagað áætlunina þína (t.d. tryggt skammtímalán eða skorið niður útgjöld) </a:t>
            </a:r>
            <a:r>
              <a:rPr lang="en-US" sz="2400" i="1" dirty="0"/>
              <a:t>áður en </a:t>
            </a:r>
            <a:r>
              <a:rPr lang="en-US" sz="2400" dirty="0"/>
              <a:t>lágannatíminn skellur á.</a:t>
            </a:r>
          </a:p>
          <a:p>
            <a:pPr>
              <a:spcAft>
                <a:spcPts val="1200"/>
              </a:spcAft>
            </a:pPr>
            <a:endParaRPr lang="en-IE" sz="2400" dirty="0"/>
          </a:p>
        </p:txBody>
      </p:sp>
      <p:sp>
        <p:nvSpPr>
          <p:cNvPr id="3" name="Text Placeholder 2">
            <a:extLst>
              <a:ext uri="{FF2B5EF4-FFF2-40B4-BE49-F238E27FC236}">
                <a16:creationId xmlns:a16="http://schemas.microsoft.com/office/drawing/2014/main" id="{59402C97-7B38-C2B8-DD3F-B34CFE3200DE}"/>
              </a:ext>
            </a:extLst>
          </p:cNvPr>
          <p:cNvSpPr>
            <a:spLocks noGrp="1"/>
          </p:cNvSpPr>
          <p:nvPr>
            <p:ph type="body" sz="quarter" idx="16"/>
          </p:nvPr>
        </p:nvSpPr>
        <p:spPr>
          <a:xfrm>
            <a:off x="788657" y="359776"/>
            <a:ext cx="10614687" cy="803654"/>
          </a:xfrm>
        </p:spPr>
        <p:txBody>
          <a:bodyPr/>
          <a:lstStyle/>
          <a:p>
            <a:r>
              <a:rPr lang="en-IE" dirty="0"/>
              <a:t>Fjármálaplanagerð vs. Spárgerð</a:t>
            </a:r>
            <a:endParaRPr lang="en-GB" dirty="0"/>
          </a:p>
          <a:p>
            <a:endParaRPr lang="en-IE" dirty="0"/>
          </a:p>
        </p:txBody>
      </p:sp>
      <p:sp>
        <p:nvSpPr>
          <p:cNvPr id="4" name="Text Placeholder 3">
            <a:extLst>
              <a:ext uri="{FF2B5EF4-FFF2-40B4-BE49-F238E27FC236}">
                <a16:creationId xmlns:a16="http://schemas.microsoft.com/office/drawing/2014/main" id="{0937D09E-170F-88AA-D219-ED250716E18B}"/>
              </a:ext>
            </a:extLst>
          </p:cNvPr>
          <p:cNvSpPr>
            <a:spLocks noGrp="1"/>
          </p:cNvSpPr>
          <p:nvPr>
            <p:ph type="body" sz="quarter" idx="19"/>
          </p:nvPr>
        </p:nvSpPr>
        <p:spPr>
          <a:xfrm>
            <a:off x="774803" y="940846"/>
            <a:ext cx="10614687" cy="803654"/>
          </a:xfrm>
        </p:spPr>
        <p:txBody>
          <a:bodyPr/>
          <a:lstStyle/>
          <a:p>
            <a:r>
              <a:rPr lang="en-US" dirty="0"/>
              <a:t>Hvernig vinna þau saman? </a:t>
            </a:r>
            <a:endParaRPr lang="en-IE" dirty="0"/>
          </a:p>
        </p:txBody>
      </p:sp>
    </p:spTree>
    <p:extLst>
      <p:ext uri="{BB962C8B-B14F-4D97-AF65-F5344CB8AC3E}">
        <p14:creationId xmlns:p14="http://schemas.microsoft.com/office/powerpoint/2010/main" val="2320988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AB431-7142-543C-4673-699711E8C08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50C3C84-8E8F-63EB-33D3-2AF7891D9F08}"/>
              </a:ext>
            </a:extLst>
          </p:cNvPr>
          <p:cNvSpPr>
            <a:spLocks noGrp="1"/>
          </p:cNvSpPr>
          <p:nvPr>
            <p:ph type="body" sz="quarter" idx="18"/>
          </p:nvPr>
        </p:nvSpPr>
        <p:spPr>
          <a:xfrm>
            <a:off x="802511" y="1614318"/>
            <a:ext cx="7964972" cy="3499183"/>
          </a:xfrm>
        </p:spPr>
        <p:txBody>
          <a:bodyPr/>
          <a:lstStyle/>
          <a:p>
            <a:pPr>
              <a:spcAft>
                <a:spcPts val="1200"/>
              </a:spcAft>
            </a:pPr>
            <a:r>
              <a:rPr lang="en-US" sz="2400" b="1" dirty="0">
                <a:solidFill>
                  <a:srgbClr val="459597"/>
                </a:solidFill>
              </a:rPr>
              <a:t>Í stuttu máli </a:t>
            </a:r>
            <a:r>
              <a:rPr lang="en-US" sz="2400" dirty="0"/>
              <a:t>veitir </a:t>
            </a:r>
            <a:r>
              <a:rPr lang="en-US" sz="2400" b="1" dirty="0"/>
              <a:t>fjárhagsáætlun </a:t>
            </a:r>
            <a:r>
              <a:rPr lang="en-US" sz="2400" dirty="0"/>
              <a:t>þér stefnu, og </a:t>
            </a:r>
            <a:r>
              <a:rPr lang="en-US" sz="2400" b="1" dirty="0"/>
              <a:t>spágerð </a:t>
            </a:r>
            <a:r>
              <a:rPr lang="en-US" sz="2400" dirty="0"/>
              <a:t>gefur þér upplýsta áætlun um framtíðarfjármál. Þetta hjálpar þér að undirbúa þig fyrir óvissu og grípa tækifæri. </a:t>
            </a:r>
          </a:p>
          <a:p>
            <a:pPr>
              <a:spcAft>
                <a:spcPts val="1200"/>
              </a:spcAft>
            </a:pPr>
            <a:r>
              <a:rPr lang="en-US" sz="2400" dirty="0"/>
              <a:t>Góð spá gerir þér kleift að sjá fyrir þörfum fyrir sjóðstreymi, úthluta auðlindum á skilvirkan hátt og skipuleggja vöxt, í stað þess að bregðast við í flýti þegar eitthvað kemur upp á.</a:t>
            </a:r>
          </a:p>
          <a:p>
            <a:pPr>
              <a:spcAft>
                <a:spcPts val="1200"/>
              </a:spcAft>
            </a:pPr>
            <a:endParaRPr lang="en-IE" sz="2400" dirty="0"/>
          </a:p>
        </p:txBody>
      </p:sp>
      <p:sp>
        <p:nvSpPr>
          <p:cNvPr id="3" name="Text Placeholder 2">
            <a:extLst>
              <a:ext uri="{FF2B5EF4-FFF2-40B4-BE49-F238E27FC236}">
                <a16:creationId xmlns:a16="http://schemas.microsoft.com/office/drawing/2014/main" id="{C8757B39-FBBB-E4F3-A449-5B44745A86E9}"/>
              </a:ext>
            </a:extLst>
          </p:cNvPr>
          <p:cNvSpPr>
            <a:spLocks noGrp="1"/>
          </p:cNvSpPr>
          <p:nvPr>
            <p:ph type="body" sz="quarter" idx="16"/>
          </p:nvPr>
        </p:nvSpPr>
        <p:spPr>
          <a:xfrm>
            <a:off x="788657" y="359776"/>
            <a:ext cx="10614687" cy="803654"/>
          </a:xfrm>
        </p:spPr>
        <p:txBody>
          <a:bodyPr/>
          <a:lstStyle/>
          <a:p>
            <a:r>
              <a:rPr lang="en-IE" dirty="0"/>
              <a:t>Fjármálaplanagerð vs. spágreining</a:t>
            </a:r>
            <a:endParaRPr lang="en-GB" dirty="0"/>
          </a:p>
          <a:p>
            <a:endParaRPr lang="en-IE" dirty="0"/>
          </a:p>
        </p:txBody>
      </p:sp>
      <p:sp>
        <p:nvSpPr>
          <p:cNvPr id="4" name="Text Placeholder 3">
            <a:extLst>
              <a:ext uri="{FF2B5EF4-FFF2-40B4-BE49-F238E27FC236}">
                <a16:creationId xmlns:a16="http://schemas.microsoft.com/office/drawing/2014/main" id="{8767CAD3-3A86-6FF7-A215-17BC7984C2E2}"/>
              </a:ext>
            </a:extLst>
          </p:cNvPr>
          <p:cNvSpPr>
            <a:spLocks noGrp="1"/>
          </p:cNvSpPr>
          <p:nvPr>
            <p:ph type="body" sz="quarter" idx="19"/>
          </p:nvPr>
        </p:nvSpPr>
        <p:spPr>
          <a:xfrm>
            <a:off x="774803" y="940846"/>
            <a:ext cx="10614687" cy="803654"/>
          </a:xfrm>
        </p:spPr>
        <p:txBody>
          <a:bodyPr/>
          <a:lstStyle/>
          <a:p>
            <a:r>
              <a:rPr lang="en-US" dirty="0"/>
              <a:t>Hvernig vinna þau saman? </a:t>
            </a:r>
            <a:endParaRPr lang="en-IE" dirty="0"/>
          </a:p>
        </p:txBody>
      </p:sp>
    </p:spTree>
    <p:extLst>
      <p:ext uri="{BB962C8B-B14F-4D97-AF65-F5344CB8AC3E}">
        <p14:creationId xmlns:p14="http://schemas.microsoft.com/office/powerpoint/2010/main" val="2202738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A48EC-C107-1D7F-124C-B201B367C69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5B3A921-AB91-4E56-B891-BB19BDCC356D}"/>
              </a:ext>
            </a:extLst>
          </p:cNvPr>
          <p:cNvSpPr>
            <a:spLocks noGrp="1"/>
          </p:cNvSpPr>
          <p:nvPr>
            <p:ph type="body" sz="quarter" idx="4294967295"/>
          </p:nvPr>
        </p:nvSpPr>
        <p:spPr>
          <a:xfrm>
            <a:off x="7943850" y="1928962"/>
            <a:ext cx="3899197" cy="870198"/>
          </a:xfrm>
          <a:prstGeom prst="rect">
            <a:avLst/>
          </a:prstGeom>
        </p:spPr>
        <p:txBody>
          <a:bodyPr/>
          <a:lstStyle/>
          <a:p>
            <a:pPr marL="0" indent="0" algn="r">
              <a:lnSpc>
                <a:spcPct val="100000"/>
              </a:lnSpc>
              <a:buNone/>
            </a:pPr>
            <a:r>
              <a:rPr lang="en-US" sz="3200" dirty="0">
                <a:solidFill>
                  <a:schemeClr val="bg1"/>
                </a:solidFill>
              </a:rPr>
              <a:t>Veldu viðskiptalíkan þitt</a:t>
            </a:r>
            <a:endParaRPr lang="en-GB" sz="3200" dirty="0">
              <a:solidFill>
                <a:schemeClr val="bg1"/>
              </a:solidFill>
            </a:endParaRPr>
          </a:p>
        </p:txBody>
      </p:sp>
      <p:sp>
        <p:nvSpPr>
          <p:cNvPr id="3" name="Text Placeholder 2">
            <a:extLst>
              <a:ext uri="{FF2B5EF4-FFF2-40B4-BE49-F238E27FC236}">
                <a16:creationId xmlns:a16="http://schemas.microsoft.com/office/drawing/2014/main" id="{F15920F0-C780-A0C1-FDAF-F300DA48E55E}"/>
              </a:ext>
            </a:extLst>
          </p:cNvPr>
          <p:cNvSpPr>
            <a:spLocks noGrp="1"/>
          </p:cNvSpPr>
          <p:nvPr>
            <p:ph type="body" sz="quarter" idx="4294967295"/>
          </p:nvPr>
        </p:nvSpPr>
        <p:spPr>
          <a:xfrm>
            <a:off x="9376759" y="1082093"/>
            <a:ext cx="2466288" cy="319777"/>
          </a:xfrm>
          <a:prstGeom prst="rect">
            <a:avLst/>
          </a:prstGeom>
        </p:spPr>
        <p:txBody>
          <a:bodyPr/>
          <a:lstStyle/>
          <a:p>
            <a:pPr marL="0" indent="0" algn="r" defTabSz="914400" rtl="0" eaLnBrk="1" latinLnBrk="0" hangingPunct="1">
              <a:lnSpc>
                <a:spcPct val="100000"/>
              </a:lnSpc>
              <a:spcBef>
                <a:spcPts val="0"/>
              </a:spcBef>
              <a:buFont typeface="Arial" panose="020B0604020202020204" pitchFamily="34" charset="0"/>
              <a:buNone/>
            </a:pPr>
            <a:r>
              <a:rPr lang="en-GB" sz="4400" b="1" dirty="0">
                <a:solidFill>
                  <a:schemeClr val="bg1"/>
                </a:solidFill>
              </a:rPr>
              <a:t>Kafli 2</a:t>
            </a:r>
          </a:p>
        </p:txBody>
      </p:sp>
      <p:sp>
        <p:nvSpPr>
          <p:cNvPr id="5" name="Text Placeholder 4">
            <a:extLst>
              <a:ext uri="{FF2B5EF4-FFF2-40B4-BE49-F238E27FC236}">
                <a16:creationId xmlns:a16="http://schemas.microsoft.com/office/drawing/2014/main" id="{DB065532-0839-949E-6DC3-E856B41F6D99}"/>
              </a:ext>
            </a:extLst>
          </p:cNvPr>
          <p:cNvSpPr>
            <a:spLocks noGrp="1"/>
          </p:cNvSpPr>
          <p:nvPr>
            <p:ph type="body" sz="quarter" idx="23"/>
          </p:nvPr>
        </p:nvSpPr>
        <p:spPr>
          <a:xfrm>
            <a:off x="620612" y="4563633"/>
            <a:ext cx="11088152" cy="1248936"/>
          </a:xfrm>
        </p:spPr>
        <p:txBody>
          <a:bodyPr/>
          <a:lstStyle/>
          <a:p>
            <a:pPr algn="ctr"/>
            <a:r>
              <a:rPr lang="en-US" sz="2800" i="1" dirty="0">
                <a:solidFill>
                  <a:srgbClr val="E96751"/>
                </a:solidFill>
              </a:rPr>
              <a:t>Hvaða </a:t>
            </a:r>
            <a:r>
              <a:rPr lang="en-US" sz="2800" b="1" i="1" dirty="0">
                <a:solidFill>
                  <a:srgbClr val="E96751"/>
                </a:solidFill>
              </a:rPr>
              <a:t>tegund fyrirtækis </a:t>
            </a:r>
            <a:r>
              <a:rPr lang="en-US" sz="2800" i="1" dirty="0">
                <a:solidFill>
                  <a:srgbClr val="E96751"/>
                </a:solidFill>
              </a:rPr>
              <a:t>eða </a:t>
            </a:r>
            <a:r>
              <a:rPr lang="en-US" sz="2800" b="1" i="1" dirty="0">
                <a:solidFill>
                  <a:srgbClr val="E96751"/>
                </a:solidFill>
              </a:rPr>
              <a:t>valkostamódel</a:t>
            </a:r>
            <a:r>
              <a:rPr lang="en-US" sz="2800" i="1" dirty="0">
                <a:solidFill>
                  <a:srgbClr val="E96751"/>
                </a:solidFill>
              </a:rPr>
              <a:t> fyrir gistingu hentar mér, og hvernig á ég að skipuleggja fjármálin fyrir það?</a:t>
            </a:r>
          </a:p>
          <a:p>
            <a:r>
              <a:rPr lang="en-US" sz="2800" b="1" dirty="0">
                <a:solidFill>
                  <a:srgbClr val="EC7C69"/>
                </a:solidFill>
              </a:rPr>
              <a:t>Markmið: </a:t>
            </a:r>
            <a:r>
              <a:rPr lang="en-US" dirty="0"/>
              <a:t>Að bera kennsl á og skilgreina gistimódel sem samræmist gildum þínum, staðsetningu, fjárhagsáætlun og markaði.</a:t>
            </a:r>
          </a:p>
          <a:p>
            <a:endParaRPr lang="en-US" sz="2200" dirty="0">
              <a:solidFill>
                <a:srgbClr val="414141"/>
              </a:solidFill>
            </a:endParaRPr>
          </a:p>
        </p:txBody>
      </p:sp>
      <p:sp>
        <p:nvSpPr>
          <p:cNvPr id="11" name="Slide Number Placeholder 5">
            <a:extLst>
              <a:ext uri="{FF2B5EF4-FFF2-40B4-BE49-F238E27FC236}">
                <a16:creationId xmlns:a16="http://schemas.microsoft.com/office/drawing/2014/main" id="{9959E393-DADC-C4F7-438C-5B2AE51C92E7}"/>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6</a:t>
            </a:fld>
            <a:endParaRPr lang="fr-CA" dirty="0"/>
          </a:p>
        </p:txBody>
      </p:sp>
      <p:pic>
        <p:nvPicPr>
          <p:cNvPr id="13" name="Picture Placeholder 12" descr="A person holding a small house&#10;&#10;AI-generated content may be incorrect.">
            <a:extLst>
              <a:ext uri="{FF2B5EF4-FFF2-40B4-BE49-F238E27FC236}">
                <a16:creationId xmlns:a16="http://schemas.microsoft.com/office/drawing/2014/main" id="{2B3C53EF-31F6-F42E-18B4-AD0023891DB7}"/>
              </a:ext>
            </a:extLst>
          </p:cNvPr>
          <p:cNvPicPr>
            <a:picLocks noGrp="1" noChangeAspect="1"/>
          </p:cNvPicPr>
          <p:nvPr>
            <p:ph type="pic" sz="quarter" idx="22"/>
          </p:nvPr>
        </p:nvPicPr>
        <p:blipFill>
          <a:blip r:embed="rId2"/>
          <a:srcRect t="8676" b="8676"/>
          <a:stretch>
            <a:fillRect/>
          </a:stretch>
        </p:blipFill>
        <p:spPr>
          <a:xfrm>
            <a:off x="3002" y="148452"/>
            <a:ext cx="7048500" cy="3888089"/>
          </a:xfrm>
        </p:spPr>
      </p:pic>
    </p:spTree>
    <p:extLst>
      <p:ext uri="{BB962C8B-B14F-4D97-AF65-F5344CB8AC3E}">
        <p14:creationId xmlns:p14="http://schemas.microsoft.com/office/powerpoint/2010/main" val="1477863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0C979-6CB3-D08A-F22A-06C153F6BBB5}"/>
            </a:ext>
          </a:extLst>
        </p:cNvPr>
        <p:cNvGrpSpPr/>
        <p:nvPr/>
      </p:nvGrpSpPr>
      <p:grpSpPr>
        <a:xfrm>
          <a:off x="0" y="0"/>
          <a:ext cx="0" cy="0"/>
          <a:chOff x="0" y="0"/>
          <a:chExt cx="0" cy="0"/>
        </a:xfrm>
      </p:grpSpPr>
      <p:sp>
        <p:nvSpPr>
          <p:cNvPr id="21" name="Text Placeholder 20">
            <a:extLst>
              <a:ext uri="{FF2B5EF4-FFF2-40B4-BE49-F238E27FC236}">
                <a16:creationId xmlns:a16="http://schemas.microsoft.com/office/drawing/2014/main" id="{D2E6EE88-BA01-73F5-4F1D-852407E09904}"/>
              </a:ext>
            </a:extLst>
          </p:cNvPr>
          <p:cNvSpPr>
            <a:spLocks noGrp="1"/>
          </p:cNvSpPr>
          <p:nvPr>
            <p:ph type="body" sz="quarter" idx="28"/>
          </p:nvPr>
        </p:nvSpPr>
        <p:spPr>
          <a:xfrm>
            <a:off x="600550" y="1176930"/>
            <a:ext cx="5177408" cy="4671588"/>
          </a:xfrm>
        </p:spPr>
        <p:txBody>
          <a:bodyPr/>
          <a:lstStyle/>
          <a:p>
            <a:pPr marL="0" indent="0"/>
            <a:r>
              <a:rPr lang="en-US" b="1" i="1" dirty="0"/>
              <a:t>Til að samræma fjármálastefnu þína við viðskiptalíkan sem er rekstrar- og fjárhagslega raunsætt.</a:t>
            </a:r>
          </a:p>
          <a:p>
            <a:pPr marL="0" indent="0"/>
            <a:r>
              <a:rPr lang="en-US" dirty="0"/>
              <a:t>Áður en þú reiknar kostnað eða setur verð, verður þú að skilja hvaða tegund gistiþjónustu þú ert að byggja upp. Mismunandi gerðir – eins og glamping, vistgistingar, smáhús eða dvöl í menningar- og sögulegum húsum – hafa ólíka kostnaðarskipulag, reglugerðir, viðskiptavina­gerðir og tekjumöguleika. Þessi kafli hjálpar þér að kanna þessar gerðir og ákveða hvaða þeirra hentar þinni sýn, landi og markmiðum.</a:t>
            </a:r>
            <a:endParaRPr lang="en-IE" sz="2200" b="0" dirty="0"/>
          </a:p>
        </p:txBody>
      </p:sp>
      <p:sp>
        <p:nvSpPr>
          <p:cNvPr id="9" name="Text Placeholder 8">
            <a:extLst>
              <a:ext uri="{FF2B5EF4-FFF2-40B4-BE49-F238E27FC236}">
                <a16:creationId xmlns:a16="http://schemas.microsoft.com/office/drawing/2014/main" id="{66676072-4512-1A71-EA2C-0ADA02DF80FD}"/>
              </a:ext>
            </a:extLst>
          </p:cNvPr>
          <p:cNvSpPr>
            <a:spLocks noGrp="1"/>
          </p:cNvSpPr>
          <p:nvPr>
            <p:ph type="body" sz="quarter" idx="27"/>
          </p:nvPr>
        </p:nvSpPr>
        <p:spPr>
          <a:xfrm>
            <a:off x="600550" y="405222"/>
            <a:ext cx="5041923" cy="720752"/>
          </a:xfrm>
        </p:spPr>
        <p:txBody>
          <a:bodyPr/>
          <a:lstStyle/>
          <a:p>
            <a:r>
              <a:rPr lang="en-US" sz="3000" dirty="0"/>
              <a:t>Veldu viðskiptalíkanið þitt</a:t>
            </a:r>
          </a:p>
        </p:txBody>
      </p:sp>
      <p:sp>
        <p:nvSpPr>
          <p:cNvPr id="30" name="Text Placeholder 1">
            <a:extLst>
              <a:ext uri="{FF2B5EF4-FFF2-40B4-BE49-F238E27FC236}">
                <a16:creationId xmlns:a16="http://schemas.microsoft.com/office/drawing/2014/main" id="{760F5703-9525-88DA-B324-8C93C4ED9675}"/>
              </a:ext>
            </a:extLst>
          </p:cNvPr>
          <p:cNvSpPr>
            <a:spLocks noGrp="1"/>
          </p:cNvSpPr>
          <p:nvPr>
            <p:ph type="body" sz="quarter" idx="4294967295"/>
          </p:nvPr>
        </p:nvSpPr>
        <p:spPr>
          <a:xfrm>
            <a:off x="5862882" y="1682748"/>
            <a:ext cx="700387" cy="689518"/>
          </a:xfrm>
          <a:prstGeom prst="rect">
            <a:avLst/>
          </a:prstGeom>
        </p:spPr>
        <p:txBody>
          <a:bodyPr anchor="ctr"/>
          <a:lstStyle/>
          <a:p>
            <a:pPr marL="0" indent="0" algn="ctr">
              <a:buNone/>
            </a:pPr>
            <a:r>
              <a:rPr lang="en-IE" sz="3200" dirty="0">
                <a:solidFill>
                  <a:schemeClr val="bg1"/>
                </a:solidFill>
              </a:rPr>
              <a:t>06</a:t>
            </a:r>
          </a:p>
        </p:txBody>
      </p:sp>
      <p:sp>
        <p:nvSpPr>
          <p:cNvPr id="31" name="Text Placeholder 2">
            <a:extLst>
              <a:ext uri="{FF2B5EF4-FFF2-40B4-BE49-F238E27FC236}">
                <a16:creationId xmlns:a16="http://schemas.microsoft.com/office/drawing/2014/main" id="{1CEE5A04-B2D2-04E4-7BAE-38AC481B4339}"/>
              </a:ext>
            </a:extLst>
          </p:cNvPr>
          <p:cNvSpPr>
            <a:spLocks noGrp="1"/>
          </p:cNvSpPr>
          <p:nvPr>
            <p:ph type="body" sz="quarter" idx="4294967295"/>
          </p:nvPr>
        </p:nvSpPr>
        <p:spPr>
          <a:xfrm>
            <a:off x="6698177" y="1812205"/>
            <a:ext cx="4931847" cy="689519"/>
          </a:xfrm>
          <a:prstGeom prst="rect">
            <a:avLst/>
          </a:prstGeom>
        </p:spPr>
        <p:txBody>
          <a:bodyPr anchor="ctr"/>
          <a:lstStyle/>
          <a:p>
            <a:pPr marL="0" indent="0">
              <a:spcBef>
                <a:spcPts val="0"/>
              </a:spcBef>
              <a:buNone/>
            </a:pPr>
            <a:r>
              <a:rPr lang="en-IE" sz="2200" b="1" dirty="0">
                <a:solidFill>
                  <a:srgbClr val="595959"/>
                </a:solidFill>
              </a:rPr>
              <a:t>Að skilja valkosti í gistimódelum</a:t>
            </a:r>
          </a:p>
          <a:p>
            <a:pPr marL="0" indent="0">
              <a:spcBef>
                <a:spcPts val="0"/>
              </a:spcBef>
              <a:buNone/>
            </a:pPr>
            <a:r>
              <a:rPr lang="en-US" sz="1800" i="1" dirty="0">
                <a:solidFill>
                  <a:srgbClr val="595959"/>
                </a:solidFill>
              </a:rPr>
              <a:t>Inngangur og ítarlegar upplýsingar má finna í einingu 1, kafla 3, og einingu 6, kafla 3</a:t>
            </a:r>
          </a:p>
          <a:p>
            <a:pPr marL="0" indent="0">
              <a:spcBef>
                <a:spcPts val="0"/>
              </a:spcBef>
              <a:buNone/>
            </a:pPr>
            <a:endParaRPr lang="en-IE" sz="2200" dirty="0">
              <a:solidFill>
                <a:srgbClr val="595959"/>
              </a:solidFill>
            </a:endParaRPr>
          </a:p>
        </p:txBody>
      </p:sp>
      <p:sp>
        <p:nvSpPr>
          <p:cNvPr id="32" name="Text Placeholder 4">
            <a:extLst>
              <a:ext uri="{FF2B5EF4-FFF2-40B4-BE49-F238E27FC236}">
                <a16:creationId xmlns:a16="http://schemas.microsoft.com/office/drawing/2014/main" id="{FEC4D371-12A0-CF94-B0D8-87925365E9EB}"/>
              </a:ext>
            </a:extLst>
          </p:cNvPr>
          <p:cNvSpPr>
            <a:spLocks noGrp="1"/>
          </p:cNvSpPr>
          <p:nvPr>
            <p:ph type="body" sz="quarter" idx="4294967295"/>
          </p:nvPr>
        </p:nvSpPr>
        <p:spPr>
          <a:xfrm>
            <a:off x="5884585" y="3221535"/>
            <a:ext cx="700387" cy="689518"/>
          </a:xfrm>
          <a:prstGeom prst="rect">
            <a:avLst/>
          </a:prstGeom>
        </p:spPr>
        <p:txBody>
          <a:bodyPr anchor="ctr"/>
          <a:lstStyle/>
          <a:p>
            <a:pPr marL="0" indent="0" algn="ctr">
              <a:buNone/>
            </a:pPr>
            <a:r>
              <a:rPr lang="en-IE" sz="3200" dirty="0">
                <a:solidFill>
                  <a:schemeClr val="bg1"/>
                </a:solidFill>
              </a:rPr>
              <a:t>07</a:t>
            </a:r>
          </a:p>
        </p:txBody>
      </p:sp>
      <p:sp>
        <p:nvSpPr>
          <p:cNvPr id="33" name="Text Placeholder 5">
            <a:extLst>
              <a:ext uri="{FF2B5EF4-FFF2-40B4-BE49-F238E27FC236}">
                <a16:creationId xmlns:a16="http://schemas.microsoft.com/office/drawing/2014/main" id="{C7F955D3-2949-DB20-C981-1AD577AB012F}"/>
              </a:ext>
            </a:extLst>
          </p:cNvPr>
          <p:cNvSpPr>
            <a:spLocks noGrp="1"/>
          </p:cNvSpPr>
          <p:nvPr>
            <p:ph type="body" sz="quarter" idx="4294967295"/>
          </p:nvPr>
        </p:nvSpPr>
        <p:spPr>
          <a:xfrm>
            <a:off x="6748162" y="3381285"/>
            <a:ext cx="5110169" cy="689519"/>
          </a:xfrm>
          <a:prstGeom prst="rect">
            <a:avLst/>
          </a:prstGeom>
        </p:spPr>
        <p:txBody>
          <a:bodyPr anchor="ctr"/>
          <a:lstStyle/>
          <a:p>
            <a:pPr marL="0" indent="0">
              <a:spcBef>
                <a:spcPts val="0"/>
              </a:spcBef>
              <a:buNone/>
            </a:pPr>
            <a:r>
              <a:rPr lang="en-IE" sz="2200" b="1" dirty="0">
                <a:solidFill>
                  <a:srgbClr val="595959"/>
                </a:solidFill>
              </a:rPr>
              <a:t>Inngangur að stofnkostnaði og upphaflegri fjárhagsáætlun </a:t>
            </a:r>
          </a:p>
          <a:p>
            <a:pPr marL="0" indent="0">
              <a:spcBef>
                <a:spcPts val="0"/>
              </a:spcBef>
              <a:buNone/>
            </a:pPr>
            <a:r>
              <a:rPr lang="en-US" sz="1800" i="1" dirty="0">
                <a:solidFill>
                  <a:srgbClr val="595959"/>
                </a:solidFill>
              </a:rPr>
              <a:t>Yfirlit yfir áætlaðan stofnkostnað byggt á valinni fyrirmynd þinni. Nánari upplýsingar í Modúl 6, kafli 2).</a:t>
            </a:r>
          </a:p>
          <a:p>
            <a:pPr marL="0" indent="0">
              <a:spcBef>
                <a:spcPts val="0"/>
              </a:spcBef>
              <a:buNone/>
            </a:pPr>
            <a:endParaRPr lang="en-US" sz="1800" i="1" dirty="0">
              <a:solidFill>
                <a:srgbClr val="595959"/>
              </a:solidFill>
            </a:endParaRPr>
          </a:p>
          <a:p>
            <a:pPr marL="0" indent="0">
              <a:spcBef>
                <a:spcPts val="0"/>
              </a:spcBef>
              <a:buNone/>
            </a:pPr>
            <a:endParaRPr lang="en-IE" sz="2200" b="1" dirty="0">
              <a:solidFill>
                <a:srgbClr val="595959"/>
              </a:solidFill>
            </a:endParaRPr>
          </a:p>
        </p:txBody>
      </p:sp>
      <p:cxnSp>
        <p:nvCxnSpPr>
          <p:cNvPr id="2" name="Straight Connector 1">
            <a:extLst>
              <a:ext uri="{FF2B5EF4-FFF2-40B4-BE49-F238E27FC236}">
                <a16:creationId xmlns:a16="http://schemas.microsoft.com/office/drawing/2014/main" id="{1A84D06F-9F70-A6D5-7F63-8D93B76D78F6}"/>
              </a:ext>
            </a:extLst>
          </p:cNvPr>
          <p:cNvCxnSpPr>
            <a:cxnSpLocks/>
          </p:cNvCxnSpPr>
          <p:nvPr/>
        </p:nvCxnSpPr>
        <p:spPr>
          <a:xfrm flipH="1">
            <a:off x="5658046" y="263118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946314C-DF9B-3830-1CC2-5CD78F17A890}"/>
              </a:ext>
            </a:extLst>
          </p:cNvPr>
          <p:cNvCxnSpPr>
            <a:cxnSpLocks/>
          </p:cNvCxnSpPr>
          <p:nvPr/>
        </p:nvCxnSpPr>
        <p:spPr>
          <a:xfrm flipH="1">
            <a:off x="5777958" y="423900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6278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C0BE1-CF95-AE2B-06D8-C4C78B99CD2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BA0F49-77AD-F6F2-9934-5CD2962830B2}"/>
              </a:ext>
            </a:extLst>
          </p:cNvPr>
          <p:cNvSpPr>
            <a:spLocks noGrp="1"/>
          </p:cNvSpPr>
          <p:nvPr>
            <p:ph type="body" sz="quarter" idx="16"/>
          </p:nvPr>
        </p:nvSpPr>
        <p:spPr>
          <a:xfrm>
            <a:off x="4295552" y="186544"/>
            <a:ext cx="7504847" cy="803654"/>
          </a:xfrm>
        </p:spPr>
        <p:txBody>
          <a:bodyPr/>
          <a:lstStyle/>
          <a:p>
            <a:r>
              <a:rPr lang="en-IE" sz="2800" dirty="0"/>
              <a:t>Að skilja aðrar gistimódel</a:t>
            </a:r>
          </a:p>
        </p:txBody>
      </p:sp>
      <p:sp>
        <p:nvSpPr>
          <p:cNvPr id="6" name="Text Placeholder 5">
            <a:extLst>
              <a:ext uri="{FF2B5EF4-FFF2-40B4-BE49-F238E27FC236}">
                <a16:creationId xmlns:a16="http://schemas.microsoft.com/office/drawing/2014/main" id="{BEDBB62E-9A07-3F50-AC33-58B7399EB674}"/>
              </a:ext>
            </a:extLst>
          </p:cNvPr>
          <p:cNvSpPr>
            <a:spLocks noGrp="1"/>
          </p:cNvSpPr>
          <p:nvPr>
            <p:ph type="body" sz="quarter" idx="23"/>
          </p:nvPr>
        </p:nvSpPr>
        <p:spPr>
          <a:xfrm>
            <a:off x="4295553" y="1142094"/>
            <a:ext cx="7221426" cy="803654"/>
          </a:xfrm>
        </p:spPr>
        <p:txBody>
          <a:bodyPr/>
          <a:lstStyle/>
          <a:p>
            <a:pPr>
              <a:spcAft>
                <a:spcPts val="600"/>
              </a:spcAft>
            </a:pPr>
            <a:r>
              <a:rPr lang="en-US" sz="2400" b="0" dirty="0">
                <a:solidFill>
                  <a:srgbClr val="595959"/>
                </a:solidFill>
              </a:rPr>
              <a:t>Í fyrsta lagi þarftu að skilja hvað líkan valkostagreinar gistingar er og ákveða í hvaða líkani þú ætlar að fjárfesta</a:t>
            </a:r>
            <a:r>
              <a:rPr lang="en-IE" sz="2400" b="0" dirty="0">
                <a:solidFill>
                  <a:srgbClr val="595959"/>
                </a:solidFill>
              </a:rPr>
              <a:t>. </a:t>
            </a:r>
            <a:r>
              <a:rPr lang="en-US" sz="2400" b="0" dirty="0">
                <a:solidFill>
                  <a:srgbClr val="595959"/>
                </a:solidFill>
              </a:rPr>
              <a:t>Mismunandi valkostagistingar í ferðaþjónustu hafa ólíka kostnaðarskipan og rekstrarleg atriði. Að skilja þitt tiltekna líkan mun hjálpa þér að sérsníða fjárhagsáætlun þína. Algengar gerðir af sveitasvæðis glamping-gistingu eru: </a:t>
            </a:r>
          </a:p>
          <a:p>
            <a:pPr>
              <a:spcAft>
                <a:spcPts val="600"/>
              </a:spcAft>
            </a:pPr>
            <a:endParaRPr lang="en-US" sz="1000" b="0" dirty="0">
              <a:solidFill>
                <a:srgbClr val="595959"/>
              </a:solidFill>
            </a:endParaRPr>
          </a:p>
          <a:p>
            <a:pPr marL="342900" indent="-342900">
              <a:spcAft>
                <a:spcPts val="600"/>
              </a:spcAft>
              <a:buFont typeface="Wingdings" panose="05000000000000000000" pitchFamily="2" charset="2"/>
              <a:buChar char="v"/>
            </a:pPr>
            <a:r>
              <a:rPr lang="en-US" sz="2200" b="0" dirty="0">
                <a:solidFill>
                  <a:srgbClr val="595959"/>
                </a:solidFill>
              </a:rPr>
              <a:t>Bell-tjöld, jurta og safarítjöld</a:t>
            </a:r>
          </a:p>
          <a:p>
            <a:pPr marL="342900" indent="-342900">
              <a:spcAft>
                <a:spcPts val="600"/>
              </a:spcAft>
              <a:buFont typeface="Wingdings" panose="05000000000000000000" pitchFamily="2" charset="2"/>
              <a:buChar char="v"/>
            </a:pPr>
            <a:r>
              <a:rPr lang="en-US" sz="2200" b="0" dirty="0">
                <a:solidFill>
                  <a:srgbClr val="595959"/>
                </a:solidFill>
              </a:rPr>
              <a:t>Glamping-kassar og hirðishýsi</a:t>
            </a:r>
          </a:p>
          <a:p>
            <a:pPr marL="342900" indent="-342900">
              <a:spcAft>
                <a:spcPts val="600"/>
              </a:spcAft>
              <a:buFont typeface="Wingdings" panose="05000000000000000000" pitchFamily="2" charset="2"/>
              <a:buChar char="v"/>
            </a:pPr>
            <a:r>
              <a:rPr lang="en-US" sz="2200" b="0" dirty="0">
                <a:solidFill>
                  <a:srgbClr val="595959"/>
                </a:solidFill>
              </a:rPr>
              <a:t>Endurnýjaðar fjósbyggingar eða aðrar sveitabýlishúsnæði</a:t>
            </a:r>
          </a:p>
          <a:p>
            <a:pPr marL="342900" indent="-342900">
              <a:spcAft>
                <a:spcPts val="600"/>
              </a:spcAft>
              <a:buFont typeface="Wingdings" panose="05000000000000000000" pitchFamily="2" charset="2"/>
              <a:buChar char="v"/>
            </a:pPr>
            <a:r>
              <a:rPr lang="en-US" sz="2200" b="0" dirty="0">
                <a:solidFill>
                  <a:srgbClr val="595959"/>
                </a:solidFill>
              </a:rPr>
              <a:t>Pop-up einingar (smáhús, gámar)</a:t>
            </a:r>
          </a:p>
          <a:p>
            <a:pPr>
              <a:spcAft>
                <a:spcPts val="600"/>
              </a:spcAft>
            </a:pPr>
            <a:endParaRPr lang="en-US" sz="1000" b="0" dirty="0">
              <a:solidFill>
                <a:srgbClr val="595959"/>
              </a:solidFill>
            </a:endParaRPr>
          </a:p>
          <a:p>
            <a:pPr>
              <a:spcAft>
                <a:spcPts val="600"/>
              </a:spcAft>
            </a:pPr>
            <a:r>
              <a:rPr lang="en-US" sz="2400" b="0" dirty="0">
                <a:solidFill>
                  <a:srgbClr val="595959"/>
                </a:solidFill>
              </a:rPr>
              <a:t>Fyrir fleiri valkosti og upplýsingar, sjá einingu 1, kafla 3 og einingu 7, hluta 1</a:t>
            </a:r>
            <a:endParaRPr lang="en-IE" sz="2400" b="0" dirty="0">
              <a:solidFill>
                <a:srgbClr val="595959"/>
              </a:solidFill>
            </a:endParaRPr>
          </a:p>
        </p:txBody>
      </p:sp>
      <p:sp>
        <p:nvSpPr>
          <p:cNvPr id="2" name="Text Placeholder 1">
            <a:extLst>
              <a:ext uri="{FF2B5EF4-FFF2-40B4-BE49-F238E27FC236}">
                <a16:creationId xmlns:a16="http://schemas.microsoft.com/office/drawing/2014/main" id="{5F057632-ACF1-DA1F-7E53-FF32C95DA6FD}"/>
              </a:ext>
            </a:extLst>
          </p:cNvPr>
          <p:cNvSpPr>
            <a:spLocks noGrp="1"/>
          </p:cNvSpPr>
          <p:nvPr>
            <p:ph type="body" sz="quarter" idx="19"/>
          </p:nvPr>
        </p:nvSpPr>
        <p:spPr/>
        <p:txBody>
          <a:bodyPr/>
          <a:lstStyle/>
          <a:p>
            <a:pPr algn="ctr">
              <a:lnSpc>
                <a:spcPct val="100000"/>
              </a:lnSpc>
            </a:pPr>
            <a:r>
              <a:rPr lang="en-IE" sz="2600" dirty="0"/>
              <a:t>Ákveðið ATA viðskiptalíkanið ykkar </a:t>
            </a:r>
          </a:p>
        </p:txBody>
      </p:sp>
      <p:grpSp>
        <p:nvGrpSpPr>
          <p:cNvPr id="3" name="Group 2">
            <a:extLst>
              <a:ext uri="{FF2B5EF4-FFF2-40B4-BE49-F238E27FC236}">
                <a16:creationId xmlns:a16="http://schemas.microsoft.com/office/drawing/2014/main" id="{7D632CE2-81AC-D279-C1F4-E67BA211E064}"/>
              </a:ext>
            </a:extLst>
          </p:cNvPr>
          <p:cNvGrpSpPr/>
          <p:nvPr/>
        </p:nvGrpSpPr>
        <p:grpSpPr>
          <a:xfrm>
            <a:off x="11081474" y="76852"/>
            <a:ext cx="720000" cy="861774"/>
            <a:chOff x="1016000" y="1024973"/>
            <a:chExt cx="1016000" cy="1216059"/>
          </a:xfrm>
        </p:grpSpPr>
        <p:sp>
          <p:nvSpPr>
            <p:cNvPr id="7" name="Oval 6">
              <a:extLst>
                <a:ext uri="{FF2B5EF4-FFF2-40B4-BE49-F238E27FC236}">
                  <a16:creationId xmlns:a16="http://schemas.microsoft.com/office/drawing/2014/main" id="{75A682FA-CC35-C863-BD84-4F533208BCAE}"/>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a16="http://schemas.microsoft.com/office/drawing/2014/main" id="{ACEF46AF-4444-F392-2C1A-335D4AEB2BF8}"/>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6</a:t>
              </a:r>
            </a:p>
          </p:txBody>
        </p:sp>
      </p:grpSp>
      <p:pic>
        <p:nvPicPr>
          <p:cNvPr id="9" name="Picture 2" descr="pod-366">
            <a:extLst>
              <a:ext uri="{FF2B5EF4-FFF2-40B4-BE49-F238E27FC236}">
                <a16:creationId xmlns:a16="http://schemas.microsoft.com/office/drawing/2014/main" id="{F5BB4BF4-4F97-BAEF-3854-61448A144CA9}"/>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7323" b="7323"/>
          <a:stretch/>
        </p:blipFill>
        <p:spPr bwMode="auto">
          <a:xfrm>
            <a:off x="392113" y="0"/>
            <a:ext cx="3422650" cy="194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69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DA28A-516E-1134-0068-46D5BADD026D}"/>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52D7F4F9-E168-ACD7-4FC0-61308EB5736B}"/>
              </a:ext>
            </a:extLst>
          </p:cNvPr>
          <p:cNvSpPr/>
          <p:nvPr/>
        </p:nvSpPr>
        <p:spPr>
          <a:xfrm>
            <a:off x="835422" y="1021977"/>
            <a:ext cx="10521156" cy="4043082"/>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defTabSz="1066800">
              <a:spcBef>
                <a:spcPct val="0"/>
              </a:spcBef>
              <a:spcAft>
                <a:spcPts val="1200"/>
              </a:spcAft>
            </a:pPr>
            <a:r>
              <a:rPr lang="en-US" sz="2800" b="1" dirty="0"/>
              <a:t>Bjöllutjöld, jurta og safarítjöld:</a:t>
            </a:r>
            <a:r>
              <a:rPr lang="en-US" sz="2800" dirty="0"/>
              <a:t> </a:t>
            </a:r>
          </a:p>
          <a:p>
            <a:pPr defTabSz="1066800">
              <a:spcBef>
                <a:spcPct val="0"/>
              </a:spcBef>
              <a:spcAft>
                <a:spcPts val="1200"/>
              </a:spcAft>
            </a:pPr>
            <a:r>
              <a:rPr lang="en-US" sz="2400" dirty="0"/>
              <a:t>Venjulega eru þetta byggingar úr striga. </a:t>
            </a:r>
          </a:p>
          <a:p>
            <a:pPr defTabSz="1066800">
              <a:spcBef>
                <a:spcPct val="0"/>
              </a:spcBef>
              <a:spcAft>
                <a:spcPts val="1200"/>
              </a:spcAft>
            </a:pPr>
            <a:r>
              <a:rPr lang="en-US" sz="2400" dirty="0"/>
              <a:t>Þau eru tiltölulega ódýr (grunnklukku tjald getur kostað </a:t>
            </a:r>
            <a:r>
              <a:rPr lang="en-US" sz="2400" dirty="0">
                <a:solidFill>
                  <a:schemeClr val="bg1"/>
                </a:solidFill>
                <a:hlinkClick r:id="rId2">
                  <a:extLst>
                    <a:ext uri="{A12FA001-AC4F-418D-AE19-62706E023703}">
                      <ahyp:hlinkClr xmlns:ahyp="http://schemas.microsoft.com/office/drawing/2018/hyperlinkcolor" val="tx"/>
                    </a:ext>
                  </a:extLst>
                </a:hlinkClick>
              </a:rPr>
              <a:t>um</a:t>
            </a:r>
            <a:r>
              <a:rPr lang="en-US" sz="2400" b="1" dirty="0"/>
              <a:t> 1.000 €</a:t>
            </a:r>
            <a:r>
              <a:rPr lang="en-US" sz="2400" dirty="0"/>
              <a:t>) en oft </a:t>
            </a:r>
            <a:r>
              <a:rPr lang="en-US" sz="2400" b="1" dirty="0"/>
              <a:t>árstíðabundin </a:t>
            </a:r>
            <a:r>
              <a:rPr lang="en-US" sz="2400" dirty="0"/>
              <a:t>(ekki kjörin í köldu veðri). </a:t>
            </a:r>
          </a:p>
          <a:p>
            <a:pPr defTabSz="1066800">
              <a:spcBef>
                <a:spcPct val="0"/>
              </a:spcBef>
              <a:spcAft>
                <a:spcPts val="1200"/>
              </a:spcAft>
            </a:pPr>
            <a:r>
              <a:rPr lang="en-US" sz="2400" dirty="0"/>
              <a:t>Innréttuð safarítjald getur kostað á bilinu 15.000 til 20.000 evra á stykkið. Þau krefjast yfirleitt sérstakra baðaðstöðu á staðnum. </a:t>
            </a:r>
          </a:p>
          <a:p>
            <a:pPr defTabSz="1066800">
              <a:spcBef>
                <a:spcPct val="0"/>
              </a:spcBef>
              <a:spcAft>
                <a:spcPts val="1200"/>
              </a:spcAft>
            </a:pPr>
            <a:r>
              <a:rPr lang="en-US" sz="2400" b="1" dirty="0"/>
              <a:t>Lestu </a:t>
            </a:r>
            <a:r>
              <a:rPr lang="en-US" sz="2400" dirty="0">
                <a:solidFill>
                  <a:schemeClr val="bg1"/>
                </a:solidFill>
                <a:hlinkClick r:id="rId2">
                  <a:extLst>
                    <a:ext uri="{A12FA001-AC4F-418D-AE19-62706E023703}">
                      <ahyp:hlinkClr xmlns:ahyp="http://schemas.microsoft.com/office/drawing/2018/hyperlinkcolor" val="tx"/>
                    </a:ext>
                  </a:extLst>
                </a:hlinkClick>
              </a:rPr>
              <a:t>Hvernig á að koma á fót glamping-rekstri </a:t>
            </a:r>
            <a:r>
              <a:rPr lang="en-US" sz="2400" dirty="0"/>
              <a:t>og </a:t>
            </a:r>
            <a:r>
              <a:rPr lang="en-US" sz="2400" dirty="0">
                <a:solidFill>
                  <a:schemeClr val="bg1"/>
                </a:solidFill>
                <a:hlinkClick r:id="rId3">
                  <a:extLst>
                    <a:ext uri="{A12FA001-AC4F-418D-AE19-62706E023703}">
                      <ahyp:hlinkClr xmlns:ahyp="http://schemas.microsoft.com/office/drawing/2018/hyperlinkcolor" val="tx"/>
                    </a:ext>
                  </a:extLst>
                </a:hlinkClick>
              </a:rPr>
              <a:t>Byrja glamping-rekstur: Fullkominn leiðarvísir </a:t>
            </a:r>
            <a:endParaRPr lang="en-GB" sz="2400" kern="1200" dirty="0">
              <a:solidFill>
                <a:schemeClr val="bg1"/>
              </a:solidFill>
            </a:endParaRPr>
          </a:p>
        </p:txBody>
      </p:sp>
      <p:pic>
        <p:nvPicPr>
          <p:cNvPr id="24" name="Picture 23">
            <a:extLst>
              <a:ext uri="{FF2B5EF4-FFF2-40B4-BE49-F238E27FC236}">
                <a16:creationId xmlns:a16="http://schemas.microsoft.com/office/drawing/2014/main" id="{F44ECE21-5A1B-E57A-E06B-86F795E01BD7}"/>
              </a:ext>
            </a:extLst>
          </p:cNvPr>
          <p:cNvPicPr>
            <a:picLocks noChangeAspect="1"/>
          </p:cNvPicPr>
          <p:nvPr/>
        </p:nvPicPr>
        <p:blipFill>
          <a:blip r:embed="rId4"/>
          <a:stretch>
            <a:fillRect/>
          </a:stretch>
        </p:blipFill>
        <p:spPr>
          <a:xfrm>
            <a:off x="994971" y="1272074"/>
            <a:ext cx="1629782" cy="1440000"/>
          </a:xfrm>
          <a:prstGeom prst="rect">
            <a:avLst/>
          </a:prstGeom>
        </p:spPr>
      </p:pic>
    </p:spTree>
    <p:extLst>
      <p:ext uri="{BB962C8B-B14F-4D97-AF65-F5344CB8AC3E}">
        <p14:creationId xmlns:p14="http://schemas.microsoft.com/office/powerpoint/2010/main" val="18255465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C45386-67A3-4101-B9A1-87FF9D0AB93A}"/>
</file>

<file path=customXml/itemProps2.xml><?xml version="1.0" encoding="utf-8"?>
<ds:datastoreItem xmlns:ds="http://schemas.openxmlformats.org/officeDocument/2006/customXml" ds:itemID="{EB3830AB-B230-4A31-A9F1-7D0AB7CB8CA2}"/>
</file>

<file path=customXml/itemProps3.xml><?xml version="1.0" encoding="utf-8"?>
<ds:datastoreItem xmlns:ds="http://schemas.openxmlformats.org/officeDocument/2006/customXml" ds:itemID="{07220917-6E1C-428D-8B66-67C9FDC94601}"/>
</file>

<file path=docProps/app.xml><?xml version="1.0" encoding="utf-8"?>
<Properties xmlns="http://schemas.openxmlformats.org/officeDocument/2006/extended-properties" xmlns:vt="http://schemas.openxmlformats.org/officeDocument/2006/docPropsVTypes">
  <TotalTime>12917</TotalTime>
  <Words>2434</Words>
  <Application>Microsoft Office PowerPoint</Application>
  <PresentationFormat>Widescreen</PresentationFormat>
  <Paragraphs>224</Paragraphs>
  <Slides>20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docId:5961BCF719C45A5000688BA61FA9A584</cp:keywords>
  <cp:lastModifiedBy>Kjartan Bollason</cp:lastModifiedBy>
  <cp:revision>499</cp:revision>
  <dcterms:created xsi:type="dcterms:W3CDTF">2020-10-14T13:32:04Z</dcterms:created>
  <dcterms:modified xsi:type="dcterms:W3CDTF">2026-01-23T15:45:37Z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