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entation.xml" ContentType="application/vnd.openxmlformats-officedocument.presentationml.presentation.main+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54.xml" ContentType="application/vnd.openxmlformats-officedocument.presentationml.slideLayout+xml"/>
  <Override PartName="/ppt/slideMasters/slideMaster1.xml" ContentType="application/vnd.openxmlformats-officedocument.presentationml.slideMaster+xml"/>
  <Override PartName="/ppt/slideLayouts/slideLayout26.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22"/>
  </p:notesMasterIdLst>
  <p:sldIdLst>
    <p:sldId id="7764" r:id="rId2"/>
    <p:sldId id="7709" r:id="rId3"/>
    <p:sldId id="7776" r:id="rId4"/>
    <p:sldId id="7706" r:id="rId5"/>
    <p:sldId id="7735" r:id="rId6"/>
    <p:sldId id="7736" r:id="rId7"/>
    <p:sldId id="7315" r:id="rId8"/>
    <p:sldId id="7319" r:id="rId9"/>
    <p:sldId id="7322" r:id="rId10"/>
    <p:sldId id="7210" r:id="rId11"/>
    <p:sldId id="7155" r:id="rId12"/>
    <p:sldId id="7156" r:id="rId13"/>
    <p:sldId id="7765" r:id="rId14"/>
    <p:sldId id="7174" r:id="rId15"/>
    <p:sldId id="7000" r:id="rId16"/>
    <p:sldId id="7173" r:id="rId17"/>
    <p:sldId id="6901" r:id="rId18"/>
    <p:sldId id="7177" r:id="rId19"/>
    <p:sldId id="7175" r:id="rId20"/>
    <p:sldId id="7176"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6751"/>
    <a:srgbClr val="E98C7F"/>
    <a:srgbClr val="418D8F"/>
    <a:srgbClr val="595959"/>
    <a:srgbClr val="F2A158"/>
    <a:srgbClr val="5FBDBB"/>
    <a:srgbClr val="459597"/>
    <a:srgbClr val="A3D4D5"/>
    <a:srgbClr val="E5E5E3"/>
    <a:srgbClr val="086D6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890"/>
    <p:restoredTop sz="94915" autoAdjust="0"/>
  </p:normalViewPr>
  <p:slideViewPr>
    <p:cSldViewPr snapToGrid="0" snapToObjects="1">
      <p:cViewPr varScale="1">
        <p:scale>
          <a:sx n="64" d="100"/>
          <a:sy n="64" d="100"/>
        </p:scale>
        <p:origin x="412" y="4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Smelltu til að breyta aðaltextastílum</a:t>
            </a:r>
          </a:p>
          <a:p>
            <a:pPr lvl="1"/>
            <a:r>
              <a:rPr lang="en-GB"/>
              <a:t>Annar stigi</a:t>
            </a:r>
          </a:p>
          <a:p>
            <a:pPr lvl="2"/>
            <a:r>
              <a:rPr lang="en-GB"/>
              <a:t>Þriðja stig</a:t>
            </a:r>
          </a:p>
          <a:p>
            <a:pPr lvl="3"/>
            <a:r>
              <a:rPr lang="en-GB"/>
              <a:t>Fjórða stig</a:t>
            </a:r>
          </a:p>
          <a:p>
            <a:pPr lvl="4"/>
            <a:r>
              <a:rPr lang="en-GB"/>
              <a:t>Fimmta stig</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13547" y="748833"/>
            <a:ext cx="6549337" cy="576020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8" y="1337990"/>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84585" y="2252978"/>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719881" y="2252978"/>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91164" y="3167965"/>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726460" y="3167965"/>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912867" y="4082953"/>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748163" y="4082953"/>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91164" y="499794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726460" y="4997940"/>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2" name="Straight Connector 21">
            <a:extLst>
              <a:ext uri="{FF2B5EF4-FFF2-40B4-BE49-F238E27FC236}">
                <a16:creationId xmlns:a16="http://schemas.microsoft.com/office/drawing/2014/main" id="{9DF01F14-643E-584E-8815-2D66531C2F34}"/>
              </a:ext>
            </a:extLst>
          </p:cNvPr>
          <p:cNvCxnSpPr>
            <a:cxnSpLocks/>
          </p:cNvCxnSpPr>
          <p:nvPr userDrawn="1"/>
        </p:nvCxnSpPr>
        <p:spPr>
          <a:xfrm flipH="1">
            <a:off x="5658046" y="4851970"/>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E19368A-FBF5-B546-8EFA-9C513A76B4D0}"/>
              </a:ext>
            </a:extLst>
          </p:cNvPr>
          <p:cNvCxnSpPr>
            <a:cxnSpLocks/>
          </p:cNvCxnSpPr>
          <p:nvPr userDrawn="1"/>
        </p:nvCxnSpPr>
        <p:spPr>
          <a:xfrm flipH="1">
            <a:off x="5658046" y="3962672"/>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ED4C171-C3A2-E24D-913F-69190F67BB96}"/>
              </a:ext>
            </a:extLst>
          </p:cNvPr>
          <p:cNvCxnSpPr>
            <a:cxnSpLocks/>
          </p:cNvCxnSpPr>
          <p:nvPr userDrawn="1"/>
        </p:nvCxnSpPr>
        <p:spPr>
          <a:xfrm flipH="1">
            <a:off x="5658046" y="3081881"/>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E91B2BC-7D76-4B4D-B897-64B7D14505D7}"/>
              </a:ext>
            </a:extLst>
          </p:cNvPr>
          <p:cNvCxnSpPr>
            <a:cxnSpLocks/>
          </p:cNvCxnSpPr>
          <p:nvPr userDrawn="1"/>
        </p:nvCxnSpPr>
        <p:spPr>
          <a:xfrm flipH="1">
            <a:off x="5658046" y="2103078"/>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0" y="748832"/>
            <a:ext cx="6662885" cy="6109168"/>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6185499"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2A158"/>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22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8834584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4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0" y="748832"/>
            <a:ext cx="6662885" cy="6109168"/>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6185499"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E96751"/>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22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
            <a:extLst>
              <a:ext uri="{FF2B5EF4-FFF2-40B4-BE49-F238E27FC236}">
                <a16:creationId xmlns:a16="http://schemas.microsoft.com/office/drawing/2014/main" id="{6200EA46-74C4-E89B-2CA3-0088C46B4E86}"/>
              </a:ext>
            </a:extLst>
          </p:cNvPr>
          <p:cNvSpPr>
            <a:spLocks noGrp="1"/>
          </p:cNvSpPr>
          <p:nvPr>
            <p:ph type="body" sz="quarter" idx="4294967295"/>
          </p:nvPr>
        </p:nvSpPr>
        <p:spPr>
          <a:xfrm>
            <a:off x="5862882" y="1337990"/>
            <a:ext cx="700387" cy="689518"/>
          </a:xfrm>
          <a:prstGeom prst="rect">
            <a:avLst/>
          </a:prstGeom>
        </p:spPr>
        <p:txBody>
          <a:bodyPr anchor="ctr"/>
          <a:lstStyle/>
          <a:p>
            <a:pPr marL="0" indent="0" algn="ctr">
              <a:buNone/>
            </a:pPr>
            <a:r>
              <a:rPr lang="en-IE" sz="3200" dirty="0">
                <a:solidFill>
                  <a:schemeClr val="bg1"/>
                </a:solidFill>
              </a:rPr>
              <a:t>01</a:t>
            </a:r>
          </a:p>
        </p:txBody>
      </p:sp>
      <p:sp>
        <p:nvSpPr>
          <p:cNvPr id="6" name="Text Placeholder 2">
            <a:extLst>
              <a:ext uri="{FF2B5EF4-FFF2-40B4-BE49-F238E27FC236}">
                <a16:creationId xmlns:a16="http://schemas.microsoft.com/office/drawing/2014/main" id="{2F1C6307-FD72-0D20-16E5-D13ED5D003F7}"/>
              </a:ext>
            </a:extLst>
          </p:cNvPr>
          <p:cNvSpPr>
            <a:spLocks noGrp="1"/>
          </p:cNvSpPr>
          <p:nvPr>
            <p:ph type="body" sz="quarter" idx="4294967295"/>
          </p:nvPr>
        </p:nvSpPr>
        <p:spPr>
          <a:xfrm>
            <a:off x="6698177" y="1337990"/>
            <a:ext cx="4931847" cy="689519"/>
          </a:xfrm>
          <a:prstGeom prst="rect">
            <a:avLst/>
          </a:prstGeom>
        </p:spPr>
        <p:txBody>
          <a:bodyPr anchor="ctr"/>
          <a:lstStyle/>
          <a:p>
            <a:pPr marL="0" indent="0">
              <a:buNone/>
            </a:pPr>
            <a:r>
              <a:rPr lang="en-IE" sz="2200" b="1" dirty="0">
                <a:solidFill>
                  <a:srgbClr val="595959"/>
                </a:solidFill>
              </a:rPr>
              <a:t>Know Your Fixed Costs (FC) </a:t>
            </a:r>
            <a:r>
              <a:rPr lang="en-IE" sz="2200" dirty="0">
                <a:solidFill>
                  <a:srgbClr val="595959"/>
                </a:solidFill>
              </a:rPr>
              <a:t>(Overheads)</a:t>
            </a:r>
          </a:p>
        </p:txBody>
      </p:sp>
      <p:sp>
        <p:nvSpPr>
          <p:cNvPr id="7" name="Text Placeholder 4">
            <a:extLst>
              <a:ext uri="{FF2B5EF4-FFF2-40B4-BE49-F238E27FC236}">
                <a16:creationId xmlns:a16="http://schemas.microsoft.com/office/drawing/2014/main" id="{B065A9F7-7187-10E4-8591-C62FD4D79840}"/>
              </a:ext>
            </a:extLst>
          </p:cNvPr>
          <p:cNvSpPr>
            <a:spLocks noGrp="1"/>
          </p:cNvSpPr>
          <p:nvPr>
            <p:ph type="body" sz="quarter" idx="4294967295"/>
          </p:nvPr>
        </p:nvSpPr>
        <p:spPr>
          <a:xfrm>
            <a:off x="5884585" y="2252978"/>
            <a:ext cx="700387" cy="689518"/>
          </a:xfrm>
          <a:prstGeom prst="rect">
            <a:avLst/>
          </a:prstGeom>
        </p:spPr>
        <p:txBody>
          <a:bodyPr anchor="ctr"/>
          <a:lstStyle/>
          <a:p>
            <a:pPr marL="0" indent="0" algn="ctr">
              <a:buNone/>
            </a:pPr>
            <a:r>
              <a:rPr lang="en-IE" sz="3200" dirty="0">
                <a:solidFill>
                  <a:schemeClr val="bg1"/>
                </a:solidFill>
              </a:rPr>
              <a:t>02</a:t>
            </a:r>
          </a:p>
        </p:txBody>
      </p:sp>
      <p:sp>
        <p:nvSpPr>
          <p:cNvPr id="8" name="Text Placeholder 5">
            <a:extLst>
              <a:ext uri="{FF2B5EF4-FFF2-40B4-BE49-F238E27FC236}">
                <a16:creationId xmlns:a16="http://schemas.microsoft.com/office/drawing/2014/main" id="{2B0F16D1-5167-DDEC-4A3B-CF84CA3A3A21}"/>
              </a:ext>
            </a:extLst>
          </p:cNvPr>
          <p:cNvSpPr>
            <a:spLocks noGrp="1"/>
          </p:cNvSpPr>
          <p:nvPr>
            <p:ph type="body" sz="quarter" idx="4294967295"/>
          </p:nvPr>
        </p:nvSpPr>
        <p:spPr>
          <a:xfrm>
            <a:off x="6719880" y="2252978"/>
            <a:ext cx="5110169" cy="689519"/>
          </a:xfrm>
          <a:prstGeom prst="rect">
            <a:avLst/>
          </a:prstGeom>
        </p:spPr>
        <p:txBody>
          <a:bodyPr anchor="ctr"/>
          <a:lstStyle/>
          <a:p>
            <a:pPr marL="0" indent="0">
              <a:buNone/>
            </a:pPr>
            <a:r>
              <a:rPr lang="en-IE" sz="2200" b="1" dirty="0">
                <a:solidFill>
                  <a:srgbClr val="595959"/>
                </a:solidFill>
              </a:rPr>
              <a:t>Estimate Your Variable Cost per Night (VC)</a:t>
            </a:r>
          </a:p>
        </p:txBody>
      </p:sp>
      <p:sp>
        <p:nvSpPr>
          <p:cNvPr id="9" name="Text Placeholder 6">
            <a:extLst>
              <a:ext uri="{FF2B5EF4-FFF2-40B4-BE49-F238E27FC236}">
                <a16:creationId xmlns:a16="http://schemas.microsoft.com/office/drawing/2014/main" id="{CDEF22CD-9342-0C00-833B-6EF4F294083E}"/>
              </a:ext>
            </a:extLst>
          </p:cNvPr>
          <p:cNvSpPr>
            <a:spLocks noGrp="1"/>
          </p:cNvSpPr>
          <p:nvPr>
            <p:ph type="body" sz="quarter" idx="4294967295"/>
          </p:nvPr>
        </p:nvSpPr>
        <p:spPr>
          <a:xfrm>
            <a:off x="5891164" y="3167965"/>
            <a:ext cx="700387" cy="689518"/>
          </a:xfrm>
          <a:prstGeom prst="rect">
            <a:avLst/>
          </a:prstGeom>
        </p:spPr>
        <p:txBody>
          <a:bodyPr/>
          <a:lstStyle/>
          <a:p>
            <a:pPr marL="0" indent="0" algn="ctr">
              <a:buNone/>
            </a:pPr>
            <a:r>
              <a:rPr lang="en-IE" sz="3200" dirty="0">
                <a:solidFill>
                  <a:schemeClr val="bg1"/>
                </a:solidFill>
              </a:rPr>
              <a:t>03</a:t>
            </a:r>
          </a:p>
        </p:txBody>
      </p:sp>
      <p:sp>
        <p:nvSpPr>
          <p:cNvPr id="10" name="Text Placeholder 7">
            <a:extLst>
              <a:ext uri="{FF2B5EF4-FFF2-40B4-BE49-F238E27FC236}">
                <a16:creationId xmlns:a16="http://schemas.microsoft.com/office/drawing/2014/main" id="{F5E7F6CC-8FB7-2274-91DA-994ED56E4D9E}"/>
              </a:ext>
            </a:extLst>
          </p:cNvPr>
          <p:cNvSpPr>
            <a:spLocks noGrp="1"/>
          </p:cNvSpPr>
          <p:nvPr>
            <p:ph type="body" sz="quarter" idx="4294967295"/>
          </p:nvPr>
        </p:nvSpPr>
        <p:spPr>
          <a:xfrm>
            <a:off x="6726460" y="3167965"/>
            <a:ext cx="4608000" cy="689519"/>
          </a:xfrm>
          <a:prstGeom prst="rect">
            <a:avLst/>
          </a:prstGeom>
        </p:spPr>
        <p:txBody>
          <a:bodyPr anchor="ctr"/>
          <a:lstStyle/>
          <a:p>
            <a:pPr marL="0" indent="0">
              <a:buNone/>
            </a:pPr>
            <a:r>
              <a:rPr lang="en-IE" sz="2200" b="1" dirty="0">
                <a:solidFill>
                  <a:srgbClr val="595959"/>
                </a:solidFill>
              </a:rPr>
              <a:t>Sample Annual Operating Cost or Variable Costs Breakdown</a:t>
            </a:r>
          </a:p>
        </p:txBody>
      </p:sp>
      <p:sp>
        <p:nvSpPr>
          <p:cNvPr id="11" name="Text Placeholder 8">
            <a:extLst>
              <a:ext uri="{FF2B5EF4-FFF2-40B4-BE49-F238E27FC236}">
                <a16:creationId xmlns:a16="http://schemas.microsoft.com/office/drawing/2014/main" id="{AB848293-8408-F5D3-E417-618902E30EC8}"/>
              </a:ext>
            </a:extLst>
          </p:cNvPr>
          <p:cNvSpPr>
            <a:spLocks noGrp="1"/>
          </p:cNvSpPr>
          <p:nvPr>
            <p:ph type="body" sz="quarter" idx="4294967295"/>
          </p:nvPr>
        </p:nvSpPr>
        <p:spPr>
          <a:xfrm>
            <a:off x="5912867" y="4082953"/>
            <a:ext cx="700387" cy="689518"/>
          </a:xfrm>
          <a:prstGeom prst="rect">
            <a:avLst/>
          </a:prstGeom>
        </p:spPr>
        <p:txBody>
          <a:bodyPr/>
          <a:lstStyle/>
          <a:p>
            <a:pPr marL="0" indent="0" algn="ctr">
              <a:buNone/>
            </a:pPr>
            <a:r>
              <a:rPr lang="en-IE" sz="3200" dirty="0">
                <a:solidFill>
                  <a:schemeClr val="bg1"/>
                </a:solidFill>
              </a:rPr>
              <a:t>04</a:t>
            </a:r>
          </a:p>
        </p:txBody>
      </p:sp>
      <p:sp>
        <p:nvSpPr>
          <p:cNvPr id="12" name="Text Placeholder 9">
            <a:extLst>
              <a:ext uri="{FF2B5EF4-FFF2-40B4-BE49-F238E27FC236}">
                <a16:creationId xmlns:a16="http://schemas.microsoft.com/office/drawing/2014/main" id="{E11AAA58-E7FF-1DF2-FC1A-639B5194DE75}"/>
              </a:ext>
            </a:extLst>
          </p:cNvPr>
          <p:cNvSpPr>
            <a:spLocks noGrp="1"/>
          </p:cNvSpPr>
          <p:nvPr>
            <p:ph type="body" sz="quarter" idx="4294967295"/>
          </p:nvPr>
        </p:nvSpPr>
        <p:spPr>
          <a:xfrm>
            <a:off x="6748162" y="4082953"/>
            <a:ext cx="4881861" cy="689519"/>
          </a:xfrm>
          <a:prstGeom prst="rect">
            <a:avLst/>
          </a:prstGeom>
        </p:spPr>
        <p:txBody>
          <a:bodyPr anchor="ctr"/>
          <a:lstStyle/>
          <a:p>
            <a:pPr marL="0" indent="0">
              <a:buNone/>
            </a:pPr>
            <a:r>
              <a:rPr lang="en-IE" sz="2200" b="1" dirty="0">
                <a:solidFill>
                  <a:srgbClr val="595959"/>
                </a:solidFill>
              </a:rPr>
              <a:t>Calculate Your Total Annual Costs (TAC)</a:t>
            </a:r>
          </a:p>
        </p:txBody>
      </p:sp>
      <p:sp>
        <p:nvSpPr>
          <p:cNvPr id="13" name="Text Placeholder 10">
            <a:extLst>
              <a:ext uri="{FF2B5EF4-FFF2-40B4-BE49-F238E27FC236}">
                <a16:creationId xmlns:a16="http://schemas.microsoft.com/office/drawing/2014/main" id="{D5F0FD89-BAF6-3E4C-3AC2-B1AA634EBC6D}"/>
              </a:ext>
            </a:extLst>
          </p:cNvPr>
          <p:cNvSpPr>
            <a:spLocks noGrp="1"/>
          </p:cNvSpPr>
          <p:nvPr>
            <p:ph type="body" sz="quarter" idx="4294967295"/>
          </p:nvPr>
        </p:nvSpPr>
        <p:spPr>
          <a:xfrm>
            <a:off x="5891164" y="4997940"/>
            <a:ext cx="700387" cy="689518"/>
          </a:xfrm>
          <a:prstGeom prst="rect">
            <a:avLst/>
          </a:prstGeom>
        </p:spPr>
        <p:txBody>
          <a:bodyPr/>
          <a:lstStyle/>
          <a:p>
            <a:pPr marL="0" indent="0" algn="ctr">
              <a:buNone/>
            </a:pPr>
            <a:r>
              <a:rPr lang="en-IE" sz="3200" dirty="0">
                <a:solidFill>
                  <a:schemeClr val="bg1"/>
                </a:solidFill>
              </a:rPr>
              <a:t>05</a:t>
            </a:r>
          </a:p>
        </p:txBody>
      </p:sp>
      <p:sp>
        <p:nvSpPr>
          <p:cNvPr id="14" name="Text Placeholder 11">
            <a:extLst>
              <a:ext uri="{FF2B5EF4-FFF2-40B4-BE49-F238E27FC236}">
                <a16:creationId xmlns:a16="http://schemas.microsoft.com/office/drawing/2014/main" id="{B24F0308-F2E3-0230-32E6-5526BE5FD034}"/>
              </a:ext>
            </a:extLst>
          </p:cNvPr>
          <p:cNvSpPr>
            <a:spLocks noGrp="1"/>
          </p:cNvSpPr>
          <p:nvPr>
            <p:ph type="body" sz="quarter" idx="4294967295"/>
          </p:nvPr>
        </p:nvSpPr>
        <p:spPr>
          <a:xfrm>
            <a:off x="6726460" y="4997940"/>
            <a:ext cx="4608000" cy="689519"/>
          </a:xfrm>
          <a:prstGeom prst="rect">
            <a:avLst/>
          </a:prstGeom>
        </p:spPr>
        <p:txBody>
          <a:bodyPr anchor="ctr"/>
          <a:lstStyle/>
          <a:p>
            <a:pPr marL="0" indent="0">
              <a:buNone/>
            </a:pPr>
            <a:r>
              <a:rPr lang="en-IE" sz="2200" b="1" dirty="0">
                <a:solidFill>
                  <a:srgbClr val="595959"/>
                </a:solidFill>
              </a:rPr>
              <a:t>Know Your Nightly Costs</a:t>
            </a:r>
          </a:p>
        </p:txBody>
      </p:sp>
      <p:sp>
        <p:nvSpPr>
          <p:cNvPr id="15" name="Text Placeholder 11">
            <a:extLst>
              <a:ext uri="{FF2B5EF4-FFF2-40B4-BE49-F238E27FC236}">
                <a16:creationId xmlns:a16="http://schemas.microsoft.com/office/drawing/2014/main" id="{F1446A26-4F72-BA31-7639-C202D269E15A}"/>
              </a:ext>
            </a:extLst>
          </p:cNvPr>
          <p:cNvSpPr txBox="1">
            <a:spLocks/>
          </p:cNvSpPr>
          <p:nvPr userDrawn="1"/>
        </p:nvSpPr>
        <p:spPr>
          <a:xfrm>
            <a:off x="6748162" y="5839859"/>
            <a:ext cx="4608000" cy="689519"/>
          </a:xfrm>
          <a:prstGeom prst="rect">
            <a:avLst/>
          </a:prstGeom>
        </p:spPr>
        <p:txBody>
          <a:bodyPr anchor="ctr">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lang="en-US" sz="2200" b="1" kern="1200" baseline="0" dirty="0">
                <a:solidFill>
                  <a:srgbClr val="5959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t>Calculate Your Net Revenue per Night</a:t>
            </a:r>
          </a:p>
        </p:txBody>
      </p:sp>
      <p:cxnSp>
        <p:nvCxnSpPr>
          <p:cNvPr id="16" name="Straight Connector 15">
            <a:extLst>
              <a:ext uri="{FF2B5EF4-FFF2-40B4-BE49-F238E27FC236}">
                <a16:creationId xmlns:a16="http://schemas.microsoft.com/office/drawing/2014/main" id="{306F1988-3020-D849-93C2-E2AE7F483C4A}"/>
              </a:ext>
            </a:extLst>
          </p:cNvPr>
          <p:cNvCxnSpPr>
            <a:cxnSpLocks/>
          </p:cNvCxnSpPr>
          <p:nvPr userDrawn="1"/>
        </p:nvCxnSpPr>
        <p:spPr>
          <a:xfrm flipH="1">
            <a:off x="5891164" y="5816590"/>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7" name="Text Placeholder 10">
            <a:extLst>
              <a:ext uri="{FF2B5EF4-FFF2-40B4-BE49-F238E27FC236}">
                <a16:creationId xmlns:a16="http://schemas.microsoft.com/office/drawing/2014/main" id="{B7FC63AC-297A-DB5E-5E1A-5D8C46B76ED1}"/>
              </a:ext>
            </a:extLst>
          </p:cNvPr>
          <p:cNvSpPr txBox="1">
            <a:spLocks/>
          </p:cNvSpPr>
          <p:nvPr userDrawn="1"/>
        </p:nvSpPr>
        <p:spPr>
          <a:xfrm>
            <a:off x="5884584" y="5919767"/>
            <a:ext cx="700387" cy="689518"/>
          </a:xfrm>
          <a:prstGeom prst="rect">
            <a:avLst/>
          </a:prstGeom>
          <a:noFill/>
        </p:spPr>
        <p:txBody>
          <a:bodyPr anchor="ctr">
            <a:noAutofit/>
          </a:bodyPr>
          <a:lstStyle>
            <a:lvl1pPr marL="0" indent="0" algn="ctr" defTabSz="914400" rtl="0" eaLnBrk="1" latinLnBrk="0" hangingPunct="1">
              <a:lnSpc>
                <a:spcPct val="100000"/>
              </a:lnSpc>
              <a:spcBef>
                <a:spcPts val="0"/>
              </a:spcBef>
              <a:buFont typeface="Arial" panose="020B0604020202020204" pitchFamily="34" charset="0"/>
              <a:buNone/>
              <a:defRPr sz="32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t>06</a:t>
            </a:r>
          </a:p>
        </p:txBody>
      </p:sp>
      <p:cxnSp>
        <p:nvCxnSpPr>
          <p:cNvPr id="18" name="Straight Connector 17">
            <a:extLst>
              <a:ext uri="{FF2B5EF4-FFF2-40B4-BE49-F238E27FC236}">
                <a16:creationId xmlns:a16="http://schemas.microsoft.com/office/drawing/2014/main" id="{4D6AEF0C-C180-950A-FB90-F465D232A5F0}"/>
              </a:ext>
            </a:extLst>
          </p:cNvPr>
          <p:cNvCxnSpPr>
            <a:cxnSpLocks/>
          </p:cNvCxnSpPr>
          <p:nvPr userDrawn="1"/>
        </p:nvCxnSpPr>
        <p:spPr>
          <a:xfrm flipH="1">
            <a:off x="5862882" y="2111365"/>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FC53D7F5-094C-55D4-EF99-BEEA9A20FAE7}"/>
              </a:ext>
            </a:extLst>
          </p:cNvPr>
          <p:cNvCxnSpPr>
            <a:cxnSpLocks/>
          </p:cNvCxnSpPr>
          <p:nvPr userDrawn="1"/>
        </p:nvCxnSpPr>
        <p:spPr>
          <a:xfrm flipH="1">
            <a:off x="5862882" y="3063865"/>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7B98400E-E620-B70D-609F-9C231D2ABDC9}"/>
              </a:ext>
            </a:extLst>
          </p:cNvPr>
          <p:cNvCxnSpPr>
            <a:cxnSpLocks/>
          </p:cNvCxnSpPr>
          <p:nvPr userDrawn="1"/>
        </p:nvCxnSpPr>
        <p:spPr>
          <a:xfrm flipH="1">
            <a:off x="5862882" y="3987790"/>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BB359037-26A8-5143-8968-82892FE33FDB}"/>
              </a:ext>
            </a:extLst>
          </p:cNvPr>
          <p:cNvCxnSpPr>
            <a:cxnSpLocks/>
          </p:cNvCxnSpPr>
          <p:nvPr userDrawn="1"/>
        </p:nvCxnSpPr>
        <p:spPr>
          <a:xfrm flipH="1">
            <a:off x="5862882" y="4902190"/>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127827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0" y="748832"/>
            <a:ext cx="6662885" cy="6109168"/>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6185499"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E96751"/>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8" y="1337990"/>
            <a:ext cx="4608000" cy="689519"/>
          </a:xfrm>
          <a:prstGeom prst="rect">
            <a:avLst/>
          </a:prstGeom>
        </p:spPr>
        <p:txBody>
          <a:bodyPr anchor="ctr">
            <a:noAutofit/>
          </a:bodyPr>
          <a:lstStyle>
            <a:lvl1pPr marL="0" indent="0" algn="l" defTabSz="914400" rtl="0" eaLnBrk="1" latinLnBrk="0" hangingPunct="1">
              <a:lnSpc>
                <a:spcPct val="100000"/>
              </a:lnSpc>
              <a:spcBef>
                <a:spcPts val="0"/>
              </a:spcBef>
              <a:buFont typeface="Arial" panose="020B0604020202020204" pitchFamily="34" charset="0"/>
              <a:buNone/>
              <a:defRPr sz="2200" b="1" baseline="0">
                <a:solidFill>
                  <a:srgbClr val="5959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Main Body Text</a:t>
            </a:r>
          </a:p>
          <a:p>
            <a:pPr marL="0" lvl="0" indent="0" algn="l" defTabSz="914400" rtl="0" eaLnBrk="1" latinLnBrk="0" hangingPunct="1">
              <a:lnSpc>
                <a:spcPct val="100000"/>
              </a:lnSpc>
              <a:spcBef>
                <a:spcPts val="0"/>
              </a:spcBef>
              <a:buFont typeface="Arial" panose="020B0604020202020204" pitchFamily="34" charset="0"/>
              <a:buNone/>
            </a:pPr>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22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330949615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5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0" y="748832"/>
            <a:ext cx="6662885" cy="6109168"/>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E96751"/>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6185499"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459597"/>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8" y="1337990"/>
            <a:ext cx="4608000" cy="689519"/>
          </a:xfrm>
          <a:prstGeom prst="rect">
            <a:avLst/>
          </a:prstGeom>
        </p:spPr>
        <p:txBody>
          <a:bodyPr anchor="ctr">
            <a:noAutofit/>
          </a:bodyPr>
          <a:lstStyle>
            <a:lvl1pPr marL="0" indent="0" algn="l" defTabSz="914400" rtl="0" eaLnBrk="1" latinLnBrk="0" hangingPunct="1">
              <a:lnSpc>
                <a:spcPct val="100000"/>
              </a:lnSpc>
              <a:spcBef>
                <a:spcPts val="0"/>
              </a:spcBef>
              <a:buFont typeface="Arial" panose="020B0604020202020204" pitchFamily="34" charset="0"/>
              <a:buNone/>
              <a:defRPr sz="2200" b="1" baseline="0">
                <a:solidFill>
                  <a:srgbClr val="5959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Main Body Text</a:t>
            </a:r>
          </a:p>
          <a:p>
            <a:pPr marL="0" lvl="0" indent="0" algn="l" defTabSz="914400" rtl="0" eaLnBrk="1" latinLnBrk="0" hangingPunct="1">
              <a:lnSpc>
                <a:spcPct val="100000"/>
              </a:lnSpc>
              <a:spcBef>
                <a:spcPts val="0"/>
              </a:spcBef>
              <a:buFont typeface="Arial" panose="020B0604020202020204" pitchFamily="34" charset="0"/>
              <a:buNone/>
            </a:pPr>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22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1594293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854879" y="6461000"/>
            <a:ext cx="2496629" cy="397000"/>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1"/>
            <a:ext cx="6007983" cy="618172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5343525" y="2295524"/>
            <a:ext cx="6007983" cy="4562475"/>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859949" y="6461000"/>
            <a:ext cx="2491559" cy="396999"/>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846619" y="-274858"/>
            <a:ext cx="5495664"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88657" y="2396438"/>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88657" y="761603"/>
            <a:ext cx="10614687"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74803" y="1579021"/>
            <a:ext cx="10614687"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Text Slide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E967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2812274" y="-2081754"/>
            <a:ext cx="5761056" cy="10595238"/>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9632553" cy="3849918"/>
          </a:xfrm>
          <a:prstGeom prst="rect">
            <a:avLst/>
          </a:prstGeom>
        </p:spPr>
        <p:txBody>
          <a:bodyPr/>
          <a:lstStyle>
            <a:lvl1pPr algn="l">
              <a:buNone/>
              <a:defRPr sz="2400" b="0" i="0" spc="0">
                <a:solidFill>
                  <a:srgbClr val="5959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9632553" cy="803654"/>
          </a:xfrm>
          <a:prstGeom prst="rect">
            <a:avLst/>
          </a:prstGeom>
        </p:spPr>
        <p:txBody>
          <a:bodyPr>
            <a:noAutofit/>
          </a:bodyPr>
          <a:lstStyle>
            <a:lvl1pPr marL="0" indent="0" algn="l">
              <a:buNone/>
              <a:defRPr lang="en-US" sz="3200" b="1" i="0" kern="1200" dirty="0">
                <a:solidFill>
                  <a:srgbClr val="459597"/>
                </a:solidFill>
                <a:latin typeface="+mn-lt"/>
                <a:ea typeface="+mn-ea"/>
                <a:cs typeface="+mn-cs"/>
              </a:defRPr>
            </a:lvl1pPr>
          </a:lstStyle>
          <a:p>
            <a:pPr lvl="0"/>
            <a:r>
              <a:rPr lang="en-US" dirty="0"/>
              <a:t>Heading</a:t>
            </a:r>
          </a:p>
        </p:txBody>
      </p:sp>
      <p:cxnSp>
        <p:nvCxnSpPr>
          <p:cNvPr id="8" name="Straight Connector 7">
            <a:extLst>
              <a:ext uri="{FF2B5EF4-FFF2-40B4-BE49-F238E27FC236}">
                <a16:creationId xmlns:a16="http://schemas.microsoft.com/office/drawing/2014/main" id="{8C40175A-66E9-2731-0F4C-6D99C0AD1720}"/>
              </a:ext>
            </a:extLst>
          </p:cNvPr>
          <p:cNvCxnSpPr>
            <a:cxnSpLocks/>
          </p:cNvCxnSpPr>
          <p:nvPr userDrawn="1"/>
        </p:nvCxnSpPr>
        <p:spPr>
          <a:xfrm>
            <a:off x="0" y="6453673"/>
            <a:ext cx="753242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173071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ext Slide 2">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1650004-395C-9C43-AE5F-4CE2B1EB3C37}"/>
              </a:ext>
            </a:extLst>
          </p:cNvPr>
          <p:cNvSpPr/>
          <p:nvPr userDrawn="1"/>
        </p:nvSpPr>
        <p:spPr>
          <a:xfrm>
            <a:off x="666427" y="1299620"/>
            <a:ext cx="11525573" cy="4830247"/>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459597"/>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914400" y="2169763"/>
            <a:ext cx="10479218" cy="3440624"/>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914400" y="462722"/>
            <a:ext cx="10595237" cy="803654"/>
          </a:xfrm>
          <a:prstGeom prst="rect">
            <a:avLst/>
          </a:prstGeom>
        </p:spPr>
        <p:txBody>
          <a:bodyPr>
            <a:noAutofit/>
          </a:bodyPr>
          <a:lstStyle>
            <a:lvl1pPr marL="0" indent="0" algn="l">
              <a:buNone/>
              <a:defRPr sz="3200" b="1" i="0">
                <a:solidFill>
                  <a:srgbClr val="E96751"/>
                </a:solidFill>
                <a:latin typeface="+mn-lt"/>
              </a:defRPr>
            </a:lvl1pPr>
          </a:lstStyle>
          <a:p>
            <a:pPr lvl="0"/>
            <a:r>
              <a:rPr lang="en-US" dirty="0"/>
              <a:t>Heading</a:t>
            </a:r>
          </a:p>
        </p:txBody>
      </p:sp>
      <p:sp>
        <p:nvSpPr>
          <p:cNvPr id="8" name="Rectangle 7">
            <a:extLst>
              <a:ext uri="{FF2B5EF4-FFF2-40B4-BE49-F238E27FC236}">
                <a16:creationId xmlns:a16="http://schemas.microsoft.com/office/drawing/2014/main" id="{43C457A8-E171-A54A-A815-49359F799BEA}"/>
              </a:ext>
            </a:extLst>
          </p:cNvPr>
          <p:cNvSpPr/>
          <p:nvPr userDrawn="1"/>
        </p:nvSpPr>
        <p:spPr>
          <a:xfrm>
            <a:off x="-2873829" y="-373224"/>
            <a:ext cx="2858315" cy="7557795"/>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603274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Text Slide 2">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1650004-395C-9C43-AE5F-4CE2B1EB3C37}"/>
              </a:ext>
            </a:extLst>
          </p:cNvPr>
          <p:cNvSpPr/>
          <p:nvPr userDrawn="1"/>
        </p:nvSpPr>
        <p:spPr>
          <a:xfrm>
            <a:off x="666427" y="1299620"/>
            <a:ext cx="11525573" cy="4830247"/>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914400" y="2169763"/>
            <a:ext cx="10479218" cy="3440624"/>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914400" y="462722"/>
            <a:ext cx="10595237" cy="803654"/>
          </a:xfrm>
          <a:prstGeom prst="rect">
            <a:avLst/>
          </a:prstGeom>
        </p:spPr>
        <p:txBody>
          <a:bodyPr>
            <a:noAutofit/>
          </a:bodyPr>
          <a:lstStyle>
            <a:lvl1pPr marL="0" indent="0" algn="l">
              <a:buNone/>
              <a:defRPr sz="3200" b="1" i="0">
                <a:solidFill>
                  <a:srgbClr val="595959"/>
                </a:solidFill>
                <a:latin typeface="+mn-lt"/>
              </a:defRPr>
            </a:lvl1pPr>
          </a:lstStyle>
          <a:p>
            <a:pPr lvl="0"/>
            <a:r>
              <a:rPr lang="en-US" dirty="0"/>
              <a:t>Heading</a:t>
            </a:r>
          </a:p>
        </p:txBody>
      </p:sp>
      <p:sp>
        <p:nvSpPr>
          <p:cNvPr id="8" name="Rectangle 7">
            <a:extLst>
              <a:ext uri="{FF2B5EF4-FFF2-40B4-BE49-F238E27FC236}">
                <a16:creationId xmlns:a16="http://schemas.microsoft.com/office/drawing/2014/main" id="{43C457A8-E171-A54A-A815-49359F799BEA}"/>
              </a:ext>
            </a:extLst>
          </p:cNvPr>
          <p:cNvSpPr/>
          <p:nvPr userDrawn="1"/>
        </p:nvSpPr>
        <p:spPr>
          <a:xfrm>
            <a:off x="-2873829" y="-373224"/>
            <a:ext cx="2858315" cy="7557795"/>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991703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Text Slide 2">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1650004-395C-9C43-AE5F-4CE2B1EB3C37}"/>
              </a:ext>
            </a:extLst>
          </p:cNvPr>
          <p:cNvSpPr/>
          <p:nvPr userDrawn="1"/>
        </p:nvSpPr>
        <p:spPr>
          <a:xfrm>
            <a:off x="666427" y="1299620"/>
            <a:ext cx="11525573" cy="4830247"/>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E96751"/>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914400" y="2169763"/>
            <a:ext cx="10479218" cy="3440624"/>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914400" y="462722"/>
            <a:ext cx="10595237" cy="803654"/>
          </a:xfrm>
          <a:prstGeom prst="rect">
            <a:avLst/>
          </a:prstGeom>
        </p:spPr>
        <p:txBody>
          <a:bodyPr>
            <a:noAutofit/>
          </a:bodyPr>
          <a:lstStyle>
            <a:lvl1pPr marL="0" indent="0" algn="l">
              <a:buNone/>
              <a:defRPr sz="3200" b="1" i="0">
                <a:solidFill>
                  <a:srgbClr val="459597"/>
                </a:solidFill>
                <a:latin typeface="+mn-lt"/>
              </a:defRPr>
            </a:lvl1pPr>
          </a:lstStyle>
          <a:p>
            <a:pPr lvl="0"/>
            <a:r>
              <a:rPr lang="en-US" dirty="0"/>
              <a:t>Heading</a:t>
            </a:r>
          </a:p>
        </p:txBody>
      </p:sp>
      <p:sp>
        <p:nvSpPr>
          <p:cNvPr id="8" name="Rectangle 7">
            <a:extLst>
              <a:ext uri="{FF2B5EF4-FFF2-40B4-BE49-F238E27FC236}">
                <a16:creationId xmlns:a16="http://schemas.microsoft.com/office/drawing/2014/main" id="{43C457A8-E171-A54A-A815-49359F799BEA}"/>
              </a:ext>
            </a:extLst>
          </p:cNvPr>
          <p:cNvSpPr/>
          <p:nvPr userDrawn="1"/>
        </p:nvSpPr>
        <p:spPr>
          <a:xfrm>
            <a:off x="-2873829" y="-373224"/>
            <a:ext cx="2858315" cy="7557795"/>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9946372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ext Slide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47B5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DB7BAD61-4E14-C4CF-3177-2B4D3D15BB00}"/>
              </a:ext>
            </a:extLst>
          </p:cNvPr>
          <p:cNvPicPr>
            <a:picLocks noChangeAspect="1"/>
          </p:cNvPicPr>
          <p:nvPr userDrawn="1"/>
        </p:nvPicPr>
        <p:blipFill>
          <a:blip r:embed="rId2" cstate="screen">
            <a:alphaModFix amt="24000"/>
            <a:extLst>
              <a:ext uri="{28A0092B-C50C-407E-A947-70E740481C1C}">
                <a14:useLocalDpi xmlns:a14="http://schemas.microsoft.com/office/drawing/2010/main"/>
              </a:ext>
            </a:extLst>
          </a:blip>
          <a:stretch>
            <a:fillRect/>
          </a:stretch>
        </p:blipFill>
        <p:spPr>
          <a:xfrm>
            <a:off x="6794912" y="-1995672"/>
            <a:ext cx="8391017" cy="8391017"/>
          </a:xfrm>
          <a:prstGeom prst="rect">
            <a:avLst/>
          </a:prstGeom>
        </p:spPr>
      </p:pic>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2812274" y="-2081754"/>
            <a:ext cx="5761056" cy="10595238"/>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9632553" cy="3849918"/>
          </a:xfrm>
          <a:prstGeom prst="rect">
            <a:avLst/>
          </a:prstGeom>
        </p:spPr>
        <p:txBody>
          <a:bodyPr/>
          <a:lstStyle>
            <a:lvl1pPr algn="l">
              <a:buNone/>
              <a:defRPr sz="2400" b="0" i="0" spc="0">
                <a:solidFill>
                  <a:srgbClr val="5959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9632553" cy="803654"/>
          </a:xfrm>
          <a:prstGeom prst="rect">
            <a:avLst/>
          </a:prstGeom>
        </p:spPr>
        <p:txBody>
          <a:bodyPr>
            <a:noAutofit/>
          </a:bodyPr>
          <a:lstStyle>
            <a:lvl1pPr marL="0" indent="0" algn="l">
              <a:buNone/>
              <a:defRPr sz="3600" b="0" i="0">
                <a:solidFill>
                  <a:srgbClr val="595959"/>
                </a:solidFill>
                <a:latin typeface="+mn-lt"/>
              </a:defRPr>
            </a:lvl1pPr>
          </a:lstStyle>
          <a:p>
            <a:pPr lvl="0"/>
            <a:r>
              <a:rPr lang="en-US" dirty="0"/>
              <a:t>Heading</a:t>
            </a:r>
          </a:p>
        </p:txBody>
      </p:sp>
      <p:grpSp>
        <p:nvGrpSpPr>
          <p:cNvPr id="7" name="Group 6">
            <a:extLst>
              <a:ext uri="{FF2B5EF4-FFF2-40B4-BE49-F238E27FC236}">
                <a16:creationId xmlns:a16="http://schemas.microsoft.com/office/drawing/2014/main" id="{E04ACA9F-EDC5-194A-9CC4-EEA1D3B4FDEE}"/>
              </a:ext>
            </a:extLst>
          </p:cNvPr>
          <p:cNvGrpSpPr/>
          <p:nvPr userDrawn="1"/>
        </p:nvGrpSpPr>
        <p:grpSpPr>
          <a:xfrm>
            <a:off x="0" y="6213053"/>
            <a:ext cx="12116938" cy="1289893"/>
            <a:chOff x="3911600" y="5376592"/>
            <a:chExt cx="7103963" cy="756243"/>
          </a:xfrm>
        </p:grpSpPr>
        <p:cxnSp>
          <p:nvCxnSpPr>
            <p:cNvPr id="8" name="Straight Connector 7">
              <a:extLst>
                <a:ext uri="{FF2B5EF4-FFF2-40B4-BE49-F238E27FC236}">
                  <a16:creationId xmlns:a16="http://schemas.microsoft.com/office/drawing/2014/main" id="{8C40175A-66E9-2731-0F4C-6D99C0AD1720}"/>
                </a:ext>
              </a:extLst>
            </p:cNvPr>
            <p:cNvCxnSpPr>
              <a:cxnSpLocks/>
            </p:cNvCxnSpPr>
            <p:nvPr userDrawn="1"/>
          </p:nvCxnSpPr>
          <p:spPr>
            <a:xfrm>
              <a:off x="3911600" y="5517665"/>
              <a:ext cx="4416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8A18F33D-08C9-7714-EB15-2B6C2313D6E1}"/>
                </a:ext>
              </a:extLst>
            </p:cNvPr>
            <p:cNvPicPr>
              <a:picLocks noChangeAspect="1"/>
            </p:cNvPicPr>
            <p:nvPr userDrawn="1"/>
          </p:nvPicPr>
          <p:blipFill rotWithShape="1">
            <a:blip r:embed="rId3" cstate="screen">
              <a:lum bright="70000" contrast="-70000"/>
              <a:extLst>
                <a:ext uri="{28A0092B-C50C-407E-A947-70E740481C1C}">
                  <a14:useLocalDpi xmlns:a14="http://schemas.microsoft.com/office/drawing/2010/main"/>
                </a:ext>
              </a:extLst>
            </a:blip>
            <a:srcRect l="31981" t="58177"/>
            <a:stretch/>
          </p:blipFill>
          <p:spPr>
            <a:xfrm>
              <a:off x="8693985" y="5419095"/>
              <a:ext cx="2321578" cy="713740"/>
            </a:xfrm>
            <a:prstGeom prst="rect">
              <a:avLst/>
            </a:prstGeom>
          </p:spPr>
        </p:pic>
        <p:pic>
          <p:nvPicPr>
            <p:cNvPr id="11" name="Picture 10">
              <a:extLst>
                <a:ext uri="{FF2B5EF4-FFF2-40B4-BE49-F238E27FC236}">
                  <a16:creationId xmlns:a16="http://schemas.microsoft.com/office/drawing/2014/main" id="{07FDFEE6-4E8D-9425-4732-5DD60BCC90C4}"/>
                </a:ext>
              </a:extLst>
            </p:cNvPr>
            <p:cNvPicPr>
              <a:picLocks noChangeAspect="1"/>
            </p:cNvPicPr>
            <p:nvPr userDrawn="1"/>
          </p:nvPicPr>
          <p:blipFill rotWithShape="1">
            <a:blip r:embed="rId4" cstate="screen">
              <a:lum bright="70000" contrast="-70000"/>
              <a:extLst>
                <a:ext uri="{28A0092B-C50C-407E-A947-70E740481C1C}">
                  <a14:useLocalDpi xmlns:a14="http://schemas.microsoft.com/office/drawing/2010/main"/>
                </a:ext>
              </a:extLst>
            </a:blip>
            <a:srcRect l="6446" t="27942" r="69084" b="22936"/>
            <a:stretch/>
          </p:blipFill>
          <p:spPr>
            <a:xfrm>
              <a:off x="8388482" y="5376592"/>
              <a:ext cx="281099" cy="282147"/>
            </a:xfrm>
            <a:prstGeom prst="rect">
              <a:avLst/>
            </a:prstGeom>
          </p:spPr>
        </p:pic>
      </p:grpSp>
    </p:spTree>
    <p:extLst>
      <p:ext uri="{BB962C8B-B14F-4D97-AF65-F5344CB8AC3E}">
        <p14:creationId xmlns:p14="http://schemas.microsoft.com/office/powerpoint/2010/main" val="40717165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9" name="Text Placeholder 32">
            <a:extLst>
              <a:ext uri="{FF2B5EF4-FFF2-40B4-BE49-F238E27FC236}">
                <a16:creationId xmlns:a16="http://schemas.microsoft.com/office/drawing/2014/main" id="{CE034E5D-2F22-518D-1FE6-E7FFC2D29B76}"/>
              </a:ext>
            </a:extLst>
          </p:cNvPr>
          <p:cNvSpPr>
            <a:spLocks noGrp="1"/>
          </p:cNvSpPr>
          <p:nvPr>
            <p:ph type="body" sz="quarter" idx="18" hasCustomPrompt="1"/>
          </p:nvPr>
        </p:nvSpPr>
        <p:spPr>
          <a:xfrm>
            <a:off x="675021" y="3392026"/>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0" name="Text Placeholder 32">
            <a:extLst>
              <a:ext uri="{FF2B5EF4-FFF2-40B4-BE49-F238E27FC236}">
                <a16:creationId xmlns:a16="http://schemas.microsoft.com/office/drawing/2014/main" id="{A923E284-E1A5-D57D-478A-302A8C5D7F82}"/>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1983655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9820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5" name="Text Placeholder 23">
            <a:extLst>
              <a:ext uri="{FF2B5EF4-FFF2-40B4-BE49-F238E27FC236}">
                <a16:creationId xmlns:a16="http://schemas.microsoft.com/office/drawing/2014/main" id="{6AC1F27E-82CF-5BE2-A178-1E4AA9232025}"/>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9" name="Text Placeholder 17">
            <a:extLst>
              <a:ext uri="{FF2B5EF4-FFF2-40B4-BE49-F238E27FC236}">
                <a16:creationId xmlns:a16="http://schemas.microsoft.com/office/drawing/2014/main" id="{0D5C5FE3-9CD9-E4D0-7B4E-1E10616C7D01}"/>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GB"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0" name="Text Placeholder 23">
            <a:extLst>
              <a:ext uri="{FF2B5EF4-FFF2-40B4-BE49-F238E27FC236}">
                <a16:creationId xmlns:a16="http://schemas.microsoft.com/office/drawing/2014/main" id="{6F236DD9-04CC-0BB2-9D74-5CAFA31071EA}"/>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1" name="Text Placeholder 32">
            <a:extLst>
              <a:ext uri="{FF2B5EF4-FFF2-40B4-BE49-F238E27FC236}">
                <a16:creationId xmlns:a16="http://schemas.microsoft.com/office/drawing/2014/main" id="{91ACED44-EF9B-F62B-33CF-4DB972F9344B}"/>
              </a:ext>
            </a:extLst>
          </p:cNvPr>
          <p:cNvSpPr>
            <a:spLocks noGrp="1"/>
          </p:cNvSpPr>
          <p:nvPr>
            <p:ph type="body" sz="quarter" idx="18" hasCustomPrompt="1"/>
          </p:nvPr>
        </p:nvSpPr>
        <p:spPr>
          <a:xfrm>
            <a:off x="675021" y="3392026"/>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 name="Text Placeholder 32">
            <a:extLst>
              <a:ext uri="{FF2B5EF4-FFF2-40B4-BE49-F238E27FC236}">
                <a16:creationId xmlns:a16="http://schemas.microsoft.com/office/drawing/2014/main" id="{807E7199-FD8A-EAE3-D4B8-06DFB05CCDFC}"/>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329099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5" name="Text Placeholder 23">
            <a:extLst>
              <a:ext uri="{FF2B5EF4-FFF2-40B4-BE49-F238E27FC236}">
                <a16:creationId xmlns:a16="http://schemas.microsoft.com/office/drawing/2014/main" id="{6AC1F27E-82CF-5BE2-A178-1E4AA9232025}"/>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9" name="Text Placeholder 17">
            <a:extLst>
              <a:ext uri="{FF2B5EF4-FFF2-40B4-BE49-F238E27FC236}">
                <a16:creationId xmlns:a16="http://schemas.microsoft.com/office/drawing/2014/main" id="{0D5C5FE3-9CD9-E4D0-7B4E-1E10616C7D01}"/>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GB"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0" name="Text Placeholder 23">
            <a:extLst>
              <a:ext uri="{FF2B5EF4-FFF2-40B4-BE49-F238E27FC236}">
                <a16:creationId xmlns:a16="http://schemas.microsoft.com/office/drawing/2014/main" id="{6F236DD9-04CC-0BB2-9D74-5CAFA31071EA}"/>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1" name="Text Placeholder 32">
            <a:extLst>
              <a:ext uri="{FF2B5EF4-FFF2-40B4-BE49-F238E27FC236}">
                <a16:creationId xmlns:a16="http://schemas.microsoft.com/office/drawing/2014/main" id="{AA91E554-6058-E464-2B1F-763CCA3A9442}"/>
              </a:ext>
            </a:extLst>
          </p:cNvPr>
          <p:cNvSpPr>
            <a:spLocks noGrp="1"/>
          </p:cNvSpPr>
          <p:nvPr>
            <p:ph type="body" sz="quarter" idx="18" hasCustomPrompt="1"/>
          </p:nvPr>
        </p:nvSpPr>
        <p:spPr>
          <a:xfrm>
            <a:off x="675021" y="3392026"/>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 name="Text Placeholder 32">
            <a:extLst>
              <a:ext uri="{FF2B5EF4-FFF2-40B4-BE49-F238E27FC236}">
                <a16:creationId xmlns:a16="http://schemas.microsoft.com/office/drawing/2014/main" id="{9D54461D-1B4B-199A-BE05-0A22C342D0AF}"/>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402644361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9675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3" name="Text Placeholder 23">
            <a:extLst>
              <a:ext uri="{FF2B5EF4-FFF2-40B4-BE49-F238E27FC236}">
                <a16:creationId xmlns:a16="http://schemas.microsoft.com/office/drawing/2014/main" id="{E0FCE278-5DAD-705A-F531-4D8EBF0AEC3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7" name="Text Placeholder 17">
            <a:extLst>
              <a:ext uri="{FF2B5EF4-FFF2-40B4-BE49-F238E27FC236}">
                <a16:creationId xmlns:a16="http://schemas.microsoft.com/office/drawing/2014/main" id="{D4FC09EA-89C5-C227-5564-CB1055CF3BAF}"/>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8" name="Text Placeholder 23">
            <a:extLst>
              <a:ext uri="{FF2B5EF4-FFF2-40B4-BE49-F238E27FC236}">
                <a16:creationId xmlns:a16="http://schemas.microsoft.com/office/drawing/2014/main" id="{7A0C526B-D3F9-C6BA-F2EF-DC26E5389433}"/>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5" name="Text Placeholder 32">
            <a:extLst>
              <a:ext uri="{FF2B5EF4-FFF2-40B4-BE49-F238E27FC236}">
                <a16:creationId xmlns:a16="http://schemas.microsoft.com/office/drawing/2014/main" id="{BC72A8D7-FC3E-AFF7-3782-7C6166D1973A}"/>
              </a:ext>
            </a:extLst>
          </p:cNvPr>
          <p:cNvSpPr>
            <a:spLocks noGrp="1"/>
          </p:cNvSpPr>
          <p:nvPr>
            <p:ph type="body" sz="quarter" idx="18" hasCustomPrompt="1"/>
          </p:nvPr>
        </p:nvSpPr>
        <p:spPr>
          <a:xfrm>
            <a:off x="675021" y="3392026"/>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9" name="Text Placeholder 32">
            <a:extLst>
              <a:ext uri="{FF2B5EF4-FFF2-40B4-BE49-F238E27FC236}">
                <a16:creationId xmlns:a16="http://schemas.microsoft.com/office/drawing/2014/main" id="{EB2FBDFB-0DC7-0156-1352-2CD6AF40D395}"/>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0167007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3" name="Text Placeholder 23">
            <a:extLst>
              <a:ext uri="{FF2B5EF4-FFF2-40B4-BE49-F238E27FC236}">
                <a16:creationId xmlns:a16="http://schemas.microsoft.com/office/drawing/2014/main" id="{E0FCE278-5DAD-705A-F531-4D8EBF0AEC3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7" name="Text Placeholder 17">
            <a:extLst>
              <a:ext uri="{FF2B5EF4-FFF2-40B4-BE49-F238E27FC236}">
                <a16:creationId xmlns:a16="http://schemas.microsoft.com/office/drawing/2014/main" id="{D4FC09EA-89C5-C227-5564-CB1055CF3BAF}"/>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8" name="Text Placeholder 23">
            <a:extLst>
              <a:ext uri="{FF2B5EF4-FFF2-40B4-BE49-F238E27FC236}">
                <a16:creationId xmlns:a16="http://schemas.microsoft.com/office/drawing/2014/main" id="{7A0C526B-D3F9-C6BA-F2EF-DC26E5389433}"/>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cxnSp>
        <p:nvCxnSpPr>
          <p:cNvPr id="4" name="Straight Connector 3">
            <a:extLst>
              <a:ext uri="{FF2B5EF4-FFF2-40B4-BE49-F238E27FC236}">
                <a16:creationId xmlns:a16="http://schemas.microsoft.com/office/drawing/2014/main" id="{4EE73B5A-FD2C-3417-B647-C05ECFABBCF6}"/>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514D809-F6FD-B9BC-8AFE-6C6396AD0E78}"/>
              </a:ext>
            </a:extLst>
          </p:cNvPr>
          <p:cNvSpPr>
            <a:spLocks noGrp="1"/>
          </p:cNvSpPr>
          <p:nvPr>
            <p:ph type="body" sz="quarter" idx="18" hasCustomPrompt="1"/>
          </p:nvPr>
        </p:nvSpPr>
        <p:spPr>
          <a:xfrm>
            <a:off x="675021" y="3392026"/>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9" name="Text Placeholder 32">
            <a:extLst>
              <a:ext uri="{FF2B5EF4-FFF2-40B4-BE49-F238E27FC236}">
                <a16:creationId xmlns:a16="http://schemas.microsoft.com/office/drawing/2014/main" id="{B4EB3B5E-76EB-9DE2-F212-2907909FDEC7}"/>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28555890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6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94680683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7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0" name="Text Placeholder 32">
            <a:extLst>
              <a:ext uri="{FF2B5EF4-FFF2-40B4-BE49-F238E27FC236}">
                <a16:creationId xmlns:a16="http://schemas.microsoft.com/office/drawing/2014/main" id="{A923E284-E1A5-D57D-478A-302A8C5D7F82}"/>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82251889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8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9820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5" name="Text Placeholder 23">
            <a:extLst>
              <a:ext uri="{FF2B5EF4-FFF2-40B4-BE49-F238E27FC236}">
                <a16:creationId xmlns:a16="http://schemas.microsoft.com/office/drawing/2014/main" id="{6AC1F27E-82CF-5BE2-A178-1E4AA9232025}"/>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9" name="Text Placeholder 17">
            <a:extLst>
              <a:ext uri="{FF2B5EF4-FFF2-40B4-BE49-F238E27FC236}">
                <a16:creationId xmlns:a16="http://schemas.microsoft.com/office/drawing/2014/main" id="{0D5C5FE3-9CD9-E4D0-7B4E-1E10616C7D01}"/>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GB"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0" name="Text Placeholder 23">
            <a:extLst>
              <a:ext uri="{FF2B5EF4-FFF2-40B4-BE49-F238E27FC236}">
                <a16:creationId xmlns:a16="http://schemas.microsoft.com/office/drawing/2014/main" id="{6F236DD9-04CC-0BB2-9D74-5CAFA31071EA}"/>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2" name="Text Placeholder 32">
            <a:extLst>
              <a:ext uri="{FF2B5EF4-FFF2-40B4-BE49-F238E27FC236}">
                <a16:creationId xmlns:a16="http://schemas.microsoft.com/office/drawing/2014/main" id="{807E7199-FD8A-EAE3-D4B8-06DFB05CCDFC}"/>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9399690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9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5" name="Text Placeholder 23">
            <a:extLst>
              <a:ext uri="{FF2B5EF4-FFF2-40B4-BE49-F238E27FC236}">
                <a16:creationId xmlns:a16="http://schemas.microsoft.com/office/drawing/2014/main" id="{6AC1F27E-82CF-5BE2-A178-1E4AA9232025}"/>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9" name="Text Placeholder 17">
            <a:extLst>
              <a:ext uri="{FF2B5EF4-FFF2-40B4-BE49-F238E27FC236}">
                <a16:creationId xmlns:a16="http://schemas.microsoft.com/office/drawing/2014/main" id="{0D5C5FE3-9CD9-E4D0-7B4E-1E10616C7D01}"/>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GB"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0" name="Text Placeholder 23">
            <a:extLst>
              <a:ext uri="{FF2B5EF4-FFF2-40B4-BE49-F238E27FC236}">
                <a16:creationId xmlns:a16="http://schemas.microsoft.com/office/drawing/2014/main" id="{6F236DD9-04CC-0BB2-9D74-5CAFA31071EA}"/>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2" name="Text Placeholder 32">
            <a:extLst>
              <a:ext uri="{FF2B5EF4-FFF2-40B4-BE49-F238E27FC236}">
                <a16:creationId xmlns:a16="http://schemas.microsoft.com/office/drawing/2014/main" id="{9D54461D-1B4B-199A-BE05-0A22C342D0AF}"/>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6945329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0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9675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3" name="Text Placeholder 23">
            <a:extLst>
              <a:ext uri="{FF2B5EF4-FFF2-40B4-BE49-F238E27FC236}">
                <a16:creationId xmlns:a16="http://schemas.microsoft.com/office/drawing/2014/main" id="{E0FCE278-5DAD-705A-F531-4D8EBF0AEC3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7" name="Text Placeholder 17">
            <a:extLst>
              <a:ext uri="{FF2B5EF4-FFF2-40B4-BE49-F238E27FC236}">
                <a16:creationId xmlns:a16="http://schemas.microsoft.com/office/drawing/2014/main" id="{D4FC09EA-89C5-C227-5564-CB1055CF3BAF}"/>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8" name="Text Placeholder 23">
            <a:extLst>
              <a:ext uri="{FF2B5EF4-FFF2-40B4-BE49-F238E27FC236}">
                <a16:creationId xmlns:a16="http://schemas.microsoft.com/office/drawing/2014/main" id="{7A0C526B-D3F9-C6BA-F2EF-DC26E5389433}"/>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9" name="Text Placeholder 32">
            <a:extLst>
              <a:ext uri="{FF2B5EF4-FFF2-40B4-BE49-F238E27FC236}">
                <a16:creationId xmlns:a16="http://schemas.microsoft.com/office/drawing/2014/main" id="{EB2FBDFB-0DC7-0156-1352-2CD6AF40D395}"/>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77652443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3" name="Text Placeholder 23">
            <a:extLst>
              <a:ext uri="{FF2B5EF4-FFF2-40B4-BE49-F238E27FC236}">
                <a16:creationId xmlns:a16="http://schemas.microsoft.com/office/drawing/2014/main" id="{E0FCE278-5DAD-705A-F531-4D8EBF0AEC3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7" name="Text Placeholder 17">
            <a:extLst>
              <a:ext uri="{FF2B5EF4-FFF2-40B4-BE49-F238E27FC236}">
                <a16:creationId xmlns:a16="http://schemas.microsoft.com/office/drawing/2014/main" id="{D4FC09EA-89C5-C227-5564-CB1055CF3BAF}"/>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8" name="Text Placeholder 23">
            <a:extLst>
              <a:ext uri="{FF2B5EF4-FFF2-40B4-BE49-F238E27FC236}">
                <a16:creationId xmlns:a16="http://schemas.microsoft.com/office/drawing/2014/main" id="{7A0C526B-D3F9-C6BA-F2EF-DC26E5389433}"/>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9" name="Text Placeholder 32">
            <a:extLst>
              <a:ext uri="{FF2B5EF4-FFF2-40B4-BE49-F238E27FC236}">
                <a16:creationId xmlns:a16="http://schemas.microsoft.com/office/drawing/2014/main" id="{B4EB3B5E-76EB-9DE2-F212-2907909FDEC7}"/>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37011966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6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32">
            <a:extLst>
              <a:ext uri="{FF2B5EF4-FFF2-40B4-BE49-F238E27FC236}">
                <a16:creationId xmlns:a16="http://schemas.microsoft.com/office/drawing/2014/main" id="{13BC18F3-8E82-66E1-D638-208A91F576E6}"/>
              </a:ext>
            </a:extLst>
          </p:cNvPr>
          <p:cNvSpPr>
            <a:spLocks noGrp="1"/>
          </p:cNvSpPr>
          <p:nvPr>
            <p:ph type="body" sz="quarter" idx="19" hasCustomPrompt="1"/>
          </p:nvPr>
        </p:nvSpPr>
        <p:spPr>
          <a:xfrm>
            <a:off x="624948" y="1027498"/>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4390870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2" name="Text Placeholder 32">
            <a:extLst>
              <a:ext uri="{FF2B5EF4-FFF2-40B4-BE49-F238E27FC236}">
                <a16:creationId xmlns:a16="http://schemas.microsoft.com/office/drawing/2014/main" id="{C410C645-D626-87F4-8CC0-65D6BDAE2D8F}"/>
              </a:ext>
            </a:extLst>
          </p:cNvPr>
          <p:cNvSpPr>
            <a:spLocks noGrp="1"/>
          </p:cNvSpPr>
          <p:nvPr>
            <p:ph type="body" sz="quarter" idx="20" hasCustomPrompt="1"/>
          </p:nvPr>
        </p:nvSpPr>
        <p:spPr>
          <a:xfrm>
            <a:off x="1219970" y="3850654"/>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 name="Text Placeholder 32">
            <a:extLst>
              <a:ext uri="{FF2B5EF4-FFF2-40B4-BE49-F238E27FC236}">
                <a16:creationId xmlns:a16="http://schemas.microsoft.com/office/drawing/2014/main" id="{E2F9FBC8-7F91-9E71-4445-B5EDFDF68FFD}"/>
              </a:ext>
            </a:extLst>
          </p:cNvPr>
          <p:cNvSpPr>
            <a:spLocks noGrp="1"/>
          </p:cNvSpPr>
          <p:nvPr>
            <p:ph type="body" sz="quarter" idx="82" hasCustomPrompt="1"/>
          </p:nvPr>
        </p:nvSpPr>
        <p:spPr>
          <a:xfrm>
            <a:off x="4484440" y="1440781"/>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5" name="Text Placeholder 32">
            <a:extLst>
              <a:ext uri="{FF2B5EF4-FFF2-40B4-BE49-F238E27FC236}">
                <a16:creationId xmlns:a16="http://schemas.microsoft.com/office/drawing/2014/main" id="{BCF2FF0C-8872-6C2B-C3FE-B9905DE086FE}"/>
              </a:ext>
            </a:extLst>
          </p:cNvPr>
          <p:cNvSpPr>
            <a:spLocks noGrp="1"/>
          </p:cNvSpPr>
          <p:nvPr>
            <p:ph type="body" sz="quarter" idx="83" hasCustomPrompt="1"/>
          </p:nvPr>
        </p:nvSpPr>
        <p:spPr>
          <a:xfrm>
            <a:off x="7657348" y="3834123"/>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7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9675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cxnSp>
        <p:nvCxnSpPr>
          <p:cNvPr id="3" name="Straight Connector 2">
            <a:extLst>
              <a:ext uri="{FF2B5EF4-FFF2-40B4-BE49-F238E27FC236}">
                <a16:creationId xmlns:a16="http://schemas.microsoft.com/office/drawing/2014/main" id="{7831E8FF-838B-D4AF-9119-7CF9F37A0E39}"/>
              </a:ext>
            </a:extLst>
          </p:cNvPr>
          <p:cNvCxnSpPr>
            <a:cxnSpLocks/>
          </p:cNvCxnSpPr>
          <p:nvPr userDrawn="1"/>
        </p:nvCxnSpPr>
        <p:spPr>
          <a:xfrm>
            <a:off x="419734" y="1752340"/>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5DF195E8-3909-B219-C8AC-7DFA3424CBEB}"/>
              </a:ext>
            </a:extLst>
          </p:cNvPr>
          <p:cNvSpPr>
            <a:spLocks noGrp="1"/>
          </p:cNvSpPr>
          <p:nvPr>
            <p:ph type="body" sz="quarter" idx="18" hasCustomPrompt="1"/>
          </p:nvPr>
        </p:nvSpPr>
        <p:spPr>
          <a:xfrm>
            <a:off x="538978" y="1914232"/>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80CECE0C-94B8-ECFB-C3FA-89869471B092}"/>
              </a:ext>
            </a:extLst>
          </p:cNvPr>
          <p:cNvSpPr>
            <a:spLocks noGrp="1"/>
          </p:cNvSpPr>
          <p:nvPr>
            <p:ph type="body" sz="quarter" idx="19" hasCustomPrompt="1"/>
          </p:nvPr>
        </p:nvSpPr>
        <p:spPr>
          <a:xfrm>
            <a:off x="555777" y="979313"/>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83670029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9820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cxnSp>
        <p:nvCxnSpPr>
          <p:cNvPr id="3" name="Straight Connector 2">
            <a:extLst>
              <a:ext uri="{FF2B5EF4-FFF2-40B4-BE49-F238E27FC236}">
                <a16:creationId xmlns:a16="http://schemas.microsoft.com/office/drawing/2014/main" id="{8A804B14-0F25-F485-9CBA-70606443874A}"/>
              </a:ext>
            </a:extLst>
          </p:cNvPr>
          <p:cNvCxnSpPr>
            <a:cxnSpLocks/>
          </p:cNvCxnSpPr>
          <p:nvPr userDrawn="1"/>
        </p:nvCxnSpPr>
        <p:spPr>
          <a:xfrm>
            <a:off x="419734" y="1763225"/>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7D3E6BF5-36DA-5969-53A3-51D436933E0D}"/>
              </a:ext>
            </a:extLst>
          </p:cNvPr>
          <p:cNvSpPr>
            <a:spLocks noGrp="1"/>
          </p:cNvSpPr>
          <p:nvPr>
            <p:ph type="body" sz="quarter" idx="18" hasCustomPrompt="1"/>
          </p:nvPr>
        </p:nvSpPr>
        <p:spPr>
          <a:xfrm>
            <a:off x="538978" y="1925117"/>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F54DAFC3-753D-E3D3-2ABA-F871E82E2AAC}"/>
              </a:ext>
            </a:extLst>
          </p:cNvPr>
          <p:cNvSpPr>
            <a:spLocks noGrp="1"/>
          </p:cNvSpPr>
          <p:nvPr>
            <p:ph type="body" sz="quarter" idx="19" hasCustomPrompt="1"/>
          </p:nvPr>
        </p:nvSpPr>
        <p:spPr>
          <a:xfrm>
            <a:off x="555777" y="990198"/>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4191051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cxnSp>
        <p:nvCxnSpPr>
          <p:cNvPr id="12" name="Straight Connector 11">
            <a:extLst>
              <a:ext uri="{FF2B5EF4-FFF2-40B4-BE49-F238E27FC236}">
                <a16:creationId xmlns:a16="http://schemas.microsoft.com/office/drawing/2014/main" id="{6453ADA4-BA1C-6F5B-407B-1B1CC3AAE28E}"/>
              </a:ext>
            </a:extLst>
          </p:cNvPr>
          <p:cNvCxnSpPr>
            <a:cxnSpLocks/>
          </p:cNvCxnSpPr>
          <p:nvPr userDrawn="1"/>
        </p:nvCxnSpPr>
        <p:spPr>
          <a:xfrm>
            <a:off x="436533" y="1816273"/>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 Placeholder 32">
            <a:extLst>
              <a:ext uri="{FF2B5EF4-FFF2-40B4-BE49-F238E27FC236}">
                <a16:creationId xmlns:a16="http://schemas.microsoft.com/office/drawing/2014/main" id="{533AC6A7-A23A-DFC7-44D9-145AEC0679AB}"/>
              </a:ext>
            </a:extLst>
          </p:cNvPr>
          <p:cNvSpPr>
            <a:spLocks noGrp="1"/>
          </p:cNvSpPr>
          <p:nvPr>
            <p:ph type="body" sz="quarter" idx="18" hasCustomPrompt="1"/>
          </p:nvPr>
        </p:nvSpPr>
        <p:spPr>
          <a:xfrm>
            <a:off x="555777" y="1978165"/>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4" name="Text Placeholder 32">
            <a:extLst>
              <a:ext uri="{FF2B5EF4-FFF2-40B4-BE49-F238E27FC236}">
                <a16:creationId xmlns:a16="http://schemas.microsoft.com/office/drawing/2014/main" id="{1C857183-8E3D-6F43-F57A-6743535F4900}"/>
              </a:ext>
            </a:extLst>
          </p:cNvPr>
          <p:cNvSpPr>
            <a:spLocks noGrp="1"/>
          </p:cNvSpPr>
          <p:nvPr>
            <p:ph type="body" sz="quarter" idx="19" hasCustomPrompt="1"/>
          </p:nvPr>
        </p:nvSpPr>
        <p:spPr>
          <a:xfrm>
            <a:off x="572576" y="1043246"/>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08589343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086D6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1EDF7E4E-4931-ABC6-4901-49B088C7E1E5}"/>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5BBEB204-16CE-AC6C-0ED5-8F0FE20F6E9E}"/>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62418F4F-944E-AE7C-AF19-5EEDA9F02F72}"/>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cxnSp>
        <p:nvCxnSpPr>
          <p:cNvPr id="3" name="Straight Connector 2">
            <a:extLst>
              <a:ext uri="{FF2B5EF4-FFF2-40B4-BE49-F238E27FC236}">
                <a16:creationId xmlns:a16="http://schemas.microsoft.com/office/drawing/2014/main" id="{BF4AA246-95E6-5113-9F77-1F9F4FF1B656}"/>
              </a:ext>
            </a:extLst>
          </p:cNvPr>
          <p:cNvCxnSpPr>
            <a:cxnSpLocks/>
          </p:cNvCxnSpPr>
          <p:nvPr userDrawn="1"/>
        </p:nvCxnSpPr>
        <p:spPr>
          <a:xfrm>
            <a:off x="453394" y="1862973"/>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253B1A3A-0C7F-2C59-2ACE-2EEDD26481D6}"/>
              </a:ext>
            </a:extLst>
          </p:cNvPr>
          <p:cNvSpPr>
            <a:spLocks noGrp="1"/>
          </p:cNvSpPr>
          <p:nvPr>
            <p:ph type="body" sz="quarter" idx="18" hasCustomPrompt="1"/>
          </p:nvPr>
        </p:nvSpPr>
        <p:spPr>
          <a:xfrm>
            <a:off x="572638" y="2024865"/>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5D908126-48D8-31E4-5826-81319EDFF890}"/>
              </a:ext>
            </a:extLst>
          </p:cNvPr>
          <p:cNvSpPr>
            <a:spLocks noGrp="1"/>
          </p:cNvSpPr>
          <p:nvPr>
            <p:ph type="body" sz="quarter" idx="19" hasCustomPrompt="1"/>
          </p:nvPr>
        </p:nvSpPr>
        <p:spPr>
          <a:xfrm>
            <a:off x="589437" y="1089946"/>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56223382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5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cxnSp>
        <p:nvCxnSpPr>
          <p:cNvPr id="3" name="Straight Connector 2">
            <a:extLst>
              <a:ext uri="{FF2B5EF4-FFF2-40B4-BE49-F238E27FC236}">
                <a16:creationId xmlns:a16="http://schemas.microsoft.com/office/drawing/2014/main" id="{5EE622EB-9F00-BCBF-1F38-90FC82B5979A}"/>
              </a:ext>
            </a:extLst>
          </p:cNvPr>
          <p:cNvCxnSpPr>
            <a:cxnSpLocks/>
          </p:cNvCxnSpPr>
          <p:nvPr userDrawn="1"/>
        </p:nvCxnSpPr>
        <p:spPr>
          <a:xfrm>
            <a:off x="454288" y="1800525"/>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67FA695-5499-8881-FFC4-F9FBF91C1E57}"/>
              </a:ext>
            </a:extLst>
          </p:cNvPr>
          <p:cNvSpPr>
            <a:spLocks noGrp="1"/>
          </p:cNvSpPr>
          <p:nvPr>
            <p:ph type="body" sz="quarter" idx="18" hasCustomPrompt="1"/>
          </p:nvPr>
        </p:nvSpPr>
        <p:spPr>
          <a:xfrm>
            <a:off x="573532" y="1962417"/>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5A23F809-6178-058C-37C3-CE5D92628C23}"/>
              </a:ext>
            </a:extLst>
          </p:cNvPr>
          <p:cNvSpPr>
            <a:spLocks noGrp="1"/>
          </p:cNvSpPr>
          <p:nvPr>
            <p:ph type="body" sz="quarter" idx="19" hasCustomPrompt="1"/>
          </p:nvPr>
        </p:nvSpPr>
        <p:spPr>
          <a:xfrm>
            <a:off x="590331" y="1027498"/>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82897490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8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32">
            <a:extLst>
              <a:ext uri="{FF2B5EF4-FFF2-40B4-BE49-F238E27FC236}">
                <a16:creationId xmlns:a16="http://schemas.microsoft.com/office/drawing/2014/main" id="{13BC18F3-8E82-66E1-D638-208A91F576E6}"/>
              </a:ext>
            </a:extLst>
          </p:cNvPr>
          <p:cNvSpPr>
            <a:spLocks noGrp="1"/>
          </p:cNvSpPr>
          <p:nvPr>
            <p:ph type="body" sz="quarter" idx="19" hasCustomPrompt="1"/>
          </p:nvPr>
        </p:nvSpPr>
        <p:spPr>
          <a:xfrm>
            <a:off x="624948" y="1027498"/>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96057531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9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9675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8" name="Text Placeholder 32">
            <a:extLst>
              <a:ext uri="{FF2B5EF4-FFF2-40B4-BE49-F238E27FC236}">
                <a16:creationId xmlns:a16="http://schemas.microsoft.com/office/drawing/2014/main" id="{80CECE0C-94B8-ECFB-C3FA-89869471B092}"/>
              </a:ext>
            </a:extLst>
          </p:cNvPr>
          <p:cNvSpPr>
            <a:spLocks noGrp="1"/>
          </p:cNvSpPr>
          <p:nvPr>
            <p:ph type="body" sz="quarter" idx="19" hasCustomPrompt="1"/>
          </p:nvPr>
        </p:nvSpPr>
        <p:spPr>
          <a:xfrm>
            <a:off x="555777" y="979313"/>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7231942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0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9820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8" name="Text Placeholder 32">
            <a:extLst>
              <a:ext uri="{FF2B5EF4-FFF2-40B4-BE49-F238E27FC236}">
                <a16:creationId xmlns:a16="http://schemas.microsoft.com/office/drawing/2014/main" id="{F54DAFC3-753D-E3D3-2ABA-F871E82E2AAC}"/>
              </a:ext>
            </a:extLst>
          </p:cNvPr>
          <p:cNvSpPr>
            <a:spLocks noGrp="1"/>
          </p:cNvSpPr>
          <p:nvPr>
            <p:ph type="body" sz="quarter" idx="19" hasCustomPrompt="1"/>
          </p:nvPr>
        </p:nvSpPr>
        <p:spPr>
          <a:xfrm>
            <a:off x="555777" y="990198"/>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08495660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32">
            <a:extLst>
              <a:ext uri="{FF2B5EF4-FFF2-40B4-BE49-F238E27FC236}">
                <a16:creationId xmlns:a16="http://schemas.microsoft.com/office/drawing/2014/main" id="{1C857183-8E3D-6F43-F57A-6743535F4900}"/>
              </a:ext>
            </a:extLst>
          </p:cNvPr>
          <p:cNvSpPr>
            <a:spLocks noGrp="1"/>
          </p:cNvSpPr>
          <p:nvPr>
            <p:ph type="body" sz="quarter" idx="19" hasCustomPrompt="1"/>
          </p:nvPr>
        </p:nvSpPr>
        <p:spPr>
          <a:xfrm>
            <a:off x="572576" y="1043246"/>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401412297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086D6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1EDF7E4E-4931-ABC6-4901-49B088C7E1E5}"/>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5BBEB204-16CE-AC6C-0ED5-8F0FE20F6E9E}"/>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62418F4F-944E-AE7C-AF19-5EEDA9F02F72}"/>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8" name="Text Placeholder 32">
            <a:extLst>
              <a:ext uri="{FF2B5EF4-FFF2-40B4-BE49-F238E27FC236}">
                <a16:creationId xmlns:a16="http://schemas.microsoft.com/office/drawing/2014/main" id="{5D908126-48D8-31E4-5826-81319EDFF890}"/>
              </a:ext>
            </a:extLst>
          </p:cNvPr>
          <p:cNvSpPr>
            <a:spLocks noGrp="1"/>
          </p:cNvSpPr>
          <p:nvPr>
            <p:ph type="body" sz="quarter" idx="19" hasCustomPrompt="1"/>
          </p:nvPr>
        </p:nvSpPr>
        <p:spPr>
          <a:xfrm>
            <a:off x="589437" y="1089946"/>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1493958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Contents Slide 01">
    <p:spTree>
      <p:nvGrpSpPr>
        <p:cNvPr id="1" name=""/>
        <p:cNvGrpSpPr/>
        <p:nvPr/>
      </p:nvGrpSpPr>
      <p:grpSpPr>
        <a:xfrm>
          <a:off x="0" y="0"/>
          <a:ext cx="0" cy="0"/>
          <a:chOff x="0" y="0"/>
          <a:chExt cx="0" cy="0"/>
        </a:xfrm>
      </p:grpSpPr>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ext Placeholder 32">
            <a:extLst>
              <a:ext uri="{FF2B5EF4-FFF2-40B4-BE49-F238E27FC236}">
                <a16:creationId xmlns:a16="http://schemas.microsoft.com/office/drawing/2014/main" id="{C410C645-D626-87F4-8CC0-65D6BDAE2D8F}"/>
              </a:ext>
            </a:extLst>
          </p:cNvPr>
          <p:cNvSpPr>
            <a:spLocks noGrp="1"/>
          </p:cNvSpPr>
          <p:nvPr>
            <p:ph type="body" sz="quarter" idx="20" hasCustomPrompt="1"/>
          </p:nvPr>
        </p:nvSpPr>
        <p:spPr>
          <a:xfrm>
            <a:off x="1219970" y="3850654"/>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 name="Text Placeholder 32">
            <a:extLst>
              <a:ext uri="{FF2B5EF4-FFF2-40B4-BE49-F238E27FC236}">
                <a16:creationId xmlns:a16="http://schemas.microsoft.com/office/drawing/2014/main" id="{E2F9FBC8-7F91-9E71-4445-B5EDFDF68FFD}"/>
              </a:ext>
            </a:extLst>
          </p:cNvPr>
          <p:cNvSpPr>
            <a:spLocks noGrp="1"/>
          </p:cNvSpPr>
          <p:nvPr>
            <p:ph type="body" sz="quarter" idx="82" hasCustomPrompt="1"/>
          </p:nvPr>
        </p:nvSpPr>
        <p:spPr>
          <a:xfrm>
            <a:off x="4484440" y="1440781"/>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Tree>
    <p:extLst>
      <p:ext uri="{BB962C8B-B14F-4D97-AF65-F5344CB8AC3E}">
        <p14:creationId xmlns:p14="http://schemas.microsoft.com/office/powerpoint/2010/main" val="395720891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8" name="Text Placeholder 32">
            <a:extLst>
              <a:ext uri="{FF2B5EF4-FFF2-40B4-BE49-F238E27FC236}">
                <a16:creationId xmlns:a16="http://schemas.microsoft.com/office/drawing/2014/main" id="{5A23F809-6178-058C-37C3-CE5D92628C23}"/>
              </a:ext>
            </a:extLst>
          </p:cNvPr>
          <p:cNvSpPr>
            <a:spLocks noGrp="1"/>
          </p:cNvSpPr>
          <p:nvPr>
            <p:ph type="body" sz="quarter" idx="19" hasCustomPrompt="1"/>
          </p:nvPr>
        </p:nvSpPr>
        <p:spPr>
          <a:xfrm>
            <a:off x="590331" y="1027498"/>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17728882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96751"/>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3" name="Straight Connector 2">
            <a:extLst>
              <a:ext uri="{FF2B5EF4-FFF2-40B4-BE49-F238E27FC236}">
                <a16:creationId xmlns:a16="http://schemas.microsoft.com/office/drawing/2014/main" id="{51F2F768-42B4-86F7-F6E9-EFF4F8B791AB}"/>
              </a:ext>
            </a:extLst>
          </p:cNvPr>
          <p:cNvCxnSpPr>
            <a:cxnSpLocks/>
          </p:cNvCxnSpPr>
          <p:nvPr userDrawn="1"/>
        </p:nvCxnSpPr>
        <p:spPr>
          <a:xfrm>
            <a:off x="359846" y="4854747"/>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8CACE4E7-0635-8E7C-E157-23722F38E903}"/>
              </a:ext>
            </a:extLst>
          </p:cNvPr>
          <p:cNvSpPr>
            <a:spLocks noGrp="1"/>
          </p:cNvSpPr>
          <p:nvPr>
            <p:ph type="body" sz="quarter" idx="18" hasCustomPrompt="1"/>
          </p:nvPr>
        </p:nvSpPr>
        <p:spPr>
          <a:xfrm>
            <a:off x="479090" y="5016639"/>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9" name="Text Placeholder 32">
            <a:extLst>
              <a:ext uri="{FF2B5EF4-FFF2-40B4-BE49-F238E27FC236}">
                <a16:creationId xmlns:a16="http://schemas.microsoft.com/office/drawing/2014/main" id="{C1E75131-B817-89D0-4D67-0C343AA22FFF}"/>
              </a:ext>
            </a:extLst>
          </p:cNvPr>
          <p:cNvSpPr>
            <a:spLocks noGrp="1"/>
          </p:cNvSpPr>
          <p:nvPr>
            <p:ph type="body" sz="quarter" idx="19" hasCustomPrompt="1"/>
          </p:nvPr>
        </p:nvSpPr>
        <p:spPr>
          <a:xfrm>
            <a:off x="495889" y="4081720"/>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262734" y="124887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185276" y="-436800"/>
            <a:ext cx="3179510"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4466563"/>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788657" y="5062321"/>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1247629" y="125797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7" name="Straight Connector 16">
            <a:extLst>
              <a:ext uri="{FF2B5EF4-FFF2-40B4-BE49-F238E27FC236}">
                <a16:creationId xmlns:a16="http://schemas.microsoft.com/office/drawing/2014/main" id="{6D3C23C9-AB97-3A0B-EEFD-89FEFA5B86CE}"/>
              </a:ext>
            </a:extLst>
          </p:cNvPr>
          <p:cNvCxnSpPr>
            <a:cxnSpLocks/>
          </p:cNvCxnSpPr>
          <p:nvPr userDrawn="1"/>
        </p:nvCxnSpPr>
        <p:spPr>
          <a:xfrm>
            <a:off x="8773537" y="1896157"/>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 Placeholder 32">
            <a:extLst>
              <a:ext uri="{FF2B5EF4-FFF2-40B4-BE49-F238E27FC236}">
                <a16:creationId xmlns:a16="http://schemas.microsoft.com/office/drawing/2014/main" id="{47539578-6F17-C090-F05F-02DD35E230C1}"/>
              </a:ext>
            </a:extLst>
          </p:cNvPr>
          <p:cNvSpPr>
            <a:spLocks noGrp="1"/>
          </p:cNvSpPr>
          <p:nvPr>
            <p:ph type="body" sz="quarter" idx="18" hasCustomPrompt="1"/>
          </p:nvPr>
        </p:nvSpPr>
        <p:spPr>
          <a:xfrm>
            <a:off x="8892781" y="2058049"/>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9" name="Text Placeholder 32">
            <a:extLst>
              <a:ext uri="{FF2B5EF4-FFF2-40B4-BE49-F238E27FC236}">
                <a16:creationId xmlns:a16="http://schemas.microsoft.com/office/drawing/2014/main" id="{7EF53169-D93C-A218-5EE7-DCAF912D98D2}"/>
              </a:ext>
            </a:extLst>
          </p:cNvPr>
          <p:cNvSpPr>
            <a:spLocks noGrp="1"/>
          </p:cNvSpPr>
          <p:nvPr>
            <p:ph type="body" sz="quarter" idx="19" hasCustomPrompt="1"/>
          </p:nvPr>
        </p:nvSpPr>
        <p:spPr>
          <a:xfrm>
            <a:off x="8909580" y="1123130"/>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262734" y="124887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185276" y="-436800"/>
            <a:ext cx="3179510"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96751"/>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4466563"/>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788657" y="5062321"/>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1247629" y="125797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7" name="Straight Connector 16">
            <a:extLst>
              <a:ext uri="{FF2B5EF4-FFF2-40B4-BE49-F238E27FC236}">
                <a16:creationId xmlns:a16="http://schemas.microsoft.com/office/drawing/2014/main" id="{6D3C23C9-AB97-3A0B-EEFD-89FEFA5B86CE}"/>
              </a:ext>
            </a:extLst>
          </p:cNvPr>
          <p:cNvCxnSpPr>
            <a:cxnSpLocks/>
          </p:cNvCxnSpPr>
          <p:nvPr userDrawn="1"/>
        </p:nvCxnSpPr>
        <p:spPr>
          <a:xfrm>
            <a:off x="8773537" y="1896157"/>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 Placeholder 32">
            <a:extLst>
              <a:ext uri="{FF2B5EF4-FFF2-40B4-BE49-F238E27FC236}">
                <a16:creationId xmlns:a16="http://schemas.microsoft.com/office/drawing/2014/main" id="{47539578-6F17-C090-F05F-02DD35E230C1}"/>
              </a:ext>
            </a:extLst>
          </p:cNvPr>
          <p:cNvSpPr>
            <a:spLocks noGrp="1"/>
          </p:cNvSpPr>
          <p:nvPr>
            <p:ph type="body" sz="quarter" idx="18" hasCustomPrompt="1"/>
          </p:nvPr>
        </p:nvSpPr>
        <p:spPr>
          <a:xfrm>
            <a:off x="8892781" y="2058049"/>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9" name="Text Placeholder 32">
            <a:extLst>
              <a:ext uri="{FF2B5EF4-FFF2-40B4-BE49-F238E27FC236}">
                <a16:creationId xmlns:a16="http://schemas.microsoft.com/office/drawing/2014/main" id="{7EF53169-D93C-A218-5EE7-DCAF912D98D2}"/>
              </a:ext>
            </a:extLst>
          </p:cNvPr>
          <p:cNvSpPr>
            <a:spLocks noGrp="1"/>
          </p:cNvSpPr>
          <p:nvPr>
            <p:ph type="body" sz="quarter" idx="19" hasCustomPrompt="1"/>
          </p:nvPr>
        </p:nvSpPr>
        <p:spPr>
          <a:xfrm>
            <a:off x="8909580" y="1123130"/>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44508413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262734" y="124887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185276" y="-436800"/>
            <a:ext cx="3179510"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4466563"/>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788657" y="5062321"/>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1247629" y="125797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7" name="Straight Connector 16">
            <a:extLst>
              <a:ext uri="{FF2B5EF4-FFF2-40B4-BE49-F238E27FC236}">
                <a16:creationId xmlns:a16="http://schemas.microsoft.com/office/drawing/2014/main" id="{6D3C23C9-AB97-3A0B-EEFD-89FEFA5B86CE}"/>
              </a:ext>
            </a:extLst>
          </p:cNvPr>
          <p:cNvCxnSpPr>
            <a:cxnSpLocks/>
          </p:cNvCxnSpPr>
          <p:nvPr userDrawn="1"/>
        </p:nvCxnSpPr>
        <p:spPr>
          <a:xfrm>
            <a:off x="8773537" y="1896157"/>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 Placeholder 32">
            <a:extLst>
              <a:ext uri="{FF2B5EF4-FFF2-40B4-BE49-F238E27FC236}">
                <a16:creationId xmlns:a16="http://schemas.microsoft.com/office/drawing/2014/main" id="{47539578-6F17-C090-F05F-02DD35E230C1}"/>
              </a:ext>
            </a:extLst>
          </p:cNvPr>
          <p:cNvSpPr>
            <a:spLocks noGrp="1"/>
          </p:cNvSpPr>
          <p:nvPr>
            <p:ph type="body" sz="quarter" idx="18" hasCustomPrompt="1"/>
          </p:nvPr>
        </p:nvSpPr>
        <p:spPr>
          <a:xfrm>
            <a:off x="8892781" y="2058049"/>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9" name="Text Placeholder 32">
            <a:extLst>
              <a:ext uri="{FF2B5EF4-FFF2-40B4-BE49-F238E27FC236}">
                <a16:creationId xmlns:a16="http://schemas.microsoft.com/office/drawing/2014/main" id="{7EF53169-D93C-A218-5EE7-DCAF912D98D2}"/>
              </a:ext>
            </a:extLst>
          </p:cNvPr>
          <p:cNvSpPr>
            <a:spLocks noGrp="1"/>
          </p:cNvSpPr>
          <p:nvPr>
            <p:ph type="body" sz="quarter" idx="19" hasCustomPrompt="1"/>
          </p:nvPr>
        </p:nvSpPr>
        <p:spPr>
          <a:xfrm>
            <a:off x="8909580" y="1123130"/>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8429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591011" y="1421161"/>
            <a:ext cx="5591242" cy="4065240"/>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609973" y="1917699"/>
            <a:ext cx="3620593" cy="2549377"/>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400073" y="1879941"/>
            <a:ext cx="5096572" cy="451198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418201" y="158725"/>
            <a:ext cx="5096572"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415573" y="1019333"/>
            <a:ext cx="5096572"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3528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3589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Text Placeholder 17">
            <a:extLst>
              <a:ext uri="{FF2B5EF4-FFF2-40B4-BE49-F238E27FC236}">
                <a16:creationId xmlns:a16="http://schemas.microsoft.com/office/drawing/2014/main" id="{1DA36682-58B5-7FC5-2870-DCEF84343C73}"/>
              </a:ext>
            </a:extLst>
          </p:cNvPr>
          <p:cNvSpPr>
            <a:spLocks noGrp="1"/>
          </p:cNvSpPr>
          <p:nvPr>
            <p:ph type="body" sz="quarter" idx="18" hasCustomPrompt="1"/>
          </p:nvPr>
        </p:nvSpPr>
        <p:spPr>
          <a:xfrm>
            <a:off x="400073" y="1879941"/>
            <a:ext cx="5096572" cy="451198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BBFF1E66-2C08-3FE8-ADE0-8FD6BAE84BF0}"/>
              </a:ext>
            </a:extLst>
          </p:cNvPr>
          <p:cNvSpPr>
            <a:spLocks noGrp="1"/>
          </p:cNvSpPr>
          <p:nvPr>
            <p:ph type="body" sz="quarter" idx="16" hasCustomPrompt="1"/>
          </p:nvPr>
        </p:nvSpPr>
        <p:spPr>
          <a:xfrm>
            <a:off x="418201" y="158725"/>
            <a:ext cx="5096572"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7" name="Text Placeholder 23">
            <a:extLst>
              <a:ext uri="{FF2B5EF4-FFF2-40B4-BE49-F238E27FC236}">
                <a16:creationId xmlns:a16="http://schemas.microsoft.com/office/drawing/2014/main" id="{8F7BC564-26FB-D046-F824-E7EFA2A40B46}"/>
              </a:ext>
            </a:extLst>
          </p:cNvPr>
          <p:cNvSpPr>
            <a:spLocks noGrp="1"/>
          </p:cNvSpPr>
          <p:nvPr>
            <p:ph type="body" sz="quarter" idx="19" hasCustomPrompt="1"/>
          </p:nvPr>
        </p:nvSpPr>
        <p:spPr>
          <a:xfrm>
            <a:off x="415573" y="1019333"/>
            <a:ext cx="5096572"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6712427" y="1152263"/>
            <a:ext cx="4681192" cy="5705737"/>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7014500" y="1628440"/>
            <a:ext cx="4037037" cy="5208132"/>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13" name="Rectangle 12">
            <a:extLst>
              <a:ext uri="{FF2B5EF4-FFF2-40B4-BE49-F238E27FC236}">
                <a16:creationId xmlns:a16="http://schemas.microsoft.com/office/drawing/2014/main" id="{E2DB7294-B9CD-879A-B0F9-5677C4FAFA56}"/>
              </a:ext>
            </a:extLst>
          </p:cNvPr>
          <p:cNvSpPr/>
          <p:nvPr userDrawn="1"/>
        </p:nvSpPr>
        <p:spPr bwMode="auto">
          <a:xfrm>
            <a:off x="7776252" y="5580127"/>
            <a:ext cx="2513532" cy="532029"/>
          </a:xfrm>
          <a:prstGeom prst="rect">
            <a:avLst/>
          </a:prstGeom>
          <a:solidFill>
            <a:srgbClr val="459597"/>
          </a:solidFill>
          <a:ln w="12700" cap="flat">
            <a:noFill/>
            <a:prstDash val="solid"/>
            <a:miter lim="800000"/>
            <a:headEnd/>
            <a:tailEnd/>
          </a:ln>
        </p:spPr>
        <p:txBody>
          <a:bodyPr vert="horz" wrap="square" lIns="145436" tIns="72717" rIns="145436" bIns="72717" numCol="1" rtlCol="0" anchor="t" anchorCtr="0" compatLnSpc="1">
            <a:prstTxWarp prst="textNoShape">
              <a:avLst/>
            </a:prstTxWarp>
          </a:bodyPr>
          <a:lstStyle/>
          <a:p>
            <a:pPr algn="ctr"/>
            <a:endParaRPr lang="fr-CA" sz="4294" dirty="0"/>
          </a:p>
        </p:txBody>
      </p:sp>
      <p:sp>
        <p:nvSpPr>
          <p:cNvPr id="14" name="Text Placeholder 32">
            <a:extLst>
              <a:ext uri="{FF2B5EF4-FFF2-40B4-BE49-F238E27FC236}">
                <a16:creationId xmlns:a16="http://schemas.microsoft.com/office/drawing/2014/main" id="{6AED7295-C155-5022-FAF2-2B5D7C639585}"/>
              </a:ext>
            </a:extLst>
          </p:cNvPr>
          <p:cNvSpPr>
            <a:spLocks noGrp="1"/>
          </p:cNvSpPr>
          <p:nvPr>
            <p:ph type="body" sz="quarter" idx="19" hasCustomPrompt="1"/>
          </p:nvPr>
        </p:nvSpPr>
        <p:spPr>
          <a:xfrm>
            <a:off x="6578929" y="5627224"/>
            <a:ext cx="4744987" cy="437834"/>
          </a:xfrm>
          <a:prstGeom prst="rect">
            <a:avLst/>
          </a:prstGeom>
        </p:spPr>
        <p:txBody>
          <a:bodyPr anchor="t">
            <a:noAutofit/>
          </a:bodyPr>
          <a:lstStyle>
            <a:lvl1pPr marL="0" indent="0" algn="ctr">
              <a:lnSpc>
                <a:spcPct val="100000"/>
              </a:lnSpc>
              <a:spcBef>
                <a:spcPts val="0"/>
              </a:spcBef>
              <a:buNone/>
              <a:defRPr sz="2000" b="1"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LEARN MORE</a:t>
            </a:r>
            <a:endParaRPr lang="en-US"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object 3">
            <a:extLst>
              <a:ext uri="{FF2B5EF4-FFF2-40B4-BE49-F238E27FC236}">
                <a16:creationId xmlns:a16="http://schemas.microsoft.com/office/drawing/2014/main" id="{C23683E5-52E0-E6FC-A532-E215FE3999D7}"/>
              </a:ext>
            </a:extLst>
          </p:cNvPr>
          <p:cNvSpPr/>
          <p:nvPr userDrawn="1"/>
        </p:nvSpPr>
        <p:spPr>
          <a:xfrm rot="16200000">
            <a:off x="9810703" y="515190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9" name="Text Placeholder 23">
            <a:extLst>
              <a:ext uri="{FF2B5EF4-FFF2-40B4-BE49-F238E27FC236}">
                <a16:creationId xmlns:a16="http://schemas.microsoft.com/office/drawing/2014/main" id="{81994B4F-E349-840E-C5E7-5C7F8BFC9289}"/>
              </a:ext>
            </a:extLst>
          </p:cNvPr>
          <p:cNvSpPr>
            <a:spLocks noGrp="1"/>
          </p:cNvSpPr>
          <p:nvPr>
            <p:ph type="body" sz="quarter" idx="65" hasCustomPrompt="1"/>
          </p:nvPr>
        </p:nvSpPr>
        <p:spPr>
          <a:xfrm rot="16200000">
            <a:off x="9816713" y="515190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Text Placeholder 17">
            <a:extLst>
              <a:ext uri="{FF2B5EF4-FFF2-40B4-BE49-F238E27FC236}">
                <a16:creationId xmlns:a16="http://schemas.microsoft.com/office/drawing/2014/main" id="{A5CAEB53-E187-012B-10F6-9C7DE6C78546}"/>
              </a:ext>
            </a:extLst>
          </p:cNvPr>
          <p:cNvSpPr>
            <a:spLocks noGrp="1"/>
          </p:cNvSpPr>
          <p:nvPr>
            <p:ph type="body" sz="quarter" idx="18" hasCustomPrompt="1"/>
          </p:nvPr>
        </p:nvSpPr>
        <p:spPr>
          <a:xfrm>
            <a:off x="400073" y="1879941"/>
            <a:ext cx="5096572" cy="451198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7D763500-DF0E-A240-5BDA-6F83D71C9E36}"/>
              </a:ext>
            </a:extLst>
          </p:cNvPr>
          <p:cNvSpPr>
            <a:spLocks noGrp="1"/>
          </p:cNvSpPr>
          <p:nvPr>
            <p:ph type="body" sz="quarter" idx="16" hasCustomPrompt="1"/>
          </p:nvPr>
        </p:nvSpPr>
        <p:spPr>
          <a:xfrm>
            <a:off x="418201" y="158725"/>
            <a:ext cx="5096572"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23">
            <a:extLst>
              <a:ext uri="{FF2B5EF4-FFF2-40B4-BE49-F238E27FC236}">
                <a16:creationId xmlns:a16="http://schemas.microsoft.com/office/drawing/2014/main" id="{0D16D9A9-79A3-F3C2-E39C-27ADB007B7B8}"/>
              </a:ext>
            </a:extLst>
          </p:cNvPr>
          <p:cNvSpPr>
            <a:spLocks noGrp="1"/>
          </p:cNvSpPr>
          <p:nvPr>
            <p:ph type="body" sz="quarter" idx="66" hasCustomPrompt="1"/>
          </p:nvPr>
        </p:nvSpPr>
        <p:spPr>
          <a:xfrm>
            <a:off x="415573" y="1019333"/>
            <a:ext cx="5096572"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8" name="object 3">
            <a:extLst>
              <a:ext uri="{FF2B5EF4-FFF2-40B4-BE49-F238E27FC236}">
                <a16:creationId xmlns:a16="http://schemas.microsoft.com/office/drawing/2014/main" id="{88E51A10-9D05-671E-22DA-73FCF79621F0}"/>
              </a:ext>
            </a:extLst>
          </p:cNvPr>
          <p:cNvSpPr/>
          <p:nvPr userDrawn="1"/>
        </p:nvSpPr>
        <p:spPr>
          <a:xfrm>
            <a:off x="7143400" y="3429000"/>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9" name="Text Placeholder 23">
            <a:extLst>
              <a:ext uri="{FF2B5EF4-FFF2-40B4-BE49-F238E27FC236}">
                <a16:creationId xmlns:a16="http://schemas.microsoft.com/office/drawing/2014/main" id="{78396991-DAEB-1E68-0DF8-1741CFE1C02F}"/>
              </a:ext>
            </a:extLst>
          </p:cNvPr>
          <p:cNvSpPr>
            <a:spLocks noGrp="1"/>
          </p:cNvSpPr>
          <p:nvPr>
            <p:ph type="body" sz="quarter" idx="65" hasCustomPrompt="1"/>
          </p:nvPr>
        </p:nvSpPr>
        <p:spPr>
          <a:xfrm>
            <a:off x="7149410" y="342900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Text Placeholder 17">
            <a:extLst>
              <a:ext uri="{FF2B5EF4-FFF2-40B4-BE49-F238E27FC236}">
                <a16:creationId xmlns:a16="http://schemas.microsoft.com/office/drawing/2014/main" id="{68D24620-A17A-B82E-82B8-0F8BA087E3A9}"/>
              </a:ext>
            </a:extLst>
          </p:cNvPr>
          <p:cNvSpPr>
            <a:spLocks noGrp="1"/>
          </p:cNvSpPr>
          <p:nvPr>
            <p:ph type="body" sz="quarter" idx="18" hasCustomPrompt="1"/>
          </p:nvPr>
        </p:nvSpPr>
        <p:spPr>
          <a:xfrm>
            <a:off x="400073" y="1879941"/>
            <a:ext cx="5096572" cy="451198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0E4478DE-BE81-7099-4DD2-007CB3211CCD}"/>
              </a:ext>
            </a:extLst>
          </p:cNvPr>
          <p:cNvSpPr>
            <a:spLocks noGrp="1"/>
          </p:cNvSpPr>
          <p:nvPr>
            <p:ph type="body" sz="quarter" idx="16" hasCustomPrompt="1"/>
          </p:nvPr>
        </p:nvSpPr>
        <p:spPr>
          <a:xfrm>
            <a:off x="418201" y="158725"/>
            <a:ext cx="5096572"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85E5EBCE-86C4-0B27-3707-79B96FFE0B26}"/>
              </a:ext>
            </a:extLst>
          </p:cNvPr>
          <p:cNvSpPr>
            <a:spLocks noGrp="1"/>
          </p:cNvSpPr>
          <p:nvPr>
            <p:ph type="body" sz="quarter" idx="19" hasCustomPrompt="1"/>
          </p:nvPr>
        </p:nvSpPr>
        <p:spPr>
          <a:xfrm>
            <a:off x="415573" y="1019333"/>
            <a:ext cx="5096572"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Contents Slide 01">
    <p:spTree>
      <p:nvGrpSpPr>
        <p:cNvPr id="1" name=""/>
        <p:cNvGrpSpPr/>
        <p:nvPr/>
      </p:nvGrpSpPr>
      <p:grpSpPr>
        <a:xfrm>
          <a:off x="0" y="0"/>
          <a:ext cx="0" cy="0"/>
          <a:chOff x="0" y="0"/>
          <a:chExt cx="0" cy="0"/>
        </a:xfrm>
      </p:grpSpPr>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Text Placeholder 32">
            <a:extLst>
              <a:ext uri="{FF2B5EF4-FFF2-40B4-BE49-F238E27FC236}">
                <a16:creationId xmlns:a16="http://schemas.microsoft.com/office/drawing/2014/main" id="{C410C645-D626-87F4-8CC0-65D6BDAE2D8F}"/>
              </a:ext>
            </a:extLst>
          </p:cNvPr>
          <p:cNvSpPr>
            <a:spLocks noGrp="1"/>
          </p:cNvSpPr>
          <p:nvPr>
            <p:ph type="body" sz="quarter" idx="20" hasCustomPrompt="1"/>
          </p:nvPr>
        </p:nvSpPr>
        <p:spPr>
          <a:xfrm>
            <a:off x="1219970" y="3850654"/>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Tree>
    <p:extLst>
      <p:ext uri="{BB962C8B-B14F-4D97-AF65-F5344CB8AC3E}">
        <p14:creationId xmlns:p14="http://schemas.microsoft.com/office/powerpoint/2010/main" val="125697078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1_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735145" y="-2744893"/>
            <a:ext cx="6702216"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chemeClr val="bg1"/>
          </a:solidFill>
          <a:ln w="57150">
            <a:solidFill>
              <a:srgbClr val="E9675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389473181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Text Slide 2">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1650004-395C-9C43-AE5F-4CE2B1EB3C37}"/>
              </a:ext>
            </a:extLst>
          </p:cNvPr>
          <p:cNvSpPr/>
          <p:nvPr userDrawn="1"/>
        </p:nvSpPr>
        <p:spPr>
          <a:xfrm>
            <a:off x="666427" y="1299620"/>
            <a:ext cx="11525573" cy="4830247"/>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47B5C8"/>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914400" y="2169763"/>
            <a:ext cx="10479218" cy="3440624"/>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914400" y="462722"/>
            <a:ext cx="10595237" cy="803654"/>
          </a:xfrm>
          <a:prstGeom prst="rect">
            <a:avLst/>
          </a:prstGeom>
        </p:spPr>
        <p:txBody>
          <a:bodyPr>
            <a:noAutofit/>
          </a:bodyPr>
          <a:lstStyle>
            <a:lvl1pPr marL="0" indent="0" algn="l">
              <a:buNone/>
              <a:defRPr sz="3600" b="0" i="0">
                <a:solidFill>
                  <a:srgbClr val="595959"/>
                </a:solidFill>
                <a:latin typeface="+mn-lt"/>
              </a:defRPr>
            </a:lvl1pPr>
          </a:lstStyle>
          <a:p>
            <a:pPr lvl="0"/>
            <a:r>
              <a:rPr lang="en-US" dirty="0"/>
              <a:t>Heading</a:t>
            </a:r>
          </a:p>
        </p:txBody>
      </p:sp>
      <p:sp>
        <p:nvSpPr>
          <p:cNvPr id="8" name="Rectangle 7">
            <a:extLst>
              <a:ext uri="{FF2B5EF4-FFF2-40B4-BE49-F238E27FC236}">
                <a16:creationId xmlns:a16="http://schemas.microsoft.com/office/drawing/2014/main" id="{43C457A8-E171-A54A-A815-49359F799BEA}"/>
              </a:ext>
            </a:extLst>
          </p:cNvPr>
          <p:cNvSpPr/>
          <p:nvPr userDrawn="1"/>
        </p:nvSpPr>
        <p:spPr>
          <a:xfrm>
            <a:off x="-2873829" y="-373224"/>
            <a:ext cx="2858315" cy="7557795"/>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6157247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1_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98380" y="2045704"/>
            <a:ext cx="10614687" cy="3849918"/>
          </a:xfrm>
          <a:prstGeom prst="rect">
            <a:avLst/>
          </a:prstGeom>
        </p:spPr>
        <p:txBody>
          <a:bodyPr/>
          <a:lstStyle>
            <a:lvl1pPr algn="l">
              <a:buNone/>
              <a:defRPr sz="2400" b="0" i="0" spc="0">
                <a:solidFill>
                  <a:srgbClr val="0C46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98381" y="761603"/>
            <a:ext cx="10614687" cy="803654"/>
          </a:xfrm>
          <a:prstGeom prst="rect">
            <a:avLst/>
          </a:prstGeom>
        </p:spPr>
        <p:txBody>
          <a:bodyPr>
            <a:noAutofit/>
          </a:bodyPr>
          <a:lstStyle>
            <a:lvl1pPr marL="0" indent="0" algn="l">
              <a:buNone/>
              <a:defRPr sz="3600" b="1" i="0">
                <a:solidFill>
                  <a:srgbClr val="0C4659"/>
                </a:solidFill>
                <a:latin typeface="+mn-lt"/>
              </a:defRPr>
            </a:lvl1pPr>
          </a:lstStyle>
          <a:p>
            <a:pPr lvl="0"/>
            <a:r>
              <a:rPr lang="en-US"/>
              <a:t>Heading</a:t>
            </a:r>
          </a:p>
        </p:txBody>
      </p:sp>
    </p:spTree>
    <p:extLst>
      <p:ext uri="{BB962C8B-B14F-4D97-AF65-F5344CB8AC3E}">
        <p14:creationId xmlns:p14="http://schemas.microsoft.com/office/powerpoint/2010/main" val="12374981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2A158"/>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98C7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ct val="10000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0" y="3850654"/>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33" name="Text Placeholder 32">
            <a:extLst>
              <a:ext uri="{FF2B5EF4-FFF2-40B4-BE49-F238E27FC236}">
                <a16:creationId xmlns:a16="http://schemas.microsoft.com/office/drawing/2014/main" id="{3C11B4ED-A92B-BA8F-06BE-CD555BA7F5AD}"/>
              </a:ext>
            </a:extLst>
          </p:cNvPr>
          <p:cNvSpPr>
            <a:spLocks noGrp="1"/>
          </p:cNvSpPr>
          <p:nvPr>
            <p:ph type="body" sz="quarter" idx="82" hasCustomPrompt="1"/>
          </p:nvPr>
        </p:nvSpPr>
        <p:spPr>
          <a:xfrm>
            <a:off x="4484440" y="1440781"/>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4" name="Text Placeholder 32">
            <a:extLst>
              <a:ext uri="{FF2B5EF4-FFF2-40B4-BE49-F238E27FC236}">
                <a16:creationId xmlns:a16="http://schemas.microsoft.com/office/drawing/2014/main" id="{7518EE5D-465B-892D-1A73-BEFF868D1D3A}"/>
              </a:ext>
            </a:extLst>
          </p:cNvPr>
          <p:cNvSpPr>
            <a:spLocks noGrp="1"/>
          </p:cNvSpPr>
          <p:nvPr>
            <p:ph type="body" sz="quarter" idx="83" hasCustomPrompt="1"/>
          </p:nvPr>
        </p:nvSpPr>
        <p:spPr>
          <a:xfrm>
            <a:off x="7657348" y="3834123"/>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Tree>
    <p:extLst>
      <p:ext uri="{BB962C8B-B14F-4D97-AF65-F5344CB8AC3E}">
        <p14:creationId xmlns:p14="http://schemas.microsoft.com/office/powerpoint/2010/main" val="2409520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5FBDB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3" name="Text Placeholder 32">
            <a:extLst>
              <a:ext uri="{FF2B5EF4-FFF2-40B4-BE49-F238E27FC236}">
                <a16:creationId xmlns:a16="http://schemas.microsoft.com/office/drawing/2014/main" id="{4C6F0FF8-B0FD-E621-1B9E-812ED3D6A82C}"/>
              </a:ext>
            </a:extLst>
          </p:cNvPr>
          <p:cNvSpPr>
            <a:spLocks noGrp="1"/>
          </p:cNvSpPr>
          <p:nvPr>
            <p:ph type="body" sz="quarter" idx="20" hasCustomPrompt="1"/>
          </p:nvPr>
        </p:nvSpPr>
        <p:spPr>
          <a:xfrm>
            <a:off x="1219970" y="3850654"/>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4" name="Text Placeholder 32">
            <a:extLst>
              <a:ext uri="{FF2B5EF4-FFF2-40B4-BE49-F238E27FC236}">
                <a16:creationId xmlns:a16="http://schemas.microsoft.com/office/drawing/2014/main" id="{B64FE667-667C-D282-E1E2-53165BD83344}"/>
              </a:ext>
            </a:extLst>
          </p:cNvPr>
          <p:cNvSpPr>
            <a:spLocks noGrp="1"/>
          </p:cNvSpPr>
          <p:nvPr>
            <p:ph type="body" sz="quarter" idx="82" hasCustomPrompt="1"/>
          </p:nvPr>
        </p:nvSpPr>
        <p:spPr>
          <a:xfrm>
            <a:off x="4484440" y="1440781"/>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5" name="Text Placeholder 32">
            <a:extLst>
              <a:ext uri="{FF2B5EF4-FFF2-40B4-BE49-F238E27FC236}">
                <a16:creationId xmlns:a16="http://schemas.microsoft.com/office/drawing/2014/main" id="{73A3C5CD-D2ED-6E67-A76D-547D392AC911}"/>
              </a:ext>
            </a:extLst>
          </p:cNvPr>
          <p:cNvSpPr>
            <a:spLocks noGrp="1"/>
          </p:cNvSpPr>
          <p:nvPr>
            <p:ph type="body" sz="quarter" idx="83" hasCustomPrompt="1"/>
          </p:nvPr>
        </p:nvSpPr>
        <p:spPr>
          <a:xfrm>
            <a:off x="7657348" y="3834123"/>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6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13547" y="748833"/>
            <a:ext cx="6549337" cy="576020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8" y="1337990"/>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84585" y="2252978"/>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719881" y="2252978"/>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91164" y="3167965"/>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726460" y="3167965"/>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912867" y="4082953"/>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748163" y="4082953"/>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91164" y="499794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726460" y="4997940"/>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2" name="Straight Connector 21">
            <a:extLst>
              <a:ext uri="{FF2B5EF4-FFF2-40B4-BE49-F238E27FC236}">
                <a16:creationId xmlns:a16="http://schemas.microsoft.com/office/drawing/2014/main" id="{9DF01F14-643E-584E-8815-2D66531C2F34}"/>
              </a:ext>
            </a:extLst>
          </p:cNvPr>
          <p:cNvCxnSpPr>
            <a:cxnSpLocks/>
          </p:cNvCxnSpPr>
          <p:nvPr userDrawn="1"/>
        </p:nvCxnSpPr>
        <p:spPr>
          <a:xfrm flipH="1">
            <a:off x="5658046" y="4851970"/>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E19368A-FBF5-B546-8EFA-9C513A76B4D0}"/>
              </a:ext>
            </a:extLst>
          </p:cNvPr>
          <p:cNvCxnSpPr>
            <a:cxnSpLocks/>
          </p:cNvCxnSpPr>
          <p:nvPr userDrawn="1"/>
        </p:nvCxnSpPr>
        <p:spPr>
          <a:xfrm flipH="1">
            <a:off x="5658046" y="3962672"/>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ED4C171-C3A2-E24D-913F-69190F67BB96}"/>
              </a:ext>
            </a:extLst>
          </p:cNvPr>
          <p:cNvCxnSpPr>
            <a:cxnSpLocks/>
          </p:cNvCxnSpPr>
          <p:nvPr userDrawn="1"/>
        </p:nvCxnSpPr>
        <p:spPr>
          <a:xfrm flipH="1">
            <a:off x="5658046" y="3081881"/>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E91B2BC-7D76-4B4D-B897-64B7D14505D7}"/>
              </a:ext>
            </a:extLst>
          </p:cNvPr>
          <p:cNvCxnSpPr>
            <a:cxnSpLocks/>
          </p:cNvCxnSpPr>
          <p:nvPr userDrawn="1"/>
        </p:nvCxnSpPr>
        <p:spPr>
          <a:xfrm flipH="1">
            <a:off x="5658046" y="2103078"/>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13292643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FRÁBÆR DVALARSTAÐIR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HÖNNUN NÝSTÁRLEGRA DVALARSTAÐA Í FERÐAMENNSKU</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970" r:id="rId5"/>
    <p:sldLayoutId id="2147483977" r:id="rId6"/>
    <p:sldLayoutId id="2147483888" r:id="rId7"/>
    <p:sldLayoutId id="2147483898" r:id="rId8"/>
    <p:sldLayoutId id="2147483974" r:id="rId9"/>
    <p:sldLayoutId id="2147483842" r:id="rId10"/>
    <p:sldLayoutId id="2147483960" r:id="rId11"/>
    <p:sldLayoutId id="2147483962" r:id="rId12"/>
    <p:sldLayoutId id="2147483961" r:id="rId13"/>
    <p:sldLayoutId id="2147483968" r:id="rId14"/>
    <p:sldLayoutId id="2147483840" r:id="rId15"/>
    <p:sldLayoutId id="2147483880" r:id="rId16"/>
    <p:sldLayoutId id="2147483889" r:id="rId17"/>
    <p:sldLayoutId id="2147483861" r:id="rId18"/>
    <p:sldLayoutId id="2147483890" r:id="rId19"/>
    <p:sldLayoutId id="2147483899" r:id="rId20"/>
    <p:sldLayoutId id="2147483884" r:id="rId21"/>
    <p:sldLayoutId id="2147483937" r:id="rId22"/>
    <p:sldLayoutId id="2147483935" r:id="rId23"/>
    <p:sldLayoutId id="2147483938" r:id="rId24"/>
    <p:sldLayoutId id="2147483939" r:id="rId25"/>
    <p:sldLayoutId id="2147483936" r:id="rId26"/>
    <p:sldLayoutId id="2147483841" r:id="rId27"/>
    <p:sldLayoutId id="2147483916" r:id="rId28"/>
    <p:sldLayoutId id="2147483913" r:id="rId29"/>
    <p:sldLayoutId id="2147483917" r:id="rId30"/>
    <p:sldLayoutId id="2147483914" r:id="rId31"/>
    <p:sldLayoutId id="2147483918" r:id="rId32"/>
    <p:sldLayoutId id="2147483948" r:id="rId33"/>
    <p:sldLayoutId id="2147483949" r:id="rId34"/>
    <p:sldLayoutId id="2147483950" r:id="rId35"/>
    <p:sldLayoutId id="2147483951" r:id="rId36"/>
    <p:sldLayoutId id="2147483952" r:id="rId37"/>
    <p:sldLayoutId id="2147483953" r:id="rId38"/>
    <p:sldLayoutId id="2147483921" r:id="rId39"/>
    <p:sldLayoutId id="2147483922" r:id="rId40"/>
    <p:sldLayoutId id="2147483879" r:id="rId41"/>
    <p:sldLayoutId id="2147483919" r:id="rId42"/>
    <p:sldLayoutId id="2147483915" r:id="rId43"/>
    <p:sldLayoutId id="2147483920" r:id="rId44"/>
    <p:sldLayoutId id="2147483942" r:id="rId45"/>
    <p:sldLayoutId id="2147483943" r:id="rId46"/>
    <p:sldLayoutId id="2147483944" r:id="rId47"/>
    <p:sldLayoutId id="2147483945" r:id="rId48"/>
    <p:sldLayoutId id="2147483946" r:id="rId49"/>
    <p:sldLayoutId id="2147483947" r:id="rId50"/>
    <p:sldLayoutId id="2147483878" r:id="rId51"/>
    <p:sldLayoutId id="2147483891" r:id="rId52"/>
    <p:sldLayoutId id="2147483940" r:id="rId53"/>
    <p:sldLayoutId id="2147483941" r:id="rId54"/>
    <p:sldLayoutId id="2147483894" r:id="rId55"/>
    <p:sldLayoutId id="2147483893" r:id="rId56"/>
    <p:sldLayoutId id="2147483895" r:id="rId57"/>
    <p:sldLayoutId id="2147483896" r:id="rId58"/>
    <p:sldLayoutId id="2147483900" r:id="rId59"/>
    <p:sldLayoutId id="2147483901" r:id="rId60"/>
    <p:sldLayoutId id="2147483902" r:id="rId61"/>
    <p:sldLayoutId id="2147483903" r:id="rId62"/>
    <p:sldLayoutId id="2147483904" r:id="rId63"/>
    <p:sldLayoutId id="2147483853" r:id="rId64"/>
    <p:sldLayoutId id="2147483905" r:id="rId65"/>
    <p:sldLayoutId id="2147483934" r:id="rId66"/>
    <p:sldLayoutId id="2147483963" r:id="rId6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hyperlink" Target="https://crrhospitality.com/blog/financial-planning-essentials-for-glamping-site-operators/#:~:text=Glamping%2C%20or%20luxury%20camping%2C%20has,sustainability%20of%20your%20glamping%20business" TargetMode="External"/><Relationship Id="rId1" Type="http://schemas.openxmlformats.org/officeDocument/2006/relationships/slideLayout" Target="../slideLayouts/slideLayout44.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hyperlink" Target="https://www.academybank.com/article/avoid-surprises-with-these-financial-planning-tips#:~:text=Making%20and%20sticking%20to%20a,look%20at%20your%20bank%20account" TargetMode="Externa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67.xml"/><Relationship Id="rId4" Type="http://schemas.openxmlformats.org/officeDocument/2006/relationships/image" Target="../media/image20.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67.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6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hyperlink" Target="https://www.irwin-insolvency.co.uk/how-many-businesses-fail-due-to-cash-flow-problems/#:~:text=Poor%20cash%20flow%20has%20been,because%20of%20cash%20flow%20problems" TargetMode="External"/><Relationship Id="rId2" Type="http://schemas.openxmlformats.org/officeDocument/2006/relationships/image" Target="../media/image23.jpg"/><Relationship Id="rId1" Type="http://schemas.openxmlformats.org/officeDocument/2006/relationships/slideLayout" Target="../slideLayouts/slideLayout67.xml"/></Relationships>
</file>

<file path=ppt/slides/_rels/slide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5.xml"/><Relationship Id="rId4" Type="http://schemas.openxmlformats.org/officeDocument/2006/relationships/image" Target="../media/image14.jpg"/></Relationships>
</file>

<file path=ppt/slides/_rels/slide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5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5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90E914B3-5D75-DE4D-6C74-C8D1B4CF77D4}"/>
              </a:ext>
            </a:extLst>
          </p:cNvPr>
          <p:cNvSpPr>
            <a:spLocks noGrp="1"/>
          </p:cNvSpPr>
          <p:nvPr>
            <p:ph type="body" sz="quarter" idx="17"/>
          </p:nvPr>
        </p:nvSpPr>
        <p:spPr/>
        <p:txBody>
          <a:bodyPr/>
          <a:lstStyle/>
          <a:p>
            <a:endParaRPr lang="en-IE"/>
          </a:p>
        </p:txBody>
      </p:sp>
      <p:sp>
        <p:nvSpPr>
          <p:cNvPr id="9" name="Text Placeholder 8">
            <a:extLst>
              <a:ext uri="{FF2B5EF4-FFF2-40B4-BE49-F238E27FC236}">
                <a16:creationId xmlns:a16="http://schemas.microsoft.com/office/drawing/2014/main" id="{F8829EAC-8B33-858C-8A48-886A65C6C81F}"/>
              </a:ext>
            </a:extLst>
          </p:cNvPr>
          <p:cNvSpPr>
            <a:spLocks noGrp="1"/>
          </p:cNvSpPr>
          <p:nvPr>
            <p:ph type="body" sz="quarter" idx="65"/>
          </p:nvPr>
        </p:nvSpPr>
        <p:spPr/>
        <p:txBody>
          <a:bodyPr/>
          <a:lstStyle/>
          <a:p>
            <a:r>
              <a:rPr lang="en-US" dirty="0" err="1"/>
              <a:t>Finlough </a:t>
            </a:r>
            <a:r>
              <a:rPr lang="en-US" dirty="0"/>
              <a:t>loftbóludómarnir, Fermanagh, Írland</a:t>
            </a:r>
            <a:endParaRPr lang="en-IE" dirty="0"/>
          </a:p>
        </p:txBody>
      </p:sp>
      <p:sp>
        <p:nvSpPr>
          <p:cNvPr id="8" name="Text Placeholder 2">
            <a:extLst>
              <a:ext uri="{FF2B5EF4-FFF2-40B4-BE49-F238E27FC236}">
                <a16:creationId xmlns:a16="http://schemas.microsoft.com/office/drawing/2014/main" id="{753DA0CF-B352-B521-2ED3-96028AFE64DB}"/>
              </a:ext>
            </a:extLst>
          </p:cNvPr>
          <p:cNvSpPr>
            <a:spLocks noGrp="1"/>
          </p:cNvSpPr>
          <p:nvPr>
            <p:ph type="body" sz="quarter" idx="15"/>
          </p:nvPr>
        </p:nvSpPr>
        <p:spPr>
          <a:xfrm>
            <a:off x="374360" y="2557127"/>
            <a:ext cx="5089964" cy="697353"/>
          </a:xfrm>
        </p:spPr>
        <p:txBody>
          <a:bodyPr/>
          <a:lstStyle/>
          <a:p>
            <a:r>
              <a:rPr lang="en-GB" dirty="0"/>
              <a:t>Modúl 8 </a:t>
            </a:r>
            <a:r>
              <a:rPr lang="en-GB" sz="4400" b="0" dirty="0"/>
              <a:t>(hluti 1)</a:t>
            </a:r>
          </a:p>
        </p:txBody>
      </p:sp>
      <p:sp>
        <p:nvSpPr>
          <p:cNvPr id="12" name="Text Placeholder 3">
            <a:extLst>
              <a:ext uri="{FF2B5EF4-FFF2-40B4-BE49-F238E27FC236}">
                <a16:creationId xmlns:a16="http://schemas.microsoft.com/office/drawing/2014/main" id="{55F7CF88-0018-0D30-A326-5B237F651C9F}"/>
              </a:ext>
            </a:extLst>
          </p:cNvPr>
          <p:cNvSpPr>
            <a:spLocks noGrp="1"/>
          </p:cNvSpPr>
          <p:nvPr>
            <p:ph type="body" sz="quarter" idx="16"/>
          </p:nvPr>
        </p:nvSpPr>
        <p:spPr>
          <a:xfrm>
            <a:off x="374360" y="3289874"/>
            <a:ext cx="5089964" cy="697353"/>
          </a:xfrm>
        </p:spPr>
        <p:txBody>
          <a:bodyPr>
            <a:noAutofit/>
          </a:bodyPr>
          <a:lstStyle/>
          <a:p>
            <a:pPr defTabSz="777514">
              <a:lnSpc>
                <a:spcPct val="100000"/>
              </a:lnSpc>
              <a:spcBef>
                <a:spcPts val="0"/>
              </a:spcBef>
              <a:spcAft>
                <a:spcPts val="1200"/>
              </a:spcAft>
              <a:defRPr/>
            </a:pPr>
            <a:r>
              <a:rPr lang="en-US" sz="3200" b="1" dirty="0"/>
              <a:t>Að gera það hagkvæmt – </a:t>
            </a:r>
            <a:r>
              <a:rPr lang="en-US" sz="3200" dirty="0"/>
              <a:t>Inngangur að fjármálastjórnun og fjárhagsáætlunargerð í viðskiptalíkani</a:t>
            </a:r>
            <a:endParaRPr lang="en-GB" sz="2800" i="1" dirty="0"/>
          </a:p>
          <a:p>
            <a:pPr>
              <a:spcBef>
                <a:spcPts val="0"/>
              </a:spcBef>
              <a:spcAft>
                <a:spcPts val="1200"/>
              </a:spcAft>
            </a:pPr>
            <a:endParaRPr lang="en-US" sz="2800" dirty="0">
              <a:solidFill>
                <a:srgbClr val="E96751"/>
              </a:solidFill>
            </a:endParaRPr>
          </a:p>
          <a:p>
            <a:pPr defTabSz="777514">
              <a:lnSpc>
                <a:spcPct val="100000"/>
              </a:lnSpc>
              <a:spcBef>
                <a:spcPts val="0"/>
              </a:spcBef>
              <a:spcAft>
                <a:spcPts val="1200"/>
              </a:spcAft>
              <a:defRPr/>
            </a:pPr>
            <a:endParaRPr lang="en-IE" sz="2800" i="1" dirty="0"/>
          </a:p>
        </p:txBody>
      </p:sp>
      <p:pic>
        <p:nvPicPr>
          <p:cNvPr id="20" name="Picture Placeholder 19" descr="A person lying in a bed in a bubble shaped house&#10;&#10;AI-generated content may be incorrect.">
            <a:extLst>
              <a:ext uri="{FF2B5EF4-FFF2-40B4-BE49-F238E27FC236}">
                <a16:creationId xmlns:a16="http://schemas.microsoft.com/office/drawing/2014/main" id="{3D1121FC-6504-26FF-5278-7C54AA0AFE76}"/>
              </a:ext>
            </a:extLst>
          </p:cNvPr>
          <p:cNvPicPr>
            <a:picLocks noGrp="1" noChangeAspect="1"/>
          </p:cNvPicPr>
          <p:nvPr>
            <p:ph type="pic" sz="quarter" idx="19"/>
          </p:nvPr>
        </p:nvPicPr>
        <p:blipFill>
          <a:blip r:embed="rId2"/>
          <a:srcRect t="16331" b="16331"/>
          <a:stretch>
            <a:fillRect/>
          </a:stretch>
        </p:blipFill>
        <p:spPr/>
      </p:pic>
    </p:spTree>
    <p:extLst>
      <p:ext uri="{BB962C8B-B14F-4D97-AF65-F5344CB8AC3E}">
        <p14:creationId xmlns:p14="http://schemas.microsoft.com/office/powerpoint/2010/main" val="9384581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F7C720CB-B303-CC5B-61E0-4D62ACCFBCB8}"/>
              </a:ext>
            </a:extLst>
          </p:cNvPr>
          <p:cNvSpPr>
            <a:spLocks noGrp="1"/>
          </p:cNvSpPr>
          <p:nvPr>
            <p:ph type="body" sz="quarter" idx="16"/>
          </p:nvPr>
        </p:nvSpPr>
        <p:spPr>
          <a:xfrm>
            <a:off x="4397041" y="530911"/>
            <a:ext cx="7221426" cy="803654"/>
          </a:xfrm>
        </p:spPr>
        <p:txBody>
          <a:bodyPr/>
          <a:lstStyle/>
          <a:p>
            <a:r>
              <a:rPr lang="en-IE" sz="2400" dirty="0">
                <a:solidFill>
                  <a:srgbClr val="E96751"/>
                </a:solidFill>
              </a:rPr>
              <a:t>Inngangur að fjármálastjórnun og fjárhagslegri sjálfbærni</a:t>
            </a:r>
          </a:p>
        </p:txBody>
      </p:sp>
      <p:sp>
        <p:nvSpPr>
          <p:cNvPr id="10" name="Text Placeholder 9">
            <a:extLst>
              <a:ext uri="{FF2B5EF4-FFF2-40B4-BE49-F238E27FC236}">
                <a16:creationId xmlns:a16="http://schemas.microsoft.com/office/drawing/2014/main" id="{9A94777F-8D17-614B-7770-CC786C7BCF64}"/>
              </a:ext>
            </a:extLst>
          </p:cNvPr>
          <p:cNvSpPr>
            <a:spLocks noGrp="1"/>
          </p:cNvSpPr>
          <p:nvPr>
            <p:ph type="body" sz="quarter" idx="21"/>
          </p:nvPr>
        </p:nvSpPr>
        <p:spPr>
          <a:xfrm>
            <a:off x="4397041" y="1028578"/>
            <a:ext cx="7404433" cy="4530541"/>
          </a:xfrm>
        </p:spPr>
        <p:txBody>
          <a:bodyPr/>
          <a:lstStyle/>
          <a:p>
            <a:pPr>
              <a:spcAft>
                <a:spcPts val="600"/>
              </a:spcAft>
            </a:pPr>
            <a:r>
              <a:rPr lang="en-US" dirty="0"/>
              <a:t>Við byrjum á að útskýra hvað fjárhagsleg sjálfbærni þýðir fyrir lítil óhefðbundin gististaði og hvers vegna traust fjármálastjórn er nauðsynleg áður en farið er í smáatriðin. </a:t>
            </a:r>
          </a:p>
          <a:p>
            <a:pPr>
              <a:spcAft>
                <a:spcPts val="600"/>
              </a:spcAft>
            </a:pPr>
            <a:r>
              <a:rPr lang="en-US" dirty="0"/>
              <a:t>Þessi kafli leggur grunninn og undirstrikar að rekstur einstaks gististaðar (hvort sem um er að ræða jurtu, tréhús eða sumarhús) snýst ekki einungis um að bjóða upp á frábæra upplifun – hann krefst einnig vandaðrar fjárhagsáætlunar til að ná árangri. </a:t>
            </a:r>
          </a:p>
          <a:p>
            <a:pPr>
              <a:spcAft>
                <a:spcPts val="600"/>
              </a:spcAft>
            </a:pPr>
            <a:r>
              <a:rPr lang="en-US" b="1" dirty="0">
                <a:solidFill>
                  <a:srgbClr val="E96751"/>
                </a:solidFill>
              </a:rPr>
              <a:t>Til dæmis </a:t>
            </a:r>
            <a:r>
              <a:rPr lang="en-US" dirty="0"/>
              <a:t>þarf glamping-rekstur trausta fjárhagsáætlun til að vera arðbær og sjálfbær, umfram það að bjóða eingöngu upp á lúxustjaldupplifun. </a:t>
            </a:r>
          </a:p>
          <a:p>
            <a:pPr>
              <a:spcAft>
                <a:spcPts val="600"/>
              </a:spcAft>
            </a:pPr>
            <a:r>
              <a:rPr lang="en-US" b="1" dirty="0">
                <a:solidFill>
                  <a:srgbClr val="459597"/>
                </a:solidFill>
              </a:rPr>
              <a:t>Kynntu þér lykilhugtök </a:t>
            </a:r>
            <a:r>
              <a:rPr lang="en-US" dirty="0"/>
              <a:t>(hagnað, sjóðstreymi, jafnrekstrarpunkt) á einföldum nótum og leggðu áherslu á að </a:t>
            </a:r>
            <a:r>
              <a:rPr lang="en-US" b="1" dirty="0"/>
              <a:t>allar tegundir eigna (glamping-kúpar, skálar, vistvæn gistiheimili o.s.frv.) hagnast af sömu fjármálalegu grunnatriðum</a:t>
            </a:r>
            <a:r>
              <a:rPr lang="en-US" dirty="0"/>
              <a:t>. Þessi kafli tengist næsta með því að benda á að fyrsta skrefið í fjármálaplanagerð sé að búa til fjárhagsáætlun.</a:t>
            </a:r>
            <a:endParaRPr lang="en-IE" dirty="0"/>
          </a:p>
        </p:txBody>
      </p:sp>
      <p:sp>
        <p:nvSpPr>
          <p:cNvPr id="8" name="Text Placeholder 7">
            <a:extLst>
              <a:ext uri="{FF2B5EF4-FFF2-40B4-BE49-F238E27FC236}">
                <a16:creationId xmlns:a16="http://schemas.microsoft.com/office/drawing/2014/main" id="{F2B0DD46-1DDF-526D-FBBB-A23FAE2B5EB6}"/>
              </a:ext>
            </a:extLst>
          </p:cNvPr>
          <p:cNvSpPr>
            <a:spLocks noGrp="1"/>
          </p:cNvSpPr>
          <p:nvPr>
            <p:ph type="body" sz="quarter" idx="18"/>
          </p:nvPr>
        </p:nvSpPr>
        <p:spPr/>
        <p:txBody>
          <a:bodyPr/>
          <a:lstStyle/>
          <a:p>
            <a:r>
              <a:rPr lang="en-IE" b="0" dirty="0"/>
              <a:t>Undirbúningur fyrir hagkvæmni</a:t>
            </a:r>
          </a:p>
        </p:txBody>
      </p:sp>
      <p:sp>
        <p:nvSpPr>
          <p:cNvPr id="9" name="Text Placeholder 8">
            <a:extLst>
              <a:ext uri="{FF2B5EF4-FFF2-40B4-BE49-F238E27FC236}">
                <a16:creationId xmlns:a16="http://schemas.microsoft.com/office/drawing/2014/main" id="{4F5816A5-C665-DD8A-9CBF-1AA997D7E24C}"/>
              </a:ext>
            </a:extLst>
          </p:cNvPr>
          <p:cNvSpPr>
            <a:spLocks noGrp="1"/>
          </p:cNvSpPr>
          <p:nvPr>
            <p:ph type="body" sz="quarter" idx="19"/>
          </p:nvPr>
        </p:nvSpPr>
        <p:spPr>
          <a:xfrm>
            <a:off x="617247" y="660862"/>
            <a:ext cx="2597067" cy="385564"/>
          </a:xfrm>
        </p:spPr>
        <p:txBody>
          <a:bodyPr/>
          <a:lstStyle/>
          <a:p>
            <a:r>
              <a:rPr lang="en-IE" dirty="0"/>
              <a:t>Fjármálastjórnun</a:t>
            </a:r>
          </a:p>
        </p:txBody>
      </p:sp>
      <p:sp>
        <p:nvSpPr>
          <p:cNvPr id="13" name="TextBox 12">
            <a:extLst>
              <a:ext uri="{FF2B5EF4-FFF2-40B4-BE49-F238E27FC236}">
                <a16:creationId xmlns:a16="http://schemas.microsoft.com/office/drawing/2014/main" id="{DCB4E34E-BADB-0866-6BF1-A3CFE741464D}"/>
              </a:ext>
            </a:extLst>
          </p:cNvPr>
          <p:cNvSpPr txBox="1"/>
          <p:nvPr/>
        </p:nvSpPr>
        <p:spPr>
          <a:xfrm>
            <a:off x="0" y="6317748"/>
            <a:ext cx="6096000" cy="369332"/>
          </a:xfrm>
          <a:prstGeom prst="rect">
            <a:avLst/>
          </a:prstGeom>
          <a:noFill/>
        </p:spPr>
        <p:txBody>
          <a:bodyPr wrap="square">
            <a:spAutoFit/>
          </a:bodyPr>
          <a:lstStyle/>
          <a:p>
            <a:pPr algn="l">
              <a:buNone/>
            </a:pPr>
            <a:r>
              <a:rPr lang="en-IE" b="0" i="0" dirty="0">
                <a:solidFill>
                  <a:srgbClr val="00B0F0"/>
                </a:solidFill>
                <a:effectLst/>
                <a:hlinkClick r:id="rId2">
                  <a:extLst>
                    <a:ext uri="{A12FA001-AC4F-418D-AE19-62706E023703}">
                      <ahyp:hlinkClr xmlns:ahyp="http://schemas.microsoft.com/office/drawing/2018/hyperlinkcolor" val="tx"/>
                    </a:ext>
                  </a:extLst>
                </a:hlinkClick>
              </a:rPr>
              <a:t>Grunnatriði fjárhagsáætlunar fyrir glamping-rekstraraðila</a:t>
            </a:r>
            <a:endParaRPr lang="en-IE" b="0" i="0" dirty="0">
              <a:solidFill>
                <a:srgbClr val="00B0F0"/>
              </a:solidFill>
              <a:effectLst/>
            </a:endParaRPr>
          </a:p>
        </p:txBody>
      </p:sp>
    </p:spTree>
    <p:extLst>
      <p:ext uri="{BB962C8B-B14F-4D97-AF65-F5344CB8AC3E}">
        <p14:creationId xmlns:p14="http://schemas.microsoft.com/office/powerpoint/2010/main" val="29401508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0D6090F-91E8-FA4D-0E4F-13441AAB9254}"/>
              </a:ext>
            </a:extLst>
          </p:cNvPr>
          <p:cNvSpPr>
            <a:spLocks noGrp="1"/>
          </p:cNvSpPr>
          <p:nvPr>
            <p:ph type="body" sz="quarter" idx="13"/>
          </p:nvPr>
        </p:nvSpPr>
        <p:spPr/>
        <p:txBody>
          <a:bodyPr/>
          <a:lstStyle/>
          <a:p>
            <a:r>
              <a:rPr lang="en-US" dirty="0"/>
              <a:t>Í viðskiptum snýst fjármálastjórnun ekki bara um tölur; hún snýst um að taka réttar ákvarðanir til að tryggja sjálfbærni og vöxt. </a:t>
            </a:r>
          </a:p>
          <a:p>
            <a:r>
              <a:rPr lang="en-US" dirty="0"/>
              <a:t> Warren Buffett</a:t>
            </a:r>
            <a:endParaRPr lang="de-DE" dirty="0"/>
          </a:p>
          <a:p>
            <a:endParaRPr lang="en-IE" dirty="0"/>
          </a:p>
        </p:txBody>
      </p:sp>
      <p:pic>
        <p:nvPicPr>
          <p:cNvPr id="8" name="Picture Placeholder 7" descr="A close-up of hands holding a piece of paper&#10;&#10;AI-generated content may be incorrect.">
            <a:extLst>
              <a:ext uri="{FF2B5EF4-FFF2-40B4-BE49-F238E27FC236}">
                <a16:creationId xmlns:a16="http://schemas.microsoft.com/office/drawing/2014/main" id="{62E0A52B-11D4-486B-F312-D4FABA5A6E56}"/>
              </a:ext>
            </a:extLst>
          </p:cNvPr>
          <p:cNvPicPr>
            <a:picLocks noGrp="1" noChangeAspect="1"/>
          </p:cNvPicPr>
          <p:nvPr>
            <p:ph type="pic" sz="quarter" idx="41"/>
          </p:nvPr>
        </p:nvPicPr>
        <p:blipFill>
          <a:blip r:embed="rId2"/>
          <a:srcRect l="12960" r="12960"/>
          <a:stretch>
            <a:fillRect/>
          </a:stretch>
        </p:blipFill>
        <p:spPr/>
      </p:pic>
      <p:sp>
        <p:nvSpPr>
          <p:cNvPr id="6" name="Text Placeholder 5">
            <a:extLst>
              <a:ext uri="{FF2B5EF4-FFF2-40B4-BE49-F238E27FC236}">
                <a16:creationId xmlns:a16="http://schemas.microsoft.com/office/drawing/2014/main" id="{1ACB8F83-0B62-70FE-4CCE-FC99FF3FEF63}"/>
              </a:ext>
            </a:extLst>
          </p:cNvPr>
          <p:cNvSpPr>
            <a:spLocks noGrp="1"/>
          </p:cNvSpPr>
          <p:nvPr>
            <p:ph type="body" sz="quarter" idx="65"/>
          </p:nvPr>
        </p:nvSpPr>
        <p:spPr/>
        <p:txBody>
          <a:bodyPr/>
          <a:lstStyle/>
          <a:p>
            <a:endParaRPr lang="en-IE"/>
          </a:p>
        </p:txBody>
      </p:sp>
    </p:spTree>
    <p:extLst>
      <p:ext uri="{BB962C8B-B14F-4D97-AF65-F5344CB8AC3E}">
        <p14:creationId xmlns:p14="http://schemas.microsoft.com/office/powerpoint/2010/main" val="20826537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259A5E95-7775-F26D-8625-72C5FDAD87DD}"/>
              </a:ext>
            </a:extLst>
          </p:cNvPr>
          <p:cNvSpPr>
            <a:spLocks noGrp="1"/>
          </p:cNvSpPr>
          <p:nvPr>
            <p:ph type="body" sz="quarter" idx="18"/>
          </p:nvPr>
        </p:nvSpPr>
        <p:spPr>
          <a:xfrm>
            <a:off x="905198" y="1408786"/>
            <a:ext cx="8274661" cy="3499183"/>
          </a:xfrm>
        </p:spPr>
        <p:txBody>
          <a:bodyPr/>
          <a:lstStyle/>
          <a:p>
            <a:r>
              <a:rPr lang="en-US" sz="2400" b="1" dirty="0"/>
              <a:t>Fjármálastjórnun er hryggurinn í hverju farsælu fyrirtæki. </a:t>
            </a:r>
            <a:r>
              <a:rPr lang="en-US" sz="2400" dirty="0"/>
              <a:t>Hún felur í sér að stýra og skipuleggja peningana í fyrirtækinu þínu. </a:t>
            </a:r>
          </a:p>
          <a:p>
            <a:endParaRPr lang="en-US" sz="2400" dirty="0"/>
          </a:p>
          <a:p>
            <a:r>
              <a:rPr lang="en-US" sz="2400" dirty="0"/>
              <a:t>Í einföldu máli snýst það um að tryggja að þú hafir nægt fé til að reka starfsemi þína og vaxa. Fyrir EPIC STAYS-valfrjálsa ferðaþjónustustarfsemi (eins og einstök gistiheimili, vistvæn skálasvæði eða glamping-svæði) er gott fjármálastjórn nauðsynlegt til að lifa af árstíðabundnum sveiflum og fjármagna umbætur. Það þýðir að forðast óvæntar uppákomur þar sem mögulegt er!</a:t>
            </a:r>
          </a:p>
          <a:p>
            <a:pPr>
              <a:spcAft>
                <a:spcPts val="1200"/>
              </a:spcAft>
            </a:pPr>
            <a:endParaRPr lang="en-IE" sz="2400" dirty="0"/>
          </a:p>
        </p:txBody>
      </p:sp>
      <p:sp>
        <p:nvSpPr>
          <p:cNvPr id="5" name="Text Placeholder 4">
            <a:extLst>
              <a:ext uri="{FF2B5EF4-FFF2-40B4-BE49-F238E27FC236}">
                <a16:creationId xmlns:a16="http://schemas.microsoft.com/office/drawing/2014/main" id="{84EAA858-8984-7E9E-02A8-1C37B0738C76}"/>
              </a:ext>
            </a:extLst>
          </p:cNvPr>
          <p:cNvSpPr>
            <a:spLocks noGrp="1"/>
          </p:cNvSpPr>
          <p:nvPr>
            <p:ph type="body" sz="quarter" idx="16"/>
          </p:nvPr>
        </p:nvSpPr>
        <p:spPr>
          <a:xfrm>
            <a:off x="905198" y="140701"/>
            <a:ext cx="10614687" cy="803654"/>
          </a:xfrm>
        </p:spPr>
        <p:txBody>
          <a:bodyPr/>
          <a:lstStyle/>
          <a:p>
            <a:r>
              <a:rPr lang="en-US" dirty="0"/>
              <a:t>Hlutverk fjármálastjórnunar </a:t>
            </a:r>
          </a:p>
          <a:p>
            <a:r>
              <a:rPr lang="en-US" sz="3000" b="0" i="1" dirty="0">
                <a:solidFill>
                  <a:srgbClr val="E96751"/>
                </a:solidFill>
              </a:rPr>
              <a:t>Gistingar í óhefðbundnum ferðaþjónustu</a:t>
            </a:r>
          </a:p>
          <a:p>
            <a:endParaRPr lang="en-IE" dirty="0"/>
          </a:p>
        </p:txBody>
      </p:sp>
      <p:grpSp>
        <p:nvGrpSpPr>
          <p:cNvPr id="2" name="Group 1">
            <a:extLst>
              <a:ext uri="{FF2B5EF4-FFF2-40B4-BE49-F238E27FC236}">
                <a16:creationId xmlns:a16="http://schemas.microsoft.com/office/drawing/2014/main" id="{DE121D37-D3B0-64CE-8EE2-F7593E4CA8DD}"/>
              </a:ext>
            </a:extLst>
          </p:cNvPr>
          <p:cNvGrpSpPr/>
          <p:nvPr/>
        </p:nvGrpSpPr>
        <p:grpSpPr>
          <a:xfrm>
            <a:off x="11081474" y="76852"/>
            <a:ext cx="720000" cy="861774"/>
            <a:chOff x="1016000" y="1024973"/>
            <a:chExt cx="1016000" cy="1216059"/>
          </a:xfrm>
        </p:grpSpPr>
        <p:sp>
          <p:nvSpPr>
            <p:cNvPr id="3" name="Oval 2">
              <a:extLst>
                <a:ext uri="{FF2B5EF4-FFF2-40B4-BE49-F238E27FC236}">
                  <a16:creationId xmlns:a16="http://schemas.microsoft.com/office/drawing/2014/main" id="{07B626AE-9E07-220B-0DE4-DB0423CE4873}"/>
                </a:ext>
              </a:extLst>
            </p:cNvPr>
            <p:cNvSpPr/>
            <p:nvPr/>
          </p:nvSpPr>
          <p:spPr>
            <a:xfrm>
              <a:off x="1016000" y="1137920"/>
              <a:ext cx="1016000" cy="1016000"/>
            </a:xfrm>
            <a:prstGeom prst="ellipse">
              <a:avLst/>
            </a:prstGeom>
            <a:solidFill>
              <a:srgbClr val="086D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4" name="TextBox 3">
              <a:extLst>
                <a:ext uri="{FF2B5EF4-FFF2-40B4-BE49-F238E27FC236}">
                  <a16:creationId xmlns:a16="http://schemas.microsoft.com/office/drawing/2014/main" id="{2064AF00-7376-C401-B702-C14B1985AE35}"/>
                </a:ext>
              </a:extLst>
            </p:cNvPr>
            <p:cNvSpPr txBox="1"/>
            <p:nvPr/>
          </p:nvSpPr>
          <p:spPr>
            <a:xfrm>
              <a:off x="1028700" y="1024973"/>
              <a:ext cx="971551" cy="121605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lgn="ctr"/>
              <a:r>
                <a:rPr lang="en-US" sz="5000" b="1" dirty="0">
                  <a:solidFill>
                    <a:schemeClr val="bg1"/>
                  </a:solidFill>
                </a:rPr>
                <a:t>2</a:t>
              </a:r>
            </a:p>
          </p:txBody>
        </p:sp>
      </p:grpSp>
    </p:spTree>
    <p:extLst>
      <p:ext uri="{BB962C8B-B14F-4D97-AF65-F5344CB8AC3E}">
        <p14:creationId xmlns:p14="http://schemas.microsoft.com/office/powerpoint/2010/main" val="3546881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E22225-7A37-825D-E0C2-11BD7598729E}"/>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144D82A4-CEB1-7AD6-CB4E-4C54B470C31E}"/>
              </a:ext>
            </a:extLst>
          </p:cNvPr>
          <p:cNvSpPr>
            <a:spLocks noGrp="1"/>
          </p:cNvSpPr>
          <p:nvPr>
            <p:ph type="body" sz="quarter" idx="18"/>
          </p:nvPr>
        </p:nvSpPr>
        <p:spPr>
          <a:xfrm>
            <a:off x="905198" y="1408786"/>
            <a:ext cx="8274661" cy="3499183"/>
          </a:xfrm>
        </p:spPr>
        <p:txBody>
          <a:bodyPr/>
          <a:lstStyle/>
          <a:p>
            <a:r>
              <a:rPr lang="en-US" sz="2400" b="1" dirty="0">
                <a:solidFill>
                  <a:srgbClr val="E96751"/>
                </a:solidFill>
              </a:rPr>
              <a:t>Dæmi: </a:t>
            </a:r>
            <a:r>
              <a:rPr lang="en-US" sz="2400" dirty="0"/>
              <a:t>Ímyndaðu þér að glamping-svæðið þitt hafi annasamt sumar og hægan vetur. Með réttri fjármálastjórnun myndir þú setja hluta af sumarhagnaðinum til hliðar til að standa straum af vetrarkostnaði. </a:t>
            </a:r>
          </a:p>
          <a:p>
            <a:endParaRPr lang="en-US" sz="2400" dirty="0"/>
          </a:p>
          <a:p>
            <a:r>
              <a:rPr lang="en-US" sz="2400" dirty="0"/>
              <a:t>Á þennan hátt </a:t>
            </a:r>
            <a:r>
              <a:rPr lang="en-US" sz="2400" b="1" dirty="0"/>
              <a:t>forðast</a:t>
            </a:r>
            <a:r>
              <a:rPr lang="en-US" sz="2400" dirty="0"/>
              <a:t> þú </a:t>
            </a:r>
            <a:r>
              <a:rPr lang="en-US" sz="2400" b="1" dirty="0"/>
              <a:t>óvæntar uppákomur</a:t>
            </a:r>
            <a:r>
              <a:rPr lang="en-US" sz="2400" dirty="0"/>
              <a:t>, eins og að skyndilega skorti peninga til viðhalds í janúar. </a:t>
            </a:r>
          </a:p>
          <a:p>
            <a:endParaRPr lang="en-US" sz="2400" dirty="0"/>
          </a:p>
          <a:p>
            <a:r>
              <a:rPr lang="en-US" sz="2400" dirty="0"/>
              <a:t>Í raun </a:t>
            </a:r>
            <a:r>
              <a:rPr lang="en-US" sz="2400" b="1" dirty="0"/>
              <a:t>er að búa til og halda sig við fjárhagsáætlun ein af áhrifaríkustu leiðunum til að taka stjórn á fjármálum þínum og forðast óvænt útgjöld</a:t>
            </a:r>
            <a:r>
              <a:rPr lang="en-US" sz="2400" dirty="0"/>
              <a:t>. Með því að vita nákvæmlega hversu mikið þú ætlar að eyða og hvenær, verðurðu ekki hissa yfir lágu bankareikningsstandi. Árangursrík fjármálastjórnun veitir þér þann hugarró.</a:t>
            </a:r>
            <a:endParaRPr lang="en-GB" sz="2400" dirty="0"/>
          </a:p>
          <a:p>
            <a:pPr>
              <a:spcAft>
                <a:spcPts val="1200"/>
              </a:spcAft>
            </a:pPr>
            <a:endParaRPr lang="en-IE" sz="2400" dirty="0"/>
          </a:p>
        </p:txBody>
      </p:sp>
      <p:sp>
        <p:nvSpPr>
          <p:cNvPr id="5" name="Text Placeholder 4">
            <a:extLst>
              <a:ext uri="{FF2B5EF4-FFF2-40B4-BE49-F238E27FC236}">
                <a16:creationId xmlns:a16="http://schemas.microsoft.com/office/drawing/2014/main" id="{02769D11-68BE-C4CC-5BB7-2EC9AD2B4428}"/>
              </a:ext>
            </a:extLst>
          </p:cNvPr>
          <p:cNvSpPr>
            <a:spLocks noGrp="1"/>
          </p:cNvSpPr>
          <p:nvPr>
            <p:ph type="body" sz="quarter" idx="16"/>
          </p:nvPr>
        </p:nvSpPr>
        <p:spPr>
          <a:xfrm>
            <a:off x="905198" y="140701"/>
            <a:ext cx="10614687" cy="803654"/>
          </a:xfrm>
        </p:spPr>
        <p:txBody>
          <a:bodyPr/>
          <a:lstStyle/>
          <a:p>
            <a:r>
              <a:rPr lang="en-US" dirty="0"/>
              <a:t>Hlutverk fjármálastjórnunar </a:t>
            </a:r>
          </a:p>
          <a:p>
            <a:r>
              <a:rPr lang="en-US" sz="3000" b="0" i="1" dirty="0">
                <a:solidFill>
                  <a:srgbClr val="E96751"/>
                </a:solidFill>
              </a:rPr>
              <a:t>Óhefðbundin gistimöguleikar í ferðaþjónustu</a:t>
            </a:r>
          </a:p>
          <a:p>
            <a:endParaRPr lang="en-IE" dirty="0"/>
          </a:p>
        </p:txBody>
      </p:sp>
      <p:sp>
        <p:nvSpPr>
          <p:cNvPr id="9" name="TextBox 8">
            <a:extLst>
              <a:ext uri="{FF2B5EF4-FFF2-40B4-BE49-F238E27FC236}">
                <a16:creationId xmlns:a16="http://schemas.microsoft.com/office/drawing/2014/main" id="{04105CDE-E9D2-FB5C-649C-A4F66EBB4C12}"/>
              </a:ext>
            </a:extLst>
          </p:cNvPr>
          <p:cNvSpPr txBox="1"/>
          <p:nvPr/>
        </p:nvSpPr>
        <p:spPr>
          <a:xfrm>
            <a:off x="6096000" y="6167849"/>
            <a:ext cx="6096000" cy="369332"/>
          </a:xfrm>
          <a:prstGeom prst="rect">
            <a:avLst/>
          </a:prstGeom>
          <a:noFill/>
        </p:spPr>
        <p:txBody>
          <a:bodyPr wrap="square">
            <a:spAutoFit/>
          </a:bodyPr>
          <a:lstStyle/>
          <a:p>
            <a:pPr>
              <a:buNone/>
            </a:pPr>
            <a:r>
              <a:rPr lang="en-US" i="0" dirty="0">
                <a:solidFill>
                  <a:srgbClr val="00B0F0"/>
                </a:solidFill>
                <a:effectLst/>
                <a:hlinkClick r:id="rId2">
                  <a:extLst>
                    <a:ext uri="{A12FA001-AC4F-418D-AE19-62706E023703}">
                      <ahyp:hlinkClr xmlns:ahyp="http://schemas.microsoft.com/office/drawing/2018/hyperlinkcolor" val="tx"/>
                    </a:ext>
                  </a:extLst>
                </a:hlinkClick>
              </a:rPr>
              <a:t>Forðastu óvæntar uppákomur með þessum ráðum um fjárhagsáætlun</a:t>
            </a:r>
            <a:endParaRPr lang="en-US" i="0" dirty="0">
              <a:solidFill>
                <a:srgbClr val="00B0F0"/>
              </a:solidFill>
              <a:effectLst/>
            </a:endParaRPr>
          </a:p>
        </p:txBody>
      </p:sp>
    </p:spTree>
    <p:extLst>
      <p:ext uri="{BB962C8B-B14F-4D97-AF65-F5344CB8AC3E}">
        <p14:creationId xmlns:p14="http://schemas.microsoft.com/office/powerpoint/2010/main" val="4056335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B948DB-8DC8-50F2-CAD7-3BC8845C7B11}"/>
            </a:ext>
          </a:extLst>
        </p:cNvPr>
        <p:cNvGrpSpPr/>
        <p:nvPr/>
      </p:nvGrpSpPr>
      <p:grpSpPr>
        <a:xfrm>
          <a:off x="0" y="0"/>
          <a:ext cx="0" cy="0"/>
          <a:chOff x="0" y="0"/>
          <a:chExt cx="0" cy="0"/>
        </a:xfrm>
      </p:grpSpPr>
      <p:grpSp>
        <p:nvGrpSpPr>
          <p:cNvPr id="14" name="Group 13">
            <a:extLst>
              <a:ext uri="{FF2B5EF4-FFF2-40B4-BE49-F238E27FC236}">
                <a16:creationId xmlns:a16="http://schemas.microsoft.com/office/drawing/2014/main" id="{409D41F5-E4E5-DF65-5E97-3CD53FAF3B34}"/>
              </a:ext>
            </a:extLst>
          </p:cNvPr>
          <p:cNvGrpSpPr/>
          <p:nvPr/>
        </p:nvGrpSpPr>
        <p:grpSpPr>
          <a:xfrm>
            <a:off x="798380" y="1738842"/>
            <a:ext cx="9745795" cy="4747684"/>
            <a:chOff x="798381" y="1738841"/>
            <a:chExt cx="10784001" cy="5418666"/>
          </a:xfrm>
          <a:solidFill>
            <a:srgbClr val="414DA1"/>
          </a:solidFill>
          <a:scene3d>
            <a:camera prst="orthographicFront">
              <a:rot lat="0" lon="0" rev="0"/>
            </a:camera>
            <a:lightRig rig="soft" dir="t">
              <a:rot lat="0" lon="0" rev="0"/>
            </a:lightRig>
          </a:scene3d>
        </p:grpSpPr>
        <p:sp>
          <p:nvSpPr>
            <p:cNvPr id="8" name="Freeform: Shape 7">
              <a:extLst>
                <a:ext uri="{FF2B5EF4-FFF2-40B4-BE49-F238E27FC236}">
                  <a16:creationId xmlns:a16="http://schemas.microsoft.com/office/drawing/2014/main" id="{A7982158-6297-EC2A-4E65-F70FD04733FC}"/>
                </a:ext>
              </a:extLst>
            </p:cNvPr>
            <p:cNvSpPr/>
            <p:nvPr/>
          </p:nvSpPr>
          <p:spPr>
            <a:xfrm>
              <a:off x="798381" y="1738841"/>
              <a:ext cx="10784001" cy="1693333"/>
            </a:xfrm>
            <a:custGeom>
              <a:avLst/>
              <a:gdLst>
                <a:gd name="connsiteX0" fmla="*/ 0 w 8128000"/>
                <a:gd name="connsiteY0" fmla="*/ 169333 h 1693333"/>
                <a:gd name="connsiteX1" fmla="*/ 169333 w 8128000"/>
                <a:gd name="connsiteY1" fmla="*/ 0 h 1693333"/>
                <a:gd name="connsiteX2" fmla="*/ 7958667 w 8128000"/>
                <a:gd name="connsiteY2" fmla="*/ 0 h 1693333"/>
                <a:gd name="connsiteX3" fmla="*/ 8128000 w 8128000"/>
                <a:gd name="connsiteY3" fmla="*/ 169333 h 1693333"/>
                <a:gd name="connsiteX4" fmla="*/ 8128000 w 8128000"/>
                <a:gd name="connsiteY4" fmla="*/ 1524000 h 1693333"/>
                <a:gd name="connsiteX5" fmla="*/ 7958667 w 8128000"/>
                <a:gd name="connsiteY5" fmla="*/ 1693333 h 1693333"/>
                <a:gd name="connsiteX6" fmla="*/ 169333 w 8128000"/>
                <a:gd name="connsiteY6" fmla="*/ 1693333 h 1693333"/>
                <a:gd name="connsiteX7" fmla="*/ 0 w 8128000"/>
                <a:gd name="connsiteY7" fmla="*/ 1524000 h 1693333"/>
                <a:gd name="connsiteX8" fmla="*/ 0 w 8128000"/>
                <a:gd name="connsiteY8" fmla="*/ 169333 h 1693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28000" h="1693333">
                  <a:moveTo>
                    <a:pt x="0" y="169333"/>
                  </a:moveTo>
                  <a:cubicBezTo>
                    <a:pt x="0" y="75813"/>
                    <a:pt x="75813" y="0"/>
                    <a:pt x="169333" y="0"/>
                  </a:cubicBezTo>
                  <a:lnTo>
                    <a:pt x="7958667" y="0"/>
                  </a:lnTo>
                  <a:cubicBezTo>
                    <a:pt x="8052187" y="0"/>
                    <a:pt x="8128000" y="75813"/>
                    <a:pt x="8128000" y="169333"/>
                  </a:cubicBezTo>
                  <a:lnTo>
                    <a:pt x="8128000" y="1524000"/>
                  </a:lnTo>
                  <a:cubicBezTo>
                    <a:pt x="8128000" y="1617520"/>
                    <a:pt x="8052187" y="1693333"/>
                    <a:pt x="7958667" y="1693333"/>
                  </a:cubicBezTo>
                  <a:lnTo>
                    <a:pt x="169333" y="1693333"/>
                  </a:lnTo>
                  <a:cubicBezTo>
                    <a:pt x="75813" y="1693333"/>
                    <a:pt x="0" y="1617520"/>
                    <a:pt x="0" y="1524000"/>
                  </a:cubicBezTo>
                  <a:lnTo>
                    <a:pt x="0" y="169333"/>
                  </a:lnTo>
                  <a:close/>
                </a:path>
              </a:pathLst>
            </a:custGeom>
            <a:solidFill>
              <a:srgbClr val="459597"/>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86373" tIns="91440" rIns="91441" bIns="91440" numCol="1" spcCol="1270" anchor="ctr" anchorCtr="0">
              <a:noAutofit/>
            </a:bodyPr>
            <a:lstStyle/>
            <a:p>
              <a:pPr defTabSz="1066800">
                <a:lnSpc>
                  <a:spcPct val="90000"/>
                </a:lnSpc>
                <a:spcBef>
                  <a:spcPct val="0"/>
                </a:spcBef>
                <a:spcAft>
                  <a:spcPct val="35000"/>
                </a:spcAft>
              </a:pPr>
              <a:r>
                <a:rPr lang="en-US" sz="2400" b="1" dirty="0"/>
                <a:t>Forvarnir gegn peningaskorti: </a:t>
              </a:r>
              <a:r>
                <a:rPr lang="en-US" sz="2400" dirty="0"/>
                <a:t>Góð fjármálastjórnun hjálpar þér að forðast skort á reiðufé. Þú tryggir að þú hafir næg fjárráð til að greiða reikninga (t.d. viðhald fasteigna, þjónustugjöld) jafnvel utan háannatíma.</a:t>
              </a:r>
              <a:endParaRPr lang="en-GB" sz="2400" b="0" kern="1200" dirty="0"/>
            </a:p>
          </p:txBody>
        </p:sp>
        <p:sp>
          <p:nvSpPr>
            <p:cNvPr id="10" name="Freeform: Shape 9">
              <a:extLst>
                <a:ext uri="{FF2B5EF4-FFF2-40B4-BE49-F238E27FC236}">
                  <a16:creationId xmlns:a16="http://schemas.microsoft.com/office/drawing/2014/main" id="{10F22097-4B7A-18D5-1161-98E8B03B9CB0}"/>
                </a:ext>
              </a:extLst>
            </p:cNvPr>
            <p:cNvSpPr/>
            <p:nvPr/>
          </p:nvSpPr>
          <p:spPr>
            <a:xfrm>
              <a:off x="798381" y="3601507"/>
              <a:ext cx="10784001" cy="1693333"/>
            </a:xfrm>
            <a:custGeom>
              <a:avLst/>
              <a:gdLst>
                <a:gd name="connsiteX0" fmla="*/ 0 w 8128000"/>
                <a:gd name="connsiteY0" fmla="*/ 169333 h 1693333"/>
                <a:gd name="connsiteX1" fmla="*/ 169333 w 8128000"/>
                <a:gd name="connsiteY1" fmla="*/ 0 h 1693333"/>
                <a:gd name="connsiteX2" fmla="*/ 7958667 w 8128000"/>
                <a:gd name="connsiteY2" fmla="*/ 0 h 1693333"/>
                <a:gd name="connsiteX3" fmla="*/ 8128000 w 8128000"/>
                <a:gd name="connsiteY3" fmla="*/ 169333 h 1693333"/>
                <a:gd name="connsiteX4" fmla="*/ 8128000 w 8128000"/>
                <a:gd name="connsiteY4" fmla="*/ 1524000 h 1693333"/>
                <a:gd name="connsiteX5" fmla="*/ 7958667 w 8128000"/>
                <a:gd name="connsiteY5" fmla="*/ 1693333 h 1693333"/>
                <a:gd name="connsiteX6" fmla="*/ 169333 w 8128000"/>
                <a:gd name="connsiteY6" fmla="*/ 1693333 h 1693333"/>
                <a:gd name="connsiteX7" fmla="*/ 0 w 8128000"/>
                <a:gd name="connsiteY7" fmla="*/ 1524000 h 1693333"/>
                <a:gd name="connsiteX8" fmla="*/ 0 w 8128000"/>
                <a:gd name="connsiteY8" fmla="*/ 169333 h 1693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28000" h="1693333">
                  <a:moveTo>
                    <a:pt x="0" y="169333"/>
                  </a:moveTo>
                  <a:cubicBezTo>
                    <a:pt x="0" y="75813"/>
                    <a:pt x="75813" y="0"/>
                    <a:pt x="169333" y="0"/>
                  </a:cubicBezTo>
                  <a:lnTo>
                    <a:pt x="7958667" y="0"/>
                  </a:lnTo>
                  <a:cubicBezTo>
                    <a:pt x="8052187" y="0"/>
                    <a:pt x="8128000" y="75813"/>
                    <a:pt x="8128000" y="169333"/>
                  </a:cubicBezTo>
                  <a:lnTo>
                    <a:pt x="8128000" y="1524000"/>
                  </a:lnTo>
                  <a:cubicBezTo>
                    <a:pt x="8128000" y="1617520"/>
                    <a:pt x="8052187" y="1693333"/>
                    <a:pt x="7958667" y="1693333"/>
                  </a:cubicBezTo>
                  <a:lnTo>
                    <a:pt x="169333" y="1693333"/>
                  </a:lnTo>
                  <a:cubicBezTo>
                    <a:pt x="75813" y="1693333"/>
                    <a:pt x="0" y="1617520"/>
                    <a:pt x="0" y="1524000"/>
                  </a:cubicBezTo>
                  <a:lnTo>
                    <a:pt x="0" y="169333"/>
                  </a:lnTo>
                  <a:close/>
                </a:path>
              </a:pathLst>
            </a:custGeom>
            <a:solidFill>
              <a:srgbClr val="459597"/>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86373" tIns="91440" rIns="91441" bIns="91440" numCol="1" spcCol="1270" anchor="ctr" anchorCtr="0">
              <a:noAutofit/>
            </a:bodyPr>
            <a:lstStyle/>
            <a:p>
              <a:r>
                <a:rPr lang="en-US" sz="2400" b="1" dirty="0"/>
                <a:t>Skipuleggðu þig fyrir vöxt: </a:t>
              </a:r>
              <a:r>
                <a:rPr lang="en-US" sz="2400" dirty="0"/>
                <a:t>Þetta gerir þér kleift að skipuleggja framtíðarþarfir, eins og kaup á nýjum búnaði, viðbótar gistihús eða ráðningu starfsfólks þegar reksturinn stækkar.</a:t>
              </a:r>
            </a:p>
          </p:txBody>
        </p:sp>
        <p:sp>
          <p:nvSpPr>
            <p:cNvPr id="12" name="Freeform: Shape 11">
              <a:extLst>
                <a:ext uri="{FF2B5EF4-FFF2-40B4-BE49-F238E27FC236}">
                  <a16:creationId xmlns:a16="http://schemas.microsoft.com/office/drawing/2014/main" id="{8C661C66-F9A7-191F-E49F-CBC7C5DBC59D}"/>
                </a:ext>
              </a:extLst>
            </p:cNvPr>
            <p:cNvSpPr/>
            <p:nvPr/>
          </p:nvSpPr>
          <p:spPr>
            <a:xfrm>
              <a:off x="798381" y="5464174"/>
              <a:ext cx="10784001" cy="1693333"/>
            </a:xfrm>
            <a:custGeom>
              <a:avLst/>
              <a:gdLst>
                <a:gd name="connsiteX0" fmla="*/ 0 w 8128000"/>
                <a:gd name="connsiteY0" fmla="*/ 169333 h 1693333"/>
                <a:gd name="connsiteX1" fmla="*/ 169333 w 8128000"/>
                <a:gd name="connsiteY1" fmla="*/ 0 h 1693333"/>
                <a:gd name="connsiteX2" fmla="*/ 7958667 w 8128000"/>
                <a:gd name="connsiteY2" fmla="*/ 0 h 1693333"/>
                <a:gd name="connsiteX3" fmla="*/ 8128000 w 8128000"/>
                <a:gd name="connsiteY3" fmla="*/ 169333 h 1693333"/>
                <a:gd name="connsiteX4" fmla="*/ 8128000 w 8128000"/>
                <a:gd name="connsiteY4" fmla="*/ 1524000 h 1693333"/>
                <a:gd name="connsiteX5" fmla="*/ 7958667 w 8128000"/>
                <a:gd name="connsiteY5" fmla="*/ 1693333 h 1693333"/>
                <a:gd name="connsiteX6" fmla="*/ 169333 w 8128000"/>
                <a:gd name="connsiteY6" fmla="*/ 1693333 h 1693333"/>
                <a:gd name="connsiteX7" fmla="*/ 0 w 8128000"/>
                <a:gd name="connsiteY7" fmla="*/ 1524000 h 1693333"/>
                <a:gd name="connsiteX8" fmla="*/ 0 w 8128000"/>
                <a:gd name="connsiteY8" fmla="*/ 169333 h 1693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28000" h="1693333">
                  <a:moveTo>
                    <a:pt x="0" y="169333"/>
                  </a:moveTo>
                  <a:cubicBezTo>
                    <a:pt x="0" y="75813"/>
                    <a:pt x="75813" y="0"/>
                    <a:pt x="169333" y="0"/>
                  </a:cubicBezTo>
                  <a:lnTo>
                    <a:pt x="7958667" y="0"/>
                  </a:lnTo>
                  <a:cubicBezTo>
                    <a:pt x="8052187" y="0"/>
                    <a:pt x="8128000" y="75813"/>
                    <a:pt x="8128000" y="169333"/>
                  </a:cubicBezTo>
                  <a:lnTo>
                    <a:pt x="8128000" y="1524000"/>
                  </a:lnTo>
                  <a:cubicBezTo>
                    <a:pt x="8128000" y="1617520"/>
                    <a:pt x="8052187" y="1693333"/>
                    <a:pt x="7958667" y="1693333"/>
                  </a:cubicBezTo>
                  <a:lnTo>
                    <a:pt x="169333" y="1693333"/>
                  </a:lnTo>
                  <a:cubicBezTo>
                    <a:pt x="75813" y="1693333"/>
                    <a:pt x="0" y="1617520"/>
                    <a:pt x="0" y="1524000"/>
                  </a:cubicBezTo>
                  <a:lnTo>
                    <a:pt x="0" y="169333"/>
                  </a:lnTo>
                  <a:close/>
                </a:path>
              </a:pathLst>
            </a:custGeom>
            <a:solidFill>
              <a:srgbClr val="459597"/>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86373" tIns="91440" rIns="91441" bIns="91440" numCol="1" spcCol="1270" anchor="ctr" anchorCtr="0">
              <a:noAutofit/>
            </a:bodyPr>
            <a:lstStyle/>
            <a:p>
              <a:r>
                <a:rPr lang="en-US" sz="2400" b="1" dirty="0"/>
                <a:t>Byggja upp trúverðugleika: </a:t>
              </a:r>
              <a:r>
                <a:rPr lang="en-US" sz="2400" dirty="0"/>
                <a:t>Að stjórna fjármálum þínum á skilvirkan hátt gerir það auðveldara að tryggja lán eða laða að fjárfesta. Lánveitendur munu sjá að þú meðhöndlar fé á ábyrgan hátt og hefur skýra áætlun.</a:t>
              </a:r>
            </a:p>
          </p:txBody>
        </p:sp>
      </p:grpSp>
      <p:sp>
        <p:nvSpPr>
          <p:cNvPr id="4" name="Text Placeholder 3">
            <a:extLst>
              <a:ext uri="{FF2B5EF4-FFF2-40B4-BE49-F238E27FC236}">
                <a16:creationId xmlns:a16="http://schemas.microsoft.com/office/drawing/2014/main" id="{96C77143-A39F-A4E4-5FC3-118312EC296C}"/>
              </a:ext>
            </a:extLst>
          </p:cNvPr>
          <p:cNvSpPr>
            <a:spLocks noGrp="1"/>
          </p:cNvSpPr>
          <p:nvPr>
            <p:ph type="body" sz="quarter" idx="16"/>
          </p:nvPr>
        </p:nvSpPr>
        <p:spPr/>
        <p:txBody>
          <a:bodyPr/>
          <a:lstStyle/>
          <a:p>
            <a:r>
              <a:rPr lang="en-US" dirty="0">
                <a:solidFill>
                  <a:srgbClr val="E96751"/>
                </a:solidFill>
              </a:rPr>
              <a:t>Af hverju er fjármálastjórnun mikilvæg?</a:t>
            </a:r>
          </a:p>
        </p:txBody>
      </p:sp>
      <p:cxnSp>
        <p:nvCxnSpPr>
          <p:cNvPr id="2" name="Straight Connector 1">
            <a:extLst>
              <a:ext uri="{FF2B5EF4-FFF2-40B4-BE49-F238E27FC236}">
                <a16:creationId xmlns:a16="http://schemas.microsoft.com/office/drawing/2014/main" id="{6291F548-8B70-E4D9-295E-C00B399B5E71}"/>
              </a:ext>
            </a:extLst>
          </p:cNvPr>
          <p:cNvCxnSpPr>
            <a:cxnSpLocks/>
          </p:cNvCxnSpPr>
          <p:nvPr/>
        </p:nvCxnSpPr>
        <p:spPr>
          <a:xfrm>
            <a:off x="0" y="1565257"/>
            <a:ext cx="3222171" cy="0"/>
          </a:xfrm>
          <a:prstGeom prst="line">
            <a:avLst/>
          </a:prstGeom>
          <a:ln w="19050">
            <a:solidFill>
              <a:srgbClr val="3FB5A1"/>
            </a:solidFill>
          </a:ln>
        </p:spPr>
        <p:style>
          <a:lnRef idx="1">
            <a:schemeClr val="accent1"/>
          </a:lnRef>
          <a:fillRef idx="0">
            <a:schemeClr val="accent1"/>
          </a:fillRef>
          <a:effectRef idx="0">
            <a:schemeClr val="accent1"/>
          </a:effectRef>
          <a:fontRef idx="minor">
            <a:schemeClr val="tx1"/>
          </a:fontRef>
        </p:style>
      </p:cxnSp>
      <p:sp>
        <p:nvSpPr>
          <p:cNvPr id="9" name="Rectangle: Rounded Corners 8">
            <a:extLst>
              <a:ext uri="{FF2B5EF4-FFF2-40B4-BE49-F238E27FC236}">
                <a16:creationId xmlns:a16="http://schemas.microsoft.com/office/drawing/2014/main" id="{FB413392-EE6C-B04C-7F36-76AD49260417}"/>
              </a:ext>
            </a:extLst>
          </p:cNvPr>
          <p:cNvSpPr/>
          <p:nvPr/>
        </p:nvSpPr>
        <p:spPr>
          <a:xfrm>
            <a:off x="872464" y="1803334"/>
            <a:ext cx="1625600" cy="1354666"/>
          </a:xfrm>
          <a:prstGeom prst="roundRect">
            <a:avLst>
              <a:gd name="adj" fmla="val 10000"/>
            </a:avLst>
          </a:prstGeom>
          <a:blipFill>
            <a:blip r:embed="rId2">
              <a:extLst>
                <a:ext uri="{28A0092B-C50C-407E-A947-70E740481C1C}">
                  <a14:useLocalDpi xmlns:a14="http://schemas.microsoft.com/office/drawing/2010/main" val="0"/>
                </a:ext>
              </a:extLst>
            </a:blip>
            <a:srcRect/>
            <a:stretch>
              <a:fillRect l="-13000" r="-13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GB" dirty="0"/>
          </a:p>
        </p:txBody>
      </p:sp>
      <p:sp>
        <p:nvSpPr>
          <p:cNvPr id="11" name="Rectangle: Rounded Corners 10">
            <a:extLst>
              <a:ext uri="{FF2B5EF4-FFF2-40B4-BE49-F238E27FC236}">
                <a16:creationId xmlns:a16="http://schemas.microsoft.com/office/drawing/2014/main" id="{857A7A28-5CD4-FDA7-9A0E-A6EE3FDE0E43}"/>
              </a:ext>
            </a:extLst>
          </p:cNvPr>
          <p:cNvSpPr/>
          <p:nvPr/>
        </p:nvSpPr>
        <p:spPr>
          <a:xfrm>
            <a:off x="872464" y="3429000"/>
            <a:ext cx="1625600" cy="1354666"/>
          </a:xfrm>
          <a:prstGeom prst="roundRect">
            <a:avLst>
              <a:gd name="adj" fmla="val 10000"/>
            </a:avLst>
          </a:prstGeom>
          <a:blipFill dpi="0" rotWithShape="1">
            <a:blip r:embed="rId3">
              <a:extLst>
                <a:ext uri="{28A0092B-C50C-407E-A947-70E740481C1C}">
                  <a14:useLocalDpi xmlns:a14="http://schemas.microsoft.com/office/drawing/2010/main" val="0"/>
                </a:ext>
              </a:extLst>
            </a:blip>
            <a:srcRect/>
            <a:stretch>
              <a:fillRect t="-15391" b="-64609"/>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GB"/>
          </a:p>
        </p:txBody>
      </p:sp>
      <p:sp>
        <p:nvSpPr>
          <p:cNvPr id="13" name="Rectangle: Rounded Corners 12">
            <a:extLst>
              <a:ext uri="{FF2B5EF4-FFF2-40B4-BE49-F238E27FC236}">
                <a16:creationId xmlns:a16="http://schemas.microsoft.com/office/drawing/2014/main" id="{356D99A6-BABE-732C-DB93-F167FDAB1B51}"/>
              </a:ext>
            </a:extLst>
          </p:cNvPr>
          <p:cNvSpPr/>
          <p:nvPr/>
        </p:nvSpPr>
        <p:spPr>
          <a:xfrm>
            <a:off x="872464" y="5067367"/>
            <a:ext cx="1625600" cy="1354666"/>
          </a:xfrm>
          <a:prstGeom prst="roundRect">
            <a:avLst>
              <a:gd name="adj" fmla="val 10000"/>
            </a:avLst>
          </a:prstGeom>
          <a:blipFill>
            <a:blip r:embed="rId4"/>
            <a:srcRect/>
            <a:stretch>
              <a:fillRect l="-9000" r="-9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GB"/>
          </a:p>
        </p:txBody>
      </p:sp>
    </p:spTree>
    <p:extLst>
      <p:ext uri="{BB962C8B-B14F-4D97-AF65-F5344CB8AC3E}">
        <p14:creationId xmlns:p14="http://schemas.microsoft.com/office/powerpoint/2010/main" val="22910847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14A527A-4701-B511-4CB1-304A0BCBF1F2}"/>
              </a:ext>
            </a:extLst>
          </p:cNvPr>
          <p:cNvSpPr>
            <a:spLocks noGrp="1"/>
          </p:cNvSpPr>
          <p:nvPr>
            <p:ph type="body" sz="quarter" idx="18"/>
          </p:nvPr>
        </p:nvSpPr>
        <p:spPr>
          <a:xfrm>
            <a:off x="543568" y="1033894"/>
            <a:ext cx="10966867" cy="3499183"/>
          </a:xfrm>
        </p:spPr>
        <p:txBody>
          <a:bodyPr/>
          <a:lstStyle/>
          <a:p>
            <a:endParaRPr lang="en-IE" dirty="0"/>
          </a:p>
        </p:txBody>
      </p:sp>
      <p:sp>
        <p:nvSpPr>
          <p:cNvPr id="6" name="Rectangle 5">
            <a:extLst>
              <a:ext uri="{FF2B5EF4-FFF2-40B4-BE49-F238E27FC236}">
                <a16:creationId xmlns:a16="http://schemas.microsoft.com/office/drawing/2014/main" id="{65282551-C874-E690-0B4B-9AB3C63D3F31}"/>
              </a:ext>
            </a:extLst>
          </p:cNvPr>
          <p:cNvSpPr/>
          <p:nvPr/>
        </p:nvSpPr>
        <p:spPr>
          <a:xfrm>
            <a:off x="529714" y="848822"/>
            <a:ext cx="11122614" cy="870889"/>
          </a:xfrm>
          <a:prstGeom prst="rect">
            <a:avLst/>
          </a:prstGeom>
          <a:ln>
            <a:solidFill>
              <a:schemeClr val="accent1"/>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GB" sz="2200"/>
          </a:p>
        </p:txBody>
      </p:sp>
      <p:sp>
        <p:nvSpPr>
          <p:cNvPr id="7" name="Freeform: Shape 6">
            <a:extLst>
              <a:ext uri="{FF2B5EF4-FFF2-40B4-BE49-F238E27FC236}">
                <a16:creationId xmlns:a16="http://schemas.microsoft.com/office/drawing/2014/main" id="{B828FB04-52C5-342A-E20C-7C1B975FB459}"/>
              </a:ext>
            </a:extLst>
          </p:cNvPr>
          <p:cNvSpPr/>
          <p:nvPr/>
        </p:nvSpPr>
        <p:spPr>
          <a:xfrm>
            <a:off x="529714" y="692145"/>
            <a:ext cx="2623061" cy="570775"/>
          </a:xfrm>
          <a:custGeom>
            <a:avLst/>
            <a:gdLst>
              <a:gd name="connsiteX0" fmla="*/ 0 w 7535803"/>
              <a:gd name="connsiteY0" fmla="*/ 118082 h 708480"/>
              <a:gd name="connsiteX1" fmla="*/ 118082 w 7535803"/>
              <a:gd name="connsiteY1" fmla="*/ 0 h 708480"/>
              <a:gd name="connsiteX2" fmla="*/ 7417721 w 7535803"/>
              <a:gd name="connsiteY2" fmla="*/ 0 h 708480"/>
              <a:gd name="connsiteX3" fmla="*/ 7535803 w 7535803"/>
              <a:gd name="connsiteY3" fmla="*/ 118082 h 708480"/>
              <a:gd name="connsiteX4" fmla="*/ 7535803 w 7535803"/>
              <a:gd name="connsiteY4" fmla="*/ 590398 h 708480"/>
              <a:gd name="connsiteX5" fmla="*/ 7417721 w 7535803"/>
              <a:gd name="connsiteY5" fmla="*/ 708480 h 708480"/>
              <a:gd name="connsiteX6" fmla="*/ 118082 w 7535803"/>
              <a:gd name="connsiteY6" fmla="*/ 708480 h 708480"/>
              <a:gd name="connsiteX7" fmla="*/ 0 w 7535803"/>
              <a:gd name="connsiteY7" fmla="*/ 590398 h 708480"/>
              <a:gd name="connsiteX8" fmla="*/ 0 w 7535803"/>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5803" h="708480">
                <a:moveTo>
                  <a:pt x="0" y="118082"/>
                </a:moveTo>
                <a:cubicBezTo>
                  <a:pt x="0" y="52867"/>
                  <a:pt x="52867" y="0"/>
                  <a:pt x="118082" y="0"/>
                </a:cubicBezTo>
                <a:lnTo>
                  <a:pt x="7417721" y="0"/>
                </a:lnTo>
                <a:cubicBezTo>
                  <a:pt x="7482936" y="0"/>
                  <a:pt x="7535803" y="52867"/>
                  <a:pt x="7535803" y="118082"/>
                </a:cubicBezTo>
                <a:lnTo>
                  <a:pt x="7535803" y="590398"/>
                </a:lnTo>
                <a:cubicBezTo>
                  <a:pt x="7535803" y="655613"/>
                  <a:pt x="7482936" y="708480"/>
                  <a:pt x="7417721" y="708480"/>
                </a:cubicBezTo>
                <a:lnTo>
                  <a:pt x="118082" y="708480"/>
                </a:lnTo>
                <a:cubicBezTo>
                  <a:pt x="52867" y="708480"/>
                  <a:pt x="0" y="655613"/>
                  <a:pt x="0" y="590398"/>
                </a:cubicBezTo>
                <a:lnTo>
                  <a:pt x="0" y="118082"/>
                </a:lnTo>
                <a:close/>
              </a:path>
            </a:pathLst>
          </a:custGeom>
          <a:solidFill>
            <a:srgbClr val="086D6E"/>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19420" tIns="34585" rIns="319420" bIns="34585" numCol="1" spcCol="1270" anchor="ctr" anchorCtr="0">
            <a:noAutofit/>
          </a:bodyPr>
          <a:lstStyle/>
          <a:p>
            <a:pPr marL="0" lvl="0" indent="0" algn="l" defTabSz="1066800">
              <a:lnSpc>
                <a:spcPct val="90000"/>
              </a:lnSpc>
              <a:spcBef>
                <a:spcPct val="0"/>
              </a:spcBef>
              <a:spcAft>
                <a:spcPct val="35000"/>
              </a:spcAft>
              <a:buNone/>
            </a:pPr>
            <a:endParaRPr lang="en-GB" sz="2200" kern="1200" dirty="0"/>
          </a:p>
        </p:txBody>
      </p:sp>
      <p:sp>
        <p:nvSpPr>
          <p:cNvPr id="8" name="Rectangle 7">
            <a:extLst>
              <a:ext uri="{FF2B5EF4-FFF2-40B4-BE49-F238E27FC236}">
                <a16:creationId xmlns:a16="http://schemas.microsoft.com/office/drawing/2014/main" id="{BA608C10-8DE6-1BEC-1D89-639E4A80E0DC}"/>
              </a:ext>
            </a:extLst>
          </p:cNvPr>
          <p:cNvSpPr/>
          <p:nvPr/>
        </p:nvSpPr>
        <p:spPr>
          <a:xfrm>
            <a:off x="529714" y="2054193"/>
            <a:ext cx="11122614" cy="806930"/>
          </a:xfrm>
          <a:prstGeom prst="rect">
            <a:avLst/>
          </a:prstGeom>
          <a:ln>
            <a:solidFill>
              <a:schemeClr val="accent1"/>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GB" sz="2200"/>
          </a:p>
        </p:txBody>
      </p:sp>
      <p:sp>
        <p:nvSpPr>
          <p:cNvPr id="9" name="Freeform: Shape 8">
            <a:extLst>
              <a:ext uri="{FF2B5EF4-FFF2-40B4-BE49-F238E27FC236}">
                <a16:creationId xmlns:a16="http://schemas.microsoft.com/office/drawing/2014/main" id="{2008BF17-CDDC-DE94-FAA5-3C0899080F4F}"/>
              </a:ext>
            </a:extLst>
          </p:cNvPr>
          <p:cNvSpPr/>
          <p:nvPr/>
        </p:nvSpPr>
        <p:spPr>
          <a:xfrm>
            <a:off x="529714" y="1897515"/>
            <a:ext cx="3254308" cy="570775"/>
          </a:xfrm>
          <a:custGeom>
            <a:avLst/>
            <a:gdLst>
              <a:gd name="connsiteX0" fmla="*/ 0 w 7535803"/>
              <a:gd name="connsiteY0" fmla="*/ 118082 h 708480"/>
              <a:gd name="connsiteX1" fmla="*/ 118082 w 7535803"/>
              <a:gd name="connsiteY1" fmla="*/ 0 h 708480"/>
              <a:gd name="connsiteX2" fmla="*/ 7417721 w 7535803"/>
              <a:gd name="connsiteY2" fmla="*/ 0 h 708480"/>
              <a:gd name="connsiteX3" fmla="*/ 7535803 w 7535803"/>
              <a:gd name="connsiteY3" fmla="*/ 118082 h 708480"/>
              <a:gd name="connsiteX4" fmla="*/ 7535803 w 7535803"/>
              <a:gd name="connsiteY4" fmla="*/ 590398 h 708480"/>
              <a:gd name="connsiteX5" fmla="*/ 7417721 w 7535803"/>
              <a:gd name="connsiteY5" fmla="*/ 708480 h 708480"/>
              <a:gd name="connsiteX6" fmla="*/ 118082 w 7535803"/>
              <a:gd name="connsiteY6" fmla="*/ 708480 h 708480"/>
              <a:gd name="connsiteX7" fmla="*/ 0 w 7535803"/>
              <a:gd name="connsiteY7" fmla="*/ 590398 h 708480"/>
              <a:gd name="connsiteX8" fmla="*/ 0 w 7535803"/>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5803" h="708480">
                <a:moveTo>
                  <a:pt x="0" y="118082"/>
                </a:moveTo>
                <a:cubicBezTo>
                  <a:pt x="0" y="52867"/>
                  <a:pt x="52867" y="0"/>
                  <a:pt x="118082" y="0"/>
                </a:cubicBezTo>
                <a:lnTo>
                  <a:pt x="7417721" y="0"/>
                </a:lnTo>
                <a:cubicBezTo>
                  <a:pt x="7482936" y="0"/>
                  <a:pt x="7535803" y="52867"/>
                  <a:pt x="7535803" y="118082"/>
                </a:cubicBezTo>
                <a:lnTo>
                  <a:pt x="7535803" y="590398"/>
                </a:lnTo>
                <a:cubicBezTo>
                  <a:pt x="7535803" y="655613"/>
                  <a:pt x="7482936" y="708480"/>
                  <a:pt x="7417721" y="708480"/>
                </a:cubicBezTo>
                <a:lnTo>
                  <a:pt x="118082" y="708480"/>
                </a:lnTo>
                <a:cubicBezTo>
                  <a:pt x="52867" y="708480"/>
                  <a:pt x="0" y="655613"/>
                  <a:pt x="0" y="590398"/>
                </a:cubicBezTo>
                <a:lnTo>
                  <a:pt x="0" y="118082"/>
                </a:lnTo>
                <a:close/>
              </a:path>
            </a:pathLst>
          </a:custGeom>
          <a:solidFill>
            <a:srgbClr val="086D6E"/>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19420" tIns="34585" rIns="319420" bIns="34585" numCol="1" spcCol="1270" anchor="ctr" anchorCtr="0">
            <a:noAutofit/>
          </a:bodyPr>
          <a:lstStyle/>
          <a:p>
            <a:pPr marL="0" lvl="0" indent="0" algn="l" defTabSz="1066800">
              <a:lnSpc>
                <a:spcPct val="90000"/>
              </a:lnSpc>
              <a:spcBef>
                <a:spcPct val="0"/>
              </a:spcBef>
              <a:spcAft>
                <a:spcPct val="35000"/>
              </a:spcAft>
              <a:buNone/>
            </a:pPr>
            <a:endParaRPr lang="en-GB" sz="2200" kern="1200"/>
          </a:p>
        </p:txBody>
      </p:sp>
      <p:sp>
        <p:nvSpPr>
          <p:cNvPr id="10" name="Rectangle 9">
            <a:extLst>
              <a:ext uri="{FF2B5EF4-FFF2-40B4-BE49-F238E27FC236}">
                <a16:creationId xmlns:a16="http://schemas.microsoft.com/office/drawing/2014/main" id="{81DFA1FF-4C2D-66DE-652C-4386C93A90B3}"/>
              </a:ext>
            </a:extLst>
          </p:cNvPr>
          <p:cNvSpPr/>
          <p:nvPr/>
        </p:nvSpPr>
        <p:spPr>
          <a:xfrm>
            <a:off x="529714" y="3178071"/>
            <a:ext cx="11122614" cy="870889"/>
          </a:xfrm>
          <a:prstGeom prst="rect">
            <a:avLst/>
          </a:prstGeom>
          <a:ln>
            <a:solidFill>
              <a:schemeClr val="accent1"/>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GB" sz="2200"/>
          </a:p>
        </p:txBody>
      </p:sp>
      <p:sp>
        <p:nvSpPr>
          <p:cNvPr id="11" name="Freeform: Shape 10">
            <a:extLst>
              <a:ext uri="{FF2B5EF4-FFF2-40B4-BE49-F238E27FC236}">
                <a16:creationId xmlns:a16="http://schemas.microsoft.com/office/drawing/2014/main" id="{641181BB-BA33-3110-999F-60617BE04C57}"/>
              </a:ext>
            </a:extLst>
          </p:cNvPr>
          <p:cNvSpPr/>
          <p:nvPr/>
        </p:nvSpPr>
        <p:spPr>
          <a:xfrm>
            <a:off x="529714" y="3008244"/>
            <a:ext cx="2623061" cy="570775"/>
          </a:xfrm>
          <a:custGeom>
            <a:avLst/>
            <a:gdLst>
              <a:gd name="connsiteX0" fmla="*/ 0 w 7535803"/>
              <a:gd name="connsiteY0" fmla="*/ 118082 h 708480"/>
              <a:gd name="connsiteX1" fmla="*/ 118082 w 7535803"/>
              <a:gd name="connsiteY1" fmla="*/ 0 h 708480"/>
              <a:gd name="connsiteX2" fmla="*/ 7417721 w 7535803"/>
              <a:gd name="connsiteY2" fmla="*/ 0 h 708480"/>
              <a:gd name="connsiteX3" fmla="*/ 7535803 w 7535803"/>
              <a:gd name="connsiteY3" fmla="*/ 118082 h 708480"/>
              <a:gd name="connsiteX4" fmla="*/ 7535803 w 7535803"/>
              <a:gd name="connsiteY4" fmla="*/ 590398 h 708480"/>
              <a:gd name="connsiteX5" fmla="*/ 7417721 w 7535803"/>
              <a:gd name="connsiteY5" fmla="*/ 708480 h 708480"/>
              <a:gd name="connsiteX6" fmla="*/ 118082 w 7535803"/>
              <a:gd name="connsiteY6" fmla="*/ 708480 h 708480"/>
              <a:gd name="connsiteX7" fmla="*/ 0 w 7535803"/>
              <a:gd name="connsiteY7" fmla="*/ 590398 h 708480"/>
              <a:gd name="connsiteX8" fmla="*/ 0 w 7535803"/>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5803" h="708480">
                <a:moveTo>
                  <a:pt x="0" y="118082"/>
                </a:moveTo>
                <a:cubicBezTo>
                  <a:pt x="0" y="52867"/>
                  <a:pt x="52867" y="0"/>
                  <a:pt x="118082" y="0"/>
                </a:cubicBezTo>
                <a:lnTo>
                  <a:pt x="7417721" y="0"/>
                </a:lnTo>
                <a:cubicBezTo>
                  <a:pt x="7482936" y="0"/>
                  <a:pt x="7535803" y="52867"/>
                  <a:pt x="7535803" y="118082"/>
                </a:cubicBezTo>
                <a:lnTo>
                  <a:pt x="7535803" y="590398"/>
                </a:lnTo>
                <a:cubicBezTo>
                  <a:pt x="7535803" y="655613"/>
                  <a:pt x="7482936" y="708480"/>
                  <a:pt x="7417721" y="708480"/>
                </a:cubicBezTo>
                <a:lnTo>
                  <a:pt x="118082" y="708480"/>
                </a:lnTo>
                <a:cubicBezTo>
                  <a:pt x="52867" y="708480"/>
                  <a:pt x="0" y="655613"/>
                  <a:pt x="0" y="590398"/>
                </a:cubicBezTo>
                <a:lnTo>
                  <a:pt x="0" y="118082"/>
                </a:lnTo>
                <a:close/>
              </a:path>
            </a:pathLst>
          </a:custGeom>
          <a:solidFill>
            <a:srgbClr val="086D6E"/>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19420" tIns="34585" rIns="319420" bIns="34585" numCol="1" spcCol="1270" anchor="ctr" anchorCtr="0">
            <a:noAutofit/>
          </a:bodyPr>
          <a:lstStyle/>
          <a:p>
            <a:pPr marL="0" lvl="0" indent="0" algn="l" defTabSz="1066800">
              <a:lnSpc>
                <a:spcPct val="90000"/>
              </a:lnSpc>
              <a:spcBef>
                <a:spcPct val="0"/>
              </a:spcBef>
              <a:spcAft>
                <a:spcPct val="35000"/>
              </a:spcAft>
              <a:buNone/>
            </a:pPr>
            <a:endParaRPr lang="en-GB" sz="2200" kern="1200"/>
          </a:p>
        </p:txBody>
      </p:sp>
      <p:sp>
        <p:nvSpPr>
          <p:cNvPr id="12" name="Rectangle 11">
            <a:extLst>
              <a:ext uri="{FF2B5EF4-FFF2-40B4-BE49-F238E27FC236}">
                <a16:creationId xmlns:a16="http://schemas.microsoft.com/office/drawing/2014/main" id="{650AB538-2010-D883-B46F-1452EDCDB28F}"/>
              </a:ext>
            </a:extLst>
          </p:cNvPr>
          <p:cNvSpPr/>
          <p:nvPr/>
        </p:nvSpPr>
        <p:spPr>
          <a:xfrm>
            <a:off x="529714" y="4362248"/>
            <a:ext cx="11122614" cy="1249749"/>
          </a:xfrm>
          <a:prstGeom prst="rect">
            <a:avLst/>
          </a:prstGeom>
          <a:ln>
            <a:solidFill>
              <a:schemeClr val="accent1"/>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GB" sz="2200"/>
          </a:p>
        </p:txBody>
      </p:sp>
      <p:sp>
        <p:nvSpPr>
          <p:cNvPr id="13" name="Freeform: Shape 12">
            <a:extLst>
              <a:ext uri="{FF2B5EF4-FFF2-40B4-BE49-F238E27FC236}">
                <a16:creationId xmlns:a16="http://schemas.microsoft.com/office/drawing/2014/main" id="{27EDEEC8-FFC1-1726-C137-DA4AA5D6F0C4}"/>
              </a:ext>
            </a:extLst>
          </p:cNvPr>
          <p:cNvSpPr/>
          <p:nvPr/>
        </p:nvSpPr>
        <p:spPr>
          <a:xfrm>
            <a:off x="529714" y="4205572"/>
            <a:ext cx="2623061" cy="570775"/>
          </a:xfrm>
          <a:custGeom>
            <a:avLst/>
            <a:gdLst>
              <a:gd name="connsiteX0" fmla="*/ 0 w 7535803"/>
              <a:gd name="connsiteY0" fmla="*/ 118082 h 708480"/>
              <a:gd name="connsiteX1" fmla="*/ 118082 w 7535803"/>
              <a:gd name="connsiteY1" fmla="*/ 0 h 708480"/>
              <a:gd name="connsiteX2" fmla="*/ 7417721 w 7535803"/>
              <a:gd name="connsiteY2" fmla="*/ 0 h 708480"/>
              <a:gd name="connsiteX3" fmla="*/ 7535803 w 7535803"/>
              <a:gd name="connsiteY3" fmla="*/ 118082 h 708480"/>
              <a:gd name="connsiteX4" fmla="*/ 7535803 w 7535803"/>
              <a:gd name="connsiteY4" fmla="*/ 590398 h 708480"/>
              <a:gd name="connsiteX5" fmla="*/ 7417721 w 7535803"/>
              <a:gd name="connsiteY5" fmla="*/ 708480 h 708480"/>
              <a:gd name="connsiteX6" fmla="*/ 118082 w 7535803"/>
              <a:gd name="connsiteY6" fmla="*/ 708480 h 708480"/>
              <a:gd name="connsiteX7" fmla="*/ 0 w 7535803"/>
              <a:gd name="connsiteY7" fmla="*/ 590398 h 708480"/>
              <a:gd name="connsiteX8" fmla="*/ 0 w 7535803"/>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5803" h="708480">
                <a:moveTo>
                  <a:pt x="0" y="118082"/>
                </a:moveTo>
                <a:cubicBezTo>
                  <a:pt x="0" y="52867"/>
                  <a:pt x="52867" y="0"/>
                  <a:pt x="118082" y="0"/>
                </a:cubicBezTo>
                <a:lnTo>
                  <a:pt x="7417721" y="0"/>
                </a:lnTo>
                <a:cubicBezTo>
                  <a:pt x="7482936" y="0"/>
                  <a:pt x="7535803" y="52867"/>
                  <a:pt x="7535803" y="118082"/>
                </a:cubicBezTo>
                <a:lnTo>
                  <a:pt x="7535803" y="590398"/>
                </a:lnTo>
                <a:cubicBezTo>
                  <a:pt x="7535803" y="655613"/>
                  <a:pt x="7482936" y="708480"/>
                  <a:pt x="7417721" y="708480"/>
                </a:cubicBezTo>
                <a:lnTo>
                  <a:pt x="118082" y="708480"/>
                </a:lnTo>
                <a:cubicBezTo>
                  <a:pt x="52867" y="708480"/>
                  <a:pt x="0" y="655613"/>
                  <a:pt x="0" y="590398"/>
                </a:cubicBezTo>
                <a:lnTo>
                  <a:pt x="0" y="118082"/>
                </a:lnTo>
                <a:close/>
              </a:path>
            </a:pathLst>
          </a:custGeom>
          <a:solidFill>
            <a:srgbClr val="086D6E"/>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19420" tIns="34585" rIns="319420" bIns="34585" numCol="1" spcCol="1270" anchor="ctr" anchorCtr="0">
            <a:noAutofit/>
          </a:bodyPr>
          <a:lstStyle/>
          <a:p>
            <a:pPr marL="0" lvl="0" indent="0" algn="l" defTabSz="1066800">
              <a:lnSpc>
                <a:spcPct val="90000"/>
              </a:lnSpc>
              <a:spcBef>
                <a:spcPct val="0"/>
              </a:spcBef>
              <a:spcAft>
                <a:spcPct val="35000"/>
              </a:spcAft>
              <a:buNone/>
            </a:pPr>
            <a:endParaRPr lang="en-GB" sz="2200" kern="1200"/>
          </a:p>
        </p:txBody>
      </p:sp>
      <p:sp>
        <p:nvSpPr>
          <p:cNvPr id="14" name="TextBox 13">
            <a:extLst>
              <a:ext uri="{FF2B5EF4-FFF2-40B4-BE49-F238E27FC236}">
                <a16:creationId xmlns:a16="http://schemas.microsoft.com/office/drawing/2014/main" id="{045DD17B-6639-B869-7A92-C4AEA0AF8455}"/>
              </a:ext>
            </a:extLst>
          </p:cNvPr>
          <p:cNvSpPr txBox="1"/>
          <p:nvPr/>
        </p:nvSpPr>
        <p:spPr>
          <a:xfrm>
            <a:off x="753481" y="754408"/>
            <a:ext cx="2197003" cy="430887"/>
          </a:xfrm>
          <a:prstGeom prst="rect">
            <a:avLst/>
          </a:prstGeom>
          <a:noFill/>
        </p:spPr>
        <p:txBody>
          <a:bodyPr wrap="square" rtlCol="0">
            <a:spAutoFit/>
          </a:bodyPr>
          <a:lstStyle/>
          <a:p>
            <a:r>
              <a:rPr lang="en-GB" sz="2200" b="1" dirty="0">
                <a:solidFill>
                  <a:schemeClr val="bg1"/>
                </a:solidFill>
              </a:rPr>
              <a:t>Fjárfestingarkostnaður</a:t>
            </a:r>
          </a:p>
        </p:txBody>
      </p:sp>
      <p:sp>
        <p:nvSpPr>
          <p:cNvPr id="15" name="TextBox 14">
            <a:extLst>
              <a:ext uri="{FF2B5EF4-FFF2-40B4-BE49-F238E27FC236}">
                <a16:creationId xmlns:a16="http://schemas.microsoft.com/office/drawing/2014/main" id="{80D313D9-2DA5-50AB-881B-7659CEEDB7A8}"/>
              </a:ext>
            </a:extLst>
          </p:cNvPr>
          <p:cNvSpPr txBox="1"/>
          <p:nvPr/>
        </p:nvSpPr>
        <p:spPr>
          <a:xfrm>
            <a:off x="647157" y="1952312"/>
            <a:ext cx="3254308" cy="400110"/>
          </a:xfrm>
          <a:prstGeom prst="rect">
            <a:avLst/>
          </a:prstGeom>
          <a:noFill/>
        </p:spPr>
        <p:txBody>
          <a:bodyPr wrap="square" rtlCol="0">
            <a:spAutoFit/>
          </a:bodyPr>
          <a:lstStyle/>
          <a:p>
            <a:r>
              <a:rPr lang="en-GB" sz="2000" b="1" dirty="0">
                <a:solidFill>
                  <a:schemeClr val="bg1"/>
                </a:solidFill>
              </a:rPr>
              <a:t>Hlaupandi rekstrarkostnaður </a:t>
            </a:r>
          </a:p>
        </p:txBody>
      </p:sp>
      <p:sp>
        <p:nvSpPr>
          <p:cNvPr id="16" name="TextBox 15">
            <a:extLst>
              <a:ext uri="{FF2B5EF4-FFF2-40B4-BE49-F238E27FC236}">
                <a16:creationId xmlns:a16="http://schemas.microsoft.com/office/drawing/2014/main" id="{C2594E64-4C4D-5BE5-9F22-4EDF65C5FD9C}"/>
              </a:ext>
            </a:extLst>
          </p:cNvPr>
          <p:cNvSpPr txBox="1"/>
          <p:nvPr/>
        </p:nvSpPr>
        <p:spPr>
          <a:xfrm>
            <a:off x="647158" y="3065906"/>
            <a:ext cx="2416704" cy="430887"/>
          </a:xfrm>
          <a:prstGeom prst="rect">
            <a:avLst/>
          </a:prstGeom>
          <a:noFill/>
        </p:spPr>
        <p:txBody>
          <a:bodyPr wrap="square" rtlCol="0">
            <a:spAutoFit/>
          </a:bodyPr>
          <a:lstStyle/>
          <a:p>
            <a:r>
              <a:rPr lang="en-GB" sz="2200" b="1" dirty="0">
                <a:solidFill>
                  <a:schemeClr val="bg1"/>
                </a:solidFill>
              </a:rPr>
              <a:t>Tímabundið fjárhagsáætlun</a:t>
            </a:r>
          </a:p>
        </p:txBody>
      </p:sp>
      <p:sp>
        <p:nvSpPr>
          <p:cNvPr id="17" name="TextBox 16">
            <a:extLst>
              <a:ext uri="{FF2B5EF4-FFF2-40B4-BE49-F238E27FC236}">
                <a16:creationId xmlns:a16="http://schemas.microsoft.com/office/drawing/2014/main" id="{CFC069F3-8D25-4F9B-5398-7FB3F4CDD132}"/>
              </a:ext>
            </a:extLst>
          </p:cNvPr>
          <p:cNvSpPr txBox="1"/>
          <p:nvPr/>
        </p:nvSpPr>
        <p:spPr>
          <a:xfrm>
            <a:off x="647158" y="4253743"/>
            <a:ext cx="2735981" cy="430887"/>
          </a:xfrm>
          <a:prstGeom prst="rect">
            <a:avLst/>
          </a:prstGeom>
          <a:noFill/>
        </p:spPr>
        <p:txBody>
          <a:bodyPr wrap="square" rtlCol="0">
            <a:spAutoFit/>
          </a:bodyPr>
          <a:lstStyle/>
          <a:p>
            <a:r>
              <a:rPr lang="en-GB" sz="2200" b="1" dirty="0">
                <a:solidFill>
                  <a:schemeClr val="bg1"/>
                </a:solidFill>
              </a:rPr>
              <a:t>Verðlagningarstefna</a:t>
            </a:r>
          </a:p>
        </p:txBody>
      </p:sp>
      <p:sp>
        <p:nvSpPr>
          <p:cNvPr id="18" name="TextBox 17">
            <a:extLst>
              <a:ext uri="{FF2B5EF4-FFF2-40B4-BE49-F238E27FC236}">
                <a16:creationId xmlns:a16="http://schemas.microsoft.com/office/drawing/2014/main" id="{E6DC0EA1-D5B5-CE5E-8E80-534D5C8310C2}"/>
              </a:ext>
            </a:extLst>
          </p:cNvPr>
          <p:cNvSpPr txBox="1"/>
          <p:nvPr/>
        </p:nvSpPr>
        <p:spPr>
          <a:xfrm>
            <a:off x="647158" y="899327"/>
            <a:ext cx="11001273" cy="769441"/>
          </a:xfrm>
          <a:prstGeom prst="rect">
            <a:avLst/>
          </a:prstGeom>
          <a:noFill/>
        </p:spPr>
        <p:txBody>
          <a:bodyPr wrap="square" rtlCol="0">
            <a:spAutoFit/>
          </a:bodyPr>
          <a:lstStyle/>
          <a:p>
            <a:pPr indent="2692400"/>
            <a:r>
              <a:rPr lang="en-US" sz="2200" dirty="0">
                <a:solidFill>
                  <a:srgbClr val="0C4659"/>
                </a:solidFill>
              </a:rPr>
              <a:t> sundurliðun og spá fyrir um fjárfestingarkostnað, t.d. landkaup eða leigu, byggingu, endurbætur, uppbyggingu og endurnýjun, leyfi, til að auka fjölda eininga.  </a:t>
            </a:r>
          </a:p>
        </p:txBody>
      </p:sp>
      <p:sp>
        <p:nvSpPr>
          <p:cNvPr id="19" name="TextBox 18">
            <a:extLst>
              <a:ext uri="{FF2B5EF4-FFF2-40B4-BE49-F238E27FC236}">
                <a16:creationId xmlns:a16="http://schemas.microsoft.com/office/drawing/2014/main" id="{B84D685C-3B6D-E540-2D15-61817BF4DAF5}"/>
              </a:ext>
            </a:extLst>
          </p:cNvPr>
          <p:cNvSpPr txBox="1"/>
          <p:nvPr/>
        </p:nvSpPr>
        <p:spPr>
          <a:xfrm>
            <a:off x="731014" y="4371368"/>
            <a:ext cx="10966867" cy="1107996"/>
          </a:xfrm>
          <a:prstGeom prst="rect">
            <a:avLst/>
          </a:prstGeom>
          <a:noFill/>
        </p:spPr>
        <p:txBody>
          <a:bodyPr wrap="square" rtlCol="0">
            <a:spAutoFit/>
          </a:bodyPr>
          <a:lstStyle/>
          <a:p>
            <a:pPr indent="2692400"/>
            <a:r>
              <a:rPr lang="en-US" sz="2200" dirty="0">
                <a:solidFill>
                  <a:srgbClr val="0C4659"/>
                </a:solidFill>
              </a:rPr>
              <a:t>Settu samkeppnishæf en sjálfbær verðlagslíkön sem endurspegla skynjaða gildi fyrir gesti, kostnaðargreiðslur, hagnaðarmörk, greiningu á samkeppnisaðilum, skynjaðan kostnað og markaðsþörf – á sama tíma og þú undirbýrð þig fyrir tekjufall á lágannatímabilum.</a:t>
            </a:r>
          </a:p>
        </p:txBody>
      </p:sp>
      <p:sp>
        <p:nvSpPr>
          <p:cNvPr id="20" name="TextBox 19">
            <a:extLst>
              <a:ext uri="{FF2B5EF4-FFF2-40B4-BE49-F238E27FC236}">
                <a16:creationId xmlns:a16="http://schemas.microsoft.com/office/drawing/2014/main" id="{CFEDC4B1-A04B-FEA9-9CAF-E926CC867011}"/>
              </a:ext>
            </a:extLst>
          </p:cNvPr>
          <p:cNvSpPr txBox="1"/>
          <p:nvPr/>
        </p:nvSpPr>
        <p:spPr>
          <a:xfrm>
            <a:off x="1158147" y="2045668"/>
            <a:ext cx="10487643" cy="769441"/>
          </a:xfrm>
          <a:prstGeom prst="rect">
            <a:avLst/>
          </a:prstGeom>
          <a:noFill/>
        </p:spPr>
        <p:txBody>
          <a:bodyPr wrap="square" rtlCol="0">
            <a:spAutoFit/>
          </a:bodyPr>
          <a:lstStyle/>
          <a:p>
            <a:pPr indent="2692400"/>
            <a:r>
              <a:rPr lang="en-US" sz="2200" dirty="0">
                <a:solidFill>
                  <a:srgbClr val="0C4659"/>
                </a:solidFill>
              </a:rPr>
              <a:t> Skipuleggja rekstrarkostnað og útgjöld, svo sem þjónustugjöld, leyfi, viðhald, tryggingar, hreingerningu, þægindi, gestaþjónustu og stafræna palla.</a:t>
            </a:r>
          </a:p>
        </p:txBody>
      </p:sp>
      <p:sp>
        <p:nvSpPr>
          <p:cNvPr id="21" name="TextBox 20">
            <a:extLst>
              <a:ext uri="{FF2B5EF4-FFF2-40B4-BE49-F238E27FC236}">
                <a16:creationId xmlns:a16="http://schemas.microsoft.com/office/drawing/2014/main" id="{4DE7BEC6-D3A1-964E-1224-23526FC3BAE8}"/>
              </a:ext>
            </a:extLst>
          </p:cNvPr>
          <p:cNvSpPr txBox="1"/>
          <p:nvPr/>
        </p:nvSpPr>
        <p:spPr>
          <a:xfrm>
            <a:off x="647158" y="3178071"/>
            <a:ext cx="11001273" cy="769441"/>
          </a:xfrm>
          <a:prstGeom prst="rect">
            <a:avLst/>
          </a:prstGeom>
          <a:noFill/>
        </p:spPr>
        <p:txBody>
          <a:bodyPr wrap="square" rtlCol="0">
            <a:spAutoFit/>
          </a:bodyPr>
          <a:lstStyle/>
          <a:p>
            <a:pPr indent="2692400"/>
            <a:r>
              <a:rPr lang="en-US" sz="2200" dirty="0">
                <a:solidFill>
                  <a:srgbClr val="0C4659"/>
                </a:solidFill>
              </a:rPr>
              <a:t>Búðu til árstíðabundið fjárhagsáætlun sem raunsætt tekur tillit til sveiflna í bókunum og undirbýr þig fyrir lágt tímabil og langtíma sjálfbærnimarkmið.</a:t>
            </a:r>
          </a:p>
        </p:txBody>
      </p:sp>
      <p:sp>
        <p:nvSpPr>
          <p:cNvPr id="22" name="Rectangle 21">
            <a:extLst>
              <a:ext uri="{FF2B5EF4-FFF2-40B4-BE49-F238E27FC236}">
                <a16:creationId xmlns:a16="http://schemas.microsoft.com/office/drawing/2014/main" id="{0AA2A9EA-6D8D-51DE-DE83-C78FF5DAC0C6}"/>
              </a:ext>
            </a:extLst>
          </p:cNvPr>
          <p:cNvSpPr/>
          <p:nvPr/>
        </p:nvSpPr>
        <p:spPr>
          <a:xfrm>
            <a:off x="529714" y="5845953"/>
            <a:ext cx="11122614" cy="789386"/>
          </a:xfrm>
          <a:prstGeom prst="rect">
            <a:avLst/>
          </a:prstGeom>
          <a:ln>
            <a:solidFill>
              <a:schemeClr val="accent1"/>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GB" sz="2200"/>
          </a:p>
        </p:txBody>
      </p:sp>
      <p:sp>
        <p:nvSpPr>
          <p:cNvPr id="23" name="Freeform: Shape 22">
            <a:extLst>
              <a:ext uri="{FF2B5EF4-FFF2-40B4-BE49-F238E27FC236}">
                <a16:creationId xmlns:a16="http://schemas.microsoft.com/office/drawing/2014/main" id="{22175917-95AF-35D6-8691-BF7ABBDE5F3A}"/>
              </a:ext>
            </a:extLst>
          </p:cNvPr>
          <p:cNvSpPr/>
          <p:nvPr/>
        </p:nvSpPr>
        <p:spPr>
          <a:xfrm>
            <a:off x="529713" y="5689276"/>
            <a:ext cx="3060735" cy="570775"/>
          </a:xfrm>
          <a:custGeom>
            <a:avLst/>
            <a:gdLst>
              <a:gd name="connsiteX0" fmla="*/ 0 w 7535803"/>
              <a:gd name="connsiteY0" fmla="*/ 118082 h 708480"/>
              <a:gd name="connsiteX1" fmla="*/ 118082 w 7535803"/>
              <a:gd name="connsiteY1" fmla="*/ 0 h 708480"/>
              <a:gd name="connsiteX2" fmla="*/ 7417721 w 7535803"/>
              <a:gd name="connsiteY2" fmla="*/ 0 h 708480"/>
              <a:gd name="connsiteX3" fmla="*/ 7535803 w 7535803"/>
              <a:gd name="connsiteY3" fmla="*/ 118082 h 708480"/>
              <a:gd name="connsiteX4" fmla="*/ 7535803 w 7535803"/>
              <a:gd name="connsiteY4" fmla="*/ 590398 h 708480"/>
              <a:gd name="connsiteX5" fmla="*/ 7417721 w 7535803"/>
              <a:gd name="connsiteY5" fmla="*/ 708480 h 708480"/>
              <a:gd name="connsiteX6" fmla="*/ 118082 w 7535803"/>
              <a:gd name="connsiteY6" fmla="*/ 708480 h 708480"/>
              <a:gd name="connsiteX7" fmla="*/ 0 w 7535803"/>
              <a:gd name="connsiteY7" fmla="*/ 590398 h 708480"/>
              <a:gd name="connsiteX8" fmla="*/ 0 w 7535803"/>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5803" h="708480">
                <a:moveTo>
                  <a:pt x="0" y="118082"/>
                </a:moveTo>
                <a:cubicBezTo>
                  <a:pt x="0" y="52867"/>
                  <a:pt x="52867" y="0"/>
                  <a:pt x="118082" y="0"/>
                </a:cubicBezTo>
                <a:lnTo>
                  <a:pt x="7417721" y="0"/>
                </a:lnTo>
                <a:cubicBezTo>
                  <a:pt x="7482936" y="0"/>
                  <a:pt x="7535803" y="52867"/>
                  <a:pt x="7535803" y="118082"/>
                </a:cubicBezTo>
                <a:lnTo>
                  <a:pt x="7535803" y="590398"/>
                </a:lnTo>
                <a:cubicBezTo>
                  <a:pt x="7535803" y="655613"/>
                  <a:pt x="7482936" y="708480"/>
                  <a:pt x="7417721" y="708480"/>
                </a:cubicBezTo>
                <a:lnTo>
                  <a:pt x="118082" y="708480"/>
                </a:lnTo>
                <a:cubicBezTo>
                  <a:pt x="52867" y="708480"/>
                  <a:pt x="0" y="655613"/>
                  <a:pt x="0" y="590398"/>
                </a:cubicBezTo>
                <a:lnTo>
                  <a:pt x="0" y="118082"/>
                </a:lnTo>
                <a:close/>
              </a:path>
            </a:pathLst>
          </a:custGeom>
          <a:solidFill>
            <a:srgbClr val="086D6E"/>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19420" tIns="34585" rIns="319420" bIns="34585" numCol="1" spcCol="1270" anchor="ctr" anchorCtr="0">
            <a:noAutofit/>
          </a:bodyPr>
          <a:lstStyle/>
          <a:p>
            <a:pPr marL="0" lvl="0" indent="0" algn="l" defTabSz="1066800">
              <a:lnSpc>
                <a:spcPct val="90000"/>
              </a:lnSpc>
              <a:spcBef>
                <a:spcPct val="0"/>
              </a:spcBef>
              <a:spcAft>
                <a:spcPct val="35000"/>
              </a:spcAft>
              <a:buNone/>
            </a:pPr>
            <a:endParaRPr lang="en-GB" sz="2200" kern="1200"/>
          </a:p>
        </p:txBody>
      </p:sp>
      <p:sp>
        <p:nvSpPr>
          <p:cNvPr id="24" name="TextBox 23">
            <a:extLst>
              <a:ext uri="{FF2B5EF4-FFF2-40B4-BE49-F238E27FC236}">
                <a16:creationId xmlns:a16="http://schemas.microsoft.com/office/drawing/2014/main" id="{54495F20-A8BA-1799-7B79-407772DA0CC0}"/>
              </a:ext>
            </a:extLst>
          </p:cNvPr>
          <p:cNvSpPr txBox="1"/>
          <p:nvPr/>
        </p:nvSpPr>
        <p:spPr>
          <a:xfrm>
            <a:off x="647158" y="5737447"/>
            <a:ext cx="2939394" cy="430887"/>
          </a:xfrm>
          <a:prstGeom prst="rect">
            <a:avLst/>
          </a:prstGeom>
          <a:noFill/>
        </p:spPr>
        <p:txBody>
          <a:bodyPr wrap="square" rtlCol="0">
            <a:spAutoFit/>
          </a:bodyPr>
          <a:lstStyle/>
          <a:p>
            <a:r>
              <a:rPr lang="en-GB" sz="2200" b="1" dirty="0">
                <a:solidFill>
                  <a:schemeClr val="bg1"/>
                </a:solidFill>
              </a:rPr>
              <a:t>Föstir vs. breytilegir kostnaðarliðir</a:t>
            </a:r>
          </a:p>
        </p:txBody>
      </p:sp>
      <p:sp>
        <p:nvSpPr>
          <p:cNvPr id="25" name="TextBox 24">
            <a:extLst>
              <a:ext uri="{FF2B5EF4-FFF2-40B4-BE49-F238E27FC236}">
                <a16:creationId xmlns:a16="http://schemas.microsoft.com/office/drawing/2014/main" id="{6CA8D31B-B161-8B23-B92B-41A2031B46B3}"/>
              </a:ext>
            </a:extLst>
          </p:cNvPr>
          <p:cNvSpPr txBox="1"/>
          <p:nvPr/>
        </p:nvSpPr>
        <p:spPr>
          <a:xfrm>
            <a:off x="918462" y="5865897"/>
            <a:ext cx="10591973" cy="769441"/>
          </a:xfrm>
          <a:prstGeom prst="rect">
            <a:avLst/>
          </a:prstGeom>
          <a:noFill/>
        </p:spPr>
        <p:txBody>
          <a:bodyPr wrap="square" rtlCol="0">
            <a:spAutoFit/>
          </a:bodyPr>
          <a:lstStyle/>
          <a:p>
            <a:pPr indent="2692400"/>
            <a:r>
              <a:rPr lang="en-US" sz="2200" dirty="0">
                <a:solidFill>
                  <a:srgbClr val="0C4659"/>
                </a:solidFill>
              </a:rPr>
              <a:t>Reyna og rekja fasta og breytilega kostnað – svo þú getir gert snjallar breytingar án þess að skerða upplifun gesta.</a:t>
            </a:r>
          </a:p>
        </p:txBody>
      </p:sp>
      <p:sp>
        <p:nvSpPr>
          <p:cNvPr id="27" name="TextBox 26">
            <a:extLst>
              <a:ext uri="{FF2B5EF4-FFF2-40B4-BE49-F238E27FC236}">
                <a16:creationId xmlns:a16="http://schemas.microsoft.com/office/drawing/2014/main" id="{E602CA09-881A-E6FB-8CA1-711D72508BCA}"/>
              </a:ext>
            </a:extLst>
          </p:cNvPr>
          <p:cNvSpPr txBox="1"/>
          <p:nvPr/>
        </p:nvSpPr>
        <p:spPr>
          <a:xfrm>
            <a:off x="543568" y="85530"/>
            <a:ext cx="11001273" cy="523220"/>
          </a:xfrm>
          <a:prstGeom prst="rect">
            <a:avLst/>
          </a:prstGeom>
          <a:noFill/>
        </p:spPr>
        <p:txBody>
          <a:bodyPr wrap="square">
            <a:spAutoFit/>
          </a:bodyPr>
          <a:lstStyle/>
          <a:p>
            <a:r>
              <a:rPr lang="en-IE" sz="2800" b="1" dirty="0">
                <a:solidFill>
                  <a:srgbClr val="E96751"/>
                </a:solidFill>
              </a:rPr>
              <a:t>Helstu fjármálahugtök og </a:t>
            </a:r>
            <a:r>
              <a:rPr lang="en-US" sz="2800" b="1" dirty="0">
                <a:solidFill>
                  <a:srgbClr val="E96751"/>
                </a:solidFill>
              </a:rPr>
              <a:t>hugtök útskýrð</a:t>
            </a:r>
          </a:p>
        </p:txBody>
      </p:sp>
      <p:grpSp>
        <p:nvGrpSpPr>
          <p:cNvPr id="26" name="Group 25">
            <a:extLst>
              <a:ext uri="{FF2B5EF4-FFF2-40B4-BE49-F238E27FC236}">
                <a16:creationId xmlns:a16="http://schemas.microsoft.com/office/drawing/2014/main" id="{FFD47EC9-1004-18B4-6A4E-D5E2882FAC46}"/>
              </a:ext>
            </a:extLst>
          </p:cNvPr>
          <p:cNvGrpSpPr/>
          <p:nvPr/>
        </p:nvGrpSpPr>
        <p:grpSpPr>
          <a:xfrm>
            <a:off x="11078024" y="0"/>
            <a:ext cx="720000" cy="861774"/>
            <a:chOff x="1016000" y="1024973"/>
            <a:chExt cx="1016000" cy="1216059"/>
          </a:xfrm>
        </p:grpSpPr>
        <p:sp>
          <p:nvSpPr>
            <p:cNvPr id="28" name="Oval 27">
              <a:extLst>
                <a:ext uri="{FF2B5EF4-FFF2-40B4-BE49-F238E27FC236}">
                  <a16:creationId xmlns:a16="http://schemas.microsoft.com/office/drawing/2014/main" id="{24FDCDE5-A5B1-E93F-A4C7-8FA0319BE327}"/>
                </a:ext>
              </a:extLst>
            </p:cNvPr>
            <p:cNvSpPr/>
            <p:nvPr/>
          </p:nvSpPr>
          <p:spPr>
            <a:xfrm>
              <a:off x="1016000" y="1137920"/>
              <a:ext cx="1016000" cy="1016000"/>
            </a:xfrm>
            <a:prstGeom prst="ellipse">
              <a:avLst/>
            </a:prstGeom>
            <a:solidFill>
              <a:srgbClr val="086D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29" name="TextBox 28">
              <a:extLst>
                <a:ext uri="{FF2B5EF4-FFF2-40B4-BE49-F238E27FC236}">
                  <a16:creationId xmlns:a16="http://schemas.microsoft.com/office/drawing/2014/main" id="{3779798D-99FC-F1B2-0B80-F1FB46619717}"/>
                </a:ext>
              </a:extLst>
            </p:cNvPr>
            <p:cNvSpPr txBox="1"/>
            <p:nvPr/>
          </p:nvSpPr>
          <p:spPr>
            <a:xfrm>
              <a:off x="1028700" y="1024973"/>
              <a:ext cx="971551" cy="121605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lgn="ctr"/>
              <a:r>
                <a:rPr lang="en-US" sz="5000" b="1" dirty="0">
                  <a:solidFill>
                    <a:schemeClr val="bg1"/>
                  </a:solidFill>
                </a:rPr>
                <a:t>3</a:t>
              </a:r>
            </a:p>
          </p:txBody>
        </p:sp>
      </p:grpSp>
    </p:spTree>
    <p:extLst>
      <p:ext uri="{BB962C8B-B14F-4D97-AF65-F5344CB8AC3E}">
        <p14:creationId xmlns:p14="http://schemas.microsoft.com/office/powerpoint/2010/main" val="24244226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646D75-293D-B793-459B-E387830F680F}"/>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34AA2767-39BC-965C-E361-1412FC0751B4}"/>
              </a:ext>
            </a:extLst>
          </p:cNvPr>
          <p:cNvSpPr>
            <a:spLocks noGrp="1"/>
          </p:cNvSpPr>
          <p:nvPr>
            <p:ph type="body" sz="quarter" idx="18"/>
          </p:nvPr>
        </p:nvSpPr>
        <p:spPr>
          <a:xfrm>
            <a:off x="543568" y="540744"/>
            <a:ext cx="10966867" cy="3499183"/>
          </a:xfrm>
        </p:spPr>
        <p:txBody>
          <a:bodyPr/>
          <a:lstStyle/>
          <a:p>
            <a:endParaRPr lang="en-IE" dirty="0"/>
          </a:p>
        </p:txBody>
      </p:sp>
      <p:sp>
        <p:nvSpPr>
          <p:cNvPr id="6" name="Rectangle 5">
            <a:extLst>
              <a:ext uri="{FF2B5EF4-FFF2-40B4-BE49-F238E27FC236}">
                <a16:creationId xmlns:a16="http://schemas.microsoft.com/office/drawing/2014/main" id="{484948B4-F1AE-3755-26CA-050061EFBD89}"/>
              </a:ext>
            </a:extLst>
          </p:cNvPr>
          <p:cNvSpPr/>
          <p:nvPr/>
        </p:nvSpPr>
        <p:spPr>
          <a:xfrm>
            <a:off x="529714" y="355672"/>
            <a:ext cx="11122614" cy="870889"/>
          </a:xfrm>
          <a:prstGeom prst="rect">
            <a:avLst/>
          </a:prstGeom>
          <a:ln>
            <a:solidFill>
              <a:schemeClr val="accent1"/>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GB" sz="2200"/>
          </a:p>
        </p:txBody>
      </p:sp>
      <p:sp>
        <p:nvSpPr>
          <p:cNvPr id="7" name="Freeform: Shape 6">
            <a:extLst>
              <a:ext uri="{FF2B5EF4-FFF2-40B4-BE49-F238E27FC236}">
                <a16:creationId xmlns:a16="http://schemas.microsoft.com/office/drawing/2014/main" id="{7E9ECD69-4EA7-A917-F511-633E0DEB03F6}"/>
              </a:ext>
            </a:extLst>
          </p:cNvPr>
          <p:cNvSpPr/>
          <p:nvPr/>
        </p:nvSpPr>
        <p:spPr>
          <a:xfrm>
            <a:off x="529714" y="198995"/>
            <a:ext cx="2857322" cy="570775"/>
          </a:xfrm>
          <a:custGeom>
            <a:avLst/>
            <a:gdLst>
              <a:gd name="connsiteX0" fmla="*/ 0 w 7535803"/>
              <a:gd name="connsiteY0" fmla="*/ 118082 h 708480"/>
              <a:gd name="connsiteX1" fmla="*/ 118082 w 7535803"/>
              <a:gd name="connsiteY1" fmla="*/ 0 h 708480"/>
              <a:gd name="connsiteX2" fmla="*/ 7417721 w 7535803"/>
              <a:gd name="connsiteY2" fmla="*/ 0 h 708480"/>
              <a:gd name="connsiteX3" fmla="*/ 7535803 w 7535803"/>
              <a:gd name="connsiteY3" fmla="*/ 118082 h 708480"/>
              <a:gd name="connsiteX4" fmla="*/ 7535803 w 7535803"/>
              <a:gd name="connsiteY4" fmla="*/ 590398 h 708480"/>
              <a:gd name="connsiteX5" fmla="*/ 7417721 w 7535803"/>
              <a:gd name="connsiteY5" fmla="*/ 708480 h 708480"/>
              <a:gd name="connsiteX6" fmla="*/ 118082 w 7535803"/>
              <a:gd name="connsiteY6" fmla="*/ 708480 h 708480"/>
              <a:gd name="connsiteX7" fmla="*/ 0 w 7535803"/>
              <a:gd name="connsiteY7" fmla="*/ 590398 h 708480"/>
              <a:gd name="connsiteX8" fmla="*/ 0 w 7535803"/>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5803" h="708480">
                <a:moveTo>
                  <a:pt x="0" y="118082"/>
                </a:moveTo>
                <a:cubicBezTo>
                  <a:pt x="0" y="52867"/>
                  <a:pt x="52867" y="0"/>
                  <a:pt x="118082" y="0"/>
                </a:cubicBezTo>
                <a:lnTo>
                  <a:pt x="7417721" y="0"/>
                </a:lnTo>
                <a:cubicBezTo>
                  <a:pt x="7482936" y="0"/>
                  <a:pt x="7535803" y="52867"/>
                  <a:pt x="7535803" y="118082"/>
                </a:cubicBezTo>
                <a:lnTo>
                  <a:pt x="7535803" y="590398"/>
                </a:lnTo>
                <a:cubicBezTo>
                  <a:pt x="7535803" y="655613"/>
                  <a:pt x="7482936" y="708480"/>
                  <a:pt x="7417721" y="708480"/>
                </a:cubicBezTo>
                <a:lnTo>
                  <a:pt x="118082" y="708480"/>
                </a:lnTo>
                <a:cubicBezTo>
                  <a:pt x="52867" y="708480"/>
                  <a:pt x="0" y="655613"/>
                  <a:pt x="0" y="590398"/>
                </a:cubicBezTo>
                <a:lnTo>
                  <a:pt x="0" y="118082"/>
                </a:lnTo>
                <a:close/>
              </a:path>
            </a:pathLst>
          </a:custGeom>
          <a:solidFill>
            <a:srgbClr val="086D6E"/>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19420" tIns="34585" rIns="319420" bIns="34585" numCol="1" spcCol="1270" anchor="ctr" anchorCtr="0">
            <a:noAutofit/>
          </a:bodyPr>
          <a:lstStyle/>
          <a:p>
            <a:pPr marL="0" lvl="0" indent="0" algn="l" defTabSz="1066800">
              <a:lnSpc>
                <a:spcPct val="90000"/>
              </a:lnSpc>
              <a:spcBef>
                <a:spcPct val="0"/>
              </a:spcBef>
              <a:spcAft>
                <a:spcPct val="35000"/>
              </a:spcAft>
              <a:buNone/>
            </a:pPr>
            <a:endParaRPr lang="en-GB" sz="2200" kern="1200" dirty="0"/>
          </a:p>
        </p:txBody>
      </p:sp>
      <p:sp>
        <p:nvSpPr>
          <p:cNvPr id="8" name="Rectangle 7">
            <a:extLst>
              <a:ext uri="{FF2B5EF4-FFF2-40B4-BE49-F238E27FC236}">
                <a16:creationId xmlns:a16="http://schemas.microsoft.com/office/drawing/2014/main" id="{A9FDCFF2-F002-BE17-4DAC-693BDD2F47EE}"/>
              </a:ext>
            </a:extLst>
          </p:cNvPr>
          <p:cNvSpPr/>
          <p:nvPr/>
        </p:nvSpPr>
        <p:spPr>
          <a:xfrm>
            <a:off x="529714" y="1561043"/>
            <a:ext cx="11122614" cy="806930"/>
          </a:xfrm>
          <a:prstGeom prst="rect">
            <a:avLst/>
          </a:prstGeom>
          <a:ln>
            <a:solidFill>
              <a:schemeClr val="accent1"/>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GB" sz="2200"/>
          </a:p>
        </p:txBody>
      </p:sp>
      <p:sp>
        <p:nvSpPr>
          <p:cNvPr id="9" name="Freeform: Shape 8">
            <a:extLst>
              <a:ext uri="{FF2B5EF4-FFF2-40B4-BE49-F238E27FC236}">
                <a16:creationId xmlns:a16="http://schemas.microsoft.com/office/drawing/2014/main" id="{E12AC376-1646-E8B1-111A-B5EF7E9E1686}"/>
              </a:ext>
            </a:extLst>
          </p:cNvPr>
          <p:cNvSpPr/>
          <p:nvPr/>
        </p:nvSpPr>
        <p:spPr>
          <a:xfrm>
            <a:off x="529714" y="1404365"/>
            <a:ext cx="2857322" cy="570775"/>
          </a:xfrm>
          <a:custGeom>
            <a:avLst/>
            <a:gdLst>
              <a:gd name="connsiteX0" fmla="*/ 0 w 7535803"/>
              <a:gd name="connsiteY0" fmla="*/ 118082 h 708480"/>
              <a:gd name="connsiteX1" fmla="*/ 118082 w 7535803"/>
              <a:gd name="connsiteY1" fmla="*/ 0 h 708480"/>
              <a:gd name="connsiteX2" fmla="*/ 7417721 w 7535803"/>
              <a:gd name="connsiteY2" fmla="*/ 0 h 708480"/>
              <a:gd name="connsiteX3" fmla="*/ 7535803 w 7535803"/>
              <a:gd name="connsiteY3" fmla="*/ 118082 h 708480"/>
              <a:gd name="connsiteX4" fmla="*/ 7535803 w 7535803"/>
              <a:gd name="connsiteY4" fmla="*/ 590398 h 708480"/>
              <a:gd name="connsiteX5" fmla="*/ 7417721 w 7535803"/>
              <a:gd name="connsiteY5" fmla="*/ 708480 h 708480"/>
              <a:gd name="connsiteX6" fmla="*/ 118082 w 7535803"/>
              <a:gd name="connsiteY6" fmla="*/ 708480 h 708480"/>
              <a:gd name="connsiteX7" fmla="*/ 0 w 7535803"/>
              <a:gd name="connsiteY7" fmla="*/ 590398 h 708480"/>
              <a:gd name="connsiteX8" fmla="*/ 0 w 7535803"/>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5803" h="708480">
                <a:moveTo>
                  <a:pt x="0" y="118082"/>
                </a:moveTo>
                <a:cubicBezTo>
                  <a:pt x="0" y="52867"/>
                  <a:pt x="52867" y="0"/>
                  <a:pt x="118082" y="0"/>
                </a:cubicBezTo>
                <a:lnTo>
                  <a:pt x="7417721" y="0"/>
                </a:lnTo>
                <a:cubicBezTo>
                  <a:pt x="7482936" y="0"/>
                  <a:pt x="7535803" y="52867"/>
                  <a:pt x="7535803" y="118082"/>
                </a:cubicBezTo>
                <a:lnTo>
                  <a:pt x="7535803" y="590398"/>
                </a:lnTo>
                <a:cubicBezTo>
                  <a:pt x="7535803" y="655613"/>
                  <a:pt x="7482936" y="708480"/>
                  <a:pt x="7417721" y="708480"/>
                </a:cubicBezTo>
                <a:lnTo>
                  <a:pt x="118082" y="708480"/>
                </a:lnTo>
                <a:cubicBezTo>
                  <a:pt x="52867" y="708480"/>
                  <a:pt x="0" y="655613"/>
                  <a:pt x="0" y="590398"/>
                </a:cubicBezTo>
                <a:lnTo>
                  <a:pt x="0" y="118082"/>
                </a:lnTo>
                <a:close/>
              </a:path>
            </a:pathLst>
          </a:custGeom>
          <a:solidFill>
            <a:srgbClr val="086D6E"/>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19420" tIns="34585" rIns="319420" bIns="34585" numCol="1" spcCol="1270" anchor="ctr" anchorCtr="0">
            <a:noAutofit/>
          </a:bodyPr>
          <a:lstStyle/>
          <a:p>
            <a:pPr marL="0" lvl="0" indent="0" algn="l" defTabSz="1066800">
              <a:lnSpc>
                <a:spcPct val="90000"/>
              </a:lnSpc>
              <a:spcBef>
                <a:spcPct val="0"/>
              </a:spcBef>
              <a:spcAft>
                <a:spcPct val="35000"/>
              </a:spcAft>
              <a:buNone/>
            </a:pPr>
            <a:endParaRPr lang="en-GB" sz="2200" kern="1200"/>
          </a:p>
        </p:txBody>
      </p:sp>
      <p:sp>
        <p:nvSpPr>
          <p:cNvPr id="10" name="Rectangle 9">
            <a:extLst>
              <a:ext uri="{FF2B5EF4-FFF2-40B4-BE49-F238E27FC236}">
                <a16:creationId xmlns:a16="http://schemas.microsoft.com/office/drawing/2014/main" id="{FFA6AEF2-8D8B-A067-6C35-C083DB3E6233}"/>
              </a:ext>
            </a:extLst>
          </p:cNvPr>
          <p:cNvSpPr/>
          <p:nvPr/>
        </p:nvSpPr>
        <p:spPr>
          <a:xfrm>
            <a:off x="529714" y="2684921"/>
            <a:ext cx="11122614" cy="870889"/>
          </a:xfrm>
          <a:prstGeom prst="rect">
            <a:avLst/>
          </a:prstGeom>
          <a:ln>
            <a:solidFill>
              <a:schemeClr val="accent1"/>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GB" sz="2200"/>
          </a:p>
        </p:txBody>
      </p:sp>
      <p:sp>
        <p:nvSpPr>
          <p:cNvPr id="11" name="Freeform: Shape 10">
            <a:extLst>
              <a:ext uri="{FF2B5EF4-FFF2-40B4-BE49-F238E27FC236}">
                <a16:creationId xmlns:a16="http://schemas.microsoft.com/office/drawing/2014/main" id="{404B1AA4-336B-C16C-5E55-90C35BA51238}"/>
              </a:ext>
            </a:extLst>
          </p:cNvPr>
          <p:cNvSpPr/>
          <p:nvPr/>
        </p:nvSpPr>
        <p:spPr>
          <a:xfrm>
            <a:off x="529714" y="2515094"/>
            <a:ext cx="2857322" cy="570775"/>
          </a:xfrm>
          <a:custGeom>
            <a:avLst/>
            <a:gdLst>
              <a:gd name="connsiteX0" fmla="*/ 0 w 7535803"/>
              <a:gd name="connsiteY0" fmla="*/ 118082 h 708480"/>
              <a:gd name="connsiteX1" fmla="*/ 118082 w 7535803"/>
              <a:gd name="connsiteY1" fmla="*/ 0 h 708480"/>
              <a:gd name="connsiteX2" fmla="*/ 7417721 w 7535803"/>
              <a:gd name="connsiteY2" fmla="*/ 0 h 708480"/>
              <a:gd name="connsiteX3" fmla="*/ 7535803 w 7535803"/>
              <a:gd name="connsiteY3" fmla="*/ 118082 h 708480"/>
              <a:gd name="connsiteX4" fmla="*/ 7535803 w 7535803"/>
              <a:gd name="connsiteY4" fmla="*/ 590398 h 708480"/>
              <a:gd name="connsiteX5" fmla="*/ 7417721 w 7535803"/>
              <a:gd name="connsiteY5" fmla="*/ 708480 h 708480"/>
              <a:gd name="connsiteX6" fmla="*/ 118082 w 7535803"/>
              <a:gd name="connsiteY6" fmla="*/ 708480 h 708480"/>
              <a:gd name="connsiteX7" fmla="*/ 0 w 7535803"/>
              <a:gd name="connsiteY7" fmla="*/ 590398 h 708480"/>
              <a:gd name="connsiteX8" fmla="*/ 0 w 7535803"/>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5803" h="708480">
                <a:moveTo>
                  <a:pt x="0" y="118082"/>
                </a:moveTo>
                <a:cubicBezTo>
                  <a:pt x="0" y="52867"/>
                  <a:pt x="52867" y="0"/>
                  <a:pt x="118082" y="0"/>
                </a:cubicBezTo>
                <a:lnTo>
                  <a:pt x="7417721" y="0"/>
                </a:lnTo>
                <a:cubicBezTo>
                  <a:pt x="7482936" y="0"/>
                  <a:pt x="7535803" y="52867"/>
                  <a:pt x="7535803" y="118082"/>
                </a:cubicBezTo>
                <a:lnTo>
                  <a:pt x="7535803" y="590398"/>
                </a:lnTo>
                <a:cubicBezTo>
                  <a:pt x="7535803" y="655613"/>
                  <a:pt x="7482936" y="708480"/>
                  <a:pt x="7417721" y="708480"/>
                </a:cubicBezTo>
                <a:lnTo>
                  <a:pt x="118082" y="708480"/>
                </a:lnTo>
                <a:cubicBezTo>
                  <a:pt x="52867" y="708480"/>
                  <a:pt x="0" y="655613"/>
                  <a:pt x="0" y="590398"/>
                </a:cubicBezTo>
                <a:lnTo>
                  <a:pt x="0" y="118082"/>
                </a:lnTo>
                <a:close/>
              </a:path>
            </a:pathLst>
          </a:custGeom>
          <a:solidFill>
            <a:srgbClr val="086D6E"/>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19420" tIns="34585" rIns="319420" bIns="34585" numCol="1" spcCol="1270" anchor="ctr" anchorCtr="0">
            <a:noAutofit/>
          </a:bodyPr>
          <a:lstStyle/>
          <a:p>
            <a:pPr marL="0" lvl="0" indent="0" algn="l" defTabSz="1066800">
              <a:lnSpc>
                <a:spcPct val="90000"/>
              </a:lnSpc>
              <a:spcBef>
                <a:spcPct val="0"/>
              </a:spcBef>
              <a:spcAft>
                <a:spcPct val="35000"/>
              </a:spcAft>
              <a:buNone/>
            </a:pPr>
            <a:endParaRPr lang="en-GB" sz="2200" kern="1200"/>
          </a:p>
        </p:txBody>
      </p:sp>
      <p:sp>
        <p:nvSpPr>
          <p:cNvPr id="12" name="Rectangle 11">
            <a:extLst>
              <a:ext uri="{FF2B5EF4-FFF2-40B4-BE49-F238E27FC236}">
                <a16:creationId xmlns:a16="http://schemas.microsoft.com/office/drawing/2014/main" id="{43417366-B7E8-0FE2-5062-EB0BA34BD0CE}"/>
              </a:ext>
            </a:extLst>
          </p:cNvPr>
          <p:cNvSpPr/>
          <p:nvPr/>
        </p:nvSpPr>
        <p:spPr>
          <a:xfrm>
            <a:off x="529714" y="3869098"/>
            <a:ext cx="11122614" cy="870237"/>
          </a:xfrm>
          <a:prstGeom prst="rect">
            <a:avLst/>
          </a:prstGeom>
          <a:ln>
            <a:solidFill>
              <a:schemeClr val="accent1"/>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GB" sz="2200"/>
          </a:p>
        </p:txBody>
      </p:sp>
      <p:sp>
        <p:nvSpPr>
          <p:cNvPr id="13" name="Freeform: Shape 12">
            <a:extLst>
              <a:ext uri="{FF2B5EF4-FFF2-40B4-BE49-F238E27FC236}">
                <a16:creationId xmlns:a16="http://schemas.microsoft.com/office/drawing/2014/main" id="{7BFF8E6F-3078-73AD-B51D-EC7C63581A7B}"/>
              </a:ext>
            </a:extLst>
          </p:cNvPr>
          <p:cNvSpPr/>
          <p:nvPr/>
        </p:nvSpPr>
        <p:spPr>
          <a:xfrm>
            <a:off x="529714" y="3712422"/>
            <a:ext cx="2857322" cy="570775"/>
          </a:xfrm>
          <a:custGeom>
            <a:avLst/>
            <a:gdLst>
              <a:gd name="connsiteX0" fmla="*/ 0 w 7535803"/>
              <a:gd name="connsiteY0" fmla="*/ 118082 h 708480"/>
              <a:gd name="connsiteX1" fmla="*/ 118082 w 7535803"/>
              <a:gd name="connsiteY1" fmla="*/ 0 h 708480"/>
              <a:gd name="connsiteX2" fmla="*/ 7417721 w 7535803"/>
              <a:gd name="connsiteY2" fmla="*/ 0 h 708480"/>
              <a:gd name="connsiteX3" fmla="*/ 7535803 w 7535803"/>
              <a:gd name="connsiteY3" fmla="*/ 118082 h 708480"/>
              <a:gd name="connsiteX4" fmla="*/ 7535803 w 7535803"/>
              <a:gd name="connsiteY4" fmla="*/ 590398 h 708480"/>
              <a:gd name="connsiteX5" fmla="*/ 7417721 w 7535803"/>
              <a:gd name="connsiteY5" fmla="*/ 708480 h 708480"/>
              <a:gd name="connsiteX6" fmla="*/ 118082 w 7535803"/>
              <a:gd name="connsiteY6" fmla="*/ 708480 h 708480"/>
              <a:gd name="connsiteX7" fmla="*/ 0 w 7535803"/>
              <a:gd name="connsiteY7" fmla="*/ 590398 h 708480"/>
              <a:gd name="connsiteX8" fmla="*/ 0 w 7535803"/>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5803" h="708480">
                <a:moveTo>
                  <a:pt x="0" y="118082"/>
                </a:moveTo>
                <a:cubicBezTo>
                  <a:pt x="0" y="52867"/>
                  <a:pt x="52867" y="0"/>
                  <a:pt x="118082" y="0"/>
                </a:cubicBezTo>
                <a:lnTo>
                  <a:pt x="7417721" y="0"/>
                </a:lnTo>
                <a:cubicBezTo>
                  <a:pt x="7482936" y="0"/>
                  <a:pt x="7535803" y="52867"/>
                  <a:pt x="7535803" y="118082"/>
                </a:cubicBezTo>
                <a:lnTo>
                  <a:pt x="7535803" y="590398"/>
                </a:lnTo>
                <a:cubicBezTo>
                  <a:pt x="7535803" y="655613"/>
                  <a:pt x="7482936" y="708480"/>
                  <a:pt x="7417721" y="708480"/>
                </a:cubicBezTo>
                <a:lnTo>
                  <a:pt x="118082" y="708480"/>
                </a:lnTo>
                <a:cubicBezTo>
                  <a:pt x="52867" y="708480"/>
                  <a:pt x="0" y="655613"/>
                  <a:pt x="0" y="590398"/>
                </a:cubicBezTo>
                <a:lnTo>
                  <a:pt x="0" y="118082"/>
                </a:lnTo>
                <a:close/>
              </a:path>
            </a:pathLst>
          </a:custGeom>
          <a:solidFill>
            <a:srgbClr val="086D6E"/>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19420" tIns="34585" rIns="319420" bIns="34585" numCol="1" spcCol="1270" anchor="ctr" anchorCtr="0">
            <a:noAutofit/>
          </a:bodyPr>
          <a:lstStyle/>
          <a:p>
            <a:pPr marL="0" lvl="0" indent="0" algn="l" defTabSz="1066800">
              <a:lnSpc>
                <a:spcPct val="90000"/>
              </a:lnSpc>
              <a:spcBef>
                <a:spcPct val="0"/>
              </a:spcBef>
              <a:spcAft>
                <a:spcPct val="35000"/>
              </a:spcAft>
              <a:buNone/>
            </a:pPr>
            <a:endParaRPr lang="en-GB" sz="2200" kern="1200"/>
          </a:p>
        </p:txBody>
      </p:sp>
      <p:sp>
        <p:nvSpPr>
          <p:cNvPr id="14" name="TextBox 13">
            <a:extLst>
              <a:ext uri="{FF2B5EF4-FFF2-40B4-BE49-F238E27FC236}">
                <a16:creationId xmlns:a16="http://schemas.microsoft.com/office/drawing/2014/main" id="{9F4EBAAF-10D8-F08F-F87E-A070426D934A}"/>
              </a:ext>
            </a:extLst>
          </p:cNvPr>
          <p:cNvSpPr txBox="1"/>
          <p:nvPr/>
        </p:nvSpPr>
        <p:spPr>
          <a:xfrm>
            <a:off x="753481" y="261258"/>
            <a:ext cx="2197003" cy="430887"/>
          </a:xfrm>
          <a:prstGeom prst="rect">
            <a:avLst/>
          </a:prstGeom>
          <a:noFill/>
        </p:spPr>
        <p:txBody>
          <a:bodyPr wrap="square" rtlCol="0">
            <a:spAutoFit/>
          </a:bodyPr>
          <a:lstStyle/>
          <a:p>
            <a:r>
              <a:rPr lang="en-GB" sz="2200" b="1" dirty="0">
                <a:solidFill>
                  <a:schemeClr val="bg1"/>
                </a:solidFill>
              </a:rPr>
              <a:t>Tekjur</a:t>
            </a:r>
          </a:p>
        </p:txBody>
      </p:sp>
      <p:sp>
        <p:nvSpPr>
          <p:cNvPr id="15" name="TextBox 14">
            <a:extLst>
              <a:ext uri="{FF2B5EF4-FFF2-40B4-BE49-F238E27FC236}">
                <a16:creationId xmlns:a16="http://schemas.microsoft.com/office/drawing/2014/main" id="{4F188526-28C8-A571-5105-62D431C7D378}"/>
              </a:ext>
            </a:extLst>
          </p:cNvPr>
          <p:cNvSpPr txBox="1"/>
          <p:nvPr/>
        </p:nvSpPr>
        <p:spPr>
          <a:xfrm>
            <a:off x="647157" y="1459162"/>
            <a:ext cx="3254308" cy="400110"/>
          </a:xfrm>
          <a:prstGeom prst="rect">
            <a:avLst/>
          </a:prstGeom>
          <a:noFill/>
        </p:spPr>
        <p:txBody>
          <a:bodyPr wrap="square" rtlCol="0">
            <a:spAutoFit/>
          </a:bodyPr>
          <a:lstStyle/>
          <a:p>
            <a:r>
              <a:rPr lang="en-GB" sz="2000" b="1" dirty="0">
                <a:solidFill>
                  <a:schemeClr val="bg1"/>
                </a:solidFill>
              </a:rPr>
              <a:t>Hagnaður</a:t>
            </a:r>
          </a:p>
        </p:txBody>
      </p:sp>
      <p:sp>
        <p:nvSpPr>
          <p:cNvPr id="16" name="TextBox 15">
            <a:extLst>
              <a:ext uri="{FF2B5EF4-FFF2-40B4-BE49-F238E27FC236}">
                <a16:creationId xmlns:a16="http://schemas.microsoft.com/office/drawing/2014/main" id="{2E6EB75C-CF6A-B7CA-8A96-3271B92C5EC8}"/>
              </a:ext>
            </a:extLst>
          </p:cNvPr>
          <p:cNvSpPr txBox="1"/>
          <p:nvPr/>
        </p:nvSpPr>
        <p:spPr>
          <a:xfrm>
            <a:off x="647158" y="2572756"/>
            <a:ext cx="2416704" cy="430887"/>
          </a:xfrm>
          <a:prstGeom prst="rect">
            <a:avLst/>
          </a:prstGeom>
          <a:noFill/>
        </p:spPr>
        <p:txBody>
          <a:bodyPr wrap="square" rtlCol="0">
            <a:spAutoFit/>
          </a:bodyPr>
          <a:lstStyle/>
          <a:p>
            <a:r>
              <a:rPr lang="en-GB" sz="2200" b="1" dirty="0">
                <a:solidFill>
                  <a:schemeClr val="bg1"/>
                </a:solidFill>
              </a:rPr>
              <a:t>Jafnrekspuni</a:t>
            </a:r>
          </a:p>
        </p:txBody>
      </p:sp>
      <p:sp>
        <p:nvSpPr>
          <p:cNvPr id="17" name="TextBox 16">
            <a:extLst>
              <a:ext uri="{FF2B5EF4-FFF2-40B4-BE49-F238E27FC236}">
                <a16:creationId xmlns:a16="http://schemas.microsoft.com/office/drawing/2014/main" id="{627BA128-A5EF-813C-253F-316E22237439}"/>
              </a:ext>
            </a:extLst>
          </p:cNvPr>
          <p:cNvSpPr txBox="1"/>
          <p:nvPr/>
        </p:nvSpPr>
        <p:spPr>
          <a:xfrm>
            <a:off x="647158" y="3760593"/>
            <a:ext cx="2735981" cy="430887"/>
          </a:xfrm>
          <a:prstGeom prst="rect">
            <a:avLst/>
          </a:prstGeom>
          <a:solidFill>
            <a:srgbClr val="086D6E"/>
          </a:solidFill>
        </p:spPr>
        <p:txBody>
          <a:bodyPr wrap="square" rtlCol="0">
            <a:spAutoFit/>
          </a:bodyPr>
          <a:lstStyle/>
          <a:p>
            <a:r>
              <a:rPr lang="en-GB" sz="2200" b="1" dirty="0">
                <a:solidFill>
                  <a:schemeClr val="bg1"/>
                </a:solidFill>
              </a:rPr>
              <a:t>Hagnaðarmörk</a:t>
            </a:r>
          </a:p>
        </p:txBody>
      </p:sp>
      <p:sp>
        <p:nvSpPr>
          <p:cNvPr id="18" name="TextBox 17">
            <a:extLst>
              <a:ext uri="{FF2B5EF4-FFF2-40B4-BE49-F238E27FC236}">
                <a16:creationId xmlns:a16="http://schemas.microsoft.com/office/drawing/2014/main" id="{3DDB8C86-D9CF-3355-B712-D9D49F595C65}"/>
              </a:ext>
            </a:extLst>
          </p:cNvPr>
          <p:cNvSpPr txBox="1"/>
          <p:nvPr/>
        </p:nvSpPr>
        <p:spPr>
          <a:xfrm>
            <a:off x="647158" y="406177"/>
            <a:ext cx="11001273" cy="769441"/>
          </a:xfrm>
          <a:prstGeom prst="rect">
            <a:avLst/>
          </a:prstGeom>
          <a:noFill/>
        </p:spPr>
        <p:txBody>
          <a:bodyPr wrap="square" rtlCol="0">
            <a:spAutoFit/>
          </a:bodyPr>
          <a:lstStyle/>
          <a:p>
            <a:pPr indent="2692400"/>
            <a:r>
              <a:rPr lang="en-US" sz="2200" dirty="0">
                <a:solidFill>
                  <a:srgbClr val="0C4659"/>
                </a:solidFill>
              </a:rPr>
              <a:t>Peningarnir sem fyrirtækið þitt þénar af sölu (í okkar tilfelli aðallega gistináttargjöld).</a:t>
            </a:r>
          </a:p>
        </p:txBody>
      </p:sp>
      <p:sp>
        <p:nvSpPr>
          <p:cNvPr id="19" name="TextBox 18">
            <a:extLst>
              <a:ext uri="{FF2B5EF4-FFF2-40B4-BE49-F238E27FC236}">
                <a16:creationId xmlns:a16="http://schemas.microsoft.com/office/drawing/2014/main" id="{00294C92-DEC0-7651-5A47-3143B840553F}"/>
              </a:ext>
            </a:extLst>
          </p:cNvPr>
          <p:cNvSpPr txBox="1"/>
          <p:nvPr/>
        </p:nvSpPr>
        <p:spPr>
          <a:xfrm>
            <a:off x="731014" y="3878218"/>
            <a:ext cx="10966867" cy="769441"/>
          </a:xfrm>
          <a:prstGeom prst="rect">
            <a:avLst/>
          </a:prstGeom>
          <a:noFill/>
        </p:spPr>
        <p:txBody>
          <a:bodyPr wrap="square" rtlCol="0">
            <a:spAutoFit/>
          </a:bodyPr>
          <a:lstStyle/>
          <a:p>
            <a:pPr indent="2692400"/>
            <a:r>
              <a:rPr lang="en-US" sz="2200" dirty="0">
                <a:solidFill>
                  <a:srgbClr val="0C4659"/>
                </a:solidFill>
              </a:rPr>
              <a:t>Venjulega vísar til hagnaðarmörka – hagnaðar sem hlutfall af tekjum. Há mörk þýða að þú heldur stórum hluta af hverjum evru í tekjum sem hagnaði.</a:t>
            </a:r>
          </a:p>
        </p:txBody>
      </p:sp>
      <p:sp>
        <p:nvSpPr>
          <p:cNvPr id="20" name="TextBox 19">
            <a:extLst>
              <a:ext uri="{FF2B5EF4-FFF2-40B4-BE49-F238E27FC236}">
                <a16:creationId xmlns:a16="http://schemas.microsoft.com/office/drawing/2014/main" id="{66B70914-6757-B5FE-2D92-FCCA3661437A}"/>
              </a:ext>
            </a:extLst>
          </p:cNvPr>
          <p:cNvSpPr txBox="1"/>
          <p:nvPr/>
        </p:nvSpPr>
        <p:spPr>
          <a:xfrm>
            <a:off x="1158147" y="1552518"/>
            <a:ext cx="10487643" cy="769441"/>
          </a:xfrm>
          <a:prstGeom prst="rect">
            <a:avLst/>
          </a:prstGeom>
          <a:noFill/>
        </p:spPr>
        <p:txBody>
          <a:bodyPr wrap="square" rtlCol="0">
            <a:spAutoFit/>
          </a:bodyPr>
          <a:lstStyle/>
          <a:p>
            <a:pPr indent="2692400"/>
            <a:r>
              <a:rPr lang="en-US" sz="2200" dirty="0">
                <a:solidFill>
                  <a:srgbClr val="0C4659"/>
                </a:solidFill>
              </a:rPr>
              <a:t> Tekjur mínus kostnaður. Ef jákvætt, ertu að græða peninga (hagnaður); ef neikvætt, er um tap að ræða.</a:t>
            </a:r>
          </a:p>
        </p:txBody>
      </p:sp>
      <p:sp>
        <p:nvSpPr>
          <p:cNvPr id="21" name="TextBox 20">
            <a:extLst>
              <a:ext uri="{FF2B5EF4-FFF2-40B4-BE49-F238E27FC236}">
                <a16:creationId xmlns:a16="http://schemas.microsoft.com/office/drawing/2014/main" id="{D2BEB0A1-36BE-A857-439A-AAED2677DE3F}"/>
              </a:ext>
            </a:extLst>
          </p:cNvPr>
          <p:cNvSpPr txBox="1"/>
          <p:nvPr/>
        </p:nvSpPr>
        <p:spPr>
          <a:xfrm>
            <a:off x="647158" y="2684921"/>
            <a:ext cx="11001273" cy="769441"/>
          </a:xfrm>
          <a:prstGeom prst="rect">
            <a:avLst/>
          </a:prstGeom>
          <a:noFill/>
        </p:spPr>
        <p:txBody>
          <a:bodyPr wrap="square" rtlCol="0">
            <a:spAutoFit/>
          </a:bodyPr>
          <a:lstStyle/>
          <a:p>
            <a:pPr indent="2692400"/>
            <a:r>
              <a:rPr lang="en-US" sz="2200" dirty="0">
                <a:solidFill>
                  <a:srgbClr val="0C4659"/>
                </a:solidFill>
              </a:rPr>
              <a:t>Sölustigið (eða nýtingarhlutfallið) þar sem tekjur jafngilda útgjöldum og hagnaður er því enginn. Neðan við það taparðu peningum; fyrir ofan það græðirðu.</a:t>
            </a:r>
          </a:p>
        </p:txBody>
      </p:sp>
      <p:sp>
        <p:nvSpPr>
          <p:cNvPr id="22" name="Rectangle 21">
            <a:extLst>
              <a:ext uri="{FF2B5EF4-FFF2-40B4-BE49-F238E27FC236}">
                <a16:creationId xmlns:a16="http://schemas.microsoft.com/office/drawing/2014/main" id="{F0C871FE-5FEC-A8C0-129F-5702FB92FF31}"/>
              </a:ext>
            </a:extLst>
          </p:cNvPr>
          <p:cNvSpPr/>
          <p:nvPr/>
        </p:nvSpPr>
        <p:spPr>
          <a:xfrm>
            <a:off x="529714" y="5073113"/>
            <a:ext cx="11122614" cy="561219"/>
          </a:xfrm>
          <a:prstGeom prst="rect">
            <a:avLst/>
          </a:prstGeom>
          <a:ln>
            <a:solidFill>
              <a:schemeClr val="accent1"/>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GB" sz="2200"/>
          </a:p>
        </p:txBody>
      </p:sp>
      <p:sp>
        <p:nvSpPr>
          <p:cNvPr id="23" name="Freeform: Shape 22">
            <a:extLst>
              <a:ext uri="{FF2B5EF4-FFF2-40B4-BE49-F238E27FC236}">
                <a16:creationId xmlns:a16="http://schemas.microsoft.com/office/drawing/2014/main" id="{35050D94-910B-4611-8EFE-E64635E4891B}"/>
              </a:ext>
            </a:extLst>
          </p:cNvPr>
          <p:cNvSpPr/>
          <p:nvPr/>
        </p:nvSpPr>
        <p:spPr>
          <a:xfrm>
            <a:off x="529714" y="4916436"/>
            <a:ext cx="2853426" cy="570775"/>
          </a:xfrm>
          <a:custGeom>
            <a:avLst/>
            <a:gdLst>
              <a:gd name="connsiteX0" fmla="*/ 0 w 7535803"/>
              <a:gd name="connsiteY0" fmla="*/ 118082 h 708480"/>
              <a:gd name="connsiteX1" fmla="*/ 118082 w 7535803"/>
              <a:gd name="connsiteY1" fmla="*/ 0 h 708480"/>
              <a:gd name="connsiteX2" fmla="*/ 7417721 w 7535803"/>
              <a:gd name="connsiteY2" fmla="*/ 0 h 708480"/>
              <a:gd name="connsiteX3" fmla="*/ 7535803 w 7535803"/>
              <a:gd name="connsiteY3" fmla="*/ 118082 h 708480"/>
              <a:gd name="connsiteX4" fmla="*/ 7535803 w 7535803"/>
              <a:gd name="connsiteY4" fmla="*/ 590398 h 708480"/>
              <a:gd name="connsiteX5" fmla="*/ 7417721 w 7535803"/>
              <a:gd name="connsiteY5" fmla="*/ 708480 h 708480"/>
              <a:gd name="connsiteX6" fmla="*/ 118082 w 7535803"/>
              <a:gd name="connsiteY6" fmla="*/ 708480 h 708480"/>
              <a:gd name="connsiteX7" fmla="*/ 0 w 7535803"/>
              <a:gd name="connsiteY7" fmla="*/ 590398 h 708480"/>
              <a:gd name="connsiteX8" fmla="*/ 0 w 7535803"/>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5803" h="708480">
                <a:moveTo>
                  <a:pt x="0" y="118082"/>
                </a:moveTo>
                <a:cubicBezTo>
                  <a:pt x="0" y="52867"/>
                  <a:pt x="52867" y="0"/>
                  <a:pt x="118082" y="0"/>
                </a:cubicBezTo>
                <a:lnTo>
                  <a:pt x="7417721" y="0"/>
                </a:lnTo>
                <a:cubicBezTo>
                  <a:pt x="7482936" y="0"/>
                  <a:pt x="7535803" y="52867"/>
                  <a:pt x="7535803" y="118082"/>
                </a:cubicBezTo>
                <a:lnTo>
                  <a:pt x="7535803" y="590398"/>
                </a:lnTo>
                <a:cubicBezTo>
                  <a:pt x="7535803" y="655613"/>
                  <a:pt x="7482936" y="708480"/>
                  <a:pt x="7417721" y="708480"/>
                </a:cubicBezTo>
                <a:lnTo>
                  <a:pt x="118082" y="708480"/>
                </a:lnTo>
                <a:cubicBezTo>
                  <a:pt x="52867" y="708480"/>
                  <a:pt x="0" y="655613"/>
                  <a:pt x="0" y="590398"/>
                </a:cubicBezTo>
                <a:lnTo>
                  <a:pt x="0" y="118082"/>
                </a:lnTo>
                <a:close/>
              </a:path>
            </a:pathLst>
          </a:custGeom>
          <a:solidFill>
            <a:srgbClr val="086D6E"/>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19420" tIns="34585" rIns="319420" bIns="34585" numCol="1" spcCol="1270" anchor="ctr" anchorCtr="0">
            <a:noAutofit/>
          </a:bodyPr>
          <a:lstStyle/>
          <a:p>
            <a:pPr marL="0" lvl="0" indent="0" algn="l" defTabSz="1066800">
              <a:lnSpc>
                <a:spcPct val="90000"/>
              </a:lnSpc>
              <a:spcBef>
                <a:spcPct val="0"/>
              </a:spcBef>
              <a:spcAft>
                <a:spcPct val="35000"/>
              </a:spcAft>
              <a:buNone/>
            </a:pPr>
            <a:endParaRPr lang="en-GB" sz="2200" kern="1200"/>
          </a:p>
        </p:txBody>
      </p:sp>
      <p:sp>
        <p:nvSpPr>
          <p:cNvPr id="24" name="TextBox 23">
            <a:extLst>
              <a:ext uri="{FF2B5EF4-FFF2-40B4-BE49-F238E27FC236}">
                <a16:creationId xmlns:a16="http://schemas.microsoft.com/office/drawing/2014/main" id="{F5CEC3F3-0B51-9F21-0E16-64F276EDE26E}"/>
              </a:ext>
            </a:extLst>
          </p:cNvPr>
          <p:cNvSpPr txBox="1"/>
          <p:nvPr/>
        </p:nvSpPr>
        <p:spPr>
          <a:xfrm>
            <a:off x="647158" y="4964607"/>
            <a:ext cx="2739878" cy="430887"/>
          </a:xfrm>
          <a:prstGeom prst="rect">
            <a:avLst/>
          </a:prstGeom>
          <a:noFill/>
        </p:spPr>
        <p:txBody>
          <a:bodyPr wrap="square" rtlCol="0">
            <a:spAutoFit/>
          </a:bodyPr>
          <a:lstStyle/>
          <a:p>
            <a:r>
              <a:rPr lang="en-GB" sz="2200" b="1" dirty="0">
                <a:solidFill>
                  <a:schemeClr val="bg1"/>
                </a:solidFill>
              </a:rPr>
              <a:t>Varnaðarráðstöfun</a:t>
            </a:r>
          </a:p>
        </p:txBody>
      </p:sp>
      <p:sp>
        <p:nvSpPr>
          <p:cNvPr id="25" name="TextBox 24">
            <a:extLst>
              <a:ext uri="{FF2B5EF4-FFF2-40B4-BE49-F238E27FC236}">
                <a16:creationId xmlns:a16="http://schemas.microsoft.com/office/drawing/2014/main" id="{FEFB7C4E-5902-C67A-A0F9-2F3B8EE35E4A}"/>
              </a:ext>
            </a:extLst>
          </p:cNvPr>
          <p:cNvSpPr txBox="1"/>
          <p:nvPr/>
        </p:nvSpPr>
        <p:spPr>
          <a:xfrm>
            <a:off x="918462" y="5093057"/>
            <a:ext cx="10591973" cy="430887"/>
          </a:xfrm>
          <a:prstGeom prst="rect">
            <a:avLst/>
          </a:prstGeom>
          <a:noFill/>
        </p:spPr>
        <p:txBody>
          <a:bodyPr wrap="square" rtlCol="0">
            <a:spAutoFit/>
          </a:bodyPr>
          <a:lstStyle/>
          <a:p>
            <a:pPr indent="2692400"/>
            <a:r>
              <a:rPr lang="en-US" sz="2200" dirty="0">
                <a:solidFill>
                  <a:srgbClr val="0C4659"/>
                </a:solidFill>
              </a:rPr>
              <a:t>Varanlegur viðbótarfjárhagsliður fyrir ófyrirséðar útgjöld eða frávik frá áætlun.</a:t>
            </a:r>
          </a:p>
        </p:txBody>
      </p:sp>
      <p:sp>
        <p:nvSpPr>
          <p:cNvPr id="3" name="Rectangle 2">
            <a:extLst>
              <a:ext uri="{FF2B5EF4-FFF2-40B4-BE49-F238E27FC236}">
                <a16:creationId xmlns:a16="http://schemas.microsoft.com/office/drawing/2014/main" id="{0734B545-93CB-AD0A-A673-EC22B1DAA7FF}"/>
              </a:ext>
            </a:extLst>
          </p:cNvPr>
          <p:cNvSpPr/>
          <p:nvPr/>
        </p:nvSpPr>
        <p:spPr>
          <a:xfrm>
            <a:off x="529714" y="5845953"/>
            <a:ext cx="11122614" cy="789386"/>
          </a:xfrm>
          <a:prstGeom prst="rect">
            <a:avLst/>
          </a:prstGeom>
          <a:ln>
            <a:solidFill>
              <a:schemeClr val="accent1"/>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GB" sz="2200"/>
          </a:p>
        </p:txBody>
      </p:sp>
      <p:sp>
        <p:nvSpPr>
          <p:cNvPr id="4" name="Freeform: Shape 3">
            <a:extLst>
              <a:ext uri="{FF2B5EF4-FFF2-40B4-BE49-F238E27FC236}">
                <a16:creationId xmlns:a16="http://schemas.microsoft.com/office/drawing/2014/main" id="{BD94BE67-5E17-E501-B4D8-36B832CD67C6}"/>
              </a:ext>
            </a:extLst>
          </p:cNvPr>
          <p:cNvSpPr/>
          <p:nvPr/>
        </p:nvSpPr>
        <p:spPr>
          <a:xfrm>
            <a:off x="529713" y="5689276"/>
            <a:ext cx="3060735" cy="570775"/>
          </a:xfrm>
          <a:custGeom>
            <a:avLst/>
            <a:gdLst>
              <a:gd name="connsiteX0" fmla="*/ 0 w 7535803"/>
              <a:gd name="connsiteY0" fmla="*/ 118082 h 708480"/>
              <a:gd name="connsiteX1" fmla="*/ 118082 w 7535803"/>
              <a:gd name="connsiteY1" fmla="*/ 0 h 708480"/>
              <a:gd name="connsiteX2" fmla="*/ 7417721 w 7535803"/>
              <a:gd name="connsiteY2" fmla="*/ 0 h 708480"/>
              <a:gd name="connsiteX3" fmla="*/ 7535803 w 7535803"/>
              <a:gd name="connsiteY3" fmla="*/ 118082 h 708480"/>
              <a:gd name="connsiteX4" fmla="*/ 7535803 w 7535803"/>
              <a:gd name="connsiteY4" fmla="*/ 590398 h 708480"/>
              <a:gd name="connsiteX5" fmla="*/ 7417721 w 7535803"/>
              <a:gd name="connsiteY5" fmla="*/ 708480 h 708480"/>
              <a:gd name="connsiteX6" fmla="*/ 118082 w 7535803"/>
              <a:gd name="connsiteY6" fmla="*/ 708480 h 708480"/>
              <a:gd name="connsiteX7" fmla="*/ 0 w 7535803"/>
              <a:gd name="connsiteY7" fmla="*/ 590398 h 708480"/>
              <a:gd name="connsiteX8" fmla="*/ 0 w 7535803"/>
              <a:gd name="connsiteY8"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5803" h="708480">
                <a:moveTo>
                  <a:pt x="0" y="118082"/>
                </a:moveTo>
                <a:cubicBezTo>
                  <a:pt x="0" y="52867"/>
                  <a:pt x="52867" y="0"/>
                  <a:pt x="118082" y="0"/>
                </a:cubicBezTo>
                <a:lnTo>
                  <a:pt x="7417721" y="0"/>
                </a:lnTo>
                <a:cubicBezTo>
                  <a:pt x="7482936" y="0"/>
                  <a:pt x="7535803" y="52867"/>
                  <a:pt x="7535803" y="118082"/>
                </a:cubicBezTo>
                <a:lnTo>
                  <a:pt x="7535803" y="590398"/>
                </a:lnTo>
                <a:cubicBezTo>
                  <a:pt x="7535803" y="655613"/>
                  <a:pt x="7482936" y="708480"/>
                  <a:pt x="7417721" y="708480"/>
                </a:cubicBezTo>
                <a:lnTo>
                  <a:pt x="118082" y="708480"/>
                </a:lnTo>
                <a:cubicBezTo>
                  <a:pt x="52867" y="708480"/>
                  <a:pt x="0" y="655613"/>
                  <a:pt x="0" y="590398"/>
                </a:cubicBezTo>
                <a:lnTo>
                  <a:pt x="0" y="118082"/>
                </a:lnTo>
                <a:close/>
              </a:path>
            </a:pathLst>
          </a:custGeom>
          <a:solidFill>
            <a:srgbClr val="086D6E"/>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19420" tIns="34585" rIns="319420" bIns="34585" numCol="1" spcCol="1270" anchor="ctr" anchorCtr="0">
            <a:noAutofit/>
          </a:bodyPr>
          <a:lstStyle/>
          <a:p>
            <a:pPr marL="0" lvl="0" indent="0" algn="l" defTabSz="1066800">
              <a:lnSpc>
                <a:spcPct val="90000"/>
              </a:lnSpc>
              <a:spcBef>
                <a:spcPct val="0"/>
              </a:spcBef>
              <a:spcAft>
                <a:spcPct val="35000"/>
              </a:spcAft>
              <a:buNone/>
            </a:pPr>
            <a:endParaRPr lang="en-GB" sz="2200" kern="1200"/>
          </a:p>
        </p:txBody>
      </p:sp>
      <p:sp>
        <p:nvSpPr>
          <p:cNvPr id="5" name="TextBox 4">
            <a:extLst>
              <a:ext uri="{FF2B5EF4-FFF2-40B4-BE49-F238E27FC236}">
                <a16:creationId xmlns:a16="http://schemas.microsoft.com/office/drawing/2014/main" id="{915F534D-4293-0487-3CB8-5B7576415326}"/>
              </a:ext>
            </a:extLst>
          </p:cNvPr>
          <p:cNvSpPr txBox="1"/>
          <p:nvPr/>
        </p:nvSpPr>
        <p:spPr>
          <a:xfrm>
            <a:off x="647158" y="5737447"/>
            <a:ext cx="2939394" cy="400110"/>
          </a:xfrm>
          <a:prstGeom prst="rect">
            <a:avLst/>
          </a:prstGeom>
          <a:noFill/>
        </p:spPr>
        <p:txBody>
          <a:bodyPr wrap="square" rtlCol="0">
            <a:spAutoFit/>
          </a:bodyPr>
          <a:lstStyle/>
          <a:p>
            <a:r>
              <a:rPr lang="en-GB" sz="2000" b="1" dirty="0">
                <a:solidFill>
                  <a:schemeClr val="bg1"/>
                </a:solidFill>
              </a:rPr>
              <a:t>ROI Ávöxtun fjárfestingar</a:t>
            </a:r>
          </a:p>
        </p:txBody>
      </p:sp>
      <p:sp>
        <p:nvSpPr>
          <p:cNvPr id="26" name="TextBox 25">
            <a:extLst>
              <a:ext uri="{FF2B5EF4-FFF2-40B4-BE49-F238E27FC236}">
                <a16:creationId xmlns:a16="http://schemas.microsoft.com/office/drawing/2014/main" id="{6DA2F474-DB6B-333D-702E-A5F371026B8E}"/>
              </a:ext>
            </a:extLst>
          </p:cNvPr>
          <p:cNvSpPr txBox="1"/>
          <p:nvPr/>
        </p:nvSpPr>
        <p:spPr>
          <a:xfrm>
            <a:off x="952869" y="5855925"/>
            <a:ext cx="10591973" cy="430887"/>
          </a:xfrm>
          <a:prstGeom prst="rect">
            <a:avLst/>
          </a:prstGeom>
          <a:noFill/>
        </p:spPr>
        <p:txBody>
          <a:bodyPr wrap="square" rtlCol="0">
            <a:spAutoFit/>
          </a:bodyPr>
          <a:lstStyle/>
          <a:p>
            <a:pPr indent="2692400"/>
            <a:r>
              <a:rPr lang="en-US" sz="2200" dirty="0">
                <a:solidFill>
                  <a:srgbClr val="0C4659"/>
                </a:solidFill>
              </a:rPr>
              <a:t>Mælikvarði á það sem þú færð til baka miðað við það sem þú leggur út. </a:t>
            </a:r>
          </a:p>
        </p:txBody>
      </p:sp>
    </p:spTree>
    <p:extLst>
      <p:ext uri="{BB962C8B-B14F-4D97-AF65-F5344CB8AC3E}">
        <p14:creationId xmlns:p14="http://schemas.microsoft.com/office/powerpoint/2010/main" val="20745701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71C082-F28C-4ECB-694E-CE2CFCAF78A2}"/>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531DF9BE-D10E-BEB6-2C42-88717466F5D7}"/>
              </a:ext>
            </a:extLst>
          </p:cNvPr>
          <p:cNvSpPr>
            <a:spLocks noGrp="1"/>
          </p:cNvSpPr>
          <p:nvPr>
            <p:ph type="body" sz="quarter" idx="16"/>
          </p:nvPr>
        </p:nvSpPr>
        <p:spPr>
          <a:xfrm>
            <a:off x="405246" y="160927"/>
            <a:ext cx="10614687" cy="803654"/>
          </a:xfrm>
        </p:spPr>
        <p:txBody>
          <a:bodyPr/>
          <a:lstStyle/>
          <a:p>
            <a:r>
              <a:rPr lang="en-US" sz="2800" dirty="0">
                <a:solidFill>
                  <a:srgbClr val="E96751"/>
                </a:solidFill>
              </a:rPr>
              <a:t>Lykilfjárhagsmælikvarðar fyrir glamping-rekstraraðila</a:t>
            </a:r>
          </a:p>
          <a:p>
            <a:endParaRPr lang="en-IE" sz="2800" dirty="0">
              <a:solidFill>
                <a:srgbClr val="E96751"/>
              </a:solidFill>
            </a:endParaRPr>
          </a:p>
        </p:txBody>
      </p:sp>
      <p:graphicFrame>
        <p:nvGraphicFramePr>
          <p:cNvPr id="12" name="Table 11">
            <a:extLst>
              <a:ext uri="{FF2B5EF4-FFF2-40B4-BE49-F238E27FC236}">
                <a16:creationId xmlns:a16="http://schemas.microsoft.com/office/drawing/2014/main" id="{0B29D1EA-F0D0-8A6D-15DC-AB5527FF69C5}"/>
              </a:ext>
            </a:extLst>
          </p:cNvPr>
          <p:cNvGraphicFramePr>
            <a:graphicFrameLocks noGrp="1"/>
          </p:cNvGraphicFramePr>
          <p:nvPr/>
        </p:nvGraphicFramePr>
        <p:xfrm>
          <a:off x="405246" y="761603"/>
          <a:ext cx="11353799" cy="5715000"/>
        </p:xfrm>
        <a:graphic>
          <a:graphicData uri="http://schemas.openxmlformats.org/drawingml/2006/table">
            <a:tbl>
              <a:tblPr/>
              <a:tblGrid>
                <a:gridCol w="2479697">
                  <a:extLst>
                    <a:ext uri="{9D8B030D-6E8A-4147-A177-3AD203B41FA5}">
                      <a16:colId xmlns:a16="http://schemas.microsoft.com/office/drawing/2014/main" val="2482102651"/>
                    </a:ext>
                  </a:extLst>
                </a:gridCol>
                <a:gridCol w="2653273">
                  <a:extLst>
                    <a:ext uri="{9D8B030D-6E8A-4147-A177-3AD203B41FA5}">
                      <a16:colId xmlns:a16="http://schemas.microsoft.com/office/drawing/2014/main" val="96230352"/>
                    </a:ext>
                  </a:extLst>
                </a:gridCol>
                <a:gridCol w="3015234">
                  <a:extLst>
                    <a:ext uri="{9D8B030D-6E8A-4147-A177-3AD203B41FA5}">
                      <a16:colId xmlns:a16="http://schemas.microsoft.com/office/drawing/2014/main" val="899720417"/>
                    </a:ext>
                  </a:extLst>
                </a:gridCol>
                <a:gridCol w="3205595">
                  <a:extLst>
                    <a:ext uri="{9D8B030D-6E8A-4147-A177-3AD203B41FA5}">
                      <a16:colId xmlns:a16="http://schemas.microsoft.com/office/drawing/2014/main" val="1013093825"/>
                    </a:ext>
                  </a:extLst>
                </a:gridCol>
              </a:tblGrid>
              <a:tr h="0">
                <a:tc>
                  <a:txBody>
                    <a:bodyPr/>
                    <a:lstStyle/>
                    <a:p>
                      <a:pPr fontAlgn="t"/>
                      <a:r>
                        <a:rPr lang="en-IE" sz="2000" b="1" dirty="0">
                          <a:solidFill>
                            <a:schemeClr val="bg1"/>
                          </a:solidFill>
                          <a:effectLst/>
                        </a:rPr>
                        <a:t>Lykilmælikvarði</a:t>
                      </a:r>
                    </a:p>
                  </a:txBody>
                  <a:tcPr marL="95250" marR="95250"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6751"/>
                    </a:solidFill>
                  </a:tcPr>
                </a:tc>
                <a:tc>
                  <a:txBody>
                    <a:bodyPr/>
                    <a:lstStyle/>
                    <a:p>
                      <a:pPr fontAlgn="t"/>
                      <a:r>
                        <a:rPr lang="en-IE" sz="2000" b="1" dirty="0">
                          <a:solidFill>
                            <a:schemeClr val="bg1"/>
                          </a:solidFill>
                          <a:effectLst/>
                        </a:rPr>
                        <a:t>Lýsing</a:t>
                      </a:r>
                    </a:p>
                  </a:txBody>
                  <a:tcPr marL="95250" marR="95250"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6751"/>
                    </a:solidFill>
                  </a:tcPr>
                </a:tc>
                <a:tc>
                  <a:txBody>
                    <a:bodyPr/>
                    <a:lstStyle/>
                    <a:p>
                      <a:pPr fontAlgn="t"/>
                      <a:r>
                        <a:rPr lang="en-IE" sz="2000" b="1" dirty="0">
                          <a:solidFill>
                            <a:schemeClr val="bg1"/>
                          </a:solidFill>
                          <a:effectLst/>
                        </a:rPr>
                        <a:t>Mikilvægi</a:t>
                      </a:r>
                    </a:p>
                  </a:txBody>
                  <a:tcPr marL="95250" marR="95250"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6751"/>
                    </a:solidFill>
                  </a:tcPr>
                </a:tc>
                <a:tc>
                  <a:txBody>
                    <a:bodyPr/>
                    <a:lstStyle/>
                    <a:p>
                      <a:pPr fontAlgn="t"/>
                      <a:r>
                        <a:rPr lang="en-IE" sz="2000" b="1" dirty="0">
                          <a:solidFill>
                            <a:schemeClr val="bg1"/>
                          </a:solidFill>
                          <a:effectLst/>
                        </a:rPr>
                        <a:t>Bættingarráð</a:t>
                      </a:r>
                    </a:p>
                  </a:txBody>
                  <a:tcPr marL="95250" marR="95250"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6751"/>
                    </a:solidFill>
                  </a:tcPr>
                </a:tc>
                <a:extLst>
                  <a:ext uri="{0D108BD9-81ED-4DB2-BD59-A6C34878D82A}">
                    <a16:rowId xmlns:a16="http://schemas.microsoft.com/office/drawing/2014/main" val="1681461239"/>
                  </a:ext>
                </a:extLst>
              </a:tr>
              <a:tr h="0">
                <a:tc>
                  <a:txBody>
                    <a:bodyPr/>
                    <a:lstStyle/>
                    <a:p>
                      <a:pPr fontAlgn="t"/>
                      <a:r>
                        <a:rPr lang="en-IE" sz="2000" b="1" dirty="0">
                          <a:solidFill>
                            <a:schemeClr val="bg1"/>
                          </a:solidFill>
                          <a:effectLst/>
                        </a:rPr>
                        <a:t>Hlutfall nýtingar</a:t>
                      </a:r>
                    </a:p>
                  </a:txBody>
                  <a:tcPr marL="95250" marR="95250"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tc>
                  <a:txBody>
                    <a:bodyPr/>
                    <a:lstStyle/>
                    <a:p>
                      <a:pPr fontAlgn="t"/>
                      <a:r>
                        <a:rPr lang="en-IE" sz="2000" dirty="0">
                          <a:solidFill>
                            <a:srgbClr val="595959"/>
                          </a:solidFill>
                          <a:effectLst/>
                        </a:rPr>
                        <a:t>Prósenta bókaðra eininga eða herbergja.</a:t>
                      </a:r>
                    </a:p>
                  </a:txBody>
                  <a:tcPr marL="95250" marR="95250"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t"/>
                      <a:r>
                        <a:rPr lang="en-US" sz="2000" dirty="0">
                          <a:solidFill>
                            <a:srgbClr val="595959"/>
                          </a:solidFill>
                          <a:effectLst/>
                        </a:rPr>
                        <a:t>Sýnir hversu oft þú fyllir herbergin eða einingarnar þínar og mögulegt tekjuframlag</a:t>
                      </a:r>
                    </a:p>
                  </a:txBody>
                  <a:tcPr marL="95250" marR="95250"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t"/>
                      <a:r>
                        <a:rPr lang="en-US" sz="2000" kern="1200" dirty="0">
                          <a:solidFill>
                            <a:srgbClr val="595959"/>
                          </a:solidFill>
                          <a:effectLst/>
                          <a:latin typeface="+mn-lt"/>
                          <a:ea typeface="+mn-ea"/>
                          <a:cs typeface="+mn-cs"/>
                        </a:rPr>
                        <a:t>Keyrðu kynningar á rólegum mánuðum; bættu upplifun gesta</a:t>
                      </a:r>
                    </a:p>
                  </a:txBody>
                  <a:tcPr marL="95250" marR="95250"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02687263"/>
                  </a:ext>
                </a:extLst>
              </a:tr>
              <a:tr h="0">
                <a:tc>
                  <a:txBody>
                    <a:bodyPr/>
                    <a:lstStyle/>
                    <a:p>
                      <a:pPr fontAlgn="t"/>
                      <a:r>
                        <a:rPr lang="en-IE" sz="2000" b="1" dirty="0">
                          <a:solidFill>
                            <a:schemeClr val="bg1"/>
                          </a:solidFill>
                          <a:effectLst/>
                        </a:rPr>
                        <a:t>Meðalverð á nótt</a:t>
                      </a:r>
                    </a:p>
                  </a:txBody>
                  <a:tcPr marL="95250" marR="95250"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tc>
                  <a:txBody>
                    <a:bodyPr/>
                    <a:lstStyle/>
                    <a:p>
                      <a:pPr fontAlgn="t"/>
                      <a:r>
                        <a:rPr lang="en-IE" sz="2000" dirty="0">
                          <a:solidFill>
                            <a:srgbClr val="595959"/>
                          </a:solidFill>
                          <a:effectLst/>
                        </a:rPr>
                        <a:t>Tekjur á bókaða einingu/herbergi á nótt</a:t>
                      </a:r>
                    </a:p>
                  </a:txBody>
                  <a:tcPr marL="95250" marR="95250"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t"/>
                      <a:r>
                        <a:rPr lang="en-US" sz="2000" dirty="0">
                          <a:solidFill>
                            <a:srgbClr val="595959"/>
                          </a:solidFill>
                          <a:effectLst/>
                        </a:rPr>
                        <a:t>Mælir hversu vel þú setur verð</a:t>
                      </a:r>
                      <a:endParaRPr lang="en-IE" sz="2000" dirty="0">
                        <a:solidFill>
                          <a:srgbClr val="595959"/>
                        </a:solidFill>
                        <a:effectLst/>
                      </a:endParaRPr>
                    </a:p>
                  </a:txBody>
                  <a:tcPr marL="95250" marR="95250"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t"/>
                      <a:r>
                        <a:rPr lang="en-US" sz="2000" dirty="0">
                          <a:solidFill>
                            <a:srgbClr val="595959"/>
                          </a:solidFill>
                          <a:effectLst/>
                        </a:rPr>
                        <a:t>Aðlaga gjöld/verð eftir árstíðum og eftirspurn</a:t>
                      </a:r>
                    </a:p>
                  </a:txBody>
                  <a:tcPr marL="95250" marR="95250"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80872251"/>
                  </a:ext>
                </a:extLst>
              </a:tr>
              <a:tr h="0">
                <a:tc>
                  <a:txBody>
                    <a:bodyPr/>
                    <a:lstStyle/>
                    <a:p>
                      <a:pPr fontAlgn="t"/>
                      <a:r>
                        <a:rPr lang="en-IE" sz="2000" b="1" dirty="0">
                          <a:solidFill>
                            <a:schemeClr val="bg1"/>
                          </a:solidFill>
                          <a:effectLst/>
                        </a:rPr>
                        <a:t>Áhrif árstíða</a:t>
                      </a:r>
                    </a:p>
                  </a:txBody>
                  <a:tcPr marL="95250" marR="95250"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tc>
                  <a:txBody>
                    <a:bodyPr/>
                    <a:lstStyle/>
                    <a:p>
                      <a:pPr fontAlgn="t"/>
                      <a:r>
                        <a:rPr lang="en-US" sz="2000" dirty="0">
                          <a:solidFill>
                            <a:srgbClr val="595959"/>
                          </a:solidFill>
                          <a:effectLst/>
                        </a:rPr>
                        <a:t>Breytingar á bókunum yfir árið/árstíðirnar</a:t>
                      </a:r>
                    </a:p>
                  </a:txBody>
                  <a:tcPr marL="95250" marR="95250"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t"/>
                      <a:r>
                        <a:rPr lang="en-US" sz="2000" dirty="0">
                          <a:solidFill>
                            <a:srgbClr val="595959"/>
                          </a:solidFill>
                          <a:effectLst/>
                        </a:rPr>
                        <a:t>Aðstoðar þig við að skipuleggja stöðugar tekjur </a:t>
                      </a:r>
                    </a:p>
                  </a:txBody>
                  <a:tcPr marL="95250" marR="95250"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t"/>
                      <a:r>
                        <a:rPr lang="en-US" sz="2000" dirty="0">
                          <a:solidFill>
                            <a:srgbClr val="595959"/>
                          </a:solidFill>
                          <a:effectLst/>
                        </a:rPr>
                        <a:t>Bjóða upp á tilboð utan háannatíma eða þemaviðburði</a:t>
                      </a:r>
                    </a:p>
                  </a:txBody>
                  <a:tcPr marL="95250" marR="95250"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21777611"/>
                  </a:ext>
                </a:extLst>
              </a:tr>
              <a:tr h="0">
                <a:tc>
                  <a:txBody>
                    <a:bodyPr/>
                    <a:lstStyle/>
                    <a:p>
                      <a:pPr fontAlgn="t"/>
                      <a:r>
                        <a:rPr lang="en-IE" sz="2000" b="1" dirty="0">
                          <a:solidFill>
                            <a:schemeClr val="bg1"/>
                          </a:solidFill>
                          <a:effectLst/>
                        </a:rPr>
                        <a:t>Kostnaður við að laða að nýja gesti</a:t>
                      </a:r>
                    </a:p>
                  </a:txBody>
                  <a:tcPr marL="95250" marR="95250"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tc>
                  <a:txBody>
                    <a:bodyPr/>
                    <a:lstStyle/>
                    <a:p>
                      <a:pPr fontAlgn="t"/>
                      <a:r>
                        <a:rPr lang="en-US" sz="2000" dirty="0">
                          <a:solidFill>
                            <a:srgbClr val="595959"/>
                          </a:solidFill>
                          <a:effectLst/>
                        </a:rPr>
                        <a:t>Hvað það kostar þig að fá nýjan gest</a:t>
                      </a:r>
                    </a:p>
                  </a:txBody>
                  <a:tcPr marL="95250" marR="95250"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t"/>
                      <a:r>
                        <a:rPr lang="en-US" sz="2000" dirty="0">
                          <a:solidFill>
                            <a:srgbClr val="595959"/>
                          </a:solidFill>
                          <a:effectLst/>
                        </a:rPr>
                        <a:t>Sýnir hversu vel markaðssetningin þín gengur</a:t>
                      </a:r>
                    </a:p>
                  </a:txBody>
                  <a:tcPr marL="95250" marR="95250"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t"/>
                      <a:r>
                        <a:rPr lang="en-US" sz="2000" dirty="0">
                          <a:solidFill>
                            <a:srgbClr val="595959"/>
                          </a:solidFill>
                          <a:effectLst/>
                        </a:rPr>
                        <a:t>Notaðu tilvísanir, bættu sýnileika á netinu/í samfélagsmiðlum og </a:t>
                      </a:r>
                      <a:r>
                        <a:rPr lang="en-US" sz="2000" dirty="0" err="1">
                          <a:solidFill>
                            <a:srgbClr val="595959"/>
                          </a:solidFill>
                          <a:effectLst/>
                        </a:rPr>
                        <a:t>SEO-fínstillingu</a:t>
                      </a:r>
                      <a:endParaRPr lang="en-US" sz="2000" dirty="0">
                        <a:solidFill>
                          <a:srgbClr val="595959"/>
                        </a:solidFill>
                        <a:effectLst/>
                      </a:endParaRPr>
                    </a:p>
                  </a:txBody>
                  <a:tcPr marL="95250" marR="95250"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70446862"/>
                  </a:ext>
                </a:extLst>
              </a:tr>
              <a:tr h="0">
                <a:tc>
                  <a:txBody>
                    <a:bodyPr/>
                    <a:lstStyle/>
                    <a:p>
                      <a:pPr fontAlgn="t"/>
                      <a:r>
                        <a:rPr lang="en-IE" sz="2000" b="1" dirty="0">
                          <a:solidFill>
                            <a:schemeClr val="bg1"/>
                          </a:solidFill>
                          <a:effectLst/>
                        </a:rPr>
                        <a:t>Lífsverðmæti viðskiptavinar</a:t>
                      </a:r>
                    </a:p>
                  </a:txBody>
                  <a:tcPr marL="95250" marR="95250"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tc>
                  <a:txBody>
                    <a:bodyPr/>
                    <a:lstStyle/>
                    <a:p>
                      <a:pPr fontAlgn="t"/>
                      <a:r>
                        <a:rPr lang="en-US" sz="2000" dirty="0">
                          <a:solidFill>
                            <a:srgbClr val="595959"/>
                          </a:solidFill>
                          <a:effectLst/>
                        </a:rPr>
                        <a:t>Heildartekjur af einum gesti yfir tíma</a:t>
                      </a:r>
                    </a:p>
                  </a:txBody>
                  <a:tcPr marL="95250" marR="95250"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t"/>
                      <a:r>
                        <a:rPr lang="en-US" sz="2000" dirty="0">
                          <a:solidFill>
                            <a:srgbClr val="595959"/>
                          </a:solidFill>
                          <a:effectLst/>
                        </a:rPr>
                        <a:t>Segir þér hversu verðmætir eða arðbærir endurteknir gestir eru</a:t>
                      </a:r>
                    </a:p>
                  </a:txBody>
                  <a:tcPr marL="95250" marR="95250"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t"/>
                      <a:r>
                        <a:rPr lang="en-US" sz="2000" dirty="0">
                          <a:solidFill>
                            <a:srgbClr val="595959"/>
                          </a:solidFill>
                          <a:effectLst/>
                        </a:rPr>
                        <a:t>Bjóðið upp á framúrskarandi þjónustu, tryggðarkerfi, </a:t>
                      </a:r>
                      <a:r>
                        <a:rPr lang="en-US" sz="2000" dirty="0" err="1">
                          <a:solidFill>
                            <a:srgbClr val="595959"/>
                          </a:solidFill>
                          <a:effectLst/>
                        </a:rPr>
                        <a:t>persónulega </a:t>
                      </a:r>
                      <a:r>
                        <a:rPr lang="en-US" sz="2000" dirty="0">
                          <a:solidFill>
                            <a:srgbClr val="595959"/>
                          </a:solidFill>
                          <a:effectLst/>
                        </a:rPr>
                        <a:t>markaðssetningu</a:t>
                      </a:r>
                    </a:p>
                  </a:txBody>
                  <a:tcPr marL="95250" marR="95250"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65370017"/>
                  </a:ext>
                </a:extLst>
              </a:tr>
            </a:tbl>
          </a:graphicData>
        </a:graphic>
      </p:graphicFrame>
    </p:spTree>
    <p:extLst>
      <p:ext uri="{BB962C8B-B14F-4D97-AF65-F5344CB8AC3E}">
        <p14:creationId xmlns:p14="http://schemas.microsoft.com/office/powerpoint/2010/main" val="34676123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A52906-B387-1F2D-346E-FACC1DF46539}"/>
            </a:ext>
          </a:extLst>
        </p:cNvPr>
        <p:cNvGrpSpPr/>
        <p:nvPr/>
      </p:nvGrpSpPr>
      <p:grpSpPr>
        <a:xfrm>
          <a:off x="0" y="0"/>
          <a:ext cx="0" cy="0"/>
          <a:chOff x="0" y="0"/>
          <a:chExt cx="0" cy="0"/>
        </a:xfrm>
      </p:grpSpPr>
      <p:sp>
        <p:nvSpPr>
          <p:cNvPr id="8" name="Freeform: Shape 7">
            <a:extLst>
              <a:ext uri="{FF2B5EF4-FFF2-40B4-BE49-F238E27FC236}">
                <a16:creationId xmlns:a16="http://schemas.microsoft.com/office/drawing/2014/main" id="{D7D9A102-B737-2F1F-FE54-58204F6CF016}"/>
              </a:ext>
            </a:extLst>
          </p:cNvPr>
          <p:cNvSpPr/>
          <p:nvPr/>
        </p:nvSpPr>
        <p:spPr>
          <a:xfrm>
            <a:off x="798380" y="2500845"/>
            <a:ext cx="10755445" cy="2833156"/>
          </a:xfrm>
          <a:custGeom>
            <a:avLst/>
            <a:gdLst>
              <a:gd name="connsiteX0" fmla="*/ 0 w 8128000"/>
              <a:gd name="connsiteY0" fmla="*/ 169333 h 1693333"/>
              <a:gd name="connsiteX1" fmla="*/ 169333 w 8128000"/>
              <a:gd name="connsiteY1" fmla="*/ 0 h 1693333"/>
              <a:gd name="connsiteX2" fmla="*/ 7958667 w 8128000"/>
              <a:gd name="connsiteY2" fmla="*/ 0 h 1693333"/>
              <a:gd name="connsiteX3" fmla="*/ 8128000 w 8128000"/>
              <a:gd name="connsiteY3" fmla="*/ 169333 h 1693333"/>
              <a:gd name="connsiteX4" fmla="*/ 8128000 w 8128000"/>
              <a:gd name="connsiteY4" fmla="*/ 1524000 h 1693333"/>
              <a:gd name="connsiteX5" fmla="*/ 7958667 w 8128000"/>
              <a:gd name="connsiteY5" fmla="*/ 1693333 h 1693333"/>
              <a:gd name="connsiteX6" fmla="*/ 169333 w 8128000"/>
              <a:gd name="connsiteY6" fmla="*/ 1693333 h 1693333"/>
              <a:gd name="connsiteX7" fmla="*/ 0 w 8128000"/>
              <a:gd name="connsiteY7" fmla="*/ 1524000 h 1693333"/>
              <a:gd name="connsiteX8" fmla="*/ 0 w 8128000"/>
              <a:gd name="connsiteY8" fmla="*/ 169333 h 1693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28000" h="1693333">
                <a:moveTo>
                  <a:pt x="0" y="169333"/>
                </a:moveTo>
                <a:cubicBezTo>
                  <a:pt x="0" y="75813"/>
                  <a:pt x="75813" y="0"/>
                  <a:pt x="169333" y="0"/>
                </a:cubicBezTo>
                <a:lnTo>
                  <a:pt x="7958667" y="0"/>
                </a:lnTo>
                <a:cubicBezTo>
                  <a:pt x="8052187" y="0"/>
                  <a:pt x="8128000" y="75813"/>
                  <a:pt x="8128000" y="169333"/>
                </a:cubicBezTo>
                <a:lnTo>
                  <a:pt x="8128000" y="1524000"/>
                </a:lnTo>
                <a:cubicBezTo>
                  <a:pt x="8128000" y="1617520"/>
                  <a:pt x="8052187" y="1693333"/>
                  <a:pt x="7958667" y="1693333"/>
                </a:cubicBezTo>
                <a:lnTo>
                  <a:pt x="169333" y="1693333"/>
                </a:lnTo>
                <a:cubicBezTo>
                  <a:pt x="75813" y="1693333"/>
                  <a:pt x="0" y="1617520"/>
                  <a:pt x="0" y="1524000"/>
                </a:cubicBezTo>
                <a:lnTo>
                  <a:pt x="0" y="169333"/>
                </a:lnTo>
                <a:close/>
              </a:path>
            </a:pathLst>
          </a:custGeom>
          <a:solidFill>
            <a:srgbClr val="459597"/>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86373" tIns="91440" rIns="91441" bIns="91440" numCol="1" spcCol="1270" anchor="ctr" anchorCtr="0">
            <a:noAutofit/>
          </a:bodyPr>
          <a:lstStyle/>
          <a:p>
            <a:pPr defTabSz="1066800">
              <a:lnSpc>
                <a:spcPct val="90000"/>
              </a:lnSpc>
              <a:spcBef>
                <a:spcPct val="0"/>
              </a:spcBef>
              <a:spcAft>
                <a:spcPct val="35000"/>
              </a:spcAft>
            </a:pPr>
            <a:r>
              <a:rPr lang="en-US" sz="2400" b="1" dirty="0"/>
              <a:t>Fjármálastefna: </a:t>
            </a:r>
            <a:r>
              <a:rPr lang="en-US" sz="2400" dirty="0"/>
              <a:t>Þetta er </a:t>
            </a:r>
            <a:r>
              <a:rPr lang="en-US" sz="2400" b="1" dirty="0"/>
              <a:t>áætlun</a:t>
            </a:r>
            <a:r>
              <a:rPr lang="en-US" sz="2400" dirty="0"/>
              <a:t> þín </a:t>
            </a:r>
            <a:r>
              <a:rPr lang="en-US" sz="2400" b="1" dirty="0"/>
              <a:t>um að stjórna peningum </a:t>
            </a:r>
            <a:r>
              <a:rPr lang="en-US" sz="2400" dirty="0"/>
              <a:t>til að ná viðskiptamarkmiðum þínum. Hún felur í sér að ákveða hvernig þú </a:t>
            </a:r>
            <a:r>
              <a:rPr lang="en-US" sz="2400" b="1" dirty="0"/>
              <a:t>eyðir, sparir og fjárfestir </a:t>
            </a:r>
            <a:r>
              <a:rPr lang="en-US" sz="2400" dirty="0"/>
              <a:t>fé þitt skynsamlega með tímanum. </a:t>
            </a:r>
          </a:p>
          <a:p>
            <a:pPr defTabSz="1066800">
              <a:lnSpc>
                <a:spcPct val="90000"/>
              </a:lnSpc>
              <a:spcBef>
                <a:spcPct val="0"/>
              </a:spcBef>
              <a:spcAft>
                <a:spcPct val="35000"/>
              </a:spcAft>
            </a:pPr>
            <a:r>
              <a:rPr lang="en-US" sz="2400" b="1" i="1" dirty="0"/>
              <a:t>Til dæmis </a:t>
            </a:r>
            <a:r>
              <a:rPr lang="en-US" sz="2400" dirty="0"/>
              <a:t>gæti stefna þín verið að spara 20% af mánaðarlegri leigu­tekju þinni af sumarhúsum til að fjármagna byggingu nýrrar tréhýsu á næsta ári. Fjármálastefna þín leiðbeinir slíkum ákvörðunum og gerir þér kleift að vaxa fyrirtækið þitt á sjálfbæran hátt.</a:t>
            </a:r>
            <a:endParaRPr lang="en-GB" sz="2400" b="0" kern="1200" dirty="0"/>
          </a:p>
        </p:txBody>
      </p:sp>
      <p:sp>
        <p:nvSpPr>
          <p:cNvPr id="4" name="Text Placeholder 3">
            <a:extLst>
              <a:ext uri="{FF2B5EF4-FFF2-40B4-BE49-F238E27FC236}">
                <a16:creationId xmlns:a16="http://schemas.microsoft.com/office/drawing/2014/main" id="{1E8698F0-9E84-85EE-879B-788D293CF9ED}"/>
              </a:ext>
            </a:extLst>
          </p:cNvPr>
          <p:cNvSpPr>
            <a:spLocks noGrp="1"/>
          </p:cNvSpPr>
          <p:nvPr>
            <p:ph type="body" sz="quarter" idx="16"/>
          </p:nvPr>
        </p:nvSpPr>
        <p:spPr>
          <a:xfrm>
            <a:off x="363933" y="263530"/>
            <a:ext cx="10614687" cy="803654"/>
          </a:xfrm>
        </p:spPr>
        <p:txBody>
          <a:bodyPr/>
          <a:lstStyle/>
          <a:p>
            <a:r>
              <a:rPr lang="en-IE" dirty="0">
                <a:solidFill>
                  <a:srgbClr val="E96751"/>
                </a:solidFill>
              </a:rPr>
              <a:t>Lykilhugtök í fjármálum: </a:t>
            </a:r>
            <a:r>
              <a:rPr lang="en-IE" dirty="0">
                <a:solidFill>
                  <a:srgbClr val="459597"/>
                </a:solidFill>
              </a:rPr>
              <a:t>Fjármálastefna</a:t>
            </a:r>
            <a:endParaRPr lang="en-US" dirty="0">
              <a:solidFill>
                <a:srgbClr val="459597"/>
              </a:solidFill>
            </a:endParaRPr>
          </a:p>
        </p:txBody>
      </p:sp>
      <p:cxnSp>
        <p:nvCxnSpPr>
          <p:cNvPr id="2" name="Straight Connector 1">
            <a:extLst>
              <a:ext uri="{FF2B5EF4-FFF2-40B4-BE49-F238E27FC236}">
                <a16:creationId xmlns:a16="http://schemas.microsoft.com/office/drawing/2014/main" id="{58B5FB33-F7C2-EC6E-8C17-510361E7819C}"/>
              </a:ext>
            </a:extLst>
          </p:cNvPr>
          <p:cNvCxnSpPr>
            <a:cxnSpLocks/>
          </p:cNvCxnSpPr>
          <p:nvPr/>
        </p:nvCxnSpPr>
        <p:spPr>
          <a:xfrm>
            <a:off x="0" y="1108441"/>
            <a:ext cx="3222171" cy="0"/>
          </a:xfrm>
          <a:prstGeom prst="line">
            <a:avLst/>
          </a:prstGeom>
          <a:ln w="19050">
            <a:solidFill>
              <a:srgbClr val="3FB5A1"/>
            </a:solidFill>
          </a:ln>
        </p:spPr>
        <p:style>
          <a:lnRef idx="1">
            <a:schemeClr val="accent1"/>
          </a:lnRef>
          <a:fillRef idx="0">
            <a:schemeClr val="accent1"/>
          </a:fillRef>
          <a:effectRef idx="0">
            <a:schemeClr val="accent1"/>
          </a:effectRef>
          <a:fontRef idx="minor">
            <a:schemeClr val="tx1"/>
          </a:fontRef>
        </p:style>
      </p:cxnSp>
      <p:pic>
        <p:nvPicPr>
          <p:cNvPr id="18" name="Picture 17" descr="A person holding a house and a couple of dollar bills&#10;&#10;AI-generated content may be incorrect.">
            <a:extLst>
              <a:ext uri="{FF2B5EF4-FFF2-40B4-BE49-F238E27FC236}">
                <a16:creationId xmlns:a16="http://schemas.microsoft.com/office/drawing/2014/main" id="{8AA3CB36-6011-56AE-9714-808285FAD7D6}"/>
              </a:ext>
            </a:extLst>
          </p:cNvPr>
          <p:cNvPicPr>
            <a:picLocks noChangeAspect="1"/>
          </p:cNvPicPr>
          <p:nvPr/>
        </p:nvPicPr>
        <p:blipFill>
          <a:blip r:embed="rId2"/>
          <a:stretch>
            <a:fillRect/>
          </a:stretch>
        </p:blipFill>
        <p:spPr>
          <a:xfrm>
            <a:off x="123825" y="3075714"/>
            <a:ext cx="2455554" cy="1440000"/>
          </a:xfrm>
          <a:prstGeom prst="rect">
            <a:avLst/>
          </a:prstGeom>
        </p:spPr>
      </p:pic>
      <p:sp>
        <p:nvSpPr>
          <p:cNvPr id="20" name="TextBox 19">
            <a:extLst>
              <a:ext uri="{FF2B5EF4-FFF2-40B4-BE49-F238E27FC236}">
                <a16:creationId xmlns:a16="http://schemas.microsoft.com/office/drawing/2014/main" id="{367CC862-7CDA-2058-EDE6-FEA81CF418F0}"/>
              </a:ext>
            </a:extLst>
          </p:cNvPr>
          <p:cNvSpPr txBox="1"/>
          <p:nvPr/>
        </p:nvSpPr>
        <p:spPr>
          <a:xfrm>
            <a:off x="440531" y="1219822"/>
            <a:ext cx="10351294" cy="830997"/>
          </a:xfrm>
          <a:prstGeom prst="rect">
            <a:avLst/>
          </a:prstGeom>
          <a:noFill/>
        </p:spPr>
        <p:txBody>
          <a:bodyPr wrap="square">
            <a:spAutoFit/>
          </a:bodyPr>
          <a:lstStyle/>
          <a:p>
            <a:r>
              <a:rPr lang="en-US" sz="2400" dirty="0">
                <a:solidFill>
                  <a:srgbClr val="494949"/>
                </a:solidFill>
              </a:rPr>
              <a:t>Áður en við sökkvum okkur dýpra skulum við skýra nokkur lykilhugtök á einfaldan hátt, með dæmum sem tengjast gistiþjónustu af öðrum toga:</a:t>
            </a:r>
            <a:endParaRPr lang="en-IE" sz="2400" dirty="0">
              <a:solidFill>
                <a:srgbClr val="494949"/>
              </a:solidFill>
            </a:endParaRPr>
          </a:p>
        </p:txBody>
      </p:sp>
    </p:spTree>
    <p:extLst>
      <p:ext uri="{BB962C8B-B14F-4D97-AF65-F5344CB8AC3E}">
        <p14:creationId xmlns:p14="http://schemas.microsoft.com/office/powerpoint/2010/main" val="21978325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FFE24-EBA7-8DE3-FEAD-982E5F090573}"/>
            </a:ext>
          </a:extLst>
        </p:cNvPr>
        <p:cNvGrpSpPr/>
        <p:nvPr/>
      </p:nvGrpSpPr>
      <p:grpSpPr>
        <a:xfrm>
          <a:off x="0" y="0"/>
          <a:ext cx="0" cy="0"/>
          <a:chOff x="0" y="0"/>
          <a:chExt cx="0" cy="0"/>
        </a:xfrm>
      </p:grpSpPr>
      <p:sp>
        <p:nvSpPr>
          <p:cNvPr id="10" name="Freeform: Shape 9">
            <a:extLst>
              <a:ext uri="{FF2B5EF4-FFF2-40B4-BE49-F238E27FC236}">
                <a16:creationId xmlns:a16="http://schemas.microsoft.com/office/drawing/2014/main" id="{7158653A-F87D-86E7-4932-06294C3FEA71}"/>
              </a:ext>
            </a:extLst>
          </p:cNvPr>
          <p:cNvSpPr/>
          <p:nvPr/>
        </p:nvSpPr>
        <p:spPr>
          <a:xfrm>
            <a:off x="798380" y="1558114"/>
            <a:ext cx="10755445" cy="3947335"/>
          </a:xfrm>
          <a:custGeom>
            <a:avLst/>
            <a:gdLst>
              <a:gd name="connsiteX0" fmla="*/ 0 w 8128000"/>
              <a:gd name="connsiteY0" fmla="*/ 169333 h 1693333"/>
              <a:gd name="connsiteX1" fmla="*/ 169333 w 8128000"/>
              <a:gd name="connsiteY1" fmla="*/ 0 h 1693333"/>
              <a:gd name="connsiteX2" fmla="*/ 7958667 w 8128000"/>
              <a:gd name="connsiteY2" fmla="*/ 0 h 1693333"/>
              <a:gd name="connsiteX3" fmla="*/ 8128000 w 8128000"/>
              <a:gd name="connsiteY3" fmla="*/ 169333 h 1693333"/>
              <a:gd name="connsiteX4" fmla="*/ 8128000 w 8128000"/>
              <a:gd name="connsiteY4" fmla="*/ 1524000 h 1693333"/>
              <a:gd name="connsiteX5" fmla="*/ 7958667 w 8128000"/>
              <a:gd name="connsiteY5" fmla="*/ 1693333 h 1693333"/>
              <a:gd name="connsiteX6" fmla="*/ 169333 w 8128000"/>
              <a:gd name="connsiteY6" fmla="*/ 1693333 h 1693333"/>
              <a:gd name="connsiteX7" fmla="*/ 0 w 8128000"/>
              <a:gd name="connsiteY7" fmla="*/ 1524000 h 1693333"/>
              <a:gd name="connsiteX8" fmla="*/ 0 w 8128000"/>
              <a:gd name="connsiteY8" fmla="*/ 169333 h 1693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28000" h="1693333">
                <a:moveTo>
                  <a:pt x="0" y="169333"/>
                </a:moveTo>
                <a:cubicBezTo>
                  <a:pt x="0" y="75813"/>
                  <a:pt x="75813" y="0"/>
                  <a:pt x="169333" y="0"/>
                </a:cubicBezTo>
                <a:lnTo>
                  <a:pt x="7958667" y="0"/>
                </a:lnTo>
                <a:cubicBezTo>
                  <a:pt x="8052187" y="0"/>
                  <a:pt x="8128000" y="75813"/>
                  <a:pt x="8128000" y="169333"/>
                </a:cubicBezTo>
                <a:lnTo>
                  <a:pt x="8128000" y="1524000"/>
                </a:lnTo>
                <a:cubicBezTo>
                  <a:pt x="8128000" y="1617520"/>
                  <a:pt x="8052187" y="1693333"/>
                  <a:pt x="7958667" y="1693333"/>
                </a:cubicBezTo>
                <a:lnTo>
                  <a:pt x="169333" y="1693333"/>
                </a:lnTo>
                <a:cubicBezTo>
                  <a:pt x="75813" y="1693333"/>
                  <a:pt x="0" y="1617520"/>
                  <a:pt x="0" y="1524000"/>
                </a:cubicBezTo>
                <a:lnTo>
                  <a:pt x="0" y="169333"/>
                </a:lnTo>
                <a:close/>
              </a:path>
            </a:pathLst>
          </a:custGeom>
          <a:solidFill>
            <a:srgbClr val="459597"/>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86373" tIns="91440" rIns="91441" bIns="91440" numCol="1" spcCol="1270" anchor="ctr" anchorCtr="0">
            <a:noAutofit/>
          </a:bodyPr>
          <a:lstStyle/>
          <a:p>
            <a:r>
              <a:rPr lang="en-US" sz="2400" b="1" dirty="0"/>
              <a:t>Fjárhagsáætlunargerð: </a:t>
            </a:r>
            <a:r>
              <a:rPr lang="en-US" sz="2400" dirty="0"/>
              <a:t>Fjárhagsáætlunargerð er ferlið við </a:t>
            </a:r>
            <a:r>
              <a:rPr lang="en-US" sz="2400" b="1" dirty="0"/>
              <a:t>að skipuleggja tekjur og útgjöld </a:t>
            </a:r>
            <a:r>
              <a:rPr lang="en-US" sz="2400" dirty="0"/>
              <a:t>yfir ákveðið tímabil (venjulega mánaðarlega eða árlega). Hún er í grundvallaratriðum </a:t>
            </a:r>
            <a:r>
              <a:rPr lang="en-US" sz="2400" b="1" dirty="0"/>
              <a:t>fjárhagsáætlun </a:t>
            </a:r>
            <a:r>
              <a:rPr lang="en-US" sz="2400" dirty="0"/>
              <a:t>sem sýnir hvaðan peningarnir koma og hvernig þú munt nota þá. Fjárhagsáætlunargerð tryggir að þú eyðir ekki meira en þú tekur. </a:t>
            </a:r>
          </a:p>
          <a:p>
            <a:endParaRPr lang="en-US" sz="2400" i="1" dirty="0"/>
          </a:p>
          <a:p>
            <a:r>
              <a:rPr lang="en-US" sz="2400" b="1" i="1" dirty="0"/>
              <a:t>Til dæmis </a:t>
            </a:r>
            <a:r>
              <a:rPr lang="en-US" sz="2400" dirty="0"/>
              <a:t>gætirðu gert mánaðarlegt fjárhagsáætlun fyrir gestahús á býli þínu sem gerir ráð fyrir 5.000 evrum í tekjur frá gestum og 4.000 evrum í útgjöld (leiga, laun, hreingerningarefni o.s.frv.), sem skilur eftir 1.000 evra afgang. Þetta hjálpar þér að ákveða hvort þú getir leyft þér nýtt rúmföt eða hvort þú eigir að spara þær 1.000 evrur fyrir framtíðarendurbætur.</a:t>
            </a:r>
          </a:p>
        </p:txBody>
      </p:sp>
      <p:sp>
        <p:nvSpPr>
          <p:cNvPr id="4" name="Text Placeholder 3">
            <a:extLst>
              <a:ext uri="{FF2B5EF4-FFF2-40B4-BE49-F238E27FC236}">
                <a16:creationId xmlns:a16="http://schemas.microsoft.com/office/drawing/2014/main" id="{AEACBB58-1DB5-94BB-2029-9BEC5FD27457}"/>
              </a:ext>
            </a:extLst>
          </p:cNvPr>
          <p:cNvSpPr>
            <a:spLocks noGrp="1"/>
          </p:cNvSpPr>
          <p:nvPr>
            <p:ph type="body" sz="quarter" idx="16"/>
          </p:nvPr>
        </p:nvSpPr>
        <p:spPr>
          <a:xfrm>
            <a:off x="363933" y="263530"/>
            <a:ext cx="10614687" cy="803654"/>
          </a:xfrm>
        </p:spPr>
        <p:txBody>
          <a:bodyPr/>
          <a:lstStyle/>
          <a:p>
            <a:r>
              <a:rPr lang="en-IE" dirty="0">
                <a:solidFill>
                  <a:srgbClr val="E96751"/>
                </a:solidFill>
              </a:rPr>
              <a:t>Lykilhugtök í fjármálum: </a:t>
            </a:r>
            <a:r>
              <a:rPr lang="en-IE" dirty="0">
                <a:solidFill>
                  <a:srgbClr val="459597"/>
                </a:solidFill>
              </a:rPr>
              <a:t>fjárhagsáætlunargerð</a:t>
            </a:r>
            <a:endParaRPr lang="en-US" dirty="0">
              <a:solidFill>
                <a:srgbClr val="E96751"/>
              </a:solidFill>
            </a:endParaRPr>
          </a:p>
        </p:txBody>
      </p:sp>
      <p:cxnSp>
        <p:nvCxnSpPr>
          <p:cNvPr id="2" name="Straight Connector 1">
            <a:extLst>
              <a:ext uri="{FF2B5EF4-FFF2-40B4-BE49-F238E27FC236}">
                <a16:creationId xmlns:a16="http://schemas.microsoft.com/office/drawing/2014/main" id="{297E44B8-171C-2B05-F4DF-FF411793DF5E}"/>
              </a:ext>
            </a:extLst>
          </p:cNvPr>
          <p:cNvCxnSpPr>
            <a:cxnSpLocks/>
          </p:cNvCxnSpPr>
          <p:nvPr/>
        </p:nvCxnSpPr>
        <p:spPr>
          <a:xfrm>
            <a:off x="0" y="1108441"/>
            <a:ext cx="3222171" cy="0"/>
          </a:xfrm>
          <a:prstGeom prst="line">
            <a:avLst/>
          </a:prstGeom>
          <a:ln w="19050">
            <a:solidFill>
              <a:srgbClr val="3FB5A1"/>
            </a:solidFill>
          </a:ln>
        </p:spPr>
        <p:style>
          <a:lnRef idx="1">
            <a:schemeClr val="accent1"/>
          </a:lnRef>
          <a:fillRef idx="0">
            <a:schemeClr val="accent1"/>
          </a:fillRef>
          <a:effectRef idx="0">
            <a:schemeClr val="accent1"/>
          </a:effectRef>
          <a:fontRef idx="minor">
            <a:schemeClr val="tx1"/>
          </a:fontRef>
        </p:style>
      </p:cxnSp>
      <p:pic>
        <p:nvPicPr>
          <p:cNvPr id="16" name="Picture 15" descr="A house with a sign on it&#10;&#10;AI-generated content may be incorrect.">
            <a:extLst>
              <a:ext uri="{FF2B5EF4-FFF2-40B4-BE49-F238E27FC236}">
                <a16:creationId xmlns:a16="http://schemas.microsoft.com/office/drawing/2014/main" id="{D6AC0A94-F2A7-63FF-9438-421DF7C6FEB5}"/>
              </a:ext>
            </a:extLst>
          </p:cNvPr>
          <p:cNvPicPr>
            <a:picLocks noChangeAspect="1"/>
          </p:cNvPicPr>
          <p:nvPr/>
        </p:nvPicPr>
        <p:blipFill>
          <a:blip r:embed="rId2"/>
          <a:stretch>
            <a:fillRect/>
          </a:stretch>
        </p:blipFill>
        <p:spPr>
          <a:xfrm>
            <a:off x="110562" y="2714216"/>
            <a:ext cx="2455554" cy="1440000"/>
          </a:xfrm>
          <a:prstGeom prst="rect">
            <a:avLst/>
          </a:prstGeom>
        </p:spPr>
      </p:pic>
    </p:spTree>
    <p:extLst>
      <p:ext uri="{BB962C8B-B14F-4D97-AF65-F5344CB8AC3E}">
        <p14:creationId xmlns:p14="http://schemas.microsoft.com/office/powerpoint/2010/main" val="2273049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5">
            <a:extLst>
              <a:ext uri="{FF2B5EF4-FFF2-40B4-BE49-F238E27FC236}">
                <a16:creationId xmlns:a16="http://schemas.microsoft.com/office/drawing/2014/main" id="{136A9AEC-EA74-F034-4401-62623FD721BA}"/>
              </a:ext>
            </a:extLst>
          </p:cNvPr>
          <p:cNvSpPr txBox="1">
            <a:spLocks/>
          </p:cNvSpPr>
          <p:nvPr/>
        </p:nvSpPr>
        <p:spPr>
          <a:xfrm>
            <a:off x="6783792" y="1010340"/>
            <a:ext cx="4913853" cy="6895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spcAft>
                <a:spcPts val="600"/>
              </a:spcAft>
              <a:buNone/>
            </a:pPr>
            <a:r>
              <a:rPr lang="en-US" sz="2400" b="1" dirty="0">
                <a:solidFill>
                  <a:srgbClr val="E96751"/>
                </a:solidFill>
              </a:rPr>
              <a:t>Að gera reksturinn arðbæran </a:t>
            </a:r>
            <a:r>
              <a:rPr lang="en-US" sz="2400" dirty="0">
                <a:solidFill>
                  <a:srgbClr val="E96751"/>
                </a:solidFill>
              </a:rPr>
              <a:t>– leggja fjárhagslegan grunn að sjálfbærum gistiþjónusturekstri</a:t>
            </a:r>
          </a:p>
        </p:txBody>
      </p:sp>
      <p:sp>
        <p:nvSpPr>
          <p:cNvPr id="6" name="Text Placeholder 8">
            <a:extLst>
              <a:ext uri="{FF2B5EF4-FFF2-40B4-BE49-F238E27FC236}">
                <a16:creationId xmlns:a16="http://schemas.microsoft.com/office/drawing/2014/main" id="{FDB041E2-E3B8-FEB5-AE3E-14EB9A06C523}"/>
              </a:ext>
            </a:extLst>
          </p:cNvPr>
          <p:cNvSpPr>
            <a:spLocks noGrp="1"/>
          </p:cNvSpPr>
          <p:nvPr>
            <p:ph type="body" sz="quarter" idx="28"/>
          </p:nvPr>
        </p:nvSpPr>
        <p:spPr>
          <a:xfrm>
            <a:off x="394738" y="1385017"/>
            <a:ext cx="5259656" cy="4671588"/>
          </a:xfrm>
        </p:spPr>
        <p:txBody>
          <a:bodyPr/>
          <a:lstStyle/>
          <a:p>
            <a:pPr marL="0" indent="0"/>
            <a:r>
              <a:rPr lang="en-US" sz="2400" dirty="0"/>
              <a:t>Fjármálalegur árangur í gistingu fyrir valfrjálsan ferðamannaiðnað kemur ekki af sjálfu sér – hann byggist á upplýstri áætlanagerð, snjöllu verðlagningu og sjálfbærum starfsháttum. </a:t>
            </a:r>
          </a:p>
          <a:p>
            <a:pPr marL="0" indent="0"/>
            <a:endParaRPr lang="en-US" sz="2400" dirty="0"/>
          </a:p>
          <a:p>
            <a:pPr marL="0" indent="0"/>
            <a:r>
              <a:rPr lang="en-US" sz="2400" dirty="0"/>
              <a:t>Þessi eining kynnir grunnreglur fjármálastjórnunar til að hjálpa þér að byggja upp þolugt og arðbært fyrirtæki, hvort sem þú ert rétt að byrja eða að styrkja núverandi rekstur. </a:t>
            </a:r>
          </a:p>
          <a:p>
            <a:pPr marL="0" indent="0"/>
            <a:endParaRPr lang="en-US" sz="2400" dirty="0"/>
          </a:p>
        </p:txBody>
      </p:sp>
      <p:sp>
        <p:nvSpPr>
          <p:cNvPr id="7" name="Text Placeholder 7">
            <a:extLst>
              <a:ext uri="{FF2B5EF4-FFF2-40B4-BE49-F238E27FC236}">
                <a16:creationId xmlns:a16="http://schemas.microsoft.com/office/drawing/2014/main" id="{CD992344-49E1-D46A-8BA6-AC164203BD01}"/>
              </a:ext>
            </a:extLst>
          </p:cNvPr>
          <p:cNvSpPr>
            <a:spLocks noGrp="1"/>
          </p:cNvSpPr>
          <p:nvPr>
            <p:ph type="body" sz="quarter" idx="27"/>
          </p:nvPr>
        </p:nvSpPr>
        <p:spPr>
          <a:xfrm>
            <a:off x="0" y="382100"/>
            <a:ext cx="5654394" cy="720752"/>
          </a:xfrm>
        </p:spPr>
        <p:txBody>
          <a:bodyPr/>
          <a:lstStyle/>
          <a:p>
            <a:r>
              <a:rPr lang="en-US" dirty="0"/>
              <a:t>Námskeið 8 (hluti 1) Yfirlit</a:t>
            </a:r>
          </a:p>
        </p:txBody>
      </p:sp>
      <p:cxnSp>
        <p:nvCxnSpPr>
          <p:cNvPr id="8" name="Straight Connector 7">
            <a:extLst>
              <a:ext uri="{FF2B5EF4-FFF2-40B4-BE49-F238E27FC236}">
                <a16:creationId xmlns:a16="http://schemas.microsoft.com/office/drawing/2014/main" id="{CD585566-964F-CB02-8D61-CD8D8D8E1A4C}"/>
              </a:ext>
            </a:extLst>
          </p:cNvPr>
          <p:cNvCxnSpPr>
            <a:cxnSpLocks/>
          </p:cNvCxnSpPr>
          <p:nvPr/>
        </p:nvCxnSpPr>
        <p:spPr>
          <a:xfrm flipH="1">
            <a:off x="5736313" y="2094303"/>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9" name="Text Placeholder 10">
            <a:extLst>
              <a:ext uri="{FF2B5EF4-FFF2-40B4-BE49-F238E27FC236}">
                <a16:creationId xmlns:a16="http://schemas.microsoft.com/office/drawing/2014/main" id="{28AB90AF-8BD8-4D75-C445-DEFDC4A733DE}"/>
              </a:ext>
            </a:extLst>
          </p:cNvPr>
          <p:cNvSpPr txBox="1">
            <a:spLocks/>
          </p:cNvSpPr>
          <p:nvPr/>
        </p:nvSpPr>
        <p:spPr>
          <a:xfrm>
            <a:off x="6708762" y="4062383"/>
            <a:ext cx="4988883" cy="689519"/>
          </a:xfrm>
          <a:prstGeom prst="rect">
            <a:avLst/>
          </a:prstGeom>
        </p:spPr>
        <p:txBody>
          <a:bodyPr anchor="ctr">
            <a:noAutofit/>
          </a:bodyPr>
          <a:lstStyle>
            <a:lvl1pPr marL="0" indent="0" algn="l" defTabSz="914400" rtl="0" eaLnBrk="1" latinLnBrk="0" hangingPunct="1">
              <a:lnSpc>
                <a:spcPct val="100000"/>
              </a:lnSpc>
              <a:spcBef>
                <a:spcPts val="0"/>
              </a:spcBef>
              <a:buFont typeface="Arial" panose="020B0604020202020204" pitchFamily="34" charset="0"/>
              <a:buNone/>
              <a:defRPr sz="2400" kern="1200" baseline="0">
                <a:solidFill>
                  <a:srgbClr val="459597"/>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dirty="0">
                <a:solidFill>
                  <a:srgbClr val="494949"/>
                </a:solidFill>
              </a:rPr>
              <a:t>Skilja hlutverk og mikilvægi </a:t>
            </a:r>
            <a:r>
              <a:rPr lang="en-US" b="1" dirty="0">
                <a:solidFill>
                  <a:srgbClr val="494949"/>
                </a:solidFill>
              </a:rPr>
              <a:t>fjármálastjórnunar </a:t>
            </a:r>
            <a:r>
              <a:rPr lang="en-US" dirty="0">
                <a:solidFill>
                  <a:srgbClr val="494949"/>
                </a:solidFill>
              </a:rPr>
              <a:t>í gistiþjónustufyrirtækjum í ferðaþjónustu.</a:t>
            </a:r>
          </a:p>
          <a:p>
            <a:pPr marL="285750" indent="-285750">
              <a:buFont typeface="Arial" panose="020B0604020202020204" pitchFamily="34" charset="0"/>
              <a:buChar char="•"/>
            </a:pPr>
            <a:r>
              <a:rPr lang="en-US" dirty="0">
                <a:solidFill>
                  <a:srgbClr val="494949"/>
                </a:solidFill>
              </a:rPr>
              <a:t>Skilgreindu </a:t>
            </a:r>
            <a:r>
              <a:rPr lang="en-US" b="1" dirty="0">
                <a:solidFill>
                  <a:srgbClr val="494949"/>
                </a:solidFill>
              </a:rPr>
              <a:t>viðskipta­líkan</a:t>
            </a:r>
            <a:r>
              <a:rPr lang="en-US" dirty="0">
                <a:solidFill>
                  <a:srgbClr val="494949"/>
                </a:solidFill>
              </a:rPr>
              <a:t> gistirekstrarins þíns </a:t>
            </a:r>
            <a:r>
              <a:rPr lang="en-US" b="1" dirty="0">
                <a:solidFill>
                  <a:srgbClr val="494949"/>
                </a:solidFill>
              </a:rPr>
              <a:t>í fjárhagslegu tilliti</a:t>
            </a:r>
            <a:r>
              <a:rPr lang="en-US" dirty="0">
                <a:solidFill>
                  <a:srgbClr val="494949"/>
                </a:solidFill>
              </a:rPr>
              <a:t>, í samræmi við gildi þín, staðsetningu og markað.</a:t>
            </a:r>
          </a:p>
          <a:p>
            <a:pPr marL="285750" indent="-285750">
              <a:buFont typeface="Arial" panose="020B0604020202020204" pitchFamily="34" charset="0"/>
              <a:buChar char="•"/>
            </a:pPr>
            <a:r>
              <a:rPr lang="en-US" dirty="0">
                <a:solidFill>
                  <a:srgbClr val="494949"/>
                </a:solidFill>
              </a:rPr>
              <a:t>Þekkja muninn á mismunandi </a:t>
            </a:r>
            <a:r>
              <a:rPr lang="en-US" b="1" dirty="0">
                <a:solidFill>
                  <a:srgbClr val="494949"/>
                </a:solidFill>
              </a:rPr>
              <a:t>eignarhaldssniðum </a:t>
            </a:r>
            <a:r>
              <a:rPr lang="en-US" dirty="0">
                <a:solidFill>
                  <a:srgbClr val="494949"/>
                </a:solidFill>
              </a:rPr>
              <a:t>og hvað hvert þeirra þýðir fyrir fjármögnun og rekstur.</a:t>
            </a:r>
          </a:p>
        </p:txBody>
      </p:sp>
      <p:sp>
        <p:nvSpPr>
          <p:cNvPr id="2" name="TextBox 1">
            <a:extLst>
              <a:ext uri="{FF2B5EF4-FFF2-40B4-BE49-F238E27FC236}">
                <a16:creationId xmlns:a16="http://schemas.microsoft.com/office/drawing/2014/main" id="{E4130C0C-AF09-D52E-2E5B-48C73E8486CC}"/>
              </a:ext>
            </a:extLst>
          </p:cNvPr>
          <p:cNvSpPr txBox="1"/>
          <p:nvPr/>
        </p:nvSpPr>
        <p:spPr>
          <a:xfrm>
            <a:off x="6783792" y="266710"/>
            <a:ext cx="4335238" cy="646331"/>
          </a:xfrm>
          <a:prstGeom prst="rect">
            <a:avLst/>
          </a:prstGeom>
          <a:noFill/>
        </p:spPr>
        <p:txBody>
          <a:bodyPr wrap="square" rtlCol="0">
            <a:spAutoFit/>
          </a:bodyPr>
          <a:lstStyle/>
          <a:p>
            <a:r>
              <a:rPr lang="en-IE" sz="3600" b="1" dirty="0">
                <a:solidFill>
                  <a:srgbClr val="459597"/>
                </a:solidFill>
              </a:rPr>
              <a:t>Námsárangur</a:t>
            </a:r>
          </a:p>
        </p:txBody>
      </p:sp>
    </p:spTree>
    <p:extLst>
      <p:ext uri="{BB962C8B-B14F-4D97-AF65-F5344CB8AC3E}">
        <p14:creationId xmlns:p14="http://schemas.microsoft.com/office/powerpoint/2010/main" val="39799602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263628-3FAA-114F-9FDE-CEDF3A543E4F}"/>
            </a:ext>
          </a:extLst>
        </p:cNvPr>
        <p:cNvGrpSpPr/>
        <p:nvPr/>
      </p:nvGrpSpPr>
      <p:grpSpPr>
        <a:xfrm>
          <a:off x="0" y="0"/>
          <a:ext cx="0" cy="0"/>
          <a:chOff x="0" y="0"/>
          <a:chExt cx="0" cy="0"/>
        </a:xfrm>
      </p:grpSpPr>
      <p:sp>
        <p:nvSpPr>
          <p:cNvPr id="12" name="Freeform: Shape 11">
            <a:extLst>
              <a:ext uri="{FF2B5EF4-FFF2-40B4-BE49-F238E27FC236}">
                <a16:creationId xmlns:a16="http://schemas.microsoft.com/office/drawing/2014/main" id="{5B626D4C-DE3C-EB2F-EB05-877D2666CBA6}"/>
              </a:ext>
            </a:extLst>
          </p:cNvPr>
          <p:cNvSpPr/>
          <p:nvPr/>
        </p:nvSpPr>
        <p:spPr>
          <a:xfrm>
            <a:off x="893630" y="1109278"/>
            <a:ext cx="10614687" cy="5200647"/>
          </a:xfrm>
          <a:custGeom>
            <a:avLst/>
            <a:gdLst>
              <a:gd name="connsiteX0" fmla="*/ 0 w 8128000"/>
              <a:gd name="connsiteY0" fmla="*/ 169333 h 1693333"/>
              <a:gd name="connsiteX1" fmla="*/ 169333 w 8128000"/>
              <a:gd name="connsiteY1" fmla="*/ 0 h 1693333"/>
              <a:gd name="connsiteX2" fmla="*/ 7958667 w 8128000"/>
              <a:gd name="connsiteY2" fmla="*/ 0 h 1693333"/>
              <a:gd name="connsiteX3" fmla="*/ 8128000 w 8128000"/>
              <a:gd name="connsiteY3" fmla="*/ 169333 h 1693333"/>
              <a:gd name="connsiteX4" fmla="*/ 8128000 w 8128000"/>
              <a:gd name="connsiteY4" fmla="*/ 1524000 h 1693333"/>
              <a:gd name="connsiteX5" fmla="*/ 7958667 w 8128000"/>
              <a:gd name="connsiteY5" fmla="*/ 1693333 h 1693333"/>
              <a:gd name="connsiteX6" fmla="*/ 169333 w 8128000"/>
              <a:gd name="connsiteY6" fmla="*/ 1693333 h 1693333"/>
              <a:gd name="connsiteX7" fmla="*/ 0 w 8128000"/>
              <a:gd name="connsiteY7" fmla="*/ 1524000 h 1693333"/>
              <a:gd name="connsiteX8" fmla="*/ 0 w 8128000"/>
              <a:gd name="connsiteY8" fmla="*/ 169333 h 1693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28000" h="1693333">
                <a:moveTo>
                  <a:pt x="0" y="169333"/>
                </a:moveTo>
                <a:cubicBezTo>
                  <a:pt x="0" y="75813"/>
                  <a:pt x="75813" y="0"/>
                  <a:pt x="169333" y="0"/>
                </a:cubicBezTo>
                <a:lnTo>
                  <a:pt x="7958667" y="0"/>
                </a:lnTo>
                <a:cubicBezTo>
                  <a:pt x="8052187" y="0"/>
                  <a:pt x="8128000" y="75813"/>
                  <a:pt x="8128000" y="169333"/>
                </a:cubicBezTo>
                <a:lnTo>
                  <a:pt x="8128000" y="1524000"/>
                </a:lnTo>
                <a:cubicBezTo>
                  <a:pt x="8128000" y="1617520"/>
                  <a:pt x="8052187" y="1693333"/>
                  <a:pt x="7958667" y="1693333"/>
                </a:cubicBezTo>
                <a:lnTo>
                  <a:pt x="169333" y="1693333"/>
                </a:lnTo>
                <a:cubicBezTo>
                  <a:pt x="75813" y="1693333"/>
                  <a:pt x="0" y="1617520"/>
                  <a:pt x="0" y="1524000"/>
                </a:cubicBezTo>
                <a:lnTo>
                  <a:pt x="0" y="169333"/>
                </a:lnTo>
                <a:close/>
              </a:path>
            </a:pathLst>
          </a:custGeom>
          <a:solidFill>
            <a:srgbClr val="459597"/>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86373" tIns="91440" rIns="91441" bIns="91440" numCol="1" spcCol="1270" anchor="ctr" anchorCtr="0">
            <a:noAutofit/>
          </a:bodyPr>
          <a:lstStyle/>
          <a:p>
            <a:pPr>
              <a:spcAft>
                <a:spcPts val="600"/>
              </a:spcAft>
            </a:pPr>
            <a:r>
              <a:rPr lang="en-US" sz="2400" b="1" dirty="0"/>
              <a:t>Virkisfjárstreymi: </a:t>
            </a:r>
            <a:r>
              <a:rPr lang="en-US" sz="2400" dirty="0"/>
              <a:t>Virkisfjárstreymi vísar til </a:t>
            </a:r>
            <a:r>
              <a:rPr lang="en-US" sz="2400" b="1" dirty="0"/>
              <a:t>peninga sem flytjast inn og út úr fyrirtækinu þínu</a:t>
            </a:r>
            <a:r>
              <a:rPr lang="en-US" sz="2400" dirty="0"/>
              <a:t>. "Fjárstreymi inn" vísar til peninga sem koma inn (til dæmis greiðslur gesta, ferðagjöld), og "fjárstreymi út" vísar til peninga sem fara út (reikningar, laun, lán). </a:t>
            </a:r>
          </a:p>
          <a:p>
            <a:pPr>
              <a:spcAft>
                <a:spcPts val="600"/>
              </a:spcAft>
            </a:pPr>
            <a:r>
              <a:rPr lang="en-US" sz="2400" b="1" dirty="0"/>
              <a:t>Jákvæð rekstrarsjóðsstreymi </a:t>
            </a:r>
            <a:r>
              <a:rPr lang="en-US" sz="2400" dirty="0"/>
              <a:t>þýðir </a:t>
            </a:r>
            <a:r>
              <a:rPr lang="en-US" sz="2400" b="1" dirty="0"/>
              <a:t>að meira fé kemur inn en fer út</a:t>
            </a:r>
            <a:r>
              <a:rPr lang="en-US" sz="2400" dirty="0"/>
              <a:t>, sem er nauðsynlegt til að standa skil á skuldbindingum á réttum tíma. </a:t>
            </a:r>
          </a:p>
          <a:p>
            <a:pPr>
              <a:spcAft>
                <a:spcPts val="600"/>
              </a:spcAft>
            </a:pPr>
            <a:r>
              <a:rPr lang="en-US" sz="2400" dirty="0"/>
              <a:t>Í ATA-samhengi þarftu stöðugar reiðufjártekjur af bókunum til að standa straum af kostnaði eins og þjónustugjöldum, þrifum og pallagjöldum. Jafnvel þótt fyrirtækið þitt sé arðbært á pappírnum getur slæm reiðufjárstjórnun (til dæmis of mikið fé bundið í óinnheimtum bókunum eða eignum) valdið vandræðum. </a:t>
            </a:r>
          </a:p>
          <a:p>
            <a:pPr>
              <a:spcAft>
                <a:spcPts val="600"/>
              </a:spcAft>
            </a:pPr>
            <a:r>
              <a:rPr lang="en-US" sz="2400" dirty="0"/>
              <a:t>Rannsóknir sýna </a:t>
            </a:r>
            <a:r>
              <a:rPr lang="en-US" sz="2400" b="1" dirty="0"/>
              <a:t>að allt að 82% fyrirtækja loka vegna lausafjárvandamála, </a:t>
            </a:r>
            <a:r>
              <a:rPr lang="en-US" sz="2400" dirty="0"/>
              <a:t>sem þýðir að fyrirtæki getur verið arðbært en samt brugðist ef það getur ekki stjórnað lausafé sínu á skilvirkan hátt.</a:t>
            </a:r>
          </a:p>
        </p:txBody>
      </p:sp>
      <p:sp>
        <p:nvSpPr>
          <p:cNvPr id="4" name="Text Placeholder 3">
            <a:extLst>
              <a:ext uri="{FF2B5EF4-FFF2-40B4-BE49-F238E27FC236}">
                <a16:creationId xmlns:a16="http://schemas.microsoft.com/office/drawing/2014/main" id="{16171555-7414-4EF5-CC8D-39EE9EEFF1F4}"/>
              </a:ext>
            </a:extLst>
          </p:cNvPr>
          <p:cNvSpPr>
            <a:spLocks noGrp="1"/>
          </p:cNvSpPr>
          <p:nvPr>
            <p:ph type="body" sz="quarter" idx="16"/>
          </p:nvPr>
        </p:nvSpPr>
        <p:spPr>
          <a:xfrm>
            <a:off x="363933" y="263530"/>
            <a:ext cx="10614687" cy="803654"/>
          </a:xfrm>
        </p:spPr>
        <p:txBody>
          <a:bodyPr/>
          <a:lstStyle/>
          <a:p>
            <a:r>
              <a:rPr lang="en-IE" dirty="0">
                <a:solidFill>
                  <a:srgbClr val="E96751"/>
                </a:solidFill>
              </a:rPr>
              <a:t>Helstu fjármálahugtök: </a:t>
            </a:r>
            <a:r>
              <a:rPr lang="en-IE" dirty="0">
                <a:solidFill>
                  <a:srgbClr val="459597"/>
                </a:solidFill>
              </a:rPr>
              <a:t>rekstrarfé</a:t>
            </a:r>
            <a:endParaRPr lang="en-US" dirty="0">
              <a:solidFill>
                <a:srgbClr val="E96751"/>
              </a:solidFill>
            </a:endParaRPr>
          </a:p>
        </p:txBody>
      </p:sp>
      <p:cxnSp>
        <p:nvCxnSpPr>
          <p:cNvPr id="2" name="Straight Connector 1">
            <a:extLst>
              <a:ext uri="{FF2B5EF4-FFF2-40B4-BE49-F238E27FC236}">
                <a16:creationId xmlns:a16="http://schemas.microsoft.com/office/drawing/2014/main" id="{7DB84B5C-FEFF-7CFF-8635-D6A84D3BD1BF}"/>
              </a:ext>
            </a:extLst>
          </p:cNvPr>
          <p:cNvCxnSpPr>
            <a:cxnSpLocks/>
          </p:cNvCxnSpPr>
          <p:nvPr/>
        </p:nvCxnSpPr>
        <p:spPr>
          <a:xfrm>
            <a:off x="0" y="994141"/>
            <a:ext cx="3222171" cy="0"/>
          </a:xfrm>
          <a:prstGeom prst="line">
            <a:avLst/>
          </a:prstGeom>
          <a:ln w="19050">
            <a:solidFill>
              <a:srgbClr val="3FB5A1"/>
            </a:solidFill>
          </a:ln>
        </p:spPr>
        <p:style>
          <a:lnRef idx="1">
            <a:schemeClr val="accent1"/>
          </a:lnRef>
          <a:fillRef idx="0">
            <a:schemeClr val="accent1"/>
          </a:fillRef>
          <a:effectRef idx="0">
            <a:schemeClr val="accent1"/>
          </a:effectRef>
          <a:fontRef idx="minor">
            <a:schemeClr val="tx1"/>
          </a:fontRef>
        </p:style>
      </p:cxnSp>
      <p:pic>
        <p:nvPicPr>
          <p:cNvPr id="5" name="Picture 4" descr="Hands writing on papers and calculator&#10;&#10;AI-generated content may be incorrect.">
            <a:extLst>
              <a:ext uri="{FF2B5EF4-FFF2-40B4-BE49-F238E27FC236}">
                <a16:creationId xmlns:a16="http://schemas.microsoft.com/office/drawing/2014/main" id="{6C5ED4F5-8BB5-136C-078E-A162B6FD354B}"/>
              </a:ext>
            </a:extLst>
          </p:cNvPr>
          <p:cNvPicPr>
            <a:picLocks noChangeAspect="1"/>
          </p:cNvPicPr>
          <p:nvPr/>
        </p:nvPicPr>
        <p:blipFill>
          <a:blip r:embed="rId2"/>
          <a:stretch>
            <a:fillRect/>
          </a:stretch>
        </p:blipFill>
        <p:spPr>
          <a:xfrm>
            <a:off x="101037" y="2989602"/>
            <a:ext cx="2455554" cy="1440000"/>
          </a:xfrm>
          <a:prstGeom prst="rect">
            <a:avLst/>
          </a:prstGeom>
        </p:spPr>
      </p:pic>
      <p:sp>
        <p:nvSpPr>
          <p:cNvPr id="6" name="TextBox 5">
            <a:extLst>
              <a:ext uri="{FF2B5EF4-FFF2-40B4-BE49-F238E27FC236}">
                <a16:creationId xmlns:a16="http://schemas.microsoft.com/office/drawing/2014/main" id="{F63A6D15-9746-C698-F771-99C8AB7F761A}"/>
              </a:ext>
            </a:extLst>
          </p:cNvPr>
          <p:cNvSpPr txBox="1"/>
          <p:nvPr/>
        </p:nvSpPr>
        <p:spPr>
          <a:xfrm>
            <a:off x="893630" y="6409804"/>
            <a:ext cx="8829675" cy="369332"/>
          </a:xfrm>
          <a:prstGeom prst="rect">
            <a:avLst/>
          </a:prstGeom>
          <a:noFill/>
        </p:spPr>
        <p:txBody>
          <a:bodyPr wrap="square">
            <a:spAutoFit/>
          </a:bodyPr>
          <a:lstStyle/>
          <a:p>
            <a:pPr algn="l">
              <a:buNone/>
            </a:pPr>
            <a:r>
              <a:rPr lang="en-US" i="0" dirty="0">
                <a:solidFill>
                  <a:srgbClr val="00B0F0"/>
                </a:solidFill>
                <a:effectLst/>
                <a:hlinkClick r:id="rId3">
                  <a:extLst>
                    <a:ext uri="{A12FA001-AC4F-418D-AE19-62706E023703}">
                      <ahyp:hlinkClr xmlns:ahyp="http://schemas.microsoft.com/office/drawing/2018/hyperlinkcolor" val="tx"/>
                    </a:ext>
                  </a:extLst>
                </a:hlinkClick>
              </a:rPr>
              <a:t>Getur arðbær fyrirtæki brugðist vegna lausafjárvandamála?</a:t>
            </a:r>
            <a:endParaRPr lang="en-US" i="0" dirty="0">
              <a:solidFill>
                <a:srgbClr val="00B0F0"/>
              </a:solidFill>
              <a:effectLst/>
            </a:endParaRPr>
          </a:p>
        </p:txBody>
      </p:sp>
    </p:spTree>
    <p:extLst>
      <p:ext uri="{BB962C8B-B14F-4D97-AF65-F5344CB8AC3E}">
        <p14:creationId xmlns:p14="http://schemas.microsoft.com/office/powerpoint/2010/main" val="23828197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Placeholder 16">
            <a:extLst>
              <a:ext uri="{FF2B5EF4-FFF2-40B4-BE49-F238E27FC236}">
                <a16:creationId xmlns:a16="http://schemas.microsoft.com/office/drawing/2014/main" id="{5A932CF6-0652-4005-E50F-A6782E81665C}"/>
              </a:ext>
            </a:extLst>
          </p:cNvPr>
          <p:cNvSpPr txBox="1">
            <a:spLocks/>
          </p:cNvSpPr>
          <p:nvPr/>
        </p:nvSpPr>
        <p:spPr>
          <a:xfrm rot="16200000">
            <a:off x="7283513" y="2785767"/>
            <a:ext cx="6351996" cy="82284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en-GB" sz="6600" dirty="0">
                <a:solidFill>
                  <a:srgbClr val="E96751"/>
                </a:solidFill>
              </a:rPr>
              <a:t>EFNISYFIRLIT</a:t>
            </a:r>
          </a:p>
        </p:txBody>
      </p:sp>
      <p:pic>
        <p:nvPicPr>
          <p:cNvPr id="30" name="Picture Placeholder 6" descr="A triangular building with lights at night&#10;&#10;AI-generated content may be incorrect.">
            <a:extLst>
              <a:ext uri="{FF2B5EF4-FFF2-40B4-BE49-F238E27FC236}">
                <a16:creationId xmlns:a16="http://schemas.microsoft.com/office/drawing/2014/main" id="{FC7E2369-82A4-439D-1BFD-9F415144CB45}"/>
              </a:ext>
            </a:extLst>
          </p:cNvPr>
          <p:cNvPicPr>
            <a:picLocks noChangeAspect="1"/>
          </p:cNvPicPr>
          <p:nvPr/>
        </p:nvPicPr>
        <p:blipFill>
          <a:blip r:embed="rId2"/>
          <a:srcRect t="7940" b="7940"/>
          <a:stretch>
            <a:fillRect/>
          </a:stretch>
        </p:blipFill>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pic>
      <p:sp>
        <p:nvSpPr>
          <p:cNvPr id="31" name="object 3">
            <a:extLst>
              <a:ext uri="{FF2B5EF4-FFF2-40B4-BE49-F238E27FC236}">
                <a16:creationId xmlns:a16="http://schemas.microsoft.com/office/drawing/2014/main" id="{55F54575-6341-9C54-6F03-72CD0D9030CF}"/>
              </a:ext>
            </a:extLst>
          </p:cNvPr>
          <p:cNvSpPr/>
          <p:nvPr/>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2" name="Text Placeholder 32">
            <a:extLst>
              <a:ext uri="{FF2B5EF4-FFF2-40B4-BE49-F238E27FC236}">
                <a16:creationId xmlns:a16="http://schemas.microsoft.com/office/drawing/2014/main" id="{8BBFF88C-512B-0A75-220E-A7F27CFA9C66}"/>
              </a:ext>
            </a:extLst>
          </p:cNvPr>
          <p:cNvSpPr txBox="1">
            <a:spLocks/>
          </p:cNvSpPr>
          <p:nvPr/>
        </p:nvSpPr>
        <p:spPr>
          <a:xfrm>
            <a:off x="6945485" y="4256503"/>
            <a:ext cx="2636194" cy="1399756"/>
          </a:xfrm>
          <a:prstGeom prst="rect">
            <a:avLst/>
          </a:prstGeom>
        </p:spPr>
        <p:txBody>
          <a:bodyPr anchor="t">
            <a:noAutofit/>
          </a:bodyPr>
          <a:lstStyle>
            <a:lvl1pPr marL="0" indent="0" algn="l" defTabSz="914400" rtl="0" eaLnBrk="1" latinLnBrk="0" hangingPunct="1">
              <a:lnSpc>
                <a:spcPts val="1220"/>
              </a:lnSpc>
              <a:spcBef>
                <a:spcPts val="0"/>
              </a:spcBef>
              <a:buFont typeface="Arial" panose="020B0604020202020204" pitchFamily="34" charset="0"/>
              <a:buNone/>
              <a:defRPr lang="en-US" sz="2000" b="1" kern="1200" dirty="0">
                <a:solidFill>
                  <a:schemeClr val="bg1">
                    <a:lumMod val="95000"/>
                  </a:schemeClr>
                </a:solidFill>
                <a:latin typeface="+mn-lt"/>
                <a:ea typeface="+mn-ea"/>
                <a:cs typeface="+mn-cs"/>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Aft>
                <a:spcPts val="600"/>
              </a:spcAft>
            </a:pPr>
            <a:r>
              <a:rPr lang="en-US" dirty="0"/>
              <a:t>Kynntu þér tekjulindir þínar</a:t>
            </a:r>
          </a:p>
          <a:p>
            <a:pPr algn="ctr">
              <a:lnSpc>
                <a:spcPct val="100000"/>
              </a:lnSpc>
              <a:spcAft>
                <a:spcPts val="600"/>
              </a:spcAft>
            </a:pPr>
            <a:r>
              <a:rPr lang="en-IE" b="0" i="1" dirty="0">
                <a:solidFill>
                  <a:schemeClr val="bg1"/>
                </a:solidFill>
              </a:rPr>
              <a:t>(24 glærur)</a:t>
            </a:r>
          </a:p>
          <a:p>
            <a:pPr algn="ctr">
              <a:lnSpc>
                <a:spcPct val="100000"/>
              </a:lnSpc>
              <a:spcAft>
                <a:spcPts val="600"/>
              </a:spcAft>
            </a:pPr>
            <a:r>
              <a:rPr lang="en-US" b="0" dirty="0"/>
              <a:t> </a:t>
            </a:r>
            <a:endParaRPr lang="en-IE" b="0" dirty="0"/>
          </a:p>
        </p:txBody>
      </p:sp>
      <p:cxnSp>
        <p:nvCxnSpPr>
          <p:cNvPr id="33" name="Straight Connector 32">
            <a:extLst>
              <a:ext uri="{FF2B5EF4-FFF2-40B4-BE49-F238E27FC236}">
                <a16:creationId xmlns:a16="http://schemas.microsoft.com/office/drawing/2014/main" id="{CEB1C587-56EF-F4DA-C116-66AB40A155B8}"/>
              </a:ext>
            </a:extLst>
          </p:cNvPr>
          <p:cNvCxnSpPr>
            <a:cxnSpLocks/>
          </p:cNvCxnSpPr>
          <p:nvPr/>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Text Placeholder 32">
            <a:extLst>
              <a:ext uri="{FF2B5EF4-FFF2-40B4-BE49-F238E27FC236}">
                <a16:creationId xmlns:a16="http://schemas.microsoft.com/office/drawing/2014/main" id="{7871109F-8832-A15F-BB3B-530A6631F752}"/>
              </a:ext>
            </a:extLst>
          </p:cNvPr>
          <p:cNvSpPr txBox="1">
            <a:spLocks/>
          </p:cNvSpPr>
          <p:nvPr/>
        </p:nvSpPr>
        <p:spPr>
          <a:xfrm>
            <a:off x="7417792" y="3834123"/>
            <a:ext cx="2163887" cy="243728"/>
          </a:xfrm>
          <a:prstGeom prst="rect">
            <a:avLst/>
          </a:prstGeom>
        </p:spPr>
        <p:txBody>
          <a:bodyPr anchor="ctr">
            <a:noAutofit/>
          </a:bodyPr>
          <a:lstStyle>
            <a:lvl1pPr marL="0" indent="0" algn="l" defTabSz="914400" rtl="0" eaLnBrk="1" latinLnBrk="0" hangingPunct="1">
              <a:lnSpc>
                <a:spcPct val="100000"/>
              </a:lnSpc>
              <a:spcBef>
                <a:spcPts val="0"/>
              </a:spcBef>
              <a:buFont typeface="Arial" panose="020B0604020202020204" pitchFamily="34" charset="0"/>
              <a:buNone/>
              <a:defRPr sz="28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Kafli 3, bls.</a:t>
            </a:r>
            <a:r>
              <a:rPr lang="en-US" sz="2400" b="0" dirty="0"/>
              <a:t> 36</a:t>
            </a:r>
          </a:p>
        </p:txBody>
      </p:sp>
      <p:sp>
        <p:nvSpPr>
          <p:cNvPr id="35" name="Text Placeholder 6">
            <a:extLst>
              <a:ext uri="{FF2B5EF4-FFF2-40B4-BE49-F238E27FC236}">
                <a16:creationId xmlns:a16="http://schemas.microsoft.com/office/drawing/2014/main" id="{3C5EB4FC-46CA-11B0-9329-80AC34DDA5E5}"/>
              </a:ext>
            </a:extLst>
          </p:cNvPr>
          <p:cNvSpPr>
            <a:spLocks noGrp="1"/>
          </p:cNvSpPr>
          <p:nvPr>
            <p:ph type="body" sz="quarter" idx="18"/>
          </p:nvPr>
        </p:nvSpPr>
        <p:spPr>
          <a:xfrm>
            <a:off x="558534" y="4243251"/>
            <a:ext cx="2636194" cy="1399756"/>
          </a:xfrm>
        </p:spPr>
        <p:txBody>
          <a:bodyPr/>
          <a:lstStyle/>
          <a:p>
            <a:pPr algn="ctr">
              <a:lnSpc>
                <a:spcPct val="100000"/>
              </a:lnSpc>
              <a:spcAft>
                <a:spcPts val="600"/>
              </a:spcAft>
            </a:pPr>
            <a:r>
              <a:rPr lang="en-US" sz="2400" dirty="0">
                <a:solidFill>
                  <a:schemeClr val="bg1"/>
                </a:solidFill>
              </a:rPr>
              <a:t>Inngangur að fjármálastjórnun og rekstrarhæfi</a:t>
            </a:r>
          </a:p>
        </p:txBody>
      </p:sp>
      <p:pic>
        <p:nvPicPr>
          <p:cNvPr id="36" name="Picture Placeholder 20">
            <a:extLst>
              <a:ext uri="{FF2B5EF4-FFF2-40B4-BE49-F238E27FC236}">
                <a16:creationId xmlns:a16="http://schemas.microsoft.com/office/drawing/2014/main" id="{8B682EC4-2F8A-D0F5-C17F-26584AC904C9}"/>
              </a:ext>
            </a:extLst>
          </p:cNvPr>
          <p:cNvPicPr>
            <a:picLocks noChangeAspect="1"/>
          </p:cNvPicPr>
          <p:nvPr/>
        </p:nvPicPr>
        <p:blipFill>
          <a:blip r:embed="rId3"/>
          <a:srcRect t="2665" b="2665"/>
          <a:stretch/>
        </p:blipFill>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pic>
      <p:cxnSp>
        <p:nvCxnSpPr>
          <p:cNvPr id="39" name="Straight Connector 38">
            <a:extLst>
              <a:ext uri="{FF2B5EF4-FFF2-40B4-BE49-F238E27FC236}">
                <a16:creationId xmlns:a16="http://schemas.microsoft.com/office/drawing/2014/main" id="{1D06BA6D-4375-52CC-7458-6199DD12E339}"/>
              </a:ext>
            </a:extLst>
          </p:cNvPr>
          <p:cNvCxnSpPr>
            <a:cxnSpLocks/>
          </p:cNvCxnSpPr>
          <p:nvPr/>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Text Placeholder 32">
            <a:extLst>
              <a:ext uri="{FF2B5EF4-FFF2-40B4-BE49-F238E27FC236}">
                <a16:creationId xmlns:a16="http://schemas.microsoft.com/office/drawing/2014/main" id="{CC9E8C71-8BD5-BE13-363B-9E3393E666B4}"/>
              </a:ext>
            </a:extLst>
          </p:cNvPr>
          <p:cNvSpPr txBox="1">
            <a:spLocks/>
          </p:cNvSpPr>
          <p:nvPr/>
        </p:nvSpPr>
        <p:spPr>
          <a:xfrm>
            <a:off x="3739878" y="1867633"/>
            <a:ext cx="2636194" cy="1399756"/>
          </a:xfrm>
          <a:prstGeom prst="rect">
            <a:avLst/>
          </a:prstGeom>
        </p:spPr>
        <p:txBody>
          <a:bodyPr anchor="t">
            <a:noAutofit/>
          </a:bodyPr>
          <a:lstStyle>
            <a:lvl1pPr marL="0" indent="0" algn="l" defTabSz="914400" rtl="0" eaLnBrk="1" latinLnBrk="0" hangingPunct="1">
              <a:lnSpc>
                <a:spcPts val="1220"/>
              </a:lnSpc>
              <a:spcBef>
                <a:spcPts val="0"/>
              </a:spcBef>
              <a:buFont typeface="Arial" panose="020B0604020202020204" pitchFamily="34" charset="0"/>
              <a:buNone/>
              <a:defRPr lang="en-US" sz="2000" b="1" kern="1200" dirty="0">
                <a:solidFill>
                  <a:schemeClr val="bg1">
                    <a:lumMod val="95000"/>
                  </a:schemeClr>
                </a:solidFill>
                <a:latin typeface="+mn-lt"/>
                <a:ea typeface="+mn-ea"/>
                <a:cs typeface="+mn-cs"/>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Aft>
                <a:spcPts val="600"/>
              </a:spcAft>
            </a:pPr>
            <a:r>
              <a:rPr lang="en-US" sz="2400" dirty="0">
                <a:solidFill>
                  <a:schemeClr val="bg1"/>
                </a:solidFill>
              </a:rPr>
              <a:t>Veldu viðskiptalíkan þitt og gerðu fjárhagsáætlun</a:t>
            </a:r>
          </a:p>
          <a:p>
            <a:pPr>
              <a:lnSpc>
                <a:spcPct val="100000"/>
              </a:lnSpc>
              <a:spcAft>
                <a:spcPts val="600"/>
              </a:spcAft>
            </a:pPr>
            <a:endParaRPr lang="en-IE" sz="2400" b="0" dirty="0">
              <a:solidFill>
                <a:schemeClr val="bg1"/>
              </a:solidFill>
            </a:endParaRPr>
          </a:p>
        </p:txBody>
      </p:sp>
      <p:cxnSp>
        <p:nvCxnSpPr>
          <p:cNvPr id="44" name="Straight Connector 43">
            <a:extLst>
              <a:ext uri="{FF2B5EF4-FFF2-40B4-BE49-F238E27FC236}">
                <a16:creationId xmlns:a16="http://schemas.microsoft.com/office/drawing/2014/main" id="{4EDD0DF1-24CD-6E9A-661B-6A8E69E75FFB}"/>
              </a:ext>
            </a:extLst>
          </p:cNvPr>
          <p:cNvCxnSpPr>
            <a:cxnSpLocks/>
          </p:cNvCxnSpPr>
          <p:nvPr/>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45" name="Picture Placeholder 18">
            <a:extLst>
              <a:ext uri="{FF2B5EF4-FFF2-40B4-BE49-F238E27FC236}">
                <a16:creationId xmlns:a16="http://schemas.microsoft.com/office/drawing/2014/main" id="{7FCE4C6D-B918-6D36-4B80-9EFD779652A4}"/>
              </a:ext>
            </a:extLst>
          </p:cNvPr>
          <p:cNvPicPr>
            <a:picLocks noChangeAspect="1"/>
          </p:cNvPicPr>
          <p:nvPr/>
        </p:nvPicPr>
        <p:blipFill>
          <a:blip r:embed="rId4"/>
          <a:srcRect t="7917" b="7917"/>
          <a:stretch/>
        </p:blipFill>
        <p:spPr>
          <a:xfrm>
            <a:off x="537649" y="-32614"/>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pic>
      <p:sp>
        <p:nvSpPr>
          <p:cNvPr id="46" name="Freeform 28">
            <a:extLst>
              <a:ext uri="{FF2B5EF4-FFF2-40B4-BE49-F238E27FC236}">
                <a16:creationId xmlns:a16="http://schemas.microsoft.com/office/drawing/2014/main" id="{7D814317-3EBD-787F-C054-EFE63151E32D}"/>
              </a:ext>
            </a:extLst>
          </p:cNvPr>
          <p:cNvSpPr/>
          <p:nvPr/>
        </p:nvSpPr>
        <p:spPr>
          <a:xfrm>
            <a:off x="-15515" y="175448"/>
            <a:ext cx="11643661" cy="1115424"/>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48" name="Text Placeholder 32">
            <a:extLst>
              <a:ext uri="{FF2B5EF4-FFF2-40B4-BE49-F238E27FC236}">
                <a16:creationId xmlns:a16="http://schemas.microsoft.com/office/drawing/2014/main" id="{4B952E28-80EA-DEE7-2B27-1EB43B913C0D}"/>
              </a:ext>
            </a:extLst>
          </p:cNvPr>
          <p:cNvSpPr txBox="1">
            <a:spLocks/>
          </p:cNvSpPr>
          <p:nvPr/>
        </p:nvSpPr>
        <p:spPr>
          <a:xfrm>
            <a:off x="1060833" y="3834123"/>
            <a:ext cx="2198367" cy="243728"/>
          </a:xfrm>
          <a:prstGeom prst="rect">
            <a:avLst/>
          </a:prstGeom>
        </p:spPr>
        <p:txBody>
          <a:bodyPr anchor="ctr">
            <a:noAutofit/>
          </a:bodyPr>
          <a:lstStyle>
            <a:lvl1pPr marL="0" indent="0" algn="l" defTabSz="914400" rtl="0" eaLnBrk="1" latinLnBrk="0" hangingPunct="1">
              <a:lnSpc>
                <a:spcPct val="100000"/>
              </a:lnSpc>
              <a:spcBef>
                <a:spcPts val="0"/>
              </a:spcBef>
              <a:buFont typeface="Arial" panose="020B0604020202020204" pitchFamily="34" charset="0"/>
              <a:buNone/>
              <a:defRPr sz="28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dirty="0"/>
              <a:t>Kafli 1</a:t>
            </a:r>
          </a:p>
        </p:txBody>
      </p:sp>
      <p:sp>
        <p:nvSpPr>
          <p:cNvPr id="49" name="Text Placeholder 32">
            <a:extLst>
              <a:ext uri="{FF2B5EF4-FFF2-40B4-BE49-F238E27FC236}">
                <a16:creationId xmlns:a16="http://schemas.microsoft.com/office/drawing/2014/main" id="{615C507D-D625-8D8E-9B35-89D053601600}"/>
              </a:ext>
            </a:extLst>
          </p:cNvPr>
          <p:cNvSpPr txBox="1">
            <a:spLocks/>
          </p:cNvSpPr>
          <p:nvPr/>
        </p:nvSpPr>
        <p:spPr>
          <a:xfrm>
            <a:off x="4260322" y="1457388"/>
            <a:ext cx="2210552" cy="243728"/>
          </a:xfrm>
          <a:prstGeom prst="rect">
            <a:avLst/>
          </a:prstGeom>
        </p:spPr>
        <p:txBody>
          <a:bodyPr anchor="ctr">
            <a:noAutofit/>
          </a:bodyPr>
          <a:lstStyle>
            <a:lvl1pPr marL="0" indent="0" algn="l" defTabSz="914400" rtl="0" eaLnBrk="1" latinLnBrk="0" hangingPunct="1">
              <a:lnSpc>
                <a:spcPct val="100000"/>
              </a:lnSpc>
              <a:spcBef>
                <a:spcPts val="0"/>
              </a:spcBef>
              <a:buFont typeface="Arial" panose="020B0604020202020204" pitchFamily="34" charset="0"/>
              <a:buNone/>
              <a:defRPr sz="28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dirty="0"/>
              <a:t>Kafli 2 </a:t>
            </a:r>
            <a:r>
              <a:rPr lang="en-US" sz="2400" b="0" dirty="0"/>
              <a:t>P26 </a:t>
            </a:r>
          </a:p>
        </p:txBody>
      </p:sp>
      <p:sp>
        <p:nvSpPr>
          <p:cNvPr id="50" name="Text Placeholder 32">
            <a:extLst>
              <a:ext uri="{FF2B5EF4-FFF2-40B4-BE49-F238E27FC236}">
                <a16:creationId xmlns:a16="http://schemas.microsoft.com/office/drawing/2014/main" id="{E5EA1C5A-3052-E75E-F4E5-7F147681A44F}"/>
              </a:ext>
            </a:extLst>
          </p:cNvPr>
          <p:cNvSpPr txBox="1">
            <a:spLocks/>
          </p:cNvSpPr>
          <p:nvPr/>
        </p:nvSpPr>
        <p:spPr>
          <a:xfrm>
            <a:off x="6958923" y="3687815"/>
            <a:ext cx="647999" cy="385564"/>
          </a:xfrm>
          <a:prstGeom prst="rect">
            <a:avLst/>
          </a:prstGeom>
        </p:spPr>
        <p:txBody>
          <a:bodyPr anchor="t">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03</a:t>
            </a:r>
            <a:endParaRPr lang="en-US" dirty="0"/>
          </a:p>
        </p:txBody>
      </p:sp>
      <p:sp>
        <p:nvSpPr>
          <p:cNvPr id="51" name="Text Placeholder 16">
            <a:extLst>
              <a:ext uri="{FF2B5EF4-FFF2-40B4-BE49-F238E27FC236}">
                <a16:creationId xmlns:a16="http://schemas.microsoft.com/office/drawing/2014/main" id="{53F2AE15-C29D-D033-0D14-EBEF00699E17}"/>
              </a:ext>
            </a:extLst>
          </p:cNvPr>
          <p:cNvSpPr txBox="1">
            <a:spLocks/>
          </p:cNvSpPr>
          <p:nvPr/>
        </p:nvSpPr>
        <p:spPr>
          <a:xfrm>
            <a:off x="448808" y="158322"/>
            <a:ext cx="10973347" cy="874342"/>
          </a:xfrm>
          <a:prstGeom prst="rect">
            <a:avLst/>
          </a:prstGeom>
          <a:no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IE" sz="4000" b="1" dirty="0">
                <a:solidFill>
                  <a:schemeClr val="bg1"/>
                </a:solidFill>
              </a:rPr>
              <a:t>Eining 8: </a:t>
            </a:r>
            <a:r>
              <a:rPr lang="en-US" dirty="0">
                <a:solidFill>
                  <a:schemeClr val="bg1"/>
                </a:solidFill>
              </a:rPr>
              <a:t>Að leggja fjárhagslegan grunn fyrir sjálfbæran gistirekstrar­viðskipti</a:t>
            </a:r>
            <a:endParaRPr lang="en-GB" dirty="0">
              <a:solidFill>
                <a:schemeClr val="bg1"/>
              </a:solidFill>
            </a:endParaRPr>
          </a:p>
        </p:txBody>
      </p:sp>
    </p:spTree>
    <p:extLst>
      <p:ext uri="{BB962C8B-B14F-4D97-AF65-F5344CB8AC3E}">
        <p14:creationId xmlns:p14="http://schemas.microsoft.com/office/powerpoint/2010/main" val="26259452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2F2CBC-52A5-4463-CA4F-CD2E18BD4E33}"/>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8FF688D3-A0E9-3F84-8DB2-15EBAF93D61B}"/>
              </a:ext>
            </a:extLst>
          </p:cNvPr>
          <p:cNvSpPr>
            <a:spLocks noGrp="1"/>
          </p:cNvSpPr>
          <p:nvPr>
            <p:ph type="body" sz="quarter" idx="18"/>
          </p:nvPr>
        </p:nvSpPr>
        <p:spPr>
          <a:xfrm>
            <a:off x="7888941" y="1843806"/>
            <a:ext cx="3954106" cy="870198"/>
          </a:xfrm>
        </p:spPr>
        <p:txBody>
          <a:bodyPr/>
          <a:lstStyle/>
          <a:p>
            <a:pPr algn="r">
              <a:spcAft>
                <a:spcPts val="600"/>
              </a:spcAft>
            </a:pPr>
            <a:r>
              <a:rPr lang="en-US" dirty="0">
                <a:solidFill>
                  <a:schemeClr val="bg1">
                    <a:lumMod val="95000"/>
                  </a:schemeClr>
                </a:solidFill>
              </a:rPr>
              <a:t>Gera það hagkvæmt – </a:t>
            </a:r>
            <a:r>
              <a:rPr lang="en-US" b="0" dirty="0">
                <a:solidFill>
                  <a:schemeClr val="bg1">
                    <a:lumMod val="95000"/>
                  </a:schemeClr>
                </a:solidFill>
              </a:rPr>
              <a:t>verðlagning, áætlanagerð og langtímafjárhagsleg heilsa</a:t>
            </a:r>
          </a:p>
        </p:txBody>
      </p:sp>
      <p:sp>
        <p:nvSpPr>
          <p:cNvPr id="3" name="Text Placeholder 2">
            <a:extLst>
              <a:ext uri="{FF2B5EF4-FFF2-40B4-BE49-F238E27FC236}">
                <a16:creationId xmlns:a16="http://schemas.microsoft.com/office/drawing/2014/main" id="{64196694-A6F8-9E75-BEDD-91B9278F6892}"/>
              </a:ext>
            </a:extLst>
          </p:cNvPr>
          <p:cNvSpPr>
            <a:spLocks noGrp="1"/>
          </p:cNvSpPr>
          <p:nvPr>
            <p:ph type="body" sz="quarter" idx="19"/>
          </p:nvPr>
        </p:nvSpPr>
        <p:spPr>
          <a:xfrm>
            <a:off x="9376759" y="1131491"/>
            <a:ext cx="2466288" cy="319777"/>
          </a:xfrm>
        </p:spPr>
        <p:txBody>
          <a:bodyPr/>
          <a:lstStyle/>
          <a:p>
            <a:pPr marL="0" indent="0" algn="r" defTabSz="914400" rtl="0" eaLnBrk="1" latinLnBrk="0" hangingPunct="1">
              <a:lnSpc>
                <a:spcPct val="100000"/>
              </a:lnSpc>
              <a:spcBef>
                <a:spcPts val="0"/>
              </a:spcBef>
              <a:buFont typeface="Arial" panose="020B0604020202020204" pitchFamily="34" charset="0"/>
              <a:buNone/>
            </a:pPr>
            <a:r>
              <a:rPr lang="en-GB" sz="4400" dirty="0"/>
              <a:t>Modúl 8</a:t>
            </a:r>
          </a:p>
        </p:txBody>
      </p:sp>
      <p:sp>
        <p:nvSpPr>
          <p:cNvPr id="5" name="Text Placeholder 4">
            <a:extLst>
              <a:ext uri="{FF2B5EF4-FFF2-40B4-BE49-F238E27FC236}">
                <a16:creationId xmlns:a16="http://schemas.microsoft.com/office/drawing/2014/main" id="{7E7E87E4-57FE-7CB9-CD7B-4DE137E5D180}"/>
              </a:ext>
            </a:extLst>
          </p:cNvPr>
          <p:cNvSpPr>
            <a:spLocks noGrp="1"/>
          </p:cNvSpPr>
          <p:nvPr>
            <p:ph type="body" sz="quarter" idx="23"/>
          </p:nvPr>
        </p:nvSpPr>
        <p:spPr>
          <a:xfrm>
            <a:off x="455460" y="3933819"/>
            <a:ext cx="11253303" cy="1248936"/>
          </a:xfrm>
        </p:spPr>
        <p:txBody>
          <a:bodyPr/>
          <a:lstStyle/>
          <a:p>
            <a:r>
              <a:rPr lang="en-US" sz="2800" b="1" dirty="0">
                <a:solidFill>
                  <a:srgbClr val="E96751"/>
                </a:solidFill>
              </a:rPr>
              <a:t>Yfirlit: </a:t>
            </a:r>
            <a:r>
              <a:rPr lang="en-US" dirty="0"/>
              <a:t>Fjárhagslegur árangur í gistingu fyrir óhefðbundna ferðaþjónustu kemur ekki fyrir tilviljun – hann byggist á upplýstri áætlunagerð, snjöllu verðlagningu og langtíma sjálfbærni. Þessi eining leiðbeinir þér um lykilstoðir fjármálastjórnunar, frá vali á réttri viðskiptalíkani og skilningi á kostnaði þínum, til stefnumarkandi verðlagningar, frammistöðueftirlits og áætlanagerðar fyrir árstíðabundnar sveiflur og framtíðar áhættu. Hvort sem þú ert rétt að byrja eða ert að fínpússa núverandi rekstur, munu þessir 11 kaflar hjálpa þér að byggja upp fjárhagslega hagkvæma, þolmikla og gildamiðaða gistingu.</a:t>
            </a:r>
            <a:endParaRPr lang="en-US" dirty="0">
              <a:solidFill>
                <a:srgbClr val="414141"/>
              </a:solidFill>
            </a:endParaRPr>
          </a:p>
        </p:txBody>
      </p:sp>
      <p:sp>
        <p:nvSpPr>
          <p:cNvPr id="8" name="Text Placeholder 7">
            <a:extLst>
              <a:ext uri="{FF2B5EF4-FFF2-40B4-BE49-F238E27FC236}">
                <a16:creationId xmlns:a16="http://schemas.microsoft.com/office/drawing/2014/main" id="{6C82F794-9C55-46A9-7014-D14C78B36667}"/>
              </a:ext>
            </a:extLst>
          </p:cNvPr>
          <p:cNvSpPr>
            <a:spLocks noGrp="1"/>
          </p:cNvSpPr>
          <p:nvPr>
            <p:ph type="body" sz="quarter" idx="66"/>
          </p:nvPr>
        </p:nvSpPr>
        <p:spPr/>
        <p:txBody>
          <a:bodyPr/>
          <a:lstStyle/>
          <a:p>
            <a:r>
              <a:rPr lang="en-GB" dirty="0"/>
              <a:t>Ljósmynd: :</a:t>
            </a:r>
          </a:p>
        </p:txBody>
      </p:sp>
      <p:sp>
        <p:nvSpPr>
          <p:cNvPr id="11" name="Slide Number Placeholder 5">
            <a:extLst>
              <a:ext uri="{FF2B5EF4-FFF2-40B4-BE49-F238E27FC236}">
                <a16:creationId xmlns:a16="http://schemas.microsoft.com/office/drawing/2014/main" id="{197C7FAE-AF20-E47D-F038-6AE28908779E}"/>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4</a:t>
            </a:fld>
            <a:endParaRPr lang="fr-CA" dirty="0"/>
          </a:p>
        </p:txBody>
      </p:sp>
      <p:pic>
        <p:nvPicPr>
          <p:cNvPr id="10" name="Picture Placeholder 9" descr="A hand putting money into a box&#10;&#10;AI-generated content may be incorrect.">
            <a:extLst>
              <a:ext uri="{FF2B5EF4-FFF2-40B4-BE49-F238E27FC236}">
                <a16:creationId xmlns:a16="http://schemas.microsoft.com/office/drawing/2014/main" id="{B5A7023A-A006-D53D-BA8C-558F292E2CE9}"/>
              </a:ext>
            </a:extLst>
          </p:cNvPr>
          <p:cNvPicPr>
            <a:picLocks noGrp="1" noChangeAspect="1"/>
          </p:cNvPicPr>
          <p:nvPr>
            <p:ph type="pic" sz="quarter" idx="22"/>
          </p:nvPr>
        </p:nvPicPr>
        <p:blipFill>
          <a:blip r:embed="rId2"/>
          <a:srcRect t="8661" b="8661"/>
          <a:stretch>
            <a:fillRect/>
          </a:stretch>
        </p:blipFill>
        <p:spPr>
          <a:xfrm>
            <a:off x="1" y="148453"/>
            <a:ext cx="6777318" cy="3738500"/>
          </a:xfrm>
        </p:spPr>
      </p:pic>
    </p:spTree>
    <p:extLst>
      <p:ext uri="{BB962C8B-B14F-4D97-AF65-F5344CB8AC3E}">
        <p14:creationId xmlns:p14="http://schemas.microsoft.com/office/powerpoint/2010/main" val="32708706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A27D57-50DD-128B-B944-E53B03E0E34C}"/>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05E513C5-E264-3D08-E214-8A50FA84DEA6}"/>
              </a:ext>
            </a:extLst>
          </p:cNvPr>
          <p:cNvSpPr>
            <a:spLocks noGrp="1"/>
          </p:cNvSpPr>
          <p:nvPr>
            <p:ph type="body" sz="quarter" idx="16"/>
          </p:nvPr>
        </p:nvSpPr>
        <p:spPr>
          <a:xfrm>
            <a:off x="573015" y="1144469"/>
            <a:ext cx="10685535" cy="3066422"/>
          </a:xfrm>
        </p:spPr>
        <p:txBody>
          <a:bodyPr>
            <a:noAutofit/>
          </a:bodyPr>
          <a:lstStyle/>
          <a:p>
            <a:pPr>
              <a:spcAft>
                <a:spcPts val="1200"/>
              </a:spcAft>
            </a:pPr>
            <a:r>
              <a:rPr lang="en-US" sz="2200" dirty="0">
                <a:solidFill>
                  <a:srgbClr val="595959"/>
                </a:solidFill>
              </a:rPr>
              <a:t>Allt farsælt fyrirtæki sem býður upp á óhefðbundna gistingu—hvort sem um er að ræða glamping-hýsi eða vistvænan dvalarstað—krefst meira en bara góðs staðsetningar eða skapandi hönnunar. Það þarf traustan fjárhagslegan grunn. Þessir fyrstu þrír kaflar leiða þig í gegnum grundvallaratriði fjárhagslegrar hugsunar: að skilja hlutverk fjármálastjórnunar, að velja rekstrarlíkan sem samræmist markmiðum þínum og fjárhagsráðstöfunum, og að greina allar mögulegar tekjulindir. Með því að skapa skýrleika um hvernig fyrirtækið þitt er uppbyggt og hvaðan tekjurnar munu koma, verðurðu betur undirbúinn til að skipuleggja stefnumótandi, ákveða verð með sjálfstrausti og aðlagast framtíðaráskorunum. Þetta er vegakortið þitt til að skilja hvað er raunhæft, sjálfbært og arðbært frá upphafi.</a:t>
            </a:r>
          </a:p>
          <a:p>
            <a:pPr>
              <a:spcAft>
                <a:spcPts val="1200"/>
              </a:spcAft>
            </a:pPr>
            <a:r>
              <a:rPr lang="en-US" sz="2400" b="1" dirty="0">
                <a:solidFill>
                  <a:srgbClr val="E96751"/>
                </a:solidFill>
              </a:rPr>
              <a:t>Kafli 1: </a:t>
            </a:r>
            <a:r>
              <a:rPr lang="en-US" sz="2400" b="1" dirty="0">
                <a:solidFill>
                  <a:srgbClr val="459597"/>
                </a:solidFill>
              </a:rPr>
              <a:t>Inngangur að fjármálastjórnun og hagkvæmni</a:t>
            </a:r>
          </a:p>
          <a:p>
            <a:pPr marL="342900" indent="-342900">
              <a:spcAft>
                <a:spcPts val="1200"/>
              </a:spcAft>
              <a:buFont typeface="Arial" panose="020B0604020202020204" pitchFamily="34" charset="0"/>
              <a:buChar char="•"/>
            </a:pPr>
            <a:r>
              <a:rPr lang="en-US" sz="2000" i="1" dirty="0">
                <a:solidFill>
                  <a:srgbClr val="E96751"/>
                </a:solidFill>
              </a:rPr>
              <a:t>Hvað þýðir</a:t>
            </a:r>
            <a:r>
              <a:rPr lang="en-US" sz="2000" b="1" i="1" dirty="0">
                <a:solidFill>
                  <a:srgbClr val="E96751"/>
                </a:solidFill>
              </a:rPr>
              <a:t> fjármálastjórnun </a:t>
            </a:r>
            <a:r>
              <a:rPr lang="en-US" sz="2000" i="1" dirty="0">
                <a:solidFill>
                  <a:srgbClr val="E96751"/>
                </a:solidFill>
              </a:rPr>
              <a:t>fyrir gistiþjónustufyrirtæki mitt í óhefðbundnum ferðaþjónustu? Hvers vegna er það svo mikilvægt?</a:t>
            </a:r>
          </a:p>
          <a:p>
            <a:r>
              <a:rPr lang="en-US" sz="2200" b="1" dirty="0">
                <a:solidFill>
                  <a:srgbClr val="595959"/>
                </a:solidFill>
              </a:rPr>
              <a:t>Markmið: </a:t>
            </a:r>
            <a:r>
              <a:rPr lang="en-US" sz="2200" dirty="0">
                <a:solidFill>
                  <a:srgbClr val="595959"/>
                </a:solidFill>
              </a:rPr>
              <a:t>Að byggja upp grunnskilning á því hvernig fjármálastjórnun styður sjálfbærar og upplýstar viðskiptaákvarðanir. </a:t>
            </a:r>
          </a:p>
          <a:p>
            <a:r>
              <a:rPr lang="en-US" sz="2200" dirty="0">
                <a:solidFill>
                  <a:srgbClr val="595959"/>
                </a:solidFill>
              </a:rPr>
              <a:t>Síðasti hlutinn fjallar um hvernig tryggja megi rekstrarhæfi og fjárhagslega sjálfbærni.</a:t>
            </a:r>
          </a:p>
          <a:p>
            <a:pPr marL="342900" indent="-342900">
              <a:spcAft>
                <a:spcPts val="1200"/>
              </a:spcAft>
              <a:buFont typeface="Wingdings" panose="05000000000000000000" pitchFamily="2" charset="2"/>
              <a:buChar char="v"/>
            </a:pPr>
            <a:endParaRPr lang="en-US" sz="2200" dirty="0">
              <a:solidFill>
                <a:srgbClr val="595959"/>
              </a:solidFill>
            </a:endParaRPr>
          </a:p>
        </p:txBody>
      </p:sp>
      <p:sp>
        <p:nvSpPr>
          <p:cNvPr id="7" name="Slide Number Placeholder 5">
            <a:extLst>
              <a:ext uri="{FF2B5EF4-FFF2-40B4-BE49-F238E27FC236}">
                <a16:creationId xmlns:a16="http://schemas.microsoft.com/office/drawing/2014/main" id="{E2EBE5E5-9AFC-30F2-3E1D-FC45A5C2F1A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5</a:t>
            </a:fld>
            <a:endParaRPr lang="fr-CA" dirty="0"/>
          </a:p>
        </p:txBody>
      </p:sp>
      <p:sp>
        <p:nvSpPr>
          <p:cNvPr id="4" name="Freeform 28">
            <a:extLst>
              <a:ext uri="{FF2B5EF4-FFF2-40B4-BE49-F238E27FC236}">
                <a16:creationId xmlns:a16="http://schemas.microsoft.com/office/drawing/2014/main" id="{B0BF22FB-666C-39E1-1154-BBEF98EE2074}"/>
              </a:ext>
            </a:extLst>
          </p:cNvPr>
          <p:cNvSpPr/>
          <p:nvPr/>
        </p:nvSpPr>
        <p:spPr>
          <a:xfrm>
            <a:off x="-15515" y="0"/>
            <a:ext cx="11093089" cy="114446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EC7C69"/>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6" name="Text Placeholder 23">
            <a:extLst>
              <a:ext uri="{FF2B5EF4-FFF2-40B4-BE49-F238E27FC236}">
                <a16:creationId xmlns:a16="http://schemas.microsoft.com/office/drawing/2014/main" id="{96CA9954-B539-7D05-088E-282F3D156DC2}"/>
              </a:ext>
            </a:extLst>
          </p:cNvPr>
          <p:cNvSpPr txBox="1">
            <a:spLocks/>
          </p:cNvSpPr>
          <p:nvPr/>
        </p:nvSpPr>
        <p:spPr>
          <a:xfrm>
            <a:off x="573015" y="211858"/>
            <a:ext cx="96854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b="1" dirty="0"/>
              <a:t>Kafli 1 – 3 </a:t>
            </a:r>
            <a:r>
              <a:rPr lang="en-US" sz="3000" dirty="0"/>
              <a:t>Að leggja fjárhagslegan grunn fyrir sjálfbæran gistirekstrar­viðskipti</a:t>
            </a:r>
          </a:p>
        </p:txBody>
      </p:sp>
    </p:spTree>
    <p:extLst>
      <p:ext uri="{BB962C8B-B14F-4D97-AF65-F5344CB8AC3E}">
        <p14:creationId xmlns:p14="http://schemas.microsoft.com/office/powerpoint/2010/main" val="12129892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A47850-7C58-3401-64A3-8CE463BC19C4}"/>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C9DC6900-CB7F-FB29-17D0-DC6378C0BB28}"/>
              </a:ext>
            </a:extLst>
          </p:cNvPr>
          <p:cNvSpPr>
            <a:spLocks noGrp="1"/>
          </p:cNvSpPr>
          <p:nvPr>
            <p:ph type="body" sz="quarter" idx="16"/>
          </p:nvPr>
        </p:nvSpPr>
        <p:spPr>
          <a:xfrm>
            <a:off x="573015" y="1356327"/>
            <a:ext cx="9961635" cy="3066422"/>
          </a:xfrm>
        </p:spPr>
        <p:txBody>
          <a:bodyPr>
            <a:noAutofit/>
          </a:bodyPr>
          <a:lstStyle/>
          <a:p>
            <a:pPr>
              <a:spcAft>
                <a:spcPts val="1200"/>
              </a:spcAft>
            </a:pPr>
            <a:r>
              <a:rPr lang="en-US" sz="2400" b="1" dirty="0">
                <a:solidFill>
                  <a:srgbClr val="E96751"/>
                </a:solidFill>
              </a:rPr>
              <a:t>Kafli 2: </a:t>
            </a:r>
            <a:r>
              <a:rPr lang="en-US" sz="2400" b="1" dirty="0">
                <a:solidFill>
                  <a:srgbClr val="459597"/>
                </a:solidFill>
              </a:rPr>
              <a:t>Veldu viðskiptalíkan þitt</a:t>
            </a:r>
          </a:p>
          <a:p>
            <a:pPr marL="342900" indent="-342900">
              <a:spcAft>
                <a:spcPts val="1200"/>
              </a:spcAft>
              <a:buFont typeface="Arial" panose="020B0604020202020204" pitchFamily="34" charset="0"/>
              <a:buChar char="•"/>
            </a:pPr>
            <a:r>
              <a:rPr lang="en-US" sz="2200" i="1" dirty="0">
                <a:solidFill>
                  <a:srgbClr val="E96751"/>
                </a:solidFill>
              </a:rPr>
              <a:t>Hvaða </a:t>
            </a:r>
            <a:r>
              <a:rPr lang="en-US" sz="2200" b="1" i="1" dirty="0">
                <a:solidFill>
                  <a:srgbClr val="E96751"/>
                </a:solidFill>
              </a:rPr>
              <a:t>tegund fyrirtækis </a:t>
            </a:r>
            <a:r>
              <a:rPr lang="en-US" sz="2200" i="1" dirty="0">
                <a:solidFill>
                  <a:srgbClr val="E96751"/>
                </a:solidFill>
              </a:rPr>
              <a:t>eða </a:t>
            </a:r>
            <a:r>
              <a:rPr lang="en-US" sz="2200" b="1" i="1" dirty="0">
                <a:solidFill>
                  <a:srgbClr val="E96751"/>
                </a:solidFill>
              </a:rPr>
              <a:t>valkostamódel</a:t>
            </a:r>
            <a:r>
              <a:rPr lang="en-US" sz="2200" i="1" dirty="0">
                <a:solidFill>
                  <a:srgbClr val="E96751"/>
                </a:solidFill>
              </a:rPr>
              <a:t> í gistirekstri hentar mér, </a:t>
            </a:r>
            <a:r>
              <a:rPr lang="en-US" sz="2000" i="1" dirty="0">
                <a:solidFill>
                  <a:srgbClr val="E96751"/>
                </a:solidFill>
              </a:rPr>
              <a:t>og hvernig áætla ég fjárhagslega fyrir því?</a:t>
            </a:r>
          </a:p>
          <a:p>
            <a:pPr>
              <a:spcAft>
                <a:spcPts val="1200"/>
              </a:spcAft>
            </a:pPr>
            <a:r>
              <a:rPr lang="en-US" sz="2200" b="1" dirty="0">
                <a:solidFill>
                  <a:srgbClr val="595959"/>
                </a:solidFill>
              </a:rPr>
              <a:t>Markmið: </a:t>
            </a:r>
            <a:r>
              <a:rPr lang="en-US" sz="2200" dirty="0">
                <a:solidFill>
                  <a:srgbClr val="595959"/>
                </a:solidFill>
              </a:rPr>
              <a:t>Að bera kennsl á og skilgreina gistimódel sem samræmist gildum þínum, staðsetningu, fjárhagsáætlun og markaði.</a:t>
            </a:r>
          </a:p>
          <a:p>
            <a:pPr>
              <a:spcAft>
                <a:spcPts val="1200"/>
              </a:spcAft>
            </a:pPr>
            <a:endParaRPr lang="en-US" sz="1000" dirty="0">
              <a:solidFill>
                <a:srgbClr val="595959"/>
              </a:solidFill>
            </a:endParaRPr>
          </a:p>
          <a:p>
            <a:r>
              <a:rPr lang="en-US" sz="2400" b="1" dirty="0">
                <a:solidFill>
                  <a:srgbClr val="E96751"/>
                </a:solidFill>
              </a:rPr>
              <a:t>Kafli 3: </a:t>
            </a:r>
            <a:r>
              <a:rPr lang="en-US" sz="2400" b="1" dirty="0">
                <a:solidFill>
                  <a:srgbClr val="459597"/>
                </a:solidFill>
              </a:rPr>
              <a:t>Kynntu þér tekjulindir þínar</a:t>
            </a:r>
          </a:p>
          <a:p>
            <a:pPr marL="342900" indent="-342900">
              <a:buFont typeface="Arial" panose="020B0604020202020204" pitchFamily="34" charset="0"/>
              <a:buChar char="•"/>
            </a:pPr>
            <a:r>
              <a:rPr lang="en-US" sz="2000" b="1" i="1" dirty="0">
                <a:solidFill>
                  <a:srgbClr val="E96751"/>
                </a:solidFill>
              </a:rPr>
              <a:t>Hvaðan kemur tekjurnar</a:t>
            </a:r>
            <a:r>
              <a:rPr lang="en-US" sz="2000" i="1" dirty="0">
                <a:solidFill>
                  <a:srgbClr val="E96751"/>
                </a:solidFill>
              </a:rPr>
              <a:t> þínar, og ertu meðvitaður um alla mögulega tekjulindir umfram eingöngu herbergisbókanir?</a:t>
            </a:r>
          </a:p>
          <a:p>
            <a:r>
              <a:rPr lang="en-US" sz="2200" b="1" dirty="0">
                <a:solidFill>
                  <a:srgbClr val="595959"/>
                </a:solidFill>
              </a:rPr>
              <a:t>Markmið: </a:t>
            </a:r>
            <a:r>
              <a:rPr lang="en-US" sz="2200" dirty="0">
                <a:solidFill>
                  <a:srgbClr val="595959"/>
                </a:solidFill>
              </a:rPr>
              <a:t>Tekju- og getuundirstaða (Hvað þú þénar og hvað er mögulegt). Að kortleggja allar tekjulindir (aðal- og aukatekjur) til að fá heildarmynd af mögulegum tekjum og viðskiptatækifærum. </a:t>
            </a:r>
          </a:p>
          <a:p>
            <a:pPr>
              <a:spcAft>
                <a:spcPts val="1200"/>
              </a:spcAft>
            </a:pPr>
            <a:endParaRPr lang="en-US" sz="2200" dirty="0">
              <a:solidFill>
                <a:srgbClr val="595959"/>
              </a:solidFill>
            </a:endParaRPr>
          </a:p>
          <a:p>
            <a:pPr marL="342900" indent="-342900">
              <a:spcAft>
                <a:spcPts val="1200"/>
              </a:spcAft>
              <a:buFont typeface="Wingdings" panose="05000000000000000000" pitchFamily="2" charset="2"/>
              <a:buChar char="v"/>
            </a:pPr>
            <a:endParaRPr lang="en-US" sz="2200" dirty="0">
              <a:solidFill>
                <a:srgbClr val="595959"/>
              </a:solidFill>
            </a:endParaRPr>
          </a:p>
        </p:txBody>
      </p:sp>
      <p:sp>
        <p:nvSpPr>
          <p:cNvPr id="7" name="Slide Number Placeholder 5">
            <a:extLst>
              <a:ext uri="{FF2B5EF4-FFF2-40B4-BE49-F238E27FC236}">
                <a16:creationId xmlns:a16="http://schemas.microsoft.com/office/drawing/2014/main" id="{96D24A92-0FAF-2CDD-FEFC-C7E3925F8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6</a:t>
            </a:fld>
            <a:endParaRPr lang="fr-CA" dirty="0"/>
          </a:p>
        </p:txBody>
      </p:sp>
      <p:sp>
        <p:nvSpPr>
          <p:cNvPr id="4" name="Freeform 28">
            <a:extLst>
              <a:ext uri="{FF2B5EF4-FFF2-40B4-BE49-F238E27FC236}">
                <a16:creationId xmlns:a16="http://schemas.microsoft.com/office/drawing/2014/main" id="{3146569F-B9E2-35ED-B25E-94780351BA6C}"/>
              </a:ext>
            </a:extLst>
          </p:cNvPr>
          <p:cNvSpPr/>
          <p:nvPr/>
        </p:nvSpPr>
        <p:spPr>
          <a:xfrm>
            <a:off x="-15515" y="0"/>
            <a:ext cx="11093089" cy="114446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EC7C69"/>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6" name="Text Placeholder 23">
            <a:extLst>
              <a:ext uri="{FF2B5EF4-FFF2-40B4-BE49-F238E27FC236}">
                <a16:creationId xmlns:a16="http://schemas.microsoft.com/office/drawing/2014/main" id="{1690AF2D-A93F-3D1E-63F8-EAE2AC6A98D9}"/>
              </a:ext>
            </a:extLst>
          </p:cNvPr>
          <p:cNvSpPr txBox="1">
            <a:spLocks/>
          </p:cNvSpPr>
          <p:nvPr/>
        </p:nvSpPr>
        <p:spPr>
          <a:xfrm>
            <a:off x="573015" y="211858"/>
            <a:ext cx="96854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b="1" dirty="0"/>
              <a:t>Kafli 1–3 </a:t>
            </a:r>
            <a:r>
              <a:rPr lang="en-US" sz="3000" dirty="0"/>
              <a:t>Að leggja fjárhagslegan grunn fyrir sjálfbæran gistirekstrar­viðskipti</a:t>
            </a:r>
          </a:p>
        </p:txBody>
      </p:sp>
    </p:spTree>
    <p:extLst>
      <p:ext uri="{BB962C8B-B14F-4D97-AF65-F5344CB8AC3E}">
        <p14:creationId xmlns:p14="http://schemas.microsoft.com/office/powerpoint/2010/main" val="40775269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
            <a:extLst>
              <a:ext uri="{FF2B5EF4-FFF2-40B4-BE49-F238E27FC236}">
                <a16:creationId xmlns:a16="http://schemas.microsoft.com/office/drawing/2014/main" id="{38A2CB22-C91F-0CE2-193D-CB7DDFD59649}"/>
              </a:ext>
            </a:extLst>
          </p:cNvPr>
          <p:cNvSpPr txBox="1">
            <a:spLocks/>
          </p:cNvSpPr>
          <p:nvPr/>
        </p:nvSpPr>
        <p:spPr>
          <a:xfrm>
            <a:off x="7943850" y="1928962"/>
            <a:ext cx="3899197" cy="87019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00000"/>
              </a:lnSpc>
              <a:buFont typeface="Arial" panose="020B0604020202020204" pitchFamily="34" charset="0"/>
              <a:buNone/>
            </a:pPr>
            <a:r>
              <a:rPr lang="en-US" sz="3000" dirty="0">
                <a:solidFill>
                  <a:schemeClr val="bg1"/>
                </a:solidFill>
              </a:rPr>
              <a:t>Inngangur að fjármálastjórnun og greiðsluþoli</a:t>
            </a:r>
            <a:endParaRPr lang="en-GB" sz="3000" dirty="0">
              <a:solidFill>
                <a:schemeClr val="bg1"/>
              </a:solidFill>
            </a:endParaRPr>
          </a:p>
        </p:txBody>
      </p:sp>
      <p:sp>
        <p:nvSpPr>
          <p:cNvPr id="13" name="Text Placeholder 2">
            <a:extLst>
              <a:ext uri="{FF2B5EF4-FFF2-40B4-BE49-F238E27FC236}">
                <a16:creationId xmlns:a16="http://schemas.microsoft.com/office/drawing/2014/main" id="{12A414B4-AE80-34ED-D489-918213801D45}"/>
              </a:ext>
            </a:extLst>
          </p:cNvPr>
          <p:cNvSpPr txBox="1">
            <a:spLocks/>
          </p:cNvSpPr>
          <p:nvPr/>
        </p:nvSpPr>
        <p:spPr>
          <a:xfrm>
            <a:off x="9376759" y="1082093"/>
            <a:ext cx="2466288" cy="31977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00000"/>
              </a:lnSpc>
              <a:spcBef>
                <a:spcPts val="0"/>
              </a:spcBef>
              <a:buFont typeface="Arial" panose="020B0604020202020204" pitchFamily="34" charset="0"/>
              <a:buNone/>
            </a:pPr>
            <a:r>
              <a:rPr lang="en-GB" sz="4400" b="1">
                <a:solidFill>
                  <a:schemeClr val="bg1"/>
                </a:solidFill>
              </a:rPr>
              <a:t>Kafli 1</a:t>
            </a:r>
            <a:endParaRPr lang="en-GB" sz="4400" b="1" dirty="0">
              <a:solidFill>
                <a:schemeClr val="bg1"/>
              </a:solidFill>
            </a:endParaRPr>
          </a:p>
        </p:txBody>
      </p:sp>
      <p:sp>
        <p:nvSpPr>
          <p:cNvPr id="16" name="Slide Number Placeholder 5">
            <a:extLst>
              <a:ext uri="{FF2B5EF4-FFF2-40B4-BE49-F238E27FC236}">
                <a16:creationId xmlns:a16="http://schemas.microsoft.com/office/drawing/2014/main" id="{B3394CAC-30E8-762F-826A-728388DD03E5}"/>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7</a:t>
            </a:fld>
            <a:endParaRPr lang="fr-CA" dirty="0"/>
          </a:p>
        </p:txBody>
      </p:sp>
      <p:pic>
        <p:nvPicPr>
          <p:cNvPr id="17" name="Picture Placeholder 6" descr="A key chain with keys on it&#10;&#10;AI-generated content may be incorrect.">
            <a:extLst>
              <a:ext uri="{FF2B5EF4-FFF2-40B4-BE49-F238E27FC236}">
                <a16:creationId xmlns:a16="http://schemas.microsoft.com/office/drawing/2014/main" id="{B9E257D5-8463-79C4-C4CE-A53B338EC128}"/>
              </a:ext>
            </a:extLst>
          </p:cNvPr>
          <p:cNvPicPr>
            <a:picLocks noGrp="1" noChangeAspect="1"/>
          </p:cNvPicPr>
          <p:nvPr>
            <p:ph type="pic" sz="quarter" idx="22"/>
          </p:nvPr>
        </p:nvPicPr>
        <p:blipFill>
          <a:blip r:embed="rId2"/>
          <a:srcRect t="15702" b="15702"/>
          <a:stretch>
            <a:fillRect/>
          </a:stretch>
        </p:blipFill>
        <p:spPr>
          <a:xfrm>
            <a:off x="3175" y="149225"/>
            <a:ext cx="8094663" cy="3703638"/>
          </a:xfrm>
        </p:spPr>
      </p:pic>
      <p:sp>
        <p:nvSpPr>
          <p:cNvPr id="20" name="Text Placeholder 7">
            <a:extLst>
              <a:ext uri="{FF2B5EF4-FFF2-40B4-BE49-F238E27FC236}">
                <a16:creationId xmlns:a16="http://schemas.microsoft.com/office/drawing/2014/main" id="{3A87A83D-3792-7BDA-D258-E32F9C291C01}"/>
              </a:ext>
            </a:extLst>
          </p:cNvPr>
          <p:cNvSpPr>
            <a:spLocks noGrp="1"/>
          </p:cNvSpPr>
          <p:nvPr>
            <p:ph type="body" sz="quarter" idx="23"/>
          </p:nvPr>
        </p:nvSpPr>
        <p:spPr>
          <a:xfrm>
            <a:off x="352425" y="4379955"/>
            <a:ext cx="11154222" cy="1248936"/>
          </a:xfrm>
        </p:spPr>
        <p:txBody>
          <a:bodyPr/>
          <a:lstStyle/>
          <a:p>
            <a:pPr algn="ctr">
              <a:spcAft>
                <a:spcPts val="600"/>
              </a:spcAft>
            </a:pPr>
            <a:r>
              <a:rPr lang="en-US" sz="2800" i="1" dirty="0">
                <a:solidFill>
                  <a:srgbClr val="E96751"/>
                </a:solidFill>
              </a:rPr>
              <a:t>Hvað þýðir</a:t>
            </a:r>
            <a:r>
              <a:rPr lang="en-US" sz="2800" b="1" i="1" dirty="0">
                <a:solidFill>
                  <a:srgbClr val="E96751"/>
                </a:solidFill>
              </a:rPr>
              <a:t> fjármálastjórnun </a:t>
            </a:r>
            <a:r>
              <a:rPr lang="en-US" sz="2800" i="1" dirty="0">
                <a:solidFill>
                  <a:srgbClr val="E96751"/>
                </a:solidFill>
              </a:rPr>
              <a:t>fyrir gistiþjónustufyrirtæki mitt í óhefðbundnum ferðaþjónustu? Hvers vegna er það svo mikilvægt?</a:t>
            </a:r>
            <a:endParaRPr lang="en-US" sz="1000" i="1" dirty="0">
              <a:solidFill>
                <a:srgbClr val="E96751"/>
              </a:solidFill>
            </a:endParaRPr>
          </a:p>
          <a:p>
            <a:pPr>
              <a:spcAft>
                <a:spcPts val="600"/>
              </a:spcAft>
            </a:pPr>
            <a:r>
              <a:rPr lang="en-US" sz="2400" b="1" dirty="0">
                <a:solidFill>
                  <a:srgbClr val="E96751"/>
                </a:solidFill>
              </a:rPr>
              <a:t>Markmið: </a:t>
            </a:r>
            <a:r>
              <a:rPr lang="en-US" sz="2400" dirty="0"/>
              <a:t>Að byggja upp grunnskilning á því hvernig fjármálastjórnun styður sjálfbærar og upplýstar viðskiptaákvarðanir. Í lokakaflanum verður fjallað um hvernig tryggja megi rekstrarhæfi og fjárhagslega sjálfbærni.</a:t>
            </a:r>
            <a:endParaRPr lang="en-US" sz="2800" i="1" dirty="0">
              <a:solidFill>
                <a:srgbClr val="E96751"/>
              </a:solidFill>
            </a:endParaRPr>
          </a:p>
          <a:p>
            <a:pPr algn="ctr">
              <a:spcAft>
                <a:spcPts val="600"/>
              </a:spcAft>
            </a:pPr>
            <a:endParaRPr lang="en-IE" sz="2800" dirty="0">
              <a:solidFill>
                <a:srgbClr val="E96751"/>
              </a:solidFill>
            </a:endParaRPr>
          </a:p>
        </p:txBody>
      </p:sp>
    </p:spTree>
    <p:extLst>
      <p:ext uri="{BB962C8B-B14F-4D97-AF65-F5344CB8AC3E}">
        <p14:creationId xmlns:p14="http://schemas.microsoft.com/office/powerpoint/2010/main" val="18676786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388DB3-55FF-E97E-4DB3-BDF347025C3E}"/>
            </a:ext>
          </a:extLst>
        </p:cNvPr>
        <p:cNvGrpSpPr/>
        <p:nvPr/>
      </p:nvGrpSpPr>
      <p:grpSpPr>
        <a:xfrm>
          <a:off x="0" y="0"/>
          <a:ext cx="0" cy="0"/>
          <a:chOff x="0" y="0"/>
          <a:chExt cx="0" cy="0"/>
        </a:xfrm>
      </p:grpSpPr>
      <p:sp>
        <p:nvSpPr>
          <p:cNvPr id="21" name="Text Placeholder 20">
            <a:extLst>
              <a:ext uri="{FF2B5EF4-FFF2-40B4-BE49-F238E27FC236}">
                <a16:creationId xmlns:a16="http://schemas.microsoft.com/office/drawing/2014/main" id="{0E2FDC62-0AA0-03D4-9046-85A5874FCBCC}"/>
              </a:ext>
            </a:extLst>
          </p:cNvPr>
          <p:cNvSpPr>
            <a:spLocks noGrp="1"/>
          </p:cNvSpPr>
          <p:nvPr>
            <p:ph type="body" sz="quarter" idx="28"/>
          </p:nvPr>
        </p:nvSpPr>
        <p:spPr>
          <a:xfrm>
            <a:off x="561976" y="1337990"/>
            <a:ext cx="5444289" cy="4671588"/>
          </a:xfrm>
        </p:spPr>
        <p:txBody>
          <a:bodyPr/>
          <a:lstStyle/>
          <a:p>
            <a:pPr marL="0" indent="0"/>
            <a:r>
              <a:rPr lang="en-US" b="1" i="1" dirty="0"/>
              <a:t>Að kynna nýliðum í frumkvöðlastarfsemi grunnatriði viðskiptafjármála í samhengi óhefðbundinna gistimöguleika.</a:t>
            </a:r>
          </a:p>
          <a:p>
            <a:pPr marL="0" indent="0"/>
            <a:r>
              <a:rPr lang="en-US" dirty="0"/>
              <a:t>Áður en þú kafar í verðlagningu, spárgerð eða fjárhagsáætlun, þarftu að skilja grundvallaratriði fjármálastjórnunar. Þessi kafli gefur yfirlit yfir fjárhagslega sjálfbærni í samhengi við rekstur gistiþjónustu í ferðaþjónustu. Við skoðum nauðsynlegt hlutverk fjármálastjórnunar í velgengni fyrirtækja og kynnum helstu hugtök og verkfæri sem þú munt nota í restinni af þessari leiðbeiningu.</a:t>
            </a:r>
            <a:endParaRPr lang="en-IE" sz="2200" b="0" dirty="0"/>
          </a:p>
        </p:txBody>
      </p:sp>
      <p:sp>
        <p:nvSpPr>
          <p:cNvPr id="9" name="Text Placeholder 8">
            <a:extLst>
              <a:ext uri="{FF2B5EF4-FFF2-40B4-BE49-F238E27FC236}">
                <a16:creationId xmlns:a16="http://schemas.microsoft.com/office/drawing/2014/main" id="{72540220-BA28-27F6-A3E0-9F261B8E171C}"/>
              </a:ext>
            </a:extLst>
          </p:cNvPr>
          <p:cNvSpPr>
            <a:spLocks noGrp="1"/>
          </p:cNvSpPr>
          <p:nvPr>
            <p:ph type="body" sz="quarter" idx="27"/>
          </p:nvPr>
        </p:nvSpPr>
        <p:spPr>
          <a:xfrm>
            <a:off x="467109" y="343204"/>
            <a:ext cx="5177408" cy="720752"/>
          </a:xfrm>
        </p:spPr>
        <p:txBody>
          <a:bodyPr/>
          <a:lstStyle/>
          <a:p>
            <a:r>
              <a:rPr lang="en-US" sz="2800" dirty="0"/>
              <a:t>Inngangur að fjármálastjórnun og fjárhagslegri hagkvæmni</a:t>
            </a:r>
          </a:p>
        </p:txBody>
      </p:sp>
      <p:sp>
        <p:nvSpPr>
          <p:cNvPr id="30" name="Text Placeholder 1">
            <a:extLst>
              <a:ext uri="{FF2B5EF4-FFF2-40B4-BE49-F238E27FC236}">
                <a16:creationId xmlns:a16="http://schemas.microsoft.com/office/drawing/2014/main" id="{80191920-91D9-D8AD-1B57-4F1D2572CAA0}"/>
              </a:ext>
            </a:extLst>
          </p:cNvPr>
          <p:cNvSpPr>
            <a:spLocks noGrp="1"/>
          </p:cNvSpPr>
          <p:nvPr>
            <p:ph type="body" sz="quarter" idx="4294967295"/>
          </p:nvPr>
        </p:nvSpPr>
        <p:spPr>
          <a:xfrm>
            <a:off x="5862882" y="1337990"/>
            <a:ext cx="700387" cy="689518"/>
          </a:xfrm>
          <a:prstGeom prst="rect">
            <a:avLst/>
          </a:prstGeom>
        </p:spPr>
        <p:txBody>
          <a:bodyPr anchor="ctr"/>
          <a:lstStyle/>
          <a:p>
            <a:pPr marL="0" indent="0" algn="ctr">
              <a:buNone/>
            </a:pPr>
            <a:r>
              <a:rPr lang="en-IE" sz="3200" dirty="0">
                <a:solidFill>
                  <a:schemeClr val="bg1"/>
                </a:solidFill>
              </a:rPr>
              <a:t>01</a:t>
            </a:r>
          </a:p>
        </p:txBody>
      </p:sp>
      <p:sp>
        <p:nvSpPr>
          <p:cNvPr id="31" name="Text Placeholder 2">
            <a:extLst>
              <a:ext uri="{FF2B5EF4-FFF2-40B4-BE49-F238E27FC236}">
                <a16:creationId xmlns:a16="http://schemas.microsoft.com/office/drawing/2014/main" id="{F78AC888-D332-359A-C5E0-D2F29FACFC77}"/>
              </a:ext>
            </a:extLst>
          </p:cNvPr>
          <p:cNvSpPr>
            <a:spLocks noGrp="1"/>
          </p:cNvSpPr>
          <p:nvPr>
            <p:ph type="body" sz="quarter" idx="4294967295"/>
          </p:nvPr>
        </p:nvSpPr>
        <p:spPr>
          <a:xfrm>
            <a:off x="6698177" y="1337990"/>
            <a:ext cx="4931847" cy="689519"/>
          </a:xfrm>
          <a:prstGeom prst="rect">
            <a:avLst/>
          </a:prstGeom>
        </p:spPr>
        <p:txBody>
          <a:bodyPr anchor="ctr"/>
          <a:lstStyle/>
          <a:p>
            <a:pPr marL="0" indent="0">
              <a:spcBef>
                <a:spcPts val="0"/>
              </a:spcBef>
              <a:buNone/>
            </a:pPr>
            <a:r>
              <a:rPr lang="en-IE" sz="2200" b="1" dirty="0">
                <a:solidFill>
                  <a:srgbClr val="595959"/>
                </a:solidFill>
              </a:rPr>
              <a:t>Inngangur að fjármálastjórn og fjárhagslegri hagkvæmni</a:t>
            </a:r>
            <a:endParaRPr lang="en-IE" sz="2200" dirty="0">
              <a:solidFill>
                <a:srgbClr val="595959"/>
              </a:solidFill>
            </a:endParaRPr>
          </a:p>
        </p:txBody>
      </p:sp>
      <p:sp>
        <p:nvSpPr>
          <p:cNvPr id="32" name="Text Placeholder 4">
            <a:extLst>
              <a:ext uri="{FF2B5EF4-FFF2-40B4-BE49-F238E27FC236}">
                <a16:creationId xmlns:a16="http://schemas.microsoft.com/office/drawing/2014/main" id="{B33DCC70-C69A-82F3-8872-18A62DD8D4A0}"/>
              </a:ext>
            </a:extLst>
          </p:cNvPr>
          <p:cNvSpPr>
            <a:spLocks noGrp="1"/>
          </p:cNvSpPr>
          <p:nvPr>
            <p:ph type="body" sz="quarter" idx="4294967295"/>
          </p:nvPr>
        </p:nvSpPr>
        <p:spPr>
          <a:xfrm>
            <a:off x="5884585" y="2252978"/>
            <a:ext cx="700387" cy="689518"/>
          </a:xfrm>
          <a:prstGeom prst="rect">
            <a:avLst/>
          </a:prstGeom>
        </p:spPr>
        <p:txBody>
          <a:bodyPr anchor="ctr"/>
          <a:lstStyle/>
          <a:p>
            <a:pPr marL="0" indent="0" algn="ctr">
              <a:buNone/>
            </a:pPr>
            <a:r>
              <a:rPr lang="en-IE" sz="3200" dirty="0">
                <a:solidFill>
                  <a:schemeClr val="bg1"/>
                </a:solidFill>
              </a:rPr>
              <a:t>02</a:t>
            </a:r>
          </a:p>
        </p:txBody>
      </p:sp>
      <p:sp>
        <p:nvSpPr>
          <p:cNvPr id="33" name="Text Placeholder 5">
            <a:extLst>
              <a:ext uri="{FF2B5EF4-FFF2-40B4-BE49-F238E27FC236}">
                <a16:creationId xmlns:a16="http://schemas.microsoft.com/office/drawing/2014/main" id="{DE5F2AF0-82D2-1342-B060-AE8501D1CA37}"/>
              </a:ext>
            </a:extLst>
          </p:cNvPr>
          <p:cNvSpPr>
            <a:spLocks noGrp="1"/>
          </p:cNvSpPr>
          <p:nvPr>
            <p:ph type="body" sz="quarter" idx="4294967295"/>
          </p:nvPr>
        </p:nvSpPr>
        <p:spPr>
          <a:xfrm>
            <a:off x="6748162" y="2297908"/>
            <a:ext cx="5300963" cy="804340"/>
          </a:xfrm>
          <a:prstGeom prst="rect">
            <a:avLst/>
          </a:prstGeom>
        </p:spPr>
        <p:txBody>
          <a:bodyPr anchor="ctr"/>
          <a:lstStyle/>
          <a:p>
            <a:pPr marL="0" indent="0">
              <a:spcBef>
                <a:spcPts val="0"/>
              </a:spcBef>
              <a:buNone/>
            </a:pPr>
            <a:r>
              <a:rPr lang="en-US" sz="2200" b="1" dirty="0">
                <a:solidFill>
                  <a:srgbClr val="595959"/>
                </a:solidFill>
              </a:rPr>
              <a:t>Hlutverk fjármálastjórnunar</a:t>
            </a:r>
          </a:p>
          <a:p>
            <a:pPr marL="0" indent="0">
              <a:spcBef>
                <a:spcPts val="0"/>
              </a:spcBef>
              <a:buNone/>
            </a:pPr>
            <a:r>
              <a:rPr lang="en-US" sz="1800" i="1" dirty="0">
                <a:solidFill>
                  <a:srgbClr val="595959"/>
                </a:solidFill>
              </a:rPr>
              <a:t>Af hverju fjármálastjórnun er grundvallaratriði í rekstri arðbærs fyrirtækis, t.d. kostnað, tekjur og áhættuútkomur.</a:t>
            </a:r>
          </a:p>
          <a:p>
            <a:pPr marL="0" indent="0">
              <a:spcBef>
                <a:spcPts val="0"/>
              </a:spcBef>
              <a:buNone/>
            </a:pPr>
            <a:endParaRPr lang="en-IE" sz="2200" b="1" dirty="0">
              <a:solidFill>
                <a:srgbClr val="595959"/>
              </a:solidFill>
            </a:endParaRPr>
          </a:p>
        </p:txBody>
      </p:sp>
      <p:sp>
        <p:nvSpPr>
          <p:cNvPr id="34" name="Text Placeholder 6">
            <a:extLst>
              <a:ext uri="{FF2B5EF4-FFF2-40B4-BE49-F238E27FC236}">
                <a16:creationId xmlns:a16="http://schemas.microsoft.com/office/drawing/2014/main" id="{BBBE5A4A-EA2F-BEF6-2140-C67CFC1CB882}"/>
              </a:ext>
            </a:extLst>
          </p:cNvPr>
          <p:cNvSpPr>
            <a:spLocks noGrp="1"/>
          </p:cNvSpPr>
          <p:nvPr>
            <p:ph type="body" sz="quarter" idx="4294967295"/>
          </p:nvPr>
        </p:nvSpPr>
        <p:spPr>
          <a:xfrm>
            <a:off x="5891164" y="3167965"/>
            <a:ext cx="700387" cy="689518"/>
          </a:xfrm>
          <a:prstGeom prst="rect">
            <a:avLst/>
          </a:prstGeom>
        </p:spPr>
        <p:txBody>
          <a:bodyPr/>
          <a:lstStyle/>
          <a:p>
            <a:pPr marL="0" indent="0" algn="ctr">
              <a:buNone/>
            </a:pPr>
            <a:r>
              <a:rPr lang="en-IE" sz="3200" dirty="0">
                <a:solidFill>
                  <a:schemeClr val="bg1"/>
                </a:solidFill>
              </a:rPr>
              <a:t>03</a:t>
            </a:r>
          </a:p>
        </p:txBody>
      </p:sp>
      <p:sp>
        <p:nvSpPr>
          <p:cNvPr id="35" name="Text Placeholder 7">
            <a:extLst>
              <a:ext uri="{FF2B5EF4-FFF2-40B4-BE49-F238E27FC236}">
                <a16:creationId xmlns:a16="http://schemas.microsoft.com/office/drawing/2014/main" id="{444C4F5A-99B4-420B-AD1A-B4B4D028E147}"/>
              </a:ext>
            </a:extLst>
          </p:cNvPr>
          <p:cNvSpPr>
            <a:spLocks noGrp="1"/>
          </p:cNvSpPr>
          <p:nvPr>
            <p:ph type="body" sz="quarter" idx="4294967295"/>
          </p:nvPr>
        </p:nvSpPr>
        <p:spPr>
          <a:xfrm>
            <a:off x="6748162" y="3178847"/>
            <a:ext cx="4966284" cy="689519"/>
          </a:xfrm>
          <a:prstGeom prst="rect">
            <a:avLst/>
          </a:prstGeom>
        </p:spPr>
        <p:txBody>
          <a:bodyPr anchor="ctr"/>
          <a:lstStyle/>
          <a:p>
            <a:pPr marL="0" indent="0">
              <a:spcBef>
                <a:spcPts val="0"/>
              </a:spcBef>
              <a:buNone/>
            </a:pPr>
            <a:r>
              <a:rPr lang="en-IE" sz="2100" b="1" dirty="0">
                <a:solidFill>
                  <a:srgbClr val="595959"/>
                </a:solidFill>
              </a:rPr>
              <a:t>Helstu fjármálahugtök</a:t>
            </a:r>
          </a:p>
          <a:p>
            <a:pPr marL="0" indent="0">
              <a:spcBef>
                <a:spcPts val="0"/>
              </a:spcBef>
              <a:buNone/>
            </a:pPr>
            <a:r>
              <a:rPr lang="en-IE" sz="1800" i="1" dirty="0">
                <a:solidFill>
                  <a:srgbClr val="595959"/>
                </a:solidFill>
              </a:rPr>
              <a:t>Inngangur að nauðsynlegum hugtökum og mælikvörðum, svo sem fjármálastefnu, fjárhagsáætlunargerð og sjóðstreymi.</a:t>
            </a:r>
            <a:endParaRPr lang="en-IE" sz="2200" b="1" dirty="0">
              <a:solidFill>
                <a:srgbClr val="595959"/>
              </a:solidFill>
            </a:endParaRPr>
          </a:p>
        </p:txBody>
      </p:sp>
      <p:sp>
        <p:nvSpPr>
          <p:cNvPr id="36" name="Text Placeholder 8">
            <a:extLst>
              <a:ext uri="{FF2B5EF4-FFF2-40B4-BE49-F238E27FC236}">
                <a16:creationId xmlns:a16="http://schemas.microsoft.com/office/drawing/2014/main" id="{57B01F77-D105-F95D-30C1-E75A0725AE21}"/>
              </a:ext>
            </a:extLst>
          </p:cNvPr>
          <p:cNvSpPr>
            <a:spLocks noGrp="1"/>
          </p:cNvSpPr>
          <p:nvPr>
            <p:ph type="body" sz="quarter" idx="4294967295"/>
          </p:nvPr>
        </p:nvSpPr>
        <p:spPr>
          <a:xfrm>
            <a:off x="5912867" y="4082953"/>
            <a:ext cx="700387" cy="689518"/>
          </a:xfrm>
          <a:prstGeom prst="rect">
            <a:avLst/>
          </a:prstGeom>
        </p:spPr>
        <p:txBody>
          <a:bodyPr/>
          <a:lstStyle/>
          <a:p>
            <a:pPr marL="0" indent="0" algn="ctr">
              <a:buNone/>
            </a:pPr>
            <a:r>
              <a:rPr lang="en-IE" sz="3200" dirty="0">
                <a:solidFill>
                  <a:schemeClr val="bg1"/>
                </a:solidFill>
              </a:rPr>
              <a:t>04</a:t>
            </a:r>
          </a:p>
        </p:txBody>
      </p:sp>
      <p:sp>
        <p:nvSpPr>
          <p:cNvPr id="37" name="Text Placeholder 9">
            <a:extLst>
              <a:ext uri="{FF2B5EF4-FFF2-40B4-BE49-F238E27FC236}">
                <a16:creationId xmlns:a16="http://schemas.microsoft.com/office/drawing/2014/main" id="{858E13D6-A90A-0B55-2A5D-BB29A000133A}"/>
              </a:ext>
            </a:extLst>
          </p:cNvPr>
          <p:cNvSpPr>
            <a:spLocks noGrp="1"/>
          </p:cNvSpPr>
          <p:nvPr>
            <p:ph type="body" sz="quarter" idx="4294967295"/>
          </p:nvPr>
        </p:nvSpPr>
        <p:spPr>
          <a:xfrm>
            <a:off x="6748163" y="4259339"/>
            <a:ext cx="5443837" cy="689519"/>
          </a:xfrm>
          <a:prstGeom prst="rect">
            <a:avLst/>
          </a:prstGeom>
        </p:spPr>
        <p:txBody>
          <a:bodyPr anchor="ctr"/>
          <a:lstStyle/>
          <a:p>
            <a:pPr marL="0" indent="0">
              <a:spcBef>
                <a:spcPts val="0"/>
              </a:spcBef>
              <a:buNone/>
            </a:pPr>
            <a:r>
              <a:rPr lang="en-US" sz="2200" b="1" dirty="0">
                <a:solidFill>
                  <a:srgbClr val="595959"/>
                </a:solidFill>
              </a:rPr>
              <a:t>Fjórir lykilþættir fjármálastjórnunar</a:t>
            </a:r>
          </a:p>
          <a:p>
            <a:pPr marL="0" indent="0">
              <a:spcBef>
                <a:spcPts val="0"/>
              </a:spcBef>
              <a:buNone/>
            </a:pPr>
            <a:r>
              <a:rPr lang="en-US" sz="1800" i="1" dirty="0">
                <a:solidFill>
                  <a:srgbClr val="595959"/>
                </a:solidFill>
              </a:rPr>
              <a:t>Kannaðu áætlanagerð, fjárhagsáætlun, rekstrarsjóðsstjórnun og fjárhagsgreiningu.</a:t>
            </a:r>
          </a:p>
          <a:p>
            <a:pPr marL="0" indent="0">
              <a:spcBef>
                <a:spcPts val="0"/>
              </a:spcBef>
              <a:buNone/>
            </a:pPr>
            <a:endParaRPr lang="en-IE" sz="2200" b="1" dirty="0">
              <a:solidFill>
                <a:srgbClr val="595959"/>
              </a:solidFill>
            </a:endParaRPr>
          </a:p>
        </p:txBody>
      </p:sp>
      <p:sp>
        <p:nvSpPr>
          <p:cNvPr id="38" name="Text Placeholder 10">
            <a:extLst>
              <a:ext uri="{FF2B5EF4-FFF2-40B4-BE49-F238E27FC236}">
                <a16:creationId xmlns:a16="http://schemas.microsoft.com/office/drawing/2014/main" id="{0CA1B0F8-F834-C4BF-A6B1-B24C2B080CD3}"/>
              </a:ext>
            </a:extLst>
          </p:cNvPr>
          <p:cNvSpPr>
            <a:spLocks noGrp="1"/>
          </p:cNvSpPr>
          <p:nvPr>
            <p:ph type="body" sz="quarter" idx="4294967295"/>
          </p:nvPr>
        </p:nvSpPr>
        <p:spPr>
          <a:xfrm>
            <a:off x="5891164" y="4997940"/>
            <a:ext cx="700387" cy="689518"/>
          </a:xfrm>
          <a:prstGeom prst="rect">
            <a:avLst/>
          </a:prstGeom>
        </p:spPr>
        <p:txBody>
          <a:bodyPr/>
          <a:lstStyle/>
          <a:p>
            <a:pPr marL="0" indent="0" algn="ctr">
              <a:buNone/>
            </a:pPr>
            <a:r>
              <a:rPr lang="en-IE" sz="3200" dirty="0">
                <a:solidFill>
                  <a:schemeClr val="bg1"/>
                </a:solidFill>
              </a:rPr>
              <a:t>05</a:t>
            </a:r>
          </a:p>
        </p:txBody>
      </p:sp>
      <p:sp>
        <p:nvSpPr>
          <p:cNvPr id="39" name="Text Placeholder 11">
            <a:extLst>
              <a:ext uri="{FF2B5EF4-FFF2-40B4-BE49-F238E27FC236}">
                <a16:creationId xmlns:a16="http://schemas.microsoft.com/office/drawing/2014/main" id="{FEB78A93-3E8F-346E-6A79-A6504C947D11}"/>
              </a:ext>
            </a:extLst>
          </p:cNvPr>
          <p:cNvSpPr>
            <a:spLocks noGrp="1"/>
          </p:cNvSpPr>
          <p:nvPr>
            <p:ph type="body" sz="quarter" idx="4294967295"/>
          </p:nvPr>
        </p:nvSpPr>
        <p:spPr>
          <a:xfrm>
            <a:off x="6726460" y="5173827"/>
            <a:ext cx="4608000" cy="689519"/>
          </a:xfrm>
          <a:prstGeom prst="rect">
            <a:avLst/>
          </a:prstGeom>
        </p:spPr>
        <p:txBody>
          <a:bodyPr anchor="ctr"/>
          <a:lstStyle/>
          <a:p>
            <a:pPr marL="0" indent="0">
              <a:spcBef>
                <a:spcPts val="0"/>
              </a:spcBef>
              <a:buNone/>
            </a:pPr>
            <a:r>
              <a:rPr lang="en-IE" sz="2200" b="1" dirty="0">
                <a:solidFill>
                  <a:srgbClr val="595959"/>
                </a:solidFill>
              </a:rPr>
              <a:t>Fjármálaplanagerð vs. spágreining</a:t>
            </a:r>
          </a:p>
          <a:p>
            <a:pPr marL="0" indent="0">
              <a:spcBef>
                <a:spcPts val="0"/>
              </a:spcBef>
              <a:buNone/>
            </a:pPr>
            <a:r>
              <a:rPr lang="en-US" sz="1800" i="1" dirty="0">
                <a:solidFill>
                  <a:srgbClr val="595959"/>
                </a:solidFill>
              </a:rPr>
              <a:t>Skilja muninn á áætlanagerð og spám og hvernig þau vinna saman. </a:t>
            </a:r>
          </a:p>
          <a:p>
            <a:pPr marL="0" indent="0">
              <a:spcBef>
                <a:spcPts val="0"/>
              </a:spcBef>
              <a:buNone/>
            </a:pPr>
            <a:endParaRPr lang="en-IE" sz="2200" b="1" dirty="0">
              <a:solidFill>
                <a:srgbClr val="595959"/>
              </a:solidFill>
            </a:endParaRPr>
          </a:p>
        </p:txBody>
      </p:sp>
      <p:cxnSp>
        <p:nvCxnSpPr>
          <p:cNvPr id="41" name="Straight Connector 40">
            <a:extLst>
              <a:ext uri="{FF2B5EF4-FFF2-40B4-BE49-F238E27FC236}">
                <a16:creationId xmlns:a16="http://schemas.microsoft.com/office/drawing/2014/main" id="{1C91A8AC-65DB-EDC6-3350-E1F0E1E42BAB}"/>
              </a:ext>
            </a:extLst>
          </p:cNvPr>
          <p:cNvCxnSpPr>
            <a:cxnSpLocks/>
          </p:cNvCxnSpPr>
          <p:nvPr/>
        </p:nvCxnSpPr>
        <p:spPr>
          <a:xfrm flipH="1">
            <a:off x="5726024" y="5816590"/>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5F4C03C7-3A93-27F8-F726-BBD1A08DE909}"/>
              </a:ext>
            </a:extLst>
          </p:cNvPr>
          <p:cNvCxnSpPr>
            <a:cxnSpLocks/>
          </p:cNvCxnSpPr>
          <p:nvPr/>
        </p:nvCxnSpPr>
        <p:spPr>
          <a:xfrm flipH="1">
            <a:off x="5658046" y="2103078"/>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3992D0B8-83A7-77A5-615D-C516A4BC1250}"/>
              </a:ext>
            </a:extLst>
          </p:cNvPr>
          <p:cNvCxnSpPr>
            <a:cxnSpLocks/>
          </p:cNvCxnSpPr>
          <p:nvPr/>
        </p:nvCxnSpPr>
        <p:spPr>
          <a:xfrm flipH="1">
            <a:off x="5726023" y="3036528"/>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FE705525-BE0D-77D3-0C97-702E77F58BDF}"/>
              </a:ext>
            </a:extLst>
          </p:cNvPr>
          <p:cNvCxnSpPr>
            <a:cxnSpLocks/>
          </p:cNvCxnSpPr>
          <p:nvPr/>
        </p:nvCxnSpPr>
        <p:spPr>
          <a:xfrm flipH="1">
            <a:off x="5777958" y="3969978"/>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478F1CE3-62FD-DD55-7249-A78752AAE26C}"/>
              </a:ext>
            </a:extLst>
          </p:cNvPr>
          <p:cNvCxnSpPr>
            <a:cxnSpLocks/>
          </p:cNvCxnSpPr>
          <p:nvPr/>
        </p:nvCxnSpPr>
        <p:spPr>
          <a:xfrm flipH="1">
            <a:off x="5810446" y="4903428"/>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92654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D5E0BEE2-F49D-E52E-381E-ED0F348C14A0}"/>
              </a:ext>
            </a:extLst>
          </p:cNvPr>
          <p:cNvSpPr>
            <a:spLocks noGrp="1"/>
          </p:cNvSpPr>
          <p:nvPr>
            <p:ph type="body" sz="quarter" idx="18"/>
          </p:nvPr>
        </p:nvSpPr>
        <p:spPr>
          <a:xfrm>
            <a:off x="826787" y="1529949"/>
            <a:ext cx="10614687" cy="3499183"/>
          </a:xfrm>
        </p:spPr>
        <p:txBody>
          <a:bodyPr/>
          <a:lstStyle/>
          <a:p>
            <a:pPr>
              <a:spcAft>
                <a:spcPts val="1200"/>
              </a:spcAft>
            </a:pPr>
            <a:r>
              <a:rPr lang="en-US" dirty="0"/>
              <a:t>Að hefja ferðalag þitt að stofna </a:t>
            </a:r>
            <a:r>
              <a:rPr lang="en-US" b="1" dirty="0"/>
              <a:t>einstakt og sjálfbært </a:t>
            </a:r>
            <a:r>
              <a:rPr lang="en-US" dirty="0"/>
              <a:t>gistiþjónustufyrirtæki—hvort sem um er að ræða glamping-svæði í sveit, endurnýtaða minjabyggingu eða tímabundnar vistfræðieiningar—getur verið spennandi og gefandi verkefni. </a:t>
            </a:r>
          </a:p>
          <a:p>
            <a:pPr>
              <a:spcAft>
                <a:spcPts val="1200"/>
              </a:spcAft>
            </a:pPr>
            <a:r>
              <a:rPr lang="en-US" dirty="0"/>
              <a:t>En til að umbreyta þeirri sýn í sjálfbæran, langtíma rekstur þarf traustan skilning á </a:t>
            </a:r>
            <a:r>
              <a:rPr lang="en-US" b="1" dirty="0"/>
              <a:t>fjármálalegum raunveruleika bak við tjöldin</a:t>
            </a:r>
            <a:r>
              <a:rPr lang="en-US" dirty="0"/>
              <a:t>. </a:t>
            </a:r>
            <a:r>
              <a:rPr lang="en-US" dirty="0">
                <a:solidFill>
                  <a:srgbClr val="414141"/>
                </a:solidFill>
              </a:rPr>
              <a:t>Hér koma til sögunnar aðferðir, lykilreglur, notkun og verkfæri fjármálastjórnunar og rekstrarhæfis. Þessi kafli mun leiða þig í gegnum hvern þátt og bjóða upp á tækifæri til </a:t>
            </a:r>
            <a:r>
              <a:rPr lang="en-US" dirty="0" err="1">
                <a:solidFill>
                  <a:srgbClr val="414141"/>
                </a:solidFill>
              </a:rPr>
              <a:t>að hámarka </a:t>
            </a:r>
            <a:r>
              <a:rPr lang="en-US" dirty="0">
                <a:solidFill>
                  <a:srgbClr val="414141"/>
                </a:solidFill>
              </a:rPr>
              <a:t>tekjur og hagnað, sem styður þig á leiðinni.</a:t>
            </a:r>
          </a:p>
          <a:p>
            <a:pPr>
              <a:spcAft>
                <a:spcPts val="1200"/>
              </a:spcAft>
            </a:pPr>
            <a:r>
              <a:rPr lang="en-US" dirty="0">
                <a:solidFill>
                  <a:srgbClr val="414141"/>
                </a:solidFill>
              </a:rPr>
              <a:t>Rétt fjármálastjórnun og fjárhagsáætlun gerir þér kleift að taka </a:t>
            </a:r>
            <a:r>
              <a:rPr lang="en-US" b="1" dirty="0">
                <a:solidFill>
                  <a:srgbClr val="414141"/>
                </a:solidFill>
              </a:rPr>
              <a:t>upplýstar ákvarðanir</a:t>
            </a:r>
            <a:r>
              <a:rPr lang="en-US" dirty="0">
                <a:solidFill>
                  <a:srgbClr val="414141"/>
                </a:solidFill>
              </a:rPr>
              <a:t>, forðast </a:t>
            </a:r>
            <a:r>
              <a:rPr lang="en-US" b="1" dirty="0">
                <a:solidFill>
                  <a:srgbClr val="414141"/>
                </a:solidFill>
              </a:rPr>
              <a:t>óvænt útgjöld </a:t>
            </a:r>
            <a:r>
              <a:rPr lang="en-US" dirty="0">
                <a:solidFill>
                  <a:srgbClr val="414141"/>
                </a:solidFill>
              </a:rPr>
              <a:t>og </a:t>
            </a:r>
            <a:r>
              <a:rPr lang="en-US" b="1" dirty="0">
                <a:solidFill>
                  <a:srgbClr val="414141"/>
                </a:solidFill>
              </a:rPr>
              <a:t>skipuleggja framtíðarvöxt</a:t>
            </a:r>
            <a:r>
              <a:rPr lang="en-US" dirty="0">
                <a:solidFill>
                  <a:srgbClr val="414141"/>
                </a:solidFill>
              </a:rPr>
              <a:t>. Rétt fjármálakunnátta hjálpar þér </a:t>
            </a:r>
            <a:r>
              <a:rPr lang="en-US" b="1" dirty="0">
                <a:solidFill>
                  <a:srgbClr val="414141"/>
                </a:solidFill>
              </a:rPr>
              <a:t>að nýta auðlindir þínar á skilvirkan hátt </a:t>
            </a:r>
            <a:r>
              <a:rPr lang="en-US" dirty="0">
                <a:solidFill>
                  <a:srgbClr val="414141"/>
                </a:solidFill>
              </a:rPr>
              <a:t>og </a:t>
            </a:r>
            <a:r>
              <a:rPr lang="en-US" b="1" dirty="0">
                <a:solidFill>
                  <a:srgbClr val="414141"/>
                </a:solidFill>
              </a:rPr>
              <a:t>setja raunhæfar væntingar</a:t>
            </a:r>
            <a:r>
              <a:rPr lang="en-US" dirty="0">
                <a:solidFill>
                  <a:srgbClr val="414141"/>
                </a:solidFill>
              </a:rPr>
              <a:t>, sem eykur að lokum líkurnar á langtímaárangri og </a:t>
            </a:r>
            <a:r>
              <a:rPr lang="en-US" b="1" dirty="0">
                <a:solidFill>
                  <a:srgbClr val="414141"/>
                </a:solidFill>
              </a:rPr>
              <a:t>heilbrigðu rekstrarumhverfi </a:t>
            </a:r>
            <a:r>
              <a:rPr lang="en-US" dirty="0">
                <a:solidFill>
                  <a:srgbClr val="414141"/>
                </a:solidFill>
              </a:rPr>
              <a:t>á samkeppnismarkaði valfrjálsrar ferðaþjónustu. </a:t>
            </a:r>
          </a:p>
          <a:p>
            <a:endParaRPr lang="en-IE" dirty="0"/>
          </a:p>
        </p:txBody>
      </p:sp>
      <p:sp>
        <p:nvSpPr>
          <p:cNvPr id="7" name="Text Placeholder 6">
            <a:extLst>
              <a:ext uri="{FF2B5EF4-FFF2-40B4-BE49-F238E27FC236}">
                <a16:creationId xmlns:a16="http://schemas.microsoft.com/office/drawing/2014/main" id="{22167E49-D512-564E-A579-B6D3A0CB0BB2}"/>
              </a:ext>
            </a:extLst>
          </p:cNvPr>
          <p:cNvSpPr>
            <a:spLocks noGrp="1"/>
          </p:cNvSpPr>
          <p:nvPr>
            <p:ph type="body" sz="quarter" idx="16"/>
          </p:nvPr>
        </p:nvSpPr>
        <p:spPr/>
        <p:txBody>
          <a:bodyPr/>
          <a:lstStyle/>
          <a:p>
            <a:r>
              <a:rPr lang="en-IE" dirty="0">
                <a:solidFill>
                  <a:srgbClr val="E96751"/>
                </a:solidFill>
              </a:rPr>
              <a:t>Inngangur að fjármálastjórn og rekstrarhæfi</a:t>
            </a:r>
          </a:p>
          <a:p>
            <a:endParaRPr lang="en-IE" dirty="0"/>
          </a:p>
        </p:txBody>
      </p:sp>
      <p:grpSp>
        <p:nvGrpSpPr>
          <p:cNvPr id="10" name="Group 9">
            <a:extLst>
              <a:ext uri="{FF2B5EF4-FFF2-40B4-BE49-F238E27FC236}">
                <a16:creationId xmlns:a16="http://schemas.microsoft.com/office/drawing/2014/main" id="{E56ECE82-8586-326D-3E39-B55BFCA98E79}"/>
              </a:ext>
            </a:extLst>
          </p:cNvPr>
          <p:cNvGrpSpPr/>
          <p:nvPr/>
        </p:nvGrpSpPr>
        <p:grpSpPr>
          <a:xfrm>
            <a:off x="11081474" y="76852"/>
            <a:ext cx="720000" cy="861774"/>
            <a:chOff x="1016000" y="1024973"/>
            <a:chExt cx="1016000" cy="1216059"/>
          </a:xfrm>
        </p:grpSpPr>
        <p:sp>
          <p:nvSpPr>
            <p:cNvPr id="11" name="Oval 10">
              <a:extLst>
                <a:ext uri="{FF2B5EF4-FFF2-40B4-BE49-F238E27FC236}">
                  <a16:creationId xmlns:a16="http://schemas.microsoft.com/office/drawing/2014/main" id="{02EF28A7-D9B8-014E-F587-D6952E877EF0}"/>
                </a:ext>
              </a:extLst>
            </p:cNvPr>
            <p:cNvSpPr/>
            <p:nvPr/>
          </p:nvSpPr>
          <p:spPr>
            <a:xfrm>
              <a:off x="1016000" y="1137920"/>
              <a:ext cx="1016000" cy="1016000"/>
            </a:xfrm>
            <a:prstGeom prst="ellipse">
              <a:avLst/>
            </a:prstGeom>
            <a:solidFill>
              <a:srgbClr val="086D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12" name="TextBox 11">
              <a:extLst>
                <a:ext uri="{FF2B5EF4-FFF2-40B4-BE49-F238E27FC236}">
                  <a16:creationId xmlns:a16="http://schemas.microsoft.com/office/drawing/2014/main" id="{C10551D3-0783-779A-EE21-0A27B35FC51B}"/>
                </a:ext>
              </a:extLst>
            </p:cNvPr>
            <p:cNvSpPr txBox="1"/>
            <p:nvPr/>
          </p:nvSpPr>
          <p:spPr>
            <a:xfrm>
              <a:off x="1028700" y="1024973"/>
              <a:ext cx="971551" cy="121605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lgn="ctr"/>
              <a:r>
                <a:rPr lang="en-US" sz="5000" b="1" dirty="0">
                  <a:solidFill>
                    <a:schemeClr val="bg1"/>
                  </a:solidFill>
                </a:rPr>
                <a:t>1</a:t>
              </a:r>
            </a:p>
          </p:txBody>
        </p:sp>
      </p:grpSp>
    </p:spTree>
    <p:extLst>
      <p:ext uri="{BB962C8B-B14F-4D97-AF65-F5344CB8AC3E}">
        <p14:creationId xmlns:p14="http://schemas.microsoft.com/office/powerpoint/2010/main" val="3689059642"/>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10F2ADB-1EE3-4CAF-ACC8-A4E34AC6BE76}"/>
</file>

<file path=customXml/itemProps2.xml><?xml version="1.0" encoding="utf-8"?>
<ds:datastoreItem xmlns:ds="http://schemas.openxmlformats.org/officeDocument/2006/customXml" ds:itemID="{5601F1F4-19FA-482A-88E8-FDC299F33379}"/>
</file>

<file path=customXml/itemProps3.xml><?xml version="1.0" encoding="utf-8"?>
<ds:datastoreItem xmlns:ds="http://schemas.openxmlformats.org/officeDocument/2006/customXml" ds:itemID="{02B79CCE-B021-4199-9E5C-31719E5DDFAD}"/>
</file>

<file path=docProps/app.xml><?xml version="1.0" encoding="utf-8"?>
<Properties xmlns="http://schemas.openxmlformats.org/officeDocument/2006/extended-properties" xmlns:vt="http://schemas.openxmlformats.org/officeDocument/2006/docPropsVTypes">
  <TotalTime>12917</TotalTime>
  <Words>2290</Words>
  <Application>Microsoft Office PowerPoint</Application>
  <PresentationFormat>Widescreen</PresentationFormat>
  <Paragraphs>162</Paragraphs>
  <Slides>20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Arial</vt:lpstr>
      <vt:lpstr>Calibri</vt:lpstr>
      <vt:lpstr>Montserrat</vt:lpstr>
      <vt:lpstr>Montserrat Light</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docId:E73E4BCAD52D41F6AC34F197E2DD1686</cp:keywords>
  <cp:lastModifiedBy>Kjartan Bollason</cp:lastModifiedBy>
  <cp:revision>499</cp:revision>
  <dcterms:created xsi:type="dcterms:W3CDTF">2020-10-14T13:32:04Z</dcterms:created>
  <dcterms:modified xsi:type="dcterms:W3CDTF">2026-01-23T15:44:33Z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