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3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5"/>
  </p:notesMasterIdLst>
  <p:sldIdLst>
    <p:sldId id="7774" r:id="rId2"/>
    <p:sldId id="7779" r:id="rId3"/>
    <p:sldId id="7783" r:id="rId4"/>
    <p:sldId id="7432" r:id="rId5"/>
    <p:sldId id="7580" r:id="rId6"/>
    <p:sldId id="7311" r:id="rId7"/>
    <p:sldId id="7450" r:id="rId8"/>
    <p:sldId id="7770" r:id="rId9"/>
    <p:sldId id="7451" r:id="rId10"/>
    <p:sldId id="7771" r:id="rId11"/>
    <p:sldId id="7532" r:id="rId12"/>
    <p:sldId id="7772" r:id="rId13"/>
    <p:sldId id="7533" r:id="rId14"/>
    <p:sldId id="7773" r:id="rId15"/>
    <p:sldId id="7536" r:id="rId16"/>
    <p:sldId id="7545" r:id="rId17"/>
    <p:sldId id="7546" r:id="rId18"/>
    <p:sldId id="7534" r:id="rId19"/>
    <p:sldId id="7538" r:id="rId20"/>
    <p:sldId id="7540" r:id="rId21"/>
    <p:sldId id="7541" r:id="rId22"/>
    <p:sldId id="7535" r:id="rId23"/>
    <p:sldId id="7542" r:id="rId24"/>
    <p:sldId id="7543" r:id="rId25"/>
    <p:sldId id="7544" r:id="rId26"/>
    <p:sldId id="7505" r:id="rId27"/>
    <p:sldId id="7452" r:id="rId28"/>
    <p:sldId id="7563" r:id="rId29"/>
    <p:sldId id="7564" r:id="rId30"/>
    <p:sldId id="7573" r:id="rId31"/>
    <p:sldId id="7574" r:id="rId32"/>
    <p:sldId id="7565" r:id="rId33"/>
    <p:sldId id="77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98C7F"/>
    <a:srgbClr val="418D8F"/>
    <a:srgbClr val="595959"/>
    <a:srgbClr val="F2A158"/>
    <a:srgbClr val="5FBDBB"/>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0"/>
    <p:restoredTop sz="94915" autoAdjust="0"/>
  </p:normalViewPr>
  <p:slideViewPr>
    <p:cSldViewPr snapToGrid="0" snapToObjects="1">
      <p:cViewPr varScale="1">
        <p:scale>
          <a:sx n="64" d="100"/>
          <a:sy n="64" d="100"/>
        </p:scale>
        <p:origin x="41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Smelltu til að breyta aðaltextastílum</a:t>
            </a:r>
          </a:p>
          <a:p>
            <a:pPr lvl="1"/>
            <a:r>
              <a:rPr lang="en-GB"/>
              <a:t>Annar stigi</a:t>
            </a:r>
          </a:p>
          <a:p>
            <a:pPr lvl="2"/>
            <a:r>
              <a:rPr lang="en-GB"/>
              <a:t>Þriðja stig</a:t>
            </a:r>
          </a:p>
          <a:p>
            <a:pPr lvl="3"/>
            <a:r>
              <a:rPr lang="en-GB"/>
              <a:t>Fjórða stig</a:t>
            </a:r>
          </a:p>
          <a:p>
            <a:pPr lvl="4"/>
            <a:r>
              <a:rPr lang="en-GB"/>
              <a:t>Fimmta stig</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AA82-65BB-FFE3-1099-25296C6B7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3E756-EF9A-6CCF-4A0B-BEEF51CCE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D8C7E-0B1D-9DF9-15DA-008458054D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73DB28-3C31-D638-ED25-3DD72C1AFFEC}"/>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80669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9B5B5-A10A-E4A7-3EEB-D93124E5E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F6AFF-D1B4-725C-0F65-A42CD4792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C2831-1EC7-0B0F-8965-CF2E6F2474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144BA8-B427-5881-4248-2FBDFF69871E}"/>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201012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EC3D5-C20F-8DC7-63E1-ECD4C0EAB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ADF5C-09E3-DCC9-81CB-77B4DAA70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853B7-8E8E-AA3B-EB80-E6910140DE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B2DA66-8F78-FCE8-BD8B-2545B997D47A}"/>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90295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FB6E-014C-2845-631A-79F92DDF7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D8769-7FFD-1B29-74D5-B38ACB23A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CFB9F-CF68-FDBC-E193-CEA0F69CE0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ACA23F-C25B-8D9C-7BA9-41EF6BB8A007}"/>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80083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B564-230B-1A62-3772-EED705CFB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B1D11-F6F8-9682-8DAC-F1A043603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8DA15-D257-6BD4-785B-E23FC2C843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6F8C5B-AB06-9C56-F2CE-E5175285F3C5}"/>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78717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49A7-B3D9-0684-A2C9-CF3CA543C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31EA0-90B4-5FFF-75E8-F048374DD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53E1A-BC02-8E13-CC68-1279E9EC32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A79B26D-96DA-6BB4-D6DB-45307A8CE81B}"/>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8342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E08BF-AF8E-79CF-0E98-FAD5D7750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D8613-F4A7-660E-E0B7-0B22F9067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B1153-E389-088B-04DF-DC61863BF3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90CEB5-61A8-16DF-8751-967A58D60A7C}"/>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99888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63926-4E5B-B45C-6040-34B401740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747B5-175C-FD61-7F12-F8CD396E2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6BD99-3E67-9477-228A-F8FDE77CFB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C7D0B76-1A85-0DE3-2D9B-24CEDAF81AB4}"/>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65830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s Slide 0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256970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735145" y="-2744893"/>
            <a:ext cx="6702216"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chemeClr val="bg1"/>
          </a:solidFill>
          <a:ln w="571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894731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0C46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0C4659"/>
                </a:solidFill>
                <a:latin typeface="+mn-lt"/>
              </a:defRPr>
            </a:lvl1pPr>
          </a:lstStyle>
          <a:p>
            <a:pPr lvl="0"/>
            <a:r>
              <a:rPr lang="en-US"/>
              <a:t>Heading</a:t>
            </a:r>
          </a:p>
        </p:txBody>
      </p:sp>
    </p:spTree>
    <p:extLst>
      <p:ext uri="{BB962C8B-B14F-4D97-AF65-F5344CB8AC3E}">
        <p14:creationId xmlns:p14="http://schemas.microsoft.com/office/powerpoint/2010/main" val="1237498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3539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FRÁBÆR DVALARSTAÐIR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HÖNNUN NÝSTÁRLEGRA DVALARSTAÐA Í FERÐAMENNSKU</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970" r:id="rId5"/>
    <p:sldLayoutId id="2147483977" r:id="rId6"/>
    <p:sldLayoutId id="2147483888" r:id="rId7"/>
    <p:sldLayoutId id="2147483898" r:id="rId8"/>
    <p:sldLayoutId id="2147483974" r:id="rId9"/>
    <p:sldLayoutId id="2147483842" r:id="rId10"/>
    <p:sldLayoutId id="2147483960" r:id="rId11"/>
    <p:sldLayoutId id="2147483962" r:id="rId12"/>
    <p:sldLayoutId id="2147483961" r:id="rId13"/>
    <p:sldLayoutId id="2147483968" r:id="rId14"/>
    <p:sldLayoutId id="2147483840" r:id="rId15"/>
    <p:sldLayoutId id="2147483880" r:id="rId16"/>
    <p:sldLayoutId id="2147483889" r:id="rId17"/>
    <p:sldLayoutId id="2147483861" r:id="rId18"/>
    <p:sldLayoutId id="2147483890" r:id="rId19"/>
    <p:sldLayoutId id="2147483899" r:id="rId20"/>
    <p:sldLayoutId id="2147483884" r:id="rId21"/>
    <p:sldLayoutId id="2147483937" r:id="rId22"/>
    <p:sldLayoutId id="2147483935" r:id="rId23"/>
    <p:sldLayoutId id="2147483938" r:id="rId24"/>
    <p:sldLayoutId id="2147483939" r:id="rId25"/>
    <p:sldLayoutId id="2147483936" r:id="rId26"/>
    <p:sldLayoutId id="2147483841" r:id="rId27"/>
    <p:sldLayoutId id="2147483916" r:id="rId28"/>
    <p:sldLayoutId id="2147483913" r:id="rId29"/>
    <p:sldLayoutId id="2147483917" r:id="rId30"/>
    <p:sldLayoutId id="2147483914" r:id="rId31"/>
    <p:sldLayoutId id="2147483918" r:id="rId32"/>
    <p:sldLayoutId id="2147483948" r:id="rId33"/>
    <p:sldLayoutId id="2147483949" r:id="rId34"/>
    <p:sldLayoutId id="2147483950" r:id="rId35"/>
    <p:sldLayoutId id="2147483951" r:id="rId36"/>
    <p:sldLayoutId id="2147483952" r:id="rId37"/>
    <p:sldLayoutId id="2147483953" r:id="rId38"/>
    <p:sldLayoutId id="2147483921" r:id="rId39"/>
    <p:sldLayoutId id="2147483922" r:id="rId40"/>
    <p:sldLayoutId id="2147483879" r:id="rId41"/>
    <p:sldLayoutId id="2147483919" r:id="rId42"/>
    <p:sldLayoutId id="2147483915" r:id="rId43"/>
    <p:sldLayoutId id="2147483920" r:id="rId44"/>
    <p:sldLayoutId id="2147483942" r:id="rId45"/>
    <p:sldLayoutId id="2147483943" r:id="rId46"/>
    <p:sldLayoutId id="2147483944" r:id="rId47"/>
    <p:sldLayoutId id="2147483945" r:id="rId48"/>
    <p:sldLayoutId id="2147483946" r:id="rId49"/>
    <p:sldLayoutId id="2147483947" r:id="rId50"/>
    <p:sldLayoutId id="2147483878" r:id="rId51"/>
    <p:sldLayoutId id="2147483891" r:id="rId52"/>
    <p:sldLayoutId id="2147483940" r:id="rId53"/>
    <p:sldLayoutId id="2147483941" r:id="rId54"/>
    <p:sldLayoutId id="2147483894" r:id="rId55"/>
    <p:sldLayoutId id="2147483893" r:id="rId56"/>
    <p:sldLayoutId id="2147483895" r:id="rId57"/>
    <p:sldLayoutId id="2147483896" r:id="rId58"/>
    <p:sldLayoutId id="2147483900" r:id="rId59"/>
    <p:sldLayoutId id="2147483901" r:id="rId60"/>
    <p:sldLayoutId id="2147483902" r:id="rId61"/>
    <p:sldLayoutId id="2147483903" r:id="rId62"/>
    <p:sldLayoutId id="2147483904" r:id="rId63"/>
    <p:sldLayoutId id="2147483853" r:id="rId64"/>
    <p:sldLayoutId id="2147483905" r:id="rId65"/>
    <p:sldLayoutId id="2147483934" r:id="rId66"/>
    <p:sldLayoutId id="2147483963" r:id="rId67"/>
    <p:sldLayoutId id="2147483976" r:id="rId6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investopedia.com/terms/b/breakevenanalysis.asp#:~:text=Definition"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6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investopedia.com/terms/b/breakevenanalysis.asp#:~:text=Definition"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8830-AB15-3A54-00DB-80A39663BE5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AAD2A4B-7BB9-AE82-56EE-6C54E0DD39FB}"/>
              </a:ext>
            </a:extLst>
          </p:cNvPr>
          <p:cNvSpPr>
            <a:spLocks noGrp="1"/>
          </p:cNvSpPr>
          <p:nvPr>
            <p:ph type="body" sz="quarter" idx="17"/>
          </p:nvPr>
        </p:nvSpPr>
        <p:spPr/>
        <p:txBody>
          <a:bodyPr/>
          <a:lstStyle/>
          <a:p>
            <a:endParaRPr lang="en-IE"/>
          </a:p>
        </p:txBody>
      </p:sp>
      <p:sp>
        <p:nvSpPr>
          <p:cNvPr id="8" name="Text Placeholder 2">
            <a:extLst>
              <a:ext uri="{FF2B5EF4-FFF2-40B4-BE49-F238E27FC236}">
                <a16:creationId xmlns:a16="http://schemas.microsoft.com/office/drawing/2014/main" id="{04B00C76-EA1A-C5E7-7A6A-48753B29C450}"/>
              </a:ext>
            </a:extLst>
          </p:cNvPr>
          <p:cNvSpPr>
            <a:spLocks noGrp="1"/>
          </p:cNvSpPr>
          <p:nvPr>
            <p:ph type="body" sz="quarter" idx="15"/>
          </p:nvPr>
        </p:nvSpPr>
        <p:spPr>
          <a:xfrm>
            <a:off x="374360" y="2557127"/>
            <a:ext cx="5089964" cy="697353"/>
          </a:xfrm>
        </p:spPr>
        <p:txBody>
          <a:bodyPr/>
          <a:lstStyle/>
          <a:p>
            <a:r>
              <a:rPr lang="en-GB"/>
              <a:t>Modúl 8 </a:t>
            </a:r>
            <a:r>
              <a:rPr lang="en-GB" sz="4400" b="0"/>
              <a:t>(</a:t>
            </a:r>
            <a:r>
              <a:rPr lang="en-GB" sz="4400" b="0" dirty="0"/>
              <a:t>hluti 2)</a:t>
            </a:r>
          </a:p>
        </p:txBody>
      </p:sp>
      <p:sp>
        <p:nvSpPr>
          <p:cNvPr id="12" name="Text Placeholder 3">
            <a:extLst>
              <a:ext uri="{FF2B5EF4-FFF2-40B4-BE49-F238E27FC236}">
                <a16:creationId xmlns:a16="http://schemas.microsoft.com/office/drawing/2014/main" id="{4BABE491-C931-3943-8B86-B760B92D35B3}"/>
              </a:ext>
            </a:extLst>
          </p:cNvPr>
          <p:cNvSpPr>
            <a:spLocks noGrp="1"/>
          </p:cNvSpPr>
          <p:nvPr>
            <p:ph type="body" sz="quarter" idx="16"/>
          </p:nvPr>
        </p:nvSpPr>
        <p:spPr>
          <a:xfrm>
            <a:off x="374360" y="3289874"/>
            <a:ext cx="5089964" cy="697353"/>
          </a:xfrm>
        </p:spPr>
        <p:txBody>
          <a:bodyPr>
            <a:noAutofit/>
          </a:bodyPr>
          <a:lstStyle/>
          <a:p>
            <a:pPr defTabSz="777514">
              <a:lnSpc>
                <a:spcPct val="100000"/>
              </a:lnSpc>
              <a:spcBef>
                <a:spcPts val="0"/>
              </a:spcBef>
              <a:spcAft>
                <a:spcPts val="1200"/>
              </a:spcAft>
              <a:defRPr/>
            </a:pPr>
            <a:r>
              <a:rPr lang="en-US" sz="4000" dirty="0"/>
              <a:t>Að skilja tekjur þínar og bókunargetu</a:t>
            </a:r>
            <a:endParaRPr lang="en-US" sz="4000" dirty="0">
              <a:solidFill>
                <a:srgbClr val="E96751"/>
              </a:solidFill>
            </a:endParaRPr>
          </a:p>
          <a:p>
            <a:pPr defTabSz="777514">
              <a:lnSpc>
                <a:spcPct val="100000"/>
              </a:lnSpc>
              <a:spcBef>
                <a:spcPts val="0"/>
              </a:spcBef>
              <a:spcAft>
                <a:spcPts val="1200"/>
              </a:spcAft>
              <a:defRPr/>
            </a:pPr>
            <a:endParaRPr lang="en-IE" sz="2800" i="1" dirty="0"/>
          </a:p>
        </p:txBody>
      </p:sp>
      <p:pic>
        <p:nvPicPr>
          <p:cNvPr id="13" name="Picture Placeholder 12">
            <a:extLst>
              <a:ext uri="{FF2B5EF4-FFF2-40B4-BE49-F238E27FC236}">
                <a16:creationId xmlns:a16="http://schemas.microsoft.com/office/drawing/2014/main" id="{842BA74D-D467-020F-A493-9A95EA9A128F}"/>
              </a:ext>
            </a:extLst>
          </p:cNvPr>
          <p:cNvPicPr>
            <a:picLocks noGrp="1" noChangeAspect="1"/>
          </p:cNvPicPr>
          <p:nvPr>
            <p:ph type="pic" sz="quarter" idx="19"/>
          </p:nvPr>
        </p:nvPicPr>
        <p:blipFill>
          <a:blip r:embed="rId2"/>
          <a:srcRect t="23065" b="23065"/>
          <a:stretch>
            <a:fillRect/>
          </a:stretch>
        </p:blipFill>
        <p:spPr/>
      </p:pic>
      <p:sp>
        <p:nvSpPr>
          <p:cNvPr id="16" name="TextBox 15">
            <a:extLst>
              <a:ext uri="{FF2B5EF4-FFF2-40B4-BE49-F238E27FC236}">
                <a16:creationId xmlns:a16="http://schemas.microsoft.com/office/drawing/2014/main" id="{F6684541-F433-3F12-3A38-71278BBDAE95}"/>
              </a:ext>
            </a:extLst>
          </p:cNvPr>
          <p:cNvSpPr txBox="1"/>
          <p:nvPr/>
        </p:nvSpPr>
        <p:spPr>
          <a:xfrm>
            <a:off x="9359153" y="1133862"/>
            <a:ext cx="2411506" cy="338554"/>
          </a:xfrm>
          <a:prstGeom prst="rect">
            <a:avLst/>
          </a:prstGeom>
          <a:noFill/>
        </p:spPr>
        <p:txBody>
          <a:bodyPr wrap="square" rtlCol="0">
            <a:spAutoFit/>
          </a:bodyPr>
          <a:lstStyle/>
          <a:p>
            <a:r>
              <a:rPr lang="en-IE" sz="1600" dirty="0">
                <a:solidFill>
                  <a:schemeClr val="bg1"/>
                </a:solidFill>
              </a:rPr>
              <a:t>Rocca Calascio-kastali, Ítalía</a:t>
            </a:r>
          </a:p>
        </p:txBody>
      </p:sp>
    </p:spTree>
    <p:extLst>
      <p:ext uri="{BB962C8B-B14F-4D97-AF65-F5344CB8AC3E}">
        <p14:creationId xmlns:p14="http://schemas.microsoft.com/office/powerpoint/2010/main" val="303139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C0E7-7E20-5A53-4F31-774CB7FC70FB}"/>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3F9F852-0C4D-6278-42EB-80C5F279A41A}"/>
              </a:ext>
            </a:extLst>
          </p:cNvPr>
          <p:cNvSpPr/>
          <p:nvPr/>
        </p:nvSpPr>
        <p:spPr>
          <a:xfrm>
            <a:off x="4178729" y="1145462"/>
            <a:ext cx="7601173" cy="1945748"/>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270B5589-A97A-9C4F-5C1F-1FB5B284DDD4}"/>
              </a:ext>
            </a:extLst>
          </p:cNvPr>
          <p:cNvSpPr>
            <a:spLocks noGrp="1"/>
          </p:cNvSpPr>
          <p:nvPr>
            <p:ph type="body" sz="quarter" idx="21"/>
          </p:nvPr>
        </p:nvSpPr>
        <p:spPr>
          <a:xfrm>
            <a:off x="4295552" y="854452"/>
            <a:ext cx="7367529" cy="4530541"/>
          </a:xfrm>
        </p:spPr>
        <p:txBody>
          <a:bodyPr/>
          <a:lstStyle/>
          <a:p>
            <a:pPr marL="342900" indent="-342900">
              <a:spcAft>
                <a:spcPts val="600"/>
              </a:spcAft>
              <a:buFont typeface="Wingdings" panose="05000000000000000000" pitchFamily="2" charset="2"/>
              <a:buChar char="Ø"/>
            </a:pPr>
            <a:endParaRPr lang="en-IE" sz="2400" dirty="0"/>
          </a:p>
          <a:p>
            <a:pPr>
              <a:spcAft>
                <a:spcPts val="600"/>
              </a:spcAft>
            </a:pPr>
            <a:r>
              <a:rPr lang="en-IE" sz="2400" b="1" i="1" dirty="0">
                <a:solidFill>
                  <a:schemeClr val="bg1"/>
                </a:solidFill>
              </a:rPr>
              <a:t>Dæmi: </a:t>
            </a:r>
            <a:r>
              <a:rPr lang="en-IE" sz="2400" i="1" dirty="0">
                <a:solidFill>
                  <a:schemeClr val="bg1"/>
                </a:solidFill>
              </a:rPr>
              <a:t>Tekjur gætu falið í sér 50.000 evrur af herbergisbókunum (samkvæmt árstíðarbókhaldi þínu), auk 5.000 evra af viðbótum eins og morgunverðar­sölu og staðbundnum skoðunarferðum, </a:t>
            </a:r>
            <a:r>
              <a:rPr lang="en-IE" sz="2400" b="1" i="1" dirty="0">
                <a:solidFill>
                  <a:schemeClr val="bg1"/>
                </a:solidFill>
              </a:rPr>
              <a:t>sem gerir samtals 55.000 evrur í tekjur</a:t>
            </a:r>
            <a:r>
              <a:rPr lang="en-IE" sz="2400" i="1" dirty="0">
                <a:solidFill>
                  <a:schemeClr val="bg1"/>
                </a:solidFill>
              </a:rPr>
              <a:t>.</a:t>
            </a:r>
            <a:r>
              <a:rPr lang="en-IE" sz="2400" dirty="0">
                <a:solidFill>
                  <a:schemeClr val="bg1"/>
                </a:solidFill>
              </a:rPr>
              <a:t> </a:t>
            </a:r>
          </a:p>
          <a:p>
            <a:pPr>
              <a:spcAft>
                <a:spcPts val="600"/>
              </a:spcAft>
            </a:pPr>
            <a:endParaRPr lang="en-IE" sz="2400" dirty="0"/>
          </a:p>
          <a:p>
            <a:pPr>
              <a:spcAft>
                <a:spcPts val="600"/>
              </a:spcAft>
            </a:pPr>
            <a:r>
              <a:rPr lang="en-IE" sz="2400" dirty="0"/>
              <a:t>Að skrá þetta niður myndar tekjuhlið jöfnunnar. </a:t>
            </a:r>
            <a:r>
              <a:rPr lang="en-IE" sz="2400" b="1" dirty="0">
                <a:solidFill>
                  <a:srgbClr val="E96751"/>
                </a:solidFill>
              </a:rPr>
              <a:t>Ábending: </a:t>
            </a:r>
            <a:r>
              <a:rPr lang="en-IE" sz="2400" dirty="0"/>
              <a:t>Það er yfirleitt betra að vera örlítið varfærinn í áætlunum – betra að verða ánægður yfir óvæntum tekjum en öfugt.</a:t>
            </a:r>
          </a:p>
          <a:p>
            <a:pPr>
              <a:spcAft>
                <a:spcPts val="600"/>
              </a:spcAft>
            </a:pPr>
            <a:endParaRPr lang="en-IE" sz="2400" dirty="0"/>
          </a:p>
        </p:txBody>
      </p:sp>
      <p:sp>
        <p:nvSpPr>
          <p:cNvPr id="5" name="Text Placeholder 4">
            <a:extLst>
              <a:ext uri="{FF2B5EF4-FFF2-40B4-BE49-F238E27FC236}">
                <a16:creationId xmlns:a16="http://schemas.microsoft.com/office/drawing/2014/main" id="{D1D49715-BCB4-144E-62CA-01589472EED1}"/>
              </a:ext>
            </a:extLst>
          </p:cNvPr>
          <p:cNvSpPr>
            <a:spLocks noGrp="1"/>
          </p:cNvSpPr>
          <p:nvPr>
            <p:ph type="body" sz="quarter" idx="23"/>
          </p:nvPr>
        </p:nvSpPr>
        <p:spPr>
          <a:xfrm>
            <a:off x="4295553" y="159928"/>
            <a:ext cx="7221426" cy="803654"/>
          </a:xfrm>
        </p:spPr>
        <p:txBody>
          <a:bodyPr/>
          <a:lstStyle/>
          <a:p>
            <a:r>
              <a:rPr lang="en-IE" sz="3200" dirty="0"/>
              <a:t>Taktu saman allar tekjulindir þínar</a:t>
            </a:r>
          </a:p>
        </p:txBody>
      </p:sp>
      <p:sp>
        <p:nvSpPr>
          <p:cNvPr id="7" name="Text Placeholder 6">
            <a:extLst>
              <a:ext uri="{FF2B5EF4-FFF2-40B4-BE49-F238E27FC236}">
                <a16:creationId xmlns:a16="http://schemas.microsoft.com/office/drawing/2014/main" id="{966581E5-D483-DD33-D92C-6CDEDCF30A70}"/>
              </a:ext>
            </a:extLst>
          </p:cNvPr>
          <p:cNvSpPr>
            <a:spLocks noGrp="1"/>
          </p:cNvSpPr>
          <p:nvPr>
            <p:ph type="body" sz="quarter" idx="18"/>
          </p:nvPr>
        </p:nvSpPr>
        <p:spPr>
          <a:xfrm>
            <a:off x="675021" y="3392026"/>
            <a:ext cx="2893974" cy="1049221"/>
          </a:xfrm>
        </p:spPr>
        <p:txBody>
          <a:bodyPr/>
          <a:lstStyle/>
          <a:p>
            <a:r>
              <a:rPr lang="en-IE" dirty="0"/>
              <a:t>Skráðu tekjulindir þínar</a:t>
            </a:r>
          </a:p>
        </p:txBody>
      </p:sp>
      <p:sp>
        <p:nvSpPr>
          <p:cNvPr id="11" name="TextBox 10">
            <a:extLst>
              <a:ext uri="{FF2B5EF4-FFF2-40B4-BE49-F238E27FC236}">
                <a16:creationId xmlns:a16="http://schemas.microsoft.com/office/drawing/2014/main" id="{A49A26BD-0BA5-EBCB-1A31-654DA04C7D28}"/>
              </a:ext>
            </a:extLst>
          </p:cNvPr>
          <p:cNvSpPr txBox="1"/>
          <p:nvPr/>
        </p:nvSpPr>
        <p:spPr>
          <a:xfrm>
            <a:off x="391600" y="6328740"/>
            <a:ext cx="6096000" cy="369332"/>
          </a:xfrm>
          <a:prstGeom prst="rect">
            <a:avLst/>
          </a:prstGeom>
          <a:noFill/>
        </p:spPr>
        <p:txBody>
          <a:bodyPr wrap="square">
            <a:spAutoFit/>
          </a:bodyPr>
          <a:lstStyle/>
          <a:p>
            <a:pPr algn="l">
              <a:buNone/>
            </a:pPr>
            <a:r>
              <a:rPr lang="en-US" i="0" dirty="0">
                <a:solidFill>
                  <a:srgbClr val="00B0F0"/>
                </a:solidFill>
                <a:effectLst/>
                <a:latin typeface="var(--font-family-b)"/>
                <a:hlinkClick r:id="rId2">
                  <a:extLst>
                    <a:ext uri="{A12FA001-AC4F-418D-AE19-62706E023703}">
                      <ahyp:hlinkClr xmlns:ahyp="http://schemas.microsoft.com/office/drawing/2018/hyperlinkcolor" val="tx"/>
                    </a:ext>
                  </a:extLst>
                </a:hlinkClick>
              </a:rPr>
              <a:t>Jafnreksgreining: Formúla og útreikningar</a:t>
            </a:r>
            <a:endParaRPr lang="en-US" i="0" dirty="0">
              <a:solidFill>
                <a:srgbClr val="00B0F0"/>
              </a:solidFill>
              <a:effectLst/>
              <a:latin typeface="var(--font-family-b)"/>
            </a:endParaRPr>
          </a:p>
        </p:txBody>
      </p:sp>
      <p:pic>
        <p:nvPicPr>
          <p:cNvPr id="17" name="Picture Placeholder 16" descr="A couple sitting in a pool overlooking the ocean&#10;&#10;AI-generated content may be incorrect.">
            <a:extLst>
              <a:ext uri="{FF2B5EF4-FFF2-40B4-BE49-F238E27FC236}">
                <a16:creationId xmlns:a16="http://schemas.microsoft.com/office/drawing/2014/main" id="{E61D7E19-7227-E659-3DD5-E661B040F8E4}"/>
              </a:ext>
            </a:extLst>
          </p:cNvPr>
          <p:cNvPicPr>
            <a:picLocks noGrp="1" noChangeAspect="1"/>
          </p:cNvPicPr>
          <p:nvPr>
            <p:ph type="pic" sz="quarter" idx="10"/>
          </p:nvPr>
        </p:nvPicPr>
        <p:blipFill>
          <a:blip r:embed="rId3"/>
          <a:srcRect t="27254" b="27254"/>
          <a:stretch>
            <a:fillRect/>
          </a:stretch>
        </p:blipFill>
        <p:spPr/>
      </p:pic>
      <p:sp>
        <p:nvSpPr>
          <p:cNvPr id="9" name="Text Placeholder 6">
            <a:extLst>
              <a:ext uri="{FF2B5EF4-FFF2-40B4-BE49-F238E27FC236}">
                <a16:creationId xmlns:a16="http://schemas.microsoft.com/office/drawing/2014/main" id="{59CDC163-2EFC-334D-3097-B6A2D9A27A76}"/>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Kynntu þér tekjulindir þínar</a:t>
            </a:r>
          </a:p>
          <a:p>
            <a:endParaRPr lang="en-IE" sz="3000" dirty="0"/>
          </a:p>
        </p:txBody>
      </p:sp>
    </p:spTree>
    <p:extLst>
      <p:ext uri="{BB962C8B-B14F-4D97-AF65-F5344CB8AC3E}">
        <p14:creationId xmlns:p14="http://schemas.microsoft.com/office/powerpoint/2010/main" val="253633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E3B2-1206-78E9-E09A-EE2070E2659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D36313A-C3AD-6FCC-ACA1-6CBFBBCEECFC}"/>
              </a:ext>
            </a:extLst>
          </p:cNvPr>
          <p:cNvSpPr>
            <a:spLocks noGrp="1"/>
          </p:cNvSpPr>
          <p:nvPr>
            <p:ph type="body" sz="quarter" idx="21"/>
          </p:nvPr>
        </p:nvSpPr>
        <p:spPr>
          <a:xfrm>
            <a:off x="4295553" y="820707"/>
            <a:ext cx="6856541" cy="4530541"/>
          </a:xfrm>
        </p:spPr>
        <p:txBody>
          <a:bodyPr/>
          <a:lstStyle/>
          <a:p>
            <a:r>
              <a:rPr lang="en-US" sz="2400" b="1" dirty="0">
                <a:solidFill>
                  <a:srgbClr val="E96751"/>
                </a:solidFill>
              </a:rPr>
              <a:t>Aðartekjur (kjarna gistitekjur)</a:t>
            </a:r>
          </a:p>
          <a:p>
            <a:endParaRPr lang="en-US" sz="2400" b="1" dirty="0">
              <a:solidFill>
                <a:srgbClr val="E96751"/>
              </a:solidFill>
            </a:endParaRPr>
          </a:p>
          <a:p>
            <a:r>
              <a:rPr lang="en-US" sz="2400" b="1" dirty="0">
                <a:solidFill>
                  <a:srgbClr val="E96751"/>
                </a:solidFill>
              </a:rPr>
              <a:t>Hvað þetta er: </a:t>
            </a:r>
            <a:r>
              <a:rPr lang="en-US" sz="2400" dirty="0">
                <a:solidFill>
                  <a:srgbClr val="595959"/>
                </a:solidFill>
              </a:rPr>
              <a:t>Kjarntakstur þinn af gistináttum, vikulegum eða langtímagistingu gesta.</a:t>
            </a:r>
          </a:p>
          <a:p>
            <a:endParaRPr lang="en-US" sz="2400" dirty="0">
              <a:solidFill>
                <a:srgbClr val="595959"/>
              </a:solidFill>
            </a:endParaRPr>
          </a:p>
          <a:p>
            <a:pPr marL="342900" indent="-342900">
              <a:buFont typeface="Wingdings" panose="05000000000000000000" pitchFamily="2" charset="2"/>
              <a:buChar char="Ø"/>
            </a:pPr>
            <a:r>
              <a:rPr lang="en-US" sz="2400" dirty="0"/>
              <a:t>Nætur- og vikudvalir</a:t>
            </a:r>
          </a:p>
          <a:p>
            <a:pPr marL="342900" indent="-342900">
              <a:buFont typeface="Wingdings" panose="05000000000000000000" pitchFamily="2" charset="2"/>
              <a:buChar char="Ø"/>
            </a:pPr>
            <a:r>
              <a:rPr lang="en-US" sz="2400" dirty="0"/>
              <a:t>Lengra tímabilsbókanir (t.d. mánaðarlegar hugleiðslu- eða slökunardvöl)</a:t>
            </a:r>
          </a:p>
          <a:p>
            <a:pPr marL="342900" indent="-342900">
              <a:buFont typeface="Wingdings" panose="05000000000000000000" pitchFamily="2" charset="2"/>
              <a:buChar char="Ø"/>
            </a:pPr>
            <a:r>
              <a:rPr lang="en-US" sz="2400" dirty="0"/>
              <a:t>Hópfærslur (fjölskyldusamkomur, gestir brúðkaups)</a:t>
            </a:r>
          </a:p>
          <a:p>
            <a:pPr marL="342900" indent="-342900">
              <a:buFont typeface="Wingdings" panose="05000000000000000000" pitchFamily="2" charset="2"/>
              <a:buChar char="Ø"/>
            </a:pPr>
            <a:r>
              <a:rPr lang="en-US" sz="2400" dirty="0"/>
              <a:t>Viðburðahald (námskeið, vinnustofur, litlir brúðkaup)</a:t>
            </a:r>
            <a:endParaRPr lang="en-US" sz="2400" dirty="0">
              <a:solidFill>
                <a:srgbClr val="595959"/>
              </a:solidFill>
            </a:endParaRPr>
          </a:p>
          <a:p>
            <a:pPr>
              <a:spcAft>
                <a:spcPts val="600"/>
              </a:spcAft>
            </a:pPr>
            <a:endParaRPr lang="en-US" sz="2400" b="1" dirty="0">
              <a:solidFill>
                <a:srgbClr val="E96751"/>
              </a:solidFill>
            </a:endParaRPr>
          </a:p>
          <a:p>
            <a:pPr>
              <a:spcAft>
                <a:spcPts val="600"/>
              </a:spcAft>
            </a:pPr>
            <a:r>
              <a:rPr lang="en-US" sz="2400" b="1" dirty="0">
                <a:solidFill>
                  <a:srgbClr val="E96751"/>
                </a:solidFill>
              </a:rPr>
              <a:t>Dæmi: </a:t>
            </a:r>
            <a:r>
              <a:rPr lang="en-US" sz="2400" dirty="0">
                <a:solidFill>
                  <a:srgbClr val="595959"/>
                </a:solidFill>
              </a:rPr>
              <a:t>€120 á nótt fyrir glamping-hýsi, €300 fyrir 3 næturs dvöl í vistfræðilegri slökun.</a:t>
            </a:r>
          </a:p>
          <a:p>
            <a:pPr>
              <a:spcAft>
                <a:spcPts val="600"/>
              </a:spcAft>
            </a:pPr>
            <a:endParaRPr lang="en-IE" dirty="0"/>
          </a:p>
        </p:txBody>
      </p:sp>
      <p:sp>
        <p:nvSpPr>
          <p:cNvPr id="5" name="Text Placeholder 4">
            <a:extLst>
              <a:ext uri="{FF2B5EF4-FFF2-40B4-BE49-F238E27FC236}">
                <a16:creationId xmlns:a16="http://schemas.microsoft.com/office/drawing/2014/main" id="{22305326-8918-5EF5-B5A8-1346BFFED9B8}"/>
              </a:ext>
            </a:extLst>
          </p:cNvPr>
          <p:cNvSpPr>
            <a:spLocks noGrp="1"/>
          </p:cNvSpPr>
          <p:nvPr>
            <p:ph type="body" sz="quarter" idx="23"/>
          </p:nvPr>
        </p:nvSpPr>
        <p:spPr>
          <a:xfrm>
            <a:off x="4295553" y="159928"/>
            <a:ext cx="7221426" cy="803654"/>
          </a:xfrm>
        </p:spPr>
        <p:txBody>
          <a:bodyPr/>
          <a:lstStyle/>
          <a:p>
            <a:r>
              <a:rPr lang="en-IE" sz="3200" dirty="0"/>
              <a:t>Byrjaðu á helstu tekjulindinni þinni</a:t>
            </a:r>
          </a:p>
        </p:txBody>
      </p:sp>
      <p:sp>
        <p:nvSpPr>
          <p:cNvPr id="7" name="Text Placeholder 6">
            <a:extLst>
              <a:ext uri="{FF2B5EF4-FFF2-40B4-BE49-F238E27FC236}">
                <a16:creationId xmlns:a16="http://schemas.microsoft.com/office/drawing/2014/main" id="{09DD34FC-BC4D-EE7F-77C8-59D23FA48145}"/>
              </a:ext>
            </a:extLst>
          </p:cNvPr>
          <p:cNvSpPr>
            <a:spLocks noGrp="1"/>
          </p:cNvSpPr>
          <p:nvPr>
            <p:ph type="body" sz="quarter" idx="18"/>
          </p:nvPr>
        </p:nvSpPr>
        <p:spPr>
          <a:xfrm>
            <a:off x="675021" y="3392026"/>
            <a:ext cx="2893974" cy="1049221"/>
          </a:xfrm>
        </p:spPr>
        <p:txBody>
          <a:bodyPr/>
          <a:lstStyle/>
          <a:p>
            <a:r>
              <a:rPr lang="en-IE" b="0" dirty="0"/>
              <a:t>Aðartekjur </a:t>
            </a:r>
          </a:p>
        </p:txBody>
      </p:sp>
      <p:sp>
        <p:nvSpPr>
          <p:cNvPr id="9" name="Text Placeholder 6">
            <a:extLst>
              <a:ext uri="{FF2B5EF4-FFF2-40B4-BE49-F238E27FC236}">
                <a16:creationId xmlns:a16="http://schemas.microsoft.com/office/drawing/2014/main" id="{1510D1F0-7442-4F13-4671-7D888019BB0F}"/>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Kynntu þér tekjulindir þínar</a:t>
            </a:r>
          </a:p>
          <a:p>
            <a:endParaRPr lang="en-IE" sz="3000" dirty="0"/>
          </a:p>
        </p:txBody>
      </p:sp>
      <p:pic>
        <p:nvPicPr>
          <p:cNvPr id="16" name="Picture Placeholder 15" descr="A group of people looking at a map&#10;&#10;AI-generated content may be incorrect.">
            <a:extLst>
              <a:ext uri="{FF2B5EF4-FFF2-40B4-BE49-F238E27FC236}">
                <a16:creationId xmlns:a16="http://schemas.microsoft.com/office/drawing/2014/main" id="{E319A780-CCC9-0C74-DD09-7C71E974FA30}"/>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394944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F451-5310-C14B-69F4-83037371FF1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39899AF-8512-6AD1-EDA2-DCC64A695DC7}"/>
              </a:ext>
            </a:extLst>
          </p:cNvPr>
          <p:cNvSpPr>
            <a:spLocks noGrp="1"/>
          </p:cNvSpPr>
          <p:nvPr>
            <p:ph type="body" sz="quarter" idx="21"/>
          </p:nvPr>
        </p:nvSpPr>
        <p:spPr>
          <a:xfrm>
            <a:off x="4295553" y="820707"/>
            <a:ext cx="7053765" cy="4530541"/>
          </a:xfrm>
        </p:spPr>
        <p:txBody>
          <a:bodyPr/>
          <a:lstStyle/>
          <a:p>
            <a:pPr>
              <a:spcAft>
                <a:spcPts val="600"/>
              </a:spcAft>
            </a:pPr>
            <a:r>
              <a:rPr lang="en-US" sz="2400" b="1" dirty="0">
                <a:solidFill>
                  <a:srgbClr val="E96751"/>
                </a:solidFill>
              </a:rPr>
              <a:t>Samþætting: </a:t>
            </a:r>
          </a:p>
          <a:p>
            <a:pPr marL="342900" indent="-342900">
              <a:spcAft>
                <a:spcPts val="600"/>
              </a:spcAft>
              <a:buFont typeface="Arial" panose="020B0604020202020204" pitchFamily="34" charset="0"/>
              <a:buChar char="•"/>
            </a:pPr>
            <a:r>
              <a:rPr lang="en-US" sz="2400" dirty="0">
                <a:solidFill>
                  <a:srgbClr val="595959"/>
                </a:solidFill>
              </a:rPr>
              <a:t>Bjóððu upp á </a:t>
            </a:r>
            <a:r>
              <a:rPr lang="en-US" sz="2400" b="1" dirty="0">
                <a:solidFill>
                  <a:srgbClr val="595959"/>
                </a:solidFill>
              </a:rPr>
              <a:t>árstíðabundin pakka </a:t>
            </a:r>
            <a:r>
              <a:rPr lang="en-US" sz="2400" dirty="0">
                <a:solidFill>
                  <a:srgbClr val="595959"/>
                </a:solidFill>
              </a:rPr>
              <a:t>(t.d. sumarstjörnuathugunarhelgi, haustheilsulífsflótta).</a:t>
            </a:r>
          </a:p>
          <a:p>
            <a:pPr marL="342900" indent="-342900">
              <a:spcAft>
                <a:spcPts val="600"/>
              </a:spcAft>
              <a:buFont typeface="Arial" panose="020B0604020202020204" pitchFamily="34" charset="0"/>
              <a:buChar char="•"/>
            </a:pPr>
            <a:r>
              <a:rPr lang="en-US" sz="2400" dirty="0">
                <a:solidFill>
                  <a:srgbClr val="595959"/>
                </a:solidFill>
              </a:rPr>
              <a:t>Notaðu verðlagningu byggða á virði </a:t>
            </a:r>
            <a:r>
              <a:rPr lang="en-US" sz="2400" b="1" dirty="0">
                <a:solidFill>
                  <a:srgbClr val="595959"/>
                </a:solidFill>
              </a:rPr>
              <a:t>með stigskiptu kerfi</a:t>
            </a:r>
            <a:r>
              <a:rPr lang="en-US" sz="2400" dirty="0">
                <a:solidFill>
                  <a:srgbClr val="595959"/>
                </a:solidFill>
              </a:rPr>
              <a:t>: grunnverð + uppfærslur (t.d. aðgangur að heita pottinum). </a:t>
            </a:r>
            <a:r>
              <a:rPr lang="en-US" sz="2400" i="1" dirty="0">
                <a:solidFill>
                  <a:srgbClr val="595959"/>
                </a:solidFill>
              </a:rPr>
              <a:t>(rætt síðar) </a:t>
            </a:r>
          </a:p>
          <a:p>
            <a:pPr marL="342900" indent="-342900">
              <a:spcAft>
                <a:spcPts val="600"/>
              </a:spcAft>
              <a:buFont typeface="Arial" panose="020B0604020202020204" pitchFamily="34" charset="0"/>
              <a:buChar char="•"/>
            </a:pPr>
            <a:endParaRPr lang="en-US" sz="2400" i="1" dirty="0">
              <a:solidFill>
                <a:srgbClr val="595959"/>
              </a:solidFill>
            </a:endParaRPr>
          </a:p>
          <a:p>
            <a:pPr>
              <a:spcAft>
                <a:spcPts val="600"/>
              </a:spcAft>
            </a:pPr>
            <a:r>
              <a:rPr lang="en-US" sz="2400" b="1" dirty="0">
                <a:solidFill>
                  <a:srgbClr val="E96751"/>
                </a:solidFill>
              </a:rPr>
              <a:t>Gildi: </a:t>
            </a:r>
            <a:r>
              <a:rPr lang="en-US" sz="2400" dirty="0">
                <a:solidFill>
                  <a:srgbClr val="595959"/>
                </a:solidFill>
              </a:rPr>
              <a:t>Fyrirsjáanlegur tekjustrókur og undirstaða fyrirtækisins.</a:t>
            </a:r>
            <a:endParaRPr lang="en-IE" sz="2400" dirty="0"/>
          </a:p>
          <a:p>
            <a:pPr>
              <a:spcAft>
                <a:spcPts val="600"/>
              </a:spcAft>
            </a:pPr>
            <a:endParaRPr lang="en-IE" dirty="0"/>
          </a:p>
        </p:txBody>
      </p:sp>
      <p:sp>
        <p:nvSpPr>
          <p:cNvPr id="5" name="Text Placeholder 4">
            <a:extLst>
              <a:ext uri="{FF2B5EF4-FFF2-40B4-BE49-F238E27FC236}">
                <a16:creationId xmlns:a16="http://schemas.microsoft.com/office/drawing/2014/main" id="{7BE86495-7E9E-A3CF-07C5-70BCC6582DF0}"/>
              </a:ext>
            </a:extLst>
          </p:cNvPr>
          <p:cNvSpPr>
            <a:spLocks noGrp="1"/>
          </p:cNvSpPr>
          <p:nvPr>
            <p:ph type="body" sz="quarter" idx="23"/>
          </p:nvPr>
        </p:nvSpPr>
        <p:spPr>
          <a:xfrm>
            <a:off x="4295553" y="159928"/>
            <a:ext cx="7221426" cy="803654"/>
          </a:xfrm>
        </p:spPr>
        <p:txBody>
          <a:bodyPr/>
          <a:lstStyle/>
          <a:p>
            <a:r>
              <a:rPr lang="en-IE" sz="3200" dirty="0"/>
              <a:t>Byrjaðu með aðaltekjulind þína</a:t>
            </a:r>
          </a:p>
        </p:txBody>
      </p:sp>
      <p:sp>
        <p:nvSpPr>
          <p:cNvPr id="7" name="Text Placeholder 6">
            <a:extLst>
              <a:ext uri="{FF2B5EF4-FFF2-40B4-BE49-F238E27FC236}">
                <a16:creationId xmlns:a16="http://schemas.microsoft.com/office/drawing/2014/main" id="{ACF13862-5333-958A-D083-BA115D0A7B49}"/>
              </a:ext>
            </a:extLst>
          </p:cNvPr>
          <p:cNvSpPr>
            <a:spLocks noGrp="1"/>
          </p:cNvSpPr>
          <p:nvPr>
            <p:ph type="body" sz="quarter" idx="18"/>
          </p:nvPr>
        </p:nvSpPr>
        <p:spPr>
          <a:xfrm>
            <a:off x="675021" y="3392026"/>
            <a:ext cx="2893974" cy="1049221"/>
          </a:xfrm>
        </p:spPr>
        <p:txBody>
          <a:bodyPr/>
          <a:lstStyle/>
          <a:p>
            <a:r>
              <a:rPr lang="en-IE" b="0" dirty="0"/>
              <a:t>Aðaltekjur </a:t>
            </a:r>
          </a:p>
        </p:txBody>
      </p:sp>
      <p:sp>
        <p:nvSpPr>
          <p:cNvPr id="9" name="Text Placeholder 6">
            <a:extLst>
              <a:ext uri="{FF2B5EF4-FFF2-40B4-BE49-F238E27FC236}">
                <a16:creationId xmlns:a16="http://schemas.microsoft.com/office/drawing/2014/main" id="{D576271F-A387-C1F4-1A72-587B04C59F66}"/>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Kynntu þér tekjulindir þínar</a:t>
            </a:r>
          </a:p>
          <a:p>
            <a:endParaRPr lang="en-IE" sz="3000" dirty="0"/>
          </a:p>
        </p:txBody>
      </p:sp>
      <p:pic>
        <p:nvPicPr>
          <p:cNvPr id="16" name="Picture Placeholder 15" descr="A group of people looking at a map&#10;&#10;AI-generated content may be incorrect.">
            <a:extLst>
              <a:ext uri="{FF2B5EF4-FFF2-40B4-BE49-F238E27FC236}">
                <a16:creationId xmlns:a16="http://schemas.microsoft.com/office/drawing/2014/main" id="{D35287A3-76F7-DAEA-8C27-CD05CC01CEF9}"/>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193934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30AD0-83C8-A898-37D2-1D1E632D209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DEC6FEB-33E7-F287-1CCA-307DCF6ED089}"/>
              </a:ext>
            </a:extLst>
          </p:cNvPr>
          <p:cNvSpPr>
            <a:spLocks noGrp="1"/>
          </p:cNvSpPr>
          <p:nvPr>
            <p:ph type="body" sz="quarter" idx="21"/>
          </p:nvPr>
        </p:nvSpPr>
        <p:spPr>
          <a:xfrm>
            <a:off x="4505923" y="857321"/>
            <a:ext cx="6888218" cy="4530541"/>
          </a:xfrm>
        </p:spPr>
        <p:txBody>
          <a:bodyPr/>
          <a:lstStyle/>
          <a:p>
            <a:pPr>
              <a:spcAft>
                <a:spcPts val="600"/>
              </a:spcAft>
            </a:pPr>
            <a:r>
              <a:rPr lang="en-US" sz="2400" dirty="0"/>
              <a:t>Þó að næturbókanir séu stoð flestra gististaða, felst </a:t>
            </a:r>
            <a:r>
              <a:rPr lang="en-US" sz="2400" b="1" dirty="0"/>
              <a:t>raunverulegur vöxtur </a:t>
            </a:r>
            <a:r>
              <a:rPr lang="en-US" sz="2400" dirty="0"/>
              <a:t>og </a:t>
            </a:r>
            <a:r>
              <a:rPr lang="en-US" sz="2400" b="1" dirty="0"/>
              <a:t>fjárhagsleg seigla </a:t>
            </a:r>
            <a:r>
              <a:rPr lang="en-US" sz="2400" dirty="0"/>
              <a:t>í aukatekjulindum. </a:t>
            </a:r>
          </a:p>
          <a:p>
            <a:pPr>
              <a:spcAft>
                <a:spcPts val="600"/>
              </a:spcAft>
            </a:pPr>
            <a:endParaRPr lang="en-US" sz="2400" dirty="0"/>
          </a:p>
          <a:p>
            <a:pPr>
              <a:spcAft>
                <a:spcPts val="600"/>
              </a:spcAft>
            </a:pPr>
            <a:r>
              <a:rPr lang="en-US" sz="2400" dirty="0"/>
              <a:t>Þetta eru </a:t>
            </a:r>
            <a:r>
              <a:rPr lang="en-US" sz="2400" b="1" dirty="0"/>
              <a:t>viðbótarþjónustur, upplifanir og aukahlutir </a:t>
            </a:r>
            <a:r>
              <a:rPr lang="en-US" sz="2400" dirty="0"/>
              <a:t>sem gestir eru gjarnan – og spenntir – til að greiða fyrir, svo sem morgunverðar körfur, leiðsagðar gönguferðir, handverksvinnustofur eða aðgang að heitum potti. </a:t>
            </a:r>
          </a:p>
          <a:p>
            <a:pPr>
              <a:spcAft>
                <a:spcPts val="600"/>
              </a:spcAft>
            </a:pPr>
            <a:endParaRPr lang="en-US" sz="2400" dirty="0"/>
          </a:p>
          <a:p>
            <a:pPr>
              <a:spcAft>
                <a:spcPts val="600"/>
              </a:spcAft>
            </a:pPr>
            <a:r>
              <a:rPr lang="en-US" sz="2400" dirty="0">
                <a:solidFill>
                  <a:srgbClr val="E96751"/>
                </a:solidFill>
              </a:rPr>
              <a:t>Aukatekjur snúast ekki bara um að græða meira fé—þær snúast um </a:t>
            </a:r>
            <a:r>
              <a:rPr lang="en-US" sz="2400" b="1" dirty="0">
                <a:solidFill>
                  <a:srgbClr val="E96751"/>
                </a:solidFill>
              </a:rPr>
              <a:t>að skapa virði og dýpka tengsl við gesti</a:t>
            </a:r>
            <a:r>
              <a:rPr lang="en-US" sz="2400" dirty="0">
                <a:solidFill>
                  <a:srgbClr val="E96751"/>
                </a:solidFill>
              </a:rPr>
              <a:t>.</a:t>
            </a:r>
          </a:p>
          <a:p>
            <a:pPr>
              <a:spcAft>
                <a:spcPts val="600"/>
              </a:spcAft>
            </a:pPr>
            <a:endParaRPr lang="en-IE" sz="2400" dirty="0"/>
          </a:p>
        </p:txBody>
      </p:sp>
      <p:sp>
        <p:nvSpPr>
          <p:cNvPr id="5" name="Text Placeholder 4">
            <a:extLst>
              <a:ext uri="{FF2B5EF4-FFF2-40B4-BE49-F238E27FC236}">
                <a16:creationId xmlns:a16="http://schemas.microsoft.com/office/drawing/2014/main" id="{811F09A0-C27F-0A40-197F-81CEE6815EB8}"/>
              </a:ext>
            </a:extLst>
          </p:cNvPr>
          <p:cNvSpPr>
            <a:spLocks noGrp="1"/>
          </p:cNvSpPr>
          <p:nvPr>
            <p:ph type="body" sz="quarter" idx="23"/>
          </p:nvPr>
        </p:nvSpPr>
        <p:spPr>
          <a:xfrm>
            <a:off x="4505922" y="157698"/>
            <a:ext cx="7221426" cy="803654"/>
          </a:xfrm>
        </p:spPr>
        <p:txBody>
          <a:bodyPr/>
          <a:lstStyle/>
          <a:p>
            <a:r>
              <a:rPr lang="en-IE" sz="3200" dirty="0"/>
              <a:t>Næst: Reiknaðu út aukatekjur þínar</a:t>
            </a:r>
          </a:p>
        </p:txBody>
      </p:sp>
      <p:sp>
        <p:nvSpPr>
          <p:cNvPr id="7" name="Text Placeholder 6">
            <a:extLst>
              <a:ext uri="{FF2B5EF4-FFF2-40B4-BE49-F238E27FC236}">
                <a16:creationId xmlns:a16="http://schemas.microsoft.com/office/drawing/2014/main" id="{B741AE9D-344F-0C1B-BCDB-72B74D4FF06A}"/>
              </a:ext>
            </a:extLst>
          </p:cNvPr>
          <p:cNvSpPr>
            <a:spLocks noGrp="1"/>
          </p:cNvSpPr>
          <p:nvPr>
            <p:ph type="body" sz="quarter" idx="18"/>
          </p:nvPr>
        </p:nvSpPr>
        <p:spPr>
          <a:xfrm>
            <a:off x="675021" y="3220576"/>
            <a:ext cx="2893974" cy="1049221"/>
          </a:xfrm>
        </p:spPr>
        <p:txBody>
          <a:bodyPr/>
          <a:lstStyle/>
          <a:p>
            <a:r>
              <a:rPr lang="en-IE" b="0" dirty="0"/>
              <a:t>Aukatekjur </a:t>
            </a:r>
          </a:p>
          <a:p>
            <a:r>
              <a:rPr lang="en-IE" sz="2600" b="0" i="1" dirty="0"/>
              <a:t>(Viðbótarþjónusta og upplifanir)</a:t>
            </a:r>
          </a:p>
        </p:txBody>
      </p:sp>
      <p:sp>
        <p:nvSpPr>
          <p:cNvPr id="9" name="Text Placeholder 6">
            <a:extLst>
              <a:ext uri="{FF2B5EF4-FFF2-40B4-BE49-F238E27FC236}">
                <a16:creationId xmlns:a16="http://schemas.microsoft.com/office/drawing/2014/main" id="{0C9A1FB3-92E0-B82D-67D5-036107E9D204}"/>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Kynntu þér tekjulindir þínar</a:t>
            </a:r>
          </a:p>
          <a:p>
            <a:endParaRPr lang="en-IE" sz="3000" dirty="0"/>
          </a:p>
        </p:txBody>
      </p:sp>
      <p:pic>
        <p:nvPicPr>
          <p:cNvPr id="3" name="Picture Placeholder 2" descr="A bedroom with a bed and a window&#10;&#10;AI-generated content may be incorrect.">
            <a:extLst>
              <a:ext uri="{FF2B5EF4-FFF2-40B4-BE49-F238E27FC236}">
                <a16:creationId xmlns:a16="http://schemas.microsoft.com/office/drawing/2014/main" id="{740FABEF-0F39-440B-2B38-E58EA2C61B9E}"/>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93632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98D9F-B036-FF6B-6EFA-332AEC14427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51C2ACB-4D45-58B3-8721-D59396FB8AB3}"/>
              </a:ext>
            </a:extLst>
          </p:cNvPr>
          <p:cNvSpPr>
            <a:spLocks noGrp="1"/>
          </p:cNvSpPr>
          <p:nvPr>
            <p:ph type="body" sz="quarter" idx="21"/>
          </p:nvPr>
        </p:nvSpPr>
        <p:spPr>
          <a:xfrm>
            <a:off x="4505923" y="955305"/>
            <a:ext cx="6888218" cy="4530541"/>
          </a:xfrm>
        </p:spPr>
        <p:txBody>
          <a:bodyPr/>
          <a:lstStyle/>
          <a:p>
            <a:pPr>
              <a:spcAft>
                <a:spcPts val="600"/>
              </a:spcAft>
            </a:pPr>
            <a:r>
              <a:rPr lang="en-US" sz="2400" dirty="0"/>
              <a:t>Þessir valkostir </a:t>
            </a:r>
            <a:r>
              <a:rPr lang="en-US" sz="2400" b="1" dirty="0"/>
              <a:t>bæta heildarupplifun gesta, auka meðalútgjöld á hverja bókun og hjálpa þér að aðgreina þig </a:t>
            </a:r>
            <a:r>
              <a:rPr lang="en-US" sz="2400" dirty="0"/>
              <a:t>á samkeppnismarkaði. </a:t>
            </a:r>
          </a:p>
          <a:p>
            <a:pPr>
              <a:spcAft>
                <a:spcPts val="600"/>
              </a:spcAft>
            </a:pPr>
            <a:endParaRPr lang="en-US" sz="2400" dirty="0"/>
          </a:p>
          <a:p>
            <a:pPr>
              <a:spcAft>
                <a:spcPts val="600"/>
              </a:spcAft>
            </a:pPr>
            <a:r>
              <a:rPr lang="en-US" sz="2400" dirty="0"/>
              <a:t>Hvort sem um er að ræða þægindi eldaðs máltíðar, ánægju stjörnuskoðunarsetts eða minningu um staðbundna handverksvinnustofu, breyta þessar viðbætur venjulegri dvöl í einstaka, deilanlega og eftirminnilega upplifun. </a:t>
            </a:r>
          </a:p>
          <a:p>
            <a:pPr>
              <a:spcAft>
                <a:spcPts val="600"/>
              </a:spcAft>
            </a:pPr>
            <a:endParaRPr lang="en-IE" sz="2400" dirty="0"/>
          </a:p>
        </p:txBody>
      </p:sp>
      <p:sp>
        <p:nvSpPr>
          <p:cNvPr id="5" name="Text Placeholder 4">
            <a:extLst>
              <a:ext uri="{FF2B5EF4-FFF2-40B4-BE49-F238E27FC236}">
                <a16:creationId xmlns:a16="http://schemas.microsoft.com/office/drawing/2014/main" id="{1298E594-E50F-5265-3F48-0F526A332D93}"/>
              </a:ext>
            </a:extLst>
          </p:cNvPr>
          <p:cNvSpPr>
            <a:spLocks noGrp="1"/>
          </p:cNvSpPr>
          <p:nvPr>
            <p:ph type="body" sz="quarter" idx="23"/>
          </p:nvPr>
        </p:nvSpPr>
        <p:spPr>
          <a:xfrm>
            <a:off x="4505922" y="157698"/>
            <a:ext cx="7221426" cy="803654"/>
          </a:xfrm>
        </p:spPr>
        <p:txBody>
          <a:bodyPr/>
          <a:lstStyle/>
          <a:p>
            <a:r>
              <a:rPr lang="en-IE" sz="3200" dirty="0"/>
              <a:t>Næst reiknaðu aukatekjur þínar</a:t>
            </a:r>
          </a:p>
        </p:txBody>
      </p:sp>
      <p:sp>
        <p:nvSpPr>
          <p:cNvPr id="7" name="Text Placeholder 6">
            <a:extLst>
              <a:ext uri="{FF2B5EF4-FFF2-40B4-BE49-F238E27FC236}">
                <a16:creationId xmlns:a16="http://schemas.microsoft.com/office/drawing/2014/main" id="{C0C07559-E155-1005-D584-BF8F7B8F8CBA}"/>
              </a:ext>
            </a:extLst>
          </p:cNvPr>
          <p:cNvSpPr>
            <a:spLocks noGrp="1"/>
          </p:cNvSpPr>
          <p:nvPr>
            <p:ph type="body" sz="quarter" idx="18"/>
          </p:nvPr>
        </p:nvSpPr>
        <p:spPr>
          <a:xfrm>
            <a:off x="675021" y="3220576"/>
            <a:ext cx="2893974" cy="1049221"/>
          </a:xfrm>
        </p:spPr>
        <p:txBody>
          <a:bodyPr/>
          <a:lstStyle/>
          <a:p>
            <a:r>
              <a:rPr lang="en-IE" b="0" dirty="0"/>
              <a:t>Aukatekjur </a:t>
            </a:r>
          </a:p>
          <a:p>
            <a:r>
              <a:rPr lang="en-IE" sz="2600" b="0" i="1" dirty="0"/>
              <a:t>(Viðbótarþjónustur og upplifanir)</a:t>
            </a:r>
          </a:p>
        </p:txBody>
      </p:sp>
      <p:sp>
        <p:nvSpPr>
          <p:cNvPr id="9" name="Text Placeholder 6">
            <a:extLst>
              <a:ext uri="{FF2B5EF4-FFF2-40B4-BE49-F238E27FC236}">
                <a16:creationId xmlns:a16="http://schemas.microsoft.com/office/drawing/2014/main" id="{757F6DE2-C339-B57E-754B-9F66FE7E9963}"/>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Kynntu þér tekjulindir þínar</a:t>
            </a:r>
          </a:p>
          <a:p>
            <a:endParaRPr lang="en-IE" sz="3000" dirty="0"/>
          </a:p>
        </p:txBody>
      </p:sp>
      <p:pic>
        <p:nvPicPr>
          <p:cNvPr id="3" name="Picture Placeholder 2" descr="A bedroom with a bed and a window&#10;&#10;AI-generated content may be incorrect.">
            <a:extLst>
              <a:ext uri="{FF2B5EF4-FFF2-40B4-BE49-F238E27FC236}">
                <a16:creationId xmlns:a16="http://schemas.microsoft.com/office/drawing/2014/main" id="{16552DD0-2FB1-DA22-025D-AD2EA381B9C6}"/>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425319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F50B-3D45-E1B7-54D3-8132B862F255}"/>
            </a:ext>
          </a:extLst>
        </p:cNvPr>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DE8BD6F-5679-204D-1D84-992C97FB41D4}"/>
              </a:ext>
            </a:extLst>
          </p:cNvPr>
          <p:cNvGraphicFramePr>
            <a:graphicFrameLocks noGrp="1"/>
          </p:cNvGraphicFramePr>
          <p:nvPr>
            <p:extLst>
              <p:ext uri="{D42A27DB-BD31-4B8C-83A1-F6EECF244321}">
                <p14:modId xmlns:p14="http://schemas.microsoft.com/office/powerpoint/2010/main" val="2010245682"/>
              </p:ext>
            </p:extLst>
          </p:nvPr>
        </p:nvGraphicFramePr>
        <p:xfrm>
          <a:off x="655307" y="3615266"/>
          <a:ext cx="10681362" cy="2895600"/>
        </p:xfrm>
        <a:graphic>
          <a:graphicData uri="http://schemas.openxmlformats.org/drawingml/2006/table">
            <a:tbl>
              <a:tblPr firstRow="1" bandRow="1">
                <a:tableStyleId>{5C22544A-7EE6-4342-B048-85BDC9FD1C3A}</a:tableStyleId>
              </a:tblPr>
              <a:tblGrid>
                <a:gridCol w="5340681">
                  <a:extLst>
                    <a:ext uri="{9D8B030D-6E8A-4147-A177-3AD203B41FA5}">
                      <a16:colId xmlns:a16="http://schemas.microsoft.com/office/drawing/2014/main" val="3672560847"/>
                    </a:ext>
                  </a:extLst>
                </a:gridCol>
                <a:gridCol w="5340681">
                  <a:extLst>
                    <a:ext uri="{9D8B030D-6E8A-4147-A177-3AD203B41FA5}">
                      <a16:colId xmlns:a16="http://schemas.microsoft.com/office/drawing/2014/main" val="2281810728"/>
                    </a:ext>
                  </a:extLst>
                </a:gridCol>
              </a:tblGrid>
              <a:tr h="370840">
                <a:tc>
                  <a:txBody>
                    <a:bodyPr/>
                    <a:lstStyle/>
                    <a:p>
                      <a:pPr algn="ctr"/>
                      <a:r>
                        <a:rPr lang="en-IE" sz="2400" dirty="0"/>
                        <a:t>Stafræn og passíf tekjulindir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Þægindarþjónusta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Bókanir í gegnum tengdarmarkaðssetningu (staðbundnar ferðir, heilsulindir, veitingastaðir)</a:t>
                      </a:r>
                    </a:p>
                    <a:p>
                      <a:pPr marL="342900" indent="-342900">
                        <a:buFont typeface="Arial" panose="020B0604020202020204" pitchFamily="34" charset="0"/>
                        <a:buChar char="•"/>
                      </a:pPr>
                      <a:r>
                        <a:rPr lang="en-US" sz="2200" kern="1200" dirty="0">
                          <a:solidFill>
                            <a:srgbClr val="595959"/>
                          </a:solidFill>
                          <a:latin typeface="+mn-lt"/>
                          <a:ea typeface="+mn-ea"/>
                          <a:cs typeface="+mn-cs"/>
                        </a:rPr>
                        <a:t>Patreon-stuðningur fyrir fræðslu- eða umhverfis efni</a:t>
                      </a:r>
                    </a:p>
                    <a:p>
                      <a:pPr marL="342900" indent="-342900">
                        <a:buFont typeface="Arial" panose="020B0604020202020204" pitchFamily="34" charset="0"/>
                        <a:buChar char="•"/>
                      </a:pPr>
                      <a:r>
                        <a:rPr lang="en-US" sz="2200" kern="1200" dirty="0">
                          <a:solidFill>
                            <a:srgbClr val="595959"/>
                          </a:solidFill>
                          <a:latin typeface="+mn-lt"/>
                          <a:ea typeface="+mn-ea"/>
                          <a:cs typeface="+mn-cs"/>
                        </a:rPr>
                        <a:t>Aðgangur að sýndarferðum eða útsendingu í beinni frá hugleiðslu- eða slökunarnámskeiði</a:t>
                      </a:r>
                    </a:p>
                    <a:p>
                      <a:pPr marL="342900" indent="-342900">
                        <a:buFont typeface="Arial" panose="020B0604020202020204" pitchFamily="34" charset="0"/>
                        <a:buChar char="•"/>
                      </a:pPr>
                      <a:r>
                        <a:rPr lang="en-US" sz="2200" kern="1200" dirty="0">
                          <a:solidFill>
                            <a:srgbClr val="595959"/>
                          </a:solidFill>
                          <a:latin typeface="+mn-lt"/>
                          <a:ea typeface="+mn-ea"/>
                          <a:cs typeface="+mn-cs"/>
                        </a:rPr>
                        <a:t>Námskeið á netinu tengd sjálfbærni eða gestrisni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Gjöld fyrir snemmtæka innritun / seint brottför</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Farangursgeymsla eða farangursflutningaþjónusta</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Gjaldskyld bílastæði (ef takmörkuð stæði)</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Gjöld fyrir gæludýravæna dvöl eða hundapössun</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Sótting á flugvöll/lestarstöð</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
        <p:nvSpPr>
          <p:cNvPr id="2" name="Text Placeholder 8">
            <a:extLst>
              <a:ext uri="{FF2B5EF4-FFF2-40B4-BE49-F238E27FC236}">
                <a16:creationId xmlns:a16="http://schemas.microsoft.com/office/drawing/2014/main" id="{0EEA7581-66EE-6E76-51EE-57B4C7BB27B7}"/>
              </a:ext>
            </a:extLst>
          </p:cNvPr>
          <p:cNvSpPr txBox="1">
            <a:spLocks/>
          </p:cNvSpPr>
          <p:nvPr/>
        </p:nvSpPr>
        <p:spPr>
          <a:xfrm>
            <a:off x="688644" y="2625346"/>
            <a:ext cx="1061468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2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600" dirty="0"/>
              <a:t>Aukatekjur </a:t>
            </a:r>
            <a:r>
              <a:rPr lang="en-IE" sz="2600" i="1" dirty="0"/>
              <a:t>(viðbótarþjónusta og upplifanir)</a:t>
            </a:r>
          </a:p>
          <a:p>
            <a:r>
              <a:rPr lang="en-IE" sz="2600" b="0" i="1" dirty="0">
                <a:solidFill>
                  <a:srgbClr val="E96751"/>
                </a:solidFill>
              </a:rPr>
              <a:t>Dæmi, samþætting og hvernig þau bæta raunverulegt gildi við</a:t>
            </a:r>
          </a:p>
          <a:p>
            <a:endParaRPr lang="en-IE" sz="2600" dirty="0"/>
          </a:p>
        </p:txBody>
      </p:sp>
      <p:sp>
        <p:nvSpPr>
          <p:cNvPr id="4" name="TextBox 3">
            <a:extLst>
              <a:ext uri="{FF2B5EF4-FFF2-40B4-BE49-F238E27FC236}">
                <a16:creationId xmlns:a16="http://schemas.microsoft.com/office/drawing/2014/main" id="{120DEF34-17C4-8C3A-F1FC-E3BAA0F16A80}"/>
              </a:ext>
            </a:extLst>
          </p:cNvPr>
          <p:cNvSpPr txBox="1"/>
          <p:nvPr/>
        </p:nvSpPr>
        <p:spPr>
          <a:xfrm>
            <a:off x="721982" y="163011"/>
            <a:ext cx="12079618" cy="584775"/>
          </a:xfrm>
          <a:prstGeom prst="rect">
            <a:avLst/>
          </a:prstGeom>
          <a:noFill/>
        </p:spPr>
        <p:txBody>
          <a:bodyPr wrap="square">
            <a:spAutoFit/>
          </a:bodyPr>
          <a:lstStyle/>
          <a:p>
            <a:r>
              <a:rPr lang="en-IE" sz="3200" b="1" dirty="0">
                <a:solidFill>
                  <a:srgbClr val="EC7C69"/>
                </a:solidFill>
              </a:rPr>
              <a:t>Næst: Reiknaðu út aukatekjur þínar</a:t>
            </a:r>
          </a:p>
        </p:txBody>
      </p:sp>
      <p:sp>
        <p:nvSpPr>
          <p:cNvPr id="6" name="TextBox 5">
            <a:extLst>
              <a:ext uri="{FF2B5EF4-FFF2-40B4-BE49-F238E27FC236}">
                <a16:creationId xmlns:a16="http://schemas.microsoft.com/office/drawing/2014/main" id="{6143FE81-D28E-810A-CE3F-F750CEDBF3F1}"/>
              </a:ext>
            </a:extLst>
          </p:cNvPr>
          <p:cNvSpPr txBox="1"/>
          <p:nvPr/>
        </p:nvSpPr>
        <p:spPr>
          <a:xfrm>
            <a:off x="721982" y="709828"/>
            <a:ext cx="10498468" cy="1938992"/>
          </a:xfrm>
          <a:prstGeom prst="rect">
            <a:avLst/>
          </a:prstGeom>
          <a:noFill/>
        </p:spPr>
        <p:txBody>
          <a:bodyPr wrap="square">
            <a:spAutoFit/>
          </a:bodyPr>
          <a:lstStyle/>
          <a:p>
            <a:pPr>
              <a:spcAft>
                <a:spcPts val="600"/>
              </a:spcAft>
            </a:pPr>
            <a:r>
              <a:rPr lang="en-US" sz="2400" dirty="0">
                <a:solidFill>
                  <a:srgbClr val="595959"/>
                </a:solidFill>
              </a:rPr>
              <a:t>Næst eru fjölmargar aukatekjur </a:t>
            </a:r>
            <a:r>
              <a:rPr lang="en-US" sz="2400" i="1" dirty="0">
                <a:solidFill>
                  <a:srgbClr val="595959"/>
                </a:solidFill>
              </a:rPr>
              <a:t>(viðbótarþjónustur og upplifanir) </a:t>
            </a:r>
            <a:r>
              <a:rPr lang="en-US" sz="2400" dirty="0">
                <a:solidFill>
                  <a:srgbClr val="595959"/>
                </a:solidFill>
              </a:rPr>
              <a:t>sem þú getur nýtt til að samræma þig einstöku tilboði þínu, staðsetningu og gestaprofíli. Þær hjálpa þér </a:t>
            </a:r>
            <a:r>
              <a:rPr lang="en-US" sz="2400" b="1" dirty="0" err="1">
                <a:solidFill>
                  <a:srgbClr val="595959"/>
                </a:solidFill>
              </a:rPr>
              <a:t>að hámarka </a:t>
            </a:r>
            <a:r>
              <a:rPr lang="en-US" sz="2400" b="1" dirty="0">
                <a:solidFill>
                  <a:srgbClr val="595959"/>
                </a:solidFill>
              </a:rPr>
              <a:t>tekjur </a:t>
            </a:r>
            <a:r>
              <a:rPr lang="en-US" sz="2400" dirty="0">
                <a:solidFill>
                  <a:srgbClr val="595959"/>
                </a:solidFill>
              </a:rPr>
              <a:t>á meðan þær bæta upplifun gesta. Þær </a:t>
            </a:r>
            <a:r>
              <a:rPr lang="en-US" sz="2400" b="1" dirty="0">
                <a:solidFill>
                  <a:srgbClr val="595959"/>
                </a:solidFill>
              </a:rPr>
              <a:t>styðja</a:t>
            </a:r>
            <a:r>
              <a:rPr lang="en-US" sz="2400" dirty="0">
                <a:solidFill>
                  <a:srgbClr val="595959"/>
                </a:solidFill>
              </a:rPr>
              <a:t> einnig </a:t>
            </a:r>
            <a:r>
              <a:rPr lang="en-US" sz="2400" b="1" dirty="0">
                <a:solidFill>
                  <a:srgbClr val="595959"/>
                </a:solidFill>
              </a:rPr>
              <a:t>staðbundna samstarfsaðila</a:t>
            </a:r>
            <a:r>
              <a:rPr lang="en-US" sz="2400" dirty="0">
                <a:solidFill>
                  <a:srgbClr val="595959"/>
                </a:solidFill>
              </a:rPr>
              <a:t>, styrkja </a:t>
            </a:r>
            <a:r>
              <a:rPr lang="en-US" sz="2400" b="1" dirty="0">
                <a:solidFill>
                  <a:srgbClr val="595959"/>
                </a:solidFill>
              </a:rPr>
              <a:t>vörumerkjavitund</a:t>
            </a:r>
            <a:r>
              <a:rPr lang="en-US" sz="2400" dirty="0">
                <a:solidFill>
                  <a:srgbClr val="595959"/>
                </a:solidFill>
              </a:rPr>
              <a:t> þína og dempa áhrif árstíðabundinna sveiflna í bókunum.</a:t>
            </a:r>
            <a:endParaRPr lang="en-IE" sz="2400" dirty="0">
              <a:solidFill>
                <a:srgbClr val="595959"/>
              </a:solidFill>
            </a:endParaRPr>
          </a:p>
        </p:txBody>
      </p:sp>
    </p:spTree>
    <p:extLst>
      <p:ext uri="{BB962C8B-B14F-4D97-AF65-F5344CB8AC3E}">
        <p14:creationId xmlns:p14="http://schemas.microsoft.com/office/powerpoint/2010/main" val="35397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9FB9-9B19-0BB8-EC65-50F5E10EE17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CE7448-AF79-84FE-C339-D9525B172859}"/>
              </a:ext>
            </a:extLst>
          </p:cNvPr>
          <p:cNvSpPr>
            <a:spLocks noGrp="1"/>
          </p:cNvSpPr>
          <p:nvPr>
            <p:ph type="body" sz="quarter" idx="16"/>
          </p:nvPr>
        </p:nvSpPr>
        <p:spPr/>
        <p:txBody>
          <a:bodyPr/>
          <a:lstStyle/>
          <a:p>
            <a:r>
              <a:rPr lang="en-GB" b="1" dirty="0">
                <a:solidFill>
                  <a:srgbClr val="E96751"/>
                </a:solidFill>
              </a:rPr>
              <a:t>Stafræn og passíf tekjur </a:t>
            </a:r>
            <a:r>
              <a:rPr lang="en-GB" sz="2800" b="0" dirty="0">
                <a:solidFill>
                  <a:srgbClr val="E96751"/>
                </a:solidFill>
              </a:rPr>
              <a:t>(samþætting raunverulegs gildis)</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AB91D3A5-B36D-51DB-6670-35C6FF47730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129C11B5-A1A0-6552-3BA6-EEB3F17A477F}"/>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BB5702D9-3418-3C37-D932-929077F447DB}"/>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6DA4C4E6-CC4B-8BE8-AAB8-4FBA3C99DCF2}"/>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80F37AA6-C1CF-2966-A107-85CBC0B13316}"/>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140F6069-58F0-95F3-D71C-1EFCBC242183}"/>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9148182F-F5AE-64FD-988E-8EEB2CD40548}"/>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6FDEBFD1-3317-2342-2083-4AE83EE636C2}"/>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BEFB1E8D-E418-770F-9E29-9A51A3663609}"/>
              </a:ext>
            </a:extLst>
          </p:cNvPr>
          <p:cNvSpPr>
            <a:spLocks noGrp="1"/>
          </p:cNvSpPr>
          <p:nvPr>
            <p:ph type="body" sz="quarter" idx="18"/>
          </p:nvPr>
        </p:nvSpPr>
        <p:spPr>
          <a:xfrm>
            <a:off x="2339609" y="2110656"/>
            <a:ext cx="8942225" cy="901809"/>
          </a:xfrm>
        </p:spPr>
        <p:txBody>
          <a:bodyPr anchor="ctr"/>
          <a:lstStyle/>
          <a:p>
            <a:pPr marL="0" indent="0"/>
            <a:r>
              <a:rPr lang="en-US" sz="2200" dirty="0">
                <a:solidFill>
                  <a:schemeClr val="bg1"/>
                </a:solidFill>
              </a:rPr>
              <a:t>Tilvísunarbókanir eða þóknanir: 10% þóknun fyrir hvern gest sem bókar staðbundinn kajakferð. Tengill á upplifanir þriðja aðila eða stofna gagnkvæma kynningu. </a:t>
            </a:r>
            <a:r>
              <a:rPr lang="en-US" sz="2200" b="1" dirty="0">
                <a:solidFill>
                  <a:schemeClr val="bg1"/>
                </a:solidFill>
              </a:rPr>
              <a:t>Virði: </a:t>
            </a:r>
            <a:r>
              <a:rPr lang="en-US" sz="2200" dirty="0">
                <a:solidFill>
                  <a:schemeClr val="bg1"/>
                </a:solidFill>
              </a:rPr>
              <a:t>Þénaðu á þeim tillögum sem þú gefur nú þegar.</a:t>
            </a:r>
          </a:p>
        </p:txBody>
      </p:sp>
      <p:sp>
        <p:nvSpPr>
          <p:cNvPr id="17" name="Text Placeholder 4">
            <a:extLst>
              <a:ext uri="{FF2B5EF4-FFF2-40B4-BE49-F238E27FC236}">
                <a16:creationId xmlns:a16="http://schemas.microsoft.com/office/drawing/2014/main" id="{485E0FBA-87A2-CD35-5B21-10CE7A9C6C1D}"/>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dirty="0">
                <a:solidFill>
                  <a:schemeClr val="bg1"/>
                </a:solidFill>
              </a:rPr>
              <a:t>Aðgangur að sýndar-innilegri dvöl: €15 fyrir beina útsendingu jóga eða net-dagbókarhring. Notaðu Zoom eða Teachable til að bjóða greiddar netupplifanir.</a:t>
            </a:r>
            <a:r>
              <a:rPr lang="en-US" sz="2200" b="1" dirty="0">
                <a:solidFill>
                  <a:schemeClr val="bg1"/>
                </a:solidFill>
              </a:rPr>
              <a:t> </a:t>
            </a:r>
          </a:p>
          <a:p>
            <a:pPr marL="0" indent="0"/>
            <a:r>
              <a:rPr lang="en-US" sz="2200" b="1" dirty="0">
                <a:solidFill>
                  <a:schemeClr val="bg1"/>
                </a:solidFill>
              </a:rPr>
              <a:t>Gildi: </a:t>
            </a:r>
            <a:r>
              <a:rPr lang="en-US" sz="2200" dirty="0">
                <a:solidFill>
                  <a:schemeClr val="bg1"/>
                </a:solidFill>
              </a:rPr>
              <a:t>Opnar aðgang að alþjóðlegum áhorfendum og tekjum utan háannatíma.</a:t>
            </a:r>
          </a:p>
        </p:txBody>
      </p:sp>
      <p:sp>
        <p:nvSpPr>
          <p:cNvPr id="19" name="Text Placeholder 4">
            <a:extLst>
              <a:ext uri="{FF2B5EF4-FFF2-40B4-BE49-F238E27FC236}">
                <a16:creationId xmlns:a16="http://schemas.microsoft.com/office/drawing/2014/main" id="{44F0AD7E-8637-FFC0-4CA7-DF886F840A77}"/>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dirty="0">
                <a:solidFill>
                  <a:schemeClr val="bg1"/>
                </a:solidFill>
              </a:rPr>
              <a:t>Námskeið eða leiðsagnir á netinu: €10 niðurhlaðanlegt "Umhverfisvænt gestgjafarnám 101" eða "Faldar gönguleiðir í Leitrim". Bjóððu sem viðbót við bókun eða í tölvupósti eftir dvöl.</a:t>
            </a:r>
            <a:r>
              <a:rPr lang="en-US" sz="2200" b="1" dirty="0">
                <a:solidFill>
                  <a:schemeClr val="bg1"/>
                </a:solidFill>
              </a:rPr>
              <a:t> </a:t>
            </a:r>
          </a:p>
          <a:p>
            <a:pPr marL="0" indent="0">
              <a:spcBef>
                <a:spcPts val="0"/>
              </a:spcBef>
            </a:pPr>
            <a:r>
              <a:rPr lang="en-US" sz="2200" b="1" dirty="0">
                <a:solidFill>
                  <a:schemeClr val="bg1"/>
                </a:solidFill>
              </a:rPr>
              <a:t>Gildi: </a:t>
            </a:r>
            <a:r>
              <a:rPr lang="en-US" sz="2200" dirty="0">
                <a:solidFill>
                  <a:schemeClr val="bg1"/>
                </a:solidFill>
              </a:rPr>
              <a:t>Skapar passíft tekjuflæði og eykur sýnileika vörumerkisins þíns á netinu.</a:t>
            </a:r>
          </a:p>
        </p:txBody>
      </p:sp>
      <p:pic>
        <p:nvPicPr>
          <p:cNvPr id="37" name="Graphic 36" descr="Fork and knife outline">
            <a:extLst>
              <a:ext uri="{FF2B5EF4-FFF2-40B4-BE49-F238E27FC236}">
                <a16:creationId xmlns:a16="http://schemas.microsoft.com/office/drawing/2014/main" id="{BF25B4CF-64C5-6A23-0CDF-8A734CA383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2021451"/>
            <a:ext cx="914400" cy="914400"/>
          </a:xfrm>
          <a:prstGeom prst="rect">
            <a:avLst/>
          </a:prstGeom>
        </p:spPr>
      </p:pic>
      <p:pic>
        <p:nvPicPr>
          <p:cNvPr id="40" name="Graphic 39" descr="Fruit bowl with solid fill">
            <a:extLst>
              <a:ext uri="{FF2B5EF4-FFF2-40B4-BE49-F238E27FC236}">
                <a16:creationId xmlns:a16="http://schemas.microsoft.com/office/drawing/2014/main" id="{03072F24-5FB7-933A-4695-8DD2D2C07B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044" y="3691466"/>
            <a:ext cx="914400" cy="914400"/>
          </a:xfrm>
          <a:prstGeom prst="rect">
            <a:avLst/>
          </a:prstGeom>
        </p:spPr>
      </p:pic>
      <p:pic>
        <p:nvPicPr>
          <p:cNvPr id="41" name="Graphic 40" descr="Restaurant with solid fill">
            <a:extLst>
              <a:ext uri="{FF2B5EF4-FFF2-40B4-BE49-F238E27FC236}">
                <a16:creationId xmlns:a16="http://schemas.microsoft.com/office/drawing/2014/main" id="{218C6E7E-C073-DAEC-C89A-5C742EA7CF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85369"/>
            <a:ext cx="914400" cy="914400"/>
          </a:xfrm>
          <a:prstGeom prst="rect">
            <a:avLst/>
          </a:prstGeom>
        </p:spPr>
      </p:pic>
    </p:spTree>
    <p:extLst>
      <p:ext uri="{BB962C8B-B14F-4D97-AF65-F5344CB8AC3E}">
        <p14:creationId xmlns:p14="http://schemas.microsoft.com/office/powerpoint/2010/main" val="22690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0FF4-B087-273F-F905-C78EF6F810B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368C7A-7564-DB2D-FE41-760CE89AAA48}"/>
              </a:ext>
            </a:extLst>
          </p:cNvPr>
          <p:cNvSpPr>
            <a:spLocks noGrp="1"/>
          </p:cNvSpPr>
          <p:nvPr>
            <p:ph type="body" sz="quarter" idx="16"/>
          </p:nvPr>
        </p:nvSpPr>
        <p:spPr/>
        <p:txBody>
          <a:bodyPr/>
          <a:lstStyle/>
          <a:p>
            <a:r>
              <a:rPr lang="en-GB" b="1" dirty="0">
                <a:solidFill>
                  <a:srgbClr val="E96751"/>
                </a:solidFill>
              </a:rPr>
              <a:t>Gestþjónusta og hagnýtar viðbætur </a:t>
            </a:r>
            <a:r>
              <a:rPr lang="en-GB" sz="2800" b="0" dirty="0">
                <a:solidFill>
                  <a:srgbClr val="E96751"/>
                </a:solidFill>
              </a:rPr>
              <a:t>(Raunveruleg virðisaukning)</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81D8E90B-030B-0BDE-EDBF-251C8EE0925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B3E959B9-38D1-CD7A-1D90-4A11D2E91970}"/>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90A7176E-06C4-3CA3-2BE8-5B0540084589}"/>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AC9B6B7A-1C50-D410-8776-1CCB55F963F1}"/>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365D7659-3F08-0B83-7A94-60595782BFE7}"/>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2FC541CF-4E66-8772-6D83-E20EF9863CD5}"/>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6EED62CB-D91A-9897-26F8-C6A2E63F5F1A}"/>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BA743F5A-DB4A-4138-95D7-4DE4BEDFE968}"/>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4363B83E-CE5C-94DA-8A1D-99852A8042B0}"/>
              </a:ext>
            </a:extLst>
          </p:cNvPr>
          <p:cNvSpPr>
            <a:spLocks noGrp="1"/>
          </p:cNvSpPr>
          <p:nvPr>
            <p:ph type="body" sz="quarter" idx="18"/>
          </p:nvPr>
        </p:nvSpPr>
        <p:spPr>
          <a:xfrm>
            <a:off x="2339609" y="2074546"/>
            <a:ext cx="8942225" cy="901809"/>
          </a:xfrm>
        </p:spPr>
        <p:txBody>
          <a:bodyPr anchor="ctr"/>
          <a:lstStyle/>
          <a:p>
            <a:pPr marL="0" indent="0"/>
            <a:r>
              <a:rPr lang="en-US" sz="2200" b="1" dirty="0">
                <a:solidFill>
                  <a:schemeClr val="bg1"/>
                </a:solidFill>
              </a:rPr>
              <a:t>Snemmt innritun / Seint útritun: </a:t>
            </a:r>
            <a:r>
              <a:rPr lang="en-US" sz="2200" dirty="0">
                <a:solidFill>
                  <a:schemeClr val="bg1"/>
                </a:solidFill>
              </a:rPr>
              <a:t>€15 fyrir snemmt innritun frá kl. 13:00; €20 fyrir seint útritun til kl. 13:00. Tilboð á dögum með litla eftirspurn; sjálfvirknivæddu í gegnum bókunarpalla. </a:t>
            </a:r>
            <a:r>
              <a:rPr lang="en-US" sz="2200" b="1" dirty="0">
                <a:solidFill>
                  <a:schemeClr val="bg1"/>
                </a:solidFill>
              </a:rPr>
              <a:t>Virði: </a:t>
            </a:r>
            <a:r>
              <a:rPr lang="en-US" sz="2200" dirty="0">
                <a:solidFill>
                  <a:schemeClr val="bg1"/>
                </a:solidFill>
              </a:rPr>
              <a:t>Einföld passíf tekjulind og þægindi fyrir gesti.</a:t>
            </a:r>
          </a:p>
        </p:txBody>
      </p:sp>
      <p:sp>
        <p:nvSpPr>
          <p:cNvPr id="17" name="Text Placeholder 4">
            <a:extLst>
              <a:ext uri="{FF2B5EF4-FFF2-40B4-BE49-F238E27FC236}">
                <a16:creationId xmlns:a16="http://schemas.microsoft.com/office/drawing/2014/main" id="{8068167A-9E97-0764-70CD-912EE9D74E6A}"/>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Flutningsþjónusta: </a:t>
            </a:r>
            <a:r>
              <a:rPr lang="en-US" sz="2200" dirty="0">
                <a:solidFill>
                  <a:schemeClr val="bg1"/>
                </a:solidFill>
              </a:rPr>
              <a:t>€40 fyrir fram og til baka frá staðbundinni lestarstöð; €15 fyrir farangursflutning til næstu dvöl. Bjóðið þessa þjónustu með staðbundnum bílstjórum eða með eigin ökutæki.</a:t>
            </a:r>
            <a:r>
              <a:rPr lang="en-US" sz="2200" b="1" dirty="0">
                <a:solidFill>
                  <a:schemeClr val="bg1"/>
                </a:solidFill>
              </a:rPr>
              <a:t> </a:t>
            </a:r>
          </a:p>
          <a:p>
            <a:pPr marL="0" indent="0"/>
            <a:r>
              <a:rPr lang="en-US" sz="2200" b="1" dirty="0">
                <a:solidFill>
                  <a:schemeClr val="bg1"/>
                </a:solidFill>
              </a:rPr>
              <a:t>Gildi: </a:t>
            </a:r>
            <a:r>
              <a:rPr lang="en-US" sz="2200" dirty="0">
                <a:solidFill>
                  <a:schemeClr val="bg1"/>
                </a:solidFill>
              </a:rPr>
              <a:t>Bætir gildi í dreifbýli eða á afskekktum stöðum.</a:t>
            </a:r>
          </a:p>
        </p:txBody>
      </p:sp>
      <p:sp>
        <p:nvSpPr>
          <p:cNvPr id="19" name="Text Placeholder 4">
            <a:extLst>
              <a:ext uri="{FF2B5EF4-FFF2-40B4-BE49-F238E27FC236}">
                <a16:creationId xmlns:a16="http://schemas.microsoft.com/office/drawing/2014/main" id="{206A83F4-0EDD-692C-EA49-F172D487AAAC}"/>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Gjöld fyrir gæludýr eða hundagæsla: </a:t>
            </a:r>
            <a:r>
              <a:rPr lang="en-US" sz="2200" dirty="0">
                <a:solidFill>
                  <a:schemeClr val="bg1"/>
                </a:solidFill>
              </a:rPr>
              <a:t>€25 aukagjald fyrir gæludýr eða €10 á klukkustund í hundagæsla. Bjóðið upp á rúm, skálar og skýr húsreglur.</a:t>
            </a:r>
            <a:r>
              <a:rPr lang="en-US" sz="2200" b="1" dirty="0">
                <a:solidFill>
                  <a:schemeClr val="bg1"/>
                </a:solidFill>
              </a:rPr>
              <a:t> </a:t>
            </a:r>
          </a:p>
          <a:p>
            <a:pPr marL="0" indent="0">
              <a:spcBef>
                <a:spcPts val="0"/>
              </a:spcBef>
            </a:pPr>
            <a:r>
              <a:rPr lang="en-US" sz="2200" b="1" dirty="0">
                <a:solidFill>
                  <a:schemeClr val="bg1"/>
                </a:solidFill>
              </a:rPr>
              <a:t>Gildi: </a:t>
            </a:r>
            <a:r>
              <a:rPr lang="en-US" sz="2200" dirty="0">
                <a:solidFill>
                  <a:schemeClr val="bg1"/>
                </a:solidFill>
              </a:rPr>
              <a:t>Opnar eignina þína fyrir breiðari hópi gistiheimiliseigenda með gæludýr.</a:t>
            </a:r>
          </a:p>
        </p:txBody>
      </p:sp>
      <p:pic>
        <p:nvPicPr>
          <p:cNvPr id="5" name="Graphic 4" descr="Sleep with solid fill">
            <a:extLst>
              <a:ext uri="{FF2B5EF4-FFF2-40B4-BE49-F238E27FC236}">
                <a16:creationId xmlns:a16="http://schemas.microsoft.com/office/drawing/2014/main" id="{2B2DF99E-B29A-73A9-01D0-CCBF221F04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885" y="2056324"/>
            <a:ext cx="914400" cy="914400"/>
          </a:xfrm>
          <a:prstGeom prst="rect">
            <a:avLst/>
          </a:prstGeom>
        </p:spPr>
      </p:pic>
      <p:pic>
        <p:nvPicPr>
          <p:cNvPr id="7" name="Graphic 6" descr="Puppy 2 with solid fill">
            <a:extLst>
              <a:ext uri="{FF2B5EF4-FFF2-40B4-BE49-F238E27FC236}">
                <a16:creationId xmlns:a16="http://schemas.microsoft.com/office/drawing/2014/main" id="{9172A4A6-803E-EB15-0B37-AA5499DA55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5662" y="3593059"/>
            <a:ext cx="914400" cy="914400"/>
          </a:xfrm>
          <a:prstGeom prst="rect">
            <a:avLst/>
          </a:prstGeom>
        </p:spPr>
      </p:pic>
      <p:pic>
        <p:nvPicPr>
          <p:cNvPr id="18" name="Graphic 17" descr="Taxi with solid fill">
            <a:extLst>
              <a:ext uri="{FF2B5EF4-FFF2-40B4-BE49-F238E27FC236}">
                <a16:creationId xmlns:a16="http://schemas.microsoft.com/office/drawing/2014/main" id="{9099D1CC-69F2-7C17-095F-92EC928CF8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2" y="5268401"/>
            <a:ext cx="914400" cy="914400"/>
          </a:xfrm>
          <a:prstGeom prst="rect">
            <a:avLst/>
          </a:prstGeom>
        </p:spPr>
      </p:pic>
    </p:spTree>
    <p:extLst>
      <p:ext uri="{BB962C8B-B14F-4D97-AF65-F5344CB8AC3E}">
        <p14:creationId xmlns:p14="http://schemas.microsoft.com/office/powerpoint/2010/main" val="188332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BCBA54F-74C0-3937-1EBA-623704D35BA9}"/>
              </a:ext>
            </a:extLst>
          </p:cNvPr>
          <p:cNvSpPr>
            <a:spLocks noGrp="1"/>
          </p:cNvSpPr>
          <p:nvPr>
            <p:ph type="body" sz="quarter" idx="16"/>
          </p:nvPr>
        </p:nvSpPr>
        <p:spPr>
          <a:xfrm>
            <a:off x="788657" y="513953"/>
            <a:ext cx="10614687" cy="803654"/>
          </a:xfrm>
        </p:spPr>
        <p:txBody>
          <a:bodyPr/>
          <a:lstStyle/>
          <a:p>
            <a:r>
              <a:rPr lang="en-IE" dirty="0"/>
              <a:t>Aukatekjur </a:t>
            </a:r>
            <a:r>
              <a:rPr lang="en-IE" i="1" dirty="0"/>
              <a:t>(viðbótarþjónusta og upplifanir)</a:t>
            </a:r>
          </a:p>
          <a:p>
            <a:r>
              <a:rPr lang="en-IE" sz="2800" b="0" i="1" dirty="0">
                <a:solidFill>
                  <a:srgbClr val="E96751"/>
                </a:solidFill>
              </a:rPr>
              <a:t>Dæmi, samþætting og hvernig þau bæta raunverulegt gildi</a:t>
            </a:r>
          </a:p>
          <a:p>
            <a:endParaRPr lang="en-IE" dirty="0"/>
          </a:p>
        </p:txBody>
      </p:sp>
      <p:graphicFrame>
        <p:nvGraphicFramePr>
          <p:cNvPr id="12" name="Table 11">
            <a:extLst>
              <a:ext uri="{FF2B5EF4-FFF2-40B4-BE49-F238E27FC236}">
                <a16:creationId xmlns:a16="http://schemas.microsoft.com/office/drawing/2014/main" id="{05AA941A-B20F-C9A7-017A-64AAD32BE586}"/>
              </a:ext>
            </a:extLst>
          </p:cNvPr>
          <p:cNvGraphicFramePr>
            <a:graphicFrameLocks noGrp="1"/>
          </p:cNvGraphicFramePr>
          <p:nvPr>
            <p:extLst>
              <p:ext uri="{D42A27DB-BD31-4B8C-83A1-F6EECF244321}">
                <p14:modId xmlns:p14="http://schemas.microsoft.com/office/powerpoint/2010/main" val="2369243090"/>
              </p:ext>
            </p:extLst>
          </p:nvPr>
        </p:nvGraphicFramePr>
        <p:xfrm>
          <a:off x="721982" y="1776941"/>
          <a:ext cx="10600833" cy="4846320"/>
        </p:xfrm>
        <a:graphic>
          <a:graphicData uri="http://schemas.openxmlformats.org/drawingml/2006/table">
            <a:tbl>
              <a:tblPr firstRow="1" bandRow="1">
                <a:tableStyleId>{5C22544A-7EE6-4342-B048-85BDC9FD1C3A}</a:tableStyleId>
              </a:tblPr>
              <a:tblGrid>
                <a:gridCol w="3533611">
                  <a:extLst>
                    <a:ext uri="{9D8B030D-6E8A-4147-A177-3AD203B41FA5}">
                      <a16:colId xmlns:a16="http://schemas.microsoft.com/office/drawing/2014/main" val="3672560847"/>
                    </a:ext>
                  </a:extLst>
                </a:gridCol>
                <a:gridCol w="3533611">
                  <a:extLst>
                    <a:ext uri="{9D8B030D-6E8A-4147-A177-3AD203B41FA5}">
                      <a16:colId xmlns:a16="http://schemas.microsoft.com/office/drawing/2014/main" val="2281810728"/>
                    </a:ext>
                  </a:extLst>
                </a:gridCol>
                <a:gridCol w="3533611">
                  <a:extLst>
                    <a:ext uri="{9D8B030D-6E8A-4147-A177-3AD203B41FA5}">
                      <a16:colId xmlns:a16="http://schemas.microsoft.com/office/drawing/2014/main" val="1963352348"/>
                    </a:ext>
                  </a:extLst>
                </a:gridCol>
              </a:tblGrid>
              <a:tr h="370840">
                <a:tc>
                  <a:txBody>
                    <a:bodyPr/>
                    <a:lstStyle/>
                    <a:p>
                      <a:pPr algn="ctr"/>
                      <a:r>
                        <a:rPr lang="en-IE" sz="2400" dirty="0"/>
                        <a:t>Matur og drykkur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Heilsa og vellíðan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Utan dyra upplifanir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b="1" dirty="0">
                          <a:solidFill>
                            <a:srgbClr val="595959"/>
                          </a:solidFill>
                        </a:rPr>
                        <a:t>Morgunmatur </a:t>
                      </a:r>
                      <a:r>
                        <a:rPr lang="en-US" sz="2200" dirty="0">
                          <a:solidFill>
                            <a:srgbClr val="595959"/>
                          </a:solidFill>
                        </a:rPr>
                        <a:t>(meðal-evrópskur, fullur írskur, plöntubundinn)</a:t>
                      </a:r>
                    </a:p>
                    <a:p>
                      <a:pPr marL="342900" indent="-342900">
                        <a:buFont typeface="Arial" panose="020B0604020202020204" pitchFamily="34" charset="0"/>
                        <a:buChar char="•"/>
                      </a:pPr>
                      <a:r>
                        <a:rPr lang="en-US" sz="2200" b="1" dirty="0">
                          <a:solidFill>
                            <a:srgbClr val="595959"/>
                          </a:solidFill>
                        </a:rPr>
                        <a:t>Velkomnarkörfur </a:t>
                      </a:r>
                      <a:r>
                        <a:rPr lang="en-US" sz="2200" dirty="0">
                          <a:solidFill>
                            <a:srgbClr val="595959"/>
                          </a:solidFill>
                        </a:rPr>
                        <a:t>(staðbundin framleiðsla, vín, snarl)</a:t>
                      </a:r>
                    </a:p>
                    <a:p>
                      <a:pPr marL="342900" indent="-342900">
                        <a:buFont typeface="Arial" panose="020B0604020202020204" pitchFamily="34" charset="0"/>
                        <a:buChar char="•"/>
                      </a:pPr>
                      <a:r>
                        <a:rPr lang="en-US" sz="2200" b="1" dirty="0">
                          <a:solidFill>
                            <a:srgbClr val="595959"/>
                          </a:solidFill>
                        </a:rPr>
                        <a:t>Grillpakkar eða nesti í útferð</a:t>
                      </a:r>
                    </a:p>
                    <a:p>
                      <a:pPr marL="342900" indent="-342900">
                        <a:buFont typeface="Arial" panose="020B0604020202020204" pitchFamily="34" charset="0"/>
                        <a:buChar char="•"/>
                      </a:pPr>
                      <a:r>
                        <a:rPr lang="en-US" sz="2200" b="1" dirty="0">
                          <a:solidFill>
                            <a:srgbClr val="595959"/>
                          </a:solidFill>
                        </a:rPr>
                        <a:t>Kvöldverðir </a:t>
                      </a:r>
                      <a:r>
                        <a:rPr lang="en-US" sz="2200" dirty="0">
                          <a:solidFill>
                            <a:srgbClr val="595959"/>
                          </a:solidFill>
                        </a:rPr>
                        <a:t>eða heimagerðir kvöldverðir (eftir ósk)</a:t>
                      </a:r>
                    </a:p>
                    <a:p>
                      <a:pPr marL="342900" indent="-342900">
                        <a:buFont typeface="Arial" panose="020B0604020202020204" pitchFamily="34" charset="0"/>
                        <a:buChar char="•"/>
                      </a:pPr>
                      <a:r>
                        <a:rPr lang="en-US" sz="2200" b="1" dirty="0">
                          <a:solidFill>
                            <a:srgbClr val="595959"/>
                          </a:solidFill>
                        </a:rPr>
                        <a:t>Kaffi- eða smoothiebar</a:t>
                      </a:r>
                    </a:p>
                    <a:p>
                      <a:pPr marL="342900" indent="-342900">
                        <a:buFont typeface="Arial" panose="020B0604020202020204" pitchFamily="34" charset="0"/>
                        <a:buChar char="•"/>
                      </a:pPr>
                      <a:r>
                        <a:rPr lang="en-US" sz="2200" b="1" dirty="0">
                          <a:solidFill>
                            <a:srgbClr val="595959"/>
                          </a:solidFill>
                        </a:rPr>
                        <a:t>Víns-, gínu- eða </a:t>
                      </a:r>
                      <a:r>
                        <a:rPr lang="en-US" sz="2200" dirty="0">
                          <a:solidFill>
                            <a:srgbClr val="595959"/>
                          </a:solidFill>
                        </a:rPr>
                        <a:t>handverksbjórsmökkun (sérstaklega staðbundin)</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Einkabað í</a:t>
                      </a:r>
                      <a:r>
                        <a:rPr lang="en-US" sz="2200" b="1" kern="1200" dirty="0">
                          <a:solidFill>
                            <a:srgbClr val="595959"/>
                          </a:solidFill>
                          <a:latin typeface="+mn-lt"/>
                          <a:ea typeface="+mn-ea"/>
                          <a:cs typeface="+mn-cs"/>
                        </a:rPr>
                        <a:t> heitum potti eða gufubaði </a:t>
                      </a:r>
                      <a:r>
                        <a:rPr lang="en-US" sz="2200" kern="1200" dirty="0">
                          <a:solidFill>
                            <a:srgbClr val="595959"/>
                          </a:solidFill>
                          <a:latin typeface="+mn-lt"/>
                          <a:ea typeface="+mn-ea"/>
                          <a:cs typeface="+mn-cs"/>
                        </a:rPr>
                        <a:t>(greiðist fyrir hverja dvöl)</a:t>
                      </a:r>
                    </a:p>
                    <a:p>
                      <a:pPr marL="342900" indent="-342900">
                        <a:buFont typeface="Arial" panose="020B0604020202020204" pitchFamily="34" charset="0"/>
                        <a:buChar char="•"/>
                      </a:pPr>
                      <a:r>
                        <a:rPr lang="en-US" sz="2200" b="1" kern="1200" dirty="0">
                          <a:solidFill>
                            <a:srgbClr val="595959"/>
                          </a:solidFill>
                          <a:latin typeface="+mn-lt"/>
                          <a:ea typeface="+mn-ea"/>
                          <a:cs typeface="+mn-cs"/>
                        </a:rPr>
                        <a:t>Jóga- eða </a:t>
                      </a:r>
                      <a:r>
                        <a:rPr lang="en-US" sz="2200" kern="1200" dirty="0">
                          <a:solidFill>
                            <a:srgbClr val="595959"/>
                          </a:solidFill>
                          <a:latin typeface="+mn-lt"/>
                          <a:ea typeface="+mn-ea"/>
                          <a:cs typeface="+mn-cs"/>
                        </a:rPr>
                        <a:t>hugleiðslutímar (á staðnum eða netið)</a:t>
                      </a:r>
                    </a:p>
                    <a:p>
                      <a:pPr marL="342900" indent="-342900">
                        <a:buFont typeface="Arial" panose="020B0604020202020204" pitchFamily="34" charset="0"/>
                        <a:buChar char="•"/>
                      </a:pPr>
                      <a:r>
                        <a:rPr lang="en-US" sz="2200" b="1" kern="1200" dirty="0">
                          <a:solidFill>
                            <a:srgbClr val="595959"/>
                          </a:solidFill>
                          <a:latin typeface="+mn-lt"/>
                          <a:ea typeface="+mn-ea"/>
                          <a:cs typeface="+mn-cs"/>
                        </a:rPr>
                        <a:t>Skógarbað </a:t>
                      </a:r>
                      <a:r>
                        <a:rPr lang="en-US" sz="2200" kern="1200" dirty="0">
                          <a:solidFill>
                            <a:srgbClr val="595959"/>
                          </a:solidFill>
                          <a:latin typeface="+mn-lt"/>
                          <a:ea typeface="+mn-ea"/>
                          <a:cs typeface="+mn-cs"/>
                        </a:rPr>
                        <a:t>eða leiðsögn um meðvitundargöngu</a:t>
                      </a:r>
                    </a:p>
                    <a:p>
                      <a:pPr marL="342900" indent="-342900">
                        <a:buFont typeface="Arial" panose="020B0604020202020204" pitchFamily="34" charset="0"/>
                        <a:buChar char="•"/>
                      </a:pPr>
                      <a:r>
                        <a:rPr lang="en-US" sz="2200" kern="1200" dirty="0">
                          <a:solidFill>
                            <a:srgbClr val="595959"/>
                          </a:solidFill>
                          <a:latin typeface="+mn-lt"/>
                          <a:ea typeface="+mn-ea"/>
                          <a:cs typeface="+mn-cs"/>
                        </a:rPr>
                        <a:t>Samstarf við </a:t>
                      </a:r>
                      <a:r>
                        <a:rPr lang="en-US" sz="2200" b="1" kern="1200" dirty="0">
                          <a:solidFill>
                            <a:srgbClr val="595959"/>
                          </a:solidFill>
                          <a:latin typeface="+mn-lt"/>
                          <a:ea typeface="+mn-ea"/>
                          <a:cs typeface="+mn-cs"/>
                        </a:rPr>
                        <a:t>nuddara eða </a:t>
                      </a:r>
                      <a:r>
                        <a:rPr lang="en-US" sz="2200" kern="1200" dirty="0">
                          <a:solidFill>
                            <a:srgbClr val="595959"/>
                          </a:solidFill>
                          <a:latin typeface="+mn-lt"/>
                          <a:ea typeface="+mn-ea"/>
                          <a:cs typeface="+mn-cs"/>
                        </a:rPr>
                        <a:t>heilsulindarmeðferðaraðila</a:t>
                      </a:r>
                    </a:p>
                    <a:p>
                      <a:pPr marL="342900" indent="-342900">
                        <a:buFont typeface="Arial" panose="020B0604020202020204" pitchFamily="34" charset="0"/>
                        <a:buChar char="•"/>
                      </a:pPr>
                      <a:r>
                        <a:rPr lang="en-US" sz="2200" b="1" kern="1200" dirty="0">
                          <a:solidFill>
                            <a:srgbClr val="595959"/>
                          </a:solidFill>
                          <a:latin typeface="+mn-lt"/>
                          <a:ea typeface="+mn-ea"/>
                          <a:cs typeface="+mn-cs"/>
                        </a:rPr>
                        <a:t>Heilsulindarfr</a:t>
                      </a:r>
                      <a:r>
                        <a:rPr lang="en-US" sz="2200" kern="1200" dirty="0">
                          <a:solidFill>
                            <a:srgbClr val="595959"/>
                          </a:solidFill>
                          <a:latin typeface="+mn-lt"/>
                          <a:ea typeface="+mn-ea"/>
                          <a:cs typeface="+mn-cs"/>
                        </a:rPr>
                        <a:t>íp</a:t>
                      </a:r>
                      <a:r>
                        <a:rPr lang="en-US" sz="2200" b="1" kern="1200" dirty="0">
                          <a:solidFill>
                            <a:srgbClr val="595959"/>
                          </a:solidFill>
                          <a:latin typeface="+mn-lt"/>
                          <a:ea typeface="+mn-ea"/>
                          <a:cs typeface="+mn-cs"/>
                        </a:rPr>
                        <a:t>akkar</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IE" sz="2200" b="1" kern="1200" dirty="0">
                          <a:solidFill>
                            <a:srgbClr val="595959"/>
                          </a:solidFill>
                          <a:latin typeface="+mn-lt"/>
                          <a:ea typeface="+mn-ea"/>
                          <a:cs typeface="+mn-cs"/>
                        </a:rPr>
                        <a:t>Leiðsagðar gönguferðir </a:t>
                      </a:r>
                      <a:r>
                        <a:rPr lang="en-IE" sz="2200" kern="1200" dirty="0">
                          <a:solidFill>
                            <a:srgbClr val="595959"/>
                          </a:solidFill>
                          <a:latin typeface="+mn-lt"/>
                          <a:ea typeface="+mn-ea"/>
                          <a:cs typeface="+mn-cs"/>
                        </a:rPr>
                        <a:t>eða náttúrutúrar</a:t>
                      </a:r>
                    </a:p>
                    <a:p>
                      <a:pPr marL="342900" indent="-342900">
                        <a:buFont typeface="Arial" panose="020B0604020202020204" pitchFamily="34" charset="0"/>
                        <a:buChar char="•"/>
                      </a:pPr>
                      <a:r>
                        <a:rPr lang="en-IE" sz="2200" b="1" kern="1200" dirty="0">
                          <a:solidFill>
                            <a:srgbClr val="595959"/>
                          </a:solidFill>
                          <a:latin typeface="+mn-lt"/>
                          <a:ea typeface="+mn-ea"/>
                          <a:cs typeface="+mn-cs"/>
                        </a:rPr>
                        <a:t>Hjól-, kajak- eða </a:t>
                      </a:r>
                      <a:r>
                        <a:rPr lang="en-IE" sz="2200" kern="1200" dirty="0">
                          <a:solidFill>
                            <a:srgbClr val="595959"/>
                          </a:solidFill>
                          <a:latin typeface="+mn-lt"/>
                          <a:ea typeface="+mn-ea"/>
                          <a:cs typeface="+mn-cs"/>
                        </a:rPr>
                        <a:t>brimbrettiútleiga</a:t>
                      </a:r>
                    </a:p>
                    <a:p>
                      <a:pPr marL="342900" indent="-342900">
                        <a:buFont typeface="Arial" panose="020B0604020202020204" pitchFamily="34" charset="0"/>
                        <a:buChar char="•"/>
                      </a:pPr>
                      <a:r>
                        <a:rPr lang="en-IE" sz="2200" b="1" kern="1200" dirty="0">
                          <a:solidFill>
                            <a:srgbClr val="595959"/>
                          </a:solidFill>
                          <a:latin typeface="+mn-lt"/>
                          <a:ea typeface="+mn-ea"/>
                          <a:cs typeface="+mn-cs"/>
                        </a:rPr>
                        <a:t>Söfnunar- </a:t>
                      </a:r>
                      <a:r>
                        <a:rPr lang="en-IE" sz="2200" kern="1200" dirty="0">
                          <a:solidFill>
                            <a:srgbClr val="595959"/>
                          </a:solidFill>
                          <a:latin typeface="+mn-lt"/>
                          <a:ea typeface="+mn-ea"/>
                          <a:cs typeface="+mn-cs"/>
                        </a:rPr>
                        <a:t>og</a:t>
                      </a:r>
                      <a:r>
                        <a:rPr lang="en-IE" sz="2200" b="1" kern="1200" dirty="0">
                          <a:solidFill>
                            <a:srgbClr val="595959"/>
                          </a:solidFill>
                          <a:latin typeface="+mn-lt"/>
                          <a:ea typeface="+mn-ea"/>
                          <a:cs typeface="+mn-cs"/>
                        </a:rPr>
                        <a:t> matreiðslugöngur </a:t>
                      </a:r>
                      <a:r>
                        <a:rPr lang="en-IE" sz="2200" kern="1200" dirty="0">
                          <a:solidFill>
                            <a:srgbClr val="595959"/>
                          </a:solidFill>
                          <a:latin typeface="+mn-lt"/>
                          <a:ea typeface="+mn-ea"/>
                          <a:cs typeface="+mn-cs"/>
                        </a:rPr>
                        <a:t>eða upplifanir villts </a:t>
                      </a:r>
                      <a:r>
                        <a:rPr lang="en-IE" sz="2200" b="1" kern="1200" dirty="0">
                          <a:solidFill>
                            <a:srgbClr val="595959"/>
                          </a:solidFill>
                          <a:latin typeface="+mn-lt"/>
                          <a:ea typeface="+mn-ea"/>
                          <a:cs typeface="+mn-cs"/>
                        </a:rPr>
                        <a:t>sunds</a:t>
                      </a:r>
                    </a:p>
                    <a:p>
                      <a:pPr marL="342900" indent="-342900">
                        <a:buFont typeface="Arial" panose="020B0604020202020204" pitchFamily="34" charset="0"/>
                        <a:buChar char="•"/>
                      </a:pPr>
                      <a:r>
                        <a:rPr lang="en-IE" sz="2200" b="1" kern="1200" dirty="0">
                          <a:solidFill>
                            <a:srgbClr val="595959"/>
                          </a:solidFill>
                          <a:latin typeface="+mn-lt"/>
                          <a:ea typeface="+mn-ea"/>
                          <a:cs typeface="+mn-cs"/>
                        </a:rPr>
                        <a:t>Stjörnuathugunarsett </a:t>
                      </a:r>
                      <a:r>
                        <a:rPr lang="en-IE" sz="2200" kern="1200" dirty="0">
                          <a:solidFill>
                            <a:srgbClr val="595959"/>
                          </a:solidFill>
                          <a:latin typeface="+mn-lt"/>
                          <a:ea typeface="+mn-ea"/>
                          <a:cs typeface="+mn-cs"/>
                        </a:rPr>
                        <a:t>eða sjónaukaleiga</a:t>
                      </a:r>
                    </a:p>
                    <a:p>
                      <a:pPr marL="342900" indent="-342900">
                        <a:buFont typeface="Arial" panose="020B0604020202020204" pitchFamily="34" charset="0"/>
                        <a:buChar char="•"/>
                      </a:pPr>
                      <a:r>
                        <a:rPr lang="en-IE" sz="2200" kern="1200" dirty="0">
                          <a:solidFill>
                            <a:srgbClr val="595959"/>
                          </a:solidFill>
                          <a:latin typeface="+mn-lt"/>
                          <a:ea typeface="+mn-ea"/>
                          <a:cs typeface="+mn-cs"/>
                        </a:rPr>
                        <a:t>Búnaðarpakkar fyrir</a:t>
                      </a:r>
                      <a:r>
                        <a:rPr lang="en-IE" sz="2200" b="1" kern="1200" dirty="0">
                          <a:solidFill>
                            <a:srgbClr val="595959"/>
                          </a:solidFill>
                          <a:latin typeface="+mn-lt"/>
                          <a:ea typeface="+mn-ea"/>
                          <a:cs typeface="+mn-cs"/>
                        </a:rPr>
                        <a:t> bálreynslu </a:t>
                      </a:r>
                      <a:r>
                        <a:rPr lang="en-IE" sz="2200" kern="1200" dirty="0">
                          <a:solidFill>
                            <a:srgbClr val="595959"/>
                          </a:solidFill>
                          <a:latin typeface="+mn-lt"/>
                          <a:ea typeface="+mn-ea"/>
                          <a:cs typeface="+mn-cs"/>
                        </a:rPr>
                        <a:t>(við, marasmellar, teppi)</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Tree>
    <p:extLst>
      <p:ext uri="{BB962C8B-B14F-4D97-AF65-F5344CB8AC3E}">
        <p14:creationId xmlns:p14="http://schemas.microsoft.com/office/powerpoint/2010/main" val="242250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8F98-E663-477C-BFD1-76184CA4690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247C45B-FEE1-934A-3D19-79739C073DA8}"/>
              </a:ext>
            </a:extLst>
          </p:cNvPr>
          <p:cNvSpPr>
            <a:spLocks noGrp="1"/>
          </p:cNvSpPr>
          <p:nvPr>
            <p:ph type="body" sz="quarter" idx="16"/>
          </p:nvPr>
        </p:nvSpPr>
        <p:spPr/>
        <p:txBody>
          <a:bodyPr/>
          <a:lstStyle/>
          <a:p>
            <a:r>
              <a:rPr lang="en-GB" b="1" dirty="0">
                <a:solidFill>
                  <a:srgbClr val="E96751"/>
                </a:solidFill>
              </a:rPr>
              <a:t>Viðbætur á mat og drykki </a:t>
            </a:r>
            <a:r>
              <a:rPr lang="en-GB" sz="2800" b="0" dirty="0">
                <a:solidFill>
                  <a:srgbClr val="E96751"/>
                </a:solidFill>
              </a:rPr>
              <a:t>(Raunverðgildis samþætting)</a:t>
            </a:r>
          </a:p>
        </p:txBody>
      </p:sp>
      <p:cxnSp>
        <p:nvCxnSpPr>
          <p:cNvPr id="2" name="Straight Connector 1">
            <a:extLst>
              <a:ext uri="{FF2B5EF4-FFF2-40B4-BE49-F238E27FC236}">
                <a16:creationId xmlns:a16="http://schemas.microsoft.com/office/drawing/2014/main" id="{FE6FC430-2D3D-49C2-85D2-B883F79594F2}"/>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151F4965-99B3-65DC-48FD-327E2848F067}"/>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DA9608CC-187E-4F5D-3339-8BB876BFBE0D}"/>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54CA82EB-848E-C4BB-486C-B0FE4B75CF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F55446E9-B12C-F806-4898-CF34B375C23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769AE272-A93B-C55E-6B01-8A2CC89EB34B}"/>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D3D4E790-CDD3-8962-DEFE-5F83ED59A420}"/>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3EA59750-4939-2656-0BCC-CC5B7D72F6C4}"/>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0779D57E-408A-1498-DC85-B91BC7712F7C}"/>
              </a:ext>
            </a:extLst>
          </p:cNvPr>
          <p:cNvSpPr>
            <a:spLocks noGrp="1"/>
          </p:cNvSpPr>
          <p:nvPr>
            <p:ph type="body" sz="quarter" idx="18"/>
          </p:nvPr>
        </p:nvSpPr>
        <p:spPr>
          <a:xfrm>
            <a:off x="2339609" y="2284758"/>
            <a:ext cx="8942225" cy="901809"/>
          </a:xfrm>
        </p:spPr>
        <p:txBody>
          <a:bodyPr anchor="ctr"/>
          <a:lstStyle/>
          <a:p>
            <a:pPr marL="0" indent="0"/>
            <a:r>
              <a:rPr lang="en-US" sz="2200" b="1" dirty="0">
                <a:solidFill>
                  <a:schemeClr val="bg1"/>
                </a:solidFill>
              </a:rPr>
              <a:t>Morgunverðarvalkostir: </a:t>
            </a:r>
            <a:r>
              <a:rPr lang="en-US" sz="2200" dirty="0">
                <a:solidFill>
                  <a:schemeClr val="bg1"/>
                </a:solidFill>
              </a:rPr>
              <a:t>€10 meginlandsmorgunverðarkörfa með bakkelsi, ávöxtum og safa; €15 eldaður morgunverður. Bjóðið gestum "morgunverðarkörfu" sem þeir geta pantað fyrirfram við bókun eða óskað eftir á staðnum. </a:t>
            </a:r>
            <a:r>
              <a:rPr lang="en-US" sz="2200" b="1" dirty="0">
                <a:solidFill>
                  <a:schemeClr val="bg1"/>
                </a:solidFill>
              </a:rPr>
              <a:t>Virði: </a:t>
            </a:r>
            <a:r>
              <a:rPr lang="en-US" sz="2200" dirty="0">
                <a:solidFill>
                  <a:schemeClr val="bg1"/>
                </a:solidFill>
              </a:rPr>
              <a:t>Einföld viðbót sem eykur þægindi gesta og styður staðbundna matvælaframleiðendur.</a:t>
            </a:r>
          </a:p>
          <a:p>
            <a:pPr marL="0" indent="0"/>
            <a:endParaRPr lang="en-US" sz="2200" dirty="0">
              <a:solidFill>
                <a:schemeClr val="bg1"/>
              </a:solidFill>
            </a:endParaRPr>
          </a:p>
        </p:txBody>
      </p:sp>
      <p:sp>
        <p:nvSpPr>
          <p:cNvPr id="17" name="Text Placeholder 4">
            <a:extLst>
              <a:ext uri="{FF2B5EF4-FFF2-40B4-BE49-F238E27FC236}">
                <a16:creationId xmlns:a16="http://schemas.microsoft.com/office/drawing/2014/main" id="{F7696294-10C8-7EE7-53ED-7B05093804B2}"/>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Kvöldverðir eftir beiðni: </a:t>
            </a:r>
            <a:r>
              <a:rPr lang="en-US" sz="2200" dirty="0">
                <a:solidFill>
                  <a:schemeClr val="bg1"/>
                </a:solidFill>
              </a:rPr>
              <a:t>€20 fyrir heimagerðan grænmetissteik með sódabrauði. Vinna með staðbundnum kokki eða undirbúa einfaldan mat fyrirfram. </a:t>
            </a:r>
            <a:r>
              <a:rPr lang="en-US" sz="2200" b="1" dirty="0">
                <a:solidFill>
                  <a:schemeClr val="bg1"/>
                </a:solidFill>
              </a:rPr>
              <a:t>Virði: </a:t>
            </a:r>
            <a:r>
              <a:rPr lang="en-US" sz="2200" dirty="0">
                <a:solidFill>
                  <a:schemeClr val="bg1"/>
                </a:solidFill>
              </a:rPr>
              <a:t>Kjörinn kostur fyrir gististaði afskekkta þar sem engir veitingastaðir eru í nágrenninu.</a:t>
            </a:r>
          </a:p>
        </p:txBody>
      </p:sp>
      <p:sp>
        <p:nvSpPr>
          <p:cNvPr id="19" name="Text Placeholder 4">
            <a:extLst>
              <a:ext uri="{FF2B5EF4-FFF2-40B4-BE49-F238E27FC236}">
                <a16:creationId xmlns:a16="http://schemas.microsoft.com/office/drawing/2014/main" id="{C4AC2400-DFE3-5D8A-5BA2-C523871B66C1}"/>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Kynningarkörfur:</a:t>
            </a:r>
            <a:r>
              <a:rPr lang="en-US" sz="2200" dirty="0">
                <a:solidFill>
                  <a:schemeClr val="bg1"/>
                </a:solidFill>
              </a:rPr>
              <a:t> 25 € ostakörfa með osti og víni frá svæðinu. Bættu við valreiti í pöntunarformið þitt eða bjóðaðu hana sem viðbótarþjónustu í tölvupósti fyrir innritun. </a:t>
            </a:r>
            <a:r>
              <a:rPr lang="en-US" sz="2200" b="1" dirty="0">
                <a:solidFill>
                  <a:schemeClr val="bg1"/>
                </a:solidFill>
              </a:rPr>
              <a:t>Virði: </a:t>
            </a:r>
            <a:r>
              <a:rPr lang="en-US" sz="2200" dirty="0">
                <a:solidFill>
                  <a:schemeClr val="bg1"/>
                </a:solidFill>
              </a:rPr>
              <a:t>Auknar virði bókunar og styður matvælaiðnmenntaðila á staðnum.</a:t>
            </a:r>
          </a:p>
        </p:txBody>
      </p:sp>
      <p:pic>
        <p:nvPicPr>
          <p:cNvPr id="37" name="Graphic 36" descr="Fork and knife outline">
            <a:extLst>
              <a:ext uri="{FF2B5EF4-FFF2-40B4-BE49-F238E27FC236}">
                <a16:creationId xmlns:a16="http://schemas.microsoft.com/office/drawing/2014/main" id="{02EB64B5-10E2-71F2-4F7C-67EB94394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2021451"/>
            <a:ext cx="914400" cy="914400"/>
          </a:xfrm>
          <a:prstGeom prst="rect">
            <a:avLst/>
          </a:prstGeom>
        </p:spPr>
      </p:pic>
      <p:pic>
        <p:nvPicPr>
          <p:cNvPr id="40" name="Graphic 39" descr="Fruit bowl with solid fill">
            <a:extLst>
              <a:ext uri="{FF2B5EF4-FFF2-40B4-BE49-F238E27FC236}">
                <a16:creationId xmlns:a16="http://schemas.microsoft.com/office/drawing/2014/main" id="{FE53F9CA-365B-7C78-9B38-40A692C280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044" y="3691466"/>
            <a:ext cx="914400" cy="914400"/>
          </a:xfrm>
          <a:prstGeom prst="rect">
            <a:avLst/>
          </a:prstGeom>
        </p:spPr>
      </p:pic>
      <p:pic>
        <p:nvPicPr>
          <p:cNvPr id="41" name="Graphic 40" descr="Restaurant with solid fill">
            <a:extLst>
              <a:ext uri="{FF2B5EF4-FFF2-40B4-BE49-F238E27FC236}">
                <a16:creationId xmlns:a16="http://schemas.microsoft.com/office/drawing/2014/main" id="{5E65952C-0E62-D7CB-5A49-A1F9237EEF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85369"/>
            <a:ext cx="914400" cy="914400"/>
          </a:xfrm>
          <a:prstGeom prst="rect">
            <a:avLst/>
          </a:prstGeom>
        </p:spPr>
      </p:pic>
    </p:spTree>
    <p:extLst>
      <p:ext uri="{BB962C8B-B14F-4D97-AF65-F5344CB8AC3E}">
        <p14:creationId xmlns:p14="http://schemas.microsoft.com/office/powerpoint/2010/main" val="70528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213A718-3D9B-0BC1-C2D2-0FC5D6FA454A}"/>
              </a:ext>
            </a:extLst>
          </p:cNvPr>
          <p:cNvPicPr>
            <a:picLocks noGrp="1" noChangeAspect="1"/>
          </p:cNvPicPr>
          <p:nvPr>
            <p:ph type="pic" sz="quarter" idx="67"/>
          </p:nvPr>
        </p:nvPicPr>
        <p:blipFill>
          <a:blip r:embed="rId2"/>
          <a:srcRect l="27724" r="27724"/>
          <a:stretch>
            <a:fillRect/>
          </a:stretch>
        </p:blipFill>
        <p:spPr/>
      </p:pic>
      <p:sp>
        <p:nvSpPr>
          <p:cNvPr id="25" name="Freeform 28">
            <a:extLst>
              <a:ext uri="{FF2B5EF4-FFF2-40B4-BE49-F238E27FC236}">
                <a16:creationId xmlns:a16="http://schemas.microsoft.com/office/drawing/2014/main" id="{2B0643EF-23A9-F1CA-F3CB-AA39F9C2799E}"/>
              </a:ext>
            </a:extLst>
          </p:cNvPr>
          <p:cNvSpPr/>
          <p:nvPr/>
        </p:nvSpPr>
        <p:spPr>
          <a:xfrm>
            <a:off x="-15515" y="175448"/>
            <a:ext cx="11643661" cy="111542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8" name="Text Placeholder 32">
            <a:extLst>
              <a:ext uri="{FF2B5EF4-FFF2-40B4-BE49-F238E27FC236}">
                <a16:creationId xmlns:a16="http://schemas.microsoft.com/office/drawing/2014/main" id="{BCF5F6FA-AAD9-9C91-E54B-28C24950AAB6}"/>
              </a:ext>
            </a:extLst>
          </p:cNvPr>
          <p:cNvSpPr txBox="1">
            <a:spLocks/>
          </p:cNvSpPr>
          <p:nvPr/>
        </p:nvSpPr>
        <p:spPr>
          <a:xfrm>
            <a:off x="618564" y="4149392"/>
            <a:ext cx="2567289" cy="1399756"/>
          </a:xfrm>
          <a:prstGeom prst="rect">
            <a:avLst/>
          </a:prstGeom>
        </p:spPr>
        <p:txBody>
          <a:bodyPr anchor="t">
            <a:noAutofit/>
          </a:bodyPr>
          <a:lstStyle>
            <a:lvl1pPr marL="0" indent="0" algn="l" defTabSz="914400" rtl="0" eaLnBrk="1" latinLnBrk="0" hangingPunct="1">
              <a:lnSpc>
                <a:spcPts val="1220"/>
              </a:lnSpc>
              <a:spcBef>
                <a:spcPts val="0"/>
              </a:spcBef>
              <a:buFont typeface="Arial" panose="020B0604020202020204" pitchFamily="34" charset="0"/>
              <a:buNone/>
              <a:defRPr lang="en-US" sz="2000" b="1" kern="1200" dirty="0">
                <a:solidFill>
                  <a:schemeClr val="bg1">
                    <a:lumMod val="95000"/>
                  </a:schemeClr>
                </a:solidFill>
                <a:latin typeface="+mn-lt"/>
                <a:ea typeface="+mn-ea"/>
                <a:cs typeface="+mn-cs"/>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en-US" sz="2400" b="0" dirty="0"/>
              <a:t>Að skilja tekjur þínar og bókunargetu</a:t>
            </a:r>
          </a:p>
          <a:p>
            <a:pPr algn="ctr">
              <a:lnSpc>
                <a:spcPct val="100000"/>
              </a:lnSpc>
              <a:spcAft>
                <a:spcPts val="600"/>
              </a:spcAft>
            </a:pPr>
            <a:r>
              <a:rPr lang="en-US" sz="2400" b="0" dirty="0"/>
              <a:t> </a:t>
            </a:r>
            <a:endParaRPr lang="en-IE" sz="2400" b="0" dirty="0"/>
          </a:p>
        </p:txBody>
      </p:sp>
      <p:sp>
        <p:nvSpPr>
          <p:cNvPr id="20" name="Text Placeholder 32">
            <a:extLst>
              <a:ext uri="{FF2B5EF4-FFF2-40B4-BE49-F238E27FC236}">
                <a16:creationId xmlns:a16="http://schemas.microsoft.com/office/drawing/2014/main" id="{FF84F57D-849F-76A2-791B-54766914D48C}"/>
              </a:ext>
            </a:extLst>
          </p:cNvPr>
          <p:cNvSpPr txBox="1">
            <a:spLocks/>
          </p:cNvSpPr>
          <p:nvPr/>
        </p:nvSpPr>
        <p:spPr>
          <a:xfrm>
            <a:off x="1021967" y="3678554"/>
            <a:ext cx="2163887"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Kafli 3</a:t>
            </a:r>
            <a:endParaRPr lang="en-US" sz="2400" b="0" dirty="0"/>
          </a:p>
        </p:txBody>
      </p:sp>
      <p:sp>
        <p:nvSpPr>
          <p:cNvPr id="21" name="Text Placeholder 7">
            <a:extLst>
              <a:ext uri="{FF2B5EF4-FFF2-40B4-BE49-F238E27FC236}">
                <a16:creationId xmlns:a16="http://schemas.microsoft.com/office/drawing/2014/main" id="{54A9E1EB-CB86-5433-DDA5-BB7B0DB8EFD2}"/>
              </a:ext>
            </a:extLst>
          </p:cNvPr>
          <p:cNvSpPr txBox="1">
            <a:spLocks/>
          </p:cNvSpPr>
          <p:nvPr/>
        </p:nvSpPr>
        <p:spPr>
          <a:xfrm rot="16200000">
            <a:off x="-1489372" y="462304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Ljósmynd: Teapot Lane, Leitrim, Írland</a:t>
            </a:r>
          </a:p>
          <a:p>
            <a:endParaRPr lang="en-GB"/>
          </a:p>
        </p:txBody>
      </p:sp>
      <p:sp>
        <p:nvSpPr>
          <p:cNvPr id="23" name="Text Placeholder 23">
            <a:extLst>
              <a:ext uri="{FF2B5EF4-FFF2-40B4-BE49-F238E27FC236}">
                <a16:creationId xmlns:a16="http://schemas.microsoft.com/office/drawing/2014/main" id="{D07168C4-22F0-1BDA-9E84-DFFC65D05796}"/>
              </a:ext>
            </a:extLst>
          </p:cNvPr>
          <p:cNvSpPr txBox="1">
            <a:spLocks/>
          </p:cNvSpPr>
          <p:nvPr/>
        </p:nvSpPr>
        <p:spPr>
          <a:xfrm rot="16200000">
            <a:off x="-1489372" y="462304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Ljósmynd: </a:t>
            </a:r>
            <a:endParaRPr lang="en-US" dirty="0"/>
          </a:p>
        </p:txBody>
      </p:sp>
      <p:sp>
        <p:nvSpPr>
          <p:cNvPr id="27" name="Text Placeholder 16">
            <a:extLst>
              <a:ext uri="{FF2B5EF4-FFF2-40B4-BE49-F238E27FC236}">
                <a16:creationId xmlns:a16="http://schemas.microsoft.com/office/drawing/2014/main" id="{094182AB-BB92-0220-5098-66816516DF52}"/>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E96751"/>
                </a:solidFill>
              </a:rPr>
              <a:t>EFNISYFIRLIT</a:t>
            </a:r>
          </a:p>
        </p:txBody>
      </p:sp>
      <p:sp>
        <p:nvSpPr>
          <p:cNvPr id="28" name="Text Placeholder 16">
            <a:extLst>
              <a:ext uri="{FF2B5EF4-FFF2-40B4-BE49-F238E27FC236}">
                <a16:creationId xmlns:a16="http://schemas.microsoft.com/office/drawing/2014/main" id="{17A5E110-1A88-FA90-4E2D-BFBBDED33D11}"/>
              </a:ext>
            </a:extLst>
          </p:cNvPr>
          <p:cNvSpPr txBox="1">
            <a:spLocks/>
          </p:cNvSpPr>
          <p:nvPr/>
        </p:nvSpPr>
        <p:spPr>
          <a:xfrm>
            <a:off x="448808" y="158322"/>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Modúl 8: </a:t>
            </a:r>
            <a:r>
              <a:rPr lang="en-US" dirty="0">
                <a:solidFill>
                  <a:schemeClr val="bg1"/>
                </a:solidFill>
              </a:rPr>
              <a:t>Að leggja fjárhagslegan grunn fyrir sjálfbæran gistiþjónusturekstur</a:t>
            </a:r>
            <a:endParaRPr lang="en-GB" dirty="0">
              <a:solidFill>
                <a:schemeClr val="bg1"/>
              </a:solidFill>
            </a:endParaRPr>
          </a:p>
        </p:txBody>
      </p:sp>
    </p:spTree>
    <p:extLst>
      <p:ext uri="{BB962C8B-B14F-4D97-AF65-F5344CB8AC3E}">
        <p14:creationId xmlns:p14="http://schemas.microsoft.com/office/powerpoint/2010/main" val="109660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E4CB-226C-BB81-032F-48D26B398A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E1B43BF-97EC-B58C-C17F-7FA8C4513283}"/>
              </a:ext>
            </a:extLst>
          </p:cNvPr>
          <p:cNvSpPr>
            <a:spLocks noGrp="1"/>
          </p:cNvSpPr>
          <p:nvPr>
            <p:ph type="body" sz="quarter" idx="16"/>
          </p:nvPr>
        </p:nvSpPr>
        <p:spPr/>
        <p:txBody>
          <a:bodyPr/>
          <a:lstStyle/>
          <a:p>
            <a:r>
              <a:rPr lang="en-GB" b="1" dirty="0">
                <a:solidFill>
                  <a:srgbClr val="E96751"/>
                </a:solidFill>
              </a:rPr>
              <a:t>Heilsulindar- og vellíðunarupplifanir </a:t>
            </a:r>
            <a:r>
              <a:rPr lang="en-GB" sz="2800" b="0" dirty="0">
                <a:solidFill>
                  <a:srgbClr val="E96751"/>
                </a:solidFill>
              </a:rPr>
              <a:t>(Innleiðing raunverulegs gildis)</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84D7937D-3D08-0691-3BC9-8A7E033A690D}"/>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49F61185-A6BC-7828-D239-FB0E8BC6B025}"/>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11475CA1-DDA1-EC8A-23AB-EC8E7778E5ED}"/>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1" name="Oval 10">
            <a:extLst>
              <a:ext uri="{FF2B5EF4-FFF2-40B4-BE49-F238E27FC236}">
                <a16:creationId xmlns:a16="http://schemas.microsoft.com/office/drawing/2014/main" id="{86B6023B-840A-0501-EA9D-4E2DF11B54AB}"/>
              </a:ext>
            </a:extLst>
          </p:cNvPr>
          <p:cNvSpPr/>
          <p:nvPr/>
        </p:nvSpPr>
        <p:spPr>
          <a:xfrm>
            <a:off x="904785"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D3E16E82-1332-8A89-3592-DB1D3D5B7661}"/>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3" name="Oval 12">
            <a:extLst>
              <a:ext uri="{FF2B5EF4-FFF2-40B4-BE49-F238E27FC236}">
                <a16:creationId xmlns:a16="http://schemas.microsoft.com/office/drawing/2014/main" id="{C081C4F1-29F7-94F7-6BED-E32DD63C7A87}"/>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71D5F65E-F6CA-054F-9E2D-42E3A60887A2}"/>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5" name="Oval 14">
            <a:extLst>
              <a:ext uri="{FF2B5EF4-FFF2-40B4-BE49-F238E27FC236}">
                <a16:creationId xmlns:a16="http://schemas.microsoft.com/office/drawing/2014/main" id="{87886707-D085-A603-1E77-DE3061431A6C}"/>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DC412FC6-72AE-6871-491B-8464E00D9C4A}"/>
              </a:ext>
            </a:extLst>
          </p:cNvPr>
          <p:cNvSpPr>
            <a:spLocks noGrp="1"/>
          </p:cNvSpPr>
          <p:nvPr>
            <p:ph type="body" sz="quarter" idx="18"/>
          </p:nvPr>
        </p:nvSpPr>
        <p:spPr>
          <a:xfrm>
            <a:off x="2339609" y="2110656"/>
            <a:ext cx="8942225" cy="901809"/>
          </a:xfrm>
        </p:spPr>
        <p:txBody>
          <a:bodyPr anchor="ctr"/>
          <a:lstStyle/>
          <a:p>
            <a:pPr marL="0" indent="0">
              <a:lnSpc>
                <a:spcPct val="100000"/>
              </a:lnSpc>
              <a:spcBef>
                <a:spcPts val="0"/>
              </a:spcBef>
            </a:pPr>
            <a:r>
              <a:rPr lang="en-US" sz="2200" b="1" dirty="0">
                <a:solidFill>
                  <a:schemeClr val="bg1"/>
                </a:solidFill>
              </a:rPr>
              <a:t>Einka notkun heita </a:t>
            </a:r>
            <a:r>
              <a:rPr lang="en-US" sz="2200" dirty="0">
                <a:solidFill>
                  <a:schemeClr val="bg1"/>
                </a:solidFill>
              </a:rPr>
              <a:t>potts</a:t>
            </a:r>
            <a:r>
              <a:rPr lang="en-US" sz="2200" b="1" dirty="0">
                <a:solidFill>
                  <a:schemeClr val="bg1"/>
                </a:solidFill>
              </a:rPr>
              <a:t>/gufubaðs: </a:t>
            </a:r>
            <a:r>
              <a:rPr lang="en-US" sz="2200" dirty="0">
                <a:solidFill>
                  <a:schemeClr val="bg1"/>
                </a:solidFill>
              </a:rPr>
              <a:t>€25 fyrir 1 klukkustund í einkasvítu heita potts. Bókanlegir tímar, snjall læsing og útikort til að tryggja næði.</a:t>
            </a:r>
          </a:p>
          <a:p>
            <a:pPr marL="0" indent="0">
              <a:lnSpc>
                <a:spcPct val="100000"/>
              </a:lnSpc>
              <a:spcBef>
                <a:spcPts val="0"/>
              </a:spcBef>
            </a:pPr>
            <a:r>
              <a:rPr lang="en-US" sz="2200" b="1" dirty="0">
                <a:solidFill>
                  <a:schemeClr val="bg1"/>
                </a:solidFill>
              </a:rPr>
              <a:t>Gildi: </a:t>
            </a:r>
            <a:r>
              <a:rPr lang="en-US" sz="2200" dirty="0">
                <a:solidFill>
                  <a:schemeClr val="bg1"/>
                </a:solidFill>
              </a:rPr>
              <a:t>Aukur lúxus og höfðar til para eða </a:t>
            </a:r>
            <a:r>
              <a:rPr lang="en-US" sz="2200" dirty="0" err="1">
                <a:solidFill>
                  <a:schemeClr val="bg1"/>
                </a:solidFill>
              </a:rPr>
              <a:t>vellíðunarferðamanna</a:t>
            </a:r>
            <a:r>
              <a:rPr lang="en-US" sz="2200" dirty="0">
                <a:solidFill>
                  <a:schemeClr val="bg1"/>
                </a:solidFill>
              </a:rPr>
              <a:t>.</a:t>
            </a:r>
          </a:p>
        </p:txBody>
      </p:sp>
      <p:sp>
        <p:nvSpPr>
          <p:cNvPr id="17" name="Text Placeholder 4">
            <a:extLst>
              <a:ext uri="{FF2B5EF4-FFF2-40B4-BE49-F238E27FC236}">
                <a16:creationId xmlns:a16="http://schemas.microsoft.com/office/drawing/2014/main" id="{46EF66BE-D2B4-1EB8-1A2C-1767B269B065}"/>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US" sz="2200" b="1" dirty="0">
                <a:solidFill>
                  <a:schemeClr val="bg1"/>
                </a:solidFill>
              </a:rPr>
              <a:t>Skógarbað eða meðvituð gönguferð: </a:t>
            </a:r>
            <a:r>
              <a:rPr lang="en-US" sz="2200" dirty="0">
                <a:solidFill>
                  <a:schemeClr val="bg1"/>
                </a:solidFill>
              </a:rPr>
              <a:t>€10 leiðsögn um þögla gönguferð í gegnum nærliggjandi skóglendi. Bættu við Airbnb Experiences eða bjóddu upp á eigin bókunartengil á vefsíðunni þinni. </a:t>
            </a:r>
            <a:r>
              <a:rPr lang="en-US" sz="2200" b="1" dirty="0">
                <a:solidFill>
                  <a:schemeClr val="bg1"/>
                </a:solidFill>
              </a:rPr>
              <a:t>Virði: </a:t>
            </a:r>
            <a:r>
              <a:rPr lang="en-US" sz="2200" dirty="0">
                <a:solidFill>
                  <a:schemeClr val="bg1"/>
                </a:solidFill>
              </a:rPr>
              <a:t>Eykur dvalarupplifun í náttúrunni og stuðlar að andlegri vellíðan.</a:t>
            </a:r>
          </a:p>
        </p:txBody>
      </p:sp>
      <p:sp>
        <p:nvSpPr>
          <p:cNvPr id="19" name="Text Placeholder 4">
            <a:extLst>
              <a:ext uri="{FF2B5EF4-FFF2-40B4-BE49-F238E27FC236}">
                <a16:creationId xmlns:a16="http://schemas.microsoft.com/office/drawing/2014/main" id="{2172F062-9F79-6734-7399-5DC8DB5D8526}"/>
              </a:ext>
            </a:extLst>
          </p:cNvPr>
          <p:cNvSpPr txBox="1">
            <a:spLocks/>
          </p:cNvSpPr>
          <p:nvPr/>
        </p:nvSpPr>
        <p:spPr>
          <a:xfrm>
            <a:off x="2653683" y="3681743"/>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US" sz="2200" b="1" dirty="0">
                <a:solidFill>
                  <a:schemeClr val="bg1"/>
                </a:solidFill>
              </a:rPr>
              <a:t>Jóga- eða hugleiðslutímar: </a:t>
            </a:r>
            <a:r>
              <a:rPr lang="en-US" sz="2200" dirty="0">
                <a:solidFill>
                  <a:schemeClr val="bg1"/>
                </a:solidFill>
              </a:rPr>
              <a:t>€15 á mann fyrir morgunjóga undir leiðsögn staðbundins kennara. Hægt er að halda tíma á grasflöt, verönd eða innandyra; innifalið í dvalarpakka. </a:t>
            </a:r>
            <a:r>
              <a:rPr lang="en-US" sz="2200" b="1" dirty="0">
                <a:solidFill>
                  <a:schemeClr val="bg1"/>
                </a:solidFill>
              </a:rPr>
              <a:t>Virði: </a:t>
            </a:r>
            <a:r>
              <a:rPr lang="en-US" sz="2200" dirty="0">
                <a:solidFill>
                  <a:schemeClr val="bg1"/>
                </a:solidFill>
              </a:rPr>
              <a:t>Styður heilsufarslega meðvitaða gesti og laðar að sér vellíðunarleitendur.</a:t>
            </a:r>
          </a:p>
        </p:txBody>
      </p:sp>
      <p:pic>
        <p:nvPicPr>
          <p:cNvPr id="5" name="Graphic 4" descr="Yoga with solid fill">
            <a:extLst>
              <a:ext uri="{FF2B5EF4-FFF2-40B4-BE49-F238E27FC236}">
                <a16:creationId xmlns:a16="http://schemas.microsoft.com/office/drawing/2014/main" id="{B37915F8-C76A-687B-20F3-E1B77369B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7780" y="3636012"/>
            <a:ext cx="914400" cy="914400"/>
          </a:xfrm>
          <a:prstGeom prst="rect">
            <a:avLst/>
          </a:prstGeom>
        </p:spPr>
      </p:pic>
      <p:pic>
        <p:nvPicPr>
          <p:cNvPr id="7" name="Graphic 6" descr="Lotus Flower with solid fill">
            <a:extLst>
              <a:ext uri="{FF2B5EF4-FFF2-40B4-BE49-F238E27FC236}">
                <a16:creationId xmlns:a16="http://schemas.microsoft.com/office/drawing/2014/main" id="{95D660AB-13F7-3B3D-E9F6-500EFE579C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18" y="2017394"/>
            <a:ext cx="914400" cy="914400"/>
          </a:xfrm>
          <a:prstGeom prst="rect">
            <a:avLst/>
          </a:prstGeom>
        </p:spPr>
      </p:pic>
      <p:pic>
        <p:nvPicPr>
          <p:cNvPr id="18" name="Graphic 17" descr="Road with solid fill">
            <a:extLst>
              <a:ext uri="{FF2B5EF4-FFF2-40B4-BE49-F238E27FC236}">
                <a16:creationId xmlns:a16="http://schemas.microsoft.com/office/drawing/2014/main" id="{98398AB7-765E-86C0-A44E-5C9435E774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8442" y="5292743"/>
            <a:ext cx="914400" cy="914400"/>
          </a:xfrm>
          <a:prstGeom prst="rect">
            <a:avLst/>
          </a:prstGeom>
        </p:spPr>
      </p:pic>
    </p:spTree>
    <p:extLst>
      <p:ext uri="{BB962C8B-B14F-4D97-AF65-F5344CB8AC3E}">
        <p14:creationId xmlns:p14="http://schemas.microsoft.com/office/powerpoint/2010/main" val="95075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4DA83-994F-C1E0-EE07-0DCFF426293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91740C8-53DD-49B5-4D80-5FDBAFE062A5}"/>
              </a:ext>
            </a:extLst>
          </p:cNvPr>
          <p:cNvSpPr>
            <a:spLocks noGrp="1"/>
          </p:cNvSpPr>
          <p:nvPr>
            <p:ph type="body" sz="quarter" idx="16"/>
          </p:nvPr>
        </p:nvSpPr>
        <p:spPr/>
        <p:txBody>
          <a:bodyPr/>
          <a:lstStyle/>
          <a:p>
            <a:r>
              <a:rPr lang="en-GB" b="1" dirty="0">
                <a:solidFill>
                  <a:srgbClr val="E96751"/>
                </a:solidFill>
              </a:rPr>
              <a:t>Útivistar- og ævintýraathafnir </a:t>
            </a:r>
            <a:r>
              <a:rPr lang="en-GB" sz="2800" b="0" dirty="0">
                <a:solidFill>
                  <a:srgbClr val="E96751"/>
                </a:solidFill>
              </a:rPr>
              <a:t>(raunverðmætasamþætting)</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9F9F6F43-7392-A58D-8E9D-4AC75441062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0DCBD132-B488-1BD2-ED3C-889296545E12}"/>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BE825747-9A20-C6AB-8058-02AD3E6024A3}"/>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EB90FF18-645F-DD0C-A1AD-647750269740}"/>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2792C14A-6169-1182-C7C3-DF946D7DBEB4}"/>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C4957197-FD62-15C4-76D7-DDE1FA25BF65}"/>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F7B07107-2813-95C3-745F-F9475DE0183D}"/>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6DB9D59D-98CC-9915-A473-80C9CEB4A7FF}"/>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EF915284-8D74-4A76-793E-593C50EB1542}"/>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Leiðsagðar gönguferðir, náttúru- eða goðafræðigöngur: </a:t>
            </a:r>
            <a:r>
              <a:rPr lang="en-US" sz="2200" dirty="0">
                <a:solidFill>
                  <a:schemeClr val="bg1"/>
                </a:solidFill>
              </a:rPr>
              <a:t>€20 fyrir leiðsagða staðbundna gönguferð; €25 fyrir frásagnar­göngu "Þjóðsögur landslagsins". Bjóðast á ákveðnum dögum eða í samstarfi við staðbundna vistfræðileiðsögumenn. </a:t>
            </a:r>
            <a:r>
              <a:rPr lang="en-US" sz="2200" b="1" dirty="0">
                <a:solidFill>
                  <a:schemeClr val="bg1"/>
                </a:solidFill>
              </a:rPr>
              <a:t>Virði: </a:t>
            </a:r>
            <a:r>
              <a:rPr lang="en-US" sz="2200" dirty="0">
                <a:solidFill>
                  <a:schemeClr val="bg1"/>
                </a:solidFill>
              </a:rPr>
              <a:t>Bætir virði við dreifbýlis- eða náttúrutengdan stað.</a:t>
            </a:r>
          </a:p>
        </p:txBody>
      </p:sp>
      <p:sp>
        <p:nvSpPr>
          <p:cNvPr id="17" name="Text Placeholder 4">
            <a:extLst>
              <a:ext uri="{FF2B5EF4-FFF2-40B4-BE49-F238E27FC236}">
                <a16:creationId xmlns:a16="http://schemas.microsoft.com/office/drawing/2014/main" id="{72F9AF80-466E-8A1C-C061-B763F1F67350}"/>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Bálkista eða stjörnuskoðunarpakkar:</a:t>
            </a:r>
            <a:r>
              <a:rPr lang="en-US" sz="2200" dirty="0">
                <a:solidFill>
                  <a:schemeClr val="bg1"/>
                </a:solidFill>
              </a:rPr>
              <a:t> 15 € fyrir stjörnuskoðunarpakka með sjónauka, teppi, termós og stjörnukorti. Markaðssetjið sem rómantíska eða fjölskyldureynslu; undirbjóið pakkana fyrirfram. </a:t>
            </a:r>
            <a:r>
              <a:rPr lang="en-US" sz="2200" b="1" dirty="0">
                <a:solidFill>
                  <a:schemeClr val="bg1"/>
                </a:solidFill>
              </a:rPr>
              <a:t>Virði: </a:t>
            </a:r>
            <a:r>
              <a:rPr lang="en-US" sz="2200" dirty="0">
                <a:solidFill>
                  <a:schemeClr val="bg1"/>
                </a:solidFill>
              </a:rPr>
              <a:t>Breytir nótt undir stjörnum í vel útfærðan, eftirminnilegan stund.</a:t>
            </a:r>
          </a:p>
        </p:txBody>
      </p:sp>
      <p:sp>
        <p:nvSpPr>
          <p:cNvPr id="19" name="Text Placeholder 4">
            <a:extLst>
              <a:ext uri="{FF2B5EF4-FFF2-40B4-BE49-F238E27FC236}">
                <a16:creationId xmlns:a16="http://schemas.microsoft.com/office/drawing/2014/main" id="{9DE8DD61-FCFD-2CDE-DB39-1885DA573DFA}"/>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Hjólaleiga, kajakleiga, árabrettaleiga eða brimbrettaleiga: </a:t>
            </a:r>
            <a:r>
              <a:rPr lang="en-US" sz="2200" dirty="0">
                <a:solidFill>
                  <a:schemeClr val="bg1"/>
                </a:solidFill>
              </a:rPr>
              <a:t>€15 á dag fyrir hjólaleigu; €30 á dag fyrir brimbrettaleigu. Geymið búnað á staðnum eða vísið viðskiptavinum til staðbundinnar útivistarverslunar gegn þóknun. </a:t>
            </a:r>
            <a:r>
              <a:rPr lang="en-US" sz="2200" b="1" dirty="0">
                <a:solidFill>
                  <a:schemeClr val="bg1"/>
                </a:solidFill>
              </a:rPr>
              <a:t>Virði: </a:t>
            </a:r>
            <a:r>
              <a:rPr lang="en-US" sz="2200" dirty="0">
                <a:solidFill>
                  <a:schemeClr val="bg1"/>
                </a:solidFill>
              </a:rPr>
              <a:t>Laðar að virka </a:t>
            </a:r>
            <a:r>
              <a:rPr lang="en-US" sz="2200" dirty="0" err="1">
                <a:solidFill>
                  <a:schemeClr val="bg1"/>
                </a:solidFill>
              </a:rPr>
              <a:t>ferðalanga </a:t>
            </a:r>
            <a:r>
              <a:rPr lang="en-US" sz="2200" dirty="0">
                <a:solidFill>
                  <a:schemeClr val="bg1"/>
                </a:solidFill>
              </a:rPr>
              <a:t>og fjölskyldur, hvetur til lengri dvöla.</a:t>
            </a:r>
          </a:p>
        </p:txBody>
      </p:sp>
      <p:pic>
        <p:nvPicPr>
          <p:cNvPr id="5" name="Graphic 4" descr="Hike with solid fill">
            <a:extLst>
              <a:ext uri="{FF2B5EF4-FFF2-40B4-BE49-F238E27FC236}">
                <a16:creationId xmlns:a16="http://schemas.microsoft.com/office/drawing/2014/main" id="{7563CA33-F867-15D6-946A-673804382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461" y="2056324"/>
            <a:ext cx="914400" cy="914400"/>
          </a:xfrm>
          <a:prstGeom prst="rect">
            <a:avLst/>
          </a:prstGeom>
        </p:spPr>
      </p:pic>
      <p:pic>
        <p:nvPicPr>
          <p:cNvPr id="7" name="Graphic 6" descr="Cycling with solid fill">
            <a:extLst>
              <a:ext uri="{FF2B5EF4-FFF2-40B4-BE49-F238E27FC236}">
                <a16:creationId xmlns:a16="http://schemas.microsoft.com/office/drawing/2014/main" id="{9462A31E-7618-A63E-B771-F5C070113F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7765" y="3636012"/>
            <a:ext cx="914400" cy="914400"/>
          </a:xfrm>
          <a:prstGeom prst="rect">
            <a:avLst/>
          </a:prstGeom>
        </p:spPr>
      </p:pic>
      <p:pic>
        <p:nvPicPr>
          <p:cNvPr id="18" name="Graphic 17" descr="Roasting Marshmallows with solid fill">
            <a:extLst>
              <a:ext uri="{FF2B5EF4-FFF2-40B4-BE49-F238E27FC236}">
                <a16:creationId xmlns:a16="http://schemas.microsoft.com/office/drawing/2014/main" id="{007C3A6D-BA31-AC58-97BE-84329CF6A9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3842" y="5292743"/>
            <a:ext cx="914400" cy="914400"/>
          </a:xfrm>
          <a:prstGeom prst="rect">
            <a:avLst/>
          </a:prstGeom>
        </p:spPr>
      </p:pic>
    </p:spTree>
    <p:extLst>
      <p:ext uri="{BB962C8B-B14F-4D97-AF65-F5344CB8AC3E}">
        <p14:creationId xmlns:p14="http://schemas.microsoft.com/office/powerpoint/2010/main" val="240133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23CF-09E9-49CE-5609-4D7CD9CAC98F}"/>
            </a:ext>
          </a:extLst>
        </p:cNvPr>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38CB12D-92F2-5F64-95C6-D91744AA1E4C}"/>
              </a:ext>
            </a:extLst>
          </p:cNvPr>
          <p:cNvGraphicFramePr>
            <a:graphicFrameLocks noGrp="1"/>
          </p:cNvGraphicFramePr>
          <p:nvPr>
            <p:extLst>
              <p:ext uri="{D42A27DB-BD31-4B8C-83A1-F6EECF244321}">
                <p14:modId xmlns:p14="http://schemas.microsoft.com/office/powerpoint/2010/main" val="3776806389"/>
              </p:ext>
            </p:extLst>
          </p:nvPr>
        </p:nvGraphicFramePr>
        <p:xfrm>
          <a:off x="721982" y="1776941"/>
          <a:ext cx="10600833" cy="3566160"/>
        </p:xfrm>
        <a:graphic>
          <a:graphicData uri="http://schemas.openxmlformats.org/drawingml/2006/table">
            <a:tbl>
              <a:tblPr firstRow="1" bandRow="1">
                <a:tableStyleId>{5C22544A-7EE6-4342-B048-85BDC9FD1C3A}</a:tableStyleId>
              </a:tblPr>
              <a:tblGrid>
                <a:gridCol w="3533611">
                  <a:extLst>
                    <a:ext uri="{9D8B030D-6E8A-4147-A177-3AD203B41FA5}">
                      <a16:colId xmlns:a16="http://schemas.microsoft.com/office/drawing/2014/main" val="3672560847"/>
                    </a:ext>
                  </a:extLst>
                </a:gridCol>
                <a:gridCol w="3533611">
                  <a:extLst>
                    <a:ext uri="{9D8B030D-6E8A-4147-A177-3AD203B41FA5}">
                      <a16:colId xmlns:a16="http://schemas.microsoft.com/office/drawing/2014/main" val="2281810728"/>
                    </a:ext>
                  </a:extLst>
                </a:gridCol>
                <a:gridCol w="3533611">
                  <a:extLst>
                    <a:ext uri="{9D8B030D-6E8A-4147-A177-3AD203B41FA5}">
                      <a16:colId xmlns:a16="http://schemas.microsoft.com/office/drawing/2014/main" val="1963352348"/>
                    </a:ext>
                  </a:extLst>
                </a:gridCol>
              </a:tblGrid>
              <a:tr h="370840">
                <a:tc>
                  <a:txBody>
                    <a:bodyPr/>
                    <a:lstStyle/>
                    <a:p>
                      <a:pPr algn="ctr"/>
                      <a:r>
                        <a:rPr lang="en-IE" sz="2400" dirty="0"/>
                        <a:t>Sköpunarupplifanir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Umhverfis- og búnaðartúrisismi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Smásala og vöruþróun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b="1" dirty="0">
                          <a:solidFill>
                            <a:srgbClr val="595959"/>
                          </a:solidFill>
                        </a:rPr>
                        <a:t>Handverksvinnustofur </a:t>
                      </a:r>
                      <a:r>
                        <a:rPr lang="en-US" sz="2200" dirty="0">
                          <a:solidFill>
                            <a:srgbClr val="595959"/>
                          </a:solidFill>
                        </a:rPr>
                        <a:t>(t.d. postulíniðgerð, körfugerð)</a:t>
                      </a:r>
                    </a:p>
                    <a:p>
                      <a:pPr marL="342900" indent="-342900">
                        <a:buFont typeface="Arial" panose="020B0604020202020204" pitchFamily="34" charset="0"/>
                        <a:buChar char="•"/>
                      </a:pPr>
                      <a:r>
                        <a:rPr lang="en-US" sz="2200" b="1" dirty="0">
                          <a:solidFill>
                            <a:srgbClr val="595959"/>
                          </a:solidFill>
                        </a:rPr>
                        <a:t>Matreiðslu- eða </a:t>
                      </a:r>
                      <a:r>
                        <a:rPr lang="en-US" sz="2200" dirty="0">
                          <a:solidFill>
                            <a:srgbClr val="595959"/>
                          </a:solidFill>
                        </a:rPr>
                        <a:t>bakstursnámskeið (t.d. súrdeig, boxty)</a:t>
                      </a:r>
                    </a:p>
                    <a:p>
                      <a:pPr marL="342900" indent="-342900">
                        <a:buFont typeface="Arial" panose="020B0604020202020204" pitchFamily="34" charset="0"/>
                        <a:buChar char="•"/>
                      </a:pPr>
                      <a:r>
                        <a:rPr lang="en-US" sz="2200" b="1" dirty="0">
                          <a:solidFill>
                            <a:srgbClr val="595959"/>
                          </a:solidFill>
                        </a:rPr>
                        <a:t>List- eða </a:t>
                      </a:r>
                      <a:r>
                        <a:rPr lang="en-US" sz="2200" dirty="0">
                          <a:solidFill>
                            <a:srgbClr val="595959"/>
                          </a:solidFill>
                        </a:rPr>
                        <a:t>ljósmyndanámskeið sem nýta staðbundið landslag</a:t>
                      </a:r>
                    </a:p>
                    <a:p>
                      <a:pPr marL="342900" indent="-342900">
                        <a:buFont typeface="Arial" panose="020B0604020202020204" pitchFamily="34" charset="0"/>
                        <a:buChar char="•"/>
                      </a:pPr>
                      <a:r>
                        <a:rPr lang="en-US" sz="2200" b="1" dirty="0">
                          <a:solidFill>
                            <a:srgbClr val="595959"/>
                          </a:solidFill>
                        </a:rPr>
                        <a:t>Ritunar- eða dagbókar- og </a:t>
                      </a:r>
                      <a:r>
                        <a:rPr lang="en-US" sz="2200" dirty="0">
                          <a:solidFill>
                            <a:srgbClr val="595959"/>
                          </a:solidFill>
                        </a:rPr>
                        <a:t>hugleiðsluþjónusta</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Fóðurun </a:t>
                      </a:r>
                      <a:r>
                        <a:rPr lang="en-US" sz="2200" b="1" kern="1200" dirty="0">
                          <a:solidFill>
                            <a:srgbClr val="595959"/>
                          </a:solidFill>
                          <a:latin typeface="+mn-lt"/>
                          <a:ea typeface="+mn-ea"/>
                          <a:cs typeface="+mn-cs"/>
                        </a:rPr>
                        <a:t>dýra </a:t>
                      </a:r>
                      <a:r>
                        <a:rPr lang="en-US" sz="2200" kern="1200" dirty="0">
                          <a:solidFill>
                            <a:srgbClr val="595959"/>
                          </a:solidFill>
                          <a:latin typeface="+mn-lt"/>
                          <a:ea typeface="+mn-ea"/>
                          <a:cs typeface="+mn-cs"/>
                        </a:rPr>
                        <a:t>eða búgarðsferðir (fjölskylduvænt)</a:t>
                      </a:r>
                    </a:p>
                    <a:p>
                      <a:pPr marL="342900" indent="-342900">
                        <a:buFont typeface="Arial" panose="020B0604020202020204" pitchFamily="34" charset="0"/>
                        <a:buChar char="•"/>
                      </a:pPr>
                      <a:r>
                        <a:rPr lang="en-US" sz="2200" b="1" kern="1200" dirty="0">
                          <a:solidFill>
                            <a:srgbClr val="595959"/>
                          </a:solidFill>
                          <a:latin typeface="+mn-lt"/>
                          <a:ea typeface="+mn-ea"/>
                          <a:cs typeface="+mn-cs"/>
                        </a:rPr>
                        <a:t>Garðyrkju- </a:t>
                      </a:r>
                      <a:r>
                        <a:rPr lang="en-US" sz="2200" kern="1200" dirty="0">
                          <a:solidFill>
                            <a:srgbClr val="595959"/>
                          </a:solidFill>
                          <a:latin typeface="+mn-lt"/>
                          <a:ea typeface="+mn-ea"/>
                          <a:cs typeface="+mn-cs"/>
                        </a:rPr>
                        <a:t>eða permakúlturaupplifanir</a:t>
                      </a:r>
                    </a:p>
                    <a:p>
                      <a:pPr marL="342900" indent="-342900">
                        <a:buFont typeface="Arial" panose="020B0604020202020204" pitchFamily="34" charset="0"/>
                        <a:buChar char="•"/>
                      </a:pPr>
                      <a:r>
                        <a:rPr lang="en-US" sz="2200" b="1" kern="1200" dirty="0">
                          <a:solidFill>
                            <a:srgbClr val="595959"/>
                          </a:solidFill>
                          <a:latin typeface="+mn-lt"/>
                          <a:ea typeface="+mn-ea"/>
                          <a:cs typeface="+mn-cs"/>
                        </a:rPr>
                        <a:t>Býfluguræktun </a:t>
                      </a:r>
                      <a:r>
                        <a:rPr lang="en-US" sz="2200" kern="1200" dirty="0">
                          <a:solidFill>
                            <a:srgbClr val="595959"/>
                          </a:solidFill>
                          <a:latin typeface="+mn-lt"/>
                          <a:ea typeface="+mn-ea"/>
                          <a:cs typeface="+mn-cs"/>
                        </a:rPr>
                        <a:t>eða hunangssmökkun</a:t>
                      </a:r>
                    </a:p>
                    <a:p>
                      <a:pPr marL="342900" indent="-342900">
                        <a:buFont typeface="Arial" panose="020B0604020202020204" pitchFamily="34" charset="0"/>
                        <a:buChar char="•"/>
                      </a:pPr>
                      <a:r>
                        <a:rPr lang="en-US" sz="2200" kern="1200" dirty="0">
                          <a:solidFill>
                            <a:srgbClr val="595959"/>
                          </a:solidFill>
                          <a:latin typeface="+mn-lt"/>
                          <a:ea typeface="+mn-ea"/>
                          <a:cs typeface="+mn-cs"/>
                        </a:rPr>
                        <a:t>Sala á </a:t>
                      </a:r>
                      <a:r>
                        <a:rPr lang="en-US" sz="2200" b="1" kern="1200" dirty="0">
                          <a:solidFill>
                            <a:srgbClr val="595959"/>
                          </a:solidFill>
                          <a:latin typeface="+mn-lt"/>
                          <a:ea typeface="+mn-ea"/>
                          <a:cs typeface="+mn-cs"/>
                        </a:rPr>
                        <a:t>lífrænum grænmetis- </a:t>
                      </a:r>
                      <a:r>
                        <a:rPr lang="en-US" sz="2200" kern="1200" dirty="0">
                          <a:solidFill>
                            <a:srgbClr val="595959"/>
                          </a:solidFill>
                          <a:latin typeface="+mn-lt"/>
                          <a:ea typeface="+mn-ea"/>
                          <a:cs typeface="+mn-cs"/>
                        </a:rPr>
                        <a:t>og eggjakössum</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b="1" kern="1200" dirty="0">
                          <a:solidFill>
                            <a:srgbClr val="595959"/>
                          </a:solidFill>
                          <a:latin typeface="+mn-lt"/>
                          <a:ea typeface="+mn-ea"/>
                          <a:cs typeface="+mn-cs"/>
                        </a:rPr>
                        <a:t>Staðbundin handverk, </a:t>
                      </a:r>
                      <a:r>
                        <a:rPr lang="en-US" sz="2200" kern="1200" dirty="0">
                          <a:solidFill>
                            <a:srgbClr val="595959"/>
                          </a:solidFill>
                          <a:latin typeface="+mn-lt"/>
                          <a:ea typeface="+mn-ea"/>
                          <a:cs typeface="+mn-cs"/>
                        </a:rPr>
                        <a:t>listaverk eða minjagripir til sölu</a:t>
                      </a:r>
                    </a:p>
                    <a:p>
                      <a:pPr marL="342900" indent="-342900">
                        <a:buFont typeface="Arial" panose="020B0604020202020204" pitchFamily="34" charset="0"/>
                        <a:buChar char="•"/>
                      </a:pPr>
                      <a:r>
                        <a:rPr lang="en-US" sz="2200" b="1" kern="1200" dirty="0">
                          <a:solidFill>
                            <a:srgbClr val="595959"/>
                          </a:solidFill>
                          <a:latin typeface="+mn-lt"/>
                          <a:ea typeface="+mn-ea"/>
                          <a:cs typeface="+mn-cs"/>
                        </a:rPr>
                        <a:t>Umhverfisvænar snyrtivörur </a:t>
                      </a:r>
                      <a:r>
                        <a:rPr lang="en-US" sz="2200" kern="1200" dirty="0">
                          <a:solidFill>
                            <a:srgbClr val="595959"/>
                          </a:solidFill>
                          <a:latin typeface="+mn-lt"/>
                          <a:ea typeface="+mn-ea"/>
                          <a:cs typeface="+mn-cs"/>
                        </a:rPr>
                        <a:t>eða vörur frá áfyllingarstöð</a:t>
                      </a:r>
                    </a:p>
                    <a:p>
                      <a:pPr marL="342900" indent="-342900">
                        <a:buFont typeface="Arial" panose="020B0604020202020204" pitchFamily="34" charset="0"/>
                        <a:buChar char="•"/>
                      </a:pPr>
                      <a:r>
                        <a:rPr lang="en-US" sz="2200" kern="1200" dirty="0">
                          <a:solidFill>
                            <a:srgbClr val="595959"/>
                          </a:solidFill>
                          <a:latin typeface="+mn-lt"/>
                          <a:ea typeface="+mn-ea"/>
                          <a:cs typeface="+mn-cs"/>
                        </a:rPr>
                        <a:t>Vörur </a:t>
                      </a:r>
                      <a:r>
                        <a:rPr lang="en-US" sz="2200" b="1" kern="1200" dirty="0">
                          <a:solidFill>
                            <a:srgbClr val="595959"/>
                          </a:solidFill>
                          <a:latin typeface="+mn-lt"/>
                          <a:ea typeface="+mn-ea"/>
                          <a:cs typeface="+mn-cs"/>
                        </a:rPr>
                        <a:t>merktar með eigin vörumerki </a:t>
                      </a:r>
                      <a:r>
                        <a:rPr lang="en-US" sz="2200" kern="1200" dirty="0">
                          <a:solidFill>
                            <a:srgbClr val="595959"/>
                          </a:solidFill>
                          <a:latin typeface="+mn-lt"/>
                          <a:ea typeface="+mn-ea"/>
                          <a:cs typeface="+mn-cs"/>
                        </a:rPr>
                        <a:t>(t.d. bollur, strigapoka, heimilisvesti)</a:t>
                      </a:r>
                    </a:p>
                    <a:p>
                      <a:pPr marL="342900" indent="-342900">
                        <a:buFont typeface="Arial" panose="020B0604020202020204" pitchFamily="34" charset="0"/>
                        <a:buChar char="•"/>
                      </a:pPr>
                      <a:r>
                        <a:rPr lang="en-US" sz="2200" b="1" kern="1200" dirty="0">
                          <a:solidFill>
                            <a:srgbClr val="595959"/>
                          </a:solidFill>
                          <a:latin typeface="+mn-lt"/>
                          <a:ea typeface="+mn-ea"/>
                          <a:cs typeface="+mn-cs"/>
                        </a:rPr>
                        <a:t>Rafrænir leiðsöguar </a:t>
                      </a:r>
                      <a:r>
                        <a:rPr lang="en-US" sz="2200" kern="1200" dirty="0">
                          <a:solidFill>
                            <a:srgbClr val="595959"/>
                          </a:solidFill>
                          <a:latin typeface="+mn-lt"/>
                          <a:ea typeface="+mn-ea"/>
                          <a:cs typeface="+mn-cs"/>
                        </a:rPr>
                        <a:t>eða ferðabækur</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
        <p:nvSpPr>
          <p:cNvPr id="2" name="Text Placeholder 8">
            <a:extLst>
              <a:ext uri="{FF2B5EF4-FFF2-40B4-BE49-F238E27FC236}">
                <a16:creationId xmlns:a16="http://schemas.microsoft.com/office/drawing/2014/main" id="{01C00A8B-B75D-F1A6-08A4-61E856CE2F13}"/>
              </a:ext>
            </a:extLst>
          </p:cNvPr>
          <p:cNvSpPr txBox="1">
            <a:spLocks/>
          </p:cNvSpPr>
          <p:nvPr/>
        </p:nvSpPr>
        <p:spPr>
          <a:xfrm>
            <a:off x="788657" y="513953"/>
            <a:ext cx="1061468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2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Aukatekjur </a:t>
            </a:r>
            <a:r>
              <a:rPr lang="en-IE" i="1"/>
              <a:t>(viðbótarþjónusta og upplifanir)</a:t>
            </a:r>
          </a:p>
          <a:p>
            <a:r>
              <a:rPr lang="en-IE" sz="2800" b="0" i="1">
                <a:solidFill>
                  <a:srgbClr val="E96751"/>
                </a:solidFill>
              </a:rPr>
              <a:t>Dæmi, samþætting og hvernig þau bæta raunverulega virði</a:t>
            </a:r>
          </a:p>
          <a:p>
            <a:endParaRPr lang="en-IE" dirty="0"/>
          </a:p>
        </p:txBody>
      </p:sp>
    </p:spTree>
    <p:extLst>
      <p:ext uri="{BB962C8B-B14F-4D97-AF65-F5344CB8AC3E}">
        <p14:creationId xmlns:p14="http://schemas.microsoft.com/office/powerpoint/2010/main" val="32090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C1E8-B7EE-3735-E0B3-E2ACC02711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C338EA-1704-84FA-CD83-26CB2AA73FAD}"/>
              </a:ext>
            </a:extLst>
          </p:cNvPr>
          <p:cNvSpPr>
            <a:spLocks noGrp="1"/>
          </p:cNvSpPr>
          <p:nvPr>
            <p:ph type="body" sz="quarter" idx="16"/>
          </p:nvPr>
        </p:nvSpPr>
        <p:spPr/>
        <p:txBody>
          <a:bodyPr/>
          <a:lstStyle/>
          <a:p>
            <a:r>
              <a:rPr lang="en-GB" b="1" dirty="0">
                <a:solidFill>
                  <a:srgbClr val="E96751"/>
                </a:solidFill>
              </a:rPr>
              <a:t>Sköpunar- og menningarvinnustofur </a:t>
            </a:r>
            <a:r>
              <a:rPr lang="en-GB" sz="2800" b="0" dirty="0">
                <a:solidFill>
                  <a:srgbClr val="E96751"/>
                </a:solidFill>
              </a:rPr>
              <a:t>(Raunveruleg virðisaukning)</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AD66B93B-D0AA-7B9C-FF5B-5DCEF89E038F}"/>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5DDA3EFA-2C25-AAC7-C30A-AB84D00793F6}"/>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FFF6CC2F-9085-3EB9-EA22-7CA88AD54861}"/>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5982D0D5-3477-8258-D5BB-68EE7BEE299E}"/>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3ACCADEB-A820-69EC-DCF0-1CA351A74628}"/>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16C95616-B1F3-6063-E064-C7C268F10F12}"/>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3E6F58AA-F2A0-ABD1-AB89-04272FA400E8}"/>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FDCB26EF-E0E8-DB13-8E93-0AB3C5256EDE}"/>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B05FA4F8-8FDA-A827-B3EC-6E52DA6873D1}"/>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Handverksnámskeið </a:t>
            </a:r>
            <a:r>
              <a:rPr lang="en-US" sz="2200" dirty="0">
                <a:solidFill>
                  <a:schemeClr val="bg1"/>
                </a:solidFill>
              </a:rPr>
              <a:t>(leirgerð, kertagerð, myndlist): €35 fyrir tveggja klukkustunda leirgerðarnámskeið með staðbundnum listamanni. Haldið vikuleg námskeið í sameiginlegu hlöð eða endurnýttu rými. </a:t>
            </a:r>
            <a:r>
              <a:rPr lang="en-US" sz="2200" b="1" dirty="0">
                <a:solidFill>
                  <a:schemeClr val="bg1"/>
                </a:solidFill>
              </a:rPr>
              <a:t>Virði: </a:t>
            </a:r>
            <a:r>
              <a:rPr lang="en-US" sz="2200" dirty="0">
                <a:solidFill>
                  <a:schemeClr val="bg1"/>
                </a:solidFill>
              </a:rPr>
              <a:t>Sýnir fram á staðbundið hæfileika og laðar að gesti sem hafa áhuga á sköpun og hægum ferðamáta.</a:t>
            </a:r>
          </a:p>
        </p:txBody>
      </p:sp>
      <p:sp>
        <p:nvSpPr>
          <p:cNvPr id="17" name="Text Placeholder 4">
            <a:extLst>
              <a:ext uri="{FF2B5EF4-FFF2-40B4-BE49-F238E27FC236}">
                <a16:creationId xmlns:a16="http://schemas.microsoft.com/office/drawing/2014/main" id="{C1D181D4-D229-DFC8-69B2-DA74DD503922}"/>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Ljósmyndagöngur eða ritnámskeið: </a:t>
            </a:r>
            <a:r>
              <a:rPr lang="en-US" sz="2200" dirty="0">
                <a:solidFill>
                  <a:schemeClr val="bg1"/>
                </a:solidFill>
              </a:rPr>
              <a:t>€20 leiðsögn ljósmyndatúrs um nærumhverfið. Skráðu sem upplifun, kjörin fyrir einhleypa </a:t>
            </a:r>
            <a:r>
              <a:rPr lang="en-US" sz="2200" dirty="0" err="1">
                <a:solidFill>
                  <a:schemeClr val="bg1"/>
                </a:solidFill>
              </a:rPr>
              <a:t>ferðalanga </a:t>
            </a:r>
            <a:r>
              <a:rPr lang="en-US" sz="2200" dirty="0">
                <a:solidFill>
                  <a:schemeClr val="bg1"/>
                </a:solidFill>
              </a:rPr>
              <a:t>eða gesti á miðri viku. </a:t>
            </a:r>
            <a:r>
              <a:rPr lang="en-US" sz="2200" b="1" dirty="0">
                <a:solidFill>
                  <a:schemeClr val="bg1"/>
                </a:solidFill>
              </a:rPr>
              <a:t>Virði: </a:t>
            </a:r>
            <a:r>
              <a:rPr lang="en-US" sz="2200" dirty="0">
                <a:solidFill>
                  <a:schemeClr val="bg1"/>
                </a:solidFill>
              </a:rPr>
              <a:t>Hvetur til íhugunar, meðvitundar og tengsla við staðinn.</a:t>
            </a:r>
          </a:p>
        </p:txBody>
      </p:sp>
      <p:sp>
        <p:nvSpPr>
          <p:cNvPr id="19" name="Text Placeholder 4">
            <a:extLst>
              <a:ext uri="{FF2B5EF4-FFF2-40B4-BE49-F238E27FC236}">
                <a16:creationId xmlns:a16="http://schemas.microsoft.com/office/drawing/2014/main" id="{4B7EE3AC-BC4F-055F-96C9-83B895A61168}"/>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Matreiðslunámskeið </a:t>
            </a:r>
            <a:r>
              <a:rPr lang="en-US" sz="2200" dirty="0">
                <a:solidFill>
                  <a:schemeClr val="bg1"/>
                </a:solidFill>
              </a:rPr>
              <a:t>(Staðbundnir réttir, náttúruleg hráefnasöfnun, bakstur): €40 meistaranámskeið í súrdeigi; €30 námskeið í gerð írsks boxty. Bjóðið upp á vinnustofur á rólegri dögum eða í samstarfi við staðbundinn matreiðslumeistara. </a:t>
            </a:r>
            <a:r>
              <a:rPr lang="en-US" sz="2200" b="1" dirty="0">
                <a:solidFill>
                  <a:schemeClr val="bg1"/>
                </a:solidFill>
              </a:rPr>
              <a:t>Virði: </a:t>
            </a:r>
            <a:r>
              <a:rPr lang="en-US" sz="2200" dirty="0">
                <a:solidFill>
                  <a:schemeClr val="bg1"/>
                </a:solidFill>
              </a:rPr>
              <a:t>Fagnar matarmenningararfleifð svæðisins og bætir dvölina ekta </a:t>
            </a:r>
            <a:r>
              <a:rPr lang="en-US" sz="2200" dirty="0" err="1">
                <a:solidFill>
                  <a:schemeClr val="bg1"/>
                </a:solidFill>
              </a:rPr>
              <a:t>bragðupplifun</a:t>
            </a:r>
            <a:r>
              <a:rPr lang="en-US" sz="2200" dirty="0">
                <a:solidFill>
                  <a:schemeClr val="bg1"/>
                </a:solidFill>
              </a:rPr>
              <a:t>.</a:t>
            </a:r>
          </a:p>
        </p:txBody>
      </p:sp>
      <p:pic>
        <p:nvPicPr>
          <p:cNvPr id="32" name="Graphic 31" descr="Chef Hat outline">
            <a:extLst>
              <a:ext uri="{FF2B5EF4-FFF2-40B4-BE49-F238E27FC236}">
                <a16:creationId xmlns:a16="http://schemas.microsoft.com/office/drawing/2014/main" id="{FD642334-089D-06E6-E222-066C3488FA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5208" y="3700569"/>
            <a:ext cx="914400" cy="914400"/>
          </a:xfrm>
          <a:prstGeom prst="rect">
            <a:avLst/>
          </a:prstGeom>
        </p:spPr>
      </p:pic>
      <p:pic>
        <p:nvPicPr>
          <p:cNvPr id="5" name="Graphic 4" descr="Palette with solid fill">
            <a:extLst>
              <a:ext uri="{FF2B5EF4-FFF2-40B4-BE49-F238E27FC236}">
                <a16:creationId xmlns:a16="http://schemas.microsoft.com/office/drawing/2014/main" id="{64B41887-3AA3-BF25-D37C-1705590A85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3842" y="1985115"/>
            <a:ext cx="914400" cy="914400"/>
          </a:xfrm>
          <a:prstGeom prst="rect">
            <a:avLst/>
          </a:prstGeom>
        </p:spPr>
      </p:pic>
      <p:pic>
        <p:nvPicPr>
          <p:cNvPr id="7" name="Graphic 6" descr="Camera with solid fill">
            <a:extLst>
              <a:ext uri="{FF2B5EF4-FFF2-40B4-BE49-F238E27FC236}">
                <a16:creationId xmlns:a16="http://schemas.microsoft.com/office/drawing/2014/main" id="{A4B65F1D-F8F3-0B10-86ED-C734BBD3F9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92743"/>
            <a:ext cx="914400" cy="914400"/>
          </a:xfrm>
          <a:prstGeom prst="rect">
            <a:avLst/>
          </a:prstGeom>
        </p:spPr>
      </p:pic>
    </p:spTree>
    <p:extLst>
      <p:ext uri="{BB962C8B-B14F-4D97-AF65-F5344CB8AC3E}">
        <p14:creationId xmlns:p14="http://schemas.microsoft.com/office/powerpoint/2010/main" val="297118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44F6E-667D-B3C9-2D32-1D5DA2EE48B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8302A7-FA58-FCB0-407F-6A1316697B5D}"/>
              </a:ext>
            </a:extLst>
          </p:cNvPr>
          <p:cNvSpPr>
            <a:spLocks noGrp="1"/>
          </p:cNvSpPr>
          <p:nvPr>
            <p:ph type="body" sz="quarter" idx="16"/>
          </p:nvPr>
        </p:nvSpPr>
        <p:spPr/>
        <p:txBody>
          <a:bodyPr/>
          <a:lstStyle/>
          <a:p>
            <a:r>
              <a:rPr lang="en-GB" b="1" dirty="0">
                <a:solidFill>
                  <a:srgbClr val="E96751"/>
                </a:solidFill>
              </a:rPr>
              <a:t>Reynslur á búskap og í náttúru </a:t>
            </a:r>
            <a:r>
              <a:rPr lang="en-GB" sz="2800" b="0" dirty="0">
                <a:solidFill>
                  <a:srgbClr val="E96751"/>
                </a:solidFill>
              </a:rPr>
              <a:t>(Innleiðing raunverulegs gildis)</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5381E2CE-0B87-68FD-13D1-B243A7C8CCE8}"/>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A8365940-7071-140C-76BF-89EFB43FF365}"/>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9A0420A5-63CB-1E94-64F7-D54CC43ECF34}"/>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C0556E33-FC63-C634-33AB-D2F5E9F20C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2DC2476C-41DD-FB2F-B850-D00943B3F02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D5798F54-12C6-1D6B-C4FF-D997A0862416}"/>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5708413B-D5F8-FAC6-BD03-0EA38FFE804F}"/>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F2DAAD13-3520-7B26-EBE5-80FAC5228060}"/>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103B3B2C-0ED4-33EA-2980-0667C8D3E996}"/>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Dýrasamskipti eða fóðrunarfundir: </a:t>
            </a:r>
            <a:r>
              <a:rPr lang="en-US" sz="2200" dirty="0">
                <a:solidFill>
                  <a:schemeClr val="bg1"/>
                </a:solidFill>
              </a:rPr>
              <a:t>€5 barnvænn geitfóðrunarfundur eða smábóndagarp.   Örugg girðing, skýr dagskrá og valkvæð bókun í gegnum vefsíðuna þína. </a:t>
            </a:r>
            <a:r>
              <a:rPr lang="en-US" sz="2200" b="1" dirty="0">
                <a:solidFill>
                  <a:schemeClr val="bg1"/>
                </a:solidFill>
              </a:rPr>
              <a:t>Virði: </a:t>
            </a:r>
            <a:r>
              <a:rPr lang="en-US" sz="2200" dirty="0">
                <a:solidFill>
                  <a:schemeClr val="bg1"/>
                </a:solidFill>
              </a:rPr>
              <a:t>Eykur fjölskylduvæni og ekta upplifun.</a:t>
            </a:r>
          </a:p>
        </p:txBody>
      </p:sp>
      <p:sp>
        <p:nvSpPr>
          <p:cNvPr id="17" name="Text Placeholder 4">
            <a:extLst>
              <a:ext uri="{FF2B5EF4-FFF2-40B4-BE49-F238E27FC236}">
                <a16:creationId xmlns:a16="http://schemas.microsoft.com/office/drawing/2014/main" id="{93A18825-EF01-41B3-3732-3D12B89D9E37}"/>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Býfluguræktun eða hunangssmökkun: </a:t>
            </a:r>
            <a:r>
              <a:rPr lang="en-US" sz="2200" dirty="0">
                <a:solidFill>
                  <a:schemeClr val="bg1"/>
                </a:solidFill>
              </a:rPr>
              <a:t>€15 fræðsluferð um býflugur + hunangssmökkun. Búið til öryggisreglur, útvegið hlífabúninga eða sýningarglugga.</a:t>
            </a:r>
            <a:r>
              <a:rPr lang="en-US" sz="2200" b="1" dirty="0">
                <a:solidFill>
                  <a:schemeClr val="bg1"/>
                </a:solidFill>
              </a:rPr>
              <a:t> </a:t>
            </a:r>
          </a:p>
          <a:p>
            <a:pPr marL="0" indent="0"/>
            <a:r>
              <a:rPr lang="en-US" sz="2200" b="1" dirty="0">
                <a:solidFill>
                  <a:schemeClr val="bg1"/>
                </a:solidFill>
              </a:rPr>
              <a:t>Gildi: </a:t>
            </a:r>
            <a:r>
              <a:rPr lang="en-US" sz="2200" dirty="0">
                <a:solidFill>
                  <a:schemeClr val="bg1"/>
                </a:solidFill>
              </a:rPr>
              <a:t>Býður upp á sjaldgæfa, fræðandi vistferðaupplifun.</a:t>
            </a:r>
          </a:p>
        </p:txBody>
      </p:sp>
      <p:sp>
        <p:nvSpPr>
          <p:cNvPr id="19" name="Text Placeholder 4">
            <a:extLst>
              <a:ext uri="{FF2B5EF4-FFF2-40B4-BE49-F238E27FC236}">
                <a16:creationId xmlns:a16="http://schemas.microsoft.com/office/drawing/2014/main" id="{BA0C0855-BE87-F2F2-C1E5-B6FE1BA1BA98}"/>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Vistgarðstúrar eða uppskerutilþrif: </a:t>
            </a:r>
            <a:r>
              <a:rPr lang="en-US" sz="2200" dirty="0">
                <a:solidFill>
                  <a:schemeClr val="bg1"/>
                </a:solidFill>
              </a:rPr>
              <a:t>€10 leiðsögn um garð eða "tína eigin grænmeti" stund. Notaðu upphækkaðar beð eða plastgöng; bjóð gestum að tína fyrir máltíðina.</a:t>
            </a:r>
            <a:r>
              <a:rPr lang="en-US" sz="2200" b="1" dirty="0">
                <a:solidFill>
                  <a:schemeClr val="bg1"/>
                </a:solidFill>
              </a:rPr>
              <a:t> </a:t>
            </a:r>
          </a:p>
          <a:p>
            <a:pPr marL="0" indent="0">
              <a:spcBef>
                <a:spcPts val="0"/>
              </a:spcBef>
            </a:pPr>
            <a:r>
              <a:rPr lang="en-US" sz="2200" b="1" dirty="0">
                <a:solidFill>
                  <a:schemeClr val="bg1"/>
                </a:solidFill>
              </a:rPr>
              <a:t>Gildi: </a:t>
            </a:r>
            <a:r>
              <a:rPr lang="en-US" sz="2200" dirty="0">
                <a:solidFill>
                  <a:schemeClr val="bg1"/>
                </a:solidFill>
              </a:rPr>
              <a:t>Tengir gesti við sjálfbærni og landið.</a:t>
            </a:r>
          </a:p>
        </p:txBody>
      </p:sp>
      <p:pic>
        <p:nvPicPr>
          <p:cNvPr id="5" name="Graphic 4" descr="Bee with solid fill">
            <a:extLst>
              <a:ext uri="{FF2B5EF4-FFF2-40B4-BE49-F238E27FC236}">
                <a16:creationId xmlns:a16="http://schemas.microsoft.com/office/drawing/2014/main" id="{0387E6D2-5B58-A553-18BB-03E03F961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5332885"/>
            <a:ext cx="914400" cy="914400"/>
          </a:xfrm>
          <a:prstGeom prst="rect">
            <a:avLst/>
          </a:prstGeom>
        </p:spPr>
      </p:pic>
      <p:pic>
        <p:nvPicPr>
          <p:cNvPr id="7" name="Graphic 6" descr="Watering pot with solid fill">
            <a:extLst>
              <a:ext uri="{FF2B5EF4-FFF2-40B4-BE49-F238E27FC236}">
                <a16:creationId xmlns:a16="http://schemas.microsoft.com/office/drawing/2014/main" id="{402AFD1A-C079-8D18-39F5-29444A0D6B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1042" y="3693483"/>
            <a:ext cx="914400" cy="914400"/>
          </a:xfrm>
          <a:prstGeom prst="rect">
            <a:avLst/>
          </a:prstGeom>
        </p:spPr>
      </p:pic>
      <p:pic>
        <p:nvPicPr>
          <p:cNvPr id="18" name="Graphic 17" descr="Paw prints with solid fill">
            <a:extLst>
              <a:ext uri="{FF2B5EF4-FFF2-40B4-BE49-F238E27FC236}">
                <a16:creationId xmlns:a16="http://schemas.microsoft.com/office/drawing/2014/main" id="{39891E47-3F7E-AD5E-C97E-EA4D3E3FA4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3885" y="2056323"/>
            <a:ext cx="914400" cy="914400"/>
          </a:xfrm>
          <a:prstGeom prst="rect">
            <a:avLst/>
          </a:prstGeom>
        </p:spPr>
      </p:pic>
    </p:spTree>
    <p:extLst>
      <p:ext uri="{BB962C8B-B14F-4D97-AF65-F5344CB8AC3E}">
        <p14:creationId xmlns:p14="http://schemas.microsoft.com/office/powerpoint/2010/main" val="129616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8F79-7086-424C-F943-F13BC318535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CED1483-60C1-3915-9238-D56574472167}"/>
              </a:ext>
            </a:extLst>
          </p:cNvPr>
          <p:cNvSpPr>
            <a:spLocks noGrp="1"/>
          </p:cNvSpPr>
          <p:nvPr>
            <p:ph type="body" sz="quarter" idx="16"/>
          </p:nvPr>
        </p:nvSpPr>
        <p:spPr/>
        <p:txBody>
          <a:bodyPr/>
          <a:lstStyle/>
          <a:p>
            <a:r>
              <a:rPr lang="en-GB" b="1" dirty="0">
                <a:solidFill>
                  <a:srgbClr val="E96751"/>
                </a:solidFill>
              </a:rPr>
              <a:t>Sölu- og vörustjórnun á staðnum </a:t>
            </a:r>
            <a:r>
              <a:rPr lang="en-GB" sz="2800" b="0" dirty="0">
                <a:solidFill>
                  <a:srgbClr val="E96751"/>
                </a:solidFill>
              </a:rPr>
              <a:t>(Raunverðmætasamþætting)</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448DF97A-2D90-4F0B-FBD7-BA72AE6472A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C7498581-FA80-2674-934B-BB207C220DD4}"/>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0065F60B-F5DC-F9A8-6D86-2F42732F43D0}"/>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D3AC55CE-D8A9-63D0-C919-310B3C5D82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F8536B0F-1EEE-2DDE-81B1-BF835456F6A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A43987BA-7DAF-B486-DD0F-FA86D2C998CA}"/>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82766D5F-B1D3-B2C4-523D-8A6D0B300C06}"/>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CD8C5385-68CA-49D0-2BED-8A26C2AFA034}"/>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DBAC62BB-7C67-EC19-B95E-56F7F517E84F}"/>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Staðbundnar handverksvörur: </a:t>
            </a:r>
            <a:r>
              <a:rPr lang="en-US" sz="2200" dirty="0">
                <a:solidFill>
                  <a:schemeClr val="bg1"/>
                </a:solidFill>
              </a:rPr>
              <a:t>Handgerðar sápur (€6), vefnar körfur (€20) eða postulíni (€35). Setjið upp lítinn sölusýningu á sameiginlegu svæði eða tengil á netverslun. </a:t>
            </a:r>
            <a:r>
              <a:rPr lang="en-US" sz="2200" b="1" dirty="0">
                <a:solidFill>
                  <a:schemeClr val="bg1"/>
                </a:solidFill>
              </a:rPr>
              <a:t>Virði: </a:t>
            </a:r>
            <a:r>
              <a:rPr lang="en-US" sz="2200" dirty="0">
                <a:solidFill>
                  <a:schemeClr val="bg1"/>
                </a:solidFill>
              </a:rPr>
              <a:t>Styður staðbundna handverksmenn og gefur gestum áþreifanlega minningu.</a:t>
            </a:r>
          </a:p>
        </p:txBody>
      </p:sp>
      <p:sp>
        <p:nvSpPr>
          <p:cNvPr id="17" name="Text Placeholder 4">
            <a:extLst>
              <a:ext uri="{FF2B5EF4-FFF2-40B4-BE49-F238E27FC236}">
                <a16:creationId xmlns:a16="http://schemas.microsoft.com/office/drawing/2014/main" id="{F228C2B0-B6DE-5F83-3A8A-3C6B6EF8245D}"/>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Endurnýjun vistvænna snyrtivara: </a:t>
            </a:r>
            <a:r>
              <a:rPr lang="en-US" sz="2200" dirty="0">
                <a:solidFill>
                  <a:schemeClr val="bg1"/>
                </a:solidFill>
              </a:rPr>
              <a:t>€8 fyrir endurnýjun á vistvænu sjampói, hárnæring eða sólarvörn. Notaðu endurnýjunarstöð í sameiginlegu rými eða baðherbergi sumarhússins.</a:t>
            </a:r>
            <a:r>
              <a:rPr lang="en-US" sz="2200" b="1" dirty="0">
                <a:solidFill>
                  <a:schemeClr val="bg1"/>
                </a:solidFill>
              </a:rPr>
              <a:t> </a:t>
            </a:r>
          </a:p>
          <a:p>
            <a:pPr marL="0" indent="0"/>
            <a:r>
              <a:rPr lang="en-US" sz="2200" b="1" dirty="0">
                <a:solidFill>
                  <a:schemeClr val="bg1"/>
                </a:solidFill>
              </a:rPr>
              <a:t>Gildi: </a:t>
            </a:r>
            <a:r>
              <a:rPr lang="en-US" sz="2200" dirty="0">
                <a:solidFill>
                  <a:schemeClr val="bg1"/>
                </a:solidFill>
              </a:rPr>
              <a:t>Stuðlar að sjálfbærni og höfðar til meðvitaðra </a:t>
            </a:r>
            <a:r>
              <a:rPr lang="en-US" sz="2200" dirty="0" err="1">
                <a:solidFill>
                  <a:schemeClr val="bg1"/>
                </a:solidFill>
              </a:rPr>
              <a:t>ferðamanna</a:t>
            </a:r>
            <a:r>
              <a:rPr lang="en-US" sz="2200" dirty="0">
                <a:solidFill>
                  <a:schemeClr val="bg1"/>
                </a:solidFill>
              </a:rPr>
              <a:t>.</a:t>
            </a:r>
          </a:p>
        </p:txBody>
      </p:sp>
      <p:sp>
        <p:nvSpPr>
          <p:cNvPr id="19" name="Text Placeholder 4">
            <a:extLst>
              <a:ext uri="{FF2B5EF4-FFF2-40B4-BE49-F238E27FC236}">
                <a16:creationId xmlns:a16="http://schemas.microsoft.com/office/drawing/2014/main" id="{7152E03A-68A6-AEB3-8091-44942507A1E4}"/>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Vörumerkjagjafir: "</a:t>
            </a:r>
            <a:r>
              <a:rPr lang="en-US" sz="2200" dirty="0">
                <a:solidFill>
                  <a:schemeClr val="bg1"/>
                </a:solidFill>
              </a:rPr>
              <a:t>Wild Atlantic Hideaway" bollar (€12) eða strigapoka (€10). Sala fer fram í gegnum sjálfsafgreiðslu eða með QR-kóða greiðslukerfi.</a:t>
            </a:r>
            <a:r>
              <a:rPr lang="en-US" sz="2200" b="1" dirty="0">
                <a:solidFill>
                  <a:schemeClr val="bg1"/>
                </a:solidFill>
              </a:rPr>
              <a:t> </a:t>
            </a:r>
          </a:p>
          <a:p>
            <a:pPr marL="0" indent="0">
              <a:spcBef>
                <a:spcPts val="0"/>
              </a:spcBef>
            </a:pPr>
            <a:r>
              <a:rPr lang="en-US" sz="2200" b="1" dirty="0">
                <a:solidFill>
                  <a:schemeClr val="bg1"/>
                </a:solidFill>
              </a:rPr>
              <a:t>Gildi: </a:t>
            </a:r>
            <a:r>
              <a:rPr lang="en-US" sz="2200" dirty="0">
                <a:solidFill>
                  <a:schemeClr val="bg1"/>
                </a:solidFill>
              </a:rPr>
              <a:t>Eflir vörumerkjavitund og endurbókanir.</a:t>
            </a:r>
          </a:p>
        </p:txBody>
      </p:sp>
      <p:pic>
        <p:nvPicPr>
          <p:cNvPr id="5" name="Graphic 4" descr="Bubbles with solid fill">
            <a:extLst>
              <a:ext uri="{FF2B5EF4-FFF2-40B4-BE49-F238E27FC236}">
                <a16:creationId xmlns:a16="http://schemas.microsoft.com/office/drawing/2014/main" id="{7A56039D-F414-08A6-A5E5-EB254BB3CF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461" y="2046799"/>
            <a:ext cx="914400" cy="914400"/>
          </a:xfrm>
          <a:prstGeom prst="rect">
            <a:avLst/>
          </a:prstGeom>
        </p:spPr>
      </p:pic>
      <p:pic>
        <p:nvPicPr>
          <p:cNvPr id="7" name="Graphic 6" descr="Home1 with solid fill">
            <a:extLst>
              <a:ext uri="{FF2B5EF4-FFF2-40B4-BE49-F238E27FC236}">
                <a16:creationId xmlns:a16="http://schemas.microsoft.com/office/drawing/2014/main" id="{C5563730-699A-183B-93B8-95B16E63DB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3616" y="3553397"/>
            <a:ext cx="914400" cy="914400"/>
          </a:xfrm>
          <a:prstGeom prst="rect">
            <a:avLst/>
          </a:prstGeom>
        </p:spPr>
      </p:pic>
      <p:pic>
        <p:nvPicPr>
          <p:cNvPr id="18" name="Graphic 17" descr="Sustainability with solid fill">
            <a:extLst>
              <a:ext uri="{FF2B5EF4-FFF2-40B4-BE49-F238E27FC236}">
                <a16:creationId xmlns:a16="http://schemas.microsoft.com/office/drawing/2014/main" id="{A63D6202-7E39-79E9-09F4-DE0C679B9C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653" y="5304309"/>
            <a:ext cx="914400" cy="914400"/>
          </a:xfrm>
          <a:prstGeom prst="rect">
            <a:avLst/>
          </a:prstGeom>
        </p:spPr>
      </p:pic>
    </p:spTree>
    <p:extLst>
      <p:ext uri="{BB962C8B-B14F-4D97-AF65-F5344CB8AC3E}">
        <p14:creationId xmlns:p14="http://schemas.microsoft.com/office/powerpoint/2010/main" val="50913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3079A-DA56-79D9-4A33-D5205EAD88B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7E2938-171D-1AFF-4E75-F7A01A1EEAD8}"/>
              </a:ext>
            </a:extLst>
          </p:cNvPr>
          <p:cNvSpPr>
            <a:spLocks noGrp="1"/>
          </p:cNvSpPr>
          <p:nvPr>
            <p:ph type="body" sz="quarter" idx="16"/>
          </p:nvPr>
        </p:nvSpPr>
        <p:spPr>
          <a:xfrm>
            <a:off x="4443301" y="492281"/>
            <a:ext cx="7073678" cy="803654"/>
          </a:xfrm>
        </p:spPr>
        <p:txBody>
          <a:bodyPr/>
          <a:lstStyle/>
          <a:p>
            <a:r>
              <a:rPr lang="en-IE" dirty="0"/>
              <a:t>Ákvarða tiltækar nætur </a:t>
            </a:r>
          </a:p>
          <a:p>
            <a:r>
              <a:rPr lang="en-IE" sz="2400" b="0" i="1" dirty="0">
                <a:solidFill>
                  <a:srgbClr val="E96751"/>
                </a:solidFill>
              </a:rPr>
              <a:t>(Hæfni til bóka)</a:t>
            </a:r>
          </a:p>
        </p:txBody>
      </p:sp>
      <p:sp>
        <p:nvSpPr>
          <p:cNvPr id="7" name="Text Placeholder 6">
            <a:extLst>
              <a:ext uri="{FF2B5EF4-FFF2-40B4-BE49-F238E27FC236}">
                <a16:creationId xmlns:a16="http://schemas.microsoft.com/office/drawing/2014/main" id="{EC461E26-DB06-B920-5DBD-C28F18E6769F}"/>
              </a:ext>
            </a:extLst>
          </p:cNvPr>
          <p:cNvSpPr>
            <a:spLocks noGrp="1"/>
          </p:cNvSpPr>
          <p:nvPr>
            <p:ph type="body" sz="quarter" idx="21"/>
          </p:nvPr>
        </p:nvSpPr>
        <p:spPr>
          <a:xfrm>
            <a:off x="4443301" y="1601240"/>
            <a:ext cx="6925929" cy="4530541"/>
          </a:xfrm>
        </p:spPr>
        <p:txBody>
          <a:bodyPr/>
          <a:lstStyle/>
          <a:p>
            <a:pPr>
              <a:spcAft>
                <a:spcPts val="1200"/>
              </a:spcAft>
            </a:pPr>
            <a:r>
              <a:rPr lang="en-IE" sz="2400" dirty="0"/>
              <a:t>Íhugaðu nú </a:t>
            </a:r>
            <a:r>
              <a:rPr lang="en-IE" sz="2400" b="1" dirty="0"/>
              <a:t>hversu margar nætur þú hefur til sölu á ári</a:t>
            </a:r>
            <a:r>
              <a:rPr lang="en-IE" sz="2400" dirty="0"/>
              <a:t>. Það eru 365 dagar, en verða herbergin þín laus alla 365 dagana? </a:t>
            </a:r>
          </a:p>
          <a:p>
            <a:pPr>
              <a:spcAft>
                <a:spcPts val="1200"/>
              </a:spcAft>
            </a:pPr>
            <a:r>
              <a:rPr lang="en-IE" sz="2400" dirty="0"/>
              <a:t>Kannski lokarðu fyrir </a:t>
            </a:r>
            <a:r>
              <a:rPr lang="en-IE" sz="2400" b="1" dirty="0"/>
              <a:t>viðhald</a:t>
            </a:r>
            <a:r>
              <a:rPr lang="en-IE" sz="2400" dirty="0"/>
              <a:t>, eða þú áskilur þér nokkra daga í </a:t>
            </a:r>
            <a:r>
              <a:rPr lang="en-IE" sz="2400" b="1" dirty="0"/>
              <a:t>eigin notkun </a:t>
            </a:r>
            <a:r>
              <a:rPr lang="en-IE" sz="2400" dirty="0"/>
              <a:t>ef um fjölskylduferðahús er að ræða, eða kannski veist þú einfaldlega að eftirspurnin verði ekki til staðar allt árið. </a:t>
            </a:r>
          </a:p>
          <a:p>
            <a:pPr>
              <a:spcAft>
                <a:spcPts val="1200"/>
              </a:spcAft>
            </a:pPr>
            <a:r>
              <a:rPr lang="en-IE" sz="2400" dirty="0"/>
              <a:t>Að reikna þessa "getu" setur þak á fjölda bókanlegra nætur. </a:t>
            </a:r>
          </a:p>
          <a:p>
            <a:pPr>
              <a:spcAft>
                <a:spcPts val="1200"/>
              </a:spcAft>
            </a:pPr>
            <a:endParaRPr lang="en-IE" sz="2400" dirty="0"/>
          </a:p>
        </p:txBody>
      </p:sp>
      <p:sp>
        <p:nvSpPr>
          <p:cNvPr id="5" name="Text Placeholder 4">
            <a:extLst>
              <a:ext uri="{FF2B5EF4-FFF2-40B4-BE49-F238E27FC236}">
                <a16:creationId xmlns:a16="http://schemas.microsoft.com/office/drawing/2014/main" id="{5CA9F16B-69BD-04F9-2DA5-61F2B3469476}"/>
              </a:ext>
            </a:extLst>
          </p:cNvPr>
          <p:cNvSpPr>
            <a:spLocks noGrp="1"/>
          </p:cNvSpPr>
          <p:nvPr>
            <p:ph type="body" sz="quarter" idx="18"/>
          </p:nvPr>
        </p:nvSpPr>
        <p:spPr/>
        <p:txBody>
          <a:bodyPr/>
          <a:lstStyle/>
          <a:p>
            <a:r>
              <a:rPr lang="en-IE" b="0" dirty="0"/>
              <a:t>Bókunargeta</a:t>
            </a:r>
          </a:p>
        </p:txBody>
      </p:sp>
      <p:sp>
        <p:nvSpPr>
          <p:cNvPr id="2" name="Text Placeholder 5">
            <a:extLst>
              <a:ext uri="{FF2B5EF4-FFF2-40B4-BE49-F238E27FC236}">
                <a16:creationId xmlns:a16="http://schemas.microsoft.com/office/drawing/2014/main" id="{EAE7ED3C-781A-F7C0-91B6-A105C548565A}"/>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Ákvarða tiltækar nætur</a:t>
            </a:r>
          </a:p>
          <a:p>
            <a:endParaRPr lang="en-IE" dirty="0"/>
          </a:p>
        </p:txBody>
      </p:sp>
      <p:grpSp>
        <p:nvGrpSpPr>
          <p:cNvPr id="3" name="Group 2">
            <a:extLst>
              <a:ext uri="{FF2B5EF4-FFF2-40B4-BE49-F238E27FC236}">
                <a16:creationId xmlns:a16="http://schemas.microsoft.com/office/drawing/2014/main" id="{96221A65-E855-D82B-805F-D382C85E8DCF}"/>
              </a:ext>
            </a:extLst>
          </p:cNvPr>
          <p:cNvGrpSpPr/>
          <p:nvPr/>
        </p:nvGrpSpPr>
        <p:grpSpPr>
          <a:xfrm>
            <a:off x="10976005" y="186976"/>
            <a:ext cx="1081945" cy="1011723"/>
            <a:chOff x="1016000" y="1137920"/>
            <a:chExt cx="1016000" cy="1016000"/>
          </a:xfrm>
        </p:grpSpPr>
        <p:sp>
          <p:nvSpPr>
            <p:cNvPr id="6" name="Oval 5">
              <a:extLst>
                <a:ext uri="{FF2B5EF4-FFF2-40B4-BE49-F238E27FC236}">
                  <a16:creationId xmlns:a16="http://schemas.microsoft.com/office/drawing/2014/main" id="{63BFC63F-A7A6-07BB-0AF8-B875765C776B}"/>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08A4BEC0-4458-C826-94CD-8233479B4DEB}"/>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9</a:t>
              </a:r>
            </a:p>
          </p:txBody>
        </p:sp>
      </p:grpSp>
    </p:spTree>
    <p:extLst>
      <p:ext uri="{BB962C8B-B14F-4D97-AF65-F5344CB8AC3E}">
        <p14:creationId xmlns:p14="http://schemas.microsoft.com/office/powerpoint/2010/main" val="264292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A90C-5735-A562-2547-E75AA81B541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2E9511-DA3C-9853-F9AD-456FB7B92145}"/>
              </a:ext>
            </a:extLst>
          </p:cNvPr>
          <p:cNvSpPr/>
          <p:nvPr/>
        </p:nvSpPr>
        <p:spPr>
          <a:xfrm>
            <a:off x="4295553" y="981075"/>
            <a:ext cx="7486872" cy="5739046"/>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A27C09C4-631E-57BA-7F88-52D059FD442E}"/>
              </a:ext>
            </a:extLst>
          </p:cNvPr>
          <p:cNvSpPr>
            <a:spLocks noGrp="1"/>
          </p:cNvSpPr>
          <p:nvPr>
            <p:ph type="body" sz="quarter" idx="16"/>
          </p:nvPr>
        </p:nvSpPr>
        <p:spPr>
          <a:xfrm>
            <a:off x="4295553" y="34144"/>
            <a:ext cx="7221426" cy="803654"/>
          </a:xfrm>
        </p:spPr>
        <p:txBody>
          <a:bodyPr/>
          <a:lstStyle/>
          <a:p>
            <a:pPr algn="ctr"/>
            <a:r>
              <a:rPr lang="en-IE" dirty="0"/>
              <a:t>Ákvarða tiltækar nætur </a:t>
            </a:r>
          </a:p>
          <a:p>
            <a:pPr algn="ctr"/>
            <a:r>
              <a:rPr lang="en-IE" sz="2400" b="0" i="1" dirty="0">
                <a:solidFill>
                  <a:srgbClr val="E96751"/>
                </a:solidFill>
              </a:rPr>
              <a:t>(Hæfni til bóka)</a:t>
            </a:r>
          </a:p>
        </p:txBody>
      </p:sp>
      <p:sp>
        <p:nvSpPr>
          <p:cNvPr id="7" name="Text Placeholder 6">
            <a:extLst>
              <a:ext uri="{FF2B5EF4-FFF2-40B4-BE49-F238E27FC236}">
                <a16:creationId xmlns:a16="http://schemas.microsoft.com/office/drawing/2014/main" id="{525FB19B-D3FE-C717-3362-2FD00118E750}"/>
              </a:ext>
            </a:extLst>
          </p:cNvPr>
          <p:cNvSpPr>
            <a:spLocks noGrp="1"/>
          </p:cNvSpPr>
          <p:nvPr>
            <p:ph type="body" sz="quarter" idx="21"/>
          </p:nvPr>
        </p:nvSpPr>
        <p:spPr>
          <a:xfrm>
            <a:off x="4657725" y="1163729"/>
            <a:ext cx="6995297" cy="4530541"/>
          </a:xfrm>
        </p:spPr>
        <p:txBody>
          <a:bodyPr/>
          <a:lstStyle/>
          <a:p>
            <a:pPr>
              <a:spcAft>
                <a:spcPts val="600"/>
              </a:spcAft>
            </a:pPr>
            <a:r>
              <a:rPr lang="en-IE" sz="2600" b="1" i="1" dirty="0">
                <a:solidFill>
                  <a:schemeClr val="bg1"/>
                </a:solidFill>
              </a:rPr>
              <a:t>Dæmi: </a:t>
            </a:r>
            <a:r>
              <a:rPr lang="en-IE" i="1" dirty="0">
                <a:solidFill>
                  <a:schemeClr val="bg1"/>
                </a:solidFill>
              </a:rPr>
              <a:t>Ef þú ætlar að starfa allt árið án lokana, þá eru 365 nætur í boði. </a:t>
            </a:r>
          </a:p>
          <a:p>
            <a:pPr>
              <a:spcAft>
                <a:spcPts val="600"/>
              </a:spcAft>
            </a:pPr>
            <a:r>
              <a:rPr lang="en-IE" i="1" dirty="0">
                <a:solidFill>
                  <a:schemeClr val="bg1"/>
                </a:solidFill>
              </a:rPr>
              <a:t>Ef </a:t>
            </a:r>
            <a:r>
              <a:rPr lang="en-US" i="1" dirty="0">
                <a:solidFill>
                  <a:schemeClr val="bg1"/>
                </a:solidFill>
              </a:rPr>
              <a:t>þú ákveður hins vegar að loka í einn mánuð utan háannatíma (segjum 30 daga) og gerir einnig ráð fyrir um 15 daga vegna viðhalds eða persónulegra lokana, þá eru tiltækar nætur</a:t>
            </a:r>
            <a:r>
              <a:rPr lang="en-IE" i="1" dirty="0">
                <a:solidFill>
                  <a:schemeClr val="bg1"/>
                </a:solidFill>
              </a:rPr>
              <a:t> 365 – 45 =</a:t>
            </a:r>
            <a:r>
              <a:rPr lang="en-IE" b="1" i="1" dirty="0">
                <a:solidFill>
                  <a:schemeClr val="bg1"/>
                </a:solidFill>
              </a:rPr>
              <a:t> 320 nætur </a:t>
            </a:r>
            <a:r>
              <a:rPr lang="en-IE" i="1" dirty="0">
                <a:solidFill>
                  <a:schemeClr val="bg1"/>
                </a:solidFill>
              </a:rPr>
              <a:t>á ári.</a:t>
            </a:r>
            <a:r>
              <a:rPr lang="en-IE" dirty="0">
                <a:solidFill>
                  <a:schemeClr val="bg1"/>
                </a:solidFill>
              </a:rPr>
              <a:t> </a:t>
            </a:r>
          </a:p>
          <a:p>
            <a:pPr>
              <a:spcAft>
                <a:spcPts val="600"/>
              </a:spcAft>
            </a:pPr>
            <a:r>
              <a:rPr lang="en-IE" dirty="0">
                <a:solidFill>
                  <a:schemeClr val="bg1"/>
                </a:solidFill>
              </a:rPr>
              <a:t>Í hótelrekstri, ef þú ert með mörg herbergi, margfaldar þú með fjölda herbergja (t.d. eitt herbergi × 320 nætur = 320 herbergisnætur; ef 5 herbergi, þá 5 × 320 = 1.600 herbergisnætur í boði). </a:t>
            </a:r>
          </a:p>
          <a:p>
            <a:pPr>
              <a:spcAft>
                <a:spcPts val="600"/>
              </a:spcAft>
            </a:pPr>
            <a:r>
              <a:rPr lang="en-US" b="1" dirty="0">
                <a:solidFill>
                  <a:schemeClr val="bg1"/>
                </a:solidFill>
              </a:rPr>
              <a:t>Fjöldi tiltækra næta er gagnlegur til að setja </a:t>
            </a:r>
            <a:r>
              <a:rPr lang="en-IE" dirty="0">
                <a:solidFill>
                  <a:schemeClr val="bg1"/>
                </a:solidFill>
              </a:rPr>
              <a:t>markmið um jafnrekstrarpunkt í samhengi: er raunhæft að bóka jafn margar nætur? Þetta fer einnig inn í útreikninga á nýtingu síðar. Í grundvallaratriðum er þetta birgðaskrá yfir nætur sem þú </a:t>
            </a:r>
            <a:r>
              <a:rPr lang="en-IE" i="1" dirty="0">
                <a:solidFill>
                  <a:schemeClr val="bg1"/>
                </a:solidFill>
              </a:rPr>
              <a:t>getur </a:t>
            </a:r>
            <a:r>
              <a:rPr lang="en-IE" dirty="0">
                <a:solidFill>
                  <a:schemeClr val="bg1"/>
                </a:solidFill>
              </a:rPr>
              <a:t>selt við kjörskilyrði.</a:t>
            </a:r>
          </a:p>
        </p:txBody>
      </p:sp>
      <p:sp>
        <p:nvSpPr>
          <p:cNvPr id="5" name="Text Placeholder 4">
            <a:extLst>
              <a:ext uri="{FF2B5EF4-FFF2-40B4-BE49-F238E27FC236}">
                <a16:creationId xmlns:a16="http://schemas.microsoft.com/office/drawing/2014/main" id="{575AD0F7-DB2C-B040-C52B-BE335042DF95}"/>
              </a:ext>
            </a:extLst>
          </p:cNvPr>
          <p:cNvSpPr>
            <a:spLocks noGrp="1"/>
          </p:cNvSpPr>
          <p:nvPr>
            <p:ph type="body" sz="quarter" idx="18"/>
          </p:nvPr>
        </p:nvSpPr>
        <p:spPr/>
        <p:txBody>
          <a:bodyPr/>
          <a:lstStyle/>
          <a:p>
            <a:r>
              <a:rPr lang="en-IE" b="0" dirty="0"/>
              <a:t>Bókunargeta</a:t>
            </a:r>
          </a:p>
        </p:txBody>
      </p:sp>
      <p:sp>
        <p:nvSpPr>
          <p:cNvPr id="2" name="Text Placeholder 5">
            <a:extLst>
              <a:ext uri="{FF2B5EF4-FFF2-40B4-BE49-F238E27FC236}">
                <a16:creationId xmlns:a16="http://schemas.microsoft.com/office/drawing/2014/main" id="{572DB7A3-CCEF-83E5-C553-DA85842A2A99}"/>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Ákvarða tiltækar nætur</a:t>
            </a:r>
          </a:p>
          <a:p>
            <a:endParaRPr lang="en-IE" dirty="0"/>
          </a:p>
        </p:txBody>
      </p:sp>
    </p:spTree>
    <p:extLst>
      <p:ext uri="{BB962C8B-B14F-4D97-AF65-F5344CB8AC3E}">
        <p14:creationId xmlns:p14="http://schemas.microsoft.com/office/powerpoint/2010/main" val="143865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901D-DCED-735E-75BD-0622954FA9EE}"/>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8C4A7B16-67C6-AEE1-31CC-6EA5B2D95662}"/>
              </a:ext>
            </a:extLst>
          </p:cNvPr>
          <p:cNvSpPr/>
          <p:nvPr/>
        </p:nvSpPr>
        <p:spPr>
          <a:xfrm>
            <a:off x="1318680" y="220462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9518E112-EC3C-7CC3-9335-CE1428493DC4}"/>
              </a:ext>
            </a:extLst>
          </p:cNvPr>
          <p:cNvSpPr/>
          <p:nvPr/>
        </p:nvSpPr>
        <p:spPr>
          <a:xfrm>
            <a:off x="817828" y="937375"/>
            <a:ext cx="10595240" cy="113684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D65142F0-5904-535C-5968-52EAFC563473}"/>
              </a:ext>
            </a:extLst>
          </p:cNvPr>
          <p:cNvSpPr>
            <a:spLocks noGrp="1"/>
          </p:cNvSpPr>
          <p:nvPr>
            <p:ph type="body" sz="quarter" idx="16"/>
          </p:nvPr>
        </p:nvSpPr>
        <p:spPr>
          <a:xfrm>
            <a:off x="992588" y="230550"/>
            <a:ext cx="10614687" cy="803654"/>
          </a:xfrm>
        </p:spPr>
        <p:txBody>
          <a:bodyPr/>
          <a:lstStyle/>
          <a:p>
            <a:r>
              <a:rPr lang="en-US" sz="3200" dirty="0">
                <a:solidFill>
                  <a:srgbClr val="459597"/>
                </a:solidFill>
              </a:rPr>
              <a:t>Fjöldi tiltækra nætur </a:t>
            </a:r>
          </a:p>
        </p:txBody>
      </p:sp>
      <p:cxnSp>
        <p:nvCxnSpPr>
          <p:cNvPr id="2" name="Straight Connector 1">
            <a:extLst>
              <a:ext uri="{FF2B5EF4-FFF2-40B4-BE49-F238E27FC236}">
                <a16:creationId xmlns:a16="http://schemas.microsoft.com/office/drawing/2014/main" id="{7BBD7333-6303-2D2D-6289-E022D94897AB}"/>
              </a:ext>
            </a:extLst>
          </p:cNvPr>
          <p:cNvCxnSpPr>
            <a:cxnSpLocks/>
          </p:cNvCxnSpPr>
          <p:nvPr/>
        </p:nvCxnSpPr>
        <p:spPr>
          <a:xfrm>
            <a:off x="50480" y="814399"/>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E79E9E2-0D52-D860-C1B6-3D506AC79286}"/>
              </a:ext>
            </a:extLst>
          </p:cNvPr>
          <p:cNvSpPr>
            <a:spLocks noGrp="1"/>
          </p:cNvSpPr>
          <p:nvPr>
            <p:ph type="body" sz="quarter" idx="18"/>
          </p:nvPr>
        </p:nvSpPr>
        <p:spPr>
          <a:xfrm>
            <a:off x="1358576" y="1034204"/>
            <a:ext cx="9954728" cy="803653"/>
          </a:xfrm>
        </p:spPr>
        <p:txBody>
          <a:bodyPr/>
          <a:lstStyle/>
          <a:p>
            <a:pPr marL="0" indent="0">
              <a:spcAft>
                <a:spcPts val="600"/>
              </a:spcAft>
            </a:pPr>
            <a:r>
              <a:rPr lang="en-US" b="1" dirty="0">
                <a:solidFill>
                  <a:srgbClr val="E96751"/>
                </a:solidFill>
              </a:rPr>
              <a:t>Dæmi. </a:t>
            </a:r>
            <a:r>
              <a:rPr lang="en-US" sz="2200" dirty="0">
                <a:solidFill>
                  <a:srgbClr val="595959"/>
                </a:solidFill>
              </a:rPr>
              <a:t>Ákvarða </a:t>
            </a:r>
            <a:r>
              <a:rPr lang="en-IE" sz="2200" dirty="0">
                <a:solidFill>
                  <a:srgbClr val="595959"/>
                </a:solidFill>
              </a:rPr>
              <a:t>tiltækar nætur á ári. Gerum ráð fyrir að þú sért opin allt árið, 365 nætur. </a:t>
            </a:r>
            <a:r>
              <a:rPr lang="en-US" sz="2200" dirty="0">
                <a:solidFill>
                  <a:srgbClr val="595959"/>
                </a:solidFill>
              </a:rPr>
              <a:t>(Þú getur stillt þetta ef þú ert opin árstíðabundið, t.d. 300 nætur, 250 o.s.frv.)</a:t>
            </a:r>
            <a:endParaRPr lang="en-US" sz="2200" i="1" dirty="0">
              <a:solidFill>
                <a:srgbClr val="595959"/>
              </a:solidFill>
            </a:endParaRPr>
          </a:p>
        </p:txBody>
      </p:sp>
      <p:sp>
        <p:nvSpPr>
          <p:cNvPr id="21" name="Text Placeholder 5">
            <a:extLst>
              <a:ext uri="{FF2B5EF4-FFF2-40B4-BE49-F238E27FC236}">
                <a16:creationId xmlns:a16="http://schemas.microsoft.com/office/drawing/2014/main" id="{D3B287A6-9B3B-19C2-C6B1-C809F20B4149}"/>
              </a:ext>
            </a:extLst>
          </p:cNvPr>
          <p:cNvSpPr txBox="1">
            <a:spLocks/>
          </p:cNvSpPr>
          <p:nvPr/>
        </p:nvSpPr>
        <p:spPr>
          <a:xfrm>
            <a:off x="1469032" y="228452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Laugar nætur </a:t>
            </a:r>
            <a:r>
              <a:rPr lang="en-US" dirty="0">
                <a:solidFill>
                  <a:schemeClr val="bg1"/>
                </a:solidFill>
              </a:rPr>
              <a:t>= heildarnætur á ári – eigandans lokaðar nætur – viðhaldsdagar – árstíðarbundin lokanir</a:t>
            </a:r>
          </a:p>
        </p:txBody>
      </p:sp>
      <p:sp>
        <p:nvSpPr>
          <p:cNvPr id="26" name="Flowchart: Alternate Process 25">
            <a:extLst>
              <a:ext uri="{FF2B5EF4-FFF2-40B4-BE49-F238E27FC236}">
                <a16:creationId xmlns:a16="http://schemas.microsoft.com/office/drawing/2014/main" id="{0CD0B302-3C50-8B18-3798-D09675EEC1BB}"/>
              </a:ext>
            </a:extLst>
          </p:cNvPr>
          <p:cNvSpPr/>
          <p:nvPr/>
        </p:nvSpPr>
        <p:spPr>
          <a:xfrm>
            <a:off x="1358576" y="3260796"/>
            <a:ext cx="9964593" cy="351147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40C56929-BA02-0114-971E-FFCE6AEB31A4}"/>
              </a:ext>
            </a:extLst>
          </p:cNvPr>
          <p:cNvCxnSpPr>
            <a:cxnSpLocks/>
            <a:stCxn id="24" idx="1"/>
            <a:endCxn id="25" idx="1"/>
          </p:cNvCxnSpPr>
          <p:nvPr/>
        </p:nvCxnSpPr>
        <p:spPr>
          <a:xfrm rot="10800000" flipH="1" flipV="1">
            <a:off x="817828" y="1505798"/>
            <a:ext cx="500852" cy="114060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1AF503B-2D57-4689-6C52-274ADA79682E}"/>
              </a:ext>
            </a:extLst>
          </p:cNvPr>
          <p:cNvCxnSpPr>
            <a:cxnSpLocks/>
          </p:cNvCxnSpPr>
          <p:nvPr/>
        </p:nvCxnSpPr>
        <p:spPr>
          <a:xfrm rot="16200000" flipH="1">
            <a:off x="-356708" y="3592452"/>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90E8030A-47B2-7872-4598-60F4593FF889}"/>
              </a:ext>
            </a:extLst>
          </p:cNvPr>
          <p:cNvSpPr txBox="1">
            <a:spLocks/>
          </p:cNvSpPr>
          <p:nvPr/>
        </p:nvSpPr>
        <p:spPr>
          <a:xfrm>
            <a:off x="1453649" y="334223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200" dirty="0">
                <a:solidFill>
                  <a:srgbClr val="595959"/>
                </a:solidFill>
              </a:rPr>
              <a:t>Þetta gildi er nauðsynlegt til að reikna raunsæja nýtingu. Það hjálpar þér að spá fyrir um hámarkstekjur og skilja rekstrarmörk. Þú munt nota þetta gildi í jafnreikningsgreiningu og tekjuskipulagningu.</a:t>
            </a:r>
          </a:p>
          <a:p>
            <a:pPr marL="0" indent="0">
              <a:lnSpc>
                <a:spcPct val="100000"/>
              </a:lnSpc>
              <a:spcBef>
                <a:spcPts val="0"/>
              </a:spcBef>
              <a:spcAft>
                <a:spcPts val="600"/>
              </a:spcAft>
            </a:pPr>
            <a:r>
              <a:rPr lang="en-US" sz="2200" b="1" dirty="0">
                <a:solidFill>
                  <a:srgbClr val="494949"/>
                </a:solidFill>
              </a:rPr>
              <a:t> </a:t>
            </a:r>
            <a:endParaRPr lang="en-US" sz="2200" dirty="0">
              <a:solidFill>
                <a:srgbClr val="494949"/>
              </a:solidFill>
            </a:endParaRPr>
          </a:p>
        </p:txBody>
      </p:sp>
      <p:graphicFrame>
        <p:nvGraphicFramePr>
          <p:cNvPr id="8" name="Table 7">
            <a:extLst>
              <a:ext uri="{FF2B5EF4-FFF2-40B4-BE49-F238E27FC236}">
                <a16:creationId xmlns:a16="http://schemas.microsoft.com/office/drawing/2014/main" id="{7658B31A-F217-5534-3CB6-A52FFDC90BF8}"/>
              </a:ext>
            </a:extLst>
          </p:cNvPr>
          <p:cNvGraphicFramePr>
            <a:graphicFrameLocks noGrp="1"/>
          </p:cNvGraphicFramePr>
          <p:nvPr/>
        </p:nvGraphicFramePr>
        <p:xfrm>
          <a:off x="1554757" y="4506507"/>
          <a:ext cx="8608418" cy="2103120"/>
        </p:xfrm>
        <a:graphic>
          <a:graphicData uri="http://schemas.openxmlformats.org/drawingml/2006/table">
            <a:tbl>
              <a:tblPr/>
              <a:tblGrid>
                <a:gridCol w="4304209">
                  <a:extLst>
                    <a:ext uri="{9D8B030D-6E8A-4147-A177-3AD203B41FA5}">
                      <a16:colId xmlns:a16="http://schemas.microsoft.com/office/drawing/2014/main" val="3346008039"/>
                    </a:ext>
                  </a:extLst>
                </a:gridCol>
                <a:gridCol w="4304209">
                  <a:extLst>
                    <a:ext uri="{9D8B030D-6E8A-4147-A177-3AD203B41FA5}">
                      <a16:colId xmlns:a16="http://schemas.microsoft.com/office/drawing/2014/main" val="3983309515"/>
                    </a:ext>
                  </a:extLst>
                </a:gridCol>
              </a:tblGrid>
              <a:tr h="0">
                <a:tc>
                  <a:txBody>
                    <a:bodyPr/>
                    <a:lstStyle/>
                    <a:p>
                      <a:pPr>
                        <a:buNone/>
                      </a:pPr>
                      <a:r>
                        <a:rPr lang="en-US" b="1" dirty="0">
                          <a:solidFill>
                            <a:schemeClr val="bg1"/>
                          </a:solidFill>
                        </a:rPr>
                        <a:t>Heildarnætur á ári</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dirty="0">
                          <a:solidFill>
                            <a:schemeClr val="bg1"/>
                          </a:solidFill>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8331555"/>
                  </a:ext>
                </a:extLst>
              </a:tr>
              <a:tr h="0">
                <a:tc>
                  <a:txBody>
                    <a:bodyPr/>
                    <a:lstStyle/>
                    <a:p>
                      <a:pPr>
                        <a:buNone/>
                      </a:pPr>
                      <a:r>
                        <a:rPr lang="en-US" dirty="0">
                          <a:solidFill>
                            <a:srgbClr val="595959"/>
                          </a:solidFill>
                        </a:rPr>
                        <a:t>Nýting eiganda (t.d. frí, persónulegar dvöl)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40182"/>
                  </a:ext>
                </a:extLst>
              </a:tr>
              <a:tr h="0">
                <a:tc>
                  <a:txBody>
                    <a:bodyPr/>
                    <a:lstStyle/>
                    <a:p>
                      <a:pPr>
                        <a:buNone/>
                      </a:pPr>
                      <a:r>
                        <a:rPr lang="en-US" dirty="0">
                          <a:solidFill>
                            <a:srgbClr val="595959"/>
                          </a:solidFill>
                        </a:rPr>
                        <a:t>Áætlaðir viðhaldsdagar (t.d. djúphreinsun, viðgerðir)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9069515"/>
                  </a:ext>
                </a:extLst>
              </a:tr>
              <a:tr h="0">
                <a:tc>
                  <a:txBody>
                    <a:bodyPr/>
                    <a:lstStyle/>
                    <a:p>
                      <a:pPr>
                        <a:buNone/>
                      </a:pPr>
                      <a:r>
                        <a:rPr lang="en-US">
                          <a:solidFill>
                            <a:srgbClr val="595959"/>
                          </a:solidFill>
                        </a:rPr>
                        <a:t>Lokanir utan háannatíma (t.d. lokað jan–feb)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051693"/>
                  </a:ext>
                </a:extLst>
              </a:tr>
              <a:tr h="0">
                <a:tc>
                  <a:txBody>
                    <a:bodyPr/>
                    <a:lstStyle/>
                    <a:p>
                      <a:pPr>
                        <a:buNone/>
                      </a:pPr>
                      <a:r>
                        <a:rPr lang="en-IE" b="1" dirty="0">
                          <a:solidFill>
                            <a:schemeClr val="bg1"/>
                          </a:solidFill>
                        </a:rPr>
                        <a:t>Laugar nætur</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a:txBody>
                    <a:bodyPr/>
                    <a:lstStyle/>
                    <a:p>
                      <a:pPr>
                        <a:buNone/>
                      </a:pPr>
                      <a:r>
                        <a:rPr lang="en-US" dirty="0">
                          <a:solidFill>
                            <a:schemeClr val="bg1"/>
                          </a:solidFill>
                        </a:rPr>
                        <a:t>365 – 30 – 10 – 45 =</a:t>
                      </a:r>
                      <a:r>
                        <a:rPr lang="en-US" b="1" dirty="0">
                          <a:solidFill>
                            <a:schemeClr val="bg1"/>
                          </a:solidFill>
                        </a:rPr>
                        <a:t> 280 nætur</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extLst>
                  <a:ext uri="{0D108BD9-81ED-4DB2-BD59-A6C34878D82A}">
                    <a16:rowId xmlns:a16="http://schemas.microsoft.com/office/drawing/2014/main" val="2240283204"/>
                  </a:ext>
                </a:extLst>
              </a:tr>
            </a:tbl>
          </a:graphicData>
        </a:graphic>
      </p:graphicFrame>
    </p:spTree>
    <p:extLst>
      <p:ext uri="{BB962C8B-B14F-4D97-AF65-F5344CB8AC3E}">
        <p14:creationId xmlns:p14="http://schemas.microsoft.com/office/powerpoint/2010/main" val="338350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741945-7631-6FCC-91D8-E7A959CBFD31}"/>
              </a:ext>
            </a:extLst>
          </p:cNvPr>
          <p:cNvSpPr>
            <a:spLocks noGrp="1"/>
          </p:cNvSpPr>
          <p:nvPr>
            <p:ph type="body" sz="quarter" idx="16"/>
          </p:nvPr>
        </p:nvSpPr>
        <p:spPr>
          <a:xfrm>
            <a:off x="672370" y="188326"/>
            <a:ext cx="10614687" cy="803654"/>
          </a:xfrm>
        </p:spPr>
        <p:txBody>
          <a:bodyPr/>
          <a:lstStyle/>
          <a:p>
            <a:r>
              <a:rPr lang="en-IE" sz="2800" dirty="0">
                <a:solidFill>
                  <a:srgbClr val="E96751"/>
                </a:solidFill>
              </a:rPr>
              <a:t>Sýnishorn af tekjutöflu </a:t>
            </a:r>
            <a:r>
              <a:rPr lang="en-IE" sz="2400" b="0" dirty="0">
                <a:solidFill>
                  <a:srgbClr val="418D8F"/>
                </a:solidFill>
              </a:rPr>
              <a:t>(reikna aðal- og aukatekjur)</a:t>
            </a:r>
          </a:p>
        </p:txBody>
      </p:sp>
      <p:graphicFrame>
        <p:nvGraphicFramePr>
          <p:cNvPr id="4" name="Table 3">
            <a:extLst>
              <a:ext uri="{FF2B5EF4-FFF2-40B4-BE49-F238E27FC236}">
                <a16:creationId xmlns:a16="http://schemas.microsoft.com/office/drawing/2014/main" id="{8FF327AB-6510-CF8C-FB59-D3FFC9F84FB7}"/>
              </a:ext>
            </a:extLst>
          </p:cNvPr>
          <p:cNvGraphicFramePr>
            <a:graphicFrameLocks noGrp="1"/>
          </p:cNvGraphicFramePr>
          <p:nvPr>
            <p:extLst>
              <p:ext uri="{D42A27DB-BD31-4B8C-83A1-F6EECF244321}">
                <p14:modId xmlns:p14="http://schemas.microsoft.com/office/powerpoint/2010/main" val="4218198393"/>
              </p:ext>
            </p:extLst>
          </p:nvPr>
        </p:nvGraphicFramePr>
        <p:xfrm>
          <a:off x="746652" y="643162"/>
          <a:ext cx="10698695" cy="6026512"/>
        </p:xfrm>
        <a:graphic>
          <a:graphicData uri="http://schemas.openxmlformats.org/drawingml/2006/table">
            <a:tbl>
              <a:tblPr/>
              <a:tblGrid>
                <a:gridCol w="1528385">
                  <a:extLst>
                    <a:ext uri="{9D8B030D-6E8A-4147-A177-3AD203B41FA5}">
                      <a16:colId xmlns:a16="http://schemas.microsoft.com/office/drawing/2014/main" val="2829827051"/>
                    </a:ext>
                  </a:extLst>
                </a:gridCol>
                <a:gridCol w="1528385">
                  <a:extLst>
                    <a:ext uri="{9D8B030D-6E8A-4147-A177-3AD203B41FA5}">
                      <a16:colId xmlns:a16="http://schemas.microsoft.com/office/drawing/2014/main" val="2904220173"/>
                    </a:ext>
                  </a:extLst>
                </a:gridCol>
                <a:gridCol w="1528385">
                  <a:extLst>
                    <a:ext uri="{9D8B030D-6E8A-4147-A177-3AD203B41FA5}">
                      <a16:colId xmlns:a16="http://schemas.microsoft.com/office/drawing/2014/main" val="1524955550"/>
                    </a:ext>
                  </a:extLst>
                </a:gridCol>
                <a:gridCol w="1528385">
                  <a:extLst>
                    <a:ext uri="{9D8B030D-6E8A-4147-A177-3AD203B41FA5}">
                      <a16:colId xmlns:a16="http://schemas.microsoft.com/office/drawing/2014/main" val="1594532226"/>
                    </a:ext>
                  </a:extLst>
                </a:gridCol>
                <a:gridCol w="1528385">
                  <a:extLst>
                    <a:ext uri="{9D8B030D-6E8A-4147-A177-3AD203B41FA5}">
                      <a16:colId xmlns:a16="http://schemas.microsoft.com/office/drawing/2014/main" val="3417630123"/>
                    </a:ext>
                  </a:extLst>
                </a:gridCol>
                <a:gridCol w="1528385">
                  <a:extLst>
                    <a:ext uri="{9D8B030D-6E8A-4147-A177-3AD203B41FA5}">
                      <a16:colId xmlns:a16="http://schemas.microsoft.com/office/drawing/2014/main" val="401659906"/>
                    </a:ext>
                  </a:extLst>
                </a:gridCol>
                <a:gridCol w="1528385">
                  <a:extLst>
                    <a:ext uri="{9D8B030D-6E8A-4147-A177-3AD203B41FA5}">
                      <a16:colId xmlns:a16="http://schemas.microsoft.com/office/drawing/2014/main" val="2845726333"/>
                    </a:ext>
                  </a:extLst>
                </a:gridCol>
              </a:tblGrid>
              <a:tr h="524258">
                <a:tc>
                  <a:txBody>
                    <a:bodyPr/>
                    <a:lstStyle/>
                    <a:p>
                      <a:pPr>
                        <a:buNone/>
                      </a:pPr>
                      <a:r>
                        <a:rPr lang="en-IE" sz="1800" b="0" dirty="0">
                          <a:solidFill>
                            <a:schemeClr val="bg1"/>
                          </a:solidFill>
                        </a:rPr>
                        <a:t>Tekjugerð</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Lýsing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Verð / einingu</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Laugar nætur eða einingar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Áætluð nýting / sala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Áætlaðar mánaðartekjur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Áætlaðar árstekjur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46919352"/>
                  </a:ext>
                </a:extLst>
              </a:tr>
              <a:tr h="524258">
                <a:tc gridSpan="3">
                  <a:txBody>
                    <a:bodyPr/>
                    <a:lstStyle/>
                    <a:p>
                      <a:pPr algn="ctr">
                        <a:buNone/>
                      </a:pPr>
                      <a:r>
                        <a:rPr lang="en-IE" sz="1800" b="1" dirty="0">
                          <a:solidFill>
                            <a:schemeClr val="bg1"/>
                          </a:solidFill>
                        </a:rPr>
                        <a:t>Aðaltekjulindir</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719751"/>
                  </a:ext>
                </a:extLst>
              </a:tr>
              <a:tr h="524258">
                <a:tc>
                  <a:txBody>
                    <a:bodyPr/>
                    <a:lstStyle/>
                    <a:p>
                      <a:pPr>
                        <a:buNone/>
                      </a:pPr>
                      <a:r>
                        <a:rPr lang="en-IE" sz="1800" b="1" dirty="0">
                          <a:solidFill>
                            <a:srgbClr val="595959"/>
                          </a:solidFill>
                        </a:rPr>
                        <a:t>Næturleiguverð</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Aðartekjur af gestabókunum</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€140 á nótt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365 nætur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50% (183 nætur)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€2,562</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€25,620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595110"/>
                  </a:ext>
                </a:extLst>
              </a:tr>
              <a:tr h="681535">
                <a:tc>
                  <a:txBody>
                    <a:bodyPr/>
                    <a:lstStyle/>
                    <a:p>
                      <a:pPr>
                        <a:buNone/>
                      </a:pPr>
                      <a:r>
                        <a:rPr lang="en-IE" sz="1800" b="1" dirty="0">
                          <a:solidFill>
                            <a:srgbClr val="595959"/>
                          </a:solidFill>
                        </a:rPr>
                        <a:t>Þrifagjald (á hverja bókun)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Jafngreiðsla bætist við hverja gestabókun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 á hverja bókun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183 bókanir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€457</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€5,490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280892"/>
                  </a:ext>
                </a:extLst>
              </a:tr>
              <a:tr h="524258">
                <a:tc gridSpan="3">
                  <a:txBody>
                    <a:bodyPr/>
                    <a:lstStyle/>
                    <a:p>
                      <a:pPr algn="ctr">
                        <a:buNone/>
                      </a:pPr>
                      <a:r>
                        <a:rPr lang="en-IE" sz="1800" b="1" dirty="0">
                          <a:solidFill>
                            <a:schemeClr val="bg1"/>
                          </a:solidFill>
                        </a:rPr>
                        <a:t>Aukatekjulindir</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422970"/>
                  </a:ext>
                </a:extLst>
              </a:tr>
              <a:tr h="524258">
                <a:tc>
                  <a:txBody>
                    <a:bodyPr/>
                    <a:lstStyle/>
                    <a:p>
                      <a:pPr>
                        <a:buNone/>
                      </a:pPr>
                      <a:r>
                        <a:rPr lang="en-IE" sz="1800" b="1" dirty="0">
                          <a:solidFill>
                            <a:srgbClr val="595959"/>
                          </a:solidFill>
                        </a:rPr>
                        <a:t>Aukamorgunverður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Valfrjáls uppfærsla fyrir gesti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12 € á mann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183 bókanir x 2 gestir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 nýting (110 sölu)</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€132</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€1.320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887997"/>
                  </a:ext>
                </a:extLst>
              </a:tr>
              <a:tr h="524258">
                <a:tc>
                  <a:txBody>
                    <a:bodyPr/>
                    <a:lstStyle/>
                    <a:p>
                      <a:pPr>
                        <a:buNone/>
                      </a:pPr>
                      <a:r>
                        <a:rPr lang="en-US" sz="1800" b="1" dirty="0">
                          <a:solidFill>
                            <a:srgbClr val="595959"/>
                          </a:solidFill>
                        </a:rPr>
                        <a:t>Búnaðarleiga (t.d. hjól)</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Dagsleigugjald gesta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€15 á dag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100 dagar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20% nýting (20 leigur)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735846"/>
                  </a:ext>
                </a:extLst>
              </a:tr>
              <a:tr h="524258">
                <a:tc>
                  <a:txBody>
                    <a:bodyPr/>
                    <a:lstStyle/>
                    <a:p>
                      <a:pPr>
                        <a:buNone/>
                      </a:pPr>
                      <a:r>
                        <a:rPr lang="en-IE" sz="1800" b="1" dirty="0">
                          <a:solidFill>
                            <a:srgbClr val="595959"/>
                          </a:solidFill>
                        </a:rPr>
                        <a:t>Staðbundin bókunarþóknun fyrir ferðir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Þóknun frá tilvísunum</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€20 á ferð</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 bókanir/mánuði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10% nýting (12 ferðir/mánuði)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€240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€2,880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824257"/>
                  </a:ext>
                </a:extLst>
              </a:tr>
            </a:tbl>
          </a:graphicData>
        </a:graphic>
      </p:graphicFrame>
    </p:spTree>
    <p:extLst>
      <p:ext uri="{BB962C8B-B14F-4D97-AF65-F5344CB8AC3E}">
        <p14:creationId xmlns:p14="http://schemas.microsoft.com/office/powerpoint/2010/main" val="150671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3E29-9B35-C48D-5573-66E6F7A331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E03175-BCE3-44D9-BD60-59F43EE84F0A}"/>
              </a:ext>
            </a:extLst>
          </p:cNvPr>
          <p:cNvSpPr>
            <a:spLocks noGrp="1"/>
          </p:cNvSpPr>
          <p:nvPr>
            <p:ph type="body" sz="quarter" idx="16"/>
          </p:nvPr>
        </p:nvSpPr>
        <p:spPr>
          <a:xfrm>
            <a:off x="573015" y="1356327"/>
            <a:ext cx="9961635" cy="3066422"/>
          </a:xfrm>
        </p:spPr>
        <p:txBody>
          <a:bodyPr>
            <a:noAutofit/>
          </a:bodyPr>
          <a:lstStyle/>
          <a:p>
            <a:pPr>
              <a:spcAft>
                <a:spcPts val="1200"/>
              </a:spcAft>
            </a:pPr>
            <a:endParaRPr lang="en-US" sz="1000" dirty="0">
              <a:solidFill>
                <a:srgbClr val="595959"/>
              </a:solidFill>
            </a:endParaRPr>
          </a:p>
          <a:p>
            <a:r>
              <a:rPr lang="en-US" sz="2800" b="1" dirty="0">
                <a:solidFill>
                  <a:srgbClr val="E96751"/>
                </a:solidFill>
              </a:rPr>
              <a:t>Kafli 3: </a:t>
            </a:r>
            <a:r>
              <a:rPr lang="en-US" sz="2800" b="1" dirty="0">
                <a:solidFill>
                  <a:srgbClr val="459597"/>
                </a:solidFill>
              </a:rPr>
              <a:t>Kynntu þér tekjulindir þínar</a:t>
            </a:r>
          </a:p>
          <a:p>
            <a:endParaRPr lang="en-US" sz="2400" b="1" dirty="0">
              <a:solidFill>
                <a:srgbClr val="459597"/>
              </a:solidFill>
            </a:endParaRPr>
          </a:p>
          <a:p>
            <a:pPr marL="342900" indent="-342900">
              <a:buFont typeface="Arial" panose="020B0604020202020204" pitchFamily="34" charset="0"/>
              <a:buChar char="•"/>
            </a:pPr>
            <a:r>
              <a:rPr lang="en-US" sz="2400" b="1" i="1" dirty="0">
                <a:solidFill>
                  <a:srgbClr val="E96751"/>
                </a:solidFill>
              </a:rPr>
              <a:t>Hvaðan kemur tekjustrengurinn</a:t>
            </a:r>
            <a:r>
              <a:rPr lang="en-US" sz="2400" i="1" dirty="0">
                <a:solidFill>
                  <a:srgbClr val="E96751"/>
                </a:solidFill>
              </a:rPr>
              <a:t> þinn og ertu fullkomlega meðvitaður um alla mögulega tekjulindir umfram eingöngu herbergisbókanir?</a:t>
            </a:r>
          </a:p>
          <a:p>
            <a:pPr marL="342900" indent="-342900">
              <a:buFont typeface="Arial" panose="020B0604020202020204" pitchFamily="34" charset="0"/>
              <a:buChar char="•"/>
            </a:pPr>
            <a:endParaRPr lang="en-US" sz="2400" i="1" dirty="0">
              <a:solidFill>
                <a:srgbClr val="E96751"/>
              </a:solidFill>
            </a:endParaRPr>
          </a:p>
          <a:p>
            <a:r>
              <a:rPr lang="en-US" sz="2400" b="1" dirty="0">
                <a:solidFill>
                  <a:srgbClr val="595959"/>
                </a:solidFill>
              </a:rPr>
              <a:t>Markmið: </a:t>
            </a:r>
            <a:r>
              <a:rPr lang="en-US" sz="2400" dirty="0">
                <a:solidFill>
                  <a:srgbClr val="595959"/>
                </a:solidFill>
              </a:rPr>
              <a:t>Tekna- og getuundirstaða (Hvað þú þénar og hvað er mögulegt). </a:t>
            </a:r>
          </a:p>
          <a:p>
            <a:endParaRPr lang="en-US" sz="2400" dirty="0">
              <a:solidFill>
                <a:srgbClr val="595959"/>
              </a:solidFill>
            </a:endParaRPr>
          </a:p>
          <a:p>
            <a:r>
              <a:rPr lang="en-US" sz="2400" dirty="0">
                <a:solidFill>
                  <a:srgbClr val="595959"/>
                </a:solidFill>
              </a:rPr>
              <a:t>Að kortleggja allar tekjulindir (aðal- og aukatekjur) til að fá heildarmynd af mögulegum tekjum og viðskiptatækifærum. </a:t>
            </a:r>
          </a:p>
          <a:p>
            <a:pPr>
              <a:spcAft>
                <a:spcPts val="1200"/>
              </a:spcAft>
            </a:pPr>
            <a:endParaRPr lang="en-US" sz="2200" dirty="0">
              <a:solidFill>
                <a:srgbClr val="595959"/>
              </a:solidFill>
            </a:endParaRPr>
          </a:p>
          <a:p>
            <a:pPr marL="342900" indent="-342900">
              <a:spcAft>
                <a:spcPts val="1200"/>
              </a:spcAft>
              <a:buFont typeface="Wingdings" panose="05000000000000000000" pitchFamily="2" charset="2"/>
              <a:buChar char="v"/>
            </a:pPr>
            <a:endParaRPr lang="en-US" sz="2200" dirty="0">
              <a:solidFill>
                <a:srgbClr val="595959"/>
              </a:solidFill>
            </a:endParaRPr>
          </a:p>
        </p:txBody>
      </p:sp>
      <p:sp>
        <p:nvSpPr>
          <p:cNvPr id="7" name="Slide Number Placeholder 5">
            <a:extLst>
              <a:ext uri="{FF2B5EF4-FFF2-40B4-BE49-F238E27FC236}">
                <a16:creationId xmlns:a16="http://schemas.microsoft.com/office/drawing/2014/main" id="{51DE8225-375C-5540-C4CD-821CAC34F80D}"/>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3</a:t>
            </a:fld>
            <a:endParaRPr lang="fr-CA" dirty="0"/>
          </a:p>
        </p:txBody>
      </p:sp>
      <p:sp>
        <p:nvSpPr>
          <p:cNvPr id="4" name="Freeform 28">
            <a:extLst>
              <a:ext uri="{FF2B5EF4-FFF2-40B4-BE49-F238E27FC236}">
                <a16:creationId xmlns:a16="http://schemas.microsoft.com/office/drawing/2014/main" id="{F05A0109-EA28-BA29-DBCF-B2F4C5618AF9}"/>
              </a:ext>
            </a:extLst>
          </p:cNvPr>
          <p:cNvSpPr/>
          <p:nvPr/>
        </p:nvSpPr>
        <p:spPr>
          <a:xfrm>
            <a:off x="-15515" y="0"/>
            <a:ext cx="11093089" cy="114446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566DE9D-57BA-E140-8848-A21CC45F0EFC}"/>
              </a:ext>
            </a:extLst>
          </p:cNvPr>
          <p:cNvSpPr txBox="1">
            <a:spLocks/>
          </p:cNvSpPr>
          <p:nvPr/>
        </p:nvSpPr>
        <p:spPr>
          <a:xfrm>
            <a:off x="573015" y="211858"/>
            <a:ext cx="968540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a:t>Modúl 8: </a:t>
            </a:r>
            <a:r>
              <a:rPr lang="en-US" sz="3000"/>
              <a:t>Að leggja </a:t>
            </a:r>
            <a:r>
              <a:rPr lang="en-US" sz="3000" dirty="0"/>
              <a:t>fjárhagslega grunninn fyrir sjálfbæran gistirekstrar­viðskipt</a:t>
            </a:r>
          </a:p>
        </p:txBody>
      </p:sp>
    </p:spTree>
    <p:extLst>
      <p:ext uri="{BB962C8B-B14F-4D97-AF65-F5344CB8AC3E}">
        <p14:creationId xmlns:p14="http://schemas.microsoft.com/office/powerpoint/2010/main" val="77813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2A12-C698-2D59-5E4B-62F9350DAA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1FEBB0-54F8-7B44-F3FF-8BD4F0EDC1A3}"/>
              </a:ext>
            </a:extLst>
          </p:cNvPr>
          <p:cNvSpPr>
            <a:spLocks noGrp="1"/>
          </p:cNvSpPr>
          <p:nvPr>
            <p:ph type="body" sz="quarter" idx="16"/>
          </p:nvPr>
        </p:nvSpPr>
        <p:spPr>
          <a:xfrm>
            <a:off x="1701070" y="127366"/>
            <a:ext cx="10614687" cy="803654"/>
          </a:xfrm>
        </p:spPr>
        <p:txBody>
          <a:bodyPr/>
          <a:lstStyle/>
          <a:p>
            <a:r>
              <a:rPr lang="en-IE" sz="2800" dirty="0">
                <a:solidFill>
                  <a:srgbClr val="E96751"/>
                </a:solidFill>
              </a:rPr>
              <a:t>Tafla um tekjur</a:t>
            </a:r>
            <a:r>
              <a:rPr lang="en-IE" sz="2800" dirty="0">
                <a:solidFill>
                  <a:srgbClr val="459597"/>
                </a:solidFill>
              </a:rPr>
              <a:t> af æfingum </a:t>
            </a:r>
            <a:r>
              <a:rPr lang="en-IE" sz="2400" b="0" dirty="0">
                <a:solidFill>
                  <a:srgbClr val="418D8F"/>
                </a:solidFill>
              </a:rPr>
              <a:t>(reikna aðal- og aukatekjur)</a:t>
            </a:r>
          </a:p>
        </p:txBody>
      </p:sp>
      <p:graphicFrame>
        <p:nvGraphicFramePr>
          <p:cNvPr id="4" name="Table 3">
            <a:extLst>
              <a:ext uri="{FF2B5EF4-FFF2-40B4-BE49-F238E27FC236}">
                <a16:creationId xmlns:a16="http://schemas.microsoft.com/office/drawing/2014/main" id="{7AEF2A5F-1F83-98B5-7251-D83F241A4BFC}"/>
              </a:ext>
            </a:extLst>
          </p:cNvPr>
          <p:cNvGraphicFramePr>
            <a:graphicFrameLocks noGrp="1"/>
          </p:cNvGraphicFramePr>
          <p:nvPr>
            <p:extLst>
              <p:ext uri="{D42A27DB-BD31-4B8C-83A1-F6EECF244321}">
                <p14:modId xmlns:p14="http://schemas.microsoft.com/office/powerpoint/2010/main" val="1864802552"/>
              </p:ext>
            </p:extLst>
          </p:nvPr>
        </p:nvGraphicFramePr>
        <p:xfrm>
          <a:off x="295276" y="643162"/>
          <a:ext cx="11150069" cy="6087472"/>
        </p:xfrm>
        <a:graphic>
          <a:graphicData uri="http://schemas.openxmlformats.org/drawingml/2006/table">
            <a:tbl>
              <a:tblPr/>
              <a:tblGrid>
                <a:gridCol w="1592867">
                  <a:extLst>
                    <a:ext uri="{9D8B030D-6E8A-4147-A177-3AD203B41FA5}">
                      <a16:colId xmlns:a16="http://schemas.microsoft.com/office/drawing/2014/main" val="2829827051"/>
                    </a:ext>
                  </a:extLst>
                </a:gridCol>
                <a:gridCol w="1592867">
                  <a:extLst>
                    <a:ext uri="{9D8B030D-6E8A-4147-A177-3AD203B41FA5}">
                      <a16:colId xmlns:a16="http://schemas.microsoft.com/office/drawing/2014/main" val="2904220173"/>
                    </a:ext>
                  </a:extLst>
                </a:gridCol>
                <a:gridCol w="1592867">
                  <a:extLst>
                    <a:ext uri="{9D8B030D-6E8A-4147-A177-3AD203B41FA5}">
                      <a16:colId xmlns:a16="http://schemas.microsoft.com/office/drawing/2014/main" val="1524955550"/>
                    </a:ext>
                  </a:extLst>
                </a:gridCol>
                <a:gridCol w="1592867">
                  <a:extLst>
                    <a:ext uri="{9D8B030D-6E8A-4147-A177-3AD203B41FA5}">
                      <a16:colId xmlns:a16="http://schemas.microsoft.com/office/drawing/2014/main" val="1594532226"/>
                    </a:ext>
                  </a:extLst>
                </a:gridCol>
                <a:gridCol w="1592867">
                  <a:extLst>
                    <a:ext uri="{9D8B030D-6E8A-4147-A177-3AD203B41FA5}">
                      <a16:colId xmlns:a16="http://schemas.microsoft.com/office/drawing/2014/main" val="3417630123"/>
                    </a:ext>
                  </a:extLst>
                </a:gridCol>
                <a:gridCol w="1592867">
                  <a:extLst>
                    <a:ext uri="{9D8B030D-6E8A-4147-A177-3AD203B41FA5}">
                      <a16:colId xmlns:a16="http://schemas.microsoft.com/office/drawing/2014/main" val="401659906"/>
                    </a:ext>
                  </a:extLst>
                </a:gridCol>
                <a:gridCol w="1592867">
                  <a:extLst>
                    <a:ext uri="{9D8B030D-6E8A-4147-A177-3AD203B41FA5}">
                      <a16:colId xmlns:a16="http://schemas.microsoft.com/office/drawing/2014/main" val="2845726333"/>
                    </a:ext>
                  </a:extLst>
                </a:gridCol>
              </a:tblGrid>
              <a:tr h="524258">
                <a:tc>
                  <a:txBody>
                    <a:bodyPr/>
                    <a:lstStyle/>
                    <a:p>
                      <a:pPr>
                        <a:buNone/>
                      </a:pPr>
                      <a:r>
                        <a:rPr lang="en-IE" sz="1800" b="0" dirty="0">
                          <a:solidFill>
                            <a:schemeClr val="bg1"/>
                          </a:solidFill>
                        </a:rPr>
                        <a:t>Tekjugerð</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Lýsing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Gjald / einingu</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Laust nætur eða einingar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Áætluð nýting / sala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Áætlaðar mánaðartekjur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Áætlaðar árstekjur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46919352"/>
                  </a:ext>
                </a:extLst>
              </a:tr>
              <a:tr h="524258">
                <a:tc gridSpan="3">
                  <a:txBody>
                    <a:bodyPr/>
                    <a:lstStyle/>
                    <a:p>
                      <a:pPr algn="ctr">
                        <a:buNone/>
                      </a:pPr>
                      <a:r>
                        <a:rPr lang="en-IE" sz="1800" b="1" dirty="0">
                          <a:solidFill>
                            <a:schemeClr val="bg1"/>
                          </a:solidFill>
                        </a:rPr>
                        <a:t>Aðaltekjulindir</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719751"/>
                  </a:ext>
                </a:extLst>
              </a:tr>
              <a:tr h="524258">
                <a:tc>
                  <a:txBody>
                    <a:bodyPr/>
                    <a:lstStyle/>
                    <a:p>
                      <a:pPr>
                        <a:buNone/>
                      </a:pPr>
                      <a:r>
                        <a:rPr lang="en-IE" sz="1600" b="1" dirty="0">
                          <a:solidFill>
                            <a:srgbClr val="595959"/>
                          </a:solidFill>
                        </a:rPr>
                        <a:t>Næturleiguverð</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Aðartekjur af gestabókunum</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á nótt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[setja inn tölu] </a:t>
                      </a:r>
                      <a:r>
                        <a:rPr lang="en-IE" sz="1600" dirty="0">
                          <a:solidFill>
                            <a:srgbClr val="595959"/>
                          </a:solidFill>
                        </a:rPr>
                        <a:t>nætur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a:t>
                      </a:r>
                      <a:r>
                        <a:rPr lang="en-IE" sz="1600" dirty="0">
                          <a:solidFill>
                            <a:srgbClr val="595959"/>
                          </a:solidFill>
                          <a:highlight>
                            <a:srgbClr val="FFFF00"/>
                          </a:highlight>
                        </a:rPr>
                        <a:t>[insert figure] </a:t>
                      </a:r>
                      <a:r>
                        <a:rPr lang="en-IE" sz="1600" dirty="0">
                          <a:solidFill>
                            <a:srgbClr val="595959"/>
                          </a:solidFill>
                        </a:rPr>
                        <a:t>nætur)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595110"/>
                  </a:ext>
                </a:extLst>
              </a:tr>
              <a:tr h="681535">
                <a:tc>
                  <a:txBody>
                    <a:bodyPr/>
                    <a:lstStyle/>
                    <a:p>
                      <a:pPr>
                        <a:buNone/>
                      </a:pPr>
                      <a:r>
                        <a:rPr lang="en-IE" sz="1600" b="1" dirty="0">
                          <a:solidFill>
                            <a:srgbClr val="595959"/>
                          </a:solidFill>
                        </a:rPr>
                        <a:t>Þrifagjald (á hverja bókun)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solidFill>
                            <a:srgbClr val="595959"/>
                          </a:solidFill>
                        </a:rPr>
                        <a:t>Föst gjald bætist við hverja gestabókun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á bókun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bókanir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280892"/>
                  </a:ext>
                </a:extLst>
              </a:tr>
              <a:tr h="524258">
                <a:tc gridSpan="3">
                  <a:txBody>
                    <a:bodyPr/>
                    <a:lstStyle/>
                    <a:p>
                      <a:pPr algn="ctr">
                        <a:buNone/>
                      </a:pPr>
                      <a:r>
                        <a:rPr lang="en-IE" sz="1800" b="1" dirty="0">
                          <a:solidFill>
                            <a:schemeClr val="bg1"/>
                          </a:solidFill>
                        </a:rPr>
                        <a:t>Aukatekjulindir</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422970"/>
                  </a:ext>
                </a:extLst>
              </a:tr>
              <a:tr h="524258">
                <a:tc>
                  <a:txBody>
                    <a:bodyPr/>
                    <a:lstStyle/>
                    <a:p>
                      <a:pPr>
                        <a:buNone/>
                      </a:pPr>
                      <a:r>
                        <a:rPr lang="en-IE" sz="1600" b="1" dirty="0">
                          <a:solidFill>
                            <a:srgbClr val="595959"/>
                          </a:solidFill>
                        </a:rPr>
                        <a:t>Aukamorgunverður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Valfrjáls uppfærsla fyrir gesti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á mann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US" sz="1600" dirty="0">
                          <a:solidFill>
                            <a:srgbClr val="595959"/>
                          </a:solidFill>
                        </a:rPr>
                        <a:t>bókanir x </a:t>
                      </a:r>
                      <a:r>
                        <a:rPr lang="en-IE" sz="1600" dirty="0">
                          <a:solidFill>
                            <a:srgbClr val="595959"/>
                          </a:solidFill>
                          <a:highlight>
                            <a:srgbClr val="FFFF00"/>
                          </a:highlight>
                        </a:rPr>
                        <a:t>[insert figure] </a:t>
                      </a:r>
                      <a:r>
                        <a:rPr lang="en-US" sz="1600" dirty="0">
                          <a:solidFill>
                            <a:srgbClr val="595959"/>
                          </a:solidFill>
                        </a:rPr>
                        <a:t>gestir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nýting (110 sölu)</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887997"/>
                  </a:ext>
                </a:extLst>
              </a:tr>
              <a:tr h="524258">
                <a:tc>
                  <a:txBody>
                    <a:bodyPr/>
                    <a:lstStyle/>
                    <a:p>
                      <a:pPr>
                        <a:buNone/>
                      </a:pPr>
                      <a:r>
                        <a:rPr lang="en-US" sz="1600" b="1" dirty="0">
                          <a:solidFill>
                            <a:srgbClr val="595959"/>
                          </a:solidFill>
                        </a:rPr>
                        <a:t>Búnaðarleiga (t.d. hjól)</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Dagsleigugjald gesta</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á dag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dagar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a:t>
                      </a:r>
                      <a:r>
                        <a:rPr lang="en-IE" sz="1600" dirty="0">
                          <a:solidFill>
                            <a:srgbClr val="595959"/>
                          </a:solidFill>
                        </a:rPr>
                        <a:t>% nýting (</a:t>
                      </a:r>
                      <a:r>
                        <a:rPr lang="en-IE" sz="1600" dirty="0">
                          <a:solidFill>
                            <a:srgbClr val="595959"/>
                          </a:solidFill>
                          <a:highlight>
                            <a:srgbClr val="FFFF00"/>
                          </a:highlight>
                        </a:rPr>
                        <a:t>[insert figure] </a:t>
                      </a:r>
                      <a:r>
                        <a:rPr lang="en-IE" sz="1600" dirty="0">
                          <a:solidFill>
                            <a:srgbClr val="595959"/>
                          </a:solidFill>
                        </a:rPr>
                        <a:t>leigur)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[sláðu inn tölu]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735846"/>
                  </a:ext>
                </a:extLst>
              </a:tr>
              <a:tr h="524258">
                <a:tc>
                  <a:txBody>
                    <a:bodyPr/>
                    <a:lstStyle/>
                    <a:p>
                      <a:pPr>
                        <a:buNone/>
                      </a:pPr>
                      <a:r>
                        <a:rPr lang="en-IE" sz="1600" b="1" dirty="0">
                          <a:solidFill>
                            <a:srgbClr val="595959"/>
                          </a:solidFill>
                        </a:rPr>
                        <a:t>Þóknun fyrir staðbundna ferðabókanir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a:solidFill>
                            <a:srgbClr val="595959"/>
                          </a:solidFill>
                        </a:rPr>
                        <a:t>Þóknun af tilvísunum</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/ferð</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bókanir/mánuði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a:t>
                      </a:r>
                      <a:r>
                        <a:rPr lang="en-US" sz="1600" dirty="0">
                          <a:solidFill>
                            <a:srgbClr val="595959"/>
                          </a:solidFill>
                        </a:rPr>
                        <a:t>% nýting (</a:t>
                      </a:r>
                      <a:r>
                        <a:rPr lang="en-IE" sz="1600" dirty="0">
                          <a:solidFill>
                            <a:srgbClr val="595959"/>
                          </a:solidFill>
                          <a:highlight>
                            <a:srgbClr val="FFFF00"/>
                          </a:highlight>
                        </a:rPr>
                        <a:t>[insert figure] </a:t>
                      </a:r>
                      <a:r>
                        <a:rPr lang="en-US" sz="1600" dirty="0">
                          <a:solidFill>
                            <a:srgbClr val="595959"/>
                          </a:solidFill>
                        </a:rPr>
                        <a:t>ferðir/mánuði)</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824257"/>
                  </a:ext>
                </a:extLst>
              </a:tr>
            </a:tbl>
          </a:graphicData>
        </a:graphic>
      </p:graphicFrame>
      <p:pic>
        <p:nvPicPr>
          <p:cNvPr id="2" name="Picture 1">
            <a:extLst>
              <a:ext uri="{FF2B5EF4-FFF2-40B4-BE49-F238E27FC236}">
                <a16:creationId xmlns:a16="http://schemas.microsoft.com/office/drawing/2014/main" id="{2B739C8F-2D64-813B-1D6B-872E3DBFA489}"/>
              </a:ext>
            </a:extLst>
          </p:cNvPr>
          <p:cNvPicPr>
            <a:picLocks noChangeAspect="1"/>
          </p:cNvPicPr>
          <p:nvPr/>
        </p:nvPicPr>
        <p:blipFill>
          <a:blip r:embed="rId2"/>
          <a:stretch>
            <a:fillRect/>
          </a:stretch>
        </p:blipFill>
        <p:spPr>
          <a:xfrm>
            <a:off x="830658" y="0"/>
            <a:ext cx="770082" cy="591730"/>
          </a:xfrm>
          <a:prstGeom prst="rect">
            <a:avLst/>
          </a:prstGeom>
        </p:spPr>
      </p:pic>
    </p:spTree>
    <p:extLst>
      <p:ext uri="{BB962C8B-B14F-4D97-AF65-F5344CB8AC3E}">
        <p14:creationId xmlns:p14="http://schemas.microsoft.com/office/powerpoint/2010/main" val="94322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53B599-BF6E-C252-B485-27BD8FF13525}"/>
              </a:ext>
            </a:extLst>
          </p:cNvPr>
          <p:cNvSpPr>
            <a:spLocks noGrp="1"/>
          </p:cNvSpPr>
          <p:nvPr>
            <p:ph type="body" sz="quarter" idx="16"/>
          </p:nvPr>
        </p:nvSpPr>
        <p:spPr>
          <a:xfrm>
            <a:off x="304597" y="198376"/>
            <a:ext cx="10614687" cy="803654"/>
          </a:xfrm>
        </p:spPr>
        <p:txBody>
          <a:bodyPr/>
          <a:lstStyle/>
          <a:p>
            <a:r>
              <a:rPr lang="en-IE" sz="2800" dirty="0">
                <a:solidFill>
                  <a:srgbClr val="E96751"/>
                </a:solidFill>
              </a:rPr>
              <a:t>Sýnishorn af tekjutöflu </a:t>
            </a:r>
            <a:r>
              <a:rPr lang="en-IE" sz="2800" b="0" dirty="0">
                <a:solidFill>
                  <a:srgbClr val="418D8F"/>
                </a:solidFill>
              </a:rPr>
              <a:t>(heildar grunn- og auka tekjur)</a:t>
            </a:r>
          </a:p>
          <a:p>
            <a:endParaRPr lang="en-IE" dirty="0"/>
          </a:p>
        </p:txBody>
      </p:sp>
      <p:graphicFrame>
        <p:nvGraphicFramePr>
          <p:cNvPr id="4" name="Table 3">
            <a:extLst>
              <a:ext uri="{FF2B5EF4-FFF2-40B4-BE49-F238E27FC236}">
                <a16:creationId xmlns:a16="http://schemas.microsoft.com/office/drawing/2014/main" id="{519F72B0-7935-1D2C-490F-3A0D61F41668}"/>
              </a:ext>
            </a:extLst>
          </p:cNvPr>
          <p:cNvGraphicFramePr>
            <a:graphicFrameLocks noGrp="1"/>
          </p:cNvGraphicFramePr>
          <p:nvPr/>
        </p:nvGraphicFramePr>
        <p:xfrm>
          <a:off x="304597" y="796290"/>
          <a:ext cx="11098746" cy="5852160"/>
        </p:xfrm>
        <a:graphic>
          <a:graphicData uri="http://schemas.openxmlformats.org/drawingml/2006/table">
            <a:tbl>
              <a:tblPr/>
              <a:tblGrid>
                <a:gridCol w="1849791">
                  <a:extLst>
                    <a:ext uri="{9D8B030D-6E8A-4147-A177-3AD203B41FA5}">
                      <a16:colId xmlns:a16="http://schemas.microsoft.com/office/drawing/2014/main" val="493454040"/>
                    </a:ext>
                  </a:extLst>
                </a:gridCol>
                <a:gridCol w="1849791">
                  <a:extLst>
                    <a:ext uri="{9D8B030D-6E8A-4147-A177-3AD203B41FA5}">
                      <a16:colId xmlns:a16="http://schemas.microsoft.com/office/drawing/2014/main" val="1600943014"/>
                    </a:ext>
                  </a:extLst>
                </a:gridCol>
                <a:gridCol w="1849791">
                  <a:extLst>
                    <a:ext uri="{9D8B030D-6E8A-4147-A177-3AD203B41FA5}">
                      <a16:colId xmlns:a16="http://schemas.microsoft.com/office/drawing/2014/main" val="1611729632"/>
                    </a:ext>
                  </a:extLst>
                </a:gridCol>
                <a:gridCol w="1849791">
                  <a:extLst>
                    <a:ext uri="{9D8B030D-6E8A-4147-A177-3AD203B41FA5}">
                      <a16:colId xmlns:a16="http://schemas.microsoft.com/office/drawing/2014/main" val="1996091829"/>
                    </a:ext>
                  </a:extLst>
                </a:gridCol>
                <a:gridCol w="1421189">
                  <a:extLst>
                    <a:ext uri="{9D8B030D-6E8A-4147-A177-3AD203B41FA5}">
                      <a16:colId xmlns:a16="http://schemas.microsoft.com/office/drawing/2014/main" val="3331001590"/>
                    </a:ext>
                  </a:extLst>
                </a:gridCol>
                <a:gridCol w="2278393">
                  <a:extLst>
                    <a:ext uri="{9D8B030D-6E8A-4147-A177-3AD203B41FA5}">
                      <a16:colId xmlns:a16="http://schemas.microsoft.com/office/drawing/2014/main" val="1263638516"/>
                    </a:ext>
                  </a:extLst>
                </a:gridCol>
              </a:tblGrid>
              <a:tr h="0">
                <a:tc>
                  <a:txBody>
                    <a:bodyPr/>
                    <a:lstStyle/>
                    <a:p>
                      <a:pPr>
                        <a:buNone/>
                      </a:pPr>
                      <a:r>
                        <a:rPr lang="en-IE" sz="2200" b="0" dirty="0">
                          <a:solidFill>
                            <a:schemeClr val="bg1"/>
                          </a:solidFill>
                        </a:rPr>
                        <a:t>Tekjulind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Gerð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Einingaverð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Selda einingar/nætur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Heildarupphæð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Heildartekjur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086552791"/>
                  </a:ext>
                </a:extLst>
              </a:tr>
              <a:tr h="0">
                <a:tc>
                  <a:txBody>
                    <a:bodyPr/>
                    <a:lstStyle/>
                    <a:p>
                      <a:pPr>
                        <a:buNone/>
                      </a:pPr>
                      <a:r>
                        <a:rPr lang="en-IE" sz="2000" b="1" dirty="0">
                          <a:solidFill>
                            <a:srgbClr val="595959"/>
                          </a:solidFill>
                        </a:rPr>
                        <a:t>Gistinætur gesta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Aðal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180 nætur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€27,000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58427"/>
                  </a:ext>
                </a:extLst>
              </a:tr>
              <a:tr h="0">
                <a:tc>
                  <a:txBody>
                    <a:bodyPr/>
                    <a:lstStyle/>
                    <a:p>
                      <a:pPr>
                        <a:buNone/>
                      </a:pPr>
                      <a:r>
                        <a:rPr lang="en-IE" sz="2000" b="1" dirty="0">
                          <a:solidFill>
                            <a:srgbClr val="595959"/>
                          </a:solidFill>
                        </a:rPr>
                        <a:t>Auka gestagjald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Aðal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40 auka gestir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chemeClr val="bg1"/>
                          </a:solidFill>
                        </a:rPr>
                        <a:t>Aðal €28.000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258344835"/>
                  </a:ext>
                </a:extLst>
              </a:tr>
              <a:tr h="0">
                <a:tc>
                  <a:txBody>
                    <a:bodyPr/>
                    <a:lstStyle/>
                    <a:p>
                      <a:pPr>
                        <a:buNone/>
                      </a:pPr>
                      <a:r>
                        <a:rPr lang="en-IE" sz="2000" b="1">
                          <a:solidFill>
                            <a:srgbClr val="595959"/>
                          </a:solidFill>
                        </a:rPr>
                        <a:t>Gjald fyrir gæludýr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Aukabústaður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15 bókanir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705889"/>
                  </a:ext>
                </a:extLst>
              </a:tr>
              <a:tr h="0">
                <a:tc>
                  <a:txBody>
                    <a:bodyPr/>
                    <a:lstStyle/>
                    <a:p>
                      <a:pPr>
                        <a:buNone/>
                      </a:pPr>
                      <a:r>
                        <a:rPr lang="en-IE" sz="2000" b="1" dirty="0">
                          <a:solidFill>
                            <a:srgbClr val="595959"/>
                          </a:solidFill>
                        </a:rPr>
                        <a:t>Viðarkubba pakki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Aukakennsla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 pakkar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532811"/>
                  </a:ext>
                </a:extLst>
              </a:tr>
              <a:tr h="0">
                <a:tc>
                  <a:txBody>
                    <a:bodyPr/>
                    <a:lstStyle/>
                    <a:p>
                      <a:pPr>
                        <a:buNone/>
                      </a:pPr>
                      <a:r>
                        <a:rPr lang="en-IE" sz="2000" b="1" dirty="0">
                          <a:solidFill>
                            <a:srgbClr val="595959"/>
                          </a:solidFill>
                        </a:rPr>
                        <a:t>Gjald fyrir notkun heita potts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Aukabúnaður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80 bókanir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771749"/>
                  </a:ext>
                </a:extLst>
              </a:tr>
              <a:tr h="0">
                <a:tc>
                  <a:txBody>
                    <a:bodyPr/>
                    <a:lstStyle/>
                    <a:p>
                      <a:pPr>
                        <a:buNone/>
                      </a:pPr>
                      <a:r>
                        <a:rPr lang="en-IE" sz="2000" b="1" dirty="0">
                          <a:solidFill>
                            <a:srgbClr val="595959"/>
                          </a:solidFill>
                        </a:rPr>
                        <a:t>Aukamáltíð morgunverðar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Aukagreiðsla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12 €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60 gestir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847044"/>
                  </a:ext>
                </a:extLst>
              </a:tr>
              <a:tr h="0">
                <a:tc>
                  <a:txBody>
                    <a:bodyPr/>
                    <a:lstStyle/>
                    <a:p>
                      <a:pPr>
                        <a:buNone/>
                      </a:pPr>
                      <a:r>
                        <a:rPr lang="en-IE" sz="2000" b="1" dirty="0">
                          <a:solidFill>
                            <a:srgbClr val="595959"/>
                          </a:solidFill>
                        </a:rPr>
                        <a:t>Staðbundnar ferðasölugjöld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Önnur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 tilvísanir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9996587"/>
                  </a:ext>
                </a:extLst>
              </a:tr>
              <a:tr h="0">
                <a:tc>
                  <a:txBody>
                    <a:bodyPr/>
                    <a:lstStyle/>
                    <a:p>
                      <a:pPr>
                        <a:buNone/>
                      </a:pPr>
                      <a:r>
                        <a:rPr lang="en-IE" sz="2000" b="1" dirty="0">
                          <a:solidFill>
                            <a:srgbClr val="595959"/>
                          </a:solidFill>
                        </a:rPr>
                        <a:t>Sala í gjafavöruverslun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Aukatekjur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25 kaup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solidFill>
                            <a:schemeClr val="bg1"/>
                          </a:solidFill>
                        </a:rPr>
                        <a:t>Önnur €31,520</a:t>
                      </a: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18142148"/>
                  </a:ext>
                </a:extLst>
              </a:tr>
              <a:tr h="0">
                <a:tc>
                  <a:txBody>
                    <a:bodyPr/>
                    <a:lstStyle/>
                    <a:p>
                      <a:pPr>
                        <a:buNone/>
                      </a:pPr>
                      <a:r>
                        <a:rPr lang="en-IE" sz="2000" b="1" dirty="0">
                          <a:solidFill>
                            <a:schemeClr val="bg1"/>
                          </a:solidFill>
                        </a:rPr>
                        <a:t>Heildartekjur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€31,520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4196972569"/>
                  </a:ext>
                </a:extLst>
              </a:tr>
            </a:tbl>
          </a:graphicData>
        </a:graphic>
      </p:graphicFrame>
    </p:spTree>
    <p:extLst>
      <p:ext uri="{BB962C8B-B14F-4D97-AF65-F5344CB8AC3E}">
        <p14:creationId xmlns:p14="http://schemas.microsoft.com/office/powerpoint/2010/main" val="3863592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53B599-BF6E-C252-B485-27BD8FF13525}"/>
              </a:ext>
            </a:extLst>
          </p:cNvPr>
          <p:cNvSpPr>
            <a:spLocks noGrp="1"/>
          </p:cNvSpPr>
          <p:nvPr>
            <p:ph type="body" sz="quarter" idx="16"/>
          </p:nvPr>
        </p:nvSpPr>
        <p:spPr>
          <a:xfrm>
            <a:off x="1038022" y="303151"/>
            <a:ext cx="10614687" cy="803654"/>
          </a:xfrm>
        </p:spPr>
        <p:txBody>
          <a:bodyPr/>
          <a:lstStyle/>
          <a:p>
            <a:r>
              <a:rPr lang="en-IE" sz="2800" dirty="0">
                <a:solidFill>
                  <a:srgbClr val="459597"/>
                </a:solidFill>
              </a:rPr>
              <a:t>Æfing: </a:t>
            </a:r>
            <a:r>
              <a:rPr lang="en-IE" sz="2800" dirty="0">
                <a:solidFill>
                  <a:srgbClr val="E96751"/>
                </a:solidFill>
              </a:rPr>
              <a:t>Tekjutafla </a:t>
            </a:r>
            <a:r>
              <a:rPr lang="en-IE" sz="2400" b="0" dirty="0">
                <a:solidFill>
                  <a:srgbClr val="418D8F"/>
                </a:solidFill>
              </a:rPr>
              <a:t>(heildar grunn- og auka tekjur)</a:t>
            </a:r>
          </a:p>
          <a:p>
            <a:endParaRPr lang="en-IE" dirty="0"/>
          </a:p>
        </p:txBody>
      </p:sp>
      <p:graphicFrame>
        <p:nvGraphicFramePr>
          <p:cNvPr id="4" name="Table 3">
            <a:extLst>
              <a:ext uri="{FF2B5EF4-FFF2-40B4-BE49-F238E27FC236}">
                <a16:creationId xmlns:a16="http://schemas.microsoft.com/office/drawing/2014/main" id="{519F72B0-7935-1D2C-490F-3A0D61F41668}"/>
              </a:ext>
            </a:extLst>
          </p:cNvPr>
          <p:cNvGraphicFramePr>
            <a:graphicFrameLocks noGrp="1"/>
          </p:cNvGraphicFramePr>
          <p:nvPr>
            <p:extLst>
              <p:ext uri="{D42A27DB-BD31-4B8C-83A1-F6EECF244321}">
                <p14:modId xmlns:p14="http://schemas.microsoft.com/office/powerpoint/2010/main" val="3436999631"/>
              </p:ext>
            </p:extLst>
          </p:nvPr>
        </p:nvGraphicFramePr>
        <p:xfrm>
          <a:off x="304596" y="887730"/>
          <a:ext cx="11487354" cy="5852160"/>
        </p:xfrm>
        <a:graphic>
          <a:graphicData uri="http://schemas.openxmlformats.org/drawingml/2006/table">
            <a:tbl>
              <a:tblPr/>
              <a:tblGrid>
                <a:gridCol w="1914559">
                  <a:extLst>
                    <a:ext uri="{9D8B030D-6E8A-4147-A177-3AD203B41FA5}">
                      <a16:colId xmlns:a16="http://schemas.microsoft.com/office/drawing/2014/main" val="493454040"/>
                    </a:ext>
                  </a:extLst>
                </a:gridCol>
                <a:gridCol w="1914559">
                  <a:extLst>
                    <a:ext uri="{9D8B030D-6E8A-4147-A177-3AD203B41FA5}">
                      <a16:colId xmlns:a16="http://schemas.microsoft.com/office/drawing/2014/main" val="1600943014"/>
                    </a:ext>
                  </a:extLst>
                </a:gridCol>
                <a:gridCol w="1914559">
                  <a:extLst>
                    <a:ext uri="{9D8B030D-6E8A-4147-A177-3AD203B41FA5}">
                      <a16:colId xmlns:a16="http://schemas.microsoft.com/office/drawing/2014/main" val="1611729632"/>
                    </a:ext>
                  </a:extLst>
                </a:gridCol>
                <a:gridCol w="1914559">
                  <a:extLst>
                    <a:ext uri="{9D8B030D-6E8A-4147-A177-3AD203B41FA5}">
                      <a16:colId xmlns:a16="http://schemas.microsoft.com/office/drawing/2014/main" val="1996091829"/>
                    </a:ext>
                  </a:extLst>
                </a:gridCol>
                <a:gridCol w="1809818">
                  <a:extLst>
                    <a:ext uri="{9D8B030D-6E8A-4147-A177-3AD203B41FA5}">
                      <a16:colId xmlns:a16="http://schemas.microsoft.com/office/drawing/2014/main" val="3331001590"/>
                    </a:ext>
                  </a:extLst>
                </a:gridCol>
                <a:gridCol w="2019300">
                  <a:extLst>
                    <a:ext uri="{9D8B030D-6E8A-4147-A177-3AD203B41FA5}">
                      <a16:colId xmlns:a16="http://schemas.microsoft.com/office/drawing/2014/main" val="1263638516"/>
                    </a:ext>
                  </a:extLst>
                </a:gridCol>
              </a:tblGrid>
              <a:tr h="0">
                <a:tc>
                  <a:txBody>
                    <a:bodyPr/>
                    <a:lstStyle/>
                    <a:p>
                      <a:pPr>
                        <a:buNone/>
                      </a:pPr>
                      <a:r>
                        <a:rPr lang="en-IE" sz="1800" b="0" dirty="0">
                          <a:solidFill>
                            <a:schemeClr val="bg1"/>
                          </a:solidFill>
                        </a:rPr>
                        <a:t>Tekjulind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Gerð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Einingaverð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Selda einingar/nætur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Samtals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Heildartekjur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086552791"/>
                  </a:ext>
                </a:extLst>
              </a:tr>
              <a:tr h="0">
                <a:tc>
                  <a:txBody>
                    <a:bodyPr/>
                    <a:lstStyle/>
                    <a:p>
                      <a:pPr>
                        <a:buNone/>
                      </a:pPr>
                      <a:r>
                        <a:rPr lang="en-IE" sz="1800" b="1" dirty="0">
                          <a:solidFill>
                            <a:srgbClr val="595959"/>
                          </a:solidFill>
                        </a:rPr>
                        <a:t>Gistinóttir gesta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Aðal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[setja inn tölu] </a:t>
                      </a:r>
                      <a:r>
                        <a:rPr lang="en-IE" sz="1800" dirty="0">
                          <a:solidFill>
                            <a:srgbClr val="595959"/>
                          </a:solidFill>
                        </a:rPr>
                        <a:t>nætur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58427"/>
                  </a:ext>
                </a:extLst>
              </a:tr>
              <a:tr h="0">
                <a:tc>
                  <a:txBody>
                    <a:bodyPr/>
                    <a:lstStyle/>
                    <a:p>
                      <a:pPr>
                        <a:buNone/>
                      </a:pPr>
                      <a:r>
                        <a:rPr lang="en-IE" sz="1800" b="1" dirty="0">
                          <a:solidFill>
                            <a:srgbClr val="595959"/>
                          </a:solidFill>
                        </a:rPr>
                        <a:t>Auka gestagjald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Aðalgestur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aukagestir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chemeClr val="bg1"/>
                          </a:solidFill>
                        </a:rPr>
                        <a:t>Aðalgestur €</a:t>
                      </a:r>
                      <a:r>
                        <a:rPr lang="en-IE" sz="1800" dirty="0">
                          <a:solidFill>
                            <a:srgbClr val="595959"/>
                          </a:solidFill>
                          <a:highlight>
                            <a:srgbClr val="FFFF00"/>
                          </a:highlight>
                        </a:rPr>
                        <a:t>[insert figure] </a:t>
                      </a: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258344835"/>
                  </a:ext>
                </a:extLst>
              </a:tr>
              <a:tr h="0">
                <a:tc>
                  <a:txBody>
                    <a:bodyPr/>
                    <a:lstStyle/>
                    <a:p>
                      <a:pPr>
                        <a:buNone/>
                      </a:pPr>
                      <a:r>
                        <a:rPr lang="en-IE" sz="1800" b="1">
                          <a:solidFill>
                            <a:srgbClr val="595959"/>
                          </a:solidFill>
                        </a:rPr>
                        <a:t>Gjald fyrir gæludýr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Aukagjald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bókanir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705889"/>
                  </a:ext>
                </a:extLst>
              </a:tr>
              <a:tr h="0">
                <a:tc>
                  <a:txBody>
                    <a:bodyPr/>
                    <a:lstStyle/>
                    <a:p>
                      <a:pPr>
                        <a:buNone/>
                      </a:pPr>
                      <a:r>
                        <a:rPr lang="en-IE" sz="1800" b="1" dirty="0">
                          <a:solidFill>
                            <a:srgbClr val="595959"/>
                          </a:solidFill>
                        </a:rPr>
                        <a:t>Viðareldsneytispakki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Aukabókanir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pakkar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532811"/>
                  </a:ext>
                </a:extLst>
              </a:tr>
              <a:tr h="0">
                <a:tc>
                  <a:txBody>
                    <a:bodyPr/>
                    <a:lstStyle/>
                    <a:p>
                      <a:pPr>
                        <a:buNone/>
                      </a:pPr>
                      <a:r>
                        <a:rPr lang="en-IE" sz="1800" b="1" dirty="0">
                          <a:solidFill>
                            <a:srgbClr val="595959"/>
                          </a:solidFill>
                        </a:rPr>
                        <a:t>Gjald fyrir notkun heita potts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Aukapakkar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bókanir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771749"/>
                  </a:ext>
                </a:extLst>
              </a:tr>
              <a:tr h="0">
                <a:tc>
                  <a:txBody>
                    <a:bodyPr/>
                    <a:lstStyle/>
                    <a:p>
                      <a:pPr>
                        <a:buNone/>
                      </a:pPr>
                      <a:r>
                        <a:rPr lang="en-IE" sz="1800" b="1" dirty="0">
                          <a:solidFill>
                            <a:srgbClr val="595959"/>
                          </a:solidFill>
                        </a:rPr>
                        <a:t>Aukamorgunverður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Aukabókun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gestir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847044"/>
                  </a:ext>
                </a:extLst>
              </a:tr>
              <a:tr h="0">
                <a:tc>
                  <a:txBody>
                    <a:bodyPr/>
                    <a:lstStyle/>
                    <a:p>
                      <a:pPr>
                        <a:buNone/>
                      </a:pPr>
                      <a:r>
                        <a:rPr lang="en-IE" sz="1800" b="1" dirty="0">
                          <a:solidFill>
                            <a:srgbClr val="595959"/>
                          </a:solidFill>
                        </a:rPr>
                        <a:t>Staðbundnar ferðasölugjöld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Aukagestir€[insert figure][insert figure] gestir€[insert figure]Staðbundnar ferðas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tilvísanir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[sláðu inn tölu]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9996587"/>
                  </a:ext>
                </a:extLst>
              </a:tr>
              <a:tr h="0">
                <a:tc>
                  <a:txBody>
                    <a:bodyPr/>
                    <a:lstStyle/>
                    <a:p>
                      <a:pPr>
                        <a:buNone/>
                      </a:pPr>
                      <a:r>
                        <a:rPr lang="en-IE" sz="1800" b="1" dirty="0">
                          <a:solidFill>
                            <a:srgbClr val="595959"/>
                          </a:solidFill>
                        </a:rPr>
                        <a:t>Sala í gjafavöruverslun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Annar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kaupir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chemeClr val="bg1"/>
                          </a:solidFill>
                        </a:rPr>
                        <a:t>Önnur €</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18142148"/>
                  </a:ext>
                </a:extLst>
              </a:tr>
              <a:tr h="0">
                <a:tc>
                  <a:txBody>
                    <a:bodyPr/>
                    <a:lstStyle/>
                    <a:p>
                      <a:pPr>
                        <a:buNone/>
                      </a:pPr>
                      <a:r>
                        <a:rPr lang="en-IE" sz="1800" b="1" dirty="0">
                          <a:solidFill>
                            <a:schemeClr val="bg1"/>
                          </a:solidFill>
                        </a:rPr>
                        <a:t>Heildartekjur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dirty="0">
                          <a:solidFill>
                            <a:schemeClr val="bg1"/>
                          </a:solidFill>
                        </a:rPr>
                        <a:t>€</a:t>
                      </a:r>
                      <a:r>
                        <a:rPr lang="en-IE" sz="1800" dirty="0">
                          <a:solidFill>
                            <a:srgbClr val="595959"/>
                          </a:solidFill>
                          <a:highlight>
                            <a:srgbClr val="FFFF00"/>
                          </a:highlight>
                        </a:rPr>
                        <a:t>[insert figure] </a:t>
                      </a:r>
                      <a:endParaRPr lang="en-IE"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4196972569"/>
                  </a:ext>
                </a:extLst>
              </a:tr>
            </a:tbl>
          </a:graphicData>
        </a:graphic>
      </p:graphicFrame>
      <p:pic>
        <p:nvPicPr>
          <p:cNvPr id="5" name="Picture 4">
            <a:extLst>
              <a:ext uri="{FF2B5EF4-FFF2-40B4-BE49-F238E27FC236}">
                <a16:creationId xmlns:a16="http://schemas.microsoft.com/office/drawing/2014/main" id="{D16914AA-51D5-D10B-5F72-174A03B47FFB}"/>
              </a:ext>
            </a:extLst>
          </p:cNvPr>
          <p:cNvPicPr>
            <a:picLocks noChangeAspect="1"/>
          </p:cNvPicPr>
          <p:nvPr/>
        </p:nvPicPr>
        <p:blipFill>
          <a:blip r:embed="rId2"/>
          <a:stretch>
            <a:fillRect/>
          </a:stretch>
        </p:blipFill>
        <p:spPr>
          <a:xfrm>
            <a:off x="304596" y="237201"/>
            <a:ext cx="770082" cy="591730"/>
          </a:xfrm>
          <a:prstGeom prst="rect">
            <a:avLst/>
          </a:prstGeom>
        </p:spPr>
      </p:pic>
    </p:spTree>
    <p:extLst>
      <p:ext uri="{BB962C8B-B14F-4D97-AF65-F5344CB8AC3E}">
        <p14:creationId xmlns:p14="http://schemas.microsoft.com/office/powerpoint/2010/main" val="90088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Þú hefur lokið…             Modúl 8 (hluti 1)</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US" sz="2400" dirty="0">
                <a:solidFill>
                  <a:srgbClr val="414141"/>
                </a:solidFill>
              </a:rPr>
              <a:t>Að skilja tekjur þínar og bókunargetu</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Modúl 8 (hluti 2)</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8" y="2232022"/>
            <a:ext cx="3868711" cy="1152688"/>
          </a:xfrm>
          <a:prstGeom prst="rect">
            <a:avLst/>
          </a:prstGeom>
          <a:noFill/>
        </p:spPr>
        <p:txBody>
          <a:bodyPr wrap="square" rtlCol="0">
            <a:spAutoFit/>
          </a:bodyPr>
          <a:lstStyle/>
          <a:p>
            <a:r>
              <a:rPr lang="en-US" sz="2400">
                <a:solidFill>
                  <a:srgbClr val="494949"/>
                </a:solidFill>
              </a:rPr>
              <a:t>Að skilja </a:t>
            </a:r>
            <a:r>
              <a:rPr lang="en-US" sz="2400" dirty="0">
                <a:solidFill>
                  <a:srgbClr val="494949"/>
                </a:solidFill>
              </a:rPr>
              <a:t>kostnaðinn þinn, verðlagningu og jafnrekstrarpunkt</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Næst er…</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Frábært starf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23A1-0D7F-FF45-876A-FDB51DFE8631}"/>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F2B2AD3-1742-E311-9B81-3FAB43CCB7A7}"/>
              </a:ext>
            </a:extLst>
          </p:cNvPr>
          <p:cNvPicPr>
            <a:picLocks noGrp="1" noChangeAspect="1"/>
          </p:cNvPicPr>
          <p:nvPr>
            <p:ph type="pic" sz="quarter" idx="22"/>
          </p:nvPr>
        </p:nvPicPr>
        <p:blipFill>
          <a:blip r:embed="rId2"/>
          <a:srcRect t="8640" b="8640"/>
          <a:stretch>
            <a:fillRect/>
          </a:stretch>
        </p:blipFill>
        <p:spPr/>
      </p:pic>
      <p:sp>
        <p:nvSpPr>
          <p:cNvPr id="8" name="Text Placeholder 7">
            <a:extLst>
              <a:ext uri="{FF2B5EF4-FFF2-40B4-BE49-F238E27FC236}">
                <a16:creationId xmlns:a16="http://schemas.microsoft.com/office/drawing/2014/main" id="{B541DD4C-42F5-2959-2384-E0012BAB7D5C}"/>
              </a:ext>
            </a:extLst>
          </p:cNvPr>
          <p:cNvSpPr>
            <a:spLocks noGrp="1"/>
          </p:cNvSpPr>
          <p:nvPr>
            <p:ph type="body" sz="quarter" idx="23"/>
          </p:nvPr>
        </p:nvSpPr>
        <p:spPr>
          <a:xfrm>
            <a:off x="352425" y="4822301"/>
            <a:ext cx="11154222" cy="1248936"/>
          </a:xfrm>
        </p:spPr>
        <p:txBody>
          <a:bodyPr/>
          <a:lstStyle/>
          <a:p>
            <a:pPr algn="ctr"/>
            <a:r>
              <a:rPr lang="en-US" sz="2400" b="1" dirty="0"/>
              <a:t>Tekna- og getu­grunnur </a:t>
            </a:r>
            <a:r>
              <a:rPr lang="en-US" sz="2400" dirty="0"/>
              <a:t>(Hvað þú græðir og hvað er mögulegt)</a:t>
            </a:r>
          </a:p>
          <a:p>
            <a:pPr algn="ctr"/>
            <a:r>
              <a:rPr lang="en-US" sz="2400" dirty="0"/>
              <a:t>Til að kortleggja allar tekjulindir (aðal- og aukatekjur) til að fá heildarmynd af mögulegum tekjum og viðskiptatækifærum.</a:t>
            </a:r>
          </a:p>
          <a:p>
            <a:pPr algn="ctr"/>
            <a:r>
              <a:rPr lang="en-US" sz="2400" b="1" i="1" dirty="0">
                <a:solidFill>
                  <a:srgbClr val="E96751"/>
                </a:solidFill>
              </a:rPr>
              <a:t>Hvaðan kemur tekjurnar</a:t>
            </a:r>
            <a:r>
              <a:rPr lang="en-US" sz="2400" i="1" dirty="0">
                <a:solidFill>
                  <a:srgbClr val="E96751"/>
                </a:solidFill>
              </a:rPr>
              <a:t> þínar, og ertu meðvitaður um allar mögulegar tekjulindir – umfram eingöngu herbergisbókanir?</a:t>
            </a:r>
          </a:p>
          <a:p>
            <a:endParaRPr lang="en-US" sz="2400" i="1" dirty="0">
              <a:solidFill>
                <a:srgbClr val="E96751"/>
              </a:solidFill>
            </a:endParaRPr>
          </a:p>
          <a:p>
            <a:pPr algn="ctr"/>
            <a:endParaRPr lang="en-IE" sz="2400" dirty="0">
              <a:solidFill>
                <a:srgbClr val="E96751"/>
              </a:solidFill>
            </a:endParaRPr>
          </a:p>
        </p:txBody>
      </p:sp>
      <p:sp>
        <p:nvSpPr>
          <p:cNvPr id="5" name="Text Placeholder 4">
            <a:extLst>
              <a:ext uri="{FF2B5EF4-FFF2-40B4-BE49-F238E27FC236}">
                <a16:creationId xmlns:a16="http://schemas.microsoft.com/office/drawing/2014/main" id="{BFC259D1-2683-552B-5332-A71583529838}"/>
              </a:ext>
            </a:extLst>
          </p:cNvPr>
          <p:cNvSpPr>
            <a:spLocks noGrp="1"/>
          </p:cNvSpPr>
          <p:nvPr>
            <p:ph type="body" sz="quarter" idx="18"/>
          </p:nvPr>
        </p:nvSpPr>
        <p:spPr>
          <a:xfrm>
            <a:off x="8029576" y="2005442"/>
            <a:ext cx="3842924" cy="1049221"/>
          </a:xfrm>
        </p:spPr>
        <p:txBody>
          <a:bodyPr/>
          <a:lstStyle/>
          <a:p>
            <a:pPr algn="r"/>
            <a:r>
              <a:rPr lang="en-US" b="0" dirty="0"/>
              <a:t>Kynntu þér tekjulindir þínar</a:t>
            </a:r>
            <a:endParaRPr lang="en-IE" b="0" dirty="0"/>
          </a:p>
        </p:txBody>
      </p:sp>
      <p:sp>
        <p:nvSpPr>
          <p:cNvPr id="6" name="Text Placeholder 5">
            <a:extLst>
              <a:ext uri="{FF2B5EF4-FFF2-40B4-BE49-F238E27FC236}">
                <a16:creationId xmlns:a16="http://schemas.microsoft.com/office/drawing/2014/main" id="{F1805844-62EE-A0E8-E559-A8C97424C386}"/>
              </a:ext>
            </a:extLst>
          </p:cNvPr>
          <p:cNvSpPr>
            <a:spLocks noGrp="1"/>
          </p:cNvSpPr>
          <p:nvPr>
            <p:ph type="body" sz="quarter" idx="19"/>
          </p:nvPr>
        </p:nvSpPr>
        <p:spPr>
          <a:xfrm>
            <a:off x="9275432" y="1123130"/>
            <a:ext cx="2597067" cy="385564"/>
          </a:xfrm>
        </p:spPr>
        <p:txBody>
          <a:bodyPr/>
          <a:lstStyle/>
          <a:p>
            <a:pPr algn="r"/>
            <a:r>
              <a:rPr lang="en-IE" sz="4000" dirty="0"/>
              <a:t>Kafli 3</a:t>
            </a:r>
          </a:p>
        </p:txBody>
      </p:sp>
    </p:spTree>
    <p:extLst>
      <p:ext uri="{BB962C8B-B14F-4D97-AF65-F5344CB8AC3E}">
        <p14:creationId xmlns:p14="http://schemas.microsoft.com/office/powerpoint/2010/main" val="321519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529A1-2230-6261-84F0-FE9352F1A52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8193F17-DA88-E9AA-5183-743BF6DD65E6}"/>
              </a:ext>
            </a:extLst>
          </p:cNvPr>
          <p:cNvSpPr>
            <a:spLocks noGrp="1"/>
          </p:cNvSpPr>
          <p:nvPr>
            <p:ph type="body" sz="quarter" idx="16"/>
          </p:nvPr>
        </p:nvSpPr>
        <p:spPr>
          <a:xfrm>
            <a:off x="238125" y="130779"/>
            <a:ext cx="10984244" cy="803654"/>
          </a:xfrm>
        </p:spPr>
        <p:txBody>
          <a:bodyPr/>
          <a:lstStyle/>
          <a:p>
            <a:r>
              <a:rPr lang="en-US" sz="2800" dirty="0"/>
              <a:t>Fjármálaleg rök og áætlanagerð fyrir gistiþjónustufyrirtæki</a:t>
            </a:r>
            <a:endParaRPr lang="en-IE" sz="2800" dirty="0"/>
          </a:p>
        </p:txBody>
      </p:sp>
      <p:graphicFrame>
        <p:nvGraphicFramePr>
          <p:cNvPr id="9" name="Table 8">
            <a:extLst>
              <a:ext uri="{FF2B5EF4-FFF2-40B4-BE49-F238E27FC236}">
                <a16:creationId xmlns:a16="http://schemas.microsoft.com/office/drawing/2014/main" id="{34981516-F482-06D8-A718-FE670512C41F}"/>
              </a:ext>
            </a:extLst>
          </p:cNvPr>
          <p:cNvGraphicFramePr>
            <a:graphicFrameLocks noGrp="1"/>
          </p:cNvGraphicFramePr>
          <p:nvPr>
            <p:extLst>
              <p:ext uri="{D42A27DB-BD31-4B8C-83A1-F6EECF244321}">
                <p14:modId xmlns:p14="http://schemas.microsoft.com/office/powerpoint/2010/main" val="3713678453"/>
              </p:ext>
            </p:extLst>
          </p:nvPr>
        </p:nvGraphicFramePr>
        <p:xfrm>
          <a:off x="238125" y="698482"/>
          <a:ext cx="11620500" cy="6056077"/>
        </p:xfrm>
        <a:graphic>
          <a:graphicData uri="http://schemas.openxmlformats.org/drawingml/2006/table">
            <a:tbl>
              <a:tblPr/>
              <a:tblGrid>
                <a:gridCol w="990600">
                  <a:extLst>
                    <a:ext uri="{9D8B030D-6E8A-4147-A177-3AD203B41FA5}">
                      <a16:colId xmlns:a16="http://schemas.microsoft.com/office/drawing/2014/main" val="2849927846"/>
                    </a:ext>
                  </a:extLst>
                </a:gridCol>
                <a:gridCol w="2371725">
                  <a:extLst>
                    <a:ext uri="{9D8B030D-6E8A-4147-A177-3AD203B41FA5}">
                      <a16:colId xmlns:a16="http://schemas.microsoft.com/office/drawing/2014/main" val="1201256124"/>
                    </a:ext>
                  </a:extLst>
                </a:gridCol>
                <a:gridCol w="8258175">
                  <a:extLst>
                    <a:ext uri="{9D8B030D-6E8A-4147-A177-3AD203B41FA5}">
                      <a16:colId xmlns:a16="http://schemas.microsoft.com/office/drawing/2014/main" val="4165496528"/>
                    </a:ext>
                  </a:extLst>
                </a:gridCol>
              </a:tblGrid>
              <a:tr h="271959">
                <a:tc>
                  <a:txBody>
                    <a:bodyPr/>
                    <a:lstStyle/>
                    <a:p>
                      <a:pPr>
                        <a:buNone/>
                      </a:pPr>
                      <a:r>
                        <a:rPr lang="en-IE" sz="2000" b="1" dirty="0">
                          <a:solidFill>
                            <a:schemeClr val="bg1"/>
                          </a:solidFill>
                        </a:rPr>
                        <a:t>Kafli</a:t>
                      </a:r>
                      <a:endParaRPr lang="en-IE" sz="20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Kafli</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Af hverju þetta kemur hingað</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737105866"/>
                  </a:ext>
                </a:extLst>
              </a:tr>
              <a:tr h="679897">
                <a:tc>
                  <a:txBody>
                    <a:bodyPr/>
                    <a:lstStyle/>
                    <a:p>
                      <a:pPr algn="ctr">
                        <a:buNone/>
                      </a:pPr>
                      <a:r>
                        <a:rPr lang="en-IE" sz="2000" b="1" dirty="0"/>
                        <a:t>3</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1" dirty="0">
                          <a:solidFill>
                            <a:schemeClr val="bg1"/>
                          </a:solidFill>
                        </a:rPr>
                        <a:t>Tekju- og afkastagrunnur</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1" i="1" dirty="0">
                          <a:solidFill>
                            <a:srgbClr val="E96751"/>
                          </a:solidFill>
                        </a:rPr>
                        <a:t>Þú byrjar á að reikna út hvað þú færð í tekjur og allar tekjulindir þínar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595959"/>
                          </a:solidFill>
                        </a:rPr>
                        <a:t>Þú verður að vita hvað </a:t>
                      </a:r>
                      <a:r>
                        <a:rPr lang="en-US" sz="1900" b="1" dirty="0">
                          <a:solidFill>
                            <a:srgbClr val="595959"/>
                          </a:solidFill>
                        </a:rPr>
                        <a:t>þú ert að þéna </a:t>
                      </a:r>
                      <a:r>
                        <a:rPr lang="en-US" sz="1900" dirty="0">
                          <a:solidFill>
                            <a:srgbClr val="595959"/>
                          </a:solidFill>
                        </a:rPr>
                        <a:t>(aðal- og aukatekjulindir) og hversu margar </a:t>
                      </a:r>
                      <a:r>
                        <a:rPr lang="en-US" sz="1900" b="1" dirty="0">
                          <a:solidFill>
                            <a:srgbClr val="595959"/>
                          </a:solidFill>
                        </a:rPr>
                        <a:t>nætur þú getur selt.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1184"/>
                  </a:ext>
                </a:extLst>
              </a:tr>
              <a:tr h="679897">
                <a:tc>
                  <a:txBody>
                    <a:bodyPr/>
                    <a:lstStyle/>
                    <a:p>
                      <a:pPr algn="ctr">
                        <a:buNone/>
                      </a:pPr>
                      <a:r>
                        <a:rPr lang="en-IE" sz="2000" b="1" dirty="0">
                          <a:solidFill>
                            <a:schemeClr val="bg1">
                              <a:lumMod val="50000"/>
                            </a:schemeClr>
                          </a:solidFill>
                        </a:rPr>
                        <a:t>4</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Kostnaðaruppbygging</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0" i="1" kern="1200" dirty="0">
                          <a:solidFill>
                            <a:schemeClr val="bg1">
                              <a:lumMod val="50000"/>
                            </a:schemeClr>
                          </a:solidFill>
                          <a:latin typeface="+mn-lt"/>
                          <a:ea typeface="+mn-ea"/>
                          <a:cs typeface="+mn-cs"/>
                        </a:rPr>
                        <a:t>Komdu í ljós hvað þú eyðir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Án þess að þekkja </a:t>
                      </a:r>
                      <a:r>
                        <a:rPr lang="en-US" sz="1900" b="1" dirty="0">
                          <a:solidFill>
                            <a:schemeClr val="bg1">
                              <a:lumMod val="50000"/>
                            </a:schemeClr>
                          </a:solidFill>
                        </a:rPr>
                        <a:t>fasta og breytilega kostnað </a:t>
                      </a:r>
                      <a:r>
                        <a:rPr lang="en-US" sz="1900" dirty="0">
                          <a:solidFill>
                            <a:schemeClr val="bg1">
                              <a:lumMod val="50000"/>
                            </a:schemeClr>
                          </a:solidFill>
                        </a:rPr>
                        <a:t>geturðu ekki sett verð eða reiknað hagnað. </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548506"/>
                  </a:ext>
                </a:extLst>
              </a:tr>
              <a:tr h="679897">
                <a:tc>
                  <a:txBody>
                    <a:bodyPr/>
                    <a:lstStyle/>
                    <a:p>
                      <a:pPr algn="ctr">
                        <a:buNone/>
                      </a:pPr>
                      <a:r>
                        <a:rPr lang="en-IE" sz="2000" b="1" dirty="0">
                          <a:solidFill>
                            <a:schemeClr val="bg1">
                              <a:lumMod val="50000"/>
                            </a:schemeClr>
                          </a:solidFill>
                        </a:rPr>
                        <a:t>5</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000" b="0" dirty="0">
                          <a:solidFill>
                            <a:schemeClr val="bg1">
                              <a:lumMod val="85000"/>
                            </a:schemeClr>
                          </a:solidFill>
                        </a:rPr>
                        <a:t>Kynntu þér kostnað á nótt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Reiknaðu hvað hver nótt þarf að standa undir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Hjálpar til við að ákvarða </a:t>
                      </a:r>
                      <a:r>
                        <a:rPr lang="en-US" sz="1900" b="1" dirty="0">
                          <a:solidFill>
                            <a:schemeClr val="bg1">
                              <a:lumMod val="50000"/>
                            </a:schemeClr>
                          </a:solidFill>
                        </a:rPr>
                        <a:t>lágmarksgjald </a:t>
                      </a:r>
                      <a:r>
                        <a:rPr lang="en-US" sz="1900" dirty="0">
                          <a:solidFill>
                            <a:schemeClr val="bg1">
                              <a:lumMod val="50000"/>
                            </a:schemeClr>
                          </a:solidFill>
                        </a:rPr>
                        <a:t>til að ná jafnri stöðu. Þú reiknar </a:t>
                      </a:r>
                      <a:r>
                        <a:rPr lang="en-US" sz="1900" b="1" dirty="0">
                          <a:solidFill>
                            <a:schemeClr val="bg1">
                              <a:lumMod val="50000"/>
                            </a:schemeClr>
                          </a:solidFill>
                        </a:rPr>
                        <a:t>kostnað á nótt </a:t>
                      </a:r>
                      <a:r>
                        <a:rPr lang="en-US" sz="1900" dirty="0">
                          <a:solidFill>
                            <a:schemeClr val="bg1">
                              <a:lumMod val="50000"/>
                            </a:schemeClr>
                          </a:solidFill>
                        </a:rPr>
                        <a:t>með því að deila heildarkostnaði með áætluðum seldum nóttum.</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859256"/>
                  </a:ext>
                </a:extLst>
              </a:tr>
              <a:tr h="679897">
                <a:tc>
                  <a:txBody>
                    <a:bodyPr/>
                    <a:lstStyle/>
                    <a:p>
                      <a:pPr algn="ctr">
                        <a:buNone/>
                      </a:pPr>
                      <a:r>
                        <a:rPr lang="en-IE" sz="2000" b="1" dirty="0">
                          <a:solidFill>
                            <a:schemeClr val="bg1">
                              <a:lumMod val="50000"/>
                            </a:schemeClr>
                          </a:solidFill>
                        </a:rPr>
                        <a:t>6</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Jafnrekstrargreining</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Ákveddu fjárhagslega lágmarkspunktinn þinn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Segir þér hvernig þú </a:t>
                      </a:r>
                      <a:r>
                        <a:rPr lang="en-US" sz="1900" b="1" dirty="0">
                          <a:solidFill>
                            <a:schemeClr val="bg1">
                              <a:lumMod val="50000"/>
                            </a:schemeClr>
                          </a:solidFill>
                        </a:rPr>
                        <a:t>hættir að tapa peningum</a:t>
                      </a:r>
                      <a:r>
                        <a:rPr lang="en-US" sz="1900" dirty="0">
                          <a:solidFill>
                            <a:schemeClr val="bg1">
                              <a:lumMod val="50000"/>
                            </a:schemeClr>
                          </a:solidFill>
                        </a:rPr>
                        <a:t>. Þegar kostnaður er þekktur, reiknaðu út hversu margar </a:t>
                      </a:r>
                      <a:r>
                        <a:rPr lang="en-US" sz="1900" b="1" dirty="0">
                          <a:solidFill>
                            <a:schemeClr val="bg1">
                              <a:lumMod val="50000"/>
                            </a:schemeClr>
                          </a:solidFill>
                        </a:rPr>
                        <a:t>bókanir þarf til að ná jafnri stöðu</a:t>
                      </a:r>
                      <a:r>
                        <a:rPr lang="en-US" sz="1900" dirty="0">
                          <a:solidFill>
                            <a:schemeClr val="bg1">
                              <a:lumMod val="50000"/>
                            </a:schemeClr>
                          </a:solidFill>
                        </a:rPr>
                        <a: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71939"/>
                  </a:ext>
                </a:extLst>
              </a:tr>
              <a:tr h="679897">
                <a:tc>
                  <a:txBody>
                    <a:bodyPr/>
                    <a:lstStyle/>
                    <a:p>
                      <a:pPr algn="ctr">
                        <a:buNone/>
                      </a:pPr>
                      <a:r>
                        <a:rPr lang="en-IE" sz="2000" b="1" dirty="0">
                          <a:solidFill>
                            <a:schemeClr val="bg1">
                              <a:lumMod val="50000"/>
                            </a:schemeClr>
                          </a:solidFill>
                        </a:rPr>
                        <a:t>7</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Áætlun um nýtingu og tekjumöguleika</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Spáðuð fyrir um nýtingu og tekjumöguleika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Það er nauðsynlegt til að tryggja að </a:t>
                      </a:r>
                      <a:r>
                        <a:rPr lang="en-US" sz="1900" b="1" dirty="0">
                          <a:solidFill>
                            <a:schemeClr val="bg1">
                              <a:lumMod val="50000"/>
                            </a:schemeClr>
                          </a:solidFill>
                        </a:rPr>
                        <a:t>verðlagning</a:t>
                      </a:r>
                      <a:r>
                        <a:rPr lang="en-US" sz="1900" dirty="0">
                          <a:solidFill>
                            <a:schemeClr val="bg1">
                              <a:lumMod val="50000"/>
                            </a:schemeClr>
                          </a:solidFill>
                        </a:rPr>
                        <a:t> þín </a:t>
                      </a:r>
                      <a:r>
                        <a:rPr lang="en-US" sz="1900" b="1" dirty="0">
                          <a:solidFill>
                            <a:schemeClr val="bg1">
                              <a:lumMod val="50000"/>
                            </a:schemeClr>
                          </a:solidFill>
                        </a:rPr>
                        <a:t>sé raunhæf </a:t>
                      </a:r>
                      <a:r>
                        <a:rPr lang="en-US" sz="1900" dirty="0">
                          <a:solidFill>
                            <a:schemeClr val="bg1">
                              <a:lumMod val="50000"/>
                            </a:schemeClr>
                          </a:solidFill>
                        </a:rPr>
                        <a:t>miðað við </a:t>
                      </a:r>
                      <a:r>
                        <a:rPr lang="en-US" sz="1900" b="1" dirty="0">
                          <a:solidFill>
                            <a:schemeClr val="bg1">
                              <a:lumMod val="50000"/>
                            </a:schemeClr>
                          </a:solidFill>
                        </a:rPr>
                        <a:t>raunhæfar bókanir</a:t>
                      </a:r>
                      <a:r>
                        <a:rPr lang="en-US" sz="1900" dirty="0">
                          <a:solidFill>
                            <a:schemeClr val="bg1">
                              <a:lumMod val="50000"/>
                            </a:schemeClr>
                          </a:solidFill>
                        </a:rPr>
                        <a:t>. Þú gerir þetta með því að reikna jafnreikningsgögn, </a:t>
                      </a:r>
                      <a:r>
                        <a:rPr lang="en-US" sz="1900" b="1" dirty="0">
                          <a:solidFill>
                            <a:schemeClr val="bg1">
                              <a:lumMod val="50000"/>
                            </a:schemeClr>
                          </a:solidFill>
                        </a:rPr>
                        <a:t>raunhæf bókunarmarkmið </a:t>
                      </a:r>
                      <a:r>
                        <a:rPr lang="en-US" sz="1900" dirty="0">
                          <a:solidFill>
                            <a:schemeClr val="bg1">
                              <a:lumMod val="50000"/>
                            </a:schemeClr>
                          </a:solidFill>
                        </a:rPr>
                        <a:t>og markmið um</a:t>
                      </a:r>
                      <a:r>
                        <a:rPr lang="en-US" sz="1900" b="1" dirty="0">
                          <a:solidFill>
                            <a:schemeClr val="bg1">
                              <a:lumMod val="50000"/>
                            </a:schemeClr>
                          </a:solidFill>
                        </a:rPr>
                        <a:t> hlutfall nýtingu</a:t>
                      </a:r>
                      <a:r>
                        <a:rPr lang="en-US" sz="1900" dirty="0">
                          <a:solidFill>
                            <a:schemeClr val="bg1">
                              <a:lumMod val="50000"/>
                            </a:schemeClr>
                          </a:solidFill>
                        </a:rPr>
                        <a: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971875"/>
                  </a:ext>
                </a:extLst>
              </a:tr>
              <a:tr h="679897">
                <a:tc>
                  <a:txBody>
                    <a:bodyPr/>
                    <a:lstStyle/>
                    <a:p>
                      <a:pPr algn="ctr">
                        <a:buNone/>
                      </a:pPr>
                      <a:r>
                        <a:rPr lang="en-IE" sz="2000" b="1" dirty="0">
                          <a:solidFill>
                            <a:schemeClr val="bg1">
                              <a:lumMod val="50000"/>
                            </a:schemeClr>
                          </a:solidFill>
                        </a:rPr>
                        <a:t>8</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Hagnaður og verðlagningarstefnur</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Veldu síðan verðlagningarstefnu sem samræmist markmiðum þínum</a:t>
                      </a:r>
                    </a:p>
                    <a:p>
                      <a:pPr>
                        <a:buNone/>
                      </a:pPr>
                      <a:r>
                        <a:rPr lang="en-US" sz="1900" dirty="0">
                          <a:solidFill>
                            <a:schemeClr val="bg1">
                              <a:lumMod val="50000"/>
                            </a:schemeClr>
                          </a:solidFill>
                        </a:rPr>
                        <a:t>Þegar allt þetta er komið á sinn stað geturðu með sjálfstrausti </a:t>
                      </a:r>
                      <a:r>
                        <a:rPr lang="en-US" sz="1900" b="1" dirty="0">
                          <a:solidFill>
                            <a:schemeClr val="bg1">
                              <a:lumMod val="50000"/>
                            </a:schemeClr>
                          </a:solidFill>
                        </a:rPr>
                        <a:t>sett verð </a:t>
                      </a:r>
                      <a:r>
                        <a:rPr lang="en-US" sz="1900" dirty="0">
                          <a:solidFill>
                            <a:schemeClr val="bg1">
                              <a:lumMod val="50000"/>
                            </a:schemeClr>
                          </a:solidFill>
                        </a:rPr>
                        <a:t>og </a:t>
                      </a:r>
                      <a:r>
                        <a:rPr lang="en-US" sz="1900" b="1" dirty="0">
                          <a:solidFill>
                            <a:schemeClr val="bg1">
                              <a:lumMod val="50000"/>
                            </a:schemeClr>
                          </a:solidFill>
                        </a:rPr>
                        <a:t>arðmörk.</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225255"/>
                  </a:ext>
                </a:extLst>
              </a:tr>
            </a:tbl>
          </a:graphicData>
        </a:graphic>
      </p:graphicFrame>
      <p:sp>
        <p:nvSpPr>
          <p:cNvPr id="2" name="Arrow: Right 1">
            <a:extLst>
              <a:ext uri="{FF2B5EF4-FFF2-40B4-BE49-F238E27FC236}">
                <a16:creationId xmlns:a16="http://schemas.microsoft.com/office/drawing/2014/main" id="{470F8B2E-9218-27A3-ABB1-5D7B8F1453BE}"/>
              </a:ext>
            </a:extLst>
          </p:cNvPr>
          <p:cNvSpPr/>
          <p:nvPr/>
        </p:nvSpPr>
        <p:spPr>
          <a:xfrm>
            <a:off x="0" y="1343025"/>
            <a:ext cx="609600" cy="390525"/>
          </a:xfrm>
          <a:prstGeom prst="rightArrow">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450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D75AF-F50E-6674-96FB-5DA50ACAD384}"/>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78344FC0-67B7-8284-1746-5D00B778BF52}"/>
              </a:ext>
            </a:extLst>
          </p:cNvPr>
          <p:cNvSpPr>
            <a:spLocks noGrp="1"/>
          </p:cNvSpPr>
          <p:nvPr>
            <p:ph type="body" sz="quarter" idx="28"/>
          </p:nvPr>
        </p:nvSpPr>
        <p:spPr>
          <a:xfrm>
            <a:off x="592118" y="1326352"/>
            <a:ext cx="5503882" cy="4671588"/>
          </a:xfrm>
        </p:spPr>
        <p:txBody>
          <a:bodyPr/>
          <a:lstStyle/>
          <a:p>
            <a:pPr marL="0" indent="0">
              <a:spcAft>
                <a:spcPts val="600"/>
              </a:spcAft>
            </a:pPr>
            <a:r>
              <a:rPr lang="en-US" b="1" i="1" dirty="0"/>
              <a:t>Til að bera kennsl á og skrá allar núverandi og mögulegar tekjulindir sem fyrirtækið þitt getur skapað. Þetta leggur grunninn að raunsæri spám, verðlagningu, arðsemi og ákvörðunum um vöxt. </a:t>
            </a:r>
          </a:p>
          <a:p>
            <a:pPr marL="0" indent="0">
              <a:spcAft>
                <a:spcPts val="600"/>
              </a:spcAft>
            </a:pPr>
            <a:r>
              <a:rPr lang="en-US" dirty="0"/>
              <a:t>Tekjur eru lífæð fyrirtækisins þíns. Þó að meirihluti tekna komi frá gistibókunum kanna farsæl fyrirtæki aðrar tekjulindir – svo sem veitingaþjónustu, vinnustofur, tækjaleigu, leiðsögn eða aukahluti í heilsulind. Að greina bæði kjarnatekjulindir og aukatekjulindir hjálpar þér að fjölbreyta viðskiptalíkani þínu og auka fjárhagslega seiglu, sérstaklega utan háannatíma.</a:t>
            </a:r>
            <a:endParaRPr lang="en-IE" dirty="0"/>
          </a:p>
        </p:txBody>
      </p:sp>
      <p:sp>
        <p:nvSpPr>
          <p:cNvPr id="9" name="Text Placeholder 8">
            <a:extLst>
              <a:ext uri="{FF2B5EF4-FFF2-40B4-BE49-F238E27FC236}">
                <a16:creationId xmlns:a16="http://schemas.microsoft.com/office/drawing/2014/main" id="{A3F38384-3173-A6C0-E04D-C30DFD4BFA03}"/>
              </a:ext>
            </a:extLst>
          </p:cNvPr>
          <p:cNvSpPr>
            <a:spLocks noGrp="1"/>
          </p:cNvSpPr>
          <p:nvPr>
            <p:ph type="body" sz="quarter" idx="27"/>
          </p:nvPr>
        </p:nvSpPr>
        <p:spPr>
          <a:xfrm>
            <a:off x="600550" y="405222"/>
            <a:ext cx="5041923" cy="720752"/>
          </a:xfrm>
        </p:spPr>
        <p:txBody>
          <a:bodyPr/>
          <a:lstStyle/>
          <a:p>
            <a:r>
              <a:rPr lang="en-US" sz="3000" dirty="0"/>
              <a:t>Kynntu þér tekjulindir þínar</a:t>
            </a:r>
          </a:p>
        </p:txBody>
      </p:sp>
      <p:sp>
        <p:nvSpPr>
          <p:cNvPr id="30" name="Text Placeholder 1">
            <a:extLst>
              <a:ext uri="{FF2B5EF4-FFF2-40B4-BE49-F238E27FC236}">
                <a16:creationId xmlns:a16="http://schemas.microsoft.com/office/drawing/2014/main" id="{4D2A11ED-E463-3281-E70D-C9AAA04EB9E2}"/>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08</a:t>
            </a:r>
          </a:p>
        </p:txBody>
      </p:sp>
      <p:sp>
        <p:nvSpPr>
          <p:cNvPr id="31" name="Text Placeholder 2">
            <a:extLst>
              <a:ext uri="{FF2B5EF4-FFF2-40B4-BE49-F238E27FC236}">
                <a16:creationId xmlns:a16="http://schemas.microsoft.com/office/drawing/2014/main" id="{F2FE7F62-BE9D-F677-2580-CB66D0D285AE}"/>
              </a:ext>
            </a:extLst>
          </p:cNvPr>
          <p:cNvSpPr>
            <a:spLocks noGrp="1"/>
          </p:cNvSpPr>
          <p:nvPr>
            <p:ph type="body" sz="quarter" idx="4294967295"/>
          </p:nvPr>
        </p:nvSpPr>
        <p:spPr>
          <a:xfrm>
            <a:off x="6750111" y="1432521"/>
            <a:ext cx="4931847" cy="689519"/>
          </a:xfrm>
          <a:prstGeom prst="rect">
            <a:avLst/>
          </a:prstGeom>
        </p:spPr>
        <p:txBody>
          <a:bodyPr anchor="ctr"/>
          <a:lstStyle/>
          <a:p>
            <a:pPr marL="0" indent="0">
              <a:spcBef>
                <a:spcPts val="0"/>
              </a:spcBef>
              <a:buNone/>
            </a:pPr>
            <a:r>
              <a:rPr lang="en-IE" sz="2200" b="1" dirty="0">
                <a:solidFill>
                  <a:srgbClr val="595959"/>
                </a:solidFill>
              </a:rPr>
              <a:t>Kynntu þér tekjulindir þínar</a:t>
            </a:r>
            <a:endParaRPr lang="en-IE" sz="2200" dirty="0">
              <a:solidFill>
                <a:srgbClr val="595959"/>
              </a:solidFill>
            </a:endParaRPr>
          </a:p>
          <a:p>
            <a:pPr marL="0" indent="0">
              <a:spcBef>
                <a:spcPts val="0"/>
              </a:spcBef>
              <a:buNone/>
            </a:pPr>
            <a:r>
              <a:rPr lang="en-US" sz="1800" i="1" dirty="0">
                <a:solidFill>
                  <a:srgbClr val="595959"/>
                </a:solidFill>
              </a:rPr>
              <a:t>Auðkenndu og reiknaðu helstu (t.d. bókanir) og aukatekjur (t.d. skoðunarferðir, pakkaferðir)</a:t>
            </a:r>
          </a:p>
          <a:p>
            <a:pPr marL="0" indent="0">
              <a:spcBef>
                <a:spcPts val="0"/>
              </a:spcBef>
              <a:buNone/>
            </a:pPr>
            <a:endParaRPr lang="en-IE" sz="2200" dirty="0">
              <a:solidFill>
                <a:srgbClr val="595959"/>
              </a:solidFill>
            </a:endParaRPr>
          </a:p>
        </p:txBody>
      </p:sp>
      <p:sp>
        <p:nvSpPr>
          <p:cNvPr id="32" name="Text Placeholder 4">
            <a:extLst>
              <a:ext uri="{FF2B5EF4-FFF2-40B4-BE49-F238E27FC236}">
                <a16:creationId xmlns:a16="http://schemas.microsoft.com/office/drawing/2014/main" id="{46CCBE0B-2F62-1716-7FCA-E9FA0FF5DB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09</a:t>
            </a:r>
          </a:p>
        </p:txBody>
      </p:sp>
      <p:cxnSp>
        <p:nvCxnSpPr>
          <p:cNvPr id="2" name="Straight Connector 1">
            <a:extLst>
              <a:ext uri="{FF2B5EF4-FFF2-40B4-BE49-F238E27FC236}">
                <a16:creationId xmlns:a16="http://schemas.microsoft.com/office/drawing/2014/main" id="{FC2D5301-8B2E-3A5B-47DF-E2B9C47D9AE3}"/>
              </a:ext>
            </a:extLst>
          </p:cNvPr>
          <p:cNvCxnSpPr>
            <a:cxnSpLocks/>
          </p:cNvCxnSpPr>
          <p:nvPr/>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A483300-90B0-DE68-6C04-136640134A9F}"/>
              </a:ext>
            </a:extLst>
          </p:cNvPr>
          <p:cNvCxnSpPr>
            <a:cxnSpLocks/>
          </p:cNvCxnSpPr>
          <p:nvPr/>
        </p:nvCxnSpPr>
        <p:spPr>
          <a:xfrm flipH="1">
            <a:off x="5726023" y="303652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216CD0F-6026-3993-A20D-4531ADBD3244}"/>
              </a:ext>
            </a:extLst>
          </p:cNvPr>
          <p:cNvSpPr txBox="1">
            <a:spLocks/>
          </p:cNvSpPr>
          <p:nvPr/>
        </p:nvSpPr>
        <p:spPr>
          <a:xfrm>
            <a:off x="6782600" y="2391686"/>
            <a:ext cx="4931847"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Ákvarða hversu margar nætur á ári þú getur leigt út rýmið þitt.</a:t>
            </a:r>
          </a:p>
          <a:p>
            <a:r>
              <a:rPr lang="en-US" sz="1800" b="0" i="1" dirty="0"/>
              <a:t>Vitið hversu marga nætur á ári þið getið leigt út rýmið ykkar.</a:t>
            </a:r>
          </a:p>
          <a:p>
            <a:endParaRPr lang="en-IE" dirty="0"/>
          </a:p>
        </p:txBody>
      </p:sp>
    </p:spTree>
    <p:extLst>
      <p:ext uri="{BB962C8B-B14F-4D97-AF65-F5344CB8AC3E}">
        <p14:creationId xmlns:p14="http://schemas.microsoft.com/office/powerpoint/2010/main" val="167245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house with a large body of water&#10;&#10;AI-generated content may be incorrect.">
            <a:extLst>
              <a:ext uri="{FF2B5EF4-FFF2-40B4-BE49-F238E27FC236}">
                <a16:creationId xmlns:a16="http://schemas.microsoft.com/office/drawing/2014/main" id="{05F296A1-20E9-F2CA-49A4-9A9C7D9488FB}"/>
              </a:ext>
            </a:extLst>
          </p:cNvPr>
          <p:cNvPicPr>
            <a:picLocks noGrp="1" noChangeAspect="1"/>
          </p:cNvPicPr>
          <p:nvPr>
            <p:ph type="pic" sz="quarter" idx="10"/>
          </p:nvPr>
        </p:nvPicPr>
        <p:blipFill>
          <a:blip r:embed="rId2"/>
          <a:srcRect t="7285" b="7285"/>
          <a:stretch>
            <a:fillRect/>
          </a:stretch>
        </p:blipFill>
        <p:spPr/>
      </p:pic>
      <p:sp>
        <p:nvSpPr>
          <p:cNvPr id="5" name="Text Placeholder 4">
            <a:extLst>
              <a:ext uri="{FF2B5EF4-FFF2-40B4-BE49-F238E27FC236}">
                <a16:creationId xmlns:a16="http://schemas.microsoft.com/office/drawing/2014/main" id="{E4AC2EAA-5B13-71C4-1A4F-2329D37F2340}"/>
              </a:ext>
            </a:extLst>
          </p:cNvPr>
          <p:cNvSpPr>
            <a:spLocks noGrp="1"/>
          </p:cNvSpPr>
          <p:nvPr>
            <p:ph type="body" sz="quarter" idx="16"/>
          </p:nvPr>
        </p:nvSpPr>
        <p:spPr>
          <a:xfrm>
            <a:off x="4295553" y="146744"/>
            <a:ext cx="7221426" cy="803654"/>
          </a:xfrm>
        </p:spPr>
        <p:txBody>
          <a:bodyPr/>
          <a:lstStyle/>
          <a:p>
            <a:r>
              <a:rPr lang="en-IE" dirty="0"/>
              <a:t>Að skilja tekjur þínar og útgjöld</a:t>
            </a:r>
          </a:p>
        </p:txBody>
      </p:sp>
      <p:sp>
        <p:nvSpPr>
          <p:cNvPr id="8" name="Text Placeholder 7">
            <a:extLst>
              <a:ext uri="{FF2B5EF4-FFF2-40B4-BE49-F238E27FC236}">
                <a16:creationId xmlns:a16="http://schemas.microsoft.com/office/drawing/2014/main" id="{3843FE9E-5F13-C063-99DA-844AE899BD30}"/>
              </a:ext>
            </a:extLst>
          </p:cNvPr>
          <p:cNvSpPr>
            <a:spLocks noGrp="1"/>
          </p:cNvSpPr>
          <p:nvPr>
            <p:ph type="body" sz="quarter" idx="21"/>
          </p:nvPr>
        </p:nvSpPr>
        <p:spPr>
          <a:xfrm>
            <a:off x="4331412" y="1790494"/>
            <a:ext cx="6829647" cy="4530541"/>
          </a:xfrm>
        </p:spPr>
        <p:txBody>
          <a:bodyPr/>
          <a:lstStyle/>
          <a:p>
            <a:pPr marL="342900" indent="-342900">
              <a:spcAft>
                <a:spcPts val="1200"/>
              </a:spcAft>
              <a:buFont typeface="Wingdings" panose="05000000000000000000" pitchFamily="2" charset="2"/>
              <a:buChar char="Ø"/>
            </a:pPr>
            <a:r>
              <a:rPr lang="en-IE" sz="2400" dirty="0"/>
              <a:t>Markmið þessa kafla er að safna saman öllum áætluðum </a:t>
            </a:r>
            <a:r>
              <a:rPr lang="en-IE" sz="2400" b="1" dirty="0"/>
              <a:t>tekjum og útgjöldum </a:t>
            </a:r>
            <a:r>
              <a:rPr lang="en-IE" sz="2400" dirty="0"/>
              <a:t>þínum á einn stað, til að sjá hvort gistiþjónustan þín muni skila hagnaði eða rekstrartapi. </a:t>
            </a:r>
          </a:p>
          <a:p>
            <a:pPr marL="342900" indent="-342900">
              <a:spcAft>
                <a:spcPts val="1200"/>
              </a:spcAft>
              <a:buFont typeface="Wingdings" panose="05000000000000000000" pitchFamily="2" charset="2"/>
              <a:buChar char="Ø"/>
            </a:pPr>
            <a:r>
              <a:rPr lang="en-IE" sz="2400" dirty="0"/>
              <a:t>Í raunverulegu samhengi er þetta eins og að skoða </a:t>
            </a:r>
            <a:r>
              <a:rPr lang="en-IE" sz="2400" b="1" dirty="0"/>
              <a:t>bankareikningsstöðuna í lok árs</a:t>
            </a:r>
            <a:r>
              <a:rPr lang="en-IE" sz="2400" dirty="0"/>
              <a:t>: </a:t>
            </a:r>
            <a:r>
              <a:rPr lang="en-IE" sz="2400" i="1" dirty="0">
                <a:solidFill>
                  <a:srgbClr val="E96751"/>
                </a:solidFill>
              </a:rPr>
              <a:t>hefurðu grætt meira en þú eytt? </a:t>
            </a:r>
          </a:p>
          <a:p>
            <a:pPr marL="342900" indent="-342900">
              <a:spcAft>
                <a:spcPts val="1200"/>
              </a:spcAft>
              <a:buFont typeface="Wingdings" panose="05000000000000000000" pitchFamily="2" charset="2"/>
              <a:buChar char="Ø"/>
            </a:pPr>
            <a:r>
              <a:rPr lang="en-IE" sz="2400" dirty="0"/>
              <a:t>Markmiðið er að tryggja að þú hafir ekki vanrækt neinar kostnaðargreiðslur og að ákvarða hvort þú þurfir að aðlaga áætlun þína (auka tekjur eða draga úr kostnaði) </a:t>
            </a:r>
            <a:r>
              <a:rPr lang="en-IE" sz="2400" b="1" dirty="0"/>
              <a:t>til að ná hagnaði</a:t>
            </a:r>
            <a:r>
              <a:rPr lang="en-IE" sz="2400" dirty="0"/>
              <a:t>.</a:t>
            </a:r>
          </a:p>
        </p:txBody>
      </p:sp>
      <p:sp>
        <p:nvSpPr>
          <p:cNvPr id="9" name="Text Placeholder 8">
            <a:extLst>
              <a:ext uri="{FF2B5EF4-FFF2-40B4-BE49-F238E27FC236}">
                <a16:creationId xmlns:a16="http://schemas.microsoft.com/office/drawing/2014/main" id="{1AFE1699-A92C-48BE-0394-E397F0356353}"/>
              </a:ext>
            </a:extLst>
          </p:cNvPr>
          <p:cNvSpPr>
            <a:spLocks noGrp="1"/>
          </p:cNvSpPr>
          <p:nvPr>
            <p:ph type="body" sz="quarter" idx="23"/>
          </p:nvPr>
        </p:nvSpPr>
        <p:spPr>
          <a:xfrm>
            <a:off x="4295553" y="694404"/>
            <a:ext cx="7221426" cy="803654"/>
          </a:xfrm>
        </p:spPr>
        <p:txBody>
          <a:bodyPr/>
          <a:lstStyle/>
          <a:p>
            <a:r>
              <a:rPr lang="en-IE" sz="2200" dirty="0">
                <a:solidFill>
                  <a:srgbClr val="595959"/>
                </a:solidFill>
              </a:rPr>
              <a:t>Leiðbeinandi spurning: </a:t>
            </a:r>
            <a:r>
              <a:rPr lang="en-IE" sz="2200" i="1" dirty="0"/>
              <a:t>"Mun gistiþjónustan mín vera arðbær og hverjir eru áætlaðir kostnaðarliðir mínir miðað við tekjur á þessu ári?"</a:t>
            </a:r>
            <a:endParaRPr lang="en-IE" sz="2200" dirty="0"/>
          </a:p>
          <a:p>
            <a:endParaRPr lang="en-IE" sz="2400" dirty="0"/>
          </a:p>
        </p:txBody>
      </p:sp>
      <p:sp>
        <p:nvSpPr>
          <p:cNvPr id="6" name="Text Placeholder 5">
            <a:extLst>
              <a:ext uri="{FF2B5EF4-FFF2-40B4-BE49-F238E27FC236}">
                <a16:creationId xmlns:a16="http://schemas.microsoft.com/office/drawing/2014/main" id="{EC8D07D1-83D5-F6CA-1A88-274C0128B650}"/>
              </a:ext>
            </a:extLst>
          </p:cNvPr>
          <p:cNvSpPr>
            <a:spLocks noGrp="1"/>
          </p:cNvSpPr>
          <p:nvPr>
            <p:ph type="body" sz="quarter" idx="18"/>
          </p:nvPr>
        </p:nvSpPr>
        <p:spPr/>
        <p:txBody>
          <a:bodyPr/>
          <a:lstStyle/>
          <a:p>
            <a:r>
              <a:rPr lang="en-IE" b="0" dirty="0"/>
              <a:t>Inngangur að tekjum og kostnaði</a:t>
            </a:r>
          </a:p>
        </p:txBody>
      </p:sp>
      <p:sp>
        <p:nvSpPr>
          <p:cNvPr id="7" name="Text Placeholder 6">
            <a:extLst>
              <a:ext uri="{FF2B5EF4-FFF2-40B4-BE49-F238E27FC236}">
                <a16:creationId xmlns:a16="http://schemas.microsoft.com/office/drawing/2014/main" id="{7EA5D521-E957-E51E-FAEC-4B66454259C3}"/>
              </a:ext>
            </a:extLst>
          </p:cNvPr>
          <p:cNvSpPr>
            <a:spLocks noGrp="1"/>
          </p:cNvSpPr>
          <p:nvPr>
            <p:ph type="body" sz="quarter" idx="19"/>
          </p:nvPr>
        </p:nvSpPr>
        <p:spPr>
          <a:xfrm>
            <a:off x="369372" y="2074769"/>
            <a:ext cx="3199623" cy="385564"/>
          </a:xfrm>
        </p:spPr>
        <p:txBody>
          <a:bodyPr/>
          <a:lstStyle/>
          <a:p>
            <a:r>
              <a:rPr lang="en-IE" sz="3000" dirty="0"/>
              <a:t>Kynntu þér tekjulindir þínar</a:t>
            </a:r>
          </a:p>
          <a:p>
            <a:endParaRPr lang="en-IE" sz="3000" dirty="0"/>
          </a:p>
        </p:txBody>
      </p:sp>
      <p:grpSp>
        <p:nvGrpSpPr>
          <p:cNvPr id="2" name="Group 1">
            <a:extLst>
              <a:ext uri="{FF2B5EF4-FFF2-40B4-BE49-F238E27FC236}">
                <a16:creationId xmlns:a16="http://schemas.microsoft.com/office/drawing/2014/main" id="{7016B81D-BA86-EE58-53DB-05CD96DBD703}"/>
              </a:ext>
            </a:extLst>
          </p:cNvPr>
          <p:cNvGrpSpPr/>
          <p:nvPr/>
        </p:nvGrpSpPr>
        <p:grpSpPr>
          <a:xfrm>
            <a:off x="10976006" y="84508"/>
            <a:ext cx="1081945" cy="1011723"/>
            <a:chOff x="1016000" y="1137920"/>
            <a:chExt cx="1016000" cy="1016000"/>
          </a:xfrm>
        </p:grpSpPr>
        <p:sp>
          <p:nvSpPr>
            <p:cNvPr id="4" name="Oval 3">
              <a:extLst>
                <a:ext uri="{FF2B5EF4-FFF2-40B4-BE49-F238E27FC236}">
                  <a16:creationId xmlns:a16="http://schemas.microsoft.com/office/drawing/2014/main" id="{D9F1728A-DFED-1CEF-6460-969D418E1D41}"/>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834B5222-C2F7-A29C-3A1D-FA41D192BF2D}"/>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spTree>
    <p:extLst>
      <p:ext uri="{BB962C8B-B14F-4D97-AF65-F5344CB8AC3E}">
        <p14:creationId xmlns:p14="http://schemas.microsoft.com/office/powerpoint/2010/main" val="223013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E684-3FA9-BEC1-B2C0-90C122FE0DF3}"/>
            </a:ext>
          </a:extLst>
        </p:cNvPr>
        <p:cNvGrpSpPr/>
        <p:nvPr/>
      </p:nvGrpSpPr>
      <p:grpSpPr>
        <a:xfrm>
          <a:off x="0" y="0"/>
          <a:ext cx="0" cy="0"/>
          <a:chOff x="0" y="0"/>
          <a:chExt cx="0" cy="0"/>
        </a:xfrm>
      </p:grpSpPr>
      <p:pic>
        <p:nvPicPr>
          <p:cNvPr id="12" name="Picture Placeholder 11" descr="A house with a large body of water&#10;&#10;AI-generated content may be incorrect.">
            <a:extLst>
              <a:ext uri="{FF2B5EF4-FFF2-40B4-BE49-F238E27FC236}">
                <a16:creationId xmlns:a16="http://schemas.microsoft.com/office/drawing/2014/main" id="{EEF862AF-D49E-A764-D83F-A1E6640DDFE4}"/>
              </a:ext>
            </a:extLst>
          </p:cNvPr>
          <p:cNvPicPr>
            <a:picLocks noGrp="1" noChangeAspect="1"/>
          </p:cNvPicPr>
          <p:nvPr>
            <p:ph type="pic" sz="quarter" idx="10"/>
          </p:nvPr>
        </p:nvPicPr>
        <p:blipFill>
          <a:blip r:embed="rId2"/>
          <a:srcRect t="7285" b="7285"/>
          <a:stretch>
            <a:fillRect/>
          </a:stretch>
        </p:blipFill>
        <p:spPr/>
      </p:pic>
      <p:sp>
        <p:nvSpPr>
          <p:cNvPr id="5" name="Text Placeholder 4">
            <a:extLst>
              <a:ext uri="{FF2B5EF4-FFF2-40B4-BE49-F238E27FC236}">
                <a16:creationId xmlns:a16="http://schemas.microsoft.com/office/drawing/2014/main" id="{265B23CE-1ACE-4C48-2058-FDB6C9945224}"/>
              </a:ext>
            </a:extLst>
          </p:cNvPr>
          <p:cNvSpPr>
            <a:spLocks noGrp="1"/>
          </p:cNvSpPr>
          <p:nvPr>
            <p:ph type="body" sz="quarter" idx="16"/>
          </p:nvPr>
        </p:nvSpPr>
        <p:spPr>
          <a:xfrm>
            <a:off x="4295553" y="146744"/>
            <a:ext cx="7221426" cy="803654"/>
          </a:xfrm>
        </p:spPr>
        <p:txBody>
          <a:bodyPr/>
          <a:lstStyle/>
          <a:p>
            <a:r>
              <a:rPr lang="en-IE" dirty="0"/>
              <a:t>Að skilja tekjur þínar og útgjöld</a:t>
            </a:r>
          </a:p>
        </p:txBody>
      </p:sp>
      <p:sp>
        <p:nvSpPr>
          <p:cNvPr id="8" name="Text Placeholder 7">
            <a:extLst>
              <a:ext uri="{FF2B5EF4-FFF2-40B4-BE49-F238E27FC236}">
                <a16:creationId xmlns:a16="http://schemas.microsoft.com/office/drawing/2014/main" id="{849336E6-9939-F312-8411-8DA517B05FAB}"/>
              </a:ext>
            </a:extLst>
          </p:cNvPr>
          <p:cNvSpPr>
            <a:spLocks noGrp="1"/>
          </p:cNvSpPr>
          <p:nvPr>
            <p:ph type="body" sz="quarter" idx="21"/>
          </p:nvPr>
        </p:nvSpPr>
        <p:spPr>
          <a:xfrm>
            <a:off x="4331413" y="2039623"/>
            <a:ext cx="6644593" cy="4530541"/>
          </a:xfrm>
        </p:spPr>
        <p:txBody>
          <a:bodyPr/>
          <a:lstStyle/>
          <a:p>
            <a:pPr marL="342900" indent="-342900">
              <a:buFont typeface="Wingdings" panose="05000000000000000000" pitchFamily="2" charset="2"/>
              <a:buChar char="Ø"/>
            </a:pPr>
            <a:r>
              <a:rPr lang="en-IE" sz="2400" dirty="0"/>
              <a:t>Í lok þessa kafla munt þú hafa skýra mynd af áætluðum </a:t>
            </a:r>
            <a:r>
              <a:rPr lang="en-IE" sz="2400" b="1" dirty="0"/>
              <a:t>hreinum hagnaði </a:t>
            </a:r>
            <a:r>
              <a:rPr lang="en-IE" sz="2400" dirty="0"/>
              <a:t>þínum</a:t>
            </a:r>
            <a:r>
              <a:rPr lang="en-IE" sz="2400" b="1" dirty="0"/>
              <a:t>, </a:t>
            </a:r>
            <a:r>
              <a:rPr lang="en-IE" sz="2400" dirty="0"/>
              <a:t>sem er nauðsynleg til að meta hagkvæmni fyrirtækisins og eitthvað sem hver hugsanlegur fjárfestir eða lánveitandi mun vilja sjá.</a:t>
            </a:r>
          </a:p>
          <a:p>
            <a:pPr marL="342900" indent="-342900">
              <a:buFont typeface="Wingdings" panose="05000000000000000000" pitchFamily="2" charset="2"/>
              <a:buChar char="Ø"/>
            </a:pPr>
            <a:endParaRPr lang="en-IE" sz="2400" dirty="0"/>
          </a:p>
          <a:p>
            <a:r>
              <a:rPr lang="en-IE" sz="2400" i="1" dirty="0"/>
              <a:t>Síðar, eftir að þú hefur lokið útreikningunum, munt þú fylla út rekstrarreikninginn þinn</a:t>
            </a:r>
            <a:r>
              <a:rPr lang="en-IE" sz="2400" dirty="0"/>
              <a:t>.</a:t>
            </a:r>
          </a:p>
        </p:txBody>
      </p:sp>
      <p:sp>
        <p:nvSpPr>
          <p:cNvPr id="9" name="Text Placeholder 8">
            <a:extLst>
              <a:ext uri="{FF2B5EF4-FFF2-40B4-BE49-F238E27FC236}">
                <a16:creationId xmlns:a16="http://schemas.microsoft.com/office/drawing/2014/main" id="{24906D99-870B-9165-DC15-49E8B1CED809}"/>
              </a:ext>
            </a:extLst>
          </p:cNvPr>
          <p:cNvSpPr>
            <a:spLocks noGrp="1"/>
          </p:cNvSpPr>
          <p:nvPr>
            <p:ph type="body" sz="quarter" idx="23"/>
          </p:nvPr>
        </p:nvSpPr>
        <p:spPr>
          <a:xfrm>
            <a:off x="4295553" y="694404"/>
            <a:ext cx="7221426" cy="803654"/>
          </a:xfrm>
        </p:spPr>
        <p:txBody>
          <a:bodyPr/>
          <a:lstStyle/>
          <a:p>
            <a:r>
              <a:rPr lang="en-IE" sz="2200" dirty="0">
                <a:solidFill>
                  <a:srgbClr val="595959"/>
                </a:solidFill>
              </a:rPr>
              <a:t>Leiðbeinandi spurning: </a:t>
            </a:r>
            <a:r>
              <a:rPr lang="en-IE" sz="2200" i="1" dirty="0"/>
              <a:t>"Mun gistiþjónustufyrirtækið mitt vera arðbært, og hverjir eru áætlaðir kostnaðarliðir mínir miðað við tekjur á þessu ári?"</a:t>
            </a:r>
            <a:endParaRPr lang="en-IE" sz="2200" dirty="0"/>
          </a:p>
          <a:p>
            <a:endParaRPr lang="en-IE" sz="2400" dirty="0"/>
          </a:p>
        </p:txBody>
      </p:sp>
      <p:sp>
        <p:nvSpPr>
          <p:cNvPr id="6" name="Text Placeholder 5">
            <a:extLst>
              <a:ext uri="{FF2B5EF4-FFF2-40B4-BE49-F238E27FC236}">
                <a16:creationId xmlns:a16="http://schemas.microsoft.com/office/drawing/2014/main" id="{AD6D430D-36EE-7422-8E26-D4C29527C8C9}"/>
              </a:ext>
            </a:extLst>
          </p:cNvPr>
          <p:cNvSpPr>
            <a:spLocks noGrp="1"/>
          </p:cNvSpPr>
          <p:nvPr>
            <p:ph type="body" sz="quarter" idx="18"/>
          </p:nvPr>
        </p:nvSpPr>
        <p:spPr/>
        <p:txBody>
          <a:bodyPr/>
          <a:lstStyle/>
          <a:p>
            <a:r>
              <a:rPr lang="en-IE" b="0" dirty="0"/>
              <a:t>Inngangur að tekjum og kostnaði</a:t>
            </a:r>
          </a:p>
        </p:txBody>
      </p:sp>
      <p:sp>
        <p:nvSpPr>
          <p:cNvPr id="7" name="Text Placeholder 6">
            <a:extLst>
              <a:ext uri="{FF2B5EF4-FFF2-40B4-BE49-F238E27FC236}">
                <a16:creationId xmlns:a16="http://schemas.microsoft.com/office/drawing/2014/main" id="{1A5BA1FE-7640-B341-06EE-4E6FB5D875C8}"/>
              </a:ext>
            </a:extLst>
          </p:cNvPr>
          <p:cNvSpPr>
            <a:spLocks noGrp="1"/>
          </p:cNvSpPr>
          <p:nvPr>
            <p:ph type="body" sz="quarter" idx="19"/>
          </p:nvPr>
        </p:nvSpPr>
        <p:spPr>
          <a:xfrm>
            <a:off x="369372" y="2074769"/>
            <a:ext cx="3199623" cy="385564"/>
          </a:xfrm>
        </p:spPr>
        <p:txBody>
          <a:bodyPr/>
          <a:lstStyle/>
          <a:p>
            <a:r>
              <a:rPr lang="en-IE" sz="3000" dirty="0"/>
              <a:t>Kynntu þér tekjulindir þínar</a:t>
            </a:r>
          </a:p>
          <a:p>
            <a:endParaRPr lang="en-IE" sz="3000" dirty="0"/>
          </a:p>
        </p:txBody>
      </p:sp>
      <p:grpSp>
        <p:nvGrpSpPr>
          <p:cNvPr id="2" name="Group 1">
            <a:extLst>
              <a:ext uri="{FF2B5EF4-FFF2-40B4-BE49-F238E27FC236}">
                <a16:creationId xmlns:a16="http://schemas.microsoft.com/office/drawing/2014/main" id="{299E4AE6-7BEA-ED84-5378-6DA89F635C8B}"/>
              </a:ext>
            </a:extLst>
          </p:cNvPr>
          <p:cNvGrpSpPr/>
          <p:nvPr/>
        </p:nvGrpSpPr>
        <p:grpSpPr>
          <a:xfrm>
            <a:off x="10976006" y="84508"/>
            <a:ext cx="1081945" cy="1011723"/>
            <a:chOff x="1016000" y="1137920"/>
            <a:chExt cx="1016000" cy="1016000"/>
          </a:xfrm>
        </p:grpSpPr>
        <p:sp>
          <p:nvSpPr>
            <p:cNvPr id="4" name="Oval 3">
              <a:extLst>
                <a:ext uri="{FF2B5EF4-FFF2-40B4-BE49-F238E27FC236}">
                  <a16:creationId xmlns:a16="http://schemas.microsoft.com/office/drawing/2014/main" id="{DAF6CC08-5DEF-45B6-450A-F56D66CCC38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FCF4D8DE-F769-3BBC-58A3-64D71E86780F}"/>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spTree>
    <p:extLst>
      <p:ext uri="{BB962C8B-B14F-4D97-AF65-F5344CB8AC3E}">
        <p14:creationId xmlns:p14="http://schemas.microsoft.com/office/powerpoint/2010/main" val="418388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6D842B-7956-D705-F688-CD7F535BB880}"/>
              </a:ext>
            </a:extLst>
          </p:cNvPr>
          <p:cNvSpPr>
            <a:spLocks noGrp="1"/>
          </p:cNvSpPr>
          <p:nvPr>
            <p:ph type="body" sz="quarter" idx="21"/>
          </p:nvPr>
        </p:nvSpPr>
        <p:spPr>
          <a:xfrm>
            <a:off x="4295552" y="854452"/>
            <a:ext cx="7367529" cy="4530541"/>
          </a:xfrm>
        </p:spPr>
        <p:txBody>
          <a:bodyPr/>
          <a:lstStyle/>
          <a:p>
            <a:pPr marL="342900" indent="-342900">
              <a:spcAft>
                <a:spcPts val="600"/>
              </a:spcAft>
              <a:buFont typeface="Wingdings" panose="05000000000000000000" pitchFamily="2" charset="2"/>
              <a:buChar char="Ø"/>
            </a:pPr>
            <a:r>
              <a:rPr lang="en-IE" sz="2400" dirty="0"/>
              <a:t>Byrjaðu á því að skrá allar </a:t>
            </a:r>
            <a:r>
              <a:rPr lang="en-IE" sz="2400" b="1" dirty="0"/>
              <a:t>tekjulindir </a:t>
            </a:r>
            <a:r>
              <a:rPr lang="en-IE" sz="2400" dirty="0"/>
              <a:t>fyrirtækisins. </a:t>
            </a:r>
          </a:p>
          <a:p>
            <a:pPr marL="342900" indent="-342900">
              <a:spcAft>
                <a:spcPts val="600"/>
              </a:spcAft>
              <a:buFont typeface="Wingdings" panose="05000000000000000000" pitchFamily="2" charset="2"/>
              <a:buChar char="Ø"/>
            </a:pPr>
            <a:r>
              <a:rPr lang="en-IE" sz="2400" dirty="0"/>
              <a:t>Fyrir flest gistiþjónustufyrirtæki er</a:t>
            </a:r>
            <a:r>
              <a:rPr lang="en-IE" sz="2400" b="1" dirty="0">
                <a:solidFill>
                  <a:srgbClr val="E96751"/>
                </a:solidFill>
              </a:rPr>
              <a:t> helsta tekjulindin </a:t>
            </a:r>
            <a:r>
              <a:rPr lang="en-IE" sz="2400" b="1" dirty="0"/>
              <a:t>gjöld fyrir herbergi á nótt </a:t>
            </a:r>
            <a:r>
              <a:rPr lang="en-IE" sz="2400" dirty="0"/>
              <a:t>(gistigjöld). </a:t>
            </a:r>
          </a:p>
          <a:p>
            <a:pPr marL="342900" indent="-342900">
              <a:spcAft>
                <a:spcPts val="600"/>
              </a:spcAft>
              <a:buFont typeface="Wingdings" panose="05000000000000000000" pitchFamily="2" charset="2"/>
              <a:buChar char="Ø"/>
            </a:pPr>
            <a:r>
              <a:rPr lang="en-IE" sz="2400" dirty="0"/>
              <a:t>Hins vegar skaltu einnig taka með alla </a:t>
            </a:r>
            <a:r>
              <a:rPr lang="en-IE" sz="2400" b="1" dirty="0"/>
              <a:t>aðra tekjulinda </a:t>
            </a:r>
            <a:r>
              <a:rPr lang="en-IE" sz="2400" dirty="0"/>
              <a:t>sem þú hyggst hafa: </a:t>
            </a:r>
          </a:p>
          <a:p>
            <a:pPr marL="342900" indent="-342900">
              <a:spcAft>
                <a:spcPts val="600"/>
              </a:spcAft>
              <a:buFont typeface="Wingdings" panose="05000000000000000000" pitchFamily="2" charset="2"/>
              <a:buChar char="Ø"/>
            </a:pPr>
            <a:endParaRPr lang="en-IE" sz="2400" dirty="0"/>
          </a:p>
          <a:p>
            <a:pPr>
              <a:spcAft>
                <a:spcPts val="600"/>
              </a:spcAft>
            </a:pPr>
            <a:r>
              <a:rPr lang="en-IE" sz="2400" b="1" dirty="0">
                <a:solidFill>
                  <a:srgbClr val="E96751"/>
                </a:solidFill>
              </a:rPr>
              <a:t>Til dæmis </a:t>
            </a:r>
            <a:r>
              <a:rPr lang="en-IE" sz="2400" dirty="0"/>
              <a:t>matur og drykkir (ef þú býður upp á morgunverð eða rekur veitingastað), aukþjónusta (gjöld fyrir flugvallarspjallsþjónustu, skoðunarferðir o.s.frv.) eða aukagjöld (hreingerningargjöld, búnaðarleiga o.s.frv.).</a:t>
            </a:r>
          </a:p>
        </p:txBody>
      </p:sp>
      <p:sp>
        <p:nvSpPr>
          <p:cNvPr id="5" name="Text Placeholder 4">
            <a:extLst>
              <a:ext uri="{FF2B5EF4-FFF2-40B4-BE49-F238E27FC236}">
                <a16:creationId xmlns:a16="http://schemas.microsoft.com/office/drawing/2014/main" id="{30DC9BDC-EF0A-6C70-8883-286976C09E6A}"/>
              </a:ext>
            </a:extLst>
          </p:cNvPr>
          <p:cNvSpPr>
            <a:spLocks noGrp="1"/>
          </p:cNvSpPr>
          <p:nvPr>
            <p:ph type="body" sz="quarter" idx="23"/>
          </p:nvPr>
        </p:nvSpPr>
        <p:spPr>
          <a:xfrm>
            <a:off x="4295553" y="159928"/>
            <a:ext cx="7221426" cy="803654"/>
          </a:xfrm>
        </p:spPr>
        <p:txBody>
          <a:bodyPr/>
          <a:lstStyle/>
          <a:p>
            <a:r>
              <a:rPr lang="en-IE" sz="3200" dirty="0"/>
              <a:t>Taktu nákvæmlega saman allar tekjulindir þínar</a:t>
            </a:r>
          </a:p>
        </p:txBody>
      </p:sp>
      <p:sp>
        <p:nvSpPr>
          <p:cNvPr id="7" name="Text Placeholder 6">
            <a:extLst>
              <a:ext uri="{FF2B5EF4-FFF2-40B4-BE49-F238E27FC236}">
                <a16:creationId xmlns:a16="http://schemas.microsoft.com/office/drawing/2014/main" id="{0E60E351-5C78-4A92-7577-C07A10C3B571}"/>
              </a:ext>
            </a:extLst>
          </p:cNvPr>
          <p:cNvSpPr>
            <a:spLocks noGrp="1"/>
          </p:cNvSpPr>
          <p:nvPr>
            <p:ph type="body" sz="quarter" idx="18"/>
          </p:nvPr>
        </p:nvSpPr>
        <p:spPr>
          <a:xfrm>
            <a:off x="675021" y="3392026"/>
            <a:ext cx="2893974" cy="1049221"/>
          </a:xfrm>
        </p:spPr>
        <p:txBody>
          <a:bodyPr/>
          <a:lstStyle/>
          <a:p>
            <a:r>
              <a:rPr lang="en-IE" dirty="0"/>
              <a:t>Skráðu tekjulindir þínar</a:t>
            </a:r>
          </a:p>
        </p:txBody>
      </p:sp>
      <p:sp>
        <p:nvSpPr>
          <p:cNvPr id="11" name="TextBox 10">
            <a:extLst>
              <a:ext uri="{FF2B5EF4-FFF2-40B4-BE49-F238E27FC236}">
                <a16:creationId xmlns:a16="http://schemas.microsoft.com/office/drawing/2014/main" id="{8D87F8C7-82F3-613D-8874-C3D17D9B9BFD}"/>
              </a:ext>
            </a:extLst>
          </p:cNvPr>
          <p:cNvSpPr txBox="1"/>
          <p:nvPr/>
        </p:nvSpPr>
        <p:spPr>
          <a:xfrm>
            <a:off x="391600" y="6328740"/>
            <a:ext cx="6096000" cy="369332"/>
          </a:xfrm>
          <a:prstGeom prst="rect">
            <a:avLst/>
          </a:prstGeom>
          <a:noFill/>
        </p:spPr>
        <p:txBody>
          <a:bodyPr wrap="square">
            <a:spAutoFit/>
          </a:bodyPr>
          <a:lstStyle/>
          <a:p>
            <a:pPr algn="l">
              <a:buNone/>
            </a:pPr>
            <a:r>
              <a:rPr lang="en-US" i="0" dirty="0">
                <a:solidFill>
                  <a:srgbClr val="00B0F0"/>
                </a:solidFill>
                <a:effectLst/>
                <a:latin typeface="var(--font-family-b)"/>
                <a:hlinkClick r:id="rId2">
                  <a:extLst>
                    <a:ext uri="{A12FA001-AC4F-418D-AE19-62706E023703}">
                      <ahyp:hlinkClr xmlns:ahyp="http://schemas.microsoft.com/office/drawing/2018/hyperlinkcolor" val="tx"/>
                    </a:ext>
                  </a:extLst>
                </a:hlinkClick>
              </a:rPr>
              <a:t>Jafnrekstrargreining: Formúla og útreikningar</a:t>
            </a:r>
            <a:endParaRPr lang="en-US" i="0" dirty="0">
              <a:solidFill>
                <a:srgbClr val="00B0F0"/>
              </a:solidFill>
              <a:effectLst/>
              <a:latin typeface="var(--font-family-b)"/>
            </a:endParaRPr>
          </a:p>
        </p:txBody>
      </p:sp>
      <p:pic>
        <p:nvPicPr>
          <p:cNvPr id="17" name="Picture Placeholder 16" descr="A couple sitting in a pool overlooking the ocean&#10;&#10;AI-generated content may be incorrect.">
            <a:extLst>
              <a:ext uri="{FF2B5EF4-FFF2-40B4-BE49-F238E27FC236}">
                <a16:creationId xmlns:a16="http://schemas.microsoft.com/office/drawing/2014/main" id="{CDD73605-59EE-B728-B8BB-75D135B0699D}"/>
              </a:ext>
            </a:extLst>
          </p:cNvPr>
          <p:cNvPicPr>
            <a:picLocks noGrp="1" noChangeAspect="1"/>
          </p:cNvPicPr>
          <p:nvPr>
            <p:ph type="pic" sz="quarter" idx="10"/>
          </p:nvPr>
        </p:nvPicPr>
        <p:blipFill>
          <a:blip r:embed="rId3"/>
          <a:srcRect t="27254" b="27254"/>
          <a:stretch>
            <a:fillRect/>
          </a:stretch>
        </p:blipFill>
        <p:spPr/>
      </p:pic>
      <p:sp>
        <p:nvSpPr>
          <p:cNvPr id="9" name="Text Placeholder 6">
            <a:extLst>
              <a:ext uri="{FF2B5EF4-FFF2-40B4-BE49-F238E27FC236}">
                <a16:creationId xmlns:a16="http://schemas.microsoft.com/office/drawing/2014/main" id="{1F5976BF-7C01-4FC6-875B-C4E235554665}"/>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Kynntu þér tekjulindir þínar</a:t>
            </a:r>
          </a:p>
          <a:p>
            <a:endParaRPr lang="en-IE" sz="3000" dirty="0"/>
          </a:p>
        </p:txBody>
      </p:sp>
    </p:spTree>
    <p:extLst>
      <p:ext uri="{BB962C8B-B14F-4D97-AF65-F5344CB8AC3E}">
        <p14:creationId xmlns:p14="http://schemas.microsoft.com/office/powerpoint/2010/main" val="208260763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6" ma:contentTypeDescription="Create a new document." ma:contentTypeScope="" ma:versionID="9419557d0d05647896247c76f8082c84">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8bb00514f3168b1377ce5798e928eabc"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2FF186-42A0-4358-95E6-6240461B15FD}"/>
</file>

<file path=customXml/itemProps2.xml><?xml version="1.0" encoding="utf-8"?>
<ds:datastoreItem xmlns:ds="http://schemas.openxmlformats.org/officeDocument/2006/customXml" ds:itemID="{FBB4DDB9-DEF5-4ADC-A33C-F31DD63969E7}"/>
</file>

<file path=customXml/itemProps3.xml><?xml version="1.0" encoding="utf-8"?>
<ds:datastoreItem xmlns:ds="http://schemas.openxmlformats.org/officeDocument/2006/customXml" ds:itemID="{3D031E3B-736C-437C-B73D-5BF5851BA03D}"/>
</file>

<file path=docProps/app.xml><?xml version="1.0" encoding="utf-8"?>
<Properties xmlns="http://schemas.openxmlformats.org/officeDocument/2006/extended-properties" xmlns:vt="http://schemas.openxmlformats.org/officeDocument/2006/docPropsVTypes">
  <TotalTime>12926</TotalTime>
  <Words>3831</Words>
  <Application>Microsoft Office PowerPoint</Application>
  <PresentationFormat>Widescreen</PresentationFormat>
  <Paragraphs>463</Paragraphs>
  <Slides>33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Montserrat</vt:lpstr>
      <vt:lpstr>Montserrat Light</vt:lpstr>
      <vt:lpstr>var(--font-family-b)</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docId:B72FAEFD71F622861D95F22F454142A3</cp:keywords>
  <cp:lastModifiedBy>Kjartan Bollason</cp:lastModifiedBy>
  <cp:revision>500</cp:revision>
  <dcterms:created xsi:type="dcterms:W3CDTF">2020-10-14T13:32:04Z</dcterms:created>
  <dcterms:modified xsi:type="dcterms:W3CDTF">2026-01-23T15:35:49Z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