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4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3"/>
  </p:notesMasterIdLst>
  <p:sldIdLst>
    <p:sldId id="7780" r:id="rId2"/>
    <p:sldId id="7781" r:id="rId3"/>
    <p:sldId id="7784" r:id="rId4"/>
    <p:sldId id="7717" r:id="rId5"/>
    <p:sldId id="7718" r:id="rId6"/>
    <p:sldId id="7434" r:id="rId7"/>
    <p:sldId id="7581" r:id="rId8"/>
    <p:sldId id="7433" r:id="rId9"/>
    <p:sldId id="7474" r:id="rId10"/>
    <p:sldId id="7475" r:id="rId11"/>
    <p:sldId id="7476" r:id="rId12"/>
    <p:sldId id="7477" r:id="rId13"/>
    <p:sldId id="7478" r:id="rId14"/>
    <p:sldId id="7479" r:id="rId15"/>
    <p:sldId id="7488" r:id="rId16"/>
    <p:sldId id="7485" r:id="rId17"/>
    <p:sldId id="7486" r:id="rId18"/>
    <p:sldId id="7487" r:id="rId19"/>
    <p:sldId id="7490" r:id="rId20"/>
    <p:sldId id="7483" r:id="rId21"/>
    <p:sldId id="7484" r:id="rId22"/>
    <p:sldId id="7489" r:id="rId23"/>
    <p:sldId id="7436" r:id="rId24"/>
    <p:sldId id="7582" r:id="rId25"/>
    <p:sldId id="7435" r:id="rId26"/>
    <p:sldId id="7558" r:id="rId27"/>
    <p:sldId id="7481" r:id="rId28"/>
    <p:sldId id="7482" r:id="rId29"/>
    <p:sldId id="7527" r:id="rId30"/>
    <p:sldId id="7555" r:id="rId31"/>
    <p:sldId id="7463" r:id="rId32"/>
    <p:sldId id="7560" r:id="rId33"/>
    <p:sldId id="7465" r:id="rId34"/>
    <p:sldId id="7470" r:id="rId35"/>
    <p:sldId id="7466" r:id="rId36"/>
    <p:sldId id="7556" r:id="rId37"/>
    <p:sldId id="7468" r:id="rId38"/>
    <p:sldId id="7469" r:id="rId39"/>
    <p:sldId id="7559" r:id="rId40"/>
    <p:sldId id="7471" r:id="rId41"/>
    <p:sldId id="7472" r:id="rId42"/>
    <p:sldId id="7473" r:id="rId43"/>
    <p:sldId id="7785" r:id="rId44"/>
    <p:sldId id="7786" r:id="rId45"/>
    <p:sldId id="7787" r:id="rId46"/>
    <p:sldId id="7788" r:id="rId47"/>
    <p:sldId id="7789" r:id="rId48"/>
    <p:sldId id="7790" r:id="rId49"/>
    <p:sldId id="7439" r:id="rId50"/>
    <p:sldId id="7583" r:id="rId51"/>
    <p:sldId id="7445" r:id="rId52"/>
    <p:sldId id="6484" r:id="rId53"/>
    <p:sldId id="7553" r:id="rId54"/>
    <p:sldId id="7495" r:id="rId55"/>
    <p:sldId id="7496" r:id="rId56"/>
    <p:sldId id="7494" r:id="rId57"/>
    <p:sldId id="7561" r:id="rId58"/>
    <p:sldId id="7566" r:id="rId59"/>
    <p:sldId id="7567" r:id="rId60"/>
    <p:sldId id="7497" r:id="rId61"/>
    <p:sldId id="7568" r:id="rId62"/>
    <p:sldId id="7499" r:id="rId63"/>
    <p:sldId id="7498" r:id="rId64"/>
    <p:sldId id="7500" r:id="rId65"/>
    <p:sldId id="7506" r:id="rId66"/>
    <p:sldId id="7502" r:id="rId67"/>
    <p:sldId id="7503" r:id="rId68"/>
    <p:sldId id="7504" r:id="rId69"/>
    <p:sldId id="7507" r:id="rId70"/>
    <p:sldId id="7508" r:id="rId71"/>
    <p:sldId id="7453" r:id="rId72"/>
    <p:sldId id="7454" r:id="rId73"/>
    <p:sldId id="7455" r:id="rId74"/>
    <p:sldId id="7549" r:id="rId75"/>
    <p:sldId id="7550" r:id="rId76"/>
    <p:sldId id="7554" r:id="rId77"/>
    <p:sldId id="7570" r:id="rId78"/>
    <p:sldId id="7571" r:id="rId79"/>
    <p:sldId id="7509" r:id="rId80"/>
    <p:sldId id="7510" r:id="rId81"/>
    <p:sldId id="7782"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E98C7F"/>
    <a:srgbClr val="418D8F"/>
    <a:srgbClr val="595959"/>
    <a:srgbClr val="F2A158"/>
    <a:srgbClr val="5FBDBB"/>
    <a:srgbClr val="459597"/>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0"/>
    <p:restoredTop sz="94915" autoAdjust="0"/>
  </p:normalViewPr>
  <p:slideViewPr>
    <p:cSldViewPr snapToGrid="0" snapToObjects="1">
      <p:cViewPr varScale="1">
        <p:scale>
          <a:sx n="64" d="100"/>
          <a:sy n="64" d="100"/>
        </p:scale>
        <p:origin x="412"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3.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256970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35397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0C465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69842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FRÁBÆR DVALARSTAÐIR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DVALARSTAÐA Í FERÐAMENNSKU</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977" r:id="rId6"/>
    <p:sldLayoutId id="2147483888" r:id="rId7"/>
    <p:sldLayoutId id="2147483898" r:id="rId8"/>
    <p:sldLayoutId id="2147483974" r:id="rId9"/>
    <p:sldLayoutId id="2147483842" r:id="rId10"/>
    <p:sldLayoutId id="2147483960" r:id="rId11"/>
    <p:sldLayoutId id="2147483962" r:id="rId12"/>
    <p:sldLayoutId id="2147483961" r:id="rId13"/>
    <p:sldLayoutId id="2147483968" r:id="rId14"/>
    <p:sldLayoutId id="2147483840" r:id="rId15"/>
    <p:sldLayoutId id="2147483880" r:id="rId16"/>
    <p:sldLayoutId id="2147483889" r:id="rId17"/>
    <p:sldLayoutId id="2147483861" r:id="rId18"/>
    <p:sldLayoutId id="2147483890" r:id="rId19"/>
    <p:sldLayoutId id="2147483899" r:id="rId20"/>
    <p:sldLayoutId id="2147483884" r:id="rId21"/>
    <p:sldLayoutId id="2147483937" r:id="rId22"/>
    <p:sldLayoutId id="2147483935" r:id="rId23"/>
    <p:sldLayoutId id="2147483938" r:id="rId24"/>
    <p:sldLayoutId id="2147483939" r:id="rId25"/>
    <p:sldLayoutId id="2147483936" r:id="rId26"/>
    <p:sldLayoutId id="2147483841" r:id="rId27"/>
    <p:sldLayoutId id="2147483916" r:id="rId28"/>
    <p:sldLayoutId id="2147483913" r:id="rId29"/>
    <p:sldLayoutId id="2147483917" r:id="rId30"/>
    <p:sldLayoutId id="2147483914" r:id="rId31"/>
    <p:sldLayoutId id="2147483918" r:id="rId32"/>
    <p:sldLayoutId id="2147483948" r:id="rId33"/>
    <p:sldLayoutId id="2147483949" r:id="rId34"/>
    <p:sldLayoutId id="2147483950" r:id="rId35"/>
    <p:sldLayoutId id="2147483951" r:id="rId36"/>
    <p:sldLayoutId id="2147483952" r:id="rId37"/>
    <p:sldLayoutId id="2147483953" r:id="rId38"/>
    <p:sldLayoutId id="2147483921" r:id="rId39"/>
    <p:sldLayoutId id="2147483922" r:id="rId40"/>
    <p:sldLayoutId id="2147483879" r:id="rId41"/>
    <p:sldLayoutId id="2147483919" r:id="rId42"/>
    <p:sldLayoutId id="2147483915" r:id="rId43"/>
    <p:sldLayoutId id="2147483920" r:id="rId44"/>
    <p:sldLayoutId id="2147483942" r:id="rId45"/>
    <p:sldLayoutId id="2147483943" r:id="rId46"/>
    <p:sldLayoutId id="2147483944" r:id="rId47"/>
    <p:sldLayoutId id="2147483945" r:id="rId48"/>
    <p:sldLayoutId id="2147483946" r:id="rId49"/>
    <p:sldLayoutId id="2147483947" r:id="rId50"/>
    <p:sldLayoutId id="2147483878" r:id="rId51"/>
    <p:sldLayoutId id="2147483891" r:id="rId52"/>
    <p:sldLayoutId id="2147483940" r:id="rId53"/>
    <p:sldLayoutId id="2147483941" r:id="rId54"/>
    <p:sldLayoutId id="2147483894" r:id="rId55"/>
    <p:sldLayoutId id="2147483893" r:id="rId56"/>
    <p:sldLayoutId id="2147483895" r:id="rId57"/>
    <p:sldLayoutId id="2147483896" r:id="rId58"/>
    <p:sldLayoutId id="2147483900" r:id="rId59"/>
    <p:sldLayoutId id="2147483901" r:id="rId60"/>
    <p:sldLayoutId id="2147483902" r:id="rId61"/>
    <p:sldLayoutId id="2147483903" r:id="rId62"/>
    <p:sldLayoutId id="2147483904" r:id="rId63"/>
    <p:sldLayoutId id="2147483853" r:id="rId64"/>
    <p:sldLayoutId id="2147483905" r:id="rId65"/>
    <p:sldLayoutId id="2147483934" r:id="rId66"/>
    <p:sldLayoutId id="2147483963" r:id="rId67"/>
    <p:sldLayoutId id="2147483976" r:id="rId68"/>
    <p:sldLayoutId id="2147483978" r:id="rId6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sba.gov/business-guide/plan-your-business/calculate-your-startup-costs/break-even-point#:~:text=%2A%20" TargetMode="Externa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2" Type="http://schemas.openxmlformats.org/officeDocument/2006/relationships/hyperlink" Target="https://www.smoobu.com/en/guides/glamping/start-glamping-business/#:~:text=Conducting%20a%20detailed%20analysis%20of,gaps%20and%20opportunities%20for%20differentiation" TargetMode="Externa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glampitect.com/blog/starting-a-glamping-business-uk#:~:text=The%20costs%20are%20generally%20pretty,commissioning%20a%20bespoke%20feasibility%20study" TargetMode="Externa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2" Type="http://schemas.openxmlformats.org/officeDocument/2006/relationships/hyperlink" Target="https://www.sba.gov/business-guide/plan-your-business/calculate-your-startup-costs/break-even-point#:~:text=The%C2%A0break,the%20revenues%20for%20a%20product" TargetMode="External"/><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hyperlink" Target="https://hypedome.com/blog/starting-glamping-business/?srsltid=AfmBOooYlgOt4yVVAdowr3W4h-MlF633m9dhPWaopJUBytu8w5jGYPo6#:~:text=Occupancy%20,During%20Lifespan%20%C2%A310%2C100%20%C2%A372%2C800%20%C2%A3184%2C400" TargetMode="External"/><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2" Type="http://schemas.openxmlformats.org/officeDocument/2006/relationships/hyperlink" Target="https://prenohq.com/blog/how-to-calculate-occupancy-rates/#:~:text=Calculating%20occupancy%20rate%20is%20a,simple%20formula" TargetMode="Externa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hyperlink" Target="https://blog.axisrooms.com/break-even-occupancy-rate-for-hotels-everything/#:~:text=The%20breakeven%20occupancy%20rate%20is,to%20cover%20all%20operational%20costs" TargetMode="Externa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glampitect.com/blog/starting-a-glamping-business-uk#:~:text=much%20money%20your%20glamping%20business,make%20at%20various%20occupancy%20rates" TargetMode="External"/><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Garden Village, Bled, Slóvenía</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Modúl 8 </a:t>
            </a:r>
            <a:r>
              <a:rPr lang="en-GB" sz="4400" b="0" dirty="0"/>
              <a:t>(3. hluti)</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Að gera það hagkvæmt – </a:t>
            </a:r>
            <a:r>
              <a:rPr lang="en-US" sz="3200" dirty="0"/>
              <a:t>skilja kostnaðinn og setja raunhæf verð</a:t>
            </a:r>
            <a:r>
              <a:rPr lang="en-GB" sz="2800" i="1" dirty="0"/>
              <a:t>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a:extLst>
              <a:ext uri="{FF2B5EF4-FFF2-40B4-BE49-F238E27FC236}">
                <a16:creationId xmlns:a16="http://schemas.microsoft.com/office/drawing/2014/main" id="{2712D8D7-D5A9-F79D-9222-E1B27EBA7B15}"/>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2417413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9B7C3B3F-BB6E-ADE0-0A83-8D3113FFCC80}"/>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Hvaða kostnað þarf ég að greiða jafnvel þó ég fái enga gesti?</a:t>
            </a: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dirty="0"/>
              <a:t>Þetta eru árlegur kostnaðarliðir sem breytast ekki </a:t>
            </a:r>
            <a:r>
              <a:rPr lang="en-US" altLang="en-US" dirty="0"/>
              <a:t>þrátt fyrir að enginn gisti. </a:t>
            </a:r>
            <a:r>
              <a:rPr lang="en-US" dirty="0"/>
              <a:t>Þetta eru kostnaðarliðir sem þú greiðir ár hvert </a:t>
            </a:r>
            <a:r>
              <a:rPr lang="en-US" b="1" dirty="0"/>
              <a:t>óháð því hversu margar bókanir þú færð</a:t>
            </a:r>
            <a:r>
              <a:rPr lang="en-US" dirty="0"/>
              <a:t>. Þetta eru grunnkostnaðarliðir sem þú þarft að standa straum af áður en þú getur hagnast. </a:t>
            </a: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460733" y="2754095"/>
            <a:ext cx="9964593" cy="131054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583445" y="448910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Dæmi: </a:t>
            </a:r>
            <a:r>
              <a:rPr lang="en-US" dirty="0"/>
              <a:t>tryggingar, lánstilgreiðslur, internet, markaðssetning, </a:t>
            </a:r>
            <a:r>
              <a:rPr lang="en-US" dirty="0" err="1"/>
              <a:t>leyfi</a:t>
            </a:r>
            <a:r>
              <a:rPr lang="en-US" dirty="0"/>
              <a:t>, leyfisgjöld, vefgjalda. </a:t>
            </a:r>
            <a:r>
              <a:rPr lang="en-US" altLang="en-US" dirty="0"/>
              <a:t>Fyrir lítið glamping-svæði eru dæmigerð föst gjöld leiga eða skattar á eign, tryggingar, grunnþjónustugjöld, viðhald og umsjón, og markaðssetning. Ef þú hefur starfsfólk í föstum launum, skaltu telja það sem fasta kostnað. Árleg trygging og viðhald fyrir svæði með 4 pod-einingum gæti verið nokkur þúsund evrur hvor.</a:t>
            </a:r>
            <a:endParaRPr lang="en-IE" dirty="0">
              <a:solidFill>
                <a:srgbClr val="FFFFFF"/>
              </a:solidFill>
            </a:endParaRPr>
          </a:p>
          <a:p>
            <a:pPr marL="230400" lvl="0" indent="-230400"/>
            <a:endParaRPr lang="en-IE" dirty="0"/>
          </a:p>
        </p:txBody>
      </p:sp>
      <p:sp>
        <p:nvSpPr>
          <p:cNvPr id="26" name="Flowchart: Alternate Process 25">
            <a:extLst>
              <a:ext uri="{FF2B5EF4-FFF2-40B4-BE49-F238E27FC236}">
                <a16:creationId xmlns:a16="http://schemas.microsoft.com/office/drawing/2014/main" id="{3CCE6253-9CA9-23C8-31F6-AF7A83089831}"/>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817827" y="2127803"/>
            <a:ext cx="642905" cy="1281563"/>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94DD4AC-E009-3035-1324-B52E60162761}"/>
              </a:ext>
            </a:extLst>
          </p:cNvPr>
          <p:cNvSpPr txBox="1">
            <a:spLocks/>
          </p:cNvSpPr>
          <p:nvPr/>
        </p:nvSpPr>
        <p:spPr>
          <a:xfrm>
            <a:off x="826825" y="207233"/>
            <a:ext cx="1095669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459597"/>
                </a:solidFill>
              </a:rPr>
              <a:t>Kynntu þér fasta kostnaðinn</a:t>
            </a:r>
          </a:p>
          <a:p>
            <a:r>
              <a:rPr lang="en-IE" sz="2200" b="0" dirty="0"/>
              <a:t>Þessir kostnaðarliðir falla alltaf til, svo fyrirtækið þitt þarf að afla að minnsta kosti þessarar upphæðar í brúttóhagnaði til að forðast tap.</a:t>
            </a:r>
          </a:p>
          <a:p>
            <a:endParaRPr lang="en-IE" sz="3200" dirty="0">
              <a:solidFill>
                <a:srgbClr val="459597"/>
              </a:solidFill>
            </a:endParaRPr>
          </a:p>
        </p:txBody>
      </p:sp>
    </p:spTree>
    <p:extLst>
      <p:ext uri="{BB962C8B-B14F-4D97-AF65-F5344CB8AC3E}">
        <p14:creationId xmlns:p14="http://schemas.microsoft.com/office/powerpoint/2010/main" val="170963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41D5F-1DF8-533D-5BF4-34DC6A4D4C80}"/>
            </a:ext>
          </a:extLst>
        </p:cNvPr>
        <p:cNvGrpSpPr/>
        <p:nvPr/>
      </p:nvGrpSpPr>
      <p:grpSpPr>
        <a:xfrm>
          <a:off x="0" y="0"/>
          <a:ext cx="0" cy="0"/>
          <a:chOff x="0" y="0"/>
          <a:chExt cx="0" cy="0"/>
        </a:xfrm>
      </p:grpSpPr>
      <p:pic>
        <p:nvPicPr>
          <p:cNvPr id="9" name="Picture Placeholder 8" descr="A room with a view of water and red couches&#10;&#10;AI-generated content may be incorrect.">
            <a:extLst>
              <a:ext uri="{FF2B5EF4-FFF2-40B4-BE49-F238E27FC236}">
                <a16:creationId xmlns:a16="http://schemas.microsoft.com/office/drawing/2014/main" id="{9FFEF397-83F6-8389-1BD9-65774B71AF73}"/>
              </a:ext>
            </a:extLst>
          </p:cNvPr>
          <p:cNvPicPr>
            <a:picLocks noGrp="1" noChangeAspect="1"/>
          </p:cNvPicPr>
          <p:nvPr>
            <p:ph type="pic" sz="quarter" idx="10"/>
          </p:nvPr>
        </p:nvPicPr>
        <p:blipFill>
          <a:blip r:embed="rId2"/>
          <a:srcRect t="7430" b="7430"/>
          <a:stretch>
            <a:fillRect/>
          </a:stretch>
        </p:blipFill>
        <p:spPr/>
      </p:pic>
      <p:sp>
        <p:nvSpPr>
          <p:cNvPr id="4" name="Text Placeholder 3">
            <a:extLst>
              <a:ext uri="{FF2B5EF4-FFF2-40B4-BE49-F238E27FC236}">
                <a16:creationId xmlns:a16="http://schemas.microsoft.com/office/drawing/2014/main" id="{0E6DC877-13DD-100C-4774-63A38D1E9BF1}"/>
              </a:ext>
            </a:extLst>
          </p:cNvPr>
          <p:cNvSpPr>
            <a:spLocks noGrp="1"/>
          </p:cNvSpPr>
          <p:nvPr>
            <p:ph type="body" sz="quarter" idx="21"/>
          </p:nvPr>
        </p:nvSpPr>
        <p:spPr>
          <a:xfrm>
            <a:off x="4217718" y="1336629"/>
            <a:ext cx="7582682" cy="4530541"/>
          </a:xfrm>
        </p:spPr>
        <p:txBody>
          <a:bodyPr/>
          <a:lstStyle/>
          <a:p>
            <a:pPr marL="342900" indent="-342900">
              <a:spcAft>
                <a:spcPts val="600"/>
              </a:spcAft>
              <a:buFont typeface="Wingdings" panose="05000000000000000000" pitchFamily="2" charset="2"/>
              <a:buChar char="Ø"/>
            </a:pPr>
            <a:r>
              <a:rPr lang="en-IE" dirty="0"/>
              <a:t>Skráðu nú </a:t>
            </a:r>
            <a:r>
              <a:rPr lang="en-IE" b="1" dirty="0"/>
              <a:t>breytilega kostnaðarliði </a:t>
            </a:r>
            <a:r>
              <a:rPr lang="en-IE" dirty="0"/>
              <a:t>– útgjöld sem </a:t>
            </a:r>
            <a:r>
              <a:rPr lang="en-IE" b="1" dirty="0"/>
              <a:t>aukast með hverri bókun eða gesti</a:t>
            </a:r>
            <a:r>
              <a:rPr lang="en-IE" dirty="0"/>
              <a:t>. </a:t>
            </a:r>
          </a:p>
          <a:p>
            <a:pPr marL="342900" indent="-342900">
              <a:spcAft>
                <a:spcPts val="600"/>
              </a:spcAft>
              <a:buFont typeface="Wingdings" panose="05000000000000000000" pitchFamily="2" charset="2"/>
              <a:buChar char="Ø"/>
            </a:pPr>
            <a:r>
              <a:rPr lang="en-IE" dirty="0"/>
              <a:t>Þessir kostnaðarliðir </a:t>
            </a:r>
            <a:r>
              <a:rPr lang="en-IE" b="1" dirty="0"/>
              <a:t>ráðast af nýtingu</a:t>
            </a:r>
            <a:r>
              <a:rPr lang="en-IE" dirty="0"/>
              <a:t>: því fleiri nætur sem bókaðar eru, því hærri verða þessir kostnaðarliðir. </a:t>
            </a:r>
          </a:p>
          <a:p>
            <a:pPr marL="342900" indent="-342900">
              <a:spcAft>
                <a:spcPts val="600"/>
              </a:spcAft>
              <a:buFont typeface="Wingdings" panose="05000000000000000000" pitchFamily="2" charset="2"/>
              <a:buChar char="Ø"/>
            </a:pPr>
            <a:endParaRPr lang="en-IE" sz="1000" dirty="0"/>
          </a:p>
          <a:p>
            <a:pPr>
              <a:spcAft>
                <a:spcPts val="600"/>
              </a:spcAft>
            </a:pPr>
            <a:r>
              <a:rPr lang="en-IE" b="1" dirty="0"/>
              <a:t>Dæmigerðir </a:t>
            </a:r>
            <a:r>
              <a:rPr lang="en-IE" b="1" dirty="0">
                <a:solidFill>
                  <a:srgbClr val="E96751"/>
                </a:solidFill>
              </a:rPr>
              <a:t>breytilegir kostnaðarliðir </a:t>
            </a:r>
            <a:r>
              <a:rPr lang="en-IE" dirty="0"/>
              <a:t>fyrir gistiþjónustufyrirtæki eru: </a:t>
            </a:r>
          </a:p>
          <a:p>
            <a:pPr marL="342900" indent="-342900">
              <a:spcAft>
                <a:spcPts val="600"/>
              </a:spcAft>
              <a:buFont typeface="Arial" panose="020B0604020202020204" pitchFamily="34" charset="0"/>
              <a:buChar char="•"/>
            </a:pPr>
            <a:r>
              <a:rPr lang="en-IE" dirty="0"/>
              <a:t>þrifagjöld (þvottur, þrifaefni eða greiðsla til þrifamanns við hverja skiptingu), </a:t>
            </a:r>
          </a:p>
          <a:p>
            <a:pPr marL="342900" indent="-342900">
              <a:spcAft>
                <a:spcPts val="600"/>
              </a:spcAft>
              <a:buFont typeface="Arial" panose="020B0604020202020204" pitchFamily="34" charset="0"/>
              <a:buChar char="•"/>
            </a:pPr>
            <a:r>
              <a:rPr lang="en-IE" dirty="0"/>
              <a:t>kostnað við morgunmat eða mat fyrir hvern gest (ef innifalið í dvöl),</a:t>
            </a:r>
          </a:p>
          <a:p>
            <a:pPr marL="342900" indent="-342900">
              <a:spcAft>
                <a:spcPts val="600"/>
              </a:spcAft>
              <a:buFont typeface="Arial" panose="020B0604020202020204" pitchFamily="34" charset="0"/>
              <a:buChar char="•"/>
            </a:pPr>
            <a:r>
              <a:rPr lang="en-IE" dirty="0"/>
              <a:t> veitugjöld sem breytast eftir notkun (vatn, rafmagnsnotkun gesta), </a:t>
            </a:r>
          </a:p>
          <a:p>
            <a:pPr marL="342900" indent="-342900">
              <a:spcAft>
                <a:spcPts val="600"/>
              </a:spcAft>
              <a:buFont typeface="Arial" panose="020B0604020202020204" pitchFamily="34" charset="0"/>
              <a:buChar char="•"/>
            </a:pPr>
            <a:r>
              <a:rPr lang="en-IE" dirty="0"/>
              <a:t>þægindi (snyrtivörur, ástar snarl), og </a:t>
            </a:r>
          </a:p>
          <a:p>
            <a:pPr marL="342900" indent="-342900">
              <a:spcAft>
                <a:spcPts val="600"/>
              </a:spcAft>
              <a:buFont typeface="Arial" panose="020B0604020202020204" pitchFamily="34" charset="0"/>
              <a:buChar char="•"/>
            </a:pPr>
            <a:r>
              <a:rPr lang="en-IE" dirty="0"/>
              <a:t>þóknanir bókunarpalla eða kreditkortagjöld (oft innheimt fyrir hverja bókun). </a:t>
            </a:r>
          </a:p>
          <a:p>
            <a:pPr>
              <a:spcAft>
                <a:spcPts val="600"/>
              </a:spcAft>
            </a:pPr>
            <a:endParaRPr lang="en-IE" dirty="0"/>
          </a:p>
        </p:txBody>
      </p:sp>
      <p:sp>
        <p:nvSpPr>
          <p:cNvPr id="5" name="Text Placeholder 4">
            <a:extLst>
              <a:ext uri="{FF2B5EF4-FFF2-40B4-BE49-F238E27FC236}">
                <a16:creationId xmlns:a16="http://schemas.microsoft.com/office/drawing/2014/main" id="{7D6F350A-5562-0385-1889-A487D0D8B198}"/>
              </a:ext>
            </a:extLst>
          </p:cNvPr>
          <p:cNvSpPr>
            <a:spLocks noGrp="1"/>
          </p:cNvSpPr>
          <p:nvPr>
            <p:ph type="body" sz="quarter" idx="23"/>
          </p:nvPr>
        </p:nvSpPr>
        <p:spPr>
          <a:xfrm>
            <a:off x="4217718" y="480196"/>
            <a:ext cx="7221426" cy="803654"/>
          </a:xfrm>
        </p:spPr>
        <p:txBody>
          <a:bodyPr/>
          <a:lstStyle/>
          <a:p>
            <a:r>
              <a:rPr lang="en-IE" sz="3200" dirty="0"/>
              <a:t>Reikna breytilega kostnaðinn þinn</a:t>
            </a:r>
          </a:p>
        </p:txBody>
      </p:sp>
      <p:sp>
        <p:nvSpPr>
          <p:cNvPr id="6" name="Text Placeholder 5">
            <a:extLst>
              <a:ext uri="{FF2B5EF4-FFF2-40B4-BE49-F238E27FC236}">
                <a16:creationId xmlns:a16="http://schemas.microsoft.com/office/drawing/2014/main" id="{FB0F3970-F56F-B253-B5E7-EBE6D5DCC592}"/>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4F8A2160-3D42-6E0C-B1A3-C755AB0813C3}"/>
              </a:ext>
            </a:extLst>
          </p:cNvPr>
          <p:cNvSpPr>
            <a:spLocks noGrp="1"/>
          </p:cNvSpPr>
          <p:nvPr>
            <p:ph type="body" sz="quarter" idx="18"/>
          </p:nvPr>
        </p:nvSpPr>
        <p:spPr>
          <a:xfrm>
            <a:off x="675021" y="3392026"/>
            <a:ext cx="2893974" cy="1049221"/>
          </a:xfrm>
        </p:spPr>
        <p:txBody>
          <a:bodyPr/>
          <a:lstStyle/>
          <a:p>
            <a:r>
              <a:rPr lang="en-IE" b="0" dirty="0"/>
              <a:t>Næst: Kynntu þér breytilega kostnaðinn þinn</a:t>
            </a:r>
          </a:p>
        </p:txBody>
      </p:sp>
      <p:sp>
        <p:nvSpPr>
          <p:cNvPr id="10" name="Text Placeholder 7">
            <a:extLst>
              <a:ext uri="{FF2B5EF4-FFF2-40B4-BE49-F238E27FC236}">
                <a16:creationId xmlns:a16="http://schemas.microsoft.com/office/drawing/2014/main" id="{0C9EB4C7-7777-EFA7-329E-5EA3551EAF20}"/>
              </a:ext>
            </a:extLst>
          </p:cNvPr>
          <p:cNvSpPr>
            <a:spLocks noGrp="1"/>
          </p:cNvSpPr>
          <p:nvPr>
            <p:ph type="body" sz="quarter" idx="19"/>
          </p:nvPr>
        </p:nvSpPr>
        <p:spPr>
          <a:xfrm>
            <a:off x="391600" y="2128837"/>
            <a:ext cx="3222625" cy="385763"/>
          </a:xfrm>
        </p:spPr>
        <p:txBody>
          <a:bodyPr/>
          <a:lstStyle/>
          <a:p>
            <a:r>
              <a:rPr lang="en-US" sz="2800" b="0" dirty="0"/>
              <a:t>Kynntu þér allar kostnaðargreinar og útgjöld</a:t>
            </a:r>
            <a:endParaRPr lang="en-IE" sz="2800" b="0" dirty="0"/>
          </a:p>
          <a:p>
            <a:endParaRPr lang="en-IE" sz="2800" dirty="0"/>
          </a:p>
        </p:txBody>
      </p:sp>
      <p:grpSp>
        <p:nvGrpSpPr>
          <p:cNvPr id="11" name="Group 10">
            <a:extLst>
              <a:ext uri="{FF2B5EF4-FFF2-40B4-BE49-F238E27FC236}">
                <a16:creationId xmlns:a16="http://schemas.microsoft.com/office/drawing/2014/main" id="{37AF6A46-8E68-EBD5-742E-D4EA6BC62B45}"/>
              </a:ext>
            </a:extLst>
          </p:cNvPr>
          <p:cNvGrpSpPr/>
          <p:nvPr/>
        </p:nvGrpSpPr>
        <p:grpSpPr>
          <a:xfrm>
            <a:off x="10976005" y="186976"/>
            <a:ext cx="1081945" cy="1011723"/>
            <a:chOff x="1016000" y="1137920"/>
            <a:chExt cx="1016000" cy="1016000"/>
          </a:xfrm>
        </p:grpSpPr>
        <p:sp>
          <p:nvSpPr>
            <p:cNvPr id="12" name="Oval 11">
              <a:extLst>
                <a:ext uri="{FF2B5EF4-FFF2-40B4-BE49-F238E27FC236}">
                  <a16:creationId xmlns:a16="http://schemas.microsoft.com/office/drawing/2014/main" id="{06F2DD50-F87F-7829-10F9-F4668394432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22F57327-0915-64C6-04B9-05C5D7F3C27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11</a:t>
              </a:r>
            </a:p>
          </p:txBody>
        </p:sp>
      </p:grpSp>
    </p:spTree>
    <p:extLst>
      <p:ext uri="{BB962C8B-B14F-4D97-AF65-F5344CB8AC3E}">
        <p14:creationId xmlns:p14="http://schemas.microsoft.com/office/powerpoint/2010/main" val="3382853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1817A-E668-C983-4CD3-4FADD548163C}"/>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851FA9F-B6F1-856C-6DFC-3F5BCEE8BBE8}"/>
              </a:ext>
            </a:extLst>
          </p:cNvPr>
          <p:cNvSpPr/>
          <p:nvPr/>
        </p:nvSpPr>
        <p:spPr>
          <a:xfrm>
            <a:off x="4074473" y="1289654"/>
            <a:ext cx="7725927" cy="4429827"/>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Placeholder 8" descr="A room with a view of water and red couches&#10;&#10;AI-generated content may be incorrect.">
            <a:extLst>
              <a:ext uri="{FF2B5EF4-FFF2-40B4-BE49-F238E27FC236}">
                <a16:creationId xmlns:a16="http://schemas.microsoft.com/office/drawing/2014/main" id="{44FA4137-D953-1804-5BA7-C782E861E852}"/>
              </a:ext>
            </a:extLst>
          </p:cNvPr>
          <p:cNvPicPr>
            <a:picLocks noGrp="1" noChangeAspect="1"/>
          </p:cNvPicPr>
          <p:nvPr>
            <p:ph type="pic" sz="quarter" idx="10"/>
          </p:nvPr>
        </p:nvPicPr>
        <p:blipFill>
          <a:blip r:embed="rId2"/>
          <a:srcRect t="7430" b="7430"/>
          <a:stretch>
            <a:fillRect/>
          </a:stretch>
        </p:blipFill>
        <p:spPr/>
      </p:pic>
      <p:sp>
        <p:nvSpPr>
          <p:cNvPr id="4" name="Text Placeholder 3">
            <a:extLst>
              <a:ext uri="{FF2B5EF4-FFF2-40B4-BE49-F238E27FC236}">
                <a16:creationId xmlns:a16="http://schemas.microsoft.com/office/drawing/2014/main" id="{B8CBCD32-0D77-B6CE-38EB-54A5AD16CE2F}"/>
              </a:ext>
            </a:extLst>
          </p:cNvPr>
          <p:cNvSpPr>
            <a:spLocks noGrp="1"/>
          </p:cNvSpPr>
          <p:nvPr>
            <p:ph type="body" sz="quarter" idx="21"/>
          </p:nvPr>
        </p:nvSpPr>
        <p:spPr>
          <a:xfrm>
            <a:off x="4270737" y="1366873"/>
            <a:ext cx="7582682" cy="4530541"/>
          </a:xfrm>
        </p:spPr>
        <p:txBody>
          <a:bodyPr/>
          <a:lstStyle/>
          <a:p>
            <a:pPr>
              <a:spcAft>
                <a:spcPts val="600"/>
              </a:spcAft>
            </a:pPr>
            <a:r>
              <a:rPr lang="en-IE" sz="2600" b="1" i="1" dirty="0">
                <a:solidFill>
                  <a:schemeClr val="bg1"/>
                </a:solidFill>
              </a:rPr>
              <a:t>Dæmi: </a:t>
            </a:r>
            <a:r>
              <a:rPr lang="en-IE" i="1" dirty="0">
                <a:solidFill>
                  <a:schemeClr val="bg1"/>
                </a:solidFill>
              </a:rPr>
              <a:t>Þú gætir áætlað að hver bókuð nótt kosti </a:t>
            </a:r>
            <a:r>
              <a:rPr lang="en-US" i="1" dirty="0">
                <a:solidFill>
                  <a:schemeClr val="bg1"/>
                </a:solidFill>
              </a:rPr>
              <a:t>um 15 evrur í breytilegum kostnaði (t.d. 5 evrur í hreingerningarefni, 3 evrur í þvott, 2 evrur í þjónustugjöld og 5 evrur í </a:t>
            </a:r>
            <a:r>
              <a:rPr lang="en-IE" i="1" dirty="0">
                <a:solidFill>
                  <a:schemeClr val="bg1"/>
                </a:solidFill>
              </a:rPr>
              <a:t>bókunargjald). </a:t>
            </a:r>
          </a:p>
          <a:p>
            <a:pPr marL="342900" indent="-342900">
              <a:spcAft>
                <a:spcPts val="600"/>
              </a:spcAft>
              <a:buFont typeface="Wingdings" panose="05000000000000000000" pitchFamily="2" charset="2"/>
              <a:buChar char="Ø"/>
            </a:pPr>
            <a:r>
              <a:rPr lang="en-IE" i="1" dirty="0">
                <a:solidFill>
                  <a:schemeClr val="bg1"/>
                </a:solidFill>
              </a:rPr>
              <a:t>Ef spá þín segir að 200 nætur verði bókaðar á einu ári, verða heildarbreytilegur kostnaður 200 × €15 = </a:t>
            </a:r>
            <a:r>
              <a:rPr lang="en-IE" b="1" i="1" dirty="0">
                <a:solidFill>
                  <a:schemeClr val="bg1"/>
                </a:solidFill>
              </a:rPr>
              <a:t>€3.000 </a:t>
            </a:r>
            <a:r>
              <a:rPr lang="en-IE" i="1" dirty="0">
                <a:solidFill>
                  <a:schemeClr val="bg1"/>
                </a:solidFill>
              </a:rPr>
              <a:t>á árinu.</a:t>
            </a:r>
            <a:r>
              <a:rPr lang="en-IE" dirty="0">
                <a:solidFill>
                  <a:schemeClr val="bg1"/>
                </a:solidFill>
              </a:rPr>
              <a:t> </a:t>
            </a:r>
          </a:p>
          <a:p>
            <a:pPr marL="342900" indent="-342900">
              <a:spcAft>
                <a:spcPts val="600"/>
              </a:spcAft>
              <a:buFont typeface="Wingdings" panose="05000000000000000000" pitchFamily="2" charset="2"/>
              <a:buChar char="Ø"/>
            </a:pPr>
            <a:r>
              <a:rPr lang="en-IE" dirty="0">
                <a:solidFill>
                  <a:schemeClr val="bg1"/>
                </a:solidFill>
              </a:rPr>
              <a:t>Sumir breytilegir kostnaðarliðir eru prósentutengdir (t.d. bókunarkostnaður hjá OTA, sem getur verið 15% af bókunartekjum); vertu viss um að taka þá einnig með í reikninginn. </a:t>
            </a:r>
          </a:p>
          <a:p>
            <a:pPr marL="342900" indent="-342900">
              <a:spcAft>
                <a:spcPts val="600"/>
              </a:spcAft>
              <a:buFont typeface="Wingdings" panose="05000000000000000000" pitchFamily="2" charset="2"/>
              <a:buChar char="Ø"/>
            </a:pPr>
            <a:r>
              <a:rPr lang="en-IE" dirty="0">
                <a:solidFill>
                  <a:schemeClr val="bg1"/>
                </a:solidFill>
              </a:rPr>
              <a:t>Að skrá þessa kostnaðarliði tryggir að þú vanmetir ekki kostnaðinn við að þjónusta hvern gest.</a:t>
            </a:r>
          </a:p>
          <a:p>
            <a:pPr>
              <a:spcAft>
                <a:spcPts val="600"/>
              </a:spcAft>
            </a:pPr>
            <a:endParaRPr lang="en-IE" dirty="0"/>
          </a:p>
        </p:txBody>
      </p:sp>
      <p:sp>
        <p:nvSpPr>
          <p:cNvPr id="5" name="Text Placeholder 4">
            <a:extLst>
              <a:ext uri="{FF2B5EF4-FFF2-40B4-BE49-F238E27FC236}">
                <a16:creationId xmlns:a16="http://schemas.microsoft.com/office/drawing/2014/main" id="{5D32FD0A-4812-220C-A3CD-EE15210B46F2}"/>
              </a:ext>
            </a:extLst>
          </p:cNvPr>
          <p:cNvSpPr>
            <a:spLocks noGrp="1"/>
          </p:cNvSpPr>
          <p:nvPr>
            <p:ph type="body" sz="quarter" idx="23"/>
          </p:nvPr>
        </p:nvSpPr>
        <p:spPr>
          <a:xfrm>
            <a:off x="4320241" y="486001"/>
            <a:ext cx="7221426" cy="803654"/>
          </a:xfrm>
        </p:spPr>
        <p:txBody>
          <a:bodyPr/>
          <a:lstStyle/>
          <a:p>
            <a:r>
              <a:rPr lang="en-IE" dirty="0"/>
              <a:t>Reikna breytilega kostnaðinn</a:t>
            </a:r>
          </a:p>
        </p:txBody>
      </p:sp>
      <p:sp>
        <p:nvSpPr>
          <p:cNvPr id="6" name="Text Placeholder 5">
            <a:extLst>
              <a:ext uri="{FF2B5EF4-FFF2-40B4-BE49-F238E27FC236}">
                <a16:creationId xmlns:a16="http://schemas.microsoft.com/office/drawing/2014/main" id="{37D4EA40-5DB7-3F7D-2BA8-78EC3CCA7485}"/>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ACBB2976-B8B2-860B-E827-3782EC32D523}"/>
              </a:ext>
            </a:extLst>
          </p:cNvPr>
          <p:cNvSpPr>
            <a:spLocks noGrp="1"/>
          </p:cNvSpPr>
          <p:nvPr>
            <p:ph type="body" sz="quarter" idx="18"/>
          </p:nvPr>
        </p:nvSpPr>
        <p:spPr>
          <a:xfrm>
            <a:off x="675021" y="3392026"/>
            <a:ext cx="2893974" cy="1049221"/>
          </a:xfrm>
        </p:spPr>
        <p:txBody>
          <a:bodyPr/>
          <a:lstStyle/>
          <a:p>
            <a:r>
              <a:rPr lang="en-IE" b="0" dirty="0"/>
              <a:t>Næst: Kynntu þér breytilega kostnaðinn</a:t>
            </a:r>
          </a:p>
        </p:txBody>
      </p:sp>
      <p:sp>
        <p:nvSpPr>
          <p:cNvPr id="8" name="Text Placeholder 7">
            <a:extLst>
              <a:ext uri="{FF2B5EF4-FFF2-40B4-BE49-F238E27FC236}">
                <a16:creationId xmlns:a16="http://schemas.microsoft.com/office/drawing/2014/main" id="{AAE6B1C2-7622-D3A1-E197-3D9BC9A16B94}"/>
              </a:ext>
            </a:extLst>
          </p:cNvPr>
          <p:cNvSpPr>
            <a:spLocks noGrp="1"/>
          </p:cNvSpPr>
          <p:nvPr>
            <p:ph type="body" sz="quarter" idx="19"/>
          </p:nvPr>
        </p:nvSpPr>
        <p:spPr>
          <a:xfrm>
            <a:off x="476190" y="2118213"/>
            <a:ext cx="3066296" cy="385564"/>
          </a:xfrm>
        </p:spPr>
        <p:txBody>
          <a:bodyPr/>
          <a:lstStyle/>
          <a:p>
            <a:r>
              <a:rPr lang="en-US" sz="2800" b="0" dirty="0"/>
              <a:t>Kynntu þér allar kostnaðargreinar og útgjöld</a:t>
            </a:r>
            <a:endParaRPr lang="en-IE" sz="2800" b="0" dirty="0"/>
          </a:p>
          <a:p>
            <a:endParaRPr lang="en-IE" sz="2800" dirty="0"/>
          </a:p>
        </p:txBody>
      </p:sp>
    </p:spTree>
    <p:extLst>
      <p:ext uri="{BB962C8B-B14F-4D97-AF65-F5344CB8AC3E}">
        <p14:creationId xmlns:p14="http://schemas.microsoft.com/office/powerpoint/2010/main" val="3402374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984C2-074F-192F-2937-86226F4EBB2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164A105-3E74-5B61-0285-3EBBBFC019C7}"/>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F71CA6A-E942-26D3-C2A5-7E2D04A46C91}"/>
              </a:ext>
            </a:extLst>
          </p:cNvPr>
          <p:cNvSpPr>
            <a:spLocks noGrp="1"/>
          </p:cNvSpPr>
          <p:nvPr>
            <p:ph type="body" sz="quarter" idx="16"/>
          </p:nvPr>
        </p:nvSpPr>
        <p:spPr>
          <a:xfrm>
            <a:off x="826825" y="483480"/>
            <a:ext cx="10614687" cy="803654"/>
          </a:xfrm>
        </p:spPr>
        <p:txBody>
          <a:bodyPr/>
          <a:lstStyle/>
          <a:p>
            <a:r>
              <a:rPr lang="en-US" sz="3200" b="1" dirty="0">
                <a:solidFill>
                  <a:srgbClr val="459597"/>
                </a:solidFill>
              </a:rPr>
              <a:t>Áætlaðu breytilegan kostnað á nótt (VC)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066B3011-0040-7ED1-D17C-B44DB77C8904}"/>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9F6323E-73FF-DF43-4557-94062E2976A6}"/>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"Hversu mikið kostar mig í hvert sinn sem einhver bókar nótt?"</a:t>
            </a:r>
          </a:p>
        </p:txBody>
      </p:sp>
      <p:sp>
        <p:nvSpPr>
          <p:cNvPr id="21" name="Text Placeholder 5">
            <a:extLst>
              <a:ext uri="{FF2B5EF4-FFF2-40B4-BE49-F238E27FC236}">
                <a16:creationId xmlns:a16="http://schemas.microsoft.com/office/drawing/2014/main" id="{B29A8EE1-C6ED-956C-6383-FD9C06DB20E7}"/>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dirty="0">
                <a:solidFill>
                  <a:srgbClr val="595959"/>
                </a:solidFill>
              </a:rPr>
              <a:t>Kostnað sem fellur til í hvert sinn sem gestur dvelur (t.d. þrif, þvottur, matur, þjónustugjöld). Þessir þættir hafa áhrif á raunhagnaðinn sem þú færð á hverri nóttu eftir að gestakostnaði hefur verið dreginn frá. </a:t>
            </a:r>
            <a:r>
              <a:rPr lang="en-US" b="1" dirty="0">
                <a:solidFill>
                  <a:srgbClr val="595959"/>
                </a:solidFill>
              </a:rPr>
              <a:t>*Reiknaðu meðalverð á hverri nýttri nóttu út frá þessu.</a:t>
            </a:r>
            <a:endParaRPr lang="en-US" dirty="0">
              <a:solidFill>
                <a:srgbClr val="595959"/>
              </a:solidFill>
            </a:endParaRPr>
          </a:p>
        </p:txBody>
      </p:sp>
      <p:sp>
        <p:nvSpPr>
          <p:cNvPr id="25" name="Flowchart: Alternate Process 24">
            <a:extLst>
              <a:ext uri="{FF2B5EF4-FFF2-40B4-BE49-F238E27FC236}">
                <a16:creationId xmlns:a16="http://schemas.microsoft.com/office/drawing/2014/main" id="{1343E5D5-C949-372A-637D-44D82CA502C2}"/>
              </a:ext>
            </a:extLst>
          </p:cNvPr>
          <p:cNvSpPr/>
          <p:nvPr/>
        </p:nvSpPr>
        <p:spPr>
          <a:xfrm>
            <a:off x="1460733" y="2754095"/>
            <a:ext cx="9964593" cy="144092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740555A-4175-16D5-312A-A48FA13D683D}"/>
              </a:ext>
            </a:extLst>
          </p:cNvPr>
          <p:cNvSpPr txBox="1">
            <a:spLocks/>
          </p:cNvSpPr>
          <p:nvPr/>
        </p:nvSpPr>
        <p:spPr>
          <a:xfrm>
            <a:off x="1583445" y="44484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Dæmi: </a:t>
            </a:r>
            <a:r>
              <a:rPr lang="en-US" dirty="0"/>
              <a:t>þvottur, þrif, morgunverðar- og matvæli, þvottur rúmfata eftir hverja dvöl, neysluvörur fyrir gesti (svo sem snyrtivörur og vörur í gjafakörfu) og þjónustugjöld sem ráðast af notkun (t.d. aukatrévið og upphitun heita pottsins). </a:t>
            </a:r>
          </a:p>
          <a:p>
            <a:pPr marL="0" indent="0"/>
            <a:r>
              <a:rPr lang="en-US" dirty="0"/>
              <a:t>Ef þú greiðir </a:t>
            </a:r>
            <a:r>
              <a:rPr lang="en-US" dirty="0">
                <a:solidFill>
                  <a:srgbClr val="494949"/>
                </a:solidFill>
              </a:rPr>
              <a:t>þrifamönnum €10 </a:t>
            </a:r>
            <a:r>
              <a:rPr lang="en-US" dirty="0"/>
              <a:t>fyrir hverja skiptingu á kofa eða </a:t>
            </a:r>
            <a:r>
              <a:rPr lang="en-US" dirty="0">
                <a:solidFill>
                  <a:srgbClr val="E96751"/>
                </a:solidFill>
              </a:rPr>
              <a:t>€8 </a:t>
            </a:r>
            <a:r>
              <a:rPr lang="en-US" dirty="0"/>
              <a:t>í þóknun á bókunarpall fyrir hverja bókun, þá eru þær einnig breytilegar.</a:t>
            </a:r>
            <a:endParaRPr lang="en-IE" dirty="0"/>
          </a:p>
        </p:txBody>
      </p:sp>
      <p:sp>
        <p:nvSpPr>
          <p:cNvPr id="26" name="Flowchart: Alternate Process 25">
            <a:extLst>
              <a:ext uri="{FF2B5EF4-FFF2-40B4-BE49-F238E27FC236}">
                <a16:creationId xmlns:a16="http://schemas.microsoft.com/office/drawing/2014/main" id="{66647293-82DB-9E24-30C9-667BB76463A9}"/>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C3DA68FC-30FD-E0FD-CBC0-C725424B7E35}"/>
              </a:ext>
            </a:extLst>
          </p:cNvPr>
          <p:cNvCxnSpPr>
            <a:cxnSpLocks/>
            <a:stCxn id="24" idx="1"/>
            <a:endCxn id="25" idx="1"/>
          </p:cNvCxnSpPr>
          <p:nvPr/>
        </p:nvCxnSpPr>
        <p:spPr>
          <a:xfrm rot="10800000" flipH="1" flipV="1">
            <a:off x="817827" y="2127803"/>
            <a:ext cx="642905" cy="1346751"/>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869CAAA-A847-5BCD-828B-5DA732D2B8D5}"/>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04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0C7E9-E43A-1D50-7180-C423E03AC550}"/>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5C1AA4A-C59C-57C3-182D-DFA127005345}"/>
              </a:ext>
            </a:extLst>
          </p:cNvPr>
          <p:cNvSpPr/>
          <p:nvPr/>
        </p:nvSpPr>
        <p:spPr>
          <a:xfrm>
            <a:off x="584747" y="306005"/>
            <a:ext cx="10595240" cy="832631"/>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 Placeholder 5">
            <a:extLst>
              <a:ext uri="{FF2B5EF4-FFF2-40B4-BE49-F238E27FC236}">
                <a16:creationId xmlns:a16="http://schemas.microsoft.com/office/drawing/2014/main" id="{B2440C74-A33A-5C59-E7EE-56F169E9C482}"/>
              </a:ext>
            </a:extLst>
          </p:cNvPr>
          <p:cNvSpPr>
            <a:spLocks noGrp="1"/>
          </p:cNvSpPr>
          <p:nvPr>
            <p:ph type="body" sz="quarter" idx="18"/>
          </p:nvPr>
        </p:nvSpPr>
        <p:spPr>
          <a:xfrm>
            <a:off x="759508" y="559451"/>
            <a:ext cx="10614687" cy="693849"/>
          </a:xfrm>
        </p:spPr>
        <p:txBody>
          <a:bodyPr/>
          <a:lstStyle/>
          <a:p>
            <a:pPr algn="ctr">
              <a:spcAft>
                <a:spcPts val="600"/>
              </a:spcAft>
            </a:pPr>
            <a:r>
              <a:rPr lang="en-US" sz="2800" dirty="0">
                <a:solidFill>
                  <a:schemeClr val="bg1"/>
                </a:solidFill>
              </a:rPr>
              <a:t>Almenn breytileg kostnaðargjöld á nótt (dæmi um sundurliðun):</a:t>
            </a:r>
            <a:endParaRPr lang="en-US" sz="2800" i="1" dirty="0">
              <a:solidFill>
                <a:schemeClr val="bg1"/>
              </a:solidFill>
            </a:endParaRPr>
          </a:p>
        </p:txBody>
      </p:sp>
      <p:cxnSp>
        <p:nvCxnSpPr>
          <p:cNvPr id="33" name="Connector: Elbow 32">
            <a:extLst>
              <a:ext uri="{FF2B5EF4-FFF2-40B4-BE49-F238E27FC236}">
                <a16:creationId xmlns:a16="http://schemas.microsoft.com/office/drawing/2014/main" id="{729BE5D6-8979-6883-0312-8159A3E9BAB1}"/>
              </a:ext>
            </a:extLst>
          </p:cNvPr>
          <p:cNvCxnSpPr>
            <a:cxnSpLocks/>
            <a:stCxn id="24" idx="1"/>
          </p:cNvCxnSpPr>
          <p:nvPr/>
        </p:nvCxnSpPr>
        <p:spPr>
          <a:xfrm rot="10800000" flipH="1" flipV="1">
            <a:off x="584746" y="722321"/>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F7ED347E-C9A2-C921-BE82-80A23B73274A}"/>
              </a:ext>
            </a:extLst>
          </p:cNvPr>
          <p:cNvGraphicFramePr>
            <a:graphicFrameLocks noGrp="1"/>
          </p:cNvGraphicFramePr>
          <p:nvPr/>
        </p:nvGraphicFramePr>
        <p:xfrm>
          <a:off x="1215392" y="1253300"/>
          <a:ext cx="10515600" cy="3779520"/>
        </p:xfrm>
        <a:graphic>
          <a:graphicData uri="http://schemas.openxmlformats.org/drawingml/2006/table">
            <a:tbl>
              <a:tblPr/>
              <a:tblGrid>
                <a:gridCol w="5257800">
                  <a:extLst>
                    <a:ext uri="{9D8B030D-6E8A-4147-A177-3AD203B41FA5}">
                      <a16:colId xmlns:a16="http://schemas.microsoft.com/office/drawing/2014/main" val="1013463233"/>
                    </a:ext>
                  </a:extLst>
                </a:gridCol>
                <a:gridCol w="5257800">
                  <a:extLst>
                    <a:ext uri="{9D8B030D-6E8A-4147-A177-3AD203B41FA5}">
                      <a16:colId xmlns:a16="http://schemas.microsoft.com/office/drawing/2014/main" val="1745102297"/>
                    </a:ext>
                  </a:extLst>
                </a:gridCol>
              </a:tblGrid>
              <a:tr h="0">
                <a:tc>
                  <a:txBody>
                    <a:bodyPr/>
                    <a:lstStyle/>
                    <a:p>
                      <a:pPr>
                        <a:buNone/>
                      </a:pPr>
                      <a:r>
                        <a:rPr lang="en-IE" sz="2200" b="1" dirty="0">
                          <a:solidFill>
                            <a:schemeClr val="bg1"/>
                          </a:solidFill>
                        </a:rPr>
                        <a:t>Kostnaðartegund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Kostnaður á nótt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217719792"/>
                  </a:ext>
                </a:extLst>
              </a:tr>
              <a:tr h="0">
                <a:tc>
                  <a:txBody>
                    <a:bodyPr/>
                    <a:lstStyle/>
                    <a:p>
                      <a:pPr>
                        <a:buNone/>
                      </a:pPr>
                      <a:r>
                        <a:rPr lang="en-IE" sz="2200" dirty="0">
                          <a:solidFill>
                            <a:srgbClr val="494949"/>
                          </a:solidFill>
                        </a:rPr>
                        <a:t>Hreinsiefni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574790"/>
                  </a:ext>
                </a:extLst>
              </a:tr>
              <a:tr h="0">
                <a:tc>
                  <a:txBody>
                    <a:bodyPr/>
                    <a:lstStyle/>
                    <a:p>
                      <a:pPr>
                        <a:buNone/>
                      </a:pPr>
                      <a:r>
                        <a:rPr lang="en-IE" sz="2200" dirty="0">
                          <a:solidFill>
                            <a:srgbClr val="494949"/>
                          </a:solidFill>
                        </a:rPr>
                        <a:t>Þvottur (rúmföt/handklæði)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2034816"/>
                  </a:ext>
                </a:extLst>
              </a:tr>
              <a:tr h="0">
                <a:tc>
                  <a:txBody>
                    <a:bodyPr/>
                    <a:lstStyle/>
                    <a:p>
                      <a:pPr>
                        <a:buNone/>
                      </a:pPr>
                      <a:r>
                        <a:rPr lang="en-IE" sz="2200" dirty="0">
                          <a:solidFill>
                            <a:srgbClr val="494949"/>
                          </a:solidFill>
                        </a:rPr>
                        <a:t>Snyrtivörur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7320779"/>
                  </a:ext>
                </a:extLst>
              </a:tr>
              <a:tr h="0">
                <a:tc>
                  <a:txBody>
                    <a:bodyPr/>
                    <a:lstStyle/>
                    <a:p>
                      <a:pPr>
                        <a:buNone/>
                      </a:pPr>
                      <a:r>
                        <a:rPr lang="en-IE" sz="2200">
                          <a:solidFill>
                            <a:srgbClr val="494949"/>
                          </a:solidFill>
                        </a:rPr>
                        <a:t>Morgunverður/snarl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1422371"/>
                  </a:ext>
                </a:extLst>
              </a:tr>
              <a:tr h="0">
                <a:tc>
                  <a:txBody>
                    <a:bodyPr/>
                    <a:lstStyle/>
                    <a:p>
                      <a:pPr>
                        <a:buNone/>
                      </a:pPr>
                      <a:r>
                        <a:rPr lang="en-IE" sz="2200" dirty="0">
                          <a:solidFill>
                            <a:srgbClr val="494949"/>
                          </a:solidFill>
                        </a:rPr>
                        <a:t>Þjónustugjöld (á nóttu, deilt)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0531852"/>
                  </a:ext>
                </a:extLst>
              </a:tr>
              <a:tr h="0">
                <a:tc>
                  <a:txBody>
                    <a:bodyPr/>
                    <a:lstStyle/>
                    <a:p>
                      <a:pPr>
                        <a:buNone/>
                      </a:pPr>
                      <a:r>
                        <a:rPr lang="en-US" sz="2200" dirty="0">
                          <a:solidFill>
                            <a:srgbClr val="494949"/>
                          </a:solidFill>
                        </a:rPr>
                        <a:t>Bókunargjöld vettvangs (ef % byggt á næturverði)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€5 (áætlun)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351806"/>
                  </a:ext>
                </a:extLst>
              </a:tr>
              <a:tr h="0">
                <a:tc gridSpan="2">
                  <a:txBody>
                    <a:bodyPr/>
                    <a:lstStyle/>
                    <a:p>
                      <a:pPr>
                        <a:buNone/>
                      </a:pPr>
                      <a:r>
                        <a:rPr lang="en-US" sz="2400" b="1" dirty="0">
                          <a:solidFill>
                            <a:srgbClr val="494949"/>
                          </a:solidFill>
                        </a:rPr>
                        <a:t>Samtök breytilegs kostnaðar á nótt €30</a:t>
                      </a:r>
                      <a:endParaRPr lang="en-US" sz="2200" b="1"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6400580"/>
                  </a:ext>
                </a:extLst>
              </a:tr>
            </a:tbl>
          </a:graphicData>
        </a:graphic>
      </p:graphicFrame>
      <p:sp>
        <p:nvSpPr>
          <p:cNvPr id="11" name="Text Placeholder 5">
            <a:extLst>
              <a:ext uri="{FF2B5EF4-FFF2-40B4-BE49-F238E27FC236}">
                <a16:creationId xmlns:a16="http://schemas.microsoft.com/office/drawing/2014/main" id="{131A2D76-59A5-7AAF-A7C4-601D2EB23B78}"/>
              </a:ext>
            </a:extLst>
          </p:cNvPr>
          <p:cNvSpPr txBox="1">
            <a:spLocks/>
          </p:cNvSpPr>
          <p:nvPr/>
        </p:nvSpPr>
        <p:spPr>
          <a:xfrm>
            <a:off x="1350364" y="5209437"/>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Ábendingar við útreikninga: </a:t>
            </a:r>
            <a:r>
              <a:rPr lang="en-US" sz="2200" b="1" dirty="0">
                <a:solidFill>
                  <a:srgbClr val="494949"/>
                </a:solidFill>
              </a:rPr>
              <a:t>Skráðu </a:t>
            </a:r>
            <a:r>
              <a:rPr lang="en-US" sz="2200" dirty="0">
                <a:solidFill>
                  <a:srgbClr val="494949"/>
                </a:solidFill>
              </a:rPr>
              <a:t>allar bókanir og raunveruleg útgjöld fyrir þær gistinætur í</a:t>
            </a:r>
            <a:r>
              <a:rPr lang="en-US" sz="2200" b="1" dirty="0">
                <a:solidFill>
                  <a:srgbClr val="494949"/>
                </a:solidFill>
              </a:rPr>
              <a:t> heilan mánuð</a:t>
            </a:r>
            <a:r>
              <a:rPr lang="en-US" sz="2200" dirty="0">
                <a:solidFill>
                  <a:srgbClr val="494949"/>
                </a:solidFill>
              </a:rPr>
              <a:t>. Deildu heildarmánaðarútgjöldum sem tengjast gestum með fjölda gistinátta. Innifáðu öll útgjöld sem breytast </a:t>
            </a:r>
            <a:r>
              <a:rPr lang="en-US" sz="2200" b="1" dirty="0">
                <a:solidFill>
                  <a:srgbClr val="494949"/>
                </a:solidFill>
              </a:rPr>
              <a:t>í takt við hverja bókun </a:t>
            </a:r>
            <a:r>
              <a:rPr lang="en-US" sz="2200" dirty="0">
                <a:solidFill>
                  <a:srgbClr val="494949"/>
                </a:solidFill>
              </a:rPr>
              <a:t>(án föstu mánaðargreiðslna, svo sem trygginga). </a:t>
            </a:r>
          </a:p>
        </p:txBody>
      </p:sp>
      <p:sp>
        <p:nvSpPr>
          <p:cNvPr id="12" name="Flowchart: Alternate Process 11">
            <a:extLst>
              <a:ext uri="{FF2B5EF4-FFF2-40B4-BE49-F238E27FC236}">
                <a16:creationId xmlns:a16="http://schemas.microsoft.com/office/drawing/2014/main" id="{178ABCA5-0440-0CE2-D0B2-721CD79AF9D1}"/>
              </a:ext>
            </a:extLst>
          </p:cNvPr>
          <p:cNvSpPr/>
          <p:nvPr/>
        </p:nvSpPr>
        <p:spPr>
          <a:xfrm>
            <a:off x="1215392" y="5175346"/>
            <a:ext cx="9964593" cy="149439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1738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F6796-3A0D-0D73-5BA6-104CE1DE10B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5281E7-CD4C-6950-38AF-BE036B76BB52}"/>
              </a:ext>
            </a:extLst>
          </p:cNvPr>
          <p:cNvSpPr>
            <a:spLocks noGrp="1"/>
          </p:cNvSpPr>
          <p:nvPr>
            <p:ph type="body" sz="quarter" idx="16"/>
          </p:nvPr>
        </p:nvSpPr>
        <p:spPr>
          <a:xfrm>
            <a:off x="591432" y="218309"/>
            <a:ext cx="10614687" cy="803654"/>
          </a:xfrm>
        </p:spPr>
        <p:txBody>
          <a:bodyPr/>
          <a:lstStyle/>
          <a:p>
            <a:pPr fontAlgn="base"/>
            <a:r>
              <a:rPr lang="en-IE" sz="3200" dirty="0"/>
              <a:t>Dæmi um árlega rekstrarkostnað eða sundurliðun breytilegra kostnaðarliða</a:t>
            </a:r>
          </a:p>
          <a:p>
            <a:pPr fontAlgn="base"/>
            <a:r>
              <a:rPr lang="en-US" sz="2800" b="0" dirty="0">
                <a:solidFill>
                  <a:srgbClr val="E96751"/>
                </a:solidFill>
              </a:rPr>
              <a:t>Glamping 4 Pods (opin allt árið)</a:t>
            </a:r>
            <a:endParaRPr lang="en-IE" sz="2800" b="0" dirty="0">
              <a:solidFill>
                <a:srgbClr val="E96751"/>
              </a:solidFill>
            </a:endParaRPr>
          </a:p>
          <a:p>
            <a:endParaRPr lang="en-IE" sz="2800" dirty="0"/>
          </a:p>
        </p:txBody>
      </p:sp>
      <p:graphicFrame>
        <p:nvGraphicFramePr>
          <p:cNvPr id="5" name="Table 4">
            <a:extLst>
              <a:ext uri="{FF2B5EF4-FFF2-40B4-BE49-F238E27FC236}">
                <a16:creationId xmlns:a16="http://schemas.microsoft.com/office/drawing/2014/main" id="{F7AB4201-EC4A-773D-33C8-F0C5DF41F8FF}"/>
              </a:ext>
            </a:extLst>
          </p:cNvPr>
          <p:cNvGraphicFramePr>
            <a:graphicFrameLocks noGrp="1"/>
          </p:cNvGraphicFramePr>
          <p:nvPr/>
        </p:nvGraphicFramePr>
        <p:xfrm>
          <a:off x="657410" y="1331778"/>
          <a:ext cx="11258366" cy="5181600"/>
        </p:xfrm>
        <a:graphic>
          <a:graphicData uri="http://schemas.openxmlformats.org/drawingml/2006/table">
            <a:tbl>
              <a:tblPr firstRow="1" bandRow="1">
                <a:tableStyleId>{5C22544A-7EE6-4342-B048-85BDC9FD1C3A}</a:tableStyleId>
              </a:tblPr>
              <a:tblGrid>
                <a:gridCol w="5781490">
                  <a:extLst>
                    <a:ext uri="{9D8B030D-6E8A-4147-A177-3AD203B41FA5}">
                      <a16:colId xmlns:a16="http://schemas.microsoft.com/office/drawing/2014/main" val="1315654808"/>
                    </a:ext>
                  </a:extLst>
                </a:gridCol>
                <a:gridCol w="2219325">
                  <a:extLst>
                    <a:ext uri="{9D8B030D-6E8A-4147-A177-3AD203B41FA5}">
                      <a16:colId xmlns:a16="http://schemas.microsoft.com/office/drawing/2014/main" val="2964838693"/>
                    </a:ext>
                  </a:extLst>
                </a:gridCol>
                <a:gridCol w="3257551">
                  <a:extLst>
                    <a:ext uri="{9D8B030D-6E8A-4147-A177-3AD203B41FA5}">
                      <a16:colId xmlns:a16="http://schemas.microsoft.com/office/drawing/2014/main" val="573140853"/>
                    </a:ext>
                  </a:extLst>
                </a:gridCol>
              </a:tblGrid>
              <a:tr h="370840">
                <a:tc>
                  <a:txBody>
                    <a:bodyPr/>
                    <a:lstStyle/>
                    <a:p>
                      <a:pPr>
                        <a:buNone/>
                      </a:pPr>
                      <a:r>
                        <a:rPr lang="en-IE" sz="2200" b="1" dirty="0"/>
                        <a:t>Rekstrarkostnaður</a:t>
                      </a:r>
                      <a:endParaRPr lang="en-IE" sz="2200" dirty="0"/>
                    </a:p>
                  </a:txBody>
                  <a:tcPr anchor="ctr"/>
                </a:tc>
                <a:tc>
                  <a:txBody>
                    <a:bodyPr/>
                    <a:lstStyle/>
                    <a:p>
                      <a:pPr>
                        <a:buNone/>
                      </a:pPr>
                      <a:r>
                        <a:rPr lang="en-IE" sz="2200" b="1" dirty="0"/>
                        <a:t>Árleg heild (€)</a:t>
                      </a:r>
                      <a:endParaRPr lang="en-IE" sz="2200" dirty="0"/>
                    </a:p>
                  </a:txBody>
                  <a:tcPr anchor="ctr"/>
                </a:tc>
                <a:tc>
                  <a:txBody>
                    <a:bodyPr/>
                    <a:lstStyle/>
                    <a:p>
                      <a:pPr>
                        <a:buNone/>
                      </a:pPr>
                      <a:r>
                        <a:rPr lang="en-IE" sz="2200" b="1" dirty="0"/>
                        <a:t>Gerð</a:t>
                      </a:r>
                      <a:endParaRPr lang="en-IE" sz="2200" dirty="0"/>
                    </a:p>
                  </a:txBody>
                  <a:tcPr anchor="ctr"/>
                </a:tc>
                <a:extLst>
                  <a:ext uri="{0D108BD9-81ED-4DB2-BD59-A6C34878D82A}">
                    <a16:rowId xmlns:a16="http://schemas.microsoft.com/office/drawing/2014/main" val="3641832468"/>
                  </a:ext>
                </a:extLst>
              </a:tr>
              <a:tr h="370840">
                <a:tc>
                  <a:txBody>
                    <a:bodyPr/>
                    <a:lstStyle/>
                    <a:p>
                      <a:pPr>
                        <a:buNone/>
                      </a:pPr>
                      <a:r>
                        <a:rPr lang="en-IE" sz="2200" dirty="0">
                          <a:solidFill>
                            <a:srgbClr val="494949"/>
                          </a:solidFill>
                        </a:rPr>
                        <a:t>Þjónustugjöld (rafmagn, vatn, fráveita)</a:t>
                      </a:r>
                    </a:p>
                  </a:txBody>
                  <a:tcPr anchor="ctr"/>
                </a:tc>
                <a:tc>
                  <a:txBody>
                    <a:bodyPr/>
                    <a:lstStyle/>
                    <a:p>
                      <a:pPr>
                        <a:buNone/>
                      </a:pPr>
                      <a:r>
                        <a:rPr lang="en-IE" sz="2200" dirty="0">
                          <a:solidFill>
                            <a:srgbClr val="494949"/>
                          </a:solidFill>
                        </a:rPr>
                        <a:t>5,000</a:t>
                      </a:r>
                    </a:p>
                  </a:txBody>
                  <a:tcPr anchor="ctr"/>
                </a:tc>
                <a:tc>
                  <a:txBody>
                    <a:bodyPr/>
                    <a:lstStyle/>
                    <a:p>
                      <a:pPr>
                        <a:buNone/>
                      </a:pPr>
                      <a:r>
                        <a:rPr lang="en-US" sz="2200" dirty="0">
                          <a:solidFill>
                            <a:srgbClr val="494949"/>
                          </a:solidFill>
                        </a:rPr>
                        <a:t>Föst (að hluta breytileg við mikla notkun)</a:t>
                      </a:r>
                    </a:p>
                  </a:txBody>
                  <a:tcPr anchor="ctr"/>
                </a:tc>
                <a:extLst>
                  <a:ext uri="{0D108BD9-81ED-4DB2-BD59-A6C34878D82A}">
                    <a16:rowId xmlns:a16="http://schemas.microsoft.com/office/drawing/2014/main" val="436756021"/>
                  </a:ext>
                </a:extLst>
              </a:tr>
              <a:tr h="370840">
                <a:tc>
                  <a:txBody>
                    <a:bodyPr/>
                    <a:lstStyle/>
                    <a:p>
                      <a:pPr>
                        <a:buNone/>
                      </a:pPr>
                      <a:r>
                        <a:rPr lang="en-IE" sz="2200" dirty="0">
                          <a:solidFill>
                            <a:srgbClr val="494949"/>
                          </a:solidFill>
                        </a:rPr>
                        <a:t>Tryggingar (ábyrgð, eign)</a:t>
                      </a:r>
                    </a:p>
                  </a:txBody>
                  <a:tcPr anchor="ctr"/>
                </a:tc>
                <a:tc>
                  <a:txBody>
                    <a:bodyPr/>
                    <a:lstStyle/>
                    <a:p>
                      <a:pPr>
                        <a:buNone/>
                      </a:pPr>
                      <a:r>
                        <a:rPr lang="en-IE" sz="2200" dirty="0">
                          <a:solidFill>
                            <a:srgbClr val="494949"/>
                          </a:solidFill>
                        </a:rPr>
                        <a:t>1.200</a:t>
                      </a:r>
                    </a:p>
                  </a:txBody>
                  <a:tcPr anchor="ctr"/>
                </a:tc>
                <a:tc>
                  <a:txBody>
                    <a:bodyPr/>
                    <a:lstStyle/>
                    <a:p>
                      <a:pPr>
                        <a:buNone/>
                      </a:pPr>
                      <a:r>
                        <a:rPr lang="en-IE" sz="2200" dirty="0">
                          <a:solidFill>
                            <a:srgbClr val="494949"/>
                          </a:solidFill>
                        </a:rPr>
                        <a:t>Föst</a:t>
                      </a:r>
                    </a:p>
                  </a:txBody>
                  <a:tcPr anchor="ctr"/>
                </a:tc>
                <a:extLst>
                  <a:ext uri="{0D108BD9-81ED-4DB2-BD59-A6C34878D82A}">
                    <a16:rowId xmlns:a16="http://schemas.microsoft.com/office/drawing/2014/main" val="3869759737"/>
                  </a:ext>
                </a:extLst>
              </a:tr>
              <a:tr h="370840">
                <a:tc>
                  <a:txBody>
                    <a:bodyPr/>
                    <a:lstStyle/>
                    <a:p>
                      <a:pPr>
                        <a:buNone/>
                      </a:pPr>
                      <a:r>
                        <a:rPr lang="en-IE" sz="2200" dirty="0">
                          <a:solidFill>
                            <a:srgbClr val="494949"/>
                          </a:solidFill>
                        </a:rPr>
                        <a:t>Markaðssetning &amp; netauglýsingar</a:t>
                      </a:r>
                    </a:p>
                  </a:txBody>
                  <a:tcPr anchor="ctr"/>
                </a:tc>
                <a:tc>
                  <a:txBody>
                    <a:bodyPr/>
                    <a:lstStyle/>
                    <a:p>
                      <a:pPr>
                        <a:buNone/>
                      </a:pPr>
                      <a:r>
                        <a:rPr lang="en-IE" sz="2200" dirty="0">
                          <a:solidFill>
                            <a:srgbClr val="494949"/>
                          </a:solidFill>
                        </a:rPr>
                        <a:t>1.000</a:t>
                      </a:r>
                    </a:p>
                  </a:txBody>
                  <a:tcPr anchor="ctr"/>
                </a:tc>
                <a:tc>
                  <a:txBody>
                    <a:bodyPr/>
                    <a:lstStyle/>
                    <a:p>
                      <a:pPr>
                        <a:buNone/>
                      </a:pPr>
                      <a:r>
                        <a:rPr lang="en-IE" sz="2200" dirty="0">
                          <a:solidFill>
                            <a:srgbClr val="494949"/>
                          </a:solidFill>
                        </a:rPr>
                        <a:t>Föst</a:t>
                      </a:r>
                    </a:p>
                  </a:txBody>
                  <a:tcPr anchor="ctr"/>
                </a:tc>
                <a:extLst>
                  <a:ext uri="{0D108BD9-81ED-4DB2-BD59-A6C34878D82A}">
                    <a16:rowId xmlns:a16="http://schemas.microsoft.com/office/drawing/2014/main" val="4262743140"/>
                  </a:ext>
                </a:extLst>
              </a:tr>
              <a:tr h="370840">
                <a:tc>
                  <a:txBody>
                    <a:bodyPr/>
                    <a:lstStyle/>
                    <a:p>
                      <a:pPr>
                        <a:buNone/>
                      </a:pPr>
                      <a:r>
                        <a:rPr lang="en-IE" sz="2200">
                          <a:solidFill>
                            <a:srgbClr val="494949"/>
                          </a:solidFill>
                        </a:rPr>
                        <a:t>Viðhald og viðgerðir</a:t>
                      </a:r>
                    </a:p>
                  </a:txBody>
                  <a:tcPr anchor="ctr"/>
                </a:tc>
                <a:tc>
                  <a:txBody>
                    <a:bodyPr/>
                    <a:lstStyle/>
                    <a:p>
                      <a:pPr>
                        <a:buNone/>
                      </a:pPr>
                      <a:r>
                        <a:rPr lang="en-IE" sz="2200">
                          <a:solidFill>
                            <a:srgbClr val="494949"/>
                          </a:solidFill>
                        </a:rPr>
                        <a:t>2.000</a:t>
                      </a:r>
                    </a:p>
                  </a:txBody>
                  <a:tcPr anchor="ctr"/>
                </a:tc>
                <a:tc>
                  <a:txBody>
                    <a:bodyPr/>
                    <a:lstStyle/>
                    <a:p>
                      <a:pPr>
                        <a:buNone/>
                      </a:pPr>
                      <a:r>
                        <a:rPr lang="en-IE" sz="2200" dirty="0">
                          <a:solidFill>
                            <a:srgbClr val="494949"/>
                          </a:solidFill>
                        </a:rPr>
                        <a:t>Föst (framlag)</a:t>
                      </a:r>
                    </a:p>
                  </a:txBody>
                  <a:tcPr anchor="ctr"/>
                </a:tc>
                <a:extLst>
                  <a:ext uri="{0D108BD9-81ED-4DB2-BD59-A6C34878D82A}">
                    <a16:rowId xmlns:a16="http://schemas.microsoft.com/office/drawing/2014/main" val="2119150372"/>
                  </a:ext>
                </a:extLst>
              </a:tr>
              <a:tr h="370840">
                <a:tc>
                  <a:txBody>
                    <a:bodyPr/>
                    <a:lstStyle/>
                    <a:p>
                      <a:pPr>
                        <a:buNone/>
                      </a:pPr>
                      <a:r>
                        <a:rPr lang="en-IE" sz="2200" dirty="0">
                          <a:solidFill>
                            <a:srgbClr val="494949"/>
                          </a:solidFill>
                        </a:rPr>
                        <a:t>Fasteignaskattar/leiga</a:t>
                      </a:r>
                    </a:p>
                  </a:txBody>
                  <a:tcPr anchor="ctr"/>
                </a:tc>
                <a:tc>
                  <a:txBody>
                    <a:bodyPr/>
                    <a:lstStyle/>
                    <a:p>
                      <a:pPr>
                        <a:buNone/>
                      </a:pPr>
                      <a:r>
                        <a:rPr lang="en-IE" sz="2200">
                          <a:solidFill>
                            <a:srgbClr val="494949"/>
                          </a:solidFill>
                        </a:rPr>
                        <a:t>2.500</a:t>
                      </a:r>
                    </a:p>
                  </a:txBody>
                  <a:tcPr anchor="ctr"/>
                </a:tc>
                <a:tc>
                  <a:txBody>
                    <a:bodyPr/>
                    <a:lstStyle/>
                    <a:p>
                      <a:pPr>
                        <a:buNone/>
                      </a:pPr>
                      <a:r>
                        <a:rPr lang="en-IE" sz="2200" dirty="0">
                          <a:solidFill>
                            <a:srgbClr val="494949"/>
                          </a:solidFill>
                        </a:rPr>
                        <a:t>Föst</a:t>
                      </a:r>
                    </a:p>
                  </a:txBody>
                  <a:tcPr anchor="ctr"/>
                </a:tc>
                <a:extLst>
                  <a:ext uri="{0D108BD9-81ED-4DB2-BD59-A6C34878D82A}">
                    <a16:rowId xmlns:a16="http://schemas.microsoft.com/office/drawing/2014/main" val="3826049894"/>
                  </a:ext>
                </a:extLst>
              </a:tr>
              <a:tr h="370840">
                <a:tc>
                  <a:txBody>
                    <a:bodyPr/>
                    <a:lstStyle/>
                    <a:p>
                      <a:pPr>
                        <a:buNone/>
                      </a:pPr>
                      <a:r>
                        <a:rPr lang="en-IE" sz="2200" dirty="0">
                          <a:solidFill>
                            <a:srgbClr val="494949"/>
                          </a:solidFill>
                        </a:rPr>
                        <a:t>Hreinsun og þvottaefni</a:t>
                      </a:r>
                    </a:p>
                  </a:txBody>
                  <a:tcPr anchor="ctr"/>
                </a:tc>
                <a:tc>
                  <a:txBody>
                    <a:bodyPr/>
                    <a:lstStyle/>
                    <a:p>
                      <a:pPr>
                        <a:buNone/>
                      </a:pPr>
                      <a:r>
                        <a:rPr lang="en-IE" sz="2200">
                          <a:solidFill>
                            <a:srgbClr val="494949"/>
                          </a:solidFill>
                        </a:rPr>
                        <a:t>8,400</a:t>
                      </a:r>
                    </a:p>
                  </a:txBody>
                  <a:tcPr anchor="ctr"/>
                </a:tc>
                <a:tc>
                  <a:txBody>
                    <a:bodyPr/>
                    <a:lstStyle/>
                    <a:p>
                      <a:pPr>
                        <a:buNone/>
                      </a:pPr>
                      <a:r>
                        <a:rPr lang="en-US" sz="2200" dirty="0">
                          <a:solidFill>
                            <a:srgbClr val="494949"/>
                          </a:solidFill>
                        </a:rPr>
                        <a:t>Breytilegur </a:t>
                      </a:r>
                      <a:r>
                        <a:rPr lang="en-US" sz="2200" i="1" dirty="0">
                          <a:solidFill>
                            <a:srgbClr val="494949"/>
                          </a:solidFill>
                        </a:rPr>
                        <a:t>(€15 á hverja mannað nótt)</a:t>
                      </a:r>
                      <a:endParaRPr lang="en-US" sz="2200" dirty="0">
                        <a:solidFill>
                          <a:srgbClr val="494949"/>
                        </a:solidFill>
                      </a:endParaRPr>
                    </a:p>
                  </a:txBody>
                  <a:tcPr anchor="ctr"/>
                </a:tc>
                <a:extLst>
                  <a:ext uri="{0D108BD9-81ED-4DB2-BD59-A6C34878D82A}">
                    <a16:rowId xmlns:a16="http://schemas.microsoft.com/office/drawing/2014/main" val="1324824433"/>
                  </a:ext>
                </a:extLst>
              </a:tr>
              <a:tr h="370840">
                <a:tc>
                  <a:txBody>
                    <a:bodyPr/>
                    <a:lstStyle/>
                    <a:p>
                      <a:pPr>
                        <a:buNone/>
                      </a:pPr>
                      <a:r>
                        <a:rPr lang="en-US" sz="2200" dirty="0">
                          <a:solidFill>
                            <a:srgbClr val="494949"/>
                          </a:solidFill>
                        </a:rPr>
                        <a:t>Gestagæði (morgunverður, eldiviður o.s.frv.)</a:t>
                      </a:r>
                    </a:p>
                  </a:txBody>
                  <a:tcPr anchor="ctr"/>
                </a:tc>
                <a:tc>
                  <a:txBody>
                    <a:bodyPr/>
                    <a:lstStyle/>
                    <a:p>
                      <a:pPr>
                        <a:buNone/>
                      </a:pPr>
                      <a:r>
                        <a:rPr lang="en-IE" sz="2200" dirty="0">
                          <a:solidFill>
                            <a:srgbClr val="494949"/>
                          </a:solidFill>
                        </a:rPr>
                        <a:t>1.200</a:t>
                      </a:r>
                    </a:p>
                  </a:txBody>
                  <a:tcPr anchor="ctr"/>
                </a:tc>
                <a:tc>
                  <a:txBody>
                    <a:bodyPr/>
                    <a:lstStyle/>
                    <a:p>
                      <a:pPr>
                        <a:buNone/>
                      </a:pPr>
                      <a:r>
                        <a:rPr lang="en-IE" sz="2200" dirty="0">
                          <a:solidFill>
                            <a:srgbClr val="494949"/>
                          </a:solidFill>
                        </a:rPr>
                        <a:t>Breytilegur </a:t>
                      </a:r>
                      <a:r>
                        <a:rPr lang="en-IE" sz="2200" i="1" dirty="0">
                          <a:solidFill>
                            <a:srgbClr val="494949"/>
                          </a:solidFill>
                        </a:rPr>
                        <a:t>(fer eftir notkun)</a:t>
                      </a:r>
                      <a:endParaRPr lang="en-IE" sz="2200" dirty="0">
                        <a:solidFill>
                          <a:srgbClr val="494949"/>
                        </a:solidFill>
                      </a:endParaRPr>
                    </a:p>
                  </a:txBody>
                  <a:tcPr anchor="ctr"/>
                </a:tc>
                <a:extLst>
                  <a:ext uri="{0D108BD9-81ED-4DB2-BD59-A6C34878D82A}">
                    <a16:rowId xmlns:a16="http://schemas.microsoft.com/office/drawing/2014/main" val="269646318"/>
                  </a:ext>
                </a:extLst>
              </a:tr>
              <a:tr h="370840">
                <a:tc>
                  <a:txBody>
                    <a:bodyPr/>
                    <a:lstStyle/>
                    <a:p>
                      <a:pPr>
                        <a:buNone/>
                      </a:pPr>
                      <a:r>
                        <a:rPr lang="en-IE" sz="2200" b="1" dirty="0">
                          <a:solidFill>
                            <a:schemeClr val="bg1"/>
                          </a:solidFill>
                        </a:rPr>
                        <a:t>Heildarrekstrarkostnaður (ár)</a:t>
                      </a:r>
                      <a:endParaRPr lang="en-IE" sz="2200" dirty="0">
                        <a:solidFill>
                          <a:schemeClr val="bg1"/>
                        </a:solidFill>
                      </a:endParaRPr>
                    </a:p>
                  </a:txBody>
                  <a:tcPr anchor="ctr">
                    <a:solidFill>
                      <a:srgbClr val="E6533A"/>
                    </a:solidFill>
                  </a:tcPr>
                </a:tc>
                <a:tc>
                  <a:txBody>
                    <a:bodyPr/>
                    <a:lstStyle/>
                    <a:p>
                      <a:pPr>
                        <a:buNone/>
                      </a:pPr>
                      <a:r>
                        <a:rPr lang="en-IE" sz="2200" b="1" dirty="0">
                          <a:solidFill>
                            <a:schemeClr val="bg1"/>
                          </a:solidFill>
                        </a:rPr>
                        <a:t>€21,300</a:t>
                      </a:r>
                      <a:endParaRPr lang="en-IE" sz="2200" dirty="0">
                        <a:solidFill>
                          <a:schemeClr val="bg1"/>
                        </a:solidFill>
                      </a:endParaRPr>
                    </a:p>
                  </a:txBody>
                  <a:tcPr anchor="ctr">
                    <a:solidFill>
                      <a:srgbClr val="E6533A"/>
                    </a:solidFill>
                  </a:tcPr>
                </a:tc>
                <a:tc>
                  <a:txBody>
                    <a:bodyPr/>
                    <a:lstStyle/>
                    <a:p>
                      <a:pPr>
                        <a:buNone/>
                      </a:pPr>
                      <a:r>
                        <a:rPr lang="en-US" sz="2200" i="1" dirty="0">
                          <a:solidFill>
                            <a:schemeClr val="bg1"/>
                          </a:solidFill>
                        </a:rPr>
                        <a:t>(við 320 nýttar nætur á ári)</a:t>
                      </a:r>
                      <a:endParaRPr lang="en-US" sz="2200" dirty="0">
                        <a:solidFill>
                          <a:schemeClr val="bg1"/>
                        </a:solidFill>
                      </a:endParaRPr>
                    </a:p>
                  </a:txBody>
                  <a:tcPr anchor="ctr">
                    <a:solidFill>
                      <a:srgbClr val="E6533A"/>
                    </a:solidFill>
                  </a:tcPr>
                </a:tc>
                <a:extLst>
                  <a:ext uri="{0D108BD9-81ED-4DB2-BD59-A6C34878D82A}">
                    <a16:rowId xmlns:a16="http://schemas.microsoft.com/office/drawing/2014/main" val="1900315993"/>
                  </a:ext>
                </a:extLst>
              </a:tr>
            </a:tbl>
          </a:graphicData>
        </a:graphic>
      </p:graphicFrame>
      <p:grpSp>
        <p:nvGrpSpPr>
          <p:cNvPr id="7" name="Group 6">
            <a:extLst>
              <a:ext uri="{FF2B5EF4-FFF2-40B4-BE49-F238E27FC236}">
                <a16:creationId xmlns:a16="http://schemas.microsoft.com/office/drawing/2014/main" id="{C57F3405-D1C1-F645-8991-773B03545907}"/>
              </a:ext>
            </a:extLst>
          </p:cNvPr>
          <p:cNvGrpSpPr/>
          <p:nvPr/>
        </p:nvGrpSpPr>
        <p:grpSpPr>
          <a:xfrm>
            <a:off x="10976005" y="186976"/>
            <a:ext cx="1081945" cy="1011723"/>
            <a:chOff x="1016000" y="1137920"/>
            <a:chExt cx="1016000" cy="1016000"/>
          </a:xfrm>
        </p:grpSpPr>
        <p:sp>
          <p:nvSpPr>
            <p:cNvPr id="8" name="Oval 7">
              <a:extLst>
                <a:ext uri="{FF2B5EF4-FFF2-40B4-BE49-F238E27FC236}">
                  <a16:creationId xmlns:a16="http://schemas.microsoft.com/office/drawing/2014/main" id="{72FDA11B-73CE-9514-61DB-17073CE86A42}"/>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47CAD91C-61B7-5D42-CE65-C18F9061E1E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12</a:t>
              </a:r>
            </a:p>
          </p:txBody>
        </p:sp>
      </p:grpSp>
    </p:spTree>
    <p:extLst>
      <p:ext uri="{BB962C8B-B14F-4D97-AF65-F5344CB8AC3E}">
        <p14:creationId xmlns:p14="http://schemas.microsoft.com/office/powerpoint/2010/main" val="1602154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E4A2BF-64D4-8754-5797-7C26A7EB8EA0}"/>
              </a:ext>
            </a:extLst>
          </p:cNvPr>
          <p:cNvSpPr>
            <a:spLocks noGrp="1"/>
          </p:cNvSpPr>
          <p:nvPr>
            <p:ph type="body" sz="quarter" idx="16"/>
          </p:nvPr>
        </p:nvSpPr>
        <p:spPr>
          <a:xfrm>
            <a:off x="774802" y="293004"/>
            <a:ext cx="10614687" cy="803654"/>
          </a:xfrm>
        </p:spPr>
        <p:txBody>
          <a:bodyPr/>
          <a:lstStyle/>
          <a:p>
            <a:r>
              <a:rPr lang="en-IE" sz="3200" dirty="0">
                <a:solidFill>
                  <a:srgbClr val="E96751"/>
                </a:solidFill>
              </a:rPr>
              <a:t>Útskýring á töflunni</a:t>
            </a:r>
          </a:p>
          <a:p>
            <a:r>
              <a:rPr lang="en-IE" sz="2400" b="0" i="1" dirty="0"/>
              <a:t>Dæmi um árlega rekstrarkostnað eða sundurliðun breytilegra kostnaðarliða</a:t>
            </a:r>
          </a:p>
          <a:p>
            <a:endParaRPr lang="en-IE" sz="3200" dirty="0">
              <a:solidFill>
                <a:srgbClr val="E96751"/>
              </a:solidFill>
            </a:endParaRPr>
          </a:p>
        </p:txBody>
      </p:sp>
      <p:sp>
        <p:nvSpPr>
          <p:cNvPr id="5" name="Rectangle 1">
            <a:extLst>
              <a:ext uri="{FF2B5EF4-FFF2-40B4-BE49-F238E27FC236}">
                <a16:creationId xmlns:a16="http://schemas.microsoft.com/office/drawing/2014/main" id="{6D8B8CCC-89AE-2307-A3EA-03721F56F65C}"/>
              </a:ext>
            </a:extLst>
          </p:cNvPr>
          <p:cNvSpPr>
            <a:spLocks noGrp="1" noChangeArrowheads="1"/>
          </p:cNvSpPr>
          <p:nvPr>
            <p:ph type="body" sz="quarter" idx="18"/>
          </p:nvPr>
        </p:nvSpPr>
        <p:spPr bwMode="auto">
          <a:xfrm>
            <a:off x="907286" y="1696923"/>
            <a:ext cx="10712347" cy="500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Föst kostnaðargjöld </a:t>
            </a:r>
            <a:r>
              <a:rPr kumimoji="0" lang="en-US" altLang="en-US" sz="2400" b="0" i="0" u="none" strike="noStrike" cap="none" normalizeH="0" baseline="0" dirty="0">
                <a:ln>
                  <a:noFill/>
                </a:ln>
                <a:effectLst/>
              </a:rPr>
              <a:t>haldast óbreytt óháð því hversu margar nætur eru bókaðar.</a:t>
            </a:r>
          </a:p>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Breytilegur kostnaður </a:t>
            </a:r>
            <a:r>
              <a:rPr kumimoji="0" lang="en-US" altLang="en-US" sz="2400" b="0" i="0" u="none" strike="noStrike" cap="none" normalizeH="0" baseline="0" dirty="0">
                <a:ln>
                  <a:noFill/>
                </a:ln>
                <a:effectLst/>
              </a:rPr>
              <a:t>eykst eða minnkar eftir nýtingu (t.d. þrif, þægindi).</a:t>
            </a:r>
          </a:p>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Hálf-breytilegur </a:t>
            </a:r>
            <a:r>
              <a:rPr kumimoji="0" lang="en-US" altLang="en-US" sz="2400" b="0" i="0" u="none" strike="noStrike" cap="none" normalizeH="0" baseline="0" dirty="0">
                <a:ln>
                  <a:noFill/>
                </a:ln>
                <a:effectLst/>
              </a:rPr>
              <a:t>kostnaður, eins og viðhald, getur sveiflast með notkun en er að hluta til fastur.</a:t>
            </a:r>
          </a:p>
          <a:p>
            <a:pPr marR="0" lvl="0" algn="l" defTabSz="914400" rtl="0" eaLnBrk="0" fontAlgn="base" latinLnBrk="0" hangingPunct="0">
              <a:lnSpc>
                <a:spcPct val="100000"/>
              </a:lnSpc>
              <a:spcAft>
                <a:spcPts val="600"/>
              </a:spcAft>
              <a:buClrTx/>
              <a:buSzTx/>
              <a:tabLst/>
            </a:pP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Aft>
                <a:spcPts val="600"/>
              </a:spcAft>
              <a:buClrTx/>
              <a:buSzTx/>
              <a:tabLst/>
            </a:pPr>
            <a:r>
              <a:rPr kumimoji="0" lang="en-US" altLang="en-US" sz="2400" b="1" i="1" u="none" strike="noStrike" cap="none" normalizeH="0" baseline="0" dirty="0">
                <a:ln>
                  <a:noFill/>
                </a:ln>
                <a:solidFill>
                  <a:srgbClr val="E96751"/>
                </a:solidFill>
                <a:effectLst/>
              </a:rPr>
              <a:t>Þjónustugjöld </a:t>
            </a:r>
            <a:r>
              <a:rPr kumimoji="0" lang="en-US" altLang="en-US" sz="2400" b="0" i="0" u="none" strike="noStrike" cap="none" normalizeH="0" baseline="0" dirty="0">
                <a:ln>
                  <a:noFill/>
                </a:ln>
                <a:effectLst/>
              </a:rPr>
              <a:t>hegða sér oft sem </a:t>
            </a:r>
            <a:r>
              <a:rPr kumimoji="0" lang="en-US" altLang="en-US" sz="2400" b="1" i="0" u="none" strike="noStrike" cap="none" normalizeH="0" baseline="0" dirty="0">
                <a:ln>
                  <a:noFill/>
                </a:ln>
                <a:effectLst/>
              </a:rPr>
              <a:t>blandaður kostnaður</a:t>
            </a:r>
            <a:r>
              <a:rPr kumimoji="0" lang="en-US" altLang="en-US" sz="2400" b="0" i="0" u="none" strike="noStrike" cap="none" normalizeH="0" baseline="0" dirty="0">
                <a:ln>
                  <a:noFill/>
                </a:ln>
                <a:effectLst/>
              </a:rPr>
              <a:t>, að hluta til fastur og að hluta til breytilegur eftir notkun.</a:t>
            </a:r>
          </a:p>
          <a:p>
            <a:pPr lvl="0" eaLnBrk="0" fontAlgn="base" hangingPunct="0">
              <a:spcAft>
                <a:spcPts val="600"/>
              </a:spcAft>
            </a:pPr>
            <a:r>
              <a:rPr lang="en-US" sz="2400" dirty="0"/>
              <a:t>Ef þú vilt reikna </a:t>
            </a:r>
            <a:r>
              <a:rPr lang="en-US" sz="2400" b="1" dirty="0"/>
              <a:t>kostnað á hverja bókaða nótt</a:t>
            </a:r>
            <a:r>
              <a:rPr lang="en-US" sz="2400" dirty="0"/>
              <a:t>, deilirðu €21.300 með áætluðum eða raunverulegum fjölda bókaðra nátta á ári (t.d. 400 nætur → </a:t>
            </a:r>
            <a:r>
              <a:rPr lang="en-US" sz="2400" b="1" dirty="0"/>
              <a:t>€53,25 á nótt</a:t>
            </a:r>
            <a:r>
              <a:rPr lang="en-US" sz="2400" dirty="0"/>
              <a:t>).</a:t>
            </a:r>
          </a:p>
          <a:p>
            <a:pPr lvl="0" eaLnBrk="0" fontAlgn="base" hangingPunct="0">
              <a:spcAft>
                <a:spcPts val="600"/>
              </a:spcAft>
            </a:pPr>
            <a:endParaRPr lang="en-US" sz="1000" dirty="0"/>
          </a:p>
          <a:p>
            <a:pPr lvl="0" eaLnBrk="0" fontAlgn="base" hangingPunct="0">
              <a:spcAft>
                <a:spcPts val="600"/>
              </a:spcAft>
            </a:pPr>
            <a:r>
              <a:rPr lang="en-US" sz="2400" dirty="0"/>
              <a:t>Til að finna út hversu mörgum nóttum árlegur rekstrarkostnaður upp á </a:t>
            </a:r>
            <a:r>
              <a:rPr lang="en-US" sz="2400" b="1" dirty="0"/>
              <a:t>€21.300 </a:t>
            </a:r>
            <a:r>
              <a:rPr lang="en-US" sz="2400" dirty="0"/>
              <a:t>nemur, þurfum við að einangra </a:t>
            </a:r>
            <a:r>
              <a:rPr lang="en-US" sz="2400" b="1" dirty="0"/>
              <a:t>breytilega kostnaðarliði </a:t>
            </a:r>
            <a:r>
              <a:rPr lang="en-US" sz="2400" dirty="0"/>
              <a:t>og deila þeim með </a:t>
            </a:r>
            <a:r>
              <a:rPr lang="en-US" sz="2400" b="1" dirty="0"/>
              <a:t>kostnaði hvers nóttar </a:t>
            </a:r>
            <a:r>
              <a:rPr lang="en-US" sz="2400" dirty="0"/>
              <a:t>fyrir þá breytilegu liði.</a:t>
            </a:r>
            <a:endParaRPr kumimoji="0" lang="en-US" altLang="en-US" sz="2400" b="0" i="0" u="none" strike="noStrike" cap="none" normalizeH="0" baseline="0" dirty="0">
              <a:ln>
                <a:noFill/>
              </a:ln>
              <a:effectLst/>
            </a:endParaRPr>
          </a:p>
        </p:txBody>
      </p:sp>
    </p:spTree>
    <p:extLst>
      <p:ext uri="{BB962C8B-B14F-4D97-AF65-F5344CB8AC3E}">
        <p14:creationId xmlns:p14="http://schemas.microsoft.com/office/powerpoint/2010/main" val="3791601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DACE5-8C2B-5151-53BE-4748320F3E3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4FF48A9-2C04-AC6B-4826-C78C45C39168}"/>
              </a:ext>
            </a:extLst>
          </p:cNvPr>
          <p:cNvSpPr>
            <a:spLocks noGrp="1"/>
          </p:cNvSpPr>
          <p:nvPr>
            <p:ph type="body" sz="quarter" idx="16"/>
          </p:nvPr>
        </p:nvSpPr>
        <p:spPr>
          <a:xfrm>
            <a:off x="788656" y="167498"/>
            <a:ext cx="10614687" cy="803654"/>
          </a:xfrm>
        </p:spPr>
        <p:txBody>
          <a:bodyPr/>
          <a:lstStyle/>
          <a:p>
            <a:r>
              <a:rPr lang="en-IE" sz="3200" dirty="0">
                <a:solidFill>
                  <a:srgbClr val="E96751"/>
                </a:solidFill>
              </a:rPr>
              <a:t>Útskýring á töflunni</a:t>
            </a:r>
          </a:p>
          <a:p>
            <a:r>
              <a:rPr lang="en-IE" sz="2400" b="0" i="1" dirty="0"/>
              <a:t>Dæmi um árlega rekstrarkostnað eða sundurliðun breytilegra kostnaðarliða</a:t>
            </a:r>
          </a:p>
          <a:p>
            <a:endParaRPr lang="en-IE" sz="3200" dirty="0">
              <a:solidFill>
                <a:srgbClr val="E96751"/>
              </a:solidFill>
            </a:endParaRPr>
          </a:p>
        </p:txBody>
      </p:sp>
      <p:sp>
        <p:nvSpPr>
          <p:cNvPr id="5" name="Rectangle 1">
            <a:extLst>
              <a:ext uri="{FF2B5EF4-FFF2-40B4-BE49-F238E27FC236}">
                <a16:creationId xmlns:a16="http://schemas.microsoft.com/office/drawing/2014/main" id="{5AE08F71-6504-D217-0BA6-A150DF86836B}"/>
              </a:ext>
            </a:extLst>
          </p:cNvPr>
          <p:cNvSpPr>
            <a:spLocks noGrp="1" noChangeArrowheads="1"/>
          </p:cNvSpPr>
          <p:nvPr>
            <p:ph type="body" sz="quarter" idx="18"/>
          </p:nvPr>
        </p:nvSpPr>
        <p:spPr bwMode="auto">
          <a:xfrm>
            <a:off x="802511" y="1254282"/>
            <a:ext cx="10712347"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Aft>
                <a:spcPts val="600"/>
              </a:spcAft>
            </a:pPr>
            <a:r>
              <a:rPr lang="en-IE" b="1" dirty="0">
                <a:solidFill>
                  <a:srgbClr val="459597"/>
                </a:solidFill>
              </a:rPr>
              <a:t>1. Skilgreindu breytilega kostnaðarliði</a:t>
            </a:r>
          </a:p>
          <a:p>
            <a:pPr>
              <a:spcAft>
                <a:spcPts val="600"/>
              </a:spcAft>
            </a:pPr>
            <a:r>
              <a:rPr lang="en-IE" dirty="0"/>
              <a:t>Hreinsun og þvottaefni: €8,400</a:t>
            </a:r>
          </a:p>
          <a:p>
            <a:pPr>
              <a:spcAft>
                <a:spcPts val="600"/>
              </a:spcAft>
            </a:pPr>
            <a:r>
              <a:rPr lang="en-IE" dirty="0"/>
              <a:t>Gestagæði: €1,200</a:t>
            </a:r>
            <a:br>
              <a:rPr lang="en-IE" dirty="0"/>
            </a:br>
            <a:r>
              <a:rPr lang="en-IE" b="1" dirty="0"/>
              <a:t>Heild breytilegra kostnaðar = €8,400 + €1,200 = €9,600</a:t>
            </a:r>
          </a:p>
          <a:p>
            <a:pPr>
              <a:spcAft>
                <a:spcPts val="600"/>
              </a:spcAft>
            </a:pPr>
            <a:endParaRPr lang="en-IE" sz="1000" b="1" dirty="0">
              <a:solidFill>
                <a:srgbClr val="459597"/>
              </a:solidFill>
            </a:endParaRPr>
          </a:p>
          <a:p>
            <a:pPr>
              <a:spcAft>
                <a:spcPts val="600"/>
              </a:spcAft>
            </a:pPr>
            <a:r>
              <a:rPr lang="en-IE" b="1" dirty="0">
                <a:solidFill>
                  <a:srgbClr val="459597"/>
                </a:solidFill>
              </a:rPr>
              <a:t>2. Áætla breytilegan kostnað á nótt</a:t>
            </a:r>
          </a:p>
          <a:p>
            <a:pPr>
              <a:spcAft>
                <a:spcPts val="600"/>
              </a:spcAft>
            </a:pPr>
            <a:r>
              <a:rPr lang="en-IE" dirty="0"/>
              <a:t>Þú hefur áður notað </a:t>
            </a:r>
            <a:r>
              <a:rPr lang="en-IE" b="1" dirty="0"/>
              <a:t>€30 á nótt </a:t>
            </a:r>
            <a:r>
              <a:rPr lang="en-IE" dirty="0"/>
              <a:t>(hreingerning + þægindi), sem passar vel:</a:t>
            </a:r>
          </a:p>
          <a:p>
            <a:pPr>
              <a:spcAft>
                <a:spcPts val="600"/>
              </a:spcAft>
            </a:pPr>
            <a:r>
              <a:rPr lang="en-IE" dirty="0"/>
              <a:t>€30 × N nætur = €9,600 </a:t>
            </a:r>
            <a:br>
              <a:rPr lang="en-IE" dirty="0"/>
            </a:br>
            <a:r>
              <a:rPr lang="en-IE" b="1" dirty="0">
                <a:solidFill>
                  <a:srgbClr val="E96751"/>
                </a:solidFill>
              </a:rPr>
              <a:t>Þannig að:</a:t>
            </a:r>
          </a:p>
          <a:p>
            <a:pPr>
              <a:spcAft>
                <a:spcPts val="600"/>
              </a:spcAft>
            </a:pPr>
            <a:r>
              <a:rPr lang="en-IE" b="1" dirty="0"/>
              <a:t>Nætur = €9,600 ÷ €30 = 320 nætur</a:t>
            </a:r>
          </a:p>
          <a:p>
            <a:pPr>
              <a:spcAft>
                <a:spcPts val="600"/>
              </a:spcAft>
            </a:pPr>
            <a:endParaRPr lang="en-IE" sz="1000" b="1" dirty="0"/>
          </a:p>
          <a:p>
            <a:pPr>
              <a:spcAft>
                <a:spcPts val="600"/>
              </a:spcAft>
            </a:pPr>
            <a:r>
              <a:rPr lang="en-US" b="1" dirty="0">
                <a:solidFill>
                  <a:srgbClr val="E96751"/>
                </a:solidFill>
              </a:rPr>
              <a:t>Ályktun:</a:t>
            </a:r>
          </a:p>
          <a:p>
            <a:pPr>
              <a:spcAft>
                <a:spcPts val="600"/>
              </a:spcAft>
            </a:pPr>
            <a:r>
              <a:rPr lang="en-US" dirty="0"/>
              <a:t>Heildarkostnaðurinn upp á </a:t>
            </a:r>
            <a:r>
              <a:rPr lang="en-US" b="1" dirty="0"/>
              <a:t>€21.300 </a:t>
            </a:r>
            <a:r>
              <a:rPr lang="en-US" dirty="0"/>
              <a:t>í rekstrarkostnaði er líklega byggður á</a:t>
            </a:r>
            <a:r>
              <a:rPr lang="en-US" b="1" dirty="0"/>
              <a:t> 320 nýttum nóttum á ári </a:t>
            </a:r>
            <a:r>
              <a:rPr lang="en-US" dirty="0"/>
              <a:t>— miðað við að hver nótt kosti </a:t>
            </a:r>
            <a:r>
              <a:rPr lang="en-US" b="1" dirty="0"/>
              <a:t>€30 </a:t>
            </a:r>
            <a:r>
              <a:rPr lang="en-US" dirty="0"/>
              <a:t>í breytilegum kostnaði.</a:t>
            </a:r>
            <a:endParaRPr kumimoji="0" lang="en-US" altLang="en-US" b="0" i="0" u="none" strike="noStrike" cap="none" normalizeH="0" baseline="0" dirty="0">
              <a:ln>
                <a:noFill/>
              </a:ln>
              <a:effectLst/>
            </a:endParaRPr>
          </a:p>
        </p:txBody>
      </p:sp>
    </p:spTree>
    <p:extLst>
      <p:ext uri="{BB962C8B-B14F-4D97-AF65-F5344CB8AC3E}">
        <p14:creationId xmlns:p14="http://schemas.microsoft.com/office/powerpoint/2010/main" val="2641884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41FF-0B1B-E01A-AB05-909F0C6928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4E9724-F412-8990-A1D6-C9C5E1815F9C}"/>
              </a:ext>
            </a:extLst>
          </p:cNvPr>
          <p:cNvSpPr>
            <a:spLocks noGrp="1"/>
          </p:cNvSpPr>
          <p:nvPr>
            <p:ph type="body" sz="quarter" idx="18"/>
          </p:nvPr>
        </p:nvSpPr>
        <p:spPr>
          <a:xfrm>
            <a:off x="788655" y="1279971"/>
            <a:ext cx="10614687" cy="3499183"/>
          </a:xfrm>
        </p:spPr>
        <p:txBody>
          <a:bodyPr/>
          <a:lstStyle/>
          <a:p>
            <a:pPr>
              <a:spcAft>
                <a:spcPts val="1200"/>
              </a:spcAft>
            </a:pPr>
            <a:r>
              <a:rPr lang="en-US" b="1" dirty="0">
                <a:solidFill>
                  <a:schemeClr val="bg1"/>
                </a:solidFill>
                <a:highlight>
                  <a:srgbClr val="E96751"/>
                </a:highlight>
              </a:rPr>
              <a:t>Athugaðu </a:t>
            </a:r>
            <a:r>
              <a:rPr lang="en-US" dirty="0"/>
              <a:t>að orku- og hita reikningar, þrif, neysluvörur, viðhald, markaðssetning og tryggingar eru öll tekin með – þetta eru </a:t>
            </a:r>
            <a:r>
              <a:rPr lang="en-US" b="1" dirty="0"/>
              <a:t>algengir kostnaðarliðir </a:t>
            </a:r>
            <a:r>
              <a:rPr lang="en-US" dirty="0"/>
              <a:t>hjá litlum glamping-fyrirtækjum. Byggjendur </a:t>
            </a:r>
            <a:r>
              <a:rPr lang="en-US" b="1" dirty="0"/>
              <a:t>vanmeta</a:t>
            </a:r>
            <a:r>
              <a:rPr lang="en-US" dirty="0"/>
              <a:t> stundum </a:t>
            </a:r>
            <a:r>
              <a:rPr lang="en-US" b="1" dirty="0"/>
              <a:t>kostnað við viðhald </a:t>
            </a:r>
            <a:r>
              <a:rPr lang="en-US" dirty="0"/>
              <a:t>(t.d. viðgerð á verönd eða endurnýjun rúmfata) – vertu viss um að setja fé til hliðar fyrir þetta.</a:t>
            </a:r>
          </a:p>
          <a:p>
            <a:pPr>
              <a:spcAft>
                <a:spcPts val="1200"/>
              </a:spcAft>
            </a:pPr>
            <a:r>
              <a:rPr lang="en-US" b="1" dirty="0">
                <a:solidFill>
                  <a:schemeClr val="bg1"/>
                </a:solidFill>
                <a:highlight>
                  <a:srgbClr val="459597"/>
                </a:highlight>
              </a:rPr>
              <a:t>Hvað með launin mín? </a:t>
            </a:r>
            <a:r>
              <a:rPr lang="en-US" dirty="0"/>
              <a:t>Ef þú ætlar að greiða þér laun, skaltu innifela þau í </a:t>
            </a:r>
            <a:r>
              <a:rPr lang="en-US" b="1" dirty="0"/>
              <a:t>föstum kostnaði</a:t>
            </a:r>
            <a:r>
              <a:rPr lang="en-US" dirty="0"/>
              <a:t>. Margir eigendur og rekstraraðilar hunsa eigin </a:t>
            </a:r>
            <a:r>
              <a:rPr lang="en-US" dirty="0" err="1"/>
              <a:t>vinnu </a:t>
            </a:r>
            <a:r>
              <a:rPr lang="en-US" dirty="0"/>
              <a:t>í upphaflegum áætlunum, en það er mikilvægt að skrá að minnsta kosti sanngjarnt laun til að skilja raunverulegan kostnað við rekstur fyrirtækisins.</a:t>
            </a:r>
          </a:p>
          <a:p>
            <a:pPr>
              <a:spcAft>
                <a:spcPts val="1200"/>
              </a:spcAft>
            </a:pPr>
            <a:r>
              <a:rPr lang="en-US" b="1" dirty="0">
                <a:solidFill>
                  <a:schemeClr val="bg1"/>
                </a:solidFill>
                <a:highlight>
                  <a:srgbClr val="FBA63B"/>
                </a:highlight>
              </a:rPr>
              <a:t>Ábending um kostnaðarstjórnun: </a:t>
            </a:r>
            <a:r>
              <a:rPr lang="en-US" dirty="0"/>
              <a:t>Fylgstu með </a:t>
            </a:r>
            <a:r>
              <a:rPr lang="en-US" b="1" dirty="0"/>
              <a:t>föstum kostnaði á mánuði </a:t>
            </a:r>
            <a:r>
              <a:rPr lang="en-US" dirty="0"/>
              <a:t>(t.d. þjónustugjöldum, tryggingum, skipt niður á mánuði) og </a:t>
            </a:r>
            <a:r>
              <a:rPr lang="en-US" b="1" dirty="0"/>
              <a:t>breytilegum kostnaði á hverja nótt sem er í notkun</a:t>
            </a:r>
            <a:r>
              <a:rPr lang="en-US" dirty="0"/>
              <a:t>. </a:t>
            </a:r>
          </a:p>
          <a:p>
            <a:pPr>
              <a:spcAft>
                <a:spcPts val="1200"/>
              </a:spcAft>
            </a:pPr>
            <a:r>
              <a:rPr lang="en-US" dirty="0"/>
              <a:t>Þetta hjálpar við </a:t>
            </a:r>
            <a:r>
              <a:rPr lang="en-US" b="1" dirty="0"/>
              <a:t>verðlagningu </a:t>
            </a:r>
            <a:r>
              <a:rPr lang="en-US" dirty="0"/>
              <a:t>(þú vilt að næturverðið þitt fari þægilega yfir breytilegan kostnað á nótt) og við að skilja hagnaðarmörk. </a:t>
            </a:r>
          </a:p>
          <a:p>
            <a:pPr>
              <a:spcAft>
                <a:spcPts val="1200"/>
              </a:spcAft>
            </a:pPr>
            <a:r>
              <a:rPr lang="en-US" dirty="0"/>
              <a:t>Í </a:t>
            </a:r>
            <a:r>
              <a:rPr lang="en-US" b="1" dirty="0"/>
              <a:t>reikniforriti </a:t>
            </a:r>
            <a:r>
              <a:rPr lang="en-US" dirty="0"/>
              <a:t>gætirðu notað formúlur eins og Heild breytilegra kostnaðar = Nætur í nýtingu * </a:t>
            </a:r>
            <a:r>
              <a:rPr lang="en-US" dirty="0" err="1"/>
              <a:t>kostnaður_á_nóttu </a:t>
            </a:r>
            <a:r>
              <a:rPr lang="en-US" dirty="0"/>
              <a:t>til að stilla kostnað sjálfkrafa í samræmi við nýtingu.</a:t>
            </a:r>
            <a:endParaRPr lang="en-IE" dirty="0"/>
          </a:p>
        </p:txBody>
      </p:sp>
      <p:sp>
        <p:nvSpPr>
          <p:cNvPr id="6" name="Text Placeholder 2">
            <a:extLst>
              <a:ext uri="{FF2B5EF4-FFF2-40B4-BE49-F238E27FC236}">
                <a16:creationId xmlns:a16="http://schemas.microsoft.com/office/drawing/2014/main" id="{F9AF41A7-3718-295E-5FE6-3FFDA8469AFD}"/>
              </a:ext>
            </a:extLst>
          </p:cNvPr>
          <p:cNvSpPr txBox="1">
            <a:spLocks/>
          </p:cNvSpPr>
          <p:nvPr/>
        </p:nvSpPr>
        <p:spPr>
          <a:xfrm>
            <a:off x="788656" y="167498"/>
            <a:ext cx="106146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solidFill>
                  <a:srgbClr val="E96751"/>
                </a:solidFill>
              </a:rPr>
              <a:t>Útskýring á töflu</a:t>
            </a:r>
          </a:p>
          <a:p>
            <a:r>
              <a:rPr lang="en-IE" sz="2400" b="0" i="1"/>
              <a:t>Dæmi um árlega rekstrarkostnað eða sundurliðun breytilegs kostnaðar</a:t>
            </a:r>
          </a:p>
          <a:p>
            <a:endParaRPr lang="en-IE" dirty="0">
              <a:solidFill>
                <a:srgbClr val="E96751"/>
              </a:solidFill>
            </a:endParaRPr>
          </a:p>
        </p:txBody>
      </p:sp>
    </p:spTree>
    <p:extLst>
      <p:ext uri="{BB962C8B-B14F-4D97-AF65-F5344CB8AC3E}">
        <p14:creationId xmlns:p14="http://schemas.microsoft.com/office/powerpoint/2010/main" val="995308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4B341-14D3-6307-E9F9-F154C9229F2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606294-5FF4-2AD8-4EFA-1822A7A7C97D}"/>
              </a:ext>
            </a:extLst>
          </p:cNvPr>
          <p:cNvSpPr/>
          <p:nvPr/>
        </p:nvSpPr>
        <p:spPr>
          <a:xfrm>
            <a:off x="4178371" y="1852404"/>
            <a:ext cx="7817046" cy="187956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80EF4C5-FB7F-3CF5-0B8F-93FD22F03267}"/>
              </a:ext>
            </a:extLst>
          </p:cNvPr>
          <p:cNvSpPr>
            <a:spLocks noGrp="1"/>
          </p:cNvSpPr>
          <p:nvPr>
            <p:ph type="body" sz="quarter" idx="21"/>
          </p:nvPr>
        </p:nvSpPr>
        <p:spPr>
          <a:xfrm>
            <a:off x="4312380" y="990630"/>
            <a:ext cx="7582682" cy="4530541"/>
          </a:xfrm>
        </p:spPr>
        <p:txBody>
          <a:bodyPr/>
          <a:lstStyle/>
          <a:p>
            <a:pPr>
              <a:spcAft>
                <a:spcPts val="600"/>
              </a:spcAft>
            </a:pPr>
            <a:r>
              <a:rPr lang="en-IE" dirty="0"/>
              <a:t>Bættu föstum og breytilegum kostnaði saman til að fá </a:t>
            </a:r>
            <a:r>
              <a:rPr lang="en-IE" b="1" dirty="0"/>
              <a:t>heildarvæntan kostnað fyrir árið</a:t>
            </a:r>
            <a:r>
              <a:rPr lang="en-IE" dirty="0"/>
              <a:t>. </a:t>
            </a:r>
          </a:p>
          <a:p>
            <a:pPr>
              <a:spcAft>
                <a:spcPts val="600"/>
              </a:spcAft>
            </a:pPr>
            <a:endParaRPr lang="en-IE" sz="1000" i="1" dirty="0"/>
          </a:p>
          <a:p>
            <a:pPr>
              <a:spcAft>
                <a:spcPts val="600"/>
              </a:spcAft>
            </a:pPr>
            <a:r>
              <a:rPr lang="en-IE" sz="2600" b="1" i="1" dirty="0">
                <a:solidFill>
                  <a:schemeClr val="bg1"/>
                </a:solidFill>
              </a:rPr>
              <a:t>Dæmi: </a:t>
            </a:r>
            <a:r>
              <a:rPr lang="en-IE" i="1" dirty="0">
                <a:solidFill>
                  <a:schemeClr val="bg1"/>
                </a:solidFill>
              </a:rPr>
              <a:t>Frá fyrri útreikningum: </a:t>
            </a:r>
          </a:p>
          <a:p>
            <a:pPr>
              <a:spcAft>
                <a:spcPts val="600"/>
              </a:spcAft>
            </a:pPr>
            <a:r>
              <a:rPr lang="en-IE" i="1" dirty="0">
                <a:solidFill>
                  <a:schemeClr val="bg1"/>
                </a:solidFill>
              </a:rPr>
              <a:t>Föst kostnaðarkostnaður €16,600 + breytilegur kostnaðarkostnaður €3,000 = </a:t>
            </a:r>
            <a:r>
              <a:rPr lang="en-IE" b="1" i="1" dirty="0">
                <a:solidFill>
                  <a:schemeClr val="bg1"/>
                </a:solidFill>
              </a:rPr>
              <a:t>€19,600 </a:t>
            </a:r>
            <a:r>
              <a:rPr lang="en-IE" i="1" dirty="0">
                <a:solidFill>
                  <a:schemeClr val="bg1"/>
                </a:solidFill>
              </a:rPr>
              <a:t>heildarkostnaður. </a:t>
            </a:r>
            <a:r>
              <a:rPr lang="en-IE" dirty="0">
                <a:solidFill>
                  <a:schemeClr val="bg1"/>
                </a:solidFill>
              </a:rPr>
              <a:t>Þetta talan sýnir hversu mikið þú munt eyða til að reka fyrirtækið á árinu við spáða nýtingarstigi. </a:t>
            </a:r>
          </a:p>
          <a:p>
            <a:pPr>
              <a:spcAft>
                <a:spcPts val="600"/>
              </a:spcAft>
            </a:pPr>
            <a:endParaRPr lang="en-IE" sz="1000" dirty="0"/>
          </a:p>
          <a:p>
            <a:pPr marL="342900" indent="-342900">
              <a:spcAft>
                <a:spcPts val="600"/>
              </a:spcAft>
              <a:buFont typeface="Wingdings" panose="05000000000000000000" pitchFamily="2" charset="2"/>
              <a:buChar char="Ø"/>
            </a:pPr>
            <a:r>
              <a:rPr lang="en-IE" dirty="0"/>
              <a:t>Gott er að sundurliðað þetta frekar í </a:t>
            </a:r>
            <a:r>
              <a:rPr lang="en-IE" b="1" dirty="0"/>
              <a:t>helstu flokka </a:t>
            </a:r>
            <a:r>
              <a:rPr lang="en-IE" dirty="0"/>
              <a:t>ef þörf krefur (t.d. "Rekstur", "Markaðssetning" o.s.frv.), en meginatriðið er að vita </a:t>
            </a:r>
            <a:r>
              <a:rPr lang="en-IE" b="1" dirty="0"/>
              <a:t>heildarkostnað </a:t>
            </a:r>
            <a:r>
              <a:rPr lang="en-IE" dirty="0"/>
              <a:t>rekstrarins á árinu. </a:t>
            </a:r>
          </a:p>
          <a:p>
            <a:pPr marL="342900" indent="-342900">
              <a:spcAft>
                <a:spcPts val="600"/>
              </a:spcAft>
              <a:buFont typeface="Wingdings" panose="05000000000000000000" pitchFamily="2" charset="2"/>
              <a:buChar char="Ø"/>
            </a:pPr>
            <a:r>
              <a:rPr lang="en-IE" b="1" dirty="0"/>
              <a:t>Athugaðu tvisvar hvort þú hafir misst af einhverju: </a:t>
            </a:r>
            <a:r>
              <a:rPr lang="en-IE" dirty="0"/>
              <a:t>viðhaldi eða viðgerðum, einstaka gjöldum eða launum eiganda ef þú ætlar að greiða þér laun. Auðvelt er að gleyma sumum útgjöldum, svo hugsaðu vel í gegnum árið í smáatriðum.</a:t>
            </a:r>
          </a:p>
          <a:p>
            <a:pPr>
              <a:spcAft>
                <a:spcPts val="600"/>
              </a:spcAft>
            </a:pPr>
            <a:endParaRPr lang="en-IE" dirty="0"/>
          </a:p>
        </p:txBody>
      </p:sp>
      <p:sp>
        <p:nvSpPr>
          <p:cNvPr id="5" name="Text Placeholder 4">
            <a:extLst>
              <a:ext uri="{FF2B5EF4-FFF2-40B4-BE49-F238E27FC236}">
                <a16:creationId xmlns:a16="http://schemas.microsoft.com/office/drawing/2014/main" id="{DEB9FFE8-935B-729B-9FEA-E04968486F66}"/>
              </a:ext>
            </a:extLst>
          </p:cNvPr>
          <p:cNvSpPr>
            <a:spLocks noGrp="1"/>
          </p:cNvSpPr>
          <p:nvPr>
            <p:ph type="body" sz="quarter" idx="23"/>
          </p:nvPr>
        </p:nvSpPr>
        <p:spPr>
          <a:xfrm>
            <a:off x="4295553" y="350011"/>
            <a:ext cx="7221426" cy="803654"/>
          </a:xfrm>
        </p:spPr>
        <p:txBody>
          <a:bodyPr/>
          <a:lstStyle/>
          <a:p>
            <a:r>
              <a:rPr lang="en-IE" sz="3200" dirty="0"/>
              <a:t>Reikna út heildarárleg útgjöld</a:t>
            </a:r>
          </a:p>
        </p:txBody>
      </p:sp>
      <p:sp>
        <p:nvSpPr>
          <p:cNvPr id="6" name="Text Placeholder 5">
            <a:extLst>
              <a:ext uri="{FF2B5EF4-FFF2-40B4-BE49-F238E27FC236}">
                <a16:creationId xmlns:a16="http://schemas.microsoft.com/office/drawing/2014/main" id="{7CFD6274-0589-1347-130B-C46B74DA1C5F}"/>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ECF3647A-3A82-808E-DBC1-CCDD90E8D643}"/>
              </a:ext>
            </a:extLst>
          </p:cNvPr>
          <p:cNvSpPr>
            <a:spLocks noGrp="1"/>
          </p:cNvSpPr>
          <p:nvPr>
            <p:ph type="body" sz="quarter" idx="18"/>
          </p:nvPr>
        </p:nvSpPr>
        <p:spPr>
          <a:xfrm>
            <a:off x="675021" y="3392026"/>
            <a:ext cx="2893974" cy="1049221"/>
          </a:xfrm>
        </p:spPr>
        <p:txBody>
          <a:bodyPr/>
          <a:lstStyle/>
          <a:p>
            <a:r>
              <a:rPr lang="en-IE" b="0" dirty="0"/>
              <a:t>Reikna út heildarárleg útgjöld þín</a:t>
            </a:r>
          </a:p>
        </p:txBody>
      </p:sp>
      <p:sp>
        <p:nvSpPr>
          <p:cNvPr id="8" name="Text Placeholder 7">
            <a:extLst>
              <a:ext uri="{FF2B5EF4-FFF2-40B4-BE49-F238E27FC236}">
                <a16:creationId xmlns:a16="http://schemas.microsoft.com/office/drawing/2014/main" id="{5FD26E08-9E76-BF68-EAF8-6C5E5BADE243}"/>
              </a:ext>
            </a:extLst>
          </p:cNvPr>
          <p:cNvSpPr>
            <a:spLocks noGrp="1"/>
          </p:cNvSpPr>
          <p:nvPr>
            <p:ph type="body" sz="quarter" idx="19"/>
          </p:nvPr>
        </p:nvSpPr>
        <p:spPr>
          <a:xfrm>
            <a:off x="503358" y="2109079"/>
            <a:ext cx="3199646" cy="385564"/>
          </a:xfrm>
        </p:spPr>
        <p:txBody>
          <a:bodyPr/>
          <a:lstStyle/>
          <a:p>
            <a:r>
              <a:rPr lang="en-US" sz="2800" b="0" dirty="0"/>
              <a:t>Kynntu þér allar kostnaðargreinar og útgjöld</a:t>
            </a:r>
            <a:endParaRPr lang="en-IE" sz="2800" b="0" dirty="0"/>
          </a:p>
          <a:p>
            <a:endParaRPr lang="en-IE" sz="2800" dirty="0"/>
          </a:p>
        </p:txBody>
      </p:sp>
      <p:sp>
        <p:nvSpPr>
          <p:cNvPr id="11" name="TextBox 10">
            <a:extLst>
              <a:ext uri="{FF2B5EF4-FFF2-40B4-BE49-F238E27FC236}">
                <a16:creationId xmlns:a16="http://schemas.microsoft.com/office/drawing/2014/main" id="{786DDC82-3F7F-466C-0849-3F4809D5F453}"/>
              </a:ext>
            </a:extLst>
          </p:cNvPr>
          <p:cNvSpPr txBox="1"/>
          <p:nvPr/>
        </p:nvSpPr>
        <p:spPr>
          <a:xfrm>
            <a:off x="1247553" y="5838726"/>
            <a:ext cx="6096000" cy="369332"/>
          </a:xfrm>
          <a:prstGeom prst="rect">
            <a:avLst/>
          </a:prstGeom>
          <a:noFill/>
        </p:spPr>
        <p:txBody>
          <a:bodyPr wrap="square">
            <a:spAutoFit/>
          </a:bodyPr>
          <a:lstStyle/>
          <a:p>
            <a:pPr algn="l">
              <a:buNone/>
            </a:pPr>
            <a:r>
              <a:rPr lang="en-IE" i="0" dirty="0">
                <a:solidFill>
                  <a:srgbClr val="00B0F0"/>
                </a:solidFill>
                <a:effectLst/>
                <a:latin typeface="Source Sans Pro Web"/>
                <a:hlinkClick r:id="rId2">
                  <a:extLst>
                    <a:ext uri="{A12FA001-AC4F-418D-AE19-62706E023703}">
                      <ahyp:hlinkClr xmlns:ahyp="http://schemas.microsoft.com/office/drawing/2018/hyperlinkcolor" val="tx"/>
                    </a:ext>
                  </a:extLst>
                </a:hlinkClick>
              </a:rPr>
              <a:t>Jöfnunarpunktur</a:t>
            </a:r>
            <a:endParaRPr lang="en-IE" i="0" dirty="0">
              <a:solidFill>
                <a:srgbClr val="00B0F0"/>
              </a:solidFill>
              <a:effectLst/>
              <a:latin typeface="Source Sans Pro Web"/>
            </a:endParaRPr>
          </a:p>
        </p:txBody>
      </p:sp>
      <p:pic>
        <p:nvPicPr>
          <p:cNvPr id="15" name="Picture Placeholder 14" descr="A living room with a view of the ocean&#10;&#10;AI-generated content may be incorrect.">
            <a:extLst>
              <a:ext uri="{FF2B5EF4-FFF2-40B4-BE49-F238E27FC236}">
                <a16:creationId xmlns:a16="http://schemas.microsoft.com/office/drawing/2014/main" id="{0ED7E352-782A-F50C-A6CC-1C6FB4DD24CC}"/>
              </a:ext>
            </a:extLst>
          </p:cNvPr>
          <p:cNvPicPr>
            <a:picLocks noGrp="1" noChangeAspect="1"/>
          </p:cNvPicPr>
          <p:nvPr>
            <p:ph type="pic" sz="quarter" idx="10"/>
          </p:nvPr>
        </p:nvPicPr>
        <p:blipFill>
          <a:blip r:embed="rId3"/>
          <a:srcRect t="5319" b="5319"/>
          <a:stretch>
            <a:fillRect/>
          </a:stretch>
        </p:blipFill>
        <p:spPr/>
      </p:pic>
      <p:grpSp>
        <p:nvGrpSpPr>
          <p:cNvPr id="3" name="Group 2">
            <a:extLst>
              <a:ext uri="{FF2B5EF4-FFF2-40B4-BE49-F238E27FC236}">
                <a16:creationId xmlns:a16="http://schemas.microsoft.com/office/drawing/2014/main" id="{1D89527E-B303-2844-4A33-0BF3E2497790}"/>
              </a:ext>
            </a:extLst>
          </p:cNvPr>
          <p:cNvGrpSpPr/>
          <p:nvPr/>
        </p:nvGrpSpPr>
        <p:grpSpPr>
          <a:xfrm>
            <a:off x="10718455" y="63203"/>
            <a:ext cx="1081945" cy="1011723"/>
            <a:chOff x="1016000" y="1137920"/>
            <a:chExt cx="1016000" cy="1016000"/>
          </a:xfrm>
        </p:grpSpPr>
        <p:sp>
          <p:nvSpPr>
            <p:cNvPr id="9" name="Oval 8">
              <a:extLst>
                <a:ext uri="{FF2B5EF4-FFF2-40B4-BE49-F238E27FC236}">
                  <a16:creationId xmlns:a16="http://schemas.microsoft.com/office/drawing/2014/main" id="{EDDAA079-E0E3-21FC-9ACE-F7718F839FA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B2D56830-8D44-ED1F-7235-BDC74ADFD2F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13</a:t>
              </a:r>
            </a:p>
          </p:txBody>
        </p:sp>
      </p:grpSp>
    </p:spTree>
    <p:extLst>
      <p:ext uri="{BB962C8B-B14F-4D97-AF65-F5344CB8AC3E}">
        <p14:creationId xmlns:p14="http://schemas.microsoft.com/office/powerpoint/2010/main" val="261360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08762" y="896052"/>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Að gera það hagkvæmt </a:t>
            </a:r>
            <a:r>
              <a:rPr lang="en-US" sz="2400" dirty="0">
                <a:solidFill>
                  <a:srgbClr val="E96751"/>
                </a:solidFill>
              </a:rPr>
              <a:t>- skilja kostnaðinn og setja raunhæf verð </a:t>
            </a:r>
            <a:endParaRPr lang="en-GB" sz="2400" dirty="0">
              <a:solidFill>
                <a:srgbClr val="E96751"/>
              </a:solidFill>
            </a:endParaRPr>
          </a:p>
          <a:p>
            <a:pPr marL="0" indent="0">
              <a:spcBef>
                <a:spcPts val="0"/>
              </a:spcBef>
              <a:spcAft>
                <a:spcPts val="600"/>
              </a:spcAft>
              <a:buNone/>
            </a:pPr>
            <a:endParaRPr lang="en-US" sz="2400" b="1"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476657" y="1271389"/>
            <a:ext cx="5259656" cy="4671588"/>
          </a:xfrm>
        </p:spPr>
        <p:txBody>
          <a:bodyPr/>
          <a:lstStyle/>
          <a:p>
            <a:pPr marL="0" indent="0"/>
            <a:r>
              <a:rPr lang="en-US" sz="2400" dirty="0"/>
              <a:t>Fjármálaleg sjálfbærni byrjar á því að þekkja tölurnar þínar. Þessir kaflar leiða þig í gegnum grundvallaratriði kostnaðar og verðlagningar: fyrst, </a:t>
            </a:r>
          </a:p>
          <a:p>
            <a:pPr marL="0" indent="0"/>
            <a:endParaRPr lang="en-US" sz="2400" dirty="0"/>
          </a:p>
          <a:p>
            <a:pPr marL="0" indent="0"/>
            <a:r>
              <a:rPr lang="en-US" sz="2400" dirty="0"/>
              <a:t>með því að greina allan fasta og breytilegan kostnað svo þú skiljir fullkomlega hvað þarf til að halda rekstri þínum gangandi, jafnvel án gesta. </a:t>
            </a:r>
          </a:p>
          <a:p>
            <a:pPr marL="0" indent="0"/>
            <a:endParaRPr lang="en-US" sz="2400" dirty="0"/>
          </a:p>
          <a:p>
            <a:pPr marL="0" indent="0"/>
            <a:r>
              <a:rPr lang="en-US" sz="2400" dirty="0"/>
              <a:t>Næst munt þú reikna út lágmarksverð á nótt til að tryggja að verðin þín byggist á raunverulegum kostnaði. </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Eining 8 (3. hluti) Yfirlit</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2000" dirty="0">
                <a:solidFill>
                  <a:srgbClr val="494949"/>
                </a:solidFill>
              </a:rPr>
              <a:t>Greindu og gerðu greinarmun á </a:t>
            </a:r>
            <a:r>
              <a:rPr lang="en-US" sz="2000" b="1" dirty="0">
                <a:solidFill>
                  <a:srgbClr val="494949"/>
                </a:solidFill>
              </a:rPr>
              <a:t>föstum og breytilegum kostnaði </a:t>
            </a:r>
            <a:r>
              <a:rPr lang="en-US" sz="2000" dirty="0">
                <a:solidFill>
                  <a:srgbClr val="494949"/>
                </a:solidFill>
              </a:rPr>
              <a:t>í fyrirtækinu þínu.</a:t>
            </a:r>
          </a:p>
          <a:p>
            <a:pPr marL="285750" indent="-285750">
              <a:spcAft>
                <a:spcPts val="1200"/>
              </a:spcAft>
              <a:buFont typeface="Arial" panose="020B0604020202020204" pitchFamily="34" charset="0"/>
              <a:buChar char="•"/>
            </a:pPr>
            <a:r>
              <a:rPr lang="en-US" sz="2000" dirty="0">
                <a:solidFill>
                  <a:srgbClr val="494949"/>
                </a:solidFill>
              </a:rPr>
              <a:t>Skiljið </a:t>
            </a:r>
            <a:r>
              <a:rPr lang="en-US" sz="2000" b="1" dirty="0">
                <a:solidFill>
                  <a:srgbClr val="494949"/>
                </a:solidFill>
              </a:rPr>
              <a:t>heildarkostnað rekstursins </a:t>
            </a:r>
            <a:r>
              <a:rPr lang="en-US" sz="2000" dirty="0">
                <a:solidFill>
                  <a:srgbClr val="494949"/>
                </a:solidFill>
              </a:rPr>
              <a:t>og hvernig hann hefur áhrif á verðlagsákvarðanir.</a:t>
            </a:r>
          </a:p>
          <a:p>
            <a:pPr marL="285750" indent="-285750">
              <a:spcAft>
                <a:spcPts val="1200"/>
              </a:spcAft>
              <a:buFont typeface="Arial" panose="020B0604020202020204" pitchFamily="34" charset="0"/>
              <a:buChar char="•"/>
            </a:pPr>
            <a:r>
              <a:rPr lang="en-US" sz="2000" dirty="0">
                <a:solidFill>
                  <a:srgbClr val="494949"/>
                </a:solidFill>
              </a:rPr>
              <a:t>Reiknaðu </a:t>
            </a:r>
            <a:r>
              <a:rPr lang="en-US" sz="2000" b="1" dirty="0">
                <a:solidFill>
                  <a:srgbClr val="494949"/>
                </a:solidFill>
              </a:rPr>
              <a:t>lágmarksverð per nótt </a:t>
            </a:r>
            <a:r>
              <a:rPr lang="en-US" sz="2000" dirty="0">
                <a:solidFill>
                  <a:srgbClr val="494949"/>
                </a:solidFill>
              </a:rPr>
              <a:t>til að tryggja að þú sért ekki að tapa peningum.</a:t>
            </a:r>
          </a:p>
          <a:p>
            <a:pPr marL="285750" indent="-285750">
              <a:spcAft>
                <a:spcPts val="1200"/>
              </a:spcAft>
              <a:buFont typeface="Arial" panose="020B0604020202020204" pitchFamily="34" charset="0"/>
              <a:buChar char="•"/>
            </a:pPr>
            <a:r>
              <a:rPr lang="en-US" sz="2000" dirty="0">
                <a:solidFill>
                  <a:srgbClr val="494949"/>
                </a:solidFill>
              </a:rPr>
              <a:t>Nota raunveruleg kostnaðargögn til að ákvarða </a:t>
            </a:r>
            <a:r>
              <a:rPr lang="en-US" sz="2000" b="1" dirty="0">
                <a:solidFill>
                  <a:srgbClr val="494949"/>
                </a:solidFill>
              </a:rPr>
              <a:t>verðstefnu </a:t>
            </a:r>
            <a:r>
              <a:rPr lang="en-US" sz="2000" dirty="0">
                <a:solidFill>
                  <a:srgbClr val="494949"/>
                </a:solidFill>
              </a:rPr>
              <a:t>sem er bæði sjálfbær og í samræmi við viðskiptamarkmið þín.</a:t>
            </a:r>
          </a:p>
        </p:txBody>
      </p:sp>
      <p:sp>
        <p:nvSpPr>
          <p:cNvPr id="2" name="TextBox 1">
            <a:extLst>
              <a:ext uri="{FF2B5EF4-FFF2-40B4-BE49-F238E27FC236}">
                <a16:creationId xmlns:a16="http://schemas.microsoft.com/office/drawing/2014/main" id="{9E9C96C2-CDD4-9A5C-F4AD-600DA16DB269}"/>
              </a:ext>
            </a:extLst>
          </p:cNvPr>
          <p:cNvSpPr txBox="1"/>
          <p:nvPr/>
        </p:nvSpPr>
        <p:spPr>
          <a:xfrm>
            <a:off x="6708762" y="249721"/>
            <a:ext cx="4335238" cy="646331"/>
          </a:xfrm>
          <a:prstGeom prst="rect">
            <a:avLst/>
          </a:prstGeom>
          <a:noFill/>
        </p:spPr>
        <p:txBody>
          <a:bodyPr wrap="square" rtlCol="0">
            <a:spAutoFit/>
          </a:bodyPr>
          <a:lstStyle/>
          <a:p>
            <a:r>
              <a:rPr lang="en-IE" sz="3600" b="1" dirty="0">
                <a:solidFill>
                  <a:srgbClr val="459597"/>
                </a:solidFill>
              </a:rPr>
              <a:t>Námsárangur</a:t>
            </a:r>
          </a:p>
        </p:txBody>
      </p:sp>
    </p:spTree>
    <p:extLst>
      <p:ext uri="{BB962C8B-B14F-4D97-AF65-F5344CB8AC3E}">
        <p14:creationId xmlns:p14="http://schemas.microsoft.com/office/powerpoint/2010/main" val="298956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73EC-108C-F8C3-79EA-728DF6559AF5}"/>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9983DBA6-7AD1-5D1B-5A34-65462706E14D}"/>
              </a:ext>
            </a:extLst>
          </p:cNvPr>
          <p:cNvSpPr/>
          <p:nvPr/>
        </p:nvSpPr>
        <p:spPr>
          <a:xfrm>
            <a:off x="1518060" y="3964617"/>
            <a:ext cx="9964593" cy="948039"/>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5C5E894A-DA14-FADB-E513-741BF6837C7D}"/>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9964096F-559E-AF95-1B51-446F419A384A}"/>
              </a:ext>
            </a:extLst>
          </p:cNvPr>
          <p:cNvSpPr>
            <a:spLocks noGrp="1"/>
          </p:cNvSpPr>
          <p:nvPr>
            <p:ph type="body" sz="quarter" idx="16"/>
          </p:nvPr>
        </p:nvSpPr>
        <p:spPr>
          <a:xfrm>
            <a:off x="808104" y="573505"/>
            <a:ext cx="10614687" cy="803654"/>
          </a:xfrm>
        </p:spPr>
        <p:txBody>
          <a:bodyPr/>
          <a:lstStyle/>
          <a:p>
            <a:r>
              <a:rPr lang="en-US" sz="3200" b="1" dirty="0">
                <a:solidFill>
                  <a:srgbClr val="459597"/>
                </a:solidFill>
              </a:rPr>
              <a:t>Reikna út heildarárlegur kostnað þinn (TAC)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D1F3C011-B398-883D-27BC-3F5AFEFBDA6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C077539-09B3-669F-078F-5169D8DFD122}"/>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"Hversu mikið kostar það mig í raun að reka þennan stað í eitt ár?"</a:t>
            </a:r>
          </a:p>
        </p:txBody>
      </p:sp>
      <p:sp>
        <p:nvSpPr>
          <p:cNvPr id="21" name="Text Placeholder 5">
            <a:extLst>
              <a:ext uri="{FF2B5EF4-FFF2-40B4-BE49-F238E27FC236}">
                <a16:creationId xmlns:a16="http://schemas.microsoft.com/office/drawing/2014/main" id="{2B314E29-5078-D23D-A627-7419635FE615}"/>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t>Heildarárlegur kostnaður </a:t>
            </a:r>
            <a:r>
              <a:rPr lang="en-US" sz="2200" dirty="0"/>
              <a:t>er allt sem þú eyðir á einu ári til að reka fyrirtækið þitt. Þetta felur í sér bæði fasta kostnað (óbreytanlegan): leigu, tryggingar og laun, og breytilegan kostnað (á hverri bókun): þrif, þvott og þjónustugjöld.</a:t>
            </a:r>
          </a:p>
        </p:txBody>
      </p:sp>
      <p:sp>
        <p:nvSpPr>
          <p:cNvPr id="25" name="Flowchart: Alternate Process 24">
            <a:extLst>
              <a:ext uri="{FF2B5EF4-FFF2-40B4-BE49-F238E27FC236}">
                <a16:creationId xmlns:a16="http://schemas.microsoft.com/office/drawing/2014/main" id="{430F3230-F7CC-850B-D5CA-ADEAFEB5919F}"/>
              </a:ext>
            </a:extLst>
          </p:cNvPr>
          <p:cNvSpPr/>
          <p:nvPr/>
        </p:nvSpPr>
        <p:spPr>
          <a:xfrm>
            <a:off x="1460733" y="2754095"/>
            <a:ext cx="9964593" cy="10657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5479C7B-F585-948D-2DE8-CA40CFD13EEA}"/>
              </a:ext>
            </a:extLst>
          </p:cNvPr>
          <p:cNvSpPr txBox="1">
            <a:spLocks/>
          </p:cNvSpPr>
          <p:nvPr/>
        </p:nvSpPr>
        <p:spPr>
          <a:xfrm>
            <a:off x="1693900" y="517707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rgbClr val="E96751"/>
                </a:solidFill>
              </a:rPr>
              <a:t>Dæmi: </a:t>
            </a:r>
            <a:r>
              <a:rPr lang="en-US" sz="2200" i="1" dirty="0"/>
              <a:t>Föst kostnaður = €14,000, breytilegur kostnaður á nótt = €30, bókaðar nætur = 200</a:t>
            </a:r>
          </a:p>
          <a:p>
            <a:pPr marL="0" indent="0"/>
            <a:r>
              <a:rPr lang="en-US" sz="2200" b="1" dirty="0">
                <a:solidFill>
                  <a:srgbClr val="E96751"/>
                </a:solidFill>
              </a:rPr>
              <a:t>TAC = €14,000 + (€30 × 200) = €14,000 + €6,000 = €20,000  </a:t>
            </a:r>
          </a:p>
          <a:p>
            <a:pPr marL="0" indent="0"/>
            <a:r>
              <a:rPr lang="en-US" sz="2200" dirty="0"/>
              <a:t>"Þetta þýðir að það kostar €20,000 á ári að reka fyrirtækið þitt ef þú færð 200 bókanir."</a:t>
            </a:r>
            <a:endParaRPr lang="en-IE" sz="2200" dirty="0"/>
          </a:p>
        </p:txBody>
      </p:sp>
      <p:sp>
        <p:nvSpPr>
          <p:cNvPr id="26" name="Flowchart: Alternate Process 25">
            <a:extLst>
              <a:ext uri="{FF2B5EF4-FFF2-40B4-BE49-F238E27FC236}">
                <a16:creationId xmlns:a16="http://schemas.microsoft.com/office/drawing/2014/main" id="{34D33F8D-FF75-5C04-7613-5EBD458AF7DF}"/>
              </a:ext>
            </a:extLst>
          </p:cNvPr>
          <p:cNvSpPr/>
          <p:nvPr/>
        </p:nvSpPr>
        <p:spPr>
          <a:xfrm>
            <a:off x="1571292" y="5121495"/>
            <a:ext cx="9964593" cy="140866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589BDEEB-927B-7FD2-AEDA-AFA644E2F7E7}"/>
              </a:ext>
            </a:extLst>
          </p:cNvPr>
          <p:cNvCxnSpPr>
            <a:cxnSpLocks/>
            <a:stCxn id="24" idx="1"/>
            <a:endCxn id="25" idx="1"/>
          </p:cNvCxnSpPr>
          <p:nvPr/>
        </p:nvCxnSpPr>
        <p:spPr>
          <a:xfrm rot="10800000" flipH="1" flipV="1">
            <a:off x="817827" y="2127804"/>
            <a:ext cx="642905" cy="115917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A553069-54B2-18C0-5AD5-930B9502CD80}"/>
              </a:ext>
            </a:extLst>
          </p:cNvPr>
          <p:cNvCxnSpPr>
            <a:cxnSpLocks/>
          </p:cNvCxnSpPr>
          <p:nvPr/>
        </p:nvCxnSpPr>
        <p:spPr>
          <a:xfrm rot="16200000" flipH="1">
            <a:off x="120542" y="4039544"/>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CA98AC7-44A9-1D98-4B9E-4175D4E74DF7}"/>
              </a:ext>
            </a:extLst>
          </p:cNvPr>
          <p:cNvSpPr txBox="1">
            <a:spLocks/>
          </p:cNvSpPr>
          <p:nvPr/>
        </p:nvSpPr>
        <p:spPr>
          <a:xfrm>
            <a:off x="1763485" y="406137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600" b="1" dirty="0">
                <a:solidFill>
                  <a:schemeClr val="bg1"/>
                </a:solidFill>
              </a:rPr>
              <a:t>Heildarárlegur kostnaður (TAC) = </a:t>
            </a:r>
            <a:r>
              <a:rPr lang="en-US" sz="2600" dirty="0">
                <a:solidFill>
                  <a:schemeClr val="bg1"/>
                </a:solidFill>
              </a:rPr>
              <a:t>Fastur kostnaður + (Breytilegur kostnaður á nótt × bókaðar nætur) </a:t>
            </a:r>
          </a:p>
        </p:txBody>
      </p:sp>
    </p:spTree>
    <p:extLst>
      <p:ext uri="{BB962C8B-B14F-4D97-AF65-F5344CB8AC3E}">
        <p14:creationId xmlns:p14="http://schemas.microsoft.com/office/powerpoint/2010/main" val="1397643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73A8-B319-1187-CE77-F2C77E54BF9F}"/>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C07B9129-DAD0-807F-B082-26A374355C3F}"/>
              </a:ext>
            </a:extLst>
          </p:cNvPr>
          <p:cNvSpPr/>
          <p:nvPr/>
        </p:nvSpPr>
        <p:spPr>
          <a:xfrm>
            <a:off x="1535908" y="4948518"/>
            <a:ext cx="9964593" cy="1482071"/>
          </a:xfrm>
          <a:prstGeom prst="flowChartAlternateProcess">
            <a:avLst/>
          </a:prstGeom>
          <a:solidFill>
            <a:srgbClr val="086D6E"/>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DD78BB99-BD12-3F0E-8BD8-234CC5FA6A50}"/>
              </a:ext>
            </a:extLst>
          </p:cNvPr>
          <p:cNvSpPr/>
          <p:nvPr/>
        </p:nvSpPr>
        <p:spPr>
          <a:xfrm>
            <a:off x="893003" y="149486"/>
            <a:ext cx="10595240" cy="681515"/>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 Placeholder 5">
            <a:extLst>
              <a:ext uri="{FF2B5EF4-FFF2-40B4-BE49-F238E27FC236}">
                <a16:creationId xmlns:a16="http://schemas.microsoft.com/office/drawing/2014/main" id="{41DF0B4E-6A63-126C-1CA8-A5E69AB7F9DA}"/>
              </a:ext>
            </a:extLst>
          </p:cNvPr>
          <p:cNvSpPr>
            <a:spLocks noGrp="1"/>
          </p:cNvSpPr>
          <p:nvPr>
            <p:ph type="body" sz="quarter" idx="18"/>
          </p:nvPr>
        </p:nvSpPr>
        <p:spPr>
          <a:xfrm>
            <a:off x="1067764" y="264357"/>
            <a:ext cx="10614687" cy="803653"/>
          </a:xfrm>
        </p:spPr>
        <p:txBody>
          <a:bodyPr/>
          <a:lstStyle/>
          <a:p>
            <a:pPr algn="ctr">
              <a:spcAft>
                <a:spcPts val="600"/>
              </a:spcAft>
            </a:pPr>
            <a:r>
              <a:rPr lang="en-US" sz="2800" i="1" dirty="0">
                <a:solidFill>
                  <a:schemeClr val="bg1"/>
                </a:solidFill>
              </a:rPr>
              <a:t>Hversu mörg nætur býst ég við að verði bókaðar á þessu ári?</a:t>
            </a:r>
          </a:p>
        </p:txBody>
      </p:sp>
      <p:sp>
        <p:nvSpPr>
          <p:cNvPr id="21" name="Text Placeholder 5">
            <a:extLst>
              <a:ext uri="{FF2B5EF4-FFF2-40B4-BE49-F238E27FC236}">
                <a16:creationId xmlns:a16="http://schemas.microsoft.com/office/drawing/2014/main" id="{45B24E01-DED7-DF0D-0725-94766EDE0797}"/>
              </a:ext>
            </a:extLst>
          </p:cNvPr>
          <p:cNvSpPr txBox="1">
            <a:spLocks/>
          </p:cNvSpPr>
          <p:nvPr/>
        </p:nvSpPr>
        <p:spPr>
          <a:xfrm>
            <a:off x="1781333" y="105820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494949"/>
                </a:solidFill>
              </a:rPr>
              <a:t>Þetta hjálpar þér að áætla heildarbreytileg útgjöld þín og reikna út raunverulegt </a:t>
            </a:r>
            <a:r>
              <a:rPr lang="en-US" sz="2200" b="1" dirty="0">
                <a:solidFill>
                  <a:srgbClr val="494949"/>
                </a:solidFill>
              </a:rPr>
              <a:t>heildarárlegt kostnað</a:t>
            </a:r>
            <a:r>
              <a:rPr lang="en-US" sz="2200" dirty="0">
                <a:solidFill>
                  <a:srgbClr val="494949"/>
                </a:solidFill>
              </a:rPr>
              <a:t>. Þú getur </a:t>
            </a:r>
            <a:r>
              <a:rPr lang="en-US" sz="2200" b="1" dirty="0">
                <a:solidFill>
                  <a:srgbClr val="494949"/>
                </a:solidFill>
              </a:rPr>
              <a:t>kallað þetta "formúlu fyrir sviðsætlanagerð" </a:t>
            </a:r>
            <a:r>
              <a:rPr lang="en-US" sz="2200" dirty="0">
                <a:solidFill>
                  <a:srgbClr val="494949"/>
                </a:solidFill>
              </a:rPr>
              <a:t>þegar þú notar hana til að kanna hvernig </a:t>
            </a:r>
            <a:r>
              <a:rPr lang="en-US" sz="2200" b="1" dirty="0">
                <a:solidFill>
                  <a:srgbClr val="494949"/>
                </a:solidFill>
              </a:rPr>
              <a:t>mismunandi fjöldi seldra nætur (nýtingarhlutfall) </a:t>
            </a:r>
            <a:r>
              <a:rPr lang="en-US" sz="2200" dirty="0">
                <a:solidFill>
                  <a:srgbClr val="494949"/>
                </a:solidFill>
              </a:rPr>
              <a:t>hefur áhrif á </a:t>
            </a:r>
            <a:r>
              <a:rPr lang="en-US" sz="2200" b="1" dirty="0">
                <a:solidFill>
                  <a:srgbClr val="494949"/>
                </a:solidFill>
              </a:rPr>
              <a:t>heildarárlegan kostnað (TAC) </a:t>
            </a:r>
            <a:r>
              <a:rPr lang="en-US" sz="2200" dirty="0">
                <a:solidFill>
                  <a:srgbClr val="494949"/>
                </a:solidFill>
              </a:rPr>
              <a:t>og </a:t>
            </a:r>
            <a:r>
              <a:rPr lang="en-US" sz="2200" b="1" dirty="0">
                <a:solidFill>
                  <a:srgbClr val="494949"/>
                </a:solidFill>
              </a:rPr>
              <a:t>arðsemi</a:t>
            </a:r>
            <a:r>
              <a:rPr lang="en-US" sz="2200" dirty="0">
                <a:solidFill>
                  <a:srgbClr val="494949"/>
                </a:solidFill>
              </a:rPr>
              <a:t>. </a:t>
            </a:r>
          </a:p>
          <a:p>
            <a:pPr marL="0" indent="0">
              <a:lnSpc>
                <a:spcPct val="100000"/>
              </a:lnSpc>
              <a:spcBef>
                <a:spcPts val="0"/>
              </a:spcBef>
              <a:spcAft>
                <a:spcPts val="600"/>
              </a:spcAft>
            </a:pPr>
            <a:r>
              <a:rPr lang="en-US" sz="2200" b="1" dirty="0">
                <a:solidFill>
                  <a:srgbClr val="E96751"/>
                </a:solidFill>
              </a:rPr>
              <a:t>Dæmi: </a:t>
            </a:r>
            <a:r>
              <a:rPr lang="en-US" sz="2200" i="1" dirty="0">
                <a:solidFill>
                  <a:srgbClr val="494949"/>
                </a:solidFill>
              </a:rPr>
              <a:t>"Hvað ef ég fæ aðeins 150 bókanir?". "Hvað ef ég hækka verðið í 165 €?". "Hvað gerist ef þrifakostnaður hækkar?"</a:t>
            </a:r>
          </a:p>
          <a:p>
            <a:pPr marL="342900" indent="-342900">
              <a:lnSpc>
                <a:spcPct val="100000"/>
              </a:lnSpc>
              <a:spcBef>
                <a:spcPts val="0"/>
              </a:spcBef>
              <a:spcAft>
                <a:spcPts val="600"/>
              </a:spcAft>
              <a:buFont typeface="Arial" panose="020B0604020202020204" pitchFamily="34" charset="0"/>
              <a:buChar char="•"/>
            </a:pPr>
            <a:r>
              <a:rPr lang="en-US" sz="2200" b="1" dirty="0">
                <a:solidFill>
                  <a:srgbClr val="E96751"/>
                </a:solidFill>
              </a:rPr>
              <a:t>Föst kostnaðargjöld (FC): </a:t>
            </a:r>
            <a:r>
              <a:rPr lang="en-US" sz="2200" dirty="0">
                <a:solidFill>
                  <a:srgbClr val="494949"/>
                </a:solidFill>
              </a:rPr>
              <a:t>Kostnaðargjöld sem haldast óbreytt óháð því hversu margar nætur eru bókaðar (t.d. tryggingar, leiga, hugbúnaður)</a:t>
            </a:r>
          </a:p>
          <a:p>
            <a:pPr marL="342900" indent="-342900">
              <a:lnSpc>
                <a:spcPct val="100000"/>
              </a:lnSpc>
              <a:spcBef>
                <a:spcPts val="0"/>
              </a:spcBef>
              <a:spcAft>
                <a:spcPts val="600"/>
              </a:spcAft>
              <a:buFont typeface="Arial" panose="020B0604020202020204" pitchFamily="34" charset="0"/>
              <a:buChar char="•"/>
            </a:pPr>
            <a:r>
              <a:rPr lang="en-US" sz="2200" b="1" dirty="0">
                <a:solidFill>
                  <a:srgbClr val="E96751"/>
                </a:solidFill>
              </a:rPr>
              <a:t>Breytilegur kostnaður (VC × N): </a:t>
            </a:r>
            <a:r>
              <a:rPr lang="en-US" sz="2200" dirty="0">
                <a:solidFill>
                  <a:srgbClr val="494949"/>
                </a:solidFill>
              </a:rPr>
              <a:t>Kostnaður sem breytist eftir því hversu margar nætur eru bókaðar (t.d. þrif, þvottur, morgunverður)</a:t>
            </a:r>
          </a:p>
          <a:p>
            <a:pPr marL="342900" indent="-342900">
              <a:lnSpc>
                <a:spcPct val="100000"/>
              </a:lnSpc>
              <a:spcBef>
                <a:spcPts val="0"/>
              </a:spcBef>
              <a:spcAft>
                <a:spcPts val="600"/>
              </a:spcAft>
              <a:buFont typeface="Arial" panose="020B0604020202020204" pitchFamily="34" charset="0"/>
              <a:buChar char="•"/>
            </a:pPr>
            <a:endParaRPr lang="en-US" sz="2200" dirty="0">
              <a:solidFill>
                <a:srgbClr val="494949"/>
              </a:solidFill>
            </a:endParaRPr>
          </a:p>
        </p:txBody>
      </p:sp>
      <p:sp>
        <p:nvSpPr>
          <p:cNvPr id="25" name="Flowchart: Alternate Process 24">
            <a:extLst>
              <a:ext uri="{FF2B5EF4-FFF2-40B4-BE49-F238E27FC236}">
                <a16:creationId xmlns:a16="http://schemas.microsoft.com/office/drawing/2014/main" id="{6E8066D0-6E57-F32D-4561-D54DC82BA60F}"/>
              </a:ext>
            </a:extLst>
          </p:cNvPr>
          <p:cNvSpPr/>
          <p:nvPr/>
        </p:nvSpPr>
        <p:spPr>
          <a:xfrm>
            <a:off x="1535908" y="1025330"/>
            <a:ext cx="9964593" cy="3824575"/>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dirty="0"/>
          </a:p>
        </p:txBody>
      </p:sp>
      <p:cxnSp>
        <p:nvCxnSpPr>
          <p:cNvPr id="33" name="Connector: Elbow 32">
            <a:extLst>
              <a:ext uri="{FF2B5EF4-FFF2-40B4-BE49-F238E27FC236}">
                <a16:creationId xmlns:a16="http://schemas.microsoft.com/office/drawing/2014/main" id="{7753A804-E34E-E97A-8BB6-2D45C79FE691}"/>
              </a:ext>
            </a:extLst>
          </p:cNvPr>
          <p:cNvCxnSpPr>
            <a:cxnSpLocks/>
            <a:stCxn id="24" idx="1"/>
            <a:endCxn id="25" idx="1"/>
          </p:cNvCxnSpPr>
          <p:nvPr/>
        </p:nvCxnSpPr>
        <p:spPr>
          <a:xfrm rot="10800000" flipH="1" flipV="1">
            <a:off x="893002" y="490244"/>
            <a:ext cx="642905" cy="2447374"/>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86467E3-D1FE-0930-8482-A5F6785757B7}"/>
              </a:ext>
            </a:extLst>
          </p:cNvPr>
          <p:cNvCxnSpPr>
            <a:cxnSpLocks/>
          </p:cNvCxnSpPr>
          <p:nvPr/>
        </p:nvCxnSpPr>
        <p:spPr>
          <a:xfrm rot="16200000" flipH="1">
            <a:off x="140437" y="36901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59DFD804-C70B-5C33-B01E-E559D3AD21BC}"/>
              </a:ext>
            </a:extLst>
          </p:cNvPr>
          <p:cNvSpPr txBox="1">
            <a:spLocks/>
          </p:cNvSpPr>
          <p:nvPr/>
        </p:nvSpPr>
        <p:spPr>
          <a:xfrm>
            <a:off x="1781333" y="513844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chemeClr val="bg1"/>
                </a:solidFill>
              </a:rPr>
              <a:t>Heildarárlegur kostnaður </a:t>
            </a:r>
            <a:r>
              <a:rPr lang="en-US" dirty="0">
                <a:solidFill>
                  <a:schemeClr val="bg1"/>
                </a:solidFill>
              </a:rPr>
              <a:t>= Föstur kostnaður + (breytilegur kostnaður á einingu × fjöldi seldra/notaðra eininga)</a:t>
            </a:r>
          </a:p>
          <a:p>
            <a:pPr marL="0" indent="0">
              <a:spcAft>
                <a:spcPts val="600"/>
              </a:spcAft>
            </a:pPr>
            <a:r>
              <a:rPr lang="en-US" dirty="0">
                <a:solidFill>
                  <a:schemeClr val="bg1"/>
                </a:solidFill>
              </a:rPr>
              <a:t>Í þessu tilfelli er það: TAC = FC + (VC × N) þar sem N = fjöldi nýtttra nætur</a:t>
            </a:r>
          </a:p>
        </p:txBody>
      </p:sp>
    </p:spTree>
    <p:extLst>
      <p:ext uri="{BB962C8B-B14F-4D97-AF65-F5344CB8AC3E}">
        <p14:creationId xmlns:p14="http://schemas.microsoft.com/office/powerpoint/2010/main" val="360816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159FC2-969A-4DF0-3D3F-CFDA69EE760D}"/>
              </a:ext>
            </a:extLst>
          </p:cNvPr>
          <p:cNvSpPr>
            <a:spLocks noGrp="1"/>
          </p:cNvSpPr>
          <p:nvPr>
            <p:ph type="body" sz="quarter" idx="4294967295"/>
          </p:nvPr>
        </p:nvSpPr>
        <p:spPr>
          <a:xfrm>
            <a:off x="744501" y="3392026"/>
            <a:ext cx="2471591" cy="1049221"/>
          </a:xfrm>
          <a:prstGeom prst="rect">
            <a:avLst/>
          </a:prstGeom>
        </p:spPr>
        <p:txBody>
          <a:bodyPr/>
          <a:lstStyle/>
          <a:p>
            <a:pPr marL="0" indent="0" algn="ctr">
              <a:lnSpc>
                <a:spcPct val="100000"/>
              </a:lnSpc>
              <a:buNone/>
            </a:pPr>
            <a:r>
              <a:rPr lang="en-IE" dirty="0">
                <a:solidFill>
                  <a:schemeClr val="bg1"/>
                </a:solidFill>
              </a:rPr>
              <a:t>Búðu til yfirlit yfir árleg útgjöld þín</a:t>
            </a:r>
          </a:p>
        </p:txBody>
      </p:sp>
      <p:sp>
        <p:nvSpPr>
          <p:cNvPr id="15" name="Text Placeholder 14">
            <a:extLst>
              <a:ext uri="{FF2B5EF4-FFF2-40B4-BE49-F238E27FC236}">
                <a16:creationId xmlns:a16="http://schemas.microsoft.com/office/drawing/2014/main" id="{2041E61C-2DBF-D70B-F2F9-0671CF0EC4B7}"/>
              </a:ext>
            </a:extLst>
          </p:cNvPr>
          <p:cNvSpPr>
            <a:spLocks noGrp="1"/>
          </p:cNvSpPr>
          <p:nvPr>
            <p:ph type="body" sz="quarter" idx="4294967295"/>
          </p:nvPr>
        </p:nvSpPr>
        <p:spPr>
          <a:xfrm>
            <a:off x="591537" y="2220503"/>
            <a:ext cx="2777521" cy="385564"/>
          </a:xfrm>
          <a:prstGeom prst="rect">
            <a:avLst/>
          </a:prstGeom>
        </p:spPr>
        <p:txBody>
          <a:bodyPr/>
          <a:lstStyle/>
          <a:p>
            <a:pPr marL="0" indent="0" algn="ctr">
              <a:buNone/>
            </a:pPr>
            <a:r>
              <a:rPr lang="en-IE" sz="4800" b="1" dirty="0">
                <a:solidFill>
                  <a:schemeClr val="bg1"/>
                </a:solidFill>
              </a:rPr>
              <a:t>Æfing</a:t>
            </a:r>
          </a:p>
        </p:txBody>
      </p:sp>
      <p:sp>
        <p:nvSpPr>
          <p:cNvPr id="16" name="Text Placeholder 15">
            <a:extLst>
              <a:ext uri="{FF2B5EF4-FFF2-40B4-BE49-F238E27FC236}">
                <a16:creationId xmlns:a16="http://schemas.microsoft.com/office/drawing/2014/main" id="{E7475DE4-9A41-A011-80AC-85733CA5332A}"/>
              </a:ext>
            </a:extLst>
          </p:cNvPr>
          <p:cNvSpPr>
            <a:spLocks noGrp="1"/>
          </p:cNvSpPr>
          <p:nvPr>
            <p:ph type="body" sz="quarter" idx="21"/>
          </p:nvPr>
        </p:nvSpPr>
        <p:spPr>
          <a:xfrm>
            <a:off x="4295553" y="502161"/>
            <a:ext cx="7221426" cy="4530541"/>
          </a:xfrm>
        </p:spPr>
        <p:txBody>
          <a:bodyPr/>
          <a:lstStyle/>
          <a:p>
            <a:r>
              <a:rPr lang="en-US" i="1" dirty="0"/>
              <a:t>Sérfræðingar benda á að grunnendurnýjun birgða og þjónusta geti ein og sér numið allt að 20% af tekjum, svo verð þitt verður að duga vel fyrir þessum rekstrarkostnaði. </a:t>
            </a:r>
            <a:r>
              <a:rPr lang="en-US" dirty="0"/>
              <a:t>Íhugaðu að búa til einfalda töflu yfir árlega kostnað:</a:t>
            </a:r>
            <a:endParaRPr lang="en-IE" dirty="0"/>
          </a:p>
        </p:txBody>
      </p:sp>
      <p:sp>
        <p:nvSpPr>
          <p:cNvPr id="18" name="Text Placeholder 17">
            <a:extLst>
              <a:ext uri="{FF2B5EF4-FFF2-40B4-BE49-F238E27FC236}">
                <a16:creationId xmlns:a16="http://schemas.microsoft.com/office/drawing/2014/main" id="{D484588D-E85F-0D17-8DC4-0AABFC0A7074}"/>
              </a:ext>
            </a:extLst>
          </p:cNvPr>
          <p:cNvSpPr>
            <a:spLocks noGrp="1"/>
          </p:cNvSpPr>
          <p:nvPr>
            <p:ph type="body" sz="quarter" idx="66"/>
          </p:nvPr>
        </p:nvSpPr>
        <p:spPr/>
        <p:txBody>
          <a:bodyPr/>
          <a:lstStyle/>
          <a:p>
            <a:endParaRPr lang="en-IE"/>
          </a:p>
        </p:txBody>
      </p:sp>
      <p:graphicFrame>
        <p:nvGraphicFramePr>
          <p:cNvPr id="31" name="Table 30">
            <a:extLst>
              <a:ext uri="{FF2B5EF4-FFF2-40B4-BE49-F238E27FC236}">
                <a16:creationId xmlns:a16="http://schemas.microsoft.com/office/drawing/2014/main" id="{C841F8AF-833B-27D6-3952-81334EAEAF2B}"/>
              </a:ext>
            </a:extLst>
          </p:cNvPr>
          <p:cNvGraphicFramePr>
            <a:graphicFrameLocks noGrp="1"/>
          </p:cNvGraphicFramePr>
          <p:nvPr/>
        </p:nvGraphicFramePr>
        <p:xfrm>
          <a:off x="4297300" y="2209756"/>
          <a:ext cx="7503100" cy="3413760"/>
        </p:xfrm>
        <a:graphic>
          <a:graphicData uri="http://schemas.openxmlformats.org/drawingml/2006/table">
            <a:tbl>
              <a:tblPr/>
              <a:tblGrid>
                <a:gridCol w="3751550">
                  <a:extLst>
                    <a:ext uri="{9D8B030D-6E8A-4147-A177-3AD203B41FA5}">
                      <a16:colId xmlns:a16="http://schemas.microsoft.com/office/drawing/2014/main" val="47813852"/>
                    </a:ext>
                  </a:extLst>
                </a:gridCol>
                <a:gridCol w="3751550">
                  <a:extLst>
                    <a:ext uri="{9D8B030D-6E8A-4147-A177-3AD203B41FA5}">
                      <a16:colId xmlns:a16="http://schemas.microsoft.com/office/drawing/2014/main" val="4051903735"/>
                    </a:ext>
                  </a:extLst>
                </a:gridCol>
              </a:tblGrid>
              <a:tr h="0">
                <a:tc>
                  <a:txBody>
                    <a:bodyPr/>
                    <a:lstStyle/>
                    <a:p>
                      <a:pPr>
                        <a:buNone/>
                      </a:pPr>
                      <a:r>
                        <a:rPr lang="en-IE" sz="2200" b="1" dirty="0">
                          <a:solidFill>
                            <a:schemeClr val="bg1"/>
                          </a:solidFill>
                        </a:rPr>
                        <a:t>Kostnaðarliður</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Árlegur kostnaður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1430391674"/>
                  </a:ext>
                </a:extLst>
              </a:tr>
              <a:tr h="0">
                <a:tc>
                  <a:txBody>
                    <a:bodyPr/>
                    <a:lstStyle/>
                    <a:p>
                      <a:pPr>
                        <a:buNone/>
                      </a:pPr>
                      <a:r>
                        <a:rPr lang="en-IE" sz="2200" dirty="0">
                          <a:solidFill>
                            <a:srgbClr val="494949"/>
                          </a:solidFill>
                        </a:rPr>
                        <a:t>Leiga/veðlán fasteignar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(t.d. €5.000)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941197"/>
                  </a:ext>
                </a:extLst>
              </a:tr>
              <a:tr h="0">
                <a:tc>
                  <a:txBody>
                    <a:bodyPr/>
                    <a:lstStyle/>
                    <a:p>
                      <a:pPr>
                        <a:buNone/>
                      </a:pPr>
                      <a:r>
                        <a:rPr lang="en-IE" sz="2200" dirty="0">
                          <a:solidFill>
                            <a:srgbClr val="494949"/>
                          </a:solidFill>
                        </a:rPr>
                        <a:t>Gjöld (rafmagn, vatn)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(t.d. €2.000)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5708078"/>
                  </a:ext>
                </a:extLst>
              </a:tr>
              <a:tr h="0">
                <a:tc>
                  <a:txBody>
                    <a:bodyPr/>
                    <a:lstStyle/>
                    <a:p>
                      <a:pPr>
                        <a:buNone/>
                      </a:pPr>
                      <a:r>
                        <a:rPr lang="en-IE" sz="2200">
                          <a:solidFill>
                            <a:srgbClr val="494949"/>
                          </a:solidFill>
                        </a:rPr>
                        <a:t>Tryggingar og leyfi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(t.d. €1,200)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8015288"/>
                  </a:ext>
                </a:extLst>
              </a:tr>
              <a:tr h="0">
                <a:tc>
                  <a:txBody>
                    <a:bodyPr/>
                    <a:lstStyle/>
                    <a:p>
                      <a:pPr>
                        <a:buNone/>
                      </a:pPr>
                      <a:r>
                        <a:rPr lang="en-IE" sz="2200">
                          <a:solidFill>
                            <a:srgbClr val="494949"/>
                          </a:solidFill>
                        </a:rPr>
                        <a:t>Þrif og þvottur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(t.d. €3,000)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7457934"/>
                  </a:ext>
                </a:extLst>
              </a:tr>
              <a:tr h="0">
                <a:tc>
                  <a:txBody>
                    <a:bodyPr/>
                    <a:lstStyle/>
                    <a:p>
                      <a:pPr>
                        <a:buNone/>
                      </a:pPr>
                      <a:r>
                        <a:rPr lang="en-IE" sz="2200">
                          <a:solidFill>
                            <a:srgbClr val="494949"/>
                          </a:solidFill>
                        </a:rPr>
                        <a:t>Viðhald og viðgerðir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(t.d. €2.500)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191635"/>
                  </a:ext>
                </a:extLst>
              </a:tr>
              <a:tr h="0">
                <a:tc>
                  <a:txBody>
                    <a:bodyPr/>
                    <a:lstStyle/>
                    <a:p>
                      <a:pPr>
                        <a:buNone/>
                      </a:pPr>
                      <a:r>
                        <a:rPr lang="en-IE" sz="2200">
                          <a:solidFill>
                            <a:srgbClr val="494949"/>
                          </a:solidFill>
                        </a:rPr>
                        <a:t>Markaðssetning og gjöld fyrir vettvang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(t.d. €1.500)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1930214"/>
                  </a:ext>
                </a:extLst>
              </a:tr>
              <a:tr h="0">
                <a:tc>
                  <a:txBody>
                    <a:bodyPr/>
                    <a:lstStyle/>
                    <a:p>
                      <a:pPr>
                        <a:buNone/>
                      </a:pPr>
                      <a:r>
                        <a:rPr lang="en-IE" sz="2200" b="1" dirty="0">
                          <a:solidFill>
                            <a:schemeClr val="bg1"/>
                          </a:solidFill>
                        </a:rPr>
                        <a:t>Heildarárlegur kostnaður</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buNone/>
                      </a:pPr>
                      <a:r>
                        <a:rPr lang="en-IE" sz="2200" b="1" dirty="0">
                          <a:solidFill>
                            <a:schemeClr val="bg1"/>
                          </a:solidFill>
                        </a:rPr>
                        <a:t>€15,200 </a:t>
                      </a:r>
                      <a:r>
                        <a:rPr lang="en-IE" sz="2200" dirty="0">
                          <a:solidFill>
                            <a:schemeClr val="bg1"/>
                          </a:solidFill>
                        </a:rPr>
                        <a:t>(dæmi)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298297236"/>
                  </a:ext>
                </a:extLst>
              </a:tr>
            </a:tbl>
          </a:graphicData>
        </a:graphic>
      </p:graphicFrame>
      <p:pic>
        <p:nvPicPr>
          <p:cNvPr id="41" name="Picture 40">
            <a:extLst>
              <a:ext uri="{FF2B5EF4-FFF2-40B4-BE49-F238E27FC236}">
                <a16:creationId xmlns:a16="http://schemas.microsoft.com/office/drawing/2014/main" id="{75655B2D-BCC2-AE02-D57D-F813E7A2A0FE}"/>
              </a:ext>
            </a:extLst>
          </p:cNvPr>
          <p:cNvPicPr>
            <a:picLocks noChangeAspect="1"/>
          </p:cNvPicPr>
          <p:nvPr/>
        </p:nvPicPr>
        <p:blipFill>
          <a:blip r:embed="rId2"/>
          <a:stretch>
            <a:fillRect/>
          </a:stretch>
        </p:blipFill>
        <p:spPr>
          <a:xfrm>
            <a:off x="894100" y="114699"/>
            <a:ext cx="2321992" cy="1784215"/>
          </a:xfrm>
          <a:prstGeom prst="rect">
            <a:avLst/>
          </a:prstGeom>
        </p:spPr>
      </p:pic>
    </p:spTree>
    <p:extLst>
      <p:ext uri="{BB962C8B-B14F-4D97-AF65-F5344CB8AC3E}">
        <p14:creationId xmlns:p14="http://schemas.microsoft.com/office/powerpoint/2010/main" val="1565634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7FBA1-9898-9E90-E2C2-D7B5FD4AD918}"/>
            </a:ext>
          </a:extLst>
        </p:cNvPr>
        <p:cNvGrpSpPr/>
        <p:nvPr/>
      </p:nvGrpSpPr>
      <p:grpSpPr>
        <a:xfrm>
          <a:off x="0" y="0"/>
          <a:ext cx="0" cy="0"/>
          <a:chOff x="0" y="0"/>
          <a:chExt cx="0" cy="0"/>
        </a:xfrm>
      </p:grpSpPr>
      <p:pic>
        <p:nvPicPr>
          <p:cNvPr id="10" name="Picture Placeholder 9" descr="Hands writing on papers and calculator&#10;&#10;AI-generated content may be incorrect.">
            <a:extLst>
              <a:ext uri="{FF2B5EF4-FFF2-40B4-BE49-F238E27FC236}">
                <a16:creationId xmlns:a16="http://schemas.microsoft.com/office/drawing/2014/main" id="{A32B541E-0891-3264-BF56-404C4A1E493B}"/>
              </a:ext>
            </a:extLst>
          </p:cNvPr>
          <p:cNvPicPr>
            <a:picLocks noGrp="1" noChangeAspect="1"/>
          </p:cNvPicPr>
          <p:nvPr>
            <p:ph type="pic" sz="quarter" idx="22"/>
          </p:nvPr>
        </p:nvPicPr>
        <p:blipFill>
          <a:blip r:embed="rId2"/>
          <a:srcRect t="2981" b="2981"/>
          <a:stretch>
            <a:fillRect/>
          </a:stretch>
        </p:blipFill>
        <p:spPr/>
      </p:pic>
      <p:sp>
        <p:nvSpPr>
          <p:cNvPr id="8" name="Text Placeholder 7">
            <a:extLst>
              <a:ext uri="{FF2B5EF4-FFF2-40B4-BE49-F238E27FC236}">
                <a16:creationId xmlns:a16="http://schemas.microsoft.com/office/drawing/2014/main" id="{788B9B13-8488-36FA-1576-D3EB7B309A5B}"/>
              </a:ext>
            </a:extLst>
          </p:cNvPr>
          <p:cNvSpPr>
            <a:spLocks noGrp="1"/>
          </p:cNvSpPr>
          <p:nvPr>
            <p:ph type="body" sz="quarter" idx="23"/>
          </p:nvPr>
        </p:nvSpPr>
        <p:spPr>
          <a:xfrm>
            <a:off x="229231" y="4900396"/>
            <a:ext cx="11633236" cy="1248936"/>
          </a:xfrm>
        </p:spPr>
        <p:txBody>
          <a:bodyPr/>
          <a:lstStyle/>
          <a:p>
            <a:pPr algn="ctr"/>
            <a:r>
              <a:rPr lang="en-US" sz="2400" b="1" dirty="0">
                <a:solidFill>
                  <a:srgbClr val="595959"/>
                </a:solidFill>
              </a:rPr>
              <a:t>Kynntu þér kostnað á nótt </a:t>
            </a:r>
            <a:r>
              <a:rPr lang="en-US" sz="2400" dirty="0">
                <a:solidFill>
                  <a:srgbClr val="595959"/>
                </a:solidFill>
              </a:rPr>
              <a:t>(kannaðu lágmarksgjald)</a:t>
            </a:r>
          </a:p>
          <a:p>
            <a:pPr algn="ctr"/>
            <a:r>
              <a:rPr lang="en-US" sz="2400" dirty="0"/>
              <a:t>Til að reikna út lágmarks sjálfbæra næturverðið og tryggja að verðlagning byggist á raunverulegum kostnaði.</a:t>
            </a:r>
            <a:endParaRPr lang="en-US" sz="2400" dirty="0">
              <a:solidFill>
                <a:srgbClr val="595959"/>
              </a:solidFill>
            </a:endParaRPr>
          </a:p>
          <a:p>
            <a:pPr algn="ctr"/>
            <a:r>
              <a:rPr lang="en-US" sz="2400" i="1" dirty="0">
                <a:solidFill>
                  <a:srgbClr val="E96751"/>
                </a:solidFill>
              </a:rPr>
              <a:t>Hvað </a:t>
            </a:r>
            <a:r>
              <a:rPr lang="en-US" sz="2400" b="1" i="1" dirty="0">
                <a:solidFill>
                  <a:srgbClr val="E96751"/>
                </a:solidFill>
              </a:rPr>
              <a:t>kostar</a:t>
            </a:r>
            <a:r>
              <a:rPr lang="en-US" sz="2400" i="1" dirty="0">
                <a:solidFill>
                  <a:srgbClr val="E96751"/>
                </a:solidFill>
              </a:rPr>
              <a:t> hver nótt </a:t>
            </a:r>
            <a:r>
              <a:rPr lang="en-US" sz="2400" b="1" i="1" dirty="0">
                <a:solidFill>
                  <a:srgbClr val="E96751"/>
                </a:solidFill>
              </a:rPr>
              <a:t>þig, hvort sem hún er seld eða ekki</a:t>
            </a:r>
            <a:r>
              <a:rPr lang="en-US" sz="2400" i="1" dirty="0">
                <a:solidFill>
                  <a:srgbClr val="E96751"/>
                </a:solidFill>
              </a:rPr>
              <a:t>? </a:t>
            </a:r>
          </a:p>
          <a:p>
            <a:pPr algn="ctr"/>
            <a:r>
              <a:rPr lang="en-US" sz="2400" i="1" dirty="0">
                <a:solidFill>
                  <a:srgbClr val="E96751"/>
                </a:solidFill>
              </a:rPr>
              <a:t> Hvert er </a:t>
            </a:r>
            <a:r>
              <a:rPr lang="en-US" sz="2400" b="1" i="1" dirty="0">
                <a:solidFill>
                  <a:srgbClr val="E96751"/>
                </a:solidFill>
              </a:rPr>
              <a:t>lágmarksgjaldið sem þú ættir að taka </a:t>
            </a:r>
            <a:r>
              <a:rPr lang="en-US" sz="2400" i="1" dirty="0">
                <a:solidFill>
                  <a:srgbClr val="E96751"/>
                </a:solidFill>
              </a:rPr>
              <a:t>til að forðast að tapa peningum?</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BB37DA7C-C311-4EB4-86DA-D5101ACE5DCA}"/>
              </a:ext>
            </a:extLst>
          </p:cNvPr>
          <p:cNvSpPr>
            <a:spLocks noGrp="1"/>
          </p:cNvSpPr>
          <p:nvPr>
            <p:ph type="body" sz="quarter" idx="18"/>
          </p:nvPr>
        </p:nvSpPr>
        <p:spPr/>
        <p:txBody>
          <a:bodyPr/>
          <a:lstStyle/>
          <a:p>
            <a:pPr algn="r"/>
            <a:r>
              <a:rPr lang="en-US" b="0" dirty="0"/>
              <a:t>Þekktu kostnaðinn á hverri nóttu</a:t>
            </a:r>
            <a:endParaRPr lang="en-IE" b="0" dirty="0"/>
          </a:p>
        </p:txBody>
      </p:sp>
      <p:sp>
        <p:nvSpPr>
          <p:cNvPr id="6" name="Text Placeholder 5">
            <a:extLst>
              <a:ext uri="{FF2B5EF4-FFF2-40B4-BE49-F238E27FC236}">
                <a16:creationId xmlns:a16="http://schemas.microsoft.com/office/drawing/2014/main" id="{AD13AB17-A27B-CF12-F9B1-5DE820CE1CEE}"/>
              </a:ext>
            </a:extLst>
          </p:cNvPr>
          <p:cNvSpPr>
            <a:spLocks noGrp="1"/>
          </p:cNvSpPr>
          <p:nvPr>
            <p:ph type="body" sz="quarter" idx="19"/>
          </p:nvPr>
        </p:nvSpPr>
        <p:spPr/>
        <p:txBody>
          <a:bodyPr/>
          <a:lstStyle/>
          <a:p>
            <a:pPr algn="r"/>
            <a:r>
              <a:rPr lang="en-IE" sz="4000" dirty="0"/>
              <a:t>Kafli 5</a:t>
            </a:r>
          </a:p>
        </p:txBody>
      </p:sp>
    </p:spTree>
    <p:extLst>
      <p:ext uri="{BB962C8B-B14F-4D97-AF65-F5344CB8AC3E}">
        <p14:creationId xmlns:p14="http://schemas.microsoft.com/office/powerpoint/2010/main" val="1483617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092EE-EACB-D7AD-0277-BB9630F45BA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F9C2C40-B24C-C4A1-3F3B-44254958C6C4}"/>
              </a:ext>
            </a:extLst>
          </p:cNvPr>
          <p:cNvSpPr>
            <a:spLocks noGrp="1"/>
          </p:cNvSpPr>
          <p:nvPr>
            <p:ph type="body" sz="quarter" idx="16"/>
          </p:nvPr>
        </p:nvSpPr>
        <p:spPr>
          <a:xfrm>
            <a:off x="238125" y="130779"/>
            <a:ext cx="10984244" cy="803654"/>
          </a:xfrm>
        </p:spPr>
        <p:txBody>
          <a:bodyPr/>
          <a:lstStyle/>
          <a:p>
            <a:r>
              <a:rPr lang="en-US" sz="2800" dirty="0"/>
              <a:t>Fjármálaleg rök og áætlanagerð fyrir gistiþjónustufyrirtæki</a:t>
            </a:r>
            <a:endParaRPr lang="en-IE" sz="2800" dirty="0"/>
          </a:p>
        </p:txBody>
      </p:sp>
      <p:graphicFrame>
        <p:nvGraphicFramePr>
          <p:cNvPr id="9" name="Table 8">
            <a:extLst>
              <a:ext uri="{FF2B5EF4-FFF2-40B4-BE49-F238E27FC236}">
                <a16:creationId xmlns:a16="http://schemas.microsoft.com/office/drawing/2014/main" id="{2AE244AD-C210-9E55-E7E0-1890A8BDC5F7}"/>
              </a:ext>
            </a:extLst>
          </p:cNvPr>
          <p:cNvGraphicFramePr>
            <a:graphicFrameLocks noGrp="1"/>
          </p:cNvGraphicFramePr>
          <p:nvPr/>
        </p:nvGraphicFramePr>
        <p:xfrm>
          <a:off x="238125" y="698482"/>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Kafli</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Kafli</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Af hverju þetta kemur hingað</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Tekju- og afkastagrunnur</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Þú byrjar á að reikna út hvað þú færð í tekjur og allar tekjulindir þínar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Þú verður að vita hvað </a:t>
                      </a:r>
                      <a:r>
                        <a:rPr lang="en-US" sz="1900" b="1" dirty="0">
                          <a:solidFill>
                            <a:schemeClr val="bg1">
                              <a:lumMod val="50000"/>
                            </a:schemeClr>
                          </a:solidFill>
                        </a:rPr>
                        <a:t>þú ert að þéna </a:t>
                      </a:r>
                      <a:r>
                        <a:rPr lang="en-US" sz="1900" dirty="0">
                          <a:solidFill>
                            <a:schemeClr val="bg1">
                              <a:lumMod val="50000"/>
                            </a:schemeClr>
                          </a:solidFill>
                        </a:rPr>
                        <a:t>(aðal- og aukatekjulindir) og hversu margar </a:t>
                      </a:r>
                      <a:r>
                        <a:rPr lang="en-US" sz="1900" b="1" dirty="0">
                          <a:solidFill>
                            <a:schemeClr val="bg1">
                              <a:lumMod val="50000"/>
                            </a:schemeClr>
                          </a:solidFill>
                        </a:rPr>
                        <a:t>nætur þú getur selt.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Kostnaðaruppbygging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Komdu í ljós hvað þú eyðir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Án þess að þekkja </a:t>
                      </a:r>
                      <a:r>
                        <a:rPr lang="en-US" sz="1900" b="1" dirty="0">
                          <a:solidFill>
                            <a:schemeClr val="bg1">
                              <a:lumMod val="50000"/>
                            </a:schemeClr>
                          </a:solidFill>
                        </a:rPr>
                        <a:t>fasta og breytilega kostnað </a:t>
                      </a:r>
                      <a:r>
                        <a:rPr lang="en-US" sz="1900" dirty="0">
                          <a:solidFill>
                            <a:schemeClr val="bg1">
                              <a:lumMod val="50000"/>
                            </a:schemeClr>
                          </a:solidFill>
                        </a:rPr>
                        <a:t>geturðu ekki sett verð eða reiknað hagnað.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kern="1200" dirty="0">
                          <a:solidFill>
                            <a:schemeClr val="bg1"/>
                          </a:solidFill>
                          <a:latin typeface="+mn-lt"/>
                          <a:ea typeface="+mn-ea"/>
                          <a:cs typeface="+mn-cs"/>
                        </a:rPr>
                        <a:t>Kynntu þér kostnað á nótt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rgbClr val="E96751"/>
                          </a:solidFill>
                          <a:latin typeface="+mn-lt"/>
                          <a:ea typeface="+mn-ea"/>
                          <a:cs typeface="+mn-cs"/>
                        </a:rPr>
                        <a:t>Reiknaðu hvað hver nótt þarf að standa undir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Hjálpar til við að ákvarða </a:t>
                      </a:r>
                      <a:r>
                        <a:rPr lang="en-US" sz="1900" b="1" dirty="0">
                          <a:solidFill>
                            <a:srgbClr val="595959"/>
                          </a:solidFill>
                        </a:rPr>
                        <a:t>lágmarksgjald </a:t>
                      </a:r>
                      <a:r>
                        <a:rPr lang="en-US" sz="1900" dirty="0">
                          <a:solidFill>
                            <a:srgbClr val="595959"/>
                          </a:solidFill>
                        </a:rPr>
                        <a:t>til að ná jafnri stöðu. Þú reiknar </a:t>
                      </a:r>
                      <a:r>
                        <a:rPr lang="en-US" sz="1900" b="1" dirty="0">
                          <a:solidFill>
                            <a:srgbClr val="595959"/>
                          </a:solidFill>
                        </a:rPr>
                        <a:t>kostnað á nótt </a:t>
                      </a:r>
                      <a:r>
                        <a:rPr lang="en-US" sz="1900" dirty="0">
                          <a:solidFill>
                            <a:srgbClr val="595959"/>
                          </a:solidFill>
                        </a:rPr>
                        <a:t>með því að deila heildarkostnaði með áætluðum seldum nóttum.</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Greining á jafnrekstri og áætlun um nýtingu og tekjumöguleika</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Ákvarða fjárhagslegt viðnámsstig þitt og spá fyrir um nýtingu og tekjumöguleika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Segir þér hvernig </a:t>
                      </a:r>
                      <a:r>
                        <a:rPr lang="en-US" sz="1900" b="1" dirty="0">
                          <a:solidFill>
                            <a:schemeClr val="bg1">
                              <a:lumMod val="50000"/>
                            </a:schemeClr>
                          </a:solidFill>
                        </a:rPr>
                        <a:t>þú hættir að tapa peningum</a:t>
                      </a:r>
                      <a:r>
                        <a:rPr lang="en-US" sz="1900" dirty="0">
                          <a:solidFill>
                            <a:schemeClr val="bg1">
                              <a:lumMod val="50000"/>
                            </a:schemeClr>
                          </a:solidFill>
                        </a:rPr>
                        <a:t>. Þegar kostnaður er þekktur, reiknaðu hversu margar </a:t>
                      </a:r>
                      <a:r>
                        <a:rPr lang="en-US" sz="1900" b="1" dirty="0">
                          <a:solidFill>
                            <a:schemeClr val="bg1">
                              <a:lumMod val="50000"/>
                            </a:schemeClr>
                          </a:solidFill>
                        </a:rPr>
                        <a:t>bókanir þarf til að ná jafnri stöðu</a:t>
                      </a:r>
                      <a:r>
                        <a:rPr lang="en-US" sz="1900" dirty="0">
                          <a:solidFill>
                            <a:schemeClr val="bg1">
                              <a:lumMod val="50000"/>
                            </a:schemeClr>
                          </a:solidFill>
                        </a:rPr>
                        <a:t>. Gakktu úr skugga um að verðlagning sé raunhæf með </a:t>
                      </a:r>
                      <a:r>
                        <a:rPr lang="en-US" sz="1900" b="1" dirty="0">
                          <a:solidFill>
                            <a:schemeClr val="bg1">
                              <a:lumMod val="50000"/>
                            </a:schemeClr>
                          </a:solidFill>
                        </a:rPr>
                        <a:t>raunsæjum bókunarmarkmiðum </a:t>
                      </a:r>
                      <a:r>
                        <a:rPr lang="en-US" sz="1900" dirty="0">
                          <a:solidFill>
                            <a:schemeClr val="bg1">
                              <a:lumMod val="50000"/>
                            </a:schemeClr>
                          </a:solidFill>
                        </a:rPr>
                        <a:t>og </a:t>
                      </a:r>
                      <a:r>
                        <a:rPr lang="en-US" sz="1900" b="1" dirty="0">
                          <a:solidFill>
                            <a:schemeClr val="bg1">
                              <a:lumMod val="50000"/>
                            </a:schemeClr>
                          </a:solidFill>
                        </a:rPr>
                        <a:t>markmiðum um fyllingaprósentu.</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Hagnaður og verðlagningarstefnur</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Veldu síðan verðlagningarstefnu sem samræmist markmiðum þínum</a:t>
                      </a:r>
                    </a:p>
                    <a:p>
                      <a:pPr>
                        <a:buNone/>
                      </a:pPr>
                      <a:r>
                        <a:rPr lang="en-US" sz="1900" dirty="0">
                          <a:solidFill>
                            <a:schemeClr val="bg1">
                              <a:lumMod val="50000"/>
                            </a:schemeClr>
                          </a:solidFill>
                        </a:rPr>
                        <a:t>Þegar allt þetta er komið á sinn stað geturðu með sjálfstrausti </a:t>
                      </a:r>
                      <a:r>
                        <a:rPr lang="en-US" sz="1900" b="1" dirty="0">
                          <a:solidFill>
                            <a:schemeClr val="bg1">
                              <a:lumMod val="50000"/>
                            </a:schemeClr>
                          </a:solidFill>
                        </a:rPr>
                        <a:t>sett verð </a:t>
                      </a:r>
                      <a:r>
                        <a:rPr lang="en-US" sz="1900" dirty="0">
                          <a:solidFill>
                            <a:schemeClr val="bg1">
                              <a:lumMod val="50000"/>
                            </a:schemeClr>
                          </a:solidFill>
                        </a:rPr>
                        <a:t>og </a:t>
                      </a:r>
                      <a:r>
                        <a:rPr lang="en-US" sz="1900" b="1" dirty="0">
                          <a:solidFill>
                            <a:schemeClr val="bg1">
                              <a:lumMod val="50000"/>
                            </a:schemeClr>
                          </a:solidFill>
                        </a:rPr>
                        <a:t>arðmörk.</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E861D28A-13D3-3D21-21ED-817BE6FE2D21}"/>
              </a:ext>
            </a:extLst>
          </p:cNvPr>
          <p:cNvSpPr/>
          <p:nvPr/>
        </p:nvSpPr>
        <p:spPr>
          <a:xfrm>
            <a:off x="0" y="3258708"/>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243441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1C5A-9457-0B02-378A-DF84A8B2234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CA774AAC-0742-F676-F7B0-4ADD08473A0E}"/>
              </a:ext>
            </a:extLst>
          </p:cNvPr>
          <p:cNvSpPr>
            <a:spLocks noGrp="1"/>
          </p:cNvSpPr>
          <p:nvPr>
            <p:ph type="body" sz="quarter" idx="28"/>
          </p:nvPr>
        </p:nvSpPr>
        <p:spPr>
          <a:xfrm>
            <a:off x="600550" y="1337990"/>
            <a:ext cx="5177408" cy="4671588"/>
          </a:xfrm>
        </p:spPr>
        <p:txBody>
          <a:bodyPr/>
          <a:lstStyle/>
          <a:p>
            <a:pPr marL="0" indent="0">
              <a:spcAft>
                <a:spcPts val="600"/>
              </a:spcAft>
            </a:pPr>
            <a:r>
              <a:rPr lang="en-US" b="1" i="1" dirty="0"/>
              <a:t>Til að ákvarða lágmarksverðið sem þú þarft að rukka á hverri nóttu til að standa straum af öllum rekstrarkostnaði þínum, sem hjálpar þér að forðast of lágt verðlagningu og óhagkvæmar bókanir.</a:t>
            </a:r>
          </a:p>
          <a:p>
            <a:pPr marL="0" indent="0">
              <a:spcAft>
                <a:spcPts val="600"/>
              </a:spcAft>
            </a:pPr>
            <a:r>
              <a:rPr lang="en-US" dirty="0"/>
              <a:t>Til að reikna kostnað á nótt tekur þú heildarárleg útgjöld (föst + áætluð breytileg) og deilir þeim með áætluðum fjölda seldra nátta. Þetta gefur þér lágmarksverð á nótt—það sem þarf til að ná jafnri stöðu fyrir hverja gestanótt. Þessi tala ætti að leiðbeina grunnverðlagningu þinni svo þú sért aldrei að starfa með tapi án þess </a:t>
            </a:r>
            <a:r>
              <a:rPr lang="en-US" dirty="0" err="1"/>
              <a:t>að gera þér grein fyrir </a:t>
            </a:r>
            <a:r>
              <a:rPr lang="en-US" dirty="0"/>
              <a:t>því.</a:t>
            </a:r>
            <a:endParaRPr lang="en-IE" dirty="0"/>
          </a:p>
        </p:txBody>
      </p:sp>
      <p:sp>
        <p:nvSpPr>
          <p:cNvPr id="9" name="Text Placeholder 8">
            <a:extLst>
              <a:ext uri="{FF2B5EF4-FFF2-40B4-BE49-F238E27FC236}">
                <a16:creationId xmlns:a16="http://schemas.microsoft.com/office/drawing/2014/main" id="{06409772-FB27-1270-9136-3556B449B982}"/>
              </a:ext>
            </a:extLst>
          </p:cNvPr>
          <p:cNvSpPr>
            <a:spLocks noGrp="1"/>
          </p:cNvSpPr>
          <p:nvPr>
            <p:ph type="body" sz="quarter" idx="27"/>
          </p:nvPr>
        </p:nvSpPr>
        <p:spPr>
          <a:xfrm>
            <a:off x="295276" y="405222"/>
            <a:ext cx="5347198" cy="720752"/>
          </a:xfrm>
        </p:spPr>
        <p:txBody>
          <a:bodyPr/>
          <a:lstStyle/>
          <a:p>
            <a:pPr algn="ctr"/>
            <a:r>
              <a:rPr lang="en-US" sz="3200" dirty="0"/>
              <a:t>Kynntu þér kostnað á nótt</a:t>
            </a:r>
          </a:p>
        </p:txBody>
      </p:sp>
      <p:sp>
        <p:nvSpPr>
          <p:cNvPr id="30" name="Text Placeholder 1">
            <a:extLst>
              <a:ext uri="{FF2B5EF4-FFF2-40B4-BE49-F238E27FC236}">
                <a16:creationId xmlns:a16="http://schemas.microsoft.com/office/drawing/2014/main" id="{E5C57B75-96B8-92B3-AF72-53EC722960ED}"/>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14</a:t>
            </a:r>
          </a:p>
        </p:txBody>
      </p:sp>
      <p:sp>
        <p:nvSpPr>
          <p:cNvPr id="32" name="Text Placeholder 4">
            <a:extLst>
              <a:ext uri="{FF2B5EF4-FFF2-40B4-BE49-F238E27FC236}">
                <a16:creationId xmlns:a16="http://schemas.microsoft.com/office/drawing/2014/main" id="{F4D913CD-E54D-51BC-CCCC-395BEB5BD372}"/>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15</a:t>
            </a:r>
          </a:p>
        </p:txBody>
      </p:sp>
      <p:sp>
        <p:nvSpPr>
          <p:cNvPr id="34" name="Text Placeholder 6">
            <a:extLst>
              <a:ext uri="{FF2B5EF4-FFF2-40B4-BE49-F238E27FC236}">
                <a16:creationId xmlns:a16="http://schemas.microsoft.com/office/drawing/2014/main" id="{EFF9053C-B1BA-C9B3-31E1-A0757C36DC4D}"/>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16</a:t>
            </a:r>
          </a:p>
        </p:txBody>
      </p:sp>
      <p:cxnSp>
        <p:nvCxnSpPr>
          <p:cNvPr id="2" name="Straight Connector 1">
            <a:extLst>
              <a:ext uri="{FF2B5EF4-FFF2-40B4-BE49-F238E27FC236}">
                <a16:creationId xmlns:a16="http://schemas.microsoft.com/office/drawing/2014/main" id="{C677B480-1278-4051-E747-E432CD3E5E80}"/>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F0BD8CB-9425-B50C-771E-3C9CA7560BD2}"/>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E09A0BD-46CA-D945-F5E3-FC70C3A3523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6A4D22C-EC8B-0F17-0B31-AEB955B7C166}"/>
              </a:ext>
            </a:extLst>
          </p:cNvPr>
          <p:cNvSpPr txBox="1">
            <a:spLocks/>
          </p:cNvSpPr>
          <p:nvPr/>
        </p:nvSpPr>
        <p:spPr>
          <a:xfrm>
            <a:off x="6782600" y="3298527"/>
            <a:ext cx="4931847"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Nettótekjur á nótt</a:t>
            </a:r>
          </a:p>
          <a:p>
            <a:r>
              <a:rPr lang="en-US" sz="1800" b="0" i="1" dirty="0"/>
              <a:t>Þetta sem þú færð fyrir hverja bókun eftir að kostnaði við að taka við bókun hefur verið dreginn frá.</a:t>
            </a:r>
          </a:p>
          <a:p>
            <a:endParaRPr lang="en-IE" dirty="0"/>
          </a:p>
        </p:txBody>
      </p:sp>
      <p:sp>
        <p:nvSpPr>
          <p:cNvPr id="8" name="Text Placeholder 2">
            <a:extLst>
              <a:ext uri="{FF2B5EF4-FFF2-40B4-BE49-F238E27FC236}">
                <a16:creationId xmlns:a16="http://schemas.microsoft.com/office/drawing/2014/main" id="{68CB62E7-09C3-9BB3-4AC4-A367B29AA055}"/>
              </a:ext>
            </a:extLst>
          </p:cNvPr>
          <p:cNvSpPr txBox="1">
            <a:spLocks/>
          </p:cNvSpPr>
          <p:nvPr/>
        </p:nvSpPr>
        <p:spPr>
          <a:xfrm>
            <a:off x="6804803" y="2249309"/>
            <a:ext cx="5177408"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000" b="1" dirty="0">
                <a:solidFill>
                  <a:srgbClr val="595959"/>
                </a:solidFill>
              </a:rPr>
              <a:t>Settu meðal-/grunn- eða lágmarksverð á hverri nóttu</a:t>
            </a:r>
            <a:endParaRPr lang="en-IE" sz="2000" dirty="0">
              <a:solidFill>
                <a:srgbClr val="595959"/>
              </a:solidFill>
            </a:endParaRPr>
          </a:p>
          <a:p>
            <a:pPr marL="0" indent="0">
              <a:spcBef>
                <a:spcPts val="0"/>
              </a:spcBef>
              <a:buFont typeface="Arial" panose="020B0604020202020204" pitchFamily="34" charset="0"/>
              <a:buNone/>
            </a:pPr>
            <a:r>
              <a:rPr lang="en-US" sz="1800" i="1" dirty="0">
                <a:solidFill>
                  <a:srgbClr val="595959"/>
                </a:solidFill>
              </a:rPr>
              <a:t>Náðu að standa straum af kostnaði þínum og uppfylla lágmarksverðsmarkmið þín.</a:t>
            </a:r>
            <a:endParaRPr lang="en-IE" sz="2200" dirty="0">
              <a:solidFill>
                <a:srgbClr val="595959"/>
              </a:solidFill>
            </a:endParaRPr>
          </a:p>
        </p:txBody>
      </p:sp>
      <p:sp>
        <p:nvSpPr>
          <p:cNvPr id="11" name="Text Placeholder 11">
            <a:extLst>
              <a:ext uri="{FF2B5EF4-FFF2-40B4-BE49-F238E27FC236}">
                <a16:creationId xmlns:a16="http://schemas.microsoft.com/office/drawing/2014/main" id="{77D56B71-D49B-4A6B-F562-B8F30C433649}"/>
              </a:ext>
            </a:extLst>
          </p:cNvPr>
          <p:cNvSpPr txBox="1">
            <a:spLocks/>
          </p:cNvSpPr>
          <p:nvPr/>
        </p:nvSpPr>
        <p:spPr>
          <a:xfrm>
            <a:off x="6804803" y="1457977"/>
            <a:ext cx="4608000"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Kynntu þér kostnaðinn á hverri nóttu</a:t>
            </a:r>
          </a:p>
          <a:p>
            <a:pPr marL="0" indent="0">
              <a:spcBef>
                <a:spcPts val="0"/>
              </a:spcBef>
              <a:buFont typeface="Arial" panose="020B0604020202020204" pitchFamily="34" charset="0"/>
              <a:buNone/>
            </a:pPr>
            <a:r>
              <a:rPr lang="en-US" sz="1800" i="1" dirty="0">
                <a:solidFill>
                  <a:srgbClr val="595959"/>
                </a:solidFill>
              </a:rPr>
              <a:t>Deildu árlegum kostnaði með áætluðum seldum næturfjölda til að fá lágmarks næturverð.</a:t>
            </a:r>
          </a:p>
          <a:p>
            <a:pPr marL="0" indent="0">
              <a:spcBef>
                <a:spcPts val="0"/>
              </a:spcBef>
              <a:buFont typeface="Arial" panose="020B0604020202020204" pitchFamily="34" charset="0"/>
              <a:buNone/>
            </a:pPr>
            <a:endParaRPr lang="en-IE" sz="2200" b="1" dirty="0">
              <a:solidFill>
                <a:srgbClr val="595959"/>
              </a:solidFill>
            </a:endParaRPr>
          </a:p>
        </p:txBody>
      </p:sp>
    </p:spTree>
    <p:extLst>
      <p:ext uri="{BB962C8B-B14F-4D97-AF65-F5344CB8AC3E}">
        <p14:creationId xmlns:p14="http://schemas.microsoft.com/office/powerpoint/2010/main" val="2183020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D3F7-5910-80B5-B9C8-11DBF2972B5C}"/>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D022CAFC-5132-01D9-5B0A-1BED01CF2096}"/>
              </a:ext>
            </a:extLst>
          </p:cNvPr>
          <p:cNvSpPr txBox="1">
            <a:spLocks/>
          </p:cNvSpPr>
          <p:nvPr/>
        </p:nvSpPr>
        <p:spPr>
          <a:xfrm>
            <a:off x="290008" y="1876698"/>
            <a:ext cx="2750717" cy="1049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000" dirty="0">
                <a:solidFill>
                  <a:schemeClr val="bg1"/>
                </a:solidFill>
              </a:rPr>
              <a:t>Mikilvægt, svo þú getir fengið kostnaðarbundið verð</a:t>
            </a:r>
            <a:endParaRPr lang="en-US" sz="3000" dirty="0">
              <a:solidFill>
                <a:schemeClr val="bg1"/>
              </a:solidFill>
            </a:endParaRPr>
          </a:p>
        </p:txBody>
      </p:sp>
      <p:sp>
        <p:nvSpPr>
          <p:cNvPr id="14" name="Text Placeholder 5">
            <a:extLst>
              <a:ext uri="{FF2B5EF4-FFF2-40B4-BE49-F238E27FC236}">
                <a16:creationId xmlns:a16="http://schemas.microsoft.com/office/drawing/2014/main" id="{5F3E0DAB-957A-E279-CF02-E7C060920A99}"/>
              </a:ext>
            </a:extLst>
          </p:cNvPr>
          <p:cNvSpPr txBox="1">
            <a:spLocks/>
          </p:cNvSpPr>
          <p:nvPr/>
        </p:nvSpPr>
        <p:spPr>
          <a:xfrm>
            <a:off x="0" y="657812"/>
            <a:ext cx="3405693"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600" b="1" dirty="0">
                <a:solidFill>
                  <a:schemeClr val="bg1"/>
                </a:solidFill>
              </a:rPr>
              <a:t>Kynntu þér næturkostnaðinn</a:t>
            </a:r>
            <a:endParaRPr lang="en-US" sz="3600" b="1" dirty="0">
              <a:solidFill>
                <a:schemeClr val="bg1"/>
              </a:solidFill>
            </a:endParaRPr>
          </a:p>
        </p:txBody>
      </p:sp>
      <p:sp>
        <p:nvSpPr>
          <p:cNvPr id="16" name="Text Placeholder 3">
            <a:extLst>
              <a:ext uri="{FF2B5EF4-FFF2-40B4-BE49-F238E27FC236}">
                <a16:creationId xmlns:a16="http://schemas.microsoft.com/office/drawing/2014/main" id="{679E914B-A930-D7B3-CCB6-765AF09F1381}"/>
              </a:ext>
            </a:extLst>
          </p:cNvPr>
          <p:cNvSpPr txBox="1">
            <a:spLocks/>
          </p:cNvSpPr>
          <p:nvPr/>
        </p:nvSpPr>
        <p:spPr>
          <a:xfrm>
            <a:off x="4333874" y="330887"/>
            <a:ext cx="756811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200" dirty="0">
                <a:solidFill>
                  <a:srgbClr val="595959"/>
                </a:solidFill>
              </a:rPr>
              <a:t>Næturkostnaðurinn þinn er hversu mikið það kostar þig í raun að hýsa gest </a:t>
            </a:r>
            <a:r>
              <a:rPr lang="en-US" sz="2200" b="1" dirty="0">
                <a:solidFill>
                  <a:srgbClr val="595959"/>
                </a:solidFill>
              </a:rPr>
              <a:t>í eina nótt</a:t>
            </a:r>
            <a:r>
              <a:rPr lang="en-US" sz="2200" dirty="0">
                <a:solidFill>
                  <a:srgbClr val="595959"/>
                </a:solidFill>
              </a:rPr>
              <a:t>, þar með talið föst árleg útgjöld og breytileg útgjöld eins og þrif eða morgunverð. Þetta er ekki það sem gestir borga — þetta er það sem </a:t>
            </a:r>
            <a:r>
              <a:rPr lang="en-US" sz="2200" i="1" dirty="0">
                <a:solidFill>
                  <a:srgbClr val="595959"/>
                </a:solidFill>
              </a:rPr>
              <a:t>þú </a:t>
            </a:r>
            <a:r>
              <a:rPr lang="en-US" sz="2200" dirty="0">
                <a:solidFill>
                  <a:srgbClr val="595959"/>
                </a:solidFill>
              </a:rPr>
              <a:t>borgar til að opna dyrnar þínar hverja nótt.</a:t>
            </a:r>
          </a:p>
          <a:p>
            <a:pPr marL="0" indent="0">
              <a:lnSpc>
                <a:spcPct val="100000"/>
              </a:lnSpc>
              <a:spcBef>
                <a:spcPts val="0"/>
              </a:spcBef>
              <a:spcAft>
                <a:spcPts val="600"/>
              </a:spcAft>
              <a:buNone/>
            </a:pPr>
            <a:r>
              <a:rPr lang="en-US" sz="2200" b="1" dirty="0">
                <a:solidFill>
                  <a:srgbClr val="E96751"/>
                </a:solidFill>
              </a:rPr>
              <a:t>Að þekkja kostnaðinn á hverri nóttu hjálpar þér:</a:t>
            </a:r>
          </a:p>
          <a:p>
            <a:pPr>
              <a:lnSpc>
                <a:spcPct val="100000"/>
              </a:lnSpc>
              <a:spcBef>
                <a:spcPts val="0"/>
              </a:spcBef>
            </a:pPr>
            <a:r>
              <a:rPr lang="en-US" sz="2200" dirty="0">
                <a:solidFill>
                  <a:srgbClr val="595959"/>
                </a:solidFill>
              </a:rPr>
              <a:t>Settu verð sem nær yfir kostnaðinn þinn</a:t>
            </a:r>
          </a:p>
          <a:p>
            <a:pPr>
              <a:lnSpc>
                <a:spcPct val="100000"/>
              </a:lnSpc>
              <a:spcBef>
                <a:spcPts val="0"/>
              </a:spcBef>
            </a:pPr>
            <a:r>
              <a:rPr lang="en-US" sz="2200" dirty="0">
                <a:solidFill>
                  <a:srgbClr val="595959"/>
                </a:solidFill>
              </a:rPr>
              <a:t>Forðastu að rukka of lítið</a:t>
            </a:r>
          </a:p>
          <a:p>
            <a:pPr>
              <a:lnSpc>
                <a:spcPct val="100000"/>
              </a:lnSpc>
              <a:spcBef>
                <a:spcPts val="0"/>
              </a:spcBef>
            </a:pPr>
            <a:r>
              <a:rPr lang="en-US" sz="2200" dirty="0">
                <a:solidFill>
                  <a:srgbClr val="595959"/>
                </a:solidFill>
              </a:rPr>
              <a:t>Skilja jafnreikningspunktinn þinn</a:t>
            </a:r>
          </a:p>
          <a:p>
            <a:pPr>
              <a:lnSpc>
                <a:spcPct val="100000"/>
              </a:lnSpc>
              <a:spcBef>
                <a:spcPts val="0"/>
              </a:spcBef>
            </a:pPr>
            <a:r>
              <a:rPr lang="en-US" sz="2200" dirty="0">
                <a:solidFill>
                  <a:srgbClr val="595959"/>
                </a:solidFill>
              </a:rPr>
              <a:t>Búa til arðbæra verðlagningarstefnu</a:t>
            </a:r>
          </a:p>
          <a:p>
            <a:pPr marL="0" indent="0">
              <a:lnSpc>
                <a:spcPct val="100000"/>
              </a:lnSpc>
              <a:spcBef>
                <a:spcPts val="0"/>
              </a:spcBef>
              <a:spcAft>
                <a:spcPts val="600"/>
              </a:spcAft>
              <a:buNone/>
            </a:pPr>
            <a:endParaRPr lang="en-US" sz="2200" b="1" dirty="0">
              <a:solidFill>
                <a:srgbClr val="595959"/>
              </a:solidFill>
            </a:endParaRPr>
          </a:p>
          <a:p>
            <a:pPr marL="0" indent="0">
              <a:lnSpc>
                <a:spcPct val="100000"/>
              </a:lnSpc>
              <a:spcBef>
                <a:spcPts val="0"/>
              </a:spcBef>
              <a:spcAft>
                <a:spcPts val="600"/>
              </a:spcAft>
              <a:buNone/>
            </a:pPr>
            <a:r>
              <a:rPr lang="en-US" sz="2200" b="1" dirty="0">
                <a:solidFill>
                  <a:srgbClr val="E96751"/>
                </a:solidFill>
              </a:rPr>
              <a:t>Án þess ertu að giska — og það getur leitt til taps eða mistraðra tækifæra. </a:t>
            </a:r>
            <a:r>
              <a:rPr lang="en-US" sz="2200" dirty="0">
                <a:solidFill>
                  <a:srgbClr val="595959"/>
                </a:solidFill>
              </a:rPr>
              <a:t>Fyrsta og mikilvægasta skrefið er að reikna allar kostnaðargreiðslur sem tengjast rekstri gististaðarins; þær mynda grunninn að kostnaðarbundnu verði þínu. </a:t>
            </a:r>
          </a:p>
          <a:p>
            <a:pPr>
              <a:lnSpc>
                <a:spcPct val="100000"/>
              </a:lnSpc>
              <a:spcBef>
                <a:spcPts val="0"/>
              </a:spcBef>
              <a:spcAft>
                <a:spcPts val="600"/>
              </a:spcAft>
            </a:pPr>
            <a:r>
              <a:rPr lang="en-US" sz="2200" b="1" dirty="0">
                <a:solidFill>
                  <a:srgbClr val="595959"/>
                </a:solidFill>
              </a:rPr>
              <a:t>Föst kostnaðargjöld </a:t>
            </a:r>
            <a:r>
              <a:rPr lang="en-US" sz="2200" dirty="0">
                <a:solidFill>
                  <a:srgbClr val="595959"/>
                </a:solidFill>
              </a:rPr>
              <a:t>(t.d. tryggingar, lánstengdar greiðslur, </a:t>
            </a:r>
            <a:r>
              <a:rPr lang="en-US" sz="2200" dirty="0" err="1">
                <a:solidFill>
                  <a:srgbClr val="595959"/>
                </a:solidFill>
              </a:rPr>
              <a:t>leyfi</a:t>
            </a:r>
            <a:r>
              <a:rPr lang="en-US" sz="2200" dirty="0">
                <a:solidFill>
                  <a:srgbClr val="595959"/>
                </a:solidFill>
              </a:rPr>
              <a:t>)</a:t>
            </a:r>
          </a:p>
          <a:p>
            <a:pPr>
              <a:lnSpc>
                <a:spcPct val="100000"/>
              </a:lnSpc>
              <a:spcBef>
                <a:spcPts val="0"/>
              </a:spcBef>
              <a:spcAft>
                <a:spcPts val="600"/>
              </a:spcAft>
            </a:pPr>
            <a:r>
              <a:rPr lang="en-US" sz="2200" b="1" dirty="0">
                <a:solidFill>
                  <a:srgbClr val="595959"/>
                </a:solidFill>
              </a:rPr>
              <a:t>Breytilegur kostnaður </a:t>
            </a:r>
            <a:r>
              <a:rPr lang="en-US" sz="2200" dirty="0">
                <a:solidFill>
                  <a:srgbClr val="595959"/>
                </a:solidFill>
              </a:rPr>
              <a:t>(t.d. þrif, þjónustugjöld á hverja dvöl)</a:t>
            </a:r>
          </a:p>
          <a:p>
            <a:pPr marL="0" indent="0">
              <a:lnSpc>
                <a:spcPct val="100000"/>
              </a:lnSpc>
              <a:spcBef>
                <a:spcPts val="0"/>
              </a:spcBef>
              <a:spcAft>
                <a:spcPts val="600"/>
              </a:spcAft>
              <a:buNone/>
            </a:pPr>
            <a:r>
              <a:rPr lang="en-US" sz="2200" dirty="0">
                <a:solidFill>
                  <a:srgbClr val="595959"/>
                </a:solidFill>
              </a:rPr>
              <a:t>Áætlaðu síðan </a:t>
            </a:r>
            <a:r>
              <a:rPr lang="en-US" sz="2200" b="1" dirty="0">
                <a:solidFill>
                  <a:srgbClr val="595959"/>
                </a:solidFill>
              </a:rPr>
              <a:t>meðaltal bókaðra nætur </a:t>
            </a:r>
            <a:r>
              <a:rPr lang="en-US" sz="2200" dirty="0">
                <a:solidFill>
                  <a:srgbClr val="595959"/>
                </a:solidFill>
              </a:rPr>
              <a:t>á ári.</a:t>
            </a:r>
          </a:p>
          <a:p>
            <a:pPr marL="0" indent="0">
              <a:lnSpc>
                <a:spcPct val="100000"/>
              </a:lnSpc>
              <a:spcBef>
                <a:spcPts val="0"/>
              </a:spcBef>
              <a:spcAft>
                <a:spcPts val="600"/>
              </a:spcAft>
              <a:buNone/>
            </a:pPr>
            <a:endParaRPr lang="en-US" sz="2200" dirty="0">
              <a:solidFill>
                <a:srgbClr val="595959"/>
              </a:solidFill>
            </a:endParaRPr>
          </a:p>
          <a:p>
            <a:pPr>
              <a:lnSpc>
                <a:spcPct val="100000"/>
              </a:lnSpc>
              <a:spcBef>
                <a:spcPts val="0"/>
              </a:spcBef>
              <a:spcAft>
                <a:spcPts val="600"/>
              </a:spcAft>
            </a:pPr>
            <a:endParaRPr lang="en-US" sz="2200" dirty="0">
              <a:solidFill>
                <a:srgbClr val="595959"/>
              </a:solidFill>
            </a:endParaRPr>
          </a:p>
          <a:p>
            <a:pPr>
              <a:lnSpc>
                <a:spcPct val="100000"/>
              </a:lnSpc>
              <a:spcBef>
                <a:spcPts val="0"/>
              </a:spcBef>
              <a:spcAft>
                <a:spcPts val="600"/>
              </a:spcAft>
            </a:pPr>
            <a:endParaRPr lang="en-US" sz="2200" dirty="0">
              <a:solidFill>
                <a:srgbClr val="595959"/>
              </a:solidFill>
            </a:endParaRPr>
          </a:p>
        </p:txBody>
      </p:sp>
      <p:grpSp>
        <p:nvGrpSpPr>
          <p:cNvPr id="5" name="Group 4">
            <a:extLst>
              <a:ext uri="{FF2B5EF4-FFF2-40B4-BE49-F238E27FC236}">
                <a16:creationId xmlns:a16="http://schemas.microsoft.com/office/drawing/2014/main" id="{80256282-B19D-C720-E64F-DB0AEFDD8EE7}"/>
              </a:ext>
            </a:extLst>
          </p:cNvPr>
          <p:cNvGrpSpPr/>
          <p:nvPr/>
        </p:nvGrpSpPr>
        <p:grpSpPr>
          <a:xfrm>
            <a:off x="10435032" y="2187226"/>
            <a:ext cx="1081945" cy="1011723"/>
            <a:chOff x="1016000" y="1137920"/>
            <a:chExt cx="1016000" cy="1016000"/>
          </a:xfrm>
        </p:grpSpPr>
        <p:sp>
          <p:nvSpPr>
            <p:cNvPr id="6" name="Oval 5">
              <a:extLst>
                <a:ext uri="{FF2B5EF4-FFF2-40B4-BE49-F238E27FC236}">
                  <a16:creationId xmlns:a16="http://schemas.microsoft.com/office/drawing/2014/main" id="{FA04A15C-A87D-9287-EB99-0B7D2251C23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3D7A344E-6B26-A544-6AAE-A734E2A28173}"/>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14</a:t>
              </a:r>
            </a:p>
          </p:txBody>
        </p:sp>
      </p:grpSp>
    </p:spTree>
    <p:extLst>
      <p:ext uri="{BB962C8B-B14F-4D97-AF65-F5344CB8AC3E}">
        <p14:creationId xmlns:p14="http://schemas.microsoft.com/office/powerpoint/2010/main" val="2563871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6DEE6C-8C29-124C-2A0F-F48387A0ACCD}"/>
              </a:ext>
            </a:extLst>
          </p:cNvPr>
          <p:cNvSpPr>
            <a:spLocks noGrp="1"/>
          </p:cNvSpPr>
          <p:nvPr>
            <p:ph type="body" sz="quarter" idx="16"/>
          </p:nvPr>
        </p:nvSpPr>
        <p:spPr>
          <a:xfrm>
            <a:off x="788657" y="225022"/>
            <a:ext cx="10614687" cy="803654"/>
          </a:xfrm>
        </p:spPr>
        <p:txBody>
          <a:bodyPr/>
          <a:lstStyle/>
          <a:p>
            <a:r>
              <a:rPr lang="en-IE" dirty="0">
                <a:solidFill>
                  <a:srgbClr val="418D8F"/>
                </a:solidFill>
              </a:rPr>
              <a:t>Kynntu þér kostnaðinn á hverri nóttu</a:t>
            </a:r>
            <a:endParaRPr lang="en-US" dirty="0">
              <a:solidFill>
                <a:srgbClr val="418D8F"/>
              </a:solidFill>
            </a:endParaRPr>
          </a:p>
          <a:p>
            <a:endParaRPr lang="en-IE" dirty="0">
              <a:solidFill>
                <a:srgbClr val="418D8F"/>
              </a:solidFill>
            </a:endParaRPr>
          </a:p>
        </p:txBody>
      </p:sp>
      <p:sp>
        <p:nvSpPr>
          <p:cNvPr id="10" name="Flowchart: Alternate Process 9">
            <a:extLst>
              <a:ext uri="{FF2B5EF4-FFF2-40B4-BE49-F238E27FC236}">
                <a16:creationId xmlns:a16="http://schemas.microsoft.com/office/drawing/2014/main" id="{322F6B06-E191-DF9D-48AD-C8DC8335E0FE}"/>
              </a:ext>
            </a:extLst>
          </p:cNvPr>
          <p:cNvSpPr/>
          <p:nvPr/>
        </p:nvSpPr>
        <p:spPr>
          <a:xfrm>
            <a:off x="709178" y="897063"/>
            <a:ext cx="10694165" cy="2238375"/>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Slide Number Placeholder 5">
            <a:extLst>
              <a:ext uri="{FF2B5EF4-FFF2-40B4-BE49-F238E27FC236}">
                <a16:creationId xmlns:a16="http://schemas.microsoft.com/office/drawing/2014/main" id="{F7BE5E7C-B781-6EB4-C36C-A28124C50A21}"/>
              </a:ext>
            </a:extLst>
          </p:cNvPr>
          <p:cNvSpPr txBox="1">
            <a:spLocks/>
          </p:cNvSpPr>
          <p:nvPr/>
        </p:nvSpPr>
        <p:spPr>
          <a:xfrm>
            <a:off x="10541517" y="2728621"/>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27</a:t>
            </a:fld>
            <a:endParaRPr lang="fr-CA" dirty="0"/>
          </a:p>
        </p:txBody>
      </p:sp>
      <p:sp>
        <p:nvSpPr>
          <p:cNvPr id="11" name="TextBox 10">
            <a:extLst>
              <a:ext uri="{FF2B5EF4-FFF2-40B4-BE49-F238E27FC236}">
                <a16:creationId xmlns:a16="http://schemas.microsoft.com/office/drawing/2014/main" id="{6EFA5AEC-9959-EF4E-BD80-071D3393FB4C}"/>
              </a:ext>
            </a:extLst>
          </p:cNvPr>
          <p:cNvSpPr txBox="1"/>
          <p:nvPr/>
        </p:nvSpPr>
        <p:spPr>
          <a:xfrm>
            <a:off x="1194954" y="1041228"/>
            <a:ext cx="9490308" cy="1877437"/>
          </a:xfrm>
          <a:prstGeom prst="rect">
            <a:avLst/>
          </a:prstGeom>
          <a:noFill/>
        </p:spPr>
        <p:txBody>
          <a:bodyPr wrap="square">
            <a:spAutoFit/>
          </a:bodyPr>
          <a:lstStyle/>
          <a:p>
            <a:r>
              <a:rPr lang="en-US" sz="2800" b="1" dirty="0">
                <a:solidFill>
                  <a:schemeClr val="bg1"/>
                </a:solidFill>
              </a:rPr>
              <a:t>Hvernig á að reikna:</a:t>
            </a:r>
          </a:p>
          <a:p>
            <a:r>
              <a:rPr lang="en-US" sz="2200" b="1" dirty="0">
                <a:solidFill>
                  <a:schemeClr val="bg1"/>
                </a:solidFill>
              </a:rPr>
              <a:t>Næturkostnaður </a:t>
            </a:r>
            <a:r>
              <a:rPr lang="en-US" sz="2200" dirty="0">
                <a:solidFill>
                  <a:schemeClr val="bg1"/>
                </a:solidFill>
              </a:rPr>
              <a:t>= (árlegur fastur kostnaður / bókanlegar nætur) + breytilegur kostnaður á nótt</a:t>
            </a:r>
            <a:br>
              <a:rPr lang="en-US" sz="2200" b="1" dirty="0">
                <a:solidFill>
                  <a:schemeClr val="bg1"/>
                </a:solidFill>
              </a:rPr>
            </a:br>
            <a:r>
              <a:rPr lang="en-US" sz="2200" b="1" dirty="0">
                <a:solidFill>
                  <a:schemeClr val="bg1"/>
                </a:solidFill>
              </a:rPr>
              <a:t>Skref 1: </a:t>
            </a:r>
            <a:r>
              <a:rPr lang="en-US" sz="2200" dirty="0">
                <a:solidFill>
                  <a:schemeClr val="bg1"/>
                </a:solidFill>
              </a:rPr>
              <a:t>Bættu við </a:t>
            </a:r>
            <a:r>
              <a:rPr lang="en-US" sz="2200" b="1" dirty="0">
                <a:solidFill>
                  <a:schemeClr val="bg1"/>
                </a:solidFill>
              </a:rPr>
              <a:t>föstum árlegum kostnaði </a:t>
            </a:r>
            <a:r>
              <a:rPr lang="en-US" sz="2200" dirty="0">
                <a:solidFill>
                  <a:schemeClr val="bg1"/>
                </a:solidFill>
              </a:rPr>
              <a:t>(tryggingar, þjónustugjöld, markaðssetning)</a:t>
            </a:r>
            <a:br>
              <a:rPr lang="en-US" sz="2200" dirty="0">
                <a:solidFill>
                  <a:schemeClr val="bg1"/>
                </a:solidFill>
              </a:rPr>
            </a:br>
            <a:r>
              <a:rPr lang="en-US" sz="2200" b="1" dirty="0">
                <a:solidFill>
                  <a:schemeClr val="bg1"/>
                </a:solidFill>
              </a:rPr>
              <a:t>Skref 2: </a:t>
            </a:r>
            <a:r>
              <a:rPr lang="en-US" sz="2200" dirty="0">
                <a:solidFill>
                  <a:schemeClr val="bg1"/>
                </a:solidFill>
              </a:rPr>
              <a:t>Áætla </a:t>
            </a:r>
            <a:r>
              <a:rPr lang="en-US" sz="2200" b="1" dirty="0">
                <a:solidFill>
                  <a:schemeClr val="bg1"/>
                </a:solidFill>
              </a:rPr>
              <a:t>breytilega kostnað á nótt </a:t>
            </a:r>
            <a:r>
              <a:rPr lang="en-US" sz="2200" dirty="0">
                <a:solidFill>
                  <a:schemeClr val="bg1"/>
                </a:solidFill>
              </a:rPr>
              <a:t>(hreingerning, morgunverður)</a:t>
            </a:r>
            <a:br>
              <a:rPr lang="en-US" sz="2200" dirty="0">
                <a:solidFill>
                  <a:schemeClr val="bg1"/>
                </a:solidFill>
              </a:rPr>
            </a:br>
            <a:r>
              <a:rPr lang="en-US" sz="2200" b="1" dirty="0">
                <a:solidFill>
                  <a:schemeClr val="bg1"/>
                </a:solidFill>
              </a:rPr>
              <a:t>Skref 3: </a:t>
            </a:r>
            <a:r>
              <a:rPr lang="en-US" sz="2200" dirty="0">
                <a:solidFill>
                  <a:schemeClr val="bg1"/>
                </a:solidFill>
              </a:rPr>
              <a:t>Áætlaðu </a:t>
            </a:r>
            <a:r>
              <a:rPr lang="en-US" sz="2200" b="1" dirty="0">
                <a:solidFill>
                  <a:schemeClr val="bg1"/>
                </a:solidFill>
              </a:rPr>
              <a:t>bókanlegar nætur á ári </a:t>
            </a:r>
            <a:r>
              <a:rPr lang="en-US" sz="2200" dirty="0">
                <a:solidFill>
                  <a:schemeClr val="bg1"/>
                </a:solidFill>
              </a:rPr>
              <a:t>(t.d. 60% af 365 = 219)</a:t>
            </a:r>
          </a:p>
        </p:txBody>
      </p:sp>
      <p:sp>
        <p:nvSpPr>
          <p:cNvPr id="12" name="Flowchart: Alternate Process 11">
            <a:extLst>
              <a:ext uri="{FF2B5EF4-FFF2-40B4-BE49-F238E27FC236}">
                <a16:creationId xmlns:a16="http://schemas.microsoft.com/office/drawing/2014/main" id="{CFCF8DAC-453D-ED27-4B21-35B1C914FD6E}"/>
              </a:ext>
            </a:extLst>
          </p:cNvPr>
          <p:cNvSpPr/>
          <p:nvPr/>
        </p:nvSpPr>
        <p:spPr>
          <a:xfrm>
            <a:off x="662248" y="3386928"/>
            <a:ext cx="10595356" cy="2025747"/>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Slide Number Placeholder 5">
            <a:extLst>
              <a:ext uri="{FF2B5EF4-FFF2-40B4-BE49-F238E27FC236}">
                <a16:creationId xmlns:a16="http://schemas.microsoft.com/office/drawing/2014/main" id="{55BD881A-B6FE-CFC1-2A96-ABB203E3EA9D}"/>
              </a:ext>
            </a:extLst>
          </p:cNvPr>
          <p:cNvSpPr txBox="1">
            <a:spLocks/>
          </p:cNvSpPr>
          <p:nvPr/>
        </p:nvSpPr>
        <p:spPr>
          <a:xfrm>
            <a:off x="11100006" y="6666754"/>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27</a:t>
            </a:fld>
            <a:endParaRPr lang="fr-CA" dirty="0"/>
          </a:p>
        </p:txBody>
      </p:sp>
      <p:sp>
        <p:nvSpPr>
          <p:cNvPr id="14" name="TextBox 13">
            <a:extLst>
              <a:ext uri="{FF2B5EF4-FFF2-40B4-BE49-F238E27FC236}">
                <a16:creationId xmlns:a16="http://schemas.microsoft.com/office/drawing/2014/main" id="{EE658C9D-9EA2-09C9-232A-4D9D5168A379}"/>
              </a:ext>
            </a:extLst>
          </p:cNvPr>
          <p:cNvSpPr txBox="1"/>
          <p:nvPr/>
        </p:nvSpPr>
        <p:spPr>
          <a:xfrm>
            <a:off x="1069209" y="3361824"/>
            <a:ext cx="10188395" cy="1877437"/>
          </a:xfrm>
          <a:prstGeom prst="rect">
            <a:avLst/>
          </a:prstGeom>
          <a:noFill/>
        </p:spPr>
        <p:txBody>
          <a:bodyPr wrap="square">
            <a:spAutoFit/>
          </a:bodyPr>
          <a:lstStyle/>
          <a:p>
            <a:r>
              <a:rPr lang="en-US" sz="2800" b="1" dirty="0">
                <a:solidFill>
                  <a:schemeClr val="bg1"/>
                </a:solidFill>
              </a:rPr>
              <a:t>Dæmi:</a:t>
            </a:r>
          </a:p>
          <a:p>
            <a:r>
              <a:rPr lang="en-US" sz="2200" b="1" dirty="0">
                <a:solidFill>
                  <a:schemeClr val="bg1"/>
                </a:solidFill>
              </a:rPr>
              <a:t>Næturlegt verð </a:t>
            </a:r>
            <a:r>
              <a:rPr lang="en-US" sz="2200" dirty="0">
                <a:solidFill>
                  <a:schemeClr val="bg1"/>
                </a:solidFill>
              </a:rPr>
              <a:t>= (árleg föst gjöld ÷ bókanlegar nætur) + breytilegur kostnaður á nótt</a:t>
            </a:r>
            <a:br>
              <a:rPr lang="en-US" sz="2200" b="1" dirty="0">
                <a:solidFill>
                  <a:schemeClr val="bg1"/>
                </a:solidFill>
              </a:rPr>
            </a:br>
            <a:r>
              <a:rPr lang="en-US" sz="2200" dirty="0">
                <a:solidFill>
                  <a:schemeClr val="bg1"/>
                </a:solidFill>
              </a:rPr>
              <a:t>(Árleg föst gjöld €12.000 ÷ 200 bókanlegar nætur) + breytilegur kostnaður á nótt </a:t>
            </a:r>
            <a:r>
              <a:rPr lang="en-IE" sz="2200" dirty="0">
                <a:solidFill>
                  <a:schemeClr val="bg1"/>
                </a:solidFill>
              </a:rPr>
              <a:t>€10</a:t>
            </a:r>
          </a:p>
          <a:p>
            <a:r>
              <a:rPr lang="en-IE" sz="2200" dirty="0">
                <a:solidFill>
                  <a:schemeClr val="bg1"/>
                </a:solidFill>
              </a:rPr>
              <a:t>= </a:t>
            </a:r>
            <a:r>
              <a:rPr lang="en-IE" sz="2200" b="1" dirty="0">
                <a:solidFill>
                  <a:schemeClr val="bg1"/>
                </a:solidFill>
              </a:rPr>
              <a:t>€70 á nótt</a:t>
            </a:r>
          </a:p>
          <a:p>
            <a:r>
              <a:rPr lang="en-US" sz="2200" dirty="0">
                <a:solidFill>
                  <a:schemeClr val="bg1"/>
                </a:solidFill>
              </a:rPr>
              <a:t>Þetta er </a:t>
            </a:r>
            <a:r>
              <a:rPr lang="en-US" sz="2200" b="1" dirty="0">
                <a:solidFill>
                  <a:schemeClr val="bg1"/>
                </a:solidFill>
              </a:rPr>
              <a:t>kostnaðurinn á nóttinni </a:t>
            </a:r>
            <a:r>
              <a:rPr lang="en-US" sz="2200" dirty="0">
                <a:solidFill>
                  <a:schemeClr val="bg1"/>
                </a:solidFill>
              </a:rPr>
              <a:t>— lágmarksupphæðin sem það kostar þig að hýsa eina gestanótt.</a:t>
            </a:r>
          </a:p>
        </p:txBody>
      </p:sp>
      <p:sp>
        <p:nvSpPr>
          <p:cNvPr id="17" name="TextBox 16">
            <a:extLst>
              <a:ext uri="{FF2B5EF4-FFF2-40B4-BE49-F238E27FC236}">
                <a16:creationId xmlns:a16="http://schemas.microsoft.com/office/drawing/2014/main" id="{722CE6A3-AB2A-0CB8-B53B-0C3AE8FF5664}"/>
              </a:ext>
            </a:extLst>
          </p:cNvPr>
          <p:cNvSpPr txBox="1"/>
          <p:nvPr/>
        </p:nvSpPr>
        <p:spPr>
          <a:xfrm>
            <a:off x="749195" y="5651091"/>
            <a:ext cx="10768447" cy="1015663"/>
          </a:xfrm>
          <a:prstGeom prst="rect">
            <a:avLst/>
          </a:prstGeom>
          <a:noFill/>
        </p:spPr>
        <p:txBody>
          <a:bodyPr wrap="square">
            <a:spAutoFit/>
          </a:bodyPr>
          <a:lstStyle/>
          <a:p>
            <a:pPr marL="0" indent="0">
              <a:lnSpc>
                <a:spcPct val="100000"/>
              </a:lnSpc>
              <a:spcBef>
                <a:spcPts val="0"/>
              </a:spcBef>
              <a:spcAft>
                <a:spcPts val="1200"/>
              </a:spcAft>
              <a:buNone/>
            </a:pPr>
            <a:r>
              <a:rPr lang="en-US" sz="2000" b="1" dirty="0">
                <a:solidFill>
                  <a:srgbClr val="EC7C69"/>
                </a:solidFill>
              </a:rPr>
              <a:t>Ábending: </a:t>
            </a:r>
            <a:r>
              <a:rPr lang="en-US" sz="2000" dirty="0">
                <a:solidFill>
                  <a:srgbClr val="595959"/>
                </a:solidFill>
              </a:rPr>
              <a:t>Einfaldasta leiðin er að athuga </a:t>
            </a:r>
            <a:r>
              <a:rPr lang="en-US" sz="2000" b="1" dirty="0">
                <a:solidFill>
                  <a:srgbClr val="595959"/>
                </a:solidFill>
              </a:rPr>
              <a:t>heildargjöld</a:t>
            </a:r>
            <a:r>
              <a:rPr lang="en-US" sz="2000" dirty="0">
                <a:solidFill>
                  <a:srgbClr val="595959"/>
                </a:solidFill>
              </a:rPr>
              <a:t> þín á síðasta ári í bókhaldsforritinu þínu og </a:t>
            </a:r>
            <a:r>
              <a:rPr lang="en-US" sz="2000" b="1" dirty="0">
                <a:solidFill>
                  <a:srgbClr val="595959"/>
                </a:solidFill>
              </a:rPr>
              <a:t>deila þeirri upphæð með 365 til að fá daglegan meðalverð</a:t>
            </a:r>
            <a:r>
              <a:rPr lang="en-US" sz="2000" dirty="0">
                <a:solidFill>
                  <a:srgbClr val="595959"/>
                </a:solidFill>
              </a:rPr>
              <a:t>. Þú getur síðan dreift þeirri tölu yfir meðaltal herbergja sem eru í notkun og þær þjónustur sem þú býður upp á.</a:t>
            </a:r>
          </a:p>
        </p:txBody>
      </p:sp>
    </p:spTree>
    <p:extLst>
      <p:ext uri="{BB962C8B-B14F-4D97-AF65-F5344CB8AC3E}">
        <p14:creationId xmlns:p14="http://schemas.microsoft.com/office/powerpoint/2010/main" val="4218496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8C0B5-D976-FFC7-556B-B9597742844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EB4F13A-113F-EC92-EEA9-A1CAED0C02CF}"/>
              </a:ext>
            </a:extLst>
          </p:cNvPr>
          <p:cNvSpPr/>
          <p:nvPr/>
        </p:nvSpPr>
        <p:spPr>
          <a:xfrm>
            <a:off x="817825" y="1258962"/>
            <a:ext cx="10916972"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D34616C-929B-3C2E-4044-432292A080BB}"/>
              </a:ext>
            </a:extLst>
          </p:cNvPr>
          <p:cNvSpPr>
            <a:spLocks noGrp="1"/>
          </p:cNvSpPr>
          <p:nvPr>
            <p:ph type="body" sz="quarter" idx="16"/>
          </p:nvPr>
        </p:nvSpPr>
        <p:spPr>
          <a:xfrm>
            <a:off x="826825" y="247150"/>
            <a:ext cx="10614687" cy="803654"/>
          </a:xfrm>
        </p:spPr>
        <p:txBody>
          <a:bodyPr/>
          <a:lstStyle/>
          <a:p>
            <a:r>
              <a:rPr lang="en-US" sz="3200" b="1" dirty="0">
                <a:solidFill>
                  <a:srgbClr val="459597"/>
                </a:solidFill>
              </a:rPr>
              <a:t>Kynntu þér næturkostnaðinn</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FC28601D-8EBD-07FE-B2FF-14F2AA27643E}"/>
              </a:ext>
            </a:extLst>
          </p:cNvPr>
          <p:cNvCxnSpPr>
            <a:cxnSpLocks/>
          </p:cNvCxnSpPr>
          <p:nvPr/>
        </p:nvCxnSpPr>
        <p:spPr>
          <a:xfrm>
            <a:off x="95247" y="81828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83802A5-52CA-ACD9-CC95-2A571BC48D14}"/>
              </a:ext>
            </a:extLst>
          </p:cNvPr>
          <p:cNvSpPr>
            <a:spLocks noGrp="1"/>
          </p:cNvSpPr>
          <p:nvPr>
            <p:ph type="body" sz="quarter" idx="18"/>
          </p:nvPr>
        </p:nvSpPr>
        <p:spPr>
          <a:xfrm>
            <a:off x="992586" y="1328353"/>
            <a:ext cx="10614687" cy="693849"/>
          </a:xfrm>
        </p:spPr>
        <p:txBody>
          <a:bodyPr anchor="ctr"/>
          <a:lstStyle/>
          <a:p>
            <a:pPr algn="ctr">
              <a:spcAft>
                <a:spcPts val="600"/>
              </a:spcAft>
            </a:pPr>
            <a:r>
              <a:rPr lang="en-US" sz="2600" i="1" dirty="0">
                <a:solidFill>
                  <a:schemeClr val="bg1"/>
                </a:solidFill>
              </a:rPr>
              <a:t>"Hversu mikið kostar mig að opna á hverjum degi, hvort sem ég fæ viðskiptavin eða ekki?"</a:t>
            </a:r>
          </a:p>
        </p:txBody>
      </p:sp>
      <p:sp>
        <p:nvSpPr>
          <p:cNvPr id="21" name="Text Placeholder 5">
            <a:extLst>
              <a:ext uri="{FF2B5EF4-FFF2-40B4-BE49-F238E27FC236}">
                <a16:creationId xmlns:a16="http://schemas.microsoft.com/office/drawing/2014/main" id="{1B6963CE-0517-7529-F8DE-7D8B5A79D05F}"/>
              </a:ext>
            </a:extLst>
          </p:cNvPr>
          <p:cNvSpPr txBox="1">
            <a:spLocks/>
          </p:cNvSpPr>
          <p:nvPr/>
        </p:nvSpPr>
        <p:spPr>
          <a:xfrm>
            <a:off x="1611082" y="2360695"/>
            <a:ext cx="992369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dirty="0">
                <a:solidFill>
                  <a:srgbClr val="595959"/>
                </a:solidFill>
              </a:rPr>
              <a:t>Vísar til </a:t>
            </a:r>
            <a:r>
              <a:rPr lang="en-US" sz="2200" b="1" dirty="0">
                <a:solidFill>
                  <a:srgbClr val="595959"/>
                </a:solidFill>
              </a:rPr>
              <a:t>heildarkostnaðar </a:t>
            </a:r>
            <a:r>
              <a:rPr lang="en-US" sz="2200" dirty="0">
                <a:solidFill>
                  <a:srgbClr val="595959"/>
                </a:solidFill>
              </a:rPr>
              <a:t>við rekstur gististaðarins þíns eða fyrirtækisins fyrir eina nótt, óháð því hvort gestur bókar. Þetta felur í sér bæði </a:t>
            </a:r>
            <a:r>
              <a:rPr lang="en-US" sz="2200" b="1" dirty="0">
                <a:solidFill>
                  <a:srgbClr val="595959"/>
                </a:solidFill>
              </a:rPr>
              <a:t>fasta kostnað </a:t>
            </a:r>
            <a:r>
              <a:rPr lang="en-US" sz="2200" dirty="0">
                <a:solidFill>
                  <a:srgbClr val="595959"/>
                </a:solidFill>
              </a:rPr>
              <a:t>(sem helst óbreyttur óháð fjölda gesta, t.d. tryggingar) og breytilegan kostnað (sem eykst með hverri bókun, t.d. þrif og rafmagn). Að skilja daglegan/næturlegan kostnað er nauðsynlegt til að setja verð sem dregur úr kostnaði og skilar hagnaði.</a:t>
            </a:r>
            <a:endParaRPr lang="en-IE" sz="2200" dirty="0">
              <a:solidFill>
                <a:srgbClr val="595959"/>
              </a:solidFill>
            </a:endParaRPr>
          </a:p>
        </p:txBody>
      </p:sp>
      <p:sp>
        <p:nvSpPr>
          <p:cNvPr id="25" name="Flowchart: Alternate Process 24">
            <a:extLst>
              <a:ext uri="{FF2B5EF4-FFF2-40B4-BE49-F238E27FC236}">
                <a16:creationId xmlns:a16="http://schemas.microsoft.com/office/drawing/2014/main" id="{A78970DB-FB27-6E62-3057-88063AD77CC9}"/>
              </a:ext>
            </a:extLst>
          </p:cNvPr>
          <p:cNvSpPr/>
          <p:nvPr/>
        </p:nvSpPr>
        <p:spPr>
          <a:xfrm>
            <a:off x="1460730" y="2240349"/>
            <a:ext cx="10274067"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91D6AE4C-5A01-6C0D-6846-9F0971F1B0DE}"/>
              </a:ext>
            </a:extLst>
          </p:cNvPr>
          <p:cNvSpPr txBox="1">
            <a:spLocks/>
          </p:cNvSpPr>
          <p:nvPr/>
        </p:nvSpPr>
        <p:spPr>
          <a:xfrm>
            <a:off x="1583442" y="42253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altLang="en-US" b="1" dirty="0">
                <a:solidFill>
                  <a:srgbClr val="EC7C69"/>
                </a:solidFill>
              </a:rPr>
              <a:t>Dæmi: </a:t>
            </a:r>
            <a:r>
              <a:rPr lang="en-US" sz="2200" dirty="0">
                <a:solidFill>
                  <a:srgbClr val="595959"/>
                </a:solidFill>
              </a:rPr>
              <a:t>Segjum að þú rekur glamping-einingu sem er opin 200 nætur á ári:</a:t>
            </a:r>
          </a:p>
          <a:p>
            <a:pPr marL="0" indent="0">
              <a:lnSpc>
                <a:spcPct val="100000"/>
              </a:lnSpc>
              <a:spcBef>
                <a:spcPts val="0"/>
              </a:spcBef>
              <a:spcAft>
                <a:spcPts val="600"/>
              </a:spcAft>
            </a:pPr>
            <a:r>
              <a:rPr lang="en-US" sz="2000" dirty="0">
                <a:solidFill>
                  <a:srgbClr val="595959"/>
                </a:solidFill>
              </a:rPr>
              <a:t>Föst kostnaðargjöld </a:t>
            </a:r>
            <a:r>
              <a:rPr lang="en-IE" sz="2000" dirty="0">
                <a:solidFill>
                  <a:srgbClr val="595959"/>
                </a:solidFill>
              </a:rPr>
              <a:t>€10,000</a:t>
            </a:r>
          </a:p>
          <a:p>
            <a:pPr marL="0" indent="0">
              <a:lnSpc>
                <a:spcPct val="100000"/>
              </a:lnSpc>
              <a:spcBef>
                <a:spcPts val="0"/>
              </a:spcBef>
              <a:spcAft>
                <a:spcPts val="600"/>
              </a:spcAft>
            </a:pPr>
            <a:r>
              <a:rPr lang="en-IE" sz="2000" b="1" dirty="0">
                <a:solidFill>
                  <a:srgbClr val="595959"/>
                </a:solidFill>
              </a:rPr>
              <a:t>Kostnaður á nótt </a:t>
            </a:r>
            <a:r>
              <a:rPr lang="en-IE" sz="2000" dirty="0">
                <a:solidFill>
                  <a:srgbClr val="595959"/>
                </a:solidFill>
              </a:rPr>
              <a:t>(€/nótt) €50,00 (€10.000 ÷ 200 nætur)</a:t>
            </a:r>
          </a:p>
          <a:p>
            <a:pPr marL="0" indent="0">
              <a:lnSpc>
                <a:spcPct val="100000"/>
              </a:lnSpc>
              <a:spcBef>
                <a:spcPts val="0"/>
              </a:spcBef>
              <a:spcAft>
                <a:spcPts val="600"/>
              </a:spcAft>
            </a:pPr>
            <a:r>
              <a:rPr lang="en-IE" sz="2000" dirty="0">
                <a:solidFill>
                  <a:srgbClr val="595959"/>
                </a:solidFill>
              </a:rPr>
              <a:t>Breytilegur kostnaður €20 á hverja bókun </a:t>
            </a:r>
          </a:p>
          <a:p>
            <a:pPr marL="0" indent="0">
              <a:lnSpc>
                <a:spcPct val="100000"/>
              </a:lnSpc>
              <a:spcBef>
                <a:spcPts val="0"/>
              </a:spcBef>
              <a:spcAft>
                <a:spcPts val="600"/>
              </a:spcAft>
            </a:pPr>
            <a:r>
              <a:rPr lang="en-US" sz="2000" b="1" dirty="0">
                <a:solidFill>
                  <a:srgbClr val="595959"/>
                </a:solidFill>
              </a:rPr>
              <a:t>Heildarkostnaður til opnunar á nótt </a:t>
            </a:r>
            <a:r>
              <a:rPr lang="en-US" sz="2000" dirty="0">
                <a:solidFill>
                  <a:srgbClr val="595959"/>
                </a:solidFill>
              </a:rPr>
              <a:t>(með 1 bókun): €70 </a:t>
            </a:r>
          </a:p>
          <a:p>
            <a:pPr marL="0" indent="0">
              <a:lnSpc>
                <a:spcPct val="100000"/>
              </a:lnSpc>
              <a:spcBef>
                <a:spcPts val="0"/>
              </a:spcBef>
              <a:spcAft>
                <a:spcPts val="600"/>
              </a:spcAft>
            </a:pPr>
            <a:r>
              <a:rPr lang="en-US" sz="2000" dirty="0">
                <a:solidFill>
                  <a:srgbClr val="595959"/>
                </a:solidFill>
              </a:rPr>
              <a:t>Þannig að ef þú rukkar €80 á nótt er hagnaðurinn þinn á nótt aðeins €10.</a:t>
            </a:r>
            <a:endParaRPr lang="en-US" sz="2200" dirty="0">
              <a:solidFill>
                <a:srgbClr val="595959"/>
              </a:solidFill>
            </a:endParaRPr>
          </a:p>
        </p:txBody>
      </p:sp>
      <p:sp>
        <p:nvSpPr>
          <p:cNvPr id="26" name="Flowchart: Alternate Process 25">
            <a:extLst>
              <a:ext uri="{FF2B5EF4-FFF2-40B4-BE49-F238E27FC236}">
                <a16:creationId xmlns:a16="http://schemas.microsoft.com/office/drawing/2014/main" id="{D7DA0EC4-2187-9771-8B64-1065BF17CCC9}"/>
              </a:ext>
            </a:extLst>
          </p:cNvPr>
          <p:cNvSpPr/>
          <p:nvPr/>
        </p:nvSpPr>
        <p:spPr>
          <a:xfrm>
            <a:off x="1448470" y="4067443"/>
            <a:ext cx="9964593" cy="270483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07E95BC4-7A42-0AED-2A1D-C53BCDB35DA3}"/>
              </a:ext>
            </a:extLst>
          </p:cNvPr>
          <p:cNvCxnSpPr>
            <a:cxnSpLocks/>
            <a:stCxn id="24" idx="1"/>
            <a:endCxn id="25" idx="1"/>
          </p:cNvCxnSpPr>
          <p:nvPr/>
        </p:nvCxnSpPr>
        <p:spPr>
          <a:xfrm rot="10800000" flipH="1" flipV="1">
            <a:off x="817824" y="1675278"/>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A4297AF-10F0-B908-449A-63FBCB477F98}"/>
              </a:ext>
            </a:extLst>
          </p:cNvPr>
          <p:cNvCxnSpPr>
            <a:cxnSpLocks/>
          </p:cNvCxnSpPr>
          <p:nvPr/>
        </p:nvCxnSpPr>
        <p:spPr>
          <a:xfrm rot="16200000" flipH="1">
            <a:off x="65258" y="38320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77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422C-2E63-FA37-5365-EFFBC834B6F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3615F9-D3B8-C609-7086-141CD0F07246}"/>
              </a:ext>
            </a:extLst>
          </p:cNvPr>
          <p:cNvSpPr>
            <a:spLocks noGrp="1"/>
          </p:cNvSpPr>
          <p:nvPr>
            <p:ph type="body" sz="quarter" idx="23"/>
          </p:nvPr>
        </p:nvSpPr>
        <p:spPr>
          <a:xfrm>
            <a:off x="645782" y="4843246"/>
            <a:ext cx="10489390" cy="1248936"/>
          </a:xfrm>
        </p:spPr>
        <p:txBody>
          <a:bodyPr/>
          <a:lstStyle/>
          <a:p>
            <a:pPr algn="ctr">
              <a:spcAft>
                <a:spcPts val="600"/>
              </a:spcAft>
            </a:pPr>
            <a:r>
              <a:rPr lang="en-US" sz="2800" i="1" dirty="0">
                <a:solidFill>
                  <a:srgbClr val="E96751"/>
                </a:solidFill>
              </a:rPr>
              <a:t>Hvaða verð þarf ég að </a:t>
            </a:r>
            <a:r>
              <a:rPr lang="en-US" sz="2800" b="1" i="1" dirty="0">
                <a:solidFill>
                  <a:srgbClr val="E96751"/>
                </a:solidFill>
              </a:rPr>
              <a:t>rukka á nóttina </a:t>
            </a:r>
            <a:r>
              <a:rPr lang="en-US" sz="2800" i="1" dirty="0">
                <a:solidFill>
                  <a:srgbClr val="E96751"/>
                </a:solidFill>
              </a:rPr>
              <a:t>til að þessi rekstur gangi upp?</a:t>
            </a:r>
          </a:p>
          <a:p>
            <a:pPr algn="ctr">
              <a:spcAft>
                <a:spcPts val="600"/>
              </a:spcAft>
            </a:pPr>
            <a:r>
              <a:rPr lang="en-US" sz="2400" b="1" dirty="0">
                <a:solidFill>
                  <a:srgbClr val="595959"/>
                </a:solidFill>
              </a:rPr>
              <a:t>Markmið: </a:t>
            </a:r>
            <a:r>
              <a:rPr lang="en-IE" sz="2400" dirty="0"/>
              <a:t>Ákvarða sjálfbæra meðalverð á nótt. </a:t>
            </a:r>
            <a:r>
              <a:rPr lang="en-US" sz="2400" dirty="0"/>
              <a:t>Finndu </a:t>
            </a:r>
            <a:r>
              <a:rPr lang="en-US" sz="2400" b="1" dirty="0"/>
              <a:t>grunnverð á nótt </a:t>
            </a:r>
            <a:r>
              <a:rPr lang="en-US" sz="2400" dirty="0"/>
              <a:t>eða </a:t>
            </a:r>
            <a:r>
              <a:rPr lang="en-US" sz="2400" b="1" dirty="0"/>
              <a:t>lágmarksverð </a:t>
            </a:r>
            <a:r>
              <a:rPr lang="en-US" sz="2400" dirty="0"/>
              <a:t>til að standa straum af öllum kostnaði, ná hagnaði og uppfylla tekjumarkmiðin þín.</a:t>
            </a:r>
            <a:endParaRPr lang="en-IE" sz="2400" dirty="0">
              <a:solidFill>
                <a:srgbClr val="E96751"/>
              </a:solidFill>
            </a:endParaRPr>
          </a:p>
        </p:txBody>
      </p:sp>
      <p:sp>
        <p:nvSpPr>
          <p:cNvPr id="5" name="Text Placeholder 4">
            <a:extLst>
              <a:ext uri="{FF2B5EF4-FFF2-40B4-BE49-F238E27FC236}">
                <a16:creationId xmlns:a16="http://schemas.microsoft.com/office/drawing/2014/main" id="{A24EBACB-247C-0CE8-4D28-81A677696649}"/>
              </a:ext>
            </a:extLst>
          </p:cNvPr>
          <p:cNvSpPr>
            <a:spLocks noGrp="1"/>
          </p:cNvSpPr>
          <p:nvPr>
            <p:ph type="body" sz="quarter" idx="18"/>
          </p:nvPr>
        </p:nvSpPr>
        <p:spPr>
          <a:xfrm>
            <a:off x="7783746" y="765818"/>
            <a:ext cx="4134298" cy="1049221"/>
          </a:xfrm>
        </p:spPr>
        <p:txBody>
          <a:bodyPr/>
          <a:lstStyle/>
          <a:p>
            <a:pPr algn="r"/>
            <a:r>
              <a:rPr lang="en-IE" sz="3200" dirty="0"/>
              <a:t>Skref 1: </a:t>
            </a:r>
            <a:r>
              <a:rPr lang="en-IE" sz="3200" b="0" dirty="0"/>
              <a:t>Meðal-/grunnverð á nótt</a:t>
            </a:r>
          </a:p>
        </p:txBody>
      </p:sp>
      <p:pic>
        <p:nvPicPr>
          <p:cNvPr id="10" name="Picture Placeholder 9" descr="A bedroom with a bed and a window&#10;&#10;AI-generated content may be incorrect.">
            <a:extLst>
              <a:ext uri="{FF2B5EF4-FFF2-40B4-BE49-F238E27FC236}">
                <a16:creationId xmlns:a16="http://schemas.microsoft.com/office/drawing/2014/main" id="{A9D93CCE-B615-33C6-4214-A585C30B9C25}"/>
              </a:ext>
            </a:extLst>
          </p:cNvPr>
          <p:cNvPicPr>
            <a:picLocks noGrp="1" noChangeAspect="1"/>
          </p:cNvPicPr>
          <p:nvPr>
            <p:ph type="pic" sz="quarter" idx="22"/>
          </p:nvPr>
        </p:nvPicPr>
        <p:blipFill>
          <a:blip r:embed="rId2"/>
          <a:srcRect t="8640" b="8640"/>
          <a:stretch>
            <a:fillRect/>
          </a:stretch>
        </p:blipFill>
        <p:spPr/>
      </p:pic>
      <p:sp>
        <p:nvSpPr>
          <p:cNvPr id="9" name="TextBox 8">
            <a:extLst>
              <a:ext uri="{FF2B5EF4-FFF2-40B4-BE49-F238E27FC236}">
                <a16:creationId xmlns:a16="http://schemas.microsoft.com/office/drawing/2014/main" id="{2B4073BB-0DFD-2FA4-74FA-BDE78B09F4B3}"/>
              </a:ext>
            </a:extLst>
          </p:cNvPr>
          <p:cNvSpPr txBox="1"/>
          <p:nvPr/>
        </p:nvSpPr>
        <p:spPr>
          <a:xfrm>
            <a:off x="8097183" y="2063073"/>
            <a:ext cx="3820861" cy="830997"/>
          </a:xfrm>
          <a:prstGeom prst="rect">
            <a:avLst/>
          </a:prstGeom>
          <a:noFill/>
        </p:spPr>
        <p:txBody>
          <a:bodyPr wrap="square">
            <a:spAutoFit/>
          </a:bodyPr>
          <a:lstStyle/>
          <a:p>
            <a:pPr marL="0" indent="0" algn="r">
              <a:spcBef>
                <a:spcPts val="0"/>
              </a:spcBef>
              <a:buFont typeface="Arial" panose="020B0604020202020204" pitchFamily="34" charset="0"/>
              <a:buNone/>
            </a:pPr>
            <a:r>
              <a:rPr lang="en-US" sz="2400" i="1" dirty="0">
                <a:solidFill>
                  <a:schemeClr val="bg1"/>
                </a:solidFill>
              </a:rPr>
              <a:t>Þekja kostnaðinn og ná lágmarksverðsmarkmiðum þínum</a:t>
            </a:r>
            <a:endParaRPr lang="en-IE" sz="2400" dirty="0">
              <a:solidFill>
                <a:schemeClr val="bg1"/>
              </a:solidFill>
            </a:endParaRPr>
          </a:p>
        </p:txBody>
      </p:sp>
      <p:grpSp>
        <p:nvGrpSpPr>
          <p:cNvPr id="11" name="Group 10">
            <a:extLst>
              <a:ext uri="{FF2B5EF4-FFF2-40B4-BE49-F238E27FC236}">
                <a16:creationId xmlns:a16="http://schemas.microsoft.com/office/drawing/2014/main" id="{2F688899-C4E0-B309-7DFE-4CF1273D1170}"/>
              </a:ext>
            </a:extLst>
          </p:cNvPr>
          <p:cNvGrpSpPr/>
          <p:nvPr/>
        </p:nvGrpSpPr>
        <p:grpSpPr>
          <a:xfrm>
            <a:off x="10836099" y="2995215"/>
            <a:ext cx="1081945" cy="1011723"/>
            <a:chOff x="1016000" y="1137920"/>
            <a:chExt cx="1016000" cy="1016000"/>
          </a:xfrm>
        </p:grpSpPr>
        <p:sp>
          <p:nvSpPr>
            <p:cNvPr id="12" name="Oval 11">
              <a:extLst>
                <a:ext uri="{FF2B5EF4-FFF2-40B4-BE49-F238E27FC236}">
                  <a16:creationId xmlns:a16="http://schemas.microsoft.com/office/drawing/2014/main" id="{90C085FE-4168-15E9-2B3E-7FA17FE0756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4374772D-ADF7-4683-2CE4-DB8113707FC5}"/>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15</a:t>
              </a:r>
            </a:p>
          </p:txBody>
        </p:sp>
      </p:grpSp>
    </p:spTree>
    <p:extLst>
      <p:ext uri="{BB962C8B-B14F-4D97-AF65-F5344CB8AC3E}">
        <p14:creationId xmlns:p14="http://schemas.microsoft.com/office/powerpoint/2010/main" val="320723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11" descr="A house on a cliff&#10;&#10;AI-generated content may be incorrect.">
            <a:extLst>
              <a:ext uri="{FF2B5EF4-FFF2-40B4-BE49-F238E27FC236}">
                <a16:creationId xmlns:a16="http://schemas.microsoft.com/office/drawing/2014/main" id="{7F26BC39-1C21-CBE2-509C-6D8FA061CAD4}"/>
              </a:ext>
            </a:extLst>
          </p:cNvPr>
          <p:cNvPicPr>
            <a:picLocks noGrp="1" noChangeAspect="1"/>
          </p:cNvPicPr>
          <p:nvPr>
            <p:ph type="pic" sz="quarter" idx="67"/>
          </p:nvPr>
        </p:nvPicPr>
        <p:blipFill>
          <a:blip r:embed="rId2"/>
          <a:srcRect b="15829"/>
          <a:stretch>
            <a:fillRect/>
          </a:stretch>
        </p:blipFill>
        <p:spPr>
          <a:xfrm>
            <a:off x="540029" y="0"/>
            <a:ext cx="2654458" cy="3351213"/>
          </a:xfrm>
        </p:spPr>
      </p:pic>
      <p:pic>
        <p:nvPicPr>
          <p:cNvPr id="29" name="Picture Placeholder 20">
            <a:extLst>
              <a:ext uri="{FF2B5EF4-FFF2-40B4-BE49-F238E27FC236}">
                <a16:creationId xmlns:a16="http://schemas.microsoft.com/office/drawing/2014/main" id="{92A27EE3-57C1-1683-1C53-AE8F12376B97}"/>
              </a:ext>
            </a:extLst>
          </p:cNvPr>
          <p:cNvPicPr>
            <a:picLocks noGrp="1" noChangeAspect="1"/>
          </p:cNvPicPr>
          <p:nvPr>
            <p:ph type="pic" sz="quarter" idx="69"/>
          </p:nvPr>
        </p:nvPicPr>
        <p:blipFill>
          <a:blip r:embed="rId3"/>
          <a:srcRect l="23693" r="23693" b="10261"/>
          <a:stretch>
            <a:fillRect/>
          </a:stretch>
        </p:blipFill>
        <p:spPr>
          <a:xfrm>
            <a:off x="3728231" y="3812555"/>
            <a:ext cx="2654458" cy="3007346"/>
          </a:xfrm>
        </p:spPr>
      </p:pic>
      <p:sp>
        <p:nvSpPr>
          <p:cNvPr id="30" name="Text Placeholder 7">
            <a:extLst>
              <a:ext uri="{FF2B5EF4-FFF2-40B4-BE49-F238E27FC236}">
                <a16:creationId xmlns:a16="http://schemas.microsoft.com/office/drawing/2014/main" id="{411DFD74-CAA5-CC3E-F60B-CE2420A28ECA}"/>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Ljósmynd: A-rammi í </a:t>
            </a:r>
            <a:r>
              <a:rPr lang="en-GB" dirty="0" err="1"/>
              <a:t>Soča</a:t>
            </a:r>
            <a:r>
              <a:rPr lang="en-GB" dirty="0"/>
              <a:t>, Gorizia, Slóvenía</a:t>
            </a:r>
          </a:p>
          <a:p>
            <a:endParaRPr lang="en-GB" dirty="0"/>
          </a:p>
        </p:txBody>
      </p:sp>
      <p:sp>
        <p:nvSpPr>
          <p:cNvPr id="33" name="Text Placeholder 32">
            <a:extLst>
              <a:ext uri="{FF2B5EF4-FFF2-40B4-BE49-F238E27FC236}">
                <a16:creationId xmlns:a16="http://schemas.microsoft.com/office/drawing/2014/main" id="{23232761-4582-A24E-F79A-CBAAE39DE920}"/>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Kynntu þér kostnað og útgjöld</a:t>
            </a:r>
          </a:p>
          <a:p>
            <a:pPr lvl="0" algn="ctr">
              <a:lnSpc>
                <a:spcPct val="100000"/>
              </a:lnSpc>
              <a:spcAft>
                <a:spcPts val="600"/>
              </a:spcAft>
            </a:pPr>
            <a:endParaRPr lang="en-US" sz="2400" b="0" dirty="0">
              <a:solidFill>
                <a:schemeClr val="bg1"/>
              </a:solidFill>
            </a:endParaRPr>
          </a:p>
        </p:txBody>
      </p:sp>
      <p:cxnSp>
        <p:nvCxnSpPr>
          <p:cNvPr id="35" name="Straight Connector 34">
            <a:extLst>
              <a:ext uri="{FF2B5EF4-FFF2-40B4-BE49-F238E27FC236}">
                <a16:creationId xmlns:a16="http://schemas.microsoft.com/office/drawing/2014/main" id="{F083DA0E-AD30-012A-BD97-36D055708E5D}"/>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9D6683C0-38F7-6BCC-3EC4-5F8C27CE06F0}"/>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dirty="0">
                <a:solidFill>
                  <a:schemeClr val="bg1"/>
                </a:solidFill>
              </a:rPr>
              <a:t>Kynntu þér kostnað á nótt og settu raunsæ verð</a:t>
            </a:r>
          </a:p>
          <a:p>
            <a:pPr algn="ctr">
              <a:lnSpc>
                <a:spcPct val="100000"/>
              </a:lnSpc>
              <a:spcAft>
                <a:spcPts val="600"/>
              </a:spcAft>
            </a:pPr>
            <a:endParaRPr lang="en-US" sz="2400" b="0" dirty="0">
              <a:solidFill>
                <a:schemeClr val="bg1"/>
              </a:solidFill>
            </a:endParaRPr>
          </a:p>
        </p:txBody>
      </p:sp>
      <p:cxnSp>
        <p:nvCxnSpPr>
          <p:cNvPr id="38" name="Straight Connector 37">
            <a:extLst>
              <a:ext uri="{FF2B5EF4-FFF2-40B4-BE49-F238E27FC236}">
                <a16:creationId xmlns:a16="http://schemas.microsoft.com/office/drawing/2014/main" id="{489FEBDF-4F90-0558-5A09-3208D2C45B9D}"/>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4D0C6731-C26A-5970-80DE-1060EF560FED}"/>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a:solidFill>
                  <a:schemeClr val="bg1"/>
                </a:solidFill>
              </a:rPr>
              <a:t>Finndu jafnrekstrarpunktinn þinn og nýtinguarhlutfallið</a:t>
            </a:r>
          </a:p>
          <a:p>
            <a:pPr algn="ctr">
              <a:lnSpc>
                <a:spcPct val="100000"/>
              </a:lnSpc>
              <a:spcAft>
                <a:spcPts val="600"/>
              </a:spcAft>
            </a:pPr>
            <a:r>
              <a:rPr lang="en-US" b="0" i="1">
                <a:solidFill>
                  <a:schemeClr val="bg1"/>
                </a:solidFill>
              </a:rPr>
              <a:t>(32 glærur)</a:t>
            </a:r>
          </a:p>
          <a:p>
            <a:pPr algn="ctr">
              <a:lnSpc>
                <a:spcPct val="100000"/>
              </a:lnSpc>
              <a:spcAft>
                <a:spcPts val="600"/>
              </a:spcAft>
            </a:pPr>
            <a:endParaRPr lang="en-US" sz="2400" b="0">
              <a:solidFill>
                <a:schemeClr val="bg1"/>
              </a:solidFill>
            </a:endParaRPr>
          </a:p>
        </p:txBody>
      </p:sp>
      <p:sp>
        <p:nvSpPr>
          <p:cNvPr id="41" name="Text Placeholder 32">
            <a:extLst>
              <a:ext uri="{FF2B5EF4-FFF2-40B4-BE49-F238E27FC236}">
                <a16:creationId xmlns:a16="http://schemas.microsoft.com/office/drawing/2014/main" id="{AC4661B0-CD26-384B-AD5A-0132DEB7DED6}"/>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06</a:t>
            </a:r>
            <a:endParaRPr lang="en-US" dirty="0"/>
          </a:p>
        </p:txBody>
      </p:sp>
      <p:cxnSp>
        <p:nvCxnSpPr>
          <p:cNvPr id="42" name="Straight Connector 41">
            <a:extLst>
              <a:ext uri="{FF2B5EF4-FFF2-40B4-BE49-F238E27FC236}">
                <a16:creationId xmlns:a16="http://schemas.microsoft.com/office/drawing/2014/main" id="{7F2EDDCD-AD07-8A69-0D6D-8008AAEE09D7}"/>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 Placeholder 32">
            <a:extLst>
              <a:ext uri="{FF2B5EF4-FFF2-40B4-BE49-F238E27FC236}">
                <a16:creationId xmlns:a16="http://schemas.microsoft.com/office/drawing/2014/main" id="{1923B3FA-19D0-DEEB-AFF7-EA5D6013C8B7}"/>
              </a:ext>
            </a:extLst>
          </p:cNvPr>
          <p:cNvSpPr txBox="1">
            <a:spLocks/>
          </p:cNvSpPr>
          <p:nvPr/>
        </p:nvSpPr>
        <p:spPr>
          <a:xfrm>
            <a:off x="1094465" y="3824243"/>
            <a:ext cx="197213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4</a:t>
            </a:r>
          </a:p>
        </p:txBody>
      </p:sp>
      <p:sp>
        <p:nvSpPr>
          <p:cNvPr id="46" name="Text Placeholder 32">
            <a:extLst>
              <a:ext uri="{FF2B5EF4-FFF2-40B4-BE49-F238E27FC236}">
                <a16:creationId xmlns:a16="http://schemas.microsoft.com/office/drawing/2014/main" id="{67AB48DF-8AC5-3E0C-3B05-F6F7EB5ADF56}"/>
              </a:ext>
            </a:extLst>
          </p:cNvPr>
          <p:cNvSpPr txBox="1">
            <a:spLocks/>
          </p:cNvSpPr>
          <p:nvPr/>
        </p:nvSpPr>
        <p:spPr>
          <a:xfrm>
            <a:off x="4187384" y="1456174"/>
            <a:ext cx="221568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5 </a:t>
            </a:r>
            <a:r>
              <a:rPr lang="en-US" b="0" dirty="0"/>
              <a:t>bls. 24 </a:t>
            </a:r>
            <a:r>
              <a:rPr lang="en-US" dirty="0"/>
              <a:t> </a:t>
            </a:r>
          </a:p>
        </p:txBody>
      </p:sp>
      <p:sp>
        <p:nvSpPr>
          <p:cNvPr id="48" name="Text Placeholder 16">
            <a:extLst>
              <a:ext uri="{FF2B5EF4-FFF2-40B4-BE49-F238E27FC236}">
                <a16:creationId xmlns:a16="http://schemas.microsoft.com/office/drawing/2014/main" id="{19CEA225-8D14-EC2F-0171-7C434E17C39C}"/>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EFNISYFIRLIT</a:t>
            </a:r>
          </a:p>
        </p:txBody>
      </p:sp>
      <p:sp>
        <p:nvSpPr>
          <p:cNvPr id="51" name="Freeform 28">
            <a:extLst>
              <a:ext uri="{FF2B5EF4-FFF2-40B4-BE49-F238E27FC236}">
                <a16:creationId xmlns:a16="http://schemas.microsoft.com/office/drawing/2014/main" id="{4453818F-4AE7-E66D-FD8D-E0D317FE34CD}"/>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2" name="Text Placeholder 16">
            <a:extLst>
              <a:ext uri="{FF2B5EF4-FFF2-40B4-BE49-F238E27FC236}">
                <a16:creationId xmlns:a16="http://schemas.microsoft.com/office/drawing/2014/main" id="{64674FA0-6D5C-2D88-B8C3-2AC1FC5AC08E}"/>
              </a:ext>
            </a:extLst>
          </p:cNvPr>
          <p:cNvSpPr txBox="1">
            <a:spLocks/>
          </p:cNvSpPr>
          <p:nvPr/>
        </p:nvSpPr>
        <p:spPr>
          <a:xfrm>
            <a:off x="448808" y="158322"/>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Modúl 8: </a:t>
            </a:r>
            <a:r>
              <a:rPr lang="en-US" dirty="0">
                <a:solidFill>
                  <a:schemeClr val="bg1"/>
                </a:solidFill>
              </a:rPr>
              <a:t>Að leggja fjárhagslega grunninn fyrir sjálfbæra gistiþjónustustarfsemi</a:t>
            </a:r>
            <a:endParaRPr lang="en-GB" dirty="0">
              <a:solidFill>
                <a:schemeClr val="bg1"/>
              </a:solidFill>
            </a:endParaRPr>
          </a:p>
        </p:txBody>
      </p:sp>
    </p:spTree>
    <p:extLst>
      <p:ext uri="{BB962C8B-B14F-4D97-AF65-F5344CB8AC3E}">
        <p14:creationId xmlns:p14="http://schemas.microsoft.com/office/powerpoint/2010/main" val="1808086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E792-D878-9188-711B-0B89F6196A1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A99A5DD-4CA7-3F2A-1A37-FBEAA1A40302}"/>
              </a:ext>
            </a:extLst>
          </p:cNvPr>
          <p:cNvSpPr>
            <a:spLocks noGrp="1"/>
          </p:cNvSpPr>
          <p:nvPr>
            <p:ph type="body" sz="quarter" idx="18"/>
          </p:nvPr>
        </p:nvSpPr>
        <p:spPr>
          <a:xfrm>
            <a:off x="457945" y="1962417"/>
            <a:ext cx="3056779" cy="1049221"/>
          </a:xfrm>
        </p:spPr>
        <p:txBody>
          <a:bodyPr/>
          <a:lstStyle/>
          <a:p>
            <a:r>
              <a:rPr lang="en-IE" b="0" dirty="0"/>
              <a:t>Þetta er þinn næturlegi kostnaður (plús hagnaður)</a:t>
            </a:r>
          </a:p>
        </p:txBody>
      </p:sp>
      <p:sp>
        <p:nvSpPr>
          <p:cNvPr id="9" name="Text Placeholder 8">
            <a:extLst>
              <a:ext uri="{FF2B5EF4-FFF2-40B4-BE49-F238E27FC236}">
                <a16:creationId xmlns:a16="http://schemas.microsoft.com/office/drawing/2014/main" id="{2393A751-8C52-DF93-0FDE-7E2C77EFDB81}"/>
              </a:ext>
            </a:extLst>
          </p:cNvPr>
          <p:cNvSpPr>
            <a:spLocks noGrp="1"/>
          </p:cNvSpPr>
          <p:nvPr>
            <p:ph type="body" sz="quarter" idx="19"/>
          </p:nvPr>
        </p:nvSpPr>
        <p:spPr>
          <a:xfrm>
            <a:off x="0" y="782216"/>
            <a:ext cx="3886484" cy="385564"/>
          </a:xfrm>
        </p:spPr>
        <p:txBody>
          <a:bodyPr/>
          <a:lstStyle/>
          <a:p>
            <a:r>
              <a:rPr lang="en-IE" sz="3000" dirty="0"/>
              <a:t>Grunnlínan þín/</a:t>
            </a:r>
          </a:p>
          <a:p>
            <a:r>
              <a:rPr lang="en-IE" sz="3000" dirty="0"/>
              <a:t>Meðalverð</a:t>
            </a:r>
          </a:p>
        </p:txBody>
      </p:sp>
      <p:sp>
        <p:nvSpPr>
          <p:cNvPr id="12" name="Text Placeholder 7">
            <a:extLst>
              <a:ext uri="{FF2B5EF4-FFF2-40B4-BE49-F238E27FC236}">
                <a16:creationId xmlns:a16="http://schemas.microsoft.com/office/drawing/2014/main" id="{433B1CAD-7126-7DB5-9EAF-2EDB87319B87}"/>
              </a:ext>
            </a:extLst>
          </p:cNvPr>
          <p:cNvSpPr>
            <a:spLocks noGrp="1"/>
          </p:cNvSpPr>
          <p:nvPr>
            <p:ph type="body" sz="quarter" idx="21"/>
          </p:nvPr>
        </p:nvSpPr>
        <p:spPr>
          <a:xfrm>
            <a:off x="4490938" y="1174338"/>
            <a:ext cx="7443887" cy="3743028"/>
          </a:xfrm>
        </p:spPr>
        <p:txBody>
          <a:bodyPr/>
          <a:lstStyle/>
          <a:p>
            <a:pPr>
              <a:spcAft>
                <a:spcPts val="600"/>
              </a:spcAft>
            </a:pPr>
            <a:r>
              <a:rPr lang="en-US" b="1" i="1" dirty="0">
                <a:solidFill>
                  <a:srgbClr val="418D8F"/>
                </a:solidFill>
              </a:rPr>
              <a:t>Aðstoðar þig við að reikna út næturverð sem finnur jafnvægi milli hagkvæmni og arðsemi.</a:t>
            </a:r>
          </a:p>
          <a:p>
            <a:pPr>
              <a:spcAft>
                <a:spcPts val="600"/>
              </a:spcAft>
            </a:pPr>
            <a:r>
              <a:rPr lang="en-US" dirty="0">
                <a:solidFill>
                  <a:srgbClr val="E96751"/>
                </a:solidFill>
              </a:rPr>
              <a:t>Grunnverð þitt er </a:t>
            </a:r>
            <a:r>
              <a:rPr lang="en-US" b="1" dirty="0">
                <a:solidFill>
                  <a:srgbClr val="E96751"/>
                </a:solidFill>
              </a:rPr>
              <a:t>lágmarksverð á nótt sem </a:t>
            </a:r>
            <a:r>
              <a:rPr lang="en-US" dirty="0">
                <a:solidFill>
                  <a:srgbClr val="E96751"/>
                </a:solidFill>
              </a:rPr>
              <a:t>þú þarft að rukka til að </a:t>
            </a:r>
            <a:r>
              <a:rPr lang="en-US" b="1" dirty="0">
                <a:solidFill>
                  <a:srgbClr val="E96751"/>
                </a:solidFill>
              </a:rPr>
              <a:t>standa straum af öllum kostnaði </a:t>
            </a:r>
            <a:r>
              <a:rPr lang="en-US" dirty="0">
                <a:solidFill>
                  <a:srgbClr val="E96751"/>
                </a:solidFill>
              </a:rPr>
              <a:t>og </a:t>
            </a:r>
            <a:r>
              <a:rPr lang="en-US" b="1" dirty="0">
                <a:solidFill>
                  <a:srgbClr val="E96751"/>
                </a:solidFill>
              </a:rPr>
              <a:t>hagnast.</a:t>
            </a:r>
          </a:p>
          <a:p>
            <a:pPr>
              <a:spcAft>
                <a:spcPts val="600"/>
              </a:spcAft>
            </a:pPr>
            <a:r>
              <a:rPr lang="en-US" dirty="0"/>
              <a:t>Grunnverð þitt endurspeglar fjárhagsmarkmið þín á sama tíma og þú ert samkeppnishæfur á staðbundnum markaði. Þetta er sú tala sem tryggir að fyrirtækið þitt geti lifað af og blómstrað.</a:t>
            </a:r>
          </a:p>
          <a:p>
            <a:pPr>
              <a:spcAft>
                <a:spcPts val="600"/>
              </a:spcAft>
            </a:pPr>
            <a:r>
              <a:rPr lang="en-US" b="1" dirty="0">
                <a:solidFill>
                  <a:srgbClr val="595959"/>
                </a:solidFill>
              </a:rPr>
              <a:t>Grunnverð</a:t>
            </a:r>
            <a:r>
              <a:rPr lang="en-US" dirty="0">
                <a:solidFill>
                  <a:srgbClr val="595959"/>
                </a:solidFill>
              </a:rPr>
              <a:t> þitt er </a:t>
            </a:r>
            <a:r>
              <a:rPr lang="en-US" b="1" dirty="0">
                <a:solidFill>
                  <a:srgbClr val="595959"/>
                </a:solidFill>
              </a:rPr>
              <a:t>lágmarksmeðalverð á nótt sem </a:t>
            </a:r>
            <a:r>
              <a:rPr lang="en-US" dirty="0">
                <a:solidFill>
                  <a:srgbClr val="595959"/>
                </a:solidFill>
              </a:rPr>
              <a:t>þú þarft að rukka til að standa straum af </a:t>
            </a:r>
            <a:r>
              <a:rPr lang="en-US" b="1" dirty="0">
                <a:solidFill>
                  <a:srgbClr val="595959"/>
                </a:solidFill>
              </a:rPr>
              <a:t>öllum kostnaði þínum </a:t>
            </a:r>
            <a:r>
              <a:rPr lang="en-US" dirty="0">
                <a:solidFill>
                  <a:srgbClr val="595959"/>
                </a:solidFill>
              </a:rPr>
              <a:t>og ná </a:t>
            </a:r>
            <a:r>
              <a:rPr lang="en-US" b="1" dirty="0">
                <a:solidFill>
                  <a:srgbClr val="595959"/>
                </a:solidFill>
              </a:rPr>
              <a:t>markmiðsgróða</a:t>
            </a:r>
            <a:r>
              <a:rPr lang="en-US" dirty="0">
                <a:solidFill>
                  <a:srgbClr val="595959"/>
                </a:solidFill>
              </a:rPr>
              <a:t>. </a:t>
            </a:r>
          </a:p>
          <a:p>
            <a:pPr>
              <a:spcAft>
                <a:spcPts val="600"/>
              </a:spcAft>
            </a:pPr>
            <a:r>
              <a:rPr lang="en-US" dirty="0"/>
              <a:t>Það er </a:t>
            </a:r>
            <a:r>
              <a:rPr lang="en-US" b="1" dirty="0"/>
              <a:t>undirstaða verðlagningarstefnu þinnar </a:t>
            </a:r>
            <a:r>
              <a:rPr lang="en-US" dirty="0"/>
              <a:t>og þjónar sem viðmiðunarpunktur til að stilla verð á há- og lágsímabilum. Vel útreiknuð meðalverð á nótt styður sjálfbæra, langtíma viðskiptamódel. </a:t>
            </a:r>
            <a:r>
              <a:rPr lang="en-US" dirty="0">
                <a:solidFill>
                  <a:srgbClr val="595959"/>
                </a:solidFill>
              </a:rPr>
              <a:t>Allt undir því þýðir að þú ert að tapa peningum.</a:t>
            </a:r>
          </a:p>
          <a:p>
            <a:endParaRPr lang="en-US" sz="1000" dirty="0">
              <a:solidFill>
                <a:srgbClr val="595959"/>
              </a:solidFill>
            </a:endParaRPr>
          </a:p>
          <a:p>
            <a:endParaRPr lang="en-US" dirty="0">
              <a:solidFill>
                <a:srgbClr val="E96751"/>
              </a:solidFill>
            </a:endParaRPr>
          </a:p>
        </p:txBody>
      </p:sp>
      <p:sp>
        <p:nvSpPr>
          <p:cNvPr id="6" name="TextBox 5">
            <a:extLst>
              <a:ext uri="{FF2B5EF4-FFF2-40B4-BE49-F238E27FC236}">
                <a16:creationId xmlns:a16="http://schemas.microsoft.com/office/drawing/2014/main" id="{3155AEBF-AA6D-0403-C433-086B13B2CC8E}"/>
              </a:ext>
            </a:extLst>
          </p:cNvPr>
          <p:cNvSpPr txBox="1"/>
          <p:nvPr/>
        </p:nvSpPr>
        <p:spPr>
          <a:xfrm>
            <a:off x="4490938" y="213673"/>
            <a:ext cx="6129336" cy="954107"/>
          </a:xfrm>
          <a:prstGeom prst="rect">
            <a:avLst/>
          </a:prstGeom>
          <a:noFill/>
        </p:spPr>
        <p:txBody>
          <a:bodyPr wrap="square">
            <a:spAutoFit/>
          </a:bodyPr>
          <a:lstStyle/>
          <a:p>
            <a:pPr>
              <a:spcAft>
                <a:spcPts val="600"/>
              </a:spcAft>
            </a:pPr>
            <a:r>
              <a:rPr lang="en-US" sz="2800" b="1" dirty="0">
                <a:solidFill>
                  <a:srgbClr val="E96751"/>
                </a:solidFill>
              </a:rPr>
              <a:t>Að ákvarða grunn-/meðalverð á hverri nóttu er afar mikilvægt</a:t>
            </a:r>
            <a:endParaRPr lang="en-US" sz="2800" dirty="0">
              <a:solidFill>
                <a:srgbClr val="E96751"/>
              </a:solidFill>
            </a:endParaRPr>
          </a:p>
        </p:txBody>
      </p:sp>
    </p:spTree>
    <p:extLst>
      <p:ext uri="{BB962C8B-B14F-4D97-AF65-F5344CB8AC3E}">
        <p14:creationId xmlns:p14="http://schemas.microsoft.com/office/powerpoint/2010/main" val="3408966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98C9750-8F73-B927-9EFE-183D5CB6F492}"/>
              </a:ext>
            </a:extLst>
          </p:cNvPr>
          <p:cNvSpPr>
            <a:spLocks noGrp="1"/>
          </p:cNvSpPr>
          <p:nvPr>
            <p:ph type="body" sz="quarter" idx="18"/>
          </p:nvPr>
        </p:nvSpPr>
        <p:spPr>
          <a:xfrm>
            <a:off x="457945" y="1962417"/>
            <a:ext cx="3056779" cy="1049221"/>
          </a:xfrm>
        </p:spPr>
        <p:txBody>
          <a:bodyPr/>
          <a:lstStyle/>
          <a:p>
            <a:r>
              <a:rPr lang="en-IE" b="0" dirty="0"/>
              <a:t>Undirstaða arðsemi</a:t>
            </a:r>
          </a:p>
        </p:txBody>
      </p:sp>
      <p:sp>
        <p:nvSpPr>
          <p:cNvPr id="9" name="Text Placeholder 8">
            <a:extLst>
              <a:ext uri="{FF2B5EF4-FFF2-40B4-BE49-F238E27FC236}">
                <a16:creationId xmlns:a16="http://schemas.microsoft.com/office/drawing/2014/main" id="{2AFEFDC1-2F11-8079-A40F-E403706C6FF3}"/>
              </a:ext>
            </a:extLst>
          </p:cNvPr>
          <p:cNvSpPr>
            <a:spLocks noGrp="1"/>
          </p:cNvSpPr>
          <p:nvPr>
            <p:ph type="body" sz="quarter" idx="19"/>
          </p:nvPr>
        </p:nvSpPr>
        <p:spPr>
          <a:xfrm>
            <a:off x="0" y="782216"/>
            <a:ext cx="3886484" cy="385564"/>
          </a:xfrm>
        </p:spPr>
        <p:txBody>
          <a:bodyPr/>
          <a:lstStyle/>
          <a:p>
            <a:r>
              <a:rPr lang="en-IE" sz="3000" dirty="0"/>
              <a:t>Þitt viðmið/</a:t>
            </a:r>
          </a:p>
          <a:p>
            <a:r>
              <a:rPr lang="en-IE" sz="3000" dirty="0"/>
              <a:t>Meðalverð</a:t>
            </a:r>
          </a:p>
        </p:txBody>
      </p:sp>
      <p:sp>
        <p:nvSpPr>
          <p:cNvPr id="12" name="Text Placeholder 7">
            <a:extLst>
              <a:ext uri="{FF2B5EF4-FFF2-40B4-BE49-F238E27FC236}">
                <a16:creationId xmlns:a16="http://schemas.microsoft.com/office/drawing/2014/main" id="{EAAE81AD-5AB7-3E82-0788-8EA994F8EFDC}"/>
              </a:ext>
            </a:extLst>
          </p:cNvPr>
          <p:cNvSpPr>
            <a:spLocks noGrp="1"/>
          </p:cNvSpPr>
          <p:nvPr>
            <p:ph type="body" sz="quarter" idx="21"/>
          </p:nvPr>
        </p:nvSpPr>
        <p:spPr>
          <a:xfrm>
            <a:off x="4490938" y="1766323"/>
            <a:ext cx="7443887" cy="3743028"/>
          </a:xfrm>
        </p:spPr>
        <p:txBody>
          <a:bodyPr/>
          <a:lstStyle/>
          <a:p>
            <a:pPr>
              <a:spcAft>
                <a:spcPts val="600"/>
              </a:spcAft>
            </a:pPr>
            <a:r>
              <a:rPr lang="en-US" sz="2400" b="1" dirty="0">
                <a:solidFill>
                  <a:srgbClr val="E96751"/>
                </a:solidFill>
              </a:rPr>
              <a:t>Vel útreiknuð grunnverð:</a:t>
            </a:r>
          </a:p>
          <a:p>
            <a:pPr marL="342900" indent="-342900">
              <a:spcAft>
                <a:spcPts val="600"/>
              </a:spcAft>
              <a:buFont typeface="Wingdings" panose="05000000000000000000" pitchFamily="2" charset="2"/>
              <a:buChar char="Ø"/>
            </a:pPr>
            <a:r>
              <a:rPr lang="en-US" dirty="0"/>
              <a:t>Tryggir að þú </a:t>
            </a:r>
            <a:r>
              <a:rPr lang="en-US" b="1" dirty="0"/>
              <a:t>standir straum af öllum kostnaði þínum </a:t>
            </a:r>
            <a:r>
              <a:rPr lang="en-US" dirty="0"/>
              <a:t>(föstum + breytilegum). Þú munt skilja </a:t>
            </a:r>
            <a:r>
              <a:rPr lang="en-US" b="1" dirty="0"/>
              <a:t>lægsta viðunandi verð </a:t>
            </a:r>
            <a:r>
              <a:rPr lang="en-US" dirty="0"/>
              <a:t>þitt á rólegum tímum</a:t>
            </a:r>
          </a:p>
          <a:p>
            <a:pPr marL="342900" indent="-342900">
              <a:spcAft>
                <a:spcPts val="600"/>
              </a:spcAft>
              <a:buFont typeface="Wingdings" panose="05000000000000000000" pitchFamily="2" charset="2"/>
              <a:buChar char="Ø"/>
            </a:pPr>
            <a:r>
              <a:rPr lang="en-US" dirty="0"/>
              <a:t>Aðstoðar þig við að </a:t>
            </a:r>
            <a:r>
              <a:rPr lang="en-US" b="1" dirty="0"/>
              <a:t>ná hagnaðarmarkmiði þínu</a:t>
            </a:r>
          </a:p>
          <a:p>
            <a:pPr marL="342900" indent="-342900">
              <a:spcAft>
                <a:spcPts val="600"/>
              </a:spcAft>
              <a:buFont typeface="Wingdings" panose="05000000000000000000" pitchFamily="2" charset="2"/>
              <a:buChar char="Ø"/>
            </a:pPr>
            <a:r>
              <a:rPr lang="en-US" b="1" dirty="0"/>
              <a:t>Forðastu of lágt verðlagningu </a:t>
            </a:r>
            <a:r>
              <a:rPr lang="en-US" dirty="0"/>
              <a:t>og rekstrartap</a:t>
            </a:r>
          </a:p>
          <a:p>
            <a:pPr marL="342900" indent="-342900">
              <a:spcAft>
                <a:spcPts val="600"/>
              </a:spcAft>
              <a:buFont typeface="Wingdings" panose="05000000000000000000" pitchFamily="2" charset="2"/>
              <a:buChar char="Ø"/>
            </a:pPr>
            <a:r>
              <a:rPr lang="en-US" dirty="0"/>
              <a:t>Heldur verði þínu </a:t>
            </a:r>
            <a:r>
              <a:rPr lang="en-US" b="1" dirty="0"/>
              <a:t>samkeppnishæfu og raunsæju </a:t>
            </a:r>
            <a:r>
              <a:rPr lang="en-US" dirty="0"/>
              <a:t>svo þú haldir áfram að vera aðlaðandi fyrir draumgesti þína</a:t>
            </a:r>
          </a:p>
          <a:p>
            <a:pPr marL="342900" indent="-342900">
              <a:spcAft>
                <a:spcPts val="600"/>
              </a:spcAft>
              <a:buFont typeface="Wingdings" panose="05000000000000000000" pitchFamily="2" charset="2"/>
              <a:buChar char="Ø"/>
            </a:pPr>
            <a:r>
              <a:rPr lang="en-US" dirty="0"/>
              <a:t>Settu </a:t>
            </a:r>
            <a:r>
              <a:rPr lang="en-US" b="1" dirty="0"/>
              <a:t>traustan grunn </a:t>
            </a:r>
            <a:r>
              <a:rPr lang="en-US" dirty="0"/>
              <a:t>fyrir árstíðabundna eða verðmatsbundna verðlagningu. Þú munt vita </a:t>
            </a:r>
            <a:r>
              <a:rPr lang="en-US" b="1" dirty="0"/>
              <a:t>hversu margar nætur þú þarft að bóka </a:t>
            </a:r>
            <a:r>
              <a:rPr lang="en-US" dirty="0"/>
              <a:t>til að ná rekstrarjafnvægi og fá verðlagningar sveigjanleika á há- og lágsímatímabilum</a:t>
            </a:r>
          </a:p>
          <a:p>
            <a:pPr marL="342900" indent="-342900">
              <a:spcAft>
                <a:spcPts val="600"/>
              </a:spcAft>
              <a:buFont typeface="Wingdings" panose="05000000000000000000" pitchFamily="2" charset="2"/>
              <a:buChar char="Ø"/>
            </a:pPr>
            <a:r>
              <a:rPr lang="en-US" dirty="0"/>
              <a:t>Tryggðu að rekstur þinn sé </a:t>
            </a:r>
            <a:r>
              <a:rPr lang="en-US" b="1" dirty="0"/>
              <a:t>arðbær og sjálfbær </a:t>
            </a:r>
            <a:r>
              <a:rPr lang="en-US" dirty="0"/>
              <a:t>allt árið um kring</a:t>
            </a:r>
          </a:p>
          <a:p>
            <a:pPr>
              <a:spcAft>
                <a:spcPts val="600"/>
              </a:spcAft>
            </a:pPr>
            <a:endParaRPr lang="en-US" dirty="0">
              <a:solidFill>
                <a:srgbClr val="E96751"/>
              </a:solidFill>
            </a:endParaRPr>
          </a:p>
        </p:txBody>
      </p:sp>
      <p:sp>
        <p:nvSpPr>
          <p:cNvPr id="6" name="TextBox 5">
            <a:extLst>
              <a:ext uri="{FF2B5EF4-FFF2-40B4-BE49-F238E27FC236}">
                <a16:creationId xmlns:a16="http://schemas.microsoft.com/office/drawing/2014/main" id="{1672F249-634F-8866-0C50-E38BFDA9303B}"/>
              </a:ext>
            </a:extLst>
          </p:cNvPr>
          <p:cNvSpPr txBox="1"/>
          <p:nvPr/>
        </p:nvSpPr>
        <p:spPr>
          <a:xfrm>
            <a:off x="4490937" y="213673"/>
            <a:ext cx="7196237" cy="1384995"/>
          </a:xfrm>
          <a:prstGeom prst="rect">
            <a:avLst/>
          </a:prstGeom>
          <a:noFill/>
        </p:spPr>
        <p:txBody>
          <a:bodyPr wrap="square">
            <a:spAutoFit/>
          </a:bodyPr>
          <a:lstStyle/>
          <a:p>
            <a:pPr>
              <a:spcAft>
                <a:spcPts val="600"/>
              </a:spcAft>
            </a:pPr>
            <a:r>
              <a:rPr lang="en-US" sz="2800" dirty="0">
                <a:solidFill>
                  <a:srgbClr val="E96751"/>
                </a:solidFill>
              </a:rPr>
              <a:t>Grunnverð þitt er ekki bara tala — það er </a:t>
            </a:r>
            <a:r>
              <a:rPr lang="en-US" sz="2800" b="1" dirty="0">
                <a:solidFill>
                  <a:srgbClr val="E96751"/>
                </a:solidFill>
              </a:rPr>
              <a:t>stefnufloti </a:t>
            </a:r>
            <a:r>
              <a:rPr lang="en-US" sz="2800" dirty="0">
                <a:solidFill>
                  <a:srgbClr val="E96751"/>
                </a:solidFill>
              </a:rPr>
              <a:t>sem heldur fyrirtækinu þínu sjálfbæru og samkeppnishæfu.</a:t>
            </a:r>
          </a:p>
        </p:txBody>
      </p:sp>
    </p:spTree>
    <p:extLst>
      <p:ext uri="{BB962C8B-B14F-4D97-AF65-F5344CB8AC3E}">
        <p14:creationId xmlns:p14="http://schemas.microsoft.com/office/powerpoint/2010/main" val="1871800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51B0-DD74-B717-A256-AD00DEA705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C6B029-51E8-9F37-F8D8-15CE4FDDCD67}"/>
              </a:ext>
            </a:extLst>
          </p:cNvPr>
          <p:cNvSpPr>
            <a:spLocks noGrp="1"/>
          </p:cNvSpPr>
          <p:nvPr>
            <p:ph type="body" sz="quarter" idx="18"/>
          </p:nvPr>
        </p:nvSpPr>
        <p:spPr>
          <a:xfrm>
            <a:off x="798381" y="1045579"/>
            <a:ext cx="10614687" cy="3849918"/>
          </a:xfrm>
        </p:spPr>
        <p:txBody>
          <a:bodyPr/>
          <a:lstStyle/>
          <a:p>
            <a:pPr marL="0" indent="0">
              <a:spcBef>
                <a:spcPts val="0"/>
              </a:spcBef>
              <a:spcAft>
                <a:spcPts val="600"/>
              </a:spcAft>
            </a:pPr>
            <a:r>
              <a:rPr lang="en-US" b="1" dirty="0">
                <a:solidFill>
                  <a:srgbClr val="E96751"/>
                </a:solidFill>
              </a:rPr>
              <a:t>Fjármálaplanagerð</a:t>
            </a:r>
          </a:p>
          <a:p>
            <a:pPr marL="457200" indent="-457200">
              <a:spcBef>
                <a:spcPts val="0"/>
              </a:spcBef>
              <a:spcAft>
                <a:spcPts val="600"/>
              </a:spcAft>
              <a:buFont typeface="Arial" panose="020B0604020202020204" pitchFamily="34" charset="0"/>
              <a:buChar char="•"/>
            </a:pPr>
            <a:r>
              <a:rPr lang="en-US" sz="2200" dirty="0">
                <a:solidFill>
                  <a:srgbClr val="595959"/>
                </a:solidFill>
              </a:rPr>
              <a:t>Það er undirstaða </a:t>
            </a:r>
            <a:r>
              <a:rPr lang="en-US" sz="2200" b="1" dirty="0">
                <a:solidFill>
                  <a:srgbClr val="595959"/>
                </a:solidFill>
              </a:rPr>
              <a:t>verðlagningarstefnu</a:t>
            </a:r>
            <a:r>
              <a:rPr lang="en-US" sz="2200" dirty="0">
                <a:solidFill>
                  <a:srgbClr val="595959"/>
                </a:solidFill>
              </a:rPr>
              <a:t> þinnar.</a:t>
            </a:r>
          </a:p>
          <a:p>
            <a:pPr marL="457200" indent="-457200">
              <a:spcBef>
                <a:spcPts val="0"/>
              </a:spcBef>
              <a:spcAft>
                <a:spcPts val="600"/>
              </a:spcAft>
              <a:buFont typeface="Arial" panose="020B0604020202020204" pitchFamily="34" charset="0"/>
              <a:buChar char="•"/>
            </a:pPr>
            <a:r>
              <a:rPr lang="en-US" sz="2200" dirty="0">
                <a:solidFill>
                  <a:srgbClr val="595959"/>
                </a:solidFill>
              </a:rPr>
              <a:t>Tryggir að verð þitt á hverri nóttu </a:t>
            </a:r>
            <a:r>
              <a:rPr lang="en-US" sz="2200" b="1" dirty="0">
                <a:solidFill>
                  <a:srgbClr val="595959"/>
                </a:solidFill>
              </a:rPr>
              <a:t>standi undir kostnaði </a:t>
            </a:r>
            <a:r>
              <a:rPr lang="en-US" sz="2200" dirty="0">
                <a:solidFill>
                  <a:srgbClr val="595959"/>
                </a:solidFill>
              </a:rPr>
              <a:t>og uppfylli </a:t>
            </a:r>
            <a:r>
              <a:rPr lang="en-US" sz="2200" b="1" dirty="0">
                <a:solidFill>
                  <a:srgbClr val="595959"/>
                </a:solidFill>
              </a:rPr>
              <a:t>tekjumarkmið</a:t>
            </a:r>
            <a:r>
              <a:rPr lang="en-US" sz="2200" dirty="0">
                <a:solidFill>
                  <a:srgbClr val="595959"/>
                </a:solidFill>
              </a:rPr>
              <a:t>.</a:t>
            </a:r>
          </a:p>
          <a:p>
            <a:pPr marL="457200" indent="-457200">
              <a:spcBef>
                <a:spcPts val="0"/>
              </a:spcBef>
              <a:spcAft>
                <a:spcPts val="600"/>
              </a:spcAft>
              <a:buFont typeface="Arial" panose="020B0604020202020204" pitchFamily="34" charset="0"/>
              <a:buChar char="•"/>
            </a:pPr>
            <a:r>
              <a:rPr lang="en-US" sz="2200" dirty="0">
                <a:solidFill>
                  <a:srgbClr val="595959"/>
                </a:solidFill>
              </a:rPr>
              <a:t>Aðstoðar við að skipuleggja árstíðabundnar stillingar og spá fyrir um nýtingu.</a:t>
            </a:r>
          </a:p>
          <a:p>
            <a:pPr marL="0" indent="0">
              <a:spcBef>
                <a:spcPts val="0"/>
              </a:spcBef>
              <a:spcAft>
                <a:spcPts val="600"/>
              </a:spcAft>
            </a:pPr>
            <a:r>
              <a:rPr lang="en-US" b="1" dirty="0">
                <a:solidFill>
                  <a:srgbClr val="E96751"/>
                </a:solidFill>
              </a:rPr>
              <a:t>Jafnreikningsgreining</a:t>
            </a:r>
          </a:p>
          <a:p>
            <a:pPr marL="0" indent="0">
              <a:spcBef>
                <a:spcPts val="0"/>
              </a:spcBef>
              <a:spcAft>
                <a:spcPts val="600"/>
              </a:spcAft>
            </a:pPr>
            <a:r>
              <a:rPr lang="en-US" sz="2200" dirty="0">
                <a:solidFill>
                  <a:srgbClr val="595959"/>
                </a:solidFill>
              </a:rPr>
              <a:t>Notað ásamt breytilegum og föstum kostnaði til að reikna:</a:t>
            </a:r>
          </a:p>
          <a:p>
            <a:pPr marL="457200" indent="-457200">
              <a:spcBef>
                <a:spcPts val="0"/>
              </a:spcBef>
              <a:spcAft>
                <a:spcPts val="600"/>
              </a:spcAft>
              <a:buFont typeface="Arial" panose="020B0604020202020204" pitchFamily="34" charset="0"/>
              <a:buChar char="•"/>
            </a:pPr>
            <a:r>
              <a:rPr lang="en-US" sz="2200" dirty="0">
                <a:solidFill>
                  <a:srgbClr val="595959"/>
                </a:solidFill>
              </a:rPr>
              <a:t>Jafnrekstrarverð á nótt</a:t>
            </a:r>
          </a:p>
          <a:p>
            <a:pPr marL="457200" indent="-457200">
              <a:spcBef>
                <a:spcPts val="0"/>
              </a:spcBef>
              <a:spcAft>
                <a:spcPts val="600"/>
              </a:spcAft>
              <a:buFont typeface="Arial" panose="020B0604020202020204" pitchFamily="34" charset="0"/>
              <a:buChar char="•"/>
            </a:pPr>
            <a:r>
              <a:rPr lang="en-US" sz="2200" dirty="0">
                <a:solidFill>
                  <a:srgbClr val="595959"/>
                </a:solidFill>
              </a:rPr>
              <a:t>Lágmarksnýting sem krafist er</a:t>
            </a:r>
          </a:p>
          <a:p>
            <a:pPr marL="457200" indent="-457200">
              <a:spcBef>
                <a:spcPts val="0"/>
              </a:spcBef>
              <a:spcAft>
                <a:spcPts val="600"/>
              </a:spcAft>
              <a:buFont typeface="Arial" panose="020B0604020202020204" pitchFamily="34" charset="0"/>
              <a:buChar char="•"/>
            </a:pPr>
            <a:r>
              <a:rPr lang="en-US" sz="2200" dirty="0">
                <a:solidFill>
                  <a:srgbClr val="595959"/>
                </a:solidFill>
              </a:rPr>
              <a:t>Greiðslustraumspár</a:t>
            </a:r>
          </a:p>
          <a:p>
            <a:pPr marL="0" indent="0">
              <a:spcBef>
                <a:spcPts val="0"/>
              </a:spcBef>
              <a:spcAft>
                <a:spcPts val="600"/>
              </a:spcAft>
            </a:pPr>
            <a:r>
              <a:rPr lang="en-US" sz="2200" dirty="0">
                <a:solidFill>
                  <a:srgbClr val="595959"/>
                </a:solidFill>
              </a:rPr>
              <a:t>Án þess að vita meðalverð þitt geturðu ekki ákvarðað nákvæmlega hvenær fyrirtækið þitt verður arðbært.</a:t>
            </a:r>
          </a:p>
          <a:p>
            <a:pPr marL="0" indent="0">
              <a:spcBef>
                <a:spcPts val="0"/>
              </a:spcBef>
              <a:spcAft>
                <a:spcPts val="600"/>
              </a:spcAft>
            </a:pPr>
            <a:r>
              <a:rPr lang="en-US" b="1" dirty="0">
                <a:solidFill>
                  <a:srgbClr val="E96751"/>
                </a:solidFill>
              </a:rPr>
              <a:t>Hagnaðaráætlun</a:t>
            </a:r>
          </a:p>
          <a:p>
            <a:pPr marL="0" indent="0">
              <a:spcBef>
                <a:spcPts val="0"/>
              </a:spcBef>
              <a:spcAft>
                <a:spcPts val="600"/>
              </a:spcAft>
            </a:pPr>
            <a:r>
              <a:rPr lang="en-US" sz="2200" dirty="0">
                <a:solidFill>
                  <a:srgbClr val="595959"/>
                </a:solidFill>
              </a:rPr>
              <a:t>Gerir þér kleift að bera saman </a:t>
            </a:r>
            <a:r>
              <a:rPr lang="en-US" sz="2200" b="1" dirty="0">
                <a:solidFill>
                  <a:srgbClr val="595959"/>
                </a:solidFill>
              </a:rPr>
              <a:t>áætlaðar tekjur við raunverulegan kostnað</a:t>
            </a:r>
            <a:r>
              <a:rPr lang="en-US" sz="2200" dirty="0">
                <a:solidFill>
                  <a:srgbClr val="595959"/>
                </a:solidFill>
              </a:rPr>
              <a:t>. Settu </a:t>
            </a:r>
            <a:r>
              <a:rPr lang="en-US" sz="2200" b="1" dirty="0">
                <a:solidFill>
                  <a:srgbClr val="595959"/>
                </a:solidFill>
              </a:rPr>
              <a:t>hagnaðarmarkmið </a:t>
            </a:r>
            <a:r>
              <a:rPr lang="en-US" sz="2200" dirty="0">
                <a:solidFill>
                  <a:srgbClr val="595959"/>
                </a:solidFill>
              </a:rPr>
              <a:t>og reiknaðu hagnaðarhlutfall með formúlunni:</a:t>
            </a:r>
          </a:p>
          <a:p>
            <a:pPr marL="0" indent="0">
              <a:spcBef>
                <a:spcPts val="0"/>
              </a:spcBef>
              <a:spcAft>
                <a:spcPts val="600"/>
              </a:spcAft>
            </a:pPr>
            <a:r>
              <a:rPr lang="en-US" sz="2200" b="1" dirty="0">
                <a:solidFill>
                  <a:srgbClr val="E96751"/>
                </a:solidFill>
              </a:rPr>
              <a:t>Hagnaðarmörk (%) </a:t>
            </a:r>
            <a:r>
              <a:rPr lang="en-US" sz="2200" b="1" dirty="0">
                <a:solidFill>
                  <a:srgbClr val="595959"/>
                </a:solidFill>
              </a:rPr>
              <a:t>= (Nettótekjur á nótt ÷ Meðalverð á nótt) × 100</a:t>
            </a:r>
            <a:endParaRPr lang="en-IE" sz="2200" b="1" dirty="0">
              <a:solidFill>
                <a:srgbClr val="595959"/>
              </a:solidFill>
            </a:endParaRPr>
          </a:p>
        </p:txBody>
      </p:sp>
      <p:sp>
        <p:nvSpPr>
          <p:cNvPr id="3" name="Text Placeholder 2">
            <a:extLst>
              <a:ext uri="{FF2B5EF4-FFF2-40B4-BE49-F238E27FC236}">
                <a16:creationId xmlns:a16="http://schemas.microsoft.com/office/drawing/2014/main" id="{15E265D2-797E-17DA-D794-BDC30809B284}"/>
              </a:ext>
            </a:extLst>
          </p:cNvPr>
          <p:cNvSpPr>
            <a:spLocks noGrp="1"/>
          </p:cNvSpPr>
          <p:nvPr>
            <p:ph type="body" sz="quarter" idx="16"/>
          </p:nvPr>
        </p:nvSpPr>
        <p:spPr>
          <a:xfrm>
            <a:off x="798381" y="359776"/>
            <a:ext cx="10614687" cy="803654"/>
          </a:xfrm>
        </p:spPr>
        <p:txBody>
          <a:bodyPr/>
          <a:lstStyle/>
          <a:p>
            <a:r>
              <a:rPr lang="en-US" dirty="0">
                <a:solidFill>
                  <a:srgbClr val="EC7C69"/>
                </a:solidFill>
              </a:rPr>
              <a:t>Meðalgrunnsverð </a:t>
            </a:r>
            <a:r>
              <a:rPr lang="en-US" dirty="0">
                <a:solidFill>
                  <a:srgbClr val="418D8F"/>
                </a:solidFill>
              </a:rPr>
              <a:t>- gagnlegt fyrir</a:t>
            </a:r>
            <a:endParaRPr lang="en-IE" dirty="0">
              <a:solidFill>
                <a:srgbClr val="418D8F"/>
              </a:solidFill>
            </a:endParaRPr>
          </a:p>
        </p:txBody>
      </p:sp>
    </p:spTree>
    <p:extLst>
      <p:ext uri="{BB962C8B-B14F-4D97-AF65-F5344CB8AC3E}">
        <p14:creationId xmlns:p14="http://schemas.microsoft.com/office/powerpoint/2010/main" val="2517882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95455-9395-54A2-FD55-BDB74D096F4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AE48D60B-9ED5-DEB3-6D82-6F9A8D458919}"/>
              </a:ext>
            </a:extLst>
          </p:cNvPr>
          <p:cNvSpPr/>
          <p:nvPr/>
        </p:nvSpPr>
        <p:spPr>
          <a:xfrm>
            <a:off x="817828" y="1605887"/>
            <a:ext cx="10595240"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8FD71766-DCA5-93EF-6FAE-652AB0748682}"/>
              </a:ext>
            </a:extLst>
          </p:cNvPr>
          <p:cNvSpPr>
            <a:spLocks noGrp="1"/>
          </p:cNvSpPr>
          <p:nvPr>
            <p:ph type="body" sz="quarter" idx="16"/>
          </p:nvPr>
        </p:nvSpPr>
        <p:spPr>
          <a:xfrm>
            <a:off x="826825" y="256926"/>
            <a:ext cx="10614687" cy="803654"/>
          </a:xfrm>
        </p:spPr>
        <p:txBody>
          <a:bodyPr/>
          <a:lstStyle/>
          <a:p>
            <a:r>
              <a:rPr lang="en-US" sz="3200" dirty="0">
                <a:solidFill>
                  <a:srgbClr val="459597"/>
                </a:solidFill>
              </a:rPr>
              <a:t>Settu grunnlínuna/meðalverð á hverri nóttu</a:t>
            </a:r>
            <a:endParaRPr lang="en-IE" sz="3200" dirty="0">
              <a:solidFill>
                <a:srgbClr val="459597"/>
              </a:solidFill>
            </a:endParaRPr>
          </a:p>
        </p:txBody>
      </p:sp>
      <p:cxnSp>
        <p:nvCxnSpPr>
          <p:cNvPr id="2" name="Straight Connector 1">
            <a:extLst>
              <a:ext uri="{FF2B5EF4-FFF2-40B4-BE49-F238E27FC236}">
                <a16:creationId xmlns:a16="http://schemas.microsoft.com/office/drawing/2014/main" id="{2EDE566A-CF2C-D845-DB00-D4D55404276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0A044DB1-3422-BD18-FAB4-51DC3E03D5EE}"/>
              </a:ext>
            </a:extLst>
          </p:cNvPr>
          <p:cNvSpPr>
            <a:spLocks noGrp="1"/>
          </p:cNvSpPr>
          <p:nvPr>
            <p:ph type="body" sz="quarter" idx="18"/>
          </p:nvPr>
        </p:nvSpPr>
        <p:spPr>
          <a:xfrm>
            <a:off x="992589" y="1630860"/>
            <a:ext cx="10614687" cy="693849"/>
          </a:xfrm>
        </p:spPr>
        <p:txBody>
          <a:bodyPr/>
          <a:lstStyle/>
          <a:p>
            <a:pPr algn="ctr">
              <a:spcAft>
                <a:spcPts val="600"/>
              </a:spcAft>
            </a:pPr>
            <a:r>
              <a:rPr lang="en-US" sz="2600" i="1" dirty="0">
                <a:solidFill>
                  <a:schemeClr val="bg1"/>
                </a:solidFill>
              </a:rPr>
              <a:t>"Hvaða verð þarf ég að rukka á nóttina til að standa straum af kostnaði mínum, ná markmiðshagnaði og samt laða að mig bókanir?"</a:t>
            </a:r>
          </a:p>
        </p:txBody>
      </p:sp>
      <p:sp>
        <p:nvSpPr>
          <p:cNvPr id="21" name="Text Placeholder 5">
            <a:extLst>
              <a:ext uri="{FF2B5EF4-FFF2-40B4-BE49-F238E27FC236}">
                <a16:creationId xmlns:a16="http://schemas.microsoft.com/office/drawing/2014/main" id="{B6F482AC-C8AE-EAA5-2ECB-8149F6101BC0}"/>
              </a:ext>
            </a:extLst>
          </p:cNvPr>
          <p:cNvSpPr txBox="1">
            <a:spLocks/>
          </p:cNvSpPr>
          <p:nvPr/>
        </p:nvSpPr>
        <p:spPr>
          <a:xfrm>
            <a:off x="1611085" y="263688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dirty="0">
                <a:solidFill>
                  <a:srgbClr val="595959"/>
                </a:solidFill>
              </a:rPr>
              <a:t>Hér ákvarðar þú </a:t>
            </a:r>
            <a:r>
              <a:rPr lang="en-US" sz="2000" b="1" dirty="0">
                <a:solidFill>
                  <a:srgbClr val="595959"/>
                </a:solidFill>
              </a:rPr>
              <a:t>lokaverðið á hverri nóttu </a:t>
            </a:r>
            <a:r>
              <a:rPr lang="en-US" sz="2000" dirty="0">
                <a:solidFill>
                  <a:srgbClr val="595959"/>
                </a:solidFill>
              </a:rPr>
              <a:t>út frá kostnaðarreikningum þínum, markaðsrannsóknum og hagnaðarmarkmiðum. </a:t>
            </a:r>
            <a:r>
              <a:rPr lang="en-US" sz="2200" dirty="0">
                <a:solidFill>
                  <a:srgbClr val="595959"/>
                </a:solidFill>
              </a:rPr>
              <a:t>Þetta er grunnverðið þitt – það sem þú þarft að rukka að meðaltali til að halda bókunum, reka arðbæran rekstur, ná jafnri stöðu (brjóta jafnvægi) og vera áfram aðlaðandi </a:t>
            </a:r>
            <a:r>
              <a:rPr lang="en-US" sz="2000" dirty="0">
                <a:solidFill>
                  <a:srgbClr val="595959"/>
                </a:solidFill>
              </a:rPr>
              <a:t>fyrir hugsanlega gesti og sveigjanlegt til að aðlaga að há- og lágsímatímabilum. Þetta snýst ekki um það </a:t>
            </a:r>
            <a:r>
              <a:rPr lang="en-US" sz="2000" dirty="0">
                <a:solidFill>
                  <a:srgbClr val="E96751"/>
                </a:solidFill>
              </a:rPr>
              <a:t>sem þú vilt græða </a:t>
            </a:r>
            <a:r>
              <a:rPr lang="en-US" sz="2000" dirty="0">
                <a:solidFill>
                  <a:srgbClr val="595959"/>
                </a:solidFill>
              </a:rPr>
              <a:t>– heldur um það sem þú </a:t>
            </a:r>
            <a:r>
              <a:rPr lang="en-US" sz="2000" i="1" dirty="0">
                <a:solidFill>
                  <a:srgbClr val="E96751"/>
                </a:solidFill>
              </a:rPr>
              <a:t>þarft </a:t>
            </a:r>
            <a:r>
              <a:rPr lang="en-US" sz="2000" dirty="0">
                <a:solidFill>
                  <a:srgbClr val="E96751"/>
                </a:solidFill>
              </a:rPr>
              <a:t>að rukka </a:t>
            </a:r>
            <a:r>
              <a:rPr lang="en-US" sz="2000" dirty="0">
                <a:solidFill>
                  <a:srgbClr val="595959"/>
                </a:solidFill>
              </a:rPr>
              <a:t>til að reka sjálfbæran rekstur.</a:t>
            </a:r>
          </a:p>
          <a:p>
            <a:pPr marL="0" indent="0">
              <a:spcAft>
                <a:spcPts val="1200"/>
              </a:spcAft>
            </a:pPr>
            <a:endParaRPr lang="en-IE" sz="2200" dirty="0">
              <a:solidFill>
                <a:srgbClr val="595959"/>
              </a:solidFill>
            </a:endParaRPr>
          </a:p>
        </p:txBody>
      </p:sp>
      <p:sp>
        <p:nvSpPr>
          <p:cNvPr id="25" name="Flowchart: Alternate Process 24">
            <a:extLst>
              <a:ext uri="{FF2B5EF4-FFF2-40B4-BE49-F238E27FC236}">
                <a16:creationId xmlns:a16="http://schemas.microsoft.com/office/drawing/2014/main" id="{690B51F4-761E-BB2E-A159-3783C5EFBDEC}"/>
              </a:ext>
            </a:extLst>
          </p:cNvPr>
          <p:cNvSpPr/>
          <p:nvPr/>
        </p:nvSpPr>
        <p:spPr>
          <a:xfrm>
            <a:off x="1460733" y="2587274"/>
            <a:ext cx="9964593"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7F46DA1-4B40-597F-9825-C668BEAB0244}"/>
              </a:ext>
            </a:extLst>
          </p:cNvPr>
          <p:cNvSpPr txBox="1">
            <a:spLocks/>
          </p:cNvSpPr>
          <p:nvPr/>
        </p:nvSpPr>
        <p:spPr>
          <a:xfrm>
            <a:off x="1583445" y="44484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pPr>
            <a:r>
              <a:rPr lang="en-US" altLang="en-US" b="1" dirty="0">
                <a:solidFill>
                  <a:srgbClr val="EC7C69"/>
                </a:solidFill>
              </a:rPr>
              <a:t>Dæmismargfaldar </a:t>
            </a:r>
            <a:r>
              <a:rPr lang="en-US" altLang="en-US" sz="2000" i="1" dirty="0">
                <a:solidFill>
                  <a:srgbClr val="595959"/>
                </a:solidFill>
              </a:rPr>
              <a:t>(útreikningar á næstu síðu)</a:t>
            </a:r>
          </a:p>
          <a:p>
            <a:pPr>
              <a:lnSpc>
                <a:spcPct val="100000"/>
              </a:lnSpc>
              <a:spcBef>
                <a:spcPts val="600"/>
              </a:spcBef>
            </a:pPr>
            <a:r>
              <a:rPr lang="en-US" sz="2000" dirty="0">
                <a:solidFill>
                  <a:srgbClr val="595959"/>
                </a:solidFill>
              </a:rPr>
              <a:t>Segjum sem svo að þú rekur lítinn útleigu visthús. Svona reiknar þú grunnverðið þitt:</a:t>
            </a:r>
          </a:p>
          <a:p>
            <a:pPr>
              <a:lnSpc>
                <a:spcPct val="100000"/>
              </a:lnSpc>
              <a:spcBef>
                <a:spcPts val="600"/>
              </a:spcBef>
            </a:pPr>
            <a:r>
              <a:rPr lang="en-US" sz="2000" b="1" dirty="0">
                <a:solidFill>
                  <a:srgbClr val="595959"/>
                </a:solidFill>
              </a:rPr>
              <a:t>Heildarárlegur kostnaður </a:t>
            </a:r>
            <a:r>
              <a:rPr lang="en-US" sz="2000" dirty="0">
                <a:solidFill>
                  <a:srgbClr val="595959"/>
                </a:solidFill>
              </a:rPr>
              <a:t>(föst + breytileg): €20.000</a:t>
            </a:r>
          </a:p>
          <a:p>
            <a:pPr>
              <a:lnSpc>
                <a:spcPct val="100000"/>
              </a:lnSpc>
              <a:spcBef>
                <a:spcPts val="600"/>
              </a:spcBef>
            </a:pPr>
            <a:r>
              <a:rPr lang="en-US" sz="2000" b="1" dirty="0">
                <a:solidFill>
                  <a:srgbClr val="595959"/>
                </a:solidFill>
              </a:rPr>
              <a:t>Áætlaðar bókanlegar nætur</a:t>
            </a:r>
            <a:r>
              <a:rPr lang="en-US" sz="2000" dirty="0">
                <a:solidFill>
                  <a:srgbClr val="595959"/>
                </a:solidFill>
              </a:rPr>
              <a:t>: 200 nætur</a:t>
            </a:r>
          </a:p>
          <a:p>
            <a:pPr>
              <a:lnSpc>
                <a:spcPct val="100000"/>
              </a:lnSpc>
              <a:spcBef>
                <a:spcPts val="600"/>
              </a:spcBef>
            </a:pPr>
            <a:r>
              <a:rPr lang="en-US" sz="2000" b="1" dirty="0">
                <a:solidFill>
                  <a:srgbClr val="595959"/>
                </a:solidFill>
              </a:rPr>
              <a:t>Breytilegur kostnaður á nótt </a:t>
            </a:r>
            <a:r>
              <a:rPr lang="en-US" sz="2000" dirty="0">
                <a:solidFill>
                  <a:srgbClr val="595959"/>
                </a:solidFill>
              </a:rPr>
              <a:t>(hreingerning, morgunverður): €30</a:t>
            </a:r>
          </a:p>
          <a:p>
            <a:pPr>
              <a:lnSpc>
                <a:spcPct val="100000"/>
              </a:lnSpc>
              <a:spcBef>
                <a:spcPts val="600"/>
              </a:spcBef>
            </a:pPr>
            <a:r>
              <a:rPr lang="en-US" sz="2000" b="1" dirty="0">
                <a:solidFill>
                  <a:srgbClr val="595959"/>
                </a:solidFill>
              </a:rPr>
              <a:t>Markhagnaður á nótt</a:t>
            </a:r>
            <a:r>
              <a:rPr lang="en-US" sz="2000" dirty="0">
                <a:solidFill>
                  <a:srgbClr val="595959"/>
                </a:solidFill>
              </a:rPr>
              <a:t>: €25</a:t>
            </a:r>
          </a:p>
        </p:txBody>
      </p:sp>
      <p:sp>
        <p:nvSpPr>
          <p:cNvPr id="26" name="Flowchart: Alternate Process 25">
            <a:extLst>
              <a:ext uri="{FF2B5EF4-FFF2-40B4-BE49-F238E27FC236}">
                <a16:creationId xmlns:a16="http://schemas.microsoft.com/office/drawing/2014/main" id="{1127BA3D-F343-6C82-3F4F-8430BB30CE89}"/>
              </a:ext>
            </a:extLst>
          </p:cNvPr>
          <p:cNvSpPr/>
          <p:nvPr/>
        </p:nvSpPr>
        <p:spPr>
          <a:xfrm>
            <a:off x="1448473" y="4414368"/>
            <a:ext cx="9964593" cy="236743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5ADBA584-75B2-C5CA-45F7-6FE8D7C07B44}"/>
              </a:ext>
            </a:extLst>
          </p:cNvPr>
          <p:cNvCxnSpPr>
            <a:cxnSpLocks/>
            <a:stCxn id="24" idx="1"/>
            <a:endCxn id="25" idx="1"/>
          </p:cNvCxnSpPr>
          <p:nvPr/>
        </p:nvCxnSpPr>
        <p:spPr>
          <a:xfrm rot="10800000" flipH="1" flipV="1">
            <a:off x="817827" y="2022203"/>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1C7FBD1-18EB-87E6-191C-4934FBB62F3E}"/>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A114EC-F2A6-BE20-4BB7-375676CF4F38}"/>
              </a:ext>
            </a:extLst>
          </p:cNvPr>
          <p:cNvSpPr txBox="1"/>
          <p:nvPr/>
        </p:nvSpPr>
        <p:spPr>
          <a:xfrm>
            <a:off x="826824" y="746722"/>
            <a:ext cx="10780452" cy="769441"/>
          </a:xfrm>
          <a:prstGeom prst="rect">
            <a:avLst/>
          </a:prstGeom>
          <a:noFill/>
        </p:spPr>
        <p:txBody>
          <a:bodyPr wrap="square">
            <a:spAutoFit/>
          </a:bodyPr>
          <a:lstStyle/>
          <a:p>
            <a:pPr>
              <a:spcAft>
                <a:spcPts val="600"/>
              </a:spcAft>
            </a:pPr>
            <a:r>
              <a:rPr lang="en-US" sz="2200" b="1" dirty="0">
                <a:solidFill>
                  <a:srgbClr val="595959"/>
                </a:solidFill>
              </a:rPr>
              <a:t>Markmið: </a:t>
            </a:r>
            <a:r>
              <a:rPr lang="en-US" sz="2200" dirty="0">
                <a:solidFill>
                  <a:srgbClr val="595959"/>
                </a:solidFill>
              </a:rPr>
              <a:t>Ákvarða lágmarksverð á hverri nótt sem þú þarft að rukka til að standa straum af öllum kostnaði og hagnast. Þetta er grunnverðið þitt—undirstaða fyrir að setja árstíðabundin eða kynningartilboð.</a:t>
            </a:r>
            <a:endParaRPr lang="en-US" sz="2200" b="1" dirty="0">
              <a:solidFill>
                <a:srgbClr val="595959"/>
              </a:solidFill>
            </a:endParaRPr>
          </a:p>
        </p:txBody>
      </p:sp>
    </p:spTree>
    <p:extLst>
      <p:ext uri="{BB962C8B-B14F-4D97-AF65-F5344CB8AC3E}">
        <p14:creationId xmlns:p14="http://schemas.microsoft.com/office/powerpoint/2010/main" val="1901461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3A70-2BFF-7184-6B5D-988601AB91D8}"/>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78F9AEDD-9925-C0B0-9834-F1A0D52D2DF3}"/>
              </a:ext>
            </a:extLst>
          </p:cNvPr>
          <p:cNvSpPr/>
          <p:nvPr/>
        </p:nvSpPr>
        <p:spPr>
          <a:xfrm>
            <a:off x="817828" y="108734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9CDC99DF-6EB2-B06E-4C74-78FD8B62E52B}"/>
              </a:ext>
            </a:extLst>
          </p:cNvPr>
          <p:cNvSpPr>
            <a:spLocks noGrp="1"/>
          </p:cNvSpPr>
          <p:nvPr>
            <p:ph type="body" sz="quarter" idx="16"/>
          </p:nvPr>
        </p:nvSpPr>
        <p:spPr>
          <a:xfrm>
            <a:off x="798381" y="243063"/>
            <a:ext cx="10614687" cy="803654"/>
          </a:xfrm>
        </p:spPr>
        <p:txBody>
          <a:bodyPr/>
          <a:lstStyle/>
          <a:p>
            <a:r>
              <a:rPr lang="en-US" sz="3200" dirty="0">
                <a:solidFill>
                  <a:srgbClr val="EC7C69"/>
                </a:solidFill>
              </a:rPr>
              <a:t>Útreikningur</a:t>
            </a:r>
            <a:r>
              <a:rPr lang="en-US" sz="3200" b="1" dirty="0">
                <a:solidFill>
                  <a:srgbClr val="EC7C69"/>
                </a:solidFill>
              </a:rPr>
              <a:t>: </a:t>
            </a:r>
            <a:r>
              <a:rPr lang="en-US" sz="3200" b="1" dirty="0">
                <a:solidFill>
                  <a:srgbClr val="459597"/>
                </a:solidFill>
              </a:rPr>
              <a:t>Meðalverð á nótt </a:t>
            </a:r>
            <a:r>
              <a:rPr lang="en-US" sz="3200" b="1" dirty="0">
                <a:solidFill>
                  <a:srgbClr val="E96751"/>
                </a:solidFill>
              </a:rPr>
              <a:t>+ hagnaðarmörk</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C908C543-E6FD-2ABA-E6DE-AF48E9526CCD}"/>
              </a:ext>
            </a:extLst>
          </p:cNvPr>
          <p:cNvCxnSpPr>
            <a:cxnSpLocks/>
          </p:cNvCxnSpPr>
          <p:nvPr/>
        </p:nvCxnSpPr>
        <p:spPr>
          <a:xfrm>
            <a:off x="0" y="104671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ADD674D-C720-1B13-7AB2-8CB747AEED04}"/>
              </a:ext>
            </a:extLst>
          </p:cNvPr>
          <p:cNvSpPr>
            <a:spLocks noGrp="1"/>
          </p:cNvSpPr>
          <p:nvPr>
            <p:ph type="body" sz="quarter" idx="18"/>
          </p:nvPr>
        </p:nvSpPr>
        <p:spPr>
          <a:xfrm>
            <a:off x="839381" y="1192125"/>
            <a:ext cx="10614687" cy="803653"/>
          </a:xfrm>
        </p:spPr>
        <p:txBody>
          <a:bodyPr/>
          <a:lstStyle/>
          <a:p>
            <a:pPr algn="ctr">
              <a:spcAft>
                <a:spcPts val="1200"/>
              </a:spcAft>
            </a:pPr>
            <a:r>
              <a:rPr lang="en-US" b="1" dirty="0">
                <a:solidFill>
                  <a:schemeClr val="bg1"/>
                </a:solidFill>
              </a:rPr>
              <a:t>Markmið meðaltalsverð á nótt = </a:t>
            </a:r>
            <a:r>
              <a:rPr lang="en-US" dirty="0">
                <a:solidFill>
                  <a:schemeClr val="bg1"/>
                </a:solidFill>
              </a:rPr>
              <a:t>(heildarárlegur kostnaður ÷ áætlaðar bókanlegar nætur) + breytilegur kostnaður á nótt + hagnaðarmörk</a:t>
            </a:r>
          </a:p>
        </p:txBody>
      </p:sp>
      <p:cxnSp>
        <p:nvCxnSpPr>
          <p:cNvPr id="33" name="Connector: Elbow 32">
            <a:extLst>
              <a:ext uri="{FF2B5EF4-FFF2-40B4-BE49-F238E27FC236}">
                <a16:creationId xmlns:a16="http://schemas.microsoft.com/office/drawing/2014/main" id="{6A7F022E-7BF7-B30F-0FAE-0C4962B587D5}"/>
              </a:ext>
            </a:extLst>
          </p:cNvPr>
          <p:cNvCxnSpPr>
            <a:cxnSpLocks/>
            <a:stCxn id="24" idx="1"/>
          </p:cNvCxnSpPr>
          <p:nvPr/>
        </p:nvCxnSpPr>
        <p:spPr>
          <a:xfrm rot="10800000" flipH="1" flipV="1">
            <a:off x="817827" y="160926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2E964849-EE7E-330D-DC10-6070298C8046}"/>
              </a:ext>
            </a:extLst>
          </p:cNvPr>
          <p:cNvGraphicFramePr>
            <a:graphicFrameLocks noGrp="1"/>
          </p:cNvGraphicFramePr>
          <p:nvPr/>
        </p:nvGraphicFramePr>
        <p:xfrm>
          <a:off x="1528483" y="2394340"/>
          <a:ext cx="9606242" cy="2590800"/>
        </p:xfrm>
        <a:graphic>
          <a:graphicData uri="http://schemas.openxmlformats.org/drawingml/2006/table">
            <a:tbl>
              <a:tblPr/>
              <a:tblGrid>
                <a:gridCol w="4803121">
                  <a:extLst>
                    <a:ext uri="{9D8B030D-6E8A-4147-A177-3AD203B41FA5}">
                      <a16:colId xmlns:a16="http://schemas.microsoft.com/office/drawing/2014/main" val="80670903"/>
                    </a:ext>
                  </a:extLst>
                </a:gridCol>
                <a:gridCol w="4803121">
                  <a:extLst>
                    <a:ext uri="{9D8B030D-6E8A-4147-A177-3AD203B41FA5}">
                      <a16:colId xmlns:a16="http://schemas.microsoft.com/office/drawing/2014/main" val="188120773"/>
                    </a:ext>
                  </a:extLst>
                </a:gridCol>
              </a:tblGrid>
              <a:tr h="0">
                <a:tc>
                  <a:txBody>
                    <a:bodyPr/>
                    <a:lstStyle/>
                    <a:p>
                      <a:pPr>
                        <a:buNone/>
                      </a:pPr>
                      <a:r>
                        <a:rPr lang="en-IE" sz="2200" b="1" dirty="0">
                          <a:solidFill>
                            <a:schemeClr val="bg1"/>
                          </a:solidFill>
                        </a:rPr>
                        <a:t>Flokkur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Gildi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557152889"/>
                  </a:ext>
                </a:extLst>
              </a:tr>
              <a:tr h="0">
                <a:tc>
                  <a:txBody>
                    <a:bodyPr/>
                    <a:lstStyle/>
                    <a:p>
                      <a:pPr>
                        <a:buNone/>
                      </a:pPr>
                      <a:r>
                        <a:rPr lang="en-IE" sz="2200" dirty="0">
                          <a:solidFill>
                            <a:srgbClr val="494949"/>
                          </a:solidFill>
                        </a:rPr>
                        <a:t>Heildarárlegur kostnaður (TAC)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19812"/>
                  </a:ext>
                </a:extLst>
              </a:tr>
              <a:tr h="0">
                <a:tc>
                  <a:txBody>
                    <a:bodyPr/>
                    <a:lstStyle/>
                    <a:p>
                      <a:pPr>
                        <a:buNone/>
                      </a:pPr>
                      <a:r>
                        <a:rPr lang="en-IE" sz="2200" dirty="0">
                          <a:solidFill>
                            <a:srgbClr val="494949"/>
                          </a:solidFill>
                        </a:rPr>
                        <a:t>Áætlaðar bókanlegar nætur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200 nætur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5308095"/>
                  </a:ext>
                </a:extLst>
              </a:tr>
              <a:tr h="0">
                <a:tc>
                  <a:txBody>
                    <a:bodyPr/>
                    <a:lstStyle/>
                    <a:p>
                      <a:pPr>
                        <a:buNone/>
                      </a:pPr>
                      <a:r>
                        <a:rPr lang="en-US" sz="2200" dirty="0">
                          <a:solidFill>
                            <a:srgbClr val="494949"/>
                          </a:solidFill>
                        </a:rPr>
                        <a:t>Breytilegur kostnaður á nótt (VC)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535878"/>
                  </a:ext>
                </a:extLst>
              </a:tr>
              <a:tr h="0">
                <a:tc>
                  <a:txBody>
                    <a:bodyPr/>
                    <a:lstStyle/>
                    <a:p>
                      <a:pPr>
                        <a:buNone/>
                      </a:pPr>
                      <a:r>
                        <a:rPr lang="en-IE" sz="2200" b="1" dirty="0">
                          <a:solidFill>
                            <a:srgbClr val="E96751"/>
                          </a:solidFill>
                        </a:rPr>
                        <a:t>Æskilegur hagnaður á nótt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3719369"/>
                  </a:ext>
                </a:extLst>
              </a:tr>
              <a:tr h="0">
                <a:tc gridSpan="2">
                  <a:txBody>
                    <a:bodyPr/>
                    <a:lstStyle/>
                    <a:p>
                      <a:pPr>
                        <a:buNone/>
                      </a:pPr>
                      <a:r>
                        <a:rPr lang="en-US" sz="2400" b="1" dirty="0">
                          <a:solidFill>
                            <a:schemeClr val="bg1"/>
                          </a:solidFill>
                        </a:rPr>
                        <a:t>Meðalverð á nótt </a:t>
                      </a:r>
                      <a:r>
                        <a:rPr lang="en-US" sz="2400" b="0" dirty="0">
                          <a:solidFill>
                            <a:schemeClr val="bg1"/>
                          </a:solidFill>
                        </a:rPr>
                        <a:t>= (€20.000 ÷ 200) + €30 + €25 = €155 á nótt</a:t>
                      </a:r>
                      <a:endParaRPr lang="en-IE" sz="22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1634247"/>
                  </a:ext>
                </a:extLst>
              </a:tr>
            </a:tbl>
          </a:graphicData>
        </a:graphic>
      </p:graphicFrame>
      <p:sp>
        <p:nvSpPr>
          <p:cNvPr id="7" name="TextBox 6">
            <a:extLst>
              <a:ext uri="{FF2B5EF4-FFF2-40B4-BE49-F238E27FC236}">
                <a16:creationId xmlns:a16="http://schemas.microsoft.com/office/drawing/2014/main" id="{8C8E0F72-4DB1-BB8F-BEF7-4DEB424B3A9B}"/>
              </a:ext>
            </a:extLst>
          </p:cNvPr>
          <p:cNvSpPr txBox="1"/>
          <p:nvPr/>
        </p:nvSpPr>
        <p:spPr>
          <a:xfrm>
            <a:off x="492777" y="4985140"/>
            <a:ext cx="11307894" cy="1785104"/>
          </a:xfrm>
          <a:prstGeom prst="rect">
            <a:avLst/>
          </a:prstGeom>
          <a:noFill/>
        </p:spPr>
        <p:txBody>
          <a:bodyPr wrap="square">
            <a:spAutoFit/>
          </a:bodyPr>
          <a:lstStyle/>
          <a:p>
            <a:r>
              <a:rPr lang="en-US" sz="2200" dirty="0">
                <a:solidFill>
                  <a:srgbClr val="595959"/>
                </a:solidFill>
              </a:rPr>
              <a:t>Þessi</a:t>
            </a:r>
            <a:r>
              <a:rPr lang="en-US" sz="2200" b="1" dirty="0">
                <a:solidFill>
                  <a:srgbClr val="595959"/>
                </a:solidFill>
              </a:rPr>
              <a:t> 155 evrur </a:t>
            </a:r>
            <a:r>
              <a:rPr lang="en-US" sz="2200" dirty="0">
                <a:solidFill>
                  <a:srgbClr val="595959"/>
                </a:solidFill>
              </a:rPr>
              <a:t>er </a:t>
            </a:r>
            <a:r>
              <a:rPr lang="en-US" sz="2200" b="1" dirty="0">
                <a:solidFill>
                  <a:srgbClr val="595959"/>
                </a:solidFill>
              </a:rPr>
              <a:t>grunnverð</a:t>
            </a:r>
            <a:r>
              <a:rPr lang="en-US" sz="2200" dirty="0">
                <a:solidFill>
                  <a:srgbClr val="595959"/>
                </a:solidFill>
              </a:rPr>
              <a:t> þitt – þú þarft að rukka að lágmarki þessa upphæð að meðaltali til að standa straum af föstum og breytilegum kostnaði og ná hagnaðarmarkmiði þínu. Þú gætir samt sem áður stillt verðlagningu þína eftir árstíðum (t.d. 175 evrur á sumrin eða 130 evrur yfir vikuna á veturna), en þetta er </a:t>
            </a:r>
            <a:r>
              <a:rPr lang="en-US" sz="2200" b="1" dirty="0">
                <a:solidFill>
                  <a:srgbClr val="595959"/>
                </a:solidFill>
              </a:rPr>
              <a:t>lágmarksmeðaltal </a:t>
            </a:r>
            <a:r>
              <a:rPr lang="en-US" sz="2200" dirty="0">
                <a:solidFill>
                  <a:srgbClr val="595959"/>
                </a:solidFill>
              </a:rPr>
              <a:t>til að vera fjárhagslega sjálfbær. </a:t>
            </a:r>
            <a:r>
              <a:rPr lang="en-US" sz="2200" b="1" dirty="0">
                <a:solidFill>
                  <a:srgbClr val="E96751"/>
                </a:solidFill>
              </a:rPr>
              <a:t>*Mundu: </a:t>
            </a:r>
            <a:r>
              <a:rPr lang="en-US" sz="2200" dirty="0">
                <a:solidFill>
                  <a:srgbClr val="595959"/>
                </a:solidFill>
              </a:rPr>
              <a:t>Án þessa skrefs ertu </a:t>
            </a:r>
            <a:r>
              <a:rPr lang="en-US" sz="2200" b="1" dirty="0">
                <a:solidFill>
                  <a:srgbClr val="595959"/>
                </a:solidFill>
              </a:rPr>
              <a:t>í hættu á að rukka of lítið </a:t>
            </a:r>
            <a:r>
              <a:rPr lang="en-US" sz="2200" dirty="0">
                <a:solidFill>
                  <a:srgbClr val="595959"/>
                </a:solidFill>
              </a:rPr>
              <a:t>(og tapa peningum) eða </a:t>
            </a:r>
            <a:r>
              <a:rPr lang="en-US" sz="2200" b="1" dirty="0">
                <a:solidFill>
                  <a:srgbClr val="595959"/>
                </a:solidFill>
              </a:rPr>
              <a:t>of mikið </a:t>
            </a:r>
            <a:r>
              <a:rPr lang="en-US" sz="2200" dirty="0">
                <a:solidFill>
                  <a:srgbClr val="595959"/>
                </a:solidFill>
              </a:rPr>
              <a:t>(og missa bókanir) og </a:t>
            </a:r>
            <a:r>
              <a:rPr lang="en-US" sz="2200" b="1" dirty="0">
                <a:solidFill>
                  <a:srgbClr val="595959"/>
                </a:solidFill>
              </a:rPr>
              <a:t>ekki vita hvenær þú nærð rekstrarjafnri.</a:t>
            </a:r>
          </a:p>
        </p:txBody>
      </p:sp>
    </p:spTree>
    <p:extLst>
      <p:ext uri="{BB962C8B-B14F-4D97-AF65-F5344CB8AC3E}">
        <p14:creationId xmlns:p14="http://schemas.microsoft.com/office/powerpoint/2010/main" val="195199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72414-C7B0-E3A1-995E-8B060397A669}"/>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5567A335-8AFF-BFBE-6BB9-DBDD06100EEA}"/>
              </a:ext>
            </a:extLst>
          </p:cNvPr>
          <p:cNvSpPr/>
          <p:nvPr/>
        </p:nvSpPr>
        <p:spPr>
          <a:xfrm>
            <a:off x="817828" y="160588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26E51601-6761-F8DC-2211-96FF28254186}"/>
              </a:ext>
            </a:extLst>
          </p:cNvPr>
          <p:cNvSpPr>
            <a:spLocks noGrp="1"/>
          </p:cNvSpPr>
          <p:nvPr>
            <p:ph type="body" sz="quarter" idx="16"/>
          </p:nvPr>
        </p:nvSpPr>
        <p:spPr>
          <a:xfrm>
            <a:off x="798381" y="562456"/>
            <a:ext cx="10614687" cy="803654"/>
          </a:xfrm>
        </p:spPr>
        <p:txBody>
          <a:bodyPr/>
          <a:lstStyle/>
          <a:p>
            <a:r>
              <a:rPr lang="en-US" sz="3200" b="1" dirty="0">
                <a:solidFill>
                  <a:srgbClr val="EC7C69"/>
                </a:solidFill>
              </a:rPr>
              <a:t>Formúluskipting: </a:t>
            </a:r>
            <a:r>
              <a:rPr lang="en-US" sz="3200" b="1" dirty="0">
                <a:solidFill>
                  <a:srgbClr val="459597"/>
                </a:solidFill>
              </a:rPr>
              <a:t>Meðal-/grunnverð þitt á nótt</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83FE1122-1519-AC19-723F-F886F4953AE7}"/>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E4263A8-E5FA-00F3-1D64-1D1C41C2C587}"/>
              </a:ext>
            </a:extLst>
          </p:cNvPr>
          <p:cNvSpPr>
            <a:spLocks noGrp="1"/>
          </p:cNvSpPr>
          <p:nvPr>
            <p:ph type="body" sz="quarter" idx="18"/>
          </p:nvPr>
        </p:nvSpPr>
        <p:spPr>
          <a:xfrm>
            <a:off x="839381" y="1710665"/>
            <a:ext cx="10614687" cy="803653"/>
          </a:xfrm>
        </p:spPr>
        <p:txBody>
          <a:bodyPr/>
          <a:lstStyle/>
          <a:p>
            <a:pPr algn="ctr">
              <a:spcAft>
                <a:spcPts val="1200"/>
              </a:spcAft>
            </a:pPr>
            <a:r>
              <a:rPr lang="en-US" sz="2800" b="1" dirty="0">
                <a:solidFill>
                  <a:schemeClr val="bg1"/>
                </a:solidFill>
              </a:rPr>
              <a:t>Markmið meðalverð á nótt = </a:t>
            </a:r>
            <a:r>
              <a:rPr lang="en-US" sz="2800" dirty="0">
                <a:solidFill>
                  <a:schemeClr val="bg1"/>
                </a:solidFill>
              </a:rPr>
              <a:t>(árleg heildarkostnaður ÷ áætlaðar bókanlegar nætur) + breytilegur kostnaður á nótt + hagnaðarmörk</a:t>
            </a:r>
          </a:p>
        </p:txBody>
      </p:sp>
      <p:sp>
        <p:nvSpPr>
          <p:cNvPr id="21" name="Text Placeholder 5">
            <a:extLst>
              <a:ext uri="{FF2B5EF4-FFF2-40B4-BE49-F238E27FC236}">
                <a16:creationId xmlns:a16="http://schemas.microsoft.com/office/drawing/2014/main" id="{2E1BDB38-FB3E-375D-F6B4-21B62AC2121E}"/>
              </a:ext>
            </a:extLst>
          </p:cNvPr>
          <p:cNvSpPr txBox="1">
            <a:spLocks/>
          </p:cNvSpPr>
          <p:nvPr/>
        </p:nvSpPr>
        <p:spPr>
          <a:xfrm>
            <a:off x="1611085" y="298029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1" dirty="0">
                <a:solidFill>
                  <a:srgbClr val="595959"/>
                </a:solidFill>
              </a:rPr>
              <a:t>Heildarárlegur kostnaður </a:t>
            </a:r>
            <a:r>
              <a:rPr lang="en-US" dirty="0">
                <a:solidFill>
                  <a:srgbClr val="595959"/>
                </a:solidFill>
              </a:rPr>
              <a:t>= Fastur kostnaður (t.d. tryggingar, internet, lán) + (Breytilegur kostnaður × bókaðar nætur)</a:t>
            </a:r>
          </a:p>
          <a:p>
            <a:pPr marL="342900" indent="-342900">
              <a:buFont typeface="Arial" panose="020B0604020202020204" pitchFamily="34" charset="0"/>
              <a:buChar char="•"/>
            </a:pPr>
            <a:r>
              <a:rPr lang="en-US" b="1" dirty="0">
                <a:solidFill>
                  <a:srgbClr val="595959"/>
                </a:solidFill>
              </a:rPr>
              <a:t>Áætlaðar leigjanlegar nætur </a:t>
            </a:r>
            <a:r>
              <a:rPr lang="en-US" dirty="0">
                <a:solidFill>
                  <a:srgbClr val="595959"/>
                </a:solidFill>
              </a:rPr>
              <a:t>= raunsætt fjöldi nætur sem þú getur leigt út (t.d. 60% af 365 = 219 nætur)</a:t>
            </a:r>
          </a:p>
          <a:p>
            <a:pPr marL="342900" indent="-342900">
              <a:buFont typeface="Arial" panose="020B0604020202020204" pitchFamily="34" charset="0"/>
              <a:buChar char="•"/>
            </a:pPr>
            <a:r>
              <a:rPr lang="en-US" b="1" dirty="0">
                <a:solidFill>
                  <a:srgbClr val="595959"/>
                </a:solidFill>
              </a:rPr>
              <a:t>Breytilegur kostnaður á nótt </a:t>
            </a:r>
            <a:r>
              <a:rPr lang="en-US" dirty="0">
                <a:solidFill>
                  <a:srgbClr val="595959"/>
                </a:solidFill>
              </a:rPr>
              <a:t>= þrif, morgunverður, þvottur, snyrtivörur o.s.frv.</a:t>
            </a:r>
          </a:p>
          <a:p>
            <a:pPr marL="342900" indent="-342900">
              <a:buFont typeface="Arial" panose="020B0604020202020204" pitchFamily="34" charset="0"/>
              <a:buChar char="•"/>
            </a:pPr>
            <a:r>
              <a:rPr lang="en-US" b="1" dirty="0">
                <a:solidFill>
                  <a:srgbClr val="595959"/>
                </a:solidFill>
              </a:rPr>
              <a:t>Hagnaðarhlutfall </a:t>
            </a:r>
            <a:r>
              <a:rPr lang="en-US" dirty="0">
                <a:solidFill>
                  <a:srgbClr val="595959"/>
                </a:solidFill>
              </a:rPr>
              <a:t>= Markmið þitt um tekjur á nótt (€10–€30 er algengt)</a:t>
            </a:r>
          </a:p>
        </p:txBody>
      </p:sp>
      <p:sp>
        <p:nvSpPr>
          <p:cNvPr id="25" name="Flowchart: Alternate Process 24">
            <a:extLst>
              <a:ext uri="{FF2B5EF4-FFF2-40B4-BE49-F238E27FC236}">
                <a16:creationId xmlns:a16="http://schemas.microsoft.com/office/drawing/2014/main" id="{48EE6F6F-EB49-D364-CF22-11BBD3ABF29E}"/>
              </a:ext>
            </a:extLst>
          </p:cNvPr>
          <p:cNvSpPr/>
          <p:nvPr/>
        </p:nvSpPr>
        <p:spPr>
          <a:xfrm>
            <a:off x="1460733" y="2754095"/>
            <a:ext cx="9964593" cy="334230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791D9FFE-D0E7-F5DD-D3BE-F2F5A9395518}"/>
              </a:ext>
            </a:extLst>
          </p:cNvPr>
          <p:cNvCxnSpPr>
            <a:cxnSpLocks/>
            <a:stCxn id="24" idx="1"/>
            <a:endCxn id="25" idx="1"/>
          </p:cNvCxnSpPr>
          <p:nvPr/>
        </p:nvCxnSpPr>
        <p:spPr>
          <a:xfrm rot="10800000" flipH="1" flipV="1">
            <a:off x="817827"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5BBC97D-1ED8-36AD-D9CC-477ECCF475CD}"/>
              </a:ext>
            </a:extLst>
          </p:cNvPr>
          <p:cNvSpPr txBox="1"/>
          <p:nvPr/>
        </p:nvSpPr>
        <p:spPr>
          <a:xfrm>
            <a:off x="424961" y="6312996"/>
            <a:ext cx="8575604" cy="369332"/>
          </a:xfrm>
          <a:prstGeom prst="rect">
            <a:avLst/>
          </a:prstGeom>
          <a:noFill/>
        </p:spPr>
        <p:txBody>
          <a:bodyPr wrap="square">
            <a:spAutoFit/>
          </a:bodyPr>
          <a:lstStyle/>
          <a:p>
            <a:pPr algn="l">
              <a:buNone/>
            </a:pPr>
            <a:r>
              <a:rPr lang="en-US" i="0" dirty="0">
                <a:solidFill>
                  <a:srgbClr val="00B0F0"/>
                </a:solidFill>
                <a:effectLst/>
                <a:hlinkClick r:id="rId2">
                  <a:extLst>
                    <a:ext uri="{A12FA001-AC4F-418D-AE19-62706E023703}">
                      <ahyp:hlinkClr xmlns:ahyp="http://schemas.microsoft.com/office/drawing/2018/hyperlinkcolor" val="tx"/>
                    </a:ext>
                  </a:extLst>
                </a:hlinkClick>
              </a:rPr>
              <a:t>Fullkomin athugunarlisti til að hefja eigið glamping-fyrirtæki</a:t>
            </a:r>
            <a:endParaRPr lang="en-US" i="0" dirty="0">
              <a:solidFill>
                <a:srgbClr val="00B0F0"/>
              </a:solidFill>
              <a:effectLst/>
            </a:endParaRPr>
          </a:p>
        </p:txBody>
      </p:sp>
    </p:spTree>
    <p:extLst>
      <p:ext uri="{BB962C8B-B14F-4D97-AF65-F5344CB8AC3E}">
        <p14:creationId xmlns:p14="http://schemas.microsoft.com/office/powerpoint/2010/main" val="3089922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B3AB2-B92D-1311-839B-50A9E8543C8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F490DB-502A-45E6-593D-64703EFE9CA7}"/>
              </a:ext>
            </a:extLst>
          </p:cNvPr>
          <p:cNvSpPr>
            <a:spLocks noGrp="1"/>
          </p:cNvSpPr>
          <p:nvPr>
            <p:ph type="body" sz="quarter" idx="23"/>
          </p:nvPr>
        </p:nvSpPr>
        <p:spPr>
          <a:xfrm>
            <a:off x="788657" y="4800167"/>
            <a:ext cx="10614687" cy="1248936"/>
          </a:xfrm>
        </p:spPr>
        <p:txBody>
          <a:bodyPr/>
          <a:lstStyle/>
          <a:p>
            <a:pPr algn="ctr"/>
            <a:r>
              <a:rPr lang="en-US" sz="2800" i="1" dirty="0">
                <a:solidFill>
                  <a:srgbClr val="E96751"/>
                </a:solidFill>
              </a:rPr>
              <a:t>Hversu mikið </a:t>
            </a:r>
            <a:r>
              <a:rPr lang="en-US" sz="2800" b="1" i="1" dirty="0">
                <a:solidFill>
                  <a:srgbClr val="E96751"/>
                </a:solidFill>
              </a:rPr>
              <a:t>græði</a:t>
            </a:r>
            <a:r>
              <a:rPr lang="en-US" sz="2800" i="1" dirty="0">
                <a:solidFill>
                  <a:srgbClr val="E96751"/>
                </a:solidFill>
              </a:rPr>
              <a:t> ég </a:t>
            </a:r>
            <a:r>
              <a:rPr lang="en-US" sz="2800" b="1" i="1" dirty="0">
                <a:solidFill>
                  <a:srgbClr val="E96751"/>
                </a:solidFill>
              </a:rPr>
              <a:t>í raun á hverri nóttu eftir frádrátt kostnaðar?</a:t>
            </a:r>
            <a:endParaRPr lang="en-US" sz="2800" b="1" dirty="0">
              <a:solidFill>
                <a:srgbClr val="E96751"/>
              </a:solidFill>
            </a:endParaRPr>
          </a:p>
          <a:p>
            <a:pPr algn="ctr"/>
            <a:r>
              <a:rPr lang="en-US" sz="2400" b="1" dirty="0"/>
              <a:t>Markmið: </a:t>
            </a:r>
            <a:r>
              <a:rPr lang="en-US" sz="2400" dirty="0"/>
              <a:t>Að skilja </a:t>
            </a:r>
            <a:r>
              <a:rPr lang="en-US" sz="2400" b="1" dirty="0"/>
              <a:t>hreina tekju </a:t>
            </a:r>
            <a:r>
              <a:rPr lang="en-US" sz="2400" dirty="0"/>
              <a:t>þína </a:t>
            </a:r>
            <a:r>
              <a:rPr lang="en-US" sz="2400" b="1" dirty="0"/>
              <a:t>á nótt </a:t>
            </a:r>
            <a:r>
              <a:rPr lang="en-US" sz="2400" dirty="0"/>
              <a:t>— raunverulega tekjuna sem þú heldur eftir að breytilegum kostnaði hefur verið dreginn frá næturverði þínu. Þetta hjálpar þér að meta arðsemi, taka ákvarðanir um verðlagningu og reikna jafnreikningspunktana nákvæmlega.</a:t>
            </a:r>
          </a:p>
          <a:p>
            <a:pPr algn="ctr"/>
            <a:endParaRPr lang="en-IE" dirty="0"/>
          </a:p>
        </p:txBody>
      </p:sp>
      <p:sp>
        <p:nvSpPr>
          <p:cNvPr id="5" name="Text Placeholder 4">
            <a:extLst>
              <a:ext uri="{FF2B5EF4-FFF2-40B4-BE49-F238E27FC236}">
                <a16:creationId xmlns:a16="http://schemas.microsoft.com/office/drawing/2014/main" id="{EEB7312F-E50D-9BC4-61FD-B5EB1501CB73}"/>
              </a:ext>
            </a:extLst>
          </p:cNvPr>
          <p:cNvSpPr>
            <a:spLocks noGrp="1"/>
          </p:cNvSpPr>
          <p:nvPr>
            <p:ph type="body" sz="quarter" idx="18"/>
          </p:nvPr>
        </p:nvSpPr>
        <p:spPr>
          <a:xfrm>
            <a:off x="8439150" y="2058049"/>
            <a:ext cx="3520728" cy="1049221"/>
          </a:xfrm>
        </p:spPr>
        <p:txBody>
          <a:bodyPr/>
          <a:lstStyle/>
          <a:p>
            <a:pPr algn="r"/>
            <a:r>
              <a:rPr lang="en-IE" b="0" i="1" dirty="0"/>
              <a:t>Hvert er raunverulegt tekjur þínar á hverja bókun?</a:t>
            </a:r>
          </a:p>
        </p:txBody>
      </p:sp>
      <p:sp>
        <p:nvSpPr>
          <p:cNvPr id="8" name="Text Placeholder 7">
            <a:extLst>
              <a:ext uri="{FF2B5EF4-FFF2-40B4-BE49-F238E27FC236}">
                <a16:creationId xmlns:a16="http://schemas.microsoft.com/office/drawing/2014/main" id="{8CAF570F-C6E4-93E3-60D4-CDF4C7198213}"/>
              </a:ext>
            </a:extLst>
          </p:cNvPr>
          <p:cNvSpPr>
            <a:spLocks noGrp="1"/>
          </p:cNvSpPr>
          <p:nvPr>
            <p:ph type="body" sz="quarter" idx="19"/>
          </p:nvPr>
        </p:nvSpPr>
        <p:spPr>
          <a:xfrm>
            <a:off x="8397316" y="808897"/>
            <a:ext cx="3520727" cy="385564"/>
          </a:xfrm>
        </p:spPr>
        <p:txBody>
          <a:bodyPr/>
          <a:lstStyle/>
          <a:p>
            <a:pPr algn="r"/>
            <a:r>
              <a:rPr lang="en-IE" dirty="0"/>
              <a:t>Skref 2: </a:t>
            </a:r>
            <a:r>
              <a:rPr lang="en-IE" b="0" dirty="0"/>
              <a:t>Hreinar tekjur á nótt</a:t>
            </a:r>
            <a:endParaRPr lang="en-IE" b="0" dirty="0">
              <a:solidFill>
                <a:srgbClr val="E96751"/>
              </a:solidFill>
            </a:endParaRPr>
          </a:p>
        </p:txBody>
      </p:sp>
      <p:pic>
        <p:nvPicPr>
          <p:cNvPr id="12" name="Picture Placeholder 11" descr="A hand using a calculator&#10;&#10;AI-generated content may be incorrect.">
            <a:extLst>
              <a:ext uri="{FF2B5EF4-FFF2-40B4-BE49-F238E27FC236}">
                <a16:creationId xmlns:a16="http://schemas.microsoft.com/office/drawing/2014/main" id="{3C8FD546-C9EC-423A-C27B-6907CCEF0AA4}"/>
              </a:ext>
            </a:extLst>
          </p:cNvPr>
          <p:cNvPicPr>
            <a:picLocks noGrp="1" noChangeAspect="1"/>
          </p:cNvPicPr>
          <p:nvPr>
            <p:ph type="pic" sz="quarter" idx="22"/>
          </p:nvPr>
        </p:nvPicPr>
        <p:blipFill>
          <a:blip r:embed="rId2"/>
          <a:srcRect t="34336" b="34336"/>
          <a:stretch>
            <a:fillRect/>
          </a:stretch>
        </p:blipFill>
        <p:spPr/>
      </p:pic>
      <p:grpSp>
        <p:nvGrpSpPr>
          <p:cNvPr id="13" name="Group 12">
            <a:extLst>
              <a:ext uri="{FF2B5EF4-FFF2-40B4-BE49-F238E27FC236}">
                <a16:creationId xmlns:a16="http://schemas.microsoft.com/office/drawing/2014/main" id="{218968C3-0978-B788-D1E4-63C38CEF0A9D}"/>
              </a:ext>
            </a:extLst>
          </p:cNvPr>
          <p:cNvGrpSpPr/>
          <p:nvPr/>
        </p:nvGrpSpPr>
        <p:grpSpPr>
          <a:xfrm>
            <a:off x="10836099" y="2995215"/>
            <a:ext cx="1081945" cy="1011723"/>
            <a:chOff x="1016000" y="1137920"/>
            <a:chExt cx="1016000" cy="1016000"/>
          </a:xfrm>
        </p:grpSpPr>
        <p:sp>
          <p:nvSpPr>
            <p:cNvPr id="14" name="Oval 13">
              <a:extLst>
                <a:ext uri="{FF2B5EF4-FFF2-40B4-BE49-F238E27FC236}">
                  <a16:creationId xmlns:a16="http://schemas.microsoft.com/office/drawing/2014/main" id="{8B0F52BF-F963-17E5-60FB-3B842FAC640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BFE4C3A5-DE31-F171-EAB0-3DB01B47FED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16</a:t>
              </a:r>
            </a:p>
          </p:txBody>
        </p:sp>
      </p:grpSp>
    </p:spTree>
    <p:extLst>
      <p:ext uri="{BB962C8B-B14F-4D97-AF65-F5344CB8AC3E}">
        <p14:creationId xmlns:p14="http://schemas.microsoft.com/office/powerpoint/2010/main" val="2927523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72AE-7A62-690B-AAC8-965C89B5CFB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E6600E-576E-D1B8-6B13-95620AAD80E2}"/>
              </a:ext>
            </a:extLst>
          </p:cNvPr>
          <p:cNvSpPr>
            <a:spLocks noGrp="1"/>
          </p:cNvSpPr>
          <p:nvPr>
            <p:ph type="body" sz="quarter" idx="18"/>
          </p:nvPr>
        </p:nvSpPr>
        <p:spPr>
          <a:xfrm>
            <a:off x="310307" y="1962417"/>
            <a:ext cx="3238499" cy="1049221"/>
          </a:xfrm>
        </p:spPr>
        <p:txBody>
          <a:bodyPr/>
          <a:lstStyle/>
          <a:p>
            <a:r>
              <a:rPr lang="en-IE" b="0" dirty="0"/>
              <a:t>Hvert er raunverulegt tekjuframlag þitt á hverja bókun?</a:t>
            </a:r>
          </a:p>
        </p:txBody>
      </p:sp>
      <p:sp>
        <p:nvSpPr>
          <p:cNvPr id="9" name="Text Placeholder 8">
            <a:extLst>
              <a:ext uri="{FF2B5EF4-FFF2-40B4-BE49-F238E27FC236}">
                <a16:creationId xmlns:a16="http://schemas.microsoft.com/office/drawing/2014/main" id="{E85EDEEB-41E8-A13A-1614-274374476ABD}"/>
              </a:ext>
            </a:extLst>
          </p:cNvPr>
          <p:cNvSpPr>
            <a:spLocks noGrp="1"/>
          </p:cNvSpPr>
          <p:nvPr>
            <p:ph type="body" sz="quarter" idx="19"/>
          </p:nvPr>
        </p:nvSpPr>
        <p:spPr>
          <a:xfrm>
            <a:off x="457945" y="782216"/>
            <a:ext cx="2943225" cy="385564"/>
          </a:xfrm>
        </p:spPr>
        <p:txBody>
          <a:bodyPr/>
          <a:lstStyle/>
          <a:p>
            <a:r>
              <a:rPr lang="en-IE" sz="3000" dirty="0"/>
              <a:t>Nettótekjur á nótt</a:t>
            </a:r>
          </a:p>
        </p:txBody>
      </p:sp>
      <p:sp>
        <p:nvSpPr>
          <p:cNvPr id="12" name="Text Placeholder 7">
            <a:extLst>
              <a:ext uri="{FF2B5EF4-FFF2-40B4-BE49-F238E27FC236}">
                <a16:creationId xmlns:a16="http://schemas.microsoft.com/office/drawing/2014/main" id="{7AE88DF9-4330-42AC-0309-A0820AF09DA4}"/>
              </a:ext>
            </a:extLst>
          </p:cNvPr>
          <p:cNvSpPr>
            <a:spLocks noGrp="1"/>
          </p:cNvSpPr>
          <p:nvPr>
            <p:ph type="body" sz="quarter" idx="21"/>
          </p:nvPr>
        </p:nvSpPr>
        <p:spPr>
          <a:xfrm>
            <a:off x="4400549" y="974998"/>
            <a:ext cx="6667400" cy="3743028"/>
          </a:xfrm>
        </p:spPr>
        <p:txBody>
          <a:bodyPr/>
          <a:lstStyle/>
          <a:p>
            <a:pPr>
              <a:spcAft>
                <a:spcPts val="600"/>
              </a:spcAft>
            </a:pPr>
            <a:r>
              <a:rPr lang="en-US" dirty="0">
                <a:solidFill>
                  <a:srgbClr val="595959"/>
                </a:solidFill>
              </a:rPr>
              <a:t>Nettótekjur á nótt eru það sem þú græðir af hverri bókun </a:t>
            </a:r>
            <a:r>
              <a:rPr lang="en-US" b="1" dirty="0">
                <a:solidFill>
                  <a:srgbClr val="595959"/>
                </a:solidFill>
              </a:rPr>
              <a:t>eftir að hafa dregið frá kostnaðinn við að taka á móti þeirri bókun eða gesti </a:t>
            </a:r>
            <a:r>
              <a:rPr lang="en-US" dirty="0">
                <a:solidFill>
                  <a:srgbClr val="595959"/>
                </a:solidFill>
              </a:rPr>
              <a:t>(eins og þrif, morgunverð eða birgðir).</a:t>
            </a:r>
          </a:p>
          <a:p>
            <a:pPr>
              <a:spcAft>
                <a:spcPts val="600"/>
              </a:spcAft>
            </a:pPr>
            <a:r>
              <a:rPr lang="en-US" b="1" dirty="0">
                <a:solidFill>
                  <a:srgbClr val="595959"/>
                </a:solidFill>
              </a:rPr>
              <a:t>Þetta er </a:t>
            </a:r>
            <a:r>
              <a:rPr lang="en-US" dirty="0">
                <a:solidFill>
                  <a:srgbClr val="595959"/>
                </a:solidFill>
              </a:rPr>
              <a:t>upphæðin sem þú raunverulega </a:t>
            </a:r>
            <a:r>
              <a:rPr lang="en-US" b="1" dirty="0">
                <a:solidFill>
                  <a:srgbClr val="595959"/>
                </a:solidFill>
              </a:rPr>
              <a:t>heldur sem tekjur </a:t>
            </a:r>
            <a:r>
              <a:rPr lang="en-US" dirty="0">
                <a:solidFill>
                  <a:srgbClr val="595959"/>
                </a:solidFill>
              </a:rPr>
              <a:t>eftir að hafa greitt </a:t>
            </a:r>
            <a:r>
              <a:rPr lang="en-US" b="1" dirty="0">
                <a:solidFill>
                  <a:srgbClr val="595959"/>
                </a:solidFill>
              </a:rPr>
              <a:t>breytilega kostnað </a:t>
            </a:r>
            <a:r>
              <a:rPr lang="en-US" dirty="0">
                <a:solidFill>
                  <a:srgbClr val="595959"/>
                </a:solidFill>
              </a:rPr>
              <a:t>sem tengist gistingu gesta yfir eina nótt.</a:t>
            </a:r>
          </a:p>
          <a:p>
            <a:pPr>
              <a:spcAft>
                <a:spcPts val="600"/>
              </a:spcAft>
            </a:pPr>
            <a:r>
              <a:rPr lang="en-US" b="1" dirty="0">
                <a:solidFill>
                  <a:srgbClr val="EC7C69"/>
                </a:solidFill>
              </a:rPr>
              <a:t>Þetta sýnir hvað hver bókunarnótt raunverulega skilar:</a:t>
            </a:r>
          </a:p>
          <a:p>
            <a:pPr marL="342900" indent="-342900">
              <a:spcAft>
                <a:spcPts val="600"/>
              </a:spcAft>
              <a:buFont typeface="Arial" panose="020B0604020202020204" pitchFamily="34" charset="0"/>
              <a:buChar char="•"/>
            </a:pPr>
            <a:r>
              <a:rPr lang="en-US" dirty="0">
                <a:solidFill>
                  <a:srgbClr val="595959"/>
                </a:solidFill>
              </a:rPr>
              <a:t>Að standa straum af </a:t>
            </a:r>
            <a:r>
              <a:rPr lang="en-US" b="1" dirty="0">
                <a:solidFill>
                  <a:srgbClr val="595959"/>
                </a:solidFill>
              </a:rPr>
              <a:t>föstum kostnaði </a:t>
            </a:r>
            <a:r>
              <a:rPr lang="en-US" dirty="0">
                <a:solidFill>
                  <a:srgbClr val="595959"/>
                </a:solidFill>
              </a:rPr>
              <a:t>(eins og tryggingum, húsnæðiskostnaði, markaðssetningu), og</a:t>
            </a:r>
          </a:p>
          <a:p>
            <a:pPr marL="342900" indent="-342900">
              <a:spcAft>
                <a:spcPts val="600"/>
              </a:spcAft>
              <a:buFont typeface="Arial" panose="020B0604020202020204" pitchFamily="34" charset="0"/>
              <a:buChar char="•"/>
            </a:pPr>
            <a:r>
              <a:rPr lang="en-US" dirty="0">
                <a:solidFill>
                  <a:srgbClr val="595959"/>
                </a:solidFill>
              </a:rPr>
              <a:t>Að afla </a:t>
            </a:r>
            <a:r>
              <a:rPr lang="en-US" b="1" dirty="0">
                <a:solidFill>
                  <a:srgbClr val="595959"/>
                </a:solidFill>
              </a:rPr>
              <a:t>hagnaðar</a:t>
            </a:r>
          </a:p>
          <a:p>
            <a:pPr>
              <a:spcAft>
                <a:spcPts val="600"/>
              </a:spcAft>
            </a:pPr>
            <a:endParaRPr lang="en-US" dirty="0"/>
          </a:p>
          <a:p>
            <a:pPr>
              <a:spcAft>
                <a:spcPts val="600"/>
              </a:spcAft>
            </a:pPr>
            <a:endParaRPr lang="en-US" dirty="0">
              <a:solidFill>
                <a:srgbClr val="E96751"/>
              </a:solidFill>
            </a:endParaRPr>
          </a:p>
        </p:txBody>
      </p:sp>
    </p:spTree>
    <p:extLst>
      <p:ext uri="{BB962C8B-B14F-4D97-AF65-F5344CB8AC3E}">
        <p14:creationId xmlns:p14="http://schemas.microsoft.com/office/powerpoint/2010/main" val="3237516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73F2-B45B-73CF-D6F5-CDD480265CF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CC6EE2B-E1BE-C5DB-98E6-A9C2FE477BBC}"/>
              </a:ext>
            </a:extLst>
          </p:cNvPr>
          <p:cNvSpPr>
            <a:spLocks noGrp="1"/>
          </p:cNvSpPr>
          <p:nvPr>
            <p:ph type="body" sz="quarter" idx="18"/>
          </p:nvPr>
        </p:nvSpPr>
        <p:spPr>
          <a:xfrm>
            <a:off x="310307" y="1962417"/>
            <a:ext cx="3238499" cy="1049221"/>
          </a:xfrm>
        </p:spPr>
        <p:txBody>
          <a:bodyPr/>
          <a:lstStyle/>
          <a:p>
            <a:r>
              <a:rPr lang="en-IE" b="0" dirty="0"/>
              <a:t>Hvert er raunverulegt tekjuframlag þitt á hverja bókun?</a:t>
            </a:r>
          </a:p>
        </p:txBody>
      </p:sp>
      <p:sp>
        <p:nvSpPr>
          <p:cNvPr id="9" name="Text Placeholder 8">
            <a:extLst>
              <a:ext uri="{FF2B5EF4-FFF2-40B4-BE49-F238E27FC236}">
                <a16:creationId xmlns:a16="http://schemas.microsoft.com/office/drawing/2014/main" id="{B1F8033B-94AB-21A1-DF80-963B00941CEE}"/>
              </a:ext>
            </a:extLst>
          </p:cNvPr>
          <p:cNvSpPr>
            <a:spLocks noGrp="1"/>
          </p:cNvSpPr>
          <p:nvPr>
            <p:ph type="body" sz="quarter" idx="19"/>
          </p:nvPr>
        </p:nvSpPr>
        <p:spPr>
          <a:xfrm>
            <a:off x="457945" y="782216"/>
            <a:ext cx="2943225" cy="385564"/>
          </a:xfrm>
        </p:spPr>
        <p:txBody>
          <a:bodyPr/>
          <a:lstStyle/>
          <a:p>
            <a:r>
              <a:rPr lang="en-IE" sz="3000" dirty="0"/>
              <a:t>Hreinar tekjur á nótt</a:t>
            </a:r>
          </a:p>
        </p:txBody>
      </p:sp>
      <p:sp>
        <p:nvSpPr>
          <p:cNvPr id="12" name="Text Placeholder 7">
            <a:extLst>
              <a:ext uri="{FF2B5EF4-FFF2-40B4-BE49-F238E27FC236}">
                <a16:creationId xmlns:a16="http://schemas.microsoft.com/office/drawing/2014/main" id="{B59C0791-9358-4192-B59A-7F3B3F115CF3}"/>
              </a:ext>
            </a:extLst>
          </p:cNvPr>
          <p:cNvSpPr>
            <a:spLocks noGrp="1"/>
          </p:cNvSpPr>
          <p:nvPr>
            <p:ph type="body" sz="quarter" idx="21"/>
          </p:nvPr>
        </p:nvSpPr>
        <p:spPr>
          <a:xfrm>
            <a:off x="4400549" y="237676"/>
            <a:ext cx="6781801" cy="3743028"/>
          </a:xfrm>
        </p:spPr>
        <p:txBody>
          <a:bodyPr/>
          <a:lstStyle/>
          <a:p>
            <a:pPr>
              <a:spcAft>
                <a:spcPts val="600"/>
              </a:spcAft>
            </a:pPr>
            <a:r>
              <a:rPr lang="en-US" dirty="0">
                <a:solidFill>
                  <a:srgbClr val="595959"/>
                </a:solidFill>
              </a:rPr>
              <a:t>Þetta er lykiltala til að skilja raunverulegar tekjur þínar — ekki bara það sem gestir greiða, heldur það sem eftir er eftir að þú veitir þjónustuna. Að vita hreinar tekjur þínar á nóttunni hjálpar þér:</a:t>
            </a:r>
          </a:p>
          <a:p>
            <a:pPr marL="342900" indent="-342900">
              <a:buFont typeface="Arial" panose="020B0604020202020204" pitchFamily="34" charset="0"/>
              <a:buChar char="•"/>
            </a:pPr>
            <a:r>
              <a:rPr lang="en-US" dirty="0">
                <a:solidFill>
                  <a:srgbClr val="595959"/>
                </a:solidFill>
              </a:rPr>
              <a:t>Sjáðu hversu mikið hver bókun leggur til </a:t>
            </a:r>
            <a:r>
              <a:rPr lang="en-US" b="1" dirty="0">
                <a:solidFill>
                  <a:srgbClr val="595959"/>
                </a:solidFill>
              </a:rPr>
              <a:t>heildarhagnaðarins</a:t>
            </a:r>
          </a:p>
          <a:p>
            <a:pPr marL="342900" indent="-342900">
              <a:buFont typeface="Arial" panose="020B0604020202020204" pitchFamily="34" charset="0"/>
              <a:buChar char="•"/>
            </a:pPr>
            <a:r>
              <a:rPr lang="en-US" dirty="0">
                <a:solidFill>
                  <a:srgbClr val="595959"/>
                </a:solidFill>
              </a:rPr>
              <a:t>Gerðu </a:t>
            </a:r>
            <a:r>
              <a:rPr lang="en-US" b="1" dirty="0">
                <a:solidFill>
                  <a:srgbClr val="595959"/>
                </a:solidFill>
              </a:rPr>
              <a:t>jafnreikningsgreiningu </a:t>
            </a:r>
            <a:r>
              <a:rPr lang="en-US" dirty="0">
                <a:solidFill>
                  <a:srgbClr val="595959"/>
                </a:solidFill>
              </a:rPr>
              <a:t>(t.d. hversu margar nætur þú þarft að selja til að standa straum af föstum kostnaði)</a:t>
            </a:r>
          </a:p>
          <a:p>
            <a:pPr marL="342900" indent="-342900">
              <a:buFont typeface="Arial" panose="020B0604020202020204" pitchFamily="34" charset="0"/>
              <a:buChar char="•"/>
            </a:pPr>
            <a:r>
              <a:rPr lang="en-US" dirty="0">
                <a:solidFill>
                  <a:srgbClr val="595959"/>
                </a:solidFill>
              </a:rPr>
              <a:t>Greina hvort </a:t>
            </a:r>
            <a:r>
              <a:rPr lang="en-US" b="1" dirty="0">
                <a:solidFill>
                  <a:srgbClr val="595959"/>
                </a:solidFill>
              </a:rPr>
              <a:t>verðin</a:t>
            </a:r>
            <a:r>
              <a:rPr lang="en-US" dirty="0">
                <a:solidFill>
                  <a:srgbClr val="595959"/>
                </a:solidFill>
              </a:rPr>
              <a:t> þín </a:t>
            </a:r>
            <a:r>
              <a:rPr lang="en-US" b="1" dirty="0">
                <a:solidFill>
                  <a:srgbClr val="595959"/>
                </a:solidFill>
              </a:rPr>
              <a:t>séu of lág </a:t>
            </a:r>
            <a:r>
              <a:rPr lang="en-US" dirty="0">
                <a:solidFill>
                  <a:srgbClr val="595959"/>
                </a:solidFill>
              </a:rPr>
              <a:t>eða </a:t>
            </a:r>
            <a:r>
              <a:rPr lang="en-US" b="1" dirty="0">
                <a:solidFill>
                  <a:srgbClr val="595959"/>
                </a:solidFill>
              </a:rPr>
              <a:t>rekstrarkostnaðurinn of hár</a:t>
            </a:r>
          </a:p>
          <a:p>
            <a:pPr>
              <a:spcAft>
                <a:spcPts val="600"/>
              </a:spcAft>
            </a:pPr>
            <a:endParaRPr lang="en-US" dirty="0"/>
          </a:p>
          <a:p>
            <a:pPr>
              <a:spcAft>
                <a:spcPts val="600"/>
              </a:spcAft>
            </a:pPr>
            <a:endParaRPr lang="en-US" dirty="0">
              <a:solidFill>
                <a:srgbClr val="E96751"/>
              </a:solidFill>
            </a:endParaRPr>
          </a:p>
        </p:txBody>
      </p:sp>
      <p:sp>
        <p:nvSpPr>
          <p:cNvPr id="5" name="Flowchart: Alternate Process 4">
            <a:extLst>
              <a:ext uri="{FF2B5EF4-FFF2-40B4-BE49-F238E27FC236}">
                <a16:creationId xmlns:a16="http://schemas.microsoft.com/office/drawing/2014/main" id="{24747AD0-BAEE-7D59-31DB-7548648EB767}"/>
              </a:ext>
            </a:extLst>
          </p:cNvPr>
          <p:cNvSpPr/>
          <p:nvPr/>
        </p:nvSpPr>
        <p:spPr>
          <a:xfrm>
            <a:off x="555777" y="3648075"/>
            <a:ext cx="10806347" cy="2972249"/>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Formúla: </a:t>
            </a:r>
          </a:p>
          <a:p>
            <a:r>
              <a:rPr lang="en-US" sz="2200" b="1" dirty="0">
                <a:solidFill>
                  <a:schemeClr val="bg1"/>
                </a:solidFill>
              </a:rPr>
              <a:t>Hreinar tekjur á nótt = </a:t>
            </a:r>
            <a:r>
              <a:rPr lang="en-US" sz="2200" dirty="0">
                <a:solidFill>
                  <a:schemeClr val="bg1"/>
                </a:solidFill>
              </a:rPr>
              <a:t>Meðalverð á nótt – Breytilegur kostnaður á nótt</a:t>
            </a:r>
          </a:p>
          <a:p>
            <a:r>
              <a:rPr lang="en-US" sz="2200" dirty="0"/>
              <a:t>Verð á nótt €140 - Breytilegur kostnaður á nótt (hreingerning, snyrtivörur, morgunverður) €15</a:t>
            </a:r>
          </a:p>
          <a:p>
            <a:r>
              <a:rPr lang="en-IE" sz="2200" dirty="0"/>
              <a:t>→ </a:t>
            </a:r>
            <a:r>
              <a:rPr lang="en-IE" sz="2200" b="1" dirty="0"/>
              <a:t>€140 – €15 = €125 </a:t>
            </a:r>
            <a:r>
              <a:rPr lang="en-IE" sz="2200" dirty="0"/>
              <a:t>(</a:t>
            </a:r>
            <a:r>
              <a:rPr lang="en-US" sz="2200" b="1" dirty="0"/>
              <a:t>Hrein tekja </a:t>
            </a:r>
            <a:r>
              <a:rPr lang="en-US" sz="2200" dirty="0"/>
              <a:t>þín </a:t>
            </a:r>
            <a:r>
              <a:rPr lang="en-US" sz="2200" b="1" dirty="0"/>
              <a:t>á nótt er €125) </a:t>
            </a:r>
            <a:r>
              <a:rPr lang="en-US" sz="2200" dirty="0"/>
              <a:t>€125 fer til að greiða fasta kostnað (tryggingar, lán, þjónustugjöld) og skilja eftir pláss fyrir </a:t>
            </a:r>
            <a:r>
              <a:rPr lang="en-US" sz="2200" b="1" dirty="0"/>
              <a:t>hagnað</a:t>
            </a:r>
          </a:p>
          <a:p>
            <a:endParaRPr lang="en-US" sz="1000" dirty="0"/>
          </a:p>
          <a:p>
            <a:r>
              <a:rPr lang="en-US" sz="2200" b="1" dirty="0">
                <a:solidFill>
                  <a:schemeClr val="bg1"/>
                </a:solidFill>
              </a:rPr>
              <a:t>Ábending: </a:t>
            </a:r>
            <a:r>
              <a:rPr lang="en-US" sz="2200" dirty="0">
                <a:solidFill>
                  <a:schemeClr val="bg1"/>
                </a:solidFill>
              </a:rPr>
              <a:t>Þegar þú veist hreina tekju þína á nótt geturðu reiknað jöfnunarpunktinn með þessari formúlu: Jöfnunarnætur = árleg föst gjöld / hreinar tekjur á nótt</a:t>
            </a:r>
          </a:p>
        </p:txBody>
      </p:sp>
    </p:spTree>
    <p:extLst>
      <p:ext uri="{BB962C8B-B14F-4D97-AF65-F5344CB8AC3E}">
        <p14:creationId xmlns:p14="http://schemas.microsoft.com/office/powerpoint/2010/main" val="974641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3104F-F2E6-9FC0-B40C-8A43C03607FA}"/>
              </a:ext>
            </a:extLst>
          </p:cNvPr>
          <p:cNvSpPr>
            <a:spLocks noGrp="1"/>
          </p:cNvSpPr>
          <p:nvPr>
            <p:ph type="body" sz="quarter" idx="18"/>
          </p:nvPr>
        </p:nvSpPr>
        <p:spPr>
          <a:xfrm>
            <a:off x="798381" y="753105"/>
            <a:ext cx="10614687" cy="3849918"/>
          </a:xfrm>
        </p:spPr>
        <p:txBody>
          <a:bodyPr/>
          <a:lstStyle/>
          <a:p>
            <a:pPr marL="0" indent="0"/>
            <a:r>
              <a:rPr lang="en-US" b="1" dirty="0">
                <a:solidFill>
                  <a:srgbClr val="E96751"/>
                </a:solidFill>
              </a:rPr>
              <a:t>Fjármálaplanagerð</a:t>
            </a:r>
          </a:p>
          <a:p>
            <a:pPr marL="457200" indent="-457200">
              <a:buFont typeface="Arial" panose="020B0604020202020204" pitchFamily="34" charset="0"/>
              <a:buChar char="•"/>
            </a:pPr>
            <a:r>
              <a:rPr lang="en-US" dirty="0">
                <a:solidFill>
                  <a:srgbClr val="595959"/>
                </a:solidFill>
              </a:rPr>
              <a:t>Aðstoðar við að ákvarða hversu mikið þú </a:t>
            </a:r>
            <a:r>
              <a:rPr lang="en-US" b="1" i="1" dirty="0">
                <a:solidFill>
                  <a:srgbClr val="595959"/>
                </a:solidFill>
              </a:rPr>
              <a:t>raunverulega græðir </a:t>
            </a:r>
            <a:r>
              <a:rPr lang="en-US" dirty="0">
                <a:solidFill>
                  <a:srgbClr val="595959"/>
                </a:solidFill>
              </a:rPr>
              <a:t>á nóttunni eftir að beinum (breytilegum) kostnaði hefur verið mætt.</a:t>
            </a:r>
          </a:p>
          <a:p>
            <a:pPr marL="457200" indent="-457200">
              <a:buFont typeface="Arial" panose="020B0604020202020204" pitchFamily="34" charset="0"/>
              <a:buChar char="•"/>
            </a:pPr>
            <a:r>
              <a:rPr lang="en-US" dirty="0">
                <a:solidFill>
                  <a:srgbClr val="595959"/>
                </a:solidFill>
              </a:rPr>
              <a:t>Tryggir að verðlagning standi ekki aðeins undir kostnaði heldur einnig æskilegum </a:t>
            </a:r>
            <a:r>
              <a:rPr lang="en-US" b="1" i="1" dirty="0">
                <a:solidFill>
                  <a:srgbClr val="595959"/>
                </a:solidFill>
              </a:rPr>
              <a:t>hagnaðarmörkum</a:t>
            </a:r>
            <a:r>
              <a:rPr lang="en-US" b="1" dirty="0">
                <a:solidFill>
                  <a:srgbClr val="595959"/>
                </a:solidFill>
              </a:rPr>
              <a:t>.</a:t>
            </a:r>
          </a:p>
          <a:p>
            <a:pPr marL="0" indent="0"/>
            <a:r>
              <a:rPr lang="en-US" b="1" dirty="0">
                <a:solidFill>
                  <a:srgbClr val="E96751"/>
                </a:solidFill>
              </a:rPr>
              <a:t>Jafnrekstrargreining</a:t>
            </a:r>
          </a:p>
          <a:p>
            <a:pPr marL="457200" indent="-457200">
              <a:buFont typeface="Arial" panose="020B0604020202020204" pitchFamily="34" charset="0"/>
              <a:buChar char="•"/>
            </a:pPr>
            <a:r>
              <a:rPr lang="en-US" dirty="0">
                <a:solidFill>
                  <a:srgbClr val="595959"/>
                </a:solidFill>
              </a:rPr>
              <a:t>Notað til að reikna út hve margar nætur þú þarft að bóka til að </a:t>
            </a:r>
            <a:r>
              <a:rPr lang="en-US" b="1" i="1" dirty="0">
                <a:solidFill>
                  <a:srgbClr val="595959"/>
                </a:solidFill>
              </a:rPr>
              <a:t>standa straum af heildarkostnaði </a:t>
            </a:r>
            <a:r>
              <a:rPr lang="en-US" dirty="0">
                <a:solidFill>
                  <a:srgbClr val="595959"/>
                </a:solidFill>
              </a:rPr>
              <a:t>(föstum + breytilegum).</a:t>
            </a:r>
          </a:p>
          <a:p>
            <a:pPr marL="457200" indent="-457200">
              <a:buFont typeface="Arial" panose="020B0604020202020204" pitchFamily="34" charset="0"/>
              <a:buChar char="•"/>
            </a:pPr>
            <a:r>
              <a:rPr lang="en-US" i="1" dirty="0">
                <a:solidFill>
                  <a:srgbClr val="595959"/>
                </a:solidFill>
              </a:rPr>
              <a:t>Formúlan: </a:t>
            </a:r>
            <a:r>
              <a:rPr lang="en-US" b="1" dirty="0">
                <a:solidFill>
                  <a:srgbClr val="E96751"/>
                </a:solidFill>
              </a:rPr>
              <a:t>Jafnrekstrarnætur </a:t>
            </a:r>
            <a:r>
              <a:rPr lang="en-US" dirty="0">
                <a:solidFill>
                  <a:srgbClr val="E96751"/>
                </a:solidFill>
              </a:rPr>
              <a:t>= Föst gjöld ÷ (Hreinar tekjur á nótt)</a:t>
            </a:r>
            <a:br>
              <a:rPr lang="en-US" dirty="0">
                <a:solidFill>
                  <a:srgbClr val="E96751"/>
                </a:solidFill>
              </a:rPr>
            </a:br>
            <a:r>
              <a:rPr lang="en-US" dirty="0">
                <a:solidFill>
                  <a:srgbClr val="595959"/>
                </a:solidFill>
              </a:rPr>
              <a:t>Þetta væri ekki nákvæmt án þess að vita nettótekjurnar.</a:t>
            </a:r>
          </a:p>
          <a:p>
            <a:pPr marL="0" indent="0"/>
            <a:r>
              <a:rPr lang="en-US" b="1" dirty="0">
                <a:solidFill>
                  <a:srgbClr val="E96751"/>
                </a:solidFill>
              </a:rPr>
              <a:t>Hagnaðaráætlun</a:t>
            </a:r>
          </a:p>
          <a:p>
            <a:pPr marL="457200" indent="-457200">
              <a:buFont typeface="Arial" panose="020B0604020202020204" pitchFamily="34" charset="0"/>
              <a:buChar char="•"/>
            </a:pPr>
            <a:r>
              <a:rPr lang="en-US" dirty="0">
                <a:solidFill>
                  <a:srgbClr val="595959"/>
                </a:solidFill>
              </a:rPr>
              <a:t>Að þekkja </a:t>
            </a:r>
            <a:r>
              <a:rPr lang="en-US" b="1" dirty="0">
                <a:solidFill>
                  <a:srgbClr val="595959"/>
                </a:solidFill>
              </a:rPr>
              <a:t>hreina tekju </a:t>
            </a:r>
            <a:r>
              <a:rPr lang="en-US" dirty="0">
                <a:solidFill>
                  <a:srgbClr val="595959"/>
                </a:solidFill>
              </a:rPr>
              <a:t>þína </a:t>
            </a:r>
            <a:r>
              <a:rPr lang="en-US" b="1" dirty="0">
                <a:solidFill>
                  <a:srgbClr val="595959"/>
                </a:solidFill>
              </a:rPr>
              <a:t>á nótt </a:t>
            </a:r>
            <a:r>
              <a:rPr lang="en-US" dirty="0">
                <a:solidFill>
                  <a:srgbClr val="595959"/>
                </a:solidFill>
              </a:rPr>
              <a:t>gerir þér kleift að:</a:t>
            </a:r>
          </a:p>
          <a:p>
            <a:pPr marL="914400" lvl="1" indent="-457200">
              <a:buFont typeface="+mj-lt"/>
              <a:buAutoNum type="arabicPeriod"/>
            </a:pPr>
            <a:r>
              <a:rPr lang="en-US" sz="2400" spc="0" dirty="0">
                <a:solidFill>
                  <a:srgbClr val="595959"/>
                </a:solidFill>
                <a:latin typeface="+mn-lt"/>
              </a:rPr>
              <a:t>Spá mánaðarlegum eða árlegum </a:t>
            </a:r>
            <a:r>
              <a:rPr lang="en-US" sz="2400" b="1" spc="0" dirty="0">
                <a:solidFill>
                  <a:srgbClr val="595959"/>
                </a:solidFill>
                <a:latin typeface="+mn-lt"/>
              </a:rPr>
              <a:t>hagnaði</a:t>
            </a:r>
          </a:p>
          <a:p>
            <a:pPr marL="914400" lvl="1" indent="-457200">
              <a:buFont typeface="+mj-lt"/>
              <a:buAutoNum type="arabicPeriod"/>
            </a:pPr>
            <a:r>
              <a:rPr lang="en-US" sz="2400" b="1" spc="0" dirty="0">
                <a:solidFill>
                  <a:srgbClr val="595959"/>
                </a:solidFill>
                <a:latin typeface="+mn-lt"/>
              </a:rPr>
              <a:t>Samanbera frammistöðu </a:t>
            </a:r>
            <a:r>
              <a:rPr lang="en-US" sz="2400" spc="0" dirty="0">
                <a:solidFill>
                  <a:srgbClr val="595959"/>
                </a:solidFill>
                <a:latin typeface="+mn-lt"/>
              </a:rPr>
              <a:t>yfir árstíðir</a:t>
            </a:r>
          </a:p>
          <a:p>
            <a:pPr marL="914400" lvl="1" indent="-457200">
              <a:buFont typeface="+mj-lt"/>
              <a:buAutoNum type="arabicPeriod"/>
            </a:pPr>
            <a:r>
              <a:rPr lang="en-US" sz="2400" b="1" spc="0" dirty="0">
                <a:solidFill>
                  <a:srgbClr val="595959"/>
                </a:solidFill>
                <a:latin typeface="+mn-lt"/>
              </a:rPr>
              <a:t>Aðlaga verðlagningu </a:t>
            </a:r>
            <a:r>
              <a:rPr lang="en-US" sz="2400" spc="0" dirty="0">
                <a:solidFill>
                  <a:srgbClr val="595959"/>
                </a:solidFill>
                <a:latin typeface="+mn-lt"/>
              </a:rPr>
              <a:t>eða draga úr kostnaði til að auka hreina tekjuafkomu</a:t>
            </a:r>
          </a:p>
          <a:p>
            <a:pPr marL="457200" indent="-457200">
              <a:buFont typeface="+mj-lt"/>
              <a:buAutoNum type="arabicPeriod"/>
            </a:pPr>
            <a:endParaRPr lang="en-IE" dirty="0"/>
          </a:p>
        </p:txBody>
      </p:sp>
      <p:sp>
        <p:nvSpPr>
          <p:cNvPr id="3" name="Text Placeholder 2">
            <a:extLst>
              <a:ext uri="{FF2B5EF4-FFF2-40B4-BE49-F238E27FC236}">
                <a16:creationId xmlns:a16="http://schemas.microsoft.com/office/drawing/2014/main" id="{1F36AE0C-484E-87D1-CD53-9C9078890BEA}"/>
              </a:ext>
            </a:extLst>
          </p:cNvPr>
          <p:cNvSpPr>
            <a:spLocks noGrp="1"/>
          </p:cNvSpPr>
          <p:nvPr>
            <p:ph type="body" sz="quarter" idx="16"/>
          </p:nvPr>
        </p:nvSpPr>
        <p:spPr>
          <a:xfrm>
            <a:off x="798381" y="146675"/>
            <a:ext cx="10614687" cy="803654"/>
          </a:xfrm>
        </p:spPr>
        <p:txBody>
          <a:bodyPr/>
          <a:lstStyle/>
          <a:p>
            <a:r>
              <a:rPr lang="en-US" dirty="0">
                <a:solidFill>
                  <a:srgbClr val="EC7C69"/>
                </a:solidFill>
              </a:rPr>
              <a:t>Hreinar tekjur á verði </a:t>
            </a:r>
            <a:r>
              <a:rPr lang="en-US" dirty="0">
                <a:solidFill>
                  <a:srgbClr val="418D8F"/>
                </a:solidFill>
              </a:rPr>
              <a:t>- gagnlegt fyrir</a:t>
            </a:r>
            <a:endParaRPr lang="en-IE" dirty="0">
              <a:solidFill>
                <a:srgbClr val="418D8F"/>
              </a:solidFill>
            </a:endParaRPr>
          </a:p>
        </p:txBody>
      </p:sp>
    </p:spTree>
    <p:extLst>
      <p:ext uri="{BB962C8B-B14F-4D97-AF65-F5344CB8AC3E}">
        <p14:creationId xmlns:p14="http://schemas.microsoft.com/office/powerpoint/2010/main" val="1916955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4277-9DC5-09F0-6E35-8B500D4D11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D61134-4D15-A23B-808D-D815B9387986}"/>
              </a:ext>
            </a:extLst>
          </p:cNvPr>
          <p:cNvSpPr>
            <a:spLocks noGrp="1"/>
          </p:cNvSpPr>
          <p:nvPr>
            <p:ph type="body" sz="quarter" idx="16"/>
          </p:nvPr>
        </p:nvSpPr>
        <p:spPr>
          <a:xfrm>
            <a:off x="559568" y="1356327"/>
            <a:ext cx="10323585" cy="3066422"/>
          </a:xfrm>
        </p:spPr>
        <p:txBody>
          <a:bodyPr>
            <a:noAutofit/>
          </a:bodyPr>
          <a:lstStyle/>
          <a:p>
            <a:pPr>
              <a:spcAft>
                <a:spcPts val="1200"/>
              </a:spcAft>
            </a:pPr>
            <a:r>
              <a:rPr lang="en-US" sz="2400" dirty="0">
                <a:solidFill>
                  <a:srgbClr val="595959"/>
                </a:solidFill>
              </a:rPr>
              <a:t>Að þekkja tölurnar þínar er nauðsynlegt til að byggja upp fjárhagslega sjálfbæran gistiaðila. </a:t>
            </a:r>
          </a:p>
          <a:p>
            <a:pPr>
              <a:spcAft>
                <a:spcPts val="1200"/>
              </a:spcAft>
            </a:pPr>
            <a:r>
              <a:rPr lang="en-US" sz="2400" dirty="0">
                <a:solidFill>
                  <a:srgbClr val="595959"/>
                </a:solidFill>
              </a:rPr>
              <a:t>Þessir kaflar leiða þig skref fyrir skref í gegnum útreikninga á því hvað kostar að reka gististaðinn þinn, jafnvel þegar engir gestir eru til staðar, og hvernig á að umreikna þessa kostnað í lágmarksverð á nótt. </a:t>
            </a:r>
          </a:p>
          <a:p>
            <a:pPr>
              <a:spcAft>
                <a:spcPts val="1200"/>
              </a:spcAft>
            </a:pPr>
            <a:r>
              <a:rPr lang="en-US" sz="2400" dirty="0">
                <a:solidFill>
                  <a:srgbClr val="595959"/>
                </a:solidFill>
              </a:rPr>
              <a:t>Þú munt síðan nota þessi gögn til að reikna jöfnunarpunktinn þinn—fjölda nætur og nýtingu sem þú þarft að ná til að standa straum af kostnaði þínum. </a:t>
            </a:r>
          </a:p>
          <a:p>
            <a:pPr>
              <a:spcAft>
                <a:spcPts val="1200"/>
              </a:spcAft>
            </a:pPr>
            <a:r>
              <a:rPr lang="en-US" sz="2400" dirty="0">
                <a:solidFill>
                  <a:srgbClr val="595959"/>
                </a:solidFill>
              </a:rPr>
              <a:t>Þetta tryggir að verðlagningin þín sé ekki aðeins samkeppnishæf, heldur einnig arðbær. </a:t>
            </a:r>
          </a:p>
          <a:p>
            <a:pPr>
              <a:spcAft>
                <a:spcPts val="1200"/>
              </a:spcAft>
            </a:pPr>
            <a:r>
              <a:rPr lang="en-US" sz="2400" dirty="0">
                <a:solidFill>
                  <a:srgbClr val="595959"/>
                </a:solidFill>
              </a:rPr>
              <a:t>Með því að skilja heildarkostnaðarlíkan þitt, lágmarkshagkvæmt gjald og markmið um nýtingu geturðu tekið skynsamari, gagnadrifnar ákvarðanir til langs tíma.</a:t>
            </a:r>
          </a:p>
          <a:p>
            <a:pPr marL="342900" indent="-342900">
              <a:spcAft>
                <a:spcPts val="1200"/>
              </a:spcAft>
              <a:buFont typeface="Wingdings" panose="05000000000000000000" pitchFamily="2" charset="2"/>
              <a:buChar char="v"/>
            </a:pPr>
            <a:endParaRPr lang="en-US" sz="2400" dirty="0">
              <a:solidFill>
                <a:srgbClr val="595959"/>
              </a:solidFill>
            </a:endParaRPr>
          </a:p>
        </p:txBody>
      </p:sp>
      <p:sp>
        <p:nvSpPr>
          <p:cNvPr id="7" name="Slide Number Placeholder 5">
            <a:extLst>
              <a:ext uri="{FF2B5EF4-FFF2-40B4-BE49-F238E27FC236}">
                <a16:creationId xmlns:a16="http://schemas.microsoft.com/office/drawing/2014/main" id="{C5B3B167-32B9-D096-80D8-9C73E0A1AAF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a:t>
            </a:fld>
            <a:endParaRPr lang="fr-CA" dirty="0"/>
          </a:p>
        </p:txBody>
      </p:sp>
      <p:sp>
        <p:nvSpPr>
          <p:cNvPr id="4" name="Freeform 28">
            <a:extLst>
              <a:ext uri="{FF2B5EF4-FFF2-40B4-BE49-F238E27FC236}">
                <a16:creationId xmlns:a16="http://schemas.microsoft.com/office/drawing/2014/main" id="{66466477-4294-0065-0609-44763A29583B}"/>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2FFAB2F2-A636-5A06-BFB0-687A19F34092}"/>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Kafli 8: </a:t>
            </a:r>
            <a:r>
              <a:rPr lang="en-US" sz="3200" dirty="0"/>
              <a:t>Að leggja fjárhagslegan grunn fyrir sjálfbæran gistiþjónusturekstur</a:t>
            </a:r>
          </a:p>
        </p:txBody>
      </p:sp>
    </p:spTree>
    <p:extLst>
      <p:ext uri="{BB962C8B-B14F-4D97-AF65-F5344CB8AC3E}">
        <p14:creationId xmlns:p14="http://schemas.microsoft.com/office/powerpoint/2010/main" val="2821290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56DB9-ED69-36CC-F7CA-C7F05C0FAAA6}"/>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9B62B09-E0B6-12EE-680D-80D789FCA54D}"/>
              </a:ext>
            </a:extLst>
          </p:cNvPr>
          <p:cNvSpPr/>
          <p:nvPr/>
        </p:nvSpPr>
        <p:spPr>
          <a:xfrm>
            <a:off x="562002" y="1605887"/>
            <a:ext cx="11134698"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5541367E-73ED-788A-ECCB-99C988D6CC6C}"/>
              </a:ext>
            </a:extLst>
          </p:cNvPr>
          <p:cNvSpPr>
            <a:spLocks noGrp="1"/>
          </p:cNvSpPr>
          <p:nvPr>
            <p:ph type="body" sz="quarter" idx="16"/>
          </p:nvPr>
        </p:nvSpPr>
        <p:spPr/>
        <p:txBody>
          <a:bodyPr/>
          <a:lstStyle/>
          <a:p>
            <a:r>
              <a:rPr lang="en-US" sz="3200" b="1" dirty="0">
                <a:solidFill>
                  <a:srgbClr val="EC7C69"/>
                </a:solidFill>
              </a:rPr>
              <a:t>Formúla og dæmi: </a:t>
            </a:r>
            <a:r>
              <a:rPr lang="en-US" sz="3200" dirty="0">
                <a:solidFill>
                  <a:srgbClr val="459597"/>
                </a:solidFill>
              </a:rPr>
              <a:t>Hrein tekja á nótt</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7F6D4D91-3D1B-5548-CB0F-E04BAE73DC98}"/>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5494798-826F-3376-2206-B84DE95A433E}"/>
              </a:ext>
            </a:extLst>
          </p:cNvPr>
          <p:cNvSpPr>
            <a:spLocks noGrp="1"/>
          </p:cNvSpPr>
          <p:nvPr>
            <p:ph type="body" sz="quarter" idx="18"/>
          </p:nvPr>
        </p:nvSpPr>
        <p:spPr>
          <a:xfrm>
            <a:off x="638175" y="1710665"/>
            <a:ext cx="10815893" cy="803653"/>
          </a:xfrm>
        </p:spPr>
        <p:txBody>
          <a:bodyPr/>
          <a:lstStyle/>
          <a:p>
            <a:pPr algn="ctr">
              <a:spcAft>
                <a:spcPts val="1200"/>
              </a:spcAft>
            </a:pPr>
            <a:r>
              <a:rPr lang="en-US" sz="2800" b="1" dirty="0">
                <a:solidFill>
                  <a:schemeClr val="bg1"/>
                </a:solidFill>
              </a:rPr>
              <a:t>Hreinar tekjur á nótt = </a:t>
            </a:r>
            <a:r>
              <a:rPr lang="en-US" sz="2800" dirty="0">
                <a:solidFill>
                  <a:schemeClr val="bg1"/>
                </a:solidFill>
              </a:rPr>
              <a:t>Meðalverð á nótt – breytilegur kostnaður (VC) á nótt</a:t>
            </a:r>
          </a:p>
        </p:txBody>
      </p:sp>
      <p:cxnSp>
        <p:nvCxnSpPr>
          <p:cNvPr id="33" name="Connector: Elbow 32">
            <a:extLst>
              <a:ext uri="{FF2B5EF4-FFF2-40B4-BE49-F238E27FC236}">
                <a16:creationId xmlns:a16="http://schemas.microsoft.com/office/drawing/2014/main" id="{AFF9C8EF-9E55-4043-1123-5BC50F7DEB79}"/>
              </a:ext>
            </a:extLst>
          </p:cNvPr>
          <p:cNvCxnSpPr>
            <a:cxnSpLocks/>
          </p:cNvCxnSpPr>
          <p:nvPr/>
        </p:nvCxnSpPr>
        <p:spPr>
          <a:xfrm rot="10800000" flipH="1" flipV="1">
            <a:off x="562002"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580E14C2-CE3C-9493-AF59-34BA41805ECB}"/>
              </a:ext>
            </a:extLst>
          </p:cNvPr>
          <p:cNvSpPr txBox="1">
            <a:spLocks/>
          </p:cNvSpPr>
          <p:nvPr/>
        </p:nvSpPr>
        <p:spPr>
          <a:xfrm>
            <a:off x="1589377" y="28746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b="1" dirty="0">
                <a:solidFill>
                  <a:srgbClr val="E96751"/>
                </a:solidFill>
              </a:rPr>
              <a:t>Hreinar tekjur á nótt </a:t>
            </a:r>
            <a:r>
              <a:rPr lang="en-US" sz="2600" dirty="0">
                <a:solidFill>
                  <a:srgbClr val="E96751"/>
                </a:solidFill>
              </a:rPr>
              <a:t>= Verð á nótt − breytilegur kostnaður (VC) = €150 − €30 = €120</a:t>
            </a:r>
          </a:p>
          <a:p>
            <a:pPr marL="0" indent="0">
              <a:lnSpc>
                <a:spcPct val="100000"/>
              </a:lnSpc>
              <a:spcBef>
                <a:spcPts val="0"/>
              </a:spcBef>
            </a:pPr>
            <a:r>
              <a:rPr lang="en-US" b="1" dirty="0">
                <a:solidFill>
                  <a:srgbClr val="494949"/>
                </a:solidFill>
              </a:rPr>
              <a:t>Meðal-/grunnverð á nótt </a:t>
            </a:r>
            <a:r>
              <a:rPr lang="en-US" dirty="0">
                <a:solidFill>
                  <a:srgbClr val="494949"/>
                </a:solidFill>
              </a:rPr>
              <a:t>= €150</a:t>
            </a:r>
          </a:p>
          <a:p>
            <a:pPr marL="0" indent="0">
              <a:lnSpc>
                <a:spcPct val="100000"/>
              </a:lnSpc>
              <a:spcBef>
                <a:spcPts val="0"/>
              </a:spcBef>
            </a:pPr>
            <a:r>
              <a:rPr lang="en-US" b="1" dirty="0">
                <a:solidFill>
                  <a:srgbClr val="494949"/>
                </a:solidFill>
              </a:rPr>
              <a:t>Breytilegur kostnaður </a:t>
            </a:r>
            <a:r>
              <a:rPr lang="en-US" dirty="0">
                <a:solidFill>
                  <a:srgbClr val="494949"/>
                </a:solidFill>
              </a:rPr>
              <a:t>(hreingerning, þvottur o.s.frv.) = €30</a:t>
            </a:r>
          </a:p>
          <a:p>
            <a:pPr marL="0" indent="0">
              <a:lnSpc>
                <a:spcPct val="100000"/>
              </a:lnSpc>
              <a:spcBef>
                <a:spcPts val="0"/>
              </a:spcBef>
            </a:pPr>
            <a:r>
              <a:rPr lang="en-US" b="1" dirty="0">
                <a:solidFill>
                  <a:srgbClr val="494949"/>
                </a:solidFill>
              </a:rPr>
              <a:t>Hreinar tekjur: </a:t>
            </a:r>
            <a:r>
              <a:rPr lang="en-US" dirty="0">
                <a:solidFill>
                  <a:srgbClr val="494949"/>
                </a:solidFill>
              </a:rPr>
              <a:t>€150 − €30 = </a:t>
            </a:r>
            <a:r>
              <a:rPr lang="en-US" b="1" dirty="0">
                <a:solidFill>
                  <a:srgbClr val="494949"/>
                </a:solidFill>
              </a:rPr>
              <a:t>€120 á nótt</a:t>
            </a:r>
          </a:p>
          <a:p>
            <a:pPr marL="0" indent="0"/>
            <a:r>
              <a:rPr lang="en-US" sz="2200" i="1" dirty="0">
                <a:solidFill>
                  <a:srgbClr val="595959"/>
                </a:solidFill>
              </a:rPr>
              <a:t>Þetta þýðir að þú </a:t>
            </a:r>
            <a:r>
              <a:rPr lang="en-US" sz="2200" b="1" i="1" dirty="0">
                <a:solidFill>
                  <a:srgbClr val="595959"/>
                </a:solidFill>
              </a:rPr>
              <a:t>heldur €120 af hverri bókun </a:t>
            </a:r>
            <a:r>
              <a:rPr lang="en-US" sz="2200" i="1" dirty="0">
                <a:solidFill>
                  <a:srgbClr val="595959"/>
                </a:solidFill>
              </a:rPr>
              <a:t>eftir að hafa greitt gestatengdum kostnaði – það er ekki bara það sem gesturinn borgar. Þetta tekur tillit til kostnaðar sem beinlínis tengist hverri bókun (eins og þrifum, þvotti, morgunverði), sem hjálpar þér:</a:t>
            </a:r>
          </a:p>
          <a:p>
            <a:pPr marL="342900" indent="-342900">
              <a:lnSpc>
                <a:spcPct val="100000"/>
              </a:lnSpc>
              <a:spcBef>
                <a:spcPts val="0"/>
              </a:spcBef>
              <a:buFont typeface="Wingdings" panose="05000000000000000000" pitchFamily="2" charset="2"/>
              <a:buChar char="Ø"/>
            </a:pPr>
            <a:r>
              <a:rPr lang="en-US" sz="2200" dirty="0">
                <a:solidFill>
                  <a:srgbClr val="595959"/>
                </a:solidFill>
              </a:rPr>
              <a:t>Skilja </a:t>
            </a:r>
            <a:r>
              <a:rPr lang="en-US" sz="2200" b="1" dirty="0">
                <a:solidFill>
                  <a:srgbClr val="595959"/>
                </a:solidFill>
              </a:rPr>
              <a:t>hversu margar nætur þú þarft til að ná jafnri stöðu</a:t>
            </a:r>
            <a:endParaRPr lang="en-US" sz="2200" dirty="0">
              <a:solidFill>
                <a:srgbClr val="595959"/>
              </a:solidFill>
            </a:endParaRPr>
          </a:p>
          <a:p>
            <a:pPr marL="342900" indent="-342900">
              <a:lnSpc>
                <a:spcPct val="100000"/>
              </a:lnSpc>
              <a:spcBef>
                <a:spcPts val="0"/>
              </a:spcBef>
              <a:buFont typeface="Wingdings" panose="05000000000000000000" pitchFamily="2" charset="2"/>
              <a:buChar char="Ø"/>
            </a:pPr>
            <a:r>
              <a:rPr lang="en-US" sz="2200" dirty="0">
                <a:solidFill>
                  <a:srgbClr val="595959"/>
                </a:solidFill>
              </a:rPr>
              <a:t>Meta </a:t>
            </a:r>
            <a:r>
              <a:rPr lang="en-US" sz="2200" b="1" dirty="0">
                <a:solidFill>
                  <a:srgbClr val="595959"/>
                </a:solidFill>
              </a:rPr>
              <a:t>raunverulegan hagnaðarmörk </a:t>
            </a:r>
            <a:r>
              <a:rPr lang="en-US" sz="2200" dirty="0">
                <a:solidFill>
                  <a:srgbClr val="595959"/>
                </a:solidFill>
              </a:rPr>
              <a:t>þitt</a:t>
            </a:r>
          </a:p>
          <a:p>
            <a:pPr marL="342900" indent="-342900">
              <a:lnSpc>
                <a:spcPct val="100000"/>
              </a:lnSpc>
              <a:spcBef>
                <a:spcPts val="0"/>
              </a:spcBef>
              <a:buFont typeface="Wingdings" panose="05000000000000000000" pitchFamily="2" charset="2"/>
              <a:buChar char="Ø"/>
            </a:pPr>
            <a:r>
              <a:rPr lang="en-US" sz="2200" dirty="0">
                <a:solidFill>
                  <a:srgbClr val="595959"/>
                </a:solidFill>
              </a:rPr>
              <a:t>Taka upplýstari </a:t>
            </a:r>
            <a:r>
              <a:rPr lang="en-US" sz="2200" b="1" dirty="0">
                <a:solidFill>
                  <a:srgbClr val="595959"/>
                </a:solidFill>
              </a:rPr>
              <a:t>ákvarðanir um verðlagningu</a:t>
            </a:r>
            <a:endParaRPr lang="en-US" sz="2200" dirty="0">
              <a:solidFill>
                <a:srgbClr val="595959"/>
              </a:solidFill>
            </a:endParaRPr>
          </a:p>
          <a:p>
            <a:pPr marL="0" indent="0">
              <a:lnSpc>
                <a:spcPct val="100000"/>
              </a:lnSpc>
              <a:spcBef>
                <a:spcPts val="0"/>
              </a:spcBef>
            </a:pPr>
            <a:endParaRPr lang="en-US" b="1" i="1" dirty="0">
              <a:solidFill>
                <a:srgbClr val="595959"/>
              </a:solidFill>
            </a:endParaRPr>
          </a:p>
          <a:p>
            <a:pPr marL="0" indent="0"/>
            <a:endParaRPr lang="en-IE" dirty="0"/>
          </a:p>
        </p:txBody>
      </p:sp>
      <p:sp>
        <p:nvSpPr>
          <p:cNvPr id="7" name="Flowchart: Alternate Process 6">
            <a:extLst>
              <a:ext uri="{FF2B5EF4-FFF2-40B4-BE49-F238E27FC236}">
                <a16:creationId xmlns:a16="http://schemas.microsoft.com/office/drawing/2014/main" id="{7A38B541-D3FD-F330-901C-B196FFFCBF4B}"/>
              </a:ext>
            </a:extLst>
          </p:cNvPr>
          <p:cNvSpPr/>
          <p:nvPr/>
        </p:nvSpPr>
        <p:spPr>
          <a:xfrm>
            <a:off x="1174460" y="2754500"/>
            <a:ext cx="10199713" cy="384349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9730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0F321-C8A5-E5CB-CD7E-CD2C37B1BCCB}"/>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FE4B49E-AA3A-C919-30CE-96B22B1D53CF}"/>
              </a:ext>
            </a:extLst>
          </p:cNvPr>
          <p:cNvSpPr/>
          <p:nvPr/>
        </p:nvSpPr>
        <p:spPr>
          <a:xfrm>
            <a:off x="830086" y="1394905"/>
            <a:ext cx="10595240"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EC0A697-02F2-1BB2-838F-E14B505A667B}"/>
              </a:ext>
            </a:extLst>
          </p:cNvPr>
          <p:cNvSpPr>
            <a:spLocks noGrp="1"/>
          </p:cNvSpPr>
          <p:nvPr>
            <p:ph type="body" sz="quarter" idx="16"/>
          </p:nvPr>
        </p:nvSpPr>
        <p:spPr>
          <a:xfrm>
            <a:off x="826825" y="533131"/>
            <a:ext cx="10614687" cy="803654"/>
          </a:xfrm>
        </p:spPr>
        <p:txBody>
          <a:bodyPr/>
          <a:lstStyle/>
          <a:p>
            <a:r>
              <a:rPr lang="en-US" sz="3200" b="1" dirty="0">
                <a:solidFill>
                  <a:srgbClr val="E96751"/>
                </a:solidFill>
              </a:rPr>
              <a:t>Beittu </a:t>
            </a:r>
            <a:r>
              <a:rPr lang="en-US" sz="3200" dirty="0">
                <a:solidFill>
                  <a:srgbClr val="E96751"/>
                </a:solidFill>
              </a:rPr>
              <a:t>raunverulegu hagnaðarmörkum </a:t>
            </a:r>
            <a:r>
              <a:rPr lang="en-US" sz="3200" dirty="0">
                <a:solidFill>
                  <a:srgbClr val="418D8F"/>
                </a:solidFill>
              </a:rPr>
              <a:t>á hreina tekju þína á nótt</a:t>
            </a:r>
            <a:endParaRPr lang="en-GB" sz="3200" dirty="0">
              <a:solidFill>
                <a:srgbClr val="418D8F"/>
              </a:solidFill>
            </a:endParaRPr>
          </a:p>
        </p:txBody>
      </p:sp>
      <p:cxnSp>
        <p:nvCxnSpPr>
          <p:cNvPr id="2" name="Straight Connector 1">
            <a:extLst>
              <a:ext uri="{FF2B5EF4-FFF2-40B4-BE49-F238E27FC236}">
                <a16:creationId xmlns:a16="http://schemas.microsoft.com/office/drawing/2014/main" id="{373494D9-07A8-C970-9C65-FB0DEAECA51E}"/>
              </a:ext>
            </a:extLst>
          </p:cNvPr>
          <p:cNvCxnSpPr>
            <a:cxnSpLocks/>
          </p:cNvCxnSpPr>
          <p:nvPr/>
        </p:nvCxnSpPr>
        <p:spPr>
          <a:xfrm>
            <a:off x="12258" y="114892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4EAB2BE-8D54-1C0E-931A-D4282CC8350A}"/>
              </a:ext>
            </a:extLst>
          </p:cNvPr>
          <p:cNvSpPr>
            <a:spLocks noGrp="1"/>
          </p:cNvSpPr>
          <p:nvPr>
            <p:ph type="body" sz="quarter" idx="18"/>
          </p:nvPr>
        </p:nvSpPr>
        <p:spPr>
          <a:xfrm>
            <a:off x="1004847" y="1550733"/>
            <a:ext cx="10614687" cy="693849"/>
          </a:xfrm>
        </p:spPr>
        <p:txBody>
          <a:bodyPr/>
          <a:lstStyle/>
          <a:p>
            <a:pPr algn="ctr">
              <a:spcAft>
                <a:spcPts val="600"/>
              </a:spcAft>
            </a:pPr>
            <a:r>
              <a:rPr lang="en-US" sz="2800" i="1" dirty="0">
                <a:solidFill>
                  <a:schemeClr val="bg1"/>
                </a:solidFill>
              </a:rPr>
              <a:t>"Eftir að hafa greitt kostnað gesta, hversu mikið græði ég raunverulega á hverri nóttu?"</a:t>
            </a:r>
          </a:p>
        </p:txBody>
      </p:sp>
      <p:sp>
        <p:nvSpPr>
          <p:cNvPr id="21" name="Text Placeholder 5">
            <a:extLst>
              <a:ext uri="{FF2B5EF4-FFF2-40B4-BE49-F238E27FC236}">
                <a16:creationId xmlns:a16="http://schemas.microsoft.com/office/drawing/2014/main" id="{5F875B8B-5CE5-8BA6-8357-5EED2456B4C8}"/>
              </a:ext>
            </a:extLst>
          </p:cNvPr>
          <p:cNvSpPr txBox="1">
            <a:spLocks/>
          </p:cNvSpPr>
          <p:nvPr/>
        </p:nvSpPr>
        <p:spPr>
          <a:xfrm>
            <a:off x="1623343" y="242590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dirty="0"/>
              <a:t>Nettótekjur á nótt er upphæðin sem þú raunverulega </a:t>
            </a:r>
            <a:r>
              <a:rPr lang="en-US" sz="2200" b="1" dirty="0"/>
              <a:t>græðir eftir að breytilegum kostnaði </a:t>
            </a:r>
            <a:r>
              <a:rPr lang="en-US" sz="2200" dirty="0"/>
              <a:t>(t.d. þrifum, þvotti, morgunverði o.s.frv.) </a:t>
            </a:r>
            <a:r>
              <a:rPr lang="en-US" sz="2200" b="1" dirty="0"/>
              <a:t>hefur verið dreginn frá</a:t>
            </a:r>
            <a:r>
              <a:rPr lang="en-US" sz="2200" dirty="0"/>
              <a:t>. Þær endurspegla það sem þú </a:t>
            </a:r>
            <a:r>
              <a:rPr lang="en-US" sz="2200" b="1" dirty="0"/>
              <a:t>raunverulega heldur eftir á hverri nóttu</a:t>
            </a:r>
            <a:r>
              <a:rPr lang="en-US" sz="2200" dirty="0"/>
              <a:t>, ekki bara það sem gesturinn greiðir. Þetta hjálpar þér að reikna út hversu margar nætur þú þarft til að ná jafnri stöðu. Það hjálpar þér að skilja raunverulegan hagnaðarmörk þín og taka upplýstar ákvarðanir um verðlagningu.</a:t>
            </a:r>
            <a:endParaRPr lang="en-IE" sz="2200" dirty="0">
              <a:solidFill>
                <a:srgbClr val="459597"/>
              </a:solidFill>
            </a:endParaRPr>
          </a:p>
        </p:txBody>
      </p:sp>
      <p:sp>
        <p:nvSpPr>
          <p:cNvPr id="25" name="Flowchart: Alternate Process 24">
            <a:extLst>
              <a:ext uri="{FF2B5EF4-FFF2-40B4-BE49-F238E27FC236}">
                <a16:creationId xmlns:a16="http://schemas.microsoft.com/office/drawing/2014/main" id="{23781283-B6A0-BB6B-9341-7EA85867EAC8}"/>
              </a:ext>
            </a:extLst>
          </p:cNvPr>
          <p:cNvSpPr/>
          <p:nvPr/>
        </p:nvSpPr>
        <p:spPr>
          <a:xfrm>
            <a:off x="1472991" y="2376292"/>
            <a:ext cx="9964593"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33ECB3B0-E390-54B1-0801-20D5AA143968}"/>
              </a:ext>
            </a:extLst>
          </p:cNvPr>
          <p:cNvSpPr txBox="1">
            <a:spLocks/>
          </p:cNvSpPr>
          <p:nvPr/>
        </p:nvSpPr>
        <p:spPr>
          <a:xfrm>
            <a:off x="1595703" y="423747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Raunverulegur hagnaður </a:t>
            </a:r>
            <a:r>
              <a:rPr lang="en-US" sz="2200" dirty="0">
                <a:solidFill>
                  <a:srgbClr val="494949"/>
                </a:solidFill>
              </a:rPr>
              <a:t>þinn er það sem þú </a:t>
            </a:r>
            <a:r>
              <a:rPr lang="en-US" sz="2200" b="1" dirty="0">
                <a:solidFill>
                  <a:srgbClr val="494949"/>
                </a:solidFill>
              </a:rPr>
              <a:t>raunverulega græðir (netto) </a:t>
            </a:r>
            <a:r>
              <a:rPr lang="en-US" sz="2200" dirty="0">
                <a:solidFill>
                  <a:srgbClr val="494949"/>
                </a:solidFill>
              </a:rPr>
              <a:t>af hverri bókun </a:t>
            </a:r>
            <a:r>
              <a:rPr lang="en-US" sz="2200" b="1" dirty="0">
                <a:solidFill>
                  <a:srgbClr val="494949"/>
                </a:solidFill>
              </a:rPr>
              <a:t>eftir að </a:t>
            </a:r>
            <a:r>
              <a:rPr lang="en-US" sz="2200" dirty="0">
                <a:solidFill>
                  <a:srgbClr val="494949"/>
                </a:solidFill>
              </a:rPr>
              <a:t>öllum kostnaði hefur verið dreginn frá, ekki bara það sem gesturinn greiðir.</a:t>
            </a:r>
          </a:p>
          <a:p>
            <a:pPr marL="0" indent="0">
              <a:spcAft>
                <a:spcPts val="600"/>
              </a:spcAft>
            </a:pPr>
            <a:r>
              <a:rPr lang="en-US" sz="2200" b="1" dirty="0">
                <a:solidFill>
                  <a:srgbClr val="E96751"/>
                </a:solidFill>
              </a:rPr>
              <a:t>Raunverulegur hagnaðarmörk (%) </a:t>
            </a:r>
            <a:r>
              <a:rPr lang="en-US" sz="2200" dirty="0">
                <a:solidFill>
                  <a:srgbClr val="E96751"/>
                </a:solidFill>
              </a:rPr>
              <a:t>= (Nettótekjur á nótt ÷ Meðalverð á nótt) × 100</a:t>
            </a:r>
          </a:p>
          <a:p>
            <a:r>
              <a:rPr lang="en-US" sz="2200" b="1" dirty="0">
                <a:solidFill>
                  <a:srgbClr val="E96751"/>
                </a:solidFill>
              </a:rPr>
              <a:t>Dæmi: </a:t>
            </a:r>
            <a:r>
              <a:rPr lang="en-US" sz="2200" dirty="0">
                <a:solidFill>
                  <a:srgbClr val="595959"/>
                </a:solidFill>
              </a:rPr>
              <a:t>€120 ÷ €150 × 100 =</a:t>
            </a:r>
            <a:r>
              <a:rPr lang="en-US" sz="2200" b="1" dirty="0">
                <a:solidFill>
                  <a:srgbClr val="595959"/>
                </a:solidFill>
              </a:rPr>
              <a:t> 80%</a:t>
            </a:r>
            <a:endParaRPr lang="en-US" sz="2200" dirty="0">
              <a:solidFill>
                <a:srgbClr val="595959"/>
              </a:solidFill>
            </a:endParaRPr>
          </a:p>
          <a:p>
            <a:r>
              <a:rPr lang="en-US" sz="2200" dirty="0">
                <a:solidFill>
                  <a:srgbClr val="595959"/>
                </a:solidFill>
              </a:rPr>
              <a:t>Þú heldur eftir</a:t>
            </a:r>
            <a:r>
              <a:rPr lang="en-US" sz="2200" b="1" dirty="0">
                <a:solidFill>
                  <a:srgbClr val="595959"/>
                </a:solidFill>
              </a:rPr>
              <a:t> 80% </a:t>
            </a:r>
            <a:r>
              <a:rPr lang="en-US" sz="2200" dirty="0">
                <a:solidFill>
                  <a:srgbClr val="595959"/>
                </a:solidFill>
              </a:rPr>
              <a:t>af því sem gesturinn greiðir, </a:t>
            </a:r>
            <a:r>
              <a:rPr lang="en-US" sz="2200" b="1" dirty="0">
                <a:solidFill>
                  <a:srgbClr val="595959"/>
                </a:solidFill>
              </a:rPr>
              <a:t>eftir að dvalarkostnaður </a:t>
            </a:r>
            <a:r>
              <a:rPr lang="en-US" sz="2200" dirty="0">
                <a:solidFill>
                  <a:srgbClr val="595959"/>
                </a:solidFill>
              </a:rPr>
              <a:t>hefur verið dreginn frá.</a:t>
            </a:r>
          </a:p>
          <a:p>
            <a:pPr marL="0" indent="0">
              <a:spcAft>
                <a:spcPts val="600"/>
              </a:spcAft>
            </a:pPr>
            <a:endParaRPr lang="en-US" sz="2200" dirty="0">
              <a:solidFill>
                <a:srgbClr val="E96751"/>
              </a:solidFill>
            </a:endParaRPr>
          </a:p>
        </p:txBody>
      </p:sp>
      <p:sp>
        <p:nvSpPr>
          <p:cNvPr id="26" name="Flowchart: Alternate Process 25">
            <a:extLst>
              <a:ext uri="{FF2B5EF4-FFF2-40B4-BE49-F238E27FC236}">
                <a16:creationId xmlns:a16="http://schemas.microsoft.com/office/drawing/2014/main" id="{8932F7C4-D01D-3EE0-A8FE-223DF72773B8}"/>
              </a:ext>
            </a:extLst>
          </p:cNvPr>
          <p:cNvSpPr/>
          <p:nvPr/>
        </p:nvSpPr>
        <p:spPr>
          <a:xfrm>
            <a:off x="1460731" y="4203386"/>
            <a:ext cx="9964593" cy="224640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209A2E8B-C9B7-533D-D4C5-1815C917FE1F}"/>
              </a:ext>
            </a:extLst>
          </p:cNvPr>
          <p:cNvCxnSpPr>
            <a:cxnSpLocks/>
            <a:stCxn id="24" idx="1"/>
            <a:endCxn id="25" idx="1"/>
          </p:cNvCxnSpPr>
          <p:nvPr/>
        </p:nvCxnSpPr>
        <p:spPr>
          <a:xfrm rot="10800000" flipH="1" flipV="1">
            <a:off x="830085" y="1811221"/>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8C7085A-15E6-226B-D7EA-DBF8D16F0F45}"/>
              </a:ext>
            </a:extLst>
          </p:cNvPr>
          <p:cNvCxnSpPr>
            <a:cxnSpLocks/>
          </p:cNvCxnSpPr>
          <p:nvPr/>
        </p:nvCxnSpPr>
        <p:spPr>
          <a:xfrm rot="16200000" flipH="1">
            <a:off x="77519" y="3968026"/>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645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F1060-C7E4-7067-1164-2C943C1DC513}"/>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CD5CDEB-3016-BCF5-E043-43A064C66932}"/>
              </a:ext>
            </a:extLst>
          </p:cNvPr>
          <p:cNvSpPr/>
          <p:nvPr/>
        </p:nvSpPr>
        <p:spPr>
          <a:xfrm>
            <a:off x="817828" y="160588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7C1B5A61-F71E-0869-CD1B-C3C24D8705B7}"/>
              </a:ext>
            </a:extLst>
          </p:cNvPr>
          <p:cNvSpPr>
            <a:spLocks noGrp="1"/>
          </p:cNvSpPr>
          <p:nvPr>
            <p:ph type="body" sz="quarter" idx="16"/>
          </p:nvPr>
        </p:nvSpPr>
        <p:spPr/>
        <p:txBody>
          <a:bodyPr/>
          <a:lstStyle/>
          <a:p>
            <a:r>
              <a:rPr lang="en-US" sz="3200" b="1" dirty="0">
                <a:solidFill>
                  <a:srgbClr val="EC7C69"/>
                </a:solidFill>
              </a:rPr>
              <a:t>Af hverju meðalverð og nettótekjuerð eru mikilvæg</a:t>
            </a:r>
            <a:endParaRPr lang="en-GB" sz="3200" dirty="0"/>
          </a:p>
        </p:txBody>
      </p:sp>
      <p:cxnSp>
        <p:nvCxnSpPr>
          <p:cNvPr id="2" name="Straight Connector 1">
            <a:extLst>
              <a:ext uri="{FF2B5EF4-FFF2-40B4-BE49-F238E27FC236}">
                <a16:creationId xmlns:a16="http://schemas.microsoft.com/office/drawing/2014/main" id="{6F67FF9A-1EED-8B9A-5BF8-DF16FF29DB9F}"/>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2BA09240-AECF-D850-1AA6-62B23E5BD114}"/>
              </a:ext>
            </a:extLst>
          </p:cNvPr>
          <p:cNvSpPr>
            <a:spLocks noGrp="1"/>
          </p:cNvSpPr>
          <p:nvPr>
            <p:ph type="body" sz="quarter" idx="18"/>
          </p:nvPr>
        </p:nvSpPr>
        <p:spPr>
          <a:xfrm>
            <a:off x="839381" y="1710665"/>
            <a:ext cx="10614687" cy="803653"/>
          </a:xfrm>
        </p:spPr>
        <p:txBody>
          <a:bodyPr/>
          <a:lstStyle/>
          <a:p>
            <a:pPr algn="ctr">
              <a:spcAft>
                <a:spcPts val="1200"/>
              </a:spcAft>
            </a:pPr>
            <a:r>
              <a:rPr lang="en-US" sz="2800" b="1" dirty="0">
                <a:solidFill>
                  <a:schemeClr val="bg1"/>
                </a:solidFill>
              </a:rPr>
              <a:t>Hreinar tekjur á nótt = </a:t>
            </a:r>
            <a:r>
              <a:rPr lang="en-US" sz="2800" dirty="0">
                <a:solidFill>
                  <a:schemeClr val="bg1"/>
                </a:solidFill>
              </a:rPr>
              <a:t>meðalverð á nótt – breytilegur kostnaður á nótt</a:t>
            </a:r>
          </a:p>
        </p:txBody>
      </p:sp>
      <p:cxnSp>
        <p:nvCxnSpPr>
          <p:cNvPr id="33" name="Connector: Elbow 32">
            <a:extLst>
              <a:ext uri="{FF2B5EF4-FFF2-40B4-BE49-F238E27FC236}">
                <a16:creationId xmlns:a16="http://schemas.microsoft.com/office/drawing/2014/main" id="{D3F02A9F-A6C9-3B66-5EF4-DD6CB3C642E5}"/>
              </a:ext>
            </a:extLst>
          </p:cNvPr>
          <p:cNvCxnSpPr>
            <a:cxnSpLocks/>
            <a:stCxn id="24" idx="1"/>
          </p:cNvCxnSpPr>
          <p:nvPr/>
        </p:nvCxnSpPr>
        <p:spPr>
          <a:xfrm rot="10800000" flipH="1" flipV="1">
            <a:off x="817827"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BA6F6514-BF36-46E4-7463-2EBDA95DC63A}"/>
              </a:ext>
            </a:extLst>
          </p:cNvPr>
          <p:cNvGraphicFramePr>
            <a:graphicFrameLocks noGrp="1"/>
          </p:cNvGraphicFramePr>
          <p:nvPr/>
        </p:nvGraphicFramePr>
        <p:xfrm>
          <a:off x="1438113" y="4317383"/>
          <a:ext cx="9659469" cy="1950720"/>
        </p:xfrm>
        <a:graphic>
          <a:graphicData uri="http://schemas.openxmlformats.org/drawingml/2006/table">
            <a:tbl>
              <a:tblPr/>
              <a:tblGrid>
                <a:gridCol w="3219823">
                  <a:extLst>
                    <a:ext uri="{9D8B030D-6E8A-4147-A177-3AD203B41FA5}">
                      <a16:colId xmlns:a16="http://schemas.microsoft.com/office/drawing/2014/main" val="1293441471"/>
                    </a:ext>
                  </a:extLst>
                </a:gridCol>
                <a:gridCol w="3219823">
                  <a:extLst>
                    <a:ext uri="{9D8B030D-6E8A-4147-A177-3AD203B41FA5}">
                      <a16:colId xmlns:a16="http://schemas.microsoft.com/office/drawing/2014/main" val="2144629364"/>
                    </a:ext>
                  </a:extLst>
                </a:gridCol>
                <a:gridCol w="3219823">
                  <a:extLst>
                    <a:ext uri="{9D8B030D-6E8A-4147-A177-3AD203B41FA5}">
                      <a16:colId xmlns:a16="http://schemas.microsoft.com/office/drawing/2014/main" val="3309385445"/>
                    </a:ext>
                  </a:extLst>
                </a:gridCol>
              </a:tblGrid>
              <a:tr h="0">
                <a:tc>
                  <a:txBody>
                    <a:bodyPr/>
                    <a:lstStyle/>
                    <a:p>
                      <a:pPr algn="ctr">
                        <a:buNone/>
                      </a:pPr>
                      <a:r>
                        <a:rPr lang="en-IE" sz="2200" b="1" dirty="0">
                          <a:solidFill>
                            <a:schemeClr val="bg1"/>
                          </a:solidFill>
                        </a:rPr>
                        <a:t>Hugtak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buNone/>
                      </a:pPr>
                      <a:r>
                        <a:rPr lang="en-IE" sz="2200" b="1" dirty="0">
                          <a:solidFill>
                            <a:schemeClr val="bg1"/>
                          </a:solidFill>
                        </a:rPr>
                        <a:t>Hvað það segir þér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buNone/>
                      </a:pPr>
                      <a:r>
                        <a:rPr lang="en-IE" sz="2200" b="1" dirty="0">
                          <a:solidFill>
                            <a:schemeClr val="bg1"/>
                          </a:solidFill>
                        </a:rPr>
                        <a:t>Notað til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153463573"/>
                  </a:ext>
                </a:extLst>
              </a:tr>
              <a:tr h="0">
                <a:tc>
                  <a:txBody>
                    <a:bodyPr/>
                    <a:lstStyle/>
                    <a:p>
                      <a:pPr>
                        <a:buNone/>
                      </a:pPr>
                      <a:r>
                        <a:rPr lang="en-IE" sz="2200" b="1" dirty="0">
                          <a:solidFill>
                            <a:srgbClr val="494949"/>
                          </a:solidFill>
                        </a:rPr>
                        <a:t>Meðalverð á nótt</a:t>
                      </a: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Það sem gesturinn borgar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Samkeppnisrannsóknir, verðlagning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539617"/>
                  </a:ext>
                </a:extLst>
              </a:tr>
              <a:tr h="0">
                <a:tc>
                  <a:txBody>
                    <a:bodyPr/>
                    <a:lstStyle/>
                    <a:p>
                      <a:pPr>
                        <a:buNone/>
                      </a:pPr>
                      <a:r>
                        <a:rPr lang="en-IE" sz="2200" b="1">
                          <a:solidFill>
                            <a:srgbClr val="494949"/>
                          </a:solidFill>
                        </a:rPr>
                        <a:t>Nettótekjur á nótt</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494949"/>
                          </a:solidFill>
                        </a:rPr>
                        <a:t>Hvað þú raunverulega græðir á hverri bókun (netto)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Fjármálaplanagerð, rekstrarjafnvægi og hagnaður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2885213"/>
                  </a:ext>
                </a:extLst>
              </a:tr>
            </a:tbl>
          </a:graphicData>
        </a:graphic>
      </p:graphicFrame>
      <p:sp>
        <p:nvSpPr>
          <p:cNvPr id="7" name="Flowchart: Alternate Process 6">
            <a:extLst>
              <a:ext uri="{FF2B5EF4-FFF2-40B4-BE49-F238E27FC236}">
                <a16:creationId xmlns:a16="http://schemas.microsoft.com/office/drawing/2014/main" id="{0361BD15-57A9-83D7-85AE-E2483AFA16C3}"/>
              </a:ext>
            </a:extLst>
          </p:cNvPr>
          <p:cNvSpPr/>
          <p:nvPr/>
        </p:nvSpPr>
        <p:spPr>
          <a:xfrm>
            <a:off x="817828" y="2754608"/>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b="1" dirty="0">
                <a:solidFill>
                  <a:schemeClr val="bg1"/>
                </a:solidFill>
              </a:rPr>
              <a:t>Meðalverð á nótt = </a:t>
            </a:r>
            <a:r>
              <a:rPr lang="en-US" sz="2800" dirty="0">
                <a:solidFill>
                  <a:schemeClr val="bg1"/>
                </a:solidFill>
              </a:rPr>
              <a:t>(Heildarárlegur kostnaður ÷ Áætlaðar bókanlegar nætur) + Breytilegur kostnaður á nótt + Hagnaðarmörk</a:t>
            </a:r>
          </a:p>
        </p:txBody>
      </p:sp>
    </p:spTree>
    <p:extLst>
      <p:ext uri="{BB962C8B-B14F-4D97-AF65-F5344CB8AC3E}">
        <p14:creationId xmlns:p14="http://schemas.microsoft.com/office/powerpoint/2010/main" val="2269041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D80BE-AE66-8AB3-5D4D-7FE569EA6AF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DA7916C-CD95-12F3-82F5-D26AE3172AD9}"/>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EFFCF2A4-48B8-A280-51D8-DFF1D6BB1758}"/>
              </a:ext>
            </a:extLst>
          </p:cNvPr>
          <p:cNvSpPr>
            <a:spLocks noGrp="1"/>
          </p:cNvSpPr>
          <p:nvPr>
            <p:ph type="body" sz="quarter" idx="65"/>
          </p:nvPr>
        </p:nvSpPr>
        <p:spPr/>
        <p:txBody>
          <a:bodyPr/>
          <a:lstStyle/>
          <a:p>
            <a:r>
              <a:rPr lang="en-US" dirty="0"/>
              <a:t>Tjaldsvæðið 't </a:t>
            </a:r>
            <a:r>
              <a:rPr lang="en-US" dirty="0" err="1"/>
              <a:t>Weergors</a:t>
            </a:r>
            <a:r>
              <a:rPr lang="en-US" dirty="0"/>
              <a:t> </a:t>
            </a:r>
            <a:endParaRPr lang="en-IE" dirty="0"/>
          </a:p>
        </p:txBody>
      </p:sp>
      <p:sp>
        <p:nvSpPr>
          <p:cNvPr id="8" name="Text Placeholder 2">
            <a:extLst>
              <a:ext uri="{FF2B5EF4-FFF2-40B4-BE49-F238E27FC236}">
                <a16:creationId xmlns:a16="http://schemas.microsoft.com/office/drawing/2014/main" id="{3CA1BFC0-BDC6-240D-43C2-07BF7208308B}"/>
              </a:ext>
            </a:extLst>
          </p:cNvPr>
          <p:cNvSpPr>
            <a:spLocks noGrp="1"/>
          </p:cNvSpPr>
          <p:nvPr>
            <p:ph type="body" sz="quarter" idx="15"/>
          </p:nvPr>
        </p:nvSpPr>
        <p:spPr>
          <a:xfrm>
            <a:off x="374360" y="2557127"/>
            <a:ext cx="5089964" cy="697353"/>
          </a:xfrm>
        </p:spPr>
        <p:txBody>
          <a:bodyPr/>
          <a:lstStyle/>
          <a:p>
            <a:r>
              <a:rPr lang="en-GB"/>
              <a:t>Modúl 8 </a:t>
            </a:r>
            <a:r>
              <a:rPr lang="en-GB" sz="4400" b="0"/>
              <a:t>(</a:t>
            </a:r>
            <a:r>
              <a:rPr lang="en-GB" sz="4400" b="0" dirty="0"/>
              <a:t>hluti 4)</a:t>
            </a:r>
          </a:p>
        </p:txBody>
      </p:sp>
      <p:sp>
        <p:nvSpPr>
          <p:cNvPr id="12" name="Text Placeholder 3">
            <a:extLst>
              <a:ext uri="{FF2B5EF4-FFF2-40B4-BE49-F238E27FC236}">
                <a16:creationId xmlns:a16="http://schemas.microsoft.com/office/drawing/2014/main" id="{CF6FBCA0-42CE-E770-DCB3-1FC7C1A4BEAA}"/>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a:t>Gera það hagkvæmt – </a:t>
            </a:r>
            <a:r>
              <a:rPr lang="en-US" sz="3200"/>
              <a:t>Hversu margar nætur þú þarft að selja til að standa straum af kostnaði og hagnast.</a:t>
            </a:r>
            <a:endParaRPr lang="en-GB" sz="2800" i="1"/>
          </a:p>
          <a:p>
            <a:pPr>
              <a:spcBef>
                <a:spcPts val="0"/>
              </a:spcBef>
              <a:spcAft>
                <a:spcPts val="1200"/>
              </a:spcAft>
            </a:pPr>
            <a:endParaRPr lang="en-US" sz="2800">
              <a:solidFill>
                <a:srgbClr val="E96751"/>
              </a:solidFill>
            </a:endParaRPr>
          </a:p>
          <a:p>
            <a:pPr defTabSz="777514">
              <a:lnSpc>
                <a:spcPct val="100000"/>
              </a:lnSpc>
              <a:spcBef>
                <a:spcPts val="0"/>
              </a:spcBef>
              <a:spcAft>
                <a:spcPts val="1200"/>
              </a:spcAft>
              <a:defRPr/>
            </a:pPr>
            <a:endParaRPr lang="en-IE" sz="2800" i="1" dirty="0"/>
          </a:p>
        </p:txBody>
      </p:sp>
      <p:pic>
        <p:nvPicPr>
          <p:cNvPr id="11" name="Picture Placeholder 10">
            <a:extLst>
              <a:ext uri="{FF2B5EF4-FFF2-40B4-BE49-F238E27FC236}">
                <a16:creationId xmlns:a16="http://schemas.microsoft.com/office/drawing/2014/main" id="{542FF805-8C7E-2CC9-7EB1-3A83C8B8C67D}"/>
              </a:ext>
            </a:extLst>
          </p:cNvPr>
          <p:cNvPicPr>
            <a:picLocks noGrp="1" noChangeAspect="1"/>
          </p:cNvPicPr>
          <p:nvPr>
            <p:ph type="pic" sz="quarter" idx="19"/>
          </p:nvPr>
        </p:nvPicPr>
        <p:blipFill>
          <a:blip r:embed="rId2"/>
          <a:srcRect t="2515" b="2515"/>
          <a:stretch>
            <a:fillRect/>
          </a:stretch>
        </p:blipFill>
        <p:spPr/>
      </p:pic>
    </p:spTree>
    <p:extLst>
      <p:ext uri="{BB962C8B-B14F-4D97-AF65-F5344CB8AC3E}">
        <p14:creationId xmlns:p14="http://schemas.microsoft.com/office/powerpoint/2010/main" val="824080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790C4-0B58-8659-CC73-A25BBDF75107}"/>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05A5C8CB-CA8F-E99A-0C44-25DDC768AE7B}"/>
              </a:ext>
            </a:extLst>
          </p:cNvPr>
          <p:cNvSpPr txBox="1">
            <a:spLocks/>
          </p:cNvSpPr>
          <p:nvPr/>
        </p:nvSpPr>
        <p:spPr>
          <a:xfrm>
            <a:off x="6708762" y="896052"/>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Að gera það hagkvæmt </a:t>
            </a:r>
            <a:r>
              <a:rPr lang="en-US" sz="2400" dirty="0">
                <a:solidFill>
                  <a:srgbClr val="E96751"/>
                </a:solidFill>
              </a:rPr>
              <a:t>– hversu margar nætur þú þarft að selja til að standa undir kostnaði og hagnast.</a:t>
            </a:r>
            <a:endParaRPr lang="en-GB" sz="2400" dirty="0">
              <a:solidFill>
                <a:srgbClr val="E96751"/>
              </a:solidFill>
            </a:endParaRPr>
          </a:p>
          <a:p>
            <a:pPr marL="0" indent="0">
              <a:spcBef>
                <a:spcPts val="0"/>
              </a:spcBef>
              <a:spcAft>
                <a:spcPts val="600"/>
              </a:spcAft>
              <a:buNone/>
            </a:pPr>
            <a:endParaRPr lang="en-US" sz="2400" b="1" dirty="0">
              <a:solidFill>
                <a:srgbClr val="E96751"/>
              </a:solidFill>
            </a:endParaRPr>
          </a:p>
        </p:txBody>
      </p:sp>
      <p:sp>
        <p:nvSpPr>
          <p:cNvPr id="6" name="Text Placeholder 8">
            <a:extLst>
              <a:ext uri="{FF2B5EF4-FFF2-40B4-BE49-F238E27FC236}">
                <a16:creationId xmlns:a16="http://schemas.microsoft.com/office/drawing/2014/main" id="{2D9E6405-7B25-D4FC-2AE5-90552A2FBDB7}"/>
              </a:ext>
            </a:extLst>
          </p:cNvPr>
          <p:cNvSpPr>
            <a:spLocks noGrp="1"/>
          </p:cNvSpPr>
          <p:nvPr>
            <p:ph type="body" sz="quarter" idx="28"/>
          </p:nvPr>
        </p:nvSpPr>
        <p:spPr>
          <a:xfrm>
            <a:off x="476657" y="1271389"/>
            <a:ext cx="5259656" cy="4671588"/>
          </a:xfrm>
        </p:spPr>
        <p:txBody>
          <a:bodyPr/>
          <a:lstStyle/>
          <a:p>
            <a:pPr marL="0" indent="0"/>
            <a:r>
              <a:rPr lang="en-US" sz="2300" dirty="0"/>
              <a:t>Fjármálaleg sjálfbærni byrjar á því að þekkja tölurnar þínar. Þessir kaflar leiða þig í gegnum grundvallaratriði jafnreikningsreiknings og hvernig á að taka ákvarðanir um kostnaðarskipulag og nýtingu.</a:t>
            </a:r>
          </a:p>
          <a:p>
            <a:pPr marL="0" indent="0"/>
            <a:endParaRPr lang="en-US" sz="2300" dirty="0"/>
          </a:p>
          <a:p>
            <a:pPr marL="0" indent="0"/>
            <a:r>
              <a:rPr lang="en-US" sz="2300" dirty="0"/>
              <a:t>Þú munt læra hvernig á að reikna jöfnunarpunktinn þinn—þær nætur og nýtingu sem þarf til að standa straum af kostnaði og fara í hagnað. </a:t>
            </a:r>
          </a:p>
          <a:p>
            <a:pPr marL="0" indent="0"/>
            <a:endParaRPr lang="en-US" sz="2300" dirty="0"/>
          </a:p>
          <a:p>
            <a:pPr marL="0" indent="0"/>
            <a:r>
              <a:rPr lang="en-US" sz="2300" dirty="0"/>
              <a:t>Saman gefa þessar aðgerðir þér skýrleika og sjálfstraust til að verðleggja af strategískum ástæðum, forðast tapi og skipuleggja langtímaárangur.</a:t>
            </a:r>
          </a:p>
        </p:txBody>
      </p:sp>
      <p:sp>
        <p:nvSpPr>
          <p:cNvPr id="7" name="Text Placeholder 7">
            <a:extLst>
              <a:ext uri="{FF2B5EF4-FFF2-40B4-BE49-F238E27FC236}">
                <a16:creationId xmlns:a16="http://schemas.microsoft.com/office/drawing/2014/main" id="{10AEFF77-7A51-27D0-55CC-EB737F9801AE}"/>
              </a:ext>
            </a:extLst>
          </p:cNvPr>
          <p:cNvSpPr>
            <a:spLocks noGrp="1"/>
          </p:cNvSpPr>
          <p:nvPr>
            <p:ph type="body" sz="quarter" idx="27"/>
          </p:nvPr>
        </p:nvSpPr>
        <p:spPr>
          <a:xfrm>
            <a:off x="0" y="382100"/>
            <a:ext cx="5654394" cy="720752"/>
          </a:xfrm>
        </p:spPr>
        <p:txBody>
          <a:bodyPr/>
          <a:lstStyle/>
          <a:p>
            <a:r>
              <a:rPr lang="en-US" dirty="0"/>
              <a:t>Kafli 8 (4. hluti) Yfirlit</a:t>
            </a:r>
          </a:p>
        </p:txBody>
      </p:sp>
      <p:cxnSp>
        <p:nvCxnSpPr>
          <p:cNvPr id="8" name="Straight Connector 7">
            <a:extLst>
              <a:ext uri="{FF2B5EF4-FFF2-40B4-BE49-F238E27FC236}">
                <a16:creationId xmlns:a16="http://schemas.microsoft.com/office/drawing/2014/main" id="{F6C3E00E-5872-89D9-3ADA-EE634A5E5531}"/>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8699C2A-055A-AD32-4B02-A280608EED9B}"/>
              </a:ext>
            </a:extLst>
          </p:cNvPr>
          <p:cNvSpPr txBox="1">
            <a:spLocks/>
          </p:cNvSpPr>
          <p:nvPr/>
        </p:nvSpPr>
        <p:spPr>
          <a:xfrm>
            <a:off x="6708762" y="3329121"/>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2200" dirty="0">
                <a:solidFill>
                  <a:srgbClr val="494949"/>
                </a:solidFill>
              </a:rPr>
              <a:t>Reiknaðu </a:t>
            </a:r>
            <a:r>
              <a:rPr lang="en-US" sz="2200" b="1" dirty="0">
                <a:solidFill>
                  <a:srgbClr val="494949"/>
                </a:solidFill>
              </a:rPr>
              <a:t>jafnreikningspunktinn</a:t>
            </a:r>
            <a:r>
              <a:rPr lang="en-US" sz="2200" dirty="0">
                <a:solidFill>
                  <a:srgbClr val="494949"/>
                </a:solidFill>
              </a:rPr>
              <a:t> þinn bæði í fjölda nætur og nýtingu.</a:t>
            </a:r>
          </a:p>
          <a:p>
            <a:pPr marL="285750" indent="-285750">
              <a:spcAft>
                <a:spcPts val="1200"/>
              </a:spcAft>
              <a:buFont typeface="Arial" panose="020B0604020202020204" pitchFamily="34" charset="0"/>
              <a:buChar char="•"/>
            </a:pPr>
            <a:r>
              <a:rPr lang="en-US" sz="2200" dirty="0">
                <a:solidFill>
                  <a:srgbClr val="494949"/>
                </a:solidFill>
              </a:rPr>
              <a:t>Taktu upplýstar ákvarðanir byggðar á </a:t>
            </a:r>
            <a:r>
              <a:rPr lang="en-US" sz="2200" b="1" dirty="0">
                <a:solidFill>
                  <a:srgbClr val="494949"/>
                </a:solidFill>
              </a:rPr>
              <a:t>kostnaðaruppbyggingu og nýtingu </a:t>
            </a:r>
            <a:r>
              <a:rPr lang="en-US" sz="2200" dirty="0">
                <a:solidFill>
                  <a:srgbClr val="494949"/>
                </a:solidFill>
              </a:rPr>
              <a:t>til að auka arðsemi og fjárhagslega sjálfstraust.</a:t>
            </a:r>
          </a:p>
        </p:txBody>
      </p:sp>
      <p:sp>
        <p:nvSpPr>
          <p:cNvPr id="2" name="TextBox 1">
            <a:extLst>
              <a:ext uri="{FF2B5EF4-FFF2-40B4-BE49-F238E27FC236}">
                <a16:creationId xmlns:a16="http://schemas.microsoft.com/office/drawing/2014/main" id="{ED323BE2-3B36-D7DC-7AA4-B35149609681}"/>
              </a:ext>
            </a:extLst>
          </p:cNvPr>
          <p:cNvSpPr txBox="1"/>
          <p:nvPr/>
        </p:nvSpPr>
        <p:spPr>
          <a:xfrm>
            <a:off x="6708762" y="249721"/>
            <a:ext cx="4335238" cy="646331"/>
          </a:xfrm>
          <a:prstGeom prst="rect">
            <a:avLst/>
          </a:prstGeom>
          <a:noFill/>
        </p:spPr>
        <p:txBody>
          <a:bodyPr wrap="square" rtlCol="0">
            <a:spAutoFit/>
          </a:bodyPr>
          <a:lstStyle/>
          <a:p>
            <a:r>
              <a:rPr lang="en-IE" sz="3600" b="1" dirty="0">
                <a:solidFill>
                  <a:srgbClr val="459597"/>
                </a:solidFill>
              </a:rPr>
              <a:t>Námsárangur</a:t>
            </a:r>
          </a:p>
        </p:txBody>
      </p:sp>
    </p:spTree>
    <p:extLst>
      <p:ext uri="{BB962C8B-B14F-4D97-AF65-F5344CB8AC3E}">
        <p14:creationId xmlns:p14="http://schemas.microsoft.com/office/powerpoint/2010/main" val="3025349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59F03-E7A4-9587-B288-FAFFF11B83AF}"/>
            </a:ext>
          </a:extLst>
        </p:cNvPr>
        <p:cNvGrpSpPr/>
        <p:nvPr/>
      </p:nvGrpSpPr>
      <p:grpSpPr>
        <a:xfrm>
          <a:off x="0" y="0"/>
          <a:ext cx="0" cy="0"/>
          <a:chOff x="0" y="0"/>
          <a:chExt cx="0" cy="0"/>
        </a:xfrm>
      </p:grpSpPr>
      <p:pic>
        <p:nvPicPr>
          <p:cNvPr id="12" name="Picture Placeholder 11" descr="A house on a cliff&#10;&#10;AI-generated content may be incorrect.">
            <a:extLst>
              <a:ext uri="{FF2B5EF4-FFF2-40B4-BE49-F238E27FC236}">
                <a16:creationId xmlns:a16="http://schemas.microsoft.com/office/drawing/2014/main" id="{1884CEB2-744D-F79D-94D5-0DFD9CD74A0F}"/>
              </a:ext>
            </a:extLst>
          </p:cNvPr>
          <p:cNvPicPr>
            <a:picLocks noGrp="1" noChangeAspect="1"/>
          </p:cNvPicPr>
          <p:nvPr>
            <p:ph type="pic" sz="quarter" idx="67"/>
          </p:nvPr>
        </p:nvPicPr>
        <p:blipFill>
          <a:blip r:embed="rId2"/>
          <a:srcRect b="15829"/>
          <a:stretch>
            <a:fillRect/>
          </a:stretch>
        </p:blipFill>
        <p:spPr>
          <a:xfrm>
            <a:off x="540029" y="0"/>
            <a:ext cx="2654458" cy="3351213"/>
          </a:xfrm>
        </p:spPr>
      </p:pic>
      <p:pic>
        <p:nvPicPr>
          <p:cNvPr id="21" name="Picture Placeholder 20">
            <a:extLst>
              <a:ext uri="{FF2B5EF4-FFF2-40B4-BE49-F238E27FC236}">
                <a16:creationId xmlns:a16="http://schemas.microsoft.com/office/drawing/2014/main" id="{22CB062E-CA61-D965-F1B4-488E97CBE063}"/>
              </a:ext>
            </a:extLst>
          </p:cNvPr>
          <p:cNvPicPr>
            <a:picLocks noGrp="1" noChangeAspect="1"/>
          </p:cNvPicPr>
          <p:nvPr>
            <p:ph type="pic" sz="quarter" idx="69"/>
          </p:nvPr>
        </p:nvPicPr>
        <p:blipFill>
          <a:blip r:embed="rId3"/>
          <a:srcRect l="23693" r="23693" b="10261"/>
          <a:stretch>
            <a:fillRect/>
          </a:stretch>
        </p:blipFill>
        <p:spPr>
          <a:xfrm>
            <a:off x="3728231" y="3812555"/>
            <a:ext cx="2654458" cy="3007346"/>
          </a:xfrm>
        </p:spPr>
      </p:pic>
      <p:sp>
        <p:nvSpPr>
          <p:cNvPr id="8" name="Text Placeholder 7">
            <a:extLst>
              <a:ext uri="{FF2B5EF4-FFF2-40B4-BE49-F238E27FC236}">
                <a16:creationId xmlns:a16="http://schemas.microsoft.com/office/drawing/2014/main" id="{317BAF10-6AF5-8B95-F299-30D0204A07FA}"/>
              </a:ext>
            </a:extLst>
          </p:cNvPr>
          <p:cNvSpPr>
            <a:spLocks noGrp="1"/>
          </p:cNvSpPr>
          <p:nvPr>
            <p:ph type="body" sz="quarter" idx="70"/>
          </p:nvPr>
        </p:nvSpPr>
        <p:spPr/>
        <p:txBody>
          <a:bodyPr/>
          <a:lstStyle/>
          <a:p>
            <a:r>
              <a:rPr lang="en-GB"/>
              <a:t>Ljósmynd: A-rammi í Soča, Gorizia, Slóveníu</a:t>
            </a:r>
          </a:p>
          <a:p>
            <a:endParaRPr lang="en-GB"/>
          </a:p>
        </p:txBody>
      </p:sp>
      <p:pic>
        <p:nvPicPr>
          <p:cNvPr id="23" name="Picture Placeholder 22">
            <a:extLst>
              <a:ext uri="{FF2B5EF4-FFF2-40B4-BE49-F238E27FC236}">
                <a16:creationId xmlns:a16="http://schemas.microsoft.com/office/drawing/2014/main" id="{D018D0A4-7CE5-5B6D-6513-B424F7CBB0F4}"/>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3DE11C8C-F548-8F26-6C61-FF45B9EAB209}"/>
              </a:ext>
            </a:extLst>
          </p:cNvPr>
          <p:cNvSpPr>
            <a:spLocks noGrp="1"/>
          </p:cNvSpPr>
          <p:nvPr>
            <p:ph type="body" sz="quarter" idx="78"/>
          </p:nvPr>
        </p:nvSpPr>
        <p:spPr/>
        <p:txBody>
          <a:bodyPr/>
          <a:lstStyle/>
          <a:p>
            <a:r>
              <a:rPr lang="en-GB"/>
              <a:t>Ljósmynd: Natur Air Suite, Ítalía</a:t>
            </a:r>
          </a:p>
          <a:p>
            <a:endParaRPr lang="en-GB" b="1"/>
          </a:p>
        </p:txBody>
      </p:sp>
      <p:sp>
        <p:nvSpPr>
          <p:cNvPr id="32" name="Text Placeholder 32">
            <a:extLst>
              <a:ext uri="{FF2B5EF4-FFF2-40B4-BE49-F238E27FC236}">
                <a16:creationId xmlns:a16="http://schemas.microsoft.com/office/drawing/2014/main" id="{60B58C45-39DC-5D28-D30C-EDFB3A11F68B}"/>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Kynntu þér kostnað og útgjöld</a:t>
            </a:r>
          </a:p>
          <a:p>
            <a:pPr lvl="0" algn="ctr">
              <a:lnSpc>
                <a:spcPct val="100000"/>
              </a:lnSpc>
              <a:spcAft>
                <a:spcPts val="600"/>
              </a:spcAft>
            </a:pPr>
            <a:r>
              <a:rPr lang="en-US" b="0" i="1" dirty="0">
                <a:solidFill>
                  <a:schemeClr val="bg1"/>
                </a:solidFill>
              </a:rPr>
              <a:t>(16 skyggnur)</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7908C426-5508-AE81-5BEB-D6A18AB6E558}"/>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cxnSp>
        <p:nvCxnSpPr>
          <p:cNvPr id="34" name="Straight Connector 33">
            <a:extLst>
              <a:ext uri="{FF2B5EF4-FFF2-40B4-BE49-F238E27FC236}">
                <a16:creationId xmlns:a16="http://schemas.microsoft.com/office/drawing/2014/main" id="{0761C30D-548B-2682-CE00-404D2953D524}"/>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C34BE2AA-7613-36BB-A25D-69B8FB0BABBA}"/>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Kynntu þér kostnað á nótt</a:t>
            </a:r>
          </a:p>
          <a:p>
            <a:pPr algn="ctr">
              <a:lnSpc>
                <a:spcPct val="100000"/>
              </a:lnSpc>
              <a:spcAft>
                <a:spcPts val="600"/>
              </a:spcAft>
            </a:pPr>
            <a:r>
              <a:rPr lang="en-US" b="0" i="1" dirty="0">
                <a:solidFill>
                  <a:schemeClr val="bg1"/>
                </a:solidFill>
              </a:rPr>
              <a:t>(16 glærur)</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DF0539AC-8069-CC54-7342-348C6466A617}"/>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38" name="Straight Connector 37">
            <a:extLst>
              <a:ext uri="{FF2B5EF4-FFF2-40B4-BE49-F238E27FC236}">
                <a16:creationId xmlns:a16="http://schemas.microsoft.com/office/drawing/2014/main" id="{0321FDDE-1D7C-290C-66FF-08FAD0B5A91E}"/>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30B4A565-246D-C35A-FFE9-6952A41FBD65}"/>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0" name="Text Placeholder 32">
            <a:extLst>
              <a:ext uri="{FF2B5EF4-FFF2-40B4-BE49-F238E27FC236}">
                <a16:creationId xmlns:a16="http://schemas.microsoft.com/office/drawing/2014/main" id="{E0D52B33-795B-D76C-EADC-D23EED2DFF88}"/>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Finndu jafnrekstrarpunktinn og nýtingu hlutfallið</a:t>
            </a:r>
          </a:p>
          <a:p>
            <a:pPr algn="ctr">
              <a:lnSpc>
                <a:spcPct val="100000"/>
              </a:lnSpc>
              <a:spcAft>
                <a:spcPts val="600"/>
              </a:spcAft>
            </a:pPr>
            <a:r>
              <a:rPr lang="en-US" b="0" i="1" dirty="0">
                <a:solidFill>
                  <a:schemeClr val="bg1"/>
                </a:solidFill>
              </a:rPr>
              <a:t>(32 glærur)</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2C4B4999-60CE-1D5B-3E3E-905843283FD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42" name="Straight Connector 41">
            <a:extLst>
              <a:ext uri="{FF2B5EF4-FFF2-40B4-BE49-F238E27FC236}">
                <a16:creationId xmlns:a16="http://schemas.microsoft.com/office/drawing/2014/main" id="{FA4DFAB2-3672-53AB-50BD-A8C6AB8D1518}"/>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28">
            <a:extLst>
              <a:ext uri="{FF2B5EF4-FFF2-40B4-BE49-F238E27FC236}">
                <a16:creationId xmlns:a16="http://schemas.microsoft.com/office/drawing/2014/main" id="{7C7022E2-323E-15F6-E7AD-3A0A0BFAD7FE}"/>
              </a:ext>
            </a:extLst>
          </p:cNvPr>
          <p:cNvSpPr/>
          <p:nvPr/>
        </p:nvSpPr>
        <p:spPr>
          <a:xfrm>
            <a:off x="-25040" y="194538"/>
            <a:ext cx="8045633"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810C7637-89E6-D59E-15CB-ACF18BBE2530}"/>
              </a:ext>
            </a:extLst>
          </p:cNvPr>
          <p:cNvSpPr txBox="1">
            <a:spLocks/>
          </p:cNvSpPr>
          <p:nvPr/>
        </p:nvSpPr>
        <p:spPr>
          <a:xfrm>
            <a:off x="421667" y="127912"/>
            <a:ext cx="7531435"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2. hluti: </a:t>
            </a:r>
            <a:r>
              <a:rPr lang="en-US" b="1" dirty="0">
                <a:solidFill>
                  <a:schemeClr val="bg1"/>
                </a:solidFill>
              </a:rPr>
              <a:t>Kaflar 4–6 – </a:t>
            </a:r>
            <a:r>
              <a:rPr lang="en-US" dirty="0">
                <a:solidFill>
                  <a:schemeClr val="bg1"/>
                </a:solidFill>
              </a:rPr>
              <a:t>Að skilja kostnaðinn, verðlagningu og jafnrekstrarpunkt </a:t>
            </a:r>
          </a:p>
          <a:p>
            <a:pPr marL="0" indent="0">
              <a:lnSpc>
                <a:spcPct val="100000"/>
              </a:lnSpc>
              <a:spcBef>
                <a:spcPts val="0"/>
              </a:spcBef>
              <a:buNone/>
            </a:pPr>
            <a:endParaRPr lang="en-GB" dirty="0">
              <a:solidFill>
                <a:schemeClr val="bg1"/>
              </a:solidFill>
            </a:endParaRPr>
          </a:p>
        </p:txBody>
      </p:sp>
      <p:sp>
        <p:nvSpPr>
          <p:cNvPr id="15" name="Text Placeholder 32">
            <a:extLst>
              <a:ext uri="{FF2B5EF4-FFF2-40B4-BE49-F238E27FC236}">
                <a16:creationId xmlns:a16="http://schemas.microsoft.com/office/drawing/2014/main" id="{C591D0E7-4EEA-5EB3-19C5-9C5DA21A7DED}"/>
              </a:ext>
            </a:extLst>
          </p:cNvPr>
          <p:cNvSpPr txBox="1">
            <a:spLocks/>
          </p:cNvSpPr>
          <p:nvPr/>
        </p:nvSpPr>
        <p:spPr>
          <a:xfrm>
            <a:off x="1094465" y="3824243"/>
            <a:ext cx="197213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4 </a:t>
            </a:r>
            <a:r>
              <a:rPr lang="en-US" sz="2400" b="0" dirty="0"/>
              <a:t>P7</a:t>
            </a:r>
            <a:r>
              <a:rPr lang="en-US" dirty="0"/>
              <a:t> </a:t>
            </a:r>
          </a:p>
        </p:txBody>
      </p:sp>
      <p:sp>
        <p:nvSpPr>
          <p:cNvPr id="18" name="Text Placeholder 32">
            <a:extLst>
              <a:ext uri="{FF2B5EF4-FFF2-40B4-BE49-F238E27FC236}">
                <a16:creationId xmlns:a16="http://schemas.microsoft.com/office/drawing/2014/main" id="{A22009B4-1465-5258-7D67-CF6339481FE0}"/>
              </a:ext>
            </a:extLst>
          </p:cNvPr>
          <p:cNvSpPr txBox="1">
            <a:spLocks/>
          </p:cNvSpPr>
          <p:nvPr/>
        </p:nvSpPr>
        <p:spPr>
          <a:xfrm>
            <a:off x="4187384" y="1456174"/>
            <a:ext cx="221568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5 </a:t>
            </a:r>
            <a:r>
              <a:rPr lang="en-US" b="0" dirty="0"/>
              <a:t>P24 </a:t>
            </a:r>
            <a:r>
              <a:rPr lang="en-US" dirty="0"/>
              <a:t> </a:t>
            </a:r>
          </a:p>
        </p:txBody>
      </p:sp>
      <p:sp>
        <p:nvSpPr>
          <p:cNvPr id="20" name="Text Placeholder 32">
            <a:extLst>
              <a:ext uri="{FF2B5EF4-FFF2-40B4-BE49-F238E27FC236}">
                <a16:creationId xmlns:a16="http://schemas.microsoft.com/office/drawing/2014/main" id="{9E3F9D40-A83E-B5A4-22A6-9CF08CB7AD16}"/>
              </a:ext>
            </a:extLst>
          </p:cNvPr>
          <p:cNvSpPr txBox="1">
            <a:spLocks/>
          </p:cNvSpPr>
          <p:nvPr/>
        </p:nvSpPr>
        <p:spPr>
          <a:xfrm>
            <a:off x="7434122" y="3834123"/>
            <a:ext cx="2274653"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6 </a:t>
            </a:r>
            <a:r>
              <a:rPr lang="en-US" b="0" dirty="0"/>
              <a:t>P44</a:t>
            </a:r>
            <a:r>
              <a:rPr lang="en-US" dirty="0"/>
              <a:t> </a:t>
            </a:r>
          </a:p>
        </p:txBody>
      </p:sp>
      <p:sp>
        <p:nvSpPr>
          <p:cNvPr id="4" name="Text Placeholder 16">
            <a:extLst>
              <a:ext uri="{FF2B5EF4-FFF2-40B4-BE49-F238E27FC236}">
                <a16:creationId xmlns:a16="http://schemas.microsoft.com/office/drawing/2014/main" id="{16AC69B7-BAA1-B63E-9E56-AAB104BE19EF}"/>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Modúl 8</a:t>
            </a:r>
          </a:p>
          <a:p>
            <a:pPr marL="0" indent="0">
              <a:lnSpc>
                <a:spcPct val="100000"/>
              </a:lnSpc>
              <a:spcBef>
                <a:spcPts val="0"/>
              </a:spcBef>
              <a:buFont typeface="Arial" panose="020B0604020202020204" pitchFamily="34" charset="0"/>
              <a:buNone/>
            </a:pPr>
            <a:r>
              <a:rPr lang="en-GB" sz="6600" dirty="0">
                <a:solidFill>
                  <a:srgbClr val="E96751"/>
                </a:solidFill>
              </a:rPr>
              <a:t>EFNISYFIRLIT</a:t>
            </a:r>
          </a:p>
        </p:txBody>
      </p:sp>
    </p:spTree>
    <p:extLst>
      <p:ext uri="{BB962C8B-B14F-4D97-AF65-F5344CB8AC3E}">
        <p14:creationId xmlns:p14="http://schemas.microsoft.com/office/powerpoint/2010/main" val="918263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2FE1D-4F36-2A6C-0CF0-FB01AFD9C454}"/>
            </a:ext>
          </a:extLst>
        </p:cNvPr>
        <p:cNvGrpSpPr/>
        <p:nvPr/>
      </p:nvGrpSpPr>
      <p:grpSpPr>
        <a:xfrm>
          <a:off x="0" y="0"/>
          <a:ext cx="0" cy="0"/>
          <a:chOff x="0" y="0"/>
          <a:chExt cx="0" cy="0"/>
        </a:xfrm>
      </p:grpSpPr>
      <p:pic>
        <p:nvPicPr>
          <p:cNvPr id="28" name="Picture Placeholder 11" descr="A house on a cliff&#10;&#10;AI-generated content may be incorrect.">
            <a:extLst>
              <a:ext uri="{FF2B5EF4-FFF2-40B4-BE49-F238E27FC236}">
                <a16:creationId xmlns:a16="http://schemas.microsoft.com/office/drawing/2014/main" id="{4D81C033-C557-5D0F-3772-BC8C0CB2F8BF}"/>
              </a:ext>
            </a:extLst>
          </p:cNvPr>
          <p:cNvPicPr>
            <a:picLocks noGrp="1" noChangeAspect="1"/>
          </p:cNvPicPr>
          <p:nvPr>
            <p:ph type="pic" sz="quarter" idx="67"/>
          </p:nvPr>
        </p:nvPicPr>
        <p:blipFill>
          <a:blip r:embed="rId2"/>
          <a:srcRect b="15829"/>
          <a:stretch>
            <a:fillRect/>
          </a:stretch>
        </p:blipFill>
        <p:spPr>
          <a:xfrm>
            <a:off x="540029" y="0"/>
            <a:ext cx="2654458" cy="3351213"/>
          </a:xfrm>
        </p:spPr>
      </p:pic>
      <p:pic>
        <p:nvPicPr>
          <p:cNvPr id="29" name="Picture Placeholder 20">
            <a:extLst>
              <a:ext uri="{FF2B5EF4-FFF2-40B4-BE49-F238E27FC236}">
                <a16:creationId xmlns:a16="http://schemas.microsoft.com/office/drawing/2014/main" id="{195BBC32-B4FD-65B3-AA38-8975ED0D8FF8}"/>
              </a:ext>
            </a:extLst>
          </p:cNvPr>
          <p:cNvPicPr>
            <a:picLocks noGrp="1" noChangeAspect="1"/>
          </p:cNvPicPr>
          <p:nvPr>
            <p:ph type="pic" sz="quarter" idx="69"/>
          </p:nvPr>
        </p:nvPicPr>
        <p:blipFill>
          <a:blip r:embed="rId3"/>
          <a:srcRect l="23693" r="23693" b="10261"/>
          <a:stretch>
            <a:fillRect/>
          </a:stretch>
        </p:blipFill>
        <p:spPr>
          <a:xfrm>
            <a:off x="3728231" y="3812555"/>
            <a:ext cx="2654458" cy="3007346"/>
          </a:xfrm>
        </p:spPr>
      </p:pic>
      <p:sp>
        <p:nvSpPr>
          <p:cNvPr id="30" name="Text Placeholder 7">
            <a:extLst>
              <a:ext uri="{FF2B5EF4-FFF2-40B4-BE49-F238E27FC236}">
                <a16:creationId xmlns:a16="http://schemas.microsoft.com/office/drawing/2014/main" id="{ED0DD28C-C8FF-9C93-0202-A1044F4BC012}"/>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Mynd: A-rammi í </a:t>
            </a:r>
            <a:r>
              <a:rPr lang="en-GB" dirty="0" err="1"/>
              <a:t>Soča</a:t>
            </a:r>
            <a:r>
              <a:rPr lang="en-GB" dirty="0"/>
              <a:t>, Gorizia, Slóveníu</a:t>
            </a:r>
          </a:p>
          <a:p>
            <a:endParaRPr lang="en-GB" dirty="0"/>
          </a:p>
        </p:txBody>
      </p:sp>
      <p:pic>
        <p:nvPicPr>
          <p:cNvPr id="31" name="Picture Placeholder 22">
            <a:extLst>
              <a:ext uri="{FF2B5EF4-FFF2-40B4-BE49-F238E27FC236}">
                <a16:creationId xmlns:a16="http://schemas.microsoft.com/office/drawing/2014/main" id="{A828F8C3-F9A0-B7AA-FBBE-CABA2F41332D}"/>
              </a:ext>
            </a:extLst>
          </p:cNvPr>
          <p:cNvPicPr>
            <a:picLocks noChangeAspect="1"/>
          </p:cNvPicPr>
          <p:nvPr/>
        </p:nvPicPr>
        <p:blipFill rotWithShape="1">
          <a:blip r:embed="rId4"/>
          <a:srcRect l="10395" r="10395"/>
          <a:stretch/>
        </p:blipFill>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sp>
        <p:nvSpPr>
          <p:cNvPr id="32" name="Text Placeholder 15">
            <a:extLst>
              <a:ext uri="{FF2B5EF4-FFF2-40B4-BE49-F238E27FC236}">
                <a16:creationId xmlns:a16="http://schemas.microsoft.com/office/drawing/2014/main" id="{3C7F23A7-EC0D-30C1-FC4E-0BB763B787D0}"/>
              </a:ext>
            </a:extLst>
          </p:cNvPr>
          <p:cNvSpPr txBox="1">
            <a:spLocks/>
          </p:cNvSpPr>
          <p:nvPr/>
        </p:nvSpPr>
        <p:spPr>
          <a:xfrm rot="16200000">
            <a:off x="8105202" y="1271823"/>
            <a:ext cx="2953721" cy="4524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Ljósmynd:</a:t>
            </a:r>
            <a:endParaRPr lang="en-GB" b="1" dirty="0"/>
          </a:p>
        </p:txBody>
      </p:sp>
      <p:sp>
        <p:nvSpPr>
          <p:cNvPr id="33" name="Text Placeholder 32">
            <a:extLst>
              <a:ext uri="{FF2B5EF4-FFF2-40B4-BE49-F238E27FC236}">
                <a16:creationId xmlns:a16="http://schemas.microsoft.com/office/drawing/2014/main" id="{2AE81909-7E22-484A-F6C5-258956DE3FEE}"/>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Kynntu þér kostnað og útgjöld</a:t>
            </a:r>
          </a:p>
          <a:p>
            <a:pPr lvl="0" algn="ctr">
              <a:lnSpc>
                <a:spcPct val="100000"/>
              </a:lnSpc>
              <a:spcAft>
                <a:spcPts val="600"/>
              </a:spcAft>
            </a:pPr>
            <a:r>
              <a:rPr lang="en-US" b="0" i="1" dirty="0">
                <a:solidFill>
                  <a:schemeClr val="bg1"/>
                </a:solidFill>
              </a:rPr>
              <a:t>(16 glærur)</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cxnSp>
        <p:nvCxnSpPr>
          <p:cNvPr id="35" name="Straight Connector 34">
            <a:extLst>
              <a:ext uri="{FF2B5EF4-FFF2-40B4-BE49-F238E27FC236}">
                <a16:creationId xmlns:a16="http://schemas.microsoft.com/office/drawing/2014/main" id="{11ECE85C-CE36-4EB2-3C94-A96CAAC2704D}"/>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452768EE-432B-7909-0F0F-7BDF19EBD384}"/>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a:solidFill>
                  <a:schemeClr val="bg1"/>
                </a:solidFill>
              </a:rPr>
              <a:t>Kynntu þér kostnað á nótt</a:t>
            </a:r>
          </a:p>
          <a:p>
            <a:pPr algn="ctr">
              <a:lnSpc>
                <a:spcPct val="100000"/>
              </a:lnSpc>
              <a:spcAft>
                <a:spcPts val="600"/>
              </a:spcAft>
            </a:pPr>
            <a:r>
              <a:rPr lang="en-US" b="0" i="1">
                <a:solidFill>
                  <a:schemeClr val="bg1"/>
                </a:solidFill>
              </a:rPr>
              <a:t>(16 skyggnur)</a:t>
            </a:r>
          </a:p>
          <a:p>
            <a:pPr algn="ctr">
              <a:lnSpc>
                <a:spcPct val="100000"/>
              </a:lnSpc>
              <a:spcAft>
                <a:spcPts val="600"/>
              </a:spcAft>
            </a:pPr>
            <a:endParaRPr lang="en-US" sz="2400" b="0">
              <a:solidFill>
                <a:schemeClr val="bg1"/>
              </a:solidFill>
            </a:endParaRPr>
          </a:p>
        </p:txBody>
      </p:sp>
      <p:cxnSp>
        <p:nvCxnSpPr>
          <p:cNvPr id="38" name="Straight Connector 37">
            <a:extLst>
              <a:ext uri="{FF2B5EF4-FFF2-40B4-BE49-F238E27FC236}">
                <a16:creationId xmlns:a16="http://schemas.microsoft.com/office/drawing/2014/main" id="{7FB22552-9D28-AF7F-FFDB-DAA40CA30C0D}"/>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8E134819-9CFC-EEED-E9D5-E52A6767E892}"/>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r>
              <a:rPr lang="en-GB" sz="1600" dirty="0" err="1">
                <a:solidFill>
                  <a:schemeClr val="bg1"/>
                </a:solidFill>
              </a:rPr>
              <a:t>Natur </a:t>
            </a:r>
            <a:r>
              <a:rPr lang="en-GB" sz="1600" dirty="0">
                <a:solidFill>
                  <a:schemeClr val="bg1"/>
                </a:solidFill>
              </a:rPr>
              <a:t>Air Suite, Ítalía</a:t>
            </a:r>
          </a:p>
          <a:p>
            <a:endParaRPr sz="1600" dirty="0">
              <a:solidFill>
                <a:schemeClr val="bg1"/>
              </a:solidFill>
            </a:endParaRPr>
          </a:p>
        </p:txBody>
      </p:sp>
      <p:sp>
        <p:nvSpPr>
          <p:cNvPr id="40" name="Text Placeholder 32">
            <a:extLst>
              <a:ext uri="{FF2B5EF4-FFF2-40B4-BE49-F238E27FC236}">
                <a16:creationId xmlns:a16="http://schemas.microsoft.com/office/drawing/2014/main" id="{854631A8-9040-1B80-EFB3-41F550E5CFF5}"/>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a:solidFill>
                  <a:schemeClr val="bg1"/>
                </a:solidFill>
              </a:rPr>
              <a:t>Finndu jöfnunarpunktinn þinn og nýtinguarhlutfallið</a:t>
            </a:r>
          </a:p>
          <a:p>
            <a:pPr algn="ctr">
              <a:lnSpc>
                <a:spcPct val="100000"/>
              </a:lnSpc>
              <a:spcAft>
                <a:spcPts val="600"/>
              </a:spcAft>
            </a:pPr>
            <a:r>
              <a:rPr lang="en-US" b="0" i="1">
                <a:solidFill>
                  <a:schemeClr val="bg1"/>
                </a:solidFill>
              </a:rPr>
              <a:t>(32 glærur)</a:t>
            </a:r>
          </a:p>
          <a:p>
            <a:pPr algn="ctr">
              <a:lnSpc>
                <a:spcPct val="100000"/>
              </a:lnSpc>
              <a:spcAft>
                <a:spcPts val="600"/>
              </a:spcAft>
            </a:pPr>
            <a:endParaRPr lang="en-US" sz="2400" b="0">
              <a:solidFill>
                <a:schemeClr val="bg1"/>
              </a:solidFill>
            </a:endParaRPr>
          </a:p>
        </p:txBody>
      </p:sp>
      <p:sp>
        <p:nvSpPr>
          <p:cNvPr id="41" name="Text Placeholder 32">
            <a:extLst>
              <a:ext uri="{FF2B5EF4-FFF2-40B4-BE49-F238E27FC236}">
                <a16:creationId xmlns:a16="http://schemas.microsoft.com/office/drawing/2014/main" id="{6F296E41-994C-8445-F713-16A7C0A2DB12}"/>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06</a:t>
            </a:r>
            <a:endParaRPr lang="en-US" dirty="0"/>
          </a:p>
        </p:txBody>
      </p:sp>
      <p:cxnSp>
        <p:nvCxnSpPr>
          <p:cNvPr id="42" name="Straight Connector 41">
            <a:extLst>
              <a:ext uri="{FF2B5EF4-FFF2-40B4-BE49-F238E27FC236}">
                <a16:creationId xmlns:a16="http://schemas.microsoft.com/office/drawing/2014/main" id="{EB9FE9BA-077F-A803-0CD4-A0CDF95CCDF4}"/>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Freeform 28">
            <a:extLst>
              <a:ext uri="{FF2B5EF4-FFF2-40B4-BE49-F238E27FC236}">
                <a16:creationId xmlns:a16="http://schemas.microsoft.com/office/drawing/2014/main" id="{C3D0936D-8F33-92F8-5BC8-2B5DD650A569}"/>
              </a:ext>
            </a:extLst>
          </p:cNvPr>
          <p:cNvSpPr/>
          <p:nvPr/>
        </p:nvSpPr>
        <p:spPr>
          <a:xfrm>
            <a:off x="-25040" y="194538"/>
            <a:ext cx="8045633"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4" name="Text Placeholder 16">
            <a:extLst>
              <a:ext uri="{FF2B5EF4-FFF2-40B4-BE49-F238E27FC236}">
                <a16:creationId xmlns:a16="http://schemas.microsoft.com/office/drawing/2014/main" id="{B58FCF50-8FD0-7D91-4AEB-DA7068F6E6C7}"/>
              </a:ext>
            </a:extLst>
          </p:cNvPr>
          <p:cNvSpPr txBox="1">
            <a:spLocks/>
          </p:cNvSpPr>
          <p:nvPr/>
        </p:nvSpPr>
        <p:spPr>
          <a:xfrm>
            <a:off x="421667" y="127912"/>
            <a:ext cx="7531435"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2. hluti: </a:t>
            </a:r>
            <a:r>
              <a:rPr lang="en-US" b="1" dirty="0">
                <a:solidFill>
                  <a:schemeClr val="bg1"/>
                </a:solidFill>
              </a:rPr>
              <a:t>Kaflar 4–6 – </a:t>
            </a:r>
            <a:r>
              <a:rPr lang="en-US" dirty="0">
                <a:solidFill>
                  <a:schemeClr val="bg1"/>
                </a:solidFill>
              </a:rPr>
              <a:t>Að skilja kostnaðinn, verðlagningu og jafnrekstrarpunkt </a:t>
            </a:r>
          </a:p>
          <a:p>
            <a:pPr marL="0" indent="0">
              <a:lnSpc>
                <a:spcPct val="100000"/>
              </a:lnSpc>
              <a:spcBef>
                <a:spcPts val="0"/>
              </a:spcBef>
              <a:buNone/>
            </a:pPr>
            <a:endParaRPr lang="en-GB" dirty="0">
              <a:solidFill>
                <a:schemeClr val="bg1"/>
              </a:solidFill>
            </a:endParaRPr>
          </a:p>
        </p:txBody>
      </p:sp>
      <p:sp>
        <p:nvSpPr>
          <p:cNvPr id="45" name="Text Placeholder 32">
            <a:extLst>
              <a:ext uri="{FF2B5EF4-FFF2-40B4-BE49-F238E27FC236}">
                <a16:creationId xmlns:a16="http://schemas.microsoft.com/office/drawing/2014/main" id="{1F9FE76D-B9CC-C223-9C72-8FFA896E323E}"/>
              </a:ext>
            </a:extLst>
          </p:cNvPr>
          <p:cNvSpPr txBox="1">
            <a:spLocks/>
          </p:cNvSpPr>
          <p:nvPr/>
        </p:nvSpPr>
        <p:spPr>
          <a:xfrm>
            <a:off x="1094465" y="3824243"/>
            <a:ext cx="197213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4</a:t>
            </a:r>
          </a:p>
        </p:txBody>
      </p:sp>
      <p:sp>
        <p:nvSpPr>
          <p:cNvPr id="46" name="Text Placeholder 32">
            <a:extLst>
              <a:ext uri="{FF2B5EF4-FFF2-40B4-BE49-F238E27FC236}">
                <a16:creationId xmlns:a16="http://schemas.microsoft.com/office/drawing/2014/main" id="{58866A41-4B77-EFA3-8F61-A9D26CB47EED}"/>
              </a:ext>
            </a:extLst>
          </p:cNvPr>
          <p:cNvSpPr txBox="1">
            <a:spLocks/>
          </p:cNvSpPr>
          <p:nvPr/>
        </p:nvSpPr>
        <p:spPr>
          <a:xfrm>
            <a:off x="4187384" y="1456174"/>
            <a:ext cx="221568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5 </a:t>
            </a:r>
            <a:r>
              <a:rPr lang="en-US" b="0" dirty="0"/>
              <a:t>bls. 24 </a:t>
            </a:r>
            <a:r>
              <a:rPr lang="en-US" dirty="0"/>
              <a:t> </a:t>
            </a:r>
          </a:p>
        </p:txBody>
      </p:sp>
      <p:sp>
        <p:nvSpPr>
          <p:cNvPr id="48" name="Text Placeholder 16">
            <a:extLst>
              <a:ext uri="{FF2B5EF4-FFF2-40B4-BE49-F238E27FC236}">
                <a16:creationId xmlns:a16="http://schemas.microsoft.com/office/drawing/2014/main" id="{00C10DB4-8296-0AEB-B637-ECA59A754117}"/>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EFNISYFIRLIT</a:t>
            </a:r>
          </a:p>
        </p:txBody>
      </p:sp>
    </p:spTree>
    <p:extLst>
      <p:ext uri="{BB962C8B-B14F-4D97-AF65-F5344CB8AC3E}">
        <p14:creationId xmlns:p14="http://schemas.microsoft.com/office/powerpoint/2010/main" val="1904020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E2C6E-8418-5EA6-D1B9-4CEB18377B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D05D6E-A5FD-B1C3-CBE7-0872ABB36FBD}"/>
              </a:ext>
            </a:extLst>
          </p:cNvPr>
          <p:cNvSpPr>
            <a:spLocks noGrp="1"/>
          </p:cNvSpPr>
          <p:nvPr>
            <p:ph type="body" sz="quarter" idx="16"/>
          </p:nvPr>
        </p:nvSpPr>
        <p:spPr>
          <a:xfrm>
            <a:off x="573015" y="1144469"/>
            <a:ext cx="10323585" cy="3066422"/>
          </a:xfrm>
        </p:spPr>
        <p:txBody>
          <a:bodyPr>
            <a:noAutofit/>
          </a:bodyPr>
          <a:lstStyle/>
          <a:p>
            <a:pPr>
              <a:spcAft>
                <a:spcPts val="1200"/>
              </a:spcAft>
            </a:pPr>
            <a:r>
              <a:rPr lang="en-US" sz="2200" dirty="0">
                <a:solidFill>
                  <a:srgbClr val="595959"/>
                </a:solidFill>
              </a:rPr>
              <a:t>Að þekkja tölurnar þínar er nauðsynlegt til að byggja upp fjárhagslega sjálfbæran rekstur á valgistihúsnæði. Þessir kaflar leiða þig skref fyrir skref í gegnum útreikninga á því hvað kostar að reka gististaðinn þinn, jafnvel þegar engir gestir eru til staðar, og hvernig á að umreikna þessa kostnað í lágmarksverð á hverri nóttu. Þú munt síðan nota þessi gögn til að reikna jöfnunarpunktinn þinn – fjölda nætur og nýtingu sem þú þarft að ná til að standa straum af kostnaði þínum. Þetta tryggir að verðlagning þín sé ekki aðeins samkeppnishæf heldur einnig arðbær. Með því að skilja heildarkostnaðarlíkan þitt, lágmarks arðbæran verð og markmið um nýtingu geturðu tekið skynsamari, gagnadrifnar ákvarðanir til langs tíma.</a:t>
            </a:r>
          </a:p>
          <a:p>
            <a:r>
              <a:rPr lang="en-US" sz="2400" b="1" dirty="0">
                <a:solidFill>
                  <a:srgbClr val="E96751"/>
                </a:solidFill>
              </a:rPr>
              <a:t>Kafli 4: </a:t>
            </a:r>
            <a:r>
              <a:rPr lang="en-US" sz="2400" b="1" dirty="0">
                <a:solidFill>
                  <a:srgbClr val="459597"/>
                </a:solidFill>
              </a:rPr>
              <a:t>Kynntu þér kostnað og útgjöld</a:t>
            </a:r>
          </a:p>
          <a:p>
            <a:pPr lvl="1">
              <a:lnSpc>
                <a:spcPct val="100000"/>
              </a:lnSpc>
              <a:spcBef>
                <a:spcPts val="0"/>
              </a:spcBef>
            </a:pPr>
            <a:r>
              <a:rPr lang="en-US" sz="2000" i="1" dirty="0">
                <a:solidFill>
                  <a:srgbClr val="E96751"/>
                </a:solidFill>
              </a:rPr>
              <a:t>Hvað kostar að </a:t>
            </a:r>
            <a:r>
              <a:rPr lang="en-US" sz="2000" b="1" i="1" dirty="0">
                <a:solidFill>
                  <a:srgbClr val="E96751"/>
                </a:solidFill>
              </a:rPr>
              <a:t>reka fyrirtækið þitt</a:t>
            </a:r>
            <a:r>
              <a:rPr lang="en-US" sz="2000" i="1" dirty="0">
                <a:solidFill>
                  <a:srgbClr val="E96751"/>
                </a:solidFill>
              </a:rPr>
              <a:t>, jafnvel þegar engir gestir eru til staðar eða jafnvel þegar það er opið og þegar það er lokað?</a:t>
            </a:r>
          </a:p>
          <a:p>
            <a:r>
              <a:rPr lang="en-US" sz="2200" b="1" dirty="0">
                <a:solidFill>
                  <a:srgbClr val="595959"/>
                </a:solidFill>
              </a:rPr>
              <a:t>Markmið: </a:t>
            </a:r>
            <a:r>
              <a:rPr lang="en-US" sz="2200" dirty="0">
                <a:solidFill>
                  <a:srgbClr val="595959"/>
                </a:solidFill>
              </a:rPr>
              <a:t>Uppbygging föstu og breytilegra kostnaðar- og útgjalda (Hvað kostar að hafa dyrnar opnar). Að skilja, bera kennsl á og </a:t>
            </a:r>
            <a:r>
              <a:rPr lang="en-US" sz="2200" dirty="0" err="1">
                <a:solidFill>
                  <a:srgbClr val="595959"/>
                </a:solidFill>
              </a:rPr>
              <a:t>flokka </a:t>
            </a:r>
            <a:r>
              <a:rPr lang="en-US" sz="2200" dirty="0">
                <a:solidFill>
                  <a:srgbClr val="595959"/>
                </a:solidFill>
              </a:rPr>
              <a:t>allan fastan og breytilegan kostnað.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C80CF545-5CB5-90F0-B9FB-B913D1C6E5A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47</a:t>
            </a:fld>
            <a:endParaRPr lang="fr-CA" dirty="0"/>
          </a:p>
        </p:txBody>
      </p:sp>
      <p:sp>
        <p:nvSpPr>
          <p:cNvPr id="4" name="Freeform 28">
            <a:extLst>
              <a:ext uri="{FF2B5EF4-FFF2-40B4-BE49-F238E27FC236}">
                <a16:creationId xmlns:a16="http://schemas.microsoft.com/office/drawing/2014/main" id="{387F452C-4571-6D00-59BF-20D90E813611}"/>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71362352-87E0-B7AD-BAF3-D533647E0DC3}"/>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Kafli 4 – 6 </a:t>
            </a:r>
            <a:r>
              <a:rPr lang="en-US" sz="3000" dirty="0"/>
              <a:t>Að skilja kostnaðinn, verðlagningu og jafnrekstrarpunkt</a:t>
            </a:r>
          </a:p>
        </p:txBody>
      </p:sp>
    </p:spTree>
    <p:extLst>
      <p:ext uri="{BB962C8B-B14F-4D97-AF65-F5344CB8AC3E}">
        <p14:creationId xmlns:p14="http://schemas.microsoft.com/office/powerpoint/2010/main" val="3498650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705A7-0D6F-AB7A-EE76-4AA8C898C88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CB9931F-5BCB-409D-CA58-CFE6C1902E3C}"/>
              </a:ext>
            </a:extLst>
          </p:cNvPr>
          <p:cNvSpPr>
            <a:spLocks noGrp="1"/>
          </p:cNvSpPr>
          <p:nvPr>
            <p:ph type="body" sz="quarter" idx="16"/>
          </p:nvPr>
        </p:nvSpPr>
        <p:spPr>
          <a:xfrm>
            <a:off x="573015" y="1601669"/>
            <a:ext cx="10323585" cy="3066422"/>
          </a:xfrm>
        </p:spPr>
        <p:txBody>
          <a:bodyPr>
            <a:noAutofit/>
          </a:bodyPr>
          <a:lstStyle/>
          <a:p>
            <a:r>
              <a:rPr lang="en-US" sz="2400" b="1" dirty="0">
                <a:solidFill>
                  <a:srgbClr val="E96751"/>
                </a:solidFill>
              </a:rPr>
              <a:t>Kafli 5: </a:t>
            </a:r>
            <a:r>
              <a:rPr lang="en-US" sz="2400" b="1" dirty="0">
                <a:solidFill>
                  <a:srgbClr val="459597"/>
                </a:solidFill>
              </a:rPr>
              <a:t>Kynntu þér kostnaðinn á hverri nóttu</a:t>
            </a:r>
          </a:p>
          <a:p>
            <a:pPr marL="342900" indent="-342900">
              <a:buFont typeface="Arial" panose="020B0604020202020204" pitchFamily="34" charset="0"/>
              <a:buChar char="•"/>
            </a:pPr>
            <a:r>
              <a:rPr lang="en-US" sz="2000" i="1" dirty="0">
                <a:solidFill>
                  <a:srgbClr val="E96751"/>
                </a:solidFill>
              </a:rPr>
              <a:t>Hvert er </a:t>
            </a:r>
            <a:r>
              <a:rPr lang="en-US" sz="2000" b="1" i="1" dirty="0">
                <a:solidFill>
                  <a:srgbClr val="E96751"/>
                </a:solidFill>
              </a:rPr>
              <a:t>lágmarksgjaldið sem þú ættir að taka </a:t>
            </a:r>
            <a:r>
              <a:rPr lang="en-US" sz="2000" i="1" dirty="0">
                <a:solidFill>
                  <a:srgbClr val="E96751"/>
                </a:solidFill>
              </a:rPr>
              <a:t>til að forðast að tapa peningum?</a:t>
            </a:r>
          </a:p>
          <a:p>
            <a:r>
              <a:rPr lang="en-US" sz="2200" b="1" dirty="0">
                <a:solidFill>
                  <a:srgbClr val="595959"/>
                </a:solidFill>
              </a:rPr>
              <a:t>Markmið: Þekktu kostnað þinn á nótt </a:t>
            </a:r>
            <a:r>
              <a:rPr lang="en-US" sz="2200" dirty="0">
                <a:solidFill>
                  <a:srgbClr val="595959"/>
                </a:solidFill>
              </a:rPr>
              <a:t>(Ákvarða lágmarksgjald)</a:t>
            </a:r>
          </a:p>
          <a:p>
            <a:r>
              <a:rPr lang="en-US" sz="2200" dirty="0">
                <a:solidFill>
                  <a:srgbClr val="595959"/>
                </a:solidFill>
              </a:rPr>
              <a:t>Til að reikna út lágmarks sjálfbæra næturverðið og tryggja að verðlagning byggist á raunverulegum kostnaði. </a:t>
            </a:r>
          </a:p>
          <a:p>
            <a:endParaRPr lang="en-US" sz="2200" dirty="0">
              <a:solidFill>
                <a:srgbClr val="595959"/>
              </a:solidFill>
            </a:endParaRPr>
          </a:p>
          <a:p>
            <a:r>
              <a:rPr lang="en-US" sz="2400" b="1" dirty="0">
                <a:solidFill>
                  <a:srgbClr val="E96751"/>
                </a:solidFill>
              </a:rPr>
              <a:t>Kafli 6: </a:t>
            </a:r>
            <a:r>
              <a:rPr lang="en-US" sz="2400" b="1" dirty="0">
                <a:solidFill>
                  <a:srgbClr val="459597"/>
                </a:solidFill>
              </a:rPr>
              <a:t>Finndu jöfngreiðslustig og nýtingu</a:t>
            </a:r>
          </a:p>
          <a:p>
            <a:pPr marL="342900" indent="-342900">
              <a:buFont typeface="Arial" panose="020B0604020202020204" pitchFamily="34" charset="0"/>
              <a:buChar char="•"/>
            </a:pPr>
            <a:r>
              <a:rPr lang="en-US" sz="2000" i="1" dirty="0">
                <a:solidFill>
                  <a:srgbClr val="E96751"/>
                </a:solidFill>
              </a:rPr>
              <a:t>Hversu marga </a:t>
            </a:r>
            <a:r>
              <a:rPr lang="en-US" sz="2000" b="1" i="1" dirty="0">
                <a:solidFill>
                  <a:srgbClr val="E96751"/>
                </a:solidFill>
              </a:rPr>
              <a:t>nætur þarf ég að selja </a:t>
            </a:r>
            <a:r>
              <a:rPr lang="en-US" sz="2000" i="1" dirty="0">
                <a:solidFill>
                  <a:srgbClr val="E96751"/>
                </a:solidFill>
              </a:rPr>
              <a:t>til </a:t>
            </a:r>
            <a:r>
              <a:rPr lang="en-US" sz="2000" b="1" i="1" dirty="0">
                <a:solidFill>
                  <a:srgbClr val="E96751"/>
                </a:solidFill>
              </a:rPr>
              <a:t>að ná jafnri stöðu</a:t>
            </a:r>
            <a:r>
              <a:rPr lang="en-US" sz="2000" i="1" dirty="0">
                <a:solidFill>
                  <a:srgbClr val="E96751"/>
                </a:solidFill>
              </a:rPr>
              <a:t>, og hversu marga til að </a:t>
            </a:r>
            <a:r>
              <a:rPr lang="en-US" sz="2000" b="1" i="1" dirty="0">
                <a:solidFill>
                  <a:srgbClr val="E96751"/>
                </a:solidFill>
              </a:rPr>
              <a:t>standa straum af kostnaði </a:t>
            </a:r>
            <a:r>
              <a:rPr lang="en-US" sz="2000" i="1" dirty="0">
                <a:solidFill>
                  <a:srgbClr val="E96751"/>
                </a:solidFill>
              </a:rPr>
              <a:t>og </a:t>
            </a:r>
            <a:r>
              <a:rPr lang="en-US" sz="2000" b="1" i="1" dirty="0">
                <a:solidFill>
                  <a:srgbClr val="E96751"/>
                </a:solidFill>
              </a:rPr>
              <a:t>hagnast</a:t>
            </a:r>
            <a:r>
              <a:rPr lang="en-US" sz="2000" i="1" dirty="0">
                <a:solidFill>
                  <a:srgbClr val="E96751"/>
                </a:solidFill>
              </a:rPr>
              <a:t>?</a:t>
            </a:r>
          </a:p>
          <a:p>
            <a:r>
              <a:rPr lang="en-US" sz="2200" b="1" dirty="0">
                <a:solidFill>
                  <a:srgbClr val="595959"/>
                </a:solidFill>
              </a:rPr>
              <a:t>Markmið: </a:t>
            </a:r>
            <a:r>
              <a:rPr lang="en-US" sz="2200" dirty="0">
                <a:solidFill>
                  <a:srgbClr val="595959"/>
                </a:solidFill>
              </a:rPr>
              <a:t>Jafnreikningsgreining og útreikningar nýtingu</a:t>
            </a:r>
          </a:p>
          <a:p>
            <a:r>
              <a:rPr lang="en-US" sz="2200" dirty="0">
                <a:solidFill>
                  <a:srgbClr val="595959"/>
                </a:solidFill>
              </a:rPr>
              <a:t> (Hvernig á að tryggja að þú tapir ekki peningum). Til að reikna jöfnunarpunktinn þinn bæði í fjölda nætur og nýtingu, sem veitir skýrleika og sjálfstraust í skipulagningu. </a:t>
            </a:r>
          </a:p>
          <a:p>
            <a:endParaRPr lang="en-US" sz="2400" dirty="0">
              <a:solidFill>
                <a:srgbClr val="595959"/>
              </a:solidFill>
            </a:endParaRP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1971C7F7-92ED-2585-0E8B-3CA0D12670D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48</a:t>
            </a:fld>
            <a:endParaRPr lang="fr-CA" dirty="0"/>
          </a:p>
        </p:txBody>
      </p:sp>
      <p:sp>
        <p:nvSpPr>
          <p:cNvPr id="4" name="Freeform 28">
            <a:extLst>
              <a:ext uri="{FF2B5EF4-FFF2-40B4-BE49-F238E27FC236}">
                <a16:creationId xmlns:a16="http://schemas.microsoft.com/office/drawing/2014/main" id="{9F44271C-57B8-BCC0-D13B-71DB7AE78827}"/>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CD41FA03-F853-EA1F-574D-E4AB2D554478}"/>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Kafli 4 – 6 </a:t>
            </a:r>
            <a:r>
              <a:rPr lang="en-US" sz="3000" dirty="0"/>
              <a:t>Að skilja kostnaðinn, verðlagningu og jafnrekstrarpunkt</a:t>
            </a:r>
          </a:p>
        </p:txBody>
      </p:sp>
    </p:spTree>
    <p:extLst>
      <p:ext uri="{BB962C8B-B14F-4D97-AF65-F5344CB8AC3E}">
        <p14:creationId xmlns:p14="http://schemas.microsoft.com/office/powerpoint/2010/main" val="3748666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8EE58-3B9E-75E7-DCCD-F806FDF8D92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ED4923C-92A4-0401-F5D1-2572DF646959}"/>
              </a:ext>
            </a:extLst>
          </p:cNvPr>
          <p:cNvSpPr>
            <a:spLocks noGrp="1"/>
          </p:cNvSpPr>
          <p:nvPr>
            <p:ph type="body" sz="quarter" idx="23"/>
          </p:nvPr>
        </p:nvSpPr>
        <p:spPr>
          <a:xfrm>
            <a:off x="352425" y="4487295"/>
            <a:ext cx="11154222" cy="1248936"/>
          </a:xfrm>
        </p:spPr>
        <p:txBody>
          <a:bodyPr/>
          <a:lstStyle/>
          <a:p>
            <a:pPr algn="ctr"/>
            <a:r>
              <a:rPr lang="en-US" sz="2400" b="1" dirty="0"/>
              <a:t>Jöfnunarhagfræði og nýtingarreikningar</a:t>
            </a:r>
          </a:p>
          <a:p>
            <a:pPr algn="ctr"/>
            <a:r>
              <a:rPr lang="en-US" sz="2400" b="1" dirty="0"/>
              <a:t> </a:t>
            </a:r>
            <a:r>
              <a:rPr lang="en-US" sz="2400" dirty="0"/>
              <a:t>(Hvernig á að tryggja að þú tapir ekki peningum)</a:t>
            </a:r>
          </a:p>
          <a:p>
            <a:pPr algn="ctr"/>
            <a:r>
              <a:rPr lang="en-US" sz="2400" dirty="0"/>
              <a:t>Til að reikna jöfnunarpunktinn þinn bæði í fjölda nætur og nýtingu, sem veitir skýrleika og sjálfstraust í skipulagningu.</a:t>
            </a:r>
          </a:p>
          <a:p>
            <a:pPr algn="ctr"/>
            <a:r>
              <a:rPr lang="en-US" sz="2400" i="1" dirty="0">
                <a:solidFill>
                  <a:srgbClr val="E96751"/>
                </a:solidFill>
              </a:rPr>
              <a:t>Hversu margar </a:t>
            </a:r>
            <a:r>
              <a:rPr lang="en-US" sz="2400" b="1" i="1" dirty="0">
                <a:solidFill>
                  <a:srgbClr val="E96751"/>
                </a:solidFill>
              </a:rPr>
              <a:t>nætur þarf ég að selja </a:t>
            </a:r>
            <a:r>
              <a:rPr lang="en-US" sz="2400" i="1" dirty="0">
                <a:solidFill>
                  <a:srgbClr val="E96751"/>
                </a:solidFill>
              </a:rPr>
              <a:t>til </a:t>
            </a:r>
            <a:r>
              <a:rPr lang="en-US" sz="2400" b="1" i="1" dirty="0">
                <a:solidFill>
                  <a:srgbClr val="E96751"/>
                </a:solidFill>
              </a:rPr>
              <a:t>að ná jafnrekstri</a:t>
            </a:r>
            <a:r>
              <a:rPr lang="en-US" sz="2400" i="1" dirty="0">
                <a:solidFill>
                  <a:srgbClr val="E96751"/>
                </a:solidFill>
              </a:rPr>
              <a:t>, og hversu margar til að </a:t>
            </a:r>
            <a:r>
              <a:rPr lang="en-US" sz="2400" b="1" i="1" dirty="0">
                <a:solidFill>
                  <a:srgbClr val="E96751"/>
                </a:solidFill>
              </a:rPr>
              <a:t>standa straum af kostnaði </a:t>
            </a:r>
            <a:r>
              <a:rPr lang="en-US" sz="2400" i="1" dirty="0">
                <a:solidFill>
                  <a:srgbClr val="E96751"/>
                </a:solidFill>
              </a:rPr>
              <a:t>og </a:t>
            </a:r>
            <a:r>
              <a:rPr lang="en-US" sz="2400" b="1" i="1" dirty="0">
                <a:solidFill>
                  <a:srgbClr val="E96751"/>
                </a:solidFill>
              </a:rPr>
              <a:t>hagnast</a:t>
            </a:r>
            <a:r>
              <a:rPr lang="en-US" sz="2400" i="1" dirty="0">
                <a:solidFill>
                  <a:srgbClr val="E96751"/>
                </a:solidFill>
              </a:rPr>
              <a:t>?</a:t>
            </a:r>
          </a:p>
          <a:p>
            <a:pPr algn="ctr"/>
            <a:endParaRPr lang="en-US" sz="2400" i="1" dirty="0">
              <a:solidFill>
                <a:srgbClr val="E96751"/>
              </a:solidFill>
            </a:endParaRP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FD584EBA-63A0-6ECD-2100-EFBA742BCB01}"/>
              </a:ext>
            </a:extLst>
          </p:cNvPr>
          <p:cNvSpPr>
            <a:spLocks noGrp="1"/>
          </p:cNvSpPr>
          <p:nvPr>
            <p:ph type="body" sz="quarter" idx="18"/>
          </p:nvPr>
        </p:nvSpPr>
        <p:spPr>
          <a:xfrm>
            <a:off x="8029576" y="2005442"/>
            <a:ext cx="3842924" cy="1049221"/>
          </a:xfrm>
        </p:spPr>
        <p:txBody>
          <a:bodyPr/>
          <a:lstStyle/>
          <a:p>
            <a:pPr algn="r"/>
            <a:r>
              <a:rPr lang="en-US" b="0" dirty="0"/>
              <a:t>Finndu jafnrekstrarpunktinn og nýtingarhlutfallið</a:t>
            </a:r>
            <a:endParaRPr lang="en-IE" b="0" dirty="0"/>
          </a:p>
        </p:txBody>
      </p:sp>
      <p:sp>
        <p:nvSpPr>
          <p:cNvPr id="6" name="Text Placeholder 5">
            <a:extLst>
              <a:ext uri="{FF2B5EF4-FFF2-40B4-BE49-F238E27FC236}">
                <a16:creationId xmlns:a16="http://schemas.microsoft.com/office/drawing/2014/main" id="{28E81719-8693-3312-4BA3-0079326ACBB6}"/>
              </a:ext>
            </a:extLst>
          </p:cNvPr>
          <p:cNvSpPr>
            <a:spLocks noGrp="1"/>
          </p:cNvSpPr>
          <p:nvPr>
            <p:ph type="body" sz="quarter" idx="19"/>
          </p:nvPr>
        </p:nvSpPr>
        <p:spPr>
          <a:xfrm>
            <a:off x="9275432" y="1123130"/>
            <a:ext cx="2597067" cy="385564"/>
          </a:xfrm>
        </p:spPr>
        <p:txBody>
          <a:bodyPr/>
          <a:lstStyle/>
          <a:p>
            <a:pPr algn="r"/>
            <a:r>
              <a:rPr lang="en-IE" sz="4000" dirty="0"/>
              <a:t>Kafli 6</a:t>
            </a:r>
          </a:p>
        </p:txBody>
      </p:sp>
      <p:pic>
        <p:nvPicPr>
          <p:cNvPr id="7" name="Picture Placeholder 6" descr="A piggy bank and dart board&#10;&#10;AI-generated content may be incorrect.">
            <a:extLst>
              <a:ext uri="{FF2B5EF4-FFF2-40B4-BE49-F238E27FC236}">
                <a16:creationId xmlns:a16="http://schemas.microsoft.com/office/drawing/2014/main" id="{D121D110-6909-C216-C011-B3B842CDEF7C}"/>
              </a:ext>
            </a:extLst>
          </p:cNvPr>
          <p:cNvPicPr>
            <a:picLocks noGrp="1" noChangeAspect="1"/>
          </p:cNvPicPr>
          <p:nvPr>
            <p:ph type="pic" sz="quarter" idx="22"/>
          </p:nvPr>
        </p:nvPicPr>
        <p:blipFill>
          <a:blip r:embed="rId2"/>
          <a:srcRect t="8640" b="11006"/>
          <a:stretch>
            <a:fillRect/>
          </a:stretch>
        </p:blipFill>
        <p:spPr>
          <a:xfrm>
            <a:off x="0" y="148452"/>
            <a:ext cx="8097183" cy="4338843"/>
          </a:xfrm>
        </p:spPr>
      </p:pic>
    </p:spTree>
    <p:extLst>
      <p:ext uri="{BB962C8B-B14F-4D97-AF65-F5344CB8AC3E}">
        <p14:creationId xmlns:p14="http://schemas.microsoft.com/office/powerpoint/2010/main" val="1424589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6D2EE-5274-945B-A21E-59379A09D1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1F7934-BD23-E93E-A41B-8A55E20DFFED}"/>
              </a:ext>
            </a:extLst>
          </p:cNvPr>
          <p:cNvSpPr>
            <a:spLocks noGrp="1"/>
          </p:cNvSpPr>
          <p:nvPr>
            <p:ph type="body" sz="quarter" idx="16"/>
          </p:nvPr>
        </p:nvSpPr>
        <p:spPr>
          <a:xfrm>
            <a:off x="573015" y="1601669"/>
            <a:ext cx="10323585" cy="3066422"/>
          </a:xfrm>
        </p:spPr>
        <p:txBody>
          <a:bodyPr>
            <a:noAutofit/>
          </a:bodyPr>
          <a:lstStyle/>
          <a:p>
            <a:r>
              <a:rPr lang="en-US" sz="2800" b="1" dirty="0">
                <a:solidFill>
                  <a:srgbClr val="E96751"/>
                </a:solidFill>
              </a:rPr>
              <a:t>Kafli 4: </a:t>
            </a:r>
            <a:r>
              <a:rPr lang="en-US" sz="2800" b="1" dirty="0">
                <a:solidFill>
                  <a:srgbClr val="459597"/>
                </a:solidFill>
              </a:rPr>
              <a:t>Kynntu þér kostnaðinn og útgjöldin</a:t>
            </a:r>
          </a:p>
          <a:p>
            <a:pPr lvl="1">
              <a:lnSpc>
                <a:spcPct val="100000"/>
              </a:lnSpc>
              <a:spcBef>
                <a:spcPts val="0"/>
              </a:spcBef>
            </a:pPr>
            <a:r>
              <a:rPr lang="en-US" sz="2000" i="1" dirty="0">
                <a:solidFill>
                  <a:srgbClr val="E96751"/>
                </a:solidFill>
              </a:rPr>
              <a:t>Hvað kostar að </a:t>
            </a:r>
            <a:r>
              <a:rPr lang="en-US" sz="2000" b="1" i="1" dirty="0">
                <a:solidFill>
                  <a:srgbClr val="E96751"/>
                </a:solidFill>
              </a:rPr>
              <a:t>reka fyrirtækið þitt</a:t>
            </a:r>
            <a:r>
              <a:rPr lang="en-US" sz="2000" i="1" dirty="0">
                <a:solidFill>
                  <a:srgbClr val="E96751"/>
                </a:solidFill>
              </a:rPr>
              <a:t>, jafnvel þegar engir gestir eru til staðar eða jafnvel þegar það er opið og þegar það er lokað?</a:t>
            </a:r>
          </a:p>
          <a:p>
            <a:r>
              <a:rPr lang="en-US" sz="2200" b="1" dirty="0">
                <a:solidFill>
                  <a:srgbClr val="595959"/>
                </a:solidFill>
              </a:rPr>
              <a:t>Markmið: </a:t>
            </a:r>
            <a:r>
              <a:rPr lang="en-US" sz="2200" dirty="0">
                <a:solidFill>
                  <a:srgbClr val="595959"/>
                </a:solidFill>
              </a:rPr>
              <a:t>Uppbygging föstu og breytilegra kostnaðar- og útgjalda (Hvað kostar að hafa dyrnar opnar). Að skilja, bera kennsl á og </a:t>
            </a:r>
            <a:r>
              <a:rPr lang="en-US" sz="2200" dirty="0" err="1">
                <a:solidFill>
                  <a:srgbClr val="595959"/>
                </a:solidFill>
              </a:rPr>
              <a:t>flokka </a:t>
            </a:r>
            <a:r>
              <a:rPr lang="en-US" sz="2200" dirty="0">
                <a:solidFill>
                  <a:srgbClr val="595959"/>
                </a:solidFill>
              </a:rPr>
              <a:t>allan fastan og breytilegan kostnað. </a:t>
            </a:r>
          </a:p>
          <a:p>
            <a:endParaRPr lang="en-US" sz="2400" b="1" dirty="0">
              <a:solidFill>
                <a:srgbClr val="E96751"/>
              </a:solidFill>
            </a:endParaRPr>
          </a:p>
          <a:p>
            <a:r>
              <a:rPr lang="en-US" sz="2800" b="1" dirty="0">
                <a:solidFill>
                  <a:srgbClr val="E96751"/>
                </a:solidFill>
              </a:rPr>
              <a:t>Kafli 5: </a:t>
            </a:r>
            <a:r>
              <a:rPr lang="en-US" sz="2800" b="1" dirty="0">
                <a:solidFill>
                  <a:srgbClr val="459597"/>
                </a:solidFill>
              </a:rPr>
              <a:t>Þekktu kostnaðinn á nóttinni</a:t>
            </a:r>
          </a:p>
          <a:p>
            <a:pPr marL="342900" indent="-342900">
              <a:buFont typeface="Arial" panose="020B0604020202020204" pitchFamily="34" charset="0"/>
              <a:buChar char="•"/>
            </a:pPr>
            <a:r>
              <a:rPr lang="en-US" sz="2000" i="1" dirty="0">
                <a:solidFill>
                  <a:srgbClr val="E96751"/>
                </a:solidFill>
              </a:rPr>
              <a:t>Hvert er </a:t>
            </a:r>
            <a:r>
              <a:rPr lang="en-US" sz="2000" b="1" i="1" dirty="0">
                <a:solidFill>
                  <a:srgbClr val="E96751"/>
                </a:solidFill>
              </a:rPr>
              <a:t>lágmarkið</a:t>
            </a:r>
            <a:r>
              <a:rPr lang="en-US" sz="2000" i="1" dirty="0">
                <a:solidFill>
                  <a:srgbClr val="E96751"/>
                </a:solidFill>
              </a:rPr>
              <a:t> sem </a:t>
            </a:r>
            <a:r>
              <a:rPr lang="en-US" sz="2000" b="1" i="1" dirty="0">
                <a:solidFill>
                  <a:srgbClr val="E96751"/>
                </a:solidFill>
              </a:rPr>
              <a:t>þú ættir að rukka </a:t>
            </a:r>
            <a:r>
              <a:rPr lang="en-US" sz="2000" i="1" dirty="0">
                <a:solidFill>
                  <a:srgbClr val="E96751"/>
                </a:solidFill>
              </a:rPr>
              <a:t>til að forðast að tapa peningum?</a:t>
            </a:r>
          </a:p>
          <a:p>
            <a:r>
              <a:rPr lang="en-US" sz="2200" b="1" dirty="0">
                <a:solidFill>
                  <a:srgbClr val="595959"/>
                </a:solidFill>
              </a:rPr>
              <a:t>Markmið: Þekktu kostnaðinn á nótt </a:t>
            </a:r>
            <a:r>
              <a:rPr lang="en-US" sz="2200" dirty="0">
                <a:solidFill>
                  <a:srgbClr val="595959"/>
                </a:solidFill>
              </a:rPr>
              <a:t>(Ákvarða lágmarksgjald)</a:t>
            </a:r>
          </a:p>
          <a:p>
            <a:r>
              <a:rPr lang="en-US" sz="2200" dirty="0">
                <a:solidFill>
                  <a:srgbClr val="595959"/>
                </a:solidFill>
              </a:rPr>
              <a:t>Til að reikna út lágmarks sjálfbæra næturverð og tryggja að verðlagning byggist á raunverulegum kostnaði.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95C2C33B-D9EF-BD8B-C32A-1A700D6A07E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a:t>
            </a:fld>
            <a:endParaRPr lang="fr-CA" dirty="0"/>
          </a:p>
        </p:txBody>
      </p:sp>
      <p:sp>
        <p:nvSpPr>
          <p:cNvPr id="4" name="Freeform 28">
            <a:extLst>
              <a:ext uri="{FF2B5EF4-FFF2-40B4-BE49-F238E27FC236}">
                <a16:creationId xmlns:a16="http://schemas.microsoft.com/office/drawing/2014/main" id="{11498ED0-5572-0C80-056D-2B779D2F8D2E}"/>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0711FBD9-0070-1AB0-8A5A-FDB00514E8A8}"/>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Modúl 8: </a:t>
            </a:r>
            <a:r>
              <a:rPr lang="en-US" sz="3200" dirty="0"/>
              <a:t>Að leggja fjárhagslega grunninn fyrir sjálfbæran gistirekstrar­viðskipt</a:t>
            </a:r>
          </a:p>
        </p:txBody>
      </p:sp>
    </p:spTree>
    <p:extLst>
      <p:ext uri="{BB962C8B-B14F-4D97-AF65-F5344CB8AC3E}">
        <p14:creationId xmlns:p14="http://schemas.microsoft.com/office/powerpoint/2010/main" val="588969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1885-B75B-CFD6-2B81-A5CEA24BCF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87EDE68-E86F-F4DB-B19F-38DB853A83F1}"/>
              </a:ext>
            </a:extLst>
          </p:cNvPr>
          <p:cNvSpPr>
            <a:spLocks noGrp="1"/>
          </p:cNvSpPr>
          <p:nvPr>
            <p:ph type="body" sz="quarter" idx="16"/>
          </p:nvPr>
        </p:nvSpPr>
        <p:spPr>
          <a:xfrm>
            <a:off x="238125" y="130779"/>
            <a:ext cx="10984244" cy="803654"/>
          </a:xfrm>
        </p:spPr>
        <p:txBody>
          <a:bodyPr/>
          <a:lstStyle/>
          <a:p>
            <a:r>
              <a:rPr lang="en-US" sz="2800" dirty="0"/>
              <a:t>Fjármálaleg rök og áætlanagerð fyrir gistiþjónustufyrirtæki</a:t>
            </a:r>
            <a:endParaRPr lang="en-IE" sz="2800" dirty="0"/>
          </a:p>
        </p:txBody>
      </p:sp>
      <p:graphicFrame>
        <p:nvGraphicFramePr>
          <p:cNvPr id="9" name="Table 8">
            <a:extLst>
              <a:ext uri="{FF2B5EF4-FFF2-40B4-BE49-F238E27FC236}">
                <a16:creationId xmlns:a16="http://schemas.microsoft.com/office/drawing/2014/main" id="{18DB91EC-8EF7-183F-7081-061D2625DCD7}"/>
              </a:ext>
            </a:extLst>
          </p:cNvPr>
          <p:cNvGraphicFramePr>
            <a:graphicFrameLocks noGrp="1"/>
          </p:cNvGraphicFramePr>
          <p:nvPr/>
        </p:nvGraphicFramePr>
        <p:xfrm>
          <a:off x="238125" y="698482"/>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Kafli</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Kafli</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Af hverju þetta kemur hér</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Tekju- og afkastagrunnur</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Þú byrjar á að reikna út hvað þú færð í tekjur eða allar tekjur þínar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Þú verður að vita hvað </a:t>
                      </a:r>
                      <a:r>
                        <a:rPr lang="en-US" sz="1900" b="1" dirty="0">
                          <a:solidFill>
                            <a:schemeClr val="bg1">
                              <a:lumMod val="50000"/>
                            </a:schemeClr>
                          </a:solidFill>
                        </a:rPr>
                        <a:t>þú ert að þéna </a:t>
                      </a:r>
                      <a:r>
                        <a:rPr lang="en-US" sz="1900" dirty="0">
                          <a:solidFill>
                            <a:schemeClr val="bg1">
                              <a:lumMod val="50000"/>
                            </a:schemeClr>
                          </a:solidFill>
                        </a:rPr>
                        <a:t>(aðal- og aukatekjulindir) og hversu margar </a:t>
                      </a:r>
                      <a:r>
                        <a:rPr lang="en-US" sz="1900" b="1" dirty="0">
                          <a:solidFill>
                            <a:schemeClr val="bg1">
                              <a:lumMod val="50000"/>
                            </a:schemeClr>
                          </a:solidFill>
                        </a:rPr>
                        <a:t>nætur þú getur selt.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Kostnaðarskipulag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Komdu í ljós hvað þú eyðir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Án þess að þekkja </a:t>
                      </a:r>
                      <a:r>
                        <a:rPr lang="en-US" sz="1900" b="1" dirty="0">
                          <a:solidFill>
                            <a:schemeClr val="bg1">
                              <a:lumMod val="50000"/>
                            </a:schemeClr>
                          </a:solidFill>
                        </a:rPr>
                        <a:t>fasta og breytilega kostnað </a:t>
                      </a:r>
                      <a:r>
                        <a:rPr lang="en-US" sz="1900" dirty="0">
                          <a:solidFill>
                            <a:schemeClr val="bg1">
                              <a:lumMod val="50000"/>
                            </a:schemeClr>
                          </a:solidFill>
                        </a:rPr>
                        <a:t>geturðu ekki sett verð eða reiknað hagnað.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kern="1200" dirty="0">
                          <a:solidFill>
                            <a:schemeClr val="bg1">
                              <a:lumMod val="85000"/>
                            </a:schemeClr>
                          </a:solidFill>
                          <a:latin typeface="+mn-lt"/>
                          <a:ea typeface="+mn-ea"/>
                          <a:cs typeface="+mn-cs"/>
                        </a:rPr>
                        <a:t>Kynntu þér kostnað á nótt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chemeClr val="bg1">
                              <a:lumMod val="50000"/>
                            </a:schemeClr>
                          </a:solidFill>
                          <a:latin typeface="+mn-lt"/>
                          <a:ea typeface="+mn-ea"/>
                          <a:cs typeface="+mn-cs"/>
                        </a:rPr>
                        <a:t>Reiknaðu hvað hver nótt þarf að standa undir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Hjálpar til við að ákvarða </a:t>
                      </a:r>
                      <a:r>
                        <a:rPr lang="en-US" sz="1900" b="1" dirty="0">
                          <a:solidFill>
                            <a:schemeClr val="bg1">
                              <a:lumMod val="50000"/>
                            </a:schemeClr>
                          </a:solidFill>
                        </a:rPr>
                        <a:t>lágmarksgjald </a:t>
                      </a:r>
                      <a:r>
                        <a:rPr lang="en-US" sz="1900" dirty="0">
                          <a:solidFill>
                            <a:schemeClr val="bg1">
                              <a:lumMod val="50000"/>
                            </a:schemeClr>
                          </a:solidFill>
                        </a:rPr>
                        <a:t>til að ná jafnri stöðu. Þú reiknar </a:t>
                      </a:r>
                      <a:r>
                        <a:rPr lang="en-US" sz="1900" b="1" dirty="0">
                          <a:solidFill>
                            <a:schemeClr val="bg1">
                              <a:lumMod val="50000"/>
                            </a:schemeClr>
                          </a:solidFill>
                        </a:rPr>
                        <a:t>kostnað á nótt </a:t>
                      </a:r>
                      <a:r>
                        <a:rPr lang="en-US" sz="1900" dirty="0">
                          <a:solidFill>
                            <a:schemeClr val="bg1">
                              <a:lumMod val="50000"/>
                            </a:schemeClr>
                          </a:solidFill>
                        </a:rPr>
                        <a:t>með því að deila heildarkostnaði með áætluðum seldum nóttum.</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solidFill>
                            <a:schemeClr val="bg1">
                              <a:lumMod val="50000"/>
                            </a:schemeClr>
                          </a:solidFill>
                        </a:rPr>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Greining á jafnrekstri og áætlun um nýtingu og tekjumöguleika</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Ákvarða fjárhagslegt viðnámsstig þitt og spá fyrir um nýtingu og tekjumöguleika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Segir þér hvernig </a:t>
                      </a:r>
                      <a:r>
                        <a:rPr lang="en-US" sz="1900" b="1" dirty="0">
                          <a:solidFill>
                            <a:srgbClr val="595959"/>
                          </a:solidFill>
                        </a:rPr>
                        <a:t>þú hættir að tapa peningum</a:t>
                      </a:r>
                      <a:r>
                        <a:rPr lang="en-US" sz="1900" dirty="0">
                          <a:solidFill>
                            <a:srgbClr val="595959"/>
                          </a:solidFill>
                        </a:rPr>
                        <a:t>. Þegar kostnaður er þekktur, reiknaðu út hversu margar </a:t>
                      </a:r>
                      <a:r>
                        <a:rPr lang="en-US" sz="1900" b="1" dirty="0">
                          <a:solidFill>
                            <a:srgbClr val="595959"/>
                          </a:solidFill>
                        </a:rPr>
                        <a:t>bókanir þarf til að ná rekstrarjafnvægi</a:t>
                      </a:r>
                      <a:r>
                        <a:rPr lang="en-US" sz="1900" dirty="0">
                          <a:solidFill>
                            <a:srgbClr val="595959"/>
                          </a:solidFill>
                        </a:rPr>
                        <a:t>. Gakktu úr skugga um að verðlagning sé raunhæf með </a:t>
                      </a:r>
                      <a:r>
                        <a:rPr lang="en-US" sz="1900" b="1" dirty="0">
                          <a:solidFill>
                            <a:srgbClr val="595959"/>
                          </a:solidFill>
                        </a:rPr>
                        <a:t>raunsæjum bókunarmarkmiðum </a:t>
                      </a:r>
                      <a:r>
                        <a:rPr lang="en-US" sz="1900" dirty="0">
                          <a:solidFill>
                            <a:srgbClr val="595959"/>
                          </a:solidFill>
                        </a:rPr>
                        <a:t>og </a:t>
                      </a:r>
                      <a:r>
                        <a:rPr lang="en-US" sz="1900" b="1" dirty="0">
                          <a:solidFill>
                            <a:srgbClr val="595959"/>
                          </a:solidFill>
                        </a:rPr>
                        <a:t>markmiðum um nýtinguprósentu.</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Hagnaður og verðlagningarstefnur</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Veldu síðan verðlagningarstefnu sem samræmist markmiðum þínum</a:t>
                      </a:r>
                    </a:p>
                    <a:p>
                      <a:pPr>
                        <a:buNone/>
                      </a:pPr>
                      <a:r>
                        <a:rPr lang="en-US" sz="1900" dirty="0">
                          <a:solidFill>
                            <a:schemeClr val="bg1">
                              <a:lumMod val="50000"/>
                            </a:schemeClr>
                          </a:solidFill>
                        </a:rPr>
                        <a:t>Þegar allt þetta er komið á sinn stað geturðu með sjálfstrausti </a:t>
                      </a:r>
                      <a:r>
                        <a:rPr lang="en-US" sz="1900" b="1" dirty="0">
                          <a:solidFill>
                            <a:schemeClr val="bg1">
                              <a:lumMod val="50000"/>
                            </a:schemeClr>
                          </a:solidFill>
                        </a:rPr>
                        <a:t>sett verð </a:t>
                      </a:r>
                      <a:r>
                        <a:rPr lang="en-US" sz="1900" dirty="0">
                          <a:solidFill>
                            <a:schemeClr val="bg1">
                              <a:lumMod val="50000"/>
                            </a:schemeClr>
                          </a:solidFill>
                        </a:rPr>
                        <a:t>og </a:t>
                      </a:r>
                      <a:r>
                        <a:rPr lang="en-US" sz="1900" b="1" dirty="0">
                          <a:solidFill>
                            <a:schemeClr val="bg1">
                              <a:lumMod val="50000"/>
                            </a:schemeClr>
                          </a:solidFill>
                        </a:rPr>
                        <a:t>arðmörk.</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BD372D30-D2E0-9E96-BD80-6DE7C04FD006}"/>
              </a:ext>
            </a:extLst>
          </p:cNvPr>
          <p:cNvSpPr/>
          <p:nvPr/>
        </p:nvSpPr>
        <p:spPr>
          <a:xfrm>
            <a:off x="0" y="437789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04672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7D969-8E9B-BB91-F2EC-D5292A670C4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BFC7836-FE35-0C95-0992-DE3BECF22426}"/>
              </a:ext>
            </a:extLst>
          </p:cNvPr>
          <p:cNvSpPr>
            <a:spLocks noGrp="1"/>
          </p:cNvSpPr>
          <p:nvPr>
            <p:ph type="body" sz="quarter" idx="28"/>
          </p:nvPr>
        </p:nvSpPr>
        <p:spPr>
          <a:xfrm>
            <a:off x="466725" y="1307877"/>
            <a:ext cx="5261248" cy="4671588"/>
          </a:xfrm>
        </p:spPr>
        <p:txBody>
          <a:bodyPr/>
          <a:lstStyle/>
          <a:p>
            <a:pPr marL="0" indent="0">
              <a:spcAft>
                <a:spcPts val="600"/>
              </a:spcAft>
            </a:pPr>
            <a:r>
              <a:rPr lang="en-IE" sz="2000" b="1" i="1" dirty="0"/>
              <a:t>Vitið hversu mörg nætur þið þurfið að selja til að standa straum af kostnaði ykkar. Ákvarðið </a:t>
            </a:r>
            <a:r>
              <a:rPr lang="en-US" sz="2000" b="1" i="1" dirty="0"/>
              <a:t>hversu mörg nætur þið þurfið að selja á ári til að standa straum af rekstrarkostnaði ykkar – og byrja að hagnast.</a:t>
            </a:r>
          </a:p>
          <a:p>
            <a:pPr marL="0" indent="0">
              <a:spcAft>
                <a:spcPts val="600"/>
              </a:spcAft>
            </a:pPr>
            <a:r>
              <a:rPr lang="en-US" dirty="0"/>
              <a:t>Að þekkja jafnreikningspunktinn þinn þýðir að skilja hversu margar nætur þú þarft að bóka áður en rekstur fyrirtækisins hættir að valda tapi og byrjar að skila hagnaði. Þetta er lykilskref til að meta hvort gistirýmislíkanið þitt sé </a:t>
            </a:r>
            <a:r>
              <a:rPr lang="en-US" b="1" dirty="0"/>
              <a:t>fjárhagslega hagkvæmt</a:t>
            </a:r>
            <a:r>
              <a:rPr lang="en-US" dirty="0"/>
              <a:t>. Jafnreikningsútreikningar má nálgast á mismunandi hátt eftir því hvort þú ert að byrja frá grunni eða ert þegar með árleg kostnaðargögn. Útreikningar</a:t>
            </a:r>
            <a:r>
              <a:rPr lang="en-US" b="1" dirty="0"/>
              <a:t> á nýtingu </a:t>
            </a:r>
            <a:r>
              <a:rPr lang="en-US" dirty="0"/>
              <a:t>hjálpa til við að umbreyta þessum nætum í raunhæf sölu markmið.</a:t>
            </a:r>
          </a:p>
          <a:p>
            <a:pPr marL="0" indent="0">
              <a:spcAft>
                <a:spcPts val="600"/>
              </a:spcAft>
            </a:pPr>
            <a:endParaRPr lang="en-IE" dirty="0"/>
          </a:p>
        </p:txBody>
      </p:sp>
      <p:sp>
        <p:nvSpPr>
          <p:cNvPr id="13" name="Text Placeholder 12">
            <a:extLst>
              <a:ext uri="{FF2B5EF4-FFF2-40B4-BE49-F238E27FC236}">
                <a16:creationId xmlns:a16="http://schemas.microsoft.com/office/drawing/2014/main" id="{59BC9547-235D-E8EC-946E-5F5993555346}"/>
              </a:ext>
            </a:extLst>
          </p:cNvPr>
          <p:cNvSpPr>
            <a:spLocks noGrp="1"/>
          </p:cNvSpPr>
          <p:nvPr>
            <p:ph type="body" sz="quarter" idx="27"/>
          </p:nvPr>
        </p:nvSpPr>
        <p:spPr>
          <a:xfrm>
            <a:off x="304801" y="383586"/>
            <a:ext cx="5586364" cy="720752"/>
          </a:xfrm>
        </p:spPr>
        <p:txBody>
          <a:bodyPr/>
          <a:lstStyle/>
          <a:p>
            <a:pPr algn="ctr"/>
            <a:r>
              <a:rPr lang="en-US" sz="2800" dirty="0"/>
              <a:t>Finndu jöfnunarpunktinn þinn og nýtingu hlutfallið</a:t>
            </a:r>
            <a:endParaRPr lang="en-IE" sz="2800" dirty="0"/>
          </a:p>
        </p:txBody>
      </p:sp>
      <p:sp>
        <p:nvSpPr>
          <p:cNvPr id="52" name="Text Placeholder 1">
            <a:extLst>
              <a:ext uri="{FF2B5EF4-FFF2-40B4-BE49-F238E27FC236}">
                <a16:creationId xmlns:a16="http://schemas.microsoft.com/office/drawing/2014/main" id="{F04D8912-E43F-C999-E8CE-C4EE559B5D19}"/>
              </a:ext>
            </a:extLst>
          </p:cNvPr>
          <p:cNvSpPr txBox="1">
            <a:spLocks/>
          </p:cNvSpPr>
          <p:nvPr/>
        </p:nvSpPr>
        <p:spPr>
          <a:xfrm>
            <a:off x="5846190" y="1102193"/>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17</a:t>
            </a:r>
          </a:p>
        </p:txBody>
      </p:sp>
      <p:sp>
        <p:nvSpPr>
          <p:cNvPr id="54" name="Text Placeholder 4">
            <a:extLst>
              <a:ext uri="{FF2B5EF4-FFF2-40B4-BE49-F238E27FC236}">
                <a16:creationId xmlns:a16="http://schemas.microsoft.com/office/drawing/2014/main" id="{E17E9529-FEE9-20BF-53C2-E8BFE18B89C2}"/>
              </a:ext>
            </a:extLst>
          </p:cNvPr>
          <p:cNvSpPr txBox="1">
            <a:spLocks/>
          </p:cNvSpPr>
          <p:nvPr/>
        </p:nvSpPr>
        <p:spPr>
          <a:xfrm>
            <a:off x="5846191" y="2104422"/>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18</a:t>
            </a:r>
          </a:p>
        </p:txBody>
      </p:sp>
      <p:sp>
        <p:nvSpPr>
          <p:cNvPr id="55" name="Text Placeholder 5">
            <a:extLst>
              <a:ext uri="{FF2B5EF4-FFF2-40B4-BE49-F238E27FC236}">
                <a16:creationId xmlns:a16="http://schemas.microsoft.com/office/drawing/2014/main" id="{3046DC8D-1508-8E8C-C349-F8A84461C264}"/>
              </a:ext>
            </a:extLst>
          </p:cNvPr>
          <p:cNvSpPr txBox="1">
            <a:spLocks/>
          </p:cNvSpPr>
          <p:nvPr/>
        </p:nvSpPr>
        <p:spPr>
          <a:xfrm>
            <a:off x="6783025" y="3161259"/>
            <a:ext cx="540897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IE" sz="2200" i="1" dirty="0">
              <a:solidFill>
                <a:srgbClr val="595959"/>
              </a:solidFill>
            </a:endParaRPr>
          </a:p>
        </p:txBody>
      </p:sp>
      <p:sp>
        <p:nvSpPr>
          <p:cNvPr id="56" name="Text Placeholder 6">
            <a:extLst>
              <a:ext uri="{FF2B5EF4-FFF2-40B4-BE49-F238E27FC236}">
                <a16:creationId xmlns:a16="http://schemas.microsoft.com/office/drawing/2014/main" id="{3DAB32A9-0C0D-05D1-3610-30275B4DC7E1}"/>
              </a:ext>
            </a:extLst>
          </p:cNvPr>
          <p:cNvSpPr txBox="1">
            <a:spLocks/>
          </p:cNvSpPr>
          <p:nvPr/>
        </p:nvSpPr>
        <p:spPr>
          <a:xfrm>
            <a:off x="5846192" y="3368783"/>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19</a:t>
            </a:r>
          </a:p>
        </p:txBody>
      </p:sp>
      <p:sp>
        <p:nvSpPr>
          <p:cNvPr id="58" name="Text Placeholder 8">
            <a:extLst>
              <a:ext uri="{FF2B5EF4-FFF2-40B4-BE49-F238E27FC236}">
                <a16:creationId xmlns:a16="http://schemas.microsoft.com/office/drawing/2014/main" id="{F526621C-1194-5258-9F97-C919A6A0A2B6}"/>
              </a:ext>
            </a:extLst>
          </p:cNvPr>
          <p:cNvSpPr txBox="1">
            <a:spLocks/>
          </p:cNvSpPr>
          <p:nvPr/>
        </p:nvSpPr>
        <p:spPr>
          <a:xfrm>
            <a:off x="5846189" y="4587046"/>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20</a:t>
            </a:r>
          </a:p>
        </p:txBody>
      </p:sp>
      <p:sp>
        <p:nvSpPr>
          <p:cNvPr id="63" name="Text Placeholder 11">
            <a:extLst>
              <a:ext uri="{FF2B5EF4-FFF2-40B4-BE49-F238E27FC236}">
                <a16:creationId xmlns:a16="http://schemas.microsoft.com/office/drawing/2014/main" id="{BC135767-0C09-B55A-1F58-B14FD7BE6A81}"/>
              </a:ext>
            </a:extLst>
          </p:cNvPr>
          <p:cNvSpPr txBox="1">
            <a:spLocks/>
          </p:cNvSpPr>
          <p:nvPr/>
        </p:nvSpPr>
        <p:spPr>
          <a:xfrm>
            <a:off x="6783025" y="5654603"/>
            <a:ext cx="5151800"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2200" b="1" dirty="0">
                <a:solidFill>
                  <a:srgbClr val="595959"/>
                </a:solidFill>
              </a:rPr>
              <a:t>Hlutfall nýtingar </a:t>
            </a:r>
            <a:r>
              <a:rPr lang="en-IE" sz="2200" b="1" dirty="0">
                <a:solidFill>
                  <a:srgbClr val="E96751"/>
                </a:solidFill>
              </a:rPr>
              <a:t>– fyrir jafnrekstrarnætur</a:t>
            </a:r>
          </a:p>
          <a:p>
            <a:pPr marL="0" indent="0">
              <a:lnSpc>
                <a:spcPct val="100000"/>
              </a:lnSpc>
              <a:spcBef>
                <a:spcPts val="0"/>
              </a:spcBef>
              <a:buNone/>
            </a:pPr>
            <a:r>
              <a:rPr lang="en-US" sz="1800" i="1" dirty="0">
                <a:solidFill>
                  <a:srgbClr val="595959"/>
                </a:solidFill>
              </a:rPr>
              <a:t>Umreikna jafnrekstrarnætur í % af seldum nóttum. </a:t>
            </a:r>
          </a:p>
          <a:p>
            <a:pPr marL="0" indent="0">
              <a:lnSpc>
                <a:spcPct val="100000"/>
              </a:lnSpc>
              <a:spcBef>
                <a:spcPts val="0"/>
              </a:spcBef>
              <a:buNone/>
            </a:pPr>
            <a:endParaRPr lang="en-IE" sz="2200" b="1" dirty="0">
              <a:solidFill>
                <a:srgbClr val="E96751"/>
              </a:solidFill>
            </a:endParaRPr>
          </a:p>
        </p:txBody>
      </p:sp>
      <p:sp>
        <p:nvSpPr>
          <p:cNvPr id="64" name="Text Placeholder 11">
            <a:extLst>
              <a:ext uri="{FF2B5EF4-FFF2-40B4-BE49-F238E27FC236}">
                <a16:creationId xmlns:a16="http://schemas.microsoft.com/office/drawing/2014/main" id="{21E54434-5140-D5F4-7369-0917B7CB4604}"/>
              </a:ext>
            </a:extLst>
          </p:cNvPr>
          <p:cNvSpPr txBox="1">
            <a:spLocks/>
          </p:cNvSpPr>
          <p:nvPr/>
        </p:nvSpPr>
        <p:spPr>
          <a:xfrm>
            <a:off x="6732783" y="1203397"/>
            <a:ext cx="494225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Nýtingu hlutfall </a:t>
            </a:r>
            <a:r>
              <a:rPr lang="en-US" dirty="0">
                <a:solidFill>
                  <a:srgbClr val="E96751"/>
                </a:solidFill>
              </a:rPr>
              <a:t>– Fjöldi tiltækra nætur</a:t>
            </a:r>
          </a:p>
          <a:p>
            <a:r>
              <a:rPr lang="en-US" sz="1800" b="0" i="1" dirty="0"/>
              <a:t>Notaðu tiltækar nætur á ári til að mæla raunhæfan rekstrarmöguleika.</a:t>
            </a:r>
          </a:p>
          <a:p>
            <a:endParaRPr lang="en-IE" sz="1800" b="0" i="1" dirty="0"/>
          </a:p>
        </p:txBody>
      </p:sp>
      <p:cxnSp>
        <p:nvCxnSpPr>
          <p:cNvPr id="73" name="Straight Connector 72">
            <a:extLst>
              <a:ext uri="{FF2B5EF4-FFF2-40B4-BE49-F238E27FC236}">
                <a16:creationId xmlns:a16="http://schemas.microsoft.com/office/drawing/2014/main" id="{ED4C2EC2-32A6-A490-02CB-31444AD06111}"/>
              </a:ext>
            </a:extLst>
          </p:cNvPr>
          <p:cNvCxnSpPr>
            <a:cxnSpLocks/>
          </p:cNvCxnSpPr>
          <p:nvPr/>
        </p:nvCxnSpPr>
        <p:spPr>
          <a:xfrm flipH="1">
            <a:off x="5703056" y="188224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6DF0F31-7F6C-83D6-0067-B54BF0A510E2}"/>
              </a:ext>
            </a:extLst>
          </p:cNvPr>
          <p:cNvCxnSpPr>
            <a:cxnSpLocks/>
          </p:cNvCxnSpPr>
          <p:nvPr/>
        </p:nvCxnSpPr>
        <p:spPr>
          <a:xfrm flipH="1">
            <a:off x="6002764" y="543304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4" name="Text Placeholder 6">
            <a:extLst>
              <a:ext uri="{FF2B5EF4-FFF2-40B4-BE49-F238E27FC236}">
                <a16:creationId xmlns:a16="http://schemas.microsoft.com/office/drawing/2014/main" id="{25F6D4F4-4AEB-7289-57E1-5957F7FBAED6}"/>
              </a:ext>
            </a:extLst>
          </p:cNvPr>
          <p:cNvSpPr txBox="1">
            <a:spLocks/>
          </p:cNvSpPr>
          <p:nvPr/>
        </p:nvSpPr>
        <p:spPr>
          <a:xfrm>
            <a:off x="5891165" y="5570254"/>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21</a:t>
            </a:r>
          </a:p>
        </p:txBody>
      </p:sp>
      <p:cxnSp>
        <p:nvCxnSpPr>
          <p:cNvPr id="2" name="Straight Connector 1">
            <a:extLst>
              <a:ext uri="{FF2B5EF4-FFF2-40B4-BE49-F238E27FC236}">
                <a16:creationId xmlns:a16="http://schemas.microsoft.com/office/drawing/2014/main" id="{095D09AE-F9F1-68EC-D83F-67869CD9235E}"/>
              </a:ext>
            </a:extLst>
          </p:cNvPr>
          <p:cNvCxnSpPr>
            <a:cxnSpLocks/>
          </p:cNvCxnSpPr>
          <p:nvPr/>
        </p:nvCxnSpPr>
        <p:spPr>
          <a:xfrm flipH="1">
            <a:off x="5880380" y="632975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7BBF8E22-7F0F-1A20-0153-A26F40C763B1}"/>
              </a:ext>
            </a:extLst>
          </p:cNvPr>
          <p:cNvSpPr txBox="1">
            <a:spLocks/>
          </p:cNvSpPr>
          <p:nvPr/>
        </p:nvSpPr>
        <p:spPr>
          <a:xfrm>
            <a:off x="6706163" y="3686073"/>
            <a:ext cx="5078217"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Reikna raunverulega nýtingu </a:t>
            </a:r>
            <a:r>
              <a:rPr lang="en-IE" sz="2000" b="0" dirty="0"/>
              <a:t>(bókaðar nætur)</a:t>
            </a:r>
          </a:p>
          <a:p>
            <a:r>
              <a:rPr lang="en-US" sz="1800" b="0" i="1" dirty="0"/>
              <a:t>Áætlaðu hversu margar af tiltækum nætur þú munt raunhæft bóka.</a:t>
            </a:r>
          </a:p>
          <a:p>
            <a:endParaRPr lang="en-US" sz="1800" b="0" i="1" dirty="0"/>
          </a:p>
          <a:p>
            <a:r>
              <a:rPr lang="en-IE" dirty="0"/>
              <a:t>Reikna jöfnunarnætur</a:t>
            </a:r>
          </a:p>
          <a:p>
            <a:r>
              <a:rPr lang="en-US" sz="2000" dirty="0"/>
              <a:t>1. </a:t>
            </a:r>
            <a:r>
              <a:rPr lang="en-US" sz="2000" dirty="0">
                <a:solidFill>
                  <a:srgbClr val="E96751"/>
                </a:solidFill>
              </a:rPr>
              <a:t>Jöfnunarnætur </a:t>
            </a:r>
            <a:r>
              <a:rPr lang="en-US" sz="2000" b="0" i="1" dirty="0">
                <a:solidFill>
                  <a:srgbClr val="E96751"/>
                </a:solidFill>
              </a:rPr>
              <a:t>(Nýtt fyrirtæki)</a:t>
            </a:r>
          </a:p>
          <a:p>
            <a:r>
              <a:rPr lang="en-US" sz="2000" b="0" i="1" dirty="0"/>
              <a:t>Áætlaðu fjölda nætur sem þarf til að standa straum af föstum kostnaði. </a:t>
            </a:r>
          </a:p>
          <a:p>
            <a:endParaRPr lang="en-US" sz="2000" b="0" i="1" dirty="0"/>
          </a:p>
          <a:p>
            <a:r>
              <a:rPr lang="en-US" sz="2000" dirty="0"/>
              <a:t>2. </a:t>
            </a:r>
            <a:r>
              <a:rPr lang="en-US" sz="2000" dirty="0">
                <a:solidFill>
                  <a:srgbClr val="E96751"/>
                </a:solidFill>
              </a:rPr>
              <a:t>Jöfnunarnætur </a:t>
            </a:r>
            <a:r>
              <a:rPr lang="en-US" sz="2000" b="0" i="1" dirty="0">
                <a:solidFill>
                  <a:srgbClr val="E96751"/>
                </a:solidFill>
              </a:rPr>
              <a:t>(þekkt árlegur kostnaður) </a:t>
            </a:r>
          </a:p>
          <a:p>
            <a:r>
              <a:rPr lang="en-US" sz="2000" b="0" i="1" dirty="0"/>
              <a:t>Notaðu árleg heildarkostnað til að reikna jafnrekstrarnætur. </a:t>
            </a:r>
          </a:p>
          <a:p>
            <a:pPr marL="342900" indent="-342900">
              <a:buFont typeface="+mj-lt"/>
              <a:buAutoNum type="arabicPeriod"/>
            </a:pPr>
            <a:endParaRPr lang="en-US" sz="2400" i="1" dirty="0"/>
          </a:p>
          <a:p>
            <a:endParaRPr lang="en-IE" dirty="0"/>
          </a:p>
        </p:txBody>
      </p:sp>
      <p:cxnSp>
        <p:nvCxnSpPr>
          <p:cNvPr id="3" name="Straight Connector 2">
            <a:extLst>
              <a:ext uri="{FF2B5EF4-FFF2-40B4-BE49-F238E27FC236}">
                <a16:creationId xmlns:a16="http://schemas.microsoft.com/office/drawing/2014/main" id="{B9E7B4FA-67EC-A836-ADE0-D28EE7BA1377}"/>
              </a:ext>
            </a:extLst>
          </p:cNvPr>
          <p:cNvCxnSpPr>
            <a:cxnSpLocks/>
          </p:cNvCxnSpPr>
          <p:nvPr/>
        </p:nvCxnSpPr>
        <p:spPr>
          <a:xfrm flipH="1">
            <a:off x="5891165" y="310051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454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48DB-8DC8-50F2-CAD7-3BC8845C7B1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09D41F5-E4E5-DF65-5E97-3CD53FAF3B34}"/>
              </a:ext>
            </a:extLst>
          </p:cNvPr>
          <p:cNvGrpSpPr/>
          <p:nvPr/>
        </p:nvGrpSpPr>
        <p:grpSpPr>
          <a:xfrm>
            <a:off x="798380" y="1295400"/>
            <a:ext cx="10545895" cy="5191126"/>
            <a:chOff x="798381" y="1738841"/>
            <a:chExt cx="8128000" cy="5418666"/>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982158-6297-EC2A-4E65-F70FD04733FC}"/>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Skref 1: </a:t>
              </a:r>
              <a:r>
                <a:rPr lang="en-US" sz="2200" dirty="0"/>
                <a:t>Nýtingartíðni – Fjöldi tiltækra nætur </a:t>
              </a:r>
            </a:p>
            <a:p>
              <a:r>
                <a:rPr lang="en-US" sz="2000" b="1" i="1" dirty="0"/>
                <a:t>Notaðu tiltækar nætur á ári til að mæla raunhæfan rekstrarmöguleika.</a:t>
              </a:r>
              <a:br>
                <a:rPr lang="en-US" sz="2000" dirty="0"/>
              </a:br>
              <a:r>
                <a:rPr lang="en-US" sz="2000" dirty="0"/>
                <a:t>Áður en þú getur reiknað bókanir eða jafnrekstrarpunkt, verður þú að vita hversu margar nætur eignin þín er til sölu (t.d. 365 heilar nætur á ári, eða 300 ef þú lokar yfir veturinn).</a:t>
              </a:r>
            </a:p>
          </p:txBody>
        </p:sp>
        <p:sp>
          <p:nvSpPr>
            <p:cNvPr id="10" name="Freeform: Shape 9">
              <a:extLst>
                <a:ext uri="{FF2B5EF4-FFF2-40B4-BE49-F238E27FC236}">
                  <a16:creationId xmlns:a16="http://schemas.microsoft.com/office/drawing/2014/main" id="{10F22097-4B7A-18D5-1161-98E8B03B9CB0}"/>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Skref 2: </a:t>
              </a:r>
              <a:r>
                <a:rPr lang="en-US" sz="2000" dirty="0"/>
                <a:t>Reikna áætlaða nýtingu</a:t>
              </a:r>
            </a:p>
            <a:p>
              <a:r>
                <a:rPr lang="en-US" sz="2000" b="1" i="1" dirty="0"/>
                <a:t>Áætlaðu hversu margar af þeim nætur þú munt raunverulega bóka. </a:t>
              </a:r>
            </a:p>
            <a:p>
              <a:r>
                <a:rPr lang="en-US" sz="2000" dirty="0"/>
                <a:t>Notaðu þetta til að spá fyrir um væntanlega tekjuupphæð. Þetta er spáð eða markmiðsnýtingarhlutfall þitt, byggt á markaðsþróun, fyrri gögnum eða árstíðarbundnum mynstrum (t.d. 50–70%)</a:t>
              </a:r>
              <a:r>
                <a:rPr lang="en-US" sz="2000" kern="1200" dirty="0"/>
                <a:t>.</a:t>
              </a:r>
              <a:endParaRPr lang="en-GB" sz="2000" b="1" kern="1200" dirty="0"/>
            </a:p>
          </p:txBody>
        </p:sp>
        <p:sp>
          <p:nvSpPr>
            <p:cNvPr id="12" name="Freeform: Shape 11">
              <a:extLst>
                <a:ext uri="{FF2B5EF4-FFF2-40B4-BE49-F238E27FC236}">
                  <a16:creationId xmlns:a16="http://schemas.microsoft.com/office/drawing/2014/main" id="{8C661C66-F9A7-191F-E49F-CBC7C5DBC59D}"/>
                </a:ext>
              </a:extLst>
            </p:cNvPr>
            <p:cNvSpPr/>
            <p:nvPr/>
          </p:nvSpPr>
          <p:spPr>
            <a:xfrm>
              <a:off x="798381" y="5464174"/>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Skref 3: </a:t>
              </a:r>
              <a:r>
                <a:rPr lang="en-US" sz="2000" b="1" dirty="0"/>
                <a:t>Jafnrekstrarnætur </a:t>
              </a:r>
              <a:r>
                <a:rPr lang="en-US" sz="2000" i="1" dirty="0"/>
                <a:t>(Nýtt fyrirtæki)</a:t>
              </a:r>
            </a:p>
            <a:p>
              <a:r>
                <a:rPr lang="en-US" sz="2000" b="1" i="1" dirty="0"/>
                <a:t>Áætlaðu hversu margar nætur þarf til að standa straum af föstum kostnaði.</a:t>
              </a:r>
              <a:br>
                <a:rPr lang="en-US" sz="2000" dirty="0"/>
              </a:br>
              <a:r>
                <a:rPr lang="en-US" sz="2000" dirty="0"/>
                <a:t>Notaðu þessa formúlu ef þú ert rétt að byrja og hefur ekki enn fullkomnar árlegar upplýsingar. Formúla:</a:t>
              </a:r>
              <a:br>
                <a:rPr lang="en-US" sz="2000" dirty="0"/>
              </a:br>
              <a:r>
                <a:rPr lang="en-US" sz="2000" b="1" dirty="0"/>
                <a:t>Föst kostnaðargjöld ÷ (Verð – breytilegur kostnaður á nótt) </a:t>
              </a:r>
              <a:r>
                <a:rPr lang="en-US" sz="2000" dirty="0"/>
                <a:t>= jafnrekstrarnætur.</a:t>
              </a:r>
            </a:p>
          </p:txBody>
        </p:sp>
      </p:grpSp>
      <p:sp>
        <p:nvSpPr>
          <p:cNvPr id="4" name="Text Placeholder 3">
            <a:extLst>
              <a:ext uri="{FF2B5EF4-FFF2-40B4-BE49-F238E27FC236}">
                <a16:creationId xmlns:a16="http://schemas.microsoft.com/office/drawing/2014/main" id="{96C77143-A39F-A4E4-5FC3-118312EC296C}"/>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Jafnreiknings- og nýtingarútreikningar</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6291F548-8B70-E4D9-295E-C00B399B5E71}"/>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7AC92214-2F9B-FAEA-CEF9-73B1648D934C}"/>
              </a:ext>
            </a:extLst>
          </p:cNvPr>
          <p:cNvSpPr/>
          <p:nvPr/>
        </p:nvSpPr>
        <p:spPr>
          <a:xfrm>
            <a:off x="847725" y="1400175"/>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AA8C5B1-F747-AFEB-25E9-70B438C238D7}"/>
              </a:ext>
            </a:extLst>
          </p:cNvPr>
          <p:cNvSpPr txBox="1"/>
          <p:nvPr/>
        </p:nvSpPr>
        <p:spPr>
          <a:xfrm>
            <a:off x="981074" y="1535193"/>
            <a:ext cx="1438275" cy="1107996"/>
          </a:xfrm>
          <a:prstGeom prst="rect">
            <a:avLst/>
          </a:prstGeom>
          <a:noFill/>
        </p:spPr>
        <p:txBody>
          <a:bodyPr wrap="square">
            <a:spAutoFit/>
          </a:bodyPr>
          <a:lstStyle/>
          <a:p>
            <a:pPr algn="ctr"/>
            <a:r>
              <a:rPr lang="en-US" sz="2200" b="1" dirty="0">
                <a:solidFill>
                  <a:schemeClr val="bg1"/>
                </a:solidFill>
              </a:rPr>
              <a:t>Ákvarða afkastagetu þína </a:t>
            </a:r>
            <a:endParaRPr lang="en-IE" sz="2200" dirty="0">
              <a:solidFill>
                <a:schemeClr val="bg1"/>
              </a:solidFill>
            </a:endParaRPr>
          </a:p>
        </p:txBody>
      </p:sp>
      <p:sp>
        <p:nvSpPr>
          <p:cNvPr id="19" name="Flowchart: Alternate Process 18">
            <a:extLst>
              <a:ext uri="{FF2B5EF4-FFF2-40B4-BE49-F238E27FC236}">
                <a16:creationId xmlns:a16="http://schemas.microsoft.com/office/drawing/2014/main" id="{0C206C01-39DE-1BE9-376C-35FDB523A490}"/>
              </a:ext>
            </a:extLst>
          </p:cNvPr>
          <p:cNvSpPr/>
          <p:nvPr/>
        </p:nvSpPr>
        <p:spPr>
          <a:xfrm>
            <a:off x="847725" y="321944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Flowchart: Alternate Process 19">
            <a:extLst>
              <a:ext uri="{FF2B5EF4-FFF2-40B4-BE49-F238E27FC236}">
                <a16:creationId xmlns:a16="http://schemas.microsoft.com/office/drawing/2014/main" id="{8C89D4D3-8599-11D0-F49B-5332CC01E486}"/>
              </a:ext>
            </a:extLst>
          </p:cNvPr>
          <p:cNvSpPr/>
          <p:nvPr/>
        </p:nvSpPr>
        <p:spPr>
          <a:xfrm>
            <a:off x="847725" y="500389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0EA5D521-276A-73DC-A6E8-5ED0E4DD9D68}"/>
              </a:ext>
            </a:extLst>
          </p:cNvPr>
          <p:cNvSpPr txBox="1"/>
          <p:nvPr/>
        </p:nvSpPr>
        <p:spPr>
          <a:xfrm>
            <a:off x="988216" y="3336963"/>
            <a:ext cx="1319212" cy="1107996"/>
          </a:xfrm>
          <a:prstGeom prst="rect">
            <a:avLst/>
          </a:prstGeom>
          <a:noFill/>
        </p:spPr>
        <p:txBody>
          <a:bodyPr wrap="square">
            <a:spAutoFit/>
          </a:bodyPr>
          <a:lstStyle/>
          <a:p>
            <a:pPr algn="ctr"/>
            <a:r>
              <a:rPr lang="en-US" sz="2200" b="1" dirty="0">
                <a:solidFill>
                  <a:schemeClr val="bg1"/>
                </a:solidFill>
              </a:rPr>
              <a:t>Áætlaða sölu</a:t>
            </a:r>
            <a:endParaRPr lang="en-IE" sz="2200" b="1" dirty="0">
              <a:solidFill>
                <a:schemeClr val="bg1"/>
              </a:solidFill>
            </a:endParaRPr>
          </a:p>
        </p:txBody>
      </p:sp>
      <p:sp>
        <p:nvSpPr>
          <p:cNvPr id="23" name="TextBox 22">
            <a:extLst>
              <a:ext uri="{FF2B5EF4-FFF2-40B4-BE49-F238E27FC236}">
                <a16:creationId xmlns:a16="http://schemas.microsoft.com/office/drawing/2014/main" id="{A1EF5EAF-FF08-4CB2-2269-FD7168CC8C93}"/>
              </a:ext>
            </a:extLst>
          </p:cNvPr>
          <p:cNvSpPr txBox="1"/>
          <p:nvPr/>
        </p:nvSpPr>
        <p:spPr>
          <a:xfrm>
            <a:off x="988216" y="5121413"/>
            <a:ext cx="1319212" cy="1107996"/>
          </a:xfrm>
          <a:prstGeom prst="rect">
            <a:avLst/>
          </a:prstGeom>
          <a:noFill/>
        </p:spPr>
        <p:txBody>
          <a:bodyPr wrap="square">
            <a:spAutoFit/>
          </a:bodyPr>
          <a:lstStyle/>
          <a:p>
            <a:pPr algn="ctr"/>
            <a:r>
              <a:rPr lang="en-US" sz="2200" b="1" dirty="0">
                <a:solidFill>
                  <a:schemeClr val="bg1"/>
                </a:solidFill>
              </a:rPr>
              <a:t>Reikna nætur til að halda rekstri gangandi</a:t>
            </a:r>
            <a:endParaRPr lang="en-IE" sz="2200" b="1" dirty="0">
              <a:solidFill>
                <a:schemeClr val="bg1"/>
              </a:solidFill>
            </a:endParaRPr>
          </a:p>
        </p:txBody>
      </p:sp>
    </p:spTree>
    <p:extLst>
      <p:ext uri="{BB962C8B-B14F-4D97-AF65-F5344CB8AC3E}">
        <p14:creationId xmlns:p14="http://schemas.microsoft.com/office/powerpoint/2010/main" val="2376409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ECAB-BBEB-F0DE-A599-062ADFBB246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21B253D0-497E-17C7-A842-45C7EBEDE6DA}"/>
              </a:ext>
            </a:extLst>
          </p:cNvPr>
          <p:cNvGrpSpPr/>
          <p:nvPr/>
        </p:nvGrpSpPr>
        <p:grpSpPr>
          <a:xfrm>
            <a:off x="798380" y="1295399"/>
            <a:ext cx="10784020" cy="3724275"/>
            <a:chOff x="798381" y="1738841"/>
            <a:chExt cx="8128000" cy="3555999"/>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19D2F82A-5E5D-3939-201B-C63E02FC3477}"/>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Skref 4: </a:t>
              </a:r>
              <a:r>
                <a:rPr lang="en-US" sz="2000" b="1" dirty="0"/>
                <a:t>Jöfnunarnætur </a:t>
              </a:r>
              <a:r>
                <a:rPr lang="en-US" sz="2000" i="1" dirty="0"/>
                <a:t>(þekkt árleg kostnaðargjöld)</a:t>
              </a:r>
            </a:p>
            <a:p>
              <a:r>
                <a:rPr lang="en-US" sz="2000" b="1" i="1" dirty="0"/>
                <a:t>Notaðu árlega heildarkostnað til að reikna jafnrekstrarnætur.</a:t>
              </a:r>
              <a:br>
                <a:rPr lang="en-US" sz="2000" dirty="0"/>
              </a:br>
              <a:r>
                <a:rPr lang="en-US" sz="2000" dirty="0"/>
                <a:t>Ef fyrirtækið þitt er þegar starfandi og þú þekkir heildarkostnaðinn (fasta og breytilegan), þá gefur þetta nákvæmari jöfnupprekspunkt.</a:t>
              </a:r>
              <a:br>
                <a:rPr lang="en-US" sz="2000" dirty="0"/>
              </a:br>
              <a:r>
                <a:rPr lang="en-US" sz="2000" b="1" dirty="0"/>
                <a:t>Heildarárlegur kostnaður ÷ hreinar tekjur á nótt </a:t>
              </a:r>
              <a:r>
                <a:rPr lang="en-US" sz="2000" dirty="0"/>
                <a:t>= jafnrekstrarnætur.</a:t>
              </a:r>
            </a:p>
          </p:txBody>
        </p:sp>
        <p:sp>
          <p:nvSpPr>
            <p:cNvPr id="10" name="Freeform: Shape 9">
              <a:extLst>
                <a:ext uri="{FF2B5EF4-FFF2-40B4-BE49-F238E27FC236}">
                  <a16:creationId xmlns:a16="http://schemas.microsoft.com/office/drawing/2014/main" id="{41581B68-5F32-E2F3-5535-5491C0AF28DC}"/>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Skref 5: </a:t>
              </a:r>
              <a:r>
                <a:rPr lang="en-US" sz="2000" b="1" dirty="0"/>
                <a:t>Nýtingarhlutfall – fyrir jafnrekstrarnætur</a:t>
              </a:r>
            </a:p>
            <a:p>
              <a:r>
                <a:rPr lang="en-US" sz="2000" b="1" i="1" dirty="0"/>
                <a:t>Umreikna jafnreikningsnætur sem % af seldum nóttum.</a:t>
              </a:r>
              <a:br>
                <a:rPr lang="en-US" sz="2000" dirty="0"/>
              </a:br>
              <a:r>
                <a:rPr lang="en-US" sz="2000" dirty="0"/>
                <a:t>Þetta er reiknuð nýtingarhlutfall. Formúla:</a:t>
              </a:r>
              <a:br>
                <a:rPr lang="en-US" sz="2000" dirty="0"/>
              </a:br>
              <a:r>
                <a:rPr lang="en-US" sz="2000" b="1" dirty="0"/>
                <a:t>(Jafnrekstrarnætur ÷ tiltækar nætur) × 100 = Nauðsynleg nýtingarhlutfall til að ná jafnrekstri</a:t>
              </a:r>
              <a:endParaRPr lang="en-US" sz="2000" dirty="0"/>
            </a:p>
          </p:txBody>
        </p:sp>
      </p:grpSp>
      <p:sp>
        <p:nvSpPr>
          <p:cNvPr id="4" name="Text Placeholder 3">
            <a:extLst>
              <a:ext uri="{FF2B5EF4-FFF2-40B4-BE49-F238E27FC236}">
                <a16:creationId xmlns:a16="http://schemas.microsoft.com/office/drawing/2014/main" id="{BDA8FBFD-B023-44B6-F9D4-D607AA64DDBF}"/>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Jafnrekstrarreikningar og nýtingarreikningar</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F8BF3CF8-C021-36D4-A3F7-6D8CEE5268D5}"/>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A2DC115E-F65F-7AE1-91E4-6F591940E33C}"/>
              </a:ext>
            </a:extLst>
          </p:cNvPr>
          <p:cNvSpPr/>
          <p:nvPr/>
        </p:nvSpPr>
        <p:spPr>
          <a:xfrm>
            <a:off x="847725" y="1400175"/>
            <a:ext cx="1704975" cy="1468233"/>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7BFF7A9-55D1-CAF7-7D27-9F1ABB2AF918}"/>
              </a:ext>
            </a:extLst>
          </p:cNvPr>
          <p:cNvSpPr txBox="1"/>
          <p:nvPr/>
        </p:nvSpPr>
        <p:spPr>
          <a:xfrm>
            <a:off x="914398" y="1580293"/>
            <a:ext cx="1571624" cy="1107996"/>
          </a:xfrm>
          <a:prstGeom prst="rect">
            <a:avLst/>
          </a:prstGeom>
          <a:noFill/>
        </p:spPr>
        <p:txBody>
          <a:bodyPr wrap="square">
            <a:spAutoFit/>
          </a:bodyPr>
          <a:lstStyle/>
          <a:p>
            <a:pPr algn="ctr"/>
            <a:r>
              <a:rPr lang="en-US" sz="2200" b="1" dirty="0">
                <a:solidFill>
                  <a:schemeClr val="bg1"/>
                </a:solidFill>
              </a:rPr>
              <a:t>Umbreyttu nóttum í % markmið</a:t>
            </a:r>
            <a:endParaRPr lang="en-IE" sz="2200" dirty="0">
              <a:solidFill>
                <a:schemeClr val="bg1"/>
              </a:solidFill>
            </a:endParaRPr>
          </a:p>
        </p:txBody>
      </p:sp>
      <p:sp>
        <p:nvSpPr>
          <p:cNvPr id="19" name="Flowchart: Alternate Process 18">
            <a:extLst>
              <a:ext uri="{FF2B5EF4-FFF2-40B4-BE49-F238E27FC236}">
                <a16:creationId xmlns:a16="http://schemas.microsoft.com/office/drawing/2014/main" id="{17DFA737-20DA-4836-5C7F-097547830E14}"/>
              </a:ext>
            </a:extLst>
          </p:cNvPr>
          <p:cNvSpPr/>
          <p:nvPr/>
        </p:nvSpPr>
        <p:spPr>
          <a:xfrm>
            <a:off x="847724" y="3429000"/>
            <a:ext cx="1704975" cy="1468233"/>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BFEAC3E8-5EE6-AB5B-D872-359369E1C310}"/>
              </a:ext>
            </a:extLst>
          </p:cNvPr>
          <p:cNvSpPr txBox="1"/>
          <p:nvPr/>
        </p:nvSpPr>
        <p:spPr>
          <a:xfrm>
            <a:off x="970359" y="3508413"/>
            <a:ext cx="1459703" cy="1107996"/>
          </a:xfrm>
          <a:prstGeom prst="rect">
            <a:avLst/>
          </a:prstGeom>
          <a:noFill/>
        </p:spPr>
        <p:txBody>
          <a:bodyPr wrap="square">
            <a:spAutoFit/>
          </a:bodyPr>
          <a:lstStyle/>
          <a:p>
            <a:pPr algn="ctr"/>
            <a:r>
              <a:rPr lang="en-US" sz="2200" b="1" dirty="0">
                <a:solidFill>
                  <a:schemeClr val="bg1"/>
                </a:solidFill>
              </a:rPr>
              <a:t>Krafist jafnrekstrarnýtingar</a:t>
            </a:r>
            <a:endParaRPr lang="en-IE" sz="2200" b="1" dirty="0">
              <a:solidFill>
                <a:schemeClr val="bg1"/>
              </a:solidFill>
            </a:endParaRPr>
          </a:p>
        </p:txBody>
      </p:sp>
    </p:spTree>
    <p:extLst>
      <p:ext uri="{BB962C8B-B14F-4D97-AF65-F5344CB8AC3E}">
        <p14:creationId xmlns:p14="http://schemas.microsoft.com/office/powerpoint/2010/main" val="4071561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A2CE0-EE97-9538-3B30-51FD197FDE9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180BD80-54A0-4BC1-94DE-F8D6C7B0633B}"/>
              </a:ext>
            </a:extLst>
          </p:cNvPr>
          <p:cNvSpPr>
            <a:spLocks noGrp="1"/>
          </p:cNvSpPr>
          <p:nvPr>
            <p:ph type="body" sz="quarter" idx="16"/>
          </p:nvPr>
        </p:nvSpPr>
        <p:spPr>
          <a:xfrm>
            <a:off x="352931" y="2314711"/>
            <a:ext cx="6010480" cy="3066422"/>
          </a:xfrm>
        </p:spPr>
        <p:txBody>
          <a:bodyPr>
            <a:noAutofit/>
          </a:bodyPr>
          <a:lstStyle/>
          <a:p>
            <a:r>
              <a:rPr lang="en-US" sz="2200" b="1" i="0" dirty="0"/>
              <a:t>Á einföldu máli: </a:t>
            </a:r>
            <a:r>
              <a:rPr lang="en-US" sz="2200" i="0" dirty="0"/>
              <a:t>"Að ná jafnri stöðu" þýðir að þú sért </a:t>
            </a:r>
            <a:r>
              <a:rPr lang="en-US" sz="2200" b="1" i="0" dirty="0"/>
              <a:t>hvorki að græða né tapa peningum</a:t>
            </a:r>
            <a:r>
              <a:rPr lang="en-US" sz="2200" i="0" dirty="0"/>
              <a:t>. </a:t>
            </a:r>
          </a:p>
          <a:p>
            <a:r>
              <a:rPr lang="en-US" sz="2200" i="0" dirty="0"/>
              <a:t>Þetta segir þér lágmarksviðskipti sem þú þarft. Fyrir lítinn glampistað gæti það að ná jafnri rekstrarafkomu krafist aðeins tiltölulega lágs nýtingarhlutfalls (þar sem rekstrarkostnaður getur verið lágur). Ekki verða þó of sáttur – lágur jafnrekstrarpunktur er góður, en endanlegt markmið þitt er heilbrigður hagnaður umfram það. Notaðu jafnrekstrarpunktinn sem öryggisviðmið þegar þú skipuleggur. (</a:t>
            </a:r>
            <a:r>
              <a:rPr lang="en-US" sz="2200" i="0" dirty="0">
                <a:hlinkClick r:id="rId2">
                  <a:extLst>
                    <a:ext uri="{A12FA001-AC4F-418D-AE19-62706E023703}">
                      <ahyp:hlinkClr xmlns:ahyp="http://schemas.microsoft.com/office/drawing/2018/hyperlinkcolor" val="tx"/>
                    </a:ext>
                  </a:extLst>
                </a:hlinkClick>
              </a:rPr>
              <a:t>Glampitect</a:t>
            </a:r>
            <a:r>
              <a:rPr lang="en-US" sz="2200" i="0" dirty="0"/>
              <a:t>)</a:t>
            </a:r>
            <a:endParaRPr lang="en-IE" sz="2200" i="0" dirty="0"/>
          </a:p>
        </p:txBody>
      </p:sp>
      <p:sp>
        <p:nvSpPr>
          <p:cNvPr id="2" name="Text Placeholder 1">
            <a:extLst>
              <a:ext uri="{FF2B5EF4-FFF2-40B4-BE49-F238E27FC236}">
                <a16:creationId xmlns:a16="http://schemas.microsoft.com/office/drawing/2014/main" id="{3FA1F58C-E741-5BC6-02EB-56EF726B404D}"/>
              </a:ext>
            </a:extLst>
          </p:cNvPr>
          <p:cNvSpPr>
            <a:spLocks noGrp="1"/>
          </p:cNvSpPr>
          <p:nvPr>
            <p:ph type="body" sz="quarter" idx="17"/>
          </p:nvPr>
        </p:nvSpPr>
        <p:spPr>
          <a:xfrm>
            <a:off x="1514981" y="1090506"/>
            <a:ext cx="5653422" cy="582221"/>
          </a:xfrm>
        </p:spPr>
        <p:txBody>
          <a:bodyPr/>
          <a:lstStyle/>
          <a:p>
            <a:r>
              <a:rPr lang="en-IE" sz="4400" dirty="0"/>
              <a:t>Greining á jafnreikningi</a:t>
            </a:r>
          </a:p>
        </p:txBody>
      </p:sp>
      <p:pic>
        <p:nvPicPr>
          <p:cNvPr id="10" name="Picture Placeholder 9" descr="A piggy bank and dart board&#10;&#10;AI-generated content may be incorrect.">
            <a:extLst>
              <a:ext uri="{FF2B5EF4-FFF2-40B4-BE49-F238E27FC236}">
                <a16:creationId xmlns:a16="http://schemas.microsoft.com/office/drawing/2014/main" id="{FBA57AFA-C640-B14D-ECD1-76A6F5F28C44}"/>
              </a:ext>
            </a:extLst>
          </p:cNvPr>
          <p:cNvPicPr>
            <a:picLocks noGrp="1" noChangeAspect="1"/>
          </p:cNvPicPr>
          <p:nvPr>
            <p:ph type="pic" sz="quarter" idx="19"/>
          </p:nvPr>
        </p:nvPicPr>
        <p:blipFill>
          <a:blip r:embed="rId3"/>
          <a:srcRect l="1842" r="1842"/>
          <a:stretch>
            <a:fillRect/>
          </a:stretch>
        </p:blipFill>
        <p:spPr>
          <a:xfrm>
            <a:off x="6362700" y="1730375"/>
            <a:ext cx="5832475" cy="4037013"/>
          </a:xfrm>
        </p:spPr>
      </p:pic>
    </p:spTree>
    <p:extLst>
      <p:ext uri="{BB962C8B-B14F-4D97-AF65-F5344CB8AC3E}">
        <p14:creationId xmlns:p14="http://schemas.microsoft.com/office/powerpoint/2010/main" val="1088550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7121E-7748-0097-D507-5EF0C29D1E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D426C35-D73C-6249-A1A3-A0EA303EBAE2}"/>
              </a:ext>
            </a:extLst>
          </p:cNvPr>
          <p:cNvSpPr>
            <a:spLocks noGrp="1"/>
          </p:cNvSpPr>
          <p:nvPr>
            <p:ph type="body" sz="quarter" idx="16"/>
          </p:nvPr>
        </p:nvSpPr>
        <p:spPr>
          <a:xfrm>
            <a:off x="4637376" y="186544"/>
            <a:ext cx="7221426" cy="803654"/>
          </a:xfrm>
        </p:spPr>
        <p:txBody>
          <a:bodyPr/>
          <a:lstStyle/>
          <a:p>
            <a:r>
              <a:rPr lang="en-IE" dirty="0"/>
              <a:t>Jafnrekstrarreikningur og arðsemiargreining </a:t>
            </a:r>
          </a:p>
          <a:p>
            <a:r>
              <a:rPr lang="en-IE" sz="2400" b="0" dirty="0"/>
              <a:t>(Að finna rekstrarjafnpunktinn og hvað svo næst)</a:t>
            </a:r>
          </a:p>
        </p:txBody>
      </p:sp>
      <p:sp>
        <p:nvSpPr>
          <p:cNvPr id="7" name="Text Placeholder 6">
            <a:extLst>
              <a:ext uri="{FF2B5EF4-FFF2-40B4-BE49-F238E27FC236}">
                <a16:creationId xmlns:a16="http://schemas.microsoft.com/office/drawing/2014/main" id="{9CCC53D5-790B-1592-0719-0451E07618DA}"/>
              </a:ext>
            </a:extLst>
          </p:cNvPr>
          <p:cNvSpPr>
            <a:spLocks noGrp="1"/>
          </p:cNvSpPr>
          <p:nvPr>
            <p:ph type="body" sz="quarter" idx="21"/>
          </p:nvPr>
        </p:nvSpPr>
        <p:spPr>
          <a:xfrm>
            <a:off x="4727093" y="1314970"/>
            <a:ext cx="6925929" cy="4530541"/>
          </a:xfrm>
        </p:spPr>
        <p:txBody>
          <a:bodyPr/>
          <a:lstStyle/>
          <a:p>
            <a:pPr>
              <a:spcAft>
                <a:spcPts val="600"/>
              </a:spcAft>
            </a:pPr>
            <a:r>
              <a:rPr lang="en-IE" b="1" dirty="0">
                <a:solidFill>
                  <a:srgbClr val="595959"/>
                </a:solidFill>
              </a:rPr>
              <a:t>Leiðbeinandi spurning: </a:t>
            </a:r>
            <a:r>
              <a:rPr lang="en-IE" i="1" dirty="0">
                <a:solidFill>
                  <a:srgbClr val="E96751"/>
                </a:solidFill>
              </a:rPr>
              <a:t>"Hvert er rekstrarjafnpunktur fyrirtækis míns (í nóttum eða nýtingu), og hversu margar bókanir eða hvaða verð þarf ég til að ná hagnaðarmarkmiðum mínum?"</a:t>
            </a:r>
          </a:p>
          <a:p>
            <a:pPr>
              <a:spcAft>
                <a:spcPts val="600"/>
              </a:spcAft>
            </a:pPr>
            <a:endParaRPr lang="en-IE" sz="1000" dirty="0">
              <a:solidFill>
                <a:srgbClr val="E96751"/>
              </a:solidFill>
            </a:endParaRPr>
          </a:p>
          <a:p>
            <a:pPr marL="342900" indent="-342900">
              <a:spcAft>
                <a:spcPts val="600"/>
              </a:spcAft>
              <a:buFont typeface="Wingdings" panose="05000000000000000000" pitchFamily="2" charset="2"/>
              <a:buChar char="Ø"/>
            </a:pPr>
            <a:r>
              <a:rPr lang="en-IE" dirty="0"/>
              <a:t>Í raunveruleikanum ætti fyrsti eigandi fyrirtækis að þekkja "galdatöluna" fyrir bókanir eða nýtingu sem þarf til að lifa af, og hvað þarf í raun til að ná góðri arðsemi. </a:t>
            </a:r>
          </a:p>
          <a:p>
            <a:pPr marL="342900" indent="-342900">
              <a:spcAft>
                <a:spcPts val="600"/>
              </a:spcAft>
              <a:buFont typeface="Wingdings" panose="05000000000000000000" pitchFamily="2" charset="2"/>
              <a:buChar char="Ø"/>
            </a:pPr>
            <a:r>
              <a:rPr lang="en-IE" dirty="0"/>
              <a:t>Markmið þessa kafla er að útvega þér þessar tölur og sviðsmyndir svo þú getir </a:t>
            </a:r>
            <a:r>
              <a:rPr lang="en-IE" b="1" dirty="0"/>
              <a:t>skipulagt raunsæislega og sett þér raunhæf markmið </a:t>
            </a:r>
            <a:r>
              <a:rPr lang="en-IE" dirty="0"/>
              <a:t>(eða aðlaga áætlun þína ef markmiðin virðast óraunhæf). </a:t>
            </a:r>
          </a:p>
          <a:p>
            <a:pPr marL="342900" indent="-342900">
              <a:spcAft>
                <a:spcPts val="600"/>
              </a:spcAft>
              <a:buFont typeface="Wingdings" panose="05000000000000000000" pitchFamily="2" charset="2"/>
              <a:buChar char="Ø"/>
            </a:pPr>
            <a:r>
              <a:rPr lang="en-IE" dirty="0"/>
              <a:t>Þetta er dálítið reikningsdæmi, en það gefur hugarró með því að skýra mörkin milli taps og hagnaðar.</a:t>
            </a:r>
          </a:p>
          <a:p>
            <a:pPr marL="342900" indent="-342900">
              <a:spcAft>
                <a:spcPts val="600"/>
              </a:spcAft>
              <a:buFont typeface="Wingdings" panose="05000000000000000000" pitchFamily="2" charset="2"/>
              <a:buChar char="Ø"/>
            </a:pPr>
            <a:endParaRPr lang="en-IE" dirty="0"/>
          </a:p>
        </p:txBody>
      </p:sp>
      <p:sp>
        <p:nvSpPr>
          <p:cNvPr id="5" name="Text Placeholder 4">
            <a:extLst>
              <a:ext uri="{FF2B5EF4-FFF2-40B4-BE49-F238E27FC236}">
                <a16:creationId xmlns:a16="http://schemas.microsoft.com/office/drawing/2014/main" id="{56397E23-2459-B12C-F9BD-E6888202AD20}"/>
              </a:ext>
            </a:extLst>
          </p:cNvPr>
          <p:cNvSpPr>
            <a:spLocks noGrp="1"/>
          </p:cNvSpPr>
          <p:nvPr>
            <p:ph type="body" sz="quarter" idx="18"/>
          </p:nvPr>
        </p:nvSpPr>
        <p:spPr/>
        <p:txBody>
          <a:bodyPr/>
          <a:lstStyle/>
          <a:p>
            <a:r>
              <a:rPr lang="en-IE" dirty="0"/>
              <a:t>Inngangur</a:t>
            </a:r>
          </a:p>
        </p:txBody>
      </p:sp>
      <p:sp>
        <p:nvSpPr>
          <p:cNvPr id="2" name="Text Placeholder 5">
            <a:extLst>
              <a:ext uri="{FF2B5EF4-FFF2-40B4-BE49-F238E27FC236}">
                <a16:creationId xmlns:a16="http://schemas.microsoft.com/office/drawing/2014/main" id="{08B0F6EA-7561-11E7-7E59-DB8C328F6E09}"/>
              </a:ext>
            </a:extLst>
          </p:cNvPr>
          <p:cNvSpPr txBox="1">
            <a:spLocks/>
          </p:cNvSpPr>
          <p:nvPr/>
        </p:nvSpPr>
        <p:spPr>
          <a:xfrm>
            <a:off x="333198" y="701326"/>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Að finna rekstrarpunktinn þinn</a:t>
            </a:r>
          </a:p>
          <a:p>
            <a:endParaRPr lang="en-IE" dirty="0"/>
          </a:p>
        </p:txBody>
      </p:sp>
    </p:spTree>
    <p:extLst>
      <p:ext uri="{BB962C8B-B14F-4D97-AF65-F5344CB8AC3E}">
        <p14:creationId xmlns:p14="http://schemas.microsoft.com/office/powerpoint/2010/main" val="3745074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769038-048F-8AF3-E724-EA7B0B7F5FFB}"/>
              </a:ext>
            </a:extLst>
          </p:cNvPr>
          <p:cNvSpPr>
            <a:spLocks noGrp="1"/>
          </p:cNvSpPr>
          <p:nvPr>
            <p:ph type="body" sz="quarter" idx="16"/>
          </p:nvPr>
        </p:nvSpPr>
        <p:spPr>
          <a:xfrm>
            <a:off x="4552728" y="283236"/>
            <a:ext cx="7221426" cy="803654"/>
          </a:xfrm>
        </p:spPr>
        <p:txBody>
          <a:bodyPr/>
          <a:lstStyle/>
          <a:p>
            <a:r>
              <a:rPr lang="en-IE" dirty="0"/>
              <a:t>Jafnrekstrarreikningur og arðsemiargreining </a:t>
            </a:r>
          </a:p>
          <a:p>
            <a:r>
              <a:rPr lang="en-IE" sz="2400" b="0" dirty="0"/>
              <a:t>(Að finna jafnrekstrarpunktinn og það sem gerist eftir það)</a:t>
            </a:r>
          </a:p>
        </p:txBody>
      </p:sp>
      <p:sp>
        <p:nvSpPr>
          <p:cNvPr id="7" name="Text Placeholder 6">
            <a:extLst>
              <a:ext uri="{FF2B5EF4-FFF2-40B4-BE49-F238E27FC236}">
                <a16:creationId xmlns:a16="http://schemas.microsoft.com/office/drawing/2014/main" id="{7E013BC7-115B-4D4B-6A24-04456B038AEB}"/>
              </a:ext>
            </a:extLst>
          </p:cNvPr>
          <p:cNvSpPr>
            <a:spLocks noGrp="1"/>
          </p:cNvSpPr>
          <p:nvPr>
            <p:ph type="body" sz="quarter" idx="21"/>
          </p:nvPr>
        </p:nvSpPr>
        <p:spPr>
          <a:xfrm>
            <a:off x="4552727" y="1364877"/>
            <a:ext cx="6886798" cy="4530541"/>
          </a:xfrm>
        </p:spPr>
        <p:txBody>
          <a:bodyPr/>
          <a:lstStyle/>
          <a:p>
            <a:pPr>
              <a:spcAft>
                <a:spcPts val="600"/>
              </a:spcAft>
            </a:pPr>
            <a:r>
              <a:rPr lang="en-IE" dirty="0">
                <a:solidFill>
                  <a:srgbClr val="595959"/>
                </a:solidFill>
              </a:rPr>
              <a:t>Þessi kafli beinir sjónum að tveimur lykilhugtökum: </a:t>
            </a:r>
            <a:r>
              <a:rPr lang="en-IE" b="1" dirty="0">
                <a:solidFill>
                  <a:srgbClr val="595959"/>
                </a:solidFill>
              </a:rPr>
              <a:t>rekstrarjafnri </a:t>
            </a:r>
            <a:r>
              <a:rPr lang="en-IE" dirty="0">
                <a:solidFill>
                  <a:srgbClr val="595959"/>
                </a:solidFill>
              </a:rPr>
              <a:t>og arðsemiarmarkmiðum. </a:t>
            </a:r>
          </a:p>
          <a:p>
            <a:pPr marL="342900" indent="-342900">
              <a:spcAft>
                <a:spcPts val="600"/>
              </a:spcAft>
              <a:buFont typeface="Wingdings" panose="05000000000000000000" pitchFamily="2" charset="2"/>
              <a:buChar char="Ø"/>
            </a:pPr>
            <a:r>
              <a:rPr lang="en-IE" sz="2400" b="1" dirty="0">
                <a:solidFill>
                  <a:srgbClr val="E96751"/>
                </a:solidFill>
              </a:rPr>
              <a:t>Jafnrekspunturinn </a:t>
            </a:r>
            <a:r>
              <a:rPr lang="en-IE" sz="2400" dirty="0">
                <a:solidFill>
                  <a:srgbClr val="595959"/>
                </a:solidFill>
              </a:rPr>
              <a:t>er þegar heildartekjur jafngilda heildarkostnaði – með öðrum orðum, fyrirtækið </a:t>
            </a:r>
            <a:r>
              <a:rPr lang="en-IE" sz="2400" b="1" dirty="0">
                <a:solidFill>
                  <a:srgbClr val="595959"/>
                </a:solidFill>
              </a:rPr>
              <a:t>tapar ekki peningum en græðir </a:t>
            </a:r>
            <a:r>
              <a:rPr lang="en-IE" sz="2400" dirty="0">
                <a:solidFill>
                  <a:srgbClr val="595959"/>
                </a:solidFill>
              </a:rPr>
              <a:t>heldur</a:t>
            </a:r>
            <a:r>
              <a:rPr lang="en-IE" sz="2400" b="1" dirty="0">
                <a:solidFill>
                  <a:srgbClr val="595959"/>
                </a:solidFill>
              </a:rPr>
              <a:t> ekki hagnað</a:t>
            </a:r>
            <a:r>
              <a:rPr lang="en-IE" sz="2400" dirty="0">
                <a:solidFill>
                  <a:srgbClr val="595959"/>
                </a:solidFill>
              </a:rPr>
              <a:t>. Þetta er lykilstig: að ná jafnrekspunti þýðir að fyrirtækið geti staðið undir sér. </a:t>
            </a:r>
          </a:p>
          <a:p>
            <a:pPr marL="342900" indent="-342900">
              <a:spcAft>
                <a:spcPts val="600"/>
              </a:spcAft>
              <a:buFont typeface="Wingdings" panose="05000000000000000000" pitchFamily="2" charset="2"/>
              <a:buChar char="Ø"/>
            </a:pPr>
            <a:r>
              <a:rPr lang="en-IE" sz="2400" b="1" dirty="0">
                <a:solidFill>
                  <a:srgbClr val="E96751"/>
                </a:solidFill>
              </a:rPr>
              <a:t>Arðsgreining </a:t>
            </a:r>
            <a:r>
              <a:rPr lang="en-IE" sz="2400" dirty="0">
                <a:solidFill>
                  <a:srgbClr val="595959"/>
                </a:solidFill>
              </a:rPr>
              <a:t>gengur skrefi lengra til að ákvarða hvernig þú getur farið frá rekstrarjafnri stöðu að því að ná </a:t>
            </a:r>
            <a:r>
              <a:rPr lang="en-IE" sz="2400" b="1" dirty="0">
                <a:solidFill>
                  <a:srgbClr val="595959"/>
                </a:solidFill>
              </a:rPr>
              <a:t>æskilegum hagnaði. </a:t>
            </a:r>
            <a:r>
              <a:rPr lang="en-IE" sz="2400" dirty="0">
                <a:solidFill>
                  <a:srgbClr val="595959"/>
                </a:solidFill>
              </a:rPr>
              <a:t>Markmiðið er að reikna </a:t>
            </a:r>
            <a:r>
              <a:rPr lang="en-US" sz="2400" b="1" dirty="0">
                <a:solidFill>
                  <a:srgbClr val="595959"/>
                </a:solidFill>
              </a:rPr>
              <a:t>út fjölda nætur sem </a:t>
            </a:r>
            <a:r>
              <a:rPr lang="en-US" sz="2400" dirty="0">
                <a:solidFill>
                  <a:srgbClr val="595959"/>
                </a:solidFill>
              </a:rPr>
              <a:t>þú þarft að </a:t>
            </a:r>
            <a:r>
              <a:rPr lang="en-US" sz="2400" b="1" dirty="0">
                <a:solidFill>
                  <a:srgbClr val="595959"/>
                </a:solidFill>
              </a:rPr>
              <a:t>bóka til að ná rekstrarjafnri stöðu (greina allan kostnað) </a:t>
            </a:r>
            <a:r>
              <a:rPr lang="en-US" sz="2400" dirty="0">
                <a:solidFill>
                  <a:srgbClr val="595959"/>
                </a:solidFill>
              </a:rPr>
              <a:t>og kanna hvernig </a:t>
            </a:r>
            <a:r>
              <a:rPr lang="en-US" sz="2400" b="1" dirty="0">
                <a:solidFill>
                  <a:srgbClr val="595959"/>
                </a:solidFill>
              </a:rPr>
              <a:t>mismunandi verðlagningar- og nýtingarsviðsmyndir hafa áhrif á </a:t>
            </a:r>
            <a:r>
              <a:rPr lang="en-IE" sz="2400" dirty="0">
                <a:solidFill>
                  <a:srgbClr val="595959"/>
                </a:solidFill>
              </a:rPr>
              <a:t>það og hagnaðarmarkmið þín. </a:t>
            </a:r>
          </a:p>
          <a:p>
            <a:pPr marL="342900" indent="-342900">
              <a:spcAft>
                <a:spcPts val="600"/>
              </a:spcAft>
              <a:buFont typeface="Wingdings" panose="05000000000000000000" pitchFamily="2" charset="2"/>
              <a:buChar char="Ø"/>
            </a:pPr>
            <a:endParaRPr lang="en-IE" dirty="0"/>
          </a:p>
        </p:txBody>
      </p:sp>
      <p:sp>
        <p:nvSpPr>
          <p:cNvPr id="5" name="Text Placeholder 4">
            <a:extLst>
              <a:ext uri="{FF2B5EF4-FFF2-40B4-BE49-F238E27FC236}">
                <a16:creationId xmlns:a16="http://schemas.microsoft.com/office/drawing/2014/main" id="{63627735-8AAF-535F-4BC1-B469927E59E1}"/>
              </a:ext>
            </a:extLst>
          </p:cNvPr>
          <p:cNvSpPr>
            <a:spLocks noGrp="1"/>
          </p:cNvSpPr>
          <p:nvPr>
            <p:ph type="body" sz="quarter" idx="18"/>
          </p:nvPr>
        </p:nvSpPr>
        <p:spPr/>
        <p:txBody>
          <a:bodyPr/>
          <a:lstStyle/>
          <a:p>
            <a:r>
              <a:rPr lang="en-IE" b="0" dirty="0"/>
              <a:t>Jöfnunarnætur</a:t>
            </a:r>
          </a:p>
        </p:txBody>
      </p:sp>
      <p:sp>
        <p:nvSpPr>
          <p:cNvPr id="6" name="Text Placeholder 5">
            <a:extLst>
              <a:ext uri="{FF2B5EF4-FFF2-40B4-BE49-F238E27FC236}">
                <a16:creationId xmlns:a16="http://schemas.microsoft.com/office/drawing/2014/main" id="{29C0FF0A-A725-BC4E-7A30-AB66FB3CC464}"/>
              </a:ext>
            </a:extLst>
          </p:cNvPr>
          <p:cNvSpPr>
            <a:spLocks noGrp="1"/>
          </p:cNvSpPr>
          <p:nvPr>
            <p:ph type="body" sz="quarter" idx="19"/>
          </p:nvPr>
        </p:nvSpPr>
        <p:spPr>
          <a:xfrm>
            <a:off x="333198" y="701326"/>
            <a:ext cx="3092298" cy="385564"/>
          </a:xfrm>
        </p:spPr>
        <p:txBody>
          <a:bodyPr/>
          <a:lstStyle/>
          <a:p>
            <a:r>
              <a:rPr lang="en-IE" dirty="0"/>
              <a:t>Að finna jafnrekstrarpunktinn þinn</a:t>
            </a:r>
          </a:p>
          <a:p>
            <a:endParaRPr lang="en-IE" dirty="0"/>
          </a:p>
        </p:txBody>
      </p:sp>
    </p:spTree>
    <p:extLst>
      <p:ext uri="{BB962C8B-B14F-4D97-AF65-F5344CB8AC3E}">
        <p14:creationId xmlns:p14="http://schemas.microsoft.com/office/powerpoint/2010/main" val="813955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EDFA3-A862-AB2E-DCEB-298004BE541A}"/>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8C1643F6-069C-8FC4-6333-C2B348E80E99}"/>
              </a:ext>
            </a:extLst>
          </p:cNvPr>
          <p:cNvSpPr/>
          <p:nvPr/>
        </p:nvSpPr>
        <p:spPr>
          <a:xfrm>
            <a:off x="1318680" y="220462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9FEAF3D2-C8E9-4D55-A642-B16A84F7CFB6}"/>
              </a:ext>
            </a:extLst>
          </p:cNvPr>
          <p:cNvSpPr/>
          <p:nvPr/>
        </p:nvSpPr>
        <p:spPr>
          <a:xfrm>
            <a:off x="817828" y="937375"/>
            <a:ext cx="10595240" cy="113684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DF413E09-2C35-83B2-C532-34AE092FC521}"/>
              </a:ext>
            </a:extLst>
          </p:cNvPr>
          <p:cNvSpPr>
            <a:spLocks noGrp="1"/>
          </p:cNvSpPr>
          <p:nvPr>
            <p:ph type="body" sz="quarter" idx="16"/>
          </p:nvPr>
        </p:nvSpPr>
        <p:spPr>
          <a:xfrm>
            <a:off x="992588" y="230550"/>
            <a:ext cx="10614687" cy="803654"/>
          </a:xfrm>
        </p:spPr>
        <p:txBody>
          <a:bodyPr/>
          <a:lstStyle/>
          <a:p>
            <a:r>
              <a:rPr lang="en-US" sz="3200" dirty="0">
                <a:solidFill>
                  <a:srgbClr val="459597"/>
                </a:solidFill>
              </a:rPr>
              <a:t>Fjöldi tiltækra nætur </a:t>
            </a:r>
          </a:p>
        </p:txBody>
      </p:sp>
      <p:cxnSp>
        <p:nvCxnSpPr>
          <p:cNvPr id="2" name="Straight Connector 1">
            <a:extLst>
              <a:ext uri="{FF2B5EF4-FFF2-40B4-BE49-F238E27FC236}">
                <a16:creationId xmlns:a16="http://schemas.microsoft.com/office/drawing/2014/main" id="{30C3F659-9964-7F42-7302-5612EBD8F84D}"/>
              </a:ext>
            </a:extLst>
          </p:cNvPr>
          <p:cNvCxnSpPr>
            <a:cxnSpLocks/>
          </p:cNvCxnSpPr>
          <p:nvPr/>
        </p:nvCxnSpPr>
        <p:spPr>
          <a:xfrm>
            <a:off x="50480" y="81439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E2B0F6B-BF20-B122-D73E-5E1A206C0EBC}"/>
              </a:ext>
            </a:extLst>
          </p:cNvPr>
          <p:cNvSpPr>
            <a:spLocks noGrp="1"/>
          </p:cNvSpPr>
          <p:nvPr>
            <p:ph type="body" sz="quarter" idx="18"/>
          </p:nvPr>
        </p:nvSpPr>
        <p:spPr>
          <a:xfrm>
            <a:off x="1358576" y="994254"/>
            <a:ext cx="9954728" cy="803653"/>
          </a:xfrm>
        </p:spPr>
        <p:txBody>
          <a:bodyPr/>
          <a:lstStyle/>
          <a:p>
            <a:pPr marL="0" indent="0">
              <a:spcAft>
                <a:spcPts val="600"/>
              </a:spcAft>
            </a:pPr>
            <a:r>
              <a:rPr lang="en-US" b="1" dirty="0">
                <a:solidFill>
                  <a:srgbClr val="E96751"/>
                </a:solidFill>
              </a:rPr>
              <a:t>Tekinn úr kafla 3. </a:t>
            </a:r>
            <a:r>
              <a:rPr lang="en-US" sz="2200" dirty="0">
                <a:solidFill>
                  <a:srgbClr val="595959"/>
                </a:solidFill>
              </a:rPr>
              <a:t>Ákvarða fjölda </a:t>
            </a:r>
            <a:r>
              <a:rPr lang="en-IE" sz="2200" dirty="0" err="1">
                <a:solidFill>
                  <a:srgbClr val="595959"/>
                </a:solidFill>
              </a:rPr>
              <a:t>tiltækra </a:t>
            </a:r>
            <a:r>
              <a:rPr lang="en-IE" sz="2200" dirty="0">
                <a:solidFill>
                  <a:srgbClr val="595959"/>
                </a:solidFill>
              </a:rPr>
              <a:t>nætur á ári. Gerðu ráð fyrir að þú starfir allt árið, 365 nætur. </a:t>
            </a:r>
            <a:r>
              <a:rPr lang="en-US" sz="2200" dirty="0">
                <a:solidFill>
                  <a:srgbClr val="595959"/>
                </a:solidFill>
              </a:rPr>
              <a:t>(Þú getur stillt þetta ef þú ert opinn árstíðabundið, t.d. 300 nætur, 250 o.s.frv.)</a:t>
            </a:r>
            <a:endParaRPr lang="en-US" sz="2200" i="1" dirty="0">
              <a:solidFill>
                <a:srgbClr val="595959"/>
              </a:solidFill>
            </a:endParaRPr>
          </a:p>
        </p:txBody>
      </p:sp>
      <p:sp>
        <p:nvSpPr>
          <p:cNvPr id="21" name="Text Placeholder 5">
            <a:extLst>
              <a:ext uri="{FF2B5EF4-FFF2-40B4-BE49-F238E27FC236}">
                <a16:creationId xmlns:a16="http://schemas.microsoft.com/office/drawing/2014/main" id="{A66A3942-DCD2-8A7C-0226-AD5984C50620}"/>
              </a:ext>
            </a:extLst>
          </p:cNvPr>
          <p:cNvSpPr txBox="1">
            <a:spLocks/>
          </p:cNvSpPr>
          <p:nvPr/>
        </p:nvSpPr>
        <p:spPr>
          <a:xfrm>
            <a:off x="1469032" y="228452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Laugar nætur </a:t>
            </a:r>
            <a:r>
              <a:rPr lang="en-US" dirty="0">
                <a:solidFill>
                  <a:schemeClr val="bg1"/>
                </a:solidFill>
              </a:rPr>
              <a:t>= heildarnætur á ári – eigandans lokaðar nætur – viðhaldsdagar – árstíðabundin lokanir</a:t>
            </a:r>
          </a:p>
        </p:txBody>
      </p:sp>
      <p:sp>
        <p:nvSpPr>
          <p:cNvPr id="26" name="Flowchart: Alternate Process 25">
            <a:extLst>
              <a:ext uri="{FF2B5EF4-FFF2-40B4-BE49-F238E27FC236}">
                <a16:creationId xmlns:a16="http://schemas.microsoft.com/office/drawing/2014/main" id="{160BC8EA-48E5-EC94-AFFA-E3C4ACA7DD74}"/>
              </a:ext>
            </a:extLst>
          </p:cNvPr>
          <p:cNvSpPr/>
          <p:nvPr/>
        </p:nvSpPr>
        <p:spPr>
          <a:xfrm>
            <a:off x="1358576" y="3260796"/>
            <a:ext cx="9964593" cy="351147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B3F623AC-535D-5D75-A9B4-DD5A3407206B}"/>
              </a:ext>
            </a:extLst>
          </p:cNvPr>
          <p:cNvCxnSpPr>
            <a:cxnSpLocks/>
            <a:stCxn id="24" idx="1"/>
            <a:endCxn id="25" idx="1"/>
          </p:cNvCxnSpPr>
          <p:nvPr/>
        </p:nvCxnSpPr>
        <p:spPr>
          <a:xfrm rot="10800000" flipH="1" flipV="1">
            <a:off x="817828" y="1505798"/>
            <a:ext cx="500852" cy="114060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63504AA-514F-7714-9654-0050D4386F76}"/>
              </a:ext>
            </a:extLst>
          </p:cNvPr>
          <p:cNvCxnSpPr>
            <a:cxnSpLocks/>
          </p:cNvCxnSpPr>
          <p:nvPr/>
        </p:nvCxnSpPr>
        <p:spPr>
          <a:xfrm rot="16200000" flipH="1">
            <a:off x="-356708" y="3592452"/>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E4038EFD-4108-7816-7550-CE4986C79391}"/>
              </a:ext>
            </a:extLst>
          </p:cNvPr>
          <p:cNvSpPr txBox="1">
            <a:spLocks/>
          </p:cNvSpPr>
          <p:nvPr/>
        </p:nvSpPr>
        <p:spPr>
          <a:xfrm>
            <a:off x="1453649" y="334223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595959"/>
                </a:solidFill>
              </a:rPr>
              <a:t>Þessi tala er nauðsynleg til að reikna raunsæja nýtingu. Hún hjálpar þér að spá fyrir um hámarkstekjur og skilja rekstrarmörk. Þú munt nota þessa tölu í jöfnunarhagnaðargreiningu og tekjuskipulagningu.</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graphicFrame>
        <p:nvGraphicFramePr>
          <p:cNvPr id="8" name="Table 7">
            <a:extLst>
              <a:ext uri="{FF2B5EF4-FFF2-40B4-BE49-F238E27FC236}">
                <a16:creationId xmlns:a16="http://schemas.microsoft.com/office/drawing/2014/main" id="{066FBBF9-5F78-6E2C-CFE9-F42E4A2E3DFE}"/>
              </a:ext>
            </a:extLst>
          </p:cNvPr>
          <p:cNvGraphicFramePr>
            <a:graphicFrameLocks noGrp="1"/>
          </p:cNvGraphicFramePr>
          <p:nvPr/>
        </p:nvGraphicFramePr>
        <p:xfrm>
          <a:off x="1554757" y="4506507"/>
          <a:ext cx="8608418" cy="2103120"/>
        </p:xfrm>
        <a:graphic>
          <a:graphicData uri="http://schemas.openxmlformats.org/drawingml/2006/table">
            <a:tbl>
              <a:tblPr/>
              <a:tblGrid>
                <a:gridCol w="4304209">
                  <a:extLst>
                    <a:ext uri="{9D8B030D-6E8A-4147-A177-3AD203B41FA5}">
                      <a16:colId xmlns:a16="http://schemas.microsoft.com/office/drawing/2014/main" val="3346008039"/>
                    </a:ext>
                  </a:extLst>
                </a:gridCol>
                <a:gridCol w="4304209">
                  <a:extLst>
                    <a:ext uri="{9D8B030D-6E8A-4147-A177-3AD203B41FA5}">
                      <a16:colId xmlns:a16="http://schemas.microsoft.com/office/drawing/2014/main" val="3983309515"/>
                    </a:ext>
                  </a:extLst>
                </a:gridCol>
              </a:tblGrid>
              <a:tr h="0">
                <a:tc>
                  <a:txBody>
                    <a:bodyPr/>
                    <a:lstStyle/>
                    <a:p>
                      <a:pPr>
                        <a:buNone/>
                      </a:pPr>
                      <a:r>
                        <a:rPr lang="en-US" b="1" dirty="0">
                          <a:solidFill>
                            <a:schemeClr val="bg1"/>
                          </a:solidFill>
                        </a:rPr>
                        <a:t>Heildarnætur á ári</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dirty="0">
                          <a:solidFill>
                            <a:schemeClr val="bg1"/>
                          </a:solidFill>
                        </a:rPr>
                        <a:t>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8331555"/>
                  </a:ext>
                </a:extLst>
              </a:tr>
              <a:tr h="0">
                <a:tc>
                  <a:txBody>
                    <a:bodyPr/>
                    <a:lstStyle/>
                    <a:p>
                      <a:pPr>
                        <a:buNone/>
                      </a:pPr>
                      <a:r>
                        <a:rPr lang="en-US" dirty="0">
                          <a:solidFill>
                            <a:srgbClr val="595959"/>
                          </a:solidFill>
                        </a:rPr>
                        <a:t>Nýting eiganda (t.d. frí, persónulegar dvöl)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140182"/>
                  </a:ext>
                </a:extLst>
              </a:tr>
              <a:tr h="0">
                <a:tc>
                  <a:txBody>
                    <a:bodyPr/>
                    <a:lstStyle/>
                    <a:p>
                      <a:pPr>
                        <a:buNone/>
                      </a:pPr>
                      <a:r>
                        <a:rPr lang="en-US" dirty="0">
                          <a:solidFill>
                            <a:srgbClr val="595959"/>
                          </a:solidFill>
                        </a:rPr>
                        <a:t>Áætlaðir viðhaldsdagar (t.d. djúphreinsun, viðgerðir)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069515"/>
                  </a:ext>
                </a:extLst>
              </a:tr>
              <a:tr h="0">
                <a:tc>
                  <a:txBody>
                    <a:bodyPr/>
                    <a:lstStyle/>
                    <a:p>
                      <a:pPr>
                        <a:buNone/>
                      </a:pPr>
                      <a:r>
                        <a:rPr lang="en-US">
                          <a:solidFill>
                            <a:srgbClr val="595959"/>
                          </a:solidFill>
                        </a:rPr>
                        <a:t>Lokanir utan háannatíma (t.d. lokað janúar–febrúar)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5051693"/>
                  </a:ext>
                </a:extLst>
              </a:tr>
              <a:tr h="0">
                <a:tc>
                  <a:txBody>
                    <a:bodyPr/>
                    <a:lstStyle/>
                    <a:p>
                      <a:pPr>
                        <a:buNone/>
                      </a:pPr>
                      <a:r>
                        <a:rPr lang="en-IE" b="1" dirty="0">
                          <a:solidFill>
                            <a:schemeClr val="bg1"/>
                          </a:solidFill>
                        </a:rPr>
                        <a:t>Laust nætur</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a:txBody>
                    <a:bodyPr/>
                    <a:lstStyle/>
                    <a:p>
                      <a:pPr>
                        <a:buNone/>
                      </a:pPr>
                      <a:r>
                        <a:rPr lang="en-US" dirty="0">
                          <a:solidFill>
                            <a:schemeClr val="bg1"/>
                          </a:solidFill>
                        </a:rPr>
                        <a:t>365 – 30 – 10 – 45 =</a:t>
                      </a:r>
                      <a:r>
                        <a:rPr lang="en-US" b="1" dirty="0">
                          <a:solidFill>
                            <a:schemeClr val="bg1"/>
                          </a:solidFill>
                        </a:rPr>
                        <a:t> 280 nætur</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extLst>
                  <a:ext uri="{0D108BD9-81ED-4DB2-BD59-A6C34878D82A}">
                    <a16:rowId xmlns:a16="http://schemas.microsoft.com/office/drawing/2014/main" val="2240283204"/>
                  </a:ext>
                </a:extLst>
              </a:tr>
            </a:tbl>
          </a:graphicData>
        </a:graphic>
      </p:graphicFrame>
      <p:grpSp>
        <p:nvGrpSpPr>
          <p:cNvPr id="11" name="Group 10">
            <a:extLst>
              <a:ext uri="{FF2B5EF4-FFF2-40B4-BE49-F238E27FC236}">
                <a16:creationId xmlns:a16="http://schemas.microsoft.com/office/drawing/2014/main" id="{DE04D0BB-4F47-831C-AA38-E2652541D512}"/>
              </a:ext>
            </a:extLst>
          </p:cNvPr>
          <p:cNvGrpSpPr/>
          <p:nvPr/>
        </p:nvGrpSpPr>
        <p:grpSpPr>
          <a:xfrm>
            <a:off x="10976005" y="186976"/>
            <a:ext cx="1081945" cy="1011723"/>
            <a:chOff x="1016000" y="1137920"/>
            <a:chExt cx="1016000" cy="1016000"/>
          </a:xfrm>
        </p:grpSpPr>
        <p:sp>
          <p:nvSpPr>
            <p:cNvPr id="12" name="Oval 11">
              <a:extLst>
                <a:ext uri="{FF2B5EF4-FFF2-40B4-BE49-F238E27FC236}">
                  <a16:creationId xmlns:a16="http://schemas.microsoft.com/office/drawing/2014/main" id="{05278187-95CF-4BB4-8954-1DAD181C8AE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98998746-99C2-D13F-444E-B85F358D59D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17</a:t>
              </a:r>
            </a:p>
          </p:txBody>
        </p:sp>
      </p:grpSp>
    </p:spTree>
    <p:extLst>
      <p:ext uri="{BB962C8B-B14F-4D97-AF65-F5344CB8AC3E}">
        <p14:creationId xmlns:p14="http://schemas.microsoft.com/office/powerpoint/2010/main" val="1313452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B802-E6E1-040D-A9B3-C7909091A5F8}"/>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F917646B-1ED7-289C-0D7B-2323DB188BA3}"/>
              </a:ext>
            </a:extLst>
          </p:cNvPr>
          <p:cNvSpPr/>
          <p:nvPr/>
        </p:nvSpPr>
        <p:spPr>
          <a:xfrm>
            <a:off x="1318680" y="242179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C7C2EC8F-2FB0-6CBB-C1D7-E97DE399F07C}"/>
              </a:ext>
            </a:extLst>
          </p:cNvPr>
          <p:cNvSpPr/>
          <p:nvPr/>
        </p:nvSpPr>
        <p:spPr>
          <a:xfrm>
            <a:off x="817828" y="1233827"/>
            <a:ext cx="10595240" cy="107122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37D1D478-9209-C788-BD22-F99B16858DCD}"/>
              </a:ext>
            </a:extLst>
          </p:cNvPr>
          <p:cNvSpPr>
            <a:spLocks noGrp="1"/>
          </p:cNvSpPr>
          <p:nvPr>
            <p:ph type="body" sz="quarter" idx="16"/>
          </p:nvPr>
        </p:nvSpPr>
        <p:spPr>
          <a:xfrm>
            <a:off x="608740" y="147691"/>
            <a:ext cx="11013415" cy="803654"/>
          </a:xfrm>
        </p:spPr>
        <p:txBody>
          <a:bodyPr/>
          <a:lstStyle/>
          <a:p>
            <a:pPr algn="ctr">
              <a:spcBef>
                <a:spcPts val="0"/>
              </a:spcBef>
            </a:pPr>
            <a:r>
              <a:rPr lang="en-US" sz="3000" dirty="0">
                <a:solidFill>
                  <a:srgbClr val="E96751"/>
                </a:solidFill>
              </a:rPr>
              <a:t>Áætla raunverulega nýtingu</a:t>
            </a:r>
          </a:p>
          <a:p>
            <a:pPr algn="ctr">
              <a:spcBef>
                <a:spcPts val="0"/>
              </a:spcBef>
            </a:pPr>
            <a:r>
              <a:rPr lang="en-US" sz="2400" b="0" dirty="0">
                <a:solidFill>
                  <a:srgbClr val="E96751"/>
                </a:solidFill>
              </a:rPr>
              <a:t>Áætlaðu hversu margar af tiltækum nætur gistingar þú munt raunverulega bóka</a:t>
            </a:r>
          </a:p>
        </p:txBody>
      </p:sp>
      <p:cxnSp>
        <p:nvCxnSpPr>
          <p:cNvPr id="2" name="Straight Connector 1">
            <a:extLst>
              <a:ext uri="{FF2B5EF4-FFF2-40B4-BE49-F238E27FC236}">
                <a16:creationId xmlns:a16="http://schemas.microsoft.com/office/drawing/2014/main" id="{3CF4D872-0405-E160-BAD8-D02C68367977}"/>
              </a:ext>
            </a:extLst>
          </p:cNvPr>
          <p:cNvCxnSpPr>
            <a:cxnSpLocks/>
          </p:cNvCxnSpPr>
          <p:nvPr/>
        </p:nvCxnSpPr>
        <p:spPr>
          <a:xfrm>
            <a:off x="50480" y="111085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573F841-1A5B-74BA-9D2A-0ED989FF7559}"/>
              </a:ext>
            </a:extLst>
          </p:cNvPr>
          <p:cNvSpPr>
            <a:spLocks noGrp="1"/>
          </p:cNvSpPr>
          <p:nvPr>
            <p:ph type="body" sz="quarter" idx="18"/>
          </p:nvPr>
        </p:nvSpPr>
        <p:spPr>
          <a:xfrm>
            <a:off x="1360142" y="1363368"/>
            <a:ext cx="9954728" cy="803653"/>
          </a:xfrm>
        </p:spPr>
        <p:txBody>
          <a:bodyPr/>
          <a:lstStyle/>
          <a:p>
            <a:pPr marL="0" indent="0">
              <a:spcAft>
                <a:spcPts val="600"/>
              </a:spcAft>
            </a:pPr>
            <a:r>
              <a:rPr lang="en-US" dirty="0">
                <a:solidFill>
                  <a:srgbClr val="595959"/>
                </a:solidFill>
              </a:rPr>
              <a:t>Þetta snýst um </a:t>
            </a:r>
            <a:r>
              <a:rPr lang="en-US" b="1" dirty="0">
                <a:solidFill>
                  <a:srgbClr val="595959"/>
                </a:solidFill>
              </a:rPr>
              <a:t>að spá fyrir um raunverulega nýtingu þína </a:t>
            </a:r>
            <a:r>
              <a:rPr lang="en-US" dirty="0">
                <a:solidFill>
                  <a:srgbClr val="595959"/>
                </a:solidFill>
              </a:rPr>
              <a:t>út frá markaðsþróun, staðbundinni eftirspurn og aðdráttarafli eignarinnar. Það hjálpar þér að áætla tekjur.</a:t>
            </a:r>
            <a:endParaRPr lang="en-US" i="1" dirty="0">
              <a:solidFill>
                <a:srgbClr val="595959"/>
              </a:solidFill>
            </a:endParaRPr>
          </a:p>
        </p:txBody>
      </p:sp>
      <p:sp>
        <p:nvSpPr>
          <p:cNvPr id="21" name="Text Placeholder 5">
            <a:extLst>
              <a:ext uri="{FF2B5EF4-FFF2-40B4-BE49-F238E27FC236}">
                <a16:creationId xmlns:a16="http://schemas.microsoft.com/office/drawing/2014/main" id="{1D681D67-C11D-C3EF-5017-3D65F59B0395}"/>
              </a:ext>
            </a:extLst>
          </p:cNvPr>
          <p:cNvSpPr txBox="1">
            <a:spLocks/>
          </p:cNvSpPr>
          <p:nvPr/>
        </p:nvSpPr>
        <p:spPr>
          <a:xfrm>
            <a:off x="1469032" y="250169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Felið í sér rannsóknir og frekari greiningu á markaðsþróun: </a:t>
            </a:r>
            <a:r>
              <a:rPr lang="en-US" sz="2200" dirty="0">
                <a:solidFill>
                  <a:schemeClr val="bg1"/>
                </a:solidFill>
              </a:rPr>
              <a:t>Skoðið svipaðar auglýsingar á Airbnb, Booking.com eða ferðaþjónustuskýrslur. Algengar svið:</a:t>
            </a:r>
          </a:p>
        </p:txBody>
      </p:sp>
      <p:sp>
        <p:nvSpPr>
          <p:cNvPr id="26" name="Flowchart: Alternate Process 25">
            <a:extLst>
              <a:ext uri="{FF2B5EF4-FFF2-40B4-BE49-F238E27FC236}">
                <a16:creationId xmlns:a16="http://schemas.microsoft.com/office/drawing/2014/main" id="{03564E1B-FE7D-7168-A6BC-26017B0FDDCF}"/>
              </a:ext>
            </a:extLst>
          </p:cNvPr>
          <p:cNvSpPr/>
          <p:nvPr/>
        </p:nvSpPr>
        <p:spPr>
          <a:xfrm>
            <a:off x="1358576" y="3477966"/>
            <a:ext cx="9964593" cy="323234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CDD9E451-A0D9-FCF3-34F7-9437DD4BFAFD}"/>
              </a:ext>
            </a:extLst>
          </p:cNvPr>
          <p:cNvCxnSpPr>
            <a:cxnSpLocks/>
            <a:stCxn id="24" idx="1"/>
            <a:endCxn id="25" idx="1"/>
          </p:cNvCxnSpPr>
          <p:nvPr/>
        </p:nvCxnSpPr>
        <p:spPr>
          <a:xfrm rot="10800000" flipH="1" flipV="1">
            <a:off x="817828" y="1769438"/>
            <a:ext cx="500852" cy="109413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1F7E5B5-B422-9998-4DFD-8A2B6578ABA0}"/>
              </a:ext>
            </a:extLst>
          </p:cNvPr>
          <p:cNvCxnSpPr>
            <a:cxnSpLocks/>
          </p:cNvCxnSpPr>
          <p:nvPr/>
        </p:nvCxnSpPr>
        <p:spPr>
          <a:xfrm rot="16200000" flipH="1">
            <a:off x="-361326" y="3786711"/>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17601D9C-0E0B-A1E7-D4A8-37CFA6B7FD48}"/>
              </a:ext>
            </a:extLst>
          </p:cNvPr>
          <p:cNvSpPr txBox="1">
            <a:spLocks/>
          </p:cNvSpPr>
          <p:nvPr/>
        </p:nvSpPr>
        <p:spPr>
          <a:xfrm>
            <a:off x="1453649" y="355940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Font typeface="+mj-lt"/>
              <a:buAutoNum type="arabicPeriod"/>
            </a:pPr>
            <a:r>
              <a:rPr lang="en-US" sz="2200" dirty="0">
                <a:solidFill>
                  <a:srgbClr val="595959"/>
                </a:solidFill>
              </a:rPr>
              <a:t>Spár um ferðamennsku á landsbyggðinni byggðar á tölum frá ferðamannastofnunum: 20–40%</a:t>
            </a:r>
          </a:p>
          <a:p>
            <a:pPr marL="457200" indent="-457200">
              <a:lnSpc>
                <a:spcPct val="100000"/>
              </a:lnSpc>
              <a:spcBef>
                <a:spcPts val="0"/>
              </a:spcBef>
              <a:spcAft>
                <a:spcPts val="600"/>
              </a:spcAft>
              <a:buFont typeface="+mj-lt"/>
              <a:buAutoNum type="arabicPeriod"/>
            </a:pPr>
            <a:r>
              <a:rPr lang="en-US" sz="2200" dirty="0">
                <a:solidFill>
                  <a:srgbClr val="595959"/>
                </a:solidFill>
              </a:rPr>
              <a:t>Vinsæl ferðamannasvæði: 50–80%. Nálæg glamping-svæði eru með 45% nýtingu að meðaltali </a:t>
            </a:r>
          </a:p>
          <a:p>
            <a:pPr marL="457200" indent="-457200">
              <a:lnSpc>
                <a:spcPct val="100000"/>
              </a:lnSpc>
              <a:spcBef>
                <a:spcPts val="0"/>
              </a:spcBef>
              <a:spcAft>
                <a:spcPts val="600"/>
              </a:spcAft>
              <a:buFont typeface="+mj-lt"/>
              <a:buAutoNum type="arabicPeriod"/>
            </a:pPr>
            <a:r>
              <a:rPr lang="en-US" sz="2200" b="1" dirty="0">
                <a:solidFill>
                  <a:srgbClr val="595959"/>
                </a:solidFill>
              </a:rPr>
              <a:t>Taktu tillit til árstíðabundinna sveiflna: </a:t>
            </a:r>
            <a:r>
              <a:rPr lang="en-US" sz="2200" dirty="0">
                <a:solidFill>
                  <a:srgbClr val="595959"/>
                </a:solidFill>
              </a:rPr>
              <a:t>Skiptið árinu í há-, milli- og lágsímatímabil. Áætlaðu bókanir hvers tímabils út frá eftirspurn. | Háannatími (júlí–ágúst): 70% | Mílliannatími (maí–júní, september): 50% | Lágannatími (annar tími): 20% </a:t>
            </a:r>
          </a:p>
          <a:p>
            <a:pPr marL="457200" indent="-457200">
              <a:lnSpc>
                <a:spcPct val="100000"/>
              </a:lnSpc>
              <a:spcBef>
                <a:spcPts val="0"/>
              </a:spcBef>
              <a:spcAft>
                <a:spcPts val="600"/>
              </a:spcAft>
              <a:buFont typeface="+mj-lt"/>
              <a:buAutoNum type="arabicPeriod"/>
            </a:pPr>
            <a:r>
              <a:rPr lang="en-US" sz="2200" b="1" dirty="0">
                <a:solidFill>
                  <a:srgbClr val="595959"/>
                </a:solidFill>
              </a:rPr>
              <a:t>Þættir í tilboði þínu og staðsetningu. </a:t>
            </a:r>
            <a:r>
              <a:rPr lang="en-US" sz="2200" dirty="0">
                <a:solidFill>
                  <a:srgbClr val="595959"/>
                </a:solidFill>
              </a:rPr>
              <a:t>Ef dvölin þín hefur einstaka eiginleika (t.d. heita pottinn, sjávarútsýni) geturðu búist við yfir meðallagi bókunum. </a:t>
            </a:r>
            <a:r>
              <a:rPr lang="en-US" sz="2200" i="1" dirty="0">
                <a:solidFill>
                  <a:srgbClr val="595959"/>
                </a:solidFill>
              </a:rPr>
              <a:t>Einstakur heitur pottur og útsýni geta aukið nýtingu þína í 55% árlega</a:t>
            </a:r>
            <a:r>
              <a:rPr lang="en-US" sz="2200" b="1" i="1" dirty="0">
                <a:solidFill>
                  <a:srgbClr val="595959"/>
                </a:solidFill>
              </a:rPr>
              <a:t> </a:t>
            </a:r>
            <a:endParaRPr lang="en-US" sz="2200" i="1" dirty="0">
              <a:solidFill>
                <a:srgbClr val="595959"/>
              </a:solidFill>
            </a:endParaRPr>
          </a:p>
        </p:txBody>
      </p:sp>
      <p:grpSp>
        <p:nvGrpSpPr>
          <p:cNvPr id="5" name="Group 4">
            <a:extLst>
              <a:ext uri="{FF2B5EF4-FFF2-40B4-BE49-F238E27FC236}">
                <a16:creationId xmlns:a16="http://schemas.microsoft.com/office/drawing/2014/main" id="{5FA93D86-CD00-92DD-A26B-26B5998B01B7}"/>
              </a:ext>
            </a:extLst>
          </p:cNvPr>
          <p:cNvGrpSpPr/>
          <p:nvPr/>
        </p:nvGrpSpPr>
        <p:grpSpPr>
          <a:xfrm>
            <a:off x="10976005" y="186976"/>
            <a:ext cx="1081945" cy="1011723"/>
            <a:chOff x="1016000" y="1137920"/>
            <a:chExt cx="1016000" cy="1016000"/>
          </a:xfrm>
        </p:grpSpPr>
        <p:sp>
          <p:nvSpPr>
            <p:cNvPr id="7" name="Oval 6">
              <a:extLst>
                <a:ext uri="{FF2B5EF4-FFF2-40B4-BE49-F238E27FC236}">
                  <a16:creationId xmlns:a16="http://schemas.microsoft.com/office/drawing/2014/main" id="{6FE6E624-42D6-1DDF-711E-0F96D3CD9EE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22B330C5-3563-0E7F-6466-5C94DAAA8E83}"/>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18</a:t>
              </a:r>
            </a:p>
          </p:txBody>
        </p:sp>
      </p:grpSp>
    </p:spTree>
    <p:extLst>
      <p:ext uri="{BB962C8B-B14F-4D97-AF65-F5344CB8AC3E}">
        <p14:creationId xmlns:p14="http://schemas.microsoft.com/office/powerpoint/2010/main" val="1498689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57D81-85A2-DC5C-E421-728B9A71FFF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5CD66DA-5173-9902-52FE-27067222E3E1}"/>
              </a:ext>
            </a:extLst>
          </p:cNvPr>
          <p:cNvSpPr>
            <a:spLocks noGrp="1"/>
          </p:cNvSpPr>
          <p:nvPr>
            <p:ph type="body" sz="quarter" idx="16"/>
          </p:nvPr>
        </p:nvSpPr>
        <p:spPr>
          <a:xfrm>
            <a:off x="608740" y="147691"/>
            <a:ext cx="11013415" cy="803654"/>
          </a:xfrm>
        </p:spPr>
        <p:txBody>
          <a:bodyPr/>
          <a:lstStyle/>
          <a:p>
            <a:pPr algn="ctr">
              <a:spcBef>
                <a:spcPts val="0"/>
              </a:spcBef>
            </a:pPr>
            <a:r>
              <a:rPr lang="en-US" sz="3000" dirty="0">
                <a:solidFill>
                  <a:srgbClr val="E96751"/>
                </a:solidFill>
              </a:rPr>
              <a:t>Áætla raunverulega nýtingu:</a:t>
            </a:r>
          </a:p>
          <a:p>
            <a:pPr algn="ctr">
              <a:spcBef>
                <a:spcPts val="0"/>
              </a:spcBef>
            </a:pPr>
            <a:r>
              <a:rPr lang="en-US" sz="2400" b="0" dirty="0">
                <a:solidFill>
                  <a:srgbClr val="E96751"/>
                </a:solidFill>
              </a:rPr>
              <a:t>Áætlaðu hversu margar af tiltækum nætur gistirýmið þitt raunverulega verða bókaðar</a:t>
            </a:r>
          </a:p>
        </p:txBody>
      </p:sp>
      <p:cxnSp>
        <p:nvCxnSpPr>
          <p:cNvPr id="2" name="Straight Connector 1">
            <a:extLst>
              <a:ext uri="{FF2B5EF4-FFF2-40B4-BE49-F238E27FC236}">
                <a16:creationId xmlns:a16="http://schemas.microsoft.com/office/drawing/2014/main" id="{AE224EFE-1BE6-C874-B472-678ACA30F8D7}"/>
              </a:ext>
            </a:extLst>
          </p:cNvPr>
          <p:cNvCxnSpPr>
            <a:cxnSpLocks/>
          </p:cNvCxnSpPr>
          <p:nvPr/>
        </p:nvCxnSpPr>
        <p:spPr>
          <a:xfrm>
            <a:off x="50480" y="111085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DF368BB8-442E-2C42-63EA-28D81525E4A6}"/>
              </a:ext>
            </a:extLst>
          </p:cNvPr>
          <p:cNvSpPr txBox="1">
            <a:spLocks/>
          </p:cNvSpPr>
          <p:nvPr/>
        </p:nvSpPr>
        <p:spPr>
          <a:xfrm>
            <a:off x="1469032" y="2715990"/>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Felið í sér rannsóknir og frekari greiningu á markaðsþróun: </a:t>
            </a:r>
            <a:r>
              <a:rPr lang="en-US" sz="2200" dirty="0">
                <a:solidFill>
                  <a:schemeClr val="bg1"/>
                </a:solidFill>
              </a:rPr>
              <a:t>Skoðið svipaðar auglýsingar á Airbnb, Booking.com eða í ferðaþjónustuskýrslum. Algeng bil:</a:t>
            </a:r>
          </a:p>
        </p:txBody>
      </p:sp>
      <p:sp>
        <p:nvSpPr>
          <p:cNvPr id="26" name="Flowchart: Alternate Process 25">
            <a:extLst>
              <a:ext uri="{FF2B5EF4-FFF2-40B4-BE49-F238E27FC236}">
                <a16:creationId xmlns:a16="http://schemas.microsoft.com/office/drawing/2014/main" id="{352FAF89-412F-DC4F-F3B7-18F8534AF2AD}"/>
              </a:ext>
            </a:extLst>
          </p:cNvPr>
          <p:cNvSpPr/>
          <p:nvPr/>
        </p:nvSpPr>
        <p:spPr>
          <a:xfrm>
            <a:off x="1469032" y="1720586"/>
            <a:ext cx="9964593" cy="325146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 Placeholder 5">
            <a:extLst>
              <a:ext uri="{FF2B5EF4-FFF2-40B4-BE49-F238E27FC236}">
                <a16:creationId xmlns:a16="http://schemas.microsoft.com/office/drawing/2014/main" id="{C8EA28B5-AC6C-A91F-8A80-25ACC7F3D885}"/>
              </a:ext>
            </a:extLst>
          </p:cNvPr>
          <p:cNvSpPr txBox="1">
            <a:spLocks/>
          </p:cNvSpPr>
          <p:nvPr/>
        </p:nvSpPr>
        <p:spPr>
          <a:xfrm>
            <a:off x="1564105" y="180202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800" b="1" dirty="0">
                <a:solidFill>
                  <a:srgbClr val="E96751"/>
                </a:solidFill>
              </a:rPr>
              <a:t>Dæmi: </a:t>
            </a:r>
          </a:p>
          <a:p>
            <a:pPr marL="0" indent="0">
              <a:lnSpc>
                <a:spcPct val="100000"/>
              </a:lnSpc>
              <a:spcBef>
                <a:spcPts val="0"/>
              </a:spcBef>
              <a:spcAft>
                <a:spcPts val="600"/>
              </a:spcAft>
            </a:pPr>
            <a:r>
              <a:rPr lang="en-US" dirty="0">
                <a:solidFill>
                  <a:srgbClr val="595959"/>
                </a:solidFill>
              </a:rPr>
              <a:t>Þú hefur</a:t>
            </a:r>
            <a:r>
              <a:rPr lang="en-US" b="1" dirty="0">
                <a:solidFill>
                  <a:srgbClr val="595959"/>
                </a:solidFill>
              </a:rPr>
              <a:t> 280 tiltækar nætur </a:t>
            </a:r>
            <a:r>
              <a:rPr lang="en-US" dirty="0">
                <a:solidFill>
                  <a:srgbClr val="595959"/>
                </a:solidFill>
              </a:rPr>
              <a:t>eftir að hafa lokað dögum fyrir persónulega notkun og viðhald. </a:t>
            </a:r>
          </a:p>
          <a:p>
            <a:pPr marL="0" indent="0">
              <a:lnSpc>
                <a:spcPct val="100000"/>
              </a:lnSpc>
              <a:spcBef>
                <a:spcPts val="0"/>
              </a:spcBef>
              <a:spcAft>
                <a:spcPts val="600"/>
              </a:spcAft>
            </a:pPr>
            <a:r>
              <a:rPr lang="en-US" dirty="0">
                <a:solidFill>
                  <a:srgbClr val="595959"/>
                </a:solidFill>
              </a:rPr>
              <a:t>En miðað við rannsóknir þínar telur þú að þú fáir aðeins bókanir fyrir 60% af þeim:</a:t>
            </a:r>
          </a:p>
          <a:p>
            <a:pPr marL="0" indent="0">
              <a:lnSpc>
                <a:spcPct val="100000"/>
              </a:lnSpc>
              <a:spcBef>
                <a:spcPts val="0"/>
              </a:spcBef>
              <a:spcAft>
                <a:spcPts val="600"/>
              </a:spcAft>
            </a:pPr>
            <a:r>
              <a:rPr lang="en-US" dirty="0">
                <a:solidFill>
                  <a:srgbClr val="595959"/>
                </a:solidFill>
              </a:rPr>
              <a:t>280 × 60% =</a:t>
            </a:r>
            <a:r>
              <a:rPr lang="en-US" b="1" dirty="0">
                <a:solidFill>
                  <a:srgbClr val="595959"/>
                </a:solidFill>
              </a:rPr>
              <a:t> 168 bókaðar nætur á ári</a:t>
            </a:r>
            <a:r>
              <a:rPr lang="en-US" dirty="0">
                <a:solidFill>
                  <a:srgbClr val="595959"/>
                </a:solidFill>
              </a:rPr>
              <a:t> ← Tekjuáætlun þín byggir á þessu.</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spTree>
    <p:extLst>
      <p:ext uri="{BB962C8B-B14F-4D97-AF65-F5344CB8AC3E}">
        <p14:creationId xmlns:p14="http://schemas.microsoft.com/office/powerpoint/2010/main" val="230593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E102-AED9-DBB0-07DE-841D79587D98}"/>
            </a:ext>
          </a:extLst>
        </p:cNvPr>
        <p:cNvGrpSpPr/>
        <p:nvPr/>
      </p:nvGrpSpPr>
      <p:grpSpPr>
        <a:xfrm>
          <a:off x="0" y="0"/>
          <a:ext cx="0" cy="0"/>
          <a:chOff x="0" y="0"/>
          <a:chExt cx="0" cy="0"/>
        </a:xfrm>
      </p:grpSpPr>
      <p:pic>
        <p:nvPicPr>
          <p:cNvPr id="12" name="Picture Placeholder 11" descr="A stack of paper money&#10;&#10;AI-generated content may be incorrect.">
            <a:extLst>
              <a:ext uri="{FF2B5EF4-FFF2-40B4-BE49-F238E27FC236}">
                <a16:creationId xmlns:a16="http://schemas.microsoft.com/office/drawing/2014/main" id="{838D6826-DCF5-FEC2-8FD3-5023B425DE6A}"/>
              </a:ext>
            </a:extLst>
          </p:cNvPr>
          <p:cNvPicPr>
            <a:picLocks noGrp="1" noChangeAspect="1"/>
          </p:cNvPicPr>
          <p:nvPr>
            <p:ph type="pic" sz="quarter" idx="22"/>
          </p:nvPr>
        </p:nvPicPr>
        <p:blipFill>
          <a:blip r:embed="rId2"/>
          <a:srcRect t="6907" b="6907"/>
          <a:stretch>
            <a:fillRect/>
          </a:stretch>
        </p:blipFill>
        <p:spPr/>
      </p:pic>
      <p:sp>
        <p:nvSpPr>
          <p:cNvPr id="8" name="Text Placeholder 7">
            <a:extLst>
              <a:ext uri="{FF2B5EF4-FFF2-40B4-BE49-F238E27FC236}">
                <a16:creationId xmlns:a16="http://schemas.microsoft.com/office/drawing/2014/main" id="{000413A8-0DA5-FF20-42C9-6DE8035BB863}"/>
              </a:ext>
            </a:extLst>
          </p:cNvPr>
          <p:cNvSpPr>
            <a:spLocks noGrp="1"/>
          </p:cNvSpPr>
          <p:nvPr>
            <p:ph type="body" sz="quarter" idx="23"/>
          </p:nvPr>
        </p:nvSpPr>
        <p:spPr>
          <a:xfrm>
            <a:off x="267778" y="4919446"/>
            <a:ext cx="11554652" cy="1248936"/>
          </a:xfrm>
        </p:spPr>
        <p:txBody>
          <a:bodyPr/>
          <a:lstStyle/>
          <a:p>
            <a:pPr algn="ctr"/>
            <a:r>
              <a:rPr lang="en-US" sz="2400" b="1" dirty="0"/>
              <a:t>Föst og breytileg kostnaðar- og útgjalda uppbygging </a:t>
            </a:r>
            <a:r>
              <a:rPr lang="en-US" sz="2400" dirty="0"/>
              <a:t>(Hvað kostar að halda dyrunum opnum)</a:t>
            </a:r>
          </a:p>
          <a:p>
            <a:pPr algn="ctr"/>
            <a:r>
              <a:rPr lang="en-US" sz="2400" dirty="0">
                <a:solidFill>
                  <a:srgbClr val="595959"/>
                </a:solidFill>
              </a:rPr>
              <a:t>Til að skilja, bera kennsl á og </a:t>
            </a:r>
            <a:r>
              <a:rPr lang="en-US" sz="2400" dirty="0" err="1">
                <a:solidFill>
                  <a:srgbClr val="595959"/>
                </a:solidFill>
              </a:rPr>
              <a:t>flokka </a:t>
            </a:r>
            <a:r>
              <a:rPr lang="en-US" sz="2400" dirty="0">
                <a:solidFill>
                  <a:srgbClr val="595959"/>
                </a:solidFill>
              </a:rPr>
              <a:t>alla fasta og breytilega kostnaðarliði þína.</a:t>
            </a:r>
          </a:p>
          <a:p>
            <a:pPr algn="ctr"/>
            <a:r>
              <a:rPr lang="en-US" sz="2400" i="1" dirty="0">
                <a:solidFill>
                  <a:srgbClr val="E96751"/>
                </a:solidFill>
              </a:rPr>
              <a:t>Hvað kostar að </a:t>
            </a:r>
            <a:r>
              <a:rPr lang="en-US" sz="2400" b="1" i="1" dirty="0">
                <a:solidFill>
                  <a:srgbClr val="E96751"/>
                </a:solidFill>
              </a:rPr>
              <a:t>reka fyrirtækið þitt</a:t>
            </a:r>
            <a:r>
              <a:rPr lang="en-US" sz="2400" i="1" dirty="0">
                <a:solidFill>
                  <a:srgbClr val="E96751"/>
                </a:solidFill>
              </a:rPr>
              <a:t>, jafnvel þegar engir gestir eru til staðar eða jafnvel þegar það er opið og þegar það er lokað?</a:t>
            </a:r>
          </a:p>
          <a:p>
            <a:endParaRPr lang="en-US" sz="2400" i="1" dirty="0">
              <a:solidFill>
                <a:srgbClr val="E96751"/>
              </a:solidFill>
            </a:endParaRPr>
          </a:p>
          <a:p>
            <a:pPr algn="ctr"/>
            <a:endParaRPr lang="en-IE" sz="2400" dirty="0">
              <a:solidFill>
                <a:srgbClr val="E96751"/>
              </a:solidFill>
            </a:endParaRPr>
          </a:p>
        </p:txBody>
      </p:sp>
      <p:sp>
        <p:nvSpPr>
          <p:cNvPr id="7" name="Text Placeholder 6">
            <a:extLst>
              <a:ext uri="{FF2B5EF4-FFF2-40B4-BE49-F238E27FC236}">
                <a16:creationId xmlns:a16="http://schemas.microsoft.com/office/drawing/2014/main" id="{E6AD3ECB-96F1-7B8A-EEAA-9A50926E9AD3}"/>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A599EB2D-707F-C424-0458-6F049F5253A8}"/>
              </a:ext>
            </a:extLst>
          </p:cNvPr>
          <p:cNvSpPr>
            <a:spLocks noGrp="1"/>
          </p:cNvSpPr>
          <p:nvPr>
            <p:ph type="body" sz="quarter" idx="18"/>
          </p:nvPr>
        </p:nvSpPr>
        <p:spPr/>
        <p:txBody>
          <a:bodyPr/>
          <a:lstStyle/>
          <a:p>
            <a:pPr algn="r"/>
            <a:r>
              <a:rPr lang="en-US" b="0" dirty="0"/>
              <a:t>Kynntu þér kostnað og útgjöld</a:t>
            </a:r>
            <a:endParaRPr lang="en-IE" b="0" dirty="0"/>
          </a:p>
        </p:txBody>
      </p:sp>
      <p:sp>
        <p:nvSpPr>
          <p:cNvPr id="6" name="Text Placeholder 5">
            <a:extLst>
              <a:ext uri="{FF2B5EF4-FFF2-40B4-BE49-F238E27FC236}">
                <a16:creationId xmlns:a16="http://schemas.microsoft.com/office/drawing/2014/main" id="{2D73A002-0305-DFC1-CE75-9FD24DD0A368}"/>
              </a:ext>
            </a:extLst>
          </p:cNvPr>
          <p:cNvSpPr>
            <a:spLocks noGrp="1"/>
          </p:cNvSpPr>
          <p:nvPr>
            <p:ph type="body" sz="quarter" idx="19"/>
          </p:nvPr>
        </p:nvSpPr>
        <p:spPr/>
        <p:txBody>
          <a:bodyPr/>
          <a:lstStyle/>
          <a:p>
            <a:pPr algn="r"/>
            <a:r>
              <a:rPr lang="en-IE" sz="4000" dirty="0"/>
              <a:t>Kafli 4</a:t>
            </a:r>
          </a:p>
        </p:txBody>
      </p:sp>
    </p:spTree>
    <p:extLst>
      <p:ext uri="{BB962C8B-B14F-4D97-AF65-F5344CB8AC3E}">
        <p14:creationId xmlns:p14="http://schemas.microsoft.com/office/powerpoint/2010/main" val="1904906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28A66FA1-220F-3739-60FC-4030C911BD1C}"/>
              </a:ext>
            </a:extLst>
          </p:cNvPr>
          <p:cNvSpPr/>
          <p:nvPr/>
        </p:nvSpPr>
        <p:spPr>
          <a:xfrm>
            <a:off x="4075224" y="3138324"/>
            <a:ext cx="7441755" cy="153394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11">
            <a:extLst>
              <a:ext uri="{FF2B5EF4-FFF2-40B4-BE49-F238E27FC236}">
                <a16:creationId xmlns:a16="http://schemas.microsoft.com/office/drawing/2014/main" id="{1D2E1EFE-986E-42A5-8CD2-B1B1D5343DE4}"/>
              </a:ext>
            </a:extLst>
          </p:cNvPr>
          <p:cNvSpPr>
            <a:spLocks noGrp="1"/>
          </p:cNvSpPr>
          <p:nvPr>
            <p:ph type="body" sz="quarter" idx="4294967295"/>
          </p:nvPr>
        </p:nvSpPr>
        <p:spPr>
          <a:xfrm>
            <a:off x="544933" y="695598"/>
            <a:ext cx="2634166" cy="1049221"/>
          </a:xfrm>
          <a:prstGeom prst="rect">
            <a:avLst/>
          </a:prstGeom>
        </p:spPr>
        <p:txBody>
          <a:bodyPr/>
          <a:lstStyle/>
          <a:p>
            <a:pPr marL="0" indent="0" algn="ctr">
              <a:lnSpc>
                <a:spcPct val="100000"/>
              </a:lnSpc>
              <a:buNone/>
            </a:pPr>
            <a:r>
              <a:rPr lang="en-IE" b="1" dirty="0">
                <a:solidFill>
                  <a:schemeClr val="bg1"/>
                </a:solidFill>
              </a:rPr>
              <a:t>Finndu jafnrekstrarpunktinn þinn</a:t>
            </a:r>
          </a:p>
        </p:txBody>
      </p:sp>
      <p:sp>
        <p:nvSpPr>
          <p:cNvPr id="11" name="Text Placeholder 10">
            <a:extLst>
              <a:ext uri="{FF2B5EF4-FFF2-40B4-BE49-F238E27FC236}">
                <a16:creationId xmlns:a16="http://schemas.microsoft.com/office/drawing/2014/main" id="{9412E770-F3EB-49F3-8F9A-908A59A6C3BE}"/>
              </a:ext>
            </a:extLst>
          </p:cNvPr>
          <p:cNvSpPr>
            <a:spLocks noGrp="1"/>
          </p:cNvSpPr>
          <p:nvPr>
            <p:ph type="body" sz="quarter" idx="16"/>
          </p:nvPr>
        </p:nvSpPr>
        <p:spPr/>
        <p:txBody>
          <a:bodyPr/>
          <a:lstStyle/>
          <a:p>
            <a:r>
              <a:rPr lang="en-US" dirty="0"/>
              <a:t>Greining á rekstrarjafnri</a:t>
            </a:r>
            <a:endParaRPr lang="en-US" sz="2800" b="0" dirty="0"/>
          </a:p>
          <a:p>
            <a:endParaRPr lang="en-IE" dirty="0"/>
          </a:p>
        </p:txBody>
      </p:sp>
      <p:sp>
        <p:nvSpPr>
          <p:cNvPr id="14" name="Text Placeholder 13">
            <a:extLst>
              <a:ext uri="{FF2B5EF4-FFF2-40B4-BE49-F238E27FC236}">
                <a16:creationId xmlns:a16="http://schemas.microsoft.com/office/drawing/2014/main" id="{AD71C5E8-DA12-3116-1ADA-6A47F819203B}"/>
              </a:ext>
            </a:extLst>
          </p:cNvPr>
          <p:cNvSpPr>
            <a:spLocks noGrp="1"/>
          </p:cNvSpPr>
          <p:nvPr>
            <p:ph type="body" sz="quarter" idx="21"/>
          </p:nvPr>
        </p:nvSpPr>
        <p:spPr>
          <a:xfrm>
            <a:off x="4295553" y="813048"/>
            <a:ext cx="6915372" cy="2265271"/>
          </a:xfrm>
        </p:spPr>
        <p:txBody>
          <a:bodyPr/>
          <a:lstStyle/>
          <a:p>
            <a:pPr>
              <a:spcAft>
                <a:spcPts val="1200"/>
              </a:spcAft>
            </a:pPr>
            <a:r>
              <a:rPr lang="en-US" b="1" dirty="0">
                <a:solidFill>
                  <a:srgbClr val="595959"/>
                </a:solidFill>
              </a:rPr>
              <a:t>Jöfnunarpunktur </a:t>
            </a:r>
            <a:r>
              <a:rPr lang="en-US" dirty="0">
                <a:solidFill>
                  <a:srgbClr val="595959"/>
                </a:solidFill>
              </a:rPr>
              <a:t>er grundvallarfjármálahugtak: það er þegar heildartekjur jafngilda heildarkostnaði (sem leiðir til hvorki hagnaðar né taps). </a:t>
            </a:r>
          </a:p>
          <a:p>
            <a:pPr>
              <a:spcAft>
                <a:spcPts val="1200"/>
              </a:spcAft>
            </a:pPr>
            <a:r>
              <a:rPr lang="en-US" b="1" dirty="0">
                <a:solidFill>
                  <a:srgbClr val="E96751"/>
                </a:solidFill>
              </a:rPr>
              <a:t>Dæmi: </a:t>
            </a:r>
            <a:r>
              <a:rPr lang="en-US" dirty="0">
                <a:solidFill>
                  <a:srgbClr val="595959"/>
                </a:solidFill>
              </a:rPr>
              <a:t>Fyrir glamping-rekstur er gagnlegt jafnreikniviðmið nýtingarhlutfallið eða fjöldi nætur sem þú þarft að leigja út til að standa straum af kostnaði.</a:t>
            </a:r>
          </a:p>
          <a:p>
            <a:pPr>
              <a:spcAft>
                <a:spcPts val="1200"/>
              </a:spcAft>
            </a:pPr>
            <a:endParaRPr lang="en-US" dirty="0">
              <a:solidFill>
                <a:srgbClr val="E96751"/>
              </a:solidFill>
            </a:endParaRPr>
          </a:p>
          <a:p>
            <a:pPr>
              <a:spcAft>
                <a:spcPts val="1200"/>
              </a:spcAft>
            </a:pPr>
            <a:endParaRPr lang="en-US" dirty="0"/>
          </a:p>
          <a:p>
            <a:pPr>
              <a:spcAft>
                <a:spcPts val="600"/>
              </a:spcAft>
            </a:pPr>
            <a:endParaRPr lang="en-IE" dirty="0"/>
          </a:p>
        </p:txBody>
      </p:sp>
      <p:sp>
        <p:nvSpPr>
          <p:cNvPr id="16" name="Text Placeholder 11">
            <a:extLst>
              <a:ext uri="{FF2B5EF4-FFF2-40B4-BE49-F238E27FC236}">
                <a16:creationId xmlns:a16="http://schemas.microsoft.com/office/drawing/2014/main" id="{92EF165C-DE6B-7544-2B4D-71AFB25C4A7D}"/>
              </a:ext>
            </a:extLst>
          </p:cNvPr>
          <p:cNvSpPr txBox="1">
            <a:spLocks/>
          </p:cNvSpPr>
          <p:nvPr/>
        </p:nvSpPr>
        <p:spPr>
          <a:xfrm>
            <a:off x="544933" y="1945683"/>
            <a:ext cx="2634166"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IE" dirty="0"/>
              <a:t>Hvernig á að reikna jöfnunarpunktinn þinn</a:t>
            </a:r>
          </a:p>
        </p:txBody>
      </p:sp>
      <p:sp>
        <p:nvSpPr>
          <p:cNvPr id="4" name="TextBox 3">
            <a:extLst>
              <a:ext uri="{FF2B5EF4-FFF2-40B4-BE49-F238E27FC236}">
                <a16:creationId xmlns:a16="http://schemas.microsoft.com/office/drawing/2014/main" id="{98463EB9-5DE2-8BEB-24B9-7A0221E69CA9}"/>
              </a:ext>
            </a:extLst>
          </p:cNvPr>
          <p:cNvSpPr txBox="1"/>
          <p:nvPr/>
        </p:nvSpPr>
        <p:spPr>
          <a:xfrm>
            <a:off x="4295553" y="3225717"/>
            <a:ext cx="6834410" cy="1446550"/>
          </a:xfrm>
          <a:prstGeom prst="rect">
            <a:avLst/>
          </a:prstGeom>
          <a:noFill/>
        </p:spPr>
        <p:txBody>
          <a:bodyPr wrap="square">
            <a:spAutoFit/>
          </a:bodyPr>
          <a:lstStyle/>
          <a:p>
            <a:r>
              <a:rPr lang="en-US" sz="2200" b="1" dirty="0">
                <a:solidFill>
                  <a:schemeClr val="bg1"/>
                </a:solidFill>
              </a:rPr>
              <a:t>(Valmöguleiki A) Reikna jafnrekstrarnætur </a:t>
            </a:r>
          </a:p>
          <a:p>
            <a:r>
              <a:rPr lang="en-US" sz="2200" i="1" dirty="0">
                <a:solidFill>
                  <a:schemeClr val="bg1"/>
                </a:solidFill>
              </a:rPr>
              <a:t>(Nýtt fyrirtæki) Hin klassíska jafnrekstrarspurning.</a:t>
            </a:r>
          </a:p>
          <a:p>
            <a:r>
              <a:rPr lang="en-US" sz="2200" i="1" dirty="0">
                <a:solidFill>
                  <a:schemeClr val="bg1"/>
                </a:solidFill>
              </a:rPr>
              <a:t>"Hversu marga nætur þarf ég að bóka til að standa straum af föstum kostnaði?"</a:t>
            </a:r>
          </a:p>
        </p:txBody>
      </p:sp>
      <p:sp>
        <p:nvSpPr>
          <p:cNvPr id="7" name="Flowchart: Alternate Process 6">
            <a:extLst>
              <a:ext uri="{FF2B5EF4-FFF2-40B4-BE49-F238E27FC236}">
                <a16:creationId xmlns:a16="http://schemas.microsoft.com/office/drawing/2014/main" id="{9C8FCDC9-8079-5002-0627-9A98E754B6BE}"/>
              </a:ext>
            </a:extLst>
          </p:cNvPr>
          <p:cNvSpPr/>
          <p:nvPr/>
        </p:nvSpPr>
        <p:spPr>
          <a:xfrm>
            <a:off x="4075222" y="4832668"/>
            <a:ext cx="7441755" cy="1838787"/>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Box 5">
            <a:extLst>
              <a:ext uri="{FF2B5EF4-FFF2-40B4-BE49-F238E27FC236}">
                <a16:creationId xmlns:a16="http://schemas.microsoft.com/office/drawing/2014/main" id="{4F7052E8-0356-9D6B-4728-4B832D80D005}"/>
              </a:ext>
            </a:extLst>
          </p:cNvPr>
          <p:cNvSpPr txBox="1"/>
          <p:nvPr/>
        </p:nvSpPr>
        <p:spPr>
          <a:xfrm>
            <a:off x="4295552" y="4936482"/>
            <a:ext cx="7441755" cy="1600438"/>
          </a:xfrm>
          <a:prstGeom prst="rect">
            <a:avLst/>
          </a:prstGeom>
          <a:noFill/>
        </p:spPr>
        <p:txBody>
          <a:bodyPr wrap="square">
            <a:spAutoFit/>
          </a:bodyPr>
          <a:lstStyle/>
          <a:p>
            <a:r>
              <a:rPr lang="en-US" sz="2200" b="1" dirty="0">
                <a:solidFill>
                  <a:schemeClr val="bg1"/>
                </a:solidFill>
              </a:rPr>
              <a:t>(Valmöguleiki B) Reikna jafnreikningsnætur </a:t>
            </a:r>
          </a:p>
          <a:p>
            <a:r>
              <a:rPr lang="en-US" sz="2200" i="1" dirty="0">
                <a:solidFill>
                  <a:schemeClr val="bg1"/>
                </a:solidFill>
              </a:rPr>
              <a:t>(Ef þú þekkir heildarárleg útgjöld þín)</a:t>
            </a:r>
          </a:p>
          <a:p>
            <a:endParaRPr lang="en-GB" sz="1000" dirty="0">
              <a:solidFill>
                <a:schemeClr val="bg1"/>
              </a:solidFill>
            </a:endParaRPr>
          </a:p>
          <a:p>
            <a:pPr>
              <a:spcAft>
                <a:spcPts val="1200"/>
              </a:spcAft>
            </a:pPr>
            <a:r>
              <a:rPr lang="en-US" sz="2200" i="1" dirty="0">
                <a:solidFill>
                  <a:schemeClr val="bg1"/>
                </a:solidFill>
              </a:rPr>
              <a:t>"Miðað við það sem ég áætla að eyða á öllu árinu, hversu margar nætur þarf ég að bóka til að ná jafnri stöðu?"</a:t>
            </a:r>
          </a:p>
        </p:txBody>
      </p:sp>
    </p:spTree>
    <p:extLst>
      <p:ext uri="{BB962C8B-B14F-4D97-AF65-F5344CB8AC3E}">
        <p14:creationId xmlns:p14="http://schemas.microsoft.com/office/powerpoint/2010/main" val="282348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A8A17-8503-A7C5-64C2-0CAB3B2156AC}"/>
              </a:ext>
            </a:extLst>
          </p:cNvPr>
          <p:cNvSpPr>
            <a:spLocks noGrp="1"/>
          </p:cNvSpPr>
          <p:nvPr>
            <p:ph type="body" sz="quarter" idx="16"/>
          </p:nvPr>
        </p:nvSpPr>
        <p:spPr/>
        <p:txBody>
          <a:bodyPr/>
          <a:lstStyle/>
          <a:p>
            <a:r>
              <a:rPr lang="en-US" dirty="0">
                <a:solidFill>
                  <a:srgbClr val="EC7C69"/>
                </a:solidFill>
              </a:rPr>
              <a:t>(Valmöguleiki A) </a:t>
            </a:r>
            <a:r>
              <a:rPr lang="en-US" dirty="0"/>
              <a:t>Reikna jafnrekstrarnætur </a:t>
            </a:r>
          </a:p>
          <a:p>
            <a:r>
              <a:rPr lang="en-US" b="0" i="1" dirty="0"/>
              <a:t>Fyrir fyrirtæki sem byrjar frá grunni! </a:t>
            </a:r>
            <a:endParaRPr lang="en-GB" b="0" i="1" dirty="0"/>
          </a:p>
          <a:p>
            <a:endParaRPr lang="en-IE" dirty="0"/>
          </a:p>
        </p:txBody>
      </p:sp>
      <p:sp>
        <p:nvSpPr>
          <p:cNvPr id="3" name="Text Placeholder 2">
            <a:extLst>
              <a:ext uri="{FF2B5EF4-FFF2-40B4-BE49-F238E27FC236}">
                <a16:creationId xmlns:a16="http://schemas.microsoft.com/office/drawing/2014/main" id="{6E6EFD6C-AA61-F5E7-6BDF-BBEA8D234B79}"/>
              </a:ext>
            </a:extLst>
          </p:cNvPr>
          <p:cNvSpPr>
            <a:spLocks noGrp="1"/>
          </p:cNvSpPr>
          <p:nvPr>
            <p:ph type="body" sz="quarter" idx="21"/>
          </p:nvPr>
        </p:nvSpPr>
        <p:spPr>
          <a:xfrm>
            <a:off x="4431596" y="1371559"/>
            <a:ext cx="7221426" cy="4530541"/>
          </a:xfrm>
        </p:spPr>
        <p:txBody>
          <a:bodyPr/>
          <a:lstStyle/>
          <a:p>
            <a:r>
              <a:rPr lang="en-US" sz="2400" b="1" dirty="0">
                <a:solidFill>
                  <a:srgbClr val="595959"/>
                </a:solidFill>
              </a:rPr>
              <a:t>Valmöguleiki A </a:t>
            </a:r>
            <a:r>
              <a:rPr lang="en-US" sz="2400" dirty="0">
                <a:solidFill>
                  <a:srgbClr val="595959"/>
                </a:solidFill>
              </a:rPr>
              <a:t>snýst um </a:t>
            </a:r>
            <a:r>
              <a:rPr lang="en-US" sz="2400" b="1" dirty="0">
                <a:solidFill>
                  <a:srgbClr val="595959"/>
                </a:solidFill>
              </a:rPr>
              <a:t>hversu margar nætur þú þarft að bóka </a:t>
            </a:r>
            <a:r>
              <a:rPr lang="en-US" sz="2400" dirty="0">
                <a:solidFill>
                  <a:srgbClr val="595959"/>
                </a:solidFill>
              </a:rPr>
              <a:t>til að standa straum af kostnaði — áherslan er á </a:t>
            </a:r>
            <a:r>
              <a:rPr lang="en-US" sz="2400" b="1" dirty="0">
                <a:solidFill>
                  <a:srgbClr val="595959"/>
                </a:solidFill>
              </a:rPr>
              <a:t>"þarfar nætur til að lifa af."</a:t>
            </a:r>
          </a:p>
          <a:p>
            <a:endParaRPr lang="en-US" sz="2400" b="1" dirty="0">
              <a:solidFill>
                <a:srgbClr val="595959"/>
              </a:solidFill>
            </a:endParaRPr>
          </a:p>
          <a:p>
            <a:r>
              <a:rPr lang="en-US" sz="2400" b="1" dirty="0">
                <a:solidFill>
                  <a:srgbClr val="E96751"/>
                </a:solidFill>
              </a:rPr>
              <a:t>Jafnrekstrarnætur = </a:t>
            </a:r>
            <a:r>
              <a:rPr lang="en-US" sz="2400" dirty="0">
                <a:solidFill>
                  <a:srgbClr val="E96751"/>
                </a:solidFill>
              </a:rPr>
              <a:t>Föst kostnaðargjöld ÷ </a:t>
            </a:r>
            <a:r>
              <a:rPr lang="en-IE" sz="2400" dirty="0">
                <a:solidFill>
                  <a:srgbClr val="E96751"/>
                </a:solidFill>
              </a:rPr>
              <a:t>Hagnaður á hvert mannsæti </a:t>
            </a:r>
            <a:r>
              <a:rPr lang="en-US" sz="2400" i="1" dirty="0">
                <a:solidFill>
                  <a:srgbClr val="595959"/>
                </a:solidFill>
              </a:rPr>
              <a:t>(Verð á nótt – Breytilegur kostnaður á nótt) </a:t>
            </a:r>
          </a:p>
          <a:p>
            <a:endParaRPr lang="en-US" sz="2400" i="1" dirty="0">
              <a:solidFill>
                <a:srgbClr val="E96751"/>
              </a:solidFill>
            </a:endParaRPr>
          </a:p>
          <a:p>
            <a:r>
              <a:rPr lang="en-US" sz="2400" dirty="0">
                <a:solidFill>
                  <a:srgbClr val="595959"/>
                </a:solidFill>
              </a:rPr>
              <a:t>Þetta segir þér hversu margar nætur þú þarft að selja og hvaða fyllingaprósentu þú þarft að ná til að standa undir kostnaði.</a:t>
            </a:r>
          </a:p>
          <a:p>
            <a:endParaRPr lang="en-US" sz="2400" dirty="0">
              <a:solidFill>
                <a:srgbClr val="595959"/>
              </a:solidFill>
            </a:endParaRPr>
          </a:p>
          <a:p>
            <a:r>
              <a:rPr lang="en-US" sz="2400" dirty="0">
                <a:solidFill>
                  <a:srgbClr val="595959"/>
                </a:solidFill>
              </a:rPr>
              <a:t>Næsta glærusýning útskýrir sundurliðun reiknireglunnar.</a:t>
            </a:r>
            <a:endParaRPr lang="en-IE" sz="2400" dirty="0">
              <a:solidFill>
                <a:srgbClr val="595959"/>
              </a:solidFill>
            </a:endParaRPr>
          </a:p>
          <a:p>
            <a:endParaRPr lang="en-IE" dirty="0">
              <a:solidFill>
                <a:srgbClr val="595959"/>
              </a:solidFill>
            </a:endParaRPr>
          </a:p>
        </p:txBody>
      </p:sp>
      <p:sp>
        <p:nvSpPr>
          <p:cNvPr id="5" name="Text Placeholder 4">
            <a:extLst>
              <a:ext uri="{FF2B5EF4-FFF2-40B4-BE49-F238E27FC236}">
                <a16:creationId xmlns:a16="http://schemas.microsoft.com/office/drawing/2014/main" id="{D220DC08-348A-B339-4F28-5FDEA31299A7}"/>
              </a:ext>
            </a:extLst>
          </p:cNvPr>
          <p:cNvSpPr>
            <a:spLocks noGrp="1"/>
          </p:cNvSpPr>
          <p:nvPr>
            <p:ph type="body" sz="quarter" idx="18"/>
          </p:nvPr>
        </p:nvSpPr>
        <p:spPr/>
        <p:txBody>
          <a:bodyPr/>
          <a:lstStyle/>
          <a:p>
            <a:r>
              <a:rPr lang="en-IE" b="0" dirty="0"/>
              <a:t>Nætur sem þú verður að bóka til að lifa af!</a:t>
            </a:r>
          </a:p>
        </p:txBody>
      </p:sp>
      <p:sp>
        <p:nvSpPr>
          <p:cNvPr id="6" name="Text Placeholder 5">
            <a:extLst>
              <a:ext uri="{FF2B5EF4-FFF2-40B4-BE49-F238E27FC236}">
                <a16:creationId xmlns:a16="http://schemas.microsoft.com/office/drawing/2014/main" id="{D7C92C38-BBC9-CF13-23F9-78BBCB3CAB81}"/>
              </a:ext>
            </a:extLst>
          </p:cNvPr>
          <p:cNvSpPr>
            <a:spLocks noGrp="1"/>
          </p:cNvSpPr>
          <p:nvPr>
            <p:ph type="body" sz="quarter" idx="19"/>
          </p:nvPr>
        </p:nvSpPr>
        <p:spPr/>
        <p:txBody>
          <a:bodyPr/>
          <a:lstStyle/>
          <a:p>
            <a:r>
              <a:rPr lang="en-IE" dirty="0"/>
              <a:t>Valmöguleiki A </a:t>
            </a:r>
          </a:p>
        </p:txBody>
      </p:sp>
    </p:spTree>
    <p:extLst>
      <p:ext uri="{BB962C8B-B14F-4D97-AF65-F5344CB8AC3E}">
        <p14:creationId xmlns:p14="http://schemas.microsoft.com/office/powerpoint/2010/main" val="3680887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BD53-9CD5-F6DB-C919-0CFE079058B1}"/>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0B42767C-43A7-27FC-61DE-27551B16613B}"/>
              </a:ext>
            </a:extLst>
          </p:cNvPr>
          <p:cNvSpPr/>
          <p:nvPr/>
        </p:nvSpPr>
        <p:spPr>
          <a:xfrm>
            <a:off x="817828" y="1605887"/>
            <a:ext cx="10595240" cy="80365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E04847E-FC15-0027-B4C7-0E7FA1324066}"/>
              </a:ext>
            </a:extLst>
          </p:cNvPr>
          <p:cNvSpPr>
            <a:spLocks noGrp="1"/>
          </p:cNvSpPr>
          <p:nvPr>
            <p:ph type="body" sz="quarter" idx="16"/>
          </p:nvPr>
        </p:nvSpPr>
        <p:spPr>
          <a:xfrm>
            <a:off x="992588" y="321398"/>
            <a:ext cx="10614687" cy="803654"/>
          </a:xfrm>
        </p:spPr>
        <p:txBody>
          <a:bodyPr/>
          <a:lstStyle/>
          <a:p>
            <a:r>
              <a:rPr lang="en-US" sz="3200" dirty="0">
                <a:solidFill>
                  <a:srgbClr val="EC7C69"/>
                </a:solidFill>
              </a:rPr>
              <a:t>(Valmöguleiki A) </a:t>
            </a:r>
            <a:r>
              <a:rPr lang="en-US" sz="3200" dirty="0">
                <a:solidFill>
                  <a:srgbClr val="459597"/>
                </a:solidFill>
              </a:rPr>
              <a:t>Reikna jafnrekstrarnætur </a:t>
            </a:r>
          </a:p>
          <a:p>
            <a:r>
              <a:rPr lang="en-US" sz="3200" b="0" i="1" dirty="0">
                <a:solidFill>
                  <a:srgbClr val="459597"/>
                </a:solidFill>
              </a:rPr>
              <a:t>Fyrir fyrirtæki sem byrjar frá grunni! </a:t>
            </a:r>
            <a:endParaRPr lang="en-GB" sz="3200" b="0" i="1" dirty="0">
              <a:solidFill>
                <a:srgbClr val="459597"/>
              </a:solidFill>
            </a:endParaRPr>
          </a:p>
        </p:txBody>
      </p:sp>
      <p:cxnSp>
        <p:nvCxnSpPr>
          <p:cNvPr id="2" name="Straight Connector 1">
            <a:extLst>
              <a:ext uri="{FF2B5EF4-FFF2-40B4-BE49-F238E27FC236}">
                <a16:creationId xmlns:a16="http://schemas.microsoft.com/office/drawing/2014/main" id="{02716DB4-8932-35BB-B30D-1A7E1A3CB84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23D0C80-7FD5-D3D3-A3F8-06F585982909}"/>
              </a:ext>
            </a:extLst>
          </p:cNvPr>
          <p:cNvSpPr>
            <a:spLocks noGrp="1"/>
          </p:cNvSpPr>
          <p:nvPr>
            <p:ph type="body" sz="quarter" idx="18"/>
          </p:nvPr>
        </p:nvSpPr>
        <p:spPr>
          <a:xfrm>
            <a:off x="992589" y="1744276"/>
            <a:ext cx="10614687" cy="803653"/>
          </a:xfrm>
        </p:spPr>
        <p:txBody>
          <a:bodyPr/>
          <a:lstStyle/>
          <a:p>
            <a:pPr algn="ctr">
              <a:spcAft>
                <a:spcPts val="600"/>
              </a:spcAft>
            </a:pPr>
            <a:r>
              <a:rPr lang="en-US" sz="2800" i="1" dirty="0">
                <a:solidFill>
                  <a:schemeClr val="bg1"/>
                </a:solidFill>
              </a:rPr>
              <a:t>"Hversu margar nætur þarf ég að bóka til að standa undir föstum kostnaði mínum?"</a:t>
            </a:r>
          </a:p>
        </p:txBody>
      </p:sp>
      <p:sp>
        <p:nvSpPr>
          <p:cNvPr id="21" name="Text Placeholder 5">
            <a:extLst>
              <a:ext uri="{FF2B5EF4-FFF2-40B4-BE49-F238E27FC236}">
                <a16:creationId xmlns:a16="http://schemas.microsoft.com/office/drawing/2014/main" id="{0E7504EA-F3A5-CB76-D2E8-F98318563034}"/>
              </a:ext>
            </a:extLst>
          </p:cNvPr>
          <p:cNvSpPr txBox="1">
            <a:spLocks/>
          </p:cNvSpPr>
          <p:nvPr/>
        </p:nvSpPr>
        <p:spPr>
          <a:xfrm>
            <a:off x="1635493" y="2625347"/>
            <a:ext cx="1014654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pPr>
            <a:r>
              <a:rPr lang="en-US" sz="2200" dirty="0">
                <a:solidFill>
                  <a:srgbClr val="595959"/>
                </a:solidFill>
              </a:rPr>
              <a:t>Notaðu þetta ef þú ert rétt að byrja og vilt vita lágmarksfjölda </a:t>
            </a:r>
            <a:r>
              <a:rPr lang="en-US" sz="2200" b="1" dirty="0">
                <a:solidFill>
                  <a:srgbClr val="595959"/>
                </a:solidFill>
              </a:rPr>
              <a:t>nætur sem þarf til að ná rekstrarjafnvægi. </a:t>
            </a:r>
            <a:r>
              <a:rPr lang="en-US" sz="2200" dirty="0">
                <a:solidFill>
                  <a:srgbClr val="595959"/>
                </a:solidFill>
              </a:rPr>
              <a:t>Við notum </a:t>
            </a:r>
            <a:r>
              <a:rPr lang="en-US" sz="2200" b="1" dirty="0">
                <a:solidFill>
                  <a:srgbClr val="595959"/>
                </a:solidFill>
              </a:rPr>
              <a:t>föst útgjöld </a:t>
            </a:r>
            <a:r>
              <a:rPr lang="en-US" sz="2200" dirty="0">
                <a:solidFill>
                  <a:srgbClr val="595959"/>
                </a:solidFill>
              </a:rPr>
              <a:t>þín til að finna rekstrarjafnvægið. Með öðrum orðum, hver er lágmarksfjöldi bókaðra nætur til að forðast tap? </a:t>
            </a:r>
            <a:r>
              <a:rPr lang="en-IE" sz="2200" dirty="0">
                <a:solidFill>
                  <a:srgbClr val="595959"/>
                </a:solidFill>
              </a:rPr>
              <a:t>Taktu heildar </a:t>
            </a:r>
            <a:r>
              <a:rPr lang="en-IE" sz="2200" b="1" dirty="0">
                <a:solidFill>
                  <a:srgbClr val="595959"/>
                </a:solidFill>
              </a:rPr>
              <a:t>föst árleg útgjöld </a:t>
            </a:r>
            <a:r>
              <a:rPr lang="en-IE" sz="2200" dirty="0">
                <a:solidFill>
                  <a:srgbClr val="595959"/>
                </a:solidFill>
              </a:rPr>
              <a:t>þín (úr rekstrarreikningi) og deildu þeim með meðalverði hverrar nætur. Þetta gefur grófa áætlun um fjölda bókaðra nætur sem þarf til að standa straum af þessum föstu kostnaði. </a:t>
            </a:r>
            <a:r>
              <a:rPr lang="en-IE" sz="2200" b="1" dirty="0">
                <a:solidFill>
                  <a:srgbClr val="E96751"/>
                </a:solidFill>
              </a:rPr>
              <a:t>Athugið: </a:t>
            </a:r>
            <a:r>
              <a:rPr lang="en-IE" sz="2200" dirty="0">
                <a:solidFill>
                  <a:srgbClr val="595959"/>
                </a:solidFill>
              </a:rPr>
              <a:t>Við gerum ráð fyrir að tekjur hvers nætur dugi að fullu til föstu kostnaðar eftir að breytilegum kostnaði á hverri nóttu hefur verið greitt – í raun er þetta einföld notkun framlagamargsýnilíkanins (</a:t>
            </a:r>
            <a:r>
              <a:rPr lang="en-IE" sz="2200" b="1" dirty="0">
                <a:solidFill>
                  <a:srgbClr val="595959"/>
                </a:solidFill>
              </a:rPr>
              <a:t>contribution margin </a:t>
            </a:r>
            <a:r>
              <a:rPr lang="en-IE" sz="2200" dirty="0">
                <a:solidFill>
                  <a:srgbClr val="595959"/>
                </a:solidFill>
              </a:rPr>
              <a:t>approach).) </a:t>
            </a:r>
            <a:endParaRPr lang="en-US" sz="2200" dirty="0">
              <a:solidFill>
                <a:srgbClr val="595959"/>
              </a:solidFill>
            </a:endParaRPr>
          </a:p>
          <a:p>
            <a:pPr marL="0" indent="0">
              <a:spcBef>
                <a:spcPts val="0"/>
              </a:spcBef>
              <a:spcAft>
                <a:spcPts val="600"/>
              </a:spcAft>
            </a:pPr>
            <a:endParaRPr lang="en-US" sz="2200" dirty="0"/>
          </a:p>
        </p:txBody>
      </p:sp>
      <p:sp>
        <p:nvSpPr>
          <p:cNvPr id="25" name="Flowchart: Alternate Process 24">
            <a:extLst>
              <a:ext uri="{FF2B5EF4-FFF2-40B4-BE49-F238E27FC236}">
                <a16:creationId xmlns:a16="http://schemas.microsoft.com/office/drawing/2014/main" id="{E8702C8F-1CF2-1913-2846-907F1AA9B10C}"/>
              </a:ext>
            </a:extLst>
          </p:cNvPr>
          <p:cNvSpPr/>
          <p:nvPr/>
        </p:nvSpPr>
        <p:spPr>
          <a:xfrm>
            <a:off x="1460733" y="2507012"/>
            <a:ext cx="10235967" cy="278573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0A5BB6F1-A7F3-65C0-15D8-A54980E36B4C}"/>
              </a:ext>
            </a:extLst>
          </p:cNvPr>
          <p:cNvSpPr/>
          <p:nvPr/>
        </p:nvSpPr>
        <p:spPr>
          <a:xfrm>
            <a:off x="1498052" y="5633287"/>
            <a:ext cx="9964593" cy="1064193"/>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F77784A4-2F51-1483-BC25-0974A7B492DF}"/>
              </a:ext>
            </a:extLst>
          </p:cNvPr>
          <p:cNvCxnSpPr>
            <a:cxnSpLocks/>
            <a:stCxn id="24" idx="1"/>
            <a:endCxn id="25" idx="1"/>
          </p:cNvCxnSpPr>
          <p:nvPr/>
        </p:nvCxnSpPr>
        <p:spPr>
          <a:xfrm rot="10800000" flipH="1" flipV="1">
            <a:off x="817827" y="2007714"/>
            <a:ext cx="642905" cy="1892164"/>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986C168-1CF4-481E-B292-20C792544F4B}"/>
              </a:ext>
            </a:extLst>
          </p:cNvPr>
          <p:cNvCxnSpPr>
            <a:cxnSpLocks/>
          </p:cNvCxnSpPr>
          <p:nvPr/>
        </p:nvCxnSpPr>
        <p:spPr>
          <a:xfrm rot="16200000" flipH="1">
            <a:off x="65261" y="4652442"/>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C7FE685-DB16-AFEA-8B11-2E1FD3FC734E}"/>
              </a:ext>
            </a:extLst>
          </p:cNvPr>
          <p:cNvGrpSpPr/>
          <p:nvPr/>
        </p:nvGrpSpPr>
        <p:grpSpPr>
          <a:xfrm>
            <a:off x="235762" y="138361"/>
            <a:ext cx="720000" cy="861774"/>
            <a:chOff x="1016000" y="1024973"/>
            <a:chExt cx="1016000" cy="1216059"/>
          </a:xfrm>
        </p:grpSpPr>
        <p:sp>
          <p:nvSpPr>
            <p:cNvPr id="5" name="Oval 4">
              <a:extLst>
                <a:ext uri="{FF2B5EF4-FFF2-40B4-BE49-F238E27FC236}">
                  <a16:creationId xmlns:a16="http://schemas.microsoft.com/office/drawing/2014/main" id="{3BF0E4DE-1A60-4FF8-1E43-8C61EE419461}"/>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C334751F-A8DA-E85D-D37F-E62FC05D8ED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A</a:t>
              </a:r>
            </a:p>
          </p:txBody>
        </p:sp>
      </p:grpSp>
      <p:sp>
        <p:nvSpPr>
          <p:cNvPr id="23" name="Text Placeholder 5">
            <a:extLst>
              <a:ext uri="{FF2B5EF4-FFF2-40B4-BE49-F238E27FC236}">
                <a16:creationId xmlns:a16="http://schemas.microsoft.com/office/drawing/2014/main" id="{C2DBB0D6-E6F4-7345-3210-D530D4E3FD16}"/>
              </a:ext>
            </a:extLst>
          </p:cNvPr>
          <p:cNvSpPr txBox="1">
            <a:spLocks/>
          </p:cNvSpPr>
          <p:nvPr/>
        </p:nvSpPr>
        <p:spPr>
          <a:xfrm>
            <a:off x="1611085" y="571193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pPr>
            <a:r>
              <a:rPr lang="en-US" sz="2800" b="1" dirty="0">
                <a:solidFill>
                  <a:schemeClr val="bg1"/>
                </a:solidFill>
              </a:rPr>
              <a:t>Jafnrekstrarnætur FC = </a:t>
            </a:r>
            <a:r>
              <a:rPr lang="en-US" sz="2800" dirty="0">
                <a:solidFill>
                  <a:schemeClr val="bg1"/>
                </a:solidFill>
              </a:rPr>
              <a:t>Föst kostnaðargjöld (FC) ÷ Hreinar tekjur á nótt (Verð á nótt – Breytilegur kostnaður (VC) á nótt).</a:t>
            </a:r>
          </a:p>
        </p:txBody>
      </p:sp>
      <p:grpSp>
        <p:nvGrpSpPr>
          <p:cNvPr id="8" name="Group 7">
            <a:extLst>
              <a:ext uri="{FF2B5EF4-FFF2-40B4-BE49-F238E27FC236}">
                <a16:creationId xmlns:a16="http://schemas.microsoft.com/office/drawing/2014/main" id="{09582CD4-1BC3-9CBF-6791-719449046A13}"/>
              </a:ext>
            </a:extLst>
          </p:cNvPr>
          <p:cNvGrpSpPr/>
          <p:nvPr/>
        </p:nvGrpSpPr>
        <p:grpSpPr>
          <a:xfrm>
            <a:off x="10920313" y="237675"/>
            <a:ext cx="1081945" cy="1011723"/>
            <a:chOff x="1016000" y="1137920"/>
            <a:chExt cx="1016000" cy="1016000"/>
          </a:xfrm>
        </p:grpSpPr>
        <p:sp>
          <p:nvSpPr>
            <p:cNvPr id="9" name="Oval 8">
              <a:extLst>
                <a:ext uri="{FF2B5EF4-FFF2-40B4-BE49-F238E27FC236}">
                  <a16:creationId xmlns:a16="http://schemas.microsoft.com/office/drawing/2014/main" id="{50BD5A8E-E935-C39C-0A41-295E0714166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FE749DFA-D8AF-5249-CAEE-6D9366FDFB91}"/>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19</a:t>
              </a:r>
            </a:p>
          </p:txBody>
        </p:sp>
      </p:grpSp>
    </p:spTree>
    <p:extLst>
      <p:ext uri="{BB962C8B-B14F-4D97-AF65-F5344CB8AC3E}">
        <p14:creationId xmlns:p14="http://schemas.microsoft.com/office/powerpoint/2010/main" val="1934111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471098" y="422200"/>
            <a:ext cx="11241418" cy="803654"/>
          </a:xfrm>
        </p:spPr>
        <p:txBody>
          <a:bodyPr/>
          <a:lstStyle/>
          <a:p>
            <a:r>
              <a:rPr lang="en-US" dirty="0"/>
              <a:t>Reikna út jafnreikningsnætur til að standa straum af kostnaði</a:t>
            </a:r>
          </a:p>
        </p:txBody>
      </p:sp>
      <p:sp>
        <p:nvSpPr>
          <p:cNvPr id="11" name="Rectangle 10">
            <a:extLst>
              <a:ext uri="{FF2B5EF4-FFF2-40B4-BE49-F238E27FC236}">
                <a16:creationId xmlns:a16="http://schemas.microsoft.com/office/drawing/2014/main" id="{D0270691-48B3-516C-4957-07666469C257}"/>
              </a:ext>
            </a:extLst>
          </p:cNvPr>
          <p:cNvSpPr/>
          <p:nvPr/>
        </p:nvSpPr>
        <p:spPr>
          <a:xfrm>
            <a:off x="409579" y="1360955"/>
            <a:ext cx="11549926"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409579" y="2566324"/>
            <a:ext cx="11549926" cy="1027567"/>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Árleg föst kostnaðargjöld</a:t>
            </a:r>
          </a:p>
        </p:txBody>
      </p:sp>
      <p:sp>
        <p:nvSpPr>
          <p:cNvPr id="20" name="TextBox 19">
            <a:extLst>
              <a:ext uri="{FF2B5EF4-FFF2-40B4-BE49-F238E27FC236}">
                <a16:creationId xmlns:a16="http://schemas.microsoft.com/office/drawing/2014/main" id="{33D810BD-8124-1618-1372-6CB6833B25F4}"/>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Hagnaður á hvert bókað nótt</a:t>
            </a:r>
          </a:p>
        </p:txBody>
      </p:sp>
      <p:sp>
        <p:nvSpPr>
          <p:cNvPr id="23" name="TextBox 22">
            <a:extLst>
              <a:ext uri="{FF2B5EF4-FFF2-40B4-BE49-F238E27FC236}">
                <a16:creationId xmlns:a16="http://schemas.microsoft.com/office/drawing/2014/main" id="{B96E06E6-2A97-6C8E-9F2D-159DE945F4C3}"/>
              </a:ext>
            </a:extLst>
          </p:cNvPr>
          <p:cNvSpPr txBox="1"/>
          <p:nvPr/>
        </p:nvSpPr>
        <p:spPr>
          <a:xfrm>
            <a:off x="3631750" y="1348195"/>
            <a:ext cx="8303991" cy="1138773"/>
          </a:xfrm>
          <a:prstGeom prst="rect">
            <a:avLst/>
          </a:prstGeom>
          <a:noFill/>
        </p:spPr>
        <p:txBody>
          <a:bodyPr wrap="square" rtlCol="0">
            <a:spAutoFit/>
          </a:bodyPr>
          <a:lstStyle/>
          <a:p>
            <a:r>
              <a:rPr lang="en-US" sz="2200" b="1" dirty="0">
                <a:solidFill>
                  <a:srgbClr val="494949"/>
                </a:solidFill>
              </a:rPr>
              <a:t>Reikna árleg föst útgjöld </a:t>
            </a:r>
            <a:r>
              <a:rPr lang="en-IE" sz="2200" dirty="0">
                <a:solidFill>
                  <a:srgbClr val="494949"/>
                </a:solidFill>
              </a:rPr>
              <a:t>(t.d. tryggingar, lánstengdar greiðslur, internet). </a:t>
            </a:r>
            <a:r>
              <a:rPr lang="en-US" sz="2200" i="1" dirty="0">
                <a:solidFill>
                  <a:srgbClr val="595959"/>
                </a:solidFill>
              </a:rPr>
              <a:t>Þetta eru óumræðanleg útgjöld sem þú greiðir óháð því hversu margar bókanir þú færð. </a:t>
            </a:r>
            <a:r>
              <a:rPr lang="en-IE" sz="2200" dirty="0">
                <a:solidFill>
                  <a:srgbClr val="E96751"/>
                </a:solidFill>
              </a:rPr>
              <a:t>€14.000 á ári</a:t>
            </a:r>
            <a:endParaRPr lang="en-GB" sz="2200" i="1" dirty="0">
              <a:solidFill>
                <a:srgbClr val="E96751"/>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3681651" y="2500291"/>
            <a:ext cx="8251012" cy="1107996"/>
          </a:xfrm>
          <a:prstGeom prst="rect">
            <a:avLst/>
          </a:prstGeom>
          <a:noFill/>
        </p:spPr>
        <p:txBody>
          <a:bodyPr wrap="square" rtlCol="0">
            <a:spAutoFit/>
          </a:bodyPr>
          <a:lstStyle/>
          <a:p>
            <a:r>
              <a:rPr lang="en-US" sz="2200" b="1" dirty="0">
                <a:solidFill>
                  <a:srgbClr val="494949"/>
                </a:solidFill>
              </a:rPr>
              <a:t>Næturverð þitt </a:t>
            </a:r>
            <a:r>
              <a:rPr lang="en-US" sz="2200" dirty="0">
                <a:solidFill>
                  <a:srgbClr val="494949"/>
                </a:solidFill>
              </a:rPr>
              <a:t>– breytilegur kostnaður (t.d. þrif, gjafapakar, þjónustugjöld á hvern gest) </a:t>
            </a:r>
            <a:r>
              <a:rPr lang="en-US" sz="2200" i="1" dirty="0">
                <a:solidFill>
                  <a:srgbClr val="595959"/>
                </a:solidFill>
              </a:rPr>
              <a:t>Ef þú rukkar €150 á nótt og það kostar þig €30 að taka á móti gesti, er hagnaðurinn þinn á nótt </a:t>
            </a:r>
            <a:r>
              <a:rPr lang="en-US" sz="2200" i="1" dirty="0">
                <a:solidFill>
                  <a:srgbClr val="E96751"/>
                </a:solidFill>
              </a:rPr>
              <a:t>€120. </a:t>
            </a:r>
            <a:r>
              <a:rPr lang="en-US" sz="2200" i="1" dirty="0">
                <a:solidFill>
                  <a:srgbClr val="595959"/>
                </a:solidFill>
              </a:rPr>
              <a:t>Þetta dugar fyrir föstum kostnaði þínum.</a:t>
            </a:r>
            <a:endParaRPr lang="en-GB" sz="2200" i="1" dirty="0">
              <a:solidFill>
                <a:srgbClr val="59595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399054" y="3754830"/>
            <a:ext cx="11560451"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399054" y="3754829"/>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8FEE07CE-8A2E-AE68-1C60-3A009AF3AB23}"/>
              </a:ext>
            </a:extLst>
          </p:cNvPr>
          <p:cNvSpPr txBox="1"/>
          <p:nvPr/>
        </p:nvSpPr>
        <p:spPr>
          <a:xfrm>
            <a:off x="522094" y="3781329"/>
            <a:ext cx="3008476" cy="830997"/>
          </a:xfrm>
          <a:prstGeom prst="rect">
            <a:avLst/>
          </a:prstGeom>
          <a:noFill/>
        </p:spPr>
        <p:txBody>
          <a:bodyPr wrap="square" rtlCol="0">
            <a:spAutoFit/>
          </a:bodyPr>
          <a:lstStyle/>
          <a:p>
            <a:pPr algn="ctr"/>
            <a:r>
              <a:rPr lang="en-GB" sz="2400" b="1" dirty="0">
                <a:solidFill>
                  <a:schemeClr val="bg1"/>
                </a:solidFill>
              </a:rPr>
              <a:t>Jöfnunarpunktur </a:t>
            </a:r>
          </a:p>
          <a:p>
            <a:pPr algn="ctr"/>
            <a:r>
              <a:rPr lang="en-GB" sz="2400" b="1" dirty="0">
                <a:solidFill>
                  <a:schemeClr val="bg1"/>
                </a:solidFill>
              </a:rPr>
              <a:t>nætur á ári</a:t>
            </a:r>
          </a:p>
        </p:txBody>
      </p:sp>
      <p:sp>
        <p:nvSpPr>
          <p:cNvPr id="35" name="TextBox 34">
            <a:extLst>
              <a:ext uri="{FF2B5EF4-FFF2-40B4-BE49-F238E27FC236}">
                <a16:creationId xmlns:a16="http://schemas.microsoft.com/office/drawing/2014/main" id="{8654BDE5-BC9E-6698-E3A3-345AB1B433EA}"/>
              </a:ext>
            </a:extLst>
          </p:cNvPr>
          <p:cNvSpPr txBox="1"/>
          <p:nvPr/>
        </p:nvSpPr>
        <p:spPr>
          <a:xfrm>
            <a:off x="3631750" y="3764965"/>
            <a:ext cx="8327755" cy="1077218"/>
          </a:xfrm>
          <a:prstGeom prst="rect">
            <a:avLst/>
          </a:prstGeom>
          <a:noFill/>
        </p:spPr>
        <p:txBody>
          <a:bodyPr wrap="square" rtlCol="0">
            <a:spAutoFit/>
          </a:bodyPr>
          <a:lstStyle/>
          <a:p>
            <a:r>
              <a:rPr lang="en-US" sz="2000" b="1" dirty="0">
                <a:solidFill>
                  <a:srgbClr val="494949"/>
                </a:solidFill>
              </a:rPr>
              <a:t>Jafnrekstrarnætur á ári </a:t>
            </a:r>
            <a:r>
              <a:rPr lang="en-US" sz="2200" i="1" dirty="0">
                <a:solidFill>
                  <a:srgbClr val="595959"/>
                </a:solidFill>
              </a:rPr>
              <a:t>Fjöldi bókaðra nætur sem þarf til að standa straum af föstum kostnaði </a:t>
            </a:r>
            <a:r>
              <a:rPr lang="en-US" sz="2000" i="1" dirty="0">
                <a:solidFill>
                  <a:srgbClr val="595959"/>
                </a:solidFill>
              </a:rPr>
              <a:t>€14.000 föstur kostnaður ÷ €120 hagnaður á nótt =</a:t>
            </a:r>
            <a:r>
              <a:rPr lang="en-US" sz="2000" b="1" i="1" dirty="0">
                <a:solidFill>
                  <a:srgbClr val="E96751"/>
                </a:solidFill>
              </a:rPr>
              <a:t> 117 nætur</a:t>
            </a:r>
            <a:br>
              <a:rPr lang="en-US" sz="2000" i="1" dirty="0">
                <a:solidFill>
                  <a:srgbClr val="595959"/>
                </a:solidFill>
              </a:rPr>
            </a:br>
            <a:r>
              <a:rPr lang="en-US" sz="2000" i="1" dirty="0">
                <a:solidFill>
                  <a:srgbClr val="595959"/>
                </a:solidFill>
              </a:rPr>
              <a:t>Þú þarft að bóka 117 nætur bara til að ná jafnri stöðu.</a:t>
            </a:r>
            <a:endParaRPr lang="en-GB" sz="2000" b="1" i="1" dirty="0">
              <a:solidFill>
                <a:srgbClr val="595959"/>
              </a:solidFill>
            </a:endParaRPr>
          </a:p>
        </p:txBody>
      </p:sp>
      <p:grpSp>
        <p:nvGrpSpPr>
          <p:cNvPr id="2" name="Group 1">
            <a:extLst>
              <a:ext uri="{FF2B5EF4-FFF2-40B4-BE49-F238E27FC236}">
                <a16:creationId xmlns:a16="http://schemas.microsoft.com/office/drawing/2014/main" id="{FF5D2F97-644D-9439-68FF-084B73E6F2FC}"/>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E3DBC5B5-F95F-59C5-EEBD-04687096EFD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469CBF25-461D-CD8A-7612-7658C1839B19}"/>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E92F6E10-D119-9C4E-AAB6-8EF1F0F0682F}"/>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298B7FB2-279F-E680-4C98-0D5A0E1D782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4CCF9619-0488-A090-BDFA-A47822624487}"/>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4974AAE6-B7EF-8F13-10CF-C8B12B72ABBE}"/>
              </a:ext>
            </a:extLst>
          </p:cNvPr>
          <p:cNvGrpSpPr/>
          <p:nvPr/>
        </p:nvGrpSpPr>
        <p:grpSpPr>
          <a:xfrm>
            <a:off x="92989" y="3820031"/>
            <a:ext cx="630739" cy="707886"/>
            <a:chOff x="1015996" y="1040208"/>
            <a:chExt cx="1016004" cy="1223667"/>
          </a:xfrm>
        </p:grpSpPr>
        <p:sp>
          <p:nvSpPr>
            <p:cNvPr id="15" name="Oval 14">
              <a:extLst>
                <a:ext uri="{FF2B5EF4-FFF2-40B4-BE49-F238E27FC236}">
                  <a16:creationId xmlns:a16="http://schemas.microsoft.com/office/drawing/2014/main" id="{5CF2F952-426F-668A-A4C3-9ABCC036ED5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98A0FFB7-8E4D-C1FC-5ECD-DCB25FB59A90}"/>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24" name="TextBox 23">
            <a:extLst>
              <a:ext uri="{FF2B5EF4-FFF2-40B4-BE49-F238E27FC236}">
                <a16:creationId xmlns:a16="http://schemas.microsoft.com/office/drawing/2014/main" id="{AF0348A4-C6C0-52ED-DC3A-6370974DAFA5}"/>
              </a:ext>
            </a:extLst>
          </p:cNvPr>
          <p:cNvSpPr txBox="1"/>
          <p:nvPr/>
        </p:nvSpPr>
        <p:spPr>
          <a:xfrm>
            <a:off x="399054" y="6078259"/>
            <a:ext cx="9411696" cy="461665"/>
          </a:xfrm>
          <a:prstGeom prst="rect">
            <a:avLst/>
          </a:prstGeom>
          <a:noFill/>
        </p:spPr>
        <p:txBody>
          <a:bodyPr wrap="square">
            <a:spAutoFit/>
          </a:bodyPr>
          <a:lstStyle/>
          <a:p>
            <a:r>
              <a:rPr lang="en-US" sz="2400" dirty="0">
                <a:solidFill>
                  <a:srgbClr val="595959"/>
                </a:solidFill>
              </a:rPr>
              <a:t>€14.000 föst kostnaðargjöld ÷ €120 hagnaður á nótt =</a:t>
            </a:r>
            <a:r>
              <a:rPr lang="en-US" sz="2400" b="1" dirty="0">
                <a:solidFill>
                  <a:srgbClr val="595959"/>
                </a:solidFill>
              </a:rPr>
              <a:t> 117 nætur</a:t>
            </a:r>
            <a:endParaRPr lang="en-IE" sz="2400" dirty="0">
              <a:solidFill>
                <a:srgbClr val="595959"/>
              </a:solidFill>
            </a:endParaRPr>
          </a:p>
        </p:txBody>
      </p:sp>
      <p:sp>
        <p:nvSpPr>
          <p:cNvPr id="26" name="TextBox 25">
            <a:extLst>
              <a:ext uri="{FF2B5EF4-FFF2-40B4-BE49-F238E27FC236}">
                <a16:creationId xmlns:a16="http://schemas.microsoft.com/office/drawing/2014/main" id="{5EDCCBA5-7FC7-E833-C514-8E30272BE8A6}"/>
              </a:ext>
            </a:extLst>
          </p:cNvPr>
          <p:cNvSpPr txBox="1"/>
          <p:nvPr/>
        </p:nvSpPr>
        <p:spPr>
          <a:xfrm>
            <a:off x="357429" y="5199495"/>
            <a:ext cx="11272595" cy="769441"/>
          </a:xfrm>
          <a:prstGeom prst="rect">
            <a:avLst/>
          </a:prstGeom>
          <a:noFill/>
        </p:spPr>
        <p:txBody>
          <a:bodyPr wrap="square">
            <a:spAutoFit/>
          </a:bodyPr>
          <a:lstStyle/>
          <a:p>
            <a:r>
              <a:rPr lang="en-US" sz="2400" b="1" dirty="0">
                <a:solidFill>
                  <a:srgbClr val="E96751"/>
                </a:solidFill>
              </a:rPr>
              <a:t>Jafnreksnætur = </a:t>
            </a:r>
            <a:r>
              <a:rPr lang="en-US" sz="2400" dirty="0">
                <a:solidFill>
                  <a:srgbClr val="E96751"/>
                </a:solidFill>
              </a:rPr>
              <a:t>föst kostnaðargjöld ÷ </a:t>
            </a:r>
            <a:r>
              <a:rPr lang="en-IE" sz="2400" dirty="0">
                <a:solidFill>
                  <a:srgbClr val="E96751"/>
                </a:solidFill>
              </a:rPr>
              <a:t>hagnaður á hverri uppteknu nótt </a:t>
            </a:r>
            <a:r>
              <a:rPr lang="en-US" sz="2000" i="1" dirty="0">
                <a:solidFill>
                  <a:srgbClr val="595959"/>
                </a:solidFill>
              </a:rPr>
              <a:t>(verð á nótt – breytilegur kostnaður á nótt) </a:t>
            </a:r>
          </a:p>
        </p:txBody>
      </p:sp>
    </p:spTree>
    <p:extLst>
      <p:ext uri="{BB962C8B-B14F-4D97-AF65-F5344CB8AC3E}">
        <p14:creationId xmlns:p14="http://schemas.microsoft.com/office/powerpoint/2010/main" val="28277096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FC99C-37F4-64BE-9573-227D78CAD994}"/>
              </a:ext>
            </a:extLst>
          </p:cNvPr>
          <p:cNvSpPr>
            <a:spLocks noGrp="1"/>
          </p:cNvSpPr>
          <p:nvPr>
            <p:ph type="body" sz="quarter" idx="18"/>
          </p:nvPr>
        </p:nvSpPr>
        <p:spPr>
          <a:xfrm>
            <a:off x="874580" y="1610711"/>
            <a:ext cx="10614687" cy="3849918"/>
          </a:xfrm>
        </p:spPr>
        <p:txBody>
          <a:bodyPr/>
          <a:lstStyle/>
          <a:p>
            <a:pPr marL="0" indent="0"/>
            <a:r>
              <a:rPr lang="en-IE" sz="2600" b="1" i="1" dirty="0">
                <a:solidFill>
                  <a:srgbClr val="595959"/>
                </a:solidFill>
              </a:rPr>
              <a:t>Segjum að árleg föst kostnaðargjöld þín séu €20.000 og meðalherbergisverð þitt sé €100. </a:t>
            </a:r>
          </a:p>
          <a:p>
            <a:pPr marL="0" indent="0"/>
            <a:endParaRPr lang="en-IE" sz="2800" b="1" i="1" dirty="0">
              <a:solidFill>
                <a:srgbClr val="459597"/>
              </a:solidFill>
            </a:endParaRPr>
          </a:p>
          <a:p>
            <a:pPr marL="0" indent="0"/>
            <a:r>
              <a:rPr lang="en-IE" sz="2800" b="1" i="1" dirty="0">
                <a:solidFill>
                  <a:srgbClr val="459597"/>
                </a:solidFill>
              </a:rPr>
              <a:t>Jafnreikningsnætur </a:t>
            </a:r>
            <a:r>
              <a:rPr lang="en-IE" sz="2800" i="1" dirty="0">
                <a:solidFill>
                  <a:srgbClr val="459597"/>
                </a:solidFill>
              </a:rPr>
              <a:t>= €20,000 / €100 = 200 nætur.</a:t>
            </a:r>
            <a:r>
              <a:rPr lang="en-IE" sz="2800" dirty="0">
                <a:solidFill>
                  <a:srgbClr val="459597"/>
                </a:solidFill>
              </a:rPr>
              <a:t> </a:t>
            </a:r>
          </a:p>
          <a:p>
            <a:pPr marL="342900" indent="-342900">
              <a:buFont typeface="Wingdings" panose="05000000000000000000" pitchFamily="2" charset="2"/>
              <a:buChar char="Ø"/>
            </a:pPr>
            <a:r>
              <a:rPr lang="en-IE" dirty="0">
                <a:solidFill>
                  <a:srgbClr val="595959"/>
                </a:solidFill>
              </a:rPr>
              <a:t>Þetta þýðir að þú þyrftir</a:t>
            </a:r>
            <a:r>
              <a:rPr lang="en-IE" b="1" dirty="0">
                <a:solidFill>
                  <a:srgbClr val="595959"/>
                </a:solidFill>
              </a:rPr>
              <a:t> 200 greiddar nætur á árinu </a:t>
            </a:r>
            <a:r>
              <a:rPr lang="en-IE" dirty="0">
                <a:solidFill>
                  <a:srgbClr val="595959"/>
                </a:solidFill>
              </a:rPr>
              <a:t>til að afla 20.000 evra í tekjur, sem myndu að mestu leyti standa undir</a:t>
            </a:r>
            <a:r>
              <a:rPr lang="en-IE" b="1" dirty="0">
                <a:solidFill>
                  <a:srgbClr val="595959"/>
                </a:solidFill>
              </a:rPr>
              <a:t> 20.000 evra föstum kostnaði </a:t>
            </a:r>
            <a:r>
              <a:rPr lang="en-IE" dirty="0">
                <a:solidFill>
                  <a:srgbClr val="595959"/>
                </a:solidFill>
              </a:rPr>
              <a:t>þínum. </a:t>
            </a:r>
          </a:p>
          <a:p>
            <a:pPr marL="342900" indent="-342900">
              <a:buFont typeface="Wingdings" panose="05000000000000000000" pitchFamily="2" charset="2"/>
              <a:buChar char="Ø"/>
            </a:pPr>
            <a:r>
              <a:rPr lang="en-IE" dirty="0">
                <a:solidFill>
                  <a:srgbClr val="595959"/>
                </a:solidFill>
              </a:rPr>
              <a:t>Við 200 nætur ertu ekki raunverulega að græða – þú ert </a:t>
            </a:r>
            <a:r>
              <a:rPr lang="en-IE" b="1" dirty="0">
                <a:solidFill>
                  <a:srgbClr val="595959"/>
                </a:solidFill>
              </a:rPr>
              <a:t>bara að borga alla reikningana</a:t>
            </a:r>
            <a:r>
              <a:rPr lang="en-IE" dirty="0">
                <a:solidFill>
                  <a:srgbClr val="595959"/>
                </a:solidFill>
              </a:rPr>
              <a:t>. </a:t>
            </a:r>
          </a:p>
          <a:p>
            <a:pPr marL="342900" indent="-342900">
              <a:buFont typeface="Wingdings" panose="05000000000000000000" pitchFamily="2" charset="2"/>
              <a:buChar char="Ø"/>
            </a:pPr>
            <a:r>
              <a:rPr lang="en-IE" dirty="0">
                <a:solidFill>
                  <a:srgbClr val="595959"/>
                </a:solidFill>
              </a:rPr>
              <a:t>Allar bókanir </a:t>
            </a:r>
            <a:r>
              <a:rPr lang="en-IE" b="1" dirty="0">
                <a:solidFill>
                  <a:srgbClr val="595959"/>
                </a:solidFill>
              </a:rPr>
              <a:t>umfram 200 nætur </a:t>
            </a:r>
            <a:r>
              <a:rPr lang="en-IE" dirty="0">
                <a:solidFill>
                  <a:srgbClr val="595959"/>
                </a:solidFill>
              </a:rPr>
              <a:t>í þessu tilviki myndu byrja </a:t>
            </a:r>
            <a:r>
              <a:rPr lang="en-IE" b="1" dirty="0">
                <a:solidFill>
                  <a:srgbClr val="595959"/>
                </a:solidFill>
              </a:rPr>
              <a:t>að skila hagnaði</a:t>
            </a:r>
            <a:r>
              <a:rPr lang="en-IE" dirty="0">
                <a:solidFill>
                  <a:srgbClr val="595959"/>
                </a:solidFill>
              </a:rPr>
              <a:t>. </a:t>
            </a:r>
          </a:p>
          <a:p>
            <a:pPr marL="0" indent="0"/>
            <a:endParaRPr lang="en-IE" dirty="0">
              <a:solidFill>
                <a:srgbClr val="595959"/>
              </a:solidFill>
            </a:endParaRPr>
          </a:p>
          <a:p>
            <a:pPr marL="0" indent="0"/>
            <a:r>
              <a:rPr lang="en-IE" dirty="0">
                <a:solidFill>
                  <a:srgbClr val="595959"/>
                </a:solidFill>
              </a:rPr>
              <a:t>Þessi nálgun er hentug ef þú ert enn að reikna út kostnað og ætlar að ákveða verð – hún segir þér beint: "Ég verð að selja X nætur á þessu verði til að tapa ekki peningum."</a:t>
            </a:r>
          </a:p>
          <a:p>
            <a:pPr marL="342900" indent="-342900">
              <a:buFont typeface="Wingdings" panose="05000000000000000000" pitchFamily="2" charset="2"/>
              <a:buChar char="Ø"/>
            </a:pPr>
            <a:endParaRPr lang="en-IE" dirty="0">
              <a:solidFill>
                <a:srgbClr val="595959"/>
              </a:solidFill>
            </a:endParaRPr>
          </a:p>
        </p:txBody>
      </p:sp>
      <p:sp>
        <p:nvSpPr>
          <p:cNvPr id="3" name="Text Placeholder 2">
            <a:extLst>
              <a:ext uri="{FF2B5EF4-FFF2-40B4-BE49-F238E27FC236}">
                <a16:creationId xmlns:a16="http://schemas.microsoft.com/office/drawing/2014/main" id="{ACB272DF-E365-1980-E89B-FD122191E178}"/>
              </a:ext>
            </a:extLst>
          </p:cNvPr>
          <p:cNvSpPr>
            <a:spLocks noGrp="1"/>
          </p:cNvSpPr>
          <p:nvPr>
            <p:ph type="body" sz="quarter" idx="16"/>
          </p:nvPr>
        </p:nvSpPr>
        <p:spPr/>
        <p:txBody>
          <a:bodyPr/>
          <a:lstStyle/>
          <a:p>
            <a:r>
              <a:rPr lang="en-US" dirty="0">
                <a:solidFill>
                  <a:srgbClr val="EC7C69"/>
                </a:solidFill>
              </a:rPr>
              <a:t>Dæmi: (Valmöguleiki A) </a:t>
            </a:r>
            <a:r>
              <a:rPr lang="en-US" dirty="0">
                <a:solidFill>
                  <a:srgbClr val="459597"/>
                </a:solidFill>
              </a:rPr>
              <a:t>Reikna jafnreikningsnætur </a:t>
            </a:r>
          </a:p>
        </p:txBody>
      </p:sp>
    </p:spTree>
    <p:extLst>
      <p:ext uri="{BB962C8B-B14F-4D97-AF65-F5344CB8AC3E}">
        <p14:creationId xmlns:p14="http://schemas.microsoft.com/office/powerpoint/2010/main" val="3349563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14AFA-4DD4-88E9-4256-DAA5F7D8FC4F}"/>
            </a:ext>
          </a:extLst>
        </p:cNvPr>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83EFE158-4405-62B3-F83C-ADBC49F738FC}"/>
              </a:ext>
            </a:extLst>
          </p:cNvPr>
          <p:cNvSpPr/>
          <p:nvPr/>
        </p:nvSpPr>
        <p:spPr>
          <a:xfrm>
            <a:off x="4075221" y="200026"/>
            <a:ext cx="7802453" cy="6471430"/>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11">
            <a:extLst>
              <a:ext uri="{FF2B5EF4-FFF2-40B4-BE49-F238E27FC236}">
                <a16:creationId xmlns:a16="http://schemas.microsoft.com/office/drawing/2014/main" id="{F56390FB-D089-655B-A02D-E1AD834D7B12}"/>
              </a:ext>
            </a:extLst>
          </p:cNvPr>
          <p:cNvSpPr>
            <a:spLocks noGrp="1"/>
          </p:cNvSpPr>
          <p:nvPr>
            <p:ph type="body" sz="quarter" idx="4294967295"/>
          </p:nvPr>
        </p:nvSpPr>
        <p:spPr>
          <a:xfrm>
            <a:off x="430632" y="822846"/>
            <a:ext cx="2979317" cy="1049221"/>
          </a:xfrm>
          <a:prstGeom prst="rect">
            <a:avLst/>
          </a:prstGeom>
        </p:spPr>
        <p:txBody>
          <a:bodyPr/>
          <a:lstStyle/>
          <a:p>
            <a:pPr marL="0" indent="0" algn="ctr">
              <a:lnSpc>
                <a:spcPct val="100000"/>
              </a:lnSpc>
              <a:buNone/>
            </a:pPr>
            <a:r>
              <a:rPr lang="en-IE" sz="4400" b="1" dirty="0">
                <a:solidFill>
                  <a:schemeClr val="bg1"/>
                </a:solidFill>
              </a:rPr>
              <a:t>Tilfellisrannsókn </a:t>
            </a:r>
          </a:p>
        </p:txBody>
      </p:sp>
      <p:sp>
        <p:nvSpPr>
          <p:cNvPr id="14" name="Text Placeholder 13">
            <a:extLst>
              <a:ext uri="{FF2B5EF4-FFF2-40B4-BE49-F238E27FC236}">
                <a16:creationId xmlns:a16="http://schemas.microsoft.com/office/drawing/2014/main" id="{48E750CE-9EE2-65DC-B06F-C874036A65A5}"/>
              </a:ext>
            </a:extLst>
          </p:cNvPr>
          <p:cNvSpPr>
            <a:spLocks noGrp="1"/>
          </p:cNvSpPr>
          <p:nvPr>
            <p:ph type="body" sz="quarter" idx="21"/>
          </p:nvPr>
        </p:nvSpPr>
        <p:spPr>
          <a:xfrm>
            <a:off x="4539942" y="288437"/>
            <a:ext cx="7221426" cy="4530541"/>
          </a:xfrm>
        </p:spPr>
        <p:txBody>
          <a:bodyPr/>
          <a:lstStyle/>
          <a:p>
            <a:pPr>
              <a:spcAft>
                <a:spcPts val="600"/>
              </a:spcAft>
            </a:pPr>
            <a:r>
              <a:rPr lang="en-US" sz="2400" b="1" dirty="0">
                <a:solidFill>
                  <a:schemeClr val="bg1"/>
                </a:solidFill>
              </a:rPr>
              <a:t>Jafnrekstrarnætur </a:t>
            </a:r>
            <a:r>
              <a:rPr lang="en-US" sz="2400" dirty="0">
                <a:solidFill>
                  <a:schemeClr val="bg1"/>
                </a:solidFill>
              </a:rPr>
              <a:t>= föst kostnaðargjöld / (verð á nótt – breytilegur kostnaður á nótt)</a:t>
            </a:r>
          </a:p>
          <a:p>
            <a:pPr>
              <a:spcAft>
                <a:spcPts val="600"/>
              </a:spcAft>
            </a:pPr>
            <a:r>
              <a:rPr lang="en-US" dirty="0">
                <a:solidFill>
                  <a:schemeClr val="bg1"/>
                </a:solidFill>
              </a:rPr>
              <a:t>Segjum að </a:t>
            </a:r>
            <a:r>
              <a:rPr lang="en-US" b="1" dirty="0">
                <a:solidFill>
                  <a:schemeClr val="bg1"/>
                </a:solidFill>
              </a:rPr>
              <a:t>föst kostnaður </a:t>
            </a:r>
            <a:r>
              <a:rPr lang="en-US" dirty="0">
                <a:solidFill>
                  <a:schemeClr val="bg1"/>
                </a:solidFill>
              </a:rPr>
              <a:t>þinn (tryggingar, viðhald o.s.frv., auk launahlutdeildar) sé </a:t>
            </a:r>
            <a:r>
              <a:rPr lang="en-US" b="1" dirty="0">
                <a:solidFill>
                  <a:schemeClr val="bg1"/>
                </a:solidFill>
              </a:rPr>
              <a:t>€30.000 á ári</a:t>
            </a:r>
            <a:r>
              <a:rPr lang="en-US" dirty="0">
                <a:solidFill>
                  <a:schemeClr val="bg1"/>
                </a:solidFill>
              </a:rPr>
              <a:t>. </a:t>
            </a:r>
          </a:p>
          <a:p>
            <a:pPr marL="342900" indent="-342900">
              <a:spcAft>
                <a:spcPts val="600"/>
              </a:spcAft>
              <a:buFont typeface="Wingdings" panose="05000000000000000000" pitchFamily="2" charset="2"/>
              <a:buChar char="Ø"/>
            </a:pPr>
            <a:r>
              <a:rPr lang="en-US" b="1" dirty="0">
                <a:solidFill>
                  <a:schemeClr val="bg1"/>
                </a:solidFill>
              </a:rPr>
              <a:t>Meðalverð á nótt er €100 </a:t>
            </a:r>
            <a:r>
              <a:rPr lang="en-US" dirty="0">
                <a:solidFill>
                  <a:schemeClr val="bg1"/>
                </a:solidFill>
              </a:rPr>
              <a:t>og </a:t>
            </a:r>
            <a:r>
              <a:rPr lang="en-US" b="1" dirty="0">
                <a:solidFill>
                  <a:schemeClr val="bg1"/>
                </a:solidFill>
              </a:rPr>
              <a:t>breytilegur kostnaður </a:t>
            </a:r>
            <a:r>
              <a:rPr lang="en-US" dirty="0">
                <a:solidFill>
                  <a:schemeClr val="bg1"/>
                </a:solidFill>
              </a:rPr>
              <a:t>(hreingerning, þjónustugjöld o.s.frv.) er um </a:t>
            </a:r>
            <a:r>
              <a:rPr lang="en-US" b="1" dirty="0">
                <a:solidFill>
                  <a:schemeClr val="bg1"/>
                </a:solidFill>
              </a:rPr>
              <a:t>€20 </a:t>
            </a:r>
            <a:r>
              <a:rPr lang="en-US" dirty="0">
                <a:solidFill>
                  <a:schemeClr val="bg1"/>
                </a:solidFill>
              </a:rPr>
              <a:t>á hverja nótt sem leigð er. Þá er hagnaður á nótt €80.</a:t>
            </a:r>
          </a:p>
          <a:p>
            <a:pPr marL="342900" indent="-342900">
              <a:spcAft>
                <a:spcPts val="600"/>
              </a:spcAft>
              <a:buFont typeface="Wingdings" panose="05000000000000000000" pitchFamily="2" charset="2"/>
              <a:buChar char="Ø"/>
            </a:pPr>
            <a:r>
              <a:rPr lang="en-US" dirty="0">
                <a:solidFill>
                  <a:schemeClr val="bg1"/>
                </a:solidFill>
              </a:rPr>
              <a:t>Ef þú átt 4 einingar, eru allar tiltækar nætur = 4 × 365 = 1.460 nætur. 375 nætur er um 26% nýtingarhlutfall á ári.</a:t>
            </a:r>
          </a:p>
          <a:p>
            <a:pPr>
              <a:spcAft>
                <a:spcPts val="600"/>
              </a:spcAft>
            </a:pPr>
            <a:r>
              <a:rPr lang="en-US" sz="2000" b="1" dirty="0">
                <a:solidFill>
                  <a:schemeClr val="bg1"/>
                </a:solidFill>
              </a:rPr>
              <a:t>Jafnrekstrarnætur </a:t>
            </a:r>
            <a:r>
              <a:rPr lang="en-US" sz="2000" dirty="0">
                <a:solidFill>
                  <a:schemeClr val="bg1"/>
                </a:solidFill>
              </a:rPr>
              <a:t>= 30.000 ÷ 80 = 375 nætur á ári.</a:t>
            </a:r>
          </a:p>
          <a:p>
            <a:pPr marL="342900" indent="-342900">
              <a:spcAft>
                <a:spcPts val="600"/>
              </a:spcAft>
              <a:buFont typeface="Wingdings" panose="05000000000000000000" pitchFamily="2" charset="2"/>
              <a:buChar char="Ø"/>
            </a:pPr>
            <a:r>
              <a:rPr lang="en-US" dirty="0">
                <a:solidFill>
                  <a:schemeClr val="bg1"/>
                </a:solidFill>
              </a:rPr>
              <a:t>Þetta þýðir að þú þyrftir um</a:t>
            </a:r>
            <a:r>
              <a:rPr lang="en-US" b="1" dirty="0">
                <a:solidFill>
                  <a:schemeClr val="bg1"/>
                </a:solidFill>
              </a:rPr>
              <a:t> 26% árlega nýtingu </a:t>
            </a:r>
            <a:r>
              <a:rPr lang="en-US" dirty="0">
                <a:solidFill>
                  <a:schemeClr val="bg1"/>
                </a:solidFill>
              </a:rPr>
              <a:t>(t.d. um</a:t>
            </a:r>
            <a:r>
              <a:rPr lang="en-US" b="1" dirty="0">
                <a:solidFill>
                  <a:schemeClr val="bg1"/>
                </a:solidFill>
              </a:rPr>
              <a:t> 96 nætur bókaðar </a:t>
            </a:r>
            <a:r>
              <a:rPr lang="en-US" dirty="0">
                <a:solidFill>
                  <a:schemeClr val="bg1"/>
                </a:solidFill>
              </a:rPr>
              <a:t>á hverja einingu yfir árið) til að standa straum af</a:t>
            </a:r>
            <a:r>
              <a:rPr lang="en-US" b="1" dirty="0">
                <a:solidFill>
                  <a:schemeClr val="bg1"/>
                </a:solidFill>
              </a:rPr>
              <a:t> 30.000 evrum í föstum kostnaði</a:t>
            </a:r>
            <a:r>
              <a:rPr lang="en-US" dirty="0">
                <a:solidFill>
                  <a:schemeClr val="bg1"/>
                </a:solidFill>
              </a:rPr>
              <a:t>. </a:t>
            </a:r>
          </a:p>
          <a:p>
            <a:pPr>
              <a:spcAft>
                <a:spcPts val="600"/>
              </a:spcAft>
            </a:pPr>
            <a:r>
              <a:rPr lang="en-US" dirty="0">
                <a:solidFill>
                  <a:schemeClr val="bg1"/>
                </a:solidFill>
              </a:rPr>
              <a:t>Allt umfram það, við þessi gjöld, </a:t>
            </a:r>
            <a:r>
              <a:rPr lang="en-US" b="1" dirty="0">
                <a:solidFill>
                  <a:schemeClr val="bg1"/>
                </a:solidFill>
              </a:rPr>
              <a:t>myndi skila hagnaði. </a:t>
            </a:r>
            <a:r>
              <a:rPr lang="en-US" dirty="0">
                <a:solidFill>
                  <a:schemeClr val="bg1"/>
                </a:solidFill>
              </a:rPr>
              <a:t>Ef þú starfar aðeins í 9 mánuði á ári, yrði hlutfall opna daga sem þarf til að ná jafnri stöðu hærra (því þú hefur færri tiltækar nætur til að ná sama 375 nætur).</a:t>
            </a:r>
          </a:p>
          <a:p>
            <a:pPr>
              <a:spcAft>
                <a:spcPts val="600"/>
              </a:spcAft>
            </a:pPr>
            <a:endParaRPr lang="en-US" dirty="0"/>
          </a:p>
          <a:p>
            <a:pPr>
              <a:spcAft>
                <a:spcPts val="600"/>
              </a:spcAft>
            </a:pPr>
            <a:endParaRPr lang="en-IE" dirty="0"/>
          </a:p>
        </p:txBody>
      </p:sp>
      <p:sp>
        <p:nvSpPr>
          <p:cNvPr id="16" name="Text Placeholder 11">
            <a:extLst>
              <a:ext uri="{FF2B5EF4-FFF2-40B4-BE49-F238E27FC236}">
                <a16:creationId xmlns:a16="http://schemas.microsoft.com/office/drawing/2014/main" id="{691553DF-F27E-A2C5-B27D-85855F79F605}"/>
              </a:ext>
            </a:extLst>
          </p:cNvPr>
          <p:cNvSpPr txBox="1">
            <a:spLocks/>
          </p:cNvSpPr>
          <p:nvPr/>
        </p:nvSpPr>
        <p:spPr>
          <a:xfrm>
            <a:off x="514351" y="2000796"/>
            <a:ext cx="30003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b="1" dirty="0"/>
              <a:t>Valmöguleiki A: </a:t>
            </a:r>
            <a:r>
              <a:rPr lang="en-US" dirty="0"/>
              <a:t>Dæmi með 4 einingum</a:t>
            </a:r>
            <a:endParaRPr lang="en-US" sz="2400" dirty="0"/>
          </a:p>
        </p:txBody>
      </p:sp>
    </p:spTree>
    <p:extLst>
      <p:ext uri="{BB962C8B-B14F-4D97-AF65-F5344CB8AC3E}">
        <p14:creationId xmlns:p14="http://schemas.microsoft.com/office/powerpoint/2010/main" val="3510586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8045E-334E-DDBF-01F3-AAD5D7F687E3}"/>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8187E154-42CE-1C87-EB02-A25891259D04}"/>
              </a:ext>
            </a:extLst>
          </p:cNvPr>
          <p:cNvSpPr/>
          <p:nvPr/>
        </p:nvSpPr>
        <p:spPr>
          <a:xfrm>
            <a:off x="485775" y="1605885"/>
            <a:ext cx="10927293" cy="179109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79C92742-1D06-D556-632C-30807183F2FB}"/>
              </a:ext>
            </a:extLst>
          </p:cNvPr>
          <p:cNvSpPr>
            <a:spLocks noGrp="1"/>
          </p:cNvSpPr>
          <p:nvPr>
            <p:ph type="body" sz="quarter" idx="16"/>
          </p:nvPr>
        </p:nvSpPr>
        <p:spPr>
          <a:xfrm>
            <a:off x="992588" y="321398"/>
            <a:ext cx="10614687" cy="803654"/>
          </a:xfrm>
        </p:spPr>
        <p:txBody>
          <a:bodyPr/>
          <a:lstStyle/>
          <a:p>
            <a:r>
              <a:rPr lang="en-US" sz="3200" dirty="0">
                <a:solidFill>
                  <a:srgbClr val="EC7C69"/>
                </a:solidFill>
              </a:rPr>
              <a:t>(Valmöguleiki B) </a:t>
            </a:r>
            <a:r>
              <a:rPr lang="en-US" sz="3200" dirty="0">
                <a:solidFill>
                  <a:srgbClr val="459597"/>
                </a:solidFill>
              </a:rPr>
              <a:t>Reikna jöfnunar­nætur </a:t>
            </a:r>
          </a:p>
          <a:p>
            <a:r>
              <a:rPr lang="en-US" sz="3200" b="0" i="1" dirty="0">
                <a:solidFill>
                  <a:srgbClr val="459597"/>
                </a:solidFill>
              </a:rPr>
              <a:t>Ef þú veist heildarárleg útgjöld þín nú þegar</a:t>
            </a:r>
            <a:endParaRPr lang="en-GB" sz="3200" b="0" i="1" dirty="0">
              <a:solidFill>
                <a:srgbClr val="459597"/>
              </a:solidFill>
            </a:endParaRPr>
          </a:p>
        </p:txBody>
      </p:sp>
      <p:cxnSp>
        <p:nvCxnSpPr>
          <p:cNvPr id="2" name="Straight Connector 1">
            <a:extLst>
              <a:ext uri="{FF2B5EF4-FFF2-40B4-BE49-F238E27FC236}">
                <a16:creationId xmlns:a16="http://schemas.microsoft.com/office/drawing/2014/main" id="{3C9ED8AE-3200-290B-34C3-A9BA86836F84}"/>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3A4ADB3-3D79-A608-745F-9E01CBF6C38D}"/>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i="1" dirty="0">
                <a:solidFill>
                  <a:schemeClr val="bg1"/>
                </a:solidFill>
              </a:rPr>
              <a:t>"Á grundvelli þess sem ég </a:t>
            </a:r>
            <a:r>
              <a:rPr lang="en-US" b="1" i="1" dirty="0">
                <a:solidFill>
                  <a:schemeClr val="bg1"/>
                </a:solidFill>
              </a:rPr>
              <a:t>geri ráð fyrir að eyða allt árið</a:t>
            </a:r>
            <a:r>
              <a:rPr lang="en-US" i="1" dirty="0">
                <a:solidFill>
                  <a:schemeClr val="bg1"/>
                </a:solidFill>
              </a:rPr>
              <a:t>, hversu margar nætur þarf ég að bóka til að ná jafnri stöðu? </a:t>
            </a:r>
          </a:p>
          <a:p>
            <a:pPr marL="0" indent="0" algn="ctr">
              <a:spcAft>
                <a:spcPts val="600"/>
              </a:spcAft>
            </a:pPr>
            <a:r>
              <a:rPr lang="en-IE" i="1" dirty="0">
                <a:solidFill>
                  <a:schemeClr val="bg1"/>
                </a:solidFill>
              </a:rPr>
              <a:t>Með öðrum orðum, ef allt </a:t>
            </a:r>
            <a:r>
              <a:rPr lang="en-IE" b="1" i="1" dirty="0">
                <a:solidFill>
                  <a:schemeClr val="bg1"/>
                </a:solidFill>
              </a:rPr>
              <a:t>gengur eftir kostnaðarlega</a:t>
            </a:r>
            <a:r>
              <a:rPr lang="en-IE" i="1" dirty="0">
                <a:solidFill>
                  <a:schemeClr val="bg1"/>
                </a:solidFill>
              </a:rPr>
              <a:t>, hversu margar nætur þarf ég til að standa undir öllum þessum kostnaði? </a:t>
            </a:r>
            <a:r>
              <a:rPr lang="en-US" i="1" dirty="0">
                <a:solidFill>
                  <a:schemeClr val="bg1"/>
                </a:solidFill>
              </a:rPr>
              <a:t>"</a:t>
            </a:r>
          </a:p>
        </p:txBody>
      </p:sp>
      <p:sp>
        <p:nvSpPr>
          <p:cNvPr id="26" name="Flowchart: Alternate Process 25">
            <a:extLst>
              <a:ext uri="{FF2B5EF4-FFF2-40B4-BE49-F238E27FC236}">
                <a16:creationId xmlns:a16="http://schemas.microsoft.com/office/drawing/2014/main" id="{FA7964E4-FEFC-5243-8688-24974D65B305}"/>
              </a:ext>
            </a:extLst>
          </p:cNvPr>
          <p:cNvSpPr/>
          <p:nvPr/>
        </p:nvSpPr>
        <p:spPr>
          <a:xfrm>
            <a:off x="1317634" y="3475255"/>
            <a:ext cx="9964593" cy="3009794"/>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6" name="Connector: Elbow 35">
            <a:extLst>
              <a:ext uri="{FF2B5EF4-FFF2-40B4-BE49-F238E27FC236}">
                <a16:creationId xmlns:a16="http://schemas.microsoft.com/office/drawing/2014/main" id="{987611ED-A0CA-82AC-70AB-3ACE06CB75AF}"/>
              </a:ext>
            </a:extLst>
          </p:cNvPr>
          <p:cNvCxnSpPr>
            <a:cxnSpLocks/>
          </p:cNvCxnSpPr>
          <p:nvPr/>
        </p:nvCxnSpPr>
        <p:spPr>
          <a:xfrm rot="16200000" flipH="1">
            <a:off x="-239460" y="4078217"/>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66E971D0-8A0D-39D4-49A2-320577A6FDFA}"/>
              </a:ext>
            </a:extLst>
          </p:cNvPr>
          <p:cNvSpPr txBox="1">
            <a:spLocks/>
          </p:cNvSpPr>
          <p:nvPr/>
        </p:nvSpPr>
        <p:spPr>
          <a:xfrm>
            <a:off x="1693900" y="376337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pPr>
            <a:r>
              <a:rPr lang="en-US" sz="2800" b="1" dirty="0">
                <a:solidFill>
                  <a:schemeClr val="bg1"/>
                </a:solidFill>
              </a:rPr>
              <a:t>Heildarárlegur kostnaður (TAC) </a:t>
            </a:r>
            <a:r>
              <a:rPr lang="en-US" sz="2800" dirty="0">
                <a:solidFill>
                  <a:schemeClr val="bg1"/>
                </a:solidFill>
              </a:rPr>
              <a:t>= Fastur kostnaður (FC) + (Breytilegur kostnaður (VC) × Áætlaðar nýttar nætur)</a:t>
            </a:r>
          </a:p>
          <a:p>
            <a:pPr marL="0" indent="0" algn="ctr">
              <a:spcAft>
                <a:spcPts val="1200"/>
              </a:spcAft>
            </a:pPr>
            <a:r>
              <a:rPr lang="en-US" dirty="0">
                <a:solidFill>
                  <a:schemeClr val="bg1"/>
                </a:solidFill>
              </a:rPr>
              <a:t>Notaðu þessa formúlu ef þú hefur þegar raunsæjan fjölda nætur sem þú ætlar að bóka (t.d. 200 nætur á ári).</a:t>
            </a:r>
          </a:p>
          <a:p>
            <a:pPr marL="0" indent="0" algn="ctr">
              <a:spcAft>
                <a:spcPts val="1200"/>
              </a:spcAft>
            </a:pPr>
            <a:r>
              <a:rPr lang="en-US" sz="2200" i="1" dirty="0">
                <a:solidFill>
                  <a:schemeClr val="bg1"/>
                </a:solidFill>
              </a:rPr>
              <a:t>*Notaðu þessa formúlu ef þú gerir ráð fyrir ákveðinni nýtingu (t.d. 200 nætur).</a:t>
            </a:r>
          </a:p>
        </p:txBody>
      </p:sp>
      <p:grpSp>
        <p:nvGrpSpPr>
          <p:cNvPr id="3" name="Group 2">
            <a:extLst>
              <a:ext uri="{FF2B5EF4-FFF2-40B4-BE49-F238E27FC236}">
                <a16:creationId xmlns:a16="http://schemas.microsoft.com/office/drawing/2014/main" id="{E9B19B17-B77A-6664-B8AD-2D2D2832A4D1}"/>
              </a:ext>
            </a:extLst>
          </p:cNvPr>
          <p:cNvGrpSpPr/>
          <p:nvPr/>
        </p:nvGrpSpPr>
        <p:grpSpPr>
          <a:xfrm>
            <a:off x="235762" y="138361"/>
            <a:ext cx="720000" cy="861774"/>
            <a:chOff x="1016000" y="1024973"/>
            <a:chExt cx="1016000" cy="1216059"/>
          </a:xfrm>
        </p:grpSpPr>
        <p:sp>
          <p:nvSpPr>
            <p:cNvPr id="5" name="Oval 4">
              <a:extLst>
                <a:ext uri="{FF2B5EF4-FFF2-40B4-BE49-F238E27FC236}">
                  <a16:creationId xmlns:a16="http://schemas.microsoft.com/office/drawing/2014/main" id="{B2DB0706-5698-3D4C-F929-7F03F178078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4BFBFDD-49F7-3AF2-BB94-A1B41777504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B</a:t>
              </a:r>
            </a:p>
          </p:txBody>
        </p:sp>
      </p:grpSp>
      <p:grpSp>
        <p:nvGrpSpPr>
          <p:cNvPr id="8" name="Group 7">
            <a:extLst>
              <a:ext uri="{FF2B5EF4-FFF2-40B4-BE49-F238E27FC236}">
                <a16:creationId xmlns:a16="http://schemas.microsoft.com/office/drawing/2014/main" id="{0051B0FB-18E6-6A8D-29BB-D45E3E7282C7}"/>
              </a:ext>
            </a:extLst>
          </p:cNvPr>
          <p:cNvGrpSpPr/>
          <p:nvPr/>
        </p:nvGrpSpPr>
        <p:grpSpPr>
          <a:xfrm>
            <a:off x="10920313" y="237675"/>
            <a:ext cx="1081945" cy="1011723"/>
            <a:chOff x="1016000" y="1137920"/>
            <a:chExt cx="1016000" cy="1016000"/>
          </a:xfrm>
        </p:grpSpPr>
        <p:sp>
          <p:nvSpPr>
            <p:cNvPr id="9" name="Oval 8">
              <a:extLst>
                <a:ext uri="{FF2B5EF4-FFF2-40B4-BE49-F238E27FC236}">
                  <a16:creationId xmlns:a16="http://schemas.microsoft.com/office/drawing/2014/main" id="{1176655C-2AE4-60E5-DE82-9CA788FCC30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7D8BBA18-E62B-725E-1C96-A572AE04D12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20</a:t>
              </a:r>
            </a:p>
          </p:txBody>
        </p:sp>
      </p:grpSp>
    </p:spTree>
    <p:extLst>
      <p:ext uri="{BB962C8B-B14F-4D97-AF65-F5344CB8AC3E}">
        <p14:creationId xmlns:p14="http://schemas.microsoft.com/office/powerpoint/2010/main" val="8212288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5CF1-7B05-8999-0BAE-F3165376AD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A3BD1F-1AEF-2625-DA1F-FCD590B519D6}"/>
              </a:ext>
            </a:extLst>
          </p:cNvPr>
          <p:cNvSpPr>
            <a:spLocks noGrp="1"/>
          </p:cNvSpPr>
          <p:nvPr>
            <p:ph type="body" sz="quarter" idx="18"/>
          </p:nvPr>
        </p:nvSpPr>
        <p:spPr>
          <a:xfrm>
            <a:off x="550730" y="938579"/>
            <a:ext cx="10936420" cy="3849918"/>
          </a:xfrm>
        </p:spPr>
        <p:txBody>
          <a:bodyPr/>
          <a:lstStyle/>
          <a:p>
            <a:pPr marL="0" indent="0">
              <a:spcBef>
                <a:spcPts val="0"/>
              </a:spcBef>
              <a:spcAft>
                <a:spcPts val="600"/>
              </a:spcAft>
            </a:pPr>
            <a:r>
              <a:rPr lang="en-IE" sz="2200" dirty="0">
                <a:solidFill>
                  <a:srgbClr val="595959"/>
                </a:solidFill>
              </a:rPr>
              <a:t>Ef þú hefur yfirlit yfir </a:t>
            </a:r>
            <a:r>
              <a:rPr lang="en-IE" sz="2200" b="1" dirty="0">
                <a:solidFill>
                  <a:srgbClr val="595959"/>
                </a:solidFill>
              </a:rPr>
              <a:t>heildarárleg útgjöld </a:t>
            </a:r>
            <a:r>
              <a:rPr lang="en-IE" sz="2200" dirty="0">
                <a:solidFill>
                  <a:srgbClr val="595959"/>
                </a:solidFill>
              </a:rPr>
              <a:t>(föst + breytileg) – til dæmis úr rekstrarreikningi þínum – geturðu deilt því með meðalverði þínu til að fá jafnreikningsnætur. </a:t>
            </a:r>
          </a:p>
          <a:p>
            <a:pPr marL="0" indent="0">
              <a:spcBef>
                <a:spcPts val="0"/>
              </a:spcBef>
              <a:spcAft>
                <a:spcPts val="600"/>
              </a:spcAft>
            </a:pPr>
            <a:r>
              <a:rPr lang="en-IE" sz="2200" dirty="0">
                <a:solidFill>
                  <a:srgbClr val="595959"/>
                </a:solidFill>
              </a:rPr>
              <a:t>Í grundvallaratriðum spyr þessi aðferð: </a:t>
            </a:r>
            <a:r>
              <a:rPr lang="en-IE" sz="2200" i="1" dirty="0">
                <a:solidFill>
                  <a:srgbClr val="E96751"/>
                </a:solidFill>
              </a:rPr>
              <a:t>ef allt gengur eftir hvað kostnað varðar, hversu margar nætur þarf ég til að standa straum af öllum þessum kostnaði? </a:t>
            </a:r>
          </a:p>
          <a:p>
            <a:pPr marL="0" indent="0">
              <a:spcBef>
                <a:spcPts val="0"/>
              </a:spcBef>
              <a:spcAft>
                <a:spcPts val="600"/>
              </a:spcAft>
            </a:pPr>
            <a:r>
              <a:rPr lang="en-IE" sz="2800" b="1" i="1" dirty="0">
                <a:solidFill>
                  <a:srgbClr val="E96751"/>
                </a:solidFill>
              </a:rPr>
              <a:t>Dæmi: </a:t>
            </a:r>
            <a:r>
              <a:rPr lang="en-IE" b="1" i="1" dirty="0">
                <a:solidFill>
                  <a:srgbClr val="595959"/>
                </a:solidFill>
              </a:rPr>
              <a:t>Segjum að heildarárlegur kostnaður þinn hafi numið €19,600 og meðalverð á nótt sé €100. </a:t>
            </a:r>
          </a:p>
          <a:p>
            <a:pPr marL="0" indent="0">
              <a:spcBef>
                <a:spcPts val="0"/>
              </a:spcBef>
              <a:spcAft>
                <a:spcPts val="600"/>
              </a:spcAft>
            </a:pPr>
            <a:r>
              <a:rPr lang="en-IE" sz="2800" b="1" i="1" dirty="0">
                <a:solidFill>
                  <a:srgbClr val="459597"/>
                </a:solidFill>
              </a:rPr>
              <a:t>Jafnreikningsnætur </a:t>
            </a:r>
            <a:r>
              <a:rPr lang="en-IE" sz="2800" i="1" dirty="0">
                <a:solidFill>
                  <a:srgbClr val="459597"/>
                </a:solidFill>
              </a:rPr>
              <a:t>= €19,600 / €100 = 196 nætur.</a:t>
            </a:r>
            <a:r>
              <a:rPr lang="en-IE" sz="2800" dirty="0">
                <a:solidFill>
                  <a:srgbClr val="459597"/>
                </a:solidFill>
              </a:rPr>
              <a:t> </a:t>
            </a:r>
          </a:p>
          <a:p>
            <a:pPr marL="342900" indent="-342900">
              <a:spcBef>
                <a:spcPts val="0"/>
              </a:spcBef>
              <a:spcAft>
                <a:spcPts val="600"/>
              </a:spcAft>
              <a:buFont typeface="Wingdings" panose="05000000000000000000" pitchFamily="2" charset="2"/>
              <a:buChar char="Ø"/>
            </a:pPr>
            <a:r>
              <a:rPr lang="en-IE" sz="2200" dirty="0">
                <a:solidFill>
                  <a:srgbClr val="595959"/>
                </a:solidFill>
              </a:rPr>
              <a:t>Þetta er svipað og </a:t>
            </a:r>
            <a:r>
              <a:rPr lang="en-IE" sz="2200" b="1" dirty="0">
                <a:solidFill>
                  <a:srgbClr val="595959"/>
                </a:solidFill>
              </a:rPr>
              <a:t>valkostur A </a:t>
            </a:r>
            <a:r>
              <a:rPr lang="en-IE" sz="2200" dirty="0">
                <a:solidFill>
                  <a:srgbClr val="595959"/>
                </a:solidFill>
              </a:rPr>
              <a:t>í niðurstöðu (eins og vera ber, þar sem heildarkostnaðurinn inniheldur fasta og breytilega kostnaðarliði, og breytilegur kostnaður á nótt þýðir að nauðsynlegar nætur gætu verið örlítið fleiri en talan í valkosti A ef breytilegur kostnaður er verulegur). </a:t>
            </a:r>
          </a:p>
          <a:p>
            <a:pPr marL="342900" indent="-342900">
              <a:spcBef>
                <a:spcPts val="0"/>
              </a:spcBef>
              <a:spcAft>
                <a:spcPts val="600"/>
              </a:spcAft>
              <a:buFont typeface="Wingdings" panose="05000000000000000000" pitchFamily="2" charset="2"/>
              <a:buChar char="Ø"/>
            </a:pPr>
            <a:r>
              <a:rPr lang="en-IE" sz="2200" dirty="0">
                <a:solidFill>
                  <a:srgbClr val="595959"/>
                </a:solidFill>
              </a:rPr>
              <a:t>Ef meðalverð þitt er aðeins annað (t.d. kann að vera €110 að meðaltali vegna blöndu ólíkra árstíða), notaðu það. </a:t>
            </a:r>
          </a:p>
          <a:p>
            <a:pPr marL="342900" indent="-342900">
              <a:spcBef>
                <a:spcPts val="0"/>
              </a:spcBef>
              <a:spcAft>
                <a:spcPts val="600"/>
              </a:spcAft>
              <a:buFont typeface="Wingdings" panose="05000000000000000000" pitchFamily="2" charset="2"/>
              <a:buChar char="Ø"/>
            </a:pPr>
            <a:r>
              <a:rPr lang="en-IE" sz="2200" dirty="0">
                <a:solidFill>
                  <a:srgbClr val="595959"/>
                </a:solidFill>
              </a:rPr>
              <a:t>Niðurstaðan sýnir þér </a:t>
            </a:r>
            <a:r>
              <a:rPr lang="en-IE" sz="2200" b="1" dirty="0">
                <a:solidFill>
                  <a:srgbClr val="E96751"/>
                </a:solidFill>
              </a:rPr>
              <a:t>sölu­magn </a:t>
            </a:r>
            <a:r>
              <a:rPr lang="en-IE" sz="2200" dirty="0">
                <a:solidFill>
                  <a:srgbClr val="595959"/>
                </a:solidFill>
              </a:rPr>
              <a:t>(í nóttum bókuðum) sem þarf til að tekjur jafngildi kostnaði – </a:t>
            </a:r>
            <a:r>
              <a:rPr lang="en-IE" sz="2200" b="1" dirty="0">
                <a:solidFill>
                  <a:srgbClr val="595959"/>
                </a:solidFill>
              </a:rPr>
              <a:t>það er að segja punktinn þar sem hvorki tap né </a:t>
            </a:r>
            <a:r>
              <a:rPr lang="en-IE" sz="2200" b="1" u="sng" dirty="0">
                <a:solidFill>
                  <a:srgbClr val="595959"/>
                </a:solidFill>
                <a:hlinkClick r:id="rId2">
                  <a:extLst>
                    <a:ext uri="{A12FA001-AC4F-418D-AE19-62706E023703}">
                      <ahyp:hlinkClr xmlns:ahyp="http://schemas.microsoft.com/office/drawing/2018/hyperlinkcolor" val="tx"/>
                    </a:ext>
                  </a:extLst>
                </a:hlinkClick>
              </a:rPr>
              <a:t>hagnaður</a:t>
            </a:r>
            <a:r>
              <a:rPr lang="en-IE" sz="2200" b="1" dirty="0">
                <a:solidFill>
                  <a:srgbClr val="595959"/>
                </a:solidFill>
              </a:rPr>
              <a:t> verður. </a:t>
            </a:r>
          </a:p>
          <a:p>
            <a:pPr marL="342900" indent="-342900">
              <a:spcBef>
                <a:spcPts val="0"/>
              </a:spcBef>
              <a:spcAft>
                <a:spcPts val="600"/>
              </a:spcAft>
              <a:buFont typeface="Wingdings" panose="05000000000000000000" pitchFamily="2" charset="2"/>
              <a:buChar char="Ø"/>
            </a:pPr>
            <a:r>
              <a:rPr lang="en-IE" sz="2200" dirty="0">
                <a:solidFill>
                  <a:srgbClr val="595959"/>
                </a:solidFill>
              </a:rPr>
              <a:t>Bæði Valkostir A og B gefa þér viðmiðunarfjölda nætur; Valkostur B er bara nákvæmari ef þú hefur nákvæmar kostnaðaráætlanir. Fyrir hraða áætlun er Valkostur A oft nægjanlegur.</a:t>
            </a:r>
          </a:p>
          <a:p>
            <a:pPr marL="0" indent="0">
              <a:spcBef>
                <a:spcPts val="0"/>
              </a:spcBef>
              <a:spcAft>
                <a:spcPts val="600"/>
              </a:spcAft>
            </a:pPr>
            <a:endParaRPr lang="en-IE" dirty="0">
              <a:solidFill>
                <a:srgbClr val="595959"/>
              </a:solidFill>
            </a:endParaRPr>
          </a:p>
        </p:txBody>
      </p:sp>
      <p:sp>
        <p:nvSpPr>
          <p:cNvPr id="3" name="Text Placeholder 2">
            <a:extLst>
              <a:ext uri="{FF2B5EF4-FFF2-40B4-BE49-F238E27FC236}">
                <a16:creationId xmlns:a16="http://schemas.microsoft.com/office/drawing/2014/main" id="{8E6AF130-6835-7D07-036D-F94ABEBAD124}"/>
              </a:ext>
            </a:extLst>
          </p:cNvPr>
          <p:cNvSpPr>
            <a:spLocks noGrp="1"/>
          </p:cNvSpPr>
          <p:nvPr>
            <p:ph type="body" sz="quarter" idx="16"/>
          </p:nvPr>
        </p:nvSpPr>
        <p:spPr>
          <a:xfrm>
            <a:off x="417381" y="275828"/>
            <a:ext cx="11650794" cy="803654"/>
          </a:xfrm>
        </p:spPr>
        <p:txBody>
          <a:bodyPr/>
          <a:lstStyle/>
          <a:p>
            <a:r>
              <a:rPr lang="en-US" sz="3200" dirty="0">
                <a:solidFill>
                  <a:srgbClr val="EC7C69"/>
                </a:solidFill>
              </a:rPr>
              <a:t>Dæmi: (Valmöguleiki B) </a:t>
            </a:r>
            <a:r>
              <a:rPr lang="en-US" sz="3200" dirty="0">
                <a:solidFill>
                  <a:srgbClr val="459597"/>
                </a:solidFill>
              </a:rPr>
              <a:t>Útreikningur jafnreikningsnætur </a:t>
            </a:r>
            <a:r>
              <a:rPr lang="en-US" sz="3200" b="0" dirty="0">
                <a:solidFill>
                  <a:srgbClr val="459597"/>
                </a:solidFill>
              </a:rPr>
              <a:t>(með heildarkostnaði)</a:t>
            </a:r>
          </a:p>
        </p:txBody>
      </p:sp>
    </p:spTree>
    <p:extLst>
      <p:ext uri="{BB962C8B-B14F-4D97-AF65-F5344CB8AC3E}">
        <p14:creationId xmlns:p14="http://schemas.microsoft.com/office/powerpoint/2010/main" val="2249523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1F4BE-A67D-1646-A635-FDAF9CC6CF26}"/>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EB712F1-CE31-5363-66A5-4E48F4A58622}"/>
              </a:ext>
            </a:extLst>
          </p:cNvPr>
          <p:cNvCxnSpPr>
            <a:cxnSpLocks/>
          </p:cNvCxnSpPr>
          <p:nvPr/>
        </p:nvCxnSpPr>
        <p:spPr>
          <a:xfrm>
            <a:off x="71718" y="109459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A8C7D6D1-37A3-DAE1-DE67-00898A0BE93B}"/>
              </a:ext>
            </a:extLst>
          </p:cNvPr>
          <p:cNvSpPr/>
          <p:nvPr/>
        </p:nvSpPr>
        <p:spPr>
          <a:xfrm>
            <a:off x="1308773" y="2975988"/>
            <a:ext cx="9964593" cy="1043835"/>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26" name="Flowchart: Alternate Process 25">
            <a:extLst>
              <a:ext uri="{FF2B5EF4-FFF2-40B4-BE49-F238E27FC236}">
                <a16:creationId xmlns:a16="http://schemas.microsoft.com/office/drawing/2014/main" id="{7B6749AE-49EA-E365-8899-A960CFEA027A}"/>
              </a:ext>
            </a:extLst>
          </p:cNvPr>
          <p:cNvSpPr/>
          <p:nvPr/>
        </p:nvSpPr>
        <p:spPr>
          <a:xfrm>
            <a:off x="1459928" y="4223415"/>
            <a:ext cx="9964593" cy="214803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3B7A32D7-60D6-9187-1103-6C490A3569AC}"/>
              </a:ext>
            </a:extLst>
          </p:cNvPr>
          <p:cNvCxnSpPr>
            <a:cxnSpLocks/>
            <a:stCxn id="25" idx="1"/>
          </p:cNvCxnSpPr>
          <p:nvPr/>
        </p:nvCxnSpPr>
        <p:spPr>
          <a:xfrm rot="10800000" flipH="1" flipV="1">
            <a:off x="1308773" y="3497906"/>
            <a:ext cx="92614" cy="1647656"/>
          </a:xfrm>
          <a:prstGeom prst="bentConnector4">
            <a:avLst>
              <a:gd name="adj1" fmla="val -246831"/>
              <a:gd name="adj2" fmla="val 6583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249ABCC5-17FA-5B00-4BA3-9717041944A3}"/>
              </a:ext>
            </a:extLst>
          </p:cNvPr>
          <p:cNvSpPr txBox="1">
            <a:spLocks/>
          </p:cNvSpPr>
          <p:nvPr/>
        </p:nvSpPr>
        <p:spPr>
          <a:xfrm>
            <a:off x="1646813" y="4204856"/>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b="1" dirty="0">
                <a:solidFill>
                  <a:srgbClr val="E96751"/>
                </a:solidFill>
              </a:rPr>
              <a:t>Dæmi:</a:t>
            </a:r>
          </a:p>
          <a:p>
            <a:pPr>
              <a:lnSpc>
                <a:spcPct val="100000"/>
              </a:lnSpc>
              <a:spcBef>
                <a:spcPts val="0"/>
              </a:spcBef>
            </a:pPr>
            <a:r>
              <a:rPr lang="en-IE" sz="2200" dirty="0">
                <a:solidFill>
                  <a:srgbClr val="494949"/>
                </a:solidFill>
              </a:rPr>
              <a:t>Heildarárlegur kostnaður (TAC) = €20,000</a:t>
            </a:r>
          </a:p>
          <a:p>
            <a:pPr>
              <a:lnSpc>
                <a:spcPct val="100000"/>
              </a:lnSpc>
              <a:spcBef>
                <a:spcPts val="0"/>
              </a:spcBef>
            </a:pPr>
            <a:r>
              <a:rPr lang="en-IE" sz="2200" dirty="0">
                <a:solidFill>
                  <a:srgbClr val="494949"/>
                </a:solidFill>
              </a:rPr>
              <a:t>Föst kostnaðargreiðsla = €14,000</a:t>
            </a:r>
          </a:p>
          <a:p>
            <a:pPr>
              <a:lnSpc>
                <a:spcPct val="100000"/>
              </a:lnSpc>
              <a:spcBef>
                <a:spcPts val="0"/>
              </a:spcBef>
            </a:pPr>
            <a:r>
              <a:rPr lang="en-IE" sz="2200" dirty="0">
                <a:solidFill>
                  <a:srgbClr val="494949"/>
                </a:solidFill>
              </a:rPr>
              <a:t>Breytilegur kostnaður á nótt = €30</a:t>
            </a:r>
          </a:p>
          <a:p>
            <a:pPr>
              <a:lnSpc>
                <a:spcPct val="100000"/>
              </a:lnSpc>
              <a:spcBef>
                <a:spcPts val="0"/>
              </a:spcBef>
            </a:pPr>
            <a:r>
              <a:rPr lang="en-IE" sz="2200" dirty="0">
                <a:solidFill>
                  <a:srgbClr val="494949"/>
                </a:solidFill>
              </a:rPr>
              <a:t>Áætlaðar nætur = 200</a:t>
            </a:r>
          </a:p>
          <a:p>
            <a:pPr>
              <a:lnSpc>
                <a:spcPct val="100000"/>
              </a:lnSpc>
              <a:spcBef>
                <a:spcPts val="0"/>
              </a:spcBef>
            </a:pPr>
            <a:r>
              <a:rPr lang="en-IE" sz="2200" dirty="0">
                <a:solidFill>
                  <a:srgbClr val="494949"/>
                </a:solidFill>
              </a:rPr>
              <a:t>Meðalverð á nótt = €150</a:t>
            </a:r>
          </a:p>
          <a:p>
            <a:pPr marL="0" indent="0">
              <a:lnSpc>
                <a:spcPct val="100000"/>
              </a:lnSpc>
              <a:spcBef>
                <a:spcPts val="0"/>
              </a:spcBef>
              <a:spcAft>
                <a:spcPts val="1200"/>
              </a:spcAft>
            </a:pPr>
            <a:endParaRPr lang="en-US" sz="2200" b="1" dirty="0">
              <a:solidFill>
                <a:srgbClr val="494949"/>
              </a:solidFill>
            </a:endParaRPr>
          </a:p>
        </p:txBody>
      </p:sp>
      <p:sp>
        <p:nvSpPr>
          <p:cNvPr id="21" name="Text Placeholder 5">
            <a:extLst>
              <a:ext uri="{FF2B5EF4-FFF2-40B4-BE49-F238E27FC236}">
                <a16:creationId xmlns:a16="http://schemas.microsoft.com/office/drawing/2014/main" id="{03171D8B-FAF9-CDCC-AF25-8878C5E6478D}"/>
              </a:ext>
            </a:extLst>
          </p:cNvPr>
          <p:cNvSpPr txBox="1">
            <a:spLocks/>
          </p:cNvSpPr>
          <p:nvPr/>
        </p:nvSpPr>
        <p:spPr>
          <a:xfrm>
            <a:off x="1524101" y="3096078"/>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Jafnrekstrarnætur = </a:t>
            </a:r>
            <a:r>
              <a:rPr lang="en-US" dirty="0">
                <a:solidFill>
                  <a:schemeClr val="bg1"/>
                </a:solidFill>
              </a:rPr>
              <a:t>Heildarárlegur kostnaður ÷ (Meðalverð á nótt - Breytilegur kostnaður á nótt)</a:t>
            </a:r>
          </a:p>
          <a:p>
            <a:pPr marL="0" indent="0">
              <a:spcAft>
                <a:spcPts val="600"/>
              </a:spcAft>
            </a:pPr>
            <a:endParaRPr lang="en-US" dirty="0"/>
          </a:p>
        </p:txBody>
      </p:sp>
      <p:sp>
        <p:nvSpPr>
          <p:cNvPr id="12" name="TextBox 11">
            <a:extLst>
              <a:ext uri="{FF2B5EF4-FFF2-40B4-BE49-F238E27FC236}">
                <a16:creationId xmlns:a16="http://schemas.microsoft.com/office/drawing/2014/main" id="{9A7C9EAD-B193-8DD9-1257-01745EEE829D}"/>
              </a:ext>
            </a:extLst>
          </p:cNvPr>
          <p:cNvSpPr txBox="1"/>
          <p:nvPr/>
        </p:nvSpPr>
        <p:spPr>
          <a:xfrm>
            <a:off x="5851324" y="4807430"/>
            <a:ext cx="5665010" cy="1107996"/>
          </a:xfrm>
          <a:prstGeom prst="rect">
            <a:avLst/>
          </a:prstGeom>
          <a:noFill/>
        </p:spPr>
        <p:txBody>
          <a:bodyPr wrap="square">
            <a:spAutoFit/>
          </a:bodyPr>
          <a:lstStyle/>
          <a:p>
            <a:pPr>
              <a:lnSpc>
                <a:spcPct val="100000"/>
              </a:lnSpc>
              <a:spcBef>
                <a:spcPts val="0"/>
              </a:spcBef>
            </a:pPr>
            <a:r>
              <a:rPr lang="en-IE" sz="2200" b="1" dirty="0">
                <a:solidFill>
                  <a:srgbClr val="494949"/>
                </a:solidFill>
              </a:rPr>
              <a:t>TAC = </a:t>
            </a:r>
            <a:r>
              <a:rPr lang="en-IE" sz="2200" dirty="0">
                <a:solidFill>
                  <a:srgbClr val="494949"/>
                </a:solidFill>
              </a:rPr>
              <a:t>€14,000 + (€30 × 200) = €20,000</a:t>
            </a:r>
          </a:p>
          <a:p>
            <a:pPr>
              <a:lnSpc>
                <a:spcPct val="100000"/>
              </a:lnSpc>
              <a:spcBef>
                <a:spcPts val="0"/>
              </a:spcBef>
            </a:pPr>
            <a:r>
              <a:rPr lang="en-IE" sz="2200" b="1" dirty="0">
                <a:solidFill>
                  <a:srgbClr val="494949"/>
                </a:solidFill>
              </a:rPr>
              <a:t>Hreinar tekjur á nótt </a:t>
            </a:r>
            <a:r>
              <a:rPr lang="en-IE" sz="2200" dirty="0">
                <a:solidFill>
                  <a:srgbClr val="494949"/>
                </a:solidFill>
              </a:rPr>
              <a:t>= €150 − €30 = €120</a:t>
            </a:r>
          </a:p>
          <a:p>
            <a:pPr>
              <a:lnSpc>
                <a:spcPct val="100000"/>
              </a:lnSpc>
              <a:spcBef>
                <a:spcPts val="0"/>
              </a:spcBef>
            </a:pPr>
            <a:r>
              <a:rPr lang="en-IE" sz="2200" b="1" dirty="0">
                <a:solidFill>
                  <a:srgbClr val="494949"/>
                </a:solidFill>
              </a:rPr>
              <a:t>Jafnrekstrarnætur </a:t>
            </a:r>
            <a:r>
              <a:rPr lang="en-IE" sz="2200" dirty="0">
                <a:solidFill>
                  <a:srgbClr val="494949"/>
                </a:solidFill>
              </a:rPr>
              <a:t>= €11.000 ÷ €90 =</a:t>
            </a:r>
            <a:r>
              <a:rPr lang="en-IE" sz="2200" b="1" dirty="0">
                <a:solidFill>
                  <a:srgbClr val="494949"/>
                </a:solidFill>
              </a:rPr>
              <a:t> 167 nætur</a:t>
            </a:r>
            <a:endParaRPr lang="en-IE" sz="2200" dirty="0">
              <a:solidFill>
                <a:srgbClr val="494949"/>
              </a:solidFill>
            </a:endParaRPr>
          </a:p>
        </p:txBody>
      </p:sp>
      <p:sp>
        <p:nvSpPr>
          <p:cNvPr id="19" name="Arrow: Right 18">
            <a:extLst>
              <a:ext uri="{FF2B5EF4-FFF2-40B4-BE49-F238E27FC236}">
                <a16:creationId xmlns:a16="http://schemas.microsoft.com/office/drawing/2014/main" id="{91B74EA7-D730-444E-0774-009CE536668C}"/>
              </a:ext>
            </a:extLst>
          </p:cNvPr>
          <p:cNvSpPr/>
          <p:nvPr/>
        </p:nvSpPr>
        <p:spPr>
          <a:xfrm>
            <a:off x="5331376" y="5960611"/>
            <a:ext cx="627529" cy="342547"/>
          </a:xfrm>
          <a:prstGeom prst="rightArrow">
            <a:avLst/>
          </a:prstGeom>
          <a:solidFill>
            <a:srgbClr val="EC7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 Placeholder 2">
            <a:extLst>
              <a:ext uri="{FF2B5EF4-FFF2-40B4-BE49-F238E27FC236}">
                <a16:creationId xmlns:a16="http://schemas.microsoft.com/office/drawing/2014/main" id="{733C144E-0C51-3C71-6887-B9888734875C}"/>
              </a:ext>
            </a:extLst>
          </p:cNvPr>
          <p:cNvSpPr txBox="1">
            <a:spLocks/>
          </p:cNvSpPr>
          <p:nvPr/>
        </p:nvSpPr>
        <p:spPr>
          <a:xfrm>
            <a:off x="417381" y="275828"/>
            <a:ext cx="1165079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olidFill>
                  <a:srgbClr val="EC7C69"/>
                </a:solidFill>
              </a:rPr>
              <a:t>Dæmi: (Valmöguleiki B) </a:t>
            </a:r>
            <a:r>
              <a:rPr lang="en-US" sz="3200">
                <a:solidFill>
                  <a:srgbClr val="459597"/>
                </a:solidFill>
              </a:rPr>
              <a:t>Reikna jöfnunarnætur </a:t>
            </a:r>
            <a:r>
              <a:rPr lang="en-US" sz="3200" b="0">
                <a:solidFill>
                  <a:srgbClr val="459597"/>
                </a:solidFill>
              </a:rPr>
              <a:t>(með heildarkostnaði)</a:t>
            </a:r>
            <a:endParaRPr lang="en-US" sz="3200" b="0" dirty="0">
              <a:solidFill>
                <a:srgbClr val="459597"/>
              </a:solidFill>
            </a:endParaRPr>
          </a:p>
        </p:txBody>
      </p:sp>
      <p:sp>
        <p:nvSpPr>
          <p:cNvPr id="14" name="TextBox 13">
            <a:extLst>
              <a:ext uri="{FF2B5EF4-FFF2-40B4-BE49-F238E27FC236}">
                <a16:creationId xmlns:a16="http://schemas.microsoft.com/office/drawing/2014/main" id="{40CBED22-AFCA-1B05-BC38-ACFFC2DE00F4}"/>
              </a:ext>
            </a:extLst>
          </p:cNvPr>
          <p:cNvSpPr txBox="1"/>
          <p:nvPr/>
        </p:nvSpPr>
        <p:spPr>
          <a:xfrm>
            <a:off x="510856" y="1136435"/>
            <a:ext cx="10913665" cy="1525418"/>
          </a:xfrm>
          <a:prstGeom prst="rect">
            <a:avLst/>
          </a:prstGeom>
          <a:noFill/>
        </p:spPr>
        <p:txBody>
          <a:bodyPr wrap="square">
            <a:spAutoFit/>
          </a:bodyPr>
          <a:lstStyle/>
          <a:p>
            <a:pPr>
              <a:lnSpc>
                <a:spcPct val="107000"/>
              </a:lnSpc>
              <a:spcAft>
                <a:spcPts val="800"/>
              </a:spcAft>
              <a:buNone/>
            </a:pPr>
            <a:r>
              <a:rPr lang="en-IE" sz="2200" i="1" kern="100" dirty="0">
                <a:solidFill>
                  <a:srgbClr val="595959"/>
                </a:solidFill>
                <a:effectLst/>
                <a:ea typeface="Aptos" panose="020B0004020202020204" pitchFamily="34" charset="0"/>
                <a:cs typeface="Times New Roman" panose="02020603050405020304" pitchFamily="18" charset="0"/>
              </a:rPr>
              <a:t>(</a:t>
            </a:r>
            <a:r>
              <a:rPr lang="en-IE" sz="2200" b="1" i="1" kern="100" dirty="0">
                <a:solidFill>
                  <a:srgbClr val="E96751"/>
                </a:solidFill>
                <a:effectLst/>
                <a:ea typeface="Aptos" panose="020B0004020202020204" pitchFamily="34" charset="0"/>
                <a:cs typeface="Times New Roman" panose="02020603050405020304" pitchFamily="18" charset="0"/>
              </a:rPr>
              <a:t>Athugasemd: </a:t>
            </a:r>
            <a:r>
              <a:rPr lang="en-IE" sz="2200" i="1" kern="100" dirty="0">
                <a:solidFill>
                  <a:srgbClr val="595959"/>
                </a:solidFill>
                <a:effectLst/>
                <a:ea typeface="Aptos" panose="020B0004020202020204" pitchFamily="34" charset="0"/>
                <a:cs typeface="Times New Roman" panose="02020603050405020304" pitchFamily="18" charset="0"/>
              </a:rPr>
              <a:t>Jafnreikningsformúlan í einingum er í grundvallaratriðum Föst kostnaður ÷ (Verð – Breytilegur kostnaður á einingu). Með því að nota meðalverð og taka tillit til breytilegs kostnaðar ertu að nota einfaldari útgáfu af þessu. Fyrir lítil gististaði er breytilegur kostnaður á nótt yfirleitt tiltölulega lágur, svo margir eigendur áætla jafnreikning í nóttum með því að nota eingöngu fasta kostnað og verð.)</a:t>
            </a:r>
            <a:endParaRPr lang="en-IE" sz="2200" kern="100" dirty="0">
              <a:solidFill>
                <a:srgbClr val="595959"/>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108728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07C83-47E2-3BF7-896B-E50549B8F78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6AB6B29-4AA1-A97E-D670-405AD643ECB0}"/>
              </a:ext>
            </a:extLst>
          </p:cNvPr>
          <p:cNvSpPr>
            <a:spLocks noGrp="1"/>
          </p:cNvSpPr>
          <p:nvPr>
            <p:ph type="body" sz="quarter" idx="16"/>
          </p:nvPr>
        </p:nvSpPr>
        <p:spPr>
          <a:xfrm>
            <a:off x="788657" y="275241"/>
            <a:ext cx="10614687" cy="803654"/>
          </a:xfrm>
        </p:spPr>
        <p:txBody>
          <a:bodyPr/>
          <a:lstStyle/>
          <a:p>
            <a:r>
              <a:rPr lang="en-US" sz="3200" dirty="0">
                <a:solidFill>
                  <a:srgbClr val="E96751"/>
                </a:solidFill>
              </a:rPr>
              <a:t>Að nota jöfngreiðslupunktinn til að leiðbeina ákvörðunum</a:t>
            </a:r>
            <a:endParaRPr lang="en-IE" sz="3200" dirty="0"/>
          </a:p>
        </p:txBody>
      </p:sp>
      <p:cxnSp>
        <p:nvCxnSpPr>
          <p:cNvPr id="10" name="Straight Connector 9">
            <a:extLst>
              <a:ext uri="{FF2B5EF4-FFF2-40B4-BE49-F238E27FC236}">
                <a16:creationId xmlns:a16="http://schemas.microsoft.com/office/drawing/2014/main" id="{6D6EF8B6-6A29-08D9-8425-643706FA9C76}"/>
              </a:ext>
            </a:extLst>
          </p:cNvPr>
          <p:cNvCxnSpPr>
            <a:cxnSpLocks/>
          </p:cNvCxnSpPr>
          <p:nvPr/>
        </p:nvCxnSpPr>
        <p:spPr>
          <a:xfrm>
            <a:off x="0" y="1078895"/>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58B6647-9ACD-B1A2-1A6B-76B8A0FE18C3}"/>
              </a:ext>
            </a:extLst>
          </p:cNvPr>
          <p:cNvSpPr/>
          <p:nvPr/>
        </p:nvSpPr>
        <p:spPr>
          <a:xfrm>
            <a:off x="798379" y="1437288"/>
            <a:ext cx="11012621"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3BA18AA6-54A1-9F21-FCB5-31888B161386}"/>
              </a:ext>
            </a:extLst>
          </p:cNvPr>
          <p:cNvSpPr/>
          <p:nvPr/>
        </p:nvSpPr>
        <p:spPr>
          <a:xfrm>
            <a:off x="798379" y="1280611"/>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9" name="TextBox 18">
            <a:extLst>
              <a:ext uri="{FF2B5EF4-FFF2-40B4-BE49-F238E27FC236}">
                <a16:creationId xmlns:a16="http://schemas.microsoft.com/office/drawing/2014/main" id="{149BC61F-FE68-32D9-B3DE-B4993856C0D1}"/>
              </a:ext>
            </a:extLst>
          </p:cNvPr>
          <p:cNvSpPr txBox="1"/>
          <p:nvPr/>
        </p:nvSpPr>
        <p:spPr>
          <a:xfrm>
            <a:off x="921419" y="1307111"/>
            <a:ext cx="3008476" cy="830997"/>
          </a:xfrm>
          <a:prstGeom prst="rect">
            <a:avLst/>
          </a:prstGeom>
          <a:noFill/>
        </p:spPr>
        <p:txBody>
          <a:bodyPr wrap="square" rtlCol="0">
            <a:spAutoFit/>
          </a:bodyPr>
          <a:lstStyle/>
          <a:p>
            <a:pPr algn="ctr"/>
            <a:r>
              <a:rPr lang="en-GB" sz="2400" b="1" dirty="0">
                <a:solidFill>
                  <a:schemeClr val="bg1"/>
                </a:solidFill>
              </a:rPr>
              <a:t>Ef þú ert undir rekstrarjafnri</a:t>
            </a:r>
          </a:p>
        </p:txBody>
      </p:sp>
      <p:sp>
        <p:nvSpPr>
          <p:cNvPr id="23" name="TextBox 22">
            <a:extLst>
              <a:ext uri="{FF2B5EF4-FFF2-40B4-BE49-F238E27FC236}">
                <a16:creationId xmlns:a16="http://schemas.microsoft.com/office/drawing/2014/main" id="{0A725696-06D5-95BC-8E92-E0BE8B0D4C0A}"/>
              </a:ext>
            </a:extLst>
          </p:cNvPr>
          <p:cNvSpPr txBox="1"/>
          <p:nvPr/>
        </p:nvSpPr>
        <p:spPr>
          <a:xfrm>
            <a:off x="4020550" y="1443643"/>
            <a:ext cx="7373071" cy="830997"/>
          </a:xfrm>
          <a:prstGeom prst="rect">
            <a:avLst/>
          </a:prstGeom>
          <a:noFill/>
        </p:spPr>
        <p:txBody>
          <a:bodyPr wrap="square" rtlCol="0">
            <a:spAutoFit/>
          </a:bodyPr>
          <a:lstStyle/>
          <a:p>
            <a:r>
              <a:rPr lang="en-US" sz="2400" dirty="0">
                <a:solidFill>
                  <a:srgbClr val="494949"/>
                </a:solidFill>
              </a:rPr>
              <a:t>Þú þarft annaðhvort að </a:t>
            </a:r>
            <a:r>
              <a:rPr lang="en-US" sz="2400" b="1" dirty="0">
                <a:solidFill>
                  <a:srgbClr val="494949"/>
                </a:solidFill>
              </a:rPr>
              <a:t>auka tekjur </a:t>
            </a:r>
            <a:r>
              <a:rPr lang="en-US" sz="2400" dirty="0">
                <a:solidFill>
                  <a:srgbClr val="494949"/>
                </a:solidFill>
              </a:rPr>
              <a:t>(hærri gjöld eða fleiri nætur) eða </a:t>
            </a:r>
            <a:r>
              <a:rPr lang="en-US" sz="2400" b="1" dirty="0">
                <a:solidFill>
                  <a:srgbClr val="494949"/>
                </a:solidFill>
              </a:rPr>
              <a:t>draga úr kostnaði</a:t>
            </a:r>
            <a:r>
              <a:rPr lang="en-US" sz="2400" dirty="0">
                <a:solidFill>
                  <a:srgbClr val="494949"/>
                </a:solidFill>
              </a:rPr>
              <a:t>.</a:t>
            </a:r>
            <a:endParaRPr lang="en-GB" sz="2400" dirty="0">
              <a:solidFill>
                <a:srgbClr val="494949"/>
              </a:solidFill>
            </a:endParaRPr>
          </a:p>
        </p:txBody>
      </p:sp>
      <p:sp>
        <p:nvSpPr>
          <p:cNvPr id="5" name="Rectangle 4">
            <a:extLst>
              <a:ext uri="{FF2B5EF4-FFF2-40B4-BE49-F238E27FC236}">
                <a16:creationId xmlns:a16="http://schemas.microsoft.com/office/drawing/2014/main" id="{9A308270-6BD1-CDBD-789E-0A7EB2645549}"/>
              </a:ext>
            </a:extLst>
          </p:cNvPr>
          <p:cNvSpPr/>
          <p:nvPr/>
        </p:nvSpPr>
        <p:spPr>
          <a:xfrm>
            <a:off x="802923" y="2520785"/>
            <a:ext cx="11012621" cy="3413850"/>
          </a:xfrm>
          <a:prstGeom prst="rect">
            <a:avLst/>
          </a:prstGeom>
          <a:ln>
            <a:solidFill>
              <a:srgbClr val="E9675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2B142DDE-066E-CA9D-3A2A-47AF0AF9097E}"/>
              </a:ext>
            </a:extLst>
          </p:cNvPr>
          <p:cNvSpPr/>
          <p:nvPr/>
        </p:nvSpPr>
        <p:spPr>
          <a:xfrm>
            <a:off x="765856" y="2640633"/>
            <a:ext cx="2765565" cy="16806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2" name="TextBox 1">
            <a:extLst>
              <a:ext uri="{FF2B5EF4-FFF2-40B4-BE49-F238E27FC236}">
                <a16:creationId xmlns:a16="http://schemas.microsoft.com/office/drawing/2014/main" id="{3FBA6390-F666-E542-1266-AB3E457C9D69}"/>
              </a:ext>
            </a:extLst>
          </p:cNvPr>
          <p:cNvSpPr txBox="1"/>
          <p:nvPr/>
        </p:nvSpPr>
        <p:spPr>
          <a:xfrm>
            <a:off x="979090" y="2879118"/>
            <a:ext cx="2339096" cy="1200329"/>
          </a:xfrm>
          <a:prstGeom prst="rect">
            <a:avLst/>
          </a:prstGeom>
          <a:noFill/>
        </p:spPr>
        <p:txBody>
          <a:bodyPr wrap="square" rtlCol="0">
            <a:spAutoFit/>
          </a:bodyPr>
          <a:lstStyle/>
          <a:p>
            <a:pPr lvl="0"/>
            <a:r>
              <a:rPr lang="en-US" altLang="en-US" sz="2400" b="1" dirty="0">
                <a:solidFill>
                  <a:schemeClr val="bg1"/>
                </a:solidFill>
              </a:rPr>
              <a:t>Ef þú óttast að 26% nýtingarhlutfall náist ekki</a:t>
            </a:r>
            <a:endParaRPr lang="en-GB" sz="2400" b="1" dirty="0">
              <a:solidFill>
                <a:schemeClr val="bg1"/>
              </a:solidFill>
            </a:endParaRPr>
          </a:p>
        </p:txBody>
      </p:sp>
      <p:sp>
        <p:nvSpPr>
          <p:cNvPr id="17" name="TextBox 16">
            <a:extLst>
              <a:ext uri="{FF2B5EF4-FFF2-40B4-BE49-F238E27FC236}">
                <a16:creationId xmlns:a16="http://schemas.microsoft.com/office/drawing/2014/main" id="{AB30C36F-F253-DC52-1E2B-E4BA8CCF6389}"/>
              </a:ext>
            </a:extLst>
          </p:cNvPr>
          <p:cNvSpPr txBox="1"/>
          <p:nvPr/>
        </p:nvSpPr>
        <p:spPr>
          <a:xfrm>
            <a:off x="3803378" y="2526193"/>
            <a:ext cx="8012166" cy="3293209"/>
          </a:xfrm>
          <a:prstGeom prst="rect">
            <a:avLst/>
          </a:prstGeom>
          <a:noFill/>
        </p:spPr>
        <p:txBody>
          <a:bodyPr wrap="square" rtlCol="0">
            <a:spAutoFit/>
          </a:bodyPr>
          <a:lstStyle/>
          <a:p>
            <a:pPr>
              <a:spcAft>
                <a:spcPts val="600"/>
              </a:spcAft>
            </a:pPr>
            <a:r>
              <a:rPr lang="en-US" sz="2200" b="1" dirty="0">
                <a:solidFill>
                  <a:srgbClr val="494949"/>
                </a:solidFill>
              </a:rPr>
              <a:t>Til að halda áfram með dæmið úr tilfellisrannsókninni, ef þú óttast að 26% nýtingar verði ekki náð, geturðu séð hvernig þú getur bætt myndina. </a:t>
            </a:r>
          </a:p>
          <a:p>
            <a:pPr>
              <a:spcAft>
                <a:spcPts val="600"/>
              </a:spcAft>
            </a:pPr>
            <a:r>
              <a:rPr lang="en-US" sz="2200" b="1" dirty="0">
                <a:solidFill>
                  <a:srgbClr val="E96751"/>
                </a:solidFill>
              </a:rPr>
              <a:t>Til dæmis </a:t>
            </a:r>
            <a:r>
              <a:rPr lang="en-US" sz="2200" dirty="0">
                <a:solidFill>
                  <a:srgbClr val="494949"/>
                </a:solidFill>
              </a:rPr>
              <a:t>myndi </a:t>
            </a:r>
            <a:r>
              <a:rPr lang="en-US" sz="2200" b="1" dirty="0">
                <a:solidFill>
                  <a:srgbClr val="494949"/>
                </a:solidFill>
              </a:rPr>
              <a:t>lækkun föstu kostnaðarins </a:t>
            </a:r>
            <a:r>
              <a:rPr lang="en-US" sz="2200" dirty="0">
                <a:solidFill>
                  <a:srgbClr val="494949"/>
                </a:solidFill>
              </a:rPr>
              <a:t>um 5.000 evrur lækka jafnreikningspunktinn, en hækkun meðalverðsins um 10 evrur myndi hækka hagnaðinn á nótt og draga úr fjölda jafnreikningsnátta sem þarf. </a:t>
            </a:r>
          </a:p>
          <a:p>
            <a:pPr>
              <a:spcAft>
                <a:spcPts val="600"/>
              </a:spcAft>
            </a:pPr>
            <a:r>
              <a:rPr lang="en-US" sz="2200" b="1" dirty="0">
                <a:solidFill>
                  <a:srgbClr val="459597"/>
                </a:solidFill>
              </a:rPr>
              <a:t>Ábending: </a:t>
            </a:r>
            <a:r>
              <a:rPr lang="en-US" sz="2200" dirty="0">
                <a:solidFill>
                  <a:srgbClr val="494949"/>
                </a:solidFill>
              </a:rPr>
              <a:t>Notaðu töflureikn til að prófa þessi gildi (t.d. formúlu fyrir jafnvægi í nýtingu) til að ákvarða hvaða stýritæki (kostnaður eða verð) hafa </a:t>
            </a:r>
            <a:r>
              <a:rPr lang="en-US" sz="2200" dirty="0" err="1">
                <a:solidFill>
                  <a:srgbClr val="494949"/>
                </a:solidFill>
              </a:rPr>
              <a:t>mest </a:t>
            </a:r>
            <a:r>
              <a:rPr lang="en-US" sz="2200" dirty="0">
                <a:solidFill>
                  <a:srgbClr val="494949"/>
                </a:solidFill>
              </a:rPr>
              <a:t>áhrif.</a:t>
            </a:r>
          </a:p>
        </p:txBody>
      </p:sp>
    </p:spTree>
    <p:extLst>
      <p:ext uri="{BB962C8B-B14F-4D97-AF65-F5344CB8AC3E}">
        <p14:creationId xmlns:p14="http://schemas.microsoft.com/office/powerpoint/2010/main" val="2439366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4598A-6705-3F19-9E13-90D2AC531E0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A6EC796-7E11-62E6-B2F7-AD2538906C9B}"/>
              </a:ext>
            </a:extLst>
          </p:cNvPr>
          <p:cNvSpPr>
            <a:spLocks noGrp="1"/>
          </p:cNvSpPr>
          <p:nvPr>
            <p:ph type="body" sz="quarter" idx="16"/>
          </p:nvPr>
        </p:nvSpPr>
        <p:spPr>
          <a:xfrm>
            <a:off x="238125" y="130779"/>
            <a:ext cx="10984244" cy="803654"/>
          </a:xfrm>
        </p:spPr>
        <p:txBody>
          <a:bodyPr/>
          <a:lstStyle/>
          <a:p>
            <a:r>
              <a:rPr lang="en-US" sz="2800" dirty="0"/>
              <a:t>Fjármálaleg rök og áætlanagerð fyrir gistiþjónustufyrirtæki</a:t>
            </a:r>
            <a:endParaRPr lang="en-IE" sz="2800" dirty="0"/>
          </a:p>
        </p:txBody>
      </p:sp>
      <p:graphicFrame>
        <p:nvGraphicFramePr>
          <p:cNvPr id="9" name="Table 8">
            <a:extLst>
              <a:ext uri="{FF2B5EF4-FFF2-40B4-BE49-F238E27FC236}">
                <a16:creationId xmlns:a16="http://schemas.microsoft.com/office/drawing/2014/main" id="{FAE15CD6-A63C-1D2D-062A-9279715A8041}"/>
              </a:ext>
            </a:extLst>
          </p:cNvPr>
          <p:cNvGraphicFramePr>
            <a:graphicFrameLocks noGrp="1"/>
          </p:cNvGraphicFramePr>
          <p:nvPr/>
        </p:nvGraphicFramePr>
        <p:xfrm>
          <a:off x="238125" y="698482"/>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Kafli</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Kafli</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Af hverju þetta kemur hingað</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Tekju- og afkastagrunnur</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dirty="0">
                          <a:solidFill>
                            <a:schemeClr val="bg1">
                              <a:lumMod val="50000"/>
                            </a:schemeClr>
                          </a:solidFill>
                        </a:rPr>
                        <a:t>Þú byrjar á því að reikna út hvað þú þénar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Þú verður að vita hvað </a:t>
                      </a:r>
                      <a:r>
                        <a:rPr lang="en-US" sz="1900" b="1" dirty="0">
                          <a:solidFill>
                            <a:schemeClr val="bg1">
                              <a:lumMod val="50000"/>
                            </a:schemeClr>
                          </a:solidFill>
                        </a:rPr>
                        <a:t>þú ert að þéna </a:t>
                      </a:r>
                      <a:r>
                        <a:rPr lang="en-US" sz="1900" dirty="0">
                          <a:solidFill>
                            <a:schemeClr val="bg1">
                              <a:lumMod val="50000"/>
                            </a:schemeClr>
                          </a:solidFill>
                        </a:rPr>
                        <a:t>(aðal- og aukatekjulindir) og hversu margar </a:t>
                      </a:r>
                      <a:r>
                        <a:rPr lang="en-US" sz="1900" b="1" dirty="0">
                          <a:solidFill>
                            <a:schemeClr val="bg1">
                              <a:lumMod val="50000"/>
                            </a:schemeClr>
                          </a:solidFill>
                        </a:rPr>
                        <a:t>nætur þú getur selt.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Kostnaðarskipan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kern="1200" dirty="0">
                          <a:solidFill>
                            <a:srgbClr val="E96751"/>
                          </a:solidFill>
                          <a:latin typeface="+mn-lt"/>
                          <a:ea typeface="+mn-ea"/>
                          <a:cs typeface="+mn-cs"/>
                        </a:rPr>
                        <a:t>Komdu að því hvað þú eyðir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Án þess að þekkja </a:t>
                      </a:r>
                      <a:r>
                        <a:rPr lang="en-US" sz="1900" b="1" dirty="0">
                          <a:solidFill>
                            <a:srgbClr val="595959"/>
                          </a:solidFill>
                        </a:rPr>
                        <a:t>fasta og breytilega kostnað </a:t>
                      </a:r>
                      <a:r>
                        <a:rPr lang="en-US" sz="1900" dirty="0">
                          <a:solidFill>
                            <a:srgbClr val="595959"/>
                          </a:solidFill>
                        </a:rPr>
                        <a:t>geturðu ekki sett verð eða reiknað hagnað.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dirty="0">
                          <a:solidFill>
                            <a:schemeClr val="bg1">
                              <a:lumMod val="85000"/>
                            </a:schemeClr>
                          </a:solidFill>
                        </a:rPr>
                        <a:t>Kynntu þér kostnað á nótt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Reiknaðu hvað hver nótt þarf að standa undir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Hjálpar til við að ákvarða </a:t>
                      </a:r>
                      <a:r>
                        <a:rPr lang="en-US" sz="1900" b="1" dirty="0">
                          <a:solidFill>
                            <a:schemeClr val="bg1">
                              <a:lumMod val="50000"/>
                            </a:schemeClr>
                          </a:solidFill>
                        </a:rPr>
                        <a:t>lágmarksgjald </a:t>
                      </a:r>
                      <a:r>
                        <a:rPr lang="en-US" sz="1900" dirty="0">
                          <a:solidFill>
                            <a:schemeClr val="bg1">
                              <a:lumMod val="50000"/>
                            </a:schemeClr>
                          </a:solidFill>
                        </a:rPr>
                        <a:t>til að ná jafnri stöðu. Þú reiknar </a:t>
                      </a:r>
                      <a:r>
                        <a:rPr lang="en-US" sz="1900" b="1" dirty="0">
                          <a:solidFill>
                            <a:schemeClr val="bg1">
                              <a:lumMod val="50000"/>
                            </a:schemeClr>
                          </a:solidFill>
                        </a:rPr>
                        <a:t>kostnað á nótt </a:t>
                      </a:r>
                      <a:r>
                        <a:rPr lang="en-US" sz="1900" dirty="0">
                          <a:solidFill>
                            <a:schemeClr val="bg1">
                              <a:lumMod val="50000"/>
                            </a:schemeClr>
                          </a:solidFill>
                        </a:rPr>
                        <a:t>með því að deila heildarkostnaði með áætluðum seldum nóttum.</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Greining á jafnrekstri og áætlun um nýtingu og tekjumöguleika</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Ákvarða fjárhagslegt viðnámsstig þitt og spá fyrir um nýtingu og tekjumöguleika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Segir þér hvernig </a:t>
                      </a:r>
                      <a:r>
                        <a:rPr lang="en-US" sz="1900" b="1" dirty="0">
                          <a:solidFill>
                            <a:schemeClr val="bg1">
                              <a:lumMod val="50000"/>
                            </a:schemeClr>
                          </a:solidFill>
                        </a:rPr>
                        <a:t>þú hættir að tapa peningum</a:t>
                      </a:r>
                      <a:r>
                        <a:rPr lang="en-US" sz="1900" dirty="0">
                          <a:solidFill>
                            <a:schemeClr val="bg1">
                              <a:lumMod val="50000"/>
                            </a:schemeClr>
                          </a:solidFill>
                        </a:rPr>
                        <a:t>. Þegar kostnaður er þekktur, reiknaðu hversu margar </a:t>
                      </a:r>
                      <a:r>
                        <a:rPr lang="en-US" sz="1900" b="1" dirty="0">
                          <a:solidFill>
                            <a:schemeClr val="bg1">
                              <a:lumMod val="50000"/>
                            </a:schemeClr>
                          </a:solidFill>
                        </a:rPr>
                        <a:t>bókanir þarf til að ná jafnri stöðu</a:t>
                      </a:r>
                      <a:r>
                        <a:rPr lang="en-US" sz="1900" dirty="0">
                          <a:solidFill>
                            <a:schemeClr val="bg1">
                              <a:lumMod val="50000"/>
                            </a:schemeClr>
                          </a:solidFill>
                        </a:rPr>
                        <a:t>. Gakktu úr skugga um að verðlagning sé raunhæf með </a:t>
                      </a:r>
                      <a:r>
                        <a:rPr lang="en-US" sz="1900" b="1" dirty="0">
                          <a:solidFill>
                            <a:schemeClr val="bg1">
                              <a:lumMod val="50000"/>
                            </a:schemeClr>
                          </a:solidFill>
                        </a:rPr>
                        <a:t>raunsæjum bókunarmarkmiðum </a:t>
                      </a:r>
                      <a:r>
                        <a:rPr lang="en-US" sz="1900" dirty="0">
                          <a:solidFill>
                            <a:schemeClr val="bg1">
                              <a:lumMod val="50000"/>
                            </a:schemeClr>
                          </a:solidFill>
                        </a:rPr>
                        <a:t>og </a:t>
                      </a:r>
                      <a:r>
                        <a:rPr lang="en-US" sz="1900" b="1" dirty="0">
                          <a:solidFill>
                            <a:schemeClr val="bg1">
                              <a:lumMod val="50000"/>
                            </a:schemeClr>
                          </a:solidFill>
                        </a:rPr>
                        <a:t>markmiðum um fyllingaprósentu.</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Hagnaður og verðlagningarstefnur</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Veldu síðan verðlagningarstefnu sem samræmist markmiðum þínum</a:t>
                      </a:r>
                    </a:p>
                    <a:p>
                      <a:pPr>
                        <a:buNone/>
                      </a:pPr>
                      <a:r>
                        <a:rPr lang="en-US" sz="1900" dirty="0">
                          <a:solidFill>
                            <a:schemeClr val="bg1">
                              <a:lumMod val="50000"/>
                            </a:schemeClr>
                          </a:solidFill>
                        </a:rPr>
                        <a:t>Þegar allt þetta er komið á sinn stað geturðu með fullri vissu </a:t>
                      </a:r>
                      <a:r>
                        <a:rPr lang="en-US" sz="1900" b="1" dirty="0">
                          <a:solidFill>
                            <a:schemeClr val="bg1">
                              <a:lumMod val="50000"/>
                            </a:schemeClr>
                          </a:solidFill>
                        </a:rPr>
                        <a:t>sett verð </a:t>
                      </a:r>
                      <a:r>
                        <a:rPr lang="en-US" sz="1900" dirty="0">
                          <a:solidFill>
                            <a:schemeClr val="bg1">
                              <a:lumMod val="50000"/>
                            </a:schemeClr>
                          </a:solidFill>
                        </a:rPr>
                        <a:t>og </a:t>
                      </a:r>
                      <a:r>
                        <a:rPr lang="en-US" sz="1900" b="1" dirty="0">
                          <a:solidFill>
                            <a:schemeClr val="bg1">
                              <a:lumMod val="50000"/>
                            </a:schemeClr>
                          </a:solidFill>
                        </a:rPr>
                        <a:t>arðmörk.</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98A3AB56-A87F-7D9A-A2C0-D5789EFCE65B}"/>
              </a:ext>
            </a:extLst>
          </p:cNvPr>
          <p:cNvSpPr/>
          <p:nvPr/>
        </p:nvSpPr>
        <p:spPr>
          <a:xfrm>
            <a:off x="0" y="229552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0878784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A1298-00EF-7312-4C5D-B4F0F3C2AF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669E0C1-CF22-7526-6065-4A603B5E4015}"/>
              </a:ext>
            </a:extLst>
          </p:cNvPr>
          <p:cNvSpPr/>
          <p:nvPr/>
        </p:nvSpPr>
        <p:spPr>
          <a:xfrm>
            <a:off x="722179" y="275931"/>
            <a:ext cx="11012621" cy="5822385"/>
          </a:xfrm>
          <a:prstGeom prst="rect">
            <a:avLst/>
          </a:prstGeom>
          <a:ln>
            <a:solidFill>
              <a:srgbClr val="E9675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A65C11FE-F245-D84B-59C8-ECFD24845D57}"/>
              </a:ext>
            </a:extLst>
          </p:cNvPr>
          <p:cNvSpPr/>
          <p:nvPr/>
        </p:nvSpPr>
        <p:spPr>
          <a:xfrm>
            <a:off x="685112" y="395779"/>
            <a:ext cx="2765565" cy="16806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TextBox 12">
            <a:extLst>
              <a:ext uri="{FF2B5EF4-FFF2-40B4-BE49-F238E27FC236}">
                <a16:creationId xmlns:a16="http://schemas.microsoft.com/office/drawing/2014/main" id="{C6BA5194-A504-1E06-3080-967C7C759883}"/>
              </a:ext>
            </a:extLst>
          </p:cNvPr>
          <p:cNvSpPr txBox="1"/>
          <p:nvPr/>
        </p:nvSpPr>
        <p:spPr>
          <a:xfrm>
            <a:off x="898346" y="719206"/>
            <a:ext cx="2339096" cy="830997"/>
          </a:xfrm>
          <a:prstGeom prst="rect">
            <a:avLst/>
          </a:prstGeom>
          <a:noFill/>
        </p:spPr>
        <p:txBody>
          <a:bodyPr wrap="square" rtlCol="0">
            <a:spAutoFit/>
          </a:bodyPr>
          <a:lstStyle/>
          <a:p>
            <a:pPr lvl="0" algn="ctr"/>
            <a:r>
              <a:rPr lang="en-US" altLang="en-US" sz="2400" b="1" dirty="0">
                <a:solidFill>
                  <a:schemeClr val="bg1"/>
                </a:solidFill>
              </a:rPr>
              <a:t>Ávöxtun fjárfestingar (ROI)</a:t>
            </a:r>
            <a:endParaRPr lang="en-GB" sz="2400" b="1" dirty="0">
              <a:solidFill>
                <a:schemeClr val="bg1"/>
              </a:solidFill>
            </a:endParaRPr>
          </a:p>
        </p:txBody>
      </p:sp>
      <p:sp>
        <p:nvSpPr>
          <p:cNvPr id="17" name="TextBox 16">
            <a:extLst>
              <a:ext uri="{FF2B5EF4-FFF2-40B4-BE49-F238E27FC236}">
                <a16:creationId xmlns:a16="http://schemas.microsoft.com/office/drawing/2014/main" id="{B4A60999-70F3-A3FA-EBEA-20BAB13A6445}"/>
              </a:ext>
            </a:extLst>
          </p:cNvPr>
          <p:cNvSpPr txBox="1"/>
          <p:nvPr/>
        </p:nvSpPr>
        <p:spPr>
          <a:xfrm>
            <a:off x="3722634" y="281339"/>
            <a:ext cx="8012166" cy="5893921"/>
          </a:xfrm>
          <a:prstGeom prst="rect">
            <a:avLst/>
          </a:prstGeom>
          <a:noFill/>
        </p:spPr>
        <p:txBody>
          <a:bodyPr wrap="square" rtlCol="0">
            <a:spAutoFit/>
          </a:bodyPr>
          <a:lstStyle/>
          <a:p>
            <a:pPr>
              <a:spcAft>
                <a:spcPts val="600"/>
              </a:spcAft>
            </a:pPr>
            <a:r>
              <a:rPr lang="en-US" sz="2200" b="1" dirty="0">
                <a:solidFill>
                  <a:srgbClr val="EC7C69"/>
                </a:solidFill>
              </a:rPr>
              <a:t>Mundu </a:t>
            </a:r>
            <a:r>
              <a:rPr lang="en-US" sz="2200" dirty="0">
                <a:solidFill>
                  <a:srgbClr val="494949"/>
                </a:solidFill>
              </a:rPr>
              <a:t>að rekstrarjafnrétti tekur ekki tillit til endurgreiðslu upphaflegrar fjárfestingar eða lána – það er eingöngu á rekstrargrunni, ár frá ári. </a:t>
            </a:r>
          </a:p>
          <a:p>
            <a:pPr>
              <a:spcAft>
                <a:spcPts val="600"/>
              </a:spcAft>
            </a:pPr>
            <a:r>
              <a:rPr lang="en-US" sz="2200" b="1" dirty="0">
                <a:solidFill>
                  <a:srgbClr val="494949"/>
                </a:solidFill>
              </a:rPr>
              <a:t>Til að endurheimta stofnkostnaðinn </a:t>
            </a:r>
            <a:r>
              <a:rPr lang="en-US" sz="2200" dirty="0">
                <a:solidFill>
                  <a:srgbClr val="494949"/>
                </a:solidFill>
              </a:rPr>
              <a:t>(t.d. €256 þús. frá áður) þarftu að skila hagnaði með tímanum eða hafa nægjanlegan rekstrarsjóð til að greiða niður skuld sem notuð var til að fjármagna uppsetninguna. </a:t>
            </a:r>
          </a:p>
          <a:p>
            <a:pPr>
              <a:spcAft>
                <a:spcPts val="600"/>
              </a:spcAft>
            </a:pPr>
            <a:r>
              <a:rPr lang="en-US" sz="2200" dirty="0">
                <a:solidFill>
                  <a:srgbClr val="494949"/>
                </a:solidFill>
              </a:rPr>
              <a:t>Eitt mæliker á </a:t>
            </a:r>
            <a:r>
              <a:rPr lang="en-US" sz="2200" b="1" dirty="0">
                <a:solidFill>
                  <a:srgbClr val="494949"/>
                </a:solidFill>
              </a:rPr>
              <a:t>ávöxtun er ROI (ávöxtun af fjárfestingu), </a:t>
            </a:r>
            <a:r>
              <a:rPr lang="en-US" sz="2200" dirty="0">
                <a:solidFill>
                  <a:srgbClr val="494949"/>
                </a:solidFill>
              </a:rPr>
              <a:t>sem reiknar hagnað miðað við upphaflega fjárfestinguna. </a:t>
            </a:r>
          </a:p>
          <a:p>
            <a:pPr>
              <a:spcAft>
                <a:spcPts val="600"/>
              </a:spcAft>
            </a:pPr>
            <a:r>
              <a:rPr lang="en-US" sz="2200" b="1" dirty="0">
                <a:solidFill>
                  <a:srgbClr val="E96751"/>
                </a:solidFill>
              </a:rPr>
              <a:t>Til dæmis</a:t>
            </a:r>
            <a:r>
              <a:rPr lang="en-US" sz="2200" dirty="0">
                <a:solidFill>
                  <a:srgbClr val="494949"/>
                </a:solidFill>
              </a:rPr>
              <a:t>, ef þú fjárfestir €100 þús. og gerir €10 þús. hagnað á fyrsta ári, þá er það 10% arðsemi (ROI) fyrir það ár. </a:t>
            </a:r>
          </a:p>
          <a:p>
            <a:pPr>
              <a:spcAft>
                <a:spcPts val="600"/>
              </a:spcAft>
            </a:pPr>
            <a:r>
              <a:rPr lang="en-US" sz="2200" b="1" dirty="0">
                <a:solidFill>
                  <a:srgbClr val="494949"/>
                </a:solidFill>
              </a:rPr>
              <a:t>Lúxusglamping </a:t>
            </a:r>
            <a:r>
              <a:rPr lang="en-US" sz="2200" dirty="0">
                <a:solidFill>
                  <a:srgbClr val="494949"/>
                </a:solidFill>
              </a:rPr>
              <a:t>getur stundum skilað hraðri arðsemi – ein greining sýndi að jafnvel tiltölulega dýrt safari-tjald gæti </a:t>
            </a:r>
            <a:r>
              <a:rPr lang="en-US" sz="2200" i="1" dirty="0">
                <a:solidFill>
                  <a:srgbClr val="494949"/>
                </a:solidFill>
              </a:rPr>
              <a:t>greitt sig sjálft á nokkrum árstíðum </a:t>
            </a:r>
            <a:r>
              <a:rPr lang="en-US" sz="2200" dirty="0">
                <a:solidFill>
                  <a:srgbClr val="494949"/>
                </a:solidFill>
              </a:rPr>
              <a:t>ef nýting og gjöld eru sterk, á meðan einfaldari mannvirki geta endurgreitt fjárfestinguna á fyrsta ári.</a:t>
            </a:r>
          </a:p>
          <a:p>
            <a:pPr>
              <a:spcAft>
                <a:spcPts val="600"/>
              </a:spcAft>
            </a:pPr>
            <a:r>
              <a:rPr lang="en-US" sz="2200" dirty="0">
                <a:solidFill>
                  <a:srgbClr val="494949"/>
                </a:solidFill>
              </a:rPr>
              <a:t>En sem byrjandi skaltu fyrst einbeita þér að því að ná jafnri stöðu og síðan bæta stöðugt úr því.</a:t>
            </a:r>
          </a:p>
        </p:txBody>
      </p:sp>
      <p:sp>
        <p:nvSpPr>
          <p:cNvPr id="3" name="TextBox 2">
            <a:extLst>
              <a:ext uri="{FF2B5EF4-FFF2-40B4-BE49-F238E27FC236}">
                <a16:creationId xmlns:a16="http://schemas.microsoft.com/office/drawing/2014/main" id="{627A1743-C9C8-F166-8B23-C321B80DD32F}"/>
              </a:ext>
            </a:extLst>
          </p:cNvPr>
          <p:cNvSpPr txBox="1"/>
          <p:nvPr/>
        </p:nvSpPr>
        <p:spPr>
          <a:xfrm>
            <a:off x="593177" y="6277555"/>
            <a:ext cx="6096000" cy="369332"/>
          </a:xfrm>
          <a:prstGeom prst="rect">
            <a:avLst/>
          </a:prstGeom>
          <a:noFill/>
        </p:spPr>
        <p:txBody>
          <a:bodyPr wrap="square">
            <a:spAutoFit/>
          </a:bodyPr>
          <a:lstStyle/>
          <a:p>
            <a:pPr>
              <a:buNone/>
            </a:pPr>
            <a:r>
              <a:rPr lang="en-US" i="0" dirty="0">
                <a:solidFill>
                  <a:srgbClr val="00B0F0"/>
                </a:solidFill>
                <a:effectLst/>
                <a:hlinkClick r:id="rId2">
                  <a:extLst>
                    <a:ext uri="{A12FA001-AC4F-418D-AE19-62706E023703}">
                      <ahyp:hlinkClr xmlns:ahyp="http://schemas.microsoft.com/office/drawing/2018/hyperlinkcolor" val="tx"/>
                    </a:ext>
                  </a:extLst>
                </a:hlinkClick>
              </a:rPr>
              <a:t>Að stofna glamping-fyrirtæki: Fullkomin leiðarvísir</a:t>
            </a:r>
            <a:endParaRPr lang="en-US" i="0" dirty="0">
              <a:solidFill>
                <a:srgbClr val="00B0F0"/>
              </a:solidFill>
              <a:effectLst/>
            </a:endParaRPr>
          </a:p>
        </p:txBody>
      </p:sp>
    </p:spTree>
    <p:extLst>
      <p:ext uri="{BB962C8B-B14F-4D97-AF65-F5344CB8AC3E}">
        <p14:creationId xmlns:p14="http://schemas.microsoft.com/office/powerpoint/2010/main" val="4154859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61D6-A35F-4D8E-4AE8-7EA389AE453F}"/>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B110B2B-0FBD-2958-F984-38ECA4BD53A9}"/>
              </a:ext>
            </a:extLst>
          </p:cNvPr>
          <p:cNvSpPr/>
          <p:nvPr/>
        </p:nvSpPr>
        <p:spPr>
          <a:xfrm>
            <a:off x="4041756" y="3314700"/>
            <a:ext cx="7817046" cy="328612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E033332-EC82-0DD6-14BA-B60A4B6D107D}"/>
              </a:ext>
            </a:extLst>
          </p:cNvPr>
          <p:cNvSpPr>
            <a:spLocks noGrp="1"/>
          </p:cNvSpPr>
          <p:nvPr>
            <p:ph type="body" sz="quarter" idx="16"/>
          </p:nvPr>
        </p:nvSpPr>
        <p:spPr>
          <a:xfrm>
            <a:off x="4443301" y="186544"/>
            <a:ext cx="7221426" cy="803654"/>
          </a:xfrm>
        </p:spPr>
        <p:txBody>
          <a:bodyPr/>
          <a:lstStyle/>
          <a:p>
            <a:r>
              <a:rPr lang="en-IE" dirty="0"/>
              <a:t>Reikna út nýtingarhlutfallið</a:t>
            </a:r>
            <a:endParaRPr lang="en-IE" sz="2400" b="0" i="1" dirty="0">
              <a:solidFill>
                <a:srgbClr val="E96751"/>
              </a:solidFill>
            </a:endParaRPr>
          </a:p>
        </p:txBody>
      </p:sp>
      <p:sp>
        <p:nvSpPr>
          <p:cNvPr id="7" name="Text Placeholder 6">
            <a:extLst>
              <a:ext uri="{FF2B5EF4-FFF2-40B4-BE49-F238E27FC236}">
                <a16:creationId xmlns:a16="http://schemas.microsoft.com/office/drawing/2014/main" id="{66147393-0BF8-34B5-E396-26A2EFED047C}"/>
              </a:ext>
            </a:extLst>
          </p:cNvPr>
          <p:cNvSpPr>
            <a:spLocks noGrp="1"/>
          </p:cNvSpPr>
          <p:nvPr>
            <p:ph type="body" sz="quarter" idx="21"/>
          </p:nvPr>
        </p:nvSpPr>
        <p:spPr>
          <a:xfrm>
            <a:off x="4443301" y="696052"/>
            <a:ext cx="7301024" cy="4530541"/>
          </a:xfrm>
        </p:spPr>
        <p:txBody>
          <a:bodyPr/>
          <a:lstStyle/>
          <a:p>
            <a:pPr>
              <a:spcAft>
                <a:spcPts val="600"/>
              </a:spcAft>
            </a:pPr>
            <a:r>
              <a:rPr lang="en-IE" dirty="0"/>
              <a:t>Með jöfnunar­nóttum (úr valkosti A eða B) og tiltækum nóttum geturðu fundið út </a:t>
            </a:r>
            <a:r>
              <a:rPr lang="en-IE" b="1" dirty="0"/>
              <a:t>fyllingartíðni sem þarf til að ná jöfnuði</a:t>
            </a:r>
            <a:r>
              <a:rPr lang="en-IE" dirty="0"/>
              <a:t>. </a:t>
            </a:r>
            <a:r>
              <a:rPr lang="en-US" dirty="0"/>
              <a:t>Fyllingartíðni er einfaldlega hlutfall </a:t>
            </a:r>
            <a:r>
              <a:rPr lang="en-IE" dirty="0"/>
              <a:t>bókaðra (nýttra) </a:t>
            </a:r>
            <a:r>
              <a:rPr lang="en-US" dirty="0"/>
              <a:t>nótta af tiltækum nóttum</a:t>
            </a:r>
            <a:r>
              <a:rPr lang="en-IE" dirty="0"/>
              <a:t>. </a:t>
            </a:r>
          </a:p>
          <a:p>
            <a:pPr>
              <a:spcAft>
                <a:spcPts val="600"/>
              </a:spcAft>
            </a:pPr>
            <a:r>
              <a:rPr lang="en-IE" b="1" dirty="0">
                <a:solidFill>
                  <a:srgbClr val="E96751"/>
                </a:solidFill>
              </a:rPr>
              <a:t>Formúla: </a:t>
            </a:r>
            <a:r>
              <a:rPr lang="en-IE" b="1" dirty="0">
                <a:solidFill>
                  <a:srgbClr val="595959"/>
                </a:solidFill>
              </a:rPr>
              <a:t>Nýtingartíðni = (bókaðar nætur ÷ tiltækar nætur) × 100</a:t>
            </a:r>
            <a:r>
              <a:rPr lang="en-IE" dirty="0">
                <a:solidFill>
                  <a:srgbClr val="595959"/>
                </a:solidFill>
              </a:rPr>
              <a:t>%. Í þessu tilfelli skaltu nota jafnreikningsnætur sem "bókaðar nætur". </a:t>
            </a:r>
          </a:p>
          <a:p>
            <a:pPr>
              <a:spcAft>
                <a:spcPts val="600"/>
              </a:spcAft>
            </a:pPr>
            <a:endParaRPr lang="en-IE" sz="1000" b="1" i="1" dirty="0">
              <a:solidFill>
                <a:schemeClr val="bg1"/>
              </a:solidFill>
            </a:endParaRPr>
          </a:p>
          <a:p>
            <a:pPr>
              <a:spcAft>
                <a:spcPts val="600"/>
              </a:spcAft>
            </a:pPr>
            <a:r>
              <a:rPr lang="en-IE" sz="2600" b="1" i="1" dirty="0">
                <a:solidFill>
                  <a:schemeClr val="bg1"/>
                </a:solidFill>
              </a:rPr>
              <a:t>Dæmi: </a:t>
            </a:r>
            <a:r>
              <a:rPr lang="en-IE" i="1" dirty="0">
                <a:solidFill>
                  <a:schemeClr val="bg1"/>
                </a:solidFill>
              </a:rPr>
              <a:t>Framhald af dæmi B: jafnrekstrar 196 nætur. Ef þú hefur 365 nætur tiltækar, er nauðsynleg nýting 196/365 =</a:t>
            </a:r>
            <a:r>
              <a:rPr lang="en-IE" b="1" i="1" dirty="0">
                <a:solidFill>
                  <a:schemeClr val="bg1"/>
                </a:solidFill>
              </a:rPr>
              <a:t> 54</a:t>
            </a:r>
            <a:r>
              <a:rPr lang="en-IE" i="1" dirty="0">
                <a:solidFill>
                  <a:schemeClr val="bg1"/>
                </a:solidFill>
              </a:rPr>
              <a:t>%. </a:t>
            </a:r>
          </a:p>
          <a:p>
            <a:pPr>
              <a:spcAft>
                <a:spcPts val="600"/>
              </a:spcAft>
            </a:pPr>
            <a:r>
              <a:rPr lang="en-IE" i="1" dirty="0">
                <a:solidFill>
                  <a:schemeClr val="bg1"/>
                </a:solidFill>
              </a:rPr>
              <a:t>Ef þú </a:t>
            </a:r>
            <a:r>
              <a:rPr lang="en-US" i="1" dirty="0">
                <a:solidFill>
                  <a:schemeClr val="bg1"/>
                </a:solidFill>
              </a:rPr>
              <a:t>hefðir aðeins 320 nætur tiltækar (vegna lokana), þá </a:t>
            </a:r>
            <a:r>
              <a:rPr lang="en-IE" i="1" dirty="0">
                <a:solidFill>
                  <a:schemeClr val="bg1"/>
                </a:solidFill>
              </a:rPr>
              <a:t>þarf</a:t>
            </a:r>
            <a:r>
              <a:rPr lang="en-US" i="1" dirty="0">
                <a:solidFill>
                  <a:schemeClr val="bg1"/>
                </a:solidFill>
              </a:rPr>
              <a:t> 196/320 = 61% nýtingu</a:t>
            </a:r>
            <a:r>
              <a:rPr lang="en-IE" i="1" dirty="0">
                <a:solidFill>
                  <a:schemeClr val="bg1"/>
                </a:solidFill>
              </a:rPr>
              <a:t>.</a:t>
            </a:r>
            <a:r>
              <a:rPr lang="en-IE" dirty="0">
                <a:solidFill>
                  <a:schemeClr val="bg1"/>
                </a:solidFill>
              </a:rPr>
              <a:t> </a:t>
            </a:r>
          </a:p>
          <a:p>
            <a:pPr>
              <a:spcAft>
                <a:spcPts val="600"/>
              </a:spcAft>
            </a:pPr>
            <a:r>
              <a:rPr lang="en-IE" dirty="0">
                <a:solidFill>
                  <a:schemeClr val="bg1"/>
                </a:solidFill>
              </a:rPr>
              <a:t>Þetta talan segir þér hversu mikil bókunarhlutfall þitt þarf að vera. Ef</a:t>
            </a:r>
            <a:r>
              <a:rPr lang="en-IE" b="1" dirty="0">
                <a:solidFill>
                  <a:schemeClr val="bg1"/>
                </a:solidFill>
              </a:rPr>
              <a:t> 60% nýting</a:t>
            </a:r>
            <a:r>
              <a:rPr lang="en-IE" dirty="0">
                <a:solidFill>
                  <a:schemeClr val="bg1"/>
                </a:solidFill>
              </a:rPr>
              <a:t> er nauðsynleg til að ná jafnri stöðu þýðir það að þú þarft að fylla aðeins meira en </a:t>
            </a:r>
            <a:r>
              <a:rPr lang="en-IE" b="1" dirty="0">
                <a:solidFill>
                  <a:schemeClr val="bg1"/>
                </a:solidFill>
              </a:rPr>
              <a:t>helming allra tiltækra nætur að meðaltali. </a:t>
            </a:r>
          </a:p>
        </p:txBody>
      </p:sp>
      <p:sp>
        <p:nvSpPr>
          <p:cNvPr id="5" name="Text Placeholder 4">
            <a:extLst>
              <a:ext uri="{FF2B5EF4-FFF2-40B4-BE49-F238E27FC236}">
                <a16:creationId xmlns:a16="http://schemas.microsoft.com/office/drawing/2014/main" id="{54ACCBCD-421F-6D60-1609-545FF24FBD15}"/>
              </a:ext>
            </a:extLst>
          </p:cNvPr>
          <p:cNvSpPr>
            <a:spLocks noGrp="1"/>
          </p:cNvSpPr>
          <p:nvPr>
            <p:ph type="body" sz="quarter" idx="18"/>
          </p:nvPr>
        </p:nvSpPr>
        <p:spPr>
          <a:xfrm>
            <a:off x="98083" y="1904414"/>
            <a:ext cx="3562527" cy="1049221"/>
          </a:xfrm>
        </p:spPr>
        <p:txBody>
          <a:bodyPr/>
          <a:lstStyle/>
          <a:p>
            <a:r>
              <a:rPr lang="en-US" b="0" dirty="0"/>
              <a:t>Reikna út nýtingu sem þarf til að ná jafnri stöðu</a:t>
            </a:r>
            <a:endParaRPr lang="en-IE" b="0" dirty="0"/>
          </a:p>
        </p:txBody>
      </p:sp>
      <p:sp>
        <p:nvSpPr>
          <p:cNvPr id="2" name="Text Placeholder 5">
            <a:extLst>
              <a:ext uri="{FF2B5EF4-FFF2-40B4-BE49-F238E27FC236}">
                <a16:creationId xmlns:a16="http://schemas.microsoft.com/office/drawing/2014/main" id="{A8BEC3CA-3BC9-937B-7AC3-B58D2E342399}"/>
              </a:ext>
            </a:extLst>
          </p:cNvPr>
          <p:cNvSpPr txBox="1">
            <a:spLocks/>
          </p:cNvSpPr>
          <p:nvPr/>
        </p:nvSpPr>
        <p:spPr>
          <a:xfrm>
            <a:off x="333198" y="962663"/>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Hlutfall nýtingar</a:t>
            </a:r>
          </a:p>
          <a:p>
            <a:endParaRPr lang="en-IE" dirty="0"/>
          </a:p>
        </p:txBody>
      </p:sp>
      <p:sp>
        <p:nvSpPr>
          <p:cNvPr id="6" name="TextBox 5">
            <a:extLst>
              <a:ext uri="{FF2B5EF4-FFF2-40B4-BE49-F238E27FC236}">
                <a16:creationId xmlns:a16="http://schemas.microsoft.com/office/drawing/2014/main" id="{64777F72-5BB8-B644-1569-98FA631DBA9B}"/>
              </a:ext>
            </a:extLst>
          </p:cNvPr>
          <p:cNvSpPr txBox="1"/>
          <p:nvPr/>
        </p:nvSpPr>
        <p:spPr>
          <a:xfrm>
            <a:off x="333198" y="4058721"/>
            <a:ext cx="6096000" cy="369332"/>
          </a:xfrm>
          <a:prstGeom prst="rect">
            <a:avLst/>
          </a:prstGeom>
          <a:noFill/>
        </p:spPr>
        <p:txBody>
          <a:bodyPr wrap="square">
            <a:spAutoFit/>
          </a:bodyPr>
          <a:lstStyle/>
          <a:p>
            <a:pPr algn="l">
              <a:spcBef>
                <a:spcPts val="2250"/>
              </a:spcBef>
              <a:spcAft>
                <a:spcPts val="1500"/>
              </a:spcAft>
              <a:buNone/>
            </a:pPr>
            <a:r>
              <a:rPr lang="en-IE" b="0" i="0" dirty="0">
                <a:solidFill>
                  <a:srgbClr val="00B0F0"/>
                </a:solidFill>
                <a:effectLst/>
                <a:latin typeface="Riposte"/>
                <a:hlinkClick r:id="rId2">
                  <a:extLst>
                    <a:ext uri="{A12FA001-AC4F-418D-AE19-62706E023703}">
                      <ahyp:hlinkClr xmlns:ahyp="http://schemas.microsoft.com/office/drawing/2018/hyperlinkcolor" val="tx"/>
                    </a:ext>
                  </a:extLst>
                </a:hlinkClick>
              </a:rPr>
              <a:t>Formúla fyllingartíðni</a:t>
            </a:r>
            <a:endParaRPr lang="en-IE" b="0" i="0" dirty="0">
              <a:solidFill>
                <a:srgbClr val="00B0F0"/>
              </a:solidFill>
              <a:effectLst/>
              <a:latin typeface="Riposte"/>
            </a:endParaRPr>
          </a:p>
        </p:txBody>
      </p:sp>
      <p:grpSp>
        <p:nvGrpSpPr>
          <p:cNvPr id="3" name="Group 2">
            <a:extLst>
              <a:ext uri="{FF2B5EF4-FFF2-40B4-BE49-F238E27FC236}">
                <a16:creationId xmlns:a16="http://schemas.microsoft.com/office/drawing/2014/main" id="{4008CE71-1066-C897-2C04-9D48BC5AE678}"/>
              </a:ext>
            </a:extLst>
          </p:cNvPr>
          <p:cNvGrpSpPr/>
          <p:nvPr/>
        </p:nvGrpSpPr>
        <p:grpSpPr>
          <a:xfrm>
            <a:off x="10920313" y="156057"/>
            <a:ext cx="1081945" cy="1011723"/>
            <a:chOff x="1016000" y="1137920"/>
            <a:chExt cx="1016000" cy="1016000"/>
          </a:xfrm>
        </p:grpSpPr>
        <p:sp>
          <p:nvSpPr>
            <p:cNvPr id="8" name="Oval 7">
              <a:extLst>
                <a:ext uri="{FF2B5EF4-FFF2-40B4-BE49-F238E27FC236}">
                  <a16:creationId xmlns:a16="http://schemas.microsoft.com/office/drawing/2014/main" id="{7CE72531-F84D-31C1-D661-2D9BC45DEEAA}"/>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5E1D6F7B-4EB9-AE01-ACC3-93185942313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21</a:t>
              </a:r>
            </a:p>
          </p:txBody>
        </p:sp>
      </p:grpSp>
    </p:spTree>
    <p:extLst>
      <p:ext uri="{BB962C8B-B14F-4D97-AF65-F5344CB8AC3E}">
        <p14:creationId xmlns:p14="http://schemas.microsoft.com/office/powerpoint/2010/main" val="419501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83E5D-0D79-A9A3-ED92-69EA04E2AB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F43494F-AA0C-FA4B-9A15-5A78009A508E}"/>
              </a:ext>
            </a:extLst>
          </p:cNvPr>
          <p:cNvSpPr>
            <a:spLocks noGrp="1"/>
          </p:cNvSpPr>
          <p:nvPr>
            <p:ph type="body" sz="quarter" idx="16"/>
          </p:nvPr>
        </p:nvSpPr>
        <p:spPr>
          <a:xfrm>
            <a:off x="4443301" y="186544"/>
            <a:ext cx="7221426" cy="803654"/>
          </a:xfrm>
        </p:spPr>
        <p:txBody>
          <a:bodyPr/>
          <a:lstStyle/>
          <a:p>
            <a:r>
              <a:rPr lang="en-IE" dirty="0"/>
              <a:t>Reikna nýtingarhlutfall</a:t>
            </a:r>
            <a:endParaRPr lang="en-IE" sz="2400" b="0" i="1" dirty="0">
              <a:solidFill>
                <a:srgbClr val="E96751"/>
              </a:solidFill>
            </a:endParaRPr>
          </a:p>
        </p:txBody>
      </p:sp>
      <p:sp>
        <p:nvSpPr>
          <p:cNvPr id="7" name="Text Placeholder 6">
            <a:extLst>
              <a:ext uri="{FF2B5EF4-FFF2-40B4-BE49-F238E27FC236}">
                <a16:creationId xmlns:a16="http://schemas.microsoft.com/office/drawing/2014/main" id="{16C80025-D4B6-8371-FD9D-D24C838D7747}"/>
              </a:ext>
            </a:extLst>
          </p:cNvPr>
          <p:cNvSpPr>
            <a:spLocks noGrp="1"/>
          </p:cNvSpPr>
          <p:nvPr>
            <p:ph type="body" sz="quarter" idx="21"/>
          </p:nvPr>
        </p:nvSpPr>
        <p:spPr>
          <a:xfrm>
            <a:off x="4443301" y="886865"/>
            <a:ext cx="7348649" cy="4530541"/>
          </a:xfrm>
        </p:spPr>
        <p:txBody>
          <a:bodyPr/>
          <a:lstStyle/>
          <a:p>
            <a:pPr>
              <a:spcAft>
                <a:spcPts val="600"/>
              </a:spcAft>
            </a:pPr>
            <a:r>
              <a:rPr lang="en-IE" b="1" dirty="0"/>
              <a:t>Samhengi greinarinnar:</a:t>
            </a:r>
            <a:r>
              <a:rPr lang="en-IE" dirty="0"/>
              <a:t> 50–60% </a:t>
            </a:r>
            <a:r>
              <a:rPr lang="en-US" dirty="0"/>
              <a:t>nýtingarhlutfall gæti verið mjög raunhæft á vinsælum stað, en 80% eða hærra </a:t>
            </a:r>
            <a:r>
              <a:rPr lang="en-IE" dirty="0"/>
              <a:t>gæti verið viðvörunarmerki. </a:t>
            </a:r>
          </a:p>
          <a:p>
            <a:pPr marL="342900" indent="-342900">
              <a:spcAft>
                <a:spcPts val="600"/>
              </a:spcAft>
              <a:buFont typeface="Wingdings" panose="05000000000000000000" pitchFamily="2" charset="2"/>
              <a:buChar char="Ø"/>
            </a:pPr>
            <a:r>
              <a:rPr lang="en-IE" b="1" i="1" dirty="0">
                <a:solidFill>
                  <a:srgbClr val="E96751"/>
                </a:solidFill>
              </a:rPr>
              <a:t>Til dæmis, </a:t>
            </a:r>
            <a:r>
              <a:rPr lang="en-IE" i="1" dirty="0"/>
              <a:t>ef útreikningar þínir sýna að þú þurfir 80% nýtingu allt árið til að ná jafnri stöðu, er það nokkuð hátt fyrir nýtt fyrirtæki – það gæti hvatt þig til að draga úr kostnaði eða hækka verð til að lækka þennan jafnri nýtingarþröskuld.</a:t>
            </a:r>
            <a:r>
              <a:rPr lang="en-IE" dirty="0"/>
              <a:t> </a:t>
            </a:r>
          </a:p>
          <a:p>
            <a:pPr marL="342900" indent="-342900">
              <a:spcAft>
                <a:spcPts val="600"/>
              </a:spcAft>
              <a:buFont typeface="Wingdings" panose="05000000000000000000" pitchFamily="2" charset="2"/>
              <a:buChar char="Ø"/>
            </a:pPr>
            <a:r>
              <a:rPr lang="en-IE" dirty="0"/>
              <a:t>Í grundvallaratriðum er </a:t>
            </a:r>
            <a:r>
              <a:rPr lang="en-IE" b="1" dirty="0"/>
              <a:t>jafnrekstrarnýtingarhlutfallið </a:t>
            </a:r>
            <a:r>
              <a:rPr lang="en-IE" dirty="0"/>
              <a:t>það lægsta nýtingarhlutfall sem dugar til að standa straum af öllum kostnaði. </a:t>
            </a:r>
          </a:p>
          <a:p>
            <a:pPr marL="342900" indent="-342900">
              <a:spcAft>
                <a:spcPts val="600"/>
              </a:spcAft>
              <a:buFont typeface="Wingdings" panose="05000000000000000000" pitchFamily="2" charset="2"/>
              <a:buChar char="Ø"/>
            </a:pPr>
            <a:r>
              <a:rPr lang="en-IE" dirty="0"/>
              <a:t>Að þekkja þetta hlutfall hjálpar þér að meta hvort viðskiptaáætlun þín sé raunhæf: berðu það saman við venjuleg nýtingarhlutföll hjá </a:t>
            </a:r>
            <a:r>
              <a:rPr lang="en-IE" b="1" dirty="0"/>
              <a:t>svipuðum fyrirtækjum </a:t>
            </a:r>
            <a:r>
              <a:rPr lang="en-IE" dirty="0"/>
              <a:t>eða við </a:t>
            </a:r>
            <a:r>
              <a:rPr lang="en-IE" b="1" dirty="0"/>
              <a:t>eigin árstíðabundnar spár</a:t>
            </a:r>
            <a:r>
              <a:rPr lang="en-IE" dirty="0"/>
              <a:t>. </a:t>
            </a:r>
          </a:p>
          <a:p>
            <a:pPr marL="342900" indent="-342900">
              <a:spcAft>
                <a:spcPts val="600"/>
              </a:spcAft>
              <a:buFont typeface="Wingdings" panose="05000000000000000000" pitchFamily="2" charset="2"/>
              <a:buChar char="Ø"/>
            </a:pPr>
            <a:r>
              <a:rPr lang="en-IE" dirty="0"/>
              <a:t>Ef búist er við lægri nýtingu (samkvæmt forsendum tekjulinda) en jafnreikningsnýtingin krefst, þá þarftu að vinna meira í áætluninni þinni.</a:t>
            </a:r>
          </a:p>
          <a:p>
            <a:pPr>
              <a:spcAft>
                <a:spcPts val="600"/>
              </a:spcAft>
            </a:pPr>
            <a:endParaRPr lang="en-IE" dirty="0"/>
          </a:p>
        </p:txBody>
      </p:sp>
      <p:sp>
        <p:nvSpPr>
          <p:cNvPr id="5" name="Text Placeholder 4">
            <a:extLst>
              <a:ext uri="{FF2B5EF4-FFF2-40B4-BE49-F238E27FC236}">
                <a16:creationId xmlns:a16="http://schemas.microsoft.com/office/drawing/2014/main" id="{EFF833F0-14EA-AFE6-D7E4-A40425ABE0A6}"/>
              </a:ext>
            </a:extLst>
          </p:cNvPr>
          <p:cNvSpPr>
            <a:spLocks noGrp="1"/>
          </p:cNvSpPr>
          <p:nvPr>
            <p:ph type="body" sz="quarter" idx="18"/>
          </p:nvPr>
        </p:nvSpPr>
        <p:spPr>
          <a:xfrm>
            <a:off x="98083" y="1904414"/>
            <a:ext cx="3562527" cy="1049221"/>
          </a:xfrm>
        </p:spPr>
        <p:txBody>
          <a:bodyPr/>
          <a:lstStyle/>
          <a:p>
            <a:r>
              <a:rPr lang="en-US" b="0" dirty="0"/>
              <a:t>Samhengi í greininni</a:t>
            </a:r>
            <a:endParaRPr lang="en-IE" b="0" dirty="0"/>
          </a:p>
        </p:txBody>
      </p:sp>
      <p:sp>
        <p:nvSpPr>
          <p:cNvPr id="2" name="Text Placeholder 5">
            <a:extLst>
              <a:ext uri="{FF2B5EF4-FFF2-40B4-BE49-F238E27FC236}">
                <a16:creationId xmlns:a16="http://schemas.microsoft.com/office/drawing/2014/main" id="{9D0A8833-B4C7-9834-4076-7FDFEA49F955}"/>
              </a:ext>
            </a:extLst>
          </p:cNvPr>
          <p:cNvSpPr txBox="1">
            <a:spLocks/>
          </p:cNvSpPr>
          <p:nvPr/>
        </p:nvSpPr>
        <p:spPr>
          <a:xfrm>
            <a:off x="333198" y="962663"/>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Nýtinguprósenta</a:t>
            </a:r>
          </a:p>
          <a:p>
            <a:endParaRPr lang="en-IE" dirty="0"/>
          </a:p>
        </p:txBody>
      </p:sp>
      <p:sp>
        <p:nvSpPr>
          <p:cNvPr id="6" name="TextBox 5">
            <a:extLst>
              <a:ext uri="{FF2B5EF4-FFF2-40B4-BE49-F238E27FC236}">
                <a16:creationId xmlns:a16="http://schemas.microsoft.com/office/drawing/2014/main" id="{2D56F630-B5AA-AC30-B136-19002F3D099C}"/>
              </a:ext>
            </a:extLst>
          </p:cNvPr>
          <p:cNvSpPr txBox="1"/>
          <p:nvPr/>
        </p:nvSpPr>
        <p:spPr>
          <a:xfrm>
            <a:off x="333198" y="4058721"/>
            <a:ext cx="3753027" cy="646331"/>
          </a:xfrm>
          <a:prstGeom prst="rect">
            <a:avLst/>
          </a:prstGeom>
          <a:noFill/>
        </p:spPr>
        <p:txBody>
          <a:bodyPr wrap="square">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Hvað er rekstrarjafnvægi? </a:t>
            </a:r>
          </a:p>
          <a:p>
            <a:r>
              <a:rPr lang="en-US" dirty="0">
                <a:solidFill>
                  <a:srgbClr val="00B0F0"/>
                </a:solidFill>
                <a:hlinkClick r:id="rId2">
                  <a:extLst>
                    <a:ext uri="{A12FA001-AC4F-418D-AE19-62706E023703}">
                      <ahyp:hlinkClr xmlns:ahyp="http://schemas.microsoft.com/office/drawing/2018/hyperlinkcolor" val="tx"/>
                    </a:ext>
                  </a:extLst>
                </a:hlinkClick>
              </a:rPr>
              <a:t>Hversu há er nýtingarhlutfall hótela?</a:t>
            </a:r>
            <a:endParaRPr lang="en-US" dirty="0">
              <a:solidFill>
                <a:srgbClr val="00B0F0"/>
              </a:solidFill>
            </a:endParaRPr>
          </a:p>
        </p:txBody>
      </p:sp>
    </p:spTree>
    <p:extLst>
      <p:ext uri="{BB962C8B-B14F-4D97-AF65-F5344CB8AC3E}">
        <p14:creationId xmlns:p14="http://schemas.microsoft.com/office/powerpoint/2010/main" val="2474622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F759D-FFB5-7339-AA0F-AD6019CE580B}"/>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3C50FFDF-16D9-31DD-4C7B-1D3B6060CFA1}"/>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41D3AAF1-B9F5-0CA8-9786-C31B373A0731}"/>
              </a:ext>
            </a:extLst>
          </p:cNvPr>
          <p:cNvSpPr>
            <a:spLocks noGrp="1"/>
          </p:cNvSpPr>
          <p:nvPr>
            <p:ph type="body" sz="quarter" idx="16"/>
          </p:nvPr>
        </p:nvSpPr>
        <p:spPr>
          <a:xfrm>
            <a:off x="992588" y="676708"/>
            <a:ext cx="10614687" cy="803654"/>
          </a:xfrm>
        </p:spPr>
        <p:txBody>
          <a:bodyPr/>
          <a:lstStyle/>
          <a:p>
            <a:r>
              <a:rPr lang="en-US" sz="3200" dirty="0">
                <a:solidFill>
                  <a:srgbClr val="459597"/>
                </a:solidFill>
              </a:rPr>
              <a:t>Reikna nýtingu </a:t>
            </a:r>
            <a:r>
              <a:rPr lang="en-US" sz="3200" b="0" dirty="0">
                <a:solidFill>
                  <a:srgbClr val="E96751"/>
                </a:solidFill>
              </a:rPr>
              <a:t>(til að ná rekstrarjafnvægi)</a:t>
            </a:r>
          </a:p>
        </p:txBody>
      </p:sp>
      <p:cxnSp>
        <p:nvCxnSpPr>
          <p:cNvPr id="2" name="Straight Connector 1">
            <a:extLst>
              <a:ext uri="{FF2B5EF4-FFF2-40B4-BE49-F238E27FC236}">
                <a16:creationId xmlns:a16="http://schemas.microsoft.com/office/drawing/2014/main" id="{094EC04F-0DD4-7069-75EC-73BCB5A6969B}"/>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4E33314-01D3-21FC-42D5-C65A44F22125}"/>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sz="2800" i="1" dirty="0">
                <a:solidFill>
                  <a:schemeClr val="bg1"/>
                </a:solidFill>
              </a:rPr>
              <a:t>"Hvaða prósentuhluta ársins þarf ég að vera bókaður til að ná rekstrarjafnvægi?"</a:t>
            </a:r>
          </a:p>
        </p:txBody>
      </p:sp>
      <p:sp>
        <p:nvSpPr>
          <p:cNvPr id="21" name="Text Placeholder 5">
            <a:extLst>
              <a:ext uri="{FF2B5EF4-FFF2-40B4-BE49-F238E27FC236}">
                <a16:creationId xmlns:a16="http://schemas.microsoft.com/office/drawing/2014/main" id="{D78F726B-3273-A9A3-799A-620103892004}"/>
              </a:ext>
            </a:extLst>
          </p:cNvPr>
          <p:cNvSpPr txBox="1">
            <a:spLocks/>
          </p:cNvSpPr>
          <p:nvPr/>
        </p:nvSpPr>
        <p:spPr>
          <a:xfrm>
            <a:off x="1611085" y="2833993"/>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dirty="0">
                <a:solidFill>
                  <a:srgbClr val="494949"/>
                </a:solidFill>
              </a:rPr>
              <a:t>Þetta sýnir hvort markmið þitt um rekstrarjafnvægi sé raunhæft miðað við markaðsskilyrði. Á Írlandi er meðalnýting glamping-svæða 40–50%, en vel reknu svæðin ná 60–70%.</a:t>
            </a:r>
          </a:p>
          <a:p>
            <a:pPr marL="0" indent="0">
              <a:spcAft>
                <a:spcPts val="600"/>
              </a:spcAft>
            </a:pPr>
            <a:endParaRPr lang="en-US" dirty="0"/>
          </a:p>
        </p:txBody>
      </p:sp>
      <p:sp>
        <p:nvSpPr>
          <p:cNvPr id="25" name="Flowchart: Alternate Process 24">
            <a:extLst>
              <a:ext uri="{FF2B5EF4-FFF2-40B4-BE49-F238E27FC236}">
                <a16:creationId xmlns:a16="http://schemas.microsoft.com/office/drawing/2014/main" id="{21CB7088-4199-E965-1548-F6F4953AD0F7}"/>
              </a:ext>
            </a:extLst>
          </p:cNvPr>
          <p:cNvSpPr/>
          <p:nvPr/>
        </p:nvSpPr>
        <p:spPr>
          <a:xfrm>
            <a:off x="1460733" y="2754094"/>
            <a:ext cx="9964593" cy="119627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702CE955-2443-9CBE-F117-288BDC82B7F6}"/>
              </a:ext>
            </a:extLst>
          </p:cNvPr>
          <p:cNvSpPr/>
          <p:nvPr/>
        </p:nvSpPr>
        <p:spPr>
          <a:xfrm>
            <a:off x="1488372" y="4061012"/>
            <a:ext cx="9964593" cy="253701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834C5592-20DB-8375-9D34-2567E992F859}"/>
              </a:ext>
            </a:extLst>
          </p:cNvPr>
          <p:cNvCxnSpPr>
            <a:cxnSpLocks/>
            <a:stCxn id="24" idx="1"/>
            <a:endCxn id="25" idx="1"/>
          </p:cNvCxnSpPr>
          <p:nvPr/>
        </p:nvCxnSpPr>
        <p:spPr>
          <a:xfrm rot="10800000" flipH="1" flipV="1">
            <a:off x="817827" y="2127803"/>
            <a:ext cx="642905" cy="1224429"/>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56D1D22-BE53-DDCD-677E-6CCDB3247F6C}"/>
              </a:ext>
            </a:extLst>
          </p:cNvPr>
          <p:cNvCxnSpPr>
            <a:cxnSpLocks/>
          </p:cNvCxnSpPr>
          <p:nvPr/>
        </p:nvCxnSpPr>
        <p:spPr>
          <a:xfrm rot="16200000" flipH="1">
            <a:off x="-35531" y="4140972"/>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CEAE5FBD-312D-6AA8-8490-32F27822C70D}"/>
              </a:ext>
            </a:extLst>
          </p:cNvPr>
          <p:cNvSpPr txBox="1">
            <a:spLocks/>
          </p:cNvSpPr>
          <p:nvPr/>
        </p:nvSpPr>
        <p:spPr>
          <a:xfrm>
            <a:off x="1611084" y="437373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600" b="1" dirty="0">
                <a:solidFill>
                  <a:srgbClr val="E96751"/>
                </a:solidFill>
              </a:rPr>
              <a:t>Í fyrsta lagi, skilgreindu lykiltölur þínar </a:t>
            </a:r>
            <a:r>
              <a:rPr lang="en-US" sz="2200" dirty="0">
                <a:solidFill>
                  <a:srgbClr val="494949"/>
                </a:solidFill>
              </a:rPr>
              <a:t>(sjá fyrri útreikninga)</a:t>
            </a:r>
          </a:p>
          <a:p>
            <a:pPr marL="0" indent="0" algn="ctr">
              <a:lnSpc>
                <a:spcPct val="100000"/>
              </a:lnSpc>
              <a:spcBef>
                <a:spcPts val="0"/>
              </a:spcBef>
              <a:spcAft>
                <a:spcPts val="600"/>
              </a:spcAft>
            </a:pPr>
            <a:r>
              <a:rPr lang="en-US" sz="2200" b="1" dirty="0">
                <a:solidFill>
                  <a:srgbClr val="494949"/>
                </a:solidFill>
              </a:rPr>
              <a:t>Föst kostnaðargjöld (FC) </a:t>
            </a:r>
            <a:r>
              <a:rPr lang="en-US" sz="2200" dirty="0">
                <a:solidFill>
                  <a:srgbClr val="494949"/>
                </a:solidFill>
              </a:rPr>
              <a:t>= €14.000 → kostnaðargjöld sem haldast óbreytt óháð bókunum.</a:t>
            </a:r>
          </a:p>
          <a:p>
            <a:pPr marL="0" indent="0" algn="ctr">
              <a:lnSpc>
                <a:spcPct val="100000"/>
              </a:lnSpc>
              <a:spcBef>
                <a:spcPts val="0"/>
              </a:spcBef>
              <a:spcAft>
                <a:spcPts val="600"/>
              </a:spcAft>
            </a:pPr>
            <a:r>
              <a:rPr lang="en-US" sz="2200" b="1" dirty="0">
                <a:solidFill>
                  <a:srgbClr val="494949"/>
                </a:solidFill>
              </a:rPr>
              <a:t>Breytilegur kostnaður á nótt (VC) </a:t>
            </a:r>
            <a:r>
              <a:rPr lang="en-US" sz="2200" dirty="0">
                <a:solidFill>
                  <a:srgbClr val="494949"/>
                </a:solidFill>
              </a:rPr>
              <a:t>= €30 → kostnaðarliðir sem aukast með hverri bókun.</a:t>
            </a:r>
          </a:p>
          <a:p>
            <a:pPr marL="0" indent="0" algn="ctr">
              <a:lnSpc>
                <a:spcPct val="100000"/>
              </a:lnSpc>
              <a:spcBef>
                <a:spcPts val="0"/>
              </a:spcBef>
              <a:spcAft>
                <a:spcPts val="600"/>
              </a:spcAft>
            </a:pPr>
            <a:r>
              <a:rPr lang="en-US" sz="2200" b="1" dirty="0">
                <a:solidFill>
                  <a:srgbClr val="494949"/>
                </a:solidFill>
              </a:rPr>
              <a:t>Verð á nótt </a:t>
            </a:r>
            <a:r>
              <a:rPr lang="en-US" sz="2200" dirty="0">
                <a:solidFill>
                  <a:srgbClr val="494949"/>
                </a:solidFill>
              </a:rPr>
              <a:t>= €150 → það sem þú ætlar að rukka</a:t>
            </a:r>
            <a:r>
              <a:rPr lang="en-US" sz="2200" b="1" dirty="0">
                <a:solidFill>
                  <a:schemeClr val="bg1"/>
                </a:solidFill>
              </a:rPr>
              <a:t>.</a:t>
            </a:r>
          </a:p>
          <a:p>
            <a:pPr marL="0" indent="0" algn="ctr">
              <a:lnSpc>
                <a:spcPct val="100000"/>
              </a:lnSpc>
              <a:spcBef>
                <a:spcPts val="0"/>
              </a:spcBef>
              <a:spcAft>
                <a:spcPts val="600"/>
              </a:spcAft>
            </a:pPr>
            <a:r>
              <a:rPr lang="en-US" sz="2200" b="1" dirty="0">
                <a:solidFill>
                  <a:srgbClr val="595959"/>
                </a:solidFill>
              </a:rPr>
              <a:t>Fáanlegar nætur á ári </a:t>
            </a:r>
            <a:r>
              <a:rPr lang="en-US" sz="2200" dirty="0">
                <a:solidFill>
                  <a:srgbClr val="595959"/>
                </a:solidFill>
              </a:rPr>
              <a:t>(þú velur—segjum</a:t>
            </a:r>
            <a:r>
              <a:rPr lang="en-US" sz="2200" b="1" dirty="0">
                <a:solidFill>
                  <a:srgbClr val="595959"/>
                </a:solidFill>
              </a:rPr>
              <a:t> 365 </a:t>
            </a:r>
            <a:r>
              <a:rPr lang="en-US" sz="2200" dirty="0">
                <a:solidFill>
                  <a:srgbClr val="595959"/>
                </a:solidFill>
              </a:rPr>
              <a:t>í þessu dæmi)</a:t>
            </a:r>
          </a:p>
        </p:txBody>
      </p:sp>
      <p:grpSp>
        <p:nvGrpSpPr>
          <p:cNvPr id="3" name="Group 2">
            <a:extLst>
              <a:ext uri="{FF2B5EF4-FFF2-40B4-BE49-F238E27FC236}">
                <a16:creationId xmlns:a16="http://schemas.microsoft.com/office/drawing/2014/main" id="{63E170B6-B628-57CE-1A74-CDF3384CACDA}"/>
              </a:ext>
            </a:extLst>
          </p:cNvPr>
          <p:cNvGrpSpPr/>
          <p:nvPr/>
        </p:nvGrpSpPr>
        <p:grpSpPr>
          <a:xfrm>
            <a:off x="1638936" y="4045419"/>
            <a:ext cx="834975" cy="861774"/>
            <a:chOff x="1015996" y="1040208"/>
            <a:chExt cx="1016004" cy="1197834"/>
          </a:xfrm>
        </p:grpSpPr>
        <p:sp>
          <p:nvSpPr>
            <p:cNvPr id="5" name="Oval 4">
              <a:extLst>
                <a:ext uri="{FF2B5EF4-FFF2-40B4-BE49-F238E27FC236}">
                  <a16:creationId xmlns:a16="http://schemas.microsoft.com/office/drawing/2014/main" id="{DB5D0349-B2A5-239E-6B84-1BEBAA3490E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42CC155-9611-967E-E1C0-0578052568D3}"/>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742453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4F1FA-32B4-997C-A7E6-3AD194307B45}"/>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B43FC6BF-4FE6-8FFF-D61B-1417D3510D69}"/>
              </a:ext>
            </a:extLst>
          </p:cNvPr>
          <p:cNvSpPr/>
          <p:nvPr/>
        </p:nvSpPr>
        <p:spPr>
          <a:xfrm>
            <a:off x="817828" y="1605886"/>
            <a:ext cx="10595240" cy="222416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076777B4-7B73-9DB5-CEF6-4FA87D6F3687}"/>
              </a:ext>
            </a:extLst>
          </p:cNvPr>
          <p:cNvSpPr>
            <a:spLocks noGrp="1"/>
          </p:cNvSpPr>
          <p:nvPr>
            <p:ph type="body" sz="quarter" idx="16"/>
          </p:nvPr>
        </p:nvSpPr>
        <p:spPr>
          <a:xfrm>
            <a:off x="992588" y="676708"/>
            <a:ext cx="10614687" cy="803654"/>
          </a:xfrm>
        </p:spPr>
        <p:txBody>
          <a:bodyPr/>
          <a:lstStyle/>
          <a:p>
            <a:r>
              <a:rPr lang="en-US" sz="3200" dirty="0">
                <a:solidFill>
                  <a:srgbClr val="459597"/>
                </a:solidFill>
              </a:rPr>
              <a:t>Reikna nýtingu </a:t>
            </a:r>
            <a:r>
              <a:rPr lang="en-US" sz="3200" b="0" dirty="0">
                <a:solidFill>
                  <a:srgbClr val="E96751"/>
                </a:solidFill>
              </a:rPr>
              <a:t>(til að ná jafnri rekstrarafkomu)</a:t>
            </a:r>
          </a:p>
        </p:txBody>
      </p:sp>
      <p:cxnSp>
        <p:nvCxnSpPr>
          <p:cNvPr id="2" name="Straight Connector 1">
            <a:extLst>
              <a:ext uri="{FF2B5EF4-FFF2-40B4-BE49-F238E27FC236}">
                <a16:creationId xmlns:a16="http://schemas.microsoft.com/office/drawing/2014/main" id="{4C275110-CED8-B213-9335-3F16E41E88F3}"/>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599B74-CA87-7D83-1C86-529DE1E91002}"/>
              </a:ext>
            </a:extLst>
          </p:cNvPr>
          <p:cNvSpPr>
            <a:spLocks noGrp="1"/>
          </p:cNvSpPr>
          <p:nvPr>
            <p:ph type="body" sz="quarter" idx="18"/>
          </p:nvPr>
        </p:nvSpPr>
        <p:spPr>
          <a:xfrm>
            <a:off x="2040779" y="1736069"/>
            <a:ext cx="9137529" cy="803653"/>
          </a:xfrm>
        </p:spPr>
        <p:txBody>
          <a:bodyPr/>
          <a:lstStyle/>
          <a:p>
            <a:pPr marL="0" indent="0" algn="ctr">
              <a:lnSpc>
                <a:spcPct val="100000"/>
              </a:lnSpc>
              <a:spcBef>
                <a:spcPts val="0"/>
              </a:spcBef>
            </a:pPr>
            <a:r>
              <a:rPr lang="en-US" sz="2600" b="1" dirty="0">
                <a:solidFill>
                  <a:srgbClr val="E96751"/>
                </a:solidFill>
              </a:rPr>
              <a:t>Reikna nettótekjur á nótt</a:t>
            </a:r>
          </a:p>
          <a:p>
            <a:pPr marL="0" indent="0">
              <a:lnSpc>
                <a:spcPct val="100000"/>
              </a:lnSpc>
              <a:spcBef>
                <a:spcPts val="0"/>
              </a:spcBef>
            </a:pPr>
            <a:r>
              <a:rPr lang="en-US" dirty="0">
                <a:solidFill>
                  <a:srgbClr val="595959"/>
                </a:solidFill>
              </a:rPr>
              <a:t>Þetta er upphæðin sem eftir er eftir að breytilegum kostnaði hefur verið dreginn frá verðinu sem þú rukkar.</a:t>
            </a:r>
          </a:p>
          <a:p>
            <a:pPr marL="0" indent="0">
              <a:lnSpc>
                <a:spcPct val="100000"/>
              </a:lnSpc>
              <a:spcBef>
                <a:spcPts val="0"/>
              </a:spcBef>
            </a:pPr>
            <a:r>
              <a:rPr lang="en-US" b="1" dirty="0">
                <a:solidFill>
                  <a:srgbClr val="595959"/>
                </a:solidFill>
              </a:rPr>
              <a:t>Hreinar tekjur á nótt </a:t>
            </a:r>
            <a:r>
              <a:rPr lang="en-US" dirty="0">
                <a:solidFill>
                  <a:srgbClr val="595959"/>
                </a:solidFill>
              </a:rPr>
              <a:t>= Verð – breytilegur kostnaður</a:t>
            </a:r>
            <a:br>
              <a:rPr lang="en-US" dirty="0">
                <a:solidFill>
                  <a:srgbClr val="595959"/>
                </a:solidFill>
              </a:rPr>
            </a:br>
            <a:r>
              <a:rPr lang="en-US" dirty="0">
                <a:solidFill>
                  <a:srgbClr val="595959"/>
                </a:solidFill>
              </a:rPr>
              <a:t>= €150 – €30 = </a:t>
            </a:r>
            <a:r>
              <a:rPr lang="en-US" b="1" dirty="0">
                <a:solidFill>
                  <a:srgbClr val="595959"/>
                </a:solidFill>
              </a:rPr>
              <a:t>€120</a:t>
            </a:r>
            <a:endParaRPr lang="en-US" dirty="0">
              <a:solidFill>
                <a:srgbClr val="595959"/>
              </a:solidFill>
            </a:endParaRPr>
          </a:p>
          <a:p>
            <a:pPr marL="0" indent="0" algn="ctr">
              <a:lnSpc>
                <a:spcPct val="100000"/>
              </a:lnSpc>
              <a:spcBef>
                <a:spcPts val="0"/>
              </a:spcBef>
            </a:pPr>
            <a:endParaRPr lang="en-US" b="1" dirty="0">
              <a:solidFill>
                <a:srgbClr val="E96751"/>
              </a:solidFill>
            </a:endParaRPr>
          </a:p>
        </p:txBody>
      </p:sp>
      <p:sp>
        <p:nvSpPr>
          <p:cNvPr id="26" name="Flowchart: Alternate Process 25">
            <a:extLst>
              <a:ext uri="{FF2B5EF4-FFF2-40B4-BE49-F238E27FC236}">
                <a16:creationId xmlns:a16="http://schemas.microsoft.com/office/drawing/2014/main" id="{BDF073B6-4181-6A23-3326-72437A74F2C8}"/>
              </a:ext>
            </a:extLst>
          </p:cNvPr>
          <p:cNvSpPr/>
          <p:nvPr/>
        </p:nvSpPr>
        <p:spPr>
          <a:xfrm>
            <a:off x="1496692" y="3997588"/>
            <a:ext cx="9964593" cy="253701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F4AEC315-633B-B9F0-2590-C77A76C469F0}"/>
              </a:ext>
            </a:extLst>
          </p:cNvPr>
          <p:cNvCxnSpPr>
            <a:cxnSpLocks/>
            <a:stCxn id="24" idx="1"/>
          </p:cNvCxnSpPr>
          <p:nvPr/>
        </p:nvCxnSpPr>
        <p:spPr>
          <a:xfrm rot="10800000" flipH="1" flipV="1">
            <a:off x="817827" y="2717966"/>
            <a:ext cx="627263" cy="1861285"/>
          </a:xfrm>
          <a:prstGeom prst="bentConnector3">
            <a:avLst>
              <a:gd name="adj1" fmla="val -36444"/>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40DBD79F-52A1-A7AB-F1B0-A3E6F8C93A02}"/>
              </a:ext>
            </a:extLst>
          </p:cNvPr>
          <p:cNvSpPr txBox="1">
            <a:spLocks/>
          </p:cNvSpPr>
          <p:nvPr/>
        </p:nvSpPr>
        <p:spPr>
          <a:xfrm>
            <a:off x="1793719" y="417742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600" b="1" dirty="0">
                <a:solidFill>
                  <a:srgbClr val="E96751"/>
                </a:solidFill>
              </a:rPr>
              <a:t>Reikna jöfnunarnætur</a:t>
            </a:r>
            <a:endParaRPr lang="en-US" sz="2600" b="1" dirty="0">
              <a:solidFill>
                <a:srgbClr val="494949"/>
              </a:solidFill>
            </a:endParaRPr>
          </a:p>
          <a:p>
            <a:pPr marL="0" indent="0" algn="ctr">
              <a:lnSpc>
                <a:spcPct val="100000"/>
              </a:lnSpc>
              <a:spcBef>
                <a:spcPts val="0"/>
              </a:spcBef>
              <a:spcAft>
                <a:spcPts val="600"/>
              </a:spcAft>
            </a:pPr>
            <a:r>
              <a:rPr lang="en-US" b="1" dirty="0">
                <a:solidFill>
                  <a:srgbClr val="595959"/>
                </a:solidFill>
              </a:rPr>
              <a:t>Jöfnunar­nætur </a:t>
            </a:r>
            <a:r>
              <a:rPr lang="en-US" dirty="0">
                <a:solidFill>
                  <a:srgbClr val="595959"/>
                </a:solidFill>
              </a:rPr>
              <a:t>= </a:t>
            </a:r>
            <a:r>
              <a:rPr lang="en-US" b="1" dirty="0">
                <a:solidFill>
                  <a:srgbClr val="595959"/>
                </a:solidFill>
              </a:rPr>
              <a:t>Fastar kostnaðargreiðslur ÷ Hreinar tekjur á nóttu</a:t>
            </a:r>
            <a:br>
              <a:rPr lang="en-US" dirty="0">
                <a:solidFill>
                  <a:srgbClr val="595959"/>
                </a:solidFill>
              </a:rPr>
            </a:br>
            <a:r>
              <a:rPr lang="en-US" dirty="0">
                <a:solidFill>
                  <a:srgbClr val="595959"/>
                </a:solidFill>
              </a:rPr>
              <a:t>= €14.000 ÷ €120 =</a:t>
            </a:r>
            <a:r>
              <a:rPr lang="en-US" b="1" dirty="0">
                <a:solidFill>
                  <a:srgbClr val="595959"/>
                </a:solidFill>
              </a:rPr>
              <a:t> 116,67 nætur</a:t>
            </a:r>
            <a:endParaRPr lang="en-US" dirty="0">
              <a:solidFill>
                <a:srgbClr val="595959"/>
              </a:solidFill>
            </a:endParaRPr>
          </a:p>
          <a:p>
            <a:r>
              <a:rPr lang="en-US" dirty="0">
                <a:solidFill>
                  <a:srgbClr val="595959"/>
                </a:solidFill>
              </a:rPr>
              <a:t>Þannig að þú þarft að bóka að minnsta kosti</a:t>
            </a:r>
            <a:r>
              <a:rPr lang="en-US" b="1" dirty="0">
                <a:solidFill>
                  <a:srgbClr val="595959"/>
                </a:solidFill>
              </a:rPr>
              <a:t> 117 nætur </a:t>
            </a:r>
            <a:r>
              <a:rPr lang="en-US" dirty="0">
                <a:solidFill>
                  <a:srgbClr val="595959"/>
                </a:solidFill>
              </a:rPr>
              <a:t>á ári til að ná jafnri stöðu.</a:t>
            </a:r>
          </a:p>
        </p:txBody>
      </p:sp>
      <p:grpSp>
        <p:nvGrpSpPr>
          <p:cNvPr id="3" name="Group 2">
            <a:extLst>
              <a:ext uri="{FF2B5EF4-FFF2-40B4-BE49-F238E27FC236}">
                <a16:creationId xmlns:a16="http://schemas.microsoft.com/office/drawing/2014/main" id="{92A9D3F7-D3BC-B4D3-0A57-5F7CEEA0942B}"/>
              </a:ext>
            </a:extLst>
          </p:cNvPr>
          <p:cNvGrpSpPr/>
          <p:nvPr/>
        </p:nvGrpSpPr>
        <p:grpSpPr>
          <a:xfrm>
            <a:off x="1623297" y="3987574"/>
            <a:ext cx="834975" cy="861774"/>
            <a:chOff x="1015996" y="1040208"/>
            <a:chExt cx="1016004" cy="1197834"/>
          </a:xfrm>
        </p:grpSpPr>
        <p:sp>
          <p:nvSpPr>
            <p:cNvPr id="5" name="Oval 4">
              <a:extLst>
                <a:ext uri="{FF2B5EF4-FFF2-40B4-BE49-F238E27FC236}">
                  <a16:creationId xmlns:a16="http://schemas.microsoft.com/office/drawing/2014/main" id="{2613F9C5-A50B-0F56-7674-B2F0098D3BB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0ACC876-D512-77C3-18E7-B0A8F663664C}"/>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11" name="Group 10">
            <a:extLst>
              <a:ext uri="{FF2B5EF4-FFF2-40B4-BE49-F238E27FC236}">
                <a16:creationId xmlns:a16="http://schemas.microsoft.com/office/drawing/2014/main" id="{97C64CBA-01C0-F630-8357-B7E41120DFEA}"/>
              </a:ext>
            </a:extLst>
          </p:cNvPr>
          <p:cNvGrpSpPr/>
          <p:nvPr/>
        </p:nvGrpSpPr>
        <p:grpSpPr>
          <a:xfrm>
            <a:off x="1168071" y="1656130"/>
            <a:ext cx="834975" cy="861774"/>
            <a:chOff x="1015996" y="1040208"/>
            <a:chExt cx="1016004" cy="1197834"/>
          </a:xfrm>
        </p:grpSpPr>
        <p:sp>
          <p:nvSpPr>
            <p:cNvPr id="12" name="Oval 11">
              <a:extLst>
                <a:ext uri="{FF2B5EF4-FFF2-40B4-BE49-F238E27FC236}">
                  <a16:creationId xmlns:a16="http://schemas.microsoft.com/office/drawing/2014/main" id="{28EB4C7A-04CD-DC9A-186A-6E357659C82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CEF4D348-CA27-D799-F8D7-1F466C41BBB0}"/>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695515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57069-2F93-A88F-3197-002DE0638870}"/>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2874CD22-01A0-51E5-16F8-544E5AAC3103}"/>
              </a:ext>
            </a:extLst>
          </p:cNvPr>
          <p:cNvSpPr/>
          <p:nvPr/>
        </p:nvSpPr>
        <p:spPr>
          <a:xfrm>
            <a:off x="817828" y="1605887"/>
            <a:ext cx="10595240" cy="182311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EC9596C4-FC4C-0150-791E-8E17B800B090}"/>
              </a:ext>
            </a:extLst>
          </p:cNvPr>
          <p:cNvSpPr>
            <a:spLocks noGrp="1"/>
          </p:cNvSpPr>
          <p:nvPr>
            <p:ph type="body" sz="quarter" idx="16"/>
          </p:nvPr>
        </p:nvSpPr>
        <p:spPr>
          <a:xfrm>
            <a:off x="846598" y="222162"/>
            <a:ext cx="10614687" cy="803654"/>
          </a:xfrm>
        </p:spPr>
        <p:txBody>
          <a:bodyPr/>
          <a:lstStyle/>
          <a:p>
            <a:r>
              <a:rPr lang="en-US" sz="3200" dirty="0">
                <a:solidFill>
                  <a:srgbClr val="459597"/>
                </a:solidFill>
              </a:rPr>
              <a:t>Reikna nýtingu </a:t>
            </a:r>
            <a:r>
              <a:rPr lang="en-US" sz="3200" b="0" dirty="0">
                <a:solidFill>
                  <a:srgbClr val="E96751"/>
                </a:solidFill>
              </a:rPr>
              <a:t>til að ná rekstrarjafnvægi</a:t>
            </a:r>
          </a:p>
        </p:txBody>
      </p:sp>
      <p:cxnSp>
        <p:nvCxnSpPr>
          <p:cNvPr id="2" name="Straight Connector 1">
            <a:extLst>
              <a:ext uri="{FF2B5EF4-FFF2-40B4-BE49-F238E27FC236}">
                <a16:creationId xmlns:a16="http://schemas.microsoft.com/office/drawing/2014/main" id="{3004C254-C644-0B81-1DBB-A02D920F09B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7D5F6CB-895F-5F67-70F3-E615A857FF7C}"/>
              </a:ext>
            </a:extLst>
          </p:cNvPr>
          <p:cNvSpPr>
            <a:spLocks noGrp="1"/>
          </p:cNvSpPr>
          <p:nvPr>
            <p:ph type="body" sz="quarter" idx="18"/>
          </p:nvPr>
        </p:nvSpPr>
        <p:spPr>
          <a:xfrm>
            <a:off x="1913690" y="1837311"/>
            <a:ext cx="9137529" cy="803653"/>
          </a:xfrm>
        </p:spPr>
        <p:txBody>
          <a:bodyPr/>
          <a:lstStyle/>
          <a:p>
            <a:pPr marL="0" indent="0" algn="ctr">
              <a:lnSpc>
                <a:spcPct val="100000"/>
              </a:lnSpc>
              <a:spcBef>
                <a:spcPts val="0"/>
              </a:spcBef>
            </a:pPr>
            <a:r>
              <a:rPr lang="en-US" sz="2600" b="1" dirty="0">
                <a:solidFill>
                  <a:srgbClr val="E96751"/>
                </a:solidFill>
              </a:rPr>
              <a:t>Reikna út fyllingartíðni sem þarf til að ná rekstrarjafnvægi</a:t>
            </a:r>
          </a:p>
          <a:p>
            <a:pPr>
              <a:lnSpc>
                <a:spcPct val="100000"/>
              </a:lnSpc>
              <a:spcBef>
                <a:spcPts val="0"/>
              </a:spcBef>
            </a:pPr>
            <a:r>
              <a:rPr lang="en-US" dirty="0">
                <a:solidFill>
                  <a:srgbClr val="595959"/>
                </a:solidFill>
              </a:rPr>
              <a:t>Nú skaltu beita </a:t>
            </a:r>
            <a:r>
              <a:rPr lang="en-US" b="1" dirty="0">
                <a:solidFill>
                  <a:srgbClr val="595959"/>
                </a:solidFill>
              </a:rPr>
              <a:t>formúlunni fyrir nýtingu</a:t>
            </a:r>
            <a:endParaRPr lang="en-US" dirty="0">
              <a:solidFill>
                <a:srgbClr val="595959"/>
              </a:solidFill>
            </a:endParaRPr>
          </a:p>
          <a:p>
            <a:pPr>
              <a:lnSpc>
                <a:spcPct val="100000"/>
              </a:lnSpc>
              <a:spcBef>
                <a:spcPts val="0"/>
              </a:spcBef>
            </a:pPr>
            <a:r>
              <a:rPr lang="en-US" b="1" dirty="0">
                <a:solidFill>
                  <a:srgbClr val="595959"/>
                </a:solidFill>
              </a:rPr>
              <a:t>Nýtingarhlutfall (%) </a:t>
            </a:r>
            <a:r>
              <a:rPr lang="en-US" dirty="0">
                <a:solidFill>
                  <a:srgbClr val="595959"/>
                </a:solidFill>
              </a:rPr>
              <a:t>= </a:t>
            </a:r>
            <a:r>
              <a:rPr lang="en-US" b="1" dirty="0">
                <a:solidFill>
                  <a:srgbClr val="595959"/>
                </a:solidFill>
              </a:rPr>
              <a:t>(Nætur til að ná jafnri rekstrarstöðu ÷ tiltækar nætur) × 100</a:t>
            </a:r>
            <a:endParaRPr lang="en-US" dirty="0">
              <a:solidFill>
                <a:srgbClr val="595959"/>
              </a:solidFill>
            </a:endParaRPr>
          </a:p>
          <a:p>
            <a:pPr>
              <a:lnSpc>
                <a:spcPct val="100000"/>
              </a:lnSpc>
              <a:spcBef>
                <a:spcPts val="0"/>
              </a:spcBef>
            </a:pPr>
            <a:r>
              <a:rPr lang="en-US" dirty="0">
                <a:solidFill>
                  <a:srgbClr val="595959"/>
                </a:solidFill>
              </a:rPr>
              <a:t>= (117 ÷ 365) × 100 =</a:t>
            </a:r>
            <a:r>
              <a:rPr lang="en-US" b="1" dirty="0">
                <a:solidFill>
                  <a:srgbClr val="595959"/>
                </a:solidFill>
              </a:rPr>
              <a:t> 32,05%</a:t>
            </a:r>
            <a:endParaRPr lang="en-US" dirty="0">
              <a:solidFill>
                <a:srgbClr val="595959"/>
              </a:solidFill>
            </a:endParaRPr>
          </a:p>
          <a:p>
            <a:pPr marL="0" indent="0" algn="ctr">
              <a:lnSpc>
                <a:spcPct val="100000"/>
              </a:lnSpc>
              <a:spcBef>
                <a:spcPts val="0"/>
              </a:spcBef>
            </a:pPr>
            <a:endParaRPr lang="en-US" b="1" dirty="0">
              <a:solidFill>
                <a:srgbClr val="E96751"/>
              </a:solidFill>
            </a:endParaRPr>
          </a:p>
        </p:txBody>
      </p:sp>
      <p:cxnSp>
        <p:nvCxnSpPr>
          <p:cNvPr id="33" name="Connector: Elbow 32">
            <a:extLst>
              <a:ext uri="{FF2B5EF4-FFF2-40B4-BE49-F238E27FC236}">
                <a16:creationId xmlns:a16="http://schemas.microsoft.com/office/drawing/2014/main" id="{17629D5F-6B56-F641-3DBC-2C6816C1EC49}"/>
              </a:ext>
            </a:extLst>
          </p:cNvPr>
          <p:cNvCxnSpPr>
            <a:cxnSpLocks/>
          </p:cNvCxnSpPr>
          <p:nvPr/>
        </p:nvCxnSpPr>
        <p:spPr>
          <a:xfrm rot="16200000" flipH="1">
            <a:off x="261317" y="3063123"/>
            <a:ext cx="2061806" cy="970447"/>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BDBF0186-35FF-DCA2-BEE1-ABA7E3ABFB3E}"/>
              </a:ext>
            </a:extLst>
          </p:cNvPr>
          <p:cNvSpPr txBox="1">
            <a:spLocks/>
          </p:cNvSpPr>
          <p:nvPr/>
        </p:nvSpPr>
        <p:spPr>
          <a:xfrm>
            <a:off x="1866899" y="3602299"/>
            <a:ext cx="699135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b="1" dirty="0">
                <a:solidFill>
                  <a:srgbClr val="E96751"/>
                </a:solidFill>
              </a:rPr>
              <a:t>Endanleg niðurstaða</a:t>
            </a:r>
            <a:endParaRPr lang="en-US" sz="2200" b="1" dirty="0">
              <a:solidFill>
                <a:srgbClr val="494949"/>
              </a:solidFill>
            </a:endParaRPr>
          </a:p>
        </p:txBody>
      </p:sp>
      <p:grpSp>
        <p:nvGrpSpPr>
          <p:cNvPr id="11" name="Group 10">
            <a:extLst>
              <a:ext uri="{FF2B5EF4-FFF2-40B4-BE49-F238E27FC236}">
                <a16:creationId xmlns:a16="http://schemas.microsoft.com/office/drawing/2014/main" id="{B3BC2761-EA9F-7243-578C-B8279F6CFA83}"/>
              </a:ext>
            </a:extLst>
          </p:cNvPr>
          <p:cNvGrpSpPr/>
          <p:nvPr/>
        </p:nvGrpSpPr>
        <p:grpSpPr>
          <a:xfrm>
            <a:off x="1168071" y="1656130"/>
            <a:ext cx="834975" cy="861774"/>
            <a:chOff x="1015996" y="1040208"/>
            <a:chExt cx="1016004" cy="1197834"/>
          </a:xfrm>
        </p:grpSpPr>
        <p:sp>
          <p:nvSpPr>
            <p:cNvPr id="12" name="Oval 11">
              <a:extLst>
                <a:ext uri="{FF2B5EF4-FFF2-40B4-BE49-F238E27FC236}">
                  <a16:creationId xmlns:a16="http://schemas.microsoft.com/office/drawing/2014/main" id="{F251C610-F998-D631-EDDD-57ADB468011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23CCB637-0DA3-18BE-E4BC-1F7AFD5C879F}"/>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graphicFrame>
        <p:nvGraphicFramePr>
          <p:cNvPr id="15" name="Table 14">
            <a:extLst>
              <a:ext uri="{FF2B5EF4-FFF2-40B4-BE49-F238E27FC236}">
                <a16:creationId xmlns:a16="http://schemas.microsoft.com/office/drawing/2014/main" id="{2ADAB7FC-0FAB-C237-EAFC-63B5E3348AF8}"/>
              </a:ext>
            </a:extLst>
          </p:cNvPr>
          <p:cNvGraphicFramePr>
            <a:graphicFrameLocks noGrp="1"/>
          </p:cNvGraphicFramePr>
          <p:nvPr/>
        </p:nvGraphicFramePr>
        <p:xfrm>
          <a:off x="1866900" y="4151306"/>
          <a:ext cx="6991350" cy="2560320"/>
        </p:xfrm>
        <a:graphic>
          <a:graphicData uri="http://schemas.openxmlformats.org/drawingml/2006/table">
            <a:tbl>
              <a:tblPr/>
              <a:tblGrid>
                <a:gridCol w="3495675">
                  <a:extLst>
                    <a:ext uri="{9D8B030D-6E8A-4147-A177-3AD203B41FA5}">
                      <a16:colId xmlns:a16="http://schemas.microsoft.com/office/drawing/2014/main" val="295854455"/>
                    </a:ext>
                  </a:extLst>
                </a:gridCol>
                <a:gridCol w="3495675">
                  <a:extLst>
                    <a:ext uri="{9D8B030D-6E8A-4147-A177-3AD203B41FA5}">
                      <a16:colId xmlns:a16="http://schemas.microsoft.com/office/drawing/2014/main" val="804308065"/>
                    </a:ext>
                  </a:extLst>
                </a:gridCol>
              </a:tblGrid>
              <a:tr h="0">
                <a:tc>
                  <a:txBody>
                    <a:bodyPr/>
                    <a:lstStyle/>
                    <a:p>
                      <a:pPr>
                        <a:buNone/>
                      </a:pPr>
                      <a:r>
                        <a:rPr lang="en-IE" b="1" dirty="0">
                          <a:solidFill>
                            <a:schemeClr val="bg1"/>
                          </a:solidFill>
                        </a:rPr>
                        <a:t>Mælikvarði</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b="1" dirty="0">
                          <a:solidFill>
                            <a:schemeClr val="bg1"/>
                          </a:solidFill>
                        </a:rPr>
                        <a:t>Niðurstaða</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188038531"/>
                  </a:ext>
                </a:extLst>
              </a:tr>
              <a:tr h="0">
                <a:tc>
                  <a:txBody>
                    <a:bodyPr/>
                    <a:lstStyle/>
                    <a:p>
                      <a:pPr>
                        <a:buNone/>
                      </a:pPr>
                      <a:r>
                        <a:rPr lang="en-IE" dirty="0">
                          <a:solidFill>
                            <a:srgbClr val="595959"/>
                          </a:solidFill>
                        </a:rPr>
                        <a:t>Föst kostnaðargreiðsla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9363003"/>
                  </a:ext>
                </a:extLst>
              </a:tr>
              <a:tr h="0">
                <a:tc>
                  <a:txBody>
                    <a:bodyPr/>
                    <a:lstStyle/>
                    <a:p>
                      <a:pPr>
                        <a:buNone/>
                      </a:pPr>
                      <a:r>
                        <a:rPr lang="en-IE" dirty="0">
                          <a:solidFill>
                            <a:srgbClr val="595959"/>
                          </a:solidFill>
                        </a:rPr>
                        <a:t>Breytilegur kostnaður á nótt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1880113"/>
                  </a:ext>
                </a:extLst>
              </a:tr>
              <a:tr h="0">
                <a:tc>
                  <a:txBody>
                    <a:bodyPr/>
                    <a:lstStyle/>
                    <a:p>
                      <a:pPr>
                        <a:buNone/>
                      </a:pPr>
                      <a:r>
                        <a:rPr lang="en-IE">
                          <a:solidFill>
                            <a:srgbClr val="595959"/>
                          </a:solidFill>
                        </a:rPr>
                        <a:t>Verð á nótt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6122702"/>
                  </a:ext>
                </a:extLst>
              </a:tr>
              <a:tr h="0">
                <a:tc>
                  <a:txBody>
                    <a:bodyPr/>
                    <a:lstStyle/>
                    <a:p>
                      <a:pPr>
                        <a:buNone/>
                      </a:pPr>
                      <a:r>
                        <a:rPr lang="en-IE">
                          <a:solidFill>
                            <a:srgbClr val="595959"/>
                          </a:solidFill>
                        </a:rPr>
                        <a:t>Nettótekjur á nótt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693410"/>
                  </a:ext>
                </a:extLst>
              </a:tr>
              <a:tr h="0">
                <a:tc>
                  <a:txBody>
                    <a:bodyPr/>
                    <a:lstStyle/>
                    <a:p>
                      <a:pPr>
                        <a:buNone/>
                      </a:pPr>
                      <a:r>
                        <a:rPr lang="en-IE">
                          <a:solidFill>
                            <a:srgbClr val="595959"/>
                          </a:solidFill>
                        </a:rPr>
                        <a:t>Jöfnunarnætur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117 nætur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2366616"/>
                  </a:ext>
                </a:extLst>
              </a:tr>
              <a:tr h="0">
                <a:tc>
                  <a:txBody>
                    <a:bodyPr/>
                    <a:lstStyle/>
                    <a:p>
                      <a:pPr>
                        <a:buNone/>
                      </a:pPr>
                      <a:r>
                        <a:rPr lang="en-US" dirty="0">
                          <a:solidFill>
                            <a:schemeClr val="bg1"/>
                          </a:solidFill>
                        </a:rPr>
                        <a:t>Hlutfall fyllingar til jafnrekstrar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b="1" dirty="0">
                          <a:solidFill>
                            <a:schemeClr val="bg1"/>
                          </a:solidFill>
                        </a:rPr>
                        <a:t>32%</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993779844"/>
                  </a:ext>
                </a:extLst>
              </a:tr>
            </a:tbl>
          </a:graphicData>
        </a:graphic>
      </p:graphicFrame>
      <p:sp>
        <p:nvSpPr>
          <p:cNvPr id="25" name="Flowchart: Alternate Process 24">
            <a:extLst>
              <a:ext uri="{FF2B5EF4-FFF2-40B4-BE49-F238E27FC236}">
                <a16:creationId xmlns:a16="http://schemas.microsoft.com/office/drawing/2014/main" id="{CA736DFC-D742-A646-50F3-74148712E51B}"/>
              </a:ext>
            </a:extLst>
          </p:cNvPr>
          <p:cNvSpPr/>
          <p:nvPr/>
        </p:nvSpPr>
        <p:spPr>
          <a:xfrm>
            <a:off x="817828" y="851801"/>
            <a:ext cx="10146542" cy="681269"/>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5">
            <a:extLst>
              <a:ext uri="{FF2B5EF4-FFF2-40B4-BE49-F238E27FC236}">
                <a16:creationId xmlns:a16="http://schemas.microsoft.com/office/drawing/2014/main" id="{E0918F07-749A-674C-026A-4E8C9EEBEA95}"/>
              </a:ext>
            </a:extLst>
          </p:cNvPr>
          <p:cNvSpPr txBox="1">
            <a:spLocks/>
          </p:cNvSpPr>
          <p:nvPr/>
        </p:nvSpPr>
        <p:spPr>
          <a:xfrm>
            <a:off x="968180" y="913409"/>
            <a:ext cx="9996190" cy="61966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Hlutfall nýtingar % </a:t>
            </a:r>
            <a:r>
              <a:rPr lang="en-US" dirty="0">
                <a:solidFill>
                  <a:schemeClr val="bg1"/>
                </a:solidFill>
              </a:rPr>
              <a:t>= Jafnvægiskvöld ÷ tiltæk nætur á ári x 100</a:t>
            </a:r>
          </a:p>
        </p:txBody>
      </p:sp>
    </p:spTree>
    <p:extLst>
      <p:ext uri="{BB962C8B-B14F-4D97-AF65-F5344CB8AC3E}">
        <p14:creationId xmlns:p14="http://schemas.microsoft.com/office/powerpoint/2010/main" val="3301742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E20E9-5DE5-D60F-A5FE-81F058D006E7}"/>
              </a:ext>
            </a:extLst>
          </p:cNvPr>
          <p:cNvSpPr>
            <a:spLocks noGrp="1"/>
          </p:cNvSpPr>
          <p:nvPr>
            <p:ph type="body" sz="quarter" idx="16"/>
          </p:nvPr>
        </p:nvSpPr>
        <p:spPr>
          <a:xfrm>
            <a:off x="238125" y="123428"/>
            <a:ext cx="11639551" cy="803654"/>
          </a:xfrm>
        </p:spPr>
        <p:txBody>
          <a:bodyPr/>
          <a:lstStyle/>
          <a:p>
            <a:r>
              <a:rPr lang="en-US" sz="2400" dirty="0">
                <a:solidFill>
                  <a:srgbClr val="E96751"/>
                </a:solidFill>
              </a:rPr>
              <a:t>Brotjafna og nýtingarhlutfall: </a:t>
            </a:r>
            <a:r>
              <a:rPr lang="en-US" sz="2400" dirty="0">
                <a:solidFill>
                  <a:srgbClr val="459597"/>
                </a:solidFill>
              </a:rPr>
              <a:t>Setjið allt saman í fimm skrefum </a:t>
            </a:r>
            <a:r>
              <a:rPr lang="en-US" sz="2400" b="0" dirty="0">
                <a:solidFill>
                  <a:srgbClr val="E96751"/>
                </a:solidFill>
              </a:rPr>
              <a:t>(*Reiknið með formúlu)</a:t>
            </a:r>
            <a:endParaRPr lang="en-IE" sz="2400" b="0" dirty="0">
              <a:solidFill>
                <a:srgbClr val="E96751"/>
              </a:solidFill>
            </a:endParaRPr>
          </a:p>
        </p:txBody>
      </p:sp>
      <p:graphicFrame>
        <p:nvGraphicFramePr>
          <p:cNvPr id="4" name="Table 3">
            <a:extLst>
              <a:ext uri="{FF2B5EF4-FFF2-40B4-BE49-F238E27FC236}">
                <a16:creationId xmlns:a16="http://schemas.microsoft.com/office/drawing/2014/main" id="{FE1FE4CA-CBB9-A317-8CD7-A1A00441A148}"/>
              </a:ext>
            </a:extLst>
          </p:cNvPr>
          <p:cNvGraphicFramePr>
            <a:graphicFrameLocks noGrp="1"/>
          </p:cNvGraphicFramePr>
          <p:nvPr/>
        </p:nvGraphicFramePr>
        <p:xfrm>
          <a:off x="276224" y="525255"/>
          <a:ext cx="11639551" cy="6227391"/>
        </p:xfrm>
        <a:graphic>
          <a:graphicData uri="http://schemas.openxmlformats.org/drawingml/2006/table">
            <a:tbl>
              <a:tblPr/>
              <a:tblGrid>
                <a:gridCol w="3028951">
                  <a:extLst>
                    <a:ext uri="{9D8B030D-6E8A-4147-A177-3AD203B41FA5}">
                      <a16:colId xmlns:a16="http://schemas.microsoft.com/office/drawing/2014/main" val="1799899527"/>
                    </a:ext>
                  </a:extLst>
                </a:gridCol>
                <a:gridCol w="2790824">
                  <a:extLst>
                    <a:ext uri="{9D8B030D-6E8A-4147-A177-3AD203B41FA5}">
                      <a16:colId xmlns:a16="http://schemas.microsoft.com/office/drawing/2014/main" val="1477842464"/>
                    </a:ext>
                  </a:extLst>
                </a:gridCol>
                <a:gridCol w="2909888">
                  <a:extLst>
                    <a:ext uri="{9D8B030D-6E8A-4147-A177-3AD203B41FA5}">
                      <a16:colId xmlns:a16="http://schemas.microsoft.com/office/drawing/2014/main" val="2934983392"/>
                    </a:ext>
                  </a:extLst>
                </a:gridCol>
                <a:gridCol w="2909888">
                  <a:extLst>
                    <a:ext uri="{9D8B030D-6E8A-4147-A177-3AD203B41FA5}">
                      <a16:colId xmlns:a16="http://schemas.microsoft.com/office/drawing/2014/main" val="1017014073"/>
                    </a:ext>
                  </a:extLst>
                </a:gridCol>
              </a:tblGrid>
              <a:tr h="193393">
                <a:tc>
                  <a:txBody>
                    <a:bodyPr/>
                    <a:lstStyle/>
                    <a:p>
                      <a:pPr>
                        <a:buNone/>
                      </a:pPr>
                      <a:r>
                        <a:rPr lang="en-IE" sz="1800" b="1" dirty="0">
                          <a:solidFill>
                            <a:schemeClr val="bg1"/>
                          </a:solidFill>
                        </a:rPr>
                        <a:t>Skref</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Titill</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Hvað þú gerir</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Af hverju þetta skiptir máli</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828722764"/>
                  </a:ext>
                </a:extLst>
              </a:tr>
              <a:tr h="628527">
                <a:tc>
                  <a:txBody>
                    <a:bodyPr/>
                    <a:lstStyle/>
                    <a:p>
                      <a:pPr marL="342900" indent="-342900" algn="l">
                        <a:buFont typeface="+mj-lt"/>
                        <a:buAutoNum type="arabicPeriod"/>
                      </a:pPr>
                      <a:r>
                        <a:rPr lang="en-IE" sz="1800" b="1" dirty="0">
                          <a:solidFill>
                            <a:srgbClr val="595959"/>
                          </a:solidFill>
                        </a:rPr>
                        <a:t>Laust nætur</a:t>
                      </a: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0" dirty="0">
                          <a:solidFill>
                            <a:srgbClr val="595959"/>
                          </a:solidFill>
                        </a:rPr>
                        <a:t>*Hlutfall nýtingar – fjöldi tiltækra nætur</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Talið hversu marga nætur á ári eignin ykkar getur raunhæft starfað (t.d. 365 eða 300).</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Skiptir máli fyrir </a:t>
                      </a:r>
                      <a:r>
                        <a:rPr lang="en-US" sz="1800" b="1" dirty="0">
                          <a:solidFill>
                            <a:srgbClr val="595959"/>
                          </a:solidFill>
                        </a:rPr>
                        <a:t>rekstrargetu</a:t>
                      </a:r>
                      <a:r>
                        <a:rPr lang="en-US" sz="1800" dirty="0">
                          <a:solidFill>
                            <a:srgbClr val="595959"/>
                          </a:solidFill>
                        </a:rPr>
                        <a:t> þína og er nauðsynleg til að reikna raunhæf frammistöðarmarkmið.</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1477919"/>
                  </a:ext>
                </a:extLst>
              </a:tr>
              <a:tr h="628527">
                <a:tc>
                  <a:txBody>
                    <a:bodyPr/>
                    <a:lstStyle/>
                    <a:p>
                      <a:pPr marL="342900" indent="-342900" algn="l">
                        <a:buFont typeface="+mj-lt"/>
                        <a:buAutoNum type="arabicPeriod" startAt="2"/>
                      </a:pPr>
                      <a:r>
                        <a:rPr lang="en-US" sz="1800" b="1" kern="1200" dirty="0">
                          <a:solidFill>
                            <a:srgbClr val="595959"/>
                          </a:solidFill>
                          <a:latin typeface="+mn-lt"/>
                          <a:ea typeface="+mn-ea"/>
                          <a:cs typeface="+mn-cs"/>
                        </a:rPr>
                        <a:t>Áætla bókaðar nætur </a:t>
                      </a:r>
                      <a:r>
                        <a:rPr lang="en-US" sz="1800" b="0" i="1" kern="1200" dirty="0">
                          <a:solidFill>
                            <a:srgbClr val="595959"/>
                          </a:solidFill>
                          <a:latin typeface="+mn-lt"/>
                          <a:ea typeface="+mn-ea"/>
                          <a:cs typeface="+mn-cs"/>
                        </a:rPr>
                        <a:t>(nýtingarhlutfall)</a:t>
                      </a:r>
                      <a:endParaRPr lang="en-IE" sz="1800" b="0" i="1" kern="1200" dirty="0">
                        <a:solidFill>
                          <a:srgbClr val="595959"/>
                        </a:solidFill>
                        <a:latin typeface="+mn-lt"/>
                        <a:ea typeface="+mn-ea"/>
                        <a:cs typeface="+mn-cs"/>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*Reikna nýtingu</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Áætlaðu prósentuhlutfall þeirra nætur sem þú gerir ráð fyrir að bóka (t.d. 60–70%).</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Aðstoðar þig við </a:t>
                      </a:r>
                      <a:r>
                        <a:rPr lang="en-US" sz="1800" b="1">
                          <a:solidFill>
                            <a:srgbClr val="595959"/>
                          </a:solidFill>
                        </a:rPr>
                        <a:t>að spá fyrir um tekjur </a:t>
                      </a:r>
                      <a:r>
                        <a:rPr lang="en-US" sz="1800">
                          <a:solidFill>
                            <a:srgbClr val="595959"/>
                          </a:solidFill>
                        </a:rPr>
                        <a:t>og skilja möguleika markaðsframmistöðu.</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290558"/>
                  </a:ext>
                </a:extLst>
              </a:tr>
              <a:tr h="483482">
                <a:tc>
                  <a:txBody>
                    <a:bodyPr/>
                    <a:lstStyle/>
                    <a:p>
                      <a:pPr marL="342900" indent="-342900" algn="l">
                        <a:buFont typeface="+mj-lt"/>
                        <a:buAutoNum type="arabicPeriod" startAt="3"/>
                      </a:pPr>
                      <a:r>
                        <a:rPr lang="en-US" sz="1800" b="1" kern="1200" dirty="0">
                          <a:solidFill>
                            <a:srgbClr val="E96751"/>
                          </a:solidFill>
                          <a:latin typeface="+mn-lt"/>
                          <a:ea typeface="+mn-ea"/>
                          <a:cs typeface="+mn-cs"/>
                        </a:rPr>
                        <a:t>Valmöguleiki A: </a:t>
                      </a:r>
                      <a:r>
                        <a:rPr lang="en-US" sz="1800" b="1" kern="1200" dirty="0">
                          <a:solidFill>
                            <a:srgbClr val="595959"/>
                          </a:solidFill>
                          <a:latin typeface="+mn-lt"/>
                          <a:ea typeface="+mn-ea"/>
                          <a:cs typeface="+mn-cs"/>
                        </a:rPr>
                        <a:t>Jafnrekstrarnætur </a:t>
                      </a:r>
                      <a:r>
                        <a:rPr lang="en-US" sz="1800" b="0" i="1" kern="1200" dirty="0">
                          <a:solidFill>
                            <a:srgbClr val="595959"/>
                          </a:solidFill>
                          <a:latin typeface="+mn-lt"/>
                          <a:ea typeface="+mn-ea"/>
                          <a:cs typeface="+mn-cs"/>
                        </a:rPr>
                        <a:t>(aðeins föst kostnaðargreiðslugjald)</a:t>
                      </a:r>
                      <a:endParaRPr lang="en-IE" sz="1800" b="0" i="1" kern="1200" dirty="0">
                        <a:solidFill>
                          <a:srgbClr val="595959"/>
                        </a:solidFill>
                        <a:latin typeface="+mn-lt"/>
                        <a:ea typeface="+mn-ea"/>
                        <a:cs typeface="+mn-cs"/>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*Jöfnunarnætur </a:t>
                      </a:r>
                      <a:r>
                        <a:rPr lang="en-IE" sz="1800" b="0" i="1" dirty="0">
                          <a:solidFill>
                            <a:srgbClr val="595959"/>
                          </a:solidFill>
                        </a:rPr>
                        <a:t>(Nýtt fyrirtæki - </a:t>
                      </a:r>
                      <a:r>
                        <a:rPr lang="en-US" sz="1800" b="0" i="1" kern="1200" dirty="0">
                          <a:solidFill>
                            <a:srgbClr val="595959"/>
                          </a:solidFill>
                          <a:latin typeface="+mn-lt"/>
                          <a:ea typeface="+mn-ea"/>
                          <a:cs typeface="+mn-cs"/>
                        </a:rPr>
                        <a:t>fastur kostnaður eingöngu)</a:t>
                      </a:r>
                      <a:endParaRPr lang="en-IE" sz="1800" b="0" i="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Notaðu föst kostnað og áætlaðan hagnað á nótt.</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3740728"/>
                  </a:ext>
                </a:extLst>
              </a:tr>
              <a:tr h="628527">
                <a:tc>
                  <a:txBody>
                    <a:bodyPr/>
                    <a:lstStyle/>
                    <a:p>
                      <a:pPr algn="ctr">
                        <a:buNone/>
                      </a:pPr>
                      <a:r>
                        <a:rPr lang="en-US" sz="1800" b="0" dirty="0">
                          <a:solidFill>
                            <a:schemeClr val="bg1"/>
                          </a:solidFill>
                        </a:rPr>
                        <a:t>Föst kostnaðarkostnaður ÷ (Verð – breytilegur kostnaður) = Nætur. </a:t>
                      </a:r>
                      <a:r>
                        <a:rPr lang="en-US" sz="1800" b="0" i="1" dirty="0">
                          <a:solidFill>
                            <a:schemeClr val="bg1"/>
                          </a:solidFill>
                        </a:rPr>
                        <a:t>(Fyrir nýja starfsemi)</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sz="1800" i="1" dirty="0">
                          <a:solidFill>
                            <a:schemeClr val="bg1"/>
                          </a:solidFill>
                        </a:rPr>
                        <a:t>Reiknar út hversu margar bókaðar nætur þú þarft að selja til að standa straum af </a:t>
                      </a:r>
                      <a:r>
                        <a:rPr lang="en-US" sz="1800" b="1" i="1" dirty="0">
                          <a:solidFill>
                            <a:schemeClr val="bg1"/>
                          </a:solidFill>
                        </a:rPr>
                        <a:t>föstum kostnaði </a:t>
                      </a:r>
                      <a:r>
                        <a:rPr lang="en-US" sz="1800" i="1" dirty="0">
                          <a:solidFill>
                            <a:schemeClr val="bg1"/>
                          </a:solidFill>
                        </a:rPr>
                        <a:t>einum og sér. Tekur ekki tillit til breytilegs kostnaðar á nótt (þar sem hann er dreginn frá verðinu) </a:t>
                      </a:r>
                      <a:r>
                        <a:rPr lang="en-US" sz="1800" b="0" i="1" dirty="0">
                          <a:solidFill>
                            <a:schemeClr val="bg1"/>
                          </a:solidFill>
                        </a:rPr>
                        <a:t>(Fyrir nýtt fyrirtæki)</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6629925"/>
                  </a:ext>
                </a:extLst>
              </a:tr>
              <a:tr h="338437">
                <a:tc>
                  <a:txBody>
                    <a:bodyPr/>
                    <a:lstStyle/>
                    <a:p>
                      <a:pPr marL="342900" indent="-342900" algn="l">
                        <a:buFont typeface="+mj-lt"/>
                        <a:buAutoNum type="arabicPeriod" startAt="4"/>
                      </a:pPr>
                      <a:r>
                        <a:rPr lang="en-US" sz="1800" b="1" kern="1200" dirty="0">
                          <a:solidFill>
                            <a:srgbClr val="E96751"/>
                          </a:solidFill>
                          <a:latin typeface="+mn-lt"/>
                          <a:ea typeface="+mn-ea"/>
                          <a:cs typeface="+mn-cs"/>
                        </a:rPr>
                        <a:t>Valmöguleiki B </a:t>
                      </a:r>
                      <a:r>
                        <a:rPr lang="en-US" b="1" dirty="0">
                          <a:solidFill>
                            <a:srgbClr val="595959"/>
                          </a:solidFill>
                        </a:rPr>
                        <a:t>Jöfnunarnætur </a:t>
                      </a:r>
                      <a:r>
                        <a:rPr lang="en-US" i="1" dirty="0">
                          <a:solidFill>
                            <a:srgbClr val="595959"/>
                          </a:solidFill>
                        </a:rPr>
                        <a:t>(allar þekktar árlegar kostnaðargreiðslur)</a:t>
                      </a:r>
                      <a:endParaRPr lang="en-IE" sz="1800" i="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0" dirty="0">
                          <a:solidFill>
                            <a:srgbClr val="595959"/>
                          </a:solidFill>
                        </a:rPr>
                        <a:t>*Jafnreikningsnætur </a:t>
                      </a:r>
                      <a:r>
                        <a:rPr lang="en-US" sz="1800" b="0" i="1" dirty="0">
                          <a:solidFill>
                            <a:srgbClr val="595959"/>
                          </a:solidFill>
                        </a:rPr>
                        <a:t>(allar þekktar árlegar kostnaðargreiðslur)</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Notaðu heildarárleg útgjöld.</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0872574"/>
                  </a:ext>
                </a:extLst>
              </a:tr>
              <a:tr h="628527">
                <a:tc>
                  <a:txBody>
                    <a:bodyPr/>
                    <a:lstStyle/>
                    <a:p>
                      <a:pPr algn="ctr">
                        <a:buNone/>
                      </a:pPr>
                      <a:r>
                        <a:rPr lang="en-US" sz="1800" b="0" dirty="0">
                          <a:solidFill>
                            <a:schemeClr val="bg1"/>
                          </a:solidFill>
                        </a:rPr>
                        <a:t>Heildarkostnaður ÷ hreinar tekjur á nótt = nætur. </a:t>
                      </a:r>
                      <a:r>
                        <a:rPr lang="en-US" b="0" i="1" dirty="0">
                          <a:solidFill>
                            <a:schemeClr val="bg1"/>
                          </a:solidFill>
                        </a:rPr>
                        <a:t>(Þekktir árlegir kostnaðarliðir)</a:t>
                      </a:r>
                      <a:endParaRPr lang="en-US" sz="1800" b="0" i="1"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dirty="0">
                          <a:solidFill>
                            <a:schemeClr val="bg1"/>
                          </a:solidFill>
                        </a:rPr>
                        <a:t>Þetta segir þér hversu margar nætur þú þarft að selja til að standa </a:t>
                      </a:r>
                      <a:r>
                        <a:rPr lang="en-US" b="1" dirty="0">
                          <a:solidFill>
                            <a:schemeClr val="bg1"/>
                          </a:solidFill>
                        </a:rPr>
                        <a:t>straum af allri kostnaðarbundinni </a:t>
                      </a:r>
                      <a:r>
                        <a:rPr lang="en-US" dirty="0">
                          <a:solidFill>
                            <a:schemeClr val="bg1"/>
                          </a:solidFill>
                        </a:rPr>
                        <a:t>– bæði </a:t>
                      </a:r>
                      <a:r>
                        <a:rPr lang="en-US" b="1" dirty="0">
                          <a:solidFill>
                            <a:schemeClr val="bg1"/>
                          </a:solidFill>
                        </a:rPr>
                        <a:t>föstum og breytilegum</a:t>
                      </a:r>
                      <a:r>
                        <a:rPr lang="en-US" dirty="0">
                          <a:solidFill>
                            <a:schemeClr val="bg1"/>
                          </a:solidFill>
                        </a:rPr>
                        <a:t>. </a:t>
                      </a:r>
                      <a:r>
                        <a:rPr lang="en-US" sz="1800" dirty="0">
                          <a:solidFill>
                            <a:schemeClr val="bg1"/>
                          </a:solidFill>
                        </a:rPr>
                        <a:t>Veitir rekstrarfyrirtækjum nákvæmari </a:t>
                      </a:r>
                      <a:r>
                        <a:rPr lang="en-US" sz="1800" b="1" dirty="0">
                          <a:solidFill>
                            <a:schemeClr val="bg1"/>
                          </a:solidFill>
                        </a:rPr>
                        <a:t>jafnreikningsbókunarmarkmið</a:t>
                      </a:r>
                      <a:r>
                        <a:rPr lang="en-US" sz="1800" dirty="0">
                          <a:solidFill>
                            <a:schemeClr val="bg1"/>
                          </a:solidFill>
                        </a:rPr>
                        <a:t>.</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2150738"/>
                  </a:ext>
                </a:extLst>
              </a:tr>
              <a:tr h="338437">
                <a:tc>
                  <a:txBody>
                    <a:bodyPr/>
                    <a:lstStyle/>
                    <a:p>
                      <a:pPr marL="342900" indent="-342900" algn="l">
                        <a:buFont typeface="+mj-lt"/>
                        <a:buAutoNum type="arabicPeriod" startAt="5"/>
                      </a:pPr>
                      <a:r>
                        <a:rPr lang="en-US" b="1" dirty="0">
                          <a:solidFill>
                            <a:srgbClr val="595959"/>
                          </a:solidFill>
                        </a:rPr>
                        <a:t>Hlutfall dvalarnáta til jafnrekstrar</a:t>
                      </a:r>
                      <a:endParaRPr lang="en-IE" sz="1800" b="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0" dirty="0">
                          <a:solidFill>
                            <a:srgbClr val="595959"/>
                          </a:solidFill>
                        </a:rPr>
                        <a:t>*Hlutfall nýtingar – fyrir jafnrekstrarnætur</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Reikna:</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3928816"/>
                  </a:ext>
                </a:extLst>
              </a:tr>
              <a:tr h="483482">
                <a:tc>
                  <a:txBody>
                    <a:bodyPr/>
                    <a:lstStyle/>
                    <a:p>
                      <a:pPr algn="ctr">
                        <a:buNone/>
                      </a:pPr>
                      <a:r>
                        <a:rPr lang="en-US" sz="1800" b="0" dirty="0">
                          <a:solidFill>
                            <a:schemeClr val="bg1"/>
                          </a:solidFill>
                        </a:rPr>
                        <a:t>(Jafnrekstrarnætur ÷ tiltækar nætur) × 100 = %</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dirty="0">
                          <a:solidFill>
                            <a:schemeClr val="bg1"/>
                          </a:solidFill>
                        </a:rPr>
                        <a:t>Þetta umreiknar </a:t>
                      </a:r>
                      <a:r>
                        <a:rPr lang="en-US" b="1" dirty="0">
                          <a:solidFill>
                            <a:schemeClr val="bg1"/>
                          </a:solidFill>
                        </a:rPr>
                        <a:t>jafnreikningsnætur</a:t>
                      </a:r>
                      <a:r>
                        <a:rPr lang="en-US" dirty="0">
                          <a:solidFill>
                            <a:schemeClr val="bg1"/>
                          </a:solidFill>
                        </a:rPr>
                        <a:t> þínar í </a:t>
                      </a:r>
                      <a:r>
                        <a:rPr lang="en-US" b="1" dirty="0">
                          <a:solidFill>
                            <a:schemeClr val="bg1"/>
                          </a:solidFill>
                        </a:rPr>
                        <a:t>nýtingu</a:t>
                      </a:r>
                      <a:r>
                        <a:rPr lang="en-US" dirty="0">
                          <a:solidFill>
                            <a:schemeClr val="bg1"/>
                          </a:solidFill>
                        </a:rPr>
                        <a:t>. </a:t>
                      </a:r>
                      <a:r>
                        <a:rPr lang="en-US" sz="1800" dirty="0">
                          <a:solidFill>
                            <a:schemeClr val="bg1"/>
                          </a:solidFill>
                        </a:rPr>
                        <a:t>Segir þér </a:t>
                      </a:r>
                      <a:r>
                        <a:rPr lang="en-US" sz="1800" b="1" dirty="0">
                          <a:solidFill>
                            <a:schemeClr val="bg1"/>
                          </a:solidFill>
                        </a:rPr>
                        <a:t>lágmarksnýtingu% </a:t>
                      </a:r>
                      <a:r>
                        <a:rPr lang="en-US" dirty="0">
                          <a:solidFill>
                            <a:schemeClr val="bg1"/>
                          </a:solidFill>
                        </a:rPr>
                        <a:t>af heildar tiltækra nætur sem þarf að bóka til að ná jafnreikningi.</a:t>
                      </a:r>
                      <a:endParaRPr lang="en-US"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580536"/>
                  </a:ext>
                </a:extLst>
              </a:tr>
            </a:tbl>
          </a:graphicData>
        </a:graphic>
      </p:graphicFrame>
    </p:spTree>
    <p:extLst>
      <p:ext uri="{BB962C8B-B14F-4D97-AF65-F5344CB8AC3E}">
        <p14:creationId xmlns:p14="http://schemas.microsoft.com/office/powerpoint/2010/main" val="3073179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453F-2C92-65F5-928A-55464B17373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B8065CC-FA49-C1C3-7752-AA61129EE033}"/>
              </a:ext>
            </a:extLst>
          </p:cNvPr>
          <p:cNvSpPr>
            <a:spLocks noGrp="1"/>
          </p:cNvSpPr>
          <p:nvPr>
            <p:ph type="body" sz="quarter" idx="16"/>
          </p:nvPr>
        </p:nvSpPr>
        <p:spPr>
          <a:xfrm>
            <a:off x="471098" y="318047"/>
            <a:ext cx="11241418" cy="803654"/>
          </a:xfrm>
        </p:spPr>
        <p:txBody>
          <a:bodyPr/>
          <a:lstStyle/>
          <a:p>
            <a:r>
              <a:rPr lang="en-US" dirty="0"/>
              <a:t>Í hnotskurn: </a:t>
            </a:r>
            <a:r>
              <a:rPr lang="en-US" dirty="0">
                <a:solidFill>
                  <a:srgbClr val="E96751"/>
                </a:solidFill>
              </a:rPr>
              <a:t>Jöfnunarnætur frá kostnaði til nýtingarhlutfalls</a:t>
            </a:r>
          </a:p>
        </p:txBody>
      </p:sp>
      <p:sp>
        <p:nvSpPr>
          <p:cNvPr id="11" name="Rectangle 10">
            <a:extLst>
              <a:ext uri="{FF2B5EF4-FFF2-40B4-BE49-F238E27FC236}">
                <a16:creationId xmlns:a16="http://schemas.microsoft.com/office/drawing/2014/main" id="{4BE242D1-0844-D292-4F48-A5AF9D4D96E2}"/>
              </a:ext>
            </a:extLst>
          </p:cNvPr>
          <p:cNvSpPr/>
          <p:nvPr/>
        </p:nvSpPr>
        <p:spPr>
          <a:xfrm>
            <a:off x="409579" y="1360955"/>
            <a:ext cx="11549926" cy="108503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F4918782-C938-B541-249F-90E3915AB9EB}"/>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5321C4A5-17C0-46F7-1E6A-2148D17381C2}"/>
              </a:ext>
            </a:extLst>
          </p:cNvPr>
          <p:cNvSpPr/>
          <p:nvPr/>
        </p:nvSpPr>
        <p:spPr>
          <a:xfrm>
            <a:off x="409579" y="2566324"/>
            <a:ext cx="11549926" cy="13514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B5E15019-DFCA-00B9-384B-3714CC56F5B8}"/>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736A62ED-BDEC-591B-57EB-104A62BDE2D6}"/>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Árleg föst gjöld</a:t>
            </a:r>
          </a:p>
        </p:txBody>
      </p:sp>
      <p:sp>
        <p:nvSpPr>
          <p:cNvPr id="20" name="TextBox 19">
            <a:extLst>
              <a:ext uri="{FF2B5EF4-FFF2-40B4-BE49-F238E27FC236}">
                <a16:creationId xmlns:a16="http://schemas.microsoft.com/office/drawing/2014/main" id="{607F35B6-DF6D-96A2-F628-B938E329D507}"/>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Hagnaður á hverri uppteknum nótt</a:t>
            </a:r>
          </a:p>
        </p:txBody>
      </p:sp>
      <p:sp>
        <p:nvSpPr>
          <p:cNvPr id="23" name="TextBox 22">
            <a:extLst>
              <a:ext uri="{FF2B5EF4-FFF2-40B4-BE49-F238E27FC236}">
                <a16:creationId xmlns:a16="http://schemas.microsoft.com/office/drawing/2014/main" id="{809F4593-5B7A-5D5B-C563-487BEB134C10}"/>
              </a:ext>
            </a:extLst>
          </p:cNvPr>
          <p:cNvSpPr txBox="1"/>
          <p:nvPr/>
        </p:nvSpPr>
        <p:spPr>
          <a:xfrm>
            <a:off x="3631750" y="1348195"/>
            <a:ext cx="8303991" cy="1138773"/>
          </a:xfrm>
          <a:prstGeom prst="rect">
            <a:avLst/>
          </a:prstGeom>
          <a:noFill/>
        </p:spPr>
        <p:txBody>
          <a:bodyPr wrap="square" rtlCol="0">
            <a:spAutoFit/>
          </a:bodyPr>
          <a:lstStyle/>
          <a:p>
            <a:r>
              <a:rPr lang="en-US" sz="2200" b="1" dirty="0">
                <a:solidFill>
                  <a:srgbClr val="494949"/>
                </a:solidFill>
              </a:rPr>
              <a:t>Reikna árleg föst útgjöld </a:t>
            </a:r>
            <a:r>
              <a:rPr lang="en-IE" sz="2200" dirty="0">
                <a:solidFill>
                  <a:srgbClr val="494949"/>
                </a:solidFill>
              </a:rPr>
              <a:t>(t.d. tryggingar, lánagreiðslur, internet). </a:t>
            </a:r>
            <a:r>
              <a:rPr lang="en-US" sz="2200" i="1" dirty="0">
                <a:solidFill>
                  <a:srgbClr val="595959"/>
                </a:solidFill>
              </a:rPr>
              <a:t>Þetta eru óumræðanleg útgjöld sem þú greiðir óháð því hversu margar bókanir þú færð. </a:t>
            </a:r>
            <a:r>
              <a:rPr lang="en-IE" sz="2200" b="1" i="1" dirty="0">
                <a:solidFill>
                  <a:srgbClr val="E96751"/>
                </a:solidFill>
              </a:rPr>
              <a:t>Heildarárleg föst útgjöld </a:t>
            </a:r>
            <a:r>
              <a:rPr lang="en-IE" sz="2200" b="1" dirty="0">
                <a:solidFill>
                  <a:srgbClr val="E96751"/>
                </a:solidFill>
              </a:rPr>
              <a:t>€14.000/ári</a:t>
            </a:r>
            <a:endParaRPr lang="en-GB" sz="2200" b="1" i="1" dirty="0">
              <a:solidFill>
                <a:srgbClr val="E96751"/>
              </a:solidFill>
            </a:endParaRPr>
          </a:p>
        </p:txBody>
      </p:sp>
      <p:sp>
        <p:nvSpPr>
          <p:cNvPr id="27" name="TextBox 26">
            <a:extLst>
              <a:ext uri="{FF2B5EF4-FFF2-40B4-BE49-F238E27FC236}">
                <a16:creationId xmlns:a16="http://schemas.microsoft.com/office/drawing/2014/main" id="{AA375D35-FB3A-A5BD-560A-1205AE507F97}"/>
              </a:ext>
            </a:extLst>
          </p:cNvPr>
          <p:cNvSpPr txBox="1"/>
          <p:nvPr/>
        </p:nvSpPr>
        <p:spPr>
          <a:xfrm>
            <a:off x="3681651" y="2500291"/>
            <a:ext cx="8251012" cy="1446550"/>
          </a:xfrm>
          <a:prstGeom prst="rect">
            <a:avLst/>
          </a:prstGeom>
          <a:noFill/>
        </p:spPr>
        <p:txBody>
          <a:bodyPr wrap="square" rtlCol="0">
            <a:spAutoFit/>
          </a:bodyPr>
          <a:lstStyle/>
          <a:p>
            <a:r>
              <a:rPr lang="en-US" sz="2200" i="1" dirty="0">
                <a:solidFill>
                  <a:srgbClr val="E96751"/>
                </a:solidFill>
              </a:rPr>
              <a:t>(Meðalverð á nótt – breytilegur kostnaður á nótt). </a:t>
            </a:r>
          </a:p>
          <a:p>
            <a:r>
              <a:rPr lang="en-US" sz="2200" b="1" dirty="0">
                <a:solidFill>
                  <a:srgbClr val="494949"/>
                </a:solidFill>
              </a:rPr>
              <a:t>Næturverð þitt </a:t>
            </a:r>
            <a:r>
              <a:rPr lang="en-US" sz="2200" dirty="0">
                <a:solidFill>
                  <a:srgbClr val="494949"/>
                </a:solidFill>
              </a:rPr>
              <a:t>– breytilegur kostnaður (t.d. þrif, gjafapakar, þjónustugjöld á hvern gest). </a:t>
            </a:r>
            <a:r>
              <a:rPr lang="en-US" sz="2200" i="1" dirty="0">
                <a:solidFill>
                  <a:srgbClr val="595959"/>
                </a:solidFill>
              </a:rPr>
              <a:t>Ef þú rukkar €150 á nótt og það kostar þig €30 að taka á móti gesti, </a:t>
            </a:r>
            <a:r>
              <a:rPr lang="en-US" sz="2200" b="1" i="1" dirty="0">
                <a:solidFill>
                  <a:srgbClr val="E96751"/>
                </a:solidFill>
              </a:rPr>
              <a:t>er hagnaðurinn</a:t>
            </a:r>
            <a:r>
              <a:rPr lang="en-US" sz="2200" i="1" dirty="0">
                <a:solidFill>
                  <a:srgbClr val="595959"/>
                </a:solidFill>
              </a:rPr>
              <a:t> þinn </a:t>
            </a:r>
            <a:r>
              <a:rPr lang="en-US" sz="2200" b="1" i="1" dirty="0">
                <a:solidFill>
                  <a:srgbClr val="E96751"/>
                </a:solidFill>
              </a:rPr>
              <a:t>á nótt €120</a:t>
            </a:r>
            <a:r>
              <a:rPr lang="en-US" sz="2200" i="1" dirty="0">
                <a:solidFill>
                  <a:srgbClr val="E96751"/>
                </a:solidFill>
              </a:rPr>
              <a:t>. </a:t>
            </a:r>
            <a:r>
              <a:rPr lang="en-US" sz="2200" i="1" dirty="0">
                <a:solidFill>
                  <a:srgbClr val="595959"/>
                </a:solidFill>
              </a:rPr>
              <a:t>Þetta dugar fyrir föstum kostnaði þínum.</a:t>
            </a:r>
            <a:endParaRPr lang="en-GB" sz="2200" i="1" dirty="0">
              <a:solidFill>
                <a:srgbClr val="595959"/>
              </a:solidFill>
            </a:endParaRPr>
          </a:p>
        </p:txBody>
      </p:sp>
      <p:sp>
        <p:nvSpPr>
          <p:cNvPr id="29" name="Rectangle 28">
            <a:extLst>
              <a:ext uri="{FF2B5EF4-FFF2-40B4-BE49-F238E27FC236}">
                <a16:creationId xmlns:a16="http://schemas.microsoft.com/office/drawing/2014/main" id="{C506B24D-2D81-ED26-77E5-9499222058CF}"/>
              </a:ext>
            </a:extLst>
          </p:cNvPr>
          <p:cNvSpPr/>
          <p:nvPr/>
        </p:nvSpPr>
        <p:spPr>
          <a:xfrm>
            <a:off x="409579" y="4074448"/>
            <a:ext cx="11560451" cy="138226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2395F835-C352-BEFA-5D5F-935CD89E8FAB}"/>
              </a:ext>
            </a:extLst>
          </p:cNvPr>
          <p:cNvSpPr/>
          <p:nvPr/>
        </p:nvSpPr>
        <p:spPr>
          <a:xfrm>
            <a:off x="409579" y="4074447"/>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4D51C053-36A5-F2B9-2D45-E8C4D8F18F23}"/>
              </a:ext>
            </a:extLst>
          </p:cNvPr>
          <p:cNvSpPr txBox="1"/>
          <p:nvPr/>
        </p:nvSpPr>
        <p:spPr>
          <a:xfrm>
            <a:off x="532619" y="4100947"/>
            <a:ext cx="3008476" cy="830997"/>
          </a:xfrm>
          <a:prstGeom prst="rect">
            <a:avLst/>
          </a:prstGeom>
          <a:noFill/>
        </p:spPr>
        <p:txBody>
          <a:bodyPr wrap="square" rtlCol="0">
            <a:spAutoFit/>
          </a:bodyPr>
          <a:lstStyle/>
          <a:p>
            <a:pPr algn="ctr"/>
            <a:r>
              <a:rPr lang="en-GB" sz="2400" b="1" dirty="0">
                <a:solidFill>
                  <a:schemeClr val="bg1"/>
                </a:solidFill>
              </a:rPr>
              <a:t>Jöfnuð </a:t>
            </a:r>
          </a:p>
          <a:p>
            <a:pPr algn="ctr"/>
            <a:r>
              <a:rPr lang="en-GB" sz="2400" b="1" dirty="0">
                <a:solidFill>
                  <a:schemeClr val="bg1"/>
                </a:solidFill>
              </a:rPr>
              <a:t>nætur á ári</a:t>
            </a:r>
          </a:p>
        </p:txBody>
      </p:sp>
      <p:sp>
        <p:nvSpPr>
          <p:cNvPr id="35" name="TextBox 34">
            <a:extLst>
              <a:ext uri="{FF2B5EF4-FFF2-40B4-BE49-F238E27FC236}">
                <a16:creationId xmlns:a16="http://schemas.microsoft.com/office/drawing/2014/main" id="{FAA5045D-7C56-031A-6559-BC09E74517FA}"/>
              </a:ext>
            </a:extLst>
          </p:cNvPr>
          <p:cNvSpPr txBox="1"/>
          <p:nvPr/>
        </p:nvSpPr>
        <p:spPr>
          <a:xfrm>
            <a:off x="3642275" y="4084583"/>
            <a:ext cx="8327755" cy="1384995"/>
          </a:xfrm>
          <a:prstGeom prst="rect">
            <a:avLst/>
          </a:prstGeom>
          <a:noFill/>
        </p:spPr>
        <p:txBody>
          <a:bodyPr wrap="square" rtlCol="0">
            <a:spAutoFit/>
          </a:bodyPr>
          <a:lstStyle/>
          <a:p>
            <a:r>
              <a:rPr lang="en-US" sz="2000" b="1" dirty="0">
                <a:solidFill>
                  <a:srgbClr val="494949"/>
                </a:solidFill>
              </a:rPr>
              <a:t>Jafnreksnætur á ári </a:t>
            </a:r>
            <a:r>
              <a:rPr lang="en-US" sz="2200" i="1" dirty="0">
                <a:solidFill>
                  <a:srgbClr val="E96751"/>
                </a:solidFill>
              </a:rPr>
              <a:t>(föst gjöld / hagnaður á hverja bókaða nótt) </a:t>
            </a:r>
            <a:r>
              <a:rPr lang="en-US" sz="2200" i="1" dirty="0">
                <a:solidFill>
                  <a:srgbClr val="595959"/>
                </a:solidFill>
              </a:rPr>
              <a:t>Fjöldi bókaðra nætur sem þarf til að standa straum af föstum kostnaði </a:t>
            </a:r>
            <a:r>
              <a:rPr lang="en-US" sz="2000" i="1" dirty="0">
                <a:solidFill>
                  <a:srgbClr val="595959"/>
                </a:solidFill>
              </a:rPr>
              <a:t>€14,000 föst gjöld ÷ €120 hagnaður á nótt =</a:t>
            </a:r>
            <a:r>
              <a:rPr lang="en-US" sz="2000" b="1" i="1" dirty="0">
                <a:solidFill>
                  <a:srgbClr val="E96751"/>
                </a:solidFill>
              </a:rPr>
              <a:t> 117 jafnreksnætur</a:t>
            </a:r>
            <a:br>
              <a:rPr lang="en-US" sz="2000" i="1" dirty="0">
                <a:solidFill>
                  <a:srgbClr val="595959"/>
                </a:solidFill>
              </a:rPr>
            </a:br>
            <a:r>
              <a:rPr lang="en-US" sz="2000" i="1" dirty="0">
                <a:solidFill>
                  <a:srgbClr val="595959"/>
                </a:solidFill>
              </a:rPr>
              <a:t>Þú þarft að bóka 117 nætur bara til að ná jafnri stöðu.</a:t>
            </a:r>
            <a:endParaRPr lang="en-GB" sz="2000" b="1" i="1" dirty="0">
              <a:solidFill>
                <a:srgbClr val="595959"/>
              </a:solidFill>
            </a:endParaRPr>
          </a:p>
        </p:txBody>
      </p:sp>
      <p:grpSp>
        <p:nvGrpSpPr>
          <p:cNvPr id="2" name="Group 1">
            <a:extLst>
              <a:ext uri="{FF2B5EF4-FFF2-40B4-BE49-F238E27FC236}">
                <a16:creationId xmlns:a16="http://schemas.microsoft.com/office/drawing/2014/main" id="{F87D7FDF-416F-7482-3922-4C36EA64E96C}"/>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90ABB174-9F60-9CF8-5A94-5BDB8E61D4A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F42B10DA-CCB2-5792-FDCC-D7CFF2E26157}"/>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E3E498D3-4B93-8A31-6741-BFC8F2EE7FD6}"/>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7D5F4BB3-36D1-37F9-849E-9767CAE8EA4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1A5414A-4A83-7138-A3F6-901A2A62D838}"/>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5DEFA2BE-AA3C-C8DA-1652-CAE9B4DF5093}"/>
              </a:ext>
            </a:extLst>
          </p:cNvPr>
          <p:cNvGrpSpPr/>
          <p:nvPr/>
        </p:nvGrpSpPr>
        <p:grpSpPr>
          <a:xfrm>
            <a:off x="103514" y="4139649"/>
            <a:ext cx="630739" cy="707886"/>
            <a:chOff x="1015996" y="1040208"/>
            <a:chExt cx="1016004" cy="1223667"/>
          </a:xfrm>
        </p:grpSpPr>
        <p:sp>
          <p:nvSpPr>
            <p:cNvPr id="15" name="Oval 14">
              <a:extLst>
                <a:ext uri="{FF2B5EF4-FFF2-40B4-BE49-F238E27FC236}">
                  <a16:creationId xmlns:a16="http://schemas.microsoft.com/office/drawing/2014/main" id="{CC434512-C9E6-4D6B-E7A3-69136EE3A7B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45AC2B25-1CB7-6D6E-D7D1-03A85CA19DB5}"/>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31" name="Rectangle 30">
            <a:extLst>
              <a:ext uri="{FF2B5EF4-FFF2-40B4-BE49-F238E27FC236}">
                <a16:creationId xmlns:a16="http://schemas.microsoft.com/office/drawing/2014/main" id="{D81D5961-55B8-3763-90F4-1163FE675B90}"/>
              </a:ext>
            </a:extLst>
          </p:cNvPr>
          <p:cNvSpPr/>
          <p:nvPr/>
        </p:nvSpPr>
        <p:spPr>
          <a:xfrm>
            <a:off x="409579" y="5574351"/>
            <a:ext cx="11536687" cy="10464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F766C376-F7D2-D9C7-566D-8F09047DD5AE}"/>
              </a:ext>
            </a:extLst>
          </p:cNvPr>
          <p:cNvSpPr/>
          <p:nvPr/>
        </p:nvSpPr>
        <p:spPr>
          <a:xfrm>
            <a:off x="409579" y="5574351"/>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4" name="TextBox 33">
            <a:extLst>
              <a:ext uri="{FF2B5EF4-FFF2-40B4-BE49-F238E27FC236}">
                <a16:creationId xmlns:a16="http://schemas.microsoft.com/office/drawing/2014/main" id="{7D44E910-0699-89EF-3288-00B97C18B463}"/>
              </a:ext>
            </a:extLst>
          </p:cNvPr>
          <p:cNvSpPr txBox="1"/>
          <p:nvPr/>
        </p:nvSpPr>
        <p:spPr>
          <a:xfrm>
            <a:off x="532619" y="5623253"/>
            <a:ext cx="2936206" cy="830997"/>
          </a:xfrm>
          <a:prstGeom prst="rect">
            <a:avLst/>
          </a:prstGeom>
          <a:noFill/>
        </p:spPr>
        <p:txBody>
          <a:bodyPr wrap="square" rtlCol="0">
            <a:spAutoFit/>
          </a:bodyPr>
          <a:lstStyle/>
          <a:p>
            <a:pPr algn="ctr"/>
            <a:r>
              <a:rPr lang="en-GB" sz="2400" b="1" dirty="0">
                <a:solidFill>
                  <a:schemeClr val="bg1"/>
                </a:solidFill>
              </a:rPr>
              <a:t>Reikna út nýtingu</a:t>
            </a:r>
          </a:p>
        </p:txBody>
      </p:sp>
      <p:sp>
        <p:nvSpPr>
          <p:cNvPr id="36" name="TextBox 35">
            <a:extLst>
              <a:ext uri="{FF2B5EF4-FFF2-40B4-BE49-F238E27FC236}">
                <a16:creationId xmlns:a16="http://schemas.microsoft.com/office/drawing/2014/main" id="{6FF2CDCC-993F-E64C-4FE5-60663EB9DCC7}"/>
              </a:ext>
            </a:extLst>
          </p:cNvPr>
          <p:cNvSpPr txBox="1"/>
          <p:nvPr/>
        </p:nvSpPr>
        <p:spPr>
          <a:xfrm>
            <a:off x="3631749" y="5597207"/>
            <a:ext cx="8311439" cy="1015663"/>
          </a:xfrm>
          <a:prstGeom prst="rect">
            <a:avLst/>
          </a:prstGeom>
          <a:noFill/>
        </p:spPr>
        <p:txBody>
          <a:bodyPr wrap="square" rtlCol="0">
            <a:spAutoFit/>
          </a:bodyPr>
          <a:lstStyle/>
          <a:p>
            <a:r>
              <a:rPr lang="en-US" sz="2000" b="1" dirty="0">
                <a:solidFill>
                  <a:srgbClr val="494949"/>
                </a:solidFill>
              </a:rPr>
              <a:t>Reikna hagnað á hverja upptekna nótt </a:t>
            </a:r>
            <a:r>
              <a:rPr lang="en-US" sz="2000" i="1" dirty="0">
                <a:solidFill>
                  <a:srgbClr val="E96751"/>
                </a:solidFill>
              </a:rPr>
              <a:t>(jöfnunar­nætur ÷ heildarfjöldi tiltækra nætur á ári × 100)</a:t>
            </a:r>
            <a:r>
              <a:rPr lang="en-US" sz="2000" i="1" dirty="0">
                <a:solidFill>
                  <a:srgbClr val="595959"/>
                </a:solidFill>
              </a:rPr>
              <a:t> 117 jöfnunar­nætur ÷ 365 tiltækar nætur =</a:t>
            </a:r>
            <a:r>
              <a:rPr lang="en-US" sz="2000" b="1" i="1" dirty="0">
                <a:solidFill>
                  <a:srgbClr val="E96751"/>
                </a:solidFill>
              </a:rPr>
              <a:t> 32% </a:t>
            </a:r>
            <a:r>
              <a:rPr lang="en-US" sz="2000" i="1" dirty="0">
                <a:solidFill>
                  <a:srgbClr val="595959"/>
                </a:solidFill>
              </a:rPr>
              <a:t>nýtingarhlutfall Þú þarft að bóka um eina af hverjum þremur nætur til að ná jöfnu.</a:t>
            </a:r>
            <a:endParaRPr lang="en-GB" sz="2000" i="1" dirty="0">
              <a:solidFill>
                <a:srgbClr val="595959"/>
              </a:solidFill>
            </a:endParaRPr>
          </a:p>
        </p:txBody>
      </p:sp>
      <p:grpSp>
        <p:nvGrpSpPr>
          <p:cNvPr id="17" name="Group 16">
            <a:extLst>
              <a:ext uri="{FF2B5EF4-FFF2-40B4-BE49-F238E27FC236}">
                <a16:creationId xmlns:a16="http://schemas.microsoft.com/office/drawing/2014/main" id="{1B90AE4B-6120-9A23-B60B-941B73F5324A}"/>
              </a:ext>
            </a:extLst>
          </p:cNvPr>
          <p:cNvGrpSpPr/>
          <p:nvPr/>
        </p:nvGrpSpPr>
        <p:grpSpPr>
          <a:xfrm>
            <a:off x="74109" y="5641230"/>
            <a:ext cx="630739" cy="707886"/>
            <a:chOff x="1015996" y="1040208"/>
            <a:chExt cx="1016004" cy="1223667"/>
          </a:xfrm>
        </p:grpSpPr>
        <p:sp>
          <p:nvSpPr>
            <p:cNvPr id="18" name="Oval 17">
              <a:extLst>
                <a:ext uri="{FF2B5EF4-FFF2-40B4-BE49-F238E27FC236}">
                  <a16:creationId xmlns:a16="http://schemas.microsoft.com/office/drawing/2014/main" id="{F20EC1B9-EEA2-E9F0-6271-100E0AB0155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39068E30-CFCB-7A53-2B07-AE2551A41E9A}"/>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4</a:t>
              </a:r>
            </a:p>
          </p:txBody>
        </p:sp>
      </p:grpSp>
    </p:spTree>
    <p:extLst>
      <p:ext uri="{BB962C8B-B14F-4D97-AF65-F5344CB8AC3E}">
        <p14:creationId xmlns:p14="http://schemas.microsoft.com/office/powerpoint/2010/main" val="151028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95C0-67FA-AE2C-A7F5-1AB9EB65C7C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41C1BC5-9C58-1CD5-5516-784600E83DDC}"/>
              </a:ext>
            </a:extLst>
          </p:cNvPr>
          <p:cNvSpPr>
            <a:spLocks noGrp="1"/>
          </p:cNvSpPr>
          <p:nvPr>
            <p:ph type="body" sz="quarter" idx="16"/>
          </p:nvPr>
        </p:nvSpPr>
        <p:spPr>
          <a:xfrm>
            <a:off x="2419350" y="424202"/>
            <a:ext cx="11241418" cy="803654"/>
          </a:xfrm>
        </p:spPr>
        <p:txBody>
          <a:bodyPr/>
          <a:lstStyle/>
          <a:p>
            <a:r>
              <a:rPr lang="en-US" dirty="0"/>
              <a:t>Æfing: </a:t>
            </a:r>
            <a:r>
              <a:rPr lang="en-US" sz="2800" dirty="0">
                <a:solidFill>
                  <a:srgbClr val="E96751"/>
                </a:solidFill>
              </a:rPr>
              <a:t>Fullkomnar jafnrekstrarnætur, kostnað og nýtingu</a:t>
            </a:r>
          </a:p>
        </p:txBody>
      </p:sp>
      <p:sp>
        <p:nvSpPr>
          <p:cNvPr id="11" name="Rectangle 10">
            <a:extLst>
              <a:ext uri="{FF2B5EF4-FFF2-40B4-BE49-F238E27FC236}">
                <a16:creationId xmlns:a16="http://schemas.microsoft.com/office/drawing/2014/main" id="{BA5BC281-F807-D0D8-A95F-34EF6C7451F8}"/>
              </a:ext>
            </a:extLst>
          </p:cNvPr>
          <p:cNvSpPr/>
          <p:nvPr/>
        </p:nvSpPr>
        <p:spPr>
          <a:xfrm>
            <a:off x="409579" y="1360955"/>
            <a:ext cx="11549926" cy="108503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DA2718C8-006A-C67C-CA4A-6A053C76EE89}"/>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12FAB085-FA2C-2406-9788-FDAB66658C25}"/>
              </a:ext>
            </a:extLst>
          </p:cNvPr>
          <p:cNvSpPr/>
          <p:nvPr/>
        </p:nvSpPr>
        <p:spPr>
          <a:xfrm>
            <a:off x="409579" y="2566324"/>
            <a:ext cx="11549926" cy="13514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4D3E8B8-F6E0-E53A-CD0E-AB2F518A3924}"/>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16BCB34-4729-B62F-AA02-DD5B035040C5}"/>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Árleg föst kostnaðargjöld</a:t>
            </a:r>
          </a:p>
        </p:txBody>
      </p:sp>
      <p:sp>
        <p:nvSpPr>
          <p:cNvPr id="20" name="TextBox 19">
            <a:extLst>
              <a:ext uri="{FF2B5EF4-FFF2-40B4-BE49-F238E27FC236}">
                <a16:creationId xmlns:a16="http://schemas.microsoft.com/office/drawing/2014/main" id="{C54A5CC3-5096-845D-F174-BDD01CECB9FE}"/>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Hagnaður á hverja upptekna nótt</a:t>
            </a:r>
          </a:p>
        </p:txBody>
      </p:sp>
      <p:sp>
        <p:nvSpPr>
          <p:cNvPr id="23" name="TextBox 22">
            <a:extLst>
              <a:ext uri="{FF2B5EF4-FFF2-40B4-BE49-F238E27FC236}">
                <a16:creationId xmlns:a16="http://schemas.microsoft.com/office/drawing/2014/main" id="{08E5DBB3-72B5-870C-974F-0F158C0AA4C7}"/>
              </a:ext>
            </a:extLst>
          </p:cNvPr>
          <p:cNvSpPr txBox="1"/>
          <p:nvPr/>
        </p:nvSpPr>
        <p:spPr>
          <a:xfrm>
            <a:off x="3631750" y="1348195"/>
            <a:ext cx="8303991" cy="1061829"/>
          </a:xfrm>
          <a:prstGeom prst="rect">
            <a:avLst/>
          </a:prstGeom>
          <a:noFill/>
        </p:spPr>
        <p:txBody>
          <a:bodyPr wrap="square" rtlCol="0">
            <a:spAutoFit/>
          </a:bodyPr>
          <a:lstStyle/>
          <a:p>
            <a:r>
              <a:rPr lang="en-US" sz="2100" b="1" dirty="0">
                <a:solidFill>
                  <a:srgbClr val="494949"/>
                </a:solidFill>
              </a:rPr>
              <a:t>Reikna árleg föst útgjöld </a:t>
            </a:r>
            <a:r>
              <a:rPr lang="en-IE" sz="2100" dirty="0">
                <a:solidFill>
                  <a:srgbClr val="494949"/>
                </a:solidFill>
              </a:rPr>
              <a:t>(t.d. tryggingar, lánagreiðslur, internet). </a:t>
            </a:r>
            <a:r>
              <a:rPr lang="en-US" sz="2100" i="1" dirty="0">
                <a:solidFill>
                  <a:srgbClr val="595959"/>
                </a:solidFill>
              </a:rPr>
              <a:t>Þetta eru óumræðanleg útgjöld sem þú greiðir óháð því hversu margar bókanir þú færð. </a:t>
            </a:r>
            <a:r>
              <a:rPr lang="en-IE" sz="2100" b="1" i="1" dirty="0">
                <a:solidFill>
                  <a:srgbClr val="E96751"/>
                </a:solidFill>
              </a:rPr>
              <a:t>Heildarárleg föst útgjöld </a:t>
            </a:r>
            <a:r>
              <a:rPr lang="en-IE" sz="2100" b="1" dirty="0">
                <a:solidFill>
                  <a:srgbClr val="E96751"/>
                </a:solidFill>
              </a:rPr>
              <a:t>€ </a:t>
            </a:r>
            <a:r>
              <a:rPr lang="en-IE" sz="2100" dirty="0">
                <a:solidFill>
                  <a:srgbClr val="E96751"/>
                </a:solidFill>
                <a:highlight>
                  <a:srgbClr val="FFFF00"/>
                </a:highlight>
              </a:rPr>
              <a:t>[settu inn tölu] </a:t>
            </a:r>
            <a:r>
              <a:rPr lang="en-IE" sz="2100" b="1" dirty="0">
                <a:solidFill>
                  <a:srgbClr val="E96751"/>
                </a:solidFill>
              </a:rPr>
              <a:t>á ári</a:t>
            </a:r>
            <a:endParaRPr lang="en-GB" sz="2100" b="1" i="1" dirty="0">
              <a:solidFill>
                <a:srgbClr val="E96751"/>
              </a:solidFill>
            </a:endParaRPr>
          </a:p>
        </p:txBody>
      </p:sp>
      <p:sp>
        <p:nvSpPr>
          <p:cNvPr id="27" name="TextBox 26">
            <a:extLst>
              <a:ext uri="{FF2B5EF4-FFF2-40B4-BE49-F238E27FC236}">
                <a16:creationId xmlns:a16="http://schemas.microsoft.com/office/drawing/2014/main" id="{7FD09720-4E5E-1360-4F97-F78763E8DB8F}"/>
              </a:ext>
            </a:extLst>
          </p:cNvPr>
          <p:cNvSpPr txBox="1"/>
          <p:nvPr/>
        </p:nvSpPr>
        <p:spPr>
          <a:xfrm>
            <a:off x="3681651" y="2500291"/>
            <a:ext cx="8251012" cy="1323439"/>
          </a:xfrm>
          <a:prstGeom prst="rect">
            <a:avLst/>
          </a:prstGeom>
          <a:noFill/>
        </p:spPr>
        <p:txBody>
          <a:bodyPr wrap="square" rtlCol="0">
            <a:spAutoFit/>
          </a:bodyPr>
          <a:lstStyle/>
          <a:p>
            <a:r>
              <a:rPr lang="en-US" sz="2000" i="1" dirty="0">
                <a:solidFill>
                  <a:srgbClr val="E96751"/>
                </a:solidFill>
              </a:rPr>
              <a:t>(Meðalverð á nótt – breytilegur kostnaður á nótt). </a:t>
            </a:r>
          </a:p>
          <a:p>
            <a:r>
              <a:rPr lang="en-US" sz="2000" b="1" dirty="0">
                <a:solidFill>
                  <a:srgbClr val="494949"/>
                </a:solidFill>
              </a:rPr>
              <a:t>Næturverð þitt </a:t>
            </a:r>
            <a:r>
              <a:rPr lang="en-US" sz="2000" dirty="0">
                <a:solidFill>
                  <a:srgbClr val="494949"/>
                </a:solidFill>
              </a:rPr>
              <a:t>– breytilegur kostnaður (t.d. þrif, gjafapakkar, þjónustugjöld á hvern gest) </a:t>
            </a:r>
            <a:r>
              <a:rPr lang="en-US" sz="2000" i="1" dirty="0">
                <a:solidFill>
                  <a:srgbClr val="595959"/>
                </a:solidFill>
              </a:rPr>
              <a:t>€ </a:t>
            </a:r>
            <a:r>
              <a:rPr lang="en-IE" sz="2000" dirty="0">
                <a:solidFill>
                  <a:srgbClr val="E96751"/>
                </a:solidFill>
                <a:highlight>
                  <a:srgbClr val="FFFF00"/>
                </a:highlight>
              </a:rPr>
              <a:t>[sláðu inn tölu] </a:t>
            </a:r>
            <a:r>
              <a:rPr lang="en-US" sz="2000" i="1" dirty="0">
                <a:solidFill>
                  <a:srgbClr val="595959"/>
                </a:solidFill>
              </a:rPr>
              <a:t>á nótt og það kostar þig € </a:t>
            </a:r>
            <a:r>
              <a:rPr lang="en-IE" sz="2000" dirty="0">
                <a:solidFill>
                  <a:srgbClr val="E96751"/>
                </a:solidFill>
                <a:highlight>
                  <a:srgbClr val="FFFF00"/>
                </a:highlight>
              </a:rPr>
              <a:t>[sláðu inn tölu] </a:t>
            </a:r>
            <a:r>
              <a:rPr lang="en-US" sz="2000" i="1" dirty="0">
                <a:solidFill>
                  <a:srgbClr val="595959"/>
                </a:solidFill>
              </a:rPr>
              <a:t>að taka á móti gesti, </a:t>
            </a:r>
            <a:r>
              <a:rPr lang="en-US" sz="2000" b="1" i="1" dirty="0">
                <a:solidFill>
                  <a:srgbClr val="E96751"/>
                </a:solidFill>
              </a:rPr>
              <a:t>hagnaður</a:t>
            </a:r>
            <a:r>
              <a:rPr lang="en-US" sz="2000" i="1" dirty="0">
                <a:solidFill>
                  <a:srgbClr val="595959"/>
                </a:solidFill>
              </a:rPr>
              <a:t> þinn </a:t>
            </a:r>
            <a:r>
              <a:rPr lang="en-US" sz="2000" b="1" i="1" dirty="0">
                <a:solidFill>
                  <a:srgbClr val="E96751"/>
                </a:solidFill>
              </a:rPr>
              <a:t>á nótt er € </a:t>
            </a:r>
            <a:r>
              <a:rPr lang="en-IE" sz="2000" dirty="0">
                <a:solidFill>
                  <a:srgbClr val="E96751"/>
                </a:solidFill>
                <a:highlight>
                  <a:srgbClr val="FFFF00"/>
                </a:highlight>
              </a:rPr>
              <a:t>[sláðu inn tölu]</a:t>
            </a:r>
            <a:r>
              <a:rPr lang="en-US" sz="2000" i="1" dirty="0">
                <a:solidFill>
                  <a:srgbClr val="E96751"/>
                </a:solidFill>
              </a:rPr>
              <a:t>. </a:t>
            </a:r>
            <a:r>
              <a:rPr lang="en-US" sz="2000" i="1" dirty="0">
                <a:solidFill>
                  <a:srgbClr val="595959"/>
                </a:solidFill>
              </a:rPr>
              <a:t>Þetta greiðir fasta kostnaðinn þinn.</a:t>
            </a:r>
            <a:endParaRPr lang="en-GB" sz="2000" i="1" dirty="0">
              <a:solidFill>
                <a:srgbClr val="595959"/>
              </a:solidFill>
            </a:endParaRPr>
          </a:p>
        </p:txBody>
      </p:sp>
      <p:sp>
        <p:nvSpPr>
          <p:cNvPr id="29" name="Rectangle 28">
            <a:extLst>
              <a:ext uri="{FF2B5EF4-FFF2-40B4-BE49-F238E27FC236}">
                <a16:creationId xmlns:a16="http://schemas.microsoft.com/office/drawing/2014/main" id="{9BCF4EB0-F4B3-F647-85E1-B26960C42C4B}"/>
              </a:ext>
            </a:extLst>
          </p:cNvPr>
          <p:cNvSpPr/>
          <p:nvPr/>
        </p:nvSpPr>
        <p:spPr>
          <a:xfrm>
            <a:off x="409579" y="4074448"/>
            <a:ext cx="11560451" cy="138226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3617665B-F693-5C3A-967B-ECABBCA984E3}"/>
              </a:ext>
            </a:extLst>
          </p:cNvPr>
          <p:cNvSpPr/>
          <p:nvPr/>
        </p:nvSpPr>
        <p:spPr>
          <a:xfrm>
            <a:off x="409579" y="4074447"/>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AB1E76DB-21A7-7138-0987-9F7B8DA0F3AA}"/>
              </a:ext>
            </a:extLst>
          </p:cNvPr>
          <p:cNvSpPr txBox="1"/>
          <p:nvPr/>
        </p:nvSpPr>
        <p:spPr>
          <a:xfrm>
            <a:off x="532619" y="4100947"/>
            <a:ext cx="3008476" cy="830997"/>
          </a:xfrm>
          <a:prstGeom prst="rect">
            <a:avLst/>
          </a:prstGeom>
          <a:noFill/>
        </p:spPr>
        <p:txBody>
          <a:bodyPr wrap="square" rtlCol="0">
            <a:spAutoFit/>
          </a:bodyPr>
          <a:lstStyle/>
          <a:p>
            <a:pPr algn="ctr"/>
            <a:r>
              <a:rPr lang="en-GB" sz="2400" b="1" dirty="0">
                <a:solidFill>
                  <a:schemeClr val="bg1"/>
                </a:solidFill>
              </a:rPr>
              <a:t>Jafnrekstrarpunktur </a:t>
            </a:r>
          </a:p>
          <a:p>
            <a:pPr algn="ctr"/>
            <a:r>
              <a:rPr lang="en-GB" sz="2400" b="1" dirty="0">
                <a:solidFill>
                  <a:schemeClr val="bg1"/>
                </a:solidFill>
              </a:rPr>
              <a:t>nætur á ári</a:t>
            </a:r>
          </a:p>
        </p:txBody>
      </p:sp>
      <p:sp>
        <p:nvSpPr>
          <p:cNvPr id="35" name="TextBox 34">
            <a:extLst>
              <a:ext uri="{FF2B5EF4-FFF2-40B4-BE49-F238E27FC236}">
                <a16:creationId xmlns:a16="http://schemas.microsoft.com/office/drawing/2014/main" id="{ADA98A19-B352-D9F3-F00C-90850D9ABAFA}"/>
              </a:ext>
            </a:extLst>
          </p:cNvPr>
          <p:cNvSpPr txBox="1"/>
          <p:nvPr/>
        </p:nvSpPr>
        <p:spPr>
          <a:xfrm>
            <a:off x="3642275" y="4084583"/>
            <a:ext cx="8327755" cy="1323439"/>
          </a:xfrm>
          <a:prstGeom prst="rect">
            <a:avLst/>
          </a:prstGeom>
          <a:noFill/>
        </p:spPr>
        <p:txBody>
          <a:bodyPr wrap="square" rtlCol="0">
            <a:spAutoFit/>
          </a:bodyPr>
          <a:lstStyle/>
          <a:p>
            <a:r>
              <a:rPr lang="en-US" sz="2000" b="1" dirty="0">
                <a:solidFill>
                  <a:srgbClr val="494949"/>
                </a:solidFill>
              </a:rPr>
              <a:t>Jöfnunar­nætur á ári </a:t>
            </a:r>
            <a:r>
              <a:rPr lang="en-US" sz="2000" i="1" dirty="0">
                <a:solidFill>
                  <a:srgbClr val="E96751"/>
                </a:solidFill>
              </a:rPr>
              <a:t>(föst gjöld ÷ hagnaður á hvern upptekinn nótt) </a:t>
            </a:r>
            <a:r>
              <a:rPr lang="en-US" sz="2000" i="1" dirty="0">
                <a:solidFill>
                  <a:srgbClr val="595959"/>
                </a:solidFill>
              </a:rPr>
              <a:t>Fjöldi bókaðra nætur sem þarf til að standa straum af föstum kostnaði € </a:t>
            </a:r>
            <a:r>
              <a:rPr lang="en-IE" sz="2000" dirty="0">
                <a:solidFill>
                  <a:srgbClr val="E96751"/>
                </a:solidFill>
                <a:highlight>
                  <a:srgbClr val="FFFF00"/>
                </a:highlight>
              </a:rPr>
              <a:t>[insert figure] </a:t>
            </a:r>
            <a:r>
              <a:rPr lang="en-US" sz="2000" i="1" dirty="0">
                <a:solidFill>
                  <a:srgbClr val="595959"/>
                </a:solidFill>
              </a:rPr>
              <a:t>föst gjöld ÷ € </a:t>
            </a:r>
            <a:r>
              <a:rPr lang="en-IE" sz="2000" dirty="0">
                <a:solidFill>
                  <a:srgbClr val="E96751"/>
                </a:solidFill>
                <a:highlight>
                  <a:srgbClr val="FFFF00"/>
                </a:highlight>
              </a:rPr>
              <a:t>[insert figure] </a:t>
            </a:r>
            <a:r>
              <a:rPr lang="en-US" sz="2000" i="1" dirty="0">
                <a:solidFill>
                  <a:srgbClr val="595959"/>
                </a:solidFill>
              </a:rPr>
              <a:t>hagnaður á nótt = </a:t>
            </a:r>
            <a:r>
              <a:rPr lang="en-IE" sz="2000" dirty="0">
                <a:solidFill>
                  <a:srgbClr val="E96751"/>
                </a:solidFill>
                <a:highlight>
                  <a:srgbClr val="FFFF00"/>
                </a:highlight>
              </a:rPr>
              <a:t>[insert figure] </a:t>
            </a:r>
            <a:r>
              <a:rPr lang="en-US" sz="2000" b="1" i="1" dirty="0">
                <a:solidFill>
                  <a:srgbClr val="E96751"/>
                </a:solidFill>
              </a:rPr>
              <a:t>jöfnunar­nætur</a:t>
            </a:r>
            <a:br>
              <a:rPr lang="en-US" sz="2000" i="1" dirty="0">
                <a:solidFill>
                  <a:srgbClr val="595959"/>
                </a:solidFill>
              </a:rPr>
            </a:br>
            <a:r>
              <a:rPr lang="en-US" sz="2000" i="1" dirty="0">
                <a:solidFill>
                  <a:srgbClr val="595959"/>
                </a:solidFill>
              </a:rPr>
              <a:t>Þú þarft að bóka </a:t>
            </a:r>
            <a:r>
              <a:rPr lang="en-IE" sz="2000" dirty="0">
                <a:solidFill>
                  <a:srgbClr val="E96751"/>
                </a:solidFill>
                <a:highlight>
                  <a:srgbClr val="FFFF00"/>
                </a:highlight>
              </a:rPr>
              <a:t>[insert figure] </a:t>
            </a:r>
            <a:r>
              <a:rPr lang="en-US" sz="2000" i="1" dirty="0">
                <a:solidFill>
                  <a:srgbClr val="595959"/>
                </a:solidFill>
              </a:rPr>
              <a:t>nætur bara til að ná jafnri stöðu.</a:t>
            </a:r>
            <a:endParaRPr lang="en-GB" sz="2000" b="1" i="1" dirty="0">
              <a:solidFill>
                <a:srgbClr val="595959"/>
              </a:solidFill>
            </a:endParaRPr>
          </a:p>
        </p:txBody>
      </p:sp>
      <p:grpSp>
        <p:nvGrpSpPr>
          <p:cNvPr id="2" name="Group 1">
            <a:extLst>
              <a:ext uri="{FF2B5EF4-FFF2-40B4-BE49-F238E27FC236}">
                <a16:creationId xmlns:a16="http://schemas.microsoft.com/office/drawing/2014/main" id="{72D11DD5-A622-24F7-DECC-5976C3F1DB26}"/>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CEB66DD3-F973-6233-C857-0CA15A2C835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260828BD-01C6-8752-DF08-A775A9F958C0}"/>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253659E4-F9EC-1C6E-51BB-E68A09337A66}"/>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D70A446A-D29F-ED58-6D27-A51F1EF619B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C81C427D-2461-5951-AFEA-84B659EEFB26}"/>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F4BDA340-C765-03C7-5C06-90CA62111D2D}"/>
              </a:ext>
            </a:extLst>
          </p:cNvPr>
          <p:cNvGrpSpPr/>
          <p:nvPr/>
        </p:nvGrpSpPr>
        <p:grpSpPr>
          <a:xfrm>
            <a:off x="103514" y="4139649"/>
            <a:ext cx="630739" cy="707886"/>
            <a:chOff x="1015996" y="1040208"/>
            <a:chExt cx="1016004" cy="1223667"/>
          </a:xfrm>
        </p:grpSpPr>
        <p:sp>
          <p:nvSpPr>
            <p:cNvPr id="15" name="Oval 14">
              <a:extLst>
                <a:ext uri="{FF2B5EF4-FFF2-40B4-BE49-F238E27FC236}">
                  <a16:creationId xmlns:a16="http://schemas.microsoft.com/office/drawing/2014/main" id="{7C750DB5-0B9F-60B1-A105-96E73A8A734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9E61826B-9D58-9B2E-28AC-E8795DD8A663}"/>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31" name="Rectangle 30">
            <a:extLst>
              <a:ext uri="{FF2B5EF4-FFF2-40B4-BE49-F238E27FC236}">
                <a16:creationId xmlns:a16="http://schemas.microsoft.com/office/drawing/2014/main" id="{C6121E22-9452-CC5A-6907-7474A6F9EDA0}"/>
              </a:ext>
            </a:extLst>
          </p:cNvPr>
          <p:cNvSpPr/>
          <p:nvPr/>
        </p:nvSpPr>
        <p:spPr>
          <a:xfrm>
            <a:off x="409579" y="5574351"/>
            <a:ext cx="11536687" cy="10464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6D3B666-1725-F566-7B26-6C9E51E45002}"/>
              </a:ext>
            </a:extLst>
          </p:cNvPr>
          <p:cNvSpPr/>
          <p:nvPr/>
        </p:nvSpPr>
        <p:spPr>
          <a:xfrm>
            <a:off x="409579" y="5574351"/>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4" name="TextBox 33">
            <a:extLst>
              <a:ext uri="{FF2B5EF4-FFF2-40B4-BE49-F238E27FC236}">
                <a16:creationId xmlns:a16="http://schemas.microsoft.com/office/drawing/2014/main" id="{FC42F252-AB40-B4E2-2D59-07C7899C9746}"/>
              </a:ext>
            </a:extLst>
          </p:cNvPr>
          <p:cNvSpPr txBox="1"/>
          <p:nvPr/>
        </p:nvSpPr>
        <p:spPr>
          <a:xfrm>
            <a:off x="532619" y="5623253"/>
            <a:ext cx="2936206" cy="830997"/>
          </a:xfrm>
          <a:prstGeom prst="rect">
            <a:avLst/>
          </a:prstGeom>
          <a:noFill/>
        </p:spPr>
        <p:txBody>
          <a:bodyPr wrap="square" rtlCol="0">
            <a:spAutoFit/>
          </a:bodyPr>
          <a:lstStyle/>
          <a:p>
            <a:pPr algn="ctr"/>
            <a:r>
              <a:rPr lang="en-GB" sz="2400" b="1" dirty="0">
                <a:solidFill>
                  <a:schemeClr val="bg1"/>
                </a:solidFill>
              </a:rPr>
              <a:t>Reikna út nýtingu</a:t>
            </a:r>
          </a:p>
        </p:txBody>
      </p:sp>
      <p:sp>
        <p:nvSpPr>
          <p:cNvPr id="36" name="TextBox 35">
            <a:extLst>
              <a:ext uri="{FF2B5EF4-FFF2-40B4-BE49-F238E27FC236}">
                <a16:creationId xmlns:a16="http://schemas.microsoft.com/office/drawing/2014/main" id="{76662A6A-3DB4-2472-998F-7000F76480CD}"/>
              </a:ext>
            </a:extLst>
          </p:cNvPr>
          <p:cNvSpPr txBox="1"/>
          <p:nvPr/>
        </p:nvSpPr>
        <p:spPr>
          <a:xfrm>
            <a:off x="3631749" y="5597207"/>
            <a:ext cx="8311439" cy="1015663"/>
          </a:xfrm>
          <a:prstGeom prst="rect">
            <a:avLst/>
          </a:prstGeom>
          <a:noFill/>
        </p:spPr>
        <p:txBody>
          <a:bodyPr wrap="square" rtlCol="0">
            <a:spAutoFit/>
          </a:bodyPr>
          <a:lstStyle/>
          <a:p>
            <a:r>
              <a:rPr lang="en-US" sz="2000" b="1" dirty="0">
                <a:solidFill>
                  <a:srgbClr val="494949"/>
                </a:solidFill>
              </a:rPr>
              <a:t>Reikna hagnað á hverja upptekna nótt </a:t>
            </a:r>
            <a:r>
              <a:rPr lang="en-US" sz="2000" i="1" dirty="0">
                <a:solidFill>
                  <a:srgbClr val="E96751"/>
                </a:solidFill>
              </a:rPr>
              <a:t>(jöfnunar­nætur ÷ heildarfjöldi tiltækra nætur á ári × 100) </a:t>
            </a:r>
            <a:r>
              <a:rPr lang="en-IE" sz="2000" dirty="0">
                <a:solidFill>
                  <a:srgbClr val="E96751"/>
                </a:solidFill>
                <a:highlight>
                  <a:srgbClr val="FFFF00"/>
                </a:highlight>
              </a:rPr>
              <a:t>[settu inn töluna] </a:t>
            </a:r>
            <a:r>
              <a:rPr lang="en-US" sz="2000" i="1" dirty="0">
                <a:solidFill>
                  <a:srgbClr val="595959"/>
                </a:solidFill>
              </a:rPr>
              <a:t>jöfnunar­nætur ÷ 365 tiltækar nætur = </a:t>
            </a:r>
            <a:r>
              <a:rPr lang="en-IE" sz="2000" dirty="0">
                <a:solidFill>
                  <a:srgbClr val="E96751"/>
                </a:solidFill>
                <a:highlight>
                  <a:srgbClr val="FFFF00"/>
                </a:highlight>
              </a:rPr>
              <a:t>[settu inn töluna]</a:t>
            </a:r>
            <a:r>
              <a:rPr lang="en-US" sz="2000" b="1" i="1" dirty="0">
                <a:solidFill>
                  <a:srgbClr val="E96751"/>
                </a:solidFill>
              </a:rPr>
              <a:t>% </a:t>
            </a:r>
            <a:r>
              <a:rPr lang="en-US" sz="2000" i="1" dirty="0">
                <a:solidFill>
                  <a:srgbClr val="595959"/>
                </a:solidFill>
              </a:rPr>
              <a:t>nýtingarhlutfall.</a:t>
            </a:r>
            <a:endParaRPr lang="en-GB" sz="2000" i="1" dirty="0">
              <a:solidFill>
                <a:srgbClr val="595959"/>
              </a:solidFill>
            </a:endParaRPr>
          </a:p>
        </p:txBody>
      </p:sp>
      <p:grpSp>
        <p:nvGrpSpPr>
          <p:cNvPr id="17" name="Group 16">
            <a:extLst>
              <a:ext uri="{FF2B5EF4-FFF2-40B4-BE49-F238E27FC236}">
                <a16:creationId xmlns:a16="http://schemas.microsoft.com/office/drawing/2014/main" id="{7BEED0C2-5A20-CAB2-6156-8D5C0C659B88}"/>
              </a:ext>
            </a:extLst>
          </p:cNvPr>
          <p:cNvGrpSpPr/>
          <p:nvPr/>
        </p:nvGrpSpPr>
        <p:grpSpPr>
          <a:xfrm>
            <a:off x="74109" y="5641230"/>
            <a:ext cx="630739" cy="707886"/>
            <a:chOff x="1015996" y="1040208"/>
            <a:chExt cx="1016004" cy="1223667"/>
          </a:xfrm>
        </p:grpSpPr>
        <p:sp>
          <p:nvSpPr>
            <p:cNvPr id="18" name="Oval 17">
              <a:extLst>
                <a:ext uri="{FF2B5EF4-FFF2-40B4-BE49-F238E27FC236}">
                  <a16:creationId xmlns:a16="http://schemas.microsoft.com/office/drawing/2014/main" id="{AD2FA5C5-909E-B13A-C85A-C59338E91C1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69DE0404-3E06-11C6-82EC-86DB6A76A2DB}"/>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4</a:t>
              </a:r>
            </a:p>
          </p:txBody>
        </p:sp>
      </p:grpSp>
      <p:pic>
        <p:nvPicPr>
          <p:cNvPr id="10" name="Picture 9">
            <a:extLst>
              <a:ext uri="{FF2B5EF4-FFF2-40B4-BE49-F238E27FC236}">
                <a16:creationId xmlns:a16="http://schemas.microsoft.com/office/drawing/2014/main" id="{95D245DC-D45C-D097-E38C-5C64BD2AAEA2}"/>
              </a:ext>
            </a:extLst>
          </p:cNvPr>
          <p:cNvPicPr>
            <a:picLocks noChangeAspect="1"/>
          </p:cNvPicPr>
          <p:nvPr/>
        </p:nvPicPr>
        <p:blipFill>
          <a:blip r:embed="rId2"/>
          <a:stretch>
            <a:fillRect/>
          </a:stretch>
        </p:blipFill>
        <p:spPr>
          <a:xfrm>
            <a:off x="998875" y="256072"/>
            <a:ext cx="1420475" cy="1091491"/>
          </a:xfrm>
          <a:prstGeom prst="rect">
            <a:avLst/>
          </a:prstGeom>
        </p:spPr>
      </p:pic>
    </p:spTree>
    <p:extLst>
      <p:ext uri="{BB962C8B-B14F-4D97-AF65-F5344CB8AC3E}">
        <p14:creationId xmlns:p14="http://schemas.microsoft.com/office/powerpoint/2010/main" val="3791313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5278-C743-4249-9435-83D7C940D28B}"/>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59A54F6F-8F69-07FF-0554-9F582D75224E}"/>
              </a:ext>
            </a:extLst>
          </p:cNvPr>
          <p:cNvSpPr>
            <a:spLocks noGrp="1"/>
          </p:cNvSpPr>
          <p:nvPr>
            <p:ph type="body" sz="quarter" idx="4294967295"/>
          </p:nvPr>
        </p:nvSpPr>
        <p:spPr>
          <a:xfrm>
            <a:off x="675021" y="3392026"/>
            <a:ext cx="2659850" cy="1049221"/>
          </a:xfrm>
          <a:prstGeom prst="rect">
            <a:avLst/>
          </a:prstGeom>
        </p:spPr>
        <p:txBody>
          <a:bodyPr/>
          <a:lstStyle/>
          <a:p>
            <a:pPr marL="0" indent="0" algn="ctr">
              <a:lnSpc>
                <a:spcPct val="100000"/>
              </a:lnSpc>
              <a:buNone/>
            </a:pPr>
            <a:r>
              <a:rPr lang="en-US" dirty="0">
                <a:solidFill>
                  <a:schemeClr val="bg1"/>
                </a:solidFill>
              </a:rPr>
              <a:t>Útreikningur á jafnrekstrarverði á nótt</a:t>
            </a:r>
            <a:endParaRPr lang="en-IE" dirty="0">
              <a:solidFill>
                <a:schemeClr val="bg1"/>
              </a:solidFill>
            </a:endParaRPr>
          </a:p>
        </p:txBody>
      </p:sp>
      <p:sp>
        <p:nvSpPr>
          <p:cNvPr id="2" name="Picture Placeholder 1">
            <a:extLst>
              <a:ext uri="{FF2B5EF4-FFF2-40B4-BE49-F238E27FC236}">
                <a16:creationId xmlns:a16="http://schemas.microsoft.com/office/drawing/2014/main" id="{0AB1F187-56ED-1753-7EAE-9B88399D216D}"/>
              </a:ext>
            </a:extLst>
          </p:cNvPr>
          <p:cNvSpPr>
            <a:spLocks noGrp="1"/>
          </p:cNvSpPr>
          <p:nvPr>
            <p:ph type="pic" sz="quarter" idx="10"/>
          </p:nvPr>
        </p:nvSpPr>
        <p:spPr/>
        <p:txBody>
          <a:bodyPr/>
          <a:lstStyle/>
          <a:p>
            <a:endParaRPr lang="en-IE"/>
          </a:p>
        </p:txBody>
      </p:sp>
      <p:sp>
        <p:nvSpPr>
          <p:cNvPr id="16" name="Text Placeholder 15">
            <a:extLst>
              <a:ext uri="{FF2B5EF4-FFF2-40B4-BE49-F238E27FC236}">
                <a16:creationId xmlns:a16="http://schemas.microsoft.com/office/drawing/2014/main" id="{35323B18-08AC-D024-774D-F532B540AA99}"/>
              </a:ext>
            </a:extLst>
          </p:cNvPr>
          <p:cNvSpPr>
            <a:spLocks noGrp="1"/>
          </p:cNvSpPr>
          <p:nvPr>
            <p:ph type="body" sz="quarter" idx="21"/>
          </p:nvPr>
        </p:nvSpPr>
        <p:spPr>
          <a:xfrm>
            <a:off x="4295553" y="863931"/>
            <a:ext cx="7221426" cy="4530541"/>
          </a:xfrm>
        </p:spPr>
        <p:txBody>
          <a:bodyPr/>
          <a:lstStyle/>
          <a:p>
            <a:r>
              <a:rPr lang="en-US" dirty="0"/>
              <a:t>Úr </a:t>
            </a:r>
            <a:r>
              <a:rPr lang="en-US" b="1" dirty="0"/>
              <a:t>heildarárlegum kostnaði </a:t>
            </a:r>
            <a:r>
              <a:rPr lang="en-US" dirty="0"/>
              <a:t>þínum geturðu reiknað út </a:t>
            </a:r>
            <a:r>
              <a:rPr lang="en-US" b="1" dirty="0"/>
              <a:t>lágmarksverðið á hverri nóttu sem </a:t>
            </a:r>
            <a:r>
              <a:rPr lang="en-US" dirty="0"/>
              <a:t>þú þarft að taka til að forðast rekstrartap.</a:t>
            </a:r>
          </a:p>
          <a:p>
            <a:endParaRPr lang="en-US" dirty="0"/>
          </a:p>
          <a:p>
            <a:r>
              <a:rPr lang="en-US" b="1" dirty="0">
                <a:solidFill>
                  <a:srgbClr val="E96751"/>
                </a:solidFill>
              </a:rPr>
              <a:t>Til dæmis</a:t>
            </a:r>
            <a:r>
              <a:rPr lang="en-US" dirty="0"/>
              <a:t>, ef </a:t>
            </a:r>
            <a:r>
              <a:rPr lang="en-US" b="1" dirty="0"/>
              <a:t>árlegur kostnaður </a:t>
            </a:r>
            <a:r>
              <a:rPr lang="en-US" dirty="0"/>
              <a:t>þinn </a:t>
            </a:r>
            <a:r>
              <a:rPr lang="en-US" b="1" dirty="0"/>
              <a:t>er €15.200 </a:t>
            </a:r>
            <a:r>
              <a:rPr lang="en-US" dirty="0"/>
              <a:t>á ári og þú áætlar</a:t>
            </a:r>
            <a:r>
              <a:rPr lang="en-US" b="1" dirty="0"/>
              <a:t> 180 bókaðar nætur </a:t>
            </a:r>
            <a:r>
              <a:rPr lang="en-US" dirty="0"/>
              <a:t>á ári (um 50% nýtingu), þá er jafnrekstrarverð þitt á nótt:</a:t>
            </a:r>
          </a:p>
          <a:p>
            <a:r>
              <a:rPr lang="en-US" dirty="0"/>
              <a:t>€15,200 ÷ 180 = €84.44 → €85 á nótt</a:t>
            </a:r>
          </a:p>
          <a:p>
            <a:endParaRPr lang="en-US" dirty="0"/>
          </a:p>
          <a:p>
            <a:r>
              <a:rPr lang="en-US" dirty="0"/>
              <a:t>Þessi einfalda útreikningur tryggir að grunnverð þitt standi undir öllum rekstrarkostnaði.</a:t>
            </a:r>
          </a:p>
          <a:p>
            <a:endParaRPr lang="en-US" dirty="0"/>
          </a:p>
          <a:p>
            <a:r>
              <a:rPr lang="en-US" b="1" dirty="0">
                <a:solidFill>
                  <a:srgbClr val="459597"/>
                </a:solidFill>
              </a:rPr>
              <a:t>Athugið: </a:t>
            </a:r>
            <a:r>
              <a:rPr lang="en-US" dirty="0"/>
              <a:t>Raunveruleg nýting sveiflast eftir árstíðum, svo það er skynsamlegt að bæta við öryggisjaðar eða nota sviðsgreiningu á nýtingu.</a:t>
            </a:r>
            <a:endParaRPr lang="en-IE" dirty="0"/>
          </a:p>
        </p:txBody>
      </p:sp>
      <p:sp>
        <p:nvSpPr>
          <p:cNvPr id="5" name="Text Placeholder 4">
            <a:extLst>
              <a:ext uri="{FF2B5EF4-FFF2-40B4-BE49-F238E27FC236}">
                <a16:creationId xmlns:a16="http://schemas.microsoft.com/office/drawing/2014/main" id="{CA27A859-EAA3-1D97-6944-B50AB1EE237E}"/>
              </a:ext>
            </a:extLst>
          </p:cNvPr>
          <p:cNvSpPr>
            <a:spLocks noGrp="1"/>
          </p:cNvSpPr>
          <p:nvPr>
            <p:ph type="body" sz="quarter" idx="66"/>
          </p:nvPr>
        </p:nvSpPr>
        <p:spPr/>
        <p:txBody>
          <a:bodyPr/>
          <a:lstStyle/>
          <a:p>
            <a:endParaRPr lang="en-IE"/>
          </a:p>
        </p:txBody>
      </p:sp>
      <p:pic>
        <p:nvPicPr>
          <p:cNvPr id="41" name="Picture 40">
            <a:extLst>
              <a:ext uri="{FF2B5EF4-FFF2-40B4-BE49-F238E27FC236}">
                <a16:creationId xmlns:a16="http://schemas.microsoft.com/office/drawing/2014/main" id="{DE55AB96-1D21-4879-736A-8946B5C4C6F5}"/>
              </a:ext>
            </a:extLst>
          </p:cNvPr>
          <p:cNvPicPr>
            <a:picLocks noChangeAspect="1"/>
          </p:cNvPicPr>
          <p:nvPr/>
        </p:nvPicPr>
        <p:blipFill>
          <a:blip r:embed="rId2"/>
          <a:stretch>
            <a:fillRect/>
          </a:stretch>
        </p:blipFill>
        <p:spPr>
          <a:xfrm>
            <a:off x="894100" y="114699"/>
            <a:ext cx="2321992" cy="1784215"/>
          </a:xfrm>
          <a:prstGeom prst="rect">
            <a:avLst/>
          </a:prstGeom>
        </p:spPr>
      </p:pic>
      <p:sp>
        <p:nvSpPr>
          <p:cNvPr id="9" name="Text Placeholder 14">
            <a:extLst>
              <a:ext uri="{FF2B5EF4-FFF2-40B4-BE49-F238E27FC236}">
                <a16:creationId xmlns:a16="http://schemas.microsoft.com/office/drawing/2014/main" id="{A9142A70-EDE6-EBBA-ED14-D8F832669788}"/>
              </a:ext>
            </a:extLst>
          </p:cNvPr>
          <p:cNvSpPr>
            <a:spLocks noGrp="1"/>
          </p:cNvSpPr>
          <p:nvPr>
            <p:ph type="body" sz="quarter" idx="4294967295"/>
          </p:nvPr>
        </p:nvSpPr>
        <p:spPr>
          <a:xfrm>
            <a:off x="675021" y="2352332"/>
            <a:ext cx="2659850" cy="385564"/>
          </a:xfrm>
          <a:prstGeom prst="rect">
            <a:avLst/>
          </a:prstGeom>
        </p:spPr>
        <p:txBody>
          <a:bodyPr/>
          <a:lstStyle/>
          <a:p>
            <a:pPr marL="0" indent="0" algn="ctr">
              <a:buNone/>
            </a:pPr>
            <a:r>
              <a:rPr lang="en-IE" sz="4800" b="1" dirty="0">
                <a:solidFill>
                  <a:schemeClr val="bg1"/>
                </a:solidFill>
              </a:rPr>
              <a:t>Æfing</a:t>
            </a:r>
          </a:p>
        </p:txBody>
      </p:sp>
    </p:spTree>
    <p:extLst>
      <p:ext uri="{BB962C8B-B14F-4D97-AF65-F5344CB8AC3E}">
        <p14:creationId xmlns:p14="http://schemas.microsoft.com/office/powerpoint/2010/main" val="3788844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DFFF-4163-CFE5-ADE1-86165AE88629}"/>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4921ED8A-712E-0775-6EA2-8587127B5BD0}"/>
              </a:ext>
            </a:extLst>
          </p:cNvPr>
          <p:cNvSpPr>
            <a:spLocks noGrp="1"/>
          </p:cNvSpPr>
          <p:nvPr>
            <p:ph type="body" sz="quarter" idx="28"/>
          </p:nvPr>
        </p:nvSpPr>
        <p:spPr>
          <a:xfrm>
            <a:off x="600550" y="1176930"/>
            <a:ext cx="5177408" cy="4671588"/>
          </a:xfrm>
        </p:spPr>
        <p:txBody>
          <a:bodyPr/>
          <a:lstStyle/>
          <a:p>
            <a:pPr marL="0" indent="0"/>
            <a:r>
              <a:rPr lang="en-US" b="1" i="1" dirty="0"/>
              <a:t>Til að skilgreina og aðskilja fasta og breytilega kostnað skýrt, svo þú getir sett nákvæmar verðlagningar, gerð fjárhagsáætlana og hagnaðspár sem endurspegla raunverulegan kostnað þinn.</a:t>
            </a:r>
          </a:p>
          <a:p>
            <a:pPr marL="0" indent="0"/>
            <a:r>
              <a:rPr lang="en-US" dirty="0"/>
              <a:t>Að skilja kostnaðinn þinn er grundvallaratriði áður en þú setur verð eða gerir hagnaðarspár. Kostnað er hægt að flokka í </a:t>
            </a:r>
            <a:r>
              <a:rPr lang="en-US" b="1" dirty="0"/>
              <a:t>fasta kostnað </a:t>
            </a:r>
            <a:r>
              <a:rPr lang="en-US" dirty="0"/>
              <a:t>(t.d. tryggingar, lánstilgreiðslur eða breiðband – þjónustur sem þú greiðir sama hversu margir gestir þú hefur) og </a:t>
            </a:r>
            <a:r>
              <a:rPr lang="en-US" b="1" dirty="0"/>
              <a:t>breytilegan kostnað </a:t>
            </a:r>
            <a:r>
              <a:rPr lang="en-US" dirty="0"/>
              <a:t>(t.d. þvottur, morgunverður og hreingerning – kostnað sem breytist eftir nýtingu). Að bera kennsl á þennan kostnað nákvæmlega tryggir að verðlagning fyrirtækisins sé þannig að það geti lifað af og vaxið.</a:t>
            </a:r>
            <a:endParaRPr lang="en-IE" sz="2200" dirty="0"/>
          </a:p>
        </p:txBody>
      </p:sp>
      <p:sp>
        <p:nvSpPr>
          <p:cNvPr id="9" name="Text Placeholder 8">
            <a:extLst>
              <a:ext uri="{FF2B5EF4-FFF2-40B4-BE49-F238E27FC236}">
                <a16:creationId xmlns:a16="http://schemas.microsoft.com/office/drawing/2014/main" id="{2E5ED144-AF5F-54D1-E1A8-0F1D1DB77800}"/>
              </a:ext>
            </a:extLst>
          </p:cNvPr>
          <p:cNvSpPr>
            <a:spLocks noGrp="1"/>
          </p:cNvSpPr>
          <p:nvPr>
            <p:ph type="body" sz="quarter" idx="27"/>
          </p:nvPr>
        </p:nvSpPr>
        <p:spPr>
          <a:xfrm>
            <a:off x="295276" y="405222"/>
            <a:ext cx="5347198" cy="720752"/>
          </a:xfrm>
        </p:spPr>
        <p:txBody>
          <a:bodyPr/>
          <a:lstStyle/>
          <a:p>
            <a:pPr algn="r"/>
            <a:r>
              <a:rPr lang="en-US" sz="3200" dirty="0"/>
              <a:t>Kynntu þér kostnað og útgjöld</a:t>
            </a:r>
            <a:endParaRPr lang="en-IE" sz="3200" dirty="0"/>
          </a:p>
        </p:txBody>
      </p:sp>
      <p:sp>
        <p:nvSpPr>
          <p:cNvPr id="30" name="Text Placeholder 1">
            <a:extLst>
              <a:ext uri="{FF2B5EF4-FFF2-40B4-BE49-F238E27FC236}">
                <a16:creationId xmlns:a16="http://schemas.microsoft.com/office/drawing/2014/main" id="{AEAA6975-BE6D-5880-5600-555A86CD5445}"/>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10</a:t>
            </a:r>
          </a:p>
        </p:txBody>
      </p:sp>
      <p:sp>
        <p:nvSpPr>
          <p:cNvPr id="32" name="Text Placeholder 4">
            <a:extLst>
              <a:ext uri="{FF2B5EF4-FFF2-40B4-BE49-F238E27FC236}">
                <a16:creationId xmlns:a16="http://schemas.microsoft.com/office/drawing/2014/main" id="{02686CA0-0731-7C9E-5D2D-CC238D0D398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11</a:t>
            </a:r>
          </a:p>
        </p:txBody>
      </p:sp>
      <p:sp>
        <p:nvSpPr>
          <p:cNvPr id="34" name="Text Placeholder 6">
            <a:extLst>
              <a:ext uri="{FF2B5EF4-FFF2-40B4-BE49-F238E27FC236}">
                <a16:creationId xmlns:a16="http://schemas.microsoft.com/office/drawing/2014/main" id="{50972326-D3A1-1E92-7105-A352D0F39971}"/>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12</a:t>
            </a:r>
          </a:p>
        </p:txBody>
      </p:sp>
      <p:sp>
        <p:nvSpPr>
          <p:cNvPr id="36" name="Text Placeholder 8">
            <a:extLst>
              <a:ext uri="{FF2B5EF4-FFF2-40B4-BE49-F238E27FC236}">
                <a16:creationId xmlns:a16="http://schemas.microsoft.com/office/drawing/2014/main" id="{8D7FBDD4-FE67-1C44-E79C-48319802DC1E}"/>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13</a:t>
            </a:r>
          </a:p>
        </p:txBody>
      </p:sp>
      <p:cxnSp>
        <p:nvCxnSpPr>
          <p:cNvPr id="2" name="Straight Connector 1">
            <a:extLst>
              <a:ext uri="{FF2B5EF4-FFF2-40B4-BE49-F238E27FC236}">
                <a16:creationId xmlns:a16="http://schemas.microsoft.com/office/drawing/2014/main" id="{7C6F9591-6728-EA84-E778-81324AB6BC25}"/>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E2EA1FA-D475-EC4B-A5AF-19D85C081C76}"/>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23D204C-29A7-B939-7EED-607A7C6A665C}"/>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796243-26A7-F1F6-7D8D-583A7FB5E1A3}"/>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201496DB-DF0A-FA20-8F83-131A2D2E8039}"/>
              </a:ext>
            </a:extLst>
          </p:cNvPr>
          <p:cNvSpPr txBox="1">
            <a:spLocks/>
          </p:cNvSpPr>
          <p:nvPr/>
        </p:nvSpPr>
        <p:spPr>
          <a:xfrm>
            <a:off x="6750111" y="1432354"/>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Þekktu fasta kostnað (FC) </a:t>
            </a:r>
            <a:r>
              <a:rPr lang="en-IE" sz="2200" dirty="0">
                <a:solidFill>
                  <a:srgbClr val="595959"/>
                </a:solidFill>
              </a:rPr>
              <a:t>(yfirhöfuðskostnað)</a:t>
            </a:r>
          </a:p>
          <a:p>
            <a:pPr marL="0" indent="0">
              <a:spcBef>
                <a:spcPts val="0"/>
              </a:spcBef>
              <a:buFont typeface="Arial" panose="020B0604020202020204" pitchFamily="34" charset="0"/>
              <a:buNone/>
            </a:pPr>
            <a:r>
              <a:rPr lang="en-US" sz="1800" i="1" dirty="0">
                <a:solidFill>
                  <a:srgbClr val="595959"/>
                </a:solidFill>
              </a:rPr>
              <a:t>Auðkenndu regluleg, endurtekin útgjöld, svo sem leigu, laun, tryggingar og þjónustugjöld.</a:t>
            </a:r>
          </a:p>
          <a:p>
            <a:pPr marL="0" indent="0">
              <a:spcBef>
                <a:spcPts val="0"/>
              </a:spcBef>
              <a:buFont typeface="Arial" panose="020B0604020202020204" pitchFamily="34" charset="0"/>
              <a:buNone/>
            </a:pPr>
            <a:endParaRPr lang="en-IE" sz="2200" dirty="0">
              <a:solidFill>
                <a:srgbClr val="595959"/>
              </a:solidFill>
            </a:endParaRPr>
          </a:p>
        </p:txBody>
      </p:sp>
      <p:sp>
        <p:nvSpPr>
          <p:cNvPr id="10" name="Text Placeholder 5">
            <a:extLst>
              <a:ext uri="{FF2B5EF4-FFF2-40B4-BE49-F238E27FC236}">
                <a16:creationId xmlns:a16="http://schemas.microsoft.com/office/drawing/2014/main" id="{3A3EB3E7-7FFC-ACFF-5B17-987202FF8C20}"/>
              </a:ext>
            </a:extLst>
          </p:cNvPr>
          <p:cNvSpPr txBox="1">
            <a:spLocks/>
          </p:cNvSpPr>
          <p:nvPr/>
        </p:nvSpPr>
        <p:spPr>
          <a:xfrm>
            <a:off x="6782600" y="2360447"/>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Áætlaðu breytilegan kostnað á nótt (VC)</a:t>
            </a:r>
          </a:p>
          <a:p>
            <a:pPr marL="0" indent="0">
              <a:spcBef>
                <a:spcPts val="0"/>
              </a:spcBef>
              <a:buFont typeface="Arial" panose="020B0604020202020204" pitchFamily="34" charset="0"/>
              <a:buNone/>
            </a:pPr>
            <a:r>
              <a:rPr lang="en-US" sz="1800" i="1" dirty="0">
                <a:solidFill>
                  <a:srgbClr val="595959"/>
                </a:solidFill>
              </a:rPr>
              <a:t>Reikna kostnað sem breytist eftir bókunum, eins og þvott, hreingerningu eða morgunverði.</a:t>
            </a:r>
          </a:p>
          <a:p>
            <a:pPr marL="0" indent="0">
              <a:spcBef>
                <a:spcPts val="0"/>
              </a:spcBef>
              <a:buFont typeface="Arial" panose="020B0604020202020204" pitchFamily="34" charset="0"/>
              <a:buNone/>
            </a:pPr>
            <a:endParaRPr lang="en-IE" sz="2200" b="1" dirty="0">
              <a:solidFill>
                <a:srgbClr val="595959"/>
              </a:solidFill>
            </a:endParaRPr>
          </a:p>
        </p:txBody>
      </p:sp>
      <p:sp>
        <p:nvSpPr>
          <p:cNvPr id="6" name="Text Placeholder 7">
            <a:extLst>
              <a:ext uri="{FF2B5EF4-FFF2-40B4-BE49-F238E27FC236}">
                <a16:creationId xmlns:a16="http://schemas.microsoft.com/office/drawing/2014/main" id="{C1A6D860-7B79-12C7-B62D-67B71C9D0DAA}"/>
              </a:ext>
            </a:extLst>
          </p:cNvPr>
          <p:cNvSpPr txBox="1">
            <a:spLocks/>
          </p:cNvSpPr>
          <p:nvPr/>
        </p:nvSpPr>
        <p:spPr>
          <a:xfrm>
            <a:off x="6782600" y="3298229"/>
            <a:ext cx="4966284"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100" b="1" dirty="0">
                <a:solidFill>
                  <a:srgbClr val="595959"/>
                </a:solidFill>
              </a:rPr>
              <a:t>Dæmi um árlega rekstrarkostnað eða sundurliðun breytilegs kostnaðar</a:t>
            </a:r>
          </a:p>
          <a:p>
            <a:pPr marL="0" indent="0">
              <a:spcBef>
                <a:spcPts val="0"/>
              </a:spcBef>
              <a:buFont typeface="Arial" panose="020B0604020202020204" pitchFamily="34" charset="0"/>
              <a:buNone/>
            </a:pPr>
            <a:r>
              <a:rPr lang="en-US" sz="1800" i="1" dirty="0">
                <a:solidFill>
                  <a:srgbClr val="595959"/>
                </a:solidFill>
              </a:rPr>
              <a:t>Listi til að bera saman og </a:t>
            </a:r>
            <a:r>
              <a:rPr lang="en-US" sz="1800" i="1" dirty="0" err="1">
                <a:solidFill>
                  <a:srgbClr val="595959"/>
                </a:solidFill>
              </a:rPr>
              <a:t>flokka </a:t>
            </a:r>
            <a:r>
              <a:rPr lang="en-US" sz="1800" i="1" dirty="0">
                <a:solidFill>
                  <a:srgbClr val="595959"/>
                </a:solidFill>
              </a:rPr>
              <a:t>eigin kostnað.</a:t>
            </a:r>
          </a:p>
          <a:p>
            <a:pPr marL="0" indent="0">
              <a:spcBef>
                <a:spcPts val="0"/>
              </a:spcBef>
              <a:buFont typeface="Arial" panose="020B0604020202020204" pitchFamily="34" charset="0"/>
              <a:buNone/>
            </a:pPr>
            <a:endParaRPr lang="en-IE" sz="2200" b="1" dirty="0">
              <a:solidFill>
                <a:srgbClr val="595959"/>
              </a:solidFill>
            </a:endParaRPr>
          </a:p>
        </p:txBody>
      </p:sp>
      <p:sp>
        <p:nvSpPr>
          <p:cNvPr id="37" name="Text Placeholder 9">
            <a:extLst>
              <a:ext uri="{FF2B5EF4-FFF2-40B4-BE49-F238E27FC236}">
                <a16:creationId xmlns:a16="http://schemas.microsoft.com/office/drawing/2014/main" id="{3B35D16A-6573-37B9-F621-16FAD597F489}"/>
              </a:ext>
            </a:extLst>
          </p:cNvPr>
          <p:cNvSpPr txBox="1">
            <a:spLocks/>
          </p:cNvSpPr>
          <p:nvPr/>
        </p:nvSpPr>
        <p:spPr>
          <a:xfrm>
            <a:off x="6800097" y="4213909"/>
            <a:ext cx="488186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a:solidFill>
                  <a:srgbClr val="595959"/>
                </a:solidFill>
              </a:rPr>
              <a:t>Reikna út heildarárlegur kostnað (TAC)</a:t>
            </a:r>
          </a:p>
          <a:p>
            <a:pPr marL="0" indent="0">
              <a:spcBef>
                <a:spcPts val="0"/>
              </a:spcBef>
              <a:buFont typeface="Arial" panose="020B0604020202020204" pitchFamily="34" charset="0"/>
              <a:buNone/>
            </a:pPr>
            <a:r>
              <a:rPr lang="en-US" sz="1800" i="1">
                <a:solidFill>
                  <a:srgbClr val="595959"/>
                </a:solidFill>
              </a:rPr>
              <a:t>Bættu saman föstum og breytilegum kostnaði til að fá heildarmynd af árlegum rekstrarkostnaði fyrirtækisins.</a:t>
            </a:r>
          </a:p>
          <a:p>
            <a:pPr marL="0" indent="0">
              <a:spcBef>
                <a:spcPts val="0"/>
              </a:spcBef>
              <a:buFont typeface="Arial" panose="020B0604020202020204" pitchFamily="34" charset="0"/>
              <a:buNone/>
            </a:pPr>
            <a:endParaRPr lang="en-IE" sz="2200" b="1" dirty="0">
              <a:solidFill>
                <a:srgbClr val="595959"/>
              </a:solidFill>
            </a:endParaRPr>
          </a:p>
        </p:txBody>
      </p:sp>
    </p:spTree>
    <p:extLst>
      <p:ext uri="{BB962C8B-B14F-4D97-AF65-F5344CB8AC3E}">
        <p14:creationId xmlns:p14="http://schemas.microsoft.com/office/powerpoint/2010/main" val="3196063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hlinkClick r:id="rId2"/>
            <a:extLst>
              <a:ext uri="{FF2B5EF4-FFF2-40B4-BE49-F238E27FC236}">
                <a16:creationId xmlns:a16="http://schemas.microsoft.com/office/drawing/2014/main" id="{D929107F-BFED-3951-6DF2-EB1DF910F693}"/>
              </a:ext>
            </a:extLst>
          </p:cNvPr>
          <p:cNvPicPr>
            <a:picLocks noGrp="1" noChangeAspect="1"/>
          </p:cNvPicPr>
          <p:nvPr>
            <p:ph type="pic" sz="quarter" idx="20"/>
          </p:nvPr>
        </p:nvPicPr>
        <p:blipFill>
          <a:blip r:embed="rId3"/>
          <a:srcRect t="877" b="877"/>
          <a:stretch/>
        </p:blipFill>
        <p:spPr/>
      </p:pic>
      <p:sp>
        <p:nvSpPr>
          <p:cNvPr id="5" name="Text Placeholder 4">
            <a:extLst>
              <a:ext uri="{FF2B5EF4-FFF2-40B4-BE49-F238E27FC236}">
                <a16:creationId xmlns:a16="http://schemas.microsoft.com/office/drawing/2014/main" id="{F2E326D2-6BEE-F1C5-8DC7-44D38175F6AF}"/>
              </a:ext>
            </a:extLst>
          </p:cNvPr>
          <p:cNvSpPr>
            <a:spLocks noGrp="1"/>
          </p:cNvSpPr>
          <p:nvPr>
            <p:ph type="body" sz="quarter" idx="18"/>
          </p:nvPr>
        </p:nvSpPr>
        <p:spPr>
          <a:xfrm>
            <a:off x="422377" y="1663366"/>
            <a:ext cx="5345443" cy="3499183"/>
          </a:xfrm>
        </p:spPr>
        <p:txBody>
          <a:bodyPr/>
          <a:lstStyle/>
          <a:p>
            <a:pPr>
              <a:spcAft>
                <a:spcPts val="600"/>
              </a:spcAft>
            </a:pPr>
            <a:r>
              <a:rPr lang="en-US" dirty="0">
                <a:solidFill>
                  <a:srgbClr val="494949"/>
                </a:solidFill>
              </a:rPr>
              <a:t>Fyrir 5 glamping-einingar á €140 á nótt er tekjurnar við mismunandi nýtingarhlutföll:</a:t>
            </a:r>
          </a:p>
          <a:p>
            <a:pPr>
              <a:spcAft>
                <a:spcPts val="600"/>
              </a:spcAft>
            </a:pPr>
            <a:r>
              <a:rPr lang="en-US" b="1" dirty="0">
                <a:solidFill>
                  <a:srgbClr val="494949"/>
                </a:solidFill>
              </a:rPr>
              <a:t>€127.750 á ári við 50% nýtingu, €153.300 við 60% og €178.850 við 70%</a:t>
            </a:r>
          </a:p>
          <a:p>
            <a:pPr>
              <a:spcAft>
                <a:spcPts val="600"/>
              </a:spcAft>
            </a:pPr>
            <a:r>
              <a:rPr lang="en-US" dirty="0">
                <a:solidFill>
                  <a:srgbClr val="494949"/>
                </a:solidFill>
              </a:rPr>
              <a:t>Eftir að hafa áætlað slíkar tekjur myndir þú draga frá rekstrarkostnaðinn til að sjá hagnaðinn. </a:t>
            </a:r>
          </a:p>
          <a:p>
            <a:pPr>
              <a:spcAft>
                <a:spcPts val="600"/>
              </a:spcAft>
            </a:pPr>
            <a:r>
              <a:rPr lang="en-US" dirty="0">
                <a:solidFill>
                  <a:srgbClr val="494949"/>
                </a:solidFill>
              </a:rPr>
              <a:t>Þeir taka fram að algeng </a:t>
            </a:r>
            <a:r>
              <a:rPr lang="en-US" b="1" dirty="0">
                <a:solidFill>
                  <a:srgbClr val="494949"/>
                </a:solidFill>
              </a:rPr>
              <a:t>rekstrarkostnað </a:t>
            </a:r>
            <a:r>
              <a:rPr lang="en-US" dirty="0">
                <a:solidFill>
                  <a:srgbClr val="494949"/>
                </a:solidFill>
              </a:rPr>
              <a:t>fyrir smærri staði séu orka, þrif, neysluvörur (snyrtivörur, eldiviður o.s.frv.), viðhald, markaðssetning og tryggingar, og þessir kostnaðarliðir eru </a:t>
            </a:r>
            <a:r>
              <a:rPr lang="en-US" i="1" dirty="0">
                <a:solidFill>
                  <a:srgbClr val="494949"/>
                </a:solidFill>
              </a:rPr>
              <a:t>"almennt nokkuð lágir" </a:t>
            </a:r>
            <a:r>
              <a:rPr lang="en-US" dirty="0">
                <a:solidFill>
                  <a:srgbClr val="494949"/>
                </a:solidFill>
              </a:rPr>
              <a:t>miðað við tekjur af glamping, sem þýðir góða hagnaðarmörk ef vel er staðið að rekstri. </a:t>
            </a:r>
          </a:p>
          <a:p>
            <a:endParaRPr lang="en-IE" dirty="0">
              <a:solidFill>
                <a:srgbClr val="494949"/>
              </a:solidFill>
            </a:endParaRPr>
          </a:p>
        </p:txBody>
      </p:sp>
      <p:sp>
        <p:nvSpPr>
          <p:cNvPr id="4" name="Text Placeholder 3">
            <a:extLst>
              <a:ext uri="{FF2B5EF4-FFF2-40B4-BE49-F238E27FC236}">
                <a16:creationId xmlns:a16="http://schemas.microsoft.com/office/drawing/2014/main" id="{7B0917CA-DA55-2B43-AC60-B873530DE019}"/>
              </a:ext>
            </a:extLst>
          </p:cNvPr>
          <p:cNvSpPr>
            <a:spLocks noGrp="1"/>
          </p:cNvSpPr>
          <p:nvPr>
            <p:ph type="body" sz="quarter" idx="16"/>
          </p:nvPr>
        </p:nvSpPr>
        <p:spPr>
          <a:xfrm>
            <a:off x="422377" y="348077"/>
            <a:ext cx="5854598" cy="803654"/>
          </a:xfrm>
        </p:spPr>
        <p:txBody>
          <a:bodyPr/>
          <a:lstStyle/>
          <a:p>
            <a:r>
              <a:rPr lang="en-IE" sz="4000" dirty="0">
                <a:solidFill>
                  <a:srgbClr val="E96751"/>
                </a:solidFill>
              </a:rPr>
              <a:t>Tilfellisrannsókn: </a:t>
            </a:r>
            <a:r>
              <a:rPr lang="en-US" sz="4000" i="1" dirty="0">
                <a:solidFill>
                  <a:srgbClr val="494949"/>
                </a:solidFill>
              </a:rPr>
              <a:t>Glampitect</a:t>
            </a:r>
            <a:endParaRPr lang="en-IE" sz="4000" dirty="0">
              <a:solidFill>
                <a:srgbClr val="494949"/>
              </a:solidFill>
            </a:endParaRPr>
          </a:p>
          <a:p>
            <a:endParaRPr lang="en-IE" sz="4000" dirty="0"/>
          </a:p>
        </p:txBody>
      </p:sp>
      <p:sp>
        <p:nvSpPr>
          <p:cNvPr id="7" name="Text Placeholder 6">
            <a:extLst>
              <a:ext uri="{FF2B5EF4-FFF2-40B4-BE49-F238E27FC236}">
                <a16:creationId xmlns:a16="http://schemas.microsoft.com/office/drawing/2014/main" id="{B8293D06-6BF0-6D4C-66E8-C55EDAC38D5A}"/>
              </a:ext>
            </a:extLst>
          </p:cNvPr>
          <p:cNvSpPr>
            <a:spLocks noGrp="1"/>
          </p:cNvSpPr>
          <p:nvPr>
            <p:ph type="body" sz="quarter" idx="21"/>
          </p:nvPr>
        </p:nvSpPr>
        <p:spPr>
          <a:xfrm>
            <a:off x="422377" y="1083721"/>
            <a:ext cx="5574043" cy="803654"/>
          </a:xfrm>
        </p:spPr>
        <p:txBody>
          <a:bodyPr/>
          <a:lstStyle/>
          <a:p>
            <a:r>
              <a:rPr lang="en-US" i="1" dirty="0">
                <a:solidFill>
                  <a:srgbClr val="E96751"/>
                </a:solidFill>
              </a:rPr>
              <a:t>Jafnreikningsútreikningur </a:t>
            </a:r>
            <a:r>
              <a:rPr lang="en-US" b="0" i="1" dirty="0">
                <a:solidFill>
                  <a:srgbClr val="E96751"/>
                </a:solidFill>
              </a:rPr>
              <a:t>(5 glamping-einingar)</a:t>
            </a:r>
            <a:endParaRPr lang="en-IE" b="0" i="1" dirty="0">
              <a:solidFill>
                <a:srgbClr val="E96751"/>
              </a:solidFill>
            </a:endParaRPr>
          </a:p>
          <a:p>
            <a:endParaRPr lang="en-IE" dirty="0"/>
          </a:p>
        </p:txBody>
      </p:sp>
    </p:spTree>
    <p:extLst>
      <p:ext uri="{BB962C8B-B14F-4D97-AF65-F5344CB8AC3E}">
        <p14:creationId xmlns:p14="http://schemas.microsoft.com/office/powerpoint/2010/main" val="5105354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8 (hluti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r>
              <a:rPr lang="en-US" sz="2400" dirty="0">
                <a:solidFill>
                  <a:srgbClr val="494949"/>
                </a:solidFill>
              </a:rPr>
              <a:t>Að skilja kostnaðinn þinn, verðlagningu og jafnrekstrarpunkt</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8 (hluti 4)</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pPr algn="ctr"/>
            <a:r>
              <a:rPr lang="en-US" sz="2400" dirty="0">
                <a:solidFill>
                  <a:srgbClr val="494949"/>
                </a:solidFill>
              </a:rPr>
              <a:t>Aukning tekna með viðbótum og fjárhagslegu eftirliti</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Frábært starf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037457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A13DD-4EEF-C950-BBFF-286C912470C4}"/>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D36D729-D495-1817-375E-1E12FDF73A9B}"/>
              </a:ext>
            </a:extLst>
          </p:cNvPr>
          <p:cNvSpPr/>
          <p:nvPr/>
        </p:nvSpPr>
        <p:spPr>
          <a:xfrm>
            <a:off x="4050854" y="4739755"/>
            <a:ext cx="7817046" cy="1815734"/>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Placeholder 11" descr="A small wooden building in a grassy field&#10;&#10;AI-generated content may be incorrect.">
            <a:extLst>
              <a:ext uri="{FF2B5EF4-FFF2-40B4-BE49-F238E27FC236}">
                <a16:creationId xmlns:a16="http://schemas.microsoft.com/office/drawing/2014/main" id="{D4C449FA-3689-3084-1F3F-CF5C654F952E}"/>
              </a:ext>
            </a:extLst>
          </p:cNvPr>
          <p:cNvPicPr>
            <a:picLocks noGrp="1" noChangeAspect="1"/>
          </p:cNvPicPr>
          <p:nvPr>
            <p:ph type="pic" sz="quarter" idx="10"/>
          </p:nvPr>
        </p:nvPicPr>
        <p:blipFill>
          <a:blip r:embed="rId2"/>
          <a:srcRect t="7279" b="7279"/>
          <a:stretch>
            <a:fillRect/>
          </a:stretch>
        </p:blipFill>
        <p:spPr/>
      </p:pic>
      <p:sp>
        <p:nvSpPr>
          <p:cNvPr id="4" name="Text Placeholder 3">
            <a:extLst>
              <a:ext uri="{FF2B5EF4-FFF2-40B4-BE49-F238E27FC236}">
                <a16:creationId xmlns:a16="http://schemas.microsoft.com/office/drawing/2014/main" id="{55061025-E850-10BA-957D-FFD6319AF5F7}"/>
              </a:ext>
            </a:extLst>
          </p:cNvPr>
          <p:cNvSpPr>
            <a:spLocks noGrp="1"/>
          </p:cNvSpPr>
          <p:nvPr>
            <p:ph type="body" sz="quarter" idx="21"/>
          </p:nvPr>
        </p:nvSpPr>
        <p:spPr>
          <a:xfrm>
            <a:off x="4114924" y="1117081"/>
            <a:ext cx="7886576" cy="4530541"/>
          </a:xfrm>
        </p:spPr>
        <p:txBody>
          <a:bodyPr/>
          <a:lstStyle/>
          <a:p>
            <a:pPr marL="342900" indent="-342900">
              <a:spcAft>
                <a:spcPts val="600"/>
              </a:spcAft>
              <a:buFont typeface="Wingdings" panose="05000000000000000000" pitchFamily="2" charset="2"/>
              <a:buChar char="Ø"/>
            </a:pPr>
            <a:r>
              <a:rPr lang="en-IE" dirty="0">
                <a:solidFill>
                  <a:srgbClr val="595959"/>
                </a:solidFill>
              </a:rPr>
              <a:t>Næst skráðu allar </a:t>
            </a:r>
            <a:r>
              <a:rPr lang="en-IE" b="1" dirty="0">
                <a:solidFill>
                  <a:srgbClr val="595959"/>
                </a:solidFill>
              </a:rPr>
              <a:t>föstu kostnaðarliði </a:t>
            </a:r>
            <a:r>
              <a:rPr lang="en-IE" dirty="0">
                <a:solidFill>
                  <a:srgbClr val="595959"/>
                </a:solidFill>
              </a:rPr>
              <a:t>– útgjöld sem almennt </a:t>
            </a:r>
            <a:r>
              <a:rPr lang="en-IE" b="1" dirty="0">
                <a:solidFill>
                  <a:srgbClr val="595959"/>
                </a:solidFill>
              </a:rPr>
              <a:t>haldast óbreytt óháð því hversu margir gestir þú hefur</a:t>
            </a:r>
            <a:r>
              <a:rPr lang="en-IE" dirty="0">
                <a:solidFill>
                  <a:srgbClr val="595959"/>
                </a:solidFill>
              </a:rPr>
              <a:t>. Þetta eru oft mánaðarlegir eða árlegir yfirheadar. </a:t>
            </a:r>
          </a:p>
          <a:p>
            <a:pPr marL="342900" indent="-342900">
              <a:spcAft>
                <a:spcPts val="600"/>
              </a:spcAft>
              <a:buFont typeface="Wingdings" panose="05000000000000000000" pitchFamily="2" charset="2"/>
              <a:buChar char="Ø"/>
            </a:pPr>
            <a:r>
              <a:rPr lang="en-IE" b="1" dirty="0">
                <a:solidFill>
                  <a:srgbClr val="E96751"/>
                </a:solidFill>
              </a:rPr>
              <a:t>Algengir fastir kostnaðarliðir </a:t>
            </a:r>
            <a:r>
              <a:rPr lang="en-IE" b="1" dirty="0">
                <a:solidFill>
                  <a:srgbClr val="595959"/>
                </a:solidFill>
              </a:rPr>
              <a:t>í gistiþjónustufyrirtækjum eru: </a:t>
            </a:r>
            <a:r>
              <a:rPr lang="en-IE" dirty="0">
                <a:solidFill>
                  <a:srgbClr val="595959"/>
                </a:solidFill>
              </a:rPr>
              <a:t>leiga eða húsnæðislán, fasteignaskattar, tryggingar, laun eða reglulegir laun (ef þú hefur starfsfólk í launabókhaldi) og þjónustugjöld sem breytast lítið (t.d. nettenging, öryggisþjónusta o.s.frv.). </a:t>
            </a:r>
          </a:p>
          <a:p>
            <a:pPr marL="342900" indent="-342900">
              <a:spcAft>
                <a:spcPts val="600"/>
              </a:spcAft>
              <a:buFont typeface="Wingdings" panose="05000000000000000000" pitchFamily="2" charset="2"/>
              <a:buChar char="Ø"/>
            </a:pPr>
            <a:r>
              <a:rPr lang="en-IE" dirty="0">
                <a:solidFill>
                  <a:srgbClr val="595959"/>
                </a:solidFill>
              </a:rPr>
              <a:t>Ekki gleyma </a:t>
            </a:r>
            <a:r>
              <a:rPr lang="en-IE" b="1" dirty="0">
                <a:solidFill>
                  <a:srgbClr val="595959"/>
                </a:solidFill>
              </a:rPr>
              <a:t>leyfum eða áskriftum</a:t>
            </a:r>
            <a:r>
              <a:rPr lang="en-IE" dirty="0">
                <a:solidFill>
                  <a:srgbClr val="595959"/>
                </a:solidFill>
              </a:rPr>
              <a:t>, og mögulega hluta af </a:t>
            </a:r>
            <a:r>
              <a:rPr lang="en-IE" b="1" dirty="0">
                <a:solidFill>
                  <a:srgbClr val="595959"/>
                </a:solidFill>
              </a:rPr>
              <a:t>grunnþjónustu </a:t>
            </a:r>
            <a:r>
              <a:rPr lang="en-IE" dirty="0">
                <a:solidFill>
                  <a:srgbClr val="595959"/>
                </a:solidFill>
              </a:rPr>
              <a:t>sem er óbreytanleg (t.d</a:t>
            </a:r>
            <a:r>
              <a:rPr lang="en-US" dirty="0">
                <a:solidFill>
                  <a:srgbClr val="595959"/>
                </a:solidFill>
              </a:rPr>
              <a:t>. hitun til að koma í veg fyrir að rör frjósi, jafnvel þó </a:t>
            </a:r>
            <a:r>
              <a:rPr lang="en-IE" dirty="0">
                <a:solidFill>
                  <a:srgbClr val="595959"/>
                </a:solidFill>
              </a:rPr>
              <a:t>engir gestir </a:t>
            </a:r>
            <a:r>
              <a:rPr lang="en-US" dirty="0">
                <a:solidFill>
                  <a:srgbClr val="595959"/>
                </a:solidFill>
              </a:rPr>
              <a:t>séu</a:t>
            </a:r>
            <a:r>
              <a:rPr lang="en-IE" dirty="0">
                <a:solidFill>
                  <a:srgbClr val="595959"/>
                </a:solidFill>
              </a:rPr>
              <a:t>). </a:t>
            </a:r>
          </a:p>
          <a:p>
            <a:pPr>
              <a:spcAft>
                <a:spcPts val="600"/>
              </a:spcAft>
            </a:pPr>
            <a:endParaRPr lang="en-IE" sz="800" b="1" i="1" dirty="0">
              <a:solidFill>
                <a:schemeClr val="bg1"/>
              </a:solidFill>
            </a:endParaRPr>
          </a:p>
          <a:p>
            <a:pPr>
              <a:spcAft>
                <a:spcPts val="600"/>
              </a:spcAft>
            </a:pPr>
            <a:r>
              <a:rPr lang="en-IE" sz="2600" b="1" i="1" dirty="0">
                <a:solidFill>
                  <a:schemeClr val="bg1"/>
                </a:solidFill>
              </a:rPr>
              <a:t>Dæmi: </a:t>
            </a:r>
            <a:r>
              <a:rPr lang="en-IE" i="1" dirty="0">
                <a:solidFill>
                  <a:schemeClr val="bg1"/>
                </a:solidFill>
              </a:rPr>
              <a:t>Fastar greiðslur þínar gætu litið svona út: Íbúðarlán €12.000 á ári, tryggingar €1.200 á ári, fasteignaskattur €800, grunnþjónusta (grunnkostnaður) €1.000, markaðssetning €1.000 og vefsíða/hugbúnaður €600 – samtals </a:t>
            </a:r>
            <a:r>
              <a:rPr lang="en-IE" b="1" i="1" dirty="0">
                <a:solidFill>
                  <a:schemeClr val="bg1"/>
                </a:solidFill>
              </a:rPr>
              <a:t>€16.600 </a:t>
            </a:r>
            <a:r>
              <a:rPr lang="en-IE" i="1" dirty="0">
                <a:solidFill>
                  <a:schemeClr val="bg1"/>
                </a:solidFill>
              </a:rPr>
              <a:t>í föstum kostnaði á árinu.</a:t>
            </a:r>
            <a:r>
              <a:rPr lang="en-IE" dirty="0">
                <a:solidFill>
                  <a:schemeClr val="bg1"/>
                </a:solidFill>
              </a:rPr>
              <a:t> </a:t>
            </a:r>
          </a:p>
          <a:p>
            <a:pPr>
              <a:spcAft>
                <a:spcPts val="600"/>
              </a:spcAft>
            </a:pPr>
            <a:endParaRPr lang="en-IE" sz="1000" dirty="0">
              <a:solidFill>
                <a:schemeClr val="bg1"/>
              </a:solidFill>
            </a:endParaRPr>
          </a:p>
          <a:p>
            <a:pPr>
              <a:spcAft>
                <a:spcPts val="600"/>
              </a:spcAft>
            </a:pPr>
            <a:endParaRPr lang="en-IE" dirty="0"/>
          </a:p>
        </p:txBody>
      </p:sp>
      <p:sp>
        <p:nvSpPr>
          <p:cNvPr id="5" name="Text Placeholder 4">
            <a:extLst>
              <a:ext uri="{FF2B5EF4-FFF2-40B4-BE49-F238E27FC236}">
                <a16:creationId xmlns:a16="http://schemas.microsoft.com/office/drawing/2014/main" id="{42DC91FF-CC24-3532-9463-39B863D60154}"/>
              </a:ext>
            </a:extLst>
          </p:cNvPr>
          <p:cNvSpPr>
            <a:spLocks noGrp="1"/>
          </p:cNvSpPr>
          <p:nvPr>
            <p:ph type="body" sz="quarter" idx="23"/>
          </p:nvPr>
        </p:nvSpPr>
        <p:spPr>
          <a:xfrm>
            <a:off x="4295551" y="435854"/>
            <a:ext cx="7221426" cy="803654"/>
          </a:xfrm>
        </p:spPr>
        <p:txBody>
          <a:bodyPr/>
          <a:lstStyle/>
          <a:p>
            <a:r>
              <a:rPr lang="en-IE" sz="3200" dirty="0"/>
              <a:t>Reikna allar föstu kostnaðargreiðslur þínar</a:t>
            </a:r>
          </a:p>
        </p:txBody>
      </p:sp>
      <p:sp>
        <p:nvSpPr>
          <p:cNvPr id="6" name="Text Placeholder 5">
            <a:extLst>
              <a:ext uri="{FF2B5EF4-FFF2-40B4-BE49-F238E27FC236}">
                <a16:creationId xmlns:a16="http://schemas.microsoft.com/office/drawing/2014/main" id="{7EEDE94E-87AB-63F5-B7D5-F6C05ACE7109}"/>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CDBDBDB7-6D50-0BDE-789C-BC8225E9E492}"/>
              </a:ext>
            </a:extLst>
          </p:cNvPr>
          <p:cNvSpPr>
            <a:spLocks noGrp="1"/>
          </p:cNvSpPr>
          <p:nvPr>
            <p:ph type="body" sz="quarter" idx="18"/>
          </p:nvPr>
        </p:nvSpPr>
        <p:spPr>
          <a:xfrm>
            <a:off x="656194" y="3392026"/>
            <a:ext cx="2893974" cy="1049221"/>
          </a:xfrm>
        </p:spPr>
        <p:txBody>
          <a:bodyPr/>
          <a:lstStyle/>
          <a:p>
            <a:r>
              <a:rPr lang="en-IE" sz="3200" b="0" dirty="0"/>
              <a:t>Byrjaðu á föstum kostnaði þínum</a:t>
            </a:r>
          </a:p>
        </p:txBody>
      </p:sp>
      <p:sp>
        <p:nvSpPr>
          <p:cNvPr id="8" name="Text Placeholder 7">
            <a:extLst>
              <a:ext uri="{FF2B5EF4-FFF2-40B4-BE49-F238E27FC236}">
                <a16:creationId xmlns:a16="http://schemas.microsoft.com/office/drawing/2014/main" id="{7EE09BBC-EA98-DD93-FD56-253A130F09C2}"/>
              </a:ext>
            </a:extLst>
          </p:cNvPr>
          <p:cNvSpPr>
            <a:spLocks noGrp="1"/>
          </p:cNvSpPr>
          <p:nvPr>
            <p:ph type="body" sz="quarter" idx="19"/>
          </p:nvPr>
        </p:nvSpPr>
        <p:spPr>
          <a:xfrm>
            <a:off x="372062" y="2170073"/>
            <a:ext cx="3423162" cy="385564"/>
          </a:xfrm>
        </p:spPr>
        <p:txBody>
          <a:bodyPr/>
          <a:lstStyle/>
          <a:p>
            <a:r>
              <a:rPr lang="en-US" sz="2800" b="0" dirty="0"/>
              <a:t>Þekktu alla þína kostnað og útgjöld</a:t>
            </a:r>
            <a:endParaRPr lang="en-IE" sz="2800" b="0" dirty="0"/>
          </a:p>
          <a:p>
            <a:endParaRPr lang="en-IE" sz="2800" dirty="0"/>
          </a:p>
        </p:txBody>
      </p:sp>
      <p:grpSp>
        <p:nvGrpSpPr>
          <p:cNvPr id="2" name="Group 1">
            <a:extLst>
              <a:ext uri="{FF2B5EF4-FFF2-40B4-BE49-F238E27FC236}">
                <a16:creationId xmlns:a16="http://schemas.microsoft.com/office/drawing/2014/main" id="{E9A13CA1-F42E-7337-BB47-D1D7C19F00CE}"/>
              </a:ext>
            </a:extLst>
          </p:cNvPr>
          <p:cNvGrpSpPr/>
          <p:nvPr/>
        </p:nvGrpSpPr>
        <p:grpSpPr>
          <a:xfrm>
            <a:off x="10976005" y="186976"/>
            <a:ext cx="1081945" cy="1011723"/>
            <a:chOff x="1016000" y="1137920"/>
            <a:chExt cx="1016000" cy="1016000"/>
          </a:xfrm>
        </p:grpSpPr>
        <p:sp>
          <p:nvSpPr>
            <p:cNvPr id="3" name="Oval 2">
              <a:extLst>
                <a:ext uri="{FF2B5EF4-FFF2-40B4-BE49-F238E27FC236}">
                  <a16:creationId xmlns:a16="http://schemas.microsoft.com/office/drawing/2014/main" id="{BF9A322F-573B-347F-BAC5-23BD1FA24B0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BF4592B7-10C1-A131-79CF-350C44583F0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10</a:t>
              </a:r>
            </a:p>
          </p:txBody>
        </p:sp>
      </p:grpSp>
    </p:spTree>
    <p:extLst>
      <p:ext uri="{BB962C8B-B14F-4D97-AF65-F5344CB8AC3E}">
        <p14:creationId xmlns:p14="http://schemas.microsoft.com/office/powerpoint/2010/main" val="281360804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0F2B970-1A03-4446-A09F-5839548D0230}"/>
</file>

<file path=customXml/itemProps2.xml><?xml version="1.0" encoding="utf-8"?>
<ds:datastoreItem xmlns:ds="http://schemas.openxmlformats.org/officeDocument/2006/customXml" ds:itemID="{826BF1C5-F3C7-4127-A707-D2C48FBD1E32}"/>
</file>

<file path=customXml/itemProps3.xml><?xml version="1.0" encoding="utf-8"?>
<ds:datastoreItem xmlns:ds="http://schemas.openxmlformats.org/officeDocument/2006/customXml" ds:itemID="{30BEEC54-CD57-4E21-BDF5-F30B40F43DAB}"/>
</file>

<file path=docProps/app.xml><?xml version="1.0" encoding="utf-8"?>
<Properties xmlns="http://schemas.openxmlformats.org/officeDocument/2006/extended-properties" xmlns:vt="http://schemas.openxmlformats.org/officeDocument/2006/docPropsVTypes">
  <TotalTime>12951</TotalTime>
  <Words>11455</Words>
  <Application>Microsoft Office PowerPoint</Application>
  <PresentationFormat>Widescreen</PresentationFormat>
  <Paragraphs>889</Paragraphs>
  <Slides>81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Aptos</vt:lpstr>
      <vt:lpstr>Arial</vt:lpstr>
      <vt:lpstr>Calibri</vt:lpstr>
      <vt:lpstr>Montserrat</vt:lpstr>
      <vt:lpstr>Montserrat Light</vt:lpstr>
      <vt:lpstr>Riposte</vt:lpstr>
      <vt:lpstr>Source Sans Pro Web</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docId:96712FD247E304DED4D6411C1C9C293D</cp:keywords>
  <cp:lastModifiedBy>Kjartan Bollason</cp:lastModifiedBy>
  <cp:revision>499</cp:revision>
  <dcterms:created xsi:type="dcterms:W3CDTF">2020-10-14T13:32:04Z</dcterms:created>
  <dcterms:modified xsi:type="dcterms:W3CDTF">2026-01-23T15:38:25Z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