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4"/>
  </p:notesMasterIdLst>
  <p:sldIdLst>
    <p:sldId id="7764" r:id="rId2"/>
    <p:sldId id="7690" r:id="rId3"/>
    <p:sldId id="7743" r:id="rId4"/>
    <p:sldId id="7727" r:id="rId5"/>
    <p:sldId id="7720" r:id="rId6"/>
    <p:sldId id="7441" r:id="rId7"/>
    <p:sldId id="7584" r:id="rId8"/>
    <p:sldId id="7437" r:id="rId9"/>
    <p:sldId id="7491" r:id="rId10"/>
    <p:sldId id="7492" r:id="rId11"/>
    <p:sldId id="7493" r:id="rId12"/>
    <p:sldId id="7458" r:id="rId13"/>
    <p:sldId id="7459" r:id="rId14"/>
    <p:sldId id="7460" r:id="rId15"/>
    <p:sldId id="7461" r:id="rId16"/>
    <p:sldId id="7577" r:id="rId17"/>
    <p:sldId id="7578" r:id="rId18"/>
    <p:sldId id="7526" r:id="rId19"/>
    <p:sldId id="7512" r:id="rId20"/>
    <p:sldId id="7513" r:id="rId21"/>
    <p:sldId id="7514" r:id="rId22"/>
    <p:sldId id="7579" r:id="rId23"/>
    <p:sldId id="7521" r:id="rId24"/>
    <p:sldId id="7515" r:id="rId25"/>
    <p:sldId id="7523" r:id="rId26"/>
    <p:sldId id="7524" r:id="rId27"/>
    <p:sldId id="7518" r:id="rId28"/>
    <p:sldId id="7519" r:id="rId29"/>
    <p:sldId id="7516" r:id="rId30"/>
    <p:sldId id="7517" r:id="rId31"/>
    <p:sldId id="7520" r:id="rId32"/>
    <p:sldId id="7586" r:id="rId33"/>
    <p:sldId id="7522" r:id="rId34"/>
    <p:sldId id="7585" r:id="rId35"/>
    <p:sldId id="7525" r:id="rId36"/>
    <p:sldId id="7303" r:id="rId37"/>
    <p:sldId id="7305" r:id="rId38"/>
    <p:sldId id="7233" r:id="rId39"/>
    <p:sldId id="7351" r:id="rId40"/>
    <p:sldId id="7352" r:id="rId41"/>
    <p:sldId id="7350" r:id="rId42"/>
    <p:sldId id="7335" r:id="rId43"/>
    <p:sldId id="7291" r:id="rId44"/>
    <p:sldId id="4325" r:id="rId45"/>
    <p:sldId id="6517" r:id="rId46"/>
    <p:sldId id="7337" r:id="rId47"/>
    <p:sldId id="7338" r:id="rId48"/>
    <p:sldId id="7339" r:id="rId49"/>
    <p:sldId id="7340" r:id="rId50"/>
    <p:sldId id="7260" r:id="rId51"/>
    <p:sldId id="7290" r:id="rId52"/>
    <p:sldId id="7259" r:id="rId53"/>
    <p:sldId id="7292" r:id="rId54"/>
    <p:sldId id="7269" r:id="rId55"/>
    <p:sldId id="7228" r:id="rId56"/>
    <p:sldId id="7349" r:id="rId57"/>
    <p:sldId id="7341" r:id="rId58"/>
    <p:sldId id="7342" r:id="rId59"/>
    <p:sldId id="6514" r:id="rId60"/>
    <p:sldId id="7344" r:id="rId61"/>
    <p:sldId id="7345" r:id="rId62"/>
    <p:sldId id="7346" r:id="rId63"/>
    <p:sldId id="7347" r:id="rId64"/>
    <p:sldId id="7271" r:id="rId65"/>
    <p:sldId id="7267" r:id="rId66"/>
    <p:sldId id="7278" r:id="rId67"/>
    <p:sldId id="7230" r:id="rId68"/>
    <p:sldId id="7268" r:id="rId69"/>
    <p:sldId id="7318" r:id="rId70"/>
    <p:sldId id="7354" r:id="rId71"/>
    <p:sldId id="6515" r:id="rId72"/>
    <p:sldId id="7355" r:id="rId73"/>
    <p:sldId id="7357" r:id="rId74"/>
    <p:sldId id="7358" r:id="rId75"/>
    <p:sldId id="7359" r:id="rId76"/>
    <p:sldId id="7361" r:id="rId77"/>
    <p:sldId id="7360" r:id="rId78"/>
    <p:sldId id="7362" r:id="rId79"/>
    <p:sldId id="6919" r:id="rId80"/>
    <p:sldId id="6920" r:id="rId81"/>
    <p:sldId id="6731" r:id="rId82"/>
    <p:sldId id="770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E96751"/>
    <a:srgbClr val="E98C7F"/>
    <a:srgbClr val="418D8F"/>
    <a:srgbClr val="F2A158"/>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1AB9D-E317-7D1B-215A-6955F884F5F1}" v="830" dt="2026-01-13T09:15:37.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82" d="100"/>
          <a:sy n="82" d="100"/>
        </p:scale>
        <p:origin x="58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93"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9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C5B1AB9D-E317-7D1B-215A-6955F884F5F1}"/>
    <pc:docChg chg="modSld">
      <pc:chgData name="Irena Krošl" userId="S::irenak@vsgt.si::6f871211-9d6e-4801-9f7a-49ad5e71b0eb" providerId="AD" clId="Web-{C5B1AB9D-E317-7D1B-215A-6955F884F5F1}" dt="2026-01-13T09:15:37.337" v="801" actId="20577"/>
      <pc:docMkLst>
        <pc:docMk/>
      </pc:docMkLst>
      <pc:sldChg chg="modSp">
        <pc:chgData name="Irena Krošl" userId="S::irenak@vsgt.si::6f871211-9d6e-4801-9f7a-49ad5e71b0eb" providerId="AD" clId="Web-{C5B1AB9D-E317-7D1B-215A-6955F884F5F1}" dt="2026-01-13T08:56:32.313" v="451" actId="20577"/>
        <pc:sldMkLst>
          <pc:docMk/>
          <pc:sldMk cId="3272315909" sldId="4325"/>
        </pc:sldMkLst>
        <pc:spChg chg="mod">
          <ac:chgData name="Irena Krošl" userId="S::irenak@vsgt.si::6f871211-9d6e-4801-9f7a-49ad5e71b0eb" providerId="AD" clId="Web-{C5B1AB9D-E317-7D1B-215A-6955F884F5F1}" dt="2026-01-13T08:56:21.966" v="449" actId="20577"/>
          <ac:spMkLst>
            <pc:docMk/>
            <pc:sldMk cId="3272315909" sldId="4325"/>
            <ac:spMk id="4" creationId="{D50F3614-4F23-F75C-770E-9050F400AA90}"/>
          </ac:spMkLst>
        </pc:spChg>
        <pc:spChg chg="mod">
          <ac:chgData name="Irena Krošl" userId="S::irenak@vsgt.si::6f871211-9d6e-4801-9f7a-49ad5e71b0eb" providerId="AD" clId="Web-{C5B1AB9D-E317-7D1B-215A-6955F884F5F1}" dt="2026-01-13T08:56:00.308" v="440" actId="20577"/>
          <ac:spMkLst>
            <pc:docMk/>
            <pc:sldMk cId="3272315909" sldId="4325"/>
            <ac:spMk id="16" creationId="{6016DD4A-D828-A6FB-94CD-360E757A4D5B}"/>
          </ac:spMkLst>
        </pc:spChg>
        <pc:spChg chg="mod">
          <ac:chgData name="Irena Krošl" userId="S::irenak@vsgt.si::6f871211-9d6e-4801-9f7a-49ad5e71b0eb" providerId="AD" clId="Web-{C5B1AB9D-E317-7D1B-215A-6955F884F5F1}" dt="2026-01-13T08:56:32.313" v="451" actId="20577"/>
          <ac:spMkLst>
            <pc:docMk/>
            <pc:sldMk cId="3272315909" sldId="4325"/>
            <ac:spMk id="17" creationId="{68BE41BD-6B45-D26A-C7CE-45CB01FBAD2B}"/>
          </ac:spMkLst>
        </pc:spChg>
        <pc:spChg chg="mod">
          <ac:chgData name="Irena Krošl" userId="S::irenak@vsgt.si::6f871211-9d6e-4801-9f7a-49ad5e71b0eb" providerId="AD" clId="Web-{C5B1AB9D-E317-7D1B-215A-6955F884F5F1}" dt="2026-01-13T08:56:27.325" v="450" actId="20577"/>
          <ac:spMkLst>
            <pc:docMk/>
            <pc:sldMk cId="3272315909" sldId="4325"/>
            <ac:spMk id="19" creationId="{C49DB631-3AC9-BA3E-8A1E-A920AC25A9AC}"/>
          </ac:spMkLst>
        </pc:spChg>
        <pc:spChg chg="mod">
          <ac:chgData name="Irena Krošl" userId="S::irenak@vsgt.si::6f871211-9d6e-4801-9f7a-49ad5e71b0eb" providerId="AD" clId="Web-{C5B1AB9D-E317-7D1B-215A-6955F884F5F1}" dt="2026-01-13T08:56:06.746" v="442" actId="20577"/>
          <ac:spMkLst>
            <pc:docMk/>
            <pc:sldMk cId="3272315909" sldId="4325"/>
            <ac:spMk id="20" creationId="{F82F4E76-094D-9051-022D-382BB82CDDE3}"/>
          </ac:spMkLst>
        </pc:spChg>
      </pc:sldChg>
      <pc:sldChg chg="modSp">
        <pc:chgData name="Irena Krošl" userId="S::irenak@vsgt.si::6f871211-9d6e-4801-9f7a-49ad5e71b0eb" providerId="AD" clId="Web-{C5B1AB9D-E317-7D1B-215A-6955F884F5F1}" dt="2026-01-13T09:11:01.343" v="692" actId="1076"/>
        <pc:sldMkLst>
          <pc:docMk/>
          <pc:sldMk cId="1644654916" sldId="6515"/>
        </pc:sldMkLst>
        <pc:spChg chg="mod">
          <ac:chgData name="Irena Krošl" userId="S::irenak@vsgt.si::6f871211-9d6e-4801-9f7a-49ad5e71b0eb" providerId="AD" clId="Web-{C5B1AB9D-E317-7D1B-215A-6955F884F5F1}" dt="2026-01-13T09:11:01.343" v="692" actId="1076"/>
          <ac:spMkLst>
            <pc:docMk/>
            <pc:sldMk cId="1644654916" sldId="6515"/>
            <ac:spMk id="8" creationId="{79B61AD8-4B58-11E1-6542-60D7BBBBFCB6}"/>
          </ac:spMkLst>
        </pc:spChg>
        <pc:spChg chg="mod">
          <ac:chgData name="Irena Krošl" userId="S::irenak@vsgt.si::6f871211-9d6e-4801-9f7a-49ad5e71b0eb" providerId="AD" clId="Web-{C5B1AB9D-E317-7D1B-215A-6955F884F5F1}" dt="2026-01-13T09:10:57.140" v="691" actId="14100"/>
          <ac:spMkLst>
            <pc:docMk/>
            <pc:sldMk cId="1644654916" sldId="6515"/>
            <ac:spMk id="45" creationId="{4CCB0A1A-8830-0315-A934-C5493DA00F93}"/>
          </ac:spMkLst>
        </pc:spChg>
      </pc:sldChg>
      <pc:sldChg chg="modSp">
        <pc:chgData name="Irena Krošl" userId="S::irenak@vsgt.si::6f871211-9d6e-4801-9f7a-49ad5e71b0eb" providerId="AD" clId="Web-{C5B1AB9D-E317-7D1B-215A-6955F884F5F1}" dt="2026-01-13T08:56:54.185" v="454" actId="1076"/>
        <pc:sldMkLst>
          <pc:docMk/>
          <pc:sldMk cId="3115764604" sldId="6517"/>
        </pc:sldMkLst>
        <pc:spChg chg="mod">
          <ac:chgData name="Irena Krošl" userId="S::irenak@vsgt.si::6f871211-9d6e-4801-9f7a-49ad5e71b0eb" providerId="AD" clId="Web-{C5B1AB9D-E317-7D1B-215A-6955F884F5F1}" dt="2026-01-13T08:56:54.185" v="454" actId="1076"/>
          <ac:spMkLst>
            <pc:docMk/>
            <pc:sldMk cId="3115764604" sldId="6517"/>
            <ac:spMk id="9" creationId="{3E33C53C-FBAF-B509-BD0F-C1D776D2A0EA}"/>
          </ac:spMkLst>
        </pc:spChg>
        <pc:spChg chg="mod">
          <ac:chgData name="Irena Krošl" userId="S::irenak@vsgt.si::6f871211-9d6e-4801-9f7a-49ad5e71b0eb" providerId="AD" clId="Web-{C5B1AB9D-E317-7D1B-215A-6955F884F5F1}" dt="2026-01-13T08:56:50.591" v="453" actId="14100"/>
          <ac:spMkLst>
            <pc:docMk/>
            <pc:sldMk cId="3115764604" sldId="6517"/>
            <ac:spMk id="11" creationId="{B240F10E-9D45-F8A4-FC38-6E9A17F7AC6E}"/>
          </ac:spMkLst>
        </pc:spChg>
        <pc:cxnChg chg="mod">
          <ac:chgData name="Irena Krošl" userId="S::irenak@vsgt.si::6f871211-9d6e-4801-9f7a-49ad5e71b0eb" providerId="AD" clId="Web-{C5B1AB9D-E317-7D1B-215A-6955F884F5F1}" dt="2026-01-13T08:56:50.591" v="453" actId="14100"/>
          <ac:cxnSpMkLst>
            <pc:docMk/>
            <pc:sldMk cId="3115764604" sldId="6517"/>
            <ac:cxnSpMk id="14" creationId="{C4E94B3F-833D-9A4D-7051-93DF949D029B}"/>
          </ac:cxnSpMkLst>
        </pc:cxnChg>
      </pc:sldChg>
      <pc:sldChg chg="modSp">
        <pc:chgData name="Irena Krošl" userId="S::irenak@vsgt.si::6f871211-9d6e-4801-9f7a-49ad5e71b0eb" providerId="AD" clId="Web-{C5B1AB9D-E317-7D1B-215A-6955F884F5F1}" dt="2026-01-13T09:15:11.446" v="794" actId="1076"/>
        <pc:sldMkLst>
          <pc:docMk/>
          <pc:sldMk cId="3814885049" sldId="6731"/>
        </pc:sldMkLst>
        <pc:spChg chg="mod">
          <ac:chgData name="Irena Krošl" userId="S::irenak@vsgt.si::6f871211-9d6e-4801-9f7a-49ad5e71b0eb" providerId="AD" clId="Web-{C5B1AB9D-E317-7D1B-215A-6955F884F5F1}" dt="2026-01-13T09:15:11.446" v="794" actId="1076"/>
          <ac:spMkLst>
            <pc:docMk/>
            <pc:sldMk cId="3814885049" sldId="6731"/>
            <ac:spMk id="6" creationId="{CB5327E9-6927-17A1-2AFB-89D2507260E9}"/>
          </ac:spMkLst>
        </pc:spChg>
      </pc:sldChg>
      <pc:sldChg chg="modSp">
        <pc:chgData name="Irena Krošl" userId="S::irenak@vsgt.si::6f871211-9d6e-4801-9f7a-49ad5e71b0eb" providerId="AD" clId="Web-{C5B1AB9D-E317-7D1B-215A-6955F884F5F1}" dt="2026-01-13T09:13:55.928" v="738"/>
        <pc:sldMkLst>
          <pc:docMk/>
          <pc:sldMk cId="3995040375" sldId="6919"/>
        </pc:sldMkLst>
        <pc:graphicFrameChg chg="mod modGraphic">
          <ac:chgData name="Irena Krošl" userId="S::irenak@vsgt.si::6f871211-9d6e-4801-9f7a-49ad5e71b0eb" providerId="AD" clId="Web-{C5B1AB9D-E317-7D1B-215A-6955F884F5F1}" dt="2026-01-13T09:13:55.928" v="738"/>
          <ac:graphicFrameMkLst>
            <pc:docMk/>
            <pc:sldMk cId="3995040375" sldId="6919"/>
            <ac:graphicFrameMk id="2" creationId="{7CA086CF-B55E-8CB2-2998-26AB4C0EE51E}"/>
          </ac:graphicFrameMkLst>
        </pc:graphicFrameChg>
      </pc:sldChg>
      <pc:sldChg chg="modSp">
        <pc:chgData name="Irena Krošl" userId="S::irenak@vsgt.si::6f871211-9d6e-4801-9f7a-49ad5e71b0eb" providerId="AD" clId="Web-{C5B1AB9D-E317-7D1B-215A-6955F884F5F1}" dt="2026-01-13T09:14:39.461" v="788" actId="1076"/>
        <pc:sldMkLst>
          <pc:docMk/>
          <pc:sldMk cId="377505566" sldId="6920"/>
        </pc:sldMkLst>
        <pc:graphicFrameChg chg="mod modGraphic">
          <ac:chgData name="Irena Krošl" userId="S::irenak@vsgt.si::6f871211-9d6e-4801-9f7a-49ad5e71b0eb" providerId="AD" clId="Web-{C5B1AB9D-E317-7D1B-215A-6955F884F5F1}" dt="2026-01-13T09:14:39.461" v="788" actId="1076"/>
          <ac:graphicFrameMkLst>
            <pc:docMk/>
            <pc:sldMk cId="377505566" sldId="6920"/>
            <ac:graphicFrameMk id="2" creationId="{C70C4316-E73E-67B3-ADD2-9AFCA499C538}"/>
          </ac:graphicFrameMkLst>
        </pc:graphicFrameChg>
      </pc:sldChg>
      <pc:sldChg chg="modSp">
        <pc:chgData name="Irena Krošl" userId="S::irenak@vsgt.si::6f871211-9d6e-4801-9f7a-49ad5e71b0eb" providerId="AD" clId="Web-{C5B1AB9D-E317-7D1B-215A-6955F884F5F1}" dt="2026-01-13T09:02:31.615" v="530" actId="1076"/>
        <pc:sldMkLst>
          <pc:docMk/>
          <pc:sldMk cId="3901788418" sldId="7228"/>
        </pc:sldMkLst>
        <pc:spChg chg="mod">
          <ac:chgData name="Irena Krošl" userId="S::irenak@vsgt.si::6f871211-9d6e-4801-9f7a-49ad5e71b0eb" providerId="AD" clId="Web-{C5B1AB9D-E317-7D1B-215A-6955F884F5F1}" dt="2026-01-13T09:02:24.115" v="529" actId="14100"/>
          <ac:spMkLst>
            <pc:docMk/>
            <pc:sldMk cId="3901788418" sldId="7228"/>
            <ac:spMk id="7" creationId="{B8BD4E03-2F86-5CE6-11B1-DE875030DEDD}"/>
          </ac:spMkLst>
        </pc:spChg>
        <pc:spChg chg="mod">
          <ac:chgData name="Irena Krošl" userId="S::irenak@vsgt.si::6f871211-9d6e-4801-9f7a-49ad5e71b0eb" providerId="AD" clId="Web-{C5B1AB9D-E317-7D1B-215A-6955F884F5F1}" dt="2026-01-13T09:02:31.615" v="530" actId="1076"/>
          <ac:spMkLst>
            <pc:docMk/>
            <pc:sldMk cId="3901788418" sldId="7228"/>
            <ac:spMk id="13" creationId="{A12FEABA-41BB-7A55-304A-415A576E1C70}"/>
          </ac:spMkLst>
        </pc:spChg>
      </pc:sldChg>
      <pc:sldChg chg="modSp">
        <pc:chgData name="Irena Krošl" userId="S::irenak@vsgt.si::6f871211-9d6e-4801-9f7a-49ad5e71b0eb" providerId="AD" clId="Web-{C5B1AB9D-E317-7D1B-215A-6955F884F5F1}" dt="2026-01-13T09:09:40.792" v="626" actId="20577"/>
        <pc:sldMkLst>
          <pc:docMk/>
          <pc:sldMk cId="2791944684" sldId="7230"/>
        </pc:sldMkLst>
        <pc:spChg chg="mod">
          <ac:chgData name="Irena Krošl" userId="S::irenak@vsgt.si::6f871211-9d6e-4801-9f7a-49ad5e71b0eb" providerId="AD" clId="Web-{C5B1AB9D-E317-7D1B-215A-6955F884F5F1}" dt="2026-01-13T09:09:40.792" v="626" actId="20577"/>
          <ac:spMkLst>
            <pc:docMk/>
            <pc:sldMk cId="2791944684" sldId="7230"/>
            <ac:spMk id="2" creationId="{9C922D2F-D4A9-DCE5-0FFF-5FCAD09FC703}"/>
          </ac:spMkLst>
        </pc:spChg>
        <pc:spChg chg="mod">
          <ac:chgData name="Irena Krošl" userId="S::irenak@vsgt.si::6f871211-9d6e-4801-9f7a-49ad5e71b0eb" providerId="AD" clId="Web-{C5B1AB9D-E317-7D1B-215A-6955F884F5F1}" dt="2026-01-13T09:09:20.072" v="622" actId="1076"/>
          <ac:spMkLst>
            <pc:docMk/>
            <pc:sldMk cId="2791944684" sldId="7230"/>
            <ac:spMk id="3" creationId="{A17E0412-EECB-914C-7CF0-98D5CFE88F4C}"/>
          </ac:spMkLst>
        </pc:spChg>
      </pc:sldChg>
      <pc:sldChg chg="modSp">
        <pc:chgData name="Irena Krošl" userId="S::irenak@vsgt.si::6f871211-9d6e-4801-9f7a-49ad5e71b0eb" providerId="AD" clId="Web-{C5B1AB9D-E317-7D1B-215A-6955F884F5F1}" dt="2026-01-13T08:53:48.178" v="411" actId="1076"/>
        <pc:sldMkLst>
          <pc:docMk/>
          <pc:sldMk cId="3550158184" sldId="7233"/>
        </pc:sldMkLst>
        <pc:spChg chg="mod">
          <ac:chgData name="Irena Krošl" userId="S::irenak@vsgt.si::6f871211-9d6e-4801-9f7a-49ad5e71b0eb" providerId="AD" clId="Web-{C5B1AB9D-E317-7D1B-215A-6955F884F5F1}" dt="2026-01-13T08:53:35.474" v="408" actId="20577"/>
          <ac:spMkLst>
            <pc:docMk/>
            <pc:sldMk cId="3550158184" sldId="7233"/>
            <ac:spMk id="3" creationId="{4ED93F6F-5002-62D5-CAAF-1D475D1CF9D4}"/>
          </ac:spMkLst>
        </pc:spChg>
        <pc:spChg chg="mod">
          <ac:chgData name="Irena Krošl" userId="S::irenak@vsgt.si::6f871211-9d6e-4801-9f7a-49ad5e71b0eb" providerId="AD" clId="Web-{C5B1AB9D-E317-7D1B-215A-6955F884F5F1}" dt="2026-01-13T08:53:48.178" v="411" actId="1076"/>
          <ac:spMkLst>
            <pc:docMk/>
            <pc:sldMk cId="3550158184" sldId="7233"/>
            <ac:spMk id="8" creationId="{C1BBCD1D-D37B-DA2A-AE07-677728E16B41}"/>
          </ac:spMkLst>
        </pc:spChg>
        <pc:spChg chg="mod">
          <ac:chgData name="Irena Krošl" userId="S::irenak@vsgt.si::6f871211-9d6e-4801-9f7a-49ad5e71b0eb" providerId="AD" clId="Web-{C5B1AB9D-E317-7D1B-215A-6955F884F5F1}" dt="2026-01-13T08:53:31.364" v="406" actId="20577"/>
          <ac:spMkLst>
            <pc:docMk/>
            <pc:sldMk cId="3550158184" sldId="7233"/>
            <ac:spMk id="9" creationId="{799BC100-C4DB-C549-CBBF-7FE8D9FFFBE9}"/>
          </ac:spMkLst>
        </pc:spChg>
        <pc:spChg chg="mod">
          <ac:chgData name="Irena Krošl" userId="S::irenak@vsgt.si::6f871211-9d6e-4801-9f7a-49ad5e71b0eb" providerId="AD" clId="Web-{C5B1AB9D-E317-7D1B-215A-6955F884F5F1}" dt="2026-01-13T08:53:45.662" v="410" actId="1076"/>
          <ac:spMkLst>
            <pc:docMk/>
            <pc:sldMk cId="3550158184" sldId="7233"/>
            <ac:spMk id="10" creationId="{7AA5BA78-5E3E-1616-92F0-6D789DB8675D}"/>
          </ac:spMkLst>
        </pc:spChg>
      </pc:sldChg>
      <pc:sldChg chg="modSp">
        <pc:chgData name="Irena Krošl" userId="S::irenak@vsgt.si::6f871211-9d6e-4801-9f7a-49ad5e71b0eb" providerId="AD" clId="Web-{C5B1AB9D-E317-7D1B-215A-6955F884F5F1}" dt="2026-01-13T09:01:13.004" v="487" actId="1076"/>
        <pc:sldMkLst>
          <pc:docMk/>
          <pc:sldMk cId="3073074798" sldId="7259"/>
        </pc:sldMkLst>
        <pc:spChg chg="mod">
          <ac:chgData name="Irena Krošl" userId="S::irenak@vsgt.si::6f871211-9d6e-4801-9f7a-49ad5e71b0eb" providerId="AD" clId="Web-{C5B1AB9D-E317-7D1B-215A-6955F884F5F1}" dt="2026-01-13T09:00:56.910" v="483" actId="1076"/>
          <ac:spMkLst>
            <pc:docMk/>
            <pc:sldMk cId="3073074798" sldId="7259"/>
            <ac:spMk id="6" creationId="{9E0B3112-EF02-83CC-BCE9-104D5C5F493A}"/>
          </ac:spMkLst>
        </pc:spChg>
        <pc:spChg chg="mod">
          <ac:chgData name="Irena Krošl" userId="S::irenak@vsgt.si::6f871211-9d6e-4801-9f7a-49ad5e71b0eb" providerId="AD" clId="Web-{C5B1AB9D-E317-7D1B-215A-6955F884F5F1}" dt="2026-01-13T09:01:13.004" v="487" actId="1076"/>
          <ac:spMkLst>
            <pc:docMk/>
            <pc:sldMk cId="3073074798" sldId="7259"/>
            <ac:spMk id="7" creationId="{E3DA8CB3-0193-4607-771C-0F74996FDA63}"/>
          </ac:spMkLst>
        </pc:spChg>
      </pc:sldChg>
      <pc:sldChg chg="modSp">
        <pc:chgData name="Irena Krošl" userId="S::irenak@vsgt.si::6f871211-9d6e-4801-9f7a-49ad5e71b0eb" providerId="AD" clId="Web-{C5B1AB9D-E317-7D1B-215A-6955F884F5F1}" dt="2026-01-13T08:59:41.799" v="477" actId="1076"/>
        <pc:sldMkLst>
          <pc:docMk/>
          <pc:sldMk cId="1566128404" sldId="7260"/>
        </pc:sldMkLst>
        <pc:spChg chg="mod">
          <ac:chgData name="Irena Krošl" userId="S::irenak@vsgt.si::6f871211-9d6e-4801-9f7a-49ad5e71b0eb" providerId="AD" clId="Web-{C5B1AB9D-E317-7D1B-215A-6955F884F5F1}" dt="2026-01-13T08:59:24.564" v="473" actId="1076"/>
          <ac:spMkLst>
            <pc:docMk/>
            <pc:sldMk cId="1566128404" sldId="7260"/>
            <ac:spMk id="7" creationId="{97C88DA8-8093-0DF7-5A98-59CCD030B54A}"/>
          </ac:spMkLst>
        </pc:spChg>
        <pc:spChg chg="mod">
          <ac:chgData name="Irena Krošl" userId="S::irenak@vsgt.si::6f871211-9d6e-4801-9f7a-49ad5e71b0eb" providerId="AD" clId="Web-{C5B1AB9D-E317-7D1B-215A-6955F884F5F1}" dt="2026-01-13T08:59:20.783" v="471" actId="1076"/>
          <ac:spMkLst>
            <pc:docMk/>
            <pc:sldMk cId="1566128404" sldId="7260"/>
            <ac:spMk id="8" creationId="{12E98B5D-D9D1-D483-11AA-6440189FB91E}"/>
          </ac:spMkLst>
        </pc:spChg>
        <pc:spChg chg="mod">
          <ac:chgData name="Irena Krošl" userId="S::irenak@vsgt.si::6f871211-9d6e-4801-9f7a-49ad5e71b0eb" providerId="AD" clId="Web-{C5B1AB9D-E317-7D1B-215A-6955F884F5F1}" dt="2026-01-13T08:59:41.799" v="477" actId="1076"/>
          <ac:spMkLst>
            <pc:docMk/>
            <pc:sldMk cId="1566128404" sldId="7260"/>
            <ac:spMk id="12" creationId="{D80F9E99-B5C0-C3D3-CDA0-184B8ED15EF5}"/>
          </ac:spMkLst>
        </pc:spChg>
        <pc:picChg chg="mod">
          <ac:chgData name="Irena Krošl" userId="S::irenak@vsgt.si::6f871211-9d6e-4801-9f7a-49ad5e71b0eb" providerId="AD" clId="Web-{C5B1AB9D-E317-7D1B-215A-6955F884F5F1}" dt="2026-01-13T08:59:31.752" v="474" actId="1076"/>
          <ac:picMkLst>
            <pc:docMk/>
            <pc:sldMk cId="1566128404" sldId="7260"/>
            <ac:picMk id="2" creationId="{43044C7A-2370-1A99-F986-4B421E156BE9}"/>
          </ac:picMkLst>
        </pc:picChg>
      </pc:sldChg>
      <pc:sldChg chg="modSp">
        <pc:chgData name="Irena Krošl" userId="S::irenak@vsgt.si::6f871211-9d6e-4801-9f7a-49ad5e71b0eb" providerId="AD" clId="Web-{C5B1AB9D-E317-7D1B-215A-6955F884F5F1}" dt="2026-01-13T09:08:29.022" v="596" actId="20577"/>
        <pc:sldMkLst>
          <pc:docMk/>
          <pc:sldMk cId="1039970040" sldId="7267"/>
        </pc:sldMkLst>
        <pc:spChg chg="mod">
          <ac:chgData name="Irena Krošl" userId="S::irenak@vsgt.si::6f871211-9d6e-4801-9f7a-49ad5e71b0eb" providerId="AD" clId="Web-{C5B1AB9D-E317-7D1B-215A-6955F884F5F1}" dt="2026-01-13T09:07:44.909" v="578" actId="1076"/>
          <ac:spMkLst>
            <pc:docMk/>
            <pc:sldMk cId="1039970040" sldId="7267"/>
            <ac:spMk id="7" creationId="{70ADF1A3-D9E3-9DDF-BF3C-D6B61BB10167}"/>
          </ac:spMkLst>
        </pc:spChg>
        <pc:spChg chg="mod">
          <ac:chgData name="Irena Krošl" userId="S::irenak@vsgt.si::6f871211-9d6e-4801-9f7a-49ad5e71b0eb" providerId="AD" clId="Web-{C5B1AB9D-E317-7D1B-215A-6955F884F5F1}" dt="2026-01-13T09:08:29.022" v="596" actId="20577"/>
          <ac:spMkLst>
            <pc:docMk/>
            <pc:sldMk cId="1039970040" sldId="7267"/>
            <ac:spMk id="8" creationId="{D1BA8ADC-CE28-85DE-E305-6E49DC401AD8}"/>
          </ac:spMkLst>
        </pc:spChg>
      </pc:sldChg>
      <pc:sldChg chg="modSp">
        <pc:chgData name="Irena Krošl" userId="S::irenak@vsgt.si::6f871211-9d6e-4801-9f7a-49ad5e71b0eb" providerId="AD" clId="Web-{C5B1AB9D-E317-7D1B-215A-6955F884F5F1}" dt="2026-01-13T09:10:00.590" v="673" actId="1076"/>
        <pc:sldMkLst>
          <pc:docMk/>
          <pc:sldMk cId="3008205654" sldId="7268"/>
        </pc:sldMkLst>
        <pc:spChg chg="mod">
          <ac:chgData name="Irena Krošl" userId="S::irenak@vsgt.si::6f871211-9d6e-4801-9f7a-49ad5e71b0eb" providerId="AD" clId="Web-{C5B1AB9D-E317-7D1B-215A-6955F884F5F1}" dt="2026-01-13T09:10:00.590" v="673" actId="1076"/>
          <ac:spMkLst>
            <pc:docMk/>
            <pc:sldMk cId="3008205654" sldId="7268"/>
            <ac:spMk id="7" creationId="{E44BABFE-539E-6F03-AD6B-AE5933E7235D}"/>
          </ac:spMkLst>
        </pc:spChg>
        <pc:graphicFrameChg chg="mod modGraphic">
          <ac:chgData name="Irena Krošl" userId="S::irenak@vsgt.si::6f871211-9d6e-4801-9f7a-49ad5e71b0eb" providerId="AD" clId="Web-{C5B1AB9D-E317-7D1B-215A-6955F884F5F1}" dt="2026-01-13T09:09:54.621" v="672"/>
          <ac:graphicFrameMkLst>
            <pc:docMk/>
            <pc:sldMk cId="3008205654" sldId="7268"/>
            <ac:graphicFrameMk id="5" creationId="{6A180C1E-553F-FA19-F40B-508BF7367D27}"/>
          </ac:graphicFrameMkLst>
        </pc:graphicFrameChg>
      </pc:sldChg>
      <pc:sldChg chg="modSp">
        <pc:chgData name="Irena Krošl" userId="S::irenak@vsgt.si::6f871211-9d6e-4801-9f7a-49ad5e71b0eb" providerId="AD" clId="Web-{C5B1AB9D-E317-7D1B-215A-6955F884F5F1}" dt="2026-01-13T09:02:13.880" v="528" actId="14100"/>
        <pc:sldMkLst>
          <pc:docMk/>
          <pc:sldMk cId="927898284" sldId="7269"/>
        </pc:sldMkLst>
        <pc:spChg chg="mod">
          <ac:chgData name="Irena Krošl" userId="S::irenak@vsgt.si::6f871211-9d6e-4801-9f7a-49ad5e71b0eb" providerId="AD" clId="Web-{C5B1AB9D-E317-7D1B-215A-6955F884F5F1}" dt="2026-01-13T09:02:13.880" v="528" actId="14100"/>
          <ac:spMkLst>
            <pc:docMk/>
            <pc:sldMk cId="927898284" sldId="7269"/>
            <ac:spMk id="4" creationId="{85DC0A22-42D2-3329-FEBA-FE93B607E29C}"/>
          </ac:spMkLst>
        </pc:spChg>
        <pc:spChg chg="mod">
          <ac:chgData name="Irena Krošl" userId="S::irenak@vsgt.si::6f871211-9d6e-4801-9f7a-49ad5e71b0eb" providerId="AD" clId="Web-{C5B1AB9D-E317-7D1B-215A-6955F884F5F1}" dt="2026-01-13T09:02:01.599" v="524" actId="1076"/>
          <ac:spMkLst>
            <pc:docMk/>
            <pc:sldMk cId="927898284" sldId="7269"/>
            <ac:spMk id="5" creationId="{D5421657-8D0D-FD11-7D9A-3E216C6CC402}"/>
          </ac:spMkLst>
        </pc:spChg>
        <pc:spChg chg="mod">
          <ac:chgData name="Irena Krošl" userId="S::irenak@vsgt.si::6f871211-9d6e-4801-9f7a-49ad5e71b0eb" providerId="AD" clId="Web-{C5B1AB9D-E317-7D1B-215A-6955F884F5F1}" dt="2026-01-13T09:01:55.224" v="523" actId="1076"/>
          <ac:spMkLst>
            <pc:docMk/>
            <pc:sldMk cId="927898284" sldId="7269"/>
            <ac:spMk id="6" creationId="{A142FAE6-DDF4-A490-E08F-CDEFCE19E34D}"/>
          </ac:spMkLst>
        </pc:spChg>
        <pc:spChg chg="mod">
          <ac:chgData name="Irena Krošl" userId="S::irenak@vsgt.si::6f871211-9d6e-4801-9f7a-49ad5e71b0eb" providerId="AD" clId="Web-{C5B1AB9D-E317-7D1B-215A-6955F884F5F1}" dt="2026-01-13T09:02:05.755" v="525" actId="1076"/>
          <ac:spMkLst>
            <pc:docMk/>
            <pc:sldMk cId="927898284" sldId="7269"/>
            <ac:spMk id="7" creationId="{590B6E87-EA02-27F2-AA33-6D7725F40718}"/>
          </ac:spMkLst>
        </pc:spChg>
        <pc:grpChg chg="mod">
          <ac:chgData name="Irena Krošl" userId="S::irenak@vsgt.si::6f871211-9d6e-4801-9f7a-49ad5e71b0eb" providerId="AD" clId="Web-{C5B1AB9D-E317-7D1B-215A-6955F884F5F1}" dt="2026-01-13T09:02:10.585" v="527" actId="1076"/>
          <ac:grpSpMkLst>
            <pc:docMk/>
            <pc:sldMk cId="927898284" sldId="7269"/>
            <ac:grpSpMk id="2" creationId="{8FD2D586-5900-39DB-67F9-BF7AEA4D74A6}"/>
          </ac:grpSpMkLst>
        </pc:grpChg>
      </pc:sldChg>
      <pc:sldChg chg="modSp">
        <pc:chgData name="Irena Krošl" userId="S::irenak@vsgt.si::6f871211-9d6e-4801-9f7a-49ad5e71b0eb" providerId="AD" clId="Web-{C5B1AB9D-E317-7D1B-215A-6955F884F5F1}" dt="2026-01-13T09:07:32.767" v="577" actId="1076"/>
        <pc:sldMkLst>
          <pc:docMk/>
          <pc:sldMk cId="431075828" sldId="7271"/>
        </pc:sldMkLst>
        <pc:spChg chg="mod">
          <ac:chgData name="Irena Krošl" userId="S::irenak@vsgt.si::6f871211-9d6e-4801-9f7a-49ad5e71b0eb" providerId="AD" clId="Web-{C5B1AB9D-E317-7D1B-215A-6955F884F5F1}" dt="2026-01-13T09:07:20.469" v="573" actId="14100"/>
          <ac:spMkLst>
            <pc:docMk/>
            <pc:sldMk cId="431075828" sldId="7271"/>
            <ac:spMk id="4" creationId="{0ABE815A-C6F2-504A-82EE-EB4E12BB87EC}"/>
          </ac:spMkLst>
        </pc:spChg>
        <pc:spChg chg="mod">
          <ac:chgData name="Irena Krošl" userId="S::irenak@vsgt.si::6f871211-9d6e-4801-9f7a-49ad5e71b0eb" providerId="AD" clId="Web-{C5B1AB9D-E317-7D1B-215A-6955F884F5F1}" dt="2026-01-13T09:07:12.829" v="570" actId="1076"/>
          <ac:spMkLst>
            <pc:docMk/>
            <pc:sldMk cId="431075828" sldId="7271"/>
            <ac:spMk id="5" creationId="{F76FEED4-14D9-D118-EA8C-1801A2D1D859}"/>
          </ac:spMkLst>
        </pc:spChg>
        <pc:spChg chg="mod">
          <ac:chgData name="Irena Krošl" userId="S::irenak@vsgt.si::6f871211-9d6e-4801-9f7a-49ad5e71b0eb" providerId="AD" clId="Web-{C5B1AB9D-E317-7D1B-215A-6955F884F5F1}" dt="2026-01-13T09:07:06.937" v="568" actId="1076"/>
          <ac:spMkLst>
            <pc:docMk/>
            <pc:sldMk cId="431075828" sldId="7271"/>
            <ac:spMk id="6" creationId="{073A3D3B-0677-027A-B8F6-DFBED37B6202}"/>
          </ac:spMkLst>
        </pc:spChg>
        <pc:spChg chg="mod">
          <ac:chgData name="Irena Krošl" userId="S::irenak@vsgt.si::6f871211-9d6e-4801-9f7a-49ad5e71b0eb" providerId="AD" clId="Web-{C5B1AB9D-E317-7D1B-215A-6955F884F5F1}" dt="2026-01-13T09:07:32.767" v="577" actId="1076"/>
          <ac:spMkLst>
            <pc:docMk/>
            <pc:sldMk cId="431075828" sldId="7271"/>
            <ac:spMk id="7" creationId="{BC83B3A5-377E-8713-CB7C-78C8251587B0}"/>
          </ac:spMkLst>
        </pc:spChg>
        <pc:grpChg chg="mod">
          <ac:chgData name="Irena Krošl" userId="S::irenak@vsgt.si::6f871211-9d6e-4801-9f7a-49ad5e71b0eb" providerId="AD" clId="Web-{C5B1AB9D-E317-7D1B-215A-6955F884F5F1}" dt="2026-01-13T09:07:18.610" v="572" actId="1076"/>
          <ac:grpSpMkLst>
            <pc:docMk/>
            <pc:sldMk cId="431075828" sldId="7271"/>
            <ac:grpSpMk id="2" creationId="{0D98E2A3-2CA2-C2CA-BC71-43F71250AE4E}"/>
          </ac:grpSpMkLst>
        </pc:grpChg>
      </pc:sldChg>
      <pc:sldChg chg="modSp">
        <pc:chgData name="Irena Krošl" userId="S::irenak@vsgt.si::6f871211-9d6e-4801-9f7a-49ad5e71b0eb" providerId="AD" clId="Web-{C5B1AB9D-E317-7D1B-215A-6955F884F5F1}" dt="2026-01-13T09:08:39.148" v="614" actId="1076"/>
        <pc:sldMkLst>
          <pc:docMk/>
          <pc:sldMk cId="4171758103" sldId="7278"/>
        </pc:sldMkLst>
        <pc:graphicFrameChg chg="mod modGraphic">
          <ac:chgData name="Irena Krošl" userId="S::irenak@vsgt.si::6f871211-9d6e-4801-9f7a-49ad5e71b0eb" providerId="AD" clId="Web-{C5B1AB9D-E317-7D1B-215A-6955F884F5F1}" dt="2026-01-13T09:08:39.148" v="614" actId="1076"/>
          <ac:graphicFrameMkLst>
            <pc:docMk/>
            <pc:sldMk cId="4171758103" sldId="7278"/>
            <ac:graphicFrameMk id="5" creationId="{CE7E4E23-B079-AB73-176E-FA2FE38A170E}"/>
          </ac:graphicFrameMkLst>
        </pc:graphicFrameChg>
      </pc:sldChg>
      <pc:sldChg chg="modSp">
        <pc:chgData name="Irena Krošl" userId="S::irenak@vsgt.si::6f871211-9d6e-4801-9f7a-49ad5e71b0eb" providerId="AD" clId="Web-{C5B1AB9D-E317-7D1B-215A-6955F884F5F1}" dt="2026-01-13T09:00:40.769" v="482" actId="1076"/>
        <pc:sldMkLst>
          <pc:docMk/>
          <pc:sldMk cId="750160547" sldId="7290"/>
        </pc:sldMkLst>
        <pc:spChg chg="mod">
          <ac:chgData name="Irena Krošl" userId="S::irenak@vsgt.si::6f871211-9d6e-4801-9f7a-49ad5e71b0eb" providerId="AD" clId="Web-{C5B1AB9D-E317-7D1B-215A-6955F884F5F1}" dt="2026-01-13T09:00:33.097" v="479" actId="1076"/>
          <ac:spMkLst>
            <pc:docMk/>
            <pc:sldMk cId="750160547" sldId="7290"/>
            <ac:spMk id="4" creationId="{9C6F2C3C-DDB4-497E-0B5B-019871EF2CC3}"/>
          </ac:spMkLst>
        </pc:spChg>
        <pc:spChg chg="mod">
          <ac:chgData name="Irena Krošl" userId="S::irenak@vsgt.si::6f871211-9d6e-4801-9f7a-49ad5e71b0eb" providerId="AD" clId="Web-{C5B1AB9D-E317-7D1B-215A-6955F884F5F1}" dt="2026-01-13T09:00:28.472" v="478" actId="1076"/>
          <ac:spMkLst>
            <pc:docMk/>
            <pc:sldMk cId="750160547" sldId="7290"/>
            <ac:spMk id="6" creationId="{38F70691-B6C6-7117-621A-E02F1F581CAA}"/>
          </ac:spMkLst>
        </pc:spChg>
        <pc:spChg chg="mod">
          <ac:chgData name="Irena Krošl" userId="S::irenak@vsgt.si::6f871211-9d6e-4801-9f7a-49ad5e71b0eb" providerId="AD" clId="Web-{C5B1AB9D-E317-7D1B-215A-6955F884F5F1}" dt="2026-01-13T09:00:37.425" v="481" actId="14100"/>
          <ac:spMkLst>
            <pc:docMk/>
            <pc:sldMk cId="750160547" sldId="7290"/>
            <ac:spMk id="7" creationId="{F5A634C5-3A82-0229-B46A-37E88DA7365C}"/>
          </ac:spMkLst>
        </pc:spChg>
        <pc:grpChg chg="mod">
          <ac:chgData name="Irena Krošl" userId="S::irenak@vsgt.si::6f871211-9d6e-4801-9f7a-49ad5e71b0eb" providerId="AD" clId="Web-{C5B1AB9D-E317-7D1B-215A-6955F884F5F1}" dt="2026-01-13T09:00:40.769" v="482" actId="1076"/>
          <ac:grpSpMkLst>
            <pc:docMk/>
            <pc:sldMk cId="750160547" sldId="7290"/>
            <ac:grpSpMk id="2" creationId="{943F03B8-C38B-13DC-8F81-7653047E8A74}"/>
          </ac:grpSpMkLst>
        </pc:grpChg>
      </pc:sldChg>
      <pc:sldChg chg="modSp">
        <pc:chgData name="Irena Krošl" userId="S::irenak@vsgt.si::6f871211-9d6e-4801-9f7a-49ad5e71b0eb" providerId="AD" clId="Web-{C5B1AB9D-E317-7D1B-215A-6955F884F5F1}" dt="2026-01-13T09:01:43.927" v="522"/>
        <pc:sldMkLst>
          <pc:docMk/>
          <pc:sldMk cId="1795459871" sldId="7292"/>
        </pc:sldMkLst>
        <pc:spChg chg="mod">
          <ac:chgData name="Irena Krošl" userId="S::irenak@vsgt.si::6f871211-9d6e-4801-9f7a-49ad5e71b0eb" providerId="AD" clId="Web-{C5B1AB9D-E317-7D1B-215A-6955F884F5F1}" dt="2026-01-13T09:01:29.317" v="490" actId="20577"/>
          <ac:spMkLst>
            <pc:docMk/>
            <pc:sldMk cId="1795459871" sldId="7292"/>
            <ac:spMk id="3" creationId="{06F7DCF7-B87D-20E6-DE7D-34205940FCA3}"/>
          </ac:spMkLst>
        </pc:spChg>
        <pc:graphicFrameChg chg="mod modGraphic">
          <ac:chgData name="Irena Krošl" userId="S::irenak@vsgt.si::6f871211-9d6e-4801-9f7a-49ad5e71b0eb" providerId="AD" clId="Web-{C5B1AB9D-E317-7D1B-215A-6955F884F5F1}" dt="2026-01-13T09:01:43.927" v="522"/>
          <ac:graphicFrameMkLst>
            <pc:docMk/>
            <pc:sldMk cId="1795459871" sldId="7292"/>
            <ac:graphicFrameMk id="12" creationId="{D39D5660-88A3-D532-DBB3-999EE98D8B74}"/>
          </ac:graphicFrameMkLst>
        </pc:graphicFrameChg>
      </pc:sldChg>
      <pc:sldChg chg="modSp">
        <pc:chgData name="Irena Krošl" userId="S::irenak@vsgt.si::6f871211-9d6e-4801-9f7a-49ad5e71b0eb" providerId="AD" clId="Web-{C5B1AB9D-E317-7D1B-215A-6955F884F5F1}" dt="2026-01-13T08:52:39.393" v="400" actId="1076"/>
        <pc:sldMkLst>
          <pc:docMk/>
          <pc:sldMk cId="3347235638" sldId="7305"/>
        </pc:sldMkLst>
        <pc:spChg chg="mod">
          <ac:chgData name="Irena Krošl" userId="S::irenak@vsgt.si::6f871211-9d6e-4801-9f7a-49ad5e71b0eb" providerId="AD" clId="Web-{C5B1AB9D-E317-7D1B-215A-6955F884F5F1}" dt="2026-01-13T08:49:50.941" v="374" actId="20577"/>
          <ac:spMkLst>
            <pc:docMk/>
            <pc:sldMk cId="3347235638" sldId="7305"/>
            <ac:spMk id="4" creationId="{A7098CE4-30D7-E7F2-7713-FC6BFA47BF7A}"/>
          </ac:spMkLst>
        </pc:spChg>
        <pc:spChg chg="mod">
          <ac:chgData name="Irena Krošl" userId="S::irenak@vsgt.si::6f871211-9d6e-4801-9f7a-49ad5e71b0eb" providerId="AD" clId="Web-{C5B1AB9D-E317-7D1B-215A-6955F884F5F1}" dt="2026-01-13T08:50:04.177" v="378" actId="1076"/>
          <ac:spMkLst>
            <pc:docMk/>
            <pc:sldMk cId="3347235638" sldId="7305"/>
            <ac:spMk id="8" creationId="{37D6AADE-913D-3EC4-EA87-637B4F4B3593}"/>
          </ac:spMkLst>
        </pc:spChg>
        <pc:spChg chg="mod">
          <ac:chgData name="Irena Krošl" userId="S::irenak@vsgt.si::6f871211-9d6e-4801-9f7a-49ad5e71b0eb" providerId="AD" clId="Web-{C5B1AB9D-E317-7D1B-215A-6955F884F5F1}" dt="2026-01-13T08:50:07.568" v="379" actId="1076"/>
          <ac:spMkLst>
            <pc:docMk/>
            <pc:sldMk cId="3347235638" sldId="7305"/>
            <ac:spMk id="9" creationId="{25FC707A-F517-05C3-EB94-8882D199EBB3}"/>
          </ac:spMkLst>
        </pc:spChg>
        <pc:spChg chg="mod">
          <ac:chgData name="Irena Krošl" userId="S::irenak@vsgt.si::6f871211-9d6e-4801-9f7a-49ad5e71b0eb" providerId="AD" clId="Web-{C5B1AB9D-E317-7D1B-215A-6955F884F5F1}" dt="2026-01-13T08:49:43.409" v="372" actId="1076"/>
          <ac:spMkLst>
            <pc:docMk/>
            <pc:sldMk cId="3347235638" sldId="7305"/>
            <ac:spMk id="13" creationId="{1C68AADD-AC58-107B-A0D7-66DCCF38C32E}"/>
          </ac:spMkLst>
        </pc:spChg>
        <pc:spChg chg="mod">
          <ac:chgData name="Irena Krošl" userId="S::irenak@vsgt.si::6f871211-9d6e-4801-9f7a-49ad5e71b0eb" providerId="AD" clId="Web-{C5B1AB9D-E317-7D1B-215A-6955F884F5F1}" dt="2026-01-13T08:49:56.317" v="375" actId="1076"/>
          <ac:spMkLst>
            <pc:docMk/>
            <pc:sldMk cId="3347235638" sldId="7305"/>
            <ac:spMk id="17" creationId="{59CF7416-8BE9-A2F2-57CF-E92B44B84D17}"/>
          </ac:spMkLst>
        </pc:spChg>
        <pc:spChg chg="mod">
          <ac:chgData name="Irena Krošl" userId="S::irenak@vsgt.si::6f871211-9d6e-4801-9f7a-49ad5e71b0eb" providerId="AD" clId="Web-{C5B1AB9D-E317-7D1B-215A-6955F884F5F1}" dt="2026-01-13T08:52:07.453" v="389" actId="14100"/>
          <ac:spMkLst>
            <pc:docMk/>
            <pc:sldMk cId="3347235638" sldId="7305"/>
            <ac:spMk id="19" creationId="{C849B6B5-A738-39EA-5B9C-25EC5B21C2C2}"/>
          </ac:spMkLst>
        </pc:spChg>
        <pc:spChg chg="mod">
          <ac:chgData name="Irena Krošl" userId="S::irenak@vsgt.si::6f871211-9d6e-4801-9f7a-49ad5e71b0eb" providerId="AD" clId="Web-{C5B1AB9D-E317-7D1B-215A-6955F884F5F1}" dt="2026-01-13T08:52:21.798" v="392" actId="1076"/>
          <ac:spMkLst>
            <pc:docMk/>
            <pc:sldMk cId="3347235638" sldId="7305"/>
            <ac:spMk id="21" creationId="{F6E47042-A652-6A03-5A79-B74249052440}"/>
          </ac:spMkLst>
        </pc:spChg>
        <pc:spChg chg="mod">
          <ac:chgData name="Irena Krošl" userId="S::irenak@vsgt.si::6f871211-9d6e-4801-9f7a-49ad5e71b0eb" providerId="AD" clId="Web-{C5B1AB9D-E317-7D1B-215A-6955F884F5F1}" dt="2026-01-13T08:50:20.975" v="384" actId="1076"/>
          <ac:spMkLst>
            <pc:docMk/>
            <pc:sldMk cId="3347235638" sldId="7305"/>
            <ac:spMk id="22" creationId="{D423F63C-14D8-CCFC-50D1-873F045406D1}"/>
          </ac:spMkLst>
        </pc:spChg>
        <pc:spChg chg="mod">
          <ac:chgData name="Irena Krošl" userId="S::irenak@vsgt.si::6f871211-9d6e-4801-9f7a-49ad5e71b0eb" providerId="AD" clId="Web-{C5B1AB9D-E317-7D1B-215A-6955F884F5F1}" dt="2026-01-13T08:50:01.411" v="377" actId="1076"/>
          <ac:spMkLst>
            <pc:docMk/>
            <pc:sldMk cId="3347235638" sldId="7305"/>
            <ac:spMk id="23" creationId="{72846C68-4B33-8324-59CC-469A0CEE76AF}"/>
          </ac:spMkLst>
        </pc:spChg>
        <pc:spChg chg="mod">
          <ac:chgData name="Irena Krošl" userId="S::irenak@vsgt.si::6f871211-9d6e-4801-9f7a-49ad5e71b0eb" providerId="AD" clId="Web-{C5B1AB9D-E317-7D1B-215A-6955F884F5F1}" dt="2026-01-13T08:50:18.491" v="383" actId="1076"/>
          <ac:spMkLst>
            <pc:docMk/>
            <pc:sldMk cId="3347235638" sldId="7305"/>
            <ac:spMk id="24" creationId="{A541CAE0-3A60-813D-247A-FBBB082BD944}"/>
          </ac:spMkLst>
        </pc:spChg>
        <pc:cxnChg chg="mod">
          <ac:chgData name="Irena Krošl" userId="S::irenak@vsgt.si::6f871211-9d6e-4801-9f7a-49ad5e71b0eb" providerId="AD" clId="Web-{C5B1AB9D-E317-7D1B-215A-6955F884F5F1}" dt="2026-01-13T08:52:39.393" v="400" actId="1076"/>
          <ac:cxnSpMkLst>
            <pc:docMk/>
            <pc:sldMk cId="3347235638" sldId="7305"/>
            <ac:cxnSpMk id="25" creationId="{99BB052C-B3FB-64D0-6177-5B2BDDB1FAB6}"/>
          </ac:cxnSpMkLst>
        </pc:cxnChg>
        <pc:cxnChg chg="mod">
          <ac:chgData name="Irena Krošl" userId="S::irenak@vsgt.si::6f871211-9d6e-4801-9f7a-49ad5e71b0eb" providerId="AD" clId="Web-{C5B1AB9D-E317-7D1B-215A-6955F884F5F1}" dt="2026-01-13T08:52:37.784" v="399" actId="1076"/>
          <ac:cxnSpMkLst>
            <pc:docMk/>
            <pc:sldMk cId="3347235638" sldId="7305"/>
            <ac:cxnSpMk id="27" creationId="{49896B06-13A8-6C03-4EF3-88BAFC445D49}"/>
          </ac:cxnSpMkLst>
        </pc:cxnChg>
        <pc:cxnChg chg="mod">
          <ac:chgData name="Irena Krošl" userId="S::irenak@vsgt.si::6f871211-9d6e-4801-9f7a-49ad5e71b0eb" providerId="AD" clId="Web-{C5B1AB9D-E317-7D1B-215A-6955F884F5F1}" dt="2026-01-13T08:52:35.767" v="398" actId="1076"/>
          <ac:cxnSpMkLst>
            <pc:docMk/>
            <pc:sldMk cId="3347235638" sldId="7305"/>
            <ac:cxnSpMk id="28" creationId="{C32F7F84-F5D6-DD35-FD60-BBD9C84C6694}"/>
          </ac:cxnSpMkLst>
        </pc:cxnChg>
        <pc:cxnChg chg="mod">
          <ac:chgData name="Irena Krošl" userId="S::irenak@vsgt.si::6f871211-9d6e-4801-9f7a-49ad5e71b0eb" providerId="AD" clId="Web-{C5B1AB9D-E317-7D1B-215A-6955F884F5F1}" dt="2026-01-13T08:52:35.314" v="397" actId="1076"/>
          <ac:cxnSpMkLst>
            <pc:docMk/>
            <pc:sldMk cId="3347235638" sldId="7305"/>
            <ac:cxnSpMk id="29" creationId="{9E519920-DC6F-4167-F93B-D76507CF59D8}"/>
          </ac:cxnSpMkLst>
        </pc:cxnChg>
        <pc:cxnChg chg="mod">
          <ac:chgData name="Irena Krošl" userId="S::irenak@vsgt.si::6f871211-9d6e-4801-9f7a-49ad5e71b0eb" providerId="AD" clId="Web-{C5B1AB9D-E317-7D1B-215A-6955F884F5F1}" dt="2026-01-13T08:52:32.283" v="396" actId="1076"/>
          <ac:cxnSpMkLst>
            <pc:docMk/>
            <pc:sldMk cId="3347235638" sldId="7305"/>
            <ac:cxnSpMk id="30" creationId="{D9BE438A-BA7A-A30C-C37C-8F7714A3B2DB}"/>
          </ac:cxnSpMkLst>
        </pc:cxnChg>
      </pc:sldChg>
      <pc:sldChg chg="modSp">
        <pc:chgData name="Irena Krošl" userId="S::irenak@vsgt.si::6f871211-9d6e-4801-9f7a-49ad5e71b0eb" providerId="AD" clId="Web-{C5B1AB9D-E317-7D1B-215A-6955F884F5F1}" dt="2026-01-13T09:10:15.153" v="678" actId="14100"/>
        <pc:sldMkLst>
          <pc:docMk/>
          <pc:sldMk cId="2146827696" sldId="7318"/>
        </pc:sldMkLst>
        <pc:spChg chg="mod">
          <ac:chgData name="Irena Krošl" userId="S::irenak@vsgt.si::6f871211-9d6e-4801-9f7a-49ad5e71b0eb" providerId="AD" clId="Web-{C5B1AB9D-E317-7D1B-215A-6955F884F5F1}" dt="2026-01-13T09:10:09.372" v="676" actId="14100"/>
          <ac:spMkLst>
            <pc:docMk/>
            <pc:sldMk cId="2146827696" sldId="7318"/>
            <ac:spMk id="5" creationId="{18CE6E7B-F489-8371-58F3-6628E0D83935}"/>
          </ac:spMkLst>
        </pc:spChg>
        <pc:spChg chg="mod">
          <ac:chgData name="Irena Krošl" userId="S::irenak@vsgt.si::6f871211-9d6e-4801-9f7a-49ad5e71b0eb" providerId="AD" clId="Web-{C5B1AB9D-E317-7D1B-215A-6955F884F5F1}" dt="2026-01-13T09:10:15.153" v="678" actId="14100"/>
          <ac:spMkLst>
            <pc:docMk/>
            <pc:sldMk cId="2146827696" sldId="7318"/>
            <ac:spMk id="12" creationId="{B2CC3864-0C12-853F-27F4-A1A8E2DD4C79}"/>
          </ac:spMkLst>
        </pc:spChg>
        <pc:spChg chg="mod">
          <ac:chgData name="Irena Krošl" userId="S::irenak@vsgt.si::6f871211-9d6e-4801-9f7a-49ad5e71b0eb" providerId="AD" clId="Web-{C5B1AB9D-E317-7D1B-215A-6955F884F5F1}" dt="2026-01-13T09:10:05.637" v="674" actId="1076"/>
          <ac:spMkLst>
            <pc:docMk/>
            <pc:sldMk cId="2146827696" sldId="7318"/>
            <ac:spMk id="14" creationId="{24E6F35E-EF27-EB69-FDAD-26DE76202255}"/>
          </ac:spMkLst>
        </pc:spChg>
      </pc:sldChg>
      <pc:sldChg chg="modSp">
        <pc:chgData name="Irena Krošl" userId="S::irenak@vsgt.si::6f871211-9d6e-4801-9f7a-49ad5e71b0eb" providerId="AD" clId="Web-{C5B1AB9D-E317-7D1B-215A-6955F884F5F1}" dt="2026-01-13T08:55:45.808" v="439" actId="20577"/>
        <pc:sldMkLst>
          <pc:docMk/>
          <pc:sldMk cId="841378150" sldId="7335"/>
        </pc:sldMkLst>
        <pc:spChg chg="mod">
          <ac:chgData name="Irena Krošl" userId="S::irenak@vsgt.si::6f871211-9d6e-4801-9f7a-49ad5e71b0eb" providerId="AD" clId="Web-{C5B1AB9D-E317-7D1B-215A-6955F884F5F1}" dt="2026-01-13T08:55:28.511" v="436" actId="20577"/>
          <ac:spMkLst>
            <pc:docMk/>
            <pc:sldMk cId="841378150" sldId="7335"/>
            <ac:spMk id="4" creationId="{88A6EBF5-5052-658A-A469-D8735C208EDF}"/>
          </ac:spMkLst>
        </pc:spChg>
        <pc:spChg chg="mod">
          <ac:chgData name="Irena Krošl" userId="S::irenak@vsgt.si::6f871211-9d6e-4801-9f7a-49ad5e71b0eb" providerId="AD" clId="Web-{C5B1AB9D-E317-7D1B-215A-6955F884F5F1}" dt="2026-01-13T08:55:13.213" v="432" actId="1076"/>
          <ac:spMkLst>
            <pc:docMk/>
            <pc:sldMk cId="841378150" sldId="7335"/>
            <ac:spMk id="6" creationId="{2906D7AD-B684-690C-8514-B244632D1EBD}"/>
          </ac:spMkLst>
        </pc:spChg>
        <pc:spChg chg="mod">
          <ac:chgData name="Irena Krošl" userId="S::irenak@vsgt.si::6f871211-9d6e-4801-9f7a-49ad5e71b0eb" providerId="AD" clId="Web-{C5B1AB9D-E317-7D1B-215A-6955F884F5F1}" dt="2026-01-13T08:55:45.808" v="439" actId="20577"/>
          <ac:spMkLst>
            <pc:docMk/>
            <pc:sldMk cId="841378150" sldId="7335"/>
            <ac:spMk id="7" creationId="{BC3B9A53-BB7A-C90E-26DB-4A87D5749B97}"/>
          </ac:spMkLst>
        </pc:spChg>
      </pc:sldChg>
      <pc:sldChg chg="modSp">
        <pc:chgData name="Irena Krošl" userId="S::irenak@vsgt.si::6f871211-9d6e-4801-9f7a-49ad5e71b0eb" providerId="AD" clId="Web-{C5B1AB9D-E317-7D1B-215A-6955F884F5F1}" dt="2026-01-13T08:57:43.593" v="461" actId="1076"/>
        <pc:sldMkLst>
          <pc:docMk/>
          <pc:sldMk cId="1599722833" sldId="7337"/>
        </pc:sldMkLst>
        <pc:spChg chg="mod">
          <ac:chgData name="Irena Krošl" userId="S::irenak@vsgt.si::6f871211-9d6e-4801-9f7a-49ad5e71b0eb" providerId="AD" clId="Web-{C5B1AB9D-E317-7D1B-215A-6955F884F5F1}" dt="2026-01-13T08:57:29.186" v="460" actId="1076"/>
          <ac:spMkLst>
            <pc:docMk/>
            <pc:sldMk cId="1599722833" sldId="7337"/>
            <ac:spMk id="9" creationId="{83C97E35-C610-88A5-087F-035F2DE07985}"/>
          </ac:spMkLst>
        </pc:spChg>
        <pc:spChg chg="mod">
          <ac:chgData name="Irena Krošl" userId="S::irenak@vsgt.si::6f871211-9d6e-4801-9f7a-49ad5e71b0eb" providerId="AD" clId="Web-{C5B1AB9D-E317-7D1B-215A-6955F884F5F1}" dt="2026-01-13T08:57:28.999" v="459" actId="14100"/>
          <ac:spMkLst>
            <pc:docMk/>
            <pc:sldMk cId="1599722833" sldId="7337"/>
            <ac:spMk id="11" creationId="{E13C5510-EE0A-E33B-50DA-BCEF1CBF5D6A}"/>
          </ac:spMkLst>
        </pc:spChg>
        <pc:spChg chg="mod">
          <ac:chgData name="Irena Krošl" userId="S::irenak@vsgt.si::6f871211-9d6e-4801-9f7a-49ad5e71b0eb" providerId="AD" clId="Web-{C5B1AB9D-E317-7D1B-215A-6955F884F5F1}" dt="2026-01-13T08:57:19.311" v="456" actId="1076"/>
          <ac:spMkLst>
            <pc:docMk/>
            <pc:sldMk cId="1599722833" sldId="7337"/>
            <ac:spMk id="18" creationId="{A98BE510-0A24-F68B-C1C8-FFBE18BDD76F}"/>
          </ac:spMkLst>
        </pc:spChg>
        <pc:spChg chg="mod">
          <ac:chgData name="Irena Krošl" userId="S::irenak@vsgt.si::6f871211-9d6e-4801-9f7a-49ad5e71b0eb" providerId="AD" clId="Web-{C5B1AB9D-E317-7D1B-215A-6955F884F5F1}" dt="2026-01-13T08:57:43.593" v="461" actId="1076"/>
          <ac:spMkLst>
            <pc:docMk/>
            <pc:sldMk cId="1599722833" sldId="7337"/>
            <ac:spMk id="19" creationId="{59962B50-E3DA-018A-E8A7-7C1F379F5F29}"/>
          </ac:spMkLst>
        </pc:spChg>
        <pc:picChg chg="mod">
          <ac:chgData name="Irena Krošl" userId="S::irenak@vsgt.si::6f871211-9d6e-4801-9f7a-49ad5e71b0eb" providerId="AD" clId="Web-{C5B1AB9D-E317-7D1B-215A-6955F884F5F1}" dt="2026-01-13T08:57:21.108" v="457" actId="1076"/>
          <ac:picMkLst>
            <pc:docMk/>
            <pc:sldMk cId="1599722833" sldId="7337"/>
            <ac:picMk id="16" creationId="{2793513E-9F23-AF27-4683-1589D52F116E}"/>
          </ac:picMkLst>
        </pc:picChg>
        <pc:cxnChg chg="mod">
          <ac:chgData name="Irena Krošl" userId="S::irenak@vsgt.si::6f871211-9d6e-4801-9f7a-49ad5e71b0eb" providerId="AD" clId="Web-{C5B1AB9D-E317-7D1B-215A-6955F884F5F1}" dt="2026-01-13T08:57:28.999" v="459" actId="14100"/>
          <ac:cxnSpMkLst>
            <pc:docMk/>
            <pc:sldMk cId="1599722833" sldId="7337"/>
            <ac:cxnSpMk id="14" creationId="{5627312E-C5D8-B7FA-D849-17B81B1AA07A}"/>
          </ac:cxnSpMkLst>
        </pc:cxnChg>
      </pc:sldChg>
      <pc:sldChg chg="modSp">
        <pc:chgData name="Irena Krošl" userId="S::irenak@vsgt.si::6f871211-9d6e-4801-9f7a-49ad5e71b0eb" providerId="AD" clId="Web-{C5B1AB9D-E317-7D1B-215A-6955F884F5F1}" dt="2026-01-13T08:58:33.876" v="467" actId="14100"/>
        <pc:sldMkLst>
          <pc:docMk/>
          <pc:sldMk cId="1755662268" sldId="7339"/>
        </pc:sldMkLst>
        <pc:spChg chg="mod">
          <ac:chgData name="Irena Krošl" userId="S::irenak@vsgt.si::6f871211-9d6e-4801-9f7a-49ad5e71b0eb" providerId="AD" clId="Web-{C5B1AB9D-E317-7D1B-215A-6955F884F5F1}" dt="2026-01-13T08:58:15.781" v="465" actId="1076"/>
          <ac:spMkLst>
            <pc:docMk/>
            <pc:sldMk cId="1755662268" sldId="7339"/>
            <ac:spMk id="9" creationId="{02349ED5-3420-7287-2F0A-A5C94F2699B8}"/>
          </ac:spMkLst>
        </pc:spChg>
        <pc:spChg chg="mod">
          <ac:chgData name="Irena Krošl" userId="S::irenak@vsgt.si::6f871211-9d6e-4801-9f7a-49ad5e71b0eb" providerId="AD" clId="Web-{C5B1AB9D-E317-7D1B-215A-6955F884F5F1}" dt="2026-01-13T08:58:13.781" v="464" actId="14100"/>
          <ac:spMkLst>
            <pc:docMk/>
            <pc:sldMk cId="1755662268" sldId="7339"/>
            <ac:spMk id="11" creationId="{25DC89D7-98F4-572D-FC18-201876436F2B}"/>
          </ac:spMkLst>
        </pc:spChg>
        <pc:spChg chg="mod">
          <ac:chgData name="Irena Krošl" userId="S::irenak@vsgt.si::6f871211-9d6e-4801-9f7a-49ad5e71b0eb" providerId="AD" clId="Web-{C5B1AB9D-E317-7D1B-215A-6955F884F5F1}" dt="2026-01-13T08:58:18.907" v="466" actId="14100"/>
          <ac:spMkLst>
            <pc:docMk/>
            <pc:sldMk cId="1755662268" sldId="7339"/>
            <ac:spMk id="18" creationId="{D1248592-EA09-B56C-3622-38B5C31CF4D1}"/>
          </ac:spMkLst>
        </pc:spChg>
        <pc:spChg chg="mod">
          <ac:chgData name="Irena Krošl" userId="S::irenak@vsgt.si::6f871211-9d6e-4801-9f7a-49ad5e71b0eb" providerId="AD" clId="Web-{C5B1AB9D-E317-7D1B-215A-6955F884F5F1}" dt="2026-01-13T08:58:33.876" v="467" actId="14100"/>
          <ac:spMkLst>
            <pc:docMk/>
            <pc:sldMk cId="1755662268" sldId="7339"/>
            <ac:spMk id="19" creationId="{DAAD5F39-6C07-CAAE-50A1-A8111C9C92A5}"/>
          </ac:spMkLst>
        </pc:spChg>
        <pc:cxnChg chg="mod">
          <ac:chgData name="Irena Krošl" userId="S::irenak@vsgt.si::6f871211-9d6e-4801-9f7a-49ad5e71b0eb" providerId="AD" clId="Web-{C5B1AB9D-E317-7D1B-215A-6955F884F5F1}" dt="2026-01-13T08:58:13.781" v="464" actId="14100"/>
          <ac:cxnSpMkLst>
            <pc:docMk/>
            <pc:sldMk cId="1755662268" sldId="7339"/>
            <ac:cxnSpMk id="14" creationId="{5BE4D414-A74A-0611-418B-4C788DC7ED42}"/>
          </ac:cxnSpMkLst>
        </pc:cxnChg>
      </pc:sldChg>
      <pc:sldChg chg="modSp">
        <pc:chgData name="Irena Krošl" userId="S::irenak@vsgt.si::6f871211-9d6e-4801-9f7a-49ad5e71b0eb" providerId="AD" clId="Web-{C5B1AB9D-E317-7D1B-215A-6955F884F5F1}" dt="2026-01-13T08:59:05.111" v="470" actId="20577"/>
        <pc:sldMkLst>
          <pc:docMk/>
          <pc:sldMk cId="3120713219" sldId="7340"/>
        </pc:sldMkLst>
        <pc:spChg chg="mod">
          <ac:chgData name="Irena Krošl" userId="S::irenak@vsgt.si::6f871211-9d6e-4801-9f7a-49ad5e71b0eb" providerId="AD" clId="Web-{C5B1AB9D-E317-7D1B-215A-6955F884F5F1}" dt="2026-01-13T08:59:05.111" v="470" actId="20577"/>
          <ac:spMkLst>
            <pc:docMk/>
            <pc:sldMk cId="3120713219" sldId="7340"/>
            <ac:spMk id="9" creationId="{4AD94833-D6C0-29F7-800C-D0715013B57F}"/>
          </ac:spMkLst>
        </pc:spChg>
        <pc:spChg chg="mod">
          <ac:chgData name="Irena Krošl" userId="S::irenak@vsgt.si::6f871211-9d6e-4801-9f7a-49ad5e71b0eb" providerId="AD" clId="Web-{C5B1AB9D-E317-7D1B-215A-6955F884F5F1}" dt="2026-01-13T08:59:01.314" v="469" actId="1076"/>
          <ac:spMkLst>
            <pc:docMk/>
            <pc:sldMk cId="3120713219" sldId="7340"/>
            <ac:spMk id="19" creationId="{F8501F81-9441-87D0-0403-0E3C25CEE5A6}"/>
          </ac:spMkLst>
        </pc:spChg>
      </pc:sldChg>
      <pc:sldChg chg="modSp">
        <pc:chgData name="Irena Krošl" userId="S::irenak@vsgt.si::6f871211-9d6e-4801-9f7a-49ad5e71b0eb" providerId="AD" clId="Web-{C5B1AB9D-E317-7D1B-215A-6955F884F5F1}" dt="2026-01-13T09:04:08.304" v="547" actId="1076"/>
        <pc:sldMkLst>
          <pc:docMk/>
          <pc:sldMk cId="3938067498" sldId="7341"/>
        </pc:sldMkLst>
        <pc:spChg chg="mod">
          <ac:chgData name="Irena Krošl" userId="S::irenak@vsgt.si::6f871211-9d6e-4801-9f7a-49ad5e71b0eb" providerId="AD" clId="Web-{C5B1AB9D-E317-7D1B-215A-6955F884F5F1}" dt="2026-01-13T09:03:51.773" v="545" actId="14100"/>
          <ac:spMkLst>
            <pc:docMk/>
            <pc:sldMk cId="3938067498" sldId="7341"/>
            <ac:spMk id="9" creationId="{38826E88-C559-7480-38FA-10200E4EABCA}"/>
          </ac:spMkLst>
        </pc:spChg>
        <pc:spChg chg="mod">
          <ac:chgData name="Irena Krošl" userId="S::irenak@vsgt.si::6f871211-9d6e-4801-9f7a-49ad5e71b0eb" providerId="AD" clId="Web-{C5B1AB9D-E317-7D1B-215A-6955F884F5F1}" dt="2026-01-13T09:04:03.304" v="546" actId="14100"/>
          <ac:spMkLst>
            <pc:docMk/>
            <pc:sldMk cId="3938067498" sldId="7341"/>
            <ac:spMk id="11" creationId="{3123B6FF-BB91-CA11-2E8B-2D6104DD4B2F}"/>
          </ac:spMkLst>
        </pc:spChg>
        <pc:spChg chg="mod">
          <ac:chgData name="Irena Krošl" userId="S::irenak@vsgt.si::6f871211-9d6e-4801-9f7a-49ad5e71b0eb" providerId="AD" clId="Web-{C5B1AB9D-E317-7D1B-215A-6955F884F5F1}" dt="2026-01-13T09:03:40.710" v="542" actId="14100"/>
          <ac:spMkLst>
            <pc:docMk/>
            <pc:sldMk cId="3938067498" sldId="7341"/>
            <ac:spMk id="18" creationId="{07C4B28C-18A7-DED7-196B-B2423C06D8EF}"/>
          </ac:spMkLst>
        </pc:spChg>
        <pc:spChg chg="mod">
          <ac:chgData name="Irena Krošl" userId="S::irenak@vsgt.si::6f871211-9d6e-4801-9f7a-49ad5e71b0eb" providerId="AD" clId="Web-{C5B1AB9D-E317-7D1B-215A-6955F884F5F1}" dt="2026-01-13T09:04:08.304" v="547" actId="1076"/>
          <ac:spMkLst>
            <pc:docMk/>
            <pc:sldMk cId="3938067498" sldId="7341"/>
            <ac:spMk id="19" creationId="{DD4A893C-F693-4743-124A-8CCF154920A3}"/>
          </ac:spMkLst>
        </pc:spChg>
        <pc:cxnChg chg="mod">
          <ac:chgData name="Irena Krošl" userId="S::irenak@vsgt.si::6f871211-9d6e-4801-9f7a-49ad5e71b0eb" providerId="AD" clId="Web-{C5B1AB9D-E317-7D1B-215A-6955F884F5F1}" dt="2026-01-13T09:04:03.304" v="546" actId="14100"/>
          <ac:cxnSpMkLst>
            <pc:docMk/>
            <pc:sldMk cId="3938067498" sldId="7341"/>
            <ac:cxnSpMk id="14" creationId="{FE0D3117-2697-781B-3EDD-646A9613CD68}"/>
          </ac:cxnSpMkLst>
        </pc:cxnChg>
      </pc:sldChg>
      <pc:sldChg chg="modSp">
        <pc:chgData name="Irena Krošl" userId="S::irenak@vsgt.si::6f871211-9d6e-4801-9f7a-49ad5e71b0eb" providerId="AD" clId="Web-{C5B1AB9D-E317-7D1B-215A-6955F884F5F1}" dt="2026-01-13T09:05:06.290" v="560" actId="1076"/>
        <pc:sldMkLst>
          <pc:docMk/>
          <pc:sldMk cId="461075841" sldId="7342"/>
        </pc:sldMkLst>
        <pc:spChg chg="mod">
          <ac:chgData name="Irena Krošl" userId="S::irenak@vsgt.si::6f871211-9d6e-4801-9f7a-49ad5e71b0eb" providerId="AD" clId="Web-{C5B1AB9D-E317-7D1B-215A-6955F884F5F1}" dt="2026-01-13T09:05:06.290" v="560" actId="1076"/>
          <ac:spMkLst>
            <pc:docMk/>
            <pc:sldMk cId="461075841" sldId="7342"/>
            <ac:spMk id="4" creationId="{6341F75E-29BE-2D15-E73E-23DC2EB25123}"/>
          </ac:spMkLst>
        </pc:spChg>
        <pc:spChg chg="mod">
          <ac:chgData name="Irena Krošl" userId="S::irenak@vsgt.si::6f871211-9d6e-4801-9f7a-49ad5e71b0eb" providerId="AD" clId="Web-{C5B1AB9D-E317-7D1B-215A-6955F884F5F1}" dt="2026-01-13T09:04:27.773" v="549" actId="14100"/>
          <ac:spMkLst>
            <pc:docMk/>
            <pc:sldMk cId="461075841" sldId="7342"/>
            <ac:spMk id="6" creationId="{EA5CBEF7-37D5-D457-974F-F36B140456AD}"/>
          </ac:spMkLst>
        </pc:spChg>
        <pc:spChg chg="mod">
          <ac:chgData name="Irena Krošl" userId="S::irenak@vsgt.si::6f871211-9d6e-4801-9f7a-49ad5e71b0eb" providerId="AD" clId="Web-{C5B1AB9D-E317-7D1B-215A-6955F884F5F1}" dt="2026-01-13T09:05:04.321" v="559" actId="1076"/>
          <ac:spMkLst>
            <pc:docMk/>
            <pc:sldMk cId="461075841" sldId="7342"/>
            <ac:spMk id="7" creationId="{E1F9CE8A-0033-1FFF-9E43-EB0B106B43B4}"/>
          </ac:spMkLst>
        </pc:spChg>
        <pc:spChg chg="mod">
          <ac:chgData name="Irena Krošl" userId="S::irenak@vsgt.si::6f871211-9d6e-4801-9f7a-49ad5e71b0eb" providerId="AD" clId="Web-{C5B1AB9D-E317-7D1B-215A-6955F884F5F1}" dt="2026-01-13T09:05:00.196" v="558" actId="14100"/>
          <ac:spMkLst>
            <pc:docMk/>
            <pc:sldMk cId="461075841" sldId="7342"/>
            <ac:spMk id="9" creationId="{29F900A1-5CC2-7BA2-FDF8-C0D953008081}"/>
          </ac:spMkLst>
        </pc:spChg>
      </pc:sldChg>
      <pc:sldChg chg="modSp">
        <pc:chgData name="Irena Krošl" userId="S::irenak@vsgt.si::6f871211-9d6e-4801-9f7a-49ad5e71b0eb" providerId="AD" clId="Web-{C5B1AB9D-E317-7D1B-215A-6955F884F5F1}" dt="2026-01-13T09:05:46.618" v="562" actId="1076"/>
        <pc:sldMkLst>
          <pc:docMk/>
          <pc:sldMk cId="390581869" sldId="7344"/>
        </pc:sldMkLst>
        <pc:spChg chg="mod">
          <ac:chgData name="Irena Krošl" userId="S::irenak@vsgt.si::6f871211-9d6e-4801-9f7a-49ad5e71b0eb" providerId="AD" clId="Web-{C5B1AB9D-E317-7D1B-215A-6955F884F5F1}" dt="2026-01-13T09:05:37.306" v="561" actId="14100"/>
          <ac:spMkLst>
            <pc:docMk/>
            <pc:sldMk cId="390581869" sldId="7344"/>
            <ac:spMk id="24" creationId="{DC78676E-682B-61B9-FF9D-016EA538B47A}"/>
          </ac:spMkLst>
        </pc:spChg>
        <pc:picChg chg="mod">
          <ac:chgData name="Irena Krošl" userId="S::irenak@vsgt.si::6f871211-9d6e-4801-9f7a-49ad5e71b0eb" providerId="AD" clId="Web-{C5B1AB9D-E317-7D1B-215A-6955F884F5F1}" dt="2026-01-13T09:05:46.618" v="562" actId="1076"/>
          <ac:picMkLst>
            <pc:docMk/>
            <pc:sldMk cId="390581869" sldId="7344"/>
            <ac:picMk id="9" creationId="{DC6B4A98-58CF-7677-E9A2-1B4F5215E063}"/>
          </ac:picMkLst>
        </pc:picChg>
      </pc:sldChg>
      <pc:sldChg chg="modSp">
        <pc:chgData name="Irena Krošl" userId="S::irenak@vsgt.si::6f871211-9d6e-4801-9f7a-49ad5e71b0eb" providerId="AD" clId="Web-{C5B1AB9D-E317-7D1B-215A-6955F884F5F1}" dt="2026-01-13T09:05:56.728" v="563" actId="14100"/>
        <pc:sldMkLst>
          <pc:docMk/>
          <pc:sldMk cId="2143149837" sldId="7345"/>
        </pc:sldMkLst>
        <pc:spChg chg="mod">
          <ac:chgData name="Irena Krošl" userId="S::irenak@vsgt.si::6f871211-9d6e-4801-9f7a-49ad5e71b0eb" providerId="AD" clId="Web-{C5B1AB9D-E317-7D1B-215A-6955F884F5F1}" dt="2026-01-13T09:05:56.728" v="563" actId="14100"/>
          <ac:spMkLst>
            <pc:docMk/>
            <pc:sldMk cId="2143149837" sldId="7345"/>
            <ac:spMk id="24" creationId="{C98DE1E6-E82B-B883-4903-3A2C9091B25B}"/>
          </ac:spMkLst>
        </pc:spChg>
      </pc:sldChg>
      <pc:sldChg chg="modSp">
        <pc:chgData name="Irena Krošl" userId="S::irenak@vsgt.si::6f871211-9d6e-4801-9f7a-49ad5e71b0eb" providerId="AD" clId="Web-{C5B1AB9D-E317-7D1B-215A-6955F884F5F1}" dt="2026-01-13T09:06:12.556" v="565" actId="14100"/>
        <pc:sldMkLst>
          <pc:docMk/>
          <pc:sldMk cId="2612432243" sldId="7346"/>
        </pc:sldMkLst>
        <pc:spChg chg="mod">
          <ac:chgData name="Irena Krošl" userId="S::irenak@vsgt.si::6f871211-9d6e-4801-9f7a-49ad5e71b0eb" providerId="AD" clId="Web-{C5B1AB9D-E317-7D1B-215A-6955F884F5F1}" dt="2026-01-13T09:06:12.556" v="565" actId="14100"/>
          <ac:spMkLst>
            <pc:docMk/>
            <pc:sldMk cId="2612432243" sldId="7346"/>
            <ac:spMk id="21" creationId="{AF0C1358-BF26-7ECC-4F38-A1A26755EC1C}"/>
          </ac:spMkLst>
        </pc:spChg>
        <pc:spChg chg="mod">
          <ac:chgData name="Irena Krošl" userId="S::irenak@vsgt.si::6f871211-9d6e-4801-9f7a-49ad5e71b0eb" providerId="AD" clId="Web-{C5B1AB9D-E317-7D1B-215A-6955F884F5F1}" dt="2026-01-13T09:06:08.572" v="564" actId="14100"/>
          <ac:spMkLst>
            <pc:docMk/>
            <pc:sldMk cId="2612432243" sldId="7346"/>
            <ac:spMk id="23" creationId="{799ECC43-20A8-0AC4-44CA-8D2D03B0FAE2}"/>
          </ac:spMkLst>
        </pc:spChg>
      </pc:sldChg>
      <pc:sldChg chg="modSp">
        <pc:chgData name="Irena Krošl" userId="S::irenak@vsgt.si::6f871211-9d6e-4801-9f7a-49ad5e71b0eb" providerId="AD" clId="Web-{C5B1AB9D-E317-7D1B-215A-6955F884F5F1}" dt="2026-01-13T09:06:44.013" v="567" actId="14100"/>
        <pc:sldMkLst>
          <pc:docMk/>
          <pc:sldMk cId="1868772739" sldId="7347"/>
        </pc:sldMkLst>
        <pc:spChg chg="mod">
          <ac:chgData name="Irena Krošl" userId="S::irenak@vsgt.si::6f871211-9d6e-4801-9f7a-49ad5e71b0eb" providerId="AD" clId="Web-{C5B1AB9D-E317-7D1B-215A-6955F884F5F1}" dt="2026-01-13T09:06:44.013" v="567" actId="14100"/>
          <ac:spMkLst>
            <pc:docMk/>
            <pc:sldMk cId="1868772739" sldId="7347"/>
            <ac:spMk id="21" creationId="{CF829024-B129-D8DB-6197-27BC3AD2CFB3}"/>
          </ac:spMkLst>
        </pc:spChg>
        <pc:spChg chg="mod">
          <ac:chgData name="Irena Krošl" userId="S::irenak@vsgt.si::6f871211-9d6e-4801-9f7a-49ad5e71b0eb" providerId="AD" clId="Web-{C5B1AB9D-E317-7D1B-215A-6955F884F5F1}" dt="2026-01-13T09:06:41.544" v="566" actId="14100"/>
          <ac:spMkLst>
            <pc:docMk/>
            <pc:sldMk cId="1868772739" sldId="7347"/>
            <ac:spMk id="23" creationId="{E3D64EA0-1A16-C4ED-3601-12EE6AE1D740}"/>
          </ac:spMkLst>
        </pc:spChg>
      </pc:sldChg>
      <pc:sldChg chg="modSp">
        <pc:chgData name="Irena Krošl" userId="S::irenak@vsgt.si::6f871211-9d6e-4801-9f7a-49ad5e71b0eb" providerId="AD" clId="Web-{C5B1AB9D-E317-7D1B-215A-6955F884F5F1}" dt="2026-01-13T09:02:55.678" v="536" actId="1076"/>
        <pc:sldMkLst>
          <pc:docMk/>
          <pc:sldMk cId="2580912079" sldId="7349"/>
        </pc:sldMkLst>
        <pc:spChg chg="mod">
          <ac:chgData name="Irena Krošl" userId="S::irenak@vsgt.si::6f871211-9d6e-4801-9f7a-49ad5e71b0eb" providerId="AD" clId="Web-{C5B1AB9D-E317-7D1B-215A-6955F884F5F1}" dt="2026-01-13T09:02:39.100" v="531" actId="14100"/>
          <ac:spMkLst>
            <pc:docMk/>
            <pc:sldMk cId="2580912079" sldId="7349"/>
            <ac:spMk id="10" creationId="{1F3E1F17-C9E7-1E47-5240-79E1A920F19E}"/>
          </ac:spMkLst>
        </pc:spChg>
        <pc:spChg chg="mod">
          <ac:chgData name="Irena Krošl" userId="S::irenak@vsgt.si::6f871211-9d6e-4801-9f7a-49ad5e71b0eb" providerId="AD" clId="Web-{C5B1AB9D-E317-7D1B-215A-6955F884F5F1}" dt="2026-01-13T09:02:42.084" v="532" actId="14100"/>
          <ac:spMkLst>
            <pc:docMk/>
            <pc:sldMk cId="2580912079" sldId="7349"/>
            <ac:spMk id="20" creationId="{A19F3FE7-3754-7415-B658-C86949F6834B}"/>
          </ac:spMkLst>
        </pc:spChg>
        <pc:spChg chg="mod">
          <ac:chgData name="Irena Krošl" userId="S::irenak@vsgt.si::6f871211-9d6e-4801-9f7a-49ad5e71b0eb" providerId="AD" clId="Web-{C5B1AB9D-E317-7D1B-215A-6955F884F5F1}" dt="2026-01-13T09:02:55.678" v="536" actId="1076"/>
          <ac:spMkLst>
            <pc:docMk/>
            <pc:sldMk cId="2580912079" sldId="7349"/>
            <ac:spMk id="28" creationId="{F88E850E-E950-B8FE-4556-EA1809EA7778}"/>
          </ac:spMkLst>
        </pc:spChg>
      </pc:sldChg>
      <pc:sldChg chg="modSp">
        <pc:chgData name="Irena Krošl" userId="S::irenak@vsgt.si::6f871211-9d6e-4801-9f7a-49ad5e71b0eb" providerId="AD" clId="Web-{C5B1AB9D-E317-7D1B-215A-6955F884F5F1}" dt="2026-01-13T08:54:59.322" v="431" actId="1076"/>
        <pc:sldMkLst>
          <pc:docMk/>
          <pc:sldMk cId="3184929168" sldId="7350"/>
        </pc:sldMkLst>
        <pc:spChg chg="mod">
          <ac:chgData name="Irena Krošl" userId="S::irenak@vsgt.si::6f871211-9d6e-4801-9f7a-49ad5e71b0eb" providerId="AD" clId="Web-{C5B1AB9D-E317-7D1B-215A-6955F884F5F1}" dt="2026-01-13T08:54:48.915" v="428" actId="1076"/>
          <ac:spMkLst>
            <pc:docMk/>
            <pc:sldMk cId="3184929168" sldId="7350"/>
            <ac:spMk id="6" creationId="{2EA83707-BB00-315C-8751-D59659BC3A96}"/>
          </ac:spMkLst>
        </pc:spChg>
        <pc:spChg chg="mod">
          <ac:chgData name="Irena Krošl" userId="S::irenak@vsgt.si::6f871211-9d6e-4801-9f7a-49ad5e71b0eb" providerId="AD" clId="Web-{C5B1AB9D-E317-7D1B-215A-6955F884F5F1}" dt="2026-01-13T08:54:59.322" v="431" actId="1076"/>
          <ac:spMkLst>
            <pc:docMk/>
            <pc:sldMk cId="3184929168" sldId="7350"/>
            <ac:spMk id="7" creationId="{458B365B-AC86-B914-3C02-1D14BBECC6C5}"/>
          </ac:spMkLst>
        </pc:spChg>
      </pc:sldChg>
      <pc:sldChg chg="modSp">
        <pc:chgData name="Irena Krošl" userId="S::irenak@vsgt.si::6f871211-9d6e-4801-9f7a-49ad5e71b0eb" providerId="AD" clId="Web-{C5B1AB9D-E317-7D1B-215A-6955F884F5F1}" dt="2026-01-13T08:54:26.664" v="423" actId="1076"/>
        <pc:sldMkLst>
          <pc:docMk/>
          <pc:sldMk cId="492168994" sldId="7351"/>
        </pc:sldMkLst>
        <pc:spChg chg="mod">
          <ac:chgData name="Irena Krošl" userId="S::irenak@vsgt.si::6f871211-9d6e-4801-9f7a-49ad5e71b0eb" providerId="AD" clId="Web-{C5B1AB9D-E317-7D1B-215A-6955F884F5F1}" dt="2026-01-13T08:54:25.992" v="422" actId="1076"/>
          <ac:spMkLst>
            <pc:docMk/>
            <pc:sldMk cId="492168994" sldId="7351"/>
            <ac:spMk id="8" creationId="{6B066BC4-3171-0F52-578A-EC6930E03593}"/>
          </ac:spMkLst>
        </pc:spChg>
        <pc:spChg chg="mod">
          <ac:chgData name="Irena Krošl" userId="S::irenak@vsgt.si::6f871211-9d6e-4801-9f7a-49ad5e71b0eb" providerId="AD" clId="Web-{C5B1AB9D-E317-7D1B-215A-6955F884F5F1}" dt="2026-01-13T08:54:09.351" v="415" actId="20577"/>
          <ac:spMkLst>
            <pc:docMk/>
            <pc:sldMk cId="492168994" sldId="7351"/>
            <ac:spMk id="9" creationId="{FBA590C3-EAFD-AE36-CF6F-2D369C1D2F3C}"/>
          </ac:spMkLst>
        </pc:spChg>
        <pc:spChg chg="mod">
          <ac:chgData name="Irena Krošl" userId="S::irenak@vsgt.si::6f871211-9d6e-4801-9f7a-49ad5e71b0eb" providerId="AD" clId="Web-{C5B1AB9D-E317-7D1B-215A-6955F884F5F1}" dt="2026-01-13T08:54:26.664" v="423" actId="1076"/>
          <ac:spMkLst>
            <pc:docMk/>
            <pc:sldMk cId="492168994" sldId="7351"/>
            <ac:spMk id="10" creationId="{1CDCAF0C-9A78-1AC3-1B0D-FC4DC2353FC6}"/>
          </ac:spMkLst>
        </pc:spChg>
      </pc:sldChg>
      <pc:sldChg chg="modSp">
        <pc:chgData name="Irena Krošl" userId="S::irenak@vsgt.si::6f871211-9d6e-4801-9f7a-49ad5e71b0eb" providerId="AD" clId="Web-{C5B1AB9D-E317-7D1B-215A-6955F884F5F1}" dt="2026-01-13T08:54:45.493" v="427" actId="14100"/>
        <pc:sldMkLst>
          <pc:docMk/>
          <pc:sldMk cId="3629562887" sldId="7352"/>
        </pc:sldMkLst>
        <pc:spChg chg="mod">
          <ac:chgData name="Irena Krošl" userId="S::irenak@vsgt.si::6f871211-9d6e-4801-9f7a-49ad5e71b0eb" providerId="AD" clId="Web-{C5B1AB9D-E317-7D1B-215A-6955F884F5F1}" dt="2026-01-13T08:54:41.602" v="426" actId="14100"/>
          <ac:spMkLst>
            <pc:docMk/>
            <pc:sldMk cId="3629562887" sldId="7352"/>
            <ac:spMk id="11" creationId="{9139D883-4B22-3546-2EC5-56D44C554EE4}"/>
          </ac:spMkLst>
        </pc:spChg>
        <pc:spChg chg="mod">
          <ac:chgData name="Irena Krošl" userId="S::irenak@vsgt.si::6f871211-9d6e-4801-9f7a-49ad5e71b0eb" providerId="AD" clId="Web-{C5B1AB9D-E317-7D1B-215A-6955F884F5F1}" dt="2026-01-13T08:54:30.883" v="424" actId="1076"/>
          <ac:spMkLst>
            <pc:docMk/>
            <pc:sldMk cId="3629562887" sldId="7352"/>
            <ac:spMk id="20" creationId="{A349BD86-B61B-929E-75F4-BE764ADFAB3B}"/>
          </ac:spMkLst>
        </pc:spChg>
        <pc:spChg chg="mod">
          <ac:chgData name="Irena Krošl" userId="S::irenak@vsgt.si::6f871211-9d6e-4801-9f7a-49ad5e71b0eb" providerId="AD" clId="Web-{C5B1AB9D-E317-7D1B-215A-6955F884F5F1}" dt="2026-01-13T08:54:45.493" v="427" actId="14100"/>
          <ac:spMkLst>
            <pc:docMk/>
            <pc:sldMk cId="3629562887" sldId="7352"/>
            <ac:spMk id="25" creationId="{1F4B17A1-2022-00AF-9A62-ABB9CF3D1090}"/>
          </ac:spMkLst>
        </pc:spChg>
      </pc:sldChg>
      <pc:sldChg chg="modSp">
        <pc:chgData name="Irena Krošl" userId="S::irenak@vsgt.si::6f871211-9d6e-4801-9f7a-49ad5e71b0eb" providerId="AD" clId="Web-{C5B1AB9D-E317-7D1B-215A-6955F884F5F1}" dt="2026-01-13T09:10:53.390" v="690" actId="20577"/>
        <pc:sldMkLst>
          <pc:docMk/>
          <pc:sldMk cId="1546374865" sldId="7354"/>
        </pc:sldMkLst>
        <pc:spChg chg="mod">
          <ac:chgData name="Irena Krošl" userId="S::irenak@vsgt.si::6f871211-9d6e-4801-9f7a-49ad5e71b0eb" providerId="AD" clId="Web-{C5B1AB9D-E317-7D1B-215A-6955F884F5F1}" dt="2026-01-13T09:10:22.998" v="679" actId="1076"/>
          <ac:spMkLst>
            <pc:docMk/>
            <pc:sldMk cId="1546374865" sldId="7354"/>
            <ac:spMk id="4" creationId="{8B916A9A-0A50-9724-725D-B31413E55FE1}"/>
          </ac:spMkLst>
        </pc:spChg>
        <pc:spChg chg="mod">
          <ac:chgData name="Irena Krošl" userId="S::irenak@vsgt.si::6f871211-9d6e-4801-9f7a-49ad5e71b0eb" providerId="AD" clId="Web-{C5B1AB9D-E317-7D1B-215A-6955F884F5F1}" dt="2026-01-13T09:10:53.390" v="690" actId="20577"/>
          <ac:spMkLst>
            <pc:docMk/>
            <pc:sldMk cId="1546374865" sldId="7354"/>
            <ac:spMk id="8" creationId="{69602202-6DF0-629E-1379-C275807FAEF9}"/>
          </ac:spMkLst>
        </pc:spChg>
        <pc:spChg chg="mod">
          <ac:chgData name="Irena Krošl" userId="S::irenak@vsgt.si::6f871211-9d6e-4801-9f7a-49ad5e71b0eb" providerId="AD" clId="Web-{C5B1AB9D-E317-7D1B-215A-6955F884F5F1}" dt="2026-01-13T09:10:25.685" v="680" actId="1076"/>
          <ac:spMkLst>
            <pc:docMk/>
            <pc:sldMk cId="1546374865" sldId="7354"/>
            <ac:spMk id="20" creationId="{3B542FBD-AFBD-8D92-BE70-497FDA0A79CF}"/>
          </ac:spMkLst>
        </pc:spChg>
        <pc:spChg chg="mod">
          <ac:chgData name="Irena Krošl" userId="S::irenak@vsgt.si::6f871211-9d6e-4801-9f7a-49ad5e71b0eb" providerId="AD" clId="Web-{C5B1AB9D-E317-7D1B-215A-6955F884F5F1}" dt="2026-01-13T09:10:28.967" v="681" actId="1076"/>
          <ac:spMkLst>
            <pc:docMk/>
            <pc:sldMk cId="1546374865" sldId="7354"/>
            <ac:spMk id="25" creationId="{138F7E5C-4D0B-3004-B80D-5735EB5D810D}"/>
          </ac:spMkLst>
        </pc:spChg>
        <pc:picChg chg="mod">
          <ac:chgData name="Irena Krošl" userId="S::irenak@vsgt.si::6f871211-9d6e-4801-9f7a-49ad5e71b0eb" providerId="AD" clId="Web-{C5B1AB9D-E317-7D1B-215A-6955F884F5F1}" dt="2026-01-13T09:10:40.483" v="684" actId="1076"/>
          <ac:picMkLst>
            <pc:docMk/>
            <pc:sldMk cId="1546374865" sldId="7354"/>
            <ac:picMk id="13" creationId="{83D5A968-1FE9-9F09-D4B2-7ACBC35CC3CA}"/>
          </ac:picMkLst>
        </pc:picChg>
      </pc:sldChg>
      <pc:sldChg chg="modSp">
        <pc:chgData name="Irena Krošl" userId="S::irenak@vsgt.si::6f871211-9d6e-4801-9f7a-49ad5e71b0eb" providerId="AD" clId="Web-{C5B1AB9D-E317-7D1B-215A-6955F884F5F1}" dt="2026-01-13T09:11:41.861" v="701" actId="20577"/>
        <pc:sldMkLst>
          <pc:docMk/>
          <pc:sldMk cId="3886437568" sldId="7355"/>
        </pc:sldMkLst>
        <pc:spChg chg="mod">
          <ac:chgData name="Irena Krošl" userId="S::irenak@vsgt.si::6f871211-9d6e-4801-9f7a-49ad5e71b0eb" providerId="AD" clId="Web-{C5B1AB9D-E317-7D1B-215A-6955F884F5F1}" dt="2026-01-13T09:11:28.235" v="696" actId="20577"/>
          <ac:spMkLst>
            <pc:docMk/>
            <pc:sldMk cId="3886437568" sldId="7355"/>
            <ac:spMk id="9" creationId="{6C39705F-B531-2FBE-6716-0D7960B7D61F}"/>
          </ac:spMkLst>
        </pc:spChg>
        <pc:spChg chg="mod">
          <ac:chgData name="Irena Krošl" userId="S::irenak@vsgt.si::6f871211-9d6e-4801-9f7a-49ad5e71b0eb" providerId="AD" clId="Web-{C5B1AB9D-E317-7D1B-215A-6955F884F5F1}" dt="2026-01-13T09:11:41.861" v="701" actId="20577"/>
          <ac:spMkLst>
            <pc:docMk/>
            <pc:sldMk cId="3886437568" sldId="7355"/>
            <ac:spMk id="19" creationId="{4A5853AD-81FC-B2AB-97F7-D7F44DEEFC82}"/>
          </ac:spMkLst>
        </pc:spChg>
      </pc:sldChg>
      <pc:sldChg chg="modSp">
        <pc:chgData name="Irena Krošl" userId="S::irenak@vsgt.si::6f871211-9d6e-4801-9f7a-49ad5e71b0eb" providerId="AD" clId="Web-{C5B1AB9D-E317-7D1B-215A-6955F884F5F1}" dt="2026-01-13T09:11:58.049" v="704" actId="1076"/>
        <pc:sldMkLst>
          <pc:docMk/>
          <pc:sldMk cId="3139874451" sldId="7357"/>
        </pc:sldMkLst>
        <pc:spChg chg="mod">
          <ac:chgData name="Irena Krošl" userId="S::irenak@vsgt.si::6f871211-9d6e-4801-9f7a-49ad5e71b0eb" providerId="AD" clId="Web-{C5B1AB9D-E317-7D1B-215A-6955F884F5F1}" dt="2026-01-13T09:11:58.049" v="704" actId="1076"/>
          <ac:spMkLst>
            <pc:docMk/>
            <pc:sldMk cId="3139874451" sldId="7357"/>
            <ac:spMk id="13" creationId="{F713F316-9BBC-84DC-FE8F-6642A5860BE1}"/>
          </ac:spMkLst>
        </pc:spChg>
        <pc:spChg chg="mod">
          <ac:chgData name="Irena Krošl" userId="S::irenak@vsgt.si::6f871211-9d6e-4801-9f7a-49ad5e71b0eb" providerId="AD" clId="Web-{C5B1AB9D-E317-7D1B-215A-6955F884F5F1}" dt="2026-01-13T09:11:45.673" v="702" actId="1076"/>
          <ac:spMkLst>
            <pc:docMk/>
            <pc:sldMk cId="3139874451" sldId="7357"/>
            <ac:spMk id="25" creationId="{7088BFF8-52D4-C810-5BAD-2AF396831495}"/>
          </ac:spMkLst>
        </pc:spChg>
        <pc:picChg chg="mod">
          <ac:chgData name="Irena Krošl" userId="S::irenak@vsgt.si::6f871211-9d6e-4801-9f7a-49ad5e71b0eb" providerId="AD" clId="Web-{C5B1AB9D-E317-7D1B-215A-6955F884F5F1}" dt="2026-01-13T09:11:49.158" v="703" actId="1076"/>
          <ac:picMkLst>
            <pc:docMk/>
            <pc:sldMk cId="3139874451" sldId="7357"/>
            <ac:picMk id="6" creationId="{527E5EBE-B846-E045-7C8E-4CA492321AD5}"/>
          </ac:picMkLst>
        </pc:picChg>
      </pc:sldChg>
      <pc:sldChg chg="modSp">
        <pc:chgData name="Irena Krošl" userId="S::irenak@vsgt.si::6f871211-9d6e-4801-9f7a-49ad5e71b0eb" providerId="AD" clId="Web-{C5B1AB9D-E317-7D1B-215A-6955F884F5F1}" dt="2026-01-13T09:14:26.241" v="770" actId="1076"/>
        <pc:sldMkLst>
          <pc:docMk/>
          <pc:sldMk cId="4067545263" sldId="7359"/>
        </pc:sldMkLst>
        <pc:spChg chg="mod">
          <ac:chgData name="Irena Krošl" userId="S::irenak@vsgt.si::6f871211-9d6e-4801-9f7a-49ad5e71b0eb" providerId="AD" clId="Web-{C5B1AB9D-E317-7D1B-215A-6955F884F5F1}" dt="2026-01-13T09:12:11.128" v="705" actId="1076"/>
          <ac:spMkLst>
            <pc:docMk/>
            <pc:sldMk cId="4067545263" sldId="7359"/>
            <ac:spMk id="20" creationId="{7A284196-FB02-1BA0-D874-9090EFF34776}"/>
          </ac:spMkLst>
        </pc:spChg>
        <pc:spChg chg="mod">
          <ac:chgData name="Irena Krošl" userId="S::irenak@vsgt.si::6f871211-9d6e-4801-9f7a-49ad5e71b0eb" providerId="AD" clId="Web-{C5B1AB9D-E317-7D1B-215A-6955F884F5F1}" dt="2026-01-13T09:14:26.241" v="770" actId="1076"/>
          <ac:spMkLst>
            <pc:docMk/>
            <pc:sldMk cId="4067545263" sldId="7359"/>
            <ac:spMk id="25" creationId="{F479C6DD-AF01-9EF4-386E-73B98D18837E}"/>
          </ac:spMkLst>
        </pc:spChg>
      </pc:sldChg>
      <pc:sldChg chg="modSp">
        <pc:chgData name="Irena Krošl" userId="S::irenak@vsgt.si::6f871211-9d6e-4801-9f7a-49ad5e71b0eb" providerId="AD" clId="Web-{C5B1AB9D-E317-7D1B-215A-6955F884F5F1}" dt="2026-01-13T09:13:20.333" v="717" actId="20577"/>
        <pc:sldMkLst>
          <pc:docMk/>
          <pc:sldMk cId="847569218" sldId="7360"/>
        </pc:sldMkLst>
        <pc:spChg chg="mod">
          <ac:chgData name="Irena Krošl" userId="S::irenak@vsgt.si::6f871211-9d6e-4801-9f7a-49ad5e71b0eb" providerId="AD" clId="Web-{C5B1AB9D-E317-7D1B-215A-6955F884F5F1}" dt="2026-01-13T09:13:20.333" v="717" actId="20577"/>
          <ac:spMkLst>
            <pc:docMk/>
            <pc:sldMk cId="847569218" sldId="7360"/>
            <ac:spMk id="4" creationId="{E1C28C02-F8CE-97A2-2E3A-DE6DAD89D0CB}"/>
          </ac:spMkLst>
        </pc:spChg>
        <pc:spChg chg="mod">
          <ac:chgData name="Irena Krošl" userId="S::irenak@vsgt.si::6f871211-9d6e-4801-9f7a-49ad5e71b0eb" providerId="AD" clId="Web-{C5B1AB9D-E317-7D1B-215A-6955F884F5F1}" dt="2026-01-13T09:13:11.302" v="715" actId="20577"/>
          <ac:spMkLst>
            <pc:docMk/>
            <pc:sldMk cId="847569218" sldId="7360"/>
            <ac:spMk id="6" creationId="{0F95368E-0A51-C2A2-3921-6BFAB2A01487}"/>
          </ac:spMkLst>
        </pc:spChg>
        <pc:spChg chg="mod">
          <ac:chgData name="Irena Krošl" userId="S::irenak@vsgt.si::6f871211-9d6e-4801-9f7a-49ad5e71b0eb" providerId="AD" clId="Web-{C5B1AB9D-E317-7D1B-215A-6955F884F5F1}" dt="2026-01-13T09:13:06.395" v="714" actId="20577"/>
          <ac:spMkLst>
            <pc:docMk/>
            <pc:sldMk cId="847569218" sldId="7360"/>
            <ac:spMk id="9" creationId="{A5C7F51A-BF89-D2B2-04C5-B941EA4968C4}"/>
          </ac:spMkLst>
        </pc:spChg>
        <pc:spChg chg="mod">
          <ac:chgData name="Irena Krošl" userId="S::irenak@vsgt.si::6f871211-9d6e-4801-9f7a-49ad5e71b0eb" providerId="AD" clId="Web-{C5B1AB9D-E317-7D1B-215A-6955F884F5F1}" dt="2026-01-13T09:13:15.614" v="716" actId="20577"/>
          <ac:spMkLst>
            <pc:docMk/>
            <pc:sldMk cId="847569218" sldId="7360"/>
            <ac:spMk id="20" creationId="{C4BA494A-9893-4B45-65AC-0C098BE43643}"/>
          </ac:spMkLst>
        </pc:spChg>
      </pc:sldChg>
      <pc:sldChg chg="modSp">
        <pc:chgData name="Irena Krošl" userId="S::irenak@vsgt.si::6f871211-9d6e-4801-9f7a-49ad5e71b0eb" providerId="AD" clId="Web-{C5B1AB9D-E317-7D1B-215A-6955F884F5F1}" dt="2026-01-13T09:14:23.585" v="769" actId="14100"/>
        <pc:sldMkLst>
          <pc:docMk/>
          <pc:sldMk cId="1213141248" sldId="7361"/>
        </pc:sldMkLst>
        <pc:spChg chg="mod">
          <ac:chgData name="Irena Krošl" userId="S::irenak@vsgt.si::6f871211-9d6e-4801-9f7a-49ad5e71b0eb" providerId="AD" clId="Web-{C5B1AB9D-E317-7D1B-215A-6955F884F5F1}" dt="2026-01-13T09:12:39.441" v="710" actId="20577"/>
          <ac:spMkLst>
            <pc:docMk/>
            <pc:sldMk cId="1213141248" sldId="7361"/>
            <ac:spMk id="6" creationId="{0C128003-D3C1-92B6-0683-BA65CB955CDF}"/>
          </ac:spMkLst>
        </pc:spChg>
        <pc:spChg chg="mod">
          <ac:chgData name="Irena Krošl" userId="S::irenak@vsgt.si::6f871211-9d6e-4801-9f7a-49ad5e71b0eb" providerId="AD" clId="Web-{C5B1AB9D-E317-7D1B-215A-6955F884F5F1}" dt="2026-01-13T09:12:27.159" v="708" actId="20577"/>
          <ac:spMkLst>
            <pc:docMk/>
            <pc:sldMk cId="1213141248" sldId="7361"/>
            <ac:spMk id="9" creationId="{4A05E350-67FF-2DED-B773-05CB4135BF80}"/>
          </ac:spMkLst>
        </pc:spChg>
        <pc:spChg chg="mod">
          <ac:chgData name="Irena Krošl" userId="S::irenak@vsgt.si::6f871211-9d6e-4801-9f7a-49ad5e71b0eb" providerId="AD" clId="Web-{C5B1AB9D-E317-7D1B-215A-6955F884F5F1}" dt="2026-01-13T09:14:23.585" v="769" actId="14100"/>
          <ac:spMkLst>
            <pc:docMk/>
            <pc:sldMk cId="1213141248" sldId="7361"/>
            <ac:spMk id="11" creationId="{CE5E3858-5B25-ABD9-AE1D-8AC26B9761EF}"/>
          </ac:spMkLst>
        </pc:spChg>
        <pc:spChg chg="mod">
          <ac:chgData name="Irena Krošl" userId="S::irenak@vsgt.si::6f871211-9d6e-4801-9f7a-49ad5e71b0eb" providerId="AD" clId="Web-{C5B1AB9D-E317-7D1B-215A-6955F884F5F1}" dt="2026-01-13T09:12:55.114" v="712" actId="20577"/>
          <ac:spMkLst>
            <pc:docMk/>
            <pc:sldMk cId="1213141248" sldId="7361"/>
            <ac:spMk id="18" creationId="{25FA3DEF-4D1E-084B-F72E-B739D658D0B3}"/>
          </ac:spMkLst>
        </pc:spChg>
      </pc:sldChg>
      <pc:sldChg chg="modSp">
        <pc:chgData name="Irena Krošl" userId="S::irenak@vsgt.si::6f871211-9d6e-4801-9f7a-49ad5e71b0eb" providerId="AD" clId="Web-{C5B1AB9D-E317-7D1B-215A-6955F884F5F1}" dt="2026-01-13T09:13:48.881" v="721" actId="20577"/>
        <pc:sldMkLst>
          <pc:docMk/>
          <pc:sldMk cId="539434454" sldId="7362"/>
        </pc:sldMkLst>
        <pc:spChg chg="mod">
          <ac:chgData name="Irena Krošl" userId="S::irenak@vsgt.si::6f871211-9d6e-4801-9f7a-49ad5e71b0eb" providerId="AD" clId="Web-{C5B1AB9D-E317-7D1B-215A-6955F884F5F1}" dt="2026-01-13T09:13:38.662" v="719" actId="20577"/>
          <ac:spMkLst>
            <pc:docMk/>
            <pc:sldMk cId="539434454" sldId="7362"/>
            <ac:spMk id="4" creationId="{961DC3AA-73DD-AA4A-E847-812FC267A3AC}"/>
          </ac:spMkLst>
        </pc:spChg>
        <pc:spChg chg="mod">
          <ac:chgData name="Irena Krošl" userId="S::irenak@vsgt.si::6f871211-9d6e-4801-9f7a-49ad5e71b0eb" providerId="AD" clId="Web-{C5B1AB9D-E317-7D1B-215A-6955F884F5F1}" dt="2026-01-13T09:13:43.225" v="720" actId="20577"/>
          <ac:spMkLst>
            <pc:docMk/>
            <pc:sldMk cId="539434454" sldId="7362"/>
            <ac:spMk id="6" creationId="{5B17B2BC-0DAF-78E2-7D24-2796A9FC9617}"/>
          </ac:spMkLst>
        </pc:spChg>
        <pc:spChg chg="mod">
          <ac:chgData name="Irena Krošl" userId="S::irenak@vsgt.si::6f871211-9d6e-4801-9f7a-49ad5e71b0eb" providerId="AD" clId="Web-{C5B1AB9D-E317-7D1B-215A-6955F884F5F1}" dt="2026-01-13T09:13:32.818" v="718" actId="20577"/>
          <ac:spMkLst>
            <pc:docMk/>
            <pc:sldMk cId="539434454" sldId="7362"/>
            <ac:spMk id="9" creationId="{D62DA943-1AAA-4E18-2FDB-54BE621919DE}"/>
          </ac:spMkLst>
        </pc:spChg>
        <pc:spChg chg="mod">
          <ac:chgData name="Irena Krošl" userId="S::irenak@vsgt.si::6f871211-9d6e-4801-9f7a-49ad5e71b0eb" providerId="AD" clId="Web-{C5B1AB9D-E317-7D1B-215A-6955F884F5F1}" dt="2026-01-13T09:13:48.881" v="721" actId="20577"/>
          <ac:spMkLst>
            <pc:docMk/>
            <pc:sldMk cId="539434454" sldId="7362"/>
            <ac:spMk id="20" creationId="{47ED403E-3947-DE12-C86E-ED45AD96501A}"/>
          </ac:spMkLst>
        </pc:spChg>
      </pc:sldChg>
      <pc:sldChg chg="modSp">
        <pc:chgData name="Irena Krošl" userId="S::irenak@vsgt.si::6f871211-9d6e-4801-9f7a-49ad5e71b0eb" providerId="AD" clId="Web-{C5B1AB9D-E317-7D1B-215A-6955F884F5F1}" dt="2026-01-13T08:32:40.713" v="93" actId="1076"/>
        <pc:sldMkLst>
          <pc:docMk/>
          <pc:sldMk cId="1249573690" sldId="7437"/>
        </pc:sldMkLst>
        <pc:spChg chg="mod">
          <ac:chgData name="Irena Krošl" userId="S::irenak@vsgt.si::6f871211-9d6e-4801-9f7a-49ad5e71b0eb" providerId="AD" clId="Web-{C5B1AB9D-E317-7D1B-215A-6955F884F5F1}" dt="2026-01-13T08:32:19.523" v="87" actId="1076"/>
          <ac:spMkLst>
            <pc:docMk/>
            <pc:sldMk cId="1249573690" sldId="7437"/>
            <ac:spMk id="5" creationId="{DBB45942-00AA-E2D0-F76F-2F32DEF6F867}"/>
          </ac:spMkLst>
        </pc:spChg>
        <pc:spChg chg="mod">
          <ac:chgData name="Irena Krošl" userId="S::irenak@vsgt.si::6f871211-9d6e-4801-9f7a-49ad5e71b0eb" providerId="AD" clId="Web-{C5B1AB9D-E317-7D1B-215A-6955F884F5F1}" dt="2026-01-13T08:32:37.353" v="92" actId="1076"/>
          <ac:spMkLst>
            <pc:docMk/>
            <pc:sldMk cId="1249573690" sldId="7437"/>
            <ac:spMk id="6" creationId="{CA574222-F65C-507F-BCDB-E52701EA0DA9}"/>
          </ac:spMkLst>
        </pc:spChg>
        <pc:spChg chg="mod">
          <ac:chgData name="Irena Krošl" userId="S::irenak@vsgt.si::6f871211-9d6e-4801-9f7a-49ad5e71b0eb" providerId="AD" clId="Web-{C5B1AB9D-E317-7D1B-215A-6955F884F5F1}" dt="2026-01-13T08:32:40.713" v="93" actId="1076"/>
          <ac:spMkLst>
            <pc:docMk/>
            <pc:sldMk cId="1249573690" sldId="7437"/>
            <ac:spMk id="7" creationId="{604C4639-32DA-F54D-A184-A662EFC7D56B}"/>
          </ac:spMkLst>
        </pc:spChg>
        <pc:spChg chg="mod">
          <ac:chgData name="Irena Krošl" userId="S::irenak@vsgt.si::6f871211-9d6e-4801-9f7a-49ad5e71b0eb" providerId="AD" clId="Web-{C5B1AB9D-E317-7D1B-215A-6955F884F5F1}" dt="2026-01-13T08:29:28.690" v="49" actId="1076"/>
          <ac:spMkLst>
            <pc:docMk/>
            <pc:sldMk cId="1249573690" sldId="7437"/>
            <ac:spMk id="9" creationId="{156D85C3-348C-B34D-222A-A1DD22EADB9C}"/>
          </ac:spMkLst>
        </pc:spChg>
        <pc:spChg chg="mod">
          <ac:chgData name="Irena Krošl" userId="S::irenak@vsgt.si::6f871211-9d6e-4801-9f7a-49ad5e71b0eb" providerId="AD" clId="Web-{C5B1AB9D-E317-7D1B-215A-6955F884F5F1}" dt="2026-01-13T08:31:33.474" v="74" actId="1076"/>
          <ac:spMkLst>
            <pc:docMk/>
            <pc:sldMk cId="1249573690" sldId="7437"/>
            <ac:spMk id="12" creationId="{13A53008-1B57-4E6A-A480-8B2DE6E22ED2}"/>
          </ac:spMkLst>
        </pc:spChg>
        <pc:spChg chg="mod">
          <ac:chgData name="Irena Krošl" userId="S::irenak@vsgt.si::6f871211-9d6e-4801-9f7a-49ad5e71b0eb" providerId="AD" clId="Web-{C5B1AB9D-E317-7D1B-215A-6955F884F5F1}" dt="2026-01-13T08:31:59.380" v="81" actId="1076"/>
          <ac:spMkLst>
            <pc:docMk/>
            <pc:sldMk cId="1249573690" sldId="7437"/>
            <ac:spMk id="13" creationId="{40E05E9D-4EC2-F8D3-BA66-8D27A705F371}"/>
          </ac:spMkLst>
        </pc:spChg>
        <pc:spChg chg="mod">
          <ac:chgData name="Irena Krošl" userId="S::irenak@vsgt.si::6f871211-9d6e-4801-9f7a-49ad5e71b0eb" providerId="AD" clId="Web-{C5B1AB9D-E317-7D1B-215A-6955F884F5F1}" dt="2026-01-13T08:32:07.772" v="84" actId="1076"/>
          <ac:spMkLst>
            <pc:docMk/>
            <pc:sldMk cId="1249573690" sldId="7437"/>
            <ac:spMk id="14" creationId="{BDE322D5-640C-54BB-A373-45E037B99551}"/>
          </ac:spMkLst>
        </pc:spChg>
        <pc:spChg chg="mod">
          <ac:chgData name="Irena Krošl" userId="S::irenak@vsgt.si::6f871211-9d6e-4801-9f7a-49ad5e71b0eb" providerId="AD" clId="Web-{C5B1AB9D-E317-7D1B-215A-6955F884F5F1}" dt="2026-01-13T08:32:14.616" v="86" actId="1076"/>
          <ac:spMkLst>
            <pc:docMk/>
            <pc:sldMk cId="1249573690" sldId="7437"/>
            <ac:spMk id="15" creationId="{DBB3C9D1-91FB-26F6-7C8D-E7175DAB41FB}"/>
          </ac:spMkLst>
        </pc:spChg>
        <pc:spChg chg="mod">
          <ac:chgData name="Irena Krošl" userId="S::irenak@vsgt.si::6f871211-9d6e-4801-9f7a-49ad5e71b0eb" providerId="AD" clId="Web-{C5B1AB9D-E317-7D1B-215A-6955F884F5F1}" dt="2026-01-13T08:32:27.305" v="89" actId="20577"/>
          <ac:spMkLst>
            <pc:docMk/>
            <pc:sldMk cId="1249573690" sldId="7437"/>
            <ac:spMk id="16" creationId="{DBB4A6E1-D3E1-ED44-7B5E-B4AF381A9745}"/>
          </ac:spMkLst>
        </pc:spChg>
        <pc:spChg chg="mod">
          <ac:chgData name="Irena Krošl" userId="S::irenak@vsgt.si::6f871211-9d6e-4801-9f7a-49ad5e71b0eb" providerId="AD" clId="Web-{C5B1AB9D-E317-7D1B-215A-6955F884F5F1}" dt="2026-01-13T08:32:36.056" v="91" actId="1076"/>
          <ac:spMkLst>
            <pc:docMk/>
            <pc:sldMk cId="1249573690" sldId="7437"/>
            <ac:spMk id="17" creationId="{99969DFC-71E0-A6A4-45D8-38A50DFCA990}"/>
          </ac:spMkLst>
        </pc:spChg>
        <pc:spChg chg="mod">
          <ac:chgData name="Irena Krošl" userId="S::irenak@vsgt.si::6f871211-9d6e-4801-9f7a-49ad5e71b0eb" providerId="AD" clId="Web-{C5B1AB9D-E317-7D1B-215A-6955F884F5F1}" dt="2026-01-13T08:30:47.442" v="68" actId="1076"/>
          <ac:spMkLst>
            <pc:docMk/>
            <pc:sldMk cId="1249573690" sldId="7437"/>
            <ac:spMk id="21" creationId="{C15AC9B8-4139-1981-6A0C-B54F00F7AABC}"/>
          </ac:spMkLst>
        </pc:spChg>
        <pc:spChg chg="mod">
          <ac:chgData name="Irena Krošl" userId="S::irenak@vsgt.si::6f871211-9d6e-4801-9f7a-49ad5e71b0eb" providerId="AD" clId="Web-{C5B1AB9D-E317-7D1B-215A-6955F884F5F1}" dt="2026-01-13T08:31:45.802" v="77" actId="20577"/>
          <ac:spMkLst>
            <pc:docMk/>
            <pc:sldMk cId="1249573690" sldId="7437"/>
            <ac:spMk id="30" creationId="{CEAC6519-B1AD-DEC0-9B56-010D5A56A3FD}"/>
          </ac:spMkLst>
        </pc:spChg>
        <pc:spChg chg="mod">
          <ac:chgData name="Irena Krošl" userId="S::irenak@vsgt.si::6f871211-9d6e-4801-9f7a-49ad5e71b0eb" providerId="AD" clId="Web-{C5B1AB9D-E317-7D1B-215A-6955F884F5F1}" dt="2026-01-13T08:31:55.333" v="80" actId="1076"/>
          <ac:spMkLst>
            <pc:docMk/>
            <pc:sldMk cId="1249573690" sldId="7437"/>
            <ac:spMk id="32" creationId="{3E4FF1D5-74AA-9FA3-C462-B9428B4852BC}"/>
          </ac:spMkLst>
        </pc:spChg>
        <pc:spChg chg="mod">
          <ac:chgData name="Irena Krošl" userId="S::irenak@vsgt.si::6f871211-9d6e-4801-9f7a-49ad5e71b0eb" providerId="AD" clId="Web-{C5B1AB9D-E317-7D1B-215A-6955F884F5F1}" dt="2026-01-13T08:32:05.130" v="83" actId="1076"/>
          <ac:spMkLst>
            <pc:docMk/>
            <pc:sldMk cId="1249573690" sldId="7437"/>
            <ac:spMk id="34" creationId="{2C30CC62-05C5-C7A0-3E1E-58FFF489BB10}"/>
          </ac:spMkLst>
        </pc:spChg>
        <pc:spChg chg="mod">
          <ac:chgData name="Irena Krošl" userId="S::irenak@vsgt.si::6f871211-9d6e-4801-9f7a-49ad5e71b0eb" providerId="AD" clId="Web-{C5B1AB9D-E317-7D1B-215A-6955F884F5F1}" dt="2026-01-13T08:32:11.163" v="85" actId="1076"/>
          <ac:spMkLst>
            <pc:docMk/>
            <pc:sldMk cId="1249573690" sldId="7437"/>
            <ac:spMk id="36" creationId="{A97D43E4-08B2-F15A-BC75-287DD9AA234E}"/>
          </ac:spMkLst>
        </pc:spChg>
        <pc:spChg chg="mod">
          <ac:chgData name="Irena Krošl" userId="S::irenak@vsgt.si::6f871211-9d6e-4801-9f7a-49ad5e71b0eb" providerId="AD" clId="Web-{C5B1AB9D-E317-7D1B-215A-6955F884F5F1}" dt="2026-01-13T08:31:49.614" v="78" actId="1076"/>
          <ac:spMkLst>
            <pc:docMk/>
            <pc:sldMk cId="1249573690" sldId="7437"/>
            <ac:spMk id="79" creationId="{C914ACB2-3F80-5644-C82C-2466D813B3A0}"/>
          </ac:spMkLst>
        </pc:spChg>
        <pc:cxnChg chg="mod">
          <ac:chgData name="Irena Krošl" userId="S::irenak@vsgt.si::6f871211-9d6e-4801-9f7a-49ad5e71b0eb" providerId="AD" clId="Web-{C5B1AB9D-E317-7D1B-215A-6955F884F5F1}" dt="2026-01-13T08:31:36.177" v="75" actId="1076"/>
          <ac:cxnSpMkLst>
            <pc:docMk/>
            <pc:sldMk cId="1249573690" sldId="7437"/>
            <ac:cxnSpMk id="2" creationId="{96D07AF4-5CA4-3F00-A5AB-0A146E659C8A}"/>
          </ac:cxnSpMkLst>
        </pc:cxnChg>
        <pc:cxnChg chg="mod">
          <ac:chgData name="Irena Krošl" userId="S::irenak@vsgt.si::6f871211-9d6e-4801-9f7a-49ad5e71b0eb" providerId="AD" clId="Web-{C5B1AB9D-E317-7D1B-215A-6955F884F5F1}" dt="2026-01-13T08:31:52.443" v="79" actId="1076"/>
          <ac:cxnSpMkLst>
            <pc:docMk/>
            <pc:sldMk cId="1249573690" sldId="7437"/>
            <ac:cxnSpMk id="3" creationId="{BE0F675B-2C5E-EFFC-95A4-35A663A4E1C6}"/>
          </ac:cxnSpMkLst>
        </pc:cxnChg>
        <pc:cxnChg chg="mod">
          <ac:chgData name="Irena Krošl" userId="S::irenak@vsgt.si::6f871211-9d6e-4801-9f7a-49ad5e71b0eb" providerId="AD" clId="Web-{C5B1AB9D-E317-7D1B-215A-6955F884F5F1}" dt="2026-01-13T08:32:01.083" v="82" actId="1076"/>
          <ac:cxnSpMkLst>
            <pc:docMk/>
            <pc:sldMk cId="1249573690" sldId="7437"/>
            <ac:cxnSpMk id="4" creationId="{0F4B60F8-0E25-DD7D-B6EA-BDD8D234E6E3}"/>
          </ac:cxnSpMkLst>
        </pc:cxnChg>
      </pc:sldChg>
      <pc:sldChg chg="modSp">
        <pc:chgData name="Irena Krošl" userId="S::irenak@vsgt.si::6f871211-9d6e-4801-9f7a-49ad5e71b0eb" providerId="AD" clId="Web-{C5B1AB9D-E317-7D1B-215A-6955F884F5F1}" dt="2026-01-13T08:34:42.661" v="107" actId="20577"/>
        <pc:sldMkLst>
          <pc:docMk/>
          <pc:sldMk cId="1823105379" sldId="7458"/>
        </pc:sldMkLst>
        <pc:spChg chg="mod">
          <ac:chgData name="Irena Krošl" userId="S::irenak@vsgt.si::6f871211-9d6e-4801-9f7a-49ad5e71b0eb" providerId="AD" clId="Web-{C5B1AB9D-E317-7D1B-215A-6955F884F5F1}" dt="2026-01-13T08:34:32.035" v="106" actId="1076"/>
          <ac:spMkLst>
            <pc:docMk/>
            <pc:sldMk cId="1823105379" sldId="7458"/>
            <ac:spMk id="6" creationId="{C4D780CB-3393-ED2C-6CA5-25A0AA8D78DF}"/>
          </ac:spMkLst>
        </pc:spChg>
        <pc:spChg chg="mod">
          <ac:chgData name="Irena Krošl" userId="S::irenak@vsgt.si::6f871211-9d6e-4801-9f7a-49ad5e71b0eb" providerId="AD" clId="Web-{C5B1AB9D-E317-7D1B-215A-6955F884F5F1}" dt="2026-01-13T08:34:42.661" v="107" actId="20577"/>
          <ac:spMkLst>
            <pc:docMk/>
            <pc:sldMk cId="1823105379" sldId="7458"/>
            <ac:spMk id="23" creationId="{B574CBFE-AFFD-5C8E-4751-4C621D82DD31}"/>
          </ac:spMkLst>
        </pc:spChg>
      </pc:sldChg>
      <pc:sldChg chg="modSp">
        <pc:chgData name="Irena Krošl" userId="S::irenak@vsgt.si::6f871211-9d6e-4801-9f7a-49ad5e71b0eb" providerId="AD" clId="Web-{C5B1AB9D-E317-7D1B-215A-6955F884F5F1}" dt="2026-01-13T08:35:21.351" v="113" actId="1076"/>
        <pc:sldMkLst>
          <pc:docMk/>
          <pc:sldMk cId="3891801889" sldId="7460"/>
        </pc:sldMkLst>
        <pc:spChg chg="mod">
          <ac:chgData name="Irena Krošl" userId="S::irenak@vsgt.si::6f871211-9d6e-4801-9f7a-49ad5e71b0eb" providerId="AD" clId="Web-{C5B1AB9D-E317-7D1B-215A-6955F884F5F1}" dt="2026-01-13T08:35:12.303" v="110" actId="1076"/>
          <ac:spMkLst>
            <pc:docMk/>
            <pc:sldMk cId="3891801889" sldId="7460"/>
            <ac:spMk id="4" creationId="{0EB5BCD9-1C3C-38C6-63FA-56DC22623B38}"/>
          </ac:spMkLst>
        </pc:spChg>
        <pc:spChg chg="mod">
          <ac:chgData name="Irena Krošl" userId="S::irenak@vsgt.si::6f871211-9d6e-4801-9f7a-49ad5e71b0eb" providerId="AD" clId="Web-{C5B1AB9D-E317-7D1B-215A-6955F884F5F1}" dt="2026-01-13T08:35:21.351" v="113" actId="1076"/>
          <ac:spMkLst>
            <pc:docMk/>
            <pc:sldMk cId="3891801889" sldId="7460"/>
            <ac:spMk id="23" creationId="{575B9159-3BD6-AFC4-410D-5EC403F4EC8A}"/>
          </ac:spMkLst>
        </pc:spChg>
        <pc:spChg chg="mod">
          <ac:chgData name="Irena Krošl" userId="S::irenak@vsgt.si::6f871211-9d6e-4801-9f7a-49ad5e71b0eb" providerId="AD" clId="Web-{C5B1AB9D-E317-7D1B-215A-6955F884F5F1}" dt="2026-01-13T08:35:18.351" v="112" actId="14100"/>
          <ac:spMkLst>
            <pc:docMk/>
            <pc:sldMk cId="3891801889" sldId="7460"/>
            <ac:spMk id="26" creationId="{D2F35B84-B193-FE40-0B84-AB081A251E0B}"/>
          </ac:spMkLst>
        </pc:spChg>
        <pc:cxnChg chg="mod">
          <ac:chgData name="Irena Krošl" userId="S::irenak@vsgt.si::6f871211-9d6e-4801-9f7a-49ad5e71b0eb" providerId="AD" clId="Web-{C5B1AB9D-E317-7D1B-215A-6955F884F5F1}" dt="2026-01-13T08:35:13.757" v="111" actId="1076"/>
          <ac:cxnSpMkLst>
            <pc:docMk/>
            <pc:sldMk cId="3891801889" sldId="7460"/>
            <ac:cxnSpMk id="2" creationId="{E2FF7526-046D-5F47-8CE8-5F8C3CD091D8}"/>
          </ac:cxnSpMkLst>
        </pc:cxnChg>
      </pc:sldChg>
      <pc:sldChg chg="modSp">
        <pc:chgData name="Irena Krošl" userId="S::irenak@vsgt.si::6f871211-9d6e-4801-9f7a-49ad5e71b0eb" providerId="AD" clId="Web-{C5B1AB9D-E317-7D1B-215A-6955F884F5F1}" dt="2026-01-13T08:35:31.023" v="114" actId="1076"/>
        <pc:sldMkLst>
          <pc:docMk/>
          <pc:sldMk cId="2206917852" sldId="7461"/>
        </pc:sldMkLst>
        <pc:spChg chg="mod">
          <ac:chgData name="Irena Krošl" userId="S::irenak@vsgt.si::6f871211-9d6e-4801-9f7a-49ad5e71b0eb" providerId="AD" clId="Web-{C5B1AB9D-E317-7D1B-215A-6955F884F5F1}" dt="2026-01-13T08:35:31.023" v="114" actId="1076"/>
          <ac:spMkLst>
            <pc:docMk/>
            <pc:sldMk cId="2206917852" sldId="7461"/>
            <ac:spMk id="3" creationId="{4FF80ACD-DD35-D1D0-C560-E210D0841036}"/>
          </ac:spMkLst>
        </pc:spChg>
      </pc:sldChg>
      <pc:sldChg chg="modSp">
        <pc:chgData name="Irena Krošl" userId="S::irenak@vsgt.si::6f871211-9d6e-4801-9f7a-49ad5e71b0eb" providerId="AD" clId="Web-{C5B1AB9D-E317-7D1B-215A-6955F884F5F1}" dt="2026-01-13T08:33:10.498" v="100" actId="1076"/>
        <pc:sldMkLst>
          <pc:docMk/>
          <pc:sldMk cId="1829464025" sldId="7491"/>
        </pc:sldMkLst>
        <pc:spChg chg="mod">
          <ac:chgData name="Irena Krošl" userId="S::irenak@vsgt.si::6f871211-9d6e-4801-9f7a-49ad5e71b0eb" providerId="AD" clId="Web-{C5B1AB9D-E317-7D1B-215A-6955F884F5F1}" dt="2026-01-13T08:32:58.527" v="96" actId="1076"/>
          <ac:spMkLst>
            <pc:docMk/>
            <pc:sldMk cId="1829464025" sldId="7491"/>
            <ac:spMk id="4" creationId="{AC352B46-B667-76F0-B428-6F0F2DC178D2}"/>
          </ac:spMkLst>
        </pc:spChg>
        <pc:spChg chg="mod">
          <ac:chgData name="Irena Krošl" userId="S::irenak@vsgt.si::6f871211-9d6e-4801-9f7a-49ad5e71b0eb" providerId="AD" clId="Web-{C5B1AB9D-E317-7D1B-215A-6955F884F5F1}" dt="2026-01-13T08:33:10.498" v="100" actId="1076"/>
          <ac:spMkLst>
            <pc:docMk/>
            <pc:sldMk cId="1829464025" sldId="7491"/>
            <ac:spMk id="5" creationId="{E9DC851F-84E5-0732-3C76-C2E1396D1B46}"/>
          </ac:spMkLst>
        </pc:spChg>
        <pc:spChg chg="mod">
          <ac:chgData name="Irena Krošl" userId="S::irenak@vsgt.si::6f871211-9d6e-4801-9f7a-49ad5e71b0eb" providerId="AD" clId="Web-{C5B1AB9D-E317-7D1B-215A-6955F884F5F1}" dt="2026-01-13T08:32:50.385" v="94" actId="1076"/>
          <ac:spMkLst>
            <pc:docMk/>
            <pc:sldMk cId="1829464025" sldId="7491"/>
            <ac:spMk id="8" creationId="{B81DD49E-DAD1-ADC1-0FC0-7160F1A4E494}"/>
          </ac:spMkLst>
        </pc:spChg>
        <pc:spChg chg="mod">
          <ac:chgData name="Irena Krošl" userId="S::irenak@vsgt.si::6f871211-9d6e-4801-9f7a-49ad5e71b0eb" providerId="AD" clId="Web-{C5B1AB9D-E317-7D1B-215A-6955F884F5F1}" dt="2026-01-13T08:32:54.433" v="95" actId="1076"/>
          <ac:spMkLst>
            <pc:docMk/>
            <pc:sldMk cId="1829464025" sldId="7491"/>
            <ac:spMk id="10" creationId="{EF2AA404-4EC2-1C84-4696-50FAC3F1160D}"/>
          </ac:spMkLst>
        </pc:spChg>
        <pc:grpChg chg="mod">
          <ac:chgData name="Irena Krošl" userId="S::irenak@vsgt.si::6f871211-9d6e-4801-9f7a-49ad5e71b0eb" providerId="AD" clId="Web-{C5B1AB9D-E317-7D1B-215A-6955F884F5F1}" dt="2026-01-13T08:33:04.934" v="97" actId="1076"/>
          <ac:grpSpMkLst>
            <pc:docMk/>
            <pc:sldMk cId="1829464025" sldId="7491"/>
            <ac:grpSpMk id="3" creationId="{0EB86185-2EEC-7EE4-8122-BED0C0AA68A1}"/>
          </ac:grpSpMkLst>
        </pc:grpChg>
      </pc:sldChg>
      <pc:sldChg chg="modSp">
        <pc:chgData name="Irena Krošl" userId="S::irenak@vsgt.si::6f871211-9d6e-4801-9f7a-49ad5e71b0eb" providerId="AD" clId="Web-{C5B1AB9D-E317-7D1B-215A-6955F884F5F1}" dt="2026-01-13T08:33:36.530" v="103" actId="20577"/>
        <pc:sldMkLst>
          <pc:docMk/>
          <pc:sldMk cId="3658049448" sldId="7492"/>
        </pc:sldMkLst>
        <pc:spChg chg="mod">
          <ac:chgData name="Irena Krošl" userId="S::irenak@vsgt.si::6f871211-9d6e-4801-9f7a-49ad5e71b0eb" providerId="AD" clId="Web-{C5B1AB9D-E317-7D1B-215A-6955F884F5F1}" dt="2026-01-13T08:33:36.530" v="103" actId="20577"/>
          <ac:spMkLst>
            <pc:docMk/>
            <pc:sldMk cId="3658049448" sldId="7492"/>
            <ac:spMk id="4" creationId="{67FC6607-8633-78A2-39D3-A2DCEA5AE942}"/>
          </ac:spMkLst>
        </pc:spChg>
      </pc:sldChg>
      <pc:sldChg chg="modSp">
        <pc:chgData name="Irena Krošl" userId="S::irenak@vsgt.si::6f871211-9d6e-4801-9f7a-49ad5e71b0eb" providerId="AD" clId="Web-{C5B1AB9D-E317-7D1B-215A-6955F884F5F1}" dt="2026-01-13T08:34:18.971" v="105" actId="20577"/>
        <pc:sldMkLst>
          <pc:docMk/>
          <pc:sldMk cId="1126601685" sldId="7493"/>
        </pc:sldMkLst>
        <pc:spChg chg="mod">
          <ac:chgData name="Irena Krošl" userId="S::irenak@vsgt.si::6f871211-9d6e-4801-9f7a-49ad5e71b0eb" providerId="AD" clId="Web-{C5B1AB9D-E317-7D1B-215A-6955F884F5F1}" dt="2026-01-13T08:34:18.971" v="105" actId="20577"/>
          <ac:spMkLst>
            <pc:docMk/>
            <pc:sldMk cId="1126601685" sldId="7493"/>
            <ac:spMk id="4" creationId="{BC4C7BA3-8083-4365-A27E-DED31F338C08}"/>
          </ac:spMkLst>
        </pc:spChg>
        <pc:spChg chg="mod">
          <ac:chgData name="Irena Krošl" userId="S::irenak@vsgt.si::6f871211-9d6e-4801-9f7a-49ad5e71b0eb" providerId="AD" clId="Web-{C5B1AB9D-E317-7D1B-215A-6955F884F5F1}" dt="2026-01-13T08:33:47.453" v="104" actId="1076"/>
          <ac:spMkLst>
            <pc:docMk/>
            <pc:sldMk cId="1126601685" sldId="7493"/>
            <ac:spMk id="10" creationId="{3D8FBEE6-1C0C-058A-C270-851FD8BC40B5}"/>
          </ac:spMkLst>
        </pc:spChg>
      </pc:sldChg>
      <pc:sldChg chg="modSp">
        <pc:chgData name="Irena Krošl" userId="S::irenak@vsgt.si::6f871211-9d6e-4801-9f7a-49ad5e71b0eb" providerId="AD" clId="Web-{C5B1AB9D-E317-7D1B-215A-6955F884F5F1}" dt="2026-01-13T08:37:20.888" v="172" actId="14100"/>
        <pc:sldMkLst>
          <pc:docMk/>
          <pc:sldMk cId="1805284424" sldId="7512"/>
        </pc:sldMkLst>
        <pc:spChg chg="mod">
          <ac:chgData name="Irena Krošl" userId="S::irenak@vsgt.si::6f871211-9d6e-4801-9f7a-49ad5e71b0eb" providerId="AD" clId="Web-{C5B1AB9D-E317-7D1B-215A-6955F884F5F1}" dt="2026-01-13T08:36:59.591" v="170" actId="1076"/>
          <ac:spMkLst>
            <pc:docMk/>
            <pc:sldMk cId="1805284424" sldId="7512"/>
            <ac:spMk id="7" creationId="{761D60CE-B8BC-49BB-392F-5242C2CCA22F}"/>
          </ac:spMkLst>
        </pc:spChg>
        <pc:spChg chg="mod">
          <ac:chgData name="Irena Krošl" userId="S::irenak@vsgt.si::6f871211-9d6e-4801-9f7a-49ad5e71b0eb" providerId="AD" clId="Web-{C5B1AB9D-E317-7D1B-215A-6955F884F5F1}" dt="2026-01-13T08:36:52.059" v="168" actId="1076"/>
          <ac:spMkLst>
            <pc:docMk/>
            <pc:sldMk cId="1805284424" sldId="7512"/>
            <ac:spMk id="9" creationId="{45F22BA1-DAB4-5915-0F14-CF512B69C491}"/>
          </ac:spMkLst>
        </pc:spChg>
        <pc:spChg chg="mod">
          <ac:chgData name="Irena Krošl" userId="S::irenak@vsgt.si::6f871211-9d6e-4801-9f7a-49ad5e71b0eb" providerId="AD" clId="Web-{C5B1AB9D-E317-7D1B-215A-6955F884F5F1}" dt="2026-01-13T08:37:20.888" v="172" actId="14100"/>
          <ac:spMkLst>
            <pc:docMk/>
            <pc:sldMk cId="1805284424" sldId="7512"/>
            <ac:spMk id="10" creationId="{E246967D-E392-EC64-CA2C-F46157B2079D}"/>
          </ac:spMkLst>
        </pc:spChg>
      </pc:sldChg>
      <pc:sldChg chg="modSp">
        <pc:chgData name="Irena Krošl" userId="S::irenak@vsgt.si::6f871211-9d6e-4801-9f7a-49ad5e71b0eb" providerId="AD" clId="Web-{C5B1AB9D-E317-7D1B-215A-6955F884F5F1}" dt="2026-01-13T08:37:35.983" v="175" actId="20577"/>
        <pc:sldMkLst>
          <pc:docMk/>
          <pc:sldMk cId="2018435352" sldId="7513"/>
        </pc:sldMkLst>
        <pc:spChg chg="mod">
          <ac:chgData name="Irena Krošl" userId="S::irenak@vsgt.si::6f871211-9d6e-4801-9f7a-49ad5e71b0eb" providerId="AD" clId="Web-{C5B1AB9D-E317-7D1B-215A-6955F884F5F1}" dt="2026-01-13T08:37:35.983" v="175" actId="20577"/>
          <ac:spMkLst>
            <pc:docMk/>
            <pc:sldMk cId="2018435352" sldId="7513"/>
            <ac:spMk id="8" creationId="{34385DD2-03BB-18B4-0CA2-437C29778583}"/>
          </ac:spMkLst>
        </pc:spChg>
        <pc:spChg chg="mod">
          <ac:chgData name="Irena Krošl" userId="S::irenak@vsgt.si::6f871211-9d6e-4801-9f7a-49ad5e71b0eb" providerId="AD" clId="Web-{C5B1AB9D-E317-7D1B-215A-6955F884F5F1}" dt="2026-01-13T08:37:28.139" v="173" actId="20577"/>
          <ac:spMkLst>
            <pc:docMk/>
            <pc:sldMk cId="2018435352" sldId="7513"/>
            <ac:spMk id="9" creationId="{634A6D47-5459-7831-2A42-DE75559C93E3}"/>
          </ac:spMkLst>
        </pc:spChg>
      </pc:sldChg>
      <pc:sldChg chg="modSp">
        <pc:chgData name="Irena Krošl" userId="S::irenak@vsgt.si::6f871211-9d6e-4801-9f7a-49ad5e71b0eb" providerId="AD" clId="Web-{C5B1AB9D-E317-7D1B-215A-6955F884F5F1}" dt="2026-01-13T08:39:51.113" v="180" actId="14100"/>
        <pc:sldMkLst>
          <pc:docMk/>
          <pc:sldMk cId="2254872064" sldId="7514"/>
        </pc:sldMkLst>
        <pc:spChg chg="mod">
          <ac:chgData name="Irena Krošl" userId="S::irenak@vsgt.si::6f871211-9d6e-4801-9f7a-49ad5e71b0eb" providerId="AD" clId="Web-{C5B1AB9D-E317-7D1B-215A-6955F884F5F1}" dt="2026-01-13T08:39:51.113" v="180" actId="14100"/>
          <ac:spMkLst>
            <pc:docMk/>
            <pc:sldMk cId="2254872064" sldId="7514"/>
            <ac:spMk id="3" creationId="{F4B4C4BD-01E1-64F9-0404-499B757D0A13}"/>
          </ac:spMkLst>
        </pc:spChg>
        <pc:spChg chg="mod">
          <ac:chgData name="Irena Krošl" userId="S::irenak@vsgt.si::6f871211-9d6e-4801-9f7a-49ad5e71b0eb" providerId="AD" clId="Web-{C5B1AB9D-E317-7D1B-215A-6955F884F5F1}" dt="2026-01-13T08:39:28.331" v="178" actId="1076"/>
          <ac:spMkLst>
            <pc:docMk/>
            <pc:sldMk cId="2254872064" sldId="7514"/>
            <ac:spMk id="4" creationId="{6AEC8935-254B-B2E8-A816-5760908A698C}"/>
          </ac:spMkLst>
        </pc:spChg>
        <pc:spChg chg="mod">
          <ac:chgData name="Irena Krošl" userId="S::irenak@vsgt.si::6f871211-9d6e-4801-9f7a-49ad5e71b0eb" providerId="AD" clId="Web-{C5B1AB9D-E317-7D1B-215A-6955F884F5F1}" dt="2026-01-13T08:39:23.690" v="177" actId="1076"/>
          <ac:spMkLst>
            <pc:docMk/>
            <pc:sldMk cId="2254872064" sldId="7514"/>
            <ac:spMk id="5" creationId="{0F2E46DB-6FC9-D398-CC69-D9854B62FCA7}"/>
          </ac:spMkLst>
        </pc:spChg>
        <pc:spChg chg="mod">
          <ac:chgData name="Irena Krošl" userId="S::irenak@vsgt.si::6f871211-9d6e-4801-9f7a-49ad5e71b0eb" providerId="AD" clId="Web-{C5B1AB9D-E317-7D1B-215A-6955F884F5F1}" dt="2026-01-13T08:39:21.502" v="176" actId="1076"/>
          <ac:spMkLst>
            <pc:docMk/>
            <pc:sldMk cId="2254872064" sldId="7514"/>
            <ac:spMk id="6" creationId="{3537A7F8-D6EA-7401-BDF8-405F287065D3}"/>
          </ac:spMkLst>
        </pc:spChg>
      </pc:sldChg>
      <pc:sldChg chg="modSp">
        <pc:chgData name="Irena Krošl" userId="S::irenak@vsgt.si::6f871211-9d6e-4801-9f7a-49ad5e71b0eb" providerId="AD" clId="Web-{C5B1AB9D-E317-7D1B-215A-6955F884F5F1}" dt="2026-01-13T08:42:34.226" v="213" actId="20577"/>
        <pc:sldMkLst>
          <pc:docMk/>
          <pc:sldMk cId="2042810874" sldId="7515"/>
        </pc:sldMkLst>
        <pc:spChg chg="mod">
          <ac:chgData name="Irena Krošl" userId="S::irenak@vsgt.si::6f871211-9d6e-4801-9f7a-49ad5e71b0eb" providerId="AD" clId="Web-{C5B1AB9D-E317-7D1B-215A-6955F884F5F1}" dt="2026-01-13T08:42:04.898" v="206" actId="20577"/>
          <ac:spMkLst>
            <pc:docMk/>
            <pc:sldMk cId="2042810874" sldId="7515"/>
            <ac:spMk id="4" creationId="{EBB9DB53-CEF1-E6A9-73EC-F9667FDF1930}"/>
          </ac:spMkLst>
        </pc:spChg>
        <pc:spChg chg="mod">
          <ac:chgData name="Irena Krošl" userId="S::irenak@vsgt.si::6f871211-9d6e-4801-9f7a-49ad5e71b0eb" providerId="AD" clId="Web-{C5B1AB9D-E317-7D1B-215A-6955F884F5F1}" dt="2026-01-13T08:41:55.304" v="205" actId="20577"/>
          <ac:spMkLst>
            <pc:docMk/>
            <pc:sldMk cId="2042810874" sldId="7515"/>
            <ac:spMk id="5" creationId="{2AC2A0AB-F05E-27C9-70E4-2E402E8E3D18}"/>
          </ac:spMkLst>
        </pc:spChg>
        <pc:spChg chg="mod">
          <ac:chgData name="Irena Krošl" userId="S::irenak@vsgt.si::6f871211-9d6e-4801-9f7a-49ad5e71b0eb" providerId="AD" clId="Web-{C5B1AB9D-E317-7D1B-215A-6955F884F5F1}" dt="2026-01-13T08:41:50.397" v="204" actId="1076"/>
          <ac:spMkLst>
            <pc:docMk/>
            <pc:sldMk cId="2042810874" sldId="7515"/>
            <ac:spMk id="6" creationId="{D7B2DBE3-9E50-660A-259D-DE8969574A7A}"/>
          </ac:spMkLst>
        </pc:spChg>
        <pc:spChg chg="mod">
          <ac:chgData name="Irena Krošl" userId="S::irenak@vsgt.si::6f871211-9d6e-4801-9f7a-49ad5e71b0eb" providerId="AD" clId="Web-{C5B1AB9D-E317-7D1B-215A-6955F884F5F1}" dt="2026-01-13T08:42:34.226" v="213" actId="20577"/>
          <ac:spMkLst>
            <pc:docMk/>
            <pc:sldMk cId="2042810874" sldId="7515"/>
            <ac:spMk id="9" creationId="{AB8A040E-3904-5C78-12A6-88932964099E}"/>
          </ac:spMkLst>
        </pc:spChg>
        <pc:spChg chg="mod">
          <ac:chgData name="Irena Krošl" userId="S::irenak@vsgt.si::6f871211-9d6e-4801-9f7a-49ad5e71b0eb" providerId="AD" clId="Web-{C5B1AB9D-E317-7D1B-215A-6955F884F5F1}" dt="2026-01-13T08:42:11.616" v="208" actId="20577"/>
          <ac:spMkLst>
            <pc:docMk/>
            <pc:sldMk cId="2042810874" sldId="7515"/>
            <ac:spMk id="11" creationId="{33D9EA86-A2D6-64F2-1E24-F4430A4A33E7}"/>
          </ac:spMkLst>
        </pc:spChg>
      </pc:sldChg>
      <pc:sldChg chg="modSp">
        <pc:chgData name="Irena Krošl" userId="S::irenak@vsgt.si::6f871211-9d6e-4801-9f7a-49ad5e71b0eb" providerId="AD" clId="Web-{C5B1AB9D-E317-7D1B-215A-6955F884F5F1}" dt="2026-01-13T08:46:01.777" v="252" actId="14100"/>
        <pc:sldMkLst>
          <pc:docMk/>
          <pc:sldMk cId="2533551479" sldId="7516"/>
        </pc:sldMkLst>
        <pc:graphicFrameChg chg="mod">
          <ac:chgData name="Irena Krošl" userId="S::irenak@vsgt.si::6f871211-9d6e-4801-9f7a-49ad5e71b0eb" providerId="AD" clId="Web-{C5B1AB9D-E317-7D1B-215A-6955F884F5F1}" dt="2026-01-13T08:45:54.605" v="251" actId="1076"/>
          <ac:graphicFrameMkLst>
            <pc:docMk/>
            <pc:sldMk cId="2533551479" sldId="7516"/>
            <ac:graphicFrameMk id="5" creationId="{495D946D-978E-149C-E47D-CEF3CB992152}"/>
          </ac:graphicFrameMkLst>
        </pc:graphicFrameChg>
        <pc:graphicFrameChg chg="mod">
          <ac:chgData name="Irena Krošl" userId="S::irenak@vsgt.si::6f871211-9d6e-4801-9f7a-49ad5e71b0eb" providerId="AD" clId="Web-{C5B1AB9D-E317-7D1B-215A-6955F884F5F1}" dt="2026-01-13T08:46:01.777" v="252" actId="14100"/>
          <ac:graphicFrameMkLst>
            <pc:docMk/>
            <pc:sldMk cId="2533551479" sldId="7516"/>
            <ac:graphicFrameMk id="12" creationId="{DB335BCA-C01F-753E-79DC-229F85211201}"/>
          </ac:graphicFrameMkLst>
        </pc:graphicFrameChg>
      </pc:sldChg>
      <pc:sldChg chg="modSp">
        <pc:chgData name="Irena Krošl" userId="S::irenak@vsgt.si::6f871211-9d6e-4801-9f7a-49ad5e71b0eb" providerId="AD" clId="Web-{C5B1AB9D-E317-7D1B-215A-6955F884F5F1}" dt="2026-01-13T08:46:37.465" v="263" actId="1076"/>
        <pc:sldMkLst>
          <pc:docMk/>
          <pc:sldMk cId="3843729889" sldId="7517"/>
        </pc:sldMkLst>
        <pc:spChg chg="mod">
          <ac:chgData name="Irena Krošl" userId="S::irenak@vsgt.si::6f871211-9d6e-4801-9f7a-49ad5e71b0eb" providerId="AD" clId="Web-{C5B1AB9D-E317-7D1B-215A-6955F884F5F1}" dt="2026-01-13T08:46:30.184" v="260" actId="14100"/>
          <ac:spMkLst>
            <pc:docMk/>
            <pc:sldMk cId="3843729889" sldId="7517"/>
            <ac:spMk id="7" creationId="{52335A05-2E11-D546-8AE0-2FE67583AF5E}"/>
          </ac:spMkLst>
        </pc:spChg>
        <pc:spChg chg="mod">
          <ac:chgData name="Irena Krošl" userId="S::irenak@vsgt.si::6f871211-9d6e-4801-9f7a-49ad5e71b0eb" providerId="AD" clId="Web-{C5B1AB9D-E317-7D1B-215A-6955F884F5F1}" dt="2026-01-13T08:46:33.434" v="261" actId="1076"/>
          <ac:spMkLst>
            <pc:docMk/>
            <pc:sldMk cId="3843729889" sldId="7517"/>
            <ac:spMk id="9" creationId="{903770A4-7479-4C99-DE2C-7C1BB6645F0D}"/>
          </ac:spMkLst>
        </pc:spChg>
        <pc:graphicFrameChg chg="mod">
          <ac:chgData name="Irena Krošl" userId="S::irenak@vsgt.si::6f871211-9d6e-4801-9f7a-49ad5e71b0eb" providerId="AD" clId="Web-{C5B1AB9D-E317-7D1B-215A-6955F884F5F1}" dt="2026-01-13T08:46:37.465" v="263" actId="1076"/>
          <ac:graphicFrameMkLst>
            <pc:docMk/>
            <pc:sldMk cId="3843729889" sldId="7517"/>
            <ac:graphicFrameMk id="5" creationId="{7969C2A2-5CA9-0B0D-8C79-1095FC4EAAAC}"/>
          </ac:graphicFrameMkLst>
        </pc:graphicFrameChg>
        <pc:graphicFrameChg chg="mod">
          <ac:chgData name="Irena Krošl" userId="S::irenak@vsgt.si::6f871211-9d6e-4801-9f7a-49ad5e71b0eb" providerId="AD" clId="Web-{C5B1AB9D-E317-7D1B-215A-6955F884F5F1}" dt="2026-01-13T08:46:35.606" v="262" actId="1076"/>
          <ac:graphicFrameMkLst>
            <pc:docMk/>
            <pc:sldMk cId="3843729889" sldId="7517"/>
            <ac:graphicFrameMk id="12" creationId="{D2C03539-9BE7-8865-98F0-FBF9F7B1ED09}"/>
          </ac:graphicFrameMkLst>
        </pc:graphicFrameChg>
      </pc:sldChg>
      <pc:sldChg chg="modSp">
        <pc:chgData name="Irena Krošl" userId="S::irenak@vsgt.si::6f871211-9d6e-4801-9f7a-49ad5e71b0eb" providerId="AD" clId="Web-{C5B1AB9D-E317-7D1B-215A-6955F884F5F1}" dt="2026-01-13T08:44:46.932" v="246" actId="1076"/>
        <pc:sldMkLst>
          <pc:docMk/>
          <pc:sldMk cId="305281503" sldId="7518"/>
        </pc:sldMkLst>
        <pc:spChg chg="mod">
          <ac:chgData name="Irena Krošl" userId="S::irenak@vsgt.si::6f871211-9d6e-4801-9f7a-49ad5e71b0eb" providerId="AD" clId="Web-{C5B1AB9D-E317-7D1B-215A-6955F884F5F1}" dt="2026-01-13T08:44:46.932" v="246" actId="1076"/>
          <ac:spMkLst>
            <pc:docMk/>
            <pc:sldMk cId="305281503" sldId="7518"/>
            <ac:spMk id="3" creationId="{AF85F91F-3E86-1E6D-AF56-62854F0D6FFB}"/>
          </ac:spMkLst>
        </pc:spChg>
        <pc:spChg chg="mod">
          <ac:chgData name="Irena Krošl" userId="S::irenak@vsgt.si::6f871211-9d6e-4801-9f7a-49ad5e71b0eb" providerId="AD" clId="Web-{C5B1AB9D-E317-7D1B-215A-6955F884F5F1}" dt="2026-01-13T08:44:44.494" v="245" actId="20577"/>
          <ac:spMkLst>
            <pc:docMk/>
            <pc:sldMk cId="305281503" sldId="7518"/>
            <ac:spMk id="4" creationId="{C540DB84-E087-21BE-F968-D4FED3CD16AE}"/>
          </ac:spMkLst>
        </pc:spChg>
        <pc:spChg chg="mod">
          <ac:chgData name="Irena Krošl" userId="S::irenak@vsgt.si::6f871211-9d6e-4801-9f7a-49ad5e71b0eb" providerId="AD" clId="Web-{C5B1AB9D-E317-7D1B-215A-6955F884F5F1}" dt="2026-01-13T08:43:57.306" v="229" actId="1076"/>
          <ac:spMkLst>
            <pc:docMk/>
            <pc:sldMk cId="305281503" sldId="7518"/>
            <ac:spMk id="5" creationId="{2454B90B-EC45-99D9-F7F6-AA8FCEE0251B}"/>
          </ac:spMkLst>
        </pc:spChg>
        <pc:spChg chg="mod">
          <ac:chgData name="Irena Krošl" userId="S::irenak@vsgt.si::6f871211-9d6e-4801-9f7a-49ad5e71b0eb" providerId="AD" clId="Web-{C5B1AB9D-E317-7D1B-215A-6955F884F5F1}" dt="2026-01-13T08:43:42.400" v="227" actId="1076"/>
          <ac:spMkLst>
            <pc:docMk/>
            <pc:sldMk cId="305281503" sldId="7518"/>
            <ac:spMk id="6" creationId="{54B793FD-FECB-A4CF-27B5-0E732B226437}"/>
          </ac:spMkLst>
        </pc:spChg>
        <pc:spChg chg="mod">
          <ac:chgData name="Irena Krošl" userId="S::irenak@vsgt.si::6f871211-9d6e-4801-9f7a-49ad5e71b0eb" providerId="AD" clId="Web-{C5B1AB9D-E317-7D1B-215A-6955F884F5F1}" dt="2026-01-13T08:44:03.759" v="231" actId="20577"/>
          <ac:spMkLst>
            <pc:docMk/>
            <pc:sldMk cId="305281503" sldId="7518"/>
            <ac:spMk id="11" creationId="{A4DAD72C-78E8-614C-01D4-6210294DB0CA}"/>
          </ac:spMkLst>
        </pc:spChg>
      </pc:sldChg>
      <pc:sldChg chg="modSp">
        <pc:chgData name="Irena Krošl" userId="S::irenak@vsgt.si::6f871211-9d6e-4801-9f7a-49ad5e71b0eb" providerId="AD" clId="Web-{C5B1AB9D-E317-7D1B-215A-6955F884F5F1}" dt="2026-01-13T08:45:19.901" v="247" actId="14100"/>
        <pc:sldMkLst>
          <pc:docMk/>
          <pc:sldMk cId="879294853" sldId="7519"/>
        </pc:sldMkLst>
        <pc:graphicFrameChg chg="mod">
          <ac:chgData name="Irena Krošl" userId="S::irenak@vsgt.si::6f871211-9d6e-4801-9f7a-49ad5e71b0eb" providerId="AD" clId="Web-{C5B1AB9D-E317-7D1B-215A-6955F884F5F1}" dt="2026-01-13T08:45:19.901" v="247" actId="14100"/>
          <ac:graphicFrameMkLst>
            <pc:docMk/>
            <pc:sldMk cId="879294853" sldId="7519"/>
            <ac:graphicFrameMk id="13" creationId="{75945888-F02B-8BD5-4008-A4A56FAFC2C6}"/>
          </ac:graphicFrameMkLst>
        </pc:graphicFrameChg>
      </pc:sldChg>
      <pc:sldChg chg="modSp">
        <pc:chgData name="Irena Krošl" userId="S::irenak@vsgt.si::6f871211-9d6e-4801-9f7a-49ad5e71b0eb" providerId="AD" clId="Web-{C5B1AB9D-E317-7D1B-215A-6955F884F5F1}" dt="2026-01-13T08:47:05.091" v="265" actId="1076"/>
        <pc:sldMkLst>
          <pc:docMk/>
          <pc:sldMk cId="2823882297" sldId="7520"/>
        </pc:sldMkLst>
        <pc:graphicFrameChg chg="mod">
          <ac:chgData name="Irena Krošl" userId="S::irenak@vsgt.si::6f871211-9d6e-4801-9f7a-49ad5e71b0eb" providerId="AD" clId="Web-{C5B1AB9D-E317-7D1B-215A-6955F884F5F1}" dt="2026-01-13T08:47:05.091" v="265" actId="1076"/>
          <ac:graphicFrameMkLst>
            <pc:docMk/>
            <pc:sldMk cId="2823882297" sldId="7520"/>
            <ac:graphicFrameMk id="16" creationId="{1A21A5DD-5418-C60C-C134-F4F49E2B8A3C}"/>
          </ac:graphicFrameMkLst>
        </pc:graphicFrameChg>
      </pc:sldChg>
      <pc:sldChg chg="modSp">
        <pc:chgData name="Irena Krošl" userId="S::irenak@vsgt.si::6f871211-9d6e-4801-9f7a-49ad5e71b0eb" providerId="AD" clId="Web-{C5B1AB9D-E317-7D1B-215A-6955F884F5F1}" dt="2026-01-13T08:41:43.835" v="203" actId="14100"/>
        <pc:sldMkLst>
          <pc:docMk/>
          <pc:sldMk cId="3262009422" sldId="7521"/>
        </pc:sldMkLst>
        <pc:spChg chg="mod">
          <ac:chgData name="Irena Krošl" userId="S::irenak@vsgt.si::6f871211-9d6e-4801-9f7a-49ad5e71b0eb" providerId="AD" clId="Web-{C5B1AB9D-E317-7D1B-215A-6955F884F5F1}" dt="2026-01-13T08:41:33.944" v="201" actId="20577"/>
          <ac:spMkLst>
            <pc:docMk/>
            <pc:sldMk cId="3262009422" sldId="7521"/>
            <ac:spMk id="4" creationId="{CF05CFA5-1590-3CC3-D002-48335D32D71F}"/>
          </ac:spMkLst>
        </pc:spChg>
        <pc:spChg chg="mod">
          <ac:chgData name="Irena Krošl" userId="S::irenak@vsgt.si::6f871211-9d6e-4801-9f7a-49ad5e71b0eb" providerId="AD" clId="Web-{C5B1AB9D-E317-7D1B-215A-6955F884F5F1}" dt="2026-01-13T08:41:04.646" v="189" actId="20577"/>
          <ac:spMkLst>
            <pc:docMk/>
            <pc:sldMk cId="3262009422" sldId="7521"/>
            <ac:spMk id="5" creationId="{DFFD712B-59C0-862A-19D5-CB0A6E5071E7}"/>
          </ac:spMkLst>
        </pc:spChg>
        <pc:spChg chg="mod">
          <ac:chgData name="Irena Krošl" userId="S::irenak@vsgt.si::6f871211-9d6e-4801-9f7a-49ad5e71b0eb" providerId="AD" clId="Web-{C5B1AB9D-E317-7D1B-215A-6955F884F5F1}" dt="2026-01-13T08:40:57.599" v="188" actId="1076"/>
          <ac:spMkLst>
            <pc:docMk/>
            <pc:sldMk cId="3262009422" sldId="7521"/>
            <ac:spMk id="6" creationId="{E6716CA9-1A24-BA41-F0AD-471E5F0C8266}"/>
          </ac:spMkLst>
        </pc:spChg>
        <pc:spChg chg="mod">
          <ac:chgData name="Irena Krošl" userId="S::irenak@vsgt.si::6f871211-9d6e-4801-9f7a-49ad5e71b0eb" providerId="AD" clId="Web-{C5B1AB9D-E317-7D1B-215A-6955F884F5F1}" dt="2026-01-13T08:41:43.835" v="203" actId="14100"/>
          <ac:spMkLst>
            <pc:docMk/>
            <pc:sldMk cId="3262009422" sldId="7521"/>
            <ac:spMk id="10" creationId="{B272CDCB-7A66-DD3B-4524-94FDE595415A}"/>
          </ac:spMkLst>
        </pc:spChg>
      </pc:sldChg>
      <pc:sldChg chg="modSp">
        <pc:chgData name="Irena Krošl" userId="S::irenak@vsgt.si::6f871211-9d6e-4801-9f7a-49ad5e71b0eb" providerId="AD" clId="Web-{C5B1AB9D-E317-7D1B-215A-6955F884F5F1}" dt="2026-01-13T08:47:50.435" v="273" actId="20577"/>
        <pc:sldMkLst>
          <pc:docMk/>
          <pc:sldMk cId="2234783445" sldId="7522"/>
        </pc:sldMkLst>
        <pc:spChg chg="mod">
          <ac:chgData name="Irena Krošl" userId="S::irenak@vsgt.si::6f871211-9d6e-4801-9f7a-49ad5e71b0eb" providerId="AD" clId="Web-{C5B1AB9D-E317-7D1B-215A-6955F884F5F1}" dt="2026-01-13T08:47:50.435" v="273" actId="20577"/>
          <ac:spMkLst>
            <pc:docMk/>
            <pc:sldMk cId="2234783445" sldId="7522"/>
            <ac:spMk id="4" creationId="{E433E3BB-A583-0841-7643-593C0E12B10F}"/>
          </ac:spMkLst>
        </pc:spChg>
        <pc:spChg chg="mod">
          <ac:chgData name="Irena Krošl" userId="S::irenak@vsgt.si::6f871211-9d6e-4801-9f7a-49ad5e71b0eb" providerId="AD" clId="Web-{C5B1AB9D-E317-7D1B-215A-6955F884F5F1}" dt="2026-01-13T08:47:34.388" v="269" actId="1076"/>
          <ac:spMkLst>
            <pc:docMk/>
            <pc:sldMk cId="2234783445" sldId="7522"/>
            <ac:spMk id="5" creationId="{DFF70927-4A95-5581-7EC5-E14B2690BAD6}"/>
          </ac:spMkLst>
        </pc:spChg>
        <pc:spChg chg="mod">
          <ac:chgData name="Irena Krošl" userId="S::irenak@vsgt.si::6f871211-9d6e-4801-9f7a-49ad5e71b0eb" providerId="AD" clId="Web-{C5B1AB9D-E317-7D1B-215A-6955F884F5F1}" dt="2026-01-13T08:47:30.982" v="268" actId="1076"/>
          <ac:spMkLst>
            <pc:docMk/>
            <pc:sldMk cId="2234783445" sldId="7522"/>
            <ac:spMk id="6" creationId="{55514B51-5AF9-251C-D02C-EC1751707F23}"/>
          </ac:spMkLst>
        </pc:spChg>
      </pc:sldChg>
      <pc:sldChg chg="modSp">
        <pc:chgData name="Irena Krošl" userId="S::irenak@vsgt.si::6f871211-9d6e-4801-9f7a-49ad5e71b0eb" providerId="AD" clId="Web-{C5B1AB9D-E317-7D1B-215A-6955F884F5F1}" dt="2026-01-13T08:42:38.461" v="214" actId="1076"/>
        <pc:sldMkLst>
          <pc:docMk/>
          <pc:sldMk cId="3321569619" sldId="7523"/>
        </pc:sldMkLst>
        <pc:spChg chg="mod">
          <ac:chgData name="Irena Krošl" userId="S::irenak@vsgt.si::6f871211-9d6e-4801-9f7a-49ad5e71b0eb" providerId="AD" clId="Web-{C5B1AB9D-E317-7D1B-215A-6955F884F5F1}" dt="2026-01-13T08:42:38.461" v="214" actId="1076"/>
          <ac:spMkLst>
            <pc:docMk/>
            <pc:sldMk cId="3321569619" sldId="7523"/>
            <ac:spMk id="5" creationId="{EA1B1072-6ED0-EA46-C08F-6C1CA0ED5E19}"/>
          </ac:spMkLst>
        </pc:spChg>
      </pc:sldChg>
      <pc:sldChg chg="modSp">
        <pc:chgData name="Irena Krošl" userId="S::irenak@vsgt.si::6f871211-9d6e-4801-9f7a-49ad5e71b0eb" providerId="AD" clId="Web-{C5B1AB9D-E317-7D1B-215A-6955F884F5F1}" dt="2026-01-13T08:43:36.556" v="226" actId="1076"/>
        <pc:sldMkLst>
          <pc:docMk/>
          <pc:sldMk cId="2348735044" sldId="7524"/>
        </pc:sldMkLst>
        <pc:spChg chg="mod">
          <ac:chgData name="Irena Krošl" userId="S::irenak@vsgt.si::6f871211-9d6e-4801-9f7a-49ad5e71b0eb" providerId="AD" clId="Web-{C5B1AB9D-E317-7D1B-215A-6955F884F5F1}" dt="2026-01-13T08:43:21.384" v="223" actId="14100"/>
          <ac:spMkLst>
            <pc:docMk/>
            <pc:sldMk cId="2348735044" sldId="7524"/>
            <ac:spMk id="9" creationId="{0CEF95DF-E111-4119-B419-EB8EFD7743BA}"/>
          </ac:spMkLst>
        </pc:spChg>
        <pc:graphicFrameChg chg="mod modGraphic">
          <ac:chgData name="Irena Krošl" userId="S::irenak@vsgt.si::6f871211-9d6e-4801-9f7a-49ad5e71b0eb" providerId="AD" clId="Web-{C5B1AB9D-E317-7D1B-215A-6955F884F5F1}" dt="2026-01-13T08:43:36.556" v="226" actId="1076"/>
          <ac:graphicFrameMkLst>
            <pc:docMk/>
            <pc:sldMk cId="2348735044" sldId="7524"/>
            <ac:graphicFrameMk id="10" creationId="{FFBEDDF6-FC20-871A-A8CA-DAC0B11EE74E}"/>
          </ac:graphicFrameMkLst>
        </pc:graphicFrameChg>
      </pc:sldChg>
      <pc:sldChg chg="modSp">
        <pc:chgData name="Irena Krošl" userId="S::irenak@vsgt.si::6f871211-9d6e-4801-9f7a-49ad5e71b0eb" providerId="AD" clId="Web-{C5B1AB9D-E317-7D1B-215A-6955F884F5F1}" dt="2026-01-13T08:49:32.017" v="371"/>
        <pc:sldMkLst>
          <pc:docMk/>
          <pc:sldMk cId="2364969258" sldId="7525"/>
        </pc:sldMkLst>
        <pc:spChg chg="mod">
          <ac:chgData name="Irena Krošl" userId="S::irenak@vsgt.si::6f871211-9d6e-4801-9f7a-49ad5e71b0eb" providerId="AD" clId="Web-{C5B1AB9D-E317-7D1B-215A-6955F884F5F1}" dt="2026-01-13T08:48:39.451" v="293" actId="20577"/>
          <ac:spMkLst>
            <pc:docMk/>
            <pc:sldMk cId="2364969258" sldId="7525"/>
            <ac:spMk id="3" creationId="{0F572868-1FA4-3552-13F0-A9C281C6624C}"/>
          </ac:spMkLst>
        </pc:spChg>
        <pc:graphicFrameChg chg="mod modGraphic">
          <ac:chgData name="Irena Krošl" userId="S::irenak@vsgt.si::6f871211-9d6e-4801-9f7a-49ad5e71b0eb" providerId="AD" clId="Web-{C5B1AB9D-E317-7D1B-215A-6955F884F5F1}" dt="2026-01-13T08:49:32.017" v="371"/>
          <ac:graphicFrameMkLst>
            <pc:docMk/>
            <pc:sldMk cId="2364969258" sldId="7525"/>
            <ac:graphicFrameMk id="4" creationId="{D6DCA7B4-6DAE-C4CA-EDB9-59BA4FE495AB}"/>
          </ac:graphicFrameMkLst>
        </pc:graphicFrameChg>
      </pc:sldChg>
      <pc:sldChg chg="modSp">
        <pc:chgData name="Irena Krošl" userId="S::irenak@vsgt.si::6f871211-9d6e-4801-9f7a-49ad5e71b0eb" providerId="AD" clId="Web-{C5B1AB9D-E317-7D1B-215A-6955F884F5F1}" dt="2026-01-13T08:36:45.527" v="167" actId="1076"/>
        <pc:sldMkLst>
          <pc:docMk/>
          <pc:sldMk cId="3547999329" sldId="7526"/>
        </pc:sldMkLst>
        <pc:spChg chg="mod">
          <ac:chgData name="Irena Krošl" userId="S::irenak@vsgt.si::6f871211-9d6e-4801-9f7a-49ad5e71b0eb" providerId="AD" clId="Web-{C5B1AB9D-E317-7D1B-215A-6955F884F5F1}" dt="2026-01-13T08:36:45.527" v="167" actId="1076"/>
          <ac:spMkLst>
            <pc:docMk/>
            <pc:sldMk cId="3547999329" sldId="7526"/>
            <ac:spMk id="8" creationId="{CB61C524-0D7D-8EEA-1DD9-DB0ACBCDCCD7}"/>
          </ac:spMkLst>
        </pc:spChg>
      </pc:sldChg>
      <pc:sldChg chg="modSp">
        <pc:chgData name="Irena Krošl" userId="S::irenak@vsgt.si::6f871211-9d6e-4801-9f7a-49ad5e71b0eb" providerId="AD" clId="Web-{C5B1AB9D-E317-7D1B-215A-6955F884F5F1}" dt="2026-01-13T08:35:59.087" v="118" actId="14100"/>
        <pc:sldMkLst>
          <pc:docMk/>
          <pc:sldMk cId="3517596039" sldId="7577"/>
        </pc:sldMkLst>
        <pc:spChg chg="mod">
          <ac:chgData name="Irena Krošl" userId="S::irenak@vsgt.si::6f871211-9d6e-4801-9f7a-49ad5e71b0eb" providerId="AD" clId="Web-{C5B1AB9D-E317-7D1B-215A-6955F884F5F1}" dt="2026-01-13T08:35:47.493" v="116" actId="14100"/>
          <ac:spMkLst>
            <pc:docMk/>
            <pc:sldMk cId="3517596039" sldId="7577"/>
            <ac:spMk id="2" creationId="{70D09521-B3B0-B49C-7513-25E0591F483A}"/>
          </ac:spMkLst>
        </pc:spChg>
        <pc:spChg chg="mod">
          <ac:chgData name="Irena Krošl" userId="S::irenak@vsgt.si::6f871211-9d6e-4801-9f7a-49ad5e71b0eb" providerId="AD" clId="Web-{C5B1AB9D-E317-7D1B-215A-6955F884F5F1}" dt="2026-01-13T08:35:42.633" v="115" actId="1076"/>
          <ac:spMkLst>
            <pc:docMk/>
            <pc:sldMk cId="3517596039" sldId="7577"/>
            <ac:spMk id="10" creationId="{3C249A7A-6109-EA6C-7ED4-F040F13FD840}"/>
          </ac:spMkLst>
        </pc:spChg>
        <pc:grpChg chg="mod">
          <ac:chgData name="Irena Krošl" userId="S::irenak@vsgt.si::6f871211-9d6e-4801-9f7a-49ad5e71b0eb" providerId="AD" clId="Web-{C5B1AB9D-E317-7D1B-215A-6955F884F5F1}" dt="2026-01-13T08:35:59.087" v="118" actId="14100"/>
          <ac:grpSpMkLst>
            <pc:docMk/>
            <pc:sldMk cId="3517596039" sldId="7577"/>
            <ac:grpSpMk id="3" creationId="{B37485D2-2347-24A6-8CA1-BFD5AFF2868C}"/>
          </ac:grpSpMkLst>
        </pc:grpChg>
      </pc:sldChg>
      <pc:sldChg chg="modSp">
        <pc:chgData name="Irena Krošl" userId="S::irenak@vsgt.si::6f871211-9d6e-4801-9f7a-49ad5e71b0eb" providerId="AD" clId="Web-{C5B1AB9D-E317-7D1B-215A-6955F884F5F1}" dt="2026-01-13T08:36:38.433" v="166"/>
        <pc:sldMkLst>
          <pc:docMk/>
          <pc:sldMk cId="2569529579" sldId="7578"/>
        </pc:sldMkLst>
        <pc:spChg chg="mod">
          <ac:chgData name="Irena Krošl" userId="S::irenak@vsgt.si::6f871211-9d6e-4801-9f7a-49ad5e71b0eb" providerId="AD" clId="Web-{C5B1AB9D-E317-7D1B-215A-6955F884F5F1}" dt="2026-01-13T08:36:05.353" v="119" actId="1076"/>
          <ac:spMkLst>
            <pc:docMk/>
            <pc:sldMk cId="2569529579" sldId="7578"/>
            <ac:spMk id="3" creationId="{AB65F7B7-3C53-0CAE-E143-0FBA74695B1F}"/>
          </ac:spMkLst>
        </pc:spChg>
        <pc:spChg chg="mod">
          <ac:chgData name="Irena Krošl" userId="S::irenak@vsgt.si::6f871211-9d6e-4801-9f7a-49ad5e71b0eb" providerId="AD" clId="Web-{C5B1AB9D-E317-7D1B-215A-6955F884F5F1}" dt="2026-01-13T08:36:05.838" v="120" actId="1076"/>
          <ac:spMkLst>
            <pc:docMk/>
            <pc:sldMk cId="2569529579" sldId="7578"/>
            <ac:spMk id="4" creationId="{3A6047B3-80DA-04D1-8C79-4C28A0508678}"/>
          </ac:spMkLst>
        </pc:spChg>
        <pc:graphicFrameChg chg="mod modGraphic">
          <ac:chgData name="Irena Krošl" userId="S::irenak@vsgt.si::6f871211-9d6e-4801-9f7a-49ad5e71b0eb" providerId="AD" clId="Web-{C5B1AB9D-E317-7D1B-215A-6955F884F5F1}" dt="2026-01-13T08:36:38.433" v="166"/>
          <ac:graphicFrameMkLst>
            <pc:docMk/>
            <pc:sldMk cId="2569529579" sldId="7578"/>
            <ac:graphicFrameMk id="2" creationId="{78E9EB7F-DAB7-3DA2-B241-823098BF6870}"/>
          </ac:graphicFrameMkLst>
        </pc:graphicFrameChg>
      </pc:sldChg>
      <pc:sldChg chg="modSp">
        <pc:chgData name="Irena Krošl" userId="S::irenak@vsgt.si::6f871211-9d6e-4801-9f7a-49ad5e71b0eb" providerId="AD" clId="Web-{C5B1AB9D-E317-7D1B-215A-6955F884F5F1}" dt="2026-01-13T08:40:45.677" v="187" actId="1076"/>
        <pc:sldMkLst>
          <pc:docMk/>
          <pc:sldMk cId="2067372536" sldId="7579"/>
        </pc:sldMkLst>
        <pc:spChg chg="mod">
          <ac:chgData name="Irena Krošl" userId="S::irenak@vsgt.si::6f871211-9d6e-4801-9f7a-49ad5e71b0eb" providerId="AD" clId="Web-{C5B1AB9D-E317-7D1B-215A-6955F884F5F1}" dt="2026-01-13T08:40:45.677" v="187" actId="1076"/>
          <ac:spMkLst>
            <pc:docMk/>
            <pc:sldMk cId="2067372536" sldId="7579"/>
            <ac:spMk id="4" creationId="{EDC05215-2BEE-5294-AC8E-4DF01B70A1EE}"/>
          </ac:spMkLst>
        </pc:spChg>
        <pc:spChg chg="mod">
          <ac:chgData name="Irena Krošl" userId="S::irenak@vsgt.si::6f871211-9d6e-4801-9f7a-49ad5e71b0eb" providerId="AD" clId="Web-{C5B1AB9D-E317-7D1B-215A-6955F884F5F1}" dt="2026-01-13T08:40:07.644" v="182" actId="20577"/>
          <ac:spMkLst>
            <pc:docMk/>
            <pc:sldMk cId="2067372536" sldId="7579"/>
            <ac:spMk id="5" creationId="{1497121F-946A-8791-C8AD-3A3B53B9B5FA}"/>
          </ac:spMkLst>
        </pc:spChg>
        <pc:spChg chg="mod">
          <ac:chgData name="Irena Krošl" userId="S::irenak@vsgt.si::6f871211-9d6e-4801-9f7a-49ad5e71b0eb" providerId="AD" clId="Web-{C5B1AB9D-E317-7D1B-215A-6955F884F5F1}" dt="2026-01-13T08:40:04.332" v="181" actId="1076"/>
          <ac:spMkLst>
            <pc:docMk/>
            <pc:sldMk cId="2067372536" sldId="7579"/>
            <ac:spMk id="6" creationId="{0B2DB2A4-037C-5708-CA0C-1E884CCA29B0}"/>
          </ac:spMkLst>
        </pc:spChg>
        <pc:grpChg chg="mod">
          <ac:chgData name="Irena Krošl" userId="S::irenak@vsgt.si::6f871211-9d6e-4801-9f7a-49ad5e71b0eb" providerId="AD" clId="Web-{C5B1AB9D-E317-7D1B-215A-6955F884F5F1}" dt="2026-01-13T08:40:23.973" v="185" actId="1076"/>
          <ac:grpSpMkLst>
            <pc:docMk/>
            <pc:sldMk cId="2067372536" sldId="7579"/>
            <ac:grpSpMk id="16" creationId="{6F8F2C30-F231-AD0E-9362-05C5BC9746CF}"/>
          </ac:grpSpMkLst>
        </pc:grpChg>
      </pc:sldChg>
      <pc:sldChg chg="modSp">
        <pc:chgData name="Irena Krošl" userId="S::irenak@vsgt.si::6f871211-9d6e-4801-9f7a-49ad5e71b0eb" providerId="AD" clId="Web-{C5B1AB9D-E317-7D1B-215A-6955F884F5F1}" dt="2026-01-13T08:48:22.889" v="291"/>
        <pc:sldMkLst>
          <pc:docMk/>
          <pc:sldMk cId="235763932" sldId="7585"/>
        </pc:sldMkLst>
        <pc:spChg chg="mod">
          <ac:chgData name="Irena Krošl" userId="S::irenak@vsgt.si::6f871211-9d6e-4801-9f7a-49ad5e71b0eb" providerId="AD" clId="Web-{C5B1AB9D-E317-7D1B-215A-6955F884F5F1}" dt="2026-01-13T08:48:04.857" v="274" actId="20577"/>
          <ac:spMkLst>
            <pc:docMk/>
            <pc:sldMk cId="235763932" sldId="7585"/>
            <ac:spMk id="3" creationId="{8D2033D4-706A-9A35-D0DC-66E8763EF8A1}"/>
          </ac:spMkLst>
        </pc:spChg>
        <pc:spChg chg="mod">
          <ac:chgData name="Irena Krošl" userId="S::irenak@vsgt.si::6f871211-9d6e-4801-9f7a-49ad5e71b0eb" providerId="AD" clId="Web-{C5B1AB9D-E317-7D1B-215A-6955F884F5F1}" dt="2026-01-13T08:48:12.732" v="277" actId="1076"/>
          <ac:spMkLst>
            <pc:docMk/>
            <pc:sldMk cId="235763932" sldId="7585"/>
            <ac:spMk id="6" creationId="{D4B61CD5-D6C7-4665-C7AC-39C90361ECEA}"/>
          </ac:spMkLst>
        </pc:spChg>
        <pc:graphicFrameChg chg="mod modGraphic">
          <ac:chgData name="Irena Krošl" userId="S::irenak@vsgt.si::6f871211-9d6e-4801-9f7a-49ad5e71b0eb" providerId="AD" clId="Web-{C5B1AB9D-E317-7D1B-215A-6955F884F5F1}" dt="2026-01-13T08:48:22.889" v="291"/>
          <ac:graphicFrameMkLst>
            <pc:docMk/>
            <pc:sldMk cId="235763932" sldId="7585"/>
            <ac:graphicFrameMk id="4" creationId="{AF2BDCF8-8A72-4143-E564-8FDFDE8A9FC0}"/>
          </ac:graphicFrameMkLst>
        </pc:graphicFrameChg>
      </pc:sldChg>
      <pc:sldChg chg="modSp">
        <pc:chgData name="Irena Krošl" userId="S::irenak@vsgt.si::6f871211-9d6e-4801-9f7a-49ad5e71b0eb" providerId="AD" clId="Web-{C5B1AB9D-E317-7D1B-215A-6955F884F5F1}" dt="2026-01-13T08:47:18.809" v="267" actId="1076"/>
        <pc:sldMkLst>
          <pc:docMk/>
          <pc:sldMk cId="3058691526" sldId="7586"/>
        </pc:sldMkLst>
        <pc:spChg chg="mod">
          <ac:chgData name="Irena Krošl" userId="S::irenak@vsgt.si::6f871211-9d6e-4801-9f7a-49ad5e71b0eb" providerId="AD" clId="Web-{C5B1AB9D-E317-7D1B-215A-6955F884F5F1}" dt="2026-01-13T08:47:14.981" v="266" actId="1076"/>
          <ac:spMkLst>
            <pc:docMk/>
            <pc:sldMk cId="3058691526" sldId="7586"/>
            <ac:spMk id="3" creationId="{22046133-4275-5E22-3E1D-9952D3DFC2D4}"/>
          </ac:spMkLst>
        </pc:spChg>
        <pc:graphicFrameChg chg="mod">
          <ac:chgData name="Irena Krošl" userId="S::irenak@vsgt.si::6f871211-9d6e-4801-9f7a-49ad5e71b0eb" providerId="AD" clId="Web-{C5B1AB9D-E317-7D1B-215A-6955F884F5F1}" dt="2026-01-13T08:47:18.809" v="267" actId="1076"/>
          <ac:graphicFrameMkLst>
            <pc:docMk/>
            <pc:sldMk cId="3058691526" sldId="7586"/>
            <ac:graphicFrameMk id="5" creationId="{F56F0DAB-C2A9-89DA-9C5F-5B4F6CF54100}"/>
          </ac:graphicFrameMkLst>
        </pc:graphicFrameChg>
      </pc:sldChg>
      <pc:sldChg chg="modSp">
        <pc:chgData name="Irena Krošl" userId="S::irenak@vsgt.si::6f871211-9d6e-4801-9f7a-49ad5e71b0eb" providerId="AD" clId="Web-{C5B1AB9D-E317-7D1B-215A-6955F884F5F1}" dt="2026-01-13T09:15:37.337" v="801" actId="20577"/>
        <pc:sldMkLst>
          <pc:docMk/>
          <pc:sldMk cId="2961207069" sldId="7702"/>
        </pc:sldMkLst>
        <pc:spChg chg="mod">
          <ac:chgData name="Irena Krošl" userId="S::irenak@vsgt.si::6f871211-9d6e-4801-9f7a-49ad5e71b0eb" providerId="AD" clId="Web-{C5B1AB9D-E317-7D1B-215A-6955F884F5F1}" dt="2026-01-13T09:15:27.774" v="796" actId="1076"/>
          <ac:spMkLst>
            <pc:docMk/>
            <pc:sldMk cId="2961207069" sldId="7702"/>
            <ac:spMk id="12" creationId="{A258AFCB-3ABF-C161-3419-10F437108D7D}"/>
          </ac:spMkLst>
        </pc:spChg>
        <pc:spChg chg="mod">
          <ac:chgData name="Irena Krošl" userId="S::irenak@vsgt.si::6f871211-9d6e-4801-9f7a-49ad5e71b0eb" providerId="AD" clId="Web-{C5B1AB9D-E317-7D1B-215A-6955F884F5F1}" dt="2026-01-13T09:15:31.290" v="798" actId="20577"/>
          <ac:spMkLst>
            <pc:docMk/>
            <pc:sldMk cId="2961207069" sldId="7702"/>
            <ac:spMk id="14" creationId="{D038243F-8340-B1BF-D76B-D388040AA801}"/>
          </ac:spMkLst>
        </pc:spChg>
        <pc:spChg chg="mod">
          <ac:chgData name="Irena Krošl" userId="S::irenak@vsgt.si::6f871211-9d6e-4801-9f7a-49ad5e71b0eb" providerId="AD" clId="Web-{C5B1AB9D-E317-7D1B-215A-6955F884F5F1}" dt="2026-01-13T09:15:37.337" v="801" actId="20577"/>
          <ac:spMkLst>
            <pc:docMk/>
            <pc:sldMk cId="2961207069" sldId="7702"/>
            <ac:spMk id="54" creationId="{4065BC51-B524-FC95-B65C-14FE7E10D2B1}"/>
          </ac:spMkLst>
        </pc:spChg>
      </pc:sldChg>
      <pc:sldChg chg="modSp">
        <pc:chgData name="Irena Krošl" userId="S::irenak@vsgt.si::6f871211-9d6e-4801-9f7a-49ad5e71b0eb" providerId="AD" clId="Web-{C5B1AB9D-E317-7D1B-215A-6955F884F5F1}" dt="2026-01-13T08:29:12.596" v="48" actId="20577"/>
        <pc:sldMkLst>
          <pc:docMk/>
          <pc:sldMk cId="1830336935" sldId="7720"/>
        </pc:sldMkLst>
        <pc:spChg chg="mod">
          <ac:chgData name="Irena Krošl" userId="S::irenak@vsgt.si::6f871211-9d6e-4801-9f7a-49ad5e71b0eb" providerId="AD" clId="Web-{C5B1AB9D-E317-7D1B-215A-6955F884F5F1}" dt="2026-01-13T08:29:12.596" v="48" actId="20577"/>
          <ac:spMkLst>
            <pc:docMk/>
            <pc:sldMk cId="1830336935" sldId="7720"/>
            <ac:spMk id="2" creationId="{FC7D9357-50AD-4DDE-4F75-9E9A75758B7D}"/>
          </ac:spMkLst>
        </pc:spChg>
        <pc:spChg chg="mod">
          <ac:chgData name="Irena Krošl" userId="S::irenak@vsgt.si::6f871211-9d6e-4801-9f7a-49ad5e71b0eb" providerId="AD" clId="Web-{C5B1AB9D-E317-7D1B-215A-6955F884F5F1}" dt="2026-01-13T08:28:36.486" v="40" actId="20577"/>
          <ac:spMkLst>
            <pc:docMk/>
            <pc:sldMk cId="1830336935" sldId="7720"/>
            <ac:spMk id="6" creationId="{032BB0FF-1868-9C2B-1249-73D91C845C1C}"/>
          </ac:spMkLst>
        </pc:spChg>
      </pc:sldChg>
      <pc:sldChg chg="modSp">
        <pc:chgData name="Irena Krošl" userId="S::irenak@vsgt.si::6f871211-9d6e-4801-9f7a-49ad5e71b0eb" providerId="AD" clId="Web-{C5B1AB9D-E317-7D1B-215A-6955F884F5F1}" dt="2026-01-13T08:28:29.236" v="38" actId="20577"/>
        <pc:sldMkLst>
          <pc:docMk/>
          <pc:sldMk cId="3277819618" sldId="7727"/>
        </pc:sldMkLst>
        <pc:spChg chg="mod">
          <ac:chgData name="Irena Krošl" userId="S::irenak@vsgt.si::6f871211-9d6e-4801-9f7a-49ad5e71b0eb" providerId="AD" clId="Web-{C5B1AB9D-E317-7D1B-215A-6955F884F5F1}" dt="2026-01-13T08:28:19.330" v="33" actId="20577"/>
          <ac:spMkLst>
            <pc:docMk/>
            <pc:sldMk cId="3277819618" sldId="7727"/>
            <ac:spMk id="35" creationId="{BE8A40C2-2279-CBD9-BEF6-2C4C61FDE9D1}"/>
          </ac:spMkLst>
        </pc:spChg>
        <pc:spChg chg="mod">
          <ac:chgData name="Irena Krošl" userId="S::irenak@vsgt.si::6f871211-9d6e-4801-9f7a-49ad5e71b0eb" providerId="AD" clId="Web-{C5B1AB9D-E317-7D1B-215A-6955F884F5F1}" dt="2026-01-13T08:28:29.236" v="38" actId="20577"/>
          <ac:spMkLst>
            <pc:docMk/>
            <pc:sldMk cId="3277819618" sldId="7727"/>
            <ac:spMk id="39" creationId="{42B15DA7-24C7-9D61-F612-DEB1CE845ADD}"/>
          </ac:spMkLst>
        </pc:spChg>
        <pc:spChg chg="mod">
          <ac:chgData name="Irena Krošl" userId="S::irenak@vsgt.si::6f871211-9d6e-4801-9f7a-49ad5e71b0eb" providerId="AD" clId="Web-{C5B1AB9D-E317-7D1B-215A-6955F884F5F1}" dt="2026-01-13T08:28:15.283" v="32" actId="1076"/>
          <ac:spMkLst>
            <pc:docMk/>
            <pc:sldMk cId="3277819618" sldId="7727"/>
            <ac:spMk id="49" creationId="{A622F4E1-5D3B-2EBE-2C38-6DEFB31E798F}"/>
          </ac:spMkLst>
        </pc:spChg>
        <pc:spChg chg="mod">
          <ac:chgData name="Irena Krošl" userId="S::irenak@vsgt.si::6f871211-9d6e-4801-9f7a-49ad5e71b0eb" providerId="AD" clId="Web-{C5B1AB9D-E317-7D1B-215A-6955F884F5F1}" dt="2026-01-13T08:28:26.863" v="37" actId="20577"/>
          <ac:spMkLst>
            <pc:docMk/>
            <pc:sldMk cId="3277819618" sldId="7727"/>
            <ac:spMk id="50" creationId="{1960A3FC-9F45-735F-36CC-DE51D3B9E7B8}"/>
          </ac:spMkLst>
        </pc:spChg>
      </pc:sldChg>
      <pc:sldChg chg="modSp">
        <pc:chgData name="Irena Krošl" userId="S::irenak@vsgt.si::6f871211-9d6e-4801-9f7a-49ad5e71b0eb" providerId="AD" clId="Web-{C5B1AB9D-E317-7D1B-215A-6955F884F5F1}" dt="2026-01-13T08:28:00.658" v="27" actId="20577"/>
        <pc:sldMkLst>
          <pc:docMk/>
          <pc:sldMk cId="2426539425" sldId="7743"/>
        </pc:sldMkLst>
        <pc:spChg chg="mod">
          <ac:chgData name="Irena Krošl" userId="S::irenak@vsgt.si::6f871211-9d6e-4801-9f7a-49ad5e71b0eb" providerId="AD" clId="Web-{C5B1AB9D-E317-7D1B-215A-6955F884F5F1}" dt="2026-01-13T08:23:34.730" v="15"/>
          <ac:spMkLst>
            <pc:docMk/>
            <pc:sldMk cId="2426539425" sldId="7743"/>
            <ac:spMk id="2" creationId="{BF11FED0-5DE9-7D06-DD4B-6B50D3596947}"/>
          </ac:spMkLst>
        </pc:spChg>
        <pc:spChg chg="mod">
          <ac:chgData name="Irena Krošl" userId="S::irenak@vsgt.si::6f871211-9d6e-4801-9f7a-49ad5e71b0eb" providerId="AD" clId="Web-{C5B1AB9D-E317-7D1B-215A-6955F884F5F1}" dt="2026-01-13T08:23:43.137" v="18" actId="1076"/>
          <ac:spMkLst>
            <pc:docMk/>
            <pc:sldMk cId="2426539425" sldId="7743"/>
            <ac:spMk id="5" creationId="{3F8B38A2-FDF4-7A2C-64AC-CA91C0E8CC9B}"/>
          </ac:spMkLst>
        </pc:spChg>
        <pc:spChg chg="mod">
          <ac:chgData name="Irena Krošl" userId="S::irenak@vsgt.si::6f871211-9d6e-4801-9f7a-49ad5e71b0eb" providerId="AD" clId="Web-{C5B1AB9D-E317-7D1B-215A-6955F884F5F1}" dt="2026-01-13T08:22:56.651" v="8" actId="1076"/>
          <ac:spMkLst>
            <pc:docMk/>
            <pc:sldMk cId="2426539425" sldId="7743"/>
            <ac:spMk id="6" creationId="{3C605FF0-8A09-019A-9F4A-C145BC6C0D42}"/>
          </ac:spMkLst>
        </pc:spChg>
        <pc:spChg chg="mod">
          <ac:chgData name="Irena Krošl" userId="S::irenak@vsgt.si::6f871211-9d6e-4801-9f7a-49ad5e71b0eb" providerId="AD" clId="Web-{C5B1AB9D-E317-7D1B-215A-6955F884F5F1}" dt="2026-01-13T08:22:37.572" v="3" actId="1076"/>
          <ac:spMkLst>
            <pc:docMk/>
            <pc:sldMk cId="2426539425" sldId="7743"/>
            <ac:spMk id="7" creationId="{D0E6B9AF-0EF0-A976-CA10-260EE8AB5CED}"/>
          </ac:spMkLst>
        </pc:spChg>
        <pc:spChg chg="mod">
          <ac:chgData name="Irena Krošl" userId="S::irenak@vsgt.si::6f871211-9d6e-4801-9f7a-49ad5e71b0eb" providerId="AD" clId="Web-{C5B1AB9D-E317-7D1B-215A-6955F884F5F1}" dt="2026-01-13T08:28:00.658" v="27" actId="20577"/>
          <ac:spMkLst>
            <pc:docMk/>
            <pc:sldMk cId="2426539425" sldId="7743"/>
            <ac:spMk id="9" creationId="{0B7AE0CB-16A5-579C-D187-1C817C8928FD}"/>
          </ac:spMkLst>
        </pc:spChg>
        <pc:cxnChg chg="mod">
          <ac:chgData name="Irena Krošl" userId="S::irenak@vsgt.si::6f871211-9d6e-4801-9f7a-49ad5e71b0eb" providerId="AD" clId="Web-{C5B1AB9D-E317-7D1B-215A-6955F884F5F1}" dt="2026-01-13T08:23:45.971" v="19" actId="1076"/>
          <ac:cxnSpMkLst>
            <pc:docMk/>
            <pc:sldMk cId="2426539425" sldId="7743"/>
            <ac:cxnSpMk id="8" creationId="{086203C8-82B3-345D-48CF-6B42A4E59F1F}"/>
          </ac:cxnSpMkLst>
        </pc:cxnChg>
      </pc:sldChg>
      <pc:sldChg chg="modSp">
        <pc:chgData name="Irena Krošl" userId="S::irenak@vsgt.si::6f871211-9d6e-4801-9f7a-49ad5e71b0eb" providerId="AD" clId="Web-{C5B1AB9D-E317-7D1B-215A-6955F884F5F1}" dt="2026-01-13T08:14:37.167" v="2" actId="20577"/>
        <pc:sldMkLst>
          <pc:docMk/>
          <pc:sldMk cId="938458164" sldId="7764"/>
        </pc:sldMkLst>
        <pc:spChg chg="mod">
          <ac:chgData name="Irena Krošl" userId="S::irenak@vsgt.si::6f871211-9d6e-4801-9f7a-49ad5e71b0eb" providerId="AD" clId="Web-{C5B1AB9D-E317-7D1B-215A-6955F884F5F1}" dt="2026-01-13T08:14:32.917" v="0" actId="1076"/>
          <ac:spMkLst>
            <pc:docMk/>
            <pc:sldMk cId="938458164" sldId="7764"/>
            <ac:spMk id="8" creationId="{753DA0CF-B352-B521-2ED3-96028AFE64DB}"/>
          </ac:spMkLst>
        </pc:spChg>
        <pc:spChg chg="mod">
          <ac:chgData name="Irena Krošl" userId="S::irenak@vsgt.si::6f871211-9d6e-4801-9f7a-49ad5e71b0eb" providerId="AD" clId="Web-{C5B1AB9D-E317-7D1B-215A-6955F884F5F1}" dt="2026-01-13T08:14:37.167" v="2" actId="20577"/>
          <ac:spMkLst>
            <pc:docMk/>
            <pc:sldMk cId="938458164" sldId="7764"/>
            <ac:spMk id="12" creationId="{55F7CF88-0018-0D30-A326-5B237F651C9F}"/>
          </ac:spMkLst>
        </pc:spChg>
      </pc:sldChg>
    </pc:docChg>
  </pc:docChgLst>
</pc:chgInfo>
</file>

<file path=ppt/diagrams/_rels/data5.xml.rels><?xml version="1.0" encoding="UTF-8" standalone="yes"?>
<Relationships xmlns="http://schemas.openxmlformats.org/package/2006/relationships"><Relationship Id="rId1" Type="http://schemas.openxmlformats.org/officeDocument/2006/relationships/hyperlink" Target="https://www.littlehotelier.com/blog/increase-your-revenue/value-added-pricing/"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s://www.littlehotelier.com/blog/increase-your-revenue/value-added-pricin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A1267-1733-483E-AB34-DB10098772E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IE"/>
        </a:p>
      </dgm:t>
    </dgm:pt>
    <dgm:pt modelId="{575DF705-180D-4AC3-98B7-D056B822F5B5}">
      <dgm:prSet phldrT="[Text]" custT="1"/>
      <dgm:spPr/>
      <dgm:t>
        <a:bodyPr anchor="ctr"/>
        <a:lstStyle/>
        <a:p>
          <a:pPr marL="360000">
            <a:lnSpc>
              <a:spcPct val="100000"/>
            </a:lnSpc>
            <a:spcAft>
              <a:spcPts val="0"/>
            </a:spcAft>
            <a:buFont typeface="Arial" panose="020B0604020202020204" pitchFamily="34" charset="0"/>
            <a:buChar char="•"/>
          </a:pPr>
          <a:r>
            <a:rPr lang="en-US" sz="2200" kern="1200" dirty="0">
              <a:solidFill>
                <a:srgbClr val="494949"/>
              </a:solidFill>
            </a:rPr>
            <a:t>Izračunajte vse </a:t>
          </a:r>
          <a:r>
            <a:rPr lang="en-US" sz="2200" b="1" kern="1200" dirty="0">
              <a:solidFill>
                <a:srgbClr val="494949"/>
              </a:solidFill>
            </a:rPr>
            <a:t>obratovalne stroške </a:t>
          </a:r>
          <a:r>
            <a:rPr lang="en-US" sz="2200" kern="1200" dirty="0">
              <a:solidFill>
                <a:srgbClr val="494949"/>
              </a:solidFill>
            </a:rPr>
            <a:t>(čiščenje, </a:t>
          </a:r>
          <a:r>
            <a:rPr lang="en-US" sz="2200" kern="1200" dirty="0">
              <a:solidFill>
                <a:srgbClr val="494949"/>
              </a:solidFill>
              <a:latin typeface="Calibri" panose="020F0502020204030204"/>
              <a:ea typeface="+mn-ea"/>
              <a:cs typeface="+mn-cs"/>
            </a:rPr>
            <a:t>elektrika, osebje, vzdrževanje, zavarovanje itd.).
Dodajte </a:t>
          </a:r>
          <a:r>
            <a:rPr lang="en-US" sz="2200" b="1" kern="1200" dirty="0">
              <a:solidFill>
                <a:srgbClr val="494949"/>
              </a:solidFill>
              <a:latin typeface="Calibri" panose="020F0502020204030204"/>
              <a:ea typeface="+mn-ea"/>
              <a:cs typeface="+mn-cs"/>
            </a:rPr>
            <a:t>fiksne stroške </a:t>
          </a:r>
          <a:r>
            <a:rPr lang="en-US" sz="2200" kern="1200" dirty="0">
              <a:solidFill>
                <a:srgbClr val="494949"/>
              </a:solidFill>
              <a:latin typeface="Calibri" panose="020F0502020204030204"/>
              <a:ea typeface="+mn-ea"/>
              <a:cs typeface="+mn-cs"/>
            </a:rPr>
            <a:t>(hipoteka ali najem, licence, trženje).
Vključite </a:t>
          </a:r>
          <a:r>
            <a:rPr lang="en-US" sz="2200" b="1" kern="1200" dirty="0">
              <a:solidFill>
                <a:srgbClr val="494949"/>
              </a:solidFill>
              <a:latin typeface="Calibri" panose="020F0502020204030204"/>
              <a:ea typeface="+mn-ea"/>
              <a:cs typeface="+mn-cs"/>
            </a:rPr>
            <a:t>pribitek </a:t>
          </a:r>
          <a:r>
            <a:rPr lang="en-US" sz="2200" kern="1200" dirty="0">
              <a:solidFill>
                <a:srgbClr val="494949"/>
              </a:solidFill>
              <a:latin typeface="Calibri" panose="020F0502020204030204"/>
              <a:ea typeface="+mn-ea"/>
              <a:cs typeface="+mn-cs"/>
            </a:rPr>
            <a:t>(npr. 20–30 %), da zagotovite dobiček.</a:t>
          </a:r>
          <a:endParaRPr lang="en-IE" sz="2200" kern="1200" dirty="0">
            <a:solidFill>
              <a:srgbClr val="494949"/>
            </a:solidFill>
            <a:latin typeface="Calibri" panose="020F0502020204030204"/>
            <a:ea typeface="+mn-ea"/>
            <a:cs typeface="+mn-cs"/>
          </a:endParaRPr>
        </a:p>
      </dgm:t>
    </dgm:pt>
    <dgm:pt modelId="{540C94E6-0FC8-4F85-B7FC-91D6A41E3001}" type="parTrans" cxnId="{C0FBA53A-587A-469C-A1C0-259D7C3E7ACF}">
      <dgm:prSet/>
      <dgm:spPr/>
      <dgm:t>
        <a:bodyPr/>
        <a:lstStyle/>
        <a:p>
          <a:endParaRPr lang="en-IE" sz="2200"/>
        </a:p>
      </dgm:t>
    </dgm:pt>
    <dgm:pt modelId="{1FFA28A5-FE44-4F69-96CB-5F5262581614}" type="sibTrans" cxnId="{C0FBA53A-587A-469C-A1C0-259D7C3E7ACF}">
      <dgm:prSet/>
      <dgm:spPr/>
      <dgm:t>
        <a:bodyPr/>
        <a:lstStyle/>
        <a:p>
          <a:endParaRPr lang="en-IE" sz="2200"/>
        </a:p>
      </dgm:t>
    </dgm:pt>
    <dgm:pt modelId="{16689BAD-FD1C-412D-B4FD-211B9F663C15}">
      <dgm:prSet phldrT="[Text]" custT="1"/>
      <dgm:spPr>
        <a:solidFill>
          <a:srgbClr val="EC7C69"/>
        </a:solidFill>
      </dgm:spPr>
      <dgm:t>
        <a:bodyPr/>
        <a:lstStyle/>
        <a:p>
          <a:r>
            <a:rPr lang="en-IE" sz="2400" b="1" dirty="0"/>
            <a:t>Primer</a:t>
          </a:r>
        </a:p>
      </dgm:t>
    </dgm:pt>
    <dgm:pt modelId="{DE3AD807-D7D3-4A4D-8D24-0FF7A266BD19}" type="parTrans" cxnId="{941D93A1-5EA1-4FD7-BE44-D97F80BAB88B}">
      <dgm:prSet/>
      <dgm:spPr/>
      <dgm:t>
        <a:bodyPr/>
        <a:lstStyle/>
        <a:p>
          <a:endParaRPr lang="en-IE" sz="2200"/>
        </a:p>
      </dgm:t>
    </dgm:pt>
    <dgm:pt modelId="{1F1F4C33-EC36-444A-ADD7-6AD840CA4D85}" type="sibTrans" cxnId="{941D93A1-5EA1-4FD7-BE44-D97F80BAB88B}">
      <dgm:prSet/>
      <dgm:spPr/>
      <dgm:t>
        <a:bodyPr/>
        <a:lstStyle/>
        <a:p>
          <a:endParaRPr lang="en-IE" sz="2200"/>
        </a:p>
      </dgm:t>
    </dgm:pt>
    <dgm:pt modelId="{FB574927-5E1C-4589-948D-F77579F2270E}">
      <dgm:prSet phldrT="[Text]" custT="1"/>
      <dgm:spPr/>
      <dgm:t>
        <a:bodyPr/>
        <a:lstStyle/>
        <a:p>
          <a:pPr marL="360000">
            <a:buFont typeface="Arial" panose="020B0604020202020204" pitchFamily="34" charset="0"/>
            <a:buChar char="•"/>
          </a:pPr>
          <a:r>
            <a:rPr lang="en-US" sz="2200" dirty="0">
              <a:solidFill>
                <a:srgbClr val="494949"/>
              </a:solidFill>
              <a:latin typeface="Calibri" panose="020F0502020204030204"/>
              <a:ea typeface="+mn-ea"/>
              <a:cs typeface="+mn-cs"/>
            </a:rPr>
            <a:t>Če so vaši </a:t>
          </a:r>
          <a:r>
            <a:rPr lang="en-US" sz="2200" b="1" dirty="0">
              <a:solidFill>
                <a:srgbClr val="494949"/>
              </a:solidFill>
              <a:latin typeface="Calibri" panose="020F0502020204030204"/>
              <a:ea typeface="+mn-ea"/>
              <a:cs typeface="+mn-cs"/>
            </a:rPr>
            <a:t>povprečni stroški na gostjo nočitev</a:t>
          </a:r>
          <a:r>
            <a:rPr lang="en-US" sz="2200" dirty="0">
              <a:solidFill>
                <a:srgbClr val="494949"/>
              </a:solidFill>
              <a:latin typeface="Calibri" panose="020F0502020204030204"/>
              <a:ea typeface="+mn-ea"/>
              <a:cs typeface="+mn-cs"/>
            </a:rPr>
            <a:t> 80 €, lahko ceno določite na 104 €, da zagotovite 30 % dobiček.</a:t>
          </a:r>
          <a:endParaRPr lang="en-IE" sz="2200" dirty="0"/>
        </a:p>
      </dgm:t>
    </dgm:pt>
    <dgm:pt modelId="{97ABE170-8259-4BE4-8B51-8F8BBD839755}" type="parTrans" cxnId="{A66F7E32-F3E4-4F0C-B8E9-94ABDDE7728B}">
      <dgm:prSet/>
      <dgm:spPr/>
      <dgm:t>
        <a:bodyPr/>
        <a:lstStyle/>
        <a:p>
          <a:endParaRPr lang="en-IE" sz="2200"/>
        </a:p>
      </dgm:t>
    </dgm:pt>
    <dgm:pt modelId="{D625C6CE-5997-49BA-910A-CF13A0F1C146}" type="sibTrans" cxnId="{A66F7E32-F3E4-4F0C-B8E9-94ABDDE7728B}">
      <dgm:prSet/>
      <dgm:spPr/>
      <dgm:t>
        <a:bodyPr/>
        <a:lstStyle/>
        <a:p>
          <a:endParaRPr lang="en-IE" sz="2200"/>
        </a:p>
      </dgm:t>
    </dgm:pt>
    <dgm:pt modelId="{33A37F47-EC96-479F-8B2F-6D0739814A2D}">
      <dgm:prSet phldrT="[Text]" custT="1"/>
      <dgm:spPr>
        <a:solidFill>
          <a:srgbClr val="459597"/>
        </a:solidFill>
      </dgm:spPr>
      <dgm:t>
        <a:bodyPr/>
        <a:lstStyle/>
        <a:p>
          <a:r>
            <a:rPr lang="en-IE" sz="2400" b="1" dirty="0"/>
            <a:t>Cenovno oblikovanje na podlagi stroškov</a:t>
          </a:r>
        </a:p>
        <a:p>
          <a:r>
            <a:rPr lang="en-IE" sz="2200" dirty="0"/>
            <a:t>Ta strategija določa cene na podlagi skupnih stroškov poslovanja plus pribitek za dobiček.</a:t>
          </a:r>
        </a:p>
      </dgm:t>
    </dgm:pt>
    <dgm:pt modelId="{D32CE66A-CAB8-476D-9A60-71CD3FB021AC}" type="sibTrans" cxnId="{A34EB5EA-D927-4383-803A-BBBC100ED77A}">
      <dgm:prSet/>
      <dgm:spPr/>
      <dgm:t>
        <a:bodyPr/>
        <a:lstStyle/>
        <a:p>
          <a:endParaRPr lang="en-IE" sz="2200"/>
        </a:p>
      </dgm:t>
    </dgm:pt>
    <dgm:pt modelId="{17517013-FE30-40C8-8812-C4C51E2131D6}" type="parTrans" cxnId="{A34EB5EA-D927-4383-803A-BBBC100ED77A}">
      <dgm:prSet/>
      <dgm:spPr/>
      <dgm:t>
        <a:bodyPr/>
        <a:lstStyle/>
        <a:p>
          <a:endParaRPr lang="en-IE" sz="2200"/>
        </a:p>
      </dgm:t>
    </dgm:pt>
    <dgm:pt modelId="{C4DDB02D-E8FA-4C2D-85DD-2639907EA909}">
      <dgm:prSet custT="1"/>
      <dgm:spPr>
        <a:solidFill>
          <a:srgbClr val="459597"/>
        </a:solidFill>
      </dgm:spPr>
      <dgm:t>
        <a:bodyPr/>
        <a:lstStyle/>
        <a:p>
          <a:r>
            <a:rPr lang="en-IE" sz="2400" b="1" dirty="0"/>
            <a:t>Cenovno oblikovanje na podlagi vrednosti</a:t>
          </a:r>
        </a:p>
        <a:p>
          <a:r>
            <a:rPr lang="en-US" sz="2200" b="0" dirty="0"/>
            <a:t>Ta strategija temelji na zaznani vrednosti vaše namestitve za vašega idealnega gosta, ne le na stroških.</a:t>
          </a:r>
          <a:endParaRPr lang="en-IE" sz="2200" b="0" dirty="0"/>
        </a:p>
      </dgm:t>
    </dgm:pt>
    <dgm:pt modelId="{58D947DC-2EB4-43E6-B62C-E9D7E9FB12B4}" type="parTrans" cxnId="{21958708-19B1-451A-903D-82D8895087A0}">
      <dgm:prSet/>
      <dgm:spPr/>
      <dgm:t>
        <a:bodyPr/>
        <a:lstStyle/>
        <a:p>
          <a:endParaRPr lang="en-IE"/>
        </a:p>
      </dgm:t>
    </dgm:pt>
    <dgm:pt modelId="{18A6AFB7-B435-4E32-BCD8-BDC9D2CC69CE}" type="sibTrans" cxnId="{21958708-19B1-451A-903D-82D8895087A0}">
      <dgm:prSet/>
      <dgm:spPr/>
      <dgm:t>
        <a:bodyPr/>
        <a:lstStyle/>
        <a:p>
          <a:endParaRPr lang="en-IE"/>
        </a:p>
      </dgm:t>
    </dgm:pt>
    <dgm:pt modelId="{1ACD6FAF-3162-4875-8959-FFBF27ACFB99}">
      <dgm:prSet custT="1"/>
      <dgm:spPr/>
      <dgm:t>
        <a:bodyPr/>
        <a:lstStyle/>
        <a:p>
          <a:pPr marL="360000" indent="-230400">
            <a:lnSpc>
              <a:spcPct val="100000"/>
            </a:lnSpc>
            <a:spcAft>
              <a:spcPts val="0"/>
            </a:spcAft>
          </a:pPr>
          <a:r>
            <a:rPr lang="en-IE" sz="2200" kern="1200" dirty="0">
              <a:solidFill>
                <a:srgbClr val="494949"/>
              </a:solidFill>
              <a:latin typeface="Calibri" panose="020F0502020204030204"/>
              <a:ea typeface="+mn-ea"/>
              <a:cs typeface="+mn-cs"/>
            </a:rPr>
            <a:t>Upoštevajte, kaj vaši gostje </a:t>
          </a:r>
          <a:r>
            <a:rPr lang="en-IE" sz="2200" b="1" kern="1200" dirty="0">
              <a:solidFill>
                <a:srgbClr val="494949"/>
              </a:solidFill>
              <a:latin typeface="Calibri" panose="020F0502020204030204"/>
              <a:ea typeface="+mn-ea"/>
              <a:cs typeface="+mn-cs"/>
            </a:rPr>
            <a:t>najbolj cenijo</a:t>
          </a:r>
          <a:r>
            <a:rPr lang="en-IE" sz="2200" kern="1200" dirty="0">
              <a:solidFill>
                <a:srgbClr val="494949"/>
              </a:solidFill>
              <a:latin typeface="Calibri" panose="020F0502020204030204"/>
              <a:ea typeface="+mn-ea"/>
              <a:cs typeface="+mn-cs"/>
            </a:rPr>
            <a:t>: mir, pristnost, ekološki luksuz in kulturno potopitev.
Primerjajte s </a:t>
          </a:r>
          <a:r>
            <a:rPr lang="en-IE" sz="2200" b="1" kern="1200" dirty="0">
              <a:solidFill>
                <a:srgbClr val="494949"/>
              </a:solidFill>
              <a:latin typeface="Calibri" panose="020F0502020204030204"/>
              <a:ea typeface="+mn-ea"/>
              <a:cs typeface="+mn-cs"/>
            </a:rPr>
            <a:t>podobnimi edinstvenimi nastanitvami </a:t>
          </a:r>
          <a:r>
            <a:rPr lang="en-IE" sz="2200" kern="1200" dirty="0">
              <a:solidFill>
                <a:srgbClr val="494949"/>
              </a:solidFill>
              <a:latin typeface="Calibri" panose="020F0502020204030204"/>
              <a:ea typeface="+mn-ea"/>
              <a:cs typeface="+mn-cs"/>
            </a:rPr>
            <a:t>(Airbnb, ekološke koče, butični hoteli).
Uporabite blagovno znamko in pripovedovanje zgodb, da </a:t>
          </a:r>
          <a:r>
            <a:rPr lang="en-IE" sz="2200" b="1" kern="1200" dirty="0">
              <a:solidFill>
                <a:srgbClr val="494949"/>
              </a:solidFill>
              <a:latin typeface="Calibri" panose="020F0502020204030204"/>
              <a:ea typeface="+mn-ea"/>
              <a:cs typeface="+mn-cs"/>
            </a:rPr>
            <a:t>upravičite višje cene</a:t>
          </a:r>
          <a:r>
            <a:rPr lang="en-IE" sz="2200" kern="1200" dirty="0">
              <a:solidFill>
                <a:srgbClr val="494949"/>
              </a:solidFill>
              <a:latin typeface="Calibri" panose="020F0502020204030204"/>
              <a:ea typeface="+mn-ea"/>
              <a:cs typeface="+mn-cs"/>
            </a:rPr>
            <a:t>.</a:t>
          </a:r>
        </a:p>
      </dgm:t>
    </dgm:pt>
    <dgm:pt modelId="{03FB2C27-183F-42C1-8180-EF3DB1FC63D5}" type="parTrans" cxnId="{A7AB04F4-4516-496D-91C6-9291FC5EB784}">
      <dgm:prSet/>
      <dgm:spPr/>
      <dgm:t>
        <a:bodyPr/>
        <a:lstStyle/>
        <a:p>
          <a:endParaRPr lang="en-IE"/>
        </a:p>
      </dgm:t>
    </dgm:pt>
    <dgm:pt modelId="{D661B45D-2FE3-4B48-AE0C-D27DDF70CB5F}" type="sibTrans" cxnId="{A7AB04F4-4516-496D-91C6-9291FC5EB784}">
      <dgm:prSet/>
      <dgm:spPr/>
      <dgm:t>
        <a:bodyPr/>
        <a:lstStyle/>
        <a:p>
          <a:endParaRPr lang="en-IE"/>
        </a:p>
      </dgm:t>
    </dgm:pt>
    <dgm:pt modelId="{29B53108-1F9A-462D-81ED-4F6D66E43031}" type="pres">
      <dgm:prSet presAssocID="{06EA1267-1733-483E-AB34-DB10098772E9}" presName="Name0" presStyleCnt="0">
        <dgm:presLayoutVars>
          <dgm:dir/>
          <dgm:animLvl val="lvl"/>
          <dgm:resizeHandles/>
        </dgm:presLayoutVars>
      </dgm:prSet>
      <dgm:spPr/>
    </dgm:pt>
    <dgm:pt modelId="{211F849D-5570-4BC9-8A58-DDBC2D979DF4}" type="pres">
      <dgm:prSet presAssocID="{33A37F47-EC96-479F-8B2F-6D0739814A2D}" presName="linNode" presStyleCnt="0"/>
      <dgm:spPr/>
    </dgm:pt>
    <dgm:pt modelId="{F80D3727-A3ED-4281-96D7-7B648227E379}" type="pres">
      <dgm:prSet presAssocID="{33A37F47-EC96-479F-8B2F-6D0739814A2D}" presName="parentShp" presStyleLbl="node1" presStyleIdx="0" presStyleCnt="3" custScaleX="125374">
        <dgm:presLayoutVars>
          <dgm:bulletEnabled val="1"/>
        </dgm:presLayoutVars>
      </dgm:prSet>
      <dgm:spPr/>
    </dgm:pt>
    <dgm:pt modelId="{4383C847-6FF9-4913-A7D3-A31CA38B762F}" type="pres">
      <dgm:prSet presAssocID="{33A37F47-EC96-479F-8B2F-6D0739814A2D}" presName="childShp" presStyleLbl="bgAccFollowNode1" presStyleIdx="0" presStyleCnt="3" custScaleX="151302" custScaleY="113215" custLinFactNeighborX="5579" custLinFactNeighborY="-151">
        <dgm:presLayoutVars>
          <dgm:bulletEnabled val="1"/>
        </dgm:presLayoutVars>
      </dgm:prSet>
      <dgm:spPr/>
    </dgm:pt>
    <dgm:pt modelId="{71568E34-063B-4C9D-A40A-402902CB2C1B}" type="pres">
      <dgm:prSet presAssocID="{D32CE66A-CAB8-476D-9A60-71CD3FB021AC}" presName="spacing" presStyleCnt="0"/>
      <dgm:spPr/>
    </dgm:pt>
    <dgm:pt modelId="{6EEB37C4-94F3-460E-8E37-C5532EE4F3CD}" type="pres">
      <dgm:prSet presAssocID="{16689BAD-FD1C-412D-B4FD-211B9F663C15}" presName="linNode" presStyleCnt="0"/>
      <dgm:spPr/>
    </dgm:pt>
    <dgm:pt modelId="{C4520A6F-3487-47FB-9996-B476BCAE790A}" type="pres">
      <dgm:prSet presAssocID="{16689BAD-FD1C-412D-B4FD-211B9F663C15}" presName="parentShp" presStyleLbl="node1" presStyleIdx="1" presStyleCnt="3" custScaleX="79243" custScaleY="46446" custLinFactNeighborX="-1" custLinFactNeighborY="-14951">
        <dgm:presLayoutVars>
          <dgm:bulletEnabled val="1"/>
        </dgm:presLayoutVars>
      </dgm:prSet>
      <dgm:spPr/>
    </dgm:pt>
    <dgm:pt modelId="{D79E8065-A3C6-413E-9E5E-686BA913F362}" type="pres">
      <dgm:prSet presAssocID="{16689BAD-FD1C-412D-B4FD-211B9F663C15}" presName="childShp" presStyleLbl="bgAccFollowNode1" presStyleIdx="1" presStyleCnt="3" custScaleX="114325" custScaleY="51875" custLinFactNeighborX="3676" custLinFactNeighborY="-12832">
        <dgm:presLayoutVars>
          <dgm:bulletEnabled val="1"/>
        </dgm:presLayoutVars>
      </dgm:prSet>
      <dgm:spPr/>
    </dgm:pt>
    <dgm:pt modelId="{745BF3E0-263A-4678-871A-3DE8A40B6C07}" type="pres">
      <dgm:prSet presAssocID="{1F1F4C33-EC36-444A-ADD7-6AD840CA4D85}" presName="spacing" presStyleCnt="0"/>
      <dgm:spPr/>
    </dgm:pt>
    <dgm:pt modelId="{EFF0C323-E955-4C90-9CE8-D1B15EAEB15A}" type="pres">
      <dgm:prSet presAssocID="{C4DDB02D-E8FA-4C2D-85DD-2639907EA909}" presName="linNode" presStyleCnt="0"/>
      <dgm:spPr/>
    </dgm:pt>
    <dgm:pt modelId="{459D87BD-1E2F-4231-89D6-3A9C8AB55DDE}" type="pres">
      <dgm:prSet presAssocID="{C4DDB02D-E8FA-4C2D-85DD-2639907EA909}" presName="parentShp" presStyleLbl="node1" presStyleIdx="2" presStyleCnt="3" custScaleX="88609" custLinFactNeighborX="-1153" custLinFactNeighborY="-21354">
        <dgm:presLayoutVars>
          <dgm:bulletEnabled val="1"/>
        </dgm:presLayoutVars>
      </dgm:prSet>
      <dgm:spPr/>
    </dgm:pt>
    <dgm:pt modelId="{92CA5B09-B44B-415D-A5A8-120C5127EBED}" type="pres">
      <dgm:prSet presAssocID="{C4DDB02D-E8FA-4C2D-85DD-2639907EA909}" presName="childShp" presStyleLbl="bgAccFollowNode1" presStyleIdx="2" presStyleCnt="3" custScaleX="108472" custScaleY="131918" custLinFactNeighborX="37" custLinFactNeighborY="-21354">
        <dgm:presLayoutVars>
          <dgm:bulletEnabled val="1"/>
        </dgm:presLayoutVars>
      </dgm:prSet>
      <dgm:spPr/>
    </dgm:pt>
  </dgm:ptLst>
  <dgm:cxnLst>
    <dgm:cxn modelId="{21958708-19B1-451A-903D-82D8895087A0}" srcId="{06EA1267-1733-483E-AB34-DB10098772E9}" destId="{C4DDB02D-E8FA-4C2D-85DD-2639907EA909}" srcOrd="2" destOrd="0" parTransId="{58D947DC-2EB4-43E6-B62C-E9D7E9FB12B4}" sibTransId="{18A6AFB7-B435-4E32-BCD8-BDC9D2CC69CE}"/>
    <dgm:cxn modelId="{085DA52D-1E84-4BCB-A0D9-2649B78428C9}" type="presOf" srcId="{575DF705-180D-4AC3-98B7-D056B822F5B5}" destId="{4383C847-6FF9-4913-A7D3-A31CA38B762F}" srcOrd="0" destOrd="0" presId="urn:microsoft.com/office/officeart/2005/8/layout/vList6"/>
    <dgm:cxn modelId="{A66F7E32-F3E4-4F0C-B8E9-94ABDDE7728B}" srcId="{16689BAD-FD1C-412D-B4FD-211B9F663C15}" destId="{FB574927-5E1C-4589-948D-F77579F2270E}" srcOrd="0" destOrd="0" parTransId="{97ABE170-8259-4BE4-8B51-8F8BBD839755}" sibTransId="{D625C6CE-5997-49BA-910A-CF13A0F1C146}"/>
    <dgm:cxn modelId="{C0FBA53A-587A-469C-A1C0-259D7C3E7ACF}" srcId="{33A37F47-EC96-479F-8B2F-6D0739814A2D}" destId="{575DF705-180D-4AC3-98B7-D056B822F5B5}" srcOrd="0" destOrd="0" parTransId="{540C94E6-0FC8-4F85-B7FC-91D6A41E3001}" sibTransId="{1FFA28A5-FE44-4F69-96CB-5F5262581614}"/>
    <dgm:cxn modelId="{679F386E-6D32-4BE3-8E8F-CCC4A56F31DA}" type="presOf" srcId="{FB574927-5E1C-4589-948D-F77579F2270E}" destId="{D79E8065-A3C6-413E-9E5E-686BA913F362}" srcOrd="0" destOrd="0" presId="urn:microsoft.com/office/officeart/2005/8/layout/vList6"/>
    <dgm:cxn modelId="{C7847372-F3FA-4B5B-AB41-60C5CBDC15BD}" type="presOf" srcId="{1ACD6FAF-3162-4875-8959-FFBF27ACFB99}" destId="{92CA5B09-B44B-415D-A5A8-120C5127EBED}" srcOrd="0" destOrd="0" presId="urn:microsoft.com/office/officeart/2005/8/layout/vList6"/>
    <dgm:cxn modelId="{FF93948D-C3F7-4666-8D87-7601342AFDAE}" type="presOf" srcId="{33A37F47-EC96-479F-8B2F-6D0739814A2D}" destId="{F80D3727-A3ED-4281-96D7-7B648227E379}" srcOrd="0" destOrd="0" presId="urn:microsoft.com/office/officeart/2005/8/layout/vList6"/>
    <dgm:cxn modelId="{941D93A1-5EA1-4FD7-BE44-D97F80BAB88B}" srcId="{06EA1267-1733-483E-AB34-DB10098772E9}" destId="{16689BAD-FD1C-412D-B4FD-211B9F663C15}" srcOrd="1" destOrd="0" parTransId="{DE3AD807-D7D3-4A4D-8D24-0FF7A266BD19}" sibTransId="{1F1F4C33-EC36-444A-ADD7-6AD840CA4D85}"/>
    <dgm:cxn modelId="{500509B0-0F49-4B65-AD0D-BF5484D990E0}" type="presOf" srcId="{C4DDB02D-E8FA-4C2D-85DD-2639907EA909}" destId="{459D87BD-1E2F-4231-89D6-3A9C8AB55DDE}" srcOrd="0" destOrd="0" presId="urn:microsoft.com/office/officeart/2005/8/layout/vList6"/>
    <dgm:cxn modelId="{42DE8CCC-8C7A-4CB8-B721-A3958A5D539B}" type="presOf" srcId="{16689BAD-FD1C-412D-B4FD-211B9F663C15}" destId="{C4520A6F-3487-47FB-9996-B476BCAE790A}" srcOrd="0" destOrd="0" presId="urn:microsoft.com/office/officeart/2005/8/layout/vList6"/>
    <dgm:cxn modelId="{F46511CE-011D-4A0B-81E6-B195A11C095A}" type="presOf" srcId="{06EA1267-1733-483E-AB34-DB10098772E9}" destId="{29B53108-1F9A-462D-81ED-4F6D66E43031}" srcOrd="0" destOrd="0" presId="urn:microsoft.com/office/officeart/2005/8/layout/vList6"/>
    <dgm:cxn modelId="{A34EB5EA-D927-4383-803A-BBBC100ED77A}" srcId="{06EA1267-1733-483E-AB34-DB10098772E9}" destId="{33A37F47-EC96-479F-8B2F-6D0739814A2D}" srcOrd="0" destOrd="0" parTransId="{17517013-FE30-40C8-8812-C4C51E2131D6}" sibTransId="{D32CE66A-CAB8-476D-9A60-71CD3FB021AC}"/>
    <dgm:cxn modelId="{A7AB04F4-4516-496D-91C6-9291FC5EB784}" srcId="{C4DDB02D-E8FA-4C2D-85DD-2639907EA909}" destId="{1ACD6FAF-3162-4875-8959-FFBF27ACFB99}" srcOrd="0" destOrd="0" parTransId="{03FB2C27-183F-42C1-8180-EF3DB1FC63D5}" sibTransId="{D661B45D-2FE3-4B48-AE0C-D27DDF70CB5F}"/>
    <dgm:cxn modelId="{72B4B1AD-9AA0-45A6-BC15-DFF1B22DA70D}" type="presParOf" srcId="{29B53108-1F9A-462D-81ED-4F6D66E43031}" destId="{211F849D-5570-4BC9-8A58-DDBC2D979DF4}" srcOrd="0" destOrd="0" presId="urn:microsoft.com/office/officeart/2005/8/layout/vList6"/>
    <dgm:cxn modelId="{1AFFF84A-DA76-4455-853C-26801D8EB663}" type="presParOf" srcId="{211F849D-5570-4BC9-8A58-DDBC2D979DF4}" destId="{F80D3727-A3ED-4281-96D7-7B648227E379}" srcOrd="0" destOrd="0" presId="urn:microsoft.com/office/officeart/2005/8/layout/vList6"/>
    <dgm:cxn modelId="{8F791D3A-80AE-4A15-8F4A-1BDE54251E64}" type="presParOf" srcId="{211F849D-5570-4BC9-8A58-DDBC2D979DF4}" destId="{4383C847-6FF9-4913-A7D3-A31CA38B762F}" srcOrd="1" destOrd="0" presId="urn:microsoft.com/office/officeart/2005/8/layout/vList6"/>
    <dgm:cxn modelId="{897C0BEB-9766-46B6-9B15-82C48F9B9778}" type="presParOf" srcId="{29B53108-1F9A-462D-81ED-4F6D66E43031}" destId="{71568E34-063B-4C9D-A40A-402902CB2C1B}" srcOrd="1" destOrd="0" presId="urn:microsoft.com/office/officeart/2005/8/layout/vList6"/>
    <dgm:cxn modelId="{32BBD7C2-36BE-43B4-8E8D-24F81EA51137}" type="presParOf" srcId="{29B53108-1F9A-462D-81ED-4F6D66E43031}" destId="{6EEB37C4-94F3-460E-8E37-C5532EE4F3CD}" srcOrd="2" destOrd="0" presId="urn:microsoft.com/office/officeart/2005/8/layout/vList6"/>
    <dgm:cxn modelId="{8F45560A-BDDF-4752-8C3F-5E63F4FB7995}" type="presParOf" srcId="{6EEB37C4-94F3-460E-8E37-C5532EE4F3CD}" destId="{C4520A6F-3487-47FB-9996-B476BCAE790A}" srcOrd="0" destOrd="0" presId="urn:microsoft.com/office/officeart/2005/8/layout/vList6"/>
    <dgm:cxn modelId="{2509A488-E82B-486F-890F-EF61A1CF96C2}" type="presParOf" srcId="{6EEB37C4-94F3-460E-8E37-C5532EE4F3CD}" destId="{D79E8065-A3C6-413E-9E5E-686BA913F362}" srcOrd="1" destOrd="0" presId="urn:microsoft.com/office/officeart/2005/8/layout/vList6"/>
    <dgm:cxn modelId="{0FFEC7B0-F13C-4748-BA2B-76487B4D351F}" type="presParOf" srcId="{29B53108-1F9A-462D-81ED-4F6D66E43031}" destId="{745BF3E0-263A-4678-871A-3DE8A40B6C07}" srcOrd="3" destOrd="0" presId="urn:microsoft.com/office/officeart/2005/8/layout/vList6"/>
    <dgm:cxn modelId="{B23E2B55-61A9-4833-902C-D6AFF99DAE2D}" type="presParOf" srcId="{29B53108-1F9A-462D-81ED-4F6D66E43031}" destId="{EFF0C323-E955-4C90-9CE8-D1B15EAEB15A}" srcOrd="4" destOrd="0" presId="urn:microsoft.com/office/officeart/2005/8/layout/vList6"/>
    <dgm:cxn modelId="{3143649D-DF4D-4EB9-9055-49C8CF338DFA}" type="presParOf" srcId="{EFF0C323-E955-4C90-9CE8-D1B15EAEB15A}" destId="{459D87BD-1E2F-4231-89D6-3A9C8AB55DDE}" srcOrd="0" destOrd="0" presId="urn:microsoft.com/office/officeart/2005/8/layout/vList6"/>
    <dgm:cxn modelId="{266F0C05-4DCB-452B-A5EA-9E16ACF50988}" type="presParOf" srcId="{EFF0C323-E955-4C90-9CE8-D1B15EAEB15A}" destId="{92CA5B09-B44B-415D-A5A8-120C5127EBE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B50EB5-76CE-4D7C-AC5D-AA073CD1080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3A6A700-FF3B-4F48-B609-170515CF9E07}">
      <dgm:prSet phldrT="[Text]" custT="1"/>
      <dgm:spPr>
        <a:solidFill>
          <a:srgbClr val="459597"/>
        </a:solidFill>
      </dgm:spPr>
      <dgm:t>
        <a:bodyPr/>
        <a:lstStyle/>
        <a:p>
          <a:pPr algn="l">
            <a:buNone/>
          </a:pPr>
          <a:r>
            <a:rPr lang="en-IE" sz="2200" b="1" i="0" dirty="0"/>
            <a:t>Zmanjšajte tveganja</a:t>
          </a:r>
          <a:endParaRPr lang="en-IE" sz="2200" dirty="0"/>
        </a:p>
      </dgm:t>
    </dgm:pt>
    <dgm:pt modelId="{FF89F088-1042-40D3-A25D-3EB0E64BD6B3}" type="parTrans" cxnId="{00EE3C47-5C12-49B8-9B1B-E4A8D0FBC4B2}">
      <dgm:prSet/>
      <dgm:spPr/>
      <dgm:t>
        <a:bodyPr/>
        <a:lstStyle/>
        <a:p>
          <a:endParaRPr lang="en-IE" sz="2200"/>
        </a:p>
      </dgm:t>
    </dgm:pt>
    <dgm:pt modelId="{A52000AC-2A3F-4591-BF92-B51628BD270C}" type="sibTrans" cxnId="{00EE3C47-5C12-49B8-9B1B-E4A8D0FBC4B2}">
      <dgm:prSet/>
      <dgm:spPr/>
      <dgm:t>
        <a:bodyPr/>
        <a:lstStyle/>
        <a:p>
          <a:endParaRPr lang="en-IE" sz="2200"/>
        </a:p>
      </dgm:t>
    </dgm:pt>
    <dgm:pt modelId="{EE7E691F-E9FF-49DD-B04B-F45BF928F38A}">
      <dgm:prSet phldrT="[Text]" custT="1"/>
      <dgm:spPr/>
      <dgm:t>
        <a:bodyPr/>
        <a:lstStyle/>
        <a:p>
          <a:pPr>
            <a:buNone/>
          </a:pPr>
          <a:endParaRPr lang="en-IE" sz="2200" dirty="0"/>
        </a:p>
      </dgm:t>
    </dgm:pt>
    <dgm:pt modelId="{F1D972CF-5862-4FAB-A5D7-4554F024A35D}" type="parTrans" cxnId="{95C8E70E-D0C5-4031-8065-F3C57A22B301}">
      <dgm:prSet/>
      <dgm:spPr/>
      <dgm:t>
        <a:bodyPr/>
        <a:lstStyle/>
        <a:p>
          <a:endParaRPr lang="en-IE" sz="2200"/>
        </a:p>
      </dgm:t>
    </dgm:pt>
    <dgm:pt modelId="{2C9CB41A-6E7C-4FB6-8AEF-394FD6859950}" type="sibTrans" cxnId="{95C8E70E-D0C5-4031-8065-F3C57A22B301}">
      <dgm:prSet/>
      <dgm:spPr/>
      <dgm:t>
        <a:bodyPr/>
        <a:lstStyle/>
        <a:p>
          <a:endParaRPr lang="en-IE" sz="2200"/>
        </a:p>
      </dgm:t>
    </dgm:pt>
    <dgm:pt modelId="{FF8D3759-0052-4CC1-991B-3E5027D29ADF}">
      <dgm:prSet phldrT="[Text]" custT="1"/>
      <dgm:spPr/>
      <dgm:t>
        <a:bodyPr/>
        <a:lstStyle/>
        <a:p>
          <a:pPr marL="360000" indent="0">
            <a:buFont typeface="Arial" panose="020B0604020202020204" pitchFamily="34" charset="0"/>
            <a:buNone/>
          </a:pPr>
          <a:r>
            <a:rPr lang="en-US" sz="2200" b="0" i="0" dirty="0">
              <a:solidFill>
                <a:srgbClr val="494949"/>
              </a:solidFill>
            </a:rPr>
            <a:t>Cenovno oblikovanje na podlagi stroškov je varno. Upošteva edinstvene okoliščine vaše namestitve in tako oblikuje </a:t>
          </a:r>
          <a:r>
            <a:rPr lang="en-US" sz="2200" b="1" i="0" dirty="0">
              <a:solidFill>
                <a:srgbClr val="494949"/>
              </a:solidFill>
            </a:rPr>
            <a:t>ceno</a:t>
          </a:r>
          <a:r>
            <a:rPr lang="en-US" sz="2200" b="0" i="0" dirty="0">
              <a:solidFill>
                <a:srgbClr val="494949"/>
              </a:solidFill>
            </a:rPr>
            <a:t>,</a:t>
          </a:r>
          <a:r>
            <a:rPr lang="en-US" sz="2200" b="1" i="0" dirty="0">
              <a:solidFill>
                <a:srgbClr val="494949"/>
              </a:solidFill>
            </a:rPr>
            <a:t> ki je ugodna za vaše poslovanje</a:t>
          </a:r>
          <a:r>
            <a:rPr lang="en-US" sz="2200" b="0" i="0" dirty="0">
              <a:solidFill>
                <a:srgbClr val="494949"/>
              </a:solidFill>
            </a:rPr>
            <a:t>.</a:t>
          </a:r>
          <a:endParaRPr lang="en-IE" sz="2200" dirty="0">
            <a:solidFill>
              <a:srgbClr val="494949"/>
            </a:solidFill>
          </a:endParaRPr>
        </a:p>
      </dgm:t>
    </dgm:pt>
    <dgm:pt modelId="{EB55776C-4019-4BFB-9850-620A6A2DD5D9}" type="parTrans" cxnId="{A9FB573A-014A-450A-AF53-0EE99C83E53E}">
      <dgm:prSet/>
      <dgm:spPr/>
      <dgm:t>
        <a:bodyPr/>
        <a:lstStyle/>
        <a:p>
          <a:endParaRPr lang="en-IE" sz="2200"/>
        </a:p>
      </dgm:t>
    </dgm:pt>
    <dgm:pt modelId="{EA721A85-D629-4E00-ACF0-B165CE8FF2FD}" type="sibTrans" cxnId="{A9FB573A-014A-450A-AF53-0EE99C83E53E}">
      <dgm:prSet/>
      <dgm:spPr/>
      <dgm:t>
        <a:bodyPr/>
        <a:lstStyle/>
        <a:p>
          <a:endParaRPr lang="en-IE" sz="2200"/>
        </a:p>
      </dgm:t>
    </dgm:pt>
    <dgm:pt modelId="{28F9C389-1FC8-4316-9311-C3EE82FD917D}" type="pres">
      <dgm:prSet presAssocID="{23B50EB5-76CE-4D7C-AC5D-AA073CD10807}" presName="Name0" presStyleCnt="0">
        <dgm:presLayoutVars>
          <dgm:chMax/>
          <dgm:chPref val="3"/>
          <dgm:dir/>
          <dgm:animOne val="branch"/>
          <dgm:animLvl val="lvl"/>
        </dgm:presLayoutVars>
      </dgm:prSet>
      <dgm:spPr/>
    </dgm:pt>
    <dgm:pt modelId="{81F0A54A-DFB0-4B26-A6EA-E67C7C7E9300}" type="pres">
      <dgm:prSet presAssocID="{73A6A700-FF3B-4F48-B609-170515CF9E07}" presName="composite" presStyleCnt="0"/>
      <dgm:spPr/>
    </dgm:pt>
    <dgm:pt modelId="{1D356CB7-BAD9-4CE8-B5CE-B97A17711B5E}" type="pres">
      <dgm:prSet presAssocID="{73A6A700-FF3B-4F48-B609-170515CF9E07}" presName="FirstChild" presStyleLbl="revTx" presStyleIdx="0" presStyleCnt="2">
        <dgm:presLayoutVars>
          <dgm:chMax val="0"/>
          <dgm:chPref val="0"/>
          <dgm:bulletEnabled val="1"/>
        </dgm:presLayoutVars>
      </dgm:prSet>
      <dgm:spPr/>
    </dgm:pt>
    <dgm:pt modelId="{BB3E313D-ECF3-48D4-A4F6-176E0A10E091}" type="pres">
      <dgm:prSet presAssocID="{73A6A700-FF3B-4F48-B609-170515CF9E07}" presName="Parent" presStyleLbl="alignNode1" presStyleIdx="0" presStyleCnt="1" custScaleX="123444" custLinFactNeighborX="5085" custLinFactNeighborY="-147">
        <dgm:presLayoutVars>
          <dgm:chMax val="3"/>
          <dgm:chPref val="3"/>
          <dgm:bulletEnabled val="1"/>
        </dgm:presLayoutVars>
      </dgm:prSet>
      <dgm:spPr/>
    </dgm:pt>
    <dgm:pt modelId="{943C7EB3-FEFB-4865-819E-5603FE865838}" type="pres">
      <dgm:prSet presAssocID="{73A6A700-FF3B-4F48-B609-170515CF9E07}" presName="Accent" presStyleLbl="parChTrans1D1" presStyleIdx="0" presStyleCnt="1"/>
      <dgm:spPr/>
    </dgm:pt>
    <dgm:pt modelId="{8462AB36-B29D-4439-97A3-467B88D9E25D}" type="pres">
      <dgm:prSet presAssocID="{73A6A700-FF3B-4F48-B609-170515CF9E07}" presName="Child" presStyleLbl="revTx" presStyleIdx="1" presStyleCnt="2">
        <dgm:presLayoutVars>
          <dgm:chMax val="0"/>
          <dgm:chPref val="0"/>
          <dgm:bulletEnabled val="1"/>
        </dgm:presLayoutVars>
      </dgm:prSet>
      <dgm:spPr/>
    </dgm:pt>
  </dgm:ptLst>
  <dgm:cxnLst>
    <dgm:cxn modelId="{95C8E70E-D0C5-4031-8065-F3C57A22B301}" srcId="{73A6A700-FF3B-4F48-B609-170515CF9E07}" destId="{EE7E691F-E9FF-49DD-B04B-F45BF928F38A}" srcOrd="0" destOrd="0" parTransId="{F1D972CF-5862-4FAB-A5D7-4554F024A35D}" sibTransId="{2C9CB41A-6E7C-4FB6-8AEF-394FD6859950}"/>
    <dgm:cxn modelId="{D2BD8611-FD6F-45BA-B106-4FDD0E74F599}" type="presOf" srcId="{FF8D3759-0052-4CC1-991B-3E5027D29ADF}" destId="{8462AB36-B29D-4439-97A3-467B88D9E25D}" srcOrd="0" destOrd="0" presId="urn:microsoft.com/office/officeart/2011/layout/TabList"/>
    <dgm:cxn modelId="{A9FB573A-014A-450A-AF53-0EE99C83E53E}" srcId="{73A6A700-FF3B-4F48-B609-170515CF9E07}" destId="{FF8D3759-0052-4CC1-991B-3E5027D29ADF}" srcOrd="1" destOrd="0" parTransId="{EB55776C-4019-4BFB-9850-620A6A2DD5D9}" sibTransId="{EA721A85-D629-4E00-ACF0-B165CE8FF2FD}"/>
    <dgm:cxn modelId="{00EE3C47-5C12-49B8-9B1B-E4A8D0FBC4B2}" srcId="{23B50EB5-76CE-4D7C-AC5D-AA073CD10807}" destId="{73A6A700-FF3B-4F48-B609-170515CF9E07}" srcOrd="0" destOrd="0" parTransId="{FF89F088-1042-40D3-A25D-3EB0E64BD6B3}" sibTransId="{A52000AC-2A3F-4591-BF92-B51628BD270C}"/>
    <dgm:cxn modelId="{CA42AC87-74CB-498D-BDF8-64D860D77313}" type="presOf" srcId="{23B50EB5-76CE-4D7C-AC5D-AA073CD10807}" destId="{28F9C389-1FC8-4316-9311-C3EE82FD917D}" srcOrd="0" destOrd="0" presId="urn:microsoft.com/office/officeart/2011/layout/TabList"/>
    <dgm:cxn modelId="{056458A1-B09C-4D23-B46E-292FC36B3394}" type="presOf" srcId="{73A6A700-FF3B-4F48-B609-170515CF9E07}" destId="{BB3E313D-ECF3-48D4-A4F6-176E0A10E091}" srcOrd="0" destOrd="0" presId="urn:microsoft.com/office/officeart/2011/layout/TabList"/>
    <dgm:cxn modelId="{6FF7EBF7-0ABF-4965-8706-052119E50604}" type="presOf" srcId="{EE7E691F-E9FF-49DD-B04B-F45BF928F38A}" destId="{1D356CB7-BAD9-4CE8-B5CE-B97A17711B5E}" srcOrd="0" destOrd="0" presId="urn:microsoft.com/office/officeart/2011/layout/TabList"/>
    <dgm:cxn modelId="{67445256-0CE5-402A-8518-F3A2DA43F2E9}" type="presParOf" srcId="{28F9C389-1FC8-4316-9311-C3EE82FD917D}" destId="{81F0A54A-DFB0-4B26-A6EA-E67C7C7E9300}" srcOrd="0" destOrd="0" presId="urn:microsoft.com/office/officeart/2011/layout/TabList"/>
    <dgm:cxn modelId="{FF99E229-7242-4EB6-96D9-C8EF0F86658A}" type="presParOf" srcId="{81F0A54A-DFB0-4B26-A6EA-E67C7C7E9300}" destId="{1D356CB7-BAD9-4CE8-B5CE-B97A17711B5E}" srcOrd="0" destOrd="0" presId="urn:microsoft.com/office/officeart/2011/layout/TabList"/>
    <dgm:cxn modelId="{BE5CD1C7-B000-4B98-A1E1-C1F3E2EB82D9}" type="presParOf" srcId="{81F0A54A-DFB0-4B26-A6EA-E67C7C7E9300}" destId="{BB3E313D-ECF3-48D4-A4F6-176E0A10E091}" srcOrd="1" destOrd="0" presId="urn:microsoft.com/office/officeart/2011/layout/TabList"/>
    <dgm:cxn modelId="{4F9B7093-0795-4C9F-805F-42F7965374FA}" type="presParOf" srcId="{81F0A54A-DFB0-4B26-A6EA-E67C7C7E9300}" destId="{943C7EB3-FEFB-4865-819E-5603FE865838}" srcOrd="2" destOrd="0" presId="urn:microsoft.com/office/officeart/2011/layout/TabList"/>
    <dgm:cxn modelId="{FD607EEC-5C97-4AD5-AEAC-9F8251704FA3}" type="presParOf" srcId="{28F9C389-1FC8-4316-9311-C3EE82FD917D}" destId="{8462AB36-B29D-4439-97A3-467B88D9E25D}" srcOrd="1"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B50EB5-76CE-4D7C-AC5D-AA073CD1080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3A6A700-FF3B-4F48-B609-170515CF9E07}">
      <dgm:prSet phldrT="[Text]" custT="1"/>
      <dgm:spPr>
        <a:solidFill>
          <a:srgbClr val="459597"/>
        </a:solidFill>
      </dgm:spPr>
      <dgm:t>
        <a:bodyPr/>
        <a:lstStyle/>
        <a:p>
          <a:pPr>
            <a:buNone/>
          </a:pPr>
          <a:r>
            <a:rPr lang="en-IE" sz="2200" b="1" i="0" dirty="0"/>
            <a:t>Minimalna raven dobička</a:t>
          </a:r>
          <a:endParaRPr lang="en-IE" sz="2200" dirty="0"/>
        </a:p>
      </dgm:t>
    </dgm:pt>
    <dgm:pt modelId="{FF89F088-1042-40D3-A25D-3EB0E64BD6B3}" type="parTrans" cxnId="{00EE3C47-5C12-49B8-9B1B-E4A8D0FBC4B2}">
      <dgm:prSet/>
      <dgm:spPr/>
      <dgm:t>
        <a:bodyPr/>
        <a:lstStyle/>
        <a:p>
          <a:endParaRPr lang="en-IE" sz="2200"/>
        </a:p>
      </dgm:t>
    </dgm:pt>
    <dgm:pt modelId="{A52000AC-2A3F-4591-BF92-B51628BD270C}" type="sibTrans" cxnId="{00EE3C47-5C12-49B8-9B1B-E4A8D0FBC4B2}">
      <dgm:prSet/>
      <dgm:spPr/>
      <dgm:t>
        <a:bodyPr/>
        <a:lstStyle/>
        <a:p>
          <a:endParaRPr lang="en-IE" sz="2200"/>
        </a:p>
      </dgm:t>
    </dgm:pt>
    <dgm:pt modelId="{EE7E691F-E9FF-49DD-B04B-F45BF928F38A}">
      <dgm:prSet phldrT="[Text]" custT="1"/>
      <dgm:spPr/>
      <dgm:t>
        <a:bodyPr/>
        <a:lstStyle/>
        <a:p>
          <a:pPr>
            <a:buNone/>
          </a:pPr>
          <a:endParaRPr lang="en-IE" sz="2200" dirty="0"/>
        </a:p>
      </dgm:t>
    </dgm:pt>
    <dgm:pt modelId="{F1D972CF-5862-4FAB-A5D7-4554F024A35D}" type="parTrans" cxnId="{95C8E70E-D0C5-4031-8065-F3C57A22B301}">
      <dgm:prSet/>
      <dgm:spPr/>
      <dgm:t>
        <a:bodyPr/>
        <a:lstStyle/>
        <a:p>
          <a:endParaRPr lang="en-IE" sz="2200"/>
        </a:p>
      </dgm:t>
    </dgm:pt>
    <dgm:pt modelId="{2C9CB41A-6E7C-4FB6-8AEF-394FD6859950}" type="sibTrans" cxnId="{95C8E70E-D0C5-4031-8065-F3C57A22B301}">
      <dgm:prSet/>
      <dgm:spPr/>
      <dgm:t>
        <a:bodyPr/>
        <a:lstStyle/>
        <a:p>
          <a:endParaRPr lang="en-IE" sz="2200"/>
        </a:p>
      </dgm:t>
    </dgm:pt>
    <dgm:pt modelId="{FF8D3759-0052-4CC1-991B-3E5027D29ADF}">
      <dgm:prSet phldrT="[Text]" custT="1"/>
      <dgm:spPr/>
      <dgm:t>
        <a:bodyPr/>
        <a:lstStyle/>
        <a:p>
          <a:pPr marL="360000" indent="0">
            <a:buFont typeface="Arial" panose="020B0604020202020204" pitchFamily="34" charset="0"/>
            <a:buNone/>
          </a:pPr>
          <a:r>
            <a:rPr lang="en-US" sz="2200" b="0" i="0" dirty="0">
              <a:solidFill>
                <a:srgbClr val="494949"/>
              </a:solidFill>
            </a:rPr>
            <a:t>Ko izračunate in določite ceno na podlagi stroškov, imate zagotovljen </a:t>
          </a:r>
          <a:r>
            <a:rPr lang="en-US" sz="2200" b="1" i="0" dirty="0">
              <a:solidFill>
                <a:srgbClr val="494949"/>
              </a:solidFill>
            </a:rPr>
            <a:t>minimalni dobiček </a:t>
          </a:r>
          <a:r>
            <a:rPr lang="en-US" sz="2200" b="0" i="0" dirty="0">
              <a:solidFill>
                <a:srgbClr val="494949"/>
              </a:solidFill>
            </a:rPr>
            <a:t>vsakič, ko gost rezervira sobo.</a:t>
          </a:r>
          <a:endParaRPr lang="en-IE" sz="2200" dirty="0">
            <a:solidFill>
              <a:srgbClr val="494949"/>
            </a:solidFill>
          </a:endParaRPr>
        </a:p>
      </dgm:t>
    </dgm:pt>
    <dgm:pt modelId="{EB55776C-4019-4BFB-9850-620A6A2DD5D9}" type="parTrans" cxnId="{A9FB573A-014A-450A-AF53-0EE99C83E53E}">
      <dgm:prSet/>
      <dgm:spPr/>
      <dgm:t>
        <a:bodyPr/>
        <a:lstStyle/>
        <a:p>
          <a:endParaRPr lang="en-IE" sz="2200"/>
        </a:p>
      </dgm:t>
    </dgm:pt>
    <dgm:pt modelId="{EA721A85-D629-4E00-ACF0-B165CE8FF2FD}" type="sibTrans" cxnId="{A9FB573A-014A-450A-AF53-0EE99C83E53E}">
      <dgm:prSet/>
      <dgm:spPr/>
      <dgm:t>
        <a:bodyPr/>
        <a:lstStyle/>
        <a:p>
          <a:endParaRPr lang="en-IE" sz="2200"/>
        </a:p>
      </dgm:t>
    </dgm:pt>
    <dgm:pt modelId="{A7110086-5230-45DD-95A5-0C2EA1B05425}">
      <dgm:prSet phldrT="[Text]" custT="1"/>
      <dgm:spPr>
        <a:solidFill>
          <a:srgbClr val="459597"/>
        </a:solidFill>
      </dgm:spPr>
      <dgm:t>
        <a:bodyPr/>
        <a:lstStyle/>
        <a:p>
          <a:pPr algn="l"/>
          <a:r>
            <a:rPr lang="en-US" sz="2200" b="1" i="0" dirty="0"/>
            <a:t>Struktura za napovedovanje in načrtovanje proračuna</a:t>
          </a:r>
          <a:endParaRPr lang="en-IE" sz="2200" b="1" dirty="0">
            <a:solidFill>
              <a:schemeClr val="bg1"/>
            </a:solidFill>
          </a:endParaRPr>
        </a:p>
      </dgm:t>
    </dgm:pt>
    <dgm:pt modelId="{AD2A56B7-34EB-447B-B0DC-49ED97A2E7D3}" type="parTrans" cxnId="{7ACEDFDD-D8E2-414A-B20A-143C1161C180}">
      <dgm:prSet/>
      <dgm:spPr/>
      <dgm:t>
        <a:bodyPr/>
        <a:lstStyle/>
        <a:p>
          <a:endParaRPr lang="en-IE" sz="2200"/>
        </a:p>
      </dgm:t>
    </dgm:pt>
    <dgm:pt modelId="{10669EFB-4ED8-4C5D-B8F3-91408D0D3439}" type="sibTrans" cxnId="{7ACEDFDD-D8E2-414A-B20A-143C1161C180}">
      <dgm:prSet/>
      <dgm:spPr/>
      <dgm:t>
        <a:bodyPr/>
        <a:lstStyle/>
        <a:p>
          <a:endParaRPr lang="en-IE" sz="2200"/>
        </a:p>
      </dgm:t>
    </dgm:pt>
    <dgm:pt modelId="{0EF006CF-0268-4A89-81DB-85D6481C4CA7}">
      <dgm:prSet phldrT="[Text]" phldr="1" custT="1"/>
      <dgm:spPr/>
      <dgm:t>
        <a:bodyPr/>
        <a:lstStyle/>
        <a:p>
          <a:endParaRPr lang="en-IE" sz="2200" dirty="0"/>
        </a:p>
      </dgm:t>
    </dgm:pt>
    <dgm:pt modelId="{FE672D06-59B0-4508-AC13-B10DC8A45118}" type="parTrans" cxnId="{0009799B-455C-4679-9367-06385829C136}">
      <dgm:prSet/>
      <dgm:spPr/>
      <dgm:t>
        <a:bodyPr/>
        <a:lstStyle/>
        <a:p>
          <a:endParaRPr lang="en-IE" sz="2200"/>
        </a:p>
      </dgm:t>
    </dgm:pt>
    <dgm:pt modelId="{7CFAE18F-6AC8-4C90-A928-D8F3049E76CA}" type="sibTrans" cxnId="{0009799B-455C-4679-9367-06385829C136}">
      <dgm:prSet/>
      <dgm:spPr/>
      <dgm:t>
        <a:bodyPr/>
        <a:lstStyle/>
        <a:p>
          <a:endParaRPr lang="en-IE" sz="2200"/>
        </a:p>
      </dgm:t>
    </dgm:pt>
    <dgm:pt modelId="{E16955ED-87AA-4D7C-9CE0-EBB16A633366}">
      <dgm:prSet phldrT="[Text]" custT="1"/>
      <dgm:spPr/>
      <dgm:t>
        <a:bodyPr/>
        <a:lstStyle/>
        <a:p>
          <a:pPr marL="360000" indent="0">
            <a:buNone/>
          </a:pPr>
          <a:r>
            <a:rPr lang="en-US" sz="2200" b="0" i="0" dirty="0">
              <a:solidFill>
                <a:srgbClr val="494949"/>
              </a:solidFill>
            </a:rPr>
            <a:t>Postopek določanja cen na podlagi stroškov vam lahko ponudi </a:t>
          </a:r>
          <a:r>
            <a:rPr lang="en-US" sz="2200" b="1" i="0" dirty="0">
              <a:solidFill>
                <a:srgbClr val="494949"/>
              </a:solidFill>
            </a:rPr>
            <a:t>dragocene informacije </a:t>
          </a:r>
          <a:r>
            <a:rPr lang="en-US" sz="2200" b="0" i="0" dirty="0">
              <a:solidFill>
                <a:srgbClr val="494949"/>
              </a:solidFill>
            </a:rPr>
            <a:t>o vaših financah in je koristen za napovedovanje in načrtovanje proračuna.</a:t>
          </a:r>
          <a:endParaRPr lang="en-IE" sz="2200" dirty="0">
            <a:solidFill>
              <a:srgbClr val="494949"/>
            </a:solidFill>
          </a:endParaRPr>
        </a:p>
      </dgm:t>
    </dgm:pt>
    <dgm:pt modelId="{6F2FD04E-F763-46AE-A07A-E23155C3CB2C}" type="parTrans" cxnId="{456409B6-6A92-480B-975E-C4B2132B0C56}">
      <dgm:prSet/>
      <dgm:spPr/>
      <dgm:t>
        <a:bodyPr/>
        <a:lstStyle/>
        <a:p>
          <a:endParaRPr lang="en-IE" sz="2200"/>
        </a:p>
      </dgm:t>
    </dgm:pt>
    <dgm:pt modelId="{3C0442AE-D877-452F-913B-CD1A894A2918}" type="sibTrans" cxnId="{456409B6-6A92-480B-975E-C4B2132B0C56}">
      <dgm:prSet/>
      <dgm:spPr/>
      <dgm:t>
        <a:bodyPr/>
        <a:lstStyle/>
        <a:p>
          <a:endParaRPr lang="en-IE" sz="2200"/>
        </a:p>
      </dgm:t>
    </dgm:pt>
    <dgm:pt modelId="{56BAC12D-2870-4AF2-B493-E97ED3767981}">
      <dgm:prSet phldrT="[Text]" custT="1"/>
      <dgm:spPr>
        <a:solidFill>
          <a:srgbClr val="459597"/>
        </a:solidFill>
      </dgm:spPr>
      <dgm:t>
        <a:bodyPr/>
        <a:lstStyle/>
        <a:p>
          <a:pPr algn="l">
            <a:buNone/>
          </a:pPr>
          <a:r>
            <a:rPr lang="en-IE" sz="2200" b="1" i="0" dirty="0"/>
            <a:t>Doslednost</a:t>
          </a:r>
          <a:endParaRPr lang="en-IE" sz="2200" dirty="0"/>
        </a:p>
      </dgm:t>
    </dgm:pt>
    <dgm:pt modelId="{DAE48119-76F7-4435-8ECA-E386358D6138}" type="parTrans" cxnId="{18069492-AAD3-4CCC-A389-D466C5EAF2D5}">
      <dgm:prSet/>
      <dgm:spPr/>
      <dgm:t>
        <a:bodyPr/>
        <a:lstStyle/>
        <a:p>
          <a:endParaRPr lang="en-IE" sz="2200"/>
        </a:p>
      </dgm:t>
    </dgm:pt>
    <dgm:pt modelId="{70C6D9FE-0876-436D-9969-F1B8E092060E}" type="sibTrans" cxnId="{18069492-AAD3-4CCC-A389-D466C5EAF2D5}">
      <dgm:prSet/>
      <dgm:spPr/>
      <dgm:t>
        <a:bodyPr/>
        <a:lstStyle/>
        <a:p>
          <a:endParaRPr lang="en-IE" sz="2200"/>
        </a:p>
      </dgm:t>
    </dgm:pt>
    <dgm:pt modelId="{C8B0B9B6-B3EB-48E6-A65B-622CFA3208DB}">
      <dgm:prSet phldrT="[Text]" custT="1"/>
      <dgm:spPr/>
      <dgm:t>
        <a:bodyPr/>
        <a:lstStyle/>
        <a:p>
          <a:pPr marL="360000" indent="0">
            <a:buNone/>
          </a:pPr>
          <a:r>
            <a:rPr lang="en-US" sz="2200" b="0" i="0" kern="1200" dirty="0">
              <a:solidFill>
                <a:srgbClr val="494949"/>
              </a:solidFill>
            </a:rPr>
            <a:t>Če se ravnate po stroških, lahko ste </a:t>
          </a:r>
          <a:r>
            <a:rPr lang="en-US" sz="2200" b="1" i="0" kern="1200" dirty="0">
              <a:solidFill>
                <a:srgbClr val="494949"/>
              </a:solidFill>
            </a:rPr>
            <a:t>prepričani, da bodo vaše cene konkurenčne </a:t>
          </a:r>
          <a:r>
            <a:rPr lang="en-US" sz="2200" b="0" i="0" kern="1200" dirty="0">
              <a:solidFill>
                <a:srgbClr val="494949"/>
              </a:solidFill>
            </a:rPr>
            <a:t>(če seveda ne pretiravate z dobičkom).</a:t>
          </a:r>
          <a:endParaRPr lang="en-IE" sz="2200" b="0" i="0" kern="1200" dirty="0">
            <a:solidFill>
              <a:srgbClr val="494949"/>
            </a:solidFill>
            <a:latin typeface="Calibri" panose="020F0502020204030204"/>
            <a:ea typeface="+mn-ea"/>
            <a:cs typeface="+mn-cs"/>
          </a:endParaRPr>
        </a:p>
      </dgm:t>
    </dgm:pt>
    <dgm:pt modelId="{AA2C661D-3613-46B9-A433-E7E4ABD8437C}" type="parTrans" cxnId="{C34CDEDF-C6D8-411A-AC84-24B1EC3E43F0}">
      <dgm:prSet/>
      <dgm:spPr/>
      <dgm:t>
        <a:bodyPr/>
        <a:lstStyle/>
        <a:p>
          <a:endParaRPr lang="en-IE" sz="2200"/>
        </a:p>
      </dgm:t>
    </dgm:pt>
    <dgm:pt modelId="{9CDA5B36-DB31-4DCB-BA92-0FCB7CD90FE2}" type="sibTrans" cxnId="{C34CDEDF-C6D8-411A-AC84-24B1EC3E43F0}">
      <dgm:prSet/>
      <dgm:spPr/>
      <dgm:t>
        <a:bodyPr/>
        <a:lstStyle/>
        <a:p>
          <a:endParaRPr lang="en-IE" sz="2200"/>
        </a:p>
      </dgm:t>
    </dgm:pt>
    <dgm:pt modelId="{F3AB6A3A-68AD-4AE8-AB01-8BE4CAB955D1}">
      <dgm:prSet phldrT="[Text]" custT="1"/>
      <dgm:spPr/>
      <dgm:t>
        <a:bodyPr/>
        <a:lstStyle/>
        <a:p>
          <a:r>
            <a:rPr lang="en-IE" sz="2200" dirty="0"/>
            <a:t>l</a:t>
          </a:r>
        </a:p>
      </dgm:t>
    </dgm:pt>
    <dgm:pt modelId="{3302EC31-3D6A-4920-A1B3-0FBF71C2B6A8}" type="sibTrans" cxnId="{B2217213-8DC0-48EE-9F90-3882A9BFCD39}">
      <dgm:prSet/>
      <dgm:spPr/>
      <dgm:t>
        <a:bodyPr/>
        <a:lstStyle/>
        <a:p>
          <a:endParaRPr lang="en-IE" sz="2200"/>
        </a:p>
      </dgm:t>
    </dgm:pt>
    <dgm:pt modelId="{68D7E474-858B-4578-9E0D-6325FC4BE6AE}" type="parTrans" cxnId="{B2217213-8DC0-48EE-9F90-3882A9BFCD39}">
      <dgm:prSet/>
      <dgm:spPr/>
      <dgm:t>
        <a:bodyPr/>
        <a:lstStyle/>
        <a:p>
          <a:endParaRPr lang="en-IE" sz="2200"/>
        </a:p>
      </dgm:t>
    </dgm:pt>
    <dgm:pt modelId="{28F9C389-1FC8-4316-9311-C3EE82FD917D}" type="pres">
      <dgm:prSet presAssocID="{23B50EB5-76CE-4D7C-AC5D-AA073CD10807}" presName="Name0" presStyleCnt="0">
        <dgm:presLayoutVars>
          <dgm:chMax/>
          <dgm:chPref val="3"/>
          <dgm:dir/>
          <dgm:animOne val="branch"/>
          <dgm:animLvl val="lvl"/>
        </dgm:presLayoutVars>
      </dgm:prSet>
      <dgm:spPr/>
    </dgm:pt>
    <dgm:pt modelId="{81F0A54A-DFB0-4B26-A6EA-E67C7C7E9300}" type="pres">
      <dgm:prSet presAssocID="{73A6A700-FF3B-4F48-B609-170515CF9E07}" presName="composite" presStyleCnt="0"/>
      <dgm:spPr/>
    </dgm:pt>
    <dgm:pt modelId="{1D356CB7-BAD9-4CE8-B5CE-B97A17711B5E}" type="pres">
      <dgm:prSet presAssocID="{73A6A700-FF3B-4F48-B609-170515CF9E07}" presName="FirstChild" presStyleLbl="revTx" presStyleIdx="0" presStyleCnt="6">
        <dgm:presLayoutVars>
          <dgm:chMax val="0"/>
          <dgm:chPref val="0"/>
          <dgm:bulletEnabled val="1"/>
        </dgm:presLayoutVars>
      </dgm:prSet>
      <dgm:spPr/>
    </dgm:pt>
    <dgm:pt modelId="{BB3E313D-ECF3-48D4-A4F6-176E0A10E091}" type="pres">
      <dgm:prSet presAssocID="{73A6A700-FF3B-4F48-B609-170515CF9E07}" presName="Parent" presStyleLbl="alignNode1" presStyleIdx="0" presStyleCnt="3" custScaleX="112708" custLinFactNeighborX="3177" custLinFactNeighborY="4122">
        <dgm:presLayoutVars>
          <dgm:chMax val="3"/>
          <dgm:chPref val="3"/>
          <dgm:bulletEnabled val="1"/>
        </dgm:presLayoutVars>
      </dgm:prSet>
      <dgm:spPr/>
    </dgm:pt>
    <dgm:pt modelId="{943C7EB3-FEFB-4865-819E-5603FE865838}" type="pres">
      <dgm:prSet presAssocID="{73A6A700-FF3B-4F48-B609-170515CF9E07}" presName="Accent" presStyleLbl="parChTrans1D1" presStyleIdx="0" presStyleCnt="3"/>
      <dgm:spPr/>
    </dgm:pt>
    <dgm:pt modelId="{8462AB36-B29D-4439-97A3-467B88D9E25D}" type="pres">
      <dgm:prSet presAssocID="{73A6A700-FF3B-4F48-B609-170515CF9E07}" presName="Child" presStyleLbl="revTx" presStyleIdx="1" presStyleCnt="6">
        <dgm:presLayoutVars>
          <dgm:chMax val="0"/>
          <dgm:chPref val="0"/>
          <dgm:bulletEnabled val="1"/>
        </dgm:presLayoutVars>
      </dgm:prSet>
      <dgm:spPr/>
    </dgm:pt>
    <dgm:pt modelId="{CF3C4446-AF94-4DE1-BD16-058D215402BD}" type="pres">
      <dgm:prSet presAssocID="{A52000AC-2A3F-4591-BF92-B51628BD270C}" presName="sibTrans" presStyleCnt="0"/>
      <dgm:spPr/>
    </dgm:pt>
    <dgm:pt modelId="{8EAE8FF7-2044-411B-ABF2-4E966787DFB6}" type="pres">
      <dgm:prSet presAssocID="{A7110086-5230-45DD-95A5-0C2EA1B05425}" presName="composite" presStyleCnt="0"/>
      <dgm:spPr/>
    </dgm:pt>
    <dgm:pt modelId="{E726A0B2-1B01-4EE6-9E4F-83DEACA0C75F}" type="pres">
      <dgm:prSet presAssocID="{A7110086-5230-45DD-95A5-0C2EA1B05425}" presName="FirstChild" presStyleLbl="revTx" presStyleIdx="2" presStyleCnt="6">
        <dgm:presLayoutVars>
          <dgm:chMax val="0"/>
          <dgm:chPref val="0"/>
          <dgm:bulletEnabled val="1"/>
        </dgm:presLayoutVars>
      </dgm:prSet>
      <dgm:spPr/>
    </dgm:pt>
    <dgm:pt modelId="{48A79F49-4E5B-4A46-A2DD-FB3F7775FEA3}" type="pres">
      <dgm:prSet presAssocID="{A7110086-5230-45DD-95A5-0C2EA1B05425}" presName="Parent" presStyleLbl="alignNode1" presStyleIdx="1" presStyleCnt="3" custScaleX="194753" custLinFactNeighborX="23688" custLinFactNeighborY="15">
        <dgm:presLayoutVars>
          <dgm:chMax val="3"/>
          <dgm:chPref val="3"/>
          <dgm:bulletEnabled val="1"/>
        </dgm:presLayoutVars>
      </dgm:prSet>
      <dgm:spPr/>
    </dgm:pt>
    <dgm:pt modelId="{B6D53413-1415-45B1-817F-ECEA66866B1E}" type="pres">
      <dgm:prSet presAssocID="{A7110086-5230-45DD-95A5-0C2EA1B05425}" presName="Accent" presStyleLbl="parChTrans1D1" presStyleIdx="1" presStyleCnt="3"/>
      <dgm:spPr/>
    </dgm:pt>
    <dgm:pt modelId="{5CCCC1EE-41AA-4CE0-AEFB-54B55CD9149D}" type="pres">
      <dgm:prSet presAssocID="{A7110086-5230-45DD-95A5-0C2EA1B05425}" presName="Child" presStyleLbl="revTx" presStyleIdx="3" presStyleCnt="6">
        <dgm:presLayoutVars>
          <dgm:chMax val="0"/>
          <dgm:chPref val="0"/>
          <dgm:bulletEnabled val="1"/>
        </dgm:presLayoutVars>
      </dgm:prSet>
      <dgm:spPr/>
    </dgm:pt>
    <dgm:pt modelId="{FFFD8A86-12D1-4E49-BA10-C5F7AACFF3FC}" type="pres">
      <dgm:prSet presAssocID="{10669EFB-4ED8-4C5D-B8F3-91408D0D3439}" presName="sibTrans" presStyleCnt="0"/>
      <dgm:spPr/>
    </dgm:pt>
    <dgm:pt modelId="{8333AD44-D183-4B07-8C76-F2E9EC622D2B}" type="pres">
      <dgm:prSet presAssocID="{56BAC12D-2870-4AF2-B493-E97ED3767981}" presName="composite" presStyleCnt="0"/>
      <dgm:spPr/>
    </dgm:pt>
    <dgm:pt modelId="{5E8D397D-91CF-471D-96ED-24397F250C99}" type="pres">
      <dgm:prSet presAssocID="{56BAC12D-2870-4AF2-B493-E97ED3767981}" presName="FirstChild" presStyleLbl="revTx" presStyleIdx="4" presStyleCnt="6">
        <dgm:presLayoutVars>
          <dgm:chMax val="0"/>
          <dgm:chPref val="0"/>
          <dgm:bulletEnabled val="1"/>
        </dgm:presLayoutVars>
      </dgm:prSet>
      <dgm:spPr/>
    </dgm:pt>
    <dgm:pt modelId="{6843FBD0-90E0-4485-8ACB-4D0751E12794}" type="pres">
      <dgm:prSet presAssocID="{56BAC12D-2870-4AF2-B493-E97ED3767981}" presName="Parent" presStyleLbl="alignNode1" presStyleIdx="2" presStyleCnt="3" custScaleX="109845">
        <dgm:presLayoutVars>
          <dgm:chMax val="3"/>
          <dgm:chPref val="3"/>
          <dgm:bulletEnabled val="1"/>
        </dgm:presLayoutVars>
      </dgm:prSet>
      <dgm:spPr/>
    </dgm:pt>
    <dgm:pt modelId="{E6E6C64F-DD26-4A75-B557-3732754E8B16}" type="pres">
      <dgm:prSet presAssocID="{56BAC12D-2870-4AF2-B493-E97ED3767981}" presName="Accent" presStyleLbl="parChTrans1D1" presStyleIdx="2" presStyleCnt="3"/>
      <dgm:spPr/>
    </dgm:pt>
    <dgm:pt modelId="{73C03CCC-452B-4514-A258-7332B7ABDF42}" type="pres">
      <dgm:prSet presAssocID="{56BAC12D-2870-4AF2-B493-E97ED3767981}" presName="Child" presStyleLbl="revTx" presStyleIdx="5" presStyleCnt="6" custLinFactNeighborY="112">
        <dgm:presLayoutVars>
          <dgm:chMax val="0"/>
          <dgm:chPref val="0"/>
          <dgm:bulletEnabled val="1"/>
        </dgm:presLayoutVars>
      </dgm:prSet>
      <dgm:spPr/>
    </dgm:pt>
  </dgm:ptLst>
  <dgm:cxnLst>
    <dgm:cxn modelId="{95C8E70E-D0C5-4031-8065-F3C57A22B301}" srcId="{73A6A700-FF3B-4F48-B609-170515CF9E07}" destId="{EE7E691F-E9FF-49DD-B04B-F45BF928F38A}" srcOrd="0" destOrd="0" parTransId="{F1D972CF-5862-4FAB-A5D7-4554F024A35D}" sibTransId="{2C9CB41A-6E7C-4FB6-8AEF-394FD6859950}"/>
    <dgm:cxn modelId="{D2BD8611-FD6F-45BA-B106-4FDD0E74F599}" type="presOf" srcId="{FF8D3759-0052-4CC1-991B-3E5027D29ADF}" destId="{8462AB36-B29D-4439-97A3-467B88D9E25D}" srcOrd="0" destOrd="0" presId="urn:microsoft.com/office/officeart/2011/layout/TabList"/>
    <dgm:cxn modelId="{B2217213-8DC0-48EE-9F90-3882A9BFCD39}" srcId="{56BAC12D-2870-4AF2-B493-E97ED3767981}" destId="{F3AB6A3A-68AD-4AE8-AB01-8BE4CAB955D1}" srcOrd="0" destOrd="0" parTransId="{68D7E474-858B-4578-9E0D-6325FC4BE6AE}" sibTransId="{3302EC31-3D6A-4920-A1B3-0FBF71C2B6A8}"/>
    <dgm:cxn modelId="{E669F128-594A-46D7-AFA9-0AC95F0531DF}" type="presOf" srcId="{E16955ED-87AA-4D7C-9CE0-EBB16A633366}" destId="{5CCCC1EE-41AA-4CE0-AEFB-54B55CD9149D}" srcOrd="0" destOrd="0" presId="urn:microsoft.com/office/officeart/2011/layout/TabList"/>
    <dgm:cxn modelId="{A9FB573A-014A-450A-AF53-0EE99C83E53E}" srcId="{73A6A700-FF3B-4F48-B609-170515CF9E07}" destId="{FF8D3759-0052-4CC1-991B-3E5027D29ADF}" srcOrd="1" destOrd="0" parTransId="{EB55776C-4019-4BFB-9850-620A6A2DD5D9}" sibTransId="{EA721A85-D629-4E00-ACF0-B165CE8FF2FD}"/>
    <dgm:cxn modelId="{9EE42542-2AA3-4C95-AD6B-7FC2581652F7}" type="presOf" srcId="{F3AB6A3A-68AD-4AE8-AB01-8BE4CAB955D1}" destId="{5E8D397D-91CF-471D-96ED-24397F250C99}" srcOrd="0" destOrd="0" presId="urn:microsoft.com/office/officeart/2011/layout/TabList"/>
    <dgm:cxn modelId="{00EE3C47-5C12-49B8-9B1B-E4A8D0FBC4B2}" srcId="{23B50EB5-76CE-4D7C-AC5D-AA073CD10807}" destId="{73A6A700-FF3B-4F48-B609-170515CF9E07}" srcOrd="0" destOrd="0" parTransId="{FF89F088-1042-40D3-A25D-3EB0E64BD6B3}" sibTransId="{A52000AC-2A3F-4591-BF92-B51628BD270C}"/>
    <dgm:cxn modelId="{CA42AC87-74CB-498D-BDF8-64D860D77313}" type="presOf" srcId="{23B50EB5-76CE-4D7C-AC5D-AA073CD10807}" destId="{28F9C389-1FC8-4316-9311-C3EE82FD917D}" srcOrd="0" destOrd="0" presId="urn:microsoft.com/office/officeart/2011/layout/TabList"/>
    <dgm:cxn modelId="{18069492-AAD3-4CCC-A389-D466C5EAF2D5}" srcId="{23B50EB5-76CE-4D7C-AC5D-AA073CD10807}" destId="{56BAC12D-2870-4AF2-B493-E97ED3767981}" srcOrd="2" destOrd="0" parTransId="{DAE48119-76F7-4435-8ECA-E386358D6138}" sibTransId="{70C6D9FE-0876-436D-9969-F1B8E092060E}"/>
    <dgm:cxn modelId="{0009799B-455C-4679-9367-06385829C136}" srcId="{A7110086-5230-45DD-95A5-0C2EA1B05425}" destId="{0EF006CF-0268-4A89-81DB-85D6481C4CA7}" srcOrd="0" destOrd="0" parTransId="{FE672D06-59B0-4508-AC13-B10DC8A45118}" sibTransId="{7CFAE18F-6AC8-4C90-A928-D8F3049E76CA}"/>
    <dgm:cxn modelId="{056458A1-B09C-4D23-B46E-292FC36B3394}" type="presOf" srcId="{73A6A700-FF3B-4F48-B609-170515CF9E07}" destId="{BB3E313D-ECF3-48D4-A4F6-176E0A10E091}" srcOrd="0" destOrd="0" presId="urn:microsoft.com/office/officeart/2011/layout/TabList"/>
    <dgm:cxn modelId="{5B11C7A1-0255-45EA-B850-FDEBB763733C}" type="presOf" srcId="{C8B0B9B6-B3EB-48E6-A65B-622CFA3208DB}" destId="{73C03CCC-452B-4514-A258-7332B7ABDF42}" srcOrd="0" destOrd="0" presId="urn:microsoft.com/office/officeart/2011/layout/TabList"/>
    <dgm:cxn modelId="{1EE1FDAA-B0C2-428D-A7FF-2CD5F6951AC9}" type="presOf" srcId="{0EF006CF-0268-4A89-81DB-85D6481C4CA7}" destId="{E726A0B2-1B01-4EE6-9E4F-83DEACA0C75F}" srcOrd="0" destOrd="0" presId="urn:microsoft.com/office/officeart/2011/layout/TabList"/>
    <dgm:cxn modelId="{456409B6-6A92-480B-975E-C4B2132B0C56}" srcId="{A7110086-5230-45DD-95A5-0C2EA1B05425}" destId="{E16955ED-87AA-4D7C-9CE0-EBB16A633366}" srcOrd="1" destOrd="0" parTransId="{6F2FD04E-F763-46AE-A07A-E23155C3CB2C}" sibTransId="{3C0442AE-D877-452F-913B-CD1A894A2918}"/>
    <dgm:cxn modelId="{CAED68BC-B506-4093-8D59-31DC7A0FE985}" type="presOf" srcId="{A7110086-5230-45DD-95A5-0C2EA1B05425}" destId="{48A79F49-4E5B-4A46-A2DD-FB3F7775FEA3}" srcOrd="0" destOrd="0" presId="urn:microsoft.com/office/officeart/2011/layout/TabList"/>
    <dgm:cxn modelId="{7ACEDFDD-D8E2-414A-B20A-143C1161C180}" srcId="{23B50EB5-76CE-4D7C-AC5D-AA073CD10807}" destId="{A7110086-5230-45DD-95A5-0C2EA1B05425}" srcOrd="1" destOrd="0" parTransId="{AD2A56B7-34EB-447B-B0DC-49ED97A2E7D3}" sibTransId="{10669EFB-4ED8-4C5D-B8F3-91408D0D3439}"/>
    <dgm:cxn modelId="{C34CDEDF-C6D8-411A-AC84-24B1EC3E43F0}" srcId="{56BAC12D-2870-4AF2-B493-E97ED3767981}" destId="{C8B0B9B6-B3EB-48E6-A65B-622CFA3208DB}" srcOrd="1" destOrd="0" parTransId="{AA2C661D-3613-46B9-A433-E7E4ABD8437C}" sibTransId="{9CDA5B36-DB31-4DCB-BA92-0FCB7CD90FE2}"/>
    <dgm:cxn modelId="{1C29D8EC-F48B-4BD5-B893-14AE113FBEC6}" type="presOf" srcId="{56BAC12D-2870-4AF2-B493-E97ED3767981}" destId="{6843FBD0-90E0-4485-8ACB-4D0751E12794}" srcOrd="0" destOrd="0" presId="urn:microsoft.com/office/officeart/2011/layout/TabList"/>
    <dgm:cxn modelId="{6FF7EBF7-0ABF-4965-8706-052119E50604}" type="presOf" srcId="{EE7E691F-E9FF-49DD-B04B-F45BF928F38A}" destId="{1D356CB7-BAD9-4CE8-B5CE-B97A17711B5E}" srcOrd="0" destOrd="0" presId="urn:microsoft.com/office/officeart/2011/layout/TabList"/>
    <dgm:cxn modelId="{67445256-0CE5-402A-8518-F3A2DA43F2E9}" type="presParOf" srcId="{28F9C389-1FC8-4316-9311-C3EE82FD917D}" destId="{81F0A54A-DFB0-4B26-A6EA-E67C7C7E9300}" srcOrd="0" destOrd="0" presId="urn:microsoft.com/office/officeart/2011/layout/TabList"/>
    <dgm:cxn modelId="{FF99E229-7242-4EB6-96D9-C8EF0F86658A}" type="presParOf" srcId="{81F0A54A-DFB0-4B26-A6EA-E67C7C7E9300}" destId="{1D356CB7-BAD9-4CE8-B5CE-B97A17711B5E}" srcOrd="0" destOrd="0" presId="urn:microsoft.com/office/officeart/2011/layout/TabList"/>
    <dgm:cxn modelId="{BE5CD1C7-B000-4B98-A1E1-C1F3E2EB82D9}" type="presParOf" srcId="{81F0A54A-DFB0-4B26-A6EA-E67C7C7E9300}" destId="{BB3E313D-ECF3-48D4-A4F6-176E0A10E091}" srcOrd="1" destOrd="0" presId="urn:microsoft.com/office/officeart/2011/layout/TabList"/>
    <dgm:cxn modelId="{4F9B7093-0795-4C9F-805F-42F7965374FA}" type="presParOf" srcId="{81F0A54A-DFB0-4B26-A6EA-E67C7C7E9300}" destId="{943C7EB3-FEFB-4865-819E-5603FE865838}" srcOrd="2" destOrd="0" presId="urn:microsoft.com/office/officeart/2011/layout/TabList"/>
    <dgm:cxn modelId="{FD607EEC-5C97-4AD5-AEAC-9F8251704FA3}" type="presParOf" srcId="{28F9C389-1FC8-4316-9311-C3EE82FD917D}" destId="{8462AB36-B29D-4439-97A3-467B88D9E25D}" srcOrd="1" destOrd="0" presId="urn:microsoft.com/office/officeart/2011/layout/TabList"/>
    <dgm:cxn modelId="{B51119E1-199E-493F-B4FF-B5F3300C1D78}" type="presParOf" srcId="{28F9C389-1FC8-4316-9311-C3EE82FD917D}" destId="{CF3C4446-AF94-4DE1-BD16-058D215402BD}" srcOrd="2" destOrd="0" presId="urn:microsoft.com/office/officeart/2011/layout/TabList"/>
    <dgm:cxn modelId="{CF5CAE8A-8DE5-4839-B554-D2FE484E90B8}" type="presParOf" srcId="{28F9C389-1FC8-4316-9311-C3EE82FD917D}" destId="{8EAE8FF7-2044-411B-ABF2-4E966787DFB6}" srcOrd="3" destOrd="0" presId="urn:microsoft.com/office/officeart/2011/layout/TabList"/>
    <dgm:cxn modelId="{07006D41-41E9-4255-81AD-CC457A85B5F0}" type="presParOf" srcId="{8EAE8FF7-2044-411B-ABF2-4E966787DFB6}" destId="{E726A0B2-1B01-4EE6-9E4F-83DEACA0C75F}" srcOrd="0" destOrd="0" presId="urn:microsoft.com/office/officeart/2011/layout/TabList"/>
    <dgm:cxn modelId="{AF63614D-DA75-4AF6-BE09-6198AB424835}" type="presParOf" srcId="{8EAE8FF7-2044-411B-ABF2-4E966787DFB6}" destId="{48A79F49-4E5B-4A46-A2DD-FB3F7775FEA3}" srcOrd="1" destOrd="0" presId="urn:microsoft.com/office/officeart/2011/layout/TabList"/>
    <dgm:cxn modelId="{2DFF85E7-E931-4805-876B-34CC7AF29F87}" type="presParOf" srcId="{8EAE8FF7-2044-411B-ABF2-4E966787DFB6}" destId="{B6D53413-1415-45B1-817F-ECEA66866B1E}" srcOrd="2" destOrd="0" presId="urn:microsoft.com/office/officeart/2011/layout/TabList"/>
    <dgm:cxn modelId="{64D7100D-4727-4B02-BBD4-BF7F1D183017}" type="presParOf" srcId="{28F9C389-1FC8-4316-9311-C3EE82FD917D}" destId="{5CCCC1EE-41AA-4CE0-AEFB-54B55CD9149D}" srcOrd="4" destOrd="0" presId="urn:microsoft.com/office/officeart/2011/layout/TabList"/>
    <dgm:cxn modelId="{525AB451-C5F1-4C0B-B720-BB8FFCB8653A}" type="presParOf" srcId="{28F9C389-1FC8-4316-9311-C3EE82FD917D}" destId="{FFFD8A86-12D1-4E49-BA10-C5F7AACFF3FC}" srcOrd="5" destOrd="0" presId="urn:microsoft.com/office/officeart/2011/layout/TabList"/>
    <dgm:cxn modelId="{7AA33942-12AF-411A-B72B-9B30E799FA70}" type="presParOf" srcId="{28F9C389-1FC8-4316-9311-C3EE82FD917D}" destId="{8333AD44-D183-4B07-8C76-F2E9EC622D2B}" srcOrd="6" destOrd="0" presId="urn:microsoft.com/office/officeart/2011/layout/TabList"/>
    <dgm:cxn modelId="{E1618A5E-48D2-408B-8E9A-037981F85EBF}" type="presParOf" srcId="{8333AD44-D183-4B07-8C76-F2E9EC622D2B}" destId="{5E8D397D-91CF-471D-96ED-24397F250C99}" srcOrd="0" destOrd="0" presId="urn:microsoft.com/office/officeart/2011/layout/TabList"/>
    <dgm:cxn modelId="{387FF7E6-DE39-4E87-886C-B4B7F44ED7EC}" type="presParOf" srcId="{8333AD44-D183-4B07-8C76-F2E9EC622D2B}" destId="{6843FBD0-90E0-4485-8ACB-4D0751E12794}" srcOrd="1" destOrd="0" presId="urn:microsoft.com/office/officeart/2011/layout/TabList"/>
    <dgm:cxn modelId="{40B42D23-514C-490F-A4DA-8C69F21B5520}" type="presParOf" srcId="{8333AD44-D183-4B07-8C76-F2E9EC622D2B}" destId="{E6E6C64F-DD26-4A75-B557-3732754E8B16}" srcOrd="2" destOrd="0" presId="urn:microsoft.com/office/officeart/2011/layout/TabList"/>
    <dgm:cxn modelId="{F38AC006-8062-400A-AA76-8830DACCE089}" type="presParOf" srcId="{28F9C389-1FC8-4316-9311-C3EE82FD917D}" destId="{73C03CCC-452B-4514-A258-7332B7ABDF42}" srcOrd="7"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B50EB5-76CE-4D7C-AC5D-AA073CD1080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3A6A700-FF3B-4F48-B609-170515CF9E07}">
      <dgm:prSet phldrT="[Text]" custT="1"/>
      <dgm:spPr>
        <a:solidFill>
          <a:srgbClr val="459597"/>
        </a:solidFill>
      </dgm:spPr>
      <dgm:t>
        <a:bodyPr/>
        <a:lstStyle/>
        <a:p>
          <a:pPr>
            <a:buNone/>
          </a:pPr>
          <a:r>
            <a:rPr lang="en-IE" sz="2200" b="1" i="0" dirty="0"/>
            <a:t>Cenovna politika, ki temelji na konkurenci</a:t>
          </a:r>
          <a:endParaRPr lang="en-IE" sz="2200" dirty="0"/>
        </a:p>
      </dgm:t>
    </dgm:pt>
    <dgm:pt modelId="{FF89F088-1042-40D3-A25D-3EB0E64BD6B3}" type="parTrans" cxnId="{00EE3C47-5C12-49B8-9B1B-E4A8D0FBC4B2}">
      <dgm:prSet/>
      <dgm:spPr/>
      <dgm:t>
        <a:bodyPr/>
        <a:lstStyle/>
        <a:p>
          <a:endParaRPr lang="en-IE" sz="2200"/>
        </a:p>
      </dgm:t>
    </dgm:pt>
    <dgm:pt modelId="{A52000AC-2A3F-4591-BF92-B51628BD270C}" type="sibTrans" cxnId="{00EE3C47-5C12-49B8-9B1B-E4A8D0FBC4B2}">
      <dgm:prSet/>
      <dgm:spPr/>
      <dgm:t>
        <a:bodyPr/>
        <a:lstStyle/>
        <a:p>
          <a:endParaRPr lang="en-IE" sz="2200"/>
        </a:p>
      </dgm:t>
    </dgm:pt>
    <dgm:pt modelId="{EE7E691F-E9FF-49DD-B04B-F45BF928F38A}">
      <dgm:prSet phldrT="[Text]" custT="1"/>
      <dgm:spPr/>
      <dgm:t>
        <a:bodyPr/>
        <a:lstStyle/>
        <a:p>
          <a:pPr>
            <a:buNone/>
          </a:pPr>
          <a:endParaRPr lang="en-IE" sz="2200" dirty="0"/>
        </a:p>
      </dgm:t>
    </dgm:pt>
    <dgm:pt modelId="{F1D972CF-5862-4FAB-A5D7-4554F024A35D}" type="parTrans" cxnId="{95C8E70E-D0C5-4031-8065-F3C57A22B301}">
      <dgm:prSet/>
      <dgm:spPr/>
      <dgm:t>
        <a:bodyPr/>
        <a:lstStyle/>
        <a:p>
          <a:endParaRPr lang="en-IE" sz="2200"/>
        </a:p>
      </dgm:t>
    </dgm:pt>
    <dgm:pt modelId="{2C9CB41A-6E7C-4FB6-8AEF-394FD6859950}" type="sibTrans" cxnId="{95C8E70E-D0C5-4031-8065-F3C57A22B301}">
      <dgm:prSet/>
      <dgm:spPr/>
      <dgm:t>
        <a:bodyPr/>
        <a:lstStyle/>
        <a:p>
          <a:endParaRPr lang="en-IE" sz="2200"/>
        </a:p>
      </dgm:t>
    </dgm:pt>
    <dgm:pt modelId="{FF8D3759-0052-4CC1-991B-3E5027D29ADF}">
      <dgm:prSet phldrT="[Text]" custT="1"/>
      <dgm:spPr/>
      <dgm:t>
        <a:bodyPr/>
        <a:lstStyle/>
        <a:p>
          <a:pPr marL="360000" indent="0">
            <a:buFont typeface="Arial" panose="020B0604020202020204" pitchFamily="34" charset="0"/>
            <a:buNone/>
          </a:pPr>
          <a:r>
            <a:rPr lang="en-US" sz="2200" b="0" i="0" dirty="0">
              <a:solidFill>
                <a:srgbClr val="494949"/>
              </a:solidFill>
            </a:rPr>
            <a:t>Cene so določene na podlagi </a:t>
          </a:r>
          <a:r>
            <a:rPr lang="en-US" sz="2200" b="1" i="0" dirty="0">
              <a:solidFill>
                <a:srgbClr val="494949"/>
              </a:solidFill>
            </a:rPr>
            <a:t>konkurenčnosti</a:t>
          </a:r>
          <a:r>
            <a:rPr lang="en-US" sz="2200" b="0" i="0" dirty="0">
              <a:solidFill>
                <a:srgbClr val="494949"/>
              </a:solidFill>
            </a:rPr>
            <a:t>,</a:t>
          </a:r>
          <a:r>
            <a:rPr lang="en-US" sz="2200" b="1" i="0" dirty="0">
              <a:solidFill>
                <a:srgbClr val="494949"/>
              </a:solidFill>
            </a:rPr>
            <a:t> </a:t>
          </a:r>
          <a:r>
            <a:rPr lang="en-US" sz="2200" b="0" i="0" dirty="0">
              <a:solidFill>
                <a:srgbClr val="494949"/>
              </a:solidFill>
            </a:rPr>
            <a:t>tj.</a:t>
          </a:r>
          <a:r>
            <a:rPr lang="en-US" sz="2200" b="1" i="0" dirty="0">
              <a:solidFill>
                <a:srgbClr val="494949"/>
              </a:solidFill>
            </a:rPr>
            <a:t> na podlagi cen</a:t>
          </a:r>
          <a:r>
            <a:rPr lang="en-US" sz="2200" b="0" i="0" dirty="0">
              <a:solidFill>
                <a:srgbClr val="494949"/>
              </a:solidFill>
            </a:rPr>
            <a:t>, ki jih zaračunavajo lokalni konkurenti na področju alternativnih turističnih namestitev.</a:t>
          </a:r>
          <a:endParaRPr lang="en-IE" sz="2200" dirty="0">
            <a:solidFill>
              <a:srgbClr val="494949"/>
            </a:solidFill>
          </a:endParaRPr>
        </a:p>
      </dgm:t>
    </dgm:pt>
    <dgm:pt modelId="{EB55776C-4019-4BFB-9850-620A6A2DD5D9}" type="parTrans" cxnId="{A9FB573A-014A-450A-AF53-0EE99C83E53E}">
      <dgm:prSet/>
      <dgm:spPr/>
      <dgm:t>
        <a:bodyPr/>
        <a:lstStyle/>
        <a:p>
          <a:endParaRPr lang="en-IE" sz="2200"/>
        </a:p>
      </dgm:t>
    </dgm:pt>
    <dgm:pt modelId="{EA721A85-D629-4E00-ACF0-B165CE8FF2FD}" type="sibTrans" cxnId="{A9FB573A-014A-450A-AF53-0EE99C83E53E}">
      <dgm:prSet/>
      <dgm:spPr/>
      <dgm:t>
        <a:bodyPr/>
        <a:lstStyle/>
        <a:p>
          <a:endParaRPr lang="en-IE" sz="2200"/>
        </a:p>
      </dgm:t>
    </dgm:pt>
    <dgm:pt modelId="{28F9C389-1FC8-4316-9311-C3EE82FD917D}" type="pres">
      <dgm:prSet presAssocID="{23B50EB5-76CE-4D7C-AC5D-AA073CD10807}" presName="Name0" presStyleCnt="0">
        <dgm:presLayoutVars>
          <dgm:chMax/>
          <dgm:chPref val="3"/>
          <dgm:dir/>
          <dgm:animOne val="branch"/>
          <dgm:animLvl val="lvl"/>
        </dgm:presLayoutVars>
      </dgm:prSet>
      <dgm:spPr/>
    </dgm:pt>
    <dgm:pt modelId="{81F0A54A-DFB0-4B26-A6EA-E67C7C7E9300}" type="pres">
      <dgm:prSet presAssocID="{73A6A700-FF3B-4F48-B609-170515CF9E07}" presName="composite" presStyleCnt="0"/>
      <dgm:spPr/>
    </dgm:pt>
    <dgm:pt modelId="{1D356CB7-BAD9-4CE8-B5CE-B97A17711B5E}" type="pres">
      <dgm:prSet presAssocID="{73A6A700-FF3B-4F48-B609-170515CF9E07}" presName="FirstChild" presStyleLbl="revTx" presStyleIdx="0" presStyleCnt="2">
        <dgm:presLayoutVars>
          <dgm:chMax val="0"/>
          <dgm:chPref val="0"/>
          <dgm:bulletEnabled val="1"/>
        </dgm:presLayoutVars>
      </dgm:prSet>
      <dgm:spPr/>
    </dgm:pt>
    <dgm:pt modelId="{BB3E313D-ECF3-48D4-A4F6-176E0A10E091}" type="pres">
      <dgm:prSet presAssocID="{73A6A700-FF3B-4F48-B609-170515CF9E07}" presName="Parent" presStyleLbl="alignNode1" presStyleIdx="0" presStyleCnt="1" custScaleX="123444" custLinFactNeighborX="5085" custLinFactNeighborY="-147">
        <dgm:presLayoutVars>
          <dgm:chMax val="3"/>
          <dgm:chPref val="3"/>
          <dgm:bulletEnabled val="1"/>
        </dgm:presLayoutVars>
      </dgm:prSet>
      <dgm:spPr/>
    </dgm:pt>
    <dgm:pt modelId="{943C7EB3-FEFB-4865-819E-5603FE865838}" type="pres">
      <dgm:prSet presAssocID="{73A6A700-FF3B-4F48-B609-170515CF9E07}" presName="Accent" presStyleLbl="parChTrans1D1" presStyleIdx="0" presStyleCnt="1"/>
      <dgm:spPr/>
    </dgm:pt>
    <dgm:pt modelId="{8462AB36-B29D-4439-97A3-467B88D9E25D}" type="pres">
      <dgm:prSet presAssocID="{73A6A700-FF3B-4F48-B609-170515CF9E07}" presName="Child" presStyleLbl="revTx" presStyleIdx="1" presStyleCnt="2">
        <dgm:presLayoutVars>
          <dgm:chMax val="0"/>
          <dgm:chPref val="0"/>
          <dgm:bulletEnabled val="1"/>
        </dgm:presLayoutVars>
      </dgm:prSet>
      <dgm:spPr/>
    </dgm:pt>
  </dgm:ptLst>
  <dgm:cxnLst>
    <dgm:cxn modelId="{95C8E70E-D0C5-4031-8065-F3C57A22B301}" srcId="{73A6A700-FF3B-4F48-B609-170515CF9E07}" destId="{EE7E691F-E9FF-49DD-B04B-F45BF928F38A}" srcOrd="0" destOrd="0" parTransId="{F1D972CF-5862-4FAB-A5D7-4554F024A35D}" sibTransId="{2C9CB41A-6E7C-4FB6-8AEF-394FD6859950}"/>
    <dgm:cxn modelId="{D2BD8611-FD6F-45BA-B106-4FDD0E74F599}" type="presOf" srcId="{FF8D3759-0052-4CC1-991B-3E5027D29ADF}" destId="{8462AB36-B29D-4439-97A3-467B88D9E25D}" srcOrd="0" destOrd="0" presId="urn:microsoft.com/office/officeart/2011/layout/TabList"/>
    <dgm:cxn modelId="{A9FB573A-014A-450A-AF53-0EE99C83E53E}" srcId="{73A6A700-FF3B-4F48-B609-170515CF9E07}" destId="{FF8D3759-0052-4CC1-991B-3E5027D29ADF}" srcOrd="1" destOrd="0" parTransId="{EB55776C-4019-4BFB-9850-620A6A2DD5D9}" sibTransId="{EA721A85-D629-4E00-ACF0-B165CE8FF2FD}"/>
    <dgm:cxn modelId="{00EE3C47-5C12-49B8-9B1B-E4A8D0FBC4B2}" srcId="{23B50EB5-76CE-4D7C-AC5D-AA073CD10807}" destId="{73A6A700-FF3B-4F48-B609-170515CF9E07}" srcOrd="0" destOrd="0" parTransId="{FF89F088-1042-40D3-A25D-3EB0E64BD6B3}" sibTransId="{A52000AC-2A3F-4591-BF92-B51628BD270C}"/>
    <dgm:cxn modelId="{CA42AC87-74CB-498D-BDF8-64D860D77313}" type="presOf" srcId="{23B50EB5-76CE-4D7C-AC5D-AA073CD10807}" destId="{28F9C389-1FC8-4316-9311-C3EE82FD917D}" srcOrd="0" destOrd="0" presId="urn:microsoft.com/office/officeart/2011/layout/TabList"/>
    <dgm:cxn modelId="{056458A1-B09C-4D23-B46E-292FC36B3394}" type="presOf" srcId="{73A6A700-FF3B-4F48-B609-170515CF9E07}" destId="{BB3E313D-ECF3-48D4-A4F6-176E0A10E091}" srcOrd="0" destOrd="0" presId="urn:microsoft.com/office/officeart/2011/layout/TabList"/>
    <dgm:cxn modelId="{6FF7EBF7-0ABF-4965-8706-052119E50604}" type="presOf" srcId="{EE7E691F-E9FF-49DD-B04B-F45BF928F38A}" destId="{1D356CB7-BAD9-4CE8-B5CE-B97A17711B5E}" srcOrd="0" destOrd="0" presId="urn:microsoft.com/office/officeart/2011/layout/TabList"/>
    <dgm:cxn modelId="{67445256-0CE5-402A-8518-F3A2DA43F2E9}" type="presParOf" srcId="{28F9C389-1FC8-4316-9311-C3EE82FD917D}" destId="{81F0A54A-DFB0-4B26-A6EA-E67C7C7E9300}" srcOrd="0" destOrd="0" presId="urn:microsoft.com/office/officeart/2011/layout/TabList"/>
    <dgm:cxn modelId="{FF99E229-7242-4EB6-96D9-C8EF0F86658A}" type="presParOf" srcId="{81F0A54A-DFB0-4B26-A6EA-E67C7C7E9300}" destId="{1D356CB7-BAD9-4CE8-B5CE-B97A17711B5E}" srcOrd="0" destOrd="0" presId="urn:microsoft.com/office/officeart/2011/layout/TabList"/>
    <dgm:cxn modelId="{BE5CD1C7-B000-4B98-A1E1-C1F3E2EB82D9}" type="presParOf" srcId="{81F0A54A-DFB0-4B26-A6EA-E67C7C7E9300}" destId="{BB3E313D-ECF3-48D4-A4F6-176E0A10E091}" srcOrd="1" destOrd="0" presId="urn:microsoft.com/office/officeart/2011/layout/TabList"/>
    <dgm:cxn modelId="{4F9B7093-0795-4C9F-805F-42F7965374FA}" type="presParOf" srcId="{81F0A54A-DFB0-4B26-A6EA-E67C7C7E9300}" destId="{943C7EB3-FEFB-4865-819E-5603FE865838}" srcOrd="2" destOrd="0" presId="urn:microsoft.com/office/officeart/2011/layout/TabList"/>
    <dgm:cxn modelId="{FD607EEC-5C97-4AD5-AEAC-9F8251704FA3}" type="presParOf" srcId="{28F9C389-1FC8-4316-9311-C3EE82FD917D}" destId="{8462AB36-B29D-4439-97A3-467B88D9E25D}" srcOrd="1"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B50EB5-76CE-4D7C-AC5D-AA073CD1080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3A6A700-FF3B-4F48-B609-170515CF9E07}">
      <dgm:prSet phldrT="[Text]" custT="1"/>
      <dgm:spPr>
        <a:solidFill>
          <a:srgbClr val="459597"/>
        </a:solidFill>
      </dgm:spPr>
      <dgm:t>
        <a:bodyPr/>
        <a:lstStyle/>
        <a:p>
          <a:pPr>
            <a:buNone/>
          </a:pPr>
          <a:r>
            <a:rPr lang="en-IE" sz="2200" b="1" i="0" dirty="0"/>
            <a:t>Cenovno oblikovanje na podlagi stroškov</a:t>
          </a:r>
          <a:endParaRPr lang="en-IE" sz="2200" dirty="0"/>
        </a:p>
      </dgm:t>
    </dgm:pt>
    <dgm:pt modelId="{FF89F088-1042-40D3-A25D-3EB0E64BD6B3}" type="parTrans" cxnId="{00EE3C47-5C12-49B8-9B1B-E4A8D0FBC4B2}">
      <dgm:prSet/>
      <dgm:spPr/>
      <dgm:t>
        <a:bodyPr/>
        <a:lstStyle/>
        <a:p>
          <a:endParaRPr lang="en-IE" sz="2200"/>
        </a:p>
      </dgm:t>
    </dgm:pt>
    <dgm:pt modelId="{A52000AC-2A3F-4591-BF92-B51628BD270C}" type="sibTrans" cxnId="{00EE3C47-5C12-49B8-9B1B-E4A8D0FBC4B2}">
      <dgm:prSet/>
      <dgm:spPr/>
      <dgm:t>
        <a:bodyPr/>
        <a:lstStyle/>
        <a:p>
          <a:endParaRPr lang="en-IE" sz="2200"/>
        </a:p>
      </dgm:t>
    </dgm:pt>
    <dgm:pt modelId="{EE7E691F-E9FF-49DD-B04B-F45BF928F38A}">
      <dgm:prSet phldrT="[Text]" custT="1"/>
      <dgm:spPr/>
      <dgm:t>
        <a:bodyPr/>
        <a:lstStyle/>
        <a:p>
          <a:pPr>
            <a:buNone/>
          </a:pPr>
          <a:endParaRPr lang="en-IE" sz="2200" dirty="0"/>
        </a:p>
      </dgm:t>
    </dgm:pt>
    <dgm:pt modelId="{F1D972CF-5862-4FAB-A5D7-4554F024A35D}" type="parTrans" cxnId="{95C8E70E-D0C5-4031-8065-F3C57A22B301}">
      <dgm:prSet/>
      <dgm:spPr/>
      <dgm:t>
        <a:bodyPr/>
        <a:lstStyle/>
        <a:p>
          <a:endParaRPr lang="en-IE" sz="2200"/>
        </a:p>
      </dgm:t>
    </dgm:pt>
    <dgm:pt modelId="{2C9CB41A-6E7C-4FB6-8AEF-394FD6859950}" type="sibTrans" cxnId="{95C8E70E-D0C5-4031-8065-F3C57A22B301}">
      <dgm:prSet/>
      <dgm:spPr/>
      <dgm:t>
        <a:bodyPr/>
        <a:lstStyle/>
        <a:p>
          <a:endParaRPr lang="en-IE" sz="2200"/>
        </a:p>
      </dgm:t>
    </dgm:pt>
    <dgm:pt modelId="{FF8D3759-0052-4CC1-991B-3E5027D29ADF}">
      <dgm:prSet phldrT="[Text]" custT="1"/>
      <dgm:spPr/>
      <dgm:t>
        <a:bodyPr/>
        <a:lstStyle/>
        <a:p>
          <a:pPr marL="360000" indent="0">
            <a:buFont typeface="Arial" panose="020B0604020202020204" pitchFamily="34" charset="0"/>
            <a:buNone/>
          </a:pPr>
          <a:r>
            <a:rPr lang="en-US" sz="2200" b="0" i="0" dirty="0">
              <a:solidFill>
                <a:srgbClr val="494949"/>
              </a:solidFill>
            </a:rPr>
            <a:t>Cene so določene na podlagi </a:t>
          </a:r>
          <a:r>
            <a:rPr lang="en-US" sz="2200" b="1" i="0" dirty="0">
              <a:solidFill>
                <a:srgbClr val="494949"/>
              </a:solidFill>
            </a:rPr>
            <a:t>stroškov izvedbe storitve, povečanih za maržo dobička.</a:t>
          </a:r>
          <a:endParaRPr lang="en-IE" sz="2200" b="1" dirty="0">
            <a:solidFill>
              <a:srgbClr val="494949"/>
            </a:solidFill>
          </a:endParaRPr>
        </a:p>
      </dgm:t>
    </dgm:pt>
    <dgm:pt modelId="{EB55776C-4019-4BFB-9850-620A6A2DD5D9}" type="parTrans" cxnId="{A9FB573A-014A-450A-AF53-0EE99C83E53E}">
      <dgm:prSet/>
      <dgm:spPr/>
      <dgm:t>
        <a:bodyPr/>
        <a:lstStyle/>
        <a:p>
          <a:endParaRPr lang="en-IE" sz="2200"/>
        </a:p>
      </dgm:t>
    </dgm:pt>
    <dgm:pt modelId="{EA721A85-D629-4E00-ACF0-B165CE8FF2FD}" type="sibTrans" cxnId="{A9FB573A-014A-450A-AF53-0EE99C83E53E}">
      <dgm:prSet/>
      <dgm:spPr/>
      <dgm:t>
        <a:bodyPr/>
        <a:lstStyle/>
        <a:p>
          <a:endParaRPr lang="en-IE" sz="2200"/>
        </a:p>
      </dgm:t>
    </dgm:pt>
    <dgm:pt modelId="{A7110086-5230-45DD-95A5-0C2EA1B05425}">
      <dgm:prSet phldrT="[Text]" custT="1"/>
      <dgm:spPr>
        <a:solidFill>
          <a:srgbClr val="459597"/>
        </a:solidFill>
      </dgm:spPr>
      <dgm:t>
        <a:bodyPr/>
        <a:lstStyle/>
        <a:p>
          <a:r>
            <a:rPr lang="en-IE" sz="2200" b="1"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Cenovno oblikovanje na podlagi vrednosti</a:t>
          </a:r>
          <a:endParaRPr lang="en-IE" sz="2200" b="1" dirty="0">
            <a:solidFill>
              <a:schemeClr val="bg1"/>
            </a:solidFill>
          </a:endParaRPr>
        </a:p>
      </dgm:t>
    </dgm:pt>
    <dgm:pt modelId="{AD2A56B7-34EB-447B-B0DC-49ED97A2E7D3}" type="parTrans" cxnId="{7ACEDFDD-D8E2-414A-B20A-143C1161C180}">
      <dgm:prSet/>
      <dgm:spPr/>
      <dgm:t>
        <a:bodyPr/>
        <a:lstStyle/>
        <a:p>
          <a:endParaRPr lang="en-IE" sz="2200"/>
        </a:p>
      </dgm:t>
    </dgm:pt>
    <dgm:pt modelId="{10669EFB-4ED8-4C5D-B8F3-91408D0D3439}" type="sibTrans" cxnId="{7ACEDFDD-D8E2-414A-B20A-143C1161C180}">
      <dgm:prSet/>
      <dgm:spPr/>
      <dgm:t>
        <a:bodyPr/>
        <a:lstStyle/>
        <a:p>
          <a:endParaRPr lang="en-IE" sz="2200"/>
        </a:p>
      </dgm:t>
    </dgm:pt>
    <dgm:pt modelId="{E16955ED-87AA-4D7C-9CE0-EBB16A633366}">
      <dgm:prSet phldrT="[Text]" custT="1"/>
      <dgm:spPr/>
      <dgm:t>
        <a:bodyPr/>
        <a:lstStyle/>
        <a:p>
          <a:pPr marL="360000" indent="0">
            <a:buNone/>
          </a:pPr>
          <a:r>
            <a:rPr lang="en-US" sz="2200" b="0" i="0" dirty="0">
              <a:solidFill>
                <a:srgbClr val="494949"/>
              </a:solidFill>
            </a:rPr>
            <a:t>Cene so določene na podlagi tega, koliko </a:t>
          </a:r>
          <a:r>
            <a:rPr lang="en-US" sz="2200" b="1" i="0" dirty="0">
              <a:solidFill>
                <a:srgbClr val="494949"/>
              </a:solidFill>
            </a:rPr>
            <a:t>so </a:t>
          </a:r>
          <a:r>
            <a:rPr lang="en-US" sz="2200" b="0" i="0" dirty="0">
              <a:solidFill>
                <a:srgbClr val="494949"/>
              </a:solidFill>
            </a:rPr>
            <a:t>po mnenju gostov </a:t>
          </a:r>
          <a:r>
            <a:rPr lang="en-US" sz="2200" b="1" i="0" dirty="0">
              <a:solidFill>
                <a:srgbClr val="494949"/>
              </a:solidFill>
            </a:rPr>
            <a:t>vredne </a:t>
          </a:r>
          <a:r>
            <a:rPr lang="en-US" sz="2200" b="0" i="0" dirty="0">
              <a:solidFill>
                <a:srgbClr val="494949"/>
              </a:solidFill>
            </a:rPr>
            <a:t>vaše </a:t>
          </a:r>
          <a:r>
            <a:rPr lang="en-US" sz="2200" b="1" i="0" dirty="0">
              <a:solidFill>
                <a:srgbClr val="494949"/>
              </a:solidFill>
            </a:rPr>
            <a:t>sobe in storitve</a:t>
          </a:r>
          <a:r>
            <a:rPr lang="en-US" sz="2200" b="0" i="0" dirty="0"/>
            <a:t>.</a:t>
          </a:r>
          <a:endParaRPr lang="en-IE" sz="2200" dirty="0"/>
        </a:p>
      </dgm:t>
    </dgm:pt>
    <dgm:pt modelId="{6F2FD04E-F763-46AE-A07A-E23155C3CB2C}" type="parTrans" cxnId="{456409B6-6A92-480B-975E-C4B2132B0C56}">
      <dgm:prSet/>
      <dgm:spPr/>
      <dgm:t>
        <a:bodyPr/>
        <a:lstStyle/>
        <a:p>
          <a:endParaRPr lang="en-IE" sz="2200"/>
        </a:p>
      </dgm:t>
    </dgm:pt>
    <dgm:pt modelId="{3C0442AE-D877-452F-913B-CD1A894A2918}" type="sibTrans" cxnId="{456409B6-6A92-480B-975E-C4B2132B0C56}">
      <dgm:prSet/>
      <dgm:spPr/>
      <dgm:t>
        <a:bodyPr/>
        <a:lstStyle/>
        <a:p>
          <a:endParaRPr lang="en-IE" sz="2200"/>
        </a:p>
      </dgm:t>
    </dgm:pt>
    <dgm:pt modelId="{56BAC12D-2870-4AF2-B493-E97ED3767981}">
      <dgm:prSet phldrT="[Text]" custT="1"/>
      <dgm:spPr>
        <a:solidFill>
          <a:srgbClr val="459597"/>
        </a:solidFill>
      </dgm:spPr>
      <dgm:t>
        <a:bodyPr/>
        <a:lstStyle/>
        <a:p>
          <a:pPr>
            <a:buNone/>
          </a:pPr>
          <a:r>
            <a:rPr lang="en-IE" sz="2200" b="1" i="0" dirty="0"/>
            <a:t>Cenovno oblikovanje na podlagi trga</a:t>
          </a:r>
          <a:endParaRPr lang="en-IE" sz="2200" dirty="0"/>
        </a:p>
      </dgm:t>
    </dgm:pt>
    <dgm:pt modelId="{DAE48119-76F7-4435-8ECA-E386358D6138}" type="parTrans" cxnId="{18069492-AAD3-4CCC-A389-D466C5EAF2D5}">
      <dgm:prSet/>
      <dgm:spPr/>
      <dgm:t>
        <a:bodyPr/>
        <a:lstStyle/>
        <a:p>
          <a:endParaRPr lang="en-IE" sz="2200"/>
        </a:p>
      </dgm:t>
    </dgm:pt>
    <dgm:pt modelId="{70C6D9FE-0876-436D-9969-F1B8E092060E}" type="sibTrans" cxnId="{18069492-AAD3-4CCC-A389-D466C5EAF2D5}">
      <dgm:prSet/>
      <dgm:spPr/>
      <dgm:t>
        <a:bodyPr/>
        <a:lstStyle/>
        <a:p>
          <a:endParaRPr lang="en-IE" sz="2200"/>
        </a:p>
      </dgm:t>
    </dgm:pt>
    <dgm:pt modelId="{F3AB6A3A-68AD-4AE8-AB01-8BE4CAB955D1}">
      <dgm:prSet phldrT="[Text]" custT="1"/>
      <dgm:spPr/>
      <dgm:t>
        <a:bodyPr/>
        <a:lstStyle/>
        <a:p>
          <a:r>
            <a:rPr lang="en-IE" sz="2200" dirty="0">
              <a:solidFill>
                <a:schemeClr val="bg1"/>
              </a:solidFill>
            </a:rPr>
            <a:t>c</a:t>
          </a:r>
          <a:endParaRPr lang="en-IE" sz="2200" dirty="0"/>
        </a:p>
      </dgm:t>
    </dgm:pt>
    <dgm:pt modelId="{68D7E474-858B-4578-9E0D-6325FC4BE6AE}" type="parTrans" cxnId="{B2217213-8DC0-48EE-9F90-3882A9BFCD39}">
      <dgm:prSet/>
      <dgm:spPr/>
      <dgm:t>
        <a:bodyPr/>
        <a:lstStyle/>
        <a:p>
          <a:endParaRPr lang="en-IE" sz="2200"/>
        </a:p>
      </dgm:t>
    </dgm:pt>
    <dgm:pt modelId="{3302EC31-3D6A-4920-A1B3-0FBF71C2B6A8}" type="sibTrans" cxnId="{B2217213-8DC0-48EE-9F90-3882A9BFCD39}">
      <dgm:prSet/>
      <dgm:spPr/>
      <dgm:t>
        <a:bodyPr/>
        <a:lstStyle/>
        <a:p>
          <a:endParaRPr lang="en-IE" sz="2200"/>
        </a:p>
      </dgm:t>
    </dgm:pt>
    <dgm:pt modelId="{C8B0B9B6-B3EB-48E6-A65B-622CFA3208DB}">
      <dgm:prSet phldrT="[Text]" custT="1"/>
      <dgm:spPr/>
      <dgm:t>
        <a:bodyPr/>
        <a:lstStyle/>
        <a:p>
          <a:pPr marL="360000" indent="0">
            <a:buNone/>
          </a:pPr>
          <a:r>
            <a:rPr lang="en-US" sz="2200" b="0" i="0" kern="1200" dirty="0">
              <a:solidFill>
                <a:srgbClr val="494949"/>
              </a:solidFill>
            </a:rPr>
            <a:t>Cene </a:t>
          </a:r>
          <a:r>
            <a:rPr lang="en-US" sz="2200" b="0" i="0" kern="1200" dirty="0">
              <a:solidFill>
                <a:srgbClr val="494949"/>
              </a:solidFill>
              <a:latin typeface="Calibri" panose="020F0502020204030204"/>
              <a:ea typeface="+mn-ea"/>
              <a:cs typeface="+mn-cs"/>
            </a:rPr>
            <a:t>so določene na podlagi dejavnikov, kot so povpraševanje potrošnikov, gospodarske razmere in druge </a:t>
          </a:r>
          <a:r>
            <a:rPr lang="en-US" sz="2200" b="1" i="0" kern="1200" dirty="0">
              <a:solidFill>
                <a:srgbClr val="494949"/>
              </a:solidFill>
              <a:latin typeface="Calibri" panose="020F0502020204030204"/>
              <a:ea typeface="+mn-ea"/>
              <a:cs typeface="+mn-cs"/>
            </a:rPr>
            <a:t>tržne sile.</a:t>
          </a:r>
          <a:endParaRPr lang="en-IE" sz="2200" b="1" i="0" kern="1200" dirty="0">
            <a:solidFill>
              <a:srgbClr val="494949"/>
            </a:solidFill>
            <a:latin typeface="Calibri" panose="020F0502020204030204"/>
            <a:ea typeface="+mn-ea"/>
            <a:cs typeface="+mn-cs"/>
          </a:endParaRPr>
        </a:p>
      </dgm:t>
    </dgm:pt>
    <dgm:pt modelId="{AA2C661D-3613-46B9-A433-E7E4ABD8437C}" type="parTrans" cxnId="{C34CDEDF-C6D8-411A-AC84-24B1EC3E43F0}">
      <dgm:prSet/>
      <dgm:spPr/>
      <dgm:t>
        <a:bodyPr/>
        <a:lstStyle/>
        <a:p>
          <a:endParaRPr lang="en-IE" sz="2200"/>
        </a:p>
      </dgm:t>
    </dgm:pt>
    <dgm:pt modelId="{9CDA5B36-DB31-4DCB-BA92-0FCB7CD90FE2}" type="sibTrans" cxnId="{C34CDEDF-C6D8-411A-AC84-24B1EC3E43F0}">
      <dgm:prSet/>
      <dgm:spPr/>
      <dgm:t>
        <a:bodyPr/>
        <a:lstStyle/>
        <a:p>
          <a:endParaRPr lang="en-IE" sz="2200"/>
        </a:p>
      </dgm:t>
    </dgm:pt>
    <dgm:pt modelId="{0EF006CF-0268-4A89-81DB-85D6481C4CA7}">
      <dgm:prSet phldrT="[Text]" custT="1"/>
      <dgm:spPr/>
      <dgm:t>
        <a:bodyPr/>
        <a:lstStyle/>
        <a:p>
          <a:r>
            <a:rPr lang="en-IE" sz="2200" dirty="0">
              <a:solidFill>
                <a:schemeClr val="bg1"/>
              </a:solidFill>
            </a:rPr>
            <a:t>c</a:t>
          </a:r>
        </a:p>
      </dgm:t>
    </dgm:pt>
    <dgm:pt modelId="{7CFAE18F-6AC8-4C90-A928-D8F3049E76CA}" type="sibTrans" cxnId="{0009799B-455C-4679-9367-06385829C136}">
      <dgm:prSet/>
      <dgm:spPr/>
      <dgm:t>
        <a:bodyPr/>
        <a:lstStyle/>
        <a:p>
          <a:endParaRPr lang="en-IE" sz="2200"/>
        </a:p>
      </dgm:t>
    </dgm:pt>
    <dgm:pt modelId="{FE672D06-59B0-4508-AC13-B10DC8A45118}" type="parTrans" cxnId="{0009799B-455C-4679-9367-06385829C136}">
      <dgm:prSet/>
      <dgm:spPr/>
      <dgm:t>
        <a:bodyPr/>
        <a:lstStyle/>
        <a:p>
          <a:endParaRPr lang="en-IE" sz="2200"/>
        </a:p>
      </dgm:t>
    </dgm:pt>
    <dgm:pt modelId="{28F9C389-1FC8-4316-9311-C3EE82FD917D}" type="pres">
      <dgm:prSet presAssocID="{23B50EB5-76CE-4D7C-AC5D-AA073CD10807}" presName="Name0" presStyleCnt="0">
        <dgm:presLayoutVars>
          <dgm:chMax/>
          <dgm:chPref val="3"/>
          <dgm:dir/>
          <dgm:animOne val="branch"/>
          <dgm:animLvl val="lvl"/>
        </dgm:presLayoutVars>
      </dgm:prSet>
      <dgm:spPr/>
    </dgm:pt>
    <dgm:pt modelId="{81F0A54A-DFB0-4B26-A6EA-E67C7C7E9300}" type="pres">
      <dgm:prSet presAssocID="{73A6A700-FF3B-4F48-B609-170515CF9E07}" presName="composite" presStyleCnt="0"/>
      <dgm:spPr/>
    </dgm:pt>
    <dgm:pt modelId="{1D356CB7-BAD9-4CE8-B5CE-B97A17711B5E}" type="pres">
      <dgm:prSet presAssocID="{73A6A700-FF3B-4F48-B609-170515CF9E07}" presName="FirstChild" presStyleLbl="revTx" presStyleIdx="0" presStyleCnt="6">
        <dgm:presLayoutVars>
          <dgm:chMax val="0"/>
          <dgm:chPref val="0"/>
          <dgm:bulletEnabled val="1"/>
        </dgm:presLayoutVars>
      </dgm:prSet>
      <dgm:spPr/>
    </dgm:pt>
    <dgm:pt modelId="{BB3E313D-ECF3-48D4-A4F6-176E0A10E091}" type="pres">
      <dgm:prSet presAssocID="{73A6A700-FF3B-4F48-B609-170515CF9E07}" presName="Parent" presStyleLbl="alignNode1" presStyleIdx="0" presStyleCnt="3">
        <dgm:presLayoutVars>
          <dgm:chMax val="3"/>
          <dgm:chPref val="3"/>
          <dgm:bulletEnabled val="1"/>
        </dgm:presLayoutVars>
      </dgm:prSet>
      <dgm:spPr/>
    </dgm:pt>
    <dgm:pt modelId="{943C7EB3-FEFB-4865-819E-5603FE865838}" type="pres">
      <dgm:prSet presAssocID="{73A6A700-FF3B-4F48-B609-170515CF9E07}" presName="Accent" presStyleLbl="parChTrans1D1" presStyleIdx="0" presStyleCnt="3"/>
      <dgm:spPr/>
    </dgm:pt>
    <dgm:pt modelId="{8462AB36-B29D-4439-97A3-467B88D9E25D}" type="pres">
      <dgm:prSet presAssocID="{73A6A700-FF3B-4F48-B609-170515CF9E07}" presName="Child" presStyleLbl="revTx" presStyleIdx="1" presStyleCnt="6">
        <dgm:presLayoutVars>
          <dgm:chMax val="0"/>
          <dgm:chPref val="0"/>
          <dgm:bulletEnabled val="1"/>
        </dgm:presLayoutVars>
      </dgm:prSet>
      <dgm:spPr/>
    </dgm:pt>
    <dgm:pt modelId="{CF3C4446-AF94-4DE1-BD16-058D215402BD}" type="pres">
      <dgm:prSet presAssocID="{A52000AC-2A3F-4591-BF92-B51628BD270C}" presName="sibTrans" presStyleCnt="0"/>
      <dgm:spPr/>
    </dgm:pt>
    <dgm:pt modelId="{8EAE8FF7-2044-411B-ABF2-4E966787DFB6}" type="pres">
      <dgm:prSet presAssocID="{A7110086-5230-45DD-95A5-0C2EA1B05425}" presName="composite" presStyleCnt="0"/>
      <dgm:spPr/>
    </dgm:pt>
    <dgm:pt modelId="{E726A0B2-1B01-4EE6-9E4F-83DEACA0C75F}" type="pres">
      <dgm:prSet presAssocID="{A7110086-5230-45DD-95A5-0C2EA1B05425}" presName="FirstChild" presStyleLbl="revTx" presStyleIdx="2" presStyleCnt="6">
        <dgm:presLayoutVars>
          <dgm:chMax val="0"/>
          <dgm:chPref val="0"/>
          <dgm:bulletEnabled val="1"/>
        </dgm:presLayoutVars>
      </dgm:prSet>
      <dgm:spPr/>
    </dgm:pt>
    <dgm:pt modelId="{48A79F49-4E5B-4A46-A2DD-FB3F7775FEA3}" type="pres">
      <dgm:prSet presAssocID="{A7110086-5230-45DD-95A5-0C2EA1B05425}" presName="Parent" presStyleLbl="alignNode1" presStyleIdx="1" presStyleCnt="3">
        <dgm:presLayoutVars>
          <dgm:chMax val="3"/>
          <dgm:chPref val="3"/>
          <dgm:bulletEnabled val="1"/>
        </dgm:presLayoutVars>
      </dgm:prSet>
      <dgm:spPr/>
    </dgm:pt>
    <dgm:pt modelId="{B6D53413-1415-45B1-817F-ECEA66866B1E}" type="pres">
      <dgm:prSet presAssocID="{A7110086-5230-45DD-95A5-0C2EA1B05425}" presName="Accent" presStyleLbl="parChTrans1D1" presStyleIdx="1" presStyleCnt="3"/>
      <dgm:spPr/>
    </dgm:pt>
    <dgm:pt modelId="{5CCCC1EE-41AA-4CE0-AEFB-54B55CD9149D}" type="pres">
      <dgm:prSet presAssocID="{A7110086-5230-45DD-95A5-0C2EA1B05425}" presName="Child" presStyleLbl="revTx" presStyleIdx="3" presStyleCnt="6">
        <dgm:presLayoutVars>
          <dgm:chMax val="0"/>
          <dgm:chPref val="0"/>
          <dgm:bulletEnabled val="1"/>
        </dgm:presLayoutVars>
      </dgm:prSet>
      <dgm:spPr/>
    </dgm:pt>
    <dgm:pt modelId="{FFFD8A86-12D1-4E49-BA10-C5F7AACFF3FC}" type="pres">
      <dgm:prSet presAssocID="{10669EFB-4ED8-4C5D-B8F3-91408D0D3439}" presName="sibTrans" presStyleCnt="0"/>
      <dgm:spPr/>
    </dgm:pt>
    <dgm:pt modelId="{8333AD44-D183-4B07-8C76-F2E9EC622D2B}" type="pres">
      <dgm:prSet presAssocID="{56BAC12D-2870-4AF2-B493-E97ED3767981}" presName="composite" presStyleCnt="0"/>
      <dgm:spPr/>
    </dgm:pt>
    <dgm:pt modelId="{5E8D397D-91CF-471D-96ED-24397F250C99}" type="pres">
      <dgm:prSet presAssocID="{56BAC12D-2870-4AF2-B493-E97ED3767981}" presName="FirstChild" presStyleLbl="revTx" presStyleIdx="4" presStyleCnt="6">
        <dgm:presLayoutVars>
          <dgm:chMax val="0"/>
          <dgm:chPref val="0"/>
          <dgm:bulletEnabled val="1"/>
        </dgm:presLayoutVars>
      </dgm:prSet>
      <dgm:spPr/>
    </dgm:pt>
    <dgm:pt modelId="{6843FBD0-90E0-4485-8ACB-4D0751E12794}" type="pres">
      <dgm:prSet presAssocID="{56BAC12D-2870-4AF2-B493-E97ED3767981}" presName="Parent" presStyleLbl="alignNode1" presStyleIdx="2" presStyleCnt="3">
        <dgm:presLayoutVars>
          <dgm:chMax val="3"/>
          <dgm:chPref val="3"/>
          <dgm:bulletEnabled val="1"/>
        </dgm:presLayoutVars>
      </dgm:prSet>
      <dgm:spPr/>
    </dgm:pt>
    <dgm:pt modelId="{E6E6C64F-DD26-4A75-B557-3732754E8B16}" type="pres">
      <dgm:prSet presAssocID="{56BAC12D-2870-4AF2-B493-E97ED3767981}" presName="Accent" presStyleLbl="parChTrans1D1" presStyleIdx="2" presStyleCnt="3"/>
      <dgm:spPr/>
    </dgm:pt>
    <dgm:pt modelId="{73C03CCC-452B-4514-A258-7332B7ABDF42}" type="pres">
      <dgm:prSet presAssocID="{56BAC12D-2870-4AF2-B493-E97ED3767981}" presName="Child" presStyleLbl="revTx" presStyleIdx="5" presStyleCnt="6">
        <dgm:presLayoutVars>
          <dgm:chMax val="0"/>
          <dgm:chPref val="0"/>
          <dgm:bulletEnabled val="1"/>
        </dgm:presLayoutVars>
      </dgm:prSet>
      <dgm:spPr/>
    </dgm:pt>
  </dgm:ptLst>
  <dgm:cxnLst>
    <dgm:cxn modelId="{95C8E70E-D0C5-4031-8065-F3C57A22B301}" srcId="{73A6A700-FF3B-4F48-B609-170515CF9E07}" destId="{EE7E691F-E9FF-49DD-B04B-F45BF928F38A}" srcOrd="0" destOrd="0" parTransId="{F1D972CF-5862-4FAB-A5D7-4554F024A35D}" sibTransId="{2C9CB41A-6E7C-4FB6-8AEF-394FD6859950}"/>
    <dgm:cxn modelId="{D2BD8611-FD6F-45BA-B106-4FDD0E74F599}" type="presOf" srcId="{FF8D3759-0052-4CC1-991B-3E5027D29ADF}" destId="{8462AB36-B29D-4439-97A3-467B88D9E25D}" srcOrd="0" destOrd="0" presId="urn:microsoft.com/office/officeart/2011/layout/TabList"/>
    <dgm:cxn modelId="{B2217213-8DC0-48EE-9F90-3882A9BFCD39}" srcId="{56BAC12D-2870-4AF2-B493-E97ED3767981}" destId="{F3AB6A3A-68AD-4AE8-AB01-8BE4CAB955D1}" srcOrd="0" destOrd="0" parTransId="{68D7E474-858B-4578-9E0D-6325FC4BE6AE}" sibTransId="{3302EC31-3D6A-4920-A1B3-0FBF71C2B6A8}"/>
    <dgm:cxn modelId="{E669F128-594A-46D7-AFA9-0AC95F0531DF}" type="presOf" srcId="{E16955ED-87AA-4D7C-9CE0-EBB16A633366}" destId="{5CCCC1EE-41AA-4CE0-AEFB-54B55CD9149D}" srcOrd="0" destOrd="0" presId="urn:microsoft.com/office/officeart/2011/layout/TabList"/>
    <dgm:cxn modelId="{A9FB573A-014A-450A-AF53-0EE99C83E53E}" srcId="{73A6A700-FF3B-4F48-B609-170515CF9E07}" destId="{FF8D3759-0052-4CC1-991B-3E5027D29ADF}" srcOrd="1" destOrd="0" parTransId="{EB55776C-4019-4BFB-9850-620A6A2DD5D9}" sibTransId="{EA721A85-D629-4E00-ACF0-B165CE8FF2FD}"/>
    <dgm:cxn modelId="{9EE42542-2AA3-4C95-AD6B-7FC2581652F7}" type="presOf" srcId="{F3AB6A3A-68AD-4AE8-AB01-8BE4CAB955D1}" destId="{5E8D397D-91CF-471D-96ED-24397F250C99}" srcOrd="0" destOrd="0" presId="urn:microsoft.com/office/officeart/2011/layout/TabList"/>
    <dgm:cxn modelId="{00EE3C47-5C12-49B8-9B1B-E4A8D0FBC4B2}" srcId="{23B50EB5-76CE-4D7C-AC5D-AA073CD10807}" destId="{73A6A700-FF3B-4F48-B609-170515CF9E07}" srcOrd="0" destOrd="0" parTransId="{FF89F088-1042-40D3-A25D-3EB0E64BD6B3}" sibTransId="{A52000AC-2A3F-4591-BF92-B51628BD270C}"/>
    <dgm:cxn modelId="{CA42AC87-74CB-498D-BDF8-64D860D77313}" type="presOf" srcId="{23B50EB5-76CE-4D7C-AC5D-AA073CD10807}" destId="{28F9C389-1FC8-4316-9311-C3EE82FD917D}" srcOrd="0" destOrd="0" presId="urn:microsoft.com/office/officeart/2011/layout/TabList"/>
    <dgm:cxn modelId="{18069492-AAD3-4CCC-A389-D466C5EAF2D5}" srcId="{23B50EB5-76CE-4D7C-AC5D-AA073CD10807}" destId="{56BAC12D-2870-4AF2-B493-E97ED3767981}" srcOrd="2" destOrd="0" parTransId="{DAE48119-76F7-4435-8ECA-E386358D6138}" sibTransId="{70C6D9FE-0876-436D-9969-F1B8E092060E}"/>
    <dgm:cxn modelId="{0009799B-455C-4679-9367-06385829C136}" srcId="{A7110086-5230-45DD-95A5-0C2EA1B05425}" destId="{0EF006CF-0268-4A89-81DB-85D6481C4CA7}" srcOrd="0" destOrd="0" parTransId="{FE672D06-59B0-4508-AC13-B10DC8A45118}" sibTransId="{7CFAE18F-6AC8-4C90-A928-D8F3049E76CA}"/>
    <dgm:cxn modelId="{056458A1-B09C-4D23-B46E-292FC36B3394}" type="presOf" srcId="{73A6A700-FF3B-4F48-B609-170515CF9E07}" destId="{BB3E313D-ECF3-48D4-A4F6-176E0A10E091}" srcOrd="0" destOrd="0" presId="urn:microsoft.com/office/officeart/2011/layout/TabList"/>
    <dgm:cxn modelId="{5B11C7A1-0255-45EA-B850-FDEBB763733C}" type="presOf" srcId="{C8B0B9B6-B3EB-48E6-A65B-622CFA3208DB}" destId="{73C03CCC-452B-4514-A258-7332B7ABDF42}" srcOrd="0" destOrd="0" presId="urn:microsoft.com/office/officeart/2011/layout/TabList"/>
    <dgm:cxn modelId="{1EE1FDAA-B0C2-428D-A7FF-2CD5F6951AC9}" type="presOf" srcId="{0EF006CF-0268-4A89-81DB-85D6481C4CA7}" destId="{E726A0B2-1B01-4EE6-9E4F-83DEACA0C75F}" srcOrd="0" destOrd="0" presId="urn:microsoft.com/office/officeart/2011/layout/TabList"/>
    <dgm:cxn modelId="{456409B6-6A92-480B-975E-C4B2132B0C56}" srcId="{A7110086-5230-45DD-95A5-0C2EA1B05425}" destId="{E16955ED-87AA-4D7C-9CE0-EBB16A633366}" srcOrd="1" destOrd="0" parTransId="{6F2FD04E-F763-46AE-A07A-E23155C3CB2C}" sibTransId="{3C0442AE-D877-452F-913B-CD1A894A2918}"/>
    <dgm:cxn modelId="{CAED68BC-B506-4093-8D59-31DC7A0FE985}" type="presOf" srcId="{A7110086-5230-45DD-95A5-0C2EA1B05425}" destId="{48A79F49-4E5B-4A46-A2DD-FB3F7775FEA3}" srcOrd="0" destOrd="0" presId="urn:microsoft.com/office/officeart/2011/layout/TabList"/>
    <dgm:cxn modelId="{7ACEDFDD-D8E2-414A-B20A-143C1161C180}" srcId="{23B50EB5-76CE-4D7C-AC5D-AA073CD10807}" destId="{A7110086-5230-45DD-95A5-0C2EA1B05425}" srcOrd="1" destOrd="0" parTransId="{AD2A56B7-34EB-447B-B0DC-49ED97A2E7D3}" sibTransId="{10669EFB-4ED8-4C5D-B8F3-91408D0D3439}"/>
    <dgm:cxn modelId="{C34CDEDF-C6D8-411A-AC84-24B1EC3E43F0}" srcId="{56BAC12D-2870-4AF2-B493-E97ED3767981}" destId="{C8B0B9B6-B3EB-48E6-A65B-622CFA3208DB}" srcOrd="1" destOrd="0" parTransId="{AA2C661D-3613-46B9-A433-E7E4ABD8437C}" sibTransId="{9CDA5B36-DB31-4DCB-BA92-0FCB7CD90FE2}"/>
    <dgm:cxn modelId="{1C29D8EC-F48B-4BD5-B893-14AE113FBEC6}" type="presOf" srcId="{56BAC12D-2870-4AF2-B493-E97ED3767981}" destId="{6843FBD0-90E0-4485-8ACB-4D0751E12794}" srcOrd="0" destOrd="0" presId="urn:microsoft.com/office/officeart/2011/layout/TabList"/>
    <dgm:cxn modelId="{6FF7EBF7-0ABF-4965-8706-052119E50604}" type="presOf" srcId="{EE7E691F-E9FF-49DD-B04B-F45BF928F38A}" destId="{1D356CB7-BAD9-4CE8-B5CE-B97A17711B5E}" srcOrd="0" destOrd="0" presId="urn:microsoft.com/office/officeart/2011/layout/TabList"/>
    <dgm:cxn modelId="{67445256-0CE5-402A-8518-F3A2DA43F2E9}" type="presParOf" srcId="{28F9C389-1FC8-4316-9311-C3EE82FD917D}" destId="{81F0A54A-DFB0-4B26-A6EA-E67C7C7E9300}" srcOrd="0" destOrd="0" presId="urn:microsoft.com/office/officeart/2011/layout/TabList"/>
    <dgm:cxn modelId="{FF99E229-7242-4EB6-96D9-C8EF0F86658A}" type="presParOf" srcId="{81F0A54A-DFB0-4B26-A6EA-E67C7C7E9300}" destId="{1D356CB7-BAD9-4CE8-B5CE-B97A17711B5E}" srcOrd="0" destOrd="0" presId="urn:microsoft.com/office/officeart/2011/layout/TabList"/>
    <dgm:cxn modelId="{BE5CD1C7-B000-4B98-A1E1-C1F3E2EB82D9}" type="presParOf" srcId="{81F0A54A-DFB0-4B26-A6EA-E67C7C7E9300}" destId="{BB3E313D-ECF3-48D4-A4F6-176E0A10E091}" srcOrd="1" destOrd="0" presId="urn:microsoft.com/office/officeart/2011/layout/TabList"/>
    <dgm:cxn modelId="{4F9B7093-0795-4C9F-805F-42F7965374FA}" type="presParOf" srcId="{81F0A54A-DFB0-4B26-A6EA-E67C7C7E9300}" destId="{943C7EB3-FEFB-4865-819E-5603FE865838}" srcOrd="2" destOrd="0" presId="urn:microsoft.com/office/officeart/2011/layout/TabList"/>
    <dgm:cxn modelId="{FD607EEC-5C97-4AD5-AEAC-9F8251704FA3}" type="presParOf" srcId="{28F9C389-1FC8-4316-9311-C3EE82FD917D}" destId="{8462AB36-B29D-4439-97A3-467B88D9E25D}" srcOrd="1" destOrd="0" presId="urn:microsoft.com/office/officeart/2011/layout/TabList"/>
    <dgm:cxn modelId="{B51119E1-199E-493F-B4FF-B5F3300C1D78}" type="presParOf" srcId="{28F9C389-1FC8-4316-9311-C3EE82FD917D}" destId="{CF3C4446-AF94-4DE1-BD16-058D215402BD}" srcOrd="2" destOrd="0" presId="urn:microsoft.com/office/officeart/2011/layout/TabList"/>
    <dgm:cxn modelId="{CF5CAE8A-8DE5-4839-B554-D2FE484E90B8}" type="presParOf" srcId="{28F9C389-1FC8-4316-9311-C3EE82FD917D}" destId="{8EAE8FF7-2044-411B-ABF2-4E966787DFB6}" srcOrd="3" destOrd="0" presId="urn:microsoft.com/office/officeart/2011/layout/TabList"/>
    <dgm:cxn modelId="{07006D41-41E9-4255-81AD-CC457A85B5F0}" type="presParOf" srcId="{8EAE8FF7-2044-411B-ABF2-4E966787DFB6}" destId="{E726A0B2-1B01-4EE6-9E4F-83DEACA0C75F}" srcOrd="0" destOrd="0" presId="urn:microsoft.com/office/officeart/2011/layout/TabList"/>
    <dgm:cxn modelId="{AF63614D-DA75-4AF6-BE09-6198AB424835}" type="presParOf" srcId="{8EAE8FF7-2044-411B-ABF2-4E966787DFB6}" destId="{48A79F49-4E5B-4A46-A2DD-FB3F7775FEA3}" srcOrd="1" destOrd="0" presId="urn:microsoft.com/office/officeart/2011/layout/TabList"/>
    <dgm:cxn modelId="{2DFF85E7-E931-4805-876B-34CC7AF29F87}" type="presParOf" srcId="{8EAE8FF7-2044-411B-ABF2-4E966787DFB6}" destId="{B6D53413-1415-45B1-817F-ECEA66866B1E}" srcOrd="2" destOrd="0" presId="urn:microsoft.com/office/officeart/2011/layout/TabList"/>
    <dgm:cxn modelId="{64D7100D-4727-4B02-BBD4-BF7F1D183017}" type="presParOf" srcId="{28F9C389-1FC8-4316-9311-C3EE82FD917D}" destId="{5CCCC1EE-41AA-4CE0-AEFB-54B55CD9149D}" srcOrd="4" destOrd="0" presId="urn:microsoft.com/office/officeart/2011/layout/TabList"/>
    <dgm:cxn modelId="{525AB451-C5F1-4C0B-B720-BB8FFCB8653A}" type="presParOf" srcId="{28F9C389-1FC8-4316-9311-C3EE82FD917D}" destId="{FFFD8A86-12D1-4E49-BA10-C5F7AACFF3FC}" srcOrd="5" destOrd="0" presId="urn:microsoft.com/office/officeart/2011/layout/TabList"/>
    <dgm:cxn modelId="{7AA33942-12AF-411A-B72B-9B30E799FA70}" type="presParOf" srcId="{28F9C389-1FC8-4316-9311-C3EE82FD917D}" destId="{8333AD44-D183-4B07-8C76-F2E9EC622D2B}" srcOrd="6" destOrd="0" presId="urn:microsoft.com/office/officeart/2011/layout/TabList"/>
    <dgm:cxn modelId="{E1618A5E-48D2-408B-8E9A-037981F85EBF}" type="presParOf" srcId="{8333AD44-D183-4B07-8C76-F2E9EC622D2B}" destId="{5E8D397D-91CF-471D-96ED-24397F250C99}" srcOrd="0" destOrd="0" presId="urn:microsoft.com/office/officeart/2011/layout/TabList"/>
    <dgm:cxn modelId="{387FF7E6-DE39-4E87-886C-B4B7F44ED7EC}" type="presParOf" srcId="{8333AD44-D183-4B07-8C76-F2E9EC622D2B}" destId="{6843FBD0-90E0-4485-8ACB-4D0751E12794}" srcOrd="1" destOrd="0" presId="urn:microsoft.com/office/officeart/2011/layout/TabList"/>
    <dgm:cxn modelId="{40B42D23-514C-490F-A4DA-8C69F21B5520}" type="presParOf" srcId="{8333AD44-D183-4B07-8C76-F2E9EC622D2B}" destId="{E6E6C64F-DD26-4A75-B557-3732754E8B16}" srcOrd="2" destOrd="0" presId="urn:microsoft.com/office/officeart/2011/layout/TabList"/>
    <dgm:cxn modelId="{F38AC006-8062-400A-AA76-8830DACCE089}" type="presParOf" srcId="{28F9C389-1FC8-4316-9311-C3EE82FD917D}" destId="{73C03CCC-452B-4514-A258-7332B7ABDF42}" srcOrd="7"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A390F6-BAC9-410E-A432-29D7E4A51C4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E"/>
        </a:p>
      </dgm:t>
    </dgm:pt>
    <dgm:pt modelId="{B6A83EC9-506C-486E-A71F-D4AA99D0F02D}">
      <dgm:prSet phldrT="[Text]" custT="1"/>
      <dgm:spPr>
        <a:solidFill>
          <a:srgbClr val="459597"/>
        </a:solidFill>
      </dgm:spPr>
      <dgm:t>
        <a:bodyPr/>
        <a:lstStyle/>
        <a:p>
          <a:r>
            <a:rPr lang="en-US" sz="2400" b="1" dirty="0"/>
            <a:t>Cenovno oblikovanje na podlagi stroškov: </a:t>
          </a:r>
          <a:r>
            <a:rPr lang="en-US" sz="2400" dirty="0"/>
            <a:t>Odločite se, ali boste cene določili na podlagi stroškov ali na podlagi vrednosti, ki jo zaznajo gostje. </a:t>
          </a:r>
          <a:r>
            <a:rPr lang="en-US" sz="2400" b="1" dirty="0"/>
            <a:t>Cenovno oblikovanje na podlagi stroškov </a:t>
          </a:r>
          <a:r>
            <a:rPr lang="en-US" sz="2400" dirty="0"/>
            <a:t>preprosto doda pribitek k vašim stroškom na enoto. </a:t>
          </a:r>
          <a:endParaRPr lang="en-IE" sz="2400" dirty="0"/>
        </a:p>
      </dgm:t>
    </dgm:pt>
    <dgm:pt modelId="{7D658AFC-56D6-4D17-BEE6-6D623F23C8F8}" type="parTrans" cxnId="{07ABECFC-7226-4E6A-A0F4-59B613C85DCA}">
      <dgm:prSet/>
      <dgm:spPr/>
      <dgm:t>
        <a:bodyPr/>
        <a:lstStyle/>
        <a:p>
          <a:endParaRPr lang="en-IE" sz="2400"/>
        </a:p>
      </dgm:t>
    </dgm:pt>
    <dgm:pt modelId="{FCF8795E-1C54-41B2-9200-64C09AD39D8F}" type="sibTrans" cxnId="{07ABECFC-7226-4E6A-A0F4-59B613C85DCA}">
      <dgm:prSet/>
      <dgm:spPr/>
      <dgm:t>
        <a:bodyPr/>
        <a:lstStyle/>
        <a:p>
          <a:endParaRPr lang="en-IE" sz="2400"/>
        </a:p>
      </dgm:t>
    </dgm:pt>
    <dgm:pt modelId="{A4FAD39C-6DC0-4B3D-9804-0001254CC91C}">
      <dgm:prSet phldrT="[Text]" custT="1"/>
      <dgm:spPr>
        <a:solidFill>
          <a:srgbClr val="459597"/>
        </a:solidFill>
      </dgm:spPr>
      <dgm:t>
        <a:bodyPr/>
        <a:lstStyle/>
        <a:p>
          <a:r>
            <a:rPr lang="en-US" sz="2400" dirty="0"/>
            <a:t>Nasprotno pa </a:t>
          </a:r>
          <a:r>
            <a:rPr lang="en-US" sz="2400" b="1" dirty="0"/>
            <a:t>cene</a:t>
          </a:r>
          <a:r>
            <a:rPr lang="en-US" sz="2400" dirty="0"/>
            <a:t>, </a:t>
          </a:r>
          <a:r>
            <a:rPr lang="en-US" sz="2400" b="1" dirty="0"/>
            <a:t>ki temeljijo na vrednosti</a:t>
          </a:r>
          <a:r>
            <a:rPr lang="en-US" sz="2400" dirty="0"/>
            <a:t>, zaračunavajo tisto, kar gostje menijo, da je pošteno za doživetje. </a:t>
          </a:r>
        </a:p>
      </dgm:t>
    </dgm:pt>
    <dgm:pt modelId="{BD3287A9-C7C1-4654-86A2-B667BCD1474B}" type="parTrans" cxnId="{5E200C1F-3DA3-4CF4-8101-39ECA604BC45}">
      <dgm:prSet/>
      <dgm:spPr/>
      <dgm:t>
        <a:bodyPr/>
        <a:lstStyle/>
        <a:p>
          <a:endParaRPr lang="en-IE" sz="2400"/>
        </a:p>
      </dgm:t>
    </dgm:pt>
    <dgm:pt modelId="{366E1F0A-F457-4527-875F-559C2DB30270}" type="sibTrans" cxnId="{5E200C1F-3DA3-4CF4-8101-39ECA604BC45}">
      <dgm:prSet/>
      <dgm:spPr/>
      <dgm:t>
        <a:bodyPr/>
        <a:lstStyle/>
        <a:p>
          <a:endParaRPr lang="en-IE" sz="2400"/>
        </a:p>
      </dgm:t>
    </dgm:pt>
    <dgm:pt modelId="{1BAB64B6-AA51-4AFA-874F-7CD7A9C6814B}">
      <dgm:prSet phldrT="[Text]" custT="1"/>
      <dgm:spPr>
        <a:solidFill>
          <a:srgbClr val="459597"/>
        </a:solidFill>
      </dgm:spPr>
      <dgm:t>
        <a:bodyPr/>
        <a:lstStyle/>
        <a:p>
          <a:r>
            <a:rPr lang="en-US" sz="2400" b="1" dirty="0"/>
            <a:t>V praksi združite oba pristopa: </a:t>
          </a:r>
          <a:r>
            <a:rPr lang="en-US" sz="2400" dirty="0"/>
            <a:t>poskrbite</a:t>
          </a:r>
          <a:r>
            <a:rPr lang="en-US" sz="2400" b="1" dirty="0"/>
            <a:t>,</a:t>
          </a:r>
          <a:r>
            <a:rPr lang="en-US" sz="2400" dirty="0"/>
            <a:t> da so vsi stroški pokriti, nato pa preizkusite višje cene na podlagi posebne vrednosti, ki jo ponujate. </a:t>
          </a:r>
        </a:p>
      </dgm:t>
    </dgm:pt>
    <dgm:pt modelId="{6AFB3760-DF32-4290-9975-8207FBC17452}" type="parTrans" cxnId="{31759D9D-147B-4F18-901B-FE7EC0F6877F}">
      <dgm:prSet/>
      <dgm:spPr/>
      <dgm:t>
        <a:bodyPr/>
        <a:lstStyle/>
        <a:p>
          <a:endParaRPr lang="en-IE" sz="2400"/>
        </a:p>
      </dgm:t>
    </dgm:pt>
    <dgm:pt modelId="{9E3C578F-534B-4A25-8D08-5FB16F966601}" type="sibTrans" cxnId="{31759D9D-147B-4F18-901B-FE7EC0F6877F}">
      <dgm:prSet/>
      <dgm:spPr/>
      <dgm:t>
        <a:bodyPr/>
        <a:lstStyle/>
        <a:p>
          <a:endParaRPr lang="en-IE" sz="2400"/>
        </a:p>
      </dgm:t>
    </dgm:pt>
    <dgm:pt modelId="{E21D0335-64DB-4F03-9C53-385CEC3C6D2A}">
      <dgm:prSet custT="1"/>
      <dgm:spPr/>
      <dgm:t>
        <a:bodyPr/>
        <a:lstStyle/>
        <a:p>
          <a:pPr marL="0">
            <a:buFont typeface="Arial" panose="020B0604020202020204" pitchFamily="34" charset="0"/>
            <a:buNone/>
          </a:pPr>
          <a:r>
            <a:rPr lang="en-US" sz="2400" b="1" dirty="0">
              <a:solidFill>
                <a:srgbClr val="E96751"/>
              </a:solidFill>
            </a:rPr>
            <a:t>Formula: </a:t>
          </a:r>
          <a:r>
            <a:rPr lang="en-US" sz="2400" dirty="0">
              <a:solidFill>
                <a:srgbClr val="494949"/>
              </a:solidFill>
            </a:rPr>
            <a:t>Če čiščenje in komunalne storitve </a:t>
          </a:r>
          <a:r>
            <a:rPr lang="en-US" sz="2400" b="1" dirty="0">
              <a:solidFill>
                <a:srgbClr val="494949"/>
              </a:solidFill>
            </a:rPr>
            <a:t>na noč stanejo 50 €</a:t>
          </a:r>
          <a:r>
            <a:rPr lang="en-US" sz="2400" dirty="0">
              <a:solidFill>
                <a:srgbClr val="494949"/>
              </a:solidFill>
            </a:rPr>
            <a:t>, vi pa želite 20 % dobička, je cena sobe</a:t>
          </a:r>
          <a:r>
            <a:rPr lang="en-US" sz="2400" b="1" dirty="0">
              <a:solidFill>
                <a:srgbClr val="494949"/>
              </a:solidFill>
            </a:rPr>
            <a:t> 50 € + (50 € × 0,20) = 60 €. </a:t>
          </a:r>
          <a:endParaRPr lang="en-IE" sz="2400" dirty="0">
            <a:solidFill>
              <a:srgbClr val="494949"/>
            </a:solidFill>
          </a:endParaRPr>
        </a:p>
      </dgm:t>
    </dgm:pt>
    <dgm:pt modelId="{52F6777A-C6CA-4DDD-81D1-DB7091AF1C7C}" type="parTrans" cxnId="{CBC9401F-B933-47E7-AA0C-D891040DA8DB}">
      <dgm:prSet/>
      <dgm:spPr/>
      <dgm:t>
        <a:bodyPr/>
        <a:lstStyle/>
        <a:p>
          <a:endParaRPr lang="en-IE" sz="2400"/>
        </a:p>
      </dgm:t>
    </dgm:pt>
    <dgm:pt modelId="{1691464C-A021-4ABB-9433-CF0598EA1526}" type="sibTrans" cxnId="{CBC9401F-B933-47E7-AA0C-D891040DA8DB}">
      <dgm:prSet/>
      <dgm:spPr/>
      <dgm:t>
        <a:bodyPr/>
        <a:lstStyle/>
        <a:p>
          <a:endParaRPr lang="en-IE" sz="2400"/>
        </a:p>
      </dgm:t>
    </dgm:pt>
    <dgm:pt modelId="{9FA3E309-573C-419A-BBD1-24A2A04C2E19}">
      <dgm:prSet custT="1"/>
      <dgm:spPr/>
      <dgm:t>
        <a:bodyPr/>
        <a:lstStyle/>
        <a:p>
          <a:pPr marL="0" indent="0">
            <a:lnSpc>
              <a:spcPct val="100000"/>
            </a:lnSpc>
            <a:spcAft>
              <a:spcPts val="0"/>
            </a:spcAft>
            <a:buFont typeface="Arial" panose="020B0604020202020204" pitchFamily="34" charset="0"/>
            <a:buNone/>
          </a:pPr>
          <a:r>
            <a:rPr lang="en-US" sz="2400" b="1" kern="1200" dirty="0">
              <a:solidFill>
                <a:srgbClr val="E96751"/>
              </a:solidFill>
            </a:rPr>
            <a:t>Primer: </a:t>
          </a:r>
          <a:r>
            <a:rPr lang="en-US" sz="2400" kern="1200" dirty="0">
              <a:solidFill>
                <a:srgbClr val="494949"/>
              </a:solidFill>
              <a:latin typeface="Calibri" panose="020F0502020204030204"/>
              <a:ea typeface="+mn-ea"/>
              <a:cs typeface="+mn-cs"/>
            </a:rPr>
            <a:t>Če vaša spletna stran ponuja </a:t>
          </a:r>
          <a:r>
            <a:rPr lang="en-US" sz="2400" b="1" kern="1200" dirty="0">
              <a:solidFill>
                <a:srgbClr val="494949"/>
              </a:solidFill>
              <a:latin typeface="Calibri" panose="020F0502020204030204"/>
              <a:ea typeface="+mn-ea"/>
              <a:cs typeface="+mn-cs"/>
            </a:rPr>
            <a:t>edinstvene storitve </a:t>
          </a:r>
          <a:r>
            <a:rPr lang="en-US" sz="2400" kern="1200" dirty="0">
              <a:solidFill>
                <a:srgbClr val="494949"/>
              </a:solidFill>
              <a:latin typeface="Calibri" panose="020F0502020204030204"/>
              <a:ea typeface="+mn-ea"/>
              <a:cs typeface="+mn-cs"/>
            </a:rPr>
            <a:t>(npr. luksuzne šotore, lokalno hrano, wellness storitve), bodo ljudje pogosto plačali več, tudi če so vaši stroški zmerni. </a:t>
          </a:r>
          <a:endParaRPr lang="en-IE" sz="2400" kern="1200" dirty="0">
            <a:solidFill>
              <a:srgbClr val="494949"/>
            </a:solidFill>
            <a:latin typeface="Calibri" panose="020F0502020204030204"/>
            <a:ea typeface="+mn-ea"/>
            <a:cs typeface="+mn-cs"/>
          </a:endParaRPr>
        </a:p>
      </dgm:t>
    </dgm:pt>
    <dgm:pt modelId="{76BD6696-8804-4245-8AF7-53C1717E9660}" type="parTrans" cxnId="{0C634E3E-8D51-4736-AAD1-2EE3F1669957}">
      <dgm:prSet/>
      <dgm:spPr/>
      <dgm:t>
        <a:bodyPr/>
        <a:lstStyle/>
        <a:p>
          <a:endParaRPr lang="en-IE"/>
        </a:p>
      </dgm:t>
    </dgm:pt>
    <dgm:pt modelId="{5731F35C-F6B8-445C-8730-6DC74E2CB7EB}" type="sibTrans" cxnId="{0C634E3E-8D51-4736-AAD1-2EE3F1669957}">
      <dgm:prSet/>
      <dgm:spPr/>
      <dgm:t>
        <a:bodyPr/>
        <a:lstStyle/>
        <a:p>
          <a:endParaRPr lang="en-IE"/>
        </a:p>
      </dgm:t>
    </dgm:pt>
    <dgm:pt modelId="{FBE7161C-919C-46D1-A97B-B76816E53179}">
      <dgm:prSet custT="1"/>
      <dgm:spPr/>
      <dgm:t>
        <a:bodyPr/>
        <a:lstStyle/>
        <a:p>
          <a:pPr marL="0" indent="0">
            <a:buNone/>
          </a:pPr>
          <a:r>
            <a:rPr lang="en-US" sz="2400" b="1" dirty="0">
              <a:solidFill>
                <a:srgbClr val="E96751"/>
              </a:solidFill>
            </a:rPr>
            <a:t>Kombinacija obeh: </a:t>
          </a:r>
          <a:r>
            <a:rPr lang="en-US" sz="2200" b="1" dirty="0">
              <a:solidFill>
                <a:srgbClr val="494949"/>
              </a:solidFill>
            </a:rPr>
            <a:t>prodajna cena = stroški + (stroški × odstotek pribitka)</a:t>
          </a:r>
          <a:endParaRPr lang="en-IE" sz="2200" dirty="0">
            <a:solidFill>
              <a:srgbClr val="494949"/>
            </a:solidFill>
          </a:endParaRPr>
        </a:p>
      </dgm:t>
    </dgm:pt>
    <dgm:pt modelId="{C82617F1-FF87-4457-9AE4-87C3E0F07523}" type="parTrans" cxnId="{F2B05581-BCB2-4A4F-8E5E-9C925C955837}">
      <dgm:prSet/>
      <dgm:spPr/>
      <dgm:t>
        <a:bodyPr/>
        <a:lstStyle/>
        <a:p>
          <a:endParaRPr lang="en-IE"/>
        </a:p>
      </dgm:t>
    </dgm:pt>
    <dgm:pt modelId="{E2C327DB-3A5F-4382-A9A0-C91D1B1B3D80}" type="sibTrans" cxnId="{F2B05581-BCB2-4A4F-8E5E-9C925C955837}">
      <dgm:prSet/>
      <dgm:spPr/>
      <dgm:t>
        <a:bodyPr/>
        <a:lstStyle/>
        <a:p>
          <a:endParaRPr lang="en-IE"/>
        </a:p>
      </dgm:t>
    </dgm:pt>
    <dgm:pt modelId="{F31722AB-48F2-4748-A6B4-AA7F974D8A90}">
      <dgm:prSet custT="1"/>
      <dgm:spPr/>
      <dgm:t>
        <a:bodyPr/>
        <a:lstStyle/>
        <a:p>
          <a:pPr marL="0" indent="0">
            <a:buNone/>
          </a:pPr>
          <a:r>
            <a:rPr lang="en-US" sz="2200" dirty="0" err="1">
              <a:solidFill>
                <a:srgbClr val="494949"/>
              </a:solidFill>
            </a:rPr>
            <a:t>Poudarite </a:t>
          </a:r>
          <a:r>
            <a:rPr lang="en-US" sz="2200" dirty="0">
              <a:solidFill>
                <a:srgbClr val="494949"/>
              </a:solidFill>
            </a:rPr>
            <a:t>edinstvene lastnosti ali ekološke reference, da gostje razumejo in sprejmejo višje cene. </a:t>
          </a:r>
          <a:r>
            <a:rPr lang="en-US" sz="2200" b="1" dirty="0">
              <a:solidFill>
                <a:srgbClr val="E96751"/>
              </a:solidFill>
            </a:rPr>
            <a:t>Primer: </a:t>
          </a:r>
          <a:r>
            <a:rPr lang="en-US" sz="2200" dirty="0">
              <a:solidFill>
                <a:srgbClr val="494949"/>
              </a:solidFill>
            </a:rPr>
            <a:t>„Osnovno ceno“ plus sezonske multiplikatorje (npr. +25 % v srednji sezoni, +50 % poleti) lahko izračunate v Excelu.</a:t>
          </a:r>
          <a:endParaRPr lang="en-IE" sz="2200" dirty="0">
            <a:solidFill>
              <a:srgbClr val="494949"/>
            </a:solidFill>
          </a:endParaRPr>
        </a:p>
      </dgm:t>
    </dgm:pt>
    <dgm:pt modelId="{F5F62EF5-CD55-4506-A36B-54C8A6E970D7}" type="parTrans" cxnId="{86F6FED2-CE75-443E-97B5-E7E40E92CBDD}">
      <dgm:prSet/>
      <dgm:spPr/>
      <dgm:t>
        <a:bodyPr/>
        <a:lstStyle/>
        <a:p>
          <a:endParaRPr lang="en-IE"/>
        </a:p>
      </dgm:t>
    </dgm:pt>
    <dgm:pt modelId="{A3792585-5F21-4152-A241-3243401F82E7}" type="sibTrans" cxnId="{86F6FED2-CE75-443E-97B5-E7E40E92CBDD}">
      <dgm:prSet/>
      <dgm:spPr/>
      <dgm:t>
        <a:bodyPr/>
        <a:lstStyle/>
        <a:p>
          <a:endParaRPr lang="en-IE"/>
        </a:p>
      </dgm:t>
    </dgm:pt>
    <dgm:pt modelId="{F9C0A9B2-7956-4453-8C30-421D9148C7A2}" type="pres">
      <dgm:prSet presAssocID="{61A390F6-BAC9-410E-A432-29D7E4A51C4C}" presName="linear" presStyleCnt="0">
        <dgm:presLayoutVars>
          <dgm:dir/>
          <dgm:animLvl val="lvl"/>
          <dgm:resizeHandles val="exact"/>
        </dgm:presLayoutVars>
      </dgm:prSet>
      <dgm:spPr/>
    </dgm:pt>
    <dgm:pt modelId="{86A22E5B-8CC2-4E55-8E8D-C1A03040DBEB}" type="pres">
      <dgm:prSet presAssocID="{B6A83EC9-506C-486E-A71F-D4AA99D0F02D}" presName="parentLin" presStyleCnt="0"/>
      <dgm:spPr/>
    </dgm:pt>
    <dgm:pt modelId="{79C8AE5C-27F3-4BDB-876C-3644E642DDE5}" type="pres">
      <dgm:prSet presAssocID="{B6A83EC9-506C-486E-A71F-D4AA99D0F02D}" presName="parentLeftMargin" presStyleLbl="node1" presStyleIdx="0" presStyleCnt="3"/>
      <dgm:spPr/>
    </dgm:pt>
    <dgm:pt modelId="{A75D84B4-7AC6-4F6E-8AAE-A04D7B36A255}" type="pres">
      <dgm:prSet presAssocID="{B6A83EC9-506C-486E-A71F-D4AA99D0F02D}" presName="parentText" presStyleLbl="node1" presStyleIdx="0" presStyleCnt="3" custScaleX="133282" custScaleY="134145" custLinFactNeighborX="-17952">
        <dgm:presLayoutVars>
          <dgm:chMax val="0"/>
          <dgm:bulletEnabled val="1"/>
        </dgm:presLayoutVars>
      </dgm:prSet>
      <dgm:spPr/>
    </dgm:pt>
    <dgm:pt modelId="{13EC6591-02C6-4B10-BB32-588077EED595}" type="pres">
      <dgm:prSet presAssocID="{B6A83EC9-506C-486E-A71F-D4AA99D0F02D}" presName="negativeSpace" presStyleCnt="0"/>
      <dgm:spPr/>
    </dgm:pt>
    <dgm:pt modelId="{FD9700C5-81F4-4915-93F1-19092AD88B44}" type="pres">
      <dgm:prSet presAssocID="{B6A83EC9-506C-486E-A71F-D4AA99D0F02D}" presName="childText" presStyleLbl="conFgAcc1" presStyleIdx="0" presStyleCnt="3">
        <dgm:presLayoutVars>
          <dgm:bulletEnabled val="1"/>
        </dgm:presLayoutVars>
      </dgm:prSet>
      <dgm:spPr/>
    </dgm:pt>
    <dgm:pt modelId="{9884CF86-69AD-40C0-9D43-833DD4212486}" type="pres">
      <dgm:prSet presAssocID="{FCF8795E-1C54-41B2-9200-64C09AD39D8F}" presName="spaceBetweenRectangles" presStyleCnt="0"/>
      <dgm:spPr/>
    </dgm:pt>
    <dgm:pt modelId="{34B99D06-A8F9-4C5D-B4F7-AA0A50968B75}" type="pres">
      <dgm:prSet presAssocID="{A4FAD39C-6DC0-4B3D-9804-0001254CC91C}" presName="parentLin" presStyleCnt="0"/>
      <dgm:spPr/>
    </dgm:pt>
    <dgm:pt modelId="{C2BEE2DE-DCD1-4F20-A20E-6086408BCB7F}" type="pres">
      <dgm:prSet presAssocID="{A4FAD39C-6DC0-4B3D-9804-0001254CC91C}" presName="parentLeftMargin" presStyleLbl="node1" presStyleIdx="0" presStyleCnt="3"/>
      <dgm:spPr/>
    </dgm:pt>
    <dgm:pt modelId="{D8A21486-F86B-480C-BC8E-4E74B242ACCF}" type="pres">
      <dgm:prSet presAssocID="{A4FAD39C-6DC0-4B3D-9804-0001254CC91C}" presName="parentText" presStyleLbl="node1" presStyleIdx="1" presStyleCnt="3" custScaleX="131360">
        <dgm:presLayoutVars>
          <dgm:chMax val="0"/>
          <dgm:bulletEnabled val="1"/>
        </dgm:presLayoutVars>
      </dgm:prSet>
      <dgm:spPr/>
    </dgm:pt>
    <dgm:pt modelId="{02730C2F-14C4-448E-9657-14CEDC9364B7}" type="pres">
      <dgm:prSet presAssocID="{A4FAD39C-6DC0-4B3D-9804-0001254CC91C}" presName="negativeSpace" presStyleCnt="0"/>
      <dgm:spPr/>
    </dgm:pt>
    <dgm:pt modelId="{8DFCCAD1-6716-4B6B-8434-E3A31E01A8D1}" type="pres">
      <dgm:prSet presAssocID="{A4FAD39C-6DC0-4B3D-9804-0001254CC91C}" presName="childText" presStyleLbl="conFgAcc1" presStyleIdx="1" presStyleCnt="3">
        <dgm:presLayoutVars>
          <dgm:bulletEnabled val="1"/>
        </dgm:presLayoutVars>
      </dgm:prSet>
      <dgm:spPr/>
    </dgm:pt>
    <dgm:pt modelId="{9B9E8920-E654-4FE8-8A3D-DA7FC44AE019}" type="pres">
      <dgm:prSet presAssocID="{366E1F0A-F457-4527-875F-559C2DB30270}" presName="spaceBetweenRectangles" presStyleCnt="0"/>
      <dgm:spPr/>
    </dgm:pt>
    <dgm:pt modelId="{E3071E56-82C9-4D81-93A1-6F02431A6A75}" type="pres">
      <dgm:prSet presAssocID="{1BAB64B6-AA51-4AFA-874F-7CD7A9C6814B}" presName="parentLin" presStyleCnt="0"/>
      <dgm:spPr/>
    </dgm:pt>
    <dgm:pt modelId="{15062024-42B6-47EE-B18C-C213D74B77D1}" type="pres">
      <dgm:prSet presAssocID="{1BAB64B6-AA51-4AFA-874F-7CD7A9C6814B}" presName="parentLeftMargin" presStyleLbl="node1" presStyleIdx="1" presStyleCnt="3"/>
      <dgm:spPr/>
    </dgm:pt>
    <dgm:pt modelId="{0606036E-97E3-4CB1-B711-3964CE4F9D60}" type="pres">
      <dgm:prSet presAssocID="{1BAB64B6-AA51-4AFA-874F-7CD7A9C6814B}" presName="parentText" presStyleLbl="node1" presStyleIdx="2" presStyleCnt="3" custScaleX="131492">
        <dgm:presLayoutVars>
          <dgm:chMax val="0"/>
          <dgm:bulletEnabled val="1"/>
        </dgm:presLayoutVars>
      </dgm:prSet>
      <dgm:spPr/>
    </dgm:pt>
    <dgm:pt modelId="{600A41F2-C1ED-445C-B767-DF0545E64B82}" type="pres">
      <dgm:prSet presAssocID="{1BAB64B6-AA51-4AFA-874F-7CD7A9C6814B}" presName="negativeSpace" presStyleCnt="0"/>
      <dgm:spPr/>
    </dgm:pt>
    <dgm:pt modelId="{983DCD21-B93A-4534-8E38-9F7B747BA8DF}" type="pres">
      <dgm:prSet presAssocID="{1BAB64B6-AA51-4AFA-874F-7CD7A9C6814B}" presName="childText" presStyleLbl="conFgAcc1" presStyleIdx="2" presStyleCnt="3" custLinFactNeighborY="12266">
        <dgm:presLayoutVars>
          <dgm:bulletEnabled val="1"/>
        </dgm:presLayoutVars>
      </dgm:prSet>
      <dgm:spPr/>
    </dgm:pt>
  </dgm:ptLst>
  <dgm:cxnLst>
    <dgm:cxn modelId="{6E036E05-3077-4B52-BE65-9D3EF037BEFB}" type="presOf" srcId="{1BAB64B6-AA51-4AFA-874F-7CD7A9C6814B}" destId="{0606036E-97E3-4CB1-B711-3964CE4F9D60}" srcOrd="1" destOrd="0" presId="urn:microsoft.com/office/officeart/2005/8/layout/list1"/>
    <dgm:cxn modelId="{5E200C1F-3DA3-4CF4-8101-39ECA604BC45}" srcId="{61A390F6-BAC9-410E-A432-29D7E4A51C4C}" destId="{A4FAD39C-6DC0-4B3D-9804-0001254CC91C}" srcOrd="1" destOrd="0" parTransId="{BD3287A9-C7C1-4654-86A2-B667BCD1474B}" sibTransId="{366E1F0A-F457-4527-875F-559C2DB30270}"/>
    <dgm:cxn modelId="{CBC9401F-B933-47E7-AA0C-D891040DA8DB}" srcId="{B6A83EC9-506C-486E-A71F-D4AA99D0F02D}" destId="{E21D0335-64DB-4F03-9C53-385CEC3C6D2A}" srcOrd="0" destOrd="0" parTransId="{52F6777A-C6CA-4DDD-81D1-DB7091AF1C7C}" sibTransId="{1691464C-A021-4ABB-9433-CF0598EA1526}"/>
    <dgm:cxn modelId="{A24A2337-5866-4A77-8292-6F822482EA62}" type="presOf" srcId="{9FA3E309-573C-419A-BBD1-24A2A04C2E19}" destId="{8DFCCAD1-6716-4B6B-8434-E3A31E01A8D1}" srcOrd="0" destOrd="0" presId="urn:microsoft.com/office/officeart/2005/8/layout/list1"/>
    <dgm:cxn modelId="{0C634E3E-8D51-4736-AAD1-2EE3F1669957}" srcId="{A4FAD39C-6DC0-4B3D-9804-0001254CC91C}" destId="{9FA3E309-573C-419A-BBD1-24A2A04C2E19}" srcOrd="0" destOrd="0" parTransId="{76BD6696-8804-4245-8AF7-53C1717E9660}" sibTransId="{5731F35C-F6B8-445C-8730-6DC74E2CB7EB}"/>
    <dgm:cxn modelId="{F2B05581-BCB2-4A4F-8E5E-9C925C955837}" srcId="{1BAB64B6-AA51-4AFA-874F-7CD7A9C6814B}" destId="{FBE7161C-919C-46D1-A97B-B76816E53179}" srcOrd="0" destOrd="0" parTransId="{C82617F1-FF87-4457-9AE4-87C3E0F07523}" sibTransId="{E2C327DB-3A5F-4382-A9A0-C91D1B1B3D80}"/>
    <dgm:cxn modelId="{63A39888-0BBD-4B9F-B43D-17A4C6F15D05}" type="presOf" srcId="{61A390F6-BAC9-410E-A432-29D7E4A51C4C}" destId="{F9C0A9B2-7956-4453-8C30-421D9148C7A2}" srcOrd="0" destOrd="0" presId="urn:microsoft.com/office/officeart/2005/8/layout/list1"/>
    <dgm:cxn modelId="{94896094-150E-4052-AEAC-5C84FC410381}" type="presOf" srcId="{B6A83EC9-506C-486E-A71F-D4AA99D0F02D}" destId="{A75D84B4-7AC6-4F6E-8AAE-A04D7B36A255}" srcOrd="1" destOrd="0" presId="urn:microsoft.com/office/officeart/2005/8/layout/list1"/>
    <dgm:cxn modelId="{31759D9D-147B-4F18-901B-FE7EC0F6877F}" srcId="{61A390F6-BAC9-410E-A432-29D7E4A51C4C}" destId="{1BAB64B6-AA51-4AFA-874F-7CD7A9C6814B}" srcOrd="2" destOrd="0" parTransId="{6AFB3760-DF32-4290-9975-8207FBC17452}" sibTransId="{9E3C578F-534B-4A25-8D08-5FB16F966601}"/>
    <dgm:cxn modelId="{7CF5F6B0-E971-4748-BD8B-AA736C4DAD10}" type="presOf" srcId="{A4FAD39C-6DC0-4B3D-9804-0001254CC91C}" destId="{D8A21486-F86B-480C-BC8E-4E74B242ACCF}" srcOrd="1" destOrd="0" presId="urn:microsoft.com/office/officeart/2005/8/layout/list1"/>
    <dgm:cxn modelId="{DE71C1B3-5316-487B-8B1A-34E357834B27}" type="presOf" srcId="{1BAB64B6-AA51-4AFA-874F-7CD7A9C6814B}" destId="{15062024-42B6-47EE-B18C-C213D74B77D1}" srcOrd="0" destOrd="0" presId="urn:microsoft.com/office/officeart/2005/8/layout/list1"/>
    <dgm:cxn modelId="{75FDA5C0-68B4-4D35-917E-A9EB601E40BF}" type="presOf" srcId="{B6A83EC9-506C-486E-A71F-D4AA99D0F02D}" destId="{79C8AE5C-27F3-4BDB-876C-3644E642DDE5}" srcOrd="0" destOrd="0" presId="urn:microsoft.com/office/officeart/2005/8/layout/list1"/>
    <dgm:cxn modelId="{B926DBC8-4D94-49AF-BFCD-E8B3807382FF}" type="presOf" srcId="{E21D0335-64DB-4F03-9C53-385CEC3C6D2A}" destId="{FD9700C5-81F4-4915-93F1-19092AD88B44}" srcOrd="0" destOrd="0" presId="urn:microsoft.com/office/officeart/2005/8/layout/list1"/>
    <dgm:cxn modelId="{86F6FED2-CE75-443E-97B5-E7E40E92CBDD}" srcId="{1BAB64B6-AA51-4AFA-874F-7CD7A9C6814B}" destId="{F31722AB-48F2-4748-A6B4-AA7F974D8A90}" srcOrd="1" destOrd="0" parTransId="{F5F62EF5-CD55-4506-A36B-54C8A6E970D7}" sibTransId="{A3792585-5F21-4152-A241-3243401F82E7}"/>
    <dgm:cxn modelId="{F78E19D4-6CBC-4AC2-8784-6727CA402522}" type="presOf" srcId="{FBE7161C-919C-46D1-A97B-B76816E53179}" destId="{983DCD21-B93A-4534-8E38-9F7B747BA8DF}" srcOrd="0" destOrd="0" presId="urn:microsoft.com/office/officeart/2005/8/layout/list1"/>
    <dgm:cxn modelId="{86F364F5-C5C4-4089-813C-16893E07B42D}" type="presOf" srcId="{F31722AB-48F2-4748-A6B4-AA7F974D8A90}" destId="{983DCD21-B93A-4534-8E38-9F7B747BA8DF}" srcOrd="0" destOrd="1" presId="urn:microsoft.com/office/officeart/2005/8/layout/list1"/>
    <dgm:cxn modelId="{07ABECFC-7226-4E6A-A0F4-59B613C85DCA}" srcId="{61A390F6-BAC9-410E-A432-29D7E4A51C4C}" destId="{B6A83EC9-506C-486E-A71F-D4AA99D0F02D}" srcOrd="0" destOrd="0" parTransId="{7D658AFC-56D6-4D17-BEE6-6D623F23C8F8}" sibTransId="{FCF8795E-1C54-41B2-9200-64C09AD39D8F}"/>
    <dgm:cxn modelId="{AB63C8FF-D992-4ED8-8FD3-329B8652481F}" type="presOf" srcId="{A4FAD39C-6DC0-4B3D-9804-0001254CC91C}" destId="{C2BEE2DE-DCD1-4F20-A20E-6086408BCB7F}" srcOrd="0" destOrd="0" presId="urn:microsoft.com/office/officeart/2005/8/layout/list1"/>
    <dgm:cxn modelId="{AA41E4DA-8B36-48EE-BE5A-FFD8DB9A512C}" type="presParOf" srcId="{F9C0A9B2-7956-4453-8C30-421D9148C7A2}" destId="{86A22E5B-8CC2-4E55-8E8D-C1A03040DBEB}" srcOrd="0" destOrd="0" presId="urn:microsoft.com/office/officeart/2005/8/layout/list1"/>
    <dgm:cxn modelId="{DCC291F6-9E0E-4180-904E-D0A7523AEFEE}" type="presParOf" srcId="{86A22E5B-8CC2-4E55-8E8D-C1A03040DBEB}" destId="{79C8AE5C-27F3-4BDB-876C-3644E642DDE5}" srcOrd="0" destOrd="0" presId="urn:microsoft.com/office/officeart/2005/8/layout/list1"/>
    <dgm:cxn modelId="{C61CE3DC-D7C0-4875-A711-63556C9AC2E9}" type="presParOf" srcId="{86A22E5B-8CC2-4E55-8E8D-C1A03040DBEB}" destId="{A75D84B4-7AC6-4F6E-8AAE-A04D7B36A255}" srcOrd="1" destOrd="0" presId="urn:microsoft.com/office/officeart/2005/8/layout/list1"/>
    <dgm:cxn modelId="{6F00F945-779C-44CD-9C99-B7CA090D3E52}" type="presParOf" srcId="{F9C0A9B2-7956-4453-8C30-421D9148C7A2}" destId="{13EC6591-02C6-4B10-BB32-588077EED595}" srcOrd="1" destOrd="0" presId="urn:microsoft.com/office/officeart/2005/8/layout/list1"/>
    <dgm:cxn modelId="{6B290FD8-AE9B-404E-8104-AB7379D5818B}" type="presParOf" srcId="{F9C0A9B2-7956-4453-8C30-421D9148C7A2}" destId="{FD9700C5-81F4-4915-93F1-19092AD88B44}" srcOrd="2" destOrd="0" presId="urn:microsoft.com/office/officeart/2005/8/layout/list1"/>
    <dgm:cxn modelId="{68F3FD3E-C85C-4DBE-9155-5680C4DAF74F}" type="presParOf" srcId="{F9C0A9B2-7956-4453-8C30-421D9148C7A2}" destId="{9884CF86-69AD-40C0-9D43-833DD4212486}" srcOrd="3" destOrd="0" presId="urn:microsoft.com/office/officeart/2005/8/layout/list1"/>
    <dgm:cxn modelId="{7756E9C1-64B2-4AC8-A758-A3D42DFBA8E7}" type="presParOf" srcId="{F9C0A9B2-7956-4453-8C30-421D9148C7A2}" destId="{34B99D06-A8F9-4C5D-B4F7-AA0A50968B75}" srcOrd="4" destOrd="0" presId="urn:microsoft.com/office/officeart/2005/8/layout/list1"/>
    <dgm:cxn modelId="{8079186F-FF5C-4D5C-A9ED-0E91374D3E06}" type="presParOf" srcId="{34B99D06-A8F9-4C5D-B4F7-AA0A50968B75}" destId="{C2BEE2DE-DCD1-4F20-A20E-6086408BCB7F}" srcOrd="0" destOrd="0" presId="urn:microsoft.com/office/officeart/2005/8/layout/list1"/>
    <dgm:cxn modelId="{9CB978B6-7130-445F-81F6-B79AC143723B}" type="presParOf" srcId="{34B99D06-A8F9-4C5D-B4F7-AA0A50968B75}" destId="{D8A21486-F86B-480C-BC8E-4E74B242ACCF}" srcOrd="1" destOrd="0" presId="urn:microsoft.com/office/officeart/2005/8/layout/list1"/>
    <dgm:cxn modelId="{DA07261B-6780-4BC5-8D7C-28012579CEC7}" type="presParOf" srcId="{F9C0A9B2-7956-4453-8C30-421D9148C7A2}" destId="{02730C2F-14C4-448E-9657-14CEDC9364B7}" srcOrd="5" destOrd="0" presId="urn:microsoft.com/office/officeart/2005/8/layout/list1"/>
    <dgm:cxn modelId="{3D3C1D85-F2F5-43B5-A01D-A24FA4712C8F}" type="presParOf" srcId="{F9C0A9B2-7956-4453-8C30-421D9148C7A2}" destId="{8DFCCAD1-6716-4B6B-8434-E3A31E01A8D1}" srcOrd="6" destOrd="0" presId="urn:microsoft.com/office/officeart/2005/8/layout/list1"/>
    <dgm:cxn modelId="{ED5A1EE9-2F42-44F2-B725-CAD60144A250}" type="presParOf" srcId="{F9C0A9B2-7956-4453-8C30-421D9148C7A2}" destId="{9B9E8920-E654-4FE8-8A3D-DA7FC44AE019}" srcOrd="7" destOrd="0" presId="urn:microsoft.com/office/officeart/2005/8/layout/list1"/>
    <dgm:cxn modelId="{440892FB-C9E5-49C7-B9C3-90CD072DA17E}" type="presParOf" srcId="{F9C0A9B2-7956-4453-8C30-421D9148C7A2}" destId="{E3071E56-82C9-4D81-93A1-6F02431A6A75}" srcOrd="8" destOrd="0" presId="urn:microsoft.com/office/officeart/2005/8/layout/list1"/>
    <dgm:cxn modelId="{85D43F76-A812-404E-AA4E-8E3878FDA29A}" type="presParOf" srcId="{E3071E56-82C9-4D81-93A1-6F02431A6A75}" destId="{15062024-42B6-47EE-B18C-C213D74B77D1}" srcOrd="0" destOrd="0" presId="urn:microsoft.com/office/officeart/2005/8/layout/list1"/>
    <dgm:cxn modelId="{B6E39B6C-2A37-46FB-BBCB-ED14B0689EE7}" type="presParOf" srcId="{E3071E56-82C9-4D81-93A1-6F02431A6A75}" destId="{0606036E-97E3-4CB1-B711-3964CE4F9D60}" srcOrd="1" destOrd="0" presId="urn:microsoft.com/office/officeart/2005/8/layout/list1"/>
    <dgm:cxn modelId="{940110FD-C38A-442E-B27A-C4ACB8D8DFC2}" type="presParOf" srcId="{F9C0A9B2-7956-4453-8C30-421D9148C7A2}" destId="{600A41F2-C1ED-445C-B767-DF0545E64B82}" srcOrd="9" destOrd="0" presId="urn:microsoft.com/office/officeart/2005/8/layout/list1"/>
    <dgm:cxn modelId="{DFB4C74D-C745-474D-BD6E-E6BC4E519A14}" type="presParOf" srcId="{F9C0A9B2-7956-4453-8C30-421D9148C7A2}" destId="{983DCD21-B93A-4534-8E38-9F7B747BA8D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3C847-6FF9-4913-A7D3-A31CA38B762F}">
      <dsp:nvSpPr>
        <dsp:cNvPr id="0" name=""/>
        <dsp:cNvSpPr/>
      </dsp:nvSpPr>
      <dsp:spPr>
        <a:xfrm>
          <a:off x="4170078" y="0"/>
          <a:ext cx="7531282" cy="210791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360000" lvl="1" indent="-228600" algn="l" defTabSz="977900">
            <a:lnSpc>
              <a:spcPct val="100000"/>
            </a:lnSpc>
            <a:spcBef>
              <a:spcPct val="0"/>
            </a:spcBef>
            <a:spcAft>
              <a:spcPts val="0"/>
            </a:spcAft>
            <a:buFont typeface="Arial" panose="020B0604020202020204" pitchFamily="34" charset="0"/>
            <a:buChar char="•"/>
          </a:pPr>
          <a:r>
            <a:rPr lang="en-US" sz="2200" kern="1200" dirty="0">
              <a:solidFill>
                <a:srgbClr val="494949"/>
              </a:solidFill>
            </a:rPr>
            <a:t>Izračunajte vse </a:t>
          </a:r>
          <a:r>
            <a:rPr lang="en-US" sz="2200" b="1" kern="1200" dirty="0">
              <a:solidFill>
                <a:srgbClr val="494949"/>
              </a:solidFill>
            </a:rPr>
            <a:t>obratovalne stroške </a:t>
          </a:r>
          <a:r>
            <a:rPr lang="en-US" sz="2200" kern="1200" dirty="0">
              <a:solidFill>
                <a:srgbClr val="494949"/>
              </a:solidFill>
            </a:rPr>
            <a:t>(čiščenje, </a:t>
          </a:r>
          <a:r>
            <a:rPr lang="en-US" sz="2200" kern="1200" dirty="0">
              <a:solidFill>
                <a:srgbClr val="494949"/>
              </a:solidFill>
              <a:latin typeface="Calibri" panose="020F0502020204030204"/>
              <a:ea typeface="+mn-ea"/>
              <a:cs typeface="+mn-cs"/>
            </a:rPr>
            <a:t>elektrika, osebje, vzdrževanje, zavarovanje itd.).
Dodajte </a:t>
          </a:r>
          <a:r>
            <a:rPr lang="en-US" sz="2200" b="1" kern="1200" dirty="0">
              <a:solidFill>
                <a:srgbClr val="494949"/>
              </a:solidFill>
              <a:latin typeface="Calibri" panose="020F0502020204030204"/>
              <a:ea typeface="+mn-ea"/>
              <a:cs typeface="+mn-cs"/>
            </a:rPr>
            <a:t>fiksne stroške </a:t>
          </a:r>
          <a:r>
            <a:rPr lang="en-US" sz="2200" kern="1200" dirty="0">
              <a:solidFill>
                <a:srgbClr val="494949"/>
              </a:solidFill>
              <a:latin typeface="Calibri" panose="020F0502020204030204"/>
              <a:ea typeface="+mn-ea"/>
              <a:cs typeface="+mn-cs"/>
            </a:rPr>
            <a:t>(hipoteka ali najem, licence, trženje).
Vključite </a:t>
          </a:r>
          <a:r>
            <a:rPr lang="en-US" sz="2200" b="1" kern="1200" dirty="0">
              <a:solidFill>
                <a:srgbClr val="494949"/>
              </a:solidFill>
              <a:latin typeface="Calibri" panose="020F0502020204030204"/>
              <a:ea typeface="+mn-ea"/>
              <a:cs typeface="+mn-cs"/>
            </a:rPr>
            <a:t>pribitek </a:t>
          </a:r>
          <a:r>
            <a:rPr lang="en-US" sz="2200" kern="1200" dirty="0">
              <a:solidFill>
                <a:srgbClr val="494949"/>
              </a:solidFill>
              <a:latin typeface="Calibri" panose="020F0502020204030204"/>
              <a:ea typeface="+mn-ea"/>
              <a:cs typeface="+mn-cs"/>
            </a:rPr>
            <a:t>(npr. 20–30 %), da zagotovite dobiček.</a:t>
          </a:r>
          <a:endParaRPr lang="en-IE" sz="2200" kern="1200" dirty="0">
            <a:solidFill>
              <a:srgbClr val="494949"/>
            </a:solidFill>
            <a:latin typeface="Calibri" panose="020F0502020204030204"/>
            <a:ea typeface="+mn-ea"/>
            <a:cs typeface="+mn-cs"/>
          </a:endParaRPr>
        </a:p>
      </dsp:txBody>
      <dsp:txXfrm>
        <a:off x="4170078" y="263490"/>
        <a:ext cx="6740813" cy="1580937"/>
      </dsp:txXfrm>
    </dsp:sp>
    <dsp:sp modelId="{F80D3727-A3ED-4281-96D7-7B648227E379}">
      <dsp:nvSpPr>
        <dsp:cNvPr id="0" name=""/>
        <dsp:cNvSpPr/>
      </dsp:nvSpPr>
      <dsp:spPr>
        <a:xfrm>
          <a:off x="4813" y="123208"/>
          <a:ext cx="4160451" cy="1861871"/>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Cenovno oblikovanje na podlagi stroškov</a:t>
          </a:r>
        </a:p>
        <a:p>
          <a:pPr marL="0" lvl="0" indent="0" algn="ctr" defTabSz="1066800">
            <a:lnSpc>
              <a:spcPct val="90000"/>
            </a:lnSpc>
            <a:spcBef>
              <a:spcPct val="0"/>
            </a:spcBef>
            <a:spcAft>
              <a:spcPct val="35000"/>
            </a:spcAft>
            <a:buNone/>
          </a:pPr>
          <a:r>
            <a:rPr lang="en-IE" sz="2200" kern="1200" dirty="0"/>
            <a:t>Ta strategija določa cene na podlagi skupnih stroškov poslovanja plus pribitek za dobiček.</a:t>
          </a:r>
        </a:p>
      </dsp:txBody>
      <dsp:txXfrm>
        <a:off x="95702" y="214097"/>
        <a:ext cx="3978673" cy="1680093"/>
      </dsp:txXfrm>
    </dsp:sp>
    <dsp:sp modelId="{D79E8065-A3C6-413E-9E5E-686BA913F362}">
      <dsp:nvSpPr>
        <dsp:cNvPr id="0" name=""/>
        <dsp:cNvSpPr/>
      </dsp:nvSpPr>
      <dsp:spPr>
        <a:xfrm>
          <a:off x="3698327" y="2055374"/>
          <a:ext cx="8003033" cy="96584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360000" lvl="1" indent="-228600" algn="l" defTabSz="977900">
            <a:lnSpc>
              <a:spcPct val="90000"/>
            </a:lnSpc>
            <a:spcBef>
              <a:spcPct val="0"/>
            </a:spcBef>
            <a:spcAft>
              <a:spcPct val="15000"/>
            </a:spcAft>
            <a:buFont typeface="Arial" panose="020B0604020202020204" pitchFamily="34" charset="0"/>
            <a:buChar char="•"/>
          </a:pPr>
          <a:r>
            <a:rPr lang="en-US" sz="2200" kern="1200" dirty="0">
              <a:solidFill>
                <a:srgbClr val="494949"/>
              </a:solidFill>
              <a:latin typeface="Calibri" panose="020F0502020204030204"/>
              <a:ea typeface="+mn-ea"/>
              <a:cs typeface="+mn-cs"/>
            </a:rPr>
            <a:t>Če so vaši </a:t>
          </a:r>
          <a:r>
            <a:rPr lang="en-US" sz="2200" b="1" kern="1200" dirty="0">
              <a:solidFill>
                <a:srgbClr val="494949"/>
              </a:solidFill>
              <a:latin typeface="Calibri" panose="020F0502020204030204"/>
              <a:ea typeface="+mn-ea"/>
              <a:cs typeface="+mn-cs"/>
            </a:rPr>
            <a:t>povprečni stroški na gostjo nočitev</a:t>
          </a:r>
          <a:r>
            <a:rPr lang="en-US" sz="2200" kern="1200" dirty="0">
              <a:solidFill>
                <a:srgbClr val="494949"/>
              </a:solidFill>
              <a:latin typeface="Calibri" panose="020F0502020204030204"/>
              <a:ea typeface="+mn-ea"/>
              <a:cs typeface="+mn-cs"/>
            </a:rPr>
            <a:t> 80 €, lahko ceno določite na 104 €, da zagotovite 30 % dobiček.</a:t>
          </a:r>
          <a:endParaRPr lang="en-IE" sz="2200" kern="1200" dirty="0"/>
        </a:p>
      </dsp:txBody>
      <dsp:txXfrm>
        <a:off x="3698327" y="2176105"/>
        <a:ext cx="7640841" cy="724383"/>
      </dsp:txXfrm>
    </dsp:sp>
    <dsp:sp modelId="{C4520A6F-3487-47FB-9996-B476BCAE790A}">
      <dsp:nvSpPr>
        <dsp:cNvPr id="0" name=""/>
        <dsp:cNvSpPr/>
      </dsp:nvSpPr>
      <dsp:spPr>
        <a:xfrm>
          <a:off x="25" y="2066461"/>
          <a:ext cx="3698137" cy="864764"/>
        </a:xfrm>
        <a:prstGeom prst="round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Primer</a:t>
          </a:r>
        </a:p>
      </dsp:txBody>
      <dsp:txXfrm>
        <a:off x="42239" y="2108675"/>
        <a:ext cx="3613709" cy="780336"/>
      </dsp:txXfrm>
    </dsp:sp>
    <dsp:sp modelId="{92CA5B09-B44B-415D-A5A8-120C5127EBED}">
      <dsp:nvSpPr>
        <dsp:cNvPr id="0" name=""/>
        <dsp:cNvSpPr/>
      </dsp:nvSpPr>
      <dsp:spPr>
        <a:xfrm>
          <a:off x="4128444" y="3048738"/>
          <a:ext cx="7570997" cy="245614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360000" lvl="1" indent="-230400" algn="l" defTabSz="977900">
            <a:lnSpc>
              <a:spcPct val="100000"/>
            </a:lnSpc>
            <a:spcBef>
              <a:spcPct val="0"/>
            </a:spcBef>
            <a:spcAft>
              <a:spcPts val="0"/>
            </a:spcAft>
            <a:buChar char="•"/>
          </a:pPr>
          <a:r>
            <a:rPr lang="en-IE" sz="2200" kern="1200" dirty="0">
              <a:solidFill>
                <a:srgbClr val="494949"/>
              </a:solidFill>
              <a:latin typeface="Calibri" panose="020F0502020204030204"/>
              <a:ea typeface="+mn-ea"/>
              <a:cs typeface="+mn-cs"/>
            </a:rPr>
            <a:t>Upoštevajte, kaj vaši gostje </a:t>
          </a:r>
          <a:r>
            <a:rPr lang="en-IE" sz="2200" b="1" kern="1200" dirty="0">
              <a:solidFill>
                <a:srgbClr val="494949"/>
              </a:solidFill>
              <a:latin typeface="Calibri" panose="020F0502020204030204"/>
              <a:ea typeface="+mn-ea"/>
              <a:cs typeface="+mn-cs"/>
            </a:rPr>
            <a:t>najbolj cenijo</a:t>
          </a:r>
          <a:r>
            <a:rPr lang="en-IE" sz="2200" kern="1200" dirty="0">
              <a:solidFill>
                <a:srgbClr val="494949"/>
              </a:solidFill>
              <a:latin typeface="Calibri" panose="020F0502020204030204"/>
              <a:ea typeface="+mn-ea"/>
              <a:cs typeface="+mn-cs"/>
            </a:rPr>
            <a:t>: mir, pristnost, ekološki luksuz in kulturno potopitev.
Primerjajte s </a:t>
          </a:r>
          <a:r>
            <a:rPr lang="en-IE" sz="2200" b="1" kern="1200" dirty="0">
              <a:solidFill>
                <a:srgbClr val="494949"/>
              </a:solidFill>
              <a:latin typeface="Calibri" panose="020F0502020204030204"/>
              <a:ea typeface="+mn-ea"/>
              <a:cs typeface="+mn-cs"/>
            </a:rPr>
            <a:t>podobnimi edinstvenimi nastanitvami </a:t>
          </a:r>
          <a:r>
            <a:rPr lang="en-IE" sz="2200" kern="1200" dirty="0">
              <a:solidFill>
                <a:srgbClr val="494949"/>
              </a:solidFill>
              <a:latin typeface="Calibri" panose="020F0502020204030204"/>
              <a:ea typeface="+mn-ea"/>
              <a:cs typeface="+mn-cs"/>
            </a:rPr>
            <a:t>(Airbnb, ekološke koče, butični hoteli).
Uporabite blagovno znamko in pripovedovanje zgodb, da </a:t>
          </a:r>
          <a:r>
            <a:rPr lang="en-IE" sz="2200" b="1" kern="1200" dirty="0">
              <a:solidFill>
                <a:srgbClr val="494949"/>
              </a:solidFill>
              <a:latin typeface="Calibri" panose="020F0502020204030204"/>
              <a:ea typeface="+mn-ea"/>
              <a:cs typeface="+mn-cs"/>
            </a:rPr>
            <a:t>upravičite višje cene</a:t>
          </a:r>
          <a:r>
            <a:rPr lang="en-IE" sz="2200" kern="1200" dirty="0">
              <a:solidFill>
                <a:srgbClr val="494949"/>
              </a:solidFill>
              <a:latin typeface="Calibri" panose="020F0502020204030204"/>
              <a:ea typeface="+mn-ea"/>
              <a:cs typeface="+mn-cs"/>
            </a:rPr>
            <a:t>.</a:t>
          </a:r>
        </a:p>
      </dsp:txBody>
      <dsp:txXfrm>
        <a:off x="4128444" y="3355756"/>
        <a:ext cx="6649943" cy="1842107"/>
      </dsp:txXfrm>
    </dsp:sp>
    <dsp:sp modelId="{459D87BD-1E2F-4231-89D6-3A9C8AB55DDE}">
      <dsp:nvSpPr>
        <dsp:cNvPr id="0" name=""/>
        <dsp:cNvSpPr/>
      </dsp:nvSpPr>
      <dsp:spPr>
        <a:xfrm>
          <a:off x="0" y="3345874"/>
          <a:ext cx="4123082" cy="1861871"/>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Cenovno oblikovanje na podlagi vrednosti</a:t>
          </a:r>
        </a:p>
        <a:p>
          <a:pPr marL="0" lvl="0" indent="0" algn="ctr" defTabSz="1066800">
            <a:lnSpc>
              <a:spcPct val="90000"/>
            </a:lnSpc>
            <a:spcBef>
              <a:spcPct val="0"/>
            </a:spcBef>
            <a:spcAft>
              <a:spcPct val="35000"/>
            </a:spcAft>
            <a:buNone/>
          </a:pPr>
          <a:r>
            <a:rPr lang="en-US" sz="2200" b="0" kern="1200" dirty="0"/>
            <a:t>Ta strategija temelji na zaznani vrednosti vaše namestitve za vašega idealnega gosta, ne le na stroških.</a:t>
          </a:r>
          <a:endParaRPr lang="en-IE" sz="2200" b="0" kern="1200" dirty="0"/>
        </a:p>
      </dsp:txBody>
      <dsp:txXfrm>
        <a:off x="90889" y="3436763"/>
        <a:ext cx="3941304" cy="16800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C7EB3-FEFB-4865-819E-5603FE865838}">
      <dsp:nvSpPr>
        <dsp:cNvPr id="0" name=""/>
        <dsp:cNvSpPr/>
      </dsp:nvSpPr>
      <dsp:spPr>
        <a:xfrm>
          <a:off x="155985" y="43949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56CB7-BAD9-4CE8-B5CE-B97A17711B5E}">
      <dsp:nvSpPr>
        <dsp:cNvPr id="0" name=""/>
        <dsp:cNvSpPr/>
      </dsp:nvSpPr>
      <dsp:spPr>
        <a:xfrm>
          <a:off x="2817397" y="643"/>
          <a:ext cx="7574788" cy="438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2817397" y="643"/>
        <a:ext cx="7574788" cy="438852"/>
      </dsp:txXfrm>
    </dsp:sp>
    <dsp:sp modelId="{BB3E313D-ECF3-48D4-A4F6-176E0A10E091}">
      <dsp:nvSpPr>
        <dsp:cNvPr id="0" name=""/>
        <dsp:cNvSpPr/>
      </dsp:nvSpPr>
      <dsp:spPr>
        <a:xfrm>
          <a:off x="-20652" y="0"/>
          <a:ext cx="3285353" cy="438852"/>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IE" sz="2200" b="1" i="0" kern="1200" dirty="0"/>
            <a:t>Zmanjšajte tveganja</a:t>
          </a:r>
          <a:endParaRPr lang="en-IE" sz="2200" kern="1200" dirty="0"/>
        </a:p>
      </dsp:txBody>
      <dsp:txXfrm>
        <a:off x="775" y="21427"/>
        <a:ext cx="3242499" cy="417425"/>
      </dsp:txXfrm>
    </dsp:sp>
    <dsp:sp modelId="{8462AB36-B29D-4439-97A3-467B88D9E25D}">
      <dsp:nvSpPr>
        <dsp:cNvPr id="0" name=""/>
        <dsp:cNvSpPr/>
      </dsp:nvSpPr>
      <dsp:spPr>
        <a:xfrm>
          <a:off x="0" y="439495"/>
          <a:ext cx="10236200" cy="87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Font typeface="Arial" panose="020B0604020202020204" pitchFamily="34" charset="0"/>
            <a:buNone/>
          </a:pPr>
          <a:r>
            <a:rPr lang="en-US" sz="2200" b="0" i="0" kern="1200" dirty="0">
              <a:solidFill>
                <a:srgbClr val="494949"/>
              </a:solidFill>
            </a:rPr>
            <a:t>Cenovno oblikovanje na podlagi stroškov je varno. Upošteva edinstvene okoliščine vaše namestitve in tako oblikuje </a:t>
          </a:r>
          <a:r>
            <a:rPr lang="en-US" sz="2200" b="1" i="0" kern="1200" dirty="0">
              <a:solidFill>
                <a:srgbClr val="494949"/>
              </a:solidFill>
            </a:rPr>
            <a:t>ceno</a:t>
          </a:r>
          <a:r>
            <a:rPr lang="en-US" sz="2200" b="0" i="0" kern="1200" dirty="0">
              <a:solidFill>
                <a:srgbClr val="494949"/>
              </a:solidFill>
            </a:rPr>
            <a:t>,</a:t>
          </a:r>
          <a:r>
            <a:rPr lang="en-US" sz="2200" b="1" i="0" kern="1200" dirty="0">
              <a:solidFill>
                <a:srgbClr val="494949"/>
              </a:solidFill>
            </a:rPr>
            <a:t> ki je ugodna za vaše poslovanje</a:t>
          </a:r>
          <a:r>
            <a:rPr lang="en-US" sz="2200" b="0" i="0" kern="1200" dirty="0">
              <a:solidFill>
                <a:srgbClr val="494949"/>
              </a:solidFill>
            </a:rPr>
            <a:t>.</a:t>
          </a:r>
          <a:endParaRPr lang="en-IE" sz="2200" kern="1200" dirty="0">
            <a:solidFill>
              <a:srgbClr val="494949"/>
            </a:solidFill>
          </a:endParaRPr>
        </a:p>
      </dsp:txBody>
      <dsp:txXfrm>
        <a:off x="0" y="439495"/>
        <a:ext cx="10236200" cy="877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6C64F-DD26-4A75-B557-3732754E8B16}">
      <dsp:nvSpPr>
        <dsp:cNvPr id="0" name=""/>
        <dsp:cNvSpPr/>
      </dsp:nvSpPr>
      <dsp:spPr>
        <a:xfrm>
          <a:off x="65504" y="2767609"/>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D53413-1415-45B1-817F-ECEA66866B1E}">
      <dsp:nvSpPr>
        <dsp:cNvPr id="0" name=""/>
        <dsp:cNvSpPr/>
      </dsp:nvSpPr>
      <dsp:spPr>
        <a:xfrm>
          <a:off x="630441" y="1578877"/>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C7EB3-FEFB-4865-819E-5603FE865838}">
      <dsp:nvSpPr>
        <dsp:cNvPr id="0" name=""/>
        <dsp:cNvSpPr/>
      </dsp:nvSpPr>
      <dsp:spPr>
        <a:xfrm>
          <a:off x="84553" y="390144"/>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56CB7-BAD9-4CE8-B5CE-B97A17711B5E}">
      <dsp:nvSpPr>
        <dsp:cNvPr id="0" name=""/>
        <dsp:cNvSpPr/>
      </dsp:nvSpPr>
      <dsp:spPr>
        <a:xfrm>
          <a:off x="2745965" y="435"/>
          <a:ext cx="7574788" cy="389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2745965" y="435"/>
        <a:ext cx="7574788" cy="389709"/>
      </dsp:txXfrm>
    </dsp:sp>
    <dsp:sp modelId="{BB3E313D-ECF3-48D4-A4F6-176E0A10E091}">
      <dsp:nvSpPr>
        <dsp:cNvPr id="0" name=""/>
        <dsp:cNvSpPr/>
      </dsp:nvSpPr>
      <dsp:spPr>
        <a:xfrm>
          <a:off x="0" y="16498"/>
          <a:ext cx="2999624" cy="389709"/>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i="0" kern="1200" dirty="0"/>
            <a:t>Minimalna raven dobička</a:t>
          </a:r>
          <a:endParaRPr lang="en-IE" sz="2200" kern="1200" dirty="0"/>
        </a:p>
      </dsp:txBody>
      <dsp:txXfrm>
        <a:off x="19027" y="35525"/>
        <a:ext cx="2961570" cy="370682"/>
      </dsp:txXfrm>
    </dsp:sp>
    <dsp:sp modelId="{8462AB36-B29D-4439-97A3-467B88D9E25D}">
      <dsp:nvSpPr>
        <dsp:cNvPr id="0" name=""/>
        <dsp:cNvSpPr/>
      </dsp:nvSpPr>
      <dsp:spPr>
        <a:xfrm>
          <a:off x="0" y="390144"/>
          <a:ext cx="10236200" cy="77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Font typeface="Arial" panose="020B0604020202020204" pitchFamily="34" charset="0"/>
            <a:buNone/>
          </a:pPr>
          <a:r>
            <a:rPr lang="en-US" sz="2200" b="0" i="0" kern="1200" dirty="0">
              <a:solidFill>
                <a:srgbClr val="494949"/>
              </a:solidFill>
            </a:rPr>
            <a:t>Ko izračunate in določite ceno na podlagi stroškov, imate zagotovljen </a:t>
          </a:r>
          <a:r>
            <a:rPr lang="en-US" sz="2200" b="1" i="0" kern="1200" dirty="0">
              <a:solidFill>
                <a:srgbClr val="494949"/>
              </a:solidFill>
            </a:rPr>
            <a:t>minimalni dobiček </a:t>
          </a:r>
          <a:r>
            <a:rPr lang="en-US" sz="2200" b="0" i="0" kern="1200" dirty="0">
              <a:solidFill>
                <a:srgbClr val="494949"/>
              </a:solidFill>
            </a:rPr>
            <a:t>vsakič, ko gost rezervira sobo.</a:t>
          </a:r>
          <a:endParaRPr lang="en-IE" sz="2200" kern="1200" dirty="0">
            <a:solidFill>
              <a:srgbClr val="494949"/>
            </a:solidFill>
          </a:endParaRPr>
        </a:p>
      </dsp:txBody>
      <dsp:txXfrm>
        <a:off x="0" y="390144"/>
        <a:ext cx="10236200" cy="779536"/>
      </dsp:txXfrm>
    </dsp:sp>
    <dsp:sp modelId="{E726A0B2-1B01-4EE6-9E4F-83DEACA0C75F}">
      <dsp:nvSpPr>
        <dsp:cNvPr id="0" name=""/>
        <dsp:cNvSpPr/>
      </dsp:nvSpPr>
      <dsp:spPr>
        <a:xfrm>
          <a:off x="3291853" y="1189167"/>
          <a:ext cx="7574788" cy="389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3291853" y="1189167"/>
        <a:ext cx="7574788" cy="389709"/>
      </dsp:txXfrm>
    </dsp:sp>
    <dsp:sp modelId="{48A79F49-4E5B-4A46-A2DD-FB3F7775FEA3}">
      <dsp:nvSpPr>
        <dsp:cNvPr id="0" name=""/>
        <dsp:cNvSpPr/>
      </dsp:nvSpPr>
      <dsp:spPr>
        <a:xfrm>
          <a:off x="-6" y="1189225"/>
          <a:ext cx="5183179" cy="389709"/>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US" sz="2200" b="1" i="0" kern="1200" dirty="0"/>
            <a:t>Struktura za napovedovanje in načrtovanje proračuna</a:t>
          </a:r>
          <a:endParaRPr lang="en-IE" sz="2200" b="1" kern="1200" dirty="0">
            <a:solidFill>
              <a:schemeClr val="bg1"/>
            </a:solidFill>
          </a:endParaRPr>
        </a:p>
      </dsp:txBody>
      <dsp:txXfrm>
        <a:off x="19021" y="1208252"/>
        <a:ext cx="5145125" cy="370682"/>
      </dsp:txXfrm>
    </dsp:sp>
    <dsp:sp modelId="{5CCCC1EE-41AA-4CE0-AEFB-54B55CD9149D}">
      <dsp:nvSpPr>
        <dsp:cNvPr id="0" name=""/>
        <dsp:cNvSpPr/>
      </dsp:nvSpPr>
      <dsp:spPr>
        <a:xfrm>
          <a:off x="0" y="1578877"/>
          <a:ext cx="10236200" cy="77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None/>
          </a:pPr>
          <a:r>
            <a:rPr lang="en-US" sz="2200" b="0" i="0" kern="1200" dirty="0">
              <a:solidFill>
                <a:srgbClr val="494949"/>
              </a:solidFill>
            </a:rPr>
            <a:t>Postopek določanja cen na podlagi stroškov vam lahko ponudi </a:t>
          </a:r>
          <a:r>
            <a:rPr lang="en-US" sz="2200" b="1" i="0" kern="1200" dirty="0">
              <a:solidFill>
                <a:srgbClr val="494949"/>
              </a:solidFill>
            </a:rPr>
            <a:t>dragocene informacije </a:t>
          </a:r>
          <a:r>
            <a:rPr lang="en-US" sz="2200" b="0" i="0" kern="1200" dirty="0">
              <a:solidFill>
                <a:srgbClr val="494949"/>
              </a:solidFill>
            </a:rPr>
            <a:t>o vaših financah in je koristen za napovedovanje in načrtovanje proračuna.</a:t>
          </a:r>
          <a:endParaRPr lang="en-IE" sz="2200" kern="1200" dirty="0">
            <a:solidFill>
              <a:srgbClr val="494949"/>
            </a:solidFill>
          </a:endParaRPr>
        </a:p>
      </dsp:txBody>
      <dsp:txXfrm>
        <a:off x="0" y="1578877"/>
        <a:ext cx="10236200" cy="779536"/>
      </dsp:txXfrm>
    </dsp:sp>
    <dsp:sp modelId="{5E8D397D-91CF-471D-96ED-24397F250C99}">
      <dsp:nvSpPr>
        <dsp:cNvPr id="0" name=""/>
        <dsp:cNvSpPr/>
      </dsp:nvSpPr>
      <dsp:spPr>
        <a:xfrm>
          <a:off x="2726916" y="2377899"/>
          <a:ext cx="7574788" cy="389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IE" sz="2200" kern="1200" dirty="0"/>
            <a:t>l</a:t>
          </a:r>
        </a:p>
      </dsp:txBody>
      <dsp:txXfrm>
        <a:off x="2726916" y="2377899"/>
        <a:ext cx="7574788" cy="389709"/>
      </dsp:txXfrm>
    </dsp:sp>
    <dsp:sp modelId="{6843FBD0-90E0-4485-8ACB-4D0751E12794}">
      <dsp:nvSpPr>
        <dsp:cNvPr id="0" name=""/>
        <dsp:cNvSpPr/>
      </dsp:nvSpPr>
      <dsp:spPr>
        <a:xfrm>
          <a:off x="-65504" y="2377899"/>
          <a:ext cx="2923428" cy="389709"/>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IE" sz="2200" b="1" i="0" kern="1200" dirty="0"/>
            <a:t>Doslednost</a:t>
          </a:r>
          <a:endParaRPr lang="en-IE" sz="2200" kern="1200" dirty="0"/>
        </a:p>
      </dsp:txBody>
      <dsp:txXfrm>
        <a:off x="-46477" y="2396926"/>
        <a:ext cx="2885374" cy="370682"/>
      </dsp:txXfrm>
    </dsp:sp>
    <dsp:sp modelId="{73C03CCC-452B-4514-A258-7332B7ABDF42}">
      <dsp:nvSpPr>
        <dsp:cNvPr id="0" name=""/>
        <dsp:cNvSpPr/>
      </dsp:nvSpPr>
      <dsp:spPr>
        <a:xfrm>
          <a:off x="0" y="2768044"/>
          <a:ext cx="10236200" cy="77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None/>
          </a:pPr>
          <a:r>
            <a:rPr lang="en-US" sz="2200" b="0" i="0" kern="1200" dirty="0">
              <a:solidFill>
                <a:srgbClr val="494949"/>
              </a:solidFill>
            </a:rPr>
            <a:t>Če se ravnate po stroških, lahko ste </a:t>
          </a:r>
          <a:r>
            <a:rPr lang="en-US" sz="2200" b="1" i="0" kern="1200" dirty="0">
              <a:solidFill>
                <a:srgbClr val="494949"/>
              </a:solidFill>
            </a:rPr>
            <a:t>prepričani, da bodo vaše cene konkurenčne </a:t>
          </a:r>
          <a:r>
            <a:rPr lang="en-US" sz="2200" b="0" i="0" kern="1200" dirty="0">
              <a:solidFill>
                <a:srgbClr val="494949"/>
              </a:solidFill>
            </a:rPr>
            <a:t>(če seveda ne pretiravate z dobičkom).</a:t>
          </a:r>
          <a:endParaRPr lang="en-IE" sz="2200" b="0" i="0" kern="1200" dirty="0">
            <a:solidFill>
              <a:srgbClr val="494949"/>
            </a:solidFill>
            <a:latin typeface="Calibri" panose="020F0502020204030204"/>
            <a:ea typeface="+mn-ea"/>
            <a:cs typeface="+mn-cs"/>
          </a:endParaRPr>
        </a:p>
      </dsp:txBody>
      <dsp:txXfrm>
        <a:off x="0" y="2768044"/>
        <a:ext cx="10236200" cy="779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C7EB3-FEFB-4865-819E-5603FE865838}">
      <dsp:nvSpPr>
        <dsp:cNvPr id="0" name=""/>
        <dsp:cNvSpPr/>
      </dsp:nvSpPr>
      <dsp:spPr>
        <a:xfrm>
          <a:off x="155985" y="43949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56CB7-BAD9-4CE8-B5CE-B97A17711B5E}">
      <dsp:nvSpPr>
        <dsp:cNvPr id="0" name=""/>
        <dsp:cNvSpPr/>
      </dsp:nvSpPr>
      <dsp:spPr>
        <a:xfrm>
          <a:off x="2817397" y="643"/>
          <a:ext cx="7574788" cy="438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2817397" y="643"/>
        <a:ext cx="7574788" cy="438852"/>
      </dsp:txXfrm>
    </dsp:sp>
    <dsp:sp modelId="{BB3E313D-ECF3-48D4-A4F6-176E0A10E091}">
      <dsp:nvSpPr>
        <dsp:cNvPr id="0" name=""/>
        <dsp:cNvSpPr/>
      </dsp:nvSpPr>
      <dsp:spPr>
        <a:xfrm>
          <a:off x="-20652" y="0"/>
          <a:ext cx="3285353" cy="438852"/>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i="0" kern="1200" dirty="0"/>
            <a:t>Cenovna politika, ki temelji na konkurenci</a:t>
          </a:r>
          <a:endParaRPr lang="en-IE" sz="2200" kern="1200" dirty="0"/>
        </a:p>
      </dsp:txBody>
      <dsp:txXfrm>
        <a:off x="775" y="21427"/>
        <a:ext cx="3242499" cy="417425"/>
      </dsp:txXfrm>
    </dsp:sp>
    <dsp:sp modelId="{8462AB36-B29D-4439-97A3-467B88D9E25D}">
      <dsp:nvSpPr>
        <dsp:cNvPr id="0" name=""/>
        <dsp:cNvSpPr/>
      </dsp:nvSpPr>
      <dsp:spPr>
        <a:xfrm>
          <a:off x="0" y="439495"/>
          <a:ext cx="10236200" cy="87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Font typeface="Arial" panose="020B0604020202020204" pitchFamily="34" charset="0"/>
            <a:buNone/>
          </a:pPr>
          <a:r>
            <a:rPr lang="en-US" sz="2200" b="0" i="0" kern="1200" dirty="0">
              <a:solidFill>
                <a:srgbClr val="494949"/>
              </a:solidFill>
            </a:rPr>
            <a:t>Cene so določene na podlagi </a:t>
          </a:r>
          <a:r>
            <a:rPr lang="en-US" sz="2200" b="1" i="0" kern="1200" dirty="0">
              <a:solidFill>
                <a:srgbClr val="494949"/>
              </a:solidFill>
            </a:rPr>
            <a:t>konkurenčnosti</a:t>
          </a:r>
          <a:r>
            <a:rPr lang="en-US" sz="2200" b="0" i="0" kern="1200" dirty="0">
              <a:solidFill>
                <a:srgbClr val="494949"/>
              </a:solidFill>
            </a:rPr>
            <a:t>,</a:t>
          </a:r>
          <a:r>
            <a:rPr lang="en-US" sz="2200" b="1" i="0" kern="1200" dirty="0">
              <a:solidFill>
                <a:srgbClr val="494949"/>
              </a:solidFill>
            </a:rPr>
            <a:t> </a:t>
          </a:r>
          <a:r>
            <a:rPr lang="en-US" sz="2200" b="0" i="0" kern="1200" dirty="0">
              <a:solidFill>
                <a:srgbClr val="494949"/>
              </a:solidFill>
            </a:rPr>
            <a:t>tj.</a:t>
          </a:r>
          <a:r>
            <a:rPr lang="en-US" sz="2200" b="1" i="0" kern="1200" dirty="0">
              <a:solidFill>
                <a:srgbClr val="494949"/>
              </a:solidFill>
            </a:rPr>
            <a:t> na podlagi cen</a:t>
          </a:r>
          <a:r>
            <a:rPr lang="en-US" sz="2200" b="0" i="0" kern="1200" dirty="0">
              <a:solidFill>
                <a:srgbClr val="494949"/>
              </a:solidFill>
            </a:rPr>
            <a:t>, ki jih zaračunavajo lokalni konkurenti na področju alternativnih turističnih namestitev.</a:t>
          </a:r>
          <a:endParaRPr lang="en-IE" sz="2200" kern="1200" dirty="0">
            <a:solidFill>
              <a:srgbClr val="494949"/>
            </a:solidFill>
          </a:endParaRPr>
        </a:p>
      </dsp:txBody>
      <dsp:txXfrm>
        <a:off x="0" y="439495"/>
        <a:ext cx="10236200" cy="8778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6C64F-DD26-4A75-B557-3732754E8B16}">
      <dsp:nvSpPr>
        <dsp:cNvPr id="0" name=""/>
        <dsp:cNvSpPr/>
      </dsp:nvSpPr>
      <dsp:spPr>
        <a:xfrm>
          <a:off x="0" y="2523726"/>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D53413-1415-45B1-817F-ECEA66866B1E}">
      <dsp:nvSpPr>
        <dsp:cNvPr id="0" name=""/>
        <dsp:cNvSpPr/>
      </dsp:nvSpPr>
      <dsp:spPr>
        <a:xfrm>
          <a:off x="0" y="143974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C7EB3-FEFB-4865-819E-5603FE865838}">
      <dsp:nvSpPr>
        <dsp:cNvPr id="0" name=""/>
        <dsp:cNvSpPr/>
      </dsp:nvSpPr>
      <dsp:spPr>
        <a:xfrm>
          <a:off x="0" y="35576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56CB7-BAD9-4CE8-B5CE-B97A17711B5E}">
      <dsp:nvSpPr>
        <dsp:cNvPr id="0" name=""/>
        <dsp:cNvSpPr/>
      </dsp:nvSpPr>
      <dsp:spPr>
        <a:xfrm>
          <a:off x="2661411" y="396"/>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2661411" y="396"/>
        <a:ext cx="7574788" cy="355368"/>
      </dsp:txXfrm>
    </dsp:sp>
    <dsp:sp modelId="{BB3E313D-ECF3-48D4-A4F6-176E0A10E091}">
      <dsp:nvSpPr>
        <dsp:cNvPr id="0" name=""/>
        <dsp:cNvSpPr/>
      </dsp:nvSpPr>
      <dsp:spPr>
        <a:xfrm>
          <a:off x="0" y="396"/>
          <a:ext cx="2661412"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i="0" kern="1200" dirty="0"/>
            <a:t>Cenovno oblikovanje na podlagi stroškov</a:t>
          </a:r>
          <a:endParaRPr lang="en-IE" sz="2200" kern="1200" dirty="0"/>
        </a:p>
      </dsp:txBody>
      <dsp:txXfrm>
        <a:off x="17351" y="17747"/>
        <a:ext cx="2626710" cy="338017"/>
      </dsp:txXfrm>
    </dsp:sp>
    <dsp:sp modelId="{8462AB36-B29D-4439-97A3-467B88D9E25D}">
      <dsp:nvSpPr>
        <dsp:cNvPr id="0" name=""/>
        <dsp:cNvSpPr/>
      </dsp:nvSpPr>
      <dsp:spPr>
        <a:xfrm>
          <a:off x="0" y="355765"/>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Font typeface="Arial" panose="020B0604020202020204" pitchFamily="34" charset="0"/>
            <a:buNone/>
          </a:pPr>
          <a:r>
            <a:rPr lang="en-US" sz="2200" b="0" i="0" kern="1200" dirty="0">
              <a:solidFill>
                <a:srgbClr val="494949"/>
              </a:solidFill>
            </a:rPr>
            <a:t>Cene so določene na podlagi </a:t>
          </a:r>
          <a:r>
            <a:rPr lang="en-US" sz="2200" b="1" i="0" kern="1200" dirty="0">
              <a:solidFill>
                <a:srgbClr val="494949"/>
              </a:solidFill>
            </a:rPr>
            <a:t>stroškov izvedbe storitve, povečanih za maržo dobička.</a:t>
          </a:r>
          <a:endParaRPr lang="en-IE" sz="2200" b="1" kern="1200" dirty="0">
            <a:solidFill>
              <a:srgbClr val="494949"/>
            </a:solidFill>
          </a:endParaRPr>
        </a:p>
      </dsp:txBody>
      <dsp:txXfrm>
        <a:off x="0" y="355765"/>
        <a:ext cx="10236200" cy="710843"/>
      </dsp:txXfrm>
    </dsp:sp>
    <dsp:sp modelId="{E726A0B2-1B01-4EE6-9E4F-83DEACA0C75F}">
      <dsp:nvSpPr>
        <dsp:cNvPr id="0" name=""/>
        <dsp:cNvSpPr/>
      </dsp:nvSpPr>
      <dsp:spPr>
        <a:xfrm>
          <a:off x="2661411" y="1084377"/>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IE" sz="2200" kern="1200" dirty="0">
              <a:solidFill>
                <a:schemeClr val="bg1"/>
              </a:solidFill>
            </a:rPr>
            <a:t>c</a:t>
          </a:r>
        </a:p>
      </dsp:txBody>
      <dsp:txXfrm>
        <a:off x="2661411" y="1084377"/>
        <a:ext cx="7574788" cy="355368"/>
      </dsp:txXfrm>
    </dsp:sp>
    <dsp:sp modelId="{48A79F49-4E5B-4A46-A2DD-FB3F7775FEA3}">
      <dsp:nvSpPr>
        <dsp:cNvPr id="0" name=""/>
        <dsp:cNvSpPr/>
      </dsp:nvSpPr>
      <dsp:spPr>
        <a:xfrm>
          <a:off x="0" y="1084377"/>
          <a:ext cx="2661412"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Cenovno oblikovanje na podlagi vrednosti</a:t>
          </a:r>
          <a:endParaRPr lang="en-IE" sz="2200" b="1" kern="1200" dirty="0">
            <a:solidFill>
              <a:schemeClr val="bg1"/>
            </a:solidFill>
          </a:endParaRPr>
        </a:p>
      </dsp:txBody>
      <dsp:txXfrm>
        <a:off x="17351" y="1101728"/>
        <a:ext cx="2626710" cy="338017"/>
      </dsp:txXfrm>
    </dsp:sp>
    <dsp:sp modelId="{5CCCC1EE-41AA-4CE0-AEFB-54B55CD9149D}">
      <dsp:nvSpPr>
        <dsp:cNvPr id="0" name=""/>
        <dsp:cNvSpPr/>
      </dsp:nvSpPr>
      <dsp:spPr>
        <a:xfrm>
          <a:off x="0" y="1439745"/>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None/>
          </a:pPr>
          <a:r>
            <a:rPr lang="en-US" sz="2200" b="0" i="0" kern="1200" dirty="0">
              <a:solidFill>
                <a:srgbClr val="494949"/>
              </a:solidFill>
            </a:rPr>
            <a:t>Cene so določene na podlagi tega, koliko </a:t>
          </a:r>
          <a:r>
            <a:rPr lang="en-US" sz="2200" b="1" i="0" kern="1200" dirty="0">
              <a:solidFill>
                <a:srgbClr val="494949"/>
              </a:solidFill>
            </a:rPr>
            <a:t>so </a:t>
          </a:r>
          <a:r>
            <a:rPr lang="en-US" sz="2200" b="0" i="0" kern="1200" dirty="0">
              <a:solidFill>
                <a:srgbClr val="494949"/>
              </a:solidFill>
            </a:rPr>
            <a:t>po mnenju gostov </a:t>
          </a:r>
          <a:r>
            <a:rPr lang="en-US" sz="2200" b="1" i="0" kern="1200" dirty="0">
              <a:solidFill>
                <a:srgbClr val="494949"/>
              </a:solidFill>
            </a:rPr>
            <a:t>vredne </a:t>
          </a:r>
          <a:r>
            <a:rPr lang="en-US" sz="2200" b="0" i="0" kern="1200" dirty="0">
              <a:solidFill>
                <a:srgbClr val="494949"/>
              </a:solidFill>
            </a:rPr>
            <a:t>vaše </a:t>
          </a:r>
          <a:r>
            <a:rPr lang="en-US" sz="2200" b="1" i="0" kern="1200" dirty="0">
              <a:solidFill>
                <a:srgbClr val="494949"/>
              </a:solidFill>
            </a:rPr>
            <a:t>sobe in storitve</a:t>
          </a:r>
          <a:r>
            <a:rPr lang="en-US" sz="2200" b="0" i="0" kern="1200" dirty="0"/>
            <a:t>.</a:t>
          </a:r>
          <a:endParaRPr lang="en-IE" sz="2200" kern="1200" dirty="0"/>
        </a:p>
      </dsp:txBody>
      <dsp:txXfrm>
        <a:off x="0" y="1439745"/>
        <a:ext cx="10236200" cy="710843"/>
      </dsp:txXfrm>
    </dsp:sp>
    <dsp:sp modelId="{5E8D397D-91CF-471D-96ED-24397F250C99}">
      <dsp:nvSpPr>
        <dsp:cNvPr id="0" name=""/>
        <dsp:cNvSpPr/>
      </dsp:nvSpPr>
      <dsp:spPr>
        <a:xfrm>
          <a:off x="2661411" y="2168358"/>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IE" sz="2200" kern="1200" dirty="0">
              <a:solidFill>
                <a:schemeClr val="bg1"/>
              </a:solidFill>
            </a:rPr>
            <a:t>c</a:t>
          </a:r>
          <a:endParaRPr lang="en-IE" sz="2200" kern="1200" dirty="0"/>
        </a:p>
      </dsp:txBody>
      <dsp:txXfrm>
        <a:off x="2661411" y="2168358"/>
        <a:ext cx="7574788" cy="355368"/>
      </dsp:txXfrm>
    </dsp:sp>
    <dsp:sp modelId="{6843FBD0-90E0-4485-8ACB-4D0751E12794}">
      <dsp:nvSpPr>
        <dsp:cNvPr id="0" name=""/>
        <dsp:cNvSpPr/>
      </dsp:nvSpPr>
      <dsp:spPr>
        <a:xfrm>
          <a:off x="0" y="2168358"/>
          <a:ext cx="2661412"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i="0" kern="1200" dirty="0"/>
            <a:t>Cenovno oblikovanje na podlagi trga</a:t>
          </a:r>
          <a:endParaRPr lang="en-IE" sz="2200" kern="1200" dirty="0"/>
        </a:p>
      </dsp:txBody>
      <dsp:txXfrm>
        <a:off x="17351" y="2185709"/>
        <a:ext cx="2626710" cy="338017"/>
      </dsp:txXfrm>
    </dsp:sp>
    <dsp:sp modelId="{73C03CCC-452B-4514-A258-7332B7ABDF42}">
      <dsp:nvSpPr>
        <dsp:cNvPr id="0" name=""/>
        <dsp:cNvSpPr/>
      </dsp:nvSpPr>
      <dsp:spPr>
        <a:xfrm>
          <a:off x="0" y="2523726"/>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None/>
          </a:pPr>
          <a:r>
            <a:rPr lang="en-US" sz="2200" b="0" i="0" kern="1200" dirty="0">
              <a:solidFill>
                <a:srgbClr val="494949"/>
              </a:solidFill>
            </a:rPr>
            <a:t>Cene </a:t>
          </a:r>
          <a:r>
            <a:rPr lang="en-US" sz="2200" b="0" i="0" kern="1200" dirty="0">
              <a:solidFill>
                <a:srgbClr val="494949"/>
              </a:solidFill>
              <a:latin typeface="Calibri" panose="020F0502020204030204"/>
              <a:ea typeface="+mn-ea"/>
              <a:cs typeface="+mn-cs"/>
            </a:rPr>
            <a:t>so določene na podlagi dejavnikov, kot so povpraševanje potrošnikov, gospodarske razmere in druge </a:t>
          </a:r>
          <a:r>
            <a:rPr lang="en-US" sz="2200" b="1" i="0" kern="1200" dirty="0">
              <a:solidFill>
                <a:srgbClr val="494949"/>
              </a:solidFill>
              <a:latin typeface="Calibri" panose="020F0502020204030204"/>
              <a:ea typeface="+mn-ea"/>
              <a:cs typeface="+mn-cs"/>
            </a:rPr>
            <a:t>tržne sile.</a:t>
          </a:r>
          <a:endParaRPr lang="en-IE" sz="2200" b="1" i="0" kern="1200" dirty="0">
            <a:solidFill>
              <a:srgbClr val="494949"/>
            </a:solidFill>
            <a:latin typeface="Calibri" panose="020F0502020204030204"/>
            <a:ea typeface="+mn-ea"/>
            <a:cs typeface="+mn-cs"/>
          </a:endParaRPr>
        </a:p>
      </dsp:txBody>
      <dsp:txXfrm>
        <a:off x="0" y="2523726"/>
        <a:ext cx="10236200" cy="7108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700C5-81F4-4915-93F1-19092AD88B44}">
      <dsp:nvSpPr>
        <dsp:cNvPr id="0" name=""/>
        <dsp:cNvSpPr/>
      </dsp:nvSpPr>
      <dsp:spPr>
        <a:xfrm>
          <a:off x="0" y="578870"/>
          <a:ext cx="11562017" cy="13166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7341" tIns="458216" rIns="897341" bIns="170688" numCol="1" spcCol="1270" anchor="t"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lang="en-US" sz="2400" b="1" kern="1200" dirty="0">
              <a:solidFill>
                <a:srgbClr val="E96751"/>
              </a:solidFill>
            </a:rPr>
            <a:t>Formula: </a:t>
          </a:r>
          <a:r>
            <a:rPr lang="en-US" sz="2400" kern="1200" dirty="0">
              <a:solidFill>
                <a:srgbClr val="494949"/>
              </a:solidFill>
            </a:rPr>
            <a:t>Če čiščenje in komunalne storitve </a:t>
          </a:r>
          <a:r>
            <a:rPr lang="en-US" sz="2400" b="1" kern="1200" dirty="0">
              <a:solidFill>
                <a:srgbClr val="494949"/>
              </a:solidFill>
            </a:rPr>
            <a:t>na noč stanejo 50 €</a:t>
          </a:r>
          <a:r>
            <a:rPr lang="en-US" sz="2400" kern="1200" dirty="0">
              <a:solidFill>
                <a:srgbClr val="494949"/>
              </a:solidFill>
            </a:rPr>
            <a:t>, vi pa želite 20 % dobička, je cena sobe</a:t>
          </a:r>
          <a:r>
            <a:rPr lang="en-US" sz="2400" b="1" kern="1200" dirty="0">
              <a:solidFill>
                <a:srgbClr val="494949"/>
              </a:solidFill>
            </a:rPr>
            <a:t> 50 € + (50 € × 0,20) = 60 €. </a:t>
          </a:r>
          <a:endParaRPr lang="en-IE" sz="2400" kern="1200" dirty="0">
            <a:solidFill>
              <a:srgbClr val="494949"/>
            </a:solidFill>
          </a:endParaRPr>
        </a:p>
      </dsp:txBody>
      <dsp:txXfrm>
        <a:off x="0" y="578870"/>
        <a:ext cx="11562017" cy="1316699"/>
      </dsp:txXfrm>
    </dsp:sp>
    <dsp:sp modelId="{A75D84B4-7AC6-4F6E-8AAE-A04D7B36A255}">
      <dsp:nvSpPr>
        <dsp:cNvPr id="0" name=""/>
        <dsp:cNvSpPr/>
      </dsp:nvSpPr>
      <dsp:spPr>
        <a:xfrm>
          <a:off x="474320" y="32399"/>
          <a:ext cx="10787061" cy="871191"/>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912" tIns="0" rIns="305912" bIns="0" numCol="1" spcCol="1270" anchor="ctr" anchorCtr="0">
          <a:noAutofit/>
        </a:bodyPr>
        <a:lstStyle/>
        <a:p>
          <a:pPr marL="0" lvl="0" indent="0" algn="l" defTabSz="1066800">
            <a:lnSpc>
              <a:spcPct val="90000"/>
            </a:lnSpc>
            <a:spcBef>
              <a:spcPct val="0"/>
            </a:spcBef>
            <a:spcAft>
              <a:spcPct val="35000"/>
            </a:spcAft>
            <a:buNone/>
          </a:pPr>
          <a:r>
            <a:rPr lang="en-US" sz="2400" b="1" kern="1200" dirty="0"/>
            <a:t>Cenovno oblikovanje na podlagi stroškov: </a:t>
          </a:r>
          <a:r>
            <a:rPr lang="en-US" sz="2400" kern="1200" dirty="0"/>
            <a:t>Odločite se, ali boste cene določili na podlagi stroškov ali na podlagi vrednosti, ki jo zaznajo gostje. </a:t>
          </a:r>
          <a:r>
            <a:rPr lang="en-US" sz="2400" b="1" kern="1200" dirty="0"/>
            <a:t>Cenovno oblikovanje na podlagi stroškov </a:t>
          </a:r>
          <a:r>
            <a:rPr lang="en-US" sz="2400" kern="1200" dirty="0"/>
            <a:t>preprosto doda pribitek k vašim stroškom na enoto. </a:t>
          </a:r>
          <a:endParaRPr lang="en-IE" sz="2400" kern="1200" dirty="0"/>
        </a:p>
      </dsp:txBody>
      <dsp:txXfrm>
        <a:off x="516848" y="74927"/>
        <a:ext cx="10702005" cy="786135"/>
      </dsp:txXfrm>
    </dsp:sp>
    <dsp:sp modelId="{8DFCCAD1-6716-4B6B-8434-E3A31E01A8D1}">
      <dsp:nvSpPr>
        <dsp:cNvPr id="0" name=""/>
        <dsp:cNvSpPr/>
      </dsp:nvSpPr>
      <dsp:spPr>
        <a:xfrm>
          <a:off x="0" y="2339090"/>
          <a:ext cx="11562017" cy="17671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7341" tIns="458216" rIns="897341" bIns="170688" numCol="1" spcCol="1270" anchor="t" anchorCtr="0">
          <a:noAutofit/>
        </a:bodyPr>
        <a:lstStyle/>
        <a:p>
          <a:pPr marL="0" lvl="1" indent="0" algn="l" defTabSz="1066800">
            <a:lnSpc>
              <a:spcPct val="100000"/>
            </a:lnSpc>
            <a:spcBef>
              <a:spcPct val="0"/>
            </a:spcBef>
            <a:spcAft>
              <a:spcPts val="0"/>
            </a:spcAft>
            <a:buFont typeface="Arial" panose="020B0604020202020204" pitchFamily="34" charset="0"/>
            <a:buNone/>
          </a:pPr>
          <a:r>
            <a:rPr lang="en-US" sz="2400" b="1" kern="1200" dirty="0">
              <a:solidFill>
                <a:srgbClr val="E96751"/>
              </a:solidFill>
            </a:rPr>
            <a:t>Primer: </a:t>
          </a:r>
          <a:r>
            <a:rPr lang="en-US" sz="2400" kern="1200" dirty="0">
              <a:solidFill>
                <a:srgbClr val="494949"/>
              </a:solidFill>
              <a:latin typeface="Calibri" panose="020F0502020204030204"/>
              <a:ea typeface="+mn-ea"/>
              <a:cs typeface="+mn-cs"/>
            </a:rPr>
            <a:t>Če vaša spletna stran ponuja </a:t>
          </a:r>
          <a:r>
            <a:rPr lang="en-US" sz="2400" b="1" kern="1200" dirty="0">
              <a:solidFill>
                <a:srgbClr val="494949"/>
              </a:solidFill>
              <a:latin typeface="Calibri" panose="020F0502020204030204"/>
              <a:ea typeface="+mn-ea"/>
              <a:cs typeface="+mn-cs"/>
            </a:rPr>
            <a:t>edinstvene storitve </a:t>
          </a:r>
          <a:r>
            <a:rPr lang="en-US" sz="2400" kern="1200" dirty="0">
              <a:solidFill>
                <a:srgbClr val="494949"/>
              </a:solidFill>
              <a:latin typeface="Calibri" panose="020F0502020204030204"/>
              <a:ea typeface="+mn-ea"/>
              <a:cs typeface="+mn-cs"/>
            </a:rPr>
            <a:t>(npr. luksuzne šotore, lokalno hrano, wellness storitve), bodo ljudje pogosto plačali več, tudi če so vaši stroški zmerni. </a:t>
          </a:r>
          <a:endParaRPr lang="en-IE" sz="2400" kern="1200" dirty="0">
            <a:solidFill>
              <a:srgbClr val="494949"/>
            </a:solidFill>
            <a:latin typeface="Calibri" panose="020F0502020204030204"/>
            <a:ea typeface="+mn-ea"/>
            <a:cs typeface="+mn-cs"/>
          </a:endParaRPr>
        </a:p>
      </dsp:txBody>
      <dsp:txXfrm>
        <a:off x="0" y="2339090"/>
        <a:ext cx="11562017" cy="1767150"/>
      </dsp:txXfrm>
    </dsp:sp>
    <dsp:sp modelId="{D8A21486-F86B-480C-BC8E-4E74B242ACCF}">
      <dsp:nvSpPr>
        <dsp:cNvPr id="0" name=""/>
        <dsp:cNvSpPr/>
      </dsp:nvSpPr>
      <dsp:spPr>
        <a:xfrm>
          <a:off x="578100" y="2014370"/>
          <a:ext cx="10631505" cy="649440"/>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912" tIns="0" rIns="305912" bIns="0" numCol="1" spcCol="1270" anchor="ctr" anchorCtr="0">
          <a:noAutofit/>
        </a:bodyPr>
        <a:lstStyle/>
        <a:p>
          <a:pPr marL="0" lvl="0" indent="0" algn="l" defTabSz="1066800">
            <a:lnSpc>
              <a:spcPct val="90000"/>
            </a:lnSpc>
            <a:spcBef>
              <a:spcPct val="0"/>
            </a:spcBef>
            <a:spcAft>
              <a:spcPct val="35000"/>
            </a:spcAft>
            <a:buNone/>
          </a:pPr>
          <a:r>
            <a:rPr lang="en-US" sz="2400" kern="1200" dirty="0"/>
            <a:t>Nasprotno pa </a:t>
          </a:r>
          <a:r>
            <a:rPr lang="en-US" sz="2400" b="1" kern="1200" dirty="0"/>
            <a:t>cene</a:t>
          </a:r>
          <a:r>
            <a:rPr lang="en-US" sz="2400" kern="1200" dirty="0"/>
            <a:t>, </a:t>
          </a:r>
          <a:r>
            <a:rPr lang="en-US" sz="2400" b="1" kern="1200" dirty="0"/>
            <a:t>ki temeljijo na vrednosti</a:t>
          </a:r>
          <a:r>
            <a:rPr lang="en-US" sz="2400" kern="1200" dirty="0"/>
            <a:t>, zaračunavajo tisto, kar gostje menijo, da je pošteno za doživetje. </a:t>
          </a:r>
        </a:p>
      </dsp:txBody>
      <dsp:txXfrm>
        <a:off x="609803" y="2046073"/>
        <a:ext cx="10568099" cy="586034"/>
      </dsp:txXfrm>
    </dsp:sp>
    <dsp:sp modelId="{983DCD21-B93A-4534-8E38-9F7B747BA8DF}">
      <dsp:nvSpPr>
        <dsp:cNvPr id="0" name=""/>
        <dsp:cNvSpPr/>
      </dsp:nvSpPr>
      <dsp:spPr>
        <a:xfrm>
          <a:off x="0" y="4582159"/>
          <a:ext cx="11562017" cy="1975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7341" tIns="458216" rIns="897341" bIns="170688" numCol="1" spcCol="1270" anchor="t" anchorCtr="0">
          <a:noAutofit/>
        </a:bodyPr>
        <a:lstStyle/>
        <a:p>
          <a:pPr marL="0" lvl="1" indent="0" algn="l" defTabSz="1066800">
            <a:lnSpc>
              <a:spcPct val="90000"/>
            </a:lnSpc>
            <a:spcBef>
              <a:spcPct val="0"/>
            </a:spcBef>
            <a:spcAft>
              <a:spcPct val="15000"/>
            </a:spcAft>
            <a:buNone/>
          </a:pPr>
          <a:r>
            <a:rPr lang="en-US" sz="2400" b="1" kern="1200" dirty="0">
              <a:solidFill>
                <a:srgbClr val="E96751"/>
              </a:solidFill>
            </a:rPr>
            <a:t>Kombinacija obeh: </a:t>
          </a:r>
          <a:r>
            <a:rPr lang="en-US" sz="2200" b="1" kern="1200" dirty="0">
              <a:solidFill>
                <a:srgbClr val="494949"/>
              </a:solidFill>
            </a:rPr>
            <a:t>prodajna cena = stroški + (stroški × odstotek pribitka)</a:t>
          </a:r>
          <a:endParaRPr lang="en-IE" sz="2200" kern="1200" dirty="0">
            <a:solidFill>
              <a:srgbClr val="494949"/>
            </a:solidFill>
          </a:endParaRPr>
        </a:p>
        <a:p>
          <a:pPr marL="0" lvl="1" indent="0" algn="l" defTabSz="977900">
            <a:lnSpc>
              <a:spcPct val="90000"/>
            </a:lnSpc>
            <a:spcBef>
              <a:spcPct val="0"/>
            </a:spcBef>
            <a:spcAft>
              <a:spcPct val="15000"/>
            </a:spcAft>
            <a:buNone/>
          </a:pPr>
          <a:r>
            <a:rPr lang="en-US" sz="2200" kern="1200" dirty="0" err="1">
              <a:solidFill>
                <a:srgbClr val="494949"/>
              </a:solidFill>
            </a:rPr>
            <a:t>Poudarite </a:t>
          </a:r>
          <a:r>
            <a:rPr lang="en-US" sz="2200" kern="1200" dirty="0">
              <a:solidFill>
                <a:srgbClr val="494949"/>
              </a:solidFill>
            </a:rPr>
            <a:t>edinstvene lastnosti ali ekološke reference, da gostje razumejo in sprejmejo višje cene. </a:t>
          </a:r>
          <a:r>
            <a:rPr lang="en-US" sz="2200" b="1" kern="1200" dirty="0">
              <a:solidFill>
                <a:srgbClr val="E96751"/>
              </a:solidFill>
            </a:rPr>
            <a:t>Primer: </a:t>
          </a:r>
          <a:r>
            <a:rPr lang="en-US" sz="2200" kern="1200" dirty="0">
              <a:solidFill>
                <a:srgbClr val="494949"/>
              </a:solidFill>
            </a:rPr>
            <a:t>„Osnovno ceno“ plus sezonske multiplikatorje (npr. +25 % v srednji sezoni, +50 % poleti) lahko izračunate v Excelu.</a:t>
          </a:r>
          <a:endParaRPr lang="en-IE" sz="2200" kern="1200" dirty="0">
            <a:solidFill>
              <a:srgbClr val="494949"/>
            </a:solidFill>
          </a:endParaRPr>
        </a:p>
      </dsp:txBody>
      <dsp:txXfrm>
        <a:off x="0" y="4582159"/>
        <a:ext cx="11562017" cy="1975050"/>
      </dsp:txXfrm>
    </dsp:sp>
    <dsp:sp modelId="{0606036E-97E3-4CB1-B711-3964CE4F9D60}">
      <dsp:nvSpPr>
        <dsp:cNvPr id="0" name=""/>
        <dsp:cNvSpPr/>
      </dsp:nvSpPr>
      <dsp:spPr>
        <a:xfrm>
          <a:off x="578100" y="4225040"/>
          <a:ext cx="10642189" cy="649440"/>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912" tIns="0" rIns="305912" bIns="0" numCol="1" spcCol="1270" anchor="ctr" anchorCtr="0">
          <a:noAutofit/>
        </a:bodyPr>
        <a:lstStyle/>
        <a:p>
          <a:pPr marL="0" lvl="0" indent="0" algn="l" defTabSz="1066800">
            <a:lnSpc>
              <a:spcPct val="90000"/>
            </a:lnSpc>
            <a:spcBef>
              <a:spcPct val="0"/>
            </a:spcBef>
            <a:spcAft>
              <a:spcPct val="35000"/>
            </a:spcAft>
            <a:buNone/>
          </a:pPr>
          <a:r>
            <a:rPr lang="en-US" sz="2400" b="1" kern="1200" dirty="0"/>
            <a:t>V praksi združite oba pristopa: </a:t>
          </a:r>
          <a:r>
            <a:rPr lang="en-US" sz="2400" kern="1200" dirty="0"/>
            <a:t>poskrbite</a:t>
          </a:r>
          <a:r>
            <a:rPr lang="en-US" sz="2400" b="1" kern="1200" dirty="0"/>
            <a:t>,</a:t>
          </a:r>
          <a:r>
            <a:rPr lang="en-US" sz="2400" kern="1200" dirty="0"/>
            <a:t> da so vsi stroški pokriti, nato pa preizkusite višje cene na podlagi posebne vrednosti, ki jo ponujate. </a:t>
          </a:r>
        </a:p>
      </dsp:txBody>
      <dsp:txXfrm>
        <a:off x="609803" y="4256743"/>
        <a:ext cx="10578783"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324910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02AB-1509-4104-3348-221ECDC7F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D0104-1251-F3F1-870F-704F19C63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9A280-51F8-31F2-C18A-342B4CD396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8DFEF79-3D2B-350B-4E61-69F4A8B3D439}"/>
              </a:ext>
            </a:extLst>
          </p:cNvPr>
          <p:cNvSpPr>
            <a:spLocks noGrp="1"/>
          </p:cNvSpPr>
          <p:nvPr>
            <p:ph type="sldNum" sz="quarter" idx="5"/>
          </p:nvPr>
        </p:nvSpPr>
        <p:spPr/>
        <p:txBody>
          <a:bodyPr/>
          <a:lstStyle/>
          <a:p>
            <a:fld id="{4BE5DE82-CF29-044D-9158-06A811149881}" type="slidenum">
              <a:rPr lang="en-US" smtClean="0"/>
              <a:t>74</a:t>
            </a:fld>
            <a:endParaRPr lang="en-US"/>
          </a:p>
        </p:txBody>
      </p:sp>
    </p:spTree>
    <p:extLst>
      <p:ext uri="{BB962C8B-B14F-4D97-AF65-F5344CB8AC3E}">
        <p14:creationId xmlns:p14="http://schemas.microsoft.com/office/powerpoint/2010/main" val="330997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21B6C-F68F-E003-9E56-274FFF48B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8DE17-4AC9-056B-9814-8429D3DF3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F6BBF-F0AE-3942-ADBE-F99E73EA61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EC50AE-D2E9-8732-355D-7FBF58B37832}"/>
              </a:ext>
            </a:extLst>
          </p:cNvPr>
          <p:cNvSpPr>
            <a:spLocks noGrp="1"/>
          </p:cNvSpPr>
          <p:nvPr>
            <p:ph type="sldNum" sz="quarter" idx="5"/>
          </p:nvPr>
        </p:nvSpPr>
        <p:spPr/>
        <p:txBody>
          <a:bodyPr/>
          <a:lstStyle/>
          <a:p>
            <a:fld id="{4BE5DE82-CF29-044D-9158-06A811149881}" type="slidenum">
              <a:rPr lang="en-US" smtClean="0"/>
              <a:t>76</a:t>
            </a:fld>
            <a:endParaRPr lang="en-US"/>
          </a:p>
        </p:txBody>
      </p:sp>
    </p:spTree>
    <p:extLst>
      <p:ext uri="{BB962C8B-B14F-4D97-AF65-F5344CB8AC3E}">
        <p14:creationId xmlns:p14="http://schemas.microsoft.com/office/powerpoint/2010/main" val="2343447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2B187-CA6B-151B-E21D-FB952120F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3C6B2-9C3A-30EB-D4FC-866E47F12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74915-29C5-AEF1-BE9D-3B61E5DCF1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93E19D-1444-6453-CF62-3C0BCCD361F8}"/>
              </a:ext>
            </a:extLst>
          </p:cNvPr>
          <p:cNvSpPr>
            <a:spLocks noGrp="1"/>
          </p:cNvSpPr>
          <p:nvPr>
            <p:ph type="sldNum" sz="quarter" idx="5"/>
          </p:nvPr>
        </p:nvSpPr>
        <p:spPr/>
        <p:txBody>
          <a:bodyPr/>
          <a:lstStyle/>
          <a:p>
            <a:fld id="{4BE5DE82-CF29-044D-9158-06A811149881}" type="slidenum">
              <a:rPr lang="en-US" smtClean="0"/>
              <a:t>77</a:t>
            </a:fld>
            <a:endParaRPr lang="en-US"/>
          </a:p>
        </p:txBody>
      </p:sp>
    </p:spTree>
    <p:extLst>
      <p:ext uri="{BB962C8B-B14F-4D97-AF65-F5344CB8AC3E}">
        <p14:creationId xmlns:p14="http://schemas.microsoft.com/office/powerpoint/2010/main" val="1504641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9FB54-2A32-0B33-C009-73F642ED3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BE724-68EE-1718-BC19-AE6B2BD1C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8EE02-2926-2AF4-429A-05DCD863D3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5B36C2-899D-78CA-23A0-81E05BBBE7E7}"/>
              </a:ext>
            </a:extLst>
          </p:cNvPr>
          <p:cNvSpPr>
            <a:spLocks noGrp="1"/>
          </p:cNvSpPr>
          <p:nvPr>
            <p:ph type="sldNum" sz="quarter" idx="5"/>
          </p:nvPr>
        </p:nvSpPr>
        <p:spPr/>
        <p:txBody>
          <a:bodyPr/>
          <a:lstStyle/>
          <a:p>
            <a:fld id="{4BE5DE82-CF29-044D-9158-06A811149881}" type="slidenum">
              <a:rPr lang="en-US" smtClean="0"/>
              <a:t>78</a:t>
            </a:fld>
            <a:endParaRPr lang="en-US"/>
          </a:p>
        </p:txBody>
      </p:sp>
    </p:spTree>
    <p:extLst>
      <p:ext uri="{BB962C8B-B14F-4D97-AF65-F5344CB8AC3E}">
        <p14:creationId xmlns:p14="http://schemas.microsoft.com/office/powerpoint/2010/main" val="396306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2163-9E77-444E-F6C7-2F6078118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0EED0-2A7A-F8D6-9FE5-CDB49BE57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FF61C-7FDC-DD96-7ABE-F343A5C5AA9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98CAA8-8F31-5991-B897-45457FDE402C}"/>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37459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6C297-FBEC-3D9D-A638-0027F85D5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8C004-9B24-392C-F2A1-4491B4FC6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8F886-7A8B-0AAD-54D7-D274B7FC8A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78D74E-C9CC-66DE-E9B3-6E8DAC9E2DEE}"/>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134771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8F674-4704-D58A-D9DD-33BAD1E17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BF49-8BAD-55D9-ADDD-5E55C90ED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DF1D1-1165-CA9C-861C-E58BC99D6EF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88FCC3-50BC-A4B2-A4DD-C2647FE5F34A}"/>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2303610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CCA82-0342-B539-48F9-304AEA75C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59255-0DCD-5DEF-4F30-451C8A92B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5A672-5C07-D554-3405-5D49A41D2BD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D1CBFA-EB64-1527-A9DB-740D050B2167}"/>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92485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025A1-83ED-73E8-F0A9-BFC031FDE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6CE0E-7CBC-CC28-D121-3724454CC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6C2CE-95FE-E937-5EFB-7323A68F5D7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E5998E-93F9-D2B7-8286-F97BA91A8864}"/>
              </a:ext>
            </a:extLst>
          </p:cNvPr>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362628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A7289-C12C-0D56-5ADB-9F2322C0A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0633F-0715-AB7C-9FAB-47E20CEDD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4FD1D-B010-1147-562F-4788D823961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0CA4F5-CF6D-F6F3-46E2-5548DC3F25C5}"/>
              </a:ext>
            </a:extLst>
          </p:cNvPr>
          <p:cNvSpPr>
            <a:spLocks noGrp="1"/>
          </p:cNvSpPr>
          <p:nvPr>
            <p:ph type="sldNum" sz="quarter" idx="5"/>
          </p:nvPr>
        </p:nvSpPr>
        <p:spPr/>
        <p:txBody>
          <a:bodyPr/>
          <a:lstStyle/>
          <a:p>
            <a:fld id="{4BE5DE82-CF29-044D-9158-06A811149881}" type="slidenum">
              <a:rPr lang="en-US" smtClean="0"/>
              <a:t>57</a:t>
            </a:fld>
            <a:endParaRPr lang="en-US"/>
          </a:p>
        </p:txBody>
      </p:sp>
    </p:spTree>
    <p:extLst>
      <p:ext uri="{BB962C8B-B14F-4D97-AF65-F5344CB8AC3E}">
        <p14:creationId xmlns:p14="http://schemas.microsoft.com/office/powerpoint/2010/main" val="420804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71</a:t>
            </a:fld>
            <a:endParaRPr lang="en-US"/>
          </a:p>
        </p:txBody>
      </p:sp>
    </p:spTree>
    <p:extLst>
      <p:ext uri="{BB962C8B-B14F-4D97-AF65-F5344CB8AC3E}">
        <p14:creationId xmlns:p14="http://schemas.microsoft.com/office/powerpoint/2010/main" val="272610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F53DA-20B4-A11F-3FA5-2D7AE5130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26EFD-2E50-3754-481C-D565730C8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266A3-377B-B1B2-AAFD-0076751181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1C2A9C-412D-22F4-E7EA-586C47CB6375}"/>
              </a:ext>
            </a:extLst>
          </p:cNvPr>
          <p:cNvSpPr>
            <a:spLocks noGrp="1"/>
          </p:cNvSpPr>
          <p:nvPr>
            <p:ph type="sldNum" sz="quarter" idx="5"/>
          </p:nvPr>
        </p:nvSpPr>
        <p:spPr/>
        <p:txBody>
          <a:bodyPr/>
          <a:lstStyle/>
          <a:p>
            <a:fld id="{4BE5DE82-CF29-044D-9158-06A811149881}" type="slidenum">
              <a:rPr lang="en-US" smtClean="0"/>
              <a:t>72</a:t>
            </a:fld>
            <a:endParaRPr lang="en-US"/>
          </a:p>
        </p:txBody>
      </p:sp>
    </p:spTree>
    <p:extLst>
      <p:ext uri="{BB962C8B-B14F-4D97-AF65-F5344CB8AC3E}">
        <p14:creationId xmlns:p14="http://schemas.microsoft.com/office/powerpoint/2010/main" val="4066158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867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D33600F7-5D6E-347D-BC8B-90B7E7E40F32}"/>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5994FBB-769F-8C9E-CACE-79B80044C85C}"/>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43FF00B1-F2A1-86FE-B607-56F6CB3EEC0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60A3B562-99E6-497D-D1F3-2097BC561AF2}"/>
              </a:ext>
            </a:extLst>
          </p:cNvPr>
          <p:cNvCxnSpPr>
            <a:cxnSpLocks/>
          </p:cNvCxnSpPr>
          <p:nvPr userDrawn="1"/>
        </p:nvCxnSpPr>
        <p:spPr>
          <a:xfrm>
            <a:off x="158568"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6509A1D8-AF78-DF38-C509-850E353A55B1}"/>
              </a:ext>
            </a:extLst>
          </p:cNvPr>
          <p:cNvSpPr>
            <a:spLocks noGrp="1"/>
          </p:cNvSpPr>
          <p:nvPr>
            <p:ph type="body" sz="quarter" idx="18" hasCustomPrompt="1"/>
          </p:nvPr>
        </p:nvSpPr>
        <p:spPr>
          <a:xfrm>
            <a:off x="277812"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21D938B-44A9-8E49-D283-8C25E765EFF2}"/>
              </a:ext>
            </a:extLst>
          </p:cNvPr>
          <p:cNvSpPr>
            <a:spLocks noGrp="1"/>
          </p:cNvSpPr>
          <p:nvPr>
            <p:ph type="body" sz="quarter" idx="19" hasCustomPrompt="1"/>
          </p:nvPr>
        </p:nvSpPr>
        <p:spPr>
          <a:xfrm>
            <a:off x="294611"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692433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109019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66023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75" r:id="rId67"/>
    <p:sldLayoutId id="2147483976" r:id="rId68"/>
    <p:sldLayoutId id="2147483977" r:id="rId69"/>
    <p:sldLayoutId id="2147483978" r:id="rId7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littlehotelier.com/blog/increase-your-revenue/cost-based-pricing/#:~:text=Cost,local%20hotel%20competitors%20are%20charging" TargetMode="Externa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iteminder.com/r/cost-based-pricing/#:~:text=Let%E2%80%99s%20say%20the%20total%20cost,would%20be%20calculated%20as%20follows" TargetMode="Externa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crrhospitality.com/blog/financial-planning-essentials-for-glamping-site-operators/#:~:text=Furthermore%2C%20glamping%20site%20operators%20need,maintaining%20occupancy%20during%20slower%20periods" TargetMode="External"/><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hyperlink" Target="https://www.littlehotelier.com/blog/increase-your-revenue/seasonal-pricing/#:~:text=What%20is%20seasonal%20pricing%3F" TargetMode="Externa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4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4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5.svg"/><Relationship Id="rId7"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69.xml"/><Relationship Id="rId6" Type="http://schemas.openxmlformats.org/officeDocument/2006/relationships/image" Target="../media/image48.jpg"/><Relationship Id="rId5" Type="http://schemas.openxmlformats.org/officeDocument/2006/relationships/image" Target="../media/image47.sv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9.xml"/><Relationship Id="rId6" Type="http://schemas.openxmlformats.org/officeDocument/2006/relationships/image" Target="../media/image49.jpg"/><Relationship Id="rId5" Type="http://schemas.openxmlformats.org/officeDocument/2006/relationships/image" Target="../media/image47.sv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5.svg"/><Relationship Id="rId7"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69.xml"/><Relationship Id="rId6" Type="http://schemas.openxmlformats.org/officeDocument/2006/relationships/image" Target="../media/image50.jpg"/><Relationship Id="rId5" Type="http://schemas.openxmlformats.org/officeDocument/2006/relationships/image" Target="../media/image47.sv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jpg"/><Relationship Id="rId1" Type="http://schemas.openxmlformats.org/officeDocument/2006/relationships/slideLayout" Target="../slideLayouts/slideLayout66.xml"/><Relationship Id="rId4" Type="http://schemas.openxmlformats.org/officeDocument/2006/relationships/image" Target="../media/image41.svg"/></Relationships>
</file>

<file path=ppt/slides/_rels/slide7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0.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31.svg"/><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9.xml"/><Relationship Id="rId6" Type="http://schemas.openxmlformats.org/officeDocument/2006/relationships/hyperlink" Target="https://prenohq.com/blog/5-strategies-to-increase-hotel-revenue-during-low-season/#:~:text=A%20great%20way%20to%20increase,For%20example" TargetMode="External"/><Relationship Id="rId5" Type="http://schemas.openxmlformats.org/officeDocument/2006/relationships/image" Target="../media/image62.jpg"/><Relationship Id="rId4" Type="http://schemas.openxmlformats.org/officeDocument/2006/relationships/image" Target="../media/image31.svg"/></Relationships>
</file>

<file path=ppt/slides/_rels/slide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9.xml"/><Relationship Id="rId4" Type="http://schemas.openxmlformats.org/officeDocument/2006/relationships/image" Target="../media/image31.svg"/></Relationships>
</file>

<file path=ppt/slides/_rels/slide7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hyperlink" Target="https://www.houfy.com/blog/choosing-the-right-cancellation-policy-for-your-vacation-rental" TargetMode="External"/><Relationship Id="rId4" Type="http://schemas.openxmlformats.org/officeDocument/2006/relationships/image" Target="../media/image31.svg"/></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svg"/><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hyperlink" Target="https://www.hostaway.com/blog/airbnb-minimum-nights/#:~:text=Off" TargetMode="External"/><Relationship Id="rId4" Type="http://schemas.openxmlformats.org/officeDocument/2006/relationships/image" Target="../media/image31.svg"/></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31.sv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siteminder.com/r/hotel-financial-statements/#:~:text=" TargetMode="Externa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Mayo Glamping, Irska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400819"/>
            <a:ext cx="5089964" cy="697353"/>
          </a:xfrm>
        </p:spPr>
        <p:txBody>
          <a:bodyPr/>
          <a:lstStyle/>
          <a:p>
            <a:r>
              <a:rPr lang="en-GB" dirty="0"/>
              <a:t>Modul 8 </a:t>
            </a:r>
            <a:r>
              <a:rPr lang="en-GB" sz="4400" b="0" dirty="0"/>
              <a:t>(3. del)</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094489"/>
            <a:ext cx="5089964" cy="697353"/>
          </a:xfrm>
        </p:spPr>
        <p:txBody>
          <a:bodyPr lIns="91440" tIns="45720" rIns="91440" bIns="45720" anchor="t">
            <a:noAutofit/>
          </a:bodyPr>
          <a:lstStyle/>
          <a:p>
            <a:pPr defTabSz="777514">
              <a:lnSpc>
                <a:spcPct val="100000"/>
              </a:lnSpc>
              <a:spcBef>
                <a:spcPts val="0"/>
              </a:spcBef>
              <a:spcAft>
                <a:spcPts val="1200"/>
              </a:spcAft>
              <a:defRPr/>
            </a:pPr>
            <a:r>
              <a:rPr lang="en-US" sz="3200" b="1" dirty="0"/>
              <a:t>Ustvarjanje izvedljivosti – </a:t>
            </a:r>
            <a:r>
              <a:rPr lang="en-US" sz="3200" dirty="0"/>
              <a:t>oblikovanje cen, načrtovanje in dolgoročna finančna stabilnost</a:t>
            </a:r>
          </a:p>
          <a:p>
            <a:pPr>
              <a:spcBef>
                <a:spcPts val="0"/>
              </a:spcBef>
              <a:spcAft>
                <a:spcPts val="1200"/>
              </a:spcAft>
            </a:pPr>
            <a:r>
              <a:rPr lang="en-GB" sz="2400" i="1" dirty="0"/>
              <a:t>Finančno načrtovanje in financiranje </a:t>
            </a:r>
            <a:endParaRPr lang="en-GB" sz="2400" i="1" dirty="0">
              <a:ea typeface="Calibri"/>
              <a:cs typeface="Calibri"/>
            </a:endParaRPr>
          </a:p>
          <a:p>
            <a:pPr>
              <a:spcBef>
                <a:spcPts val="0"/>
              </a:spcBef>
              <a:spcAft>
                <a:spcPts val="1200"/>
              </a:spcAft>
            </a:pPr>
            <a:endParaRPr lang="en-US" sz="2400" dirty="0">
              <a:solidFill>
                <a:srgbClr val="E96751"/>
              </a:solidFill>
              <a:ea typeface="Calibri"/>
              <a:cs typeface="Calibri"/>
            </a:endParaRPr>
          </a:p>
          <a:p>
            <a:pPr defTabSz="777514">
              <a:lnSpc>
                <a:spcPct val="100000"/>
              </a:lnSpc>
              <a:spcBef>
                <a:spcPts val="0"/>
              </a:spcBef>
              <a:spcAft>
                <a:spcPts val="1200"/>
              </a:spcAft>
              <a:defRPr/>
            </a:pPr>
            <a:endParaRPr lang="en-IE" sz="2800" i="1" dirty="0"/>
          </a:p>
        </p:txBody>
      </p:sp>
      <p:pic>
        <p:nvPicPr>
          <p:cNvPr id="5" name="Picture Placeholder 4" descr="A person and person sitting in a small house&#10;&#10;AI-generated content may be incorrect.">
            <a:extLst>
              <a:ext uri="{FF2B5EF4-FFF2-40B4-BE49-F238E27FC236}">
                <a16:creationId xmlns:a16="http://schemas.microsoft.com/office/drawing/2014/main" id="{D33A9C33-2B84-6EBF-7228-64AFB6D169C4}"/>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637FA-3DF1-C4B2-5381-54F64F74134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9866F6-58D4-11A3-0F42-979A87218B23}"/>
              </a:ext>
            </a:extLst>
          </p:cNvPr>
          <p:cNvSpPr/>
          <p:nvPr/>
        </p:nvSpPr>
        <p:spPr>
          <a:xfrm>
            <a:off x="4178371" y="998350"/>
            <a:ext cx="7817046" cy="15054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67FC6607-8633-78A2-39D3-A2DCEA5AE942}"/>
              </a:ext>
            </a:extLst>
          </p:cNvPr>
          <p:cNvSpPr>
            <a:spLocks noGrp="1"/>
          </p:cNvSpPr>
          <p:nvPr>
            <p:ph type="body" sz="quarter" idx="21"/>
          </p:nvPr>
        </p:nvSpPr>
        <p:spPr>
          <a:xfrm>
            <a:off x="4295553" y="776182"/>
            <a:ext cx="7582682" cy="4530541"/>
          </a:xfrm>
        </p:spPr>
        <p:txBody>
          <a:bodyPr lIns="91440" tIns="45720" rIns="91440" bIns="45720" anchor="t"/>
          <a:lstStyle/>
          <a:p>
            <a:pPr>
              <a:spcAft>
                <a:spcPts val="600"/>
              </a:spcAft>
            </a:pPr>
            <a:endParaRPr lang="en-IE" sz="1000" dirty="0"/>
          </a:p>
          <a:p>
            <a:pPr>
              <a:spcAft>
                <a:spcPts val="600"/>
              </a:spcAft>
            </a:pPr>
            <a:r>
              <a:rPr lang="en-IE" sz="2600" b="1" i="1" dirty="0">
                <a:solidFill>
                  <a:schemeClr val="bg1"/>
                </a:solidFill>
              </a:rPr>
              <a:t>Primer: </a:t>
            </a:r>
            <a:r>
              <a:rPr lang="en-IE" dirty="0">
                <a:solidFill>
                  <a:schemeClr val="bg1"/>
                </a:solidFill>
              </a:rPr>
              <a:t>Po drugi strani, če so vaši prihodki znašali, recimo, 25.000 EUR, odhodki pa 19.600 EUR, potem </a:t>
            </a:r>
            <a:r>
              <a:rPr lang="en-IE" b="1" dirty="0">
                <a:solidFill>
                  <a:schemeClr val="bg1"/>
                </a:solidFill>
              </a:rPr>
              <a:t>je čisti dobiček = 5.400 </a:t>
            </a:r>
            <a:r>
              <a:rPr lang="en-IE" dirty="0">
                <a:solidFill>
                  <a:schemeClr val="bg1"/>
                </a:solidFill>
              </a:rPr>
              <a:t>EUR – kar pomeni, da bi v tem letu ustvarili 5,4 tisoč evrov dobička. </a:t>
            </a:r>
          </a:p>
          <a:p>
            <a:pPr>
              <a:spcAft>
                <a:spcPts val="600"/>
              </a:spcAft>
            </a:pPr>
            <a:endParaRPr lang="en-IE" dirty="0"/>
          </a:p>
          <a:p>
            <a:pPr>
              <a:spcAft>
                <a:spcPts val="600"/>
              </a:spcAft>
            </a:pPr>
            <a:r>
              <a:rPr lang="en-IE" sz="2100" b="1" dirty="0"/>
              <a:t>Ta dobiček (ali izguba) je ključnega pomena. </a:t>
            </a:r>
            <a:endParaRPr lang="en-IE" sz="2100" b="1" dirty="0">
              <a:ea typeface="Calibri"/>
              <a:cs typeface="Calibri"/>
            </a:endParaRPr>
          </a:p>
          <a:p>
            <a:pPr marL="342900" indent="-342900">
              <a:spcAft>
                <a:spcPts val="600"/>
              </a:spcAft>
              <a:buFont typeface="Wingdings" panose="05000000000000000000" pitchFamily="2" charset="2"/>
              <a:buChar char="Ø"/>
            </a:pPr>
            <a:r>
              <a:rPr lang="en-IE" sz="2100" b="1" dirty="0">
                <a:solidFill>
                  <a:srgbClr val="E96751"/>
                </a:solidFill>
              </a:rPr>
              <a:t>Pozitivni dobiček </a:t>
            </a:r>
            <a:r>
              <a:rPr lang="en-IE" sz="2100" dirty="0"/>
              <a:t>vam pove, da je posel, kot je bil načrtovan, izvedljiv (in za koliko), medtem ko </a:t>
            </a:r>
            <a:endParaRPr lang="en-IE" sz="2100" dirty="0">
              <a:ea typeface="Calibri"/>
              <a:cs typeface="Calibri"/>
            </a:endParaRPr>
          </a:p>
          <a:p>
            <a:pPr marL="342900" indent="-342900">
              <a:spcAft>
                <a:spcPts val="600"/>
              </a:spcAft>
              <a:buFont typeface="Wingdings" panose="05000000000000000000" pitchFamily="2" charset="2"/>
              <a:buChar char="Ø"/>
            </a:pPr>
            <a:r>
              <a:rPr lang="en-IE" sz="2100" b="1" dirty="0">
                <a:solidFill>
                  <a:srgbClr val="E96751"/>
                </a:solidFill>
              </a:rPr>
              <a:t>negativna številka </a:t>
            </a:r>
            <a:r>
              <a:rPr lang="en-IE" sz="2100" dirty="0"/>
              <a:t>je opozorilni znak, da morate zmanjšati stroške ali poiskati načine za povečanje prihodkov (višje cene, več rezervacij ali dodatni viri prihodkov). </a:t>
            </a:r>
            <a:endParaRPr lang="en-IE" sz="2100" dirty="0">
              <a:ea typeface="Calibri"/>
              <a:cs typeface="Calibri"/>
            </a:endParaRPr>
          </a:p>
          <a:p>
            <a:pPr>
              <a:spcAft>
                <a:spcPts val="600"/>
              </a:spcAft>
            </a:pPr>
            <a:r>
              <a:rPr lang="en-IE" sz="2100" dirty="0"/>
              <a:t>Ne obupajte, če je dobiček majhen – mnoga nova podjetja začnejo z skromnimi dobički –, če pa gre za izgubo, zdaj približno veste, koliko vam manjka, in lahko ustrezno </a:t>
            </a:r>
            <a:r>
              <a:rPr lang="en-IE" sz="2100" err="1"/>
              <a:t>oblikujete</a:t>
            </a:r>
            <a:r>
              <a:rPr lang="en-IE" sz="2100" dirty="0"/>
              <a:t> </a:t>
            </a:r>
            <a:r>
              <a:rPr lang="en-IE" sz="2100" err="1"/>
              <a:t>strategijo</a:t>
            </a:r>
            <a:r>
              <a:rPr lang="en-IE" sz="2100" dirty="0"/>
              <a:t> (morda s ponovnim pregledom cen ali zmanjšanjem neobveznih stroškov).</a:t>
            </a:r>
            <a:endParaRPr lang="en-IE" sz="2100" dirty="0">
              <a:ea typeface="Calibri"/>
              <a:cs typeface="Calibri"/>
            </a:endParaRPr>
          </a:p>
          <a:p>
            <a:pPr>
              <a:spcAft>
                <a:spcPts val="600"/>
              </a:spcAft>
            </a:pPr>
            <a:endParaRPr lang="en-IE" sz="2100" dirty="0">
              <a:ea typeface="Calibri"/>
              <a:cs typeface="Calibri"/>
            </a:endParaRPr>
          </a:p>
        </p:txBody>
      </p:sp>
      <p:sp>
        <p:nvSpPr>
          <p:cNvPr id="5" name="Text Placeholder 4">
            <a:extLst>
              <a:ext uri="{FF2B5EF4-FFF2-40B4-BE49-F238E27FC236}">
                <a16:creationId xmlns:a16="http://schemas.microsoft.com/office/drawing/2014/main" id="{BF208F5E-067D-2760-887F-C126017986E1}"/>
              </a:ext>
            </a:extLst>
          </p:cNvPr>
          <p:cNvSpPr>
            <a:spLocks noGrp="1"/>
          </p:cNvSpPr>
          <p:nvPr>
            <p:ph type="body" sz="quarter" idx="23"/>
          </p:nvPr>
        </p:nvSpPr>
        <p:spPr>
          <a:xfrm>
            <a:off x="4295553" y="169220"/>
            <a:ext cx="7221426" cy="803654"/>
          </a:xfrm>
        </p:spPr>
        <p:txBody>
          <a:bodyPr/>
          <a:lstStyle/>
          <a:p>
            <a:r>
              <a:rPr lang="en-IE" sz="3200" dirty="0"/>
              <a:t>Izračunajte svoj čisti dobiček (ali izgubo)</a:t>
            </a:r>
          </a:p>
        </p:txBody>
      </p:sp>
      <p:sp>
        <p:nvSpPr>
          <p:cNvPr id="7" name="Text Placeholder 6">
            <a:extLst>
              <a:ext uri="{FF2B5EF4-FFF2-40B4-BE49-F238E27FC236}">
                <a16:creationId xmlns:a16="http://schemas.microsoft.com/office/drawing/2014/main" id="{DF4FE263-22B2-50FC-935A-072F69DAA2CC}"/>
              </a:ext>
            </a:extLst>
          </p:cNvPr>
          <p:cNvSpPr>
            <a:spLocks noGrp="1"/>
          </p:cNvSpPr>
          <p:nvPr>
            <p:ph type="body" sz="quarter" idx="18"/>
          </p:nvPr>
        </p:nvSpPr>
        <p:spPr>
          <a:xfrm>
            <a:off x="675021" y="3392026"/>
            <a:ext cx="2893974" cy="1049221"/>
          </a:xfrm>
        </p:spPr>
        <p:txBody>
          <a:bodyPr/>
          <a:lstStyle/>
          <a:p>
            <a:r>
              <a:rPr lang="en-IE" b="0" dirty="0"/>
              <a:t>Določite svoj čisti dobiček (ali izgubo)</a:t>
            </a:r>
          </a:p>
        </p:txBody>
      </p:sp>
      <p:pic>
        <p:nvPicPr>
          <p:cNvPr id="13" name="Picture Placeholder 12" descr="A glass door with a view of trees&#10;&#10;AI-generated content may be incorrect.">
            <a:extLst>
              <a:ext uri="{FF2B5EF4-FFF2-40B4-BE49-F238E27FC236}">
                <a16:creationId xmlns:a16="http://schemas.microsoft.com/office/drawing/2014/main" id="{1775B1D7-2823-B644-2CAE-C5C7E769DB03}"/>
              </a:ext>
            </a:extLst>
          </p:cNvPr>
          <p:cNvPicPr>
            <a:picLocks noGrp="1" noChangeAspect="1"/>
          </p:cNvPicPr>
          <p:nvPr>
            <p:ph type="pic" sz="quarter" idx="10"/>
          </p:nvPr>
        </p:nvPicPr>
        <p:blipFill>
          <a:blip r:embed="rId2"/>
          <a:srcRect l="10463" r="10463"/>
          <a:stretch>
            <a:fillRect/>
          </a:stretch>
        </p:blipFill>
        <p:spPr/>
      </p:pic>
      <p:sp>
        <p:nvSpPr>
          <p:cNvPr id="10" name="Text Placeholder 7">
            <a:extLst>
              <a:ext uri="{FF2B5EF4-FFF2-40B4-BE49-F238E27FC236}">
                <a16:creationId xmlns:a16="http://schemas.microsoft.com/office/drawing/2014/main" id="{C8D9AC83-BBE4-F8E4-8244-83DAEAA3A1C2}"/>
              </a:ext>
            </a:extLst>
          </p:cNvPr>
          <p:cNvSpPr txBox="1">
            <a:spLocks/>
          </p:cNvSpPr>
          <p:nvPr/>
        </p:nvSpPr>
        <p:spPr>
          <a:xfrm>
            <a:off x="697829" y="211821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Strategije dobička in cen</a:t>
            </a:r>
            <a:endParaRPr lang="en-IE" sz="3000" b="0"/>
          </a:p>
          <a:p>
            <a:endParaRPr lang="en-IE" sz="3000" dirty="0"/>
          </a:p>
        </p:txBody>
      </p:sp>
    </p:spTree>
    <p:extLst>
      <p:ext uri="{BB962C8B-B14F-4D97-AF65-F5344CB8AC3E}">
        <p14:creationId xmlns:p14="http://schemas.microsoft.com/office/powerpoint/2010/main" val="365804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5559-4E07-CFA0-39F4-A1E622C741F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B6553D5-40C4-990B-C4A5-5DA6D823232F}"/>
              </a:ext>
            </a:extLst>
          </p:cNvPr>
          <p:cNvSpPr/>
          <p:nvPr/>
        </p:nvSpPr>
        <p:spPr>
          <a:xfrm>
            <a:off x="4088862" y="834797"/>
            <a:ext cx="7906555" cy="5670778"/>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BC4C7BA3-8083-4365-A27E-DED31F338C08}"/>
              </a:ext>
            </a:extLst>
          </p:cNvPr>
          <p:cNvSpPr>
            <a:spLocks noGrp="1"/>
          </p:cNvSpPr>
          <p:nvPr>
            <p:ph type="body" sz="quarter" idx="21"/>
          </p:nvPr>
        </p:nvSpPr>
        <p:spPr>
          <a:xfrm>
            <a:off x="4295553" y="834797"/>
            <a:ext cx="7582682" cy="4530541"/>
          </a:xfrm>
        </p:spPr>
        <p:txBody>
          <a:bodyPr lIns="91440" tIns="45720" rIns="91440" bIns="45720" anchor="t"/>
          <a:lstStyle/>
          <a:p>
            <a:pPr>
              <a:spcAft>
                <a:spcPts val="600"/>
              </a:spcAft>
            </a:pPr>
            <a:endParaRPr lang="en-IE" sz="1000" dirty="0"/>
          </a:p>
          <a:p>
            <a:pPr>
              <a:spcAft>
                <a:spcPts val="600"/>
              </a:spcAft>
            </a:pPr>
            <a:r>
              <a:rPr lang="en-IE" sz="2600" b="1" i="1" dirty="0">
                <a:solidFill>
                  <a:schemeClr val="bg1"/>
                </a:solidFill>
              </a:rPr>
              <a:t>Povzetek primera: </a:t>
            </a:r>
            <a:r>
              <a:rPr lang="en-US" dirty="0">
                <a:solidFill>
                  <a:schemeClr val="bg1"/>
                </a:solidFill>
              </a:rPr>
              <a:t>Recimo, da je naš primer B&amp;B končal z 18.240 evri prihodkov in 19.600 evri odhodkov, kar je povzročilo izgubo. Da bi to popravili, bi lahko poskusili bodisi </a:t>
            </a:r>
          </a:p>
          <a:p>
            <a:pPr marL="342900" indent="-342900">
              <a:spcAft>
                <a:spcPts val="600"/>
              </a:spcAft>
              <a:buFont typeface="Wingdings" panose="05000000000000000000" pitchFamily="2" charset="2"/>
              <a:buChar char="Ø"/>
            </a:pPr>
            <a:r>
              <a:rPr lang="en-US" b="1" dirty="0">
                <a:solidFill>
                  <a:schemeClr val="bg1"/>
                </a:solidFill>
              </a:rPr>
              <a:t>zmanjšati stroške </a:t>
            </a:r>
            <a:r>
              <a:rPr lang="en-US" dirty="0">
                <a:solidFill>
                  <a:schemeClr val="bg1"/>
                </a:solidFill>
              </a:rPr>
              <a:t>(morda zmanjšati nepotrebne stroške ali poiskati cenejše ponudnike) ali </a:t>
            </a:r>
          </a:p>
          <a:p>
            <a:pPr marL="342900" indent="-342900">
              <a:spcAft>
                <a:spcPts val="600"/>
              </a:spcAft>
              <a:buFont typeface="Wingdings" panose="05000000000000000000" pitchFamily="2" charset="2"/>
              <a:buChar char="Ø"/>
            </a:pPr>
            <a:r>
              <a:rPr lang="en-US" b="1" dirty="0">
                <a:solidFill>
                  <a:schemeClr val="bg1"/>
                </a:solidFill>
              </a:rPr>
              <a:t>povečati prihodke </a:t>
            </a:r>
            <a:r>
              <a:rPr lang="en-US" dirty="0">
                <a:solidFill>
                  <a:schemeClr val="bg1"/>
                </a:solidFill>
              </a:rPr>
              <a:t>– morda z rahlim zvišanjem cen v sezoni ali s ciljem višje zasedenosti z boljšim trženjem. </a:t>
            </a:r>
          </a:p>
          <a:p>
            <a:pPr>
              <a:spcAft>
                <a:spcPts val="600"/>
              </a:spcAft>
            </a:pPr>
            <a:endParaRPr lang="en-US" dirty="0">
              <a:solidFill>
                <a:schemeClr val="bg1"/>
              </a:solidFill>
            </a:endParaRPr>
          </a:p>
          <a:p>
            <a:pPr>
              <a:spcAft>
                <a:spcPts val="600"/>
              </a:spcAft>
            </a:pPr>
            <a:r>
              <a:rPr lang="en-US" dirty="0">
                <a:solidFill>
                  <a:schemeClr val="bg1"/>
                </a:solidFill>
              </a:rPr>
              <a:t>Po drugi strani, če načrt kaže </a:t>
            </a:r>
            <a:r>
              <a:rPr lang="en-US" b="1">
                <a:solidFill>
                  <a:schemeClr val="bg1"/>
                </a:solidFill>
              </a:rPr>
              <a:t>zdrav dobiček</a:t>
            </a:r>
            <a:r>
              <a:rPr lang="en-US" dirty="0">
                <a:solidFill>
                  <a:schemeClr val="bg1"/>
                </a:solidFill>
              </a:rPr>
              <a:t>, lahko še vedno preverite, ali so predpostavke realistične (npr. ali je 80-odstotna zasedenost v poletnih mesecih dosegljiva?), in ohranite nekaj rezerve za nepričakovane stroške. </a:t>
            </a:r>
            <a:endParaRPr lang="en-US" dirty="0">
              <a:solidFill>
                <a:schemeClr val="bg1"/>
              </a:solidFill>
              <a:ea typeface="Calibri"/>
              <a:cs typeface="Calibri"/>
            </a:endParaRPr>
          </a:p>
          <a:p>
            <a:pPr marL="342900" indent="-342900">
              <a:spcAft>
                <a:spcPts val="600"/>
              </a:spcAft>
              <a:buFont typeface="Wingdings" panose="05000000000000000000" pitchFamily="2" charset="2"/>
              <a:buChar char="Ø"/>
            </a:pPr>
            <a:r>
              <a:rPr lang="en-US" dirty="0">
                <a:solidFill>
                  <a:schemeClr val="bg1"/>
                </a:solidFill>
              </a:rPr>
              <a:t>Cilj je realistična napoved dobička, ki vas (in vse zainteresirane strani) prepriča, da je vredno nadaljevati s poslovanjem.</a:t>
            </a:r>
            <a:endParaRPr lang="en-IE" dirty="0"/>
          </a:p>
        </p:txBody>
      </p:sp>
      <p:sp>
        <p:nvSpPr>
          <p:cNvPr id="5" name="Text Placeholder 4">
            <a:extLst>
              <a:ext uri="{FF2B5EF4-FFF2-40B4-BE49-F238E27FC236}">
                <a16:creationId xmlns:a16="http://schemas.microsoft.com/office/drawing/2014/main" id="{2D52B74B-ECF4-DC86-3585-28DE780A10A0}"/>
              </a:ext>
            </a:extLst>
          </p:cNvPr>
          <p:cNvSpPr>
            <a:spLocks noGrp="1"/>
          </p:cNvSpPr>
          <p:nvPr>
            <p:ph type="body" sz="quarter" idx="23"/>
          </p:nvPr>
        </p:nvSpPr>
        <p:spPr>
          <a:xfrm>
            <a:off x="4295553" y="169220"/>
            <a:ext cx="7221426" cy="803654"/>
          </a:xfrm>
        </p:spPr>
        <p:txBody>
          <a:bodyPr/>
          <a:lstStyle/>
          <a:p>
            <a:r>
              <a:rPr lang="en-IE" sz="3200" dirty="0"/>
              <a:t>Izračunajte svoj čisti dobiček (ali izgubo)</a:t>
            </a:r>
          </a:p>
        </p:txBody>
      </p:sp>
      <p:sp>
        <p:nvSpPr>
          <p:cNvPr id="6" name="Text Placeholder 5">
            <a:extLst>
              <a:ext uri="{FF2B5EF4-FFF2-40B4-BE49-F238E27FC236}">
                <a16:creationId xmlns:a16="http://schemas.microsoft.com/office/drawing/2014/main" id="{43A33C22-FA9D-00EB-BF05-270CDEAB7DAF}"/>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48836633-EF8E-0044-4ADC-3765FFB8186C}"/>
              </a:ext>
            </a:extLst>
          </p:cNvPr>
          <p:cNvSpPr>
            <a:spLocks noGrp="1"/>
          </p:cNvSpPr>
          <p:nvPr>
            <p:ph type="body" sz="quarter" idx="18"/>
          </p:nvPr>
        </p:nvSpPr>
        <p:spPr>
          <a:xfrm>
            <a:off x="675021" y="3392026"/>
            <a:ext cx="2893974" cy="1049221"/>
          </a:xfrm>
        </p:spPr>
        <p:txBody>
          <a:bodyPr/>
          <a:lstStyle/>
          <a:p>
            <a:r>
              <a:rPr lang="en-IE" b="0" dirty="0"/>
              <a:t>Določite svoj čisti dobiček (ali izgubo)</a:t>
            </a:r>
          </a:p>
        </p:txBody>
      </p:sp>
      <p:pic>
        <p:nvPicPr>
          <p:cNvPr id="15" name="Picture Placeholder 14" descr="A triangular shaped house with grass and a fence&#10;&#10;AI-generated content may be incorrect.">
            <a:extLst>
              <a:ext uri="{FF2B5EF4-FFF2-40B4-BE49-F238E27FC236}">
                <a16:creationId xmlns:a16="http://schemas.microsoft.com/office/drawing/2014/main" id="{4AE7D786-F9EB-9602-FF14-DCF240C6C807}"/>
              </a:ext>
            </a:extLst>
          </p:cNvPr>
          <p:cNvPicPr>
            <a:picLocks noGrp="1" noChangeAspect="1"/>
          </p:cNvPicPr>
          <p:nvPr>
            <p:ph type="pic" sz="quarter" idx="10"/>
          </p:nvPr>
        </p:nvPicPr>
        <p:blipFill>
          <a:blip r:embed="rId2"/>
          <a:srcRect l="540" r="540"/>
          <a:stretch>
            <a:fillRect/>
          </a:stretch>
        </p:blipFill>
        <p:spPr/>
      </p:pic>
      <p:sp>
        <p:nvSpPr>
          <p:cNvPr id="10" name="Text Placeholder 7">
            <a:extLst>
              <a:ext uri="{FF2B5EF4-FFF2-40B4-BE49-F238E27FC236}">
                <a16:creationId xmlns:a16="http://schemas.microsoft.com/office/drawing/2014/main" id="{3D8FBEE6-1C0C-058A-C270-851FD8BC40B5}"/>
              </a:ext>
            </a:extLst>
          </p:cNvPr>
          <p:cNvSpPr txBox="1">
            <a:spLocks/>
          </p:cNvSpPr>
          <p:nvPr/>
        </p:nvSpPr>
        <p:spPr>
          <a:xfrm>
            <a:off x="824829" y="186421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Strategije dobička in oblikovanja cen</a:t>
            </a:r>
            <a:endParaRPr lang="en-IE" sz="3000" b="0"/>
          </a:p>
          <a:p>
            <a:endParaRPr lang="en-IE" sz="3000" dirty="0"/>
          </a:p>
        </p:txBody>
      </p:sp>
    </p:spTree>
    <p:extLst>
      <p:ext uri="{BB962C8B-B14F-4D97-AF65-F5344CB8AC3E}">
        <p14:creationId xmlns:p14="http://schemas.microsoft.com/office/powerpoint/2010/main" val="1126601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786D-3C4A-DEF0-0707-72B2EBAB0C97}"/>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D4E63F3-5CA4-895E-6907-F8E05A2AA1B6}"/>
              </a:ext>
            </a:extLst>
          </p:cNvPr>
          <p:cNvSpPr/>
          <p:nvPr/>
        </p:nvSpPr>
        <p:spPr>
          <a:xfrm>
            <a:off x="817828" y="1605887"/>
            <a:ext cx="10595240" cy="759057"/>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3685EDCF-A310-4D14-265F-DEA2085A86CD}"/>
              </a:ext>
            </a:extLst>
          </p:cNvPr>
          <p:cNvSpPr>
            <a:spLocks noGrp="1"/>
          </p:cNvSpPr>
          <p:nvPr>
            <p:ph type="body" sz="quarter" idx="16"/>
          </p:nvPr>
        </p:nvSpPr>
        <p:spPr>
          <a:xfrm>
            <a:off x="1224681" y="404755"/>
            <a:ext cx="10614687" cy="803654"/>
          </a:xfrm>
        </p:spPr>
        <p:txBody>
          <a:bodyPr/>
          <a:lstStyle/>
          <a:p>
            <a:r>
              <a:rPr lang="en-US" sz="3200" dirty="0">
                <a:solidFill>
                  <a:srgbClr val="459597"/>
                </a:solidFill>
              </a:rPr>
              <a:t>Izračunajte prag rentabilnosti in dobičkonosnost</a:t>
            </a:r>
          </a:p>
          <a:p>
            <a:r>
              <a:rPr lang="en-US" sz="3200" b="0" i="1" dirty="0">
                <a:solidFill>
                  <a:srgbClr val="E96751"/>
                </a:solidFill>
              </a:rPr>
              <a:t>prikaže, kdaj ne boste več izgubljali denarja</a:t>
            </a:r>
          </a:p>
        </p:txBody>
      </p:sp>
      <p:cxnSp>
        <p:nvCxnSpPr>
          <p:cNvPr id="2" name="Straight Connector 1">
            <a:extLst>
              <a:ext uri="{FF2B5EF4-FFF2-40B4-BE49-F238E27FC236}">
                <a16:creationId xmlns:a16="http://schemas.microsoft.com/office/drawing/2014/main" id="{797AFB1E-029D-B67B-744B-2C3FB02B80D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4D780CB-3393-ED2C-6CA5-25A0AA8D78DF}"/>
              </a:ext>
            </a:extLst>
          </p:cNvPr>
          <p:cNvSpPr>
            <a:spLocks noGrp="1"/>
          </p:cNvSpPr>
          <p:nvPr>
            <p:ph type="body" sz="quarter" idx="18"/>
          </p:nvPr>
        </p:nvSpPr>
        <p:spPr>
          <a:xfrm>
            <a:off x="1369911" y="1588890"/>
            <a:ext cx="9137529" cy="803653"/>
          </a:xfrm>
        </p:spPr>
        <p:txBody>
          <a:bodyPr/>
          <a:lstStyle/>
          <a:p>
            <a:pPr marL="0" indent="0" algn="ctr">
              <a:spcAft>
                <a:spcPts val="600"/>
              </a:spcAft>
            </a:pPr>
            <a:r>
              <a:rPr lang="en-US" sz="2800" i="1" dirty="0">
                <a:solidFill>
                  <a:schemeClr val="bg1"/>
                </a:solidFill>
              </a:rPr>
              <a:t>„Kaj potrebujem, da dosežem prag rentabilnosti in ustvarim dobiček?</a:t>
            </a:r>
          </a:p>
        </p:txBody>
      </p:sp>
      <p:sp>
        <p:nvSpPr>
          <p:cNvPr id="21" name="Text Placeholder 5">
            <a:extLst>
              <a:ext uri="{FF2B5EF4-FFF2-40B4-BE49-F238E27FC236}">
                <a16:creationId xmlns:a16="http://schemas.microsoft.com/office/drawing/2014/main" id="{C754BFAF-CD78-D450-391F-26CFDE68A08A}"/>
              </a:ext>
            </a:extLst>
          </p:cNvPr>
          <p:cNvSpPr txBox="1">
            <a:spLocks/>
          </p:cNvSpPr>
          <p:nvPr/>
        </p:nvSpPr>
        <p:spPr>
          <a:xfrm>
            <a:off x="1611085" y="2539081"/>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US" sz="2200" b="1" dirty="0">
                <a:solidFill>
                  <a:srgbClr val="595959"/>
                </a:solidFill>
              </a:rPr>
              <a:t>Prag rentabilnosti </a:t>
            </a:r>
            <a:r>
              <a:rPr lang="en-US" sz="2200" dirty="0">
                <a:solidFill>
                  <a:srgbClr val="595959"/>
                </a:solidFill>
              </a:rPr>
              <a:t>je točka, na kateri vaši prihodki iz rezervacij natančno pokrivajo vaše skupne stroške – brez dobička, a tudi brez izgube.</a:t>
            </a:r>
          </a:p>
          <a:p>
            <a:pPr marL="342900" indent="-342900">
              <a:spcAft>
                <a:spcPts val="600"/>
              </a:spcAft>
              <a:buFont typeface="Arial" panose="020B0604020202020204" pitchFamily="34" charset="0"/>
              <a:buChar char="•"/>
            </a:pPr>
            <a:r>
              <a:rPr lang="en-US" sz="2200" b="1" dirty="0">
                <a:solidFill>
                  <a:srgbClr val="595959"/>
                </a:solidFill>
              </a:rPr>
              <a:t>Dobičkonosnost </a:t>
            </a:r>
            <a:r>
              <a:rPr lang="en-US" sz="2200" dirty="0">
                <a:solidFill>
                  <a:srgbClr val="595959"/>
                </a:solidFill>
              </a:rPr>
              <a:t>se začne, ko zaslužite več kot je prag rentabilnosti – kar pomeni, da vsaka dodatna rezervirana noč po tem neposredno prispeva k vašemu dobičku.</a:t>
            </a:r>
          </a:p>
          <a:p>
            <a:pPr marL="0" indent="0">
              <a:spcAft>
                <a:spcPts val="600"/>
              </a:spcAft>
            </a:pPr>
            <a:endParaRPr lang="en-US" dirty="0"/>
          </a:p>
        </p:txBody>
      </p:sp>
      <p:sp>
        <p:nvSpPr>
          <p:cNvPr id="25" name="Flowchart: Alternate Process 24">
            <a:extLst>
              <a:ext uri="{FF2B5EF4-FFF2-40B4-BE49-F238E27FC236}">
                <a16:creationId xmlns:a16="http://schemas.microsoft.com/office/drawing/2014/main" id="{E6A52F0B-EB9D-4A13-C0A4-D7B76706ADCF}"/>
              </a:ext>
            </a:extLst>
          </p:cNvPr>
          <p:cNvSpPr/>
          <p:nvPr/>
        </p:nvSpPr>
        <p:spPr>
          <a:xfrm>
            <a:off x="1460733" y="2489050"/>
            <a:ext cx="9964593" cy="182987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95D6FC0E-8E07-0F55-3364-5A66B84384D7}"/>
              </a:ext>
            </a:extLst>
          </p:cNvPr>
          <p:cNvSpPr/>
          <p:nvPr/>
        </p:nvSpPr>
        <p:spPr>
          <a:xfrm>
            <a:off x="1488372" y="4424099"/>
            <a:ext cx="9964593" cy="219606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3A300DDD-DA43-BD42-A3E4-91795EE9FBD8}"/>
              </a:ext>
            </a:extLst>
          </p:cNvPr>
          <p:cNvCxnSpPr>
            <a:cxnSpLocks/>
            <a:stCxn id="24" idx="1"/>
            <a:endCxn id="25" idx="1"/>
          </p:cNvCxnSpPr>
          <p:nvPr/>
        </p:nvCxnSpPr>
        <p:spPr>
          <a:xfrm rot="10800000" flipH="1" flipV="1">
            <a:off x="817827" y="1985415"/>
            <a:ext cx="642905" cy="141856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25A923-109E-37DF-ECC5-75A90FC24778}"/>
              </a:ext>
            </a:extLst>
          </p:cNvPr>
          <p:cNvCxnSpPr>
            <a:cxnSpLocks/>
          </p:cNvCxnSpPr>
          <p:nvPr/>
        </p:nvCxnSpPr>
        <p:spPr>
          <a:xfrm rot="16200000" flipH="1">
            <a:off x="-35531" y="4140972"/>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B574CBFE-AFFD-5C8E-4751-4C621D82DD31}"/>
              </a:ext>
            </a:extLst>
          </p:cNvPr>
          <p:cNvSpPr txBox="1">
            <a:spLocks/>
          </p:cNvSpPr>
          <p:nvPr/>
        </p:nvSpPr>
        <p:spPr>
          <a:xfrm>
            <a:off x="1583445" y="4424099"/>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100" b="1" dirty="0">
                <a:solidFill>
                  <a:srgbClr val="E96751"/>
                </a:solidFill>
              </a:rPr>
              <a:t>Najprej opredelite svoje stroške, cene in prihodke </a:t>
            </a:r>
            <a:r>
              <a:rPr lang="en-US" sz="2100" dirty="0">
                <a:solidFill>
                  <a:srgbClr val="494949"/>
                </a:solidFill>
              </a:rPr>
              <a:t>(glejte prejšnje formule)</a:t>
            </a:r>
            <a:endParaRPr lang="en-US" sz="2100" dirty="0">
              <a:solidFill>
                <a:srgbClr val="494949"/>
              </a:solidFill>
              <a:ea typeface="Calibri"/>
              <a:cs typeface="Calibri"/>
            </a:endParaRPr>
          </a:p>
          <a:p>
            <a:pPr marL="0" indent="0" algn="ctr">
              <a:lnSpc>
                <a:spcPct val="100000"/>
              </a:lnSpc>
              <a:spcBef>
                <a:spcPts val="0"/>
              </a:spcBef>
              <a:spcAft>
                <a:spcPts val="600"/>
              </a:spcAft>
            </a:pPr>
            <a:r>
              <a:rPr lang="en-US" sz="2100" b="1" dirty="0">
                <a:solidFill>
                  <a:srgbClr val="494949"/>
                </a:solidFill>
              </a:rPr>
              <a:t>Fiksni stroški (FC) </a:t>
            </a:r>
            <a:r>
              <a:rPr lang="en-US" sz="2100" dirty="0">
                <a:solidFill>
                  <a:srgbClr val="494949"/>
                </a:solidFill>
              </a:rPr>
              <a:t>= 14.000 € → stroški, ki ostanejo enaki ne glede na rezervacije.</a:t>
            </a:r>
            <a:endParaRPr lang="en-US" sz="2100" dirty="0">
              <a:solidFill>
                <a:srgbClr val="494949"/>
              </a:solidFill>
              <a:ea typeface="Calibri"/>
              <a:cs typeface="Calibri"/>
            </a:endParaRPr>
          </a:p>
          <a:p>
            <a:pPr marL="0" indent="0" algn="ctr">
              <a:lnSpc>
                <a:spcPct val="100000"/>
              </a:lnSpc>
              <a:spcBef>
                <a:spcPts val="0"/>
              </a:spcBef>
              <a:spcAft>
                <a:spcPts val="600"/>
              </a:spcAft>
            </a:pPr>
            <a:r>
              <a:rPr lang="en-US" sz="2100" b="1" dirty="0">
                <a:solidFill>
                  <a:srgbClr val="494949"/>
                </a:solidFill>
              </a:rPr>
              <a:t>Spremenljivi stroški na noč (VC) </a:t>
            </a:r>
            <a:r>
              <a:rPr lang="en-US" sz="2100" dirty="0">
                <a:solidFill>
                  <a:srgbClr val="494949"/>
                </a:solidFill>
              </a:rPr>
              <a:t>= 30 EUR → stroški, ki se povečajo z vsako rezervacijo.</a:t>
            </a:r>
            <a:endParaRPr lang="en-US" sz="2100" dirty="0">
              <a:solidFill>
                <a:srgbClr val="494949"/>
              </a:solidFill>
              <a:ea typeface="Calibri"/>
              <a:cs typeface="Calibri"/>
            </a:endParaRPr>
          </a:p>
          <a:p>
            <a:pPr marL="0" indent="0" algn="ctr">
              <a:lnSpc>
                <a:spcPct val="100000"/>
              </a:lnSpc>
              <a:spcBef>
                <a:spcPts val="0"/>
              </a:spcBef>
              <a:spcAft>
                <a:spcPts val="600"/>
              </a:spcAft>
            </a:pPr>
            <a:r>
              <a:rPr lang="en-US" sz="2100" b="1" dirty="0">
                <a:solidFill>
                  <a:srgbClr val="494949"/>
                </a:solidFill>
              </a:rPr>
              <a:t>Cena na nočitev </a:t>
            </a:r>
            <a:r>
              <a:rPr lang="en-US" sz="2100" dirty="0">
                <a:solidFill>
                  <a:srgbClr val="494949"/>
                </a:solidFill>
              </a:rPr>
              <a:t>= 150 € → znesek, ki ga nameravate zaračunati</a:t>
            </a:r>
            <a:r>
              <a:rPr lang="en-US" sz="2100" b="1" dirty="0">
                <a:solidFill>
                  <a:schemeClr val="bg1"/>
                </a:solidFill>
              </a:rPr>
              <a:t>.</a:t>
            </a:r>
            <a:endParaRPr lang="en-US" sz="2100" b="1" dirty="0">
              <a:solidFill>
                <a:schemeClr val="bg1"/>
              </a:solidFill>
              <a:ea typeface="Calibri"/>
              <a:cs typeface="Calibri"/>
            </a:endParaRPr>
          </a:p>
          <a:p>
            <a:pPr marL="0" indent="0" algn="ctr">
              <a:lnSpc>
                <a:spcPct val="100000"/>
              </a:lnSpc>
              <a:spcBef>
                <a:spcPts val="0"/>
              </a:spcBef>
              <a:spcAft>
                <a:spcPts val="600"/>
              </a:spcAft>
            </a:pPr>
            <a:r>
              <a:rPr lang="en-US" sz="2100" b="1" dirty="0">
                <a:solidFill>
                  <a:srgbClr val="494949"/>
                </a:solidFill>
              </a:rPr>
              <a:t>Čisti prihodek na nočitev </a:t>
            </a:r>
            <a:r>
              <a:rPr lang="en-US" sz="2100" dirty="0">
                <a:solidFill>
                  <a:srgbClr val="595959"/>
                </a:solidFill>
              </a:rPr>
              <a:t>= 150 € – 30 € =</a:t>
            </a:r>
            <a:r>
              <a:rPr lang="en-US" sz="2100" b="1" dirty="0">
                <a:solidFill>
                  <a:srgbClr val="595959"/>
                </a:solidFill>
              </a:rPr>
              <a:t> 120</a:t>
            </a:r>
            <a:endParaRPr lang="en-US" sz="2100" dirty="0">
              <a:solidFill>
                <a:srgbClr val="595959"/>
              </a:solidFill>
              <a:ea typeface="Calibri"/>
              <a:cs typeface="Calibri"/>
            </a:endParaRPr>
          </a:p>
        </p:txBody>
      </p:sp>
      <p:grpSp>
        <p:nvGrpSpPr>
          <p:cNvPr id="3" name="Group 2">
            <a:extLst>
              <a:ext uri="{FF2B5EF4-FFF2-40B4-BE49-F238E27FC236}">
                <a16:creationId xmlns:a16="http://schemas.microsoft.com/office/drawing/2014/main" id="{79E0B526-95A3-0B7A-4973-060D8F6CB823}"/>
              </a:ext>
            </a:extLst>
          </p:cNvPr>
          <p:cNvGrpSpPr/>
          <p:nvPr/>
        </p:nvGrpSpPr>
        <p:grpSpPr>
          <a:xfrm>
            <a:off x="10920313" y="156057"/>
            <a:ext cx="1081945" cy="1011723"/>
            <a:chOff x="1016000" y="1137920"/>
            <a:chExt cx="1016000" cy="1016000"/>
          </a:xfrm>
        </p:grpSpPr>
        <p:sp>
          <p:nvSpPr>
            <p:cNvPr id="5" name="Oval 4">
              <a:extLst>
                <a:ext uri="{FF2B5EF4-FFF2-40B4-BE49-F238E27FC236}">
                  <a16:creationId xmlns:a16="http://schemas.microsoft.com/office/drawing/2014/main" id="{9242D82C-1F56-369C-6C76-C72EC48C3BA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84F0A1E-5FC8-D7B8-53FE-9B19AFD8EA37}"/>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23</a:t>
              </a:r>
            </a:p>
          </p:txBody>
        </p:sp>
      </p:grpSp>
    </p:spTree>
    <p:extLst>
      <p:ext uri="{BB962C8B-B14F-4D97-AF65-F5344CB8AC3E}">
        <p14:creationId xmlns:p14="http://schemas.microsoft.com/office/powerpoint/2010/main" val="1823105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A94BC-43F1-CDC8-96C1-7757F406E7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6749E93-3BCA-D9B9-C5F8-94BF6334837A}"/>
              </a:ext>
            </a:extLst>
          </p:cNvPr>
          <p:cNvSpPr>
            <a:spLocks noGrp="1"/>
          </p:cNvSpPr>
          <p:nvPr>
            <p:ph type="body" sz="quarter" idx="16"/>
          </p:nvPr>
        </p:nvSpPr>
        <p:spPr>
          <a:xfrm>
            <a:off x="992588" y="791061"/>
            <a:ext cx="10614687" cy="803654"/>
          </a:xfrm>
        </p:spPr>
        <p:txBody>
          <a:bodyPr/>
          <a:lstStyle/>
          <a:p>
            <a:r>
              <a:rPr lang="en-US" sz="3200" dirty="0">
                <a:solidFill>
                  <a:srgbClr val="E96751"/>
                </a:solidFill>
              </a:rPr>
              <a:t>Izračunajte </a:t>
            </a:r>
            <a:r>
              <a:rPr lang="en-US" sz="3200" dirty="0">
                <a:solidFill>
                  <a:srgbClr val="418D8F"/>
                </a:solidFill>
              </a:rPr>
              <a:t>prag rentabilnosti</a:t>
            </a:r>
          </a:p>
        </p:txBody>
      </p:sp>
      <p:cxnSp>
        <p:nvCxnSpPr>
          <p:cNvPr id="2" name="Straight Connector 1">
            <a:extLst>
              <a:ext uri="{FF2B5EF4-FFF2-40B4-BE49-F238E27FC236}">
                <a16:creationId xmlns:a16="http://schemas.microsoft.com/office/drawing/2014/main" id="{DFA1CD54-3BCE-541E-8E3E-BDEA16A78D5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6F7C45-1962-5CFB-EBEF-D8F1851ED15F}"/>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„Kolikšen odstotek leta moram imeti rezerviran, da dosežem prag rentabilnosti?“</a:t>
            </a:r>
          </a:p>
        </p:txBody>
      </p:sp>
      <p:sp>
        <p:nvSpPr>
          <p:cNvPr id="21" name="Text Placeholder 5">
            <a:extLst>
              <a:ext uri="{FF2B5EF4-FFF2-40B4-BE49-F238E27FC236}">
                <a16:creationId xmlns:a16="http://schemas.microsoft.com/office/drawing/2014/main" id="{4342BE91-0CE5-18F0-3E80-36A65A31B054}"/>
              </a:ext>
            </a:extLst>
          </p:cNvPr>
          <p:cNvSpPr txBox="1">
            <a:spLocks/>
          </p:cNvSpPr>
          <p:nvPr/>
        </p:nvSpPr>
        <p:spPr>
          <a:xfrm>
            <a:off x="1559931" y="1717614"/>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endParaRPr lang="en-US" dirty="0"/>
          </a:p>
        </p:txBody>
      </p:sp>
      <p:sp>
        <p:nvSpPr>
          <p:cNvPr id="26" name="Flowchart: Alternate Process 25">
            <a:extLst>
              <a:ext uri="{FF2B5EF4-FFF2-40B4-BE49-F238E27FC236}">
                <a16:creationId xmlns:a16="http://schemas.microsoft.com/office/drawing/2014/main" id="{46103CCA-81B4-0BD5-0E2E-B3DF8C752B48}"/>
              </a:ext>
            </a:extLst>
          </p:cNvPr>
          <p:cNvSpPr/>
          <p:nvPr/>
        </p:nvSpPr>
        <p:spPr>
          <a:xfrm>
            <a:off x="552450" y="1799721"/>
            <a:ext cx="10864075" cy="436295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EF0A9852-6151-0537-2AFA-ABBC6CFEDDDB}"/>
              </a:ext>
            </a:extLst>
          </p:cNvPr>
          <p:cNvSpPr txBox="1">
            <a:spLocks/>
          </p:cNvSpPr>
          <p:nvPr/>
        </p:nvSpPr>
        <p:spPr>
          <a:xfrm>
            <a:off x="485775" y="1981998"/>
            <a:ext cx="1077861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800" b="1" dirty="0">
                <a:solidFill>
                  <a:srgbClr val="E96751"/>
                </a:solidFill>
              </a:rPr>
              <a:t>Najdi svojo točko preloma </a:t>
            </a:r>
            <a:r>
              <a:rPr lang="en-US" sz="2800" dirty="0">
                <a:solidFill>
                  <a:srgbClr val="E96751"/>
                </a:solidFill>
              </a:rPr>
              <a:t>(formula)</a:t>
            </a:r>
          </a:p>
          <a:p>
            <a:pPr marL="0" indent="0" algn="ctr">
              <a:lnSpc>
                <a:spcPct val="100000"/>
              </a:lnSpc>
              <a:spcBef>
                <a:spcPts val="0"/>
              </a:spcBef>
              <a:spcAft>
                <a:spcPts val="600"/>
              </a:spcAft>
            </a:pPr>
            <a:r>
              <a:rPr lang="en-US" sz="2800" b="1" dirty="0">
                <a:solidFill>
                  <a:srgbClr val="E96751"/>
                </a:solidFill>
              </a:rPr>
              <a:t> </a:t>
            </a:r>
            <a:r>
              <a:rPr lang="en-US" b="1" dirty="0">
                <a:solidFill>
                  <a:srgbClr val="418D8F"/>
                </a:solidFill>
              </a:rPr>
              <a:t>Prag rentabilnosti </a:t>
            </a:r>
            <a:r>
              <a:rPr lang="en-US" dirty="0">
                <a:solidFill>
                  <a:srgbClr val="418D8F"/>
                </a:solidFill>
              </a:rPr>
              <a:t>= fiksni stroški ÷ cena na noč  - spremenljivi stroški na noč</a:t>
            </a:r>
            <a:endParaRPr lang="en-US" b="1" dirty="0">
              <a:solidFill>
                <a:srgbClr val="418D8F"/>
              </a:solidFill>
            </a:endParaRPr>
          </a:p>
          <a:p>
            <a:pPr marL="0" indent="0" algn="ctr">
              <a:lnSpc>
                <a:spcPct val="100000"/>
              </a:lnSpc>
              <a:spcBef>
                <a:spcPts val="0"/>
              </a:spcBef>
              <a:spcAft>
                <a:spcPts val="600"/>
              </a:spcAft>
            </a:pPr>
            <a:r>
              <a:rPr lang="en-US" sz="2200" b="1" i="1" dirty="0">
                <a:solidFill>
                  <a:srgbClr val="595959"/>
                </a:solidFill>
              </a:rPr>
              <a:t>Fiksni stroški (FC) </a:t>
            </a:r>
            <a:r>
              <a:rPr lang="en-US" sz="2200" i="1" dirty="0">
                <a:solidFill>
                  <a:srgbClr val="595959"/>
                </a:solidFill>
              </a:rPr>
              <a:t>= 14.000 EUR </a:t>
            </a:r>
            <a:r>
              <a:rPr lang="en-US" sz="2200" b="1" i="1" dirty="0">
                <a:solidFill>
                  <a:srgbClr val="595959"/>
                </a:solidFill>
              </a:rPr>
              <a:t>  Spremenljivi stroški na noč (VC) </a:t>
            </a:r>
            <a:r>
              <a:rPr lang="en-US" sz="2200" i="1" dirty="0">
                <a:solidFill>
                  <a:srgbClr val="595959"/>
                </a:solidFill>
              </a:rPr>
              <a:t>= 30 EUR </a:t>
            </a:r>
          </a:p>
          <a:p>
            <a:pPr marL="0" indent="0" algn="ctr">
              <a:lnSpc>
                <a:spcPct val="100000"/>
              </a:lnSpc>
              <a:spcBef>
                <a:spcPts val="0"/>
              </a:spcBef>
              <a:spcAft>
                <a:spcPts val="600"/>
              </a:spcAft>
            </a:pPr>
            <a:r>
              <a:rPr lang="en-US" sz="2200" b="1" i="1" dirty="0">
                <a:solidFill>
                  <a:srgbClr val="595959"/>
                </a:solidFill>
              </a:rPr>
              <a:t>Cena na noč </a:t>
            </a:r>
            <a:r>
              <a:rPr lang="en-US" sz="2200" i="1" dirty="0">
                <a:solidFill>
                  <a:srgbClr val="595959"/>
                </a:solidFill>
              </a:rPr>
              <a:t>= 150 EUR </a:t>
            </a:r>
            <a:r>
              <a:rPr lang="en-US" sz="2200" b="1" i="1" dirty="0">
                <a:solidFill>
                  <a:srgbClr val="595959"/>
                </a:solidFill>
              </a:rPr>
              <a:t>  Čisti prihodek na noč </a:t>
            </a:r>
            <a:r>
              <a:rPr lang="en-US" sz="2000" i="1" dirty="0">
                <a:solidFill>
                  <a:srgbClr val="595959"/>
                </a:solidFill>
              </a:rPr>
              <a:t>= 150 EUR – 30 EUR =</a:t>
            </a:r>
            <a:r>
              <a:rPr lang="en-US" sz="2000" b="1" i="1" dirty="0">
                <a:solidFill>
                  <a:srgbClr val="595959"/>
                </a:solidFill>
              </a:rPr>
              <a:t> 120 EUR</a:t>
            </a:r>
            <a:endParaRPr lang="en-US" sz="2200" i="1" dirty="0">
              <a:solidFill>
                <a:srgbClr val="595959"/>
              </a:solidFill>
            </a:endParaRPr>
          </a:p>
          <a:p>
            <a:pPr marL="0" indent="0" algn="ctr">
              <a:lnSpc>
                <a:spcPct val="100000"/>
              </a:lnSpc>
              <a:spcBef>
                <a:spcPts val="0"/>
              </a:spcBef>
              <a:spcAft>
                <a:spcPts val="600"/>
              </a:spcAft>
            </a:pPr>
            <a:r>
              <a:rPr lang="en-US" b="1" dirty="0">
                <a:solidFill>
                  <a:srgbClr val="595959"/>
                </a:solidFill>
              </a:rPr>
              <a:t>Nočitve, potrebne za doseganje pragu rentabilnosti </a:t>
            </a:r>
            <a:r>
              <a:rPr lang="en-US" dirty="0">
                <a:solidFill>
                  <a:srgbClr val="595959"/>
                </a:solidFill>
              </a:rPr>
              <a:t>= 14.000 € ÷ 120 € = 117 nočitev</a:t>
            </a:r>
          </a:p>
          <a:p>
            <a:pPr marL="0" indent="0" algn="ctr">
              <a:lnSpc>
                <a:spcPct val="100000"/>
              </a:lnSpc>
              <a:spcBef>
                <a:spcPts val="0"/>
              </a:spcBef>
              <a:spcAft>
                <a:spcPts val="600"/>
              </a:spcAft>
            </a:pPr>
            <a:r>
              <a:rPr lang="en-US" dirty="0">
                <a:solidFill>
                  <a:srgbClr val="595959"/>
                </a:solidFill>
              </a:rPr>
              <a:t>117 noči × 120 EUR čisti prihodek </a:t>
            </a:r>
            <a:r>
              <a:rPr lang="en-US" dirty="0">
                <a:solidFill>
                  <a:srgbClr val="E96751"/>
                </a:solidFill>
              </a:rPr>
              <a:t>=</a:t>
            </a:r>
            <a:r>
              <a:rPr lang="en-US" b="1" dirty="0">
                <a:solidFill>
                  <a:srgbClr val="E96751"/>
                </a:solidFill>
              </a:rPr>
              <a:t> 14.040 EUR </a:t>
            </a:r>
          </a:p>
          <a:p>
            <a:pPr marL="0" indent="0" algn="ctr">
              <a:lnSpc>
                <a:spcPct val="100000"/>
              </a:lnSpc>
              <a:spcBef>
                <a:spcPts val="0"/>
              </a:spcBef>
              <a:spcAft>
                <a:spcPts val="600"/>
              </a:spcAft>
            </a:pPr>
            <a:r>
              <a:rPr lang="en-US" sz="2200" b="1" dirty="0">
                <a:solidFill>
                  <a:srgbClr val="595959"/>
                </a:solidFill>
              </a:rPr>
              <a:t>Pokrili</a:t>
            </a:r>
            <a:r>
              <a:rPr lang="en-US" sz="2200" dirty="0">
                <a:solidFill>
                  <a:srgbClr val="595959"/>
                </a:solidFill>
              </a:rPr>
              <a:t> ste </a:t>
            </a:r>
            <a:r>
              <a:rPr lang="en-US" sz="2200" b="1" dirty="0">
                <a:solidFill>
                  <a:srgbClr val="595959"/>
                </a:solidFill>
              </a:rPr>
              <a:t>vse fiksne in spremenljive stroške</a:t>
            </a:r>
            <a:r>
              <a:rPr lang="en-US" sz="2200" dirty="0">
                <a:solidFill>
                  <a:srgbClr val="595959"/>
                </a:solidFill>
              </a:rPr>
              <a:t>.</a:t>
            </a:r>
          </a:p>
          <a:p>
            <a:pPr marL="0" indent="0" algn="ctr">
              <a:lnSpc>
                <a:spcPct val="100000"/>
              </a:lnSpc>
              <a:spcBef>
                <a:spcPts val="0"/>
              </a:spcBef>
              <a:spcAft>
                <a:spcPts val="600"/>
              </a:spcAft>
            </a:pPr>
            <a:r>
              <a:rPr lang="en-US" sz="2200" dirty="0">
                <a:solidFill>
                  <a:srgbClr val="595959"/>
                </a:solidFill>
              </a:rPr>
              <a:t>Zato morate rezervirati</a:t>
            </a:r>
            <a:r>
              <a:rPr lang="en-US" sz="2200" b="1" dirty="0">
                <a:solidFill>
                  <a:srgbClr val="595959"/>
                </a:solidFill>
              </a:rPr>
              <a:t> 117 nočitev na leto</a:t>
            </a:r>
            <a:r>
              <a:rPr lang="en-US" sz="2200" dirty="0">
                <a:solidFill>
                  <a:srgbClr val="595959"/>
                </a:solidFill>
              </a:rPr>
              <a:t>, da pokrijete </a:t>
            </a:r>
            <a:r>
              <a:rPr lang="en-US" sz="2200" b="1" dirty="0">
                <a:solidFill>
                  <a:srgbClr val="595959"/>
                </a:solidFill>
              </a:rPr>
              <a:t>fiksne stroške</a:t>
            </a:r>
            <a:r>
              <a:rPr lang="en-US" sz="2200" dirty="0">
                <a:solidFill>
                  <a:srgbClr val="595959"/>
                </a:solidFill>
              </a:rPr>
              <a:t>.</a:t>
            </a:r>
            <a:br>
              <a:rPr lang="en-US" sz="2200" dirty="0">
                <a:solidFill>
                  <a:srgbClr val="595959"/>
                </a:solidFill>
              </a:rPr>
            </a:br>
            <a:r>
              <a:rPr lang="en-US" sz="2200" dirty="0">
                <a:solidFill>
                  <a:srgbClr val="595959"/>
                </a:solidFill>
              </a:rPr>
              <a:t>Pred tem ne izgubljate denarja, vendar tudi ne ustvarjate dobička.</a:t>
            </a:r>
          </a:p>
        </p:txBody>
      </p:sp>
    </p:spTree>
    <p:extLst>
      <p:ext uri="{BB962C8B-B14F-4D97-AF65-F5344CB8AC3E}">
        <p14:creationId xmlns:p14="http://schemas.microsoft.com/office/powerpoint/2010/main" val="923950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EC4E3-2CC6-9F5C-A945-A4B18FCFE5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B5BCD9-1C3C-38C6-63FA-56DC22623B38}"/>
              </a:ext>
            </a:extLst>
          </p:cNvPr>
          <p:cNvSpPr>
            <a:spLocks noGrp="1"/>
          </p:cNvSpPr>
          <p:nvPr>
            <p:ph type="body" sz="quarter" idx="16"/>
          </p:nvPr>
        </p:nvSpPr>
        <p:spPr>
          <a:xfrm>
            <a:off x="933973" y="158503"/>
            <a:ext cx="10614687" cy="803654"/>
          </a:xfrm>
        </p:spPr>
        <p:txBody>
          <a:bodyPr/>
          <a:lstStyle/>
          <a:p>
            <a:r>
              <a:rPr lang="en-US" sz="3200" dirty="0">
                <a:solidFill>
                  <a:srgbClr val="E96751"/>
                </a:solidFill>
              </a:rPr>
              <a:t>Izračunajte dobiček </a:t>
            </a:r>
            <a:r>
              <a:rPr lang="en-US" sz="3200" dirty="0">
                <a:solidFill>
                  <a:srgbClr val="418D8F"/>
                </a:solidFill>
              </a:rPr>
              <a:t>na podlagi povečanega števila rezervacij</a:t>
            </a:r>
          </a:p>
        </p:txBody>
      </p:sp>
      <p:cxnSp>
        <p:nvCxnSpPr>
          <p:cNvPr id="2" name="Straight Connector 1">
            <a:extLst>
              <a:ext uri="{FF2B5EF4-FFF2-40B4-BE49-F238E27FC236}">
                <a16:creationId xmlns:a16="http://schemas.microsoft.com/office/drawing/2014/main" id="{E2FF7526-046D-5F47-8CE8-5F8C3CD091D8}"/>
              </a:ext>
            </a:extLst>
          </p:cNvPr>
          <p:cNvCxnSpPr>
            <a:cxnSpLocks/>
          </p:cNvCxnSpPr>
          <p:nvPr/>
        </p:nvCxnSpPr>
        <p:spPr>
          <a:xfrm>
            <a:off x="0" y="69230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64163DE-482E-B32F-8B7C-A6C82F820565}"/>
              </a:ext>
            </a:extLst>
          </p:cNvPr>
          <p:cNvSpPr>
            <a:spLocks noGrp="1"/>
          </p:cNvSpPr>
          <p:nvPr>
            <p:ph type="body" sz="quarter" idx="18"/>
          </p:nvPr>
        </p:nvSpPr>
        <p:spPr>
          <a:xfrm>
            <a:off x="1360142" y="1126249"/>
            <a:ext cx="9137529" cy="803653"/>
          </a:xfrm>
        </p:spPr>
        <p:txBody>
          <a:bodyPr/>
          <a:lstStyle/>
          <a:p>
            <a:pPr marL="0" indent="0" algn="ctr">
              <a:spcAft>
                <a:spcPts val="600"/>
              </a:spcAft>
            </a:pPr>
            <a:r>
              <a:rPr lang="en-US" sz="2800" i="1" dirty="0">
                <a:solidFill>
                  <a:schemeClr val="bg1"/>
                </a:solidFill>
              </a:rPr>
              <a:t>„Kolikšen odstotek leta moram imeti rezerviran, da dosežem prag rentabilnosti?“</a:t>
            </a:r>
          </a:p>
        </p:txBody>
      </p:sp>
      <p:sp>
        <p:nvSpPr>
          <p:cNvPr id="21" name="Text Placeholder 5">
            <a:extLst>
              <a:ext uri="{FF2B5EF4-FFF2-40B4-BE49-F238E27FC236}">
                <a16:creationId xmlns:a16="http://schemas.microsoft.com/office/drawing/2014/main" id="{FA104E86-5171-E123-EC0B-AEFC0CEBBC32}"/>
              </a:ext>
            </a:extLst>
          </p:cNvPr>
          <p:cNvSpPr txBox="1">
            <a:spLocks/>
          </p:cNvSpPr>
          <p:nvPr/>
        </p:nvSpPr>
        <p:spPr>
          <a:xfrm>
            <a:off x="1559931" y="1108435"/>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endParaRPr lang="en-US" dirty="0"/>
          </a:p>
        </p:txBody>
      </p:sp>
      <p:sp>
        <p:nvSpPr>
          <p:cNvPr id="26" name="Flowchart: Alternate Process 25">
            <a:extLst>
              <a:ext uri="{FF2B5EF4-FFF2-40B4-BE49-F238E27FC236}">
                <a16:creationId xmlns:a16="http://schemas.microsoft.com/office/drawing/2014/main" id="{D2F35B84-B193-FE40-0B84-AB081A251E0B}"/>
              </a:ext>
            </a:extLst>
          </p:cNvPr>
          <p:cNvSpPr/>
          <p:nvPr/>
        </p:nvSpPr>
        <p:spPr>
          <a:xfrm>
            <a:off x="493835" y="819311"/>
            <a:ext cx="10903152" cy="582956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575B9159-3BD6-AFC4-410D-5EC403F4EC8A}"/>
              </a:ext>
            </a:extLst>
          </p:cNvPr>
          <p:cNvSpPr txBox="1">
            <a:spLocks/>
          </p:cNvSpPr>
          <p:nvPr/>
        </p:nvSpPr>
        <p:spPr>
          <a:xfrm>
            <a:off x="622544" y="822412"/>
            <a:ext cx="1077861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pPr>
            <a:r>
              <a:rPr lang="en-US" sz="2800" b="1" dirty="0">
                <a:solidFill>
                  <a:srgbClr val="E96751"/>
                </a:solidFill>
              </a:rPr>
              <a:t>Izračunajte svoj dobiček </a:t>
            </a:r>
            <a:r>
              <a:rPr lang="en-US" sz="2800" dirty="0">
                <a:solidFill>
                  <a:srgbClr val="E96751"/>
                </a:solidFill>
              </a:rPr>
              <a:t>(formula)</a:t>
            </a:r>
          </a:p>
          <a:p>
            <a:pPr marL="0" indent="0" algn="ctr">
              <a:lnSpc>
                <a:spcPct val="100000"/>
              </a:lnSpc>
              <a:spcBef>
                <a:spcPts val="0"/>
              </a:spcBef>
            </a:pPr>
            <a:r>
              <a:rPr lang="en-US" dirty="0">
                <a:solidFill>
                  <a:srgbClr val="418D8F"/>
                </a:solidFill>
              </a:rPr>
              <a:t> </a:t>
            </a:r>
            <a:r>
              <a:rPr lang="en-US" b="1" dirty="0">
                <a:solidFill>
                  <a:srgbClr val="418D8F"/>
                </a:solidFill>
              </a:rPr>
              <a:t>Dobiček </a:t>
            </a:r>
            <a:r>
              <a:rPr lang="en-US" dirty="0">
                <a:solidFill>
                  <a:srgbClr val="418D8F"/>
                </a:solidFill>
              </a:rPr>
              <a:t>= (cena na nočitev – spremenljivi stroški na nočitev) × število rezerviranih nočitev – fiksni stroški</a:t>
            </a:r>
          </a:p>
          <a:p>
            <a:pPr marL="0" indent="0" algn="ctr">
              <a:lnSpc>
                <a:spcPct val="100000"/>
              </a:lnSpc>
              <a:spcBef>
                <a:spcPts val="0"/>
              </a:spcBef>
            </a:pPr>
            <a:r>
              <a:rPr lang="en-US" i="1" dirty="0">
                <a:solidFill>
                  <a:srgbClr val="595959"/>
                </a:solidFill>
              </a:rPr>
              <a:t>Ali preprosto povedano </a:t>
            </a:r>
          </a:p>
          <a:p>
            <a:pPr marL="0" indent="0" algn="ctr">
              <a:lnSpc>
                <a:spcPct val="100000"/>
              </a:lnSpc>
              <a:spcBef>
                <a:spcPts val="0"/>
              </a:spcBef>
            </a:pPr>
            <a:r>
              <a:rPr lang="en-US" b="1" dirty="0">
                <a:solidFill>
                  <a:srgbClr val="418D8F"/>
                </a:solidFill>
              </a:rPr>
              <a:t>Dobiček = </a:t>
            </a:r>
            <a:r>
              <a:rPr lang="en-US" dirty="0">
                <a:solidFill>
                  <a:srgbClr val="418D8F"/>
                </a:solidFill>
              </a:rPr>
              <a:t>neto prihodek na noč × rezervirane nočitve − fiksni stroški</a:t>
            </a:r>
          </a:p>
          <a:p>
            <a:pPr marL="0" indent="0" algn="ctr">
              <a:lnSpc>
                <a:spcPct val="100000"/>
              </a:lnSpc>
              <a:spcBef>
                <a:spcPts val="0"/>
              </a:spcBef>
            </a:pPr>
            <a:endParaRPr lang="en-US" sz="1000" dirty="0">
              <a:solidFill>
                <a:srgbClr val="418D8F"/>
              </a:solidFill>
            </a:endParaRPr>
          </a:p>
          <a:p>
            <a:pPr marL="0" indent="0" algn="ctr">
              <a:lnSpc>
                <a:spcPct val="100000"/>
              </a:lnSpc>
              <a:spcBef>
                <a:spcPts val="0"/>
              </a:spcBef>
            </a:pPr>
            <a:endParaRPr lang="en-US" sz="1000" dirty="0">
              <a:solidFill>
                <a:srgbClr val="418D8F"/>
              </a:solidFill>
            </a:endParaRPr>
          </a:p>
          <a:p>
            <a:pPr marL="0" indent="0" algn="ctr">
              <a:lnSpc>
                <a:spcPct val="100000"/>
              </a:lnSpc>
              <a:spcBef>
                <a:spcPts val="0"/>
              </a:spcBef>
            </a:pPr>
            <a:r>
              <a:rPr lang="en-US" b="1" dirty="0">
                <a:solidFill>
                  <a:srgbClr val="E96751"/>
                </a:solidFill>
              </a:rPr>
              <a:t>Korak 1: </a:t>
            </a:r>
            <a:r>
              <a:rPr lang="en-US" b="1" dirty="0">
                <a:solidFill>
                  <a:srgbClr val="459597"/>
                </a:solidFill>
              </a:rPr>
              <a:t>Najprej poiščite nočitve, s katerimi dosežete prag rentabilnosti</a:t>
            </a:r>
          </a:p>
          <a:p>
            <a:pPr marL="0" indent="0" algn="ctr">
              <a:lnSpc>
                <a:spcPct val="100000"/>
              </a:lnSpc>
              <a:spcBef>
                <a:spcPts val="0"/>
              </a:spcBef>
            </a:pPr>
            <a:r>
              <a:rPr lang="en-US" sz="2200" b="1" i="1" dirty="0">
                <a:solidFill>
                  <a:srgbClr val="595959"/>
                </a:solidFill>
              </a:rPr>
              <a:t>Fiksni stroški (FC) </a:t>
            </a:r>
            <a:r>
              <a:rPr lang="en-US" sz="2200" i="1" dirty="0">
                <a:solidFill>
                  <a:srgbClr val="595959"/>
                </a:solidFill>
              </a:rPr>
              <a:t>= 14.000 € </a:t>
            </a:r>
            <a:r>
              <a:rPr lang="en-US" sz="2200" b="1" i="1" dirty="0">
                <a:solidFill>
                  <a:srgbClr val="595959"/>
                </a:solidFill>
              </a:rPr>
              <a:t>     Spremenljivi stroški na noč (VC) </a:t>
            </a:r>
            <a:r>
              <a:rPr lang="en-US" sz="2200" i="1" dirty="0">
                <a:solidFill>
                  <a:srgbClr val="595959"/>
                </a:solidFill>
              </a:rPr>
              <a:t>= 30 </a:t>
            </a:r>
          </a:p>
          <a:p>
            <a:pPr marL="0" indent="0" algn="ctr">
              <a:lnSpc>
                <a:spcPct val="100000"/>
              </a:lnSpc>
              <a:spcBef>
                <a:spcPts val="0"/>
              </a:spcBef>
            </a:pPr>
            <a:r>
              <a:rPr lang="en-US" sz="2200" b="1" i="1" dirty="0">
                <a:solidFill>
                  <a:srgbClr val="595959"/>
                </a:solidFill>
              </a:rPr>
              <a:t>Cena na noč </a:t>
            </a:r>
            <a:r>
              <a:rPr lang="en-US" sz="2200" i="1" dirty="0">
                <a:solidFill>
                  <a:srgbClr val="595959"/>
                </a:solidFill>
              </a:rPr>
              <a:t>= 150 EUR </a:t>
            </a:r>
            <a:r>
              <a:rPr lang="en-US" sz="2200" b="1" i="1" dirty="0">
                <a:solidFill>
                  <a:srgbClr val="595959"/>
                </a:solidFill>
              </a:rPr>
              <a:t>      Čisti prihodek na noč </a:t>
            </a:r>
            <a:r>
              <a:rPr lang="en-US" sz="2000" i="1" dirty="0">
                <a:solidFill>
                  <a:srgbClr val="595959"/>
                </a:solidFill>
              </a:rPr>
              <a:t>= 150 EUR – 30 EUR =</a:t>
            </a:r>
            <a:r>
              <a:rPr lang="en-US" sz="2000" b="1" i="1" dirty="0">
                <a:solidFill>
                  <a:srgbClr val="595959"/>
                </a:solidFill>
              </a:rPr>
              <a:t> 120 EUR</a:t>
            </a:r>
            <a:endParaRPr lang="en-US" sz="2200" i="1" dirty="0">
              <a:solidFill>
                <a:srgbClr val="595959"/>
              </a:solidFill>
            </a:endParaRPr>
          </a:p>
          <a:p>
            <a:pPr marL="0" indent="0" algn="ctr">
              <a:lnSpc>
                <a:spcPct val="100000"/>
              </a:lnSpc>
              <a:spcBef>
                <a:spcPts val="0"/>
              </a:spcBef>
            </a:pPr>
            <a:r>
              <a:rPr lang="en-US" b="1" dirty="0">
                <a:solidFill>
                  <a:srgbClr val="E96751"/>
                </a:solidFill>
              </a:rPr>
              <a:t>Nočitve, pri katerih se doseže prag rentabilnosti </a:t>
            </a:r>
            <a:r>
              <a:rPr lang="en-US" dirty="0">
                <a:solidFill>
                  <a:srgbClr val="595959"/>
                </a:solidFill>
              </a:rPr>
              <a:t>= 14.000 € ÷ 120 € = 117 nočitev</a:t>
            </a:r>
          </a:p>
          <a:p>
            <a:pPr marL="0" indent="0" algn="ctr">
              <a:lnSpc>
                <a:spcPct val="100000"/>
              </a:lnSpc>
              <a:spcBef>
                <a:spcPts val="0"/>
              </a:spcBef>
            </a:pPr>
            <a:endParaRPr lang="en-US" sz="1000" dirty="0">
              <a:solidFill>
                <a:srgbClr val="595959"/>
              </a:solidFill>
            </a:endParaRPr>
          </a:p>
          <a:p>
            <a:pPr marL="0" indent="0" algn="ctr">
              <a:lnSpc>
                <a:spcPct val="100000"/>
              </a:lnSpc>
              <a:spcBef>
                <a:spcPts val="0"/>
              </a:spcBef>
            </a:pPr>
            <a:endParaRPr lang="en-US" sz="1000" dirty="0">
              <a:solidFill>
                <a:srgbClr val="595959"/>
              </a:solidFill>
            </a:endParaRPr>
          </a:p>
          <a:p>
            <a:pPr marL="0" indent="0" algn="ctr">
              <a:lnSpc>
                <a:spcPct val="100000"/>
              </a:lnSpc>
              <a:spcBef>
                <a:spcPts val="0"/>
              </a:spcBef>
            </a:pPr>
            <a:r>
              <a:rPr lang="en-US" b="1" dirty="0">
                <a:solidFill>
                  <a:srgbClr val="E96751"/>
                </a:solidFill>
              </a:rPr>
              <a:t>Korak 2: </a:t>
            </a:r>
            <a:r>
              <a:rPr lang="en-US" b="1" dirty="0">
                <a:solidFill>
                  <a:srgbClr val="459597"/>
                </a:solidFill>
              </a:rPr>
              <a:t>Določite dobiček na podlagi povečanega števila rezervacij</a:t>
            </a:r>
          </a:p>
          <a:p>
            <a:pPr marL="0" indent="0" algn="ctr">
              <a:lnSpc>
                <a:spcPct val="100000"/>
              </a:lnSpc>
              <a:spcBef>
                <a:spcPts val="0"/>
              </a:spcBef>
            </a:pPr>
            <a:r>
              <a:rPr lang="en-IE" b="1" dirty="0">
                <a:solidFill>
                  <a:srgbClr val="E96751"/>
                </a:solidFill>
              </a:rPr>
              <a:t>Dobiček, če spremenite število nočitev, pri katerih se doseže prag rentabilnosti, s 117 na 180 nočitev</a:t>
            </a:r>
            <a:r>
              <a:rPr lang="en-IE" dirty="0">
                <a:solidFill>
                  <a:srgbClr val="E96751"/>
                </a:solidFill>
              </a:rPr>
              <a:t>:</a:t>
            </a:r>
          </a:p>
          <a:p>
            <a:pPr marL="0" indent="0" algn="ctr">
              <a:lnSpc>
                <a:spcPct val="100000"/>
              </a:lnSpc>
              <a:spcBef>
                <a:spcPts val="0"/>
              </a:spcBef>
            </a:pPr>
            <a:r>
              <a:rPr lang="en-IE" dirty="0">
                <a:solidFill>
                  <a:srgbClr val="595959"/>
                </a:solidFill>
              </a:rPr>
              <a:t>120 € x 180 noči = 21.600 € - fiksni stroški 14.000 </a:t>
            </a:r>
          </a:p>
          <a:p>
            <a:pPr marL="0" indent="0" algn="ctr">
              <a:lnSpc>
                <a:spcPct val="100000"/>
              </a:lnSpc>
              <a:spcBef>
                <a:spcPts val="0"/>
              </a:spcBef>
            </a:pPr>
            <a:r>
              <a:rPr lang="en-IE" dirty="0">
                <a:solidFill>
                  <a:srgbClr val="595959"/>
                </a:solidFill>
              </a:rPr>
              <a:t>21.600 € – 14.000 € =</a:t>
            </a:r>
            <a:r>
              <a:rPr lang="en-IE" b="1" dirty="0">
                <a:solidFill>
                  <a:srgbClr val="E96751"/>
                </a:solidFill>
              </a:rPr>
              <a:t> 7.600 € Skupni dobiček</a:t>
            </a:r>
          </a:p>
        </p:txBody>
      </p:sp>
    </p:spTree>
    <p:extLst>
      <p:ext uri="{BB962C8B-B14F-4D97-AF65-F5344CB8AC3E}">
        <p14:creationId xmlns:p14="http://schemas.microsoft.com/office/powerpoint/2010/main" val="3891801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E838-A414-C87C-D3EF-27213CED968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FF80ACD-DD35-D1D0-C560-E210D0841036}"/>
              </a:ext>
            </a:extLst>
          </p:cNvPr>
          <p:cNvSpPr>
            <a:spLocks noGrp="1"/>
          </p:cNvSpPr>
          <p:nvPr>
            <p:ph type="body" sz="quarter" idx="16"/>
          </p:nvPr>
        </p:nvSpPr>
        <p:spPr>
          <a:xfrm>
            <a:off x="788655" y="162840"/>
            <a:ext cx="10614687" cy="803654"/>
          </a:xfrm>
        </p:spPr>
        <p:txBody>
          <a:bodyPr/>
          <a:lstStyle/>
          <a:p>
            <a:r>
              <a:rPr lang="en-IE" sz="3200" dirty="0">
                <a:solidFill>
                  <a:srgbClr val="E96751"/>
                </a:solidFill>
              </a:rPr>
              <a:t>Tabela za izračun pragu rentabilnosti in dobičkonosnosti</a:t>
            </a:r>
          </a:p>
        </p:txBody>
      </p:sp>
      <p:sp>
        <p:nvSpPr>
          <p:cNvPr id="4" name="Text Placeholder 3">
            <a:extLst>
              <a:ext uri="{FF2B5EF4-FFF2-40B4-BE49-F238E27FC236}">
                <a16:creationId xmlns:a16="http://schemas.microsoft.com/office/drawing/2014/main" id="{CE57F21A-ECDB-81E0-D5E9-90B228801CBD}"/>
              </a:ext>
            </a:extLst>
          </p:cNvPr>
          <p:cNvSpPr>
            <a:spLocks noGrp="1"/>
          </p:cNvSpPr>
          <p:nvPr>
            <p:ph type="body" sz="quarter" idx="19"/>
          </p:nvPr>
        </p:nvSpPr>
        <p:spPr>
          <a:xfrm>
            <a:off x="739113" y="962379"/>
            <a:ext cx="10614687" cy="803654"/>
          </a:xfrm>
        </p:spPr>
        <p:txBody>
          <a:bodyPr/>
          <a:lstStyle/>
          <a:p>
            <a:r>
              <a:rPr lang="en-US" sz="2200" b="0" dirty="0">
                <a:solidFill>
                  <a:srgbClr val="595959"/>
                </a:solidFill>
              </a:rPr>
              <a:t>Tukaj je vaša tabela za izračun pragu rentabilnosti in dobičkonosnosti, ki prikazuje, kako </a:t>
            </a:r>
            <a:r>
              <a:rPr lang="en-US" sz="2200" dirty="0">
                <a:solidFill>
                  <a:srgbClr val="595959"/>
                </a:solidFill>
              </a:rPr>
              <a:t>različne cene za nočitev </a:t>
            </a:r>
            <a:r>
              <a:rPr lang="en-US" sz="2200" b="0" dirty="0">
                <a:solidFill>
                  <a:srgbClr val="595959"/>
                </a:solidFill>
              </a:rPr>
              <a:t>vplivajo na </a:t>
            </a:r>
            <a:r>
              <a:rPr lang="en-US" sz="2200" dirty="0">
                <a:solidFill>
                  <a:srgbClr val="595959"/>
                </a:solidFill>
              </a:rPr>
              <a:t>število nočitev, potrebnih za doseganje pragu </a:t>
            </a:r>
            <a:r>
              <a:rPr lang="en-US" sz="2200" b="0" dirty="0">
                <a:solidFill>
                  <a:srgbClr val="595959"/>
                </a:solidFill>
              </a:rPr>
              <a:t>rentabilnosti in</a:t>
            </a:r>
            <a:r>
              <a:rPr lang="en-US" sz="2200" dirty="0">
                <a:solidFill>
                  <a:srgbClr val="595959"/>
                </a:solidFill>
              </a:rPr>
              <a:t> 10.000 € dobička.</a:t>
            </a:r>
          </a:p>
          <a:p>
            <a:endParaRPr lang="en-US" sz="2200" b="0" dirty="0">
              <a:solidFill>
                <a:srgbClr val="595959"/>
              </a:solidFill>
            </a:endParaRPr>
          </a:p>
          <a:p>
            <a:r>
              <a:rPr lang="en-US" sz="2200" b="0" dirty="0">
                <a:solidFill>
                  <a:srgbClr val="595959"/>
                </a:solidFill>
              </a:rPr>
              <a:t>Te vrednosti lahko prilagodite, da načrtujete svojo cenovno strategijo in zagotovite, da </a:t>
            </a:r>
            <a:r>
              <a:rPr lang="en-US" sz="2200" dirty="0">
                <a:solidFill>
                  <a:srgbClr val="595959"/>
                </a:solidFill>
              </a:rPr>
              <a:t>so</a:t>
            </a:r>
            <a:r>
              <a:rPr lang="en-US" sz="2200" b="0" dirty="0">
                <a:solidFill>
                  <a:srgbClr val="595959"/>
                </a:solidFill>
              </a:rPr>
              <a:t> vaši </a:t>
            </a:r>
            <a:r>
              <a:rPr lang="en-US" sz="2200" dirty="0">
                <a:solidFill>
                  <a:srgbClr val="595959"/>
                </a:solidFill>
              </a:rPr>
              <a:t>stroški in prihodki usklajeni </a:t>
            </a:r>
            <a:r>
              <a:rPr lang="en-US" sz="2200" b="0" dirty="0">
                <a:solidFill>
                  <a:srgbClr val="595959"/>
                </a:solidFill>
              </a:rPr>
              <a:t>z vašimi poslovnimi cilji. </a:t>
            </a:r>
          </a:p>
          <a:p>
            <a:endParaRPr lang="en-IE" sz="2200" b="0" dirty="0">
              <a:solidFill>
                <a:srgbClr val="494949"/>
              </a:solidFill>
            </a:endParaRPr>
          </a:p>
        </p:txBody>
      </p:sp>
      <p:graphicFrame>
        <p:nvGraphicFramePr>
          <p:cNvPr id="5" name="Table 4">
            <a:extLst>
              <a:ext uri="{FF2B5EF4-FFF2-40B4-BE49-F238E27FC236}">
                <a16:creationId xmlns:a16="http://schemas.microsoft.com/office/drawing/2014/main" id="{07122733-903D-C551-3FE3-72E76A1601E7}"/>
              </a:ext>
            </a:extLst>
          </p:cNvPr>
          <p:cNvGraphicFramePr>
            <a:graphicFrameLocks noGrp="1"/>
          </p:cNvGraphicFramePr>
          <p:nvPr/>
        </p:nvGraphicFramePr>
        <p:xfrm>
          <a:off x="788655" y="3185954"/>
          <a:ext cx="10879470" cy="3230880"/>
        </p:xfrm>
        <a:graphic>
          <a:graphicData uri="http://schemas.openxmlformats.org/drawingml/2006/table">
            <a:tbl>
              <a:tblPr/>
              <a:tblGrid>
                <a:gridCol w="2175894">
                  <a:extLst>
                    <a:ext uri="{9D8B030D-6E8A-4147-A177-3AD203B41FA5}">
                      <a16:colId xmlns:a16="http://schemas.microsoft.com/office/drawing/2014/main" val="2793864739"/>
                    </a:ext>
                  </a:extLst>
                </a:gridCol>
                <a:gridCol w="2175894">
                  <a:extLst>
                    <a:ext uri="{9D8B030D-6E8A-4147-A177-3AD203B41FA5}">
                      <a16:colId xmlns:a16="http://schemas.microsoft.com/office/drawing/2014/main" val="3586111946"/>
                    </a:ext>
                  </a:extLst>
                </a:gridCol>
                <a:gridCol w="2175894">
                  <a:extLst>
                    <a:ext uri="{9D8B030D-6E8A-4147-A177-3AD203B41FA5}">
                      <a16:colId xmlns:a16="http://schemas.microsoft.com/office/drawing/2014/main" val="2155139389"/>
                    </a:ext>
                  </a:extLst>
                </a:gridCol>
                <a:gridCol w="2175894">
                  <a:extLst>
                    <a:ext uri="{9D8B030D-6E8A-4147-A177-3AD203B41FA5}">
                      <a16:colId xmlns:a16="http://schemas.microsoft.com/office/drawing/2014/main" val="1270858426"/>
                    </a:ext>
                  </a:extLst>
                </a:gridCol>
                <a:gridCol w="2175894">
                  <a:extLst>
                    <a:ext uri="{9D8B030D-6E8A-4147-A177-3AD203B41FA5}">
                      <a16:colId xmlns:a16="http://schemas.microsoft.com/office/drawing/2014/main" val="729164431"/>
                    </a:ext>
                  </a:extLst>
                </a:gridCol>
              </a:tblGrid>
              <a:tr h="0">
                <a:tc>
                  <a:txBody>
                    <a:bodyPr/>
                    <a:lstStyle/>
                    <a:p>
                      <a:r>
                        <a:rPr lang="en-IE" sz="2200" b="1" dirty="0">
                          <a:solidFill>
                            <a:schemeClr val="bg1"/>
                          </a:solidFill>
                        </a:rPr>
                        <a:t>Cena za nočitev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Fiksni stroški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Spremenljivi stroški na nočitev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Nočitve za doseganje pragu rentabilnosti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Nočitve za 10.000 € dobička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90859824"/>
                  </a:ext>
                </a:extLst>
              </a:tr>
              <a:tr h="0">
                <a:tc>
                  <a:txBody>
                    <a:bodyPr/>
                    <a:lstStyle/>
                    <a:p>
                      <a:r>
                        <a:rPr lang="en-IE" sz="22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993900"/>
                  </a:ext>
                </a:extLst>
              </a:tr>
              <a:tr h="0">
                <a:tc>
                  <a:txBody>
                    <a:bodyPr/>
                    <a:lstStyle/>
                    <a:p>
                      <a:r>
                        <a:rPr lang="en-IE" sz="2200">
                          <a:solidFill>
                            <a:srgbClr val="595959"/>
                          </a:solidFill>
                        </a:rPr>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3449136"/>
                  </a:ext>
                </a:extLst>
              </a:tr>
              <a:tr h="0">
                <a:tc>
                  <a:txBody>
                    <a:bodyPr/>
                    <a:lstStyle/>
                    <a:p>
                      <a:r>
                        <a:rPr lang="en-IE" sz="220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311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4121219"/>
                  </a:ext>
                </a:extLst>
              </a:tr>
              <a:tr h="0">
                <a:tc>
                  <a:txBody>
                    <a:bodyPr/>
                    <a:lstStyle/>
                    <a:p>
                      <a:r>
                        <a:rPr lang="en-IE" sz="2200">
                          <a:solidFill>
                            <a:srgbClr val="595959"/>
                          </a:solidFill>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8757982"/>
                  </a:ext>
                </a:extLst>
              </a:tr>
              <a:tr h="0">
                <a:tc>
                  <a:txBody>
                    <a:bodyPr/>
                    <a:lstStyle/>
                    <a:p>
                      <a:r>
                        <a:rPr lang="en-IE" sz="2200">
                          <a:solidFill>
                            <a:srgbClr val="595959"/>
                          </a:solidFill>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8176179"/>
                  </a:ext>
                </a:extLst>
              </a:tr>
            </a:tbl>
          </a:graphicData>
        </a:graphic>
      </p:graphicFrame>
    </p:spTree>
    <p:extLst>
      <p:ext uri="{BB962C8B-B14F-4D97-AF65-F5344CB8AC3E}">
        <p14:creationId xmlns:p14="http://schemas.microsoft.com/office/powerpoint/2010/main" val="220691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434C-4E89-15D3-1564-E61E8AAE0F5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D09521-B3B0-B49C-7513-25E0591F483A}"/>
              </a:ext>
            </a:extLst>
          </p:cNvPr>
          <p:cNvSpPr/>
          <p:nvPr/>
        </p:nvSpPr>
        <p:spPr>
          <a:xfrm>
            <a:off x="3857696" y="5183353"/>
            <a:ext cx="7856122" cy="1612888"/>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649F970-934F-8E6B-BE39-EB46626EC4C5}"/>
              </a:ext>
            </a:extLst>
          </p:cNvPr>
          <p:cNvSpPr>
            <a:spLocks noGrp="1"/>
          </p:cNvSpPr>
          <p:nvPr>
            <p:ph type="body" sz="quarter" idx="21"/>
          </p:nvPr>
        </p:nvSpPr>
        <p:spPr>
          <a:xfrm>
            <a:off x="4131795" y="869487"/>
            <a:ext cx="7582682" cy="4530541"/>
          </a:xfrm>
        </p:spPr>
        <p:txBody>
          <a:bodyPr/>
          <a:lstStyle/>
          <a:p>
            <a:pPr>
              <a:spcAft>
                <a:spcPts val="600"/>
              </a:spcAft>
            </a:pPr>
            <a:r>
              <a:rPr lang="en-US" b="1" dirty="0"/>
              <a:t>Dobičkonosnost </a:t>
            </a:r>
            <a:r>
              <a:rPr lang="en-US" dirty="0"/>
              <a:t>prikazuje </a:t>
            </a:r>
            <a:r>
              <a:rPr lang="en-US" b="1" dirty="0"/>
              <a:t>odstotek vaših skupnih prihodkov, ki vam ostane kot dobiček </a:t>
            </a:r>
            <a:r>
              <a:rPr lang="en-US" dirty="0"/>
              <a:t>po pokritju vseh stroškov. Z drugimi besedami, koliko denarja vam dejansko ostane od skupne prodaje po pokritju vseh stroškov?</a:t>
            </a:r>
          </a:p>
          <a:p>
            <a:pPr>
              <a:spcAft>
                <a:spcPts val="600"/>
              </a:spcAft>
            </a:pPr>
            <a:r>
              <a:rPr lang="en-US" b="1" i="1" dirty="0">
                <a:solidFill>
                  <a:srgbClr val="E96751"/>
                </a:solidFill>
              </a:rPr>
              <a:t>„Sem samo zaposlen – ali pa tudi zaslužim denar?“</a:t>
            </a:r>
          </a:p>
          <a:p>
            <a:pPr marL="342900" indent="-342900">
              <a:spcAft>
                <a:spcPts val="600"/>
              </a:spcAft>
              <a:buFont typeface="Wingdings" panose="05000000000000000000" pitchFamily="2" charset="2"/>
              <a:buChar char="Ø"/>
            </a:pPr>
            <a:r>
              <a:rPr lang="en-US" b="1" dirty="0"/>
              <a:t>Cenovna politika: </a:t>
            </a:r>
            <a:r>
              <a:rPr lang="en-US" dirty="0"/>
              <a:t>pomaga vam ugotoviti, ali je vaša cena dovolj visoka, da pokrije stroške </a:t>
            </a:r>
            <a:r>
              <a:rPr lang="en-US" b="1" dirty="0"/>
              <a:t>in </a:t>
            </a:r>
            <a:r>
              <a:rPr lang="en-US" dirty="0"/>
              <a:t>ustvari dobiček.</a:t>
            </a:r>
          </a:p>
          <a:p>
            <a:pPr marL="342900" indent="-342900">
              <a:spcAft>
                <a:spcPts val="600"/>
              </a:spcAft>
              <a:buFont typeface="Wingdings" panose="05000000000000000000" pitchFamily="2" charset="2"/>
              <a:buChar char="Ø"/>
            </a:pPr>
            <a:r>
              <a:rPr lang="en-US" b="1" dirty="0"/>
              <a:t>Izboljšajte odločitve: </a:t>
            </a:r>
            <a:r>
              <a:rPr lang="en-US" dirty="0"/>
              <a:t>Pove vam, ali morate zmanjšati stroške, povečati število rezervacij ali prilagoditi storitve.</a:t>
            </a:r>
          </a:p>
          <a:p>
            <a:pPr marL="342900" indent="-342900">
              <a:spcAft>
                <a:spcPts val="600"/>
              </a:spcAft>
              <a:buFont typeface="Wingdings" panose="05000000000000000000" pitchFamily="2" charset="2"/>
              <a:buChar char="Ø"/>
            </a:pPr>
            <a:r>
              <a:rPr lang="en-US" b="1" dirty="0"/>
              <a:t>Preverite zdravje podjetja: </a:t>
            </a:r>
            <a:r>
              <a:rPr lang="en-US" dirty="0"/>
              <a:t>Ko se vaša dobičkonosnost poveča, vaše podjetje postane </a:t>
            </a:r>
            <a:r>
              <a:rPr lang="en-US" b="1" dirty="0"/>
              <a:t>učinkovitejše in trajnejše</a:t>
            </a:r>
            <a:r>
              <a:rPr lang="en-US" dirty="0"/>
              <a:t>.</a:t>
            </a:r>
            <a:endParaRPr lang="en-US" i="1" dirty="0">
              <a:solidFill>
                <a:srgbClr val="E96751"/>
              </a:solidFill>
            </a:endParaRPr>
          </a:p>
          <a:p>
            <a:pPr>
              <a:spcAft>
                <a:spcPts val="600"/>
              </a:spcAft>
            </a:pPr>
            <a:endParaRPr lang="en-IE" sz="1000" b="1" dirty="0">
              <a:solidFill>
                <a:srgbClr val="E96751"/>
              </a:solidFill>
            </a:endParaRPr>
          </a:p>
          <a:p>
            <a:pPr>
              <a:spcAft>
                <a:spcPts val="600"/>
              </a:spcAft>
            </a:pPr>
            <a:r>
              <a:rPr lang="en-IE" sz="2600" b="1" dirty="0">
                <a:solidFill>
                  <a:schemeClr val="bg1"/>
                </a:solidFill>
              </a:rPr>
              <a:t>Dobičkonosnost </a:t>
            </a:r>
            <a:r>
              <a:rPr lang="en-IE" sz="2600" dirty="0">
                <a:solidFill>
                  <a:schemeClr val="bg1"/>
                </a:solidFill>
              </a:rPr>
              <a:t>= (dobiček ÷ skupni prihodki) × 100</a:t>
            </a:r>
          </a:p>
          <a:p>
            <a:pPr>
              <a:spcAft>
                <a:spcPts val="600"/>
              </a:spcAft>
            </a:pPr>
            <a:r>
              <a:rPr lang="en-IE" sz="2600" b="1" i="1" dirty="0">
                <a:solidFill>
                  <a:schemeClr val="bg1"/>
                </a:solidFill>
              </a:rPr>
              <a:t>Primer: </a:t>
            </a:r>
            <a:r>
              <a:rPr lang="en-US" dirty="0">
                <a:solidFill>
                  <a:schemeClr val="bg1"/>
                </a:solidFill>
              </a:rPr>
              <a:t>Skupni prihodki = 150 EUR × 180 noči = 27.000 EUR Dobiček = 7.600 EUR Dobičkonosnost = (7.600 EUR ÷ 27.000 EUR) × 100 = 28,15</a:t>
            </a:r>
          </a:p>
          <a:p>
            <a:pPr>
              <a:spcAft>
                <a:spcPts val="600"/>
              </a:spcAft>
            </a:pPr>
            <a:endParaRPr lang="en-US" dirty="0">
              <a:solidFill>
                <a:schemeClr val="bg1"/>
              </a:solidFill>
            </a:endParaRPr>
          </a:p>
          <a:p>
            <a:pPr>
              <a:spcAft>
                <a:spcPts val="600"/>
              </a:spcAft>
            </a:pPr>
            <a:endParaRPr lang="en-IE" dirty="0"/>
          </a:p>
          <a:p>
            <a:pPr>
              <a:spcAft>
                <a:spcPts val="600"/>
              </a:spcAft>
            </a:pPr>
            <a:endParaRPr lang="en-IE" dirty="0"/>
          </a:p>
        </p:txBody>
      </p:sp>
      <p:sp>
        <p:nvSpPr>
          <p:cNvPr id="5" name="Text Placeholder 4">
            <a:extLst>
              <a:ext uri="{FF2B5EF4-FFF2-40B4-BE49-F238E27FC236}">
                <a16:creationId xmlns:a16="http://schemas.microsoft.com/office/drawing/2014/main" id="{480E7B15-8645-CFF9-61BB-4BE3CEFC9DF8}"/>
              </a:ext>
            </a:extLst>
          </p:cNvPr>
          <p:cNvSpPr>
            <a:spLocks noGrp="1"/>
          </p:cNvSpPr>
          <p:nvPr>
            <p:ph type="body" sz="quarter" idx="23"/>
          </p:nvPr>
        </p:nvSpPr>
        <p:spPr>
          <a:xfrm>
            <a:off x="4131795" y="169220"/>
            <a:ext cx="7221426" cy="803654"/>
          </a:xfrm>
        </p:spPr>
        <p:txBody>
          <a:bodyPr/>
          <a:lstStyle/>
          <a:p>
            <a:r>
              <a:rPr lang="en-IE" sz="3200" dirty="0"/>
              <a:t>Izračunajte svojo profitno maržo</a:t>
            </a:r>
          </a:p>
        </p:txBody>
      </p:sp>
      <p:sp>
        <p:nvSpPr>
          <p:cNvPr id="6" name="Text Placeholder 5">
            <a:extLst>
              <a:ext uri="{FF2B5EF4-FFF2-40B4-BE49-F238E27FC236}">
                <a16:creationId xmlns:a16="http://schemas.microsoft.com/office/drawing/2014/main" id="{4D848A8D-561B-3D78-7F1D-DDD275758509}"/>
              </a:ext>
            </a:extLst>
          </p:cNvPr>
          <p:cNvSpPr>
            <a:spLocks noGrp="1"/>
          </p:cNvSpPr>
          <p:nvPr>
            <p:ph type="body" sz="quarter" idx="66"/>
          </p:nvPr>
        </p:nvSpPr>
        <p:spPr>
          <a:xfrm rot="16200000">
            <a:off x="2154606" y="1271829"/>
            <a:ext cx="2953721" cy="452458"/>
          </a:xfrm>
        </p:spPr>
        <p:txBody>
          <a:bodyPr/>
          <a:lstStyle/>
          <a:p>
            <a:endParaRPr lang="en-IE"/>
          </a:p>
        </p:txBody>
      </p:sp>
      <p:sp>
        <p:nvSpPr>
          <p:cNvPr id="7" name="Text Placeholder 6">
            <a:extLst>
              <a:ext uri="{FF2B5EF4-FFF2-40B4-BE49-F238E27FC236}">
                <a16:creationId xmlns:a16="http://schemas.microsoft.com/office/drawing/2014/main" id="{6C877F52-DBCC-F0F3-AB1C-56AF32890880}"/>
              </a:ext>
            </a:extLst>
          </p:cNvPr>
          <p:cNvSpPr>
            <a:spLocks noGrp="1"/>
          </p:cNvSpPr>
          <p:nvPr>
            <p:ph type="body" sz="quarter" idx="18"/>
          </p:nvPr>
        </p:nvSpPr>
        <p:spPr>
          <a:xfrm>
            <a:off x="675021" y="3392026"/>
            <a:ext cx="2893974" cy="1049221"/>
          </a:xfrm>
        </p:spPr>
        <p:txBody>
          <a:bodyPr/>
          <a:lstStyle/>
          <a:p>
            <a:r>
              <a:rPr lang="en-IE" b="0" dirty="0"/>
              <a:t>Izračunajte dobičkonosnost</a:t>
            </a:r>
          </a:p>
        </p:txBody>
      </p:sp>
      <p:pic>
        <p:nvPicPr>
          <p:cNvPr id="13" name="Picture Placeholder 12" descr="A glass door with a view of trees&#10;&#10;AI-generated content may be incorrect.">
            <a:extLst>
              <a:ext uri="{FF2B5EF4-FFF2-40B4-BE49-F238E27FC236}">
                <a16:creationId xmlns:a16="http://schemas.microsoft.com/office/drawing/2014/main" id="{B1F0C704-AC6D-7C41-93A4-46075CCF8461}"/>
              </a:ext>
            </a:extLst>
          </p:cNvPr>
          <p:cNvPicPr>
            <a:picLocks noGrp="1" noChangeAspect="1"/>
          </p:cNvPicPr>
          <p:nvPr>
            <p:ph type="pic" sz="quarter" idx="10"/>
          </p:nvPr>
        </p:nvPicPr>
        <p:blipFill>
          <a:blip r:embed="rId2"/>
          <a:srcRect l="10463" r="10463"/>
          <a:stretch>
            <a:fillRect/>
          </a:stretch>
        </p:blipFill>
        <p:spPr/>
      </p:pic>
      <p:sp>
        <p:nvSpPr>
          <p:cNvPr id="10" name="Text Placeholder 7">
            <a:extLst>
              <a:ext uri="{FF2B5EF4-FFF2-40B4-BE49-F238E27FC236}">
                <a16:creationId xmlns:a16="http://schemas.microsoft.com/office/drawing/2014/main" id="{3C249A7A-6109-EA6C-7ED4-F040F13FD840}"/>
              </a:ext>
            </a:extLst>
          </p:cNvPr>
          <p:cNvSpPr txBox="1">
            <a:spLocks/>
          </p:cNvSpPr>
          <p:nvPr/>
        </p:nvSpPr>
        <p:spPr>
          <a:xfrm>
            <a:off x="805290" y="1834905"/>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Strategije dobička in oblikovanja cen</a:t>
            </a:r>
            <a:endParaRPr lang="en-IE" sz="3000" b="0"/>
          </a:p>
          <a:p>
            <a:endParaRPr lang="en-IE" sz="3000" dirty="0"/>
          </a:p>
        </p:txBody>
      </p:sp>
      <p:grpSp>
        <p:nvGrpSpPr>
          <p:cNvPr id="3" name="Group 2">
            <a:extLst>
              <a:ext uri="{FF2B5EF4-FFF2-40B4-BE49-F238E27FC236}">
                <a16:creationId xmlns:a16="http://schemas.microsoft.com/office/drawing/2014/main" id="{B37485D2-2347-24A6-8CA1-BFD5AFF2868C}"/>
              </a:ext>
            </a:extLst>
          </p:cNvPr>
          <p:cNvGrpSpPr/>
          <p:nvPr/>
        </p:nvGrpSpPr>
        <p:grpSpPr>
          <a:xfrm>
            <a:off x="11266415" y="-3200"/>
            <a:ext cx="925638" cy="826108"/>
            <a:chOff x="1016000" y="1137920"/>
            <a:chExt cx="1016000" cy="1016000"/>
          </a:xfrm>
        </p:grpSpPr>
        <p:sp>
          <p:nvSpPr>
            <p:cNvPr id="8" name="Oval 7">
              <a:extLst>
                <a:ext uri="{FF2B5EF4-FFF2-40B4-BE49-F238E27FC236}">
                  <a16:creationId xmlns:a16="http://schemas.microsoft.com/office/drawing/2014/main" id="{415D3EE6-13FC-2A77-90FE-9F434F68493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AE3F6BE1-BFCA-53B8-30B4-44EB1F3B52C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24</a:t>
              </a:r>
            </a:p>
          </p:txBody>
        </p:sp>
      </p:grpSp>
    </p:spTree>
    <p:extLst>
      <p:ext uri="{BB962C8B-B14F-4D97-AF65-F5344CB8AC3E}">
        <p14:creationId xmlns:p14="http://schemas.microsoft.com/office/powerpoint/2010/main" val="3517596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617D-1B85-3E8E-5971-17D6B005AB0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B65F7B7-3C53-0CAE-E143-0FBA74695B1F}"/>
              </a:ext>
            </a:extLst>
          </p:cNvPr>
          <p:cNvSpPr>
            <a:spLocks noGrp="1"/>
          </p:cNvSpPr>
          <p:nvPr>
            <p:ph type="body" sz="quarter" idx="16"/>
          </p:nvPr>
        </p:nvSpPr>
        <p:spPr>
          <a:xfrm>
            <a:off x="648657" y="162840"/>
            <a:ext cx="10614687" cy="803654"/>
          </a:xfrm>
        </p:spPr>
        <p:txBody>
          <a:bodyPr/>
          <a:lstStyle/>
          <a:p>
            <a:r>
              <a:rPr lang="en-IE" dirty="0">
                <a:solidFill>
                  <a:srgbClr val="E96751"/>
                </a:solidFill>
              </a:rPr>
              <a:t>Primer: </a:t>
            </a:r>
            <a:r>
              <a:rPr lang="en-IE" dirty="0"/>
              <a:t>Izračunajte svojo profitno maržo</a:t>
            </a:r>
          </a:p>
        </p:txBody>
      </p:sp>
      <p:sp>
        <p:nvSpPr>
          <p:cNvPr id="4" name="Text Placeholder 3">
            <a:extLst>
              <a:ext uri="{FF2B5EF4-FFF2-40B4-BE49-F238E27FC236}">
                <a16:creationId xmlns:a16="http://schemas.microsoft.com/office/drawing/2014/main" id="{3A6047B3-80DA-04D1-8C79-4C28A0508678}"/>
              </a:ext>
            </a:extLst>
          </p:cNvPr>
          <p:cNvSpPr>
            <a:spLocks noGrp="1"/>
          </p:cNvSpPr>
          <p:nvPr>
            <p:ph type="body" sz="quarter" idx="19"/>
          </p:nvPr>
        </p:nvSpPr>
        <p:spPr>
          <a:xfrm>
            <a:off x="648657" y="796302"/>
            <a:ext cx="10614687" cy="803654"/>
          </a:xfrm>
        </p:spPr>
        <p:txBody>
          <a:bodyPr/>
          <a:lstStyle/>
          <a:p>
            <a:r>
              <a:rPr lang="en-US" sz="2400" b="0" i="1" dirty="0">
                <a:solidFill>
                  <a:srgbClr val="595959"/>
                </a:solidFill>
              </a:rPr>
              <a:t>Dobičkonosnost vam pove, koliko dobička ostane od vsakega zasluženega evra, tako da lahko sprejemate boljše finančne odločitve.</a:t>
            </a:r>
            <a:endParaRPr lang="en-IE" sz="2200" b="0" i="1" dirty="0">
              <a:solidFill>
                <a:srgbClr val="595959"/>
              </a:solidFill>
            </a:endParaRPr>
          </a:p>
        </p:txBody>
      </p:sp>
      <p:graphicFrame>
        <p:nvGraphicFramePr>
          <p:cNvPr id="2" name="Table 1">
            <a:extLst>
              <a:ext uri="{FF2B5EF4-FFF2-40B4-BE49-F238E27FC236}">
                <a16:creationId xmlns:a16="http://schemas.microsoft.com/office/drawing/2014/main" id="{78E9EB7F-DAB7-3DA2-B241-823098BF6870}"/>
              </a:ext>
            </a:extLst>
          </p:cNvPr>
          <p:cNvGraphicFramePr>
            <a:graphicFrameLocks noGrp="1"/>
          </p:cNvGraphicFramePr>
          <p:nvPr>
            <p:extLst>
              <p:ext uri="{D42A27DB-BD31-4B8C-83A1-F6EECF244321}">
                <p14:modId xmlns:p14="http://schemas.microsoft.com/office/powerpoint/2010/main" val="585655183"/>
              </p:ext>
            </p:extLst>
          </p:nvPr>
        </p:nvGraphicFramePr>
        <p:xfrm>
          <a:off x="648657" y="1600507"/>
          <a:ext cx="11083913" cy="4206240"/>
        </p:xfrm>
        <a:graphic>
          <a:graphicData uri="http://schemas.openxmlformats.org/drawingml/2006/table">
            <a:tbl>
              <a:tblPr/>
              <a:tblGrid>
                <a:gridCol w="1556383">
                  <a:extLst>
                    <a:ext uri="{9D8B030D-6E8A-4147-A177-3AD203B41FA5}">
                      <a16:colId xmlns:a16="http://schemas.microsoft.com/office/drawing/2014/main" val="3574628655"/>
                    </a:ext>
                  </a:extLst>
                </a:gridCol>
                <a:gridCol w="1556383">
                  <a:extLst>
                    <a:ext uri="{9D8B030D-6E8A-4147-A177-3AD203B41FA5}">
                      <a16:colId xmlns:a16="http://schemas.microsoft.com/office/drawing/2014/main" val="3888865277"/>
                    </a:ext>
                  </a:extLst>
                </a:gridCol>
                <a:gridCol w="1556383">
                  <a:extLst>
                    <a:ext uri="{9D8B030D-6E8A-4147-A177-3AD203B41FA5}">
                      <a16:colId xmlns:a16="http://schemas.microsoft.com/office/drawing/2014/main" val="3840999659"/>
                    </a:ext>
                  </a:extLst>
                </a:gridCol>
                <a:gridCol w="1556383">
                  <a:extLst>
                    <a:ext uri="{9D8B030D-6E8A-4147-A177-3AD203B41FA5}">
                      <a16:colId xmlns:a16="http://schemas.microsoft.com/office/drawing/2014/main" val="1530847375"/>
                    </a:ext>
                  </a:extLst>
                </a:gridCol>
                <a:gridCol w="1556383">
                  <a:extLst>
                    <a:ext uri="{9D8B030D-6E8A-4147-A177-3AD203B41FA5}">
                      <a16:colId xmlns:a16="http://schemas.microsoft.com/office/drawing/2014/main" val="2268589532"/>
                    </a:ext>
                  </a:extLst>
                </a:gridCol>
                <a:gridCol w="1407582">
                  <a:extLst>
                    <a:ext uri="{9D8B030D-6E8A-4147-A177-3AD203B41FA5}">
                      <a16:colId xmlns:a16="http://schemas.microsoft.com/office/drawing/2014/main" val="2278908578"/>
                    </a:ext>
                  </a:extLst>
                </a:gridCol>
                <a:gridCol w="1894416">
                  <a:extLst>
                    <a:ext uri="{9D8B030D-6E8A-4147-A177-3AD203B41FA5}">
                      <a16:colId xmlns:a16="http://schemas.microsoft.com/office/drawing/2014/main" val="889870682"/>
                    </a:ext>
                  </a:extLst>
                </a:gridCol>
              </a:tblGrid>
              <a:tr h="640080">
                <a:tc>
                  <a:txBody>
                    <a:bodyPr/>
                    <a:lstStyle/>
                    <a:p>
                      <a:pPr>
                        <a:buNone/>
                      </a:pPr>
                      <a:r>
                        <a:rPr lang="en-IE" sz="2000" b="1" dirty="0">
                          <a:solidFill>
                            <a:schemeClr val="bg1"/>
                          </a:solidFill>
                        </a:rPr>
                        <a:t>Scenarij</a:t>
                      </a:r>
                      <a:endParaRPr lang="en-IE"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Rezervirane nočitve</a:t>
                      </a:r>
                      <a:endParaRPr lang="en-IE"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Cena na noč</a:t>
                      </a:r>
                      <a:endParaRPr lang="en-IE"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err="1">
                          <a:solidFill>
                            <a:schemeClr val="bg1"/>
                          </a:solidFill>
                        </a:rPr>
                        <a:t>Skupni</a:t>
                      </a:r>
                      <a:r>
                        <a:rPr lang="en-IE" sz="2000" b="1" dirty="0">
                          <a:solidFill>
                            <a:schemeClr val="bg1"/>
                          </a:solidFill>
                        </a:rPr>
                        <a:t> </a:t>
                      </a:r>
                      <a:r>
                        <a:rPr lang="en-IE" sz="2000" b="1" dirty="0" err="1">
                          <a:solidFill>
                            <a:schemeClr val="bg1"/>
                          </a:solidFill>
                        </a:rPr>
                        <a:t>prihodek</a:t>
                      </a:r>
                      <a:endParaRPr lang="en-IE" sz="2000" dirty="0" err="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Fiksni stroški</a:t>
                      </a:r>
                      <a:endParaRPr lang="en-IE"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Dobiček</a:t>
                      </a:r>
                      <a:endParaRPr lang="en-IE"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Dobičkonosnost</a:t>
                      </a:r>
                      <a:endParaRPr lang="en-IE"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45386456"/>
                  </a:ext>
                </a:extLst>
              </a:tr>
              <a:tr h="640080">
                <a:tc>
                  <a:txBody>
                    <a:bodyPr/>
                    <a:lstStyle/>
                    <a:p>
                      <a:pPr>
                        <a:buNone/>
                      </a:pPr>
                      <a:r>
                        <a:rPr lang="en-IE" sz="2000" b="1" dirty="0">
                          <a:solidFill>
                            <a:srgbClr val="595959"/>
                          </a:solidFill>
                        </a:rPr>
                        <a:t>A – Zdrav dobiček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28,15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0164584"/>
                  </a:ext>
                </a:extLst>
              </a:tr>
              <a:tr h="640080">
                <a:tc>
                  <a:txBody>
                    <a:bodyPr/>
                    <a:lstStyle/>
                    <a:p>
                      <a:pPr>
                        <a:buNone/>
                      </a:pPr>
                      <a:r>
                        <a:rPr lang="en-IE" sz="2000" b="1" dirty="0">
                          <a:solidFill>
                            <a:srgbClr val="595959"/>
                          </a:solidFill>
                        </a:rPr>
                        <a:t>B – Nizka marža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455739"/>
                  </a:ext>
                </a:extLst>
              </a:tr>
              <a:tr h="640080">
                <a:tc>
                  <a:txBody>
                    <a:bodyPr/>
                    <a:lstStyle/>
                    <a:p>
                      <a:pPr>
                        <a:buNone/>
                      </a:pPr>
                      <a:r>
                        <a:rPr lang="en-IE" sz="2000" b="1" dirty="0">
                          <a:solidFill>
                            <a:srgbClr val="595959"/>
                          </a:solidFill>
                        </a:rPr>
                        <a:t>C – Več rezervacij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33.000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12.400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3767761"/>
                  </a:ext>
                </a:extLst>
              </a:tr>
              <a:tr h="640080">
                <a:tc>
                  <a:txBody>
                    <a:bodyPr/>
                    <a:lstStyle/>
                    <a:p>
                      <a:pPr>
                        <a:buNone/>
                      </a:pPr>
                      <a:r>
                        <a:rPr lang="en-IE" sz="2000" b="1" dirty="0">
                          <a:solidFill>
                            <a:srgbClr val="595959"/>
                          </a:solidFill>
                        </a:rPr>
                        <a:t>D – Nižja cena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21.600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2.200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5577898"/>
                  </a:ext>
                </a:extLst>
              </a:tr>
              <a:tr h="640080">
                <a:tc>
                  <a:txBody>
                    <a:bodyPr/>
                    <a:lstStyle/>
                    <a:p>
                      <a:pPr>
                        <a:buNone/>
                      </a:pPr>
                      <a:r>
                        <a:rPr lang="en-IE" sz="2000" b="1" dirty="0">
                          <a:solidFill>
                            <a:srgbClr val="595959"/>
                          </a:solidFill>
                        </a:rPr>
                        <a:t>E – Prag rentabilnosti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17.550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3501936"/>
                  </a:ext>
                </a:extLst>
              </a:tr>
            </a:tbl>
          </a:graphicData>
        </a:graphic>
      </p:graphicFrame>
    </p:spTree>
    <p:extLst>
      <p:ext uri="{BB962C8B-B14F-4D97-AF65-F5344CB8AC3E}">
        <p14:creationId xmlns:p14="http://schemas.microsoft.com/office/powerpoint/2010/main" val="2569529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7EAF1-7144-0538-6429-F4CE9C241594}"/>
            </a:ext>
          </a:extLst>
        </p:cNvPr>
        <p:cNvGrpSpPr/>
        <p:nvPr/>
      </p:nvGrpSpPr>
      <p:grpSpPr>
        <a:xfrm>
          <a:off x="0" y="0"/>
          <a:ext cx="0" cy="0"/>
          <a:chOff x="0" y="0"/>
          <a:chExt cx="0" cy="0"/>
        </a:xfrm>
      </p:grpSpPr>
      <p:pic>
        <p:nvPicPr>
          <p:cNvPr id="9" name="Picture Placeholder 8" descr="A hand putting money into a box&#10;&#10;AI-generated content may be incorrect.">
            <a:extLst>
              <a:ext uri="{FF2B5EF4-FFF2-40B4-BE49-F238E27FC236}">
                <a16:creationId xmlns:a16="http://schemas.microsoft.com/office/drawing/2014/main" id="{2AE41CB1-A6CD-A6DF-F60E-3F97627778C1}"/>
              </a:ext>
            </a:extLst>
          </p:cNvPr>
          <p:cNvPicPr>
            <a:picLocks noGrp="1" noChangeAspect="1"/>
          </p:cNvPicPr>
          <p:nvPr>
            <p:ph type="pic" sz="quarter" idx="22"/>
          </p:nvPr>
        </p:nvPicPr>
        <p:blipFill>
          <a:blip r:embed="rId2"/>
          <a:srcRect t="8661" b="8661"/>
          <a:stretch/>
        </p:blipFill>
        <p:spPr/>
      </p:pic>
      <p:sp>
        <p:nvSpPr>
          <p:cNvPr id="8" name="Text Placeholder 7">
            <a:extLst>
              <a:ext uri="{FF2B5EF4-FFF2-40B4-BE49-F238E27FC236}">
                <a16:creationId xmlns:a16="http://schemas.microsoft.com/office/drawing/2014/main" id="{CB61C524-0D7D-8EEA-1DD9-DB0ACBCDCCD7}"/>
              </a:ext>
            </a:extLst>
          </p:cNvPr>
          <p:cNvSpPr>
            <a:spLocks noGrp="1"/>
          </p:cNvSpPr>
          <p:nvPr>
            <p:ph type="body" sz="quarter" idx="23"/>
          </p:nvPr>
        </p:nvSpPr>
        <p:spPr>
          <a:xfrm>
            <a:off x="504307" y="4617821"/>
            <a:ext cx="11193794" cy="1248936"/>
          </a:xfrm>
        </p:spPr>
        <p:txBody>
          <a:bodyPr/>
          <a:lstStyle/>
          <a:p>
            <a:pPr algn="ctr">
              <a:spcAft>
                <a:spcPts val="600"/>
              </a:spcAft>
            </a:pPr>
            <a:r>
              <a:rPr lang="en-US" sz="2800" i="1" dirty="0">
                <a:solidFill>
                  <a:srgbClr val="E96751"/>
                </a:solidFill>
              </a:rPr>
              <a:t>Katera </a:t>
            </a:r>
            <a:r>
              <a:rPr lang="en-US" sz="2800" b="1" i="1" dirty="0">
                <a:solidFill>
                  <a:srgbClr val="E96751"/>
                </a:solidFill>
              </a:rPr>
              <a:t>metoda oblikovanja cen </a:t>
            </a:r>
            <a:r>
              <a:rPr lang="en-US" sz="2800" i="1" dirty="0">
                <a:solidFill>
                  <a:srgbClr val="E96751"/>
                </a:solidFill>
              </a:rPr>
              <a:t>je najboljša za moje podjetje, da bo konkurenčno in donosno, ob upoštevanju stroškov, konkurence, ugleda in vrednosti?</a:t>
            </a:r>
          </a:p>
          <a:p>
            <a:pPr algn="ctr">
              <a:spcAft>
                <a:spcPts val="600"/>
              </a:spcAft>
            </a:pPr>
            <a:r>
              <a:rPr lang="en-US" sz="2400" b="1" dirty="0">
                <a:solidFill>
                  <a:srgbClr val="E96751"/>
                </a:solidFill>
              </a:rPr>
              <a:t>Cilj: </a:t>
            </a:r>
            <a:r>
              <a:rPr lang="en-US" sz="2400" dirty="0"/>
              <a:t>Izberite in uporabite strategijo oblikovanja cen, ki najbolje ustreza vašim </a:t>
            </a:r>
            <a:r>
              <a:rPr lang="en-US" sz="2400" b="1" dirty="0"/>
              <a:t>poslovnim ciljem </a:t>
            </a:r>
            <a:r>
              <a:rPr lang="en-US" sz="2400" dirty="0"/>
              <a:t>in </a:t>
            </a:r>
            <a:r>
              <a:rPr lang="en-US" sz="2400" b="1" dirty="0"/>
              <a:t>pričakovanjem gostov</a:t>
            </a:r>
            <a:r>
              <a:rPr lang="en-US" sz="2400" dirty="0"/>
              <a:t>.</a:t>
            </a:r>
            <a:endParaRPr lang="en-IE" sz="2400" dirty="0">
              <a:solidFill>
                <a:srgbClr val="E96751"/>
              </a:solidFill>
            </a:endParaRPr>
          </a:p>
        </p:txBody>
      </p:sp>
      <p:sp>
        <p:nvSpPr>
          <p:cNvPr id="5" name="Text Placeholder 4">
            <a:extLst>
              <a:ext uri="{FF2B5EF4-FFF2-40B4-BE49-F238E27FC236}">
                <a16:creationId xmlns:a16="http://schemas.microsoft.com/office/drawing/2014/main" id="{010119C5-4E16-3242-1256-CCD2506DF8F8}"/>
              </a:ext>
            </a:extLst>
          </p:cNvPr>
          <p:cNvSpPr>
            <a:spLocks noGrp="1"/>
          </p:cNvSpPr>
          <p:nvPr>
            <p:ph type="body" sz="quarter" idx="18"/>
          </p:nvPr>
        </p:nvSpPr>
        <p:spPr>
          <a:xfrm>
            <a:off x="8601075" y="2058049"/>
            <a:ext cx="2972444" cy="1049221"/>
          </a:xfrm>
        </p:spPr>
        <p:txBody>
          <a:bodyPr/>
          <a:lstStyle/>
          <a:p>
            <a:pPr algn="r"/>
            <a:r>
              <a:rPr lang="en-IE" sz="3200" b="0" dirty="0"/>
              <a:t>Izbira strategije oblikovanja cen</a:t>
            </a:r>
          </a:p>
        </p:txBody>
      </p:sp>
      <p:grpSp>
        <p:nvGrpSpPr>
          <p:cNvPr id="6" name="Group 5">
            <a:extLst>
              <a:ext uri="{FF2B5EF4-FFF2-40B4-BE49-F238E27FC236}">
                <a16:creationId xmlns:a16="http://schemas.microsoft.com/office/drawing/2014/main" id="{365C975E-84A8-90CE-E07D-AB4C435EA76F}"/>
              </a:ext>
            </a:extLst>
          </p:cNvPr>
          <p:cNvGrpSpPr/>
          <p:nvPr/>
        </p:nvGrpSpPr>
        <p:grpSpPr>
          <a:xfrm>
            <a:off x="10920312" y="790445"/>
            <a:ext cx="1081945" cy="1011723"/>
            <a:chOff x="1016000" y="1137920"/>
            <a:chExt cx="1016000" cy="1016000"/>
          </a:xfrm>
        </p:grpSpPr>
        <p:sp>
          <p:nvSpPr>
            <p:cNvPr id="7" name="Oval 6">
              <a:extLst>
                <a:ext uri="{FF2B5EF4-FFF2-40B4-BE49-F238E27FC236}">
                  <a16:creationId xmlns:a16="http://schemas.microsoft.com/office/drawing/2014/main" id="{3FB938FF-A9FE-C219-821B-89D3E7DB36F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43C77946-836D-8AF0-0411-65AD6D602F4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25</a:t>
              </a:r>
            </a:p>
          </p:txBody>
        </p:sp>
      </p:grpSp>
    </p:spTree>
    <p:extLst>
      <p:ext uri="{BB962C8B-B14F-4D97-AF65-F5344CB8AC3E}">
        <p14:creationId xmlns:p14="http://schemas.microsoft.com/office/powerpoint/2010/main" val="354799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1D60CE-B8BC-49BB-392F-5242C2CCA22F}"/>
              </a:ext>
            </a:extLst>
          </p:cNvPr>
          <p:cNvSpPr>
            <a:spLocks noGrp="1"/>
          </p:cNvSpPr>
          <p:nvPr>
            <p:ph type="body" sz="quarter" idx="16"/>
          </p:nvPr>
        </p:nvSpPr>
        <p:spPr>
          <a:xfrm>
            <a:off x="4407767" y="245533"/>
            <a:ext cx="7221426" cy="803654"/>
          </a:xfrm>
        </p:spPr>
        <p:txBody>
          <a:bodyPr/>
          <a:lstStyle/>
          <a:p>
            <a:r>
              <a:rPr lang="en-US" sz="2800" dirty="0"/>
              <a:t>Določanje cen in upravljanje prihodkov</a:t>
            </a:r>
            <a:endParaRPr lang="en-IE" sz="2800" dirty="0"/>
          </a:p>
          <a:p>
            <a:endParaRPr lang="en-IE" sz="2800" dirty="0"/>
          </a:p>
        </p:txBody>
      </p:sp>
      <p:sp>
        <p:nvSpPr>
          <p:cNvPr id="10" name="Text Placeholder 9">
            <a:extLst>
              <a:ext uri="{FF2B5EF4-FFF2-40B4-BE49-F238E27FC236}">
                <a16:creationId xmlns:a16="http://schemas.microsoft.com/office/drawing/2014/main" id="{E246967D-E392-EC64-CA2C-F46157B2079D}"/>
              </a:ext>
            </a:extLst>
          </p:cNvPr>
          <p:cNvSpPr>
            <a:spLocks noGrp="1"/>
          </p:cNvSpPr>
          <p:nvPr>
            <p:ph type="body" sz="quarter" idx="21"/>
          </p:nvPr>
        </p:nvSpPr>
        <p:spPr>
          <a:xfrm>
            <a:off x="4407767" y="912281"/>
            <a:ext cx="7221426" cy="5585617"/>
          </a:xfrm>
        </p:spPr>
        <p:txBody>
          <a:bodyPr/>
          <a:lstStyle/>
          <a:p>
            <a:pPr>
              <a:spcAft>
                <a:spcPts val="600"/>
              </a:spcAft>
            </a:pPr>
            <a:r>
              <a:rPr lang="en-US" sz="2400" b="1" dirty="0">
                <a:solidFill>
                  <a:srgbClr val="E96751"/>
                </a:solidFill>
              </a:rPr>
              <a:t>Ko iz proračuna ugotovite svoje stroške, se lahko odločite za cene. </a:t>
            </a:r>
          </a:p>
          <a:p>
            <a:pPr>
              <a:spcAft>
                <a:spcPts val="600"/>
              </a:spcAft>
            </a:pPr>
            <a:r>
              <a:rPr lang="en-US" sz="2400" dirty="0">
                <a:solidFill>
                  <a:srgbClr val="595959"/>
                </a:solidFill>
              </a:rPr>
              <a:t>V tem poglavju je opisano, </a:t>
            </a:r>
            <a:r>
              <a:rPr lang="en-US" sz="2400" b="1" dirty="0">
                <a:solidFill>
                  <a:srgbClr val="595959"/>
                </a:solidFill>
              </a:rPr>
              <a:t>kako določiti pravo ceno na noč </a:t>
            </a:r>
            <a:r>
              <a:rPr lang="en-US" sz="2400" dirty="0">
                <a:solidFill>
                  <a:srgbClr val="595959"/>
                </a:solidFill>
              </a:rPr>
              <a:t>za vaše koče ali šotore, da boste konkurenčni in hkrati dobičkonosni. </a:t>
            </a:r>
          </a:p>
          <a:p>
            <a:pPr>
              <a:spcAft>
                <a:spcPts val="600"/>
              </a:spcAft>
            </a:pPr>
            <a:r>
              <a:rPr lang="en-US" sz="2400" dirty="0">
                <a:solidFill>
                  <a:srgbClr val="595959"/>
                </a:solidFill>
              </a:rPr>
              <a:t>Spoznajte </a:t>
            </a:r>
            <a:r>
              <a:rPr lang="en-US" sz="2400" b="1" dirty="0">
                <a:solidFill>
                  <a:srgbClr val="595959"/>
                </a:solidFill>
              </a:rPr>
              <a:t>ključne dejavnike, ki vplivajo na določanje cen, med drugim: konkurenca na trgu, lokacija, sezonskost, edinstvenost vašega bivanja in udobja, vaši ciljni gostje </a:t>
            </a:r>
            <a:r>
              <a:rPr lang="en-US" sz="2400" dirty="0">
                <a:solidFill>
                  <a:srgbClr val="595959"/>
                </a:solidFill>
              </a:rPr>
              <a:t>in seveda vaši operativni stroški in cilji dobička. </a:t>
            </a:r>
          </a:p>
          <a:p>
            <a:pPr>
              <a:spcAft>
                <a:spcPts val="600"/>
              </a:spcAft>
            </a:pPr>
            <a:r>
              <a:rPr lang="en-US" sz="2400" b="1" dirty="0">
                <a:solidFill>
                  <a:srgbClr val="E96751"/>
                </a:solidFill>
              </a:rPr>
              <a:t>Na primer, </a:t>
            </a:r>
            <a:r>
              <a:rPr lang="en-US" sz="2400" dirty="0"/>
              <a:t>ekološka koča ob jezeru s premium opremo lahko zaračuna več kot osnovna jurta na podeželju – vendar če je cena previsoka, lahko odvrnete goste; če je prenizka, ne boste dosegli svojih ciljev glede dobička. </a:t>
            </a:r>
          </a:p>
        </p:txBody>
      </p:sp>
      <p:sp>
        <p:nvSpPr>
          <p:cNvPr id="8" name="Text Placeholder 7">
            <a:extLst>
              <a:ext uri="{FF2B5EF4-FFF2-40B4-BE49-F238E27FC236}">
                <a16:creationId xmlns:a16="http://schemas.microsoft.com/office/drawing/2014/main" id="{5B7BAFF0-A9C3-4A68-19D9-C886D0A68217}"/>
              </a:ext>
            </a:extLst>
          </p:cNvPr>
          <p:cNvSpPr>
            <a:spLocks noGrp="1"/>
          </p:cNvSpPr>
          <p:nvPr>
            <p:ph type="body" sz="quarter" idx="18"/>
          </p:nvPr>
        </p:nvSpPr>
        <p:spPr>
          <a:xfrm>
            <a:off x="238125" y="1851305"/>
            <a:ext cx="3409950" cy="1049221"/>
          </a:xfrm>
        </p:spPr>
        <p:txBody>
          <a:bodyPr/>
          <a:lstStyle/>
          <a:p>
            <a:r>
              <a:rPr lang="en-IE" sz="3200" b="0" dirty="0"/>
              <a:t>Kako določiti pravo ceno za vsako noč?</a:t>
            </a:r>
            <a:endParaRPr lang="en-US" sz="3200" b="0" dirty="0"/>
          </a:p>
        </p:txBody>
      </p:sp>
      <p:sp>
        <p:nvSpPr>
          <p:cNvPr id="9" name="Text Placeholder 8">
            <a:extLst>
              <a:ext uri="{FF2B5EF4-FFF2-40B4-BE49-F238E27FC236}">
                <a16:creationId xmlns:a16="http://schemas.microsoft.com/office/drawing/2014/main" id="{45F22BA1-DAB4-5915-0F14-CF512B69C491}"/>
              </a:ext>
            </a:extLst>
          </p:cNvPr>
          <p:cNvSpPr>
            <a:spLocks noGrp="1"/>
          </p:cNvSpPr>
          <p:nvPr>
            <p:ph type="body" sz="quarter" idx="19"/>
          </p:nvPr>
        </p:nvSpPr>
        <p:spPr>
          <a:xfrm>
            <a:off x="562807" y="535246"/>
            <a:ext cx="2597067" cy="385564"/>
          </a:xfrm>
        </p:spPr>
        <p:txBody>
          <a:bodyPr/>
          <a:lstStyle/>
          <a:p>
            <a:r>
              <a:rPr lang="en-IE" sz="4000" dirty="0"/>
              <a:t>Cenovna politika </a:t>
            </a:r>
          </a:p>
        </p:txBody>
      </p:sp>
    </p:spTree>
    <p:extLst>
      <p:ext uri="{BB962C8B-B14F-4D97-AF65-F5344CB8AC3E}">
        <p14:creationId xmlns:p14="http://schemas.microsoft.com/office/powerpoint/2010/main" val="180528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600" dirty="0"/>
              <a:t>Cenovno oblikovanje za dobiček, vrednost in sezonskost</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 8 </a:t>
            </a:r>
            <a:r>
              <a:rPr lang="en-IE" sz="5000" dirty="0"/>
              <a:t>(3. del)</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7" name="Picture Placeholder 6" descr="A group of houses in a grassy field&#10;&#10;AI-generated content may be incorrect.">
            <a:extLst>
              <a:ext uri="{FF2B5EF4-FFF2-40B4-BE49-F238E27FC236}">
                <a16:creationId xmlns:a16="http://schemas.microsoft.com/office/drawing/2014/main" id="{D52FFB00-E26C-554E-88D8-0084ACB93592}"/>
              </a:ext>
            </a:extLst>
          </p:cNvPr>
          <p:cNvPicPr>
            <a:picLocks noGrp="1" noChangeAspect="1"/>
          </p:cNvPicPr>
          <p:nvPr>
            <p:ph type="pic" sz="quarter" idx="19"/>
          </p:nvPr>
        </p:nvPicPr>
        <p:blipFill>
          <a:blip r:embed="rId2"/>
          <a:srcRect l="1986" r="1986"/>
          <a:stretch>
            <a:fillRect/>
          </a:stretch>
        </p:blipFill>
        <p:spPr/>
      </p:pic>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err="1">
                <a:solidFill>
                  <a:schemeClr val="bg1"/>
                </a:solidFill>
              </a:rPr>
              <a:t>Arnarstapi </a:t>
            </a:r>
            <a:r>
              <a:rPr lang="en-IE" sz="1400" dirty="0">
                <a:solidFill>
                  <a:schemeClr val="bg1"/>
                </a:solidFill>
              </a:rPr>
              <a:t>Cottages, Islandija</a:t>
            </a:r>
          </a:p>
        </p:txBody>
      </p:sp>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304D2-D19C-B8EF-97C1-3D5B8E61E4F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BDC64EC-8C32-1210-A3B0-298F8449EADF}"/>
              </a:ext>
            </a:extLst>
          </p:cNvPr>
          <p:cNvSpPr>
            <a:spLocks noGrp="1"/>
          </p:cNvSpPr>
          <p:nvPr>
            <p:ph type="body" sz="quarter" idx="16"/>
          </p:nvPr>
        </p:nvSpPr>
        <p:spPr>
          <a:xfrm>
            <a:off x="4397998" y="348469"/>
            <a:ext cx="7221426" cy="803654"/>
          </a:xfrm>
        </p:spPr>
        <p:txBody>
          <a:bodyPr/>
          <a:lstStyle/>
          <a:p>
            <a:r>
              <a:rPr lang="en-US" dirty="0"/>
              <a:t>Določanje cen in upravljanje prihodkov</a:t>
            </a:r>
            <a:endParaRPr lang="en-IE" dirty="0"/>
          </a:p>
          <a:p>
            <a:endParaRPr lang="en-IE" dirty="0"/>
          </a:p>
        </p:txBody>
      </p:sp>
      <p:sp>
        <p:nvSpPr>
          <p:cNvPr id="10" name="Text Placeholder 9">
            <a:extLst>
              <a:ext uri="{FF2B5EF4-FFF2-40B4-BE49-F238E27FC236}">
                <a16:creationId xmlns:a16="http://schemas.microsoft.com/office/drawing/2014/main" id="{EBD54A8B-1AC6-7FEA-58CA-0C9F2DE6F7DB}"/>
              </a:ext>
            </a:extLst>
          </p:cNvPr>
          <p:cNvSpPr>
            <a:spLocks noGrp="1"/>
          </p:cNvSpPr>
          <p:nvPr>
            <p:ph type="body" sz="quarter" idx="21"/>
          </p:nvPr>
        </p:nvSpPr>
        <p:spPr>
          <a:xfrm>
            <a:off x="4397998" y="1020435"/>
            <a:ext cx="7221426" cy="4530541"/>
          </a:xfrm>
        </p:spPr>
        <p:txBody>
          <a:bodyPr/>
          <a:lstStyle/>
          <a:p>
            <a:pPr>
              <a:spcAft>
                <a:spcPts val="600"/>
              </a:spcAft>
            </a:pPr>
            <a:r>
              <a:rPr lang="en-US" sz="2400" dirty="0">
                <a:solidFill>
                  <a:srgbClr val="595959"/>
                </a:solidFill>
              </a:rPr>
              <a:t>Naučite se strategij, kot so </a:t>
            </a:r>
            <a:r>
              <a:rPr lang="en-US" sz="2400" b="1" dirty="0">
                <a:solidFill>
                  <a:srgbClr val="595959"/>
                </a:solidFill>
              </a:rPr>
              <a:t>določanje cen po stroških </a:t>
            </a:r>
            <a:r>
              <a:rPr lang="en-US" sz="2400" dirty="0">
                <a:solidFill>
                  <a:srgbClr val="595959"/>
                </a:solidFill>
              </a:rPr>
              <a:t>(zagotavljanje, da cena pokriva vse stroške in maržo) in </a:t>
            </a:r>
            <a:r>
              <a:rPr lang="en-US" sz="2400" b="1" dirty="0">
                <a:solidFill>
                  <a:srgbClr val="595959"/>
                </a:solidFill>
              </a:rPr>
              <a:t>določanje cen na podlagi vrednosti </a:t>
            </a:r>
            <a:r>
              <a:rPr lang="en-US" sz="2400" dirty="0">
                <a:solidFill>
                  <a:srgbClr val="595959"/>
                </a:solidFill>
              </a:rPr>
              <a:t>(zaračunavanje na podlagi vrednosti izkušnje za goste).</a:t>
            </a:r>
          </a:p>
          <a:p>
            <a:pPr>
              <a:spcAft>
                <a:spcPts val="600"/>
              </a:spcAft>
            </a:pPr>
            <a:r>
              <a:rPr lang="en-US" sz="2400" dirty="0">
                <a:solidFill>
                  <a:srgbClr val="595959"/>
                </a:solidFill>
              </a:rPr>
              <a:t>Pomembno je, da se naučite </a:t>
            </a:r>
            <a:r>
              <a:rPr lang="en-US" sz="2400" b="1" dirty="0">
                <a:solidFill>
                  <a:srgbClr val="595959"/>
                </a:solidFill>
              </a:rPr>
              <a:t>sezonskega določanja cen </a:t>
            </a:r>
            <a:r>
              <a:rPr lang="en-US" sz="2400" dirty="0">
                <a:solidFill>
                  <a:srgbClr val="595959"/>
                </a:solidFill>
              </a:rPr>
              <a:t>in </a:t>
            </a:r>
            <a:r>
              <a:rPr lang="en-US" sz="2400" b="1" dirty="0">
                <a:solidFill>
                  <a:srgbClr val="595959"/>
                </a:solidFill>
              </a:rPr>
              <a:t>dinamičnega določanja cen</a:t>
            </a:r>
            <a:r>
              <a:rPr lang="en-US" sz="2400" dirty="0">
                <a:solidFill>
                  <a:srgbClr val="595959"/>
                </a:solidFill>
              </a:rPr>
              <a:t>: cene lahko zvišate v sezoni ali ob vikendih, ko je povpraševanje visoko, in ponudite popuste v nizki sezoni, da privabite goste. </a:t>
            </a:r>
          </a:p>
          <a:p>
            <a:pPr>
              <a:spcAft>
                <a:spcPts val="600"/>
              </a:spcAft>
            </a:pPr>
            <a:r>
              <a:rPr lang="en-US" sz="2400" dirty="0">
                <a:solidFill>
                  <a:srgbClr val="595959"/>
                </a:solidFill>
              </a:rPr>
              <a:t>Razmislite o ponudbi </a:t>
            </a:r>
            <a:r>
              <a:rPr lang="en-US" sz="2400" b="1" dirty="0">
                <a:solidFill>
                  <a:srgbClr val="595959"/>
                </a:solidFill>
              </a:rPr>
              <a:t>različnih možnosti </a:t>
            </a:r>
            <a:r>
              <a:rPr lang="en-US" sz="2400" dirty="0">
                <a:solidFill>
                  <a:srgbClr val="595959"/>
                </a:solidFill>
              </a:rPr>
              <a:t>(npr. osnovni paket proti luksuznemu paketu) ali dodatkov za povečanje prihodkov. </a:t>
            </a:r>
          </a:p>
          <a:p>
            <a:pPr>
              <a:spcAft>
                <a:spcPts val="600"/>
              </a:spcAft>
            </a:pPr>
            <a:r>
              <a:rPr lang="en-US" sz="2400" dirty="0">
                <a:solidFill>
                  <a:srgbClr val="595959"/>
                </a:solidFill>
              </a:rPr>
              <a:t>Na koncu boste znali izračunati ceno za nočitev, ki ustreza vašemu proračunu in pričakovanjem trga, ter jo samozavestno prilagoditi.</a:t>
            </a:r>
          </a:p>
        </p:txBody>
      </p:sp>
      <p:sp>
        <p:nvSpPr>
          <p:cNvPr id="8" name="Text Placeholder 7">
            <a:extLst>
              <a:ext uri="{FF2B5EF4-FFF2-40B4-BE49-F238E27FC236}">
                <a16:creationId xmlns:a16="http://schemas.microsoft.com/office/drawing/2014/main" id="{34385DD2-03BB-18B4-0CA2-437C29778583}"/>
              </a:ext>
            </a:extLst>
          </p:cNvPr>
          <p:cNvSpPr>
            <a:spLocks noGrp="1"/>
          </p:cNvSpPr>
          <p:nvPr>
            <p:ph type="body" sz="quarter" idx="18"/>
          </p:nvPr>
        </p:nvSpPr>
        <p:spPr>
          <a:xfrm>
            <a:off x="222402" y="1946555"/>
            <a:ext cx="3454248" cy="1049221"/>
          </a:xfrm>
        </p:spPr>
        <p:txBody>
          <a:bodyPr lIns="91440" tIns="45720" rIns="91440" bIns="45720" anchor="t">
            <a:noAutofit/>
          </a:bodyPr>
          <a:lstStyle/>
          <a:p>
            <a:r>
              <a:rPr lang="en-IE" sz="3200" b="0" dirty="0">
                <a:latin typeface="Calibri"/>
                <a:ea typeface="Open Sans"/>
                <a:cs typeface="Calibri"/>
              </a:rPr>
              <a:t>&amp; </a:t>
            </a:r>
            <a:r>
              <a:rPr lang="en-IE" sz="3200" b="0" dirty="0" err="1">
                <a:latin typeface="Calibri"/>
                <a:ea typeface="Open Sans"/>
                <a:cs typeface="Calibri"/>
              </a:rPr>
              <a:t>upravljanje</a:t>
            </a:r>
            <a:r>
              <a:rPr lang="en-IE" sz="3200" b="0" dirty="0">
                <a:latin typeface="Calibri"/>
                <a:ea typeface="Open Sans"/>
                <a:cs typeface="Calibri"/>
              </a:rPr>
              <a:t> </a:t>
            </a:r>
            <a:r>
              <a:rPr lang="en-IE" sz="3200" b="0" dirty="0" err="1">
                <a:latin typeface="Calibri"/>
                <a:ea typeface="Open Sans"/>
                <a:cs typeface="Calibri"/>
              </a:rPr>
              <a:t>prihodkov</a:t>
            </a:r>
            <a:endParaRPr lang="en-IE" sz="3200" b="0" err="1">
              <a:latin typeface="Calibri"/>
              <a:ea typeface="Open Sans"/>
              <a:cs typeface="Calibri"/>
            </a:endParaRPr>
          </a:p>
          <a:p>
            <a:endParaRPr lang="en-IE" dirty="0"/>
          </a:p>
        </p:txBody>
      </p:sp>
      <p:sp>
        <p:nvSpPr>
          <p:cNvPr id="9" name="Text Placeholder 8">
            <a:extLst>
              <a:ext uri="{FF2B5EF4-FFF2-40B4-BE49-F238E27FC236}">
                <a16:creationId xmlns:a16="http://schemas.microsoft.com/office/drawing/2014/main" id="{634A6D47-5459-7831-2A42-DE75559C93E3}"/>
              </a:ext>
            </a:extLst>
          </p:cNvPr>
          <p:cNvSpPr>
            <a:spLocks noGrp="1"/>
          </p:cNvSpPr>
          <p:nvPr>
            <p:ph type="body" sz="quarter" idx="19"/>
          </p:nvPr>
        </p:nvSpPr>
        <p:spPr/>
        <p:txBody>
          <a:bodyPr lIns="91440" tIns="45720" rIns="91440" bIns="45720" anchor="t">
            <a:noAutofit/>
          </a:bodyPr>
          <a:lstStyle/>
          <a:p>
            <a:r>
              <a:rPr lang="en-IE" sz="4000" dirty="0">
                <a:latin typeface="Calibri"/>
                <a:ea typeface="Open Sans"/>
                <a:cs typeface="Calibri"/>
              </a:rPr>
              <a:t>Cene </a:t>
            </a:r>
            <a:endParaRPr lang="en-IE" sz="4000" dirty="0"/>
          </a:p>
        </p:txBody>
      </p:sp>
    </p:spTree>
    <p:extLst>
      <p:ext uri="{BB962C8B-B14F-4D97-AF65-F5344CB8AC3E}">
        <p14:creationId xmlns:p14="http://schemas.microsoft.com/office/powerpoint/2010/main" val="2018435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05CE-68D4-FCCD-D1E0-B348905F4BB9}"/>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F4B4C4BD-01E1-64F9-0404-499B757D0A13}"/>
              </a:ext>
            </a:extLst>
          </p:cNvPr>
          <p:cNvSpPr/>
          <p:nvPr/>
        </p:nvSpPr>
        <p:spPr>
          <a:xfrm>
            <a:off x="3583939" y="5609249"/>
            <a:ext cx="7955914" cy="1119184"/>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0F2E46DB-6FC9-D398-CC69-D9854B62FCA7}"/>
              </a:ext>
            </a:extLst>
          </p:cNvPr>
          <p:cNvSpPr>
            <a:spLocks noGrp="1"/>
          </p:cNvSpPr>
          <p:nvPr>
            <p:ph type="body" sz="quarter" idx="4294967295"/>
          </p:nvPr>
        </p:nvSpPr>
        <p:spPr>
          <a:xfrm>
            <a:off x="72501" y="1872057"/>
            <a:ext cx="3185727" cy="1049221"/>
          </a:xfrm>
          <a:prstGeom prst="rect">
            <a:avLst/>
          </a:prstGeom>
        </p:spPr>
        <p:txBody>
          <a:bodyPr/>
          <a:lstStyle/>
          <a:p>
            <a:pPr marL="0" indent="0" algn="ctr">
              <a:lnSpc>
                <a:spcPct val="100000"/>
              </a:lnSpc>
              <a:spcBef>
                <a:spcPts val="0"/>
              </a:spcBef>
              <a:buNone/>
            </a:pPr>
            <a:r>
              <a:rPr lang="en-IE" b="1" dirty="0">
                <a:solidFill>
                  <a:schemeClr val="bg1"/>
                </a:solidFill>
              </a:rPr>
              <a:t>Strategija pokrivanja stroškov</a:t>
            </a:r>
          </a:p>
          <a:p>
            <a:pPr marL="0" indent="0" algn="ctr">
              <a:lnSpc>
                <a:spcPct val="100000"/>
              </a:lnSpc>
              <a:spcBef>
                <a:spcPts val="0"/>
              </a:spcBef>
              <a:buNone/>
            </a:pPr>
            <a:r>
              <a:rPr lang="en-IE" sz="2400" dirty="0">
                <a:solidFill>
                  <a:schemeClr val="bg1"/>
                </a:solidFill>
              </a:rPr>
              <a:t>(kritje stroškov, brez dobička)</a:t>
            </a:r>
          </a:p>
        </p:txBody>
      </p:sp>
      <p:sp>
        <p:nvSpPr>
          <p:cNvPr id="6" name="Text Placeholder 5">
            <a:extLst>
              <a:ext uri="{FF2B5EF4-FFF2-40B4-BE49-F238E27FC236}">
                <a16:creationId xmlns:a16="http://schemas.microsoft.com/office/drawing/2014/main" id="{3537A7F8-D6EA-7401-BDF8-405F287065D3}"/>
              </a:ext>
            </a:extLst>
          </p:cNvPr>
          <p:cNvSpPr>
            <a:spLocks noGrp="1"/>
          </p:cNvSpPr>
          <p:nvPr>
            <p:ph type="body" sz="quarter" idx="4294967295"/>
          </p:nvPr>
        </p:nvSpPr>
        <p:spPr>
          <a:xfrm>
            <a:off x="299776" y="348061"/>
            <a:ext cx="2750717" cy="385564"/>
          </a:xfrm>
          <a:prstGeom prst="rect">
            <a:avLst/>
          </a:prstGeom>
        </p:spPr>
        <p:txBody>
          <a:bodyPr/>
          <a:lstStyle/>
          <a:p>
            <a:pPr marL="0" indent="0" algn="ctr">
              <a:buNone/>
            </a:pPr>
            <a:r>
              <a:rPr lang="en-IE" sz="3600" b="1" dirty="0">
                <a:solidFill>
                  <a:schemeClr val="bg1"/>
                </a:solidFill>
              </a:rPr>
              <a:t>Metode oblikovanja cen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9EE11120-6DEF-50DE-F08C-3682BEA7ECF9}"/>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21</a:t>
            </a:fld>
            <a:endParaRPr lang="fr-CA" dirty="0"/>
          </a:p>
        </p:txBody>
      </p:sp>
      <p:sp>
        <p:nvSpPr>
          <p:cNvPr id="4" name="Text Placeholder 3">
            <a:extLst>
              <a:ext uri="{FF2B5EF4-FFF2-40B4-BE49-F238E27FC236}">
                <a16:creationId xmlns:a16="http://schemas.microsoft.com/office/drawing/2014/main" id="{6AEC8935-254B-B2E8-A816-5760908A698C}"/>
              </a:ext>
            </a:extLst>
          </p:cNvPr>
          <p:cNvSpPr>
            <a:spLocks noGrp="1"/>
          </p:cNvSpPr>
          <p:nvPr>
            <p:ph type="body" sz="quarter" idx="4294967295"/>
          </p:nvPr>
        </p:nvSpPr>
        <p:spPr>
          <a:xfrm>
            <a:off x="3678716" y="122466"/>
            <a:ext cx="7854201" cy="3499183"/>
          </a:xfrm>
          <a:prstGeom prst="rect">
            <a:avLst/>
          </a:prstGeom>
        </p:spPr>
        <p:txBody>
          <a:bodyPr/>
          <a:lstStyle/>
          <a:p>
            <a:pPr marL="0" indent="0">
              <a:lnSpc>
                <a:spcPct val="100000"/>
              </a:lnSpc>
              <a:spcBef>
                <a:spcPts val="0"/>
              </a:spcBef>
              <a:spcAft>
                <a:spcPts val="600"/>
              </a:spcAft>
              <a:buNone/>
            </a:pPr>
            <a:r>
              <a:rPr lang="en-US" sz="3200" b="1" dirty="0">
                <a:solidFill>
                  <a:srgbClr val="E96751"/>
                </a:solidFill>
              </a:rPr>
              <a:t>Izberite svojo strategijo oblikovanja cen</a:t>
            </a:r>
          </a:p>
          <a:p>
            <a:pPr marL="0" indent="0">
              <a:lnSpc>
                <a:spcPct val="100000"/>
              </a:lnSpc>
              <a:spcBef>
                <a:spcPts val="0"/>
              </a:spcBef>
              <a:spcAft>
                <a:spcPts val="1200"/>
              </a:spcAft>
              <a:buNone/>
            </a:pPr>
            <a:r>
              <a:rPr lang="en-US" sz="2200" dirty="0">
                <a:solidFill>
                  <a:srgbClr val="595959"/>
                </a:solidFill>
              </a:rPr>
              <a:t>Pri izbiri strategije oblikovanja cen imate na voljo </a:t>
            </a:r>
            <a:r>
              <a:rPr lang="en-US" sz="2200" b="1" dirty="0">
                <a:solidFill>
                  <a:srgbClr val="595959"/>
                </a:solidFill>
              </a:rPr>
              <a:t>tri glavne možnosti</a:t>
            </a:r>
            <a:r>
              <a:rPr lang="en-US" sz="2200" dirty="0">
                <a:solidFill>
                  <a:srgbClr val="595959"/>
                </a:solidFill>
              </a:rPr>
              <a:t>: </a:t>
            </a:r>
            <a:r>
              <a:rPr lang="en-US" sz="2200" b="1" dirty="0">
                <a:solidFill>
                  <a:srgbClr val="595959"/>
                </a:solidFill>
              </a:rPr>
              <a:t>breakeven, cost-plus in vrednostno oblikovanje cen</a:t>
            </a:r>
            <a:r>
              <a:rPr lang="en-US" sz="2200" dirty="0">
                <a:solidFill>
                  <a:srgbClr val="595959"/>
                </a:solidFill>
              </a:rPr>
              <a:t>. </a:t>
            </a:r>
          </a:p>
          <a:p>
            <a:pPr marL="0" indent="0">
              <a:lnSpc>
                <a:spcPct val="100000"/>
              </a:lnSpc>
              <a:spcBef>
                <a:spcPts val="0"/>
              </a:spcBef>
              <a:spcAft>
                <a:spcPts val="1200"/>
              </a:spcAft>
              <a:buNone/>
            </a:pPr>
            <a:r>
              <a:rPr lang="en-US" b="1" dirty="0">
                <a:solidFill>
                  <a:srgbClr val="E96751"/>
                </a:solidFill>
              </a:rPr>
              <a:t>1. Strategija cene brez dobička </a:t>
            </a:r>
            <a:r>
              <a:rPr lang="en-US" i="1" dirty="0">
                <a:solidFill>
                  <a:srgbClr val="E96751"/>
                </a:solidFill>
              </a:rPr>
              <a:t>(minimalna cena) </a:t>
            </a:r>
            <a:r>
              <a:rPr lang="en-US" sz="2200" dirty="0">
                <a:solidFill>
                  <a:srgbClr val="595959"/>
                </a:solidFill>
              </a:rPr>
              <a:t>določa ceno, </a:t>
            </a:r>
            <a:r>
              <a:rPr lang="en-US" sz="2200" b="1" dirty="0">
                <a:solidFill>
                  <a:srgbClr val="595959"/>
                </a:solidFill>
              </a:rPr>
              <a:t>ki je ravno dovolj visoka, da pokrije vaše skupne stroške</a:t>
            </a:r>
            <a:r>
              <a:rPr lang="en-US" sz="2200" dirty="0">
                <a:solidFill>
                  <a:srgbClr val="595959"/>
                </a:solidFill>
              </a:rPr>
              <a:t>, vendar </a:t>
            </a:r>
            <a:r>
              <a:rPr lang="en-US" sz="2200" b="1" dirty="0">
                <a:solidFill>
                  <a:srgbClr val="595959"/>
                </a:solidFill>
              </a:rPr>
              <a:t>brez dodajanja kakršne koli dobičkonosnosti</a:t>
            </a:r>
            <a:r>
              <a:rPr lang="en-US" sz="2200" dirty="0">
                <a:solidFill>
                  <a:srgbClr val="595959"/>
                </a:solidFill>
              </a:rPr>
              <a:t>. To je osnovna taktika, ki se uporablja za zagotovitev, da vaše podjetje lahko </a:t>
            </a:r>
            <a:r>
              <a:rPr lang="en-US" sz="2200" b="1" dirty="0">
                <a:solidFill>
                  <a:srgbClr val="595959"/>
                </a:solidFill>
              </a:rPr>
              <a:t>ohrani poslovanje </a:t>
            </a:r>
            <a:r>
              <a:rPr lang="en-US" sz="2200" dirty="0">
                <a:solidFill>
                  <a:srgbClr val="595959"/>
                </a:solidFill>
              </a:rPr>
              <a:t>brez izgube, zlasti v začetnih fazah.</a:t>
            </a:r>
            <a:endParaRPr lang="en-US" sz="2200" i="1" dirty="0">
              <a:solidFill>
                <a:srgbClr val="595959"/>
              </a:solidFill>
            </a:endParaRPr>
          </a:p>
          <a:p>
            <a:pPr marL="0" indent="0">
              <a:lnSpc>
                <a:spcPct val="100000"/>
              </a:lnSpc>
              <a:spcBef>
                <a:spcPts val="0"/>
              </a:spcBef>
              <a:spcAft>
                <a:spcPts val="1200"/>
              </a:spcAft>
              <a:buNone/>
            </a:pPr>
            <a:r>
              <a:rPr lang="en-US" sz="2200" dirty="0">
                <a:solidFill>
                  <a:srgbClr val="595959"/>
                </a:solidFill>
              </a:rPr>
              <a:t>To je lahko dobra možnost, če šele začenjate, ste v nizki sezoni ali preizkušate povpraševanje na trgu. Pri tej ceni </a:t>
            </a:r>
            <a:r>
              <a:rPr lang="en-US" sz="2200" b="1" dirty="0">
                <a:solidFill>
                  <a:srgbClr val="595959"/>
                </a:solidFill>
              </a:rPr>
              <a:t>ne boste ustvarili dobička </a:t>
            </a:r>
            <a:r>
              <a:rPr lang="en-US" sz="2200" dirty="0">
                <a:solidFill>
                  <a:srgbClr val="595959"/>
                </a:solidFill>
              </a:rPr>
              <a:t>– gre za preživetje, prepoznavnost ali privlačnost. </a:t>
            </a:r>
            <a:r>
              <a:rPr lang="en-US" sz="2200" b="1" dirty="0">
                <a:solidFill>
                  <a:srgbClr val="595959"/>
                </a:solidFill>
              </a:rPr>
              <a:t>Na dolgi rok to ni trajnostno, </a:t>
            </a:r>
            <a:r>
              <a:rPr lang="en-US" sz="2200" dirty="0">
                <a:solidFill>
                  <a:srgbClr val="595959"/>
                </a:solidFill>
              </a:rPr>
              <a:t>vendar je močno kratkoročno orodje v vašem cenovnem arzenalu. Sčasoma je vaš cilj </a:t>
            </a:r>
            <a:r>
              <a:rPr lang="en-US" sz="2200" b="1" dirty="0">
                <a:solidFill>
                  <a:srgbClr val="595959"/>
                </a:solidFill>
              </a:rPr>
              <a:t>prehod na cene na podlagi stroškov ali vrednosti, ko </a:t>
            </a:r>
            <a:r>
              <a:rPr lang="en-US" sz="2200" dirty="0">
                <a:solidFill>
                  <a:srgbClr val="595959"/>
                </a:solidFill>
              </a:rPr>
              <a:t>se </a:t>
            </a:r>
            <a:r>
              <a:rPr lang="en-US" sz="2200" b="1" dirty="0">
                <a:solidFill>
                  <a:srgbClr val="595959"/>
                </a:solidFill>
              </a:rPr>
              <a:t>vaš </a:t>
            </a:r>
            <a:r>
              <a:rPr lang="en-US" sz="2200" dirty="0">
                <a:solidFill>
                  <a:srgbClr val="595959"/>
                </a:solidFill>
              </a:rPr>
              <a:t>ugled in povpraševanje povečata.</a:t>
            </a:r>
          </a:p>
          <a:p>
            <a:pPr marL="0" indent="0">
              <a:lnSpc>
                <a:spcPct val="100000"/>
              </a:lnSpc>
              <a:spcBef>
                <a:spcPts val="0"/>
              </a:spcBef>
              <a:spcAft>
                <a:spcPts val="1200"/>
              </a:spcAft>
              <a:buNone/>
            </a:pPr>
            <a:r>
              <a:rPr lang="en-US" sz="2200" b="1" dirty="0">
                <a:solidFill>
                  <a:schemeClr val="bg1"/>
                </a:solidFill>
              </a:rPr>
              <a:t>Primer</a:t>
            </a:r>
            <a:r>
              <a:rPr lang="en-US" sz="2200" dirty="0">
                <a:solidFill>
                  <a:schemeClr val="bg1"/>
                </a:solidFill>
              </a:rPr>
              <a:t>: Če vas upravljanje vašega pod-a stane 50 € na noč, določite najnižjo ceno 50 € – najmanj, kar morate zaračunati, da ne boste imeli izgube.</a:t>
            </a:r>
          </a:p>
          <a:p>
            <a:pPr>
              <a:lnSpc>
                <a:spcPct val="100000"/>
              </a:lnSpc>
              <a:spcBef>
                <a:spcPts val="0"/>
              </a:spcBef>
              <a:spcAft>
                <a:spcPts val="1200"/>
              </a:spcAft>
            </a:pPr>
            <a:endParaRPr lang="en-US" dirty="0"/>
          </a:p>
          <a:p>
            <a:pPr>
              <a:lnSpc>
                <a:spcPct val="100000"/>
              </a:lnSpc>
              <a:spcBef>
                <a:spcPts val="0"/>
              </a:spcBef>
              <a:spcAft>
                <a:spcPts val="1200"/>
              </a:spcAft>
            </a:pPr>
            <a:endParaRPr lang="en-US" sz="2200" dirty="0">
              <a:solidFill>
                <a:srgbClr val="414141"/>
              </a:solidFill>
            </a:endParaRPr>
          </a:p>
        </p:txBody>
      </p:sp>
      <p:grpSp>
        <p:nvGrpSpPr>
          <p:cNvPr id="13" name="Group 12">
            <a:extLst>
              <a:ext uri="{FF2B5EF4-FFF2-40B4-BE49-F238E27FC236}">
                <a16:creationId xmlns:a16="http://schemas.microsoft.com/office/drawing/2014/main" id="{9A262A81-4511-B424-BF72-56DB2C5D67DE}"/>
              </a:ext>
            </a:extLst>
          </p:cNvPr>
          <p:cNvGrpSpPr/>
          <p:nvPr/>
        </p:nvGrpSpPr>
        <p:grpSpPr>
          <a:xfrm>
            <a:off x="10765201" y="223199"/>
            <a:ext cx="1081945" cy="1011723"/>
            <a:chOff x="1016000" y="1137920"/>
            <a:chExt cx="1016000" cy="1016000"/>
          </a:xfrm>
        </p:grpSpPr>
        <p:sp>
          <p:nvSpPr>
            <p:cNvPr id="14" name="Oval 13">
              <a:extLst>
                <a:ext uri="{FF2B5EF4-FFF2-40B4-BE49-F238E27FC236}">
                  <a16:creationId xmlns:a16="http://schemas.microsoft.com/office/drawing/2014/main" id="{BC821180-25FD-AB2C-8627-0492526BDB2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D63A5EDB-E9B8-D6FA-A2A9-F8842D02181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26</a:t>
              </a:r>
            </a:p>
          </p:txBody>
        </p:sp>
      </p:grpSp>
    </p:spTree>
    <p:extLst>
      <p:ext uri="{BB962C8B-B14F-4D97-AF65-F5344CB8AC3E}">
        <p14:creationId xmlns:p14="http://schemas.microsoft.com/office/powerpoint/2010/main" val="2254872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8168-B01C-9647-BC2C-0D7E49B352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97121F-946A-8791-C8AD-3A3B53B9B5FA}"/>
              </a:ext>
            </a:extLst>
          </p:cNvPr>
          <p:cNvSpPr>
            <a:spLocks noGrp="1"/>
          </p:cNvSpPr>
          <p:nvPr>
            <p:ph type="body" sz="quarter" idx="4294967295"/>
          </p:nvPr>
        </p:nvSpPr>
        <p:spPr>
          <a:xfrm>
            <a:off x="0" y="1876698"/>
            <a:ext cx="3185727" cy="1049221"/>
          </a:xfrm>
          <a:prstGeom prst="rect">
            <a:avLst/>
          </a:prstGeom>
        </p:spPr>
        <p:txBody>
          <a:bodyPr lIns="91440" tIns="45720" rIns="91440" bIns="45720" anchor="t"/>
          <a:lstStyle/>
          <a:p>
            <a:pPr marL="0" indent="0" algn="ctr">
              <a:lnSpc>
                <a:spcPct val="100000"/>
              </a:lnSpc>
              <a:spcBef>
                <a:spcPts val="0"/>
              </a:spcBef>
              <a:buNone/>
            </a:pPr>
            <a:r>
              <a:rPr lang="en-IE" b="1" dirty="0">
                <a:solidFill>
                  <a:schemeClr val="bg1"/>
                </a:solidFill>
              </a:rPr>
              <a:t>Strategija stroškov plus</a:t>
            </a:r>
          </a:p>
          <a:p>
            <a:pPr marL="0" indent="0" algn="ctr">
              <a:lnSpc>
                <a:spcPct val="100000"/>
              </a:lnSpc>
              <a:spcBef>
                <a:spcPts val="0"/>
              </a:spcBef>
              <a:buNone/>
            </a:pPr>
            <a:r>
              <a:rPr lang="en-IE" sz="2400" i="1" dirty="0">
                <a:solidFill>
                  <a:schemeClr val="bg1"/>
                </a:solidFill>
              </a:rPr>
              <a:t>(Pokrivanje stroškov in dodajanje dobička)</a:t>
            </a:r>
            <a:endParaRPr lang="en-IE" sz="2400" i="1" dirty="0">
              <a:solidFill>
                <a:schemeClr val="bg1"/>
              </a:solidFill>
              <a:ea typeface="Calibri"/>
              <a:cs typeface="Calibri"/>
            </a:endParaRPr>
          </a:p>
        </p:txBody>
      </p:sp>
      <p:sp>
        <p:nvSpPr>
          <p:cNvPr id="6" name="Text Placeholder 5">
            <a:extLst>
              <a:ext uri="{FF2B5EF4-FFF2-40B4-BE49-F238E27FC236}">
                <a16:creationId xmlns:a16="http://schemas.microsoft.com/office/drawing/2014/main" id="{0B2DB2A4-037C-5708-CA0C-1E884CCA29B0}"/>
              </a:ext>
            </a:extLst>
          </p:cNvPr>
          <p:cNvSpPr>
            <a:spLocks noGrp="1"/>
          </p:cNvSpPr>
          <p:nvPr>
            <p:ph type="body" sz="quarter" idx="4294967295"/>
          </p:nvPr>
        </p:nvSpPr>
        <p:spPr>
          <a:xfrm>
            <a:off x="221622" y="426215"/>
            <a:ext cx="2750717" cy="385564"/>
          </a:xfrm>
          <a:prstGeom prst="rect">
            <a:avLst/>
          </a:prstGeom>
        </p:spPr>
        <p:txBody>
          <a:bodyPr/>
          <a:lstStyle/>
          <a:p>
            <a:pPr marL="0" indent="0" algn="ctr">
              <a:buNone/>
            </a:pPr>
            <a:r>
              <a:rPr lang="en-IE" sz="3600" b="1" dirty="0">
                <a:solidFill>
                  <a:schemeClr val="bg1"/>
                </a:solidFill>
              </a:rPr>
              <a:t>Metode oblikovanja cen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5612846D-B313-C9AB-9436-A66411710362}"/>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22</a:t>
            </a:fld>
            <a:endParaRPr lang="fr-CA" dirty="0"/>
          </a:p>
        </p:txBody>
      </p:sp>
      <p:sp>
        <p:nvSpPr>
          <p:cNvPr id="4" name="Text Placeholder 3">
            <a:extLst>
              <a:ext uri="{FF2B5EF4-FFF2-40B4-BE49-F238E27FC236}">
                <a16:creationId xmlns:a16="http://schemas.microsoft.com/office/drawing/2014/main" id="{EDC05215-2BEE-5294-AC8E-4DF01B70A1EE}"/>
              </a:ext>
            </a:extLst>
          </p:cNvPr>
          <p:cNvSpPr>
            <a:spLocks noGrp="1"/>
          </p:cNvSpPr>
          <p:nvPr>
            <p:ph type="body" sz="quarter" idx="4294967295"/>
          </p:nvPr>
        </p:nvSpPr>
        <p:spPr>
          <a:xfrm>
            <a:off x="3747102" y="273400"/>
            <a:ext cx="7560293" cy="3499183"/>
          </a:xfrm>
          <a:prstGeom prst="rect">
            <a:avLst/>
          </a:prstGeom>
        </p:spPr>
        <p:txBody>
          <a:bodyPr lIns="91440" tIns="45720" rIns="91440" bIns="45720" anchor="t"/>
          <a:lstStyle/>
          <a:p>
            <a:pPr marL="0" indent="0">
              <a:lnSpc>
                <a:spcPct val="100000"/>
              </a:lnSpc>
              <a:spcBef>
                <a:spcPts val="0"/>
              </a:spcBef>
              <a:spcAft>
                <a:spcPts val="1200"/>
              </a:spcAft>
              <a:buNone/>
            </a:pPr>
            <a:r>
              <a:rPr lang="en-US" b="1" dirty="0">
                <a:solidFill>
                  <a:srgbClr val="E96751"/>
                </a:solidFill>
              </a:rPr>
              <a:t>2. Strategija stroškov plus </a:t>
            </a:r>
            <a:r>
              <a:rPr lang="en-US" i="1" dirty="0">
                <a:solidFill>
                  <a:srgbClr val="E96751"/>
                </a:solidFill>
              </a:rPr>
              <a:t>(osnovna cena) </a:t>
            </a:r>
            <a:r>
              <a:rPr lang="en-US" sz="2200" i="1" dirty="0">
                <a:solidFill>
                  <a:srgbClr val="595959"/>
                </a:solidFill>
              </a:rPr>
              <a:t>(najpogostejša) </a:t>
            </a:r>
          </a:p>
          <a:p>
            <a:pPr marL="0" indent="0">
              <a:lnSpc>
                <a:spcPct val="100000"/>
              </a:lnSpc>
              <a:spcBef>
                <a:spcPts val="0"/>
              </a:spcBef>
              <a:spcAft>
                <a:spcPts val="1200"/>
              </a:spcAft>
              <a:buNone/>
            </a:pPr>
            <a:r>
              <a:rPr lang="en-US" sz="2000" b="1" dirty="0">
                <a:solidFill>
                  <a:srgbClr val="595959"/>
                </a:solidFill>
              </a:rPr>
              <a:t>Strategija oblikovanja cen po stroških </a:t>
            </a:r>
            <a:r>
              <a:rPr lang="en-US" sz="2000" dirty="0">
                <a:solidFill>
                  <a:srgbClr val="595959"/>
                </a:solidFill>
              </a:rPr>
              <a:t>je ena najpreprostejših in najpogosteje uporabljanih metod oblikovanja cen, zlasti v začetnih fazah ali majhnih gostinskih podjetjih. Zagotavlja, da vaša cena </a:t>
            </a:r>
            <a:r>
              <a:rPr lang="en-US" sz="2000" b="1" dirty="0">
                <a:solidFill>
                  <a:srgbClr val="595959"/>
                </a:solidFill>
              </a:rPr>
              <a:t>pokriva vse stroške </a:t>
            </a:r>
            <a:r>
              <a:rPr lang="en-US" sz="2000" dirty="0">
                <a:solidFill>
                  <a:srgbClr val="595959"/>
                </a:solidFill>
              </a:rPr>
              <a:t>in </a:t>
            </a:r>
            <a:r>
              <a:rPr lang="en-US" sz="2000" b="1" dirty="0">
                <a:solidFill>
                  <a:srgbClr val="595959"/>
                </a:solidFill>
              </a:rPr>
              <a:t>vključuje ciljno stopnjo dobička</a:t>
            </a:r>
            <a:r>
              <a:rPr lang="en-US" sz="2000" dirty="0">
                <a:solidFill>
                  <a:srgbClr val="595959"/>
                </a:solidFill>
              </a:rPr>
              <a:t>. </a:t>
            </a:r>
            <a:endParaRPr lang="en-US" sz="2000" dirty="0">
              <a:solidFill>
                <a:srgbClr val="595959"/>
              </a:solidFill>
              <a:ea typeface="Calibri"/>
              <a:cs typeface="Calibri"/>
            </a:endParaRPr>
          </a:p>
          <a:p>
            <a:pPr marL="0" indent="0">
              <a:lnSpc>
                <a:spcPct val="100000"/>
              </a:lnSpc>
              <a:spcBef>
                <a:spcPts val="0"/>
              </a:spcBef>
              <a:spcAft>
                <a:spcPts val="1200"/>
              </a:spcAft>
              <a:buNone/>
            </a:pPr>
            <a:r>
              <a:rPr lang="en-US" sz="2000" dirty="0">
                <a:solidFill>
                  <a:srgbClr val="595959"/>
                </a:solidFill>
              </a:rPr>
              <a:t>K stroškom samodejno dodate dobiček. </a:t>
            </a:r>
            <a:r>
              <a:rPr lang="en-US" sz="2000" b="1" dirty="0">
                <a:solidFill>
                  <a:srgbClr val="595959"/>
                </a:solidFill>
              </a:rPr>
              <a:t>Cenovno oblikovanje po metodi stroškov plus </a:t>
            </a:r>
            <a:r>
              <a:rPr lang="en-US" sz="2000" dirty="0">
                <a:solidFill>
                  <a:srgbClr val="595959"/>
                </a:solidFill>
              </a:rPr>
              <a:t>pomeni izračun osnovnih stroškov na noč (ki pokrivajo vse stroške) in nato dodajanje </a:t>
            </a:r>
            <a:r>
              <a:rPr lang="en-US" sz="2000" b="1" dirty="0">
                <a:solidFill>
                  <a:srgbClr val="595959"/>
                </a:solidFill>
              </a:rPr>
              <a:t>pribitka </a:t>
            </a:r>
            <a:r>
              <a:rPr lang="en-US" sz="2000" dirty="0">
                <a:solidFill>
                  <a:srgbClr val="595959"/>
                </a:solidFill>
              </a:rPr>
              <a:t>(dobička), da določite </a:t>
            </a:r>
            <a:r>
              <a:rPr lang="en-US" sz="2000" b="1" dirty="0">
                <a:solidFill>
                  <a:srgbClr val="595959"/>
                </a:solidFill>
              </a:rPr>
              <a:t>minimalno ali redno ceno</a:t>
            </a:r>
            <a:r>
              <a:rPr lang="en-US" sz="2000" dirty="0">
                <a:solidFill>
                  <a:srgbClr val="595959"/>
                </a:solidFill>
              </a:rPr>
              <a:t>.</a:t>
            </a:r>
            <a:endParaRPr lang="en-US" sz="2000" dirty="0">
              <a:solidFill>
                <a:srgbClr val="595959"/>
              </a:solidFill>
              <a:ea typeface="Calibri"/>
              <a:cs typeface="Calibri"/>
            </a:endParaRPr>
          </a:p>
          <a:p>
            <a:pPr marL="0" indent="0">
              <a:buNone/>
            </a:pPr>
            <a:r>
              <a:rPr lang="en-US" sz="2000" b="1" dirty="0">
                <a:solidFill>
                  <a:srgbClr val="E96751"/>
                </a:solidFill>
              </a:rPr>
              <a:t>Kdaj uporabiti strategijo stroškov plus:</a:t>
            </a:r>
            <a:endParaRPr lang="en-US" sz="2000" b="1" dirty="0">
              <a:solidFill>
                <a:srgbClr val="E96751"/>
              </a:solidFill>
              <a:ea typeface="Calibri"/>
              <a:cs typeface="Calibri"/>
            </a:endParaRPr>
          </a:p>
          <a:p>
            <a:r>
              <a:rPr lang="en-US" sz="2000" dirty="0">
                <a:solidFill>
                  <a:srgbClr val="595959"/>
                </a:solidFill>
              </a:rPr>
              <a:t>Želite dosegati </a:t>
            </a:r>
            <a:r>
              <a:rPr lang="en-US" sz="2000" b="1" dirty="0">
                <a:solidFill>
                  <a:srgbClr val="595959"/>
                </a:solidFill>
              </a:rPr>
              <a:t>enakomeren dobiček na nočitev</a:t>
            </a:r>
            <a:endParaRPr lang="en-US" sz="2000" dirty="0">
              <a:solidFill>
                <a:srgbClr val="595959"/>
              </a:solidFill>
              <a:ea typeface="Calibri"/>
              <a:cs typeface="Calibri"/>
            </a:endParaRPr>
          </a:p>
          <a:p>
            <a:r>
              <a:rPr lang="en-US" sz="2000" b="1" dirty="0">
                <a:solidFill>
                  <a:srgbClr val="595959"/>
                </a:solidFill>
              </a:rPr>
              <a:t>Jasno </a:t>
            </a:r>
            <a:r>
              <a:rPr lang="en-US" sz="2000" dirty="0">
                <a:solidFill>
                  <a:srgbClr val="595959"/>
                </a:solidFill>
              </a:rPr>
              <a:t>razumete svojo </a:t>
            </a:r>
            <a:r>
              <a:rPr lang="en-US" sz="2000" b="1" dirty="0">
                <a:solidFill>
                  <a:srgbClr val="595959"/>
                </a:solidFill>
              </a:rPr>
              <a:t>strukturo stroškov</a:t>
            </a:r>
            <a:endParaRPr lang="en-US" sz="2000" dirty="0">
              <a:solidFill>
                <a:srgbClr val="595959"/>
              </a:solidFill>
              <a:ea typeface="Calibri"/>
              <a:cs typeface="Calibri"/>
            </a:endParaRPr>
          </a:p>
          <a:p>
            <a:r>
              <a:rPr lang="en-US" sz="2000" dirty="0">
                <a:solidFill>
                  <a:srgbClr val="595959"/>
                </a:solidFill>
              </a:rPr>
              <a:t>Ste šele na začetku in potrebujete </a:t>
            </a:r>
            <a:r>
              <a:rPr lang="en-US" sz="2000" b="1" dirty="0">
                <a:solidFill>
                  <a:srgbClr val="595959"/>
                </a:solidFill>
              </a:rPr>
              <a:t>varno minimalno </a:t>
            </a:r>
            <a:r>
              <a:rPr lang="en-US" sz="2000" dirty="0">
                <a:solidFill>
                  <a:srgbClr val="595959"/>
                </a:solidFill>
              </a:rPr>
              <a:t>ceno, da pokrijete svoje stroške</a:t>
            </a:r>
            <a:endParaRPr lang="en-US" sz="2000" dirty="0">
              <a:solidFill>
                <a:srgbClr val="595959"/>
              </a:solidFill>
              <a:ea typeface="Calibri"/>
              <a:cs typeface="Calibri"/>
            </a:endParaRPr>
          </a:p>
          <a:p>
            <a:r>
              <a:rPr lang="en-US" sz="2000" dirty="0">
                <a:solidFill>
                  <a:srgbClr val="595959"/>
                </a:solidFill>
              </a:rPr>
              <a:t>Delujete na trgu s </a:t>
            </a:r>
            <a:r>
              <a:rPr lang="en-US" sz="2000" b="1" dirty="0">
                <a:solidFill>
                  <a:srgbClr val="595959"/>
                </a:solidFill>
              </a:rPr>
              <a:t>predvidljivo zasedenostjo</a:t>
            </a:r>
            <a:endParaRPr lang="en-US" sz="2000" dirty="0">
              <a:solidFill>
                <a:srgbClr val="595959"/>
              </a:solidFill>
              <a:ea typeface="Calibri"/>
              <a:cs typeface="Calibri"/>
            </a:endParaRPr>
          </a:p>
          <a:p>
            <a:pPr>
              <a:lnSpc>
                <a:spcPct val="100000"/>
              </a:lnSpc>
              <a:spcBef>
                <a:spcPts val="0"/>
              </a:spcBef>
              <a:spcAft>
                <a:spcPts val="1200"/>
              </a:spcAft>
            </a:pPr>
            <a:endParaRPr lang="en-US" sz="2000" dirty="0">
              <a:solidFill>
                <a:srgbClr val="414141"/>
              </a:solidFill>
              <a:ea typeface="Calibri"/>
              <a:cs typeface="Calibri"/>
            </a:endParaRPr>
          </a:p>
        </p:txBody>
      </p:sp>
      <p:grpSp>
        <p:nvGrpSpPr>
          <p:cNvPr id="16" name="Group 15">
            <a:extLst>
              <a:ext uri="{FF2B5EF4-FFF2-40B4-BE49-F238E27FC236}">
                <a16:creationId xmlns:a16="http://schemas.microsoft.com/office/drawing/2014/main" id="{6F8F2C30-F231-AD0E-9362-05C5BC9746CF}"/>
              </a:ext>
            </a:extLst>
          </p:cNvPr>
          <p:cNvGrpSpPr/>
          <p:nvPr/>
        </p:nvGrpSpPr>
        <p:grpSpPr>
          <a:xfrm>
            <a:off x="11000236" y="115737"/>
            <a:ext cx="1081945" cy="1011723"/>
            <a:chOff x="1016000" y="1137920"/>
            <a:chExt cx="1016000" cy="1016000"/>
          </a:xfrm>
        </p:grpSpPr>
        <p:sp>
          <p:nvSpPr>
            <p:cNvPr id="17" name="Oval 16">
              <a:extLst>
                <a:ext uri="{FF2B5EF4-FFF2-40B4-BE49-F238E27FC236}">
                  <a16:creationId xmlns:a16="http://schemas.microsoft.com/office/drawing/2014/main" id="{E3B0B952-B451-C2E3-9496-E0E321D0A90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F455073-B04E-9D20-E29B-EE330BA9026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27</a:t>
              </a:r>
            </a:p>
          </p:txBody>
        </p:sp>
      </p:grpSp>
    </p:spTree>
    <p:extLst>
      <p:ext uri="{BB962C8B-B14F-4D97-AF65-F5344CB8AC3E}">
        <p14:creationId xmlns:p14="http://schemas.microsoft.com/office/powerpoint/2010/main" val="206737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26CB0-CE84-946A-AABC-1431D30A679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A785402-DA36-4ECD-E23E-AE231C8D664C}"/>
              </a:ext>
            </a:extLst>
          </p:cNvPr>
          <p:cNvSpPr/>
          <p:nvPr/>
        </p:nvSpPr>
        <p:spPr>
          <a:xfrm>
            <a:off x="3583939" y="4206521"/>
            <a:ext cx="7955914" cy="2413803"/>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DFFD712B-59C0-862A-19D5-CB0A6E5071E7}"/>
              </a:ext>
            </a:extLst>
          </p:cNvPr>
          <p:cNvSpPr>
            <a:spLocks noGrp="1"/>
          </p:cNvSpPr>
          <p:nvPr>
            <p:ph type="body" sz="quarter" idx="4294967295"/>
          </p:nvPr>
        </p:nvSpPr>
        <p:spPr>
          <a:xfrm>
            <a:off x="0" y="1876698"/>
            <a:ext cx="3181350" cy="1049221"/>
          </a:xfrm>
          <a:prstGeom prst="rect">
            <a:avLst/>
          </a:prstGeom>
        </p:spPr>
        <p:txBody>
          <a:bodyPr lIns="91440" tIns="45720" rIns="91440" bIns="45720" anchor="t"/>
          <a:lstStyle/>
          <a:p>
            <a:pPr marL="0" indent="0" algn="ctr">
              <a:lnSpc>
                <a:spcPct val="100000"/>
              </a:lnSpc>
              <a:spcBef>
                <a:spcPts val="0"/>
              </a:spcBef>
              <a:buNone/>
            </a:pPr>
            <a:r>
              <a:rPr lang="en-IE" b="1" dirty="0">
                <a:solidFill>
                  <a:schemeClr val="bg1"/>
                </a:solidFill>
              </a:rPr>
              <a:t>Strategija stroškov plus</a:t>
            </a:r>
          </a:p>
          <a:p>
            <a:pPr marL="0" indent="0" algn="ctr">
              <a:lnSpc>
                <a:spcPct val="100000"/>
              </a:lnSpc>
              <a:spcBef>
                <a:spcPts val="0"/>
              </a:spcBef>
              <a:buNone/>
            </a:pPr>
            <a:r>
              <a:rPr lang="en-IE" sz="2400" i="1" dirty="0">
                <a:solidFill>
                  <a:schemeClr val="bg1"/>
                </a:solidFill>
              </a:rPr>
              <a:t>(izračunavanje profitne marže)</a:t>
            </a:r>
            <a:endParaRPr lang="en-IE" sz="2400" i="1" dirty="0">
              <a:solidFill>
                <a:schemeClr val="bg1"/>
              </a:solidFill>
              <a:ea typeface="Calibri"/>
              <a:cs typeface="Calibri"/>
            </a:endParaRPr>
          </a:p>
        </p:txBody>
      </p:sp>
      <p:sp>
        <p:nvSpPr>
          <p:cNvPr id="6" name="Text Placeholder 5">
            <a:extLst>
              <a:ext uri="{FF2B5EF4-FFF2-40B4-BE49-F238E27FC236}">
                <a16:creationId xmlns:a16="http://schemas.microsoft.com/office/drawing/2014/main" id="{E6716CA9-1A24-BA41-F0AD-471E5F0C8266}"/>
              </a:ext>
            </a:extLst>
          </p:cNvPr>
          <p:cNvSpPr>
            <a:spLocks noGrp="1"/>
          </p:cNvSpPr>
          <p:nvPr>
            <p:ph type="body" sz="quarter" idx="4294967295"/>
          </p:nvPr>
        </p:nvSpPr>
        <p:spPr>
          <a:xfrm>
            <a:off x="215316" y="351236"/>
            <a:ext cx="2750717" cy="385564"/>
          </a:xfrm>
          <a:prstGeom prst="rect">
            <a:avLst/>
          </a:prstGeom>
        </p:spPr>
        <p:txBody>
          <a:bodyPr/>
          <a:lstStyle/>
          <a:p>
            <a:pPr marL="0" indent="0" algn="ctr">
              <a:buNone/>
            </a:pPr>
            <a:r>
              <a:rPr lang="en-IE" sz="3600" b="1" dirty="0">
                <a:solidFill>
                  <a:schemeClr val="bg1"/>
                </a:solidFill>
              </a:rPr>
              <a:t>Metode oblikovanja cen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336BC7CF-5BEA-89C7-4B3E-24CE190E2EF3}"/>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23</a:t>
            </a:fld>
            <a:endParaRPr lang="fr-CA" dirty="0"/>
          </a:p>
        </p:txBody>
      </p:sp>
      <p:sp>
        <p:nvSpPr>
          <p:cNvPr id="4" name="Text Placeholder 3">
            <a:extLst>
              <a:ext uri="{FF2B5EF4-FFF2-40B4-BE49-F238E27FC236}">
                <a16:creationId xmlns:a16="http://schemas.microsoft.com/office/drawing/2014/main" id="{CF05CFA5-1590-3CC3-D002-48335D32D71F}"/>
              </a:ext>
            </a:extLst>
          </p:cNvPr>
          <p:cNvSpPr>
            <a:spLocks noGrp="1"/>
          </p:cNvSpPr>
          <p:nvPr>
            <p:ph type="body" sz="quarter" idx="4294967295"/>
          </p:nvPr>
        </p:nvSpPr>
        <p:spPr>
          <a:xfrm>
            <a:off x="3762375" y="814799"/>
            <a:ext cx="7950444" cy="3469876"/>
          </a:xfrm>
          <a:prstGeom prst="rect">
            <a:avLst/>
          </a:prstGeom>
        </p:spPr>
        <p:txBody>
          <a:bodyPr lIns="91440" tIns="45720" rIns="91440" bIns="45720" anchor="t"/>
          <a:lstStyle/>
          <a:p>
            <a:pPr marL="0" indent="0">
              <a:lnSpc>
                <a:spcPct val="100000"/>
              </a:lnSpc>
              <a:spcBef>
                <a:spcPts val="0"/>
              </a:spcBef>
              <a:buNone/>
            </a:pPr>
            <a:r>
              <a:rPr lang="en-US" sz="2100" dirty="0">
                <a:solidFill>
                  <a:srgbClr val="595959"/>
                </a:solidFill>
              </a:rPr>
              <a:t>Zdaj, ko poznate svojo ceno na noč, ki vam omogoča pokrivanje stroškov, je čas, da preidete na strategijo stroškov plus in k osnovnim stroškom dodate profitno maržo, da določite končno ceno na noč. </a:t>
            </a:r>
            <a:endParaRPr lang="en-US" sz="2100" dirty="0">
              <a:solidFill>
                <a:srgbClr val="595959"/>
              </a:solidFill>
              <a:ea typeface="Calibri"/>
              <a:cs typeface="Calibri"/>
            </a:endParaRPr>
          </a:p>
          <a:p>
            <a:pPr marL="0" indent="0">
              <a:lnSpc>
                <a:spcPct val="100000"/>
              </a:lnSpc>
              <a:spcBef>
                <a:spcPts val="0"/>
              </a:spcBef>
              <a:buNone/>
            </a:pPr>
            <a:r>
              <a:rPr lang="en-US" sz="2100" dirty="0">
                <a:solidFill>
                  <a:srgbClr val="595959"/>
                </a:solidFill>
              </a:rPr>
              <a:t>Odločiti se morate, </a:t>
            </a:r>
            <a:r>
              <a:rPr lang="en-US" sz="2100" b="1" dirty="0">
                <a:solidFill>
                  <a:srgbClr val="595959"/>
                </a:solidFill>
              </a:rPr>
              <a:t>koliko dobička želite zaslužiti na noč</a:t>
            </a:r>
            <a:r>
              <a:rPr lang="en-US" sz="2100" dirty="0">
                <a:solidFill>
                  <a:srgbClr val="595959"/>
                </a:solidFill>
              </a:rPr>
              <a:t>. </a:t>
            </a:r>
            <a:r>
              <a:rPr lang="en-US" sz="2100" b="1" dirty="0">
                <a:solidFill>
                  <a:srgbClr val="E96751"/>
                </a:solidFill>
              </a:rPr>
              <a:t>Kaj določa vašo profitno maržo? </a:t>
            </a:r>
            <a:r>
              <a:rPr lang="en-US" sz="2100" dirty="0">
                <a:solidFill>
                  <a:srgbClr val="595959"/>
                </a:solidFill>
              </a:rPr>
              <a:t>Kot je pojasnjeno v </a:t>
            </a:r>
            <a:r>
              <a:rPr lang="en-US" sz="2100" dirty="0" err="1">
                <a:solidFill>
                  <a:srgbClr val="595959"/>
                </a:solidFill>
              </a:rPr>
              <a:t>prejšnjih</a:t>
            </a:r>
            <a:r>
              <a:rPr lang="en-US" sz="2100" dirty="0">
                <a:solidFill>
                  <a:srgbClr val="595959"/>
                </a:solidFill>
              </a:rPr>
              <a:t> </a:t>
            </a:r>
            <a:r>
              <a:rPr lang="en-US" sz="2100" dirty="0" err="1">
                <a:solidFill>
                  <a:srgbClr val="595959"/>
                </a:solidFill>
              </a:rPr>
              <a:t>poglavjih</a:t>
            </a:r>
            <a:r>
              <a:rPr lang="en-US" sz="2100" dirty="0">
                <a:solidFill>
                  <a:srgbClr val="595959"/>
                </a:solidFill>
              </a:rPr>
              <a:t>:</a:t>
            </a:r>
            <a:endParaRPr lang="en-US" sz="2100" dirty="0">
              <a:solidFill>
                <a:srgbClr val="595959"/>
              </a:solidFill>
              <a:ea typeface="Calibri"/>
              <a:cs typeface="Calibri"/>
            </a:endParaRPr>
          </a:p>
          <a:p>
            <a:pPr>
              <a:lnSpc>
                <a:spcPct val="100000"/>
              </a:lnSpc>
              <a:spcBef>
                <a:spcPts val="0"/>
              </a:spcBef>
            </a:pPr>
            <a:r>
              <a:rPr lang="en-US" sz="2100" b="1" dirty="0">
                <a:solidFill>
                  <a:srgbClr val="595959"/>
                </a:solidFill>
              </a:rPr>
              <a:t>Finančni cilji </a:t>
            </a:r>
            <a:r>
              <a:rPr lang="en-US" sz="2100" dirty="0">
                <a:solidFill>
                  <a:srgbClr val="595959"/>
                </a:solidFill>
              </a:rPr>
              <a:t>(npr. koliko prihodkov želite zaslužiti)</a:t>
            </a:r>
            <a:endParaRPr lang="en-US" sz="2100" dirty="0">
              <a:solidFill>
                <a:srgbClr val="595959"/>
              </a:solidFill>
              <a:ea typeface="Calibri"/>
              <a:cs typeface="Calibri"/>
            </a:endParaRPr>
          </a:p>
          <a:p>
            <a:pPr>
              <a:lnSpc>
                <a:spcPct val="100000"/>
              </a:lnSpc>
              <a:spcBef>
                <a:spcPts val="0"/>
              </a:spcBef>
            </a:pPr>
            <a:r>
              <a:rPr lang="en-US" sz="2100" b="1" dirty="0">
                <a:solidFill>
                  <a:srgbClr val="595959"/>
                </a:solidFill>
              </a:rPr>
              <a:t>Povpraševanje na trgu </a:t>
            </a:r>
            <a:r>
              <a:rPr lang="en-IE" sz="2100" dirty="0">
                <a:solidFill>
                  <a:srgbClr val="595959"/>
                </a:solidFill>
              </a:rPr>
              <a:t>(sezona visoke zasedenosti proti sezoni nizke zasedenosti)</a:t>
            </a:r>
            <a:endParaRPr lang="en-US" sz="2100" dirty="0">
              <a:solidFill>
                <a:srgbClr val="595959"/>
              </a:solidFill>
              <a:ea typeface="Calibri"/>
              <a:cs typeface="Calibri"/>
            </a:endParaRPr>
          </a:p>
          <a:p>
            <a:pPr>
              <a:lnSpc>
                <a:spcPct val="100000"/>
              </a:lnSpc>
              <a:spcBef>
                <a:spcPts val="0"/>
              </a:spcBef>
            </a:pPr>
            <a:r>
              <a:rPr lang="en-US" sz="2100" dirty="0">
                <a:solidFill>
                  <a:srgbClr val="595959"/>
                </a:solidFill>
              </a:rPr>
              <a:t>Cene vaših </a:t>
            </a:r>
            <a:r>
              <a:rPr lang="en-US" sz="2100" b="1" dirty="0">
                <a:solidFill>
                  <a:srgbClr val="595959"/>
                </a:solidFill>
              </a:rPr>
              <a:t>konkurentov</a:t>
            </a:r>
            <a:endParaRPr lang="en-US" sz="2100" b="1" dirty="0">
              <a:solidFill>
                <a:srgbClr val="595959"/>
              </a:solidFill>
              <a:ea typeface="Calibri"/>
              <a:cs typeface="Calibri"/>
            </a:endParaRPr>
          </a:p>
          <a:p>
            <a:pPr>
              <a:lnSpc>
                <a:spcPct val="100000"/>
              </a:lnSpc>
              <a:spcBef>
                <a:spcPts val="0"/>
              </a:spcBef>
            </a:pPr>
            <a:r>
              <a:rPr lang="en-US" sz="2100" b="1" dirty="0">
                <a:solidFill>
                  <a:srgbClr val="595959"/>
                </a:solidFill>
              </a:rPr>
              <a:t>Edinstvenost in </a:t>
            </a:r>
            <a:r>
              <a:rPr lang="en-US" sz="2100" b="1" dirty="0" err="1">
                <a:solidFill>
                  <a:srgbClr val="595959"/>
                </a:solidFill>
              </a:rPr>
              <a:t>ugled</a:t>
            </a:r>
            <a:r>
              <a:rPr lang="en-US" sz="2100" b="1" dirty="0">
                <a:solidFill>
                  <a:srgbClr val="595959"/>
                </a:solidFill>
              </a:rPr>
              <a:t> </a:t>
            </a:r>
            <a:r>
              <a:rPr lang="en-US" sz="2100" dirty="0" err="1">
                <a:solidFill>
                  <a:srgbClr val="595959"/>
                </a:solidFill>
              </a:rPr>
              <a:t>vaše</a:t>
            </a:r>
            <a:r>
              <a:rPr lang="en-US" sz="2100" dirty="0">
                <a:solidFill>
                  <a:srgbClr val="595959"/>
                </a:solidFill>
              </a:rPr>
              <a:t> </a:t>
            </a:r>
            <a:r>
              <a:rPr lang="en-US" sz="2100" dirty="0" err="1">
                <a:solidFill>
                  <a:srgbClr val="595959"/>
                </a:solidFill>
              </a:rPr>
              <a:t>nastanitve</a:t>
            </a:r>
            <a:endParaRPr lang="en-US" sz="2100" dirty="0" err="1">
              <a:solidFill>
                <a:srgbClr val="595959"/>
              </a:solidFill>
              <a:ea typeface="Calibri"/>
              <a:cs typeface="Calibri"/>
            </a:endParaRPr>
          </a:p>
          <a:p>
            <a:pPr lvl="1">
              <a:lnSpc>
                <a:spcPct val="100000"/>
              </a:lnSpc>
              <a:spcBef>
                <a:spcPts val="0"/>
              </a:spcBef>
            </a:pPr>
            <a:endParaRPr lang="en-US" sz="2100" dirty="0">
              <a:solidFill>
                <a:srgbClr val="595959"/>
              </a:solidFill>
              <a:ea typeface="Calibri"/>
              <a:cs typeface="Calibri"/>
            </a:endParaRPr>
          </a:p>
          <a:p>
            <a:pPr>
              <a:lnSpc>
                <a:spcPct val="100000"/>
              </a:lnSpc>
              <a:spcBef>
                <a:spcPts val="0"/>
              </a:spcBef>
            </a:pPr>
            <a:endParaRPr lang="en-US" sz="2100" dirty="0">
              <a:solidFill>
                <a:srgbClr val="595959"/>
              </a:solidFill>
              <a:ea typeface="Calibri"/>
              <a:cs typeface="Calibri"/>
            </a:endParaRPr>
          </a:p>
          <a:p>
            <a:pPr marL="0" indent="0">
              <a:lnSpc>
                <a:spcPct val="100000"/>
              </a:lnSpc>
              <a:spcBef>
                <a:spcPts val="0"/>
              </a:spcBef>
              <a:buNone/>
            </a:pPr>
            <a:endParaRPr lang="en-US" sz="2100" dirty="0">
              <a:solidFill>
                <a:srgbClr val="414141"/>
              </a:solidFill>
              <a:ea typeface="Calibri"/>
              <a:cs typeface="Calibri"/>
            </a:endParaRPr>
          </a:p>
        </p:txBody>
      </p:sp>
      <p:sp>
        <p:nvSpPr>
          <p:cNvPr id="10" name="TextBox 9">
            <a:extLst>
              <a:ext uri="{FF2B5EF4-FFF2-40B4-BE49-F238E27FC236}">
                <a16:creationId xmlns:a16="http://schemas.microsoft.com/office/drawing/2014/main" id="{B272CDCB-7A66-DD3B-4524-94FDE595415A}"/>
              </a:ext>
            </a:extLst>
          </p:cNvPr>
          <p:cNvSpPr txBox="1"/>
          <p:nvPr/>
        </p:nvSpPr>
        <p:spPr>
          <a:xfrm>
            <a:off x="3764572" y="4206521"/>
            <a:ext cx="7691071" cy="2431435"/>
          </a:xfrm>
          <a:prstGeom prst="rect">
            <a:avLst/>
          </a:prstGeom>
          <a:noFill/>
        </p:spPr>
        <p:txBody>
          <a:bodyPr wrap="square">
            <a:spAutoFit/>
          </a:bodyPr>
          <a:lstStyle/>
          <a:p>
            <a:pPr marL="0" indent="0" algn="ctr">
              <a:lnSpc>
                <a:spcPct val="100000"/>
              </a:lnSpc>
              <a:spcBef>
                <a:spcPts val="0"/>
              </a:spcBef>
              <a:spcAft>
                <a:spcPts val="1200"/>
              </a:spcAft>
              <a:buNone/>
            </a:pPr>
            <a:r>
              <a:rPr lang="en-US" sz="2200" b="1" dirty="0">
                <a:solidFill>
                  <a:schemeClr val="bg1"/>
                </a:solidFill>
              </a:rPr>
              <a:t>Cenitev po stroških </a:t>
            </a:r>
            <a:r>
              <a:rPr lang="en-US" sz="2200" dirty="0">
                <a:solidFill>
                  <a:schemeClr val="bg1"/>
                </a:solidFill>
              </a:rPr>
              <a:t>= skupni stroški na nočitev </a:t>
            </a:r>
            <a:r>
              <a:rPr lang="en-US" sz="2200" b="1" dirty="0">
                <a:solidFill>
                  <a:schemeClr val="bg1"/>
                </a:solidFill>
              </a:rPr>
              <a:t>+ </a:t>
            </a:r>
            <a:r>
              <a:rPr lang="en-US" sz="2200" dirty="0">
                <a:solidFill>
                  <a:schemeClr val="bg1"/>
                </a:solidFill>
              </a:rPr>
              <a:t>želeni dobiček </a:t>
            </a:r>
            <a:r>
              <a:rPr lang="en-US" sz="2200" b="1" dirty="0">
                <a:solidFill>
                  <a:schemeClr val="bg1"/>
                </a:solidFill>
              </a:rPr>
              <a:t>= minimalna cena</a:t>
            </a:r>
          </a:p>
          <a:p>
            <a:pPr marL="0" indent="0" algn="ctr">
              <a:lnSpc>
                <a:spcPct val="100000"/>
              </a:lnSpc>
              <a:spcBef>
                <a:spcPts val="0"/>
              </a:spcBef>
              <a:spcAft>
                <a:spcPts val="1200"/>
              </a:spcAft>
              <a:buNone/>
            </a:pPr>
            <a:r>
              <a:rPr lang="en-IE" sz="2200" dirty="0">
                <a:solidFill>
                  <a:schemeClr val="bg1"/>
                </a:solidFill>
              </a:rPr>
              <a:t>100 € (vsi fiksni in spremenljivi stroški) + 30 % marža =</a:t>
            </a:r>
            <a:r>
              <a:rPr lang="en-IE" sz="2200" b="1" dirty="0">
                <a:solidFill>
                  <a:schemeClr val="bg1"/>
                </a:solidFill>
              </a:rPr>
              <a:t> 130 €/noč </a:t>
            </a:r>
          </a:p>
          <a:p>
            <a:pPr algn="ctr">
              <a:spcAft>
                <a:spcPts val="1200"/>
              </a:spcAft>
            </a:pPr>
            <a:r>
              <a:rPr lang="en-US" sz="2200" dirty="0">
                <a:solidFill>
                  <a:schemeClr val="bg1"/>
                </a:solidFill>
              </a:rPr>
              <a:t>Uporabite</a:t>
            </a:r>
            <a:r>
              <a:rPr lang="en-IE" sz="2200" b="1" dirty="0">
                <a:solidFill>
                  <a:schemeClr val="bg1"/>
                </a:solidFill>
              </a:rPr>
              <a:t> 130 € </a:t>
            </a:r>
            <a:r>
              <a:rPr lang="en-US" sz="2200" dirty="0">
                <a:solidFill>
                  <a:schemeClr val="bg1"/>
                </a:solidFill>
              </a:rPr>
              <a:t>kot osnovno ceno po metodi stroškov plus za običajno sezono. To postane vaša minimalna ciljna cena, preden jo prilagodite sezoni ali povpraševanju.</a:t>
            </a:r>
            <a:endParaRPr lang="en-US" sz="1800" dirty="0">
              <a:solidFill>
                <a:srgbClr val="595959"/>
              </a:solidFill>
            </a:endParaRPr>
          </a:p>
        </p:txBody>
      </p:sp>
      <p:sp>
        <p:nvSpPr>
          <p:cNvPr id="15" name="TextBox 14">
            <a:extLst>
              <a:ext uri="{FF2B5EF4-FFF2-40B4-BE49-F238E27FC236}">
                <a16:creationId xmlns:a16="http://schemas.microsoft.com/office/drawing/2014/main" id="{C8801C00-AF31-4580-135F-F70B4CFB1C29}"/>
              </a:ext>
            </a:extLst>
          </p:cNvPr>
          <p:cNvSpPr txBox="1"/>
          <p:nvPr/>
        </p:nvSpPr>
        <p:spPr>
          <a:xfrm>
            <a:off x="3762375" y="244450"/>
            <a:ext cx="6515100" cy="492443"/>
          </a:xfrm>
          <a:prstGeom prst="rect">
            <a:avLst/>
          </a:prstGeom>
          <a:noFill/>
        </p:spPr>
        <p:txBody>
          <a:bodyPr wrap="square">
            <a:spAutoFit/>
          </a:bodyPr>
          <a:lstStyle/>
          <a:p>
            <a:pPr marL="0" indent="0">
              <a:lnSpc>
                <a:spcPct val="100000"/>
              </a:lnSpc>
              <a:spcBef>
                <a:spcPts val="0"/>
              </a:spcBef>
              <a:buNone/>
            </a:pPr>
            <a:r>
              <a:rPr lang="en-US" sz="2600" b="1" dirty="0">
                <a:solidFill>
                  <a:srgbClr val="E96751"/>
                </a:solidFill>
              </a:rPr>
              <a:t>Dodajte profitno maržo k vaši ceni breakeven</a:t>
            </a:r>
          </a:p>
        </p:txBody>
      </p:sp>
    </p:spTree>
    <p:extLst>
      <p:ext uri="{BB962C8B-B14F-4D97-AF65-F5344CB8AC3E}">
        <p14:creationId xmlns:p14="http://schemas.microsoft.com/office/powerpoint/2010/main" val="3262009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890B9-CE97-8DBE-AD12-660044FC0196}"/>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AB8A040E-3904-5C78-12A6-88932964099E}"/>
              </a:ext>
            </a:extLst>
          </p:cNvPr>
          <p:cNvSpPr/>
          <p:nvPr/>
        </p:nvSpPr>
        <p:spPr>
          <a:xfrm>
            <a:off x="485775" y="4886324"/>
            <a:ext cx="11553825" cy="1730269"/>
          </a:xfrm>
          <a:prstGeom prst="flowChartAlternateProcess">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bg1"/>
                </a:solidFill>
              </a:rPr>
              <a:t>Primer: </a:t>
            </a:r>
            <a:r>
              <a:rPr lang="en-US" sz="2200" dirty="0">
                <a:solidFill>
                  <a:schemeClr val="bg1"/>
                </a:solidFill>
              </a:rPr>
              <a:t>Gostilna s 5 sobami v skednju razmišlja o strategiji oblikovanja cen na podlagi </a:t>
            </a:r>
            <a:r>
              <a:rPr lang="en-US" sz="2200" dirty="0" err="1">
                <a:solidFill>
                  <a:schemeClr val="bg1"/>
                </a:solidFill>
              </a:rPr>
              <a:t>stroškov</a:t>
            </a:r>
            <a:r>
              <a:rPr lang="en-US" sz="2200" dirty="0">
                <a:solidFill>
                  <a:schemeClr val="bg1"/>
                </a:solidFill>
              </a:rPr>
              <a:t>. V </a:t>
            </a:r>
            <a:r>
              <a:rPr lang="en-US" sz="2200" dirty="0" err="1">
                <a:solidFill>
                  <a:schemeClr val="bg1"/>
                </a:solidFill>
              </a:rPr>
              <a:t>zadnjem</a:t>
            </a:r>
            <a:r>
              <a:rPr lang="en-US" sz="2200" dirty="0">
                <a:solidFill>
                  <a:schemeClr val="bg1"/>
                </a:solidFill>
              </a:rPr>
              <a:t> </a:t>
            </a:r>
            <a:r>
              <a:rPr lang="en-US" sz="2200" dirty="0" err="1">
                <a:solidFill>
                  <a:schemeClr val="bg1"/>
                </a:solidFill>
              </a:rPr>
              <a:t>letu</a:t>
            </a:r>
            <a:r>
              <a:rPr lang="en-US" sz="2200" dirty="0">
                <a:solidFill>
                  <a:schemeClr val="bg1"/>
                </a:solidFill>
              </a:rPr>
              <a:t> je </a:t>
            </a:r>
            <a:r>
              <a:rPr lang="en-US" sz="2200" dirty="0" err="1">
                <a:solidFill>
                  <a:schemeClr val="bg1"/>
                </a:solidFill>
              </a:rPr>
              <a:t>izračunala</a:t>
            </a:r>
            <a:r>
              <a:rPr lang="en-US" sz="2200" dirty="0">
                <a:solidFill>
                  <a:schemeClr val="bg1"/>
                </a:solidFill>
              </a:rPr>
              <a:t>, da </a:t>
            </a:r>
            <a:r>
              <a:rPr lang="en-US" sz="2200" dirty="0" err="1">
                <a:solidFill>
                  <a:schemeClr val="bg1"/>
                </a:solidFill>
              </a:rPr>
              <a:t>njeni</a:t>
            </a:r>
            <a:r>
              <a:rPr lang="en-US" sz="2200" dirty="0">
                <a:solidFill>
                  <a:schemeClr val="bg1"/>
                </a:solidFill>
              </a:rPr>
              <a:t> </a:t>
            </a:r>
            <a:r>
              <a:rPr lang="en-US" sz="2200" b="1" dirty="0" err="1">
                <a:solidFill>
                  <a:schemeClr val="bg1"/>
                </a:solidFill>
              </a:rPr>
              <a:t>letni</a:t>
            </a:r>
            <a:r>
              <a:rPr lang="en-US" sz="2200" b="1" dirty="0">
                <a:solidFill>
                  <a:schemeClr val="bg1"/>
                </a:solidFill>
              </a:rPr>
              <a:t> </a:t>
            </a:r>
            <a:r>
              <a:rPr lang="en-US" sz="2200" b="1" dirty="0" err="1">
                <a:solidFill>
                  <a:schemeClr val="bg1"/>
                </a:solidFill>
              </a:rPr>
              <a:t>stroški</a:t>
            </a:r>
            <a:r>
              <a:rPr lang="en-US" sz="2200" b="1" dirty="0">
                <a:solidFill>
                  <a:schemeClr val="bg1"/>
                </a:solidFill>
              </a:rPr>
              <a:t> </a:t>
            </a:r>
            <a:r>
              <a:rPr lang="en-US" sz="2200" b="1" dirty="0" err="1">
                <a:solidFill>
                  <a:schemeClr val="bg1"/>
                </a:solidFill>
              </a:rPr>
              <a:t>znašajo</a:t>
            </a:r>
            <a:r>
              <a:rPr lang="en-US" sz="2200" b="1" dirty="0">
                <a:solidFill>
                  <a:schemeClr val="bg1"/>
                </a:solidFill>
              </a:rPr>
              <a:t> 200.000 </a:t>
            </a:r>
            <a:r>
              <a:rPr lang="en-US" sz="2200" dirty="0" err="1">
                <a:solidFill>
                  <a:schemeClr val="bg1"/>
                </a:solidFill>
              </a:rPr>
              <a:t>evrov</a:t>
            </a:r>
            <a:r>
              <a:rPr lang="en-US" sz="2200" dirty="0">
                <a:solidFill>
                  <a:schemeClr val="bg1"/>
                </a:solidFill>
              </a:rPr>
              <a:t> in da so bile sobe v povprečju zasedene</a:t>
            </a:r>
            <a:r>
              <a:rPr lang="en-US" sz="2200" b="1" dirty="0">
                <a:solidFill>
                  <a:schemeClr val="bg1"/>
                </a:solidFill>
              </a:rPr>
              <a:t> 200 noči v letu. </a:t>
            </a:r>
            <a:r>
              <a:rPr lang="en-US" sz="2200" dirty="0">
                <a:solidFill>
                  <a:schemeClr val="bg1"/>
                </a:solidFill>
              </a:rPr>
              <a:t>Ugotovi, da je glede na okoliščine primerna</a:t>
            </a:r>
            <a:r>
              <a:rPr lang="en-US" sz="2200" b="1" dirty="0">
                <a:solidFill>
                  <a:schemeClr val="bg1"/>
                </a:solidFill>
              </a:rPr>
              <a:t> 40-odstotna stopnja dobička</a:t>
            </a:r>
            <a:r>
              <a:rPr lang="en-US" sz="2200" dirty="0">
                <a:solidFill>
                  <a:schemeClr val="bg1"/>
                </a:solidFill>
              </a:rPr>
              <a:t>, zato standardno ceno sobe določi na</a:t>
            </a:r>
            <a:r>
              <a:rPr lang="en-US" sz="2200" b="1" dirty="0">
                <a:solidFill>
                  <a:schemeClr val="bg1"/>
                </a:solidFill>
              </a:rPr>
              <a:t> 280 evrov</a:t>
            </a:r>
            <a:r>
              <a:rPr lang="en-US" sz="2200" dirty="0">
                <a:solidFill>
                  <a:schemeClr val="bg1"/>
                </a:solidFill>
              </a:rPr>
              <a:t>.</a:t>
            </a:r>
            <a:endParaRPr lang="en-IE" dirty="0">
              <a:solidFill>
                <a:schemeClr val="bg1"/>
              </a:solidFill>
            </a:endParaRPr>
          </a:p>
        </p:txBody>
      </p:sp>
      <p:sp>
        <p:nvSpPr>
          <p:cNvPr id="5" name="Text Placeholder 4">
            <a:extLst>
              <a:ext uri="{FF2B5EF4-FFF2-40B4-BE49-F238E27FC236}">
                <a16:creationId xmlns:a16="http://schemas.microsoft.com/office/drawing/2014/main" id="{2AC2A0AB-F05E-27C9-70E4-2E402E8E3D18}"/>
              </a:ext>
            </a:extLst>
          </p:cNvPr>
          <p:cNvSpPr>
            <a:spLocks noGrp="1"/>
          </p:cNvSpPr>
          <p:nvPr>
            <p:ph type="body" sz="quarter" idx="4294967295"/>
          </p:nvPr>
        </p:nvSpPr>
        <p:spPr>
          <a:xfrm>
            <a:off x="0" y="1876698"/>
            <a:ext cx="3181350" cy="1049221"/>
          </a:xfrm>
          <a:prstGeom prst="rect">
            <a:avLst/>
          </a:prstGeom>
        </p:spPr>
        <p:txBody>
          <a:bodyPr lIns="91440" tIns="45720" rIns="91440" bIns="45720" anchor="t"/>
          <a:lstStyle/>
          <a:p>
            <a:pPr marL="0" indent="0" algn="ctr">
              <a:lnSpc>
                <a:spcPct val="100000"/>
              </a:lnSpc>
              <a:spcBef>
                <a:spcPts val="0"/>
              </a:spcBef>
              <a:buNone/>
            </a:pPr>
            <a:r>
              <a:rPr lang="en-IE" b="1" dirty="0">
                <a:solidFill>
                  <a:schemeClr val="bg1"/>
                </a:solidFill>
              </a:rPr>
              <a:t>Strategija stroškov plus</a:t>
            </a:r>
          </a:p>
          <a:p>
            <a:pPr marL="0" indent="0" algn="ctr">
              <a:lnSpc>
                <a:spcPct val="100000"/>
              </a:lnSpc>
              <a:spcBef>
                <a:spcPts val="0"/>
              </a:spcBef>
              <a:buNone/>
            </a:pPr>
            <a:r>
              <a:rPr lang="en-IE" sz="2400" i="1" dirty="0">
                <a:solidFill>
                  <a:schemeClr val="bg1"/>
                </a:solidFill>
              </a:rPr>
              <a:t>(Pokrivanje stroškov in dodajanje dobička)</a:t>
            </a:r>
            <a:endParaRPr lang="en-IE" sz="2400" i="1" dirty="0">
              <a:solidFill>
                <a:schemeClr val="bg1"/>
              </a:solidFill>
              <a:ea typeface="Calibri"/>
              <a:cs typeface="Calibri"/>
            </a:endParaRPr>
          </a:p>
        </p:txBody>
      </p:sp>
      <p:sp>
        <p:nvSpPr>
          <p:cNvPr id="6" name="Text Placeholder 5">
            <a:extLst>
              <a:ext uri="{FF2B5EF4-FFF2-40B4-BE49-F238E27FC236}">
                <a16:creationId xmlns:a16="http://schemas.microsoft.com/office/drawing/2014/main" id="{D7B2DBE3-9E50-660A-259D-DE8969574A7A}"/>
              </a:ext>
            </a:extLst>
          </p:cNvPr>
          <p:cNvSpPr>
            <a:spLocks noGrp="1"/>
          </p:cNvSpPr>
          <p:nvPr>
            <p:ph type="body" sz="quarter" idx="4294967295"/>
          </p:nvPr>
        </p:nvSpPr>
        <p:spPr>
          <a:xfrm>
            <a:off x="297039" y="419621"/>
            <a:ext cx="2750717" cy="385564"/>
          </a:xfrm>
          <a:prstGeom prst="rect">
            <a:avLst/>
          </a:prstGeom>
        </p:spPr>
        <p:txBody>
          <a:bodyPr/>
          <a:lstStyle/>
          <a:p>
            <a:pPr marL="0" indent="0" algn="ctr">
              <a:buNone/>
            </a:pPr>
            <a:r>
              <a:rPr lang="en-IE" sz="3600" b="1" dirty="0">
                <a:solidFill>
                  <a:schemeClr val="bg1"/>
                </a:solidFill>
              </a:rPr>
              <a:t>Metode oblikovanja cen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3337E28E-F151-B8D2-04B2-DC7289A35365}"/>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24</a:t>
            </a:fld>
            <a:endParaRPr lang="fr-CA" dirty="0"/>
          </a:p>
        </p:txBody>
      </p:sp>
      <p:sp>
        <p:nvSpPr>
          <p:cNvPr id="4" name="Text Placeholder 3">
            <a:extLst>
              <a:ext uri="{FF2B5EF4-FFF2-40B4-BE49-F238E27FC236}">
                <a16:creationId xmlns:a16="http://schemas.microsoft.com/office/drawing/2014/main" id="{EBB9DB53-CEF1-E6A9-73EC-F9667FDF1930}"/>
              </a:ext>
            </a:extLst>
          </p:cNvPr>
          <p:cNvSpPr>
            <a:spLocks noGrp="1"/>
          </p:cNvSpPr>
          <p:nvPr>
            <p:ph type="body" sz="quarter" idx="4294967295"/>
          </p:nvPr>
        </p:nvSpPr>
        <p:spPr>
          <a:xfrm>
            <a:off x="3686175" y="282391"/>
            <a:ext cx="8259333" cy="3499183"/>
          </a:xfrm>
          <a:prstGeom prst="rect">
            <a:avLst/>
          </a:prstGeom>
        </p:spPr>
        <p:txBody>
          <a:bodyPr lIns="91440" tIns="45720" rIns="91440" bIns="45720" anchor="t"/>
          <a:lstStyle/>
          <a:p>
            <a:pPr marL="0" indent="0">
              <a:spcAft>
                <a:spcPts val="600"/>
              </a:spcAft>
              <a:buNone/>
            </a:pPr>
            <a:r>
              <a:rPr lang="en-US" sz="2100" dirty="0">
                <a:solidFill>
                  <a:srgbClr val="595959"/>
                </a:solidFill>
              </a:rPr>
              <a:t>Preprosto povedano, cene na podlagi stroškov določite tako, da </a:t>
            </a:r>
            <a:r>
              <a:rPr lang="en-US" sz="2100" b="1" dirty="0">
                <a:solidFill>
                  <a:srgbClr val="595959"/>
                </a:solidFill>
              </a:rPr>
              <a:t>izračunate </a:t>
            </a:r>
            <a:endParaRPr lang="en-US" sz="2100" b="1" dirty="0">
              <a:solidFill>
                <a:srgbClr val="595959"/>
              </a:solidFill>
              <a:ea typeface="Calibri"/>
              <a:cs typeface="Calibri"/>
            </a:endParaRPr>
          </a:p>
          <a:p>
            <a:pPr>
              <a:spcBef>
                <a:spcPts val="0"/>
              </a:spcBef>
              <a:spcAft>
                <a:spcPts val="600"/>
              </a:spcAft>
            </a:pPr>
            <a:r>
              <a:rPr lang="en-US" sz="2100" b="1" dirty="0">
                <a:solidFill>
                  <a:srgbClr val="595959"/>
                </a:solidFill>
              </a:rPr>
              <a:t>Vseh stroškov </a:t>
            </a:r>
            <a:r>
              <a:rPr lang="en-US" sz="2100" dirty="0">
                <a:solidFill>
                  <a:srgbClr val="595959"/>
                </a:solidFill>
              </a:rPr>
              <a:t>za </a:t>
            </a:r>
            <a:r>
              <a:rPr lang="en-US" sz="2100" i="1" dirty="0">
                <a:solidFill>
                  <a:srgbClr val="595959"/>
                </a:solidFill>
              </a:rPr>
              <a:t>upravljanje več sob (na dan) </a:t>
            </a:r>
            <a:r>
              <a:rPr lang="en-US" sz="2100" dirty="0">
                <a:solidFill>
                  <a:srgbClr val="595959"/>
                </a:solidFill>
              </a:rPr>
              <a:t>– od čiščenja in komunalnih storitev do vzdrževanja in trženja.</a:t>
            </a:r>
            <a:endParaRPr lang="en-US" sz="2100" dirty="0">
              <a:solidFill>
                <a:srgbClr val="595959"/>
              </a:solidFill>
              <a:ea typeface="Calibri"/>
              <a:cs typeface="Calibri"/>
            </a:endParaRPr>
          </a:p>
          <a:p>
            <a:pPr>
              <a:spcBef>
                <a:spcPts val="0"/>
              </a:spcBef>
              <a:spcAft>
                <a:spcPts val="600"/>
              </a:spcAft>
            </a:pPr>
            <a:r>
              <a:rPr lang="en-US" sz="2100" b="1" dirty="0">
                <a:solidFill>
                  <a:srgbClr val="595959"/>
                </a:solidFill>
              </a:rPr>
              <a:t>Deljeno </a:t>
            </a:r>
            <a:r>
              <a:rPr lang="en-US" sz="2100" dirty="0">
                <a:solidFill>
                  <a:srgbClr val="595959"/>
                </a:solidFill>
              </a:rPr>
              <a:t>s </a:t>
            </a:r>
            <a:r>
              <a:rPr lang="en-US" sz="2100" i="1" dirty="0">
                <a:solidFill>
                  <a:srgbClr val="595959"/>
                </a:solidFill>
              </a:rPr>
              <a:t>skupnim številom zasedenih sob </a:t>
            </a:r>
            <a:endParaRPr lang="en-US" sz="2100" dirty="0">
              <a:solidFill>
                <a:srgbClr val="595959"/>
              </a:solidFill>
              <a:ea typeface="Calibri"/>
              <a:cs typeface="Calibri"/>
            </a:endParaRPr>
          </a:p>
          <a:p>
            <a:pPr>
              <a:spcBef>
                <a:spcPts val="0"/>
              </a:spcBef>
              <a:spcAft>
                <a:spcPts val="600"/>
              </a:spcAft>
            </a:pPr>
            <a:r>
              <a:rPr lang="en-US" sz="2100" dirty="0">
                <a:solidFill>
                  <a:srgbClr val="595959"/>
                </a:solidFill>
              </a:rPr>
              <a:t> Nato </a:t>
            </a:r>
            <a:r>
              <a:rPr lang="en-US" sz="2100" b="1" dirty="0">
                <a:solidFill>
                  <a:srgbClr val="595959"/>
                </a:solidFill>
              </a:rPr>
              <a:t>se doda marža </a:t>
            </a:r>
            <a:r>
              <a:rPr lang="en-US" sz="2100" dirty="0">
                <a:solidFill>
                  <a:srgbClr val="595959"/>
                </a:solidFill>
              </a:rPr>
              <a:t>= </a:t>
            </a:r>
            <a:r>
              <a:rPr lang="en-US" sz="2100" b="1" dirty="0">
                <a:solidFill>
                  <a:srgbClr val="595959"/>
                </a:solidFill>
              </a:rPr>
              <a:t>povprečna cena sobe</a:t>
            </a:r>
            <a:endParaRPr lang="en-US" sz="2100" dirty="0">
              <a:solidFill>
                <a:srgbClr val="595959"/>
              </a:solidFill>
              <a:ea typeface="Calibri"/>
              <a:cs typeface="Calibri"/>
            </a:endParaRPr>
          </a:p>
          <a:p>
            <a:pPr marL="0" indent="0">
              <a:spcAft>
                <a:spcPts val="600"/>
              </a:spcAft>
              <a:buNone/>
            </a:pPr>
            <a:r>
              <a:rPr lang="en-US" sz="2100" dirty="0">
                <a:solidFill>
                  <a:srgbClr val="595959"/>
                </a:solidFill>
              </a:rPr>
              <a:t>Tako boste </a:t>
            </a:r>
            <a:r>
              <a:rPr lang="en-US" sz="2100" b="1" dirty="0">
                <a:solidFill>
                  <a:srgbClr val="595959"/>
                </a:solidFill>
              </a:rPr>
              <a:t>vedno pokrili svoje stroške </a:t>
            </a:r>
            <a:r>
              <a:rPr lang="en-US" sz="2100" dirty="0">
                <a:solidFill>
                  <a:srgbClr val="595959"/>
                </a:solidFill>
              </a:rPr>
              <a:t>in </a:t>
            </a:r>
            <a:r>
              <a:rPr lang="en-US" sz="2100" b="1" dirty="0">
                <a:solidFill>
                  <a:srgbClr val="595959"/>
                </a:solidFill>
              </a:rPr>
              <a:t>zaslužili dobiček </a:t>
            </a:r>
            <a:r>
              <a:rPr lang="en-US" sz="2100" dirty="0">
                <a:solidFill>
                  <a:srgbClr val="595959"/>
                </a:solidFill>
              </a:rPr>
              <a:t>pri vsaki rezervaciji. To je koristno, če šele začenjate in ne veste, koliko so stranke pripravljene plačati, ali če želite določiti </a:t>
            </a:r>
            <a:r>
              <a:rPr lang="en-US" sz="2100" b="1" dirty="0">
                <a:solidFill>
                  <a:srgbClr val="595959"/>
                </a:solidFill>
              </a:rPr>
              <a:t>minimalne cene v sezoni </a:t>
            </a:r>
            <a:r>
              <a:rPr lang="en-US" sz="2100" dirty="0">
                <a:solidFill>
                  <a:srgbClr val="595959"/>
                </a:solidFill>
              </a:rPr>
              <a:t>(ko je povpraševanje nizko in ne želite izgubiti denarja za nobeno zasedeno noč).</a:t>
            </a:r>
            <a:endParaRPr lang="en-US" sz="2100" dirty="0">
              <a:solidFill>
                <a:srgbClr val="595959"/>
              </a:solidFill>
              <a:ea typeface="Calibri"/>
              <a:cs typeface="Calibri"/>
            </a:endParaRPr>
          </a:p>
          <a:p>
            <a:pPr marL="0" indent="0">
              <a:spcAft>
                <a:spcPts val="600"/>
              </a:spcAft>
              <a:buNone/>
            </a:pPr>
            <a:r>
              <a:rPr lang="en-US" sz="2100" dirty="0">
                <a:solidFill>
                  <a:srgbClr val="595959"/>
                </a:solidFill>
              </a:rPr>
              <a:t>Ne</a:t>
            </a:r>
            <a:r>
              <a:rPr lang="en-US" sz="2100" b="1" dirty="0">
                <a:solidFill>
                  <a:srgbClr val="EC7C69"/>
                </a:solidFill>
              </a:rPr>
              <a:t> pozabite: </a:t>
            </a:r>
            <a:r>
              <a:rPr lang="en-US" sz="2100" dirty="0">
                <a:solidFill>
                  <a:srgbClr val="595959"/>
                </a:solidFill>
              </a:rPr>
              <a:t>ne domnevajte, da veste, koliko </a:t>
            </a:r>
            <a:r>
              <a:rPr lang="en-US" sz="2100" b="1" dirty="0">
                <a:solidFill>
                  <a:srgbClr val="595959"/>
                </a:solidFill>
              </a:rPr>
              <a:t>so stranke pripravljene plačati</a:t>
            </a:r>
            <a:r>
              <a:rPr lang="en-US" sz="2100" dirty="0">
                <a:solidFill>
                  <a:srgbClr val="595959"/>
                </a:solidFill>
              </a:rPr>
              <a:t>. Pridobite podatke, ki podpirajo vašo odločitev, sicer lahko </a:t>
            </a:r>
            <a:r>
              <a:rPr lang="en-US" sz="2100" b="1" dirty="0">
                <a:solidFill>
                  <a:srgbClr val="595959"/>
                </a:solidFill>
              </a:rPr>
              <a:t>postavite previsoko ceno.</a:t>
            </a:r>
            <a:endParaRPr lang="en-US" sz="2100" b="1" dirty="0">
              <a:solidFill>
                <a:srgbClr val="595959"/>
              </a:solidFill>
              <a:ea typeface="Calibri"/>
              <a:cs typeface="Calibri"/>
            </a:endParaRPr>
          </a:p>
          <a:p>
            <a:pPr>
              <a:spcAft>
                <a:spcPts val="1200"/>
              </a:spcAft>
            </a:pPr>
            <a:endParaRPr lang="en-US" sz="2100" dirty="0">
              <a:solidFill>
                <a:srgbClr val="595959"/>
              </a:solidFill>
              <a:ea typeface="Calibri"/>
              <a:cs typeface="Calibri"/>
            </a:endParaRPr>
          </a:p>
        </p:txBody>
      </p:sp>
      <p:sp>
        <p:nvSpPr>
          <p:cNvPr id="11" name="TextBox 10">
            <a:extLst>
              <a:ext uri="{FF2B5EF4-FFF2-40B4-BE49-F238E27FC236}">
                <a16:creationId xmlns:a16="http://schemas.microsoft.com/office/drawing/2014/main" id="{33D9EA86-A2D6-64F2-1E24-F4430A4A33E7}"/>
              </a:ext>
            </a:extLst>
          </p:cNvPr>
          <p:cNvSpPr txBox="1"/>
          <p:nvPr/>
        </p:nvSpPr>
        <p:spPr>
          <a:xfrm>
            <a:off x="1230456" y="3734287"/>
            <a:ext cx="2284269" cy="818173"/>
          </a:xfrm>
          <a:prstGeom prst="rect">
            <a:avLst/>
          </a:prstGeom>
          <a:noFill/>
        </p:spPr>
        <p:txBody>
          <a:bodyPr wrap="square" lIns="91440" tIns="45720" rIns="91440" bIns="45720" anchor="t">
            <a:spAutoFit/>
          </a:bodyPr>
          <a:lstStyle/>
          <a:p>
            <a:pPr algn="l">
              <a:lnSpc>
                <a:spcPts val="2250"/>
              </a:lnSpc>
            </a:pPr>
            <a:r>
              <a:rPr lang="en-US" sz="1400" b="1" i="1" dirty="0">
                <a:solidFill>
                  <a:srgbClr val="414141"/>
                </a:solidFill>
                <a:effectLst/>
              </a:rPr>
              <a:t>Priporočena literatura</a:t>
            </a:r>
            <a:endParaRPr lang="en-US" sz="1400" b="1" i="1">
              <a:solidFill>
                <a:srgbClr val="414141"/>
              </a:solidFill>
              <a:effectLst/>
              <a:ea typeface="Calibri"/>
              <a:cs typeface="Calibri"/>
              <a:hlinkClick r:id="">
                <a:extLst>
                  <a:ext uri="{A12FA001-AC4F-418D-AE19-62706E023703}">
                    <ahyp:hlinkClr xmlns:ahyp="http://schemas.microsoft.com/office/drawing/2018/hyperlinkcolor" val="tx"/>
                  </a:ext>
                </a:extLst>
              </a:hlinkClick>
            </a:endParaRPr>
          </a:p>
          <a:p>
            <a:r>
              <a:rPr lang="en-US" sz="1400" dirty="0">
                <a:solidFill>
                  <a:srgbClr val="00B0F0"/>
                </a:solidFill>
                <a:hlinkClick r:id="rId2">
                  <a:extLst>
                    <a:ext uri="{A12FA001-AC4F-418D-AE19-62706E023703}">
                      <ahyp:hlinkClr xmlns:ahyp="http://schemas.microsoft.com/office/drawing/2018/hyperlinkcolor" val="tx"/>
                    </a:ext>
                  </a:extLst>
                </a:hlinkClick>
              </a:rPr>
              <a:t>Kaj je stroškovno zasnovano oblikovanje cen v hotelih?</a:t>
            </a:r>
            <a:endParaRPr lang="en-US" sz="1400">
              <a:solidFill>
                <a:srgbClr val="00B0F0"/>
              </a:solidFill>
              <a:ea typeface="Calibri"/>
              <a:cs typeface="Calibri"/>
            </a:endParaRPr>
          </a:p>
        </p:txBody>
      </p:sp>
      <p:pic>
        <p:nvPicPr>
          <p:cNvPr id="12" name="Picture 11">
            <a:extLst>
              <a:ext uri="{FF2B5EF4-FFF2-40B4-BE49-F238E27FC236}">
                <a16:creationId xmlns:a16="http://schemas.microsoft.com/office/drawing/2014/main" id="{7E118C3E-3BB2-EB02-A746-12AFAB7AABB4}"/>
              </a:ext>
            </a:extLst>
          </p:cNvPr>
          <p:cNvPicPr>
            <a:picLocks noChangeAspect="1"/>
          </p:cNvPicPr>
          <p:nvPr/>
        </p:nvPicPr>
        <p:blipFill>
          <a:blip r:embed="rId3"/>
          <a:stretch>
            <a:fillRect/>
          </a:stretch>
        </p:blipFill>
        <p:spPr>
          <a:xfrm>
            <a:off x="379867" y="3781574"/>
            <a:ext cx="850589" cy="846711"/>
          </a:xfrm>
          <a:prstGeom prst="rect">
            <a:avLst/>
          </a:prstGeom>
        </p:spPr>
      </p:pic>
    </p:spTree>
    <p:extLst>
      <p:ext uri="{BB962C8B-B14F-4D97-AF65-F5344CB8AC3E}">
        <p14:creationId xmlns:p14="http://schemas.microsoft.com/office/powerpoint/2010/main" val="204281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0C4CA-BD60-EB74-CD26-61ED2EBACE0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A1B1072-6ED0-EA46-C08F-6C1CA0ED5E19}"/>
              </a:ext>
            </a:extLst>
          </p:cNvPr>
          <p:cNvSpPr>
            <a:spLocks noGrp="1"/>
          </p:cNvSpPr>
          <p:nvPr>
            <p:ph type="body" sz="quarter" idx="4294967295"/>
          </p:nvPr>
        </p:nvSpPr>
        <p:spPr>
          <a:xfrm>
            <a:off x="0" y="2013467"/>
            <a:ext cx="3181350" cy="1049221"/>
          </a:xfrm>
          <a:prstGeom prst="rect">
            <a:avLst/>
          </a:prstGeom>
        </p:spPr>
        <p:txBody>
          <a:bodyPr/>
          <a:lstStyle/>
          <a:p>
            <a:pPr marL="0" indent="0" algn="ctr">
              <a:buNone/>
            </a:pPr>
            <a:r>
              <a:rPr lang="en-IE" dirty="0">
                <a:solidFill>
                  <a:schemeClr val="bg1"/>
                </a:solidFill>
              </a:rPr>
              <a:t>Poiščite svojo osnovno nočno ceno</a:t>
            </a:r>
          </a:p>
        </p:txBody>
      </p:sp>
      <p:sp>
        <p:nvSpPr>
          <p:cNvPr id="6" name="Text Placeholder 5">
            <a:extLst>
              <a:ext uri="{FF2B5EF4-FFF2-40B4-BE49-F238E27FC236}">
                <a16:creationId xmlns:a16="http://schemas.microsoft.com/office/drawing/2014/main" id="{5490A71D-1CBB-0083-136A-926A63F09FAA}"/>
              </a:ext>
            </a:extLst>
          </p:cNvPr>
          <p:cNvSpPr>
            <a:spLocks noGrp="1"/>
          </p:cNvSpPr>
          <p:nvPr>
            <p:ph type="body" sz="quarter" idx="4294967295"/>
          </p:nvPr>
        </p:nvSpPr>
        <p:spPr>
          <a:xfrm>
            <a:off x="215316" y="710211"/>
            <a:ext cx="2750717" cy="385564"/>
          </a:xfrm>
          <a:prstGeom prst="rect">
            <a:avLst/>
          </a:prstGeom>
        </p:spPr>
        <p:txBody>
          <a:bodyPr/>
          <a:lstStyle/>
          <a:p>
            <a:pPr marL="0" indent="0" algn="ctr">
              <a:buNone/>
            </a:pPr>
            <a:r>
              <a:rPr lang="en-IE" sz="3600" b="1" dirty="0">
                <a:solidFill>
                  <a:schemeClr val="bg1"/>
                </a:solidFill>
              </a:rPr>
              <a:t>Kalkulator cen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E507261D-D218-3FC9-B97D-A70D1BDC9E7A}"/>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25</a:t>
            </a:fld>
            <a:endParaRPr lang="fr-CA" dirty="0"/>
          </a:p>
        </p:txBody>
      </p:sp>
      <p:sp>
        <p:nvSpPr>
          <p:cNvPr id="4" name="Text Placeholder 3">
            <a:extLst>
              <a:ext uri="{FF2B5EF4-FFF2-40B4-BE49-F238E27FC236}">
                <a16:creationId xmlns:a16="http://schemas.microsoft.com/office/drawing/2014/main" id="{4BE2D174-9047-C85B-89AB-3ECED3DAF738}"/>
              </a:ext>
            </a:extLst>
          </p:cNvPr>
          <p:cNvSpPr>
            <a:spLocks noGrp="1"/>
          </p:cNvSpPr>
          <p:nvPr>
            <p:ph type="body" sz="quarter" idx="4294967295"/>
          </p:nvPr>
        </p:nvSpPr>
        <p:spPr>
          <a:xfrm>
            <a:off x="3838575" y="261338"/>
            <a:ext cx="7324725" cy="3499183"/>
          </a:xfrm>
          <a:prstGeom prst="rect">
            <a:avLst/>
          </a:prstGeom>
        </p:spPr>
        <p:txBody>
          <a:bodyPr/>
          <a:lstStyle/>
          <a:p>
            <a:pPr marL="0" indent="0">
              <a:spcAft>
                <a:spcPts val="600"/>
              </a:spcAft>
              <a:buNone/>
            </a:pPr>
            <a:r>
              <a:rPr lang="en-US" sz="2200" dirty="0">
                <a:solidFill>
                  <a:srgbClr val="595959"/>
                </a:solidFill>
              </a:rPr>
              <a:t>V tem delu najdete </a:t>
            </a:r>
            <a:r>
              <a:rPr lang="en-US" sz="2200" b="1" i="1" dirty="0">
                <a:solidFill>
                  <a:srgbClr val="595959"/>
                </a:solidFill>
              </a:rPr>
              <a:t>predlogo</a:t>
            </a:r>
            <a:r>
              <a:rPr lang="en-US" sz="2200" dirty="0">
                <a:solidFill>
                  <a:srgbClr val="595959"/>
                </a:solidFill>
              </a:rPr>
              <a:t> za </a:t>
            </a:r>
            <a:r>
              <a:rPr lang="en-US" sz="2200" b="1" i="1" dirty="0">
                <a:solidFill>
                  <a:srgbClr val="595959"/>
                </a:solidFill>
              </a:rPr>
              <a:t>kalkulator cen</a:t>
            </a:r>
            <a:r>
              <a:rPr lang="en-US" sz="2200" i="1" dirty="0">
                <a:solidFill>
                  <a:srgbClr val="595959"/>
                </a:solidFill>
              </a:rPr>
              <a:t>. </a:t>
            </a:r>
            <a:r>
              <a:rPr lang="en-US" sz="2200" dirty="0">
                <a:solidFill>
                  <a:srgbClr val="595959"/>
                </a:solidFill>
              </a:rPr>
              <a:t>Preprost delovni list, v katerega lahko vnesete svoje podatke, npr. letne stroške, želeni dobiček in pričakovano število prodanih nočitev, da izračunate osnovno ceno za nočitev. </a:t>
            </a:r>
          </a:p>
          <a:p>
            <a:pPr marL="0" indent="0">
              <a:spcAft>
                <a:spcPts val="600"/>
              </a:spcAft>
              <a:buNone/>
            </a:pPr>
            <a:r>
              <a:rPr lang="en-US" sz="2200" b="1" dirty="0">
                <a:solidFill>
                  <a:srgbClr val="595959"/>
                </a:solidFill>
              </a:rPr>
              <a:t>Predloga kalkulatorja cen </a:t>
            </a:r>
            <a:r>
              <a:rPr lang="en-US" sz="2200" dirty="0">
                <a:solidFill>
                  <a:srgbClr val="595959"/>
                </a:solidFill>
              </a:rPr>
              <a:t>vam pomaga določiti ceno na nočitev na podlagi stroškov, želenega dobička, pričakovanj glede zasedenosti in sezonskih nihanj. Vključuje:</a:t>
            </a:r>
          </a:p>
          <a:p>
            <a:pPr>
              <a:spcAft>
                <a:spcPts val="1200"/>
              </a:spcAft>
            </a:pPr>
            <a:endParaRPr lang="en-US" sz="2400" dirty="0">
              <a:solidFill>
                <a:srgbClr val="595959"/>
              </a:solidFill>
            </a:endParaRPr>
          </a:p>
        </p:txBody>
      </p:sp>
      <p:sp>
        <p:nvSpPr>
          <p:cNvPr id="7" name="TextBox 6">
            <a:extLst>
              <a:ext uri="{FF2B5EF4-FFF2-40B4-BE49-F238E27FC236}">
                <a16:creationId xmlns:a16="http://schemas.microsoft.com/office/drawing/2014/main" id="{F5DD7077-C568-6C8B-A7FD-0B4A515D74EF}"/>
              </a:ext>
            </a:extLst>
          </p:cNvPr>
          <p:cNvSpPr txBox="1"/>
          <p:nvPr/>
        </p:nvSpPr>
        <p:spPr>
          <a:xfrm>
            <a:off x="3838575" y="2727593"/>
            <a:ext cx="795337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E96751"/>
                </a:solidFill>
                <a:effectLst/>
              </a:rPr>
              <a:t>Formulo:</a:t>
            </a:r>
            <a:br>
              <a:rPr kumimoji="0" lang="en-US" altLang="en-US" sz="2000" b="0" i="0" u="none" strike="noStrike" cap="none" normalizeH="0" baseline="0" dirty="0">
                <a:ln>
                  <a:noFill/>
                </a:ln>
                <a:solidFill>
                  <a:schemeClr val="tx1"/>
                </a:solidFill>
                <a:effectLst/>
              </a:rPr>
            </a:br>
            <a:r>
              <a:rPr kumimoji="0" lang="en-US" altLang="en-US" sz="2000" b="1" i="0" u="none" strike="noStrike" cap="none" normalizeH="0" baseline="0" dirty="0">
                <a:ln>
                  <a:noFill/>
                </a:ln>
                <a:solidFill>
                  <a:srgbClr val="E96751"/>
                </a:solidFill>
                <a:effectLst/>
              </a:rPr>
              <a:t>Osnovna cena za nočitev </a:t>
            </a:r>
            <a:r>
              <a:rPr kumimoji="0" lang="en-US" altLang="en-US" sz="2000" b="0" i="0" u="none" strike="noStrike" cap="none" normalizeH="0" baseline="0" dirty="0">
                <a:ln>
                  <a:noFill/>
                </a:ln>
                <a:solidFill>
                  <a:srgbClr val="595959"/>
                </a:solidFill>
                <a:effectLst/>
              </a:rPr>
              <a:t>= (letni stroški + želeni dobiček) ÷ pričakovano število rezerviranih nočitev </a:t>
            </a:r>
          </a:p>
        </p:txBody>
      </p:sp>
      <p:graphicFrame>
        <p:nvGraphicFramePr>
          <p:cNvPr id="8" name="Table 7">
            <a:extLst>
              <a:ext uri="{FF2B5EF4-FFF2-40B4-BE49-F238E27FC236}">
                <a16:creationId xmlns:a16="http://schemas.microsoft.com/office/drawing/2014/main" id="{F07A6A61-AB2C-07F4-4D6A-11F5844B5EB3}"/>
              </a:ext>
            </a:extLst>
          </p:cNvPr>
          <p:cNvGraphicFramePr>
            <a:graphicFrameLocks noGrp="1"/>
          </p:cNvGraphicFramePr>
          <p:nvPr/>
        </p:nvGraphicFramePr>
        <p:xfrm>
          <a:off x="788657" y="3960058"/>
          <a:ext cx="10515600" cy="2225040"/>
        </p:xfrm>
        <a:graphic>
          <a:graphicData uri="http://schemas.openxmlformats.org/drawingml/2006/table">
            <a:tbl>
              <a:tblPr/>
              <a:tblGrid>
                <a:gridCol w="3088018">
                  <a:extLst>
                    <a:ext uri="{9D8B030D-6E8A-4147-A177-3AD203B41FA5}">
                      <a16:colId xmlns:a16="http://schemas.microsoft.com/office/drawing/2014/main" val="3051841586"/>
                    </a:ext>
                  </a:extLst>
                </a:gridCol>
                <a:gridCol w="7427582">
                  <a:extLst>
                    <a:ext uri="{9D8B030D-6E8A-4147-A177-3AD203B41FA5}">
                      <a16:colId xmlns:a16="http://schemas.microsoft.com/office/drawing/2014/main" val="3214234898"/>
                    </a:ext>
                  </a:extLst>
                </a:gridCol>
              </a:tblGrid>
              <a:tr h="0">
                <a:tc>
                  <a:txBody>
                    <a:bodyPr/>
                    <a:lstStyle/>
                    <a:p>
                      <a:pPr>
                        <a:buNone/>
                      </a:pPr>
                      <a:r>
                        <a:rPr lang="en-IE" sz="2200" b="1" dirty="0">
                          <a:solidFill>
                            <a:schemeClr val="bg1"/>
                          </a:solidFill>
                        </a:rPr>
                        <a:t>Izraz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Kaj 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5074301"/>
                  </a:ext>
                </a:extLst>
              </a:tr>
              <a:tr h="0">
                <a:tc>
                  <a:txBody>
                    <a:bodyPr/>
                    <a:lstStyle/>
                    <a:p>
                      <a:pPr>
                        <a:buNone/>
                      </a:pPr>
                      <a:r>
                        <a:rPr lang="en-IE" sz="2000" b="1" dirty="0">
                          <a:solidFill>
                            <a:srgbClr val="595959"/>
                          </a:solidFill>
                        </a:rPr>
                        <a:t>Letni stroški (€)</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Vaši skupni obratovalni stroški za leto (fiksni + spremenljivi stroški)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93446"/>
                  </a:ext>
                </a:extLst>
              </a:tr>
              <a:tr h="0">
                <a:tc>
                  <a:txBody>
                    <a:bodyPr/>
                    <a:lstStyle/>
                    <a:p>
                      <a:pPr>
                        <a:buNone/>
                      </a:pPr>
                      <a:r>
                        <a:rPr lang="en-IE" sz="2000" b="1">
                          <a:solidFill>
                            <a:srgbClr val="595959"/>
                          </a:solidFill>
                        </a:rPr>
                        <a:t>Želeni dobiček (€)</a:t>
                      </a:r>
                      <a:endParaRPr lang="en-IE" sz="20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Dodatni prihodek, ki ga želite zaslužiti poleg kritja stroškov (pred davkom)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1647015"/>
                  </a:ext>
                </a:extLst>
              </a:tr>
              <a:tr h="0">
                <a:tc>
                  <a:txBody>
                    <a:bodyPr/>
                    <a:lstStyle/>
                    <a:p>
                      <a:pPr>
                        <a:buNone/>
                      </a:pPr>
                      <a:r>
                        <a:rPr lang="en-IE" sz="2000" b="1" dirty="0">
                          <a:solidFill>
                            <a:srgbClr val="595959"/>
                          </a:solidFill>
                        </a:rPr>
                        <a:t>Pričakovano število rezerviranih nočitev</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Realistično število nočitev, ki jih pričakujete prodati v letu (npr. 50 % zasedenost = 182 nočitev za 1 enoto)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7568107"/>
                  </a:ext>
                </a:extLst>
              </a:tr>
            </a:tbl>
          </a:graphicData>
        </a:graphic>
      </p:graphicFrame>
    </p:spTree>
    <p:extLst>
      <p:ext uri="{BB962C8B-B14F-4D97-AF65-F5344CB8AC3E}">
        <p14:creationId xmlns:p14="http://schemas.microsoft.com/office/powerpoint/2010/main" val="3321569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2D208-C179-2621-87E6-E2865E72D2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583E233-A2DF-61CF-C2FC-2C052CBC43BF}"/>
              </a:ext>
            </a:extLst>
          </p:cNvPr>
          <p:cNvSpPr>
            <a:spLocks noGrp="1"/>
          </p:cNvSpPr>
          <p:nvPr>
            <p:ph type="body" sz="quarter" idx="16"/>
          </p:nvPr>
        </p:nvSpPr>
        <p:spPr>
          <a:xfrm>
            <a:off x="788657" y="99959"/>
            <a:ext cx="10614687" cy="803654"/>
          </a:xfrm>
        </p:spPr>
        <p:txBody>
          <a:bodyPr/>
          <a:lstStyle/>
          <a:p>
            <a:r>
              <a:rPr lang="en-US" dirty="0"/>
              <a:t>Predloga za izračun cene</a:t>
            </a:r>
            <a:r>
              <a:rPr lang="en-US" dirty="0">
                <a:solidFill>
                  <a:srgbClr val="E96751"/>
                </a:solidFill>
              </a:rPr>
              <a:t> po metodi stroškov plus</a:t>
            </a:r>
            <a:r>
              <a:rPr lang="en-US" dirty="0"/>
              <a:t> </a:t>
            </a:r>
          </a:p>
          <a:p>
            <a:endParaRPr lang="en-IE" dirty="0"/>
          </a:p>
        </p:txBody>
      </p:sp>
      <p:sp>
        <p:nvSpPr>
          <p:cNvPr id="9" name="Rectangle 1">
            <a:extLst>
              <a:ext uri="{FF2B5EF4-FFF2-40B4-BE49-F238E27FC236}">
                <a16:creationId xmlns:a16="http://schemas.microsoft.com/office/drawing/2014/main" id="{0CEF95DF-E111-4119-B419-EB8EFD7743BA}"/>
              </a:ext>
            </a:extLst>
          </p:cNvPr>
          <p:cNvSpPr>
            <a:spLocks noChangeArrowheads="1"/>
          </p:cNvSpPr>
          <p:nvPr/>
        </p:nvSpPr>
        <p:spPr bwMode="auto">
          <a:xfrm>
            <a:off x="661656" y="4227973"/>
            <a:ext cx="1099181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E96751"/>
                </a:solidFill>
              </a:rPr>
              <a:t>To je osnovna metoda, ki se uporablja pri oblikovanju cen po stroških:</a:t>
            </a:r>
            <a:endParaRPr lang="en-US" altLang="en-US" sz="2000" b="1">
              <a:solidFill>
                <a:srgbClr val="E96751"/>
              </a:solidFill>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595959"/>
                </a:solidFill>
                <a:effectLst/>
              </a:rPr>
              <a:t>Osnovna nočna cena = (15.600 + 10.000) ÷ 180 = 25.600 ÷ 180 = 142,22</a:t>
            </a:r>
            <a:endParaRPr lang="en-US" altLang="en-US" sz="2000" b="0" i="0" u="none" strike="noStrike" cap="none" normalizeH="0" baseline="0" dirty="0">
              <a:ln>
                <a:noFill/>
              </a:ln>
              <a:solidFill>
                <a:srgbClr val="595959"/>
              </a:solidFill>
              <a:effectLst/>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95959"/>
                </a:solidFill>
                <a:effectLst/>
              </a:rPr>
              <a:t>To pomeni, da morate zaračunati vsaj</a:t>
            </a:r>
            <a:r>
              <a:rPr kumimoji="0" lang="en-US" altLang="en-US" sz="2000" b="1" i="0" u="none" strike="noStrike" cap="none" normalizeH="0" baseline="0" dirty="0">
                <a:ln>
                  <a:noFill/>
                </a:ln>
                <a:solidFill>
                  <a:srgbClr val="595959"/>
                </a:solidFill>
                <a:effectLst/>
              </a:rPr>
              <a:t> 142,22 € na noč</a:t>
            </a:r>
            <a:r>
              <a:rPr kumimoji="0" lang="en-US" altLang="en-US" sz="2000" b="0" i="0" u="none" strike="noStrike" cap="none" normalizeH="0" baseline="0" dirty="0">
                <a:ln>
                  <a:noFill/>
                </a:ln>
                <a:solidFill>
                  <a:srgbClr val="595959"/>
                </a:solidFill>
                <a:effectLst/>
              </a:rPr>
              <a:t>, da pokrijete stroške in zaslužite 10.000 € dobička, ob predpostavki, da je na leto rezerviranih 180 noči.</a:t>
            </a:r>
            <a:endParaRPr lang="en-US" altLang="en-US" sz="2000" b="0" i="0" u="none" strike="noStrike" cap="none" normalizeH="0" baseline="0" dirty="0">
              <a:ln>
                <a:noFill/>
              </a:ln>
              <a:solidFill>
                <a:srgbClr val="595959"/>
              </a:solidFill>
              <a:effectLst/>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595959"/>
              </a:solidFill>
              <a:ea typeface="Calibri"/>
              <a:cs typeface="Calibri"/>
            </a:endParaRPr>
          </a:p>
          <a:p>
            <a:r>
              <a:rPr lang="en-US" sz="2000" b="1" dirty="0">
                <a:solidFill>
                  <a:srgbClr val="459597"/>
                </a:solidFill>
              </a:rPr>
              <a:t>Kdaj prilagoditi: </a:t>
            </a:r>
            <a:r>
              <a:rPr lang="en-US" sz="2000" dirty="0">
                <a:solidFill>
                  <a:srgbClr val="595959"/>
                </a:solidFill>
              </a:rPr>
              <a:t>Če rezervirate </a:t>
            </a:r>
            <a:r>
              <a:rPr lang="en-US" sz="2000" b="1" dirty="0">
                <a:solidFill>
                  <a:srgbClr val="595959"/>
                </a:solidFill>
              </a:rPr>
              <a:t>več nočitev</a:t>
            </a:r>
            <a:r>
              <a:rPr lang="en-US" sz="2000" dirty="0">
                <a:solidFill>
                  <a:srgbClr val="595959"/>
                </a:solidFill>
              </a:rPr>
              <a:t>, lahko </a:t>
            </a:r>
            <a:r>
              <a:rPr lang="en-US" sz="2000" b="1" dirty="0">
                <a:solidFill>
                  <a:srgbClr val="595959"/>
                </a:solidFill>
              </a:rPr>
              <a:t>znižate ceno </a:t>
            </a:r>
            <a:r>
              <a:rPr lang="en-US" sz="2000" dirty="0">
                <a:solidFill>
                  <a:srgbClr val="595959"/>
                </a:solidFill>
              </a:rPr>
              <a:t>ali zaslužite več dobička.</a:t>
            </a:r>
            <a:endParaRPr lang="en-US" sz="2000">
              <a:solidFill>
                <a:srgbClr val="595959"/>
              </a:solidFill>
              <a:ea typeface="Calibri"/>
              <a:cs typeface="Calibri"/>
            </a:endParaRPr>
          </a:p>
          <a:p>
            <a:r>
              <a:rPr lang="en-US" sz="2000" dirty="0">
                <a:solidFill>
                  <a:srgbClr val="595959"/>
                </a:solidFill>
              </a:rPr>
              <a:t>Če je število rezervacij </a:t>
            </a:r>
            <a:r>
              <a:rPr lang="en-US" sz="2000" b="1" dirty="0">
                <a:solidFill>
                  <a:srgbClr val="595959"/>
                </a:solidFill>
              </a:rPr>
              <a:t>nižje od pričakovanega</a:t>
            </a:r>
            <a:r>
              <a:rPr lang="en-US" sz="2000" dirty="0">
                <a:solidFill>
                  <a:srgbClr val="595959"/>
                </a:solidFill>
              </a:rPr>
              <a:t>, </a:t>
            </a:r>
            <a:r>
              <a:rPr lang="en-US" sz="2000" b="1" dirty="0">
                <a:solidFill>
                  <a:srgbClr val="595959"/>
                </a:solidFill>
              </a:rPr>
              <a:t>razmislite o zvišanju cene ali znižanju </a:t>
            </a:r>
            <a:r>
              <a:rPr lang="en-US" sz="2000" dirty="0">
                <a:solidFill>
                  <a:srgbClr val="595959"/>
                </a:solidFill>
              </a:rPr>
              <a:t>stroškov. To združite s </a:t>
            </a:r>
            <a:r>
              <a:rPr lang="en-US" sz="2000" b="1" dirty="0">
                <a:solidFill>
                  <a:srgbClr val="595959"/>
                </a:solidFill>
              </a:rPr>
              <a:t>sezonskimi prilagoditvami </a:t>
            </a:r>
            <a:r>
              <a:rPr lang="en-US" sz="2000" dirty="0">
                <a:solidFill>
                  <a:srgbClr val="595959"/>
                </a:solidFill>
              </a:rPr>
              <a:t>in </a:t>
            </a:r>
            <a:r>
              <a:rPr lang="en-US" sz="2000" b="1" dirty="0">
                <a:solidFill>
                  <a:srgbClr val="595959"/>
                </a:solidFill>
              </a:rPr>
              <a:t>analizo konkurence, </a:t>
            </a:r>
            <a:r>
              <a:rPr lang="en-US" sz="2000" dirty="0">
                <a:solidFill>
                  <a:srgbClr val="595959"/>
                </a:solidFill>
              </a:rPr>
              <a:t>da natančno prilagodite končno ceno.</a:t>
            </a:r>
            <a:endParaRPr lang="en-US" altLang="en-US" sz="2000" b="0" i="0" u="none" strike="noStrike" cap="none" normalizeH="0" baseline="0">
              <a:ln>
                <a:noFill/>
              </a:ln>
              <a:effectLst/>
              <a:ea typeface="Calibri"/>
              <a:cs typeface="Calibri"/>
            </a:endParaRPr>
          </a:p>
        </p:txBody>
      </p:sp>
      <p:graphicFrame>
        <p:nvGraphicFramePr>
          <p:cNvPr id="10" name="Table 9">
            <a:extLst>
              <a:ext uri="{FF2B5EF4-FFF2-40B4-BE49-F238E27FC236}">
                <a16:creationId xmlns:a16="http://schemas.microsoft.com/office/drawing/2014/main" id="{FFBEDDF6-FC20-871A-A8CA-DAC0B11EE74E}"/>
              </a:ext>
            </a:extLst>
          </p:cNvPr>
          <p:cNvGraphicFramePr>
            <a:graphicFrameLocks noGrp="1"/>
          </p:cNvGraphicFramePr>
          <p:nvPr>
            <p:extLst>
              <p:ext uri="{D42A27DB-BD31-4B8C-83A1-F6EECF244321}">
                <p14:modId xmlns:p14="http://schemas.microsoft.com/office/powerpoint/2010/main" val="2937768194"/>
              </p:ext>
            </p:extLst>
          </p:nvPr>
        </p:nvGraphicFramePr>
        <p:xfrm>
          <a:off x="661657" y="902677"/>
          <a:ext cx="10865929" cy="3017520"/>
        </p:xfrm>
        <a:graphic>
          <a:graphicData uri="http://schemas.openxmlformats.org/drawingml/2006/table">
            <a:tbl>
              <a:tblPr/>
              <a:tblGrid>
                <a:gridCol w="3587750">
                  <a:extLst>
                    <a:ext uri="{9D8B030D-6E8A-4147-A177-3AD203B41FA5}">
                      <a16:colId xmlns:a16="http://schemas.microsoft.com/office/drawing/2014/main" val="688196161"/>
                    </a:ext>
                  </a:extLst>
                </a:gridCol>
                <a:gridCol w="1746249">
                  <a:extLst>
                    <a:ext uri="{9D8B030D-6E8A-4147-A177-3AD203B41FA5}">
                      <a16:colId xmlns:a16="http://schemas.microsoft.com/office/drawing/2014/main" val="3111729504"/>
                    </a:ext>
                  </a:extLst>
                </a:gridCol>
                <a:gridCol w="5531930">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Vnos Kategorija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Znesek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Pojasnilo / Formula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kern="1200" dirty="0">
                          <a:solidFill>
                            <a:srgbClr val="595959"/>
                          </a:solidFill>
                          <a:latin typeface="+mn-lt"/>
                          <a:ea typeface="+mn-ea"/>
                          <a:cs typeface="+mn-cs"/>
                        </a:rPr>
                        <a:t>Skupni letni stroški poslovanja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kern="1200" dirty="0">
                          <a:solidFill>
                            <a:srgbClr val="595959"/>
                          </a:solidFill>
                          <a:latin typeface="+mn-lt"/>
                          <a:ea typeface="+mn-ea"/>
                          <a:cs typeface="+mn-cs"/>
                        </a:rPr>
                        <a:t>15.600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kern="1200" dirty="0">
                          <a:solidFill>
                            <a:srgbClr val="595959"/>
                          </a:solidFill>
                          <a:latin typeface="+mn-lt"/>
                          <a:ea typeface="+mn-ea"/>
                          <a:cs typeface="+mn-cs"/>
                        </a:rPr>
                        <a:t>Iz vašega proračuna (fiksni + spremenljivi stroški)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dirty="0">
                          <a:solidFill>
                            <a:srgbClr val="595959"/>
                          </a:solidFill>
                        </a:rPr>
                        <a:t>Želeni letni dobiček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Vaš ciljni dohodek pred davkom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1">
                          <a:solidFill>
                            <a:srgbClr val="595959"/>
                          </a:solidFill>
                        </a:rPr>
                        <a:t>Skupni ciljni prihodek</a:t>
                      </a:r>
                      <a:endParaRPr lang="en-IE" sz="20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Stroški + Dobiček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US" sz="2000">
                          <a:solidFill>
                            <a:srgbClr val="595959"/>
                          </a:solidFill>
                        </a:rPr>
                        <a:t>Predvideno število rezerviranih nočitev na leto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180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Zmerna zasedenost (npr. 50 % od 365 za 1 enoto)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1" dirty="0">
                          <a:solidFill>
                            <a:schemeClr val="bg1"/>
                          </a:solidFill>
                        </a:rPr>
                        <a:t>Osnovna cena na noč</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142,22</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chemeClr val="bg1"/>
                          </a:solidFill>
                        </a:rPr>
                        <a:t>= Ciljni skupni prihodek ÷ rezervirane nočitve (npr. 25.600 ÷ 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722082830"/>
                  </a:ext>
                </a:extLst>
              </a:tr>
            </a:tbl>
          </a:graphicData>
        </a:graphic>
      </p:graphicFrame>
    </p:spTree>
    <p:extLst>
      <p:ext uri="{BB962C8B-B14F-4D97-AF65-F5344CB8AC3E}">
        <p14:creationId xmlns:p14="http://schemas.microsoft.com/office/powerpoint/2010/main" val="2348735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2FA2-335E-A073-4434-E8465AA4A65C}"/>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AF85F91F-3E86-1E6D-AF56-62854F0D6FFB}"/>
              </a:ext>
            </a:extLst>
          </p:cNvPr>
          <p:cNvSpPr/>
          <p:nvPr/>
        </p:nvSpPr>
        <p:spPr>
          <a:xfrm>
            <a:off x="3550870" y="4012222"/>
            <a:ext cx="8149141" cy="2447926"/>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2454B90B-EC45-99D9-F7F6-AA8FCEE0251B}"/>
              </a:ext>
            </a:extLst>
          </p:cNvPr>
          <p:cNvSpPr>
            <a:spLocks noGrp="1"/>
          </p:cNvSpPr>
          <p:nvPr>
            <p:ph type="body" sz="quarter" idx="4294967295"/>
          </p:nvPr>
        </p:nvSpPr>
        <p:spPr>
          <a:xfrm>
            <a:off x="78154" y="1827852"/>
            <a:ext cx="3185727" cy="1049221"/>
          </a:xfrm>
          <a:prstGeom prst="rect">
            <a:avLst/>
          </a:prstGeom>
        </p:spPr>
        <p:txBody>
          <a:bodyPr lIns="91440" tIns="45720" rIns="91440" bIns="45720" anchor="t"/>
          <a:lstStyle/>
          <a:p>
            <a:pPr marL="0" indent="0" algn="ctr">
              <a:lnSpc>
                <a:spcPct val="100000"/>
              </a:lnSpc>
              <a:buNone/>
            </a:pPr>
            <a:r>
              <a:rPr lang="en-IE" sz="2600" b="1" dirty="0">
                <a:solidFill>
                  <a:schemeClr val="bg1"/>
                </a:solidFill>
              </a:rPr>
              <a:t>Cenovno oblikovanje na podlagi vrednosti</a:t>
            </a:r>
            <a:endParaRPr lang="en-IE" sz="2600" b="1" dirty="0">
              <a:solidFill>
                <a:schemeClr val="bg1"/>
              </a:solidFill>
              <a:ea typeface="Calibri"/>
              <a:cs typeface="Calibri"/>
            </a:endParaRPr>
          </a:p>
          <a:p>
            <a:pPr marL="0" indent="0" algn="ctr">
              <a:lnSpc>
                <a:spcPct val="100000"/>
              </a:lnSpc>
              <a:buNone/>
            </a:pPr>
            <a:r>
              <a:rPr lang="en-IE" sz="2400" i="1" dirty="0">
                <a:solidFill>
                  <a:schemeClr val="bg1"/>
                </a:solidFill>
              </a:rPr>
              <a:t>(Kaj je vredno za naše goste)</a:t>
            </a:r>
            <a:endParaRPr lang="en-US" sz="2400" i="1" dirty="0">
              <a:solidFill>
                <a:schemeClr val="bg1"/>
              </a:solidFill>
            </a:endParaRPr>
          </a:p>
        </p:txBody>
      </p:sp>
      <p:sp>
        <p:nvSpPr>
          <p:cNvPr id="6" name="Text Placeholder 5">
            <a:extLst>
              <a:ext uri="{FF2B5EF4-FFF2-40B4-BE49-F238E27FC236}">
                <a16:creationId xmlns:a16="http://schemas.microsoft.com/office/drawing/2014/main" id="{54B793FD-FECB-A4CF-27B5-0E732B226437}"/>
              </a:ext>
            </a:extLst>
          </p:cNvPr>
          <p:cNvSpPr>
            <a:spLocks noGrp="1"/>
          </p:cNvSpPr>
          <p:nvPr>
            <p:ph type="body" sz="quarter" idx="4294967295"/>
          </p:nvPr>
        </p:nvSpPr>
        <p:spPr>
          <a:xfrm>
            <a:off x="299776" y="367599"/>
            <a:ext cx="2750717" cy="385564"/>
          </a:xfrm>
          <a:prstGeom prst="rect">
            <a:avLst/>
          </a:prstGeom>
        </p:spPr>
        <p:txBody>
          <a:bodyPr/>
          <a:lstStyle/>
          <a:p>
            <a:pPr marL="0" indent="0" algn="ctr">
              <a:buNone/>
            </a:pPr>
            <a:r>
              <a:rPr lang="en-IE" sz="3600" b="1" dirty="0">
                <a:solidFill>
                  <a:schemeClr val="bg1"/>
                </a:solidFill>
              </a:rPr>
              <a:t>Metode oblikovanja cen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21EBED77-1392-D8F7-1C0C-7B7A9F0C0A7D}"/>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27</a:t>
            </a:fld>
            <a:endParaRPr lang="fr-CA" dirty="0"/>
          </a:p>
        </p:txBody>
      </p:sp>
      <p:sp>
        <p:nvSpPr>
          <p:cNvPr id="4" name="Text Placeholder 3">
            <a:extLst>
              <a:ext uri="{FF2B5EF4-FFF2-40B4-BE49-F238E27FC236}">
                <a16:creationId xmlns:a16="http://schemas.microsoft.com/office/drawing/2014/main" id="{C540DB84-E087-21BE-F968-D4FED3CD16AE}"/>
              </a:ext>
            </a:extLst>
          </p:cNvPr>
          <p:cNvSpPr>
            <a:spLocks noGrp="1"/>
          </p:cNvSpPr>
          <p:nvPr>
            <p:ph type="body" sz="quarter" idx="4294967295"/>
          </p:nvPr>
        </p:nvSpPr>
        <p:spPr>
          <a:xfrm>
            <a:off x="3752851" y="237675"/>
            <a:ext cx="7312465" cy="3499183"/>
          </a:xfrm>
          <a:prstGeom prst="rect">
            <a:avLst/>
          </a:prstGeom>
        </p:spPr>
        <p:txBody>
          <a:bodyPr lIns="91440" tIns="45720" rIns="91440" bIns="45720" anchor="t"/>
          <a:lstStyle/>
          <a:p>
            <a:pPr marL="0" indent="0">
              <a:lnSpc>
                <a:spcPct val="100000"/>
              </a:lnSpc>
              <a:spcBef>
                <a:spcPts val="0"/>
              </a:spcBef>
              <a:spcAft>
                <a:spcPts val="1200"/>
              </a:spcAft>
              <a:buNone/>
            </a:pPr>
            <a:r>
              <a:rPr lang="en-US" sz="2200" b="1" dirty="0">
                <a:solidFill>
                  <a:srgbClr val="E96751"/>
                </a:solidFill>
              </a:rPr>
              <a:t>3. </a:t>
            </a:r>
            <a:r>
              <a:rPr lang="en-US" sz="2600" b="1" dirty="0">
                <a:solidFill>
                  <a:srgbClr val="E96751"/>
                </a:solidFill>
              </a:rPr>
              <a:t>Strategija na podlagi vrednosti </a:t>
            </a:r>
            <a:r>
              <a:rPr lang="en-US" sz="2600" dirty="0">
                <a:solidFill>
                  <a:srgbClr val="E96751"/>
                </a:solidFill>
              </a:rPr>
              <a:t>(vrednost ali vrednost, ki jo </a:t>
            </a:r>
            <a:r>
              <a:rPr lang="en-US" sz="2600" dirty="0" err="1">
                <a:solidFill>
                  <a:srgbClr val="E96751"/>
                </a:solidFill>
              </a:rPr>
              <a:t>zaznava</a:t>
            </a:r>
            <a:r>
              <a:rPr lang="en-US" sz="2600" dirty="0">
                <a:solidFill>
                  <a:srgbClr val="E96751"/>
                </a:solidFill>
              </a:rPr>
              <a:t> </a:t>
            </a:r>
            <a:r>
              <a:rPr lang="en-US" sz="2600" dirty="0" err="1">
                <a:solidFill>
                  <a:srgbClr val="E96751"/>
                </a:solidFill>
              </a:rPr>
              <a:t>gost</a:t>
            </a:r>
            <a:r>
              <a:rPr lang="en-US" sz="2600" dirty="0">
                <a:solidFill>
                  <a:srgbClr val="E96751"/>
                </a:solidFill>
              </a:rPr>
              <a:t>) </a:t>
            </a:r>
            <a:r>
              <a:rPr lang="en-US" sz="2000" dirty="0" err="1">
                <a:solidFill>
                  <a:srgbClr val="595959"/>
                </a:solidFill>
              </a:rPr>
              <a:t>določa</a:t>
            </a:r>
            <a:r>
              <a:rPr lang="en-US" sz="2000" dirty="0">
                <a:solidFill>
                  <a:srgbClr val="595959"/>
                </a:solidFill>
              </a:rPr>
              <a:t> </a:t>
            </a:r>
            <a:r>
              <a:rPr lang="en-US" sz="2000" dirty="0" err="1">
                <a:solidFill>
                  <a:srgbClr val="595959"/>
                </a:solidFill>
              </a:rPr>
              <a:t>ceno</a:t>
            </a:r>
            <a:r>
              <a:rPr lang="en-US" sz="2000" dirty="0">
                <a:solidFill>
                  <a:srgbClr val="595959"/>
                </a:solidFill>
              </a:rPr>
              <a:t> </a:t>
            </a:r>
            <a:r>
              <a:rPr lang="en-US" sz="2000" dirty="0" err="1">
                <a:solidFill>
                  <a:srgbClr val="595959"/>
                </a:solidFill>
              </a:rPr>
              <a:t>vaše</a:t>
            </a:r>
            <a:r>
              <a:rPr lang="en-US" sz="2000" dirty="0">
                <a:solidFill>
                  <a:srgbClr val="595959"/>
                </a:solidFill>
              </a:rPr>
              <a:t> </a:t>
            </a:r>
            <a:r>
              <a:rPr lang="en-US" sz="2000" dirty="0" err="1">
                <a:solidFill>
                  <a:srgbClr val="595959"/>
                </a:solidFill>
              </a:rPr>
              <a:t>nastanitve</a:t>
            </a:r>
            <a:r>
              <a:rPr lang="en-US" sz="2000" dirty="0">
                <a:solidFill>
                  <a:srgbClr val="595959"/>
                </a:solidFill>
              </a:rPr>
              <a:t> </a:t>
            </a:r>
            <a:r>
              <a:rPr lang="en-US" sz="2000" dirty="0" err="1">
                <a:solidFill>
                  <a:srgbClr val="595959"/>
                </a:solidFill>
              </a:rPr>
              <a:t>na</a:t>
            </a:r>
            <a:r>
              <a:rPr lang="en-US" sz="2000" dirty="0">
                <a:solidFill>
                  <a:srgbClr val="595959"/>
                </a:solidFill>
              </a:rPr>
              <a:t> </a:t>
            </a:r>
            <a:r>
              <a:rPr lang="en-US" sz="2000" dirty="0" err="1">
                <a:solidFill>
                  <a:srgbClr val="595959"/>
                </a:solidFill>
              </a:rPr>
              <a:t>podlagi</a:t>
            </a:r>
            <a:r>
              <a:rPr lang="en-US" sz="2000" dirty="0">
                <a:solidFill>
                  <a:srgbClr val="595959"/>
                </a:solidFill>
              </a:rPr>
              <a:t> </a:t>
            </a:r>
            <a:r>
              <a:rPr lang="en-US" sz="2000" b="1" dirty="0">
                <a:solidFill>
                  <a:srgbClr val="595959"/>
                </a:solidFill>
              </a:rPr>
              <a:t>vrednosti, ki jo zaznava stranka, </a:t>
            </a:r>
            <a:r>
              <a:rPr lang="en-US" sz="2000" dirty="0">
                <a:solidFill>
                  <a:srgbClr val="595959"/>
                </a:solidFill>
              </a:rPr>
              <a:t>in ne na podlagi vaših stroškov. Ceno določite na podlagi tega, </a:t>
            </a:r>
            <a:r>
              <a:rPr lang="en-US" sz="2000" b="1" dirty="0">
                <a:solidFill>
                  <a:srgbClr val="595959"/>
                </a:solidFill>
              </a:rPr>
              <a:t>koliko so</a:t>
            </a:r>
            <a:r>
              <a:rPr lang="en-US" sz="2000" dirty="0">
                <a:solidFill>
                  <a:srgbClr val="595959"/>
                </a:solidFill>
              </a:rPr>
              <a:t> gostje </a:t>
            </a:r>
            <a:r>
              <a:rPr lang="en-US" sz="2000" b="1" dirty="0">
                <a:solidFill>
                  <a:srgbClr val="595959"/>
                </a:solidFill>
              </a:rPr>
              <a:t>pripravljeni plačati, in ne samo na podlagi vaših stroškov</a:t>
            </a:r>
            <a:r>
              <a:rPr lang="en-US" sz="2000" dirty="0">
                <a:solidFill>
                  <a:srgbClr val="595959"/>
                </a:solidFill>
              </a:rPr>
              <a:t>. To strategijo uporabite, kadar so stranke pripravljene plačati </a:t>
            </a:r>
            <a:r>
              <a:rPr lang="en-US" sz="2000" dirty="0" err="1">
                <a:solidFill>
                  <a:srgbClr val="595959"/>
                </a:solidFill>
              </a:rPr>
              <a:t>višjo</a:t>
            </a:r>
            <a:r>
              <a:rPr lang="en-US" sz="2000" dirty="0">
                <a:solidFill>
                  <a:srgbClr val="595959"/>
                </a:solidFill>
              </a:rPr>
              <a:t> </a:t>
            </a:r>
            <a:r>
              <a:rPr lang="en-US" sz="2000" dirty="0" err="1">
                <a:solidFill>
                  <a:srgbClr val="595959"/>
                </a:solidFill>
              </a:rPr>
              <a:t>ceno</a:t>
            </a:r>
            <a:r>
              <a:rPr lang="en-US" sz="2000" dirty="0">
                <a:solidFill>
                  <a:srgbClr val="595959"/>
                </a:solidFill>
              </a:rPr>
              <a:t>, </a:t>
            </a:r>
            <a:r>
              <a:rPr lang="en-US" sz="2000" dirty="0" err="1">
                <a:solidFill>
                  <a:srgbClr val="595959"/>
                </a:solidFill>
              </a:rPr>
              <a:t>ker</a:t>
            </a:r>
            <a:r>
              <a:rPr lang="en-US" sz="2000" dirty="0">
                <a:solidFill>
                  <a:srgbClr val="595959"/>
                </a:solidFill>
              </a:rPr>
              <a:t>:   </a:t>
            </a:r>
            <a:endParaRPr lang="en-US" sz="2000" dirty="0">
              <a:solidFill>
                <a:srgbClr val="595959"/>
              </a:solidFill>
              <a:ea typeface="Calibri"/>
              <a:cs typeface="Calibri"/>
            </a:endParaRPr>
          </a:p>
          <a:p>
            <a:pPr>
              <a:lnSpc>
                <a:spcPct val="100000"/>
              </a:lnSpc>
              <a:spcBef>
                <a:spcPts val="0"/>
              </a:spcBef>
            </a:pPr>
            <a:r>
              <a:rPr lang="en-US" sz="2000" dirty="0">
                <a:solidFill>
                  <a:srgbClr val="595959"/>
                </a:solidFill>
              </a:rPr>
              <a:t>ponujate nekaj </a:t>
            </a:r>
            <a:r>
              <a:rPr lang="en-US" sz="2000" b="1" dirty="0">
                <a:solidFill>
                  <a:srgbClr val="595959"/>
                </a:solidFill>
              </a:rPr>
              <a:t>edinstvenega </a:t>
            </a:r>
            <a:r>
              <a:rPr lang="en-US" sz="2000" dirty="0">
                <a:solidFill>
                  <a:srgbClr val="595959"/>
                </a:solidFill>
              </a:rPr>
              <a:t>(npr. hiško na </a:t>
            </a:r>
            <a:r>
              <a:rPr lang="en-US" sz="2000" dirty="0" err="1">
                <a:solidFill>
                  <a:srgbClr val="595959"/>
                </a:solidFill>
              </a:rPr>
              <a:t>drevesu</a:t>
            </a:r>
            <a:r>
              <a:rPr lang="en-US" sz="2000" dirty="0">
                <a:solidFill>
                  <a:srgbClr val="595959"/>
                </a:solidFill>
              </a:rPr>
              <a:t> z </a:t>
            </a:r>
            <a:r>
              <a:rPr lang="en-US" sz="2000" dirty="0" err="1">
                <a:solidFill>
                  <a:srgbClr val="595959"/>
                </a:solidFill>
              </a:rPr>
              <a:t>razgledom</a:t>
            </a:r>
            <a:r>
              <a:rPr lang="en-US" sz="2000" dirty="0">
                <a:solidFill>
                  <a:srgbClr val="595959"/>
                </a:solidFill>
              </a:rPr>
              <a:t>),</a:t>
            </a:r>
            <a:endParaRPr lang="en-US" sz="2000" dirty="0">
              <a:solidFill>
                <a:srgbClr val="595959"/>
              </a:solidFill>
              <a:ea typeface="Calibri"/>
              <a:cs typeface="Calibri"/>
            </a:endParaRPr>
          </a:p>
          <a:p>
            <a:pPr>
              <a:lnSpc>
                <a:spcPct val="100000"/>
              </a:lnSpc>
              <a:spcBef>
                <a:spcPts val="0"/>
              </a:spcBef>
            </a:pPr>
            <a:r>
              <a:rPr lang="en-US" sz="2000" dirty="0">
                <a:solidFill>
                  <a:srgbClr val="595959"/>
                </a:solidFill>
              </a:rPr>
              <a:t>je </a:t>
            </a:r>
            <a:r>
              <a:rPr lang="en-US" sz="2000" b="1" dirty="0">
                <a:solidFill>
                  <a:srgbClr val="595959"/>
                </a:solidFill>
              </a:rPr>
              <a:t>visoka sezona </a:t>
            </a:r>
            <a:r>
              <a:rPr lang="en-US" sz="2000" dirty="0">
                <a:solidFill>
                  <a:srgbClr val="595959"/>
                </a:solidFill>
              </a:rPr>
              <a:t>ali </a:t>
            </a:r>
            <a:r>
              <a:rPr lang="en-US" sz="2000" dirty="0" err="1">
                <a:solidFill>
                  <a:srgbClr val="595959"/>
                </a:solidFill>
              </a:rPr>
              <a:t>potekajo</a:t>
            </a:r>
            <a:r>
              <a:rPr lang="en-US" sz="2000" dirty="0">
                <a:solidFill>
                  <a:srgbClr val="595959"/>
                </a:solidFill>
              </a:rPr>
              <a:t> </a:t>
            </a:r>
            <a:r>
              <a:rPr lang="en-US" sz="2000" dirty="0" err="1">
                <a:solidFill>
                  <a:srgbClr val="595959"/>
                </a:solidFill>
              </a:rPr>
              <a:t>posebni</a:t>
            </a:r>
            <a:r>
              <a:rPr lang="en-US" sz="2000" dirty="0">
                <a:solidFill>
                  <a:srgbClr val="595959"/>
                </a:solidFill>
              </a:rPr>
              <a:t> </a:t>
            </a:r>
            <a:r>
              <a:rPr lang="en-US" sz="2000" dirty="0" err="1">
                <a:solidFill>
                  <a:srgbClr val="595959"/>
                </a:solidFill>
              </a:rPr>
              <a:t>dogodki</a:t>
            </a:r>
            <a:r>
              <a:rPr lang="en-US" sz="2000" dirty="0">
                <a:solidFill>
                  <a:srgbClr val="595959"/>
                </a:solidFill>
              </a:rPr>
              <a:t>,</a:t>
            </a:r>
            <a:endParaRPr lang="en-US" sz="2000" dirty="0">
              <a:solidFill>
                <a:srgbClr val="595959"/>
              </a:solidFill>
              <a:ea typeface="Calibri"/>
              <a:cs typeface="Calibri"/>
            </a:endParaRPr>
          </a:p>
          <a:p>
            <a:pPr>
              <a:lnSpc>
                <a:spcPct val="100000"/>
              </a:lnSpc>
              <a:spcBef>
                <a:spcPts val="0"/>
              </a:spcBef>
            </a:pPr>
            <a:r>
              <a:rPr lang="en-US" sz="2000" dirty="0">
                <a:solidFill>
                  <a:srgbClr val="595959"/>
                </a:solidFill>
              </a:rPr>
              <a:t>so cene konkurentov višje in </a:t>
            </a:r>
            <a:r>
              <a:rPr lang="en-US" sz="2000" dirty="0" err="1">
                <a:solidFill>
                  <a:srgbClr val="595959"/>
                </a:solidFill>
              </a:rPr>
              <a:t>upravičene</a:t>
            </a:r>
            <a:r>
              <a:rPr lang="en-US" sz="2000" dirty="0">
                <a:solidFill>
                  <a:srgbClr val="595959"/>
                </a:solidFill>
              </a:rPr>
              <a:t> </a:t>
            </a:r>
            <a:r>
              <a:rPr lang="en-US" sz="2000" dirty="0" err="1">
                <a:solidFill>
                  <a:srgbClr val="595959"/>
                </a:solidFill>
              </a:rPr>
              <a:t>zaradi</a:t>
            </a:r>
            <a:r>
              <a:rPr lang="en-US" sz="2000" dirty="0">
                <a:solidFill>
                  <a:srgbClr val="595959"/>
                </a:solidFill>
              </a:rPr>
              <a:t> </a:t>
            </a:r>
            <a:r>
              <a:rPr lang="en-US" sz="2000" b="1" dirty="0" err="1">
                <a:solidFill>
                  <a:srgbClr val="595959"/>
                </a:solidFill>
              </a:rPr>
              <a:t>povpraševanja</a:t>
            </a:r>
            <a:r>
              <a:rPr lang="en-US" sz="2000" b="1" dirty="0">
                <a:solidFill>
                  <a:srgbClr val="595959"/>
                </a:solidFill>
              </a:rPr>
              <a:t>,</a:t>
            </a:r>
            <a:endParaRPr lang="en-US" sz="2000" b="1" dirty="0">
              <a:solidFill>
                <a:srgbClr val="595959"/>
              </a:solidFill>
              <a:ea typeface="Calibri"/>
              <a:cs typeface="Calibri"/>
            </a:endParaRPr>
          </a:p>
          <a:p>
            <a:pPr>
              <a:lnSpc>
                <a:spcPct val="100000"/>
              </a:lnSpc>
              <a:spcBef>
                <a:spcPts val="0"/>
              </a:spcBef>
            </a:pPr>
            <a:r>
              <a:rPr lang="en-US" sz="2000" dirty="0">
                <a:solidFill>
                  <a:srgbClr val="595959"/>
                </a:solidFill>
              </a:rPr>
              <a:t>ali zaradi vaše </a:t>
            </a:r>
            <a:r>
              <a:rPr lang="en-US" sz="2000" b="1" dirty="0">
                <a:solidFill>
                  <a:srgbClr val="595959"/>
                </a:solidFill>
              </a:rPr>
              <a:t>lokacije, </a:t>
            </a:r>
            <a:r>
              <a:rPr lang="en-US" sz="2000" dirty="0">
                <a:solidFill>
                  <a:srgbClr val="595959"/>
                </a:solidFill>
              </a:rPr>
              <a:t>npr. v zaščitenem območju ali v bližini velikega dogodka.</a:t>
            </a:r>
            <a:endParaRPr lang="en-US" sz="2000" dirty="0">
              <a:solidFill>
                <a:srgbClr val="595959"/>
              </a:solidFill>
              <a:ea typeface="Calibri"/>
              <a:cs typeface="Calibri"/>
            </a:endParaRPr>
          </a:p>
          <a:p>
            <a:pPr>
              <a:lnSpc>
                <a:spcPct val="100000"/>
              </a:lnSpc>
              <a:spcBef>
                <a:spcPts val="0"/>
              </a:spcBef>
            </a:pPr>
            <a:endParaRPr lang="en-US" sz="2000" dirty="0">
              <a:solidFill>
                <a:srgbClr val="595959"/>
              </a:solidFill>
              <a:ea typeface="Calibri"/>
              <a:cs typeface="Calibri"/>
            </a:endParaRPr>
          </a:p>
          <a:p>
            <a:pPr marL="0" indent="0">
              <a:lnSpc>
                <a:spcPct val="100000"/>
              </a:lnSpc>
              <a:spcBef>
                <a:spcPts val="0"/>
              </a:spcBef>
              <a:spcAft>
                <a:spcPts val="1200"/>
              </a:spcAft>
              <a:buNone/>
            </a:pPr>
            <a:r>
              <a:rPr lang="en-US" sz="2000" b="1" dirty="0">
                <a:solidFill>
                  <a:schemeClr val="bg1"/>
                </a:solidFill>
              </a:rPr>
              <a:t>Na primer, hišica na drevesu s panoramskim razgledom ali koča med priljubljenim festivalskim vikendom lahko zaradi </a:t>
            </a:r>
            <a:r>
              <a:rPr lang="en-US" sz="2000" dirty="0">
                <a:solidFill>
                  <a:schemeClr val="bg1"/>
                </a:solidFill>
              </a:rPr>
              <a:t>svoje edinstvene privlačnosti in velikega povpraševanja </a:t>
            </a:r>
            <a:r>
              <a:rPr lang="en-US" sz="2000" b="1" dirty="0">
                <a:solidFill>
                  <a:schemeClr val="bg1"/>
                </a:solidFill>
              </a:rPr>
              <a:t>dosega znatno višjo ceno</a:t>
            </a:r>
            <a:r>
              <a:rPr lang="en-US" sz="2000" dirty="0">
                <a:solidFill>
                  <a:schemeClr val="bg1"/>
                </a:solidFill>
              </a:rPr>
              <a:t>. Če torej med vrhunskimi vikendi zaračunavate 200 € in več, gostje pa so navdušeni nad razgledom in udobjem, lahko zaračunate 180–250 € na noč, čeprav vas obratovanje stane le 70 €.</a:t>
            </a:r>
            <a:endParaRPr lang="en-US" sz="2000" dirty="0">
              <a:solidFill>
                <a:schemeClr val="bg1"/>
              </a:solidFill>
              <a:ea typeface="Calibri"/>
              <a:cs typeface="Calibri"/>
            </a:endParaRPr>
          </a:p>
          <a:p>
            <a:pPr>
              <a:lnSpc>
                <a:spcPct val="100000"/>
              </a:lnSpc>
              <a:spcBef>
                <a:spcPts val="0"/>
              </a:spcBef>
              <a:spcAft>
                <a:spcPts val="1200"/>
              </a:spcAft>
            </a:pPr>
            <a:endParaRPr lang="en-US" sz="2000" dirty="0">
              <a:ea typeface="Calibri"/>
              <a:cs typeface="Calibri"/>
            </a:endParaRPr>
          </a:p>
          <a:p>
            <a:pPr>
              <a:lnSpc>
                <a:spcPct val="100000"/>
              </a:lnSpc>
              <a:spcBef>
                <a:spcPts val="0"/>
              </a:spcBef>
              <a:spcAft>
                <a:spcPts val="1200"/>
              </a:spcAft>
            </a:pPr>
            <a:endParaRPr lang="en-US" sz="2000" dirty="0">
              <a:solidFill>
                <a:srgbClr val="414141"/>
              </a:solidFill>
              <a:ea typeface="Calibri"/>
              <a:cs typeface="Calibri"/>
            </a:endParaRPr>
          </a:p>
        </p:txBody>
      </p:sp>
      <p:sp>
        <p:nvSpPr>
          <p:cNvPr id="11" name="TextBox 10">
            <a:extLst>
              <a:ext uri="{FF2B5EF4-FFF2-40B4-BE49-F238E27FC236}">
                <a16:creationId xmlns:a16="http://schemas.microsoft.com/office/drawing/2014/main" id="{A4DAD72C-78E8-614C-01D4-6210294DB0CA}"/>
              </a:ext>
            </a:extLst>
          </p:cNvPr>
          <p:cNvSpPr txBox="1"/>
          <p:nvPr/>
        </p:nvSpPr>
        <p:spPr>
          <a:xfrm>
            <a:off x="1140596" y="3984276"/>
            <a:ext cx="2284269" cy="1249060"/>
          </a:xfrm>
          <a:prstGeom prst="rect">
            <a:avLst/>
          </a:prstGeom>
          <a:noFill/>
        </p:spPr>
        <p:txBody>
          <a:bodyPr wrap="square" lIns="91440" tIns="45720" rIns="91440" bIns="45720" anchor="t">
            <a:spAutoFit/>
          </a:bodyPr>
          <a:lstStyle/>
          <a:p>
            <a:pPr algn="l">
              <a:lnSpc>
                <a:spcPts val="2250"/>
              </a:lnSpc>
            </a:pPr>
            <a:r>
              <a:rPr lang="en-US" sz="1400" b="1" i="1" dirty="0">
                <a:solidFill>
                  <a:srgbClr val="414141"/>
                </a:solidFill>
                <a:effectLst/>
              </a:rPr>
              <a:t>Priporočena literatura</a:t>
            </a:r>
            <a:endParaRPr lang="en-US" sz="1400" b="1" i="1">
              <a:solidFill>
                <a:srgbClr val="414141"/>
              </a:solidFill>
              <a:effectLst/>
              <a:ea typeface="Calibri"/>
              <a:cs typeface="Calibri"/>
              <a:hlinkClick r:id="">
                <a:extLst>
                  <a:ext uri="{A12FA001-AC4F-418D-AE19-62706E023703}">
                    <ahyp:hlinkClr xmlns:ahyp="http://schemas.microsoft.com/office/drawing/2018/hyperlinkcolor" val="tx"/>
                  </a:ext>
                </a:extLst>
              </a:hlinkClick>
            </a:endParaRPr>
          </a:p>
          <a:p>
            <a:r>
              <a:rPr lang="en-US" sz="1400" dirty="0">
                <a:solidFill>
                  <a:srgbClr val="00B0F0"/>
                </a:solidFill>
                <a:hlinkClick r:id="rId2">
                  <a:extLst>
                    <a:ext uri="{A12FA001-AC4F-418D-AE19-62706E023703}">
                      <ahyp:hlinkClr xmlns:ahyp="http://schemas.microsoft.com/office/drawing/2018/hyperlinkcolor" val="tx"/>
                    </a:ext>
                  </a:extLst>
                </a:hlinkClick>
              </a:rPr>
              <a:t>Kaj je cenoosnovno določanje cen? Primer in strategija za turistične namestitve.</a:t>
            </a:r>
            <a:endParaRPr lang="en-US" sz="1400" i="0">
              <a:solidFill>
                <a:srgbClr val="00B0F0"/>
              </a:solidFill>
              <a:effectLst/>
              <a:ea typeface="Calibri"/>
              <a:cs typeface="Calibri"/>
            </a:endParaRPr>
          </a:p>
        </p:txBody>
      </p:sp>
      <p:pic>
        <p:nvPicPr>
          <p:cNvPr id="12" name="Picture 11">
            <a:extLst>
              <a:ext uri="{FF2B5EF4-FFF2-40B4-BE49-F238E27FC236}">
                <a16:creationId xmlns:a16="http://schemas.microsoft.com/office/drawing/2014/main" id="{5F3771B5-9176-0169-7F27-337B2B19C907}"/>
              </a:ext>
            </a:extLst>
          </p:cNvPr>
          <p:cNvPicPr>
            <a:picLocks noChangeAspect="1"/>
          </p:cNvPicPr>
          <p:nvPr/>
        </p:nvPicPr>
        <p:blipFill>
          <a:blip r:embed="rId3"/>
          <a:stretch>
            <a:fillRect/>
          </a:stretch>
        </p:blipFill>
        <p:spPr>
          <a:xfrm>
            <a:off x="290007" y="4181472"/>
            <a:ext cx="850589" cy="846711"/>
          </a:xfrm>
          <a:prstGeom prst="rect">
            <a:avLst/>
          </a:prstGeom>
        </p:spPr>
      </p:pic>
      <p:grpSp>
        <p:nvGrpSpPr>
          <p:cNvPr id="7" name="Group 6">
            <a:extLst>
              <a:ext uri="{FF2B5EF4-FFF2-40B4-BE49-F238E27FC236}">
                <a16:creationId xmlns:a16="http://schemas.microsoft.com/office/drawing/2014/main" id="{10AFA3E5-2247-9189-1BC2-33C7EA153F21}"/>
              </a:ext>
            </a:extLst>
          </p:cNvPr>
          <p:cNvGrpSpPr/>
          <p:nvPr/>
        </p:nvGrpSpPr>
        <p:grpSpPr>
          <a:xfrm>
            <a:off x="10920313" y="237675"/>
            <a:ext cx="1081945" cy="1011723"/>
            <a:chOff x="1016000" y="1137920"/>
            <a:chExt cx="1016000" cy="1016000"/>
          </a:xfrm>
        </p:grpSpPr>
        <p:sp>
          <p:nvSpPr>
            <p:cNvPr id="8" name="Oval 7">
              <a:extLst>
                <a:ext uri="{FF2B5EF4-FFF2-40B4-BE49-F238E27FC236}">
                  <a16:creationId xmlns:a16="http://schemas.microsoft.com/office/drawing/2014/main" id="{AEAA471F-22B5-05A6-D4CD-5139E5BB20DC}"/>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ECFC1A14-CABC-C647-FA5E-BA251BCA307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28</a:t>
              </a:r>
            </a:p>
          </p:txBody>
        </p:sp>
      </p:grpSp>
    </p:spTree>
    <p:extLst>
      <p:ext uri="{BB962C8B-B14F-4D97-AF65-F5344CB8AC3E}">
        <p14:creationId xmlns:p14="http://schemas.microsoft.com/office/powerpoint/2010/main" val="305281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58325-8DAC-3A7A-7A39-6C1587D3A414}"/>
            </a:ext>
          </a:extLst>
        </p:cNvPr>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75945888-F02B-8BD5-4008-A4A56FAFC2C6}"/>
              </a:ext>
            </a:extLst>
          </p:cNvPr>
          <p:cNvGraphicFramePr/>
          <p:nvPr>
            <p:extLst>
              <p:ext uri="{D42A27DB-BD31-4B8C-83A1-F6EECF244321}">
                <p14:modId xmlns:p14="http://schemas.microsoft.com/office/powerpoint/2010/main" val="1714527205"/>
              </p:ext>
            </p:extLst>
          </p:nvPr>
        </p:nvGraphicFramePr>
        <p:xfrm>
          <a:off x="229315" y="-2441"/>
          <a:ext cx="11701361" cy="5902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a:extLst>
              <a:ext uri="{FF2B5EF4-FFF2-40B4-BE49-F238E27FC236}">
                <a16:creationId xmlns:a16="http://schemas.microsoft.com/office/drawing/2014/main" id="{95E23BE4-D39A-B439-6C2E-BFE7E27A531C}"/>
              </a:ext>
            </a:extLst>
          </p:cNvPr>
          <p:cNvGrpSpPr/>
          <p:nvPr/>
        </p:nvGrpSpPr>
        <p:grpSpPr>
          <a:xfrm>
            <a:off x="222248" y="5522658"/>
            <a:ext cx="3620403" cy="1046855"/>
            <a:chOff x="0" y="2564860"/>
            <a:chExt cx="3620403" cy="945239"/>
          </a:xfrm>
        </p:grpSpPr>
        <p:sp>
          <p:nvSpPr>
            <p:cNvPr id="19" name="Rectangle: Rounded Corners 18">
              <a:extLst>
                <a:ext uri="{FF2B5EF4-FFF2-40B4-BE49-F238E27FC236}">
                  <a16:creationId xmlns:a16="http://schemas.microsoft.com/office/drawing/2014/main" id="{BBA94D27-F75B-1F8B-4631-7A97F879A9DE}"/>
                </a:ext>
              </a:extLst>
            </p:cNvPr>
            <p:cNvSpPr/>
            <p:nvPr/>
          </p:nvSpPr>
          <p:spPr>
            <a:xfrm>
              <a:off x="0" y="2564860"/>
              <a:ext cx="3620403" cy="945239"/>
            </a:xfrm>
            <a:prstGeom prst="roundRect">
              <a:avLst/>
            </a:pr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20" name="Rectangle: Rounded Corners 4">
              <a:extLst>
                <a:ext uri="{FF2B5EF4-FFF2-40B4-BE49-F238E27FC236}">
                  <a16:creationId xmlns:a16="http://schemas.microsoft.com/office/drawing/2014/main" id="{D03F99B9-7F11-1FB8-4721-58B9B537D5EA}"/>
                </a:ext>
              </a:extLst>
            </p:cNvPr>
            <p:cNvSpPr txBox="1"/>
            <p:nvPr/>
          </p:nvSpPr>
          <p:spPr>
            <a:xfrm>
              <a:off x="46143" y="2611003"/>
              <a:ext cx="3528117" cy="852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E" sz="2400" b="1" kern="1200" dirty="0"/>
                <a:t>Primer</a:t>
              </a:r>
            </a:p>
          </p:txBody>
        </p:sp>
      </p:grpSp>
      <p:grpSp>
        <p:nvGrpSpPr>
          <p:cNvPr id="21" name="Group 20">
            <a:extLst>
              <a:ext uri="{FF2B5EF4-FFF2-40B4-BE49-F238E27FC236}">
                <a16:creationId xmlns:a16="http://schemas.microsoft.com/office/drawing/2014/main" id="{85B67037-EEC7-A9C9-2DA6-96336BA9BB53}"/>
              </a:ext>
            </a:extLst>
          </p:cNvPr>
          <p:cNvGrpSpPr/>
          <p:nvPr/>
        </p:nvGrpSpPr>
        <p:grpSpPr>
          <a:xfrm>
            <a:off x="3796508" y="5421271"/>
            <a:ext cx="8127101" cy="1341478"/>
            <a:chOff x="3981018" y="1962771"/>
            <a:chExt cx="7834811" cy="1145167"/>
          </a:xfrm>
        </p:grpSpPr>
        <p:sp>
          <p:nvSpPr>
            <p:cNvPr id="22" name="Arrow: Right 21">
              <a:extLst>
                <a:ext uri="{FF2B5EF4-FFF2-40B4-BE49-F238E27FC236}">
                  <a16:creationId xmlns:a16="http://schemas.microsoft.com/office/drawing/2014/main" id="{9DD779D4-6255-428C-8DCB-C87C8F42F87C}"/>
                </a:ext>
              </a:extLst>
            </p:cNvPr>
            <p:cNvSpPr/>
            <p:nvPr/>
          </p:nvSpPr>
          <p:spPr>
            <a:xfrm>
              <a:off x="3981018" y="1962771"/>
              <a:ext cx="7834811" cy="1145167"/>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23" name="Arrow: Right 4">
              <a:extLst>
                <a:ext uri="{FF2B5EF4-FFF2-40B4-BE49-F238E27FC236}">
                  <a16:creationId xmlns:a16="http://schemas.microsoft.com/office/drawing/2014/main" id="{3652A910-595A-CB81-9FEA-0AB7237C3F67}"/>
                </a:ext>
              </a:extLst>
            </p:cNvPr>
            <p:cNvSpPr txBox="1"/>
            <p:nvPr/>
          </p:nvSpPr>
          <p:spPr>
            <a:xfrm>
              <a:off x="4073304" y="2151186"/>
              <a:ext cx="7542141" cy="8936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t" anchorCtr="0">
              <a:noAutofit/>
            </a:bodyPr>
            <a:lstStyle/>
            <a:p>
              <a:pPr marL="342900" lvl="1" indent="-342900" defTabSz="977900">
                <a:lnSpc>
                  <a:spcPct val="90000"/>
                </a:lnSpc>
                <a:spcBef>
                  <a:spcPct val="0"/>
                </a:spcBef>
                <a:spcAft>
                  <a:spcPct val="15000"/>
                </a:spcAft>
                <a:buFont typeface="Arial" panose="020B0604020202020204" pitchFamily="34" charset="0"/>
                <a:buChar char="•"/>
              </a:pPr>
              <a:r>
                <a:rPr lang="en-US" sz="2200" dirty="0">
                  <a:solidFill>
                    <a:srgbClr val="494949"/>
                  </a:solidFill>
                  <a:latin typeface="Calibri" panose="020F0502020204030204"/>
                </a:rPr>
                <a:t>Če vaša hišica na drevesu, ki ni priključena na omrežje, ponuja edinstveno izkušnjo digitalnega detoxa, lahko zaračunate 160 € na noč, čeprav so stroški le 70 €, ker </a:t>
              </a:r>
              <a:r>
                <a:rPr lang="en-US" sz="2200" b="1" dirty="0">
                  <a:solidFill>
                    <a:srgbClr val="494949"/>
                  </a:solidFill>
                  <a:latin typeface="Calibri" panose="020F0502020204030204"/>
                </a:rPr>
                <a:t>je čustvena in izkustvena vrednost visoka</a:t>
              </a:r>
              <a:r>
                <a:rPr lang="en-US" sz="2200" dirty="0">
                  <a:solidFill>
                    <a:srgbClr val="494949"/>
                  </a:solidFill>
                  <a:latin typeface="Calibri" panose="020F0502020204030204"/>
                </a:rPr>
                <a:t>.</a:t>
              </a:r>
              <a:endParaRPr lang="en-IE" sz="2200" dirty="0">
                <a:solidFill>
                  <a:srgbClr val="494949"/>
                </a:solidFill>
                <a:latin typeface="Calibri" panose="020F0502020204030204"/>
              </a:endParaRPr>
            </a:p>
          </p:txBody>
        </p:sp>
      </p:grpSp>
    </p:spTree>
    <p:extLst>
      <p:ext uri="{BB962C8B-B14F-4D97-AF65-F5344CB8AC3E}">
        <p14:creationId xmlns:p14="http://schemas.microsoft.com/office/powerpoint/2010/main" val="87929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0019-C936-514C-8161-48FD5C1324C3}"/>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95D946D-978E-149C-E47D-CEF3CB992152}"/>
              </a:ext>
            </a:extLst>
          </p:cNvPr>
          <p:cNvGraphicFramePr/>
          <p:nvPr>
            <p:extLst>
              <p:ext uri="{D42A27DB-BD31-4B8C-83A1-F6EECF244321}">
                <p14:modId xmlns:p14="http://schemas.microsoft.com/office/powerpoint/2010/main" val="1393897397"/>
              </p:ext>
            </p:extLst>
          </p:nvPr>
        </p:nvGraphicFramePr>
        <p:xfrm>
          <a:off x="770424" y="4990506"/>
          <a:ext cx="10236200" cy="131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6C6CF9E-28FF-6038-34D2-6C3E6E08ECBA}"/>
              </a:ext>
            </a:extLst>
          </p:cNvPr>
          <p:cNvSpPr txBox="1"/>
          <p:nvPr/>
        </p:nvSpPr>
        <p:spPr>
          <a:xfrm>
            <a:off x="1022350" y="395318"/>
            <a:ext cx="9207500" cy="479618"/>
          </a:xfrm>
          <a:prstGeom prst="rect">
            <a:avLst/>
          </a:prstGeom>
          <a:noFill/>
        </p:spPr>
        <p:txBody>
          <a:bodyPr wrap="square">
            <a:spAutoFit/>
          </a:bodyPr>
          <a:lstStyle/>
          <a:p>
            <a:pPr algn="l">
              <a:lnSpc>
                <a:spcPts val="2850"/>
              </a:lnSpc>
            </a:pPr>
            <a:r>
              <a:rPr lang="en-US" sz="3200" b="1" i="0" dirty="0">
                <a:solidFill>
                  <a:srgbClr val="E96751"/>
                </a:solidFill>
                <a:effectLst/>
              </a:rPr>
              <a:t>Prednosti cene, ki temelji na stroških</a:t>
            </a:r>
          </a:p>
        </p:txBody>
      </p:sp>
      <p:sp>
        <p:nvSpPr>
          <p:cNvPr id="9" name="TextBox 8">
            <a:extLst>
              <a:ext uri="{FF2B5EF4-FFF2-40B4-BE49-F238E27FC236}">
                <a16:creationId xmlns:a16="http://schemas.microsoft.com/office/drawing/2014/main" id="{4358AA9F-2CE1-964B-1D41-A3464067D8B8}"/>
              </a:ext>
            </a:extLst>
          </p:cNvPr>
          <p:cNvSpPr txBox="1"/>
          <p:nvPr/>
        </p:nvSpPr>
        <p:spPr>
          <a:xfrm>
            <a:off x="1022349" y="898219"/>
            <a:ext cx="10455275" cy="430887"/>
          </a:xfrm>
          <a:prstGeom prst="rect">
            <a:avLst/>
          </a:prstGeom>
          <a:noFill/>
        </p:spPr>
        <p:txBody>
          <a:bodyPr wrap="square">
            <a:spAutoFit/>
          </a:bodyPr>
          <a:lstStyle/>
          <a:p>
            <a:r>
              <a:rPr lang="en-US" sz="2200" dirty="0">
                <a:solidFill>
                  <a:srgbClr val="494949"/>
                </a:solidFill>
              </a:rPr>
              <a:t>Kakšne so prednosti oblikovanja cen na podlagi stroškov? Tukaj je pet najbolj prepričljivih.</a:t>
            </a:r>
            <a:endParaRPr lang="en-IE" sz="2200" dirty="0">
              <a:solidFill>
                <a:srgbClr val="494949"/>
              </a:solidFill>
            </a:endParaRPr>
          </a:p>
        </p:txBody>
      </p:sp>
      <p:graphicFrame>
        <p:nvGraphicFramePr>
          <p:cNvPr id="12" name="Diagram 11">
            <a:extLst>
              <a:ext uri="{FF2B5EF4-FFF2-40B4-BE49-F238E27FC236}">
                <a16:creationId xmlns:a16="http://schemas.microsoft.com/office/drawing/2014/main" id="{DB335BCA-C01F-753E-79DC-229F85211201}"/>
              </a:ext>
            </a:extLst>
          </p:cNvPr>
          <p:cNvGraphicFramePr/>
          <p:nvPr>
            <p:extLst>
              <p:ext uri="{D42A27DB-BD31-4B8C-83A1-F6EECF244321}">
                <p14:modId xmlns:p14="http://schemas.microsoft.com/office/powerpoint/2010/main" val="2647271075"/>
              </p:ext>
            </p:extLst>
          </p:nvPr>
        </p:nvGraphicFramePr>
        <p:xfrm>
          <a:off x="770424" y="1441397"/>
          <a:ext cx="10236200" cy="35475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355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096D-7D4A-1B3A-27EC-6618D689DA5C}"/>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3F8B38A2-FDF4-7A2C-64AC-CA91C0E8CC9B}"/>
              </a:ext>
            </a:extLst>
          </p:cNvPr>
          <p:cNvSpPr txBox="1">
            <a:spLocks/>
          </p:cNvSpPr>
          <p:nvPr/>
        </p:nvSpPr>
        <p:spPr>
          <a:xfrm>
            <a:off x="6726460" y="859916"/>
            <a:ext cx="5076923" cy="7090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Ustvarjanje donosnosti – </a:t>
            </a:r>
            <a:r>
              <a:rPr lang="en-US" sz="2400" dirty="0">
                <a:solidFill>
                  <a:srgbClr val="E96751"/>
                </a:solidFill>
              </a:rPr>
              <a:t>oblikovanje cen za dobiček, vrednost in sezonskost</a:t>
            </a:r>
          </a:p>
        </p:txBody>
      </p:sp>
      <p:sp>
        <p:nvSpPr>
          <p:cNvPr id="6" name="Text Placeholder 8">
            <a:extLst>
              <a:ext uri="{FF2B5EF4-FFF2-40B4-BE49-F238E27FC236}">
                <a16:creationId xmlns:a16="http://schemas.microsoft.com/office/drawing/2014/main" id="{3C605FF0-8A09-019A-9F4A-C145BC6C0D42}"/>
              </a:ext>
            </a:extLst>
          </p:cNvPr>
          <p:cNvSpPr>
            <a:spLocks noGrp="1"/>
          </p:cNvSpPr>
          <p:nvPr>
            <p:ph type="body" sz="quarter" idx="28"/>
          </p:nvPr>
        </p:nvSpPr>
        <p:spPr>
          <a:xfrm>
            <a:off x="394737" y="1289761"/>
            <a:ext cx="5910553" cy="4671588"/>
          </a:xfrm>
        </p:spPr>
        <p:txBody>
          <a:bodyPr lIns="91440" tIns="45720" rIns="91440" bIns="45720" anchor="t"/>
          <a:lstStyle/>
          <a:p>
            <a:pPr marL="0" indent="0"/>
            <a:r>
              <a:rPr lang="en-US" sz="2000" dirty="0"/>
              <a:t>Po izračunu stroškov in pragu rentabilnosti je naslednji korak določitev cen, ki zagotavljajo dobičkonosnost. Ti poglavji vas vodijo skozi oblikovanje cenovne strategije, ki je konkurenčna in trajnostna, ter vam pomagajo uravnotežiti pričakovanja gostov, operativne realnosti in dolgoročno rast. Spoznali boste modele oblikovanja cen, usmerjene v dobiček, in se naučili, kako jih prilagoditi svojemu podjetju. Poleg tega boste razvili sezonske strategije za prilagajanje cen v obdobjih visokega in nizkega povpraševanja, kar vam bo pomagalo </a:t>
            </a:r>
            <a:r>
              <a:rPr lang="en-US" sz="2000" err="1"/>
              <a:t>optimizirati</a:t>
            </a:r>
            <a:r>
              <a:rPr lang="en-US" sz="2000" dirty="0"/>
              <a:t> rezervacije, </a:t>
            </a:r>
            <a:r>
              <a:rPr lang="en-US" sz="2000" err="1"/>
              <a:t>povečati</a:t>
            </a:r>
            <a:r>
              <a:rPr lang="en-US" sz="2000" dirty="0"/>
              <a:t> prihodke in ohraniti finančno stabilnost skozi vse leto. Ti pristopi vam skupaj dajejo jasnost in prožnost, potrebni za pametnejše odločitve in razvoj prilagodljivega, dobičkonosnega nastanitvenega objekta.</a:t>
            </a:r>
            <a:endParaRPr lang="en-US" sz="2000">
              <a:ea typeface="Calibri"/>
              <a:cs typeface="Calibri"/>
            </a:endParaRPr>
          </a:p>
        </p:txBody>
      </p:sp>
      <p:sp>
        <p:nvSpPr>
          <p:cNvPr id="7" name="Text Placeholder 7">
            <a:extLst>
              <a:ext uri="{FF2B5EF4-FFF2-40B4-BE49-F238E27FC236}">
                <a16:creationId xmlns:a16="http://schemas.microsoft.com/office/drawing/2014/main" id="{D0E6B9AF-0EF0-A976-CA10-260EE8AB5CED}"/>
              </a:ext>
            </a:extLst>
          </p:cNvPr>
          <p:cNvSpPr>
            <a:spLocks noGrp="1"/>
          </p:cNvSpPr>
          <p:nvPr>
            <p:ph type="body" sz="quarter" idx="27"/>
          </p:nvPr>
        </p:nvSpPr>
        <p:spPr>
          <a:xfrm>
            <a:off x="390769" y="382100"/>
            <a:ext cx="5468471" cy="720752"/>
          </a:xfrm>
        </p:spPr>
        <p:txBody>
          <a:bodyPr/>
          <a:lstStyle/>
          <a:p>
            <a:r>
              <a:rPr lang="en-US" dirty="0"/>
              <a:t>Modul 8 (3. del) Pregled</a:t>
            </a:r>
          </a:p>
        </p:txBody>
      </p:sp>
      <p:cxnSp>
        <p:nvCxnSpPr>
          <p:cNvPr id="8" name="Straight Connector 7">
            <a:extLst>
              <a:ext uri="{FF2B5EF4-FFF2-40B4-BE49-F238E27FC236}">
                <a16:creationId xmlns:a16="http://schemas.microsoft.com/office/drawing/2014/main" id="{086203C8-82B3-345D-48CF-6B42A4E59F1F}"/>
              </a:ext>
            </a:extLst>
          </p:cNvPr>
          <p:cNvCxnSpPr>
            <a:cxnSpLocks/>
          </p:cNvCxnSpPr>
          <p:nvPr/>
        </p:nvCxnSpPr>
        <p:spPr>
          <a:xfrm flipH="1">
            <a:off x="6390852" y="166445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B7AE0CB-16A5-579C-D187-1C817C8928FD}"/>
              </a:ext>
            </a:extLst>
          </p:cNvPr>
          <p:cNvSpPr txBox="1">
            <a:spLocks/>
          </p:cNvSpPr>
          <p:nvPr/>
        </p:nvSpPr>
        <p:spPr>
          <a:xfrm>
            <a:off x="6872999" y="1921824"/>
            <a:ext cx="5164729" cy="4372519"/>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Razvijte </a:t>
            </a:r>
            <a:r>
              <a:rPr lang="en-US" sz="1800" b="1" dirty="0">
                <a:solidFill>
                  <a:srgbClr val="494949"/>
                </a:solidFill>
              </a:rPr>
              <a:t>cenovno strategijo, </a:t>
            </a:r>
            <a:r>
              <a:rPr lang="en-US" sz="1800" dirty="0">
                <a:solidFill>
                  <a:srgbClr val="494949"/>
                </a:solidFill>
              </a:rPr>
              <a:t>ki zagotavlja dobičkonosnost in odraža edinstvene vrednote vaše blagovne znamke.</a:t>
            </a:r>
          </a:p>
          <a:p>
            <a:pPr marL="285750" indent="-285750">
              <a:buFont typeface="Arial" panose="020B0604020202020204" pitchFamily="34" charset="0"/>
              <a:buChar char="•"/>
            </a:pPr>
            <a:r>
              <a:rPr lang="en-US" sz="1800" dirty="0">
                <a:solidFill>
                  <a:srgbClr val="494949"/>
                </a:solidFill>
              </a:rPr>
              <a:t>Razumite različne </a:t>
            </a:r>
            <a:r>
              <a:rPr lang="en-US" sz="1800" b="1" dirty="0">
                <a:solidFill>
                  <a:srgbClr val="494949"/>
                </a:solidFill>
              </a:rPr>
              <a:t>modele oblikovanja cen </a:t>
            </a:r>
            <a:r>
              <a:rPr lang="en-US" sz="1800" dirty="0">
                <a:solidFill>
                  <a:srgbClr val="494949"/>
                </a:solidFill>
              </a:rPr>
              <a:t>(npr. stroškovni, vrednostni, dinamični) in kako jih učinkovito uporabljati.</a:t>
            </a:r>
          </a:p>
          <a:p>
            <a:pPr marL="285750" indent="-285750">
              <a:buFont typeface="Arial" panose="020B0604020202020204" pitchFamily="34" charset="0"/>
              <a:buChar char="•"/>
            </a:pPr>
            <a:r>
              <a:rPr lang="en-US" sz="1800" dirty="0" err="1">
                <a:solidFill>
                  <a:srgbClr val="494949"/>
                </a:solidFill>
              </a:rPr>
              <a:t>Analizirajte</a:t>
            </a:r>
            <a:r>
              <a:rPr lang="en-US" sz="1800" dirty="0">
                <a:solidFill>
                  <a:srgbClr val="494949"/>
                </a:solidFill>
              </a:rPr>
              <a:t> svoj trg, pričakovanja gostov in poslovne cilje, da boste lahko določili </a:t>
            </a:r>
            <a:r>
              <a:rPr lang="en-US" sz="1800" b="1" dirty="0">
                <a:solidFill>
                  <a:srgbClr val="494949"/>
                </a:solidFill>
              </a:rPr>
              <a:t>konkurenčne cene.</a:t>
            </a:r>
          </a:p>
          <a:p>
            <a:pPr marL="285750" indent="-285750">
              <a:buFont typeface="Arial" panose="020B0604020202020204" pitchFamily="34" charset="0"/>
              <a:buChar char="•"/>
            </a:pPr>
            <a:r>
              <a:rPr lang="en-US" sz="1800" dirty="0">
                <a:solidFill>
                  <a:srgbClr val="494949"/>
                </a:solidFill>
              </a:rPr>
              <a:t>Prilagodite cene skozi celo leto, da odražajo </a:t>
            </a:r>
            <a:r>
              <a:rPr lang="en-US" sz="1800" b="1" dirty="0">
                <a:solidFill>
                  <a:srgbClr val="494949"/>
                </a:solidFill>
              </a:rPr>
              <a:t>sezonske spremembe </a:t>
            </a:r>
            <a:r>
              <a:rPr lang="en-US" sz="1800" dirty="0">
                <a:solidFill>
                  <a:srgbClr val="494949"/>
                </a:solidFill>
              </a:rPr>
              <a:t>v povpraševanju.</a:t>
            </a:r>
          </a:p>
          <a:p>
            <a:pPr marL="285750" indent="-285750">
              <a:buFont typeface="Arial" panose="020B0604020202020204" pitchFamily="34" charset="0"/>
              <a:buChar char="•"/>
            </a:pPr>
            <a:r>
              <a:rPr lang="en-US" sz="1800" b="1" dirty="0" err="1">
                <a:solidFill>
                  <a:srgbClr val="494949"/>
                </a:solidFill>
              </a:rPr>
              <a:t>Maksimizirajte</a:t>
            </a:r>
            <a:r>
              <a:rPr lang="en-US" sz="1800" b="1" dirty="0">
                <a:solidFill>
                  <a:srgbClr val="494949"/>
                </a:solidFill>
              </a:rPr>
              <a:t> </a:t>
            </a:r>
            <a:r>
              <a:rPr lang="en-US" sz="1800" b="1" dirty="0" err="1">
                <a:solidFill>
                  <a:srgbClr val="494949"/>
                </a:solidFill>
              </a:rPr>
              <a:t>prihodke</a:t>
            </a:r>
            <a:r>
              <a:rPr lang="en-US" sz="1800" b="1" dirty="0">
                <a:solidFill>
                  <a:srgbClr val="494949"/>
                </a:solidFill>
              </a:rPr>
              <a:t> </a:t>
            </a:r>
            <a:r>
              <a:rPr lang="en-US" sz="1800" dirty="0">
                <a:solidFill>
                  <a:srgbClr val="494949"/>
                </a:solidFill>
              </a:rPr>
              <a:t>v obdobjih visokega povpraševanja, hkrati pa ostajajte konkurenčni v sezoni z manj povpraševanjem.</a:t>
            </a:r>
          </a:p>
          <a:p>
            <a:pPr marL="285750" indent="-285750">
              <a:buFont typeface="Arial" panose="020B0604020202020204" pitchFamily="34" charset="0"/>
              <a:buChar char="•"/>
            </a:pPr>
            <a:r>
              <a:rPr lang="en-US" sz="1800" dirty="0">
                <a:solidFill>
                  <a:srgbClr val="494949"/>
                </a:solidFill>
              </a:rPr>
              <a:t>Uskladite svoje cene z </a:t>
            </a:r>
            <a:r>
              <a:rPr lang="en-US" sz="1800" b="1" dirty="0">
                <a:solidFill>
                  <a:srgbClr val="494949"/>
                </a:solidFill>
              </a:rPr>
              <a:t>dolgoročno trajnostjo</a:t>
            </a:r>
            <a:r>
              <a:rPr lang="en-US" sz="1800" dirty="0">
                <a:solidFill>
                  <a:srgbClr val="494949"/>
                </a:solidFill>
              </a:rPr>
              <a:t>, zadovoljstvom gostov in finančnimi cilji.</a:t>
            </a:r>
            <a:endParaRPr lang="en-GB" sz="1800" dirty="0">
              <a:solidFill>
                <a:srgbClr val="494949"/>
              </a:solidFill>
            </a:endParaRPr>
          </a:p>
        </p:txBody>
      </p:sp>
      <p:sp>
        <p:nvSpPr>
          <p:cNvPr id="2" name="TextBox 1">
            <a:extLst>
              <a:ext uri="{FF2B5EF4-FFF2-40B4-BE49-F238E27FC236}">
                <a16:creationId xmlns:a16="http://schemas.microsoft.com/office/drawing/2014/main" id="{BF11FED0-5DE9-7D06-DD4B-6B50D3596947}"/>
              </a:ext>
            </a:extLst>
          </p:cNvPr>
          <p:cNvSpPr txBox="1"/>
          <p:nvPr/>
        </p:nvSpPr>
        <p:spPr>
          <a:xfrm>
            <a:off x="6723531" y="95059"/>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2426539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7BAC-428B-FE05-654C-8742C1910658}"/>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969C2A2-5CA9-0B0D-8C79-1095FC4EAAAC}"/>
              </a:ext>
            </a:extLst>
          </p:cNvPr>
          <p:cNvGraphicFramePr/>
          <p:nvPr>
            <p:extLst>
              <p:ext uri="{D42A27DB-BD31-4B8C-83A1-F6EECF244321}">
                <p14:modId xmlns:p14="http://schemas.microsoft.com/office/powerpoint/2010/main" val="2705768777"/>
              </p:ext>
            </p:extLst>
          </p:nvPr>
        </p:nvGraphicFramePr>
        <p:xfrm>
          <a:off x="584809" y="5251344"/>
          <a:ext cx="10236200" cy="131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2335A05-2E11-D546-8AE0-2FE67583AF5E}"/>
              </a:ext>
            </a:extLst>
          </p:cNvPr>
          <p:cNvSpPr txBox="1"/>
          <p:nvPr/>
        </p:nvSpPr>
        <p:spPr>
          <a:xfrm>
            <a:off x="543658" y="155250"/>
            <a:ext cx="11346961" cy="851515"/>
          </a:xfrm>
          <a:prstGeom prst="rect">
            <a:avLst/>
          </a:prstGeom>
          <a:noFill/>
        </p:spPr>
        <p:txBody>
          <a:bodyPr wrap="square" lIns="91440" tIns="45720" rIns="91440" bIns="45720" anchor="t">
            <a:spAutoFit/>
          </a:bodyPr>
          <a:lstStyle/>
          <a:p>
            <a:pPr algn="l">
              <a:lnSpc>
                <a:spcPts val="2850"/>
              </a:lnSpc>
            </a:pPr>
            <a:r>
              <a:rPr lang="en-US" sz="2800" b="1" i="0" dirty="0">
                <a:solidFill>
                  <a:srgbClr val="E96751"/>
                </a:solidFill>
                <a:effectLst/>
              </a:rPr>
              <a:t>Cenovno oblikovanje na podlagi stroškov v primerjavi z drugimi cenovnimi strategijami </a:t>
            </a:r>
            <a:endParaRPr lang="en-US" sz="2800" b="1" i="0" dirty="0">
              <a:solidFill>
                <a:srgbClr val="E96751"/>
              </a:solidFill>
              <a:effectLst/>
              <a:ea typeface="Calibri"/>
              <a:cs typeface="Calibri"/>
            </a:endParaRPr>
          </a:p>
        </p:txBody>
      </p:sp>
      <p:sp>
        <p:nvSpPr>
          <p:cNvPr id="9" name="TextBox 8">
            <a:extLst>
              <a:ext uri="{FF2B5EF4-FFF2-40B4-BE49-F238E27FC236}">
                <a16:creationId xmlns:a16="http://schemas.microsoft.com/office/drawing/2014/main" id="{903770A4-7479-4C99-DE2C-7C1BB6645F0D}"/>
              </a:ext>
            </a:extLst>
          </p:cNvPr>
          <p:cNvSpPr txBox="1"/>
          <p:nvPr/>
        </p:nvSpPr>
        <p:spPr>
          <a:xfrm>
            <a:off x="582733" y="1006302"/>
            <a:ext cx="10455275" cy="707886"/>
          </a:xfrm>
          <a:prstGeom prst="rect">
            <a:avLst/>
          </a:prstGeom>
          <a:noFill/>
        </p:spPr>
        <p:txBody>
          <a:bodyPr wrap="square" lIns="91440" tIns="45720" rIns="91440" bIns="45720" anchor="t">
            <a:spAutoFit/>
          </a:bodyPr>
          <a:lstStyle/>
          <a:p>
            <a:r>
              <a:rPr lang="en-US" sz="2000" b="0" i="0" dirty="0">
                <a:solidFill>
                  <a:srgbClr val="494949"/>
                </a:solidFill>
                <a:effectLst/>
                <a:latin typeface="Epilogue"/>
              </a:rPr>
              <a:t>Cenovna politika na podlagi stroškov je ena od </a:t>
            </a:r>
            <a:r>
              <a:rPr lang="en-US" sz="2000" dirty="0">
                <a:solidFill>
                  <a:srgbClr val="494949"/>
                </a:solidFill>
                <a:latin typeface="Epilogue"/>
              </a:rPr>
              <a:t>več cenovnih strategij, ki so na voljo ponudnikom nastanitev</a:t>
            </a:r>
            <a:r>
              <a:rPr lang="en-US" sz="2000" b="0" i="0" dirty="0">
                <a:solidFill>
                  <a:srgbClr val="494949"/>
                </a:solidFill>
                <a:effectLst/>
                <a:latin typeface="Epilogue"/>
              </a:rPr>
              <a:t>. Tukaj je primerjava z nekaterimi najbolj priljubljenimi.</a:t>
            </a:r>
            <a:endParaRPr lang="en-IE" sz="2000">
              <a:solidFill>
                <a:srgbClr val="494949"/>
              </a:solidFill>
              <a:ea typeface="Calibri"/>
              <a:cs typeface="Calibri"/>
            </a:endParaRPr>
          </a:p>
        </p:txBody>
      </p:sp>
      <p:graphicFrame>
        <p:nvGraphicFramePr>
          <p:cNvPr id="12" name="Diagram 11">
            <a:extLst>
              <a:ext uri="{FF2B5EF4-FFF2-40B4-BE49-F238E27FC236}">
                <a16:creationId xmlns:a16="http://schemas.microsoft.com/office/drawing/2014/main" id="{D2C03539-9BE7-8865-98F0-FBF9F7B1ED09}"/>
              </a:ext>
            </a:extLst>
          </p:cNvPr>
          <p:cNvGraphicFramePr/>
          <p:nvPr>
            <p:extLst>
              <p:ext uri="{D42A27DB-BD31-4B8C-83A1-F6EECF244321}">
                <p14:modId xmlns:p14="http://schemas.microsoft.com/office/powerpoint/2010/main" val="2785275285"/>
              </p:ext>
            </p:extLst>
          </p:nvPr>
        </p:nvGraphicFramePr>
        <p:xfrm>
          <a:off x="584809" y="1815179"/>
          <a:ext cx="10236200" cy="32349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43729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4C79-2559-1D2B-D928-7938DFA9E9F9}"/>
            </a:ext>
          </a:extLst>
        </p:cNvPr>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1A21A5DD-5418-C60C-C134-F4F49E2B8A3C}"/>
              </a:ext>
            </a:extLst>
          </p:cNvPr>
          <p:cNvGraphicFramePr/>
          <p:nvPr>
            <p:extLst>
              <p:ext uri="{D42A27DB-BD31-4B8C-83A1-F6EECF244321}">
                <p14:modId xmlns:p14="http://schemas.microsoft.com/office/powerpoint/2010/main" val="1792373883"/>
              </p:ext>
            </p:extLst>
          </p:nvPr>
        </p:nvGraphicFramePr>
        <p:xfrm>
          <a:off x="228210" y="149624"/>
          <a:ext cx="11562017" cy="6557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3882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046133-4275-5E22-3E1D-9952D3DFC2D4}"/>
              </a:ext>
            </a:extLst>
          </p:cNvPr>
          <p:cNvSpPr>
            <a:spLocks noGrp="1"/>
          </p:cNvSpPr>
          <p:nvPr>
            <p:ph type="body" sz="quarter" idx="16"/>
          </p:nvPr>
        </p:nvSpPr>
        <p:spPr>
          <a:xfrm>
            <a:off x="569581" y="98192"/>
            <a:ext cx="10614687" cy="803654"/>
          </a:xfrm>
        </p:spPr>
        <p:txBody>
          <a:bodyPr/>
          <a:lstStyle/>
          <a:p>
            <a:r>
              <a:rPr lang="en-IE" dirty="0">
                <a:solidFill>
                  <a:srgbClr val="E96751"/>
                </a:solidFill>
              </a:rPr>
              <a:t>Povzetek:</a:t>
            </a:r>
            <a:r>
              <a:rPr lang="en-IE" dirty="0"/>
              <a:t> 3 glavne strategije oblikovanja cen </a:t>
            </a:r>
          </a:p>
        </p:txBody>
      </p:sp>
      <p:graphicFrame>
        <p:nvGraphicFramePr>
          <p:cNvPr id="5" name="Table 4">
            <a:extLst>
              <a:ext uri="{FF2B5EF4-FFF2-40B4-BE49-F238E27FC236}">
                <a16:creationId xmlns:a16="http://schemas.microsoft.com/office/drawing/2014/main" id="{F56F0DAB-C2A9-89DA-9C5F-5B4F6CF54100}"/>
              </a:ext>
            </a:extLst>
          </p:cNvPr>
          <p:cNvGraphicFramePr>
            <a:graphicFrameLocks noGrp="1"/>
          </p:cNvGraphicFramePr>
          <p:nvPr>
            <p:extLst>
              <p:ext uri="{D42A27DB-BD31-4B8C-83A1-F6EECF244321}">
                <p14:modId xmlns:p14="http://schemas.microsoft.com/office/powerpoint/2010/main" val="2449448784"/>
              </p:ext>
            </p:extLst>
          </p:nvPr>
        </p:nvGraphicFramePr>
        <p:xfrm>
          <a:off x="491427" y="773889"/>
          <a:ext cx="11212845" cy="5730240"/>
        </p:xfrm>
        <a:graphic>
          <a:graphicData uri="http://schemas.openxmlformats.org/drawingml/2006/table">
            <a:tbl>
              <a:tblPr/>
              <a:tblGrid>
                <a:gridCol w="2242569">
                  <a:extLst>
                    <a:ext uri="{9D8B030D-6E8A-4147-A177-3AD203B41FA5}">
                      <a16:colId xmlns:a16="http://schemas.microsoft.com/office/drawing/2014/main" val="2207757032"/>
                    </a:ext>
                  </a:extLst>
                </a:gridCol>
                <a:gridCol w="2242569">
                  <a:extLst>
                    <a:ext uri="{9D8B030D-6E8A-4147-A177-3AD203B41FA5}">
                      <a16:colId xmlns:a16="http://schemas.microsoft.com/office/drawing/2014/main" val="2881481592"/>
                    </a:ext>
                  </a:extLst>
                </a:gridCol>
                <a:gridCol w="2242569">
                  <a:extLst>
                    <a:ext uri="{9D8B030D-6E8A-4147-A177-3AD203B41FA5}">
                      <a16:colId xmlns:a16="http://schemas.microsoft.com/office/drawing/2014/main" val="59990101"/>
                    </a:ext>
                  </a:extLst>
                </a:gridCol>
                <a:gridCol w="2242569">
                  <a:extLst>
                    <a:ext uri="{9D8B030D-6E8A-4147-A177-3AD203B41FA5}">
                      <a16:colId xmlns:a16="http://schemas.microsoft.com/office/drawing/2014/main" val="2792766650"/>
                    </a:ext>
                  </a:extLst>
                </a:gridCol>
                <a:gridCol w="2242569">
                  <a:extLst>
                    <a:ext uri="{9D8B030D-6E8A-4147-A177-3AD203B41FA5}">
                      <a16:colId xmlns:a16="http://schemas.microsoft.com/office/drawing/2014/main" val="3497006979"/>
                    </a:ext>
                  </a:extLst>
                </a:gridCol>
              </a:tblGrid>
              <a:tr h="0">
                <a:tc>
                  <a:txBody>
                    <a:bodyPr/>
                    <a:lstStyle/>
                    <a:p>
                      <a:pPr>
                        <a:buNone/>
                      </a:pPr>
                      <a:r>
                        <a:rPr lang="en-IE" sz="2200" b="1" dirty="0">
                          <a:solidFill>
                            <a:schemeClr val="bg1"/>
                          </a:solidFill>
                        </a:rPr>
                        <a:t>Cenovna strategija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Opredelitev</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Formula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Kdaj uporabiti</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Primer</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831336063"/>
                  </a:ext>
                </a:extLst>
              </a:tr>
              <a:tr h="0">
                <a:tc>
                  <a:txBody>
                    <a:bodyPr/>
                    <a:lstStyle/>
                    <a:p>
                      <a:pPr>
                        <a:buNone/>
                      </a:pPr>
                      <a:r>
                        <a:rPr lang="en-IE" sz="2200" b="0" dirty="0">
                          <a:solidFill>
                            <a:schemeClr val="bg1"/>
                          </a:solidFill>
                        </a:rPr>
                        <a:t>Cena breakeven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dirty="0">
                          <a:solidFill>
                            <a:srgbClr val="595959"/>
                          </a:solidFill>
                        </a:rPr>
                        <a:t>Pokriva </a:t>
                      </a:r>
                      <a:r>
                        <a:rPr lang="en-US" sz="2200" b="1" dirty="0">
                          <a:solidFill>
                            <a:srgbClr val="595959"/>
                          </a:solidFill>
                        </a:rPr>
                        <a:t>samo </a:t>
                      </a:r>
                      <a:r>
                        <a:rPr lang="en-US" sz="2200" dirty="0">
                          <a:solidFill>
                            <a:srgbClr val="595959"/>
                          </a:solidFill>
                        </a:rPr>
                        <a:t>vaše </a:t>
                      </a:r>
                      <a:r>
                        <a:rPr lang="en-US" sz="2200" b="1" dirty="0">
                          <a:solidFill>
                            <a:srgbClr val="595959"/>
                          </a:solidFill>
                        </a:rPr>
                        <a:t>stroške</a:t>
                      </a:r>
                      <a:r>
                        <a:rPr lang="en-US" sz="2200" dirty="0">
                          <a:solidFill>
                            <a:srgbClr val="595959"/>
                          </a:solidFill>
                        </a:rPr>
                        <a:t>, brez vključene profitne marže.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Skupni stroški ÷ število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Začetek, nizka sezona ali preizkušanje povpraševanja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10.000 € fiksnih stroškov ÷ 100 noči =</a:t>
                      </a:r>
                      <a:r>
                        <a:rPr lang="en-US" sz="2200" b="1" dirty="0">
                          <a:solidFill>
                            <a:srgbClr val="595959"/>
                          </a:solidFill>
                        </a:rPr>
                        <a:t> 100 €/noč</a:t>
                      </a:r>
                      <a:endParaRPr lang="en-US"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0358309"/>
                  </a:ext>
                </a:extLst>
              </a:tr>
              <a:tr h="0">
                <a:tc>
                  <a:txBody>
                    <a:bodyPr/>
                    <a:lstStyle/>
                    <a:p>
                      <a:pPr>
                        <a:buNone/>
                      </a:pPr>
                      <a:r>
                        <a:rPr lang="en-IE" sz="2200" b="0" dirty="0">
                          <a:solidFill>
                            <a:schemeClr val="bg1"/>
                          </a:solidFill>
                        </a:rPr>
                        <a:t>Cena z dodatkom stroškov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K skupnim stroškom na nočitev se doda </a:t>
                      </a:r>
                      <a:r>
                        <a:rPr lang="en-US" sz="2200" b="1">
                          <a:solidFill>
                            <a:srgbClr val="595959"/>
                          </a:solidFill>
                        </a:rPr>
                        <a:t>želeni dobiček.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Stroški na nočitev + dobiček (€ ali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Redno poslovanje, zagotavlja maržo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100 EUR stroškov/noč + 30 % dobička =</a:t>
                      </a:r>
                      <a:r>
                        <a:rPr lang="en-US" sz="2200" b="1" dirty="0">
                          <a:solidFill>
                            <a:srgbClr val="595959"/>
                          </a:solidFill>
                        </a:rPr>
                        <a:t> 130 EUR/noč</a:t>
                      </a:r>
                      <a:endParaRPr lang="en-US"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2409550"/>
                  </a:ext>
                </a:extLst>
              </a:tr>
              <a:tr h="0">
                <a:tc>
                  <a:txBody>
                    <a:bodyPr/>
                    <a:lstStyle/>
                    <a:p>
                      <a:pPr>
                        <a:buNone/>
                      </a:pPr>
                      <a:r>
                        <a:rPr lang="en-IE" sz="2200" b="0" dirty="0">
                          <a:solidFill>
                            <a:schemeClr val="bg1"/>
                          </a:solidFill>
                        </a:rPr>
                        <a:t>Cenovno oblikovanje na podlagi vrednosti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Temelji na </a:t>
                      </a:r>
                      <a:r>
                        <a:rPr lang="en-US" sz="2200" b="1">
                          <a:solidFill>
                            <a:srgbClr val="595959"/>
                          </a:solidFill>
                        </a:rPr>
                        <a:t>vrednosti</a:t>
                      </a:r>
                      <a:r>
                        <a:rPr lang="en-US" sz="2200">
                          <a:solidFill>
                            <a:srgbClr val="595959"/>
                          </a:solidFill>
                        </a:rPr>
                        <a:t>, ki jo gost </a:t>
                      </a:r>
                      <a:r>
                        <a:rPr lang="en-US" sz="2200" b="1">
                          <a:solidFill>
                            <a:srgbClr val="595959"/>
                          </a:solidFill>
                        </a:rPr>
                        <a:t>zaznava</a:t>
                      </a:r>
                      <a:r>
                        <a:rPr lang="en-US" sz="2200">
                          <a:solidFill>
                            <a:srgbClr val="595959"/>
                          </a:solidFill>
                        </a:rPr>
                        <a:t>, ne le na vaših stroških.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Koliko so gostje pripravljeni plačati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Visoko povpraševanje, luksuzno/edinstveno bivanje, vrhunec sezone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Glamping pod z razgledom na morje: </a:t>
                      </a:r>
                      <a:r>
                        <a:rPr lang="en-US" sz="2200" b="1" dirty="0">
                          <a:solidFill>
                            <a:srgbClr val="595959"/>
                          </a:solidFill>
                        </a:rPr>
                        <a:t>gostje ga ocenjujejo na 180 €, </a:t>
                      </a:r>
                      <a:r>
                        <a:rPr lang="en-US" sz="2200" dirty="0">
                          <a:solidFill>
                            <a:srgbClr val="595959"/>
                          </a:solidFill>
                        </a:rPr>
                        <a:t>čeprav stroški znašajo 100 €.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9346974"/>
                  </a:ext>
                </a:extLst>
              </a:tr>
            </a:tbl>
          </a:graphicData>
        </a:graphic>
      </p:graphicFrame>
    </p:spTree>
    <p:extLst>
      <p:ext uri="{BB962C8B-B14F-4D97-AF65-F5344CB8AC3E}">
        <p14:creationId xmlns:p14="http://schemas.microsoft.com/office/powerpoint/2010/main" val="3058691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F0512-ECF4-DA06-CBD0-F9B7D2E0611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FF70927-4A95-5581-7EC5-E14B2690BAD6}"/>
              </a:ext>
            </a:extLst>
          </p:cNvPr>
          <p:cNvSpPr>
            <a:spLocks noGrp="1"/>
          </p:cNvSpPr>
          <p:nvPr>
            <p:ph type="body" sz="quarter" idx="4294967295"/>
          </p:nvPr>
        </p:nvSpPr>
        <p:spPr>
          <a:xfrm>
            <a:off x="0" y="2140467"/>
            <a:ext cx="3181350" cy="1049221"/>
          </a:xfrm>
          <a:prstGeom prst="rect">
            <a:avLst/>
          </a:prstGeom>
        </p:spPr>
        <p:txBody>
          <a:bodyPr/>
          <a:lstStyle/>
          <a:p>
            <a:pPr marL="0" indent="0" algn="ctr">
              <a:lnSpc>
                <a:spcPct val="100000"/>
              </a:lnSpc>
              <a:buNone/>
            </a:pPr>
            <a:r>
              <a:rPr lang="en-IE" dirty="0">
                <a:solidFill>
                  <a:schemeClr val="bg1"/>
                </a:solidFill>
              </a:rPr>
              <a:t>Prilagajanje vaše profitne marže</a:t>
            </a:r>
            <a:endParaRPr lang="en-US" sz="2400" i="1" dirty="0">
              <a:solidFill>
                <a:schemeClr val="bg1"/>
              </a:solidFill>
            </a:endParaRPr>
          </a:p>
        </p:txBody>
      </p:sp>
      <p:sp>
        <p:nvSpPr>
          <p:cNvPr id="6" name="Text Placeholder 5">
            <a:extLst>
              <a:ext uri="{FF2B5EF4-FFF2-40B4-BE49-F238E27FC236}">
                <a16:creationId xmlns:a16="http://schemas.microsoft.com/office/drawing/2014/main" id="{55514B51-5AF9-251C-D02C-EC1751707F23}"/>
              </a:ext>
            </a:extLst>
          </p:cNvPr>
          <p:cNvSpPr>
            <a:spLocks noGrp="1"/>
          </p:cNvSpPr>
          <p:nvPr>
            <p:ph type="body" sz="quarter" idx="4294967295"/>
          </p:nvPr>
        </p:nvSpPr>
        <p:spPr>
          <a:xfrm>
            <a:off x="215316" y="419621"/>
            <a:ext cx="2750717" cy="385564"/>
          </a:xfrm>
          <a:prstGeom prst="rect">
            <a:avLst/>
          </a:prstGeom>
        </p:spPr>
        <p:txBody>
          <a:bodyPr/>
          <a:lstStyle/>
          <a:p>
            <a:pPr marL="0" indent="0" algn="ctr">
              <a:buNone/>
            </a:pPr>
            <a:r>
              <a:rPr lang="en-IE" sz="3600" b="1" dirty="0">
                <a:solidFill>
                  <a:schemeClr val="bg1"/>
                </a:solidFill>
              </a:rPr>
              <a:t>Metode določanja cen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5B5FA4BA-548C-9601-8A08-18A5C521FD87}"/>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33</a:t>
            </a:fld>
            <a:endParaRPr lang="fr-CA" dirty="0"/>
          </a:p>
        </p:txBody>
      </p:sp>
      <p:sp>
        <p:nvSpPr>
          <p:cNvPr id="4" name="Text Placeholder 3">
            <a:extLst>
              <a:ext uri="{FF2B5EF4-FFF2-40B4-BE49-F238E27FC236}">
                <a16:creationId xmlns:a16="http://schemas.microsoft.com/office/drawing/2014/main" id="{E433E3BB-A583-0841-7643-593C0E12B10F}"/>
              </a:ext>
            </a:extLst>
          </p:cNvPr>
          <p:cNvSpPr>
            <a:spLocks noGrp="1"/>
          </p:cNvSpPr>
          <p:nvPr>
            <p:ph type="body" sz="quarter" idx="4294967295"/>
          </p:nvPr>
        </p:nvSpPr>
        <p:spPr>
          <a:xfrm>
            <a:off x="3770531" y="119730"/>
            <a:ext cx="7781925" cy="3499183"/>
          </a:xfrm>
          <a:prstGeom prst="rect">
            <a:avLst/>
          </a:prstGeom>
        </p:spPr>
        <p:txBody>
          <a:bodyPr lIns="91440" tIns="45720" rIns="91440" bIns="45720" anchor="t"/>
          <a:lstStyle/>
          <a:p>
            <a:pPr marL="0" indent="0">
              <a:lnSpc>
                <a:spcPct val="100000"/>
              </a:lnSpc>
              <a:spcBef>
                <a:spcPts val="0"/>
              </a:spcBef>
              <a:spcAft>
                <a:spcPts val="600"/>
              </a:spcAft>
              <a:buNone/>
            </a:pPr>
            <a:r>
              <a:rPr lang="en-US" sz="2600" b="1" dirty="0">
                <a:solidFill>
                  <a:srgbClr val="459597"/>
                </a:solidFill>
              </a:rPr>
              <a:t>Prilagajanje cene skozi leto</a:t>
            </a:r>
          </a:p>
          <a:p>
            <a:pPr marL="0" indent="0">
              <a:lnSpc>
                <a:spcPct val="100000"/>
              </a:lnSpc>
              <a:spcBef>
                <a:spcPts val="0"/>
              </a:spcBef>
              <a:spcAft>
                <a:spcPts val="600"/>
              </a:spcAft>
              <a:buNone/>
            </a:pPr>
            <a:r>
              <a:rPr lang="en-US" sz="2000" dirty="0">
                <a:solidFill>
                  <a:srgbClr val="595959"/>
                </a:solidFill>
              </a:rPr>
              <a:t>Pametni gostitelji redko vztrajajo pri eni ceni skozi vse leto. Namesto tega jo prilagajajo glede na:</a:t>
            </a:r>
            <a:endParaRPr lang="en-US" sz="2000" dirty="0">
              <a:solidFill>
                <a:srgbClr val="595959"/>
              </a:solidFill>
              <a:ea typeface="Calibri"/>
              <a:cs typeface="Calibri"/>
            </a:endParaRPr>
          </a:p>
          <a:p>
            <a:pPr>
              <a:lnSpc>
                <a:spcPct val="100000"/>
              </a:lnSpc>
              <a:spcBef>
                <a:spcPts val="0"/>
              </a:spcBef>
              <a:spcAft>
                <a:spcPts val="600"/>
              </a:spcAft>
            </a:pPr>
            <a:r>
              <a:rPr lang="en-US" sz="2000" b="1" dirty="0">
                <a:solidFill>
                  <a:srgbClr val="595959"/>
                </a:solidFill>
              </a:rPr>
              <a:t>Sezonskost </a:t>
            </a:r>
            <a:r>
              <a:rPr lang="en-US" sz="2000" dirty="0">
                <a:solidFill>
                  <a:srgbClr val="595959"/>
                </a:solidFill>
              </a:rPr>
              <a:t>– (poletje v primerjavi z zimo), npr. višje cene v juliju/avgustu kot v januarju</a:t>
            </a:r>
            <a:endParaRPr lang="en-US" sz="2000" dirty="0">
              <a:solidFill>
                <a:srgbClr val="595959"/>
              </a:solidFill>
              <a:ea typeface="Calibri"/>
              <a:cs typeface="Calibri"/>
            </a:endParaRPr>
          </a:p>
          <a:p>
            <a:pPr>
              <a:lnSpc>
                <a:spcPct val="100000"/>
              </a:lnSpc>
              <a:spcBef>
                <a:spcPts val="0"/>
              </a:spcBef>
              <a:spcAft>
                <a:spcPts val="600"/>
              </a:spcAft>
            </a:pPr>
            <a:r>
              <a:rPr lang="en-US" sz="2000" b="1" dirty="0">
                <a:solidFill>
                  <a:srgbClr val="595959"/>
                </a:solidFill>
              </a:rPr>
              <a:t>Dogodki ali prazniki </a:t>
            </a:r>
            <a:r>
              <a:rPr lang="en-US" sz="2000" dirty="0">
                <a:solidFill>
                  <a:srgbClr val="595959"/>
                </a:solidFill>
              </a:rPr>
              <a:t>– dvig cen, ko se povpraševanje poveča</a:t>
            </a:r>
            <a:endParaRPr lang="en-US" sz="2000" dirty="0">
              <a:solidFill>
                <a:srgbClr val="595959"/>
              </a:solidFill>
              <a:ea typeface="Calibri"/>
              <a:cs typeface="Calibri"/>
            </a:endParaRPr>
          </a:p>
          <a:p>
            <a:pPr>
              <a:lnSpc>
                <a:spcPct val="100000"/>
              </a:lnSpc>
              <a:spcBef>
                <a:spcPts val="0"/>
              </a:spcBef>
              <a:spcAft>
                <a:spcPts val="600"/>
              </a:spcAft>
            </a:pPr>
            <a:r>
              <a:rPr lang="en-US" sz="2000" b="1" dirty="0">
                <a:solidFill>
                  <a:srgbClr val="595959"/>
                </a:solidFill>
              </a:rPr>
              <a:t>vikendi v primerjavi z delovnimi dnevi </a:t>
            </a:r>
            <a:r>
              <a:rPr lang="en-US" sz="2000" dirty="0">
                <a:solidFill>
                  <a:srgbClr val="595959"/>
                </a:solidFill>
              </a:rPr>
              <a:t>– cene za vikende so pogosto višje</a:t>
            </a:r>
            <a:endParaRPr lang="en-US" sz="2000" dirty="0">
              <a:solidFill>
                <a:srgbClr val="595959"/>
              </a:solidFill>
              <a:ea typeface="Calibri"/>
              <a:cs typeface="Calibri"/>
            </a:endParaRPr>
          </a:p>
          <a:p>
            <a:pPr marL="0" indent="0">
              <a:lnSpc>
                <a:spcPct val="100000"/>
              </a:lnSpc>
              <a:spcBef>
                <a:spcPts val="0"/>
              </a:spcBef>
              <a:spcAft>
                <a:spcPts val="600"/>
              </a:spcAft>
              <a:buNone/>
            </a:pPr>
            <a:endParaRPr lang="en-US" sz="2000" dirty="0">
              <a:solidFill>
                <a:srgbClr val="595959"/>
              </a:solidFill>
              <a:ea typeface="Calibri"/>
              <a:cs typeface="Calibri"/>
            </a:endParaRPr>
          </a:p>
          <a:p>
            <a:pPr marL="0" indent="0">
              <a:lnSpc>
                <a:spcPct val="100000"/>
              </a:lnSpc>
              <a:spcBef>
                <a:spcPts val="0"/>
              </a:spcBef>
              <a:spcAft>
                <a:spcPts val="600"/>
              </a:spcAft>
              <a:buNone/>
            </a:pPr>
            <a:r>
              <a:rPr lang="en-US" sz="2000" b="1" dirty="0">
                <a:solidFill>
                  <a:srgbClr val="E96751"/>
                </a:solidFill>
              </a:rPr>
              <a:t>Nasvet: </a:t>
            </a:r>
            <a:r>
              <a:rPr lang="en-US" sz="2000" b="1" dirty="0">
                <a:solidFill>
                  <a:srgbClr val="595959"/>
                </a:solidFill>
              </a:rPr>
              <a:t>za najboljše rezultate kombinirate metode določanja cen</a:t>
            </a:r>
            <a:endParaRPr lang="en-US" sz="2000" b="1">
              <a:solidFill>
                <a:srgbClr val="595959"/>
              </a:solidFill>
              <a:ea typeface="Calibri"/>
              <a:cs typeface="Calibri"/>
            </a:endParaRPr>
          </a:p>
          <a:p>
            <a:pPr marL="0" indent="0">
              <a:lnSpc>
                <a:spcPct val="100000"/>
              </a:lnSpc>
              <a:spcBef>
                <a:spcPts val="0"/>
              </a:spcBef>
              <a:spcAft>
                <a:spcPts val="600"/>
              </a:spcAft>
              <a:buNone/>
            </a:pPr>
            <a:r>
              <a:rPr lang="en-US" sz="2000" dirty="0">
                <a:solidFill>
                  <a:srgbClr val="595959"/>
                </a:solidFill>
              </a:rPr>
              <a:t>Da bi ostali konkurenčni in </a:t>
            </a:r>
            <a:r>
              <a:rPr lang="en-US" sz="2000" err="1">
                <a:solidFill>
                  <a:srgbClr val="595959"/>
                </a:solidFill>
              </a:rPr>
              <a:t>povečali</a:t>
            </a:r>
            <a:r>
              <a:rPr lang="en-US" sz="2000" dirty="0">
                <a:solidFill>
                  <a:srgbClr val="595959"/>
                </a:solidFill>
              </a:rPr>
              <a:t> prihodke, uporabite kombinacijo:</a:t>
            </a:r>
            <a:endParaRPr lang="en-US" sz="2000" dirty="0">
              <a:solidFill>
                <a:srgbClr val="595959"/>
              </a:solidFill>
              <a:ea typeface="Calibri"/>
              <a:cs typeface="Calibri"/>
            </a:endParaRPr>
          </a:p>
          <a:p>
            <a:pPr>
              <a:lnSpc>
                <a:spcPct val="100000"/>
              </a:lnSpc>
              <a:spcBef>
                <a:spcPts val="0"/>
              </a:spcBef>
              <a:spcAft>
                <a:spcPts val="600"/>
              </a:spcAft>
            </a:pPr>
            <a:r>
              <a:rPr lang="en-US" sz="2000" b="1" dirty="0">
                <a:solidFill>
                  <a:srgbClr val="595959"/>
                </a:solidFill>
              </a:rPr>
              <a:t>Cenovno oblikovanje na podlagi stroškov </a:t>
            </a:r>
            <a:r>
              <a:rPr lang="en-US" sz="2000" dirty="0">
                <a:solidFill>
                  <a:srgbClr val="595959"/>
                </a:solidFill>
              </a:rPr>
              <a:t>– zagotovite, da vedno pokrijete svoje stroške + maržo</a:t>
            </a:r>
            <a:endParaRPr lang="en-US" sz="2000" dirty="0">
              <a:solidFill>
                <a:srgbClr val="595959"/>
              </a:solidFill>
              <a:ea typeface="Calibri"/>
              <a:cs typeface="Calibri"/>
            </a:endParaRPr>
          </a:p>
          <a:p>
            <a:pPr>
              <a:lnSpc>
                <a:spcPct val="100000"/>
              </a:lnSpc>
              <a:spcBef>
                <a:spcPts val="0"/>
              </a:spcBef>
              <a:spcAft>
                <a:spcPts val="600"/>
              </a:spcAft>
            </a:pPr>
            <a:r>
              <a:rPr lang="en-US" sz="2000" b="1" dirty="0">
                <a:solidFill>
                  <a:srgbClr val="595959"/>
                </a:solidFill>
              </a:rPr>
              <a:t>Cenovno oblikovanje na podlagi vrednosti </a:t>
            </a:r>
            <a:r>
              <a:rPr lang="en-US" sz="2000" dirty="0">
                <a:solidFill>
                  <a:srgbClr val="595959"/>
                </a:solidFill>
              </a:rPr>
              <a:t>– zaračunajte več, ko gostje vidijo višjo vrednost (npr. čudovit razgled, edinstvene lastnosti, vrhunec sezone)</a:t>
            </a:r>
            <a:endParaRPr lang="en-US" sz="2000" dirty="0">
              <a:solidFill>
                <a:srgbClr val="595959"/>
              </a:solidFill>
              <a:ea typeface="Calibri"/>
              <a:cs typeface="Calibri"/>
            </a:endParaRPr>
          </a:p>
          <a:p>
            <a:pPr marL="0" indent="0">
              <a:lnSpc>
                <a:spcPct val="100000"/>
              </a:lnSpc>
              <a:spcBef>
                <a:spcPts val="0"/>
              </a:spcBef>
              <a:spcAft>
                <a:spcPts val="600"/>
              </a:spcAft>
              <a:buNone/>
            </a:pPr>
            <a:r>
              <a:rPr lang="en-US" sz="2000" dirty="0">
                <a:solidFill>
                  <a:srgbClr val="595959"/>
                </a:solidFill>
              </a:rPr>
              <a:t>To ravnovesje vam pomaga izogniti se prenizkim cenam v visoki sezoni in izgubi rezervacij v nizki sezoni.</a:t>
            </a:r>
            <a:endParaRPr lang="en-US" sz="2000" dirty="0">
              <a:solidFill>
                <a:srgbClr val="595959"/>
              </a:solidFill>
              <a:ea typeface="Calibri"/>
              <a:cs typeface="Calibri"/>
            </a:endParaRPr>
          </a:p>
          <a:p>
            <a:pPr marL="0" indent="0">
              <a:lnSpc>
                <a:spcPct val="100000"/>
              </a:lnSpc>
              <a:spcBef>
                <a:spcPts val="0"/>
              </a:spcBef>
              <a:spcAft>
                <a:spcPts val="600"/>
              </a:spcAft>
              <a:buNone/>
            </a:pPr>
            <a:endParaRPr lang="en-US" sz="2000" dirty="0">
              <a:solidFill>
                <a:srgbClr val="414141"/>
              </a:solidFill>
              <a:ea typeface="Calibri"/>
              <a:cs typeface="Calibri"/>
            </a:endParaRPr>
          </a:p>
        </p:txBody>
      </p:sp>
    </p:spTree>
    <p:extLst>
      <p:ext uri="{BB962C8B-B14F-4D97-AF65-F5344CB8AC3E}">
        <p14:creationId xmlns:p14="http://schemas.microsoft.com/office/powerpoint/2010/main" val="2234783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2033D4-706A-9A35-D0DC-66E8763EF8A1}"/>
              </a:ext>
            </a:extLst>
          </p:cNvPr>
          <p:cNvSpPr>
            <a:spLocks noGrp="1"/>
          </p:cNvSpPr>
          <p:nvPr>
            <p:ph type="body" sz="quarter" idx="16"/>
          </p:nvPr>
        </p:nvSpPr>
        <p:spPr>
          <a:xfrm>
            <a:off x="798381" y="271158"/>
            <a:ext cx="10614687" cy="803654"/>
          </a:xfrm>
        </p:spPr>
        <p:txBody>
          <a:bodyPr lIns="91440" tIns="45720" rIns="91440" bIns="45720" anchor="t">
            <a:noAutofit/>
          </a:bodyPr>
          <a:lstStyle/>
          <a:p>
            <a:r>
              <a:rPr lang="en-US" sz="2800" dirty="0">
                <a:solidFill>
                  <a:srgbClr val="459597"/>
                </a:solidFill>
              </a:rPr>
              <a:t>Tabela mesečnih prihodkov in napovedi pragu rentabilnosti</a:t>
            </a:r>
            <a:endParaRPr lang="en-IE" sz="2800">
              <a:solidFill>
                <a:srgbClr val="459597"/>
              </a:solidFill>
              <a:ea typeface="Calibri"/>
              <a:cs typeface="Calibri"/>
            </a:endParaRPr>
          </a:p>
        </p:txBody>
      </p:sp>
      <p:graphicFrame>
        <p:nvGraphicFramePr>
          <p:cNvPr id="4" name="Table 3">
            <a:extLst>
              <a:ext uri="{FF2B5EF4-FFF2-40B4-BE49-F238E27FC236}">
                <a16:creationId xmlns:a16="http://schemas.microsoft.com/office/drawing/2014/main" id="{AF2BDCF8-8A72-4143-E564-8FDFDE8A9FC0}"/>
              </a:ext>
            </a:extLst>
          </p:cNvPr>
          <p:cNvGraphicFramePr>
            <a:graphicFrameLocks noGrp="1"/>
          </p:cNvGraphicFramePr>
          <p:nvPr>
            <p:extLst>
              <p:ext uri="{D42A27DB-BD31-4B8C-83A1-F6EECF244321}">
                <p14:modId xmlns:p14="http://schemas.microsoft.com/office/powerpoint/2010/main" val="3419326493"/>
              </p:ext>
            </p:extLst>
          </p:nvPr>
        </p:nvGraphicFramePr>
        <p:xfrm>
          <a:off x="681892" y="3335392"/>
          <a:ext cx="10515600" cy="2987040"/>
        </p:xfrm>
        <a:graphic>
          <a:graphicData uri="http://schemas.openxmlformats.org/drawingml/2006/table">
            <a:tbl>
              <a:tblPr/>
              <a:tblGrid>
                <a:gridCol w="3686175">
                  <a:extLst>
                    <a:ext uri="{9D8B030D-6E8A-4147-A177-3AD203B41FA5}">
                      <a16:colId xmlns:a16="http://schemas.microsoft.com/office/drawing/2014/main" val="77971371"/>
                    </a:ext>
                  </a:extLst>
                </a:gridCol>
                <a:gridCol w="6829425">
                  <a:extLst>
                    <a:ext uri="{9D8B030D-6E8A-4147-A177-3AD203B41FA5}">
                      <a16:colId xmlns:a16="http://schemas.microsoft.com/office/drawing/2014/main" val="2286250553"/>
                    </a:ext>
                  </a:extLst>
                </a:gridCol>
              </a:tblGrid>
              <a:tr h="0">
                <a:tc>
                  <a:txBody>
                    <a:bodyPr/>
                    <a:lstStyle/>
                    <a:p>
                      <a:pPr>
                        <a:buNone/>
                      </a:pPr>
                      <a:r>
                        <a:rPr lang="en-IE" sz="2000" b="1" dirty="0">
                          <a:solidFill>
                            <a:schemeClr val="bg1"/>
                          </a:solidFill>
                        </a:rPr>
                        <a:t>Primer uporabe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Prednosti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699190884"/>
                  </a:ext>
                </a:extLst>
              </a:tr>
              <a:tr h="0">
                <a:tc>
                  <a:txBody>
                    <a:bodyPr/>
                    <a:lstStyle/>
                    <a:p>
                      <a:pPr>
                        <a:buNone/>
                      </a:pPr>
                      <a:r>
                        <a:rPr lang="en-US" sz="2000" b="1" dirty="0">
                          <a:solidFill>
                            <a:srgbClr val="595959"/>
                          </a:solidFill>
                        </a:rPr>
                        <a:t>Načrtovanje novega posla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Ugotovite, ali bodo vaše cene in zasedenost izvedljive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065448"/>
                  </a:ext>
                </a:extLst>
              </a:tr>
              <a:tr h="0">
                <a:tc>
                  <a:txBody>
                    <a:bodyPr/>
                    <a:lstStyle/>
                    <a:p>
                      <a:pPr>
                        <a:buNone/>
                      </a:pPr>
                      <a:r>
                        <a:rPr lang="en-IE" sz="2000" b="1" dirty="0">
                          <a:solidFill>
                            <a:srgbClr val="595959"/>
                          </a:solidFill>
                        </a:rPr>
                        <a:t>Strategija za nizko sezono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Prilagodite se, da pokrijete stroške z najnižjimi cenami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7562597"/>
                  </a:ext>
                </a:extLst>
              </a:tr>
              <a:tr h="0">
                <a:tc>
                  <a:txBody>
                    <a:bodyPr/>
                    <a:lstStyle/>
                    <a:p>
                      <a:pPr>
                        <a:buNone/>
                      </a:pPr>
                      <a:r>
                        <a:rPr lang="en-IE" sz="2000" b="1" dirty="0">
                          <a:solidFill>
                            <a:srgbClr val="595959"/>
                          </a:solidFill>
                        </a:rPr>
                        <a:t>Ciljni dobiček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Določite finančne cilje in izračunajte, kako jih doseči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6783464"/>
                  </a:ext>
                </a:extLst>
              </a:tr>
              <a:tr h="0">
                <a:tc>
                  <a:txBody>
                    <a:bodyPr/>
                    <a:lstStyle/>
                    <a:p>
                      <a:pPr>
                        <a:buNone/>
                      </a:pPr>
                      <a:r>
                        <a:rPr lang="en-IE" sz="2000" b="1" dirty="0">
                          <a:solidFill>
                            <a:srgbClr val="595959"/>
                          </a:solidFill>
                        </a:rPr>
                        <a:t>Predlogi za subvencije/financiranje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Prikažite finančne napovedi in logiko doseganja pragu rentabilnosti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4727706"/>
                  </a:ext>
                </a:extLst>
              </a:tr>
              <a:tr h="0">
                <a:tc>
                  <a:txBody>
                    <a:bodyPr/>
                    <a:lstStyle/>
                    <a:p>
                      <a:pPr>
                        <a:buNone/>
                      </a:pPr>
                      <a:r>
                        <a:rPr lang="en-IE" sz="2000" b="1" dirty="0">
                          <a:solidFill>
                            <a:srgbClr val="595959"/>
                          </a:solidFill>
                        </a:rPr>
                        <a:t>Sezonske prilagoditve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Napovedujte mesece z visoko in nizko zasedenostjo ter prilagodite trženje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7956575"/>
                  </a:ext>
                </a:extLst>
              </a:tr>
            </a:tbl>
          </a:graphicData>
        </a:graphic>
      </p:graphicFrame>
      <p:sp>
        <p:nvSpPr>
          <p:cNvPr id="6" name="TextBox 5">
            <a:extLst>
              <a:ext uri="{FF2B5EF4-FFF2-40B4-BE49-F238E27FC236}">
                <a16:creationId xmlns:a16="http://schemas.microsoft.com/office/drawing/2014/main" id="{D4B61CD5-D6C7-4665-C7AC-39C90361ECEA}"/>
              </a:ext>
            </a:extLst>
          </p:cNvPr>
          <p:cNvSpPr txBox="1"/>
          <p:nvPr/>
        </p:nvSpPr>
        <p:spPr>
          <a:xfrm>
            <a:off x="799078" y="878698"/>
            <a:ext cx="10515600" cy="2354491"/>
          </a:xfrm>
          <a:prstGeom prst="rect">
            <a:avLst/>
          </a:prstGeom>
          <a:noFill/>
        </p:spPr>
        <p:txBody>
          <a:bodyPr wrap="square" lIns="91440" tIns="45720" rIns="91440" bIns="45720" anchor="t">
            <a:spAutoFit/>
          </a:bodyPr>
          <a:lstStyle/>
          <a:p>
            <a:r>
              <a:rPr lang="en-US" sz="2100" b="1" dirty="0">
                <a:solidFill>
                  <a:srgbClr val="E96751"/>
                </a:solidFill>
              </a:rPr>
              <a:t>Kontekst: </a:t>
            </a:r>
            <a:r>
              <a:rPr lang="en-US" sz="2100" dirty="0">
                <a:solidFill>
                  <a:srgbClr val="595959"/>
                </a:solidFill>
              </a:rPr>
              <a:t>Ko ste določili ceno (prek strategije pragu rentabilnosti, stroškov plus ali vrednosti), zdaj </a:t>
            </a:r>
            <a:r>
              <a:rPr lang="en-US" sz="2100" b="1" dirty="0">
                <a:solidFill>
                  <a:srgbClr val="595959"/>
                </a:solidFill>
              </a:rPr>
              <a:t>napovedujete prihodke</a:t>
            </a:r>
            <a:r>
              <a:rPr lang="en-US" sz="2100" dirty="0">
                <a:solidFill>
                  <a:srgbClr val="595959"/>
                </a:solidFill>
              </a:rPr>
              <a:t>, spremljate zasedenost in preizkušate </a:t>
            </a:r>
            <a:r>
              <a:rPr lang="en-US" sz="2100" b="1" dirty="0">
                <a:solidFill>
                  <a:srgbClr val="595959"/>
                </a:solidFill>
              </a:rPr>
              <a:t>finančno izvedljivost </a:t>
            </a:r>
            <a:r>
              <a:rPr lang="en-US" sz="2100" dirty="0">
                <a:solidFill>
                  <a:srgbClr val="595959"/>
                </a:solidFill>
              </a:rPr>
              <a:t>z mesečnimi in letnimi razčlenitvami.</a:t>
            </a:r>
            <a:endParaRPr lang="en-US" sz="2100" dirty="0">
              <a:solidFill>
                <a:srgbClr val="595959"/>
              </a:solidFill>
              <a:ea typeface="Calibri"/>
              <a:cs typeface="Calibri"/>
            </a:endParaRPr>
          </a:p>
          <a:p>
            <a:r>
              <a:rPr lang="en-US" sz="2100" b="1" dirty="0">
                <a:solidFill>
                  <a:srgbClr val="E96751"/>
                </a:solidFill>
              </a:rPr>
              <a:t>Kdaj izvesti to vajo: </a:t>
            </a:r>
            <a:r>
              <a:rPr lang="en-US" sz="2100" b="1" dirty="0">
                <a:solidFill>
                  <a:srgbClr val="595959"/>
                </a:solidFill>
              </a:rPr>
              <a:t>Takoj po določitvi cenovne strategije in pred poglavji „dobiček in širitev“.</a:t>
            </a:r>
            <a:endParaRPr lang="en-US" sz="2100" b="1" dirty="0">
              <a:solidFill>
                <a:srgbClr val="595959"/>
              </a:solidFill>
              <a:ea typeface="Calibri"/>
              <a:cs typeface="Calibri"/>
            </a:endParaRPr>
          </a:p>
          <a:p>
            <a:r>
              <a:rPr lang="en-US" sz="2100" b="1" dirty="0">
                <a:solidFill>
                  <a:srgbClr val="E96751"/>
                </a:solidFill>
              </a:rPr>
              <a:t>Zakaj je to pomembno: </a:t>
            </a:r>
            <a:r>
              <a:rPr lang="en-US" sz="2100" dirty="0">
                <a:solidFill>
                  <a:srgbClr val="595959"/>
                </a:solidFill>
              </a:rPr>
              <a:t>Abstraktno določanje cen pretvori v realne prihodke. Kaj naredi: Pomaga vam napovedati rezervacije, prihodke in dobiček.</a:t>
            </a:r>
            <a:endParaRPr lang="en-US" sz="2100" dirty="0">
              <a:solidFill>
                <a:srgbClr val="595959"/>
              </a:solidFill>
              <a:ea typeface="Calibri"/>
              <a:cs typeface="Calibri"/>
            </a:endParaRPr>
          </a:p>
          <a:p>
            <a:r>
              <a:rPr lang="en-US" sz="2100" b="1" dirty="0">
                <a:solidFill>
                  <a:srgbClr val="E96751"/>
                </a:solidFill>
              </a:rPr>
              <a:t>Kako uporabljati: </a:t>
            </a:r>
            <a:r>
              <a:rPr lang="en-US" sz="2100" dirty="0">
                <a:solidFill>
                  <a:srgbClr val="595959"/>
                </a:solidFill>
              </a:rPr>
              <a:t>V preglednici ali mesečnem načrtovalniku za dejansko poslovno uporabo.</a:t>
            </a:r>
            <a:endParaRPr lang="en-IE" sz="2100">
              <a:solidFill>
                <a:srgbClr val="595959"/>
              </a:solidFill>
              <a:ea typeface="Calibri"/>
              <a:cs typeface="Calibri"/>
            </a:endParaRPr>
          </a:p>
        </p:txBody>
      </p:sp>
    </p:spTree>
    <p:extLst>
      <p:ext uri="{BB962C8B-B14F-4D97-AF65-F5344CB8AC3E}">
        <p14:creationId xmlns:p14="http://schemas.microsoft.com/office/powerpoint/2010/main" val="235763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88CCE-BFE7-63A6-180F-AB2AA6E78A1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DCA7B4-6DAE-C4CA-EDB9-59BA4FE495AB}"/>
              </a:ext>
            </a:extLst>
          </p:cNvPr>
          <p:cNvGraphicFramePr>
            <a:graphicFrameLocks noGrp="1"/>
          </p:cNvGraphicFramePr>
          <p:nvPr>
            <p:extLst>
              <p:ext uri="{D42A27DB-BD31-4B8C-83A1-F6EECF244321}">
                <p14:modId xmlns:p14="http://schemas.microsoft.com/office/powerpoint/2010/main" val="2947463883"/>
              </p:ext>
            </p:extLst>
          </p:nvPr>
        </p:nvGraphicFramePr>
        <p:xfrm>
          <a:off x="379048" y="667748"/>
          <a:ext cx="11279359" cy="5774900"/>
        </p:xfrm>
        <a:graphic>
          <a:graphicData uri="http://schemas.openxmlformats.org/drawingml/2006/table">
            <a:tbl>
              <a:tblPr/>
              <a:tblGrid>
                <a:gridCol w="2614083">
                  <a:extLst>
                    <a:ext uri="{9D8B030D-6E8A-4147-A177-3AD203B41FA5}">
                      <a16:colId xmlns:a16="http://schemas.microsoft.com/office/drawing/2014/main" val="245636404"/>
                    </a:ext>
                  </a:extLst>
                </a:gridCol>
                <a:gridCol w="4106331">
                  <a:extLst>
                    <a:ext uri="{9D8B030D-6E8A-4147-A177-3AD203B41FA5}">
                      <a16:colId xmlns:a16="http://schemas.microsoft.com/office/drawing/2014/main" val="246279275"/>
                    </a:ext>
                  </a:extLst>
                </a:gridCol>
                <a:gridCol w="4558945">
                  <a:extLst>
                    <a:ext uri="{9D8B030D-6E8A-4147-A177-3AD203B41FA5}">
                      <a16:colId xmlns:a16="http://schemas.microsoft.com/office/drawing/2014/main" val="281780389"/>
                    </a:ext>
                  </a:extLst>
                </a:gridCol>
              </a:tblGrid>
              <a:tr h="516260">
                <a:tc>
                  <a:txBody>
                    <a:bodyPr/>
                    <a:lstStyle/>
                    <a:p>
                      <a:pPr>
                        <a:buNone/>
                      </a:pPr>
                      <a:r>
                        <a:rPr lang="en-IE" sz="1500" b="1" dirty="0">
                          <a:solidFill>
                            <a:schemeClr val="bg1"/>
                          </a:solidFill>
                        </a:rPr>
                        <a:t>Ime stolpca</a:t>
                      </a:r>
                      <a:endParaRPr lang="en-IE" sz="150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500" b="1" dirty="0">
                          <a:solidFill>
                            <a:schemeClr val="bg1"/>
                          </a:solidFill>
                        </a:rPr>
                        <a:t>Formula</a:t>
                      </a:r>
                      <a:endParaRPr lang="en-IE" sz="150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500" b="1" dirty="0">
                          <a:solidFill>
                            <a:schemeClr val="bg1"/>
                          </a:solidFill>
                        </a:rPr>
                        <a:t>Primer </a:t>
                      </a:r>
                      <a:endParaRPr lang="en-IE" sz="150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2232073629"/>
                  </a:ext>
                </a:extLst>
              </a:tr>
              <a:tr h="295006">
                <a:tc>
                  <a:txBody>
                    <a:bodyPr/>
                    <a:lstStyle/>
                    <a:p>
                      <a:pPr>
                        <a:buNone/>
                      </a:pPr>
                      <a:r>
                        <a:rPr lang="en-IE" sz="1500" b="1" dirty="0">
                          <a:solidFill>
                            <a:schemeClr val="bg1"/>
                          </a:solidFill>
                        </a:rPr>
                        <a:t>Zasedene nočitve </a:t>
                      </a:r>
                      <a:r>
                        <a:rPr lang="en-IE" sz="1500" b="0" dirty="0">
                          <a:solidFill>
                            <a:schemeClr val="bg1"/>
                          </a:solidFill>
                        </a:rPr>
                        <a:t>(na mesec)</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500" b="1" dirty="0">
                          <a:solidFill>
                            <a:srgbClr val="494949"/>
                          </a:solidFill>
                        </a:rPr>
                        <a:t>Zasedene nočitve </a:t>
                      </a:r>
                      <a:r>
                        <a:rPr lang="en-US" sz="1500" dirty="0">
                          <a:solidFill>
                            <a:srgbClr val="494949"/>
                          </a:solidFill>
                        </a:rPr>
                        <a:t>= število dni v mesecu × stopnja zasedenosti</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500" dirty="0">
                          <a:solidFill>
                            <a:srgbClr val="494949"/>
                          </a:solidFill>
                        </a:rPr>
                        <a:t>Če ima april 30 dni in 40 % zasedenost → 30 × 0,40 =</a:t>
                      </a:r>
                      <a:r>
                        <a:rPr lang="en-US" sz="1500" b="1" dirty="0">
                          <a:solidFill>
                            <a:srgbClr val="E96751"/>
                          </a:solidFill>
                        </a:rPr>
                        <a:t> 12 </a:t>
                      </a:r>
                      <a:r>
                        <a:rPr lang="en-US" sz="1500" b="0" i="1" dirty="0">
                          <a:solidFill>
                            <a:srgbClr val="E96751"/>
                          </a:solidFill>
                        </a:rPr>
                        <a:t>zasedenih noči </a:t>
                      </a:r>
                      <a:r>
                        <a:rPr lang="en-US" sz="1500" i="1" dirty="0">
                          <a:solidFill>
                            <a:srgbClr val="E96751"/>
                          </a:solidFill>
                        </a:rPr>
                        <a:t>(na pod)</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672481"/>
                  </a:ext>
                </a:extLst>
              </a:tr>
              <a:tr h="295006">
                <a:tc>
                  <a:txBody>
                    <a:bodyPr/>
                    <a:lstStyle/>
                    <a:p>
                      <a:pPr>
                        <a:buNone/>
                      </a:pPr>
                      <a:r>
                        <a:rPr lang="en-IE" sz="1500" b="1" dirty="0">
                          <a:solidFill>
                            <a:schemeClr val="bg1"/>
                          </a:solidFill>
                        </a:rPr>
                        <a:t>Mesečni prihodek (na pod)</a:t>
                      </a:r>
                      <a:endParaRPr lang="en-IE" sz="150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500" b="1" dirty="0">
                          <a:solidFill>
                            <a:srgbClr val="494949"/>
                          </a:solidFill>
                        </a:rPr>
                        <a:t>Mesečni prihodek </a:t>
                      </a:r>
                      <a:r>
                        <a:rPr lang="en-US" sz="1500" dirty="0">
                          <a:solidFill>
                            <a:srgbClr val="494949"/>
                          </a:solidFill>
                        </a:rPr>
                        <a:t>= zasedene nočitve × povprečna cena nočitve</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500" dirty="0">
                          <a:solidFill>
                            <a:srgbClr val="494949"/>
                          </a:solidFill>
                        </a:rPr>
                        <a:t>12 nočitev × 90 € =</a:t>
                      </a:r>
                      <a:r>
                        <a:rPr lang="en-US" sz="1500" b="1" dirty="0">
                          <a:solidFill>
                            <a:srgbClr val="E96751"/>
                          </a:solidFill>
                        </a:rPr>
                        <a:t> 1080 € </a:t>
                      </a:r>
                      <a:r>
                        <a:rPr lang="en-US" sz="1500" b="0" i="1" dirty="0">
                          <a:solidFill>
                            <a:srgbClr val="E96751"/>
                          </a:solidFill>
                        </a:rPr>
                        <a:t>mesečni prihodek na pod</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6828017"/>
                  </a:ext>
                </a:extLst>
              </a:tr>
              <a:tr h="295006">
                <a:tc>
                  <a:txBody>
                    <a:bodyPr/>
                    <a:lstStyle/>
                    <a:p>
                      <a:pPr>
                        <a:buNone/>
                      </a:pPr>
                      <a:r>
                        <a:rPr lang="en-IE" sz="1500" b="1" dirty="0">
                          <a:solidFill>
                            <a:schemeClr val="bg1"/>
                          </a:solidFill>
                        </a:rPr>
                        <a:t>Mesečni prihodek (skupaj)</a:t>
                      </a:r>
                      <a:endParaRPr lang="en-IE" sz="150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500" b="1" dirty="0">
                          <a:solidFill>
                            <a:srgbClr val="494949"/>
                          </a:solidFill>
                        </a:rPr>
                        <a:t>Skupni prihodek </a:t>
                      </a:r>
                      <a:r>
                        <a:rPr lang="en-US" sz="1500" dirty="0">
                          <a:solidFill>
                            <a:srgbClr val="494949"/>
                          </a:solidFill>
                        </a:rPr>
                        <a:t>= zasedene nočitve × povprečna cena × število podov</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pl-PL" sz="1500" dirty="0">
                          <a:solidFill>
                            <a:srgbClr val="494949"/>
                          </a:solidFill>
                        </a:rPr>
                        <a:t>12 × 90 € × 5 podov </a:t>
                      </a:r>
                      <a:r>
                        <a:rPr lang="pl-PL" sz="1500" b="1" dirty="0">
                          <a:solidFill>
                            <a:srgbClr val="E96751"/>
                          </a:solidFill>
                        </a:rPr>
                        <a:t>= 5.400 € </a:t>
                      </a:r>
                      <a:r>
                        <a:rPr lang="en-IE" sz="1500" b="0" i="1" dirty="0">
                          <a:solidFill>
                            <a:srgbClr val="E96751"/>
                          </a:solidFill>
                        </a:rPr>
                        <a:t>mesečni prihodek 5 podov</a:t>
                      </a:r>
                      <a:endParaRPr lang="en-US" sz="1500" b="0" i="1" dirty="0">
                        <a:solidFill>
                          <a:srgbClr val="E9675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835231"/>
                  </a:ext>
                </a:extLst>
              </a:tr>
              <a:tr h="295006">
                <a:tc>
                  <a:txBody>
                    <a:bodyPr/>
                    <a:lstStyle/>
                    <a:p>
                      <a:pPr>
                        <a:buNone/>
                      </a:pPr>
                      <a:r>
                        <a:rPr lang="en-IE" sz="1500" b="1" dirty="0" err="1">
                          <a:solidFill>
                            <a:schemeClr val="bg1"/>
                          </a:solidFill>
                        </a:rPr>
                        <a:t>Letni</a:t>
                      </a:r>
                      <a:r>
                        <a:rPr lang="en-IE" sz="1500" b="1" dirty="0">
                          <a:solidFill>
                            <a:schemeClr val="bg1"/>
                          </a:solidFill>
                        </a:rPr>
                        <a:t> </a:t>
                      </a:r>
                      <a:r>
                        <a:rPr lang="en-IE" sz="1500" b="1" dirty="0" err="1">
                          <a:solidFill>
                            <a:schemeClr val="bg1"/>
                          </a:solidFill>
                        </a:rPr>
                        <a:t>prihodek</a:t>
                      </a:r>
                      <a:r>
                        <a:rPr lang="en-IE" sz="1500" b="1" dirty="0">
                          <a:solidFill>
                            <a:schemeClr val="bg1"/>
                          </a:solidFill>
                        </a:rPr>
                        <a:t> (</a:t>
                      </a:r>
                      <a:r>
                        <a:rPr lang="en-IE" sz="1500" b="1" dirty="0" err="1">
                          <a:solidFill>
                            <a:schemeClr val="bg1"/>
                          </a:solidFill>
                        </a:rPr>
                        <a:t>skupaj</a:t>
                      </a:r>
                      <a:r>
                        <a:rPr lang="en-IE" sz="1500" b="1" dirty="0">
                          <a:solidFill>
                            <a:schemeClr val="bg1"/>
                          </a:solidFill>
                        </a:rPr>
                        <a:t>)</a:t>
                      </a:r>
                      <a:endParaRPr lang="en-IE" sz="1500" dirty="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500" b="1" dirty="0">
                          <a:solidFill>
                            <a:srgbClr val="494949"/>
                          </a:solidFill>
                        </a:rPr>
                        <a:t>Letni prihodek </a:t>
                      </a:r>
                      <a:r>
                        <a:rPr lang="en-US" sz="1500" dirty="0">
                          <a:solidFill>
                            <a:srgbClr val="494949"/>
                          </a:solidFill>
                        </a:rPr>
                        <a:t>= SUMA vseh mesečnih prihodkov</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500" b="1" dirty="0">
                          <a:solidFill>
                            <a:srgbClr val="494949"/>
                          </a:solidFill>
                        </a:rPr>
                        <a:t>Uporabite Excel: </a:t>
                      </a:r>
                      <a:r>
                        <a:rPr lang="en-US" sz="1500" dirty="0">
                          <a:solidFill>
                            <a:srgbClr val="494949"/>
                          </a:solidFill>
                        </a:rPr>
                        <a:t>=SUM(B2:B13), če so vaši mesečni prihodki v stolpcu B</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9670662"/>
                  </a:ext>
                </a:extLst>
              </a:tr>
              <a:tr h="295006">
                <a:tc>
                  <a:txBody>
                    <a:bodyPr/>
                    <a:lstStyle/>
                    <a:p>
                      <a:pPr>
                        <a:buNone/>
                      </a:pPr>
                      <a:r>
                        <a:rPr lang="en-IE" sz="1500" b="1" dirty="0">
                          <a:solidFill>
                            <a:schemeClr val="bg1"/>
                          </a:solidFill>
                        </a:rPr>
                        <a:t>Dobiček (izbirni dodatek)</a:t>
                      </a:r>
                      <a:endParaRPr lang="en-IE" sz="150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500" b="1" dirty="0">
                          <a:solidFill>
                            <a:srgbClr val="494949"/>
                          </a:solidFill>
                        </a:rPr>
                        <a:t>Dobiček </a:t>
                      </a:r>
                      <a:r>
                        <a:rPr lang="en-US" sz="1500" dirty="0">
                          <a:solidFill>
                            <a:srgbClr val="494949"/>
                          </a:solidFill>
                        </a:rPr>
                        <a:t>= prihodki – spremenljivi stroški – fiksni stroški</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b="1" dirty="0">
                          <a:solidFill>
                            <a:srgbClr val="494949"/>
                          </a:solidFill>
                        </a:rPr>
                        <a:t>Prihodki:</a:t>
                      </a:r>
                      <a:r>
                        <a:rPr lang="en-US" sz="1500" dirty="0">
                          <a:solidFill>
                            <a:srgbClr val="494949"/>
                          </a:solidFill>
                        </a:rPr>
                        <a:t> 60.000 EUR</a:t>
                      </a:r>
                    </a:p>
                    <a:p>
                      <a:r>
                        <a:rPr lang="en-US" sz="1500" b="1" dirty="0">
                          <a:solidFill>
                            <a:srgbClr val="494949"/>
                          </a:solidFill>
                        </a:rPr>
                        <a:t>Fiksni stroški </a:t>
                      </a:r>
                      <a:r>
                        <a:rPr lang="en-US" sz="1500" dirty="0">
                          <a:solidFill>
                            <a:srgbClr val="494949"/>
                          </a:solidFill>
                        </a:rPr>
                        <a:t>(zavarovanje, trženje, osnovna plača zaposlenih): 15.000 EUR</a:t>
                      </a:r>
                    </a:p>
                    <a:p>
                      <a:r>
                        <a:rPr lang="en-US" sz="1500" b="1" dirty="0">
                          <a:solidFill>
                            <a:srgbClr val="494949"/>
                          </a:solidFill>
                        </a:rPr>
                        <a:t>Spremenljivi stroški </a:t>
                      </a:r>
                      <a:r>
                        <a:rPr lang="en-US" sz="1500" dirty="0">
                          <a:solidFill>
                            <a:srgbClr val="494949"/>
                          </a:solidFill>
                        </a:rPr>
                        <a:t>(na noč, npr. pranje perila, čiščenje): 20 EUR × skupno število rezerviranih noči</a:t>
                      </a:r>
                    </a:p>
                    <a:p>
                      <a:r>
                        <a:rPr lang="en-US" sz="1500" b="1" dirty="0">
                          <a:solidFill>
                            <a:srgbClr val="E96751"/>
                          </a:solidFill>
                        </a:rPr>
                        <a:t>Končni izid:</a:t>
                      </a:r>
                      <a:r>
                        <a:rPr lang="en-US" sz="1500" b="1" dirty="0">
                          <a:solidFill>
                            <a:srgbClr val="494949"/>
                          </a:solidFill>
                        </a:rPr>
                        <a:t> 60.000 € – 15.000 € – (562 noči × 20 €) =</a:t>
                      </a:r>
                      <a:r>
                        <a:rPr lang="en-IE" sz="1500" b="1" kern="1200" dirty="0">
                          <a:solidFill>
                            <a:srgbClr val="E96751"/>
                          </a:solidFill>
                          <a:latin typeface="+mn-lt"/>
                          <a:ea typeface="+mn-ea"/>
                          <a:cs typeface="+mn-cs"/>
                        </a:rPr>
                        <a:t> 33.760 € </a:t>
                      </a:r>
                      <a:r>
                        <a:rPr lang="en-US" sz="1500" b="0" i="1" kern="1200" dirty="0">
                          <a:solidFill>
                            <a:srgbClr val="E96751"/>
                          </a:solidFill>
                          <a:latin typeface="+mn-lt"/>
                          <a:ea typeface="+mn-ea"/>
                          <a:cs typeface="+mn-cs"/>
                        </a:rPr>
                        <a:t>Čisti dobiček</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2029765"/>
                  </a:ext>
                </a:extLst>
              </a:tr>
              <a:tr h="295006">
                <a:tc>
                  <a:txBody>
                    <a:bodyPr/>
                    <a:lstStyle/>
                    <a:p>
                      <a:pPr>
                        <a:buNone/>
                      </a:pPr>
                      <a:r>
                        <a:rPr lang="en-IE" sz="1500" b="1" kern="1200" dirty="0">
                          <a:solidFill>
                            <a:schemeClr val="bg1"/>
                          </a:solidFill>
                          <a:latin typeface="+mn-lt"/>
                          <a:ea typeface="+mn-ea"/>
                          <a:cs typeface="+mn-cs"/>
                        </a:rPr>
                        <a:t>Prag rentabilnosti</a:t>
                      </a:r>
                    </a:p>
                    <a:p>
                      <a:pPr>
                        <a:buNone/>
                      </a:pPr>
                      <a:r>
                        <a:rPr lang="en-US" sz="1500" i="1" dirty="0">
                          <a:solidFill>
                            <a:schemeClr val="bg1"/>
                          </a:solidFill>
                        </a:rPr>
                        <a:t>Za izračun </a:t>
                      </a:r>
                      <a:r>
                        <a:rPr lang="en-US" sz="1500" b="1" i="1" dirty="0">
                          <a:solidFill>
                            <a:schemeClr val="bg1"/>
                          </a:solidFill>
                        </a:rPr>
                        <a:t>minimalne zasedenosti, ki je potrebna </a:t>
                      </a:r>
                      <a:r>
                        <a:rPr lang="en-US" sz="1500" i="1" dirty="0">
                          <a:solidFill>
                            <a:schemeClr val="bg1"/>
                          </a:solidFill>
                        </a:rPr>
                        <a:t>za pokritje stroškov</a:t>
                      </a:r>
                      <a:endParaRPr lang="en-IE" sz="1500" b="1" i="1" kern="1200">
                        <a:solidFill>
                          <a:schemeClr val="bg1"/>
                        </a:solidFill>
                        <a:latin typeface="+mn-lt"/>
                        <a:ea typeface="+mn-ea"/>
                        <a:cs typeface="+mn-cs"/>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500" b="1" dirty="0">
                          <a:solidFill>
                            <a:srgbClr val="494949"/>
                          </a:solidFill>
                        </a:rPr>
                        <a:t>Prag rentabilnosti </a:t>
                      </a:r>
                      <a:r>
                        <a:rPr lang="en-US" sz="1500" dirty="0">
                          <a:solidFill>
                            <a:srgbClr val="494949"/>
                          </a:solidFill>
                        </a:rPr>
                        <a:t>= fiksni stroški / (cena na nočitev – spremenljivi stroški na nočitev)</a:t>
                      </a:r>
                    </a:p>
                    <a:p>
                      <a:pPr>
                        <a:buNone/>
                      </a:pPr>
                      <a:endParaRPr lang="en-US" sz="1500" dirty="0">
                        <a:solidFill>
                          <a:srgbClr val="494949"/>
                        </a:solidFill>
                      </a:endParaRPr>
                    </a:p>
                    <a:p>
                      <a:pPr>
                        <a:buNone/>
                      </a:pPr>
                      <a:r>
                        <a:rPr lang="en-US" sz="1500" b="1" dirty="0">
                          <a:solidFill>
                            <a:srgbClr val="494949"/>
                          </a:solidFill>
                        </a:rPr>
                        <a:t>Stopnja zasedenosti </a:t>
                      </a:r>
                      <a:r>
                        <a:rPr lang="en-US" sz="1500" dirty="0">
                          <a:solidFill>
                            <a:srgbClr val="494949"/>
                          </a:solidFill>
                        </a:rPr>
                        <a:t>= nočitve, pri katerih se stroški izravnajo / (skupno število razpoložljivih nočitev × število podov)</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595959"/>
                          </a:solidFill>
                        </a:rPr>
                        <a:t>15.000 € ÷ (90 € – 20 €) =</a:t>
                      </a:r>
                      <a:r>
                        <a:rPr lang="en-US" sz="1500" b="1" dirty="0">
                          <a:solidFill>
                            <a:srgbClr val="E96751"/>
                          </a:solidFill>
                        </a:rPr>
                        <a:t> 214 </a:t>
                      </a:r>
                      <a:r>
                        <a:rPr lang="en-US" sz="1500" b="0" i="1" dirty="0">
                          <a:solidFill>
                            <a:srgbClr val="E96751"/>
                          </a:solidFill>
                        </a:rPr>
                        <a:t>nočitev, pri katerih se stroški izravnajo</a:t>
                      </a:r>
                    </a:p>
                    <a:p>
                      <a:r>
                        <a:rPr lang="en-IE" sz="1500" dirty="0">
                          <a:solidFill>
                            <a:srgbClr val="595959"/>
                          </a:solidFill>
                        </a:rPr>
                        <a:t>214 ÷ (300 × 5) =</a:t>
                      </a:r>
                      <a:r>
                        <a:rPr lang="en-IE" sz="1500" b="1" dirty="0">
                          <a:solidFill>
                            <a:srgbClr val="E96751"/>
                          </a:solidFill>
                        </a:rPr>
                        <a:t> 14,27 % </a:t>
                      </a:r>
                      <a:r>
                        <a:rPr lang="en-IE" sz="1500" b="0" i="1" dirty="0">
                          <a:solidFill>
                            <a:srgbClr val="E96751"/>
                          </a:solidFill>
                        </a:rPr>
                        <a:t>zasedenost, ki omogoča pokrivanje stroškov</a:t>
                      </a:r>
                      <a:endParaRPr lang="en-US" sz="1500" b="0" i="1" dirty="0">
                        <a:solidFill>
                          <a:srgbClr val="E9675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6907979"/>
                  </a:ext>
                </a:extLst>
              </a:tr>
            </a:tbl>
          </a:graphicData>
        </a:graphic>
      </p:graphicFrame>
      <p:sp>
        <p:nvSpPr>
          <p:cNvPr id="3" name="TextBox 2">
            <a:extLst>
              <a:ext uri="{FF2B5EF4-FFF2-40B4-BE49-F238E27FC236}">
                <a16:creationId xmlns:a16="http://schemas.microsoft.com/office/drawing/2014/main" id="{0F572868-1FA4-3552-13F0-A9C281C6624C}"/>
              </a:ext>
            </a:extLst>
          </p:cNvPr>
          <p:cNvSpPr txBox="1"/>
          <p:nvPr/>
        </p:nvSpPr>
        <p:spPr>
          <a:xfrm>
            <a:off x="455427" y="159051"/>
            <a:ext cx="10595239" cy="507831"/>
          </a:xfrm>
          <a:prstGeom prst="rect">
            <a:avLst/>
          </a:prstGeom>
          <a:noFill/>
        </p:spPr>
        <p:txBody>
          <a:bodyPr wrap="square" lIns="91440" tIns="45720" rIns="91440" bIns="45720" anchor="t">
            <a:spAutoFit/>
          </a:bodyPr>
          <a:lstStyle/>
          <a:p>
            <a:pPr>
              <a:buNone/>
            </a:pPr>
            <a:r>
              <a:rPr lang="en-IE" sz="2700" b="1" dirty="0">
                <a:solidFill>
                  <a:srgbClr val="459597"/>
                </a:solidFill>
              </a:rPr>
              <a:t>Formule: </a:t>
            </a:r>
            <a:r>
              <a:rPr lang="en-IE" sz="2700" b="1" dirty="0">
                <a:solidFill>
                  <a:srgbClr val="E96751"/>
                </a:solidFill>
              </a:rPr>
              <a:t>strateško napovedovanje prihodkov in dobička, oblikovanje cen </a:t>
            </a:r>
            <a:endParaRPr lang="en-IE" sz="2700" b="1" dirty="0">
              <a:solidFill>
                <a:srgbClr val="E96751"/>
              </a:solidFill>
              <a:ea typeface="Calibri"/>
              <a:cs typeface="Calibri"/>
            </a:endParaRPr>
          </a:p>
        </p:txBody>
      </p:sp>
    </p:spTree>
    <p:extLst>
      <p:ext uri="{BB962C8B-B14F-4D97-AF65-F5344CB8AC3E}">
        <p14:creationId xmlns:p14="http://schemas.microsoft.com/office/powerpoint/2010/main" val="2364969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8015F-D7D6-6E59-D963-46A2A0B104E5}"/>
            </a:ext>
          </a:extLst>
        </p:cNvPr>
        <p:cNvGrpSpPr/>
        <p:nvPr/>
      </p:nvGrpSpPr>
      <p:grpSpPr>
        <a:xfrm>
          <a:off x="0" y="0"/>
          <a:ext cx="0" cy="0"/>
          <a:chOff x="0" y="0"/>
          <a:chExt cx="0" cy="0"/>
        </a:xfrm>
      </p:grpSpPr>
      <p:pic>
        <p:nvPicPr>
          <p:cNvPr id="13" name="Picture Placeholder 12" descr="A graph made of coins&#10;&#10;AI-generated content may be incorrect.">
            <a:extLst>
              <a:ext uri="{FF2B5EF4-FFF2-40B4-BE49-F238E27FC236}">
                <a16:creationId xmlns:a16="http://schemas.microsoft.com/office/drawing/2014/main" id="{B0B63761-5868-A625-F55C-F28F0411D75C}"/>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84356E00-746B-0106-94F7-729E2028F5BC}"/>
              </a:ext>
            </a:extLst>
          </p:cNvPr>
          <p:cNvSpPr>
            <a:spLocks noGrp="1"/>
          </p:cNvSpPr>
          <p:nvPr>
            <p:ph type="body" sz="quarter" idx="23"/>
          </p:nvPr>
        </p:nvSpPr>
        <p:spPr>
          <a:xfrm>
            <a:off x="580065" y="4656266"/>
            <a:ext cx="11031869" cy="1248936"/>
          </a:xfrm>
        </p:spPr>
        <p:txBody>
          <a:bodyPr/>
          <a:lstStyle/>
          <a:p>
            <a:pPr algn="ctr">
              <a:spcAft>
                <a:spcPts val="600"/>
              </a:spcAft>
            </a:pPr>
            <a:r>
              <a:rPr lang="en-US" sz="2700" i="1" dirty="0">
                <a:solidFill>
                  <a:srgbClr val="E96751"/>
                </a:solidFill>
              </a:rPr>
              <a:t>Kako lahko </a:t>
            </a:r>
            <a:r>
              <a:rPr lang="en-US" sz="2700" b="1" i="1" dirty="0">
                <a:solidFill>
                  <a:srgbClr val="E96751"/>
                </a:solidFill>
              </a:rPr>
              <a:t>prilagodim cene skozi leto, </a:t>
            </a:r>
            <a:r>
              <a:rPr lang="en-US" sz="2700" i="1" dirty="0">
                <a:solidFill>
                  <a:srgbClr val="E96751"/>
                </a:solidFill>
              </a:rPr>
              <a:t>da povečam število rezervacij in dobiček?</a:t>
            </a:r>
          </a:p>
          <a:p>
            <a:pPr algn="ctr">
              <a:spcAft>
                <a:spcPts val="600"/>
              </a:spcAft>
            </a:pPr>
            <a:r>
              <a:rPr lang="en-US" sz="2800" b="1" dirty="0">
                <a:solidFill>
                  <a:srgbClr val="E96751"/>
                </a:solidFill>
              </a:rPr>
              <a:t>Cilj: </a:t>
            </a:r>
            <a:r>
              <a:rPr lang="en-US" sz="2400" dirty="0">
                <a:solidFill>
                  <a:srgbClr val="595959"/>
                </a:solidFill>
              </a:rPr>
              <a:t>Prilagodite </a:t>
            </a:r>
            <a:r>
              <a:rPr lang="en-US" sz="2400" b="1" dirty="0">
                <a:solidFill>
                  <a:srgbClr val="595959"/>
                </a:solidFill>
              </a:rPr>
              <a:t>cene </a:t>
            </a:r>
            <a:r>
              <a:rPr lang="en-US" sz="2400" dirty="0">
                <a:solidFill>
                  <a:srgbClr val="595959"/>
                </a:solidFill>
              </a:rPr>
              <a:t>sezonskemu povpraševanju in </a:t>
            </a:r>
            <a:r>
              <a:rPr lang="en-US" sz="2400" dirty="0" err="1">
                <a:solidFill>
                  <a:srgbClr val="595959"/>
                </a:solidFill>
              </a:rPr>
              <a:t>povečajte </a:t>
            </a:r>
            <a:r>
              <a:rPr lang="en-US" sz="2400" dirty="0">
                <a:solidFill>
                  <a:srgbClr val="595959"/>
                </a:solidFill>
              </a:rPr>
              <a:t>prihodke. Izberite in uporabite </a:t>
            </a:r>
            <a:r>
              <a:rPr lang="en-US" sz="2400" b="1" dirty="0">
                <a:solidFill>
                  <a:srgbClr val="595959"/>
                </a:solidFill>
              </a:rPr>
              <a:t>cenovno strategijo, </a:t>
            </a:r>
            <a:r>
              <a:rPr lang="en-US" sz="2400" dirty="0">
                <a:solidFill>
                  <a:srgbClr val="595959"/>
                </a:solidFill>
              </a:rPr>
              <a:t>ki najbolje ustreza vašim </a:t>
            </a:r>
            <a:r>
              <a:rPr lang="en-US" sz="2400" b="1" dirty="0">
                <a:solidFill>
                  <a:srgbClr val="595959"/>
                </a:solidFill>
              </a:rPr>
              <a:t>poslovnim ciljem </a:t>
            </a:r>
            <a:r>
              <a:rPr lang="en-US" sz="2400" dirty="0">
                <a:solidFill>
                  <a:srgbClr val="595959"/>
                </a:solidFill>
              </a:rPr>
              <a:t>in </a:t>
            </a:r>
            <a:r>
              <a:rPr lang="en-US" sz="2400" b="1" dirty="0">
                <a:solidFill>
                  <a:srgbClr val="595959"/>
                </a:solidFill>
              </a:rPr>
              <a:t>pričakovanjem gostov</a:t>
            </a:r>
            <a:r>
              <a:rPr lang="en-US" sz="2400" dirty="0">
                <a:solidFill>
                  <a:srgbClr val="595959"/>
                </a:solidFill>
              </a:rPr>
              <a:t>.</a:t>
            </a:r>
            <a:endParaRPr lang="en-IE" sz="2400" dirty="0">
              <a:solidFill>
                <a:srgbClr val="595959"/>
              </a:solidFill>
            </a:endParaRPr>
          </a:p>
        </p:txBody>
      </p:sp>
      <p:sp>
        <p:nvSpPr>
          <p:cNvPr id="5" name="Text Placeholder 4">
            <a:extLst>
              <a:ext uri="{FF2B5EF4-FFF2-40B4-BE49-F238E27FC236}">
                <a16:creationId xmlns:a16="http://schemas.microsoft.com/office/drawing/2014/main" id="{4E339DC6-2345-38DA-F7C1-1F06627F2AFF}"/>
              </a:ext>
            </a:extLst>
          </p:cNvPr>
          <p:cNvSpPr>
            <a:spLocks noGrp="1"/>
          </p:cNvSpPr>
          <p:nvPr>
            <p:ph type="body" sz="quarter" idx="18"/>
          </p:nvPr>
        </p:nvSpPr>
        <p:spPr>
          <a:xfrm>
            <a:off x="8286750" y="2058049"/>
            <a:ext cx="3286769" cy="1049221"/>
          </a:xfrm>
        </p:spPr>
        <p:txBody>
          <a:bodyPr/>
          <a:lstStyle/>
          <a:p>
            <a:pPr algn="r"/>
            <a:r>
              <a:rPr lang="en-IE" sz="3200" b="0" dirty="0"/>
              <a:t>Uporaba sezonskih strategij</a:t>
            </a:r>
          </a:p>
        </p:txBody>
      </p:sp>
      <p:sp>
        <p:nvSpPr>
          <p:cNvPr id="6" name="Text Placeholder 5">
            <a:extLst>
              <a:ext uri="{FF2B5EF4-FFF2-40B4-BE49-F238E27FC236}">
                <a16:creationId xmlns:a16="http://schemas.microsoft.com/office/drawing/2014/main" id="{56BA25D5-A128-D562-37AB-2A444168368E}"/>
              </a:ext>
            </a:extLst>
          </p:cNvPr>
          <p:cNvSpPr>
            <a:spLocks noGrp="1"/>
          </p:cNvSpPr>
          <p:nvPr>
            <p:ph type="body" sz="quarter" idx="19"/>
          </p:nvPr>
        </p:nvSpPr>
        <p:spPr/>
        <p:txBody>
          <a:bodyPr/>
          <a:lstStyle/>
          <a:p>
            <a:pPr algn="r"/>
            <a:r>
              <a:rPr lang="en-IE" sz="4000" dirty="0"/>
              <a:t>Poglavje 8</a:t>
            </a:r>
          </a:p>
        </p:txBody>
      </p:sp>
    </p:spTree>
    <p:extLst>
      <p:ext uri="{BB962C8B-B14F-4D97-AF65-F5344CB8AC3E}">
        <p14:creationId xmlns:p14="http://schemas.microsoft.com/office/powerpoint/2010/main" val="527364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8B159-EF3D-232E-3410-BE65D7CCD68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7098CE4-30D7-E7F2-7713-FC6BFA47BF7A}"/>
              </a:ext>
            </a:extLst>
          </p:cNvPr>
          <p:cNvSpPr>
            <a:spLocks noGrp="1"/>
          </p:cNvSpPr>
          <p:nvPr>
            <p:ph type="body" sz="quarter" idx="28"/>
          </p:nvPr>
        </p:nvSpPr>
        <p:spPr>
          <a:xfrm>
            <a:off x="466725" y="1266501"/>
            <a:ext cx="5261248" cy="4671588"/>
          </a:xfrm>
        </p:spPr>
        <p:txBody>
          <a:bodyPr lIns="91440" tIns="45720" rIns="91440" bIns="45720" anchor="t"/>
          <a:lstStyle/>
          <a:p>
            <a:pPr marL="0" indent="0">
              <a:spcAft>
                <a:spcPts val="600"/>
              </a:spcAft>
            </a:pPr>
            <a:r>
              <a:rPr lang="en-US" sz="2000" b="1" i="1" err="1"/>
              <a:t>Optimizirajte</a:t>
            </a:r>
            <a:r>
              <a:rPr lang="en-US" sz="2000" b="1" i="1" dirty="0"/>
              <a:t> zaslužek v najbolj in najmanj obremenjenih obdobjih. Uvedite prilagodljivo oblikovanje cen, ki poveča prihodke v obdobjih visokega povpraševanja in ohranja zasedenost v manj obremenjenih mesecih. </a:t>
            </a:r>
            <a:r>
              <a:rPr lang="en-US" sz="2000" dirty="0"/>
              <a:t>Povpraševanje po namestitvah se spreminja glede na sezono. Če</a:t>
            </a:r>
            <a:r>
              <a:rPr lang="en-US" sz="2000" b="1" dirty="0"/>
              <a:t> celo leto </a:t>
            </a:r>
            <a:r>
              <a:rPr lang="en-US" sz="2000" dirty="0"/>
              <a:t>zaračunavate </a:t>
            </a:r>
            <a:r>
              <a:rPr lang="en-US" sz="2000" b="1" dirty="0"/>
              <a:t>enako ceno</a:t>
            </a:r>
            <a:r>
              <a:rPr lang="en-US" sz="2000" dirty="0"/>
              <a:t>, lahko izgubite prihodke v </a:t>
            </a:r>
            <a:r>
              <a:rPr lang="en-US" sz="2000" b="1" dirty="0"/>
              <a:t>najbolj obremenjenih obdobjih </a:t>
            </a:r>
            <a:r>
              <a:rPr lang="en-US" sz="2000" dirty="0"/>
              <a:t>ali zamudite rezervacije v </a:t>
            </a:r>
            <a:r>
              <a:rPr lang="en-US" sz="2000" b="1" dirty="0"/>
              <a:t>nizki sezoni</a:t>
            </a:r>
            <a:r>
              <a:rPr lang="en-US" sz="2000" dirty="0"/>
              <a:t>. Sezonsko oblikovanje cen vam omogoča prilagajanje cen glede na </a:t>
            </a:r>
            <a:r>
              <a:rPr lang="en-US" sz="2000" b="1" dirty="0"/>
              <a:t>povpraševanje, trende zasedenosti </a:t>
            </a:r>
            <a:r>
              <a:rPr lang="en-US" sz="2000" dirty="0"/>
              <a:t>in </a:t>
            </a:r>
            <a:r>
              <a:rPr lang="en-US" sz="2000" b="1" dirty="0"/>
              <a:t>konkurenco na trgu</a:t>
            </a:r>
            <a:r>
              <a:rPr lang="en-US" sz="2000" dirty="0"/>
              <a:t>. Ustvarite model sezonskega oblikovanja cen, uporabite dnevne prilagoditve (npr. vikendi v primerjavi z delovniki) in modelirajte različne scenarije oblikovanja cen.</a:t>
            </a:r>
            <a:endParaRPr lang="en-IE" sz="2000">
              <a:ea typeface="Calibri"/>
              <a:cs typeface="Calibri"/>
            </a:endParaRPr>
          </a:p>
        </p:txBody>
      </p:sp>
      <p:sp>
        <p:nvSpPr>
          <p:cNvPr id="13" name="Text Placeholder 12">
            <a:extLst>
              <a:ext uri="{FF2B5EF4-FFF2-40B4-BE49-F238E27FC236}">
                <a16:creationId xmlns:a16="http://schemas.microsoft.com/office/drawing/2014/main" id="{1C68AADD-AC58-107B-A0D7-66DCCF38C32E}"/>
              </a:ext>
            </a:extLst>
          </p:cNvPr>
          <p:cNvSpPr>
            <a:spLocks noGrp="1"/>
          </p:cNvSpPr>
          <p:nvPr>
            <p:ph type="body" sz="quarter" idx="27"/>
          </p:nvPr>
        </p:nvSpPr>
        <p:spPr>
          <a:xfrm>
            <a:off x="-1484923" y="364048"/>
            <a:ext cx="5891165" cy="720752"/>
          </a:xfrm>
        </p:spPr>
        <p:txBody>
          <a:bodyPr/>
          <a:lstStyle/>
          <a:p>
            <a:pPr algn="r"/>
            <a:r>
              <a:rPr lang="en-IE" sz="3200" dirty="0"/>
              <a:t>Uporaba sezonskih cen</a:t>
            </a:r>
          </a:p>
        </p:txBody>
      </p:sp>
      <p:sp>
        <p:nvSpPr>
          <p:cNvPr id="14" name="Text Placeholder 1">
            <a:extLst>
              <a:ext uri="{FF2B5EF4-FFF2-40B4-BE49-F238E27FC236}">
                <a16:creationId xmlns:a16="http://schemas.microsoft.com/office/drawing/2014/main" id="{297A3626-BF10-0F71-B153-08A313E2186B}"/>
              </a:ext>
            </a:extLst>
          </p:cNvPr>
          <p:cNvSpPr txBox="1">
            <a:spLocks/>
          </p:cNvSpPr>
          <p:nvPr/>
        </p:nvSpPr>
        <p:spPr>
          <a:xfrm>
            <a:off x="5862882" y="117247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29</a:t>
            </a:r>
          </a:p>
        </p:txBody>
      </p:sp>
      <p:sp>
        <p:nvSpPr>
          <p:cNvPr id="16" name="Text Placeholder 4">
            <a:extLst>
              <a:ext uri="{FF2B5EF4-FFF2-40B4-BE49-F238E27FC236}">
                <a16:creationId xmlns:a16="http://schemas.microsoft.com/office/drawing/2014/main" id="{AE04C9A6-DA43-414E-CD52-C77E4904A0E9}"/>
              </a:ext>
            </a:extLst>
          </p:cNvPr>
          <p:cNvSpPr txBox="1">
            <a:spLocks/>
          </p:cNvSpPr>
          <p:nvPr/>
        </p:nvSpPr>
        <p:spPr>
          <a:xfrm>
            <a:off x="5884585" y="208745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30</a:t>
            </a:r>
          </a:p>
        </p:txBody>
      </p:sp>
      <p:sp>
        <p:nvSpPr>
          <p:cNvPr id="17" name="Text Placeholder 5">
            <a:extLst>
              <a:ext uri="{FF2B5EF4-FFF2-40B4-BE49-F238E27FC236}">
                <a16:creationId xmlns:a16="http://schemas.microsoft.com/office/drawing/2014/main" id="{59CF7416-8BE9-A2F2-57CF-E92B44B84D17}"/>
              </a:ext>
            </a:extLst>
          </p:cNvPr>
          <p:cNvSpPr txBox="1">
            <a:spLocks/>
          </p:cNvSpPr>
          <p:nvPr/>
        </p:nvSpPr>
        <p:spPr>
          <a:xfrm>
            <a:off x="6713474" y="1082337"/>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solidFill>
                  <a:srgbClr val="595959"/>
                </a:solidFill>
              </a:rPr>
              <a:t>Strategije sezonskega oblikovanja cen</a:t>
            </a:r>
          </a:p>
          <a:p>
            <a:pPr marL="0" indent="0">
              <a:lnSpc>
                <a:spcPct val="100000"/>
              </a:lnSpc>
              <a:spcBef>
                <a:spcPts val="0"/>
              </a:spcBef>
              <a:buNone/>
            </a:pPr>
            <a:r>
              <a:rPr lang="en-US" sz="1800" i="1" dirty="0">
                <a:solidFill>
                  <a:srgbClr val="595959"/>
                </a:solidFill>
              </a:rPr>
              <a:t>Strategije za določanje cen v visoki, srednji in nizki sezoni za </a:t>
            </a:r>
            <a:r>
              <a:rPr lang="en-US" sz="1800" i="1" dirty="0" err="1">
                <a:solidFill>
                  <a:srgbClr val="595959"/>
                </a:solidFill>
              </a:rPr>
              <a:t>povečanje </a:t>
            </a:r>
            <a:r>
              <a:rPr lang="en-US" sz="1800" i="1" dirty="0">
                <a:solidFill>
                  <a:srgbClr val="595959"/>
                </a:solidFill>
              </a:rPr>
              <a:t>zasedenosti in dobička</a:t>
            </a:r>
            <a:endParaRPr lang="en-IE" sz="1800" i="1" dirty="0">
              <a:solidFill>
                <a:srgbClr val="595959"/>
              </a:solidFill>
            </a:endParaRP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18" name="Text Placeholder 6">
            <a:extLst>
              <a:ext uri="{FF2B5EF4-FFF2-40B4-BE49-F238E27FC236}">
                <a16:creationId xmlns:a16="http://schemas.microsoft.com/office/drawing/2014/main" id="{CDA6ABE6-3BDA-9432-B749-E4BE94CF9354}"/>
              </a:ext>
            </a:extLst>
          </p:cNvPr>
          <p:cNvSpPr txBox="1">
            <a:spLocks/>
          </p:cNvSpPr>
          <p:nvPr/>
        </p:nvSpPr>
        <p:spPr>
          <a:xfrm>
            <a:off x="5891164" y="300244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31</a:t>
            </a:r>
          </a:p>
        </p:txBody>
      </p:sp>
      <p:sp>
        <p:nvSpPr>
          <p:cNvPr id="19" name="Text Placeholder 7">
            <a:extLst>
              <a:ext uri="{FF2B5EF4-FFF2-40B4-BE49-F238E27FC236}">
                <a16:creationId xmlns:a16="http://schemas.microsoft.com/office/drawing/2014/main" id="{C849B6B5-A738-39EA-5B9C-25EC5B21C2C2}"/>
              </a:ext>
            </a:extLst>
          </p:cNvPr>
          <p:cNvSpPr txBox="1">
            <a:spLocks/>
          </p:cNvSpPr>
          <p:nvPr/>
        </p:nvSpPr>
        <p:spPr>
          <a:xfrm>
            <a:off x="6703705" y="4325063"/>
            <a:ext cx="501830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solidFill>
                  <a:srgbClr val="595959"/>
                </a:solidFill>
              </a:rPr>
              <a:t>Strateško upravljanje prihodkov</a:t>
            </a:r>
          </a:p>
          <a:p>
            <a:pPr marL="0" indent="0">
              <a:lnSpc>
                <a:spcPct val="100000"/>
              </a:lnSpc>
              <a:spcBef>
                <a:spcPts val="0"/>
              </a:spcBef>
              <a:buNone/>
            </a:pPr>
            <a:r>
              <a:rPr lang="en-US" sz="1800" i="1" dirty="0">
                <a:solidFill>
                  <a:srgbClr val="595959"/>
                </a:solidFill>
              </a:rPr>
              <a:t>Kako seštejemo skupne letne prihodke in se pripravimo na napovedovanje in načrtovanje denarnega toka.</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20" name="Text Placeholder 8">
            <a:extLst>
              <a:ext uri="{FF2B5EF4-FFF2-40B4-BE49-F238E27FC236}">
                <a16:creationId xmlns:a16="http://schemas.microsoft.com/office/drawing/2014/main" id="{B9004240-9B67-57A9-1FAD-987668A2E6BC}"/>
              </a:ext>
            </a:extLst>
          </p:cNvPr>
          <p:cNvSpPr txBox="1">
            <a:spLocks/>
          </p:cNvSpPr>
          <p:nvPr/>
        </p:nvSpPr>
        <p:spPr>
          <a:xfrm>
            <a:off x="5891165" y="4108019"/>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32</a:t>
            </a:r>
          </a:p>
        </p:txBody>
      </p:sp>
      <p:sp>
        <p:nvSpPr>
          <p:cNvPr id="21" name="Text Placeholder 9">
            <a:extLst>
              <a:ext uri="{FF2B5EF4-FFF2-40B4-BE49-F238E27FC236}">
                <a16:creationId xmlns:a16="http://schemas.microsoft.com/office/drawing/2014/main" id="{F6E47042-A652-6A03-5A79-B74249052440}"/>
              </a:ext>
            </a:extLst>
          </p:cNvPr>
          <p:cNvSpPr txBox="1">
            <a:spLocks/>
          </p:cNvSpPr>
          <p:nvPr/>
        </p:nvSpPr>
        <p:spPr>
          <a:xfrm>
            <a:off x="6710342" y="3166158"/>
            <a:ext cx="525863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solidFill>
                  <a:srgbClr val="595959"/>
                </a:solidFill>
              </a:rPr>
              <a:t>Uporaba sezonskih in dnevnih prilagoditev osnovne cene</a:t>
            </a:r>
          </a:p>
          <a:p>
            <a:pPr marL="0" indent="0">
              <a:lnSpc>
                <a:spcPct val="100000"/>
              </a:lnSpc>
              <a:spcBef>
                <a:spcPts val="0"/>
              </a:spcBef>
              <a:buNone/>
            </a:pPr>
            <a:r>
              <a:rPr lang="en-US" sz="1800" i="1" dirty="0">
                <a:solidFill>
                  <a:srgbClr val="595959"/>
                </a:solidFill>
              </a:rPr>
              <a:t>Prilagodite osnovne cene glede na dan v tednu in letni čas. </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22" name="Text Placeholder 10">
            <a:extLst>
              <a:ext uri="{FF2B5EF4-FFF2-40B4-BE49-F238E27FC236}">
                <a16:creationId xmlns:a16="http://schemas.microsoft.com/office/drawing/2014/main" id="{D423F63C-14D8-CCFC-50D1-873F045406D1}"/>
              </a:ext>
            </a:extLst>
          </p:cNvPr>
          <p:cNvSpPr txBox="1">
            <a:spLocks/>
          </p:cNvSpPr>
          <p:nvPr/>
        </p:nvSpPr>
        <p:spPr>
          <a:xfrm>
            <a:off x="5998626" y="519116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33</a:t>
            </a:r>
          </a:p>
        </p:txBody>
      </p:sp>
      <p:sp>
        <p:nvSpPr>
          <p:cNvPr id="23" name="Text Placeholder 11">
            <a:extLst>
              <a:ext uri="{FF2B5EF4-FFF2-40B4-BE49-F238E27FC236}">
                <a16:creationId xmlns:a16="http://schemas.microsoft.com/office/drawing/2014/main" id="{72846C68-4B33-8324-59CC-469A0CEE76AF}"/>
              </a:ext>
            </a:extLst>
          </p:cNvPr>
          <p:cNvSpPr txBox="1">
            <a:spLocks/>
          </p:cNvSpPr>
          <p:nvPr/>
        </p:nvSpPr>
        <p:spPr>
          <a:xfrm>
            <a:off x="6748162" y="2074410"/>
            <a:ext cx="510358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solidFill>
                  <a:srgbClr val="E96751"/>
                </a:solidFill>
              </a:rPr>
              <a:t>Osnovna </a:t>
            </a:r>
            <a:r>
              <a:rPr lang="en-US" sz="2200" b="1" dirty="0">
                <a:solidFill>
                  <a:srgbClr val="595959"/>
                </a:solidFill>
              </a:rPr>
              <a:t>tabela za izračun sezonskih cen</a:t>
            </a:r>
          </a:p>
          <a:p>
            <a:pPr marL="0" indent="0">
              <a:lnSpc>
                <a:spcPct val="100000"/>
              </a:lnSpc>
              <a:spcBef>
                <a:spcPts val="0"/>
              </a:spcBef>
              <a:buNone/>
            </a:pPr>
            <a:r>
              <a:rPr lang="en-US" sz="1800" i="1" dirty="0">
                <a:solidFill>
                  <a:srgbClr val="595959"/>
                </a:solidFill>
              </a:rPr>
              <a:t>Preprost kalkulator za mala podjetja, ki prilagaja cene glede na sezonsko povpraševanje. </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24" name="Text Placeholder 11">
            <a:extLst>
              <a:ext uri="{FF2B5EF4-FFF2-40B4-BE49-F238E27FC236}">
                <a16:creationId xmlns:a16="http://schemas.microsoft.com/office/drawing/2014/main" id="{A541CAE0-3A60-813D-247A-FBBB082BD944}"/>
              </a:ext>
            </a:extLst>
          </p:cNvPr>
          <p:cNvSpPr txBox="1">
            <a:spLocks/>
          </p:cNvSpPr>
          <p:nvPr/>
        </p:nvSpPr>
        <p:spPr>
          <a:xfrm>
            <a:off x="6748163" y="5350872"/>
            <a:ext cx="5008537" cy="640673"/>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E96751"/>
                </a:solidFill>
              </a:rPr>
              <a:t>Strateški </a:t>
            </a:r>
            <a:r>
              <a:rPr lang="en-US" dirty="0"/>
              <a:t>kalkulator sezonskih cen</a:t>
            </a:r>
          </a:p>
          <a:p>
            <a:r>
              <a:rPr lang="en-US" dirty="0"/>
              <a:t> </a:t>
            </a:r>
            <a:r>
              <a:rPr lang="en-US" sz="1800" b="0" i="1" dirty="0"/>
              <a:t>Naprednejši model za prilagodljivo določanje cen. </a:t>
            </a:r>
          </a:p>
          <a:p>
            <a:endParaRPr lang="en-IE" dirty="0"/>
          </a:p>
        </p:txBody>
      </p:sp>
      <p:cxnSp>
        <p:nvCxnSpPr>
          <p:cNvPr id="25" name="Straight Connector 24">
            <a:extLst>
              <a:ext uri="{FF2B5EF4-FFF2-40B4-BE49-F238E27FC236}">
                <a16:creationId xmlns:a16="http://schemas.microsoft.com/office/drawing/2014/main" id="{99BB052C-B3FB-64D0-6177-5B2BDDB1FAB6}"/>
              </a:ext>
            </a:extLst>
          </p:cNvPr>
          <p:cNvCxnSpPr>
            <a:cxnSpLocks/>
          </p:cNvCxnSpPr>
          <p:nvPr/>
        </p:nvCxnSpPr>
        <p:spPr>
          <a:xfrm flipH="1" flipV="1">
            <a:off x="6009331" y="5934378"/>
            <a:ext cx="5718386" cy="48846"/>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896B06-13A8-6C03-4EF3-88BAFC445D49}"/>
              </a:ext>
            </a:extLst>
          </p:cNvPr>
          <p:cNvCxnSpPr>
            <a:cxnSpLocks/>
          </p:cNvCxnSpPr>
          <p:nvPr/>
        </p:nvCxnSpPr>
        <p:spPr>
          <a:xfrm flipH="1">
            <a:off x="6009738" y="176171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2F7F84-F5D6-DD35-FD60-BBD9C84C6694}"/>
              </a:ext>
            </a:extLst>
          </p:cNvPr>
          <p:cNvCxnSpPr>
            <a:cxnSpLocks/>
          </p:cNvCxnSpPr>
          <p:nvPr/>
        </p:nvCxnSpPr>
        <p:spPr>
          <a:xfrm flipH="1">
            <a:off x="6009330" y="276354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E519920-DC6F-4167-F93B-D76507CF59D8}"/>
              </a:ext>
            </a:extLst>
          </p:cNvPr>
          <p:cNvCxnSpPr>
            <a:cxnSpLocks/>
          </p:cNvCxnSpPr>
          <p:nvPr/>
        </p:nvCxnSpPr>
        <p:spPr>
          <a:xfrm flipH="1">
            <a:off x="5992881" y="398030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9BE438A-BA7A-A30C-C37C-8F7714A3B2DB}"/>
              </a:ext>
            </a:extLst>
          </p:cNvPr>
          <p:cNvCxnSpPr>
            <a:cxnSpLocks/>
          </p:cNvCxnSpPr>
          <p:nvPr/>
        </p:nvCxnSpPr>
        <p:spPr>
          <a:xfrm flipH="1" flipV="1">
            <a:off x="5996061" y="5135516"/>
            <a:ext cx="5825847" cy="9769"/>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D6AADE-913D-3EC4-EA87-637B4F4B3593}"/>
              </a:ext>
            </a:extLst>
          </p:cNvPr>
          <p:cNvSpPr txBox="1"/>
          <p:nvPr/>
        </p:nvSpPr>
        <p:spPr>
          <a:xfrm>
            <a:off x="6748162" y="5938489"/>
            <a:ext cx="6105524" cy="707886"/>
          </a:xfrm>
          <a:prstGeom prst="rect">
            <a:avLst/>
          </a:prstGeom>
          <a:noFill/>
        </p:spPr>
        <p:txBody>
          <a:bodyPr wrap="square">
            <a:spAutoFit/>
          </a:bodyPr>
          <a:lstStyle/>
          <a:p>
            <a:r>
              <a:rPr lang="en-US" sz="2200" b="1" dirty="0">
                <a:solidFill>
                  <a:srgbClr val="595959"/>
                </a:solidFill>
              </a:rPr>
              <a:t>Preživetje v nizki sezoni</a:t>
            </a:r>
          </a:p>
          <a:p>
            <a:r>
              <a:rPr lang="en-US" i="1" dirty="0">
                <a:solidFill>
                  <a:srgbClr val="595959"/>
                </a:solidFill>
              </a:rPr>
              <a:t>Taktike za zmanjšanje stroškov in povečanje prihodkov</a:t>
            </a:r>
          </a:p>
        </p:txBody>
      </p:sp>
      <p:sp>
        <p:nvSpPr>
          <p:cNvPr id="9" name="Text Placeholder 10">
            <a:extLst>
              <a:ext uri="{FF2B5EF4-FFF2-40B4-BE49-F238E27FC236}">
                <a16:creationId xmlns:a16="http://schemas.microsoft.com/office/drawing/2014/main" id="{25FC707A-F517-05C3-EB94-8882D199EBB3}"/>
              </a:ext>
            </a:extLst>
          </p:cNvPr>
          <p:cNvSpPr txBox="1">
            <a:spLocks/>
          </p:cNvSpPr>
          <p:nvPr/>
        </p:nvSpPr>
        <p:spPr>
          <a:xfrm>
            <a:off x="6008395" y="6065814"/>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34</a:t>
            </a:r>
          </a:p>
        </p:txBody>
      </p:sp>
    </p:spTree>
    <p:extLst>
      <p:ext uri="{BB962C8B-B14F-4D97-AF65-F5344CB8AC3E}">
        <p14:creationId xmlns:p14="http://schemas.microsoft.com/office/powerpoint/2010/main" val="3347235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hot tub inside of a cabin&#10;&#10;AI-generated content may be incorrect.">
            <a:extLst>
              <a:ext uri="{FF2B5EF4-FFF2-40B4-BE49-F238E27FC236}">
                <a16:creationId xmlns:a16="http://schemas.microsoft.com/office/drawing/2014/main" id="{D17C67B7-D227-7F0E-4DF1-AF3ED1995CB7}"/>
              </a:ext>
            </a:extLst>
          </p:cNvPr>
          <p:cNvPicPr>
            <a:picLocks noGrp="1" noChangeAspect="1"/>
          </p:cNvPicPr>
          <p:nvPr>
            <p:ph type="pic" sz="quarter" idx="10"/>
          </p:nvPr>
        </p:nvPicPr>
        <p:blipFill>
          <a:blip r:embed="rId2"/>
          <a:srcRect t="3129" b="3129"/>
          <a:stretch>
            <a:fillRect/>
          </a:stretch>
        </p:blipFill>
        <p:spPr/>
      </p:pic>
      <p:sp>
        <p:nvSpPr>
          <p:cNvPr id="8" name="Text Placeholder 7">
            <a:extLst>
              <a:ext uri="{FF2B5EF4-FFF2-40B4-BE49-F238E27FC236}">
                <a16:creationId xmlns:a16="http://schemas.microsoft.com/office/drawing/2014/main" id="{C1BBCD1D-D37B-DA2A-AE07-677728E16B41}"/>
              </a:ext>
            </a:extLst>
          </p:cNvPr>
          <p:cNvSpPr>
            <a:spLocks noGrp="1"/>
          </p:cNvSpPr>
          <p:nvPr>
            <p:ph type="body" sz="quarter" idx="16"/>
          </p:nvPr>
        </p:nvSpPr>
        <p:spPr>
          <a:xfrm>
            <a:off x="4295553" y="372159"/>
            <a:ext cx="7221426" cy="803654"/>
          </a:xfrm>
        </p:spPr>
        <p:txBody>
          <a:bodyPr/>
          <a:lstStyle/>
          <a:p>
            <a:r>
              <a:rPr lang="en-IE" dirty="0"/>
              <a:t>Uvod </a:t>
            </a:r>
          </a:p>
          <a:p>
            <a:endParaRPr lang="en-IE" dirty="0"/>
          </a:p>
        </p:txBody>
      </p:sp>
      <p:sp>
        <p:nvSpPr>
          <p:cNvPr id="10" name="Text Placeholder 9">
            <a:extLst>
              <a:ext uri="{FF2B5EF4-FFF2-40B4-BE49-F238E27FC236}">
                <a16:creationId xmlns:a16="http://schemas.microsoft.com/office/drawing/2014/main" id="{7AA5BA78-5E3E-1616-92F0-6D789DB8675D}"/>
              </a:ext>
            </a:extLst>
          </p:cNvPr>
          <p:cNvSpPr>
            <a:spLocks noGrp="1"/>
          </p:cNvSpPr>
          <p:nvPr>
            <p:ph type="body" sz="quarter" idx="21"/>
          </p:nvPr>
        </p:nvSpPr>
        <p:spPr>
          <a:xfrm>
            <a:off x="4295552" y="1168802"/>
            <a:ext cx="7401147" cy="4530541"/>
          </a:xfrm>
        </p:spPr>
        <p:txBody>
          <a:bodyPr lIns="91440" tIns="45720" rIns="91440" bIns="45720" anchor="t"/>
          <a:lstStyle/>
          <a:p>
            <a:pPr>
              <a:spcAft>
                <a:spcPts val="600"/>
              </a:spcAft>
            </a:pPr>
            <a:r>
              <a:rPr lang="en-IE" sz="2000" dirty="0"/>
              <a:t>V gostinskem sektorju niso vse noči enake – soba v sončnem poletnem vikendu je veliko bolj iskana (in dragocena) kot ista soba v deževnem torek izven sezone. V tem poglavju bomo raziskali, kako prilagoditi cene in napovedati prihodke glede na sezonske trende. </a:t>
            </a:r>
            <a:endParaRPr lang="en-IE" sz="2000" dirty="0">
              <a:ea typeface="Calibri"/>
              <a:cs typeface="Calibri"/>
            </a:endParaRPr>
          </a:p>
          <a:p>
            <a:pPr>
              <a:spcAft>
                <a:spcPts val="600"/>
              </a:spcAft>
            </a:pPr>
            <a:r>
              <a:rPr lang="en-IE" sz="2000" dirty="0"/>
              <a:t>Pomagal vam bo </a:t>
            </a:r>
            <a:r>
              <a:rPr lang="en-IE" sz="2000" b="1" dirty="0"/>
              <a:t>povečati prihodke v </a:t>
            </a:r>
            <a:r>
              <a:rPr lang="en-IE" sz="2000" dirty="0"/>
              <a:t>obdobjih</a:t>
            </a:r>
            <a:r>
              <a:rPr lang="en-IE" sz="2000" b="1" dirty="0"/>
              <a:t> visokega povpraševanja </a:t>
            </a:r>
            <a:r>
              <a:rPr lang="en-IE" sz="2000" dirty="0"/>
              <a:t>in še vedno </a:t>
            </a:r>
            <a:r>
              <a:rPr lang="en-IE" sz="2000" b="1" dirty="0"/>
              <a:t>privabiti goste v mirnejših obdobjih </a:t>
            </a:r>
            <a:r>
              <a:rPr lang="en-IE" sz="2000" dirty="0"/>
              <a:t>z uporabo pametnih cenovnih strategij in dejavnosti za povečanje prihodkov. </a:t>
            </a:r>
            <a:endParaRPr lang="en-IE" sz="2000" dirty="0">
              <a:ea typeface="Calibri"/>
              <a:cs typeface="Calibri"/>
            </a:endParaRPr>
          </a:p>
          <a:p>
            <a:pPr>
              <a:spcAft>
                <a:spcPts val="600"/>
              </a:spcAft>
            </a:pPr>
            <a:r>
              <a:rPr lang="en-IE" sz="2000" dirty="0"/>
              <a:t>V tem kontekstu se večina nastanitvenih podjetij sooča z nihanji skozi vse leto (pomislite na turistične sezone, praznike ali lokalne dogodke). Naš cilj je ustvariti cenovni načrt in </a:t>
            </a:r>
            <a:r>
              <a:rPr lang="en-US" sz="2000" dirty="0"/>
              <a:t>vam ponuditi praktične strategije, ki vam bodo pomagale obvladovati te nihanje, zaračunavati prave cene ob pravem času, izvajati dejavnosti za povečanje prihodkov in napovedovati, </a:t>
            </a:r>
            <a:r>
              <a:rPr lang="en-IE" sz="2000" dirty="0"/>
              <a:t>kako bodo te odločitve vplivale na vaše skupne prihodke. S tem boste zagotovili, da bo vaše podjetje ostalo dobičkonosno skozi vse leto, ne le v najbolj obremenjenih obdobjih.</a:t>
            </a:r>
            <a:endParaRPr lang="en-IE" sz="2000" dirty="0">
              <a:ea typeface="Calibri"/>
              <a:cs typeface="Calibri"/>
            </a:endParaRPr>
          </a:p>
          <a:p>
            <a:pPr>
              <a:spcAft>
                <a:spcPts val="600"/>
              </a:spcAft>
            </a:pPr>
            <a:endParaRPr lang="en-IE" sz="2000" dirty="0">
              <a:ea typeface="Calibri"/>
              <a:cs typeface="Calibri"/>
            </a:endParaRPr>
          </a:p>
        </p:txBody>
      </p:sp>
      <p:sp>
        <p:nvSpPr>
          <p:cNvPr id="12" name="Text Placeholder 11">
            <a:extLst>
              <a:ext uri="{FF2B5EF4-FFF2-40B4-BE49-F238E27FC236}">
                <a16:creationId xmlns:a16="http://schemas.microsoft.com/office/drawing/2014/main" id="{6BCAD6C7-58AA-C2F5-3C54-CF98F8D7BE64}"/>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799BC100-C4DB-C549-CBBF-7FE8D9FFFBE9}"/>
              </a:ext>
            </a:extLst>
          </p:cNvPr>
          <p:cNvSpPr>
            <a:spLocks noGrp="1"/>
          </p:cNvSpPr>
          <p:nvPr>
            <p:ph type="body" sz="quarter" idx="19"/>
          </p:nvPr>
        </p:nvSpPr>
        <p:spPr>
          <a:xfrm>
            <a:off x="485532" y="2105415"/>
            <a:ext cx="3215541" cy="385564"/>
          </a:xfrm>
        </p:spPr>
        <p:txBody>
          <a:bodyPr lIns="91440" tIns="45720" rIns="91440" bIns="45720" anchor="t">
            <a:noAutofit/>
          </a:bodyPr>
          <a:lstStyle/>
          <a:p>
            <a:r>
              <a:rPr lang="en-US" sz="2800" dirty="0"/>
              <a:t>Preživetje v nizki sezoni</a:t>
            </a:r>
          </a:p>
          <a:p>
            <a:endParaRPr lang="en-US" sz="2800" b="0" dirty="0">
              <a:latin typeface="Calibri"/>
              <a:ea typeface="Open Sans"/>
              <a:cs typeface="Calibri"/>
            </a:endParaRPr>
          </a:p>
          <a:p>
            <a:r>
              <a:rPr lang="en-US" sz="2000" b="0" err="1">
                <a:latin typeface="Calibri"/>
                <a:ea typeface="Open Sans"/>
                <a:cs typeface="Calibri"/>
              </a:rPr>
              <a:t>Taktike</a:t>
            </a:r>
            <a:r>
              <a:rPr lang="en-US" sz="2000" b="0" dirty="0">
                <a:latin typeface="Calibri"/>
                <a:ea typeface="Open Sans"/>
                <a:cs typeface="Calibri"/>
              </a:rPr>
              <a:t> za </a:t>
            </a:r>
            <a:r>
              <a:rPr lang="en-US" sz="2000" b="0" err="1">
                <a:latin typeface="Calibri"/>
                <a:ea typeface="Open Sans"/>
                <a:cs typeface="Calibri"/>
              </a:rPr>
              <a:t>zmanjšanje</a:t>
            </a:r>
            <a:r>
              <a:rPr lang="en-US" sz="2000" b="0" dirty="0">
                <a:latin typeface="Calibri"/>
                <a:ea typeface="Open Sans"/>
                <a:cs typeface="Calibri"/>
              </a:rPr>
              <a:t> </a:t>
            </a:r>
            <a:r>
              <a:rPr lang="en-US" sz="2000" b="0" err="1">
                <a:latin typeface="Calibri"/>
                <a:ea typeface="Open Sans"/>
                <a:cs typeface="Calibri"/>
              </a:rPr>
              <a:t>stroškov</a:t>
            </a:r>
            <a:r>
              <a:rPr lang="en-US" sz="2000" b="0" dirty="0">
                <a:latin typeface="Calibri"/>
                <a:ea typeface="Open Sans"/>
                <a:cs typeface="Calibri"/>
              </a:rPr>
              <a:t> in povečanje prihodkov</a:t>
            </a:r>
            <a:endParaRPr lang="en-US" sz="2000">
              <a:latin typeface="Calibri"/>
              <a:ea typeface="Open Sans"/>
              <a:cs typeface="Calibri"/>
            </a:endParaRPr>
          </a:p>
          <a:p>
            <a:endParaRPr lang="en-IE" sz="2800" b="0" dirty="0"/>
          </a:p>
        </p:txBody>
      </p:sp>
      <p:sp>
        <p:nvSpPr>
          <p:cNvPr id="3" name="TextBox 2">
            <a:extLst>
              <a:ext uri="{FF2B5EF4-FFF2-40B4-BE49-F238E27FC236}">
                <a16:creationId xmlns:a16="http://schemas.microsoft.com/office/drawing/2014/main" id="{4ED93F6F-5002-62D5-CAAF-1D475D1CF9D4}"/>
              </a:ext>
            </a:extLst>
          </p:cNvPr>
          <p:cNvSpPr txBox="1"/>
          <p:nvPr/>
        </p:nvSpPr>
        <p:spPr>
          <a:xfrm>
            <a:off x="257175" y="5710922"/>
            <a:ext cx="3667125" cy="584775"/>
          </a:xfrm>
          <a:prstGeom prst="rect">
            <a:avLst/>
          </a:prstGeom>
          <a:noFill/>
        </p:spPr>
        <p:txBody>
          <a:bodyPr wrap="square" lIns="91440" tIns="45720" rIns="91440" bIns="45720" anchor="t">
            <a:spAutoFit/>
          </a:bodyPr>
          <a:lstStyle/>
          <a:p>
            <a:r>
              <a:rPr lang="en-IE" sz="1600" dirty="0">
                <a:solidFill>
                  <a:srgbClr val="00B0F0"/>
                </a:solidFill>
                <a:hlinkClick r:id="rId3">
                  <a:extLst>
                    <a:ext uri="{A12FA001-AC4F-418D-AE19-62706E023703}">
                      <ahyp:hlinkClr xmlns:ahyp="http://schemas.microsoft.com/office/drawing/2018/hyperlinkcolor" val="tx"/>
                    </a:ext>
                  </a:extLst>
                </a:hlinkClick>
              </a:rPr>
              <a:t>Osnove finančnega načrtovanja za upravljavce glamping lokacij</a:t>
            </a:r>
            <a:endParaRPr lang="en-IE" sz="1600">
              <a:solidFill>
                <a:srgbClr val="00B0F0"/>
              </a:solidFill>
              <a:ea typeface="Calibri"/>
              <a:cs typeface="Calibri"/>
            </a:endParaRPr>
          </a:p>
        </p:txBody>
      </p:sp>
    </p:spTree>
    <p:extLst>
      <p:ext uri="{BB962C8B-B14F-4D97-AF65-F5344CB8AC3E}">
        <p14:creationId xmlns:p14="http://schemas.microsoft.com/office/powerpoint/2010/main" val="3550158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F5009-5A0B-AA0C-4057-96852CD3624A}"/>
            </a:ext>
          </a:extLst>
        </p:cNvPr>
        <p:cNvGrpSpPr/>
        <p:nvPr/>
      </p:nvGrpSpPr>
      <p:grpSpPr>
        <a:xfrm>
          <a:off x="0" y="0"/>
          <a:ext cx="0" cy="0"/>
          <a:chOff x="0" y="0"/>
          <a:chExt cx="0" cy="0"/>
        </a:xfrm>
      </p:grpSpPr>
      <p:pic>
        <p:nvPicPr>
          <p:cNvPr id="14" name="Picture Placeholder 13" descr="A hot tub inside of a cabin&#10;&#10;AI-generated content may be incorrect.">
            <a:extLst>
              <a:ext uri="{FF2B5EF4-FFF2-40B4-BE49-F238E27FC236}">
                <a16:creationId xmlns:a16="http://schemas.microsoft.com/office/drawing/2014/main" id="{7A760B36-E943-435F-73FF-0134684F3223}"/>
              </a:ext>
            </a:extLst>
          </p:cNvPr>
          <p:cNvPicPr>
            <a:picLocks noGrp="1" noChangeAspect="1"/>
          </p:cNvPicPr>
          <p:nvPr>
            <p:ph type="pic" sz="quarter" idx="10"/>
          </p:nvPr>
        </p:nvPicPr>
        <p:blipFill>
          <a:blip r:embed="rId2"/>
          <a:srcRect t="3129" b="3129"/>
          <a:stretch>
            <a:fillRect/>
          </a:stretch>
        </p:blipFill>
        <p:spPr/>
      </p:pic>
      <p:sp>
        <p:nvSpPr>
          <p:cNvPr id="8" name="Text Placeholder 7">
            <a:extLst>
              <a:ext uri="{FF2B5EF4-FFF2-40B4-BE49-F238E27FC236}">
                <a16:creationId xmlns:a16="http://schemas.microsoft.com/office/drawing/2014/main" id="{6B066BC4-3171-0F52-578A-EC6930E03593}"/>
              </a:ext>
            </a:extLst>
          </p:cNvPr>
          <p:cNvSpPr>
            <a:spLocks noGrp="1"/>
          </p:cNvSpPr>
          <p:nvPr>
            <p:ph type="body" sz="quarter" idx="16"/>
          </p:nvPr>
        </p:nvSpPr>
        <p:spPr>
          <a:xfrm>
            <a:off x="4295553" y="567544"/>
            <a:ext cx="7221426" cy="803654"/>
          </a:xfrm>
        </p:spPr>
        <p:txBody>
          <a:bodyPr/>
          <a:lstStyle/>
          <a:p>
            <a:r>
              <a:rPr lang="en-US" dirty="0"/>
              <a:t>Načrtovanje za nizko sezono in sezonskost</a:t>
            </a:r>
            <a:endParaRPr lang="en-IE" dirty="0"/>
          </a:p>
          <a:p>
            <a:endParaRPr lang="en-IE" dirty="0"/>
          </a:p>
        </p:txBody>
      </p:sp>
      <p:sp>
        <p:nvSpPr>
          <p:cNvPr id="10" name="Text Placeholder 9">
            <a:extLst>
              <a:ext uri="{FF2B5EF4-FFF2-40B4-BE49-F238E27FC236}">
                <a16:creationId xmlns:a16="http://schemas.microsoft.com/office/drawing/2014/main" id="{1CDCAF0C-9A78-1AC3-1B0D-FC4DC2353FC6}"/>
              </a:ext>
            </a:extLst>
          </p:cNvPr>
          <p:cNvSpPr>
            <a:spLocks noGrp="1"/>
          </p:cNvSpPr>
          <p:nvPr>
            <p:ph type="body" sz="quarter" idx="21"/>
          </p:nvPr>
        </p:nvSpPr>
        <p:spPr>
          <a:xfrm>
            <a:off x="4295552" y="2230892"/>
            <a:ext cx="7401147" cy="4530541"/>
          </a:xfrm>
        </p:spPr>
        <p:txBody>
          <a:bodyPr lIns="91440" tIns="45720" rIns="91440" bIns="45720" anchor="t"/>
          <a:lstStyle/>
          <a:p>
            <a:pPr>
              <a:spcAft>
                <a:spcPts val="600"/>
              </a:spcAft>
            </a:pPr>
            <a:r>
              <a:rPr lang="en-US" err="1"/>
              <a:t>Skoraj</a:t>
            </a:r>
            <a:r>
              <a:rPr lang="en-US"/>
              <a:t> </a:t>
            </a:r>
            <a:r>
              <a:rPr lang="en-US" err="1"/>
              <a:t>vsaka</a:t>
            </a:r>
            <a:r>
              <a:rPr lang="en-US"/>
              <a:t> </a:t>
            </a:r>
            <a:r>
              <a:rPr lang="en-US" err="1"/>
              <a:t>alternativna</a:t>
            </a:r>
            <a:r>
              <a:rPr lang="en-US"/>
              <a:t> nastanitev se </a:t>
            </a:r>
            <a:r>
              <a:rPr lang="en-US" err="1"/>
              <a:t>sooča</a:t>
            </a:r>
            <a:r>
              <a:rPr lang="en-US"/>
              <a:t> z </a:t>
            </a:r>
            <a:r>
              <a:rPr lang="en-US" b="1" dirty="0" err="1"/>
              <a:t>nihanji</a:t>
            </a:r>
            <a:r>
              <a:rPr lang="en-US" b="1" dirty="0"/>
              <a:t> </a:t>
            </a:r>
            <a:r>
              <a:rPr lang="en-US" b="1" dirty="0" err="1"/>
              <a:t>sezonskega</a:t>
            </a:r>
            <a:r>
              <a:rPr lang="en-US" b="1" dirty="0"/>
              <a:t> povpraševanja </a:t>
            </a:r>
            <a:r>
              <a:rPr lang="en-US" dirty="0"/>
              <a:t>– bodisi zaradi vremena (poletni glamping v severni Evropi bo pozimi manj obiskan) ali zaradi dneva v tednu (sredi tedna v primerjavi z vikendom). </a:t>
            </a:r>
          </a:p>
          <a:p>
            <a:pPr>
              <a:spcAft>
                <a:spcPts val="600"/>
              </a:spcAft>
            </a:pPr>
            <a:r>
              <a:rPr lang="en-US" dirty="0"/>
              <a:t>Po obravnavi cen se ta poglavje osredotoča na zagotavljanje rentabilnosti v obdobjih nizke zasedenosti. Spoznajte koncept sezonskega denarnega toka: tudi če je vaša nastanitev v sezoni popolnoma zasedena, morate načrtovati tako, da vam meseci izven sezone ne prinesejo izgube. Strategije vključujejo:</a:t>
            </a:r>
          </a:p>
          <a:p>
            <a:pPr>
              <a:spcAft>
                <a:spcPts val="600"/>
              </a:spcAft>
            </a:pPr>
            <a:endParaRPr lang="en-IE" dirty="0"/>
          </a:p>
        </p:txBody>
      </p:sp>
      <p:sp>
        <p:nvSpPr>
          <p:cNvPr id="12" name="Text Placeholder 11">
            <a:extLst>
              <a:ext uri="{FF2B5EF4-FFF2-40B4-BE49-F238E27FC236}">
                <a16:creationId xmlns:a16="http://schemas.microsoft.com/office/drawing/2014/main" id="{0D167F84-6D52-052B-AD02-53AB73CD9423}"/>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FBA590C3-EAFD-AE36-CF6F-2D369C1D2F3C}"/>
              </a:ext>
            </a:extLst>
          </p:cNvPr>
          <p:cNvSpPr>
            <a:spLocks noGrp="1"/>
          </p:cNvSpPr>
          <p:nvPr>
            <p:ph type="body" sz="quarter" idx="19"/>
          </p:nvPr>
        </p:nvSpPr>
        <p:spPr>
          <a:xfrm>
            <a:off x="495301" y="2115184"/>
            <a:ext cx="2990849" cy="385564"/>
          </a:xfrm>
        </p:spPr>
        <p:txBody>
          <a:bodyPr lIns="91440" tIns="45720" rIns="91440" bIns="45720" anchor="t">
            <a:noAutofit/>
          </a:bodyPr>
          <a:lstStyle/>
          <a:p>
            <a:r>
              <a:rPr lang="en-US" sz="2800" dirty="0"/>
              <a:t>Preživetje v nizki sezoni</a:t>
            </a:r>
          </a:p>
          <a:p>
            <a:endParaRPr lang="en-US" sz="2400" b="0" dirty="0">
              <a:latin typeface="Calibri"/>
              <a:ea typeface="Open Sans"/>
              <a:cs typeface="Calibri"/>
            </a:endParaRPr>
          </a:p>
          <a:p>
            <a:r>
              <a:rPr lang="en-US" sz="2400" b="0" dirty="0" err="1">
                <a:latin typeface="Calibri"/>
                <a:ea typeface="Open Sans"/>
                <a:cs typeface="Calibri"/>
              </a:rPr>
              <a:t>Taktike</a:t>
            </a:r>
            <a:r>
              <a:rPr lang="en-US" sz="2400" b="0" dirty="0">
                <a:latin typeface="Calibri"/>
                <a:ea typeface="Open Sans"/>
                <a:cs typeface="Calibri"/>
              </a:rPr>
              <a:t> za </a:t>
            </a:r>
            <a:r>
              <a:rPr lang="en-US" sz="2400" b="0" dirty="0" err="1">
                <a:latin typeface="Calibri"/>
                <a:ea typeface="Open Sans"/>
                <a:cs typeface="Calibri"/>
              </a:rPr>
              <a:t>zmanjšanje</a:t>
            </a:r>
            <a:r>
              <a:rPr lang="en-US" sz="2400" b="0" dirty="0">
                <a:latin typeface="Calibri"/>
                <a:ea typeface="Open Sans"/>
                <a:cs typeface="Calibri"/>
              </a:rPr>
              <a:t> </a:t>
            </a:r>
            <a:r>
              <a:rPr lang="en-US" sz="2400" b="0" dirty="0" err="1">
                <a:latin typeface="Calibri"/>
                <a:ea typeface="Open Sans"/>
                <a:cs typeface="Calibri"/>
              </a:rPr>
              <a:t>stroškov</a:t>
            </a:r>
            <a:r>
              <a:rPr lang="en-US" sz="2400" b="0" dirty="0">
                <a:latin typeface="Calibri"/>
                <a:ea typeface="Open Sans"/>
                <a:cs typeface="Calibri"/>
              </a:rPr>
              <a:t> in povečanje prihodkov</a:t>
            </a:r>
            <a:endParaRPr lang="en-US"/>
          </a:p>
          <a:p>
            <a:endParaRPr lang="en-IE" sz="2400" b="0" dirty="0"/>
          </a:p>
        </p:txBody>
      </p:sp>
    </p:spTree>
    <p:extLst>
      <p:ext uri="{BB962C8B-B14F-4D97-AF65-F5344CB8AC3E}">
        <p14:creationId xmlns:p14="http://schemas.microsoft.com/office/powerpoint/2010/main" val="492168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Placeholder 57" descr="A building with trees around it&#10;&#10;AI-generated content may be incorrect.">
            <a:extLst>
              <a:ext uri="{FF2B5EF4-FFF2-40B4-BE49-F238E27FC236}">
                <a16:creationId xmlns:a16="http://schemas.microsoft.com/office/drawing/2014/main" id="{F8B6CE07-698A-C583-3383-66A85C546513}"/>
              </a:ext>
            </a:extLst>
          </p:cNvPr>
          <p:cNvPicPr>
            <a:picLocks noGrp="1" noChangeAspect="1"/>
          </p:cNvPicPr>
          <p:nvPr>
            <p:ph type="pic" sz="quarter" idx="67"/>
          </p:nvPr>
        </p:nvPicPr>
        <p:blipFill>
          <a:blip r:embed="rId2"/>
          <a:srcRect l="23413" t="-12555" r="23785" b="12555"/>
          <a:stretch>
            <a:fillRect/>
          </a:stretch>
        </p:blipFill>
        <p:spPr>
          <a:xfrm>
            <a:off x="540029" y="0"/>
            <a:ext cx="2654458" cy="3351213"/>
          </a:xfrm>
        </p:spPr>
      </p:pic>
      <p:sp>
        <p:nvSpPr>
          <p:cNvPr id="29" name="Text Placeholder 5">
            <a:extLst>
              <a:ext uri="{FF2B5EF4-FFF2-40B4-BE49-F238E27FC236}">
                <a16:creationId xmlns:a16="http://schemas.microsoft.com/office/drawing/2014/main" id="{380F3FFB-6E87-6763-450D-0968A66AC669}"/>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Avtor fotografije: Cave People, Islandija</a:t>
            </a:r>
          </a:p>
          <a:p>
            <a:endParaRPr lang="en-GB"/>
          </a:p>
        </p:txBody>
      </p:sp>
      <p:pic>
        <p:nvPicPr>
          <p:cNvPr id="30" name="Picture Placeholder 20">
            <a:extLst>
              <a:ext uri="{FF2B5EF4-FFF2-40B4-BE49-F238E27FC236}">
                <a16:creationId xmlns:a16="http://schemas.microsoft.com/office/drawing/2014/main" id="{FDB6AD3D-2023-B809-2496-4AB5317BAEAF}"/>
              </a:ext>
            </a:extLst>
          </p:cNvPr>
          <p:cNvPicPr>
            <a:picLocks noGrp="1" noChangeAspect="1"/>
          </p:cNvPicPr>
          <p:nvPr>
            <p:ph type="pic" sz="quarter" idx="69"/>
          </p:nvPr>
        </p:nvPicPr>
        <p:blipFill>
          <a:blip r:embed="rId3"/>
          <a:srcRect l="23693" r="23693"/>
          <a:stretch>
            <a:fillRect/>
          </a:stretch>
        </p:blipFill>
        <p:spPr>
          <a:xfrm>
            <a:off x="3728231" y="3506787"/>
            <a:ext cx="2654458" cy="3351213"/>
          </a:xfrm>
        </p:spPr>
      </p:pic>
      <p:sp>
        <p:nvSpPr>
          <p:cNvPr id="31" name="Text Placeholder 7">
            <a:extLst>
              <a:ext uri="{FF2B5EF4-FFF2-40B4-BE49-F238E27FC236}">
                <a16:creationId xmlns:a16="http://schemas.microsoft.com/office/drawing/2014/main" id="{355BF0B4-93AC-0AC6-ACAD-8A4D696D515D}"/>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Avtor fotografije: A-Frame v Soči, Gorizia, Slovenija</a:t>
            </a:r>
          </a:p>
          <a:p>
            <a:endParaRPr lang="en-GB"/>
          </a:p>
        </p:txBody>
      </p:sp>
      <p:sp>
        <p:nvSpPr>
          <p:cNvPr id="34" name="object 3">
            <a:extLst>
              <a:ext uri="{FF2B5EF4-FFF2-40B4-BE49-F238E27FC236}">
                <a16:creationId xmlns:a16="http://schemas.microsoft.com/office/drawing/2014/main" id="{051A709F-F8E5-53EB-3F51-02C0ECDC6FC6}"/>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5" name="Text Placeholder 32">
            <a:extLst>
              <a:ext uri="{FF2B5EF4-FFF2-40B4-BE49-F238E27FC236}">
                <a16:creationId xmlns:a16="http://schemas.microsoft.com/office/drawing/2014/main" id="{BE8A40C2-2279-CBD9-BEF6-2C4C61FDE9D1}"/>
              </a:ext>
            </a:extLst>
          </p:cNvPr>
          <p:cNvSpPr>
            <a:spLocks noGrp="1"/>
          </p:cNvSpPr>
          <p:nvPr>
            <p:ph type="body" sz="quarter" idx="18" hasCustomPrompt="1"/>
          </p:nvPr>
        </p:nvSpPr>
        <p:spPr>
          <a:xfrm>
            <a:off x="558534" y="4243251"/>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Strategije dobička in oblikovanja cen</a:t>
            </a:r>
          </a:p>
          <a:p>
            <a:pPr lvl="0" algn="ctr">
              <a:lnSpc>
                <a:spcPct val="100000"/>
              </a:lnSpc>
              <a:spcAft>
                <a:spcPts val="600"/>
              </a:spcAft>
            </a:pPr>
            <a:r>
              <a:rPr lang="en-US" b="0" i="1">
                <a:solidFill>
                  <a:schemeClr val="bg1"/>
                </a:solidFill>
              </a:rPr>
              <a:t>(29 </a:t>
            </a:r>
            <a:r>
              <a:rPr lang="en-US" b="0" i="1" err="1">
                <a:solidFill>
                  <a:schemeClr val="bg1"/>
                </a:solidFill>
              </a:rPr>
              <a:t>drsnic</a:t>
            </a:r>
            <a:r>
              <a:rPr lang="en-US" b="0" i="1">
                <a:solidFill>
                  <a:schemeClr val="bg1"/>
                </a:solidFill>
              </a:rPr>
              <a:t>)</a:t>
            </a:r>
            <a:endParaRPr lang="en-IE" b="0" i="1">
              <a:solidFill>
                <a:schemeClr val="bg1"/>
              </a:solidFill>
            </a:endParaRPr>
          </a:p>
          <a:p>
            <a:pPr lvl="0" algn="ctr">
              <a:lnSpc>
                <a:spcPct val="100000"/>
              </a:lnSpc>
              <a:spcAft>
                <a:spcPts val="600"/>
              </a:spcAft>
            </a:pPr>
            <a:endParaRPr lang="en-US" sz="2400" b="0" dirty="0">
              <a:solidFill>
                <a:schemeClr val="bg1"/>
              </a:solidFill>
            </a:endParaRPr>
          </a:p>
        </p:txBody>
      </p:sp>
      <p:sp>
        <p:nvSpPr>
          <p:cNvPr id="36" name="Text Placeholder 32">
            <a:extLst>
              <a:ext uri="{FF2B5EF4-FFF2-40B4-BE49-F238E27FC236}">
                <a16:creationId xmlns:a16="http://schemas.microsoft.com/office/drawing/2014/main" id="{FAE6460E-4723-1CE0-B4E5-54F1F2E9F10E}"/>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37" name="Straight Connector 36">
            <a:extLst>
              <a:ext uri="{FF2B5EF4-FFF2-40B4-BE49-F238E27FC236}">
                <a16:creationId xmlns:a16="http://schemas.microsoft.com/office/drawing/2014/main" id="{5625CDBA-BB8A-D2F7-9FC2-FA0CF96A2FE6}"/>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 Placeholder 23">
            <a:extLst>
              <a:ext uri="{FF2B5EF4-FFF2-40B4-BE49-F238E27FC236}">
                <a16:creationId xmlns:a16="http://schemas.microsoft.com/office/drawing/2014/main" id="{B3F57C5F-4C79-899D-3889-B09B190E5FEB}"/>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Avtor fotografije: </a:t>
            </a:r>
            <a:endParaRPr lang="en-US" dirty="0"/>
          </a:p>
        </p:txBody>
      </p:sp>
      <p:sp>
        <p:nvSpPr>
          <p:cNvPr id="39" name="Text Placeholder 32">
            <a:extLst>
              <a:ext uri="{FF2B5EF4-FFF2-40B4-BE49-F238E27FC236}">
                <a16:creationId xmlns:a16="http://schemas.microsoft.com/office/drawing/2014/main" id="{42B15DA7-24C7-9D61-F612-DEB1CE845ADD}"/>
              </a:ext>
            </a:extLst>
          </p:cNvPr>
          <p:cNvSpPr txBox="1">
            <a:spLocks/>
          </p:cNvSpPr>
          <p:nvPr/>
        </p:nvSpPr>
        <p:spPr>
          <a:xfrm>
            <a:off x="3739878" y="1867633"/>
            <a:ext cx="2636194" cy="1399756"/>
          </a:xfrm>
          <a:prstGeom prst="rect">
            <a:avLst/>
          </a:prstGeom>
        </p:spPr>
        <p:txBody>
          <a:bodyPr lIns="91440" tIns="45720" rIns="91440" bIns="45720"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i="0"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Uporaba sezonskih strategij</a:t>
            </a:r>
          </a:p>
          <a:p>
            <a:pPr algn="ctr">
              <a:lnSpc>
                <a:spcPct val="100000"/>
              </a:lnSpc>
              <a:spcAft>
                <a:spcPts val="600"/>
              </a:spcAft>
            </a:pPr>
            <a:r>
              <a:rPr lang="en-US" b="0" i="1">
                <a:solidFill>
                  <a:schemeClr val="bg1"/>
                </a:solidFill>
              </a:rPr>
              <a:t>(45 drsnic)</a:t>
            </a:r>
            <a:endParaRPr lang="en-US" b="0" i="1">
              <a:solidFill>
                <a:schemeClr val="bg1"/>
              </a:solidFill>
              <a:ea typeface="Calibri"/>
              <a:cs typeface="Calibri"/>
            </a:endParaRPr>
          </a:p>
          <a:p>
            <a:pPr algn="ctr">
              <a:lnSpc>
                <a:spcPct val="100000"/>
              </a:lnSpc>
              <a:spcAft>
                <a:spcPts val="600"/>
              </a:spcAft>
            </a:pPr>
            <a:endParaRPr lang="en-US" sz="2400" b="0" dirty="0">
              <a:solidFill>
                <a:schemeClr val="bg1"/>
              </a:solidFill>
            </a:endParaRPr>
          </a:p>
        </p:txBody>
      </p:sp>
      <p:sp>
        <p:nvSpPr>
          <p:cNvPr id="40" name="Text Placeholder 32">
            <a:extLst>
              <a:ext uri="{FF2B5EF4-FFF2-40B4-BE49-F238E27FC236}">
                <a16:creationId xmlns:a16="http://schemas.microsoft.com/office/drawing/2014/main" id="{5FDC7782-AE59-3A1D-D02D-F4BBFCB92861}"/>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08</a:t>
            </a:r>
            <a:endParaRPr lang="en-US" dirty="0"/>
          </a:p>
        </p:txBody>
      </p:sp>
      <p:cxnSp>
        <p:nvCxnSpPr>
          <p:cNvPr id="41" name="Straight Connector 40">
            <a:extLst>
              <a:ext uri="{FF2B5EF4-FFF2-40B4-BE49-F238E27FC236}">
                <a16:creationId xmlns:a16="http://schemas.microsoft.com/office/drawing/2014/main" id="{67C54C78-5297-2B69-B198-3A7EF7DCE740}"/>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2">
            <a:extLst>
              <a:ext uri="{FF2B5EF4-FFF2-40B4-BE49-F238E27FC236}">
                <a16:creationId xmlns:a16="http://schemas.microsoft.com/office/drawing/2014/main" id="{3BF92BFE-03BA-4DE2-DBC5-13D2EF438AEB}"/>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IE" sz="2400" b="0">
                <a:solidFill>
                  <a:schemeClr val="bg1"/>
                </a:solidFill>
              </a:rPr>
              <a:t>Viri</a:t>
            </a:r>
          </a:p>
          <a:p>
            <a:pPr algn="ctr">
              <a:lnSpc>
                <a:spcPct val="100000"/>
              </a:lnSpc>
              <a:spcAft>
                <a:spcPts val="600"/>
              </a:spcAft>
            </a:pPr>
            <a:r>
              <a:rPr lang="en-IE" b="0" i="1">
                <a:solidFill>
                  <a:schemeClr val="bg1"/>
                </a:solidFill>
              </a:rPr>
              <a:t>(20 diapozitivov)</a:t>
            </a:r>
          </a:p>
          <a:p>
            <a:pPr algn="ctr">
              <a:lnSpc>
                <a:spcPct val="100000"/>
              </a:lnSpc>
              <a:spcAft>
                <a:spcPts val="600"/>
              </a:spcAft>
            </a:pPr>
            <a:endParaRPr lang="en-IE" sz="2400" b="0">
              <a:solidFill>
                <a:schemeClr val="bg1"/>
              </a:solidFill>
            </a:endParaRPr>
          </a:p>
        </p:txBody>
      </p:sp>
      <p:sp>
        <p:nvSpPr>
          <p:cNvPr id="44" name="Text Placeholder 32">
            <a:extLst>
              <a:ext uri="{FF2B5EF4-FFF2-40B4-BE49-F238E27FC236}">
                <a16:creationId xmlns:a16="http://schemas.microsoft.com/office/drawing/2014/main" id="{52EF16DC-8822-AF61-A463-922E11D9D540}"/>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10</a:t>
            </a:r>
            <a:endParaRPr lang="en-US" dirty="0"/>
          </a:p>
        </p:txBody>
      </p:sp>
      <p:cxnSp>
        <p:nvCxnSpPr>
          <p:cNvPr id="45" name="Straight Connector 44">
            <a:extLst>
              <a:ext uri="{FF2B5EF4-FFF2-40B4-BE49-F238E27FC236}">
                <a16:creationId xmlns:a16="http://schemas.microsoft.com/office/drawing/2014/main" id="{51B1F9F3-F301-E3AA-8325-0BC541DE8C91}"/>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23">
            <a:extLst>
              <a:ext uri="{FF2B5EF4-FFF2-40B4-BE49-F238E27FC236}">
                <a16:creationId xmlns:a16="http://schemas.microsoft.com/office/drawing/2014/main" id="{74D055E0-876F-4551-6B7D-F91F2F9ACCE2}"/>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Avtor fotografije: </a:t>
            </a:r>
            <a:endParaRPr lang="en-US" dirty="0"/>
          </a:p>
        </p:txBody>
      </p:sp>
      <p:sp>
        <p:nvSpPr>
          <p:cNvPr id="47" name="Freeform 28">
            <a:extLst>
              <a:ext uri="{FF2B5EF4-FFF2-40B4-BE49-F238E27FC236}">
                <a16:creationId xmlns:a16="http://schemas.microsoft.com/office/drawing/2014/main" id="{84063B8C-DA31-53F2-20BB-AC72F8995D85}"/>
              </a:ext>
            </a:extLst>
          </p:cNvPr>
          <p:cNvSpPr/>
          <p:nvPr/>
        </p:nvSpPr>
        <p:spPr>
          <a:xfrm>
            <a:off x="-25039" y="194538"/>
            <a:ext cx="11452220"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8" name="Text Placeholder 16">
            <a:extLst>
              <a:ext uri="{FF2B5EF4-FFF2-40B4-BE49-F238E27FC236}">
                <a16:creationId xmlns:a16="http://schemas.microsoft.com/office/drawing/2014/main" id="{E55085AB-C692-1756-0BCA-F64796D2EEC1}"/>
              </a:ext>
            </a:extLst>
          </p:cNvPr>
          <p:cNvSpPr txBox="1">
            <a:spLocks/>
          </p:cNvSpPr>
          <p:nvPr/>
        </p:nvSpPr>
        <p:spPr>
          <a:xfrm>
            <a:off x="476458" y="316719"/>
            <a:ext cx="10950723"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dirty="0">
                <a:solidFill>
                  <a:schemeClr val="bg1"/>
                </a:solidFill>
              </a:rPr>
              <a:t>3. del: </a:t>
            </a:r>
            <a:r>
              <a:rPr lang="en-US" b="1" dirty="0">
                <a:solidFill>
                  <a:schemeClr val="bg1"/>
                </a:solidFill>
              </a:rPr>
              <a:t>Poglavji 7–8 </a:t>
            </a:r>
            <a:r>
              <a:rPr lang="en-US" dirty="0">
                <a:solidFill>
                  <a:schemeClr val="bg1"/>
                </a:solidFill>
              </a:rPr>
              <a:t>Cene za dobiček, vrednost in sezonskost</a:t>
            </a:r>
            <a:endParaRPr lang="en-GB" dirty="0">
              <a:solidFill>
                <a:schemeClr val="bg1"/>
              </a:solidFill>
            </a:endParaRPr>
          </a:p>
        </p:txBody>
      </p:sp>
      <p:sp>
        <p:nvSpPr>
          <p:cNvPr id="49" name="Text Placeholder 32">
            <a:extLst>
              <a:ext uri="{FF2B5EF4-FFF2-40B4-BE49-F238E27FC236}">
                <a16:creationId xmlns:a16="http://schemas.microsoft.com/office/drawing/2014/main" id="{A622F4E1-5D3B-2EBE-2C38-6DEFB31E798F}"/>
              </a:ext>
            </a:extLst>
          </p:cNvPr>
          <p:cNvSpPr txBox="1">
            <a:spLocks/>
          </p:cNvSpPr>
          <p:nvPr/>
        </p:nvSpPr>
        <p:spPr>
          <a:xfrm>
            <a:off x="1221462" y="3831116"/>
            <a:ext cx="2158881"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Calibri"/>
                <a:ea typeface="Open Sans"/>
                <a:cs typeface="Calibri"/>
              </a:rPr>
              <a:t>Poglavje</a:t>
            </a:r>
            <a:r>
              <a:rPr lang="en-US" dirty="0">
                <a:latin typeface="Calibri"/>
                <a:ea typeface="Open Sans"/>
                <a:cs typeface="Calibri"/>
              </a:rPr>
              <a:t> 7  </a:t>
            </a:r>
          </a:p>
        </p:txBody>
      </p:sp>
      <p:sp>
        <p:nvSpPr>
          <p:cNvPr id="50" name="Text Placeholder 32">
            <a:extLst>
              <a:ext uri="{FF2B5EF4-FFF2-40B4-BE49-F238E27FC236}">
                <a16:creationId xmlns:a16="http://schemas.microsoft.com/office/drawing/2014/main" id="{1960A3FC-9F45-735F-36CC-DE51D3B9E7B8}"/>
              </a:ext>
            </a:extLst>
          </p:cNvPr>
          <p:cNvSpPr txBox="1">
            <a:spLocks/>
          </p:cNvSpPr>
          <p:nvPr/>
        </p:nvSpPr>
        <p:spPr>
          <a:xfrm>
            <a:off x="4268073" y="1455615"/>
            <a:ext cx="2114616"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latin typeface="Calibri"/>
                <a:ea typeface="Open Sans"/>
                <a:cs typeface="Calibri"/>
              </a:rPr>
              <a:t>Poglavje</a:t>
            </a:r>
            <a:r>
              <a:rPr lang="en-US">
                <a:latin typeface="Calibri"/>
                <a:ea typeface="Open Sans"/>
                <a:cs typeface="Calibri"/>
              </a:rPr>
              <a:t> 8 </a:t>
            </a:r>
          </a:p>
        </p:txBody>
      </p:sp>
      <p:sp>
        <p:nvSpPr>
          <p:cNvPr id="52" name="Text Placeholder 16">
            <a:extLst>
              <a:ext uri="{FF2B5EF4-FFF2-40B4-BE49-F238E27FC236}">
                <a16:creationId xmlns:a16="http://schemas.microsoft.com/office/drawing/2014/main" id="{EB1BEB21-7534-79F4-9688-FE484009A8F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 8</a:t>
            </a:r>
          </a:p>
          <a:p>
            <a:pPr marL="0" indent="0">
              <a:lnSpc>
                <a:spcPct val="100000"/>
              </a:lnSpc>
              <a:spcBef>
                <a:spcPts val="0"/>
              </a:spcBef>
              <a:buFont typeface="Arial" panose="020B0604020202020204" pitchFamily="34" charset="0"/>
              <a:buNone/>
            </a:pPr>
            <a:r>
              <a:rPr lang="en-GB" sz="6600" dirty="0">
                <a:solidFill>
                  <a:srgbClr val="E96751"/>
                </a:solidFill>
              </a:rPr>
              <a:t>VSEBINA</a:t>
            </a:r>
          </a:p>
        </p:txBody>
      </p:sp>
    </p:spTree>
    <p:extLst>
      <p:ext uri="{BB962C8B-B14F-4D97-AF65-F5344CB8AC3E}">
        <p14:creationId xmlns:p14="http://schemas.microsoft.com/office/powerpoint/2010/main" val="3277819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940E-F80E-0EF8-F8D9-D0012C719A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5339EBE-DE7F-4410-032B-8A63DA4456CA}"/>
              </a:ext>
            </a:extLst>
          </p:cNvPr>
          <p:cNvSpPr>
            <a:spLocks noGrp="1"/>
          </p:cNvSpPr>
          <p:nvPr>
            <p:ph type="body" sz="quarter" idx="16"/>
          </p:nvPr>
        </p:nvSpPr>
        <p:spPr>
          <a:xfrm>
            <a:off x="798381" y="315936"/>
            <a:ext cx="10614687" cy="803654"/>
          </a:xfrm>
        </p:spPr>
        <p:txBody>
          <a:bodyPr/>
          <a:lstStyle/>
          <a:p>
            <a:r>
              <a:rPr lang="en-US" sz="3200" dirty="0">
                <a:solidFill>
                  <a:srgbClr val="459597"/>
                </a:solidFill>
              </a:rPr>
              <a:t>Taktike za zmanjšanje stroškov in povečanje prihodkov</a:t>
            </a:r>
          </a:p>
        </p:txBody>
      </p:sp>
      <p:sp>
        <p:nvSpPr>
          <p:cNvPr id="11" name="Freeform: Shape 10">
            <a:extLst>
              <a:ext uri="{FF2B5EF4-FFF2-40B4-BE49-F238E27FC236}">
                <a16:creationId xmlns:a16="http://schemas.microsoft.com/office/drawing/2014/main" id="{9139D883-4B22-3546-2EC5-56D44C554EE4}"/>
              </a:ext>
            </a:extLst>
          </p:cNvPr>
          <p:cNvSpPr/>
          <p:nvPr/>
        </p:nvSpPr>
        <p:spPr>
          <a:xfrm>
            <a:off x="936737" y="2347573"/>
            <a:ext cx="10468187" cy="2700677"/>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6F727F0D-7F80-B604-7F0F-B8BCFBC52C6F}"/>
              </a:ext>
            </a:extLst>
          </p:cNvPr>
          <p:cNvGrpSpPr/>
          <p:nvPr/>
        </p:nvGrpSpPr>
        <p:grpSpPr>
          <a:xfrm>
            <a:off x="0" y="853677"/>
            <a:ext cx="11479343" cy="3763158"/>
            <a:chOff x="-20769" y="1515051"/>
            <a:chExt cx="11479343" cy="3967078"/>
          </a:xfrm>
        </p:grpSpPr>
        <p:grpSp>
          <p:nvGrpSpPr>
            <p:cNvPr id="19" name="Group 18">
              <a:extLst>
                <a:ext uri="{FF2B5EF4-FFF2-40B4-BE49-F238E27FC236}">
                  <a16:creationId xmlns:a16="http://schemas.microsoft.com/office/drawing/2014/main" id="{BF10EB58-A513-F642-F0A0-DBA200F33D1E}"/>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5F7DC166-61CE-3C25-EB81-22AF5048C604}"/>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3302764B-CDA0-CC1E-2B83-1CC1320D8459}"/>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44BDBC8-8147-9168-F6A2-07A59F79EC59}"/>
                  </a:ext>
                </a:extLst>
              </p:cNvPr>
              <p:cNvSpPr/>
              <p:nvPr/>
            </p:nvSpPr>
            <p:spPr>
              <a:xfrm>
                <a:off x="1121121" y="1971932"/>
                <a:ext cx="4601684"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A349BD86-B61B-929E-75F4-BE764ADFAB3B}"/>
                </a:ext>
              </a:extLst>
            </p:cNvPr>
            <p:cNvSpPr txBox="1"/>
            <p:nvPr/>
          </p:nvSpPr>
          <p:spPr>
            <a:xfrm>
              <a:off x="1170064" y="1970944"/>
              <a:ext cx="4386567" cy="584018"/>
            </a:xfrm>
            <a:prstGeom prst="rect">
              <a:avLst/>
            </a:prstGeom>
            <a:noFill/>
          </p:spPr>
          <p:txBody>
            <a:bodyPr wrap="square" rtlCol="0">
              <a:spAutoFit/>
            </a:bodyPr>
            <a:lstStyle/>
            <a:p>
              <a:pPr algn="ctr"/>
              <a:r>
                <a:rPr lang="en-GB" sz="3000" b="1" dirty="0">
                  <a:solidFill>
                    <a:schemeClr val="bg1"/>
                  </a:solidFill>
                </a:rPr>
                <a:t>1. Sezonsko oblikovanje cen </a:t>
              </a:r>
              <a:r>
                <a:rPr lang="en-GB" sz="3000" dirty="0">
                  <a:solidFill>
                    <a:schemeClr val="bg1"/>
                  </a:solidFill>
                </a:rPr>
                <a:t>(osnovno)</a:t>
              </a:r>
            </a:p>
          </p:txBody>
        </p:sp>
        <p:sp>
          <p:nvSpPr>
            <p:cNvPr id="25" name="TextBox 24">
              <a:extLst>
                <a:ext uri="{FF2B5EF4-FFF2-40B4-BE49-F238E27FC236}">
                  <a16:creationId xmlns:a16="http://schemas.microsoft.com/office/drawing/2014/main" id="{1F4B17A1-2022-00AF-9A62-ABB9CF3D1090}"/>
                </a:ext>
              </a:extLst>
            </p:cNvPr>
            <p:cNvSpPr txBox="1"/>
            <p:nvPr/>
          </p:nvSpPr>
          <p:spPr>
            <a:xfrm>
              <a:off x="1235229" y="3508881"/>
              <a:ext cx="10009034" cy="1973248"/>
            </a:xfrm>
            <a:prstGeom prst="rect">
              <a:avLst/>
            </a:prstGeom>
            <a:noFill/>
          </p:spPr>
          <p:txBody>
            <a:bodyPr wrap="square" rtlCol="0">
              <a:spAutoFit/>
            </a:bodyPr>
            <a:lstStyle/>
            <a:p>
              <a:pPr>
                <a:spcAft>
                  <a:spcPts val="600"/>
                </a:spcAft>
              </a:pPr>
              <a:r>
                <a:rPr lang="en-US" sz="2200" b="1" dirty="0">
                  <a:solidFill>
                    <a:schemeClr val="bg1"/>
                  </a:solidFill>
                </a:rPr>
                <a:t>Sezonske prilagoditve cen: </a:t>
              </a:r>
              <a:r>
                <a:rPr lang="en-US" sz="2200" dirty="0">
                  <a:solidFill>
                    <a:schemeClr val="bg1"/>
                  </a:solidFill>
                </a:rPr>
                <a:t>Uporaba nižjih cen izven sezone ali posebnih promocij za ohranjanje zasedenosti, ko povpraševanje upade. Na primer, ponujanje popustov sredi tedna ali paketov doživetij (kot je zimski paket z masažno kadjo za bivanje v koči), da se privabi goste v mirnih obdobjih.</a:t>
              </a:r>
            </a:p>
            <a:p>
              <a:pPr>
                <a:spcAft>
                  <a:spcPts val="600"/>
                </a:spcAft>
              </a:pPr>
              <a:r>
                <a:rPr lang="en-US" sz="2200" dirty="0">
                  <a:solidFill>
                    <a:schemeClr val="bg1"/>
                  </a:solidFill>
                </a:rPr>
                <a:t>Podrobneje obravnavano kasneje.</a:t>
              </a:r>
            </a:p>
          </p:txBody>
        </p:sp>
      </p:grpSp>
      <p:pic>
        <p:nvPicPr>
          <p:cNvPr id="5" name="Picture 4" descr="A building on stilts over water&#10;&#10;AI-generated content may be incorrect.">
            <a:extLst>
              <a:ext uri="{FF2B5EF4-FFF2-40B4-BE49-F238E27FC236}">
                <a16:creationId xmlns:a16="http://schemas.microsoft.com/office/drawing/2014/main" id="{54A8CC91-2BC8-25D4-8CAE-6E675C5840B0}"/>
              </a:ext>
            </a:extLst>
          </p:cNvPr>
          <p:cNvPicPr>
            <a:picLocks noChangeAspect="1"/>
          </p:cNvPicPr>
          <p:nvPr/>
        </p:nvPicPr>
        <p:blipFill>
          <a:blip r:embed="rId2"/>
          <a:stretch>
            <a:fillRect/>
          </a:stretch>
        </p:blipFill>
        <p:spPr>
          <a:xfrm>
            <a:off x="5581649" y="3984261"/>
            <a:ext cx="3962401" cy="2641601"/>
          </a:xfrm>
          <a:prstGeom prst="roundRect">
            <a:avLst/>
          </a:prstGeom>
        </p:spPr>
      </p:pic>
    </p:spTree>
    <p:extLst>
      <p:ext uri="{BB962C8B-B14F-4D97-AF65-F5344CB8AC3E}">
        <p14:creationId xmlns:p14="http://schemas.microsoft.com/office/powerpoint/2010/main" val="3629562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CEBE-17C9-C662-C517-BABC2A24341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58B365B-AC86-B914-3C02-1D14BBECC6C5}"/>
              </a:ext>
            </a:extLst>
          </p:cNvPr>
          <p:cNvSpPr>
            <a:spLocks noGrp="1"/>
          </p:cNvSpPr>
          <p:nvPr>
            <p:ph type="body" sz="quarter" idx="21"/>
          </p:nvPr>
        </p:nvSpPr>
        <p:spPr>
          <a:xfrm>
            <a:off x="4395766" y="243366"/>
            <a:ext cx="7221426" cy="4530541"/>
          </a:xfrm>
        </p:spPr>
        <p:txBody>
          <a:bodyPr lIns="91440" tIns="45720" rIns="91440" bIns="45720" anchor="t"/>
          <a:lstStyle/>
          <a:p>
            <a:pPr>
              <a:spcAft>
                <a:spcPts val="600"/>
              </a:spcAft>
            </a:pPr>
            <a:r>
              <a:rPr lang="en-US" sz="2400" i="1" dirty="0">
                <a:solidFill>
                  <a:srgbClr val="E96751"/>
                </a:solidFill>
              </a:rPr>
              <a:t>„Kako naj prilagodim cene sob skozi leto, da </a:t>
            </a:r>
            <a:r>
              <a:rPr lang="en-US" sz="2400" b="1" i="1" dirty="0">
                <a:solidFill>
                  <a:srgbClr val="E96751"/>
                </a:solidFill>
              </a:rPr>
              <a:t>bi kar najbolje izkoristil visoko in nizko sezono</a:t>
            </a:r>
            <a:r>
              <a:rPr lang="en-US" sz="2400" i="1" dirty="0">
                <a:solidFill>
                  <a:srgbClr val="E96751"/>
                </a:solidFill>
              </a:rPr>
              <a:t>?“</a:t>
            </a:r>
          </a:p>
          <a:p>
            <a:pPr>
              <a:spcAft>
                <a:spcPts val="600"/>
              </a:spcAft>
            </a:pPr>
            <a:r>
              <a:rPr lang="en-IE" sz="2100" dirty="0"/>
              <a:t>Sezonskost lahko močno vpliva na poslovanje v gostinstvu. V turistični sezoni lahko povpraševanje (in cene) močno narastejo, medtem ko v izvensezonskem času lahko imate težave z zapolnitvijo sob. </a:t>
            </a:r>
            <a:endParaRPr lang="en-IE" sz="2100" dirty="0">
              <a:ea typeface="Calibri"/>
              <a:cs typeface="Calibri"/>
            </a:endParaRPr>
          </a:p>
          <a:p>
            <a:pPr>
              <a:spcAft>
                <a:spcPts val="600"/>
              </a:spcAft>
            </a:pPr>
            <a:r>
              <a:rPr lang="en-US" sz="2100" dirty="0"/>
              <a:t>Sezonsko oblikovanje cen vključuje prilagajanje cen sob glede na povpraševanje v različnih obdobjih leta. </a:t>
            </a:r>
            <a:endParaRPr lang="en-US" sz="2100" dirty="0">
              <a:ea typeface="Calibri"/>
              <a:cs typeface="Calibri"/>
            </a:endParaRPr>
          </a:p>
          <a:p>
            <a:pPr>
              <a:spcAft>
                <a:spcPts val="600"/>
              </a:spcAft>
            </a:pPr>
            <a:r>
              <a:rPr lang="en-US" sz="2100" dirty="0"/>
              <a:t>V </a:t>
            </a:r>
            <a:r>
              <a:rPr lang="en-US" sz="2100" b="1" dirty="0"/>
              <a:t>visoki sezoni </a:t>
            </a:r>
            <a:r>
              <a:rPr lang="en-US" sz="2100" dirty="0"/>
              <a:t>(ko je povpraševanje veliko – npr. poleti ali med prazniki) boste verjetno zaračunavali višje cene, v </a:t>
            </a:r>
            <a:r>
              <a:rPr lang="en-US" sz="2100" b="1" dirty="0"/>
              <a:t>nizki sezoni </a:t>
            </a:r>
            <a:r>
              <a:rPr lang="en-US" sz="2100" dirty="0"/>
              <a:t>(ko se turizem upočasni) pa boste morda znižali cene, da bi privabili več gostov. </a:t>
            </a:r>
            <a:endParaRPr lang="en-US" sz="2100" dirty="0">
              <a:ea typeface="Calibri"/>
              <a:cs typeface="Calibri"/>
            </a:endParaRPr>
          </a:p>
          <a:p>
            <a:pPr>
              <a:spcAft>
                <a:spcPts val="600"/>
              </a:spcAft>
            </a:pPr>
            <a:r>
              <a:rPr lang="en-US" sz="2100" dirty="0"/>
              <a:t>Ta strategija vam pomaga ostati konkurenčni in zasedeni tudi v mirnejših obdobjih, hkrati pa izkoristiti vrhunska obdobja, ko so ljudje pripravljeni plačati več. </a:t>
            </a:r>
            <a:endParaRPr lang="en-US" sz="2100" dirty="0">
              <a:ea typeface="Calibri"/>
              <a:cs typeface="Calibri"/>
            </a:endParaRPr>
          </a:p>
          <a:p>
            <a:pPr>
              <a:spcAft>
                <a:spcPts val="600"/>
              </a:spcAft>
            </a:pPr>
            <a:r>
              <a:rPr lang="en-US" sz="2100" dirty="0"/>
              <a:t>Z oblikovanjem cen za nizko, srednjo in visoko sezono ustvarite prilagodljiv cenovni načrt, ki lahko poveča vaš letni prihodek in zasedenost.</a:t>
            </a:r>
            <a:endParaRPr lang="en-US" sz="2100" dirty="0">
              <a:ea typeface="Calibri"/>
              <a:cs typeface="Calibri"/>
            </a:endParaRPr>
          </a:p>
        </p:txBody>
      </p:sp>
      <p:sp>
        <p:nvSpPr>
          <p:cNvPr id="5" name="Text Placeholder 4">
            <a:extLst>
              <a:ext uri="{FF2B5EF4-FFF2-40B4-BE49-F238E27FC236}">
                <a16:creationId xmlns:a16="http://schemas.microsoft.com/office/drawing/2014/main" id="{DE87349F-5CD6-FF9E-ADFC-30314A946B6A}"/>
              </a:ext>
            </a:extLst>
          </p:cNvPr>
          <p:cNvSpPr>
            <a:spLocks noGrp="1"/>
          </p:cNvSpPr>
          <p:nvPr>
            <p:ph type="body" sz="quarter" idx="18"/>
          </p:nvPr>
        </p:nvSpPr>
        <p:spPr>
          <a:xfrm>
            <a:off x="363060" y="1978165"/>
            <a:ext cx="3016098" cy="1049221"/>
          </a:xfrm>
        </p:spPr>
        <p:txBody>
          <a:bodyPr/>
          <a:lstStyle/>
          <a:p>
            <a:r>
              <a:rPr lang="en-US" b="0" dirty="0"/>
              <a:t>Uvod</a:t>
            </a:r>
            <a:endParaRPr lang="en-IE" b="0" dirty="0"/>
          </a:p>
        </p:txBody>
      </p:sp>
      <p:sp>
        <p:nvSpPr>
          <p:cNvPr id="6" name="Text Placeholder 5">
            <a:extLst>
              <a:ext uri="{FF2B5EF4-FFF2-40B4-BE49-F238E27FC236}">
                <a16:creationId xmlns:a16="http://schemas.microsoft.com/office/drawing/2014/main" id="{2EA83707-BB00-315C-8751-D59659BC3A96}"/>
              </a:ext>
            </a:extLst>
          </p:cNvPr>
          <p:cNvSpPr>
            <a:spLocks noGrp="1"/>
          </p:cNvSpPr>
          <p:nvPr>
            <p:ph type="body" sz="quarter" idx="19"/>
          </p:nvPr>
        </p:nvSpPr>
        <p:spPr>
          <a:xfrm>
            <a:off x="261922" y="662246"/>
            <a:ext cx="3218374" cy="385564"/>
          </a:xfrm>
        </p:spPr>
        <p:txBody>
          <a:bodyPr/>
          <a:lstStyle/>
          <a:p>
            <a:r>
              <a:rPr lang="en-IE" dirty="0"/>
              <a:t>Sezonsko oblikovanje cen</a:t>
            </a:r>
          </a:p>
          <a:p>
            <a:endParaRPr lang="en-IE" dirty="0"/>
          </a:p>
        </p:txBody>
      </p:sp>
      <p:sp>
        <p:nvSpPr>
          <p:cNvPr id="3" name="TextBox 2">
            <a:extLst>
              <a:ext uri="{FF2B5EF4-FFF2-40B4-BE49-F238E27FC236}">
                <a16:creationId xmlns:a16="http://schemas.microsoft.com/office/drawing/2014/main" id="{B7F90092-60AD-CC5D-047F-BD853101915C}"/>
              </a:ext>
            </a:extLst>
          </p:cNvPr>
          <p:cNvSpPr txBox="1"/>
          <p:nvPr/>
        </p:nvSpPr>
        <p:spPr>
          <a:xfrm>
            <a:off x="377528" y="5878815"/>
            <a:ext cx="6205536" cy="497893"/>
          </a:xfrm>
          <a:prstGeom prst="rect">
            <a:avLst/>
          </a:prstGeom>
          <a:noFill/>
        </p:spPr>
        <p:txBody>
          <a:bodyPr wrap="square">
            <a:spAutoFit/>
          </a:bodyPr>
          <a:lstStyle/>
          <a:p>
            <a:pPr algn="l">
              <a:lnSpc>
                <a:spcPts val="3600"/>
              </a:lnSpc>
              <a:buNone/>
            </a:pPr>
            <a:r>
              <a:rPr lang="en-IE" b="0" i="0" dirty="0">
                <a:solidFill>
                  <a:srgbClr val="00B0F0"/>
                </a:solidFill>
                <a:effectLst/>
                <a:hlinkClick r:id="rId2">
                  <a:extLst>
                    <a:ext uri="{A12FA001-AC4F-418D-AE19-62706E023703}">
                      <ahyp:hlinkClr xmlns:ahyp="http://schemas.microsoft.com/office/drawing/2018/hyperlinkcolor" val="tx"/>
                    </a:ext>
                  </a:extLst>
                </a:hlinkClick>
              </a:rPr>
              <a:t>Strategije sezonskega oblikovanja cen</a:t>
            </a:r>
            <a:endParaRPr lang="en-IE" b="0" i="0" dirty="0">
              <a:solidFill>
                <a:srgbClr val="00B0F0"/>
              </a:solidFill>
              <a:effectLst/>
            </a:endParaRPr>
          </a:p>
        </p:txBody>
      </p:sp>
    </p:spTree>
    <p:extLst>
      <p:ext uri="{BB962C8B-B14F-4D97-AF65-F5344CB8AC3E}">
        <p14:creationId xmlns:p14="http://schemas.microsoft.com/office/powerpoint/2010/main" val="3184929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646E-38AD-CE35-3D2F-F65F7225CA3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8A6EBF5-5052-658A-A469-D8735C208EDF}"/>
              </a:ext>
            </a:extLst>
          </p:cNvPr>
          <p:cNvSpPr>
            <a:spLocks noGrp="1"/>
          </p:cNvSpPr>
          <p:nvPr>
            <p:ph type="body" sz="quarter" idx="16"/>
          </p:nvPr>
        </p:nvSpPr>
        <p:spPr>
          <a:xfrm>
            <a:off x="4557729" y="552598"/>
            <a:ext cx="7853346" cy="803654"/>
          </a:xfrm>
        </p:spPr>
        <p:txBody>
          <a:bodyPr lIns="91440" tIns="45720" rIns="91440" bIns="45720" anchor="t">
            <a:noAutofit/>
          </a:bodyPr>
          <a:lstStyle/>
          <a:p>
            <a:r>
              <a:rPr lang="en-US" sz="2800" dirty="0"/>
              <a:t>Sezonska cenovna strategija </a:t>
            </a:r>
            <a:endParaRPr lang="en-IE" sz="2600" b="0" dirty="0">
              <a:solidFill>
                <a:srgbClr val="E96751"/>
              </a:solidFill>
            </a:endParaRPr>
          </a:p>
          <a:p>
            <a:r>
              <a:rPr lang="en-US" sz="2600" dirty="0"/>
              <a:t>(</a:t>
            </a:r>
            <a:r>
              <a:rPr lang="en-US" sz="2600" dirty="0" err="1"/>
              <a:t>prilagodljive</a:t>
            </a:r>
            <a:r>
              <a:rPr lang="en-US" sz="2600" dirty="0"/>
              <a:t> </a:t>
            </a:r>
            <a:r>
              <a:rPr lang="en-US" sz="2600" dirty="0" err="1"/>
              <a:t>cene</a:t>
            </a:r>
            <a:r>
              <a:rPr lang="en-US" sz="2600" dirty="0"/>
              <a:t> glede </a:t>
            </a:r>
            <a:r>
              <a:rPr lang="en-US" sz="2600" dirty="0" err="1"/>
              <a:t>na</a:t>
            </a:r>
            <a:r>
              <a:rPr lang="en-US" sz="2600" dirty="0"/>
              <a:t> </a:t>
            </a:r>
            <a:r>
              <a:rPr lang="en-US" sz="2600" dirty="0" err="1"/>
              <a:t>sezono</a:t>
            </a:r>
            <a:r>
              <a:rPr lang="en-US" sz="2600" dirty="0"/>
              <a:t>)</a:t>
            </a:r>
            <a:endParaRPr lang="en-IE" sz="2600" b="0">
              <a:solidFill>
                <a:srgbClr val="E96751"/>
              </a:solidFill>
              <a:ea typeface="Calibri"/>
              <a:cs typeface="Calibri"/>
            </a:endParaRPr>
          </a:p>
        </p:txBody>
      </p:sp>
      <p:sp>
        <p:nvSpPr>
          <p:cNvPr id="7" name="Text Placeholder 6">
            <a:extLst>
              <a:ext uri="{FF2B5EF4-FFF2-40B4-BE49-F238E27FC236}">
                <a16:creationId xmlns:a16="http://schemas.microsoft.com/office/drawing/2014/main" id="{BC3B9A53-BB7A-C90E-26DB-4A87D5749B97}"/>
              </a:ext>
            </a:extLst>
          </p:cNvPr>
          <p:cNvSpPr>
            <a:spLocks noGrp="1"/>
          </p:cNvSpPr>
          <p:nvPr>
            <p:ph type="body" sz="quarter" idx="21"/>
          </p:nvPr>
        </p:nvSpPr>
        <p:spPr>
          <a:xfrm>
            <a:off x="4558668" y="1709730"/>
            <a:ext cx="7221426" cy="4530541"/>
          </a:xfrm>
        </p:spPr>
        <p:txBody>
          <a:bodyPr lIns="91440" tIns="45720" rIns="91440" bIns="45720" anchor="t"/>
          <a:lstStyle/>
          <a:p>
            <a:pPr>
              <a:spcAft>
                <a:spcPts val="600"/>
              </a:spcAft>
            </a:pPr>
            <a:r>
              <a:rPr lang="en-US" sz="2400" i="1" dirty="0">
                <a:solidFill>
                  <a:srgbClr val="E96751"/>
                </a:solidFill>
              </a:rPr>
              <a:t>„Kako naj določim cene za različne sezone, da bi </a:t>
            </a:r>
            <a:r>
              <a:rPr lang="en-US" sz="2400" i="1" dirty="0" err="1">
                <a:solidFill>
                  <a:srgbClr val="E96751"/>
                </a:solidFill>
              </a:rPr>
              <a:t>dosegel</a:t>
            </a:r>
            <a:r>
              <a:rPr lang="en-US" sz="2400" i="1" dirty="0">
                <a:solidFill>
                  <a:srgbClr val="E96751"/>
                </a:solidFill>
              </a:rPr>
              <a:t> </a:t>
            </a:r>
            <a:r>
              <a:rPr lang="en-US" sz="2400" i="1" dirty="0" err="1">
                <a:solidFill>
                  <a:srgbClr val="E96751"/>
                </a:solidFill>
              </a:rPr>
              <a:t>največjo</a:t>
            </a:r>
            <a:r>
              <a:rPr lang="en-US" sz="2400" i="1" dirty="0">
                <a:solidFill>
                  <a:srgbClr val="E96751"/>
                </a:solidFill>
              </a:rPr>
              <a:t> zasedenost in dobiček?“</a:t>
            </a:r>
            <a:endParaRPr lang="en-IE" sz="2400" i="1" dirty="0">
              <a:solidFill>
                <a:srgbClr val="E96751"/>
              </a:solidFill>
            </a:endParaRPr>
          </a:p>
          <a:p>
            <a:pPr>
              <a:spcAft>
                <a:spcPts val="600"/>
              </a:spcAft>
            </a:pPr>
            <a:r>
              <a:rPr lang="en-IE"/>
              <a:t>Ta del vam pomaga razviti </a:t>
            </a:r>
            <a:r>
              <a:rPr lang="en-IE" b="1" dirty="0"/>
              <a:t>sezonsko cenovno strategijo </a:t>
            </a:r>
            <a:r>
              <a:rPr lang="en-IE" dirty="0"/>
              <a:t>– v bistvu načrt za prilagajanje cen za nočitev v visoki, srednji in nizki sezoni, da bi povečali prihodke skozi celo leto. </a:t>
            </a:r>
          </a:p>
          <a:p>
            <a:pPr>
              <a:spcAft>
                <a:spcPts val="600"/>
              </a:spcAft>
            </a:pPr>
            <a:r>
              <a:rPr lang="en-IE" dirty="0"/>
              <a:t>Na koncu boste imeli „kalkulator“ sezonskih cen, ki določa pametnejše cene za vsako sezono, tako da boste v obdobjih visokega povpraševanja zaračunavali višje cene, v manj obiskanih mesecih pa ponujali privlačne cene. Cilj je optimizirati vaše prihodke skozi vse leto in ostati konkurenčni, hkrati pa upoštevati spremembe zasedenosti in morebitne sezonske razlike v stroških vašega poslovanja.</a:t>
            </a:r>
          </a:p>
          <a:p>
            <a:pPr marL="342900" indent="-342900">
              <a:spcAft>
                <a:spcPts val="600"/>
              </a:spcAft>
              <a:buFont typeface="Wingdings" panose="05000000000000000000" pitchFamily="2" charset="2"/>
              <a:buChar char="v"/>
            </a:pPr>
            <a:endParaRPr lang="en-US" dirty="0"/>
          </a:p>
        </p:txBody>
      </p:sp>
      <p:sp>
        <p:nvSpPr>
          <p:cNvPr id="5" name="Text Placeholder 4">
            <a:extLst>
              <a:ext uri="{FF2B5EF4-FFF2-40B4-BE49-F238E27FC236}">
                <a16:creationId xmlns:a16="http://schemas.microsoft.com/office/drawing/2014/main" id="{F19F2E5B-4356-D3A8-CBEA-2A53030AD22F}"/>
              </a:ext>
            </a:extLst>
          </p:cNvPr>
          <p:cNvSpPr>
            <a:spLocks noGrp="1"/>
          </p:cNvSpPr>
          <p:nvPr>
            <p:ph type="body" sz="quarter" idx="18"/>
          </p:nvPr>
        </p:nvSpPr>
        <p:spPr>
          <a:xfrm>
            <a:off x="363060" y="1978165"/>
            <a:ext cx="3016098" cy="1049221"/>
          </a:xfrm>
        </p:spPr>
        <p:txBody>
          <a:bodyPr/>
          <a:lstStyle/>
          <a:p>
            <a:r>
              <a:rPr lang="en-US" b="0" dirty="0"/>
              <a:t>Uvod</a:t>
            </a:r>
            <a:endParaRPr lang="en-IE" b="0" dirty="0"/>
          </a:p>
        </p:txBody>
      </p:sp>
      <p:sp>
        <p:nvSpPr>
          <p:cNvPr id="6" name="Text Placeholder 5">
            <a:extLst>
              <a:ext uri="{FF2B5EF4-FFF2-40B4-BE49-F238E27FC236}">
                <a16:creationId xmlns:a16="http://schemas.microsoft.com/office/drawing/2014/main" id="{2906D7AD-B684-690C-8514-B244632D1EBD}"/>
              </a:ext>
            </a:extLst>
          </p:cNvPr>
          <p:cNvSpPr>
            <a:spLocks noGrp="1"/>
          </p:cNvSpPr>
          <p:nvPr>
            <p:ph type="body" sz="quarter" idx="19"/>
          </p:nvPr>
        </p:nvSpPr>
        <p:spPr>
          <a:xfrm>
            <a:off x="261922" y="759938"/>
            <a:ext cx="3218374" cy="385564"/>
          </a:xfrm>
        </p:spPr>
        <p:txBody>
          <a:bodyPr/>
          <a:lstStyle/>
          <a:p>
            <a:r>
              <a:rPr lang="en-IE" dirty="0"/>
              <a:t>Sezonsko oblikovanje cen</a:t>
            </a:r>
          </a:p>
          <a:p>
            <a:endParaRPr lang="en-IE" dirty="0"/>
          </a:p>
        </p:txBody>
      </p:sp>
    </p:spTree>
    <p:extLst>
      <p:ext uri="{BB962C8B-B14F-4D97-AF65-F5344CB8AC3E}">
        <p14:creationId xmlns:p14="http://schemas.microsoft.com/office/powerpoint/2010/main" val="841378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B4D8-EA07-E0E4-2F3E-8701915F9D3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D5E5489-0E7B-A419-112A-3A523950C9ED}"/>
              </a:ext>
            </a:extLst>
          </p:cNvPr>
          <p:cNvSpPr>
            <a:spLocks noGrp="1"/>
          </p:cNvSpPr>
          <p:nvPr>
            <p:ph type="body" sz="quarter" idx="16"/>
          </p:nvPr>
        </p:nvSpPr>
        <p:spPr>
          <a:xfrm>
            <a:off x="665988" y="359776"/>
            <a:ext cx="10614687" cy="803654"/>
          </a:xfrm>
        </p:spPr>
        <p:txBody>
          <a:bodyPr/>
          <a:lstStyle/>
          <a:p>
            <a:r>
              <a:rPr lang="en-IE" dirty="0">
                <a:solidFill>
                  <a:srgbClr val="E96751"/>
                </a:solidFill>
              </a:rPr>
              <a:t>Osnovna </a:t>
            </a:r>
            <a:r>
              <a:rPr lang="en-IE" dirty="0"/>
              <a:t>sezonska napoved prihodkov: </a:t>
            </a:r>
            <a:r>
              <a:rPr lang="en-IE" b="0" dirty="0">
                <a:solidFill>
                  <a:srgbClr val="E96751"/>
                </a:solidFill>
              </a:rPr>
              <a:t>Pogoji</a:t>
            </a:r>
          </a:p>
          <a:p>
            <a:endParaRPr lang="en-IE" dirty="0"/>
          </a:p>
        </p:txBody>
      </p:sp>
      <p:graphicFrame>
        <p:nvGraphicFramePr>
          <p:cNvPr id="5" name="Table 4">
            <a:extLst>
              <a:ext uri="{FF2B5EF4-FFF2-40B4-BE49-F238E27FC236}">
                <a16:creationId xmlns:a16="http://schemas.microsoft.com/office/drawing/2014/main" id="{8A7192C5-6CA7-8637-791F-500C7D923F48}"/>
              </a:ext>
            </a:extLst>
          </p:cNvPr>
          <p:cNvGraphicFramePr>
            <a:graphicFrameLocks noGrp="1"/>
          </p:cNvGraphicFramePr>
          <p:nvPr/>
        </p:nvGraphicFramePr>
        <p:xfrm>
          <a:off x="666750" y="1152713"/>
          <a:ext cx="10859262" cy="5224094"/>
        </p:xfrm>
        <a:graphic>
          <a:graphicData uri="http://schemas.openxmlformats.org/drawingml/2006/table">
            <a:tbl>
              <a:tblPr/>
              <a:tblGrid>
                <a:gridCol w="3150742">
                  <a:extLst>
                    <a:ext uri="{9D8B030D-6E8A-4147-A177-3AD203B41FA5}">
                      <a16:colId xmlns:a16="http://schemas.microsoft.com/office/drawing/2014/main" val="1663284327"/>
                    </a:ext>
                  </a:extLst>
                </a:gridCol>
                <a:gridCol w="7708520">
                  <a:extLst>
                    <a:ext uri="{9D8B030D-6E8A-4147-A177-3AD203B41FA5}">
                      <a16:colId xmlns:a16="http://schemas.microsoft.com/office/drawing/2014/main" val="1585532790"/>
                    </a:ext>
                  </a:extLst>
                </a:gridCol>
              </a:tblGrid>
              <a:tr h="355211">
                <a:tc>
                  <a:txBody>
                    <a:bodyPr/>
                    <a:lstStyle/>
                    <a:p>
                      <a:pPr>
                        <a:buNone/>
                      </a:pPr>
                      <a:r>
                        <a:rPr lang="en-IE" sz="2200" b="1" dirty="0">
                          <a:solidFill>
                            <a:schemeClr val="bg1"/>
                          </a:solidFill>
                        </a:rPr>
                        <a:t>Izraz</a:t>
                      </a:r>
                      <a:endParaRPr lang="en-IE" sz="22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Pomen</a:t>
                      </a:r>
                      <a:endParaRPr lang="en-IE" sz="22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696580946"/>
                  </a:ext>
                </a:extLst>
              </a:tr>
              <a:tr h="888028">
                <a:tc>
                  <a:txBody>
                    <a:bodyPr/>
                    <a:lstStyle/>
                    <a:p>
                      <a:pPr>
                        <a:buNone/>
                      </a:pPr>
                      <a:r>
                        <a:rPr lang="en-IE" sz="2000" b="0" dirty="0">
                          <a:solidFill>
                            <a:schemeClr val="bg1"/>
                          </a:solidFill>
                        </a:rPr>
                        <a:t>Enotne sezonske cene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Za celotno sezono zaračunavate enotno ceno na noč. V tej sezoni ni nihanj. </a:t>
                      </a:r>
                    </a:p>
                    <a:p>
                      <a:pPr>
                        <a:buNone/>
                      </a:pPr>
                      <a:r>
                        <a:rPr lang="en-US" sz="2000" b="1" dirty="0">
                          <a:solidFill>
                            <a:srgbClr val="E96751"/>
                          </a:solidFill>
                        </a:rPr>
                        <a:t>Primer: </a:t>
                      </a:r>
                      <a:r>
                        <a:rPr lang="en-US" sz="2000" dirty="0">
                          <a:solidFill>
                            <a:srgbClr val="595959"/>
                          </a:solidFill>
                        </a:rPr>
                        <a:t>vsaka noč v juliju in avgustu = 150 €.</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457138"/>
                  </a:ext>
                </a:extLst>
              </a:tr>
              <a:tr h="621620">
                <a:tc>
                  <a:txBody>
                    <a:bodyPr/>
                    <a:lstStyle/>
                    <a:p>
                      <a:pPr>
                        <a:buNone/>
                      </a:pPr>
                      <a:r>
                        <a:rPr lang="en-IE" sz="2000" b="0" dirty="0">
                          <a:solidFill>
                            <a:schemeClr val="bg1"/>
                          </a:solidFill>
                        </a:rPr>
                        <a:t>Fiksna cena na noč</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Cena na noč je vnaprej določena: </a:t>
                      </a:r>
                    </a:p>
                    <a:p>
                      <a:pPr>
                        <a:buNone/>
                      </a:pPr>
                      <a:r>
                        <a:rPr lang="en-US" sz="2000" b="1" dirty="0">
                          <a:solidFill>
                            <a:srgbClr val="E96751"/>
                          </a:solidFill>
                        </a:rPr>
                        <a:t>Primer:</a:t>
                      </a:r>
                      <a:r>
                        <a:rPr lang="en-US" sz="2000" dirty="0">
                          <a:solidFill>
                            <a:srgbClr val="595959"/>
                          </a:solidFill>
                        </a:rPr>
                        <a:t> 80 € za nizko sezono, 120 € za srednjo sezono, 150 € za visoko sezono.</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517443"/>
                  </a:ext>
                </a:extLst>
              </a:tr>
              <a:tr h="621620">
                <a:tc>
                  <a:txBody>
                    <a:bodyPr/>
                    <a:lstStyle/>
                    <a:p>
                      <a:pPr>
                        <a:buNone/>
                      </a:pPr>
                      <a:r>
                        <a:rPr lang="en-IE" sz="2000" b="0" dirty="0">
                          <a:solidFill>
                            <a:schemeClr val="bg1"/>
                          </a:solidFill>
                        </a:rPr>
                        <a:t>Zasedenost</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Predpostavlja splošni odstotek rezervacij za sezono </a:t>
                      </a:r>
                    </a:p>
                    <a:p>
                      <a:pPr>
                        <a:buNone/>
                      </a:pPr>
                      <a:r>
                        <a:rPr lang="en-US" sz="2000" b="1" dirty="0">
                          <a:solidFill>
                            <a:srgbClr val="E96751"/>
                          </a:solidFill>
                        </a:rPr>
                        <a:t>Primer:</a:t>
                      </a:r>
                      <a:r>
                        <a:rPr lang="en-US" sz="2000" dirty="0">
                          <a:solidFill>
                            <a:srgbClr val="595959"/>
                          </a:solidFill>
                        </a:rPr>
                        <a:t> 20 % za nizko, 40 % za srednjo, 60 % za visoko sezono.</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929578"/>
                  </a:ext>
                </a:extLst>
              </a:tr>
              <a:tr h="621620">
                <a:tc>
                  <a:txBody>
                    <a:bodyPr/>
                    <a:lstStyle/>
                    <a:p>
                      <a:pPr>
                        <a:buNone/>
                      </a:pPr>
                      <a:r>
                        <a:rPr lang="en-IE" sz="2000" b="0" dirty="0">
                          <a:solidFill>
                            <a:schemeClr val="bg1"/>
                          </a:solidFill>
                        </a:rPr>
                        <a:t>Cenovna strategija</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Brez dinamičnega določanja cen, popustov, doplačil ali fleksibilnosti. Cene so fiksne in se ne spreminjajo.</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335934"/>
                  </a:ext>
                </a:extLst>
              </a:tr>
              <a:tr h="621620">
                <a:tc>
                  <a:txBody>
                    <a:bodyPr/>
                    <a:lstStyle/>
                    <a:p>
                      <a:pPr>
                        <a:buNone/>
                      </a:pPr>
                      <a:r>
                        <a:rPr lang="en-IE" sz="2000" b="0" dirty="0">
                          <a:solidFill>
                            <a:schemeClr val="bg1"/>
                          </a:solidFill>
                        </a:rPr>
                        <a:t>Sledenje stroškov</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Ta model se osredotoča le na prihodke. </a:t>
                      </a:r>
                      <a:r>
                        <a:rPr lang="en-US" sz="2000" b="1" dirty="0">
                          <a:solidFill>
                            <a:srgbClr val="595959"/>
                          </a:solidFill>
                        </a:rPr>
                        <a:t>Ne </a:t>
                      </a:r>
                      <a:r>
                        <a:rPr lang="en-US" sz="2000" dirty="0">
                          <a:solidFill>
                            <a:srgbClr val="595959"/>
                          </a:solidFill>
                        </a:rPr>
                        <a:t>vključuje poslovnih stroškov ali prikazuje dobičkonosnosti.</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770458"/>
                  </a:ext>
                </a:extLst>
              </a:tr>
              <a:tr h="621620">
                <a:tc>
                  <a:txBody>
                    <a:bodyPr/>
                    <a:lstStyle/>
                    <a:p>
                      <a:pPr>
                        <a:buNone/>
                      </a:pPr>
                      <a:r>
                        <a:rPr lang="en-IE" sz="2000" b="0" dirty="0">
                          <a:solidFill>
                            <a:schemeClr val="bg1"/>
                          </a:solidFill>
                        </a:rPr>
                        <a:t>Predvideni prihodki</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Na podlagi teh pavšalnih cen in ocen zasedenosti ustvarite</a:t>
                      </a:r>
                      <a:r>
                        <a:rPr lang="en-US" sz="2000" b="1" dirty="0">
                          <a:solidFill>
                            <a:srgbClr val="595959"/>
                          </a:solidFill>
                        </a:rPr>
                        <a:t> 21.150 EUR letno</a:t>
                      </a:r>
                      <a:r>
                        <a:rPr lang="en-US" sz="2000" dirty="0">
                          <a:solidFill>
                            <a:srgbClr val="595959"/>
                          </a:solidFill>
                        </a:rPr>
                        <a:t>.</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704379"/>
                  </a:ext>
                </a:extLst>
              </a:tr>
            </a:tbl>
          </a:graphicData>
        </a:graphic>
      </p:graphicFrame>
    </p:spTree>
    <p:extLst>
      <p:ext uri="{BB962C8B-B14F-4D97-AF65-F5344CB8AC3E}">
        <p14:creationId xmlns:p14="http://schemas.microsoft.com/office/powerpoint/2010/main" val="2175375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B4DE-DF1E-A82A-5329-47BE9D07CF5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50F3614-4F23-F75C-770E-9050F400AA90}"/>
              </a:ext>
            </a:extLst>
          </p:cNvPr>
          <p:cNvSpPr>
            <a:spLocks noGrp="1"/>
          </p:cNvSpPr>
          <p:nvPr>
            <p:ph type="body" sz="quarter" idx="16"/>
          </p:nvPr>
        </p:nvSpPr>
        <p:spPr>
          <a:xfrm>
            <a:off x="798381" y="57240"/>
            <a:ext cx="10614687" cy="803654"/>
          </a:xfrm>
        </p:spPr>
        <p:txBody>
          <a:bodyPr lIns="91440" tIns="45720" rIns="91440" bIns="45720" anchor="t">
            <a:noAutofit/>
          </a:bodyPr>
          <a:lstStyle/>
          <a:p>
            <a:pPr>
              <a:lnSpc>
                <a:spcPct val="100000"/>
              </a:lnSpc>
              <a:spcBef>
                <a:spcPts val="0"/>
              </a:spcBef>
            </a:pPr>
            <a:r>
              <a:rPr lang="en-US" sz="2600" dirty="0">
                <a:solidFill>
                  <a:srgbClr val="E96751"/>
                </a:solidFill>
              </a:rPr>
              <a:t>Načrtovanje za nizko, srednjo in visoko sezono</a:t>
            </a:r>
            <a:endParaRPr lang="en-US" sz="2600" dirty="0">
              <a:solidFill>
                <a:srgbClr val="E96751"/>
              </a:solidFill>
              <a:ea typeface="Calibri"/>
              <a:cs typeface="Calibri"/>
            </a:endParaRPr>
          </a:p>
          <a:p>
            <a:pPr>
              <a:lnSpc>
                <a:spcPct val="100000"/>
              </a:lnSpc>
              <a:spcBef>
                <a:spcPts val="0"/>
              </a:spcBef>
            </a:pPr>
            <a:r>
              <a:rPr lang="en-US" sz="2600" dirty="0">
                <a:solidFill>
                  <a:srgbClr val="459597"/>
                </a:solidFill>
              </a:rPr>
              <a:t>Strateška vprašanja o oblikovanju cen</a:t>
            </a:r>
            <a:endParaRPr lang="en-US" sz="2600" dirty="0">
              <a:solidFill>
                <a:srgbClr val="459597"/>
              </a:solidFill>
              <a:ea typeface="Calibri"/>
              <a:cs typeface="Calibri"/>
            </a:endParaRPr>
          </a:p>
          <a:p>
            <a:pPr>
              <a:lnSpc>
                <a:spcPct val="100000"/>
              </a:lnSpc>
              <a:spcBef>
                <a:spcPts val="0"/>
              </a:spcBef>
            </a:pPr>
            <a:r>
              <a:rPr lang="en-US" sz="2600" b="0" i="1" dirty="0">
                <a:solidFill>
                  <a:srgbClr val="595959"/>
                </a:solidFill>
              </a:rPr>
              <a:t>Za vse scenarije modelov opazujte, kako vplivajo na skupni letni dobiček!</a:t>
            </a:r>
            <a:endParaRPr lang="en-GB" sz="2600" b="0" i="1">
              <a:solidFill>
                <a:srgbClr val="595959"/>
              </a:solidFill>
              <a:ea typeface="Calibri"/>
              <a:cs typeface="Calibri"/>
            </a:endParaRPr>
          </a:p>
        </p:txBody>
      </p:sp>
      <p:cxnSp>
        <p:nvCxnSpPr>
          <p:cNvPr id="2" name="Straight Connector 1">
            <a:extLst>
              <a:ext uri="{FF2B5EF4-FFF2-40B4-BE49-F238E27FC236}">
                <a16:creationId xmlns:a16="http://schemas.microsoft.com/office/drawing/2014/main" id="{B432E922-1FEE-5409-3B4F-C79A707E601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39AA07F1-ACFB-6ADC-8155-FD321E9F4688}"/>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7168D1C-5CAA-293F-2A08-4890075B163F}"/>
              </a:ext>
            </a:extLst>
          </p:cNvPr>
          <p:cNvSpPr/>
          <p:nvPr/>
        </p:nvSpPr>
        <p:spPr>
          <a:xfrm>
            <a:off x="1531042" y="1981199"/>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8C0B73DA-38F3-B355-2AA4-826F2DE11DB0}"/>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Freeform: Shape 11">
            <a:extLst>
              <a:ext uri="{FF2B5EF4-FFF2-40B4-BE49-F238E27FC236}">
                <a16:creationId xmlns:a16="http://schemas.microsoft.com/office/drawing/2014/main" id="{CD4F2B19-1E49-5694-154D-7DA1B2C1F604}"/>
              </a:ext>
            </a:extLst>
          </p:cNvPr>
          <p:cNvSpPr/>
          <p:nvPr/>
        </p:nvSpPr>
        <p:spPr>
          <a:xfrm>
            <a:off x="1924980" y="3606799"/>
            <a:ext cx="9488088" cy="1083733"/>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B5CEE7C8-F2A1-4F4A-80EA-59972F1820EB}"/>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42465A6-ECEF-1F6D-4FB8-67BB36ED8E37}"/>
              </a:ext>
            </a:extLst>
          </p:cNvPr>
          <p:cNvSpPr/>
          <p:nvPr/>
        </p:nvSpPr>
        <p:spPr>
          <a:xfrm>
            <a:off x="1531042" y="5232399"/>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70FA5B83-D3E6-2AA2-E158-0EE7406DFAF6}"/>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6016DD4A-D828-A6FB-94CD-360E757A4D5B}"/>
              </a:ext>
            </a:extLst>
          </p:cNvPr>
          <p:cNvSpPr>
            <a:spLocks noGrp="1"/>
          </p:cNvSpPr>
          <p:nvPr>
            <p:ph type="body" sz="quarter" idx="18"/>
          </p:nvPr>
        </p:nvSpPr>
        <p:spPr>
          <a:xfrm>
            <a:off x="2339609" y="2072160"/>
            <a:ext cx="8942225" cy="901809"/>
          </a:xfrm>
        </p:spPr>
        <p:txBody>
          <a:bodyPr lIns="91440" tIns="45720" rIns="91440" bIns="45720" anchor="ctr"/>
          <a:lstStyle/>
          <a:p>
            <a:pPr marL="0" indent="0">
              <a:lnSpc>
                <a:spcPct val="100000"/>
              </a:lnSpc>
              <a:spcBef>
                <a:spcPts val="0"/>
              </a:spcBef>
            </a:pPr>
            <a:r>
              <a:rPr lang="en-US" sz="2200" b="1" i="1" dirty="0">
                <a:solidFill>
                  <a:schemeClr val="bg1"/>
                </a:solidFill>
              </a:rPr>
              <a:t>„</a:t>
            </a:r>
            <a:r>
              <a:rPr lang="en-US" sz="2000" b="1" i="1" dirty="0">
                <a:solidFill>
                  <a:schemeClr val="bg1"/>
                </a:solidFill>
              </a:rPr>
              <a:t>Kaj če zaračunamo 10 % več (ali manj)?” </a:t>
            </a:r>
            <a:r>
              <a:rPr lang="en-US" sz="2000" dirty="0">
                <a:solidFill>
                  <a:schemeClr val="bg1"/>
                </a:solidFill>
              </a:rPr>
              <a:t>v sezoni. Pogosto je sezona relativno neelastična (z zmernim povišanjem ne boste odgnali vseh gostov), medtem ko je v izvensezonskem času pomembnejše ustvarjanje kakršnega koli povpraševanja. </a:t>
            </a:r>
            <a:endParaRPr lang="en-US" sz="2000" dirty="0">
              <a:solidFill>
                <a:schemeClr val="bg1"/>
              </a:solidFill>
              <a:ea typeface="Calibri"/>
              <a:cs typeface="Calibri"/>
            </a:endParaRPr>
          </a:p>
        </p:txBody>
      </p:sp>
      <p:sp>
        <p:nvSpPr>
          <p:cNvPr id="17" name="Text Placeholder 4">
            <a:extLst>
              <a:ext uri="{FF2B5EF4-FFF2-40B4-BE49-F238E27FC236}">
                <a16:creationId xmlns:a16="http://schemas.microsoft.com/office/drawing/2014/main" id="{68BE41BD-6B45-D26A-C7CE-45CB01FBAD2B}"/>
              </a:ext>
            </a:extLst>
          </p:cNvPr>
          <p:cNvSpPr txBox="1">
            <a:spLocks/>
          </p:cNvSpPr>
          <p:nvPr/>
        </p:nvSpPr>
        <p:spPr>
          <a:xfrm>
            <a:off x="2339608" y="5323360"/>
            <a:ext cx="8942225"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i="1" dirty="0">
                <a:solidFill>
                  <a:schemeClr val="bg1"/>
                </a:solidFill>
              </a:rPr>
              <a:t>„Ali lahko dodamo premijo za vikende ali praznike?“ </a:t>
            </a:r>
            <a:r>
              <a:rPr lang="en-US" sz="2000" dirty="0">
                <a:solidFill>
                  <a:schemeClr val="bg1"/>
                </a:solidFill>
              </a:rPr>
              <a:t>Če višje cene povzročijo le majhen padec zasedenosti (npr. s 70 % na 68 %), lahko na splošno dosežete višji dobiček. </a:t>
            </a:r>
            <a:endParaRPr lang="en-US" sz="2000" dirty="0">
              <a:solidFill>
                <a:schemeClr val="bg1"/>
              </a:solidFill>
              <a:ea typeface="Calibri"/>
              <a:cs typeface="Calibri"/>
            </a:endParaRPr>
          </a:p>
        </p:txBody>
      </p:sp>
      <p:sp>
        <p:nvSpPr>
          <p:cNvPr id="19" name="Text Placeholder 4">
            <a:extLst>
              <a:ext uri="{FF2B5EF4-FFF2-40B4-BE49-F238E27FC236}">
                <a16:creationId xmlns:a16="http://schemas.microsoft.com/office/drawing/2014/main" id="{C49DB631-3AC9-BA3E-8A1E-A920AC25A9AC}"/>
              </a:ext>
            </a:extLst>
          </p:cNvPr>
          <p:cNvSpPr txBox="1">
            <a:spLocks/>
          </p:cNvSpPr>
          <p:nvPr/>
        </p:nvSpPr>
        <p:spPr>
          <a:xfrm>
            <a:off x="2710832" y="3703009"/>
            <a:ext cx="8571001"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i="1" dirty="0">
                <a:solidFill>
                  <a:schemeClr val="bg1"/>
                </a:solidFill>
              </a:rPr>
              <a:t>„Kaj če v zimskem času znižamo ceno za 15 evrov, da povečamo zasedenost?“ </a:t>
            </a:r>
            <a:r>
              <a:rPr lang="en-US" sz="2000" dirty="0">
                <a:solidFill>
                  <a:schemeClr val="bg1"/>
                </a:solidFill>
              </a:rPr>
              <a:t>Če </a:t>
            </a:r>
            <a:r>
              <a:rPr lang="en-US" sz="2000" b="1" dirty="0">
                <a:solidFill>
                  <a:schemeClr val="bg1"/>
                </a:solidFill>
              </a:rPr>
              <a:t>znižate cene</a:t>
            </a:r>
            <a:r>
              <a:rPr lang="en-US" sz="2000" dirty="0">
                <a:solidFill>
                  <a:schemeClr val="bg1"/>
                </a:solidFill>
              </a:rPr>
              <a:t>, da bi zapolnili več nočitev, preverite, ali dodatne rezervacije dejansko povečajo vaš skupni prihodek.</a:t>
            </a:r>
            <a:endParaRPr lang="en-US" sz="2000" b="1" i="1" dirty="0">
              <a:solidFill>
                <a:schemeClr val="bg1"/>
              </a:solidFill>
              <a:ea typeface="Calibri"/>
              <a:cs typeface="Calibri"/>
            </a:endParaRPr>
          </a:p>
        </p:txBody>
      </p:sp>
      <p:pic>
        <p:nvPicPr>
          <p:cNvPr id="3" name="Graphic 2" descr="Target with solid fill">
            <a:extLst>
              <a:ext uri="{FF2B5EF4-FFF2-40B4-BE49-F238E27FC236}">
                <a16:creationId xmlns:a16="http://schemas.microsoft.com/office/drawing/2014/main" id="{07341983-FC35-3EDA-D07D-0BD9525E0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42" y="5367866"/>
            <a:ext cx="914400" cy="914400"/>
          </a:xfrm>
          <a:prstGeom prst="rect">
            <a:avLst/>
          </a:prstGeom>
        </p:spPr>
      </p:pic>
      <p:pic>
        <p:nvPicPr>
          <p:cNvPr id="6" name="Graphic 5" descr="Bar graph with upward trend with solid fill">
            <a:extLst>
              <a:ext uri="{FF2B5EF4-FFF2-40B4-BE49-F238E27FC236}">
                <a16:creationId xmlns:a16="http://schemas.microsoft.com/office/drawing/2014/main" id="{5D922F71-468D-0E38-6B49-2D9353131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3343" y="2089420"/>
            <a:ext cx="914400" cy="914400"/>
          </a:xfrm>
          <a:prstGeom prst="rect">
            <a:avLst/>
          </a:prstGeom>
        </p:spPr>
      </p:pic>
      <p:pic>
        <p:nvPicPr>
          <p:cNvPr id="8" name="Graphic 7" descr="Downward trend graph with solid fill">
            <a:extLst>
              <a:ext uri="{FF2B5EF4-FFF2-40B4-BE49-F238E27FC236}">
                <a16:creationId xmlns:a16="http://schemas.microsoft.com/office/drawing/2014/main" id="{0F828E16-E53C-3493-1AF9-52A794D14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2942" y="3703009"/>
            <a:ext cx="914400" cy="914400"/>
          </a:xfrm>
          <a:prstGeom prst="rect">
            <a:avLst/>
          </a:prstGeom>
        </p:spPr>
      </p:pic>
      <p:sp>
        <p:nvSpPr>
          <p:cNvPr id="20" name="TextBox 19">
            <a:extLst>
              <a:ext uri="{FF2B5EF4-FFF2-40B4-BE49-F238E27FC236}">
                <a16:creationId xmlns:a16="http://schemas.microsoft.com/office/drawing/2014/main" id="{F82F4E76-094D-9051-022D-382BB82CDDE3}"/>
              </a:ext>
            </a:extLst>
          </p:cNvPr>
          <p:cNvSpPr txBox="1"/>
          <p:nvPr/>
        </p:nvSpPr>
        <p:spPr>
          <a:xfrm>
            <a:off x="3421805" y="1429833"/>
            <a:ext cx="8341570" cy="430887"/>
          </a:xfrm>
          <a:prstGeom prst="rect">
            <a:avLst/>
          </a:prstGeom>
          <a:noFill/>
        </p:spPr>
        <p:txBody>
          <a:bodyPr wrap="square" lIns="91440" tIns="45720" rIns="91440" bIns="45720" anchor="t">
            <a:spAutoFit/>
          </a:bodyPr>
          <a:lstStyle/>
          <a:p>
            <a:pPr>
              <a:spcAft>
                <a:spcPts val="1200"/>
              </a:spcAft>
            </a:pPr>
            <a:r>
              <a:rPr lang="en-US" sz="2200" dirty="0">
                <a:solidFill>
                  <a:srgbClr val="595959"/>
                </a:solidFill>
              </a:rPr>
              <a:t>Cenovna politika je strateški vzvod. Lahko na primer oblikujete model: </a:t>
            </a:r>
            <a:endParaRPr lang="en-US" sz="2200" dirty="0">
              <a:solidFill>
                <a:srgbClr val="595959"/>
              </a:solidFill>
              <a:ea typeface="Calibri"/>
              <a:cs typeface="Calibri"/>
            </a:endParaRPr>
          </a:p>
        </p:txBody>
      </p:sp>
      <p:grpSp>
        <p:nvGrpSpPr>
          <p:cNvPr id="5" name="Group 4">
            <a:extLst>
              <a:ext uri="{FF2B5EF4-FFF2-40B4-BE49-F238E27FC236}">
                <a16:creationId xmlns:a16="http://schemas.microsoft.com/office/drawing/2014/main" id="{54DC72B7-F995-C32F-2DFF-1CC2BEF323E9}"/>
              </a:ext>
            </a:extLst>
          </p:cNvPr>
          <p:cNvGrpSpPr/>
          <p:nvPr/>
        </p:nvGrpSpPr>
        <p:grpSpPr>
          <a:xfrm>
            <a:off x="10920313" y="237675"/>
            <a:ext cx="1081945" cy="1011723"/>
            <a:chOff x="1016000" y="1137920"/>
            <a:chExt cx="1016000" cy="1016000"/>
          </a:xfrm>
        </p:grpSpPr>
        <p:sp>
          <p:nvSpPr>
            <p:cNvPr id="7" name="Oval 6">
              <a:extLst>
                <a:ext uri="{FF2B5EF4-FFF2-40B4-BE49-F238E27FC236}">
                  <a16:creationId xmlns:a16="http://schemas.microsoft.com/office/drawing/2014/main" id="{5D88FBB8-A2E1-A1B7-BA7A-BF5BEDFF7D7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15915447-B234-B599-EEA1-4EBC91707C61}"/>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29</a:t>
              </a:r>
            </a:p>
          </p:txBody>
        </p:sp>
      </p:grpSp>
    </p:spTree>
    <p:extLst>
      <p:ext uri="{BB962C8B-B14F-4D97-AF65-F5344CB8AC3E}">
        <p14:creationId xmlns:p14="http://schemas.microsoft.com/office/powerpoint/2010/main" val="3272315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E7560-BA6D-1C0A-4D3D-75E1F8A26132}"/>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B240F10E-9D45-F8A4-FC38-6E9A17F7AC6E}"/>
              </a:ext>
            </a:extLst>
          </p:cNvPr>
          <p:cNvSpPr/>
          <p:nvPr/>
        </p:nvSpPr>
        <p:spPr>
          <a:xfrm>
            <a:off x="1428979" y="2394063"/>
            <a:ext cx="9964593" cy="222691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0BF85D98-A58D-8B88-C734-F761DB794FB0}"/>
              </a:ext>
            </a:extLst>
          </p:cNvPr>
          <p:cNvSpPr/>
          <p:nvPr/>
        </p:nvSpPr>
        <p:spPr>
          <a:xfrm>
            <a:off x="-15513" y="268990"/>
            <a:ext cx="1068351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395A6798-813E-EA6D-704D-F5D84E3F22E5}"/>
              </a:ext>
            </a:extLst>
          </p:cNvPr>
          <p:cNvSpPr>
            <a:spLocks noGrp="1"/>
          </p:cNvSpPr>
          <p:nvPr>
            <p:ph type="body" sz="quarter" idx="27"/>
          </p:nvPr>
        </p:nvSpPr>
        <p:spPr>
          <a:xfrm>
            <a:off x="849241" y="383586"/>
            <a:ext cx="10429526" cy="720752"/>
          </a:xfrm>
        </p:spPr>
        <p:txBody>
          <a:bodyPr/>
          <a:lstStyle/>
          <a:p>
            <a:r>
              <a:rPr lang="en-US" b="0" i="1" dirty="0">
                <a:solidFill>
                  <a:schemeClr val="bg1"/>
                </a:solidFill>
              </a:rPr>
              <a:t>„Kako naj določim cene v različnih sezonah, da bi dosegel največjo zasedenost in dobiček?“</a:t>
            </a:r>
            <a:endParaRPr lang="en-IE" b="0" i="1" dirty="0">
              <a:solidFill>
                <a:schemeClr val="bg1"/>
              </a:solidFill>
            </a:endParaRPr>
          </a:p>
        </p:txBody>
      </p:sp>
      <p:sp>
        <p:nvSpPr>
          <p:cNvPr id="7" name="Flowchart: Alternate Process 6">
            <a:extLst>
              <a:ext uri="{FF2B5EF4-FFF2-40B4-BE49-F238E27FC236}">
                <a16:creationId xmlns:a16="http://schemas.microsoft.com/office/drawing/2014/main" id="{D5B4657F-F930-03B6-8687-654A2C739DA6}"/>
              </a:ext>
            </a:extLst>
          </p:cNvPr>
          <p:cNvSpPr/>
          <p:nvPr/>
        </p:nvSpPr>
        <p:spPr>
          <a:xfrm>
            <a:off x="798380" y="1433371"/>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DEF1EEF1-9C52-9E5F-50ED-F4DA819279E5}"/>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Korak 1: </a:t>
            </a:r>
            <a:r>
              <a:rPr lang="en-US" dirty="0">
                <a:solidFill>
                  <a:schemeClr val="bg1"/>
                </a:solidFill>
              </a:rPr>
              <a:t>Določite visoko, srednjo in nizko sezono</a:t>
            </a:r>
            <a:endParaRPr lang="en-GB" i="1" dirty="0">
              <a:solidFill>
                <a:schemeClr val="bg1"/>
              </a:solidFill>
            </a:endParaRPr>
          </a:p>
        </p:txBody>
      </p:sp>
      <p:sp>
        <p:nvSpPr>
          <p:cNvPr id="9" name="Text Placeholder 5">
            <a:extLst>
              <a:ext uri="{FF2B5EF4-FFF2-40B4-BE49-F238E27FC236}">
                <a16:creationId xmlns:a16="http://schemas.microsoft.com/office/drawing/2014/main" id="{3E33C53C-FBAF-B509-BD0F-C1D776D2A0EA}"/>
              </a:ext>
            </a:extLst>
          </p:cNvPr>
          <p:cNvSpPr txBox="1">
            <a:spLocks/>
          </p:cNvSpPr>
          <p:nvPr/>
        </p:nvSpPr>
        <p:spPr>
          <a:xfrm>
            <a:off x="1626254" y="2452464"/>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IE" sz="2200" dirty="0">
                <a:solidFill>
                  <a:srgbClr val="595959"/>
                </a:solidFill>
              </a:rPr>
              <a:t>Preden določite cene, najprej opredelite </a:t>
            </a:r>
            <a:r>
              <a:rPr lang="en-IE" sz="2200" b="1" dirty="0">
                <a:solidFill>
                  <a:srgbClr val="595959"/>
                </a:solidFill>
              </a:rPr>
              <a:t>sezone </a:t>
            </a:r>
            <a:r>
              <a:rPr lang="en-IE" sz="2200" dirty="0">
                <a:solidFill>
                  <a:srgbClr val="595959"/>
                </a:solidFill>
              </a:rPr>
              <a:t>za vaše podjetje. Premislite, kdaj </a:t>
            </a:r>
            <a:r>
              <a:rPr lang="en-IE" sz="2200" b="1" dirty="0">
                <a:solidFill>
                  <a:srgbClr val="595959"/>
                </a:solidFill>
              </a:rPr>
              <a:t>je povpraševanje največje </a:t>
            </a:r>
            <a:r>
              <a:rPr lang="en-IE" sz="2200" dirty="0">
                <a:solidFill>
                  <a:srgbClr val="595959"/>
                </a:solidFill>
              </a:rPr>
              <a:t>(vaša visoka ali vrhunska sezona), kdaj je </a:t>
            </a:r>
            <a:r>
              <a:rPr lang="en-IE" sz="2200" b="1" dirty="0">
                <a:solidFill>
                  <a:srgbClr val="595959"/>
                </a:solidFill>
              </a:rPr>
              <a:t>zmerno </a:t>
            </a:r>
            <a:r>
              <a:rPr lang="en-IE" sz="2200" dirty="0">
                <a:solidFill>
                  <a:srgbClr val="595959"/>
                </a:solidFill>
              </a:rPr>
              <a:t>(vmesna/srednja sezona) in kdaj je </a:t>
            </a:r>
            <a:r>
              <a:rPr lang="en-IE" sz="2200" b="1" dirty="0">
                <a:solidFill>
                  <a:srgbClr val="595959"/>
                </a:solidFill>
              </a:rPr>
              <a:t>najmanjše </a:t>
            </a:r>
            <a:r>
              <a:rPr lang="en-IE" sz="2200" dirty="0">
                <a:solidFill>
                  <a:srgbClr val="595959"/>
                </a:solidFill>
              </a:rPr>
              <a:t>(izven vrhunske/nizka sezona). Upoštevajte lokalne potovalne navade, vremenske razmere in prihajajoče dogodke. Na primer, B&amp;B ob morju ima lahko vrhunsko povpraševanje poleti, vmesno sezono spomladi in zgodaj jeseni ter nizko sezono pozimi.</a:t>
            </a:r>
            <a:endParaRPr lang="en-US" sz="2200" dirty="0">
              <a:solidFill>
                <a:srgbClr val="595959"/>
              </a:solidFill>
            </a:endParaRPr>
          </a:p>
        </p:txBody>
      </p:sp>
      <p:cxnSp>
        <p:nvCxnSpPr>
          <p:cNvPr id="14" name="Connector: Elbow 13">
            <a:extLst>
              <a:ext uri="{FF2B5EF4-FFF2-40B4-BE49-F238E27FC236}">
                <a16:creationId xmlns:a16="http://schemas.microsoft.com/office/drawing/2014/main" id="{C4E94B3F-833D-9A4D-7051-93DF949D029B}"/>
              </a:ext>
            </a:extLst>
          </p:cNvPr>
          <p:cNvCxnSpPr>
            <a:cxnSpLocks/>
            <a:stCxn id="7" idx="1"/>
            <a:endCxn id="11" idx="1"/>
          </p:cNvCxnSpPr>
          <p:nvPr/>
        </p:nvCxnSpPr>
        <p:spPr>
          <a:xfrm rot="10800000" flipH="1" flipV="1">
            <a:off x="798379" y="1835198"/>
            <a:ext cx="630599" cy="1672322"/>
          </a:xfrm>
          <a:prstGeom prst="bentConnector3">
            <a:avLst>
              <a:gd name="adj1" fmla="val -3625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98592A8-369E-359B-E6C2-1C8E1AAE6C83}"/>
              </a:ext>
            </a:extLst>
          </p:cNvPr>
          <p:cNvSpPr/>
          <p:nvPr/>
        </p:nvSpPr>
        <p:spPr>
          <a:xfrm>
            <a:off x="1418175" y="4832511"/>
            <a:ext cx="8002049" cy="17651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9843EA50-2257-242E-9704-2337FF26ED54}"/>
              </a:ext>
            </a:extLst>
          </p:cNvPr>
          <p:cNvSpPr txBox="1">
            <a:spLocks/>
          </p:cNvSpPr>
          <p:nvPr/>
        </p:nvSpPr>
        <p:spPr>
          <a:xfrm>
            <a:off x="1526450" y="4909672"/>
            <a:ext cx="77890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Primer: </a:t>
            </a:r>
            <a:r>
              <a:rPr lang="en-IE" sz="2200" i="1" dirty="0">
                <a:solidFill>
                  <a:srgbClr val="595959"/>
                </a:solidFill>
              </a:rPr>
              <a:t>Če se vaš B&amp;B </a:t>
            </a:r>
            <a:r>
              <a:rPr lang="en-US" sz="2200" i="1" dirty="0">
                <a:solidFill>
                  <a:srgbClr val="595959"/>
                </a:solidFill>
              </a:rPr>
              <a:t>nahaja v smučarskem mestu, so lahko zimski meseci vaša visoka sezona (z veliko turisti, ki pridejo smučat), medtem ko je jesen lahko vaša </a:t>
            </a:r>
            <a:r>
              <a:rPr lang="en-IE" sz="2200" i="1" dirty="0">
                <a:solidFill>
                  <a:srgbClr val="595959"/>
                </a:solidFill>
              </a:rPr>
              <a:t>nizka sezona. V tem primeru </a:t>
            </a:r>
            <a:r>
              <a:rPr lang="en-US" sz="2200" i="1" dirty="0">
                <a:solidFill>
                  <a:srgbClr val="595959"/>
                </a:solidFill>
              </a:rPr>
              <a:t>so december do februar vrhunski meseci z veliko rezervacijami, medtem ko je oktober relativno </a:t>
            </a:r>
            <a:r>
              <a:rPr lang="en-IE" sz="2200" i="1" dirty="0">
                <a:solidFill>
                  <a:srgbClr val="595959"/>
                </a:solidFill>
              </a:rPr>
              <a:t>miren.</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4D643AC1-B282-8C5D-8E18-8B4C23BA532D}"/>
              </a:ext>
            </a:extLst>
          </p:cNvPr>
          <p:cNvCxnSpPr>
            <a:cxnSpLocks/>
          </p:cNvCxnSpPr>
          <p:nvPr/>
        </p:nvCxnSpPr>
        <p:spPr>
          <a:xfrm rot="16200000" flipH="1">
            <a:off x="210873" y="4150963"/>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578B64EA-B32E-053C-14AE-495B95359D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pic>
        <p:nvPicPr>
          <p:cNvPr id="44" name="Graphic 43" descr="Meeting with solid fill">
            <a:extLst>
              <a:ext uri="{FF2B5EF4-FFF2-40B4-BE49-F238E27FC236}">
                <a16:creationId xmlns:a16="http://schemas.microsoft.com/office/drawing/2014/main" id="{E8C8D4A9-E92D-699C-7E4A-8645C6FF4B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589" y="2643546"/>
            <a:ext cx="457200" cy="457200"/>
          </a:xfrm>
          <a:prstGeom prst="rect">
            <a:avLst/>
          </a:prstGeom>
        </p:spPr>
      </p:pic>
      <p:pic>
        <p:nvPicPr>
          <p:cNvPr id="16" name="Graphic 15" descr="Pin with solid fill">
            <a:extLst>
              <a:ext uri="{FF2B5EF4-FFF2-40B4-BE49-F238E27FC236}">
                <a16:creationId xmlns:a16="http://schemas.microsoft.com/office/drawing/2014/main" id="{B127C8BD-8358-AC4D-200B-24CC0F6051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6450" y="4905894"/>
            <a:ext cx="451629" cy="451629"/>
          </a:xfrm>
          <a:prstGeom prst="rect">
            <a:avLst/>
          </a:prstGeom>
        </p:spPr>
      </p:pic>
      <p:pic>
        <p:nvPicPr>
          <p:cNvPr id="4" name="Graphic 3" descr="Lightbulb and gear with solid fill">
            <a:extLst>
              <a:ext uri="{FF2B5EF4-FFF2-40B4-BE49-F238E27FC236}">
                <a16:creationId xmlns:a16="http://schemas.microsoft.com/office/drawing/2014/main" id="{41FC1497-6F87-EA63-FBB8-4C28CF526D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056" y="268989"/>
            <a:ext cx="852985" cy="852985"/>
          </a:xfrm>
          <a:prstGeom prst="rect">
            <a:avLst/>
          </a:prstGeom>
        </p:spPr>
      </p:pic>
      <p:pic>
        <p:nvPicPr>
          <p:cNvPr id="25" name="Graphic 24" descr="Cross country skiing with solid fill">
            <a:extLst>
              <a:ext uri="{FF2B5EF4-FFF2-40B4-BE49-F238E27FC236}">
                <a16:creationId xmlns:a16="http://schemas.microsoft.com/office/drawing/2014/main" id="{450AE52C-0348-1C16-B3DD-60741F4FE3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03531" y="5075652"/>
            <a:ext cx="1390181" cy="1390181"/>
          </a:xfrm>
          <a:prstGeom prst="rect">
            <a:avLst/>
          </a:prstGeom>
        </p:spPr>
      </p:pic>
    </p:spTree>
    <p:extLst>
      <p:ext uri="{BB962C8B-B14F-4D97-AF65-F5344CB8AC3E}">
        <p14:creationId xmlns:p14="http://schemas.microsoft.com/office/powerpoint/2010/main" val="3115764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39348-7B23-C74C-0322-4CBEEB42C18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13C5510-EE0A-E33B-50DA-BCEF1CBF5D6A}"/>
              </a:ext>
            </a:extLst>
          </p:cNvPr>
          <p:cNvSpPr/>
          <p:nvPr/>
        </p:nvSpPr>
        <p:spPr>
          <a:xfrm>
            <a:off x="1383383" y="1629859"/>
            <a:ext cx="9954824" cy="239298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196E1703-E855-FE3D-5632-BB7CA9C95651}"/>
              </a:ext>
            </a:extLst>
          </p:cNvPr>
          <p:cNvSpPr/>
          <p:nvPr/>
        </p:nvSpPr>
        <p:spPr>
          <a:xfrm>
            <a:off x="743015" y="639858"/>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1F394100-E3A3-65B1-FEDA-0D8C473C1351}"/>
              </a:ext>
            </a:extLst>
          </p:cNvPr>
          <p:cNvSpPr txBox="1">
            <a:spLocks/>
          </p:cNvSpPr>
          <p:nvPr/>
        </p:nvSpPr>
        <p:spPr>
          <a:xfrm>
            <a:off x="1405367" y="693610"/>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Korak 2 </a:t>
            </a:r>
            <a:r>
              <a:rPr lang="en-US" dirty="0">
                <a:solidFill>
                  <a:schemeClr val="bg1"/>
                </a:solidFill>
              </a:rPr>
              <a:t>Določite sezonske cene za nočitev</a:t>
            </a:r>
            <a:endParaRPr lang="en-GB" i="1" dirty="0">
              <a:solidFill>
                <a:schemeClr val="bg1"/>
              </a:solidFill>
            </a:endParaRPr>
          </a:p>
        </p:txBody>
      </p:sp>
      <p:sp>
        <p:nvSpPr>
          <p:cNvPr id="9" name="Text Placeholder 5">
            <a:extLst>
              <a:ext uri="{FF2B5EF4-FFF2-40B4-BE49-F238E27FC236}">
                <a16:creationId xmlns:a16="http://schemas.microsoft.com/office/drawing/2014/main" id="{83C97E35-C610-88A5-087F-035F2DE07985}"/>
              </a:ext>
            </a:extLst>
          </p:cNvPr>
          <p:cNvSpPr txBox="1">
            <a:spLocks/>
          </p:cNvSpPr>
          <p:nvPr/>
        </p:nvSpPr>
        <p:spPr>
          <a:xfrm>
            <a:off x="1502504" y="1717567"/>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b="1" dirty="0">
                <a:solidFill>
                  <a:srgbClr val="595959"/>
                </a:solidFill>
              </a:rPr>
              <a:t>Sedaj določite ceno za nočitev za vsako sezono. </a:t>
            </a:r>
            <a:r>
              <a:rPr lang="en-US" sz="2200" dirty="0">
                <a:solidFill>
                  <a:srgbClr val="595959"/>
                </a:solidFill>
              </a:rPr>
              <a:t>Ideja je, da v obdobjih visokega povpraševanja zaračunate višje cene, v obdobjih nizkega povpraševanja pa nižje cene. Kot izhodišče uporabite svojo osnovno ceno (morda tisto, ki jo zaračunavate v povprečni sezoni) in jo prilagodite navzgor ali navzdol za vrhove in padce. V visoki sezoni lahko zaračunate višjo ceno, saj je več gostov pripravljenih plačati, medtem ko morajo biti cene v nizki sezoni dovolj privlačne, da pritegnejo tistih nekaj </a:t>
            </a:r>
            <a:r>
              <a:rPr lang="en-US" sz="2200" dirty="0" err="1">
                <a:solidFill>
                  <a:srgbClr val="595959"/>
                </a:solidFill>
              </a:rPr>
              <a:t>popotnikov</a:t>
            </a:r>
            <a:r>
              <a:rPr lang="en-US" sz="2200" dirty="0">
                <a:solidFill>
                  <a:srgbClr val="595959"/>
                </a:solidFill>
              </a:rPr>
              <a:t>, ki so na voljo</a:t>
            </a:r>
            <a:r>
              <a:rPr lang="en-IE" sz="2200" dirty="0">
                <a:solidFill>
                  <a:srgbClr val="595959"/>
                </a:solidFill>
              </a:rPr>
              <a:t>.</a:t>
            </a:r>
            <a:endParaRPr lang="en-US" sz="2200" dirty="0">
              <a:solidFill>
                <a:srgbClr val="595959"/>
              </a:solidFill>
            </a:endParaRPr>
          </a:p>
        </p:txBody>
      </p:sp>
      <p:cxnSp>
        <p:nvCxnSpPr>
          <p:cNvPr id="14" name="Connector: Elbow 13">
            <a:extLst>
              <a:ext uri="{FF2B5EF4-FFF2-40B4-BE49-F238E27FC236}">
                <a16:creationId xmlns:a16="http://schemas.microsoft.com/office/drawing/2014/main" id="{5627312E-C5D8-B7FA-D849-17B81B1AA07A}"/>
              </a:ext>
            </a:extLst>
          </p:cNvPr>
          <p:cNvCxnSpPr>
            <a:cxnSpLocks/>
            <a:stCxn id="7" idx="1"/>
            <a:endCxn id="11" idx="1"/>
          </p:cNvCxnSpPr>
          <p:nvPr/>
        </p:nvCxnSpPr>
        <p:spPr>
          <a:xfrm rot="10800000" flipH="1" flipV="1">
            <a:off x="743015" y="1041684"/>
            <a:ext cx="640368" cy="1784669"/>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A98BE510-0A24-F68B-C1C8-FFBE18BDD76F}"/>
              </a:ext>
            </a:extLst>
          </p:cNvPr>
          <p:cNvSpPr/>
          <p:nvPr/>
        </p:nvSpPr>
        <p:spPr>
          <a:xfrm>
            <a:off x="1362810" y="4244152"/>
            <a:ext cx="9860591" cy="17651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9962B50-E3DA-018A-E8A7-7C1F379F5F29}"/>
              </a:ext>
            </a:extLst>
          </p:cNvPr>
          <p:cNvSpPr txBox="1">
            <a:spLocks/>
          </p:cNvSpPr>
          <p:nvPr/>
        </p:nvSpPr>
        <p:spPr>
          <a:xfrm>
            <a:off x="1500393" y="4329479"/>
            <a:ext cx="96559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Primer: </a:t>
            </a:r>
            <a:r>
              <a:rPr lang="en-US" sz="2200" i="1" dirty="0">
                <a:solidFill>
                  <a:srgbClr val="595959"/>
                </a:solidFill>
              </a:rPr>
              <a:t>Predpostavimo, da je vaša </a:t>
            </a:r>
            <a:r>
              <a:rPr lang="en-US" sz="2200" b="1" i="1" dirty="0">
                <a:solidFill>
                  <a:srgbClr val="595959"/>
                </a:solidFill>
              </a:rPr>
              <a:t>osnovna cena </a:t>
            </a:r>
            <a:r>
              <a:rPr lang="en-US" sz="2200" i="1" dirty="0">
                <a:solidFill>
                  <a:srgbClr val="595959"/>
                </a:solidFill>
              </a:rPr>
              <a:t>(za srednjo sezono)</a:t>
            </a:r>
            <a:r>
              <a:rPr lang="en-US" sz="2200" b="1" i="1" dirty="0">
                <a:solidFill>
                  <a:srgbClr val="595959"/>
                </a:solidFill>
              </a:rPr>
              <a:t> 100 EUR na noč</a:t>
            </a:r>
            <a:r>
              <a:rPr lang="en-US" sz="2200" i="1" dirty="0">
                <a:solidFill>
                  <a:srgbClr val="595959"/>
                </a:solidFill>
              </a:rPr>
              <a:t>. </a:t>
            </a:r>
            <a:r>
              <a:rPr lang="en-US" sz="2200" b="1" i="1" dirty="0">
                <a:solidFill>
                  <a:srgbClr val="595959"/>
                </a:solidFill>
              </a:rPr>
              <a:t>Ceno v visoki sezoni </a:t>
            </a:r>
            <a:r>
              <a:rPr lang="en-US" sz="2200" i="1" dirty="0">
                <a:solidFill>
                  <a:srgbClr val="595959"/>
                </a:solidFill>
              </a:rPr>
              <a:t>lahko določite </a:t>
            </a:r>
            <a:r>
              <a:rPr lang="en-US" sz="2200" b="1" i="1" dirty="0">
                <a:solidFill>
                  <a:srgbClr val="595959"/>
                </a:solidFill>
              </a:rPr>
              <a:t>na 120 EUR </a:t>
            </a:r>
            <a:r>
              <a:rPr lang="en-US" sz="2200" i="1" dirty="0">
                <a:solidFill>
                  <a:srgbClr val="595959"/>
                </a:solidFill>
              </a:rPr>
              <a:t>(20 % višja, da izkoristite povpraševanje), </a:t>
            </a:r>
            <a:r>
              <a:rPr lang="en-US" sz="2200" b="1" i="1" dirty="0">
                <a:solidFill>
                  <a:srgbClr val="595959"/>
                </a:solidFill>
              </a:rPr>
              <a:t>ceno v nizki sezoni </a:t>
            </a:r>
            <a:r>
              <a:rPr lang="en-US" sz="2200" i="1" dirty="0">
                <a:solidFill>
                  <a:srgbClr val="595959"/>
                </a:solidFill>
              </a:rPr>
              <a:t>pa </a:t>
            </a:r>
            <a:r>
              <a:rPr lang="en-US" sz="2200" b="1" i="1" dirty="0">
                <a:solidFill>
                  <a:srgbClr val="595959"/>
                </a:solidFill>
              </a:rPr>
              <a:t>na 80 EUR </a:t>
            </a:r>
            <a:r>
              <a:rPr lang="en-US" sz="2200" i="1" dirty="0">
                <a:solidFill>
                  <a:srgbClr val="595959"/>
                </a:solidFill>
              </a:rPr>
              <a:t>(20 % nižja, da privabite rezervacije, ko je povpraševanje šibko). To pomeni, da bi julija (vrhunec poletja) zaračunali 120 EUR/noč, novembra (izven sezone) pa morda 80 EUR/noč.</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66084FD2-85EC-697F-58B0-E6E58D3EBA58}"/>
              </a:ext>
            </a:extLst>
          </p:cNvPr>
          <p:cNvCxnSpPr>
            <a:cxnSpLocks/>
          </p:cNvCxnSpPr>
          <p:nvPr/>
        </p:nvCxnSpPr>
        <p:spPr>
          <a:xfrm rot="16200000" flipH="1">
            <a:off x="155508" y="3357450"/>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01724ED7-457C-F0B2-284B-F187C7ACE9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868" y="752782"/>
            <a:ext cx="504943" cy="504943"/>
          </a:xfrm>
          <a:prstGeom prst="rect">
            <a:avLst/>
          </a:prstGeom>
        </p:spPr>
      </p:pic>
      <p:pic>
        <p:nvPicPr>
          <p:cNvPr id="44" name="Graphic 43" descr="Meeting with solid fill">
            <a:extLst>
              <a:ext uri="{FF2B5EF4-FFF2-40B4-BE49-F238E27FC236}">
                <a16:creationId xmlns:a16="http://schemas.microsoft.com/office/drawing/2014/main" id="{1F031659-DB35-F0BE-5C95-8A9E354FC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2224" y="1850033"/>
            <a:ext cx="457200" cy="457200"/>
          </a:xfrm>
          <a:prstGeom prst="rect">
            <a:avLst/>
          </a:prstGeom>
        </p:spPr>
      </p:pic>
      <p:pic>
        <p:nvPicPr>
          <p:cNvPr id="16" name="Graphic 15" descr="Pin with solid fill">
            <a:extLst>
              <a:ext uri="{FF2B5EF4-FFF2-40B4-BE49-F238E27FC236}">
                <a16:creationId xmlns:a16="http://schemas.microsoft.com/office/drawing/2014/main" id="{2793513E-9F23-AF27-4683-1589D52F11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0393" y="4327304"/>
            <a:ext cx="451629" cy="451629"/>
          </a:xfrm>
          <a:prstGeom prst="rect">
            <a:avLst/>
          </a:prstGeom>
        </p:spPr>
      </p:pic>
    </p:spTree>
    <p:extLst>
      <p:ext uri="{BB962C8B-B14F-4D97-AF65-F5344CB8AC3E}">
        <p14:creationId xmlns:p14="http://schemas.microsoft.com/office/powerpoint/2010/main" val="1599722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1ADD-E884-A5F5-F129-839FB6A87AD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F1B41085-46F7-B3DE-BFE2-B6EEF00B9EB7}"/>
              </a:ext>
            </a:extLst>
          </p:cNvPr>
          <p:cNvSpPr/>
          <p:nvPr/>
        </p:nvSpPr>
        <p:spPr>
          <a:xfrm>
            <a:off x="1393104" y="1753870"/>
            <a:ext cx="9964593" cy="176513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1687E15B-AAD2-C6C7-04D5-D9F39BB2D4C3}"/>
              </a:ext>
            </a:extLst>
          </p:cNvPr>
          <p:cNvSpPr/>
          <p:nvPr/>
        </p:nvSpPr>
        <p:spPr>
          <a:xfrm>
            <a:off x="752736" y="607562"/>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656E97F3-C8B1-1A43-89B3-C4F6F3012275}"/>
              </a:ext>
            </a:extLst>
          </p:cNvPr>
          <p:cNvSpPr txBox="1">
            <a:spLocks/>
          </p:cNvSpPr>
          <p:nvPr/>
        </p:nvSpPr>
        <p:spPr>
          <a:xfrm>
            <a:off x="1415088" y="661314"/>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Korak 3 </a:t>
            </a:r>
            <a:r>
              <a:rPr lang="en-US" dirty="0">
                <a:solidFill>
                  <a:schemeClr val="bg1"/>
                </a:solidFill>
              </a:rPr>
              <a:t>Ocena sezonske zasedenosti</a:t>
            </a:r>
            <a:endParaRPr lang="en-GB" i="1" dirty="0">
              <a:solidFill>
                <a:schemeClr val="bg1"/>
              </a:solidFill>
            </a:endParaRPr>
          </a:p>
        </p:txBody>
      </p:sp>
      <p:sp>
        <p:nvSpPr>
          <p:cNvPr id="9" name="Text Placeholder 5">
            <a:extLst>
              <a:ext uri="{FF2B5EF4-FFF2-40B4-BE49-F238E27FC236}">
                <a16:creationId xmlns:a16="http://schemas.microsoft.com/office/drawing/2014/main" id="{F06C5C31-590C-003B-D750-1F4FDFCA96BA}"/>
              </a:ext>
            </a:extLst>
          </p:cNvPr>
          <p:cNvSpPr txBox="1">
            <a:spLocks/>
          </p:cNvSpPr>
          <p:nvPr/>
        </p:nvSpPr>
        <p:spPr>
          <a:xfrm>
            <a:off x="1512225" y="1861117"/>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dirty="0">
                <a:solidFill>
                  <a:srgbClr val="595959"/>
                </a:solidFill>
              </a:rPr>
              <a:t>Določanje cen je tesno povezano s pričakovanji glede zasedenosti – odstotkom nočitev, ki jih dejansko rezervirate. Ocenite, kako polna bo vaša nastanitev v posamezni sezoni. V visoki sezoni bo zasedenost verjetno visoka (morda 80 % ali več), v vmesni sezoni bo zmerna, v nizki sezoni pa precej nizka (morda 30–40 %). Te ocene bodo kasneje koristne za napovedovanje prihodkov. </a:t>
            </a:r>
          </a:p>
        </p:txBody>
      </p:sp>
      <p:cxnSp>
        <p:nvCxnSpPr>
          <p:cNvPr id="14" name="Connector: Elbow 13">
            <a:extLst>
              <a:ext uri="{FF2B5EF4-FFF2-40B4-BE49-F238E27FC236}">
                <a16:creationId xmlns:a16="http://schemas.microsoft.com/office/drawing/2014/main" id="{E27985DD-5976-16DD-4F5A-5C81A8D2D8D1}"/>
              </a:ext>
            </a:extLst>
          </p:cNvPr>
          <p:cNvCxnSpPr>
            <a:cxnSpLocks/>
            <a:stCxn id="7" idx="1"/>
            <a:endCxn id="11" idx="1"/>
          </p:cNvCxnSpPr>
          <p:nvPr/>
        </p:nvCxnSpPr>
        <p:spPr>
          <a:xfrm rot="10800000" flipH="1" flipV="1">
            <a:off x="752736" y="1009389"/>
            <a:ext cx="640368" cy="1627046"/>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62D6EB73-D709-6CD5-E993-631A67FD54EE}"/>
              </a:ext>
            </a:extLst>
          </p:cNvPr>
          <p:cNvSpPr/>
          <p:nvPr/>
        </p:nvSpPr>
        <p:spPr>
          <a:xfrm>
            <a:off x="1372531" y="4006701"/>
            <a:ext cx="9860591" cy="249887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A55EF326-2472-3E6C-A468-55B9C701257C}"/>
              </a:ext>
            </a:extLst>
          </p:cNvPr>
          <p:cNvSpPr txBox="1">
            <a:spLocks/>
          </p:cNvSpPr>
          <p:nvPr/>
        </p:nvSpPr>
        <p:spPr>
          <a:xfrm>
            <a:off x="1480806" y="4131106"/>
            <a:ext cx="96559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Primer: </a:t>
            </a:r>
            <a:r>
              <a:rPr lang="en-US" sz="2200" i="1" dirty="0">
                <a:solidFill>
                  <a:srgbClr val="595959"/>
                </a:solidFill>
              </a:rPr>
              <a:t>Če je poletje vaša </a:t>
            </a:r>
            <a:r>
              <a:rPr lang="en-US" sz="2200" b="1" i="1" dirty="0">
                <a:solidFill>
                  <a:srgbClr val="595959"/>
                </a:solidFill>
              </a:rPr>
              <a:t>visoka sezona </a:t>
            </a:r>
            <a:r>
              <a:rPr lang="en-US" sz="2200" i="1" dirty="0">
                <a:solidFill>
                  <a:srgbClr val="595959"/>
                </a:solidFill>
              </a:rPr>
              <a:t>in traja</a:t>
            </a:r>
            <a:r>
              <a:rPr lang="en-US" sz="2200" b="1" i="1" dirty="0">
                <a:solidFill>
                  <a:srgbClr val="595959"/>
                </a:solidFill>
              </a:rPr>
              <a:t> 90 dni</a:t>
            </a:r>
            <a:r>
              <a:rPr lang="en-US" sz="2200" i="1" dirty="0">
                <a:solidFill>
                  <a:srgbClr val="595959"/>
                </a:solidFill>
              </a:rPr>
              <a:t>, lahko pričakujete okoli</a:t>
            </a:r>
            <a:r>
              <a:rPr lang="en-US" sz="2200" b="1" i="1" dirty="0">
                <a:solidFill>
                  <a:srgbClr val="595959"/>
                </a:solidFill>
              </a:rPr>
              <a:t> 80-odstotno zasedenost</a:t>
            </a:r>
            <a:r>
              <a:rPr lang="en-US" sz="2200" i="1" dirty="0">
                <a:solidFill>
                  <a:srgbClr val="595959"/>
                </a:solidFill>
              </a:rPr>
              <a:t>, kar pomeni, da bo rezerviranih okoli</a:t>
            </a:r>
            <a:r>
              <a:rPr lang="en-US" sz="2200" b="1" i="1" dirty="0">
                <a:solidFill>
                  <a:srgbClr val="595959"/>
                </a:solidFill>
              </a:rPr>
              <a:t> 72 od 90 nočitev</a:t>
            </a:r>
            <a:r>
              <a:rPr lang="en-US" sz="2200" i="1" dirty="0">
                <a:solidFill>
                  <a:srgbClr val="595959"/>
                </a:solidFill>
              </a:rPr>
              <a:t>. Nasprotno, v 90-dnevni zimski nizki sezoni lahko predvidite le 30-odstotno zasedenost (približno 27 rezerviranih noči). Ta korak vključuje določeno mero ugibanja, vendar za svoje predpostavke </a:t>
            </a:r>
            <a:r>
              <a:rPr lang="en-US" sz="2200" i="1" dirty="0" err="1">
                <a:solidFill>
                  <a:srgbClr val="595959"/>
                </a:solidFill>
              </a:rPr>
              <a:t>uporabite </a:t>
            </a:r>
            <a:r>
              <a:rPr lang="en-US" sz="2200" i="1" dirty="0">
                <a:solidFill>
                  <a:srgbClr val="595959"/>
                </a:solidFill>
              </a:rPr>
              <a:t>vse razpoložljive lokalne podatke ali znanje iz panoge (na primer trende zasedenosti podobnih nepremičnin v bližini).</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10EF9A3A-140C-1907-6234-83E4E021C7C0}"/>
              </a:ext>
            </a:extLst>
          </p:cNvPr>
          <p:cNvCxnSpPr>
            <a:cxnSpLocks/>
          </p:cNvCxnSpPr>
          <p:nvPr/>
        </p:nvCxnSpPr>
        <p:spPr>
          <a:xfrm rot="16200000" flipH="1">
            <a:off x="181528" y="3205232"/>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F6A5CC57-15BA-883C-175E-01E99FC3B5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89" y="720486"/>
            <a:ext cx="504943" cy="504943"/>
          </a:xfrm>
          <a:prstGeom prst="rect">
            <a:avLst/>
          </a:prstGeom>
        </p:spPr>
      </p:pic>
      <p:pic>
        <p:nvPicPr>
          <p:cNvPr id="44" name="Graphic 43" descr="Meeting with solid fill">
            <a:extLst>
              <a:ext uri="{FF2B5EF4-FFF2-40B4-BE49-F238E27FC236}">
                <a16:creationId xmlns:a16="http://schemas.microsoft.com/office/drawing/2014/main" id="{1AC006AB-0A33-A852-19A3-44AC6CFEBA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945" y="1817737"/>
            <a:ext cx="457200" cy="457200"/>
          </a:xfrm>
          <a:prstGeom prst="rect">
            <a:avLst/>
          </a:prstGeom>
        </p:spPr>
      </p:pic>
      <p:pic>
        <p:nvPicPr>
          <p:cNvPr id="16" name="Graphic 15" descr="Pin with solid fill">
            <a:extLst>
              <a:ext uri="{FF2B5EF4-FFF2-40B4-BE49-F238E27FC236}">
                <a16:creationId xmlns:a16="http://schemas.microsoft.com/office/drawing/2014/main" id="{EF2BEC67-9412-633F-DA5A-23377FB4E3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0806" y="4080085"/>
            <a:ext cx="451629" cy="451629"/>
          </a:xfrm>
          <a:prstGeom prst="rect">
            <a:avLst/>
          </a:prstGeom>
        </p:spPr>
      </p:pic>
    </p:spTree>
    <p:extLst>
      <p:ext uri="{BB962C8B-B14F-4D97-AF65-F5344CB8AC3E}">
        <p14:creationId xmlns:p14="http://schemas.microsoft.com/office/powerpoint/2010/main" val="2491264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D8519-9923-A468-9869-870E424927E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5DC89D7-98F4-572D-FC18-201876436F2B}"/>
              </a:ext>
            </a:extLst>
          </p:cNvPr>
          <p:cNvSpPr/>
          <p:nvPr/>
        </p:nvSpPr>
        <p:spPr>
          <a:xfrm>
            <a:off x="1402825" y="1847775"/>
            <a:ext cx="9954824" cy="14628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26F40A4F-9B63-FE6A-394D-62282245F6C2}"/>
              </a:ext>
            </a:extLst>
          </p:cNvPr>
          <p:cNvSpPr/>
          <p:nvPr/>
        </p:nvSpPr>
        <p:spPr>
          <a:xfrm>
            <a:off x="762457" y="769851"/>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C6B81FB3-F156-FE18-24B6-2C163FE252FC}"/>
              </a:ext>
            </a:extLst>
          </p:cNvPr>
          <p:cNvSpPr txBox="1">
            <a:spLocks/>
          </p:cNvSpPr>
          <p:nvPr/>
        </p:nvSpPr>
        <p:spPr>
          <a:xfrm>
            <a:off x="1424809" y="82360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Korak 4 </a:t>
            </a:r>
            <a:r>
              <a:rPr lang="en-US" dirty="0">
                <a:solidFill>
                  <a:schemeClr val="bg1"/>
                </a:solidFill>
              </a:rPr>
              <a:t>Upoštevajte sezonske razlike v stroških</a:t>
            </a:r>
            <a:endParaRPr lang="en-GB" i="1" dirty="0">
              <a:solidFill>
                <a:schemeClr val="bg1"/>
              </a:solidFill>
            </a:endParaRPr>
          </a:p>
        </p:txBody>
      </p:sp>
      <p:sp>
        <p:nvSpPr>
          <p:cNvPr id="9" name="Text Placeholder 5">
            <a:extLst>
              <a:ext uri="{FF2B5EF4-FFF2-40B4-BE49-F238E27FC236}">
                <a16:creationId xmlns:a16="http://schemas.microsoft.com/office/drawing/2014/main" id="{02349ED5-3420-7287-2F0A-A5C94F2699B8}"/>
              </a:ext>
            </a:extLst>
          </p:cNvPr>
          <p:cNvSpPr txBox="1">
            <a:spLocks/>
          </p:cNvSpPr>
          <p:nvPr/>
        </p:nvSpPr>
        <p:spPr>
          <a:xfrm>
            <a:off x="1521946" y="1935483"/>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dirty="0">
                <a:solidFill>
                  <a:srgbClr val="595959"/>
                </a:solidFill>
              </a:rPr>
              <a:t>Premislite, ali se vaši </a:t>
            </a:r>
            <a:r>
              <a:rPr lang="en-US" sz="2200" b="1" dirty="0">
                <a:solidFill>
                  <a:srgbClr val="595959"/>
                </a:solidFill>
              </a:rPr>
              <a:t>obratovalni stroški </a:t>
            </a:r>
            <a:r>
              <a:rPr lang="en-US" sz="2200" dirty="0">
                <a:solidFill>
                  <a:srgbClr val="595959"/>
                </a:solidFill>
              </a:rPr>
              <a:t>spreminjajo glede na sezono in ali bi to moralo vplivati na vaše cene. Nekateri stroški se lahko v določenih sezonah povečajo – na primer stroški ogrevanja pozimi ali dodatno osebje v poletni sezoni – in to bi morali upoštevati pri oblikovanju cen ali vsaj načrtovati. </a:t>
            </a:r>
          </a:p>
        </p:txBody>
      </p:sp>
      <p:cxnSp>
        <p:nvCxnSpPr>
          <p:cNvPr id="14" name="Connector: Elbow 13">
            <a:extLst>
              <a:ext uri="{FF2B5EF4-FFF2-40B4-BE49-F238E27FC236}">
                <a16:creationId xmlns:a16="http://schemas.microsoft.com/office/drawing/2014/main" id="{5BE4D414-A74A-0611-418B-4C788DC7ED42}"/>
              </a:ext>
            </a:extLst>
          </p:cNvPr>
          <p:cNvCxnSpPr>
            <a:cxnSpLocks/>
            <a:stCxn id="7" idx="1"/>
            <a:endCxn id="11" idx="1"/>
          </p:cNvCxnSpPr>
          <p:nvPr/>
        </p:nvCxnSpPr>
        <p:spPr>
          <a:xfrm rot="10800000" flipH="1" flipV="1">
            <a:off x="762457" y="1171677"/>
            <a:ext cx="640368" cy="1407517"/>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1248592-EA09-B56C-3622-38B5C31CF4D1}"/>
              </a:ext>
            </a:extLst>
          </p:cNvPr>
          <p:cNvSpPr/>
          <p:nvPr/>
        </p:nvSpPr>
        <p:spPr>
          <a:xfrm>
            <a:off x="1372483" y="3545807"/>
            <a:ext cx="9860591" cy="296929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DAAD5F39-6C07-CAAE-50A1-A8111C9C92A5}"/>
              </a:ext>
            </a:extLst>
          </p:cNvPr>
          <p:cNvSpPr txBox="1">
            <a:spLocks/>
          </p:cNvSpPr>
          <p:nvPr/>
        </p:nvSpPr>
        <p:spPr>
          <a:xfrm>
            <a:off x="1519834" y="3547543"/>
            <a:ext cx="9616824" cy="2758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Primer: </a:t>
            </a:r>
            <a:r>
              <a:rPr lang="en-US" sz="2200" i="1" dirty="0">
                <a:solidFill>
                  <a:srgbClr val="595959"/>
                </a:solidFill>
              </a:rPr>
              <a:t>Vaša gorska koča </a:t>
            </a:r>
            <a:r>
              <a:rPr lang="en-US" sz="2200" b="1" i="1" dirty="0">
                <a:solidFill>
                  <a:srgbClr val="595959"/>
                </a:solidFill>
              </a:rPr>
              <a:t>ima</a:t>
            </a:r>
            <a:r>
              <a:rPr lang="en-US" sz="2200" i="1" dirty="0">
                <a:solidFill>
                  <a:srgbClr val="595959"/>
                </a:solidFill>
              </a:rPr>
              <a:t> morda </a:t>
            </a:r>
            <a:r>
              <a:rPr lang="en-US" sz="2200" b="1" i="1" dirty="0">
                <a:solidFill>
                  <a:srgbClr val="595959"/>
                </a:solidFill>
              </a:rPr>
              <a:t>večje stroške za ogrevanje in odstranjevanje snega pozimi </a:t>
            </a:r>
            <a:r>
              <a:rPr lang="en-US" sz="2200" i="1" dirty="0">
                <a:solidFill>
                  <a:srgbClr val="595959"/>
                </a:solidFill>
              </a:rPr>
              <a:t>(kar poveča zimski obratovalni strošek). Če je zima tudi nizka sezona za obiskovalce, boste morali pazljivo načrtovati proračun, saj ne morete preprosto zaračunati pretirano višjih cen, da bi pokrili te stroške (višje cene bi lahko še dodatno zmanjšale število rezervacij v nizki sezoni). Po drugi strani pa lahko v sezoni razmislite o zaposlitvi </a:t>
            </a:r>
            <a:r>
              <a:rPr lang="en-US" sz="2200" b="1" i="1" dirty="0">
                <a:solidFill>
                  <a:srgbClr val="595959"/>
                </a:solidFill>
              </a:rPr>
              <a:t>dodatnega čistilca za polovični delovni čas, </a:t>
            </a:r>
            <a:r>
              <a:rPr lang="en-US" sz="2200" i="1" dirty="0">
                <a:solidFill>
                  <a:srgbClr val="595959"/>
                </a:solidFill>
              </a:rPr>
              <a:t>kar je sezonski strošek, ki ga pokrivajo višje cene v sezoni. Z zavedanjem o sezonskih nihanjih stroškov lahko zagotovite, da dobički v sezoni pomagajo pokriti stroške izven sezone.</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6E85ED52-5C87-55C1-2A3E-6C67AEF71AED}"/>
              </a:ext>
            </a:extLst>
          </p:cNvPr>
          <p:cNvCxnSpPr>
            <a:cxnSpLocks/>
          </p:cNvCxnSpPr>
          <p:nvPr/>
        </p:nvCxnSpPr>
        <p:spPr>
          <a:xfrm rot="16200000" flipH="1">
            <a:off x="101710" y="3277983"/>
            <a:ext cx="1920714"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131FBBE3-9149-D099-F5BE-CB81D4CA54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310" y="882775"/>
            <a:ext cx="504943" cy="504943"/>
          </a:xfrm>
          <a:prstGeom prst="rect">
            <a:avLst/>
          </a:prstGeom>
        </p:spPr>
      </p:pic>
      <p:pic>
        <p:nvPicPr>
          <p:cNvPr id="44" name="Graphic 43" descr="Meeting with solid fill">
            <a:extLst>
              <a:ext uri="{FF2B5EF4-FFF2-40B4-BE49-F238E27FC236}">
                <a16:creationId xmlns:a16="http://schemas.microsoft.com/office/drawing/2014/main" id="{B1104355-0DB0-4A93-2E65-B71E98262F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1666" y="1980026"/>
            <a:ext cx="457200" cy="457200"/>
          </a:xfrm>
          <a:prstGeom prst="rect">
            <a:avLst/>
          </a:prstGeom>
        </p:spPr>
      </p:pic>
      <p:pic>
        <p:nvPicPr>
          <p:cNvPr id="16" name="Graphic 15" descr="Pin with solid fill">
            <a:extLst>
              <a:ext uri="{FF2B5EF4-FFF2-40B4-BE49-F238E27FC236}">
                <a16:creationId xmlns:a16="http://schemas.microsoft.com/office/drawing/2014/main" id="{C9134518-F709-E8D7-F196-E27C40833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1946" y="3793061"/>
            <a:ext cx="451629" cy="451629"/>
          </a:xfrm>
          <a:prstGeom prst="rect">
            <a:avLst/>
          </a:prstGeom>
        </p:spPr>
      </p:pic>
    </p:spTree>
    <p:extLst>
      <p:ext uri="{BB962C8B-B14F-4D97-AF65-F5344CB8AC3E}">
        <p14:creationId xmlns:p14="http://schemas.microsoft.com/office/powerpoint/2010/main" val="1755662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4F7AB-8B6B-EC7D-CFC4-52155DF7279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067A0120-0804-BA94-F031-D70EEFEFEBD9}"/>
              </a:ext>
            </a:extLst>
          </p:cNvPr>
          <p:cNvSpPr/>
          <p:nvPr/>
        </p:nvSpPr>
        <p:spPr>
          <a:xfrm>
            <a:off x="1357181" y="1753870"/>
            <a:ext cx="9964593" cy="144330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213691BB-210E-0D04-2516-616F3C76B621}"/>
              </a:ext>
            </a:extLst>
          </p:cNvPr>
          <p:cNvSpPr/>
          <p:nvPr/>
        </p:nvSpPr>
        <p:spPr>
          <a:xfrm>
            <a:off x="716813" y="607562"/>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6D350FA0-34F3-E077-3769-06E0DB4EB26F}"/>
              </a:ext>
            </a:extLst>
          </p:cNvPr>
          <p:cNvSpPr txBox="1">
            <a:spLocks/>
          </p:cNvSpPr>
          <p:nvPr/>
        </p:nvSpPr>
        <p:spPr>
          <a:xfrm>
            <a:off x="1379165" y="661314"/>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Korak 5</a:t>
            </a:r>
            <a:r>
              <a:rPr lang="en-US" dirty="0">
                <a:solidFill>
                  <a:schemeClr val="bg1"/>
                </a:solidFill>
              </a:rPr>
              <a:t>: Ustvarite osnovno sezonsko cenovno tabelo</a:t>
            </a:r>
            <a:endParaRPr lang="en-GB" i="1" dirty="0">
              <a:solidFill>
                <a:schemeClr val="bg1"/>
              </a:solidFill>
            </a:endParaRPr>
          </a:p>
        </p:txBody>
      </p:sp>
      <p:sp>
        <p:nvSpPr>
          <p:cNvPr id="9" name="Text Placeholder 5">
            <a:extLst>
              <a:ext uri="{FF2B5EF4-FFF2-40B4-BE49-F238E27FC236}">
                <a16:creationId xmlns:a16="http://schemas.microsoft.com/office/drawing/2014/main" id="{4AD94833-D6C0-29F7-800C-D0715013B57F}"/>
              </a:ext>
            </a:extLst>
          </p:cNvPr>
          <p:cNvSpPr txBox="1">
            <a:spLocks/>
          </p:cNvSpPr>
          <p:nvPr/>
        </p:nvSpPr>
        <p:spPr>
          <a:xfrm>
            <a:off x="1476302" y="1861117"/>
            <a:ext cx="9720898"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000" dirty="0">
                <a:solidFill>
                  <a:srgbClr val="595959"/>
                </a:solidFill>
              </a:rPr>
              <a:t>Na podlagi zgornjih informacij sestavite </a:t>
            </a:r>
            <a:r>
              <a:rPr lang="en-US" sz="2000" b="1" dirty="0">
                <a:solidFill>
                  <a:srgbClr val="595959"/>
                </a:solidFill>
              </a:rPr>
              <a:t>sezonsko cenovno tabelo </a:t>
            </a:r>
            <a:r>
              <a:rPr lang="en-US" sz="2000" dirty="0">
                <a:solidFill>
                  <a:srgbClr val="595959"/>
                </a:solidFill>
              </a:rPr>
              <a:t>– preprost grafikon, v katerem so navedene posamezne sezone in cene za nočitev, ki jih nameravate zaračunavati (in morda tudi pričakovana zasedenost). Tako boste na prvi pogled dobili jasen pregled cen za celo leto. </a:t>
            </a:r>
            <a:endParaRPr lang="en-US" sz="2000" dirty="0">
              <a:solidFill>
                <a:srgbClr val="595959"/>
              </a:solidFill>
              <a:ea typeface="Calibri"/>
              <a:cs typeface="Calibri"/>
            </a:endParaRPr>
          </a:p>
        </p:txBody>
      </p:sp>
      <p:cxnSp>
        <p:nvCxnSpPr>
          <p:cNvPr id="14" name="Connector: Elbow 13">
            <a:extLst>
              <a:ext uri="{FF2B5EF4-FFF2-40B4-BE49-F238E27FC236}">
                <a16:creationId xmlns:a16="http://schemas.microsoft.com/office/drawing/2014/main" id="{D790552C-E749-138B-4ED7-2DA21A60FB0E}"/>
              </a:ext>
            </a:extLst>
          </p:cNvPr>
          <p:cNvCxnSpPr>
            <a:cxnSpLocks/>
            <a:stCxn id="7" idx="1"/>
            <a:endCxn id="11" idx="1"/>
          </p:cNvCxnSpPr>
          <p:nvPr/>
        </p:nvCxnSpPr>
        <p:spPr>
          <a:xfrm rot="10800000" flipH="1" flipV="1">
            <a:off x="716813" y="1009389"/>
            <a:ext cx="640368" cy="1466132"/>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C1605805-DF0B-7B22-FF95-B880543F1B7D}"/>
              </a:ext>
            </a:extLst>
          </p:cNvPr>
          <p:cNvSpPr/>
          <p:nvPr/>
        </p:nvSpPr>
        <p:spPr>
          <a:xfrm>
            <a:off x="1336608" y="3323713"/>
            <a:ext cx="9860591" cy="31628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8501F81-9441-87D0-0403-0E3C25CEE5A6}"/>
              </a:ext>
            </a:extLst>
          </p:cNvPr>
          <p:cNvSpPr txBox="1">
            <a:spLocks/>
          </p:cNvSpPr>
          <p:nvPr/>
        </p:nvSpPr>
        <p:spPr>
          <a:xfrm>
            <a:off x="1451489" y="3434003"/>
            <a:ext cx="9752316"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000" b="1" dirty="0">
                <a:solidFill>
                  <a:srgbClr val="E96751"/>
                </a:solidFill>
              </a:rPr>
              <a:t>Primer: </a:t>
            </a:r>
            <a:r>
              <a:rPr lang="en-US" sz="2000" i="1" dirty="0">
                <a:solidFill>
                  <a:srgbClr val="595959"/>
                </a:solidFill>
              </a:rPr>
              <a:t>*Vaša tabela bi lahko izgledala takole:</a:t>
            </a:r>
            <a:endParaRPr lang="en-US" sz="2000" i="1" dirty="0">
              <a:solidFill>
                <a:srgbClr val="595959"/>
              </a:solidFill>
              <a:ea typeface="Calibri"/>
              <a:cs typeface="Calibri"/>
            </a:endParaRPr>
          </a:p>
          <a:p>
            <a:pPr marL="790575" indent="-342900">
              <a:spcBef>
                <a:spcPts val="0"/>
              </a:spcBef>
              <a:buFont typeface="Arial" panose="020B0604020202020204" pitchFamily="34" charset="0"/>
              <a:buChar char="•"/>
            </a:pPr>
            <a:r>
              <a:rPr lang="en-US" sz="2000" b="1" i="1" dirty="0">
                <a:solidFill>
                  <a:srgbClr val="595959"/>
                </a:solidFill>
              </a:rPr>
              <a:t>Visoka sezona </a:t>
            </a:r>
            <a:r>
              <a:rPr lang="en-US" sz="2000" i="1" dirty="0">
                <a:solidFill>
                  <a:srgbClr val="595959"/>
                </a:solidFill>
              </a:rPr>
              <a:t>(junij–avgust): 120 EUR/noč (pričakovana zasedenost 80 %)</a:t>
            </a:r>
            <a:endParaRPr lang="en-US" sz="2000" i="1" dirty="0">
              <a:solidFill>
                <a:srgbClr val="595959"/>
              </a:solidFill>
              <a:ea typeface="Calibri"/>
              <a:cs typeface="Calibri"/>
            </a:endParaRPr>
          </a:p>
          <a:p>
            <a:pPr marL="790575" indent="-342900">
              <a:spcBef>
                <a:spcPts val="0"/>
              </a:spcBef>
              <a:buFont typeface="Arial" panose="020B0604020202020204" pitchFamily="34" charset="0"/>
              <a:buChar char="•"/>
            </a:pPr>
            <a:r>
              <a:rPr lang="en-US" sz="2000" b="1" i="1" dirty="0">
                <a:solidFill>
                  <a:srgbClr val="595959"/>
                </a:solidFill>
              </a:rPr>
              <a:t>Vmesna sezona </a:t>
            </a:r>
            <a:r>
              <a:rPr lang="en-US" sz="2000" i="1" dirty="0">
                <a:solidFill>
                  <a:srgbClr val="595959"/>
                </a:solidFill>
              </a:rPr>
              <a:t>(april–maj, september–oktober): 100 EUR/noč (pričakovana zasedenost 50 %)</a:t>
            </a:r>
            <a:endParaRPr lang="en-US" sz="2000" i="1" dirty="0">
              <a:solidFill>
                <a:srgbClr val="595959"/>
              </a:solidFill>
              <a:ea typeface="Calibri"/>
              <a:cs typeface="Calibri"/>
            </a:endParaRPr>
          </a:p>
          <a:p>
            <a:pPr marL="790575" indent="-342900">
              <a:spcBef>
                <a:spcPts val="0"/>
              </a:spcBef>
              <a:buFont typeface="Arial" panose="020B0604020202020204" pitchFamily="34" charset="0"/>
              <a:buChar char="•"/>
            </a:pPr>
            <a:r>
              <a:rPr lang="en-US" sz="2000" b="1" i="1" dirty="0">
                <a:solidFill>
                  <a:srgbClr val="595959"/>
                </a:solidFill>
              </a:rPr>
              <a:t>Nizka sezona </a:t>
            </a:r>
            <a:r>
              <a:rPr lang="en-US" sz="2000" i="1" dirty="0">
                <a:solidFill>
                  <a:srgbClr val="595959"/>
                </a:solidFill>
              </a:rPr>
              <a:t>(november–marec): 80 EUR/noč (pričakovana zasedenost 30 %)*</a:t>
            </a:r>
            <a:endParaRPr lang="en-US" sz="2000" i="1" dirty="0">
              <a:solidFill>
                <a:srgbClr val="595959"/>
              </a:solidFill>
              <a:ea typeface="Calibri"/>
              <a:cs typeface="Calibri"/>
            </a:endParaRPr>
          </a:p>
          <a:p>
            <a:pPr marL="447675" indent="0">
              <a:spcBef>
                <a:spcPts val="0"/>
              </a:spcBef>
            </a:pPr>
            <a:endParaRPr lang="en-US" sz="2000" i="1" dirty="0">
              <a:solidFill>
                <a:srgbClr val="595959"/>
              </a:solidFill>
              <a:ea typeface="Calibri"/>
              <a:cs typeface="Calibri"/>
            </a:endParaRPr>
          </a:p>
          <a:p>
            <a:pPr marL="447675" indent="0">
              <a:spcBef>
                <a:spcPts val="0"/>
              </a:spcBef>
            </a:pPr>
            <a:r>
              <a:rPr lang="en-US" sz="2000" i="1" dirty="0">
                <a:solidFill>
                  <a:srgbClr val="595959"/>
                </a:solidFill>
              </a:rPr>
              <a:t>Ta osnovna tabela je </a:t>
            </a:r>
            <a:r>
              <a:rPr lang="en-US" sz="2000" b="1" i="1" dirty="0">
                <a:solidFill>
                  <a:srgbClr val="595959"/>
                </a:solidFill>
              </a:rPr>
              <a:t>vaša osnova. </a:t>
            </a:r>
            <a:r>
              <a:rPr lang="en-US" sz="2000" i="1" dirty="0">
                <a:solidFill>
                  <a:srgbClr val="595959"/>
                </a:solidFill>
              </a:rPr>
              <a:t>Zagotavlja, da ste cene logično prilagodili povpraševanju. Zdaj lahko preizkusite te številke (npr. ali se bo cena v visoki sezoni rednim gostom zdela previsoka? Ali je cena v nizki sezoni dovolj visoka, da pokrije vsaj vaše stroške na bivanje?) in jih po potrebi prilagodite.</a:t>
            </a:r>
            <a:endParaRPr lang="en-US" sz="2000" i="1" dirty="0">
              <a:solidFill>
                <a:srgbClr val="595959"/>
              </a:solidFill>
              <a:ea typeface="Calibri"/>
              <a:cs typeface="Calibri"/>
            </a:endParaRPr>
          </a:p>
          <a:p>
            <a:pPr marL="447675" indent="0">
              <a:spcBef>
                <a:spcPts val="0"/>
              </a:spcBef>
            </a:pPr>
            <a:endParaRPr lang="en-IE" sz="2000" dirty="0">
              <a:solidFill>
                <a:srgbClr val="595959"/>
              </a:solidFill>
              <a:ea typeface="Calibri"/>
              <a:cs typeface="Calibri"/>
            </a:endParaRPr>
          </a:p>
        </p:txBody>
      </p:sp>
      <p:cxnSp>
        <p:nvCxnSpPr>
          <p:cNvPr id="38" name="Connector: Elbow 37">
            <a:extLst>
              <a:ext uri="{FF2B5EF4-FFF2-40B4-BE49-F238E27FC236}">
                <a16:creationId xmlns:a16="http://schemas.microsoft.com/office/drawing/2014/main" id="{ECDAFCA9-8FD5-8668-4160-D392DBF37FEE}"/>
              </a:ext>
            </a:extLst>
          </p:cNvPr>
          <p:cNvCxnSpPr>
            <a:cxnSpLocks/>
          </p:cNvCxnSpPr>
          <p:nvPr/>
        </p:nvCxnSpPr>
        <p:spPr>
          <a:xfrm rot="16200000" flipH="1">
            <a:off x="66353" y="3125981"/>
            <a:ext cx="1920714" cy="619794"/>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A143286E-DC26-27B8-A79E-7BACFB793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666" y="720486"/>
            <a:ext cx="504943" cy="504943"/>
          </a:xfrm>
          <a:prstGeom prst="rect">
            <a:avLst/>
          </a:prstGeom>
        </p:spPr>
      </p:pic>
      <p:pic>
        <p:nvPicPr>
          <p:cNvPr id="44" name="Graphic 43" descr="Meeting with solid fill">
            <a:extLst>
              <a:ext uri="{FF2B5EF4-FFF2-40B4-BE49-F238E27FC236}">
                <a16:creationId xmlns:a16="http://schemas.microsoft.com/office/drawing/2014/main" id="{F6523D77-FD15-E4A8-9148-D286FEB7DC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6022" y="1817737"/>
            <a:ext cx="457200" cy="457200"/>
          </a:xfrm>
          <a:prstGeom prst="rect">
            <a:avLst/>
          </a:prstGeom>
        </p:spPr>
      </p:pic>
      <p:pic>
        <p:nvPicPr>
          <p:cNvPr id="16" name="Graphic 15" descr="Pin with solid fill">
            <a:extLst>
              <a:ext uri="{FF2B5EF4-FFF2-40B4-BE49-F238E27FC236}">
                <a16:creationId xmlns:a16="http://schemas.microsoft.com/office/drawing/2014/main" id="{7ECAB4B7-6F7F-BDFB-A432-C10FF8C29B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6302" y="3525415"/>
            <a:ext cx="451629" cy="451629"/>
          </a:xfrm>
          <a:prstGeom prst="rect">
            <a:avLst/>
          </a:prstGeom>
        </p:spPr>
      </p:pic>
    </p:spTree>
    <p:extLst>
      <p:ext uri="{BB962C8B-B14F-4D97-AF65-F5344CB8AC3E}">
        <p14:creationId xmlns:p14="http://schemas.microsoft.com/office/powerpoint/2010/main" val="312071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1051-150C-AB18-0FE2-BDEF465481E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7D9357-50AD-4DDE-4F75-9E9A75758B7D}"/>
              </a:ext>
            </a:extLst>
          </p:cNvPr>
          <p:cNvSpPr>
            <a:spLocks noGrp="1"/>
          </p:cNvSpPr>
          <p:nvPr>
            <p:ph type="body" sz="quarter" idx="16"/>
          </p:nvPr>
        </p:nvSpPr>
        <p:spPr>
          <a:xfrm>
            <a:off x="334889" y="992424"/>
            <a:ext cx="10742685" cy="3066422"/>
          </a:xfrm>
        </p:spPr>
        <p:txBody>
          <a:bodyPr lIns="91440" tIns="45720" rIns="91440" bIns="45720" anchor="t">
            <a:noAutofit/>
          </a:bodyPr>
          <a:lstStyle/>
          <a:p>
            <a:pPr>
              <a:spcAft>
                <a:spcPts val="1200"/>
              </a:spcAft>
            </a:pPr>
            <a:r>
              <a:rPr lang="en-US" sz="2000" dirty="0">
                <a:solidFill>
                  <a:srgbClr val="595959"/>
                </a:solidFill>
              </a:rPr>
              <a:t>Ko izračunate stroške in prag rentabilnosti, je naslednji korak določitev cen, ki ne pokrivajo le vaših stroškov, ampak tudi ustvarjajo dobiček, odražajo vrednost, ki jo ponujate, in so v skladu z vašo blagovno znamko. V </a:t>
            </a:r>
            <a:r>
              <a:rPr lang="en-US" sz="2000" dirty="0" err="1">
                <a:solidFill>
                  <a:srgbClr val="595959"/>
                </a:solidFill>
              </a:rPr>
              <a:t>teh</a:t>
            </a:r>
            <a:r>
              <a:rPr lang="en-US" sz="2000" dirty="0">
                <a:solidFill>
                  <a:srgbClr val="595959"/>
                </a:solidFill>
              </a:rPr>
              <a:t> </a:t>
            </a:r>
            <a:r>
              <a:rPr lang="en-US" sz="2000" dirty="0" err="1">
                <a:solidFill>
                  <a:srgbClr val="595959"/>
                </a:solidFill>
              </a:rPr>
              <a:t>poglavjih</a:t>
            </a:r>
            <a:r>
              <a:rPr lang="en-US" sz="2000" dirty="0">
                <a:solidFill>
                  <a:srgbClr val="595959"/>
                </a:solidFill>
              </a:rPr>
              <a:t> </a:t>
            </a:r>
            <a:r>
              <a:rPr lang="en-US" sz="2000" dirty="0" err="1">
                <a:solidFill>
                  <a:srgbClr val="595959"/>
                </a:solidFill>
              </a:rPr>
              <a:t>raziščite</a:t>
            </a:r>
            <a:r>
              <a:rPr lang="en-US" sz="2000" dirty="0">
                <a:solidFill>
                  <a:srgbClr val="595959"/>
                </a:solidFill>
              </a:rPr>
              <a:t>, </a:t>
            </a:r>
            <a:r>
              <a:rPr lang="en-US" sz="2000" dirty="0" err="1">
                <a:solidFill>
                  <a:srgbClr val="595959"/>
                </a:solidFill>
              </a:rPr>
              <a:t>kako</a:t>
            </a:r>
            <a:r>
              <a:rPr lang="en-US" sz="2000" dirty="0">
                <a:solidFill>
                  <a:srgbClr val="595959"/>
                </a:solidFill>
              </a:rPr>
              <a:t> </a:t>
            </a:r>
            <a:r>
              <a:rPr lang="en-US" sz="2000" dirty="0" err="1">
                <a:solidFill>
                  <a:srgbClr val="595959"/>
                </a:solidFill>
              </a:rPr>
              <a:t>razviti</a:t>
            </a:r>
            <a:r>
              <a:rPr lang="en-US" sz="2000" dirty="0">
                <a:solidFill>
                  <a:srgbClr val="595959"/>
                </a:solidFill>
              </a:rPr>
              <a:t> cenovno strategijo, ki je trajnostna in konkurenčna, hkrati pa upošteva nihanja povpraševanja v različnih sezonah. Od vrednostno zasnovanega določanja cen do sezonskih prilagoditev se naučite </a:t>
            </a:r>
            <a:r>
              <a:rPr lang="en-US" sz="2000" dirty="0" err="1">
                <a:solidFill>
                  <a:srgbClr val="595959"/>
                </a:solidFill>
              </a:rPr>
              <a:t>optimizirati</a:t>
            </a:r>
            <a:r>
              <a:rPr lang="en-US" sz="2000" dirty="0">
                <a:solidFill>
                  <a:srgbClr val="595959"/>
                </a:solidFill>
              </a:rPr>
              <a:t> prihodke, povečati število rezervacij in sprejemati strateške odločitve, ki podpirajo dolgoročni uspeh.</a:t>
            </a:r>
            <a:endParaRPr lang="en-US" sz="2000" dirty="0">
              <a:solidFill>
                <a:srgbClr val="595959"/>
              </a:solidFill>
              <a:ea typeface="Calibri"/>
              <a:cs typeface="Calibri"/>
            </a:endParaRPr>
          </a:p>
          <a:p>
            <a:r>
              <a:rPr lang="en-US" sz="2000" b="1" dirty="0">
                <a:solidFill>
                  <a:srgbClr val="E96751"/>
                </a:solidFill>
              </a:rPr>
              <a:t>Poglavje 7: </a:t>
            </a:r>
            <a:r>
              <a:rPr lang="en-US" sz="2000" b="1" dirty="0">
                <a:solidFill>
                  <a:srgbClr val="459597"/>
                </a:solidFill>
              </a:rPr>
              <a:t>Strategije dobička in oblikovanja cen</a:t>
            </a:r>
            <a:endParaRPr lang="en-US" sz="2000" b="1">
              <a:solidFill>
                <a:srgbClr val="459597"/>
              </a:solidFill>
              <a:ea typeface="Calibri"/>
              <a:cs typeface="Calibri"/>
            </a:endParaRPr>
          </a:p>
          <a:p>
            <a:pPr marL="342900" indent="-342900">
              <a:buFont typeface="Arial" panose="020B0604020202020204" pitchFamily="34" charset="0"/>
              <a:buChar char="•"/>
            </a:pPr>
            <a:r>
              <a:rPr lang="en-US" sz="2000" i="1" dirty="0">
                <a:solidFill>
                  <a:srgbClr val="E96751"/>
                </a:solidFill>
              </a:rPr>
              <a:t>Kako določiti cene, da odražajo </a:t>
            </a:r>
            <a:r>
              <a:rPr lang="en-US" sz="2000" b="1" i="1" dirty="0">
                <a:solidFill>
                  <a:srgbClr val="E96751"/>
                </a:solidFill>
              </a:rPr>
              <a:t>vrednost, dobiček in trajnost</a:t>
            </a:r>
            <a:r>
              <a:rPr lang="en-US" sz="2000" i="1" dirty="0">
                <a:solidFill>
                  <a:srgbClr val="E96751"/>
                </a:solidFill>
              </a:rPr>
              <a:t>? Kateri </a:t>
            </a:r>
            <a:r>
              <a:rPr lang="en-US" sz="2000" b="1" i="1" dirty="0">
                <a:solidFill>
                  <a:srgbClr val="E96751"/>
                </a:solidFill>
              </a:rPr>
              <a:t>model oblikovanja cen </a:t>
            </a:r>
            <a:r>
              <a:rPr lang="en-US" sz="2000" i="1" dirty="0">
                <a:solidFill>
                  <a:srgbClr val="E96751"/>
                </a:solidFill>
              </a:rPr>
              <a:t>bo zagotovil trajnost in dobičkonosnost vašega podjetja?</a:t>
            </a:r>
            <a:endParaRPr lang="en-US" sz="2000" i="1">
              <a:solidFill>
                <a:srgbClr val="E96751"/>
              </a:solidFill>
              <a:ea typeface="Calibri"/>
              <a:cs typeface="Calibri"/>
            </a:endParaRPr>
          </a:p>
          <a:p>
            <a:r>
              <a:rPr lang="en-US" sz="2000" b="1" dirty="0">
                <a:solidFill>
                  <a:srgbClr val="595959"/>
                </a:solidFill>
              </a:rPr>
              <a:t>Cilj: </a:t>
            </a:r>
            <a:r>
              <a:rPr lang="en-US" sz="2000" dirty="0">
                <a:solidFill>
                  <a:srgbClr val="595959"/>
                </a:solidFill>
              </a:rPr>
              <a:t>Strategije dobička in oblikovanja cen (ustvarjanje dobička). Razviti prilagojeno strategijo oblikovanja cen, ki zagotavlja dobičkonosnost in odraža vrednote vaše blagovne znamke.</a:t>
            </a:r>
            <a:endParaRPr lang="en-US" sz="2000" dirty="0">
              <a:solidFill>
                <a:srgbClr val="595959"/>
              </a:solidFill>
              <a:ea typeface="Calibri"/>
              <a:cs typeface="Calibri"/>
            </a:endParaRPr>
          </a:p>
          <a:p>
            <a:endParaRPr lang="en-US" sz="2000" dirty="0">
              <a:solidFill>
                <a:srgbClr val="595959"/>
              </a:solidFill>
              <a:ea typeface="Calibri"/>
              <a:cs typeface="Calibri"/>
            </a:endParaRPr>
          </a:p>
          <a:p>
            <a:r>
              <a:rPr lang="en-US" sz="2000" b="1" dirty="0">
                <a:solidFill>
                  <a:srgbClr val="E96751"/>
                </a:solidFill>
              </a:rPr>
              <a:t>Poglavje 8: </a:t>
            </a:r>
            <a:r>
              <a:rPr lang="en-US" sz="2000" b="1" dirty="0">
                <a:solidFill>
                  <a:srgbClr val="459597"/>
                </a:solidFill>
              </a:rPr>
              <a:t>Uporaba sezonskih strategij</a:t>
            </a:r>
            <a:endParaRPr lang="en-US" sz="2000" b="1">
              <a:solidFill>
                <a:srgbClr val="459597"/>
              </a:solidFill>
              <a:ea typeface="Calibri"/>
              <a:cs typeface="Calibri"/>
            </a:endParaRPr>
          </a:p>
          <a:p>
            <a:pPr marL="342900" indent="-342900">
              <a:buFont typeface="Arial" panose="020B0604020202020204" pitchFamily="34" charset="0"/>
              <a:buChar char="•"/>
            </a:pPr>
            <a:r>
              <a:rPr lang="en-US" sz="2000" i="1" dirty="0">
                <a:solidFill>
                  <a:srgbClr val="E96751"/>
                </a:solidFill>
              </a:rPr>
              <a:t>Kako lahko </a:t>
            </a:r>
            <a:r>
              <a:rPr lang="en-US" sz="2000" b="1" i="1" dirty="0">
                <a:solidFill>
                  <a:srgbClr val="E96751"/>
                </a:solidFill>
              </a:rPr>
              <a:t>spremenim ali prilagodim cene skozi leto, </a:t>
            </a:r>
            <a:r>
              <a:rPr lang="en-US" sz="2000" i="1" dirty="0">
                <a:solidFill>
                  <a:srgbClr val="E96751"/>
                </a:solidFill>
              </a:rPr>
              <a:t>da povečam število rezervacij in dobiček?</a:t>
            </a:r>
            <a:endParaRPr lang="en-US" sz="2000" i="1">
              <a:solidFill>
                <a:srgbClr val="E96751"/>
              </a:solidFill>
              <a:ea typeface="Calibri"/>
              <a:cs typeface="Calibri"/>
            </a:endParaRPr>
          </a:p>
          <a:p>
            <a:r>
              <a:rPr lang="en-US" sz="2000" b="1" dirty="0">
                <a:solidFill>
                  <a:srgbClr val="595959"/>
                </a:solidFill>
              </a:rPr>
              <a:t>Cilj: </a:t>
            </a:r>
            <a:r>
              <a:rPr lang="en-US" sz="2000" dirty="0">
                <a:solidFill>
                  <a:srgbClr val="595959"/>
                </a:solidFill>
              </a:rPr>
              <a:t>Prilagoditi </a:t>
            </a:r>
            <a:r>
              <a:rPr lang="en-US" sz="2000" b="1" dirty="0">
                <a:solidFill>
                  <a:srgbClr val="595959"/>
                </a:solidFill>
              </a:rPr>
              <a:t>cene </a:t>
            </a:r>
            <a:r>
              <a:rPr lang="en-US" sz="2000" dirty="0">
                <a:solidFill>
                  <a:srgbClr val="595959"/>
                </a:solidFill>
              </a:rPr>
              <a:t>sezonskemu povpraševanju in </a:t>
            </a:r>
            <a:r>
              <a:rPr lang="en-US" sz="2000" err="1">
                <a:solidFill>
                  <a:srgbClr val="595959"/>
                </a:solidFill>
              </a:rPr>
              <a:t>povečati</a:t>
            </a:r>
            <a:r>
              <a:rPr lang="en-US" sz="2000" dirty="0">
                <a:solidFill>
                  <a:srgbClr val="595959"/>
                </a:solidFill>
              </a:rPr>
              <a:t> prihodke. </a:t>
            </a:r>
            <a:endParaRPr lang="en-US" sz="2000" dirty="0">
              <a:solidFill>
                <a:srgbClr val="595959"/>
              </a:solidFill>
              <a:ea typeface="Calibri"/>
              <a:cs typeface="Calibri"/>
            </a:endParaRPr>
          </a:p>
          <a:p>
            <a:r>
              <a:rPr lang="en-US" sz="2000" dirty="0">
                <a:solidFill>
                  <a:srgbClr val="595959"/>
                </a:solidFill>
              </a:rPr>
              <a:t>Izberite in uporabite </a:t>
            </a:r>
            <a:r>
              <a:rPr lang="en-US" sz="2000" b="1" dirty="0">
                <a:solidFill>
                  <a:srgbClr val="595959"/>
                </a:solidFill>
              </a:rPr>
              <a:t>strategijo oblikovanja cen, </a:t>
            </a:r>
            <a:r>
              <a:rPr lang="en-US" sz="2000" dirty="0">
                <a:solidFill>
                  <a:srgbClr val="595959"/>
                </a:solidFill>
              </a:rPr>
              <a:t>ki najbolje ustreza vašim </a:t>
            </a:r>
            <a:r>
              <a:rPr lang="en-US" sz="2000" b="1" dirty="0">
                <a:solidFill>
                  <a:srgbClr val="595959"/>
                </a:solidFill>
              </a:rPr>
              <a:t>poslovnim ciljem </a:t>
            </a:r>
            <a:endParaRPr lang="en-US" sz="2000" b="1">
              <a:solidFill>
                <a:srgbClr val="595959"/>
              </a:solidFill>
              <a:ea typeface="Calibri"/>
              <a:cs typeface="Calibri"/>
            </a:endParaRPr>
          </a:p>
          <a:p>
            <a:r>
              <a:rPr lang="en-US" sz="2000" dirty="0">
                <a:solidFill>
                  <a:srgbClr val="595959"/>
                </a:solidFill>
              </a:rPr>
              <a:t>in </a:t>
            </a:r>
            <a:r>
              <a:rPr lang="en-US" sz="2000" b="1" dirty="0">
                <a:solidFill>
                  <a:srgbClr val="595959"/>
                </a:solidFill>
              </a:rPr>
              <a:t>pričakovanjem gostov</a:t>
            </a:r>
            <a:r>
              <a:rPr lang="en-US" sz="2000" dirty="0">
                <a:solidFill>
                  <a:srgbClr val="595959"/>
                </a:solidFill>
              </a:rPr>
              <a:t>. </a:t>
            </a:r>
            <a:endParaRPr lang="en-US" sz="2000" dirty="0">
              <a:solidFill>
                <a:srgbClr val="595959"/>
              </a:solidFill>
              <a:ea typeface="Calibri"/>
              <a:cs typeface="Calibri"/>
            </a:endParaRPr>
          </a:p>
          <a:p>
            <a:endParaRPr lang="en-US" sz="2000" dirty="0">
              <a:solidFill>
                <a:srgbClr val="595959"/>
              </a:solidFill>
              <a:ea typeface="Calibri"/>
              <a:cs typeface="Calibri"/>
            </a:endParaRPr>
          </a:p>
          <a:p>
            <a:pPr marL="342900" indent="-342900">
              <a:spcAft>
                <a:spcPts val="1200"/>
              </a:spcAft>
              <a:buFont typeface="Wingdings" panose="05000000000000000000" pitchFamily="2" charset="2"/>
              <a:buChar char="v"/>
            </a:pPr>
            <a:endParaRPr lang="en-US" sz="2000" dirty="0">
              <a:solidFill>
                <a:srgbClr val="595959"/>
              </a:solidFill>
              <a:ea typeface="Calibri"/>
              <a:cs typeface="Calibri"/>
            </a:endParaRPr>
          </a:p>
        </p:txBody>
      </p:sp>
      <p:sp>
        <p:nvSpPr>
          <p:cNvPr id="7" name="Slide Number Placeholder 5">
            <a:extLst>
              <a:ext uri="{FF2B5EF4-FFF2-40B4-BE49-F238E27FC236}">
                <a16:creationId xmlns:a16="http://schemas.microsoft.com/office/drawing/2014/main" id="{79E6242D-FB7B-8C71-CE9D-2B061BF019EA}"/>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03935524-26FC-A1CF-CE8E-B3FE6E11236C}"/>
              </a:ext>
            </a:extLst>
          </p:cNvPr>
          <p:cNvSpPr/>
          <p:nvPr/>
        </p:nvSpPr>
        <p:spPr>
          <a:xfrm>
            <a:off x="-15515" y="1"/>
            <a:ext cx="11093089" cy="826681"/>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032BB0FF-1868-9C2B-1249-73D91C845C1C}"/>
              </a:ext>
            </a:extLst>
          </p:cNvPr>
          <p:cNvSpPr txBox="1">
            <a:spLocks/>
          </p:cNvSpPr>
          <p:nvPr/>
        </p:nvSpPr>
        <p:spPr>
          <a:xfrm>
            <a:off x="334889" y="52965"/>
            <a:ext cx="9685409" cy="720752"/>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err="1"/>
              <a:t>Poglavje</a:t>
            </a:r>
            <a:r>
              <a:rPr lang="en-US" b="1" dirty="0"/>
              <a:t> 7–8 </a:t>
            </a:r>
            <a:r>
              <a:rPr lang="en-US" sz="3000" dirty="0"/>
              <a:t>Cene za dobiček, vrednost in sezonskost</a:t>
            </a:r>
          </a:p>
        </p:txBody>
      </p:sp>
    </p:spTree>
    <p:extLst>
      <p:ext uri="{BB962C8B-B14F-4D97-AF65-F5344CB8AC3E}">
        <p14:creationId xmlns:p14="http://schemas.microsoft.com/office/powerpoint/2010/main" val="1830336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C88DA8-8093-0DF7-5A98-59CCD030B54A}"/>
              </a:ext>
            </a:extLst>
          </p:cNvPr>
          <p:cNvSpPr>
            <a:spLocks noGrp="1"/>
          </p:cNvSpPr>
          <p:nvPr>
            <p:ph type="body" sz="quarter" idx="18"/>
          </p:nvPr>
        </p:nvSpPr>
        <p:spPr>
          <a:xfrm>
            <a:off x="259043" y="1974642"/>
            <a:ext cx="3442768" cy="1049221"/>
          </a:xfrm>
        </p:spPr>
        <p:txBody>
          <a:bodyPr/>
          <a:lstStyle/>
          <a:p>
            <a:r>
              <a:rPr lang="en-IE" b="0" dirty="0"/>
              <a:t>Načrtovanje za nizko, srednjo in visoko sezono</a:t>
            </a:r>
          </a:p>
        </p:txBody>
      </p:sp>
      <p:sp>
        <p:nvSpPr>
          <p:cNvPr id="8" name="Text Placeholder 7">
            <a:extLst>
              <a:ext uri="{FF2B5EF4-FFF2-40B4-BE49-F238E27FC236}">
                <a16:creationId xmlns:a16="http://schemas.microsoft.com/office/drawing/2014/main" id="{12E98B5D-D9D1-D483-11AA-6440189FB91E}"/>
              </a:ext>
            </a:extLst>
          </p:cNvPr>
          <p:cNvSpPr>
            <a:spLocks noGrp="1"/>
          </p:cNvSpPr>
          <p:nvPr>
            <p:ph type="body" sz="quarter" idx="19"/>
          </p:nvPr>
        </p:nvSpPr>
        <p:spPr>
          <a:xfrm>
            <a:off x="255386" y="518310"/>
            <a:ext cx="3440313" cy="385564"/>
          </a:xfrm>
        </p:spPr>
        <p:txBody>
          <a:bodyPr/>
          <a:lstStyle/>
          <a:p>
            <a:r>
              <a:rPr lang="en-IE" sz="2800" dirty="0"/>
              <a:t>Modeliranje scenarijev sprememb cen</a:t>
            </a:r>
          </a:p>
          <a:p>
            <a:endParaRPr lang="en-IE" sz="2800" dirty="0"/>
          </a:p>
        </p:txBody>
      </p:sp>
      <p:sp>
        <p:nvSpPr>
          <p:cNvPr id="12" name="Text Placeholder 9">
            <a:extLst>
              <a:ext uri="{FF2B5EF4-FFF2-40B4-BE49-F238E27FC236}">
                <a16:creationId xmlns:a16="http://schemas.microsoft.com/office/drawing/2014/main" id="{D80F9E99-B5C0-C3D3-CDA0-184B8ED15EF5}"/>
              </a:ext>
            </a:extLst>
          </p:cNvPr>
          <p:cNvSpPr txBox="1">
            <a:spLocks/>
          </p:cNvSpPr>
          <p:nvPr/>
        </p:nvSpPr>
        <p:spPr>
          <a:xfrm>
            <a:off x="4395258" y="374273"/>
            <a:ext cx="7371622" cy="4530541"/>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100" dirty="0"/>
              <a:t>Po določitvi začetne cenovne strategije je naslednji izziv določitev, kako se odzvati na nihanja povpraševanja </a:t>
            </a:r>
            <a:r>
              <a:rPr lang="en-US" sz="2100" b="1" dirty="0"/>
              <a:t>skozi leto</a:t>
            </a:r>
            <a:r>
              <a:rPr lang="en-US" sz="2100" dirty="0"/>
              <a:t>. Nato boste prešli na upravljanje teh vzponov in padcev: </a:t>
            </a:r>
            <a:r>
              <a:rPr lang="en-US" sz="2100" i="1" dirty="0">
                <a:solidFill>
                  <a:srgbClr val="E96751"/>
                </a:solidFill>
              </a:rPr>
              <a:t>če zaračunavate različne cene v visoki in nizki sezoni, kako načrtujete za počasnejša obdobja? </a:t>
            </a:r>
            <a:endParaRPr lang="en-US" sz="2100" i="1" dirty="0">
              <a:solidFill>
                <a:srgbClr val="E96751"/>
              </a:solidFill>
              <a:ea typeface="Calibri"/>
              <a:cs typeface="Calibri"/>
            </a:endParaRPr>
          </a:p>
          <a:p>
            <a:pPr>
              <a:spcAft>
                <a:spcPts val="600"/>
              </a:spcAft>
            </a:pPr>
            <a:r>
              <a:rPr lang="en-US" sz="2100" dirty="0"/>
              <a:t>To nas naravno pripelje do naslednjega poglavja o </a:t>
            </a:r>
            <a:r>
              <a:rPr lang="en-US" sz="2100" b="1" dirty="0"/>
              <a:t>načrtovanju za nizko sezono. </a:t>
            </a:r>
            <a:r>
              <a:rPr lang="en-US" sz="2100" dirty="0"/>
              <a:t>Cene so strateški vzvod. Lahko na primer modelirate: </a:t>
            </a:r>
            <a:endParaRPr lang="en-US" sz="2100" dirty="0">
              <a:ea typeface="Calibri"/>
              <a:cs typeface="Calibri"/>
            </a:endParaRPr>
          </a:p>
          <a:p>
            <a:pPr>
              <a:spcAft>
                <a:spcPts val="1200"/>
              </a:spcAft>
            </a:pPr>
            <a:r>
              <a:rPr lang="en-US" sz="2100" dirty="0"/>
              <a:t>Če zvišate </a:t>
            </a:r>
            <a:r>
              <a:rPr lang="en-US" sz="2100" i="1" dirty="0">
                <a:solidFill>
                  <a:srgbClr val="E96751"/>
                </a:solidFill>
              </a:rPr>
              <a:t>povprečno poletno ceno </a:t>
            </a:r>
            <a:r>
              <a:rPr lang="en-US" sz="2100" dirty="0"/>
              <a:t>in predvidevate majhno zmanjšanje zasedenosti, lahko opazite splošno povečanje letnega dobička. Tudi skromne spremembe lahko vodijo do znatnih dobičkov, če se uporabijo strateško.</a:t>
            </a:r>
            <a:endParaRPr lang="en-US" sz="2100" dirty="0">
              <a:ea typeface="Calibri"/>
              <a:cs typeface="Calibri"/>
            </a:endParaRPr>
          </a:p>
          <a:p>
            <a:pPr>
              <a:spcAft>
                <a:spcPts val="1200"/>
              </a:spcAft>
            </a:pPr>
            <a:r>
              <a:rPr lang="en-US" sz="2100" b="1" dirty="0">
                <a:solidFill>
                  <a:srgbClr val="E96751"/>
                </a:solidFill>
              </a:rPr>
              <a:t>Ključni izraz – upravljanje prihodkov: </a:t>
            </a:r>
            <a:r>
              <a:rPr lang="en-US" sz="2100" dirty="0"/>
              <a:t>to je praksa prilagajanja cen za </a:t>
            </a:r>
            <a:r>
              <a:rPr lang="en-US" sz="2100" err="1"/>
              <a:t>povečanje</a:t>
            </a:r>
            <a:r>
              <a:rPr lang="en-US" sz="2100" dirty="0"/>
              <a:t> prihodkov (kot to počnejo hoteli s sezonskimi cenami ali ponudbami v zadnjem trenutku). Na začetku ne potrebujete zapletenih algoritmov; preizkusite nekaj scenarijev z zagotovljenim kalkulatorjem in uporabite zdravo pamet, da razumete svojo stranko.</a:t>
            </a:r>
            <a:endParaRPr lang="en-US" sz="2100" dirty="0">
              <a:ea typeface="Calibri"/>
              <a:cs typeface="Calibri"/>
            </a:endParaRPr>
          </a:p>
        </p:txBody>
      </p:sp>
      <p:pic>
        <p:nvPicPr>
          <p:cNvPr id="2" name="Graphic 1" descr="Lights On with solid fill">
            <a:extLst>
              <a:ext uri="{FF2B5EF4-FFF2-40B4-BE49-F238E27FC236}">
                <a16:creationId xmlns:a16="http://schemas.microsoft.com/office/drawing/2014/main" id="{43044C7A-2370-1A99-F986-4B421E156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6412" y="4768105"/>
            <a:ext cx="914400" cy="914400"/>
          </a:xfrm>
          <a:prstGeom prst="rect">
            <a:avLst/>
          </a:prstGeom>
        </p:spPr>
      </p:pic>
    </p:spTree>
    <p:extLst>
      <p:ext uri="{BB962C8B-B14F-4D97-AF65-F5344CB8AC3E}">
        <p14:creationId xmlns:p14="http://schemas.microsoft.com/office/powerpoint/2010/main" val="1566128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C36B2-8265-D721-5BDF-A4FEBA9043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C6F2C3C-DDB4-497E-0B5B-019871EF2CC3}"/>
              </a:ext>
            </a:extLst>
          </p:cNvPr>
          <p:cNvSpPr>
            <a:spLocks noGrp="1"/>
          </p:cNvSpPr>
          <p:nvPr>
            <p:ph type="body" sz="quarter" idx="16"/>
          </p:nvPr>
        </p:nvSpPr>
        <p:spPr>
          <a:xfrm>
            <a:off x="4280167" y="230213"/>
            <a:ext cx="7372349" cy="803654"/>
          </a:xfrm>
        </p:spPr>
        <p:txBody>
          <a:bodyPr/>
          <a:lstStyle/>
          <a:p>
            <a:r>
              <a:rPr lang="en-IE" sz="2800" dirty="0">
                <a:solidFill>
                  <a:srgbClr val="E96751"/>
                </a:solidFill>
              </a:rPr>
              <a:t>Osnovni </a:t>
            </a:r>
            <a:r>
              <a:rPr lang="en-IE" sz="2800" dirty="0"/>
              <a:t>kalkulator sezonskih cen</a:t>
            </a:r>
            <a:endParaRPr lang="en-IE" sz="2800" b="0" dirty="0">
              <a:solidFill>
                <a:srgbClr val="E96751"/>
              </a:solidFill>
            </a:endParaRPr>
          </a:p>
        </p:txBody>
      </p:sp>
      <p:sp>
        <p:nvSpPr>
          <p:cNvPr id="7" name="Text Placeholder 6">
            <a:extLst>
              <a:ext uri="{FF2B5EF4-FFF2-40B4-BE49-F238E27FC236}">
                <a16:creationId xmlns:a16="http://schemas.microsoft.com/office/drawing/2014/main" id="{F5A634C5-3A82-0229-B46A-37E88DA7365C}"/>
              </a:ext>
            </a:extLst>
          </p:cNvPr>
          <p:cNvSpPr>
            <a:spLocks noGrp="1"/>
          </p:cNvSpPr>
          <p:nvPr>
            <p:ph type="body" sz="quarter" idx="21"/>
          </p:nvPr>
        </p:nvSpPr>
        <p:spPr>
          <a:xfrm>
            <a:off x="4377859" y="742577"/>
            <a:ext cx="7374770" cy="4530541"/>
          </a:xfrm>
        </p:spPr>
        <p:txBody>
          <a:bodyPr/>
          <a:lstStyle/>
          <a:p>
            <a:pPr>
              <a:spcAft>
                <a:spcPts val="600"/>
              </a:spcAft>
            </a:pPr>
            <a:r>
              <a:rPr lang="en-US" dirty="0"/>
              <a:t>V tem poglavju najdete </a:t>
            </a:r>
            <a:r>
              <a:rPr lang="en-US" b="1" i="1" dirty="0"/>
              <a:t>kalkulator sezonskih cen, </a:t>
            </a:r>
            <a:r>
              <a:rPr lang="en-US" dirty="0"/>
              <a:t>ki </a:t>
            </a:r>
            <a:r>
              <a:rPr lang="en-IE" dirty="0"/>
              <a:t>vam pomaga </a:t>
            </a:r>
            <a:r>
              <a:rPr lang="en-US" dirty="0"/>
              <a:t>pretvoriti </a:t>
            </a:r>
            <a:r>
              <a:rPr lang="en-US" b="1" dirty="0"/>
              <a:t>osnovno ceno za nočitev </a:t>
            </a:r>
            <a:r>
              <a:rPr lang="en-US" dirty="0"/>
              <a:t>v prilagodljiv cenovni načrt, </a:t>
            </a:r>
            <a:r>
              <a:rPr lang="en-US" dirty="0" err="1"/>
              <a:t>optimiziran za prihodke</a:t>
            </a:r>
            <a:r>
              <a:rPr lang="en-US" dirty="0"/>
              <a:t>, ki se prilagaja trendom zasedenosti v visoki, srednji in nizki sezoni.</a:t>
            </a:r>
          </a:p>
          <a:p>
            <a:pPr>
              <a:spcAft>
                <a:spcPts val="600"/>
              </a:spcAft>
            </a:pPr>
            <a:r>
              <a:rPr lang="en-US" dirty="0"/>
              <a:t>Namen </a:t>
            </a:r>
            <a:r>
              <a:rPr lang="en-US" b="1" dirty="0"/>
              <a:t>kalkulatorja sezonskih cen </a:t>
            </a:r>
            <a:r>
              <a:rPr lang="en-US" dirty="0"/>
              <a:t>je, da vam pomaga določiti </a:t>
            </a:r>
            <a:r>
              <a:rPr lang="en-US" b="1" dirty="0"/>
              <a:t>pametnejše in donosnejše cene </a:t>
            </a:r>
            <a:r>
              <a:rPr lang="en-US" dirty="0"/>
              <a:t>za vaše nastanitveno podjetje s prilagajanjem vaših nočnih cen sezonskemu povpraševanju. Omogoča vam tudi </a:t>
            </a:r>
            <a:r>
              <a:rPr lang="en-US" b="1" dirty="0"/>
              <a:t>preizkušanje različnih predpostavk</a:t>
            </a:r>
            <a:r>
              <a:rPr lang="en-US" dirty="0"/>
              <a:t>, kot so:</a:t>
            </a:r>
          </a:p>
          <a:p>
            <a:pPr marL="342900" indent="-342900">
              <a:spcAft>
                <a:spcPts val="600"/>
              </a:spcAft>
              <a:buFont typeface="Wingdings" panose="05000000000000000000" pitchFamily="2" charset="2"/>
              <a:buChar char="v"/>
            </a:pPr>
            <a:r>
              <a:rPr lang="en-US" dirty="0"/>
              <a:t>Cene za nočitev v nizki, srednji in visoki sezoni</a:t>
            </a:r>
          </a:p>
          <a:p>
            <a:pPr marL="342900" indent="-342900">
              <a:spcAft>
                <a:spcPts val="600"/>
              </a:spcAft>
              <a:buFont typeface="Wingdings" panose="05000000000000000000" pitchFamily="2" charset="2"/>
              <a:buChar char="v"/>
            </a:pPr>
            <a:r>
              <a:rPr lang="en-US" dirty="0"/>
              <a:t>Ocene zasedenosti za vsako sezono (%)</a:t>
            </a:r>
          </a:p>
          <a:p>
            <a:pPr marL="342900" indent="-342900">
              <a:spcAft>
                <a:spcPts val="600"/>
              </a:spcAft>
              <a:buFont typeface="Wingdings" panose="05000000000000000000" pitchFamily="2" charset="2"/>
              <a:buChar char="v"/>
            </a:pPr>
            <a:r>
              <a:rPr lang="en-US" dirty="0"/>
              <a:t>Sezonske razlike v obratovalnih stroških (če obstajajo)</a:t>
            </a:r>
          </a:p>
          <a:p>
            <a:pPr marL="457200" indent="-457200">
              <a:spcAft>
                <a:spcPts val="600"/>
              </a:spcAft>
              <a:buFont typeface="+mj-lt"/>
              <a:buAutoNum type="arabicPeriod"/>
            </a:pPr>
            <a:r>
              <a:rPr lang="en-US" dirty="0">
                <a:solidFill>
                  <a:srgbClr val="595959"/>
                </a:solidFill>
              </a:rPr>
              <a:t>Začnimo z </a:t>
            </a:r>
            <a:r>
              <a:rPr lang="en-US" b="1" dirty="0">
                <a:solidFill>
                  <a:srgbClr val="595959"/>
                </a:solidFill>
              </a:rPr>
              <a:t>osnovno tabelo sezonskega kalkulatorja cen, </a:t>
            </a:r>
            <a:r>
              <a:rPr lang="en-US" dirty="0">
                <a:solidFill>
                  <a:srgbClr val="595959"/>
                </a:solidFill>
              </a:rPr>
              <a:t>ki prikazuje</a:t>
            </a:r>
          </a:p>
          <a:p>
            <a:pPr marL="457200" indent="-457200">
              <a:spcAft>
                <a:spcPts val="600"/>
              </a:spcAft>
              <a:buFont typeface="+mj-lt"/>
              <a:buAutoNum type="arabicPeriod"/>
            </a:pPr>
            <a:r>
              <a:rPr lang="en-US" dirty="0">
                <a:solidFill>
                  <a:srgbClr val="595959"/>
                </a:solidFill>
              </a:rPr>
              <a:t>Nato bomo v naslednjem poglavju prešli na naprednejšo </a:t>
            </a:r>
            <a:r>
              <a:rPr lang="en-US" b="1" dirty="0">
                <a:solidFill>
                  <a:srgbClr val="595959"/>
                </a:solidFill>
              </a:rPr>
              <a:t>strateško tabelo sezonskih dinamičnih cen</a:t>
            </a:r>
            <a:r>
              <a:rPr lang="en-US" dirty="0">
                <a:solidFill>
                  <a:srgbClr val="595959"/>
                </a:solidFill>
              </a:rPr>
              <a:t>.</a:t>
            </a:r>
          </a:p>
          <a:p>
            <a:pPr marL="342900" indent="-342900">
              <a:spcAft>
                <a:spcPts val="600"/>
              </a:spcAft>
              <a:buFont typeface="Wingdings" panose="05000000000000000000" pitchFamily="2" charset="2"/>
              <a:buChar char="v"/>
            </a:pPr>
            <a:endParaRPr lang="en-US" dirty="0"/>
          </a:p>
        </p:txBody>
      </p:sp>
      <p:sp>
        <p:nvSpPr>
          <p:cNvPr id="5" name="Text Placeholder 4">
            <a:extLst>
              <a:ext uri="{FF2B5EF4-FFF2-40B4-BE49-F238E27FC236}">
                <a16:creationId xmlns:a16="http://schemas.microsoft.com/office/drawing/2014/main" id="{08DEBA1E-FD46-9E19-B336-061BA194CEA6}"/>
              </a:ext>
            </a:extLst>
          </p:cNvPr>
          <p:cNvSpPr>
            <a:spLocks noGrp="1"/>
          </p:cNvSpPr>
          <p:nvPr>
            <p:ph type="body" sz="quarter" idx="18"/>
          </p:nvPr>
        </p:nvSpPr>
        <p:spPr>
          <a:xfrm>
            <a:off x="363060" y="1978165"/>
            <a:ext cx="3016098" cy="1049221"/>
          </a:xfrm>
        </p:spPr>
        <p:txBody>
          <a:bodyPr/>
          <a:lstStyle/>
          <a:p>
            <a:r>
              <a:rPr lang="en-US" b="0" dirty="0"/>
              <a:t>Sezonski kalkulator cen</a:t>
            </a:r>
            <a:endParaRPr lang="en-IE" b="0" dirty="0"/>
          </a:p>
        </p:txBody>
      </p:sp>
      <p:sp>
        <p:nvSpPr>
          <p:cNvPr id="6" name="Text Placeholder 5">
            <a:extLst>
              <a:ext uri="{FF2B5EF4-FFF2-40B4-BE49-F238E27FC236}">
                <a16:creationId xmlns:a16="http://schemas.microsoft.com/office/drawing/2014/main" id="{38F70691-B6C6-7117-621A-E02F1F581CAA}"/>
              </a:ext>
            </a:extLst>
          </p:cNvPr>
          <p:cNvSpPr>
            <a:spLocks noGrp="1"/>
          </p:cNvSpPr>
          <p:nvPr>
            <p:ph type="body" sz="quarter" idx="19"/>
          </p:nvPr>
        </p:nvSpPr>
        <p:spPr>
          <a:xfrm>
            <a:off x="261922" y="440156"/>
            <a:ext cx="3218374" cy="385564"/>
          </a:xfrm>
        </p:spPr>
        <p:txBody>
          <a:bodyPr/>
          <a:lstStyle/>
          <a:p>
            <a:r>
              <a:rPr lang="en-IE" sz="2800" dirty="0"/>
              <a:t>Modeliranje scenarijev sprememb cen</a:t>
            </a:r>
          </a:p>
          <a:p>
            <a:endParaRPr lang="en-IE" sz="2800" dirty="0"/>
          </a:p>
        </p:txBody>
      </p:sp>
      <p:grpSp>
        <p:nvGrpSpPr>
          <p:cNvPr id="2" name="Group 1">
            <a:extLst>
              <a:ext uri="{FF2B5EF4-FFF2-40B4-BE49-F238E27FC236}">
                <a16:creationId xmlns:a16="http://schemas.microsoft.com/office/drawing/2014/main" id="{943F03B8-C38B-13DC-8F81-7653047E8A74}"/>
              </a:ext>
            </a:extLst>
          </p:cNvPr>
          <p:cNvGrpSpPr/>
          <p:nvPr/>
        </p:nvGrpSpPr>
        <p:grpSpPr>
          <a:xfrm>
            <a:off x="11018005" y="120444"/>
            <a:ext cx="1081945" cy="1011723"/>
            <a:chOff x="1016000" y="1137920"/>
            <a:chExt cx="1016000" cy="1016000"/>
          </a:xfrm>
        </p:grpSpPr>
        <p:sp>
          <p:nvSpPr>
            <p:cNvPr id="3" name="Oval 2">
              <a:extLst>
                <a:ext uri="{FF2B5EF4-FFF2-40B4-BE49-F238E27FC236}">
                  <a16:creationId xmlns:a16="http://schemas.microsoft.com/office/drawing/2014/main" id="{E884357D-8C10-B8F2-2FF5-B733EEDC4A6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F059D8AA-D8BE-D0E7-E095-DFE6F697B036}"/>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30</a:t>
              </a:r>
            </a:p>
          </p:txBody>
        </p:sp>
      </p:grpSp>
    </p:spTree>
    <p:extLst>
      <p:ext uri="{BB962C8B-B14F-4D97-AF65-F5344CB8AC3E}">
        <p14:creationId xmlns:p14="http://schemas.microsoft.com/office/powerpoint/2010/main" val="750160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06274-0A01-EAAE-748E-D48AA268528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3DA8CB3-0193-4607-771C-0F74996FDA63}"/>
              </a:ext>
            </a:extLst>
          </p:cNvPr>
          <p:cNvSpPr>
            <a:spLocks noGrp="1"/>
          </p:cNvSpPr>
          <p:nvPr>
            <p:ph type="body" sz="quarter" idx="21"/>
          </p:nvPr>
        </p:nvSpPr>
        <p:spPr>
          <a:xfrm>
            <a:off x="4438649" y="238828"/>
            <a:ext cx="7531290" cy="4530541"/>
          </a:xfrm>
        </p:spPr>
        <p:txBody>
          <a:bodyPr lIns="91440" tIns="45720" rIns="91440" bIns="45720" anchor="t"/>
          <a:lstStyle/>
          <a:p>
            <a:pPr>
              <a:spcAft>
                <a:spcPts val="600"/>
              </a:spcAft>
            </a:pPr>
            <a:r>
              <a:rPr lang="en-US" sz="2000" dirty="0"/>
              <a:t>V poglavjih 4 in 5 ste izračunali svoj neto prihodek na noč in povprečno ceno na noč, znano tudi kot </a:t>
            </a:r>
            <a:r>
              <a:rPr lang="en-US" sz="2000" b="1" dirty="0"/>
              <a:t>osnovna cena na noč ali minimalna cena.</a:t>
            </a:r>
            <a:endParaRPr lang="en-US" sz="2000" b="1" dirty="0">
              <a:ea typeface="Calibri"/>
              <a:cs typeface="Calibri"/>
            </a:endParaRPr>
          </a:p>
          <a:p>
            <a:pPr>
              <a:spcAft>
                <a:spcPts val="600"/>
              </a:spcAft>
            </a:pPr>
            <a:r>
              <a:rPr lang="en-US" sz="2000" dirty="0"/>
              <a:t>Za sezonski kalkulator bo vaša povprečna cena na noč vaša trdna osnova. Uporabite svoje skupne letne stroške + želeni dobiček, deljeno s pričakovanim številom rezerviranih noči:</a:t>
            </a:r>
            <a:endParaRPr lang="en-US" sz="2000" dirty="0">
              <a:ea typeface="Calibri"/>
              <a:cs typeface="Calibri"/>
            </a:endParaRPr>
          </a:p>
          <a:p>
            <a:pPr>
              <a:spcAft>
                <a:spcPts val="600"/>
              </a:spcAft>
            </a:pPr>
            <a:r>
              <a:rPr lang="en-US" sz="2000" b="1" dirty="0">
                <a:solidFill>
                  <a:srgbClr val="E96751"/>
                </a:solidFill>
              </a:rPr>
              <a:t>Osnovna nočna cena </a:t>
            </a:r>
            <a:r>
              <a:rPr lang="en-US" sz="2000" dirty="0">
                <a:solidFill>
                  <a:srgbClr val="E96751"/>
                </a:solidFill>
              </a:rPr>
              <a:t>= (letni stroški + želeni dobiček) ÷ pričakovano število prodanih nočitev.</a:t>
            </a:r>
            <a:endParaRPr lang="en-US" sz="2000" dirty="0">
              <a:solidFill>
                <a:srgbClr val="E96751"/>
              </a:solidFill>
              <a:ea typeface="Calibri"/>
              <a:cs typeface="Calibri"/>
            </a:endParaRPr>
          </a:p>
          <a:p>
            <a:pPr>
              <a:spcAft>
                <a:spcPts val="600"/>
              </a:spcAft>
            </a:pPr>
            <a:r>
              <a:rPr lang="en-US" sz="2000" dirty="0"/>
              <a:t>Sedaj s povprečno ceno na nočitev ali osnovno ceno uporabite </a:t>
            </a:r>
            <a:r>
              <a:rPr lang="en-US" sz="2000" b="1" dirty="0"/>
              <a:t>logiko sezonskega oblikovanja cen</a:t>
            </a:r>
            <a:r>
              <a:rPr lang="en-US" sz="2000" dirty="0"/>
              <a:t>,</a:t>
            </a:r>
            <a:r>
              <a:rPr lang="en-US" sz="2000" b="1" dirty="0"/>
              <a:t> da se prilagodite sezonskemu povpraševanju. </a:t>
            </a:r>
            <a:r>
              <a:rPr lang="en-US" sz="2000" dirty="0"/>
              <a:t>Sezonski kalkulator cen vam bo pri tem pomagal, npr.</a:t>
            </a:r>
            <a:endParaRPr lang="en-US" sz="2000" dirty="0">
              <a:ea typeface="Calibri"/>
              <a:cs typeface="Calibri"/>
            </a:endParaRPr>
          </a:p>
          <a:p>
            <a:pPr marL="342900" indent="-342900">
              <a:buFont typeface="Arial" panose="020B0604020202020204" pitchFamily="34" charset="0"/>
              <a:buChar char="•"/>
            </a:pPr>
            <a:r>
              <a:rPr lang="en-US" sz="2000" dirty="0"/>
              <a:t>Določite </a:t>
            </a:r>
            <a:r>
              <a:rPr lang="en-US" sz="2000" b="1" dirty="0"/>
              <a:t>višje cene </a:t>
            </a:r>
            <a:r>
              <a:rPr lang="en-US" sz="2000" dirty="0"/>
              <a:t>v najbolj obiskanih mesecih (npr. poletje, prazniki, festivali)</a:t>
            </a:r>
            <a:endParaRPr lang="en-US" sz="2000" dirty="0">
              <a:ea typeface="Calibri"/>
              <a:cs typeface="Calibri"/>
            </a:endParaRPr>
          </a:p>
          <a:p>
            <a:pPr marL="342900" indent="-342900">
              <a:buFont typeface="Arial" panose="020B0604020202020204" pitchFamily="34" charset="0"/>
              <a:buChar char="•"/>
            </a:pPr>
            <a:r>
              <a:rPr lang="en-US" sz="2000" dirty="0"/>
              <a:t>Ponudite </a:t>
            </a:r>
            <a:r>
              <a:rPr lang="en-US" sz="2000" b="1" dirty="0"/>
              <a:t>popuste </a:t>
            </a:r>
            <a:r>
              <a:rPr lang="en-US" sz="2000" dirty="0"/>
              <a:t>v mesecih zunaj sezone (npr. zimski delovni dnevi)</a:t>
            </a:r>
            <a:endParaRPr lang="en-US" sz="2000" dirty="0">
              <a:ea typeface="Calibri"/>
              <a:cs typeface="Calibri"/>
            </a:endParaRPr>
          </a:p>
          <a:p>
            <a:pPr marL="342900" indent="-342900">
              <a:buFont typeface="Arial" panose="020B0604020202020204" pitchFamily="34" charset="0"/>
              <a:buChar char="•"/>
            </a:pPr>
            <a:r>
              <a:rPr lang="en-US" sz="2000" dirty="0"/>
              <a:t>Uporabite strateško </a:t>
            </a:r>
            <a:r>
              <a:rPr lang="en-US" sz="2000" b="1" dirty="0"/>
              <a:t>spreminjanje cen, </a:t>
            </a:r>
            <a:r>
              <a:rPr lang="en-US" sz="2000" dirty="0"/>
              <a:t>ne da bi podkopali prag rentabilnosti</a:t>
            </a:r>
            <a:endParaRPr lang="en-US" sz="2000" dirty="0">
              <a:ea typeface="Calibri"/>
              <a:cs typeface="Calibri"/>
            </a:endParaRPr>
          </a:p>
          <a:p>
            <a:pPr>
              <a:spcAft>
                <a:spcPts val="600"/>
              </a:spcAft>
            </a:pPr>
            <a:r>
              <a:rPr lang="en-US" sz="2000" dirty="0"/>
              <a:t>Ta dinamična strategija oblikovanja cen nadomešča model „enotne cene za vse“ in vam pomaga upoštevati dejansko sezonsko </a:t>
            </a:r>
            <a:r>
              <a:rPr lang="en-US" sz="2000" err="1"/>
              <a:t>povpraševanje</a:t>
            </a:r>
            <a:r>
              <a:rPr lang="en-US" sz="2000" dirty="0"/>
              <a:t>.</a:t>
            </a:r>
            <a:endParaRPr lang="en-US" sz="2000" dirty="0">
              <a:ea typeface="Calibri"/>
              <a:cs typeface="Calibri"/>
            </a:endParaRPr>
          </a:p>
          <a:p>
            <a:pPr>
              <a:spcAft>
                <a:spcPts val="600"/>
              </a:spcAft>
            </a:pPr>
            <a:endParaRPr lang="en-IE" sz="2000" dirty="0">
              <a:solidFill>
                <a:srgbClr val="459597"/>
              </a:solidFill>
              <a:ea typeface="Calibri"/>
              <a:cs typeface="Calibri"/>
            </a:endParaRPr>
          </a:p>
        </p:txBody>
      </p:sp>
      <p:sp>
        <p:nvSpPr>
          <p:cNvPr id="5" name="Text Placeholder 4">
            <a:extLst>
              <a:ext uri="{FF2B5EF4-FFF2-40B4-BE49-F238E27FC236}">
                <a16:creationId xmlns:a16="http://schemas.microsoft.com/office/drawing/2014/main" id="{4195621C-E4F2-016D-A2CA-8D0703FDA78F}"/>
              </a:ext>
            </a:extLst>
          </p:cNvPr>
          <p:cNvSpPr>
            <a:spLocks noGrp="1"/>
          </p:cNvSpPr>
          <p:nvPr>
            <p:ph type="body" sz="quarter" idx="18"/>
          </p:nvPr>
        </p:nvSpPr>
        <p:spPr>
          <a:xfrm>
            <a:off x="390525" y="1978165"/>
            <a:ext cx="2845990" cy="1049221"/>
          </a:xfrm>
        </p:spPr>
        <p:txBody>
          <a:bodyPr/>
          <a:lstStyle/>
          <a:p>
            <a:r>
              <a:rPr lang="en-IE" b="0" dirty="0"/>
              <a:t>Prilagodite se sezonskemu povpraševanju</a:t>
            </a:r>
          </a:p>
        </p:txBody>
      </p:sp>
      <p:sp>
        <p:nvSpPr>
          <p:cNvPr id="6" name="Text Placeholder 5">
            <a:extLst>
              <a:ext uri="{FF2B5EF4-FFF2-40B4-BE49-F238E27FC236}">
                <a16:creationId xmlns:a16="http://schemas.microsoft.com/office/drawing/2014/main" id="{9E0B3112-EF02-83CC-BCE9-104D5C5F493A}"/>
              </a:ext>
            </a:extLst>
          </p:cNvPr>
          <p:cNvSpPr>
            <a:spLocks noGrp="1"/>
          </p:cNvSpPr>
          <p:nvPr>
            <p:ph type="body" sz="quarter" idx="19"/>
          </p:nvPr>
        </p:nvSpPr>
        <p:spPr>
          <a:xfrm>
            <a:off x="222061" y="501411"/>
            <a:ext cx="3348170" cy="385564"/>
          </a:xfrm>
        </p:spPr>
        <p:txBody>
          <a:bodyPr/>
          <a:lstStyle/>
          <a:p>
            <a:r>
              <a:rPr lang="en-IE" sz="2800" dirty="0"/>
              <a:t>Sezonska cenovna strategija in kalkulator</a:t>
            </a:r>
          </a:p>
        </p:txBody>
      </p:sp>
    </p:spTree>
    <p:extLst>
      <p:ext uri="{BB962C8B-B14F-4D97-AF65-F5344CB8AC3E}">
        <p14:creationId xmlns:p14="http://schemas.microsoft.com/office/powerpoint/2010/main" val="3073074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F929B-ADEC-4551-3238-8A0D1625768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DF10F4E-B02D-1B86-8E51-90BB307AFB6F}"/>
              </a:ext>
            </a:extLst>
          </p:cNvPr>
          <p:cNvSpPr>
            <a:spLocks noGrp="1"/>
          </p:cNvSpPr>
          <p:nvPr>
            <p:ph type="body" sz="quarter" idx="16"/>
          </p:nvPr>
        </p:nvSpPr>
        <p:spPr>
          <a:xfrm>
            <a:off x="788657" y="169545"/>
            <a:ext cx="10614687" cy="803654"/>
          </a:xfrm>
        </p:spPr>
        <p:txBody>
          <a:bodyPr/>
          <a:lstStyle/>
          <a:p>
            <a:r>
              <a:rPr lang="en-IE" dirty="0">
                <a:solidFill>
                  <a:srgbClr val="E96751"/>
                </a:solidFill>
              </a:rPr>
              <a:t>Osnovna </a:t>
            </a:r>
            <a:r>
              <a:rPr lang="en-IE" dirty="0"/>
              <a:t>sezonska napoved prihodkov</a:t>
            </a:r>
            <a:endParaRPr lang="en-IE" sz="3200" dirty="0"/>
          </a:p>
        </p:txBody>
      </p:sp>
      <p:graphicFrame>
        <p:nvGraphicFramePr>
          <p:cNvPr id="12" name="Table 11">
            <a:extLst>
              <a:ext uri="{FF2B5EF4-FFF2-40B4-BE49-F238E27FC236}">
                <a16:creationId xmlns:a16="http://schemas.microsoft.com/office/drawing/2014/main" id="{D39D5660-88A3-D532-DBB3-999EE98D8B74}"/>
              </a:ext>
            </a:extLst>
          </p:cNvPr>
          <p:cNvGraphicFramePr>
            <a:graphicFrameLocks noGrp="1"/>
          </p:cNvGraphicFramePr>
          <p:nvPr>
            <p:extLst>
              <p:ext uri="{D42A27DB-BD31-4B8C-83A1-F6EECF244321}">
                <p14:modId xmlns:p14="http://schemas.microsoft.com/office/powerpoint/2010/main" val="321864335"/>
              </p:ext>
            </p:extLst>
          </p:nvPr>
        </p:nvGraphicFramePr>
        <p:xfrm>
          <a:off x="661204" y="4043729"/>
          <a:ext cx="11020428" cy="2590800"/>
        </p:xfrm>
        <a:graphic>
          <a:graphicData uri="http://schemas.openxmlformats.org/drawingml/2006/table">
            <a:tbl>
              <a:tblPr/>
              <a:tblGrid>
                <a:gridCol w="1695450">
                  <a:extLst>
                    <a:ext uri="{9D8B030D-6E8A-4147-A177-3AD203B41FA5}">
                      <a16:colId xmlns:a16="http://schemas.microsoft.com/office/drawing/2014/main" val="2582541237"/>
                    </a:ext>
                  </a:extLst>
                </a:gridCol>
                <a:gridCol w="1978026">
                  <a:extLst>
                    <a:ext uri="{9D8B030D-6E8A-4147-A177-3AD203B41FA5}">
                      <a16:colId xmlns:a16="http://schemas.microsoft.com/office/drawing/2014/main" val="3689344328"/>
                    </a:ext>
                  </a:extLst>
                </a:gridCol>
                <a:gridCol w="1836738">
                  <a:extLst>
                    <a:ext uri="{9D8B030D-6E8A-4147-A177-3AD203B41FA5}">
                      <a16:colId xmlns:a16="http://schemas.microsoft.com/office/drawing/2014/main" val="4096853135"/>
                    </a:ext>
                  </a:extLst>
                </a:gridCol>
                <a:gridCol w="1836738">
                  <a:extLst>
                    <a:ext uri="{9D8B030D-6E8A-4147-A177-3AD203B41FA5}">
                      <a16:colId xmlns:a16="http://schemas.microsoft.com/office/drawing/2014/main" val="3362017713"/>
                    </a:ext>
                  </a:extLst>
                </a:gridCol>
                <a:gridCol w="1836738">
                  <a:extLst>
                    <a:ext uri="{9D8B030D-6E8A-4147-A177-3AD203B41FA5}">
                      <a16:colId xmlns:a16="http://schemas.microsoft.com/office/drawing/2014/main" val="2264961482"/>
                    </a:ext>
                  </a:extLst>
                </a:gridCol>
                <a:gridCol w="1836738">
                  <a:extLst>
                    <a:ext uri="{9D8B030D-6E8A-4147-A177-3AD203B41FA5}">
                      <a16:colId xmlns:a16="http://schemas.microsoft.com/office/drawing/2014/main" val="280473978"/>
                    </a:ext>
                  </a:extLst>
                </a:gridCol>
              </a:tblGrid>
              <a:tr h="0">
                <a:tc>
                  <a:txBody>
                    <a:bodyPr/>
                    <a:lstStyle/>
                    <a:p>
                      <a:r>
                        <a:rPr lang="en-IE" sz="2000" b="1" dirty="0">
                          <a:solidFill>
                            <a:schemeClr val="bg1"/>
                          </a:solidFill>
                        </a:rPr>
                        <a:t>Sezona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Cena na noč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Zasedenost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Nočitve v sezoni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err="1">
                          <a:solidFill>
                            <a:schemeClr val="bg1"/>
                          </a:solidFill>
                        </a:rPr>
                        <a:t>Zasedene</a:t>
                      </a:r>
                      <a:r>
                        <a:rPr lang="en-IE" sz="2000" b="1" dirty="0">
                          <a:solidFill>
                            <a:schemeClr val="bg1"/>
                          </a:solidFill>
                        </a:rPr>
                        <a:t> </a:t>
                      </a:r>
                      <a:r>
                        <a:rPr lang="en-IE" sz="2000" b="1" dirty="0" err="1">
                          <a:solidFill>
                            <a:schemeClr val="bg1"/>
                          </a:solidFill>
                        </a:rPr>
                        <a:t>nočitve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Sezonski prihodki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2183029789"/>
                  </a:ext>
                </a:extLst>
              </a:tr>
              <a:tr h="0">
                <a:tc>
                  <a:txBody>
                    <a:bodyPr/>
                    <a:lstStyle/>
                    <a:p>
                      <a:r>
                        <a:rPr lang="en-IE" sz="2000" dirty="0">
                          <a:solidFill>
                            <a:schemeClr val="bg1"/>
                          </a:solidFill>
                        </a:rPr>
                        <a:t>Nizka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2000" dirty="0">
                          <a:solidFill>
                            <a:srgbClr val="494949"/>
                          </a:solidFill>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1.440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9866437"/>
                  </a:ext>
                </a:extLst>
              </a:tr>
              <a:tr h="0">
                <a:tc>
                  <a:txBody>
                    <a:bodyPr/>
                    <a:lstStyle/>
                    <a:p>
                      <a:r>
                        <a:rPr lang="en-IE" sz="2000" dirty="0">
                          <a:solidFill>
                            <a:schemeClr val="bg1"/>
                          </a:solidFill>
                        </a:rPr>
                        <a:t>Srednja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2000" dirty="0">
                          <a:solidFill>
                            <a:srgbClr val="49494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5.760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4015279"/>
                  </a:ext>
                </a:extLst>
              </a:tr>
              <a:tr h="0">
                <a:tc>
                  <a:txBody>
                    <a:bodyPr/>
                    <a:lstStyle/>
                    <a:p>
                      <a:r>
                        <a:rPr lang="en-IE" sz="2000" dirty="0">
                          <a:solidFill>
                            <a:schemeClr val="bg1"/>
                          </a:solidFill>
                        </a:rPr>
                        <a:t>Visoka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2000" dirty="0">
                          <a:solidFill>
                            <a:srgbClr val="49494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155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13.950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4974652"/>
                  </a:ext>
                </a:extLst>
              </a:tr>
              <a:tr h="0">
                <a:tc>
                  <a:txBody>
                    <a:bodyPr/>
                    <a:lstStyle/>
                    <a:p>
                      <a:r>
                        <a:rPr lang="en-IE" sz="2000" b="1" dirty="0">
                          <a:solidFill>
                            <a:schemeClr val="bg1"/>
                          </a:solidFill>
                        </a:rPr>
                        <a:t>Skupaj / </a:t>
                      </a:r>
                      <a:r>
                        <a:rPr lang="en-IE" sz="2000" b="1" dirty="0" err="1">
                          <a:solidFill>
                            <a:schemeClr val="bg1"/>
                          </a:solidFill>
                        </a:rPr>
                        <a:t>Povprečje</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2000" dirty="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159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21.150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6197125"/>
                  </a:ext>
                </a:extLst>
              </a:tr>
            </a:tbl>
          </a:graphicData>
        </a:graphic>
      </p:graphicFrame>
      <p:sp>
        <p:nvSpPr>
          <p:cNvPr id="3" name="TextBox 2">
            <a:extLst>
              <a:ext uri="{FF2B5EF4-FFF2-40B4-BE49-F238E27FC236}">
                <a16:creationId xmlns:a16="http://schemas.microsoft.com/office/drawing/2014/main" id="{06F7DCF7-B87D-20E6-DE7D-34205940FCA3}"/>
              </a:ext>
            </a:extLst>
          </p:cNvPr>
          <p:cNvSpPr txBox="1"/>
          <p:nvPr/>
        </p:nvSpPr>
        <p:spPr>
          <a:xfrm>
            <a:off x="788656" y="718255"/>
            <a:ext cx="10755644" cy="3323987"/>
          </a:xfrm>
          <a:prstGeom prst="rect">
            <a:avLst/>
          </a:prstGeom>
          <a:noFill/>
        </p:spPr>
        <p:txBody>
          <a:bodyPr wrap="square" lIns="91440" tIns="45720" rIns="91440" bIns="45720" anchor="t">
            <a:spAutoFit/>
          </a:bodyPr>
          <a:lstStyle/>
          <a:p>
            <a:pPr>
              <a:spcAft>
                <a:spcPts val="600"/>
              </a:spcAft>
            </a:pPr>
            <a:r>
              <a:rPr lang="en-US" sz="2000" dirty="0">
                <a:solidFill>
                  <a:srgbClr val="595959"/>
                </a:solidFill>
              </a:rPr>
              <a:t>Začnimo z </a:t>
            </a:r>
            <a:r>
              <a:rPr lang="en-US" sz="2000" b="1" dirty="0">
                <a:solidFill>
                  <a:srgbClr val="595959"/>
                </a:solidFill>
              </a:rPr>
              <a:t>osnovno tabelo za izračun sezonskih cen, </a:t>
            </a:r>
            <a:r>
              <a:rPr lang="en-US" sz="2000" dirty="0">
                <a:solidFill>
                  <a:srgbClr val="595959"/>
                </a:solidFill>
              </a:rPr>
              <a:t>ki prikazuje, kako nočne cene, zasedenost in dolžina sezone vplivajo na skupne prihodke in uspešnost:</a:t>
            </a:r>
            <a:endParaRPr lang="en-US" sz="2000">
              <a:solidFill>
                <a:srgbClr val="595959"/>
              </a:solidFill>
              <a:ea typeface="Calibri"/>
              <a:cs typeface="Calibri"/>
            </a:endParaRPr>
          </a:p>
          <a:p>
            <a:pPr marL="342900" indent="-342900">
              <a:buFont typeface="Arial" panose="020B0604020202020204" pitchFamily="34" charset="0"/>
              <a:buChar char="•"/>
            </a:pPr>
            <a:r>
              <a:rPr lang="en-US" sz="2000" dirty="0">
                <a:solidFill>
                  <a:srgbClr val="595959"/>
                </a:solidFill>
              </a:rPr>
              <a:t>Model povečanja cen v sezoni</a:t>
            </a:r>
            <a:endParaRPr lang="en-US" sz="2000">
              <a:solidFill>
                <a:srgbClr val="595959"/>
              </a:solidFill>
              <a:ea typeface="Calibri"/>
              <a:cs typeface="Calibri"/>
            </a:endParaRPr>
          </a:p>
          <a:p>
            <a:pPr marL="342900" indent="-342900">
              <a:buFont typeface="Arial" panose="020B0604020202020204" pitchFamily="34" charset="0"/>
              <a:buChar char="•"/>
            </a:pPr>
            <a:r>
              <a:rPr lang="en-US" sz="2000" dirty="0">
                <a:solidFill>
                  <a:srgbClr val="595959"/>
                </a:solidFill>
              </a:rPr>
              <a:t>Preizkus popustov v nizki sezoni</a:t>
            </a:r>
            <a:endParaRPr lang="en-US" sz="2000">
              <a:solidFill>
                <a:srgbClr val="595959"/>
              </a:solidFill>
              <a:ea typeface="Calibri"/>
              <a:cs typeface="Calibri"/>
            </a:endParaRPr>
          </a:p>
          <a:p>
            <a:pPr marL="342900" indent="-342900">
              <a:buFont typeface="Arial" panose="020B0604020202020204" pitchFamily="34" charset="0"/>
              <a:buChar char="•"/>
            </a:pPr>
            <a:r>
              <a:rPr lang="en-US" sz="2000" dirty="0">
                <a:solidFill>
                  <a:srgbClr val="595959"/>
                </a:solidFill>
              </a:rPr>
              <a:t>Napoved scenarijev denarnega toka s prilagajanjem cen ali zasedenosti</a:t>
            </a:r>
            <a:endParaRPr lang="en-US" sz="2000">
              <a:solidFill>
                <a:srgbClr val="595959"/>
              </a:solidFill>
              <a:ea typeface="Calibri"/>
              <a:cs typeface="Calibri"/>
            </a:endParaRPr>
          </a:p>
          <a:p>
            <a:pPr>
              <a:spcAft>
                <a:spcPts val="600"/>
              </a:spcAft>
            </a:pPr>
            <a:r>
              <a:rPr lang="en-US" sz="2000" b="1" dirty="0">
                <a:solidFill>
                  <a:srgbClr val="E96751"/>
                </a:solidFill>
              </a:rPr>
              <a:t>Uporabljene formule</a:t>
            </a:r>
            <a:endParaRPr lang="en-US" sz="2000" b="1">
              <a:solidFill>
                <a:srgbClr val="E96751"/>
              </a:solidFill>
              <a:ea typeface="Calibri"/>
              <a:cs typeface="Calibri"/>
            </a:endParaRPr>
          </a:p>
          <a:p>
            <a:pPr marL="342900" indent="-342900">
              <a:buFont typeface="Arial" panose="020B0604020202020204" pitchFamily="34" charset="0"/>
              <a:buChar char="•"/>
            </a:pPr>
            <a:r>
              <a:rPr lang="en-US" sz="2000" b="1" dirty="0">
                <a:solidFill>
                  <a:srgbClr val="494949"/>
                </a:solidFill>
              </a:rPr>
              <a:t>Zasedene nočitve </a:t>
            </a:r>
            <a:r>
              <a:rPr lang="en-US" sz="2000" dirty="0">
                <a:solidFill>
                  <a:srgbClr val="494949"/>
                </a:solidFill>
              </a:rPr>
              <a:t>= (stopnja zasedenosti ÷ 100) × nočitve v sezoni</a:t>
            </a:r>
            <a:endParaRPr lang="en-US" sz="2000">
              <a:solidFill>
                <a:srgbClr val="494949"/>
              </a:solidFill>
              <a:ea typeface="Calibri"/>
              <a:cs typeface="Calibri"/>
            </a:endParaRPr>
          </a:p>
          <a:p>
            <a:pPr marL="342900" indent="-342900">
              <a:buFont typeface="Arial" panose="020B0604020202020204" pitchFamily="34" charset="0"/>
              <a:buChar char="•"/>
            </a:pPr>
            <a:r>
              <a:rPr lang="en-US" sz="2000" b="1" dirty="0">
                <a:solidFill>
                  <a:srgbClr val="494949"/>
                </a:solidFill>
              </a:rPr>
              <a:t>Sezonski prihodki </a:t>
            </a:r>
            <a:r>
              <a:rPr lang="en-US" sz="2000" dirty="0">
                <a:solidFill>
                  <a:srgbClr val="494949"/>
                </a:solidFill>
              </a:rPr>
              <a:t>= zasedene nočitve × cena na noč</a:t>
            </a:r>
            <a:endParaRPr lang="en-US" sz="2000">
              <a:solidFill>
                <a:srgbClr val="494949"/>
              </a:solidFill>
              <a:ea typeface="Calibri"/>
              <a:cs typeface="Calibri"/>
            </a:endParaRPr>
          </a:p>
          <a:p>
            <a:pPr marL="342900" indent="-342900">
              <a:buFont typeface="Arial" panose="020B0604020202020204" pitchFamily="34" charset="0"/>
              <a:buChar char="•"/>
            </a:pPr>
            <a:r>
              <a:rPr lang="en-US" sz="2000" b="1" dirty="0">
                <a:solidFill>
                  <a:srgbClr val="494949"/>
                </a:solidFill>
              </a:rPr>
              <a:t>Letni prihodki </a:t>
            </a:r>
            <a:r>
              <a:rPr lang="en-US" sz="2000" dirty="0">
                <a:solidFill>
                  <a:srgbClr val="494949"/>
                </a:solidFill>
              </a:rPr>
              <a:t>= vsota vseh sezonskih prihodkov</a:t>
            </a:r>
            <a:endParaRPr lang="en-US" sz="2000">
              <a:solidFill>
                <a:srgbClr val="494949"/>
              </a:solidFill>
              <a:ea typeface="Calibri"/>
              <a:cs typeface="Calibri"/>
            </a:endParaRPr>
          </a:p>
          <a:p>
            <a:pPr marL="342900" indent="-342900">
              <a:buFont typeface="Arial" panose="020B0604020202020204" pitchFamily="34" charset="0"/>
              <a:buChar char="•"/>
            </a:pPr>
            <a:r>
              <a:rPr lang="en-US" sz="2000" b="1" dirty="0">
                <a:solidFill>
                  <a:srgbClr val="494949"/>
                </a:solidFill>
              </a:rPr>
              <a:t>Povprečna dnevna stopnja (ADR) </a:t>
            </a:r>
            <a:r>
              <a:rPr lang="en-US" sz="2000" dirty="0">
                <a:solidFill>
                  <a:srgbClr val="494949"/>
                </a:solidFill>
              </a:rPr>
              <a:t>= letni prihodek ÷ skupno število zasedenih nočitev</a:t>
            </a:r>
            <a:endParaRPr lang="en-IE" sz="2000">
              <a:solidFill>
                <a:srgbClr val="494949"/>
              </a:solidFill>
              <a:ea typeface="Calibri"/>
              <a:cs typeface="Calibri"/>
            </a:endParaRPr>
          </a:p>
        </p:txBody>
      </p:sp>
    </p:spTree>
    <p:extLst>
      <p:ext uri="{BB962C8B-B14F-4D97-AF65-F5344CB8AC3E}">
        <p14:creationId xmlns:p14="http://schemas.microsoft.com/office/powerpoint/2010/main" val="1795459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DC0A22-42D2-3329-FEBA-FE93B607E29C}"/>
              </a:ext>
            </a:extLst>
          </p:cNvPr>
          <p:cNvSpPr>
            <a:spLocks noGrp="1"/>
          </p:cNvSpPr>
          <p:nvPr>
            <p:ph type="body" sz="quarter" idx="16"/>
          </p:nvPr>
        </p:nvSpPr>
        <p:spPr>
          <a:xfrm>
            <a:off x="4656503" y="675006"/>
            <a:ext cx="6371503" cy="803654"/>
          </a:xfrm>
        </p:spPr>
        <p:txBody>
          <a:bodyPr/>
          <a:lstStyle/>
          <a:p>
            <a:r>
              <a:rPr lang="en-US" sz="3000" dirty="0"/>
              <a:t>Uporaba sezonskih in dnevnih prilagoditev osnovne cene</a:t>
            </a:r>
            <a:endParaRPr lang="en-IE" sz="3000" dirty="0"/>
          </a:p>
        </p:txBody>
      </p:sp>
      <p:sp>
        <p:nvSpPr>
          <p:cNvPr id="7" name="Text Placeholder 6">
            <a:extLst>
              <a:ext uri="{FF2B5EF4-FFF2-40B4-BE49-F238E27FC236}">
                <a16:creationId xmlns:a16="http://schemas.microsoft.com/office/drawing/2014/main" id="{590B6E87-EA02-27F2-AA33-6D7725F40718}"/>
              </a:ext>
            </a:extLst>
          </p:cNvPr>
          <p:cNvSpPr>
            <a:spLocks noGrp="1"/>
          </p:cNvSpPr>
          <p:nvPr>
            <p:ph type="body" sz="quarter" idx="21"/>
          </p:nvPr>
        </p:nvSpPr>
        <p:spPr>
          <a:xfrm>
            <a:off x="4656503" y="1991790"/>
            <a:ext cx="6811629" cy="4530541"/>
          </a:xfrm>
        </p:spPr>
        <p:txBody>
          <a:bodyPr/>
          <a:lstStyle/>
          <a:p>
            <a:r>
              <a:rPr lang="en-US" dirty="0"/>
              <a:t>Nato lahko s pomočjo </a:t>
            </a:r>
            <a:r>
              <a:rPr lang="en-US" b="1" dirty="0"/>
              <a:t>tabele sezonskih in dnevnih prilagoditev cen </a:t>
            </a:r>
            <a:r>
              <a:rPr lang="en-US" dirty="0"/>
              <a:t>uporabite prilagoditve iz realnega sveta</a:t>
            </a:r>
            <a:r>
              <a:rPr lang="en-US" b="1" dirty="0"/>
              <a:t>,</a:t>
            </a:r>
            <a:r>
              <a:rPr lang="en-US" dirty="0"/>
              <a:t> ki temeljijo na povpraševanju</a:t>
            </a:r>
            <a:r>
              <a:rPr lang="en-US" b="1" dirty="0"/>
              <a:t>,</a:t>
            </a:r>
            <a:r>
              <a:rPr lang="en-US" dirty="0"/>
              <a:t> da ustvarite </a:t>
            </a:r>
            <a:r>
              <a:rPr lang="en-US" b="1" dirty="0"/>
              <a:t>končne cene </a:t>
            </a:r>
            <a:r>
              <a:rPr lang="en-US" dirty="0"/>
              <a:t>za vsako sezono ali vrsto dneva.</a:t>
            </a:r>
          </a:p>
          <a:p>
            <a:endParaRPr lang="en-US" dirty="0"/>
          </a:p>
          <a:p>
            <a:pPr marL="342900" indent="-342900">
              <a:buFont typeface="Arial" panose="020B0604020202020204" pitchFamily="34" charset="0"/>
              <a:buChar char="•"/>
            </a:pPr>
            <a:r>
              <a:rPr lang="en-US" b="1" dirty="0"/>
              <a:t>Tabela prikazuje, kako prilagoditi osnovno ceno </a:t>
            </a:r>
            <a:r>
              <a:rPr lang="en-US" dirty="0"/>
              <a:t>za sezonska in tedenska nihanja povpraševanja.</a:t>
            </a:r>
          </a:p>
          <a:p>
            <a:pPr marL="342900" indent="-342900">
              <a:buFont typeface="Arial" panose="020B0604020202020204" pitchFamily="34" charset="0"/>
              <a:buChar char="•"/>
            </a:pPr>
            <a:r>
              <a:rPr lang="en-US" dirty="0"/>
              <a:t>Ponuja </a:t>
            </a:r>
            <a:r>
              <a:rPr lang="en-US" b="1" dirty="0"/>
              <a:t>jasne cenovne stopnje, </a:t>
            </a:r>
            <a:r>
              <a:rPr lang="en-US" dirty="0"/>
              <a:t>ki jih lahko uporabite v svojem koledarju ali sistemu rezervacij.</a:t>
            </a:r>
          </a:p>
          <a:p>
            <a:pPr marL="342900" indent="-342900">
              <a:buFont typeface="Arial" panose="020B0604020202020204" pitchFamily="34" charset="0"/>
              <a:buChar char="•"/>
            </a:pPr>
            <a:r>
              <a:rPr lang="en-US" dirty="0"/>
              <a:t>Je idealna za </a:t>
            </a:r>
            <a:r>
              <a:rPr lang="en-US" b="1" dirty="0"/>
              <a:t>sporočanje vaše strategije partnerjem</a:t>
            </a:r>
            <a:r>
              <a:rPr lang="en-US" dirty="0"/>
              <a:t>, spletnim potovalnim agencijam ali dinamičnim orodjem za določanje cen.</a:t>
            </a:r>
            <a:endParaRPr lang="en-IE" dirty="0"/>
          </a:p>
        </p:txBody>
      </p:sp>
      <p:sp>
        <p:nvSpPr>
          <p:cNvPr id="5" name="Text Placeholder 4">
            <a:extLst>
              <a:ext uri="{FF2B5EF4-FFF2-40B4-BE49-F238E27FC236}">
                <a16:creationId xmlns:a16="http://schemas.microsoft.com/office/drawing/2014/main" id="{D5421657-8D0D-FD11-7D9A-3E216C6CC402}"/>
              </a:ext>
            </a:extLst>
          </p:cNvPr>
          <p:cNvSpPr>
            <a:spLocks noGrp="1"/>
          </p:cNvSpPr>
          <p:nvPr>
            <p:ph type="body" sz="quarter" idx="18"/>
          </p:nvPr>
        </p:nvSpPr>
        <p:spPr>
          <a:xfrm>
            <a:off x="363060" y="1990132"/>
            <a:ext cx="3016098" cy="1049221"/>
          </a:xfrm>
        </p:spPr>
        <p:txBody>
          <a:bodyPr/>
          <a:lstStyle/>
          <a:p>
            <a:r>
              <a:rPr lang="en-US" b="0" dirty="0"/>
              <a:t>Tabela sezonskih in dnevnih prilagoditev cen</a:t>
            </a:r>
            <a:endParaRPr lang="en-IE" b="0" dirty="0"/>
          </a:p>
        </p:txBody>
      </p:sp>
      <p:sp>
        <p:nvSpPr>
          <p:cNvPr id="6" name="Text Placeholder 5">
            <a:extLst>
              <a:ext uri="{FF2B5EF4-FFF2-40B4-BE49-F238E27FC236}">
                <a16:creationId xmlns:a16="http://schemas.microsoft.com/office/drawing/2014/main" id="{A142FAE6-DDF4-A490-E08F-CDEFCE19E34D}"/>
              </a:ext>
            </a:extLst>
          </p:cNvPr>
          <p:cNvSpPr>
            <a:spLocks noGrp="1"/>
          </p:cNvSpPr>
          <p:nvPr>
            <p:ph type="body" sz="quarter" idx="19"/>
          </p:nvPr>
        </p:nvSpPr>
        <p:spPr>
          <a:xfrm>
            <a:off x="261922" y="479233"/>
            <a:ext cx="3218374" cy="385564"/>
          </a:xfrm>
        </p:spPr>
        <p:txBody>
          <a:bodyPr/>
          <a:lstStyle/>
          <a:p>
            <a:r>
              <a:rPr lang="en-IE" sz="2800" dirty="0"/>
              <a:t>Modeliranje scenarijev sprememb cen</a:t>
            </a:r>
          </a:p>
          <a:p>
            <a:endParaRPr lang="en-IE" sz="2800" dirty="0"/>
          </a:p>
        </p:txBody>
      </p:sp>
      <p:grpSp>
        <p:nvGrpSpPr>
          <p:cNvPr id="2" name="Group 1">
            <a:extLst>
              <a:ext uri="{FF2B5EF4-FFF2-40B4-BE49-F238E27FC236}">
                <a16:creationId xmlns:a16="http://schemas.microsoft.com/office/drawing/2014/main" id="{8FD2D586-5900-39DB-67F9-BF7AEA4D74A6}"/>
              </a:ext>
            </a:extLst>
          </p:cNvPr>
          <p:cNvGrpSpPr/>
          <p:nvPr/>
        </p:nvGrpSpPr>
        <p:grpSpPr>
          <a:xfrm>
            <a:off x="11027774" y="61829"/>
            <a:ext cx="1081945" cy="1011723"/>
            <a:chOff x="1016000" y="1137920"/>
            <a:chExt cx="1016000" cy="1016000"/>
          </a:xfrm>
        </p:grpSpPr>
        <p:sp>
          <p:nvSpPr>
            <p:cNvPr id="3" name="Oval 2">
              <a:extLst>
                <a:ext uri="{FF2B5EF4-FFF2-40B4-BE49-F238E27FC236}">
                  <a16:creationId xmlns:a16="http://schemas.microsoft.com/office/drawing/2014/main" id="{205F7A64-E7CE-C64A-819D-6D619B8CFC7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3FC6513-5EE0-C8DA-2281-BC965CB6CDB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31</a:t>
              </a:r>
            </a:p>
          </p:txBody>
        </p:sp>
      </p:grpSp>
    </p:spTree>
    <p:extLst>
      <p:ext uri="{BB962C8B-B14F-4D97-AF65-F5344CB8AC3E}">
        <p14:creationId xmlns:p14="http://schemas.microsoft.com/office/powerpoint/2010/main" val="927898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77CC6-6021-FB47-DA2A-0149D43487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8BD4E03-2F86-5CE6-11B1-DE875030DEDD}"/>
              </a:ext>
            </a:extLst>
          </p:cNvPr>
          <p:cNvSpPr>
            <a:spLocks noGrp="1"/>
          </p:cNvSpPr>
          <p:nvPr>
            <p:ph type="body" sz="quarter" idx="16"/>
          </p:nvPr>
        </p:nvSpPr>
        <p:spPr>
          <a:xfrm>
            <a:off x="428625" y="246137"/>
            <a:ext cx="11767456" cy="803654"/>
          </a:xfrm>
        </p:spPr>
        <p:txBody>
          <a:bodyPr/>
          <a:lstStyle/>
          <a:p>
            <a:r>
              <a:rPr lang="en-US" sz="3000" dirty="0"/>
              <a:t>Uporaba sezonskih in dnevnih prilagoditev osnovne obrestne mere</a:t>
            </a:r>
            <a:endParaRPr lang="en-IE" sz="3000" b="0" dirty="0">
              <a:solidFill>
                <a:srgbClr val="E96751"/>
              </a:solidFill>
            </a:endParaRPr>
          </a:p>
        </p:txBody>
      </p:sp>
      <p:graphicFrame>
        <p:nvGraphicFramePr>
          <p:cNvPr id="10" name="Table 9">
            <a:extLst>
              <a:ext uri="{FF2B5EF4-FFF2-40B4-BE49-F238E27FC236}">
                <a16:creationId xmlns:a16="http://schemas.microsoft.com/office/drawing/2014/main" id="{D9038398-9474-90EB-1049-509AAF6CE113}"/>
              </a:ext>
            </a:extLst>
          </p:cNvPr>
          <p:cNvGraphicFramePr>
            <a:graphicFrameLocks noGrp="1"/>
          </p:cNvGraphicFramePr>
          <p:nvPr/>
        </p:nvGraphicFramePr>
        <p:xfrm>
          <a:off x="428625" y="1136121"/>
          <a:ext cx="11117171" cy="4511040"/>
        </p:xfrm>
        <a:graphic>
          <a:graphicData uri="http://schemas.openxmlformats.org/drawingml/2006/table">
            <a:tbl>
              <a:tblPr/>
              <a:tblGrid>
                <a:gridCol w="2266950">
                  <a:extLst>
                    <a:ext uri="{9D8B030D-6E8A-4147-A177-3AD203B41FA5}">
                      <a16:colId xmlns:a16="http://schemas.microsoft.com/office/drawing/2014/main" val="688196161"/>
                    </a:ext>
                  </a:extLst>
                </a:gridCol>
                <a:gridCol w="1771650">
                  <a:extLst>
                    <a:ext uri="{9D8B030D-6E8A-4147-A177-3AD203B41FA5}">
                      <a16:colId xmlns:a16="http://schemas.microsoft.com/office/drawing/2014/main" val="3111729504"/>
                    </a:ext>
                  </a:extLst>
                </a:gridCol>
                <a:gridCol w="1933575">
                  <a:extLst>
                    <a:ext uri="{9D8B030D-6E8A-4147-A177-3AD203B41FA5}">
                      <a16:colId xmlns:a16="http://schemas.microsoft.com/office/drawing/2014/main" val="3090932631"/>
                    </a:ext>
                  </a:extLst>
                </a:gridCol>
                <a:gridCol w="2411353">
                  <a:extLst>
                    <a:ext uri="{9D8B030D-6E8A-4147-A177-3AD203B41FA5}">
                      <a16:colId xmlns:a16="http://schemas.microsoft.com/office/drawing/2014/main" val="453057428"/>
                    </a:ext>
                  </a:extLst>
                </a:gridCol>
                <a:gridCol w="2733643">
                  <a:extLst>
                    <a:ext uri="{9D8B030D-6E8A-4147-A177-3AD203B41FA5}">
                      <a16:colId xmlns:a16="http://schemas.microsoft.com/office/drawing/2014/main" val="3629994851"/>
                    </a:ext>
                  </a:extLst>
                </a:gridCol>
              </a:tblGrid>
              <a:tr h="124324">
                <a:tc>
                  <a:txBody>
                    <a:bodyPr/>
                    <a:lstStyle/>
                    <a:p>
                      <a:pPr>
                        <a:buNone/>
                      </a:pPr>
                      <a:r>
                        <a:rPr lang="en-IE" sz="2000" b="1" dirty="0">
                          <a:solidFill>
                            <a:schemeClr val="bg1"/>
                          </a:solidFill>
                        </a:rPr>
                        <a:t>Sezona</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Osnovna stopnja (€)</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Prilagoditev</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Končna cena (€)</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Opombe</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1" dirty="0">
                          <a:solidFill>
                            <a:srgbClr val="595959"/>
                          </a:solidFill>
                        </a:rPr>
                        <a:t>Vrhunec </a:t>
                      </a:r>
                      <a:r>
                        <a:rPr lang="en-IE" sz="2000" dirty="0">
                          <a:solidFill>
                            <a:srgbClr val="595959"/>
                          </a:solidFill>
                        </a:rPr>
                        <a:t>(julij–avgust)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170,40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Visoko povpraševanje: dodajte premijo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1" dirty="0">
                          <a:solidFill>
                            <a:srgbClr val="595959"/>
                          </a:solidFill>
                        </a:rPr>
                        <a:t>Vmesna sezona </a:t>
                      </a:r>
                    </a:p>
                    <a:p>
                      <a:pPr>
                        <a:buNone/>
                      </a:pPr>
                      <a:r>
                        <a:rPr lang="en-IE" sz="2000" dirty="0">
                          <a:solidFill>
                            <a:srgbClr val="595959"/>
                          </a:solidFill>
                        </a:rPr>
                        <a:t>(maj–junij, september)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156,20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Zmerno povpraševanje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1" dirty="0">
                          <a:solidFill>
                            <a:srgbClr val="595959"/>
                          </a:solidFill>
                        </a:rPr>
                        <a:t>Izven sezone </a:t>
                      </a:r>
                    </a:p>
                    <a:p>
                      <a:pPr>
                        <a:buNone/>
                      </a:pPr>
                      <a:r>
                        <a:rPr lang="en-IE" sz="2000" dirty="0">
                          <a:solidFill>
                            <a:srgbClr val="595959"/>
                          </a:solidFill>
                        </a:rPr>
                        <a:t>(okt–apr)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120,70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Ponudite popuste, da privabite rezervacije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1" dirty="0">
                          <a:solidFill>
                            <a:srgbClr val="595959"/>
                          </a:solidFill>
                        </a:rPr>
                        <a:t>Vikendi </a:t>
                      </a:r>
                    </a:p>
                    <a:p>
                      <a:pPr>
                        <a:buNone/>
                      </a:pPr>
                      <a:r>
                        <a:rPr lang="en-IE" sz="2000" dirty="0">
                          <a:solidFill>
                            <a:srgbClr val="595959"/>
                          </a:solidFill>
                        </a:rPr>
                        <a:t>(petek–sobota)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163,30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Lahko se kombinira s sezonsko ceno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1" dirty="0">
                          <a:solidFill>
                            <a:schemeClr val="bg1"/>
                          </a:solidFill>
                        </a:rPr>
                        <a:t>Sredi tedna </a:t>
                      </a:r>
                    </a:p>
                    <a:p>
                      <a:pPr>
                        <a:buNone/>
                      </a:pPr>
                      <a:r>
                        <a:rPr lang="en-IE" sz="2000" b="0" dirty="0">
                          <a:solidFill>
                            <a:schemeClr val="bg1"/>
                          </a:solidFill>
                        </a:rPr>
                        <a:t>(nedelja–četrtek)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a:solidFill>
                            <a:schemeClr val="bg1"/>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142,00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b="1" dirty="0">
                          <a:solidFill>
                            <a:schemeClr val="bg1"/>
                          </a:solidFill>
                        </a:rPr>
                        <a:t>Ohranite osnovno ceno ali dodajte ponudbe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722082830"/>
                  </a:ext>
                </a:extLst>
              </a:tr>
            </a:tbl>
          </a:graphicData>
        </a:graphic>
      </p:graphicFrame>
      <p:sp>
        <p:nvSpPr>
          <p:cNvPr id="13" name="Rectangle 1">
            <a:extLst>
              <a:ext uri="{FF2B5EF4-FFF2-40B4-BE49-F238E27FC236}">
                <a16:creationId xmlns:a16="http://schemas.microsoft.com/office/drawing/2014/main" id="{A12FEABA-41BB-7A55-304A-415A576E1C70}"/>
              </a:ext>
            </a:extLst>
          </p:cNvPr>
          <p:cNvSpPr>
            <a:spLocks noChangeArrowheads="1"/>
          </p:cNvSpPr>
          <p:nvPr/>
        </p:nvSpPr>
        <p:spPr bwMode="auto">
          <a:xfrm>
            <a:off x="428625" y="5873064"/>
            <a:ext cx="55528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Opomba</a:t>
            </a:r>
            <a:br>
              <a:rPr kumimoji="0" lang="en-US" altLang="en-US" b="0" i="0" u="none" strike="noStrike" cap="none" normalizeH="0" baseline="0" dirty="0">
                <a:ln>
                  <a:noFill/>
                </a:ln>
                <a:solidFill>
                  <a:schemeClr val="tx1"/>
                </a:solidFill>
                <a:effectLst/>
              </a:rPr>
            </a:br>
            <a:r>
              <a:rPr lang="en-US" dirty="0">
                <a:solidFill>
                  <a:srgbClr val="595959"/>
                </a:solidFill>
              </a:rPr>
              <a:t>Glede na povpraševanje uporabite % prilagoditve osnovne cene.</a:t>
            </a:r>
            <a:endParaRPr kumimoji="0" lang="en-US" altLang="en-US" b="0" i="0" u="none" strike="noStrike" cap="none" normalizeH="0" baseline="0" dirty="0">
              <a:ln>
                <a:noFill/>
              </a:ln>
              <a:solidFill>
                <a:srgbClr val="595959"/>
              </a:solidFill>
              <a:effectLst/>
            </a:endParaRPr>
          </a:p>
        </p:txBody>
      </p:sp>
    </p:spTree>
    <p:extLst>
      <p:ext uri="{BB962C8B-B14F-4D97-AF65-F5344CB8AC3E}">
        <p14:creationId xmlns:p14="http://schemas.microsoft.com/office/powerpoint/2010/main" val="3901788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519FF-C3E1-E270-6512-D04AE5B14C0A}"/>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992D2CF0-1817-CAB8-860D-4088CDB5903A}"/>
              </a:ext>
            </a:extLst>
          </p:cNvPr>
          <p:cNvSpPr/>
          <p:nvPr/>
        </p:nvSpPr>
        <p:spPr>
          <a:xfrm>
            <a:off x="276976" y="1259606"/>
            <a:ext cx="11430000" cy="5438570"/>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ED069A6B-3219-697C-53B7-79794F373A5C}"/>
              </a:ext>
            </a:extLst>
          </p:cNvPr>
          <p:cNvGrpSpPr/>
          <p:nvPr/>
        </p:nvGrpSpPr>
        <p:grpSpPr>
          <a:xfrm>
            <a:off x="490231" y="198411"/>
            <a:ext cx="11069768" cy="6281509"/>
            <a:chOff x="388807" y="1657692"/>
            <a:chExt cx="11069768" cy="6621894"/>
          </a:xfrm>
        </p:grpSpPr>
        <p:grpSp>
          <p:nvGrpSpPr>
            <p:cNvPr id="19" name="Group 18">
              <a:extLst>
                <a:ext uri="{FF2B5EF4-FFF2-40B4-BE49-F238E27FC236}">
                  <a16:creationId xmlns:a16="http://schemas.microsoft.com/office/drawing/2014/main" id="{C80C7B7D-9D46-2BA4-8B35-4593FB4305F5}"/>
                </a:ext>
              </a:extLst>
            </p:cNvPr>
            <p:cNvGrpSpPr/>
            <p:nvPr/>
          </p:nvGrpSpPr>
          <p:grpSpPr>
            <a:xfrm>
              <a:off x="388807" y="1657692"/>
              <a:ext cx="11069768" cy="1357257"/>
              <a:chOff x="388807" y="1685931"/>
              <a:chExt cx="11069768" cy="1771899"/>
            </a:xfrm>
          </p:grpSpPr>
          <p:sp>
            <p:nvSpPr>
              <p:cNvPr id="9" name="Rectangle: Rounded Corners 8">
                <a:extLst>
                  <a:ext uri="{FF2B5EF4-FFF2-40B4-BE49-F238E27FC236}">
                    <a16:creationId xmlns:a16="http://schemas.microsoft.com/office/drawing/2014/main" id="{007A5F2D-1A62-DDD4-816E-244BE3455C6E}"/>
                  </a:ext>
                </a:extLst>
              </p:cNvPr>
              <p:cNvSpPr/>
              <p:nvPr/>
            </p:nvSpPr>
            <p:spPr>
              <a:xfrm>
                <a:off x="388807" y="1685931"/>
                <a:ext cx="11069768" cy="1771899"/>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1F3E1F17-C9E7-1E47-5240-79E1A920F19E}"/>
                  </a:ext>
                </a:extLst>
              </p:cNvPr>
              <p:cNvSpPr/>
              <p:nvPr/>
            </p:nvSpPr>
            <p:spPr>
              <a:xfrm>
                <a:off x="710937" y="2000394"/>
                <a:ext cx="7646510" cy="1146358"/>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A19F3FE7-3754-7415-B658-C86949F6834B}"/>
                </a:ext>
              </a:extLst>
            </p:cNvPr>
            <p:cNvSpPr txBox="1"/>
            <p:nvPr/>
          </p:nvSpPr>
          <p:spPr>
            <a:xfrm>
              <a:off x="907613" y="2006624"/>
              <a:ext cx="7164937" cy="584018"/>
            </a:xfrm>
            <a:prstGeom prst="rect">
              <a:avLst/>
            </a:prstGeom>
            <a:noFill/>
          </p:spPr>
          <p:txBody>
            <a:bodyPr wrap="square" rtlCol="0">
              <a:spAutoFit/>
            </a:bodyPr>
            <a:lstStyle/>
            <a:p>
              <a:pPr algn="ctr"/>
              <a:r>
                <a:rPr lang="en-GB" sz="3000" b="1" dirty="0">
                  <a:solidFill>
                    <a:schemeClr val="bg1"/>
                  </a:solidFill>
                </a:rPr>
                <a:t>2. Dinamične strategije oblikovanja cen</a:t>
              </a:r>
            </a:p>
          </p:txBody>
        </p:sp>
        <p:sp>
          <p:nvSpPr>
            <p:cNvPr id="28" name="TextBox 27">
              <a:extLst>
                <a:ext uri="{FF2B5EF4-FFF2-40B4-BE49-F238E27FC236}">
                  <a16:creationId xmlns:a16="http://schemas.microsoft.com/office/drawing/2014/main" id="{F88E850E-E950-B8FE-4556-EA1809EA7778}"/>
                </a:ext>
              </a:extLst>
            </p:cNvPr>
            <p:cNvSpPr txBox="1"/>
            <p:nvPr/>
          </p:nvSpPr>
          <p:spPr>
            <a:xfrm>
              <a:off x="418115" y="3169428"/>
              <a:ext cx="11003491" cy="5110158"/>
            </a:xfrm>
            <a:prstGeom prst="rect">
              <a:avLst/>
            </a:prstGeom>
            <a:noFill/>
          </p:spPr>
          <p:txBody>
            <a:bodyPr wrap="square" lIns="91440" tIns="45720" rIns="91440" bIns="45720" rtlCol="0" anchor="t">
              <a:spAutoFit/>
            </a:bodyPr>
            <a:lstStyle/>
            <a:p>
              <a:pPr>
                <a:spcAft>
                  <a:spcPts val="600"/>
                </a:spcAft>
              </a:pPr>
              <a:r>
                <a:rPr lang="en-US" sz="2100" dirty="0">
                  <a:solidFill>
                    <a:schemeClr val="bg1"/>
                  </a:solidFill>
                </a:rPr>
                <a:t>Dinamično oblikovanje cen si lahko predstavljate kot nadgradnjo sezonskega oblikovanja cen. Namesto le treh sklopov cen (nizka, srednja in visoka sezona) dinamično oblikovanje cen vključuje nenehno prilagajanje cen na podlagi dejavnikov ponudbe in povpraševanja v realnem času. </a:t>
              </a:r>
              <a:endParaRPr lang="en-US" sz="2100" dirty="0">
                <a:solidFill>
                  <a:schemeClr val="bg1"/>
                </a:solidFill>
                <a:ea typeface="Calibri"/>
                <a:cs typeface="Calibri"/>
              </a:endParaRPr>
            </a:p>
            <a:p>
              <a:pPr>
                <a:spcAft>
                  <a:spcPts val="600"/>
                </a:spcAft>
              </a:pPr>
              <a:r>
                <a:rPr lang="en-US" sz="2100" dirty="0">
                  <a:solidFill>
                    <a:schemeClr val="bg1"/>
                  </a:solidFill>
                </a:rPr>
                <a:t>Veliki hoteli in letalske družbe to počnejo ves čas – cene se lahko zvišajo, če je na voljo le še nekaj sob ali če se v bližini odvija velik dogodek, in znižajo, če je na voljo veliko sob in želite privabiti goste, ki rezervirajo v zadnjem trenutku. </a:t>
              </a:r>
              <a:endParaRPr lang="en-US" sz="2100" dirty="0">
                <a:solidFill>
                  <a:schemeClr val="bg1"/>
                </a:solidFill>
                <a:ea typeface="Calibri"/>
                <a:cs typeface="Calibri"/>
              </a:endParaRPr>
            </a:p>
            <a:p>
              <a:pPr>
                <a:spcAft>
                  <a:spcPts val="600"/>
                </a:spcAft>
              </a:pPr>
              <a:r>
                <a:rPr lang="en-US" sz="2100" dirty="0">
                  <a:solidFill>
                    <a:schemeClr val="bg1"/>
                  </a:solidFill>
                </a:rPr>
                <a:t>Za majhna podjetja v gostinstvu lahko to idejo uporabite na preprostejše načine. </a:t>
              </a:r>
              <a:endParaRPr lang="en-US" sz="2100" dirty="0">
                <a:solidFill>
                  <a:schemeClr val="bg1"/>
                </a:solidFill>
                <a:ea typeface="Calibri"/>
                <a:cs typeface="Calibri"/>
              </a:endParaRPr>
            </a:p>
            <a:p>
              <a:pPr>
                <a:spcAft>
                  <a:spcPts val="600"/>
                </a:spcAft>
              </a:pPr>
              <a:r>
                <a:rPr lang="en-US" sz="2100" dirty="0">
                  <a:solidFill>
                    <a:schemeClr val="bg1"/>
                  </a:solidFill>
                </a:rPr>
                <a:t>Če</a:t>
              </a:r>
              <a:r>
                <a:rPr lang="en-US" sz="2100" b="1" dirty="0">
                  <a:solidFill>
                    <a:schemeClr val="bg1"/>
                  </a:solidFill>
                </a:rPr>
                <a:t> na primer </a:t>
              </a:r>
              <a:r>
                <a:rPr lang="en-US" sz="2100" dirty="0">
                  <a:solidFill>
                    <a:schemeClr val="bg1"/>
                  </a:solidFill>
                </a:rPr>
                <a:t>običajno zaračunavate 100 €</a:t>
              </a:r>
              <a:r>
                <a:rPr lang="en-US" sz="2100" b="1" dirty="0">
                  <a:solidFill>
                    <a:schemeClr val="bg1"/>
                  </a:solidFill>
                </a:rPr>
                <a:t>,</a:t>
              </a:r>
              <a:r>
                <a:rPr lang="en-US" sz="2100" dirty="0">
                  <a:solidFill>
                    <a:schemeClr val="bg1"/>
                  </a:solidFill>
                </a:rPr>
                <a:t> vendar opazite, da je naslednji vikend še vedno prost, lahko začasno znižate ceno na 90 €, da privabite eno ali dve rezervaciji. Po drugi strani, če so vaše sobe skoraj v celoti zasedene mesec vnaprej (na primer, če v mestu poteka festival), lahko ceno preostalih sob zvišate na 130 evrov, ker veste, da je povpraševanje veliko. Dinamično oblikovanje cen je lahko preprosto, kot je redno pregledovanje koledarja rezervacij in prilagajanje cen, ali pa napredno, kot je uporaba programske opreme za oblikovanje cen. Cilj je </a:t>
              </a:r>
              <a:r>
                <a:rPr lang="en-US" sz="2100" err="1">
                  <a:solidFill>
                    <a:schemeClr val="bg1"/>
                  </a:solidFill>
                </a:rPr>
                <a:t>povečati</a:t>
              </a:r>
              <a:r>
                <a:rPr lang="en-US" sz="2100" dirty="0">
                  <a:solidFill>
                    <a:schemeClr val="bg1"/>
                  </a:solidFill>
                </a:rPr>
                <a:t> prihodke s prodajo prave sobe po pravi ceni ob pravem času.</a:t>
              </a:r>
              <a:endParaRPr lang="en-GB" sz="2100">
                <a:solidFill>
                  <a:schemeClr val="bg1"/>
                </a:solidFill>
                <a:ea typeface="Calibri"/>
                <a:cs typeface="Calibri"/>
              </a:endParaRPr>
            </a:p>
          </p:txBody>
        </p:sp>
      </p:grpSp>
    </p:spTree>
    <p:extLst>
      <p:ext uri="{BB962C8B-B14F-4D97-AF65-F5344CB8AC3E}">
        <p14:creationId xmlns:p14="http://schemas.microsoft.com/office/powerpoint/2010/main" val="2580912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4866-9F76-CBB4-356E-2B8FE0D421E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123B6FF-BB91-CA11-2E8B-2D6104DD4B2F}"/>
              </a:ext>
            </a:extLst>
          </p:cNvPr>
          <p:cNvSpPr/>
          <p:nvPr/>
        </p:nvSpPr>
        <p:spPr>
          <a:xfrm>
            <a:off x="1393104" y="1764197"/>
            <a:ext cx="10247901" cy="18787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4036113E-D3FF-AB02-8E55-F2E2BD11998C}"/>
              </a:ext>
            </a:extLst>
          </p:cNvPr>
          <p:cNvSpPr/>
          <p:nvPr/>
        </p:nvSpPr>
        <p:spPr>
          <a:xfrm>
            <a:off x="752736" y="955637"/>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19505D7B-E4FB-295E-6067-0C11DC6DCE3D}"/>
              </a:ext>
            </a:extLst>
          </p:cNvPr>
          <p:cNvSpPr txBox="1">
            <a:spLocks/>
          </p:cNvSpPr>
          <p:nvPr/>
        </p:nvSpPr>
        <p:spPr>
          <a:xfrm>
            <a:off x="1415088" y="1009389"/>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Korak 6</a:t>
            </a:r>
            <a:r>
              <a:rPr lang="en-US" dirty="0">
                <a:solidFill>
                  <a:schemeClr val="bg1"/>
                </a:solidFill>
              </a:rPr>
              <a:t>: Razmislite o naprednem dinamičnem določanju cen (neobvezno)</a:t>
            </a:r>
            <a:endParaRPr lang="en-GB" i="1" dirty="0">
              <a:solidFill>
                <a:schemeClr val="bg1"/>
              </a:solidFill>
            </a:endParaRPr>
          </a:p>
        </p:txBody>
      </p:sp>
      <p:sp>
        <p:nvSpPr>
          <p:cNvPr id="9" name="Text Placeholder 5">
            <a:extLst>
              <a:ext uri="{FF2B5EF4-FFF2-40B4-BE49-F238E27FC236}">
                <a16:creationId xmlns:a16="http://schemas.microsoft.com/office/drawing/2014/main" id="{38826E88-C559-7480-38FA-10200E4EABCA}"/>
              </a:ext>
            </a:extLst>
          </p:cNvPr>
          <p:cNvSpPr txBox="1">
            <a:spLocks/>
          </p:cNvSpPr>
          <p:nvPr/>
        </p:nvSpPr>
        <p:spPr>
          <a:xfrm>
            <a:off x="1512176" y="1901713"/>
            <a:ext cx="10121435" cy="16449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000" dirty="0">
                <a:solidFill>
                  <a:srgbClr val="595959"/>
                </a:solidFill>
              </a:rPr>
              <a:t>Za še bolj </a:t>
            </a:r>
            <a:r>
              <a:rPr lang="en-US" sz="2000" dirty="0" err="1">
                <a:solidFill>
                  <a:srgbClr val="595959"/>
                </a:solidFill>
              </a:rPr>
              <a:t>optimizirane</a:t>
            </a:r>
            <a:r>
              <a:rPr lang="en-US" sz="2000" dirty="0">
                <a:solidFill>
                  <a:srgbClr val="595959"/>
                </a:solidFill>
              </a:rPr>
              <a:t> prihodke lahko razmislite o dinamičnem določanju cen – prilagajanju cen v sezoni glede na </a:t>
            </a:r>
            <a:r>
              <a:rPr lang="en-US" sz="2000" b="1" dirty="0">
                <a:solidFill>
                  <a:srgbClr val="595959"/>
                </a:solidFill>
              </a:rPr>
              <a:t>posebna nihanja povpraševanja </a:t>
            </a:r>
            <a:r>
              <a:rPr lang="en-US" sz="2000" dirty="0">
                <a:solidFill>
                  <a:srgbClr val="595959"/>
                </a:solidFill>
              </a:rPr>
              <a:t>(kot so posebni dogodki ali trendi rezervacij v zadnjem trenutku). Veliki hoteli in izkušeni gostitelji pogosto uporabljajo programsko opremo za dnevno ali tedensko posodabljanje cen na podlagi zasedenosti in povpraševanja na trgu. To je neobvezno, vendar je razumevanje tega lahko koristno, ko se razvijate. </a:t>
            </a:r>
            <a:endParaRPr lang="en-US" sz="2000" dirty="0">
              <a:solidFill>
                <a:srgbClr val="595959"/>
              </a:solidFill>
              <a:ea typeface="Calibri"/>
              <a:cs typeface="Calibri"/>
            </a:endParaRPr>
          </a:p>
        </p:txBody>
      </p:sp>
      <p:cxnSp>
        <p:nvCxnSpPr>
          <p:cNvPr id="14" name="Connector: Elbow 13">
            <a:extLst>
              <a:ext uri="{FF2B5EF4-FFF2-40B4-BE49-F238E27FC236}">
                <a16:creationId xmlns:a16="http://schemas.microsoft.com/office/drawing/2014/main" id="{FE0D3117-2697-781B-3EDD-646A9613CD68}"/>
              </a:ext>
            </a:extLst>
          </p:cNvPr>
          <p:cNvCxnSpPr>
            <a:cxnSpLocks/>
            <a:stCxn id="7" idx="1"/>
            <a:endCxn id="11" idx="1"/>
          </p:cNvCxnSpPr>
          <p:nvPr/>
        </p:nvCxnSpPr>
        <p:spPr>
          <a:xfrm rot="10800000" flipH="1" flipV="1">
            <a:off x="752736" y="1357464"/>
            <a:ext cx="640368" cy="134610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07C4B28C-18A7-DED7-196B-B2423C06D8EF}"/>
              </a:ext>
            </a:extLst>
          </p:cNvPr>
          <p:cNvSpPr/>
          <p:nvPr/>
        </p:nvSpPr>
        <p:spPr>
          <a:xfrm>
            <a:off x="1362762" y="3710864"/>
            <a:ext cx="10270898" cy="293074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DD4A893C-F693-4743-124A-8CCF154920A3}"/>
              </a:ext>
            </a:extLst>
          </p:cNvPr>
          <p:cNvSpPr txBox="1">
            <a:spLocks/>
          </p:cNvSpPr>
          <p:nvPr/>
        </p:nvSpPr>
        <p:spPr>
          <a:xfrm>
            <a:off x="1526488" y="3723462"/>
            <a:ext cx="9723009" cy="2924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Primer: </a:t>
            </a:r>
            <a:r>
              <a:rPr lang="en-US" sz="2200" i="1" dirty="0">
                <a:solidFill>
                  <a:srgbClr val="595959"/>
                </a:solidFill>
              </a:rPr>
              <a:t>Z dinamičnim določanjem cen lahko </a:t>
            </a:r>
            <a:r>
              <a:rPr lang="en-US" sz="2200" b="1" i="1" dirty="0">
                <a:solidFill>
                  <a:srgbClr val="595959"/>
                </a:solidFill>
              </a:rPr>
              <a:t>cene za vikende ali praznike povečate za dodatnih 15 %, </a:t>
            </a:r>
            <a:r>
              <a:rPr lang="en-US" sz="2200" i="1" dirty="0">
                <a:solidFill>
                  <a:srgbClr val="595959"/>
                </a:solidFill>
              </a:rPr>
              <a:t>tudi v vmesni sezoni (ko povpraševanje nekoliko naraste), ali pa cene za naslednji teden znižate, če imate še veliko prostih nočitev (da spodbudite rezervacije v zadnjem trenutku). Če je v mestu ob vikendu </a:t>
            </a:r>
            <a:r>
              <a:rPr lang="en-US" sz="2200" b="1" i="1" dirty="0">
                <a:solidFill>
                  <a:srgbClr val="595959"/>
                </a:solidFill>
              </a:rPr>
              <a:t>velik festival</a:t>
            </a:r>
            <a:r>
              <a:rPr lang="en-US" sz="2200" i="1" dirty="0">
                <a:solidFill>
                  <a:srgbClr val="595959"/>
                </a:solidFill>
              </a:rPr>
              <a:t>, bi dinamičen pristop zvišal vaše cene za te določene nočitve nad običajno sezonsko ceno. Ta napredna strategija lahko </a:t>
            </a:r>
            <a:r>
              <a:rPr lang="en-US" sz="2200" i="1" dirty="0" err="1">
                <a:solidFill>
                  <a:srgbClr val="595959"/>
                </a:solidFill>
              </a:rPr>
              <a:t>maksimira </a:t>
            </a:r>
            <a:r>
              <a:rPr lang="en-US" sz="2200" i="1" dirty="0">
                <a:solidFill>
                  <a:srgbClr val="595959"/>
                </a:solidFill>
              </a:rPr>
              <a:t>prihodke med mikro vrhovi in poveča zasedenost v mirnih obdobjih, vendar zahteva aktivno upravljanje ali orodja za določanje cen. Za zdaj je prednostno poznavanje vaših sezonskih osnovnih cen – dinamične prilagoditve lahko vedno dodate kasneje.</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60104679-BD34-0728-6800-941F0934307C}"/>
              </a:ext>
            </a:extLst>
          </p:cNvPr>
          <p:cNvCxnSpPr>
            <a:cxnSpLocks/>
          </p:cNvCxnSpPr>
          <p:nvPr/>
        </p:nvCxnSpPr>
        <p:spPr>
          <a:xfrm rot="16200000" flipH="1">
            <a:off x="22271" y="3394052"/>
            <a:ext cx="2060146"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1B835324-14FE-EB1A-5AD3-44D8ED5B9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89" y="1068561"/>
            <a:ext cx="504943" cy="504943"/>
          </a:xfrm>
          <a:prstGeom prst="rect">
            <a:avLst/>
          </a:prstGeom>
        </p:spPr>
      </p:pic>
      <p:pic>
        <p:nvPicPr>
          <p:cNvPr id="44" name="Graphic 43" descr="Meeting with solid fill">
            <a:extLst>
              <a:ext uri="{FF2B5EF4-FFF2-40B4-BE49-F238E27FC236}">
                <a16:creationId xmlns:a16="http://schemas.microsoft.com/office/drawing/2014/main" id="{402CF11F-A8F4-708C-702A-5FD72082B6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945" y="1906254"/>
            <a:ext cx="457200" cy="457200"/>
          </a:xfrm>
          <a:prstGeom prst="rect">
            <a:avLst/>
          </a:prstGeom>
        </p:spPr>
      </p:pic>
      <p:pic>
        <p:nvPicPr>
          <p:cNvPr id="16" name="Graphic 15" descr="Pin with solid fill">
            <a:extLst>
              <a:ext uri="{FF2B5EF4-FFF2-40B4-BE49-F238E27FC236}">
                <a16:creationId xmlns:a16="http://schemas.microsoft.com/office/drawing/2014/main" id="{423320CF-E4BE-D089-B6C1-34DC7F0A6C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2225" y="3873490"/>
            <a:ext cx="451629" cy="451629"/>
          </a:xfrm>
          <a:prstGeom prst="rect">
            <a:avLst/>
          </a:prstGeom>
        </p:spPr>
      </p:pic>
    </p:spTree>
    <p:extLst>
      <p:ext uri="{BB962C8B-B14F-4D97-AF65-F5344CB8AC3E}">
        <p14:creationId xmlns:p14="http://schemas.microsoft.com/office/powerpoint/2010/main" val="3938067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B07C4-C221-0554-C507-B2273B9AE5C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41F75E-29BE-2D15-E73E-23DC2EB25123}"/>
              </a:ext>
            </a:extLst>
          </p:cNvPr>
          <p:cNvSpPr>
            <a:spLocks noGrp="1"/>
          </p:cNvSpPr>
          <p:nvPr>
            <p:ph type="body" sz="quarter" idx="16"/>
          </p:nvPr>
        </p:nvSpPr>
        <p:spPr>
          <a:xfrm>
            <a:off x="4381883" y="239982"/>
            <a:ext cx="7853346" cy="803654"/>
          </a:xfrm>
        </p:spPr>
        <p:txBody>
          <a:bodyPr/>
          <a:lstStyle/>
          <a:p>
            <a:r>
              <a:rPr lang="en-US" sz="2800" dirty="0"/>
              <a:t>Sezonska napoved prihodkov </a:t>
            </a:r>
          </a:p>
          <a:p>
            <a:r>
              <a:rPr lang="en-US" sz="2200" b="0" i="1" dirty="0">
                <a:solidFill>
                  <a:srgbClr val="E96751"/>
                </a:solidFill>
              </a:rPr>
              <a:t>(Predvideni prihodki po sezonah)</a:t>
            </a:r>
            <a:endParaRPr lang="en-IE" sz="2200" b="0" i="1" dirty="0">
              <a:solidFill>
                <a:srgbClr val="E96751"/>
              </a:solidFill>
            </a:endParaRPr>
          </a:p>
        </p:txBody>
      </p:sp>
      <p:sp>
        <p:nvSpPr>
          <p:cNvPr id="7" name="Text Placeholder 6">
            <a:extLst>
              <a:ext uri="{FF2B5EF4-FFF2-40B4-BE49-F238E27FC236}">
                <a16:creationId xmlns:a16="http://schemas.microsoft.com/office/drawing/2014/main" id="{E1F9CE8A-0033-1FFF-9E43-EB0B106B43B4}"/>
              </a:ext>
            </a:extLst>
          </p:cNvPr>
          <p:cNvSpPr>
            <a:spLocks noGrp="1"/>
          </p:cNvSpPr>
          <p:nvPr>
            <p:ph type="body" sz="quarter" idx="21"/>
          </p:nvPr>
        </p:nvSpPr>
        <p:spPr>
          <a:xfrm>
            <a:off x="4381883" y="1278379"/>
            <a:ext cx="7320328" cy="5077617"/>
          </a:xfrm>
        </p:spPr>
        <p:txBody>
          <a:bodyPr lIns="91440" tIns="45720" rIns="91440" bIns="45720" anchor="t"/>
          <a:lstStyle/>
          <a:p>
            <a:pPr>
              <a:spcAft>
                <a:spcPts val="600"/>
              </a:spcAft>
            </a:pPr>
            <a:r>
              <a:rPr lang="en-IE" sz="2100" i="1" dirty="0">
                <a:solidFill>
                  <a:srgbClr val="E96751"/>
                </a:solidFill>
              </a:rPr>
              <a:t>„Koliko denarja lahko pričakujem</a:t>
            </a:r>
            <a:r>
              <a:rPr lang="en-IE" sz="2100" b="1" i="1" dirty="0">
                <a:solidFill>
                  <a:srgbClr val="E96751"/>
                </a:solidFill>
              </a:rPr>
              <a:t>,</a:t>
            </a:r>
            <a:r>
              <a:rPr lang="en-IE" sz="2100" i="1" dirty="0">
                <a:solidFill>
                  <a:srgbClr val="E96751"/>
                </a:solidFill>
              </a:rPr>
              <a:t> da </a:t>
            </a:r>
            <a:r>
              <a:rPr lang="en-IE" sz="2100" b="1" i="1" dirty="0">
                <a:solidFill>
                  <a:srgbClr val="E96751"/>
                </a:solidFill>
              </a:rPr>
              <a:t>bo</a:t>
            </a:r>
            <a:r>
              <a:rPr lang="en-IE" sz="2100" i="1" dirty="0">
                <a:solidFill>
                  <a:srgbClr val="E96751"/>
                </a:solidFill>
              </a:rPr>
              <a:t> moje podjetje za nastanitve </a:t>
            </a:r>
            <a:r>
              <a:rPr lang="en-IE" sz="2100" b="1" i="1" dirty="0">
                <a:solidFill>
                  <a:srgbClr val="E96751"/>
                </a:solidFill>
              </a:rPr>
              <a:t>zaslužilo v posamezni sezoni </a:t>
            </a:r>
            <a:r>
              <a:rPr lang="en-IE" sz="2100" i="1" dirty="0">
                <a:solidFill>
                  <a:srgbClr val="E96751"/>
                </a:solidFill>
              </a:rPr>
              <a:t>in </a:t>
            </a:r>
            <a:r>
              <a:rPr lang="en-IE" sz="2100" b="1" i="1" dirty="0">
                <a:solidFill>
                  <a:srgbClr val="E96751"/>
                </a:solidFill>
              </a:rPr>
              <a:t>skupaj v letu</a:t>
            </a:r>
            <a:r>
              <a:rPr lang="en-IE" sz="2100" i="1" dirty="0">
                <a:solidFill>
                  <a:srgbClr val="E96751"/>
                </a:solidFill>
              </a:rPr>
              <a:t>?“</a:t>
            </a:r>
            <a:endParaRPr lang="en-IE" sz="2100">
              <a:solidFill>
                <a:srgbClr val="E96751"/>
              </a:solidFill>
              <a:ea typeface="Calibri"/>
              <a:cs typeface="Calibri"/>
            </a:endParaRPr>
          </a:p>
          <a:p>
            <a:pPr>
              <a:spcAft>
                <a:spcPts val="600"/>
              </a:spcAft>
            </a:pPr>
            <a:r>
              <a:rPr lang="en-US" sz="2100" dirty="0"/>
              <a:t>Ko določite sezonske cene in predpostavke o zasedenosti, je naslednji korak napoved prihodkov, ki jih boste ustvarili v posamezni sezoni in v celotnem letu. </a:t>
            </a:r>
            <a:endParaRPr lang="en-US" sz="2100" dirty="0">
              <a:ea typeface="Calibri"/>
              <a:cs typeface="Calibri"/>
            </a:endParaRPr>
          </a:p>
          <a:p>
            <a:pPr>
              <a:spcAft>
                <a:spcPts val="600"/>
              </a:spcAft>
            </a:pPr>
            <a:r>
              <a:rPr lang="en-US" sz="2100" dirty="0"/>
              <a:t>Ustvarili boste </a:t>
            </a:r>
            <a:r>
              <a:rPr lang="en-US" sz="2100" b="1" dirty="0"/>
              <a:t>sezonsko napoved prihodkov </a:t>
            </a:r>
            <a:r>
              <a:rPr lang="en-US" sz="2100" dirty="0"/>
              <a:t>– oceno prihodkov iz rezervacij v visoki, srednji in nizki sezoni. Namen je pretvoriti vaše cene in načrte zasedenosti v dejanske evre, da lahko vidite, ali številke ustrezajo vašim pričakovanjem (in stroškom). Ta napoved zagotavlja realističen kontekst, saj prikazuje, kako sezonskost vpliva na vaš denarni tok – </a:t>
            </a:r>
            <a:r>
              <a:rPr lang="en-US" sz="2100" b="1" dirty="0">
                <a:solidFill>
                  <a:srgbClr val="E96751"/>
                </a:solidFill>
              </a:rPr>
              <a:t>na primer, </a:t>
            </a:r>
            <a:r>
              <a:rPr lang="en-US" sz="2100" dirty="0"/>
              <a:t>videli boste, ali morajo prihodki iz poletne sezone zadostovati za preživetje v zimski sezoni. Cilj je pridobiti jasno sliko mesečnih ali sezonskih denarnih pritokov, kar </a:t>
            </a:r>
            <a:r>
              <a:rPr lang="en-IE" sz="2100" dirty="0"/>
              <a:t>je ključnega pomena za pripravo proračuna in zagotovitev, da bo vaše podjetje lahko preživelo vzpone in padce skozi leto.</a:t>
            </a:r>
            <a:endParaRPr lang="en-IE" sz="2100" dirty="0">
              <a:ea typeface="Calibri"/>
              <a:cs typeface="Calibri"/>
            </a:endParaRPr>
          </a:p>
          <a:p>
            <a:pPr>
              <a:spcAft>
                <a:spcPts val="600"/>
              </a:spcAft>
            </a:pPr>
            <a:r>
              <a:rPr lang="en-US" sz="2100" dirty="0"/>
              <a:t> </a:t>
            </a:r>
            <a:endParaRPr lang="en-US" sz="2100" dirty="0">
              <a:ea typeface="Calibri"/>
              <a:cs typeface="Calibri"/>
            </a:endParaRPr>
          </a:p>
        </p:txBody>
      </p:sp>
      <p:sp>
        <p:nvSpPr>
          <p:cNvPr id="5" name="Text Placeholder 4">
            <a:extLst>
              <a:ext uri="{FF2B5EF4-FFF2-40B4-BE49-F238E27FC236}">
                <a16:creationId xmlns:a16="http://schemas.microsoft.com/office/drawing/2014/main" id="{50188FB6-F33C-6014-B3B2-3C1417D8E6A1}"/>
              </a:ext>
            </a:extLst>
          </p:cNvPr>
          <p:cNvSpPr>
            <a:spLocks noGrp="1"/>
          </p:cNvSpPr>
          <p:nvPr>
            <p:ph type="body" sz="quarter" idx="18"/>
          </p:nvPr>
        </p:nvSpPr>
        <p:spPr>
          <a:xfrm>
            <a:off x="363060" y="1978165"/>
            <a:ext cx="3016098" cy="1049221"/>
          </a:xfrm>
        </p:spPr>
        <p:txBody>
          <a:bodyPr/>
          <a:lstStyle/>
          <a:p>
            <a:r>
              <a:rPr lang="en-US" b="0" dirty="0"/>
              <a:t>Uvod</a:t>
            </a:r>
            <a:endParaRPr lang="en-IE" b="0" dirty="0"/>
          </a:p>
        </p:txBody>
      </p:sp>
      <p:sp>
        <p:nvSpPr>
          <p:cNvPr id="6" name="Text Placeholder 5">
            <a:extLst>
              <a:ext uri="{FF2B5EF4-FFF2-40B4-BE49-F238E27FC236}">
                <a16:creationId xmlns:a16="http://schemas.microsoft.com/office/drawing/2014/main" id="{EA5CBEF7-37D5-D457-974F-F36B140456AD}"/>
              </a:ext>
            </a:extLst>
          </p:cNvPr>
          <p:cNvSpPr>
            <a:spLocks noGrp="1"/>
          </p:cNvSpPr>
          <p:nvPr>
            <p:ph type="body" sz="quarter" idx="19"/>
          </p:nvPr>
        </p:nvSpPr>
        <p:spPr>
          <a:xfrm>
            <a:off x="147866" y="430777"/>
            <a:ext cx="3605228" cy="2886487"/>
          </a:xfrm>
        </p:spPr>
        <p:txBody>
          <a:bodyPr/>
          <a:lstStyle/>
          <a:p>
            <a:r>
              <a:rPr lang="en-IE" dirty="0"/>
              <a:t>Sezonsko napovedovanje prihodkov</a:t>
            </a:r>
          </a:p>
          <a:p>
            <a:endParaRPr lang="en-IE" dirty="0"/>
          </a:p>
        </p:txBody>
      </p:sp>
      <p:grpSp>
        <p:nvGrpSpPr>
          <p:cNvPr id="2" name="Group 1">
            <a:extLst>
              <a:ext uri="{FF2B5EF4-FFF2-40B4-BE49-F238E27FC236}">
                <a16:creationId xmlns:a16="http://schemas.microsoft.com/office/drawing/2014/main" id="{BBE2EFF5-972B-E8C8-4295-0D8350F265DA}"/>
              </a:ext>
            </a:extLst>
          </p:cNvPr>
          <p:cNvGrpSpPr/>
          <p:nvPr/>
        </p:nvGrpSpPr>
        <p:grpSpPr>
          <a:xfrm>
            <a:off x="10920313" y="237675"/>
            <a:ext cx="1081945" cy="1699547"/>
            <a:chOff x="1016000" y="1137920"/>
            <a:chExt cx="1016000" cy="1706732"/>
          </a:xfrm>
        </p:grpSpPr>
        <p:sp>
          <p:nvSpPr>
            <p:cNvPr id="8" name="Oval 7">
              <a:extLst>
                <a:ext uri="{FF2B5EF4-FFF2-40B4-BE49-F238E27FC236}">
                  <a16:creationId xmlns:a16="http://schemas.microsoft.com/office/drawing/2014/main" id="{AD30A3D6-3966-0AE2-EED4-0C5A11BACB4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29F900A1-5CC2-7BA2-FDF8-C0D953008081}"/>
                </a:ext>
              </a:extLst>
            </p:cNvPr>
            <p:cNvSpPr txBox="1"/>
            <p:nvPr/>
          </p:nvSpPr>
          <p:spPr>
            <a:xfrm>
              <a:off x="1016000" y="1206540"/>
              <a:ext cx="1015999" cy="163811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321</a:t>
              </a:r>
            </a:p>
          </p:txBody>
        </p:sp>
      </p:grpSp>
    </p:spTree>
    <p:extLst>
      <p:ext uri="{BB962C8B-B14F-4D97-AF65-F5344CB8AC3E}">
        <p14:creationId xmlns:p14="http://schemas.microsoft.com/office/powerpoint/2010/main" val="461075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B437-4A13-63C1-C694-E10011A94479}"/>
            </a:ext>
          </a:extLst>
        </p:cNvPr>
        <p:cNvGrpSpPr/>
        <p:nvPr/>
      </p:nvGrpSpPr>
      <p:grpSpPr>
        <a:xfrm>
          <a:off x="0" y="0"/>
          <a:ext cx="0" cy="0"/>
          <a:chOff x="0" y="0"/>
          <a:chExt cx="0" cy="0"/>
        </a:xfrm>
      </p:grpSpPr>
      <p:sp>
        <p:nvSpPr>
          <p:cNvPr id="3" name="Freeform 28">
            <a:extLst>
              <a:ext uri="{FF2B5EF4-FFF2-40B4-BE49-F238E27FC236}">
                <a16:creationId xmlns:a16="http://schemas.microsoft.com/office/drawing/2014/main" id="{42209892-732B-00FD-6BD7-E2132F1B4115}"/>
              </a:ext>
            </a:extLst>
          </p:cNvPr>
          <p:cNvSpPr/>
          <p:nvPr/>
        </p:nvSpPr>
        <p:spPr>
          <a:xfrm>
            <a:off x="-15513" y="268990"/>
            <a:ext cx="11162248"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01A1B3B1-D53E-4C45-68F5-E3996D6890D8}"/>
              </a:ext>
            </a:extLst>
          </p:cNvPr>
          <p:cNvSpPr>
            <a:spLocks noGrp="1"/>
          </p:cNvSpPr>
          <p:nvPr>
            <p:ph type="body" sz="quarter" idx="27"/>
          </p:nvPr>
        </p:nvSpPr>
        <p:spPr>
          <a:xfrm>
            <a:off x="849241" y="383586"/>
            <a:ext cx="10429526" cy="720752"/>
          </a:xfrm>
        </p:spPr>
        <p:txBody>
          <a:bodyPr/>
          <a:lstStyle/>
          <a:p>
            <a:pPr>
              <a:spcAft>
                <a:spcPts val="600"/>
              </a:spcAft>
            </a:pPr>
            <a:r>
              <a:rPr lang="en-IE" b="0" i="1" dirty="0">
                <a:solidFill>
                  <a:schemeClr val="bg1"/>
                </a:solidFill>
              </a:rPr>
              <a:t>„Koliko denarja lahko pričakujem, da bo moje podjetje za nastanitev zaslužilo v posamezni sezoni in skupaj v letu?“</a:t>
            </a:r>
            <a:endParaRPr lang="en-IE" b="0" dirty="0">
              <a:solidFill>
                <a:schemeClr val="bg1"/>
              </a:solidFill>
            </a:endParaRPr>
          </a:p>
        </p:txBody>
      </p:sp>
      <p:pic>
        <p:nvPicPr>
          <p:cNvPr id="10" name="Graphic 9" descr="Signature with solid fill">
            <a:extLst>
              <a:ext uri="{FF2B5EF4-FFF2-40B4-BE49-F238E27FC236}">
                <a16:creationId xmlns:a16="http://schemas.microsoft.com/office/drawing/2014/main" id="{94801C05-05CA-770E-A80A-E0AAF719F6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
        <p:nvSpPr>
          <p:cNvPr id="4" name="TextBox 3">
            <a:extLst>
              <a:ext uri="{FF2B5EF4-FFF2-40B4-BE49-F238E27FC236}">
                <a16:creationId xmlns:a16="http://schemas.microsoft.com/office/drawing/2014/main" id="{C1217DF8-941B-FB5E-BB95-C05560737ABD}"/>
              </a:ext>
            </a:extLst>
          </p:cNvPr>
          <p:cNvSpPr txBox="1"/>
          <p:nvPr/>
        </p:nvSpPr>
        <p:spPr>
          <a:xfrm>
            <a:off x="914400" y="1278934"/>
            <a:ext cx="10232334" cy="523220"/>
          </a:xfrm>
          <a:prstGeom prst="rect">
            <a:avLst/>
          </a:prstGeom>
          <a:noFill/>
        </p:spPr>
        <p:txBody>
          <a:bodyPr wrap="square" rtlCol="0">
            <a:spAutoFit/>
          </a:bodyPr>
          <a:lstStyle/>
          <a:p>
            <a:r>
              <a:rPr lang="en-US" sz="2800" b="1" dirty="0">
                <a:solidFill>
                  <a:srgbClr val="0C4659"/>
                </a:solidFill>
              </a:rPr>
              <a:t>Korak 1: </a:t>
            </a:r>
            <a:r>
              <a:rPr lang="en-US" sz="2800" dirty="0">
                <a:solidFill>
                  <a:srgbClr val="0C4659"/>
                </a:solidFill>
              </a:rPr>
              <a:t>Izračunajte prihodke v visoki sezoni</a:t>
            </a:r>
          </a:p>
        </p:txBody>
      </p:sp>
      <p:grpSp>
        <p:nvGrpSpPr>
          <p:cNvPr id="20" name="Group 19">
            <a:extLst>
              <a:ext uri="{FF2B5EF4-FFF2-40B4-BE49-F238E27FC236}">
                <a16:creationId xmlns:a16="http://schemas.microsoft.com/office/drawing/2014/main" id="{6811390B-E39B-96C4-10C8-4D8928C99863}"/>
              </a:ext>
            </a:extLst>
          </p:cNvPr>
          <p:cNvGrpSpPr/>
          <p:nvPr/>
        </p:nvGrpSpPr>
        <p:grpSpPr>
          <a:xfrm>
            <a:off x="718883" y="1964547"/>
            <a:ext cx="10559886" cy="3614519"/>
            <a:chOff x="2034540" y="947870"/>
            <a:chExt cx="5299711" cy="5839101"/>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D2C8544A-9A57-C870-4DF0-C2925DA781EC}"/>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89D3927E-AA3F-85DD-9F63-9B2123F5D097}"/>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Začnite z </a:t>
              </a:r>
              <a:r>
                <a:rPr lang="en-US" sz="2000" b="1" dirty="0">
                  <a:solidFill>
                    <a:srgbClr val="0C4659"/>
                  </a:solidFill>
                </a:rPr>
                <a:t>visoko sezono</a:t>
              </a:r>
              <a:r>
                <a:rPr lang="en-US" sz="2000" dirty="0">
                  <a:solidFill>
                    <a:srgbClr val="0C4659"/>
                  </a:solidFill>
                </a:rPr>
                <a:t>. Določite, koliko nočitev pričakujete v tem obdobju, in to pomnožite s </a:t>
              </a:r>
              <a:r>
                <a:rPr lang="en-US" sz="2000" b="1" dirty="0">
                  <a:solidFill>
                    <a:srgbClr val="0C4659"/>
                  </a:solidFill>
                </a:rPr>
                <a:t>ceno v visoki sezoni. </a:t>
              </a:r>
              <a:r>
                <a:rPr lang="en-US" sz="2000" dirty="0">
                  <a:solidFill>
                    <a:srgbClr val="0C4659"/>
                  </a:solidFill>
                </a:rPr>
                <a:t>Če ste ocenili odstotek zasedenosti, ga uporabite za izračun števila rezerviranih nočitev. </a:t>
              </a:r>
              <a:endParaRPr lang="en-GB" sz="2000" dirty="0">
                <a:solidFill>
                  <a:srgbClr val="0C4659"/>
                </a:solidFill>
              </a:endParaRPr>
            </a:p>
          </p:txBody>
        </p:sp>
        <p:sp>
          <p:nvSpPr>
            <p:cNvPr id="23" name="Freeform: Shape 22">
              <a:extLst>
                <a:ext uri="{FF2B5EF4-FFF2-40B4-BE49-F238E27FC236}">
                  <a16:creationId xmlns:a16="http://schemas.microsoft.com/office/drawing/2014/main" id="{9824D346-D3AC-36FF-391A-966CBED4831C}"/>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5B76CB57-00A6-57DC-F2E4-D32F62FF1A59}"/>
                </a:ext>
              </a:extLst>
            </p:cNvPr>
            <p:cNvSpPr/>
            <p:nvPr/>
          </p:nvSpPr>
          <p:spPr>
            <a:xfrm>
              <a:off x="4608580" y="2199806"/>
              <a:ext cx="2725671" cy="458716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Če visoka sezona traja 3 mesece (~90 dni). </a:t>
              </a:r>
              <a:r>
                <a:rPr lang="en-US" sz="2000" b="1" dirty="0">
                  <a:solidFill>
                    <a:srgbClr val="E96751"/>
                  </a:solidFill>
                </a:rPr>
                <a:t>Primer: </a:t>
              </a:r>
              <a:r>
                <a:rPr lang="en-US" sz="2000" dirty="0">
                  <a:solidFill>
                    <a:srgbClr val="0C4659"/>
                  </a:solidFill>
                </a:rPr>
                <a:t>Pri 80-odstotni zasedenosti v visoki sezoni bo rezerviranih približno 72 nočitev (0,8 × 90). </a:t>
              </a:r>
            </a:p>
            <a:p>
              <a:pPr marL="342900" indent="-342900">
                <a:buFont typeface="Wingdings" panose="05000000000000000000" pitchFamily="2" charset="2"/>
                <a:buChar char="q"/>
              </a:pPr>
              <a:r>
                <a:rPr lang="en-US" sz="2000" dirty="0">
                  <a:solidFill>
                    <a:srgbClr val="0C4659"/>
                  </a:solidFill>
                </a:rPr>
                <a:t>Pri ceni v visoki sezoni 120 € na noč bi vaš prihodek v visoki sezoni znašal približno 72 × 120 € </a:t>
              </a:r>
              <a:r>
                <a:rPr lang="en-US" sz="2000" b="1" dirty="0">
                  <a:solidFill>
                    <a:srgbClr val="0C4659"/>
                  </a:solidFill>
                </a:rPr>
                <a:t>= 8640 €. </a:t>
              </a:r>
            </a:p>
            <a:p>
              <a:pPr marL="342900" indent="-342900">
                <a:buFont typeface="Wingdings" panose="05000000000000000000" pitchFamily="2" charset="2"/>
                <a:buChar char="q"/>
              </a:pPr>
              <a:r>
                <a:rPr lang="en-US" sz="2000" dirty="0">
                  <a:solidFill>
                    <a:srgbClr val="0C4659"/>
                  </a:solidFill>
                </a:rPr>
                <a:t>To je predvideni prihodek v vaši glavni sezoni. To si zapišite.</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64B5D32B-754D-8F61-A0C7-C49792AB8A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9666" y="2009167"/>
            <a:ext cx="687886" cy="687886"/>
          </a:xfrm>
          <a:prstGeom prst="rect">
            <a:avLst/>
          </a:prstGeom>
        </p:spPr>
      </p:pic>
      <p:pic>
        <p:nvPicPr>
          <p:cNvPr id="28" name="Graphic 27" descr="Badge Tick with solid fill">
            <a:extLst>
              <a:ext uri="{FF2B5EF4-FFF2-40B4-BE49-F238E27FC236}">
                <a16:creationId xmlns:a16="http://schemas.microsoft.com/office/drawing/2014/main" id="{6417BB03-DB19-BBA2-70C5-93D617A971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0540" y="2004679"/>
            <a:ext cx="687886" cy="687886"/>
          </a:xfrm>
          <a:prstGeom prst="rect">
            <a:avLst/>
          </a:prstGeom>
        </p:spPr>
      </p:pic>
    </p:spTree>
    <p:extLst>
      <p:ext uri="{BB962C8B-B14F-4D97-AF65-F5344CB8AC3E}">
        <p14:creationId xmlns:p14="http://schemas.microsoft.com/office/powerpoint/2010/main" val="409482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A9756-A5CE-7217-1562-63426AE22170}"/>
            </a:ext>
          </a:extLst>
        </p:cNvPr>
        <p:cNvGrpSpPr/>
        <p:nvPr/>
      </p:nvGrpSpPr>
      <p:grpSpPr>
        <a:xfrm>
          <a:off x="0" y="0"/>
          <a:ext cx="0" cy="0"/>
          <a:chOff x="0" y="0"/>
          <a:chExt cx="0" cy="0"/>
        </a:xfrm>
      </p:grpSpPr>
      <p:pic>
        <p:nvPicPr>
          <p:cNvPr id="3" name="Picture Placeholder 2" descr="A hand putting a coin into a blue piggy bank&#10;&#10;AI-generated content may be incorrect.">
            <a:extLst>
              <a:ext uri="{FF2B5EF4-FFF2-40B4-BE49-F238E27FC236}">
                <a16:creationId xmlns:a16="http://schemas.microsoft.com/office/drawing/2014/main" id="{D764855D-C83C-B8D1-433D-7C90F9323F69}"/>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D1EEA946-FBB3-9553-26B0-F0CEDA08549E}"/>
              </a:ext>
            </a:extLst>
          </p:cNvPr>
          <p:cNvSpPr>
            <a:spLocks noGrp="1"/>
          </p:cNvSpPr>
          <p:nvPr>
            <p:ph type="body" sz="quarter" idx="23"/>
          </p:nvPr>
        </p:nvSpPr>
        <p:spPr>
          <a:xfrm>
            <a:off x="788657" y="4756961"/>
            <a:ext cx="10614687" cy="1248936"/>
          </a:xfrm>
        </p:spPr>
        <p:txBody>
          <a:bodyPr/>
          <a:lstStyle/>
          <a:p>
            <a:pPr algn="ctr"/>
            <a:r>
              <a:rPr lang="en-US" sz="2400" b="1" dirty="0"/>
              <a:t>Strategije dobička in oblikovanja cen </a:t>
            </a:r>
            <a:r>
              <a:rPr lang="en-US" sz="2400" dirty="0"/>
              <a:t>(ustvarjanje dobička)</a:t>
            </a:r>
          </a:p>
          <a:p>
            <a:pPr algn="ctr"/>
            <a:r>
              <a:rPr lang="en-US" sz="2400" dirty="0"/>
              <a:t>Razviti prilagojeno cenovno strategijo, ki zagotavlja dobičkonosnost in odraža vrednote vaše blagovne znamke.</a:t>
            </a:r>
          </a:p>
          <a:p>
            <a:pPr algn="ctr"/>
            <a:r>
              <a:rPr lang="en-US" sz="2400" i="1" dirty="0">
                <a:solidFill>
                  <a:srgbClr val="E96751"/>
                </a:solidFill>
              </a:rPr>
              <a:t>Kako naj določite cene, da bodo odražale vrednost, dobiček in trajnost? Kateri </a:t>
            </a:r>
            <a:r>
              <a:rPr lang="en-US" sz="2400" b="1" i="1" dirty="0">
                <a:solidFill>
                  <a:srgbClr val="E96751"/>
                </a:solidFill>
              </a:rPr>
              <a:t>model oblikovanja cen </a:t>
            </a:r>
            <a:r>
              <a:rPr lang="en-US" sz="2400" i="1" dirty="0">
                <a:solidFill>
                  <a:srgbClr val="E96751"/>
                </a:solidFill>
              </a:rPr>
              <a:t>bo zagotovil trajnost in dobičkonosnost vašega podjetja?</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6606EF04-29A8-55F0-F221-DA082E406497}"/>
              </a:ext>
            </a:extLst>
          </p:cNvPr>
          <p:cNvSpPr>
            <a:spLocks noGrp="1"/>
          </p:cNvSpPr>
          <p:nvPr>
            <p:ph type="body" sz="quarter" idx="18"/>
          </p:nvPr>
        </p:nvSpPr>
        <p:spPr/>
        <p:txBody>
          <a:bodyPr/>
          <a:lstStyle/>
          <a:p>
            <a:pPr algn="r"/>
            <a:r>
              <a:rPr lang="en-US" b="0" dirty="0"/>
              <a:t>Strategije dobička in oblikovanja cen</a:t>
            </a:r>
            <a:endParaRPr lang="en-IE" b="0" dirty="0"/>
          </a:p>
        </p:txBody>
      </p:sp>
      <p:sp>
        <p:nvSpPr>
          <p:cNvPr id="6" name="Text Placeholder 5">
            <a:extLst>
              <a:ext uri="{FF2B5EF4-FFF2-40B4-BE49-F238E27FC236}">
                <a16:creationId xmlns:a16="http://schemas.microsoft.com/office/drawing/2014/main" id="{CF2F1312-7165-9AB9-96BC-173F46EF6815}"/>
              </a:ext>
            </a:extLst>
          </p:cNvPr>
          <p:cNvSpPr>
            <a:spLocks noGrp="1"/>
          </p:cNvSpPr>
          <p:nvPr>
            <p:ph type="body" sz="quarter" idx="19"/>
          </p:nvPr>
        </p:nvSpPr>
        <p:spPr/>
        <p:txBody>
          <a:bodyPr/>
          <a:lstStyle/>
          <a:p>
            <a:pPr algn="r"/>
            <a:r>
              <a:rPr lang="en-IE" sz="4000" dirty="0"/>
              <a:t>Poglavje 7</a:t>
            </a:r>
          </a:p>
        </p:txBody>
      </p:sp>
    </p:spTree>
    <p:extLst>
      <p:ext uri="{BB962C8B-B14F-4D97-AF65-F5344CB8AC3E}">
        <p14:creationId xmlns:p14="http://schemas.microsoft.com/office/powerpoint/2010/main" val="26508781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F6B1F-1D1B-E3A5-F8C8-C69807FA56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DF2DCE-3848-16FC-D910-C7BAEB22A559}"/>
              </a:ext>
            </a:extLst>
          </p:cNvPr>
          <p:cNvSpPr txBox="1"/>
          <p:nvPr/>
        </p:nvSpPr>
        <p:spPr>
          <a:xfrm>
            <a:off x="914400" y="283462"/>
            <a:ext cx="10232334" cy="523220"/>
          </a:xfrm>
          <a:prstGeom prst="rect">
            <a:avLst/>
          </a:prstGeom>
          <a:noFill/>
        </p:spPr>
        <p:txBody>
          <a:bodyPr wrap="square" rtlCol="0">
            <a:spAutoFit/>
          </a:bodyPr>
          <a:lstStyle/>
          <a:p>
            <a:r>
              <a:rPr lang="en-US" sz="2800" b="1" dirty="0">
                <a:solidFill>
                  <a:srgbClr val="0C4659"/>
                </a:solidFill>
              </a:rPr>
              <a:t>Korak 2: </a:t>
            </a:r>
            <a:r>
              <a:rPr lang="en-US" sz="2800" dirty="0">
                <a:solidFill>
                  <a:srgbClr val="0C4659"/>
                </a:solidFill>
              </a:rPr>
              <a:t>Izračunajte prihodke v sredini sezone</a:t>
            </a:r>
          </a:p>
        </p:txBody>
      </p:sp>
      <p:grpSp>
        <p:nvGrpSpPr>
          <p:cNvPr id="20" name="Group 19">
            <a:extLst>
              <a:ext uri="{FF2B5EF4-FFF2-40B4-BE49-F238E27FC236}">
                <a16:creationId xmlns:a16="http://schemas.microsoft.com/office/drawing/2014/main" id="{8A55AA6D-D270-2188-16B6-016C764459D6}"/>
              </a:ext>
            </a:extLst>
          </p:cNvPr>
          <p:cNvGrpSpPr/>
          <p:nvPr/>
        </p:nvGrpSpPr>
        <p:grpSpPr>
          <a:xfrm>
            <a:off x="718883" y="992997"/>
            <a:ext cx="10559886" cy="4826778"/>
            <a:chOff x="2034540" y="947870"/>
            <a:chExt cx="5299711" cy="7185789"/>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20E90BBD-9E50-965E-51D4-0DD8B83CC3E1}"/>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5B794903-BE6E-0B24-6056-04B2BE4B4DBD}"/>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Nato storite enako za </a:t>
              </a:r>
              <a:r>
                <a:rPr lang="en-US" sz="2000" b="1" dirty="0">
                  <a:solidFill>
                    <a:srgbClr val="0C4659"/>
                  </a:solidFill>
                </a:rPr>
                <a:t>vmesno sezono. </a:t>
              </a:r>
              <a:r>
                <a:rPr lang="en-US" sz="2000" dirty="0">
                  <a:solidFill>
                    <a:srgbClr val="0C4659"/>
                  </a:solidFill>
                </a:rPr>
                <a:t>Izračunajte, koliko nočitev boste verjetno rezervirali v teh obdobjih zmernega povpraševanja, in pomnožite s ceno v vmesni sezoni. </a:t>
              </a:r>
              <a:endParaRPr lang="en-GB" sz="2000" dirty="0">
                <a:solidFill>
                  <a:srgbClr val="0C4659"/>
                </a:solidFill>
              </a:endParaRPr>
            </a:p>
          </p:txBody>
        </p:sp>
        <p:sp>
          <p:nvSpPr>
            <p:cNvPr id="23" name="Freeform: Shape 22">
              <a:extLst>
                <a:ext uri="{FF2B5EF4-FFF2-40B4-BE49-F238E27FC236}">
                  <a16:creationId xmlns:a16="http://schemas.microsoft.com/office/drawing/2014/main" id="{5C98E779-4A4B-EDAA-ADF6-7607BEE472A6}"/>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DC78676E-682B-61B9-FF9D-016EA538B47A}"/>
                </a:ext>
              </a:extLst>
            </p:cNvPr>
            <p:cNvSpPr/>
            <p:nvPr/>
          </p:nvSpPr>
          <p:spPr>
            <a:xfrm>
              <a:off x="4608580" y="2199806"/>
              <a:ext cx="2725671" cy="59338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Predpostavimo, da </a:t>
              </a:r>
              <a:r>
                <a:rPr lang="en-US" sz="2000" b="1" dirty="0">
                  <a:solidFill>
                    <a:srgbClr val="0C4659"/>
                  </a:solidFill>
                </a:rPr>
                <a:t>srednja sezona traja 4 mesece </a:t>
              </a:r>
              <a:r>
                <a:rPr lang="en-US" sz="2000" dirty="0">
                  <a:solidFill>
                    <a:srgbClr val="0C4659"/>
                  </a:solidFill>
                </a:rPr>
                <a:t>(120 dni) s pričakovano 50-odstotno zasedenostjo. To je 0,5 × 120 = 60 rezerviranih nočitev. </a:t>
              </a:r>
            </a:p>
            <a:p>
              <a:pPr marL="342900" indent="-342900">
                <a:buFont typeface="Wingdings" panose="05000000000000000000" pitchFamily="2" charset="2"/>
                <a:buChar char="q"/>
              </a:pPr>
              <a:r>
                <a:rPr lang="en-US" sz="2000" dirty="0">
                  <a:solidFill>
                    <a:srgbClr val="0C4659"/>
                  </a:solidFill>
                </a:rPr>
                <a:t>Pri ceni v srednji sezoni 100 € na noč bi prihodki v srednji sezoni znašali približno 60 × 100 € =</a:t>
              </a:r>
              <a:r>
                <a:rPr lang="en-US" sz="2000" b="1" dirty="0">
                  <a:solidFill>
                    <a:srgbClr val="0C4659"/>
                  </a:solidFill>
                </a:rPr>
                <a:t> 6000 €. </a:t>
              </a:r>
            </a:p>
            <a:p>
              <a:pPr marL="342900" indent="-342900">
                <a:buFont typeface="Wingdings" panose="05000000000000000000" pitchFamily="2" charset="2"/>
                <a:buChar char="q"/>
              </a:pPr>
              <a:r>
                <a:rPr lang="en-US" sz="2000" dirty="0">
                  <a:solidFill>
                    <a:srgbClr val="0C4659"/>
                  </a:solidFill>
                </a:rPr>
                <a:t>To je na primer znesek, ki ga lahko zaslužite v spomladi in jeseni skupaj. </a:t>
              </a:r>
            </a:p>
            <a:p>
              <a:pPr marL="342900" indent="-342900">
                <a:buFont typeface="Wingdings" panose="05000000000000000000" pitchFamily="2" charset="2"/>
                <a:buChar char="q"/>
              </a:pPr>
              <a:r>
                <a:rPr lang="en-US" sz="2000" b="1" dirty="0">
                  <a:solidFill>
                    <a:srgbClr val="E96751"/>
                  </a:solidFill>
                </a:rPr>
                <a:t>Opomba: </a:t>
              </a:r>
              <a:r>
                <a:rPr lang="en-US" sz="2000" dirty="0">
                  <a:solidFill>
                    <a:srgbClr val="0C4659"/>
                  </a:solidFill>
                </a:rPr>
                <a:t>(Če imate več vmesnih sezon, jih lahko razdelite na manjše dele, vendar je za grobo oceno dovolj, da jih združite.)</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0478CE53-BEEF-6D7C-141B-367EAD7745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6814F7B8-6385-F3EE-E545-2EA4F1EE12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pic>
        <p:nvPicPr>
          <p:cNvPr id="8" name="Picture 7" descr="A group of houses in the snow&#10;&#10;AI-generated content may be incorrect.">
            <a:extLst>
              <a:ext uri="{FF2B5EF4-FFF2-40B4-BE49-F238E27FC236}">
                <a16:creationId xmlns:a16="http://schemas.microsoft.com/office/drawing/2014/main" id="{CE9AC375-E3E1-DDF5-88E8-7E0D4504CB7F}"/>
              </a:ext>
            </a:extLst>
          </p:cNvPr>
          <p:cNvPicPr>
            <a:picLocks noChangeAspect="1"/>
          </p:cNvPicPr>
          <p:nvPr/>
        </p:nvPicPr>
        <p:blipFill>
          <a:blip r:embed="rId6"/>
          <a:stretch>
            <a:fillRect/>
          </a:stretch>
        </p:blipFill>
        <p:spPr>
          <a:xfrm>
            <a:off x="1704975" y="4435475"/>
            <a:ext cx="3009900" cy="2006600"/>
          </a:xfrm>
          <a:prstGeom prst="ellipse">
            <a:avLst/>
          </a:prstGeom>
        </p:spPr>
      </p:pic>
      <p:pic>
        <p:nvPicPr>
          <p:cNvPr id="9" name="Graphic 8" descr="Lights On with solid fill">
            <a:extLst>
              <a:ext uri="{FF2B5EF4-FFF2-40B4-BE49-F238E27FC236}">
                <a16:creationId xmlns:a16="http://schemas.microsoft.com/office/drawing/2014/main" id="{DC6B4A98-58CF-7677-E9A2-1B4F5215E0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5994" y="4439557"/>
            <a:ext cx="762000" cy="762000"/>
          </a:xfrm>
          <a:prstGeom prst="rect">
            <a:avLst/>
          </a:prstGeom>
        </p:spPr>
      </p:pic>
    </p:spTree>
    <p:extLst>
      <p:ext uri="{BB962C8B-B14F-4D97-AF65-F5344CB8AC3E}">
        <p14:creationId xmlns:p14="http://schemas.microsoft.com/office/powerpoint/2010/main" val="390581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51CE-44E5-87EB-D840-DBB5DC29B8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97CD95-80B1-40F9-DB19-7BFD3063DEB1}"/>
              </a:ext>
            </a:extLst>
          </p:cNvPr>
          <p:cNvSpPr txBox="1"/>
          <p:nvPr/>
        </p:nvSpPr>
        <p:spPr>
          <a:xfrm>
            <a:off x="914400" y="283462"/>
            <a:ext cx="10232334" cy="523220"/>
          </a:xfrm>
          <a:prstGeom prst="rect">
            <a:avLst/>
          </a:prstGeom>
          <a:noFill/>
        </p:spPr>
        <p:txBody>
          <a:bodyPr wrap="square" rtlCol="0">
            <a:spAutoFit/>
          </a:bodyPr>
          <a:lstStyle/>
          <a:p>
            <a:r>
              <a:rPr lang="en-US" sz="2800" b="1" dirty="0">
                <a:solidFill>
                  <a:srgbClr val="0C4659"/>
                </a:solidFill>
              </a:rPr>
              <a:t>Korak 3: </a:t>
            </a:r>
            <a:r>
              <a:rPr lang="en-US" sz="2800" dirty="0">
                <a:solidFill>
                  <a:srgbClr val="0C4659"/>
                </a:solidFill>
              </a:rPr>
              <a:t>Izračunajte prihodke v nizki sezoni</a:t>
            </a:r>
          </a:p>
        </p:txBody>
      </p:sp>
      <p:grpSp>
        <p:nvGrpSpPr>
          <p:cNvPr id="20" name="Group 19">
            <a:extLst>
              <a:ext uri="{FF2B5EF4-FFF2-40B4-BE49-F238E27FC236}">
                <a16:creationId xmlns:a16="http://schemas.microsoft.com/office/drawing/2014/main" id="{28B98CD7-363C-D7CF-4A65-D0951821632E}"/>
              </a:ext>
            </a:extLst>
          </p:cNvPr>
          <p:cNvGrpSpPr/>
          <p:nvPr/>
        </p:nvGrpSpPr>
        <p:grpSpPr>
          <a:xfrm>
            <a:off x="718883" y="992997"/>
            <a:ext cx="10559886" cy="4719316"/>
            <a:chOff x="2034540" y="947870"/>
            <a:chExt cx="5299711" cy="7025806"/>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87C4A999-E1CE-3F29-CD7E-E7D9981E63AC}"/>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77A4477C-CC96-5043-9639-94E436309D08}"/>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Sedaj napovedujte </a:t>
              </a:r>
              <a:r>
                <a:rPr lang="en-US" sz="2000" b="1" dirty="0">
                  <a:solidFill>
                    <a:srgbClr val="0C4659"/>
                  </a:solidFill>
                </a:rPr>
                <a:t>prihodke v nizki sezoni</a:t>
              </a:r>
              <a:r>
                <a:rPr lang="en-US" sz="2000" dirty="0">
                  <a:solidFill>
                    <a:srgbClr val="0C4659"/>
                  </a:solidFill>
                </a:rPr>
                <a:t>. Nizka sezona je lahko preostali del leta (na primer preostalih 5 mesecev, če je visoka sezona 3 mesece in srednja sezona 4 mesece). Uporabite oceno nizke zasedenosti in ceno v nizki sezoni. </a:t>
              </a:r>
              <a:endParaRPr lang="en-GB" sz="2000" dirty="0">
                <a:solidFill>
                  <a:srgbClr val="0C4659"/>
                </a:solidFill>
              </a:endParaRPr>
            </a:p>
          </p:txBody>
        </p:sp>
        <p:sp>
          <p:nvSpPr>
            <p:cNvPr id="23" name="Freeform: Shape 22">
              <a:extLst>
                <a:ext uri="{FF2B5EF4-FFF2-40B4-BE49-F238E27FC236}">
                  <a16:creationId xmlns:a16="http://schemas.microsoft.com/office/drawing/2014/main" id="{4109DF00-C7F0-9874-4568-519B4C6DA8F6}"/>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C98DE1E6-E82B-B883-4903-3A2C9091B25B}"/>
                </a:ext>
              </a:extLst>
            </p:cNvPr>
            <p:cNvSpPr/>
            <p:nvPr/>
          </p:nvSpPr>
          <p:spPr>
            <a:xfrm>
              <a:off x="4608580" y="2199806"/>
              <a:ext cx="2725671" cy="5773870"/>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Če nizka sezona traja približno</a:t>
              </a:r>
              <a:r>
                <a:rPr lang="en-US" sz="2000" b="1" dirty="0">
                  <a:solidFill>
                    <a:srgbClr val="0C4659"/>
                  </a:solidFill>
                </a:rPr>
                <a:t> 5 mesecev </a:t>
              </a:r>
              <a:r>
                <a:rPr lang="en-US" sz="2000" dirty="0">
                  <a:solidFill>
                    <a:srgbClr val="0C4659"/>
                  </a:solidFill>
                </a:rPr>
                <a:t>(150 dni) z, recimo, 30-odstotno zasedenostjo, to pomeni 0,3 × 150 = 45 rezerviranih nočitev. </a:t>
              </a:r>
            </a:p>
            <a:p>
              <a:pPr marL="342900" indent="-342900">
                <a:buFont typeface="Wingdings" panose="05000000000000000000" pitchFamily="2" charset="2"/>
                <a:buChar char="q"/>
              </a:pPr>
              <a:r>
                <a:rPr lang="en-US" sz="2000" dirty="0">
                  <a:solidFill>
                    <a:srgbClr val="0C4659"/>
                  </a:solidFill>
                </a:rPr>
                <a:t>Pri ceni v nizki sezoni 80 € je prihodek v nizki sezoni približno 45 × 80 € </a:t>
              </a:r>
              <a:r>
                <a:rPr lang="en-US" sz="2000" b="1" dirty="0">
                  <a:solidFill>
                    <a:srgbClr val="0C4659"/>
                  </a:solidFill>
                </a:rPr>
                <a:t>= 3600 €. </a:t>
              </a:r>
            </a:p>
            <a:p>
              <a:pPr marL="342900" indent="-342900">
                <a:buFont typeface="Wingdings" panose="05000000000000000000" pitchFamily="2" charset="2"/>
                <a:buChar char="q"/>
              </a:pPr>
              <a:r>
                <a:rPr lang="en-US" sz="2000" dirty="0">
                  <a:solidFill>
                    <a:srgbClr val="0C4659"/>
                  </a:solidFill>
                </a:rPr>
                <a:t>To prikazuje prihodek v </a:t>
              </a:r>
              <a:r>
                <a:rPr lang="en-US" sz="2000" b="1" dirty="0">
                  <a:solidFill>
                    <a:srgbClr val="0C4659"/>
                  </a:solidFill>
                </a:rPr>
                <a:t>najtišjem obdobju </a:t>
              </a:r>
              <a:r>
                <a:rPr lang="en-US" sz="2000" dirty="0">
                  <a:solidFill>
                    <a:srgbClr val="0C4659"/>
                  </a:solidFill>
                </a:rPr>
                <a:t>(v našem primeru morda pozimi). Verjetno bo to vaš </a:t>
              </a:r>
              <a:r>
                <a:rPr lang="en-US" sz="2000" b="1" dirty="0">
                  <a:solidFill>
                    <a:srgbClr val="0C4659"/>
                  </a:solidFill>
                </a:rPr>
                <a:t>najmanjši </a:t>
              </a:r>
              <a:r>
                <a:rPr lang="en-US" sz="2000" dirty="0">
                  <a:solidFill>
                    <a:srgbClr val="0C4659"/>
                  </a:solidFill>
                </a:rPr>
                <a:t>delež</a:t>
              </a:r>
              <a:r>
                <a:rPr lang="en-US" sz="2000" b="1" dirty="0">
                  <a:solidFill>
                    <a:srgbClr val="0C4659"/>
                  </a:solidFill>
                </a:rPr>
                <a:t> prihodkov</a:t>
              </a:r>
              <a:r>
                <a:rPr lang="en-US" sz="2000" dirty="0">
                  <a:solidFill>
                    <a:srgbClr val="0C4659"/>
                  </a:solidFill>
                </a:rPr>
                <a:t>, kar je normalno – mnoga podjetja, ki se ukvarjajo z nastanitvijo, večino svojega denarja zaslužijo v nekaj najbolj prometnih mesecih, v manj prometnih obdobjih pa precej manj.</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09027EFA-5ACD-85B7-41C6-BA4EFB4205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AE779E73-C5F8-C48D-C73F-8B3C8119A7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pic>
        <p:nvPicPr>
          <p:cNvPr id="3" name="Picture 2" descr="A small round building with a table and chairs&#10;&#10;AI-generated content may be incorrect.">
            <a:extLst>
              <a:ext uri="{FF2B5EF4-FFF2-40B4-BE49-F238E27FC236}">
                <a16:creationId xmlns:a16="http://schemas.microsoft.com/office/drawing/2014/main" id="{4099BDF9-4DEE-6CB7-66BC-857A77087DC5}"/>
              </a:ext>
            </a:extLst>
          </p:cNvPr>
          <p:cNvPicPr>
            <a:picLocks noChangeAspect="1"/>
          </p:cNvPicPr>
          <p:nvPr/>
        </p:nvPicPr>
        <p:blipFill>
          <a:blip r:embed="rId6"/>
          <a:srcRect l="10992" b="17421"/>
          <a:stretch>
            <a:fillRect/>
          </a:stretch>
        </p:blipFill>
        <p:spPr>
          <a:xfrm>
            <a:off x="1628775" y="4431705"/>
            <a:ext cx="3162300" cy="1955932"/>
          </a:xfrm>
          <a:prstGeom prst="ellipse">
            <a:avLst/>
          </a:prstGeom>
        </p:spPr>
      </p:pic>
    </p:spTree>
    <p:extLst>
      <p:ext uri="{BB962C8B-B14F-4D97-AF65-F5344CB8AC3E}">
        <p14:creationId xmlns:p14="http://schemas.microsoft.com/office/powerpoint/2010/main" val="2143149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6ED9C-C0FE-C5B5-BDA3-9A2F763C4A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8A28C5-0D12-C4FF-151C-5681122AA219}"/>
              </a:ext>
            </a:extLst>
          </p:cNvPr>
          <p:cNvSpPr txBox="1"/>
          <p:nvPr/>
        </p:nvSpPr>
        <p:spPr>
          <a:xfrm>
            <a:off x="914400" y="283462"/>
            <a:ext cx="10232334" cy="523220"/>
          </a:xfrm>
          <a:prstGeom prst="rect">
            <a:avLst/>
          </a:prstGeom>
          <a:noFill/>
        </p:spPr>
        <p:txBody>
          <a:bodyPr wrap="square" rtlCol="0">
            <a:spAutoFit/>
          </a:bodyPr>
          <a:lstStyle/>
          <a:p>
            <a:r>
              <a:rPr lang="en-US" sz="2800" b="1" dirty="0">
                <a:solidFill>
                  <a:srgbClr val="0C4659"/>
                </a:solidFill>
              </a:rPr>
              <a:t>Korak 4: </a:t>
            </a:r>
            <a:r>
              <a:rPr lang="en-US" sz="2800" dirty="0">
                <a:solidFill>
                  <a:srgbClr val="0C4659"/>
                </a:solidFill>
              </a:rPr>
              <a:t>Seštejte skupni letni prihodek</a:t>
            </a:r>
          </a:p>
        </p:txBody>
      </p:sp>
      <p:grpSp>
        <p:nvGrpSpPr>
          <p:cNvPr id="20" name="Group 19">
            <a:extLst>
              <a:ext uri="{FF2B5EF4-FFF2-40B4-BE49-F238E27FC236}">
                <a16:creationId xmlns:a16="http://schemas.microsoft.com/office/drawing/2014/main" id="{0B0F9053-71B1-AEEB-3DB7-F59DBE91E631}"/>
              </a:ext>
            </a:extLst>
          </p:cNvPr>
          <p:cNvGrpSpPr/>
          <p:nvPr/>
        </p:nvGrpSpPr>
        <p:grpSpPr>
          <a:xfrm>
            <a:off x="718885" y="1032073"/>
            <a:ext cx="10559884" cy="5616377"/>
            <a:chOff x="2034541" y="1006044"/>
            <a:chExt cx="5299710" cy="8361291"/>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AF0C1358-BF26-7ECC-4F38-A1A26755EC1C}"/>
                </a:ext>
              </a:extLst>
            </p:cNvPr>
            <p:cNvSpPr/>
            <p:nvPr/>
          </p:nvSpPr>
          <p:spPr>
            <a:xfrm>
              <a:off x="2034541" y="1006044"/>
              <a:ext cx="1953261" cy="10192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9371DB07-534B-8FA2-4DF9-A8D228C6EDB5}"/>
                </a:ext>
              </a:extLst>
            </p:cNvPr>
            <p:cNvSpPr/>
            <p:nvPr/>
          </p:nvSpPr>
          <p:spPr>
            <a:xfrm>
              <a:off x="2034542" y="2199807"/>
              <a:ext cx="1938551"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Na koncu seštejte vse – prihodke iz visoke, srednje in nizke sezone, da dobite </a:t>
              </a:r>
              <a:r>
                <a:rPr lang="en-US" sz="2000" b="1" dirty="0">
                  <a:solidFill>
                    <a:srgbClr val="0C4659"/>
                  </a:solidFill>
                </a:rPr>
                <a:t>skupne predvidene letne prihodke. </a:t>
              </a:r>
              <a:endParaRPr lang="en-GB" sz="2000" b="1" dirty="0">
                <a:solidFill>
                  <a:srgbClr val="0C4659"/>
                </a:solidFill>
              </a:endParaRPr>
            </a:p>
          </p:txBody>
        </p:sp>
        <p:sp>
          <p:nvSpPr>
            <p:cNvPr id="23" name="Freeform: Shape 22">
              <a:extLst>
                <a:ext uri="{FF2B5EF4-FFF2-40B4-BE49-F238E27FC236}">
                  <a16:creationId xmlns:a16="http://schemas.microsoft.com/office/drawing/2014/main" id="{799ECC43-20A8-0AC4-44CA-8D2D03B0FAE2}"/>
                </a:ext>
              </a:extLst>
            </p:cNvPr>
            <p:cNvSpPr/>
            <p:nvPr/>
          </p:nvSpPr>
          <p:spPr>
            <a:xfrm>
              <a:off x="4180081" y="1006045"/>
              <a:ext cx="3149267" cy="10192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A68C487F-EB9D-068A-49B1-A8234A3083ED}"/>
                </a:ext>
              </a:extLst>
            </p:cNvPr>
            <p:cNvSpPr/>
            <p:nvPr/>
          </p:nvSpPr>
          <p:spPr>
            <a:xfrm>
              <a:off x="4170276" y="2199806"/>
              <a:ext cx="3163975" cy="71675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Uporabite zgornje številke: visoka (8640 EUR) + srednja (6000 EUR) + nizka (3600 EUR) =</a:t>
              </a:r>
              <a:r>
                <a:rPr lang="en-US" sz="2000" b="1" dirty="0">
                  <a:solidFill>
                    <a:srgbClr val="0C4659"/>
                  </a:solidFill>
                </a:rPr>
                <a:t> 18 240 </a:t>
              </a:r>
              <a:r>
                <a:rPr lang="en-US" sz="2000" dirty="0">
                  <a:solidFill>
                    <a:srgbClr val="0C4659"/>
                  </a:solidFill>
                </a:rPr>
                <a:t>EUR pričakovani letni prihodek. </a:t>
              </a:r>
            </a:p>
            <a:p>
              <a:pPr marL="342900" indent="-342900">
                <a:buFont typeface="Wingdings" panose="05000000000000000000" pitchFamily="2" charset="2"/>
                <a:buChar char="q"/>
              </a:pPr>
              <a:r>
                <a:rPr lang="en-US" sz="2000" dirty="0">
                  <a:solidFill>
                    <a:srgbClr val="0C4659"/>
                  </a:solidFill>
                </a:rPr>
                <a:t>Ta letni znesek vam daje merilo za to, koliko denarja lahko zaslužite z rezervacijami. To je ključna številka – v naslednjem poglavju </a:t>
              </a:r>
              <a:r>
                <a:rPr lang="en-US" sz="2000" b="1" dirty="0">
                  <a:solidFill>
                    <a:srgbClr val="0C4659"/>
                  </a:solidFill>
                </a:rPr>
                <a:t>jo </a:t>
              </a:r>
              <a:r>
                <a:rPr lang="en-US" sz="2000" dirty="0">
                  <a:solidFill>
                    <a:srgbClr val="0C4659"/>
                  </a:solidFill>
                </a:rPr>
                <a:t>boste </a:t>
              </a:r>
              <a:r>
                <a:rPr lang="en-US" sz="2000" b="1" dirty="0">
                  <a:solidFill>
                    <a:srgbClr val="0C4659"/>
                  </a:solidFill>
                </a:rPr>
                <a:t>primerjali s svojimi stroški, </a:t>
              </a:r>
              <a:r>
                <a:rPr lang="en-US" sz="2000" dirty="0">
                  <a:solidFill>
                    <a:srgbClr val="0C4659"/>
                  </a:solidFill>
                </a:rPr>
                <a:t>da boste videli, ali boste imeli dobiček. </a:t>
              </a:r>
            </a:p>
            <a:p>
              <a:pPr marL="342900" indent="-342900">
                <a:buFont typeface="Wingdings" panose="05000000000000000000" pitchFamily="2" charset="2"/>
                <a:buChar char="q"/>
              </a:pPr>
              <a:r>
                <a:rPr lang="en-US" sz="2000" dirty="0">
                  <a:solidFill>
                    <a:srgbClr val="0C4659"/>
                  </a:solidFill>
                </a:rPr>
                <a:t> Če upravljate </a:t>
              </a:r>
              <a:r>
                <a:rPr lang="en-US" sz="2000" b="1" dirty="0">
                  <a:solidFill>
                    <a:srgbClr val="0C4659"/>
                  </a:solidFill>
                </a:rPr>
                <a:t>več sob ali enot</a:t>
              </a:r>
              <a:r>
                <a:rPr lang="en-US" sz="2000" dirty="0">
                  <a:solidFill>
                    <a:srgbClr val="0C4659"/>
                  </a:solidFill>
                </a:rPr>
                <a:t>, ne pozabite ustrezno prilagoditi svoje prihodke. Če so na primer vsi zgornji izračuni veljali za eno sobo, vi pa imate v najem 3 enake sobe, bi vaši skupni prihodki lahko znašali približno</a:t>
              </a:r>
              <a:r>
                <a:rPr lang="en-US" sz="2000" b="1" dirty="0">
                  <a:solidFill>
                    <a:srgbClr val="0C4659"/>
                  </a:solidFill>
                </a:rPr>
                <a:t> 3 × 18.240 EUR = 54.720 </a:t>
              </a:r>
              <a:r>
                <a:rPr lang="en-US" sz="2000" dirty="0">
                  <a:solidFill>
                    <a:srgbClr val="0C4659"/>
                  </a:solidFill>
                </a:rPr>
                <a:t>EUR (ob predpostavki, da je zasedenost vseh sob podobna). </a:t>
              </a:r>
            </a:p>
            <a:p>
              <a:pPr marL="342900" indent="-342900">
                <a:buFont typeface="Wingdings" panose="05000000000000000000" pitchFamily="2" charset="2"/>
                <a:buChar char="q"/>
              </a:pPr>
              <a:r>
                <a:rPr lang="en-US" sz="2000" dirty="0">
                  <a:solidFill>
                    <a:srgbClr val="0C4659"/>
                  </a:solidFill>
                </a:rPr>
                <a:t>Upoštevajte, da je napoved utemeljena domneva – </a:t>
              </a:r>
              <a:r>
                <a:rPr lang="en-US" sz="2000" b="1" dirty="0">
                  <a:solidFill>
                    <a:srgbClr val="0C4659"/>
                  </a:solidFill>
                </a:rPr>
                <a:t>dejanski rezultati se bodo razlikovali, </a:t>
              </a:r>
              <a:r>
                <a:rPr lang="en-US" sz="2000" dirty="0">
                  <a:solidFill>
                    <a:srgbClr val="0C4659"/>
                  </a:solidFill>
                </a:rPr>
                <a:t>vendar to vsaj utemelji vaše pričakovanja v številkah in ne v upanju.</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6D7DA126-2F96-7252-1EA6-35CC18D03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1780" y="1073736"/>
            <a:ext cx="687886" cy="687886"/>
          </a:xfrm>
          <a:prstGeom prst="rect">
            <a:avLst/>
          </a:prstGeom>
        </p:spPr>
      </p:pic>
      <p:pic>
        <p:nvPicPr>
          <p:cNvPr id="28" name="Graphic 27" descr="Badge Tick with solid fill">
            <a:extLst>
              <a:ext uri="{FF2B5EF4-FFF2-40B4-BE49-F238E27FC236}">
                <a16:creationId xmlns:a16="http://schemas.microsoft.com/office/drawing/2014/main" id="{63F981E3-1820-8463-EADF-DF4A7C3758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pic>
        <p:nvPicPr>
          <p:cNvPr id="7" name="Picture 6" descr="A group of people discussing a graph&#10;&#10;AI-generated content may be incorrect.">
            <a:extLst>
              <a:ext uri="{FF2B5EF4-FFF2-40B4-BE49-F238E27FC236}">
                <a16:creationId xmlns:a16="http://schemas.microsoft.com/office/drawing/2014/main" id="{CCE2A791-FEB8-31A3-8919-5AB8CDC628BF}"/>
              </a:ext>
            </a:extLst>
          </p:cNvPr>
          <p:cNvPicPr>
            <a:picLocks noChangeAspect="1"/>
          </p:cNvPicPr>
          <p:nvPr/>
        </p:nvPicPr>
        <p:blipFill>
          <a:blip r:embed="rId6"/>
          <a:stretch>
            <a:fillRect/>
          </a:stretch>
        </p:blipFill>
        <p:spPr>
          <a:xfrm>
            <a:off x="1050007" y="4462261"/>
            <a:ext cx="3200400" cy="1799692"/>
          </a:xfrm>
          <a:prstGeom prst="ellipse">
            <a:avLst/>
          </a:prstGeom>
        </p:spPr>
      </p:pic>
      <p:pic>
        <p:nvPicPr>
          <p:cNvPr id="8" name="Graphic 7" descr="Lights On with solid fill">
            <a:extLst>
              <a:ext uri="{FF2B5EF4-FFF2-40B4-BE49-F238E27FC236}">
                <a16:creationId xmlns:a16="http://schemas.microsoft.com/office/drawing/2014/main" id="{299A773E-47B2-DBEE-577C-E6BBBA705E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1415" y="5484002"/>
            <a:ext cx="762000" cy="762000"/>
          </a:xfrm>
          <a:prstGeom prst="rect">
            <a:avLst/>
          </a:prstGeom>
        </p:spPr>
      </p:pic>
    </p:spTree>
    <p:extLst>
      <p:ext uri="{BB962C8B-B14F-4D97-AF65-F5344CB8AC3E}">
        <p14:creationId xmlns:p14="http://schemas.microsoft.com/office/powerpoint/2010/main" val="2612432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3560F-4262-2913-CCA5-8EC5189BA1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23A455-1B03-7452-3315-E73313878CD5}"/>
              </a:ext>
            </a:extLst>
          </p:cNvPr>
          <p:cNvSpPr txBox="1"/>
          <p:nvPr/>
        </p:nvSpPr>
        <p:spPr>
          <a:xfrm>
            <a:off x="914400" y="283462"/>
            <a:ext cx="10232334" cy="523220"/>
          </a:xfrm>
          <a:prstGeom prst="rect">
            <a:avLst/>
          </a:prstGeom>
          <a:noFill/>
        </p:spPr>
        <p:txBody>
          <a:bodyPr wrap="square" rtlCol="0">
            <a:spAutoFit/>
          </a:bodyPr>
          <a:lstStyle/>
          <a:p>
            <a:r>
              <a:rPr lang="en-US" sz="2800" b="1" dirty="0">
                <a:solidFill>
                  <a:srgbClr val="0C4659"/>
                </a:solidFill>
              </a:rPr>
              <a:t>Korak 5: </a:t>
            </a:r>
            <a:r>
              <a:rPr lang="en-US" sz="2800" dirty="0">
                <a:solidFill>
                  <a:srgbClr val="0C4659"/>
                </a:solidFill>
              </a:rPr>
              <a:t>Uporabite napoved za načrtovanje denarnega toka</a:t>
            </a:r>
          </a:p>
        </p:txBody>
      </p:sp>
      <p:grpSp>
        <p:nvGrpSpPr>
          <p:cNvPr id="20" name="Group 19">
            <a:extLst>
              <a:ext uri="{FF2B5EF4-FFF2-40B4-BE49-F238E27FC236}">
                <a16:creationId xmlns:a16="http://schemas.microsoft.com/office/drawing/2014/main" id="{8A6EF4E0-8CCD-EC1E-D88D-27FFE82AF195}"/>
              </a:ext>
            </a:extLst>
          </p:cNvPr>
          <p:cNvGrpSpPr/>
          <p:nvPr/>
        </p:nvGrpSpPr>
        <p:grpSpPr>
          <a:xfrm>
            <a:off x="718885" y="1032073"/>
            <a:ext cx="10853990" cy="5616377"/>
            <a:chOff x="2034541" y="1006044"/>
            <a:chExt cx="5447314" cy="8361291"/>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CF829024-B129-D8DB-6197-27BC3AD2CFB3}"/>
                </a:ext>
              </a:extLst>
            </p:cNvPr>
            <p:cNvSpPr/>
            <p:nvPr/>
          </p:nvSpPr>
          <p:spPr>
            <a:xfrm>
              <a:off x="2034541" y="1006044"/>
              <a:ext cx="1967970" cy="10192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8BF50C9A-BD8E-F19A-8A60-FD7F73882869}"/>
                </a:ext>
              </a:extLst>
            </p:cNvPr>
            <p:cNvSpPr/>
            <p:nvPr/>
          </p:nvSpPr>
          <p:spPr>
            <a:xfrm>
              <a:off x="2034542" y="2199807"/>
              <a:ext cx="1938551"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Vedeti, kdaj pride do prihodkov, je enako pomembno kot vedeti, koliko jih bo. Vaša napoved verjetno kaže, da nekatere sezone prinesejo več denarja kot druge. To spoznanje uporabite za pripravo proračuna. </a:t>
              </a:r>
              <a:endParaRPr lang="en-GB" sz="2000" b="1" dirty="0">
                <a:solidFill>
                  <a:srgbClr val="0C4659"/>
                </a:solidFill>
              </a:endParaRPr>
            </a:p>
          </p:txBody>
        </p:sp>
        <p:sp>
          <p:nvSpPr>
            <p:cNvPr id="23" name="Freeform: Shape 22">
              <a:extLst>
                <a:ext uri="{FF2B5EF4-FFF2-40B4-BE49-F238E27FC236}">
                  <a16:creationId xmlns:a16="http://schemas.microsoft.com/office/drawing/2014/main" id="{E3D64EA0-1A16-C4ED-3601-12EE6AE1D740}"/>
                </a:ext>
              </a:extLst>
            </p:cNvPr>
            <p:cNvSpPr/>
            <p:nvPr/>
          </p:nvSpPr>
          <p:spPr>
            <a:xfrm>
              <a:off x="4194789" y="1006045"/>
              <a:ext cx="3282163" cy="1077413"/>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A72E5EC8-43F4-A16E-B219-D76A949A8380}"/>
                </a:ext>
              </a:extLst>
            </p:cNvPr>
            <p:cNvSpPr/>
            <p:nvPr/>
          </p:nvSpPr>
          <p:spPr>
            <a:xfrm>
              <a:off x="4170276" y="2199806"/>
              <a:ext cx="3311579" cy="71675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Če skoraj</a:t>
              </a:r>
              <a:r>
                <a:rPr lang="en-US" sz="2000" b="1" dirty="0">
                  <a:solidFill>
                    <a:srgbClr val="0C4659"/>
                  </a:solidFill>
                </a:rPr>
                <a:t> 50 % vaših prihodkov ustvarite v poletnih </a:t>
              </a:r>
              <a:r>
                <a:rPr lang="en-US" sz="2000" dirty="0">
                  <a:solidFill>
                    <a:srgbClr val="0C4659"/>
                  </a:solidFill>
                </a:rPr>
                <a:t>mesecih, boste morali </a:t>
              </a:r>
              <a:r>
                <a:rPr lang="en-US" sz="2000" b="1" dirty="0">
                  <a:solidFill>
                    <a:srgbClr val="0C4659"/>
                  </a:solidFill>
                </a:rPr>
                <a:t>del teh prihodkov prihraniti </a:t>
              </a:r>
              <a:r>
                <a:rPr lang="en-US" sz="2000" dirty="0">
                  <a:solidFill>
                    <a:srgbClr val="0C4659"/>
                  </a:solidFill>
                </a:rPr>
                <a:t>za kritje stroškov v zimskem času, ko so prihodki skromni.</a:t>
              </a:r>
            </a:p>
            <a:p>
              <a:pPr marL="342900" indent="-342900">
                <a:buFont typeface="Wingdings" panose="05000000000000000000" pitchFamily="2" charset="2"/>
                <a:buChar char="q"/>
              </a:pPr>
              <a:r>
                <a:rPr lang="en-US" sz="2000" dirty="0">
                  <a:solidFill>
                    <a:srgbClr val="0C4659"/>
                  </a:solidFill>
                </a:rPr>
                <a:t>Nasprotno pa lahko za zimo načrtujete promocije ali sekundarne vire prihodkov, da povečate znesek 3600 EUR v nizki sezoni. Napoved lahko tudi poudari, ali </a:t>
              </a:r>
              <a:r>
                <a:rPr lang="en-US" sz="2000" b="1" dirty="0">
                  <a:solidFill>
                    <a:srgbClr val="0C4659"/>
                  </a:solidFill>
                </a:rPr>
                <a:t>je treba prilagoditi </a:t>
              </a:r>
              <a:r>
                <a:rPr lang="en-US" sz="2000" dirty="0">
                  <a:solidFill>
                    <a:srgbClr val="0C4659"/>
                  </a:solidFill>
                </a:rPr>
                <a:t>vaše </a:t>
              </a:r>
              <a:r>
                <a:rPr lang="en-US" sz="2000" b="1" dirty="0">
                  <a:solidFill>
                    <a:srgbClr val="0C4659"/>
                  </a:solidFill>
                </a:rPr>
                <a:t>predpostavke o cenah ali zasedenosti</a:t>
              </a:r>
              <a:r>
                <a:rPr lang="en-US" sz="2000" dirty="0">
                  <a:solidFill>
                    <a:srgbClr val="0C4659"/>
                  </a:solidFill>
                </a:rPr>
                <a:t>. Če se na primer skupni letni prihodki zdijo prenizki za ohranitev poslovanja (glede na stroške), lahko razmislite o ponovni pregledu cen ali tržne strategije, da izboljšate zasedenost. </a:t>
              </a:r>
            </a:p>
            <a:p>
              <a:pPr marL="342900" indent="-342900">
                <a:buFont typeface="Wingdings" panose="05000000000000000000" pitchFamily="2" charset="2"/>
                <a:buChar char="q"/>
              </a:pPr>
              <a:r>
                <a:rPr lang="en-US" sz="2000" b="1" dirty="0">
                  <a:solidFill>
                    <a:srgbClr val="E96751"/>
                  </a:solidFill>
                </a:rPr>
                <a:t>Opomba: </a:t>
              </a:r>
              <a:r>
                <a:rPr lang="en-US" sz="2000" dirty="0">
                  <a:solidFill>
                    <a:srgbClr val="0C4659"/>
                  </a:solidFill>
                </a:rPr>
                <a:t>Vaša sezonska napoved prihodkov je realna ocena – uskladite svoj sezonski cenovni načrt s pričakovanimi prihodki in se pripravite na upravljanje sezonskih nihanj denarnega toka, ki so pogosta v gostinskem sektorju.</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11B7DD5D-A4BE-5187-FFAD-E67181E964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1780" y="1073736"/>
            <a:ext cx="687886" cy="687886"/>
          </a:xfrm>
          <a:prstGeom prst="rect">
            <a:avLst/>
          </a:prstGeom>
        </p:spPr>
      </p:pic>
      <p:pic>
        <p:nvPicPr>
          <p:cNvPr id="28" name="Graphic 27" descr="Badge Tick with solid fill">
            <a:extLst>
              <a:ext uri="{FF2B5EF4-FFF2-40B4-BE49-F238E27FC236}">
                <a16:creationId xmlns:a16="http://schemas.microsoft.com/office/drawing/2014/main" id="{11CDA8A2-5A3E-280D-A2CC-B6D204D2B6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pic>
        <p:nvPicPr>
          <p:cNvPr id="2" name="Graphic 1" descr="Lights On with solid fill">
            <a:extLst>
              <a:ext uri="{FF2B5EF4-FFF2-40B4-BE49-F238E27FC236}">
                <a16:creationId xmlns:a16="http://schemas.microsoft.com/office/drawing/2014/main" id="{06FA994A-F8FF-569E-C338-8898A42168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62300" y="4904328"/>
            <a:ext cx="762000" cy="762000"/>
          </a:xfrm>
          <a:prstGeom prst="rect">
            <a:avLst/>
          </a:prstGeom>
        </p:spPr>
      </p:pic>
      <p:pic>
        <p:nvPicPr>
          <p:cNvPr id="5" name="Picture 4" descr="A wooden walkway in a forest&#10;&#10;AI-generated content may be incorrect.">
            <a:extLst>
              <a:ext uri="{FF2B5EF4-FFF2-40B4-BE49-F238E27FC236}">
                <a16:creationId xmlns:a16="http://schemas.microsoft.com/office/drawing/2014/main" id="{120C2D38-0199-5CA4-6DF5-8F713DFB8F65}"/>
              </a:ext>
            </a:extLst>
          </p:cNvPr>
          <p:cNvPicPr>
            <a:picLocks noChangeAspect="1"/>
          </p:cNvPicPr>
          <p:nvPr/>
        </p:nvPicPr>
        <p:blipFill>
          <a:blip r:embed="rId8"/>
          <a:stretch>
            <a:fillRect/>
          </a:stretch>
        </p:blipFill>
        <p:spPr>
          <a:xfrm>
            <a:off x="800101" y="4440603"/>
            <a:ext cx="3078480" cy="2207847"/>
          </a:xfrm>
          <a:prstGeom prst="roundRect">
            <a:avLst/>
          </a:prstGeom>
        </p:spPr>
      </p:pic>
    </p:spTree>
    <p:extLst>
      <p:ext uri="{BB962C8B-B14F-4D97-AF65-F5344CB8AC3E}">
        <p14:creationId xmlns:p14="http://schemas.microsoft.com/office/powerpoint/2010/main" val="1868772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74D35-9CAE-202D-8379-39BEEC99CB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ABE815A-C6F2-504A-82EE-EB4E12BB87EC}"/>
              </a:ext>
            </a:extLst>
          </p:cNvPr>
          <p:cNvSpPr>
            <a:spLocks noGrp="1"/>
          </p:cNvSpPr>
          <p:nvPr>
            <p:ph type="body" sz="quarter" idx="16"/>
          </p:nvPr>
        </p:nvSpPr>
        <p:spPr>
          <a:xfrm>
            <a:off x="4260628" y="239982"/>
            <a:ext cx="7919425" cy="803654"/>
          </a:xfrm>
        </p:spPr>
        <p:txBody>
          <a:bodyPr/>
          <a:lstStyle/>
          <a:p>
            <a:r>
              <a:rPr lang="en-IE" sz="2800" dirty="0"/>
              <a:t>Kalkulator strateškega sezonskega oblikovanja cen</a:t>
            </a:r>
            <a:endParaRPr lang="en-IE" sz="2800" b="0" dirty="0">
              <a:solidFill>
                <a:srgbClr val="E96751"/>
              </a:solidFill>
            </a:endParaRPr>
          </a:p>
        </p:txBody>
      </p:sp>
      <p:sp>
        <p:nvSpPr>
          <p:cNvPr id="7" name="Text Placeholder 6">
            <a:extLst>
              <a:ext uri="{FF2B5EF4-FFF2-40B4-BE49-F238E27FC236}">
                <a16:creationId xmlns:a16="http://schemas.microsoft.com/office/drawing/2014/main" id="{BC83B3A5-377E-8713-CB7C-78C8251587B0}"/>
              </a:ext>
            </a:extLst>
          </p:cNvPr>
          <p:cNvSpPr>
            <a:spLocks noGrp="1"/>
          </p:cNvSpPr>
          <p:nvPr>
            <p:ph type="body" sz="quarter" idx="21"/>
          </p:nvPr>
        </p:nvSpPr>
        <p:spPr>
          <a:xfrm>
            <a:off x="4387628" y="928617"/>
            <a:ext cx="6705822" cy="4530541"/>
          </a:xfrm>
        </p:spPr>
        <p:txBody>
          <a:bodyPr lIns="91440" tIns="45720" rIns="91440" bIns="45720" anchor="t"/>
          <a:lstStyle/>
          <a:p>
            <a:pPr>
              <a:spcAft>
                <a:spcPts val="600"/>
              </a:spcAft>
            </a:pPr>
            <a:r>
              <a:rPr lang="en-US" sz="2100" dirty="0"/>
              <a:t>Tabela strateškega sezonskega dinamičnega določanja cen temelji na vaši osnovni ceni in sezonski cenovni strategiji, pri čemer uvaja večjo prožnost, vpogled v povpraševanje in dinamične prilagoditve.</a:t>
            </a:r>
            <a:endParaRPr lang="en-US" sz="2100" dirty="0">
              <a:ea typeface="Calibri"/>
              <a:cs typeface="Calibri"/>
            </a:endParaRPr>
          </a:p>
          <a:p>
            <a:pPr>
              <a:spcAft>
                <a:spcPts val="600"/>
              </a:spcAft>
            </a:pPr>
            <a:r>
              <a:rPr lang="en-US" sz="2100" dirty="0"/>
              <a:t>To orodje vam omogoča, da izpopolnite svoj model oblikovanja cen na podlagi povpraševanja v realnem času, trendov konkurentov in </a:t>
            </a:r>
            <a:r>
              <a:rPr lang="en-US" sz="2100" err="1"/>
              <a:t>vedenja</a:t>
            </a:r>
            <a:r>
              <a:rPr lang="en-US" sz="2100" dirty="0"/>
              <a:t> gostov, kar vam omogoča, da </a:t>
            </a:r>
            <a:r>
              <a:rPr lang="en-US" sz="2100" err="1"/>
              <a:t>izkoristite</a:t>
            </a:r>
            <a:r>
              <a:rPr lang="en-US" sz="2100" dirty="0"/>
              <a:t> obdobja visokega povpraševanja in ostanejo konkurenčni v počasnejših sezonah. Pomaga vam upoštevati:</a:t>
            </a:r>
            <a:endParaRPr lang="en-US" sz="2100" dirty="0">
              <a:ea typeface="Calibri"/>
              <a:cs typeface="Calibri"/>
            </a:endParaRPr>
          </a:p>
          <a:p>
            <a:pPr marL="342900" indent="-342900">
              <a:buFont typeface="Wingdings" panose="05000000000000000000" pitchFamily="2" charset="2"/>
              <a:buChar char="v"/>
            </a:pPr>
            <a:r>
              <a:rPr lang="en-US" sz="2100" dirty="0"/>
              <a:t>razlike v cenah</a:t>
            </a:r>
            <a:r>
              <a:rPr lang="en-US" sz="2100" b="1" dirty="0"/>
              <a:t> med delovniki in vikendi</a:t>
            </a:r>
            <a:endParaRPr lang="en-US" sz="2100" b="1" dirty="0">
              <a:ea typeface="Calibri"/>
              <a:cs typeface="Calibri"/>
            </a:endParaRPr>
          </a:p>
          <a:p>
            <a:pPr marL="342900" indent="-342900">
              <a:buFont typeface="Wingdings" panose="05000000000000000000" pitchFamily="2" charset="2"/>
              <a:buChar char="v"/>
            </a:pPr>
            <a:r>
              <a:rPr lang="en-US" sz="2100" b="1" dirty="0"/>
              <a:t>doplačila</a:t>
            </a:r>
            <a:r>
              <a:rPr lang="en-US" sz="2100" dirty="0"/>
              <a:t> za praznike in vrhunske dogodke</a:t>
            </a:r>
            <a:endParaRPr lang="en-US" sz="2100" dirty="0">
              <a:ea typeface="Calibri"/>
              <a:cs typeface="Calibri"/>
            </a:endParaRPr>
          </a:p>
          <a:p>
            <a:pPr marL="342900" indent="-342900">
              <a:buFont typeface="Wingdings" panose="05000000000000000000" pitchFamily="2" charset="2"/>
              <a:buChar char="v"/>
            </a:pPr>
            <a:r>
              <a:rPr lang="en-US" sz="2100" b="1" dirty="0"/>
              <a:t>Popusti</a:t>
            </a:r>
            <a:r>
              <a:rPr lang="en-US" sz="2100" dirty="0"/>
              <a:t> v zadnjem trenutku ali spodbude za zgodnje rezervacije</a:t>
            </a:r>
            <a:endParaRPr lang="en-US" sz="2100" dirty="0">
              <a:ea typeface="Calibri"/>
              <a:cs typeface="Calibri"/>
            </a:endParaRPr>
          </a:p>
          <a:p>
            <a:pPr marL="342900" indent="-342900">
              <a:buFont typeface="Wingdings" panose="05000000000000000000" pitchFamily="2" charset="2"/>
              <a:buChar char="v"/>
            </a:pPr>
            <a:r>
              <a:rPr lang="en-US" sz="2100" dirty="0"/>
              <a:t>Pravila</a:t>
            </a:r>
            <a:r>
              <a:rPr lang="en-US" sz="2100" b="1" dirty="0"/>
              <a:t> o minimalnem številu nočitev </a:t>
            </a:r>
            <a:r>
              <a:rPr lang="en-US" sz="2100" dirty="0"/>
              <a:t>v vseh sezonah</a:t>
            </a:r>
            <a:endParaRPr lang="en-US" sz="2100" dirty="0">
              <a:ea typeface="Calibri"/>
              <a:cs typeface="Calibri"/>
            </a:endParaRPr>
          </a:p>
          <a:p>
            <a:pPr marL="342900" indent="-342900">
              <a:buFont typeface="Wingdings" panose="05000000000000000000" pitchFamily="2" charset="2"/>
              <a:buChar char="v"/>
            </a:pPr>
            <a:r>
              <a:rPr lang="en-US" sz="2100" b="1" dirty="0"/>
              <a:t>Razvrstitev na podlagi povpraševanja </a:t>
            </a:r>
            <a:r>
              <a:rPr lang="en-US" sz="2100" dirty="0"/>
              <a:t>(npr. visoko povpraševanje = višje cene)</a:t>
            </a:r>
            <a:endParaRPr lang="en-US" sz="2100" dirty="0">
              <a:ea typeface="Calibri"/>
              <a:cs typeface="Calibri"/>
            </a:endParaRPr>
          </a:p>
          <a:p>
            <a:pPr marL="342900" indent="-342900">
              <a:buFont typeface="Wingdings" panose="05000000000000000000" pitchFamily="2" charset="2"/>
              <a:buChar char="v"/>
            </a:pPr>
            <a:endParaRPr lang="en-US" sz="2100" dirty="0">
              <a:ea typeface="Calibri"/>
              <a:cs typeface="Calibri"/>
            </a:endParaRPr>
          </a:p>
        </p:txBody>
      </p:sp>
      <p:sp>
        <p:nvSpPr>
          <p:cNvPr id="5" name="Text Placeholder 4">
            <a:extLst>
              <a:ext uri="{FF2B5EF4-FFF2-40B4-BE49-F238E27FC236}">
                <a16:creationId xmlns:a16="http://schemas.microsoft.com/office/drawing/2014/main" id="{F76FEED4-14D9-D118-EA8C-1801A2D1D859}"/>
              </a:ext>
            </a:extLst>
          </p:cNvPr>
          <p:cNvSpPr>
            <a:spLocks noGrp="1"/>
          </p:cNvSpPr>
          <p:nvPr>
            <p:ph type="body" sz="quarter" idx="18"/>
          </p:nvPr>
        </p:nvSpPr>
        <p:spPr>
          <a:xfrm>
            <a:off x="265368" y="2144242"/>
            <a:ext cx="3387328" cy="1049221"/>
          </a:xfrm>
        </p:spPr>
        <p:txBody>
          <a:bodyPr/>
          <a:lstStyle/>
          <a:p>
            <a:r>
              <a:rPr lang="en-IE" b="0" dirty="0"/>
              <a:t>Kalkulator strateškega sezonskega določanja cen</a:t>
            </a:r>
            <a:endParaRPr lang="en-IE" b="0" dirty="0">
              <a:solidFill>
                <a:srgbClr val="E96751"/>
              </a:solidFill>
            </a:endParaRPr>
          </a:p>
        </p:txBody>
      </p:sp>
      <p:sp>
        <p:nvSpPr>
          <p:cNvPr id="6" name="Text Placeholder 5">
            <a:extLst>
              <a:ext uri="{FF2B5EF4-FFF2-40B4-BE49-F238E27FC236}">
                <a16:creationId xmlns:a16="http://schemas.microsoft.com/office/drawing/2014/main" id="{073A3D3B-0677-027A-B8F6-DFBED37B6202}"/>
              </a:ext>
            </a:extLst>
          </p:cNvPr>
          <p:cNvSpPr>
            <a:spLocks noGrp="1"/>
          </p:cNvSpPr>
          <p:nvPr>
            <p:ph type="body" sz="quarter" idx="19"/>
          </p:nvPr>
        </p:nvSpPr>
        <p:spPr>
          <a:xfrm>
            <a:off x="261922" y="547618"/>
            <a:ext cx="3218374" cy="385564"/>
          </a:xfrm>
        </p:spPr>
        <p:txBody>
          <a:bodyPr/>
          <a:lstStyle/>
          <a:p>
            <a:r>
              <a:rPr lang="en-IE" sz="2800" dirty="0"/>
              <a:t>Modeliranje scenarijev sprememb cen</a:t>
            </a:r>
          </a:p>
          <a:p>
            <a:endParaRPr lang="en-IE" sz="2800" dirty="0"/>
          </a:p>
        </p:txBody>
      </p:sp>
      <p:grpSp>
        <p:nvGrpSpPr>
          <p:cNvPr id="2" name="Group 1">
            <a:extLst>
              <a:ext uri="{FF2B5EF4-FFF2-40B4-BE49-F238E27FC236}">
                <a16:creationId xmlns:a16="http://schemas.microsoft.com/office/drawing/2014/main" id="{0D98E2A3-2CA2-C2CA-BC71-43F71250AE4E}"/>
              </a:ext>
            </a:extLst>
          </p:cNvPr>
          <p:cNvGrpSpPr/>
          <p:nvPr/>
        </p:nvGrpSpPr>
        <p:grpSpPr>
          <a:xfrm>
            <a:off x="11096159" y="745675"/>
            <a:ext cx="1081945" cy="1011723"/>
            <a:chOff x="1016000" y="1137920"/>
            <a:chExt cx="1016000" cy="1016000"/>
          </a:xfrm>
        </p:grpSpPr>
        <p:sp>
          <p:nvSpPr>
            <p:cNvPr id="3" name="Oval 2">
              <a:extLst>
                <a:ext uri="{FF2B5EF4-FFF2-40B4-BE49-F238E27FC236}">
                  <a16:creationId xmlns:a16="http://schemas.microsoft.com/office/drawing/2014/main" id="{9C661A0E-41C7-6FB8-D564-444FB065362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D103D0D-91F9-2804-47D5-7BB5E18E3A8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33</a:t>
              </a:r>
            </a:p>
          </p:txBody>
        </p:sp>
      </p:grpSp>
    </p:spTree>
    <p:extLst>
      <p:ext uri="{BB962C8B-B14F-4D97-AF65-F5344CB8AC3E}">
        <p14:creationId xmlns:p14="http://schemas.microsoft.com/office/powerpoint/2010/main" val="431075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E093-9E91-D0EE-35AC-9A12D70E689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1BA8ADC-CE28-85DE-E305-6E49DC401AD8}"/>
              </a:ext>
            </a:extLst>
          </p:cNvPr>
          <p:cNvSpPr>
            <a:spLocks noGrp="1"/>
          </p:cNvSpPr>
          <p:nvPr>
            <p:ph type="body" sz="quarter" idx="18"/>
          </p:nvPr>
        </p:nvSpPr>
        <p:spPr>
          <a:xfrm>
            <a:off x="583503" y="1254600"/>
            <a:ext cx="11136643" cy="3499183"/>
          </a:xfrm>
        </p:spPr>
        <p:txBody>
          <a:bodyPr lIns="91440" tIns="45720" rIns="91440" bIns="45720" anchor="t"/>
          <a:lstStyle/>
          <a:p>
            <a:pPr>
              <a:spcAft>
                <a:spcPts val="600"/>
              </a:spcAft>
            </a:pPr>
            <a:r>
              <a:rPr lang="en-US" sz="2100" dirty="0"/>
              <a:t>Z uporabo tega naprednega modela ne pokrivate le stroškov, ampak tudi </a:t>
            </a:r>
            <a:r>
              <a:rPr lang="en-US" sz="2100" b="1" err="1"/>
              <a:t>povečujete</a:t>
            </a:r>
            <a:r>
              <a:rPr lang="en-US" sz="2100" b="1" dirty="0"/>
              <a:t> prihodke</a:t>
            </a:r>
            <a:r>
              <a:rPr lang="en-US" sz="2100" dirty="0"/>
              <a:t>, izboljšujete zasedenost in ponujate cene, ki odražajo </a:t>
            </a:r>
            <a:r>
              <a:rPr lang="en-US" sz="2100" b="1" dirty="0"/>
              <a:t>resnično tržno vrednost </a:t>
            </a:r>
            <a:r>
              <a:rPr lang="en-US" sz="2100" dirty="0"/>
              <a:t>vaše nepremičnine skozi vse leto.</a:t>
            </a:r>
            <a:endParaRPr lang="en-US" sz="2100" dirty="0">
              <a:ea typeface="Calibri"/>
              <a:cs typeface="Calibri"/>
            </a:endParaRPr>
          </a:p>
          <a:p>
            <a:pPr>
              <a:spcAft>
                <a:spcPts val="600"/>
              </a:spcAft>
            </a:pPr>
            <a:r>
              <a:rPr lang="en-US" sz="2100" b="1" err="1">
                <a:solidFill>
                  <a:srgbClr val="E96751"/>
                </a:solidFill>
              </a:rPr>
              <a:t>Strateško</a:t>
            </a:r>
            <a:r>
              <a:rPr lang="en-US" sz="2100" b="1">
                <a:solidFill>
                  <a:srgbClr val="E96751"/>
                </a:solidFill>
              </a:rPr>
              <a:t> </a:t>
            </a:r>
            <a:r>
              <a:rPr lang="en-US" sz="2100" b="1" err="1">
                <a:solidFill>
                  <a:srgbClr val="E96751"/>
                </a:solidFill>
              </a:rPr>
              <a:t>boste</a:t>
            </a:r>
            <a:r>
              <a:rPr lang="en-US" sz="2100" b="1">
                <a:solidFill>
                  <a:srgbClr val="E96751"/>
                </a:solidFill>
              </a:rPr>
              <a:t> </a:t>
            </a:r>
            <a:r>
              <a:rPr lang="en-US" sz="2100" b="1" err="1">
                <a:solidFill>
                  <a:srgbClr val="E96751"/>
                </a:solidFill>
              </a:rPr>
              <a:t>lahko</a:t>
            </a:r>
            <a:r>
              <a:rPr lang="en-US" sz="2100" b="1">
                <a:solidFill>
                  <a:srgbClr val="E96751"/>
                </a:solidFill>
              </a:rPr>
              <a:t>:</a:t>
            </a:r>
            <a:endParaRPr lang="en-US" sz="2100" b="1">
              <a:solidFill>
                <a:srgbClr val="E96751"/>
              </a:solidFill>
              <a:ea typeface="Calibri"/>
              <a:cs typeface="Calibri"/>
            </a:endParaRPr>
          </a:p>
          <a:p>
            <a:pPr marL="342900" indent="-342900">
              <a:spcAft>
                <a:spcPts val="600"/>
              </a:spcAft>
              <a:buFont typeface="Wingdings" panose="05000000000000000000" pitchFamily="2" charset="2"/>
              <a:buChar char="v"/>
            </a:pPr>
            <a:r>
              <a:rPr lang="en-US" sz="2100" b="1" err="1"/>
              <a:t>Prilagodili</a:t>
            </a:r>
            <a:r>
              <a:rPr lang="en-US" sz="2100" b="1"/>
              <a:t> </a:t>
            </a:r>
            <a:r>
              <a:rPr lang="en-US" sz="2100" b="1" err="1"/>
              <a:t>cene</a:t>
            </a:r>
            <a:r>
              <a:rPr lang="en-US" sz="2100" b="1"/>
              <a:t> </a:t>
            </a:r>
            <a:r>
              <a:rPr lang="en-US" sz="2100" b="1" err="1"/>
              <a:t>dejanskim</a:t>
            </a:r>
            <a:r>
              <a:rPr lang="en-US" sz="2100" b="1"/>
              <a:t> vzorcem rezervacij </a:t>
            </a:r>
            <a:r>
              <a:rPr lang="en-US" sz="2100" dirty="0"/>
              <a:t>v različnih sezonah</a:t>
            </a:r>
            <a:endParaRPr lang="en-US" sz="2100" dirty="0">
              <a:ea typeface="Calibri"/>
              <a:cs typeface="Calibri"/>
            </a:endParaRPr>
          </a:p>
          <a:p>
            <a:pPr marL="342900" indent="-342900">
              <a:spcAft>
                <a:spcPts val="600"/>
              </a:spcAft>
              <a:buFont typeface="Wingdings" panose="05000000000000000000" pitchFamily="2" charset="2"/>
              <a:buChar char="v"/>
            </a:pPr>
            <a:r>
              <a:rPr lang="en-US" sz="2100" b="1"/>
              <a:t>izognili se prenizkim cenam v konicah, </a:t>
            </a:r>
            <a:r>
              <a:rPr lang="en-US" sz="2100" dirty="0"/>
              <a:t>ko je povpraševanje visoko</a:t>
            </a:r>
            <a:endParaRPr lang="en-US" sz="2100" dirty="0">
              <a:ea typeface="Calibri"/>
              <a:cs typeface="Calibri"/>
            </a:endParaRPr>
          </a:p>
          <a:p>
            <a:pPr marL="342900" indent="-342900">
              <a:spcAft>
                <a:spcPts val="600"/>
              </a:spcAft>
              <a:buFont typeface="Wingdings" panose="05000000000000000000" pitchFamily="2" charset="2"/>
              <a:buChar char="v"/>
            </a:pPr>
            <a:r>
              <a:rPr lang="en-US" sz="2100" b="1"/>
              <a:t>ostali konkurenčni v obdobjih zunaj sezone </a:t>
            </a:r>
            <a:r>
              <a:rPr lang="en-US" sz="2100" dirty="0"/>
              <a:t>s ponudbo popustov, ki še vedno ščitijo vašo dobičkonosnost</a:t>
            </a:r>
            <a:endParaRPr lang="en-US" sz="2100" dirty="0">
              <a:ea typeface="Calibri"/>
              <a:cs typeface="Calibri"/>
            </a:endParaRPr>
          </a:p>
          <a:p>
            <a:pPr marL="342900" indent="-342900">
              <a:spcAft>
                <a:spcPts val="600"/>
              </a:spcAft>
              <a:buFont typeface="Wingdings" panose="05000000000000000000" pitchFamily="2" charset="2"/>
              <a:buChar char="v"/>
            </a:pPr>
            <a:r>
              <a:rPr lang="en-US" sz="2100" b="1"/>
              <a:t>preizkusili različne scenarije cen in zasedenosti, </a:t>
            </a:r>
            <a:r>
              <a:rPr lang="en-US" sz="2100" dirty="0"/>
              <a:t>da lahko napoveste letne prihodke in denarni tok</a:t>
            </a:r>
            <a:endParaRPr lang="en-US" sz="2100" dirty="0">
              <a:ea typeface="Calibri"/>
              <a:cs typeface="Calibri"/>
            </a:endParaRPr>
          </a:p>
          <a:p>
            <a:pPr marL="342900" indent="-342900">
              <a:spcAft>
                <a:spcPts val="600"/>
              </a:spcAft>
              <a:buFont typeface="Wingdings" panose="05000000000000000000" pitchFamily="2" charset="2"/>
              <a:buChar char="v"/>
            </a:pPr>
            <a:r>
              <a:rPr lang="en-US" sz="2100" b="1"/>
              <a:t>sprejemali premišljene odločitve </a:t>
            </a:r>
            <a:r>
              <a:rPr lang="en-US" sz="2100" dirty="0"/>
              <a:t>o promocijah, pravilih o minimalnem bivanju in spremembah cenovne strategije</a:t>
            </a:r>
            <a:endParaRPr lang="en-US" sz="2100" dirty="0">
              <a:ea typeface="Calibri"/>
              <a:cs typeface="Calibri"/>
            </a:endParaRPr>
          </a:p>
          <a:p>
            <a:pPr marL="342900" indent="-342900">
              <a:spcAft>
                <a:spcPts val="600"/>
              </a:spcAft>
              <a:buFont typeface="Wingdings" panose="05000000000000000000" pitchFamily="2" charset="2"/>
              <a:buChar char="v"/>
            </a:pPr>
            <a:endParaRPr lang="en-US" sz="2100" dirty="0">
              <a:ea typeface="Calibri"/>
              <a:cs typeface="Calibri"/>
            </a:endParaRPr>
          </a:p>
          <a:p>
            <a:pPr>
              <a:spcAft>
                <a:spcPts val="600"/>
              </a:spcAft>
            </a:pPr>
            <a:r>
              <a:rPr lang="en-US" sz="2100" dirty="0"/>
              <a:t>Z uporabo tega orodja ustvarite </a:t>
            </a:r>
            <a:r>
              <a:rPr lang="en-US" sz="2100" b="1" dirty="0"/>
              <a:t>dinamični model cen </a:t>
            </a:r>
            <a:r>
              <a:rPr lang="en-US" sz="2100" dirty="0"/>
              <a:t>namesto pavšalne cene, kar vašemu podjetju daje konkurenčno prednost in večji nadzor nad finančnim poslovanjem skozi vse leto.</a:t>
            </a:r>
            <a:endParaRPr lang="en-US" sz="2100" dirty="0">
              <a:ea typeface="Calibri"/>
              <a:cs typeface="Calibri"/>
            </a:endParaRPr>
          </a:p>
          <a:p>
            <a:pPr>
              <a:spcAft>
                <a:spcPts val="600"/>
              </a:spcAft>
            </a:pPr>
            <a:br>
              <a:rPr lang="en-US" dirty="0"/>
            </a:br>
            <a:endParaRPr lang="en-IE" sz="2100">
              <a:ea typeface="Calibri"/>
              <a:cs typeface="Calibri"/>
            </a:endParaRPr>
          </a:p>
        </p:txBody>
      </p:sp>
      <p:sp>
        <p:nvSpPr>
          <p:cNvPr id="7" name="Text Placeholder 6">
            <a:extLst>
              <a:ext uri="{FF2B5EF4-FFF2-40B4-BE49-F238E27FC236}">
                <a16:creationId xmlns:a16="http://schemas.microsoft.com/office/drawing/2014/main" id="{70ADF1A3-D9E3-9DDF-BF3C-D6B61BB10167}"/>
              </a:ext>
            </a:extLst>
          </p:cNvPr>
          <p:cNvSpPr>
            <a:spLocks noGrp="1"/>
          </p:cNvSpPr>
          <p:nvPr>
            <p:ph type="body" sz="quarter" idx="16"/>
          </p:nvPr>
        </p:nvSpPr>
        <p:spPr>
          <a:xfrm>
            <a:off x="583503" y="91235"/>
            <a:ext cx="10614687" cy="803654"/>
          </a:xfrm>
        </p:spPr>
        <p:txBody>
          <a:bodyPr/>
          <a:lstStyle/>
          <a:p>
            <a:r>
              <a:rPr lang="en-IE" dirty="0"/>
              <a:t>Kalkulator strateškega sezonskega oblikovanja cen: </a:t>
            </a:r>
            <a:r>
              <a:rPr lang="en-IE" b="0" dirty="0">
                <a:solidFill>
                  <a:srgbClr val="E96751"/>
                </a:solidFill>
              </a:rPr>
              <a:t>dinamično načrtovanje cen</a:t>
            </a:r>
          </a:p>
        </p:txBody>
      </p:sp>
    </p:spTree>
    <p:extLst>
      <p:ext uri="{BB962C8B-B14F-4D97-AF65-F5344CB8AC3E}">
        <p14:creationId xmlns:p14="http://schemas.microsoft.com/office/powerpoint/2010/main" val="1039970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3E07B-609D-A62D-C1B4-81A9D24749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6655457-90DD-7291-0021-F09A7AD637C3}"/>
              </a:ext>
            </a:extLst>
          </p:cNvPr>
          <p:cNvSpPr>
            <a:spLocks noGrp="1"/>
          </p:cNvSpPr>
          <p:nvPr>
            <p:ph type="body" sz="quarter" idx="16"/>
          </p:nvPr>
        </p:nvSpPr>
        <p:spPr>
          <a:xfrm>
            <a:off x="447675" y="159751"/>
            <a:ext cx="10614687" cy="803654"/>
          </a:xfrm>
        </p:spPr>
        <p:txBody>
          <a:bodyPr/>
          <a:lstStyle/>
          <a:p>
            <a:r>
              <a:rPr lang="en-IE" sz="2800" dirty="0"/>
              <a:t>Kalkulator strateškega sezonskega oblikovanja cen: </a:t>
            </a:r>
            <a:r>
              <a:rPr lang="en-IE" sz="2800" b="0" dirty="0">
                <a:solidFill>
                  <a:srgbClr val="E96751"/>
                </a:solidFill>
              </a:rPr>
              <a:t>dinamično načrtovanje cen</a:t>
            </a:r>
          </a:p>
          <a:p>
            <a:endParaRPr lang="en-IE" sz="2800" dirty="0"/>
          </a:p>
        </p:txBody>
      </p:sp>
      <p:graphicFrame>
        <p:nvGraphicFramePr>
          <p:cNvPr id="5" name="Table 4">
            <a:extLst>
              <a:ext uri="{FF2B5EF4-FFF2-40B4-BE49-F238E27FC236}">
                <a16:creationId xmlns:a16="http://schemas.microsoft.com/office/drawing/2014/main" id="{CE7E4E23-B079-AB73-176E-FA2FE38A170E}"/>
              </a:ext>
            </a:extLst>
          </p:cNvPr>
          <p:cNvGraphicFramePr>
            <a:graphicFrameLocks noGrp="1"/>
          </p:cNvGraphicFramePr>
          <p:nvPr>
            <p:extLst>
              <p:ext uri="{D42A27DB-BD31-4B8C-83A1-F6EECF244321}">
                <p14:modId xmlns:p14="http://schemas.microsoft.com/office/powerpoint/2010/main" val="3982238984"/>
              </p:ext>
            </p:extLst>
          </p:nvPr>
        </p:nvGraphicFramePr>
        <p:xfrm>
          <a:off x="431944" y="1145142"/>
          <a:ext cx="11322150" cy="5171661"/>
        </p:xfrm>
        <a:graphic>
          <a:graphicData uri="http://schemas.openxmlformats.org/drawingml/2006/table">
            <a:tbl>
              <a:tblPr/>
              <a:tblGrid>
                <a:gridCol w="2363581">
                  <a:extLst>
                    <a:ext uri="{9D8B030D-6E8A-4147-A177-3AD203B41FA5}">
                      <a16:colId xmlns:a16="http://schemas.microsoft.com/office/drawing/2014/main" val="1663284327"/>
                    </a:ext>
                  </a:extLst>
                </a:gridCol>
                <a:gridCol w="8958569">
                  <a:extLst>
                    <a:ext uri="{9D8B030D-6E8A-4147-A177-3AD203B41FA5}">
                      <a16:colId xmlns:a16="http://schemas.microsoft.com/office/drawing/2014/main" val="1585532790"/>
                    </a:ext>
                  </a:extLst>
                </a:gridCol>
              </a:tblGrid>
              <a:tr h="355211">
                <a:tc>
                  <a:txBody>
                    <a:bodyPr/>
                    <a:lstStyle/>
                    <a:p>
                      <a:pPr>
                        <a:buNone/>
                      </a:pPr>
                      <a:r>
                        <a:rPr lang="en-IE" sz="1600" b="1" dirty="0">
                          <a:solidFill>
                            <a:schemeClr val="bg1"/>
                          </a:solidFill>
                        </a:rPr>
                        <a:t>Rok</a:t>
                      </a:r>
                      <a:endParaRPr lang="en-IE" sz="16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Pomen</a:t>
                      </a:r>
                      <a:endParaRPr lang="en-IE" sz="16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696580946"/>
                  </a:ext>
                </a:extLst>
              </a:tr>
              <a:tr h="888028">
                <a:tc>
                  <a:txBody>
                    <a:bodyPr/>
                    <a:lstStyle/>
                    <a:p>
                      <a:pPr>
                        <a:buNone/>
                      </a:pPr>
                      <a:r>
                        <a:rPr lang="en-IE" sz="1600" b="0" dirty="0">
                          <a:solidFill>
                            <a:schemeClr val="bg1"/>
                          </a:solidFill>
                        </a:rPr>
                        <a:t>Namen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Ta model je zasnovan za </a:t>
                      </a:r>
                      <a:r>
                        <a:rPr lang="en-US" sz="1600" b="1" dirty="0">
                          <a:solidFill>
                            <a:srgbClr val="595959"/>
                          </a:solidFill>
                        </a:rPr>
                        <a:t>strateško oblikovanje cen vaših ponudb</a:t>
                      </a:r>
                      <a:r>
                        <a:rPr lang="en-US" sz="1600" dirty="0">
                          <a:solidFill>
                            <a:srgbClr val="595959"/>
                          </a:solidFill>
                        </a:rPr>
                        <a:t>, tako da ne pokrivate le svojih obratovalnih stroškov, ampak tudi dosežete </a:t>
                      </a:r>
                      <a:r>
                        <a:rPr lang="en-US" sz="1600" b="1" dirty="0">
                          <a:solidFill>
                            <a:srgbClr val="595959"/>
                          </a:solidFill>
                        </a:rPr>
                        <a:t>ciljni dobiček</a:t>
                      </a:r>
                      <a:r>
                        <a:rPr lang="en-US" sz="1600" dirty="0">
                          <a:solidFill>
                            <a:srgbClr val="595959"/>
                          </a:solidFill>
                        </a:rPr>
                        <a:t>. Je idealen za resnično poslovno načrtovanje.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457138"/>
                  </a:ext>
                </a:extLst>
              </a:tr>
              <a:tr h="621620">
                <a:tc>
                  <a:txBody>
                    <a:bodyPr/>
                    <a:lstStyle/>
                    <a:p>
                      <a:pPr>
                        <a:buNone/>
                      </a:pPr>
                      <a:r>
                        <a:rPr lang="en-IE" sz="1600" b="0" dirty="0">
                          <a:solidFill>
                            <a:schemeClr val="bg1"/>
                          </a:solidFill>
                        </a:rPr>
                        <a:t>Osnova za ceno</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Namesto da izbirate naključne cene za vsako sezono, začnete z izračunano </a:t>
                      </a:r>
                      <a:r>
                        <a:rPr lang="en-US" sz="1600" b="1" dirty="0">
                          <a:solidFill>
                            <a:srgbClr val="595959"/>
                          </a:solidFill>
                        </a:rPr>
                        <a:t>osnovno ceno </a:t>
                      </a:r>
                      <a:r>
                        <a:rPr lang="en-US" sz="1600" dirty="0">
                          <a:solidFill>
                            <a:srgbClr val="595959"/>
                          </a:solidFill>
                        </a:rPr>
                        <a:t>(npr. 125 EUR), ki temelji na vaših stroških in ciljnem dobičku. Nato jo </a:t>
                      </a:r>
                      <a:r>
                        <a:rPr lang="en-US" sz="1600" b="1" dirty="0">
                          <a:solidFill>
                            <a:srgbClr val="595959"/>
                          </a:solidFill>
                        </a:rPr>
                        <a:t>prilagodite navzgor ali navzdol, </a:t>
                      </a:r>
                      <a:r>
                        <a:rPr lang="en-US" sz="1600" dirty="0">
                          <a:solidFill>
                            <a:srgbClr val="595959"/>
                          </a:solidFill>
                        </a:rPr>
                        <a:t>odvisno od povpraševanja v posamezni sezoni.</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517443"/>
                  </a:ext>
                </a:extLst>
              </a:tr>
              <a:tr h="621620">
                <a:tc>
                  <a:txBody>
                    <a:bodyPr/>
                    <a:lstStyle/>
                    <a:p>
                      <a:pPr>
                        <a:buNone/>
                      </a:pPr>
                      <a:r>
                        <a:rPr lang="en-IE" sz="1600" b="0" dirty="0">
                          <a:solidFill>
                            <a:schemeClr val="bg1"/>
                          </a:solidFill>
                        </a:rPr>
                        <a:t>Zasedenost</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Predpostavlja </a:t>
                      </a:r>
                      <a:r>
                        <a:rPr lang="en-US" sz="1600" b="1" dirty="0">
                          <a:solidFill>
                            <a:srgbClr val="595959"/>
                          </a:solidFill>
                        </a:rPr>
                        <a:t>bolj zanesljive stopnje rezervacij </a:t>
                      </a:r>
                      <a:r>
                        <a:rPr lang="en-US" sz="1600" dirty="0">
                          <a:solidFill>
                            <a:srgbClr val="595959"/>
                          </a:solidFill>
                        </a:rPr>
                        <a:t>kot model s fiksno stopnjo – 25 % v nizki, 45 % v srednji in 65 % v visoki sezoni –, kar odraža rastno miselnost ali dobro trženje.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929578"/>
                  </a:ext>
                </a:extLst>
              </a:tr>
              <a:tr h="621620">
                <a:tc>
                  <a:txBody>
                    <a:bodyPr/>
                    <a:lstStyle/>
                    <a:p>
                      <a:pPr>
                        <a:buNone/>
                      </a:pPr>
                      <a:r>
                        <a:rPr lang="en-IE" sz="1600" b="0" dirty="0">
                          <a:solidFill>
                            <a:schemeClr val="bg1"/>
                          </a:solidFill>
                        </a:rPr>
                        <a:t>Strategija cen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Cene se </a:t>
                      </a:r>
                      <a:r>
                        <a:rPr lang="en-US" sz="1600" b="1" dirty="0">
                          <a:solidFill>
                            <a:srgbClr val="595959"/>
                          </a:solidFill>
                        </a:rPr>
                        <a:t>dinamično prilagajajo</a:t>
                      </a:r>
                      <a:r>
                        <a:rPr lang="en-US" sz="1600" dirty="0">
                          <a:solidFill>
                            <a:srgbClr val="595959"/>
                          </a:solidFill>
                        </a:rPr>
                        <a:t>. Na primer, v visoki sezoni lahko dodate 20 %, v nizki sezoni pa odštejete 15 %. To se odziva na to, kdaj je verjetnost, da bodo ljudje rezervirali, večja ali manjša.</a:t>
                      </a:r>
                      <a:endParaRPr lang="en-IE" sz="1600" kern="1200">
                        <a:solidFill>
                          <a:srgbClr val="5959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335934"/>
                  </a:ext>
                </a:extLst>
              </a:tr>
              <a:tr h="621620">
                <a:tc>
                  <a:txBody>
                    <a:bodyPr/>
                    <a:lstStyle/>
                    <a:p>
                      <a:pPr>
                        <a:buNone/>
                      </a:pPr>
                      <a:r>
                        <a:rPr lang="en-IE" sz="1600" b="0" dirty="0">
                          <a:solidFill>
                            <a:schemeClr val="bg1"/>
                          </a:solidFill>
                        </a:rPr>
                        <a:t>Sledenje stroškov</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Za razliko od fiksnih modelov ta vključuje </a:t>
                      </a:r>
                      <a:r>
                        <a:rPr lang="en-US" sz="1600" b="1" dirty="0">
                          <a:solidFill>
                            <a:srgbClr val="595959"/>
                          </a:solidFill>
                        </a:rPr>
                        <a:t>ocenjene stroške poslovanja na sezono</a:t>
                      </a:r>
                      <a:r>
                        <a:rPr lang="en-US" sz="1600" dirty="0">
                          <a:solidFill>
                            <a:srgbClr val="595959"/>
                          </a:solidFill>
                        </a:rPr>
                        <a:t>, tako da lahko jasno vidite, ali ustvarjate dobiček ali izgubo.</a:t>
                      </a:r>
                      <a:endParaRPr lang="en-IE" sz="16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770458"/>
                  </a:ext>
                </a:extLst>
              </a:tr>
              <a:tr h="621620">
                <a:tc>
                  <a:txBody>
                    <a:bodyPr/>
                    <a:lstStyle/>
                    <a:p>
                      <a:pPr>
                        <a:buNone/>
                      </a:pPr>
                      <a:r>
                        <a:rPr lang="en-IE" sz="1600" b="0" dirty="0">
                          <a:solidFill>
                            <a:schemeClr val="bg1"/>
                          </a:solidFill>
                        </a:rPr>
                        <a:t>Predvideni prihodki</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Ta cenovna strategija napoveduje</a:t>
                      </a:r>
                      <a:r>
                        <a:rPr lang="en-US" sz="1600" b="1" dirty="0">
                          <a:solidFill>
                            <a:srgbClr val="595959"/>
                          </a:solidFill>
                        </a:rPr>
                        <a:t> 45.630 EUR letno</a:t>
                      </a:r>
                      <a:r>
                        <a:rPr lang="en-US" sz="1600" dirty="0">
                          <a:solidFill>
                            <a:srgbClr val="595959"/>
                          </a:solidFill>
                        </a:rPr>
                        <a:t>, kar je </a:t>
                      </a:r>
                      <a:r>
                        <a:rPr lang="en-US" sz="1600" b="1" dirty="0">
                          <a:solidFill>
                            <a:srgbClr val="595959"/>
                          </a:solidFill>
                        </a:rPr>
                        <a:t>več kot dvakrat več, </a:t>
                      </a:r>
                      <a:r>
                        <a:rPr lang="en-US" sz="1600" dirty="0">
                          <a:solidFill>
                            <a:srgbClr val="595959"/>
                          </a:solidFill>
                        </a:rPr>
                        <a:t>kot bi zaslužili z osnovnim modelom s fiksno ceno.</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704379"/>
                  </a:ext>
                </a:extLst>
              </a:tr>
              <a:tr h="621620">
                <a:tc>
                  <a:txBody>
                    <a:bodyPr/>
                    <a:lstStyle/>
                    <a:p>
                      <a:pPr>
                        <a:buNone/>
                      </a:pPr>
                      <a:r>
                        <a:rPr lang="en-IE" sz="1600" dirty="0">
                          <a:solidFill>
                            <a:schemeClr val="bg1"/>
                          </a:solidFill>
                        </a:rPr>
                        <a:t>Izračun dobička</a:t>
                      </a:r>
                      <a:endParaRPr lang="en-IE" sz="1600" b="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Jasno prikazuje </a:t>
                      </a:r>
                      <a:r>
                        <a:rPr lang="en-US" sz="1600" b="1" dirty="0">
                          <a:solidFill>
                            <a:srgbClr val="595959"/>
                          </a:solidFill>
                        </a:rPr>
                        <a:t>skupni letni dobiček v višini 26.430 EUR</a:t>
                      </a:r>
                      <a:r>
                        <a:rPr lang="en-US" sz="1600" dirty="0">
                          <a:solidFill>
                            <a:srgbClr val="595959"/>
                          </a:solidFill>
                        </a:rPr>
                        <a:t>, kar ga naredi popolno finančno orodje – ne le napoved prihodkov.</a:t>
                      </a:r>
                      <a:endParaRPr lang="en-IE" sz="16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213764"/>
                  </a:ext>
                </a:extLst>
              </a:tr>
            </a:tbl>
          </a:graphicData>
        </a:graphic>
      </p:graphicFrame>
    </p:spTree>
    <p:extLst>
      <p:ext uri="{BB962C8B-B14F-4D97-AF65-F5344CB8AC3E}">
        <p14:creationId xmlns:p14="http://schemas.microsoft.com/office/powerpoint/2010/main" val="4171758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22D2F-D4A9-DCE5-0FFF-5FCAD09FC703}"/>
              </a:ext>
            </a:extLst>
          </p:cNvPr>
          <p:cNvSpPr>
            <a:spLocks noGrp="1"/>
          </p:cNvSpPr>
          <p:nvPr>
            <p:ph type="body" sz="quarter" idx="18"/>
          </p:nvPr>
        </p:nvSpPr>
        <p:spPr>
          <a:xfrm>
            <a:off x="368580" y="1365698"/>
            <a:ext cx="11495905" cy="5732625"/>
          </a:xfrm>
        </p:spPr>
        <p:txBody>
          <a:bodyPr lIns="91440" tIns="45720" rIns="91440" bIns="45720" anchor="t"/>
          <a:lstStyle/>
          <a:p>
            <a:r>
              <a:rPr lang="en-US" sz="2000">
                <a:solidFill>
                  <a:srgbClr val="595959"/>
                </a:solidFill>
              </a:rPr>
              <a:t>Ta del je </a:t>
            </a:r>
            <a:r>
              <a:rPr lang="en-US" sz="2000" b="1" dirty="0">
                <a:solidFill>
                  <a:srgbClr val="595959"/>
                </a:solidFill>
              </a:rPr>
              <a:t>podrobni vodnik </a:t>
            </a:r>
            <a:r>
              <a:rPr lang="en-US" sz="2000" dirty="0">
                <a:solidFill>
                  <a:srgbClr val="595959"/>
                </a:solidFill>
              </a:rPr>
              <a:t>po</a:t>
            </a:r>
            <a:r>
              <a:rPr lang="en-US" sz="2000" b="1" dirty="0">
                <a:solidFill>
                  <a:srgbClr val="595959"/>
                </a:solidFill>
              </a:rPr>
              <a:t> cenovni strategiji </a:t>
            </a:r>
            <a:r>
              <a:rPr lang="en-US" sz="2000" dirty="0">
                <a:solidFill>
                  <a:srgbClr val="595959"/>
                </a:solidFill>
              </a:rPr>
              <a:t>za ponudnike nastanitev, ki je posebej zasnovan, da jim pomaga oblikovati </a:t>
            </a:r>
            <a:r>
              <a:rPr lang="en-US" sz="2000" b="1" dirty="0">
                <a:solidFill>
                  <a:srgbClr val="595959"/>
                </a:solidFill>
              </a:rPr>
              <a:t>donosen in konkurenčen cenovni model </a:t>
            </a:r>
            <a:r>
              <a:rPr lang="en-US" sz="2000" dirty="0">
                <a:solidFill>
                  <a:srgbClr val="595959"/>
                </a:solidFill>
              </a:rPr>
              <a:t>z uporabo </a:t>
            </a:r>
            <a:r>
              <a:rPr lang="en-US" sz="2000" b="1" dirty="0">
                <a:solidFill>
                  <a:srgbClr val="595959"/>
                </a:solidFill>
              </a:rPr>
              <a:t>metode stroškovno-dodatnega določanja cen</a:t>
            </a:r>
            <a:r>
              <a:rPr lang="en-US" sz="2000" dirty="0">
                <a:solidFill>
                  <a:srgbClr val="595959"/>
                </a:solidFill>
              </a:rPr>
              <a:t>.</a:t>
            </a:r>
            <a:endParaRPr lang="en-US" sz="2000">
              <a:solidFill>
                <a:srgbClr val="595959"/>
              </a:solidFill>
              <a:ea typeface="Calibri"/>
              <a:cs typeface="Calibri"/>
            </a:endParaRPr>
          </a:p>
          <a:p>
            <a:endParaRPr lang="en-US" sz="2000" b="1" dirty="0">
              <a:solidFill>
                <a:srgbClr val="595959"/>
              </a:solidFill>
              <a:ea typeface="Calibri"/>
              <a:cs typeface="Calibri"/>
            </a:endParaRPr>
          </a:p>
          <a:p>
            <a:r>
              <a:rPr lang="en-US" sz="2000" b="1" dirty="0">
                <a:solidFill>
                  <a:srgbClr val="595959"/>
                </a:solidFill>
              </a:rPr>
              <a:t>Izračunajte svojo osnovno ceno </a:t>
            </a:r>
            <a:r>
              <a:rPr lang="en-US" sz="2000" dirty="0">
                <a:solidFill>
                  <a:srgbClr val="595959"/>
                </a:solidFill>
              </a:rPr>
              <a:t>z uporabo formule stroškov plus.</a:t>
            </a:r>
            <a:endParaRPr lang="en-US" sz="2000">
              <a:solidFill>
                <a:srgbClr val="595959"/>
              </a:solidFill>
              <a:ea typeface="Calibri"/>
              <a:cs typeface="Calibri"/>
            </a:endParaRPr>
          </a:p>
          <a:p>
            <a:pPr marL="457200" indent="-457200">
              <a:buFont typeface="+mj-lt"/>
              <a:buAutoNum type="arabicPeriod"/>
            </a:pPr>
            <a:r>
              <a:rPr lang="en-US" sz="2000" b="1" dirty="0">
                <a:solidFill>
                  <a:srgbClr val="595959"/>
                </a:solidFill>
              </a:rPr>
              <a:t>Ustvarite sezonske stopnje </a:t>
            </a:r>
            <a:r>
              <a:rPr lang="en-US" sz="2000" dirty="0">
                <a:solidFill>
                  <a:srgbClr val="595959"/>
                </a:solidFill>
              </a:rPr>
              <a:t>z odstotnimi prilagoditvami, da se prilagodite povpraševanju.</a:t>
            </a:r>
            <a:endParaRPr lang="en-US" sz="2000">
              <a:solidFill>
                <a:srgbClr val="595959"/>
              </a:solidFill>
              <a:ea typeface="Calibri"/>
              <a:cs typeface="Calibri"/>
            </a:endParaRPr>
          </a:p>
          <a:p>
            <a:pPr marL="457200" indent="-457200">
              <a:buFont typeface="+mj-lt"/>
              <a:buAutoNum type="arabicPeriod"/>
            </a:pPr>
            <a:r>
              <a:rPr lang="en-US" sz="2000" b="1" dirty="0">
                <a:solidFill>
                  <a:srgbClr val="595959"/>
                </a:solidFill>
              </a:rPr>
              <a:t>Dodajte vrednost z oblikovanjem paketov ali dodatnih prodaj, ki ustrezajo potrebam gostov</a:t>
            </a:r>
            <a:r>
              <a:rPr lang="en-US" sz="2000" dirty="0">
                <a:solidFill>
                  <a:srgbClr val="595959"/>
                </a:solidFill>
              </a:rPr>
              <a:t>.</a:t>
            </a:r>
            <a:endParaRPr lang="en-US" sz="2000">
              <a:solidFill>
                <a:srgbClr val="595959"/>
              </a:solidFill>
              <a:ea typeface="Calibri"/>
              <a:cs typeface="Calibri"/>
            </a:endParaRPr>
          </a:p>
          <a:p>
            <a:pPr marL="457200" indent="-457200">
              <a:buFont typeface="+mj-lt"/>
              <a:buAutoNum type="arabicPeriod"/>
            </a:pPr>
            <a:r>
              <a:rPr lang="en-US" sz="2000" b="1" dirty="0">
                <a:solidFill>
                  <a:srgbClr val="595959"/>
                </a:solidFill>
              </a:rPr>
              <a:t>Preizkusite konkurenčnost </a:t>
            </a:r>
            <a:r>
              <a:rPr lang="en-US" sz="2000" dirty="0">
                <a:solidFill>
                  <a:srgbClr val="595959"/>
                </a:solidFill>
              </a:rPr>
              <a:t>s primerjavo vaših cen z lokalnimi alternativami.</a:t>
            </a:r>
            <a:endParaRPr lang="en-US" sz="2000">
              <a:solidFill>
                <a:srgbClr val="595959"/>
              </a:solidFill>
              <a:ea typeface="Calibri"/>
              <a:cs typeface="Calibri"/>
            </a:endParaRPr>
          </a:p>
          <a:p>
            <a:pPr marL="457200" indent="-457200">
              <a:buFont typeface="+mj-lt"/>
              <a:buAutoNum type="arabicPeriod"/>
            </a:pPr>
            <a:r>
              <a:rPr lang="en-US" sz="2000" b="1" dirty="0">
                <a:solidFill>
                  <a:srgbClr val="595959"/>
                </a:solidFill>
              </a:rPr>
              <a:t>Redno pregledujte </a:t>
            </a:r>
            <a:r>
              <a:rPr lang="en-US" sz="2000" dirty="0">
                <a:solidFill>
                  <a:srgbClr val="595959"/>
                </a:solidFill>
              </a:rPr>
              <a:t>– popravite cene, če se stroški povečajo ali če pogosto dosežete polno zasedenost.</a:t>
            </a:r>
            <a:endParaRPr lang="en-US" sz="2000">
              <a:solidFill>
                <a:srgbClr val="595959"/>
              </a:solidFill>
              <a:ea typeface="Calibri"/>
              <a:cs typeface="Calibri"/>
            </a:endParaRPr>
          </a:p>
          <a:p>
            <a:pPr marL="457200" indent="-457200">
              <a:buFont typeface="+mj-lt"/>
              <a:buAutoNum type="arabicPeriod"/>
            </a:pPr>
            <a:endParaRPr lang="en-US" sz="2000" dirty="0">
              <a:solidFill>
                <a:srgbClr val="595959"/>
              </a:solidFill>
              <a:ea typeface="Calibri"/>
              <a:cs typeface="Calibri"/>
            </a:endParaRPr>
          </a:p>
          <a:p>
            <a:r>
              <a:rPr lang="en-US" sz="2000" b="1" dirty="0">
                <a:solidFill>
                  <a:srgbClr val="595959"/>
                </a:solidFill>
              </a:rPr>
              <a:t>Formula za določanje cen Cost-Plus </a:t>
            </a:r>
            <a:r>
              <a:rPr lang="en-US" sz="2000" dirty="0">
                <a:solidFill>
                  <a:srgbClr val="595959"/>
                </a:solidFill>
              </a:rPr>
              <a:t>vam pomaga določiti </a:t>
            </a:r>
            <a:r>
              <a:rPr lang="en-US" sz="2000" b="1" dirty="0">
                <a:solidFill>
                  <a:srgbClr val="595959"/>
                </a:solidFill>
              </a:rPr>
              <a:t>osnovno ceno za nočitev</a:t>
            </a:r>
            <a:r>
              <a:rPr lang="en-US" sz="2000" dirty="0">
                <a:solidFill>
                  <a:srgbClr val="595959"/>
                </a:solidFill>
              </a:rPr>
              <a:t>, tako da zagotovi </a:t>
            </a:r>
            <a:r>
              <a:rPr lang="en-US" sz="2000" b="1" dirty="0">
                <a:solidFill>
                  <a:srgbClr val="595959"/>
                </a:solidFill>
              </a:rPr>
              <a:t>pokritje </a:t>
            </a:r>
            <a:r>
              <a:rPr lang="en-US" sz="2000" dirty="0">
                <a:solidFill>
                  <a:srgbClr val="595959"/>
                </a:solidFill>
              </a:rPr>
              <a:t>vaših </a:t>
            </a:r>
            <a:r>
              <a:rPr lang="en-US" sz="2000" b="1" dirty="0">
                <a:solidFill>
                  <a:srgbClr val="595959"/>
                </a:solidFill>
              </a:rPr>
              <a:t>skupnih stroškov </a:t>
            </a:r>
            <a:r>
              <a:rPr lang="en-US" sz="2000" dirty="0">
                <a:solidFill>
                  <a:srgbClr val="595959"/>
                </a:solidFill>
              </a:rPr>
              <a:t>in </a:t>
            </a:r>
            <a:r>
              <a:rPr lang="en-US" sz="2000" b="1" dirty="0">
                <a:solidFill>
                  <a:srgbClr val="595959"/>
                </a:solidFill>
              </a:rPr>
              <a:t>doseganje ciljnega dobička</a:t>
            </a:r>
            <a:r>
              <a:rPr lang="en-US" sz="2000" dirty="0">
                <a:solidFill>
                  <a:srgbClr val="595959"/>
                </a:solidFill>
              </a:rPr>
              <a:t>.</a:t>
            </a:r>
            <a:endParaRPr lang="en-US" sz="2000">
              <a:solidFill>
                <a:srgbClr val="595959"/>
              </a:solidFill>
              <a:ea typeface="Calibri"/>
              <a:cs typeface="Calibri"/>
            </a:endParaRPr>
          </a:p>
          <a:p>
            <a:endParaRPr lang="en-US" sz="2000" dirty="0">
              <a:ea typeface="Calibri"/>
              <a:cs typeface="Calibri"/>
            </a:endParaRPr>
          </a:p>
          <a:p>
            <a:r>
              <a:rPr lang="en-IE" sz="2000" b="1" dirty="0">
                <a:solidFill>
                  <a:srgbClr val="459597"/>
                </a:solidFill>
              </a:rPr>
              <a:t>Formula za določanje cene po stroških:</a:t>
            </a:r>
            <a:endParaRPr lang="en-IE" sz="2000" b="1">
              <a:solidFill>
                <a:srgbClr val="459597"/>
              </a:solidFill>
              <a:ea typeface="Calibri"/>
              <a:cs typeface="Calibri"/>
            </a:endParaRPr>
          </a:p>
          <a:p>
            <a:r>
              <a:rPr lang="en-IE" sz="2000" b="1" dirty="0">
                <a:solidFill>
                  <a:srgbClr val="E96751"/>
                </a:solidFill>
              </a:rPr>
              <a:t>Osnovna cena za nočitev (€) </a:t>
            </a:r>
            <a:r>
              <a:rPr lang="en-IE" sz="2000" dirty="0">
                <a:solidFill>
                  <a:srgbClr val="E96751"/>
                </a:solidFill>
              </a:rPr>
              <a:t>= letni stroški (€) + želeni letni dobiček (€) ÷ pričakovano število rezerviranih nočitev na leto</a:t>
            </a:r>
            <a:endParaRPr lang="en-IE" sz="2000">
              <a:solidFill>
                <a:srgbClr val="E96751"/>
              </a:solidFill>
              <a:ea typeface="Calibri"/>
              <a:cs typeface="Calibri"/>
            </a:endParaRPr>
          </a:p>
        </p:txBody>
      </p:sp>
      <p:sp>
        <p:nvSpPr>
          <p:cNvPr id="3" name="Text Placeholder 2">
            <a:extLst>
              <a:ext uri="{FF2B5EF4-FFF2-40B4-BE49-F238E27FC236}">
                <a16:creationId xmlns:a16="http://schemas.microsoft.com/office/drawing/2014/main" id="{A17E0412-EECB-914C-7CF0-98D5CFE88F4C}"/>
              </a:ext>
            </a:extLst>
          </p:cNvPr>
          <p:cNvSpPr>
            <a:spLocks noGrp="1"/>
          </p:cNvSpPr>
          <p:nvPr>
            <p:ph type="body" sz="quarter" idx="16"/>
          </p:nvPr>
        </p:nvSpPr>
        <p:spPr>
          <a:xfrm>
            <a:off x="368580" y="147340"/>
            <a:ext cx="10614687" cy="803654"/>
          </a:xfrm>
        </p:spPr>
        <p:txBody>
          <a:bodyPr lIns="91440" tIns="45720" rIns="91440" bIns="45720" anchor="t">
            <a:noAutofit/>
          </a:bodyPr>
          <a:lstStyle/>
          <a:p>
            <a:r>
              <a:rPr lang="en-US" sz="2600" dirty="0"/>
              <a:t>Sezonski kalkulator cen: </a:t>
            </a:r>
            <a:r>
              <a:rPr lang="en-US" sz="2600" b="0" dirty="0">
                <a:solidFill>
                  <a:srgbClr val="E96751"/>
                </a:solidFill>
              </a:rPr>
              <a:t>dinamično načrtovanje cen</a:t>
            </a:r>
            <a:endParaRPr lang="en-IE" sz="2600" b="0">
              <a:solidFill>
                <a:srgbClr val="E96751"/>
              </a:solidFill>
              <a:ea typeface="Calibri"/>
              <a:cs typeface="Calibri"/>
            </a:endParaRPr>
          </a:p>
          <a:p>
            <a:r>
              <a:rPr lang="en-US" sz="2600" i="1" dirty="0">
                <a:solidFill>
                  <a:srgbClr val="595959"/>
                </a:solidFill>
              </a:rPr>
              <a:t>Kako uporabljati to predlogo korak za korakom</a:t>
            </a:r>
            <a:endParaRPr lang="en-US" sz="2600" i="1" dirty="0">
              <a:solidFill>
                <a:srgbClr val="595959"/>
              </a:solidFill>
              <a:ea typeface="Calibri"/>
              <a:cs typeface="Calibri"/>
            </a:endParaRPr>
          </a:p>
          <a:p>
            <a:endParaRPr lang="en-IE" sz="2600" dirty="0">
              <a:ea typeface="Calibri"/>
              <a:cs typeface="Calibri"/>
            </a:endParaRPr>
          </a:p>
        </p:txBody>
      </p:sp>
    </p:spTree>
    <p:extLst>
      <p:ext uri="{BB962C8B-B14F-4D97-AF65-F5344CB8AC3E}">
        <p14:creationId xmlns:p14="http://schemas.microsoft.com/office/powerpoint/2010/main" val="2791944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8706A9-796F-C8B3-F3EB-0983B6A6DFA9}"/>
              </a:ext>
            </a:extLst>
          </p:cNvPr>
          <p:cNvSpPr>
            <a:spLocks noGrp="1"/>
          </p:cNvSpPr>
          <p:nvPr>
            <p:ph type="body" sz="quarter" idx="16"/>
          </p:nvPr>
        </p:nvSpPr>
        <p:spPr>
          <a:xfrm>
            <a:off x="323850" y="173611"/>
            <a:ext cx="10614687" cy="803654"/>
          </a:xfrm>
        </p:spPr>
        <p:txBody>
          <a:bodyPr/>
          <a:lstStyle/>
          <a:p>
            <a:r>
              <a:rPr lang="en-US" dirty="0"/>
              <a:t>Kalkulator sezonskih cen: </a:t>
            </a:r>
            <a:r>
              <a:rPr lang="en-US" b="0" dirty="0">
                <a:solidFill>
                  <a:srgbClr val="E96751"/>
                </a:solidFill>
              </a:rPr>
              <a:t>dinamično načrtovanje cen</a:t>
            </a:r>
            <a:endParaRPr lang="en-IE" b="0" dirty="0">
              <a:solidFill>
                <a:srgbClr val="E96751"/>
              </a:solidFill>
            </a:endParaRPr>
          </a:p>
        </p:txBody>
      </p:sp>
      <p:graphicFrame>
        <p:nvGraphicFramePr>
          <p:cNvPr id="5" name="Table 4">
            <a:extLst>
              <a:ext uri="{FF2B5EF4-FFF2-40B4-BE49-F238E27FC236}">
                <a16:creationId xmlns:a16="http://schemas.microsoft.com/office/drawing/2014/main" id="{6A180C1E-553F-FA19-F40B-508BF7367D27}"/>
              </a:ext>
            </a:extLst>
          </p:cNvPr>
          <p:cNvGraphicFramePr>
            <a:graphicFrameLocks noGrp="1"/>
          </p:cNvGraphicFramePr>
          <p:nvPr>
            <p:extLst>
              <p:ext uri="{D42A27DB-BD31-4B8C-83A1-F6EECF244321}">
                <p14:modId xmlns:p14="http://schemas.microsoft.com/office/powerpoint/2010/main" val="3090098843"/>
              </p:ext>
            </p:extLst>
          </p:nvPr>
        </p:nvGraphicFramePr>
        <p:xfrm>
          <a:off x="304800" y="823101"/>
          <a:ext cx="11544300" cy="3200400"/>
        </p:xfrm>
        <a:graphic>
          <a:graphicData uri="http://schemas.openxmlformats.org/drawingml/2006/table">
            <a:tbl>
              <a:tblPr/>
              <a:tblGrid>
                <a:gridCol w="1282700">
                  <a:extLst>
                    <a:ext uri="{9D8B030D-6E8A-4147-A177-3AD203B41FA5}">
                      <a16:colId xmlns:a16="http://schemas.microsoft.com/office/drawing/2014/main" val="3194659643"/>
                    </a:ext>
                  </a:extLst>
                </a:gridCol>
                <a:gridCol w="1098550">
                  <a:extLst>
                    <a:ext uri="{9D8B030D-6E8A-4147-A177-3AD203B41FA5}">
                      <a16:colId xmlns:a16="http://schemas.microsoft.com/office/drawing/2014/main" val="2745095276"/>
                    </a:ext>
                  </a:extLst>
                </a:gridCol>
                <a:gridCol w="1466850">
                  <a:extLst>
                    <a:ext uri="{9D8B030D-6E8A-4147-A177-3AD203B41FA5}">
                      <a16:colId xmlns:a16="http://schemas.microsoft.com/office/drawing/2014/main" val="47415149"/>
                    </a:ext>
                  </a:extLst>
                </a:gridCol>
                <a:gridCol w="1282700">
                  <a:extLst>
                    <a:ext uri="{9D8B030D-6E8A-4147-A177-3AD203B41FA5}">
                      <a16:colId xmlns:a16="http://schemas.microsoft.com/office/drawing/2014/main" val="2642831748"/>
                    </a:ext>
                  </a:extLst>
                </a:gridCol>
                <a:gridCol w="1336675">
                  <a:extLst>
                    <a:ext uri="{9D8B030D-6E8A-4147-A177-3AD203B41FA5}">
                      <a16:colId xmlns:a16="http://schemas.microsoft.com/office/drawing/2014/main" val="4120347767"/>
                    </a:ext>
                  </a:extLst>
                </a:gridCol>
                <a:gridCol w="1228725">
                  <a:extLst>
                    <a:ext uri="{9D8B030D-6E8A-4147-A177-3AD203B41FA5}">
                      <a16:colId xmlns:a16="http://schemas.microsoft.com/office/drawing/2014/main" val="1711840429"/>
                    </a:ext>
                  </a:extLst>
                </a:gridCol>
                <a:gridCol w="1282700">
                  <a:extLst>
                    <a:ext uri="{9D8B030D-6E8A-4147-A177-3AD203B41FA5}">
                      <a16:colId xmlns:a16="http://schemas.microsoft.com/office/drawing/2014/main" val="1580334806"/>
                    </a:ext>
                  </a:extLst>
                </a:gridCol>
                <a:gridCol w="1282700">
                  <a:extLst>
                    <a:ext uri="{9D8B030D-6E8A-4147-A177-3AD203B41FA5}">
                      <a16:colId xmlns:a16="http://schemas.microsoft.com/office/drawing/2014/main" val="500808196"/>
                    </a:ext>
                  </a:extLst>
                </a:gridCol>
                <a:gridCol w="1282700">
                  <a:extLst>
                    <a:ext uri="{9D8B030D-6E8A-4147-A177-3AD203B41FA5}">
                      <a16:colId xmlns:a16="http://schemas.microsoft.com/office/drawing/2014/main" val="1603169953"/>
                    </a:ext>
                  </a:extLst>
                </a:gridCol>
              </a:tblGrid>
              <a:tr h="0">
                <a:tc>
                  <a:txBody>
                    <a:bodyPr/>
                    <a:lstStyle/>
                    <a:p>
                      <a:pPr>
                        <a:buNone/>
                      </a:pPr>
                      <a:r>
                        <a:rPr lang="en-IE" sz="1800" b="1" dirty="0">
                          <a:solidFill>
                            <a:schemeClr val="bg1"/>
                          </a:solidFill>
                        </a:rPr>
                        <a:t>Sezona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Osnovna cena*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Sezonska prilagoditev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Končna cena na noč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Predvidena zasedenost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Rezervirane nočitve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Predvideni prihodki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Predvideni stroški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Predvideni skupni dobiček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022574717"/>
                  </a:ext>
                </a:extLst>
              </a:tr>
              <a:tr h="0">
                <a:tc>
                  <a:txBody>
                    <a:bodyPr/>
                    <a:lstStyle/>
                    <a:p>
                      <a:pPr>
                        <a:buNone/>
                      </a:pPr>
                      <a:r>
                        <a:rPr lang="en-IE" sz="1800" dirty="0">
                          <a:solidFill>
                            <a:srgbClr val="595959"/>
                          </a:solidFill>
                        </a:rPr>
                        <a:t>Nizka sezona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8.280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4.600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3.680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3785775"/>
                  </a:ext>
                </a:extLst>
              </a:tr>
              <a:tr h="0">
                <a:tc>
                  <a:txBody>
                    <a:bodyPr/>
                    <a:lstStyle/>
                    <a:p>
                      <a:pPr>
                        <a:buNone/>
                      </a:pPr>
                      <a:r>
                        <a:rPr lang="en-IE" sz="1800" dirty="0" err="1">
                          <a:solidFill>
                            <a:srgbClr val="595959"/>
                          </a:solidFill>
                        </a:rPr>
                        <a:t>Srednja</a:t>
                      </a:r>
                      <a:r>
                        <a:rPr lang="en-IE" sz="1800" dirty="0">
                          <a:solidFill>
                            <a:srgbClr val="595959"/>
                          </a:solidFill>
                        </a:rPr>
                        <a:t> </a:t>
                      </a:r>
                      <a:r>
                        <a:rPr lang="en-IE" sz="1800" dirty="0" err="1">
                          <a:solidFill>
                            <a:srgbClr val="595959"/>
                          </a:solidFill>
                        </a:rPr>
                        <a:t>sezona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14.400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6.800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8996646"/>
                  </a:ext>
                </a:extLst>
              </a:tr>
              <a:tr h="0">
                <a:tc>
                  <a:txBody>
                    <a:bodyPr/>
                    <a:lstStyle/>
                    <a:p>
                      <a:pPr>
                        <a:buNone/>
                      </a:pPr>
                      <a:r>
                        <a:rPr lang="en-IE" sz="1800" dirty="0">
                          <a:solidFill>
                            <a:srgbClr val="595959"/>
                          </a:solidFill>
                        </a:rPr>
                        <a:t>Visoka </a:t>
                      </a:r>
                      <a:r>
                        <a:rPr lang="en-IE" sz="1800" dirty="0" err="1">
                          <a:solidFill>
                            <a:srgbClr val="595959"/>
                          </a:solidFill>
                        </a:rPr>
                        <a:t>sezona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22.950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7.800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15.150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524233"/>
                  </a:ext>
                </a:extLst>
              </a:tr>
              <a:tr h="0">
                <a:tc>
                  <a:txBody>
                    <a:bodyPr/>
                    <a:lstStyle/>
                    <a:p>
                      <a:pPr>
                        <a:buNone/>
                      </a:pPr>
                      <a:r>
                        <a:rPr lang="en-IE" sz="1800" b="1" dirty="0">
                          <a:solidFill>
                            <a:schemeClr val="bg1"/>
                          </a:solidFill>
                        </a:rPr>
                        <a:t>Skupaj</a:t>
                      </a: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b="1" dirty="0">
                          <a:solidFill>
                            <a:schemeClr val="bg1"/>
                          </a:solidFill>
                        </a:rPr>
                        <a:t>365</a:t>
                      </a: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b="1" dirty="0">
                          <a:solidFill>
                            <a:schemeClr val="bg1"/>
                          </a:solidFill>
                        </a:rPr>
                        <a:t>45.630</a:t>
                      </a: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b="1" dirty="0">
                          <a:solidFill>
                            <a:schemeClr val="bg1"/>
                          </a:solidFill>
                        </a:rPr>
                        <a:t>19.200</a:t>
                      </a: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b="1" dirty="0">
                          <a:solidFill>
                            <a:schemeClr val="bg1"/>
                          </a:solidFill>
                        </a:rPr>
                        <a:t>26.430</a:t>
                      </a: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2533340448"/>
                  </a:ext>
                </a:extLst>
              </a:tr>
            </a:tbl>
          </a:graphicData>
        </a:graphic>
      </p:graphicFrame>
      <p:sp>
        <p:nvSpPr>
          <p:cNvPr id="7" name="TextBox 6">
            <a:extLst>
              <a:ext uri="{FF2B5EF4-FFF2-40B4-BE49-F238E27FC236}">
                <a16:creationId xmlns:a16="http://schemas.microsoft.com/office/drawing/2014/main" id="{E44BABFE-539E-6F03-AD6B-AE5933E7235D}"/>
              </a:ext>
            </a:extLst>
          </p:cNvPr>
          <p:cNvSpPr txBox="1"/>
          <p:nvPr/>
        </p:nvSpPr>
        <p:spPr>
          <a:xfrm>
            <a:off x="323850" y="4256638"/>
            <a:ext cx="10614687" cy="2308324"/>
          </a:xfrm>
          <a:prstGeom prst="rect">
            <a:avLst/>
          </a:prstGeom>
          <a:noFill/>
        </p:spPr>
        <p:txBody>
          <a:bodyPr wrap="square">
            <a:spAutoFit/>
          </a:bodyPr>
          <a:lstStyle/>
          <a:p>
            <a:pPr>
              <a:buNone/>
            </a:pPr>
            <a:r>
              <a:rPr lang="en-US" b="1" dirty="0">
                <a:solidFill>
                  <a:srgbClr val="E96751"/>
                </a:solidFill>
              </a:rPr>
              <a:t>Opredelitve:</a:t>
            </a:r>
          </a:p>
          <a:p>
            <a:pPr marL="285750" indent="-285750">
              <a:buFont typeface="Arial" panose="020B0604020202020204" pitchFamily="34" charset="0"/>
              <a:buChar char="•"/>
            </a:pPr>
            <a:r>
              <a:rPr lang="en-US" b="1" dirty="0">
                <a:solidFill>
                  <a:srgbClr val="595959"/>
                </a:solidFill>
              </a:rPr>
              <a:t>Osnovna cena</a:t>
            </a:r>
            <a:r>
              <a:rPr lang="en-US" dirty="0">
                <a:solidFill>
                  <a:srgbClr val="595959"/>
                </a:solidFill>
              </a:rPr>
              <a:t>: Vaša povprečna cena na noč iz cene po stroških (npr. 125 €)</a:t>
            </a:r>
          </a:p>
          <a:p>
            <a:pPr marL="285750" indent="-285750">
              <a:buFont typeface="Arial" panose="020B0604020202020204" pitchFamily="34" charset="0"/>
              <a:buChar char="•"/>
            </a:pPr>
            <a:r>
              <a:rPr lang="en-US" b="1" dirty="0">
                <a:solidFill>
                  <a:srgbClr val="595959"/>
                </a:solidFill>
              </a:rPr>
              <a:t>Sezonska prilagoditev</a:t>
            </a:r>
            <a:r>
              <a:rPr lang="en-US" dirty="0">
                <a:solidFill>
                  <a:srgbClr val="595959"/>
                </a:solidFill>
              </a:rPr>
              <a:t>: premije ali popusti, ki se uporabljajo glede na sezono</a:t>
            </a:r>
          </a:p>
          <a:p>
            <a:pPr marL="285750" indent="-285750">
              <a:buFont typeface="Arial" panose="020B0604020202020204" pitchFamily="34" charset="0"/>
              <a:buChar char="•"/>
            </a:pPr>
            <a:r>
              <a:rPr lang="en-US" b="1" dirty="0">
                <a:solidFill>
                  <a:srgbClr val="595959"/>
                </a:solidFill>
              </a:rPr>
              <a:t>Končna cena na noč</a:t>
            </a:r>
            <a:r>
              <a:rPr lang="en-US" dirty="0">
                <a:solidFill>
                  <a:srgbClr val="595959"/>
                </a:solidFill>
              </a:rPr>
              <a:t>: dejanska cena, ki jo zaračunate v tej sezoni</a:t>
            </a:r>
          </a:p>
          <a:p>
            <a:pPr marL="285750" indent="-285750">
              <a:buFont typeface="Arial" panose="020B0604020202020204" pitchFamily="34" charset="0"/>
              <a:buChar char="•"/>
            </a:pPr>
            <a:r>
              <a:rPr lang="en-US" b="1" dirty="0">
                <a:solidFill>
                  <a:srgbClr val="595959"/>
                </a:solidFill>
              </a:rPr>
              <a:t>Predvideni prihodki</a:t>
            </a:r>
            <a:r>
              <a:rPr lang="en-US" dirty="0">
                <a:solidFill>
                  <a:srgbClr val="595959"/>
                </a:solidFill>
              </a:rPr>
              <a:t>: končna cena × rezervirane nočitve</a:t>
            </a:r>
          </a:p>
          <a:p>
            <a:pPr marL="285750" indent="-285750">
              <a:buFont typeface="Arial" panose="020B0604020202020204" pitchFamily="34" charset="0"/>
              <a:buChar char="•"/>
            </a:pPr>
            <a:r>
              <a:rPr lang="en-US" b="1" dirty="0">
                <a:solidFill>
                  <a:srgbClr val="595959"/>
                </a:solidFill>
              </a:rPr>
              <a:t>Predvideni stroški</a:t>
            </a:r>
            <a:r>
              <a:rPr lang="en-US" dirty="0">
                <a:solidFill>
                  <a:srgbClr val="595959"/>
                </a:solidFill>
              </a:rPr>
              <a:t>: predvideni sezonski stroški (lahko vključujejo komunalne storitve, čiščenje itd.)</a:t>
            </a:r>
          </a:p>
          <a:p>
            <a:pPr marL="285750" indent="-285750">
              <a:buFont typeface="Arial" panose="020B0604020202020204" pitchFamily="34" charset="0"/>
              <a:buChar char="•"/>
            </a:pPr>
            <a:r>
              <a:rPr lang="en-US" b="1" dirty="0">
                <a:solidFill>
                  <a:srgbClr val="595959"/>
                </a:solidFill>
              </a:rPr>
              <a:t>Predvideni dobiček</a:t>
            </a:r>
            <a:r>
              <a:rPr lang="en-US" dirty="0">
                <a:solidFill>
                  <a:srgbClr val="595959"/>
                </a:solidFill>
              </a:rPr>
              <a:t>: Prihodki – stroški</a:t>
            </a:r>
          </a:p>
          <a:p>
            <a:pPr marL="285750" indent="-285750">
              <a:buFont typeface="Arial" panose="020B0604020202020204" pitchFamily="34" charset="0"/>
              <a:buChar char="•"/>
            </a:pPr>
            <a:r>
              <a:rPr lang="en-US" b="1" dirty="0">
                <a:solidFill>
                  <a:srgbClr val="595959"/>
                </a:solidFill>
              </a:rPr>
              <a:t>*Povprečna dnevna cena (ADR):</a:t>
            </a:r>
            <a:r>
              <a:rPr lang="en-US" dirty="0">
                <a:solidFill>
                  <a:srgbClr val="595959"/>
                </a:solidFill>
              </a:rPr>
              <a:t> 125 EUR</a:t>
            </a:r>
          </a:p>
        </p:txBody>
      </p:sp>
    </p:spTree>
    <p:extLst>
      <p:ext uri="{BB962C8B-B14F-4D97-AF65-F5344CB8AC3E}">
        <p14:creationId xmlns:p14="http://schemas.microsoft.com/office/powerpoint/2010/main" val="30082056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looking at a blueprint&#10;&#10;AI-generated content may be incorrect.">
            <a:extLst>
              <a:ext uri="{FF2B5EF4-FFF2-40B4-BE49-F238E27FC236}">
                <a16:creationId xmlns:a16="http://schemas.microsoft.com/office/drawing/2014/main" id="{55188A70-85FC-E134-4DC7-E6E596FB3DBB}"/>
              </a:ext>
            </a:extLst>
          </p:cNvPr>
          <p:cNvPicPr>
            <a:picLocks noGrp="1" noChangeAspect="1"/>
          </p:cNvPicPr>
          <p:nvPr>
            <p:ph type="pic" sz="quarter" idx="22"/>
          </p:nvPr>
        </p:nvPicPr>
        <p:blipFill>
          <a:blip r:embed="rId2"/>
          <a:srcRect t="8644" b="8644"/>
          <a:stretch>
            <a:fillRect/>
          </a:stretch>
        </p:blipFill>
        <p:spPr/>
      </p:pic>
      <p:sp>
        <p:nvSpPr>
          <p:cNvPr id="5" name="Text Placeholder 4">
            <a:extLst>
              <a:ext uri="{FF2B5EF4-FFF2-40B4-BE49-F238E27FC236}">
                <a16:creationId xmlns:a16="http://schemas.microsoft.com/office/drawing/2014/main" id="{18CE6E7B-F489-8371-58F3-6628E0D83935}"/>
              </a:ext>
            </a:extLst>
          </p:cNvPr>
          <p:cNvSpPr>
            <a:spLocks noGrp="1"/>
          </p:cNvSpPr>
          <p:nvPr>
            <p:ph type="body" sz="quarter" idx="18"/>
          </p:nvPr>
        </p:nvSpPr>
        <p:spPr>
          <a:xfrm>
            <a:off x="8423858" y="1956649"/>
            <a:ext cx="3305968" cy="1049221"/>
          </a:xfrm>
        </p:spPr>
        <p:txBody>
          <a:bodyPr/>
          <a:lstStyle/>
          <a:p>
            <a:r>
              <a:rPr lang="en-US" sz="3000" b="0" dirty="0"/>
              <a:t>Načrtovanje za nizko sezono in sezonskost</a:t>
            </a:r>
            <a:endParaRPr lang="en-IE" sz="3000" b="0" dirty="0"/>
          </a:p>
        </p:txBody>
      </p:sp>
      <p:sp>
        <p:nvSpPr>
          <p:cNvPr id="12" name="Text Placeholder 11">
            <a:extLst>
              <a:ext uri="{FF2B5EF4-FFF2-40B4-BE49-F238E27FC236}">
                <a16:creationId xmlns:a16="http://schemas.microsoft.com/office/drawing/2014/main" id="{B2CC3864-0C12-853F-27F4-A1A8E2DD4C79}"/>
              </a:ext>
            </a:extLst>
          </p:cNvPr>
          <p:cNvSpPr txBox="1">
            <a:spLocks/>
          </p:cNvSpPr>
          <p:nvPr/>
        </p:nvSpPr>
        <p:spPr>
          <a:xfrm>
            <a:off x="455461" y="4756126"/>
            <a:ext cx="11093379" cy="18546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Eden največjih izzivov v podeželskem turizmu je </a:t>
            </a:r>
            <a:r>
              <a:rPr lang="en-US" b="1" dirty="0"/>
              <a:t>nizka sezona </a:t>
            </a:r>
            <a:r>
              <a:rPr lang="en-US" dirty="0"/>
              <a:t>– meseci, ko turistično povpraševanje upada (npr. temne zime na severu, blatne vmesne sezone, počitniški zastoj). Vendar pa lahko z ustvarjalnostjo tudi v teh obdobjih ustvarjate prihodke in ohranjate dobičkonosnost svojega podjetja. Tukaj je nekaj praktičnih strategij za obvladovanje upada v nizki sezoni, tako z zmanjšanjem stroškov kot s povečanjem prihodkov:</a:t>
            </a:r>
          </a:p>
        </p:txBody>
      </p:sp>
      <p:grpSp>
        <p:nvGrpSpPr>
          <p:cNvPr id="4" name="Group 3">
            <a:extLst>
              <a:ext uri="{FF2B5EF4-FFF2-40B4-BE49-F238E27FC236}">
                <a16:creationId xmlns:a16="http://schemas.microsoft.com/office/drawing/2014/main" id="{96051F65-6B69-0515-9BE5-812845B94431}"/>
              </a:ext>
            </a:extLst>
          </p:cNvPr>
          <p:cNvGrpSpPr/>
          <p:nvPr/>
        </p:nvGrpSpPr>
        <p:grpSpPr>
          <a:xfrm>
            <a:off x="10836098" y="238446"/>
            <a:ext cx="1081945" cy="1011723"/>
            <a:chOff x="1016000" y="1137920"/>
            <a:chExt cx="1016000" cy="1016000"/>
          </a:xfrm>
        </p:grpSpPr>
        <p:sp>
          <p:nvSpPr>
            <p:cNvPr id="7" name="Oval 6">
              <a:extLst>
                <a:ext uri="{FF2B5EF4-FFF2-40B4-BE49-F238E27FC236}">
                  <a16:creationId xmlns:a16="http://schemas.microsoft.com/office/drawing/2014/main" id="{6B2D6312-32C4-5404-256B-691B0CF5D03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5A688694-0CFB-6D38-174A-ACACECB92F0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34</a:t>
              </a:r>
            </a:p>
          </p:txBody>
        </p:sp>
      </p:grpSp>
      <p:sp>
        <p:nvSpPr>
          <p:cNvPr id="14" name="TextBox 13">
            <a:extLst>
              <a:ext uri="{FF2B5EF4-FFF2-40B4-BE49-F238E27FC236}">
                <a16:creationId xmlns:a16="http://schemas.microsoft.com/office/drawing/2014/main" id="{24E6F35E-EF27-EB69-FDAD-26DE76202255}"/>
              </a:ext>
            </a:extLst>
          </p:cNvPr>
          <p:cNvSpPr txBox="1"/>
          <p:nvPr/>
        </p:nvSpPr>
        <p:spPr>
          <a:xfrm>
            <a:off x="8101585" y="1252340"/>
            <a:ext cx="6100762" cy="553998"/>
          </a:xfrm>
          <a:prstGeom prst="rect">
            <a:avLst/>
          </a:prstGeom>
          <a:noFill/>
        </p:spPr>
        <p:txBody>
          <a:bodyPr wrap="square">
            <a:spAutoFit/>
          </a:bodyPr>
          <a:lstStyle/>
          <a:p>
            <a:r>
              <a:rPr lang="en-US" sz="3000" b="1" dirty="0">
                <a:solidFill>
                  <a:schemeClr val="bg1"/>
                </a:solidFill>
                <a:latin typeface="Calibri" panose="020F0502020204030204" pitchFamily="34" charset="0"/>
                <a:ea typeface="Open Sans" panose="020B0606030504020204" pitchFamily="34" charset="0"/>
                <a:cs typeface="Calibri" panose="020F0502020204030204" pitchFamily="34" charset="0"/>
              </a:rPr>
              <a:t>Preživetje v nizki sezoni</a:t>
            </a:r>
            <a:endParaRPr lang="en-IE" sz="30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146827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57C6-EEC5-D251-19B8-8414538BFC1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411350A-8270-3158-AEAE-80A16D64B90E}"/>
              </a:ext>
            </a:extLst>
          </p:cNvPr>
          <p:cNvSpPr>
            <a:spLocks noGrp="1"/>
          </p:cNvSpPr>
          <p:nvPr>
            <p:ph type="body" sz="quarter" idx="16"/>
          </p:nvPr>
        </p:nvSpPr>
        <p:spPr>
          <a:xfrm>
            <a:off x="238125" y="130779"/>
            <a:ext cx="10984244" cy="803654"/>
          </a:xfrm>
        </p:spPr>
        <p:txBody>
          <a:bodyPr/>
          <a:lstStyle/>
          <a:p>
            <a:r>
              <a:rPr lang="en-US" sz="2800" dirty="0"/>
              <a:t>Finančna logika in načrtovanje za podjetja v gostinskem sektorju Načrtovanje</a:t>
            </a:r>
            <a:endParaRPr lang="en-IE" sz="2800" dirty="0"/>
          </a:p>
        </p:txBody>
      </p:sp>
      <p:graphicFrame>
        <p:nvGraphicFramePr>
          <p:cNvPr id="9" name="Table 8">
            <a:extLst>
              <a:ext uri="{FF2B5EF4-FFF2-40B4-BE49-F238E27FC236}">
                <a16:creationId xmlns:a16="http://schemas.microsoft.com/office/drawing/2014/main" id="{857A24AF-CDBE-08A0-B14D-80F2664510F7}"/>
              </a:ext>
            </a:extLst>
          </p:cNvPr>
          <p:cNvGraphicFramePr>
            <a:graphicFrameLocks noGrp="1"/>
          </p:cNvGraphicFramePr>
          <p:nvPr>
            <p:extLst>
              <p:ext uri="{D42A27DB-BD31-4B8C-83A1-F6EECF244321}">
                <p14:modId xmlns:p14="http://schemas.microsoft.com/office/powerpoint/2010/main" val="2501444875"/>
              </p:ext>
            </p:extLst>
          </p:nvPr>
        </p:nvGraphicFramePr>
        <p:xfrm>
          <a:off x="238125" y="698482"/>
          <a:ext cx="11620500" cy="6016260"/>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Oddelek</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Oddelek</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Zakaj je tukaj</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Osnova prihodkov in zmogljivosti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Najprej izračunajte, koliko zaslužite ali kakšen je vaš skupni dohodek.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Vedeti morate, koliko </a:t>
                      </a:r>
                      <a:r>
                        <a:rPr lang="en-US" sz="1900" b="1" dirty="0">
                          <a:solidFill>
                            <a:schemeClr val="bg1">
                              <a:lumMod val="50000"/>
                            </a:schemeClr>
                          </a:solidFill>
                        </a:rPr>
                        <a:t>zaslužite </a:t>
                      </a:r>
                      <a:r>
                        <a:rPr lang="en-US" sz="1900" dirty="0">
                          <a:solidFill>
                            <a:schemeClr val="bg1">
                              <a:lumMod val="50000"/>
                            </a:schemeClr>
                          </a:solidFill>
                        </a:rPr>
                        <a:t>(primarni in sekundarni viri dohodka) in koliko </a:t>
                      </a:r>
                      <a:r>
                        <a:rPr lang="en-US" sz="1900" b="1" dirty="0">
                          <a:solidFill>
                            <a:schemeClr val="bg1">
                              <a:lumMod val="50000"/>
                            </a:schemeClr>
                          </a:solidFill>
                        </a:rPr>
                        <a:t>nočitev lahko prodate.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Struktura stroškov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Ugotovite, koliko porabite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Brez poznavanja </a:t>
                      </a:r>
                      <a:r>
                        <a:rPr lang="en-US" sz="1900" b="1" dirty="0">
                          <a:solidFill>
                            <a:schemeClr val="bg1">
                              <a:lumMod val="50000"/>
                            </a:schemeClr>
                          </a:solidFill>
                        </a:rPr>
                        <a:t>fiksnih in spremenljivih stroškov </a:t>
                      </a:r>
                      <a:r>
                        <a:rPr lang="en-US" sz="1900" dirty="0">
                          <a:solidFill>
                            <a:schemeClr val="bg1">
                              <a:lumMod val="50000"/>
                            </a:schemeClr>
                          </a:solidFill>
                        </a:rPr>
                        <a:t>ne morete določiti cen ali izračunati dobička.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kern="1200" dirty="0">
                          <a:solidFill>
                            <a:schemeClr val="bg1">
                              <a:lumMod val="85000"/>
                            </a:schemeClr>
                          </a:solidFill>
                          <a:latin typeface="+mn-lt"/>
                          <a:ea typeface="+mn-ea"/>
                          <a:cs typeface="+mn-cs"/>
                        </a:rPr>
                        <a:t>Poznajte svoje stroške na noč</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chemeClr val="bg1">
                              <a:lumMod val="50000"/>
                            </a:schemeClr>
                          </a:solidFill>
                          <a:latin typeface="+mn-lt"/>
                          <a:ea typeface="+mn-ea"/>
                          <a:cs typeface="+mn-cs"/>
                        </a:rPr>
                        <a:t>Izračunajte, kaj mora pokriti vsaka nočitev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Pomaga določiti </a:t>
                      </a:r>
                      <a:r>
                        <a:rPr lang="en-US" sz="1900" b="1" dirty="0">
                          <a:solidFill>
                            <a:schemeClr val="bg1">
                              <a:lumMod val="50000"/>
                            </a:schemeClr>
                          </a:solidFill>
                        </a:rPr>
                        <a:t>minimalno ceno</a:t>
                      </a:r>
                      <a:r>
                        <a:rPr lang="en-US" sz="1900" dirty="0">
                          <a:solidFill>
                            <a:schemeClr val="bg1">
                              <a:lumMod val="50000"/>
                            </a:schemeClr>
                          </a:solidFill>
                        </a:rPr>
                        <a:t>, da dosežete prag rentabilnosti. </a:t>
                      </a:r>
                      <a:r>
                        <a:rPr lang="en-US" sz="1900" b="1" dirty="0">
                          <a:solidFill>
                            <a:schemeClr val="bg1">
                              <a:lumMod val="50000"/>
                            </a:schemeClr>
                          </a:solidFill>
                        </a:rPr>
                        <a:t>Strošek na noč </a:t>
                      </a:r>
                      <a:r>
                        <a:rPr lang="en-US" sz="1900" dirty="0">
                          <a:solidFill>
                            <a:schemeClr val="bg1">
                              <a:lumMod val="50000"/>
                            </a:schemeClr>
                          </a:solidFill>
                        </a:rPr>
                        <a:t>izračunate tako, da skupne stroške delite s predvidenim številom prodanih nočitev.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Analiza pragu rentabilnosti in načrtovanje zasedenosti in prihodkov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Določite svojo finančno preživetveno točko in napovedujte zasedenost in potencial prihodkov.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Pove vam, kako </a:t>
                      </a:r>
                      <a:r>
                        <a:rPr lang="en-US" sz="1900" b="1" dirty="0">
                          <a:solidFill>
                            <a:schemeClr val="bg1">
                              <a:lumMod val="50000"/>
                            </a:schemeClr>
                          </a:solidFill>
                        </a:rPr>
                        <a:t>prenehati izgubljati denar</a:t>
                      </a:r>
                      <a:r>
                        <a:rPr lang="en-US" sz="1900" dirty="0">
                          <a:solidFill>
                            <a:schemeClr val="bg1">
                              <a:lumMod val="50000"/>
                            </a:schemeClr>
                          </a:solidFill>
                        </a:rPr>
                        <a:t>. Ko so stroški znani, izračunajte, koliko </a:t>
                      </a:r>
                      <a:r>
                        <a:rPr lang="en-US" sz="1900" b="1" dirty="0">
                          <a:solidFill>
                            <a:schemeClr val="bg1">
                              <a:lumMod val="50000"/>
                            </a:schemeClr>
                          </a:solidFill>
                        </a:rPr>
                        <a:t>rezervacij je potrebnih za doseganje pragu rentabilnosti</a:t>
                      </a:r>
                      <a:r>
                        <a:rPr lang="en-US" sz="1900" dirty="0">
                          <a:solidFill>
                            <a:schemeClr val="bg1">
                              <a:lumMod val="50000"/>
                            </a:schemeClr>
                          </a:solidFill>
                        </a:rPr>
                        <a:t>. Zagotovite dosegljive cene z </a:t>
                      </a:r>
                      <a:r>
                        <a:rPr lang="en-US" sz="1900" b="1" dirty="0">
                          <a:solidFill>
                            <a:schemeClr val="bg1">
                              <a:lumMod val="50000"/>
                            </a:schemeClr>
                          </a:solidFill>
                        </a:rPr>
                        <a:t>realističnimi cilji rezervacij </a:t>
                      </a:r>
                      <a:r>
                        <a:rPr lang="en-US" sz="1900" dirty="0">
                          <a:solidFill>
                            <a:schemeClr val="bg1">
                              <a:lumMod val="50000"/>
                            </a:schemeClr>
                          </a:solidFill>
                        </a:rPr>
                        <a:t>in </a:t>
                      </a:r>
                      <a:r>
                        <a:rPr lang="en-US" sz="1900" b="1" dirty="0">
                          <a:solidFill>
                            <a:schemeClr val="bg1">
                              <a:lumMod val="50000"/>
                            </a:schemeClr>
                          </a:solidFill>
                        </a:rPr>
                        <a:t>cilji zasedenosti v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Strategije dobička in cen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Nato izberite cenovno strategijo, ki je usklajena z vašimi cilji</a:t>
                      </a:r>
                    </a:p>
                    <a:p>
                      <a:pPr>
                        <a:buNone/>
                      </a:pPr>
                      <a:r>
                        <a:rPr lang="en-US" sz="1900" dirty="0">
                          <a:solidFill>
                            <a:srgbClr val="595959"/>
                          </a:solidFill>
                        </a:rPr>
                        <a:t>Ko je vse zgoraj navedeno urejeno, lahko samozavestno </a:t>
                      </a:r>
                      <a:r>
                        <a:rPr lang="en-US" sz="1900" b="1" dirty="0">
                          <a:solidFill>
                            <a:srgbClr val="595959"/>
                          </a:solidFill>
                        </a:rPr>
                        <a:t>določite cene </a:t>
                      </a:r>
                      <a:r>
                        <a:rPr lang="en-US" sz="1900" dirty="0">
                          <a:solidFill>
                            <a:srgbClr val="595959"/>
                          </a:solidFill>
                        </a:rPr>
                        <a:t>in </a:t>
                      </a:r>
                      <a:r>
                        <a:rPr lang="en-US" sz="1900" b="1" dirty="0">
                          <a:solidFill>
                            <a:srgbClr val="595959"/>
                          </a:solidFill>
                        </a:rPr>
                        <a:t>ciljne dobičke.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22918F0A-DD46-3E8E-CA29-0353050383B3}"/>
              </a:ext>
            </a:extLst>
          </p:cNvPr>
          <p:cNvSpPr/>
          <p:nvPr/>
        </p:nvSpPr>
        <p:spPr>
          <a:xfrm>
            <a:off x="0" y="5268483"/>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79045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6BE88-5648-9C6A-A0FB-6BB4F129CBB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B916A9A-0A50-9724-725D-B31413E55FE1}"/>
              </a:ext>
            </a:extLst>
          </p:cNvPr>
          <p:cNvSpPr>
            <a:spLocks noGrp="1"/>
          </p:cNvSpPr>
          <p:nvPr>
            <p:ph type="body" sz="quarter" idx="16"/>
          </p:nvPr>
        </p:nvSpPr>
        <p:spPr>
          <a:xfrm>
            <a:off x="788612" y="198705"/>
            <a:ext cx="10614687" cy="803654"/>
          </a:xfrm>
        </p:spPr>
        <p:txBody>
          <a:bodyPr/>
          <a:lstStyle/>
          <a:p>
            <a:r>
              <a:rPr lang="en-US" sz="3200" dirty="0">
                <a:solidFill>
                  <a:srgbClr val="459597"/>
                </a:solidFill>
              </a:rPr>
              <a:t>Taktike za zmanjšanje stroškov in povečanje prihodkov</a:t>
            </a:r>
          </a:p>
        </p:txBody>
      </p:sp>
      <p:sp>
        <p:nvSpPr>
          <p:cNvPr id="11" name="Freeform: Shape 10">
            <a:extLst>
              <a:ext uri="{FF2B5EF4-FFF2-40B4-BE49-F238E27FC236}">
                <a16:creationId xmlns:a16="http://schemas.microsoft.com/office/drawing/2014/main" id="{CFFB7389-6A3A-F097-2E02-AE2A79481AA2}"/>
              </a:ext>
            </a:extLst>
          </p:cNvPr>
          <p:cNvSpPr/>
          <p:nvPr/>
        </p:nvSpPr>
        <p:spPr>
          <a:xfrm>
            <a:off x="1141890" y="2347574"/>
            <a:ext cx="9794111" cy="2367302"/>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97BCB5A4-7ECC-9ABD-9F69-586E58739541}"/>
              </a:ext>
            </a:extLst>
          </p:cNvPr>
          <p:cNvGrpSpPr/>
          <p:nvPr/>
        </p:nvGrpSpPr>
        <p:grpSpPr>
          <a:xfrm>
            <a:off x="0" y="853677"/>
            <a:ext cx="11479343" cy="4013789"/>
            <a:chOff x="-20769" y="1515051"/>
            <a:chExt cx="11479343" cy="4231291"/>
          </a:xfrm>
        </p:grpSpPr>
        <p:grpSp>
          <p:nvGrpSpPr>
            <p:cNvPr id="19" name="Group 18">
              <a:extLst>
                <a:ext uri="{FF2B5EF4-FFF2-40B4-BE49-F238E27FC236}">
                  <a16:creationId xmlns:a16="http://schemas.microsoft.com/office/drawing/2014/main" id="{948BBE51-4901-B2D6-0E01-D92613AB8C32}"/>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EBFADFAC-2130-DBED-7155-A7891D874590}"/>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CCDDBC4-A35B-F723-D87A-742F253809B4}"/>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38683AFB-D2DE-A8AC-B1E8-C6C40A5339AA}"/>
                  </a:ext>
                </a:extLst>
              </p:cNvPr>
              <p:cNvSpPr/>
              <p:nvPr/>
            </p:nvSpPr>
            <p:spPr>
              <a:xfrm>
                <a:off x="1121121" y="1971932"/>
                <a:ext cx="4601684"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3B542FBD-AFBD-8D92-BE70-497FDA0A79CF}"/>
                </a:ext>
              </a:extLst>
            </p:cNvPr>
            <p:cNvSpPr txBox="1"/>
            <p:nvPr/>
          </p:nvSpPr>
          <p:spPr>
            <a:xfrm>
              <a:off x="1121217" y="1960646"/>
              <a:ext cx="4386567" cy="584018"/>
            </a:xfrm>
            <a:prstGeom prst="rect">
              <a:avLst/>
            </a:prstGeom>
            <a:noFill/>
          </p:spPr>
          <p:txBody>
            <a:bodyPr wrap="square" rtlCol="0">
              <a:spAutoFit/>
            </a:bodyPr>
            <a:lstStyle/>
            <a:p>
              <a:pPr algn="ctr"/>
              <a:r>
                <a:rPr lang="en-GB" sz="3000" b="1" dirty="0">
                  <a:solidFill>
                    <a:schemeClr val="bg1"/>
                  </a:solidFill>
                </a:rPr>
                <a:t>3. Diversifikacija prihodkov</a:t>
              </a:r>
            </a:p>
          </p:txBody>
        </p:sp>
        <p:sp>
          <p:nvSpPr>
            <p:cNvPr id="25" name="TextBox 24">
              <a:extLst>
                <a:ext uri="{FF2B5EF4-FFF2-40B4-BE49-F238E27FC236}">
                  <a16:creationId xmlns:a16="http://schemas.microsoft.com/office/drawing/2014/main" id="{138F7E5C-4D0B-3004-B80D-5735EB5D810D}"/>
                </a:ext>
              </a:extLst>
            </p:cNvPr>
            <p:cNvSpPr txBox="1"/>
            <p:nvPr/>
          </p:nvSpPr>
          <p:spPr>
            <a:xfrm>
              <a:off x="1284075" y="3426492"/>
              <a:ext cx="9794111" cy="2319850"/>
            </a:xfrm>
            <a:prstGeom prst="rect">
              <a:avLst/>
            </a:prstGeom>
            <a:noFill/>
          </p:spPr>
          <p:txBody>
            <a:bodyPr wrap="square" rtlCol="0">
              <a:spAutoFit/>
            </a:bodyPr>
            <a:lstStyle/>
            <a:p>
              <a:pPr>
                <a:spcAft>
                  <a:spcPts val="600"/>
                </a:spcAft>
              </a:pPr>
              <a:r>
                <a:rPr lang="en-US" sz="2200" b="1" dirty="0">
                  <a:solidFill>
                    <a:schemeClr val="bg1"/>
                  </a:solidFill>
                </a:rPr>
                <a:t>Iskanje drugih virov prihodkov v nizki sezoni. </a:t>
              </a:r>
              <a:r>
                <a:rPr lang="en-US" sz="2200" dirty="0">
                  <a:solidFill>
                    <a:schemeClr val="bg1"/>
                  </a:solidFill>
                </a:rPr>
                <a:t>Na primer, organizacija dogodkov ali umikov lahko prinese posel v mesecih zunaj sezone – strategija, ki lahko diverzificira prihodke in razširi vašo bazo strank. Letovišče z majhnimi hišicami lahko v mirnejši sezoni gosti fotografske delavnice ali majhne poroke, da </a:t>
              </a:r>
              <a:r>
                <a:rPr lang="en-US" sz="2200" dirty="0" err="1">
                  <a:solidFill>
                    <a:schemeClr val="bg1"/>
                  </a:solidFill>
                </a:rPr>
                <a:t>izkoristi </a:t>
              </a:r>
              <a:r>
                <a:rPr lang="en-US" sz="2200" dirty="0">
                  <a:solidFill>
                    <a:schemeClr val="bg1"/>
                  </a:solidFill>
                </a:rPr>
                <a:t>prostor skozi vse leto. Več primerov je navedenih v tem poglavju.</a:t>
              </a:r>
            </a:p>
            <a:p>
              <a:pPr>
                <a:spcAft>
                  <a:spcPts val="600"/>
                </a:spcAft>
              </a:pPr>
              <a:endParaRPr lang="en-US" sz="2200" dirty="0">
                <a:solidFill>
                  <a:schemeClr val="bg1"/>
                </a:solidFill>
              </a:endParaRPr>
            </a:p>
          </p:txBody>
        </p:sp>
      </p:grpSp>
      <p:pic>
        <p:nvPicPr>
          <p:cNvPr id="6" name="Picture 5" descr="A house with a large body of water&#10;&#10;AI-generated content may be incorrect.">
            <a:extLst>
              <a:ext uri="{FF2B5EF4-FFF2-40B4-BE49-F238E27FC236}">
                <a16:creationId xmlns:a16="http://schemas.microsoft.com/office/drawing/2014/main" id="{5405385C-B50E-19F1-14DD-E6B0EBA95A74}"/>
              </a:ext>
            </a:extLst>
          </p:cNvPr>
          <p:cNvPicPr>
            <a:picLocks noChangeAspect="1"/>
          </p:cNvPicPr>
          <p:nvPr/>
        </p:nvPicPr>
        <p:blipFill>
          <a:blip r:embed="rId2"/>
          <a:stretch>
            <a:fillRect/>
          </a:stretch>
        </p:blipFill>
        <p:spPr>
          <a:xfrm>
            <a:off x="7852292" y="4191168"/>
            <a:ext cx="3531863" cy="2350896"/>
          </a:xfrm>
          <a:prstGeom prst="roundRect">
            <a:avLst/>
          </a:prstGeom>
        </p:spPr>
      </p:pic>
      <p:sp>
        <p:nvSpPr>
          <p:cNvPr id="8" name="TextBox 7">
            <a:extLst>
              <a:ext uri="{FF2B5EF4-FFF2-40B4-BE49-F238E27FC236}">
                <a16:creationId xmlns:a16="http://schemas.microsoft.com/office/drawing/2014/main" id="{69602202-6DF0-629E-1379-C275807FAEF9}"/>
              </a:ext>
            </a:extLst>
          </p:cNvPr>
          <p:cNvSpPr txBox="1"/>
          <p:nvPr/>
        </p:nvSpPr>
        <p:spPr>
          <a:xfrm>
            <a:off x="316522" y="4950558"/>
            <a:ext cx="7458076" cy="1631216"/>
          </a:xfrm>
          <a:prstGeom prst="rect">
            <a:avLst/>
          </a:prstGeom>
          <a:noFill/>
        </p:spPr>
        <p:txBody>
          <a:bodyPr wrap="square" lIns="91440" tIns="45720" rIns="91440" bIns="45720" anchor="t">
            <a:spAutoFit/>
          </a:bodyPr>
          <a:lstStyle/>
          <a:p>
            <a:r>
              <a:rPr lang="en-US" sz="2000" b="1" dirty="0">
                <a:solidFill>
                  <a:srgbClr val="EC7C69"/>
                </a:solidFill>
              </a:rPr>
              <a:t>Opomba: </a:t>
            </a:r>
            <a:r>
              <a:rPr lang="en-US" sz="2000" b="0" dirty="0">
                <a:solidFill>
                  <a:srgbClr val="494949"/>
                </a:solidFill>
              </a:rPr>
              <a:t>Če redni turisti ne prihajajo v velikem številu, razmislite o alternativnih možnostih uporabe vaših objektov. Mnogi izkušeni gostitelji </a:t>
            </a:r>
            <a:r>
              <a:rPr lang="en-US" sz="2000" b="0" i="1" dirty="0">
                <a:solidFill>
                  <a:srgbClr val="E96751"/>
                </a:solidFill>
              </a:rPr>
              <a:t>„jih napolnijo z edinstvenimi dogodki in </a:t>
            </a:r>
            <a:r>
              <a:rPr lang="en-US" sz="2000" b="0" i="1" dirty="0" err="1">
                <a:solidFill>
                  <a:srgbClr val="E96751"/>
                </a:solidFill>
              </a:rPr>
              <a:t>ustvarijo</a:t>
            </a:r>
            <a:r>
              <a:rPr lang="en-US" sz="2000" b="0" i="1" dirty="0">
                <a:solidFill>
                  <a:srgbClr val="E96751"/>
                </a:solidFill>
              </a:rPr>
              <a:t> </a:t>
            </a:r>
            <a:r>
              <a:rPr lang="en-US" sz="2000" b="0" i="1" dirty="0" err="1">
                <a:solidFill>
                  <a:srgbClr val="E96751"/>
                </a:solidFill>
              </a:rPr>
              <a:t>zanimive</a:t>
            </a:r>
            <a:r>
              <a:rPr lang="en-US" sz="2000" b="0" i="1" dirty="0">
                <a:solidFill>
                  <a:srgbClr val="E96751"/>
                </a:solidFill>
              </a:rPr>
              <a:t> </a:t>
            </a:r>
            <a:r>
              <a:rPr lang="en-US" sz="2000" b="0" i="1" dirty="0" err="1">
                <a:solidFill>
                  <a:srgbClr val="E96751"/>
                </a:solidFill>
              </a:rPr>
              <a:t>pakete</a:t>
            </a:r>
            <a:r>
              <a:rPr lang="en-US" sz="2000" b="0" i="1" dirty="0">
                <a:solidFill>
                  <a:srgbClr val="E96751"/>
                </a:solidFill>
              </a:rPr>
              <a:t>“</a:t>
            </a:r>
            <a:r>
              <a:rPr lang="en-US" sz="2000" b="0" dirty="0">
                <a:solidFill>
                  <a:srgbClr val="494949"/>
                </a:solidFill>
              </a:rPr>
              <a:t>, da </a:t>
            </a:r>
            <a:r>
              <a:rPr lang="en-US" sz="2000" b="0" dirty="0" err="1">
                <a:solidFill>
                  <a:srgbClr val="494949"/>
                </a:solidFill>
              </a:rPr>
              <a:t>privabijo</a:t>
            </a:r>
            <a:r>
              <a:rPr lang="en-US" sz="2000" b="0" dirty="0">
                <a:solidFill>
                  <a:srgbClr val="494949"/>
                </a:solidFill>
              </a:rPr>
              <a:t> </a:t>
            </a:r>
            <a:r>
              <a:rPr lang="en-US" sz="2000" b="0" dirty="0" err="1">
                <a:solidFill>
                  <a:srgbClr val="494949"/>
                </a:solidFill>
              </a:rPr>
              <a:t>goste</a:t>
            </a:r>
            <a:r>
              <a:rPr lang="en-US" sz="2000" b="0" dirty="0">
                <a:solidFill>
                  <a:srgbClr val="494949"/>
                </a:solidFill>
              </a:rPr>
              <a:t> v </a:t>
            </a:r>
            <a:r>
              <a:rPr lang="en-US" sz="2000" b="0" dirty="0" err="1">
                <a:solidFill>
                  <a:srgbClr val="494949"/>
                </a:solidFill>
              </a:rPr>
              <a:t>nizki</a:t>
            </a:r>
            <a:r>
              <a:rPr lang="en-US" sz="2000" b="0" dirty="0">
                <a:solidFill>
                  <a:srgbClr val="494949"/>
                </a:solidFill>
              </a:rPr>
              <a:t> </a:t>
            </a:r>
            <a:r>
              <a:rPr lang="en-US" sz="2000" b="0" dirty="0" err="1">
                <a:solidFill>
                  <a:srgbClr val="494949"/>
                </a:solidFill>
              </a:rPr>
              <a:t>sezoni</a:t>
            </a:r>
            <a:r>
              <a:rPr lang="en-US" sz="2000" b="0" dirty="0">
                <a:solidFill>
                  <a:srgbClr val="494949"/>
                </a:solidFill>
              </a:rPr>
              <a:t>. (</a:t>
            </a:r>
            <a:r>
              <a:rPr lang="en-US" sz="2000" b="0" dirty="0" err="1">
                <a:solidFill>
                  <a:srgbClr val="494949"/>
                </a:solidFill>
              </a:rPr>
              <a:t>npr</a:t>
            </a:r>
            <a:r>
              <a:rPr lang="en-US" sz="2000" b="0" dirty="0">
                <a:solidFill>
                  <a:srgbClr val="494949"/>
                </a:solidFill>
              </a:rPr>
              <a:t>. </a:t>
            </a:r>
            <a:r>
              <a:rPr lang="en-US" sz="2000" dirty="0" err="1">
                <a:solidFill>
                  <a:srgbClr val="494949"/>
                </a:solidFill>
              </a:rPr>
              <a:t>Velneški</a:t>
            </a:r>
            <a:r>
              <a:rPr lang="en-US" sz="2000" dirty="0">
                <a:solidFill>
                  <a:srgbClr val="494949"/>
                </a:solidFill>
              </a:rPr>
              <a:t> </a:t>
            </a:r>
            <a:r>
              <a:rPr lang="en-US" sz="2000" dirty="0" err="1">
                <a:solidFill>
                  <a:srgbClr val="494949"/>
                </a:solidFill>
              </a:rPr>
              <a:t>paketi</a:t>
            </a:r>
            <a:r>
              <a:rPr lang="en-US" sz="2000" b="0" dirty="0">
                <a:solidFill>
                  <a:srgbClr val="494949"/>
                </a:solidFill>
              </a:rPr>
              <a:t>, </a:t>
            </a:r>
            <a:r>
              <a:rPr lang="en-US" sz="2000" b="0" dirty="0" err="1">
                <a:solidFill>
                  <a:srgbClr val="494949"/>
                </a:solidFill>
              </a:rPr>
              <a:t>poslovne</a:t>
            </a:r>
            <a:r>
              <a:rPr lang="en-US" sz="2000" b="0" dirty="0">
                <a:solidFill>
                  <a:srgbClr val="494949"/>
                </a:solidFill>
              </a:rPr>
              <a:t> </a:t>
            </a:r>
            <a:r>
              <a:rPr lang="en-US" sz="2000" b="0" dirty="0" err="1">
                <a:solidFill>
                  <a:srgbClr val="494949"/>
                </a:solidFill>
              </a:rPr>
              <a:t>konference</a:t>
            </a:r>
            <a:r>
              <a:rPr lang="en-US" sz="2000" b="0" dirty="0">
                <a:solidFill>
                  <a:srgbClr val="494949"/>
                </a:solidFill>
              </a:rPr>
              <a:t>, joga, pisanje, </a:t>
            </a:r>
            <a:r>
              <a:rPr lang="en-US" sz="2000" b="0" dirty="0" err="1">
                <a:solidFill>
                  <a:srgbClr val="494949"/>
                </a:solidFill>
              </a:rPr>
              <a:t>fotografija</a:t>
            </a:r>
            <a:r>
              <a:rPr lang="en-US" sz="2000" b="0" dirty="0">
                <a:solidFill>
                  <a:srgbClr val="494949"/>
                </a:solidFill>
              </a:rPr>
              <a:t>, </a:t>
            </a:r>
            <a:r>
              <a:rPr lang="en-US" sz="2000" b="0" dirty="0" err="1">
                <a:solidFill>
                  <a:srgbClr val="494949"/>
                </a:solidFill>
              </a:rPr>
              <a:t>koncerti</a:t>
            </a:r>
            <a:r>
              <a:rPr lang="en-US" sz="2000" b="0" dirty="0">
                <a:solidFill>
                  <a:srgbClr val="494949"/>
                </a:solidFill>
              </a:rPr>
              <a:t>, </a:t>
            </a:r>
            <a:r>
              <a:rPr lang="en-US" sz="2000" b="0" dirty="0" err="1">
                <a:solidFill>
                  <a:srgbClr val="494949"/>
                </a:solidFill>
              </a:rPr>
              <a:t>festivali</a:t>
            </a:r>
            <a:r>
              <a:rPr lang="en-US" sz="2000" dirty="0">
                <a:solidFill>
                  <a:srgbClr val="494949"/>
                </a:solidFill>
              </a:rPr>
              <a:t> </a:t>
            </a:r>
            <a:r>
              <a:rPr lang="en-US" sz="2000" b="0" dirty="0">
                <a:solidFill>
                  <a:srgbClr val="494949"/>
                </a:solidFill>
              </a:rPr>
              <a:t>…). </a:t>
            </a:r>
            <a:endParaRPr lang="en-IE" sz="2000" dirty="0">
              <a:ea typeface="Calibri"/>
              <a:cs typeface="Calibri"/>
            </a:endParaRPr>
          </a:p>
        </p:txBody>
      </p:sp>
      <p:pic>
        <p:nvPicPr>
          <p:cNvPr id="13" name="Graphic 12" descr="Lights On with solid fill">
            <a:extLst>
              <a:ext uri="{FF2B5EF4-FFF2-40B4-BE49-F238E27FC236}">
                <a16:creationId xmlns:a16="http://schemas.microsoft.com/office/drawing/2014/main" id="{83D5A968-1FE9-9F09-D4B2-7ACBC35CC3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51" y="4036158"/>
            <a:ext cx="914400" cy="914400"/>
          </a:xfrm>
          <a:prstGeom prst="rect">
            <a:avLst/>
          </a:prstGeom>
        </p:spPr>
      </p:pic>
    </p:spTree>
    <p:extLst>
      <p:ext uri="{BB962C8B-B14F-4D97-AF65-F5344CB8AC3E}">
        <p14:creationId xmlns:p14="http://schemas.microsoft.com/office/powerpoint/2010/main" val="1546374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84E38-8513-BA60-0CB6-68B1F480D557}"/>
            </a:ext>
          </a:extLst>
        </p:cNvPr>
        <p:cNvGrpSpPr/>
        <p:nvPr/>
      </p:nvGrpSpPr>
      <p:grpSpPr>
        <a:xfrm>
          <a:off x="0" y="0"/>
          <a:ext cx="0" cy="0"/>
          <a:chOff x="0" y="0"/>
          <a:chExt cx="0" cy="0"/>
        </a:xfrm>
      </p:grpSpPr>
      <p:sp>
        <p:nvSpPr>
          <p:cNvPr id="13" name="Flowchart: Alternate Process 12">
            <a:extLst>
              <a:ext uri="{FF2B5EF4-FFF2-40B4-BE49-F238E27FC236}">
                <a16:creationId xmlns:a16="http://schemas.microsoft.com/office/drawing/2014/main" id="{C0D0DB4F-3E38-87D2-97E1-0FD44BC5F591}"/>
              </a:ext>
            </a:extLst>
          </p:cNvPr>
          <p:cNvSpPr/>
          <p:nvPr/>
        </p:nvSpPr>
        <p:spPr>
          <a:xfrm>
            <a:off x="1441291" y="3334004"/>
            <a:ext cx="9964593" cy="76699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Alternate Process 10">
            <a:extLst>
              <a:ext uri="{FF2B5EF4-FFF2-40B4-BE49-F238E27FC236}">
                <a16:creationId xmlns:a16="http://schemas.microsoft.com/office/drawing/2014/main" id="{0710E3D3-724C-EDC8-EB1B-3648C2257937}"/>
              </a:ext>
            </a:extLst>
          </p:cNvPr>
          <p:cNvSpPr/>
          <p:nvPr/>
        </p:nvSpPr>
        <p:spPr>
          <a:xfrm>
            <a:off x="1451012" y="2370532"/>
            <a:ext cx="9964593" cy="84932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D36D035F-D855-4143-6EEF-1AC9CB2CE104}"/>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Flowchart: Alternate Process 6">
            <a:extLst>
              <a:ext uri="{FF2B5EF4-FFF2-40B4-BE49-F238E27FC236}">
                <a16:creationId xmlns:a16="http://schemas.microsoft.com/office/drawing/2014/main" id="{E6DCD793-B1DF-FBAB-82E7-0B9FB8CA36A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79B61AD8-4B58-11E1-6542-60D7BBBBFCB6}"/>
              </a:ext>
            </a:extLst>
          </p:cNvPr>
          <p:cNvSpPr txBox="1">
            <a:spLocks/>
          </p:cNvSpPr>
          <p:nvPr/>
        </p:nvSpPr>
        <p:spPr>
          <a:xfrm>
            <a:off x="1480270" y="1428508"/>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Organizirajte dogodke izven sezone in tematski oddih</a:t>
            </a:r>
            <a:endParaRPr lang="en-GB" sz="3200" i="1" dirty="0">
              <a:solidFill>
                <a:schemeClr val="bg1"/>
              </a:solidFill>
            </a:endParaRPr>
          </a:p>
        </p:txBody>
      </p:sp>
      <p:sp>
        <p:nvSpPr>
          <p:cNvPr id="9" name="Text Placeholder 5">
            <a:extLst>
              <a:ext uri="{FF2B5EF4-FFF2-40B4-BE49-F238E27FC236}">
                <a16:creationId xmlns:a16="http://schemas.microsoft.com/office/drawing/2014/main" id="{35C1C0B8-2085-5B9E-A604-4D36E6FBBCF1}"/>
              </a:ext>
            </a:extLst>
          </p:cNvPr>
          <p:cNvSpPr txBox="1">
            <a:spLocks/>
          </p:cNvSpPr>
          <p:nvPr/>
        </p:nvSpPr>
        <p:spPr>
          <a:xfrm>
            <a:off x="1570132" y="2477779"/>
            <a:ext cx="947208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000" b="1" dirty="0">
                <a:solidFill>
                  <a:srgbClr val="EC7C69"/>
                </a:solidFill>
              </a:rPr>
              <a:t>Primer: </a:t>
            </a:r>
            <a:r>
              <a:rPr lang="en-US" sz="2000" dirty="0">
                <a:solidFill>
                  <a:srgbClr val="595959"/>
                </a:solidFill>
              </a:rPr>
              <a:t>Ponujajte </a:t>
            </a:r>
            <a:r>
              <a:rPr lang="en-US" sz="2000" b="1" dirty="0">
                <a:solidFill>
                  <a:srgbClr val="595959"/>
                </a:solidFill>
              </a:rPr>
              <a:t>majhne poroke </a:t>
            </a:r>
            <a:r>
              <a:rPr lang="en-US" sz="2000" dirty="0">
                <a:solidFill>
                  <a:srgbClr val="595959"/>
                </a:solidFill>
              </a:rPr>
              <a:t>ali pakete za pobeg v naravi na svojem slikovitem posestvu (zimski poroki so lahko čarobne in pogosto cenejše za pare).</a:t>
            </a:r>
          </a:p>
        </p:txBody>
      </p:sp>
      <p:sp>
        <p:nvSpPr>
          <p:cNvPr id="12" name="Text Placeholder 5">
            <a:extLst>
              <a:ext uri="{FF2B5EF4-FFF2-40B4-BE49-F238E27FC236}">
                <a16:creationId xmlns:a16="http://schemas.microsoft.com/office/drawing/2014/main" id="{0666B924-6FC0-E102-3C10-6E274DAA2280}"/>
              </a:ext>
            </a:extLst>
          </p:cNvPr>
          <p:cNvSpPr txBox="1">
            <a:spLocks/>
          </p:cNvSpPr>
          <p:nvPr/>
        </p:nvSpPr>
        <p:spPr>
          <a:xfrm>
            <a:off x="1570133" y="3406635"/>
            <a:ext cx="9719168" cy="420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Primer: </a:t>
            </a:r>
            <a:r>
              <a:rPr lang="en-US" sz="2000" dirty="0"/>
              <a:t>Lahko organizirate </a:t>
            </a:r>
            <a:r>
              <a:rPr lang="en-US" sz="2000" b="1" dirty="0"/>
              <a:t>praznične dogodke </a:t>
            </a:r>
            <a:r>
              <a:rPr lang="en-US" sz="2000" dirty="0"/>
              <a:t>(božič ali novo leto v </a:t>
            </a:r>
            <a:r>
              <a:rPr lang="en-US" sz="2000" dirty="0" err="1"/>
              <a:t>udobni</a:t>
            </a:r>
            <a:r>
              <a:rPr lang="en-US" sz="2000" dirty="0"/>
              <a:t> koči) ali se povežete s hobijskimi skupinami (opazovalci ptic, slikarji itd.) in </a:t>
            </a:r>
            <a:r>
              <a:rPr lang="en-US" sz="2000" dirty="0" err="1"/>
              <a:t>organizirate </a:t>
            </a:r>
            <a:r>
              <a:rPr lang="en-US" sz="2000" dirty="0"/>
              <a:t>srečanja.</a:t>
            </a:r>
          </a:p>
          <a:p>
            <a:pPr marL="447675" indent="0"/>
            <a:endParaRPr lang="en-GB" sz="2000" dirty="0"/>
          </a:p>
        </p:txBody>
      </p:sp>
      <p:cxnSp>
        <p:nvCxnSpPr>
          <p:cNvPr id="14" name="Connector: Elbow 13">
            <a:extLst>
              <a:ext uri="{FF2B5EF4-FFF2-40B4-BE49-F238E27FC236}">
                <a16:creationId xmlns:a16="http://schemas.microsoft.com/office/drawing/2014/main" id="{75495EDB-E5DD-4ACC-893E-54690D6E5AFA}"/>
              </a:ext>
            </a:extLst>
          </p:cNvPr>
          <p:cNvCxnSpPr>
            <a:cxnSpLocks/>
            <a:stCxn id="7" idx="1"/>
            <a:endCxn id="11" idx="1"/>
          </p:cNvCxnSpPr>
          <p:nvPr/>
        </p:nvCxnSpPr>
        <p:spPr>
          <a:xfrm rot="10800000" flipH="1" flipV="1">
            <a:off x="798380" y="1835197"/>
            <a:ext cx="652632" cy="959995"/>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BF0A9CE1-993B-2415-BD8D-B7E7D450F92A}"/>
              </a:ext>
            </a:extLst>
          </p:cNvPr>
          <p:cNvCxnSpPr>
            <a:cxnSpLocks/>
            <a:stCxn id="7" idx="1"/>
            <a:endCxn id="13" idx="1"/>
          </p:cNvCxnSpPr>
          <p:nvPr/>
        </p:nvCxnSpPr>
        <p:spPr>
          <a:xfrm rot="10800000" flipH="1" flipV="1">
            <a:off x="798379" y="1835197"/>
            <a:ext cx="642911" cy="1882303"/>
          </a:xfrm>
          <a:prstGeom prst="bentConnector3">
            <a:avLst>
              <a:gd name="adj1" fmla="val -3555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43377270-EE4E-A21A-C285-F8C9023352C6}"/>
              </a:ext>
            </a:extLst>
          </p:cNvPr>
          <p:cNvSpPr/>
          <p:nvPr/>
        </p:nvSpPr>
        <p:spPr>
          <a:xfrm>
            <a:off x="1463276" y="4237192"/>
            <a:ext cx="9964593" cy="10614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DF196F4A-F6D8-1704-49BB-569852E25A98}"/>
              </a:ext>
            </a:extLst>
          </p:cNvPr>
          <p:cNvSpPr txBox="1">
            <a:spLocks/>
          </p:cNvSpPr>
          <p:nvPr/>
        </p:nvSpPr>
        <p:spPr>
          <a:xfrm>
            <a:off x="1592117" y="4354195"/>
            <a:ext cx="935465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Primer: </a:t>
            </a:r>
            <a:r>
              <a:rPr lang="en-US" sz="2000" dirty="0"/>
              <a:t>Paketi namestitve z </a:t>
            </a:r>
            <a:r>
              <a:rPr lang="en-US" sz="2000" b="1" dirty="0"/>
              <a:t>izkušnjami </a:t>
            </a:r>
            <a:r>
              <a:rPr lang="en-US" sz="2000" dirty="0"/>
              <a:t>(vodene pohode, delavnice ročnih del itd.) dodajajo vrednost, ki lahko privabi goste, ki sicer ne bi potovali izven sezone.</a:t>
            </a:r>
          </a:p>
        </p:txBody>
      </p:sp>
      <p:cxnSp>
        <p:nvCxnSpPr>
          <p:cNvPr id="38" name="Connector: Elbow 37">
            <a:extLst>
              <a:ext uri="{FF2B5EF4-FFF2-40B4-BE49-F238E27FC236}">
                <a16:creationId xmlns:a16="http://schemas.microsoft.com/office/drawing/2014/main" id="{A7878308-3C0A-AC04-74CD-AE178E6B7259}"/>
              </a:ext>
            </a:extLst>
          </p:cNvPr>
          <p:cNvCxnSpPr>
            <a:cxnSpLocks/>
          </p:cNvCxnSpPr>
          <p:nvPr/>
        </p:nvCxnSpPr>
        <p:spPr>
          <a:xfrm rot="16200000" flipH="1">
            <a:off x="115857" y="4391815"/>
            <a:ext cx="1788052" cy="85771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4F3B9E35-AC2D-C217-AD33-824EE06460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pic>
        <p:nvPicPr>
          <p:cNvPr id="5" name="Graphic 4" descr="Wedding rings with solid fill">
            <a:extLst>
              <a:ext uri="{FF2B5EF4-FFF2-40B4-BE49-F238E27FC236}">
                <a16:creationId xmlns:a16="http://schemas.microsoft.com/office/drawing/2014/main" id="{4499D6B5-C3E9-38B1-785D-F6019CE4E7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7252" y="2348310"/>
            <a:ext cx="662397" cy="662397"/>
          </a:xfrm>
          <a:prstGeom prst="rect">
            <a:avLst/>
          </a:prstGeom>
        </p:spPr>
      </p:pic>
      <p:pic>
        <p:nvPicPr>
          <p:cNvPr id="26" name="Graphic 25" descr="Fireworks with solid fill">
            <a:extLst>
              <a:ext uri="{FF2B5EF4-FFF2-40B4-BE49-F238E27FC236}">
                <a16:creationId xmlns:a16="http://schemas.microsoft.com/office/drawing/2014/main" id="{98BFAE7D-9D17-B69F-98D6-86EDC524E6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3978" y="3456693"/>
            <a:ext cx="589504" cy="589504"/>
          </a:xfrm>
          <a:prstGeom prst="rect">
            <a:avLst/>
          </a:prstGeom>
        </p:spPr>
      </p:pic>
      <p:pic>
        <p:nvPicPr>
          <p:cNvPr id="30" name="Graphic 29" descr="Hike with solid fill">
            <a:extLst>
              <a:ext uri="{FF2B5EF4-FFF2-40B4-BE49-F238E27FC236}">
                <a16:creationId xmlns:a16="http://schemas.microsoft.com/office/drawing/2014/main" id="{9A82CA04-7C43-1C18-8C37-3B39777BC7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1291" y="4393706"/>
            <a:ext cx="766994" cy="766994"/>
          </a:xfrm>
          <a:prstGeom prst="rect">
            <a:avLst/>
          </a:prstGeom>
        </p:spPr>
      </p:pic>
      <p:sp>
        <p:nvSpPr>
          <p:cNvPr id="37" name="Flowchart: Alternate Process 36">
            <a:extLst>
              <a:ext uri="{FF2B5EF4-FFF2-40B4-BE49-F238E27FC236}">
                <a16:creationId xmlns:a16="http://schemas.microsoft.com/office/drawing/2014/main" id="{36A3A0DA-88E6-6D9F-6BFD-6341A6065D0C}"/>
              </a:ext>
            </a:extLst>
          </p:cNvPr>
          <p:cNvSpPr/>
          <p:nvPr/>
        </p:nvSpPr>
        <p:spPr>
          <a:xfrm>
            <a:off x="1430440" y="5530081"/>
            <a:ext cx="9964593" cy="10614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 Placeholder 5">
            <a:extLst>
              <a:ext uri="{FF2B5EF4-FFF2-40B4-BE49-F238E27FC236}">
                <a16:creationId xmlns:a16="http://schemas.microsoft.com/office/drawing/2014/main" id="{3783054D-699F-5062-C751-0676ECC1FC85}"/>
              </a:ext>
            </a:extLst>
          </p:cNvPr>
          <p:cNvSpPr txBox="1">
            <a:spLocks/>
          </p:cNvSpPr>
          <p:nvPr/>
        </p:nvSpPr>
        <p:spPr>
          <a:xfrm>
            <a:off x="1547017" y="5649631"/>
            <a:ext cx="960675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Primer: </a:t>
            </a:r>
            <a:r>
              <a:rPr lang="en-US" sz="2000" dirty="0">
                <a:solidFill>
                  <a:srgbClr val="595959"/>
                </a:solidFill>
              </a:rPr>
              <a:t>Svojo kmetijo spremenite v prizorišče za </a:t>
            </a:r>
            <a:r>
              <a:rPr lang="en-US" sz="2000" b="1" dirty="0">
                <a:solidFill>
                  <a:srgbClr val="595959"/>
                </a:solidFill>
              </a:rPr>
              <a:t>vikend oddih </a:t>
            </a:r>
            <a:r>
              <a:rPr lang="en-US" sz="2000" dirty="0">
                <a:solidFill>
                  <a:srgbClr val="595959"/>
                </a:solidFill>
              </a:rPr>
              <a:t>– wellness/joga oddih, delavnice fotografije, seminarji pisanja – ki ga tržite domačim potnikom v mesecih zunaj sezone. </a:t>
            </a:r>
          </a:p>
        </p:txBody>
      </p:sp>
      <p:sp>
        <p:nvSpPr>
          <p:cNvPr id="45" name="Text Placeholder 44">
            <a:extLst>
              <a:ext uri="{FF2B5EF4-FFF2-40B4-BE49-F238E27FC236}">
                <a16:creationId xmlns:a16="http://schemas.microsoft.com/office/drawing/2014/main" id="{4CCB0A1A-8830-0315-A934-C5493DA00F93}"/>
              </a:ext>
            </a:extLst>
          </p:cNvPr>
          <p:cNvSpPr>
            <a:spLocks noGrp="1"/>
          </p:cNvSpPr>
          <p:nvPr>
            <p:ph type="body" sz="quarter" idx="27"/>
          </p:nvPr>
        </p:nvSpPr>
        <p:spPr>
          <a:xfrm>
            <a:off x="800395" y="383586"/>
            <a:ext cx="9879083" cy="750059"/>
          </a:xfrm>
        </p:spPr>
        <p:txBody>
          <a:bodyPr/>
          <a:lstStyle/>
          <a:p>
            <a:r>
              <a:rPr lang="en-US" sz="3200" dirty="0">
                <a:solidFill>
                  <a:schemeClr val="bg1"/>
                </a:solidFill>
              </a:rPr>
              <a:t>Taktike za zmanjšanje stroškov in povečanje prihodkov</a:t>
            </a:r>
            <a:endParaRPr lang="en-IE" sz="3200" dirty="0">
              <a:solidFill>
                <a:schemeClr val="bg1"/>
              </a:solidFill>
            </a:endParaRPr>
          </a:p>
        </p:txBody>
      </p:sp>
      <p:pic>
        <p:nvPicPr>
          <p:cNvPr id="51" name="Graphic 50" descr="Yoga outline">
            <a:extLst>
              <a:ext uri="{FF2B5EF4-FFF2-40B4-BE49-F238E27FC236}">
                <a16:creationId xmlns:a16="http://schemas.microsoft.com/office/drawing/2014/main" id="{B81F8DF9-A2C1-06CD-078C-7BA0A77E1B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1993" y="5735820"/>
            <a:ext cx="751549" cy="751549"/>
          </a:xfrm>
          <a:prstGeom prst="rect">
            <a:avLst/>
          </a:prstGeom>
        </p:spPr>
      </p:pic>
    </p:spTree>
    <p:extLst>
      <p:ext uri="{BB962C8B-B14F-4D97-AF65-F5344CB8AC3E}">
        <p14:creationId xmlns:p14="http://schemas.microsoft.com/office/powerpoint/2010/main" val="16446549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F2BB9-CFB6-A6CD-ED7C-84D70B91763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2396F1D-4313-42B6-2E4E-53625173A6EF}"/>
              </a:ext>
            </a:extLst>
          </p:cNvPr>
          <p:cNvSpPr/>
          <p:nvPr/>
        </p:nvSpPr>
        <p:spPr>
          <a:xfrm>
            <a:off x="1439024" y="1289856"/>
            <a:ext cx="9964593" cy="209144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B542993A-7DB5-25B7-90BE-486B1104C0E2}"/>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B2A5363C-A162-C435-D280-3638192ED044}"/>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Ustvarite posebne pakete s partnerji</a:t>
            </a:r>
          </a:p>
        </p:txBody>
      </p:sp>
      <p:sp>
        <p:nvSpPr>
          <p:cNvPr id="9" name="Text Placeholder 5">
            <a:extLst>
              <a:ext uri="{FF2B5EF4-FFF2-40B4-BE49-F238E27FC236}">
                <a16:creationId xmlns:a16="http://schemas.microsoft.com/office/drawing/2014/main" id="{6C39705F-B531-2FBE-6716-0D7960B7D61F}"/>
              </a:ext>
            </a:extLst>
          </p:cNvPr>
          <p:cNvSpPr txBox="1">
            <a:spLocks/>
          </p:cNvSpPr>
          <p:nvPr/>
        </p:nvSpPr>
        <p:spPr>
          <a:xfrm>
            <a:off x="1157605" y="1563181"/>
            <a:ext cx="10155927"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Primer: </a:t>
            </a:r>
            <a:r>
              <a:rPr lang="en-US" spc="0" dirty="0">
                <a:solidFill>
                  <a:srgbClr val="595959"/>
                </a:solidFill>
                <a:latin typeface="+mn-lt"/>
              </a:rPr>
              <a:t>Ustvarite posebne </a:t>
            </a:r>
            <a:r>
              <a:rPr lang="en-US" spc="0" dirty="0" err="1">
                <a:solidFill>
                  <a:srgbClr val="595959"/>
                </a:solidFill>
                <a:latin typeface="+mn-lt"/>
              </a:rPr>
              <a:t>pakete</a:t>
            </a:r>
            <a:r>
              <a:rPr lang="en-US" spc="0" dirty="0">
                <a:solidFill>
                  <a:srgbClr val="595959"/>
                </a:solidFill>
                <a:latin typeface="+mn-lt"/>
              </a:rPr>
              <a:t> s </a:t>
            </a:r>
            <a:r>
              <a:rPr lang="en-US" spc="0" dirty="0" err="1">
                <a:solidFill>
                  <a:srgbClr val="595959"/>
                </a:solidFill>
                <a:latin typeface="+mn-lt"/>
              </a:rPr>
              <a:t>partnerji</a:t>
            </a:r>
            <a:r>
              <a:rPr lang="en-US" spc="0" dirty="0">
                <a:solidFill>
                  <a:srgbClr val="595959"/>
                </a:solidFill>
                <a:latin typeface="+mn-lt"/>
              </a:rPr>
              <a:t>. </a:t>
            </a:r>
            <a:r>
              <a:rPr lang="en-US" spc="0" dirty="0" err="1">
                <a:solidFill>
                  <a:srgbClr val="595959"/>
                </a:solidFill>
                <a:latin typeface="+mn-lt"/>
              </a:rPr>
              <a:t>Sodelovanje</a:t>
            </a:r>
            <a:r>
              <a:rPr lang="en-US" spc="0" dirty="0">
                <a:solidFill>
                  <a:srgbClr val="595959"/>
                </a:solidFill>
                <a:latin typeface="+mn-lt"/>
              </a:rPr>
              <a:t> </a:t>
            </a:r>
            <a:r>
              <a:rPr lang="en-US" spc="0" dirty="0" err="1">
                <a:solidFill>
                  <a:srgbClr val="595959"/>
                </a:solidFill>
                <a:latin typeface="+mn-lt"/>
              </a:rPr>
              <a:t>lahko</a:t>
            </a:r>
            <a:r>
              <a:rPr lang="en-US" spc="0" dirty="0">
                <a:solidFill>
                  <a:srgbClr val="595959"/>
                </a:solidFill>
                <a:latin typeface="+mn-lt"/>
              </a:rPr>
              <a:t> spodbudi povpraševanje v nizki sezoni. Na primer, povežite se z lokalnimi podjetji in ponudite </a:t>
            </a:r>
            <a:r>
              <a:rPr lang="en-US" b="1" spc="0" dirty="0">
                <a:solidFill>
                  <a:srgbClr val="595959"/>
                </a:solidFill>
                <a:latin typeface="+mn-lt"/>
              </a:rPr>
              <a:t>paketne ponudbe: </a:t>
            </a:r>
          </a:p>
          <a:p>
            <a:pPr marL="800100" lvl="1" indent="-342900">
              <a:buFont typeface="Arial" panose="020B0604020202020204" pitchFamily="34" charset="0"/>
              <a:buChar char="•"/>
            </a:pPr>
            <a:r>
              <a:rPr lang="en-US" spc="0" dirty="0">
                <a:solidFill>
                  <a:srgbClr val="595959"/>
                </a:solidFill>
                <a:latin typeface="+mn-lt"/>
              </a:rPr>
              <a:t>vikend na podeželju </a:t>
            </a:r>
            <a:r>
              <a:rPr lang="en-US" b="1" spc="0" dirty="0">
                <a:solidFill>
                  <a:srgbClr val="595959"/>
                </a:solidFill>
                <a:latin typeface="+mn-lt"/>
              </a:rPr>
              <a:t>z večerjo in prenočiščem </a:t>
            </a:r>
            <a:r>
              <a:rPr lang="en-US" spc="0" dirty="0">
                <a:solidFill>
                  <a:srgbClr val="595959"/>
                </a:solidFill>
                <a:latin typeface="+mn-lt"/>
              </a:rPr>
              <a:t>(vključno z bonom za vaško restavracijo) ali </a:t>
            </a:r>
          </a:p>
          <a:p>
            <a:pPr marL="800100" lvl="1" indent="-342900">
              <a:buFont typeface="Arial" panose="020B0604020202020204" pitchFamily="34" charset="0"/>
              <a:buChar char="•"/>
            </a:pPr>
            <a:r>
              <a:rPr lang="en-US" b="1" spc="0" dirty="0">
                <a:solidFill>
                  <a:srgbClr val="595959"/>
                </a:solidFill>
                <a:latin typeface="+mn-lt"/>
              </a:rPr>
              <a:t>»zimski pustolovski paket« </a:t>
            </a:r>
            <a:r>
              <a:rPr lang="en-US" spc="0" dirty="0">
                <a:solidFill>
                  <a:srgbClr val="595959"/>
                </a:solidFill>
                <a:latin typeface="+mn-lt"/>
              </a:rPr>
              <a:t>z lokalnim turističnim vodnikom (npr. vključite vožnjo s pasjimi zapreki ali pohod s krpljami na Islandiji ali iskanje tartufov v Italiji izven sezone). </a:t>
            </a:r>
          </a:p>
          <a:p>
            <a:pPr marL="485775" indent="0"/>
            <a:endParaRPr lang="en-US" sz="2000" dirty="0">
              <a:solidFill>
                <a:srgbClr val="595959"/>
              </a:solidFill>
            </a:endParaRPr>
          </a:p>
        </p:txBody>
      </p:sp>
      <p:cxnSp>
        <p:nvCxnSpPr>
          <p:cNvPr id="14" name="Connector: Elbow 13">
            <a:extLst>
              <a:ext uri="{FF2B5EF4-FFF2-40B4-BE49-F238E27FC236}">
                <a16:creationId xmlns:a16="http://schemas.microsoft.com/office/drawing/2014/main" id="{3E880554-C12A-F483-ED75-1C6DA943F75E}"/>
              </a:ext>
            </a:extLst>
          </p:cNvPr>
          <p:cNvCxnSpPr>
            <a:cxnSpLocks/>
            <a:stCxn id="7" idx="1"/>
            <a:endCxn id="11" idx="1"/>
          </p:cNvCxnSpPr>
          <p:nvPr/>
        </p:nvCxnSpPr>
        <p:spPr>
          <a:xfrm rot="10800000" flipH="1" flipV="1">
            <a:off x="786392" y="787447"/>
            <a:ext cx="652631" cy="1548133"/>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9C0A4468-A59B-90DA-3F6C-21856B76B132}"/>
              </a:ext>
            </a:extLst>
          </p:cNvPr>
          <p:cNvCxnSpPr>
            <a:cxnSpLocks/>
          </p:cNvCxnSpPr>
          <p:nvPr/>
        </p:nvCxnSpPr>
        <p:spPr>
          <a:xfrm rot="10800000" flipH="1" flipV="1">
            <a:off x="798655" y="2343628"/>
            <a:ext cx="630647" cy="2091450"/>
          </a:xfrm>
          <a:prstGeom prst="bentConnector3">
            <a:avLst>
              <a:gd name="adj1" fmla="val -3624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F37BA79-DFD1-BA62-4CC5-C4FE906D7877}"/>
              </a:ext>
            </a:extLst>
          </p:cNvPr>
          <p:cNvSpPr/>
          <p:nvPr/>
        </p:nvSpPr>
        <p:spPr>
          <a:xfrm>
            <a:off x="1451287" y="3529762"/>
            <a:ext cx="7273613" cy="264447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4A5853AD-81FC-B2AB-97F7-D7F44DEEFC82}"/>
              </a:ext>
            </a:extLst>
          </p:cNvPr>
          <p:cNvSpPr txBox="1">
            <a:spLocks/>
          </p:cNvSpPr>
          <p:nvPr/>
        </p:nvSpPr>
        <p:spPr>
          <a:xfrm>
            <a:off x="1267514" y="3571699"/>
            <a:ext cx="6687572"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Primer: </a:t>
            </a:r>
            <a:r>
              <a:rPr lang="en-US" sz="2000" b="1" dirty="0" err="1">
                <a:solidFill>
                  <a:srgbClr val="595959"/>
                </a:solidFill>
              </a:rPr>
              <a:t>Paketi</a:t>
            </a:r>
            <a:r>
              <a:rPr lang="en-US" sz="2000" b="1" dirty="0">
                <a:solidFill>
                  <a:srgbClr val="595959"/>
                </a:solidFill>
              </a:rPr>
              <a:t> spa in </a:t>
            </a:r>
            <a:r>
              <a:rPr lang="en-US" sz="2000" b="1" dirty="0" err="1">
                <a:solidFill>
                  <a:srgbClr val="595959"/>
                </a:solidFill>
              </a:rPr>
              <a:t>velnes</a:t>
            </a:r>
            <a:r>
              <a:rPr lang="en-US" sz="2000" b="1" dirty="0">
                <a:solidFill>
                  <a:srgbClr val="595959"/>
                </a:solidFill>
              </a:rPr>
              <a:t> so </a:t>
            </a:r>
            <a:r>
              <a:rPr lang="en-US" sz="2000" b="1" dirty="0" err="1">
                <a:solidFill>
                  <a:srgbClr val="595959"/>
                </a:solidFill>
              </a:rPr>
              <a:t>priljubljeni</a:t>
            </a:r>
            <a:r>
              <a:rPr lang="en-US" sz="2000" b="1" dirty="0">
                <a:solidFill>
                  <a:srgbClr val="595959"/>
                </a:solidFill>
              </a:rPr>
              <a:t>. </a:t>
            </a:r>
            <a:r>
              <a:rPr lang="en-US" sz="2000" dirty="0" err="1">
                <a:solidFill>
                  <a:srgbClr val="595959"/>
                </a:solidFill>
              </a:rPr>
              <a:t>Če</a:t>
            </a:r>
            <a:r>
              <a:rPr lang="en-US" sz="2000" dirty="0">
                <a:solidFill>
                  <a:srgbClr val="595959"/>
                </a:solidFill>
              </a:rPr>
              <a:t> </a:t>
            </a:r>
            <a:r>
              <a:rPr lang="en-US" sz="2000" dirty="0" err="1">
                <a:solidFill>
                  <a:srgbClr val="595959"/>
                </a:solidFill>
              </a:rPr>
              <a:t>nimate</a:t>
            </a:r>
            <a:r>
              <a:rPr lang="en-US" sz="2000" dirty="0">
                <a:solidFill>
                  <a:srgbClr val="595959"/>
                </a:solidFill>
              </a:rPr>
              <a:t> lastnega spa centra, se povežite z bližnjim. Študija o taktikah nastanitve v nizki sezoni ugotavlja, da lahko spa centri, poslovne konference, team-building centri in dogodki, povezani s hrano in vinom, privabijo goste v obdobjih, ko je potovanje na splošno manj priljubljeno. Razmislite, kaj naredi vašo regijo privlačno v nizki sezoni (tudi če je to mir ali sezonska lepota) in oblikujte paket okoli te teme.</a:t>
            </a:r>
          </a:p>
          <a:p>
            <a:pPr marL="447675" indent="0"/>
            <a:endParaRPr lang="en-US" sz="2000" dirty="0"/>
          </a:p>
        </p:txBody>
      </p:sp>
      <p:pic>
        <p:nvPicPr>
          <p:cNvPr id="40" name="Graphic 39" descr="Magnifying glass with solid fill">
            <a:extLst>
              <a:ext uri="{FF2B5EF4-FFF2-40B4-BE49-F238E27FC236}">
                <a16:creationId xmlns:a16="http://schemas.microsoft.com/office/drawing/2014/main" id="{AAA54C7B-D0F1-C7AB-D7B8-48FF5B4084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pic>
        <p:nvPicPr>
          <p:cNvPr id="21" name="Picture 20" descr="A person and person sitting at a table with a tent in the background&#10;&#10;AI-generated content may be incorrect.">
            <a:extLst>
              <a:ext uri="{FF2B5EF4-FFF2-40B4-BE49-F238E27FC236}">
                <a16:creationId xmlns:a16="http://schemas.microsoft.com/office/drawing/2014/main" id="{AF090DBD-7333-6072-A9C2-AED2B47910B8}"/>
              </a:ext>
            </a:extLst>
          </p:cNvPr>
          <p:cNvPicPr>
            <a:picLocks noChangeAspect="1"/>
          </p:cNvPicPr>
          <p:nvPr/>
        </p:nvPicPr>
        <p:blipFill>
          <a:blip r:embed="rId5"/>
          <a:stretch>
            <a:fillRect/>
          </a:stretch>
        </p:blipFill>
        <p:spPr>
          <a:xfrm>
            <a:off x="8267701" y="4177077"/>
            <a:ext cx="3362325" cy="2241550"/>
          </a:xfrm>
          <a:prstGeom prst="flowChartAlternateProcess">
            <a:avLst/>
          </a:prstGeom>
        </p:spPr>
      </p:pic>
      <p:sp>
        <p:nvSpPr>
          <p:cNvPr id="22" name="TextBox 21">
            <a:extLst>
              <a:ext uri="{FF2B5EF4-FFF2-40B4-BE49-F238E27FC236}">
                <a16:creationId xmlns:a16="http://schemas.microsoft.com/office/drawing/2014/main" id="{65C1D8FA-8C83-5051-1E1D-8C542035DF1B}"/>
              </a:ext>
            </a:extLst>
          </p:cNvPr>
          <p:cNvSpPr txBox="1"/>
          <p:nvPr/>
        </p:nvSpPr>
        <p:spPr>
          <a:xfrm>
            <a:off x="581025" y="6283899"/>
            <a:ext cx="7686676" cy="369332"/>
          </a:xfrm>
          <a:prstGeom prst="rect">
            <a:avLst/>
          </a:prstGeom>
          <a:noFill/>
        </p:spPr>
        <p:txBody>
          <a:bodyPr wrap="square">
            <a:spAutoFit/>
          </a:bodyPr>
          <a:lstStyle/>
          <a:p>
            <a:pPr algn="l">
              <a:spcBef>
                <a:spcPts val="2250"/>
              </a:spcBef>
              <a:spcAft>
                <a:spcPts val="1500"/>
              </a:spcAft>
            </a:pPr>
            <a:r>
              <a:rPr lang="en-US" b="0" i="0" dirty="0">
                <a:solidFill>
                  <a:srgbClr val="00B0F0"/>
                </a:solidFill>
                <a:effectLst/>
                <a:latin typeface="Riposte"/>
                <a:hlinkClick r:id="rId6">
                  <a:extLst>
                    <a:ext uri="{A12FA001-AC4F-418D-AE19-62706E023703}">
                      <ahyp:hlinkClr xmlns:ahyp="http://schemas.microsoft.com/office/drawing/2018/hyperlinkcolor" val="tx"/>
                    </a:ext>
                  </a:extLst>
                </a:hlinkClick>
              </a:rPr>
              <a:t>5 strategij za povečanje prihodkov od nastanitev v nizki sezoni</a:t>
            </a:r>
            <a:endParaRPr lang="en-US" b="0" i="0" dirty="0">
              <a:solidFill>
                <a:srgbClr val="00B0F0"/>
              </a:solidFill>
              <a:effectLst/>
              <a:latin typeface="Riposte"/>
            </a:endParaRPr>
          </a:p>
        </p:txBody>
      </p:sp>
    </p:spTree>
    <p:extLst>
      <p:ext uri="{BB962C8B-B14F-4D97-AF65-F5344CB8AC3E}">
        <p14:creationId xmlns:p14="http://schemas.microsoft.com/office/powerpoint/2010/main" val="3886437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83D87-6F8C-EB3B-4DA1-B1E6BC7A69F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9C69553-8614-A6BE-A90A-4CB0143E5D0A}"/>
              </a:ext>
            </a:extLst>
          </p:cNvPr>
          <p:cNvSpPr>
            <a:spLocks noGrp="1"/>
          </p:cNvSpPr>
          <p:nvPr>
            <p:ph type="body" sz="quarter" idx="16"/>
          </p:nvPr>
        </p:nvSpPr>
        <p:spPr>
          <a:xfrm>
            <a:off x="798381" y="315936"/>
            <a:ext cx="10614687" cy="803654"/>
          </a:xfrm>
        </p:spPr>
        <p:txBody>
          <a:bodyPr/>
          <a:lstStyle/>
          <a:p>
            <a:r>
              <a:rPr lang="en-US" sz="3200" dirty="0">
                <a:solidFill>
                  <a:srgbClr val="459597"/>
                </a:solidFill>
              </a:rPr>
              <a:t>Taktike za zmanjšanje stroškov in povečanje prihodkov</a:t>
            </a:r>
          </a:p>
        </p:txBody>
      </p:sp>
      <p:sp>
        <p:nvSpPr>
          <p:cNvPr id="11" name="Freeform: Shape 10">
            <a:extLst>
              <a:ext uri="{FF2B5EF4-FFF2-40B4-BE49-F238E27FC236}">
                <a16:creationId xmlns:a16="http://schemas.microsoft.com/office/drawing/2014/main" id="{8C6F9776-2591-2D73-0FCA-E8C9C598598C}"/>
              </a:ext>
            </a:extLst>
          </p:cNvPr>
          <p:cNvSpPr/>
          <p:nvPr/>
        </p:nvSpPr>
        <p:spPr>
          <a:xfrm>
            <a:off x="1141890" y="2347574"/>
            <a:ext cx="9794111" cy="2170648"/>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C3BE6346-1BA7-44BD-35CB-91AE6A675DDA}"/>
              </a:ext>
            </a:extLst>
          </p:cNvPr>
          <p:cNvGrpSpPr/>
          <p:nvPr/>
        </p:nvGrpSpPr>
        <p:grpSpPr>
          <a:xfrm>
            <a:off x="0" y="853677"/>
            <a:ext cx="11479343" cy="3655696"/>
            <a:chOff x="-20769" y="1515051"/>
            <a:chExt cx="11479343" cy="3853793"/>
          </a:xfrm>
        </p:grpSpPr>
        <p:grpSp>
          <p:nvGrpSpPr>
            <p:cNvPr id="19" name="Group 18">
              <a:extLst>
                <a:ext uri="{FF2B5EF4-FFF2-40B4-BE49-F238E27FC236}">
                  <a16:creationId xmlns:a16="http://schemas.microsoft.com/office/drawing/2014/main" id="{48689AC5-1670-29EE-469F-BA3E6BBCC9BB}"/>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B02DBA95-57C7-2F61-2CEA-B428D182B46B}"/>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052EB8B-D414-D2C3-4F9E-DD1558B8C02C}"/>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518081D0-4347-F94D-2872-EDCB4D423965}"/>
                  </a:ext>
                </a:extLst>
              </p:cNvPr>
              <p:cNvSpPr/>
              <p:nvPr/>
            </p:nvSpPr>
            <p:spPr>
              <a:xfrm>
                <a:off x="1121121" y="1971932"/>
                <a:ext cx="6457950"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144BB586-61F8-5045-D625-82D953B99821}"/>
                </a:ext>
              </a:extLst>
            </p:cNvPr>
            <p:cNvSpPr txBox="1"/>
            <p:nvPr/>
          </p:nvSpPr>
          <p:spPr>
            <a:xfrm>
              <a:off x="1228679" y="2187215"/>
              <a:ext cx="6350392" cy="616463"/>
            </a:xfrm>
            <a:prstGeom prst="rect">
              <a:avLst/>
            </a:prstGeom>
            <a:noFill/>
          </p:spPr>
          <p:txBody>
            <a:bodyPr wrap="square" rtlCol="0">
              <a:spAutoFit/>
            </a:bodyPr>
            <a:lstStyle/>
            <a:p>
              <a:pPr algn="ctr"/>
              <a:r>
                <a:rPr lang="en-GB" sz="3000" b="1" dirty="0">
                  <a:solidFill>
                    <a:schemeClr val="bg1"/>
                  </a:solidFill>
                </a:rPr>
                <a:t>4. </a:t>
              </a:r>
              <a:r>
                <a:rPr lang="en-US" sz="3200" b="1" dirty="0">
                  <a:solidFill>
                    <a:schemeClr val="bg1"/>
                  </a:solidFill>
                </a:rPr>
                <a:t>Upravljanje stroškov v nizki sezoni</a:t>
              </a:r>
              <a:endParaRPr lang="en-GB" sz="3000" b="1" dirty="0">
                <a:solidFill>
                  <a:schemeClr val="bg1"/>
                </a:solidFill>
              </a:endParaRPr>
            </a:p>
          </p:txBody>
        </p:sp>
        <p:sp>
          <p:nvSpPr>
            <p:cNvPr id="25" name="TextBox 24">
              <a:extLst>
                <a:ext uri="{FF2B5EF4-FFF2-40B4-BE49-F238E27FC236}">
                  <a16:creationId xmlns:a16="http://schemas.microsoft.com/office/drawing/2014/main" id="{7088BFF8-52D4-C810-5BAD-2AF396831495}"/>
                </a:ext>
              </a:extLst>
            </p:cNvPr>
            <p:cNvSpPr txBox="1"/>
            <p:nvPr/>
          </p:nvSpPr>
          <p:spPr>
            <a:xfrm>
              <a:off x="1313383" y="3405894"/>
              <a:ext cx="9794111" cy="1962950"/>
            </a:xfrm>
            <a:prstGeom prst="rect">
              <a:avLst/>
            </a:prstGeom>
            <a:noFill/>
          </p:spPr>
          <p:txBody>
            <a:bodyPr wrap="square" rtlCol="0">
              <a:spAutoFit/>
            </a:bodyPr>
            <a:lstStyle/>
            <a:p>
              <a:pPr>
                <a:spcAft>
                  <a:spcPts val="600"/>
                </a:spcAft>
              </a:pPr>
              <a:r>
                <a:rPr lang="en-US" sz="2200" b="1" dirty="0">
                  <a:solidFill>
                    <a:schemeClr val="bg1"/>
                  </a:solidFill>
                </a:rPr>
                <a:t>Nadzor stroškov v času nizke zasedenosti </a:t>
              </a:r>
              <a:r>
                <a:rPr lang="en-US" sz="2200" dirty="0">
                  <a:solidFill>
                    <a:schemeClr val="bg1"/>
                  </a:solidFill>
                </a:rPr>
                <a:t>– npr. zmanjšanje števila zaposlenih, zaprtje nekaterih enot ali načrtovanje vzdrževanja/posodobitev v mesecih zunaj sezone, da se čas mirovanja spremeni v produktiven čas. Vsak evro, ki ga prihranite v stroških v nizki sezoni, neposredno zmanjša pritisk za ustvarjanje prihodkov v teh mesecih.</a:t>
              </a:r>
            </a:p>
            <a:p>
              <a:pPr>
                <a:spcAft>
                  <a:spcPts val="600"/>
                </a:spcAft>
              </a:pPr>
              <a:endParaRPr lang="en-US" sz="2200" dirty="0">
                <a:solidFill>
                  <a:schemeClr val="bg1"/>
                </a:solidFill>
              </a:endParaRPr>
            </a:p>
          </p:txBody>
        </p:sp>
      </p:grpSp>
      <p:pic>
        <p:nvPicPr>
          <p:cNvPr id="6" name="Picture 5" descr="A person in a hard hat and safety vest kneeling on the floor&#10;&#10;AI-generated content may be incorrect.">
            <a:extLst>
              <a:ext uri="{FF2B5EF4-FFF2-40B4-BE49-F238E27FC236}">
                <a16:creationId xmlns:a16="http://schemas.microsoft.com/office/drawing/2014/main" id="{527E5EBE-B846-E045-7C8E-4CA492321AD5}"/>
              </a:ext>
            </a:extLst>
          </p:cNvPr>
          <p:cNvPicPr>
            <a:picLocks noChangeAspect="1"/>
          </p:cNvPicPr>
          <p:nvPr/>
        </p:nvPicPr>
        <p:blipFill>
          <a:blip r:embed="rId2"/>
          <a:stretch>
            <a:fillRect/>
          </a:stretch>
        </p:blipFill>
        <p:spPr>
          <a:xfrm>
            <a:off x="8695407" y="4174440"/>
            <a:ext cx="3163409" cy="2108939"/>
          </a:xfrm>
          <a:prstGeom prst="roundRect">
            <a:avLst/>
          </a:prstGeom>
        </p:spPr>
      </p:pic>
      <p:sp>
        <p:nvSpPr>
          <p:cNvPr id="13" name="TextBox 12">
            <a:extLst>
              <a:ext uri="{FF2B5EF4-FFF2-40B4-BE49-F238E27FC236}">
                <a16:creationId xmlns:a16="http://schemas.microsoft.com/office/drawing/2014/main" id="{F713F316-9BBC-84DC-FE8F-6642A5860BE1}"/>
              </a:ext>
            </a:extLst>
          </p:cNvPr>
          <p:cNvSpPr txBox="1"/>
          <p:nvPr/>
        </p:nvSpPr>
        <p:spPr>
          <a:xfrm>
            <a:off x="267850" y="4597074"/>
            <a:ext cx="8222403" cy="2462213"/>
          </a:xfrm>
          <a:prstGeom prst="rect">
            <a:avLst/>
          </a:prstGeom>
          <a:noFill/>
        </p:spPr>
        <p:txBody>
          <a:bodyPr wrap="square">
            <a:spAutoFit/>
          </a:bodyPr>
          <a:lstStyle/>
          <a:p>
            <a:r>
              <a:rPr lang="en-US" sz="2200" b="1" dirty="0">
                <a:solidFill>
                  <a:srgbClr val="EC7C69"/>
                </a:solidFill>
              </a:rPr>
              <a:t>Nasvet: </a:t>
            </a:r>
            <a:r>
              <a:rPr lang="en-US" sz="2200" b="1" dirty="0">
                <a:solidFill>
                  <a:srgbClr val="595959"/>
                </a:solidFill>
              </a:rPr>
              <a:t>Shranjevanje največjih dobičkov: </a:t>
            </a:r>
            <a:r>
              <a:rPr lang="en-US" sz="2200" dirty="0">
                <a:solidFill>
                  <a:srgbClr val="595959"/>
                </a:solidFill>
              </a:rPr>
              <a:t>Priporočamo, da del dobička iz visoke sezone shranite kot rezervo za kritje fiksnih stroškov v nizki sezoni. Z načrtovanjem za nizke sezone se izognete presenečenjem, kot je nezmožnost plačila računov pozimi, ker poletni zaslužki niso bili ustrezno razporejeni. Ta proaktiven pristop zagotavlja stabilnejši dohodek skozi vse leto.</a:t>
            </a:r>
            <a:br>
              <a:rPr lang="en-US" sz="2200" dirty="0">
                <a:solidFill>
                  <a:srgbClr val="595959"/>
                </a:solidFill>
              </a:rPr>
            </a:br>
            <a:endParaRPr lang="en-IE" sz="2200" dirty="0">
              <a:solidFill>
                <a:srgbClr val="595959"/>
              </a:solidFill>
            </a:endParaRPr>
          </a:p>
        </p:txBody>
      </p:sp>
    </p:spTree>
    <p:extLst>
      <p:ext uri="{BB962C8B-B14F-4D97-AF65-F5344CB8AC3E}">
        <p14:creationId xmlns:p14="http://schemas.microsoft.com/office/powerpoint/2010/main" val="3139874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EF45-C257-FDA2-7422-DDC84192C51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97C47B8-E119-E807-1D58-8A17D4C6D795}"/>
              </a:ext>
            </a:extLst>
          </p:cNvPr>
          <p:cNvSpPr/>
          <p:nvPr/>
        </p:nvSpPr>
        <p:spPr>
          <a:xfrm>
            <a:off x="1439024" y="1289857"/>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472ED562-0423-158E-1A79-9CF73E4D5444}"/>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964BFA30-4330-B3BD-4598-38667CFF92AB}"/>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Operativni ukrepi za zmanjšanje stroškov</a:t>
            </a:r>
          </a:p>
        </p:txBody>
      </p:sp>
      <p:sp>
        <p:nvSpPr>
          <p:cNvPr id="9" name="Text Placeholder 5">
            <a:extLst>
              <a:ext uri="{FF2B5EF4-FFF2-40B4-BE49-F238E27FC236}">
                <a16:creationId xmlns:a16="http://schemas.microsoft.com/office/drawing/2014/main" id="{A7CB8357-396D-6BA3-3C23-60A429DF2405}"/>
              </a:ext>
            </a:extLst>
          </p:cNvPr>
          <p:cNvSpPr txBox="1">
            <a:spLocks/>
          </p:cNvSpPr>
          <p:nvPr/>
        </p:nvSpPr>
        <p:spPr>
          <a:xfrm>
            <a:off x="1558144" y="1397104"/>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Primer: </a:t>
            </a:r>
            <a:r>
              <a:rPr lang="en-US" spc="0" dirty="0">
                <a:solidFill>
                  <a:srgbClr val="595959"/>
                </a:solidFill>
                <a:latin typeface="+mn-lt"/>
              </a:rPr>
              <a:t>Na strani stroškov poiščite možnosti za povečanje učinkovitosti, ko je število gostov nizko. </a:t>
            </a:r>
          </a:p>
          <a:p>
            <a:pPr marL="457200" lvl="1" indent="0"/>
            <a:r>
              <a:rPr lang="en-US" spc="0" dirty="0">
                <a:solidFill>
                  <a:srgbClr val="595959"/>
                </a:solidFill>
                <a:latin typeface="+mn-lt"/>
              </a:rPr>
              <a:t>Lahko </a:t>
            </a:r>
            <a:r>
              <a:rPr lang="en-US" b="1" spc="0" dirty="0">
                <a:solidFill>
                  <a:srgbClr val="595959"/>
                </a:solidFill>
                <a:latin typeface="+mn-lt"/>
              </a:rPr>
              <a:t>zaprete del svojega objekta </a:t>
            </a:r>
            <a:r>
              <a:rPr lang="en-US" spc="0" dirty="0">
                <a:solidFill>
                  <a:srgbClr val="595959"/>
                </a:solidFill>
                <a:latin typeface="+mn-lt"/>
              </a:rPr>
              <a:t>(da prihranite pri ogrevanju/čiščenju).</a:t>
            </a:r>
          </a:p>
          <a:p>
            <a:pPr marL="485775" indent="0"/>
            <a:endParaRPr lang="en-US" sz="2000" dirty="0">
              <a:solidFill>
                <a:srgbClr val="595959"/>
              </a:solidFill>
            </a:endParaRPr>
          </a:p>
        </p:txBody>
      </p:sp>
      <p:cxnSp>
        <p:nvCxnSpPr>
          <p:cNvPr id="14" name="Connector: Elbow 13">
            <a:extLst>
              <a:ext uri="{FF2B5EF4-FFF2-40B4-BE49-F238E27FC236}">
                <a16:creationId xmlns:a16="http://schemas.microsoft.com/office/drawing/2014/main" id="{F7605247-7AEC-F01F-7019-93F423815FA4}"/>
              </a:ext>
            </a:extLst>
          </p:cNvPr>
          <p:cNvCxnSpPr>
            <a:cxnSpLocks/>
            <a:stCxn id="7" idx="1"/>
            <a:endCxn id="11" idx="1"/>
          </p:cNvCxnSpPr>
          <p:nvPr/>
        </p:nvCxnSpPr>
        <p:spPr>
          <a:xfrm rot="10800000" flipH="1" flipV="1">
            <a:off x="786392" y="787447"/>
            <a:ext cx="652631" cy="1029295"/>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58BF493-AEF7-03F8-44EB-CC22B1BC390E}"/>
              </a:ext>
            </a:extLst>
          </p:cNvPr>
          <p:cNvCxnSpPr>
            <a:cxnSpLocks/>
          </p:cNvCxnSpPr>
          <p:nvPr/>
        </p:nvCxnSpPr>
        <p:spPr>
          <a:xfrm rot="10800000" flipH="1" flipV="1">
            <a:off x="786393" y="1816743"/>
            <a:ext cx="630647" cy="2091450"/>
          </a:xfrm>
          <a:prstGeom prst="bentConnector3">
            <a:avLst>
              <a:gd name="adj1" fmla="val -3624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88AF014-ACE7-0FBC-D801-717E1F43A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8E457A54-83CC-158A-F334-665EA6658D52}"/>
              </a:ext>
            </a:extLst>
          </p:cNvPr>
          <p:cNvSpPr/>
          <p:nvPr/>
        </p:nvSpPr>
        <p:spPr>
          <a:xfrm>
            <a:off x="1406189" y="2444212"/>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9104AA9E-7647-8B6E-1B00-E5DA1B0CC916}"/>
              </a:ext>
            </a:extLst>
          </p:cNvPr>
          <p:cNvSpPr txBox="1">
            <a:spLocks/>
          </p:cNvSpPr>
          <p:nvPr/>
        </p:nvSpPr>
        <p:spPr>
          <a:xfrm>
            <a:off x="1525309" y="2551459"/>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Primer: </a:t>
            </a:r>
            <a:r>
              <a:rPr lang="en-US" spc="0" dirty="0">
                <a:solidFill>
                  <a:srgbClr val="595959"/>
                </a:solidFill>
                <a:latin typeface="+mn-lt"/>
              </a:rPr>
              <a:t>Pogajajte se </a:t>
            </a:r>
            <a:r>
              <a:rPr lang="en-US" b="1" spc="0" dirty="0">
                <a:solidFill>
                  <a:srgbClr val="595959"/>
                </a:solidFill>
                <a:latin typeface="+mn-lt"/>
              </a:rPr>
              <a:t>z dobavitelji o sezonskih cenah </a:t>
            </a:r>
            <a:r>
              <a:rPr lang="en-US" spc="0" dirty="0">
                <a:solidFill>
                  <a:srgbClr val="595959"/>
                </a:solidFill>
                <a:latin typeface="+mn-lt"/>
              </a:rPr>
              <a:t>(mnogi prodajalci ali ponudniki storitev nudijo popuste tudi izven sezone).</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DF70A20D-E272-3FE9-A171-D6F878956BEB}"/>
              </a:ext>
            </a:extLst>
          </p:cNvPr>
          <p:cNvSpPr/>
          <p:nvPr/>
        </p:nvSpPr>
        <p:spPr>
          <a:xfrm>
            <a:off x="1439024" y="3699150"/>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5945EDA9-3E1A-0896-FB6E-9AE1C174AF1C}"/>
              </a:ext>
            </a:extLst>
          </p:cNvPr>
          <p:cNvSpPr txBox="1">
            <a:spLocks/>
          </p:cNvSpPr>
          <p:nvPr/>
        </p:nvSpPr>
        <p:spPr>
          <a:xfrm>
            <a:off x="1558144" y="3806397"/>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Primer: </a:t>
            </a:r>
            <a:r>
              <a:rPr lang="en-US" b="1" spc="0" dirty="0">
                <a:solidFill>
                  <a:srgbClr val="595959"/>
                </a:solidFill>
                <a:latin typeface="+mn-lt"/>
              </a:rPr>
              <a:t>Načrtujte prenove </a:t>
            </a:r>
            <a:r>
              <a:rPr lang="en-US" spc="0" dirty="0">
                <a:solidFill>
                  <a:srgbClr val="595959"/>
                </a:solidFill>
                <a:latin typeface="+mn-lt"/>
              </a:rPr>
              <a:t>v izvensezonskem obdobju (da, to je strošek, vendar če to storite, ko imate manj gostov, </a:t>
            </a:r>
            <a:r>
              <a:rPr lang="en-US" spc="0" dirty="0" err="1">
                <a:solidFill>
                  <a:srgbClr val="595959"/>
                </a:solidFill>
                <a:latin typeface="+mn-lt"/>
              </a:rPr>
              <a:t>zmanjšate </a:t>
            </a:r>
            <a:r>
              <a:rPr lang="en-US" spc="0" dirty="0">
                <a:solidFill>
                  <a:srgbClr val="595959"/>
                </a:solidFill>
                <a:latin typeface="+mn-lt"/>
              </a:rPr>
              <a:t>izgubo prihodkov in je včasih lahko ceneje). </a:t>
            </a:r>
          </a:p>
          <a:p>
            <a:pPr marL="485775" indent="0"/>
            <a:endParaRPr lang="en-US" sz="2000" dirty="0">
              <a:solidFill>
                <a:srgbClr val="595959"/>
              </a:solidFill>
            </a:endParaRPr>
          </a:p>
        </p:txBody>
      </p:sp>
      <p:sp>
        <p:nvSpPr>
          <p:cNvPr id="10" name="Text Placeholder 5">
            <a:extLst>
              <a:ext uri="{FF2B5EF4-FFF2-40B4-BE49-F238E27FC236}">
                <a16:creationId xmlns:a16="http://schemas.microsoft.com/office/drawing/2014/main" id="{F7D4080D-5346-1B80-07A4-2FF896AA71C8}"/>
              </a:ext>
            </a:extLst>
          </p:cNvPr>
          <p:cNvSpPr txBox="1">
            <a:spLocks/>
          </p:cNvSpPr>
          <p:nvPr/>
        </p:nvSpPr>
        <p:spPr>
          <a:xfrm>
            <a:off x="1525309" y="4960752"/>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Primer: </a:t>
            </a:r>
            <a:r>
              <a:rPr lang="en-US" spc="0" dirty="0">
                <a:solidFill>
                  <a:srgbClr val="595959"/>
                </a:solidFill>
                <a:latin typeface="+mn-lt"/>
              </a:rPr>
              <a:t>Pogodite se </a:t>
            </a:r>
            <a:r>
              <a:rPr lang="en-US" b="1" spc="0" dirty="0">
                <a:solidFill>
                  <a:srgbClr val="595959"/>
                </a:solidFill>
                <a:latin typeface="+mn-lt"/>
              </a:rPr>
              <a:t>z dobavitelji o sezonskih cenah </a:t>
            </a:r>
            <a:r>
              <a:rPr lang="en-US" spc="0" dirty="0">
                <a:solidFill>
                  <a:srgbClr val="595959"/>
                </a:solidFill>
                <a:latin typeface="+mn-lt"/>
              </a:rPr>
              <a:t>(mnogi prodajalci ali ponudniki storitev nudijo popuste tudi izven sezone).</a:t>
            </a:r>
          </a:p>
          <a:p>
            <a:pPr marL="485775" indent="0"/>
            <a:endParaRPr lang="en-US" sz="2000" dirty="0">
              <a:solidFill>
                <a:srgbClr val="595959"/>
              </a:solidFill>
            </a:endParaRPr>
          </a:p>
        </p:txBody>
      </p:sp>
      <p:cxnSp>
        <p:nvCxnSpPr>
          <p:cNvPr id="12" name="Connector: Elbow 11">
            <a:extLst>
              <a:ext uri="{FF2B5EF4-FFF2-40B4-BE49-F238E27FC236}">
                <a16:creationId xmlns:a16="http://schemas.microsoft.com/office/drawing/2014/main" id="{76B2CA2E-9BF3-BA75-CF96-8080A3C99C67}"/>
              </a:ext>
            </a:extLst>
          </p:cNvPr>
          <p:cNvCxnSpPr>
            <a:cxnSpLocks/>
            <a:endCxn id="3" idx="1"/>
          </p:cNvCxnSpPr>
          <p:nvPr/>
        </p:nvCxnSpPr>
        <p:spPr>
          <a:xfrm rot="16200000" flipH="1">
            <a:off x="413023" y="1977932"/>
            <a:ext cx="1142116" cy="844216"/>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175CF1C4-AFFB-8707-B471-321F08239E49}"/>
              </a:ext>
            </a:extLst>
          </p:cNvPr>
          <p:cNvSpPr/>
          <p:nvPr/>
        </p:nvSpPr>
        <p:spPr>
          <a:xfrm>
            <a:off x="1417041" y="4954088"/>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122A44F6-460C-5436-8E53-86B372398B5F}"/>
              </a:ext>
            </a:extLst>
          </p:cNvPr>
          <p:cNvSpPr txBox="1">
            <a:spLocks/>
          </p:cNvSpPr>
          <p:nvPr/>
        </p:nvSpPr>
        <p:spPr>
          <a:xfrm>
            <a:off x="1541726" y="5197166"/>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Primer: </a:t>
            </a:r>
            <a:r>
              <a:rPr lang="en-US" spc="0" dirty="0">
                <a:solidFill>
                  <a:srgbClr val="595959"/>
                </a:solidFill>
                <a:latin typeface="+mn-lt"/>
              </a:rPr>
              <a:t>Če običajno ponujate obsežne </a:t>
            </a:r>
            <a:r>
              <a:rPr lang="en-US" b="1" spc="0" dirty="0">
                <a:solidFill>
                  <a:srgbClr val="595959"/>
                </a:solidFill>
                <a:latin typeface="+mn-lt"/>
              </a:rPr>
              <a:t>storitve zajtrka ali recepcije</a:t>
            </a:r>
            <a:r>
              <a:rPr lang="en-US" spc="0" dirty="0">
                <a:solidFill>
                  <a:srgbClr val="595959"/>
                </a:solidFill>
                <a:latin typeface="+mn-lt"/>
              </a:rPr>
              <a:t>, lahko v izvensezonskem obdobju preidete na samopostrežni model, da prihranite stroške osebja (to jasno sporočite kot del bolj „neodvisne“ izvensezonske izkušnje). </a:t>
            </a:r>
          </a:p>
          <a:p>
            <a:pPr marL="457200" lvl="1" indent="0"/>
            <a:endParaRPr lang="en-US" spc="0" dirty="0">
              <a:solidFill>
                <a:srgbClr val="595959"/>
              </a:solidFill>
              <a:latin typeface="+mn-lt"/>
            </a:endParaRPr>
          </a:p>
          <a:p>
            <a:pPr marL="485775" indent="0"/>
            <a:endParaRPr lang="en-US" sz="2000" dirty="0">
              <a:solidFill>
                <a:srgbClr val="595959"/>
              </a:solidFill>
            </a:endParaRPr>
          </a:p>
        </p:txBody>
      </p:sp>
    </p:spTree>
    <p:extLst>
      <p:ext uri="{BB962C8B-B14F-4D97-AF65-F5344CB8AC3E}">
        <p14:creationId xmlns:p14="http://schemas.microsoft.com/office/powerpoint/2010/main" val="14350470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291DA-D4B4-5EAF-667E-424D29A85FC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24A4F17-D384-9A84-1ACB-D5C8BD1BC856}"/>
              </a:ext>
            </a:extLst>
          </p:cNvPr>
          <p:cNvSpPr>
            <a:spLocks noGrp="1"/>
          </p:cNvSpPr>
          <p:nvPr>
            <p:ph type="body" sz="quarter" idx="16"/>
          </p:nvPr>
        </p:nvSpPr>
        <p:spPr>
          <a:xfrm>
            <a:off x="798381" y="315936"/>
            <a:ext cx="10614687" cy="803654"/>
          </a:xfrm>
        </p:spPr>
        <p:txBody>
          <a:bodyPr/>
          <a:lstStyle/>
          <a:p>
            <a:r>
              <a:rPr lang="en-US" sz="3200" dirty="0">
                <a:solidFill>
                  <a:srgbClr val="459597"/>
                </a:solidFill>
              </a:rPr>
              <a:t>Taktike za zmanjšanje stroškov in povečanje prihodkov</a:t>
            </a:r>
          </a:p>
        </p:txBody>
      </p:sp>
      <p:sp>
        <p:nvSpPr>
          <p:cNvPr id="11" name="Freeform: Shape 10">
            <a:extLst>
              <a:ext uri="{FF2B5EF4-FFF2-40B4-BE49-F238E27FC236}">
                <a16:creationId xmlns:a16="http://schemas.microsoft.com/office/drawing/2014/main" id="{8DF1ADC6-72D3-445F-B6A7-1EFD6BA692D7}"/>
              </a:ext>
            </a:extLst>
          </p:cNvPr>
          <p:cNvSpPr/>
          <p:nvPr/>
        </p:nvSpPr>
        <p:spPr>
          <a:xfrm>
            <a:off x="1141890" y="2347574"/>
            <a:ext cx="9794111" cy="2470114"/>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F4DD9ACD-C523-179E-FD98-32C4502462CC}"/>
              </a:ext>
            </a:extLst>
          </p:cNvPr>
          <p:cNvGrpSpPr/>
          <p:nvPr/>
        </p:nvGrpSpPr>
        <p:grpSpPr>
          <a:xfrm>
            <a:off x="0" y="853677"/>
            <a:ext cx="11479343" cy="3840102"/>
            <a:chOff x="-20769" y="1515051"/>
            <a:chExt cx="11479343" cy="4048191"/>
          </a:xfrm>
        </p:grpSpPr>
        <p:grpSp>
          <p:nvGrpSpPr>
            <p:cNvPr id="19" name="Group 18">
              <a:extLst>
                <a:ext uri="{FF2B5EF4-FFF2-40B4-BE49-F238E27FC236}">
                  <a16:creationId xmlns:a16="http://schemas.microsoft.com/office/drawing/2014/main" id="{AC82B899-1585-9725-008F-C7BB9BA3D440}"/>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9036349D-114E-F4A4-29E9-340F32C30F19}"/>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DFA0A30-AC09-EA3F-1996-F3674EF03190}"/>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364536AE-18BD-6A60-92D7-9B3A9E552F94}"/>
                  </a:ext>
                </a:extLst>
              </p:cNvPr>
              <p:cNvSpPr/>
              <p:nvPr/>
            </p:nvSpPr>
            <p:spPr>
              <a:xfrm>
                <a:off x="1121121" y="1971932"/>
                <a:ext cx="6457950"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7A284196-FB02-1BA0-D874-9090EFF34776}"/>
                </a:ext>
              </a:extLst>
            </p:cNvPr>
            <p:cNvSpPr txBox="1"/>
            <p:nvPr/>
          </p:nvSpPr>
          <p:spPr>
            <a:xfrm>
              <a:off x="1249448" y="1856232"/>
              <a:ext cx="6350392" cy="1135591"/>
            </a:xfrm>
            <a:prstGeom prst="rect">
              <a:avLst/>
            </a:prstGeom>
            <a:noFill/>
          </p:spPr>
          <p:txBody>
            <a:bodyPr wrap="square" rtlCol="0">
              <a:spAutoFit/>
            </a:bodyPr>
            <a:lstStyle/>
            <a:p>
              <a:pPr algn="ctr"/>
              <a:r>
                <a:rPr lang="en-GB" sz="3000" b="1" dirty="0">
                  <a:solidFill>
                    <a:schemeClr val="bg1"/>
                  </a:solidFill>
                </a:rPr>
                <a:t>5. </a:t>
              </a:r>
              <a:r>
                <a:rPr lang="en-US" sz="3200" dirty="0">
                  <a:solidFill>
                    <a:schemeClr val="bg1"/>
                  </a:solidFill>
                </a:rPr>
                <a:t>Strategije za upravljanje prihodkov in </a:t>
              </a:r>
              <a:r>
                <a:rPr lang="en-US" sz="3200" dirty="0" err="1">
                  <a:solidFill>
                    <a:schemeClr val="bg1"/>
                  </a:solidFill>
                </a:rPr>
                <a:t>optimizacijo</a:t>
              </a:r>
              <a:r>
                <a:rPr lang="en-US" sz="3200" dirty="0">
                  <a:solidFill>
                    <a:schemeClr val="bg1"/>
                  </a:solidFill>
                </a:rPr>
                <a:t> rezervacij</a:t>
              </a:r>
              <a:r>
                <a:rPr lang="en-US" sz="3200" b="1" dirty="0">
                  <a:solidFill>
                    <a:schemeClr val="bg1"/>
                  </a:solidFill>
                </a:rPr>
                <a:t> </a:t>
              </a:r>
              <a:endParaRPr lang="en-GB" sz="3000" b="1" dirty="0">
                <a:solidFill>
                  <a:schemeClr val="bg1"/>
                </a:solidFill>
              </a:endParaRPr>
            </a:p>
          </p:txBody>
        </p:sp>
        <p:sp>
          <p:nvSpPr>
            <p:cNvPr id="25" name="TextBox 24">
              <a:extLst>
                <a:ext uri="{FF2B5EF4-FFF2-40B4-BE49-F238E27FC236}">
                  <a16:creationId xmlns:a16="http://schemas.microsoft.com/office/drawing/2014/main" id="{F479C6DD-AF01-9EF4-386E-73B98D18837E}"/>
                </a:ext>
              </a:extLst>
            </p:cNvPr>
            <p:cNvSpPr txBox="1"/>
            <p:nvPr/>
          </p:nvSpPr>
          <p:spPr>
            <a:xfrm>
              <a:off x="1235229" y="3519179"/>
              <a:ext cx="9794111" cy="2044063"/>
            </a:xfrm>
            <a:prstGeom prst="rect">
              <a:avLst/>
            </a:prstGeom>
            <a:noFill/>
          </p:spPr>
          <p:txBody>
            <a:bodyPr wrap="square" rtlCol="0">
              <a:spAutoFit/>
            </a:bodyPr>
            <a:lstStyle/>
            <a:p>
              <a:pPr>
                <a:spcAft>
                  <a:spcPts val="600"/>
                </a:spcAft>
              </a:pPr>
              <a:r>
                <a:rPr lang="en-US" sz="2400" dirty="0">
                  <a:solidFill>
                    <a:schemeClr val="bg1"/>
                  </a:solidFill>
                </a:rPr>
                <a:t>Da bi privabili več gostov in ostali konkurenčni, obstaja vrsta gostom prijaznih strategij rezervacij. Te vključujejo prilagodljive pogoje odpovedi, zmanjšane zahteve glede minimalnega bivanja ter ekskluzivne popuste in ponudbe za zveste goste – vse to je zasnovano tako, da je rezervacija lažja, privlačnejša in bolj nagrajujoča za goste.</a:t>
              </a:r>
              <a:endParaRPr lang="en-US" sz="2200" dirty="0">
                <a:solidFill>
                  <a:schemeClr val="bg1"/>
                </a:solidFill>
              </a:endParaRPr>
            </a:p>
          </p:txBody>
        </p:sp>
      </p:grpSp>
      <p:sp>
        <p:nvSpPr>
          <p:cNvPr id="8" name="TextBox 7">
            <a:extLst>
              <a:ext uri="{FF2B5EF4-FFF2-40B4-BE49-F238E27FC236}">
                <a16:creationId xmlns:a16="http://schemas.microsoft.com/office/drawing/2014/main" id="{0833D10C-CFF4-7810-FA0D-C1C6F732664F}"/>
              </a:ext>
            </a:extLst>
          </p:cNvPr>
          <p:cNvSpPr txBox="1"/>
          <p:nvPr/>
        </p:nvSpPr>
        <p:spPr>
          <a:xfrm>
            <a:off x="600074" y="4900970"/>
            <a:ext cx="11125201" cy="1862048"/>
          </a:xfrm>
          <a:prstGeom prst="rect">
            <a:avLst/>
          </a:prstGeom>
          <a:noFill/>
        </p:spPr>
        <p:txBody>
          <a:bodyPr wrap="square">
            <a:spAutoFit/>
          </a:bodyPr>
          <a:lstStyle/>
          <a:p>
            <a:pPr>
              <a:spcAft>
                <a:spcPts val="600"/>
              </a:spcAft>
            </a:pPr>
            <a:r>
              <a:rPr lang="en-US" sz="2200" b="1" dirty="0">
                <a:solidFill>
                  <a:srgbClr val="EC7C69"/>
                </a:solidFill>
              </a:rPr>
              <a:t>Nasvet: </a:t>
            </a:r>
            <a:r>
              <a:rPr lang="en-US" sz="2200" b="1" dirty="0">
                <a:solidFill>
                  <a:srgbClr val="494949"/>
                </a:solidFill>
              </a:rPr>
              <a:t>V nizki sezoni morate razmišljati izven okvirjev </a:t>
            </a:r>
            <a:r>
              <a:rPr lang="en-US" sz="2200" dirty="0">
                <a:solidFill>
                  <a:srgbClr val="494949"/>
                </a:solidFill>
              </a:rPr>
              <a:t>– nenadoma je vaša namestitev prazna, ker nihče ne želi obiskati smučišča poleti. Imate pa odličen prostor, ki ga lahko </a:t>
            </a:r>
            <a:r>
              <a:rPr lang="en-US" sz="2200" dirty="0" err="1">
                <a:solidFill>
                  <a:srgbClr val="494949"/>
                </a:solidFill>
              </a:rPr>
              <a:t>optimizirate </a:t>
            </a:r>
            <a:r>
              <a:rPr lang="en-US" sz="2200" dirty="0">
                <a:solidFill>
                  <a:srgbClr val="494949"/>
                </a:solidFill>
              </a:rPr>
              <a:t>– napolnite ga z edinstvenimi dogodki in ustvarite zanimive pakete. </a:t>
            </a:r>
          </a:p>
          <a:p>
            <a:pPr>
              <a:spcAft>
                <a:spcPts val="600"/>
              </a:spcAft>
            </a:pPr>
            <a:r>
              <a:rPr lang="en-US" sz="2200" b="1" i="1" dirty="0">
                <a:solidFill>
                  <a:srgbClr val="E96751"/>
                </a:solidFill>
              </a:rPr>
              <a:t>Ko se vaši prihodki zmanjšajo, bodite ustvarjalni in poskusite nekaj novega. Če </a:t>
            </a:r>
            <a:r>
              <a:rPr lang="en-US" sz="2200" dirty="0">
                <a:solidFill>
                  <a:srgbClr val="494949"/>
                </a:solidFill>
              </a:rPr>
              <a:t>želite ostati pred konkurenco, morate svojo strategijo prihodkov nenehno posodabljati in izboljševati.</a:t>
            </a:r>
          </a:p>
        </p:txBody>
      </p:sp>
      <p:pic>
        <p:nvPicPr>
          <p:cNvPr id="3" name="Graphic 2" descr="Lights On with solid fill">
            <a:extLst>
              <a:ext uri="{FF2B5EF4-FFF2-40B4-BE49-F238E27FC236}">
                <a16:creationId xmlns:a16="http://schemas.microsoft.com/office/drawing/2014/main" id="{3534857A-7C11-B49B-2479-51812E385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348" y="4024670"/>
            <a:ext cx="914400" cy="914400"/>
          </a:xfrm>
          <a:prstGeom prst="rect">
            <a:avLst/>
          </a:prstGeom>
        </p:spPr>
      </p:pic>
    </p:spTree>
    <p:extLst>
      <p:ext uri="{BB962C8B-B14F-4D97-AF65-F5344CB8AC3E}">
        <p14:creationId xmlns:p14="http://schemas.microsoft.com/office/powerpoint/2010/main" val="40675452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5A35-5C8D-BE36-EFF2-05E48AB2AD5C}"/>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E5E3858-5B25-ABD9-AE1D-8AC26B9761EF}"/>
              </a:ext>
            </a:extLst>
          </p:cNvPr>
          <p:cNvSpPr/>
          <p:nvPr/>
        </p:nvSpPr>
        <p:spPr>
          <a:xfrm>
            <a:off x="1439024" y="1289857"/>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0DD98CE9-8F7E-4774-4D1D-A1E83EA08C09}"/>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E719DBEC-1EBB-1919-C4C7-F05A0740A33E}"/>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Prožne politike odpovedi</a:t>
            </a:r>
          </a:p>
        </p:txBody>
      </p:sp>
      <p:sp>
        <p:nvSpPr>
          <p:cNvPr id="9" name="Text Placeholder 5">
            <a:extLst>
              <a:ext uri="{FF2B5EF4-FFF2-40B4-BE49-F238E27FC236}">
                <a16:creationId xmlns:a16="http://schemas.microsoft.com/office/drawing/2014/main" id="{4A05E350-67FF-2DED-B773-05CB4135BF80}"/>
              </a:ext>
            </a:extLst>
          </p:cNvPr>
          <p:cNvSpPr txBox="1">
            <a:spLocks/>
          </p:cNvSpPr>
          <p:nvPr/>
        </p:nvSpPr>
        <p:spPr>
          <a:xfrm>
            <a:off x="1558144" y="1397104"/>
            <a:ext cx="9787566"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solidFill>
                  <a:srgbClr val="494949"/>
                </a:solidFill>
              </a:rPr>
              <a:t>V nizki sezoni </a:t>
            </a:r>
            <a:r>
              <a:rPr lang="en-US" sz="2000" err="1">
                <a:solidFill>
                  <a:srgbClr val="494949"/>
                </a:solidFill>
              </a:rPr>
              <a:t>potniki</a:t>
            </a:r>
            <a:r>
              <a:rPr lang="en-US" sz="2000" dirty="0">
                <a:solidFill>
                  <a:srgbClr val="494949"/>
                </a:solidFill>
              </a:rPr>
              <a:t> pogosto rezervirajo v zadnjem trenutku in so lahko neodločni (na primer zaradi negotovih vremenskih razmer ali razmer na cestah). Uvedba </a:t>
            </a:r>
            <a:r>
              <a:rPr lang="en-US" sz="2000" i="1" dirty="0">
                <a:solidFill>
                  <a:srgbClr val="E96751"/>
                </a:solidFill>
              </a:rPr>
              <a:t>bolj popustljivih pogojev odpovedi </a:t>
            </a:r>
            <a:r>
              <a:rPr lang="en-US" sz="2000" dirty="0">
                <a:solidFill>
                  <a:srgbClr val="494949"/>
                </a:solidFill>
              </a:rPr>
              <a:t>v nizki sezoni lahko neodločne goste spodbudi, da se odločijo za rezervacijo. </a:t>
            </a:r>
            <a:endParaRPr lang="en-US" sz="2000" dirty="0">
              <a:solidFill>
                <a:srgbClr val="494949"/>
              </a:solidFill>
              <a:ea typeface="Calibri"/>
              <a:cs typeface="Calibri"/>
            </a:endParaRPr>
          </a:p>
          <a:p>
            <a:pPr marL="485775" indent="0"/>
            <a:endParaRPr lang="en-US" sz="2000" dirty="0">
              <a:solidFill>
                <a:srgbClr val="595959"/>
              </a:solidFill>
            </a:endParaRPr>
          </a:p>
        </p:txBody>
      </p:sp>
      <p:pic>
        <p:nvPicPr>
          <p:cNvPr id="40" name="Graphic 39" descr="Magnifying glass with solid fill">
            <a:extLst>
              <a:ext uri="{FF2B5EF4-FFF2-40B4-BE49-F238E27FC236}">
                <a16:creationId xmlns:a16="http://schemas.microsoft.com/office/drawing/2014/main" id="{31EF9659-3CC7-5DE0-D513-0ABC5465E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8D01F8BB-59A1-8EEC-5407-D6304D5554BB}"/>
              </a:ext>
            </a:extLst>
          </p:cNvPr>
          <p:cNvSpPr/>
          <p:nvPr/>
        </p:nvSpPr>
        <p:spPr>
          <a:xfrm>
            <a:off x="1406189" y="2444212"/>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00299C4C-2722-B0C9-A1BC-226422D98B76}"/>
              </a:ext>
            </a:extLst>
          </p:cNvPr>
          <p:cNvSpPr txBox="1">
            <a:spLocks/>
          </p:cNvSpPr>
          <p:nvPr/>
        </p:nvSpPr>
        <p:spPr>
          <a:xfrm>
            <a:off x="1525309" y="2551459"/>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chemeClr val="bg1"/>
                </a:solidFill>
                <a:latin typeface="+mn-lt"/>
              </a:rPr>
              <a:t>Primer: </a:t>
            </a:r>
            <a:r>
              <a:rPr lang="en-US" sz="2200" dirty="0">
                <a:solidFill>
                  <a:schemeClr val="bg1"/>
                </a:solidFill>
              </a:rPr>
              <a:t>iz stroge 7-dnevne politike odpovedi v visoki sezoni lahko preidete na 48-urno brezplačno odpoved v nizki sezoni. </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BB3089CE-05DB-50D4-07C9-537E375B02DC}"/>
              </a:ext>
            </a:extLst>
          </p:cNvPr>
          <p:cNvSpPr/>
          <p:nvPr/>
        </p:nvSpPr>
        <p:spPr>
          <a:xfrm>
            <a:off x="1439024" y="3699149"/>
            <a:ext cx="9964593" cy="139076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0C128003-D3C1-92B6-0683-BA65CB955CDF}"/>
              </a:ext>
            </a:extLst>
          </p:cNvPr>
          <p:cNvSpPr txBox="1">
            <a:spLocks/>
          </p:cNvSpPr>
          <p:nvPr/>
        </p:nvSpPr>
        <p:spPr>
          <a:xfrm>
            <a:off x="1558144" y="3806396"/>
            <a:ext cx="9472081"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spc="0" dirty="0">
                <a:solidFill>
                  <a:srgbClr val="459597"/>
                </a:solidFill>
                <a:latin typeface="+mn-lt"/>
              </a:rPr>
              <a:t>Prednost: </a:t>
            </a:r>
            <a:r>
              <a:rPr lang="en-US" sz="2000" dirty="0">
                <a:solidFill>
                  <a:srgbClr val="494949"/>
                </a:solidFill>
              </a:rPr>
              <a:t>ta prilagodljivost vzbuja zaupanje – gostje vedo, da imajo možnost odpovedi, če se njihovi načrti spremenijo, zato so bolj naklonjeni rezervaciji. Kompromis je, da tvegate več odpovedi v zadnjem trenutku, vendar ker je povpraševanje tako ali tako nizko, prednosti privabljanja rezervacij pogosto odtehtajo stroške. </a:t>
            </a:r>
            <a:endParaRPr lang="en-US" sz="2000" dirty="0">
              <a:solidFill>
                <a:srgbClr val="595959"/>
              </a:solidFill>
            </a:endParaRPr>
          </a:p>
        </p:txBody>
      </p:sp>
      <p:sp>
        <p:nvSpPr>
          <p:cNvPr id="17" name="Flowchart: Alternate Process 16">
            <a:extLst>
              <a:ext uri="{FF2B5EF4-FFF2-40B4-BE49-F238E27FC236}">
                <a16:creationId xmlns:a16="http://schemas.microsoft.com/office/drawing/2014/main" id="{5025FFEA-31F7-B473-688F-65C3A82A3D25}"/>
              </a:ext>
            </a:extLst>
          </p:cNvPr>
          <p:cNvSpPr/>
          <p:nvPr/>
        </p:nvSpPr>
        <p:spPr>
          <a:xfrm>
            <a:off x="1414930" y="5263713"/>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29DF3E4D-8716-5281-D183-ACCD2663B18F}"/>
              </a:ext>
            </a:extLst>
          </p:cNvPr>
          <p:cNvSpPr txBox="1">
            <a:spLocks/>
          </p:cNvSpPr>
          <p:nvPr/>
        </p:nvSpPr>
        <p:spPr>
          <a:xfrm>
            <a:off x="1525309" y="5161916"/>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rgbClr val="EC7C69"/>
                </a:solidFill>
                <a:latin typeface="+mn-lt"/>
              </a:rPr>
              <a:t>Nasvet: </a:t>
            </a:r>
            <a:r>
              <a:rPr lang="en-US" sz="2200" dirty="0">
                <a:solidFill>
                  <a:srgbClr val="595959"/>
                </a:solidFill>
              </a:rPr>
              <a:t>v svojih oglasih poudarite fleksibilno politiko, npr. „Brezplačna odpoved do 24 ur pred prihodom za zimski oddih!“</a:t>
            </a:r>
            <a:endParaRPr lang="en-US" sz="2000" dirty="0">
              <a:solidFill>
                <a:srgbClr val="595959"/>
              </a:solidFill>
            </a:endParaRPr>
          </a:p>
        </p:txBody>
      </p:sp>
      <p:sp>
        <p:nvSpPr>
          <p:cNvPr id="18" name="TextBox 17">
            <a:extLst>
              <a:ext uri="{FF2B5EF4-FFF2-40B4-BE49-F238E27FC236}">
                <a16:creationId xmlns:a16="http://schemas.microsoft.com/office/drawing/2014/main" id="{25FA3DEF-4D1E-084B-F72E-B739D658D0B3}"/>
              </a:ext>
            </a:extLst>
          </p:cNvPr>
          <p:cNvSpPr txBox="1"/>
          <p:nvPr/>
        </p:nvSpPr>
        <p:spPr>
          <a:xfrm>
            <a:off x="581025" y="6371390"/>
            <a:ext cx="9964592" cy="338554"/>
          </a:xfrm>
          <a:prstGeom prst="rect">
            <a:avLst/>
          </a:prstGeom>
          <a:noFill/>
        </p:spPr>
        <p:txBody>
          <a:bodyPr wrap="square" lIns="91440" tIns="45720" rIns="91440" bIns="45720" anchor="t">
            <a:spAutoFit/>
          </a:bodyPr>
          <a:lstStyle/>
          <a:p>
            <a:pPr algn="l"/>
            <a:r>
              <a:rPr lang="en-US" sz="1600" b="0" i="0" dirty="0">
                <a:solidFill>
                  <a:srgbClr val="00B0F0"/>
                </a:solidFill>
                <a:effectLst/>
                <a:latin typeface="__Roboto_Flex_8d4546"/>
                <a:hlinkClick r:id="rId5">
                  <a:extLst>
                    <a:ext uri="{A12FA001-AC4F-418D-AE19-62706E023703}">
                      <ahyp:hlinkClr xmlns:ahyp="http://schemas.microsoft.com/office/drawing/2018/hyperlinkcolor" val="tx"/>
                    </a:ext>
                  </a:extLst>
                </a:hlinkClick>
              </a:rPr>
              <a:t>Izbira prave politike odpovedi za vašo počitniško najemno nepremičnino</a:t>
            </a:r>
            <a:endParaRPr lang="en-US" sz="1600" b="0" i="0">
              <a:solidFill>
                <a:srgbClr val="00B0F0"/>
              </a:solidFill>
              <a:effectLst/>
              <a:latin typeface="__Roboto_Flex_8d4546"/>
            </a:endParaRPr>
          </a:p>
        </p:txBody>
      </p:sp>
      <p:cxnSp>
        <p:nvCxnSpPr>
          <p:cNvPr id="2" name="Connector: Elbow 1">
            <a:extLst>
              <a:ext uri="{FF2B5EF4-FFF2-40B4-BE49-F238E27FC236}">
                <a16:creationId xmlns:a16="http://schemas.microsoft.com/office/drawing/2014/main" id="{A99CA009-C7E3-CAD7-CA01-46460E12D16E}"/>
              </a:ext>
            </a:extLst>
          </p:cNvPr>
          <p:cNvCxnSpPr>
            <a:cxnSpLocks/>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FB7B61FC-D590-C110-6A94-3A4C4CF3CCD7}"/>
              </a:ext>
            </a:extLst>
          </p:cNvPr>
          <p:cNvCxnSpPr>
            <a:cxnSpLocks/>
          </p:cNvCxnSpPr>
          <p:nvPr/>
        </p:nvCxnSpPr>
        <p:spPr>
          <a:xfrm rot="16200000" flipH="1">
            <a:off x="59518" y="2806176"/>
            <a:ext cx="1836317" cy="8570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60904989-6118-0318-A6F4-A0B0F025DD4C}"/>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Lights On with solid fill">
            <a:extLst>
              <a:ext uri="{FF2B5EF4-FFF2-40B4-BE49-F238E27FC236}">
                <a16:creationId xmlns:a16="http://schemas.microsoft.com/office/drawing/2014/main" id="{90F9F7BB-A653-A067-516C-308AC8A3F3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362" y="5156152"/>
            <a:ext cx="914400" cy="914400"/>
          </a:xfrm>
          <a:prstGeom prst="rect">
            <a:avLst/>
          </a:prstGeom>
        </p:spPr>
      </p:pic>
    </p:spTree>
    <p:extLst>
      <p:ext uri="{BB962C8B-B14F-4D97-AF65-F5344CB8AC3E}">
        <p14:creationId xmlns:p14="http://schemas.microsoft.com/office/powerpoint/2010/main" val="1213141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83F00-689E-C97F-8F98-B7358C71015E}"/>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89C58AC-D5DD-98D0-0D51-FDF69B7D2A5F}"/>
              </a:ext>
            </a:extLst>
          </p:cNvPr>
          <p:cNvSpPr/>
          <p:nvPr/>
        </p:nvSpPr>
        <p:spPr>
          <a:xfrm>
            <a:off x="1439024" y="1289856"/>
            <a:ext cx="9964593" cy="20533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75BF5AA6-D4AE-EA5E-FC98-456A55DF4702}"/>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56CAD0AE-9FD4-83C6-0CB4-D262F127EE72}"/>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Zmanjšane zahteve glede minimalnega bivanja</a:t>
            </a:r>
          </a:p>
        </p:txBody>
      </p:sp>
      <p:sp>
        <p:nvSpPr>
          <p:cNvPr id="9" name="Text Placeholder 5">
            <a:extLst>
              <a:ext uri="{FF2B5EF4-FFF2-40B4-BE49-F238E27FC236}">
                <a16:creationId xmlns:a16="http://schemas.microsoft.com/office/drawing/2014/main" id="{A5C7F51A-BF89-D2B2-04C5-B941EA4968C4}"/>
              </a:ext>
            </a:extLst>
          </p:cNvPr>
          <p:cNvSpPr txBox="1">
            <a:spLocks/>
          </p:cNvSpPr>
          <p:nvPr/>
        </p:nvSpPr>
        <p:spPr>
          <a:xfrm>
            <a:off x="1543258" y="1885131"/>
            <a:ext cx="9787566"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dirty="0">
                <a:solidFill>
                  <a:srgbClr val="595959"/>
                </a:solidFill>
              </a:rPr>
              <a:t>Podobno kot pri omilitvi pravil za odpoved, razmislite o omilitvi minimalnega števila nočitev v obdobjih z manjšo povpraševanjem. Če običajno zahtevate 2- ali 3-nočitve (običajno v sezoni ali ob vikendih), lahko z znižanjem na 1-nočitve v izvensezonskem obdobju pridobite rezervacije </a:t>
            </a:r>
            <a:r>
              <a:rPr lang="en-US" sz="2100" err="1">
                <a:solidFill>
                  <a:srgbClr val="595959"/>
                </a:solidFill>
              </a:rPr>
              <a:t>potnikov</a:t>
            </a:r>
            <a:r>
              <a:rPr lang="en-US" sz="2100" dirty="0">
                <a:solidFill>
                  <a:srgbClr val="595959"/>
                </a:solidFill>
              </a:rPr>
              <a:t>, ki so na poti ali iščejo krajši oddih. Po mnenju strokovnjakov iz najemne industrije lahko prilagajanje na „minimalno število nočitev eno noč, kjer je to mogoče, pomaga privabiti goste“ v obdobjih z manjšo povpraševanjem.</a:t>
            </a:r>
            <a:endParaRPr lang="en-US" sz="2100" dirty="0">
              <a:solidFill>
                <a:srgbClr val="595959"/>
              </a:solidFill>
              <a:ea typeface="Calibri"/>
              <a:cs typeface="Calibri"/>
            </a:endParaRPr>
          </a:p>
          <a:p>
            <a:pPr marL="485775" indent="0"/>
            <a:endParaRPr lang="en-US" sz="2000" dirty="0">
              <a:solidFill>
                <a:srgbClr val="595959"/>
              </a:solidFill>
            </a:endParaRPr>
          </a:p>
        </p:txBody>
      </p:sp>
      <p:cxnSp>
        <p:nvCxnSpPr>
          <p:cNvPr id="14" name="Connector: Elbow 13">
            <a:extLst>
              <a:ext uri="{FF2B5EF4-FFF2-40B4-BE49-F238E27FC236}">
                <a16:creationId xmlns:a16="http://schemas.microsoft.com/office/drawing/2014/main" id="{6F6DAC43-6754-BF46-4511-74C88AAE4B0A}"/>
              </a:ext>
            </a:extLst>
          </p:cNvPr>
          <p:cNvCxnSpPr>
            <a:cxnSpLocks/>
            <a:stCxn id="7" idx="1"/>
            <a:endCxn id="11" idx="1"/>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F86C286F-12CA-D822-112E-321CF4B99D43}"/>
              </a:ext>
            </a:extLst>
          </p:cNvPr>
          <p:cNvCxnSpPr>
            <a:cxnSpLocks/>
          </p:cNvCxnSpPr>
          <p:nvPr/>
        </p:nvCxnSpPr>
        <p:spPr>
          <a:xfrm rot="16200000" flipH="1">
            <a:off x="59518" y="2806176"/>
            <a:ext cx="1836317" cy="8570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C1A991EB-90DC-B3AB-1366-8BB9F2161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91D94FED-F664-A35C-5F3E-3722674A3555}"/>
              </a:ext>
            </a:extLst>
          </p:cNvPr>
          <p:cNvSpPr/>
          <p:nvPr/>
        </p:nvSpPr>
        <p:spPr>
          <a:xfrm>
            <a:off x="1454745" y="3441176"/>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E1C28C02-F8CE-97A2-2E3A-DE6DAD89D0CB}"/>
              </a:ext>
            </a:extLst>
          </p:cNvPr>
          <p:cNvSpPr txBox="1">
            <a:spLocks/>
          </p:cNvSpPr>
          <p:nvPr/>
        </p:nvSpPr>
        <p:spPr>
          <a:xfrm>
            <a:off x="1573865" y="3536131"/>
            <a:ext cx="9472081"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spc="0" dirty="0">
                <a:solidFill>
                  <a:schemeClr val="bg1"/>
                </a:solidFill>
                <a:latin typeface="+mn-lt"/>
              </a:rPr>
              <a:t>Primer: </a:t>
            </a:r>
            <a:r>
              <a:rPr lang="en-US" sz="2100" dirty="0">
                <a:solidFill>
                  <a:schemeClr val="bg1"/>
                </a:solidFill>
              </a:rPr>
              <a:t>koča Airbnb, ki običajno zahteva minimalno bivanje 5 noči v avgustu, lahko v novembru sprejme rezervacije za eno noč, da zapolni vrzeli.</a:t>
            </a:r>
            <a:endParaRPr lang="en-US" sz="2100" dirty="0">
              <a:solidFill>
                <a:schemeClr val="bg1"/>
              </a:solidFill>
              <a:ea typeface="Calibri"/>
              <a:cs typeface="Calibri"/>
            </a:endParaRP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9E2C8BC7-F603-C205-46E7-AE28D2F7745E}"/>
              </a:ext>
            </a:extLst>
          </p:cNvPr>
          <p:cNvSpPr/>
          <p:nvPr/>
        </p:nvSpPr>
        <p:spPr>
          <a:xfrm>
            <a:off x="1487580" y="4592916"/>
            <a:ext cx="9964593" cy="9120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0F95368E-0A51-C2A2-3921-6BFAB2A01487}"/>
              </a:ext>
            </a:extLst>
          </p:cNvPr>
          <p:cNvSpPr txBox="1">
            <a:spLocks/>
          </p:cNvSpPr>
          <p:nvPr/>
        </p:nvSpPr>
        <p:spPr>
          <a:xfrm>
            <a:off x="1606700" y="4407192"/>
            <a:ext cx="9472081"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spc="0" dirty="0">
                <a:solidFill>
                  <a:srgbClr val="459597"/>
                </a:solidFill>
                <a:latin typeface="+mn-lt"/>
              </a:rPr>
              <a:t>Prednost: </a:t>
            </a:r>
            <a:r>
              <a:rPr lang="en-US" sz="2100" dirty="0">
                <a:solidFill>
                  <a:srgbClr val="494949"/>
                </a:solidFill>
              </a:rPr>
              <a:t>Da, enodnevni gosti zahtevajo malo več dela (več menjav), vendar je zasedena ena noč bolje kot prazna koča. </a:t>
            </a:r>
            <a:endParaRPr lang="en-US" sz="2100" dirty="0">
              <a:solidFill>
                <a:srgbClr val="595959"/>
              </a:solidFill>
            </a:endParaRPr>
          </a:p>
        </p:txBody>
      </p:sp>
      <p:cxnSp>
        <p:nvCxnSpPr>
          <p:cNvPr id="12" name="Connector: Elbow 11">
            <a:extLst>
              <a:ext uri="{FF2B5EF4-FFF2-40B4-BE49-F238E27FC236}">
                <a16:creationId xmlns:a16="http://schemas.microsoft.com/office/drawing/2014/main" id="{022B4601-5426-5D15-2628-6EE6AE92EE30}"/>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6D2D2B2E-79D8-AC79-C8A3-D5BC3DED57C7}"/>
              </a:ext>
            </a:extLst>
          </p:cNvPr>
          <p:cNvSpPr/>
          <p:nvPr/>
        </p:nvSpPr>
        <p:spPr>
          <a:xfrm>
            <a:off x="1463486" y="5591142"/>
            <a:ext cx="9964593" cy="9120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C4BA494A-9893-4B45-65AC-0C098BE43643}"/>
              </a:ext>
            </a:extLst>
          </p:cNvPr>
          <p:cNvSpPr txBox="1">
            <a:spLocks/>
          </p:cNvSpPr>
          <p:nvPr/>
        </p:nvSpPr>
        <p:spPr>
          <a:xfrm>
            <a:off x="1541029" y="5626724"/>
            <a:ext cx="9707996"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spc="0" dirty="0">
                <a:solidFill>
                  <a:srgbClr val="EC7C69"/>
                </a:solidFill>
                <a:latin typeface="+mn-lt"/>
              </a:rPr>
              <a:t>Nasvet: </a:t>
            </a:r>
            <a:r>
              <a:rPr lang="en-US" sz="2100" dirty="0">
                <a:solidFill>
                  <a:srgbClr val="595959"/>
                </a:solidFill>
              </a:rPr>
              <a:t>Lahko ste tudi ustvarjalni: morda ponudite „3. noč brezplačno“ v nizki sezoni (s čimer učinkovito spodbujate daljše bivanje, hkrati pa ostajate fleksibilni pri krajših rezervacijah).</a:t>
            </a:r>
          </a:p>
          <a:p>
            <a:pPr marL="0" indent="0">
              <a:spcAft>
                <a:spcPts val="600"/>
              </a:spcAft>
            </a:pPr>
            <a:endParaRPr lang="en-US" sz="2000" dirty="0">
              <a:solidFill>
                <a:srgbClr val="595959"/>
              </a:solidFill>
            </a:endParaRPr>
          </a:p>
        </p:txBody>
      </p:sp>
      <p:sp>
        <p:nvSpPr>
          <p:cNvPr id="28" name="TextBox 27">
            <a:extLst>
              <a:ext uri="{FF2B5EF4-FFF2-40B4-BE49-F238E27FC236}">
                <a16:creationId xmlns:a16="http://schemas.microsoft.com/office/drawing/2014/main" id="{C9E5C670-3100-05CE-4441-27D2ED70A69A}"/>
              </a:ext>
            </a:extLst>
          </p:cNvPr>
          <p:cNvSpPr txBox="1"/>
          <p:nvPr/>
        </p:nvSpPr>
        <p:spPr>
          <a:xfrm>
            <a:off x="453912" y="6448581"/>
            <a:ext cx="9964593" cy="369332"/>
          </a:xfrm>
          <a:prstGeom prst="rect">
            <a:avLst/>
          </a:prstGeom>
          <a:noFill/>
        </p:spPr>
        <p:txBody>
          <a:bodyPr wrap="square">
            <a:spAutoFit/>
          </a:bodyPr>
          <a:lstStyle/>
          <a:p>
            <a:r>
              <a:rPr lang="en-US" dirty="0">
                <a:solidFill>
                  <a:srgbClr val="00B0F0"/>
                </a:solidFill>
                <a:hlinkClick r:id="rId5">
                  <a:extLst>
                    <a:ext uri="{A12FA001-AC4F-418D-AE19-62706E023703}">
                      <ahyp:hlinkClr xmlns:ahyp="http://schemas.microsoft.com/office/drawing/2018/hyperlinkcolor" val="tx"/>
                    </a:ext>
                  </a:extLst>
                </a:hlinkClick>
              </a:rPr>
              <a:t>Kako oblikovati optimalno strategijo minimalnega bivanja za vašo počitniško najemno nepremičnino</a:t>
            </a:r>
            <a:endParaRPr lang="en-US" dirty="0">
              <a:solidFill>
                <a:srgbClr val="00B0F0"/>
              </a:solidFill>
            </a:endParaRPr>
          </a:p>
        </p:txBody>
      </p:sp>
      <p:pic>
        <p:nvPicPr>
          <p:cNvPr id="29" name="Graphic 28" descr="Lights On with solid fill">
            <a:extLst>
              <a:ext uri="{FF2B5EF4-FFF2-40B4-BE49-F238E27FC236}">
                <a16:creationId xmlns:a16="http://schemas.microsoft.com/office/drawing/2014/main" id="{42138367-3F96-90F8-CFCC-17B08E5976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946" y="5572135"/>
            <a:ext cx="914400" cy="914400"/>
          </a:xfrm>
          <a:prstGeom prst="rect">
            <a:avLst/>
          </a:prstGeom>
        </p:spPr>
      </p:pic>
    </p:spTree>
    <p:extLst>
      <p:ext uri="{BB962C8B-B14F-4D97-AF65-F5344CB8AC3E}">
        <p14:creationId xmlns:p14="http://schemas.microsoft.com/office/powerpoint/2010/main" val="8475692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5F45-E659-94E7-E67F-5B2CDDE0F3F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C37DC8F-C28E-80B8-B657-9A9CA0BFB4ED}"/>
              </a:ext>
            </a:extLst>
          </p:cNvPr>
          <p:cNvSpPr/>
          <p:nvPr/>
        </p:nvSpPr>
        <p:spPr>
          <a:xfrm>
            <a:off x="1439024" y="1289856"/>
            <a:ext cx="9964593" cy="173099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946FBA3D-A49D-A214-9C08-6BE72ED876AC}"/>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7B446415-67F3-16DF-12D4-7B1873BD1BA9}"/>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Posebni popusti in ponudbe za stalne goste</a:t>
            </a:r>
          </a:p>
        </p:txBody>
      </p:sp>
      <p:sp>
        <p:nvSpPr>
          <p:cNvPr id="9" name="Text Placeholder 5">
            <a:extLst>
              <a:ext uri="{FF2B5EF4-FFF2-40B4-BE49-F238E27FC236}">
                <a16:creationId xmlns:a16="http://schemas.microsoft.com/office/drawing/2014/main" id="{D62DA943-1AAA-4E18-2FDB-54BE621919DE}"/>
              </a:ext>
            </a:extLst>
          </p:cNvPr>
          <p:cNvSpPr txBox="1">
            <a:spLocks/>
          </p:cNvSpPr>
          <p:nvPr/>
        </p:nvSpPr>
        <p:spPr>
          <a:xfrm>
            <a:off x="1558144" y="1810935"/>
            <a:ext cx="9787566"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dirty="0">
                <a:solidFill>
                  <a:srgbClr val="595959"/>
                </a:solidFill>
              </a:rPr>
              <a:t>Čeprav morate paziti, da ne razvrednotite svojega izdelka, lahko ponudba ciljnih popustov spodbudi zanimanje v obdobjih izven sezone. Razmislite o </a:t>
            </a:r>
            <a:r>
              <a:rPr lang="en-US" sz="2100" b="1" dirty="0">
                <a:solidFill>
                  <a:srgbClr val="595959"/>
                </a:solidFill>
              </a:rPr>
              <a:t>„ceni za lokalce“ </a:t>
            </a:r>
            <a:r>
              <a:rPr lang="en-US" sz="2100" dirty="0">
                <a:solidFill>
                  <a:srgbClr val="595959"/>
                </a:solidFill>
              </a:rPr>
              <a:t>ali </a:t>
            </a:r>
            <a:r>
              <a:rPr lang="en-US" sz="2100" b="1" dirty="0">
                <a:solidFill>
                  <a:srgbClr val="595959"/>
                </a:solidFill>
              </a:rPr>
              <a:t>popustu </a:t>
            </a:r>
            <a:r>
              <a:rPr lang="en-US" sz="2100" dirty="0">
                <a:solidFill>
                  <a:srgbClr val="595959"/>
                </a:solidFill>
              </a:rPr>
              <a:t>za</a:t>
            </a:r>
            <a:r>
              <a:rPr lang="en-US" sz="2100" b="1" dirty="0">
                <a:solidFill>
                  <a:srgbClr val="595959"/>
                </a:solidFill>
              </a:rPr>
              <a:t> ponavljajoče se goste </a:t>
            </a:r>
            <a:r>
              <a:rPr lang="en-US" sz="2100" dirty="0">
                <a:solidFill>
                  <a:srgbClr val="595959"/>
                </a:solidFill>
              </a:rPr>
              <a:t>v nizki sezoni, da zgradite zvestobo. Nekatere nepremičnine ponujajo tudi mesečne zimsko najemnine po pavšalni ceni za digitalne nomade ali druge, kar zagotavlja stabilen osnovni dohodek v mirnih mesecih.</a:t>
            </a:r>
            <a:endParaRPr lang="en-US" sz="2100">
              <a:solidFill>
                <a:srgbClr val="494949"/>
              </a:solidFill>
              <a:ea typeface="Calibri"/>
              <a:cs typeface="Calibri"/>
            </a:endParaRPr>
          </a:p>
          <a:p>
            <a:pPr marL="485775" indent="0"/>
            <a:endParaRPr lang="en-US" sz="2100" dirty="0">
              <a:solidFill>
                <a:srgbClr val="595959"/>
              </a:solidFill>
              <a:ea typeface="Calibri"/>
              <a:cs typeface="Calibri"/>
            </a:endParaRPr>
          </a:p>
        </p:txBody>
      </p:sp>
      <p:pic>
        <p:nvPicPr>
          <p:cNvPr id="40" name="Graphic 39" descr="Magnifying glass with solid fill">
            <a:extLst>
              <a:ext uri="{FF2B5EF4-FFF2-40B4-BE49-F238E27FC236}">
                <a16:creationId xmlns:a16="http://schemas.microsoft.com/office/drawing/2014/main" id="{C2389FF9-8FAE-81F2-8B25-DE415627B5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E3CB44C8-4F83-5BD0-7F5F-AD7C0844C30A}"/>
              </a:ext>
            </a:extLst>
          </p:cNvPr>
          <p:cNvSpPr/>
          <p:nvPr/>
        </p:nvSpPr>
        <p:spPr>
          <a:xfrm>
            <a:off x="1417040" y="3126354"/>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961DC3AA-73DD-AA4A-E847-812FC267A3AC}"/>
              </a:ext>
            </a:extLst>
          </p:cNvPr>
          <p:cNvSpPr txBox="1">
            <a:spLocks/>
          </p:cNvSpPr>
          <p:nvPr/>
        </p:nvSpPr>
        <p:spPr>
          <a:xfrm>
            <a:off x="1536160" y="3233601"/>
            <a:ext cx="9472081"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spc="0" dirty="0">
                <a:solidFill>
                  <a:schemeClr val="bg1"/>
                </a:solidFill>
                <a:latin typeface="+mn-lt"/>
              </a:rPr>
              <a:t>Primer:</a:t>
            </a:r>
            <a:r>
              <a:rPr lang="en-US" sz="2100" dirty="0">
                <a:solidFill>
                  <a:schemeClr val="bg1"/>
                </a:solidFill>
              </a:rPr>
              <a:t> 20 % popust za vse, ki so bivali poleti, če rezervirajo zimski ponovni obisk. Hitre prodaje za določene vikende z nizko zasedenostjo ali dodana vrednost </a:t>
            </a:r>
            <a:endParaRPr lang="en-US" sz="2100" dirty="0">
              <a:solidFill>
                <a:schemeClr val="bg1"/>
              </a:solidFill>
              <a:ea typeface="Calibri"/>
              <a:cs typeface="Calibri"/>
            </a:endParaRP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25897E31-1429-22CC-F09E-12CF7B062703}"/>
              </a:ext>
            </a:extLst>
          </p:cNvPr>
          <p:cNvSpPr/>
          <p:nvPr/>
        </p:nvSpPr>
        <p:spPr>
          <a:xfrm>
            <a:off x="1449875" y="4361105"/>
            <a:ext cx="9964593" cy="1053773"/>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 Placeholder 5">
            <a:extLst>
              <a:ext uri="{FF2B5EF4-FFF2-40B4-BE49-F238E27FC236}">
                <a16:creationId xmlns:a16="http://schemas.microsoft.com/office/drawing/2014/main" id="{5B17B2BC-0DAF-78E2-7D24-2796A9FC9617}"/>
              </a:ext>
            </a:extLst>
          </p:cNvPr>
          <p:cNvSpPr txBox="1">
            <a:spLocks/>
          </p:cNvSpPr>
          <p:nvPr/>
        </p:nvSpPr>
        <p:spPr>
          <a:xfrm>
            <a:off x="1558144" y="4468600"/>
            <a:ext cx="9472081"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spc="0" dirty="0">
                <a:solidFill>
                  <a:schemeClr val="bg1"/>
                </a:solidFill>
                <a:latin typeface="+mn-lt"/>
              </a:rPr>
              <a:t>Primer: </a:t>
            </a:r>
            <a:r>
              <a:rPr lang="en-US" sz="2100" dirty="0">
                <a:solidFill>
                  <a:schemeClr val="bg1"/>
                </a:solidFill>
              </a:rPr>
              <a:t>brezplačen zajtrk ali brezplačna aktivnost med bivanjem izven sezone sta drugi možnosti. Druga ideja so popusti za podaljšano bivanje v izvensezonskem obdobju </a:t>
            </a:r>
            <a:endParaRPr lang="en-US" sz="2100" dirty="0">
              <a:solidFill>
                <a:schemeClr val="bg1"/>
              </a:solidFill>
              <a:ea typeface="Calibri"/>
              <a:cs typeface="Calibri"/>
            </a:endParaRPr>
          </a:p>
          <a:p>
            <a:pPr marL="0" indent="0">
              <a:spcAft>
                <a:spcPts val="600"/>
              </a:spcAft>
            </a:pPr>
            <a:endParaRPr lang="en-US" sz="2000" dirty="0">
              <a:solidFill>
                <a:srgbClr val="595959"/>
              </a:solidFill>
            </a:endParaRPr>
          </a:p>
        </p:txBody>
      </p:sp>
      <p:sp>
        <p:nvSpPr>
          <p:cNvPr id="17" name="Flowchart: Alternate Process 16">
            <a:extLst>
              <a:ext uri="{FF2B5EF4-FFF2-40B4-BE49-F238E27FC236}">
                <a16:creationId xmlns:a16="http://schemas.microsoft.com/office/drawing/2014/main" id="{55F03E82-7E58-18EB-9268-F05F1EC4FC6B}"/>
              </a:ext>
            </a:extLst>
          </p:cNvPr>
          <p:cNvSpPr/>
          <p:nvPr/>
        </p:nvSpPr>
        <p:spPr>
          <a:xfrm>
            <a:off x="1414930" y="5595858"/>
            <a:ext cx="9964593" cy="858011"/>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47ED403E-3947-DE12-C86E-ED45AD96501A}"/>
              </a:ext>
            </a:extLst>
          </p:cNvPr>
          <p:cNvSpPr txBox="1">
            <a:spLocks/>
          </p:cNvSpPr>
          <p:nvPr/>
        </p:nvSpPr>
        <p:spPr>
          <a:xfrm>
            <a:off x="1525309" y="5383102"/>
            <a:ext cx="9472081" cy="1283522"/>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dirty="0">
                <a:solidFill>
                  <a:schemeClr val="bg1"/>
                </a:solidFill>
              </a:rPr>
              <a:t>Primer</a:t>
            </a:r>
            <a:r>
              <a:rPr lang="en-US" sz="2100" i="1" dirty="0">
                <a:solidFill>
                  <a:schemeClr val="bg1"/>
                </a:solidFill>
              </a:rPr>
              <a:t>: „4 nočitve za ceno 3“ </a:t>
            </a:r>
            <a:r>
              <a:rPr lang="en-US" sz="2100" dirty="0">
                <a:solidFill>
                  <a:schemeClr val="bg1"/>
                </a:solidFill>
              </a:rPr>
              <a:t>ali znižane tedenske cene, kot je navedeno</a:t>
            </a:r>
            <a:r>
              <a:rPr lang="en-US" sz="2100" dirty="0">
                <a:solidFill>
                  <a:srgbClr val="494949"/>
                </a:solidFill>
              </a:rPr>
              <a:t>. </a:t>
            </a:r>
            <a:endParaRPr lang="en-US" sz="2100">
              <a:solidFill>
                <a:srgbClr val="595959"/>
              </a:solidFill>
              <a:ea typeface="Calibri"/>
              <a:cs typeface="Calibri"/>
            </a:endParaRPr>
          </a:p>
        </p:txBody>
      </p:sp>
      <p:cxnSp>
        <p:nvCxnSpPr>
          <p:cNvPr id="2" name="Connector: Elbow 1">
            <a:extLst>
              <a:ext uri="{FF2B5EF4-FFF2-40B4-BE49-F238E27FC236}">
                <a16:creationId xmlns:a16="http://schemas.microsoft.com/office/drawing/2014/main" id="{44D4FA40-0A04-3F89-76D5-2FF43C10AF9A}"/>
              </a:ext>
            </a:extLst>
          </p:cNvPr>
          <p:cNvCxnSpPr>
            <a:cxnSpLocks/>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892A6E26-6935-2FFA-C3BB-EB3F00812476}"/>
              </a:ext>
            </a:extLst>
          </p:cNvPr>
          <p:cNvCxnSpPr>
            <a:cxnSpLocks/>
          </p:cNvCxnSpPr>
          <p:nvPr/>
        </p:nvCxnSpPr>
        <p:spPr>
          <a:xfrm rot="16200000" flipH="1">
            <a:off x="81360" y="2784333"/>
            <a:ext cx="1836320" cy="900714"/>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9DF4F8A0-CE55-E517-0FA7-5096BF873279}"/>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434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72B1-9199-647F-F0E6-2A67A8D9FEF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DDE66219-CD6C-5E4D-085B-43080938956A}"/>
              </a:ext>
            </a:extLst>
          </p:cNvPr>
          <p:cNvSpPr>
            <a:spLocks noGrp="1"/>
          </p:cNvSpPr>
          <p:nvPr>
            <p:ph type="body" sz="quarter" idx="16"/>
          </p:nvPr>
        </p:nvSpPr>
        <p:spPr>
          <a:xfrm>
            <a:off x="381000" y="178801"/>
            <a:ext cx="10614687" cy="803654"/>
          </a:xfrm>
        </p:spPr>
        <p:txBody>
          <a:bodyPr/>
          <a:lstStyle/>
          <a:p>
            <a:r>
              <a:rPr lang="en-IE" dirty="0"/>
              <a:t>Strategije za nastanitev v nizki sezoni</a:t>
            </a:r>
          </a:p>
        </p:txBody>
      </p:sp>
      <p:sp>
        <p:nvSpPr>
          <p:cNvPr id="11" name="Text Placeholder 10">
            <a:extLst>
              <a:ext uri="{FF2B5EF4-FFF2-40B4-BE49-F238E27FC236}">
                <a16:creationId xmlns:a16="http://schemas.microsoft.com/office/drawing/2014/main" id="{5305F9C0-5C27-039E-E795-801D4986685A}"/>
              </a:ext>
            </a:extLst>
          </p:cNvPr>
          <p:cNvSpPr>
            <a:spLocks noGrp="1"/>
          </p:cNvSpPr>
          <p:nvPr>
            <p:ph type="body" sz="quarter" idx="19"/>
          </p:nvPr>
        </p:nvSpPr>
        <p:spPr>
          <a:xfrm>
            <a:off x="314325" y="775367"/>
            <a:ext cx="10614687" cy="803654"/>
          </a:xfrm>
        </p:spPr>
        <p:txBody>
          <a:bodyPr/>
          <a:lstStyle/>
          <a:p>
            <a:r>
              <a:rPr lang="en-US" sz="2200" b="0" dirty="0">
                <a:solidFill>
                  <a:srgbClr val="494949"/>
                </a:solidFill>
              </a:rPr>
              <a:t>V nadaljevanju je podrobna tabela, ki prikazuje ključne strategije za upravljanje sezonskega denarnega toka v turističnih podjetjih, s primeri cen iz prakse in finančnimi učnimi izidi.</a:t>
            </a:r>
            <a:endParaRPr lang="en-IE" sz="2200" b="0" dirty="0">
              <a:solidFill>
                <a:srgbClr val="494949"/>
              </a:solidFill>
            </a:endParaRPr>
          </a:p>
        </p:txBody>
      </p:sp>
      <p:graphicFrame>
        <p:nvGraphicFramePr>
          <p:cNvPr id="2" name="Table 1">
            <a:extLst>
              <a:ext uri="{FF2B5EF4-FFF2-40B4-BE49-F238E27FC236}">
                <a16:creationId xmlns:a16="http://schemas.microsoft.com/office/drawing/2014/main" id="{7CA086CF-B55E-8CB2-2998-26AB4C0EE51E}"/>
              </a:ext>
            </a:extLst>
          </p:cNvPr>
          <p:cNvGraphicFramePr>
            <a:graphicFrameLocks noGrp="1"/>
          </p:cNvGraphicFramePr>
          <p:nvPr>
            <p:extLst>
              <p:ext uri="{D42A27DB-BD31-4B8C-83A1-F6EECF244321}">
                <p14:modId xmlns:p14="http://schemas.microsoft.com/office/powerpoint/2010/main" val="2012204430"/>
              </p:ext>
            </p:extLst>
          </p:nvPr>
        </p:nvGraphicFramePr>
        <p:xfrm>
          <a:off x="380999" y="1579021"/>
          <a:ext cx="11268076" cy="4837496"/>
        </p:xfrm>
        <a:graphic>
          <a:graphicData uri="http://schemas.openxmlformats.org/drawingml/2006/table">
            <a:tbl>
              <a:tblPr/>
              <a:tblGrid>
                <a:gridCol w="2817019">
                  <a:extLst>
                    <a:ext uri="{9D8B030D-6E8A-4147-A177-3AD203B41FA5}">
                      <a16:colId xmlns:a16="http://schemas.microsoft.com/office/drawing/2014/main" val="1588074392"/>
                    </a:ext>
                  </a:extLst>
                </a:gridCol>
                <a:gridCol w="2817019">
                  <a:extLst>
                    <a:ext uri="{9D8B030D-6E8A-4147-A177-3AD203B41FA5}">
                      <a16:colId xmlns:a16="http://schemas.microsoft.com/office/drawing/2014/main" val="3676446884"/>
                    </a:ext>
                  </a:extLst>
                </a:gridCol>
                <a:gridCol w="2817019">
                  <a:extLst>
                    <a:ext uri="{9D8B030D-6E8A-4147-A177-3AD203B41FA5}">
                      <a16:colId xmlns:a16="http://schemas.microsoft.com/office/drawing/2014/main" val="1883562720"/>
                    </a:ext>
                  </a:extLst>
                </a:gridCol>
                <a:gridCol w="2817019">
                  <a:extLst>
                    <a:ext uri="{9D8B030D-6E8A-4147-A177-3AD203B41FA5}">
                      <a16:colId xmlns:a16="http://schemas.microsoft.com/office/drawing/2014/main" val="3297888427"/>
                    </a:ext>
                  </a:extLst>
                </a:gridCol>
              </a:tblGrid>
              <a:tr h="304594">
                <a:tc>
                  <a:txBody>
                    <a:bodyPr/>
                    <a:lstStyle/>
                    <a:p>
                      <a:r>
                        <a:rPr lang="en-IE" sz="1800" b="1" dirty="0">
                          <a:solidFill>
                            <a:schemeClr val="bg1"/>
                          </a:solidFill>
                        </a:rPr>
                        <a:t>Strategija</a:t>
                      </a:r>
                      <a:endParaRPr lang="en-IE" sz="180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Kaj storiti</a:t>
                      </a:r>
                      <a:endParaRPr lang="en-IE" sz="180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US" sz="1800" b="1" dirty="0">
                          <a:solidFill>
                            <a:schemeClr val="bg1"/>
                          </a:solidFill>
                        </a:rPr>
                        <a:t>Primer vpliva na cene ali stroške</a:t>
                      </a:r>
                      <a:endParaRPr lang="en-US" sz="180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Finančni učni izid</a:t>
                      </a:r>
                      <a:endParaRPr lang="en-IE" sz="180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78729860"/>
                  </a:ext>
                </a:extLst>
              </a:tr>
              <a:tr h="565674">
                <a:tc>
                  <a:txBody>
                    <a:bodyPr/>
                    <a:lstStyle/>
                    <a:p>
                      <a:r>
                        <a:rPr lang="en-US" sz="1800" b="0" dirty="0">
                          <a:solidFill>
                            <a:schemeClr val="bg1"/>
                          </a:solidFill>
                        </a:rPr>
                        <a:t>Organizirajte dogodke izven sezone in tematski oddih</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a:solidFill>
                            <a:srgbClr val="595959"/>
                          </a:solidFill>
                        </a:rPr>
                        <a:t>V vaši nastanitvi ponujajte nišne dogodke (joga, pisateljske počitnice, majhne poroke).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Zaračunajte</a:t>
                      </a:r>
                      <a:r>
                        <a:rPr lang="en-US" sz="1800" b="1" dirty="0">
                          <a:solidFill>
                            <a:srgbClr val="595959"/>
                          </a:solidFill>
                        </a:rPr>
                        <a:t> 280 € na osebo </a:t>
                      </a:r>
                      <a:r>
                        <a:rPr lang="en-US" sz="1800" dirty="0">
                          <a:solidFill>
                            <a:srgbClr val="595959"/>
                          </a:solidFill>
                        </a:rPr>
                        <a:t>za 2-nočni oddih × 10 gostov = 2800 €. </a:t>
                      </a:r>
                      <a:r>
                        <a:rPr lang="en-US" sz="1800" b="1" dirty="0">
                          <a:solidFill>
                            <a:srgbClr val="595959"/>
                          </a:solidFill>
                        </a:rPr>
                        <a:t>Stroški:</a:t>
                      </a:r>
                      <a:r>
                        <a:rPr lang="en-US" sz="1800" dirty="0">
                          <a:solidFill>
                            <a:srgbClr val="595959"/>
                          </a:solidFill>
                        </a:rPr>
                        <a:t> 1000 € → </a:t>
                      </a:r>
                      <a:r>
                        <a:rPr lang="en-US" sz="1800" b="1" dirty="0">
                          <a:solidFill>
                            <a:srgbClr val="595959"/>
                          </a:solidFill>
                        </a:rPr>
                        <a:t>Dobiček: 1800</a:t>
                      </a:r>
                      <a:endParaRPr lang="en-US" sz="1800" dirty="0">
                        <a:solidFill>
                          <a:srgbClr val="595959"/>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Izkoristite nepremičnine in objekte za </a:t>
                      </a:r>
                      <a:r>
                        <a:rPr lang="en-US" sz="1800" dirty="0" err="1">
                          <a:solidFill>
                            <a:srgbClr val="595959"/>
                          </a:solidFill>
                        </a:rPr>
                        <a:t>čim</a:t>
                      </a:r>
                      <a:r>
                        <a:rPr lang="en-US" sz="1800" dirty="0">
                          <a:solidFill>
                            <a:srgbClr val="595959"/>
                          </a:solidFill>
                        </a:rPr>
                        <a:t> </a:t>
                      </a:r>
                      <a:r>
                        <a:rPr lang="en-US" sz="1800" dirty="0" err="1">
                          <a:solidFill>
                            <a:srgbClr val="595959"/>
                          </a:solidFill>
                        </a:rPr>
                        <a:t>večji</a:t>
                      </a:r>
                      <a:r>
                        <a:rPr lang="en-US" sz="1800" dirty="0">
                          <a:solidFill>
                            <a:srgbClr val="595959"/>
                          </a:solidFill>
                        </a:rPr>
                        <a:t> </a:t>
                      </a:r>
                      <a:r>
                        <a:rPr lang="en-US" sz="1800" b="1" dirty="0">
                          <a:solidFill>
                            <a:srgbClr val="595959"/>
                          </a:solidFill>
                        </a:rPr>
                        <a:t>prihodek v obdobju nizkega povpraševanja.</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6670074"/>
                  </a:ext>
                </a:extLst>
              </a:tr>
              <a:tr h="696214">
                <a:tc>
                  <a:txBody>
                    <a:bodyPr/>
                    <a:lstStyle/>
                    <a:p>
                      <a:r>
                        <a:rPr lang="en-US" sz="1800" b="0" dirty="0">
                          <a:solidFill>
                            <a:schemeClr val="bg1"/>
                          </a:solidFill>
                        </a:rPr>
                        <a:t>Ustvarite posebne pakete s partnerji</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a:solidFill>
                            <a:srgbClr val="595959"/>
                          </a:solidFill>
                        </a:rPr>
                        <a:t>Povežite bivanje z lokalno hrano, ogledi ali partnerji za pustolovščine.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595959"/>
                          </a:solidFill>
                        </a:rPr>
                        <a:t>Paket „Vino in bivanje“:</a:t>
                      </a:r>
                      <a:r>
                        <a:rPr lang="en-US" sz="1800" dirty="0">
                          <a:solidFill>
                            <a:srgbClr val="595959"/>
                          </a:solidFill>
                        </a:rPr>
                        <a:t> 160 € B&amp;B + 50 € bon za večerjo. Izvedite navzkrižno promocijo z lokalno restavracijo ali organizatorjem izletov.</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Skupno trženje in paketi </a:t>
                      </a:r>
                      <a:r>
                        <a:rPr lang="en-US" sz="1800" b="1" dirty="0">
                          <a:solidFill>
                            <a:srgbClr val="595959"/>
                          </a:solidFill>
                        </a:rPr>
                        <a:t>povečajo zasedenost </a:t>
                      </a:r>
                      <a:r>
                        <a:rPr lang="en-US" sz="1800" dirty="0">
                          <a:solidFill>
                            <a:srgbClr val="595959"/>
                          </a:solidFill>
                        </a:rPr>
                        <a:t>in podpirajo lokalno gospodarstvo.</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8849962"/>
                  </a:ext>
                </a:extLst>
              </a:tr>
              <a:tr h="696214">
                <a:tc>
                  <a:txBody>
                    <a:bodyPr/>
                    <a:lstStyle/>
                    <a:p>
                      <a:r>
                        <a:rPr lang="en-IE" sz="1800" b="0" dirty="0">
                          <a:solidFill>
                            <a:schemeClr val="bg1"/>
                          </a:solidFill>
                        </a:rPr>
                        <a:t>Prožne politike odpovedi</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err="1">
                          <a:solidFill>
                            <a:srgbClr val="595959"/>
                          </a:solidFill>
                        </a:rPr>
                        <a:t>Sprostite</a:t>
                      </a:r>
                      <a:r>
                        <a:rPr lang="en-US" sz="1800" dirty="0">
                          <a:solidFill>
                            <a:srgbClr val="595959"/>
                          </a:solidFill>
                        </a:rPr>
                        <a:t> </a:t>
                      </a:r>
                      <a:r>
                        <a:rPr lang="en-US" sz="1800" dirty="0" err="1">
                          <a:solidFill>
                            <a:srgbClr val="595959"/>
                          </a:solidFill>
                        </a:rPr>
                        <a:t>stroga</a:t>
                      </a:r>
                      <a:r>
                        <a:rPr lang="en-US" sz="1800" dirty="0">
                          <a:solidFill>
                            <a:srgbClr val="595959"/>
                          </a:solidFill>
                        </a:rPr>
                        <a:t> </a:t>
                      </a:r>
                      <a:r>
                        <a:rPr lang="en-US" sz="1800" dirty="0" err="1">
                          <a:solidFill>
                            <a:srgbClr val="595959"/>
                          </a:solidFill>
                        </a:rPr>
                        <a:t>pravila</a:t>
                      </a:r>
                      <a:r>
                        <a:rPr lang="en-US" sz="1800" dirty="0">
                          <a:solidFill>
                            <a:srgbClr val="595959"/>
                          </a:solidFill>
                        </a:rPr>
                        <a:t> </a:t>
                      </a:r>
                      <a:r>
                        <a:rPr lang="en-US" sz="1800" dirty="0" err="1">
                          <a:solidFill>
                            <a:srgbClr val="595959"/>
                          </a:solidFill>
                        </a:rPr>
                        <a:t>odpovedi</a:t>
                      </a:r>
                      <a:r>
                        <a:rPr lang="en-US" sz="1800" dirty="0">
                          <a:solidFill>
                            <a:srgbClr val="595959"/>
                          </a:solidFill>
                        </a:rPr>
                        <a:t>, da </a:t>
                      </a:r>
                      <a:r>
                        <a:rPr lang="en-US" sz="1800" dirty="0" err="1">
                          <a:solidFill>
                            <a:srgbClr val="595959"/>
                          </a:solidFill>
                        </a:rPr>
                        <a:t>povečate</a:t>
                      </a:r>
                      <a:r>
                        <a:rPr lang="en-US" sz="1800" dirty="0">
                          <a:solidFill>
                            <a:srgbClr val="595959"/>
                          </a:solidFill>
                        </a:rPr>
                        <a:t> </a:t>
                      </a:r>
                      <a:r>
                        <a:rPr lang="en-US" sz="1800" dirty="0" err="1">
                          <a:solidFill>
                            <a:srgbClr val="595959"/>
                          </a:solidFill>
                        </a:rPr>
                        <a:t>zaupanje</a:t>
                      </a:r>
                      <a:r>
                        <a:rPr lang="en-US" sz="1800" dirty="0">
                          <a:solidFill>
                            <a:srgbClr val="595959"/>
                          </a:solidFill>
                        </a:rPr>
                        <a:t> v </a:t>
                      </a:r>
                      <a:r>
                        <a:rPr lang="en-US" sz="1800" dirty="0" err="1">
                          <a:solidFill>
                            <a:srgbClr val="595959"/>
                          </a:solidFill>
                        </a:rPr>
                        <a:t>rezervacije</a:t>
                      </a:r>
                      <a:r>
                        <a:rPr lang="en-US" sz="1800" dirty="0">
                          <a:solidFill>
                            <a:srgbClr val="595959"/>
                          </a:solidFill>
                        </a:rPr>
                        <a:t>.</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Prehodite s</a:t>
                      </a:r>
                      <a:r>
                        <a:rPr lang="en-US" sz="1800" b="1" dirty="0">
                          <a:solidFill>
                            <a:srgbClr val="595959"/>
                          </a:solidFill>
                        </a:rPr>
                        <a:t> 7-dnevnega na 48-urno </a:t>
                      </a:r>
                      <a:r>
                        <a:rPr lang="en-US" sz="1800" dirty="0">
                          <a:solidFill>
                            <a:srgbClr val="595959"/>
                          </a:solidFill>
                        </a:rPr>
                        <a:t>obdobje </a:t>
                      </a:r>
                      <a:r>
                        <a:rPr lang="en-US" sz="1800" b="1" dirty="0">
                          <a:solidFill>
                            <a:srgbClr val="595959"/>
                          </a:solidFill>
                        </a:rPr>
                        <a:t>za odpoved</a:t>
                      </a:r>
                      <a:r>
                        <a:rPr lang="en-US" sz="1800" dirty="0">
                          <a:solidFill>
                            <a:srgbClr val="595959"/>
                          </a:solidFill>
                        </a:rPr>
                        <a:t>. Oglašujte kot „Brezplačna odpoved do 24 ur pred prihodom“.</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Prožnost rezervacij </a:t>
                      </a:r>
                      <a:r>
                        <a:rPr lang="en-US" sz="1800" b="1" dirty="0">
                          <a:solidFill>
                            <a:srgbClr val="595959"/>
                          </a:solidFill>
                        </a:rPr>
                        <a:t>poveča obseg</a:t>
                      </a:r>
                      <a:r>
                        <a:rPr lang="en-US" sz="1800" dirty="0">
                          <a:solidFill>
                            <a:srgbClr val="595959"/>
                          </a:solidFill>
                        </a:rPr>
                        <a:t>, tudi ob višjem tveganju odpovedi.</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476474"/>
                  </a:ext>
                </a:extLst>
              </a:tr>
            </a:tbl>
          </a:graphicData>
        </a:graphic>
      </p:graphicFrame>
    </p:spTree>
    <p:extLst>
      <p:ext uri="{BB962C8B-B14F-4D97-AF65-F5344CB8AC3E}">
        <p14:creationId xmlns:p14="http://schemas.microsoft.com/office/powerpoint/2010/main" val="3995040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FBF1A-A52D-26FF-60FF-DD43F2F60BD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C15AC9B8-4139-1981-6A0C-B54F00F7AABC}"/>
              </a:ext>
            </a:extLst>
          </p:cNvPr>
          <p:cNvSpPr>
            <a:spLocks noGrp="1"/>
          </p:cNvSpPr>
          <p:nvPr>
            <p:ph type="body" sz="quarter" idx="28"/>
          </p:nvPr>
        </p:nvSpPr>
        <p:spPr>
          <a:xfrm>
            <a:off x="590779" y="1079238"/>
            <a:ext cx="5507606" cy="4739972"/>
          </a:xfrm>
        </p:spPr>
        <p:txBody>
          <a:bodyPr lIns="91440" tIns="45720" rIns="91440" bIns="45720" anchor="t"/>
          <a:lstStyle/>
          <a:p>
            <a:pPr marL="0" indent="0"/>
            <a:r>
              <a:rPr lang="en-US" sz="2000" dirty="0"/>
              <a:t>Izberite cenovni model, ki odraža vaše poslovne cilje, vrednote in strukturo stroškov ter zagotavlja ne le trajnost, temveč tudi dolgoročni dobiček.</a:t>
            </a:r>
            <a:endParaRPr lang="en-US" sz="2000" i="1">
              <a:ea typeface="Calibri"/>
              <a:cs typeface="Calibri"/>
            </a:endParaRPr>
          </a:p>
          <a:p>
            <a:pPr marL="0" indent="0"/>
            <a:r>
              <a:rPr lang="en-US" sz="2000" dirty="0"/>
              <a:t>Ko dosežete prag rentabilnosti, je čas, da se odločite, kako želite ustvarjati dobiček. Uporabite lahko:</a:t>
            </a:r>
          </a:p>
          <a:p>
            <a:pPr marL="342900" indent="-342900">
              <a:buFont typeface="Arial" panose="020B0604020202020204" pitchFamily="34" charset="0"/>
              <a:buChar char="•"/>
            </a:pPr>
            <a:r>
              <a:rPr lang="en-US" sz="2000" b="1" dirty="0"/>
              <a:t>Strategijo stroškov plus </a:t>
            </a:r>
            <a:r>
              <a:rPr lang="en-US" sz="2000" dirty="0"/>
              <a:t>(dodajanje marže k stroškom),</a:t>
            </a:r>
          </a:p>
          <a:p>
            <a:pPr marL="342900" indent="-342900">
              <a:buFont typeface="Arial" panose="020B0604020202020204" pitchFamily="34" charset="0"/>
              <a:buChar char="•"/>
            </a:pPr>
            <a:r>
              <a:rPr lang="en-US" sz="2000" b="1" dirty="0"/>
              <a:t>strategijo, ki temelji na vrednosti </a:t>
            </a:r>
            <a:r>
              <a:rPr lang="en-US" sz="2000" dirty="0"/>
              <a:t>(cena temelji na zaznavi gostov), ali</a:t>
            </a:r>
          </a:p>
          <a:p>
            <a:pPr marL="342900" indent="-342900">
              <a:buFont typeface="Arial" panose="020B0604020202020204" pitchFamily="34" charset="0"/>
              <a:buChar char="•"/>
            </a:pPr>
            <a:r>
              <a:rPr lang="en-US" sz="2000" b="1" dirty="0"/>
              <a:t>strategijo pragu rentabilnosti </a:t>
            </a:r>
            <a:r>
              <a:rPr lang="en-US" sz="2000" dirty="0"/>
              <a:t>(idealno za </a:t>
            </a:r>
            <a:r>
              <a:rPr lang="en-US" sz="2000" dirty="0" err="1"/>
              <a:t>nizko</a:t>
            </a:r>
            <a:r>
              <a:rPr lang="en-US" sz="2000" dirty="0"/>
              <a:t> </a:t>
            </a:r>
            <a:r>
              <a:rPr lang="en-US" sz="2000" dirty="0" err="1"/>
              <a:t>sezono</a:t>
            </a:r>
            <a:r>
              <a:rPr lang="en-US" sz="2000" dirty="0"/>
              <a:t> </a:t>
            </a:r>
            <a:r>
              <a:rPr lang="en-US" sz="2000" dirty="0" err="1"/>
              <a:t>ali</a:t>
            </a:r>
            <a:r>
              <a:rPr lang="en-US" sz="2000" dirty="0"/>
              <a:t> </a:t>
            </a:r>
            <a:r>
              <a:rPr lang="en-US" sz="2000" dirty="0" err="1"/>
              <a:t>začetek</a:t>
            </a:r>
            <a:r>
              <a:rPr lang="en-US" sz="2000" dirty="0"/>
              <a:t> </a:t>
            </a:r>
            <a:r>
              <a:rPr lang="en-US" sz="2000" dirty="0" err="1"/>
              <a:t>poslovanja</a:t>
            </a:r>
            <a:r>
              <a:rPr lang="en-US" sz="2000" dirty="0"/>
              <a:t>).</a:t>
            </a:r>
            <a:endParaRPr lang="en-US" sz="2000" dirty="0">
              <a:ea typeface="Calibri"/>
              <a:cs typeface="Calibri"/>
            </a:endParaRPr>
          </a:p>
          <a:p>
            <a:pPr marL="342900" indent="-342900">
              <a:buFont typeface="Arial" panose="020B0604020202020204" pitchFamily="34" charset="0"/>
              <a:buChar char="•"/>
            </a:pPr>
            <a:endParaRPr lang="en-US" sz="2000" dirty="0"/>
          </a:p>
          <a:p>
            <a:pPr marL="0" indent="0"/>
            <a:r>
              <a:rPr lang="en-US" sz="2000" err="1"/>
              <a:t>Vaša</a:t>
            </a:r>
            <a:r>
              <a:rPr lang="en-US" sz="2000" dirty="0"/>
              <a:t> </a:t>
            </a:r>
            <a:r>
              <a:rPr lang="en-US" sz="2000" b="1" err="1"/>
              <a:t>profitna</a:t>
            </a:r>
            <a:r>
              <a:rPr lang="en-US" sz="2000" b="1" dirty="0"/>
              <a:t> </a:t>
            </a:r>
            <a:r>
              <a:rPr lang="en-US" sz="2000" b="1" err="1"/>
              <a:t>marža</a:t>
            </a:r>
            <a:r>
              <a:rPr lang="en-US" sz="2000" b="1" dirty="0"/>
              <a:t> </a:t>
            </a:r>
            <a:r>
              <a:rPr lang="en-US" sz="2000" dirty="0"/>
              <a:t>mora </a:t>
            </a:r>
            <a:r>
              <a:rPr lang="en-US" sz="2000" err="1"/>
              <a:t>odražati</a:t>
            </a:r>
            <a:r>
              <a:rPr lang="en-US" sz="2000" dirty="0"/>
              <a:t> vaše cilje, življenjski slog in vrednost, ki jo prejmejo vaši gostje. V tem poglavju smo združili vse, kar ste doslej izračunali, da bi vam pomagali pri oblikovanju cen v realnem svetu.</a:t>
            </a:r>
            <a:endParaRPr lang="en-US" sz="2000">
              <a:ea typeface="Calibri" panose="020F0502020204030204"/>
              <a:cs typeface="Calibri" panose="020F0502020204030204"/>
            </a:endParaRPr>
          </a:p>
        </p:txBody>
      </p:sp>
      <p:sp>
        <p:nvSpPr>
          <p:cNvPr id="9" name="Text Placeholder 8">
            <a:extLst>
              <a:ext uri="{FF2B5EF4-FFF2-40B4-BE49-F238E27FC236}">
                <a16:creationId xmlns:a16="http://schemas.microsoft.com/office/drawing/2014/main" id="{156D85C3-348C-B34D-222A-A1DD22EADB9C}"/>
              </a:ext>
            </a:extLst>
          </p:cNvPr>
          <p:cNvSpPr>
            <a:spLocks noGrp="1"/>
          </p:cNvSpPr>
          <p:nvPr>
            <p:ph type="body" sz="quarter" idx="27"/>
          </p:nvPr>
        </p:nvSpPr>
        <p:spPr>
          <a:xfrm>
            <a:off x="305045" y="356376"/>
            <a:ext cx="5347198" cy="720752"/>
          </a:xfrm>
        </p:spPr>
        <p:txBody>
          <a:bodyPr/>
          <a:lstStyle/>
          <a:p>
            <a:pPr algn="ctr"/>
            <a:r>
              <a:rPr lang="en-US" sz="3200" dirty="0"/>
              <a:t>Strategije dobička in </a:t>
            </a:r>
            <a:r>
              <a:rPr lang="en-US" sz="3200" dirty="0" err="1"/>
              <a:t>oblikovanja cen</a:t>
            </a:r>
          </a:p>
        </p:txBody>
      </p:sp>
      <p:sp>
        <p:nvSpPr>
          <p:cNvPr id="30" name="Text Placeholder 1">
            <a:extLst>
              <a:ext uri="{FF2B5EF4-FFF2-40B4-BE49-F238E27FC236}">
                <a16:creationId xmlns:a16="http://schemas.microsoft.com/office/drawing/2014/main" id="{CEAC6519-B1AD-DEC0-9B56-010D5A56A3FD}"/>
              </a:ext>
            </a:extLst>
          </p:cNvPr>
          <p:cNvSpPr>
            <a:spLocks noGrp="1"/>
          </p:cNvSpPr>
          <p:nvPr>
            <p:ph type="body" sz="quarter" idx="4294967295"/>
          </p:nvPr>
        </p:nvSpPr>
        <p:spPr>
          <a:xfrm>
            <a:off x="6097344" y="1034495"/>
            <a:ext cx="700387" cy="689518"/>
          </a:xfrm>
          <a:prstGeom prst="rect">
            <a:avLst/>
          </a:prstGeom>
        </p:spPr>
        <p:txBody>
          <a:bodyPr lIns="91440" tIns="45720" rIns="91440" bIns="45720" anchor="ctr"/>
          <a:lstStyle/>
          <a:p>
            <a:pPr marL="0" indent="0" algn="ctr">
              <a:buNone/>
            </a:pPr>
            <a:r>
              <a:rPr lang="en-IE" sz="3200" dirty="0">
                <a:solidFill>
                  <a:schemeClr val="bg1"/>
                </a:solidFill>
              </a:rPr>
              <a:t>2</a:t>
            </a:r>
            <a:r>
              <a:rPr lang="en-IE" sz="3200" dirty="0">
                <a:solidFill>
                  <a:srgbClr val="459597"/>
                </a:solidFill>
              </a:rPr>
              <a:t>2</a:t>
            </a:r>
          </a:p>
        </p:txBody>
      </p:sp>
      <p:sp>
        <p:nvSpPr>
          <p:cNvPr id="32" name="Text Placeholder 4">
            <a:extLst>
              <a:ext uri="{FF2B5EF4-FFF2-40B4-BE49-F238E27FC236}">
                <a16:creationId xmlns:a16="http://schemas.microsoft.com/office/drawing/2014/main" id="{3E4FF1D5-74AA-9FA3-C462-B9428B4852BC}"/>
              </a:ext>
            </a:extLst>
          </p:cNvPr>
          <p:cNvSpPr>
            <a:spLocks noGrp="1"/>
          </p:cNvSpPr>
          <p:nvPr>
            <p:ph type="body" sz="quarter" idx="4294967295"/>
          </p:nvPr>
        </p:nvSpPr>
        <p:spPr>
          <a:xfrm>
            <a:off x="6099508" y="1978791"/>
            <a:ext cx="700387" cy="689518"/>
          </a:xfrm>
          <a:prstGeom prst="rect">
            <a:avLst/>
          </a:prstGeom>
        </p:spPr>
        <p:txBody>
          <a:bodyPr anchor="ctr"/>
          <a:lstStyle/>
          <a:p>
            <a:pPr marL="0" indent="0" algn="ctr">
              <a:buNone/>
            </a:pPr>
            <a:r>
              <a:rPr lang="en-IE" sz="3200" dirty="0">
                <a:solidFill>
                  <a:schemeClr val="bg1"/>
                </a:solidFill>
              </a:rPr>
              <a:t>23</a:t>
            </a:r>
          </a:p>
        </p:txBody>
      </p:sp>
      <p:sp>
        <p:nvSpPr>
          <p:cNvPr id="34" name="Text Placeholder 6">
            <a:extLst>
              <a:ext uri="{FF2B5EF4-FFF2-40B4-BE49-F238E27FC236}">
                <a16:creationId xmlns:a16="http://schemas.microsoft.com/office/drawing/2014/main" id="{2C30CC62-05C5-C7A0-3E1E-58FFF489BB10}"/>
              </a:ext>
            </a:extLst>
          </p:cNvPr>
          <p:cNvSpPr>
            <a:spLocks noGrp="1"/>
          </p:cNvSpPr>
          <p:nvPr>
            <p:ph type="body" sz="quarter" idx="4294967295"/>
          </p:nvPr>
        </p:nvSpPr>
        <p:spPr>
          <a:xfrm>
            <a:off x="6096318" y="2884008"/>
            <a:ext cx="700387" cy="689518"/>
          </a:xfrm>
          <a:prstGeom prst="rect">
            <a:avLst/>
          </a:prstGeom>
        </p:spPr>
        <p:txBody>
          <a:bodyPr/>
          <a:lstStyle/>
          <a:p>
            <a:pPr marL="0" indent="0" algn="ctr">
              <a:buNone/>
            </a:pPr>
            <a:r>
              <a:rPr lang="en-IE" sz="3200" dirty="0">
                <a:solidFill>
                  <a:schemeClr val="bg1"/>
                </a:solidFill>
              </a:rPr>
              <a:t>24</a:t>
            </a:r>
          </a:p>
        </p:txBody>
      </p:sp>
      <p:sp>
        <p:nvSpPr>
          <p:cNvPr id="36" name="Text Placeholder 8">
            <a:extLst>
              <a:ext uri="{FF2B5EF4-FFF2-40B4-BE49-F238E27FC236}">
                <a16:creationId xmlns:a16="http://schemas.microsoft.com/office/drawing/2014/main" id="{A97D43E4-08B2-F15A-BC75-287DD9AA234E}"/>
              </a:ext>
            </a:extLst>
          </p:cNvPr>
          <p:cNvSpPr>
            <a:spLocks noGrp="1"/>
          </p:cNvSpPr>
          <p:nvPr>
            <p:ph type="body" sz="quarter" idx="4294967295"/>
          </p:nvPr>
        </p:nvSpPr>
        <p:spPr>
          <a:xfrm>
            <a:off x="6098482" y="3574304"/>
            <a:ext cx="700387" cy="689518"/>
          </a:xfrm>
          <a:prstGeom prst="rect">
            <a:avLst/>
          </a:prstGeom>
        </p:spPr>
        <p:txBody>
          <a:bodyPr/>
          <a:lstStyle/>
          <a:p>
            <a:pPr marL="0" indent="0" algn="ctr">
              <a:buNone/>
            </a:pPr>
            <a:r>
              <a:rPr lang="en-IE" sz="3200" dirty="0">
                <a:solidFill>
                  <a:schemeClr val="bg1"/>
                </a:solidFill>
              </a:rPr>
              <a:t>25</a:t>
            </a:r>
          </a:p>
        </p:txBody>
      </p:sp>
      <p:cxnSp>
        <p:nvCxnSpPr>
          <p:cNvPr id="2" name="Straight Connector 1">
            <a:extLst>
              <a:ext uri="{FF2B5EF4-FFF2-40B4-BE49-F238E27FC236}">
                <a16:creationId xmlns:a16="http://schemas.microsoft.com/office/drawing/2014/main" id="{96D07AF4-5CA4-3F00-A5AB-0A146E659C8A}"/>
              </a:ext>
            </a:extLst>
          </p:cNvPr>
          <p:cNvCxnSpPr>
            <a:cxnSpLocks/>
          </p:cNvCxnSpPr>
          <p:nvPr/>
        </p:nvCxnSpPr>
        <p:spPr>
          <a:xfrm flipH="1">
            <a:off x="6195354" y="150650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0F675B-2C5E-EFFC-95A4-35A663A4E1C6}"/>
              </a:ext>
            </a:extLst>
          </p:cNvPr>
          <p:cNvCxnSpPr>
            <a:cxnSpLocks/>
          </p:cNvCxnSpPr>
          <p:nvPr/>
        </p:nvCxnSpPr>
        <p:spPr>
          <a:xfrm flipH="1">
            <a:off x="6234023" y="248880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F4B60F8-0E25-DD7D-B6EA-BDD8D234E6E3}"/>
              </a:ext>
            </a:extLst>
          </p:cNvPr>
          <p:cNvCxnSpPr>
            <a:cxnSpLocks/>
          </p:cNvCxnSpPr>
          <p:nvPr/>
        </p:nvCxnSpPr>
        <p:spPr>
          <a:xfrm flipH="1">
            <a:off x="6227343" y="328548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13A53008-1B57-4E6A-A480-8B2DE6E22ED2}"/>
              </a:ext>
            </a:extLst>
          </p:cNvPr>
          <p:cNvSpPr txBox="1">
            <a:spLocks/>
          </p:cNvSpPr>
          <p:nvPr/>
        </p:nvSpPr>
        <p:spPr>
          <a:xfrm>
            <a:off x="6719358" y="875602"/>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595959"/>
                </a:solidFill>
              </a:rPr>
              <a:t>Določite svoj čisti dobiček (ali izgubo)</a:t>
            </a:r>
          </a:p>
          <a:p>
            <a:pPr marL="0" indent="0">
              <a:lnSpc>
                <a:spcPct val="100000"/>
              </a:lnSpc>
              <a:spcBef>
                <a:spcPts val="0"/>
              </a:spcBef>
              <a:buNone/>
            </a:pPr>
            <a:r>
              <a:rPr lang="en-US" sz="1800" i="1" dirty="0">
                <a:solidFill>
                  <a:srgbClr val="595959"/>
                </a:solidFill>
              </a:rPr>
              <a:t>Ugotovite, ali ste ustvarili dobiček ali izgubo (prihodki – skupni stroški = dobiček (ali izguba)</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79" name="Text Placeholder 11">
            <a:extLst>
              <a:ext uri="{FF2B5EF4-FFF2-40B4-BE49-F238E27FC236}">
                <a16:creationId xmlns:a16="http://schemas.microsoft.com/office/drawing/2014/main" id="{C914ACB2-3F80-5644-C82C-2466D813B3A0}"/>
              </a:ext>
            </a:extLst>
          </p:cNvPr>
          <p:cNvSpPr txBox="1">
            <a:spLocks/>
          </p:cNvSpPr>
          <p:nvPr/>
        </p:nvSpPr>
        <p:spPr>
          <a:xfrm>
            <a:off x="6738897" y="1846854"/>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Prag rentabilnosti in dobičkonosnost</a:t>
            </a:r>
          </a:p>
          <a:p>
            <a:r>
              <a:rPr lang="en-US" sz="1800" b="0" i="1" dirty="0"/>
              <a:t>Presežite prag rentabilnosti in določite cilje dobička. </a:t>
            </a:r>
          </a:p>
          <a:p>
            <a:endParaRPr lang="en-IE" dirty="0">
              <a:solidFill>
                <a:srgbClr val="E96751"/>
              </a:solidFill>
            </a:endParaRPr>
          </a:p>
        </p:txBody>
      </p:sp>
      <p:sp>
        <p:nvSpPr>
          <p:cNvPr id="13" name="Text Placeholder 11">
            <a:extLst>
              <a:ext uri="{FF2B5EF4-FFF2-40B4-BE49-F238E27FC236}">
                <a16:creationId xmlns:a16="http://schemas.microsoft.com/office/drawing/2014/main" id="{40E05E9D-4EC2-F8D3-BA66-8D27A705F371}"/>
              </a:ext>
            </a:extLst>
          </p:cNvPr>
          <p:cNvSpPr txBox="1">
            <a:spLocks/>
          </p:cNvSpPr>
          <p:nvPr/>
        </p:nvSpPr>
        <p:spPr>
          <a:xfrm>
            <a:off x="6738897" y="2539955"/>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Določite svojo profitno maržo</a:t>
            </a:r>
          </a:p>
          <a:p>
            <a:r>
              <a:rPr lang="en-US" sz="1800" b="0" i="1" dirty="0"/>
              <a:t>Izberite želeni prihodek na rezervacijo.</a:t>
            </a:r>
            <a:endParaRPr lang="en-IE" dirty="0">
              <a:solidFill>
                <a:srgbClr val="E96751"/>
              </a:solidFill>
            </a:endParaRPr>
          </a:p>
        </p:txBody>
      </p:sp>
      <p:sp>
        <p:nvSpPr>
          <p:cNvPr id="14" name="Text Placeholder 2">
            <a:extLst>
              <a:ext uri="{FF2B5EF4-FFF2-40B4-BE49-F238E27FC236}">
                <a16:creationId xmlns:a16="http://schemas.microsoft.com/office/drawing/2014/main" id="{BDE322D5-640C-54BB-A373-45E037B99551}"/>
              </a:ext>
            </a:extLst>
          </p:cNvPr>
          <p:cNvSpPr txBox="1">
            <a:spLocks/>
          </p:cNvSpPr>
          <p:nvPr/>
        </p:nvSpPr>
        <p:spPr>
          <a:xfrm>
            <a:off x="6743522" y="3577885"/>
            <a:ext cx="4931847" cy="689519"/>
          </a:xfrm>
          <a:prstGeom prst="rect">
            <a:avLst/>
          </a:prstGeom>
          <a:ln>
            <a:solidFill>
              <a:srgbClr val="4472C4"/>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595959"/>
                </a:solidFill>
              </a:rPr>
              <a:t>Izberite svojo cenovno strategijo </a:t>
            </a:r>
          </a:p>
          <a:p>
            <a:pPr marL="0" indent="0">
              <a:lnSpc>
                <a:spcPct val="100000"/>
              </a:lnSpc>
              <a:spcBef>
                <a:spcPts val="0"/>
              </a:spcBef>
              <a:buNone/>
            </a:pPr>
            <a:r>
              <a:rPr lang="en-US" sz="1800" i="1" dirty="0">
                <a:solidFill>
                  <a:srgbClr val="595959"/>
                </a:solidFill>
              </a:rPr>
              <a:t>Odločite se, kateri model oblikovanja cen ustreza vašim ciljem. </a:t>
            </a:r>
          </a:p>
          <a:p>
            <a:pPr marL="0" indent="0">
              <a:lnSpc>
                <a:spcPct val="100000"/>
              </a:lnSpc>
              <a:spcBef>
                <a:spcPts val="0"/>
              </a:spcBef>
              <a:buFont typeface="Arial" panose="020B0604020202020204" pitchFamily="34" charset="0"/>
              <a:buNone/>
            </a:pPr>
            <a:endParaRPr lang="en-IE" sz="2200" dirty="0">
              <a:solidFill>
                <a:srgbClr val="595959"/>
              </a:solidFill>
            </a:endParaRPr>
          </a:p>
        </p:txBody>
      </p:sp>
      <p:sp>
        <p:nvSpPr>
          <p:cNvPr id="15" name="Text Placeholder 5">
            <a:extLst>
              <a:ext uri="{FF2B5EF4-FFF2-40B4-BE49-F238E27FC236}">
                <a16:creationId xmlns:a16="http://schemas.microsoft.com/office/drawing/2014/main" id="{DBB3C9D1-91FB-26F6-7C8D-E7175DAB41FB}"/>
              </a:ext>
            </a:extLst>
          </p:cNvPr>
          <p:cNvSpPr txBox="1">
            <a:spLocks/>
          </p:cNvSpPr>
          <p:nvPr/>
        </p:nvSpPr>
        <p:spPr>
          <a:xfrm>
            <a:off x="6736448" y="4512010"/>
            <a:ext cx="5110169" cy="68951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1800" b="1" dirty="0">
                <a:solidFill>
                  <a:srgbClr val="E96751"/>
                </a:solidFill>
              </a:rPr>
              <a:t>1. Strategija cen za prag rentabilnosti</a:t>
            </a:r>
            <a:endParaRPr lang="en-IE" sz="1800" b="1" dirty="0">
              <a:solidFill>
                <a:srgbClr val="E96751"/>
              </a:solidFill>
              <a:ea typeface="Calibri"/>
              <a:cs typeface="Calibri"/>
            </a:endParaRPr>
          </a:p>
          <a:p>
            <a:pPr marL="0" indent="0">
              <a:lnSpc>
                <a:spcPct val="100000"/>
              </a:lnSpc>
              <a:spcBef>
                <a:spcPts val="0"/>
              </a:spcBef>
              <a:buNone/>
            </a:pPr>
            <a:r>
              <a:rPr lang="en-US" sz="1800" i="1" dirty="0">
                <a:solidFill>
                  <a:srgbClr val="595959"/>
                </a:solidFill>
              </a:rPr>
              <a:t>Metoda, ki vam pomaga, da se najprej osredotočite na pokrivanje stroškov. </a:t>
            </a:r>
            <a:endParaRPr lang="en-US" sz="1800" i="1">
              <a:solidFill>
                <a:srgbClr val="595959"/>
              </a:solidFill>
              <a:ea typeface="Calibri"/>
              <a:cs typeface="Calibri"/>
            </a:endParaRPr>
          </a:p>
          <a:p>
            <a:pPr marL="0" indent="0">
              <a:lnSpc>
                <a:spcPct val="100000"/>
              </a:lnSpc>
              <a:spcBef>
                <a:spcPts val="0"/>
              </a:spcBef>
              <a:buFont typeface="Arial" panose="020B0604020202020204" pitchFamily="34" charset="0"/>
              <a:buNone/>
            </a:pPr>
            <a:endParaRPr lang="en-IE" sz="1800" b="1" dirty="0">
              <a:solidFill>
                <a:srgbClr val="595959"/>
              </a:solidFill>
              <a:ea typeface="Calibri"/>
              <a:cs typeface="Calibri"/>
            </a:endParaRPr>
          </a:p>
        </p:txBody>
      </p:sp>
      <p:sp>
        <p:nvSpPr>
          <p:cNvPr id="16" name="Text Placeholder 7">
            <a:extLst>
              <a:ext uri="{FF2B5EF4-FFF2-40B4-BE49-F238E27FC236}">
                <a16:creationId xmlns:a16="http://schemas.microsoft.com/office/drawing/2014/main" id="{DBB4A6E1-D3E1-ED44-7B5E-B4AF381A9745}"/>
              </a:ext>
            </a:extLst>
          </p:cNvPr>
          <p:cNvSpPr txBox="1">
            <a:spLocks/>
          </p:cNvSpPr>
          <p:nvPr/>
        </p:nvSpPr>
        <p:spPr>
          <a:xfrm>
            <a:off x="6739057" y="5308990"/>
            <a:ext cx="4608000" cy="68951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1800" b="1" dirty="0">
                <a:solidFill>
                  <a:srgbClr val="E96751"/>
                </a:solidFill>
              </a:rPr>
              <a:t>2. Cenovna strategija stroškov plus</a:t>
            </a:r>
            <a:endParaRPr lang="en-IE" sz="1800" b="1" dirty="0">
              <a:solidFill>
                <a:srgbClr val="E96751"/>
              </a:solidFill>
              <a:ea typeface="Calibri"/>
              <a:cs typeface="Calibri"/>
            </a:endParaRPr>
          </a:p>
          <a:p>
            <a:pPr marL="0" indent="0">
              <a:lnSpc>
                <a:spcPct val="100000"/>
              </a:lnSpc>
              <a:spcBef>
                <a:spcPts val="0"/>
              </a:spcBef>
              <a:buNone/>
            </a:pPr>
            <a:r>
              <a:rPr lang="en-US" sz="1800" i="1" dirty="0">
                <a:solidFill>
                  <a:srgbClr val="595959"/>
                </a:solidFill>
              </a:rPr>
              <a:t>Znanim stroškom dodajte profitno maržo.</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17" name="Text Placeholder 9">
            <a:extLst>
              <a:ext uri="{FF2B5EF4-FFF2-40B4-BE49-F238E27FC236}">
                <a16:creationId xmlns:a16="http://schemas.microsoft.com/office/drawing/2014/main" id="{99969DFC-71E0-A6A4-45D8-38A50DFCA990}"/>
              </a:ext>
            </a:extLst>
          </p:cNvPr>
          <p:cNvSpPr txBox="1">
            <a:spLocks/>
          </p:cNvSpPr>
          <p:nvPr/>
        </p:nvSpPr>
        <p:spPr>
          <a:xfrm>
            <a:off x="6739057" y="6023050"/>
            <a:ext cx="4881861" cy="68951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1800" b="1" dirty="0">
                <a:solidFill>
                  <a:srgbClr val="E96751"/>
                </a:solidFill>
              </a:rPr>
              <a:t>3. Cenovna strategija na podlagi vrednosti</a:t>
            </a:r>
            <a:endParaRPr lang="en-IE" sz="1800" b="1" dirty="0">
              <a:solidFill>
                <a:srgbClr val="E96751"/>
              </a:solidFill>
              <a:ea typeface="Calibri"/>
              <a:cs typeface="Calibri"/>
            </a:endParaRPr>
          </a:p>
          <a:p>
            <a:pPr marL="0" indent="0">
              <a:lnSpc>
                <a:spcPct val="100000"/>
              </a:lnSpc>
              <a:spcBef>
                <a:spcPts val="0"/>
              </a:spcBef>
              <a:buNone/>
            </a:pPr>
            <a:r>
              <a:rPr lang="en-US" sz="1800" i="1" dirty="0">
                <a:solidFill>
                  <a:srgbClr val="595959"/>
                </a:solidFill>
              </a:rPr>
              <a:t>Zaračunajte na podlagi vrednosti, ki jo zaznajo gostje.</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5" name="Text Placeholder 8">
            <a:extLst>
              <a:ext uri="{FF2B5EF4-FFF2-40B4-BE49-F238E27FC236}">
                <a16:creationId xmlns:a16="http://schemas.microsoft.com/office/drawing/2014/main" id="{DBB45942-00AA-E2D0-F76F-2F32DEF6F867}"/>
              </a:ext>
            </a:extLst>
          </p:cNvPr>
          <p:cNvSpPr txBox="1">
            <a:spLocks/>
          </p:cNvSpPr>
          <p:nvPr/>
        </p:nvSpPr>
        <p:spPr>
          <a:xfrm>
            <a:off x="6098481" y="4377926"/>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26</a:t>
            </a:r>
          </a:p>
        </p:txBody>
      </p:sp>
      <p:sp>
        <p:nvSpPr>
          <p:cNvPr id="6" name="Text Placeholder 8">
            <a:extLst>
              <a:ext uri="{FF2B5EF4-FFF2-40B4-BE49-F238E27FC236}">
                <a16:creationId xmlns:a16="http://schemas.microsoft.com/office/drawing/2014/main" id="{CA574222-F65C-507F-BCDB-E52701EA0DA9}"/>
              </a:ext>
            </a:extLst>
          </p:cNvPr>
          <p:cNvSpPr txBox="1">
            <a:spLocks/>
          </p:cNvSpPr>
          <p:nvPr/>
        </p:nvSpPr>
        <p:spPr>
          <a:xfrm>
            <a:off x="6098481" y="5197708"/>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27</a:t>
            </a:r>
          </a:p>
        </p:txBody>
      </p:sp>
      <p:sp>
        <p:nvSpPr>
          <p:cNvPr id="7" name="Text Placeholder 8">
            <a:extLst>
              <a:ext uri="{FF2B5EF4-FFF2-40B4-BE49-F238E27FC236}">
                <a16:creationId xmlns:a16="http://schemas.microsoft.com/office/drawing/2014/main" id="{604C4639-32DA-F54D-A184-A662EFC7D56B}"/>
              </a:ext>
            </a:extLst>
          </p:cNvPr>
          <p:cNvSpPr txBox="1">
            <a:spLocks/>
          </p:cNvSpPr>
          <p:nvPr/>
        </p:nvSpPr>
        <p:spPr>
          <a:xfrm>
            <a:off x="6098482" y="5890967"/>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28</a:t>
            </a:r>
          </a:p>
        </p:txBody>
      </p:sp>
    </p:spTree>
    <p:extLst>
      <p:ext uri="{BB962C8B-B14F-4D97-AF65-F5344CB8AC3E}">
        <p14:creationId xmlns:p14="http://schemas.microsoft.com/office/powerpoint/2010/main" val="12495736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A688B-892F-A4AA-3721-DFA4CF07AB6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BDF3C42-48AD-DCED-CC65-C47B0C83A49F}"/>
              </a:ext>
            </a:extLst>
          </p:cNvPr>
          <p:cNvSpPr>
            <a:spLocks noGrp="1"/>
          </p:cNvSpPr>
          <p:nvPr>
            <p:ph type="body" sz="quarter" idx="16"/>
          </p:nvPr>
        </p:nvSpPr>
        <p:spPr>
          <a:xfrm>
            <a:off x="381000" y="178801"/>
            <a:ext cx="10614687" cy="803654"/>
          </a:xfrm>
        </p:spPr>
        <p:txBody>
          <a:bodyPr/>
          <a:lstStyle/>
          <a:p>
            <a:r>
              <a:rPr lang="en-IE" dirty="0"/>
              <a:t>Strategije za nastanitev v nizki sezoni</a:t>
            </a:r>
          </a:p>
        </p:txBody>
      </p:sp>
      <p:graphicFrame>
        <p:nvGraphicFramePr>
          <p:cNvPr id="2" name="Table 1">
            <a:extLst>
              <a:ext uri="{FF2B5EF4-FFF2-40B4-BE49-F238E27FC236}">
                <a16:creationId xmlns:a16="http://schemas.microsoft.com/office/drawing/2014/main" id="{C70C4316-E73E-67B3-ADD2-9AFCA499C538}"/>
              </a:ext>
            </a:extLst>
          </p:cNvPr>
          <p:cNvGraphicFramePr>
            <a:graphicFrameLocks noGrp="1"/>
          </p:cNvGraphicFramePr>
          <p:nvPr>
            <p:extLst>
              <p:ext uri="{D42A27DB-BD31-4B8C-83A1-F6EECF244321}">
                <p14:modId xmlns:p14="http://schemas.microsoft.com/office/powerpoint/2010/main" val="239298323"/>
              </p:ext>
            </p:extLst>
          </p:nvPr>
        </p:nvGraphicFramePr>
        <p:xfrm>
          <a:off x="380999" y="992623"/>
          <a:ext cx="11268076" cy="5111816"/>
        </p:xfrm>
        <a:graphic>
          <a:graphicData uri="http://schemas.openxmlformats.org/drawingml/2006/table">
            <a:tbl>
              <a:tblPr/>
              <a:tblGrid>
                <a:gridCol w="2817019">
                  <a:extLst>
                    <a:ext uri="{9D8B030D-6E8A-4147-A177-3AD203B41FA5}">
                      <a16:colId xmlns:a16="http://schemas.microsoft.com/office/drawing/2014/main" val="1588074392"/>
                    </a:ext>
                  </a:extLst>
                </a:gridCol>
                <a:gridCol w="2817019">
                  <a:extLst>
                    <a:ext uri="{9D8B030D-6E8A-4147-A177-3AD203B41FA5}">
                      <a16:colId xmlns:a16="http://schemas.microsoft.com/office/drawing/2014/main" val="3676446884"/>
                    </a:ext>
                  </a:extLst>
                </a:gridCol>
                <a:gridCol w="2817019">
                  <a:extLst>
                    <a:ext uri="{9D8B030D-6E8A-4147-A177-3AD203B41FA5}">
                      <a16:colId xmlns:a16="http://schemas.microsoft.com/office/drawing/2014/main" val="1883562720"/>
                    </a:ext>
                  </a:extLst>
                </a:gridCol>
                <a:gridCol w="2817019">
                  <a:extLst>
                    <a:ext uri="{9D8B030D-6E8A-4147-A177-3AD203B41FA5}">
                      <a16:colId xmlns:a16="http://schemas.microsoft.com/office/drawing/2014/main" val="3297888427"/>
                    </a:ext>
                  </a:extLst>
                </a:gridCol>
              </a:tblGrid>
              <a:tr h="304594">
                <a:tc>
                  <a:txBody>
                    <a:bodyPr/>
                    <a:lstStyle/>
                    <a:p>
                      <a:r>
                        <a:rPr lang="en-IE" sz="1800" b="1" dirty="0">
                          <a:solidFill>
                            <a:schemeClr val="bg1"/>
                          </a:solidFill>
                        </a:rPr>
                        <a:t>Strategija</a:t>
                      </a:r>
                      <a:endParaRPr lang="en-IE" sz="180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Kaj storiti</a:t>
                      </a:r>
                      <a:endParaRPr lang="en-IE" sz="180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US" sz="1800" b="1" dirty="0">
                          <a:solidFill>
                            <a:schemeClr val="bg1"/>
                          </a:solidFill>
                        </a:rPr>
                        <a:t>Primer vpliva na ceno ali stroške</a:t>
                      </a:r>
                      <a:endParaRPr lang="en-US" sz="180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Finančni učni izid</a:t>
                      </a:r>
                      <a:endParaRPr lang="en-IE" sz="180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78729860"/>
                  </a:ext>
                </a:extLst>
              </a:tr>
              <a:tr h="696214">
                <a:tc>
                  <a:txBody>
                    <a:bodyPr/>
                    <a:lstStyle/>
                    <a:p>
                      <a:r>
                        <a:rPr lang="en-IE" sz="1800" b="0" dirty="0">
                          <a:solidFill>
                            <a:schemeClr val="bg1"/>
                          </a:solidFill>
                        </a:rPr>
                        <a:t>Zmanjšanje minimalnih zahtev glede dolžine bivanja</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a:solidFill>
                            <a:srgbClr val="595959"/>
                          </a:solidFill>
                        </a:rPr>
                        <a:t>Zmanjšajte </a:t>
                      </a:r>
                      <a:r>
                        <a:rPr lang="en-US" sz="1800" b="1" dirty="0">
                          <a:solidFill>
                            <a:srgbClr val="595959"/>
                          </a:solidFill>
                        </a:rPr>
                        <a:t>minimalno </a:t>
                      </a:r>
                      <a:r>
                        <a:rPr lang="en-US" sz="1800" dirty="0">
                          <a:solidFill>
                            <a:srgbClr val="595959"/>
                          </a:solidFill>
                        </a:rPr>
                        <a:t>bivanje</a:t>
                      </a:r>
                      <a:r>
                        <a:rPr lang="en-US" sz="1800" b="1" dirty="0">
                          <a:solidFill>
                            <a:srgbClr val="595959"/>
                          </a:solidFill>
                        </a:rPr>
                        <a:t> na 2–3 noči, </a:t>
                      </a:r>
                      <a:r>
                        <a:rPr lang="en-US" sz="1800" dirty="0">
                          <a:solidFill>
                            <a:srgbClr val="595959"/>
                          </a:solidFill>
                        </a:rPr>
                        <a:t>da privabite kratkoročne ali zadnjeminutne goste.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Omogočite</a:t>
                      </a:r>
                      <a:r>
                        <a:rPr lang="en-US" sz="1800" b="1" dirty="0">
                          <a:solidFill>
                            <a:srgbClr val="595959"/>
                          </a:solidFill>
                        </a:rPr>
                        <a:t> 1-nočitve </a:t>
                      </a:r>
                      <a:r>
                        <a:rPr lang="en-US" sz="1800" dirty="0">
                          <a:solidFill>
                            <a:srgbClr val="595959"/>
                          </a:solidFill>
                        </a:rPr>
                        <a:t>v novembru. </a:t>
                      </a:r>
                      <a:r>
                        <a:rPr lang="en-US" sz="1800" b="1" dirty="0">
                          <a:solidFill>
                            <a:srgbClr val="595959"/>
                          </a:solidFill>
                        </a:rPr>
                        <a:t>Ponudite </a:t>
                      </a:r>
                      <a:r>
                        <a:rPr lang="en-US" sz="1800" dirty="0">
                          <a:solidFill>
                            <a:srgbClr val="595959"/>
                          </a:solidFill>
                        </a:rPr>
                        <a:t>promocijo</a:t>
                      </a:r>
                      <a:r>
                        <a:rPr lang="en-US" sz="1800" b="1" dirty="0">
                          <a:solidFill>
                            <a:srgbClr val="595959"/>
                          </a:solidFill>
                        </a:rPr>
                        <a:t> »3. noč brezplačno«, </a:t>
                      </a:r>
                      <a:r>
                        <a:rPr lang="en-US" sz="1800" dirty="0">
                          <a:solidFill>
                            <a:srgbClr val="595959"/>
                          </a:solidFill>
                        </a:rPr>
                        <a:t>da spodbudite bivanje med tednom ali daljše bivanje.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Kratka bivanja </a:t>
                      </a:r>
                      <a:r>
                        <a:rPr lang="en-US" sz="1800" b="1" dirty="0">
                          <a:solidFill>
                            <a:srgbClr val="595959"/>
                          </a:solidFill>
                        </a:rPr>
                        <a:t>povečajo skupno zasedenost v primerjavi s praznimi sobami. </a:t>
                      </a:r>
                      <a:r>
                        <a:rPr lang="en-US" sz="1800" dirty="0">
                          <a:solidFill>
                            <a:srgbClr val="595959"/>
                          </a:solidFill>
                        </a:rPr>
                        <a:t>Strateška prožnost gradi odpornost.</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461588"/>
                  </a:ext>
                </a:extLst>
              </a:tr>
              <a:tr h="696214">
                <a:tc>
                  <a:txBody>
                    <a:bodyPr/>
                    <a:lstStyle/>
                    <a:p>
                      <a:r>
                        <a:rPr lang="en-IE" sz="1800" b="0" dirty="0">
                          <a:solidFill>
                            <a:schemeClr val="bg1"/>
                          </a:solidFill>
                        </a:rPr>
                        <a:t>Posebni popusti in ponudbe za zveste goste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a:solidFill>
                            <a:srgbClr val="595959"/>
                          </a:solidFill>
                        </a:rPr>
                        <a:t>Ciljajte na ponovne goste ali lokalne prebivalce s promocijami in dodano vrednostjo.</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595959"/>
                          </a:solidFill>
                        </a:rPr>
                        <a:t>20 % popust </a:t>
                      </a:r>
                      <a:r>
                        <a:rPr lang="en-US" sz="1800" dirty="0">
                          <a:solidFill>
                            <a:srgbClr val="595959"/>
                          </a:solidFill>
                        </a:rPr>
                        <a:t>za poletne goste, ki rezervirajo zimski povratek. </a:t>
                      </a:r>
                      <a:r>
                        <a:rPr lang="en-US" sz="1800" b="1" dirty="0">
                          <a:solidFill>
                            <a:srgbClr val="595959"/>
                          </a:solidFill>
                        </a:rPr>
                        <a:t>Hitra prodaja</a:t>
                      </a:r>
                      <a:r>
                        <a:rPr lang="en-US" sz="1800" dirty="0">
                          <a:solidFill>
                            <a:srgbClr val="595959"/>
                          </a:solidFill>
                        </a:rPr>
                        <a:t>: »4 nočitve za ceno 3«.</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Popusti </a:t>
                      </a:r>
                      <a:r>
                        <a:rPr lang="en-US" sz="1800" b="1" dirty="0">
                          <a:solidFill>
                            <a:srgbClr val="595959"/>
                          </a:solidFill>
                        </a:rPr>
                        <a:t>spodbujajo povpraševanje, </a:t>
                      </a:r>
                      <a:r>
                        <a:rPr lang="en-US" sz="1800" dirty="0">
                          <a:solidFill>
                            <a:srgbClr val="595959"/>
                          </a:solidFill>
                        </a:rPr>
                        <a:t>če so oblikovani tako, da ščitijo marže in spodbujajo </a:t>
                      </a:r>
                      <a:r>
                        <a:rPr lang="en-US" sz="1800" b="1" dirty="0">
                          <a:solidFill>
                            <a:srgbClr val="595959"/>
                          </a:solidFill>
                        </a:rPr>
                        <a:t>ponovne rezervacije.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6941388"/>
                  </a:ext>
                </a:extLst>
              </a:tr>
              <a:tr h="696214">
                <a:tc>
                  <a:txBody>
                    <a:bodyPr/>
                    <a:lstStyle/>
                    <a:p>
                      <a:r>
                        <a:rPr lang="en-IE" sz="1800" b="0" dirty="0">
                          <a:solidFill>
                            <a:schemeClr val="bg1"/>
                          </a:solidFill>
                        </a:rPr>
                        <a:t>Ukrepi za zmanjšanje operativnih stroškov</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err="1">
                          <a:solidFill>
                            <a:srgbClr val="595959"/>
                          </a:solidFill>
                        </a:rPr>
                        <a:t>Zmanjšajte</a:t>
                      </a:r>
                      <a:r>
                        <a:rPr lang="en-US" sz="1800" dirty="0">
                          <a:solidFill>
                            <a:srgbClr val="595959"/>
                          </a:solidFill>
                        </a:rPr>
                        <a:t> </a:t>
                      </a:r>
                      <a:r>
                        <a:rPr lang="en-US" sz="1800" dirty="0" err="1">
                          <a:solidFill>
                            <a:srgbClr val="595959"/>
                          </a:solidFill>
                        </a:rPr>
                        <a:t>ogrevanje</a:t>
                      </a:r>
                      <a:r>
                        <a:rPr lang="en-US" sz="1800" dirty="0">
                          <a:solidFill>
                            <a:srgbClr val="595959"/>
                          </a:solidFill>
                        </a:rPr>
                        <a:t>/</a:t>
                      </a:r>
                      <a:r>
                        <a:rPr lang="en-US" sz="1800" dirty="0" err="1">
                          <a:solidFill>
                            <a:srgbClr val="595959"/>
                          </a:solidFill>
                        </a:rPr>
                        <a:t>čiščenje</a:t>
                      </a:r>
                      <a:r>
                        <a:rPr lang="en-US" sz="1800" dirty="0">
                          <a:solidFill>
                            <a:srgbClr val="595959"/>
                          </a:solidFill>
                        </a:rPr>
                        <a:t> v </a:t>
                      </a:r>
                      <a:r>
                        <a:rPr lang="en-US" sz="1800" dirty="0" err="1">
                          <a:solidFill>
                            <a:srgbClr val="595959"/>
                          </a:solidFill>
                        </a:rPr>
                        <a:t>neuporabljenih</a:t>
                      </a:r>
                      <a:r>
                        <a:rPr lang="en-US" sz="1800" dirty="0">
                          <a:solidFill>
                            <a:srgbClr val="595959"/>
                          </a:solidFill>
                        </a:rPr>
                        <a:t> </a:t>
                      </a:r>
                      <a:r>
                        <a:rPr lang="en-US" sz="1800" dirty="0" err="1">
                          <a:solidFill>
                            <a:srgbClr val="595959"/>
                          </a:solidFill>
                        </a:rPr>
                        <a:t>prostorih</a:t>
                      </a:r>
                      <a:r>
                        <a:rPr lang="en-US" sz="1800" dirty="0">
                          <a:solidFill>
                            <a:srgbClr val="595959"/>
                          </a:solidFill>
                        </a:rPr>
                        <a:t>, </a:t>
                      </a:r>
                      <a:r>
                        <a:rPr lang="en-US" sz="1800" dirty="0" err="1">
                          <a:solidFill>
                            <a:srgbClr val="595959"/>
                          </a:solidFill>
                        </a:rPr>
                        <a:t>preidite</a:t>
                      </a:r>
                      <a:r>
                        <a:rPr lang="en-US" sz="1800" dirty="0">
                          <a:solidFill>
                            <a:srgbClr val="595959"/>
                          </a:solidFill>
                        </a:rPr>
                        <a:t> </a:t>
                      </a:r>
                      <a:r>
                        <a:rPr lang="en-US" sz="1800" dirty="0" err="1">
                          <a:solidFill>
                            <a:srgbClr val="595959"/>
                          </a:solidFill>
                        </a:rPr>
                        <a:t>na</a:t>
                      </a:r>
                      <a:r>
                        <a:rPr lang="en-US" sz="1800" dirty="0">
                          <a:solidFill>
                            <a:srgbClr val="595959"/>
                          </a:solidFill>
                        </a:rPr>
                        <a:t> </a:t>
                      </a:r>
                      <a:r>
                        <a:rPr lang="en-US" sz="1800" dirty="0" err="1">
                          <a:solidFill>
                            <a:srgbClr val="595959"/>
                          </a:solidFill>
                        </a:rPr>
                        <a:t>samopostrežni</a:t>
                      </a:r>
                      <a:r>
                        <a:rPr lang="en-US" sz="1800" dirty="0">
                          <a:solidFill>
                            <a:srgbClr val="595959"/>
                          </a:solidFill>
                        </a:rPr>
                        <a:t> </a:t>
                      </a:r>
                      <a:r>
                        <a:rPr lang="en-US" sz="1800" dirty="0" err="1">
                          <a:solidFill>
                            <a:srgbClr val="595959"/>
                          </a:solidFill>
                        </a:rPr>
                        <a:t>zajtrk</a:t>
                      </a:r>
                      <a:r>
                        <a:rPr lang="en-US" sz="1800" dirty="0">
                          <a:solidFill>
                            <a:srgbClr val="595959"/>
                          </a:solidFill>
                        </a:rPr>
                        <a:t>, </a:t>
                      </a:r>
                      <a:r>
                        <a:rPr lang="en-US" sz="1800" dirty="0" err="1">
                          <a:solidFill>
                            <a:srgbClr val="595959"/>
                          </a:solidFill>
                        </a:rPr>
                        <a:t>načrtujte</a:t>
                      </a:r>
                      <a:r>
                        <a:rPr lang="en-US" sz="1800" dirty="0">
                          <a:solidFill>
                            <a:srgbClr val="595959"/>
                          </a:solidFill>
                        </a:rPr>
                        <a:t> </a:t>
                      </a:r>
                      <a:r>
                        <a:rPr lang="en-US" sz="1800" dirty="0" err="1">
                          <a:solidFill>
                            <a:srgbClr val="595959"/>
                          </a:solidFill>
                        </a:rPr>
                        <a:t>prenove</a:t>
                      </a:r>
                      <a:r>
                        <a:rPr lang="en-US" sz="1800" dirty="0">
                          <a:solidFill>
                            <a:srgbClr val="595959"/>
                          </a:solidFill>
                        </a:rPr>
                        <a:t>.</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Z zaprtjem enega krila prihranite</a:t>
                      </a:r>
                      <a:r>
                        <a:rPr lang="en-US" sz="1800" b="1" dirty="0">
                          <a:solidFill>
                            <a:srgbClr val="595959"/>
                          </a:solidFill>
                        </a:rPr>
                        <a:t> 200 € na mesec</a:t>
                      </a:r>
                      <a:r>
                        <a:rPr lang="en-US" sz="1800" dirty="0">
                          <a:solidFill>
                            <a:srgbClr val="595959"/>
                          </a:solidFill>
                        </a:rPr>
                        <a:t>. Zmanjšajte delovni čas osebja. Ne nujne nadgradnje odložite do pomladi.</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595959"/>
                          </a:solidFill>
                        </a:rPr>
                        <a:t>Nadzor stroškov </a:t>
                      </a:r>
                      <a:r>
                        <a:rPr lang="en-US" sz="1800" dirty="0">
                          <a:solidFill>
                            <a:srgbClr val="595959"/>
                          </a:solidFill>
                        </a:rPr>
                        <a:t>zmanjša finančni pritisk in pomaga </a:t>
                      </a:r>
                      <a:r>
                        <a:rPr lang="en-US" sz="1800" b="1" dirty="0">
                          <a:solidFill>
                            <a:srgbClr val="595959"/>
                          </a:solidFill>
                        </a:rPr>
                        <a:t>povečati sezonske dobičke.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6165857"/>
                  </a:ext>
                </a:extLst>
              </a:tr>
            </a:tbl>
          </a:graphicData>
        </a:graphic>
      </p:graphicFrame>
    </p:spTree>
    <p:extLst>
      <p:ext uri="{BB962C8B-B14F-4D97-AF65-F5344CB8AC3E}">
        <p14:creationId xmlns:p14="http://schemas.microsoft.com/office/powerpoint/2010/main" val="377505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0647B-283B-4024-E376-DFA084BBC37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B5327E9-6927-17A1-2AFB-89D2507260E9}"/>
              </a:ext>
            </a:extLst>
          </p:cNvPr>
          <p:cNvSpPr>
            <a:spLocks noGrp="1"/>
          </p:cNvSpPr>
          <p:nvPr>
            <p:ph type="body" sz="quarter" idx="19"/>
          </p:nvPr>
        </p:nvSpPr>
        <p:spPr>
          <a:xfrm>
            <a:off x="4379203" y="405648"/>
            <a:ext cx="7317740" cy="6579256"/>
          </a:xfrm>
        </p:spPr>
        <p:txBody>
          <a:bodyPr lIns="91440" tIns="45720" rIns="91440" bIns="45720" anchor="t">
            <a:noAutofit/>
          </a:bodyPr>
          <a:lstStyle/>
          <a:p>
            <a:pPr algn="l">
              <a:spcAft>
                <a:spcPts val="600"/>
              </a:spcAft>
            </a:pPr>
            <a:r>
              <a:rPr lang="en-US" sz="2100" b="0" dirty="0">
                <a:solidFill>
                  <a:srgbClr val="494949"/>
                </a:solidFill>
                <a:latin typeface="Calibri"/>
                <a:ea typeface="Open Sans"/>
                <a:cs typeface="Calibri"/>
              </a:rPr>
              <a:t>Z izvajanjem takšnih strategij mnoge podeželske nastanitve uspejo povečati zasedenost in prihodke izven sezone. Gre za to, da ste </a:t>
            </a:r>
            <a:r>
              <a:rPr lang="en-US" sz="2100" b="0" i="1" dirty="0">
                <a:solidFill>
                  <a:srgbClr val="E96751"/>
                </a:solidFill>
                <a:latin typeface="Calibri"/>
                <a:ea typeface="Open Sans"/>
                <a:cs typeface="Calibri"/>
              </a:rPr>
              <a:t>„pozitivni in proaktivni“ </a:t>
            </a:r>
            <a:r>
              <a:rPr lang="en-US" sz="2100" b="0" dirty="0">
                <a:solidFill>
                  <a:srgbClr val="494949"/>
                </a:solidFill>
                <a:latin typeface="Calibri"/>
                <a:ea typeface="Open Sans"/>
                <a:cs typeface="Calibri"/>
              </a:rPr>
              <a:t>– namesto da sprejmete prazen koledar, poiščete alternativne načine za </a:t>
            </a:r>
            <a:r>
              <a:rPr lang="en-US" sz="2100" b="0" err="1">
                <a:solidFill>
                  <a:srgbClr val="494949"/>
                </a:solidFill>
                <a:latin typeface="Calibri"/>
                <a:ea typeface="Open Sans"/>
                <a:cs typeface="Calibri"/>
              </a:rPr>
              <a:t>izkoriščanje</a:t>
            </a:r>
            <a:r>
              <a:rPr lang="en-US" sz="2100" b="0" dirty="0">
                <a:solidFill>
                  <a:srgbClr val="494949"/>
                </a:solidFill>
                <a:latin typeface="Calibri"/>
                <a:ea typeface="Open Sans"/>
                <a:cs typeface="Calibri"/>
              </a:rPr>
              <a:t> svojih sredstev. </a:t>
            </a:r>
          </a:p>
          <a:p>
            <a:pPr algn="l">
              <a:spcAft>
                <a:spcPts val="600"/>
              </a:spcAft>
            </a:pPr>
            <a:r>
              <a:rPr lang="en-US" sz="2100" dirty="0">
                <a:solidFill>
                  <a:srgbClr val="E96751"/>
                </a:solidFill>
                <a:latin typeface="Calibri"/>
                <a:ea typeface="Open Sans"/>
                <a:cs typeface="Calibri"/>
              </a:rPr>
              <a:t>Na primer, </a:t>
            </a:r>
            <a:r>
              <a:rPr lang="en-US" sz="2100" b="0" dirty="0">
                <a:solidFill>
                  <a:srgbClr val="494949"/>
                </a:solidFill>
                <a:latin typeface="Calibri"/>
                <a:ea typeface="Open Sans"/>
                <a:cs typeface="Calibri"/>
              </a:rPr>
              <a:t>v enem članku s svetovi za nastanitvene objekte je bilo navedeno, da mora objekt </a:t>
            </a:r>
            <a:r>
              <a:rPr lang="en-US" sz="2100" b="0" i="1" dirty="0">
                <a:solidFill>
                  <a:srgbClr val="E96751"/>
                </a:solidFill>
                <a:latin typeface="Calibri"/>
                <a:ea typeface="Open Sans"/>
                <a:cs typeface="Calibri"/>
              </a:rPr>
              <a:t>„ustvariti nove ponudbe … ni dovolj, da se držimo običajnega“, </a:t>
            </a:r>
            <a:r>
              <a:rPr lang="en-US" sz="2100" b="0" dirty="0">
                <a:solidFill>
                  <a:srgbClr val="494949"/>
                </a:solidFill>
                <a:latin typeface="Calibri"/>
                <a:ea typeface="Open Sans"/>
                <a:cs typeface="Calibri"/>
              </a:rPr>
              <a:t>ko se soočamo z nizko sezono. </a:t>
            </a:r>
          </a:p>
          <a:p>
            <a:pPr algn="l">
              <a:spcAft>
                <a:spcPts val="600"/>
              </a:spcAft>
            </a:pPr>
            <a:r>
              <a:rPr lang="en-US" sz="2100" b="0" dirty="0">
                <a:solidFill>
                  <a:srgbClr val="494949"/>
                </a:solidFill>
                <a:latin typeface="Calibri"/>
                <a:ea typeface="Open Sans"/>
                <a:cs typeface="Calibri"/>
              </a:rPr>
              <a:t>Naj gre za organizacijo jogijskega umika, ponudbo za sredino tedna ali preprosto zmanjšanje splošnih stroškov, ti pristopi bodo pomagali ublažiti vpliv sezonskosti. </a:t>
            </a:r>
          </a:p>
          <a:p>
            <a:pPr algn="l">
              <a:spcAft>
                <a:spcPts val="600"/>
              </a:spcAft>
            </a:pPr>
            <a:r>
              <a:rPr lang="en-US" sz="2100" dirty="0">
                <a:solidFill>
                  <a:srgbClr val="E96751"/>
                </a:solidFill>
                <a:latin typeface="Calibri"/>
                <a:ea typeface="Open Sans"/>
                <a:cs typeface="Calibri"/>
              </a:rPr>
              <a:t>In ne pozabite: </a:t>
            </a:r>
            <a:r>
              <a:rPr lang="en-US" sz="2100" b="0" dirty="0">
                <a:solidFill>
                  <a:srgbClr val="494949"/>
                </a:solidFill>
                <a:latin typeface="Calibri"/>
                <a:ea typeface="Open Sans"/>
                <a:cs typeface="Calibri"/>
              </a:rPr>
              <a:t>goste izven sezone, pa čeprav jih je malo, je treba obravnavati enako dobro – navdušite jih in oni bodo širili besedo (ali se vrnili v visoki sezoni!). </a:t>
            </a:r>
          </a:p>
          <a:p>
            <a:pPr algn="l">
              <a:spcAft>
                <a:spcPts val="600"/>
              </a:spcAft>
            </a:pPr>
            <a:r>
              <a:rPr lang="en-US" sz="2100" b="0" dirty="0">
                <a:solidFill>
                  <a:srgbClr val="494949"/>
                </a:solidFill>
                <a:latin typeface="Calibri"/>
                <a:ea typeface="Open Sans"/>
                <a:cs typeface="Calibri"/>
              </a:rPr>
              <a:t>Nizka sezona je lahko tudi odličen čas za </a:t>
            </a:r>
            <a:r>
              <a:rPr lang="en-US" sz="2100" dirty="0">
                <a:solidFill>
                  <a:srgbClr val="494949"/>
                </a:solidFill>
                <a:latin typeface="Calibri"/>
                <a:ea typeface="Open Sans"/>
                <a:cs typeface="Calibri"/>
              </a:rPr>
              <a:t>zbiranje povratnih informacij, preizkušanje novih idej </a:t>
            </a:r>
            <a:r>
              <a:rPr lang="en-US" sz="2100" b="0" dirty="0">
                <a:solidFill>
                  <a:srgbClr val="494949"/>
                </a:solidFill>
                <a:latin typeface="Calibri"/>
                <a:ea typeface="Open Sans"/>
                <a:cs typeface="Calibri"/>
              </a:rPr>
              <a:t>in </a:t>
            </a:r>
            <a:r>
              <a:rPr lang="en-US" sz="2100" dirty="0">
                <a:solidFill>
                  <a:srgbClr val="494949"/>
                </a:solidFill>
                <a:latin typeface="Calibri"/>
                <a:ea typeface="Open Sans"/>
                <a:cs typeface="Calibri"/>
              </a:rPr>
              <a:t>krepitev vezi z lokalno skupnostjo, </a:t>
            </a:r>
            <a:r>
              <a:rPr lang="en-US" sz="2100" b="0" dirty="0">
                <a:solidFill>
                  <a:srgbClr val="494949"/>
                </a:solidFill>
                <a:latin typeface="Calibri"/>
                <a:ea typeface="Open Sans"/>
                <a:cs typeface="Calibri"/>
              </a:rPr>
              <a:t>kar se lahko na dolgi rok izplača.</a:t>
            </a:r>
          </a:p>
          <a:p>
            <a:pPr algn="l">
              <a:spcAft>
                <a:spcPts val="600"/>
              </a:spcAft>
            </a:pPr>
            <a:endParaRPr lang="en-IE" sz="2100" b="0" dirty="0">
              <a:solidFill>
                <a:srgbClr val="494949"/>
              </a:solidFill>
            </a:endParaRPr>
          </a:p>
        </p:txBody>
      </p:sp>
      <p:pic>
        <p:nvPicPr>
          <p:cNvPr id="4" name="Picture Placeholder 3" descr="A hand holding a small black house&#10;&#10;AI-generated content may be incorrect.">
            <a:extLst>
              <a:ext uri="{FF2B5EF4-FFF2-40B4-BE49-F238E27FC236}">
                <a16:creationId xmlns:a16="http://schemas.microsoft.com/office/drawing/2014/main" id="{FE2C2072-DFB2-5139-CC49-AD4FCB85D436}"/>
              </a:ext>
            </a:extLst>
          </p:cNvPr>
          <p:cNvPicPr>
            <a:picLocks noGrp="1" noChangeAspect="1"/>
          </p:cNvPicPr>
          <p:nvPr>
            <p:ph type="pic" sz="quarter" idx="10"/>
          </p:nvPr>
        </p:nvPicPr>
        <p:blipFill>
          <a:blip r:embed="rId2"/>
          <a:srcRect t="7373" b="7373"/>
          <a:stretch>
            <a:fillRect/>
          </a:stretch>
        </p:blipFill>
        <p:spPr/>
      </p:pic>
      <p:sp>
        <p:nvSpPr>
          <p:cNvPr id="10" name="Text Placeholder 9">
            <a:extLst>
              <a:ext uri="{FF2B5EF4-FFF2-40B4-BE49-F238E27FC236}">
                <a16:creationId xmlns:a16="http://schemas.microsoft.com/office/drawing/2014/main" id="{7F96CAB1-7ABC-FE3B-2A26-BB81DE826FEB}"/>
              </a:ext>
            </a:extLst>
          </p:cNvPr>
          <p:cNvSpPr>
            <a:spLocks noGrp="1"/>
          </p:cNvSpPr>
          <p:nvPr>
            <p:ph type="body" sz="quarter" idx="66"/>
          </p:nvPr>
        </p:nvSpPr>
        <p:spPr/>
        <p:txBody>
          <a:bodyPr/>
          <a:lstStyle/>
          <a:p>
            <a:endParaRPr lang="en-IE"/>
          </a:p>
        </p:txBody>
      </p:sp>
      <p:sp>
        <p:nvSpPr>
          <p:cNvPr id="9" name="TextBox 8">
            <a:extLst>
              <a:ext uri="{FF2B5EF4-FFF2-40B4-BE49-F238E27FC236}">
                <a16:creationId xmlns:a16="http://schemas.microsoft.com/office/drawing/2014/main" id="{801959B0-E7E3-83A9-680B-818991DDCC7A}"/>
              </a:ext>
            </a:extLst>
          </p:cNvPr>
          <p:cNvSpPr txBox="1"/>
          <p:nvPr/>
        </p:nvSpPr>
        <p:spPr>
          <a:xfrm>
            <a:off x="849046" y="2419350"/>
            <a:ext cx="2362200" cy="646331"/>
          </a:xfrm>
          <a:prstGeom prst="rect">
            <a:avLst/>
          </a:prstGeom>
          <a:noFill/>
        </p:spPr>
        <p:txBody>
          <a:bodyPr wrap="square" rtlCol="0">
            <a:spAutoFit/>
          </a:bodyPr>
          <a:lstStyle/>
          <a:p>
            <a:r>
              <a:rPr lang="en-IE" sz="3600" dirty="0">
                <a:solidFill>
                  <a:schemeClr val="bg1"/>
                </a:solidFill>
              </a:rPr>
              <a:t>Zaključek</a:t>
            </a:r>
          </a:p>
        </p:txBody>
      </p:sp>
    </p:spTree>
    <p:extLst>
      <p:ext uri="{BB962C8B-B14F-4D97-AF65-F5344CB8AC3E}">
        <p14:creationId xmlns:p14="http://schemas.microsoft.com/office/powerpoint/2010/main" val="3814885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8 (3.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b="1" dirty="0">
                <a:solidFill>
                  <a:srgbClr val="494949"/>
                </a:solidFill>
              </a:rPr>
              <a:t>Poglavji 7–8: </a:t>
            </a:r>
            <a:r>
              <a:rPr lang="en-US" sz="2400" dirty="0">
                <a:solidFill>
                  <a:srgbClr val="494949"/>
                </a:solidFill>
              </a:rPr>
              <a:t>Cene za dobiček, vrednost in sezonskost</a:t>
            </a:r>
            <a:endParaRPr lang="en-GB" sz="2400" dirty="0">
              <a:solidFill>
                <a:srgbClr val="494949"/>
              </a:solidFill>
            </a:endParaRP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8 (del 4)</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b="1" dirty="0">
                <a:solidFill>
                  <a:srgbClr val="494949"/>
                </a:solidFill>
              </a:rPr>
              <a:t>Poglavji 9–10: </a:t>
            </a:r>
            <a:r>
              <a:rPr lang="en-US" sz="2400" dirty="0">
                <a:solidFill>
                  <a:srgbClr val="494949"/>
                </a:solidFill>
              </a:rPr>
              <a:t>Povečanje prihodkov z dodatki in finančnim nadzorom</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52322" y="5112701"/>
            <a:ext cx="1927879"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686809" y="979749"/>
            <a:ext cx="2088260"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B38CB-47BE-0800-08E3-5F19D24187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E58A88-C611-D4B0-CCAA-95D2A456AA93}"/>
              </a:ext>
            </a:extLst>
          </p:cNvPr>
          <p:cNvSpPr/>
          <p:nvPr/>
        </p:nvSpPr>
        <p:spPr>
          <a:xfrm>
            <a:off x="3880119" y="2974919"/>
            <a:ext cx="7817046" cy="2717109"/>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AC352B46-B667-76F0-B428-6F0F2DC178D2}"/>
              </a:ext>
            </a:extLst>
          </p:cNvPr>
          <p:cNvSpPr>
            <a:spLocks noGrp="1"/>
          </p:cNvSpPr>
          <p:nvPr>
            <p:ph type="body" sz="quarter" idx="21"/>
          </p:nvPr>
        </p:nvSpPr>
        <p:spPr>
          <a:xfrm>
            <a:off x="4295553" y="1309442"/>
            <a:ext cx="7582682" cy="4530541"/>
          </a:xfrm>
        </p:spPr>
        <p:txBody>
          <a:bodyPr/>
          <a:lstStyle/>
          <a:p>
            <a:pPr>
              <a:spcAft>
                <a:spcPts val="600"/>
              </a:spcAft>
            </a:pPr>
            <a:r>
              <a:rPr lang="en-IE" dirty="0"/>
              <a:t>Nazadnje od skupnih prihodkov odštejte skupne odhodke, da ugotovite </a:t>
            </a:r>
            <a:r>
              <a:rPr lang="en-IE" b="1" dirty="0"/>
              <a:t>čisti dobiček </a:t>
            </a:r>
            <a:r>
              <a:rPr lang="en-IE" dirty="0"/>
              <a:t>(če je pozitiven) ali izgubo (če je negativen). Čisti dobiček je v bistvu tisto, kar ostane po plačilu vseh računov.</a:t>
            </a:r>
          </a:p>
          <a:p>
            <a:pPr>
              <a:spcAft>
                <a:spcPts val="600"/>
              </a:spcAft>
            </a:pPr>
            <a:endParaRPr lang="en-IE" dirty="0"/>
          </a:p>
          <a:p>
            <a:pPr>
              <a:spcAft>
                <a:spcPts val="600"/>
              </a:spcAft>
            </a:pPr>
            <a:r>
              <a:rPr lang="en-IE" sz="2600" b="1" i="1" dirty="0">
                <a:solidFill>
                  <a:schemeClr val="bg1"/>
                </a:solidFill>
              </a:rPr>
              <a:t>Primer 1: </a:t>
            </a:r>
            <a:r>
              <a:rPr lang="en-IE" i="1" dirty="0">
                <a:solidFill>
                  <a:schemeClr val="bg1"/>
                </a:solidFill>
              </a:rPr>
              <a:t>Če so vaši predvideni prihodki 18.240 EUR (iz napovedi v oddelku 2) in skupni odhodki 19.600 EUR, </a:t>
            </a:r>
          </a:p>
          <a:p>
            <a:pPr>
              <a:spcAft>
                <a:spcPts val="600"/>
              </a:spcAft>
            </a:pPr>
            <a:r>
              <a:rPr lang="en-IE" i="1" dirty="0">
                <a:solidFill>
                  <a:schemeClr val="bg1"/>
                </a:solidFill>
              </a:rPr>
              <a:t>je </a:t>
            </a:r>
            <a:r>
              <a:rPr lang="en-IE" b="1" i="1" dirty="0">
                <a:solidFill>
                  <a:schemeClr val="bg1"/>
                </a:solidFill>
              </a:rPr>
              <a:t>čisti dobiček = 18.240 EUR – 19.600 EUR = –1.360 EUR</a:t>
            </a:r>
            <a:r>
              <a:rPr lang="en-IE" i="1" dirty="0">
                <a:solidFill>
                  <a:schemeClr val="bg1"/>
                </a:solidFill>
              </a:rPr>
              <a:t>, kar pomeni čisto </a:t>
            </a:r>
            <a:r>
              <a:rPr lang="en-IE" b="1" i="1" dirty="0">
                <a:solidFill>
                  <a:schemeClr val="bg1"/>
                </a:solidFill>
              </a:rPr>
              <a:t>izgubo </a:t>
            </a:r>
            <a:r>
              <a:rPr lang="en-IE" i="1" dirty="0">
                <a:solidFill>
                  <a:schemeClr val="bg1"/>
                </a:solidFill>
              </a:rPr>
              <a:t>v višini 1.360 EUR. </a:t>
            </a:r>
          </a:p>
          <a:p>
            <a:pPr>
              <a:spcAft>
                <a:spcPts val="600"/>
              </a:spcAft>
            </a:pPr>
            <a:r>
              <a:rPr lang="en-IE" i="1" dirty="0">
                <a:solidFill>
                  <a:schemeClr val="bg1"/>
                </a:solidFill>
              </a:rPr>
              <a:t>To pomeni, da s temi številkami ne bi dosegli prag rentabilnosti (bili bi v rdečih številkah).</a:t>
            </a:r>
            <a:r>
              <a:rPr lang="en-IE" dirty="0">
                <a:solidFill>
                  <a:schemeClr val="bg1"/>
                </a:solidFill>
              </a:rPr>
              <a:t> </a:t>
            </a:r>
          </a:p>
          <a:p>
            <a:pPr>
              <a:spcAft>
                <a:spcPts val="600"/>
              </a:spcAft>
            </a:pPr>
            <a:endParaRPr lang="en-IE" sz="1000" dirty="0"/>
          </a:p>
          <a:p>
            <a:pPr>
              <a:spcAft>
                <a:spcPts val="600"/>
              </a:spcAft>
            </a:pPr>
            <a:endParaRPr lang="en-IE" dirty="0"/>
          </a:p>
        </p:txBody>
      </p:sp>
      <p:sp>
        <p:nvSpPr>
          <p:cNvPr id="5" name="Text Placeholder 4">
            <a:extLst>
              <a:ext uri="{FF2B5EF4-FFF2-40B4-BE49-F238E27FC236}">
                <a16:creationId xmlns:a16="http://schemas.microsoft.com/office/drawing/2014/main" id="{E9DC851F-84E5-0732-3C76-C2E1396D1B46}"/>
              </a:ext>
            </a:extLst>
          </p:cNvPr>
          <p:cNvSpPr>
            <a:spLocks noGrp="1"/>
          </p:cNvSpPr>
          <p:nvPr>
            <p:ph type="body" sz="quarter" idx="23"/>
          </p:nvPr>
        </p:nvSpPr>
        <p:spPr>
          <a:xfrm>
            <a:off x="4295553" y="160704"/>
            <a:ext cx="7221426" cy="803654"/>
          </a:xfrm>
        </p:spPr>
        <p:txBody>
          <a:bodyPr lIns="91440" tIns="45720" rIns="91440" bIns="45720" anchor="t">
            <a:noAutofit/>
          </a:bodyPr>
          <a:lstStyle/>
          <a:p>
            <a:r>
              <a:rPr lang="en-IE" sz="3200" dirty="0"/>
              <a:t>Izračunajte svoj čisti dobiček </a:t>
            </a:r>
            <a:endParaRPr lang="sl-SI"/>
          </a:p>
          <a:p>
            <a:r>
              <a:rPr lang="en-IE" sz="3200" dirty="0"/>
              <a:t>(</a:t>
            </a:r>
            <a:r>
              <a:rPr lang="en-IE" sz="3200" dirty="0" err="1"/>
              <a:t>ali</a:t>
            </a:r>
            <a:r>
              <a:rPr lang="en-IE" sz="3200" dirty="0"/>
              <a:t> </a:t>
            </a:r>
            <a:r>
              <a:rPr lang="en-IE" sz="3200" dirty="0" err="1"/>
              <a:t>izgubo</a:t>
            </a:r>
            <a:r>
              <a:rPr lang="en-IE" sz="3200" dirty="0"/>
              <a:t>)</a:t>
            </a:r>
            <a:endParaRPr lang="en-IE"/>
          </a:p>
        </p:txBody>
      </p:sp>
      <p:sp>
        <p:nvSpPr>
          <p:cNvPr id="7" name="Text Placeholder 6">
            <a:extLst>
              <a:ext uri="{FF2B5EF4-FFF2-40B4-BE49-F238E27FC236}">
                <a16:creationId xmlns:a16="http://schemas.microsoft.com/office/drawing/2014/main" id="{057C9C44-DA80-66E0-E141-0A6E0411E876}"/>
              </a:ext>
            </a:extLst>
          </p:cNvPr>
          <p:cNvSpPr>
            <a:spLocks noGrp="1"/>
          </p:cNvSpPr>
          <p:nvPr>
            <p:ph type="body" sz="quarter" idx="18"/>
          </p:nvPr>
        </p:nvSpPr>
        <p:spPr>
          <a:xfrm>
            <a:off x="675021" y="3392026"/>
            <a:ext cx="2893974" cy="1049221"/>
          </a:xfrm>
        </p:spPr>
        <p:txBody>
          <a:bodyPr/>
          <a:lstStyle/>
          <a:p>
            <a:r>
              <a:rPr lang="en-IE" b="0" dirty="0"/>
              <a:t>Določite svoj čisti dobiček (ali izgubo)</a:t>
            </a:r>
          </a:p>
        </p:txBody>
      </p:sp>
      <p:sp>
        <p:nvSpPr>
          <p:cNvPr id="8" name="Text Placeholder 7">
            <a:extLst>
              <a:ext uri="{FF2B5EF4-FFF2-40B4-BE49-F238E27FC236}">
                <a16:creationId xmlns:a16="http://schemas.microsoft.com/office/drawing/2014/main" id="{B81DD49E-DAD1-ADC1-0FC0-7160F1A4E494}"/>
              </a:ext>
            </a:extLst>
          </p:cNvPr>
          <p:cNvSpPr>
            <a:spLocks noGrp="1"/>
          </p:cNvSpPr>
          <p:nvPr>
            <p:ph type="body" sz="quarter" idx="19"/>
          </p:nvPr>
        </p:nvSpPr>
        <p:spPr>
          <a:xfrm>
            <a:off x="824829" y="1844675"/>
            <a:ext cx="2597067" cy="385564"/>
          </a:xfrm>
        </p:spPr>
        <p:txBody>
          <a:bodyPr/>
          <a:lstStyle/>
          <a:p>
            <a:r>
              <a:rPr lang="en-US" sz="3000" b="0" dirty="0"/>
              <a:t>Strategije dobička in oblikovanja cen</a:t>
            </a:r>
            <a:endParaRPr lang="en-IE" sz="3000" b="0" dirty="0"/>
          </a:p>
          <a:p>
            <a:endParaRPr lang="en-IE" sz="3000" dirty="0"/>
          </a:p>
        </p:txBody>
      </p:sp>
      <p:sp>
        <p:nvSpPr>
          <p:cNvPr id="10" name="TextBox 9">
            <a:extLst>
              <a:ext uri="{FF2B5EF4-FFF2-40B4-BE49-F238E27FC236}">
                <a16:creationId xmlns:a16="http://schemas.microsoft.com/office/drawing/2014/main" id="{EF2AA404-4EC2-1C84-4696-50FAC3F1160D}"/>
              </a:ext>
            </a:extLst>
          </p:cNvPr>
          <p:cNvSpPr txBox="1"/>
          <p:nvPr/>
        </p:nvSpPr>
        <p:spPr>
          <a:xfrm>
            <a:off x="393995" y="5840055"/>
            <a:ext cx="6096000" cy="489878"/>
          </a:xfrm>
          <a:prstGeom prst="rect">
            <a:avLst/>
          </a:prstGeom>
          <a:noFill/>
        </p:spPr>
        <p:txBody>
          <a:bodyPr wrap="square">
            <a:spAutoFit/>
          </a:bodyPr>
          <a:lstStyle/>
          <a:p>
            <a:pPr algn="l">
              <a:lnSpc>
                <a:spcPts val="3450"/>
              </a:lnSpc>
              <a:buNone/>
            </a:pPr>
            <a:r>
              <a:rPr lang="en-US" b="0" i="0" dirty="0">
                <a:solidFill>
                  <a:srgbClr val="00B0F0"/>
                </a:solidFill>
                <a:effectLst/>
                <a:latin typeface="untitled_sansmedium"/>
                <a:hlinkClick r:id="rId2">
                  <a:extLst>
                    <a:ext uri="{A12FA001-AC4F-418D-AE19-62706E023703}">
                      <ahyp:hlinkClr xmlns:ahyp="http://schemas.microsoft.com/office/drawing/2018/hyperlinkcolor" val="tx"/>
                    </a:ext>
                  </a:extLst>
                </a:hlinkClick>
              </a:rPr>
              <a:t>Vodnik po finančnih izkazih hotelov</a:t>
            </a:r>
            <a:endParaRPr lang="en-US" b="0" i="0" dirty="0">
              <a:solidFill>
                <a:srgbClr val="00B0F0"/>
              </a:solidFill>
              <a:effectLst/>
              <a:latin typeface="untitled_sansmedium"/>
            </a:endParaRPr>
          </a:p>
        </p:txBody>
      </p:sp>
      <p:pic>
        <p:nvPicPr>
          <p:cNvPr id="14" name="Picture Placeholder 13" descr="A person sitting in a pool with a body of water in the background&#10;&#10;AI-generated content may be incorrect.">
            <a:extLst>
              <a:ext uri="{FF2B5EF4-FFF2-40B4-BE49-F238E27FC236}">
                <a16:creationId xmlns:a16="http://schemas.microsoft.com/office/drawing/2014/main" id="{7E2B8D7F-D75B-B882-1BBC-134704A50212}"/>
              </a:ext>
            </a:extLst>
          </p:cNvPr>
          <p:cNvPicPr>
            <a:picLocks noGrp="1" noChangeAspect="1"/>
          </p:cNvPicPr>
          <p:nvPr>
            <p:ph type="pic" sz="quarter" idx="10"/>
          </p:nvPr>
        </p:nvPicPr>
        <p:blipFill>
          <a:blip r:embed="rId3"/>
          <a:srcRect t="27254" b="27254"/>
          <a:stretch>
            <a:fillRect/>
          </a:stretch>
        </p:blipFill>
        <p:spPr/>
      </p:pic>
      <p:grpSp>
        <p:nvGrpSpPr>
          <p:cNvPr id="3" name="Group 2">
            <a:extLst>
              <a:ext uri="{FF2B5EF4-FFF2-40B4-BE49-F238E27FC236}">
                <a16:creationId xmlns:a16="http://schemas.microsoft.com/office/drawing/2014/main" id="{0EB86185-2EEC-7EE4-8122-BED0C0AA68A1}"/>
              </a:ext>
            </a:extLst>
          </p:cNvPr>
          <p:cNvGrpSpPr/>
          <p:nvPr/>
        </p:nvGrpSpPr>
        <p:grpSpPr>
          <a:xfrm>
            <a:off x="11105928" y="107211"/>
            <a:ext cx="1081945" cy="1011723"/>
            <a:chOff x="1016000" y="1137920"/>
            <a:chExt cx="1016000" cy="1016000"/>
          </a:xfrm>
        </p:grpSpPr>
        <p:sp>
          <p:nvSpPr>
            <p:cNvPr id="9" name="Oval 8">
              <a:extLst>
                <a:ext uri="{FF2B5EF4-FFF2-40B4-BE49-F238E27FC236}">
                  <a16:creationId xmlns:a16="http://schemas.microsoft.com/office/drawing/2014/main" id="{53381654-DD54-B5F4-90F9-B2B7BED98C4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3C745486-BE91-3A56-CD09-C0D99720841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22</a:t>
              </a:r>
            </a:p>
          </p:txBody>
        </p:sp>
      </p:grpSp>
    </p:spTree>
    <p:extLst>
      <p:ext uri="{BB962C8B-B14F-4D97-AF65-F5344CB8AC3E}">
        <p14:creationId xmlns:p14="http://schemas.microsoft.com/office/powerpoint/2010/main" val="182946402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009F34-2E23-43CF-8396-B861851C3B6C}"/>
</file>

<file path=customXml/itemProps2.xml><?xml version="1.0" encoding="utf-8"?>
<ds:datastoreItem xmlns:ds="http://schemas.openxmlformats.org/officeDocument/2006/customXml" ds:itemID="{9D6C49E8-E181-4A93-B413-1B154324AADE}"/>
</file>

<file path=customXml/itemProps3.xml><?xml version="1.0" encoding="utf-8"?>
<ds:datastoreItem xmlns:ds="http://schemas.openxmlformats.org/officeDocument/2006/customXml" ds:itemID="{E7994A1B-D1ED-437D-B488-3FB3F3E1F032}"/>
</file>

<file path=docProps/app.xml><?xml version="1.0" encoding="utf-8"?>
<Properties xmlns="http://schemas.openxmlformats.org/officeDocument/2006/extended-properties" xmlns:vt="http://schemas.openxmlformats.org/officeDocument/2006/docPropsVTypes">
  <TotalTime>12832</TotalTime>
  <Words>12585</Words>
  <Application>Microsoft Office PowerPoint</Application>
  <PresentationFormat>Širokozaslonsko</PresentationFormat>
  <Paragraphs>996</Paragraphs>
  <Slides>82</Slides>
  <Notes>13</Notes>
  <HiddenSlides>0</HiddenSlides>
  <MMClips>0</MMClips>
  <ScaleCrop>false</ScaleCrop>
  <HeadingPairs>
    <vt:vector size="4" baseType="variant">
      <vt:variant>
        <vt:lpstr>Tema</vt:lpstr>
      </vt:variant>
      <vt:variant>
        <vt:i4>1</vt:i4>
      </vt:variant>
      <vt:variant>
        <vt:lpstr>Naslovi diapozitivov</vt:lpstr>
      </vt:variant>
      <vt:variant>
        <vt:i4>82</vt:i4>
      </vt:variant>
    </vt:vector>
  </HeadingPairs>
  <TitlesOfParts>
    <vt:vector size="83"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docId:01174C35B39BB566738DDC6A729741DE</cp:keywords>
  <cp:lastModifiedBy>Tatjana Klakočar</cp:lastModifiedBy>
  <cp:revision>789</cp:revision>
  <dcterms:created xsi:type="dcterms:W3CDTF">2020-10-14T13:32:04Z</dcterms:created>
  <dcterms:modified xsi:type="dcterms:W3CDTF">2026-01-13T09:15:37Z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